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256" r:id="rId2"/>
    <p:sldId id="275" r:id="rId3"/>
    <p:sldId id="274" r:id="rId4"/>
    <p:sldId id="276" r:id="rId5"/>
    <p:sldId id="261" r:id="rId6"/>
    <p:sldId id="278" r:id="rId7"/>
    <p:sldId id="277" r:id="rId8"/>
    <p:sldId id="257" r:id="rId9"/>
    <p:sldId id="279" r:id="rId10"/>
    <p:sldId id="284" r:id="rId11"/>
    <p:sldId id="280" r:id="rId12"/>
    <p:sldId id="285" r:id="rId13"/>
    <p:sldId id="392" r:id="rId14"/>
    <p:sldId id="393" r:id="rId15"/>
    <p:sldId id="394" r:id="rId16"/>
    <p:sldId id="395" r:id="rId17"/>
    <p:sldId id="396" r:id="rId18"/>
    <p:sldId id="283" r:id="rId19"/>
    <p:sldId id="281" r:id="rId20"/>
    <p:sldId id="282" r:id="rId21"/>
    <p:sldId id="397" r:id="rId22"/>
    <p:sldId id="398" r:id="rId23"/>
    <p:sldId id="399" r:id="rId24"/>
    <p:sldId id="273" r:id="rId25"/>
    <p:sldId id="401" r:id="rId26"/>
    <p:sldId id="400" r:id="rId27"/>
    <p:sldId id="402" r:id="rId28"/>
    <p:sldId id="391" r:id="rId29"/>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lvl1pPr>
    <a:lvl2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lvl2pPr>
    <a:lvl3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lvl3pPr>
    <a:lvl4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lvl4pPr>
    <a:lvl5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lvl5pPr>
    <a:lvl6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lvl6pPr>
    <a:lvl7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lvl7pPr>
    <a:lvl8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lvl8pPr>
    <a:lvl9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noFill/>
        </a:fill>
      </a:tcStyle>
    </a:wholeTbl>
    <a:band2H>
      <a:tcTxStyle/>
      <a:tcStyle>
        <a:tcBdr/>
        <a:fill>
          <a:solidFill>
            <a:srgbClr val="FFEBD2">
              <a:alpha val="48000"/>
            </a:srgbClr>
          </a:solidFill>
        </a:fill>
      </a:tcStyle>
    </a:band2H>
    <a:firstCol>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solidFill>
            <a:srgbClr val="D6A96F">
              <a:alpha val="48000"/>
            </a:srgbClr>
          </a:solidFill>
        </a:fill>
      </a:tcStyle>
    </a:firstCol>
    <a:lastRow>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solidFill>
            <a:srgbClr val="D6A96F">
              <a:alpha val="48000"/>
            </a:srgbClr>
          </a:solidFill>
        </a:fill>
      </a:tcStyle>
    </a:lastRow>
    <a:firstRow>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solidFill>
            <a:srgbClr val="D6A96F">
              <a:alpha val="48000"/>
            </a:srgbClr>
          </a:solidFill>
        </a:fill>
      </a:tcStyle>
    </a:firstRow>
  </a:tblStyle>
  <a:tblStyle styleId="{C7B018BB-80A7-4F77-B60F-C8B233D01FF8}"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noFill/>
        </a:fill>
      </a:tcStyle>
    </a:wholeTbl>
    <a:band2H>
      <a:tcTxStyle/>
      <a:tcStyle>
        <a:tcBdr/>
        <a:fill>
          <a:solidFill>
            <a:srgbClr val="76654F">
              <a:alpha val="20000"/>
            </a:srgbClr>
          </a:solidFill>
        </a:fill>
      </a:tcStyle>
    </a:band2H>
    <a:firstCol>
      <a:tcTxStyle b="off" i="off">
        <a:fontRef idx="minor">
          <a:srgbClr val="FFFFFF"/>
        </a:fontRef>
        <a:srgbClr val="FFFFFF"/>
      </a:tcTxStyle>
      <a:tcStyle>
        <a:tcBdr>
          <a:left>
            <a:ln w="12700" cap="flat">
              <a:solidFill>
                <a:srgbClr val="3E231A"/>
              </a:solidFill>
              <a:prstDash val="solid"/>
              <a:miter lim="400000"/>
            </a:ln>
          </a:left>
          <a:right>
            <a:ln w="12700" cap="flat">
              <a:solidFill>
                <a:srgbClr val="3E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solidFill>
                <a:srgbClr val="3E231A"/>
              </a:solidFill>
              <a:prstDash val="solid"/>
              <a:miter lim="400000"/>
            </a:ln>
          </a:insideV>
        </a:tcBdr>
        <a:fill>
          <a:solidFill>
            <a:srgbClr val="9BA7B4">
              <a:alpha val="90000"/>
            </a:srgb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solidFill>
            <a:srgbClr val="6F8B9E">
              <a:alpha val="90000"/>
            </a:srgb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solidFill>
            <a:srgbClr val="6F8B9E">
              <a:alpha val="90000"/>
            </a:srgbClr>
          </a:solidFill>
        </a:fill>
      </a:tcStyle>
    </a:firstRow>
  </a:tblStyle>
  <a:tblStyle styleId="{EEE7283C-3CF3-47DC-8721-378D4A62B228}"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3D231A"/>
              </a:solidFill>
              <a:prstDash val="solid"/>
              <a:miter lim="400000"/>
            </a:ln>
          </a:top>
          <a:bottom>
            <a:ln w="12700" cap="flat">
              <a:solidFill>
                <a:srgbClr val="3D231A"/>
              </a:solidFill>
              <a:prstDash val="solid"/>
              <a:miter lim="400000"/>
            </a:ln>
          </a:bottom>
          <a:insideH>
            <a:ln w="12700" cap="flat">
              <a:solidFill>
                <a:srgbClr val="3D231A"/>
              </a:solidFill>
              <a:prstDash val="solid"/>
              <a:miter lim="400000"/>
            </a:ln>
          </a:insideH>
          <a:insideV>
            <a:ln w="12700" cap="flat">
              <a:noFill/>
              <a:miter lim="400000"/>
            </a:ln>
          </a:insideV>
        </a:tcBdr>
        <a:fill>
          <a:noFill/>
        </a:fill>
      </a:tcStyle>
    </a:wholeTbl>
    <a:band2H>
      <a:tcTxStyle/>
      <a:tcStyle>
        <a:tcBdr/>
        <a:fill>
          <a:solidFill>
            <a:srgbClr val="B1A596">
              <a:alpha val="20000"/>
            </a:srgbClr>
          </a:solidFill>
        </a:fill>
      </a:tcStyle>
    </a:band2H>
    <a:firstCol>
      <a:tcTxStyle b="off" i="off">
        <a:fontRef idx="minor">
          <a:srgbClr val="3E231A"/>
        </a:fontRef>
        <a:srgbClr val="3E231A"/>
      </a:tcTxStyle>
      <a:tcStyle>
        <a:tcBdr>
          <a:left>
            <a:ln w="12700" cap="flat">
              <a:solidFill>
                <a:srgbClr val="3D231A"/>
              </a:solidFill>
              <a:prstDash val="solid"/>
              <a:miter lim="400000"/>
            </a:ln>
          </a:left>
          <a:right>
            <a:ln w="12700" cap="flat">
              <a:solidFill>
                <a:srgbClr val="3D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BCA581">
              <a:alpha val="50000"/>
            </a:srgbClr>
          </a:solidFill>
        </a:fill>
      </a:tcStyle>
    </a:firstCol>
    <a:lastRow>
      <a:tcTxStyle b="off" i="off">
        <a:fontRef idx="minor">
          <a:srgbClr val="3E231A"/>
        </a:fontRef>
        <a:srgbClr val="3E231A"/>
      </a:tcTxStyle>
      <a:tcStyle>
        <a:tcBdr>
          <a:left>
            <a:ln w="12700" cap="flat">
              <a:noFill/>
              <a:miter lim="400000"/>
            </a:ln>
          </a:left>
          <a:right>
            <a:ln w="12700" cap="flat">
              <a:noFill/>
              <a:miter lim="400000"/>
            </a:ln>
          </a:right>
          <a:top>
            <a:ln w="25400" cap="flat">
              <a:solidFill>
                <a:srgbClr val="3D231A"/>
              </a:solidFill>
              <a:prstDash val="solid"/>
              <a:miter lim="400000"/>
            </a:ln>
          </a:top>
          <a:bottom>
            <a:ln w="12700" cap="flat">
              <a:solidFill>
                <a:srgbClr val="3D231A"/>
              </a:solidFill>
              <a:prstDash val="solid"/>
              <a:miter lim="400000"/>
            </a:ln>
          </a:bottom>
          <a:insideH>
            <a:ln w="12700" cap="flat">
              <a:solidFill>
                <a:srgbClr val="3D231A"/>
              </a:solidFill>
              <a:prstDash val="solid"/>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D231A"/>
              </a:solidFill>
              <a:prstDash val="solid"/>
              <a:miter lim="400000"/>
            </a:ln>
          </a:top>
          <a:bottom>
            <a:ln w="12700" cap="flat">
              <a:solidFill>
                <a:srgbClr val="3D231A"/>
              </a:solidFill>
              <a:prstDash val="solid"/>
              <a:miter lim="400000"/>
            </a:ln>
          </a:bottom>
          <a:insideH>
            <a:ln w="12700" cap="flat">
              <a:solidFill>
                <a:srgbClr val="3D231A"/>
              </a:solidFill>
              <a:prstDash val="solid"/>
              <a:miter lim="400000"/>
            </a:ln>
          </a:insideH>
          <a:insideV>
            <a:ln w="12700" cap="flat">
              <a:noFill/>
              <a:miter lim="400000"/>
            </a:ln>
          </a:insideV>
        </a:tcBdr>
        <a:fill>
          <a:solidFill>
            <a:srgbClr val="A56333">
              <a:alpha val="75000"/>
            </a:srgbClr>
          </a:solidFill>
        </a:fill>
      </a:tcStyle>
    </a:firstRow>
  </a:tblStyle>
  <a:tblStyle styleId="{CF821DB8-F4EB-4A41-A1BA-3FCAFE7338EE}"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solidFill>
            <a:srgbClr val="C19B68">
              <a:alpha val="50000"/>
            </a:srgbClr>
          </a:solidFill>
        </a:fill>
      </a:tcStyle>
    </a:wholeTbl>
    <a:band2H>
      <a:tcTxStyle/>
      <a:tcStyle>
        <a:tcBdr/>
        <a:fill>
          <a:solidFill>
            <a:srgbClr val="C09B6C">
              <a:alpha val="26000"/>
            </a:srgbClr>
          </a:solidFill>
        </a:fill>
      </a:tcStyle>
    </a:band2H>
    <a:firstCol>
      <a:tcTxStyle b="off" i="off">
        <a:fontRef idx="minor">
          <a:srgbClr val="FFFFFF"/>
        </a:fontRef>
        <a:srgbClr val="FFFFFF"/>
      </a:tcTxStyle>
      <a:tcStyle>
        <a:tcBdr>
          <a:left>
            <a:ln w="12700" cap="flat">
              <a:solidFill>
                <a:srgbClr val="3E231A"/>
              </a:solidFill>
              <a:prstDash val="solid"/>
              <a:miter lim="400000"/>
            </a:ln>
          </a:left>
          <a:right>
            <a:ln w="12700" cap="flat">
              <a:solidFill>
                <a:srgbClr val="3E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45C39">
              <a:alpha val="80000"/>
            </a:srgb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noFill/>
              <a:miter lim="400000"/>
            </a:ln>
          </a:insideH>
          <a:insideV>
            <a:ln w="12700" cap="flat">
              <a:noFill/>
              <a:miter lim="400000"/>
            </a:ln>
          </a:insideV>
        </a:tcBdr>
        <a:fill>
          <a:solidFill>
            <a:srgbClr val="A77A48">
              <a:alpha val="81000"/>
            </a:srgb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noFill/>
              <a:miter lim="400000"/>
            </a:ln>
          </a:insideH>
          <a:insideV>
            <a:ln w="12700" cap="flat">
              <a:noFill/>
              <a:miter lim="400000"/>
            </a:ln>
          </a:insideV>
        </a:tcBdr>
        <a:fill>
          <a:solidFill>
            <a:srgbClr val="633E29">
              <a:alpha val="85000"/>
            </a:srgbClr>
          </a:solidFill>
        </a:fill>
      </a:tcStyle>
    </a:firstRow>
  </a:tblStyle>
  <a:tblStyle styleId="{33BA23B1-9221-436E-865A-0063620EA4FD}"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solidFill>
                <a:srgbClr val="828D8E"/>
              </a:solidFill>
              <a:prstDash val="solid"/>
              <a:miter lim="400000"/>
            </a:ln>
          </a:insideH>
          <a:insideV>
            <a:ln w="12700" cap="flat">
              <a:noFill/>
              <a:miter lim="400000"/>
            </a:ln>
          </a:insideV>
        </a:tcBdr>
        <a:fill>
          <a:noFill/>
        </a:fill>
      </a:tcStyle>
    </a:wholeTbl>
    <a:band2H>
      <a:tcTxStyle/>
      <a:tcStyle>
        <a:tcBdr/>
        <a:fill>
          <a:solidFill>
            <a:srgbClr val="76654F">
              <a:alpha val="20000"/>
            </a:srgbClr>
          </a:solidFill>
        </a:fill>
      </a:tcStyle>
    </a:band2H>
    <a:firstCol>
      <a:tcTxStyle b="off" i="off">
        <a:fontRef idx="minor">
          <a:srgbClr val="3E231A"/>
        </a:fontRef>
        <a:srgbClr val="3E231A"/>
      </a:tcTxStyle>
      <a:tcStyle>
        <a:tcBdr>
          <a:left>
            <a:ln w="12700" cap="flat">
              <a:solidFill>
                <a:srgbClr val="828D8E"/>
              </a:solidFill>
              <a:prstDash val="solid"/>
              <a:miter lim="400000"/>
            </a:ln>
          </a:left>
          <a:right>
            <a:ln w="12700" cap="flat">
              <a:solidFill>
                <a:srgbClr val="828D8E"/>
              </a:solidFill>
              <a:prstDash val="solid"/>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solidFill>
                <a:srgbClr val="828D8E"/>
              </a:solidFill>
              <a:prstDash val="solid"/>
              <a:miter lim="400000"/>
            </a:ln>
          </a:insideH>
          <a:insideV>
            <a:ln w="12700" cap="flat">
              <a:noFill/>
              <a:miter lim="400000"/>
            </a:ln>
          </a:insideV>
        </a:tcBdr>
        <a:fill>
          <a:solidFill>
            <a:srgbClr val="E6DFD8">
              <a:alpha val="61000"/>
            </a:srgbClr>
          </a:solidFill>
        </a:fill>
      </a:tcStyle>
    </a:firstCol>
    <a:lastRow>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noFill/>
              <a:miter lim="400000"/>
            </a:ln>
          </a:insideH>
          <a:insideV>
            <a:ln w="12700" cap="flat">
              <a:noFill/>
              <a:miter lim="400000"/>
            </a:ln>
          </a:insideV>
        </a:tcBdr>
        <a:fill>
          <a:solidFill>
            <a:srgbClr val="E6DFD8">
              <a:alpha val="61000"/>
            </a:srgb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noFill/>
              <a:miter lim="400000"/>
            </a:ln>
          </a:insideH>
          <a:insideV>
            <a:ln w="12700" cap="flat">
              <a:noFill/>
              <a:miter lim="400000"/>
            </a:ln>
          </a:insideV>
        </a:tcBdr>
        <a:fill>
          <a:solidFill>
            <a:srgbClr val="5D5E5F"/>
          </a:solidFill>
        </a:fill>
      </a:tcStyle>
    </a:firstRow>
  </a:tblStyle>
  <a:tblStyle styleId="{2708684C-4D16-4618-839F-0558EEFCDFE6}" styleName="">
    <a:tblBg/>
    <a:wholeTbl>
      <a:tcTxStyle b="off" i="off">
        <a:fontRef idx="minor">
          <a:srgbClr val="232323"/>
        </a:fontRef>
        <a:srgbClr val="232323"/>
      </a:tcTxStyle>
      <a:tcStyle>
        <a:tcBdr>
          <a:left>
            <a:ln w="12700" cap="flat">
              <a:solidFill>
                <a:srgbClr val="83867F"/>
              </a:solidFill>
              <a:custDash>
                <a:ds d="200000" sp="200000"/>
              </a:custDash>
              <a:miter lim="400000"/>
            </a:ln>
          </a:left>
          <a:right>
            <a:ln w="12700" cap="flat">
              <a:solidFill>
                <a:srgbClr val="83867F"/>
              </a:solidFill>
              <a:custDash>
                <a:ds d="200000" sp="200000"/>
              </a:custDash>
              <a:miter lim="400000"/>
            </a:ln>
          </a:right>
          <a:top>
            <a:ln w="12700" cap="flat">
              <a:solidFill>
                <a:srgbClr val="83867F"/>
              </a:solidFill>
              <a:custDash>
                <a:ds d="200000" sp="200000"/>
              </a:custDash>
              <a:miter lim="400000"/>
            </a:ln>
          </a:top>
          <a:bottom>
            <a:ln w="12700" cap="flat">
              <a:solidFill>
                <a:srgbClr val="83867F"/>
              </a:solidFill>
              <a:custDash>
                <a:ds d="200000" sp="200000"/>
              </a:custDash>
              <a:miter lim="400000"/>
            </a:ln>
          </a:bottom>
          <a:insideH>
            <a:ln w="12700" cap="flat">
              <a:solidFill>
                <a:srgbClr val="83867F"/>
              </a:solidFill>
              <a:custDash>
                <a:ds d="200000" sp="200000"/>
              </a:custDash>
              <a:miter lim="400000"/>
            </a:ln>
          </a:insideH>
          <a:insideV>
            <a:ln w="12700" cap="flat">
              <a:solidFill>
                <a:srgbClr val="83867F"/>
              </a:solidFill>
              <a:custDash>
                <a:ds d="200000" sp="200000"/>
              </a:custDash>
              <a:miter lim="400000"/>
            </a:ln>
          </a:insideV>
        </a:tcBdr>
        <a:fill>
          <a:noFill/>
        </a:fill>
      </a:tcStyle>
    </a:wholeTbl>
    <a:band2H>
      <a:tcTxStyle/>
      <a:tcStyle>
        <a:tcBdr/>
        <a:fill>
          <a:solidFill>
            <a:srgbClr val="76654F">
              <a:alpha val="20000"/>
            </a:srgbClr>
          </a:solidFill>
        </a:fill>
      </a:tcStyle>
    </a:band2H>
    <a:firstCol>
      <a:tcTxStyle b="off" i="off">
        <a:fontRef idx="minor">
          <a:srgbClr val="232323"/>
        </a:fontRef>
        <a:srgbClr val="232323"/>
      </a:tcTxStyle>
      <a:tcStyle>
        <a:tcBdr>
          <a:left>
            <a:ln w="12700" cap="flat">
              <a:noFill/>
              <a:miter lim="400000"/>
            </a:ln>
          </a:left>
          <a:right>
            <a:ln w="12700" cap="flat">
              <a:solidFill>
                <a:srgbClr val="3E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ff" i="off">
        <a:fontRef idx="minor">
          <a:srgbClr val="232323"/>
        </a:fontRef>
        <a:srgbClr val="232323"/>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Ref idx="minor">
          <a:srgbClr val="232323"/>
        </a:fontRef>
        <a:srgbClr val="232323"/>
      </a:tcTxStyle>
      <a:tcStyle>
        <a:tcBdr>
          <a:left>
            <a:ln w="12700" cap="flat">
              <a:noFill/>
              <a:miter lim="400000"/>
            </a:ln>
          </a:left>
          <a:right>
            <a:ln w="12700" cap="flat">
              <a:noFill/>
              <a:miter lim="400000"/>
            </a:ln>
          </a:right>
          <a:top>
            <a:ln w="12700" cap="flat">
              <a:noFill/>
              <a:miter lim="400000"/>
            </a:ln>
          </a:top>
          <a:bottom>
            <a:ln w="12700" cap="flat">
              <a:solidFill>
                <a:srgbClr val="3E231A"/>
              </a:solidFill>
              <a:prstDash val="solid"/>
              <a:miter lim="400000"/>
            </a:ln>
          </a:bottom>
          <a:insideH>
            <a:ln w="12700" cap="flat">
              <a:noFill/>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505"/>
    <p:restoredTop sz="94137"/>
  </p:normalViewPr>
  <p:slideViewPr>
    <p:cSldViewPr snapToGrid="0">
      <p:cViewPr varScale="1">
        <p:scale>
          <a:sx n="55" d="100"/>
          <a:sy n="55" d="100"/>
        </p:scale>
        <p:origin x="264" y="5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Заголовок">
    <p:spTree>
      <p:nvGrpSpPr>
        <p:cNvPr id="1" name=""/>
        <p:cNvGrpSpPr/>
        <p:nvPr/>
      </p:nvGrpSpPr>
      <p:grpSpPr>
        <a:xfrm>
          <a:off x="0" y="0"/>
          <a:ext cx="0" cy="0"/>
          <a:chOff x="0" y="0"/>
          <a:chExt cx="0" cy="0"/>
        </a:xfrm>
      </p:grpSpPr>
      <p:sp>
        <p:nvSpPr>
          <p:cNvPr id="11" name="Текст заголовка"/>
          <p:cNvSpPr txBox="1">
            <a:spLocks noGrp="1"/>
          </p:cNvSpPr>
          <p:nvPr>
            <p:ph type="title"/>
          </p:nvPr>
        </p:nvSpPr>
        <p:spPr>
          <a:xfrm>
            <a:off x="2374900" y="2387600"/>
            <a:ext cx="19621500" cy="4876800"/>
          </a:xfrm>
          <a:prstGeom prst="rect">
            <a:avLst/>
          </a:prstGeom>
        </p:spPr>
        <p:txBody>
          <a:bodyPr anchor="b"/>
          <a:lstStyle>
            <a:lvl1pPr algn="ctr"/>
          </a:lstStyle>
          <a:p>
            <a:r>
              <a:t>Текст заголовка</a:t>
            </a:r>
          </a:p>
        </p:txBody>
      </p:sp>
      <p:sp>
        <p:nvSpPr>
          <p:cNvPr id="12" name="Уровень текста 1…"/>
          <p:cNvSpPr txBox="1">
            <a:spLocks noGrp="1"/>
          </p:cNvSpPr>
          <p:nvPr>
            <p:ph type="body" sz="quarter" idx="1"/>
          </p:nvPr>
        </p:nvSpPr>
        <p:spPr>
          <a:xfrm>
            <a:off x="2374900" y="7251700"/>
            <a:ext cx="19621500" cy="2057400"/>
          </a:xfrm>
          <a:prstGeom prst="rect">
            <a:avLst/>
          </a:prstGeom>
        </p:spPr>
        <p:txBody>
          <a:bodyPr anchor="t"/>
          <a:lstStyle>
            <a:lvl1pPr marL="0" indent="0" algn="ctr">
              <a:spcBef>
                <a:spcPts val="0"/>
              </a:spcBef>
              <a:buSzTx/>
              <a:buNone/>
              <a:defRPr sz="5000"/>
            </a:lvl1pPr>
            <a:lvl2pPr marL="0" indent="0" algn="ctr">
              <a:spcBef>
                <a:spcPts val="0"/>
              </a:spcBef>
              <a:buSzTx/>
              <a:buNone/>
              <a:defRPr sz="5000"/>
            </a:lvl2pPr>
            <a:lvl3pPr marL="0" indent="0" algn="ctr">
              <a:spcBef>
                <a:spcPts val="0"/>
              </a:spcBef>
              <a:buSzTx/>
              <a:buNone/>
              <a:defRPr sz="5000"/>
            </a:lvl3pPr>
            <a:lvl4pPr marL="0" indent="0" algn="ctr">
              <a:spcBef>
                <a:spcPts val="0"/>
              </a:spcBef>
              <a:buSzTx/>
              <a:buNone/>
              <a:defRPr sz="5000"/>
            </a:lvl4pPr>
            <a:lvl5pPr marL="0" indent="0" algn="ctr">
              <a:spcBef>
                <a:spcPts val="0"/>
              </a:spcBef>
              <a:buSzTx/>
              <a:buNone/>
              <a:defRPr sz="5000"/>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13"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Фото">
    <p:spTree>
      <p:nvGrpSpPr>
        <p:cNvPr id="1" name=""/>
        <p:cNvGrpSpPr/>
        <p:nvPr/>
      </p:nvGrpSpPr>
      <p:grpSpPr>
        <a:xfrm>
          <a:off x="0" y="0"/>
          <a:ext cx="0" cy="0"/>
          <a:chOff x="0" y="0"/>
          <a:chExt cx="0" cy="0"/>
        </a:xfrm>
      </p:grpSpPr>
      <p:sp>
        <p:nvSpPr>
          <p:cNvPr id="102" name="Силуэты пирамид Гизы на фоне оранжевого заката"/>
          <p:cNvSpPr>
            <a:spLocks noGrp="1"/>
          </p:cNvSpPr>
          <p:nvPr>
            <p:ph type="pic" idx="21"/>
          </p:nvPr>
        </p:nvSpPr>
        <p:spPr>
          <a:xfrm>
            <a:off x="0" y="-1816100"/>
            <a:ext cx="24384000" cy="16088930"/>
          </a:xfrm>
          <a:prstGeom prst="rect">
            <a:avLst/>
          </a:prstGeom>
        </p:spPr>
        <p:txBody>
          <a:bodyPr lIns="91439" tIns="45719" rIns="91439" bIns="45719" anchor="t">
            <a:noAutofit/>
          </a:bodyPr>
          <a:lstStyle/>
          <a:p>
            <a:endParaRPr/>
          </a:p>
        </p:txBody>
      </p:sp>
      <p:sp>
        <p:nvSpPr>
          <p:cNvPr id="103"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Пустой">
    <p:spTree>
      <p:nvGrpSpPr>
        <p:cNvPr id="1" name=""/>
        <p:cNvGrpSpPr/>
        <p:nvPr/>
      </p:nvGrpSpPr>
      <p:grpSpPr>
        <a:xfrm>
          <a:off x="0" y="0"/>
          <a:ext cx="0" cy="0"/>
          <a:chOff x="0" y="0"/>
          <a:chExt cx="0" cy="0"/>
        </a:xfrm>
      </p:grpSpPr>
      <p:sp>
        <p:nvSpPr>
          <p:cNvPr id="110"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3_Заключение">
    <p:spTree>
      <p:nvGrpSpPr>
        <p:cNvPr id="1" name=""/>
        <p:cNvGrpSpPr/>
        <p:nvPr/>
      </p:nvGrpSpPr>
      <p:grpSpPr>
        <a:xfrm>
          <a:off x="0" y="0"/>
          <a:ext cx="0" cy="0"/>
          <a:chOff x="0" y="0"/>
          <a:chExt cx="0" cy="0"/>
        </a:xfrm>
      </p:grpSpPr>
      <p:sp>
        <p:nvSpPr>
          <p:cNvPr id="28" name="Заголовок 1">
            <a:extLst>
              <a:ext uri="{FF2B5EF4-FFF2-40B4-BE49-F238E27FC236}">
                <a16:creationId xmlns:a16="http://schemas.microsoft.com/office/drawing/2014/main" id="{97246E34-E6EE-4BF3-A0D3-A20868B5A594}"/>
              </a:ext>
            </a:extLst>
          </p:cNvPr>
          <p:cNvSpPr>
            <a:spLocks noGrp="1"/>
          </p:cNvSpPr>
          <p:nvPr>
            <p:ph type="ctrTitle"/>
          </p:nvPr>
        </p:nvSpPr>
        <p:spPr>
          <a:xfrm>
            <a:off x="1101727" y="1098550"/>
            <a:ext cx="10874374" cy="5972468"/>
          </a:xfrm>
        </p:spPr>
        <p:txBody>
          <a:bodyPr rtlCol="0" anchor="b" anchorCtr="0">
            <a:noAutofit/>
          </a:bodyPr>
          <a:lstStyle/>
          <a:p>
            <a:pPr rtl="0"/>
            <a:r>
              <a:rPr lang="ru-RU"/>
              <a:t>Образец заголовка</a:t>
            </a:r>
            <a:endParaRPr lang="ru-RU" dirty="0"/>
          </a:p>
        </p:txBody>
      </p:sp>
      <p:sp>
        <p:nvSpPr>
          <p:cNvPr id="31" name="Подзаголовок 2">
            <a:extLst>
              <a:ext uri="{FF2B5EF4-FFF2-40B4-BE49-F238E27FC236}">
                <a16:creationId xmlns:a16="http://schemas.microsoft.com/office/drawing/2014/main" id="{45BE5FFB-47D1-4474-B6CA-C3C936DF285E}"/>
              </a:ext>
            </a:extLst>
          </p:cNvPr>
          <p:cNvSpPr>
            <a:spLocks noGrp="1"/>
          </p:cNvSpPr>
          <p:nvPr>
            <p:ph type="subTitle" idx="1"/>
          </p:nvPr>
        </p:nvSpPr>
        <p:spPr>
          <a:xfrm>
            <a:off x="1101727" y="7655220"/>
            <a:ext cx="10874374" cy="4530432"/>
          </a:xfrm>
        </p:spPr>
        <p:txBody>
          <a:bodyPr rtlCol="0">
            <a:noAutofit/>
          </a:bodyPr>
          <a:lstStyle>
            <a:lvl1pPr>
              <a:buNone/>
              <a:defRPr sz="4800"/>
            </a:lvl1pPr>
          </a:lstStyle>
          <a:p>
            <a:pPr rtl="0"/>
            <a:r>
              <a:rPr lang="ru-RU">
                <a:solidFill>
                  <a:schemeClr val="tx1">
                    <a:alpha val="60000"/>
                  </a:schemeClr>
                </a:solidFill>
              </a:rPr>
              <a:t>Образец подзаголовка</a:t>
            </a:r>
            <a:endParaRPr lang="ru-RU" dirty="0">
              <a:solidFill>
                <a:schemeClr val="tx1">
                  <a:alpha val="60000"/>
                </a:schemeClr>
              </a:solidFill>
            </a:endParaRPr>
          </a:p>
        </p:txBody>
      </p:sp>
      <p:sp>
        <p:nvSpPr>
          <p:cNvPr id="40" name="Рисунок 39">
            <a:extLst>
              <a:ext uri="{FF2B5EF4-FFF2-40B4-BE49-F238E27FC236}">
                <a16:creationId xmlns:a16="http://schemas.microsoft.com/office/drawing/2014/main" id="{008D9209-1A62-4AC3-BF92-94348A9BC06B}"/>
              </a:ext>
            </a:extLst>
          </p:cNvPr>
          <p:cNvSpPr>
            <a:spLocks noGrp="1"/>
          </p:cNvSpPr>
          <p:nvPr>
            <p:ph type="pic" sz="quarter" idx="15"/>
          </p:nvPr>
        </p:nvSpPr>
        <p:spPr>
          <a:xfrm>
            <a:off x="13112496" y="1097280"/>
            <a:ext cx="10168128" cy="5760720"/>
          </a:xfrm>
          <a:solidFill>
            <a:schemeClr val="accent5"/>
          </a:solidFill>
        </p:spPr>
        <p:txBody>
          <a:bodyPr rtlCol="0">
            <a:noAutofit/>
          </a:bodyPr>
          <a:lstStyle/>
          <a:p>
            <a:pPr rtl="0"/>
            <a:r>
              <a:rPr lang="ru-RU"/>
              <a:t>Вставка рисунка</a:t>
            </a:r>
            <a:endParaRPr lang="ru-RU" dirty="0"/>
          </a:p>
        </p:txBody>
      </p:sp>
      <p:sp>
        <p:nvSpPr>
          <p:cNvPr id="42" name="Рисунок 41">
            <a:extLst>
              <a:ext uri="{FF2B5EF4-FFF2-40B4-BE49-F238E27FC236}">
                <a16:creationId xmlns:a16="http://schemas.microsoft.com/office/drawing/2014/main" id="{FADBFB6B-1787-4549-91B6-D748C66B13C6}"/>
              </a:ext>
            </a:extLst>
          </p:cNvPr>
          <p:cNvSpPr>
            <a:spLocks noGrp="1"/>
          </p:cNvSpPr>
          <p:nvPr>
            <p:ph type="pic" sz="quarter" idx="16"/>
          </p:nvPr>
        </p:nvSpPr>
        <p:spPr>
          <a:xfrm>
            <a:off x="13112496" y="6858000"/>
            <a:ext cx="10168128" cy="5760720"/>
          </a:xfrm>
          <a:solidFill>
            <a:schemeClr val="accent5"/>
          </a:solidFill>
        </p:spPr>
        <p:txBody>
          <a:bodyPr rtlCol="0">
            <a:noAutofit/>
          </a:bodyPr>
          <a:lstStyle/>
          <a:p>
            <a:pPr rtl="0"/>
            <a:r>
              <a:rPr lang="ru-RU"/>
              <a:t>Вставка рисунка</a:t>
            </a:r>
          </a:p>
        </p:txBody>
      </p:sp>
      <p:grpSp>
        <p:nvGrpSpPr>
          <p:cNvPr id="43" name="Группа 42">
            <a:extLst>
              <a:ext uri="{FF2B5EF4-FFF2-40B4-BE49-F238E27FC236}">
                <a16:creationId xmlns:a16="http://schemas.microsoft.com/office/drawing/2014/main" id="{06966E3E-9B30-4375-AC9A-23256CC87D25}"/>
              </a:ext>
              <a:ext uri="{C183D7F6-B498-43B3-948B-1728B52AA6E4}">
                <adec:decorative xmlns:adec="http://schemas.microsoft.com/office/drawing/2017/decorative" val="1"/>
              </a:ext>
            </a:extLst>
          </p:cNvPr>
          <p:cNvGrpSpPr/>
          <p:nvPr userDrawn="1"/>
        </p:nvGrpSpPr>
        <p:grpSpPr>
          <a:xfrm>
            <a:off x="22322694" y="250799"/>
            <a:ext cx="2809396" cy="2311282"/>
            <a:chOff x="11161347" y="125399"/>
            <a:chExt cx="1404698" cy="1155641"/>
          </a:xfrm>
        </p:grpSpPr>
        <p:sp>
          <p:nvSpPr>
            <p:cNvPr id="44" name="Полилиния: Фигура 43">
              <a:extLst>
                <a:ext uri="{FF2B5EF4-FFF2-40B4-BE49-F238E27FC236}">
                  <a16:creationId xmlns:a16="http://schemas.microsoft.com/office/drawing/2014/main" id="{4EBBC5A2-A37E-47DF-9230-9A75067F1883}"/>
                </a:ext>
              </a:extLst>
            </p:cNvPr>
            <p:cNvSpPr>
              <a:spLocks noChangeAspect="1"/>
            </p:cNvSpPr>
            <p:nvPr/>
          </p:nvSpPr>
          <p:spPr>
            <a:xfrm rot="18900000">
              <a:off x="11161347" y="125399"/>
              <a:ext cx="1341675" cy="926985"/>
            </a:xfrm>
            <a:custGeom>
              <a:avLst/>
              <a:gdLst>
                <a:gd name="connsiteX0" fmla="*/ 1049126 w 1341675"/>
                <a:gd name="connsiteY0" fmla="*/ 8962 h 926985"/>
                <a:gd name="connsiteX1" fmla="*/ 1341675 w 1341675"/>
                <a:gd name="connsiteY1" fmla="*/ 301511 h 926985"/>
                <a:gd name="connsiteX2" fmla="*/ 1130649 w 1341675"/>
                <a:gd name="connsiteY2" fmla="*/ 512537 h 926985"/>
                <a:gd name="connsiteX3" fmla="*/ 1107397 w 1341675"/>
                <a:gd name="connsiteY3" fmla="*/ 499917 h 926985"/>
                <a:gd name="connsiteX4" fmla="*/ 926985 w 1341675"/>
                <a:gd name="connsiteY4" fmla="*/ 463493 h 926985"/>
                <a:gd name="connsiteX5" fmla="*/ 463493 w 1341675"/>
                <a:gd name="connsiteY5" fmla="*/ 926985 h 926985"/>
                <a:gd name="connsiteX6" fmla="*/ 0 w 1341675"/>
                <a:gd name="connsiteY6" fmla="*/ 926985 h 926985"/>
                <a:gd name="connsiteX7" fmla="*/ 926985 w 1341675"/>
                <a:gd name="connsiteY7" fmla="*/ 0 h 926985"/>
                <a:gd name="connsiteX8" fmla="*/ 1021763 w 1341675"/>
                <a:gd name="connsiteY8" fmla="*/ 4786 h 92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41675" h="926985">
                  <a:moveTo>
                    <a:pt x="1049126" y="8962"/>
                  </a:moveTo>
                  <a:lnTo>
                    <a:pt x="1341675" y="301511"/>
                  </a:lnTo>
                  <a:lnTo>
                    <a:pt x="1130649" y="512537"/>
                  </a:lnTo>
                  <a:lnTo>
                    <a:pt x="1107397" y="499917"/>
                  </a:lnTo>
                  <a:cubicBezTo>
                    <a:pt x="1051945" y="476462"/>
                    <a:pt x="990979" y="463493"/>
                    <a:pt x="926985" y="463493"/>
                  </a:cubicBezTo>
                  <a:cubicBezTo>
                    <a:pt x="671005" y="463493"/>
                    <a:pt x="463493" y="671005"/>
                    <a:pt x="463493" y="926985"/>
                  </a:cubicBezTo>
                  <a:lnTo>
                    <a:pt x="0" y="926985"/>
                  </a:lnTo>
                  <a:cubicBezTo>
                    <a:pt x="0" y="415026"/>
                    <a:pt x="415025" y="0"/>
                    <a:pt x="926985" y="0"/>
                  </a:cubicBezTo>
                  <a:cubicBezTo>
                    <a:pt x="958982" y="0"/>
                    <a:pt x="990601" y="1621"/>
                    <a:pt x="1021763" y="4786"/>
                  </a:cubicBezTo>
                  <a:close/>
                </a:path>
              </a:pathLst>
            </a:custGeom>
            <a:solidFill>
              <a:schemeClr val="bg2"/>
            </a:solidFill>
            <a:ln>
              <a:noFill/>
            </a:ln>
            <a:effectLst>
              <a:innerShdw blurRad="254000" dist="50800" dir="54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ru-RU" sz="10000" dirty="0">
                <a:solidFill>
                  <a:schemeClr val="tx1"/>
                </a:solidFill>
                <a:latin typeface="Calibri" panose="020F0502020204030204" pitchFamily="34" charset="0"/>
              </a:endParaRPr>
            </a:p>
          </p:txBody>
        </p:sp>
        <p:sp>
          <p:nvSpPr>
            <p:cNvPr id="45" name="Овал 44">
              <a:extLst>
                <a:ext uri="{FF2B5EF4-FFF2-40B4-BE49-F238E27FC236}">
                  <a16:creationId xmlns:a16="http://schemas.microsoft.com/office/drawing/2014/main" id="{11781B9A-C230-4FFC-90A8-E0571B1DEDA7}"/>
                </a:ext>
              </a:extLst>
            </p:cNvPr>
            <p:cNvSpPr/>
            <p:nvPr/>
          </p:nvSpPr>
          <p:spPr>
            <a:xfrm rot="2700000">
              <a:off x="11798454" y="994196"/>
              <a:ext cx="107098" cy="466589"/>
            </a:xfrm>
            <a:prstGeom prst="ellipse">
              <a:avLst/>
            </a:prstGeom>
            <a:solidFill>
              <a:schemeClr val="bg2"/>
            </a:solidFill>
            <a:ln>
              <a:noFill/>
            </a:ln>
            <a:effectLst>
              <a:innerShdw blurRad="63500" dist="2540000">
                <a:schemeClr val="accent1">
                  <a:lumMod val="40000"/>
                  <a:lumOff val="6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sz="10000" dirty="0">
                <a:latin typeface="Calibri" panose="020F0502020204030204" pitchFamily="34" charset="0"/>
              </a:endParaRPr>
            </a:p>
          </p:txBody>
        </p:sp>
        <p:sp>
          <p:nvSpPr>
            <p:cNvPr id="46" name="Полилиния: Фигура 45">
              <a:extLst>
                <a:ext uri="{FF2B5EF4-FFF2-40B4-BE49-F238E27FC236}">
                  <a16:creationId xmlns:a16="http://schemas.microsoft.com/office/drawing/2014/main" id="{3295925C-3570-40F1-B3CE-07D947ED4643}"/>
                </a:ext>
              </a:extLst>
            </p:cNvPr>
            <p:cNvSpPr>
              <a:spLocks noChangeAspect="1"/>
            </p:cNvSpPr>
            <p:nvPr/>
          </p:nvSpPr>
          <p:spPr>
            <a:xfrm rot="18900000">
              <a:off x="11228590" y="129580"/>
              <a:ext cx="1337455" cy="1042921"/>
            </a:xfrm>
            <a:custGeom>
              <a:avLst/>
              <a:gdLst>
                <a:gd name="connsiteX0" fmla="*/ 1084058 w 1337455"/>
                <a:gd name="connsiteY0" fmla="*/ 16081 h 1042921"/>
                <a:gd name="connsiteX1" fmla="*/ 1337455 w 1337455"/>
                <a:gd name="connsiteY1" fmla="*/ 269477 h 1042921"/>
                <a:gd name="connsiteX2" fmla="*/ 1060775 w 1337455"/>
                <a:gd name="connsiteY2" fmla="*/ 546158 h 1042921"/>
                <a:gd name="connsiteX3" fmla="*/ 1020394 w 1337455"/>
                <a:gd name="connsiteY3" fmla="*/ 532055 h 1042921"/>
                <a:gd name="connsiteX4" fmla="*/ 926985 w 1337455"/>
                <a:gd name="connsiteY4" fmla="*/ 521461 h 1042921"/>
                <a:gd name="connsiteX5" fmla="*/ 463492 w 1337455"/>
                <a:gd name="connsiteY5" fmla="*/ 1042921 h 1042921"/>
                <a:gd name="connsiteX6" fmla="*/ 0 w 1337455"/>
                <a:gd name="connsiteY6" fmla="*/ 1042921 h 1042921"/>
                <a:gd name="connsiteX7" fmla="*/ 926984 w 1337455"/>
                <a:gd name="connsiteY7" fmla="*/ 0 h 1042921"/>
                <a:gd name="connsiteX8" fmla="*/ 1021763 w 1337455"/>
                <a:gd name="connsiteY8" fmla="*/ 5384 h 104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7455" h="1042921">
                  <a:moveTo>
                    <a:pt x="1084058" y="16081"/>
                  </a:moveTo>
                  <a:lnTo>
                    <a:pt x="1337455" y="269477"/>
                  </a:lnTo>
                  <a:lnTo>
                    <a:pt x="1060775" y="546158"/>
                  </a:lnTo>
                  <a:lnTo>
                    <a:pt x="1020394" y="532055"/>
                  </a:lnTo>
                  <a:cubicBezTo>
                    <a:pt x="990222" y="525109"/>
                    <a:pt x="958982" y="521461"/>
                    <a:pt x="926985" y="521461"/>
                  </a:cubicBezTo>
                  <a:cubicBezTo>
                    <a:pt x="671005" y="521461"/>
                    <a:pt x="463493" y="754927"/>
                    <a:pt x="463492" y="1042921"/>
                  </a:cubicBezTo>
                  <a:lnTo>
                    <a:pt x="0" y="1042921"/>
                  </a:lnTo>
                  <a:cubicBezTo>
                    <a:pt x="0" y="466932"/>
                    <a:pt x="415025" y="0"/>
                    <a:pt x="926984" y="0"/>
                  </a:cubicBezTo>
                  <a:cubicBezTo>
                    <a:pt x="958982" y="0"/>
                    <a:pt x="990600" y="1824"/>
                    <a:pt x="1021763" y="5384"/>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ru-RU" sz="10000" dirty="0">
                <a:solidFill>
                  <a:schemeClr val="tx1"/>
                </a:solidFill>
                <a:latin typeface="Calibri" panose="020F0502020204030204" pitchFamily="34" charset="0"/>
              </a:endParaRPr>
            </a:p>
          </p:txBody>
        </p:sp>
      </p:grpSp>
      <p:grpSp>
        <p:nvGrpSpPr>
          <p:cNvPr id="15" name="Группа 14">
            <a:extLst>
              <a:ext uri="{FF2B5EF4-FFF2-40B4-BE49-F238E27FC236}">
                <a16:creationId xmlns:a16="http://schemas.microsoft.com/office/drawing/2014/main" id="{394664AE-6DC5-428F-9AC4-5A8F67571F72}"/>
              </a:ext>
              <a:ext uri="{C183D7F6-B498-43B3-948B-1728B52AA6E4}">
                <adec:decorative xmlns:adec="http://schemas.microsoft.com/office/drawing/2017/decorative" val="1"/>
              </a:ext>
            </a:extLst>
          </p:cNvPr>
          <p:cNvGrpSpPr/>
          <p:nvPr userDrawn="1"/>
        </p:nvGrpSpPr>
        <p:grpSpPr>
          <a:xfrm>
            <a:off x="1188072" y="11220784"/>
            <a:ext cx="1335604" cy="1262948"/>
            <a:chOff x="10478914" y="1506691"/>
            <a:chExt cx="667802" cy="631474"/>
          </a:xfrm>
        </p:grpSpPr>
        <p:sp>
          <p:nvSpPr>
            <p:cNvPr id="16" name="Полилиния: Фигура 15">
              <a:extLst>
                <a:ext uri="{FF2B5EF4-FFF2-40B4-BE49-F238E27FC236}">
                  <a16:creationId xmlns:a16="http://schemas.microsoft.com/office/drawing/2014/main" id="{8288F304-7DF7-42FB-BD6F-D575128A1DDE}"/>
                </a:ext>
              </a:extLst>
            </p:cNvPr>
            <p:cNvSpPr>
              <a:spLocks noChangeAspect="1"/>
            </p:cNvSpPr>
            <p:nvPr/>
          </p:nvSpPr>
          <p:spPr>
            <a:xfrm rot="8100000">
              <a:off x="10606715" y="1506691"/>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sz="10000" dirty="0">
                <a:latin typeface="Calibri" panose="020F0502020204030204" pitchFamily="34" charset="0"/>
              </a:endParaRPr>
            </a:p>
          </p:txBody>
        </p:sp>
        <p:sp>
          <p:nvSpPr>
            <p:cNvPr id="21" name="Овал 20">
              <a:extLst>
                <a:ext uri="{FF2B5EF4-FFF2-40B4-BE49-F238E27FC236}">
                  <a16:creationId xmlns:a16="http://schemas.microsoft.com/office/drawing/2014/main" id="{104835D9-7DE9-4DDD-A6C2-1C526822700A}"/>
                </a:ext>
              </a:extLst>
            </p:cNvPr>
            <p:cNvSpPr/>
            <p:nvPr/>
          </p:nvSpPr>
          <p:spPr>
            <a:xfrm rot="13500000">
              <a:off x="10613915" y="1424627"/>
              <a:ext cx="270000" cy="540001"/>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sz="10000" dirty="0">
                <a:latin typeface="Calibri" panose="020F0502020204030204" pitchFamily="34" charset="0"/>
              </a:endParaRPr>
            </a:p>
          </p:txBody>
        </p:sp>
      </p:grpSp>
      <p:sp>
        <p:nvSpPr>
          <p:cNvPr id="5" name="Дата 4">
            <a:extLst>
              <a:ext uri="{FF2B5EF4-FFF2-40B4-BE49-F238E27FC236}">
                <a16:creationId xmlns:a16="http://schemas.microsoft.com/office/drawing/2014/main" id="{E57D2D6F-49E8-4217-A908-2D9E43583589}"/>
              </a:ext>
            </a:extLst>
          </p:cNvPr>
          <p:cNvSpPr>
            <a:spLocks noGrp="1"/>
          </p:cNvSpPr>
          <p:nvPr>
            <p:ph type="dt" sz="half" idx="10"/>
          </p:nvPr>
        </p:nvSpPr>
        <p:spPr/>
        <p:txBody>
          <a:bodyPr rtlCol="0">
            <a:noAutofit/>
          </a:bodyPr>
          <a:lstStyle/>
          <a:p>
            <a:pPr rtl="0"/>
            <a:r>
              <a:rPr lang="ru-RU"/>
              <a:t>Вторник, 2 февраля 20XX г.</a:t>
            </a:r>
          </a:p>
        </p:txBody>
      </p:sp>
      <p:sp>
        <p:nvSpPr>
          <p:cNvPr id="6" name="Нижний колонтитул 5">
            <a:extLst>
              <a:ext uri="{FF2B5EF4-FFF2-40B4-BE49-F238E27FC236}">
                <a16:creationId xmlns:a16="http://schemas.microsoft.com/office/drawing/2014/main" id="{591C4440-6B8D-4A24-A807-8B1302A3DFAF}"/>
              </a:ext>
            </a:extLst>
          </p:cNvPr>
          <p:cNvSpPr>
            <a:spLocks noGrp="1"/>
          </p:cNvSpPr>
          <p:nvPr>
            <p:ph type="ftr" sz="quarter" idx="11"/>
          </p:nvPr>
        </p:nvSpPr>
        <p:spPr/>
        <p:txBody>
          <a:bodyPr rtlCol="0">
            <a:noAutofit/>
          </a:bodyPr>
          <a:lstStyle/>
          <a:p>
            <a:pPr rtl="0"/>
            <a:r>
              <a:rPr lang="ru-RU"/>
              <a:t>Образец текста нижнего колонтитула</a:t>
            </a:r>
          </a:p>
        </p:txBody>
      </p:sp>
      <p:sp>
        <p:nvSpPr>
          <p:cNvPr id="7" name="Номер слайда 6">
            <a:extLst>
              <a:ext uri="{FF2B5EF4-FFF2-40B4-BE49-F238E27FC236}">
                <a16:creationId xmlns:a16="http://schemas.microsoft.com/office/drawing/2014/main" id="{76CFE189-E20B-4108-B290-244424336512}"/>
              </a:ext>
            </a:extLst>
          </p:cNvPr>
          <p:cNvSpPr>
            <a:spLocks noGrp="1"/>
          </p:cNvSpPr>
          <p:nvPr>
            <p:ph type="sldNum" sz="quarter" idx="12"/>
          </p:nvPr>
        </p:nvSpPr>
        <p:spPr/>
        <p:txBody>
          <a:bodyPr rtlCol="0">
            <a:noAutofit/>
          </a:bodyPr>
          <a:lstStyle/>
          <a:p>
            <a:pPr rtl="0"/>
            <a:fld id="{DBA1B0FB-D917-4C8C-928F-313BD683BF39}" type="slidenum">
              <a:rPr lang="ru-RU" smtClean="0"/>
              <a:t>‹#›</a:t>
            </a:fld>
            <a:endParaRPr lang="ru-RU"/>
          </a:p>
        </p:txBody>
      </p:sp>
      <p:sp>
        <p:nvSpPr>
          <p:cNvPr id="17" name="Овал 16">
            <a:extLst>
              <a:ext uri="{FF2B5EF4-FFF2-40B4-BE49-F238E27FC236}">
                <a16:creationId xmlns:a16="http://schemas.microsoft.com/office/drawing/2014/main" id="{83C43C1C-00B3-40E0-B073-B8C56206D07D}"/>
              </a:ext>
              <a:ext uri="{C183D7F6-B498-43B3-948B-1728B52AA6E4}">
                <adec:decorative xmlns:adec="http://schemas.microsoft.com/office/drawing/2017/decorative" val="1"/>
              </a:ext>
            </a:extLst>
          </p:cNvPr>
          <p:cNvSpPr>
            <a:spLocks noChangeAspect="1"/>
          </p:cNvSpPr>
          <p:nvPr userDrawn="1"/>
        </p:nvSpPr>
        <p:spPr>
          <a:xfrm>
            <a:off x="10607690" y="10854424"/>
            <a:ext cx="2160000" cy="216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91440" rIns="182880" bIns="91440" numCol="1" spcCol="0" rtlCol="0" fromWordArt="0" anchor="ctr" anchorCtr="0" forceAA="0" compatLnSpc="1">
            <a:prstTxWarp prst="textNoShape">
              <a:avLst/>
            </a:prstTxWarp>
            <a:noAutofit/>
          </a:bodyPr>
          <a:lstStyle/>
          <a:p>
            <a:pPr algn="ctr" rtl="0"/>
            <a:endParaRPr lang="ru-RU" sz="10000" dirty="0">
              <a:latin typeface="Calibri" panose="020F0502020204030204" pitchFamily="34" charset="0"/>
            </a:endParaRPr>
          </a:p>
        </p:txBody>
      </p:sp>
    </p:spTree>
    <p:extLst>
      <p:ext uri="{BB962C8B-B14F-4D97-AF65-F5344CB8AC3E}">
        <p14:creationId xmlns:p14="http://schemas.microsoft.com/office/powerpoint/2010/main" val="3989348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Фото — горизонтально">
    <p:spTree>
      <p:nvGrpSpPr>
        <p:cNvPr id="1" name=""/>
        <p:cNvGrpSpPr/>
        <p:nvPr/>
      </p:nvGrpSpPr>
      <p:grpSpPr>
        <a:xfrm>
          <a:off x="0" y="0"/>
          <a:ext cx="0" cy="0"/>
          <a:chOff x="0" y="0"/>
          <a:chExt cx="0" cy="0"/>
        </a:xfrm>
      </p:grpSpPr>
      <p:sp>
        <p:nvSpPr>
          <p:cNvPr id="20" name="Силуэты пирамид Гизы на фоне оранжевого заката"/>
          <p:cNvSpPr>
            <a:spLocks noGrp="1"/>
          </p:cNvSpPr>
          <p:nvPr>
            <p:ph type="pic" idx="21"/>
          </p:nvPr>
        </p:nvSpPr>
        <p:spPr>
          <a:xfrm>
            <a:off x="2273300" y="-3352800"/>
            <a:ext cx="19850100" cy="12946560"/>
          </a:xfrm>
          <a:prstGeom prst="rect">
            <a:avLst/>
          </a:prstGeom>
          <a:ln w="9525">
            <a:round/>
          </a:ln>
        </p:spPr>
        <p:txBody>
          <a:bodyPr lIns="91439" tIns="45719" rIns="91439" bIns="45719" anchor="t">
            <a:noAutofit/>
          </a:bodyPr>
          <a:lstStyle/>
          <a:p>
            <a:endParaRPr/>
          </a:p>
        </p:txBody>
      </p:sp>
      <p:sp>
        <p:nvSpPr>
          <p:cNvPr id="21" name="Текст заголовка"/>
          <p:cNvSpPr txBox="1">
            <a:spLocks noGrp="1"/>
          </p:cNvSpPr>
          <p:nvPr>
            <p:ph type="title"/>
          </p:nvPr>
        </p:nvSpPr>
        <p:spPr>
          <a:xfrm>
            <a:off x="2374900" y="9080500"/>
            <a:ext cx="19621500" cy="1905000"/>
          </a:xfrm>
          <a:prstGeom prst="rect">
            <a:avLst/>
          </a:prstGeom>
        </p:spPr>
        <p:txBody>
          <a:bodyPr anchor="b"/>
          <a:lstStyle>
            <a:lvl1pPr algn="ctr"/>
          </a:lstStyle>
          <a:p>
            <a:r>
              <a:t>Текст заголовка</a:t>
            </a:r>
          </a:p>
        </p:txBody>
      </p:sp>
      <p:sp>
        <p:nvSpPr>
          <p:cNvPr id="22" name="Уровень текста 1…"/>
          <p:cNvSpPr txBox="1">
            <a:spLocks noGrp="1"/>
          </p:cNvSpPr>
          <p:nvPr>
            <p:ph type="body" sz="quarter" idx="1"/>
          </p:nvPr>
        </p:nvSpPr>
        <p:spPr>
          <a:xfrm>
            <a:off x="2374900" y="11010900"/>
            <a:ext cx="19621500" cy="1930400"/>
          </a:xfrm>
          <a:prstGeom prst="rect">
            <a:avLst/>
          </a:prstGeom>
        </p:spPr>
        <p:txBody>
          <a:bodyPr anchor="t"/>
          <a:lstStyle>
            <a:lvl1pPr marL="0" indent="0" algn="ctr">
              <a:spcBef>
                <a:spcPts val="0"/>
              </a:spcBef>
              <a:buSzTx/>
              <a:buNone/>
              <a:defRPr sz="5000"/>
            </a:lvl1pPr>
            <a:lvl2pPr marL="0" indent="0" algn="ctr">
              <a:spcBef>
                <a:spcPts val="0"/>
              </a:spcBef>
              <a:buSzTx/>
              <a:buNone/>
              <a:defRPr sz="5000"/>
            </a:lvl2pPr>
            <a:lvl3pPr marL="0" indent="0" algn="ctr">
              <a:spcBef>
                <a:spcPts val="0"/>
              </a:spcBef>
              <a:buSzTx/>
              <a:buNone/>
              <a:defRPr sz="5000"/>
            </a:lvl3pPr>
            <a:lvl4pPr marL="0" indent="0" algn="ctr">
              <a:spcBef>
                <a:spcPts val="0"/>
              </a:spcBef>
              <a:buSzTx/>
              <a:buNone/>
              <a:defRPr sz="5000"/>
            </a:lvl4pPr>
            <a:lvl5pPr marL="0" indent="0" algn="ctr">
              <a:spcBef>
                <a:spcPts val="0"/>
              </a:spcBef>
              <a:buSzTx/>
              <a:buNone/>
              <a:defRPr sz="5000"/>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23"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Заголовок — по центру">
    <p:spTree>
      <p:nvGrpSpPr>
        <p:cNvPr id="1" name=""/>
        <p:cNvGrpSpPr/>
        <p:nvPr/>
      </p:nvGrpSpPr>
      <p:grpSpPr>
        <a:xfrm>
          <a:off x="0" y="0"/>
          <a:ext cx="0" cy="0"/>
          <a:chOff x="0" y="0"/>
          <a:chExt cx="0" cy="0"/>
        </a:xfrm>
      </p:grpSpPr>
      <p:sp>
        <p:nvSpPr>
          <p:cNvPr id="30" name="Текст заголовка"/>
          <p:cNvSpPr txBox="1">
            <a:spLocks noGrp="1"/>
          </p:cNvSpPr>
          <p:nvPr>
            <p:ph type="title"/>
          </p:nvPr>
        </p:nvSpPr>
        <p:spPr>
          <a:xfrm>
            <a:off x="2374900" y="5143500"/>
            <a:ext cx="19621500" cy="3429000"/>
          </a:xfrm>
          <a:prstGeom prst="rect">
            <a:avLst/>
          </a:prstGeom>
        </p:spPr>
        <p:txBody>
          <a:bodyPr/>
          <a:lstStyle>
            <a:lvl1pPr algn="ctr"/>
          </a:lstStyle>
          <a:p>
            <a:r>
              <a:t>Текст заголовка</a:t>
            </a:r>
          </a:p>
        </p:txBody>
      </p:sp>
      <p:sp>
        <p:nvSpPr>
          <p:cNvPr id="31"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Фото — вертикально">
    <p:spTree>
      <p:nvGrpSpPr>
        <p:cNvPr id="1" name=""/>
        <p:cNvGrpSpPr/>
        <p:nvPr/>
      </p:nvGrpSpPr>
      <p:grpSpPr>
        <a:xfrm>
          <a:off x="0" y="0"/>
          <a:ext cx="0" cy="0"/>
          <a:chOff x="0" y="0"/>
          <a:chExt cx="0" cy="0"/>
        </a:xfrm>
      </p:grpSpPr>
      <p:sp>
        <p:nvSpPr>
          <p:cNvPr id="38" name="Силуэты пирамид Гизы на фоне оранжевого заката"/>
          <p:cNvSpPr>
            <a:spLocks noGrp="1"/>
          </p:cNvSpPr>
          <p:nvPr>
            <p:ph type="pic" idx="21"/>
          </p:nvPr>
        </p:nvSpPr>
        <p:spPr>
          <a:xfrm>
            <a:off x="10998200" y="1930400"/>
            <a:ext cx="15167286" cy="10007600"/>
          </a:xfrm>
          <a:prstGeom prst="rect">
            <a:avLst/>
          </a:prstGeom>
          <a:ln w="9525">
            <a:round/>
          </a:ln>
        </p:spPr>
        <p:txBody>
          <a:bodyPr lIns="91439" tIns="45719" rIns="91439" bIns="45719" anchor="t">
            <a:noAutofit/>
          </a:bodyPr>
          <a:lstStyle/>
          <a:p>
            <a:endParaRPr/>
          </a:p>
        </p:txBody>
      </p:sp>
      <p:sp>
        <p:nvSpPr>
          <p:cNvPr id="39" name="Текст заголовка"/>
          <p:cNvSpPr txBox="1">
            <a:spLocks noGrp="1"/>
          </p:cNvSpPr>
          <p:nvPr>
            <p:ph type="title"/>
          </p:nvPr>
        </p:nvSpPr>
        <p:spPr>
          <a:xfrm>
            <a:off x="1816100" y="1943100"/>
            <a:ext cx="10502900" cy="5626100"/>
          </a:xfrm>
          <a:prstGeom prst="rect">
            <a:avLst/>
          </a:prstGeom>
        </p:spPr>
        <p:txBody>
          <a:bodyPr anchor="b"/>
          <a:lstStyle>
            <a:lvl1pPr algn="ctr">
              <a:defRPr sz="9400"/>
            </a:lvl1pPr>
          </a:lstStyle>
          <a:p>
            <a:r>
              <a:t>Текст заголовка</a:t>
            </a:r>
          </a:p>
        </p:txBody>
      </p:sp>
      <p:sp>
        <p:nvSpPr>
          <p:cNvPr id="40" name="Уровень текста 1…"/>
          <p:cNvSpPr txBox="1">
            <a:spLocks noGrp="1"/>
          </p:cNvSpPr>
          <p:nvPr>
            <p:ph type="body" sz="quarter" idx="1"/>
          </p:nvPr>
        </p:nvSpPr>
        <p:spPr>
          <a:xfrm>
            <a:off x="1816100" y="7556500"/>
            <a:ext cx="10502900" cy="4216400"/>
          </a:xfrm>
          <a:prstGeom prst="rect">
            <a:avLst/>
          </a:prstGeom>
        </p:spPr>
        <p:txBody>
          <a:bodyPr anchor="t"/>
          <a:lstStyle>
            <a:lvl1pPr marL="0" indent="0" algn="ctr">
              <a:spcBef>
                <a:spcPts val="0"/>
              </a:spcBef>
              <a:buSzTx/>
              <a:buNone/>
              <a:defRPr sz="5000"/>
            </a:lvl1pPr>
            <a:lvl2pPr marL="0" indent="0" algn="ctr">
              <a:spcBef>
                <a:spcPts val="0"/>
              </a:spcBef>
              <a:buSzTx/>
              <a:buNone/>
              <a:defRPr sz="5000"/>
            </a:lvl2pPr>
            <a:lvl3pPr marL="0" indent="0" algn="ctr">
              <a:spcBef>
                <a:spcPts val="0"/>
              </a:spcBef>
              <a:buSzTx/>
              <a:buNone/>
              <a:defRPr sz="5000"/>
            </a:lvl3pPr>
            <a:lvl4pPr marL="0" indent="0" algn="ctr">
              <a:spcBef>
                <a:spcPts val="0"/>
              </a:spcBef>
              <a:buSzTx/>
              <a:buNone/>
              <a:defRPr sz="5000"/>
            </a:lvl4pPr>
            <a:lvl5pPr marL="0" indent="0" algn="ctr">
              <a:spcBef>
                <a:spcPts val="0"/>
              </a:spcBef>
              <a:buSzTx/>
              <a:buNone/>
              <a:defRPr sz="5000"/>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41"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Заголовок — сверху">
    <p:spTree>
      <p:nvGrpSpPr>
        <p:cNvPr id="1" name=""/>
        <p:cNvGrpSpPr/>
        <p:nvPr/>
      </p:nvGrpSpPr>
      <p:grpSpPr>
        <a:xfrm>
          <a:off x="0" y="0"/>
          <a:ext cx="0" cy="0"/>
          <a:chOff x="0" y="0"/>
          <a:chExt cx="0" cy="0"/>
        </a:xfrm>
      </p:grpSpPr>
      <p:sp>
        <p:nvSpPr>
          <p:cNvPr id="48" name="Текст заголовка"/>
          <p:cNvSpPr txBox="1">
            <a:spLocks noGrp="1"/>
          </p:cNvSpPr>
          <p:nvPr>
            <p:ph type="title"/>
          </p:nvPr>
        </p:nvSpPr>
        <p:spPr>
          <a:xfrm>
            <a:off x="2374900" y="889000"/>
            <a:ext cx="19621500" cy="2959100"/>
          </a:xfrm>
          <a:prstGeom prst="rect">
            <a:avLst/>
          </a:prstGeom>
        </p:spPr>
        <p:txBody>
          <a:bodyPr/>
          <a:lstStyle>
            <a:lvl1pPr algn="ctr"/>
          </a:lstStyle>
          <a:p>
            <a:r>
              <a:t>Текст заголовка</a:t>
            </a:r>
          </a:p>
        </p:txBody>
      </p:sp>
      <p:sp>
        <p:nvSpPr>
          <p:cNvPr id="49"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Заголовок и пункты">
    <p:spTree>
      <p:nvGrpSpPr>
        <p:cNvPr id="1" name=""/>
        <p:cNvGrpSpPr/>
        <p:nvPr/>
      </p:nvGrpSpPr>
      <p:grpSpPr>
        <a:xfrm>
          <a:off x="0" y="0"/>
          <a:ext cx="0" cy="0"/>
          <a:chOff x="0" y="0"/>
          <a:chExt cx="0" cy="0"/>
        </a:xfrm>
      </p:grpSpPr>
      <p:sp>
        <p:nvSpPr>
          <p:cNvPr id="56" name="Текст заголовка"/>
          <p:cNvSpPr txBox="1">
            <a:spLocks noGrp="1"/>
          </p:cNvSpPr>
          <p:nvPr>
            <p:ph type="title"/>
          </p:nvPr>
        </p:nvSpPr>
        <p:spPr>
          <a:xfrm>
            <a:off x="2374900" y="889000"/>
            <a:ext cx="19621500" cy="2959100"/>
          </a:xfrm>
          <a:prstGeom prst="rect">
            <a:avLst/>
          </a:prstGeom>
        </p:spPr>
        <p:txBody>
          <a:bodyPr/>
          <a:lstStyle>
            <a:lvl1pPr algn="ctr"/>
          </a:lstStyle>
          <a:p>
            <a:r>
              <a:t>Текст заголовка</a:t>
            </a:r>
          </a:p>
        </p:txBody>
      </p:sp>
      <p:sp>
        <p:nvSpPr>
          <p:cNvPr id="57" name="Уровень текста 1…"/>
          <p:cNvSpPr txBox="1">
            <a:spLocks noGrp="1"/>
          </p:cNvSpPr>
          <p:nvPr>
            <p:ph type="body" idx="1"/>
          </p:nvPr>
        </p:nvSpPr>
        <p:spPr>
          <a:xfrm>
            <a:off x="2374900" y="4127500"/>
            <a:ext cx="19621500" cy="81915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58"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Заголовок, пункты и фото">
    <p:spTree>
      <p:nvGrpSpPr>
        <p:cNvPr id="1" name=""/>
        <p:cNvGrpSpPr/>
        <p:nvPr/>
      </p:nvGrpSpPr>
      <p:grpSpPr>
        <a:xfrm>
          <a:off x="0" y="0"/>
          <a:ext cx="0" cy="0"/>
          <a:chOff x="0" y="0"/>
          <a:chExt cx="0" cy="0"/>
        </a:xfrm>
      </p:grpSpPr>
      <p:sp>
        <p:nvSpPr>
          <p:cNvPr id="65" name="Силуэты пирамид Гизы на фоне оранжевого заката"/>
          <p:cNvSpPr>
            <a:spLocks noGrp="1"/>
          </p:cNvSpPr>
          <p:nvPr>
            <p:ph type="pic" sz="half" idx="21"/>
          </p:nvPr>
        </p:nvSpPr>
        <p:spPr>
          <a:xfrm>
            <a:off x="10109200" y="3606800"/>
            <a:ext cx="12472592" cy="8382000"/>
          </a:xfrm>
          <a:prstGeom prst="rect">
            <a:avLst/>
          </a:prstGeom>
          <a:ln w="9525">
            <a:round/>
          </a:ln>
        </p:spPr>
        <p:txBody>
          <a:bodyPr lIns="91439" tIns="45719" rIns="91439" bIns="45719" anchor="t">
            <a:noAutofit/>
          </a:bodyPr>
          <a:lstStyle/>
          <a:p>
            <a:endParaRPr/>
          </a:p>
        </p:txBody>
      </p:sp>
      <p:sp>
        <p:nvSpPr>
          <p:cNvPr id="66" name="Текст заголовка"/>
          <p:cNvSpPr txBox="1">
            <a:spLocks noGrp="1"/>
          </p:cNvSpPr>
          <p:nvPr>
            <p:ph type="title"/>
          </p:nvPr>
        </p:nvSpPr>
        <p:spPr>
          <a:xfrm>
            <a:off x="2374900" y="889000"/>
            <a:ext cx="19621500" cy="2959100"/>
          </a:xfrm>
          <a:prstGeom prst="rect">
            <a:avLst/>
          </a:prstGeom>
        </p:spPr>
        <p:txBody>
          <a:bodyPr/>
          <a:lstStyle>
            <a:lvl1pPr algn="ctr"/>
          </a:lstStyle>
          <a:p>
            <a:r>
              <a:t>Текст заголовка</a:t>
            </a:r>
          </a:p>
        </p:txBody>
      </p:sp>
      <p:sp>
        <p:nvSpPr>
          <p:cNvPr id="67" name="Уровень текста 1…"/>
          <p:cNvSpPr txBox="1">
            <a:spLocks noGrp="1"/>
          </p:cNvSpPr>
          <p:nvPr>
            <p:ph type="body" sz="half" idx="1"/>
          </p:nvPr>
        </p:nvSpPr>
        <p:spPr>
          <a:xfrm>
            <a:off x="2374900" y="4140200"/>
            <a:ext cx="9410700" cy="7874000"/>
          </a:xfrm>
          <a:prstGeom prst="rect">
            <a:avLst/>
          </a:prstGeom>
        </p:spPr>
        <p:txBody>
          <a:bodyPr/>
          <a:lstStyle>
            <a:lvl1pPr marL="533400" indent="-533400">
              <a:spcBef>
                <a:spcPts val="3900"/>
              </a:spcBef>
              <a:buBlip>
                <a:blip r:embed="rId2"/>
              </a:buBlip>
              <a:defRPr sz="4200"/>
            </a:lvl1pPr>
            <a:lvl2pPr marL="1066800" indent="-533400">
              <a:spcBef>
                <a:spcPts val="3900"/>
              </a:spcBef>
              <a:buBlip>
                <a:blip r:embed="rId2"/>
              </a:buBlip>
              <a:defRPr sz="4200"/>
            </a:lvl2pPr>
            <a:lvl3pPr marL="1600200" indent="-533400">
              <a:spcBef>
                <a:spcPts val="3900"/>
              </a:spcBef>
              <a:buBlip>
                <a:blip r:embed="rId2"/>
              </a:buBlip>
              <a:defRPr sz="4200"/>
            </a:lvl3pPr>
            <a:lvl4pPr marL="2133600" indent="-533400">
              <a:spcBef>
                <a:spcPts val="3900"/>
              </a:spcBef>
              <a:buBlip>
                <a:blip r:embed="rId2"/>
              </a:buBlip>
              <a:defRPr sz="4200"/>
            </a:lvl4pPr>
            <a:lvl5pPr marL="2667000" indent="-533400">
              <a:spcBef>
                <a:spcPts val="3900"/>
              </a:spcBef>
              <a:buBlip>
                <a:blip r:embed="rId2"/>
              </a:buBlip>
              <a:defRPr sz="4200"/>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68"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Пункты">
    <p:spTree>
      <p:nvGrpSpPr>
        <p:cNvPr id="1" name=""/>
        <p:cNvGrpSpPr/>
        <p:nvPr/>
      </p:nvGrpSpPr>
      <p:grpSpPr>
        <a:xfrm>
          <a:off x="0" y="0"/>
          <a:ext cx="0" cy="0"/>
          <a:chOff x="0" y="0"/>
          <a:chExt cx="0" cy="0"/>
        </a:xfrm>
      </p:grpSpPr>
      <p:sp>
        <p:nvSpPr>
          <p:cNvPr id="75" name="Уровень текста 1…"/>
          <p:cNvSpPr txBox="1">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76"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Фото (3 шт.)">
    <p:spTree>
      <p:nvGrpSpPr>
        <p:cNvPr id="1" name=""/>
        <p:cNvGrpSpPr/>
        <p:nvPr/>
      </p:nvGrpSpPr>
      <p:grpSpPr>
        <a:xfrm>
          <a:off x="0" y="0"/>
          <a:ext cx="0" cy="0"/>
          <a:chOff x="0" y="0"/>
          <a:chExt cx="0" cy="0"/>
        </a:xfrm>
      </p:grpSpPr>
      <p:sp>
        <p:nvSpPr>
          <p:cNvPr id="83" name="Силуэты пирамид Гизы на фоне оранжевого заката"/>
          <p:cNvSpPr>
            <a:spLocks noGrp="1"/>
          </p:cNvSpPr>
          <p:nvPr>
            <p:ph type="pic" sz="quarter" idx="21"/>
          </p:nvPr>
        </p:nvSpPr>
        <p:spPr>
          <a:xfrm>
            <a:off x="13487400" y="-736600"/>
            <a:ext cx="9662406" cy="6375400"/>
          </a:xfrm>
          <a:prstGeom prst="rect">
            <a:avLst/>
          </a:prstGeom>
          <a:ln w="9525">
            <a:round/>
          </a:ln>
        </p:spPr>
        <p:txBody>
          <a:bodyPr lIns="91439" tIns="45719" rIns="91439" bIns="45719" anchor="t">
            <a:noAutofit/>
          </a:bodyPr>
          <a:lstStyle/>
          <a:p>
            <a:endParaRPr/>
          </a:p>
        </p:txBody>
      </p:sp>
      <p:sp>
        <p:nvSpPr>
          <p:cNvPr id="84" name="Крупный план одной из пирамид Гизы"/>
          <p:cNvSpPr>
            <a:spLocks noGrp="1"/>
          </p:cNvSpPr>
          <p:nvPr>
            <p:ph type="pic" idx="22"/>
          </p:nvPr>
        </p:nvSpPr>
        <p:spPr>
          <a:xfrm>
            <a:off x="13111577" y="4381521"/>
            <a:ext cx="9977826" cy="15152734"/>
          </a:xfrm>
          <a:prstGeom prst="rect">
            <a:avLst/>
          </a:prstGeom>
          <a:ln w="9525">
            <a:round/>
          </a:ln>
        </p:spPr>
        <p:txBody>
          <a:bodyPr lIns="91439" tIns="45719" rIns="91439" bIns="45719" anchor="t">
            <a:noAutofit/>
          </a:bodyPr>
          <a:lstStyle/>
          <a:p>
            <a:endParaRPr/>
          </a:p>
        </p:txBody>
      </p:sp>
      <p:sp>
        <p:nvSpPr>
          <p:cNvPr id="85" name="Статуя Сфинкса перед пирамидами Гизы на фоне ярко-голубого неба"/>
          <p:cNvSpPr>
            <a:spLocks noGrp="1"/>
          </p:cNvSpPr>
          <p:nvPr>
            <p:ph type="pic" idx="23"/>
          </p:nvPr>
        </p:nvSpPr>
        <p:spPr>
          <a:xfrm>
            <a:off x="-139700" y="-25400"/>
            <a:ext cx="17310482" cy="12984978"/>
          </a:xfrm>
          <a:prstGeom prst="rect">
            <a:avLst/>
          </a:prstGeom>
          <a:ln w="9525">
            <a:round/>
          </a:ln>
        </p:spPr>
        <p:txBody>
          <a:bodyPr lIns="91439" tIns="45719" rIns="91439" bIns="45719" anchor="t">
            <a:noAutofit/>
          </a:bodyPr>
          <a:lstStyle/>
          <a:p>
            <a:endParaRPr/>
          </a:p>
        </p:txBody>
      </p:sp>
      <p:sp>
        <p:nvSpPr>
          <p:cNvPr id="86"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4"/>
          <a:srcRect/>
          <a:stretch>
            <a:fillRect/>
          </a:stretch>
        </a:blipFill>
        <a:effectLst/>
      </p:bgPr>
    </p:bg>
    <p:spTree>
      <p:nvGrpSpPr>
        <p:cNvPr id="1" name=""/>
        <p:cNvGrpSpPr/>
        <p:nvPr/>
      </p:nvGrpSpPr>
      <p:grpSpPr>
        <a:xfrm>
          <a:off x="0" y="0"/>
          <a:ext cx="0" cy="0"/>
          <a:chOff x="0" y="0"/>
          <a:chExt cx="0" cy="0"/>
        </a:xfrm>
      </p:grpSpPr>
      <p:sp>
        <p:nvSpPr>
          <p:cNvPr id="2" name="Уровень текста 1…"/>
          <p:cNvSpPr txBox="1">
            <a:spLocks noGrp="1"/>
          </p:cNvSpPr>
          <p:nvPr>
            <p:ph type="body" idx="1"/>
          </p:nvPr>
        </p:nvSpPr>
        <p:spPr>
          <a:xfrm>
            <a:off x="2374900" y="1651000"/>
            <a:ext cx="19621500" cy="10414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buBlip>
                <a:blip r:embed="rId15"/>
              </a:buBlip>
            </a:lvl1pPr>
            <a:lvl2pPr>
              <a:buBlip>
                <a:blip r:embed="rId15"/>
              </a:buBlip>
            </a:lvl2pPr>
            <a:lvl3pPr>
              <a:buBlip>
                <a:blip r:embed="rId15"/>
              </a:buBlip>
            </a:lvl3pPr>
            <a:lvl4pPr>
              <a:buBlip>
                <a:blip r:embed="rId15"/>
              </a:buBlip>
            </a:lvl4pPr>
            <a:lvl5pPr>
              <a:buBlip>
                <a:blip r:embed="rId15"/>
              </a:buBlip>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3" name="Текст заголовка"/>
          <p:cNvSpPr txBox="1">
            <a:spLocks noGrp="1"/>
          </p:cNvSpPr>
          <p:nvPr>
            <p:ph type="title"/>
          </p:nvPr>
        </p:nvSpPr>
        <p:spPr>
          <a:xfrm>
            <a:off x="2387600" y="889000"/>
            <a:ext cx="19621500" cy="29591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Текст заголовка</a:t>
            </a:r>
          </a:p>
        </p:txBody>
      </p:sp>
      <p:sp>
        <p:nvSpPr>
          <p:cNvPr id="4" name="Номер слайда"/>
          <p:cNvSpPr txBox="1">
            <a:spLocks noGrp="1"/>
          </p:cNvSpPr>
          <p:nvPr>
            <p:ph type="sldNum" sz="quarter" idx="2"/>
          </p:nvPr>
        </p:nvSpPr>
        <p:spPr>
          <a:xfrm>
            <a:off x="11994817" y="13123671"/>
            <a:ext cx="391288" cy="592329"/>
          </a:xfrm>
          <a:prstGeom prst="rect">
            <a:avLst/>
          </a:prstGeom>
          <a:ln w="12700">
            <a:miter lim="400000"/>
          </a:ln>
        </p:spPr>
        <p:txBody>
          <a:bodyPr wrap="none" lIns="50800" tIns="50800" rIns="50800" bIns="50800" anchor="b">
            <a:spAutoFit/>
          </a:bodyPr>
          <a:lstStyle>
            <a:lvl1pPr>
              <a:defRPr sz="24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9" r:id="rId10"/>
    <p:sldLayoutId id="2147483660" r:id="rId11"/>
    <p:sldLayoutId id="2147483661" r:id="rId12"/>
  </p:sldLayoutIdLst>
  <p:transition spd="med"/>
  <p:txStyles>
    <p:titleStyle>
      <a:lvl1pPr marL="0" marR="0" indent="0" algn="l" defTabSz="825500" latinLnBrk="0">
        <a:lnSpc>
          <a:spcPct val="100000"/>
        </a:lnSpc>
        <a:spcBef>
          <a:spcPts val="0"/>
        </a:spcBef>
        <a:spcAft>
          <a:spcPts val="0"/>
        </a:spcAft>
        <a:buClrTx/>
        <a:buSzTx/>
        <a:buFontTx/>
        <a:buNone/>
        <a:tabLst/>
        <a:defRPr sz="10000" b="0" i="0" u="none" strike="noStrike" cap="none" spc="0" baseline="0">
          <a:solidFill>
            <a:srgbClr val="3E231A"/>
          </a:solidFill>
          <a:uFillTx/>
          <a:latin typeface="+mn-lt"/>
          <a:ea typeface="+mn-ea"/>
          <a:cs typeface="+mn-cs"/>
          <a:sym typeface="Noteworthy Light"/>
        </a:defRPr>
      </a:lvl1pPr>
      <a:lvl2pPr marL="0" marR="0" indent="0" algn="l" defTabSz="825500" latinLnBrk="0">
        <a:lnSpc>
          <a:spcPct val="100000"/>
        </a:lnSpc>
        <a:spcBef>
          <a:spcPts val="0"/>
        </a:spcBef>
        <a:spcAft>
          <a:spcPts val="0"/>
        </a:spcAft>
        <a:buClrTx/>
        <a:buSzTx/>
        <a:buFontTx/>
        <a:buNone/>
        <a:tabLst/>
        <a:defRPr sz="10000" b="0" i="0" u="none" strike="noStrike" cap="none" spc="0" baseline="0">
          <a:solidFill>
            <a:srgbClr val="3E231A"/>
          </a:solidFill>
          <a:uFillTx/>
          <a:latin typeface="+mn-lt"/>
          <a:ea typeface="+mn-ea"/>
          <a:cs typeface="+mn-cs"/>
          <a:sym typeface="Noteworthy Light"/>
        </a:defRPr>
      </a:lvl2pPr>
      <a:lvl3pPr marL="0" marR="0" indent="0" algn="l" defTabSz="825500" latinLnBrk="0">
        <a:lnSpc>
          <a:spcPct val="100000"/>
        </a:lnSpc>
        <a:spcBef>
          <a:spcPts val="0"/>
        </a:spcBef>
        <a:spcAft>
          <a:spcPts val="0"/>
        </a:spcAft>
        <a:buClrTx/>
        <a:buSzTx/>
        <a:buFontTx/>
        <a:buNone/>
        <a:tabLst/>
        <a:defRPr sz="10000" b="0" i="0" u="none" strike="noStrike" cap="none" spc="0" baseline="0">
          <a:solidFill>
            <a:srgbClr val="3E231A"/>
          </a:solidFill>
          <a:uFillTx/>
          <a:latin typeface="+mn-lt"/>
          <a:ea typeface="+mn-ea"/>
          <a:cs typeface="+mn-cs"/>
          <a:sym typeface="Noteworthy Light"/>
        </a:defRPr>
      </a:lvl3pPr>
      <a:lvl4pPr marL="0" marR="0" indent="0" algn="l" defTabSz="825500" latinLnBrk="0">
        <a:lnSpc>
          <a:spcPct val="100000"/>
        </a:lnSpc>
        <a:spcBef>
          <a:spcPts val="0"/>
        </a:spcBef>
        <a:spcAft>
          <a:spcPts val="0"/>
        </a:spcAft>
        <a:buClrTx/>
        <a:buSzTx/>
        <a:buFontTx/>
        <a:buNone/>
        <a:tabLst/>
        <a:defRPr sz="10000" b="0" i="0" u="none" strike="noStrike" cap="none" spc="0" baseline="0">
          <a:solidFill>
            <a:srgbClr val="3E231A"/>
          </a:solidFill>
          <a:uFillTx/>
          <a:latin typeface="+mn-lt"/>
          <a:ea typeface="+mn-ea"/>
          <a:cs typeface="+mn-cs"/>
          <a:sym typeface="Noteworthy Light"/>
        </a:defRPr>
      </a:lvl4pPr>
      <a:lvl5pPr marL="0" marR="0" indent="0" algn="l" defTabSz="825500" latinLnBrk="0">
        <a:lnSpc>
          <a:spcPct val="100000"/>
        </a:lnSpc>
        <a:spcBef>
          <a:spcPts val="0"/>
        </a:spcBef>
        <a:spcAft>
          <a:spcPts val="0"/>
        </a:spcAft>
        <a:buClrTx/>
        <a:buSzTx/>
        <a:buFontTx/>
        <a:buNone/>
        <a:tabLst/>
        <a:defRPr sz="10000" b="0" i="0" u="none" strike="noStrike" cap="none" spc="0" baseline="0">
          <a:solidFill>
            <a:srgbClr val="3E231A"/>
          </a:solidFill>
          <a:uFillTx/>
          <a:latin typeface="+mn-lt"/>
          <a:ea typeface="+mn-ea"/>
          <a:cs typeface="+mn-cs"/>
          <a:sym typeface="Noteworthy Light"/>
        </a:defRPr>
      </a:lvl5pPr>
      <a:lvl6pPr marL="0" marR="0" indent="0" algn="l" defTabSz="825500" latinLnBrk="0">
        <a:lnSpc>
          <a:spcPct val="100000"/>
        </a:lnSpc>
        <a:spcBef>
          <a:spcPts val="0"/>
        </a:spcBef>
        <a:spcAft>
          <a:spcPts val="0"/>
        </a:spcAft>
        <a:buClrTx/>
        <a:buSzTx/>
        <a:buFontTx/>
        <a:buNone/>
        <a:tabLst/>
        <a:defRPr sz="10000" b="0" i="0" u="none" strike="noStrike" cap="none" spc="0" baseline="0">
          <a:solidFill>
            <a:srgbClr val="3E231A"/>
          </a:solidFill>
          <a:uFillTx/>
          <a:latin typeface="+mn-lt"/>
          <a:ea typeface="+mn-ea"/>
          <a:cs typeface="+mn-cs"/>
          <a:sym typeface="Noteworthy Light"/>
        </a:defRPr>
      </a:lvl6pPr>
      <a:lvl7pPr marL="0" marR="0" indent="0" algn="l" defTabSz="825500" latinLnBrk="0">
        <a:lnSpc>
          <a:spcPct val="100000"/>
        </a:lnSpc>
        <a:spcBef>
          <a:spcPts val="0"/>
        </a:spcBef>
        <a:spcAft>
          <a:spcPts val="0"/>
        </a:spcAft>
        <a:buClrTx/>
        <a:buSzTx/>
        <a:buFontTx/>
        <a:buNone/>
        <a:tabLst/>
        <a:defRPr sz="10000" b="0" i="0" u="none" strike="noStrike" cap="none" spc="0" baseline="0">
          <a:solidFill>
            <a:srgbClr val="3E231A"/>
          </a:solidFill>
          <a:uFillTx/>
          <a:latin typeface="+mn-lt"/>
          <a:ea typeface="+mn-ea"/>
          <a:cs typeface="+mn-cs"/>
          <a:sym typeface="Noteworthy Light"/>
        </a:defRPr>
      </a:lvl7pPr>
      <a:lvl8pPr marL="0" marR="0" indent="0" algn="l" defTabSz="825500" latinLnBrk="0">
        <a:lnSpc>
          <a:spcPct val="100000"/>
        </a:lnSpc>
        <a:spcBef>
          <a:spcPts val="0"/>
        </a:spcBef>
        <a:spcAft>
          <a:spcPts val="0"/>
        </a:spcAft>
        <a:buClrTx/>
        <a:buSzTx/>
        <a:buFontTx/>
        <a:buNone/>
        <a:tabLst/>
        <a:defRPr sz="10000" b="0" i="0" u="none" strike="noStrike" cap="none" spc="0" baseline="0">
          <a:solidFill>
            <a:srgbClr val="3E231A"/>
          </a:solidFill>
          <a:uFillTx/>
          <a:latin typeface="+mn-lt"/>
          <a:ea typeface="+mn-ea"/>
          <a:cs typeface="+mn-cs"/>
          <a:sym typeface="Noteworthy Light"/>
        </a:defRPr>
      </a:lvl8pPr>
      <a:lvl9pPr marL="0" marR="0" indent="0" algn="l" defTabSz="825500" latinLnBrk="0">
        <a:lnSpc>
          <a:spcPct val="100000"/>
        </a:lnSpc>
        <a:spcBef>
          <a:spcPts val="0"/>
        </a:spcBef>
        <a:spcAft>
          <a:spcPts val="0"/>
        </a:spcAft>
        <a:buClrTx/>
        <a:buSzTx/>
        <a:buFontTx/>
        <a:buNone/>
        <a:tabLst/>
        <a:defRPr sz="10000" b="0" i="0" u="none" strike="noStrike" cap="none" spc="0" baseline="0">
          <a:solidFill>
            <a:srgbClr val="3E231A"/>
          </a:solidFill>
          <a:uFillTx/>
          <a:latin typeface="+mn-lt"/>
          <a:ea typeface="+mn-ea"/>
          <a:cs typeface="+mn-cs"/>
          <a:sym typeface="Noteworthy Light"/>
        </a:defRPr>
      </a:lvl9pPr>
    </p:titleStyle>
    <p:bodyStyle>
      <a:lvl1pPr marL="660400" marR="0" indent="-660400" algn="l" defTabSz="825500" rtl="0" latinLnBrk="0">
        <a:lnSpc>
          <a:spcPct val="100000"/>
        </a:lnSpc>
        <a:spcBef>
          <a:spcPts val="4200"/>
        </a:spcBef>
        <a:spcAft>
          <a:spcPts val="0"/>
        </a:spcAft>
        <a:buClrTx/>
        <a:buSzPct val="25000"/>
        <a:buFontTx/>
        <a:buBlip>
          <a:blip r:embed="rId15"/>
        </a:buBlip>
        <a:tabLst/>
        <a:defRPr sz="5200" b="0" i="0" u="none" strike="noStrike" cap="none" spc="0" baseline="0">
          <a:solidFill>
            <a:srgbClr val="3E231A"/>
          </a:solidFill>
          <a:uFillTx/>
          <a:latin typeface="+mn-lt"/>
          <a:ea typeface="+mn-ea"/>
          <a:cs typeface="+mn-cs"/>
          <a:sym typeface="Noteworthy Light"/>
        </a:defRPr>
      </a:lvl1pPr>
      <a:lvl2pPr marL="1320800" marR="0" indent="-660400" algn="l" defTabSz="825500" rtl="0" latinLnBrk="0">
        <a:lnSpc>
          <a:spcPct val="100000"/>
        </a:lnSpc>
        <a:spcBef>
          <a:spcPts val="4200"/>
        </a:spcBef>
        <a:spcAft>
          <a:spcPts val="0"/>
        </a:spcAft>
        <a:buClrTx/>
        <a:buSzPct val="25000"/>
        <a:buFontTx/>
        <a:buBlip>
          <a:blip r:embed="rId15"/>
        </a:buBlip>
        <a:tabLst/>
        <a:defRPr sz="5200" b="0" i="0" u="none" strike="noStrike" cap="none" spc="0" baseline="0">
          <a:solidFill>
            <a:srgbClr val="3E231A"/>
          </a:solidFill>
          <a:uFillTx/>
          <a:latin typeface="+mn-lt"/>
          <a:ea typeface="+mn-ea"/>
          <a:cs typeface="+mn-cs"/>
          <a:sym typeface="Noteworthy Light"/>
        </a:defRPr>
      </a:lvl2pPr>
      <a:lvl3pPr marL="1981200" marR="0" indent="-660400" algn="l" defTabSz="825500" rtl="0" latinLnBrk="0">
        <a:lnSpc>
          <a:spcPct val="100000"/>
        </a:lnSpc>
        <a:spcBef>
          <a:spcPts val="4200"/>
        </a:spcBef>
        <a:spcAft>
          <a:spcPts val="0"/>
        </a:spcAft>
        <a:buClrTx/>
        <a:buSzPct val="25000"/>
        <a:buFontTx/>
        <a:buBlip>
          <a:blip r:embed="rId15"/>
        </a:buBlip>
        <a:tabLst/>
        <a:defRPr sz="5200" b="0" i="0" u="none" strike="noStrike" cap="none" spc="0" baseline="0">
          <a:solidFill>
            <a:srgbClr val="3E231A"/>
          </a:solidFill>
          <a:uFillTx/>
          <a:latin typeface="+mn-lt"/>
          <a:ea typeface="+mn-ea"/>
          <a:cs typeface="+mn-cs"/>
          <a:sym typeface="Noteworthy Light"/>
        </a:defRPr>
      </a:lvl3pPr>
      <a:lvl4pPr marL="2641600" marR="0" indent="-660400" algn="l" defTabSz="825500" rtl="0" latinLnBrk="0">
        <a:lnSpc>
          <a:spcPct val="100000"/>
        </a:lnSpc>
        <a:spcBef>
          <a:spcPts val="4200"/>
        </a:spcBef>
        <a:spcAft>
          <a:spcPts val="0"/>
        </a:spcAft>
        <a:buClrTx/>
        <a:buSzPct val="25000"/>
        <a:buFontTx/>
        <a:buBlip>
          <a:blip r:embed="rId15"/>
        </a:buBlip>
        <a:tabLst/>
        <a:defRPr sz="5200" b="0" i="0" u="none" strike="noStrike" cap="none" spc="0" baseline="0">
          <a:solidFill>
            <a:srgbClr val="3E231A"/>
          </a:solidFill>
          <a:uFillTx/>
          <a:latin typeface="+mn-lt"/>
          <a:ea typeface="+mn-ea"/>
          <a:cs typeface="+mn-cs"/>
          <a:sym typeface="Noteworthy Light"/>
        </a:defRPr>
      </a:lvl4pPr>
      <a:lvl5pPr marL="3302000" marR="0" indent="-660400" algn="l" defTabSz="825500" rtl="0" latinLnBrk="0">
        <a:lnSpc>
          <a:spcPct val="100000"/>
        </a:lnSpc>
        <a:spcBef>
          <a:spcPts val="4200"/>
        </a:spcBef>
        <a:spcAft>
          <a:spcPts val="0"/>
        </a:spcAft>
        <a:buClrTx/>
        <a:buSzPct val="25000"/>
        <a:buFontTx/>
        <a:buBlip>
          <a:blip r:embed="rId15"/>
        </a:buBlip>
        <a:tabLst/>
        <a:defRPr sz="5200" b="0" i="0" u="none" strike="noStrike" cap="none" spc="0" baseline="0">
          <a:solidFill>
            <a:srgbClr val="3E231A"/>
          </a:solidFill>
          <a:uFillTx/>
          <a:latin typeface="+mn-lt"/>
          <a:ea typeface="+mn-ea"/>
          <a:cs typeface="+mn-cs"/>
          <a:sym typeface="Noteworthy Light"/>
        </a:defRPr>
      </a:lvl5pPr>
      <a:lvl6pPr marL="3962400" marR="0" indent="-660400" algn="l" defTabSz="825500" rtl="0" latinLnBrk="0">
        <a:lnSpc>
          <a:spcPct val="100000"/>
        </a:lnSpc>
        <a:spcBef>
          <a:spcPts val="4200"/>
        </a:spcBef>
        <a:spcAft>
          <a:spcPts val="0"/>
        </a:spcAft>
        <a:buClrTx/>
        <a:buSzPct val="25000"/>
        <a:buFontTx/>
        <a:buBlip>
          <a:blip r:embed="rId15"/>
        </a:buBlip>
        <a:tabLst/>
        <a:defRPr sz="5200" b="0" i="0" u="none" strike="noStrike" cap="none" spc="0" baseline="0">
          <a:solidFill>
            <a:srgbClr val="3E231A"/>
          </a:solidFill>
          <a:uFillTx/>
          <a:latin typeface="+mn-lt"/>
          <a:ea typeface="+mn-ea"/>
          <a:cs typeface="+mn-cs"/>
          <a:sym typeface="Noteworthy Light"/>
        </a:defRPr>
      </a:lvl6pPr>
      <a:lvl7pPr marL="4622800" marR="0" indent="-660400" algn="l" defTabSz="825500" rtl="0" latinLnBrk="0">
        <a:lnSpc>
          <a:spcPct val="100000"/>
        </a:lnSpc>
        <a:spcBef>
          <a:spcPts val="4200"/>
        </a:spcBef>
        <a:spcAft>
          <a:spcPts val="0"/>
        </a:spcAft>
        <a:buClrTx/>
        <a:buSzPct val="25000"/>
        <a:buFontTx/>
        <a:buBlip>
          <a:blip r:embed="rId15"/>
        </a:buBlip>
        <a:tabLst/>
        <a:defRPr sz="5200" b="0" i="0" u="none" strike="noStrike" cap="none" spc="0" baseline="0">
          <a:solidFill>
            <a:srgbClr val="3E231A"/>
          </a:solidFill>
          <a:uFillTx/>
          <a:latin typeface="+mn-lt"/>
          <a:ea typeface="+mn-ea"/>
          <a:cs typeface="+mn-cs"/>
          <a:sym typeface="Noteworthy Light"/>
        </a:defRPr>
      </a:lvl7pPr>
      <a:lvl8pPr marL="5283200" marR="0" indent="-660400" algn="l" defTabSz="825500" rtl="0" latinLnBrk="0">
        <a:lnSpc>
          <a:spcPct val="100000"/>
        </a:lnSpc>
        <a:spcBef>
          <a:spcPts val="4200"/>
        </a:spcBef>
        <a:spcAft>
          <a:spcPts val="0"/>
        </a:spcAft>
        <a:buClrTx/>
        <a:buSzPct val="25000"/>
        <a:buFontTx/>
        <a:buBlip>
          <a:blip r:embed="rId15"/>
        </a:buBlip>
        <a:tabLst/>
        <a:defRPr sz="5200" b="0" i="0" u="none" strike="noStrike" cap="none" spc="0" baseline="0">
          <a:solidFill>
            <a:srgbClr val="3E231A"/>
          </a:solidFill>
          <a:uFillTx/>
          <a:latin typeface="+mn-lt"/>
          <a:ea typeface="+mn-ea"/>
          <a:cs typeface="+mn-cs"/>
          <a:sym typeface="Noteworthy Light"/>
        </a:defRPr>
      </a:lvl8pPr>
      <a:lvl9pPr marL="5943600" marR="0" indent="-660400" algn="l" defTabSz="825500" rtl="0" latinLnBrk="0">
        <a:lnSpc>
          <a:spcPct val="100000"/>
        </a:lnSpc>
        <a:spcBef>
          <a:spcPts val="4200"/>
        </a:spcBef>
        <a:spcAft>
          <a:spcPts val="0"/>
        </a:spcAft>
        <a:buClrTx/>
        <a:buSzPct val="25000"/>
        <a:buFontTx/>
        <a:buBlip>
          <a:blip r:embed="rId15"/>
        </a:buBlip>
        <a:tabLst/>
        <a:defRPr sz="5200" b="0" i="0" u="none" strike="noStrike" cap="none" spc="0" baseline="0">
          <a:solidFill>
            <a:srgbClr val="3E231A"/>
          </a:solidFill>
          <a:uFillTx/>
          <a:latin typeface="+mn-lt"/>
          <a:ea typeface="+mn-ea"/>
          <a:cs typeface="+mn-cs"/>
          <a:sym typeface="Noteworthy Light"/>
        </a:defRPr>
      </a:lvl9pPr>
    </p:bodyStyle>
    <p:other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Noteworthy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hyperlink" Target="https://www.unhcr.org/en-us/ukraine-emergency.html#:~:text=As%20of%20February%202023%2C%20over,or%20similar%20national%20protection%20schemes." TargetMode="External"/><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2.xml"/><Relationship Id="rId5" Type="http://schemas.openxmlformats.org/officeDocument/2006/relationships/image" Target="../media/image23.jpeg"/><Relationship Id="rId4" Type="http://schemas.openxmlformats.org/officeDocument/2006/relationships/image" Target="../media/image22.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CRIMINAL LEGISLATION"/>
          <p:cNvSpPr txBox="1">
            <a:spLocks noGrp="1"/>
          </p:cNvSpPr>
          <p:nvPr>
            <p:ph type="ctrTitle"/>
          </p:nvPr>
        </p:nvSpPr>
        <p:spPr>
          <a:xfrm>
            <a:off x="3198266" y="851408"/>
            <a:ext cx="18804483" cy="4452112"/>
          </a:xfrm>
          <a:prstGeom prst="rect">
            <a:avLst/>
          </a:prstGeom>
        </p:spPr>
        <p:txBody>
          <a:bodyPr>
            <a:normAutofit/>
          </a:bodyPr>
          <a:lstStyle/>
          <a:p>
            <a:r>
              <a:rPr lang="en-US" sz="6000" i="1" dirty="0">
                <a:latin typeface="+mj-lt"/>
                <a:ea typeface="MS Mincho" panose="02020609040205080304" pitchFamily="49" charset="-128"/>
                <a:cs typeface="Times New Roman" panose="02020603050405020304" pitchFamily="18" charset="0"/>
              </a:rPr>
              <a:t>T</a:t>
            </a:r>
            <a:r>
              <a:rPr lang="en-US" sz="6000" i="1" dirty="0">
                <a:effectLst/>
                <a:latin typeface="+mj-lt"/>
                <a:ea typeface="MS Mincho" panose="02020609040205080304" pitchFamily="49" charset="-128"/>
                <a:cs typeface="Times New Roman" panose="02020603050405020304" pitchFamily="18" charset="0"/>
              </a:rPr>
              <a:t>RENDS IN CRIMINAL POLICY: (DIS)</a:t>
            </a:r>
            <a:br>
              <a:rPr lang="en-US" sz="6000" i="1" dirty="0">
                <a:effectLst/>
                <a:latin typeface="+mj-lt"/>
                <a:ea typeface="MS Mincho" panose="02020609040205080304" pitchFamily="49" charset="-128"/>
                <a:cs typeface="Times New Roman" panose="02020603050405020304" pitchFamily="18" charset="0"/>
              </a:rPr>
            </a:br>
            <a:r>
              <a:rPr lang="en-US" sz="6000" i="1" dirty="0">
                <a:effectLst/>
                <a:latin typeface="+mj-lt"/>
                <a:ea typeface="MS Mincho" panose="02020609040205080304" pitchFamily="49" charset="-128"/>
                <a:cs typeface="Times New Roman" panose="02020603050405020304" pitchFamily="18" charset="0"/>
              </a:rPr>
              <a:t>ORGANISING THE CHAOS</a:t>
            </a:r>
            <a:br>
              <a:rPr lang="en-US" sz="6000" i="1" dirty="0">
                <a:effectLst/>
                <a:latin typeface="+mj-lt"/>
                <a:ea typeface="MS Mincho" panose="02020609040205080304" pitchFamily="49" charset="-128"/>
                <a:cs typeface="Times New Roman" panose="02020603050405020304" pitchFamily="18" charset="0"/>
              </a:rPr>
            </a:br>
            <a:br>
              <a:rPr lang="en-US" sz="6000" i="1" dirty="0">
                <a:effectLst/>
                <a:latin typeface="+mj-lt"/>
                <a:ea typeface="MS Mincho" panose="02020609040205080304" pitchFamily="49" charset="-128"/>
                <a:cs typeface="Times New Roman" panose="02020603050405020304" pitchFamily="18" charset="0"/>
              </a:rPr>
            </a:br>
            <a:r>
              <a:rPr lang="en-US" sz="6000" i="1" dirty="0">
                <a:effectLst/>
                <a:latin typeface="+mj-lt"/>
                <a:ea typeface="MS Mincho" panose="02020609040205080304" pitchFamily="49" charset="-128"/>
                <a:cs typeface="Times New Roman" panose="02020603050405020304" pitchFamily="18" charset="0"/>
              </a:rPr>
              <a:t>Lecture 2. </a:t>
            </a:r>
            <a:r>
              <a:rPr lang="en-US" sz="6000" dirty="0">
                <a:latin typeface="+mj-lt"/>
                <a:cs typeface="Times New Roman" panose="02020603050405020304" pitchFamily="18" charset="0"/>
              </a:rPr>
              <a:t>INTERNATIONAL </a:t>
            </a:r>
            <a:r>
              <a:rPr sz="6000" dirty="0">
                <a:latin typeface="+mj-lt"/>
                <a:cs typeface="Times New Roman" panose="02020603050405020304" pitchFamily="18" charset="0"/>
              </a:rPr>
              <a:t>CRIMINAL </a:t>
            </a:r>
            <a:r>
              <a:rPr lang="en-US" sz="6000" dirty="0">
                <a:latin typeface="+mj-lt"/>
                <a:cs typeface="Times New Roman" panose="02020603050405020304" pitchFamily="18" charset="0"/>
              </a:rPr>
              <a:t>POLICY</a:t>
            </a:r>
            <a:endParaRPr sz="6000" dirty="0">
              <a:latin typeface="+mj-lt"/>
              <a:cs typeface="Times New Roman" panose="02020603050405020304" pitchFamily="18" charset="0"/>
            </a:endParaRPr>
          </a:p>
        </p:txBody>
      </p:sp>
      <p:sp>
        <p:nvSpPr>
          <p:cNvPr id="120" name="Dr.prof Viacheslav Tuliakov…"/>
          <p:cNvSpPr txBox="1">
            <a:spLocks noGrp="1"/>
          </p:cNvSpPr>
          <p:nvPr>
            <p:ph type="subTitle" sz="quarter" idx="1"/>
          </p:nvPr>
        </p:nvSpPr>
        <p:spPr>
          <a:prstGeom prst="rect">
            <a:avLst/>
          </a:prstGeom>
        </p:spPr>
        <p:txBody>
          <a:bodyPr>
            <a:normAutofit fontScale="92500" lnSpcReduction="10000"/>
          </a:bodyPr>
          <a:lstStyle/>
          <a:p>
            <a:pPr defTabSz="792479">
              <a:defRPr sz="4800"/>
            </a:pPr>
            <a:r>
              <a:rPr dirty="0" err="1"/>
              <a:t>Dr</a:t>
            </a:r>
            <a:r>
              <a:rPr lang="en-US" dirty="0" err="1"/>
              <a:t>.Hab</a:t>
            </a:r>
            <a:r>
              <a:rPr dirty="0"/>
              <a:t>.</a:t>
            </a:r>
            <a:r>
              <a:rPr lang="ru-RU" dirty="0"/>
              <a:t> </a:t>
            </a:r>
            <a:r>
              <a:rPr lang="en-US" dirty="0"/>
              <a:t>P</a:t>
            </a:r>
            <a:r>
              <a:rPr dirty="0"/>
              <a:t>rof</a:t>
            </a:r>
            <a:r>
              <a:rPr lang="en-US" dirty="0"/>
              <a:t>.</a:t>
            </a:r>
            <a:r>
              <a:rPr dirty="0"/>
              <a:t> Viacheslav Tuliakov</a:t>
            </a:r>
            <a:endParaRPr lang="uk-UA" dirty="0"/>
          </a:p>
          <a:p>
            <a:pPr defTabSz="792479">
              <a:defRPr sz="4800"/>
            </a:pPr>
            <a:endParaRPr dirty="0"/>
          </a:p>
          <a:p>
            <a:pPr defTabSz="792479">
              <a:defRPr sz="4800"/>
            </a:pPr>
            <a:r>
              <a:rPr dirty="0"/>
              <a:t>NU ‘Odesa law academy’</a:t>
            </a:r>
            <a:r>
              <a:rPr lang="en-US" dirty="0"/>
              <a:t> (Ukraine)</a:t>
            </a:r>
            <a:r>
              <a:rPr dirty="0"/>
              <a:t>, university of Castilla La Mancha</a:t>
            </a:r>
            <a:r>
              <a:rPr lang="en-US" dirty="0"/>
              <a:t> (Spain)</a:t>
            </a:r>
            <a:endParaRPr dirty="0"/>
          </a:p>
        </p:txBody>
      </p:sp>
      <p:pic>
        <p:nvPicPr>
          <p:cNvPr id="2" name="Picture 2" descr="https://avatanplus.com/files/resources/mid/58233f09d283815849ae3e86.png">
            <a:extLst>
              <a:ext uri="{FF2B5EF4-FFF2-40B4-BE49-F238E27FC236}">
                <a16:creationId xmlns:a16="http://schemas.microsoft.com/office/drawing/2014/main" id="{9AAC1BF2-AAC0-6A13-BB73-272A9838A87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5412" y="851408"/>
            <a:ext cx="2352855" cy="261084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a:extLst>
              <a:ext uri="{FF2B5EF4-FFF2-40B4-BE49-F238E27FC236}">
                <a16:creationId xmlns:a16="http://schemas.microsoft.com/office/drawing/2014/main" id="{F825EDDD-4A4A-1FD8-C20E-5074809CE1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4651" y="849407"/>
            <a:ext cx="3023937" cy="261084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a:extLst>
              <a:ext uri="{FF2B5EF4-FFF2-40B4-BE49-F238E27FC236}">
                <a16:creationId xmlns:a16="http://schemas.microsoft.com/office/drawing/2014/main" id="{0DF8A78E-498F-892E-F993-C3D5CF293E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7098" y="9759204"/>
            <a:ext cx="2352855" cy="261084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754D2B1-93CA-1C34-BFE4-B26D1D5F75A5}"/>
              </a:ext>
            </a:extLst>
          </p:cNvPr>
          <p:cNvSpPr>
            <a:spLocks noGrp="1"/>
          </p:cNvSpPr>
          <p:nvPr>
            <p:ph type="title"/>
          </p:nvPr>
        </p:nvSpPr>
        <p:spPr/>
        <p:txBody>
          <a:bodyPr/>
          <a:lstStyle/>
          <a:p>
            <a:endParaRPr lang="ru-UA"/>
          </a:p>
        </p:txBody>
      </p:sp>
      <p:sp>
        <p:nvSpPr>
          <p:cNvPr id="3" name="Текст 2">
            <a:extLst>
              <a:ext uri="{FF2B5EF4-FFF2-40B4-BE49-F238E27FC236}">
                <a16:creationId xmlns:a16="http://schemas.microsoft.com/office/drawing/2014/main" id="{C649DA5F-9671-FCD7-51DE-E7D6715BED16}"/>
              </a:ext>
            </a:extLst>
          </p:cNvPr>
          <p:cNvSpPr>
            <a:spLocks noGrp="1"/>
          </p:cNvSpPr>
          <p:nvPr>
            <p:ph type="body" idx="1"/>
          </p:nvPr>
        </p:nvSpPr>
        <p:spPr/>
        <p:txBody>
          <a:bodyPr/>
          <a:lstStyle/>
          <a:p>
            <a:endParaRPr lang="ru-UA"/>
          </a:p>
        </p:txBody>
      </p:sp>
      <p:pic>
        <p:nvPicPr>
          <p:cNvPr id="5" name="Рисунок 4">
            <a:extLst>
              <a:ext uri="{FF2B5EF4-FFF2-40B4-BE49-F238E27FC236}">
                <a16:creationId xmlns:a16="http://schemas.microsoft.com/office/drawing/2014/main" id="{E9490428-50E0-1148-7B6F-8CDCF7462D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712" y="512064"/>
            <a:ext cx="22896576" cy="12691872"/>
          </a:xfrm>
          <a:prstGeom prst="rect">
            <a:avLst/>
          </a:prstGeom>
        </p:spPr>
      </p:pic>
    </p:spTree>
    <p:extLst>
      <p:ext uri="{BB962C8B-B14F-4D97-AF65-F5344CB8AC3E}">
        <p14:creationId xmlns:p14="http://schemas.microsoft.com/office/powerpoint/2010/main" val="113985119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a:extLst>
              <a:ext uri="{FF2B5EF4-FFF2-40B4-BE49-F238E27FC236}">
                <a16:creationId xmlns:a16="http://schemas.microsoft.com/office/drawing/2014/main" id="{A3212F9F-1786-F582-C50A-4E47D59B5F57}"/>
              </a:ext>
            </a:extLst>
          </p:cNvPr>
          <p:cNvSpPr>
            <a:spLocks noGrp="1"/>
          </p:cNvSpPr>
          <p:nvPr>
            <p:ph type="title"/>
          </p:nvPr>
        </p:nvSpPr>
        <p:spPr>
          <a:xfrm>
            <a:off x="658368" y="755373"/>
            <a:ext cx="23006304" cy="13326387"/>
          </a:xfrm>
        </p:spPr>
        <p:txBody>
          <a:bodyPr anchor="ctr">
            <a:normAutofit/>
          </a:bodyPr>
          <a:lstStyle/>
          <a:p>
            <a:pPr>
              <a:lnSpc>
                <a:spcPct val="90000"/>
              </a:lnSpc>
            </a:pPr>
            <a:r>
              <a:rPr lang="en-US" sz="4400" b="0" i="0" u="none" strike="noStrike" dirty="0">
                <a:effectLst/>
              </a:rPr>
              <a:t>The emergence of international criminal law can be traced back to the Nuremberg Trials, which were held after World War II to prosecute high-ranking Nazi officials for their role in the Holocaust and other atrocities. </a:t>
            </a:r>
            <a:br>
              <a:rPr lang="en-US" sz="4400" b="0" i="0" u="none" strike="noStrike" dirty="0">
                <a:effectLst/>
              </a:rPr>
            </a:br>
            <a:r>
              <a:rPr lang="en-US" sz="4400" b="0" i="0" u="none" strike="noStrike" dirty="0">
                <a:effectLst/>
              </a:rPr>
              <a:t>The Nuremberg Trials established the principle of individual criminal responsibility for international crimes and paved the way for the creation of international criminal tribunals and courts.</a:t>
            </a:r>
          </a:p>
          <a:p>
            <a:pPr>
              <a:lnSpc>
                <a:spcPct val="90000"/>
              </a:lnSpc>
            </a:pPr>
            <a:br>
              <a:rPr lang="en-US" sz="4400" b="0" i="0" u="none" strike="noStrike" dirty="0">
                <a:effectLst/>
              </a:rPr>
            </a:br>
            <a:r>
              <a:rPr lang="en-US" sz="4400" b="0" i="0" u="none" strike="noStrike" dirty="0">
                <a:effectLst/>
              </a:rPr>
              <a:t>Since then, a number of international criminal tribunals and courts have been established, including the International Criminal Tribunal for the former Yugoslavia, the International Criminal Tribunal for Rwanda, and the International Criminal Court. </a:t>
            </a:r>
            <a:br>
              <a:rPr lang="en-US" sz="4400" b="0" i="0" u="none" strike="noStrike" dirty="0">
                <a:effectLst/>
              </a:rPr>
            </a:br>
            <a:r>
              <a:rPr lang="en-US" sz="4400" b="0" i="0" u="none" strike="noStrike" dirty="0">
                <a:effectLst/>
              </a:rPr>
              <a:t>These institutions have contributed to the development of international criminal law by defining and clarifying the elements of international crimes, establishing procedures for their prosecution, and promoting accountability for those responsible.</a:t>
            </a:r>
          </a:p>
          <a:p>
            <a:pPr>
              <a:lnSpc>
                <a:spcPct val="90000"/>
              </a:lnSpc>
            </a:pPr>
            <a:endParaRPr lang="ru-UA" sz="2500" dirty="0"/>
          </a:p>
        </p:txBody>
      </p:sp>
    </p:spTree>
    <p:extLst>
      <p:ext uri="{BB962C8B-B14F-4D97-AF65-F5344CB8AC3E}">
        <p14:creationId xmlns:p14="http://schemas.microsoft.com/office/powerpoint/2010/main" val="580261030"/>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e Biggest Global Risks of 2023">
            <a:extLst>
              <a:ext uri="{FF2B5EF4-FFF2-40B4-BE49-F238E27FC236}">
                <a16:creationId xmlns:a16="http://schemas.microsoft.com/office/drawing/2014/main" id="{A51CDDDA-65E5-4A28-1566-8275B04B2E4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3752576" y="694944"/>
            <a:ext cx="9885264" cy="12252960"/>
          </a:xfrm>
          <a:prstGeom prst="rect">
            <a:avLst/>
          </a:prstGeom>
          <a:solidFill>
            <a:srgbClr val="FFFFFF"/>
          </a:solidFill>
          <a:ln w="9525">
            <a:round/>
          </a:ln>
        </p:spPr>
      </p:pic>
      <p:sp>
        <p:nvSpPr>
          <p:cNvPr id="2" name="Заголовок 1">
            <a:extLst>
              <a:ext uri="{FF2B5EF4-FFF2-40B4-BE49-F238E27FC236}">
                <a16:creationId xmlns:a16="http://schemas.microsoft.com/office/drawing/2014/main" id="{3DC9A4CC-D192-DEDC-DF4A-311761E15652}"/>
              </a:ext>
            </a:extLst>
          </p:cNvPr>
          <p:cNvSpPr>
            <a:spLocks noGrp="1"/>
          </p:cNvSpPr>
          <p:nvPr>
            <p:ph type="title"/>
          </p:nvPr>
        </p:nvSpPr>
        <p:spPr>
          <a:xfrm>
            <a:off x="1816100" y="1943100"/>
            <a:ext cx="10502900" cy="2271091"/>
          </a:xfrm>
        </p:spPr>
        <p:txBody>
          <a:bodyPr anchor="b">
            <a:normAutofit fontScale="90000"/>
          </a:bodyPr>
          <a:lstStyle/>
          <a:p>
            <a:br>
              <a:rPr lang="en-US" dirty="0"/>
            </a:br>
            <a:r>
              <a:rPr lang="en-US" dirty="0"/>
              <a:t>Risk society</a:t>
            </a:r>
            <a:endParaRPr lang="ru-UA" dirty="0"/>
          </a:p>
        </p:txBody>
      </p:sp>
      <p:sp>
        <p:nvSpPr>
          <p:cNvPr id="6" name="Текст 5">
            <a:extLst>
              <a:ext uri="{FF2B5EF4-FFF2-40B4-BE49-F238E27FC236}">
                <a16:creationId xmlns:a16="http://schemas.microsoft.com/office/drawing/2014/main" id="{FAD9A80D-2910-9F6A-CB27-5E37460ADF56}"/>
              </a:ext>
            </a:extLst>
          </p:cNvPr>
          <p:cNvSpPr>
            <a:spLocks noGrp="1"/>
          </p:cNvSpPr>
          <p:nvPr>
            <p:ph type="body" sz="quarter" idx="1"/>
          </p:nvPr>
        </p:nvSpPr>
        <p:spPr>
          <a:xfrm>
            <a:off x="1133856" y="4458804"/>
            <a:ext cx="12362688" cy="7558709"/>
          </a:xfrm>
        </p:spPr>
        <p:txBody>
          <a:bodyPr anchor="t">
            <a:normAutofit lnSpcReduction="10000"/>
          </a:bodyPr>
          <a:lstStyle/>
          <a:p>
            <a:pPr>
              <a:lnSpc>
                <a:spcPct val="90000"/>
              </a:lnSpc>
              <a:spcAft>
                <a:spcPts val="600"/>
              </a:spcAft>
            </a:pPr>
            <a:r>
              <a:rPr lang="en-US" sz="4400" b="0" i="0" u="none" strike="noStrike" dirty="0">
                <a:effectLst/>
              </a:rPr>
              <a:t>Is characterized by the constant presence of new and uncertain risks, international or transnational </a:t>
            </a:r>
            <a:r>
              <a:rPr lang="en-US" sz="4400" dirty="0"/>
              <a:t>crime has evolved in various ways. WEF divides top global risks in These risks are grouped into five general categories: economic, environmental, geopolitical, societal, and technological.  </a:t>
            </a:r>
          </a:p>
          <a:p>
            <a:pPr>
              <a:lnSpc>
                <a:spcPct val="90000"/>
              </a:lnSpc>
              <a:spcAft>
                <a:spcPts val="600"/>
              </a:spcAft>
            </a:pPr>
            <a:r>
              <a:rPr lang="en-US" sz="4400" dirty="0"/>
              <a:t>Here are some trends in Criminal RISKOLOGY:</a:t>
            </a:r>
          </a:p>
          <a:p>
            <a:pPr>
              <a:lnSpc>
                <a:spcPct val="90000"/>
              </a:lnSpc>
              <a:spcAft>
                <a:spcPts val="600"/>
              </a:spcAft>
              <a:buFont typeface="+mj-lt"/>
              <a:buAutoNum type="arabicPeriod"/>
            </a:pPr>
            <a:r>
              <a:rPr lang="en-US" sz="4400" dirty="0"/>
              <a:t>Globalization and Technology: Globalization and </a:t>
            </a:r>
            <a:r>
              <a:rPr lang="en-US" sz="4400" b="0" i="0" u="none" strike="noStrike" dirty="0">
                <a:effectLst/>
              </a:rPr>
              <a:t>advances in technology have made it easier for criminals to operate across national borders. Criminal networks have become more sophisticated and organized, using digital tools and encryption methods to communicate and conduct illegal activities</a:t>
            </a:r>
            <a:r>
              <a:rPr lang="en-US" sz="3100" b="0" i="0" u="none" strike="noStrike" dirty="0">
                <a:effectLst/>
              </a:rPr>
              <a:t>.</a:t>
            </a:r>
          </a:p>
          <a:p>
            <a:pPr>
              <a:lnSpc>
                <a:spcPct val="90000"/>
              </a:lnSpc>
              <a:spcAft>
                <a:spcPts val="600"/>
              </a:spcAft>
              <a:buFont typeface="+mj-lt"/>
              <a:buAutoNum type="arabicPeriod"/>
            </a:pPr>
            <a:endParaRPr lang="en-US" sz="3100" b="0" i="0" u="none" strike="noStrike" dirty="0">
              <a:effectLst/>
            </a:endParaRPr>
          </a:p>
          <a:p>
            <a:pPr>
              <a:lnSpc>
                <a:spcPct val="90000"/>
              </a:lnSpc>
              <a:spcAft>
                <a:spcPts val="600"/>
              </a:spcAft>
            </a:pPr>
            <a:endParaRPr lang="ru-UA" sz="3100" dirty="0"/>
          </a:p>
        </p:txBody>
      </p:sp>
    </p:spTree>
    <p:extLst>
      <p:ext uri="{BB962C8B-B14F-4D97-AF65-F5344CB8AC3E}">
        <p14:creationId xmlns:p14="http://schemas.microsoft.com/office/powerpoint/2010/main" val="358060859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The anatomy of money laundering: How it happens and why it's hard to stop |  undefined">
            <a:extLst>
              <a:ext uri="{FF2B5EF4-FFF2-40B4-BE49-F238E27FC236}">
                <a16:creationId xmlns:a16="http://schemas.microsoft.com/office/drawing/2014/main" id="{56ED76ED-D2B7-4ABC-7A8D-484B180CF66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1092070" y="596347"/>
            <a:ext cx="12682330" cy="12284765"/>
          </a:xfrm>
          <a:prstGeom prst="rect">
            <a:avLst/>
          </a:prstGeom>
          <a:solidFill>
            <a:srgbClr val="FFFFFF"/>
          </a:solidFill>
          <a:ln w="9525">
            <a:round/>
          </a:ln>
        </p:spPr>
      </p:pic>
      <p:sp>
        <p:nvSpPr>
          <p:cNvPr id="10" name="Title 1">
            <a:extLst>
              <a:ext uri="{FF2B5EF4-FFF2-40B4-BE49-F238E27FC236}">
                <a16:creationId xmlns:a16="http://schemas.microsoft.com/office/drawing/2014/main" id="{BD703DFA-0E3A-B631-C452-BDC74B935E82}"/>
              </a:ext>
            </a:extLst>
          </p:cNvPr>
          <p:cNvSpPr>
            <a:spLocks noGrp="1"/>
          </p:cNvSpPr>
          <p:nvPr>
            <p:ph type="title"/>
          </p:nvPr>
        </p:nvSpPr>
        <p:spPr>
          <a:xfrm>
            <a:off x="1816100" y="954157"/>
            <a:ext cx="8878404" cy="2544417"/>
          </a:xfrm>
        </p:spPr>
        <p:txBody>
          <a:bodyPr anchor="b">
            <a:normAutofit/>
          </a:bodyPr>
          <a:lstStyle/>
          <a:p>
            <a:r>
              <a:rPr lang="en-US" b="0" i="0" u="none" strike="noStrike" dirty="0">
                <a:effectLst/>
              </a:rPr>
              <a:t>Financial Crimes:</a:t>
            </a:r>
            <a:endParaRPr lang="en-US" dirty="0"/>
          </a:p>
        </p:txBody>
      </p:sp>
      <p:sp>
        <p:nvSpPr>
          <p:cNvPr id="12" name="Text Placeholder 2">
            <a:extLst>
              <a:ext uri="{FF2B5EF4-FFF2-40B4-BE49-F238E27FC236}">
                <a16:creationId xmlns:a16="http://schemas.microsoft.com/office/drawing/2014/main" id="{EA37D3CB-6437-6DC2-E043-C26B95025DE9}"/>
              </a:ext>
            </a:extLst>
          </p:cNvPr>
          <p:cNvSpPr>
            <a:spLocks noGrp="1"/>
          </p:cNvSpPr>
          <p:nvPr>
            <p:ph type="body" sz="quarter" idx="1"/>
          </p:nvPr>
        </p:nvSpPr>
        <p:spPr>
          <a:xfrm>
            <a:off x="609600" y="4094922"/>
            <a:ext cx="10482470" cy="7677978"/>
          </a:xfrm>
        </p:spPr>
        <p:txBody>
          <a:bodyPr anchor="t">
            <a:normAutofit/>
          </a:bodyPr>
          <a:lstStyle/>
          <a:p>
            <a:pPr>
              <a:lnSpc>
                <a:spcPct val="90000"/>
              </a:lnSpc>
              <a:spcAft>
                <a:spcPts val="600"/>
              </a:spcAft>
            </a:pPr>
            <a:r>
              <a:rPr lang="en-US" sz="4300" b="0" i="0" u="none" strike="noStrike" dirty="0">
                <a:effectLst/>
              </a:rPr>
              <a:t> </a:t>
            </a:r>
          </a:p>
          <a:p>
            <a:pPr>
              <a:lnSpc>
                <a:spcPct val="90000"/>
              </a:lnSpc>
              <a:spcAft>
                <a:spcPts val="600"/>
              </a:spcAft>
            </a:pPr>
            <a:endParaRPr lang="en-US" sz="4300" dirty="0"/>
          </a:p>
          <a:p>
            <a:pPr>
              <a:lnSpc>
                <a:spcPct val="90000"/>
              </a:lnSpc>
              <a:spcAft>
                <a:spcPts val="600"/>
              </a:spcAft>
            </a:pPr>
            <a:r>
              <a:rPr lang="en-US" sz="4800" b="0" i="0" u="none" strike="noStrike" dirty="0">
                <a:effectLst/>
              </a:rPr>
              <a:t>Financial crimes such as money laundering, cybercrime, and tax evasion have become more prevalent in the risk society. </a:t>
            </a:r>
          </a:p>
          <a:p>
            <a:pPr>
              <a:lnSpc>
                <a:spcPct val="90000"/>
              </a:lnSpc>
              <a:spcAft>
                <a:spcPts val="600"/>
              </a:spcAft>
            </a:pPr>
            <a:endParaRPr lang="en-US" sz="4800" dirty="0"/>
          </a:p>
          <a:p>
            <a:pPr>
              <a:lnSpc>
                <a:spcPct val="90000"/>
              </a:lnSpc>
              <a:spcAft>
                <a:spcPts val="600"/>
              </a:spcAft>
            </a:pPr>
            <a:r>
              <a:rPr lang="en-US" sz="4800" b="0" i="0" u="none" strike="noStrike" dirty="0">
                <a:effectLst/>
              </a:rPr>
              <a:t>Criminals use technology and global financial networks to move money across borders and hide their assets.</a:t>
            </a:r>
          </a:p>
          <a:p>
            <a:pPr>
              <a:lnSpc>
                <a:spcPct val="90000"/>
              </a:lnSpc>
              <a:spcAft>
                <a:spcPts val="600"/>
              </a:spcAft>
            </a:pPr>
            <a:endParaRPr lang="en-US" sz="4300" dirty="0"/>
          </a:p>
        </p:txBody>
      </p:sp>
    </p:spTree>
    <p:extLst>
      <p:ext uri="{BB962C8B-B14F-4D97-AF65-F5344CB8AC3E}">
        <p14:creationId xmlns:p14="http://schemas.microsoft.com/office/powerpoint/2010/main" val="164663683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Изображение выглядит как текст, человек, внутренний, флейта&#10;&#10;Автоматически созданное описание">
            <a:extLst>
              <a:ext uri="{FF2B5EF4-FFF2-40B4-BE49-F238E27FC236}">
                <a16:creationId xmlns:a16="http://schemas.microsoft.com/office/drawing/2014/main" id="{3373ADBF-7BF4-D7BD-5AF7-2A8D63216D3E}"/>
              </a:ext>
            </a:extLst>
          </p:cNvPr>
          <p:cNvPicPr>
            <a:picLocks noGrp="1" noChangeAspect="1"/>
          </p:cNvPicPr>
          <p:nvPr>
            <p:ph type="pic" sz="half" idx="21"/>
          </p:nvPr>
        </p:nvPicPr>
        <p:blipFill rotWithShape="1">
          <a:blip r:embed="rId2">
            <a:extLst>
              <a:ext uri="{28A0092B-C50C-407E-A947-70E740481C1C}">
                <a14:useLocalDpi xmlns:a14="http://schemas.microsoft.com/office/drawing/2010/main" val="0"/>
              </a:ext>
            </a:extLst>
          </a:blip>
          <a:srcRect r="-2" b="4675"/>
          <a:stretch/>
        </p:blipFill>
        <p:spPr>
          <a:xfrm>
            <a:off x="11785599" y="3176337"/>
            <a:ext cx="11844421" cy="8812463"/>
          </a:xfrm>
          <a:noFill/>
        </p:spPr>
      </p:pic>
      <p:sp>
        <p:nvSpPr>
          <p:cNvPr id="3" name="Заголовок 2">
            <a:extLst>
              <a:ext uri="{FF2B5EF4-FFF2-40B4-BE49-F238E27FC236}">
                <a16:creationId xmlns:a16="http://schemas.microsoft.com/office/drawing/2014/main" id="{52BB962F-88DA-AEBC-1798-3F85FF88B2A8}"/>
              </a:ext>
            </a:extLst>
          </p:cNvPr>
          <p:cNvSpPr>
            <a:spLocks noGrp="1"/>
          </p:cNvSpPr>
          <p:nvPr>
            <p:ph type="title"/>
          </p:nvPr>
        </p:nvSpPr>
        <p:spPr>
          <a:xfrm>
            <a:off x="2374900" y="889000"/>
            <a:ext cx="19621500" cy="2959100"/>
          </a:xfrm>
        </p:spPr>
        <p:txBody>
          <a:bodyPr anchor="ctr">
            <a:normAutofit/>
          </a:bodyPr>
          <a:lstStyle/>
          <a:p>
            <a:r>
              <a:rPr lang="en-US"/>
              <a:t>Terrorism: </a:t>
            </a:r>
            <a:endParaRPr lang="ru-UA" dirty="0"/>
          </a:p>
        </p:txBody>
      </p:sp>
      <p:sp>
        <p:nvSpPr>
          <p:cNvPr id="4" name="Текст 3">
            <a:extLst>
              <a:ext uri="{FF2B5EF4-FFF2-40B4-BE49-F238E27FC236}">
                <a16:creationId xmlns:a16="http://schemas.microsoft.com/office/drawing/2014/main" id="{F4B4CDBB-28A9-4A31-F8FA-4BB4195FB727}"/>
              </a:ext>
            </a:extLst>
          </p:cNvPr>
          <p:cNvSpPr>
            <a:spLocks noGrp="1"/>
          </p:cNvSpPr>
          <p:nvPr>
            <p:ph type="body" sz="half" idx="1"/>
          </p:nvPr>
        </p:nvSpPr>
        <p:spPr>
          <a:xfrm>
            <a:off x="2374900" y="4140200"/>
            <a:ext cx="9410700" cy="7874000"/>
          </a:xfrm>
        </p:spPr>
        <p:txBody>
          <a:bodyPr anchor="ctr">
            <a:normAutofit/>
          </a:bodyPr>
          <a:lstStyle/>
          <a:p>
            <a:r>
              <a:rPr lang="en-US" b="0" i="0" u="none" strike="noStrike">
                <a:effectLst/>
              </a:rPr>
              <a:t>The threat of terrorism has increased in the risk society, with violent extremist groups using social media and the internet to recruit members, spread propaganda, and plan attacks across borders.</a:t>
            </a:r>
          </a:p>
          <a:p>
            <a:endParaRPr lang="ru-UA" dirty="0"/>
          </a:p>
        </p:txBody>
      </p:sp>
    </p:spTree>
    <p:extLst>
      <p:ext uri="{BB962C8B-B14F-4D97-AF65-F5344CB8AC3E}">
        <p14:creationId xmlns:p14="http://schemas.microsoft.com/office/powerpoint/2010/main" val="261002496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Изображение выглядит как старый&#10;&#10;Автоматически созданное описание">
            <a:extLst>
              <a:ext uri="{FF2B5EF4-FFF2-40B4-BE49-F238E27FC236}">
                <a16:creationId xmlns:a16="http://schemas.microsoft.com/office/drawing/2014/main" id="{233A215C-FF4C-1D44-6BC9-3A2A32B2AE2A}"/>
              </a:ext>
            </a:extLst>
          </p:cNvPr>
          <p:cNvPicPr>
            <a:picLocks noGrp="1" noChangeAspect="1"/>
          </p:cNvPicPr>
          <p:nvPr>
            <p:ph type="pic" sz="half" idx="21"/>
          </p:nvPr>
        </p:nvPicPr>
        <p:blipFill>
          <a:blip r:embed="rId2">
            <a:extLst>
              <a:ext uri="{28A0092B-C50C-407E-A947-70E740481C1C}">
                <a14:useLocalDpi xmlns:a14="http://schemas.microsoft.com/office/drawing/2010/main" val="0"/>
              </a:ext>
            </a:extLst>
          </a:blip>
          <a:srcRect t="13815" b="13815"/>
          <a:stretch>
            <a:fillRect/>
          </a:stretch>
        </p:blipFill>
        <p:spPr>
          <a:xfrm>
            <a:off x="10826496" y="3606800"/>
            <a:ext cx="11755296" cy="8382000"/>
          </a:xfrm>
        </p:spPr>
      </p:pic>
      <p:sp>
        <p:nvSpPr>
          <p:cNvPr id="3" name="Заголовок 2">
            <a:extLst>
              <a:ext uri="{FF2B5EF4-FFF2-40B4-BE49-F238E27FC236}">
                <a16:creationId xmlns:a16="http://schemas.microsoft.com/office/drawing/2014/main" id="{1B65735F-B30D-3109-DED6-B24C19BDA832}"/>
              </a:ext>
            </a:extLst>
          </p:cNvPr>
          <p:cNvSpPr>
            <a:spLocks noGrp="1"/>
          </p:cNvSpPr>
          <p:nvPr>
            <p:ph type="title"/>
          </p:nvPr>
        </p:nvSpPr>
        <p:spPr/>
        <p:txBody>
          <a:bodyPr/>
          <a:lstStyle/>
          <a:p>
            <a:r>
              <a:rPr lang="en-US" dirty="0">
                <a:solidFill>
                  <a:srgbClr val="374151"/>
                </a:solidFill>
                <a:latin typeface="Söhne"/>
              </a:rPr>
              <a:t>Human Trafficking: </a:t>
            </a:r>
            <a:endParaRPr lang="ru-UA" dirty="0"/>
          </a:p>
        </p:txBody>
      </p:sp>
      <p:sp>
        <p:nvSpPr>
          <p:cNvPr id="4" name="Текст 3">
            <a:extLst>
              <a:ext uri="{FF2B5EF4-FFF2-40B4-BE49-F238E27FC236}">
                <a16:creationId xmlns:a16="http://schemas.microsoft.com/office/drawing/2014/main" id="{11AF3CFF-6345-7EA3-248E-B679EA11B15E}"/>
              </a:ext>
            </a:extLst>
          </p:cNvPr>
          <p:cNvSpPr>
            <a:spLocks noGrp="1"/>
          </p:cNvSpPr>
          <p:nvPr>
            <p:ph type="body" sz="half" idx="1"/>
          </p:nvPr>
        </p:nvSpPr>
        <p:spPr>
          <a:xfrm>
            <a:off x="1133856" y="3606800"/>
            <a:ext cx="8975344" cy="8407400"/>
          </a:xfrm>
        </p:spPr>
        <p:txBody>
          <a:bodyPr>
            <a:normAutofit/>
          </a:bodyPr>
          <a:lstStyle/>
          <a:p>
            <a:r>
              <a:rPr lang="en-US" b="0" i="0" u="none" strike="noStrike" dirty="0">
                <a:solidFill>
                  <a:srgbClr val="374151"/>
                </a:solidFill>
                <a:effectLst/>
                <a:latin typeface="Söhne"/>
              </a:rPr>
              <a:t>Human trafficking has become a growing problem in the risk society, with criminal networks exploiting vulnerable individuals for forced labor or sexual exploitation. This often involves the movement of people across borders and negative impact of developed countries policies to migration processes</a:t>
            </a:r>
          </a:p>
          <a:p>
            <a:r>
              <a:rPr lang="en-US" dirty="0">
                <a:solidFill>
                  <a:srgbClr val="374151"/>
                </a:solidFill>
                <a:latin typeface="Söhne"/>
              </a:rPr>
              <a:t>The nexus is outsourcing, slavery in chains supply, exploitation of South</a:t>
            </a:r>
            <a:endParaRPr lang="en-US" b="0" i="0" u="none" strike="noStrike" dirty="0">
              <a:solidFill>
                <a:srgbClr val="374151"/>
              </a:solidFill>
              <a:effectLst/>
              <a:latin typeface="Söhne"/>
            </a:endParaRPr>
          </a:p>
          <a:p>
            <a:endParaRPr lang="ru-UA" dirty="0"/>
          </a:p>
        </p:txBody>
      </p:sp>
    </p:spTree>
    <p:extLst>
      <p:ext uri="{BB962C8B-B14F-4D97-AF65-F5344CB8AC3E}">
        <p14:creationId xmlns:p14="http://schemas.microsoft.com/office/powerpoint/2010/main" val="569659839"/>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Изображение выглядит как темный, стеклянный колпак&#10;&#10;Автоматически созданное описание">
            <a:extLst>
              <a:ext uri="{FF2B5EF4-FFF2-40B4-BE49-F238E27FC236}">
                <a16:creationId xmlns:a16="http://schemas.microsoft.com/office/drawing/2014/main" id="{4D5C0640-0A32-4D5B-C390-E48D41165115}"/>
              </a:ext>
            </a:extLst>
          </p:cNvPr>
          <p:cNvPicPr>
            <a:picLocks noGrp="1" noChangeAspect="1"/>
          </p:cNvPicPr>
          <p:nvPr>
            <p:ph type="pic" sz="half" idx="21"/>
          </p:nvPr>
        </p:nvPicPr>
        <p:blipFill>
          <a:blip r:embed="rId2">
            <a:extLst>
              <a:ext uri="{28A0092B-C50C-407E-A947-70E740481C1C}">
                <a14:useLocalDpi xmlns:a14="http://schemas.microsoft.com/office/drawing/2010/main" val="0"/>
              </a:ext>
            </a:extLst>
          </a:blip>
          <a:srcRect t="16399" b="16399"/>
          <a:stretch>
            <a:fillRect/>
          </a:stretch>
        </p:blipFill>
        <p:spPr>
          <a:xfrm>
            <a:off x="12192000" y="3606800"/>
            <a:ext cx="10389792" cy="8382000"/>
          </a:xfrm>
        </p:spPr>
      </p:pic>
      <p:sp>
        <p:nvSpPr>
          <p:cNvPr id="3" name="Заголовок 2">
            <a:extLst>
              <a:ext uri="{FF2B5EF4-FFF2-40B4-BE49-F238E27FC236}">
                <a16:creationId xmlns:a16="http://schemas.microsoft.com/office/drawing/2014/main" id="{91E63646-6787-36EC-0133-823D07138DD3}"/>
              </a:ext>
            </a:extLst>
          </p:cNvPr>
          <p:cNvSpPr>
            <a:spLocks noGrp="1"/>
          </p:cNvSpPr>
          <p:nvPr>
            <p:ph type="title"/>
          </p:nvPr>
        </p:nvSpPr>
        <p:spPr/>
        <p:txBody>
          <a:bodyPr/>
          <a:lstStyle/>
          <a:p>
            <a:r>
              <a:rPr lang="en-US" dirty="0">
                <a:solidFill>
                  <a:srgbClr val="374151"/>
                </a:solidFill>
                <a:latin typeface="Söhne"/>
              </a:rPr>
              <a:t>Environmental Crimes: </a:t>
            </a:r>
            <a:endParaRPr lang="ru-UA" dirty="0"/>
          </a:p>
        </p:txBody>
      </p:sp>
      <p:sp>
        <p:nvSpPr>
          <p:cNvPr id="4" name="Текст 3">
            <a:extLst>
              <a:ext uri="{FF2B5EF4-FFF2-40B4-BE49-F238E27FC236}">
                <a16:creationId xmlns:a16="http://schemas.microsoft.com/office/drawing/2014/main" id="{C6EF2237-C7E3-5C09-F1E6-B420A94B7073}"/>
              </a:ext>
            </a:extLst>
          </p:cNvPr>
          <p:cNvSpPr>
            <a:spLocks noGrp="1"/>
          </p:cNvSpPr>
          <p:nvPr>
            <p:ph type="body" sz="half" idx="1"/>
          </p:nvPr>
        </p:nvSpPr>
        <p:spPr>
          <a:xfrm>
            <a:off x="2374900" y="3606800"/>
            <a:ext cx="9410700" cy="8407400"/>
          </a:xfrm>
        </p:spPr>
        <p:txBody>
          <a:bodyPr/>
          <a:lstStyle/>
          <a:p>
            <a:r>
              <a:rPr lang="en-US" b="0" i="0" u="none" strike="noStrike" dirty="0">
                <a:solidFill>
                  <a:srgbClr val="374151"/>
                </a:solidFill>
                <a:effectLst/>
                <a:latin typeface="Söhne"/>
              </a:rPr>
              <a:t>Environmental crimes, such as illegal logging, wildlife trafficking, and illegal dumping of hazardous waste, have also become more prevalent in the risk society. These crimes often involve transnational networks and have far-reaching impacts on the environment and public health.</a:t>
            </a:r>
          </a:p>
          <a:p>
            <a:endParaRPr lang="ru-UA" dirty="0"/>
          </a:p>
        </p:txBody>
      </p:sp>
    </p:spTree>
    <p:extLst>
      <p:ext uri="{BB962C8B-B14F-4D97-AF65-F5344CB8AC3E}">
        <p14:creationId xmlns:p14="http://schemas.microsoft.com/office/powerpoint/2010/main" val="2871452964"/>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a:extLst>
              <a:ext uri="{FF2B5EF4-FFF2-40B4-BE49-F238E27FC236}">
                <a16:creationId xmlns:a16="http://schemas.microsoft.com/office/drawing/2014/main" id="{85BAA8C3-C0C9-388F-7E95-6A9F9F3B4D44}"/>
              </a:ext>
            </a:extLst>
          </p:cNvPr>
          <p:cNvPicPr>
            <a:picLocks noGrp="1" noChangeAspect="1" noChangeArrowheads="1"/>
          </p:cNvPicPr>
          <p:nvPr>
            <p:ph type="pic" idx="21"/>
          </p:nvPr>
        </p:nvPicPr>
        <p:blipFill>
          <a:blip r:embed="rId2">
            <a:extLst>
              <a:ext uri="{28A0092B-C50C-407E-A947-70E740481C1C}">
                <a14:useLocalDpi xmlns:a14="http://schemas.microsoft.com/office/drawing/2010/main" val="0"/>
              </a:ext>
            </a:extLst>
          </a:blip>
          <a:srcRect l="905" r="905"/>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361127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EA924319-7EBC-D3E7-C88B-CE539255C938}"/>
              </a:ext>
            </a:extLst>
          </p:cNvPr>
          <p:cNvSpPr>
            <a:spLocks noGrp="1"/>
          </p:cNvSpPr>
          <p:nvPr>
            <p:ph type="title"/>
          </p:nvPr>
        </p:nvSpPr>
        <p:spPr/>
        <p:txBody>
          <a:bodyPr/>
          <a:lstStyle/>
          <a:p>
            <a:r>
              <a:rPr lang="en-US" dirty="0">
                <a:solidFill>
                  <a:srgbClr val="374151"/>
                </a:solidFill>
                <a:latin typeface="Söhne"/>
              </a:rPr>
              <a:t>Synergic criminal law</a:t>
            </a:r>
            <a:endParaRPr lang="ru-UA" dirty="0"/>
          </a:p>
        </p:txBody>
      </p:sp>
      <p:sp>
        <p:nvSpPr>
          <p:cNvPr id="4" name="Текст 3">
            <a:extLst>
              <a:ext uri="{FF2B5EF4-FFF2-40B4-BE49-F238E27FC236}">
                <a16:creationId xmlns:a16="http://schemas.microsoft.com/office/drawing/2014/main" id="{E49B1806-375C-5FE1-E97B-67A720595623}"/>
              </a:ext>
            </a:extLst>
          </p:cNvPr>
          <p:cNvSpPr>
            <a:spLocks noGrp="1"/>
          </p:cNvSpPr>
          <p:nvPr>
            <p:ph type="body" idx="1"/>
          </p:nvPr>
        </p:nvSpPr>
        <p:spPr/>
        <p:txBody>
          <a:bodyPr>
            <a:normAutofit fontScale="85000" lnSpcReduction="20000"/>
          </a:bodyPr>
          <a:lstStyle/>
          <a:p>
            <a:pPr algn="l"/>
            <a:r>
              <a:rPr lang="en-US" b="0" i="0" u="none" strike="noStrike" dirty="0">
                <a:solidFill>
                  <a:srgbClr val="374151"/>
                </a:solidFill>
                <a:effectLst/>
                <a:latin typeface="Söhne"/>
              </a:rPr>
              <a:t>known as additional criminal law, refers to the idea that international crimes can be addressed through a combination of international and domestic criminal law. Under this approach, states would have the authority to prosecute international crimes within their own legal systems, in addition to international criminal tribunals and courts.</a:t>
            </a:r>
          </a:p>
          <a:p>
            <a:pPr algn="l"/>
            <a:r>
              <a:rPr lang="en-US" b="0" i="0" u="none" strike="noStrike" dirty="0">
                <a:solidFill>
                  <a:srgbClr val="374151"/>
                </a:solidFill>
                <a:effectLst/>
                <a:latin typeface="Söhne"/>
              </a:rPr>
              <a:t>The concept of synergic criminal law has been proposed as a way to complement and reinforce the work of international criminal tribunals and courts, by providing a more decentralized and accessible means of holding individuals accountable for international crimes. Advocates of synergic criminal law argue that it would increase the number of prosecutions for international crimes, and help to build a culture of accountability and respect for human rights at the domestic level.</a:t>
            </a:r>
          </a:p>
          <a:p>
            <a:br>
              <a:rPr lang="en-US" dirty="0"/>
            </a:br>
            <a:endParaRPr lang="ru-UA" dirty="0"/>
          </a:p>
        </p:txBody>
      </p:sp>
    </p:spTree>
    <p:extLst>
      <p:ext uri="{BB962C8B-B14F-4D97-AF65-F5344CB8AC3E}">
        <p14:creationId xmlns:p14="http://schemas.microsoft.com/office/powerpoint/2010/main" val="418809593"/>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25D4219-609B-1CA7-58AE-CEBDFE5BD5F3}"/>
              </a:ext>
            </a:extLst>
          </p:cNvPr>
          <p:cNvSpPr>
            <a:spLocks noGrp="1"/>
          </p:cNvSpPr>
          <p:nvPr>
            <p:ph type="body" idx="1"/>
          </p:nvPr>
        </p:nvSpPr>
        <p:spPr>
          <a:xfrm>
            <a:off x="874643" y="357809"/>
            <a:ext cx="22780487" cy="13358191"/>
          </a:xfrm>
        </p:spPr>
        <p:txBody>
          <a:bodyPr anchor="ctr">
            <a:normAutofit/>
          </a:bodyPr>
          <a:lstStyle/>
          <a:p>
            <a:pPr marL="0" indent="0">
              <a:buNone/>
            </a:pPr>
            <a:r>
              <a:rPr lang="en-US" b="0" i="0" u="none" strike="noStrike" dirty="0">
                <a:effectLst/>
              </a:rPr>
              <a:t>    In addition to these institutional developments as reactions to international and transnational criminal activity, international criminal law  and policy has also been shaped by a number of important legal and policy developments, including </a:t>
            </a:r>
          </a:p>
          <a:p>
            <a:r>
              <a:rPr lang="en-US" b="0" i="0" u="none" strike="noStrike" dirty="0">
                <a:effectLst/>
              </a:rPr>
              <a:t>the recognition of the principle of universal jurisdiction,</a:t>
            </a:r>
          </a:p>
          <a:p>
            <a:r>
              <a:rPr lang="en-US" b="0" i="0" u="none" strike="noStrike" dirty="0">
                <a:effectLst/>
              </a:rPr>
              <a:t> the development of international human rights law, </a:t>
            </a:r>
          </a:p>
          <a:p>
            <a:r>
              <a:rPr lang="en-US" b="0" i="0" u="none" strike="noStrike" dirty="0">
                <a:effectLst/>
              </a:rPr>
              <a:t>and the increasing use of international criminal law to address terrorism and other forms of transnational crime.</a:t>
            </a:r>
            <a:endParaRPr lang="en-US" dirty="0"/>
          </a:p>
          <a:p>
            <a:pPr marL="0" indent="0">
              <a:buNone/>
            </a:pPr>
            <a:r>
              <a:rPr lang="en-US" dirty="0"/>
              <a:t>	O</a:t>
            </a:r>
            <a:r>
              <a:rPr lang="en-US" b="0" i="0" u="none" strike="noStrike" dirty="0">
                <a:effectLst/>
              </a:rPr>
              <a:t>verall, emergent international criminal law reflects a growing recognition of the need for accountability and justice for serious international crimes and represents an important step towards a more just and peaceful world.</a:t>
            </a:r>
            <a:endParaRPr lang="ru-UA" dirty="0"/>
          </a:p>
        </p:txBody>
      </p:sp>
    </p:spTree>
    <p:extLst>
      <p:ext uri="{BB962C8B-B14F-4D97-AF65-F5344CB8AC3E}">
        <p14:creationId xmlns:p14="http://schemas.microsoft.com/office/powerpoint/2010/main" val="405813899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8BFBCCA-09C5-C7E2-B7E9-94667D76374C}"/>
              </a:ext>
            </a:extLst>
          </p:cNvPr>
          <p:cNvSpPr txBox="1"/>
          <p:nvPr/>
        </p:nvSpPr>
        <p:spPr>
          <a:xfrm>
            <a:off x="2374900" y="2889504"/>
            <a:ext cx="19621500" cy="81564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0">
            <a:scrgbClr r="0" g="0" b="0"/>
          </a:lnRef>
          <a:fillRef idx="0">
            <a:scrgbClr r="0" g="0" b="0"/>
          </a:fillRef>
          <a:effectRef idx="0">
            <a:scrgbClr r="0" g="0" b="0"/>
          </a:effectRef>
          <a:fontRef idx="none"/>
        </p:style>
        <p:txBody>
          <a:bodyPr lIns="50800" tIns="50800" rIns="50800" bIns="50800" anchor="ctr">
            <a:normAutofit/>
          </a:bodyPr>
          <a:lstStyle/>
          <a:p>
            <a:pPr rtl="0">
              <a:lnSpc>
                <a:spcPct val="90000"/>
              </a:lnSpc>
              <a:spcAft>
                <a:spcPts val="600"/>
              </a:spcAft>
            </a:pPr>
            <a:r>
              <a:rPr lang="en-US" sz="9600" b="0" i="0" u="none" strike="noStrike" cap="none" spc="0" baseline="0" dirty="0">
                <a:uFillTx/>
                <a:latin typeface="+mn-lt"/>
                <a:ea typeface="+mn-ea"/>
                <a:cs typeface="+mn-cs"/>
                <a:sym typeface="Noteworthy Light"/>
              </a:rPr>
              <a:t>Criminal policy </a:t>
            </a:r>
          </a:p>
          <a:p>
            <a:pPr rtl="0">
              <a:lnSpc>
                <a:spcPct val="90000"/>
              </a:lnSpc>
              <a:spcAft>
                <a:spcPts val="600"/>
              </a:spcAft>
            </a:pPr>
            <a:r>
              <a:rPr lang="en-US" sz="6600" b="0" i="0" u="none" strike="noStrike" cap="none" spc="0" baseline="0" dirty="0">
                <a:uFillTx/>
                <a:latin typeface="+mn-lt"/>
                <a:ea typeface="+mn-ea"/>
                <a:cs typeface="+mn-cs"/>
                <a:sym typeface="Noteworthy Light"/>
              </a:rPr>
              <a:t>means based on human rights protection </a:t>
            </a:r>
          </a:p>
          <a:p>
            <a:pPr rtl="0">
              <a:lnSpc>
                <a:spcPct val="90000"/>
              </a:lnSpc>
              <a:spcAft>
                <a:spcPts val="600"/>
              </a:spcAft>
            </a:pPr>
            <a:r>
              <a:rPr lang="en-US" sz="6600" b="0" i="0" u="none" strike="noStrike" cap="none" spc="0" baseline="0" dirty="0">
                <a:uFillTx/>
                <a:latin typeface="+mn-lt"/>
                <a:ea typeface="+mn-ea"/>
                <a:cs typeface="+mn-cs"/>
                <a:sym typeface="Noteworthy Light"/>
              </a:rPr>
              <a:t>ethical and philosophical concept </a:t>
            </a:r>
          </a:p>
          <a:p>
            <a:pPr rtl="0">
              <a:lnSpc>
                <a:spcPct val="90000"/>
              </a:lnSpc>
              <a:spcAft>
                <a:spcPts val="600"/>
              </a:spcAft>
            </a:pPr>
            <a:r>
              <a:rPr lang="en-US" sz="6600" b="0" i="0" u="none" strike="noStrike" cap="none" spc="0" baseline="0" dirty="0">
                <a:uFillTx/>
                <a:latin typeface="+mn-lt"/>
                <a:ea typeface="+mn-ea"/>
                <a:cs typeface="+mn-cs"/>
                <a:sym typeface="Noteworthy Light"/>
              </a:rPr>
              <a:t>process and result </a:t>
            </a:r>
          </a:p>
          <a:p>
            <a:pPr rtl="0">
              <a:lnSpc>
                <a:spcPct val="90000"/>
              </a:lnSpc>
              <a:spcAft>
                <a:spcPts val="600"/>
              </a:spcAft>
            </a:pPr>
            <a:r>
              <a:rPr lang="en-US" sz="6600" b="0" i="0" u="none" strike="noStrike" cap="none" spc="0" baseline="0" dirty="0">
                <a:uFillTx/>
                <a:latin typeface="+mn-lt"/>
                <a:ea typeface="+mn-ea"/>
                <a:cs typeface="+mn-cs"/>
                <a:sym typeface="Noteworthy Light"/>
              </a:rPr>
              <a:t>of combatting </a:t>
            </a:r>
            <a:r>
              <a:rPr lang="en-US" sz="6600" dirty="0"/>
              <a:t>and preventing</a:t>
            </a:r>
            <a:r>
              <a:rPr lang="en-US" sz="6600" b="0" i="0" u="none" strike="noStrike" cap="none" spc="0" baseline="0" dirty="0">
                <a:uFillTx/>
                <a:latin typeface="+mn-lt"/>
                <a:ea typeface="+mn-ea"/>
                <a:cs typeface="+mn-cs"/>
                <a:sym typeface="Noteworthy Light"/>
              </a:rPr>
              <a:t> crime </a:t>
            </a:r>
          </a:p>
          <a:p>
            <a:pPr rtl="0">
              <a:lnSpc>
                <a:spcPct val="90000"/>
              </a:lnSpc>
              <a:spcAft>
                <a:spcPts val="600"/>
              </a:spcAft>
            </a:pPr>
            <a:r>
              <a:rPr lang="en-US" sz="6600" b="0" i="0" u="none" strike="noStrike" cap="none" spc="0" baseline="0" dirty="0">
                <a:uFillTx/>
                <a:latin typeface="+mn-lt"/>
                <a:ea typeface="+mn-ea"/>
                <a:cs typeface="+mn-cs"/>
                <a:sym typeface="Noteworthy Light"/>
              </a:rPr>
              <a:t>by means of </a:t>
            </a:r>
          </a:p>
          <a:p>
            <a:pPr rtl="0">
              <a:lnSpc>
                <a:spcPct val="90000"/>
              </a:lnSpc>
              <a:spcAft>
                <a:spcPts val="600"/>
              </a:spcAft>
            </a:pPr>
            <a:r>
              <a:rPr lang="en-US" sz="6600" b="0" i="0" u="none" strike="noStrike" cap="none" spc="0" baseline="0" dirty="0">
                <a:uFillTx/>
                <a:latin typeface="+mn-lt"/>
                <a:ea typeface="+mn-ea"/>
                <a:cs typeface="+mn-cs"/>
                <a:sym typeface="Noteworthy Light"/>
              </a:rPr>
              <a:t>Substantive and International criminal law</a:t>
            </a:r>
            <a:endParaRPr lang="ru-RU" sz="6600" b="0" i="0" u="none" strike="noStrike" cap="none" spc="0" baseline="0" dirty="0">
              <a:uFillTx/>
              <a:latin typeface="+mn-lt"/>
              <a:ea typeface="+mn-ea"/>
              <a:cs typeface="+mn-cs"/>
              <a:sym typeface="Noteworthy Light"/>
            </a:endParaRPr>
          </a:p>
        </p:txBody>
      </p:sp>
    </p:spTree>
    <p:extLst>
      <p:ext uri="{BB962C8B-B14F-4D97-AF65-F5344CB8AC3E}">
        <p14:creationId xmlns:p14="http://schemas.microsoft.com/office/powerpoint/2010/main" val="535384366"/>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a:extLst>
              <a:ext uri="{FF2B5EF4-FFF2-40B4-BE49-F238E27FC236}">
                <a16:creationId xmlns:a16="http://schemas.microsoft.com/office/drawing/2014/main" id="{885A279B-4229-F9F8-77B1-B8261BCB829B}"/>
              </a:ext>
            </a:extLst>
          </p:cNvPr>
          <p:cNvSpPr>
            <a:spLocks noGrp="1"/>
          </p:cNvSpPr>
          <p:nvPr>
            <p:ph type="title"/>
          </p:nvPr>
        </p:nvSpPr>
        <p:spPr>
          <a:xfrm>
            <a:off x="804672" y="2450592"/>
            <a:ext cx="22933152" cy="10826496"/>
          </a:xfrm>
        </p:spPr>
        <p:txBody>
          <a:bodyPr anchor="ctr">
            <a:normAutofit fontScale="90000"/>
          </a:bodyPr>
          <a:lstStyle/>
          <a:p>
            <a:br>
              <a:rPr lang="es-ES" dirty="0"/>
            </a:br>
            <a:r>
              <a:rPr lang="es-ES" dirty="0"/>
              <a:t>North vs South</a:t>
            </a:r>
            <a:br>
              <a:rPr lang="en-US" dirty="0"/>
            </a:br>
            <a:br>
              <a:rPr lang="en-US" dirty="0"/>
            </a:br>
            <a:r>
              <a:rPr lang="en-US" sz="4400" b="0" i="0" u="none" strike="noStrike" dirty="0">
                <a:solidFill>
                  <a:srgbClr val="374151"/>
                </a:solidFill>
                <a:effectLst/>
                <a:latin typeface="Söhne"/>
              </a:rPr>
              <a:t>The North-South divide is a significant aspect of international criminal policy, with the global imbalances heavily favoring the North at the expense of the South. </a:t>
            </a:r>
            <a:br>
              <a:rPr lang="en-US" sz="4400" b="0" i="0" u="none" strike="noStrike" dirty="0">
                <a:solidFill>
                  <a:srgbClr val="374151"/>
                </a:solidFill>
                <a:effectLst/>
                <a:latin typeface="Söhne"/>
              </a:rPr>
            </a:br>
            <a:r>
              <a:rPr lang="en-US" sz="4400" b="1" i="0" u="none" strike="noStrike" dirty="0">
                <a:solidFill>
                  <a:srgbClr val="374151"/>
                </a:solidFill>
                <a:effectLst/>
                <a:latin typeface="Söhne"/>
              </a:rPr>
              <a:t>The North has enjoyed significant economic growth, while the South has lagged behind. This has led to an increase in economic inequality, with the North having access to more resources and opportunities than the South</a:t>
            </a:r>
            <a:r>
              <a:rPr lang="en-US" sz="4400" b="0" i="0" u="none" strike="noStrike" dirty="0">
                <a:solidFill>
                  <a:srgbClr val="374151"/>
                </a:solidFill>
                <a:effectLst/>
                <a:latin typeface="Söhne"/>
              </a:rPr>
              <a:t>.</a:t>
            </a:r>
            <a:br>
              <a:rPr lang="en-US" sz="4400" b="0" i="0" u="none" strike="noStrike" dirty="0">
                <a:solidFill>
                  <a:srgbClr val="374151"/>
                </a:solidFill>
                <a:effectLst/>
                <a:latin typeface="Söhne"/>
              </a:rPr>
            </a:br>
            <a:r>
              <a:rPr lang="en-US" sz="4400" b="0" i="0" u="none" strike="noStrike" dirty="0">
                <a:solidFill>
                  <a:srgbClr val="374151"/>
                </a:solidFill>
                <a:effectLst/>
                <a:latin typeface="Söhne"/>
              </a:rPr>
              <a:t>One of the consequences of this imbalance is an increase in crime, particularly in the South. </a:t>
            </a:r>
            <a:r>
              <a:rPr lang="en-US" sz="4400" b="1" i="0" u="none" strike="noStrike" dirty="0">
                <a:solidFill>
                  <a:srgbClr val="374151"/>
                </a:solidFill>
                <a:effectLst/>
                <a:latin typeface="Söhne"/>
              </a:rPr>
              <a:t>Crime in the South is often driven by poverty, lack of economic opportunities, and political instability.</a:t>
            </a:r>
            <a:r>
              <a:rPr lang="en-US" sz="4400" b="0" i="0" u="none" strike="noStrike" dirty="0">
                <a:solidFill>
                  <a:srgbClr val="374151"/>
                </a:solidFill>
                <a:effectLst/>
                <a:latin typeface="Söhne"/>
              </a:rPr>
              <a:t> The South is also often used as a source of cheap labor and resources by the North, leading to environmental crimes, human trafficking, and other forms of exploitation.</a:t>
            </a:r>
            <a:br>
              <a:rPr lang="en-US" sz="4400" b="0" i="0" u="none" strike="noStrike" dirty="0">
                <a:solidFill>
                  <a:srgbClr val="374151"/>
                </a:solidFill>
                <a:effectLst/>
                <a:latin typeface="Söhne"/>
              </a:rPr>
            </a:br>
            <a:r>
              <a:rPr lang="en-US" sz="4400" b="0" i="0" u="none" strike="noStrike" dirty="0">
                <a:solidFill>
                  <a:srgbClr val="374151"/>
                </a:solidFill>
                <a:effectLst/>
                <a:latin typeface="Söhne"/>
              </a:rPr>
              <a:t>The risk society exacerbates this situation, as </a:t>
            </a:r>
            <a:r>
              <a:rPr lang="en-US" sz="4400" b="1" i="0" u="none" strike="noStrike" dirty="0">
                <a:solidFill>
                  <a:srgbClr val="374151"/>
                </a:solidFill>
                <a:effectLst/>
                <a:latin typeface="Söhne"/>
              </a:rPr>
              <a:t>criminals take advantage of the increasing complexity and interconnectivity of the global economy to engage in transnational crime</a:t>
            </a:r>
            <a:r>
              <a:rPr lang="en-US" sz="4400" b="0" i="0" u="none" strike="noStrike" dirty="0">
                <a:solidFill>
                  <a:srgbClr val="374151"/>
                </a:solidFill>
                <a:effectLst/>
                <a:latin typeface="Söhne"/>
              </a:rPr>
              <a:t>. This includes money laundering, cybercrime, and other forms of financial crime that exploit the imbalances between the North and South.</a:t>
            </a:r>
            <a:br>
              <a:rPr lang="en-US" sz="4400" b="0" i="0" u="none" strike="noStrike" dirty="0">
                <a:solidFill>
                  <a:srgbClr val="374151"/>
                </a:solidFill>
                <a:effectLst/>
                <a:latin typeface="Söhne"/>
              </a:rPr>
            </a:br>
            <a:r>
              <a:rPr lang="en-US" sz="4400" b="0" i="0" u="none" strike="noStrike" dirty="0">
                <a:solidFill>
                  <a:srgbClr val="374151"/>
                </a:solidFill>
                <a:effectLst/>
                <a:latin typeface="Söhne"/>
              </a:rPr>
              <a:t>Addressing these issues requires a global response that addresses the root causes of global imbalances, including poverty, inequality, and political instability. </a:t>
            </a:r>
            <a:br>
              <a:rPr lang="en-US" sz="4400" b="0" i="0" u="none" strike="noStrike" dirty="0">
                <a:solidFill>
                  <a:srgbClr val="374151"/>
                </a:solidFill>
                <a:effectLst/>
                <a:latin typeface="Söhne"/>
              </a:rPr>
            </a:br>
            <a:br>
              <a:rPr lang="en-US" dirty="0"/>
            </a:br>
            <a:endParaRPr lang="en-US" dirty="0"/>
          </a:p>
          <a:p>
            <a:endParaRPr lang="ru-UA" dirty="0"/>
          </a:p>
        </p:txBody>
      </p:sp>
    </p:spTree>
    <p:extLst>
      <p:ext uri="{BB962C8B-B14F-4D97-AF65-F5344CB8AC3E}">
        <p14:creationId xmlns:p14="http://schemas.microsoft.com/office/powerpoint/2010/main" val="3240716015"/>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UN Crime Congress">
            <a:extLst>
              <a:ext uri="{FF2B5EF4-FFF2-40B4-BE49-F238E27FC236}">
                <a16:creationId xmlns:a16="http://schemas.microsoft.com/office/drawing/2014/main" id="{EDD81ED8-AE51-1ACA-0457-C105CE004A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4763" y="3131377"/>
            <a:ext cx="13309876" cy="745324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C19B23C-195A-0DB9-50D5-663CDFBE8C8F}"/>
              </a:ext>
            </a:extLst>
          </p:cNvPr>
          <p:cNvSpPr txBox="1"/>
          <p:nvPr/>
        </p:nvSpPr>
        <p:spPr>
          <a:xfrm>
            <a:off x="14264639" y="2523745"/>
            <a:ext cx="9034273" cy="1009507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dirty="0">
                <a:solidFill>
                  <a:srgbClr val="374151"/>
                </a:solidFill>
                <a:latin typeface="Söhne"/>
              </a:rPr>
              <a:t>A</a:t>
            </a:r>
            <a:r>
              <a:rPr lang="en-US" b="0" i="0" u="none" strike="noStrike" dirty="0">
                <a:solidFill>
                  <a:srgbClr val="374151"/>
                </a:solidFill>
                <a:effectLst/>
                <a:latin typeface="Söhne"/>
              </a:rPr>
              <a:t>dvancing crime prevention, criminal justice, and the rule of law is essential for achieving the UN SDGs 2030 Agenda.</a:t>
            </a:r>
          </a:p>
          <a:p>
            <a:r>
              <a:rPr lang="en-US" b="0" i="0" u="none" strike="noStrike" dirty="0">
                <a:solidFill>
                  <a:srgbClr val="374151"/>
                </a:solidFill>
                <a:effectLst/>
                <a:latin typeface="Söhne"/>
              </a:rPr>
              <a:t> It requires investment in capacity building, crime prevention, anti-corruption measures, international cooperation, and gender equality. Only by working together to address these issues can we create a safer, more just, and more prosperous world for all.</a:t>
            </a:r>
            <a:endParaRPr lang="ru-UA" dirty="0"/>
          </a:p>
        </p:txBody>
      </p:sp>
    </p:spTree>
    <p:extLst>
      <p:ext uri="{BB962C8B-B14F-4D97-AF65-F5344CB8AC3E}">
        <p14:creationId xmlns:p14="http://schemas.microsoft.com/office/powerpoint/2010/main" val="2732713787"/>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3F2B236-5649-F5A9-EA8D-F37A5482068F}"/>
              </a:ext>
            </a:extLst>
          </p:cNvPr>
          <p:cNvSpPr>
            <a:spLocks noGrp="1"/>
          </p:cNvSpPr>
          <p:nvPr>
            <p:ph type="title"/>
          </p:nvPr>
        </p:nvSpPr>
        <p:spPr>
          <a:xfrm>
            <a:off x="2374900" y="889000"/>
            <a:ext cx="19621500" cy="2959100"/>
          </a:xfrm>
        </p:spPr>
        <p:txBody>
          <a:bodyPr lIns="50800" tIns="50800" rIns="50800" bIns="50800" anchor="ctr">
            <a:normAutofit/>
          </a:bodyPr>
          <a:lstStyle/>
          <a:p>
            <a:r>
              <a:rPr lang="en-US" sz="9300" b="0" i="0" u="none" strike="noStrike" cap="none" spc="0" baseline="0">
                <a:uFillTx/>
                <a:latin typeface="+mn-lt"/>
                <a:ea typeface="+mn-ea"/>
                <a:cs typeface="+mn-cs"/>
                <a:sym typeface="Noteworthy Light"/>
              </a:rPr>
              <a:t>Rome statute. ICC and ad-hoc tribunals. </a:t>
            </a:r>
            <a:br>
              <a:rPr lang="en-US" sz="9300" b="0" i="0" u="none" strike="noStrike" cap="none" spc="0" baseline="0">
                <a:uFillTx/>
                <a:latin typeface="+mn-lt"/>
                <a:ea typeface="+mn-ea"/>
                <a:cs typeface="+mn-cs"/>
                <a:sym typeface="Noteworthy Light"/>
              </a:rPr>
            </a:br>
            <a:endParaRPr lang="ru-UA" sz="9300" b="0" i="0" u="none" strike="noStrike" cap="none" spc="0" baseline="0">
              <a:uFillTx/>
              <a:latin typeface="+mn-lt"/>
              <a:ea typeface="+mn-ea"/>
              <a:cs typeface="+mn-cs"/>
              <a:sym typeface="Noteworthy Light"/>
            </a:endParaRPr>
          </a:p>
        </p:txBody>
      </p:sp>
      <p:sp>
        <p:nvSpPr>
          <p:cNvPr id="3" name="TextBox 2">
            <a:extLst>
              <a:ext uri="{FF2B5EF4-FFF2-40B4-BE49-F238E27FC236}">
                <a16:creationId xmlns:a16="http://schemas.microsoft.com/office/drawing/2014/main" id="{7A248008-56CD-8D42-78C5-636230F7E739}"/>
              </a:ext>
            </a:extLst>
          </p:cNvPr>
          <p:cNvSpPr txBox="1"/>
          <p:nvPr/>
        </p:nvSpPr>
        <p:spPr>
          <a:xfrm>
            <a:off x="2374900" y="4127500"/>
            <a:ext cx="19621500" cy="8191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0">
            <a:scrgbClr r="0" g="0" b="0"/>
          </a:lnRef>
          <a:fillRef idx="0">
            <a:scrgbClr r="0" g="0" b="0"/>
          </a:fillRef>
          <a:effectRef idx="0">
            <a:scrgbClr r="0" g="0" b="0"/>
          </a:effectRef>
          <a:fontRef idx="none"/>
        </p:style>
        <p:txBody>
          <a:bodyPr rot="0" spcFirstLastPara="1" vertOverflow="overflow" horzOverflow="overflow" vert="horz" lIns="50800" tIns="50800" rIns="50800" bIns="50800" numCol="1" spcCol="38100" rtlCol="0" anchor="ctr">
            <a:normAutofit/>
          </a:bodyPr>
          <a:lstStyle/>
          <a:p>
            <a:pPr marL="0" indent="-660400" algn="l" fontAlgn="auto" hangingPunct="0">
              <a:spcBef>
                <a:spcPts val="4200"/>
              </a:spcBef>
              <a:buSzPct val="25000"/>
              <a:buBlip>
                <a:blip r:embed="rId2"/>
              </a:buBlip>
            </a:pPr>
            <a:r>
              <a:rPr kumimoji="0" lang="en-US" sz="5200" normalizeH="0" dirty="0">
                <a:ln>
                  <a:noFill/>
                </a:ln>
                <a:effectLst/>
              </a:rPr>
              <a:t>By decision of the UN Security Council, or the UN GA ( to create, to clarify mandate and jurisdiction)</a:t>
            </a:r>
          </a:p>
          <a:p>
            <a:pPr marL="0" indent="-660400" algn="l" fontAlgn="auto" hangingPunct="0">
              <a:spcBef>
                <a:spcPts val="4200"/>
              </a:spcBef>
              <a:buSzPct val="25000"/>
              <a:buBlip>
                <a:blip r:embed="rId2"/>
              </a:buBlip>
            </a:pPr>
            <a:r>
              <a:rPr lang="en-US" sz="5200" dirty="0"/>
              <a:t>ICC as a permanent International Criminal Trial against crimes </a:t>
            </a:r>
            <a:r>
              <a:rPr lang="en-US" sz="5200" dirty="0" err="1"/>
              <a:t>aganst</a:t>
            </a:r>
            <a:r>
              <a:rPr lang="en-US" sz="5200" dirty="0"/>
              <a:t> humanity, war crimes</a:t>
            </a:r>
          </a:p>
          <a:p>
            <a:pPr marL="0" indent="-660400" algn="l" fontAlgn="auto" hangingPunct="0">
              <a:spcBef>
                <a:spcPts val="4200"/>
              </a:spcBef>
              <a:buSzPct val="25000"/>
              <a:buBlip>
                <a:blip r:embed="rId2"/>
              </a:buBlip>
            </a:pPr>
            <a:r>
              <a:rPr kumimoji="0" lang="en-US" sz="5200" normalizeH="0" dirty="0">
                <a:ln>
                  <a:noFill/>
                </a:ln>
                <a:effectLst/>
              </a:rPr>
              <a:t>Ad hoc tribunals and chambers (Yugoslavia, Rwanda, Sierra Leone, CAR, Lebanon)</a:t>
            </a:r>
          </a:p>
          <a:p>
            <a:pPr marL="0" indent="-660400" algn="l" fontAlgn="auto" hangingPunct="0">
              <a:spcBef>
                <a:spcPts val="4200"/>
              </a:spcBef>
              <a:buSzPct val="25000"/>
              <a:buBlip>
                <a:blip r:embed="rId2"/>
              </a:buBlip>
            </a:pPr>
            <a:r>
              <a:rPr lang="en-US" sz="5200" dirty="0"/>
              <a:t>Ratification and Legality…</a:t>
            </a:r>
            <a:endParaRPr kumimoji="0" lang="ru-UA" sz="5200" normalizeH="0" dirty="0">
              <a:ln>
                <a:noFill/>
              </a:ln>
              <a:effectLst/>
            </a:endParaRPr>
          </a:p>
        </p:txBody>
      </p:sp>
    </p:spTree>
    <p:extLst>
      <p:ext uri="{BB962C8B-B14F-4D97-AF65-F5344CB8AC3E}">
        <p14:creationId xmlns:p14="http://schemas.microsoft.com/office/powerpoint/2010/main" val="8458775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72E5F44-9BEA-1F73-55C2-A27402F476D4}"/>
              </a:ext>
            </a:extLst>
          </p:cNvPr>
          <p:cNvSpPr>
            <a:spLocks noGrp="1"/>
          </p:cNvSpPr>
          <p:nvPr>
            <p:ph type="title"/>
          </p:nvPr>
        </p:nvSpPr>
        <p:spPr>
          <a:xfrm>
            <a:off x="2374900" y="889000"/>
            <a:ext cx="19621500" cy="2959100"/>
          </a:xfrm>
        </p:spPr>
        <p:txBody>
          <a:bodyPr anchor="ctr">
            <a:normAutofit/>
          </a:bodyPr>
          <a:lstStyle/>
          <a:p>
            <a:pPr>
              <a:lnSpc>
                <a:spcPct val="90000"/>
              </a:lnSpc>
            </a:pPr>
            <a:r>
              <a:rPr lang="en-US"/>
              <a:t>Who prosecute </a:t>
            </a:r>
            <a:r>
              <a:rPr lang="en-US" err="1"/>
              <a:t>Mr.Putin</a:t>
            </a:r>
            <a:r>
              <a:rPr lang="en-US"/>
              <a:t>?</a:t>
            </a:r>
            <a:br>
              <a:rPr lang="en-US"/>
            </a:br>
            <a:endParaRPr lang="ru-UA"/>
          </a:p>
        </p:txBody>
      </p:sp>
      <p:sp>
        <p:nvSpPr>
          <p:cNvPr id="7" name="Text Placeholder 2">
            <a:extLst>
              <a:ext uri="{FF2B5EF4-FFF2-40B4-BE49-F238E27FC236}">
                <a16:creationId xmlns:a16="http://schemas.microsoft.com/office/drawing/2014/main" id="{CD0DAE07-4020-AD52-160D-997D3F171619}"/>
              </a:ext>
            </a:extLst>
          </p:cNvPr>
          <p:cNvSpPr>
            <a:spLocks noGrp="1"/>
          </p:cNvSpPr>
          <p:nvPr>
            <p:ph type="body" idx="1"/>
          </p:nvPr>
        </p:nvSpPr>
        <p:spPr>
          <a:xfrm>
            <a:off x="2374900" y="4127500"/>
            <a:ext cx="19621500" cy="8191500"/>
          </a:xfrm>
        </p:spPr>
        <p:txBody>
          <a:bodyPr/>
          <a:lstStyle/>
          <a:p>
            <a:r>
              <a:rPr lang="en-US" dirty="0"/>
              <a:t>RC crime of aggression and its implementation via ICC</a:t>
            </a:r>
          </a:p>
          <a:p>
            <a:r>
              <a:rPr lang="en-US" dirty="0"/>
              <a:t>Ad hoc tribunal on synergy basis (OSCE, PACE, NATO, EU Parliament)</a:t>
            </a:r>
          </a:p>
          <a:p>
            <a:r>
              <a:rPr lang="en-US" dirty="0"/>
              <a:t>AD hoc tribunal by the UN Mandate (SC vs GA)</a:t>
            </a:r>
          </a:p>
          <a:p>
            <a:r>
              <a:rPr lang="en-US" dirty="0"/>
              <a:t>Local courts with Universal jurisdiction (the concept of impunity, diversification of actors)</a:t>
            </a:r>
          </a:p>
          <a:p>
            <a:endParaRPr lang="en-US" dirty="0"/>
          </a:p>
        </p:txBody>
      </p:sp>
    </p:spTree>
    <p:extLst>
      <p:ext uri="{BB962C8B-B14F-4D97-AF65-F5344CB8AC3E}">
        <p14:creationId xmlns:p14="http://schemas.microsoft.com/office/powerpoint/2010/main" val="3411191932"/>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AF3573ED-BF0D-C65D-A4E3-21D21209056A}"/>
              </a:ext>
            </a:extLst>
          </p:cNvPr>
          <p:cNvSpPr>
            <a:spLocks noGrp="1"/>
          </p:cNvSpPr>
          <p:nvPr>
            <p:ph type="title"/>
          </p:nvPr>
        </p:nvSpPr>
        <p:spPr>
          <a:xfrm>
            <a:off x="2374900" y="889000"/>
            <a:ext cx="19621500" cy="2959100"/>
          </a:xfrm>
        </p:spPr>
        <p:txBody>
          <a:bodyPr/>
          <a:lstStyle/>
          <a:p>
            <a:r>
              <a:rPr lang="en-US" dirty="0"/>
              <a:t>Victims</a:t>
            </a:r>
          </a:p>
        </p:txBody>
      </p:sp>
      <p:sp>
        <p:nvSpPr>
          <p:cNvPr id="8" name="TextBox 7">
            <a:extLst>
              <a:ext uri="{FF2B5EF4-FFF2-40B4-BE49-F238E27FC236}">
                <a16:creationId xmlns:a16="http://schemas.microsoft.com/office/drawing/2014/main" id="{72D34AF4-3A84-10E5-0705-89558929CD0D}"/>
              </a:ext>
            </a:extLst>
          </p:cNvPr>
          <p:cNvSpPr txBox="1"/>
          <p:nvPr/>
        </p:nvSpPr>
        <p:spPr>
          <a:xfrm>
            <a:off x="2374900" y="2926080"/>
            <a:ext cx="19621500" cy="93929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0">
            <a:scrgbClr r="0" g="0" b="0"/>
          </a:lnRef>
          <a:fillRef idx="0">
            <a:scrgbClr r="0" g="0" b="0"/>
          </a:fillRef>
          <a:effectRef idx="0">
            <a:scrgbClr r="0" g="0" b="0"/>
          </a:effectRef>
          <a:fontRef idx="none"/>
        </p:style>
        <p:txBody>
          <a:bodyPr lIns="50800" tIns="50800" rIns="50800" bIns="50800" anchor="ctr">
            <a:normAutofit fontScale="92500"/>
          </a:bodyPr>
          <a:lstStyle/>
          <a:p>
            <a:pPr marL="342900" lvl="0" indent="-660400" algn="l">
              <a:lnSpc>
                <a:spcPct val="90000"/>
              </a:lnSpc>
              <a:spcBef>
                <a:spcPts val="4200"/>
              </a:spcBef>
              <a:buSzPct val="25000"/>
              <a:buBlip>
                <a:blip r:embed="rId2"/>
              </a:buBlip>
            </a:pPr>
            <a:r>
              <a:rPr lang="en-US" sz="4000" dirty="0">
                <a:effectLst/>
              </a:rPr>
              <a:t>Due to the UN soft law and IHL there existed different f</a:t>
            </a:r>
            <a:r>
              <a:rPr lang="ru-UA" sz="4000" dirty="0">
                <a:effectLst/>
              </a:rPr>
              <a:t>orms of reparation: restitution, compensation, rehabilitation, satisfaction, and guarantees of non-repetition</a:t>
            </a:r>
            <a:r>
              <a:rPr lang="en-US" sz="4000" dirty="0">
                <a:effectLst/>
              </a:rPr>
              <a:t>, I remain</a:t>
            </a:r>
            <a:r>
              <a:rPr lang="ru-UA" sz="4000" dirty="0">
                <a:effectLst/>
              </a:rPr>
              <a:t>. “Basic Principles and Guidelines on the Right to a Remedy and Reparation for Victims of Gross Violations of International Human Rights Law and Serious Violations of International Humanitarian Law” (E/CN.4/RES/2005/35 were endorsed by the United Nations General Assembly in 2006 (A/RES/60/147, 21 March 2006). </a:t>
            </a:r>
            <a:endParaRPr lang="en-US" sz="4000" dirty="0">
              <a:effectLst/>
            </a:endParaRPr>
          </a:p>
          <a:p>
            <a:pPr marL="342900" lvl="0" indent="-660400" algn="l">
              <a:lnSpc>
                <a:spcPct val="90000"/>
              </a:lnSpc>
              <a:spcBef>
                <a:spcPts val="4200"/>
              </a:spcBef>
              <a:buSzPct val="25000"/>
              <a:buBlip>
                <a:blip r:embed="rId2"/>
              </a:buBlip>
            </a:pPr>
            <a:r>
              <a:rPr lang="ru-UA" sz="4000" dirty="0">
                <a:effectLst/>
              </a:rPr>
              <a:t>The principles emphasize the specific obligation of each State to offer appropriate remedies to victims of violations, which are often committed by its own agents. </a:t>
            </a:r>
            <a:r>
              <a:rPr lang="en-US" sz="4000" dirty="0">
                <a:effectLst/>
              </a:rPr>
              <a:t>There exists </a:t>
            </a:r>
            <a:r>
              <a:rPr lang="ru-UA" sz="4000" dirty="0">
                <a:effectLst/>
              </a:rPr>
              <a:t>the United Nations Voluntary Fund for Victims of Torture, created in 1981; </a:t>
            </a:r>
            <a:r>
              <a:rPr lang="en-US" sz="4000" dirty="0">
                <a:effectLst/>
              </a:rPr>
              <a:t>and</a:t>
            </a:r>
            <a:r>
              <a:rPr lang="ru-UA" sz="4000" dirty="0">
                <a:effectLst/>
              </a:rPr>
              <a:t> Voluntary Fund for Victims of Contemporary Forms of Slavery, created in 1991</a:t>
            </a:r>
            <a:r>
              <a:rPr lang="en-US" sz="4000" dirty="0">
                <a:effectLst/>
              </a:rPr>
              <a:t> for special occasions as ad hoc funds.</a:t>
            </a:r>
            <a:endParaRPr lang="ru-UA" sz="4000" dirty="0">
              <a:effectLst/>
            </a:endParaRPr>
          </a:p>
          <a:p>
            <a:pPr marL="342900" lvl="0" indent="-660400" algn="l">
              <a:lnSpc>
                <a:spcPct val="90000"/>
              </a:lnSpc>
              <a:spcBef>
                <a:spcPts val="4200"/>
              </a:spcBef>
              <a:buSzPct val="25000"/>
              <a:buBlip>
                <a:blip r:embed="rId2"/>
              </a:buBlip>
            </a:pPr>
            <a:r>
              <a:rPr lang="ru-UA" sz="4000" dirty="0">
                <a:effectLst/>
              </a:rPr>
              <a:t>International Criminal Court </a:t>
            </a:r>
            <a:r>
              <a:rPr lang="en-US" sz="4000" dirty="0">
                <a:effectLst/>
              </a:rPr>
              <a:t>in Rome Statute consist </a:t>
            </a:r>
            <a:r>
              <a:rPr lang="ru-UA" sz="4000" dirty="0">
                <a:effectLst/>
              </a:rPr>
              <a:t>provisions for the compensation of victims of war crimes, crimes against humanity, and genocide (Art. 75) and the creation of a Trust Fund for Victims and their families (Art. 79.1) </a:t>
            </a:r>
            <a:r>
              <a:rPr lang="en-US" sz="4000" dirty="0">
                <a:effectLst/>
              </a:rPr>
              <a:t>This Fund works within jurisdiction of ICC but separately. Nevertheless there is a special practice, </a:t>
            </a:r>
            <a:r>
              <a:rPr lang="en-US" sz="4000" dirty="0" err="1">
                <a:effectLst/>
              </a:rPr>
              <a:t>ie</a:t>
            </a:r>
            <a:r>
              <a:rPr lang="en-US" sz="4000" dirty="0">
                <a:effectLst/>
              </a:rPr>
              <a:t>, </a:t>
            </a:r>
            <a:r>
              <a:rPr lang="ru-UA" sz="4000" dirty="0">
                <a:effectLst/>
              </a:rPr>
              <a:t>ICC-01/04-01/06, Prosecutor v. Thomas Lubanga Dyilo , Decision Establishing the Principles and Procedures to Be Applied to Reparations, paras. 185–97):</a:t>
            </a:r>
          </a:p>
          <a:p>
            <a:pPr marL="742950" lvl="1" indent="-660400" algn="l">
              <a:lnSpc>
                <a:spcPct val="90000"/>
              </a:lnSpc>
              <a:spcBef>
                <a:spcPts val="4200"/>
              </a:spcBef>
              <a:buSzPct val="25000"/>
              <a:buBlip>
                <a:blip r:embed="rId2"/>
              </a:buBlip>
            </a:pPr>
            <a:r>
              <a:rPr lang="ru-UA" sz="4000" dirty="0">
                <a:effectLst/>
              </a:rPr>
              <a:t>The right to reparations is a well-established and basic human right (para. 185).</a:t>
            </a:r>
          </a:p>
        </p:txBody>
      </p:sp>
    </p:spTree>
    <p:extLst>
      <p:ext uri="{BB962C8B-B14F-4D97-AF65-F5344CB8AC3E}">
        <p14:creationId xmlns:p14="http://schemas.microsoft.com/office/powerpoint/2010/main" val="4086384884"/>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a:extLst>
              <a:ext uri="{FF2B5EF4-FFF2-40B4-BE49-F238E27FC236}">
                <a16:creationId xmlns:a16="http://schemas.microsoft.com/office/drawing/2014/main" id="{1EC20DBC-4F58-BD34-840B-9B43830FEC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656212"/>
            <a:ext cx="7546848" cy="3900647"/>
          </a:xfrm>
          <a:prstGeom prst="rect">
            <a:avLst/>
          </a:prstGeom>
        </p:spPr>
      </p:pic>
      <p:sp>
        <p:nvSpPr>
          <p:cNvPr id="13" name="TextBox 12">
            <a:extLst>
              <a:ext uri="{FF2B5EF4-FFF2-40B4-BE49-F238E27FC236}">
                <a16:creationId xmlns:a16="http://schemas.microsoft.com/office/drawing/2014/main" id="{48AEAD1F-DBBC-F648-A0B8-C00C929D1B9F}"/>
              </a:ext>
            </a:extLst>
          </p:cNvPr>
          <p:cNvSpPr txBox="1"/>
          <p:nvPr/>
        </p:nvSpPr>
        <p:spPr>
          <a:xfrm>
            <a:off x="609600" y="5182544"/>
            <a:ext cx="23091648" cy="16414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endParaRPr lang="en-US" b="0" i="0" u="none" strike="noStrike" dirty="0">
              <a:solidFill>
                <a:srgbClr val="000000"/>
              </a:solidFill>
              <a:effectLst/>
              <a:latin typeface="cnnsans"/>
            </a:endParaRPr>
          </a:p>
          <a:p>
            <a:pPr algn="l"/>
            <a:endParaRPr lang="en-US" dirty="0">
              <a:solidFill>
                <a:srgbClr val="000000"/>
              </a:solidFill>
              <a:latin typeface="cnnsans"/>
            </a:endParaRPr>
          </a:p>
        </p:txBody>
      </p:sp>
      <p:sp>
        <p:nvSpPr>
          <p:cNvPr id="14" name="Заголовок 13">
            <a:extLst>
              <a:ext uri="{FF2B5EF4-FFF2-40B4-BE49-F238E27FC236}">
                <a16:creationId xmlns:a16="http://schemas.microsoft.com/office/drawing/2014/main" id="{2089A377-1CFF-1F1A-0179-7BEF6399A8F1}"/>
              </a:ext>
            </a:extLst>
          </p:cNvPr>
          <p:cNvSpPr>
            <a:spLocks noGrp="1"/>
          </p:cNvSpPr>
          <p:nvPr>
            <p:ph type="title"/>
          </p:nvPr>
        </p:nvSpPr>
        <p:spPr/>
        <p:txBody>
          <a:bodyPr>
            <a:normAutofit fontScale="90000"/>
          </a:bodyPr>
          <a:lstStyle/>
          <a:p>
            <a:r>
              <a:rPr lang="en-US" dirty="0">
                <a:solidFill>
                  <a:srgbClr val="000000"/>
                </a:solidFill>
                <a:latin typeface="cnnsans"/>
              </a:rPr>
              <a:t>There are many who believe that the war can end with a total Ukrainian victory. </a:t>
            </a:r>
            <a:endParaRPr lang="ru-UA" dirty="0"/>
          </a:p>
        </p:txBody>
      </p:sp>
      <p:sp>
        <p:nvSpPr>
          <p:cNvPr id="15" name="Текст 14">
            <a:extLst>
              <a:ext uri="{FF2B5EF4-FFF2-40B4-BE49-F238E27FC236}">
                <a16:creationId xmlns:a16="http://schemas.microsoft.com/office/drawing/2014/main" id="{FD2BA1EB-6DE5-ED70-1FD6-AF6D697D4329}"/>
              </a:ext>
            </a:extLst>
          </p:cNvPr>
          <p:cNvSpPr>
            <a:spLocks noGrp="1"/>
          </p:cNvSpPr>
          <p:nvPr>
            <p:ph type="body" idx="1"/>
          </p:nvPr>
        </p:nvSpPr>
        <p:spPr/>
        <p:txBody>
          <a:bodyPr>
            <a:normAutofit/>
          </a:bodyPr>
          <a:lstStyle/>
          <a:p>
            <a:pPr algn="l"/>
            <a:r>
              <a:rPr lang="en-US" b="0" i="0" u="none" strike="noStrike" dirty="0">
                <a:solidFill>
                  <a:srgbClr val="000000"/>
                </a:solidFill>
                <a:effectLst/>
                <a:latin typeface="cnnsans"/>
              </a:rPr>
              <a:t>More than </a:t>
            </a:r>
            <a:r>
              <a:rPr lang="en-US" b="0" i="0" u="none" strike="noStrike" dirty="0">
                <a:solidFill>
                  <a:srgbClr val="000000"/>
                </a:solidFill>
                <a:effectLst/>
                <a:latin typeface="cnnsans"/>
                <a:hlinkClick r:id="rId3"/>
              </a:rPr>
              <a:t>13 million people</a:t>
            </a:r>
            <a:r>
              <a:rPr lang="en-US" b="0" i="0" u="none" strike="noStrike" dirty="0">
                <a:solidFill>
                  <a:srgbClr val="000000"/>
                </a:solidFill>
                <a:effectLst/>
                <a:latin typeface="cnnsans"/>
              </a:rPr>
              <a:t> are displaced, about 8 million of them abroad. The war is taking place on Ukrainian soil, with its cities being bombarded to rubble, its factories razed, its people turned destitute. If the war grinds on like this for years, it will be worth asking – are we letting Ukraine get destroyed in order to save it?</a:t>
            </a:r>
          </a:p>
          <a:p>
            <a:r>
              <a:rPr lang="en-US" dirty="0"/>
              <a:t>https://</a:t>
            </a:r>
            <a:r>
              <a:rPr lang="en-US" dirty="0" err="1"/>
              <a:t>edition.cnn.com</a:t>
            </a:r>
            <a:r>
              <a:rPr lang="en-US" dirty="0"/>
              <a:t>/2023/02/24/opinions/</a:t>
            </a:r>
            <a:r>
              <a:rPr lang="en-US" dirty="0" err="1"/>
              <a:t>fareed</a:t>
            </a:r>
            <a:r>
              <a:rPr lang="en-US" dirty="0"/>
              <a:t>-</a:t>
            </a:r>
            <a:r>
              <a:rPr lang="en-US" dirty="0" err="1"/>
              <a:t>zakaria</a:t>
            </a:r>
            <a:r>
              <a:rPr lang="en-US" dirty="0"/>
              <a:t>-</a:t>
            </a:r>
            <a:r>
              <a:rPr lang="en-US" dirty="0" err="1"/>
              <a:t>ukraine</a:t>
            </a:r>
            <a:r>
              <a:rPr lang="en-US" dirty="0"/>
              <a:t>-column/</a:t>
            </a:r>
            <a:r>
              <a:rPr lang="en-US" dirty="0" err="1"/>
              <a:t>index.html</a:t>
            </a:r>
            <a:endParaRPr lang="ru-UA" dirty="0"/>
          </a:p>
        </p:txBody>
      </p:sp>
    </p:spTree>
    <p:extLst>
      <p:ext uri="{BB962C8B-B14F-4D97-AF65-F5344CB8AC3E}">
        <p14:creationId xmlns:p14="http://schemas.microsoft.com/office/powerpoint/2010/main" val="1066874878"/>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8A2CBC4-E4C0-CB21-FA67-4D12DA010E8C}"/>
              </a:ext>
            </a:extLst>
          </p:cNvPr>
          <p:cNvSpPr>
            <a:spLocks noGrp="1"/>
          </p:cNvSpPr>
          <p:nvPr>
            <p:ph type="title"/>
          </p:nvPr>
        </p:nvSpPr>
        <p:spPr/>
        <p:txBody>
          <a:bodyPr/>
          <a:lstStyle/>
          <a:p>
            <a:r>
              <a:rPr lang="en-US" dirty="0"/>
              <a:t>2 compensate for forgiving</a:t>
            </a:r>
            <a:endParaRPr lang="ru-UA" dirty="0"/>
          </a:p>
        </p:txBody>
      </p:sp>
      <p:sp>
        <p:nvSpPr>
          <p:cNvPr id="3" name="Текст 2">
            <a:extLst>
              <a:ext uri="{FF2B5EF4-FFF2-40B4-BE49-F238E27FC236}">
                <a16:creationId xmlns:a16="http://schemas.microsoft.com/office/drawing/2014/main" id="{B8916C02-A7BF-6A6E-89FA-504CE69454B9}"/>
              </a:ext>
            </a:extLst>
          </p:cNvPr>
          <p:cNvSpPr>
            <a:spLocks noGrp="1"/>
          </p:cNvSpPr>
          <p:nvPr>
            <p:ph type="body" idx="1"/>
          </p:nvPr>
        </p:nvSpPr>
        <p:spPr>
          <a:xfrm>
            <a:off x="2374900" y="3145536"/>
            <a:ext cx="19621500" cy="9173464"/>
          </a:xfrm>
        </p:spPr>
        <p:txBody>
          <a:bodyPr>
            <a:noAutofit/>
          </a:bodyPr>
          <a:lstStyle/>
          <a:p>
            <a:pPr marL="742950" lvl="1">
              <a:lnSpc>
                <a:spcPct val="90000"/>
              </a:lnSpc>
            </a:pPr>
            <a:r>
              <a:rPr lang="ru-UA" sz="4800" dirty="0">
                <a:effectLst/>
              </a:rPr>
              <a:t>All victims are to be treated fairly and equally as regards reparations, irrespective of whether they participated in the trial proceedings. </a:t>
            </a:r>
            <a:endParaRPr lang="en-US" sz="4800" dirty="0">
              <a:effectLst/>
            </a:endParaRPr>
          </a:p>
          <a:p>
            <a:pPr marL="742950" lvl="1">
              <a:lnSpc>
                <a:spcPct val="90000"/>
              </a:lnSpc>
            </a:pPr>
            <a:r>
              <a:rPr lang="ru-UA" sz="4800" dirty="0">
                <a:effectLst/>
              </a:rPr>
              <a:t>humanity and dignity. Their safety, physical and psychological well-being, and privacy shall be ensured. Reparations may be granted to direct and indirect victims, including the family members of direct victims, but also to legal entities</a:t>
            </a:r>
          </a:p>
          <a:p>
            <a:pPr marL="742950" lvl="1" indent="-660400" algn="l">
              <a:lnSpc>
                <a:spcPct val="90000"/>
              </a:lnSpc>
              <a:spcBef>
                <a:spcPts val="4200"/>
              </a:spcBef>
              <a:buSzPct val="25000"/>
              <a:buBlip>
                <a:blip r:embed="rId2"/>
              </a:buBlip>
            </a:pPr>
            <a:r>
              <a:rPr lang="ru-UA" sz="4800" dirty="0">
                <a:effectLst/>
              </a:rPr>
              <a:t>Reparations shall be accessible to all victims on a gender-inclusive approach. Victims, their families, and their communities shall have the right to participate in reparation schemes and receive the appropriate support</a:t>
            </a:r>
            <a:endParaRPr lang="ru-UA" sz="4800" dirty="0"/>
          </a:p>
        </p:txBody>
      </p:sp>
    </p:spTree>
    <p:extLst>
      <p:ext uri="{BB962C8B-B14F-4D97-AF65-F5344CB8AC3E}">
        <p14:creationId xmlns:p14="http://schemas.microsoft.com/office/powerpoint/2010/main" val="1277334925"/>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43EF140-6507-4069-FC62-EB13E15B7516}"/>
              </a:ext>
            </a:extLst>
          </p:cNvPr>
          <p:cNvSpPr>
            <a:spLocks noGrp="1"/>
          </p:cNvSpPr>
          <p:nvPr>
            <p:ph type="title"/>
          </p:nvPr>
        </p:nvSpPr>
        <p:spPr/>
        <p:txBody>
          <a:bodyPr>
            <a:normAutofit fontScale="90000"/>
          </a:bodyPr>
          <a:lstStyle/>
          <a:p>
            <a:r>
              <a:rPr lang="en-US" b="1" dirty="0">
                <a:solidFill>
                  <a:srgbClr val="444444"/>
                </a:solidFill>
                <a:latin typeface="arial" panose="020B0604020202020204" pitchFamily="34" charset="0"/>
              </a:rPr>
              <a:t>The States Parties to this Statute, </a:t>
            </a:r>
            <a:br>
              <a:rPr lang="en-US" dirty="0">
                <a:solidFill>
                  <a:srgbClr val="444444"/>
                </a:solidFill>
                <a:latin typeface="arial" panose="020B0604020202020204" pitchFamily="34" charset="0"/>
              </a:rPr>
            </a:br>
            <a:endParaRPr lang="ru-UA" dirty="0"/>
          </a:p>
        </p:txBody>
      </p:sp>
      <p:sp>
        <p:nvSpPr>
          <p:cNvPr id="3" name="Текст 2">
            <a:extLst>
              <a:ext uri="{FF2B5EF4-FFF2-40B4-BE49-F238E27FC236}">
                <a16:creationId xmlns:a16="http://schemas.microsoft.com/office/drawing/2014/main" id="{F549E71C-30E0-ED29-6A6F-603B8A4A60D6}"/>
              </a:ext>
            </a:extLst>
          </p:cNvPr>
          <p:cNvSpPr>
            <a:spLocks noGrp="1"/>
          </p:cNvSpPr>
          <p:nvPr>
            <p:ph type="body" idx="1"/>
          </p:nvPr>
        </p:nvSpPr>
        <p:spPr>
          <a:xfrm>
            <a:off x="804672" y="2743200"/>
            <a:ext cx="22860000" cy="9575800"/>
          </a:xfrm>
        </p:spPr>
        <p:txBody>
          <a:bodyPr>
            <a:normAutofit fontScale="85000" lnSpcReduction="10000"/>
          </a:bodyPr>
          <a:lstStyle/>
          <a:p>
            <a:pPr algn="l">
              <a:spcBef>
                <a:spcPts val="2160"/>
              </a:spcBef>
            </a:pPr>
            <a:endParaRPr lang="en-US" b="0" i="0" u="none" strike="noStrike" dirty="0">
              <a:solidFill>
                <a:srgbClr val="444444"/>
              </a:solidFill>
              <a:effectLst/>
              <a:latin typeface="arial" panose="020B0604020202020204" pitchFamily="34" charset="0"/>
            </a:endParaRPr>
          </a:p>
          <a:p>
            <a:pPr algn="l"/>
            <a:r>
              <a:rPr lang="en-US" b="1" i="0" u="none" strike="noStrike" dirty="0">
                <a:solidFill>
                  <a:srgbClr val="444444"/>
                </a:solidFill>
                <a:effectLst/>
                <a:latin typeface="arial" panose="020B0604020202020204" pitchFamily="34" charset="0"/>
              </a:rPr>
              <a:t>Mindful </a:t>
            </a:r>
            <a:r>
              <a:rPr lang="en-US" b="0" i="0" u="none" strike="noStrike" dirty="0">
                <a:solidFill>
                  <a:srgbClr val="444444"/>
                </a:solidFill>
                <a:effectLst/>
                <a:latin typeface="arial" panose="020B0604020202020204" pitchFamily="34" charset="0"/>
              </a:rPr>
              <a:t>that during this century millions of children, women and men have been victims of unimaginable atrocities that deeply shock the conscience of humanity, </a:t>
            </a:r>
          </a:p>
          <a:p>
            <a:pPr algn="l"/>
            <a:r>
              <a:rPr lang="en-US" b="1" i="0" u="none" strike="noStrike" dirty="0">
                <a:solidFill>
                  <a:srgbClr val="444444"/>
                </a:solidFill>
                <a:effectLst/>
                <a:latin typeface="arial" panose="020B0604020202020204" pitchFamily="34" charset="0"/>
              </a:rPr>
              <a:t>Recognizing </a:t>
            </a:r>
            <a:r>
              <a:rPr lang="en-US" b="0" i="0" u="none" strike="noStrike" dirty="0">
                <a:solidFill>
                  <a:srgbClr val="444444"/>
                </a:solidFill>
                <a:effectLst/>
                <a:latin typeface="arial" panose="020B0604020202020204" pitchFamily="34" charset="0"/>
              </a:rPr>
              <a:t>that such grave crimes threaten the peace, security and well-being of the world, </a:t>
            </a:r>
          </a:p>
          <a:p>
            <a:pPr algn="l"/>
            <a:r>
              <a:rPr lang="en-US" b="1" i="0" u="none" strike="noStrike" dirty="0">
                <a:solidFill>
                  <a:srgbClr val="444444"/>
                </a:solidFill>
                <a:effectLst/>
                <a:latin typeface="arial" panose="020B0604020202020204" pitchFamily="34" charset="0"/>
              </a:rPr>
              <a:t>Affirming </a:t>
            </a:r>
            <a:r>
              <a:rPr lang="en-US" b="0" i="0" u="none" strike="noStrike" dirty="0">
                <a:solidFill>
                  <a:srgbClr val="444444"/>
                </a:solidFill>
                <a:effectLst/>
                <a:latin typeface="arial" panose="020B0604020202020204" pitchFamily="34" charset="0"/>
              </a:rPr>
              <a:t>that the most serious crimes of concern to the international community as a whole must not go unpunished and that their effective prosecution must be ensured by taking measures at the national level and by enhancing international cooperation, </a:t>
            </a:r>
          </a:p>
          <a:p>
            <a:pPr algn="l"/>
            <a:r>
              <a:rPr lang="en-US" b="1" i="0" u="none" strike="noStrike" dirty="0">
                <a:solidFill>
                  <a:srgbClr val="444444"/>
                </a:solidFill>
                <a:effectLst/>
                <a:latin typeface="arial" panose="020B0604020202020204" pitchFamily="34" charset="0"/>
              </a:rPr>
              <a:t>Determined </a:t>
            </a:r>
            <a:r>
              <a:rPr lang="en-US" b="0" i="0" u="none" strike="noStrike" dirty="0">
                <a:solidFill>
                  <a:srgbClr val="444444"/>
                </a:solidFill>
                <a:effectLst/>
                <a:latin typeface="arial" panose="020B0604020202020204" pitchFamily="34" charset="0"/>
              </a:rPr>
              <a:t>to put an end to impunity for the perpetrators of these crimes and thus to contribute to the prevention of such crimes… </a:t>
            </a:r>
          </a:p>
          <a:p>
            <a:pPr algn="l"/>
            <a:r>
              <a:rPr lang="en-US" b="1" i="0" u="none" strike="noStrike" dirty="0">
                <a:solidFill>
                  <a:srgbClr val="444444"/>
                </a:solidFill>
                <a:effectLst/>
                <a:latin typeface="arial" panose="020B0604020202020204" pitchFamily="34" charset="0"/>
              </a:rPr>
              <a:t>To be continued</a:t>
            </a:r>
          </a:p>
          <a:p>
            <a:endParaRPr lang="ru-UA" dirty="0"/>
          </a:p>
        </p:txBody>
      </p:sp>
    </p:spTree>
    <p:extLst>
      <p:ext uri="{BB962C8B-B14F-4D97-AF65-F5344CB8AC3E}">
        <p14:creationId xmlns:p14="http://schemas.microsoft.com/office/powerpoint/2010/main" val="1652131136"/>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Заголовок 21">
            <a:extLst>
              <a:ext uri="{FF2B5EF4-FFF2-40B4-BE49-F238E27FC236}">
                <a16:creationId xmlns:a16="http://schemas.microsoft.com/office/drawing/2014/main" id="{F8FAEED9-1ECD-45F9-87A0-9394BAEABB79}"/>
              </a:ext>
            </a:extLst>
          </p:cNvPr>
          <p:cNvSpPr>
            <a:spLocks noGrp="1"/>
          </p:cNvSpPr>
          <p:nvPr>
            <p:ph type="ctrTitle"/>
          </p:nvPr>
        </p:nvSpPr>
        <p:spPr>
          <a:xfrm>
            <a:off x="1101727" y="1098550"/>
            <a:ext cx="10874374" cy="5972468"/>
          </a:xfrm>
        </p:spPr>
        <p:txBody>
          <a:bodyPr rtlCol="0"/>
          <a:lstStyle/>
          <a:p>
            <a:pPr rtl="0"/>
            <a:r>
              <a:rPr lang="en-US" dirty="0"/>
              <a:t>THANK YOU</a:t>
            </a:r>
            <a:endParaRPr lang="ru-RU" dirty="0"/>
          </a:p>
        </p:txBody>
      </p:sp>
      <p:sp>
        <p:nvSpPr>
          <p:cNvPr id="23" name="Подзаголовок 22">
            <a:extLst>
              <a:ext uri="{FF2B5EF4-FFF2-40B4-BE49-F238E27FC236}">
                <a16:creationId xmlns:a16="http://schemas.microsoft.com/office/drawing/2014/main" id="{8E5E4638-9BCB-4C2E-914F-CC868E2020D5}"/>
              </a:ext>
            </a:extLst>
          </p:cNvPr>
          <p:cNvSpPr>
            <a:spLocks noGrp="1"/>
          </p:cNvSpPr>
          <p:nvPr>
            <p:ph type="subTitle" idx="1"/>
          </p:nvPr>
        </p:nvSpPr>
        <p:spPr>
          <a:xfrm>
            <a:off x="1101727" y="7655220"/>
            <a:ext cx="10874374" cy="4530432"/>
          </a:xfrm>
        </p:spPr>
        <p:txBody>
          <a:bodyPr rtlCol="0"/>
          <a:lstStyle/>
          <a:p>
            <a:pPr rtl="0"/>
            <a:r>
              <a:rPr lang="en-US" dirty="0"/>
              <a:t>Viacheslav Tuliakov</a:t>
            </a:r>
            <a:endParaRPr lang="ru-RU" dirty="0"/>
          </a:p>
          <a:p>
            <a:pPr rtl="0"/>
            <a:r>
              <a:rPr lang="en-US" dirty="0"/>
              <a:t>( C )2023</a:t>
            </a:r>
            <a:endParaRPr lang="ru-RU" dirty="0"/>
          </a:p>
        </p:txBody>
      </p:sp>
      <p:sp>
        <p:nvSpPr>
          <p:cNvPr id="4" name="Дата 3">
            <a:extLst>
              <a:ext uri="{FF2B5EF4-FFF2-40B4-BE49-F238E27FC236}">
                <a16:creationId xmlns:a16="http://schemas.microsoft.com/office/drawing/2014/main" id="{7823E305-6365-4345-8BD1-4A31C61D96CB}"/>
              </a:ext>
            </a:extLst>
          </p:cNvPr>
          <p:cNvSpPr>
            <a:spLocks noGrp="1"/>
          </p:cNvSpPr>
          <p:nvPr>
            <p:ph type="dt" sz="half" idx="10"/>
          </p:nvPr>
        </p:nvSpPr>
        <p:spPr>
          <a:xfrm>
            <a:off x="1101726" y="13014424"/>
            <a:ext cx="5257800" cy="307776"/>
          </a:xfrm>
        </p:spPr>
        <p:txBody>
          <a:bodyPr rtlCol="0"/>
          <a:lstStyle/>
          <a:p>
            <a:pPr rtl="0"/>
            <a:endParaRPr lang="ru-RU" dirty="0"/>
          </a:p>
        </p:txBody>
      </p:sp>
      <p:sp>
        <p:nvSpPr>
          <p:cNvPr id="5" name="Нижний колонтитул 4">
            <a:extLst>
              <a:ext uri="{FF2B5EF4-FFF2-40B4-BE49-F238E27FC236}">
                <a16:creationId xmlns:a16="http://schemas.microsoft.com/office/drawing/2014/main" id="{0B37A3FF-ED32-4C4A-A21F-848A3BF6F896}"/>
              </a:ext>
            </a:extLst>
          </p:cNvPr>
          <p:cNvSpPr>
            <a:spLocks noGrp="1"/>
          </p:cNvSpPr>
          <p:nvPr>
            <p:ph type="ftr" sz="quarter" idx="11"/>
          </p:nvPr>
        </p:nvSpPr>
        <p:spPr>
          <a:xfrm>
            <a:off x="6718300" y="13014424"/>
            <a:ext cx="12758420" cy="307776"/>
          </a:xfrm>
        </p:spPr>
        <p:txBody>
          <a:bodyPr rtlCol="0"/>
          <a:lstStyle/>
          <a:p>
            <a:pPr rtl="0"/>
            <a:endParaRPr lang="ru-RU" dirty="0"/>
          </a:p>
        </p:txBody>
      </p:sp>
      <p:sp>
        <p:nvSpPr>
          <p:cNvPr id="6" name="Номер слайда 5">
            <a:extLst>
              <a:ext uri="{FF2B5EF4-FFF2-40B4-BE49-F238E27FC236}">
                <a16:creationId xmlns:a16="http://schemas.microsoft.com/office/drawing/2014/main" id="{36E60F23-FB58-4EF8-82FD-E86CED25FDD4}"/>
              </a:ext>
            </a:extLst>
          </p:cNvPr>
          <p:cNvSpPr>
            <a:spLocks noGrp="1"/>
          </p:cNvSpPr>
          <p:nvPr>
            <p:ph type="sldNum" sz="quarter" idx="12"/>
          </p:nvPr>
        </p:nvSpPr>
        <p:spPr>
          <a:xfrm>
            <a:off x="19897726" y="13014424"/>
            <a:ext cx="3384548" cy="307776"/>
          </a:xfrm>
        </p:spPr>
        <p:txBody>
          <a:bodyPr rtlCol="0"/>
          <a:lstStyle/>
          <a:p>
            <a:pPr rtl="0"/>
            <a:fld id="{DBA1B0FB-D917-4C8C-928F-313BD683BF39}" type="slidenum">
              <a:rPr lang="ru-RU" smtClean="0"/>
              <a:pPr rtl="0"/>
              <a:t>28</a:t>
            </a:fld>
            <a:endParaRPr lang="ru-RU"/>
          </a:p>
        </p:txBody>
      </p:sp>
      <p:pic>
        <p:nvPicPr>
          <p:cNvPr id="3" name="Рисунок 2" descr="Изображение выглядит как текст&#10;&#10;Автоматически созданное описание">
            <a:extLst>
              <a:ext uri="{FF2B5EF4-FFF2-40B4-BE49-F238E27FC236}">
                <a16:creationId xmlns:a16="http://schemas.microsoft.com/office/drawing/2014/main" id="{8F4E8D92-1F73-0EAE-7877-EC69162E0B6F}"/>
              </a:ext>
            </a:extLst>
          </p:cNvPr>
          <p:cNvPicPr>
            <a:picLocks noChangeAspect="1"/>
          </p:cNvPicPr>
          <p:nvPr/>
        </p:nvPicPr>
        <p:blipFill>
          <a:blip r:embed="rId2"/>
          <a:stretch>
            <a:fillRect/>
          </a:stretch>
        </p:blipFill>
        <p:spPr>
          <a:xfrm>
            <a:off x="15021560" y="7414260"/>
            <a:ext cx="6985000" cy="4648200"/>
          </a:xfrm>
          <a:prstGeom prst="rect">
            <a:avLst/>
          </a:prstGeom>
        </p:spPr>
      </p:pic>
      <p:pic>
        <p:nvPicPr>
          <p:cNvPr id="8" name="Рисунок 7" descr="Изображение выглядит как текст, табло, торговый автомат&#10;&#10;Автоматически созданное описание">
            <a:extLst>
              <a:ext uri="{FF2B5EF4-FFF2-40B4-BE49-F238E27FC236}">
                <a16:creationId xmlns:a16="http://schemas.microsoft.com/office/drawing/2014/main" id="{7D73134F-D09B-7AF1-C592-B4488104414F}"/>
              </a:ext>
            </a:extLst>
          </p:cNvPr>
          <p:cNvPicPr>
            <a:picLocks noChangeAspect="1"/>
          </p:cNvPicPr>
          <p:nvPr/>
        </p:nvPicPr>
        <p:blipFill>
          <a:blip r:embed="rId3"/>
          <a:stretch>
            <a:fillRect/>
          </a:stretch>
        </p:blipFill>
        <p:spPr>
          <a:xfrm>
            <a:off x="15021560" y="1209040"/>
            <a:ext cx="6350000" cy="5537200"/>
          </a:xfrm>
          <a:prstGeom prst="rect">
            <a:avLst/>
          </a:prstGeom>
        </p:spPr>
      </p:pic>
      <p:pic>
        <p:nvPicPr>
          <p:cNvPr id="12" name="Рисунок 11" descr="Изображение выглядит как текст, табло, торговый автомат&#10;&#10;Автоматически созданное описание">
            <a:extLst>
              <a:ext uri="{FF2B5EF4-FFF2-40B4-BE49-F238E27FC236}">
                <a16:creationId xmlns:a16="http://schemas.microsoft.com/office/drawing/2014/main" id="{87A6A851-7AC7-0840-A858-2F20AC16B16E}"/>
              </a:ext>
            </a:extLst>
          </p:cNvPr>
          <p:cNvPicPr>
            <a:picLocks noGrp="1" noChangeAspect="1"/>
          </p:cNvPicPr>
          <p:nvPr>
            <p:ph type="pic" sz="quarter" idx="15"/>
          </p:nvPr>
        </p:nvPicPr>
        <p:blipFill>
          <a:blip r:embed="rId4"/>
          <a:srcRect t="17516" b="17516"/>
          <a:stretch>
            <a:fillRect/>
          </a:stretch>
        </p:blipFill>
        <p:spPr/>
      </p:pic>
      <p:pic>
        <p:nvPicPr>
          <p:cNvPr id="20" name="Рисунок 19" descr="Изображение выглядит как текст&#10;&#10;Автоматически созданное описание">
            <a:extLst>
              <a:ext uri="{FF2B5EF4-FFF2-40B4-BE49-F238E27FC236}">
                <a16:creationId xmlns:a16="http://schemas.microsoft.com/office/drawing/2014/main" id="{F87834A4-16F4-2789-12E5-E6BB0696C791}"/>
              </a:ext>
            </a:extLst>
          </p:cNvPr>
          <p:cNvPicPr>
            <a:picLocks noGrp="1" noChangeAspect="1"/>
          </p:cNvPicPr>
          <p:nvPr>
            <p:ph type="pic" sz="quarter" idx="16"/>
          </p:nvPr>
        </p:nvPicPr>
        <p:blipFill>
          <a:blip r:embed="rId5"/>
          <a:srcRect t="7355" b="7355"/>
          <a:stretch>
            <a:fillRect/>
          </a:stretch>
        </p:blipFill>
        <p:spPr/>
      </p:pic>
    </p:spTree>
    <p:extLst>
      <p:ext uri="{BB962C8B-B14F-4D97-AF65-F5344CB8AC3E}">
        <p14:creationId xmlns:p14="http://schemas.microsoft.com/office/powerpoint/2010/main" val="3247798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isk Society and Science Education | SpringerLink">
            <a:extLst>
              <a:ext uri="{FF2B5EF4-FFF2-40B4-BE49-F238E27FC236}">
                <a16:creationId xmlns:a16="http://schemas.microsoft.com/office/drawing/2014/main" id="{05F05E2B-31FD-8AF4-37E7-FCF26ECBD9D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5800832" y="2899664"/>
            <a:ext cx="7680960" cy="8375904"/>
          </a:xfrm>
          <a:prstGeom prst="rect">
            <a:avLst/>
          </a:prstGeom>
          <a:solidFill>
            <a:srgbClr val="FFFFFF"/>
          </a:solidFill>
          <a:ln w="9525">
            <a:round/>
          </a:ln>
        </p:spPr>
      </p:pic>
      <p:sp>
        <p:nvSpPr>
          <p:cNvPr id="1033" name="Title 2">
            <a:extLst>
              <a:ext uri="{FF2B5EF4-FFF2-40B4-BE49-F238E27FC236}">
                <a16:creationId xmlns:a16="http://schemas.microsoft.com/office/drawing/2014/main" id="{FDFE5B33-C387-BF1A-D35F-FAF030579B60}"/>
              </a:ext>
            </a:extLst>
          </p:cNvPr>
          <p:cNvSpPr>
            <a:spLocks noGrp="1"/>
          </p:cNvSpPr>
          <p:nvPr>
            <p:ph type="title"/>
          </p:nvPr>
        </p:nvSpPr>
        <p:spPr>
          <a:xfrm>
            <a:off x="2374900" y="889000"/>
            <a:ext cx="19621500" cy="558800"/>
          </a:xfrm>
        </p:spPr>
        <p:txBody>
          <a:bodyPr>
            <a:normAutofit fontScale="90000"/>
          </a:bodyPr>
          <a:lstStyle/>
          <a:p>
            <a:br>
              <a:rPr lang="en-US" sz="9600" dirty="0"/>
            </a:br>
            <a:br>
              <a:rPr lang="en-US" sz="9600" dirty="0"/>
            </a:br>
            <a:r>
              <a:rPr lang="en-US" sz="9600" dirty="0"/>
              <a:t>To learn</a:t>
            </a:r>
            <a:br>
              <a:rPr lang="ru-UA" sz="9600" dirty="0"/>
            </a:br>
            <a:endParaRPr lang="en-US" dirty="0"/>
          </a:p>
        </p:txBody>
      </p:sp>
      <p:sp>
        <p:nvSpPr>
          <p:cNvPr id="6" name="TextBox 5">
            <a:extLst>
              <a:ext uri="{FF2B5EF4-FFF2-40B4-BE49-F238E27FC236}">
                <a16:creationId xmlns:a16="http://schemas.microsoft.com/office/drawing/2014/main" id="{1B73F162-50ED-C465-693E-27634FACA579}"/>
              </a:ext>
            </a:extLst>
          </p:cNvPr>
          <p:cNvSpPr txBox="1"/>
          <p:nvPr/>
        </p:nvSpPr>
        <p:spPr>
          <a:xfrm>
            <a:off x="2630932" y="1792224"/>
            <a:ext cx="12804140" cy="9840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0">
            <a:scrgbClr r="0" g="0" b="0"/>
          </a:lnRef>
          <a:fillRef idx="0">
            <a:scrgbClr r="0" g="0" b="0"/>
          </a:fillRef>
          <a:effectRef idx="0">
            <a:scrgbClr r="0" g="0" b="0"/>
          </a:effectRef>
          <a:fontRef idx="none"/>
        </p:style>
        <p:txBody>
          <a:bodyPr lIns="50800" tIns="50800" rIns="50800" bIns="50800" anchor="ctr">
            <a:normAutofit/>
          </a:bodyPr>
          <a:lstStyle/>
          <a:p>
            <a:pPr marL="342900" indent="-533400" algn="l">
              <a:lnSpc>
                <a:spcPct val="90000"/>
              </a:lnSpc>
              <a:spcBef>
                <a:spcPts val="3900"/>
              </a:spcBef>
              <a:buSzPct val="25000"/>
              <a:buBlip>
                <a:blip r:embed="rId3"/>
              </a:buBlip>
            </a:pPr>
            <a:r>
              <a:rPr lang="es-ES" sz="4400" dirty="0"/>
              <a:t>Globalization, </a:t>
            </a:r>
            <a:r>
              <a:rPr lang="es-ES" sz="4400" dirty="0" err="1"/>
              <a:t>Imbalances</a:t>
            </a:r>
            <a:r>
              <a:rPr lang="es-ES" sz="4400" dirty="0"/>
              <a:t>, </a:t>
            </a:r>
            <a:r>
              <a:rPr lang="es-ES" sz="4400" dirty="0" err="1"/>
              <a:t>Crime</a:t>
            </a:r>
            <a:r>
              <a:rPr lang="es-ES" sz="4400" dirty="0"/>
              <a:t> and </a:t>
            </a:r>
            <a:r>
              <a:rPr lang="es-ES" sz="4400" dirty="0" err="1"/>
              <a:t>the</a:t>
            </a:r>
            <a:r>
              <a:rPr lang="es-ES" sz="4400" dirty="0"/>
              <a:t> </a:t>
            </a:r>
            <a:r>
              <a:rPr lang="es-ES" sz="4400" dirty="0" err="1"/>
              <a:t>Risk</a:t>
            </a:r>
            <a:r>
              <a:rPr lang="es-ES" sz="4400" dirty="0"/>
              <a:t> </a:t>
            </a:r>
            <a:r>
              <a:rPr lang="es-ES" sz="4400" dirty="0" err="1"/>
              <a:t>Society</a:t>
            </a:r>
            <a:r>
              <a:rPr lang="es-ES" sz="4400" dirty="0"/>
              <a:t> (North vs South)</a:t>
            </a:r>
            <a:r>
              <a:rPr lang="en-US" sz="4400" dirty="0"/>
              <a:t> </a:t>
            </a:r>
          </a:p>
          <a:p>
            <a:pPr marL="342900" indent="-533400" algn="l">
              <a:lnSpc>
                <a:spcPct val="90000"/>
              </a:lnSpc>
              <a:spcBef>
                <a:spcPts val="3900"/>
              </a:spcBef>
              <a:buSzPct val="25000"/>
              <a:buBlip>
                <a:blip r:embed="rId3"/>
              </a:buBlip>
            </a:pPr>
            <a:r>
              <a:rPr lang="en-US" sz="4400" dirty="0"/>
              <a:t>Concept and Dynamics of international and transnational crimes</a:t>
            </a:r>
            <a:r>
              <a:rPr lang="es-ES" sz="4400" dirty="0"/>
              <a:t>. New </a:t>
            </a:r>
            <a:r>
              <a:rPr lang="es-ES" sz="4400" dirty="0" err="1"/>
              <a:t>actors</a:t>
            </a:r>
            <a:r>
              <a:rPr lang="es-ES" sz="4400" dirty="0"/>
              <a:t>, </a:t>
            </a:r>
            <a:r>
              <a:rPr lang="es-ES" sz="4400" dirty="0" err="1"/>
              <a:t>old</a:t>
            </a:r>
            <a:r>
              <a:rPr lang="es-ES" sz="4400" dirty="0"/>
              <a:t> </a:t>
            </a:r>
            <a:r>
              <a:rPr lang="es-ES" sz="4400" dirty="0" err="1"/>
              <a:t>privileges</a:t>
            </a:r>
            <a:endParaRPr lang="uk-UA" sz="4400" dirty="0"/>
          </a:p>
          <a:p>
            <a:pPr marL="342900" indent="-533400" algn="l">
              <a:lnSpc>
                <a:spcPct val="90000"/>
              </a:lnSpc>
              <a:spcBef>
                <a:spcPts val="3900"/>
              </a:spcBef>
              <a:buSzPct val="25000"/>
              <a:buBlip>
                <a:blip r:embed="rId3"/>
              </a:buBlip>
            </a:pPr>
            <a:r>
              <a:rPr lang="en-US" sz="4400" dirty="0"/>
              <a:t>SDG-s and  international criminal policy (UN soft is soft)</a:t>
            </a:r>
            <a:endParaRPr lang="ru-UA" sz="4400" dirty="0"/>
          </a:p>
          <a:p>
            <a:pPr marL="342900" indent="-533400" algn="l">
              <a:lnSpc>
                <a:spcPct val="90000"/>
              </a:lnSpc>
              <a:spcBef>
                <a:spcPts val="3900"/>
              </a:spcBef>
              <a:buSzPct val="25000"/>
              <a:buBlip>
                <a:blip r:embed="rId3"/>
              </a:buBlip>
            </a:pPr>
            <a:r>
              <a:rPr lang="en-US" sz="4400" dirty="0"/>
              <a:t>Rome statute and ad-hoc tribunals. Who prosecute </a:t>
            </a:r>
            <a:r>
              <a:rPr lang="en-US" sz="4400" dirty="0" err="1"/>
              <a:t>Mr.Putin</a:t>
            </a:r>
            <a:r>
              <a:rPr lang="en-US" sz="4400" dirty="0"/>
              <a:t>?</a:t>
            </a:r>
          </a:p>
          <a:p>
            <a:pPr marL="342900" indent="-533400" algn="l">
              <a:lnSpc>
                <a:spcPct val="90000"/>
              </a:lnSpc>
              <a:spcBef>
                <a:spcPts val="3900"/>
              </a:spcBef>
              <a:buSzPct val="25000"/>
              <a:buBlip>
                <a:blip r:embed="rId3"/>
              </a:buBlip>
            </a:pPr>
            <a:r>
              <a:rPr lang="en-US" sz="4400" dirty="0">
                <a:effectLst/>
              </a:rPr>
              <a:t>Victims of transnational crimes</a:t>
            </a:r>
            <a:r>
              <a:rPr lang="uk-UA" sz="4400" dirty="0">
                <a:effectLst/>
              </a:rPr>
              <a:t> (</a:t>
            </a:r>
            <a:r>
              <a:rPr lang="en-US" sz="4400" dirty="0">
                <a:effectLst/>
              </a:rPr>
              <a:t>Understand and forgiv</a:t>
            </a:r>
            <a:r>
              <a:rPr lang="en-US" sz="4400" dirty="0"/>
              <a:t>e</a:t>
            </a:r>
            <a:r>
              <a:rPr lang="uk-UA" sz="4400" dirty="0">
                <a:effectLst/>
              </a:rPr>
              <a:t>)</a:t>
            </a:r>
            <a:endParaRPr lang="ru-UA" sz="4400" dirty="0">
              <a:effectLst/>
            </a:endParaRPr>
          </a:p>
        </p:txBody>
      </p:sp>
    </p:spTree>
    <p:extLst>
      <p:ext uri="{BB962C8B-B14F-4D97-AF65-F5344CB8AC3E}">
        <p14:creationId xmlns:p14="http://schemas.microsoft.com/office/powerpoint/2010/main" val="81189378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Magnifying glass on clear background">
            <a:extLst>
              <a:ext uri="{FF2B5EF4-FFF2-40B4-BE49-F238E27FC236}">
                <a16:creationId xmlns:a16="http://schemas.microsoft.com/office/drawing/2014/main" id="{E09D383C-3EA0-4484-F37D-EE5CA10BA19A}"/>
              </a:ext>
            </a:extLst>
          </p:cNvPr>
          <p:cNvPicPr>
            <a:picLocks noChangeAspect="1"/>
          </p:cNvPicPr>
          <p:nvPr/>
        </p:nvPicPr>
        <p:blipFill rotWithShape="1">
          <a:blip r:embed="rId2"/>
          <a:srcRect l="675" r="-1" b="-1"/>
          <a:stretch/>
        </p:blipFill>
        <p:spPr>
          <a:xfrm>
            <a:off x="10109200" y="3606800"/>
            <a:ext cx="12472592" cy="8382000"/>
          </a:xfrm>
          <a:prstGeom prst="rect">
            <a:avLst/>
          </a:prstGeom>
          <a:noFill/>
          <a:ln w="9525">
            <a:round/>
          </a:ln>
        </p:spPr>
      </p:pic>
      <p:sp>
        <p:nvSpPr>
          <p:cNvPr id="5" name="Заголовок 4">
            <a:extLst>
              <a:ext uri="{FF2B5EF4-FFF2-40B4-BE49-F238E27FC236}">
                <a16:creationId xmlns:a16="http://schemas.microsoft.com/office/drawing/2014/main" id="{955EB160-CE7C-AD1A-E347-2BA8EB863214}"/>
              </a:ext>
            </a:extLst>
          </p:cNvPr>
          <p:cNvSpPr>
            <a:spLocks noGrp="1"/>
          </p:cNvSpPr>
          <p:nvPr>
            <p:ph type="title"/>
          </p:nvPr>
        </p:nvSpPr>
        <p:spPr>
          <a:xfrm>
            <a:off x="2374900" y="889000"/>
            <a:ext cx="19621500" cy="2959100"/>
          </a:xfrm>
        </p:spPr>
        <p:txBody>
          <a:bodyPr anchor="ctr">
            <a:normAutofit/>
          </a:bodyPr>
          <a:lstStyle/>
          <a:p>
            <a:r>
              <a:rPr lang="en-US" dirty="0"/>
              <a:t>To Know</a:t>
            </a:r>
            <a:endParaRPr lang="ru-UA" dirty="0"/>
          </a:p>
        </p:txBody>
      </p:sp>
      <p:sp>
        <p:nvSpPr>
          <p:cNvPr id="12" name="Text Placeholder 3">
            <a:extLst>
              <a:ext uri="{FF2B5EF4-FFF2-40B4-BE49-F238E27FC236}">
                <a16:creationId xmlns:a16="http://schemas.microsoft.com/office/drawing/2014/main" id="{BCBEF0C8-339E-FC5A-14FD-F3F1FF1CF3C0}"/>
              </a:ext>
            </a:extLst>
          </p:cNvPr>
          <p:cNvSpPr>
            <a:spLocks noGrp="1"/>
          </p:cNvSpPr>
          <p:nvPr>
            <p:ph type="body" sz="half" idx="1"/>
          </p:nvPr>
        </p:nvSpPr>
        <p:spPr>
          <a:xfrm>
            <a:off x="2374900" y="3291840"/>
            <a:ext cx="9410700" cy="8722360"/>
          </a:xfrm>
        </p:spPr>
        <p:txBody>
          <a:bodyPr>
            <a:normAutofit/>
          </a:bodyPr>
          <a:lstStyle/>
          <a:p>
            <a:endParaRPr lang="en-US" dirty="0"/>
          </a:p>
          <a:p>
            <a:r>
              <a:rPr lang="en-US" dirty="0"/>
              <a:t>Concept of Emerging Criminal Law</a:t>
            </a:r>
          </a:p>
          <a:p>
            <a:r>
              <a:rPr lang="en-US" dirty="0"/>
              <a:t>Trends in international (transnational) crime in risk society</a:t>
            </a:r>
          </a:p>
          <a:p>
            <a:r>
              <a:rPr lang="en-US" dirty="0"/>
              <a:t>UN Soft Law (SDGs, Kyoto Declaration, Declarations on basic principles of justice) </a:t>
            </a:r>
          </a:p>
          <a:p>
            <a:r>
              <a:rPr lang="en-US" dirty="0"/>
              <a:t>ICC Rome Statute</a:t>
            </a:r>
          </a:p>
          <a:p>
            <a:r>
              <a:rPr lang="en-US" dirty="0"/>
              <a:t>UN Convention on organized (transnational) crime, 2000</a:t>
            </a:r>
          </a:p>
          <a:p>
            <a:endParaRPr lang="en-US" dirty="0"/>
          </a:p>
        </p:txBody>
      </p:sp>
    </p:spTree>
    <p:extLst>
      <p:ext uri="{BB962C8B-B14F-4D97-AF65-F5344CB8AC3E}">
        <p14:creationId xmlns:p14="http://schemas.microsoft.com/office/powerpoint/2010/main" val="97667936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The “criminal offence” concept (“infraction” in the French version) has an autonomous meaning,…"/>
          <p:cNvSpPr txBox="1"/>
          <p:nvPr/>
        </p:nvSpPr>
        <p:spPr>
          <a:xfrm>
            <a:off x="1468887" y="2194436"/>
            <a:ext cx="21446225" cy="79047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defRPr sz="3900"/>
            </a:pPr>
            <a:r>
              <a:rPr dirty="0"/>
              <a:t>The “criminal offence”</a:t>
            </a:r>
            <a:endParaRPr lang="en-US" dirty="0"/>
          </a:p>
          <a:p>
            <a:pPr>
              <a:defRPr sz="3900"/>
            </a:pPr>
            <a:r>
              <a:rPr dirty="0"/>
              <a:t> concept (“infraction” in the French version) has an autonomous meaning, </a:t>
            </a:r>
          </a:p>
          <a:p>
            <a:pPr>
              <a:defRPr sz="3900"/>
            </a:pPr>
            <a:r>
              <a:rPr dirty="0"/>
              <a:t>like “criminal charge” in Article 6 of the Convention1. The three criteria set out in the case of Engel and Others v. the Netherlands, § 82 (reaffirmed in </a:t>
            </a:r>
            <a:r>
              <a:rPr dirty="0" err="1"/>
              <a:t>Jussila</a:t>
            </a:r>
            <a:r>
              <a:rPr dirty="0"/>
              <a:t> v. Finland [GC], § 30) for assessing whether a charge is “criminal” within the meaning of Article 6 must also be applied to Article 7 (Brown v. the United Kingdom (dec.); </a:t>
            </a:r>
            <a:r>
              <a:rPr dirty="0" err="1"/>
              <a:t>Sociéte</a:t>
            </a:r>
            <a:r>
              <a:rPr dirty="0"/>
              <a:t>́ </a:t>
            </a:r>
            <a:r>
              <a:rPr dirty="0" err="1"/>
              <a:t>Oxygène</a:t>
            </a:r>
            <a:r>
              <a:rPr dirty="0"/>
              <a:t> Plus v. France (dec.), § 43; </a:t>
            </a:r>
            <a:r>
              <a:rPr dirty="0" err="1"/>
              <a:t>Žaja</a:t>
            </a:r>
            <a:r>
              <a:rPr dirty="0"/>
              <a:t> v. Croatia, § 86):</a:t>
            </a:r>
          </a:p>
          <a:p>
            <a:pPr>
              <a:defRPr sz="3900"/>
            </a:pPr>
            <a:endParaRPr lang="en-US" dirty="0"/>
          </a:p>
          <a:p>
            <a:pPr>
              <a:defRPr sz="3900"/>
            </a:pPr>
            <a:r>
              <a:rPr dirty="0"/>
              <a:t>▪ classification in domestic law;</a:t>
            </a:r>
            <a:endParaRPr lang="en-US" dirty="0"/>
          </a:p>
          <a:p>
            <a:pPr>
              <a:defRPr sz="3900"/>
            </a:pPr>
            <a:endParaRPr dirty="0"/>
          </a:p>
          <a:p>
            <a:pPr>
              <a:defRPr sz="3900"/>
            </a:pPr>
            <a:r>
              <a:rPr dirty="0"/>
              <a:t>▪ the very nature of the offence (the most important criterion, see </a:t>
            </a:r>
            <a:r>
              <a:rPr dirty="0" err="1"/>
              <a:t>Jussila</a:t>
            </a:r>
            <a:r>
              <a:rPr dirty="0"/>
              <a:t> v. Finland [GC],</a:t>
            </a:r>
          </a:p>
          <a:p>
            <a:pPr>
              <a:defRPr sz="3900"/>
            </a:pPr>
            <a:r>
              <a:rPr dirty="0"/>
              <a:t>§ 38);</a:t>
            </a:r>
            <a:endParaRPr lang="en-US" dirty="0"/>
          </a:p>
          <a:p>
            <a:pPr>
              <a:defRPr sz="3900"/>
            </a:pPr>
            <a:endParaRPr dirty="0"/>
          </a:p>
          <a:p>
            <a:pPr>
              <a:defRPr sz="3900"/>
            </a:pPr>
            <a:r>
              <a:rPr dirty="0"/>
              <a:t>▪ the degree of severity of the penalty that the person concerned risks incurring.</a:t>
            </a:r>
          </a:p>
        </p:txBody>
      </p:sp>
    </p:spTree>
    <p:extLst>
      <p:ext uri="{BB962C8B-B14F-4D97-AF65-F5344CB8AC3E}">
        <p14:creationId xmlns:p14="http://schemas.microsoft.com/office/powerpoint/2010/main" val="952449024"/>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id="{F49BDF5F-E783-9117-0DAC-1EFEA51CD982}"/>
              </a:ext>
            </a:extLst>
          </p:cNvPr>
          <p:cNvPicPr>
            <a:picLocks noGrp="1" noChangeAspect="1"/>
          </p:cNvPicPr>
          <p:nvPr>
            <p:ph type="pic" idx="21"/>
          </p:nvPr>
        </p:nvPicPr>
        <p:blipFill rotWithShape="1">
          <a:blip r:embed="rId2">
            <a:extLst>
              <a:ext uri="{28A0092B-C50C-407E-A947-70E740481C1C}">
                <a14:useLocalDpi xmlns:a14="http://schemas.microsoft.com/office/drawing/2010/main" val="0"/>
              </a:ext>
            </a:extLst>
          </a:blip>
          <a:srcRect t="24159" r="-1" b="-1"/>
          <a:stretch/>
        </p:blipFill>
        <p:spPr>
          <a:xfrm>
            <a:off x="11688417" y="1943100"/>
            <a:ext cx="11926958" cy="9829800"/>
          </a:xfrm>
          <a:noFill/>
        </p:spPr>
      </p:pic>
      <p:sp>
        <p:nvSpPr>
          <p:cNvPr id="4" name="Текст 3">
            <a:extLst>
              <a:ext uri="{FF2B5EF4-FFF2-40B4-BE49-F238E27FC236}">
                <a16:creationId xmlns:a16="http://schemas.microsoft.com/office/drawing/2014/main" id="{68AEA0B5-A1A7-5FAF-4EB0-B1A8D109F59F}"/>
              </a:ext>
            </a:extLst>
          </p:cNvPr>
          <p:cNvSpPr>
            <a:spLocks noGrp="1"/>
          </p:cNvSpPr>
          <p:nvPr>
            <p:ph type="body" sz="quarter" idx="1"/>
          </p:nvPr>
        </p:nvSpPr>
        <p:spPr>
          <a:xfrm>
            <a:off x="1816100" y="3021496"/>
            <a:ext cx="8798891" cy="8751404"/>
          </a:xfrm>
        </p:spPr>
        <p:txBody>
          <a:bodyPr anchor="t">
            <a:normAutofit/>
          </a:bodyPr>
          <a:lstStyle/>
          <a:p>
            <a:pPr>
              <a:spcAft>
                <a:spcPts val="600"/>
              </a:spcAft>
            </a:pPr>
            <a:endParaRPr lang="en-US" sz="8000" dirty="0"/>
          </a:p>
          <a:p>
            <a:pPr>
              <a:spcAft>
                <a:spcPts val="600"/>
              </a:spcAft>
            </a:pPr>
            <a:r>
              <a:rPr lang="en-US" sz="8000" dirty="0"/>
              <a:t>Additive (synergetic)</a:t>
            </a:r>
          </a:p>
          <a:p>
            <a:pPr>
              <a:spcAft>
                <a:spcPts val="600"/>
              </a:spcAft>
            </a:pPr>
            <a:endParaRPr lang="en-US" sz="8000" dirty="0"/>
          </a:p>
          <a:p>
            <a:pPr>
              <a:spcAft>
                <a:spcPts val="600"/>
              </a:spcAft>
            </a:pPr>
            <a:r>
              <a:rPr lang="en-US" sz="8000" dirty="0"/>
              <a:t>Non-additive (emergent)</a:t>
            </a:r>
            <a:endParaRPr lang="ru-UA" sz="8000" dirty="0"/>
          </a:p>
        </p:txBody>
      </p:sp>
    </p:spTree>
    <p:extLst>
      <p:ext uri="{BB962C8B-B14F-4D97-AF65-F5344CB8AC3E}">
        <p14:creationId xmlns:p14="http://schemas.microsoft.com/office/powerpoint/2010/main" val="352000884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4587F35-37CA-0108-312F-F80A3F838D87}"/>
              </a:ext>
            </a:extLst>
          </p:cNvPr>
          <p:cNvSpPr>
            <a:spLocks noGrp="1"/>
          </p:cNvSpPr>
          <p:nvPr>
            <p:ph type="title"/>
          </p:nvPr>
        </p:nvSpPr>
        <p:spPr>
          <a:xfrm>
            <a:off x="2387600" y="950976"/>
            <a:ext cx="19621500" cy="3448812"/>
          </a:xfrm>
        </p:spPr>
        <p:txBody>
          <a:bodyPr>
            <a:normAutofit/>
          </a:bodyPr>
          <a:lstStyle/>
          <a:p>
            <a:r>
              <a:rPr lang="en-US" dirty="0"/>
              <a:t>Integral properties of CL are synergetic, emergent, entropic, and multiplicative.</a:t>
            </a:r>
          </a:p>
        </p:txBody>
      </p:sp>
      <p:sp>
        <p:nvSpPr>
          <p:cNvPr id="4" name="Текст 3">
            <a:extLst>
              <a:ext uri="{FF2B5EF4-FFF2-40B4-BE49-F238E27FC236}">
                <a16:creationId xmlns:a16="http://schemas.microsoft.com/office/drawing/2014/main" id="{9307AE1E-4732-C304-2D6B-FC921632DC6B}"/>
              </a:ext>
            </a:extLst>
          </p:cNvPr>
          <p:cNvSpPr>
            <a:spLocks noGrp="1"/>
          </p:cNvSpPr>
          <p:nvPr>
            <p:ph type="body" idx="1"/>
          </p:nvPr>
        </p:nvSpPr>
        <p:spPr>
          <a:xfrm>
            <a:off x="1207008" y="4127500"/>
            <a:ext cx="21835872" cy="8191500"/>
          </a:xfrm>
        </p:spPr>
        <p:txBody>
          <a:bodyPr anchor="ctr">
            <a:normAutofit/>
          </a:bodyPr>
          <a:lstStyle/>
          <a:p>
            <a:pPr>
              <a:lnSpc>
                <a:spcPct val="90000"/>
              </a:lnSpc>
            </a:pPr>
            <a:r>
              <a:rPr lang="en-US" sz="4000" b="0" i="0" u="none" strike="noStrike" dirty="0">
                <a:effectLst/>
              </a:rPr>
              <a:t>The integration of national CL into the global space is a complex and unpredictable process, as it is difficult to ensure its effective functioning. </a:t>
            </a:r>
          </a:p>
          <a:p>
            <a:pPr>
              <a:lnSpc>
                <a:spcPct val="90000"/>
              </a:lnSpc>
            </a:pPr>
            <a:r>
              <a:rPr lang="en-US" sz="4000" b="0" i="0" u="none" strike="noStrike" dirty="0">
                <a:effectLst/>
              </a:rPr>
              <a:t>Identification and monitoring of latent threats and dangerous phenomena that threaten international security is relevant.</a:t>
            </a:r>
          </a:p>
          <a:p>
            <a:pPr>
              <a:lnSpc>
                <a:spcPct val="90000"/>
              </a:lnSpc>
            </a:pPr>
            <a:r>
              <a:rPr lang="en-US" sz="4000" b="0" i="0" u="none" strike="noStrike" dirty="0">
                <a:effectLst/>
              </a:rPr>
              <a:t> A study of the theoretical foundations of unpredictable strategies, which are characterized by non-additive (emergent) properties of criminal regulation phenomena, is advisable. </a:t>
            </a:r>
          </a:p>
          <a:p>
            <a:pPr>
              <a:lnSpc>
                <a:spcPct val="90000"/>
              </a:lnSpc>
            </a:pPr>
            <a:r>
              <a:rPr lang="en-US" sz="4000" b="0" i="0" u="none" strike="noStrike" dirty="0">
                <a:effectLst/>
              </a:rPr>
              <a:t>Timely identification of the emergent non-additive properties of criminal legal systems and their effective direction will enable the development of evolution to rise to higher and higher levels - to emergent evolution. </a:t>
            </a:r>
          </a:p>
        </p:txBody>
      </p:sp>
    </p:spTree>
    <p:extLst>
      <p:ext uri="{BB962C8B-B14F-4D97-AF65-F5344CB8AC3E}">
        <p14:creationId xmlns:p14="http://schemas.microsoft.com/office/powerpoint/2010/main" val="195856425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merca5cuadelaw19-red-notebook-front.jpg" descr="merca5cuadelaw19-red-notebook-front.jpg"/>
          <p:cNvPicPr>
            <a:picLocks noGrp="1"/>
          </p:cNvPicPr>
          <p:nvPr>
            <p:ph type="pic" idx="21"/>
          </p:nvPr>
        </p:nvPicPr>
        <p:blipFill>
          <a:blip r:embed="rId2"/>
          <a:stretch>
            <a:fillRect/>
          </a:stretch>
        </p:blipFill>
        <p:spPr>
          <a:xfrm>
            <a:off x="14456359" y="2583101"/>
            <a:ext cx="8829628" cy="9303932"/>
          </a:xfrm>
          <a:prstGeom prst="rect">
            <a:avLst/>
          </a:prstGeom>
        </p:spPr>
      </p:pic>
      <p:sp>
        <p:nvSpPr>
          <p:cNvPr id="123" name="IN FORCE"/>
          <p:cNvSpPr txBox="1">
            <a:spLocks noGrp="1"/>
          </p:cNvSpPr>
          <p:nvPr>
            <p:ph type="title"/>
          </p:nvPr>
        </p:nvSpPr>
        <p:spPr>
          <a:xfrm>
            <a:off x="1206500" y="495300"/>
            <a:ext cx="21726652" cy="1973668"/>
          </a:xfrm>
          <a:prstGeom prst="rect">
            <a:avLst/>
          </a:prstGeom>
        </p:spPr>
        <p:txBody>
          <a:bodyPr>
            <a:normAutofit/>
          </a:bodyPr>
          <a:lstStyle/>
          <a:p>
            <a:r>
              <a:rPr lang="en-US" dirty="0"/>
              <a:t>SYNERGETIC  CL </a:t>
            </a:r>
            <a:r>
              <a:rPr dirty="0"/>
              <a:t>IN FORCE</a:t>
            </a:r>
          </a:p>
        </p:txBody>
      </p:sp>
      <p:sp>
        <p:nvSpPr>
          <p:cNvPr id="124" name="Article 1. Objectives of the Criminal Code of Ukraine…"/>
          <p:cNvSpPr txBox="1">
            <a:spLocks noGrp="1"/>
          </p:cNvSpPr>
          <p:nvPr>
            <p:ph type="body" sz="half" idx="1"/>
          </p:nvPr>
        </p:nvSpPr>
        <p:spPr>
          <a:xfrm>
            <a:off x="1816100" y="2697233"/>
            <a:ext cx="12804855" cy="9075667"/>
          </a:xfrm>
          <a:prstGeom prst="rect">
            <a:avLst/>
          </a:prstGeom>
          <a:solidFill>
            <a:srgbClr val="FFFFFF"/>
          </a:solidFill>
        </p:spPr>
        <p:txBody>
          <a:bodyPr>
            <a:normAutofit/>
          </a:bodyPr>
          <a:lstStyle/>
          <a:p>
            <a:pPr algn="l" defTabSz="457200">
              <a:spcBef>
                <a:spcPts val="1600"/>
              </a:spcBef>
              <a:defRPr sz="2100">
                <a:solidFill>
                  <a:srgbClr val="333333"/>
                </a:solidFill>
                <a:latin typeface="Helvetica"/>
                <a:ea typeface="Helvetica"/>
                <a:cs typeface="Helvetica"/>
                <a:sym typeface="Helvetica"/>
              </a:defRPr>
            </a:pPr>
            <a:endParaRPr dirty="0"/>
          </a:p>
          <a:p>
            <a:pPr marL="0" indent="0" defTabSz="333756">
              <a:spcBef>
                <a:spcPts val="0"/>
              </a:spcBef>
              <a:buSzTx/>
              <a:buNone/>
              <a:defRPr sz="2190">
                <a:solidFill>
                  <a:srgbClr val="000000"/>
                </a:solidFill>
                <a:latin typeface="Times Roman"/>
                <a:ea typeface="Times Roman"/>
                <a:cs typeface="Times Roman"/>
                <a:sym typeface="Times Roman"/>
              </a:defRPr>
            </a:pPr>
            <a:r>
              <a:rPr dirty="0"/>
              <a:t>1. </a:t>
            </a:r>
            <a:r>
              <a:rPr lang="en-US" sz="3200" dirty="0"/>
              <a:t>Criminal Code</a:t>
            </a:r>
          </a:p>
          <a:p>
            <a:pPr marL="0" indent="0" algn="l" defTabSz="333756">
              <a:spcBef>
                <a:spcPts val="0"/>
              </a:spcBef>
              <a:buSzTx/>
              <a:buNone/>
              <a:defRPr sz="2190">
                <a:solidFill>
                  <a:srgbClr val="000000"/>
                </a:solidFill>
                <a:latin typeface="Times Roman"/>
                <a:ea typeface="Times Roman"/>
                <a:cs typeface="Times Roman"/>
                <a:sym typeface="Times Roman"/>
              </a:defRPr>
            </a:pPr>
            <a:r>
              <a:rPr lang="en-US" sz="3200" dirty="0"/>
              <a:t>1. The Criminal Code of Ukraine is the only law which, on the basis of the rule of law, regulates relations arising</a:t>
            </a:r>
          </a:p>
          <a:p>
            <a:pPr marL="0" indent="0" algn="l" defTabSz="333756">
              <a:spcBef>
                <a:spcPts val="0"/>
              </a:spcBef>
              <a:buSzTx/>
              <a:buNone/>
              <a:defRPr sz="2190">
                <a:solidFill>
                  <a:srgbClr val="000000"/>
                </a:solidFill>
                <a:latin typeface="Times Roman"/>
                <a:ea typeface="Times Roman"/>
                <a:cs typeface="Times Roman"/>
                <a:sym typeface="Times Roman"/>
              </a:defRPr>
            </a:pPr>
            <a:r>
              <a:rPr lang="en-US" sz="3200" dirty="0"/>
              <a:t>1) in connection with the commission of a criminal offence (criminal law relations), taking into account the interests of the victim;</a:t>
            </a:r>
          </a:p>
          <a:p>
            <a:pPr marL="0" indent="0" algn="l" defTabSz="333756">
              <a:spcBef>
                <a:spcPts val="0"/>
              </a:spcBef>
              <a:buSzTx/>
              <a:buNone/>
              <a:defRPr sz="2190">
                <a:solidFill>
                  <a:srgbClr val="000000"/>
                </a:solidFill>
                <a:latin typeface="Times Roman"/>
                <a:ea typeface="Times Roman"/>
                <a:cs typeface="Times Roman"/>
                <a:sym typeface="Times Roman"/>
              </a:defRPr>
            </a:pPr>
            <a:endParaRPr lang="en-US" sz="3200" dirty="0"/>
          </a:p>
          <a:p>
            <a:pPr marL="0" indent="0" algn="l" defTabSz="333756">
              <a:spcBef>
                <a:spcPts val="0"/>
              </a:spcBef>
              <a:buSzTx/>
              <a:buNone/>
              <a:defRPr sz="2190">
                <a:solidFill>
                  <a:srgbClr val="000000"/>
                </a:solidFill>
                <a:latin typeface="Times Roman"/>
                <a:ea typeface="Times Roman"/>
                <a:cs typeface="Times Roman"/>
                <a:sym typeface="Times Roman"/>
              </a:defRPr>
            </a:pPr>
            <a:r>
              <a:rPr lang="en-US" sz="3200" dirty="0"/>
              <a:t>This Code defines:</a:t>
            </a:r>
          </a:p>
          <a:p>
            <a:pPr marL="0" indent="0" algn="l" defTabSz="333756">
              <a:spcBef>
                <a:spcPts val="0"/>
              </a:spcBef>
              <a:buSzTx/>
              <a:buNone/>
              <a:defRPr sz="2190">
                <a:solidFill>
                  <a:srgbClr val="000000"/>
                </a:solidFill>
                <a:latin typeface="Times Roman"/>
                <a:ea typeface="Times Roman"/>
                <a:cs typeface="Times Roman"/>
                <a:sym typeface="Times Roman"/>
              </a:defRPr>
            </a:pPr>
            <a:r>
              <a:rPr lang="en-US" sz="3200" dirty="0"/>
              <a:t>1) signs of corpus delicti of criminal offences - crimes and criminal</a:t>
            </a:r>
          </a:p>
          <a:p>
            <a:pPr marL="0" indent="0" algn="l" defTabSz="333756">
              <a:spcBef>
                <a:spcPts val="0"/>
              </a:spcBef>
              <a:buSzTx/>
              <a:buNone/>
              <a:defRPr sz="2190">
                <a:solidFill>
                  <a:srgbClr val="000000"/>
                </a:solidFill>
                <a:latin typeface="Times Roman"/>
                <a:ea typeface="Times Roman"/>
                <a:cs typeface="Times Roman"/>
                <a:sym typeface="Times Roman"/>
              </a:defRPr>
            </a:pPr>
            <a:r>
              <a:rPr lang="en-US" sz="3200" dirty="0"/>
              <a:t>(hereinafter in this Code - </a:t>
            </a:r>
            <a:r>
              <a:rPr lang="en-US" sz="3200" dirty="0" err="1"/>
              <a:t>misdemeanours</a:t>
            </a:r>
            <a:r>
              <a:rPr lang="en-US" sz="3200" dirty="0"/>
              <a:t>) and their exhaustive list</a:t>
            </a:r>
          </a:p>
          <a:p>
            <a:pPr marL="0" indent="0" algn="l" defTabSz="333756">
              <a:spcBef>
                <a:spcPts val="0"/>
              </a:spcBef>
              <a:buSzTx/>
              <a:buNone/>
              <a:defRPr sz="2190">
                <a:solidFill>
                  <a:srgbClr val="000000"/>
                </a:solidFill>
                <a:latin typeface="Times Roman"/>
                <a:ea typeface="Times Roman"/>
                <a:cs typeface="Times Roman"/>
                <a:sym typeface="Times Roman"/>
              </a:defRPr>
            </a:pPr>
            <a:r>
              <a:rPr lang="en-US" sz="3200" dirty="0"/>
              <a:t>2) types and amounts of criminal legal means;</a:t>
            </a:r>
          </a:p>
          <a:p>
            <a:pPr marL="0" indent="0" algn="l" defTabSz="333756">
              <a:spcBef>
                <a:spcPts val="0"/>
              </a:spcBef>
              <a:buSzTx/>
              <a:buNone/>
              <a:defRPr sz="2190">
                <a:solidFill>
                  <a:srgbClr val="000000"/>
                </a:solidFill>
                <a:latin typeface="Times Roman"/>
                <a:ea typeface="Times Roman"/>
                <a:cs typeface="Times Roman"/>
                <a:sym typeface="Times Roman"/>
              </a:defRPr>
            </a:pPr>
            <a:r>
              <a:rPr lang="en-US" sz="3200" dirty="0"/>
              <a:t>3) grounds and conditions under which these means are applied or not applied.</a:t>
            </a:r>
          </a:p>
          <a:p>
            <a:pPr marL="0" indent="0" algn="l" defTabSz="333756">
              <a:spcBef>
                <a:spcPts val="0"/>
              </a:spcBef>
              <a:buSzTx/>
              <a:buNone/>
              <a:defRPr sz="2190">
                <a:solidFill>
                  <a:srgbClr val="000000"/>
                </a:solidFill>
                <a:latin typeface="Times Roman"/>
                <a:ea typeface="Times Roman"/>
                <a:cs typeface="Times Roman"/>
                <a:sym typeface="Times Roman"/>
              </a:defRPr>
            </a:pPr>
            <a:endParaRPr lang="en-US" sz="3200" dirty="0"/>
          </a:p>
          <a:p>
            <a:pPr marL="0" indent="0" algn="l" defTabSz="333756">
              <a:spcBef>
                <a:spcPts val="0"/>
              </a:spcBef>
              <a:buSzTx/>
              <a:buNone/>
              <a:defRPr sz="2190">
                <a:solidFill>
                  <a:srgbClr val="000000"/>
                </a:solidFill>
                <a:latin typeface="Times Roman"/>
                <a:ea typeface="Times Roman"/>
                <a:cs typeface="Times Roman"/>
                <a:sym typeface="Times Roman"/>
              </a:defRPr>
            </a:pPr>
            <a:r>
              <a:rPr lang="en-US" sz="3200" dirty="0"/>
              <a:t>ADDITIVENESS MEANS THAT NORMS OF CL ARE ADDITIVE (PROTECTIVE) TO BASIC SOCIAL RELATIONS DEFINED BY ANOTHER SPERE OF LAW</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C02A6D5-C261-4095-5658-74F68F76E1D7}"/>
              </a:ext>
            </a:extLst>
          </p:cNvPr>
          <p:cNvSpPr>
            <a:spLocks noGrp="1"/>
          </p:cNvSpPr>
          <p:nvPr>
            <p:ph type="title"/>
          </p:nvPr>
        </p:nvSpPr>
        <p:spPr/>
        <p:txBody>
          <a:bodyPr/>
          <a:lstStyle/>
          <a:p>
            <a:r>
              <a:rPr lang="en-US" dirty="0"/>
              <a:t>EMERGENT CL</a:t>
            </a:r>
            <a:endParaRPr lang="ru-UA" dirty="0"/>
          </a:p>
        </p:txBody>
      </p:sp>
      <p:sp>
        <p:nvSpPr>
          <p:cNvPr id="3" name="Текст 2">
            <a:extLst>
              <a:ext uri="{FF2B5EF4-FFF2-40B4-BE49-F238E27FC236}">
                <a16:creationId xmlns:a16="http://schemas.microsoft.com/office/drawing/2014/main" id="{E957A9DB-8412-110B-8726-74DBF0B5E45A}"/>
              </a:ext>
            </a:extLst>
          </p:cNvPr>
          <p:cNvSpPr>
            <a:spLocks noGrp="1"/>
          </p:cNvSpPr>
          <p:nvPr>
            <p:ph type="body" idx="1"/>
          </p:nvPr>
        </p:nvSpPr>
        <p:spPr>
          <a:xfrm>
            <a:off x="2374900" y="3291840"/>
            <a:ext cx="19621500" cy="9027160"/>
          </a:xfrm>
        </p:spPr>
        <p:txBody>
          <a:bodyPr>
            <a:normAutofit/>
          </a:bodyPr>
          <a:lstStyle/>
          <a:p>
            <a:pPr algn="l"/>
            <a:r>
              <a:rPr lang="en-US" b="0" i="0" u="none" strike="noStrike" dirty="0">
                <a:solidFill>
                  <a:srgbClr val="374151"/>
                </a:solidFill>
                <a:effectLst/>
                <a:latin typeface="Söhne"/>
              </a:rPr>
              <a:t>Emergent international criminal law refers to the body of laws and principles that have developed over time to address and punish international crimes, such as genocide, war crimes, crimes against humanity, and other serious violations of international humanitarian law.</a:t>
            </a:r>
          </a:p>
          <a:p>
            <a:pPr algn="l"/>
            <a:r>
              <a:rPr lang="en-US" dirty="0">
                <a:solidFill>
                  <a:srgbClr val="374151"/>
                </a:solidFill>
                <a:latin typeface="Söhne"/>
              </a:rPr>
              <a:t>On national level ECL means legal instruments aided against crimes of emergency (catastrophes, terrorist crimes, wartime)</a:t>
            </a:r>
            <a:endParaRPr lang="en-US" b="0" i="0" u="none" strike="noStrike" dirty="0">
              <a:solidFill>
                <a:srgbClr val="374151"/>
              </a:solidFill>
              <a:effectLst/>
              <a:latin typeface="Söhne"/>
            </a:endParaRPr>
          </a:p>
          <a:p>
            <a:pPr marL="0" indent="0">
              <a:buNone/>
            </a:pPr>
            <a:endParaRPr lang="ru-UA" dirty="0"/>
          </a:p>
        </p:txBody>
      </p:sp>
    </p:spTree>
    <p:extLst>
      <p:ext uri="{BB962C8B-B14F-4D97-AF65-F5344CB8AC3E}">
        <p14:creationId xmlns:p14="http://schemas.microsoft.com/office/powerpoint/2010/main" val="566150170"/>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Parchment">
  <a:themeElements>
    <a:clrScheme name="Parchment">
      <a:dk1>
        <a:srgbClr val="3E231A"/>
      </a:dk1>
      <a:lt1>
        <a:srgbClr val="24383E"/>
      </a:lt1>
      <a:dk2>
        <a:srgbClr val="5C5E5F"/>
      </a:dk2>
      <a:lt2>
        <a:srgbClr val="CBCBCB"/>
      </a:lt2>
      <a:accent1>
        <a:srgbClr val="738CAB"/>
      </a:accent1>
      <a:accent2>
        <a:srgbClr val="7E9769"/>
      </a:accent2>
      <a:accent3>
        <a:srgbClr val="D3B64B"/>
      </a:accent3>
      <a:accent4>
        <a:srgbClr val="B99769"/>
      </a:accent4>
      <a:accent5>
        <a:srgbClr val="981800"/>
      </a:accent5>
      <a:accent6>
        <a:srgbClr val="9383A0"/>
      </a:accent6>
      <a:hlink>
        <a:srgbClr val="0000FF"/>
      </a:hlink>
      <a:folHlink>
        <a:srgbClr val="FF00FF"/>
      </a:folHlink>
    </a:clrScheme>
    <a:fontScheme name="Parchment">
      <a:majorFont>
        <a:latin typeface="Noteworthy Light"/>
        <a:ea typeface="Noteworthy Light"/>
        <a:cs typeface="Noteworthy Light"/>
      </a:majorFont>
      <a:minorFont>
        <a:latin typeface="Noteworthy Light"/>
        <a:ea typeface="Noteworthy Light"/>
        <a:cs typeface="Noteworthy Light"/>
      </a:minorFont>
    </a:fontScheme>
    <a:fmtScheme name="Parchme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25000"/>
              </a:srgbClr>
            </a:outerShdw>
          </a:effectLst>
        </a:effectStyle>
        <a:effectStyle>
          <a:effectLst>
            <a:outerShdw blurRad="50800" dist="25400" dir="5400000" rotWithShape="0">
              <a:srgbClr val="000000">
                <a:alpha val="25000"/>
              </a:srgbClr>
            </a:outerShdw>
          </a:effectLst>
        </a:effectStyle>
        <a:effectStyle>
          <a:effectLst>
            <a:outerShdw blurRad="50800" dist="25400" dir="5400000" rotWithShape="0">
              <a:srgbClr val="000000">
                <a:alpha val="2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25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outerShdw blurRad="76200" dist="12700" dir="5400000" rotWithShape="0">
                <a:srgbClr val="000000">
                  <a:alpha val="50000"/>
                </a:srgbClr>
              </a:outerShdw>
            </a:effectLst>
            <a:uFillTx/>
            <a:latin typeface="+mn-lt"/>
            <a:ea typeface="+mn-ea"/>
            <a:cs typeface="+mn-cs"/>
            <a:sym typeface="Noteworthy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38100" cap="flat">
          <a:solidFill>
            <a:srgbClr val="3E231A"/>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Parchment">
  <a:themeElements>
    <a:clrScheme name="Parchment">
      <a:dk1>
        <a:srgbClr val="000000"/>
      </a:dk1>
      <a:lt1>
        <a:srgbClr val="FFFFFF"/>
      </a:lt1>
      <a:dk2>
        <a:srgbClr val="5C5E5F"/>
      </a:dk2>
      <a:lt2>
        <a:srgbClr val="CBCBCB"/>
      </a:lt2>
      <a:accent1>
        <a:srgbClr val="738CAB"/>
      </a:accent1>
      <a:accent2>
        <a:srgbClr val="7E9769"/>
      </a:accent2>
      <a:accent3>
        <a:srgbClr val="D3B64B"/>
      </a:accent3>
      <a:accent4>
        <a:srgbClr val="B99769"/>
      </a:accent4>
      <a:accent5>
        <a:srgbClr val="981800"/>
      </a:accent5>
      <a:accent6>
        <a:srgbClr val="9383A0"/>
      </a:accent6>
      <a:hlink>
        <a:srgbClr val="0000FF"/>
      </a:hlink>
      <a:folHlink>
        <a:srgbClr val="FF00FF"/>
      </a:folHlink>
    </a:clrScheme>
    <a:fontScheme name="Parchment">
      <a:majorFont>
        <a:latin typeface="Noteworthy Light"/>
        <a:ea typeface="Noteworthy Light"/>
        <a:cs typeface="Noteworthy Light"/>
      </a:majorFont>
      <a:minorFont>
        <a:latin typeface="Noteworthy Light"/>
        <a:ea typeface="Noteworthy Light"/>
        <a:cs typeface="Noteworthy Light"/>
      </a:minorFont>
    </a:fontScheme>
    <a:fmtScheme name="Parchme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25000"/>
              </a:srgbClr>
            </a:outerShdw>
          </a:effectLst>
        </a:effectStyle>
        <a:effectStyle>
          <a:effectLst>
            <a:outerShdw blurRad="50800" dist="25400" dir="5400000" rotWithShape="0">
              <a:srgbClr val="000000">
                <a:alpha val="25000"/>
              </a:srgbClr>
            </a:outerShdw>
          </a:effectLst>
        </a:effectStyle>
        <a:effectStyle>
          <a:effectLst>
            <a:outerShdw blurRad="50800" dist="25400" dir="5400000" rotWithShape="0">
              <a:srgbClr val="000000">
                <a:alpha val="2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25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outerShdw blurRad="76200" dist="12700" dir="5400000" rotWithShape="0">
                <a:srgbClr val="000000">
                  <a:alpha val="50000"/>
                </a:srgbClr>
              </a:outerShdw>
            </a:effectLst>
            <a:uFillTx/>
            <a:latin typeface="+mn-lt"/>
            <a:ea typeface="+mn-ea"/>
            <a:cs typeface="+mn-cs"/>
            <a:sym typeface="Noteworthy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38100" cap="flat">
          <a:solidFill>
            <a:srgbClr val="3E231A"/>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671</TotalTime>
  <Words>2351</Words>
  <Application>Microsoft Macintosh PowerPoint</Application>
  <PresentationFormat>Произвольный</PresentationFormat>
  <Paragraphs>123</Paragraphs>
  <Slides>28</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28</vt:i4>
      </vt:variant>
    </vt:vector>
  </HeadingPairs>
  <TitlesOfParts>
    <vt:vector size="37" baseType="lpstr">
      <vt:lpstr>Arial</vt:lpstr>
      <vt:lpstr>Calibri</vt:lpstr>
      <vt:lpstr>cnnsans</vt:lpstr>
      <vt:lpstr>Helvetica</vt:lpstr>
      <vt:lpstr>Helvetica Neue</vt:lpstr>
      <vt:lpstr>Noteworthy Light</vt:lpstr>
      <vt:lpstr>Söhne</vt:lpstr>
      <vt:lpstr>Times Roman</vt:lpstr>
      <vt:lpstr>Parchment</vt:lpstr>
      <vt:lpstr>TRENDS IN CRIMINAL POLICY: (DIS) ORGANISING THE CHAOS  Lecture 2. INTERNATIONAL CRIMINAL POLICY</vt:lpstr>
      <vt:lpstr>Презентация PowerPoint</vt:lpstr>
      <vt:lpstr>  To learn </vt:lpstr>
      <vt:lpstr>To Know</vt:lpstr>
      <vt:lpstr>Презентация PowerPoint</vt:lpstr>
      <vt:lpstr>Презентация PowerPoint</vt:lpstr>
      <vt:lpstr>Integral properties of CL are synergetic, emergent, entropic, and multiplicative.</vt:lpstr>
      <vt:lpstr>SYNERGETIC  CL IN FORCE</vt:lpstr>
      <vt:lpstr>EMERGENT CL</vt:lpstr>
      <vt:lpstr>Презентация PowerPoint</vt:lpstr>
      <vt:lpstr>The emergence of international criminal law can be traced back to the Nuremberg Trials, which were held after World War II to prosecute high-ranking Nazi officials for their role in the Holocaust and other atrocities.  The Nuremberg Trials established the principle of individual criminal responsibility for international crimes and paved the way for the creation of international criminal tribunals and courts.  Since then, a number of international criminal tribunals and courts have been established, including the International Criminal Tribunal for the former Yugoslavia, the International Criminal Tribunal for Rwanda, and the International Criminal Court.  These institutions have contributed to the development of international criminal law by defining and clarifying the elements of international crimes, establishing procedures for their prosecution, and promoting accountability for those responsible. </vt:lpstr>
      <vt:lpstr> Risk society</vt:lpstr>
      <vt:lpstr>Financial Crimes:</vt:lpstr>
      <vt:lpstr>Terrorism: </vt:lpstr>
      <vt:lpstr>Human Trafficking: </vt:lpstr>
      <vt:lpstr>Environmental Crimes: </vt:lpstr>
      <vt:lpstr>Презентация PowerPoint</vt:lpstr>
      <vt:lpstr>Synergic criminal law</vt:lpstr>
      <vt:lpstr>Презентация PowerPoint</vt:lpstr>
      <vt:lpstr> North vs South  The North-South divide is a significant aspect of international criminal policy, with the global imbalances heavily favoring the North at the expense of the South.  The North has enjoyed significant economic growth, while the South has lagged behind. This has led to an increase in economic inequality, with the North having access to more resources and opportunities than the South. One of the consequences of this imbalance is an increase in crime, particularly in the South. Crime in the South is often driven by poverty, lack of economic opportunities, and political instability. The South is also often used as a source of cheap labor and resources by the North, leading to environmental crimes, human trafficking, and other forms of exploitation. The risk society exacerbates this situation, as criminals take advantage of the increasing complexity and interconnectivity of the global economy to engage in transnational crime. This includes money laundering, cybercrime, and other forms of financial crime that exploit the imbalances between the North and South. Addressing these issues requires a global response that addresses the root causes of global imbalances, including poverty, inequality, and political instability.    </vt:lpstr>
      <vt:lpstr>Презентация PowerPoint</vt:lpstr>
      <vt:lpstr>Rome statute. ICC and ad-hoc tribunals.  </vt:lpstr>
      <vt:lpstr>Who prosecute Mr.Putin? </vt:lpstr>
      <vt:lpstr>Victims</vt:lpstr>
      <vt:lpstr>There are many who believe that the war can end with a total Ukrainian victory. </vt:lpstr>
      <vt:lpstr>2 compensate for forgiving</vt:lpstr>
      <vt:lpstr>The States Parties to this Statute,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CRIMINAL LEGISLATION</dc:title>
  <cp:lastModifiedBy>Viacheslav Tuliakov</cp:lastModifiedBy>
  <cp:revision>15</cp:revision>
  <dcterms:modified xsi:type="dcterms:W3CDTF">2023-08-18T06:02:07Z</dcterms:modified>
</cp:coreProperties>
</file>