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autoCompressPictures="0">
  <p:sldMasterIdLst>
    <p:sldMasterId id="2147483648" r:id="rId1"/>
  </p:sldMasterIdLst>
  <p:notesMasterIdLst>
    <p:notesMasterId r:id="rId21"/>
  </p:notesMasterIdLst>
  <p:sldIdLst>
    <p:sldId id="256" r:id="rId2"/>
    <p:sldId id="257" r:id="rId3"/>
    <p:sldId id="258" r:id="rId4"/>
    <p:sldId id="275" r:id="rId5"/>
    <p:sldId id="259" r:id="rId6"/>
    <p:sldId id="260" r:id="rId7"/>
    <p:sldId id="266" r:id="rId8"/>
    <p:sldId id="261" r:id="rId9"/>
    <p:sldId id="262" r:id="rId10"/>
    <p:sldId id="263" r:id="rId11"/>
    <p:sldId id="264" r:id="rId12"/>
    <p:sldId id="267" r:id="rId13"/>
    <p:sldId id="268" r:id="rId14"/>
    <p:sldId id="265" r:id="rId15"/>
    <p:sldId id="271" r:id="rId16"/>
    <p:sldId id="272" r:id="rId17"/>
    <p:sldId id="273" r:id="rId18"/>
    <p:sldId id="274" r:id="rId19"/>
    <p:sldId id="276" r:id="rId20"/>
  </p:sldIdLst>
  <p:sldSz cx="14630400" cy="8229600"/>
  <p:notesSz cx="8229600" cy="14630400"/>
  <p:embeddedFontLst>
    <p:embeddedFont>
      <p:font typeface="Patrick Hand" pitchFamily="2" charset="0"/>
      <p:regular r:id="rId22"/>
    </p:embeddedFont>
    <p:embeddedFont>
      <p:font typeface="Source Sans Pro" panose="020B0503030403020204" pitchFamily="34" charset="0"/>
      <p:regular r:id="rId23"/>
      <p:bold r:id="rId24"/>
      <p:italic r:id="rId25"/>
      <p:boldItalic r:id="rId26"/>
    </p:embeddedFont>
  </p:embeddedFontLst>
  <p:defaultTextStyle>
    <a:defPPr>
      <a:defRPr lang="ru-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31"/>
    <p:restoredTop sz="94610"/>
  </p:normalViewPr>
  <p:slideViewPr>
    <p:cSldViewPr snapToGrid="0" snapToObjects="1">
      <p:cViewPr varScale="1">
        <p:scale>
          <a:sx n="97" d="100"/>
          <a:sy n="97" d="100"/>
        </p:scale>
        <p:origin x="440" y="21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5.fntdata"/><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4.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3.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2.fntdata"/><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1.fntdata"/><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056638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gamma.app/?utm_source=made-with-gamma" TargetMode="Externa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gamma.app/?utm_source=made-with-gamma" TargetMode="Externa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gamma.app/?utm_source=made-with-gamma" TargetMode="Externa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gamma.app/?utm_source=made-with-gamma" TargetMode="Externa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gamma.app/?utm_source=made-with-gamma" TargetMode="Externa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gamma.app/?utm_source=made-with-gamma" TargetMode="Externa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gamma.app/?utm_source=made-with-gamma" TargetMode="Externa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gamma.app/?utm_source=made-with-gamma" TargetMode="Externa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gamma.app/?utm_source=made-with-gamma" TargetMode="Externa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gamma.app/?utm_source=made-with-gamma" TargetMode="Externa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Slide 9 master">
    <p:bg>
      <p:bgPr>
        <a:solidFill>
          <a:srgbClr val="000000"/>
        </a:solidFill>
        <a:effectLst/>
      </p:bgPr>
    </p:bg>
    <p:spTree>
      <p:nvGrpSpPr>
        <p:cNvPr id="1" name=""/>
        <p:cNvGrpSpPr/>
        <p:nvPr/>
      </p:nvGrpSpPr>
      <p:grpSpPr>
        <a:xfrm>
          <a:off x="0" y="0"/>
          <a:ext cx="0" cy="0"/>
          <a:chOff x="0" y="0"/>
          <a:chExt cx="0" cy="0"/>
        </a:xfrm>
      </p:grpSpPr>
      <p:sp>
        <p:nvSpPr>
          <p:cNvPr id="2" name="Shape 0"/>
          <p:cNvSpPr/>
          <p:nvPr/>
        </p:nvSpPr>
        <p:spPr>
          <a:xfrm>
            <a:off x="0" y="0"/>
            <a:ext cx="14630400" cy="8229600"/>
          </a:xfrm>
          <a:prstGeom prst="rect">
            <a:avLst/>
          </a:prstGeom>
          <a:solidFill>
            <a:srgbClr val="D9D9D9"/>
          </a:solidFill>
          <a:ln/>
        </p:spPr>
      </p:sp>
      <p:sp>
        <p:nvSpPr>
          <p:cNvPr id="3" name="Shape 1"/>
          <p:cNvSpPr/>
          <p:nvPr/>
        </p:nvSpPr>
        <p:spPr>
          <a:xfrm>
            <a:off x="0" y="0"/>
            <a:ext cx="14630400" cy="8229600"/>
          </a:xfrm>
          <a:prstGeom prst="rect">
            <a:avLst/>
          </a:prstGeom>
          <a:solidFill>
            <a:srgbClr val="F7F7F7"/>
          </a:solidFill>
          <a:ln/>
        </p:spPr>
      </p:sp>
      <p:pic>
        <p:nvPicPr>
          <p:cNvPr id="4" name="Image 0" descr="preencoded.png">
            <a:hlinkClick r:id="rId2"/>
          </p:cNvPr>
          <p:cNvPicPr>
            <a:picLocks noChangeAspect="1"/>
          </p:cNvPicPr>
          <p:nvPr/>
        </p:nvPicPr>
        <p:blipFill>
          <a:blip r:embed="rId3"/>
          <a:stretch>
            <a:fillRect/>
          </a:stretch>
        </p:blipFill>
        <p:spPr>
          <a:xfrm>
            <a:off x="12839215" y="7749540"/>
            <a:ext cx="1722605" cy="41148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Slide 10 master">
    <p:bg>
      <p:bgPr>
        <a:solidFill>
          <a:srgbClr val="000000"/>
        </a:solidFill>
        <a:effectLst/>
      </p:bgPr>
    </p:bg>
    <p:spTree>
      <p:nvGrpSpPr>
        <p:cNvPr id="1" name=""/>
        <p:cNvGrpSpPr/>
        <p:nvPr/>
      </p:nvGrpSpPr>
      <p:grpSpPr>
        <a:xfrm>
          <a:off x="0" y="0"/>
          <a:ext cx="0" cy="0"/>
          <a:chOff x="0" y="0"/>
          <a:chExt cx="0" cy="0"/>
        </a:xfrm>
      </p:grpSpPr>
      <p:sp>
        <p:nvSpPr>
          <p:cNvPr id="2" name="Shape 0"/>
          <p:cNvSpPr/>
          <p:nvPr/>
        </p:nvSpPr>
        <p:spPr>
          <a:xfrm>
            <a:off x="0" y="0"/>
            <a:ext cx="14630400" cy="8229600"/>
          </a:xfrm>
          <a:prstGeom prst="rect">
            <a:avLst/>
          </a:prstGeom>
          <a:solidFill>
            <a:srgbClr val="D9D9D9"/>
          </a:solidFill>
          <a:ln/>
        </p:spPr>
      </p:sp>
      <p:sp>
        <p:nvSpPr>
          <p:cNvPr id="3" name="Shape 1"/>
          <p:cNvSpPr/>
          <p:nvPr/>
        </p:nvSpPr>
        <p:spPr>
          <a:xfrm>
            <a:off x="0" y="0"/>
            <a:ext cx="14630400" cy="8229600"/>
          </a:xfrm>
          <a:prstGeom prst="rect">
            <a:avLst/>
          </a:prstGeom>
          <a:solidFill>
            <a:srgbClr val="F7F7F7"/>
          </a:solidFill>
          <a:ln/>
        </p:spPr>
      </p:sp>
      <p:pic>
        <p:nvPicPr>
          <p:cNvPr id="4" name="Image 0" descr="preencoded.png">
            <a:hlinkClick r:id="rId2"/>
          </p:cNvPr>
          <p:cNvPicPr>
            <a:picLocks noChangeAspect="1"/>
          </p:cNvPicPr>
          <p:nvPr/>
        </p:nvPicPr>
        <p:blipFill>
          <a:blip r:embed="rId3"/>
          <a:stretch>
            <a:fillRect/>
          </a:stretch>
        </p:blipFill>
        <p:spPr>
          <a:xfrm>
            <a:off x="12839215" y="7749540"/>
            <a:ext cx="1722605" cy="41148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Титульный слайд">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4FB22B7-9FC8-4CC4-FE9B-D12297E0B1FD}"/>
              </a:ext>
            </a:extLst>
          </p:cNvPr>
          <p:cNvSpPr>
            <a:spLocks noGrp="1"/>
          </p:cNvSpPr>
          <p:nvPr>
            <p:ph type="ctrTitle"/>
          </p:nvPr>
        </p:nvSpPr>
        <p:spPr>
          <a:xfrm>
            <a:off x="1828800" y="1346836"/>
            <a:ext cx="10972800" cy="2865120"/>
          </a:xfrm>
        </p:spPr>
        <p:txBody>
          <a:bodyPr anchor="b"/>
          <a:lstStyle>
            <a:lvl1pPr algn="ctr">
              <a:defRPr sz="7200"/>
            </a:lvl1pPr>
          </a:lstStyle>
          <a:p>
            <a:r>
              <a:rPr lang="ru-RU"/>
              <a:t>Образец заголовка</a:t>
            </a:r>
            <a:endParaRPr lang="ru-UA"/>
          </a:p>
        </p:txBody>
      </p:sp>
      <p:sp>
        <p:nvSpPr>
          <p:cNvPr id="3" name="Подзаголовок 2">
            <a:extLst>
              <a:ext uri="{FF2B5EF4-FFF2-40B4-BE49-F238E27FC236}">
                <a16:creationId xmlns:a16="http://schemas.microsoft.com/office/drawing/2014/main" id="{D7D234E3-5095-7645-41D6-A203CF4A6529}"/>
              </a:ext>
            </a:extLst>
          </p:cNvPr>
          <p:cNvSpPr>
            <a:spLocks noGrp="1"/>
          </p:cNvSpPr>
          <p:nvPr>
            <p:ph type="subTitle" idx="1"/>
          </p:nvPr>
        </p:nvSpPr>
        <p:spPr>
          <a:xfrm>
            <a:off x="1828800" y="4322446"/>
            <a:ext cx="10972800" cy="1986914"/>
          </a:xfrm>
        </p:spPr>
        <p:txBody>
          <a:bodyPr/>
          <a:lstStyle>
            <a:lvl1pPr marL="0" indent="0" algn="ctr">
              <a:buNone/>
              <a:defRPr sz="2880"/>
            </a:lvl1pPr>
            <a:lvl2pPr marL="548640" indent="0" algn="ctr">
              <a:buNone/>
              <a:defRPr sz="2400"/>
            </a:lvl2pPr>
            <a:lvl3pPr marL="1097280" indent="0" algn="ctr">
              <a:buNone/>
              <a:defRPr sz="2160"/>
            </a:lvl3pPr>
            <a:lvl4pPr marL="1645920" indent="0" algn="ctr">
              <a:buNone/>
              <a:defRPr sz="1920"/>
            </a:lvl4pPr>
            <a:lvl5pPr marL="2194560" indent="0" algn="ctr">
              <a:buNone/>
              <a:defRPr sz="1920"/>
            </a:lvl5pPr>
            <a:lvl6pPr marL="2743200" indent="0" algn="ctr">
              <a:buNone/>
              <a:defRPr sz="1920"/>
            </a:lvl6pPr>
            <a:lvl7pPr marL="3291840" indent="0" algn="ctr">
              <a:buNone/>
              <a:defRPr sz="1920"/>
            </a:lvl7pPr>
            <a:lvl8pPr marL="3840480" indent="0" algn="ctr">
              <a:buNone/>
              <a:defRPr sz="1920"/>
            </a:lvl8pPr>
            <a:lvl9pPr marL="4389120" indent="0" algn="ctr">
              <a:buNone/>
              <a:defRPr sz="1920"/>
            </a:lvl9pPr>
          </a:lstStyle>
          <a:p>
            <a:r>
              <a:rPr lang="ru-RU"/>
              <a:t>Образец подзаголовка</a:t>
            </a:r>
            <a:endParaRPr lang="ru-UA"/>
          </a:p>
        </p:txBody>
      </p:sp>
      <p:sp>
        <p:nvSpPr>
          <p:cNvPr id="4" name="Дата 3">
            <a:extLst>
              <a:ext uri="{FF2B5EF4-FFF2-40B4-BE49-F238E27FC236}">
                <a16:creationId xmlns:a16="http://schemas.microsoft.com/office/drawing/2014/main" id="{1D7044FC-664E-8327-120E-0DBE885A05DA}"/>
              </a:ext>
            </a:extLst>
          </p:cNvPr>
          <p:cNvSpPr>
            <a:spLocks noGrp="1"/>
          </p:cNvSpPr>
          <p:nvPr>
            <p:ph type="dt" sz="half" idx="10"/>
          </p:nvPr>
        </p:nvSpPr>
        <p:spPr/>
        <p:txBody>
          <a:bodyPr/>
          <a:lstStyle/>
          <a:p>
            <a:fld id="{48A87A34-81AB-432B-8DAE-1953F412C126}" type="datetimeFigureOut">
              <a:rPr lang="en-US" smtClean="0"/>
              <a:t>3/12/25</a:t>
            </a:fld>
            <a:endParaRPr lang="en-US" dirty="0"/>
          </a:p>
        </p:txBody>
      </p:sp>
      <p:sp>
        <p:nvSpPr>
          <p:cNvPr id="5" name="Нижний колонтитул 4">
            <a:extLst>
              <a:ext uri="{FF2B5EF4-FFF2-40B4-BE49-F238E27FC236}">
                <a16:creationId xmlns:a16="http://schemas.microsoft.com/office/drawing/2014/main" id="{F3334198-5613-AA57-7DE0-CB8C40B32660}"/>
              </a:ext>
            </a:extLst>
          </p:cNvPr>
          <p:cNvSpPr>
            <a:spLocks noGrp="1"/>
          </p:cNvSpPr>
          <p:nvPr>
            <p:ph type="ftr" sz="quarter" idx="11"/>
          </p:nvPr>
        </p:nvSpPr>
        <p:spPr/>
        <p:txBody>
          <a:bodyPr/>
          <a:lstStyle/>
          <a:p>
            <a:endParaRPr lang="en-US" dirty="0"/>
          </a:p>
        </p:txBody>
      </p:sp>
      <p:sp>
        <p:nvSpPr>
          <p:cNvPr id="6" name="Номер слайда 5">
            <a:extLst>
              <a:ext uri="{FF2B5EF4-FFF2-40B4-BE49-F238E27FC236}">
                <a16:creationId xmlns:a16="http://schemas.microsoft.com/office/drawing/2014/main" id="{A6938BE4-EA0D-927C-1877-9389C69D1740}"/>
              </a:ext>
            </a:extLst>
          </p:cNvPr>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5858157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Slide 1 master">
    <p:bg>
      <p:bgPr>
        <a:solidFill>
          <a:srgbClr val="000000"/>
        </a:solidFill>
        <a:effectLst/>
      </p:bgPr>
    </p:bg>
    <p:spTree>
      <p:nvGrpSpPr>
        <p:cNvPr id="1" name=""/>
        <p:cNvGrpSpPr/>
        <p:nvPr/>
      </p:nvGrpSpPr>
      <p:grpSpPr>
        <a:xfrm>
          <a:off x="0" y="0"/>
          <a:ext cx="0" cy="0"/>
          <a:chOff x="0" y="0"/>
          <a:chExt cx="0" cy="0"/>
        </a:xfrm>
      </p:grpSpPr>
      <p:sp>
        <p:nvSpPr>
          <p:cNvPr id="2" name="Shape 0"/>
          <p:cNvSpPr/>
          <p:nvPr/>
        </p:nvSpPr>
        <p:spPr>
          <a:xfrm>
            <a:off x="0" y="0"/>
            <a:ext cx="14630400" cy="8229600"/>
          </a:xfrm>
          <a:prstGeom prst="rect">
            <a:avLst/>
          </a:prstGeom>
          <a:solidFill>
            <a:srgbClr val="D9D9D9"/>
          </a:solidFill>
          <a:ln/>
        </p:spPr>
      </p:sp>
      <p:sp>
        <p:nvSpPr>
          <p:cNvPr id="3" name="Shape 1"/>
          <p:cNvSpPr/>
          <p:nvPr/>
        </p:nvSpPr>
        <p:spPr>
          <a:xfrm>
            <a:off x="0" y="0"/>
            <a:ext cx="14630400" cy="8229600"/>
          </a:xfrm>
          <a:prstGeom prst="rect">
            <a:avLst/>
          </a:prstGeom>
          <a:solidFill>
            <a:srgbClr val="F7F7F7"/>
          </a:solidFill>
          <a:ln/>
        </p:spPr>
      </p:sp>
      <p:pic>
        <p:nvPicPr>
          <p:cNvPr id="4" name="Image 0" descr="preencoded.png">
            <a:hlinkClick r:id="rId2"/>
          </p:cNvPr>
          <p:cNvPicPr>
            <a:picLocks noChangeAspect="1"/>
          </p:cNvPicPr>
          <p:nvPr/>
        </p:nvPicPr>
        <p:blipFill>
          <a:blip r:embed="rId3"/>
          <a:stretch>
            <a:fillRect/>
          </a:stretch>
        </p:blipFill>
        <p:spPr>
          <a:xfrm>
            <a:off x="12839215" y="7749540"/>
            <a:ext cx="1722605" cy="41148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Slide 2 master">
    <p:bg>
      <p:bgPr>
        <a:solidFill>
          <a:srgbClr val="000000"/>
        </a:solidFill>
        <a:effectLst/>
      </p:bgPr>
    </p:bg>
    <p:spTree>
      <p:nvGrpSpPr>
        <p:cNvPr id="1" name=""/>
        <p:cNvGrpSpPr/>
        <p:nvPr/>
      </p:nvGrpSpPr>
      <p:grpSpPr>
        <a:xfrm>
          <a:off x="0" y="0"/>
          <a:ext cx="0" cy="0"/>
          <a:chOff x="0" y="0"/>
          <a:chExt cx="0" cy="0"/>
        </a:xfrm>
      </p:grpSpPr>
      <p:sp>
        <p:nvSpPr>
          <p:cNvPr id="2" name="Shape 0"/>
          <p:cNvSpPr/>
          <p:nvPr/>
        </p:nvSpPr>
        <p:spPr>
          <a:xfrm>
            <a:off x="0" y="0"/>
            <a:ext cx="14630400" cy="8229600"/>
          </a:xfrm>
          <a:prstGeom prst="rect">
            <a:avLst/>
          </a:prstGeom>
          <a:solidFill>
            <a:srgbClr val="D9D9D9"/>
          </a:solidFill>
          <a:ln/>
        </p:spPr>
      </p:sp>
      <p:sp>
        <p:nvSpPr>
          <p:cNvPr id="3" name="Shape 1"/>
          <p:cNvSpPr/>
          <p:nvPr/>
        </p:nvSpPr>
        <p:spPr>
          <a:xfrm>
            <a:off x="0" y="0"/>
            <a:ext cx="14630400" cy="8229600"/>
          </a:xfrm>
          <a:prstGeom prst="rect">
            <a:avLst/>
          </a:prstGeom>
          <a:solidFill>
            <a:srgbClr val="F7F7F7"/>
          </a:solidFill>
          <a:ln/>
        </p:spPr>
      </p:sp>
      <p:pic>
        <p:nvPicPr>
          <p:cNvPr id="4" name="Image 0" descr="preencoded.png">
            <a:hlinkClick r:id="rId2"/>
          </p:cNvPr>
          <p:cNvPicPr>
            <a:picLocks noChangeAspect="1"/>
          </p:cNvPicPr>
          <p:nvPr/>
        </p:nvPicPr>
        <p:blipFill>
          <a:blip r:embed="rId3"/>
          <a:stretch>
            <a:fillRect/>
          </a:stretch>
        </p:blipFill>
        <p:spPr>
          <a:xfrm>
            <a:off x="12839215" y="7749540"/>
            <a:ext cx="1722605" cy="41148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Slide 3 master">
    <p:bg>
      <p:bgPr>
        <a:solidFill>
          <a:srgbClr val="000000"/>
        </a:solidFill>
        <a:effectLst/>
      </p:bgPr>
    </p:bg>
    <p:spTree>
      <p:nvGrpSpPr>
        <p:cNvPr id="1" name=""/>
        <p:cNvGrpSpPr/>
        <p:nvPr/>
      </p:nvGrpSpPr>
      <p:grpSpPr>
        <a:xfrm>
          <a:off x="0" y="0"/>
          <a:ext cx="0" cy="0"/>
          <a:chOff x="0" y="0"/>
          <a:chExt cx="0" cy="0"/>
        </a:xfrm>
      </p:grpSpPr>
      <p:sp>
        <p:nvSpPr>
          <p:cNvPr id="2" name="Shape 0"/>
          <p:cNvSpPr/>
          <p:nvPr/>
        </p:nvSpPr>
        <p:spPr>
          <a:xfrm>
            <a:off x="0" y="0"/>
            <a:ext cx="14630400" cy="8229600"/>
          </a:xfrm>
          <a:prstGeom prst="rect">
            <a:avLst/>
          </a:prstGeom>
          <a:solidFill>
            <a:srgbClr val="D9D9D9"/>
          </a:solidFill>
          <a:ln/>
        </p:spPr>
      </p:sp>
      <p:sp>
        <p:nvSpPr>
          <p:cNvPr id="3" name="Shape 1"/>
          <p:cNvSpPr/>
          <p:nvPr/>
        </p:nvSpPr>
        <p:spPr>
          <a:xfrm>
            <a:off x="0" y="0"/>
            <a:ext cx="14630400" cy="8229600"/>
          </a:xfrm>
          <a:prstGeom prst="rect">
            <a:avLst/>
          </a:prstGeom>
          <a:solidFill>
            <a:srgbClr val="F7F7F7"/>
          </a:solidFill>
          <a:ln/>
        </p:spPr>
      </p:sp>
      <p:pic>
        <p:nvPicPr>
          <p:cNvPr id="4" name="Image 0" descr="preencoded.png">
            <a:hlinkClick r:id="rId2"/>
          </p:cNvPr>
          <p:cNvPicPr>
            <a:picLocks noChangeAspect="1"/>
          </p:cNvPicPr>
          <p:nvPr/>
        </p:nvPicPr>
        <p:blipFill>
          <a:blip r:embed="rId3"/>
          <a:stretch>
            <a:fillRect/>
          </a:stretch>
        </p:blipFill>
        <p:spPr>
          <a:xfrm>
            <a:off x="12839215" y="7749540"/>
            <a:ext cx="1722605" cy="41148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lide 4 master">
    <p:bg>
      <p:bgPr>
        <a:solidFill>
          <a:srgbClr val="000000"/>
        </a:solidFill>
        <a:effectLst/>
      </p:bgPr>
    </p:bg>
    <p:spTree>
      <p:nvGrpSpPr>
        <p:cNvPr id="1" name=""/>
        <p:cNvGrpSpPr/>
        <p:nvPr/>
      </p:nvGrpSpPr>
      <p:grpSpPr>
        <a:xfrm>
          <a:off x="0" y="0"/>
          <a:ext cx="0" cy="0"/>
          <a:chOff x="0" y="0"/>
          <a:chExt cx="0" cy="0"/>
        </a:xfrm>
      </p:grpSpPr>
      <p:sp>
        <p:nvSpPr>
          <p:cNvPr id="2" name="Shape 0"/>
          <p:cNvSpPr/>
          <p:nvPr/>
        </p:nvSpPr>
        <p:spPr>
          <a:xfrm>
            <a:off x="0" y="0"/>
            <a:ext cx="14630400" cy="8229600"/>
          </a:xfrm>
          <a:prstGeom prst="rect">
            <a:avLst/>
          </a:prstGeom>
          <a:solidFill>
            <a:srgbClr val="D9D9D9"/>
          </a:solidFill>
          <a:ln/>
        </p:spPr>
      </p:sp>
      <p:sp>
        <p:nvSpPr>
          <p:cNvPr id="3" name="Shape 1"/>
          <p:cNvSpPr/>
          <p:nvPr/>
        </p:nvSpPr>
        <p:spPr>
          <a:xfrm>
            <a:off x="0" y="0"/>
            <a:ext cx="14630400" cy="8229600"/>
          </a:xfrm>
          <a:prstGeom prst="rect">
            <a:avLst/>
          </a:prstGeom>
          <a:solidFill>
            <a:srgbClr val="F7F7F7"/>
          </a:solidFill>
          <a:ln/>
        </p:spPr>
      </p:sp>
      <p:pic>
        <p:nvPicPr>
          <p:cNvPr id="4" name="Image 0" descr="preencoded.png">
            <a:hlinkClick r:id="rId2"/>
          </p:cNvPr>
          <p:cNvPicPr>
            <a:picLocks noChangeAspect="1"/>
          </p:cNvPicPr>
          <p:nvPr/>
        </p:nvPicPr>
        <p:blipFill>
          <a:blip r:embed="rId3"/>
          <a:stretch>
            <a:fillRect/>
          </a:stretch>
        </p:blipFill>
        <p:spPr>
          <a:xfrm>
            <a:off x="12839215" y="7749540"/>
            <a:ext cx="1722605" cy="41148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Slide 5 master">
    <p:bg>
      <p:bgPr>
        <a:solidFill>
          <a:srgbClr val="000000"/>
        </a:solidFill>
        <a:effectLst/>
      </p:bgPr>
    </p:bg>
    <p:spTree>
      <p:nvGrpSpPr>
        <p:cNvPr id="1" name=""/>
        <p:cNvGrpSpPr/>
        <p:nvPr/>
      </p:nvGrpSpPr>
      <p:grpSpPr>
        <a:xfrm>
          <a:off x="0" y="0"/>
          <a:ext cx="0" cy="0"/>
          <a:chOff x="0" y="0"/>
          <a:chExt cx="0" cy="0"/>
        </a:xfrm>
      </p:grpSpPr>
      <p:sp>
        <p:nvSpPr>
          <p:cNvPr id="2" name="Shape 0"/>
          <p:cNvSpPr/>
          <p:nvPr/>
        </p:nvSpPr>
        <p:spPr>
          <a:xfrm>
            <a:off x="0" y="0"/>
            <a:ext cx="14630400" cy="8229600"/>
          </a:xfrm>
          <a:prstGeom prst="rect">
            <a:avLst/>
          </a:prstGeom>
          <a:solidFill>
            <a:srgbClr val="D9D9D9"/>
          </a:solidFill>
          <a:ln/>
        </p:spPr>
      </p:sp>
      <p:sp>
        <p:nvSpPr>
          <p:cNvPr id="3" name="Shape 1"/>
          <p:cNvSpPr/>
          <p:nvPr/>
        </p:nvSpPr>
        <p:spPr>
          <a:xfrm>
            <a:off x="0" y="0"/>
            <a:ext cx="14630400" cy="8229600"/>
          </a:xfrm>
          <a:prstGeom prst="rect">
            <a:avLst/>
          </a:prstGeom>
          <a:solidFill>
            <a:srgbClr val="F7F7F7"/>
          </a:solidFill>
          <a:ln/>
        </p:spPr>
      </p:sp>
      <p:pic>
        <p:nvPicPr>
          <p:cNvPr id="4" name="Image 0" descr="preencoded.png">
            <a:hlinkClick r:id="rId2"/>
          </p:cNvPr>
          <p:cNvPicPr>
            <a:picLocks noChangeAspect="1"/>
          </p:cNvPicPr>
          <p:nvPr/>
        </p:nvPicPr>
        <p:blipFill>
          <a:blip r:embed="rId3"/>
          <a:stretch>
            <a:fillRect/>
          </a:stretch>
        </p:blipFill>
        <p:spPr>
          <a:xfrm>
            <a:off x="12839215" y="7749540"/>
            <a:ext cx="1722605" cy="41148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Slide 6 master">
    <p:bg>
      <p:bgPr>
        <a:solidFill>
          <a:srgbClr val="000000"/>
        </a:solidFill>
        <a:effectLst/>
      </p:bgPr>
    </p:bg>
    <p:spTree>
      <p:nvGrpSpPr>
        <p:cNvPr id="1" name=""/>
        <p:cNvGrpSpPr/>
        <p:nvPr/>
      </p:nvGrpSpPr>
      <p:grpSpPr>
        <a:xfrm>
          <a:off x="0" y="0"/>
          <a:ext cx="0" cy="0"/>
          <a:chOff x="0" y="0"/>
          <a:chExt cx="0" cy="0"/>
        </a:xfrm>
      </p:grpSpPr>
      <p:sp>
        <p:nvSpPr>
          <p:cNvPr id="2" name="Shape 0"/>
          <p:cNvSpPr/>
          <p:nvPr/>
        </p:nvSpPr>
        <p:spPr>
          <a:xfrm>
            <a:off x="0" y="0"/>
            <a:ext cx="14630400" cy="8229600"/>
          </a:xfrm>
          <a:prstGeom prst="rect">
            <a:avLst/>
          </a:prstGeom>
          <a:solidFill>
            <a:srgbClr val="D9D9D9"/>
          </a:solidFill>
          <a:ln/>
        </p:spPr>
      </p:sp>
      <p:sp>
        <p:nvSpPr>
          <p:cNvPr id="3" name="Shape 1"/>
          <p:cNvSpPr/>
          <p:nvPr/>
        </p:nvSpPr>
        <p:spPr>
          <a:xfrm>
            <a:off x="0" y="0"/>
            <a:ext cx="14630400" cy="8229600"/>
          </a:xfrm>
          <a:prstGeom prst="rect">
            <a:avLst/>
          </a:prstGeom>
          <a:solidFill>
            <a:srgbClr val="F7F7F7"/>
          </a:solidFill>
          <a:ln/>
        </p:spPr>
      </p:sp>
      <p:pic>
        <p:nvPicPr>
          <p:cNvPr id="4" name="Image 0" descr="preencoded.png">
            <a:hlinkClick r:id="rId2"/>
          </p:cNvPr>
          <p:cNvPicPr>
            <a:picLocks noChangeAspect="1"/>
          </p:cNvPicPr>
          <p:nvPr/>
        </p:nvPicPr>
        <p:blipFill>
          <a:blip r:embed="rId3"/>
          <a:stretch>
            <a:fillRect/>
          </a:stretch>
        </p:blipFill>
        <p:spPr>
          <a:xfrm>
            <a:off x="12839215" y="7749540"/>
            <a:ext cx="1722605" cy="41148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Slide 7 master">
    <p:bg>
      <p:bgPr>
        <a:solidFill>
          <a:srgbClr val="000000"/>
        </a:solidFill>
        <a:effectLst/>
      </p:bgPr>
    </p:bg>
    <p:spTree>
      <p:nvGrpSpPr>
        <p:cNvPr id="1" name=""/>
        <p:cNvGrpSpPr/>
        <p:nvPr/>
      </p:nvGrpSpPr>
      <p:grpSpPr>
        <a:xfrm>
          <a:off x="0" y="0"/>
          <a:ext cx="0" cy="0"/>
          <a:chOff x="0" y="0"/>
          <a:chExt cx="0" cy="0"/>
        </a:xfrm>
      </p:grpSpPr>
      <p:sp>
        <p:nvSpPr>
          <p:cNvPr id="2" name="Shape 0"/>
          <p:cNvSpPr/>
          <p:nvPr/>
        </p:nvSpPr>
        <p:spPr>
          <a:xfrm>
            <a:off x="0" y="0"/>
            <a:ext cx="14630400" cy="8229600"/>
          </a:xfrm>
          <a:prstGeom prst="rect">
            <a:avLst/>
          </a:prstGeom>
          <a:solidFill>
            <a:srgbClr val="D9D9D9"/>
          </a:solidFill>
          <a:ln/>
        </p:spPr>
      </p:sp>
      <p:sp>
        <p:nvSpPr>
          <p:cNvPr id="3" name="Shape 1"/>
          <p:cNvSpPr/>
          <p:nvPr/>
        </p:nvSpPr>
        <p:spPr>
          <a:xfrm>
            <a:off x="0" y="0"/>
            <a:ext cx="14630400" cy="8229600"/>
          </a:xfrm>
          <a:prstGeom prst="rect">
            <a:avLst/>
          </a:prstGeom>
          <a:solidFill>
            <a:srgbClr val="F7F7F7"/>
          </a:solidFill>
          <a:ln/>
        </p:spPr>
      </p:sp>
      <p:pic>
        <p:nvPicPr>
          <p:cNvPr id="4" name="Image 0" descr="preencoded.png">
            <a:hlinkClick r:id="rId2"/>
          </p:cNvPr>
          <p:cNvPicPr>
            <a:picLocks noChangeAspect="1"/>
          </p:cNvPicPr>
          <p:nvPr/>
        </p:nvPicPr>
        <p:blipFill>
          <a:blip r:embed="rId3"/>
          <a:stretch>
            <a:fillRect/>
          </a:stretch>
        </p:blipFill>
        <p:spPr>
          <a:xfrm>
            <a:off x="12839215" y="7749540"/>
            <a:ext cx="1722605" cy="411480"/>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Slide 8 master">
    <p:bg>
      <p:bgPr>
        <a:solidFill>
          <a:srgbClr val="000000"/>
        </a:solidFill>
        <a:effectLst/>
      </p:bgPr>
    </p:bg>
    <p:spTree>
      <p:nvGrpSpPr>
        <p:cNvPr id="1" name=""/>
        <p:cNvGrpSpPr/>
        <p:nvPr/>
      </p:nvGrpSpPr>
      <p:grpSpPr>
        <a:xfrm>
          <a:off x="0" y="0"/>
          <a:ext cx="0" cy="0"/>
          <a:chOff x="0" y="0"/>
          <a:chExt cx="0" cy="0"/>
        </a:xfrm>
      </p:grpSpPr>
      <p:sp>
        <p:nvSpPr>
          <p:cNvPr id="2" name="Shape 0"/>
          <p:cNvSpPr/>
          <p:nvPr/>
        </p:nvSpPr>
        <p:spPr>
          <a:xfrm>
            <a:off x="0" y="0"/>
            <a:ext cx="14630400" cy="8229600"/>
          </a:xfrm>
          <a:prstGeom prst="rect">
            <a:avLst/>
          </a:prstGeom>
          <a:solidFill>
            <a:srgbClr val="D9D9D9"/>
          </a:solidFill>
          <a:ln/>
        </p:spPr>
      </p:sp>
      <p:sp>
        <p:nvSpPr>
          <p:cNvPr id="3" name="Shape 1"/>
          <p:cNvSpPr/>
          <p:nvPr/>
        </p:nvSpPr>
        <p:spPr>
          <a:xfrm>
            <a:off x="0" y="0"/>
            <a:ext cx="14630400" cy="8229600"/>
          </a:xfrm>
          <a:prstGeom prst="rect">
            <a:avLst/>
          </a:prstGeom>
          <a:solidFill>
            <a:srgbClr val="F7F7F7"/>
          </a:solidFill>
          <a:ln/>
        </p:spPr>
      </p:sp>
      <p:pic>
        <p:nvPicPr>
          <p:cNvPr id="4" name="Image 0" descr="preencoded.png">
            <a:hlinkClick r:id="rId2"/>
          </p:cNvPr>
          <p:cNvPicPr>
            <a:picLocks noChangeAspect="1"/>
          </p:cNvPicPr>
          <p:nvPr/>
        </p:nvPicPr>
        <p:blipFill>
          <a:blip r:embed="rId3"/>
          <a:stretch>
            <a:fillRect/>
          </a:stretch>
        </p:blipFill>
        <p:spPr>
          <a:xfrm>
            <a:off x="12839215" y="7749540"/>
            <a:ext cx="1722605" cy="41148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9.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10.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12.xml.rels><?xml version="1.0" encoding="UTF-8" standalone="yes"?>
<Relationships xmlns="http://schemas.openxmlformats.org/package/2006/relationships"><Relationship Id="rId2" Type="http://schemas.openxmlformats.org/officeDocument/2006/relationships/hyperlink" Target="http://hrlibrary.umn.edu/undocs/html/vws488.htm" TargetMode="Externa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hyperlink" Target="https://www.echr.coe.int/documents/d/echr/Convention_ENG" TargetMode="Externa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0.xml"/><Relationship Id="rId1" Type="http://schemas.openxmlformats.org/officeDocument/2006/relationships/slideLayout" Target="../slideLayouts/slideLayout11.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15.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hyperlink" Target="https://hudoc.echr.coe.int/eng?i=001-58062" TargetMode="Externa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3" Type="http://schemas.openxmlformats.org/officeDocument/2006/relationships/hyperlink" Target="https://thebluediamondgallery.com/legal/statute-of-limitations.html" TargetMode="External"/><Relationship Id="rId2" Type="http://schemas.openxmlformats.org/officeDocument/2006/relationships/image" Target="../media/image25.jpg"/><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2" Type="http://schemas.openxmlformats.org/officeDocument/2006/relationships/hyperlink" Target="https://hudoc.echr.coe.int/fre-press?i=003-8167279-11453994" TargetMode="External"/><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3" Type="http://schemas.openxmlformats.org/officeDocument/2006/relationships/hyperlink" Target="https://eng110samin25.commons.gc.cuny.edu/" TargetMode="External"/><Relationship Id="rId2" Type="http://schemas.openxmlformats.org/officeDocument/2006/relationships/image" Target="../media/image26.jp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hyperlink" Target="https://www.picpedia.org/chalkboard/d/discrimination-lawsuit.html" TargetMode="External"/><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hyperlink" Target="https://treaties.un.org/" TargetMode="External"/><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8.xml"/><Relationship Id="rId5" Type="http://schemas.openxmlformats.org/officeDocument/2006/relationships/image" Target="../media/image10.png"/><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name="Slide 1">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3"/>
          <a:stretch>
            <a:fillRect/>
          </a:stretch>
        </p:blipFill>
        <p:spPr>
          <a:xfrm>
            <a:off x="9144000" y="0"/>
            <a:ext cx="5486400" cy="8229600"/>
          </a:xfrm>
          <a:prstGeom prst="rect">
            <a:avLst/>
          </a:prstGeom>
        </p:spPr>
      </p:pic>
      <p:sp>
        <p:nvSpPr>
          <p:cNvPr id="3" name="Text 0"/>
          <p:cNvSpPr/>
          <p:nvPr/>
        </p:nvSpPr>
        <p:spPr>
          <a:xfrm>
            <a:off x="966073" y="1538526"/>
            <a:ext cx="7211854" cy="1311116"/>
          </a:xfrm>
          <a:prstGeom prst="rect">
            <a:avLst/>
          </a:prstGeom>
          <a:noFill/>
          <a:ln/>
        </p:spPr>
        <p:txBody>
          <a:bodyPr wrap="square" lIns="0" tIns="0" rIns="0" bIns="0" rtlCol="0" anchor="t"/>
          <a:lstStyle/>
          <a:p>
            <a:pPr marL="0" indent="0">
              <a:lnSpc>
                <a:spcPts val="5150"/>
              </a:lnSpc>
              <a:buNone/>
            </a:pPr>
            <a:r>
              <a:rPr lang="en-US" sz="4100" dirty="0">
                <a:solidFill>
                  <a:srgbClr val="383838"/>
                </a:solidFill>
                <a:latin typeface="Patrick Hand" pitchFamily="34" charset="0"/>
                <a:ea typeface="Patrick Hand" pitchFamily="34" charset="-122"/>
                <a:cs typeface="Patrick Hand" pitchFamily="34" charset="-120"/>
              </a:rPr>
              <a:t>International Human Rights Treaties and the ECHR: Legal Perspectives</a:t>
            </a:r>
            <a:endParaRPr lang="en-US" sz="4100" dirty="0"/>
          </a:p>
        </p:txBody>
      </p:sp>
      <p:sp>
        <p:nvSpPr>
          <p:cNvPr id="5" name="Text 2"/>
          <p:cNvSpPr/>
          <p:nvPr/>
        </p:nvSpPr>
        <p:spPr>
          <a:xfrm>
            <a:off x="966073" y="3963948"/>
            <a:ext cx="7211854" cy="839153"/>
          </a:xfrm>
          <a:prstGeom prst="rect">
            <a:avLst/>
          </a:prstGeom>
          <a:noFill/>
          <a:ln/>
        </p:spPr>
        <p:txBody>
          <a:bodyPr wrap="square" lIns="0" tIns="0" rIns="0" bIns="0" rtlCol="0" anchor="t"/>
          <a:lstStyle/>
          <a:p>
            <a:pPr marL="0" indent="0">
              <a:lnSpc>
                <a:spcPts val="3300"/>
              </a:lnSpc>
              <a:buNone/>
            </a:pPr>
            <a:r>
              <a:rPr lang="en-US" sz="2050" dirty="0">
                <a:solidFill>
                  <a:srgbClr val="383838"/>
                </a:solidFill>
                <a:latin typeface="Patrick Hand" pitchFamily="34" charset="0"/>
                <a:ea typeface="Patrick Hand" pitchFamily="34" charset="-122"/>
                <a:cs typeface="Patrick Hand" pitchFamily="34" charset="-120"/>
              </a:rPr>
              <a:t>This presentation explores the framework of international human rights treaties and the European Court of Human Rights (ECHR).</a:t>
            </a:r>
            <a:endParaRPr lang="en-US" sz="2050" dirty="0"/>
          </a:p>
        </p:txBody>
      </p:sp>
      <p:sp>
        <p:nvSpPr>
          <p:cNvPr id="6" name="Text 3"/>
          <p:cNvSpPr/>
          <p:nvPr/>
        </p:nvSpPr>
        <p:spPr>
          <a:xfrm>
            <a:off x="966073" y="5098018"/>
            <a:ext cx="7211854" cy="839153"/>
          </a:xfrm>
          <a:prstGeom prst="rect">
            <a:avLst/>
          </a:prstGeom>
          <a:noFill/>
          <a:ln/>
        </p:spPr>
        <p:txBody>
          <a:bodyPr wrap="square" lIns="0" tIns="0" rIns="0" bIns="0" rtlCol="0" anchor="t"/>
          <a:lstStyle/>
          <a:p>
            <a:pPr marL="0" indent="0">
              <a:lnSpc>
                <a:spcPts val="3300"/>
              </a:lnSpc>
              <a:buNone/>
            </a:pPr>
            <a:r>
              <a:rPr lang="en-US" sz="2050" dirty="0">
                <a:solidFill>
                  <a:srgbClr val="383838"/>
                </a:solidFill>
                <a:latin typeface="Patrick Hand" pitchFamily="34" charset="0"/>
                <a:ea typeface="Patrick Hand" pitchFamily="34" charset="-122"/>
                <a:cs typeface="Patrick Hand" pitchFamily="34" charset="-120"/>
              </a:rPr>
              <a:t>We'll examine key instruments, interpretation principles, and landmark cases that shape human rights law.</a:t>
            </a:r>
            <a:endParaRPr lang="en-US" sz="2050" dirty="0"/>
          </a:p>
        </p:txBody>
      </p:sp>
      <p:sp>
        <p:nvSpPr>
          <p:cNvPr id="8" name="Text 5"/>
          <p:cNvSpPr/>
          <p:nvPr/>
        </p:nvSpPr>
        <p:spPr>
          <a:xfrm>
            <a:off x="1120973" y="6412706"/>
            <a:ext cx="109657" cy="97512"/>
          </a:xfrm>
          <a:prstGeom prst="rect">
            <a:avLst/>
          </a:prstGeom>
          <a:noFill/>
          <a:ln/>
        </p:spPr>
        <p:txBody>
          <a:bodyPr wrap="none" lIns="0" tIns="0" rIns="0" bIns="0" rtlCol="0" anchor="t"/>
          <a:lstStyle/>
          <a:p>
            <a:pPr marL="0" indent="0" algn="ctr">
              <a:lnSpc>
                <a:spcPts val="750"/>
              </a:lnSpc>
              <a:buNone/>
            </a:pPr>
            <a:r>
              <a:rPr lang="en-US" sz="750" dirty="0">
                <a:solidFill>
                  <a:srgbClr val="FFFFFF"/>
                </a:solidFill>
                <a:latin typeface="Patrick Hand Medium" pitchFamily="34" charset="0"/>
                <a:ea typeface="Patrick Hand Medium" pitchFamily="34" charset="-122"/>
                <a:cs typeface="Patrick Hand Medium" pitchFamily="34" charset="-120"/>
              </a:rPr>
              <a:t>VV</a:t>
            </a:r>
            <a:endParaRPr lang="en-US" sz="750" dirty="0"/>
          </a:p>
        </p:txBody>
      </p:sp>
      <p:sp>
        <p:nvSpPr>
          <p:cNvPr id="11" name="TextBox 10">
            <a:extLst>
              <a:ext uri="{FF2B5EF4-FFF2-40B4-BE49-F238E27FC236}">
                <a16:creationId xmlns:a16="http://schemas.microsoft.com/office/drawing/2014/main" id="{B9CB604D-20DE-0B3A-340F-C9B97DA2762B}"/>
              </a:ext>
            </a:extLst>
          </p:cNvPr>
          <p:cNvSpPr txBox="1"/>
          <p:nvPr/>
        </p:nvSpPr>
        <p:spPr>
          <a:xfrm>
            <a:off x="2536723" y="6187052"/>
            <a:ext cx="4520327" cy="646331"/>
          </a:xfrm>
          <a:prstGeom prst="rect">
            <a:avLst/>
          </a:prstGeom>
          <a:noFill/>
        </p:spPr>
        <p:txBody>
          <a:bodyPr wrap="square">
            <a:spAutoFit/>
          </a:bodyPr>
          <a:lstStyle/>
          <a:p>
            <a:r>
              <a:rPr lang="en-US" dirty="0">
                <a:solidFill>
                  <a:schemeClr val="tx1">
                    <a:lumMod val="65000"/>
                    <a:lumOff val="35000"/>
                  </a:schemeClr>
                </a:solidFill>
              </a:rPr>
              <a:t>Prof. Viacheslav (SLAVA) TULIAKOV</a:t>
            </a:r>
          </a:p>
          <a:p>
            <a:r>
              <a:rPr lang="en-US" dirty="0" err="1">
                <a:solidFill>
                  <a:schemeClr val="tx1">
                    <a:lumMod val="65000"/>
                    <a:lumOff val="35000"/>
                  </a:schemeClr>
                </a:solidFill>
              </a:rPr>
              <a:t>Viacheslav.Tuliakov@esic.university</a:t>
            </a:r>
            <a:endParaRPr lang="ru-UA" dirty="0">
              <a:solidFill>
                <a:schemeClr val="tx1">
                  <a:lumMod val="65000"/>
                  <a:lumOff val="35000"/>
                </a:schemeClr>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name="Slide 8">
    <p:spTree>
      <p:nvGrpSpPr>
        <p:cNvPr id="1" name=""/>
        <p:cNvGrpSpPr/>
        <p:nvPr/>
      </p:nvGrpSpPr>
      <p:grpSpPr>
        <a:xfrm>
          <a:off x="0" y="0"/>
          <a:ext cx="0" cy="0"/>
          <a:chOff x="0" y="0"/>
          <a:chExt cx="0" cy="0"/>
        </a:xfrm>
      </p:grpSpPr>
      <p:sp>
        <p:nvSpPr>
          <p:cNvPr id="2" name="Text 0"/>
          <p:cNvSpPr/>
          <p:nvPr/>
        </p:nvSpPr>
        <p:spPr>
          <a:xfrm>
            <a:off x="966073" y="1547217"/>
            <a:ext cx="5653802" cy="621030"/>
          </a:xfrm>
          <a:prstGeom prst="rect">
            <a:avLst/>
          </a:prstGeom>
          <a:noFill/>
          <a:ln/>
        </p:spPr>
        <p:txBody>
          <a:bodyPr wrap="none" lIns="0" tIns="0" rIns="0" bIns="0" rtlCol="0" anchor="t"/>
          <a:lstStyle/>
          <a:p>
            <a:pPr marL="0" indent="0">
              <a:lnSpc>
                <a:spcPts val="4850"/>
              </a:lnSpc>
              <a:buNone/>
            </a:pPr>
            <a:r>
              <a:rPr lang="en-US" sz="3900" dirty="0">
                <a:solidFill>
                  <a:srgbClr val="383838"/>
                </a:solidFill>
                <a:latin typeface="Patrick Hand" pitchFamily="34" charset="0"/>
                <a:ea typeface="Patrick Hand" pitchFamily="34" charset="-122"/>
                <a:cs typeface="Patrick Hand" pitchFamily="34" charset="-120"/>
              </a:rPr>
              <a:t>Regional Human Rights Treaties</a:t>
            </a:r>
            <a:endParaRPr lang="en-US" sz="3900" dirty="0"/>
          </a:p>
        </p:txBody>
      </p:sp>
      <p:pic>
        <p:nvPicPr>
          <p:cNvPr id="3" name="Image 0" descr="preencoded.png"/>
          <p:cNvPicPr>
            <a:picLocks noChangeAspect="1"/>
          </p:cNvPicPr>
          <p:nvPr/>
        </p:nvPicPr>
        <p:blipFill>
          <a:blip r:embed="rId3"/>
          <a:stretch>
            <a:fillRect/>
          </a:stretch>
        </p:blipFill>
        <p:spPr>
          <a:xfrm>
            <a:off x="973693" y="2824282"/>
            <a:ext cx="3021687" cy="3021687"/>
          </a:xfrm>
          <a:prstGeom prst="rect">
            <a:avLst/>
          </a:prstGeom>
        </p:spPr>
      </p:pic>
      <p:pic>
        <p:nvPicPr>
          <p:cNvPr id="4" name="Image 1" descr="preencoded.png"/>
          <p:cNvPicPr>
            <a:picLocks noChangeAspect="1"/>
          </p:cNvPicPr>
          <p:nvPr/>
        </p:nvPicPr>
        <p:blipFill>
          <a:blip r:embed="rId4"/>
          <a:stretch>
            <a:fillRect/>
          </a:stretch>
        </p:blipFill>
        <p:spPr>
          <a:xfrm>
            <a:off x="4194096" y="2824282"/>
            <a:ext cx="3021687" cy="3021687"/>
          </a:xfrm>
          <a:prstGeom prst="rect">
            <a:avLst/>
          </a:prstGeom>
        </p:spPr>
      </p:pic>
      <p:pic>
        <p:nvPicPr>
          <p:cNvPr id="5" name="Image 2" descr="preencoded.png"/>
          <p:cNvPicPr>
            <a:picLocks noChangeAspect="1"/>
          </p:cNvPicPr>
          <p:nvPr/>
        </p:nvPicPr>
        <p:blipFill>
          <a:blip r:embed="rId5"/>
          <a:stretch>
            <a:fillRect/>
          </a:stretch>
        </p:blipFill>
        <p:spPr>
          <a:xfrm>
            <a:off x="7414498" y="2824282"/>
            <a:ext cx="3021687" cy="3021687"/>
          </a:xfrm>
          <a:prstGeom prst="rect">
            <a:avLst/>
          </a:prstGeom>
        </p:spPr>
      </p:pic>
      <p:pic>
        <p:nvPicPr>
          <p:cNvPr id="6" name="Image 3" descr="preencoded.png"/>
          <p:cNvPicPr>
            <a:picLocks noChangeAspect="1"/>
          </p:cNvPicPr>
          <p:nvPr/>
        </p:nvPicPr>
        <p:blipFill>
          <a:blip r:embed="rId6"/>
          <a:stretch>
            <a:fillRect/>
          </a:stretch>
        </p:blipFill>
        <p:spPr>
          <a:xfrm>
            <a:off x="10634901" y="2824282"/>
            <a:ext cx="3021806" cy="3021806"/>
          </a:xfrm>
          <a:prstGeom prst="rect">
            <a:avLst/>
          </a:prstGeom>
        </p:spPr>
      </p:pic>
      <p:sp>
        <p:nvSpPr>
          <p:cNvPr id="7" name="Text 1"/>
          <p:cNvSpPr/>
          <p:nvPr/>
        </p:nvSpPr>
        <p:spPr>
          <a:xfrm>
            <a:off x="966073" y="6284714"/>
            <a:ext cx="12698254" cy="397550"/>
          </a:xfrm>
          <a:prstGeom prst="rect">
            <a:avLst/>
          </a:prstGeom>
          <a:noFill/>
          <a:ln/>
        </p:spPr>
        <p:txBody>
          <a:bodyPr wrap="none" lIns="0" tIns="0" rIns="0" bIns="0" rtlCol="0" anchor="t"/>
          <a:lstStyle/>
          <a:p>
            <a:pPr marL="0" indent="0">
              <a:lnSpc>
                <a:spcPts val="3100"/>
              </a:lnSpc>
              <a:buNone/>
            </a:pPr>
            <a:r>
              <a:rPr lang="en-US" sz="1950" dirty="0">
                <a:solidFill>
                  <a:srgbClr val="383838"/>
                </a:solidFill>
                <a:latin typeface="Patrick Hand" pitchFamily="34" charset="0"/>
                <a:ea typeface="Patrick Hand" pitchFamily="34" charset="-122"/>
                <a:cs typeface="Patrick Hand" pitchFamily="34" charset="-120"/>
              </a:rPr>
              <a:t>Regional frameworks include the ECHR (1950), American Convention (1969), African Charter (1981), and ASEAN Declaration (2012).</a:t>
            </a:r>
            <a:endParaRPr lang="en-US" sz="195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name="Slide 9">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3"/>
          <a:stretch>
            <a:fillRect/>
          </a:stretch>
        </p:blipFill>
        <p:spPr>
          <a:xfrm>
            <a:off x="9144000" y="0"/>
            <a:ext cx="5486400" cy="8229600"/>
          </a:xfrm>
          <a:prstGeom prst="rect">
            <a:avLst/>
          </a:prstGeom>
        </p:spPr>
      </p:pic>
      <p:sp>
        <p:nvSpPr>
          <p:cNvPr id="3" name="Text 0"/>
          <p:cNvSpPr/>
          <p:nvPr/>
        </p:nvSpPr>
        <p:spPr>
          <a:xfrm>
            <a:off x="966073" y="2068830"/>
            <a:ext cx="5979557" cy="690086"/>
          </a:xfrm>
          <a:prstGeom prst="rect">
            <a:avLst/>
          </a:prstGeom>
          <a:noFill/>
          <a:ln/>
        </p:spPr>
        <p:txBody>
          <a:bodyPr wrap="none" lIns="0" tIns="0" rIns="0" bIns="0" rtlCol="0" anchor="t"/>
          <a:lstStyle/>
          <a:p>
            <a:pPr marL="0" indent="0">
              <a:lnSpc>
                <a:spcPts val="5400"/>
              </a:lnSpc>
              <a:buNone/>
            </a:pPr>
            <a:r>
              <a:rPr lang="en-US" sz="4300" dirty="0">
                <a:solidFill>
                  <a:srgbClr val="383838"/>
                </a:solidFill>
                <a:latin typeface="Patrick Hand" pitchFamily="34" charset="0"/>
                <a:ea typeface="Patrick Hand" pitchFamily="34" charset="-122"/>
                <a:cs typeface="Patrick Hand" pitchFamily="34" charset="-120"/>
              </a:rPr>
              <a:t>Case Study: ICCPR in Practice</a:t>
            </a:r>
            <a:endParaRPr lang="en-US" sz="4300" dirty="0"/>
          </a:p>
        </p:txBody>
      </p:sp>
      <p:pic>
        <p:nvPicPr>
          <p:cNvPr id="4" name="Image 1" descr="preencoded.png"/>
          <p:cNvPicPr>
            <a:picLocks noChangeAspect="1"/>
          </p:cNvPicPr>
          <p:nvPr/>
        </p:nvPicPr>
        <p:blipFill>
          <a:blip r:embed="rId4"/>
          <a:stretch>
            <a:fillRect/>
          </a:stretch>
        </p:blipFill>
        <p:spPr>
          <a:xfrm>
            <a:off x="966073" y="3172897"/>
            <a:ext cx="531971" cy="531971"/>
          </a:xfrm>
          <a:prstGeom prst="rect">
            <a:avLst/>
          </a:prstGeom>
        </p:spPr>
      </p:pic>
      <p:sp>
        <p:nvSpPr>
          <p:cNvPr id="5" name="Text 1"/>
          <p:cNvSpPr/>
          <p:nvPr/>
        </p:nvSpPr>
        <p:spPr>
          <a:xfrm>
            <a:off x="966073" y="3980855"/>
            <a:ext cx="2127885" cy="689848"/>
          </a:xfrm>
          <a:prstGeom prst="rect">
            <a:avLst/>
          </a:prstGeom>
          <a:noFill/>
          <a:ln/>
        </p:spPr>
        <p:txBody>
          <a:bodyPr wrap="square" lIns="0" tIns="0" rIns="0" bIns="0" rtlCol="0" anchor="t"/>
          <a:lstStyle/>
          <a:p>
            <a:pPr marL="0" indent="0" algn="l">
              <a:lnSpc>
                <a:spcPts val="2700"/>
              </a:lnSpc>
              <a:buNone/>
            </a:pPr>
            <a:r>
              <a:rPr lang="en-US" sz="2150" dirty="0">
                <a:solidFill>
                  <a:srgbClr val="383838"/>
                </a:solidFill>
                <a:latin typeface="Patrick Hand" pitchFamily="34" charset="0"/>
                <a:ea typeface="Patrick Hand" pitchFamily="34" charset="-122"/>
                <a:cs typeface="Patrick Hand" pitchFamily="34" charset="-120"/>
              </a:rPr>
              <a:t>Toonen v. Australia (1994)</a:t>
            </a:r>
            <a:endParaRPr lang="en-US" sz="2150" dirty="0"/>
          </a:p>
        </p:txBody>
      </p:sp>
      <p:sp>
        <p:nvSpPr>
          <p:cNvPr id="6" name="Text 2"/>
          <p:cNvSpPr/>
          <p:nvPr/>
        </p:nvSpPr>
        <p:spPr>
          <a:xfrm>
            <a:off x="966073" y="4836319"/>
            <a:ext cx="2127885" cy="1324451"/>
          </a:xfrm>
          <a:prstGeom prst="rect">
            <a:avLst/>
          </a:prstGeom>
          <a:noFill/>
          <a:ln/>
        </p:spPr>
        <p:txBody>
          <a:bodyPr wrap="square" lIns="0" tIns="0" rIns="0" bIns="0" rtlCol="0" anchor="t"/>
          <a:lstStyle/>
          <a:p>
            <a:pPr marL="0" indent="0" algn="l">
              <a:lnSpc>
                <a:spcPts val="3450"/>
              </a:lnSpc>
              <a:buNone/>
            </a:pPr>
            <a:r>
              <a:rPr lang="en-US" sz="2150" dirty="0">
                <a:solidFill>
                  <a:srgbClr val="383838"/>
                </a:solidFill>
                <a:latin typeface="Patrick Hand" pitchFamily="34" charset="0"/>
                <a:ea typeface="Patrick Hand" pitchFamily="34" charset="-122"/>
                <a:cs typeface="Patrick Hand" pitchFamily="34" charset="-120"/>
              </a:rPr>
              <a:t>Challenge to laws criminalizing same-sex relationships.</a:t>
            </a:r>
            <a:endParaRPr lang="en-US" sz="2150" dirty="0"/>
          </a:p>
        </p:txBody>
      </p:sp>
      <p:pic>
        <p:nvPicPr>
          <p:cNvPr id="7" name="Image 2" descr="preencoded.png"/>
          <p:cNvPicPr>
            <a:picLocks noChangeAspect="1"/>
          </p:cNvPicPr>
          <p:nvPr/>
        </p:nvPicPr>
        <p:blipFill>
          <a:blip r:embed="rId5"/>
          <a:stretch>
            <a:fillRect/>
          </a:stretch>
        </p:blipFill>
        <p:spPr>
          <a:xfrm>
            <a:off x="3507938" y="3172897"/>
            <a:ext cx="531971" cy="531971"/>
          </a:xfrm>
          <a:prstGeom prst="rect">
            <a:avLst/>
          </a:prstGeom>
        </p:spPr>
      </p:pic>
      <p:sp>
        <p:nvSpPr>
          <p:cNvPr id="8" name="Text 3"/>
          <p:cNvSpPr/>
          <p:nvPr/>
        </p:nvSpPr>
        <p:spPr>
          <a:xfrm>
            <a:off x="3507938" y="3980855"/>
            <a:ext cx="2128004" cy="344924"/>
          </a:xfrm>
          <a:prstGeom prst="rect">
            <a:avLst/>
          </a:prstGeom>
          <a:noFill/>
          <a:ln/>
        </p:spPr>
        <p:txBody>
          <a:bodyPr wrap="none" lIns="0" tIns="0" rIns="0" bIns="0" rtlCol="0" anchor="t"/>
          <a:lstStyle/>
          <a:p>
            <a:pPr marL="0" indent="0" algn="l">
              <a:lnSpc>
                <a:spcPts val="2700"/>
              </a:lnSpc>
              <a:buNone/>
            </a:pPr>
            <a:r>
              <a:rPr lang="en-US" sz="2150" dirty="0">
                <a:solidFill>
                  <a:srgbClr val="383838"/>
                </a:solidFill>
                <a:latin typeface="Patrick Hand" pitchFamily="34" charset="0"/>
                <a:ea typeface="Patrick Hand" pitchFamily="34" charset="-122"/>
                <a:cs typeface="Patrick Hand" pitchFamily="34" charset="-120"/>
              </a:rPr>
              <a:t>Legal Issue</a:t>
            </a:r>
            <a:endParaRPr lang="en-US" sz="2150" dirty="0"/>
          </a:p>
        </p:txBody>
      </p:sp>
      <p:sp>
        <p:nvSpPr>
          <p:cNvPr id="9" name="Text 4"/>
          <p:cNvSpPr/>
          <p:nvPr/>
        </p:nvSpPr>
        <p:spPr>
          <a:xfrm>
            <a:off x="3507938" y="4491395"/>
            <a:ext cx="2128004" cy="1324451"/>
          </a:xfrm>
          <a:prstGeom prst="rect">
            <a:avLst/>
          </a:prstGeom>
          <a:noFill/>
          <a:ln/>
        </p:spPr>
        <p:txBody>
          <a:bodyPr wrap="square" lIns="0" tIns="0" rIns="0" bIns="0" rtlCol="0" anchor="t"/>
          <a:lstStyle/>
          <a:p>
            <a:pPr marL="0" indent="0" algn="l">
              <a:lnSpc>
                <a:spcPts val="3450"/>
              </a:lnSpc>
              <a:buNone/>
            </a:pPr>
            <a:r>
              <a:rPr lang="en-US" sz="2150" dirty="0">
                <a:solidFill>
                  <a:srgbClr val="383838"/>
                </a:solidFill>
                <a:latin typeface="Patrick Hand" pitchFamily="34" charset="0"/>
                <a:ea typeface="Patrick Hand" pitchFamily="34" charset="-122"/>
                <a:cs typeface="Patrick Hand" pitchFamily="34" charset="-120"/>
              </a:rPr>
              <a:t>Whether such laws violated privacy rights under ICCPR.</a:t>
            </a:r>
            <a:endParaRPr lang="en-US" sz="2150" dirty="0"/>
          </a:p>
        </p:txBody>
      </p:sp>
      <p:pic>
        <p:nvPicPr>
          <p:cNvPr id="10" name="Image 3" descr="preencoded.png"/>
          <p:cNvPicPr>
            <a:picLocks noChangeAspect="1"/>
          </p:cNvPicPr>
          <p:nvPr/>
        </p:nvPicPr>
        <p:blipFill>
          <a:blip r:embed="rId6"/>
          <a:stretch>
            <a:fillRect/>
          </a:stretch>
        </p:blipFill>
        <p:spPr>
          <a:xfrm>
            <a:off x="6049923" y="3172897"/>
            <a:ext cx="531971" cy="531971"/>
          </a:xfrm>
          <a:prstGeom prst="rect">
            <a:avLst/>
          </a:prstGeom>
        </p:spPr>
      </p:pic>
      <p:sp>
        <p:nvSpPr>
          <p:cNvPr id="11" name="Text 5"/>
          <p:cNvSpPr/>
          <p:nvPr/>
        </p:nvSpPr>
        <p:spPr>
          <a:xfrm>
            <a:off x="6049923" y="3980855"/>
            <a:ext cx="2128004" cy="344924"/>
          </a:xfrm>
          <a:prstGeom prst="rect">
            <a:avLst/>
          </a:prstGeom>
          <a:noFill/>
          <a:ln/>
        </p:spPr>
        <p:txBody>
          <a:bodyPr wrap="none" lIns="0" tIns="0" rIns="0" bIns="0" rtlCol="0" anchor="t"/>
          <a:lstStyle/>
          <a:p>
            <a:pPr marL="0" indent="0" algn="l">
              <a:lnSpc>
                <a:spcPts val="2700"/>
              </a:lnSpc>
              <a:buNone/>
            </a:pPr>
            <a:r>
              <a:rPr lang="en-US" sz="2150" dirty="0">
                <a:solidFill>
                  <a:srgbClr val="383838"/>
                </a:solidFill>
                <a:latin typeface="Patrick Hand" pitchFamily="34" charset="0"/>
                <a:ea typeface="Patrick Hand" pitchFamily="34" charset="-122"/>
                <a:cs typeface="Patrick Hand" pitchFamily="34" charset="-120"/>
              </a:rPr>
              <a:t>Outcome</a:t>
            </a:r>
            <a:endParaRPr lang="en-US" sz="2150" dirty="0"/>
          </a:p>
        </p:txBody>
      </p:sp>
      <p:sp>
        <p:nvSpPr>
          <p:cNvPr id="12" name="Text 6"/>
          <p:cNvSpPr/>
          <p:nvPr/>
        </p:nvSpPr>
        <p:spPr>
          <a:xfrm>
            <a:off x="6049923" y="4491395"/>
            <a:ext cx="2128004" cy="1324451"/>
          </a:xfrm>
          <a:prstGeom prst="rect">
            <a:avLst/>
          </a:prstGeom>
          <a:noFill/>
          <a:ln/>
        </p:spPr>
        <p:txBody>
          <a:bodyPr wrap="square" lIns="0" tIns="0" rIns="0" bIns="0" rtlCol="0" anchor="t"/>
          <a:lstStyle/>
          <a:p>
            <a:pPr marL="0" indent="0" algn="l">
              <a:lnSpc>
                <a:spcPts val="3450"/>
              </a:lnSpc>
              <a:buNone/>
            </a:pPr>
            <a:r>
              <a:rPr lang="en-US" sz="2150" dirty="0">
                <a:solidFill>
                  <a:srgbClr val="383838"/>
                </a:solidFill>
                <a:latin typeface="Patrick Hand" pitchFamily="34" charset="0"/>
                <a:ea typeface="Patrick Hand" pitchFamily="34" charset="-122"/>
                <a:cs typeface="Patrick Hand" pitchFamily="34" charset="-120"/>
              </a:rPr>
              <a:t>Violated privacy rights under Article 17 of ICCPR.</a:t>
            </a:r>
            <a:endParaRPr lang="en-US" sz="215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6F7CF21-16D5-FDD7-03FD-47F353605730}"/>
              </a:ext>
            </a:extLst>
          </p:cNvPr>
          <p:cNvSpPr txBox="1"/>
          <p:nvPr/>
        </p:nvSpPr>
        <p:spPr>
          <a:xfrm>
            <a:off x="280219" y="383458"/>
            <a:ext cx="13907729" cy="7725192"/>
          </a:xfrm>
          <a:prstGeom prst="rect">
            <a:avLst/>
          </a:prstGeom>
          <a:noFill/>
        </p:spPr>
        <p:txBody>
          <a:bodyPr wrap="square">
            <a:spAutoFit/>
          </a:bodyPr>
          <a:lstStyle/>
          <a:p>
            <a:pPr algn="l"/>
            <a:r>
              <a:rPr lang="en" sz="1600" b="1" i="0" u="none" strike="noStrike" dirty="0">
                <a:solidFill>
                  <a:srgbClr val="333333"/>
                </a:solidFill>
                <a:effectLst/>
                <a:latin typeface="Source Sans Pro" panose="020F0502020204030204" pitchFamily="34" charset="0"/>
              </a:rPr>
              <a:t>TOONEN v AUSTRALIA </a:t>
            </a:r>
          </a:p>
          <a:p>
            <a:pPr algn="l"/>
            <a:r>
              <a:rPr lang="en" sz="1600" b="1" i="0" u="none" strike="noStrike" dirty="0">
                <a:solidFill>
                  <a:srgbClr val="333333"/>
                </a:solidFill>
                <a:effectLst/>
                <a:latin typeface="Source Sans Pro" panose="020B0503030403020204" pitchFamily="34" charset="0"/>
              </a:rPr>
              <a:t>United Nations Human Rights Committee (Views on Communication, No 488/1992, adopted 31 March 1994) </a:t>
            </a:r>
          </a:p>
          <a:p>
            <a:pPr algn="l"/>
            <a:r>
              <a:rPr lang="en" sz="1600" b="1" i="0" u="none" strike="noStrike" dirty="0">
                <a:solidFill>
                  <a:srgbClr val="333333"/>
                </a:solidFill>
                <a:effectLst/>
                <a:latin typeface="Source Sans Pro" panose="020B0503030403020204" pitchFamily="34" charset="0"/>
              </a:rPr>
              <a:t>International Covenant on Civil and Political Rights, art 17 - optional protocol, art 5 - privacy and sexual orientation - Tasmanian Criminal Code </a:t>
            </a:r>
          </a:p>
          <a:p>
            <a:pPr algn="l"/>
            <a:r>
              <a:rPr lang="en" sz="1600" b="0" i="0" u="none" strike="noStrike" dirty="0" err="1">
                <a:solidFill>
                  <a:srgbClr val="333333"/>
                </a:solidFill>
                <a:effectLst/>
                <a:latin typeface="Source Sans Pro" panose="020B0503030403020204" pitchFamily="34" charset="0"/>
              </a:rPr>
              <a:t>Toonen</a:t>
            </a:r>
            <a:r>
              <a:rPr lang="en" sz="1600" b="0" i="0" u="none" strike="noStrike" dirty="0">
                <a:solidFill>
                  <a:srgbClr val="333333"/>
                </a:solidFill>
                <a:effectLst/>
                <a:latin typeface="Source Sans Pro" panose="020B0503030403020204" pitchFamily="34" charset="0"/>
              </a:rPr>
              <a:t> (T), an Australian citizen and resident of Tasmania, is an activist for the rights of homosexuals. He claimed s122(a) and (c) and s123 of the Tasmanian Criminal Code, which </a:t>
            </a:r>
            <a:r>
              <a:rPr lang="en" sz="1600" b="0" i="0" u="none" strike="noStrike" dirty="0" err="1">
                <a:solidFill>
                  <a:srgbClr val="333333"/>
                </a:solidFill>
                <a:effectLst/>
                <a:latin typeface="Source Sans Pro" panose="020B0503030403020204" pitchFamily="34" charset="0"/>
              </a:rPr>
              <a:t>criminalise</a:t>
            </a:r>
            <a:r>
              <a:rPr lang="en" sz="1600" b="0" i="0" u="none" strike="noStrike" dirty="0">
                <a:solidFill>
                  <a:srgbClr val="333333"/>
                </a:solidFill>
                <a:effectLst/>
                <a:latin typeface="Source Sans Pro" panose="020B0503030403020204" pitchFamily="34" charset="0"/>
              </a:rPr>
              <a:t> all sexual contact between consenting male adults in private, breached various Articles of the International Covenant on Civil and Political Rights (ICCPR). He submitted a communication as author and victim against Australia (the State party) to the UN Human Rights Committee, under art 5 of the optional protocol to the ICCPR. </a:t>
            </a:r>
          </a:p>
          <a:p>
            <a:pPr algn="l"/>
            <a:r>
              <a:rPr lang="en" sz="1600" b="0" i="0" u="none" strike="noStrike" dirty="0">
                <a:solidFill>
                  <a:srgbClr val="333333"/>
                </a:solidFill>
                <a:effectLst/>
                <a:latin typeface="Source Sans Pro" panose="020B0503030403020204" pitchFamily="34" charset="0"/>
              </a:rPr>
              <a:t>T claimed that the Tasmanian provisions breached the ICCPR because (a) their enforcement violates the right to privacy, as it brings private sexual activity into the public domain; (b) ''they distinguish between individuals in the exercise of their right to privacy' on the basis of sexual activity, orientation or identity; and (c) they discriminate between homosexual men and women. </a:t>
            </a:r>
          </a:p>
          <a:p>
            <a:pPr algn="l"/>
            <a:r>
              <a:rPr lang="en" sz="1600" b="0" i="0" u="none" strike="noStrike" dirty="0">
                <a:solidFill>
                  <a:srgbClr val="333333"/>
                </a:solidFill>
                <a:effectLst/>
                <a:latin typeface="Source Sans Pro" panose="020B0503030403020204" pitchFamily="34" charset="0"/>
              </a:rPr>
              <a:t>The Committee unanimously held: </a:t>
            </a:r>
          </a:p>
          <a:p>
            <a:r>
              <a:rPr lang="en" sz="1600" dirty="0">
                <a:effectLst/>
              </a:rPr>
              <a:t>1. </a:t>
            </a:r>
            <a:r>
              <a:rPr lang="en" sz="1600" dirty="0">
                <a:solidFill>
                  <a:srgbClr val="FF0000"/>
                </a:solidFill>
                <a:effectLst/>
              </a:rPr>
              <a:t>T was a ''victim' within the meaning of art 1 of the optional protocol,</a:t>
            </a:r>
            <a:r>
              <a:rPr lang="en" sz="1600" dirty="0">
                <a:effectLst/>
              </a:rPr>
              <a:t> despite the fact that the Tasmanian provisions had not been enforced for a number of years, because the threat of enforcement and impact of the continuing existence of the provisions on administrative practices and public opinion affected him personally. </a:t>
            </a:r>
          </a:p>
          <a:p>
            <a:r>
              <a:rPr lang="en" sz="1600" dirty="0">
                <a:effectLst/>
              </a:rPr>
              <a:t>2. </a:t>
            </a:r>
            <a:r>
              <a:rPr lang="en" sz="1600" dirty="0">
                <a:solidFill>
                  <a:srgbClr val="FF0000"/>
                </a:solidFill>
                <a:effectLst/>
              </a:rPr>
              <a:t>T had no effective domestic remedy, </a:t>
            </a:r>
            <a:r>
              <a:rPr lang="en" sz="1600" dirty="0">
                <a:effectLst/>
              </a:rPr>
              <a:t>because Australian courts will not provide a remedy for breaches of the ICCPR as part of domestic law. No ''administrative' remedy was available, as support from the necessary parliamentary majority to have the Tasmanian Parliament repeal the legislation was lacking. </a:t>
            </a:r>
          </a:p>
          <a:p>
            <a:r>
              <a:rPr lang="en" sz="1600" dirty="0">
                <a:effectLst/>
              </a:rPr>
              <a:t>The Committee first considered art 17(1) which provides in part ''No one shall be subjected to arbitrary or unlawful interference with his privacy, family, home or correspondence'. </a:t>
            </a:r>
          </a:p>
          <a:p>
            <a:r>
              <a:rPr lang="en" sz="1600" dirty="0">
                <a:effectLst/>
              </a:rPr>
              <a:t>3. '</a:t>
            </a:r>
            <a:r>
              <a:rPr lang="en" sz="1600" dirty="0">
                <a:solidFill>
                  <a:srgbClr val="FF0000"/>
                </a:solidFill>
                <a:effectLst/>
              </a:rPr>
              <a:t>'Adult consensual sexual activity in private is covered by the concept of "privacy</a:t>
            </a:r>
            <a:r>
              <a:rPr lang="en" sz="1600" dirty="0">
                <a:effectLst/>
              </a:rPr>
              <a:t>", and ... [T] is actually and currently affected by the continuing existence of the Tasmanian law.' The Tasmanian provisions therefore ''interfere' with T's privacy. </a:t>
            </a:r>
          </a:p>
          <a:p>
            <a:r>
              <a:rPr lang="en" sz="1600" dirty="0">
                <a:effectLst/>
              </a:rPr>
              <a:t>4. </a:t>
            </a:r>
            <a:r>
              <a:rPr lang="en" sz="1600" dirty="0">
                <a:solidFill>
                  <a:srgbClr val="FF0000"/>
                </a:solidFill>
                <a:effectLst/>
              </a:rPr>
              <a:t>The interference was ''arbitrary'. </a:t>
            </a:r>
            <a:r>
              <a:rPr lang="en" sz="1600" dirty="0">
                <a:effectLst/>
              </a:rPr>
              <a:t>The Committee has previously noted that the ''introduction of the concept of arbitrariness is intended to guarantee that even interferences provided for by the law should be in accordance with the provisions, aims and objectives of the Covenant and should be, in any event, reasonable in the circumstances' (General Comment 15(32) on art 17, Doc CCPR/c/21/Rev1, 19 May 1989). The Committee here ''interprets the requirement of reasonableness to imply that any interference with privacy must be proportional to the end sought and be necessary in the circumstances of any given case'. </a:t>
            </a:r>
          </a:p>
          <a:p>
            <a:r>
              <a:rPr lang="en" sz="1600" dirty="0">
                <a:effectLst/>
              </a:rPr>
              <a:t>The Tasmanian government's argument that the laws were ''reasonable' as justified on public health and moral grounds were rejected, both as to the claim that they were a means of preventing the spread of HIV/AIDS, and as to the claim that moral issues must be deemed a matter for domestic concern. Australia, as State party, accepted that the laws were arbitrary.</a:t>
            </a:r>
          </a:p>
          <a:p>
            <a:r>
              <a:rPr lang="en" sz="1600" dirty="0">
                <a:effectLst/>
              </a:rPr>
              <a:t>5. </a:t>
            </a:r>
            <a:r>
              <a:rPr lang="en" sz="1600" dirty="0">
                <a:solidFill>
                  <a:srgbClr val="FF0000"/>
                </a:solidFill>
                <a:effectLst/>
              </a:rPr>
              <a:t>T was therefore a victim of an ''arbitrary interference with his privacy',</a:t>
            </a:r>
            <a:r>
              <a:rPr lang="en" sz="1600" dirty="0">
                <a:effectLst/>
              </a:rPr>
              <a:t> contrary to art 17(1). </a:t>
            </a:r>
          </a:p>
          <a:p>
            <a:r>
              <a:rPr lang="en" sz="1600" dirty="0">
                <a:effectLst/>
              </a:rPr>
              <a:t>6. An effective remedy would be the repeal of the Tasmanian provisions.</a:t>
            </a:r>
          </a:p>
          <a:p>
            <a:r>
              <a:rPr lang="en" sz="1600" dirty="0">
                <a:effectLst/>
                <a:hlinkClick r:id="rId2"/>
              </a:rPr>
              <a:t>http://hrlibrary.umn.edu/undocs/html/vws488.htm</a:t>
            </a:r>
            <a:endParaRPr lang="en" sz="1600" dirty="0">
              <a:effectLst/>
            </a:endParaRPr>
          </a:p>
          <a:p>
            <a:endParaRPr lang="en" sz="1600" dirty="0">
              <a:effectLst/>
            </a:endParaRPr>
          </a:p>
          <a:p>
            <a:endParaRPr lang="en" sz="1600" dirty="0">
              <a:effectLst/>
            </a:endParaRPr>
          </a:p>
        </p:txBody>
      </p:sp>
    </p:spTree>
    <p:extLst>
      <p:ext uri="{BB962C8B-B14F-4D97-AF65-F5344CB8AC3E}">
        <p14:creationId xmlns:p14="http://schemas.microsoft.com/office/powerpoint/2010/main" val="28982161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C33E5B1-D848-8044-20F9-2E06D52E8045}"/>
              </a:ext>
            </a:extLst>
          </p:cNvPr>
          <p:cNvSpPr txBox="1"/>
          <p:nvPr/>
        </p:nvSpPr>
        <p:spPr>
          <a:xfrm>
            <a:off x="693174" y="2942669"/>
            <a:ext cx="13406284" cy="4247317"/>
          </a:xfrm>
          <a:prstGeom prst="rect">
            <a:avLst/>
          </a:prstGeom>
          <a:noFill/>
        </p:spPr>
        <p:txBody>
          <a:bodyPr wrap="square">
            <a:spAutoFit/>
          </a:bodyPr>
          <a:lstStyle/>
          <a:p>
            <a:pPr algn="ctr"/>
            <a:r>
              <a:rPr lang="en" sz="3600" b="1" i="0" u="none" strike="noStrike" dirty="0">
                <a:effectLst/>
                <a:latin typeface="ui-sans-serif"/>
              </a:rPr>
              <a:t>The European Convention on Human Rights (ECHR)</a:t>
            </a:r>
          </a:p>
          <a:p>
            <a:pPr algn="ctr">
              <a:buFont typeface="Arial" panose="020B0604020202020204" pitchFamily="34" charset="0"/>
              <a:buChar char="•"/>
            </a:pPr>
            <a:r>
              <a:rPr lang="en" sz="3600" b="1" i="0" u="none" strike="noStrike" dirty="0">
                <a:solidFill>
                  <a:srgbClr val="374151"/>
                </a:solidFill>
                <a:effectLst/>
                <a:latin typeface="ui-sans-serif"/>
              </a:rPr>
              <a:t>Adoption: </a:t>
            </a:r>
            <a:r>
              <a:rPr lang="en" sz="3600" b="0" i="0" u="none" strike="noStrike" dirty="0">
                <a:solidFill>
                  <a:srgbClr val="374151"/>
                </a:solidFill>
                <a:effectLst/>
                <a:latin typeface="ui-sans-serif"/>
              </a:rPr>
              <a:t>1953 (entered into force). </a:t>
            </a:r>
          </a:p>
          <a:p>
            <a:pPr algn="ctr">
              <a:buFont typeface="Arial" panose="020B0604020202020204" pitchFamily="34" charset="0"/>
              <a:buChar char="•"/>
            </a:pPr>
            <a:r>
              <a:rPr lang="en" sz="3600" b="1" i="0" u="none" strike="noStrike" dirty="0">
                <a:solidFill>
                  <a:srgbClr val="374151"/>
                </a:solidFill>
                <a:effectLst/>
                <a:latin typeface="ui-sans-serif"/>
              </a:rPr>
              <a:t>Unique Features:</a:t>
            </a:r>
            <a:endParaRPr lang="en" sz="3600" b="0" i="0" u="none" strike="noStrike" dirty="0">
              <a:solidFill>
                <a:srgbClr val="374151"/>
              </a:solidFill>
              <a:effectLst/>
              <a:latin typeface="ui-sans-serif"/>
            </a:endParaRPr>
          </a:p>
          <a:p>
            <a:pPr marL="742950" lvl="1" indent="-285750" algn="ctr">
              <a:buFont typeface="Arial" panose="020B0604020202020204" pitchFamily="34" charset="0"/>
              <a:buChar char="•"/>
            </a:pPr>
            <a:r>
              <a:rPr lang="en" sz="3600" b="0" i="0" u="none" strike="noStrike" dirty="0">
                <a:solidFill>
                  <a:srgbClr val="374151"/>
                </a:solidFill>
                <a:effectLst/>
                <a:latin typeface="ui-sans-serif"/>
              </a:rPr>
              <a:t>Individual petition (Article 34). </a:t>
            </a:r>
          </a:p>
          <a:p>
            <a:pPr marL="742950" lvl="1" indent="-285750" algn="ctr">
              <a:buFont typeface="Arial" panose="020B0604020202020204" pitchFamily="34" charset="0"/>
              <a:buChar char="•"/>
            </a:pPr>
            <a:r>
              <a:rPr lang="en" sz="3600" b="0" i="0" u="none" strike="noStrike" dirty="0">
                <a:solidFill>
                  <a:srgbClr val="374151"/>
                </a:solidFill>
                <a:effectLst/>
                <a:latin typeface="ui-sans-serif"/>
              </a:rPr>
              <a:t>Binding judgments (Article 46).</a:t>
            </a:r>
          </a:p>
          <a:p>
            <a:pPr algn="ctr">
              <a:buFont typeface="Arial" panose="020B0604020202020204" pitchFamily="34" charset="0"/>
              <a:buChar char="•"/>
            </a:pPr>
            <a:r>
              <a:rPr lang="en" sz="3600" b="1" i="0" u="none" strike="noStrike" dirty="0">
                <a:solidFill>
                  <a:srgbClr val="374151"/>
                </a:solidFill>
                <a:effectLst/>
                <a:latin typeface="ui-sans-serif"/>
              </a:rPr>
              <a:t>Link: </a:t>
            </a:r>
            <a:r>
              <a:rPr lang="en" sz="3600" b="0" i="0" u="sng" strike="noStrike" dirty="0">
                <a:solidFill>
                  <a:srgbClr val="374151"/>
                </a:solidFill>
                <a:effectLst/>
                <a:latin typeface="ui-sans-serif"/>
                <a:hlinkClick r:id="rId2"/>
              </a:rPr>
              <a:t>https://www.echr.coe.int/documents/d/echr/Convention_ENG</a:t>
            </a:r>
            <a:endParaRPr lang="en" sz="3600" b="0" i="0" u="sng" strike="noStrike" dirty="0">
              <a:solidFill>
                <a:srgbClr val="374151"/>
              </a:solidFill>
              <a:effectLst/>
              <a:latin typeface="ui-sans-serif"/>
            </a:endParaRPr>
          </a:p>
          <a:p>
            <a:pPr algn="ctr">
              <a:buFont typeface="Arial" panose="020B0604020202020204" pitchFamily="34" charset="0"/>
              <a:buChar char="•"/>
            </a:pPr>
            <a:endParaRPr lang="en" sz="3600" b="0" i="0" u="sng" strike="noStrike" dirty="0">
              <a:solidFill>
                <a:srgbClr val="374151"/>
              </a:solidFill>
              <a:effectLst/>
              <a:latin typeface="ui-sans-serif"/>
            </a:endParaRPr>
          </a:p>
          <a:p>
            <a:pPr algn="l">
              <a:buFont typeface="Arial" panose="020B0604020202020204" pitchFamily="34" charset="0"/>
              <a:buChar char="•"/>
            </a:pPr>
            <a:endParaRPr lang="en" b="0" i="0" u="none" strike="noStrike" dirty="0">
              <a:solidFill>
                <a:srgbClr val="374151"/>
              </a:solidFill>
              <a:effectLst/>
              <a:latin typeface="ui-sans-serif"/>
            </a:endParaRPr>
          </a:p>
        </p:txBody>
      </p:sp>
      <p:pic>
        <p:nvPicPr>
          <p:cNvPr id="5" name="Рисунок 4" descr="Изображение выглядит как строительство, колонна, статуя, ориентир&#10;&#10;Контент, сгенерированный ИИ, может содержать ошибки.">
            <a:extLst>
              <a:ext uri="{FF2B5EF4-FFF2-40B4-BE49-F238E27FC236}">
                <a16:creationId xmlns:a16="http://schemas.microsoft.com/office/drawing/2014/main" id="{E58A4FCE-5BF5-59E4-15AB-CFCDC49D6B5A}"/>
              </a:ext>
            </a:extLst>
          </p:cNvPr>
          <p:cNvPicPr>
            <a:picLocks noChangeAspect="1"/>
          </p:cNvPicPr>
          <p:nvPr/>
        </p:nvPicPr>
        <p:blipFill>
          <a:blip r:embed="rId3"/>
          <a:stretch>
            <a:fillRect/>
          </a:stretch>
        </p:blipFill>
        <p:spPr>
          <a:xfrm>
            <a:off x="6039464" y="228966"/>
            <a:ext cx="2713703" cy="2713703"/>
          </a:xfrm>
          <a:prstGeom prst="rect">
            <a:avLst/>
          </a:prstGeom>
        </p:spPr>
      </p:pic>
    </p:spTree>
    <p:extLst>
      <p:ext uri="{BB962C8B-B14F-4D97-AF65-F5344CB8AC3E}">
        <p14:creationId xmlns:p14="http://schemas.microsoft.com/office/powerpoint/2010/main" val="31672432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name="Slide 10">
    <p:spTree>
      <p:nvGrpSpPr>
        <p:cNvPr id="1" name=""/>
        <p:cNvGrpSpPr/>
        <p:nvPr/>
      </p:nvGrpSpPr>
      <p:grpSpPr>
        <a:xfrm>
          <a:off x="0" y="0"/>
          <a:ext cx="0" cy="0"/>
          <a:chOff x="0" y="0"/>
          <a:chExt cx="0" cy="0"/>
        </a:xfrm>
      </p:grpSpPr>
      <p:sp>
        <p:nvSpPr>
          <p:cNvPr id="2" name="Text 0"/>
          <p:cNvSpPr/>
          <p:nvPr/>
        </p:nvSpPr>
        <p:spPr>
          <a:xfrm>
            <a:off x="946785" y="743903"/>
            <a:ext cx="7164229" cy="676275"/>
          </a:xfrm>
          <a:prstGeom prst="rect">
            <a:avLst/>
          </a:prstGeom>
          <a:noFill/>
          <a:ln/>
        </p:spPr>
        <p:txBody>
          <a:bodyPr wrap="none" lIns="0" tIns="0" rIns="0" bIns="0" rtlCol="0" anchor="t"/>
          <a:lstStyle/>
          <a:p>
            <a:pPr marL="0" indent="0">
              <a:lnSpc>
                <a:spcPts val="5300"/>
              </a:lnSpc>
              <a:buNone/>
            </a:pPr>
            <a:r>
              <a:rPr lang="en-US" sz="4250" dirty="0">
                <a:solidFill>
                  <a:srgbClr val="383838"/>
                </a:solidFill>
                <a:latin typeface="Patrick Hand" pitchFamily="34" charset="0"/>
                <a:ea typeface="Patrick Hand" pitchFamily="34" charset="-122"/>
                <a:cs typeface="Patrick Hand" pitchFamily="34" charset="-120"/>
              </a:rPr>
              <a:t>The European Court of Human Rights</a:t>
            </a:r>
            <a:endParaRPr lang="en-US" sz="4250" dirty="0"/>
          </a:p>
        </p:txBody>
      </p:sp>
      <p:sp>
        <p:nvSpPr>
          <p:cNvPr id="3" name="Text 1"/>
          <p:cNvSpPr/>
          <p:nvPr/>
        </p:nvSpPr>
        <p:spPr>
          <a:xfrm>
            <a:off x="2019657" y="2377083"/>
            <a:ext cx="2705338" cy="338138"/>
          </a:xfrm>
          <a:prstGeom prst="rect">
            <a:avLst/>
          </a:prstGeom>
          <a:noFill/>
          <a:ln/>
        </p:spPr>
        <p:txBody>
          <a:bodyPr wrap="none" lIns="0" tIns="0" rIns="0" bIns="0" rtlCol="0" anchor="t"/>
          <a:lstStyle/>
          <a:p>
            <a:pPr marL="0" indent="0" algn="r">
              <a:lnSpc>
                <a:spcPts val="2650"/>
              </a:lnSpc>
              <a:buNone/>
            </a:pPr>
            <a:r>
              <a:rPr lang="en-US" sz="2100" dirty="0">
                <a:solidFill>
                  <a:srgbClr val="383838"/>
                </a:solidFill>
                <a:latin typeface="Patrick Hand" pitchFamily="34" charset="0"/>
                <a:ea typeface="Patrick Hand" pitchFamily="34" charset="-122"/>
                <a:cs typeface="Patrick Hand" pitchFamily="34" charset="-120"/>
              </a:rPr>
              <a:t>Structure</a:t>
            </a:r>
            <a:endParaRPr lang="en-US" sz="2100" dirty="0"/>
          </a:p>
        </p:txBody>
      </p:sp>
      <p:sp>
        <p:nvSpPr>
          <p:cNvPr id="4" name="Text 2"/>
          <p:cNvSpPr/>
          <p:nvPr/>
        </p:nvSpPr>
        <p:spPr>
          <a:xfrm>
            <a:off x="946785" y="2877503"/>
            <a:ext cx="3778210" cy="432792"/>
          </a:xfrm>
          <a:prstGeom prst="rect">
            <a:avLst/>
          </a:prstGeom>
          <a:noFill/>
          <a:ln/>
        </p:spPr>
        <p:txBody>
          <a:bodyPr wrap="none" lIns="0" tIns="0" rIns="0" bIns="0" rtlCol="0" anchor="t"/>
          <a:lstStyle/>
          <a:p>
            <a:pPr marL="0" indent="0" algn="r">
              <a:lnSpc>
                <a:spcPts val="3400"/>
              </a:lnSpc>
              <a:buNone/>
            </a:pPr>
            <a:r>
              <a:rPr lang="en-US" sz="2100" dirty="0">
                <a:solidFill>
                  <a:srgbClr val="383838"/>
                </a:solidFill>
                <a:latin typeface="Patrick Hand" pitchFamily="34" charset="0"/>
                <a:ea typeface="Patrick Hand" pitchFamily="34" charset="-122"/>
                <a:cs typeface="Patrick Hand" pitchFamily="34" charset="-120"/>
              </a:rPr>
              <a:t>Court based in Strasbourg, France</a:t>
            </a:r>
            <a:endParaRPr lang="en-US" sz="2100" dirty="0"/>
          </a:p>
        </p:txBody>
      </p:sp>
      <p:pic>
        <p:nvPicPr>
          <p:cNvPr id="5" name="Image 0" descr="preencoded.png"/>
          <p:cNvPicPr>
            <a:picLocks noChangeAspect="1"/>
          </p:cNvPicPr>
          <p:nvPr/>
        </p:nvPicPr>
        <p:blipFill>
          <a:blip r:embed="rId3"/>
          <a:stretch>
            <a:fillRect/>
          </a:stretch>
        </p:blipFill>
        <p:spPr>
          <a:xfrm>
            <a:off x="5130760" y="1961198"/>
            <a:ext cx="4368879" cy="4368879"/>
          </a:xfrm>
          <a:prstGeom prst="rect">
            <a:avLst/>
          </a:prstGeom>
        </p:spPr>
      </p:pic>
      <p:sp>
        <p:nvSpPr>
          <p:cNvPr id="6" name="Text 3"/>
          <p:cNvSpPr/>
          <p:nvPr/>
        </p:nvSpPr>
        <p:spPr>
          <a:xfrm>
            <a:off x="6233517" y="2641521"/>
            <a:ext cx="404693" cy="505897"/>
          </a:xfrm>
          <a:prstGeom prst="rect">
            <a:avLst/>
          </a:prstGeom>
          <a:noFill/>
          <a:ln/>
        </p:spPr>
        <p:txBody>
          <a:bodyPr wrap="none" lIns="0" tIns="0" rIns="0" bIns="0" rtlCol="0" anchor="t"/>
          <a:lstStyle/>
          <a:p>
            <a:pPr marL="0" indent="0">
              <a:lnSpc>
                <a:spcPts val="5050"/>
              </a:lnSpc>
              <a:buNone/>
            </a:pPr>
            <a:r>
              <a:rPr lang="en-US" sz="3150" dirty="0">
                <a:solidFill>
                  <a:srgbClr val="383838"/>
                </a:solidFill>
                <a:latin typeface="Patrick Hand" pitchFamily="34" charset="0"/>
                <a:ea typeface="Patrick Hand" pitchFamily="34" charset="-122"/>
                <a:cs typeface="Patrick Hand" pitchFamily="34" charset="-120"/>
              </a:rPr>
              <a:t>1</a:t>
            </a:r>
            <a:endParaRPr lang="en-US" sz="3150" dirty="0"/>
          </a:p>
        </p:txBody>
      </p:sp>
      <p:sp>
        <p:nvSpPr>
          <p:cNvPr id="7" name="Text 4"/>
          <p:cNvSpPr/>
          <p:nvPr/>
        </p:nvSpPr>
        <p:spPr>
          <a:xfrm>
            <a:off x="9905405" y="2377083"/>
            <a:ext cx="2705338" cy="338138"/>
          </a:xfrm>
          <a:prstGeom prst="rect">
            <a:avLst/>
          </a:prstGeom>
          <a:noFill/>
          <a:ln/>
        </p:spPr>
        <p:txBody>
          <a:bodyPr wrap="none" lIns="0" tIns="0" rIns="0" bIns="0" rtlCol="0" anchor="t"/>
          <a:lstStyle/>
          <a:p>
            <a:pPr marL="0" indent="0" algn="l">
              <a:lnSpc>
                <a:spcPts val="2650"/>
              </a:lnSpc>
              <a:buNone/>
            </a:pPr>
            <a:r>
              <a:rPr lang="en-US" sz="2100" dirty="0">
                <a:solidFill>
                  <a:srgbClr val="383838"/>
                </a:solidFill>
                <a:latin typeface="Patrick Hand" pitchFamily="34" charset="0"/>
                <a:ea typeface="Patrick Hand" pitchFamily="34" charset="-122"/>
                <a:cs typeface="Patrick Hand" pitchFamily="34" charset="-120"/>
              </a:rPr>
              <a:t>Jurisdiction</a:t>
            </a:r>
            <a:endParaRPr lang="en-US" sz="2100" dirty="0"/>
          </a:p>
        </p:txBody>
      </p:sp>
      <p:sp>
        <p:nvSpPr>
          <p:cNvPr id="8" name="Text 5"/>
          <p:cNvSpPr/>
          <p:nvPr/>
        </p:nvSpPr>
        <p:spPr>
          <a:xfrm>
            <a:off x="9905405" y="2877503"/>
            <a:ext cx="3778210" cy="432792"/>
          </a:xfrm>
          <a:prstGeom prst="rect">
            <a:avLst/>
          </a:prstGeom>
          <a:noFill/>
          <a:ln/>
        </p:spPr>
        <p:txBody>
          <a:bodyPr wrap="none" lIns="0" tIns="0" rIns="0" bIns="0" rtlCol="0" anchor="t"/>
          <a:lstStyle/>
          <a:p>
            <a:pPr marL="0" indent="0" algn="l">
              <a:lnSpc>
                <a:spcPts val="3400"/>
              </a:lnSpc>
              <a:buNone/>
            </a:pPr>
            <a:r>
              <a:rPr lang="en-US" sz="2100" dirty="0">
                <a:solidFill>
                  <a:srgbClr val="383838"/>
                </a:solidFill>
                <a:latin typeface="Patrick Hand" pitchFamily="34" charset="0"/>
                <a:ea typeface="Patrick Hand" pitchFamily="34" charset="-122"/>
                <a:cs typeface="Patrick Hand" pitchFamily="34" charset="-120"/>
              </a:rPr>
              <a:t>All Council of Europe member states</a:t>
            </a:r>
            <a:endParaRPr lang="en-US" sz="2100" dirty="0"/>
          </a:p>
        </p:txBody>
      </p:sp>
      <p:pic>
        <p:nvPicPr>
          <p:cNvPr id="9" name="Image 1" descr="preencoded.png"/>
          <p:cNvPicPr>
            <a:picLocks noChangeAspect="1"/>
          </p:cNvPicPr>
          <p:nvPr/>
        </p:nvPicPr>
        <p:blipFill>
          <a:blip r:embed="rId4"/>
          <a:stretch>
            <a:fillRect/>
          </a:stretch>
        </p:blipFill>
        <p:spPr>
          <a:xfrm>
            <a:off x="5130760" y="1961198"/>
            <a:ext cx="4368879" cy="4368879"/>
          </a:xfrm>
          <a:prstGeom prst="rect">
            <a:avLst/>
          </a:prstGeom>
        </p:spPr>
      </p:pic>
      <p:sp>
        <p:nvSpPr>
          <p:cNvPr id="10" name="Text 6"/>
          <p:cNvSpPr/>
          <p:nvPr/>
        </p:nvSpPr>
        <p:spPr>
          <a:xfrm>
            <a:off x="8363783" y="3013353"/>
            <a:ext cx="404693" cy="505897"/>
          </a:xfrm>
          <a:prstGeom prst="rect">
            <a:avLst/>
          </a:prstGeom>
          <a:noFill/>
          <a:ln/>
        </p:spPr>
        <p:txBody>
          <a:bodyPr wrap="none" lIns="0" tIns="0" rIns="0" bIns="0" rtlCol="0" anchor="t"/>
          <a:lstStyle/>
          <a:p>
            <a:pPr marL="0" indent="0">
              <a:lnSpc>
                <a:spcPts val="5050"/>
              </a:lnSpc>
              <a:buNone/>
            </a:pPr>
            <a:r>
              <a:rPr lang="en-US" sz="3150" dirty="0">
                <a:solidFill>
                  <a:srgbClr val="383838"/>
                </a:solidFill>
                <a:latin typeface="Patrick Hand" pitchFamily="34" charset="0"/>
                <a:ea typeface="Patrick Hand" pitchFamily="34" charset="-122"/>
                <a:cs typeface="Patrick Hand" pitchFamily="34" charset="-120"/>
              </a:rPr>
              <a:t>2</a:t>
            </a:r>
            <a:endParaRPr lang="en-US" sz="3150" dirty="0"/>
          </a:p>
        </p:txBody>
      </p:sp>
      <p:sp>
        <p:nvSpPr>
          <p:cNvPr id="11" name="Text 7"/>
          <p:cNvSpPr/>
          <p:nvPr/>
        </p:nvSpPr>
        <p:spPr>
          <a:xfrm>
            <a:off x="9905405" y="4764405"/>
            <a:ext cx="2705338" cy="338138"/>
          </a:xfrm>
          <a:prstGeom prst="rect">
            <a:avLst/>
          </a:prstGeom>
          <a:noFill/>
          <a:ln/>
        </p:spPr>
        <p:txBody>
          <a:bodyPr wrap="none" lIns="0" tIns="0" rIns="0" bIns="0" rtlCol="0" anchor="t"/>
          <a:lstStyle/>
          <a:p>
            <a:pPr marL="0" indent="0" algn="l">
              <a:lnSpc>
                <a:spcPts val="2650"/>
              </a:lnSpc>
              <a:buNone/>
            </a:pPr>
            <a:r>
              <a:rPr lang="en-US" sz="2100" dirty="0">
                <a:solidFill>
                  <a:srgbClr val="383838"/>
                </a:solidFill>
                <a:latin typeface="Patrick Hand" pitchFamily="34" charset="0"/>
                <a:ea typeface="Patrick Hand" pitchFamily="34" charset="-122"/>
                <a:cs typeface="Patrick Hand" pitchFamily="34" charset="-120"/>
              </a:rPr>
              <a:t>Admissibility</a:t>
            </a:r>
            <a:endParaRPr lang="en-US" sz="2100" dirty="0"/>
          </a:p>
        </p:txBody>
      </p:sp>
      <p:sp>
        <p:nvSpPr>
          <p:cNvPr id="12" name="Text 8"/>
          <p:cNvSpPr/>
          <p:nvPr/>
        </p:nvSpPr>
        <p:spPr>
          <a:xfrm>
            <a:off x="9905405" y="5264825"/>
            <a:ext cx="3778210" cy="432792"/>
          </a:xfrm>
          <a:prstGeom prst="rect">
            <a:avLst/>
          </a:prstGeom>
          <a:noFill/>
          <a:ln/>
        </p:spPr>
        <p:txBody>
          <a:bodyPr wrap="none" lIns="0" tIns="0" rIns="0" bIns="0" rtlCol="0" anchor="t"/>
          <a:lstStyle/>
          <a:p>
            <a:pPr marL="0" indent="0" algn="l">
              <a:lnSpc>
                <a:spcPts val="3400"/>
              </a:lnSpc>
              <a:buNone/>
            </a:pPr>
            <a:r>
              <a:rPr lang="en-US" sz="2100" dirty="0">
                <a:solidFill>
                  <a:srgbClr val="383838"/>
                </a:solidFill>
                <a:latin typeface="Patrick Hand" pitchFamily="34" charset="0"/>
                <a:ea typeface="Patrick Hand" pitchFamily="34" charset="-122"/>
                <a:cs typeface="Patrick Hand" pitchFamily="34" charset="-120"/>
              </a:rPr>
              <a:t>Exhaustion of domestic remedies</a:t>
            </a:r>
            <a:endParaRPr lang="en-US" sz="2100" dirty="0"/>
          </a:p>
        </p:txBody>
      </p:sp>
      <p:pic>
        <p:nvPicPr>
          <p:cNvPr id="13" name="Image 2" descr="preencoded.png"/>
          <p:cNvPicPr>
            <a:picLocks noChangeAspect="1"/>
          </p:cNvPicPr>
          <p:nvPr/>
        </p:nvPicPr>
        <p:blipFill>
          <a:blip r:embed="rId5"/>
          <a:stretch>
            <a:fillRect/>
          </a:stretch>
        </p:blipFill>
        <p:spPr>
          <a:xfrm>
            <a:off x="5130760" y="1961198"/>
            <a:ext cx="4368879" cy="4368879"/>
          </a:xfrm>
          <a:prstGeom prst="rect">
            <a:avLst/>
          </a:prstGeom>
        </p:spPr>
      </p:pic>
      <p:sp>
        <p:nvSpPr>
          <p:cNvPr id="14" name="Text 9"/>
          <p:cNvSpPr/>
          <p:nvPr/>
        </p:nvSpPr>
        <p:spPr>
          <a:xfrm>
            <a:off x="7991951" y="5143619"/>
            <a:ext cx="404693" cy="505897"/>
          </a:xfrm>
          <a:prstGeom prst="rect">
            <a:avLst/>
          </a:prstGeom>
          <a:noFill/>
          <a:ln/>
        </p:spPr>
        <p:txBody>
          <a:bodyPr wrap="none" lIns="0" tIns="0" rIns="0" bIns="0" rtlCol="0" anchor="t"/>
          <a:lstStyle/>
          <a:p>
            <a:pPr marL="0" indent="0">
              <a:lnSpc>
                <a:spcPts val="5050"/>
              </a:lnSpc>
              <a:buNone/>
            </a:pPr>
            <a:r>
              <a:rPr lang="en-US" sz="3150" dirty="0">
                <a:solidFill>
                  <a:srgbClr val="383838"/>
                </a:solidFill>
                <a:latin typeface="Patrick Hand" pitchFamily="34" charset="0"/>
                <a:ea typeface="Patrick Hand" pitchFamily="34" charset="-122"/>
                <a:cs typeface="Patrick Hand" pitchFamily="34" charset="-120"/>
              </a:rPr>
              <a:t>3</a:t>
            </a:r>
            <a:endParaRPr lang="en-US" sz="3150" dirty="0"/>
          </a:p>
        </p:txBody>
      </p:sp>
      <p:sp>
        <p:nvSpPr>
          <p:cNvPr id="15" name="Text 10"/>
          <p:cNvSpPr/>
          <p:nvPr/>
        </p:nvSpPr>
        <p:spPr>
          <a:xfrm>
            <a:off x="2019657" y="4548068"/>
            <a:ext cx="2705338" cy="338138"/>
          </a:xfrm>
          <a:prstGeom prst="rect">
            <a:avLst/>
          </a:prstGeom>
          <a:noFill/>
          <a:ln/>
        </p:spPr>
        <p:txBody>
          <a:bodyPr wrap="none" lIns="0" tIns="0" rIns="0" bIns="0" rtlCol="0" anchor="t"/>
          <a:lstStyle/>
          <a:p>
            <a:pPr marL="0" indent="0" algn="r">
              <a:lnSpc>
                <a:spcPts val="2650"/>
              </a:lnSpc>
              <a:buNone/>
            </a:pPr>
            <a:r>
              <a:rPr lang="en-US" sz="2100" dirty="0">
                <a:solidFill>
                  <a:srgbClr val="383838"/>
                </a:solidFill>
                <a:latin typeface="Patrick Hand" pitchFamily="34" charset="0"/>
                <a:ea typeface="Patrick Hand" pitchFamily="34" charset="-122"/>
                <a:cs typeface="Patrick Hand" pitchFamily="34" charset="-120"/>
              </a:rPr>
              <a:t>Impact</a:t>
            </a:r>
            <a:endParaRPr lang="en-US" sz="2100" dirty="0"/>
          </a:p>
        </p:txBody>
      </p:sp>
      <p:sp>
        <p:nvSpPr>
          <p:cNvPr id="16" name="Text 11"/>
          <p:cNvSpPr/>
          <p:nvPr/>
        </p:nvSpPr>
        <p:spPr>
          <a:xfrm>
            <a:off x="946785" y="5048488"/>
            <a:ext cx="3778210" cy="865584"/>
          </a:xfrm>
          <a:prstGeom prst="rect">
            <a:avLst/>
          </a:prstGeom>
          <a:noFill/>
          <a:ln/>
        </p:spPr>
        <p:txBody>
          <a:bodyPr wrap="square" lIns="0" tIns="0" rIns="0" bIns="0" rtlCol="0" anchor="t"/>
          <a:lstStyle/>
          <a:p>
            <a:pPr marL="0" indent="0" algn="r">
              <a:lnSpc>
                <a:spcPts val="3400"/>
              </a:lnSpc>
              <a:buNone/>
            </a:pPr>
            <a:r>
              <a:rPr lang="en-US" sz="2100" dirty="0">
                <a:solidFill>
                  <a:srgbClr val="383838"/>
                </a:solidFill>
                <a:latin typeface="Patrick Hand" pitchFamily="34" charset="0"/>
                <a:ea typeface="Patrick Hand" pitchFamily="34" charset="-122"/>
                <a:cs typeface="Patrick Hand" pitchFamily="34" charset="-120"/>
              </a:rPr>
              <a:t>Landmark cases shape human rights standards</a:t>
            </a:r>
            <a:endParaRPr lang="en-US" sz="2100" dirty="0"/>
          </a:p>
        </p:txBody>
      </p:sp>
      <p:pic>
        <p:nvPicPr>
          <p:cNvPr id="17" name="Image 3" descr="preencoded.png"/>
          <p:cNvPicPr>
            <a:picLocks noChangeAspect="1"/>
          </p:cNvPicPr>
          <p:nvPr/>
        </p:nvPicPr>
        <p:blipFill>
          <a:blip r:embed="rId6"/>
          <a:stretch>
            <a:fillRect/>
          </a:stretch>
        </p:blipFill>
        <p:spPr>
          <a:xfrm>
            <a:off x="5130760" y="1961198"/>
            <a:ext cx="4368879" cy="4368879"/>
          </a:xfrm>
          <a:prstGeom prst="rect">
            <a:avLst/>
          </a:prstGeom>
        </p:spPr>
      </p:pic>
      <p:sp>
        <p:nvSpPr>
          <p:cNvPr id="18" name="Text 12"/>
          <p:cNvSpPr/>
          <p:nvPr/>
        </p:nvSpPr>
        <p:spPr>
          <a:xfrm>
            <a:off x="5861685" y="4771787"/>
            <a:ext cx="404693" cy="505897"/>
          </a:xfrm>
          <a:prstGeom prst="rect">
            <a:avLst/>
          </a:prstGeom>
          <a:noFill/>
          <a:ln/>
        </p:spPr>
        <p:txBody>
          <a:bodyPr wrap="none" lIns="0" tIns="0" rIns="0" bIns="0" rtlCol="0" anchor="t"/>
          <a:lstStyle/>
          <a:p>
            <a:pPr marL="0" indent="0">
              <a:lnSpc>
                <a:spcPts val="5050"/>
              </a:lnSpc>
              <a:buNone/>
            </a:pPr>
            <a:r>
              <a:rPr lang="en-US" sz="3150" dirty="0">
                <a:solidFill>
                  <a:srgbClr val="383838"/>
                </a:solidFill>
                <a:latin typeface="Patrick Hand" pitchFamily="34" charset="0"/>
                <a:ea typeface="Patrick Hand" pitchFamily="34" charset="-122"/>
                <a:cs typeface="Patrick Hand" pitchFamily="34" charset="-120"/>
              </a:rPr>
              <a:t>4</a:t>
            </a:r>
            <a:endParaRPr lang="en-US" sz="3150" dirty="0"/>
          </a:p>
        </p:txBody>
      </p:sp>
      <p:sp>
        <p:nvSpPr>
          <p:cNvPr id="19" name="Text 13"/>
          <p:cNvSpPr/>
          <p:nvPr/>
        </p:nvSpPr>
        <p:spPr>
          <a:xfrm>
            <a:off x="946785" y="6634401"/>
            <a:ext cx="12736830" cy="865584"/>
          </a:xfrm>
          <a:prstGeom prst="rect">
            <a:avLst/>
          </a:prstGeom>
          <a:noFill/>
          <a:ln/>
        </p:spPr>
        <p:txBody>
          <a:bodyPr wrap="square" lIns="0" tIns="0" rIns="0" bIns="0" rtlCol="0" anchor="t"/>
          <a:lstStyle/>
          <a:p>
            <a:pPr marL="0" indent="0">
              <a:lnSpc>
                <a:spcPts val="3400"/>
              </a:lnSpc>
              <a:buNone/>
            </a:pPr>
            <a:r>
              <a:rPr lang="en-US" sz="2100" dirty="0">
                <a:solidFill>
                  <a:srgbClr val="383838"/>
                </a:solidFill>
                <a:latin typeface="Patrick Hand" pitchFamily="34" charset="0"/>
                <a:ea typeface="Patrick Hand" pitchFamily="34" charset="-122"/>
                <a:cs typeface="Patrick Hand" pitchFamily="34" charset="-120"/>
              </a:rPr>
              <a:t>The ECHR ensures enforcement and interpretation of rights across Europe, balancing national sovereignty with universal human rights principles.</a:t>
            </a:r>
            <a:endParaRPr lang="en-US" sz="21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630B7DC-5992-9201-FAFC-EE98C0C079F1}"/>
              </a:ext>
            </a:extLst>
          </p:cNvPr>
          <p:cNvSpPr txBox="1"/>
          <p:nvPr/>
        </p:nvSpPr>
        <p:spPr>
          <a:xfrm>
            <a:off x="398206" y="2942669"/>
            <a:ext cx="13892982" cy="5078313"/>
          </a:xfrm>
          <a:prstGeom prst="rect">
            <a:avLst/>
          </a:prstGeom>
          <a:noFill/>
        </p:spPr>
        <p:txBody>
          <a:bodyPr wrap="square">
            <a:spAutoFit/>
          </a:bodyPr>
          <a:lstStyle/>
          <a:p>
            <a:pPr algn="l"/>
            <a:r>
              <a:rPr lang="en" sz="3600" b="1" dirty="0">
                <a:latin typeface="ui-sans-serif"/>
              </a:rPr>
              <a:t>A</a:t>
            </a:r>
            <a:r>
              <a:rPr lang="en" sz="3600" b="1" i="0" u="none" strike="noStrike" dirty="0">
                <a:effectLst/>
                <a:latin typeface="ui-sans-serif"/>
              </a:rPr>
              <a:t>dmissibility Criteria (Article 35 ECHR)</a:t>
            </a:r>
          </a:p>
          <a:p>
            <a:pPr algn="l">
              <a:buFont typeface="Arial" panose="020B0604020202020204" pitchFamily="34" charset="0"/>
              <a:buChar char="•"/>
            </a:pPr>
            <a:r>
              <a:rPr lang="en" sz="3600" b="1" i="0" u="none" strike="noStrike" dirty="0">
                <a:solidFill>
                  <a:srgbClr val="374151"/>
                </a:solidFill>
                <a:effectLst/>
                <a:latin typeface="ui-sans-serif"/>
              </a:rPr>
              <a:t>Requirements:</a:t>
            </a:r>
            <a:endParaRPr lang="en" sz="3600" b="0" i="0" u="none" strike="noStrike" dirty="0">
              <a:solidFill>
                <a:srgbClr val="374151"/>
              </a:solidFill>
              <a:effectLst/>
              <a:latin typeface="ui-sans-serif"/>
            </a:endParaRPr>
          </a:p>
          <a:p>
            <a:pPr marL="742950" lvl="1" indent="-285750" algn="l">
              <a:buFont typeface="Arial" panose="020B0604020202020204" pitchFamily="34" charset="0"/>
              <a:buChar char="•"/>
            </a:pPr>
            <a:r>
              <a:rPr lang="en" sz="3600" b="0" i="0" u="none" strike="noStrike" dirty="0">
                <a:solidFill>
                  <a:srgbClr val="374151"/>
                </a:solidFill>
                <a:effectLst/>
                <a:latin typeface="ui-sans-serif"/>
              </a:rPr>
              <a:t>Exhaustion of domestic remedies. </a:t>
            </a:r>
          </a:p>
          <a:p>
            <a:pPr marL="742950" lvl="1" indent="-285750" algn="l">
              <a:buFont typeface="Arial" panose="020B0604020202020204" pitchFamily="34" charset="0"/>
              <a:buChar char="•"/>
            </a:pPr>
            <a:r>
              <a:rPr lang="en" sz="3600" b="0" i="0" u="none" strike="noStrike" dirty="0">
                <a:solidFill>
                  <a:srgbClr val="374151"/>
                </a:solidFill>
                <a:effectLst/>
                <a:latin typeface="ui-sans-serif"/>
              </a:rPr>
              <a:t>6-month time limit. </a:t>
            </a:r>
          </a:p>
          <a:p>
            <a:pPr lvl="1" algn="l"/>
            <a:endParaRPr lang="en" sz="3600" b="0" i="0" u="none" strike="noStrike" dirty="0">
              <a:solidFill>
                <a:srgbClr val="374151"/>
              </a:solidFill>
              <a:effectLst/>
              <a:latin typeface="ui-sans-serif"/>
            </a:endParaRPr>
          </a:p>
          <a:p>
            <a:pPr algn="l">
              <a:buFont typeface="Arial" panose="020B0604020202020204" pitchFamily="34" charset="0"/>
              <a:buChar char="•"/>
            </a:pPr>
            <a:r>
              <a:rPr lang="en" sz="3600" b="1" i="0" u="none" strike="noStrike" dirty="0">
                <a:solidFill>
                  <a:srgbClr val="374151"/>
                </a:solidFill>
                <a:effectLst/>
                <a:latin typeface="ui-sans-serif"/>
              </a:rPr>
              <a:t>Case Law: </a:t>
            </a:r>
            <a:r>
              <a:rPr lang="en" sz="3600" b="0" i="1" u="none" strike="noStrike" dirty="0">
                <a:solidFill>
                  <a:srgbClr val="374151"/>
                </a:solidFill>
                <a:effectLst/>
                <a:latin typeface="ui-sans-serif"/>
              </a:rPr>
              <a:t>Akdivar v. Turkey </a:t>
            </a:r>
            <a:r>
              <a:rPr lang="en" sz="3600" b="0" i="0" u="none" strike="noStrike" dirty="0">
                <a:solidFill>
                  <a:srgbClr val="374151"/>
                </a:solidFill>
                <a:effectLst/>
                <a:latin typeface="ui-sans-serif"/>
              </a:rPr>
              <a:t>(1996): Remedies must be effective.</a:t>
            </a:r>
          </a:p>
          <a:p>
            <a:pPr algn="l">
              <a:buFont typeface="Arial" panose="020B0604020202020204" pitchFamily="34" charset="0"/>
              <a:buChar char="•"/>
            </a:pPr>
            <a:endParaRPr lang="en" sz="3600" dirty="0">
              <a:solidFill>
                <a:srgbClr val="374151"/>
              </a:solidFill>
              <a:latin typeface="ui-sans-serif"/>
            </a:endParaRPr>
          </a:p>
          <a:p>
            <a:pPr algn="l">
              <a:buFont typeface="Arial" panose="020B0604020202020204" pitchFamily="34" charset="0"/>
              <a:buChar char="•"/>
            </a:pPr>
            <a:r>
              <a:rPr lang="en" sz="3600" b="0" i="0" u="none" strike="noStrike" dirty="0">
                <a:solidFill>
                  <a:srgbClr val="374151"/>
                </a:solidFill>
                <a:effectLst/>
                <a:latin typeface="ui-sans-serif"/>
                <a:hlinkClick r:id="rId2"/>
              </a:rPr>
              <a:t>https://hudoc.echr.coe.int/eng?i=001-58062</a:t>
            </a:r>
            <a:endParaRPr lang="en" sz="3600" b="0" i="0" u="none" strike="noStrike" dirty="0">
              <a:solidFill>
                <a:srgbClr val="374151"/>
              </a:solidFill>
              <a:effectLst/>
              <a:latin typeface="ui-sans-serif"/>
            </a:endParaRPr>
          </a:p>
          <a:p>
            <a:pPr algn="l">
              <a:buFont typeface="Arial" panose="020B0604020202020204" pitchFamily="34" charset="0"/>
              <a:buChar char="•"/>
            </a:pPr>
            <a:endParaRPr lang="en" sz="3600" b="0" i="0" u="none" strike="noStrike" dirty="0">
              <a:solidFill>
                <a:srgbClr val="374151"/>
              </a:solidFill>
              <a:effectLst/>
              <a:latin typeface="ui-sans-serif"/>
            </a:endParaRPr>
          </a:p>
        </p:txBody>
      </p:sp>
      <p:pic>
        <p:nvPicPr>
          <p:cNvPr id="7" name="Рисунок 6" descr="Изображение выглядит как земля, на открытом воздухе, небо, растение&#10;&#10;Контент, сгенерированный ИИ, может содержать ошибки.">
            <a:extLst>
              <a:ext uri="{FF2B5EF4-FFF2-40B4-BE49-F238E27FC236}">
                <a16:creationId xmlns:a16="http://schemas.microsoft.com/office/drawing/2014/main" id="{C3BE2398-7D87-A8C2-C7BD-DA70E94DAA6C}"/>
              </a:ext>
            </a:extLst>
          </p:cNvPr>
          <p:cNvPicPr>
            <a:picLocks noChangeAspect="1"/>
          </p:cNvPicPr>
          <p:nvPr/>
        </p:nvPicPr>
        <p:blipFill>
          <a:blip r:embed="rId3"/>
          <a:stretch>
            <a:fillRect/>
          </a:stretch>
        </p:blipFill>
        <p:spPr>
          <a:xfrm>
            <a:off x="10591355" y="360488"/>
            <a:ext cx="3699833" cy="5164362"/>
          </a:xfrm>
          <a:prstGeom prst="rect">
            <a:avLst/>
          </a:prstGeom>
        </p:spPr>
      </p:pic>
    </p:spTree>
    <p:extLst>
      <p:ext uri="{BB962C8B-B14F-4D97-AF65-F5344CB8AC3E}">
        <p14:creationId xmlns:p14="http://schemas.microsoft.com/office/powerpoint/2010/main" val="36657891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C9F9CF1-7353-E6F9-8F3A-044778E53ED9}"/>
              </a:ext>
            </a:extLst>
          </p:cNvPr>
          <p:cNvSpPr txBox="1"/>
          <p:nvPr/>
        </p:nvSpPr>
        <p:spPr>
          <a:xfrm>
            <a:off x="737419" y="589935"/>
            <a:ext cx="13391535" cy="7478970"/>
          </a:xfrm>
          <a:prstGeom prst="rect">
            <a:avLst/>
          </a:prstGeom>
          <a:noFill/>
        </p:spPr>
        <p:txBody>
          <a:bodyPr wrap="square" rtlCol="0">
            <a:spAutoFit/>
          </a:bodyPr>
          <a:lstStyle/>
          <a:p>
            <a:pPr algn="l"/>
            <a:r>
              <a:rPr lang="en" sz="2400" b="1" i="0" u="none" strike="noStrike" dirty="0">
                <a:solidFill>
                  <a:srgbClr val="000000"/>
                </a:solidFill>
                <a:effectLst/>
              </a:rPr>
              <a:t>Significance:</a:t>
            </a:r>
          </a:p>
          <a:p>
            <a:pPr algn="l">
              <a:buFont typeface="+mj-lt"/>
              <a:buAutoNum type="arabicPeriod"/>
            </a:pPr>
            <a:r>
              <a:rPr lang="en" sz="2400" b="1" i="0" u="none" strike="noStrike" dirty="0">
                <a:solidFill>
                  <a:srgbClr val="000000"/>
                </a:solidFill>
                <a:effectLst/>
              </a:rPr>
              <a:t>Clarification of Exhaustion of Domestic Remedies:</a:t>
            </a:r>
            <a:endParaRPr lang="en" sz="2400" b="0" i="0" u="none" strike="noStrike" dirty="0">
              <a:solidFill>
                <a:srgbClr val="000000"/>
              </a:solidFill>
              <a:effectLst/>
            </a:endParaRPr>
          </a:p>
          <a:p>
            <a:pPr marL="742950" lvl="1" indent="-285750" algn="l">
              <a:buFont typeface="+mj-lt"/>
              <a:buAutoNum type="arabicPeriod"/>
            </a:pPr>
            <a:r>
              <a:rPr lang="en" sz="2400" b="0" i="0" u="none" strike="noStrike" dirty="0">
                <a:solidFill>
                  <a:srgbClr val="000000"/>
                </a:solidFill>
                <a:effectLst/>
              </a:rPr>
              <a:t>The Court emphasized that applicants are required to exhaust only those remedies that are both effective and accessible. In situations where domestic remedies are non-existent or ineffective, applicants are not obliged to pursue them before seeking redress from the ECHR.</a:t>
            </a:r>
          </a:p>
          <a:p>
            <a:pPr marL="742950" lvl="1" indent="-285750" algn="l">
              <a:buFont typeface="+mj-lt"/>
              <a:buAutoNum type="arabicPeriod"/>
            </a:pPr>
            <a:r>
              <a:rPr lang="en" sz="2400" b="0" i="0" u="none" strike="noStrike" dirty="0">
                <a:solidFill>
                  <a:srgbClr val="000000"/>
                </a:solidFill>
                <a:effectLst/>
              </a:rPr>
              <a:t>In the context of this case, the Court acknowledged the applicants' fear of reprisals and the ineffectiveness of the available legal avenues in Turkey at the time.</a:t>
            </a:r>
          </a:p>
          <a:p>
            <a:pPr algn="l">
              <a:buFont typeface="+mj-lt"/>
              <a:buAutoNum type="arabicPeriod"/>
            </a:pPr>
            <a:r>
              <a:rPr lang="en" sz="2400" b="1" i="0" u="none" strike="noStrike" dirty="0">
                <a:solidFill>
                  <a:srgbClr val="000000"/>
                </a:solidFill>
                <a:effectLst/>
              </a:rPr>
              <a:t>Responsibility of States for Violations:</a:t>
            </a:r>
            <a:endParaRPr lang="en" sz="2400" b="0" i="0" u="none" strike="noStrike" dirty="0">
              <a:solidFill>
                <a:srgbClr val="000000"/>
              </a:solidFill>
              <a:effectLst/>
            </a:endParaRPr>
          </a:p>
          <a:p>
            <a:pPr marL="742950" lvl="1" indent="-285750" algn="l">
              <a:buFont typeface="+mj-lt"/>
              <a:buAutoNum type="arabicPeriod"/>
            </a:pPr>
            <a:r>
              <a:rPr lang="en" sz="2400" b="0" i="0" u="none" strike="noStrike" dirty="0">
                <a:solidFill>
                  <a:srgbClr val="000000"/>
                </a:solidFill>
                <a:effectLst/>
              </a:rPr>
              <a:t>The case held Turkey accountable for violations of Article 8 (right to respect for private and family life), Article 3 (prohibition of torture), and Article 13 (right to an effective remedy) of the European Convention on Human Rights, relating to the destruction of homes and displacement of Kurdish villagers.</a:t>
            </a:r>
          </a:p>
          <a:p>
            <a:pPr marL="742950" lvl="1" indent="-285750" algn="l">
              <a:buFont typeface="+mj-lt"/>
              <a:buAutoNum type="arabicPeriod"/>
            </a:pPr>
            <a:r>
              <a:rPr lang="en" sz="2400" b="0" i="0" u="none" strike="noStrike" dirty="0">
                <a:solidFill>
                  <a:srgbClr val="000000"/>
                </a:solidFill>
                <a:effectLst/>
              </a:rPr>
              <a:t>It established the state’s obligation to conduct thorough and effective investigations into human rights violations.</a:t>
            </a:r>
          </a:p>
          <a:p>
            <a:pPr algn="l">
              <a:buFont typeface="+mj-lt"/>
              <a:buAutoNum type="arabicPeriod"/>
            </a:pPr>
            <a:r>
              <a:rPr lang="en" sz="2400" b="1" i="0" u="none" strike="noStrike" dirty="0">
                <a:solidFill>
                  <a:srgbClr val="000000"/>
                </a:solidFill>
                <a:effectLst/>
              </a:rPr>
              <a:t>Impact on Subsequent Jurisprudence:</a:t>
            </a:r>
            <a:endParaRPr lang="en" sz="2400" b="0" i="0" u="none" strike="noStrike" dirty="0">
              <a:solidFill>
                <a:srgbClr val="000000"/>
              </a:solidFill>
              <a:effectLst/>
            </a:endParaRPr>
          </a:p>
          <a:p>
            <a:pPr marL="742950" lvl="1" indent="-285750" algn="l">
              <a:buFont typeface="+mj-lt"/>
              <a:buAutoNum type="arabicPeriod"/>
            </a:pPr>
            <a:r>
              <a:rPr lang="en" sz="2400" b="0" i="0" u="none" strike="noStrike" dirty="0">
                <a:solidFill>
                  <a:srgbClr val="000000"/>
                </a:solidFill>
                <a:effectLst/>
              </a:rPr>
              <a:t>The decision set a precedent for assessing the effectiveness of domestic remedies, influencing numerous subsequent cases involving states with internal conflicts or systematic human rights violations.</a:t>
            </a:r>
          </a:p>
          <a:p>
            <a:pPr marL="742950" lvl="1" indent="-285750" algn="l">
              <a:buFont typeface="+mj-lt"/>
              <a:buAutoNum type="arabicPeriod"/>
            </a:pPr>
            <a:r>
              <a:rPr lang="en" sz="2400" b="0" i="0" u="none" strike="noStrike" dirty="0">
                <a:solidFill>
                  <a:srgbClr val="000000"/>
                </a:solidFill>
                <a:effectLst/>
              </a:rPr>
              <a:t>It reinforced the principle that the burden of proof could shift to the respondent state when it is in a better position to provide evidence.</a:t>
            </a:r>
          </a:p>
        </p:txBody>
      </p:sp>
    </p:spTree>
    <p:extLst>
      <p:ext uri="{BB962C8B-B14F-4D97-AF65-F5344CB8AC3E}">
        <p14:creationId xmlns:p14="http://schemas.microsoft.com/office/powerpoint/2010/main" val="21532771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B11152E-32BE-3636-3AEC-AACE8255DEB3}"/>
              </a:ext>
            </a:extLst>
          </p:cNvPr>
          <p:cNvSpPr txBox="1"/>
          <p:nvPr/>
        </p:nvSpPr>
        <p:spPr>
          <a:xfrm>
            <a:off x="796413" y="663677"/>
            <a:ext cx="7168305" cy="5016758"/>
          </a:xfrm>
          <a:prstGeom prst="rect">
            <a:avLst/>
          </a:prstGeom>
          <a:noFill/>
        </p:spPr>
        <p:txBody>
          <a:bodyPr wrap="square" rtlCol="0">
            <a:spAutoFit/>
          </a:bodyPr>
          <a:lstStyle/>
          <a:p>
            <a:pPr algn="l"/>
            <a:r>
              <a:rPr lang="en" sz="3200" b="1" i="0" u="none" strike="noStrike" dirty="0">
                <a:effectLst/>
                <a:latin typeface="ui-sans-serif"/>
              </a:rPr>
              <a:t>Derogations &amp; Limitations</a:t>
            </a:r>
          </a:p>
          <a:p>
            <a:pPr algn="l">
              <a:buFont typeface="Arial" panose="020B0604020202020204" pitchFamily="34" charset="0"/>
              <a:buChar char="•"/>
            </a:pPr>
            <a:r>
              <a:rPr lang="en" sz="3200" b="1" i="0" u="none" strike="noStrike" dirty="0">
                <a:solidFill>
                  <a:srgbClr val="374151"/>
                </a:solidFill>
                <a:effectLst/>
                <a:latin typeface="ui-sans-serif"/>
              </a:rPr>
              <a:t>Article 15 ECHR: </a:t>
            </a:r>
            <a:r>
              <a:rPr lang="en" sz="3200" b="0" i="0" u="none" strike="noStrike" dirty="0">
                <a:solidFill>
                  <a:srgbClr val="374151"/>
                </a:solidFill>
                <a:effectLst/>
                <a:latin typeface="ui-sans-serif"/>
              </a:rPr>
              <a:t>Allows derogations in "war or public emergency." </a:t>
            </a:r>
          </a:p>
          <a:p>
            <a:pPr algn="l">
              <a:buFont typeface="Arial" panose="020B0604020202020204" pitchFamily="34" charset="0"/>
              <a:buChar char="•"/>
            </a:pPr>
            <a:r>
              <a:rPr lang="en" sz="3200" b="1" i="0" u="none" strike="noStrike" dirty="0">
                <a:solidFill>
                  <a:srgbClr val="374151"/>
                </a:solidFill>
                <a:effectLst/>
                <a:latin typeface="ui-sans-serif"/>
              </a:rPr>
              <a:t>Limitations Clauses:</a:t>
            </a:r>
            <a:endParaRPr lang="en" sz="3200" b="0" i="0" u="none" strike="noStrike" dirty="0">
              <a:solidFill>
                <a:srgbClr val="374151"/>
              </a:solidFill>
              <a:effectLst/>
              <a:latin typeface="ui-sans-serif"/>
            </a:endParaRPr>
          </a:p>
          <a:p>
            <a:pPr marL="742950" lvl="1" indent="-285750" algn="l">
              <a:buFont typeface="Arial" panose="020B0604020202020204" pitchFamily="34" charset="0"/>
              <a:buChar char="•"/>
            </a:pPr>
            <a:r>
              <a:rPr lang="en" sz="3200" b="0" i="0" u="none" strike="noStrike" dirty="0">
                <a:solidFill>
                  <a:srgbClr val="374151"/>
                </a:solidFill>
                <a:effectLst/>
                <a:latin typeface="ui-sans-serif"/>
              </a:rPr>
              <a:t>"Prescribed by law" (Article 8-11). </a:t>
            </a:r>
          </a:p>
          <a:p>
            <a:pPr marL="742950" lvl="1" indent="-285750" algn="l">
              <a:buFont typeface="Arial" panose="020B0604020202020204" pitchFamily="34" charset="0"/>
              <a:buChar char="•"/>
            </a:pPr>
            <a:r>
              <a:rPr lang="en" sz="3200" b="0" i="0" u="none" strike="noStrike" dirty="0">
                <a:solidFill>
                  <a:srgbClr val="374151"/>
                </a:solidFill>
                <a:effectLst/>
                <a:latin typeface="ui-sans-serif"/>
              </a:rPr>
              <a:t>"Necessary in a democratic society.”</a:t>
            </a:r>
          </a:p>
          <a:p>
            <a:pPr marL="742950" lvl="1" indent="-285750" algn="l">
              <a:buFont typeface="Arial" panose="020B0604020202020204" pitchFamily="34" charset="0"/>
              <a:buChar char="•"/>
            </a:pPr>
            <a:endParaRPr lang="en" sz="3200" dirty="0">
              <a:solidFill>
                <a:srgbClr val="374151"/>
              </a:solidFill>
              <a:latin typeface="ui-sans-serif"/>
            </a:endParaRPr>
          </a:p>
          <a:p>
            <a:pPr marL="742950" lvl="1" indent="-285750" algn="l">
              <a:buFont typeface="Arial" panose="020B0604020202020204" pitchFamily="34" charset="0"/>
              <a:buChar char="•"/>
            </a:pPr>
            <a:r>
              <a:rPr lang="en" sz="3200" b="0" i="0" u="none" strike="noStrike" dirty="0">
                <a:solidFill>
                  <a:srgbClr val="374151"/>
                </a:solidFill>
                <a:effectLst/>
                <a:latin typeface="ui-sans-serif"/>
              </a:rPr>
              <a:t>"Soft law meets hard obligations." – Harris, </a:t>
            </a:r>
            <a:r>
              <a:rPr lang="en" sz="3200" b="0" i="1" u="none" strike="noStrike" dirty="0">
                <a:solidFill>
                  <a:srgbClr val="374151"/>
                </a:solidFill>
                <a:effectLst/>
                <a:latin typeface="ui-sans-serif"/>
              </a:rPr>
              <a:t>Cases and Materials on International Law </a:t>
            </a:r>
            <a:r>
              <a:rPr lang="en" sz="3200" b="0" i="0" u="none" strike="noStrike" dirty="0">
                <a:solidFill>
                  <a:srgbClr val="374151"/>
                </a:solidFill>
                <a:effectLst/>
                <a:latin typeface="ui-sans-serif"/>
              </a:rPr>
              <a:t>.</a:t>
            </a:r>
          </a:p>
        </p:txBody>
      </p:sp>
      <p:pic>
        <p:nvPicPr>
          <p:cNvPr id="4" name="Рисунок 3">
            <a:extLst>
              <a:ext uri="{FF2B5EF4-FFF2-40B4-BE49-F238E27FC236}">
                <a16:creationId xmlns:a16="http://schemas.microsoft.com/office/drawing/2014/main" id="{5B48E093-D679-267A-FBFF-0859CC0BA43A}"/>
              </a:ext>
            </a:extLst>
          </p:cNvPr>
          <p:cNvPicPr>
            <a:picLocks noChangeAspect="1"/>
          </p:cNvPicPr>
          <p:nvPr/>
        </p:nvPicPr>
        <p:blipFill>
          <a:blip r:embed="rId2">
            <a:extLst>
              <a:ext uri="{837473B0-CC2E-450A-ABE3-18F120FF3D39}">
                <a1611:picAttrSrcUrl xmlns:a1611="http://schemas.microsoft.com/office/drawing/2016/11/main" r:id="rId3"/>
              </a:ext>
            </a:extLst>
          </a:blip>
          <a:stretch>
            <a:fillRect/>
          </a:stretch>
        </p:blipFill>
        <p:spPr>
          <a:xfrm>
            <a:off x="8100185" y="1760269"/>
            <a:ext cx="6406772" cy="2823574"/>
          </a:xfrm>
          <a:prstGeom prst="rect">
            <a:avLst/>
          </a:prstGeom>
        </p:spPr>
      </p:pic>
    </p:spTree>
    <p:extLst>
      <p:ext uri="{BB962C8B-B14F-4D97-AF65-F5344CB8AC3E}">
        <p14:creationId xmlns:p14="http://schemas.microsoft.com/office/powerpoint/2010/main" val="27663454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6141F7E-DF26-E33B-374F-9AD6F4670204}"/>
              </a:ext>
            </a:extLst>
          </p:cNvPr>
          <p:cNvSpPr txBox="1"/>
          <p:nvPr/>
        </p:nvSpPr>
        <p:spPr>
          <a:xfrm>
            <a:off x="1303867" y="237067"/>
            <a:ext cx="12750800" cy="8402300"/>
          </a:xfrm>
          <a:prstGeom prst="rect">
            <a:avLst/>
          </a:prstGeom>
          <a:noFill/>
        </p:spPr>
        <p:txBody>
          <a:bodyPr wrap="square" rtlCol="0">
            <a:spAutoFit/>
          </a:bodyPr>
          <a:lstStyle/>
          <a:p>
            <a:pPr algn="just"/>
            <a:r>
              <a:rPr lang="en" sz="2400" b="1" i="0" u="none" strike="noStrike" dirty="0">
                <a:effectLst/>
                <a:latin typeface="ui-sans-serif"/>
              </a:rPr>
              <a:t>ECHR Case Law &amp; the Catalan Parliament Case </a:t>
            </a:r>
          </a:p>
          <a:p>
            <a:pPr algn="just"/>
            <a:endParaRPr lang="en" sz="2400" b="0" i="0" u="none" strike="noStrike" dirty="0">
              <a:solidFill>
                <a:srgbClr val="374151"/>
              </a:solidFill>
              <a:effectLst/>
              <a:latin typeface="ui-sans-serif"/>
            </a:endParaRPr>
          </a:p>
          <a:p>
            <a:pPr marL="742950" lvl="1" indent="-285750" algn="just">
              <a:buFont typeface="Arial" panose="020B0604020202020204" pitchFamily="34" charset="0"/>
              <a:buChar char="•"/>
            </a:pPr>
            <a:r>
              <a:rPr lang="en" sz="2400" b="0" i="0" u="none" strike="noStrike" dirty="0">
                <a:solidFill>
                  <a:srgbClr val="374151"/>
                </a:solidFill>
                <a:effectLst/>
                <a:latin typeface="ui-sans-serif"/>
              </a:rPr>
              <a:t>Catalan Parliament suspended debates on independence (Article 155, Spanish Constitution). </a:t>
            </a:r>
          </a:p>
          <a:p>
            <a:pPr marL="742950" lvl="1" indent="-285750" algn="just">
              <a:buFont typeface="Arial" panose="020B0604020202020204" pitchFamily="34" charset="0"/>
              <a:buChar char="•"/>
            </a:pPr>
            <a:r>
              <a:rPr lang="en" sz="2400" b="0" i="0" u="none" strike="noStrike" dirty="0">
                <a:solidFill>
                  <a:srgbClr val="374151"/>
                </a:solidFill>
                <a:effectLst/>
                <a:latin typeface="ui-sans-serif"/>
              </a:rPr>
              <a:t>Applicants claimed violation of ECHR Article 10 (free speech) and Article 3 (effective remedy).</a:t>
            </a:r>
          </a:p>
          <a:p>
            <a:pPr algn="just"/>
            <a:endParaRPr lang="en" sz="2400" dirty="0"/>
          </a:p>
          <a:p>
            <a:pPr algn="just">
              <a:buFont typeface="Arial" panose="020B0604020202020204" pitchFamily="34" charset="0"/>
              <a:buChar char="•"/>
            </a:pPr>
            <a:r>
              <a:rPr lang="en" sz="2400" b="1" i="0" u="none" strike="noStrike" dirty="0">
                <a:solidFill>
                  <a:srgbClr val="374151"/>
                </a:solidFill>
                <a:effectLst/>
                <a:latin typeface="ui-sans-serif"/>
              </a:rPr>
              <a:t>Court’s Ruling: </a:t>
            </a:r>
            <a:r>
              <a:rPr lang="en" sz="2400" b="0" i="0" u="none" strike="noStrike" dirty="0">
                <a:solidFill>
                  <a:srgbClr val="374151"/>
                </a:solidFill>
                <a:effectLst/>
                <a:latin typeface="ui-sans-serif"/>
              </a:rPr>
              <a:t>Complaints inadmissible (2022). </a:t>
            </a:r>
          </a:p>
          <a:p>
            <a:pPr marL="742950" lvl="1" indent="-285750" algn="just">
              <a:buFont typeface="Arial" panose="020B0604020202020204" pitchFamily="34" charset="0"/>
              <a:buChar char="•"/>
            </a:pPr>
            <a:r>
              <a:rPr lang="en" sz="2400" b="1" i="0" u="none" strike="noStrike" dirty="0">
                <a:solidFill>
                  <a:srgbClr val="374151"/>
                </a:solidFill>
                <a:effectLst/>
                <a:latin typeface="ui-sans-serif"/>
              </a:rPr>
              <a:t>Reason 1: </a:t>
            </a:r>
            <a:r>
              <a:rPr lang="en" sz="2400" b="0" i="0" u="none" strike="noStrike" dirty="0">
                <a:solidFill>
                  <a:srgbClr val="374151"/>
                </a:solidFill>
                <a:effectLst/>
                <a:latin typeface="ui-sans-serif"/>
              </a:rPr>
              <a:t>Domestic remedies not exhausted (Spanish Constitutional Court had not ruled). </a:t>
            </a:r>
          </a:p>
          <a:p>
            <a:pPr marL="742950" lvl="1" indent="-285750" algn="just">
              <a:buFont typeface="Arial" panose="020B0604020202020204" pitchFamily="34" charset="0"/>
              <a:buChar char="•"/>
            </a:pPr>
            <a:r>
              <a:rPr lang="en" sz="2400" b="1" i="0" u="none" strike="noStrike" dirty="0">
                <a:solidFill>
                  <a:srgbClr val="374151"/>
                </a:solidFill>
                <a:effectLst/>
                <a:latin typeface="ui-sans-serif"/>
              </a:rPr>
              <a:t>Reason 2: </a:t>
            </a:r>
            <a:r>
              <a:rPr lang="en" sz="2400" b="0" i="0" u="none" strike="noStrike" dirty="0">
                <a:solidFill>
                  <a:srgbClr val="374151"/>
                </a:solidFill>
                <a:effectLst/>
                <a:latin typeface="ui-sans-serif"/>
              </a:rPr>
              <a:t>No "arguable claim" under Article 10 (margin of appreciation).</a:t>
            </a:r>
          </a:p>
          <a:p>
            <a:pPr marL="742950" lvl="1" indent="-285750" algn="just">
              <a:buFont typeface="Arial" panose="020B0604020202020204" pitchFamily="34" charset="0"/>
              <a:buChar char="•"/>
            </a:pPr>
            <a:endParaRPr lang="en" sz="2400" b="0" i="0" u="none" strike="noStrike" dirty="0">
              <a:solidFill>
                <a:srgbClr val="374151"/>
              </a:solidFill>
              <a:effectLst/>
              <a:latin typeface="ui-sans-serif"/>
            </a:endParaRPr>
          </a:p>
          <a:p>
            <a:pPr algn="just">
              <a:buFont typeface="Arial" panose="020B0604020202020204" pitchFamily="34" charset="0"/>
              <a:buChar char="•"/>
            </a:pPr>
            <a:r>
              <a:rPr lang="en" sz="2400" b="1" i="0" u="none" strike="noStrike" dirty="0">
                <a:solidFill>
                  <a:srgbClr val="374151"/>
                </a:solidFill>
                <a:effectLst/>
                <a:latin typeface="ui-sans-serif"/>
              </a:rPr>
              <a:t>Quote: </a:t>
            </a:r>
            <a:r>
              <a:rPr lang="en" sz="2400" b="0" i="0" u="none" strike="noStrike" dirty="0">
                <a:solidFill>
                  <a:srgbClr val="374151"/>
                </a:solidFill>
                <a:effectLst/>
                <a:latin typeface="ui-sans-serif"/>
              </a:rPr>
              <a:t>"The Court is not a fourth-instance tribunal." – ECHR Press Release.</a:t>
            </a:r>
          </a:p>
          <a:p>
            <a:pPr algn="just">
              <a:buFont typeface="Arial" panose="020B0604020202020204" pitchFamily="34" charset="0"/>
              <a:buChar char="•"/>
            </a:pPr>
            <a:r>
              <a:rPr lang="en" sz="2400" b="1" i="0" u="none" strike="noStrike" dirty="0">
                <a:solidFill>
                  <a:srgbClr val="374151"/>
                </a:solidFill>
                <a:effectLst/>
                <a:latin typeface="ui-sans-serif"/>
              </a:rPr>
              <a:t>Court’s Position: </a:t>
            </a:r>
            <a:r>
              <a:rPr lang="en" sz="2400" b="0" i="0" u="none" strike="noStrike" dirty="0">
                <a:solidFill>
                  <a:srgbClr val="374151"/>
                </a:solidFill>
                <a:effectLst/>
                <a:latin typeface="ui-sans-serif"/>
              </a:rPr>
              <a:t>Avoids adjudicating "highly political" disputes. </a:t>
            </a:r>
          </a:p>
          <a:p>
            <a:pPr algn="just">
              <a:buFont typeface="Arial" panose="020B0604020202020204" pitchFamily="34" charset="0"/>
              <a:buChar char="•"/>
            </a:pPr>
            <a:endParaRPr lang="en" sz="2400" b="0" i="0" u="none" strike="noStrike" dirty="0">
              <a:solidFill>
                <a:srgbClr val="374151"/>
              </a:solidFill>
              <a:effectLst/>
              <a:latin typeface="ui-sans-serif"/>
            </a:endParaRPr>
          </a:p>
          <a:p>
            <a:pPr algn="just">
              <a:buFont typeface="Arial" panose="020B0604020202020204" pitchFamily="34" charset="0"/>
              <a:buChar char="•"/>
            </a:pPr>
            <a:r>
              <a:rPr lang="en" sz="2400" b="1" i="0" u="none" strike="noStrike" dirty="0">
                <a:solidFill>
                  <a:srgbClr val="374151"/>
                </a:solidFill>
                <a:effectLst/>
                <a:latin typeface="ui-sans-serif"/>
              </a:rPr>
              <a:t>Comparative Case: </a:t>
            </a:r>
            <a:r>
              <a:rPr lang="en" sz="2400" b="0" i="1" u="none" strike="noStrike" dirty="0">
                <a:solidFill>
                  <a:srgbClr val="374151"/>
                </a:solidFill>
                <a:effectLst/>
                <a:latin typeface="ui-sans-serif"/>
              </a:rPr>
              <a:t>Georgia v. Russia (II) </a:t>
            </a:r>
            <a:r>
              <a:rPr lang="en" sz="2400" b="0" i="0" u="none" strike="noStrike" dirty="0">
                <a:solidFill>
                  <a:srgbClr val="374151"/>
                </a:solidFill>
                <a:effectLst/>
                <a:latin typeface="ui-sans-serif"/>
              </a:rPr>
              <a:t>(2021): Admitted due to armed conflict.</a:t>
            </a:r>
          </a:p>
          <a:p>
            <a:pPr algn="just">
              <a:buFont typeface="Arial" panose="020B0604020202020204" pitchFamily="34" charset="0"/>
              <a:buChar char="•"/>
            </a:pPr>
            <a:r>
              <a:rPr lang="en" sz="2400" b="0" i="0" u="none" strike="noStrike" dirty="0">
                <a:solidFill>
                  <a:srgbClr val="374151"/>
                </a:solidFill>
                <a:effectLst/>
                <a:latin typeface="ui-sans-serif"/>
              </a:rPr>
              <a:t>The Court prioritized state sovereignty over free speech.</a:t>
            </a:r>
          </a:p>
          <a:p>
            <a:pPr algn="just"/>
            <a:endParaRPr lang="en" sz="2400" b="1" i="0" u="none" strike="noStrike" dirty="0">
              <a:effectLst/>
              <a:latin typeface="ui-sans-serif"/>
            </a:endParaRPr>
          </a:p>
          <a:p>
            <a:pPr algn="just"/>
            <a:r>
              <a:rPr lang="en" sz="2400" b="1" i="0" u="none" strike="noStrike" dirty="0">
                <a:effectLst/>
                <a:latin typeface="ui-sans-serif"/>
              </a:rPr>
              <a:t>Conclusion &amp; Questions</a:t>
            </a:r>
          </a:p>
          <a:p>
            <a:pPr algn="just">
              <a:buFont typeface="Arial" panose="020B0604020202020204" pitchFamily="34" charset="0"/>
              <a:buChar char="•"/>
            </a:pPr>
            <a:r>
              <a:rPr lang="en" sz="2400" b="1" i="0" u="none" strike="noStrike" dirty="0">
                <a:solidFill>
                  <a:srgbClr val="374151"/>
                </a:solidFill>
                <a:effectLst/>
                <a:latin typeface="ui-sans-serif"/>
              </a:rPr>
              <a:t>Key Takeaway: </a:t>
            </a:r>
            <a:r>
              <a:rPr lang="en" sz="2400" b="0" i="0" u="none" strike="noStrike" dirty="0">
                <a:solidFill>
                  <a:srgbClr val="374151"/>
                </a:solidFill>
                <a:effectLst/>
                <a:latin typeface="ui-sans-serif"/>
              </a:rPr>
              <a:t>"ECHR jurisprudence balances subsidiarity with supranational oversight." </a:t>
            </a:r>
          </a:p>
          <a:p>
            <a:pPr algn="just">
              <a:buFont typeface="Arial" panose="020B0604020202020204" pitchFamily="34" charset="0"/>
              <a:buChar char="•"/>
            </a:pPr>
            <a:r>
              <a:rPr lang="en" sz="2400" b="1" i="0" u="none" strike="noStrike" dirty="0">
                <a:solidFill>
                  <a:srgbClr val="374151"/>
                </a:solidFill>
                <a:effectLst/>
                <a:latin typeface="ui-sans-serif"/>
              </a:rPr>
              <a:t>Discussion Prompt: </a:t>
            </a:r>
            <a:r>
              <a:rPr lang="en" sz="2400" b="0" i="0" u="none" strike="noStrike" dirty="0">
                <a:solidFill>
                  <a:srgbClr val="374151"/>
                </a:solidFill>
                <a:effectLst/>
                <a:latin typeface="ui-sans-serif"/>
              </a:rPr>
              <a:t>How should the Court address politically charged cases?</a:t>
            </a:r>
          </a:p>
          <a:p>
            <a:pPr algn="just"/>
            <a:endParaRPr lang="en" sz="2400" dirty="0"/>
          </a:p>
          <a:p>
            <a:pPr algn="just"/>
            <a:endParaRPr lang="en" sz="2400" dirty="0"/>
          </a:p>
          <a:p>
            <a:pPr algn="just"/>
            <a:r>
              <a:rPr lang="en" sz="2400" dirty="0">
                <a:hlinkClick r:id="rId2"/>
              </a:rPr>
              <a:t>https://hudoc.echr.coe.int/fre-press?i=003-8167279-11453994</a:t>
            </a:r>
            <a:endParaRPr lang="en" sz="2400" dirty="0"/>
          </a:p>
          <a:p>
            <a:br>
              <a:rPr lang="en" dirty="0"/>
            </a:br>
            <a:endParaRPr lang="en" b="1" i="0" u="none" strike="noStrike" dirty="0">
              <a:effectLst/>
              <a:latin typeface="ui-sans-serif"/>
            </a:endParaRPr>
          </a:p>
        </p:txBody>
      </p:sp>
    </p:spTree>
    <p:extLst>
      <p:ext uri="{BB962C8B-B14F-4D97-AF65-F5344CB8AC3E}">
        <p14:creationId xmlns:p14="http://schemas.microsoft.com/office/powerpoint/2010/main" val="387056842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a:extLst>
              <a:ext uri="{FF2B5EF4-FFF2-40B4-BE49-F238E27FC236}">
                <a16:creationId xmlns:a16="http://schemas.microsoft.com/office/drawing/2014/main" id="{71D5F2DC-B824-7B5F-1B2F-0CFDF4146F55}"/>
              </a:ext>
            </a:extLst>
          </p:cNvPr>
          <p:cNvSpPr>
            <a:spLocks noGrp="1"/>
          </p:cNvSpPr>
          <p:nvPr>
            <p:ph type="ctrTitle"/>
          </p:nvPr>
        </p:nvSpPr>
        <p:spPr>
          <a:xfrm>
            <a:off x="847268" y="1472736"/>
            <a:ext cx="5699430" cy="2930275"/>
          </a:xfrm>
        </p:spPr>
        <p:txBody>
          <a:bodyPr>
            <a:normAutofit/>
          </a:bodyPr>
          <a:lstStyle/>
          <a:p>
            <a:br>
              <a:rPr lang="en" b="1" i="0" u="none" strike="noStrike" dirty="0">
                <a:solidFill>
                  <a:srgbClr val="000000"/>
                </a:solidFill>
                <a:effectLst/>
              </a:rPr>
            </a:br>
            <a:endParaRPr lang="ru-UA" dirty="0"/>
          </a:p>
        </p:txBody>
      </p:sp>
      <p:sp>
        <p:nvSpPr>
          <p:cNvPr id="6" name="AutoShape 2" descr="An illustration representing transnational criminal policy challenges and prospects for Ukraine. The image should depict a balanced scale with one side symbolizing sovereignty (featuring a map of Ukraine and its flag) and the other side representing transnational collaboration (with symbols like the European Union flag and a handshake). In the background, include abstract visuals of a globe, interconnected digital networks, and icons of justice (such as a gavel or courthouse). Highlight Ukraine's integration into the EU with subtle but clear visual elements. The overall tone should be professional and modern, using a blue and yellow color palette to reflect Ukraine's national colors.">
            <a:extLst>
              <a:ext uri="{FF2B5EF4-FFF2-40B4-BE49-F238E27FC236}">
                <a16:creationId xmlns:a16="http://schemas.microsoft.com/office/drawing/2014/main" id="{76AD78FC-D15C-6133-51AB-2ACE55B1607C}"/>
              </a:ext>
            </a:extLst>
          </p:cNvPr>
          <p:cNvSpPr>
            <a:spLocks noGrp="1" noChangeAspect="1" noChangeArrowheads="1"/>
          </p:cNvSpPr>
          <p:nvPr>
            <p:ph type="subTitle" idx="1"/>
          </p:nvPr>
        </p:nvSpPr>
        <p:spPr bwMode="auto">
          <a:xfrm>
            <a:off x="694482" y="4575234"/>
            <a:ext cx="5807804" cy="1633428"/>
          </a:xfrm>
          <a:prstGeom prst="rect">
            <a:avLst/>
          </a:prstGeom>
          <a:extLst>
            <a:ext uri="{909E8E84-426E-40DD-AFC4-6F175D3DCCD1}">
              <a14:hiddenFill xmlns:a14="http://schemas.microsoft.com/office/drawing/2010/main">
                <a:solidFill>
                  <a:srgbClr val="FFFFFF"/>
                </a:solidFill>
              </a14:hiddenFill>
            </a:ext>
          </a:extLst>
        </p:spPr>
        <p:txBody>
          <a:bodyPr vert="horz" lIns="109728" tIns="54864" rIns="109728" bIns="54864" numCol="1" anchorCtr="0" compatLnSpc="1">
            <a:prstTxWarp prst="textNoShape">
              <a:avLst/>
            </a:prstTxWarp>
            <a:normAutofit/>
          </a:bodyPr>
          <a:lstStyle/>
          <a:p>
            <a:r>
              <a:rPr lang="en-US" b="1" dirty="0"/>
              <a:t>Viacheslav TULIAKOV © 2025</a:t>
            </a:r>
            <a:endParaRPr lang="uk-UA" dirty="0"/>
          </a:p>
          <a:p>
            <a:r>
              <a:rPr lang="en" dirty="0"/>
              <a:t> </a:t>
            </a:r>
            <a:r>
              <a:rPr lang="en-US" sz="2280" dirty="0" err="1"/>
              <a:t>Viacheslav.Tuliakov@esic.university</a:t>
            </a:r>
            <a:endParaRPr lang="en-US" sz="2280" dirty="0"/>
          </a:p>
        </p:txBody>
      </p:sp>
      <p:sp>
        <p:nvSpPr>
          <p:cNvPr id="3" name="TextBox 2">
            <a:extLst>
              <a:ext uri="{FF2B5EF4-FFF2-40B4-BE49-F238E27FC236}">
                <a16:creationId xmlns:a16="http://schemas.microsoft.com/office/drawing/2014/main" id="{74223E22-723A-CA5D-6E09-771002C2CCD3}"/>
              </a:ext>
            </a:extLst>
          </p:cNvPr>
          <p:cNvSpPr txBox="1"/>
          <p:nvPr/>
        </p:nvSpPr>
        <p:spPr>
          <a:xfrm>
            <a:off x="2122526" y="2194746"/>
            <a:ext cx="6807762" cy="1643527"/>
          </a:xfrm>
          <a:prstGeom prst="rect">
            <a:avLst/>
          </a:prstGeom>
          <a:noFill/>
        </p:spPr>
        <p:txBody>
          <a:bodyPr wrap="square">
            <a:spAutoFit/>
          </a:bodyPr>
          <a:lstStyle/>
          <a:p>
            <a:pPr algn="l"/>
            <a:r>
              <a:rPr lang="en" sz="3360" dirty="0">
                <a:solidFill>
                  <a:srgbClr val="374151"/>
                </a:solidFill>
                <a:latin typeface="ui-sans-serif"/>
              </a:rPr>
              <a:t>Thank U!</a:t>
            </a:r>
          </a:p>
          <a:p>
            <a:pPr algn="l"/>
            <a:endParaRPr lang="en" sz="3360" dirty="0">
              <a:solidFill>
                <a:srgbClr val="374151"/>
              </a:solidFill>
              <a:latin typeface="ui-sans-serif"/>
            </a:endParaRPr>
          </a:p>
          <a:p>
            <a:pPr algn="l"/>
            <a:endParaRPr lang="en" sz="3360" dirty="0">
              <a:solidFill>
                <a:srgbClr val="374151"/>
              </a:solidFill>
              <a:latin typeface="ui-sans-serif"/>
            </a:endParaRPr>
          </a:p>
        </p:txBody>
      </p:sp>
      <p:pic>
        <p:nvPicPr>
          <p:cNvPr id="5" name="Рисунок 4" descr="Изображение выглядит как одежда, мультфильм, человек, инвалидная коляска&#10;&#10;Контент, сгенерированный ИИ, может содержать ошибки.">
            <a:extLst>
              <a:ext uri="{FF2B5EF4-FFF2-40B4-BE49-F238E27FC236}">
                <a16:creationId xmlns:a16="http://schemas.microsoft.com/office/drawing/2014/main" id="{C1A78EC8-3F8C-5B4E-EEDC-158EE78C0A21}"/>
              </a:ext>
            </a:extLst>
          </p:cNvPr>
          <p:cNvPicPr>
            <a:picLocks noChangeAspect="1"/>
          </p:cNvPicPr>
          <p:nvPr/>
        </p:nvPicPr>
        <p:blipFill>
          <a:blip r:embed="rId2">
            <a:extLst>
              <a:ext uri="{837473B0-CC2E-450A-ABE3-18F120FF3D39}">
                <a1611:picAttrSrcUrl xmlns:a1611="http://schemas.microsoft.com/office/drawing/2016/11/main" r:id="rId3"/>
              </a:ext>
            </a:extLst>
          </a:blip>
          <a:stretch>
            <a:fillRect/>
          </a:stretch>
        </p:blipFill>
        <p:spPr>
          <a:xfrm>
            <a:off x="6756400" y="2095991"/>
            <a:ext cx="7046069" cy="3508942"/>
          </a:xfrm>
          <a:prstGeom prst="rect">
            <a:avLst/>
          </a:prstGeom>
        </p:spPr>
      </p:pic>
    </p:spTree>
    <p:extLst>
      <p:ext uri="{BB962C8B-B14F-4D97-AF65-F5344CB8AC3E}">
        <p14:creationId xmlns:p14="http://schemas.microsoft.com/office/powerpoint/2010/main" val="9172862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name="Slide 2">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3"/>
          <a:stretch>
            <a:fillRect/>
          </a:stretch>
        </p:blipFill>
        <p:spPr>
          <a:xfrm>
            <a:off x="9144000" y="0"/>
            <a:ext cx="5486400" cy="8229600"/>
          </a:xfrm>
          <a:prstGeom prst="rect">
            <a:avLst/>
          </a:prstGeom>
        </p:spPr>
      </p:pic>
      <p:sp>
        <p:nvSpPr>
          <p:cNvPr id="3" name="Text 0"/>
          <p:cNvSpPr/>
          <p:nvPr/>
        </p:nvSpPr>
        <p:spPr>
          <a:xfrm>
            <a:off x="896422" y="899993"/>
            <a:ext cx="7351157" cy="1216343"/>
          </a:xfrm>
          <a:prstGeom prst="rect">
            <a:avLst/>
          </a:prstGeom>
          <a:noFill/>
          <a:ln/>
        </p:spPr>
        <p:txBody>
          <a:bodyPr wrap="square" lIns="0" tIns="0" rIns="0" bIns="0" rtlCol="0" anchor="t"/>
          <a:lstStyle/>
          <a:p>
            <a:pPr marL="0" indent="0">
              <a:lnSpc>
                <a:spcPts val="4750"/>
              </a:lnSpc>
              <a:buNone/>
            </a:pPr>
            <a:r>
              <a:rPr lang="en-US" sz="3800" dirty="0">
                <a:solidFill>
                  <a:srgbClr val="383838"/>
                </a:solidFill>
                <a:latin typeface="Patrick Hand" pitchFamily="34" charset="0"/>
                <a:ea typeface="Patrick Hand" pitchFamily="34" charset="-122"/>
                <a:cs typeface="Patrick Hand" pitchFamily="34" charset="-120"/>
              </a:rPr>
              <a:t>Introduction to International Human Rights Treaties</a:t>
            </a:r>
            <a:endParaRPr lang="en-US" sz="3800" dirty="0"/>
          </a:p>
        </p:txBody>
      </p:sp>
      <p:sp>
        <p:nvSpPr>
          <p:cNvPr id="4" name="Shape 1"/>
          <p:cNvSpPr/>
          <p:nvPr/>
        </p:nvSpPr>
        <p:spPr>
          <a:xfrm>
            <a:off x="896422" y="2754987"/>
            <a:ext cx="547449" cy="547449"/>
          </a:xfrm>
          <a:prstGeom prst="roundRect">
            <a:avLst>
              <a:gd name="adj" fmla="val 18667"/>
            </a:avLst>
          </a:prstGeom>
          <a:solidFill>
            <a:srgbClr val="E6E6E6"/>
          </a:solidFill>
          <a:ln w="7620">
            <a:solidFill>
              <a:srgbClr val="CCCCCC"/>
            </a:solidFill>
            <a:prstDash val="solid"/>
          </a:ln>
        </p:spPr>
        <p:txBody>
          <a:bodyPr/>
          <a:lstStyle/>
          <a:p>
            <a:endParaRPr lang="ru-UA"/>
          </a:p>
        </p:txBody>
      </p:sp>
      <p:sp>
        <p:nvSpPr>
          <p:cNvPr id="5" name="Text 2"/>
          <p:cNvSpPr/>
          <p:nvPr/>
        </p:nvSpPr>
        <p:spPr>
          <a:xfrm>
            <a:off x="1024176" y="2846249"/>
            <a:ext cx="291941" cy="364927"/>
          </a:xfrm>
          <a:prstGeom prst="rect">
            <a:avLst/>
          </a:prstGeom>
          <a:noFill/>
          <a:ln/>
        </p:spPr>
        <p:txBody>
          <a:bodyPr wrap="none" lIns="0" tIns="0" rIns="0" bIns="0" rtlCol="0" anchor="t"/>
          <a:lstStyle/>
          <a:p>
            <a:pPr marL="0" indent="0" algn="ctr">
              <a:lnSpc>
                <a:spcPts val="2250"/>
              </a:lnSpc>
              <a:buNone/>
            </a:pPr>
            <a:r>
              <a:rPr lang="en-US" sz="2250" dirty="0">
                <a:solidFill>
                  <a:srgbClr val="383838"/>
                </a:solidFill>
                <a:latin typeface="Patrick Hand" pitchFamily="34" charset="0"/>
                <a:ea typeface="Patrick Hand" pitchFamily="34" charset="-122"/>
                <a:cs typeface="Patrick Hand" pitchFamily="34" charset="-120"/>
              </a:rPr>
              <a:t>1</a:t>
            </a:r>
            <a:endParaRPr lang="en-US" sz="2250" dirty="0"/>
          </a:p>
        </p:txBody>
      </p:sp>
      <p:sp>
        <p:nvSpPr>
          <p:cNvPr id="6" name="Text 3"/>
          <p:cNvSpPr/>
          <p:nvPr/>
        </p:nvSpPr>
        <p:spPr>
          <a:xfrm>
            <a:off x="1687116" y="2754987"/>
            <a:ext cx="2433161" cy="304205"/>
          </a:xfrm>
          <a:prstGeom prst="rect">
            <a:avLst/>
          </a:prstGeom>
          <a:noFill/>
          <a:ln/>
        </p:spPr>
        <p:txBody>
          <a:bodyPr wrap="none" lIns="0" tIns="0" rIns="0" bIns="0" rtlCol="0" anchor="t"/>
          <a:lstStyle/>
          <a:p>
            <a:pPr marL="0" indent="0">
              <a:lnSpc>
                <a:spcPts val="2350"/>
              </a:lnSpc>
              <a:buNone/>
            </a:pPr>
            <a:r>
              <a:rPr lang="en-US" sz="1900" dirty="0">
                <a:solidFill>
                  <a:srgbClr val="383838"/>
                </a:solidFill>
                <a:latin typeface="Patrick Hand" pitchFamily="34" charset="0"/>
                <a:ea typeface="Patrick Hand" pitchFamily="34" charset="-122"/>
                <a:cs typeface="Patrick Hand" pitchFamily="34" charset="-120"/>
              </a:rPr>
              <a:t>Definition</a:t>
            </a:r>
            <a:endParaRPr lang="en-US" sz="1900" dirty="0"/>
          </a:p>
        </p:txBody>
      </p:sp>
      <p:sp>
        <p:nvSpPr>
          <p:cNvPr id="7" name="Text 4"/>
          <p:cNvSpPr/>
          <p:nvPr/>
        </p:nvSpPr>
        <p:spPr>
          <a:xfrm>
            <a:off x="1687116" y="3205163"/>
            <a:ext cx="2763322" cy="1168003"/>
          </a:xfrm>
          <a:prstGeom prst="rect">
            <a:avLst/>
          </a:prstGeom>
          <a:noFill/>
          <a:ln/>
        </p:spPr>
        <p:txBody>
          <a:bodyPr wrap="square" lIns="0" tIns="0" rIns="0" bIns="0" rtlCol="0" anchor="t"/>
          <a:lstStyle/>
          <a:p>
            <a:pPr marL="0" indent="0">
              <a:lnSpc>
                <a:spcPts val="3050"/>
              </a:lnSpc>
              <a:buNone/>
            </a:pPr>
            <a:r>
              <a:rPr lang="en-US" sz="1900" dirty="0">
                <a:solidFill>
                  <a:srgbClr val="383838"/>
                </a:solidFill>
                <a:latin typeface="Patrick Hand" pitchFamily="34" charset="0"/>
                <a:ea typeface="Patrick Hand" pitchFamily="34" charset="-122"/>
                <a:cs typeface="Patrick Hand" pitchFamily="34" charset="-120"/>
              </a:rPr>
              <a:t>Legal instruments that formalize human rights obligations of states.</a:t>
            </a:r>
            <a:endParaRPr lang="en-US" sz="1900" dirty="0"/>
          </a:p>
        </p:txBody>
      </p:sp>
      <p:sp>
        <p:nvSpPr>
          <p:cNvPr id="8" name="Shape 5"/>
          <p:cNvSpPr/>
          <p:nvPr/>
        </p:nvSpPr>
        <p:spPr>
          <a:xfrm>
            <a:off x="4693682" y="2754987"/>
            <a:ext cx="547449" cy="547449"/>
          </a:xfrm>
          <a:prstGeom prst="roundRect">
            <a:avLst>
              <a:gd name="adj" fmla="val 18667"/>
            </a:avLst>
          </a:prstGeom>
          <a:solidFill>
            <a:srgbClr val="E6E6E6"/>
          </a:solidFill>
          <a:ln w="7620">
            <a:solidFill>
              <a:srgbClr val="CCCCCC"/>
            </a:solidFill>
            <a:prstDash val="solid"/>
          </a:ln>
        </p:spPr>
        <p:txBody>
          <a:bodyPr/>
          <a:lstStyle/>
          <a:p>
            <a:endParaRPr lang="ru-UA"/>
          </a:p>
        </p:txBody>
      </p:sp>
      <p:sp>
        <p:nvSpPr>
          <p:cNvPr id="9" name="Text 6"/>
          <p:cNvSpPr/>
          <p:nvPr/>
        </p:nvSpPr>
        <p:spPr>
          <a:xfrm>
            <a:off x="4821436" y="2846249"/>
            <a:ext cx="291941" cy="364927"/>
          </a:xfrm>
          <a:prstGeom prst="rect">
            <a:avLst/>
          </a:prstGeom>
          <a:noFill/>
          <a:ln/>
        </p:spPr>
        <p:txBody>
          <a:bodyPr wrap="none" lIns="0" tIns="0" rIns="0" bIns="0" rtlCol="0" anchor="t"/>
          <a:lstStyle/>
          <a:p>
            <a:pPr marL="0" indent="0" algn="ctr">
              <a:lnSpc>
                <a:spcPts val="2250"/>
              </a:lnSpc>
              <a:buNone/>
            </a:pPr>
            <a:r>
              <a:rPr lang="en-US" sz="2250" dirty="0">
                <a:solidFill>
                  <a:srgbClr val="383838"/>
                </a:solidFill>
                <a:latin typeface="Patrick Hand" pitchFamily="34" charset="0"/>
                <a:ea typeface="Patrick Hand" pitchFamily="34" charset="-122"/>
                <a:cs typeface="Patrick Hand" pitchFamily="34" charset="-120"/>
              </a:rPr>
              <a:t>2</a:t>
            </a:r>
            <a:endParaRPr lang="en-US" sz="2250" dirty="0"/>
          </a:p>
        </p:txBody>
      </p:sp>
      <p:sp>
        <p:nvSpPr>
          <p:cNvPr id="10" name="Text 7"/>
          <p:cNvSpPr/>
          <p:nvPr/>
        </p:nvSpPr>
        <p:spPr>
          <a:xfrm>
            <a:off x="5484376" y="2754987"/>
            <a:ext cx="2433161" cy="304205"/>
          </a:xfrm>
          <a:prstGeom prst="rect">
            <a:avLst/>
          </a:prstGeom>
          <a:noFill/>
          <a:ln/>
        </p:spPr>
        <p:txBody>
          <a:bodyPr wrap="none" lIns="0" tIns="0" rIns="0" bIns="0" rtlCol="0" anchor="t"/>
          <a:lstStyle/>
          <a:p>
            <a:pPr marL="0" indent="0">
              <a:lnSpc>
                <a:spcPts val="2350"/>
              </a:lnSpc>
              <a:buNone/>
            </a:pPr>
            <a:r>
              <a:rPr lang="en-US" sz="1900" dirty="0">
                <a:solidFill>
                  <a:srgbClr val="383838"/>
                </a:solidFill>
                <a:latin typeface="Patrick Hand" pitchFamily="34" charset="0"/>
                <a:ea typeface="Patrick Hand" pitchFamily="34" charset="-122"/>
                <a:cs typeface="Patrick Hand" pitchFamily="34" charset="-120"/>
              </a:rPr>
              <a:t>Purpose</a:t>
            </a:r>
            <a:endParaRPr lang="en-US" sz="1900" dirty="0"/>
          </a:p>
        </p:txBody>
      </p:sp>
      <p:sp>
        <p:nvSpPr>
          <p:cNvPr id="11" name="Text 8"/>
          <p:cNvSpPr/>
          <p:nvPr/>
        </p:nvSpPr>
        <p:spPr>
          <a:xfrm>
            <a:off x="5484376" y="3205163"/>
            <a:ext cx="2763322" cy="778669"/>
          </a:xfrm>
          <a:prstGeom prst="rect">
            <a:avLst/>
          </a:prstGeom>
          <a:noFill/>
          <a:ln/>
        </p:spPr>
        <p:txBody>
          <a:bodyPr wrap="square" lIns="0" tIns="0" rIns="0" bIns="0" rtlCol="0" anchor="t"/>
          <a:lstStyle/>
          <a:p>
            <a:pPr marL="0" indent="0">
              <a:lnSpc>
                <a:spcPts val="3050"/>
              </a:lnSpc>
              <a:buNone/>
            </a:pPr>
            <a:r>
              <a:rPr lang="en-US" sz="1900" dirty="0">
                <a:solidFill>
                  <a:srgbClr val="383838"/>
                </a:solidFill>
                <a:latin typeface="Patrick Hand" pitchFamily="34" charset="0"/>
                <a:ea typeface="Patrick Hand" pitchFamily="34" charset="-122"/>
                <a:cs typeface="Patrick Hand" pitchFamily="34" charset="-120"/>
              </a:rPr>
              <a:t>To protect fundamental rights and freedoms universally.</a:t>
            </a:r>
            <a:endParaRPr lang="en-US" sz="1900" dirty="0"/>
          </a:p>
        </p:txBody>
      </p:sp>
      <p:sp>
        <p:nvSpPr>
          <p:cNvPr id="12" name="Shape 9"/>
          <p:cNvSpPr/>
          <p:nvPr/>
        </p:nvSpPr>
        <p:spPr>
          <a:xfrm>
            <a:off x="896422" y="4890135"/>
            <a:ext cx="547449" cy="547449"/>
          </a:xfrm>
          <a:prstGeom prst="roundRect">
            <a:avLst>
              <a:gd name="adj" fmla="val 18667"/>
            </a:avLst>
          </a:prstGeom>
          <a:solidFill>
            <a:srgbClr val="E6E6E6"/>
          </a:solidFill>
          <a:ln w="7620">
            <a:solidFill>
              <a:srgbClr val="CCCCCC"/>
            </a:solidFill>
            <a:prstDash val="solid"/>
          </a:ln>
        </p:spPr>
        <p:txBody>
          <a:bodyPr/>
          <a:lstStyle/>
          <a:p>
            <a:endParaRPr lang="ru-UA"/>
          </a:p>
        </p:txBody>
      </p:sp>
      <p:sp>
        <p:nvSpPr>
          <p:cNvPr id="13" name="Text 10"/>
          <p:cNvSpPr/>
          <p:nvPr/>
        </p:nvSpPr>
        <p:spPr>
          <a:xfrm>
            <a:off x="1024176" y="4981396"/>
            <a:ext cx="291941" cy="364927"/>
          </a:xfrm>
          <a:prstGeom prst="rect">
            <a:avLst/>
          </a:prstGeom>
          <a:noFill/>
          <a:ln/>
        </p:spPr>
        <p:txBody>
          <a:bodyPr wrap="none" lIns="0" tIns="0" rIns="0" bIns="0" rtlCol="0" anchor="t"/>
          <a:lstStyle/>
          <a:p>
            <a:pPr marL="0" indent="0" algn="ctr">
              <a:lnSpc>
                <a:spcPts val="2250"/>
              </a:lnSpc>
              <a:buNone/>
            </a:pPr>
            <a:r>
              <a:rPr lang="en-US" sz="2250" dirty="0">
                <a:solidFill>
                  <a:srgbClr val="383838"/>
                </a:solidFill>
                <a:latin typeface="Patrick Hand" pitchFamily="34" charset="0"/>
                <a:ea typeface="Patrick Hand" pitchFamily="34" charset="-122"/>
                <a:cs typeface="Patrick Hand" pitchFamily="34" charset="-120"/>
              </a:rPr>
              <a:t>3</a:t>
            </a:r>
            <a:endParaRPr lang="en-US" sz="2250" dirty="0"/>
          </a:p>
        </p:txBody>
      </p:sp>
      <p:sp>
        <p:nvSpPr>
          <p:cNvPr id="14" name="Text 11"/>
          <p:cNvSpPr/>
          <p:nvPr/>
        </p:nvSpPr>
        <p:spPr>
          <a:xfrm>
            <a:off x="1687116" y="4890135"/>
            <a:ext cx="2433161" cy="304205"/>
          </a:xfrm>
          <a:prstGeom prst="rect">
            <a:avLst/>
          </a:prstGeom>
          <a:noFill/>
          <a:ln/>
        </p:spPr>
        <p:txBody>
          <a:bodyPr wrap="none" lIns="0" tIns="0" rIns="0" bIns="0" rtlCol="0" anchor="t"/>
          <a:lstStyle/>
          <a:p>
            <a:pPr marL="0" indent="0">
              <a:lnSpc>
                <a:spcPts val="2350"/>
              </a:lnSpc>
              <a:buNone/>
            </a:pPr>
            <a:r>
              <a:rPr lang="en-US" sz="1900" dirty="0">
                <a:solidFill>
                  <a:srgbClr val="383838"/>
                </a:solidFill>
                <a:latin typeface="Patrick Hand" pitchFamily="34" charset="0"/>
                <a:ea typeface="Patrick Hand" pitchFamily="34" charset="-122"/>
                <a:cs typeface="Patrick Hand" pitchFamily="34" charset="-120"/>
              </a:rPr>
              <a:t>Importance</a:t>
            </a:r>
            <a:endParaRPr lang="en-US" sz="1900" dirty="0"/>
          </a:p>
        </p:txBody>
      </p:sp>
      <p:sp>
        <p:nvSpPr>
          <p:cNvPr id="15" name="Text 12"/>
          <p:cNvSpPr/>
          <p:nvPr/>
        </p:nvSpPr>
        <p:spPr>
          <a:xfrm>
            <a:off x="1687116" y="5340310"/>
            <a:ext cx="6560463" cy="389334"/>
          </a:xfrm>
          <a:prstGeom prst="rect">
            <a:avLst/>
          </a:prstGeom>
          <a:noFill/>
          <a:ln/>
        </p:spPr>
        <p:txBody>
          <a:bodyPr wrap="none" lIns="0" tIns="0" rIns="0" bIns="0" rtlCol="0" anchor="t"/>
          <a:lstStyle/>
          <a:p>
            <a:pPr marL="0" indent="0">
              <a:lnSpc>
                <a:spcPts val="3050"/>
              </a:lnSpc>
              <a:buNone/>
            </a:pPr>
            <a:r>
              <a:rPr lang="en-US" sz="1900" dirty="0">
                <a:solidFill>
                  <a:srgbClr val="383838"/>
                </a:solidFill>
                <a:latin typeface="Patrick Hand" pitchFamily="34" charset="0"/>
                <a:ea typeface="Patrick Hand" pitchFamily="34" charset="-122"/>
                <a:cs typeface="Patrick Hand" pitchFamily="34" charset="-120"/>
              </a:rPr>
              <a:t>Strengthening the rule of law and accountability.</a:t>
            </a:r>
            <a:endParaRPr lang="en-US" sz="1900" dirty="0"/>
          </a:p>
        </p:txBody>
      </p:sp>
      <p:sp>
        <p:nvSpPr>
          <p:cNvPr id="16" name="Text 13"/>
          <p:cNvSpPr/>
          <p:nvPr/>
        </p:nvSpPr>
        <p:spPr>
          <a:xfrm>
            <a:off x="1261348" y="6277094"/>
            <a:ext cx="6986230" cy="778669"/>
          </a:xfrm>
          <a:prstGeom prst="rect">
            <a:avLst/>
          </a:prstGeom>
          <a:noFill/>
          <a:ln/>
        </p:spPr>
        <p:txBody>
          <a:bodyPr wrap="square" lIns="0" tIns="0" rIns="0" bIns="0" rtlCol="0" anchor="t"/>
          <a:lstStyle/>
          <a:p>
            <a:pPr marL="0" indent="0">
              <a:lnSpc>
                <a:spcPts val="3050"/>
              </a:lnSpc>
              <a:buNone/>
            </a:pPr>
            <a:r>
              <a:rPr lang="en-US" sz="1900" dirty="0">
                <a:solidFill>
                  <a:srgbClr val="383838"/>
                </a:solidFill>
                <a:latin typeface="Patrick Hand" pitchFamily="34" charset="0"/>
                <a:ea typeface="Patrick Hand" pitchFamily="34" charset="-122"/>
                <a:cs typeface="Patrick Hand" pitchFamily="34" charset="-120"/>
              </a:rPr>
              <a:t>"Human rights are not a privilege conferred by government. They are every human being's entitlement by virtue of his humanity." — Mother Teresa</a:t>
            </a:r>
            <a:endParaRPr lang="en-US" sz="1900" dirty="0"/>
          </a:p>
        </p:txBody>
      </p:sp>
      <p:sp>
        <p:nvSpPr>
          <p:cNvPr id="17" name="Shape 14"/>
          <p:cNvSpPr/>
          <p:nvPr/>
        </p:nvSpPr>
        <p:spPr>
          <a:xfrm>
            <a:off x="896422" y="6003369"/>
            <a:ext cx="30480" cy="1326118"/>
          </a:xfrm>
          <a:prstGeom prst="rect">
            <a:avLst/>
          </a:prstGeom>
          <a:solidFill>
            <a:srgbClr val="CCCCCC"/>
          </a:solidFill>
          <a:ln/>
        </p:spPr>
        <p:txBody>
          <a:bodyPr/>
          <a:lstStyle/>
          <a:p>
            <a:endParaRPr lang="ru-UA"/>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name="Slide 3">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3"/>
          <a:stretch>
            <a:fillRect/>
          </a:stretch>
        </p:blipFill>
        <p:spPr>
          <a:xfrm>
            <a:off x="0" y="0"/>
            <a:ext cx="14630400" cy="2190036"/>
          </a:xfrm>
          <a:prstGeom prst="rect">
            <a:avLst/>
          </a:prstGeom>
        </p:spPr>
      </p:pic>
      <p:sp>
        <p:nvSpPr>
          <p:cNvPr id="3" name="Text 0"/>
          <p:cNvSpPr/>
          <p:nvPr/>
        </p:nvSpPr>
        <p:spPr>
          <a:xfrm>
            <a:off x="943332" y="2932271"/>
            <a:ext cx="5649039" cy="437912"/>
          </a:xfrm>
          <a:prstGeom prst="rect">
            <a:avLst/>
          </a:prstGeom>
          <a:noFill/>
          <a:ln/>
        </p:spPr>
        <p:txBody>
          <a:bodyPr wrap="none" lIns="0" tIns="0" rIns="0" bIns="0" rtlCol="0" anchor="t"/>
          <a:lstStyle/>
          <a:p>
            <a:pPr marL="0" indent="0">
              <a:lnSpc>
                <a:spcPts val="3400"/>
              </a:lnSpc>
              <a:buNone/>
            </a:pPr>
            <a:r>
              <a:rPr lang="en-US" sz="2750" dirty="0">
                <a:solidFill>
                  <a:srgbClr val="383838"/>
                </a:solidFill>
                <a:latin typeface="Patrick Hand" pitchFamily="34" charset="0"/>
                <a:ea typeface="Patrick Hand" pitchFamily="34" charset="-122"/>
                <a:cs typeface="Patrick Hand" pitchFamily="34" charset="-120"/>
              </a:rPr>
              <a:t>Key International Human Rights Instruments</a:t>
            </a:r>
            <a:endParaRPr lang="en-US" sz="2750" dirty="0"/>
          </a:p>
        </p:txBody>
      </p:sp>
      <p:sp>
        <p:nvSpPr>
          <p:cNvPr id="4" name="Shape 1"/>
          <p:cNvSpPr/>
          <p:nvPr/>
        </p:nvSpPr>
        <p:spPr>
          <a:xfrm>
            <a:off x="7316613" y="2987219"/>
            <a:ext cx="22860" cy="3854410"/>
          </a:xfrm>
          <a:prstGeom prst="roundRect">
            <a:avLst>
              <a:gd name="adj" fmla="val 321911"/>
            </a:avLst>
          </a:prstGeom>
          <a:solidFill>
            <a:srgbClr val="CCCCCC"/>
          </a:solidFill>
          <a:ln/>
        </p:spPr>
        <p:txBody>
          <a:bodyPr/>
          <a:lstStyle/>
          <a:p>
            <a:endParaRPr lang="ru-UA"/>
          </a:p>
        </p:txBody>
      </p:sp>
      <p:sp>
        <p:nvSpPr>
          <p:cNvPr id="5" name="Shape 2"/>
          <p:cNvSpPr/>
          <p:nvPr/>
        </p:nvSpPr>
        <p:spPr>
          <a:xfrm>
            <a:off x="6615410" y="4015621"/>
            <a:ext cx="525542" cy="22860"/>
          </a:xfrm>
          <a:prstGeom prst="roundRect">
            <a:avLst>
              <a:gd name="adj" fmla="val 321911"/>
            </a:avLst>
          </a:prstGeom>
          <a:solidFill>
            <a:srgbClr val="CCCCCC"/>
          </a:solidFill>
          <a:ln/>
        </p:spPr>
        <p:txBody>
          <a:bodyPr/>
          <a:lstStyle/>
          <a:p>
            <a:endParaRPr lang="ru-UA"/>
          </a:p>
        </p:txBody>
      </p:sp>
      <p:sp>
        <p:nvSpPr>
          <p:cNvPr id="6" name="Shape 3"/>
          <p:cNvSpPr/>
          <p:nvPr/>
        </p:nvSpPr>
        <p:spPr>
          <a:xfrm>
            <a:off x="7118092" y="3830003"/>
            <a:ext cx="394216" cy="394216"/>
          </a:xfrm>
          <a:prstGeom prst="roundRect">
            <a:avLst>
              <a:gd name="adj" fmla="val 18667"/>
            </a:avLst>
          </a:prstGeom>
          <a:solidFill>
            <a:srgbClr val="E6E6E6"/>
          </a:solidFill>
          <a:ln w="7620">
            <a:solidFill>
              <a:srgbClr val="CCCCCC"/>
            </a:solidFill>
            <a:prstDash val="solid"/>
          </a:ln>
        </p:spPr>
        <p:txBody>
          <a:bodyPr/>
          <a:lstStyle/>
          <a:p>
            <a:endParaRPr lang="ru-UA"/>
          </a:p>
        </p:txBody>
      </p:sp>
      <p:sp>
        <p:nvSpPr>
          <p:cNvPr id="7" name="Text 4"/>
          <p:cNvSpPr/>
          <p:nvPr/>
        </p:nvSpPr>
        <p:spPr>
          <a:xfrm>
            <a:off x="7210068" y="3895665"/>
            <a:ext cx="210145" cy="262771"/>
          </a:xfrm>
          <a:prstGeom prst="rect">
            <a:avLst/>
          </a:prstGeom>
          <a:noFill/>
          <a:ln/>
        </p:spPr>
        <p:txBody>
          <a:bodyPr wrap="none" lIns="0" tIns="0" rIns="0" bIns="0" rtlCol="0" anchor="t"/>
          <a:lstStyle/>
          <a:p>
            <a:pPr marL="0" indent="0" algn="ctr">
              <a:lnSpc>
                <a:spcPts val="1650"/>
              </a:lnSpc>
              <a:buNone/>
            </a:pPr>
            <a:r>
              <a:rPr lang="en-US" sz="1650" dirty="0">
                <a:solidFill>
                  <a:srgbClr val="383838"/>
                </a:solidFill>
                <a:latin typeface="Patrick Hand" pitchFamily="34" charset="0"/>
                <a:ea typeface="Patrick Hand" pitchFamily="34" charset="-122"/>
                <a:cs typeface="Patrick Hand" pitchFamily="34" charset="-120"/>
              </a:rPr>
              <a:t>1</a:t>
            </a:r>
            <a:endParaRPr lang="en-US" sz="1650" dirty="0"/>
          </a:p>
        </p:txBody>
      </p:sp>
      <p:sp>
        <p:nvSpPr>
          <p:cNvPr id="8" name="Text 5"/>
          <p:cNvSpPr/>
          <p:nvPr/>
        </p:nvSpPr>
        <p:spPr>
          <a:xfrm>
            <a:off x="3569851" y="3808095"/>
            <a:ext cx="2869406" cy="219075"/>
          </a:xfrm>
          <a:prstGeom prst="rect">
            <a:avLst/>
          </a:prstGeom>
          <a:noFill/>
          <a:ln/>
        </p:spPr>
        <p:txBody>
          <a:bodyPr wrap="none" lIns="0" tIns="0" rIns="0" bIns="0" rtlCol="0" anchor="t"/>
          <a:lstStyle/>
          <a:p>
            <a:pPr marL="0" indent="0" algn="r">
              <a:lnSpc>
                <a:spcPts val="1700"/>
              </a:lnSpc>
              <a:buNone/>
            </a:pPr>
            <a:r>
              <a:rPr lang="en-US" sz="1350" dirty="0">
                <a:solidFill>
                  <a:srgbClr val="383838"/>
                </a:solidFill>
                <a:latin typeface="Patrick Hand" pitchFamily="34" charset="0"/>
                <a:ea typeface="Patrick Hand" pitchFamily="34" charset="-122"/>
                <a:cs typeface="Patrick Hand" pitchFamily="34" charset="-120"/>
              </a:rPr>
              <a:t>Universal Declaration of Human Rights (1948)</a:t>
            </a:r>
            <a:endParaRPr lang="en-US" sz="1350" dirty="0"/>
          </a:p>
        </p:txBody>
      </p:sp>
      <p:sp>
        <p:nvSpPr>
          <p:cNvPr id="9" name="Text 6"/>
          <p:cNvSpPr/>
          <p:nvPr/>
        </p:nvSpPr>
        <p:spPr>
          <a:xfrm>
            <a:off x="943332" y="4132183"/>
            <a:ext cx="5495925" cy="280392"/>
          </a:xfrm>
          <a:prstGeom prst="rect">
            <a:avLst/>
          </a:prstGeom>
          <a:noFill/>
          <a:ln/>
        </p:spPr>
        <p:txBody>
          <a:bodyPr wrap="none" lIns="0" tIns="0" rIns="0" bIns="0" rtlCol="0" anchor="t"/>
          <a:lstStyle/>
          <a:p>
            <a:pPr marL="0" indent="0" algn="r">
              <a:lnSpc>
                <a:spcPts val="2200"/>
              </a:lnSpc>
              <a:buNone/>
            </a:pPr>
            <a:r>
              <a:rPr lang="en-US" sz="1350" dirty="0">
                <a:solidFill>
                  <a:srgbClr val="383838"/>
                </a:solidFill>
                <a:latin typeface="Patrick Hand" pitchFamily="34" charset="0"/>
                <a:ea typeface="Patrick Hand" pitchFamily="34" charset="-122"/>
                <a:cs typeface="Patrick Hand" pitchFamily="34" charset="-120"/>
              </a:rPr>
              <a:t>Core civil, political, economic, social, and cultural rights.</a:t>
            </a:r>
            <a:endParaRPr lang="en-US" sz="1350" dirty="0"/>
          </a:p>
        </p:txBody>
      </p:sp>
      <p:sp>
        <p:nvSpPr>
          <p:cNvPr id="10" name="Shape 7"/>
          <p:cNvSpPr/>
          <p:nvPr/>
        </p:nvSpPr>
        <p:spPr>
          <a:xfrm>
            <a:off x="7489448" y="4891564"/>
            <a:ext cx="525542" cy="22860"/>
          </a:xfrm>
          <a:prstGeom prst="roundRect">
            <a:avLst>
              <a:gd name="adj" fmla="val 321911"/>
            </a:avLst>
          </a:prstGeom>
          <a:solidFill>
            <a:srgbClr val="CCCCCC"/>
          </a:solidFill>
          <a:ln/>
        </p:spPr>
        <p:txBody>
          <a:bodyPr/>
          <a:lstStyle/>
          <a:p>
            <a:endParaRPr lang="ru-UA"/>
          </a:p>
        </p:txBody>
      </p:sp>
      <p:sp>
        <p:nvSpPr>
          <p:cNvPr id="11" name="Shape 8"/>
          <p:cNvSpPr/>
          <p:nvPr/>
        </p:nvSpPr>
        <p:spPr>
          <a:xfrm>
            <a:off x="7118092" y="4705945"/>
            <a:ext cx="394216" cy="394216"/>
          </a:xfrm>
          <a:prstGeom prst="roundRect">
            <a:avLst>
              <a:gd name="adj" fmla="val 18667"/>
            </a:avLst>
          </a:prstGeom>
          <a:solidFill>
            <a:srgbClr val="E6E6E6"/>
          </a:solidFill>
          <a:ln w="7620">
            <a:solidFill>
              <a:srgbClr val="CCCCCC"/>
            </a:solidFill>
            <a:prstDash val="solid"/>
          </a:ln>
        </p:spPr>
        <p:txBody>
          <a:bodyPr/>
          <a:lstStyle/>
          <a:p>
            <a:endParaRPr lang="ru-UA"/>
          </a:p>
        </p:txBody>
      </p:sp>
      <p:sp>
        <p:nvSpPr>
          <p:cNvPr id="12" name="Text 9"/>
          <p:cNvSpPr/>
          <p:nvPr/>
        </p:nvSpPr>
        <p:spPr>
          <a:xfrm>
            <a:off x="7210068" y="4771608"/>
            <a:ext cx="210145" cy="262771"/>
          </a:xfrm>
          <a:prstGeom prst="rect">
            <a:avLst/>
          </a:prstGeom>
          <a:noFill/>
          <a:ln/>
        </p:spPr>
        <p:txBody>
          <a:bodyPr wrap="none" lIns="0" tIns="0" rIns="0" bIns="0" rtlCol="0" anchor="t"/>
          <a:lstStyle/>
          <a:p>
            <a:pPr marL="0" indent="0" algn="ctr">
              <a:lnSpc>
                <a:spcPts val="1650"/>
              </a:lnSpc>
              <a:buNone/>
            </a:pPr>
            <a:r>
              <a:rPr lang="en-US" sz="1650" dirty="0">
                <a:solidFill>
                  <a:srgbClr val="383838"/>
                </a:solidFill>
                <a:latin typeface="Patrick Hand" pitchFamily="34" charset="0"/>
                <a:ea typeface="Patrick Hand" pitchFamily="34" charset="-122"/>
                <a:cs typeface="Patrick Hand" pitchFamily="34" charset="-120"/>
              </a:rPr>
              <a:t>2</a:t>
            </a:r>
            <a:endParaRPr lang="en-US" sz="1650" dirty="0"/>
          </a:p>
        </p:txBody>
      </p:sp>
      <p:sp>
        <p:nvSpPr>
          <p:cNvPr id="13" name="Text 10"/>
          <p:cNvSpPr/>
          <p:nvPr/>
        </p:nvSpPr>
        <p:spPr>
          <a:xfrm>
            <a:off x="8191143" y="4684038"/>
            <a:ext cx="1752005" cy="219075"/>
          </a:xfrm>
          <a:prstGeom prst="rect">
            <a:avLst/>
          </a:prstGeom>
          <a:noFill/>
          <a:ln/>
        </p:spPr>
        <p:txBody>
          <a:bodyPr wrap="none" lIns="0" tIns="0" rIns="0" bIns="0" rtlCol="0" anchor="t"/>
          <a:lstStyle/>
          <a:p>
            <a:pPr marL="0" indent="0" algn="l">
              <a:lnSpc>
                <a:spcPts val="1700"/>
              </a:lnSpc>
              <a:buNone/>
            </a:pPr>
            <a:r>
              <a:rPr lang="en-US" sz="1350" dirty="0">
                <a:solidFill>
                  <a:srgbClr val="383838"/>
                </a:solidFill>
                <a:latin typeface="Patrick Hand" pitchFamily="34" charset="0"/>
                <a:ea typeface="Patrick Hand" pitchFamily="34" charset="-122"/>
                <a:cs typeface="Patrick Hand" pitchFamily="34" charset="-120"/>
              </a:rPr>
              <a:t>ICCPR (1966)</a:t>
            </a:r>
            <a:endParaRPr lang="en-US" sz="1350" dirty="0"/>
          </a:p>
        </p:txBody>
      </p:sp>
      <p:sp>
        <p:nvSpPr>
          <p:cNvPr id="14" name="Text 11"/>
          <p:cNvSpPr/>
          <p:nvPr/>
        </p:nvSpPr>
        <p:spPr>
          <a:xfrm>
            <a:off x="8191143" y="5008126"/>
            <a:ext cx="5495925" cy="280392"/>
          </a:xfrm>
          <a:prstGeom prst="rect">
            <a:avLst/>
          </a:prstGeom>
          <a:noFill/>
          <a:ln/>
        </p:spPr>
        <p:txBody>
          <a:bodyPr wrap="none" lIns="0" tIns="0" rIns="0" bIns="0" rtlCol="0" anchor="t"/>
          <a:lstStyle/>
          <a:p>
            <a:pPr marL="0" indent="0" algn="l">
              <a:lnSpc>
                <a:spcPts val="2200"/>
              </a:lnSpc>
              <a:buNone/>
            </a:pPr>
            <a:r>
              <a:rPr lang="en-US" sz="1350" dirty="0">
                <a:solidFill>
                  <a:srgbClr val="383838"/>
                </a:solidFill>
                <a:latin typeface="Patrick Hand" pitchFamily="34" charset="0"/>
                <a:ea typeface="Patrick Hand" pitchFamily="34" charset="-122"/>
                <a:cs typeface="Patrick Hand" pitchFamily="34" charset="-120"/>
              </a:rPr>
              <a:t>Civil and political rights, including fair trial and freedom of speech.</a:t>
            </a:r>
            <a:endParaRPr lang="en-US" sz="1350" dirty="0"/>
          </a:p>
        </p:txBody>
      </p:sp>
      <p:sp>
        <p:nvSpPr>
          <p:cNvPr id="15" name="Shape 12"/>
          <p:cNvSpPr/>
          <p:nvPr/>
        </p:nvSpPr>
        <p:spPr>
          <a:xfrm>
            <a:off x="6615410" y="5679877"/>
            <a:ext cx="525542" cy="22860"/>
          </a:xfrm>
          <a:prstGeom prst="roundRect">
            <a:avLst>
              <a:gd name="adj" fmla="val 321911"/>
            </a:avLst>
          </a:prstGeom>
          <a:solidFill>
            <a:srgbClr val="CCCCCC"/>
          </a:solidFill>
          <a:ln/>
        </p:spPr>
        <p:txBody>
          <a:bodyPr/>
          <a:lstStyle/>
          <a:p>
            <a:endParaRPr lang="ru-UA"/>
          </a:p>
        </p:txBody>
      </p:sp>
      <p:sp>
        <p:nvSpPr>
          <p:cNvPr id="16" name="Shape 13"/>
          <p:cNvSpPr/>
          <p:nvPr/>
        </p:nvSpPr>
        <p:spPr>
          <a:xfrm>
            <a:off x="7118092" y="5494258"/>
            <a:ext cx="394216" cy="394216"/>
          </a:xfrm>
          <a:prstGeom prst="roundRect">
            <a:avLst>
              <a:gd name="adj" fmla="val 18667"/>
            </a:avLst>
          </a:prstGeom>
          <a:solidFill>
            <a:srgbClr val="E6E6E6"/>
          </a:solidFill>
          <a:ln w="7620">
            <a:solidFill>
              <a:srgbClr val="CCCCCC"/>
            </a:solidFill>
            <a:prstDash val="solid"/>
          </a:ln>
        </p:spPr>
        <p:txBody>
          <a:bodyPr/>
          <a:lstStyle/>
          <a:p>
            <a:endParaRPr lang="ru-UA"/>
          </a:p>
        </p:txBody>
      </p:sp>
      <p:sp>
        <p:nvSpPr>
          <p:cNvPr id="17" name="Text 14"/>
          <p:cNvSpPr/>
          <p:nvPr/>
        </p:nvSpPr>
        <p:spPr>
          <a:xfrm>
            <a:off x="7210068" y="5559921"/>
            <a:ext cx="210145" cy="262771"/>
          </a:xfrm>
          <a:prstGeom prst="rect">
            <a:avLst/>
          </a:prstGeom>
          <a:noFill/>
          <a:ln/>
        </p:spPr>
        <p:txBody>
          <a:bodyPr wrap="none" lIns="0" tIns="0" rIns="0" bIns="0" rtlCol="0" anchor="t"/>
          <a:lstStyle/>
          <a:p>
            <a:pPr marL="0" indent="0" algn="ctr">
              <a:lnSpc>
                <a:spcPts val="1650"/>
              </a:lnSpc>
              <a:buNone/>
            </a:pPr>
            <a:r>
              <a:rPr lang="en-US" sz="1650" dirty="0">
                <a:solidFill>
                  <a:srgbClr val="383838"/>
                </a:solidFill>
                <a:latin typeface="Patrick Hand" pitchFamily="34" charset="0"/>
                <a:ea typeface="Patrick Hand" pitchFamily="34" charset="-122"/>
                <a:cs typeface="Patrick Hand" pitchFamily="34" charset="-120"/>
              </a:rPr>
              <a:t>3</a:t>
            </a:r>
            <a:endParaRPr lang="en-US" sz="1650" dirty="0"/>
          </a:p>
        </p:txBody>
      </p:sp>
      <p:sp>
        <p:nvSpPr>
          <p:cNvPr id="18" name="Text 15"/>
          <p:cNvSpPr/>
          <p:nvPr/>
        </p:nvSpPr>
        <p:spPr>
          <a:xfrm>
            <a:off x="4687253" y="5472351"/>
            <a:ext cx="1752005" cy="219075"/>
          </a:xfrm>
          <a:prstGeom prst="rect">
            <a:avLst/>
          </a:prstGeom>
          <a:noFill/>
          <a:ln/>
        </p:spPr>
        <p:txBody>
          <a:bodyPr wrap="none" lIns="0" tIns="0" rIns="0" bIns="0" rtlCol="0" anchor="t"/>
          <a:lstStyle/>
          <a:p>
            <a:pPr marL="0" indent="0" algn="r">
              <a:lnSpc>
                <a:spcPts val="1700"/>
              </a:lnSpc>
              <a:buNone/>
            </a:pPr>
            <a:r>
              <a:rPr lang="en-US" sz="1350" dirty="0">
                <a:solidFill>
                  <a:srgbClr val="383838"/>
                </a:solidFill>
                <a:latin typeface="Patrick Hand" pitchFamily="34" charset="0"/>
                <a:ea typeface="Patrick Hand" pitchFamily="34" charset="-122"/>
                <a:cs typeface="Patrick Hand" pitchFamily="34" charset="-120"/>
              </a:rPr>
              <a:t>ICESCR (1966)</a:t>
            </a:r>
            <a:endParaRPr lang="en-US" sz="1350" dirty="0"/>
          </a:p>
        </p:txBody>
      </p:sp>
      <p:sp>
        <p:nvSpPr>
          <p:cNvPr id="19" name="Text 16"/>
          <p:cNvSpPr/>
          <p:nvPr/>
        </p:nvSpPr>
        <p:spPr>
          <a:xfrm>
            <a:off x="943332" y="5796439"/>
            <a:ext cx="5495925" cy="280392"/>
          </a:xfrm>
          <a:prstGeom prst="rect">
            <a:avLst/>
          </a:prstGeom>
          <a:noFill/>
          <a:ln/>
        </p:spPr>
        <p:txBody>
          <a:bodyPr wrap="none" lIns="0" tIns="0" rIns="0" bIns="0" rtlCol="0" anchor="t"/>
          <a:lstStyle/>
          <a:p>
            <a:pPr marL="0" indent="0" algn="r">
              <a:lnSpc>
                <a:spcPts val="2200"/>
              </a:lnSpc>
              <a:buNone/>
            </a:pPr>
            <a:r>
              <a:rPr lang="en-US" sz="1350" dirty="0">
                <a:solidFill>
                  <a:srgbClr val="383838"/>
                </a:solidFill>
                <a:latin typeface="Patrick Hand" pitchFamily="34" charset="0"/>
                <a:ea typeface="Patrick Hand" pitchFamily="34" charset="-122"/>
                <a:cs typeface="Patrick Hand" pitchFamily="34" charset="-120"/>
              </a:rPr>
              <a:t>Rights to work, education, and adequate living standards.</a:t>
            </a:r>
            <a:endParaRPr lang="en-US" sz="1350" dirty="0"/>
          </a:p>
        </p:txBody>
      </p:sp>
      <p:sp>
        <p:nvSpPr>
          <p:cNvPr id="20" name="Shape 17"/>
          <p:cNvSpPr/>
          <p:nvPr/>
        </p:nvSpPr>
        <p:spPr>
          <a:xfrm>
            <a:off x="7489448" y="6468308"/>
            <a:ext cx="525542" cy="22860"/>
          </a:xfrm>
          <a:prstGeom prst="roundRect">
            <a:avLst>
              <a:gd name="adj" fmla="val 321911"/>
            </a:avLst>
          </a:prstGeom>
          <a:solidFill>
            <a:srgbClr val="CCCCCC"/>
          </a:solidFill>
          <a:ln/>
        </p:spPr>
        <p:txBody>
          <a:bodyPr/>
          <a:lstStyle/>
          <a:p>
            <a:endParaRPr lang="ru-UA"/>
          </a:p>
        </p:txBody>
      </p:sp>
      <p:sp>
        <p:nvSpPr>
          <p:cNvPr id="21" name="Shape 18"/>
          <p:cNvSpPr/>
          <p:nvPr/>
        </p:nvSpPr>
        <p:spPr>
          <a:xfrm>
            <a:off x="7118092" y="6282690"/>
            <a:ext cx="394216" cy="394216"/>
          </a:xfrm>
          <a:prstGeom prst="roundRect">
            <a:avLst>
              <a:gd name="adj" fmla="val 18667"/>
            </a:avLst>
          </a:prstGeom>
          <a:solidFill>
            <a:srgbClr val="E6E6E6"/>
          </a:solidFill>
          <a:ln w="7620">
            <a:solidFill>
              <a:srgbClr val="CCCCCC"/>
            </a:solidFill>
            <a:prstDash val="solid"/>
          </a:ln>
        </p:spPr>
        <p:txBody>
          <a:bodyPr/>
          <a:lstStyle/>
          <a:p>
            <a:endParaRPr lang="ru-UA"/>
          </a:p>
        </p:txBody>
      </p:sp>
      <p:sp>
        <p:nvSpPr>
          <p:cNvPr id="22" name="Text 19"/>
          <p:cNvSpPr/>
          <p:nvPr/>
        </p:nvSpPr>
        <p:spPr>
          <a:xfrm>
            <a:off x="7210068" y="6348353"/>
            <a:ext cx="210145" cy="262771"/>
          </a:xfrm>
          <a:prstGeom prst="rect">
            <a:avLst/>
          </a:prstGeom>
          <a:noFill/>
          <a:ln/>
        </p:spPr>
        <p:txBody>
          <a:bodyPr wrap="none" lIns="0" tIns="0" rIns="0" bIns="0" rtlCol="0" anchor="t"/>
          <a:lstStyle/>
          <a:p>
            <a:pPr marL="0" indent="0" algn="ctr">
              <a:lnSpc>
                <a:spcPts val="1650"/>
              </a:lnSpc>
              <a:buNone/>
            </a:pPr>
            <a:r>
              <a:rPr lang="en-US" sz="1650" dirty="0">
                <a:solidFill>
                  <a:srgbClr val="383838"/>
                </a:solidFill>
                <a:latin typeface="Patrick Hand" pitchFamily="34" charset="0"/>
                <a:ea typeface="Patrick Hand" pitchFamily="34" charset="-122"/>
                <a:cs typeface="Patrick Hand" pitchFamily="34" charset="-120"/>
              </a:rPr>
              <a:t>4</a:t>
            </a:r>
            <a:endParaRPr lang="en-US" sz="1650" dirty="0"/>
          </a:p>
        </p:txBody>
      </p:sp>
      <p:sp>
        <p:nvSpPr>
          <p:cNvPr id="23" name="Text 20"/>
          <p:cNvSpPr/>
          <p:nvPr/>
        </p:nvSpPr>
        <p:spPr>
          <a:xfrm>
            <a:off x="8191143" y="6260783"/>
            <a:ext cx="2797969" cy="219075"/>
          </a:xfrm>
          <a:prstGeom prst="rect">
            <a:avLst/>
          </a:prstGeom>
          <a:noFill/>
          <a:ln/>
        </p:spPr>
        <p:txBody>
          <a:bodyPr wrap="none" lIns="0" tIns="0" rIns="0" bIns="0" rtlCol="0" anchor="t"/>
          <a:lstStyle/>
          <a:p>
            <a:pPr marL="0" indent="0" algn="l">
              <a:lnSpc>
                <a:spcPts val="1700"/>
              </a:lnSpc>
              <a:buNone/>
            </a:pPr>
            <a:r>
              <a:rPr lang="en-US" sz="1350" dirty="0">
                <a:solidFill>
                  <a:srgbClr val="383838"/>
                </a:solidFill>
                <a:latin typeface="Patrick Hand" pitchFamily="34" charset="0"/>
                <a:ea typeface="Patrick Hand" pitchFamily="34" charset="-122"/>
                <a:cs typeface="Patrick Hand" pitchFamily="34" charset="-120"/>
              </a:rPr>
              <a:t>Convention on the Rights of the Child (1989)</a:t>
            </a:r>
            <a:endParaRPr lang="en-US" sz="1350" dirty="0"/>
          </a:p>
        </p:txBody>
      </p:sp>
      <p:sp>
        <p:nvSpPr>
          <p:cNvPr id="24" name="Text 21"/>
          <p:cNvSpPr/>
          <p:nvPr/>
        </p:nvSpPr>
        <p:spPr>
          <a:xfrm>
            <a:off x="8191143" y="6584871"/>
            <a:ext cx="5495925" cy="280392"/>
          </a:xfrm>
          <a:prstGeom prst="rect">
            <a:avLst/>
          </a:prstGeom>
          <a:noFill/>
          <a:ln/>
        </p:spPr>
        <p:txBody>
          <a:bodyPr wrap="none" lIns="0" tIns="0" rIns="0" bIns="0" rtlCol="0" anchor="t"/>
          <a:lstStyle/>
          <a:p>
            <a:pPr marL="0" indent="0" algn="l">
              <a:lnSpc>
                <a:spcPts val="2200"/>
              </a:lnSpc>
              <a:buNone/>
            </a:pPr>
            <a:r>
              <a:rPr lang="en-US" sz="1350" dirty="0">
                <a:solidFill>
                  <a:srgbClr val="383838"/>
                </a:solidFill>
                <a:latin typeface="Patrick Hand" pitchFamily="34" charset="0"/>
                <a:ea typeface="Patrick Hand" pitchFamily="34" charset="-122"/>
                <a:cs typeface="Patrick Hand" pitchFamily="34" charset="-120"/>
              </a:rPr>
              <a:t>Special protection for children's rights.</a:t>
            </a:r>
            <a:endParaRPr lang="en-US" sz="135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0A7CE132-1AD5-49F0-5601-EFB2347E0C8A}"/>
              </a:ext>
            </a:extLst>
          </p:cNvPr>
          <p:cNvSpPr txBox="1"/>
          <p:nvPr/>
        </p:nvSpPr>
        <p:spPr>
          <a:xfrm>
            <a:off x="9059332" y="865654"/>
            <a:ext cx="5029201" cy="4401205"/>
          </a:xfrm>
          <a:prstGeom prst="rect">
            <a:avLst/>
          </a:prstGeom>
          <a:noFill/>
        </p:spPr>
        <p:txBody>
          <a:bodyPr wrap="square">
            <a:spAutoFit/>
          </a:bodyPr>
          <a:lstStyle/>
          <a:p>
            <a:pPr algn="l"/>
            <a:r>
              <a:rPr lang="en" sz="2800" b="1" i="0" u="none" strike="noStrike" dirty="0">
                <a:effectLst/>
                <a:latin typeface="ui-sans-serif"/>
              </a:rPr>
              <a:t>Additional Instruments: CEDAW &amp; CRC</a:t>
            </a:r>
          </a:p>
          <a:p>
            <a:pPr algn="l">
              <a:buFont typeface="Arial" panose="020B0604020202020204" pitchFamily="34" charset="0"/>
              <a:buChar char="•"/>
            </a:pPr>
            <a:r>
              <a:rPr lang="en" sz="2800" b="1" i="0" u="none" strike="noStrike" dirty="0">
                <a:solidFill>
                  <a:srgbClr val="374151"/>
                </a:solidFill>
                <a:effectLst/>
                <a:latin typeface="ui-sans-serif"/>
              </a:rPr>
              <a:t>CEDAW (1979): </a:t>
            </a:r>
            <a:r>
              <a:rPr lang="en" sz="2800" b="0" i="0" u="none" strike="noStrike" dirty="0">
                <a:solidFill>
                  <a:srgbClr val="374151"/>
                </a:solidFill>
                <a:effectLst/>
                <a:latin typeface="ui-sans-serif"/>
              </a:rPr>
              <a:t>"Eliminate discrimination against women." </a:t>
            </a:r>
          </a:p>
          <a:p>
            <a:pPr marL="742950" lvl="1" indent="-285750" algn="l">
              <a:buFont typeface="Arial" panose="020B0604020202020204" pitchFamily="34" charset="0"/>
              <a:buChar char="•"/>
            </a:pPr>
            <a:r>
              <a:rPr lang="en" sz="2800" b="1" i="0" u="none" strike="noStrike" dirty="0">
                <a:solidFill>
                  <a:srgbClr val="374151"/>
                </a:solidFill>
                <a:effectLst/>
                <a:latin typeface="ui-sans-serif"/>
              </a:rPr>
              <a:t>General Recommendation 35: </a:t>
            </a:r>
            <a:r>
              <a:rPr lang="en" sz="2800" b="0" i="0" u="none" strike="noStrike" dirty="0">
                <a:solidFill>
                  <a:srgbClr val="374151"/>
                </a:solidFill>
                <a:effectLst/>
                <a:latin typeface="ui-sans-serif"/>
              </a:rPr>
              <a:t>Gender-based violence.</a:t>
            </a:r>
          </a:p>
          <a:p>
            <a:pPr algn="l">
              <a:buFont typeface="Arial" panose="020B0604020202020204" pitchFamily="34" charset="0"/>
              <a:buChar char="•"/>
            </a:pPr>
            <a:r>
              <a:rPr lang="en" sz="2800" b="1" i="0" u="none" strike="noStrike" dirty="0">
                <a:solidFill>
                  <a:srgbClr val="374151"/>
                </a:solidFill>
                <a:effectLst/>
                <a:latin typeface="ui-sans-serif"/>
              </a:rPr>
              <a:t>CRC (1989): </a:t>
            </a:r>
            <a:r>
              <a:rPr lang="en" sz="2800" b="0" i="0" u="none" strike="noStrike" dirty="0">
                <a:solidFill>
                  <a:srgbClr val="374151"/>
                </a:solidFill>
                <a:effectLst/>
                <a:latin typeface="ui-sans-serif"/>
              </a:rPr>
              <a:t>"Best interests of the child." </a:t>
            </a:r>
          </a:p>
          <a:p>
            <a:pPr marL="742950" lvl="1" indent="-285750" algn="l">
              <a:buFont typeface="Arial" panose="020B0604020202020204" pitchFamily="34" charset="0"/>
              <a:buChar char="•"/>
            </a:pPr>
            <a:r>
              <a:rPr lang="en" sz="2800" b="1" i="0" u="none" strike="noStrike" dirty="0">
                <a:solidFill>
                  <a:srgbClr val="374151"/>
                </a:solidFill>
                <a:effectLst/>
                <a:latin typeface="ui-sans-serif"/>
              </a:rPr>
              <a:t>Article 12: </a:t>
            </a:r>
            <a:r>
              <a:rPr lang="en" sz="2800" b="0" i="0" u="none" strike="noStrike" dirty="0">
                <a:solidFill>
                  <a:srgbClr val="374151"/>
                </a:solidFill>
                <a:effectLst/>
                <a:latin typeface="ui-sans-serif"/>
              </a:rPr>
              <a:t>Right to be heard.</a:t>
            </a:r>
          </a:p>
        </p:txBody>
      </p:sp>
      <p:pic>
        <p:nvPicPr>
          <p:cNvPr id="5" name="Рисунок 4" descr="Изображение выглядит как рукописный текст, текст, офисные принадлежности, ручка&#10;&#10;Контент, сгенерированный ИИ, может содержать ошибки.">
            <a:extLst>
              <a:ext uri="{FF2B5EF4-FFF2-40B4-BE49-F238E27FC236}">
                <a16:creationId xmlns:a16="http://schemas.microsoft.com/office/drawing/2014/main" id="{50859209-7D90-79DE-7F14-E67FF4A4911C}"/>
              </a:ext>
            </a:extLst>
          </p:cNvPr>
          <p:cNvPicPr>
            <a:picLocks noChangeAspect="1"/>
          </p:cNvPicPr>
          <p:nvPr/>
        </p:nvPicPr>
        <p:blipFill>
          <a:blip r:embed="rId2">
            <a:extLst>
              <a:ext uri="{837473B0-CC2E-450A-ABE3-18F120FF3D39}">
                <a1611:picAttrSrcUrl xmlns:a1611="http://schemas.microsoft.com/office/drawing/2016/11/main" r:id="rId3"/>
              </a:ext>
            </a:extLst>
          </a:blip>
          <a:stretch>
            <a:fillRect/>
          </a:stretch>
        </p:blipFill>
        <p:spPr>
          <a:xfrm>
            <a:off x="541867" y="1066799"/>
            <a:ext cx="8010434" cy="5266859"/>
          </a:xfrm>
          <a:prstGeom prst="rect">
            <a:avLst/>
          </a:prstGeom>
        </p:spPr>
      </p:pic>
    </p:spTree>
    <p:extLst>
      <p:ext uri="{BB962C8B-B14F-4D97-AF65-F5344CB8AC3E}">
        <p14:creationId xmlns:p14="http://schemas.microsoft.com/office/powerpoint/2010/main" val="16555341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name="Slide 4">
    <p:spTree>
      <p:nvGrpSpPr>
        <p:cNvPr id="1" name=""/>
        <p:cNvGrpSpPr/>
        <p:nvPr/>
      </p:nvGrpSpPr>
      <p:grpSpPr>
        <a:xfrm>
          <a:off x="0" y="0"/>
          <a:ext cx="0" cy="0"/>
          <a:chOff x="0" y="0"/>
          <a:chExt cx="0" cy="0"/>
        </a:xfrm>
      </p:grpSpPr>
      <p:sp>
        <p:nvSpPr>
          <p:cNvPr id="2" name="Text 0"/>
          <p:cNvSpPr/>
          <p:nvPr/>
        </p:nvSpPr>
        <p:spPr>
          <a:xfrm>
            <a:off x="966073" y="2548652"/>
            <a:ext cx="7275076" cy="690086"/>
          </a:xfrm>
          <a:prstGeom prst="rect">
            <a:avLst/>
          </a:prstGeom>
          <a:noFill/>
          <a:ln/>
        </p:spPr>
        <p:txBody>
          <a:bodyPr wrap="none" lIns="0" tIns="0" rIns="0" bIns="0" rtlCol="0" anchor="t"/>
          <a:lstStyle/>
          <a:p>
            <a:pPr marL="0" indent="0">
              <a:lnSpc>
                <a:spcPts val="5400"/>
              </a:lnSpc>
              <a:buNone/>
            </a:pPr>
            <a:r>
              <a:rPr lang="en-US" sz="4300" dirty="0">
                <a:solidFill>
                  <a:srgbClr val="383838"/>
                </a:solidFill>
                <a:latin typeface="Patrick Hand" pitchFamily="34" charset="0"/>
                <a:ea typeface="Patrick Hand" pitchFamily="34" charset="-122"/>
                <a:cs typeface="Patrick Hand" pitchFamily="34" charset="-120"/>
              </a:rPr>
              <a:t>The Status of Human Rights Treaties</a:t>
            </a:r>
            <a:endParaRPr lang="en-US" sz="4300" dirty="0"/>
          </a:p>
        </p:txBody>
      </p:sp>
      <p:sp>
        <p:nvSpPr>
          <p:cNvPr id="3" name="Text 1"/>
          <p:cNvSpPr/>
          <p:nvPr/>
        </p:nvSpPr>
        <p:spPr>
          <a:xfrm>
            <a:off x="966073" y="3928705"/>
            <a:ext cx="3198733" cy="344924"/>
          </a:xfrm>
          <a:prstGeom prst="rect">
            <a:avLst/>
          </a:prstGeom>
          <a:noFill/>
          <a:ln/>
        </p:spPr>
        <p:txBody>
          <a:bodyPr wrap="none" lIns="0" tIns="0" rIns="0" bIns="0" rtlCol="0" anchor="t"/>
          <a:lstStyle/>
          <a:p>
            <a:pPr marL="0" indent="0">
              <a:lnSpc>
                <a:spcPts val="2700"/>
              </a:lnSpc>
              <a:buNone/>
            </a:pPr>
            <a:r>
              <a:rPr lang="en-US" sz="2150" b="1" dirty="0">
                <a:solidFill>
                  <a:srgbClr val="383838"/>
                </a:solidFill>
                <a:latin typeface="Patrick Hand" pitchFamily="34" charset="0"/>
                <a:ea typeface="Patrick Hand" pitchFamily="34" charset="-122"/>
                <a:cs typeface="Patrick Hand" pitchFamily="34" charset="-120"/>
              </a:rPr>
              <a:t>Ratification and Implementation</a:t>
            </a:r>
            <a:endParaRPr lang="en-US" sz="2150" b="1" dirty="0"/>
          </a:p>
        </p:txBody>
      </p:sp>
      <p:sp>
        <p:nvSpPr>
          <p:cNvPr id="4" name="Text 2"/>
          <p:cNvSpPr/>
          <p:nvPr/>
        </p:nvSpPr>
        <p:spPr>
          <a:xfrm>
            <a:off x="966073" y="4549616"/>
            <a:ext cx="6012418" cy="882968"/>
          </a:xfrm>
          <a:prstGeom prst="rect">
            <a:avLst/>
          </a:prstGeom>
          <a:noFill/>
          <a:ln/>
        </p:spPr>
        <p:txBody>
          <a:bodyPr wrap="square" lIns="0" tIns="0" rIns="0" bIns="0" rtlCol="0" anchor="t"/>
          <a:lstStyle/>
          <a:p>
            <a:pPr marL="0" indent="0">
              <a:lnSpc>
                <a:spcPts val="3450"/>
              </a:lnSpc>
              <a:buNone/>
            </a:pPr>
            <a:r>
              <a:rPr lang="en-US" sz="2150" dirty="0">
                <a:solidFill>
                  <a:srgbClr val="383838"/>
                </a:solidFill>
                <a:latin typeface="Patrick Hand" pitchFamily="34" charset="0"/>
                <a:ea typeface="Patrick Hand" pitchFamily="34" charset="-122"/>
                <a:cs typeface="Patrick Hand" pitchFamily="34" charset="-120"/>
              </a:rPr>
              <a:t>States' obligations after ratifying a treaty. National legislation must adapt.</a:t>
            </a:r>
            <a:endParaRPr lang="ru-RU" sz="2150" dirty="0">
              <a:solidFill>
                <a:srgbClr val="383838"/>
              </a:solidFill>
              <a:latin typeface="Patrick Hand" pitchFamily="34" charset="0"/>
              <a:ea typeface="Patrick Hand" pitchFamily="34" charset="-122"/>
              <a:cs typeface="Patrick Hand" pitchFamily="34" charset="-120"/>
            </a:endParaRPr>
          </a:p>
          <a:p>
            <a:pPr marL="0" indent="0">
              <a:lnSpc>
                <a:spcPts val="3450"/>
              </a:lnSpc>
              <a:buNone/>
            </a:pPr>
            <a:endParaRPr lang="ru-RU" sz="2150" dirty="0">
              <a:solidFill>
                <a:srgbClr val="383838"/>
              </a:solidFill>
              <a:latin typeface="Patrick Hand" pitchFamily="34" charset="0"/>
              <a:ea typeface="Patrick Hand" pitchFamily="34" charset="-122"/>
              <a:cs typeface="Patrick Hand" pitchFamily="34" charset="-120"/>
            </a:endParaRPr>
          </a:p>
          <a:p>
            <a:pPr algn="l">
              <a:buFont typeface="Arial" panose="020B0604020202020204" pitchFamily="34" charset="0"/>
              <a:buChar char="•"/>
            </a:pPr>
            <a:r>
              <a:rPr lang="en" sz="2400" b="1" i="0" u="none" strike="noStrike" dirty="0">
                <a:solidFill>
                  <a:srgbClr val="374151"/>
                </a:solidFill>
                <a:effectLst/>
                <a:latin typeface="ui-sans-serif"/>
              </a:rPr>
              <a:t>Legal Principle: </a:t>
            </a:r>
            <a:r>
              <a:rPr lang="en" sz="2400" b="0" i="1" u="none" strike="noStrike" dirty="0">
                <a:solidFill>
                  <a:srgbClr val="374151"/>
                </a:solidFill>
                <a:effectLst/>
                <a:latin typeface="ui-sans-serif"/>
              </a:rPr>
              <a:t>Pacta sunt </a:t>
            </a:r>
            <a:r>
              <a:rPr lang="en" sz="2400" b="0" i="1" u="none" strike="noStrike" dirty="0" err="1">
                <a:solidFill>
                  <a:srgbClr val="374151"/>
                </a:solidFill>
                <a:effectLst/>
                <a:latin typeface="ui-sans-serif"/>
              </a:rPr>
              <a:t>servanda</a:t>
            </a:r>
            <a:r>
              <a:rPr lang="en" sz="2400" b="0" i="1" u="none" strike="noStrike" dirty="0">
                <a:solidFill>
                  <a:srgbClr val="374151"/>
                </a:solidFill>
                <a:effectLst/>
                <a:latin typeface="ui-sans-serif"/>
              </a:rPr>
              <a:t> </a:t>
            </a:r>
            <a:r>
              <a:rPr lang="en" sz="2400" b="0" i="0" u="none" strike="noStrike" dirty="0">
                <a:solidFill>
                  <a:srgbClr val="374151"/>
                </a:solidFill>
                <a:effectLst/>
                <a:latin typeface="ui-sans-serif"/>
              </a:rPr>
              <a:t>(States must uphold treaties). </a:t>
            </a:r>
          </a:p>
          <a:p>
            <a:pPr algn="l">
              <a:buFont typeface="Arial" panose="020B0604020202020204" pitchFamily="34" charset="0"/>
              <a:buChar char="•"/>
            </a:pPr>
            <a:r>
              <a:rPr lang="en" sz="2400" b="1" i="0" u="none" strike="noStrike" dirty="0">
                <a:solidFill>
                  <a:srgbClr val="374151"/>
                </a:solidFill>
                <a:effectLst/>
                <a:latin typeface="ui-sans-serif"/>
              </a:rPr>
              <a:t>Data: </a:t>
            </a:r>
            <a:r>
              <a:rPr lang="en" sz="2400" b="0" i="0" u="none" strike="noStrike" dirty="0">
                <a:solidFill>
                  <a:srgbClr val="374151"/>
                </a:solidFill>
                <a:effectLst/>
                <a:latin typeface="ui-sans-serif"/>
              </a:rPr>
              <a:t>173 states ratified ICCPR; 171 for ICESCR. </a:t>
            </a:r>
          </a:p>
          <a:p>
            <a:pPr algn="l">
              <a:buFont typeface="Arial" panose="020B0604020202020204" pitchFamily="34" charset="0"/>
              <a:buChar char="•"/>
            </a:pPr>
            <a:r>
              <a:rPr lang="en" sz="2400" b="1" i="0" u="none" strike="noStrike" dirty="0">
                <a:solidFill>
                  <a:srgbClr val="374151"/>
                </a:solidFill>
                <a:effectLst/>
                <a:latin typeface="ui-sans-serif"/>
              </a:rPr>
              <a:t>Link: </a:t>
            </a:r>
            <a:r>
              <a:rPr lang="en" sz="2400" b="0" i="0" u="sng" strike="noStrike" dirty="0">
                <a:solidFill>
                  <a:srgbClr val="374151"/>
                </a:solidFill>
                <a:effectLst/>
                <a:latin typeface="ui-sans-serif"/>
                <a:hlinkClick r:id="rId3"/>
              </a:rPr>
              <a:t>UN Treaty Collection</a:t>
            </a:r>
            <a:endParaRPr lang="en" sz="2400" b="0" i="0" u="none" strike="noStrike" dirty="0">
              <a:solidFill>
                <a:srgbClr val="374151"/>
              </a:solidFill>
              <a:effectLst/>
              <a:latin typeface="ui-sans-serif"/>
            </a:endParaRPr>
          </a:p>
          <a:p>
            <a:pPr marL="0" indent="0">
              <a:lnSpc>
                <a:spcPts val="3450"/>
              </a:lnSpc>
              <a:buNone/>
            </a:pPr>
            <a:endParaRPr lang="en-US" sz="2150" dirty="0"/>
          </a:p>
        </p:txBody>
      </p:sp>
      <p:sp>
        <p:nvSpPr>
          <p:cNvPr id="5" name="Text 3"/>
          <p:cNvSpPr/>
          <p:nvPr/>
        </p:nvSpPr>
        <p:spPr>
          <a:xfrm>
            <a:off x="7659529" y="3928705"/>
            <a:ext cx="2760345" cy="344924"/>
          </a:xfrm>
          <a:prstGeom prst="rect">
            <a:avLst/>
          </a:prstGeom>
          <a:noFill/>
          <a:ln/>
        </p:spPr>
        <p:txBody>
          <a:bodyPr wrap="none" lIns="0" tIns="0" rIns="0" bIns="0" rtlCol="0" anchor="t"/>
          <a:lstStyle/>
          <a:p>
            <a:pPr marL="0" indent="0">
              <a:lnSpc>
                <a:spcPts val="2700"/>
              </a:lnSpc>
              <a:buNone/>
            </a:pPr>
            <a:r>
              <a:rPr lang="en-US" sz="2150" b="1" dirty="0">
                <a:solidFill>
                  <a:srgbClr val="383838"/>
                </a:solidFill>
                <a:latin typeface="Patrick Hand" pitchFamily="34" charset="0"/>
                <a:ea typeface="Patrick Hand" pitchFamily="34" charset="-122"/>
                <a:cs typeface="Patrick Hand" pitchFamily="34" charset="-120"/>
              </a:rPr>
              <a:t>Legal Hierarchy</a:t>
            </a:r>
            <a:endParaRPr lang="en-US" sz="2150" b="1" dirty="0"/>
          </a:p>
        </p:txBody>
      </p:sp>
      <p:sp>
        <p:nvSpPr>
          <p:cNvPr id="6" name="Text 4"/>
          <p:cNvSpPr/>
          <p:nvPr/>
        </p:nvSpPr>
        <p:spPr>
          <a:xfrm>
            <a:off x="7659529" y="4549616"/>
            <a:ext cx="6012418" cy="882968"/>
          </a:xfrm>
          <a:prstGeom prst="rect">
            <a:avLst/>
          </a:prstGeom>
          <a:noFill/>
          <a:ln/>
        </p:spPr>
        <p:txBody>
          <a:bodyPr wrap="square" lIns="0" tIns="0" rIns="0" bIns="0" rtlCol="0" anchor="t"/>
          <a:lstStyle/>
          <a:p>
            <a:pPr marL="0" indent="0">
              <a:lnSpc>
                <a:spcPts val="3450"/>
              </a:lnSpc>
              <a:buNone/>
            </a:pPr>
            <a:r>
              <a:rPr lang="en-US" sz="2150" dirty="0">
                <a:solidFill>
                  <a:srgbClr val="383838"/>
                </a:solidFill>
                <a:latin typeface="Patrick Hand" pitchFamily="34" charset="0"/>
                <a:ea typeface="Patrick Hand" pitchFamily="34" charset="-122"/>
                <a:cs typeface="Patrick Hand" pitchFamily="34" charset="-120"/>
              </a:rPr>
              <a:t>Primacy over domestic law in some countries. Incorporation into national legal systems.</a:t>
            </a:r>
            <a:endParaRPr lang="ru-RU" sz="2150" dirty="0">
              <a:solidFill>
                <a:srgbClr val="383838"/>
              </a:solidFill>
              <a:latin typeface="Patrick Hand" pitchFamily="34" charset="0"/>
              <a:ea typeface="Patrick Hand" pitchFamily="34" charset="-122"/>
              <a:cs typeface="Patrick Hand" pitchFamily="34" charset="-120"/>
            </a:endParaRPr>
          </a:p>
          <a:p>
            <a:pPr>
              <a:lnSpc>
                <a:spcPts val="3450"/>
              </a:lnSpc>
            </a:pPr>
            <a:endParaRPr lang="ru-RU" sz="2150" dirty="0">
              <a:solidFill>
                <a:srgbClr val="383838"/>
              </a:solidFill>
            </a:endParaRPr>
          </a:p>
          <a:p>
            <a:pPr>
              <a:lnSpc>
                <a:spcPts val="3450"/>
              </a:lnSpc>
            </a:pPr>
            <a:r>
              <a:rPr lang="en" sz="2400" b="1" i="0" u="none" strike="noStrike" dirty="0">
                <a:solidFill>
                  <a:srgbClr val="374151"/>
                </a:solidFill>
                <a:effectLst/>
                <a:latin typeface="ui-sans-serif"/>
              </a:rPr>
              <a:t>Quote: </a:t>
            </a:r>
            <a:r>
              <a:rPr lang="en" sz="2400" b="0" i="0" u="none" strike="noStrike" dirty="0">
                <a:solidFill>
                  <a:srgbClr val="374151"/>
                </a:solidFill>
                <a:effectLst/>
                <a:latin typeface="ui-sans-serif"/>
              </a:rPr>
              <a:t>"Human rights are the foundation of freedom, justice, and peace." – UDHR Preamble.</a:t>
            </a:r>
          </a:p>
          <a:p>
            <a:pPr marL="0" indent="0">
              <a:lnSpc>
                <a:spcPts val="3450"/>
              </a:lnSpc>
              <a:buNone/>
            </a:pPr>
            <a:endParaRPr lang="en-US" sz="215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name="Slide 5">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3"/>
          <a:stretch>
            <a:fillRect/>
          </a:stretch>
        </p:blipFill>
        <p:spPr>
          <a:xfrm>
            <a:off x="0" y="0"/>
            <a:ext cx="5486400" cy="8229600"/>
          </a:xfrm>
          <a:prstGeom prst="rect">
            <a:avLst/>
          </a:prstGeom>
        </p:spPr>
      </p:pic>
      <p:sp>
        <p:nvSpPr>
          <p:cNvPr id="3" name="Text 0"/>
          <p:cNvSpPr/>
          <p:nvPr/>
        </p:nvSpPr>
        <p:spPr>
          <a:xfrm>
            <a:off x="6452473" y="999649"/>
            <a:ext cx="7211854" cy="1380173"/>
          </a:xfrm>
          <a:prstGeom prst="rect">
            <a:avLst/>
          </a:prstGeom>
          <a:noFill/>
          <a:ln/>
        </p:spPr>
        <p:txBody>
          <a:bodyPr wrap="square" lIns="0" tIns="0" rIns="0" bIns="0" rtlCol="0" anchor="t"/>
          <a:lstStyle/>
          <a:p>
            <a:pPr marL="0" indent="0">
              <a:lnSpc>
                <a:spcPts val="5400"/>
              </a:lnSpc>
              <a:buNone/>
            </a:pPr>
            <a:r>
              <a:rPr lang="en-US" sz="4300" dirty="0">
                <a:solidFill>
                  <a:srgbClr val="383838"/>
                </a:solidFill>
                <a:latin typeface="Patrick Hand" pitchFamily="34" charset="0"/>
                <a:ea typeface="Patrick Hand" pitchFamily="34" charset="-122"/>
                <a:cs typeface="Patrick Hand" pitchFamily="34" charset="-120"/>
              </a:rPr>
              <a:t>Treaty Analysis: How to Approach Legal Texts</a:t>
            </a:r>
            <a:endParaRPr lang="en-US" sz="4300" dirty="0"/>
          </a:p>
        </p:txBody>
      </p:sp>
      <p:sp>
        <p:nvSpPr>
          <p:cNvPr id="4" name="Shape 1"/>
          <p:cNvSpPr/>
          <p:nvPr/>
        </p:nvSpPr>
        <p:spPr>
          <a:xfrm>
            <a:off x="6452473" y="2793802"/>
            <a:ext cx="206931" cy="952024"/>
          </a:xfrm>
          <a:prstGeom prst="roundRect">
            <a:avLst>
              <a:gd name="adj" fmla="val 56028"/>
            </a:avLst>
          </a:prstGeom>
          <a:solidFill>
            <a:srgbClr val="E6E6E6"/>
          </a:solidFill>
          <a:ln w="15240">
            <a:solidFill>
              <a:srgbClr val="CCCCCC"/>
            </a:solidFill>
            <a:prstDash val="solid"/>
          </a:ln>
        </p:spPr>
        <p:txBody>
          <a:bodyPr/>
          <a:lstStyle/>
          <a:p>
            <a:endParaRPr lang="ru-UA"/>
          </a:p>
        </p:txBody>
      </p:sp>
      <p:sp>
        <p:nvSpPr>
          <p:cNvPr id="5" name="Text 2"/>
          <p:cNvSpPr/>
          <p:nvPr/>
        </p:nvSpPr>
        <p:spPr>
          <a:xfrm>
            <a:off x="7073384" y="2793802"/>
            <a:ext cx="2760345" cy="344924"/>
          </a:xfrm>
          <a:prstGeom prst="rect">
            <a:avLst/>
          </a:prstGeom>
          <a:noFill/>
          <a:ln/>
        </p:spPr>
        <p:txBody>
          <a:bodyPr wrap="none" lIns="0" tIns="0" rIns="0" bIns="0" rtlCol="0" anchor="t"/>
          <a:lstStyle/>
          <a:p>
            <a:pPr marL="0" indent="0" algn="l">
              <a:lnSpc>
                <a:spcPts val="2700"/>
              </a:lnSpc>
              <a:buNone/>
            </a:pPr>
            <a:r>
              <a:rPr lang="en-US" sz="2150" dirty="0">
                <a:solidFill>
                  <a:srgbClr val="383838"/>
                </a:solidFill>
                <a:latin typeface="Patrick Hand" pitchFamily="34" charset="0"/>
                <a:ea typeface="Patrick Hand" pitchFamily="34" charset="-122"/>
                <a:cs typeface="Patrick Hand" pitchFamily="34" charset="-120"/>
              </a:rPr>
              <a:t>Step 1</a:t>
            </a:r>
            <a:endParaRPr lang="en-US" sz="2150" dirty="0"/>
          </a:p>
        </p:txBody>
      </p:sp>
      <p:sp>
        <p:nvSpPr>
          <p:cNvPr id="6" name="Text 3"/>
          <p:cNvSpPr/>
          <p:nvPr/>
        </p:nvSpPr>
        <p:spPr>
          <a:xfrm>
            <a:off x="7073384" y="3304342"/>
            <a:ext cx="6590943" cy="441484"/>
          </a:xfrm>
          <a:prstGeom prst="rect">
            <a:avLst/>
          </a:prstGeom>
          <a:noFill/>
          <a:ln/>
        </p:spPr>
        <p:txBody>
          <a:bodyPr wrap="none" lIns="0" tIns="0" rIns="0" bIns="0" rtlCol="0" anchor="t"/>
          <a:lstStyle/>
          <a:p>
            <a:pPr marL="0" indent="0" algn="l">
              <a:lnSpc>
                <a:spcPts val="3450"/>
              </a:lnSpc>
              <a:buNone/>
            </a:pPr>
            <a:r>
              <a:rPr lang="en-US" sz="2150" dirty="0">
                <a:solidFill>
                  <a:srgbClr val="383838"/>
                </a:solidFill>
                <a:latin typeface="Patrick Hand" pitchFamily="34" charset="0"/>
                <a:ea typeface="Patrick Hand" pitchFamily="34" charset="-122"/>
                <a:cs typeface="Patrick Hand" pitchFamily="34" charset="-120"/>
              </a:rPr>
              <a:t>Identify key articles and provisions.</a:t>
            </a:r>
            <a:endParaRPr lang="en-US" sz="2150" dirty="0"/>
          </a:p>
        </p:txBody>
      </p:sp>
      <p:sp>
        <p:nvSpPr>
          <p:cNvPr id="7" name="Shape 4"/>
          <p:cNvSpPr/>
          <p:nvPr/>
        </p:nvSpPr>
        <p:spPr>
          <a:xfrm>
            <a:off x="6866453" y="4021812"/>
            <a:ext cx="206931" cy="952024"/>
          </a:xfrm>
          <a:prstGeom prst="roundRect">
            <a:avLst>
              <a:gd name="adj" fmla="val 56028"/>
            </a:avLst>
          </a:prstGeom>
          <a:solidFill>
            <a:srgbClr val="E6E6E6"/>
          </a:solidFill>
          <a:ln w="15240">
            <a:solidFill>
              <a:srgbClr val="CCCCCC"/>
            </a:solidFill>
            <a:prstDash val="solid"/>
          </a:ln>
        </p:spPr>
        <p:txBody>
          <a:bodyPr/>
          <a:lstStyle/>
          <a:p>
            <a:endParaRPr lang="ru-UA"/>
          </a:p>
        </p:txBody>
      </p:sp>
      <p:sp>
        <p:nvSpPr>
          <p:cNvPr id="8" name="Text 5"/>
          <p:cNvSpPr/>
          <p:nvPr/>
        </p:nvSpPr>
        <p:spPr>
          <a:xfrm>
            <a:off x="7487364" y="4021812"/>
            <a:ext cx="2760345" cy="344924"/>
          </a:xfrm>
          <a:prstGeom prst="rect">
            <a:avLst/>
          </a:prstGeom>
          <a:noFill/>
          <a:ln/>
        </p:spPr>
        <p:txBody>
          <a:bodyPr wrap="none" lIns="0" tIns="0" rIns="0" bIns="0" rtlCol="0" anchor="t"/>
          <a:lstStyle/>
          <a:p>
            <a:pPr marL="0" indent="0" algn="l">
              <a:lnSpc>
                <a:spcPts val="2700"/>
              </a:lnSpc>
              <a:buNone/>
            </a:pPr>
            <a:r>
              <a:rPr lang="en-US" sz="2150" dirty="0">
                <a:solidFill>
                  <a:srgbClr val="383838"/>
                </a:solidFill>
                <a:latin typeface="Patrick Hand" pitchFamily="34" charset="0"/>
                <a:ea typeface="Patrick Hand" pitchFamily="34" charset="-122"/>
                <a:cs typeface="Patrick Hand" pitchFamily="34" charset="-120"/>
              </a:rPr>
              <a:t>Step 2</a:t>
            </a:r>
            <a:endParaRPr lang="en-US" sz="2150" dirty="0"/>
          </a:p>
        </p:txBody>
      </p:sp>
      <p:sp>
        <p:nvSpPr>
          <p:cNvPr id="9" name="Text 6"/>
          <p:cNvSpPr/>
          <p:nvPr/>
        </p:nvSpPr>
        <p:spPr>
          <a:xfrm>
            <a:off x="7487364" y="4532352"/>
            <a:ext cx="6176963" cy="441484"/>
          </a:xfrm>
          <a:prstGeom prst="rect">
            <a:avLst/>
          </a:prstGeom>
          <a:noFill/>
          <a:ln/>
        </p:spPr>
        <p:txBody>
          <a:bodyPr wrap="none" lIns="0" tIns="0" rIns="0" bIns="0" rtlCol="0" anchor="t"/>
          <a:lstStyle/>
          <a:p>
            <a:pPr marL="0" indent="0" algn="l">
              <a:lnSpc>
                <a:spcPts val="3450"/>
              </a:lnSpc>
              <a:buNone/>
            </a:pPr>
            <a:r>
              <a:rPr lang="en-US" sz="2150" dirty="0">
                <a:solidFill>
                  <a:srgbClr val="383838"/>
                </a:solidFill>
                <a:latin typeface="Patrick Hand" pitchFamily="34" charset="0"/>
                <a:ea typeface="Patrick Hand" pitchFamily="34" charset="-122"/>
                <a:cs typeface="Patrick Hand" pitchFamily="34" charset="-120"/>
              </a:rPr>
              <a:t>Analyze the language for legal obligations.</a:t>
            </a:r>
            <a:endParaRPr lang="en-US" sz="2150" dirty="0"/>
          </a:p>
        </p:txBody>
      </p:sp>
      <p:sp>
        <p:nvSpPr>
          <p:cNvPr id="10" name="Shape 7"/>
          <p:cNvSpPr/>
          <p:nvPr/>
        </p:nvSpPr>
        <p:spPr>
          <a:xfrm>
            <a:off x="7280553" y="5249823"/>
            <a:ext cx="206931" cy="952024"/>
          </a:xfrm>
          <a:prstGeom prst="roundRect">
            <a:avLst>
              <a:gd name="adj" fmla="val 56028"/>
            </a:avLst>
          </a:prstGeom>
          <a:solidFill>
            <a:srgbClr val="E6E6E6"/>
          </a:solidFill>
          <a:ln w="15240">
            <a:solidFill>
              <a:srgbClr val="CCCCCC"/>
            </a:solidFill>
            <a:prstDash val="solid"/>
          </a:ln>
        </p:spPr>
        <p:txBody>
          <a:bodyPr/>
          <a:lstStyle/>
          <a:p>
            <a:endParaRPr lang="ru-UA"/>
          </a:p>
        </p:txBody>
      </p:sp>
      <p:sp>
        <p:nvSpPr>
          <p:cNvPr id="11" name="Text 8"/>
          <p:cNvSpPr/>
          <p:nvPr/>
        </p:nvSpPr>
        <p:spPr>
          <a:xfrm>
            <a:off x="7901464" y="5249823"/>
            <a:ext cx="2760345" cy="344924"/>
          </a:xfrm>
          <a:prstGeom prst="rect">
            <a:avLst/>
          </a:prstGeom>
          <a:noFill/>
          <a:ln/>
        </p:spPr>
        <p:txBody>
          <a:bodyPr wrap="none" lIns="0" tIns="0" rIns="0" bIns="0" rtlCol="0" anchor="t"/>
          <a:lstStyle/>
          <a:p>
            <a:pPr marL="0" indent="0" algn="l">
              <a:lnSpc>
                <a:spcPts val="2700"/>
              </a:lnSpc>
              <a:buNone/>
            </a:pPr>
            <a:r>
              <a:rPr lang="en-US" sz="2150" dirty="0">
                <a:solidFill>
                  <a:srgbClr val="383838"/>
                </a:solidFill>
                <a:latin typeface="Patrick Hand" pitchFamily="34" charset="0"/>
                <a:ea typeface="Patrick Hand" pitchFamily="34" charset="-122"/>
                <a:cs typeface="Patrick Hand" pitchFamily="34" charset="-120"/>
              </a:rPr>
              <a:t>Step 3</a:t>
            </a:r>
            <a:endParaRPr lang="en-US" sz="2150" dirty="0"/>
          </a:p>
        </p:txBody>
      </p:sp>
      <p:sp>
        <p:nvSpPr>
          <p:cNvPr id="12" name="Text 9"/>
          <p:cNvSpPr/>
          <p:nvPr/>
        </p:nvSpPr>
        <p:spPr>
          <a:xfrm>
            <a:off x="7901464" y="5760363"/>
            <a:ext cx="5762863" cy="441484"/>
          </a:xfrm>
          <a:prstGeom prst="rect">
            <a:avLst/>
          </a:prstGeom>
          <a:noFill/>
          <a:ln/>
        </p:spPr>
        <p:txBody>
          <a:bodyPr wrap="none" lIns="0" tIns="0" rIns="0" bIns="0" rtlCol="0" anchor="t"/>
          <a:lstStyle/>
          <a:p>
            <a:pPr marL="0" indent="0" algn="l">
              <a:lnSpc>
                <a:spcPts val="3450"/>
              </a:lnSpc>
              <a:buNone/>
            </a:pPr>
            <a:r>
              <a:rPr lang="en-US" sz="2150" dirty="0">
                <a:solidFill>
                  <a:srgbClr val="383838"/>
                </a:solidFill>
                <a:latin typeface="Patrick Hand" pitchFamily="34" charset="0"/>
                <a:ea typeface="Patrick Hand" pitchFamily="34" charset="-122"/>
                <a:cs typeface="Patrick Hand" pitchFamily="34" charset="-120"/>
              </a:rPr>
              <a:t>Examine interpretations in case law and doctrine</a:t>
            </a:r>
            <a:endParaRPr lang="ru-RU" sz="2150" dirty="0">
              <a:solidFill>
                <a:srgbClr val="383838"/>
              </a:solidFill>
              <a:latin typeface="Patrick Hand" pitchFamily="34" charset="0"/>
              <a:ea typeface="Patrick Hand" pitchFamily="34" charset="-122"/>
              <a:cs typeface="Patrick Hand" pitchFamily="34" charset="-120"/>
            </a:endParaRPr>
          </a:p>
          <a:p>
            <a:pPr marL="0" indent="0" algn="l">
              <a:lnSpc>
                <a:spcPts val="3450"/>
              </a:lnSpc>
              <a:buNone/>
            </a:pPr>
            <a:r>
              <a:rPr lang="en-US" sz="2150" dirty="0">
                <a:solidFill>
                  <a:srgbClr val="383838"/>
                </a:solidFill>
                <a:latin typeface="Patrick Hand" pitchFamily="34" charset="0"/>
                <a:ea typeface="Patrick Hand" pitchFamily="34" charset="-122"/>
                <a:cs typeface="Patrick Hand" pitchFamily="34" charset="-120"/>
              </a:rPr>
              <a:t>.</a:t>
            </a:r>
            <a:endParaRPr lang="en-US" sz="2150" dirty="0"/>
          </a:p>
        </p:txBody>
      </p:sp>
      <p:sp>
        <p:nvSpPr>
          <p:cNvPr id="13" name="Text 10"/>
          <p:cNvSpPr/>
          <p:nvPr/>
        </p:nvSpPr>
        <p:spPr>
          <a:xfrm>
            <a:off x="6452473" y="6788348"/>
            <a:ext cx="7211854" cy="441484"/>
          </a:xfrm>
          <a:prstGeom prst="rect">
            <a:avLst/>
          </a:prstGeom>
          <a:noFill/>
          <a:ln/>
        </p:spPr>
        <p:txBody>
          <a:bodyPr wrap="none" lIns="0" tIns="0" rIns="0" bIns="0" rtlCol="0" anchor="t"/>
          <a:lstStyle/>
          <a:p>
            <a:pPr marL="0" indent="0">
              <a:lnSpc>
                <a:spcPts val="3450"/>
              </a:lnSpc>
              <a:buNone/>
            </a:pPr>
            <a:r>
              <a:rPr lang="en-US" sz="2150" dirty="0">
                <a:solidFill>
                  <a:srgbClr val="383838"/>
                </a:solidFill>
                <a:latin typeface="Patrick Hand" pitchFamily="34" charset="0"/>
                <a:ea typeface="Patrick Hand" pitchFamily="34" charset="-122"/>
                <a:cs typeface="Patrick Hand" pitchFamily="34" charset="-120"/>
              </a:rPr>
              <a:t>Example: Analyzing Article 6 (Fair Trial) in the ICCPR.</a:t>
            </a:r>
            <a:endParaRPr lang="en-US" sz="215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4C69D4A-2A24-A04B-3ECF-96FD00B9DD81}"/>
              </a:ext>
            </a:extLst>
          </p:cNvPr>
          <p:cNvSpPr txBox="1"/>
          <p:nvPr/>
        </p:nvSpPr>
        <p:spPr>
          <a:xfrm>
            <a:off x="634182" y="870155"/>
            <a:ext cx="13450528" cy="6186309"/>
          </a:xfrm>
          <a:prstGeom prst="rect">
            <a:avLst/>
          </a:prstGeom>
          <a:noFill/>
        </p:spPr>
        <p:txBody>
          <a:bodyPr wrap="square">
            <a:spAutoFit/>
          </a:bodyPr>
          <a:lstStyle/>
          <a:p>
            <a:pPr algn="l">
              <a:buFont typeface="Arial" panose="020B0604020202020204" pitchFamily="34" charset="0"/>
              <a:buChar char="•"/>
            </a:pPr>
            <a:r>
              <a:rPr lang="en" b="1" i="0" u="none" strike="noStrike" dirty="0">
                <a:solidFill>
                  <a:srgbClr val="374151"/>
                </a:solidFill>
                <a:effectLst/>
                <a:latin typeface="ui-sans-serif"/>
              </a:rPr>
              <a:t>Vienna Convention (1969): </a:t>
            </a:r>
            <a:r>
              <a:rPr lang="en" b="0" i="0" u="none" strike="noStrike" dirty="0">
                <a:solidFill>
                  <a:srgbClr val="374151"/>
                </a:solidFill>
                <a:effectLst/>
                <a:latin typeface="ui-sans-serif"/>
              </a:rPr>
              <a:t>"Textual interpretation + object/purpose." </a:t>
            </a:r>
          </a:p>
          <a:p>
            <a:pPr algn="l">
              <a:buFont typeface="Arial" panose="020B0604020202020204" pitchFamily="34" charset="0"/>
              <a:buChar char="•"/>
            </a:pPr>
            <a:r>
              <a:rPr lang="en" b="1" i="0" u="none" strike="noStrike" dirty="0">
                <a:solidFill>
                  <a:srgbClr val="374151"/>
                </a:solidFill>
                <a:effectLst/>
                <a:latin typeface="ui-sans-serif"/>
              </a:rPr>
              <a:t>Case Law: </a:t>
            </a:r>
            <a:r>
              <a:rPr lang="en" b="0" i="1" u="none" strike="noStrike" dirty="0">
                <a:solidFill>
                  <a:srgbClr val="374151"/>
                </a:solidFill>
                <a:effectLst/>
                <a:latin typeface="ui-sans-serif"/>
              </a:rPr>
              <a:t>Golder v. UK </a:t>
            </a:r>
            <a:r>
              <a:rPr lang="en" b="0" i="0" u="none" strike="noStrike" dirty="0">
                <a:solidFill>
                  <a:srgbClr val="374151"/>
                </a:solidFill>
                <a:effectLst/>
                <a:latin typeface="ui-sans-serif"/>
              </a:rPr>
              <a:t>(ECHR 1975): ICCPR Article 25 interpreted via ECHR Article 6.</a:t>
            </a:r>
          </a:p>
          <a:p>
            <a:pPr algn="l"/>
            <a:endParaRPr lang="en" b="0" i="0" u="none" strike="noStrike" dirty="0">
              <a:solidFill>
                <a:srgbClr val="000000"/>
              </a:solidFill>
              <a:effectLst/>
            </a:endParaRPr>
          </a:p>
          <a:p>
            <a:pPr algn="l"/>
            <a:r>
              <a:rPr lang="en" b="0" i="0" u="none" strike="noStrike" dirty="0">
                <a:solidFill>
                  <a:srgbClr val="000000"/>
                </a:solidFill>
                <a:effectLst/>
              </a:rPr>
              <a:t>The ECtHR in Golder interpreted the </a:t>
            </a:r>
            <a:r>
              <a:rPr lang="en" b="1" i="0" u="none" strike="noStrike" dirty="0">
                <a:solidFill>
                  <a:srgbClr val="000000"/>
                </a:solidFill>
                <a:effectLst/>
              </a:rPr>
              <a:t>European Convention on Human Rights</a:t>
            </a:r>
            <a:r>
              <a:rPr lang="en" b="0" i="0" u="none" strike="noStrike" dirty="0">
                <a:solidFill>
                  <a:srgbClr val="000000"/>
                </a:solidFill>
                <a:effectLst/>
              </a:rPr>
              <a:t> using the principle of </a:t>
            </a:r>
            <a:r>
              <a:rPr lang="en" b="1" i="0" u="none" strike="noStrike" dirty="0">
                <a:solidFill>
                  <a:srgbClr val="000000"/>
                </a:solidFill>
                <a:effectLst/>
              </a:rPr>
              <a:t>"plain interpretation"</a:t>
            </a:r>
            <a:r>
              <a:rPr lang="en" b="0" i="0" u="none" strike="noStrike" dirty="0">
                <a:solidFill>
                  <a:srgbClr val="000000"/>
                </a:solidFill>
                <a:effectLst/>
              </a:rPr>
              <a:t> in light of the </a:t>
            </a:r>
            <a:r>
              <a:rPr lang="en" b="1" i="0" u="none" strike="noStrike" dirty="0">
                <a:solidFill>
                  <a:srgbClr val="000000"/>
                </a:solidFill>
                <a:effectLst/>
              </a:rPr>
              <a:t>Vienna Convention on the Law of Treaties (1969)</a:t>
            </a:r>
            <a:r>
              <a:rPr lang="en" b="0" i="0" u="none" strike="noStrike" dirty="0">
                <a:solidFill>
                  <a:srgbClr val="000000"/>
                </a:solidFill>
                <a:effectLst/>
              </a:rPr>
              <a:t>. According to </a:t>
            </a:r>
            <a:r>
              <a:rPr lang="en" b="1" i="0" u="none" strike="noStrike" dirty="0">
                <a:solidFill>
                  <a:srgbClr val="000000"/>
                </a:solidFill>
                <a:effectLst/>
              </a:rPr>
              <a:t>Article 31 of the Vienna Convention</a:t>
            </a:r>
            <a:r>
              <a:rPr lang="en" b="0" i="0" u="none" strike="noStrike" dirty="0">
                <a:solidFill>
                  <a:srgbClr val="000000"/>
                </a:solidFill>
                <a:effectLst/>
              </a:rPr>
              <a:t>, a treaty must be interpreted </a:t>
            </a:r>
            <a:r>
              <a:rPr lang="en" b="1" i="0" u="none" strike="noStrike" dirty="0">
                <a:solidFill>
                  <a:srgbClr val="000000"/>
                </a:solidFill>
                <a:effectLst/>
              </a:rPr>
              <a:t>"in good faith in accordance with the ordinary meaning to be given to the terms of the treaty in their context and in the light of its object and purpose."</a:t>
            </a:r>
            <a:endParaRPr lang="en" b="0" i="0" u="none" strike="noStrike" dirty="0">
              <a:solidFill>
                <a:srgbClr val="000000"/>
              </a:solidFill>
              <a:effectLst/>
            </a:endParaRPr>
          </a:p>
          <a:p>
            <a:pPr algn="l"/>
            <a:endParaRPr lang="en" b="0" i="0" u="none" strike="noStrike" dirty="0">
              <a:solidFill>
                <a:srgbClr val="000000"/>
              </a:solidFill>
              <a:effectLst/>
            </a:endParaRPr>
          </a:p>
          <a:p>
            <a:pPr algn="l"/>
            <a:r>
              <a:rPr lang="en" b="0" i="0" u="none" strike="noStrike" dirty="0">
                <a:solidFill>
                  <a:srgbClr val="000000"/>
                </a:solidFill>
                <a:effectLst/>
              </a:rPr>
              <a:t>In the </a:t>
            </a:r>
            <a:r>
              <a:rPr lang="en" b="1" i="0" u="none" strike="noStrike" dirty="0">
                <a:solidFill>
                  <a:srgbClr val="000000"/>
                </a:solidFill>
                <a:effectLst/>
              </a:rPr>
              <a:t>Golder case</a:t>
            </a:r>
            <a:r>
              <a:rPr lang="en" b="0" i="0" u="none" strike="noStrike" dirty="0">
                <a:solidFill>
                  <a:srgbClr val="000000"/>
                </a:solidFill>
                <a:effectLst/>
              </a:rPr>
              <a:t>, the Court emphasized that the right to a fair trial under </a:t>
            </a:r>
            <a:r>
              <a:rPr lang="en" b="1" i="0" u="none" strike="noStrike" dirty="0">
                <a:solidFill>
                  <a:srgbClr val="000000"/>
                </a:solidFill>
                <a:effectLst/>
              </a:rPr>
              <a:t>Article 6(1)</a:t>
            </a:r>
            <a:r>
              <a:rPr lang="en" b="0" i="0" u="none" strike="noStrike" dirty="0">
                <a:solidFill>
                  <a:srgbClr val="000000"/>
                </a:solidFill>
                <a:effectLst/>
              </a:rPr>
              <a:t> implicitly guarantees the </a:t>
            </a:r>
            <a:r>
              <a:rPr lang="en" b="1" i="0" u="none" strike="noStrike" dirty="0">
                <a:solidFill>
                  <a:srgbClr val="000000"/>
                </a:solidFill>
                <a:effectLst/>
              </a:rPr>
              <a:t>right of access to a court</a:t>
            </a:r>
            <a:r>
              <a:rPr lang="en" b="0" i="0" u="none" strike="noStrike" dirty="0">
                <a:solidFill>
                  <a:srgbClr val="000000"/>
                </a:solidFill>
                <a:effectLst/>
              </a:rPr>
              <a:t> despite the absence of explicit wording in the Convention. The Court took a </a:t>
            </a:r>
            <a:r>
              <a:rPr lang="en" b="1" i="0" u="none" strike="noStrike" dirty="0">
                <a:solidFill>
                  <a:srgbClr val="000000"/>
                </a:solidFill>
                <a:effectLst/>
              </a:rPr>
              <a:t>teleological approach</a:t>
            </a:r>
            <a:r>
              <a:rPr lang="en" b="0" i="0" u="none" strike="noStrike" dirty="0">
                <a:solidFill>
                  <a:srgbClr val="000000"/>
                </a:solidFill>
                <a:effectLst/>
              </a:rPr>
              <a:t>, interpreting the provision in a way that aligns with the broader aim of protecting fundamental rights. Look https://</a:t>
            </a:r>
            <a:r>
              <a:rPr lang="en" b="0" i="0" u="none" strike="noStrike" dirty="0" err="1">
                <a:solidFill>
                  <a:srgbClr val="000000"/>
                </a:solidFill>
                <a:effectLst/>
              </a:rPr>
              <a:t>hudoc.echr.coe.int</a:t>
            </a:r>
            <a:r>
              <a:rPr lang="en" b="0" i="0" u="none" strike="noStrike" dirty="0">
                <a:solidFill>
                  <a:srgbClr val="000000"/>
                </a:solidFill>
                <a:effectLst/>
              </a:rPr>
              <a:t>/</a:t>
            </a:r>
            <a:r>
              <a:rPr lang="en" b="0" i="0" u="none" strike="noStrike" dirty="0" err="1">
                <a:solidFill>
                  <a:srgbClr val="000000"/>
                </a:solidFill>
                <a:effectLst/>
              </a:rPr>
              <a:t>eng?i</a:t>
            </a:r>
            <a:r>
              <a:rPr lang="en" b="0" i="0" u="none" strike="noStrike" dirty="0">
                <a:solidFill>
                  <a:srgbClr val="000000"/>
                </a:solidFill>
                <a:effectLst/>
              </a:rPr>
              <a:t>=001-57496 para 34 </a:t>
            </a:r>
          </a:p>
          <a:p>
            <a:pPr algn="l"/>
            <a:endParaRPr lang="en" b="0" i="0" u="none" strike="noStrike" dirty="0">
              <a:solidFill>
                <a:srgbClr val="000000"/>
              </a:solidFill>
              <a:effectLst/>
            </a:endParaRPr>
          </a:p>
          <a:p>
            <a:pPr algn="l"/>
            <a:r>
              <a:rPr lang="en" b="0" i="0" u="none" strike="noStrike" dirty="0">
                <a:solidFill>
                  <a:srgbClr val="000000"/>
                </a:solidFill>
                <a:effectLst/>
              </a:rPr>
              <a:t>The ECtHR also referred to the </a:t>
            </a:r>
            <a:r>
              <a:rPr lang="en" b="1" i="0" u="none" strike="noStrike" dirty="0">
                <a:solidFill>
                  <a:srgbClr val="000000"/>
                </a:solidFill>
                <a:effectLst/>
              </a:rPr>
              <a:t>International Covenant on Civil and Political Rights (ICCPR)</a:t>
            </a:r>
            <a:r>
              <a:rPr lang="en" b="0" i="0" u="none" strike="noStrike" dirty="0">
                <a:solidFill>
                  <a:srgbClr val="000000"/>
                </a:solidFill>
                <a:effectLst/>
              </a:rPr>
              <a:t> to support its reasoning. Article 14(1) of the ICCPR guarantees the right to a fair and public hearing, and the Court used this as contextual evidence to bolster its interpretation. The use of the ICCPR reflected the Court's view that human rights treaties should be read harmoniously and purposively, affirming the </a:t>
            </a:r>
            <a:r>
              <a:rPr lang="en" b="1" i="0" u="none" strike="noStrike" dirty="0">
                <a:solidFill>
                  <a:srgbClr val="000000"/>
                </a:solidFill>
                <a:effectLst/>
              </a:rPr>
              <a:t>unity of international human rights law</a:t>
            </a:r>
            <a:r>
              <a:rPr lang="en" b="0" i="0" u="none" strike="noStrike" dirty="0">
                <a:solidFill>
                  <a:srgbClr val="000000"/>
                </a:solidFill>
                <a:effectLst/>
              </a:rPr>
              <a:t>.</a:t>
            </a:r>
          </a:p>
          <a:p>
            <a:pPr algn="l"/>
            <a:endParaRPr lang="en" b="0" i="0" u="none" strike="noStrike" dirty="0">
              <a:solidFill>
                <a:srgbClr val="000000"/>
              </a:solidFill>
              <a:effectLst/>
            </a:endParaRPr>
          </a:p>
          <a:p>
            <a:pPr algn="l"/>
            <a:r>
              <a:rPr lang="en" b="0" i="0" u="none" strike="noStrike" dirty="0">
                <a:solidFill>
                  <a:srgbClr val="000000"/>
                </a:solidFill>
                <a:effectLst/>
              </a:rPr>
              <a:t>In essence, the </a:t>
            </a:r>
            <a:r>
              <a:rPr lang="en" b="1" i="0" u="none" strike="noStrike" dirty="0">
                <a:solidFill>
                  <a:srgbClr val="000000"/>
                </a:solidFill>
                <a:effectLst/>
              </a:rPr>
              <a:t>plain interpretation</a:t>
            </a:r>
            <a:r>
              <a:rPr lang="en" b="0" i="0" u="none" strike="noStrike" dirty="0">
                <a:solidFill>
                  <a:srgbClr val="000000"/>
                </a:solidFill>
                <a:effectLst/>
              </a:rPr>
              <a:t> of international covenants in the Golder case meant reading the </a:t>
            </a:r>
            <a:r>
              <a:rPr lang="en" b="1" i="0" u="none" strike="noStrike" dirty="0">
                <a:solidFill>
                  <a:srgbClr val="000000"/>
                </a:solidFill>
                <a:effectLst/>
              </a:rPr>
              <a:t>ECHR provisions in their ordinary sense</a:t>
            </a:r>
            <a:r>
              <a:rPr lang="en" b="0" i="0" u="none" strike="noStrike" dirty="0">
                <a:solidFill>
                  <a:srgbClr val="000000"/>
                </a:solidFill>
                <a:effectLst/>
              </a:rPr>
              <a:t>, while also taking into account </a:t>
            </a:r>
            <a:r>
              <a:rPr lang="en" b="1" i="0" u="none" strike="noStrike" dirty="0">
                <a:solidFill>
                  <a:srgbClr val="000000"/>
                </a:solidFill>
                <a:effectLst/>
              </a:rPr>
              <a:t>the purpose of the Convention and similar international standards</a:t>
            </a:r>
            <a:r>
              <a:rPr lang="en" b="0" i="0" u="none" strike="noStrike" dirty="0">
                <a:solidFill>
                  <a:srgbClr val="000000"/>
                </a:solidFill>
                <a:effectLst/>
              </a:rPr>
              <a:t> (like the ICCPR) to ensure </a:t>
            </a:r>
            <a:r>
              <a:rPr lang="en" b="1" i="0" u="none" strike="noStrike" dirty="0">
                <a:solidFill>
                  <a:srgbClr val="000000"/>
                </a:solidFill>
                <a:effectLst/>
              </a:rPr>
              <a:t>comprehensive protection of fundamental rights</a:t>
            </a:r>
            <a:r>
              <a:rPr lang="en" b="0" i="0" u="none" strike="noStrike" dirty="0">
                <a:solidFill>
                  <a:srgbClr val="000000"/>
                </a:solidFill>
                <a:effectLst/>
              </a:rPr>
              <a:t>.</a:t>
            </a:r>
          </a:p>
          <a:p>
            <a:pPr algn="l"/>
            <a:endParaRPr lang="en" dirty="0">
              <a:solidFill>
                <a:srgbClr val="000000"/>
              </a:solidFill>
            </a:endParaRPr>
          </a:p>
          <a:p>
            <a:pPr algn="l"/>
            <a:endParaRPr lang="en" b="0" i="0" u="none" strike="noStrike" dirty="0">
              <a:solidFill>
                <a:srgbClr val="000000"/>
              </a:solidFill>
              <a:effectLst/>
            </a:endParaRPr>
          </a:p>
          <a:p>
            <a:pPr algn="l">
              <a:buFont typeface="Arial" panose="020B0604020202020204" pitchFamily="34" charset="0"/>
              <a:buChar char="•"/>
            </a:pPr>
            <a:endParaRPr lang="en" b="0" i="0" u="none" strike="noStrike" dirty="0">
              <a:solidFill>
                <a:srgbClr val="374151"/>
              </a:solidFill>
              <a:effectLst/>
              <a:latin typeface="ui-sans-serif"/>
            </a:endParaRPr>
          </a:p>
        </p:txBody>
      </p:sp>
    </p:spTree>
    <p:extLst>
      <p:ext uri="{BB962C8B-B14F-4D97-AF65-F5344CB8AC3E}">
        <p14:creationId xmlns:p14="http://schemas.microsoft.com/office/powerpoint/2010/main" val="3225789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name="Slide 6">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3"/>
          <a:stretch>
            <a:fillRect/>
          </a:stretch>
        </p:blipFill>
        <p:spPr>
          <a:xfrm>
            <a:off x="9144000" y="0"/>
            <a:ext cx="5486400" cy="8229600"/>
          </a:xfrm>
          <a:prstGeom prst="rect">
            <a:avLst/>
          </a:prstGeom>
        </p:spPr>
      </p:pic>
      <p:sp>
        <p:nvSpPr>
          <p:cNvPr id="3" name="Text 0"/>
          <p:cNvSpPr/>
          <p:nvPr/>
        </p:nvSpPr>
        <p:spPr>
          <a:xfrm>
            <a:off x="966073" y="1497092"/>
            <a:ext cx="6449854" cy="690086"/>
          </a:xfrm>
          <a:prstGeom prst="rect">
            <a:avLst/>
          </a:prstGeom>
          <a:noFill/>
          <a:ln/>
        </p:spPr>
        <p:txBody>
          <a:bodyPr wrap="none" lIns="0" tIns="0" rIns="0" bIns="0" rtlCol="0" anchor="t"/>
          <a:lstStyle/>
          <a:p>
            <a:pPr marL="0" indent="0">
              <a:lnSpc>
                <a:spcPts val="5400"/>
              </a:lnSpc>
              <a:buNone/>
            </a:pPr>
            <a:r>
              <a:rPr lang="en-US" sz="4300" dirty="0">
                <a:solidFill>
                  <a:srgbClr val="383838"/>
                </a:solidFill>
                <a:latin typeface="Patrick Hand" pitchFamily="34" charset="0"/>
                <a:ea typeface="Patrick Hand" pitchFamily="34" charset="-122"/>
                <a:cs typeface="Patrick Hand" pitchFamily="34" charset="-120"/>
              </a:rPr>
              <a:t>Treaty Interpretation Principles</a:t>
            </a:r>
            <a:endParaRPr lang="en-US" sz="4300" dirty="0"/>
          </a:p>
        </p:txBody>
      </p:sp>
      <p:sp>
        <p:nvSpPr>
          <p:cNvPr id="4" name="Shape 1"/>
          <p:cNvSpPr/>
          <p:nvPr/>
        </p:nvSpPr>
        <p:spPr>
          <a:xfrm>
            <a:off x="966073" y="2601158"/>
            <a:ext cx="3467933" cy="2320885"/>
          </a:xfrm>
          <a:prstGeom prst="roundRect">
            <a:avLst>
              <a:gd name="adj" fmla="val 4995"/>
            </a:avLst>
          </a:prstGeom>
          <a:solidFill>
            <a:srgbClr val="E6E6E6"/>
          </a:solidFill>
          <a:ln w="15240">
            <a:solidFill>
              <a:srgbClr val="CCCCCC"/>
            </a:solidFill>
            <a:prstDash val="solid"/>
          </a:ln>
        </p:spPr>
        <p:txBody>
          <a:bodyPr/>
          <a:lstStyle/>
          <a:p>
            <a:endParaRPr lang="ru-UA"/>
          </a:p>
        </p:txBody>
      </p:sp>
      <p:sp>
        <p:nvSpPr>
          <p:cNvPr id="5" name="Text 2"/>
          <p:cNvSpPr/>
          <p:nvPr/>
        </p:nvSpPr>
        <p:spPr>
          <a:xfrm>
            <a:off x="1257300" y="2892385"/>
            <a:ext cx="2885480" cy="689848"/>
          </a:xfrm>
          <a:prstGeom prst="rect">
            <a:avLst/>
          </a:prstGeom>
          <a:noFill/>
          <a:ln/>
        </p:spPr>
        <p:txBody>
          <a:bodyPr wrap="square" lIns="0" tIns="0" rIns="0" bIns="0" rtlCol="0" anchor="t"/>
          <a:lstStyle/>
          <a:p>
            <a:pPr marL="0" indent="0">
              <a:lnSpc>
                <a:spcPts val="2700"/>
              </a:lnSpc>
              <a:buNone/>
            </a:pPr>
            <a:r>
              <a:rPr lang="en-US" sz="2150" dirty="0">
                <a:solidFill>
                  <a:srgbClr val="383838"/>
                </a:solidFill>
                <a:latin typeface="Patrick Hand" pitchFamily="34" charset="0"/>
                <a:ea typeface="Patrick Hand" pitchFamily="34" charset="-122"/>
                <a:cs typeface="Patrick Hand" pitchFamily="34" charset="-120"/>
              </a:rPr>
              <a:t>General Rule (Article 31, Vienna Convention)</a:t>
            </a:r>
            <a:endParaRPr lang="en-US" sz="2150" dirty="0"/>
          </a:p>
        </p:txBody>
      </p:sp>
      <p:sp>
        <p:nvSpPr>
          <p:cNvPr id="6" name="Text 3"/>
          <p:cNvSpPr/>
          <p:nvPr/>
        </p:nvSpPr>
        <p:spPr>
          <a:xfrm>
            <a:off x="1257300" y="3747849"/>
            <a:ext cx="2885480" cy="882968"/>
          </a:xfrm>
          <a:prstGeom prst="rect">
            <a:avLst/>
          </a:prstGeom>
          <a:noFill/>
          <a:ln/>
        </p:spPr>
        <p:txBody>
          <a:bodyPr wrap="square" lIns="0" tIns="0" rIns="0" bIns="0" rtlCol="0" anchor="t"/>
          <a:lstStyle/>
          <a:p>
            <a:pPr marL="0" indent="0">
              <a:lnSpc>
                <a:spcPts val="3450"/>
              </a:lnSpc>
              <a:buNone/>
            </a:pPr>
            <a:r>
              <a:rPr lang="en-US" sz="2150" dirty="0">
                <a:solidFill>
                  <a:srgbClr val="383838"/>
                </a:solidFill>
                <a:latin typeface="Patrick Hand" pitchFamily="34" charset="0"/>
                <a:ea typeface="Patrick Hand" pitchFamily="34" charset="-122"/>
                <a:cs typeface="Patrick Hand" pitchFamily="34" charset="-120"/>
              </a:rPr>
              <a:t>Ordinary meaning in context and object/purpose.</a:t>
            </a:r>
            <a:endParaRPr lang="en-US" sz="2150" dirty="0"/>
          </a:p>
        </p:txBody>
      </p:sp>
      <p:sp>
        <p:nvSpPr>
          <p:cNvPr id="7" name="Shape 4"/>
          <p:cNvSpPr/>
          <p:nvPr/>
        </p:nvSpPr>
        <p:spPr>
          <a:xfrm>
            <a:off x="4709993" y="2601158"/>
            <a:ext cx="3467933" cy="2320885"/>
          </a:xfrm>
          <a:prstGeom prst="roundRect">
            <a:avLst>
              <a:gd name="adj" fmla="val 4995"/>
            </a:avLst>
          </a:prstGeom>
          <a:solidFill>
            <a:srgbClr val="E6E6E6"/>
          </a:solidFill>
          <a:ln w="15240">
            <a:solidFill>
              <a:srgbClr val="CCCCCC"/>
            </a:solidFill>
            <a:prstDash val="solid"/>
          </a:ln>
        </p:spPr>
        <p:txBody>
          <a:bodyPr/>
          <a:lstStyle/>
          <a:p>
            <a:endParaRPr lang="ru-UA"/>
          </a:p>
        </p:txBody>
      </p:sp>
      <p:sp>
        <p:nvSpPr>
          <p:cNvPr id="8" name="Text 5"/>
          <p:cNvSpPr/>
          <p:nvPr/>
        </p:nvSpPr>
        <p:spPr>
          <a:xfrm>
            <a:off x="5001220" y="2892385"/>
            <a:ext cx="2885480" cy="689848"/>
          </a:xfrm>
          <a:prstGeom prst="rect">
            <a:avLst/>
          </a:prstGeom>
          <a:noFill/>
          <a:ln/>
        </p:spPr>
        <p:txBody>
          <a:bodyPr wrap="square" lIns="0" tIns="0" rIns="0" bIns="0" rtlCol="0" anchor="t"/>
          <a:lstStyle/>
          <a:p>
            <a:pPr marL="0" indent="0">
              <a:lnSpc>
                <a:spcPts val="2700"/>
              </a:lnSpc>
              <a:buNone/>
            </a:pPr>
            <a:r>
              <a:rPr lang="en-US" sz="2150" dirty="0">
                <a:solidFill>
                  <a:srgbClr val="383838"/>
                </a:solidFill>
                <a:latin typeface="Patrick Hand" pitchFamily="34" charset="0"/>
                <a:ea typeface="Patrick Hand" pitchFamily="34" charset="-122"/>
                <a:cs typeface="Patrick Hand" pitchFamily="34" charset="-120"/>
              </a:rPr>
              <a:t>Supplementary Means (Article 32)</a:t>
            </a:r>
            <a:endParaRPr lang="en-US" sz="2150" dirty="0"/>
          </a:p>
        </p:txBody>
      </p:sp>
      <p:sp>
        <p:nvSpPr>
          <p:cNvPr id="9" name="Text 6"/>
          <p:cNvSpPr/>
          <p:nvPr/>
        </p:nvSpPr>
        <p:spPr>
          <a:xfrm>
            <a:off x="5001220" y="3747849"/>
            <a:ext cx="2885480" cy="882968"/>
          </a:xfrm>
          <a:prstGeom prst="rect">
            <a:avLst/>
          </a:prstGeom>
          <a:noFill/>
          <a:ln/>
        </p:spPr>
        <p:txBody>
          <a:bodyPr wrap="square" lIns="0" tIns="0" rIns="0" bIns="0" rtlCol="0" anchor="t"/>
          <a:lstStyle/>
          <a:p>
            <a:pPr marL="0" indent="0">
              <a:lnSpc>
                <a:spcPts val="3450"/>
              </a:lnSpc>
              <a:buNone/>
            </a:pPr>
            <a:r>
              <a:rPr lang="en-US" sz="2150" dirty="0">
                <a:solidFill>
                  <a:srgbClr val="383838"/>
                </a:solidFill>
                <a:latin typeface="Patrick Hand" pitchFamily="34" charset="0"/>
                <a:ea typeface="Patrick Hand" pitchFamily="34" charset="-122"/>
                <a:cs typeface="Patrick Hand" pitchFamily="34" charset="-120"/>
              </a:rPr>
              <a:t>Use of preparatory work when ambiguous.</a:t>
            </a:r>
            <a:endParaRPr lang="en-US" sz="2150" dirty="0"/>
          </a:p>
        </p:txBody>
      </p:sp>
      <p:sp>
        <p:nvSpPr>
          <p:cNvPr id="10" name="Shape 7"/>
          <p:cNvSpPr/>
          <p:nvPr/>
        </p:nvSpPr>
        <p:spPr>
          <a:xfrm>
            <a:off x="966073" y="5198031"/>
            <a:ext cx="7211854" cy="1534477"/>
          </a:xfrm>
          <a:prstGeom prst="roundRect">
            <a:avLst>
              <a:gd name="adj" fmla="val 7556"/>
            </a:avLst>
          </a:prstGeom>
          <a:solidFill>
            <a:srgbClr val="E6E6E6"/>
          </a:solidFill>
          <a:ln w="15240">
            <a:solidFill>
              <a:srgbClr val="CCCCCC"/>
            </a:solidFill>
            <a:prstDash val="solid"/>
          </a:ln>
        </p:spPr>
        <p:txBody>
          <a:bodyPr/>
          <a:lstStyle/>
          <a:p>
            <a:endParaRPr lang="ru-UA"/>
          </a:p>
        </p:txBody>
      </p:sp>
      <p:sp>
        <p:nvSpPr>
          <p:cNvPr id="11" name="Text 8"/>
          <p:cNvSpPr/>
          <p:nvPr/>
        </p:nvSpPr>
        <p:spPr>
          <a:xfrm>
            <a:off x="1257300" y="5489258"/>
            <a:ext cx="2760345" cy="344924"/>
          </a:xfrm>
          <a:prstGeom prst="rect">
            <a:avLst/>
          </a:prstGeom>
          <a:noFill/>
          <a:ln/>
        </p:spPr>
        <p:txBody>
          <a:bodyPr wrap="none" lIns="0" tIns="0" rIns="0" bIns="0" rtlCol="0" anchor="t"/>
          <a:lstStyle/>
          <a:p>
            <a:pPr marL="0" indent="0">
              <a:lnSpc>
                <a:spcPts val="2700"/>
              </a:lnSpc>
              <a:buNone/>
            </a:pPr>
            <a:r>
              <a:rPr lang="en-US" sz="2150" dirty="0">
                <a:solidFill>
                  <a:srgbClr val="383838"/>
                </a:solidFill>
                <a:latin typeface="Patrick Hand" pitchFamily="34" charset="0"/>
                <a:ea typeface="Patrick Hand" pitchFamily="34" charset="-122"/>
                <a:cs typeface="Patrick Hand" pitchFamily="34" charset="-120"/>
              </a:rPr>
              <a:t>Good Faith Principle</a:t>
            </a:r>
            <a:endParaRPr lang="en-US" sz="2150" dirty="0"/>
          </a:p>
        </p:txBody>
      </p:sp>
      <p:sp>
        <p:nvSpPr>
          <p:cNvPr id="12" name="Text 9"/>
          <p:cNvSpPr/>
          <p:nvPr/>
        </p:nvSpPr>
        <p:spPr>
          <a:xfrm>
            <a:off x="1257300" y="5999798"/>
            <a:ext cx="6629400" cy="441484"/>
          </a:xfrm>
          <a:prstGeom prst="rect">
            <a:avLst/>
          </a:prstGeom>
          <a:noFill/>
          <a:ln/>
        </p:spPr>
        <p:txBody>
          <a:bodyPr wrap="none" lIns="0" tIns="0" rIns="0" bIns="0" rtlCol="0" anchor="t"/>
          <a:lstStyle/>
          <a:p>
            <a:pPr marL="0" indent="0">
              <a:lnSpc>
                <a:spcPts val="3450"/>
              </a:lnSpc>
              <a:buNone/>
            </a:pPr>
            <a:r>
              <a:rPr lang="en-US" sz="2150" dirty="0">
                <a:solidFill>
                  <a:srgbClr val="383838"/>
                </a:solidFill>
                <a:latin typeface="Patrick Hand" pitchFamily="34" charset="0"/>
                <a:ea typeface="Patrick Hand" pitchFamily="34" charset="-122"/>
                <a:cs typeface="Patrick Hand" pitchFamily="34" charset="-120"/>
              </a:rPr>
              <a:t>"A treaty shall be interpreted in good faith."</a:t>
            </a:r>
            <a:endParaRPr lang="en-US" sz="215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name="Slide 7">
    <p:spTree>
      <p:nvGrpSpPr>
        <p:cNvPr id="1" name=""/>
        <p:cNvGrpSpPr/>
        <p:nvPr/>
      </p:nvGrpSpPr>
      <p:grpSpPr>
        <a:xfrm>
          <a:off x="0" y="0"/>
          <a:ext cx="0" cy="0"/>
          <a:chOff x="0" y="0"/>
          <a:chExt cx="0" cy="0"/>
        </a:xfrm>
      </p:grpSpPr>
      <p:sp>
        <p:nvSpPr>
          <p:cNvPr id="2" name="Text 0"/>
          <p:cNvSpPr/>
          <p:nvPr/>
        </p:nvSpPr>
        <p:spPr>
          <a:xfrm>
            <a:off x="966073" y="1168837"/>
            <a:ext cx="7419737" cy="690086"/>
          </a:xfrm>
          <a:prstGeom prst="rect">
            <a:avLst/>
          </a:prstGeom>
          <a:noFill/>
          <a:ln/>
        </p:spPr>
        <p:txBody>
          <a:bodyPr wrap="none" lIns="0" tIns="0" rIns="0" bIns="0" rtlCol="0" anchor="t"/>
          <a:lstStyle/>
          <a:p>
            <a:pPr marL="0" indent="0">
              <a:lnSpc>
                <a:spcPts val="5400"/>
              </a:lnSpc>
              <a:buNone/>
            </a:pPr>
            <a:r>
              <a:rPr lang="en-US" sz="4300" dirty="0">
                <a:solidFill>
                  <a:srgbClr val="383838"/>
                </a:solidFill>
                <a:latin typeface="Patrick Hand" pitchFamily="34" charset="0"/>
                <a:ea typeface="Patrick Hand" pitchFamily="34" charset="-122"/>
                <a:cs typeface="Patrick Hand" pitchFamily="34" charset="-120"/>
              </a:rPr>
              <a:t>Challenges in Treaty Implementation</a:t>
            </a:r>
            <a:endParaRPr lang="en-US" sz="4300" dirty="0"/>
          </a:p>
        </p:txBody>
      </p:sp>
      <p:pic>
        <p:nvPicPr>
          <p:cNvPr id="3" name="Image 0" descr="preencoded.png"/>
          <p:cNvPicPr>
            <a:picLocks noChangeAspect="1"/>
          </p:cNvPicPr>
          <p:nvPr/>
        </p:nvPicPr>
        <p:blipFill>
          <a:blip r:embed="rId3"/>
          <a:stretch>
            <a:fillRect/>
          </a:stretch>
        </p:blipFill>
        <p:spPr>
          <a:xfrm>
            <a:off x="3093006" y="2410897"/>
            <a:ext cx="2095143" cy="1503998"/>
          </a:xfrm>
          <a:prstGeom prst="rect">
            <a:avLst/>
          </a:prstGeom>
        </p:spPr>
      </p:pic>
      <p:sp>
        <p:nvSpPr>
          <p:cNvPr id="4" name="Text 1"/>
          <p:cNvSpPr/>
          <p:nvPr/>
        </p:nvSpPr>
        <p:spPr>
          <a:xfrm>
            <a:off x="3946446" y="3104436"/>
            <a:ext cx="388144" cy="485180"/>
          </a:xfrm>
          <a:prstGeom prst="rect">
            <a:avLst/>
          </a:prstGeom>
          <a:noFill/>
          <a:ln/>
        </p:spPr>
        <p:txBody>
          <a:bodyPr wrap="none" lIns="0" tIns="0" rIns="0" bIns="0" rtlCol="0" anchor="t"/>
          <a:lstStyle/>
          <a:p>
            <a:pPr marL="0" indent="0" algn="ctr">
              <a:lnSpc>
                <a:spcPts val="4850"/>
              </a:lnSpc>
              <a:buNone/>
            </a:pPr>
            <a:r>
              <a:rPr lang="en-US" sz="3050" dirty="0">
                <a:solidFill>
                  <a:srgbClr val="383838"/>
                </a:solidFill>
                <a:latin typeface="Patrick Hand" pitchFamily="34" charset="0"/>
                <a:ea typeface="Patrick Hand" pitchFamily="34" charset="-122"/>
                <a:cs typeface="Patrick Hand" pitchFamily="34" charset="-120"/>
              </a:rPr>
              <a:t>1</a:t>
            </a:r>
            <a:endParaRPr lang="en-US" sz="3050" dirty="0"/>
          </a:p>
        </p:txBody>
      </p:sp>
      <p:sp>
        <p:nvSpPr>
          <p:cNvPr id="5" name="Text 2"/>
          <p:cNvSpPr/>
          <p:nvPr/>
        </p:nvSpPr>
        <p:spPr>
          <a:xfrm>
            <a:off x="5464135" y="2686883"/>
            <a:ext cx="2760345" cy="344924"/>
          </a:xfrm>
          <a:prstGeom prst="rect">
            <a:avLst/>
          </a:prstGeom>
          <a:noFill/>
          <a:ln/>
        </p:spPr>
        <p:txBody>
          <a:bodyPr wrap="none" lIns="0" tIns="0" rIns="0" bIns="0" rtlCol="0" anchor="t"/>
          <a:lstStyle/>
          <a:p>
            <a:pPr marL="0" indent="0" algn="l">
              <a:lnSpc>
                <a:spcPts val="2700"/>
              </a:lnSpc>
              <a:buNone/>
            </a:pPr>
            <a:r>
              <a:rPr lang="en-US" sz="2150" dirty="0">
                <a:solidFill>
                  <a:srgbClr val="383838"/>
                </a:solidFill>
                <a:latin typeface="Patrick Hand" pitchFamily="34" charset="0"/>
                <a:ea typeface="Patrick Hand" pitchFamily="34" charset="-122"/>
                <a:cs typeface="Patrick Hand" pitchFamily="34" charset="-120"/>
              </a:rPr>
              <a:t>Case Examples</a:t>
            </a:r>
            <a:endParaRPr lang="en-US" sz="2150" dirty="0"/>
          </a:p>
        </p:txBody>
      </p:sp>
      <p:sp>
        <p:nvSpPr>
          <p:cNvPr id="6" name="Text 3"/>
          <p:cNvSpPr/>
          <p:nvPr/>
        </p:nvSpPr>
        <p:spPr>
          <a:xfrm>
            <a:off x="5464135" y="3197423"/>
            <a:ext cx="4020860" cy="441484"/>
          </a:xfrm>
          <a:prstGeom prst="rect">
            <a:avLst/>
          </a:prstGeom>
          <a:noFill/>
          <a:ln/>
        </p:spPr>
        <p:txBody>
          <a:bodyPr wrap="none" lIns="0" tIns="0" rIns="0" bIns="0" rtlCol="0" anchor="t"/>
          <a:lstStyle/>
          <a:p>
            <a:pPr marL="0" indent="0" algn="l">
              <a:lnSpc>
                <a:spcPts val="3450"/>
              </a:lnSpc>
              <a:buNone/>
            </a:pPr>
            <a:r>
              <a:rPr lang="en-US" sz="2150" dirty="0">
                <a:solidFill>
                  <a:srgbClr val="383838"/>
                </a:solidFill>
                <a:latin typeface="Patrick Hand" pitchFamily="34" charset="0"/>
                <a:ea typeface="Patrick Hand" pitchFamily="34" charset="-122"/>
                <a:cs typeface="Patrick Hand" pitchFamily="34" charset="-120"/>
              </a:rPr>
              <a:t>Non-implementation of ECHR judgments</a:t>
            </a:r>
            <a:endParaRPr lang="en-US" sz="2150" dirty="0"/>
          </a:p>
        </p:txBody>
      </p:sp>
      <p:sp>
        <p:nvSpPr>
          <p:cNvPr id="7" name="Shape 4"/>
          <p:cNvSpPr/>
          <p:nvPr/>
        </p:nvSpPr>
        <p:spPr>
          <a:xfrm>
            <a:off x="5257086" y="3928348"/>
            <a:ext cx="8338304" cy="19050"/>
          </a:xfrm>
          <a:prstGeom prst="roundRect">
            <a:avLst>
              <a:gd name="adj" fmla="val 608602"/>
            </a:avLst>
          </a:prstGeom>
          <a:solidFill>
            <a:srgbClr val="CCCCCC"/>
          </a:solidFill>
          <a:ln/>
        </p:spPr>
        <p:txBody>
          <a:bodyPr/>
          <a:lstStyle/>
          <a:p>
            <a:endParaRPr lang="ru-UA"/>
          </a:p>
        </p:txBody>
      </p:sp>
      <p:pic>
        <p:nvPicPr>
          <p:cNvPr id="8" name="Image 1" descr="preencoded.png"/>
          <p:cNvPicPr>
            <a:picLocks noChangeAspect="1"/>
          </p:cNvPicPr>
          <p:nvPr/>
        </p:nvPicPr>
        <p:blipFill>
          <a:blip r:embed="rId4"/>
          <a:stretch>
            <a:fillRect/>
          </a:stretch>
        </p:blipFill>
        <p:spPr>
          <a:xfrm>
            <a:off x="2045375" y="3983831"/>
            <a:ext cx="4190405" cy="1503998"/>
          </a:xfrm>
          <a:prstGeom prst="rect">
            <a:avLst/>
          </a:prstGeom>
        </p:spPr>
      </p:pic>
      <p:sp>
        <p:nvSpPr>
          <p:cNvPr id="9" name="Text 5"/>
          <p:cNvSpPr/>
          <p:nvPr/>
        </p:nvSpPr>
        <p:spPr>
          <a:xfrm>
            <a:off x="3946446" y="4493181"/>
            <a:ext cx="388144" cy="485180"/>
          </a:xfrm>
          <a:prstGeom prst="rect">
            <a:avLst/>
          </a:prstGeom>
          <a:noFill/>
          <a:ln/>
        </p:spPr>
        <p:txBody>
          <a:bodyPr wrap="none" lIns="0" tIns="0" rIns="0" bIns="0" rtlCol="0" anchor="t"/>
          <a:lstStyle/>
          <a:p>
            <a:pPr marL="0" indent="0" algn="ctr">
              <a:lnSpc>
                <a:spcPts val="4850"/>
              </a:lnSpc>
              <a:buNone/>
            </a:pPr>
            <a:r>
              <a:rPr lang="en-US" sz="3050" dirty="0">
                <a:solidFill>
                  <a:srgbClr val="383838"/>
                </a:solidFill>
                <a:latin typeface="Patrick Hand" pitchFamily="34" charset="0"/>
                <a:ea typeface="Patrick Hand" pitchFamily="34" charset="-122"/>
                <a:cs typeface="Patrick Hand" pitchFamily="34" charset="-120"/>
              </a:rPr>
              <a:t>2</a:t>
            </a:r>
            <a:endParaRPr lang="en-US" sz="3050" dirty="0"/>
          </a:p>
        </p:txBody>
      </p:sp>
      <p:sp>
        <p:nvSpPr>
          <p:cNvPr id="10" name="Text 6"/>
          <p:cNvSpPr/>
          <p:nvPr/>
        </p:nvSpPr>
        <p:spPr>
          <a:xfrm>
            <a:off x="6511766" y="4259818"/>
            <a:ext cx="2760345" cy="344924"/>
          </a:xfrm>
          <a:prstGeom prst="rect">
            <a:avLst/>
          </a:prstGeom>
          <a:noFill/>
          <a:ln/>
        </p:spPr>
        <p:txBody>
          <a:bodyPr wrap="none" lIns="0" tIns="0" rIns="0" bIns="0" rtlCol="0" anchor="t"/>
          <a:lstStyle/>
          <a:p>
            <a:pPr marL="0" indent="0" algn="l">
              <a:lnSpc>
                <a:spcPts val="2700"/>
              </a:lnSpc>
              <a:buNone/>
            </a:pPr>
            <a:r>
              <a:rPr lang="en-US" sz="2150" dirty="0">
                <a:solidFill>
                  <a:srgbClr val="383838"/>
                </a:solidFill>
                <a:latin typeface="Patrick Hand" pitchFamily="34" charset="0"/>
                <a:ea typeface="Patrick Hand" pitchFamily="34" charset="-122"/>
                <a:cs typeface="Patrick Hand" pitchFamily="34" charset="-120"/>
              </a:rPr>
              <a:t>Political Challenges</a:t>
            </a:r>
            <a:endParaRPr lang="en-US" sz="2150" dirty="0"/>
          </a:p>
        </p:txBody>
      </p:sp>
      <p:sp>
        <p:nvSpPr>
          <p:cNvPr id="11" name="Text 7"/>
          <p:cNvSpPr/>
          <p:nvPr/>
        </p:nvSpPr>
        <p:spPr>
          <a:xfrm>
            <a:off x="6511766" y="4770358"/>
            <a:ext cx="3564374" cy="441484"/>
          </a:xfrm>
          <a:prstGeom prst="rect">
            <a:avLst/>
          </a:prstGeom>
          <a:noFill/>
          <a:ln/>
        </p:spPr>
        <p:txBody>
          <a:bodyPr wrap="none" lIns="0" tIns="0" rIns="0" bIns="0" rtlCol="0" anchor="t"/>
          <a:lstStyle/>
          <a:p>
            <a:pPr marL="0" indent="0" algn="l">
              <a:lnSpc>
                <a:spcPts val="3450"/>
              </a:lnSpc>
              <a:buNone/>
            </a:pPr>
            <a:r>
              <a:rPr lang="en-US" sz="2150" dirty="0">
                <a:solidFill>
                  <a:srgbClr val="383838"/>
                </a:solidFill>
                <a:latin typeface="Patrick Hand" pitchFamily="34" charset="0"/>
                <a:ea typeface="Patrick Hand" pitchFamily="34" charset="-122"/>
                <a:cs typeface="Patrick Hand" pitchFamily="34" charset="-120"/>
              </a:rPr>
              <a:t>Resistance due to national interests</a:t>
            </a:r>
            <a:endParaRPr lang="en-US" sz="2150" dirty="0"/>
          </a:p>
        </p:txBody>
      </p:sp>
      <p:sp>
        <p:nvSpPr>
          <p:cNvPr id="12" name="Shape 8"/>
          <p:cNvSpPr/>
          <p:nvPr/>
        </p:nvSpPr>
        <p:spPr>
          <a:xfrm>
            <a:off x="6304717" y="5501283"/>
            <a:ext cx="7290673" cy="19050"/>
          </a:xfrm>
          <a:prstGeom prst="roundRect">
            <a:avLst>
              <a:gd name="adj" fmla="val 608602"/>
            </a:avLst>
          </a:prstGeom>
          <a:solidFill>
            <a:srgbClr val="CCCCCC"/>
          </a:solidFill>
          <a:ln/>
        </p:spPr>
        <p:txBody>
          <a:bodyPr/>
          <a:lstStyle/>
          <a:p>
            <a:endParaRPr lang="ru-UA"/>
          </a:p>
        </p:txBody>
      </p:sp>
      <p:pic>
        <p:nvPicPr>
          <p:cNvPr id="13" name="Image 2" descr="preencoded.png"/>
          <p:cNvPicPr>
            <a:picLocks noChangeAspect="1"/>
          </p:cNvPicPr>
          <p:nvPr/>
        </p:nvPicPr>
        <p:blipFill>
          <a:blip r:embed="rId5"/>
          <a:stretch>
            <a:fillRect/>
          </a:stretch>
        </p:blipFill>
        <p:spPr>
          <a:xfrm>
            <a:off x="997744" y="5556766"/>
            <a:ext cx="6285548" cy="1503998"/>
          </a:xfrm>
          <a:prstGeom prst="rect">
            <a:avLst/>
          </a:prstGeom>
        </p:spPr>
      </p:pic>
      <p:sp>
        <p:nvSpPr>
          <p:cNvPr id="14" name="Text 9"/>
          <p:cNvSpPr/>
          <p:nvPr/>
        </p:nvSpPr>
        <p:spPr>
          <a:xfrm>
            <a:off x="3946327" y="6066115"/>
            <a:ext cx="388144" cy="485180"/>
          </a:xfrm>
          <a:prstGeom prst="rect">
            <a:avLst/>
          </a:prstGeom>
          <a:noFill/>
          <a:ln/>
        </p:spPr>
        <p:txBody>
          <a:bodyPr wrap="none" lIns="0" tIns="0" rIns="0" bIns="0" rtlCol="0" anchor="t"/>
          <a:lstStyle/>
          <a:p>
            <a:pPr marL="0" indent="0" algn="ctr">
              <a:lnSpc>
                <a:spcPts val="4850"/>
              </a:lnSpc>
              <a:buNone/>
            </a:pPr>
            <a:r>
              <a:rPr lang="en-US" sz="3050" dirty="0">
                <a:solidFill>
                  <a:srgbClr val="383838"/>
                </a:solidFill>
                <a:latin typeface="Patrick Hand" pitchFamily="34" charset="0"/>
                <a:ea typeface="Patrick Hand" pitchFamily="34" charset="-122"/>
                <a:cs typeface="Patrick Hand" pitchFamily="34" charset="-120"/>
              </a:rPr>
              <a:t>3</a:t>
            </a:r>
            <a:endParaRPr lang="en-US" sz="3050" dirty="0"/>
          </a:p>
        </p:txBody>
      </p:sp>
      <p:sp>
        <p:nvSpPr>
          <p:cNvPr id="15" name="Text 10"/>
          <p:cNvSpPr/>
          <p:nvPr/>
        </p:nvSpPr>
        <p:spPr>
          <a:xfrm>
            <a:off x="7559278" y="5832753"/>
            <a:ext cx="2760345" cy="344924"/>
          </a:xfrm>
          <a:prstGeom prst="rect">
            <a:avLst/>
          </a:prstGeom>
          <a:noFill/>
          <a:ln/>
        </p:spPr>
        <p:txBody>
          <a:bodyPr wrap="none" lIns="0" tIns="0" rIns="0" bIns="0" rtlCol="0" anchor="t"/>
          <a:lstStyle/>
          <a:p>
            <a:pPr marL="0" indent="0" algn="l">
              <a:lnSpc>
                <a:spcPts val="2700"/>
              </a:lnSpc>
              <a:buNone/>
            </a:pPr>
            <a:r>
              <a:rPr lang="en-US" sz="2150" dirty="0">
                <a:solidFill>
                  <a:srgbClr val="383838"/>
                </a:solidFill>
                <a:latin typeface="Patrick Hand" pitchFamily="34" charset="0"/>
                <a:ea typeface="Patrick Hand" pitchFamily="34" charset="-122"/>
                <a:cs typeface="Patrick Hand" pitchFamily="34" charset="-120"/>
              </a:rPr>
              <a:t>Sovereignty Conflicts</a:t>
            </a:r>
            <a:endParaRPr lang="en-US" sz="2150" dirty="0"/>
          </a:p>
        </p:txBody>
      </p:sp>
      <p:sp>
        <p:nvSpPr>
          <p:cNvPr id="16" name="Text 11"/>
          <p:cNvSpPr/>
          <p:nvPr/>
        </p:nvSpPr>
        <p:spPr>
          <a:xfrm>
            <a:off x="7559278" y="6343293"/>
            <a:ext cx="3753803" cy="441484"/>
          </a:xfrm>
          <a:prstGeom prst="rect">
            <a:avLst/>
          </a:prstGeom>
          <a:noFill/>
          <a:ln/>
        </p:spPr>
        <p:txBody>
          <a:bodyPr wrap="none" lIns="0" tIns="0" rIns="0" bIns="0" rtlCol="0" anchor="t"/>
          <a:lstStyle/>
          <a:p>
            <a:pPr marL="0" indent="0" algn="l">
              <a:lnSpc>
                <a:spcPts val="3450"/>
              </a:lnSpc>
              <a:buNone/>
            </a:pPr>
            <a:r>
              <a:rPr lang="en-US" sz="2150" dirty="0">
                <a:solidFill>
                  <a:srgbClr val="383838"/>
                </a:solidFill>
                <a:latin typeface="Patrick Hand" pitchFamily="34" charset="0"/>
                <a:ea typeface="Patrick Hand" pitchFamily="34" charset="-122"/>
                <a:cs typeface="Patrick Hand" pitchFamily="34" charset="-120"/>
              </a:rPr>
              <a:t>Domestic law vs. treaty commitments</a:t>
            </a:r>
            <a:endParaRPr lang="en-US" sz="2150"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Стандартная">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475</TotalTime>
  <Words>2130</Words>
  <Application>Microsoft Macintosh PowerPoint</Application>
  <PresentationFormat>Произвольный</PresentationFormat>
  <Paragraphs>188</Paragraphs>
  <Slides>19</Slides>
  <Notes>10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19</vt:i4>
      </vt:variant>
    </vt:vector>
  </HeadingPairs>
  <TitlesOfParts>
    <vt:vector size="25" baseType="lpstr">
      <vt:lpstr>Patrick Hand Medium</vt:lpstr>
      <vt:lpstr>Patrick Hand</vt:lpstr>
      <vt:lpstr>ui-sans-serif</vt:lpstr>
      <vt:lpstr>Arial</vt:lpstr>
      <vt:lpstr>Source Sans Pro</vt:lpstr>
      <vt:lpstr>Office Theme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 </vt:lpstr>
    </vt:vector>
  </TitlesOfParts>
  <Company>PptxGenJS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PptxGenJS Presentation</dc:title>
  <dc:subject>PptxGenJS Presentation</dc:subject>
  <dc:creator>PptxGenJS</dc:creator>
  <cp:lastModifiedBy>Viacheslav Tuliakov</cp:lastModifiedBy>
  <cp:revision>5</cp:revision>
  <dcterms:created xsi:type="dcterms:W3CDTF">2025-03-10T11:04:10Z</dcterms:created>
  <dcterms:modified xsi:type="dcterms:W3CDTF">2025-03-12T18:15:36Z</dcterms:modified>
</cp:coreProperties>
</file>