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82" r:id="rId2"/>
    <p:sldId id="299" r:id="rId3"/>
    <p:sldId id="276" r:id="rId4"/>
    <p:sldId id="300" r:id="rId5"/>
    <p:sldId id="313" r:id="rId6"/>
    <p:sldId id="266" r:id="rId7"/>
    <p:sldId id="307" r:id="rId8"/>
    <p:sldId id="257" r:id="rId9"/>
    <p:sldId id="304" r:id="rId10"/>
    <p:sldId id="303" r:id="rId11"/>
    <p:sldId id="302" r:id="rId12"/>
    <p:sldId id="305" r:id="rId13"/>
    <p:sldId id="301" r:id="rId14"/>
    <p:sldId id="306" r:id="rId15"/>
    <p:sldId id="314" r:id="rId16"/>
    <p:sldId id="316" r:id="rId17"/>
    <p:sldId id="310" r:id="rId18"/>
    <p:sldId id="309" r:id="rId19"/>
    <p:sldId id="311" r:id="rId20"/>
    <p:sldId id="312" r:id="rId21"/>
    <p:sldId id="264" r:id="rId22"/>
    <p:sldId id="26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13"/>
    <p:restoredTop sz="94643"/>
  </p:normalViewPr>
  <p:slideViewPr>
    <p:cSldViewPr snapToGrid="0">
      <p:cViewPr varScale="1">
        <p:scale>
          <a:sx n="108" d="100"/>
          <a:sy n="108" d="100"/>
        </p:scale>
        <p:origin x="22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8C2647-E467-4EF9-8A88-B953ECB97EFC}"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B8133357-F5A9-4061-AEB0-B86F6E0678C8}">
      <dgm:prSet/>
      <dgm:spPr/>
      <dgm:t>
        <a:bodyPr/>
        <a:lstStyle/>
        <a:p>
          <a:r>
            <a:rPr lang="ru-RU" b="1" i="0"/>
            <a:t>Роль МКС у транснаціональному правосудді:</a:t>
          </a:r>
          <a:endParaRPr lang="en-US"/>
        </a:p>
      </dgm:t>
    </dgm:pt>
    <dgm:pt modelId="{2C3E2D68-4B17-4010-B43C-6C2A5F066CD3}" type="parTrans" cxnId="{74EB7F76-3CB7-40B1-8822-D272582A22FE}">
      <dgm:prSet/>
      <dgm:spPr/>
      <dgm:t>
        <a:bodyPr/>
        <a:lstStyle/>
        <a:p>
          <a:endParaRPr lang="en-US"/>
        </a:p>
      </dgm:t>
    </dgm:pt>
    <dgm:pt modelId="{981C3196-4005-48D2-8936-7A9A21D6935E}" type="sibTrans" cxnId="{74EB7F76-3CB7-40B1-8822-D272582A22FE}">
      <dgm:prSet/>
      <dgm:spPr/>
      <dgm:t>
        <a:bodyPr/>
        <a:lstStyle/>
        <a:p>
          <a:endParaRPr lang="en-US"/>
        </a:p>
      </dgm:t>
    </dgm:pt>
    <dgm:pt modelId="{D91D32F2-F8C1-44A9-B0CE-88AB6FEE510D}">
      <dgm:prSet/>
      <dgm:spPr/>
      <dgm:t>
        <a:bodyPr/>
        <a:lstStyle/>
        <a:p>
          <a:r>
            <a:rPr lang="ru-RU" b="0" i="0"/>
            <a:t>МКС є ключовим органом для переслідування міжнародних злочинів, таких як:</a:t>
          </a:r>
          <a:endParaRPr lang="en-US"/>
        </a:p>
      </dgm:t>
    </dgm:pt>
    <dgm:pt modelId="{06F7AC0B-F8C0-47D5-B951-7243A7C64B9F}" type="parTrans" cxnId="{6F0715F7-7F53-4C62-978E-05B0E21577B4}">
      <dgm:prSet/>
      <dgm:spPr/>
      <dgm:t>
        <a:bodyPr/>
        <a:lstStyle/>
        <a:p>
          <a:endParaRPr lang="en-US"/>
        </a:p>
      </dgm:t>
    </dgm:pt>
    <dgm:pt modelId="{EDB87A6D-12DD-4D43-81F8-F5752087A0C9}" type="sibTrans" cxnId="{6F0715F7-7F53-4C62-978E-05B0E21577B4}">
      <dgm:prSet/>
      <dgm:spPr/>
      <dgm:t>
        <a:bodyPr/>
        <a:lstStyle/>
        <a:p>
          <a:endParaRPr lang="en-US"/>
        </a:p>
      </dgm:t>
    </dgm:pt>
    <dgm:pt modelId="{08D14AA5-A3C2-4384-A403-31628C69E2FA}">
      <dgm:prSet/>
      <dgm:spPr/>
      <dgm:t>
        <a:bodyPr/>
        <a:lstStyle/>
        <a:p>
          <a:r>
            <a:rPr lang="ru-RU" b="0" i="0"/>
            <a:t>Геноцид.</a:t>
          </a:r>
          <a:endParaRPr lang="en-US"/>
        </a:p>
      </dgm:t>
    </dgm:pt>
    <dgm:pt modelId="{744BDC5D-CE16-4526-AD30-9BE198D63875}" type="parTrans" cxnId="{71FA819C-C890-46CD-A2CE-E50239EC9450}">
      <dgm:prSet/>
      <dgm:spPr/>
      <dgm:t>
        <a:bodyPr/>
        <a:lstStyle/>
        <a:p>
          <a:endParaRPr lang="en-US"/>
        </a:p>
      </dgm:t>
    </dgm:pt>
    <dgm:pt modelId="{B0126086-4633-43F2-8F26-5CA2D9266DE1}" type="sibTrans" cxnId="{71FA819C-C890-46CD-A2CE-E50239EC9450}">
      <dgm:prSet/>
      <dgm:spPr/>
      <dgm:t>
        <a:bodyPr/>
        <a:lstStyle/>
        <a:p>
          <a:endParaRPr lang="en-US"/>
        </a:p>
      </dgm:t>
    </dgm:pt>
    <dgm:pt modelId="{E6A41E56-58EF-4E87-A8F2-E6F48BC04F2A}">
      <dgm:prSet/>
      <dgm:spPr/>
      <dgm:t>
        <a:bodyPr/>
        <a:lstStyle/>
        <a:p>
          <a:r>
            <a:rPr lang="ru-RU" b="0" i="0"/>
            <a:t>Злочини проти людяності.</a:t>
          </a:r>
          <a:endParaRPr lang="en-US"/>
        </a:p>
      </dgm:t>
    </dgm:pt>
    <dgm:pt modelId="{732E9EA2-8176-4924-8814-35A9F9B4D50B}" type="parTrans" cxnId="{997AA3FC-9F62-40A8-ABEB-0831F09AB846}">
      <dgm:prSet/>
      <dgm:spPr/>
      <dgm:t>
        <a:bodyPr/>
        <a:lstStyle/>
        <a:p>
          <a:endParaRPr lang="en-US"/>
        </a:p>
      </dgm:t>
    </dgm:pt>
    <dgm:pt modelId="{56907E96-B25A-47B0-B3DE-22EC3A1AE641}" type="sibTrans" cxnId="{997AA3FC-9F62-40A8-ABEB-0831F09AB846}">
      <dgm:prSet/>
      <dgm:spPr/>
      <dgm:t>
        <a:bodyPr/>
        <a:lstStyle/>
        <a:p>
          <a:endParaRPr lang="en-US"/>
        </a:p>
      </dgm:t>
    </dgm:pt>
    <dgm:pt modelId="{8ACE2419-DDCF-43FF-A81B-45D2E2F74EA8}">
      <dgm:prSet/>
      <dgm:spPr/>
      <dgm:t>
        <a:bodyPr/>
        <a:lstStyle/>
        <a:p>
          <a:r>
            <a:rPr lang="ru-RU" b="0" i="0"/>
            <a:t>Воєнні злочини.</a:t>
          </a:r>
          <a:endParaRPr lang="en-US"/>
        </a:p>
      </dgm:t>
    </dgm:pt>
    <dgm:pt modelId="{1814DE13-6067-4DB5-876B-EDC59FF5C67B}" type="parTrans" cxnId="{B845C4E8-B62D-4DC1-BE4A-46BE9A99E46C}">
      <dgm:prSet/>
      <dgm:spPr/>
      <dgm:t>
        <a:bodyPr/>
        <a:lstStyle/>
        <a:p>
          <a:endParaRPr lang="en-US"/>
        </a:p>
      </dgm:t>
    </dgm:pt>
    <dgm:pt modelId="{BFB2DD13-2E44-4204-A714-6BD6824F9681}" type="sibTrans" cxnId="{B845C4E8-B62D-4DC1-BE4A-46BE9A99E46C}">
      <dgm:prSet/>
      <dgm:spPr/>
      <dgm:t>
        <a:bodyPr/>
        <a:lstStyle/>
        <a:p>
          <a:endParaRPr lang="en-US"/>
        </a:p>
      </dgm:t>
    </dgm:pt>
    <dgm:pt modelId="{3B1958D7-DEE1-4501-86F5-8A2D1092480B}">
      <dgm:prSet/>
      <dgm:spPr/>
      <dgm:t>
        <a:bodyPr/>
        <a:lstStyle/>
        <a:p>
          <a:r>
            <a:rPr lang="ru-RU" b="0" i="0"/>
            <a:t>Україна активно взаємодіє з МКС для засудження Росії за злочини проти людяності [Туляков, 2023].</a:t>
          </a:r>
          <a:endParaRPr lang="en-US"/>
        </a:p>
      </dgm:t>
    </dgm:pt>
    <dgm:pt modelId="{7E09A3EA-0E8E-4D0A-905B-881FC5707AE7}" type="parTrans" cxnId="{69378211-961C-4C66-B5BB-7942E3CD396D}">
      <dgm:prSet/>
      <dgm:spPr/>
      <dgm:t>
        <a:bodyPr/>
        <a:lstStyle/>
        <a:p>
          <a:endParaRPr lang="en-US"/>
        </a:p>
      </dgm:t>
    </dgm:pt>
    <dgm:pt modelId="{DF8D5B8A-AF0E-4969-BE18-B44FBA7327D1}" type="sibTrans" cxnId="{69378211-961C-4C66-B5BB-7942E3CD396D}">
      <dgm:prSet/>
      <dgm:spPr/>
      <dgm:t>
        <a:bodyPr/>
        <a:lstStyle/>
        <a:p>
          <a:endParaRPr lang="en-US"/>
        </a:p>
      </dgm:t>
    </dgm:pt>
    <dgm:pt modelId="{17C5A92D-D76D-411C-A856-4EE50FA5B3B1}">
      <dgm:prSet/>
      <dgm:spPr/>
      <dgm:t>
        <a:bodyPr/>
        <a:lstStyle/>
        <a:p>
          <a:r>
            <a:rPr lang="ru-RU" b="1" i="0"/>
            <a:t>Вплив на національне право:</a:t>
          </a:r>
          <a:endParaRPr lang="en-US"/>
        </a:p>
      </dgm:t>
    </dgm:pt>
    <dgm:pt modelId="{29564DA0-8979-4332-8D4B-8C082F56CE39}" type="parTrans" cxnId="{0559B27B-FB84-417D-8737-5F516A84A75C}">
      <dgm:prSet/>
      <dgm:spPr/>
      <dgm:t>
        <a:bodyPr/>
        <a:lstStyle/>
        <a:p>
          <a:endParaRPr lang="en-US"/>
        </a:p>
      </dgm:t>
    </dgm:pt>
    <dgm:pt modelId="{FE165260-28DF-41C1-B8ED-771996D27632}" type="sibTrans" cxnId="{0559B27B-FB84-417D-8737-5F516A84A75C}">
      <dgm:prSet/>
      <dgm:spPr/>
      <dgm:t>
        <a:bodyPr/>
        <a:lstStyle/>
        <a:p>
          <a:endParaRPr lang="en-US"/>
        </a:p>
      </dgm:t>
    </dgm:pt>
    <dgm:pt modelId="{932BDABB-52BC-4803-9F33-674ACF7ECE70}">
      <dgm:prSet/>
      <dgm:spPr/>
      <dgm:t>
        <a:bodyPr/>
        <a:lstStyle/>
        <a:p>
          <a:r>
            <a:rPr lang="ru-RU" b="0" i="0"/>
            <a:t>Рішення МКС часто використовуються як прецеденти для формування національних правових систем.</a:t>
          </a:r>
          <a:endParaRPr lang="en-US"/>
        </a:p>
      </dgm:t>
    </dgm:pt>
    <dgm:pt modelId="{74CBAA8D-7D66-463A-9E31-4D96D104B9A3}" type="parTrans" cxnId="{230F0CAA-8904-4959-B274-FD8BBBD60CA5}">
      <dgm:prSet/>
      <dgm:spPr/>
      <dgm:t>
        <a:bodyPr/>
        <a:lstStyle/>
        <a:p>
          <a:endParaRPr lang="en-US"/>
        </a:p>
      </dgm:t>
    </dgm:pt>
    <dgm:pt modelId="{73B846DF-5FAE-4FC8-B6E7-69C5F19633F1}" type="sibTrans" cxnId="{230F0CAA-8904-4959-B274-FD8BBBD60CA5}">
      <dgm:prSet/>
      <dgm:spPr/>
      <dgm:t>
        <a:bodyPr/>
        <a:lstStyle/>
        <a:p>
          <a:endParaRPr lang="en-US"/>
        </a:p>
      </dgm:t>
    </dgm:pt>
    <dgm:pt modelId="{6B1853C6-466A-4C34-8934-D29C21E663A0}">
      <dgm:prSet/>
      <dgm:spPr/>
      <dgm:t>
        <a:bodyPr/>
        <a:lstStyle/>
        <a:p>
          <a:r>
            <a:rPr lang="ru-RU" b="0" i="0"/>
            <a:t>Приклад: Україна враховує практику МКС при реформуванні кримінального кодексу [Проект нового КК України, 2023].</a:t>
          </a:r>
          <a:endParaRPr lang="en-US"/>
        </a:p>
      </dgm:t>
    </dgm:pt>
    <dgm:pt modelId="{EA8C26C8-E645-48E2-912E-842786668A2B}" type="parTrans" cxnId="{58D97697-ED3C-4EF8-AFEA-D7759E278B79}">
      <dgm:prSet/>
      <dgm:spPr/>
      <dgm:t>
        <a:bodyPr/>
        <a:lstStyle/>
        <a:p>
          <a:endParaRPr lang="en-US"/>
        </a:p>
      </dgm:t>
    </dgm:pt>
    <dgm:pt modelId="{A4483C10-8F6A-4128-B508-485700247988}" type="sibTrans" cxnId="{58D97697-ED3C-4EF8-AFEA-D7759E278B79}">
      <dgm:prSet/>
      <dgm:spPr/>
      <dgm:t>
        <a:bodyPr/>
        <a:lstStyle/>
        <a:p>
          <a:endParaRPr lang="en-US"/>
        </a:p>
      </dgm:t>
    </dgm:pt>
    <dgm:pt modelId="{86530A7B-8491-3B46-B59E-48153FB09F63}" type="pres">
      <dgm:prSet presAssocID="{578C2647-E467-4EF9-8A88-B953ECB97EFC}" presName="linear" presStyleCnt="0">
        <dgm:presLayoutVars>
          <dgm:animLvl val="lvl"/>
          <dgm:resizeHandles val="exact"/>
        </dgm:presLayoutVars>
      </dgm:prSet>
      <dgm:spPr/>
    </dgm:pt>
    <dgm:pt modelId="{A620F657-9C21-8648-8B2F-5A08E0C5F113}" type="pres">
      <dgm:prSet presAssocID="{B8133357-F5A9-4061-AEB0-B86F6E0678C8}" presName="parentText" presStyleLbl="node1" presStyleIdx="0" presStyleCnt="2">
        <dgm:presLayoutVars>
          <dgm:chMax val="0"/>
          <dgm:bulletEnabled val="1"/>
        </dgm:presLayoutVars>
      </dgm:prSet>
      <dgm:spPr/>
    </dgm:pt>
    <dgm:pt modelId="{AF5AA812-8F11-4442-9593-7AAF885C744F}" type="pres">
      <dgm:prSet presAssocID="{B8133357-F5A9-4061-AEB0-B86F6E0678C8}" presName="childText" presStyleLbl="revTx" presStyleIdx="0" presStyleCnt="2">
        <dgm:presLayoutVars>
          <dgm:bulletEnabled val="1"/>
        </dgm:presLayoutVars>
      </dgm:prSet>
      <dgm:spPr/>
    </dgm:pt>
    <dgm:pt modelId="{3B9D13D7-E441-1F4A-89B8-DDF9DE0AD1DC}" type="pres">
      <dgm:prSet presAssocID="{17C5A92D-D76D-411C-A856-4EE50FA5B3B1}" presName="parentText" presStyleLbl="node1" presStyleIdx="1" presStyleCnt="2">
        <dgm:presLayoutVars>
          <dgm:chMax val="0"/>
          <dgm:bulletEnabled val="1"/>
        </dgm:presLayoutVars>
      </dgm:prSet>
      <dgm:spPr/>
    </dgm:pt>
    <dgm:pt modelId="{29AE1845-341F-3D4D-B2FA-CED4865BBB5B}" type="pres">
      <dgm:prSet presAssocID="{17C5A92D-D76D-411C-A856-4EE50FA5B3B1}" presName="childText" presStyleLbl="revTx" presStyleIdx="1" presStyleCnt="2">
        <dgm:presLayoutVars>
          <dgm:bulletEnabled val="1"/>
        </dgm:presLayoutVars>
      </dgm:prSet>
      <dgm:spPr/>
    </dgm:pt>
  </dgm:ptLst>
  <dgm:cxnLst>
    <dgm:cxn modelId="{42F5F60C-75D7-9942-A0C6-CEE9245119A5}" type="presOf" srcId="{D91D32F2-F8C1-44A9-B0CE-88AB6FEE510D}" destId="{AF5AA812-8F11-4442-9593-7AAF885C744F}" srcOrd="0" destOrd="0" presId="urn:microsoft.com/office/officeart/2005/8/layout/vList2"/>
    <dgm:cxn modelId="{69378211-961C-4C66-B5BB-7942E3CD396D}" srcId="{B8133357-F5A9-4061-AEB0-B86F6E0678C8}" destId="{3B1958D7-DEE1-4501-86F5-8A2D1092480B}" srcOrd="1" destOrd="0" parTransId="{7E09A3EA-0E8E-4D0A-905B-881FC5707AE7}" sibTransId="{DF8D5B8A-AF0E-4969-BE18-B44FBA7327D1}"/>
    <dgm:cxn modelId="{E579ED71-EE0F-5840-B5BD-B64130BE3544}" type="presOf" srcId="{08D14AA5-A3C2-4384-A403-31628C69E2FA}" destId="{AF5AA812-8F11-4442-9593-7AAF885C744F}" srcOrd="0" destOrd="1" presId="urn:microsoft.com/office/officeart/2005/8/layout/vList2"/>
    <dgm:cxn modelId="{74EB7F76-3CB7-40B1-8822-D272582A22FE}" srcId="{578C2647-E467-4EF9-8A88-B953ECB97EFC}" destId="{B8133357-F5A9-4061-AEB0-B86F6E0678C8}" srcOrd="0" destOrd="0" parTransId="{2C3E2D68-4B17-4010-B43C-6C2A5F066CD3}" sibTransId="{981C3196-4005-48D2-8936-7A9A21D6935E}"/>
    <dgm:cxn modelId="{55547F7B-4A17-A14D-8D8E-0E0A2457E655}" type="presOf" srcId="{3B1958D7-DEE1-4501-86F5-8A2D1092480B}" destId="{AF5AA812-8F11-4442-9593-7AAF885C744F}" srcOrd="0" destOrd="4" presId="urn:microsoft.com/office/officeart/2005/8/layout/vList2"/>
    <dgm:cxn modelId="{0559B27B-FB84-417D-8737-5F516A84A75C}" srcId="{578C2647-E467-4EF9-8A88-B953ECB97EFC}" destId="{17C5A92D-D76D-411C-A856-4EE50FA5B3B1}" srcOrd="1" destOrd="0" parTransId="{29564DA0-8979-4332-8D4B-8C082F56CE39}" sibTransId="{FE165260-28DF-41C1-B8ED-771996D27632}"/>
    <dgm:cxn modelId="{612E2385-1C4F-094E-AAA1-87FD0588EEE9}" type="presOf" srcId="{8ACE2419-DDCF-43FF-A81B-45D2E2F74EA8}" destId="{AF5AA812-8F11-4442-9593-7AAF885C744F}" srcOrd="0" destOrd="3" presId="urn:microsoft.com/office/officeart/2005/8/layout/vList2"/>
    <dgm:cxn modelId="{58D97697-ED3C-4EF8-AFEA-D7759E278B79}" srcId="{17C5A92D-D76D-411C-A856-4EE50FA5B3B1}" destId="{6B1853C6-466A-4C34-8934-D29C21E663A0}" srcOrd="1" destOrd="0" parTransId="{EA8C26C8-E645-48E2-912E-842786668A2B}" sibTransId="{A4483C10-8F6A-4128-B508-485700247988}"/>
    <dgm:cxn modelId="{71FA819C-C890-46CD-A2CE-E50239EC9450}" srcId="{D91D32F2-F8C1-44A9-B0CE-88AB6FEE510D}" destId="{08D14AA5-A3C2-4384-A403-31628C69E2FA}" srcOrd="0" destOrd="0" parTransId="{744BDC5D-CE16-4526-AD30-9BE198D63875}" sibTransId="{B0126086-4633-43F2-8F26-5CA2D9266DE1}"/>
    <dgm:cxn modelId="{AB7611A1-D113-5F4D-976D-324ADF8EC74A}" type="presOf" srcId="{17C5A92D-D76D-411C-A856-4EE50FA5B3B1}" destId="{3B9D13D7-E441-1F4A-89B8-DDF9DE0AD1DC}" srcOrd="0" destOrd="0" presId="urn:microsoft.com/office/officeart/2005/8/layout/vList2"/>
    <dgm:cxn modelId="{230F0CAA-8904-4959-B274-FD8BBBD60CA5}" srcId="{17C5A92D-D76D-411C-A856-4EE50FA5B3B1}" destId="{932BDABB-52BC-4803-9F33-674ACF7ECE70}" srcOrd="0" destOrd="0" parTransId="{74CBAA8D-7D66-463A-9E31-4D96D104B9A3}" sibTransId="{73B846DF-5FAE-4FC8-B6E7-69C5F19633F1}"/>
    <dgm:cxn modelId="{ADD064AB-57DC-7C4B-A0D1-8A46856EA48A}" type="presOf" srcId="{B8133357-F5A9-4061-AEB0-B86F6E0678C8}" destId="{A620F657-9C21-8648-8B2F-5A08E0C5F113}" srcOrd="0" destOrd="0" presId="urn:microsoft.com/office/officeart/2005/8/layout/vList2"/>
    <dgm:cxn modelId="{BAD8BEC1-4F9D-4C45-BB81-0D03191838AF}" type="presOf" srcId="{932BDABB-52BC-4803-9F33-674ACF7ECE70}" destId="{29AE1845-341F-3D4D-B2FA-CED4865BBB5B}" srcOrd="0" destOrd="0" presId="urn:microsoft.com/office/officeart/2005/8/layout/vList2"/>
    <dgm:cxn modelId="{C63ACACC-1C23-F142-9983-43DD0261AB5B}" type="presOf" srcId="{6B1853C6-466A-4C34-8934-D29C21E663A0}" destId="{29AE1845-341F-3D4D-B2FA-CED4865BBB5B}" srcOrd="0" destOrd="1" presId="urn:microsoft.com/office/officeart/2005/8/layout/vList2"/>
    <dgm:cxn modelId="{34BB48D0-72B2-A74C-A7A7-BE5EF5D84CBA}" type="presOf" srcId="{578C2647-E467-4EF9-8A88-B953ECB97EFC}" destId="{86530A7B-8491-3B46-B59E-48153FB09F63}" srcOrd="0" destOrd="0" presId="urn:microsoft.com/office/officeart/2005/8/layout/vList2"/>
    <dgm:cxn modelId="{E2221FE7-B6B7-C842-92E9-6A12EA871C49}" type="presOf" srcId="{E6A41E56-58EF-4E87-A8F2-E6F48BC04F2A}" destId="{AF5AA812-8F11-4442-9593-7AAF885C744F}" srcOrd="0" destOrd="2" presId="urn:microsoft.com/office/officeart/2005/8/layout/vList2"/>
    <dgm:cxn modelId="{B845C4E8-B62D-4DC1-BE4A-46BE9A99E46C}" srcId="{D91D32F2-F8C1-44A9-B0CE-88AB6FEE510D}" destId="{8ACE2419-DDCF-43FF-A81B-45D2E2F74EA8}" srcOrd="2" destOrd="0" parTransId="{1814DE13-6067-4DB5-876B-EDC59FF5C67B}" sibTransId="{BFB2DD13-2E44-4204-A714-6BD6824F9681}"/>
    <dgm:cxn modelId="{6F0715F7-7F53-4C62-978E-05B0E21577B4}" srcId="{B8133357-F5A9-4061-AEB0-B86F6E0678C8}" destId="{D91D32F2-F8C1-44A9-B0CE-88AB6FEE510D}" srcOrd="0" destOrd="0" parTransId="{06F7AC0B-F8C0-47D5-B951-7243A7C64B9F}" sibTransId="{EDB87A6D-12DD-4D43-81F8-F5752087A0C9}"/>
    <dgm:cxn modelId="{997AA3FC-9F62-40A8-ABEB-0831F09AB846}" srcId="{D91D32F2-F8C1-44A9-B0CE-88AB6FEE510D}" destId="{E6A41E56-58EF-4E87-A8F2-E6F48BC04F2A}" srcOrd="1" destOrd="0" parTransId="{732E9EA2-8176-4924-8814-35A9F9B4D50B}" sibTransId="{56907E96-B25A-47B0-B3DE-22EC3A1AE641}"/>
    <dgm:cxn modelId="{F3838B2E-11D3-6146-940B-0143EEFEAB49}" type="presParOf" srcId="{86530A7B-8491-3B46-B59E-48153FB09F63}" destId="{A620F657-9C21-8648-8B2F-5A08E0C5F113}" srcOrd="0" destOrd="0" presId="urn:microsoft.com/office/officeart/2005/8/layout/vList2"/>
    <dgm:cxn modelId="{F577E5EB-F52B-2142-8F7B-4ED79B0A0B0A}" type="presParOf" srcId="{86530A7B-8491-3B46-B59E-48153FB09F63}" destId="{AF5AA812-8F11-4442-9593-7AAF885C744F}" srcOrd="1" destOrd="0" presId="urn:microsoft.com/office/officeart/2005/8/layout/vList2"/>
    <dgm:cxn modelId="{0C12739C-D7C1-3545-8D42-8AA64A2AC9EA}" type="presParOf" srcId="{86530A7B-8491-3B46-B59E-48153FB09F63}" destId="{3B9D13D7-E441-1F4A-89B8-DDF9DE0AD1DC}" srcOrd="2" destOrd="0" presId="urn:microsoft.com/office/officeart/2005/8/layout/vList2"/>
    <dgm:cxn modelId="{B7FC74FF-AF66-F545-98F9-6D7F122601CB}" type="presParOf" srcId="{86530A7B-8491-3B46-B59E-48153FB09F63}" destId="{29AE1845-341F-3D4D-B2FA-CED4865BBB5B}"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07B1D2-69D5-4B00-8E9C-00933F0551F1}"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1F67EF8-9084-44DD-8B30-619DFD7A9947}">
      <dgm:prSet/>
      <dgm:spPr/>
      <dgm:t>
        <a:bodyPr/>
        <a:lstStyle/>
        <a:p>
          <a:pPr>
            <a:defRPr b="1"/>
          </a:pPr>
          <a:r>
            <a:rPr lang="ru-RU" b="1" i="0"/>
            <a:t>Принципи гармонізації кримінального права:</a:t>
          </a:r>
          <a:endParaRPr lang="en-US"/>
        </a:p>
      </dgm:t>
    </dgm:pt>
    <dgm:pt modelId="{7A3AE416-BD9D-4E59-8EBF-B7C16A231256}" type="parTrans" cxnId="{FBFE5A96-4321-4DCD-A1AA-C53EE5C93599}">
      <dgm:prSet/>
      <dgm:spPr/>
      <dgm:t>
        <a:bodyPr/>
        <a:lstStyle/>
        <a:p>
          <a:endParaRPr lang="en-US"/>
        </a:p>
      </dgm:t>
    </dgm:pt>
    <dgm:pt modelId="{E2347334-D20B-45A6-A360-3ED56E95C76F}" type="sibTrans" cxnId="{FBFE5A96-4321-4DCD-A1AA-C53EE5C93599}">
      <dgm:prSet/>
      <dgm:spPr/>
      <dgm:t>
        <a:bodyPr/>
        <a:lstStyle/>
        <a:p>
          <a:endParaRPr lang="en-US"/>
        </a:p>
      </dgm:t>
    </dgm:pt>
    <dgm:pt modelId="{AB9C1768-3DEE-46C9-B267-422BE19ABB02}">
      <dgm:prSet/>
      <dgm:spPr/>
      <dgm:t>
        <a:bodyPr/>
        <a:lstStyle/>
        <a:p>
          <a:r>
            <a:rPr lang="ru-RU" b="1" i="0"/>
            <a:t>Пропорційність: </a:t>
          </a:r>
          <a:r>
            <a:rPr lang="ru-RU" b="0" i="0"/>
            <a:t>Забезпечує відповідність санкцій тяжкості злочину [</a:t>
          </a:r>
          <a:r>
            <a:rPr lang="en-US" b="0" i="0"/>
            <a:t>Satzger, 2019].</a:t>
          </a:r>
          <a:endParaRPr lang="en-US"/>
        </a:p>
      </dgm:t>
    </dgm:pt>
    <dgm:pt modelId="{6EFE8328-F173-482A-88D5-715289525CF2}" type="parTrans" cxnId="{C87EFA8C-48E7-4EC6-8B1D-7BA7930B77A5}">
      <dgm:prSet/>
      <dgm:spPr/>
      <dgm:t>
        <a:bodyPr/>
        <a:lstStyle/>
        <a:p>
          <a:endParaRPr lang="en-US"/>
        </a:p>
      </dgm:t>
    </dgm:pt>
    <dgm:pt modelId="{0A50070C-904E-4FE9-8A81-8613CAB8DE14}" type="sibTrans" cxnId="{C87EFA8C-48E7-4EC6-8B1D-7BA7930B77A5}">
      <dgm:prSet/>
      <dgm:spPr/>
      <dgm:t>
        <a:bodyPr/>
        <a:lstStyle/>
        <a:p>
          <a:endParaRPr lang="en-US"/>
        </a:p>
      </dgm:t>
    </dgm:pt>
    <dgm:pt modelId="{95780493-111A-4ECB-A86A-DA3A544BDC44}">
      <dgm:prSet/>
      <dgm:spPr/>
      <dgm:t>
        <a:bodyPr/>
        <a:lstStyle/>
        <a:p>
          <a:r>
            <a:rPr lang="ru-RU" b="1" i="0"/>
            <a:t>Субсидіарність: </a:t>
          </a:r>
          <a:r>
            <a:rPr lang="ru-RU" b="0" i="0"/>
            <a:t>Рішення приймаються на найбільш відповідному рівні — місцевому, національному чи наднаціональному [Туляков, 2023].</a:t>
          </a:r>
          <a:endParaRPr lang="en-US"/>
        </a:p>
      </dgm:t>
    </dgm:pt>
    <dgm:pt modelId="{A59C1DDD-070A-42A0-B9DC-27118C5AD7B1}" type="parTrans" cxnId="{FD0D9221-503E-4DE2-B4E6-9BA00D656D3A}">
      <dgm:prSet/>
      <dgm:spPr/>
      <dgm:t>
        <a:bodyPr/>
        <a:lstStyle/>
        <a:p>
          <a:endParaRPr lang="en-US"/>
        </a:p>
      </dgm:t>
    </dgm:pt>
    <dgm:pt modelId="{C35253F8-242A-462F-B191-26F314723E1E}" type="sibTrans" cxnId="{FD0D9221-503E-4DE2-B4E6-9BA00D656D3A}">
      <dgm:prSet/>
      <dgm:spPr/>
      <dgm:t>
        <a:bodyPr/>
        <a:lstStyle/>
        <a:p>
          <a:endParaRPr lang="en-US"/>
        </a:p>
      </dgm:t>
    </dgm:pt>
    <dgm:pt modelId="{2FF82E26-7C8F-4FFC-86B9-A1B2BDF12DC8}">
      <dgm:prSet/>
      <dgm:spPr/>
      <dgm:t>
        <a:bodyPr/>
        <a:lstStyle/>
        <a:p>
          <a:pPr>
            <a:defRPr b="1"/>
          </a:pPr>
          <a:r>
            <a:rPr lang="ru-RU" b="1" i="0"/>
            <a:t>Виклики при апроксимації до права ЄС:</a:t>
          </a:r>
          <a:endParaRPr lang="en-US"/>
        </a:p>
      </dgm:t>
    </dgm:pt>
    <dgm:pt modelId="{3B8F62E2-C565-409A-B9D1-A3611F2EB4E6}" type="parTrans" cxnId="{73B23019-9FE5-4776-9EA2-01A4B648E862}">
      <dgm:prSet/>
      <dgm:spPr/>
      <dgm:t>
        <a:bodyPr/>
        <a:lstStyle/>
        <a:p>
          <a:endParaRPr lang="en-US"/>
        </a:p>
      </dgm:t>
    </dgm:pt>
    <dgm:pt modelId="{DD357468-955D-40CC-8073-71CAED1D9831}" type="sibTrans" cxnId="{73B23019-9FE5-4776-9EA2-01A4B648E862}">
      <dgm:prSet/>
      <dgm:spPr/>
      <dgm:t>
        <a:bodyPr/>
        <a:lstStyle/>
        <a:p>
          <a:endParaRPr lang="en-US"/>
        </a:p>
      </dgm:t>
    </dgm:pt>
    <dgm:pt modelId="{724DA5CE-0496-4ACF-9477-7A4BDEDC232A}">
      <dgm:prSet/>
      <dgm:spPr/>
      <dgm:t>
        <a:bodyPr/>
        <a:lstStyle/>
        <a:p>
          <a:r>
            <a:rPr lang="ru-RU" b="0" i="0"/>
            <a:t>Конфлікт між суверенітетом держави і приматом прав людини.</a:t>
          </a:r>
          <a:endParaRPr lang="en-US"/>
        </a:p>
      </dgm:t>
    </dgm:pt>
    <dgm:pt modelId="{895D447A-29DE-4502-9445-85DEBB329E20}" type="parTrans" cxnId="{B01D1EEB-11BC-4A9D-97AB-B3B7158C6BBD}">
      <dgm:prSet/>
      <dgm:spPr/>
      <dgm:t>
        <a:bodyPr/>
        <a:lstStyle/>
        <a:p>
          <a:endParaRPr lang="en-US"/>
        </a:p>
      </dgm:t>
    </dgm:pt>
    <dgm:pt modelId="{4AA246D2-741D-495E-8E0D-75908B605CA2}" type="sibTrans" cxnId="{B01D1EEB-11BC-4A9D-97AB-B3B7158C6BBD}">
      <dgm:prSet/>
      <dgm:spPr/>
      <dgm:t>
        <a:bodyPr/>
        <a:lstStyle/>
        <a:p>
          <a:endParaRPr lang="en-US"/>
        </a:p>
      </dgm:t>
    </dgm:pt>
    <dgm:pt modelId="{192EA25D-9B2E-488D-AF27-4E0BF814EF33}">
      <dgm:prSet/>
      <dgm:spPr/>
      <dgm:t>
        <a:bodyPr/>
        <a:lstStyle/>
        <a:p>
          <a:r>
            <a:rPr lang="ru-RU" b="0" i="0"/>
            <a:t>Недостатня узгодженість національних правових культур [Нієто Мартін, 2022].</a:t>
          </a:r>
          <a:endParaRPr lang="en-US"/>
        </a:p>
      </dgm:t>
    </dgm:pt>
    <dgm:pt modelId="{3702E300-9EF6-45A0-878D-924C612F1E3E}" type="parTrans" cxnId="{CF28B1EF-B4C2-4221-BA26-6F805D64A003}">
      <dgm:prSet/>
      <dgm:spPr/>
      <dgm:t>
        <a:bodyPr/>
        <a:lstStyle/>
        <a:p>
          <a:endParaRPr lang="en-US"/>
        </a:p>
      </dgm:t>
    </dgm:pt>
    <dgm:pt modelId="{A0BFDDB6-FC07-4EC5-9DAC-D6793DBA722A}" type="sibTrans" cxnId="{CF28B1EF-B4C2-4221-BA26-6F805D64A003}">
      <dgm:prSet/>
      <dgm:spPr/>
      <dgm:t>
        <a:bodyPr/>
        <a:lstStyle/>
        <a:p>
          <a:endParaRPr lang="en-US"/>
        </a:p>
      </dgm:t>
    </dgm:pt>
    <dgm:pt modelId="{ABD38F8D-88C2-4AE0-8D23-A6E4DC570F31}">
      <dgm:prSet/>
      <dgm:spPr/>
      <dgm:t>
        <a:bodyPr/>
        <a:lstStyle/>
        <a:p>
          <a:pPr>
            <a:defRPr b="1"/>
          </a:pPr>
          <a:r>
            <a:rPr lang="ru-RU" b="1" i="0"/>
            <a:t>Практичний приклад:</a:t>
          </a:r>
          <a:endParaRPr lang="en-US"/>
        </a:p>
      </dgm:t>
    </dgm:pt>
    <dgm:pt modelId="{A43C78CA-8BC8-4D0C-9B4E-8210C374CEFF}" type="parTrans" cxnId="{3BD26C12-ADF1-4D60-A98F-3FBE2695FEA9}">
      <dgm:prSet/>
      <dgm:spPr/>
      <dgm:t>
        <a:bodyPr/>
        <a:lstStyle/>
        <a:p>
          <a:endParaRPr lang="en-US"/>
        </a:p>
      </dgm:t>
    </dgm:pt>
    <dgm:pt modelId="{F9E350C5-B80B-437D-9A3F-5FF876543661}" type="sibTrans" cxnId="{3BD26C12-ADF1-4D60-A98F-3FBE2695FEA9}">
      <dgm:prSet/>
      <dgm:spPr/>
      <dgm:t>
        <a:bodyPr/>
        <a:lstStyle/>
        <a:p>
          <a:endParaRPr lang="en-US"/>
        </a:p>
      </dgm:t>
    </dgm:pt>
    <dgm:pt modelId="{F8ED9302-9E14-49F5-9940-4715D2A273B1}">
      <dgm:prSet/>
      <dgm:spPr/>
      <dgm:t>
        <a:bodyPr/>
        <a:lstStyle/>
        <a:p>
          <a:r>
            <a:rPr lang="ru-RU" b="0" i="0"/>
            <a:t>У справі </a:t>
          </a:r>
          <a:r>
            <a:rPr lang="en-US" b="0" i="1"/>
            <a:t>Big Brothers Watch and Others v. The United Kingdom </a:t>
          </a:r>
          <a:r>
            <a:rPr lang="en-US" b="0" i="0"/>
            <a:t>(2021), </a:t>
          </a:r>
          <a:r>
            <a:rPr lang="ru-RU" b="0" i="0"/>
            <a:t>ЄСПЛ підкреслив необхідність узгодження режиму таємного спостереження з Конвенцією [ЄСПЛ, 2021].</a:t>
          </a:r>
          <a:endParaRPr lang="en-US"/>
        </a:p>
      </dgm:t>
    </dgm:pt>
    <dgm:pt modelId="{761BA3B2-DBAB-479C-B3AB-7E14569E8990}" type="parTrans" cxnId="{1C42ABB1-9EC6-4EF6-817F-5A09268F9E75}">
      <dgm:prSet/>
      <dgm:spPr/>
      <dgm:t>
        <a:bodyPr/>
        <a:lstStyle/>
        <a:p>
          <a:endParaRPr lang="en-US"/>
        </a:p>
      </dgm:t>
    </dgm:pt>
    <dgm:pt modelId="{D1A04391-1D58-4B01-B795-E3F65BE63E18}" type="sibTrans" cxnId="{1C42ABB1-9EC6-4EF6-817F-5A09268F9E75}">
      <dgm:prSet/>
      <dgm:spPr/>
      <dgm:t>
        <a:bodyPr/>
        <a:lstStyle/>
        <a:p>
          <a:endParaRPr lang="en-US"/>
        </a:p>
      </dgm:t>
    </dgm:pt>
    <dgm:pt modelId="{E1A39EF4-0130-48C6-8DA5-FC74DD507358}" type="pres">
      <dgm:prSet presAssocID="{AC07B1D2-69D5-4B00-8E9C-00933F0551F1}" presName="root" presStyleCnt="0">
        <dgm:presLayoutVars>
          <dgm:dir/>
          <dgm:resizeHandles val="exact"/>
        </dgm:presLayoutVars>
      </dgm:prSet>
      <dgm:spPr/>
    </dgm:pt>
    <dgm:pt modelId="{2BE08261-6D52-4BEA-8322-5EC9C0D7B349}" type="pres">
      <dgm:prSet presAssocID="{B1F67EF8-9084-44DD-8B30-619DFD7A9947}" presName="compNode" presStyleCnt="0"/>
      <dgm:spPr/>
    </dgm:pt>
    <dgm:pt modelId="{7723A996-1192-4295-A472-B844CFBA6273}" type="pres">
      <dgm:prSet presAssocID="{B1F67EF8-9084-44DD-8B30-619DFD7A994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ragon Dance"/>
        </a:ext>
      </dgm:extLst>
    </dgm:pt>
    <dgm:pt modelId="{F326F534-9521-49B3-9D0F-43B364D3087B}" type="pres">
      <dgm:prSet presAssocID="{B1F67EF8-9084-44DD-8B30-619DFD7A9947}" presName="iconSpace" presStyleCnt="0"/>
      <dgm:spPr/>
    </dgm:pt>
    <dgm:pt modelId="{5B738C6C-A800-43C4-AA93-ED7625545035}" type="pres">
      <dgm:prSet presAssocID="{B1F67EF8-9084-44DD-8B30-619DFD7A9947}" presName="parTx" presStyleLbl="revTx" presStyleIdx="0" presStyleCnt="6">
        <dgm:presLayoutVars>
          <dgm:chMax val="0"/>
          <dgm:chPref val="0"/>
        </dgm:presLayoutVars>
      </dgm:prSet>
      <dgm:spPr/>
    </dgm:pt>
    <dgm:pt modelId="{D54F8534-F6E6-4411-A276-0427D57C3E81}" type="pres">
      <dgm:prSet presAssocID="{B1F67EF8-9084-44DD-8B30-619DFD7A9947}" presName="txSpace" presStyleCnt="0"/>
      <dgm:spPr/>
    </dgm:pt>
    <dgm:pt modelId="{0E358ED4-AFDC-4905-94AE-DE0EB1935DBB}" type="pres">
      <dgm:prSet presAssocID="{B1F67EF8-9084-44DD-8B30-619DFD7A9947}" presName="desTx" presStyleLbl="revTx" presStyleIdx="1" presStyleCnt="6">
        <dgm:presLayoutVars/>
      </dgm:prSet>
      <dgm:spPr/>
    </dgm:pt>
    <dgm:pt modelId="{C4FB8152-C63A-46E6-975B-F30CD5988378}" type="pres">
      <dgm:prSet presAssocID="{E2347334-D20B-45A6-A360-3ED56E95C76F}" presName="sibTrans" presStyleCnt="0"/>
      <dgm:spPr/>
    </dgm:pt>
    <dgm:pt modelId="{BB0704A6-AFB9-42A7-9F48-DAF576BC651C}" type="pres">
      <dgm:prSet presAssocID="{2FF82E26-7C8F-4FFC-86B9-A1B2BDF12DC8}" presName="compNode" presStyleCnt="0"/>
      <dgm:spPr/>
    </dgm:pt>
    <dgm:pt modelId="{C2EF2E15-110B-41D0-90DA-BA4F7BBD2E65}" type="pres">
      <dgm:prSet presAssocID="{2FF82E26-7C8F-4FFC-86B9-A1B2BDF12DC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rm scene"/>
        </a:ext>
      </dgm:extLst>
    </dgm:pt>
    <dgm:pt modelId="{21D5DB47-85FC-492F-A40B-0CC8FD94D32E}" type="pres">
      <dgm:prSet presAssocID="{2FF82E26-7C8F-4FFC-86B9-A1B2BDF12DC8}" presName="iconSpace" presStyleCnt="0"/>
      <dgm:spPr/>
    </dgm:pt>
    <dgm:pt modelId="{8D745995-19A9-47FA-9D7B-6A7ABB03E752}" type="pres">
      <dgm:prSet presAssocID="{2FF82E26-7C8F-4FFC-86B9-A1B2BDF12DC8}" presName="parTx" presStyleLbl="revTx" presStyleIdx="2" presStyleCnt="6">
        <dgm:presLayoutVars>
          <dgm:chMax val="0"/>
          <dgm:chPref val="0"/>
        </dgm:presLayoutVars>
      </dgm:prSet>
      <dgm:spPr/>
    </dgm:pt>
    <dgm:pt modelId="{8DAEAD1E-5A38-4AE5-9B99-B53DC81CD977}" type="pres">
      <dgm:prSet presAssocID="{2FF82E26-7C8F-4FFC-86B9-A1B2BDF12DC8}" presName="txSpace" presStyleCnt="0"/>
      <dgm:spPr/>
    </dgm:pt>
    <dgm:pt modelId="{6306DE6D-F318-4560-A204-7FAB20FC2002}" type="pres">
      <dgm:prSet presAssocID="{2FF82E26-7C8F-4FFC-86B9-A1B2BDF12DC8}" presName="desTx" presStyleLbl="revTx" presStyleIdx="3" presStyleCnt="6">
        <dgm:presLayoutVars/>
      </dgm:prSet>
      <dgm:spPr/>
    </dgm:pt>
    <dgm:pt modelId="{CC5CFE56-1C54-4CDA-B89A-5599622DE1AC}" type="pres">
      <dgm:prSet presAssocID="{DD357468-955D-40CC-8073-71CAED1D9831}" presName="sibTrans" presStyleCnt="0"/>
      <dgm:spPr/>
    </dgm:pt>
    <dgm:pt modelId="{C3691044-1F49-495E-9130-5F8EE6FD052F}" type="pres">
      <dgm:prSet presAssocID="{ABD38F8D-88C2-4AE0-8D23-A6E4DC570F31}" presName="compNode" presStyleCnt="0"/>
      <dgm:spPr/>
    </dgm:pt>
    <dgm:pt modelId="{71185D1A-FA43-4C5F-91F2-52EA48024156}" type="pres">
      <dgm:prSet presAssocID="{ABD38F8D-88C2-4AE0-8D23-A6E4DC570F3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hare With Person"/>
        </a:ext>
      </dgm:extLst>
    </dgm:pt>
    <dgm:pt modelId="{048824D4-D42B-48D8-A9D8-1AC9B93DFC45}" type="pres">
      <dgm:prSet presAssocID="{ABD38F8D-88C2-4AE0-8D23-A6E4DC570F31}" presName="iconSpace" presStyleCnt="0"/>
      <dgm:spPr/>
    </dgm:pt>
    <dgm:pt modelId="{D82BCBA1-5714-49A7-8F5C-633F78DC8CCA}" type="pres">
      <dgm:prSet presAssocID="{ABD38F8D-88C2-4AE0-8D23-A6E4DC570F31}" presName="parTx" presStyleLbl="revTx" presStyleIdx="4" presStyleCnt="6">
        <dgm:presLayoutVars>
          <dgm:chMax val="0"/>
          <dgm:chPref val="0"/>
        </dgm:presLayoutVars>
      </dgm:prSet>
      <dgm:spPr/>
    </dgm:pt>
    <dgm:pt modelId="{42D18E12-18F1-47D6-A188-ED200C3EB5F3}" type="pres">
      <dgm:prSet presAssocID="{ABD38F8D-88C2-4AE0-8D23-A6E4DC570F31}" presName="txSpace" presStyleCnt="0"/>
      <dgm:spPr/>
    </dgm:pt>
    <dgm:pt modelId="{1FA5CA77-1F72-4D5F-902F-36A4FFB8366F}" type="pres">
      <dgm:prSet presAssocID="{ABD38F8D-88C2-4AE0-8D23-A6E4DC570F31}" presName="desTx" presStyleLbl="revTx" presStyleIdx="5" presStyleCnt="6">
        <dgm:presLayoutVars/>
      </dgm:prSet>
      <dgm:spPr/>
    </dgm:pt>
  </dgm:ptLst>
  <dgm:cxnLst>
    <dgm:cxn modelId="{C200C911-7617-4D1B-9114-31212EF4A13D}" type="presOf" srcId="{ABD38F8D-88C2-4AE0-8D23-A6E4DC570F31}" destId="{D82BCBA1-5714-49A7-8F5C-633F78DC8CCA}" srcOrd="0" destOrd="0" presId="urn:microsoft.com/office/officeart/2018/2/layout/IconLabelDescriptionList"/>
    <dgm:cxn modelId="{3BD26C12-ADF1-4D60-A98F-3FBE2695FEA9}" srcId="{AC07B1D2-69D5-4B00-8E9C-00933F0551F1}" destId="{ABD38F8D-88C2-4AE0-8D23-A6E4DC570F31}" srcOrd="2" destOrd="0" parTransId="{A43C78CA-8BC8-4D0C-9B4E-8210C374CEFF}" sibTransId="{F9E350C5-B80B-437D-9A3F-5FF876543661}"/>
    <dgm:cxn modelId="{73B23019-9FE5-4776-9EA2-01A4B648E862}" srcId="{AC07B1D2-69D5-4B00-8E9C-00933F0551F1}" destId="{2FF82E26-7C8F-4FFC-86B9-A1B2BDF12DC8}" srcOrd="1" destOrd="0" parTransId="{3B8F62E2-C565-409A-B9D1-A3611F2EB4E6}" sibTransId="{DD357468-955D-40CC-8073-71CAED1D9831}"/>
    <dgm:cxn modelId="{FD0D9221-503E-4DE2-B4E6-9BA00D656D3A}" srcId="{B1F67EF8-9084-44DD-8B30-619DFD7A9947}" destId="{95780493-111A-4ECB-A86A-DA3A544BDC44}" srcOrd="1" destOrd="0" parTransId="{A59C1DDD-070A-42A0-B9DC-27118C5AD7B1}" sibTransId="{C35253F8-242A-462F-B191-26F314723E1E}"/>
    <dgm:cxn modelId="{8F168231-015A-4A29-86E6-2EC4B1D77FCC}" type="presOf" srcId="{AC07B1D2-69D5-4B00-8E9C-00933F0551F1}" destId="{E1A39EF4-0130-48C6-8DA5-FC74DD507358}" srcOrd="0" destOrd="0" presId="urn:microsoft.com/office/officeart/2018/2/layout/IconLabelDescriptionList"/>
    <dgm:cxn modelId="{AE4C9333-132E-45D9-9FFA-189C09005ACB}" type="presOf" srcId="{192EA25D-9B2E-488D-AF27-4E0BF814EF33}" destId="{6306DE6D-F318-4560-A204-7FAB20FC2002}" srcOrd="0" destOrd="1" presId="urn:microsoft.com/office/officeart/2018/2/layout/IconLabelDescriptionList"/>
    <dgm:cxn modelId="{F473F35A-5310-46BF-B9D1-FB154E91199F}" type="presOf" srcId="{F8ED9302-9E14-49F5-9940-4715D2A273B1}" destId="{1FA5CA77-1F72-4D5F-902F-36A4FFB8366F}" srcOrd="0" destOrd="0" presId="urn:microsoft.com/office/officeart/2018/2/layout/IconLabelDescriptionList"/>
    <dgm:cxn modelId="{085EE573-95AC-4A6D-9E42-404FF944A62E}" type="presOf" srcId="{2FF82E26-7C8F-4FFC-86B9-A1B2BDF12DC8}" destId="{8D745995-19A9-47FA-9D7B-6A7ABB03E752}" srcOrd="0" destOrd="0" presId="urn:microsoft.com/office/officeart/2018/2/layout/IconLabelDescriptionList"/>
    <dgm:cxn modelId="{C87EFA8C-48E7-4EC6-8B1D-7BA7930B77A5}" srcId="{B1F67EF8-9084-44DD-8B30-619DFD7A9947}" destId="{AB9C1768-3DEE-46C9-B267-422BE19ABB02}" srcOrd="0" destOrd="0" parTransId="{6EFE8328-F173-482A-88D5-715289525CF2}" sibTransId="{0A50070C-904E-4FE9-8A81-8613CAB8DE14}"/>
    <dgm:cxn modelId="{FBFE5A96-4321-4DCD-A1AA-C53EE5C93599}" srcId="{AC07B1D2-69D5-4B00-8E9C-00933F0551F1}" destId="{B1F67EF8-9084-44DD-8B30-619DFD7A9947}" srcOrd="0" destOrd="0" parTransId="{7A3AE416-BD9D-4E59-8EBF-B7C16A231256}" sibTransId="{E2347334-D20B-45A6-A360-3ED56E95C76F}"/>
    <dgm:cxn modelId="{A54135A6-7C6D-45C1-9F27-9D7E3F23647C}" type="presOf" srcId="{95780493-111A-4ECB-A86A-DA3A544BDC44}" destId="{0E358ED4-AFDC-4905-94AE-DE0EB1935DBB}" srcOrd="0" destOrd="1" presId="urn:microsoft.com/office/officeart/2018/2/layout/IconLabelDescriptionList"/>
    <dgm:cxn modelId="{B843AEB0-5168-409D-918D-3AD36A786580}" type="presOf" srcId="{AB9C1768-3DEE-46C9-B267-422BE19ABB02}" destId="{0E358ED4-AFDC-4905-94AE-DE0EB1935DBB}" srcOrd="0" destOrd="0" presId="urn:microsoft.com/office/officeart/2018/2/layout/IconLabelDescriptionList"/>
    <dgm:cxn modelId="{1C42ABB1-9EC6-4EF6-817F-5A09268F9E75}" srcId="{ABD38F8D-88C2-4AE0-8D23-A6E4DC570F31}" destId="{F8ED9302-9E14-49F5-9940-4715D2A273B1}" srcOrd="0" destOrd="0" parTransId="{761BA3B2-DBAB-479C-B3AB-7E14569E8990}" sibTransId="{D1A04391-1D58-4B01-B795-E3F65BE63E18}"/>
    <dgm:cxn modelId="{1222DED8-F636-49AF-BC0C-AF5965C683FC}" type="presOf" srcId="{724DA5CE-0496-4ACF-9477-7A4BDEDC232A}" destId="{6306DE6D-F318-4560-A204-7FAB20FC2002}" srcOrd="0" destOrd="0" presId="urn:microsoft.com/office/officeart/2018/2/layout/IconLabelDescriptionList"/>
    <dgm:cxn modelId="{B01D1EEB-11BC-4A9D-97AB-B3B7158C6BBD}" srcId="{2FF82E26-7C8F-4FFC-86B9-A1B2BDF12DC8}" destId="{724DA5CE-0496-4ACF-9477-7A4BDEDC232A}" srcOrd="0" destOrd="0" parTransId="{895D447A-29DE-4502-9445-85DEBB329E20}" sibTransId="{4AA246D2-741D-495E-8E0D-75908B605CA2}"/>
    <dgm:cxn modelId="{CF28B1EF-B4C2-4221-BA26-6F805D64A003}" srcId="{2FF82E26-7C8F-4FFC-86B9-A1B2BDF12DC8}" destId="{192EA25D-9B2E-488D-AF27-4E0BF814EF33}" srcOrd="1" destOrd="0" parTransId="{3702E300-9EF6-45A0-878D-924C612F1E3E}" sibTransId="{A0BFDDB6-FC07-4EC5-9DAC-D6793DBA722A}"/>
    <dgm:cxn modelId="{D3C976F9-6C43-4E93-AE6B-778DF5A3052D}" type="presOf" srcId="{B1F67EF8-9084-44DD-8B30-619DFD7A9947}" destId="{5B738C6C-A800-43C4-AA93-ED7625545035}" srcOrd="0" destOrd="0" presId="urn:microsoft.com/office/officeart/2018/2/layout/IconLabelDescriptionList"/>
    <dgm:cxn modelId="{5D66DB76-8A79-4B94-8794-DE6EC595864E}" type="presParOf" srcId="{E1A39EF4-0130-48C6-8DA5-FC74DD507358}" destId="{2BE08261-6D52-4BEA-8322-5EC9C0D7B349}" srcOrd="0" destOrd="0" presId="urn:microsoft.com/office/officeart/2018/2/layout/IconLabelDescriptionList"/>
    <dgm:cxn modelId="{73B643B6-7BE4-4CCE-AE1F-B3F80C6224D1}" type="presParOf" srcId="{2BE08261-6D52-4BEA-8322-5EC9C0D7B349}" destId="{7723A996-1192-4295-A472-B844CFBA6273}" srcOrd="0" destOrd="0" presId="urn:microsoft.com/office/officeart/2018/2/layout/IconLabelDescriptionList"/>
    <dgm:cxn modelId="{F5504E08-F620-47ED-B7C6-9141AF7F9434}" type="presParOf" srcId="{2BE08261-6D52-4BEA-8322-5EC9C0D7B349}" destId="{F326F534-9521-49B3-9D0F-43B364D3087B}" srcOrd="1" destOrd="0" presId="urn:microsoft.com/office/officeart/2018/2/layout/IconLabelDescriptionList"/>
    <dgm:cxn modelId="{8338FF0D-48FA-4DF0-944E-9C7814B2FB1B}" type="presParOf" srcId="{2BE08261-6D52-4BEA-8322-5EC9C0D7B349}" destId="{5B738C6C-A800-43C4-AA93-ED7625545035}" srcOrd="2" destOrd="0" presId="urn:microsoft.com/office/officeart/2018/2/layout/IconLabelDescriptionList"/>
    <dgm:cxn modelId="{10B7E273-B164-427A-BD6A-6E5C7B77E498}" type="presParOf" srcId="{2BE08261-6D52-4BEA-8322-5EC9C0D7B349}" destId="{D54F8534-F6E6-4411-A276-0427D57C3E81}" srcOrd="3" destOrd="0" presId="urn:microsoft.com/office/officeart/2018/2/layout/IconLabelDescriptionList"/>
    <dgm:cxn modelId="{4DB6292C-54B4-4F61-9373-B155DD6DF1A5}" type="presParOf" srcId="{2BE08261-6D52-4BEA-8322-5EC9C0D7B349}" destId="{0E358ED4-AFDC-4905-94AE-DE0EB1935DBB}" srcOrd="4" destOrd="0" presId="urn:microsoft.com/office/officeart/2018/2/layout/IconLabelDescriptionList"/>
    <dgm:cxn modelId="{0026891A-6617-4562-8294-CBD9194714AC}" type="presParOf" srcId="{E1A39EF4-0130-48C6-8DA5-FC74DD507358}" destId="{C4FB8152-C63A-46E6-975B-F30CD5988378}" srcOrd="1" destOrd="0" presId="urn:microsoft.com/office/officeart/2018/2/layout/IconLabelDescriptionList"/>
    <dgm:cxn modelId="{93569AAB-C15D-4B35-AC5E-2D8EEFAB597E}" type="presParOf" srcId="{E1A39EF4-0130-48C6-8DA5-FC74DD507358}" destId="{BB0704A6-AFB9-42A7-9F48-DAF576BC651C}" srcOrd="2" destOrd="0" presId="urn:microsoft.com/office/officeart/2018/2/layout/IconLabelDescriptionList"/>
    <dgm:cxn modelId="{A97A138B-B3D0-4C58-8634-ED8264883CD8}" type="presParOf" srcId="{BB0704A6-AFB9-42A7-9F48-DAF576BC651C}" destId="{C2EF2E15-110B-41D0-90DA-BA4F7BBD2E65}" srcOrd="0" destOrd="0" presId="urn:microsoft.com/office/officeart/2018/2/layout/IconLabelDescriptionList"/>
    <dgm:cxn modelId="{144244CF-6549-449D-B09B-90DECA04CAE9}" type="presParOf" srcId="{BB0704A6-AFB9-42A7-9F48-DAF576BC651C}" destId="{21D5DB47-85FC-492F-A40B-0CC8FD94D32E}" srcOrd="1" destOrd="0" presId="urn:microsoft.com/office/officeart/2018/2/layout/IconLabelDescriptionList"/>
    <dgm:cxn modelId="{729CBEF5-AC52-4F7D-907F-4141B14C1B9F}" type="presParOf" srcId="{BB0704A6-AFB9-42A7-9F48-DAF576BC651C}" destId="{8D745995-19A9-47FA-9D7B-6A7ABB03E752}" srcOrd="2" destOrd="0" presId="urn:microsoft.com/office/officeart/2018/2/layout/IconLabelDescriptionList"/>
    <dgm:cxn modelId="{A4D7F7A8-CE03-4FB1-B1D1-6054D29C8554}" type="presParOf" srcId="{BB0704A6-AFB9-42A7-9F48-DAF576BC651C}" destId="{8DAEAD1E-5A38-4AE5-9B99-B53DC81CD977}" srcOrd="3" destOrd="0" presId="urn:microsoft.com/office/officeart/2018/2/layout/IconLabelDescriptionList"/>
    <dgm:cxn modelId="{0B888FC0-D145-47EF-B2E8-41572D37CB16}" type="presParOf" srcId="{BB0704A6-AFB9-42A7-9F48-DAF576BC651C}" destId="{6306DE6D-F318-4560-A204-7FAB20FC2002}" srcOrd="4" destOrd="0" presId="urn:microsoft.com/office/officeart/2018/2/layout/IconLabelDescriptionList"/>
    <dgm:cxn modelId="{0001ADD6-0556-4DCA-8556-902413792831}" type="presParOf" srcId="{E1A39EF4-0130-48C6-8DA5-FC74DD507358}" destId="{CC5CFE56-1C54-4CDA-B89A-5599622DE1AC}" srcOrd="3" destOrd="0" presId="urn:microsoft.com/office/officeart/2018/2/layout/IconLabelDescriptionList"/>
    <dgm:cxn modelId="{586479E6-C958-40A3-8D97-B5270D35DD81}" type="presParOf" srcId="{E1A39EF4-0130-48C6-8DA5-FC74DD507358}" destId="{C3691044-1F49-495E-9130-5F8EE6FD052F}" srcOrd="4" destOrd="0" presId="urn:microsoft.com/office/officeart/2018/2/layout/IconLabelDescriptionList"/>
    <dgm:cxn modelId="{84AFD25E-A25E-456E-B497-4DE4453929AA}" type="presParOf" srcId="{C3691044-1F49-495E-9130-5F8EE6FD052F}" destId="{71185D1A-FA43-4C5F-91F2-52EA48024156}" srcOrd="0" destOrd="0" presId="urn:microsoft.com/office/officeart/2018/2/layout/IconLabelDescriptionList"/>
    <dgm:cxn modelId="{CD4E7FB4-A3CE-4D24-83C9-D8528B9ADF0A}" type="presParOf" srcId="{C3691044-1F49-495E-9130-5F8EE6FD052F}" destId="{048824D4-D42B-48D8-A9D8-1AC9B93DFC45}" srcOrd="1" destOrd="0" presId="urn:microsoft.com/office/officeart/2018/2/layout/IconLabelDescriptionList"/>
    <dgm:cxn modelId="{BBFBB8A5-12CD-49D7-BA20-B8C6C1C128DD}" type="presParOf" srcId="{C3691044-1F49-495E-9130-5F8EE6FD052F}" destId="{D82BCBA1-5714-49A7-8F5C-633F78DC8CCA}" srcOrd="2" destOrd="0" presId="urn:microsoft.com/office/officeart/2018/2/layout/IconLabelDescriptionList"/>
    <dgm:cxn modelId="{D3FB56EA-DD39-4D5C-9746-C40B4C513B38}" type="presParOf" srcId="{C3691044-1F49-495E-9130-5F8EE6FD052F}" destId="{42D18E12-18F1-47D6-A188-ED200C3EB5F3}" srcOrd="3" destOrd="0" presId="urn:microsoft.com/office/officeart/2018/2/layout/IconLabelDescriptionList"/>
    <dgm:cxn modelId="{68EC6684-0638-4817-B300-E4B56A45CCD2}" type="presParOf" srcId="{C3691044-1F49-495E-9130-5F8EE6FD052F}" destId="{1FA5CA77-1F72-4D5F-902F-36A4FFB8366F}"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7294D9-DDB9-4416-A38D-D31561C02A33}" type="doc">
      <dgm:prSet loTypeId="urn:microsoft.com/office/officeart/2005/8/layout/chevron1" loCatId="process" qsTypeId="urn:microsoft.com/office/officeart/2005/8/quickstyle/simple1" qsCatId="simple" csTypeId="urn:microsoft.com/office/officeart/2005/8/colors/accent0_3" csCatId="mainScheme"/>
      <dgm:spPr/>
      <dgm:t>
        <a:bodyPr/>
        <a:lstStyle/>
        <a:p>
          <a:endParaRPr lang="en-US"/>
        </a:p>
      </dgm:t>
    </dgm:pt>
    <dgm:pt modelId="{3EEA5D34-28D1-4DCD-91CB-297BD57975FB}">
      <dgm:prSet/>
      <dgm:spPr/>
      <dgm:t>
        <a:bodyPr/>
        <a:lstStyle/>
        <a:p>
          <a:r>
            <a:rPr lang="ru-RU" b="1" i="0"/>
            <a:t>Напруженість між суверенітетом і транснаціоналізмом:</a:t>
          </a:r>
          <a:endParaRPr lang="en-US"/>
        </a:p>
      </dgm:t>
    </dgm:pt>
    <dgm:pt modelId="{C1D1CC2F-9C18-4926-878A-3C2F0DCDC491}" type="parTrans" cxnId="{DE3DBF3F-3004-4925-9805-819C7B25287E}">
      <dgm:prSet/>
      <dgm:spPr/>
      <dgm:t>
        <a:bodyPr/>
        <a:lstStyle/>
        <a:p>
          <a:endParaRPr lang="en-US"/>
        </a:p>
      </dgm:t>
    </dgm:pt>
    <dgm:pt modelId="{E4CD1D43-566C-4349-8C27-AD00A604933B}" type="sibTrans" cxnId="{DE3DBF3F-3004-4925-9805-819C7B25287E}">
      <dgm:prSet/>
      <dgm:spPr/>
      <dgm:t>
        <a:bodyPr/>
        <a:lstStyle/>
        <a:p>
          <a:endParaRPr lang="en-US"/>
        </a:p>
      </dgm:t>
    </dgm:pt>
    <dgm:pt modelId="{F1D011E6-B079-4854-9708-8205C7013790}">
      <dgm:prSet/>
      <dgm:spPr/>
      <dgm:t>
        <a:bodyPr/>
        <a:lstStyle/>
        <a:p>
          <a:r>
            <a:rPr lang="ru-RU" b="0" i="0"/>
            <a:t>Національне право часто зазнає конфліктів через впровадження міжнародних норм.</a:t>
          </a:r>
          <a:endParaRPr lang="en-US"/>
        </a:p>
      </dgm:t>
    </dgm:pt>
    <dgm:pt modelId="{C490A726-A996-4D1B-B87F-16EFFD813C51}" type="parTrans" cxnId="{E8208F4D-CFE6-4944-90A0-4686CEFD9527}">
      <dgm:prSet/>
      <dgm:spPr/>
      <dgm:t>
        <a:bodyPr/>
        <a:lstStyle/>
        <a:p>
          <a:endParaRPr lang="en-US"/>
        </a:p>
      </dgm:t>
    </dgm:pt>
    <dgm:pt modelId="{0601F62B-82AF-4D7A-A1DB-64A87180F209}" type="sibTrans" cxnId="{E8208F4D-CFE6-4944-90A0-4686CEFD9527}">
      <dgm:prSet/>
      <dgm:spPr/>
      <dgm:t>
        <a:bodyPr/>
        <a:lstStyle/>
        <a:p>
          <a:endParaRPr lang="en-US"/>
        </a:p>
      </dgm:t>
    </dgm:pt>
    <dgm:pt modelId="{7324130B-0016-4F0F-81A3-3772C65DE3CF}">
      <dgm:prSet/>
      <dgm:spPr/>
      <dgm:t>
        <a:bodyPr/>
        <a:lstStyle/>
        <a:p>
          <a:r>
            <a:rPr lang="ru-RU" b="0" i="0"/>
            <a:t>Приклад: Україна підписала Любляно-Гаазьку Конвенцію про міжнародне співробітництво у справах про злочини проти людяності [Туляков, 2023].</a:t>
          </a:r>
          <a:endParaRPr lang="en-US"/>
        </a:p>
      </dgm:t>
    </dgm:pt>
    <dgm:pt modelId="{CCDF9D24-7C0D-4BBA-8044-A995D7DA9980}" type="parTrans" cxnId="{3D52F17F-BA7E-41F0-BF1C-DD96B5B48C67}">
      <dgm:prSet/>
      <dgm:spPr/>
      <dgm:t>
        <a:bodyPr/>
        <a:lstStyle/>
        <a:p>
          <a:endParaRPr lang="en-US"/>
        </a:p>
      </dgm:t>
    </dgm:pt>
    <dgm:pt modelId="{CD81824E-7E2B-49CD-BCA3-97E37D1180B5}" type="sibTrans" cxnId="{3D52F17F-BA7E-41F0-BF1C-DD96B5B48C67}">
      <dgm:prSet/>
      <dgm:spPr/>
      <dgm:t>
        <a:bodyPr/>
        <a:lstStyle/>
        <a:p>
          <a:endParaRPr lang="en-US"/>
        </a:p>
      </dgm:t>
    </dgm:pt>
    <dgm:pt modelId="{55C43F17-C29D-4853-8DF1-F0EBA47D02F2}">
      <dgm:prSet/>
      <dgm:spPr/>
      <dgm:t>
        <a:bodyPr/>
        <a:lstStyle/>
        <a:p>
          <a:r>
            <a:rPr lang="ru-RU" b="1" i="0"/>
            <a:t>Ключові проблеми:</a:t>
          </a:r>
          <a:endParaRPr lang="en-US"/>
        </a:p>
      </dgm:t>
    </dgm:pt>
    <dgm:pt modelId="{AD6E2C6F-DC08-49D7-9154-B2B31BD49999}" type="parTrans" cxnId="{72BA9AD8-6DB4-4C13-B771-3A17FEA99974}">
      <dgm:prSet/>
      <dgm:spPr/>
      <dgm:t>
        <a:bodyPr/>
        <a:lstStyle/>
        <a:p>
          <a:endParaRPr lang="en-US"/>
        </a:p>
      </dgm:t>
    </dgm:pt>
    <dgm:pt modelId="{45618B1D-1025-4D66-BB3A-6D6EC3CE6CB1}" type="sibTrans" cxnId="{72BA9AD8-6DB4-4C13-B771-3A17FEA99974}">
      <dgm:prSet/>
      <dgm:spPr/>
      <dgm:t>
        <a:bodyPr/>
        <a:lstStyle/>
        <a:p>
          <a:endParaRPr lang="en-US"/>
        </a:p>
      </dgm:t>
    </dgm:pt>
    <dgm:pt modelId="{2BF343FC-E362-4836-B67A-B191FC53F46E}">
      <dgm:prSet/>
      <dgm:spPr/>
      <dgm:t>
        <a:bodyPr/>
        <a:lstStyle/>
        <a:p>
          <a:r>
            <a:rPr lang="ru-RU" b="0" i="0"/>
            <a:t>Юрисдикційні конфлікти.</a:t>
          </a:r>
          <a:endParaRPr lang="en-US"/>
        </a:p>
      </dgm:t>
    </dgm:pt>
    <dgm:pt modelId="{E59B09C8-6D3D-4D32-866A-44EC17DB5635}" type="parTrans" cxnId="{588F4234-B356-4A28-9368-FCC6F2C02905}">
      <dgm:prSet/>
      <dgm:spPr/>
      <dgm:t>
        <a:bodyPr/>
        <a:lstStyle/>
        <a:p>
          <a:endParaRPr lang="en-US"/>
        </a:p>
      </dgm:t>
    </dgm:pt>
    <dgm:pt modelId="{B243C03A-F5FD-4B38-B99A-3E5D06DD81AD}" type="sibTrans" cxnId="{588F4234-B356-4A28-9368-FCC6F2C02905}">
      <dgm:prSet/>
      <dgm:spPr/>
      <dgm:t>
        <a:bodyPr/>
        <a:lstStyle/>
        <a:p>
          <a:endParaRPr lang="en-US"/>
        </a:p>
      </dgm:t>
    </dgm:pt>
    <dgm:pt modelId="{8365D329-24E4-4EEB-867A-AAF66D1B9989}">
      <dgm:prSet/>
      <dgm:spPr/>
      <dgm:t>
        <a:bodyPr/>
        <a:lstStyle/>
        <a:p>
          <a:r>
            <a:rPr lang="ru-RU" b="0" i="0"/>
            <a:t>Політичні міркування.</a:t>
          </a:r>
          <a:endParaRPr lang="en-US"/>
        </a:p>
      </dgm:t>
    </dgm:pt>
    <dgm:pt modelId="{57452254-35E9-4F47-9092-CAEDD9BC5E1F}" type="parTrans" cxnId="{61504A3A-CC2C-49A6-9486-FE13026261D6}">
      <dgm:prSet/>
      <dgm:spPr/>
      <dgm:t>
        <a:bodyPr/>
        <a:lstStyle/>
        <a:p>
          <a:endParaRPr lang="en-US"/>
        </a:p>
      </dgm:t>
    </dgm:pt>
    <dgm:pt modelId="{689310B7-E3AE-4349-AFB7-01650985E984}" type="sibTrans" cxnId="{61504A3A-CC2C-49A6-9486-FE13026261D6}">
      <dgm:prSet/>
      <dgm:spPr/>
      <dgm:t>
        <a:bodyPr/>
        <a:lstStyle/>
        <a:p>
          <a:endParaRPr lang="en-US"/>
        </a:p>
      </dgm:t>
    </dgm:pt>
    <dgm:pt modelId="{ED1C2469-A11C-4A53-B2A9-3BC24A49C79B}">
      <dgm:prSet/>
      <dgm:spPr/>
      <dgm:t>
        <a:bodyPr/>
        <a:lstStyle/>
        <a:p>
          <a:r>
            <a:rPr lang="ru-RU" b="0" i="0"/>
            <a:t>Геополітична напруженість.</a:t>
          </a:r>
          <a:endParaRPr lang="en-US"/>
        </a:p>
      </dgm:t>
    </dgm:pt>
    <dgm:pt modelId="{0F1EB266-9DE9-4742-9683-31C7FD6703C5}" type="parTrans" cxnId="{2C1277E7-9297-4D62-B805-B0DB8DBC758B}">
      <dgm:prSet/>
      <dgm:spPr/>
      <dgm:t>
        <a:bodyPr/>
        <a:lstStyle/>
        <a:p>
          <a:endParaRPr lang="en-US"/>
        </a:p>
      </dgm:t>
    </dgm:pt>
    <dgm:pt modelId="{7A4A7E3A-E0A7-4156-80A5-C0A861CA226B}" type="sibTrans" cxnId="{2C1277E7-9297-4D62-B805-B0DB8DBC758B}">
      <dgm:prSet/>
      <dgm:spPr/>
      <dgm:t>
        <a:bodyPr/>
        <a:lstStyle/>
        <a:p>
          <a:endParaRPr lang="en-US"/>
        </a:p>
      </dgm:t>
    </dgm:pt>
    <dgm:pt modelId="{55BC11E0-BEF0-49E8-A378-49352270ACCF}">
      <dgm:prSet/>
      <dgm:spPr/>
      <dgm:t>
        <a:bodyPr/>
        <a:lstStyle/>
        <a:p>
          <a:r>
            <a:rPr lang="ru-RU" b="0" i="0"/>
            <a:t>Захист прав жертв міжнародних злочинів.</a:t>
          </a:r>
          <a:endParaRPr lang="en-US"/>
        </a:p>
      </dgm:t>
    </dgm:pt>
    <dgm:pt modelId="{EFBF4C82-9205-48F1-A25F-CC26784843B0}" type="parTrans" cxnId="{E10591BC-4834-4E75-9194-82F378F6C7DB}">
      <dgm:prSet/>
      <dgm:spPr/>
      <dgm:t>
        <a:bodyPr/>
        <a:lstStyle/>
        <a:p>
          <a:endParaRPr lang="en-US"/>
        </a:p>
      </dgm:t>
    </dgm:pt>
    <dgm:pt modelId="{EED3F2A5-DD6A-494A-BAC0-C422CD49D7FC}" type="sibTrans" cxnId="{E10591BC-4834-4E75-9194-82F378F6C7DB}">
      <dgm:prSet/>
      <dgm:spPr/>
      <dgm:t>
        <a:bodyPr/>
        <a:lstStyle/>
        <a:p>
          <a:endParaRPr lang="en-US"/>
        </a:p>
      </dgm:t>
    </dgm:pt>
    <dgm:pt modelId="{C5D3162B-8094-4041-A008-67D34C34E64D}">
      <dgm:prSet/>
      <dgm:spPr/>
      <dgm:t>
        <a:bodyPr/>
        <a:lstStyle/>
        <a:p>
          <a:r>
            <a:rPr lang="ru-RU" b="1" i="0"/>
            <a:t>Переваги транснаціонального підходу:</a:t>
          </a:r>
          <a:endParaRPr lang="en-US"/>
        </a:p>
      </dgm:t>
    </dgm:pt>
    <dgm:pt modelId="{56295545-45F7-4111-A1EA-B75063C2BF0F}" type="parTrans" cxnId="{14DDFAD3-B9DE-42B6-8D73-80FF02D24C32}">
      <dgm:prSet/>
      <dgm:spPr/>
      <dgm:t>
        <a:bodyPr/>
        <a:lstStyle/>
        <a:p>
          <a:endParaRPr lang="en-US"/>
        </a:p>
      </dgm:t>
    </dgm:pt>
    <dgm:pt modelId="{E750C6E6-EE97-444F-A96D-283D1B96A8C4}" type="sibTrans" cxnId="{14DDFAD3-B9DE-42B6-8D73-80FF02D24C32}">
      <dgm:prSet/>
      <dgm:spPr/>
      <dgm:t>
        <a:bodyPr/>
        <a:lstStyle/>
        <a:p>
          <a:endParaRPr lang="en-US"/>
        </a:p>
      </dgm:t>
    </dgm:pt>
    <dgm:pt modelId="{F8648B00-D65B-47E6-A6CA-82B025C37768}">
      <dgm:prSet/>
      <dgm:spPr/>
      <dgm:t>
        <a:bodyPr/>
        <a:lstStyle/>
        <a:p>
          <a:r>
            <a:rPr lang="ru-RU" b="0" i="0"/>
            <a:t>Стандартизація процедур і покарань.</a:t>
          </a:r>
          <a:endParaRPr lang="en-US"/>
        </a:p>
      </dgm:t>
    </dgm:pt>
    <dgm:pt modelId="{8E2104F1-B9C7-4071-8801-6E40D9C493EE}" type="parTrans" cxnId="{B37D919E-5FED-4BB7-B9C5-CBEE1EA40C55}">
      <dgm:prSet/>
      <dgm:spPr/>
      <dgm:t>
        <a:bodyPr/>
        <a:lstStyle/>
        <a:p>
          <a:endParaRPr lang="en-US"/>
        </a:p>
      </dgm:t>
    </dgm:pt>
    <dgm:pt modelId="{56E17077-C841-4D58-B26C-9437B7562B05}" type="sibTrans" cxnId="{B37D919E-5FED-4BB7-B9C5-CBEE1EA40C55}">
      <dgm:prSet/>
      <dgm:spPr/>
      <dgm:t>
        <a:bodyPr/>
        <a:lstStyle/>
        <a:p>
          <a:endParaRPr lang="en-US"/>
        </a:p>
      </dgm:t>
    </dgm:pt>
    <dgm:pt modelId="{61619AFE-E39F-4550-8336-DD0100DDBCDD}">
      <dgm:prSet/>
      <dgm:spPr/>
      <dgm:t>
        <a:bodyPr/>
        <a:lstStyle/>
        <a:p>
          <a:r>
            <a:rPr lang="ru-RU" b="0" i="0"/>
            <a:t>Покращення міжнародного співробітництва.</a:t>
          </a:r>
          <a:endParaRPr lang="en-US"/>
        </a:p>
      </dgm:t>
    </dgm:pt>
    <dgm:pt modelId="{E9505939-F0DA-4B95-B78B-62EE7D7EBCF3}" type="parTrans" cxnId="{02CCACFC-F766-4B77-8133-562B56909BCF}">
      <dgm:prSet/>
      <dgm:spPr/>
      <dgm:t>
        <a:bodyPr/>
        <a:lstStyle/>
        <a:p>
          <a:endParaRPr lang="en-US"/>
        </a:p>
      </dgm:t>
    </dgm:pt>
    <dgm:pt modelId="{C4181A7E-209F-456C-8C3F-81DF79AC53A5}" type="sibTrans" cxnId="{02CCACFC-F766-4B77-8133-562B56909BCF}">
      <dgm:prSet/>
      <dgm:spPr/>
      <dgm:t>
        <a:bodyPr/>
        <a:lstStyle/>
        <a:p>
          <a:endParaRPr lang="en-US"/>
        </a:p>
      </dgm:t>
    </dgm:pt>
    <dgm:pt modelId="{653DAD96-431C-FA47-9442-77360B037552}" type="pres">
      <dgm:prSet presAssocID="{7E7294D9-DDB9-4416-A38D-D31561C02A33}" presName="Name0" presStyleCnt="0">
        <dgm:presLayoutVars>
          <dgm:dir/>
          <dgm:animLvl val="lvl"/>
          <dgm:resizeHandles val="exact"/>
        </dgm:presLayoutVars>
      </dgm:prSet>
      <dgm:spPr/>
    </dgm:pt>
    <dgm:pt modelId="{52C77870-BF72-A745-A1A9-8DD29189E07D}" type="pres">
      <dgm:prSet presAssocID="{3EEA5D34-28D1-4DCD-91CB-297BD57975FB}" presName="composite" presStyleCnt="0"/>
      <dgm:spPr/>
    </dgm:pt>
    <dgm:pt modelId="{00F570C3-0177-EF46-876A-4365F4BECA76}" type="pres">
      <dgm:prSet presAssocID="{3EEA5D34-28D1-4DCD-91CB-297BD57975FB}" presName="parTx" presStyleLbl="node1" presStyleIdx="0" presStyleCnt="3">
        <dgm:presLayoutVars>
          <dgm:chMax val="0"/>
          <dgm:chPref val="0"/>
          <dgm:bulletEnabled val="1"/>
        </dgm:presLayoutVars>
      </dgm:prSet>
      <dgm:spPr/>
    </dgm:pt>
    <dgm:pt modelId="{DE3BAE1A-5EBC-0948-B6F0-987062B71B11}" type="pres">
      <dgm:prSet presAssocID="{3EEA5D34-28D1-4DCD-91CB-297BD57975FB}" presName="desTx" presStyleLbl="revTx" presStyleIdx="0" presStyleCnt="3">
        <dgm:presLayoutVars>
          <dgm:bulletEnabled val="1"/>
        </dgm:presLayoutVars>
      </dgm:prSet>
      <dgm:spPr/>
    </dgm:pt>
    <dgm:pt modelId="{FB0FC4C8-528C-434A-B82D-F7495A406E80}" type="pres">
      <dgm:prSet presAssocID="{E4CD1D43-566C-4349-8C27-AD00A604933B}" presName="space" presStyleCnt="0"/>
      <dgm:spPr/>
    </dgm:pt>
    <dgm:pt modelId="{8105B122-5F3A-914E-AD5E-C31BC8704B2D}" type="pres">
      <dgm:prSet presAssocID="{55C43F17-C29D-4853-8DF1-F0EBA47D02F2}" presName="composite" presStyleCnt="0"/>
      <dgm:spPr/>
    </dgm:pt>
    <dgm:pt modelId="{845FC852-E55B-824B-9342-61FA84E1E9ED}" type="pres">
      <dgm:prSet presAssocID="{55C43F17-C29D-4853-8DF1-F0EBA47D02F2}" presName="parTx" presStyleLbl="node1" presStyleIdx="1" presStyleCnt="3">
        <dgm:presLayoutVars>
          <dgm:chMax val="0"/>
          <dgm:chPref val="0"/>
          <dgm:bulletEnabled val="1"/>
        </dgm:presLayoutVars>
      </dgm:prSet>
      <dgm:spPr/>
    </dgm:pt>
    <dgm:pt modelId="{76424B88-0B75-1D4F-9058-BB25B9B63C11}" type="pres">
      <dgm:prSet presAssocID="{55C43F17-C29D-4853-8DF1-F0EBA47D02F2}" presName="desTx" presStyleLbl="revTx" presStyleIdx="1" presStyleCnt="3">
        <dgm:presLayoutVars>
          <dgm:bulletEnabled val="1"/>
        </dgm:presLayoutVars>
      </dgm:prSet>
      <dgm:spPr/>
    </dgm:pt>
    <dgm:pt modelId="{E269AD47-9164-D94B-9482-103FE557816E}" type="pres">
      <dgm:prSet presAssocID="{45618B1D-1025-4D66-BB3A-6D6EC3CE6CB1}" presName="space" presStyleCnt="0"/>
      <dgm:spPr/>
    </dgm:pt>
    <dgm:pt modelId="{D4C7B1A2-5B20-E542-9F6C-ACF28B987072}" type="pres">
      <dgm:prSet presAssocID="{C5D3162B-8094-4041-A008-67D34C34E64D}" presName="composite" presStyleCnt="0"/>
      <dgm:spPr/>
    </dgm:pt>
    <dgm:pt modelId="{7B3306EB-1C0E-104C-BB6A-17766F0AF862}" type="pres">
      <dgm:prSet presAssocID="{C5D3162B-8094-4041-A008-67D34C34E64D}" presName="parTx" presStyleLbl="node1" presStyleIdx="2" presStyleCnt="3">
        <dgm:presLayoutVars>
          <dgm:chMax val="0"/>
          <dgm:chPref val="0"/>
          <dgm:bulletEnabled val="1"/>
        </dgm:presLayoutVars>
      </dgm:prSet>
      <dgm:spPr/>
    </dgm:pt>
    <dgm:pt modelId="{9921BCCC-64EA-5645-9DAA-3F1F294C1FD1}" type="pres">
      <dgm:prSet presAssocID="{C5D3162B-8094-4041-A008-67D34C34E64D}" presName="desTx" presStyleLbl="revTx" presStyleIdx="2" presStyleCnt="3">
        <dgm:presLayoutVars>
          <dgm:bulletEnabled val="1"/>
        </dgm:presLayoutVars>
      </dgm:prSet>
      <dgm:spPr/>
    </dgm:pt>
  </dgm:ptLst>
  <dgm:cxnLst>
    <dgm:cxn modelId="{83D84225-DC90-784B-B883-0341B7453748}" type="presOf" srcId="{2BF343FC-E362-4836-B67A-B191FC53F46E}" destId="{76424B88-0B75-1D4F-9058-BB25B9B63C11}" srcOrd="0" destOrd="0" presId="urn:microsoft.com/office/officeart/2005/8/layout/chevron1"/>
    <dgm:cxn modelId="{EDDBE427-7B91-114D-B758-E2948827AA14}" type="presOf" srcId="{F1D011E6-B079-4854-9708-8205C7013790}" destId="{DE3BAE1A-5EBC-0948-B6F0-987062B71B11}" srcOrd="0" destOrd="0" presId="urn:microsoft.com/office/officeart/2005/8/layout/chevron1"/>
    <dgm:cxn modelId="{56CDB633-C09B-D546-8AAE-CC7993A33EDE}" type="presOf" srcId="{C5D3162B-8094-4041-A008-67D34C34E64D}" destId="{7B3306EB-1C0E-104C-BB6A-17766F0AF862}" srcOrd="0" destOrd="0" presId="urn:microsoft.com/office/officeart/2005/8/layout/chevron1"/>
    <dgm:cxn modelId="{588F4234-B356-4A28-9368-FCC6F2C02905}" srcId="{55C43F17-C29D-4853-8DF1-F0EBA47D02F2}" destId="{2BF343FC-E362-4836-B67A-B191FC53F46E}" srcOrd="0" destOrd="0" parTransId="{E59B09C8-6D3D-4D32-866A-44EC17DB5635}" sibTransId="{B243C03A-F5FD-4B38-B99A-3E5D06DD81AD}"/>
    <dgm:cxn modelId="{61504A3A-CC2C-49A6-9486-FE13026261D6}" srcId="{55C43F17-C29D-4853-8DF1-F0EBA47D02F2}" destId="{8365D329-24E4-4EEB-867A-AAF66D1B9989}" srcOrd="1" destOrd="0" parTransId="{57452254-35E9-4F47-9092-CAEDD9BC5E1F}" sibTransId="{689310B7-E3AE-4349-AFB7-01650985E984}"/>
    <dgm:cxn modelId="{DE3DBF3F-3004-4925-9805-819C7B25287E}" srcId="{7E7294D9-DDB9-4416-A38D-D31561C02A33}" destId="{3EEA5D34-28D1-4DCD-91CB-297BD57975FB}" srcOrd="0" destOrd="0" parTransId="{C1D1CC2F-9C18-4926-878A-3C2F0DCDC491}" sibTransId="{E4CD1D43-566C-4349-8C27-AD00A604933B}"/>
    <dgm:cxn modelId="{1C39F048-BCF2-6D40-BF8B-6F9468BAF1B9}" type="presOf" srcId="{7E7294D9-DDB9-4416-A38D-D31561C02A33}" destId="{653DAD96-431C-FA47-9442-77360B037552}" srcOrd="0" destOrd="0" presId="urn:microsoft.com/office/officeart/2005/8/layout/chevron1"/>
    <dgm:cxn modelId="{E8208F4D-CFE6-4944-90A0-4686CEFD9527}" srcId="{3EEA5D34-28D1-4DCD-91CB-297BD57975FB}" destId="{F1D011E6-B079-4854-9708-8205C7013790}" srcOrd="0" destOrd="0" parTransId="{C490A726-A996-4D1B-B87F-16EFFD813C51}" sibTransId="{0601F62B-82AF-4D7A-A1DB-64A87180F209}"/>
    <dgm:cxn modelId="{F94A1154-DFDF-D745-8993-9F9E0476F235}" type="presOf" srcId="{55BC11E0-BEF0-49E8-A378-49352270ACCF}" destId="{76424B88-0B75-1D4F-9058-BB25B9B63C11}" srcOrd="0" destOrd="3" presId="urn:microsoft.com/office/officeart/2005/8/layout/chevron1"/>
    <dgm:cxn modelId="{2260226F-0619-4D43-83C1-6189F70532F4}" type="presOf" srcId="{61619AFE-E39F-4550-8336-DD0100DDBCDD}" destId="{9921BCCC-64EA-5645-9DAA-3F1F294C1FD1}" srcOrd="0" destOrd="1" presId="urn:microsoft.com/office/officeart/2005/8/layout/chevron1"/>
    <dgm:cxn modelId="{52C8636F-0D8D-9747-AC68-26457F613422}" type="presOf" srcId="{55C43F17-C29D-4853-8DF1-F0EBA47D02F2}" destId="{845FC852-E55B-824B-9342-61FA84E1E9ED}" srcOrd="0" destOrd="0" presId="urn:microsoft.com/office/officeart/2005/8/layout/chevron1"/>
    <dgm:cxn modelId="{3D52F17F-BA7E-41F0-BF1C-DD96B5B48C67}" srcId="{3EEA5D34-28D1-4DCD-91CB-297BD57975FB}" destId="{7324130B-0016-4F0F-81A3-3772C65DE3CF}" srcOrd="1" destOrd="0" parTransId="{CCDF9D24-7C0D-4BBA-8044-A995D7DA9980}" sibTransId="{CD81824E-7E2B-49CD-BCA3-97E37D1180B5}"/>
    <dgm:cxn modelId="{0C67428C-C446-9B46-8777-1AFC5F9B546C}" type="presOf" srcId="{8365D329-24E4-4EEB-867A-AAF66D1B9989}" destId="{76424B88-0B75-1D4F-9058-BB25B9B63C11}" srcOrd="0" destOrd="1" presId="urn:microsoft.com/office/officeart/2005/8/layout/chevron1"/>
    <dgm:cxn modelId="{601B3397-AA35-3242-B44C-A8E21B91EBBE}" type="presOf" srcId="{7324130B-0016-4F0F-81A3-3772C65DE3CF}" destId="{DE3BAE1A-5EBC-0948-B6F0-987062B71B11}" srcOrd="0" destOrd="1" presId="urn:microsoft.com/office/officeart/2005/8/layout/chevron1"/>
    <dgm:cxn modelId="{B0B6569D-2E0C-DB4C-B6F1-D64CEB6C7BD8}" type="presOf" srcId="{3EEA5D34-28D1-4DCD-91CB-297BD57975FB}" destId="{00F570C3-0177-EF46-876A-4365F4BECA76}" srcOrd="0" destOrd="0" presId="urn:microsoft.com/office/officeart/2005/8/layout/chevron1"/>
    <dgm:cxn modelId="{B37D919E-5FED-4BB7-B9C5-CBEE1EA40C55}" srcId="{C5D3162B-8094-4041-A008-67D34C34E64D}" destId="{F8648B00-D65B-47E6-A6CA-82B025C37768}" srcOrd="0" destOrd="0" parTransId="{8E2104F1-B9C7-4071-8801-6E40D9C493EE}" sibTransId="{56E17077-C841-4D58-B26C-9437B7562B05}"/>
    <dgm:cxn modelId="{BAC005BA-BC45-D84B-BFEA-F54EBC5D78C3}" type="presOf" srcId="{F8648B00-D65B-47E6-A6CA-82B025C37768}" destId="{9921BCCC-64EA-5645-9DAA-3F1F294C1FD1}" srcOrd="0" destOrd="0" presId="urn:microsoft.com/office/officeart/2005/8/layout/chevron1"/>
    <dgm:cxn modelId="{E10591BC-4834-4E75-9194-82F378F6C7DB}" srcId="{55C43F17-C29D-4853-8DF1-F0EBA47D02F2}" destId="{55BC11E0-BEF0-49E8-A378-49352270ACCF}" srcOrd="3" destOrd="0" parTransId="{EFBF4C82-9205-48F1-A25F-CC26784843B0}" sibTransId="{EED3F2A5-DD6A-494A-BAC0-C422CD49D7FC}"/>
    <dgm:cxn modelId="{24427CC5-86E7-1A48-8238-3BDAEC4898CE}" type="presOf" srcId="{ED1C2469-A11C-4A53-B2A9-3BC24A49C79B}" destId="{76424B88-0B75-1D4F-9058-BB25B9B63C11}" srcOrd="0" destOrd="2" presId="urn:microsoft.com/office/officeart/2005/8/layout/chevron1"/>
    <dgm:cxn modelId="{14DDFAD3-B9DE-42B6-8D73-80FF02D24C32}" srcId="{7E7294D9-DDB9-4416-A38D-D31561C02A33}" destId="{C5D3162B-8094-4041-A008-67D34C34E64D}" srcOrd="2" destOrd="0" parTransId="{56295545-45F7-4111-A1EA-B75063C2BF0F}" sibTransId="{E750C6E6-EE97-444F-A96D-283D1B96A8C4}"/>
    <dgm:cxn modelId="{72BA9AD8-6DB4-4C13-B771-3A17FEA99974}" srcId="{7E7294D9-DDB9-4416-A38D-D31561C02A33}" destId="{55C43F17-C29D-4853-8DF1-F0EBA47D02F2}" srcOrd="1" destOrd="0" parTransId="{AD6E2C6F-DC08-49D7-9154-B2B31BD49999}" sibTransId="{45618B1D-1025-4D66-BB3A-6D6EC3CE6CB1}"/>
    <dgm:cxn modelId="{2C1277E7-9297-4D62-B805-B0DB8DBC758B}" srcId="{55C43F17-C29D-4853-8DF1-F0EBA47D02F2}" destId="{ED1C2469-A11C-4A53-B2A9-3BC24A49C79B}" srcOrd="2" destOrd="0" parTransId="{0F1EB266-9DE9-4742-9683-31C7FD6703C5}" sibTransId="{7A4A7E3A-E0A7-4156-80A5-C0A861CA226B}"/>
    <dgm:cxn modelId="{02CCACFC-F766-4B77-8133-562B56909BCF}" srcId="{C5D3162B-8094-4041-A008-67D34C34E64D}" destId="{61619AFE-E39F-4550-8336-DD0100DDBCDD}" srcOrd="1" destOrd="0" parTransId="{E9505939-F0DA-4B95-B78B-62EE7D7EBCF3}" sibTransId="{C4181A7E-209F-456C-8C3F-81DF79AC53A5}"/>
    <dgm:cxn modelId="{BC781A4B-4F45-C049-B445-03482623A532}" type="presParOf" srcId="{653DAD96-431C-FA47-9442-77360B037552}" destId="{52C77870-BF72-A745-A1A9-8DD29189E07D}" srcOrd="0" destOrd="0" presId="urn:microsoft.com/office/officeart/2005/8/layout/chevron1"/>
    <dgm:cxn modelId="{663EB20B-1795-0744-8521-A2DBC9802AB7}" type="presParOf" srcId="{52C77870-BF72-A745-A1A9-8DD29189E07D}" destId="{00F570C3-0177-EF46-876A-4365F4BECA76}" srcOrd="0" destOrd="0" presId="urn:microsoft.com/office/officeart/2005/8/layout/chevron1"/>
    <dgm:cxn modelId="{C206E2D1-F0CF-174B-90B0-6D0228E8143D}" type="presParOf" srcId="{52C77870-BF72-A745-A1A9-8DD29189E07D}" destId="{DE3BAE1A-5EBC-0948-B6F0-987062B71B11}" srcOrd="1" destOrd="0" presId="urn:microsoft.com/office/officeart/2005/8/layout/chevron1"/>
    <dgm:cxn modelId="{63FC4E69-076D-6648-8C68-2B3638FCC41E}" type="presParOf" srcId="{653DAD96-431C-FA47-9442-77360B037552}" destId="{FB0FC4C8-528C-434A-B82D-F7495A406E80}" srcOrd="1" destOrd="0" presId="urn:microsoft.com/office/officeart/2005/8/layout/chevron1"/>
    <dgm:cxn modelId="{2615C76A-3A0F-1145-B35E-706A35655E7F}" type="presParOf" srcId="{653DAD96-431C-FA47-9442-77360B037552}" destId="{8105B122-5F3A-914E-AD5E-C31BC8704B2D}" srcOrd="2" destOrd="0" presId="urn:microsoft.com/office/officeart/2005/8/layout/chevron1"/>
    <dgm:cxn modelId="{90ED89CC-A45F-CD46-AA0C-17733E8E0D0F}" type="presParOf" srcId="{8105B122-5F3A-914E-AD5E-C31BC8704B2D}" destId="{845FC852-E55B-824B-9342-61FA84E1E9ED}" srcOrd="0" destOrd="0" presId="urn:microsoft.com/office/officeart/2005/8/layout/chevron1"/>
    <dgm:cxn modelId="{00781BF9-D4F4-D845-9903-668E74600DF7}" type="presParOf" srcId="{8105B122-5F3A-914E-AD5E-C31BC8704B2D}" destId="{76424B88-0B75-1D4F-9058-BB25B9B63C11}" srcOrd="1" destOrd="0" presId="urn:microsoft.com/office/officeart/2005/8/layout/chevron1"/>
    <dgm:cxn modelId="{4BFF73DF-0B82-5248-B11D-FC3DAB45DCAC}" type="presParOf" srcId="{653DAD96-431C-FA47-9442-77360B037552}" destId="{E269AD47-9164-D94B-9482-103FE557816E}" srcOrd="3" destOrd="0" presId="urn:microsoft.com/office/officeart/2005/8/layout/chevron1"/>
    <dgm:cxn modelId="{5437E8AB-32A7-2945-82AC-F05F5B270543}" type="presParOf" srcId="{653DAD96-431C-FA47-9442-77360B037552}" destId="{D4C7B1A2-5B20-E542-9F6C-ACF28B987072}" srcOrd="4" destOrd="0" presId="urn:microsoft.com/office/officeart/2005/8/layout/chevron1"/>
    <dgm:cxn modelId="{3757AD43-A071-A84F-A130-475169D817CB}" type="presParOf" srcId="{D4C7B1A2-5B20-E542-9F6C-ACF28B987072}" destId="{7B3306EB-1C0E-104C-BB6A-17766F0AF862}" srcOrd="0" destOrd="0" presId="urn:microsoft.com/office/officeart/2005/8/layout/chevron1"/>
    <dgm:cxn modelId="{9A4C80E9-B281-3542-AB46-229505CED6DF}" type="presParOf" srcId="{D4C7B1A2-5B20-E542-9F6C-ACF28B987072}" destId="{9921BCCC-64EA-5645-9DAA-3F1F294C1FD1}"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0F657-9C21-8648-8B2F-5A08E0C5F113}">
      <dsp:nvSpPr>
        <dsp:cNvPr id="0" name=""/>
        <dsp:cNvSpPr/>
      </dsp:nvSpPr>
      <dsp:spPr>
        <a:xfrm>
          <a:off x="0" y="156872"/>
          <a:ext cx="6683374" cy="551655"/>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ru-RU" sz="2300" b="1" i="0" kern="1200"/>
            <a:t>Роль МКС у транснаціональному правосудді:</a:t>
          </a:r>
          <a:endParaRPr lang="en-US" sz="2300" kern="1200"/>
        </a:p>
      </dsp:txBody>
      <dsp:txXfrm>
        <a:off x="26930" y="183802"/>
        <a:ext cx="6629514" cy="497795"/>
      </dsp:txXfrm>
    </dsp:sp>
    <dsp:sp modelId="{AF5AA812-8F11-4442-9593-7AAF885C744F}">
      <dsp:nvSpPr>
        <dsp:cNvPr id="0" name=""/>
        <dsp:cNvSpPr/>
      </dsp:nvSpPr>
      <dsp:spPr>
        <a:xfrm>
          <a:off x="0" y="708527"/>
          <a:ext cx="6683374" cy="2047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ru-RU" sz="1800" b="0" i="0" kern="1200"/>
            <a:t>МКС є ключовим органом для переслідування міжнародних злочинів, таких як:</a:t>
          </a:r>
          <a:endParaRPr lang="en-US" sz="1800" kern="1200"/>
        </a:p>
        <a:p>
          <a:pPr marL="342900" lvl="2" indent="-171450" algn="l" defTabSz="800100">
            <a:lnSpc>
              <a:spcPct val="90000"/>
            </a:lnSpc>
            <a:spcBef>
              <a:spcPct val="0"/>
            </a:spcBef>
            <a:spcAft>
              <a:spcPct val="20000"/>
            </a:spcAft>
            <a:buChar char="•"/>
          </a:pPr>
          <a:r>
            <a:rPr lang="ru-RU" sz="1800" b="0" i="0" kern="1200"/>
            <a:t>Геноцид.</a:t>
          </a:r>
          <a:endParaRPr lang="en-US" sz="1800" kern="1200"/>
        </a:p>
        <a:p>
          <a:pPr marL="342900" lvl="2" indent="-171450" algn="l" defTabSz="800100">
            <a:lnSpc>
              <a:spcPct val="90000"/>
            </a:lnSpc>
            <a:spcBef>
              <a:spcPct val="0"/>
            </a:spcBef>
            <a:spcAft>
              <a:spcPct val="20000"/>
            </a:spcAft>
            <a:buChar char="•"/>
          </a:pPr>
          <a:r>
            <a:rPr lang="ru-RU" sz="1800" b="0" i="0" kern="1200"/>
            <a:t>Злочини проти людяності.</a:t>
          </a:r>
          <a:endParaRPr lang="en-US" sz="1800" kern="1200"/>
        </a:p>
        <a:p>
          <a:pPr marL="342900" lvl="2" indent="-171450" algn="l" defTabSz="800100">
            <a:lnSpc>
              <a:spcPct val="90000"/>
            </a:lnSpc>
            <a:spcBef>
              <a:spcPct val="0"/>
            </a:spcBef>
            <a:spcAft>
              <a:spcPct val="20000"/>
            </a:spcAft>
            <a:buChar char="•"/>
          </a:pPr>
          <a:r>
            <a:rPr lang="ru-RU" sz="1800" b="0" i="0" kern="1200"/>
            <a:t>Воєнні злочини.</a:t>
          </a:r>
          <a:endParaRPr lang="en-US" sz="1800" kern="1200"/>
        </a:p>
        <a:p>
          <a:pPr marL="171450" lvl="1" indent="-171450" algn="l" defTabSz="800100">
            <a:lnSpc>
              <a:spcPct val="90000"/>
            </a:lnSpc>
            <a:spcBef>
              <a:spcPct val="0"/>
            </a:spcBef>
            <a:spcAft>
              <a:spcPct val="20000"/>
            </a:spcAft>
            <a:buChar char="•"/>
          </a:pPr>
          <a:r>
            <a:rPr lang="ru-RU" sz="1800" b="0" i="0" kern="1200"/>
            <a:t>Україна активно взаємодіє з МКС для засудження Росії за злочини проти людяності [Туляков, 2023].</a:t>
          </a:r>
          <a:endParaRPr lang="en-US" sz="1800" kern="1200"/>
        </a:p>
      </dsp:txBody>
      <dsp:txXfrm>
        <a:off x="0" y="708527"/>
        <a:ext cx="6683374" cy="2047230"/>
      </dsp:txXfrm>
    </dsp:sp>
    <dsp:sp modelId="{3B9D13D7-E441-1F4A-89B8-DDF9DE0AD1DC}">
      <dsp:nvSpPr>
        <dsp:cNvPr id="0" name=""/>
        <dsp:cNvSpPr/>
      </dsp:nvSpPr>
      <dsp:spPr>
        <a:xfrm>
          <a:off x="0" y="2755757"/>
          <a:ext cx="6683374" cy="551655"/>
        </a:xfrm>
        <a:prstGeom prst="roundRect">
          <a:avLst/>
        </a:prstGeom>
        <a:gradFill rotWithShape="0">
          <a:gsLst>
            <a:gs pos="0">
              <a:schemeClr val="accent2">
                <a:hueOff val="-4374192"/>
                <a:satOff val="-8420"/>
                <a:lumOff val="588"/>
                <a:alphaOff val="0"/>
                <a:tint val="94000"/>
                <a:satMod val="100000"/>
                <a:lumMod val="108000"/>
              </a:schemeClr>
            </a:gs>
            <a:gs pos="50000">
              <a:schemeClr val="accent2">
                <a:hueOff val="-4374192"/>
                <a:satOff val="-8420"/>
                <a:lumOff val="588"/>
                <a:alphaOff val="0"/>
                <a:tint val="98000"/>
                <a:shade val="100000"/>
                <a:satMod val="100000"/>
                <a:lumMod val="100000"/>
              </a:schemeClr>
            </a:gs>
            <a:gs pos="100000">
              <a:schemeClr val="accent2">
                <a:hueOff val="-4374192"/>
                <a:satOff val="-8420"/>
                <a:lumOff val="588"/>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ru-RU" sz="2300" b="1" i="0" kern="1200"/>
            <a:t>Вплив на національне право:</a:t>
          </a:r>
          <a:endParaRPr lang="en-US" sz="2300" kern="1200"/>
        </a:p>
      </dsp:txBody>
      <dsp:txXfrm>
        <a:off x="26930" y="2782687"/>
        <a:ext cx="6629514" cy="497795"/>
      </dsp:txXfrm>
    </dsp:sp>
    <dsp:sp modelId="{29AE1845-341F-3D4D-B2FA-CED4865BBB5B}">
      <dsp:nvSpPr>
        <dsp:cNvPr id="0" name=""/>
        <dsp:cNvSpPr/>
      </dsp:nvSpPr>
      <dsp:spPr>
        <a:xfrm>
          <a:off x="0" y="3307412"/>
          <a:ext cx="6683374" cy="114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197"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ru-RU" sz="1800" b="0" i="0" kern="1200"/>
            <a:t>Рішення МКС часто використовуються як прецеденти для формування національних правових систем.</a:t>
          </a:r>
          <a:endParaRPr lang="en-US" sz="1800" kern="1200"/>
        </a:p>
        <a:p>
          <a:pPr marL="171450" lvl="1" indent="-171450" algn="l" defTabSz="800100">
            <a:lnSpc>
              <a:spcPct val="90000"/>
            </a:lnSpc>
            <a:spcBef>
              <a:spcPct val="0"/>
            </a:spcBef>
            <a:spcAft>
              <a:spcPct val="20000"/>
            </a:spcAft>
            <a:buChar char="•"/>
          </a:pPr>
          <a:r>
            <a:rPr lang="ru-RU" sz="1800" b="0" i="0" kern="1200"/>
            <a:t>Приклад: Україна враховує практику МКС при реформуванні кримінального кодексу [Проект нового КК України, 2023].</a:t>
          </a:r>
          <a:endParaRPr lang="en-US" sz="1800" kern="1200"/>
        </a:p>
      </dsp:txBody>
      <dsp:txXfrm>
        <a:off x="0" y="3307412"/>
        <a:ext cx="6683374" cy="1142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3A996-1192-4295-A472-B844CFBA6273}">
      <dsp:nvSpPr>
        <dsp:cNvPr id="0" name=""/>
        <dsp:cNvSpPr/>
      </dsp:nvSpPr>
      <dsp:spPr>
        <a:xfrm>
          <a:off x="2810" y="838526"/>
          <a:ext cx="697675" cy="69767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738C6C-A800-43C4-AA93-ED7625545035}">
      <dsp:nvSpPr>
        <dsp:cNvPr id="0" name=""/>
        <dsp:cNvSpPr/>
      </dsp:nvSpPr>
      <dsp:spPr>
        <a:xfrm>
          <a:off x="2810" y="1662187"/>
          <a:ext cx="1993359" cy="588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ru-RU" sz="1400" b="1" i="0" kern="1200"/>
            <a:t>Принципи гармонізації кримінального права:</a:t>
          </a:r>
          <a:endParaRPr lang="en-US" sz="1400" kern="1200"/>
        </a:p>
      </dsp:txBody>
      <dsp:txXfrm>
        <a:off x="2810" y="1662187"/>
        <a:ext cx="1993359" cy="588663"/>
      </dsp:txXfrm>
    </dsp:sp>
    <dsp:sp modelId="{0E358ED4-AFDC-4905-94AE-DE0EB1935DBB}">
      <dsp:nvSpPr>
        <dsp:cNvPr id="0" name=""/>
        <dsp:cNvSpPr/>
      </dsp:nvSpPr>
      <dsp:spPr>
        <a:xfrm>
          <a:off x="2810" y="2309448"/>
          <a:ext cx="1993359" cy="1458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90000"/>
            </a:lnSpc>
            <a:spcBef>
              <a:spcPct val="0"/>
            </a:spcBef>
            <a:spcAft>
              <a:spcPct val="35000"/>
            </a:spcAft>
            <a:buNone/>
          </a:pPr>
          <a:r>
            <a:rPr lang="ru-RU" sz="1100" b="1" i="0" kern="1200"/>
            <a:t>Пропорційність: </a:t>
          </a:r>
          <a:r>
            <a:rPr lang="ru-RU" sz="1100" b="0" i="0" kern="1200"/>
            <a:t>Забезпечує відповідність санкцій тяжкості злочину [</a:t>
          </a:r>
          <a:r>
            <a:rPr lang="en-US" sz="1100" b="0" i="0" kern="1200"/>
            <a:t>Satzger, 2019].</a:t>
          </a:r>
          <a:endParaRPr lang="en-US" sz="1100" kern="1200"/>
        </a:p>
        <a:p>
          <a:pPr marL="0" lvl="0" indent="0" algn="l" defTabSz="488950">
            <a:lnSpc>
              <a:spcPct val="90000"/>
            </a:lnSpc>
            <a:spcBef>
              <a:spcPct val="0"/>
            </a:spcBef>
            <a:spcAft>
              <a:spcPct val="35000"/>
            </a:spcAft>
            <a:buNone/>
          </a:pPr>
          <a:r>
            <a:rPr lang="ru-RU" sz="1100" b="1" i="0" kern="1200"/>
            <a:t>Субсидіарність: </a:t>
          </a:r>
          <a:r>
            <a:rPr lang="ru-RU" sz="1100" b="0" i="0" kern="1200"/>
            <a:t>Рішення приймаються на найбільш відповідному рівні — місцевому, національному чи наднаціональному [Туляков, 2023].</a:t>
          </a:r>
          <a:endParaRPr lang="en-US" sz="1100" kern="1200"/>
        </a:p>
      </dsp:txBody>
      <dsp:txXfrm>
        <a:off x="2810" y="2309448"/>
        <a:ext cx="1993359" cy="1458949"/>
      </dsp:txXfrm>
    </dsp:sp>
    <dsp:sp modelId="{C2EF2E15-110B-41D0-90DA-BA4F7BBD2E65}">
      <dsp:nvSpPr>
        <dsp:cNvPr id="0" name=""/>
        <dsp:cNvSpPr/>
      </dsp:nvSpPr>
      <dsp:spPr>
        <a:xfrm>
          <a:off x="2345007" y="838526"/>
          <a:ext cx="697675" cy="69767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D745995-19A9-47FA-9D7B-6A7ABB03E752}">
      <dsp:nvSpPr>
        <dsp:cNvPr id="0" name=""/>
        <dsp:cNvSpPr/>
      </dsp:nvSpPr>
      <dsp:spPr>
        <a:xfrm>
          <a:off x="2345007" y="1662187"/>
          <a:ext cx="1993359" cy="588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ru-RU" sz="1400" b="1" i="0" kern="1200"/>
            <a:t>Виклики при апроксимації до права ЄС:</a:t>
          </a:r>
          <a:endParaRPr lang="en-US" sz="1400" kern="1200"/>
        </a:p>
      </dsp:txBody>
      <dsp:txXfrm>
        <a:off x="2345007" y="1662187"/>
        <a:ext cx="1993359" cy="588663"/>
      </dsp:txXfrm>
    </dsp:sp>
    <dsp:sp modelId="{6306DE6D-F318-4560-A204-7FAB20FC2002}">
      <dsp:nvSpPr>
        <dsp:cNvPr id="0" name=""/>
        <dsp:cNvSpPr/>
      </dsp:nvSpPr>
      <dsp:spPr>
        <a:xfrm>
          <a:off x="2345007" y="2309448"/>
          <a:ext cx="1993359" cy="1458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90000"/>
            </a:lnSpc>
            <a:spcBef>
              <a:spcPct val="0"/>
            </a:spcBef>
            <a:spcAft>
              <a:spcPct val="35000"/>
            </a:spcAft>
            <a:buNone/>
          </a:pPr>
          <a:r>
            <a:rPr lang="ru-RU" sz="1100" b="0" i="0" kern="1200"/>
            <a:t>Конфлікт між суверенітетом держави і приматом прав людини.</a:t>
          </a:r>
          <a:endParaRPr lang="en-US" sz="1100" kern="1200"/>
        </a:p>
        <a:p>
          <a:pPr marL="0" lvl="0" indent="0" algn="l" defTabSz="488950">
            <a:lnSpc>
              <a:spcPct val="90000"/>
            </a:lnSpc>
            <a:spcBef>
              <a:spcPct val="0"/>
            </a:spcBef>
            <a:spcAft>
              <a:spcPct val="35000"/>
            </a:spcAft>
            <a:buNone/>
          </a:pPr>
          <a:r>
            <a:rPr lang="ru-RU" sz="1100" b="0" i="0" kern="1200"/>
            <a:t>Недостатня узгодженість національних правових культур [Нієто Мартін, 2022].</a:t>
          </a:r>
          <a:endParaRPr lang="en-US" sz="1100" kern="1200"/>
        </a:p>
      </dsp:txBody>
      <dsp:txXfrm>
        <a:off x="2345007" y="2309448"/>
        <a:ext cx="1993359" cy="1458949"/>
      </dsp:txXfrm>
    </dsp:sp>
    <dsp:sp modelId="{71185D1A-FA43-4C5F-91F2-52EA48024156}">
      <dsp:nvSpPr>
        <dsp:cNvPr id="0" name=""/>
        <dsp:cNvSpPr/>
      </dsp:nvSpPr>
      <dsp:spPr>
        <a:xfrm>
          <a:off x="4687205" y="838526"/>
          <a:ext cx="697675" cy="69767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2BCBA1-5714-49A7-8F5C-633F78DC8CCA}">
      <dsp:nvSpPr>
        <dsp:cNvPr id="0" name=""/>
        <dsp:cNvSpPr/>
      </dsp:nvSpPr>
      <dsp:spPr>
        <a:xfrm>
          <a:off x="4687205" y="1662187"/>
          <a:ext cx="1993359" cy="588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ru-RU" sz="1400" b="1" i="0" kern="1200"/>
            <a:t>Практичний приклад:</a:t>
          </a:r>
          <a:endParaRPr lang="en-US" sz="1400" kern="1200"/>
        </a:p>
      </dsp:txBody>
      <dsp:txXfrm>
        <a:off x="4687205" y="1662187"/>
        <a:ext cx="1993359" cy="588663"/>
      </dsp:txXfrm>
    </dsp:sp>
    <dsp:sp modelId="{1FA5CA77-1F72-4D5F-902F-36A4FFB8366F}">
      <dsp:nvSpPr>
        <dsp:cNvPr id="0" name=""/>
        <dsp:cNvSpPr/>
      </dsp:nvSpPr>
      <dsp:spPr>
        <a:xfrm>
          <a:off x="4687205" y="2309448"/>
          <a:ext cx="1993359" cy="1458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90000"/>
            </a:lnSpc>
            <a:spcBef>
              <a:spcPct val="0"/>
            </a:spcBef>
            <a:spcAft>
              <a:spcPct val="35000"/>
            </a:spcAft>
            <a:buNone/>
          </a:pPr>
          <a:r>
            <a:rPr lang="ru-RU" sz="1100" b="0" i="0" kern="1200"/>
            <a:t>У справі </a:t>
          </a:r>
          <a:r>
            <a:rPr lang="en-US" sz="1100" b="0" i="1" kern="1200"/>
            <a:t>Big Brothers Watch and Others v. The United Kingdom </a:t>
          </a:r>
          <a:r>
            <a:rPr lang="en-US" sz="1100" b="0" i="0" kern="1200"/>
            <a:t>(2021), </a:t>
          </a:r>
          <a:r>
            <a:rPr lang="ru-RU" sz="1100" b="0" i="0" kern="1200"/>
            <a:t>ЄСПЛ підкреслив необхідність узгодження режиму таємного спостереження з Конвенцією [ЄСПЛ, 2021].</a:t>
          </a:r>
          <a:endParaRPr lang="en-US" sz="1100" kern="1200"/>
        </a:p>
      </dsp:txBody>
      <dsp:txXfrm>
        <a:off x="4687205" y="2309448"/>
        <a:ext cx="1993359" cy="14589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570C3-0177-EF46-876A-4365F4BECA76}">
      <dsp:nvSpPr>
        <dsp:cNvPr id="0" name=""/>
        <dsp:cNvSpPr/>
      </dsp:nvSpPr>
      <dsp:spPr>
        <a:xfrm>
          <a:off x="943" y="198283"/>
          <a:ext cx="3597771" cy="810000"/>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7" tIns="20003" rIns="20003" bIns="20003" numCol="1" spcCol="1270" anchor="ctr" anchorCtr="0">
          <a:noAutofit/>
        </a:bodyPr>
        <a:lstStyle/>
        <a:p>
          <a:pPr marL="0" lvl="0" indent="0" algn="ctr" defTabSz="666750">
            <a:lnSpc>
              <a:spcPct val="90000"/>
            </a:lnSpc>
            <a:spcBef>
              <a:spcPct val="0"/>
            </a:spcBef>
            <a:spcAft>
              <a:spcPct val="35000"/>
            </a:spcAft>
            <a:buNone/>
          </a:pPr>
          <a:r>
            <a:rPr lang="ru-RU" sz="1500" b="1" i="0" kern="1200"/>
            <a:t>Напруженість між суверенітетом і транснаціоналізмом:</a:t>
          </a:r>
          <a:endParaRPr lang="en-US" sz="1500" kern="1200"/>
        </a:p>
      </dsp:txBody>
      <dsp:txXfrm>
        <a:off x="405943" y="198283"/>
        <a:ext cx="2787771" cy="810000"/>
      </dsp:txXfrm>
    </dsp:sp>
    <dsp:sp modelId="{DE3BAE1A-5EBC-0948-B6F0-987062B71B11}">
      <dsp:nvSpPr>
        <dsp:cNvPr id="0" name=""/>
        <dsp:cNvSpPr/>
      </dsp:nvSpPr>
      <dsp:spPr>
        <a:xfrm>
          <a:off x="943" y="1109533"/>
          <a:ext cx="2878216" cy="1721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66750">
            <a:lnSpc>
              <a:spcPct val="90000"/>
            </a:lnSpc>
            <a:spcBef>
              <a:spcPct val="0"/>
            </a:spcBef>
            <a:spcAft>
              <a:spcPct val="15000"/>
            </a:spcAft>
            <a:buChar char="•"/>
          </a:pPr>
          <a:r>
            <a:rPr lang="ru-RU" sz="1500" b="0" i="0" kern="1200"/>
            <a:t>Національне право часто зазнає конфліктів через впровадження міжнародних норм.</a:t>
          </a:r>
          <a:endParaRPr lang="en-US" sz="1500" kern="1200"/>
        </a:p>
        <a:p>
          <a:pPr marL="114300" lvl="1" indent="-114300" algn="l" defTabSz="666750">
            <a:lnSpc>
              <a:spcPct val="90000"/>
            </a:lnSpc>
            <a:spcBef>
              <a:spcPct val="0"/>
            </a:spcBef>
            <a:spcAft>
              <a:spcPct val="15000"/>
            </a:spcAft>
            <a:buChar char="•"/>
          </a:pPr>
          <a:r>
            <a:rPr lang="ru-RU" sz="1500" b="0" i="0" kern="1200"/>
            <a:t>Приклад: Україна підписала Любляно-Гаазьку Конвенцію про міжнародне співробітництво у справах про злочини проти людяності [Туляков, 2023].</a:t>
          </a:r>
          <a:endParaRPr lang="en-US" sz="1500" kern="1200"/>
        </a:p>
      </dsp:txBody>
      <dsp:txXfrm>
        <a:off x="943" y="1109533"/>
        <a:ext cx="2878216" cy="1721250"/>
      </dsp:txXfrm>
    </dsp:sp>
    <dsp:sp modelId="{845FC852-E55B-824B-9342-61FA84E1E9ED}">
      <dsp:nvSpPr>
        <dsp:cNvPr id="0" name=""/>
        <dsp:cNvSpPr/>
      </dsp:nvSpPr>
      <dsp:spPr>
        <a:xfrm>
          <a:off x="3382714" y="198283"/>
          <a:ext cx="3597771" cy="810000"/>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7" tIns="20003" rIns="20003" bIns="20003" numCol="1" spcCol="1270" anchor="ctr" anchorCtr="0">
          <a:noAutofit/>
        </a:bodyPr>
        <a:lstStyle/>
        <a:p>
          <a:pPr marL="0" lvl="0" indent="0" algn="ctr" defTabSz="666750">
            <a:lnSpc>
              <a:spcPct val="90000"/>
            </a:lnSpc>
            <a:spcBef>
              <a:spcPct val="0"/>
            </a:spcBef>
            <a:spcAft>
              <a:spcPct val="35000"/>
            </a:spcAft>
            <a:buNone/>
          </a:pPr>
          <a:r>
            <a:rPr lang="ru-RU" sz="1500" b="1" i="0" kern="1200"/>
            <a:t>Ключові проблеми:</a:t>
          </a:r>
          <a:endParaRPr lang="en-US" sz="1500" kern="1200"/>
        </a:p>
      </dsp:txBody>
      <dsp:txXfrm>
        <a:off x="3787714" y="198283"/>
        <a:ext cx="2787771" cy="810000"/>
      </dsp:txXfrm>
    </dsp:sp>
    <dsp:sp modelId="{76424B88-0B75-1D4F-9058-BB25B9B63C11}">
      <dsp:nvSpPr>
        <dsp:cNvPr id="0" name=""/>
        <dsp:cNvSpPr/>
      </dsp:nvSpPr>
      <dsp:spPr>
        <a:xfrm>
          <a:off x="3382714" y="1109533"/>
          <a:ext cx="2878216" cy="1721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66750">
            <a:lnSpc>
              <a:spcPct val="90000"/>
            </a:lnSpc>
            <a:spcBef>
              <a:spcPct val="0"/>
            </a:spcBef>
            <a:spcAft>
              <a:spcPct val="15000"/>
            </a:spcAft>
            <a:buChar char="•"/>
          </a:pPr>
          <a:r>
            <a:rPr lang="ru-RU" sz="1500" b="0" i="0" kern="1200"/>
            <a:t>Юрисдикційні конфлікти.</a:t>
          </a:r>
          <a:endParaRPr lang="en-US" sz="1500" kern="1200"/>
        </a:p>
        <a:p>
          <a:pPr marL="114300" lvl="1" indent="-114300" algn="l" defTabSz="666750">
            <a:lnSpc>
              <a:spcPct val="90000"/>
            </a:lnSpc>
            <a:spcBef>
              <a:spcPct val="0"/>
            </a:spcBef>
            <a:spcAft>
              <a:spcPct val="15000"/>
            </a:spcAft>
            <a:buChar char="•"/>
          </a:pPr>
          <a:r>
            <a:rPr lang="ru-RU" sz="1500" b="0" i="0" kern="1200"/>
            <a:t>Політичні міркування.</a:t>
          </a:r>
          <a:endParaRPr lang="en-US" sz="1500" kern="1200"/>
        </a:p>
        <a:p>
          <a:pPr marL="114300" lvl="1" indent="-114300" algn="l" defTabSz="666750">
            <a:lnSpc>
              <a:spcPct val="90000"/>
            </a:lnSpc>
            <a:spcBef>
              <a:spcPct val="0"/>
            </a:spcBef>
            <a:spcAft>
              <a:spcPct val="15000"/>
            </a:spcAft>
            <a:buChar char="•"/>
          </a:pPr>
          <a:r>
            <a:rPr lang="ru-RU" sz="1500" b="0" i="0" kern="1200"/>
            <a:t>Геополітична напруженість.</a:t>
          </a:r>
          <a:endParaRPr lang="en-US" sz="1500" kern="1200"/>
        </a:p>
        <a:p>
          <a:pPr marL="114300" lvl="1" indent="-114300" algn="l" defTabSz="666750">
            <a:lnSpc>
              <a:spcPct val="90000"/>
            </a:lnSpc>
            <a:spcBef>
              <a:spcPct val="0"/>
            </a:spcBef>
            <a:spcAft>
              <a:spcPct val="15000"/>
            </a:spcAft>
            <a:buChar char="•"/>
          </a:pPr>
          <a:r>
            <a:rPr lang="ru-RU" sz="1500" b="0" i="0" kern="1200"/>
            <a:t>Захист прав жертв міжнародних злочинів.</a:t>
          </a:r>
          <a:endParaRPr lang="en-US" sz="1500" kern="1200"/>
        </a:p>
      </dsp:txBody>
      <dsp:txXfrm>
        <a:off x="3382714" y="1109533"/>
        <a:ext cx="2878216" cy="1721250"/>
      </dsp:txXfrm>
    </dsp:sp>
    <dsp:sp modelId="{7B3306EB-1C0E-104C-BB6A-17766F0AF862}">
      <dsp:nvSpPr>
        <dsp:cNvPr id="0" name=""/>
        <dsp:cNvSpPr/>
      </dsp:nvSpPr>
      <dsp:spPr>
        <a:xfrm>
          <a:off x="6764485" y="198283"/>
          <a:ext cx="3597771" cy="810000"/>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7" tIns="20003" rIns="20003" bIns="20003" numCol="1" spcCol="1270" anchor="ctr" anchorCtr="0">
          <a:noAutofit/>
        </a:bodyPr>
        <a:lstStyle/>
        <a:p>
          <a:pPr marL="0" lvl="0" indent="0" algn="ctr" defTabSz="666750">
            <a:lnSpc>
              <a:spcPct val="90000"/>
            </a:lnSpc>
            <a:spcBef>
              <a:spcPct val="0"/>
            </a:spcBef>
            <a:spcAft>
              <a:spcPct val="35000"/>
            </a:spcAft>
            <a:buNone/>
          </a:pPr>
          <a:r>
            <a:rPr lang="ru-RU" sz="1500" b="1" i="0" kern="1200"/>
            <a:t>Переваги транснаціонального підходу:</a:t>
          </a:r>
          <a:endParaRPr lang="en-US" sz="1500" kern="1200"/>
        </a:p>
      </dsp:txBody>
      <dsp:txXfrm>
        <a:off x="7169485" y="198283"/>
        <a:ext cx="2787771" cy="810000"/>
      </dsp:txXfrm>
    </dsp:sp>
    <dsp:sp modelId="{9921BCCC-64EA-5645-9DAA-3F1F294C1FD1}">
      <dsp:nvSpPr>
        <dsp:cNvPr id="0" name=""/>
        <dsp:cNvSpPr/>
      </dsp:nvSpPr>
      <dsp:spPr>
        <a:xfrm>
          <a:off x="6764485" y="1109533"/>
          <a:ext cx="2878216" cy="1721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66750">
            <a:lnSpc>
              <a:spcPct val="90000"/>
            </a:lnSpc>
            <a:spcBef>
              <a:spcPct val="0"/>
            </a:spcBef>
            <a:spcAft>
              <a:spcPct val="15000"/>
            </a:spcAft>
            <a:buChar char="•"/>
          </a:pPr>
          <a:r>
            <a:rPr lang="ru-RU" sz="1500" b="0" i="0" kern="1200"/>
            <a:t>Стандартизація процедур і покарань.</a:t>
          </a:r>
          <a:endParaRPr lang="en-US" sz="1500" kern="1200"/>
        </a:p>
        <a:p>
          <a:pPr marL="114300" lvl="1" indent="-114300" algn="l" defTabSz="666750">
            <a:lnSpc>
              <a:spcPct val="90000"/>
            </a:lnSpc>
            <a:spcBef>
              <a:spcPct val="0"/>
            </a:spcBef>
            <a:spcAft>
              <a:spcPct val="15000"/>
            </a:spcAft>
            <a:buChar char="•"/>
          </a:pPr>
          <a:r>
            <a:rPr lang="ru-RU" sz="1500" b="0" i="0" kern="1200"/>
            <a:t>Покращення міжнародного співробітництва.</a:t>
          </a:r>
          <a:endParaRPr lang="en-US" sz="1500" kern="1200"/>
        </a:p>
      </dsp:txBody>
      <dsp:txXfrm>
        <a:off x="6764485" y="1109533"/>
        <a:ext cx="2878216" cy="17212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10/5/25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doi.org/10.30709/eucrim-2019-007" TargetMode="Externa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hyperlink" Target="https://eur-lex.europa.eu/legal-content/EN/TXT/?uri=celex%3A12007L%2FTXT" TargetMode="External"/><Relationship Id="rId5" Type="http://schemas.openxmlformats.org/officeDocument/2006/relationships/hyperlink" Target="http://www.ejil.org/pdfs/14/5/453.pdf" TargetMode="External"/><Relationship Id="rId4" Type="http://schemas.openxmlformats.org/officeDocument/2006/relationships/hyperlink" Target="https://www.unodc.org/documents/commissions/CCPCJ/CCPCJ_Sessions/CCPCJ_33/ECN152024_CRP1_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hyperlink" Target="https://eur-lex.europa.eu/legal-content/EN/TXT/?uri=CELEX%3A62010CJ0617" TargetMode="External"/><Relationship Id="rId3" Type="http://schemas.openxmlformats.org/officeDocument/2006/relationships/image" Target="../media/image3.png"/><Relationship Id="rId7" Type="http://schemas.openxmlformats.org/officeDocument/2006/relationships/hyperlink" Target="http://hudoc.echr.coe.int/fre?i=001-207115" TargetMode="External"/><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hyperlink" Target="https://hudoc.echr.coe.int/eng?i=001-183685" TargetMode="External"/><Relationship Id="rId5" Type="http://schemas.openxmlformats.org/officeDocument/2006/relationships/hyperlink" Target="https://hudoc.echr.coe.int/eng?i=001-210077" TargetMode="External"/><Relationship Id="rId4" Type="http://schemas.openxmlformats.org/officeDocument/2006/relationships/hyperlink" Target="https://hudoc.echr.coe.int/eng?i=001-57478"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hyperlink" Target="https://www.ohchr.org/en/instruments-mechanisms/instruments/international-covenant-economic-social-and-cultural-rights?spm=5aebb161.2ef5001f.0.0.14b0c9215mufO2" TargetMode="External"/><Relationship Id="rId5" Type="http://schemas.openxmlformats.org/officeDocument/2006/relationships/hyperlink" Target="https://www.ohchr.org/en/instruments-mechanisms/instruments/international-covenant-civil-and-political-rights?spm=5aebb161.2ef5001f.0.0.14b0c9215mufO2" TargetMode="External"/><Relationship Id="rId4" Type="http://schemas.openxmlformats.org/officeDocument/2006/relationships/hyperlink" Target="https://www.un.org/en/about-us/universal-declaration-of-human-right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A391C69-E52F-4DC0-B51A-0DABC54840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48390FD-448E-4FF2-AEE8-C46960568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Рисунок 9" descr="Изображение выглядит как текст, искусство, снимок экрана, плакат&#10;&#10;Контент, сгенерированный ИИ, может содержать ошибки.">
            <a:extLst>
              <a:ext uri="{FF2B5EF4-FFF2-40B4-BE49-F238E27FC236}">
                <a16:creationId xmlns:a16="http://schemas.microsoft.com/office/drawing/2014/main" id="{933FBA3C-3CA6-169D-1CD3-BEBB5C7D87F0}"/>
              </a:ext>
            </a:extLst>
          </p:cNvPr>
          <p:cNvPicPr>
            <a:picLocks noChangeAspect="1"/>
          </p:cNvPicPr>
          <p:nvPr/>
        </p:nvPicPr>
        <p:blipFill>
          <a:blip r:embed="rId2"/>
          <a:srcRect l="11630" r="17872"/>
          <a:stretch/>
        </p:blipFill>
        <p:spPr>
          <a:xfrm>
            <a:off x="7357274" y="10"/>
            <a:ext cx="4834726" cy="6857990"/>
          </a:xfrm>
          <a:prstGeom prst="rect">
            <a:avLst/>
          </a:prstGeom>
        </p:spPr>
      </p:pic>
      <p:pic>
        <p:nvPicPr>
          <p:cNvPr id="28" name="Picture 27">
            <a:extLst>
              <a:ext uri="{FF2B5EF4-FFF2-40B4-BE49-F238E27FC236}">
                <a16:creationId xmlns:a16="http://schemas.microsoft.com/office/drawing/2014/main" id="{0BD259F2-A289-4420-B3EB-BBC6A904FC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981075" y="1358901"/>
            <a:ext cx="5280026" cy="2730498"/>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sz="3000" b="1" dirty="0"/>
              <a:t>ПАРАДИГМИ </a:t>
            </a:r>
            <a:r>
              <a:rPr lang="uk-UA" sz="3000" b="1"/>
              <a:t>КРИМІНАЛЬНОГО ПРАВА Лекція 1 - ВСТУП </a:t>
            </a:r>
            <a:r>
              <a:rPr lang="uk-UA" sz="3000" b="1" dirty="0"/>
              <a:t>ДО</a:t>
            </a:r>
            <a:br>
              <a:rPr lang="en-US" sz="3000" dirty="0"/>
            </a:br>
            <a:endParaRPr lang="ru-UA" sz="30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120148" y="4165600"/>
            <a:ext cx="5140954"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dirty="0"/>
              <a:t>Професор </a:t>
            </a:r>
            <a:r>
              <a:rPr lang="uk-UA" dirty="0" err="1"/>
              <a:t>Вячеслав</a:t>
            </a:r>
            <a:r>
              <a:rPr lang="uk-UA" dirty="0"/>
              <a:t> ТУЛЯКОВ</a:t>
            </a:r>
            <a:endParaRPr lang="en-US" dirty="0"/>
          </a:p>
          <a:p>
            <a:r>
              <a:rPr lang="en-US" dirty="0" err="1"/>
              <a:t>Tuliakov@onua.edu.ua</a:t>
            </a:r>
            <a:endParaRPr lang="ru-UA" dirty="0"/>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46B6F48-53DC-5456-C0F7-DBF62E051A64}"/>
              </a:ext>
            </a:extLst>
          </p:cNvPr>
          <p:cNvSpPr>
            <a:spLocks noGrp="1"/>
          </p:cNvSpPr>
          <p:nvPr>
            <p:ph type="title"/>
          </p:nvPr>
        </p:nvSpPr>
        <p:spPr>
          <a:xfrm>
            <a:off x="641074" y="1314450"/>
            <a:ext cx="2844002" cy="3680244"/>
          </a:xfrm>
        </p:spPr>
        <p:txBody>
          <a:bodyPr>
            <a:normAutofit/>
          </a:bodyPr>
          <a:lstStyle/>
          <a:p>
            <a:pPr algn="l"/>
            <a:r>
              <a:rPr lang="ru-RU" sz="2800" b="1">
                <a:latin typeface="ui-sans-serif"/>
              </a:rPr>
              <a:t>Міжнародний кримінальний суд (МКС)</a:t>
            </a:r>
            <a:br>
              <a:rPr lang="ru-RU" sz="2800" b="1">
                <a:latin typeface="ui-sans-serif"/>
              </a:rPr>
            </a:br>
            <a:endParaRPr lang="ru-UA" sz="2800"/>
          </a:p>
        </p:txBody>
      </p:sp>
      <p:pic>
        <p:nvPicPr>
          <p:cNvPr id="13"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5"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Объект 2">
            <a:extLst>
              <a:ext uri="{FF2B5EF4-FFF2-40B4-BE49-F238E27FC236}">
                <a16:creationId xmlns:a16="http://schemas.microsoft.com/office/drawing/2014/main" id="{D8A721B2-77A3-EEFC-37B0-A9064DCA089F}"/>
              </a:ext>
            </a:extLst>
          </p:cNvPr>
          <p:cNvGraphicFramePr>
            <a:graphicFrameLocks noGrp="1"/>
          </p:cNvGraphicFramePr>
          <p:nvPr>
            <p:ph sz="quarter" idx="13"/>
            <p:extLst>
              <p:ext uri="{D42A27DB-BD31-4B8C-83A1-F6EECF244321}">
                <p14:modId xmlns:p14="http://schemas.microsoft.com/office/powerpoint/2010/main" val="435965575"/>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1818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Вентилятор">
            <a:extLst>
              <a:ext uri="{FF2B5EF4-FFF2-40B4-BE49-F238E27FC236}">
                <a16:creationId xmlns:a16="http://schemas.microsoft.com/office/drawing/2014/main" id="{8238518E-83E9-7D85-F279-2ACF4453EDC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DDC5655B-E2EC-F1B1-F226-C297513458FD}"/>
              </a:ext>
            </a:extLst>
          </p:cNvPr>
          <p:cNvSpPr>
            <a:spLocks noGrp="1"/>
          </p:cNvSpPr>
          <p:nvPr>
            <p:ph type="title"/>
          </p:nvPr>
        </p:nvSpPr>
        <p:spPr>
          <a:xfrm>
            <a:off x="5282520" y="618517"/>
            <a:ext cx="5855416" cy="1596177"/>
          </a:xfrm>
        </p:spPr>
        <p:txBody>
          <a:bodyPr>
            <a:normAutofit/>
          </a:bodyPr>
          <a:lstStyle/>
          <a:p>
            <a:r>
              <a:rPr lang="ru-RU" sz="3100" b="1">
                <a:latin typeface="ui-sans-serif"/>
              </a:rPr>
              <a:t>Права </a:t>
            </a:r>
            <a:r>
              <a:rPr lang="ru-RU" sz="3100" b="1" err="1">
                <a:latin typeface="ui-sans-serif"/>
              </a:rPr>
              <a:t>недержавних</a:t>
            </a:r>
            <a:r>
              <a:rPr lang="ru-RU" sz="3100" b="1">
                <a:latin typeface="ui-sans-serif"/>
              </a:rPr>
              <a:t> </a:t>
            </a:r>
            <a:r>
              <a:rPr lang="ru-RU" sz="3100" b="1" err="1">
                <a:latin typeface="ui-sans-serif"/>
              </a:rPr>
              <a:t>акторів</a:t>
            </a:r>
            <a:r>
              <a:rPr lang="ru-RU" sz="3100" b="1">
                <a:latin typeface="ui-sans-serif"/>
              </a:rPr>
              <a:t>: </a:t>
            </a:r>
            <a:r>
              <a:rPr lang="en" sz="3100" b="1">
                <a:latin typeface="ui-sans-serif"/>
              </a:rPr>
              <a:t>BlackRock, Vanguard</a:t>
            </a:r>
            <a:br>
              <a:rPr lang="en" sz="3100" b="1">
                <a:latin typeface="ui-sans-serif"/>
              </a:rPr>
            </a:br>
            <a:endParaRPr lang="ru-UA" sz="3100"/>
          </a:p>
        </p:txBody>
      </p:sp>
      <p:sp>
        <p:nvSpPr>
          <p:cNvPr id="3" name="Объект 2">
            <a:extLst>
              <a:ext uri="{FF2B5EF4-FFF2-40B4-BE49-F238E27FC236}">
                <a16:creationId xmlns:a16="http://schemas.microsoft.com/office/drawing/2014/main" id="{6FCEF022-EF32-6D01-452B-E2E446170B53}"/>
              </a:ext>
            </a:extLst>
          </p:cNvPr>
          <p:cNvSpPr>
            <a:spLocks noGrp="1"/>
          </p:cNvSpPr>
          <p:nvPr>
            <p:ph sz="quarter" idx="13"/>
          </p:nvPr>
        </p:nvSpPr>
        <p:spPr>
          <a:xfrm>
            <a:off x="5282520" y="2367092"/>
            <a:ext cx="5855415" cy="3847444"/>
          </a:xfrm>
        </p:spPr>
        <p:txBody>
          <a:bodyPr>
            <a:normAutofit/>
          </a:bodyPr>
          <a:lstStyle/>
          <a:p>
            <a:pPr>
              <a:lnSpc>
                <a:spcPct val="110000"/>
              </a:lnSpc>
              <a:buFont typeface="Arial" panose="020B0604020202020204" pitchFamily="34" charset="0"/>
              <a:buChar char="•"/>
            </a:pPr>
            <a:r>
              <a:rPr lang="ru-RU" sz="1300" b="1" i="0" u="none" strike="noStrike">
                <a:effectLst/>
                <a:latin typeface="ui-sans-serif"/>
              </a:rPr>
              <a:t>Роль </a:t>
            </a:r>
            <a:r>
              <a:rPr lang="ru-RU" sz="1300" b="1" i="0" u="none" strike="noStrike" err="1">
                <a:effectLst/>
                <a:latin typeface="ui-sans-serif"/>
              </a:rPr>
              <a:t>фінансових</a:t>
            </a:r>
            <a:r>
              <a:rPr lang="ru-RU" sz="1300" b="1" i="0" u="none" strike="noStrike">
                <a:effectLst/>
                <a:latin typeface="ui-sans-serif"/>
              </a:rPr>
              <a:t> </a:t>
            </a:r>
            <a:r>
              <a:rPr lang="ru-RU" sz="1300" b="1" i="0" u="none" strike="noStrike" err="1">
                <a:effectLst/>
                <a:latin typeface="ui-sans-serif"/>
              </a:rPr>
              <a:t>гігантів</a:t>
            </a:r>
            <a:r>
              <a:rPr lang="ru-RU" sz="1300" b="1" i="0" u="none" strike="noStrike">
                <a:effectLst/>
                <a:latin typeface="ui-sans-serif"/>
              </a:rPr>
              <a:t> у глобальному правовому </a:t>
            </a:r>
            <a:r>
              <a:rPr lang="ru-RU" sz="1300" b="1" i="0" u="none" strike="noStrike" err="1">
                <a:effectLst/>
                <a:latin typeface="ui-sans-serif"/>
              </a:rPr>
              <a:t>полі</a:t>
            </a:r>
            <a:r>
              <a:rPr lang="ru-RU" sz="1300" b="1" i="0" u="none" strike="noStrike">
                <a:effectLst/>
                <a:latin typeface="ui-sans-serif"/>
              </a:rPr>
              <a:t>:</a:t>
            </a:r>
            <a:endParaRPr lang="ru-RU" sz="1300" b="0" i="0" u="none" strike="noStrike">
              <a:effectLst/>
              <a:latin typeface="ui-sans-serif"/>
            </a:endParaRPr>
          </a:p>
          <a:p>
            <a:pPr marL="742950" lvl="1" indent="-285750">
              <a:lnSpc>
                <a:spcPct val="110000"/>
              </a:lnSpc>
              <a:buFont typeface="Arial" panose="020B0604020202020204" pitchFamily="34" charset="0"/>
              <a:buChar char="•"/>
            </a:pPr>
            <a:r>
              <a:rPr lang="ru-RU" sz="1300" b="0" i="0" u="none" strike="noStrike" err="1">
                <a:effectLst/>
                <a:latin typeface="ui-sans-serif"/>
              </a:rPr>
              <a:t>Компанії</a:t>
            </a:r>
            <a:r>
              <a:rPr lang="ru-RU" sz="1300" b="0" i="0" u="none" strike="noStrike">
                <a:effectLst/>
                <a:latin typeface="ui-sans-serif"/>
              </a:rPr>
              <a:t>, </a:t>
            </a:r>
            <a:r>
              <a:rPr lang="ru-RU" sz="1300" b="0" i="0" u="none" strike="noStrike" err="1">
                <a:effectLst/>
                <a:latin typeface="ui-sans-serif"/>
              </a:rPr>
              <a:t>такі</a:t>
            </a:r>
            <a:r>
              <a:rPr lang="ru-RU" sz="1300" b="0" i="0" u="none" strike="noStrike">
                <a:effectLst/>
                <a:latin typeface="ui-sans-serif"/>
              </a:rPr>
              <a:t> як </a:t>
            </a:r>
            <a:r>
              <a:rPr lang="en" sz="1300" b="0" i="0" u="none" strike="noStrike">
                <a:effectLst/>
                <a:latin typeface="ui-sans-serif"/>
              </a:rPr>
              <a:t>BlackRock </a:t>
            </a:r>
            <a:r>
              <a:rPr lang="ru-RU" sz="1300" b="0" i="0" u="none" strike="noStrike">
                <a:effectLst/>
                <a:latin typeface="ui-sans-serif"/>
              </a:rPr>
              <a:t>і </a:t>
            </a:r>
            <a:r>
              <a:rPr lang="en" sz="1300" b="0" i="0" u="none" strike="noStrike">
                <a:effectLst/>
                <a:latin typeface="ui-sans-serif"/>
              </a:rPr>
              <a:t>Vanguard, </a:t>
            </a:r>
            <a:r>
              <a:rPr lang="ru-RU" sz="1300" b="0" i="0" u="none" strike="noStrike" err="1">
                <a:effectLst/>
                <a:latin typeface="ui-sans-serif"/>
              </a:rPr>
              <a:t>мають</a:t>
            </a:r>
            <a:r>
              <a:rPr lang="ru-RU" sz="1300" b="0" i="0" u="none" strike="noStrike">
                <a:effectLst/>
                <a:latin typeface="ui-sans-serif"/>
              </a:rPr>
              <a:t> </a:t>
            </a:r>
            <a:r>
              <a:rPr lang="ru-RU" sz="1300" b="0" i="0" u="none" strike="noStrike" err="1">
                <a:effectLst/>
                <a:latin typeface="ui-sans-serif"/>
              </a:rPr>
              <a:t>значний</a:t>
            </a:r>
            <a:r>
              <a:rPr lang="ru-RU" sz="1300" b="0" i="0" u="none" strike="noStrike">
                <a:effectLst/>
                <a:latin typeface="ui-sans-serif"/>
              </a:rPr>
              <a:t> </a:t>
            </a:r>
            <a:r>
              <a:rPr lang="ru-RU" sz="1300" b="0" i="0" u="none" strike="noStrike" err="1">
                <a:effectLst/>
                <a:latin typeface="ui-sans-serif"/>
              </a:rPr>
              <a:t>вплив</a:t>
            </a:r>
            <a:r>
              <a:rPr lang="ru-RU" sz="1300" b="0" i="0" u="none" strike="noStrike">
                <a:effectLst/>
                <a:latin typeface="ui-sans-serif"/>
              </a:rPr>
              <a:t> на </a:t>
            </a:r>
            <a:r>
              <a:rPr lang="ru-RU" sz="1300" b="0" i="0" u="none" strike="noStrike" err="1">
                <a:effectLst/>
                <a:latin typeface="ui-sans-serif"/>
              </a:rPr>
              <a:t>глобальну</a:t>
            </a:r>
            <a:r>
              <a:rPr lang="ru-RU" sz="1300" b="0" i="0" u="none" strike="noStrike">
                <a:effectLst/>
                <a:latin typeface="ui-sans-serif"/>
              </a:rPr>
              <a:t> </a:t>
            </a:r>
            <a:r>
              <a:rPr lang="ru-RU" sz="1300" b="0" i="0" u="none" strike="noStrike" err="1">
                <a:effectLst/>
                <a:latin typeface="ui-sans-serif"/>
              </a:rPr>
              <a:t>політику</a:t>
            </a:r>
            <a:r>
              <a:rPr lang="ru-RU" sz="1300" b="0" i="0" u="none" strike="noStrike">
                <a:effectLst/>
                <a:latin typeface="ui-sans-serif"/>
              </a:rPr>
              <a:t> через </a:t>
            </a:r>
            <a:r>
              <a:rPr lang="ru-RU" sz="1300" b="0" i="0" u="none" strike="noStrike" err="1">
                <a:effectLst/>
                <a:latin typeface="ui-sans-serif"/>
              </a:rPr>
              <a:t>інвестиційні</a:t>
            </a:r>
            <a:r>
              <a:rPr lang="ru-RU" sz="1300" b="0" i="0" u="none" strike="noStrike">
                <a:effectLst/>
                <a:latin typeface="ui-sans-serif"/>
              </a:rPr>
              <a:t> </a:t>
            </a:r>
            <a:r>
              <a:rPr lang="ru-RU" sz="1300" b="0" i="0" u="none" strike="noStrike" err="1">
                <a:effectLst/>
                <a:latin typeface="ui-sans-serif"/>
              </a:rPr>
              <a:t>стратегії</a:t>
            </a:r>
            <a:r>
              <a:rPr lang="ru-RU" sz="1300" b="0" i="0" u="none" strike="noStrike">
                <a:effectLst/>
                <a:latin typeface="ui-sans-serif"/>
              </a:rPr>
              <a:t>.</a:t>
            </a:r>
          </a:p>
          <a:p>
            <a:pPr marL="742950" lvl="1" indent="-285750">
              <a:lnSpc>
                <a:spcPct val="110000"/>
              </a:lnSpc>
              <a:buFont typeface="Arial" panose="020B0604020202020204" pitchFamily="34" charset="0"/>
              <a:buChar char="•"/>
            </a:pPr>
            <a:r>
              <a:rPr lang="ru-RU" sz="1300" b="0" i="0" u="none" strike="noStrike" err="1">
                <a:effectLst/>
                <a:latin typeface="ui-sans-serif"/>
              </a:rPr>
              <a:t>Їх</a:t>
            </a:r>
            <a:r>
              <a:rPr lang="ru-RU" sz="1300" b="0" i="0" u="none" strike="noStrike">
                <a:effectLst/>
                <a:latin typeface="ui-sans-serif"/>
              </a:rPr>
              <a:t> </a:t>
            </a:r>
            <a:r>
              <a:rPr lang="ru-RU" sz="1300" b="0" i="0" u="none" strike="noStrike" err="1">
                <a:effectLst/>
                <a:latin typeface="ui-sans-serif"/>
              </a:rPr>
              <a:t>діяльність</a:t>
            </a:r>
            <a:r>
              <a:rPr lang="ru-RU" sz="1300" b="0" i="0" u="none" strike="noStrike">
                <a:effectLst/>
                <a:latin typeface="ui-sans-serif"/>
              </a:rPr>
              <a:t> </a:t>
            </a:r>
            <a:r>
              <a:rPr lang="ru-RU" sz="1300" b="0" i="0" u="none" strike="noStrike" err="1">
                <a:effectLst/>
                <a:latin typeface="ui-sans-serif"/>
              </a:rPr>
              <a:t>може</a:t>
            </a:r>
            <a:r>
              <a:rPr lang="ru-RU" sz="1300" b="0" i="0" u="none" strike="noStrike">
                <a:effectLst/>
                <a:latin typeface="ui-sans-serif"/>
              </a:rPr>
              <a:t> бути </a:t>
            </a:r>
            <a:r>
              <a:rPr lang="ru-RU" sz="1300" b="0" i="0" u="none" strike="noStrike" err="1">
                <a:effectLst/>
                <a:latin typeface="ui-sans-serif"/>
              </a:rPr>
              <a:t>регульована</a:t>
            </a:r>
            <a:r>
              <a:rPr lang="ru-RU" sz="1300" b="0" i="0" u="none" strike="noStrike">
                <a:effectLst/>
                <a:latin typeface="ui-sans-serif"/>
              </a:rPr>
              <a:t> </a:t>
            </a:r>
            <a:r>
              <a:rPr lang="ru-RU" sz="1300" b="0" i="0" u="none" strike="noStrike" err="1">
                <a:effectLst/>
                <a:latin typeface="ui-sans-serif"/>
              </a:rPr>
              <a:t>міжнародними</a:t>
            </a:r>
            <a:r>
              <a:rPr lang="ru-RU" sz="1300" b="0" i="0" u="none" strike="noStrike">
                <a:effectLst/>
                <a:latin typeface="ui-sans-serif"/>
              </a:rPr>
              <a:t> стандартами, особливо у </a:t>
            </a:r>
            <a:r>
              <a:rPr lang="ru-RU" sz="1300" b="0" i="0" u="none" strike="noStrike" err="1">
                <a:effectLst/>
                <a:latin typeface="ui-sans-serif"/>
              </a:rPr>
              <a:t>сфері</a:t>
            </a:r>
            <a:r>
              <a:rPr lang="ru-RU" sz="1300" b="0" i="0" u="none" strike="noStrike">
                <a:effectLst/>
                <a:latin typeface="ui-sans-serif"/>
              </a:rPr>
              <a:t> </a:t>
            </a:r>
            <a:r>
              <a:rPr lang="ru-RU" sz="1300" b="0" i="0" u="none" strike="noStrike" err="1">
                <a:effectLst/>
                <a:latin typeface="ui-sans-serif"/>
              </a:rPr>
              <a:t>економічних</a:t>
            </a:r>
            <a:r>
              <a:rPr lang="ru-RU" sz="1300" b="0" i="0" u="none" strike="noStrike">
                <a:effectLst/>
                <a:latin typeface="ui-sans-serif"/>
              </a:rPr>
              <a:t> </a:t>
            </a:r>
            <a:r>
              <a:rPr lang="ru-RU" sz="1300" b="0" i="0" u="none" strike="noStrike" err="1">
                <a:effectLst/>
                <a:latin typeface="ui-sans-serif"/>
              </a:rPr>
              <a:t>злочинів</a:t>
            </a:r>
            <a:r>
              <a:rPr lang="ru-RU" sz="1300" b="0" i="0" u="none" strike="noStrike">
                <a:effectLst/>
                <a:latin typeface="ui-sans-serif"/>
              </a:rPr>
              <a:t> [</a:t>
            </a:r>
            <a:r>
              <a:rPr lang="en" sz="1300" b="0" i="0" u="none" strike="noStrike">
                <a:effectLst/>
                <a:latin typeface="ui-sans-serif"/>
              </a:rPr>
              <a:t>Nieto Martín, 2022].</a:t>
            </a:r>
          </a:p>
          <a:p>
            <a:pPr>
              <a:lnSpc>
                <a:spcPct val="110000"/>
              </a:lnSpc>
              <a:buFont typeface="Arial" panose="020B0604020202020204" pitchFamily="34" charset="0"/>
              <a:buChar char="•"/>
            </a:pPr>
            <a:r>
              <a:rPr lang="ru-RU" sz="1300" b="1" i="0" u="none" strike="noStrike" err="1">
                <a:effectLst/>
                <a:latin typeface="ui-sans-serif"/>
              </a:rPr>
              <a:t>Зв'язок</a:t>
            </a:r>
            <a:r>
              <a:rPr lang="ru-RU" sz="1300" b="1" i="0" u="none" strike="noStrike">
                <a:effectLst/>
                <a:latin typeface="ui-sans-serif"/>
              </a:rPr>
              <a:t> з </a:t>
            </a:r>
            <a:r>
              <a:rPr lang="ru-RU" sz="1300" b="1" i="0" u="none" strike="noStrike" err="1">
                <a:effectLst/>
                <a:latin typeface="ui-sans-serif"/>
              </a:rPr>
              <a:t>кримінальним</a:t>
            </a:r>
            <a:r>
              <a:rPr lang="ru-RU" sz="1300" b="1" i="0" u="none" strike="noStrike">
                <a:effectLst/>
                <a:latin typeface="ui-sans-serif"/>
              </a:rPr>
              <a:t> правом:</a:t>
            </a:r>
            <a:endParaRPr lang="ru-RU" sz="1300" b="0" i="0" u="none" strike="noStrike">
              <a:effectLst/>
              <a:latin typeface="ui-sans-serif"/>
            </a:endParaRPr>
          </a:p>
          <a:p>
            <a:pPr marL="742950" lvl="1" indent="-285750">
              <a:lnSpc>
                <a:spcPct val="110000"/>
              </a:lnSpc>
              <a:buFont typeface="Arial" panose="020B0604020202020204" pitchFamily="34" charset="0"/>
              <a:buChar char="•"/>
            </a:pPr>
            <a:r>
              <a:rPr lang="ru-RU" sz="1300" b="0" i="0" u="none" strike="noStrike" err="1">
                <a:effectLst/>
                <a:latin typeface="ui-sans-serif"/>
              </a:rPr>
              <a:t>Недержавні</a:t>
            </a:r>
            <a:r>
              <a:rPr lang="ru-RU" sz="1300" b="0" i="0" u="none" strike="noStrike">
                <a:effectLst/>
                <a:latin typeface="ui-sans-serif"/>
              </a:rPr>
              <a:t> </a:t>
            </a:r>
            <a:r>
              <a:rPr lang="ru-RU" sz="1300" b="0" i="0" u="none" strike="noStrike" err="1">
                <a:effectLst/>
                <a:latin typeface="ui-sans-serif"/>
              </a:rPr>
              <a:t>актори</a:t>
            </a:r>
            <a:r>
              <a:rPr lang="ru-RU" sz="1300" b="0" i="0" u="none" strike="noStrike">
                <a:effectLst/>
                <a:latin typeface="ui-sans-serif"/>
              </a:rPr>
              <a:t> </a:t>
            </a:r>
            <a:r>
              <a:rPr lang="ru-RU" sz="1300" b="0" i="0" u="none" strike="noStrike" err="1">
                <a:effectLst/>
                <a:latin typeface="ui-sans-serif"/>
              </a:rPr>
              <a:t>можуть</a:t>
            </a:r>
            <a:r>
              <a:rPr lang="ru-RU" sz="1300" b="0" i="0" u="none" strike="noStrike">
                <a:effectLst/>
                <a:latin typeface="ui-sans-serif"/>
              </a:rPr>
              <a:t> стати предметом </a:t>
            </a:r>
            <a:r>
              <a:rPr lang="ru-RU" sz="1300" b="0" i="0" u="none" strike="noStrike" err="1">
                <a:effectLst/>
                <a:latin typeface="ui-sans-serif"/>
              </a:rPr>
              <a:t>регулювання</a:t>
            </a:r>
            <a:r>
              <a:rPr lang="ru-RU" sz="1300" b="0" i="0" u="none" strike="noStrike">
                <a:effectLst/>
                <a:latin typeface="ui-sans-serif"/>
              </a:rPr>
              <a:t> через:</a:t>
            </a:r>
          </a:p>
          <a:p>
            <a:pPr marL="1143000" lvl="2" indent="-228600">
              <a:lnSpc>
                <a:spcPct val="110000"/>
              </a:lnSpc>
              <a:buFont typeface="Arial" panose="020B0604020202020204" pitchFamily="34" charset="0"/>
              <a:buChar char="•"/>
            </a:pPr>
            <a:r>
              <a:rPr lang="ru-RU" sz="1300" b="0" i="0" u="none" strike="noStrike" err="1">
                <a:effectLst/>
                <a:latin typeface="ui-sans-serif"/>
              </a:rPr>
              <a:t>Протидія</a:t>
            </a:r>
            <a:r>
              <a:rPr lang="ru-RU" sz="1300" b="0" i="0" u="none" strike="noStrike">
                <a:effectLst/>
                <a:latin typeface="ui-sans-serif"/>
              </a:rPr>
              <a:t> </a:t>
            </a:r>
            <a:r>
              <a:rPr lang="ru-RU" sz="1300" b="0" i="0" u="none" strike="noStrike" err="1">
                <a:effectLst/>
                <a:latin typeface="ui-sans-serif"/>
              </a:rPr>
              <a:t>корупції</a:t>
            </a:r>
            <a:r>
              <a:rPr lang="ru-RU" sz="1300" b="0" i="0" u="none" strike="noStrike">
                <a:effectLst/>
                <a:latin typeface="ui-sans-serif"/>
              </a:rPr>
              <a:t>.</a:t>
            </a:r>
          </a:p>
          <a:p>
            <a:pPr marL="1143000" lvl="2" indent="-228600">
              <a:lnSpc>
                <a:spcPct val="110000"/>
              </a:lnSpc>
              <a:buFont typeface="Arial" panose="020B0604020202020204" pitchFamily="34" charset="0"/>
              <a:buChar char="•"/>
            </a:pPr>
            <a:r>
              <a:rPr lang="ru-RU" sz="1300" b="0" i="0" u="none" strike="noStrike" err="1">
                <a:effectLst/>
                <a:latin typeface="ui-sans-serif"/>
              </a:rPr>
              <a:t>Забезпечення</a:t>
            </a:r>
            <a:r>
              <a:rPr lang="ru-RU" sz="1300" b="0" i="0" u="none" strike="noStrike">
                <a:effectLst/>
                <a:latin typeface="ui-sans-serif"/>
              </a:rPr>
              <a:t> </a:t>
            </a:r>
            <a:r>
              <a:rPr lang="ru-RU" sz="1300" b="0" i="0" u="none" strike="noStrike" err="1">
                <a:effectLst/>
                <a:latin typeface="ui-sans-serif"/>
              </a:rPr>
              <a:t>фінансової</a:t>
            </a:r>
            <a:r>
              <a:rPr lang="ru-RU" sz="1300" b="0" i="0" u="none" strike="noStrike">
                <a:effectLst/>
                <a:latin typeface="ui-sans-serif"/>
              </a:rPr>
              <a:t> </a:t>
            </a:r>
            <a:r>
              <a:rPr lang="ru-RU" sz="1300" b="0" i="0" u="none" strike="noStrike" err="1">
                <a:effectLst/>
                <a:latin typeface="ui-sans-serif"/>
              </a:rPr>
              <a:t>безпеки</a:t>
            </a:r>
            <a:r>
              <a:rPr lang="ru-RU" sz="1300" b="0" i="0" u="none" strike="noStrike">
                <a:effectLst/>
                <a:latin typeface="ui-sans-serif"/>
              </a:rPr>
              <a:t>.</a:t>
            </a:r>
          </a:p>
          <a:p>
            <a:pPr marL="1143000" lvl="2" indent="-228600">
              <a:lnSpc>
                <a:spcPct val="110000"/>
              </a:lnSpc>
              <a:buFont typeface="Arial" panose="020B0604020202020204" pitchFamily="34" charset="0"/>
              <a:buChar char="•"/>
            </a:pPr>
            <a:r>
              <a:rPr lang="ru-RU" sz="1300" b="0" i="0" u="none" strike="noStrike" err="1">
                <a:effectLst/>
                <a:latin typeface="ui-sans-serif"/>
              </a:rPr>
              <a:t>Реагування</a:t>
            </a:r>
            <a:r>
              <a:rPr lang="ru-RU" sz="1300" b="0" i="0" u="none" strike="noStrike">
                <a:effectLst/>
                <a:latin typeface="ui-sans-serif"/>
              </a:rPr>
              <a:t> на </a:t>
            </a:r>
            <a:r>
              <a:rPr lang="ru-RU" sz="1300" b="0" i="0" u="none" strike="noStrike" err="1">
                <a:effectLst/>
                <a:latin typeface="ui-sans-serif"/>
              </a:rPr>
              <a:t>економічні</a:t>
            </a:r>
            <a:r>
              <a:rPr lang="ru-RU" sz="1300" b="0" i="0" u="none" strike="noStrike">
                <a:effectLst/>
                <a:latin typeface="ui-sans-serif"/>
              </a:rPr>
              <a:t> </a:t>
            </a:r>
            <a:r>
              <a:rPr lang="ru-RU" sz="1300" b="0" i="0" u="none" strike="noStrike" err="1">
                <a:effectLst/>
                <a:latin typeface="ui-sans-serif"/>
              </a:rPr>
              <a:t>злочини</a:t>
            </a:r>
            <a:r>
              <a:rPr lang="ru-RU" sz="1300" b="0" i="0" u="none" strike="noStrike">
                <a:effectLst/>
                <a:latin typeface="ui-sans-serif"/>
              </a:rPr>
              <a:t>.</a:t>
            </a:r>
          </a:p>
          <a:p>
            <a:pPr>
              <a:lnSpc>
                <a:spcPct val="110000"/>
              </a:lnSpc>
            </a:pPr>
            <a:br>
              <a:rPr lang="ru-RU" sz="1300"/>
            </a:br>
            <a:endParaRPr lang="ru-UA" sz="1300"/>
          </a:p>
        </p:txBody>
      </p:sp>
    </p:spTree>
    <p:extLst>
      <p:ext uri="{BB962C8B-B14F-4D97-AF65-F5344CB8AC3E}">
        <p14:creationId xmlns:p14="http://schemas.microsoft.com/office/powerpoint/2010/main" val="1472108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0">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1706827-E72E-12C8-EA2D-D927E355B7D3}"/>
              </a:ext>
            </a:extLst>
          </p:cNvPr>
          <p:cNvSpPr>
            <a:spLocks noGrp="1"/>
          </p:cNvSpPr>
          <p:nvPr>
            <p:ph type="title"/>
          </p:nvPr>
        </p:nvSpPr>
        <p:spPr>
          <a:xfrm>
            <a:off x="641074" y="1314450"/>
            <a:ext cx="2844002" cy="3680244"/>
          </a:xfrm>
        </p:spPr>
        <p:txBody>
          <a:bodyPr>
            <a:normAutofit/>
          </a:bodyPr>
          <a:lstStyle/>
          <a:p>
            <a:pPr algn="l"/>
            <a:r>
              <a:rPr lang="ru-RU" sz="3100" b="1">
                <a:latin typeface="ui-sans-serif"/>
              </a:rPr>
              <a:t>Європейська інтеграція: проблеми і виклики</a:t>
            </a:r>
            <a:br>
              <a:rPr lang="ru-RU" sz="3100" b="1">
                <a:latin typeface="ui-sans-serif"/>
              </a:rPr>
            </a:br>
            <a:endParaRPr lang="ru-UA" sz="3100"/>
          </a:p>
        </p:txBody>
      </p:sp>
      <p:pic>
        <p:nvPicPr>
          <p:cNvPr id="19" name="Picture 12">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20" name="Picture 14">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21" name="Объект 2">
            <a:extLst>
              <a:ext uri="{FF2B5EF4-FFF2-40B4-BE49-F238E27FC236}">
                <a16:creationId xmlns:a16="http://schemas.microsoft.com/office/drawing/2014/main" id="{64CEE166-DBBF-CF9C-EFDB-F54BA81B8535}"/>
              </a:ext>
            </a:extLst>
          </p:cNvPr>
          <p:cNvGraphicFramePr>
            <a:graphicFrameLocks noGrp="1"/>
          </p:cNvGraphicFramePr>
          <p:nvPr>
            <p:ph sz="quarter" idx="13"/>
            <p:extLst>
              <p:ext uri="{D42A27DB-BD31-4B8C-83A1-F6EECF244321}">
                <p14:modId xmlns:p14="http://schemas.microsoft.com/office/powerpoint/2010/main" val="2865969087"/>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80563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53841D-A5C3-7A12-C5D2-6F3E36D47232}"/>
              </a:ext>
            </a:extLst>
          </p:cNvPr>
          <p:cNvSpPr>
            <a:spLocks noGrp="1"/>
          </p:cNvSpPr>
          <p:nvPr>
            <p:ph type="title"/>
          </p:nvPr>
        </p:nvSpPr>
        <p:spPr/>
        <p:txBody>
          <a:bodyPr/>
          <a:lstStyle/>
          <a:p>
            <a:r>
              <a:rPr lang="ru-RU" b="1" dirty="0" err="1">
                <a:latin typeface="ui-sans-serif"/>
              </a:rPr>
              <a:t>Європейські</a:t>
            </a:r>
            <a:r>
              <a:rPr lang="ru-RU" b="1" dirty="0">
                <a:latin typeface="ui-sans-serif"/>
              </a:rPr>
              <a:t> </a:t>
            </a:r>
            <a:r>
              <a:rPr lang="ru-RU" b="1" dirty="0" err="1">
                <a:latin typeface="ui-sans-serif"/>
              </a:rPr>
              <a:t>стандарти</a:t>
            </a:r>
            <a:r>
              <a:rPr lang="ru-RU" b="1" dirty="0">
                <a:latin typeface="ui-sans-serif"/>
              </a:rPr>
              <a:t> </a:t>
            </a:r>
            <a:r>
              <a:rPr lang="ru-RU" b="1" dirty="0" err="1">
                <a:latin typeface="ui-sans-serif"/>
              </a:rPr>
              <a:t>кримінально</a:t>
            </a:r>
            <a:r>
              <a:rPr lang="ru-RU" b="1" dirty="0">
                <a:latin typeface="ui-sans-serif"/>
              </a:rPr>
              <a:t>-правового </a:t>
            </a:r>
            <a:r>
              <a:rPr lang="ru-RU" b="1" dirty="0" err="1">
                <a:latin typeface="ui-sans-serif"/>
              </a:rPr>
              <a:t>регулювання</a:t>
            </a:r>
            <a:br>
              <a:rPr lang="ru-RU" b="1" dirty="0">
                <a:latin typeface="ui-sans-serif"/>
              </a:rPr>
            </a:br>
            <a:endParaRPr lang="ru-UA" dirty="0"/>
          </a:p>
        </p:txBody>
      </p:sp>
      <p:sp>
        <p:nvSpPr>
          <p:cNvPr id="3" name="Объект 2">
            <a:extLst>
              <a:ext uri="{FF2B5EF4-FFF2-40B4-BE49-F238E27FC236}">
                <a16:creationId xmlns:a16="http://schemas.microsoft.com/office/drawing/2014/main" id="{97C1DE82-90A6-754B-88B6-BD47B223402C}"/>
              </a:ext>
            </a:extLst>
          </p:cNvPr>
          <p:cNvSpPr>
            <a:spLocks noGrp="1"/>
          </p:cNvSpPr>
          <p:nvPr>
            <p:ph sz="quarter" idx="13"/>
          </p:nvPr>
        </p:nvSpPr>
        <p:spPr/>
        <p:txBody>
          <a:bodyPr>
            <a:normAutofit fontScale="77500" lnSpcReduction="20000"/>
          </a:bodyPr>
          <a:lstStyle/>
          <a:p>
            <a:pPr algn="l">
              <a:buFont typeface="Arial" panose="020B0604020202020204" pitchFamily="34" charset="0"/>
              <a:buChar char="•"/>
            </a:pPr>
            <a:r>
              <a:rPr lang="ru-RU" b="1" i="0" u="none" strike="noStrike" dirty="0" err="1">
                <a:solidFill>
                  <a:srgbClr val="374151"/>
                </a:solidFill>
                <a:effectLst/>
                <a:latin typeface="ui-sans-serif"/>
              </a:rPr>
              <a:t>Основні</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документи</a:t>
            </a:r>
            <a:r>
              <a:rPr lang="ru-RU" b="1" i="0" u="none" strike="noStrike" dirty="0">
                <a:solidFill>
                  <a:srgbClr val="374151"/>
                </a:solidFill>
                <a:effectLst/>
                <a:latin typeface="ui-sans-serif"/>
              </a:rPr>
              <a:t> ЄС:</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Лисабонський</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договір</a:t>
            </a:r>
            <a:r>
              <a:rPr lang="ru-RU" b="0" i="0" u="none" strike="noStrike" dirty="0">
                <a:solidFill>
                  <a:srgbClr val="374151"/>
                </a:solidFill>
                <a:effectLst/>
                <a:latin typeface="ui-sans-serif"/>
              </a:rPr>
              <a:t> створив рамки для </a:t>
            </a:r>
            <a:r>
              <a:rPr lang="ru-RU" b="0" i="0" u="none" strike="noStrike" dirty="0" err="1">
                <a:solidFill>
                  <a:srgbClr val="374151"/>
                </a:solidFill>
                <a:effectLst/>
                <a:latin typeface="ui-sans-serif"/>
              </a:rPr>
              <a:t>гармонізації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кримінального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законодавства</a:t>
            </a:r>
            <a:r>
              <a:rPr lang="ru-RU" b="0" i="0" u="none" strike="noStrike" dirty="0">
                <a:solidFill>
                  <a:srgbClr val="374151"/>
                </a:solidFill>
                <a:effectLst/>
                <a:latin typeface="ui-sans-serif"/>
              </a:rPr>
              <a:t>:</a:t>
            </a:r>
          </a:p>
          <a:p>
            <a:pPr marL="1143000" lvl="2" indent="-228600" algn="l">
              <a:buFont typeface="Arial" panose="020B0604020202020204" pitchFamily="34" charset="0"/>
              <a:buChar char="•"/>
            </a:pPr>
            <a:r>
              <a:rPr lang="ru-RU" b="0" i="0" u="none" strike="noStrike" dirty="0" err="1">
                <a:solidFill>
                  <a:srgbClr val="374151"/>
                </a:solidFill>
                <a:effectLst/>
                <a:latin typeface="ui-sans-serif"/>
              </a:rPr>
              <a:t>Механізми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взаємного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визнання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судових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рішень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між</a:t>
            </a:r>
            <a:r>
              <a:rPr lang="ru-RU" b="0" i="0" u="none" strike="noStrike" dirty="0">
                <a:solidFill>
                  <a:srgbClr val="374151"/>
                </a:solidFill>
                <a:effectLst/>
                <a:latin typeface="ui-sans-serif"/>
              </a:rPr>
              <a:t> державами-членами [</a:t>
            </a:r>
            <a:r>
              <a:rPr lang="en" b="0" i="0" u="none" strike="noStrike" dirty="0">
                <a:solidFill>
                  <a:srgbClr val="374151"/>
                </a:solidFill>
                <a:effectLst/>
                <a:latin typeface="ui-sans-serif"/>
              </a:rPr>
              <a:t>Wahl, 2024].</a:t>
            </a:r>
          </a:p>
          <a:p>
            <a:pPr marL="1143000" lvl="2" indent="-228600" algn="l">
              <a:buFont typeface="Arial" panose="020B0604020202020204" pitchFamily="34" charset="0"/>
              <a:buChar char="•"/>
            </a:pPr>
            <a:r>
              <a:rPr lang="ru-RU" b="0" i="0" u="none" strike="noStrike" dirty="0">
                <a:solidFill>
                  <a:srgbClr val="374151"/>
                </a:solidFill>
                <a:effectLst/>
                <a:latin typeface="ui-sans-serif"/>
              </a:rPr>
              <a:t>Приклад: </a:t>
            </a:r>
            <a:r>
              <a:rPr lang="ru-RU" b="0" i="0" u="none" strike="noStrike" dirty="0" err="1">
                <a:solidFill>
                  <a:srgbClr val="374151"/>
                </a:solidFill>
                <a:effectLst/>
                <a:latin typeface="ui-sans-serif"/>
              </a:rPr>
              <a:t>Європейський</a:t>
            </a:r>
            <a:r>
              <a:rPr lang="ru-RU" b="0" i="0" u="none" strike="noStrike" dirty="0">
                <a:solidFill>
                  <a:srgbClr val="374151"/>
                </a:solidFill>
                <a:effectLst/>
                <a:latin typeface="ui-sans-serif"/>
              </a:rPr>
              <a:t> ордер на </a:t>
            </a:r>
            <a:r>
              <a:rPr lang="ru-RU" b="0" i="0" u="none" strike="noStrike" dirty="0" err="1">
                <a:solidFill>
                  <a:srgbClr val="374151"/>
                </a:solidFill>
                <a:effectLst/>
                <a:latin typeface="ui-sans-serif"/>
              </a:rPr>
              <a:t>арешт</a:t>
            </a:r>
            <a:r>
              <a:rPr lang="ru-RU" b="0" i="0" u="none" strike="noStrike" dirty="0">
                <a:solidFill>
                  <a:srgbClr val="374151"/>
                </a:solidFill>
                <a:effectLst/>
                <a:latin typeface="ui-sans-serif"/>
              </a:rPr>
              <a:t> (</a:t>
            </a:r>
            <a:r>
              <a:rPr lang="en" b="0" i="0" u="none" strike="noStrike" dirty="0">
                <a:solidFill>
                  <a:srgbClr val="374151"/>
                </a:solidFill>
                <a:effectLst/>
                <a:latin typeface="ui-sans-serif"/>
              </a:rPr>
              <a:t>EAW) </a:t>
            </a:r>
            <a:r>
              <a:rPr lang="ru-RU" b="0" i="0" u="none" strike="noStrike" dirty="0" err="1">
                <a:solidFill>
                  <a:srgbClr val="374151"/>
                </a:solidFill>
                <a:effectLst/>
                <a:latin typeface="ui-sans-serif"/>
              </a:rPr>
              <a:t>спрощує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процеси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екстрадиції</a:t>
            </a:r>
            <a:r>
              <a:rPr lang="ru-RU" b="0" i="0" u="none" strike="noStrike" dirty="0">
                <a:solidFill>
                  <a:srgbClr val="374151"/>
                </a:solidFill>
                <a:effectLst/>
                <a:latin typeface="ui-sans-serif"/>
              </a:rPr>
              <a:t> [</a:t>
            </a:r>
            <a:r>
              <a:rPr lang="en" b="0" i="0" u="none" strike="noStrike" dirty="0">
                <a:solidFill>
                  <a:srgbClr val="374151"/>
                </a:solidFill>
                <a:effectLst/>
                <a:latin typeface="ui-sans-serif"/>
              </a:rPr>
              <a:t>Tuliakov, 2023].</a:t>
            </a:r>
          </a:p>
          <a:p>
            <a:pPr algn="l">
              <a:buFont typeface="Arial" panose="020B0604020202020204" pitchFamily="34" charset="0"/>
              <a:buChar char="•"/>
            </a:pPr>
            <a:r>
              <a:rPr lang="ru-RU" b="1" i="0" u="none" strike="noStrike" dirty="0" err="1">
                <a:solidFill>
                  <a:srgbClr val="374151"/>
                </a:solidFill>
                <a:effectLst/>
                <a:latin typeface="ui-sans-serif"/>
              </a:rPr>
              <a:t>Принципи</a:t>
            </a:r>
            <a:r>
              <a:rPr lang="ru-RU" b="1" i="0" u="none" strike="noStrike" dirty="0">
                <a:solidFill>
                  <a:srgbClr val="374151"/>
                </a:solidFill>
                <a:effectLst/>
                <a:latin typeface="ui-sans-serif"/>
              </a:rPr>
              <a:t> ЄС у </a:t>
            </a:r>
            <a:r>
              <a:rPr lang="ru-RU" b="1" i="0" u="none" strike="noStrike" dirty="0" err="1">
                <a:solidFill>
                  <a:srgbClr val="374151"/>
                </a:solidFill>
                <a:effectLst/>
                <a:latin typeface="ui-sans-serif"/>
              </a:rPr>
              <a:t>кримінальному</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праві</a:t>
            </a:r>
            <a:r>
              <a:rPr lang="ru-RU" b="1" i="0" u="none" strike="noStrike" dirty="0">
                <a:solidFill>
                  <a:srgbClr val="374151"/>
                </a:solidFill>
                <a:effectLst/>
                <a:latin typeface="ui-sans-serif"/>
              </a:rPr>
              <a:t>:</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1" i="0" u="none" strike="noStrike" dirty="0" err="1">
                <a:solidFill>
                  <a:srgbClr val="374151"/>
                </a:solidFill>
                <a:effectLst/>
                <a:latin typeface="ui-sans-serif"/>
              </a:rPr>
              <a:t>Пропорційність</a:t>
            </a:r>
            <a:r>
              <a:rPr lang="ru-RU" b="1" i="0" u="none" strike="noStrike" dirty="0">
                <a:solidFill>
                  <a:srgbClr val="374151"/>
                </a:solidFill>
                <a:effectLst/>
                <a:latin typeface="ui-sans-serif"/>
              </a:rPr>
              <a:t>: </a:t>
            </a:r>
            <a:r>
              <a:rPr lang="ru-RU" b="0" i="0" u="none" strike="noStrike" dirty="0" err="1">
                <a:solidFill>
                  <a:srgbClr val="374151"/>
                </a:solidFill>
                <a:effectLst/>
                <a:latin typeface="ui-sans-serif"/>
              </a:rPr>
              <a:t>Механізм</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який</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забезпечує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повагу</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автономії</a:t>
            </a:r>
            <a:r>
              <a:rPr lang="ru-RU" b="0" i="0" u="none" strike="noStrike" dirty="0">
                <a:solidFill>
                  <a:srgbClr val="374151"/>
                </a:solidFill>
                <a:effectLst/>
                <a:latin typeface="ui-sans-serif"/>
              </a:rPr>
              <a:t> держав-</a:t>
            </a:r>
            <a:r>
              <a:rPr lang="ru-RU" b="0" i="0" u="none" strike="noStrike" dirty="0" err="1">
                <a:solidFill>
                  <a:srgbClr val="374151"/>
                </a:solidFill>
                <a:effectLst/>
                <a:latin typeface="ui-sans-serif"/>
              </a:rPr>
              <a:t>членів</a:t>
            </a:r>
            <a:r>
              <a:rPr lang="ru-RU" b="0" i="0" u="none" strike="noStrike" dirty="0">
                <a:solidFill>
                  <a:srgbClr val="374151"/>
                </a:solidFill>
                <a:effectLst/>
                <a:latin typeface="ui-sans-serif"/>
              </a:rPr>
              <a:t>.</a:t>
            </a:r>
          </a:p>
          <a:p>
            <a:pPr marL="742950" lvl="1" indent="-285750" algn="l">
              <a:buFont typeface="Arial" panose="020B0604020202020204" pitchFamily="34" charset="0"/>
              <a:buChar char="•"/>
            </a:pPr>
            <a:r>
              <a:rPr lang="ru-RU" b="1" i="0" u="none" strike="noStrike" dirty="0" err="1">
                <a:solidFill>
                  <a:srgbClr val="374151"/>
                </a:solidFill>
                <a:effectLst/>
                <a:latin typeface="ui-sans-serif"/>
              </a:rPr>
              <a:t>Субсидіарність</a:t>
            </a:r>
            <a:r>
              <a:rPr lang="ru-RU" b="1" i="0" u="none" strike="noStrike" dirty="0">
                <a:solidFill>
                  <a:srgbClr val="374151"/>
                </a:solidFill>
                <a:effectLst/>
                <a:latin typeface="ui-sans-serif"/>
              </a:rPr>
              <a:t>: </a:t>
            </a:r>
            <a:r>
              <a:rPr lang="ru-RU" b="0" i="0" u="none" strike="noStrike" dirty="0" err="1">
                <a:solidFill>
                  <a:srgbClr val="374151"/>
                </a:solidFill>
                <a:effectLst/>
                <a:latin typeface="ui-sans-serif"/>
              </a:rPr>
              <a:t>Рішення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приймаються</a:t>
            </a:r>
            <a:r>
              <a:rPr lang="ru-RU" b="0" i="0" u="none" strike="noStrike" dirty="0">
                <a:solidFill>
                  <a:srgbClr val="374151"/>
                </a:solidFill>
                <a:effectLst/>
                <a:latin typeface="ui-sans-serif"/>
              </a:rPr>
              <a:t> на </a:t>
            </a:r>
            <a:r>
              <a:rPr lang="ru-RU" b="0" i="0" u="none" strike="noStrike" dirty="0" err="1">
                <a:solidFill>
                  <a:srgbClr val="374151"/>
                </a:solidFill>
                <a:effectLst/>
                <a:latin typeface="ui-sans-serif"/>
              </a:rPr>
              <a:t>найбільш</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відповідному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рівні</a:t>
            </a:r>
            <a:r>
              <a:rPr lang="ru-RU" b="0" i="0" u="none" strike="noStrike" dirty="0">
                <a:solidFill>
                  <a:srgbClr val="374151"/>
                </a:solidFill>
                <a:effectLst/>
                <a:latin typeface="ui-sans-serif"/>
              </a:rPr>
              <a:t> — </a:t>
            </a:r>
            <a:r>
              <a:rPr lang="ru-RU" b="0" i="0" u="none" strike="noStrike" dirty="0" err="1">
                <a:solidFill>
                  <a:srgbClr val="374151"/>
                </a:solidFill>
                <a:effectLst/>
                <a:latin typeface="ui-sans-serif"/>
              </a:rPr>
              <a:t>місцевому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національному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чи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наднаціональному</a:t>
            </a:r>
            <a:r>
              <a:rPr lang="ru-RU" b="0" i="0" u="none" strike="noStrike" dirty="0">
                <a:solidFill>
                  <a:srgbClr val="374151"/>
                </a:solidFill>
                <a:effectLst/>
                <a:latin typeface="ui-sans-serif"/>
              </a:rPr>
              <a:t> [Туляков, 2023].</a:t>
            </a:r>
          </a:p>
          <a:p>
            <a:pPr algn="l">
              <a:buFont typeface="Arial" panose="020B0604020202020204" pitchFamily="34" charset="0"/>
              <a:buChar char="•"/>
            </a:pPr>
            <a:r>
              <a:rPr lang="ru-RU" b="1" i="0" u="none" strike="noStrike" dirty="0" err="1">
                <a:solidFill>
                  <a:srgbClr val="374151"/>
                </a:solidFill>
                <a:effectLst/>
                <a:latin typeface="ui-sans-serif"/>
              </a:rPr>
              <a:t>Європейський</a:t>
            </a:r>
            <a:r>
              <a:rPr lang="ru-RU" b="1" i="0" u="none" strike="noStrike" dirty="0">
                <a:solidFill>
                  <a:srgbClr val="374151"/>
                </a:solidFill>
                <a:effectLst/>
                <a:latin typeface="ui-sans-serif"/>
              </a:rPr>
              <a:t> суд по правах </a:t>
            </a:r>
            <a:r>
              <a:rPr lang="ru-RU" b="1" i="0" u="none" strike="noStrike" dirty="0" err="1">
                <a:solidFill>
                  <a:srgbClr val="374151"/>
                </a:solidFill>
                <a:effectLst/>
                <a:latin typeface="ui-sans-serif"/>
              </a:rPr>
              <a:t>людини</a:t>
            </a:r>
            <a:r>
              <a:rPr lang="ru-RU" b="1" i="0" u="none" strike="noStrike" dirty="0">
                <a:solidFill>
                  <a:srgbClr val="374151"/>
                </a:solidFill>
                <a:effectLst/>
                <a:latin typeface="ui-sans-serif"/>
              </a:rPr>
              <a:t> (ЄСПЛ):</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a:solidFill>
                  <a:srgbClr val="374151"/>
                </a:solidFill>
                <a:effectLst/>
                <a:latin typeface="ui-sans-serif"/>
              </a:rPr>
              <a:t>У </a:t>
            </a:r>
            <a:r>
              <a:rPr lang="ru-RU" b="0" i="0" u="none" strike="noStrike" dirty="0" err="1">
                <a:solidFill>
                  <a:srgbClr val="374151"/>
                </a:solidFill>
                <a:effectLst/>
                <a:latin typeface="ui-sans-serif"/>
              </a:rPr>
              <a:t>справі</a:t>
            </a:r>
            <a:r>
              <a:rPr lang="ru-RU" b="0" i="0" u="none" strike="noStrike" dirty="0">
                <a:solidFill>
                  <a:srgbClr val="374151"/>
                </a:solidFill>
                <a:effectLst/>
                <a:latin typeface="ui-sans-serif"/>
              </a:rPr>
              <a:t> </a:t>
            </a:r>
            <a:r>
              <a:rPr lang="en" b="0" i="1" u="none" strike="noStrike" dirty="0" err="1">
                <a:solidFill>
                  <a:srgbClr val="374151"/>
                </a:solidFill>
                <a:effectLst/>
                <a:latin typeface="ui-sans-serif"/>
              </a:rPr>
              <a:t>Nachova</a:t>
            </a:r>
            <a:r>
              <a:rPr lang="en" b="0" i="1" u="none" strike="noStrike" dirty="0">
                <a:solidFill>
                  <a:srgbClr val="374151"/>
                </a:solidFill>
                <a:effectLst/>
                <a:latin typeface="ui-sans-serif"/>
              </a:rPr>
              <a:t> </a:t>
            </a:r>
            <a:r>
              <a:rPr lang="ru-RU" b="0" i="1" u="none" strike="noStrike" dirty="0">
                <a:solidFill>
                  <a:srgbClr val="374151"/>
                </a:solidFill>
                <a:effectLst/>
                <a:latin typeface="ui-sans-serif"/>
              </a:rPr>
              <a:t>і </a:t>
            </a:r>
            <a:r>
              <a:rPr lang="ru-RU" b="0" i="1" u="none" strike="noStrike" dirty="0" err="1">
                <a:solidFill>
                  <a:srgbClr val="374151"/>
                </a:solidFill>
                <a:effectLst/>
                <a:latin typeface="ui-sans-serif"/>
              </a:rPr>
              <a:t>Інші</a:t>
            </a:r>
            <a:r>
              <a:rPr lang="ru-RU" b="0" i="1" u="none" strike="noStrike" dirty="0">
                <a:solidFill>
                  <a:srgbClr val="374151"/>
                </a:solidFill>
                <a:effectLst/>
                <a:latin typeface="ui-sans-serif"/>
              </a:rPr>
              <a:t> </a:t>
            </a:r>
            <a:r>
              <a:rPr lang="ru-RU" b="0" i="1" u="none" strike="noStrike" dirty="0" err="1">
                <a:solidFill>
                  <a:srgbClr val="374151"/>
                </a:solidFill>
                <a:effectLst/>
                <a:latin typeface="ui-sans-serif"/>
              </a:rPr>
              <a:t>проти</a:t>
            </a:r>
            <a:r>
              <a:rPr lang="ru-RU" b="0" i="1" u="none" strike="noStrike" dirty="0">
                <a:solidFill>
                  <a:srgbClr val="374151"/>
                </a:solidFill>
                <a:effectLst/>
                <a:latin typeface="ui-sans-serif"/>
              </a:rPr>
              <a:t> </a:t>
            </a:r>
            <a:r>
              <a:rPr lang="ru-RU" b="0" i="1" u="none" strike="noStrike" dirty="0" err="1">
                <a:solidFill>
                  <a:srgbClr val="374151"/>
                </a:solidFill>
                <a:effectLst/>
                <a:latin typeface="ui-sans-serif"/>
              </a:rPr>
              <a:t>Болгарії</a:t>
            </a:r>
            <a:r>
              <a:rPr lang="ru-RU" b="0" i="1" u="none" strike="noStrike" dirty="0">
                <a:solidFill>
                  <a:srgbClr val="374151"/>
                </a:solidFill>
                <a:effectLst/>
                <a:latin typeface="ui-sans-serif"/>
              </a:rPr>
              <a:t> </a:t>
            </a:r>
            <a:r>
              <a:rPr lang="ru-RU" b="0" i="0" u="none" strike="noStrike" dirty="0">
                <a:solidFill>
                  <a:srgbClr val="374151"/>
                </a:solidFill>
                <a:effectLst/>
                <a:latin typeface="ui-sans-serif"/>
              </a:rPr>
              <a:t>(2005), ЄСПЛ </a:t>
            </a:r>
            <a:r>
              <a:rPr lang="ru-RU" b="0" i="0" u="none" strike="noStrike" dirty="0" err="1">
                <a:solidFill>
                  <a:srgbClr val="374151"/>
                </a:solidFill>
                <a:effectLst/>
                <a:latin typeface="ui-sans-serif"/>
              </a:rPr>
              <a:t>підкреслив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важливість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захисту</a:t>
            </a:r>
            <a:r>
              <a:rPr lang="ru-RU" b="0" i="0" u="none" strike="noStrike" dirty="0">
                <a:solidFill>
                  <a:srgbClr val="374151"/>
                </a:solidFill>
                <a:effectLst/>
                <a:latin typeface="ui-sans-serif"/>
              </a:rPr>
              <a:t> прав жертв [ЄСПЛ, 2005].</a:t>
            </a:r>
          </a:p>
          <a:p>
            <a:pPr marL="742950" lvl="1" indent="-285750" algn="l">
              <a:buFont typeface="Arial" panose="020B0604020202020204" pitchFamily="34" charset="0"/>
              <a:buChar char="•"/>
            </a:pPr>
            <a:r>
              <a:rPr lang="ru-RU" b="0" i="0" u="none" strike="noStrike" dirty="0">
                <a:solidFill>
                  <a:srgbClr val="374151"/>
                </a:solidFill>
                <a:effectLst/>
                <a:latin typeface="ui-sans-serif"/>
              </a:rPr>
              <a:t>У </a:t>
            </a:r>
            <a:r>
              <a:rPr lang="ru-RU" b="0" i="0" u="none" strike="noStrike" dirty="0" err="1">
                <a:solidFill>
                  <a:srgbClr val="374151"/>
                </a:solidFill>
                <a:effectLst/>
                <a:latin typeface="ui-sans-serif"/>
              </a:rPr>
              <a:t>справі</a:t>
            </a:r>
            <a:r>
              <a:rPr lang="ru-RU" b="0" i="0" u="none" strike="noStrike" dirty="0">
                <a:solidFill>
                  <a:srgbClr val="374151"/>
                </a:solidFill>
                <a:effectLst/>
                <a:latin typeface="ui-sans-serif"/>
              </a:rPr>
              <a:t> </a:t>
            </a:r>
            <a:r>
              <a:rPr lang="en" b="0" i="1" u="none" strike="noStrike" dirty="0" err="1">
                <a:solidFill>
                  <a:srgbClr val="374151"/>
                </a:solidFill>
                <a:effectLst/>
                <a:latin typeface="ui-sans-serif"/>
              </a:rPr>
              <a:t>Drelings</a:t>
            </a:r>
            <a:r>
              <a:rPr lang="en" b="0" i="1" u="none" strike="noStrike" dirty="0">
                <a:solidFill>
                  <a:srgbClr val="374151"/>
                </a:solidFill>
                <a:effectLst/>
                <a:latin typeface="ui-sans-serif"/>
              </a:rPr>
              <a:t> </a:t>
            </a:r>
            <a:r>
              <a:rPr lang="en" b="0" i="1" u="none" strike="noStrike" dirty="0" err="1">
                <a:solidFill>
                  <a:srgbClr val="374151"/>
                </a:solidFill>
                <a:effectLst/>
                <a:latin typeface="ui-sans-serif"/>
              </a:rPr>
              <a:t>proti</a:t>
            </a:r>
            <a:r>
              <a:rPr lang="en" b="0" i="1" u="none" strike="noStrike" dirty="0">
                <a:solidFill>
                  <a:srgbClr val="374151"/>
                </a:solidFill>
                <a:effectLst/>
                <a:latin typeface="ui-sans-serif"/>
              </a:rPr>
              <a:t> </a:t>
            </a:r>
            <a:r>
              <a:rPr lang="en" b="0" i="1" u="none" strike="noStrike" dirty="0" err="1">
                <a:solidFill>
                  <a:srgbClr val="374151"/>
                </a:solidFill>
                <a:effectLst/>
                <a:latin typeface="ui-sans-serif"/>
              </a:rPr>
              <a:t>Litva</a:t>
            </a:r>
            <a:r>
              <a:rPr lang="en" b="0" i="1" u="none" strike="noStrike" dirty="0">
                <a:solidFill>
                  <a:srgbClr val="374151"/>
                </a:solidFill>
                <a:effectLst/>
                <a:latin typeface="ui-sans-serif"/>
              </a:rPr>
              <a:t> </a:t>
            </a:r>
            <a:r>
              <a:rPr lang="en" b="0" i="0" u="none" strike="noStrike" dirty="0">
                <a:solidFill>
                  <a:srgbClr val="374151"/>
                </a:solidFill>
                <a:effectLst/>
                <a:latin typeface="ui-sans-serif"/>
              </a:rPr>
              <a:t>(2019), </a:t>
            </a:r>
            <a:r>
              <a:rPr lang="ru-RU" b="0" i="0" u="none" strike="noStrike" dirty="0">
                <a:solidFill>
                  <a:srgbClr val="374151"/>
                </a:solidFill>
                <a:effectLst/>
                <a:latin typeface="ui-sans-serif"/>
              </a:rPr>
              <a:t>суд </a:t>
            </a:r>
            <a:r>
              <a:rPr lang="ru-RU" b="0" i="0" u="none" strike="noStrike" dirty="0" err="1">
                <a:solidFill>
                  <a:srgbClr val="374151"/>
                </a:solidFill>
                <a:effectLst/>
                <a:latin typeface="ui-sans-serif"/>
              </a:rPr>
              <a:t>встановив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що</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обмеження</a:t>
            </a:r>
            <a:r>
              <a:rPr lang="ru-RU" b="0" i="0" u="none" strike="noStrike" dirty="0">
                <a:solidFill>
                  <a:srgbClr val="374151"/>
                </a:solidFill>
                <a:effectLst/>
                <a:latin typeface="ui-sans-serif"/>
              </a:rPr>
              <a:t> прав і свобод </a:t>
            </a:r>
            <a:r>
              <a:rPr lang="ru-RU" b="0" i="0" u="none" strike="noStrike" dirty="0" err="1">
                <a:solidFill>
                  <a:srgbClr val="374151"/>
                </a:solidFill>
                <a:effectLst/>
                <a:latin typeface="ui-sans-serif"/>
              </a:rPr>
              <a:t>задля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великіх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цілей</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підриває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легітимність</a:t>
            </a:r>
            <a:r>
              <a:rPr lang="ru-RU" b="0" i="0" u="none" strike="noStrike" dirty="0">
                <a:solidFill>
                  <a:srgbClr val="374151"/>
                </a:solidFill>
                <a:effectLst/>
                <a:latin typeface="ui-sans-serif"/>
              </a:rPr>
              <a:t> [ЄСПЛ, 2019].</a:t>
            </a:r>
          </a:p>
          <a:p>
            <a:endParaRPr lang="ru-UA" dirty="0"/>
          </a:p>
        </p:txBody>
      </p:sp>
    </p:spTree>
    <p:extLst>
      <p:ext uri="{BB962C8B-B14F-4D97-AF65-F5344CB8AC3E}">
        <p14:creationId xmlns:p14="http://schemas.microsoft.com/office/powerpoint/2010/main" val="331796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52D463-C13C-60F6-2A56-E971C81E49C9}"/>
              </a:ext>
            </a:extLst>
          </p:cNvPr>
          <p:cNvSpPr>
            <a:spLocks noGrp="1"/>
          </p:cNvSpPr>
          <p:nvPr>
            <p:ph type="title"/>
          </p:nvPr>
        </p:nvSpPr>
        <p:spPr/>
        <p:txBody>
          <a:bodyPr/>
          <a:lstStyle/>
          <a:p>
            <a:r>
              <a:rPr lang="ru-RU" b="1" dirty="0" err="1">
                <a:latin typeface="ui-sans-serif"/>
              </a:rPr>
              <a:t>Концепція</a:t>
            </a:r>
            <a:r>
              <a:rPr lang="ru-RU" b="1" dirty="0">
                <a:latin typeface="ui-sans-serif"/>
              </a:rPr>
              <a:t> </a:t>
            </a:r>
            <a:r>
              <a:rPr lang="ru-RU" b="1" dirty="0" err="1">
                <a:latin typeface="ui-sans-serif"/>
              </a:rPr>
              <a:t>гармонізації</a:t>
            </a:r>
            <a:r>
              <a:rPr lang="ru-RU" b="1" dirty="0">
                <a:latin typeface="ui-sans-serif"/>
              </a:rPr>
              <a:t> </a:t>
            </a:r>
            <a:r>
              <a:rPr lang="ru-RU" b="1" dirty="0" err="1">
                <a:latin typeface="ui-sans-serif"/>
              </a:rPr>
              <a:t>кримінального</a:t>
            </a:r>
            <a:r>
              <a:rPr lang="ru-RU" b="1" dirty="0">
                <a:latin typeface="ui-sans-serif"/>
              </a:rPr>
              <a:t> права</a:t>
            </a:r>
            <a:br>
              <a:rPr lang="ru-RU" b="1" dirty="0">
                <a:latin typeface="ui-sans-serif"/>
              </a:rPr>
            </a:br>
            <a:endParaRPr lang="ru-UA" dirty="0"/>
          </a:p>
        </p:txBody>
      </p:sp>
      <p:sp>
        <p:nvSpPr>
          <p:cNvPr id="3" name="Объект 2">
            <a:extLst>
              <a:ext uri="{FF2B5EF4-FFF2-40B4-BE49-F238E27FC236}">
                <a16:creationId xmlns:a16="http://schemas.microsoft.com/office/drawing/2014/main" id="{7991CEF9-E39F-D1F7-D345-E6C195117D37}"/>
              </a:ext>
            </a:extLst>
          </p:cNvPr>
          <p:cNvSpPr>
            <a:spLocks noGrp="1"/>
          </p:cNvSpPr>
          <p:nvPr>
            <p:ph sz="quarter" idx="13"/>
          </p:nvPr>
        </p:nvSpPr>
        <p:spPr/>
        <p:txBody>
          <a:bodyPr>
            <a:normAutofit fontScale="92500" lnSpcReduction="10000"/>
          </a:bodyPr>
          <a:lstStyle/>
          <a:p>
            <a:pPr algn="l">
              <a:buFont typeface="Arial" panose="020B0604020202020204" pitchFamily="34" charset="0"/>
              <a:buChar char="•"/>
            </a:pPr>
            <a:r>
              <a:rPr lang="ru-RU" b="1" i="0" u="none" strike="noStrike" dirty="0" err="1">
                <a:solidFill>
                  <a:srgbClr val="374151"/>
                </a:solidFill>
                <a:effectLst/>
                <a:latin typeface="ui-sans-serif"/>
              </a:rPr>
              <a:t>Стандартизація</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визначень</a:t>
            </a:r>
            <a:r>
              <a:rPr lang="ru-RU" b="1" i="0" u="none" strike="noStrike" dirty="0">
                <a:solidFill>
                  <a:srgbClr val="374151"/>
                </a:solidFill>
                <a:effectLst/>
                <a:latin typeface="ui-sans-serif"/>
              </a:rPr>
              <a:t>, процедур і </a:t>
            </a:r>
            <a:r>
              <a:rPr lang="ru-RU" b="1" i="0" u="none" strike="noStrike" dirty="0" err="1">
                <a:solidFill>
                  <a:srgbClr val="374151"/>
                </a:solidFill>
                <a:effectLst/>
                <a:latin typeface="ui-sans-serif"/>
              </a:rPr>
              <a:t>санкцій</a:t>
            </a:r>
            <a:r>
              <a:rPr lang="ru-RU" b="1" i="0" u="none" strike="noStrike" dirty="0">
                <a:solidFill>
                  <a:srgbClr val="374151"/>
                </a:solidFill>
                <a:effectLst/>
                <a:latin typeface="ui-sans-serif"/>
              </a:rPr>
              <a:t>:</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Підвищує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правову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визначеність</a:t>
            </a:r>
            <a:r>
              <a:rPr lang="ru-RU" b="0" i="0" u="none" strike="noStrike" dirty="0">
                <a:solidFill>
                  <a:srgbClr val="374151"/>
                </a:solidFill>
                <a:effectLst/>
                <a:latin typeface="ui-sans-serif"/>
              </a:rPr>
              <a:t> та </a:t>
            </a:r>
            <a:r>
              <a:rPr lang="ru-RU" b="0" i="0" u="none" strike="noStrike" dirty="0" err="1">
                <a:solidFill>
                  <a:srgbClr val="374151"/>
                </a:solidFill>
                <a:effectLst/>
                <a:latin typeface="ui-sans-serif"/>
              </a:rPr>
              <a:t>сприяє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міжнародній</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співпраці</a:t>
            </a:r>
            <a:r>
              <a:rPr lang="ru-RU" b="0" i="0" u="none" strike="noStrike" dirty="0">
                <a:solidFill>
                  <a:srgbClr val="374151"/>
                </a:solidFill>
                <a:effectLst/>
                <a:latin typeface="ui-sans-serif"/>
              </a:rPr>
              <a:t> [Туляков, 2023].</a:t>
            </a:r>
          </a:p>
          <a:p>
            <a:pPr marL="742950" lvl="1" indent="-285750" algn="l">
              <a:buFont typeface="Arial" panose="020B0604020202020204" pitchFamily="34" charset="0"/>
              <a:buChar char="•"/>
            </a:pPr>
            <a:r>
              <a:rPr lang="ru-RU" b="0" i="0" u="none" strike="noStrike" dirty="0">
                <a:solidFill>
                  <a:srgbClr val="374151"/>
                </a:solidFill>
                <a:effectLst/>
                <a:latin typeface="ui-sans-serif"/>
              </a:rPr>
              <a:t>Проект нового </a:t>
            </a:r>
            <a:r>
              <a:rPr lang="ru-RU" b="0" i="0" u="none" strike="noStrike" dirty="0" err="1">
                <a:solidFill>
                  <a:srgbClr val="374151"/>
                </a:solidFill>
                <a:effectLst/>
                <a:latin typeface="ui-sans-serif"/>
              </a:rPr>
              <a:t>Кримінального</a:t>
            </a:r>
            <a:r>
              <a:rPr lang="ru-RU" b="0" i="0" u="none" strike="noStrike" dirty="0">
                <a:solidFill>
                  <a:srgbClr val="374151"/>
                </a:solidFill>
                <a:effectLst/>
                <a:latin typeface="ui-sans-serif"/>
              </a:rPr>
              <a:t> кодексу України </a:t>
            </a:r>
            <a:r>
              <a:rPr lang="ru-RU" b="0" i="0" u="none" strike="noStrike" dirty="0" err="1">
                <a:solidFill>
                  <a:srgbClr val="374151"/>
                </a:solidFill>
                <a:effectLst/>
                <a:latin typeface="ui-sans-serif"/>
              </a:rPr>
              <a:t>враховує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рекомендації</a:t>
            </a:r>
            <a:r>
              <a:rPr lang="ru-RU" b="0" i="0" u="none" strike="noStrike" dirty="0">
                <a:solidFill>
                  <a:srgbClr val="374151"/>
                </a:solidFill>
                <a:effectLst/>
                <a:latin typeface="ui-sans-serif"/>
              </a:rPr>
              <a:t> ЄС [Проект КК України, 2023].</a:t>
            </a:r>
          </a:p>
          <a:p>
            <a:pPr algn="l">
              <a:buFont typeface="Arial" panose="020B0604020202020204" pitchFamily="34" charset="0"/>
              <a:buChar char="•"/>
            </a:pPr>
            <a:r>
              <a:rPr lang="ru-RU" b="1" i="0" u="none" strike="noStrike" dirty="0" err="1">
                <a:solidFill>
                  <a:srgbClr val="374151"/>
                </a:solidFill>
                <a:effectLst/>
                <a:latin typeface="ui-sans-serif"/>
              </a:rPr>
              <a:t>Ефективність</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кримінальної</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політики</a:t>
            </a:r>
            <a:r>
              <a:rPr lang="ru-RU" b="1" i="0" u="none" strike="noStrike" dirty="0">
                <a:solidFill>
                  <a:srgbClr val="374151"/>
                </a:solidFill>
                <a:effectLst/>
                <a:latin typeface="ui-sans-serif"/>
              </a:rPr>
              <a:t>:</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a:solidFill>
                  <a:srgbClr val="374151"/>
                </a:solidFill>
                <a:effectLst/>
                <a:latin typeface="ui-sans-serif"/>
              </a:rPr>
              <a:t>Директива (</a:t>
            </a:r>
            <a:r>
              <a:rPr lang="en" b="0" i="0" u="none" strike="noStrike" dirty="0">
                <a:solidFill>
                  <a:srgbClr val="374151"/>
                </a:solidFill>
                <a:effectLst/>
                <a:latin typeface="ui-sans-serif"/>
              </a:rPr>
              <a:t>EU) 2018/843 </a:t>
            </a:r>
            <a:r>
              <a:rPr lang="ru-RU" b="0" i="0" u="none" strike="noStrike" dirty="0" err="1">
                <a:solidFill>
                  <a:srgbClr val="374151"/>
                </a:solidFill>
                <a:effectLst/>
                <a:latin typeface="ui-sans-serif"/>
              </a:rPr>
              <a:t>вказує</a:t>
            </a:r>
            <a:r>
              <a:rPr lang="ru-RU" b="0" i="0" u="none" strike="noStrike" dirty="0">
                <a:solidFill>
                  <a:srgbClr val="374151"/>
                </a:solidFill>
                <a:effectLst/>
                <a:latin typeface="ui-sans-serif"/>
              </a:rPr>
              <a:t> на </a:t>
            </a:r>
            <a:r>
              <a:rPr lang="ru-RU" b="0" i="0" u="none" strike="noStrike" dirty="0" err="1">
                <a:solidFill>
                  <a:srgbClr val="374151"/>
                </a:solidFill>
                <a:effectLst/>
                <a:latin typeface="ui-sans-serif"/>
              </a:rPr>
              <a:t>необхідність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криміналізації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деяких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економічних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зловживань</a:t>
            </a:r>
            <a:r>
              <a:rPr lang="ru-RU" b="0" i="0" u="none" strike="noStrike" dirty="0">
                <a:solidFill>
                  <a:srgbClr val="374151"/>
                </a:solidFill>
                <a:effectLst/>
                <a:latin typeface="ui-sans-serif"/>
              </a:rPr>
              <a:t> [ЄС, 2018].</a:t>
            </a:r>
          </a:p>
          <a:p>
            <a:br>
              <a:rPr lang="ru-RU" dirty="0"/>
            </a:br>
            <a:endParaRPr lang="ru-UA" dirty="0"/>
          </a:p>
        </p:txBody>
      </p:sp>
    </p:spTree>
    <p:extLst>
      <p:ext uri="{BB962C8B-B14F-4D97-AF65-F5344CB8AC3E}">
        <p14:creationId xmlns:p14="http://schemas.microsoft.com/office/powerpoint/2010/main" val="2758463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840CA7-D7A0-1D22-4853-FDD0E196EBFF}"/>
              </a:ext>
            </a:extLst>
          </p:cNvPr>
          <p:cNvSpPr>
            <a:spLocks noGrp="1"/>
          </p:cNvSpPr>
          <p:nvPr>
            <p:ph type="title"/>
          </p:nvPr>
        </p:nvSpPr>
        <p:spPr>
          <a:xfrm>
            <a:off x="913775" y="618517"/>
            <a:ext cx="10364451" cy="1596177"/>
          </a:xfrm>
        </p:spPr>
        <p:txBody>
          <a:bodyPr>
            <a:normAutofit/>
          </a:bodyPr>
          <a:lstStyle/>
          <a:p>
            <a:r>
              <a:rPr lang="ru-RU" b="1" dirty="0">
                <a:latin typeface="ui-sans-serif"/>
              </a:rPr>
              <a:t>Проблематика </a:t>
            </a:r>
            <a:r>
              <a:rPr lang="ru-RU" b="1" dirty="0" err="1">
                <a:latin typeface="ui-sans-serif"/>
              </a:rPr>
              <a:t>національного</a:t>
            </a:r>
            <a:r>
              <a:rPr lang="ru-RU" b="1" dirty="0">
                <a:latin typeface="ui-sans-serif"/>
              </a:rPr>
              <a:t> та </a:t>
            </a:r>
            <a:r>
              <a:rPr lang="ru-RU" b="1" dirty="0" err="1">
                <a:latin typeface="ui-sans-serif"/>
              </a:rPr>
              <a:t>міжнародного</a:t>
            </a:r>
            <a:r>
              <a:rPr lang="ru-RU" b="1" dirty="0">
                <a:latin typeface="ui-sans-serif"/>
              </a:rPr>
              <a:t> </a:t>
            </a:r>
            <a:r>
              <a:rPr lang="ru-RU" b="1" dirty="0" err="1">
                <a:latin typeface="ui-sans-serif"/>
              </a:rPr>
              <a:t>кримінального</a:t>
            </a:r>
            <a:r>
              <a:rPr lang="ru-RU" b="1" dirty="0">
                <a:latin typeface="ui-sans-serif"/>
              </a:rPr>
              <a:t> права</a:t>
            </a:r>
            <a:br>
              <a:rPr lang="ru-RU" b="1" dirty="0">
                <a:latin typeface="ui-sans-serif"/>
              </a:rPr>
            </a:br>
            <a:endParaRPr lang="ru-UA" dirty="0"/>
          </a:p>
        </p:txBody>
      </p:sp>
      <p:graphicFrame>
        <p:nvGraphicFramePr>
          <p:cNvPr id="7" name="Объект 2">
            <a:extLst>
              <a:ext uri="{FF2B5EF4-FFF2-40B4-BE49-F238E27FC236}">
                <a16:creationId xmlns:a16="http://schemas.microsoft.com/office/drawing/2014/main" id="{0C640F01-1C6D-D144-224B-8C3062AF9ACE}"/>
              </a:ext>
            </a:extLst>
          </p:cNvPr>
          <p:cNvGraphicFramePr>
            <a:graphicFrameLocks noGrp="1"/>
          </p:cNvGraphicFramePr>
          <p:nvPr>
            <p:ph sz="quarter" idx="13"/>
            <p:extLst>
              <p:ext uri="{D42A27DB-BD31-4B8C-83A1-F6EECF244321}">
                <p14:modId xmlns:p14="http://schemas.microsoft.com/office/powerpoint/2010/main" val="131668583"/>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258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E330AF6-841B-92D0-4EF6-D146AFFDE05A}"/>
              </a:ext>
            </a:extLst>
          </p:cNvPr>
          <p:cNvSpPr>
            <a:spLocks noGrp="1"/>
          </p:cNvSpPr>
          <p:nvPr>
            <p:ph type="title"/>
          </p:nvPr>
        </p:nvSpPr>
        <p:spPr>
          <a:xfrm>
            <a:off x="641074" y="1588878"/>
            <a:ext cx="2844002" cy="3680244"/>
          </a:xfrm>
        </p:spPr>
        <p:txBody>
          <a:bodyPr>
            <a:normAutofit/>
          </a:bodyPr>
          <a:lstStyle/>
          <a:p>
            <a:pPr algn="l"/>
            <a:r>
              <a:rPr lang="ru-RU" sz="1800" b="1">
                <a:solidFill>
                  <a:srgbClr val="FFFFFF"/>
                </a:solidFill>
                <a:latin typeface="ui-sans-serif"/>
              </a:rPr>
              <a:t>Напруженість між суверенітетом і транснаціоналізмом:</a:t>
            </a:r>
            <a:br>
              <a:rPr lang="ru-RU" sz="1800">
                <a:solidFill>
                  <a:srgbClr val="FFFFFF"/>
                </a:solidFill>
                <a:latin typeface="ui-sans-serif"/>
              </a:rPr>
            </a:br>
            <a:endParaRPr lang="ru-UA" sz="180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FAE32E3A-60B2-FC5F-81A0-011F5860A343}"/>
              </a:ext>
            </a:extLst>
          </p:cNvPr>
          <p:cNvSpPr>
            <a:spLocks noGrp="1"/>
          </p:cNvSpPr>
          <p:nvPr>
            <p:ph sz="quarter" idx="13"/>
          </p:nvPr>
        </p:nvSpPr>
        <p:spPr>
          <a:xfrm>
            <a:off x="4634794" y="1049695"/>
            <a:ext cx="6642806" cy="4758611"/>
          </a:xfrm>
        </p:spPr>
        <p:txBody>
          <a:bodyPr anchor="ctr">
            <a:normAutofit/>
          </a:bodyPr>
          <a:lstStyle/>
          <a:p>
            <a:pPr marL="742950" lvl="1" indent="-285750">
              <a:lnSpc>
                <a:spcPct val="110000"/>
              </a:lnSpc>
              <a:buFont typeface="Arial" panose="020B0604020202020204" pitchFamily="34" charset="0"/>
              <a:buChar char="•"/>
            </a:pPr>
            <a:r>
              <a:rPr lang="ru-RU" sz="1400" b="0" i="0" u="none" strike="noStrike" err="1">
                <a:effectLst/>
                <a:latin typeface="ui-sans-serif"/>
              </a:rPr>
              <a:t>Національне</a:t>
            </a:r>
            <a:r>
              <a:rPr lang="ru-RU" sz="1400" b="0" i="0" u="none" strike="noStrike">
                <a:effectLst/>
                <a:latin typeface="ui-sans-serif"/>
              </a:rPr>
              <a:t> право часто </a:t>
            </a:r>
            <a:r>
              <a:rPr lang="ru-RU" sz="1400" b="0" i="0" u="none" strike="noStrike" err="1">
                <a:effectLst/>
                <a:latin typeface="ui-sans-serif"/>
              </a:rPr>
              <a:t>зазнає</a:t>
            </a:r>
            <a:r>
              <a:rPr lang="ru-RU" sz="1400" b="0" i="0" u="none" strike="noStrike">
                <a:effectLst/>
                <a:latin typeface="ui-sans-serif"/>
              </a:rPr>
              <a:t> </a:t>
            </a:r>
            <a:r>
              <a:rPr lang="ru-RU" sz="1400" b="0" i="0" u="none" strike="noStrike" err="1">
                <a:effectLst/>
                <a:latin typeface="ui-sans-serif"/>
              </a:rPr>
              <a:t>конфліктів</a:t>
            </a:r>
            <a:r>
              <a:rPr lang="ru-RU" sz="1400" b="0" i="0" u="none" strike="noStrike">
                <a:effectLst/>
                <a:latin typeface="ui-sans-serif"/>
              </a:rPr>
              <a:t> через </a:t>
            </a:r>
            <a:r>
              <a:rPr lang="ru-RU" sz="1400" b="0" i="0" u="none" strike="noStrike" err="1">
                <a:effectLst/>
                <a:latin typeface="ui-sans-serif"/>
              </a:rPr>
              <a:t>впровадження</a:t>
            </a:r>
            <a:r>
              <a:rPr lang="ru-RU" sz="1400" b="0" i="0" u="none" strike="noStrike">
                <a:effectLst/>
                <a:latin typeface="ui-sans-serif"/>
              </a:rPr>
              <a:t> </a:t>
            </a:r>
            <a:r>
              <a:rPr lang="ru-RU" sz="1400" b="0" i="0" u="none" strike="noStrike" err="1">
                <a:effectLst/>
                <a:latin typeface="ui-sans-serif"/>
              </a:rPr>
              <a:t>міжнародних</a:t>
            </a:r>
            <a:r>
              <a:rPr lang="ru-RU" sz="1400" b="0" i="0" u="none" strike="noStrike">
                <a:effectLst/>
                <a:latin typeface="ui-sans-serif"/>
              </a:rPr>
              <a:t> норм.</a:t>
            </a:r>
          </a:p>
          <a:p>
            <a:pPr marL="742950" lvl="1" indent="-285750">
              <a:lnSpc>
                <a:spcPct val="110000"/>
              </a:lnSpc>
              <a:buFont typeface="Arial" panose="020B0604020202020204" pitchFamily="34" charset="0"/>
              <a:buChar char="•"/>
            </a:pPr>
            <a:r>
              <a:rPr lang="ru-RU" sz="1400" b="0" i="0" u="none" strike="noStrike">
                <a:effectLst/>
                <a:latin typeface="ui-sans-serif"/>
              </a:rPr>
              <a:t>Приклад: </a:t>
            </a:r>
            <a:r>
              <a:rPr lang="ru-RU" sz="1400" b="0" i="0" u="none" strike="noStrike" err="1">
                <a:effectLst/>
                <a:latin typeface="ui-sans-serif"/>
              </a:rPr>
              <a:t>Україна</a:t>
            </a:r>
            <a:r>
              <a:rPr lang="ru-RU" sz="1400" b="0" i="0" u="none" strike="noStrike">
                <a:effectLst/>
                <a:latin typeface="ui-sans-serif"/>
              </a:rPr>
              <a:t> </a:t>
            </a:r>
            <a:r>
              <a:rPr lang="ru-RU" sz="1400" b="0" i="0" u="none" strike="noStrike" err="1">
                <a:effectLst/>
                <a:latin typeface="ui-sans-serif"/>
              </a:rPr>
              <a:t>підписала</a:t>
            </a:r>
            <a:r>
              <a:rPr lang="ru-RU" sz="1400" b="0" i="0" u="none" strike="noStrike">
                <a:effectLst/>
                <a:latin typeface="ui-sans-serif"/>
              </a:rPr>
              <a:t> </a:t>
            </a:r>
            <a:r>
              <a:rPr lang="ru-RU" sz="1400" b="0" i="0" u="none" strike="noStrike" err="1">
                <a:effectLst/>
                <a:latin typeface="ui-sans-serif"/>
              </a:rPr>
              <a:t>Любляно-Гаазьку</a:t>
            </a:r>
            <a:r>
              <a:rPr lang="ru-RU" sz="1400" b="0" i="0" u="none" strike="noStrike">
                <a:effectLst/>
                <a:latin typeface="ui-sans-serif"/>
              </a:rPr>
              <a:t> </a:t>
            </a:r>
            <a:r>
              <a:rPr lang="ru-RU" sz="1400" b="0" i="0" u="none" strike="noStrike" err="1">
                <a:effectLst/>
                <a:latin typeface="ui-sans-serif"/>
              </a:rPr>
              <a:t>Конвенцію</a:t>
            </a:r>
            <a:r>
              <a:rPr lang="ru-RU" sz="1400" b="0" i="0" u="none" strike="noStrike">
                <a:effectLst/>
                <a:latin typeface="ui-sans-serif"/>
              </a:rPr>
              <a:t> про </a:t>
            </a:r>
            <a:r>
              <a:rPr lang="ru-RU" sz="1400" b="0" i="0" u="none" strike="noStrike" err="1">
                <a:effectLst/>
                <a:latin typeface="ui-sans-serif"/>
              </a:rPr>
              <a:t>міжнародне</a:t>
            </a:r>
            <a:r>
              <a:rPr lang="ru-RU" sz="1400" b="0" i="0" u="none" strike="noStrike">
                <a:effectLst/>
                <a:latin typeface="ui-sans-serif"/>
              </a:rPr>
              <a:t> </a:t>
            </a:r>
            <a:r>
              <a:rPr lang="ru-RU" sz="1400" b="0" i="0" u="none" strike="noStrike" err="1">
                <a:effectLst/>
                <a:latin typeface="ui-sans-serif"/>
              </a:rPr>
              <a:t>співробітництво</a:t>
            </a:r>
            <a:r>
              <a:rPr lang="ru-RU" sz="1400" b="0" i="0" u="none" strike="noStrike">
                <a:effectLst/>
                <a:latin typeface="ui-sans-serif"/>
              </a:rPr>
              <a:t> у справах про </a:t>
            </a:r>
            <a:r>
              <a:rPr lang="ru-RU" sz="1400" b="0" i="0" u="none" strike="noStrike" err="1">
                <a:effectLst/>
                <a:latin typeface="ui-sans-serif"/>
              </a:rPr>
              <a:t>злочини</a:t>
            </a:r>
            <a:r>
              <a:rPr lang="ru-RU" sz="1400" b="0" i="0" u="none" strike="noStrike">
                <a:effectLst/>
                <a:latin typeface="ui-sans-serif"/>
              </a:rPr>
              <a:t> </a:t>
            </a:r>
            <a:r>
              <a:rPr lang="ru-RU" sz="1400" b="0" i="0" u="none" strike="noStrike" err="1">
                <a:effectLst/>
                <a:latin typeface="ui-sans-serif"/>
              </a:rPr>
              <a:t>проти</a:t>
            </a:r>
            <a:r>
              <a:rPr lang="ru-RU" sz="1400" b="0" i="0" u="none" strike="noStrike">
                <a:effectLst/>
                <a:latin typeface="ui-sans-serif"/>
              </a:rPr>
              <a:t> </a:t>
            </a:r>
            <a:r>
              <a:rPr lang="ru-RU" sz="1400" b="0" i="0" u="none" strike="noStrike" err="1">
                <a:effectLst/>
                <a:latin typeface="ui-sans-serif"/>
              </a:rPr>
              <a:t>людяності</a:t>
            </a:r>
            <a:r>
              <a:rPr lang="ru-RU" sz="1400" b="0" i="0" u="none" strike="noStrike">
                <a:effectLst/>
                <a:latin typeface="ui-sans-serif"/>
              </a:rPr>
              <a:t> [</a:t>
            </a:r>
            <a:r>
              <a:rPr lang="en" sz="1400" b="0" i="0" u="none" strike="noStrike">
                <a:effectLst/>
                <a:latin typeface="ui-sans-serif"/>
              </a:rPr>
              <a:t>Tuliakov, 2024].</a:t>
            </a:r>
          </a:p>
          <a:p>
            <a:pPr>
              <a:lnSpc>
                <a:spcPct val="110000"/>
              </a:lnSpc>
              <a:buFont typeface="Arial" panose="020B0604020202020204" pitchFamily="34" charset="0"/>
              <a:buChar char="•"/>
            </a:pPr>
            <a:r>
              <a:rPr lang="ru-RU" sz="1400" b="1" i="0" u="none" strike="noStrike" err="1">
                <a:effectLst/>
                <a:latin typeface="ui-sans-serif"/>
              </a:rPr>
              <a:t>Ключові</a:t>
            </a:r>
            <a:r>
              <a:rPr lang="ru-RU" sz="1400" b="1" i="0" u="none" strike="noStrike">
                <a:effectLst/>
                <a:latin typeface="ui-sans-serif"/>
              </a:rPr>
              <a:t> </a:t>
            </a:r>
            <a:r>
              <a:rPr lang="ru-RU" sz="1400" b="1" i="0" u="none" strike="noStrike" err="1">
                <a:effectLst/>
                <a:latin typeface="ui-sans-serif"/>
              </a:rPr>
              <a:t>проблеми</a:t>
            </a:r>
            <a:r>
              <a:rPr lang="ru-RU" sz="1400" b="1" i="0" u="none" strike="noStrike">
                <a:effectLst/>
                <a:latin typeface="ui-sans-serif"/>
              </a:rPr>
              <a:t>:</a:t>
            </a:r>
            <a:endParaRPr lang="ru-RU" sz="1400" b="0" i="0" u="none" strike="noStrike">
              <a:effectLst/>
              <a:latin typeface="ui-sans-serif"/>
            </a:endParaRPr>
          </a:p>
          <a:p>
            <a:pPr marL="742950" lvl="1" indent="-285750">
              <a:lnSpc>
                <a:spcPct val="110000"/>
              </a:lnSpc>
              <a:buFont typeface="Arial" panose="020B0604020202020204" pitchFamily="34" charset="0"/>
              <a:buChar char="•"/>
            </a:pPr>
            <a:r>
              <a:rPr lang="ru-RU" sz="1400" b="0" i="0" u="none" strike="noStrike" err="1">
                <a:effectLst/>
                <a:latin typeface="ui-sans-serif"/>
              </a:rPr>
              <a:t>Юрисдикційні</a:t>
            </a:r>
            <a:r>
              <a:rPr lang="ru-RU" sz="1400" b="0" i="0" u="none" strike="noStrike">
                <a:effectLst/>
                <a:latin typeface="ui-sans-serif"/>
              </a:rPr>
              <a:t> </a:t>
            </a:r>
            <a:r>
              <a:rPr lang="ru-RU" sz="1400" b="0" i="0" u="none" strike="noStrike" err="1">
                <a:effectLst/>
                <a:latin typeface="ui-sans-serif"/>
              </a:rPr>
              <a:t>конфлікти</a:t>
            </a:r>
            <a:r>
              <a:rPr lang="ru-RU" sz="1400" b="0" i="0" u="none" strike="noStrike">
                <a:effectLst/>
                <a:latin typeface="ui-sans-serif"/>
              </a:rPr>
              <a:t>.</a:t>
            </a:r>
          </a:p>
          <a:p>
            <a:pPr marL="742950" lvl="1" indent="-285750">
              <a:lnSpc>
                <a:spcPct val="110000"/>
              </a:lnSpc>
              <a:buFont typeface="Arial" panose="020B0604020202020204" pitchFamily="34" charset="0"/>
              <a:buChar char="•"/>
            </a:pPr>
            <a:r>
              <a:rPr lang="ru-RU" sz="1400" b="0" i="0" u="none" strike="noStrike" err="1">
                <a:effectLst/>
                <a:latin typeface="ui-sans-serif"/>
              </a:rPr>
              <a:t>Політичні</a:t>
            </a:r>
            <a:r>
              <a:rPr lang="ru-RU" sz="1400" b="0" i="0" u="none" strike="noStrike">
                <a:effectLst/>
                <a:latin typeface="ui-sans-serif"/>
              </a:rPr>
              <a:t> </a:t>
            </a:r>
            <a:r>
              <a:rPr lang="ru-RU" sz="1400" b="0" i="0" u="none" strike="noStrike" err="1">
                <a:effectLst/>
                <a:latin typeface="ui-sans-serif"/>
              </a:rPr>
              <a:t>міркування</a:t>
            </a:r>
            <a:r>
              <a:rPr lang="ru-RU" sz="1400" b="0" i="0" u="none" strike="noStrike">
                <a:effectLst/>
                <a:latin typeface="ui-sans-serif"/>
              </a:rPr>
              <a:t>.</a:t>
            </a:r>
          </a:p>
          <a:p>
            <a:pPr marL="742950" lvl="1" indent="-285750">
              <a:lnSpc>
                <a:spcPct val="110000"/>
              </a:lnSpc>
              <a:buFont typeface="Arial" panose="020B0604020202020204" pitchFamily="34" charset="0"/>
              <a:buChar char="•"/>
            </a:pPr>
            <a:r>
              <a:rPr lang="ru-RU" sz="1400" b="0" i="0" u="none" strike="noStrike" err="1">
                <a:effectLst/>
                <a:latin typeface="ui-sans-serif"/>
              </a:rPr>
              <a:t>Геополітична</a:t>
            </a:r>
            <a:r>
              <a:rPr lang="ru-RU" sz="1400" b="0" i="0" u="none" strike="noStrike">
                <a:effectLst/>
                <a:latin typeface="ui-sans-serif"/>
              </a:rPr>
              <a:t> </a:t>
            </a:r>
            <a:r>
              <a:rPr lang="ru-RU" sz="1400" b="0" i="0" u="none" strike="noStrike" err="1">
                <a:effectLst/>
                <a:latin typeface="ui-sans-serif"/>
              </a:rPr>
              <a:t>напруженість</a:t>
            </a:r>
            <a:r>
              <a:rPr lang="ru-RU" sz="1400" b="0" i="0" u="none" strike="noStrike">
                <a:effectLst/>
                <a:latin typeface="ui-sans-serif"/>
              </a:rPr>
              <a:t>.</a:t>
            </a:r>
          </a:p>
          <a:p>
            <a:pPr marL="742950" lvl="1" indent="-285750">
              <a:lnSpc>
                <a:spcPct val="110000"/>
              </a:lnSpc>
              <a:buFont typeface="Arial" panose="020B0604020202020204" pitchFamily="34" charset="0"/>
              <a:buChar char="•"/>
            </a:pPr>
            <a:r>
              <a:rPr lang="ru-RU" sz="1400" b="0" i="0" u="none" strike="noStrike" err="1">
                <a:effectLst/>
                <a:latin typeface="ui-sans-serif"/>
              </a:rPr>
              <a:t>Захист</a:t>
            </a:r>
            <a:r>
              <a:rPr lang="ru-RU" sz="1400" b="0" i="0" u="none" strike="noStrike">
                <a:effectLst/>
                <a:latin typeface="ui-sans-serif"/>
              </a:rPr>
              <a:t> прав жертв </a:t>
            </a:r>
            <a:r>
              <a:rPr lang="ru-RU" sz="1400" b="0" i="0" u="none" strike="noStrike" err="1">
                <a:effectLst/>
                <a:latin typeface="ui-sans-serif"/>
              </a:rPr>
              <a:t>міжнародних</a:t>
            </a:r>
            <a:r>
              <a:rPr lang="ru-RU" sz="1400" b="0" i="0" u="none" strike="noStrike">
                <a:effectLst/>
                <a:latin typeface="ui-sans-serif"/>
              </a:rPr>
              <a:t> </a:t>
            </a:r>
            <a:r>
              <a:rPr lang="ru-RU" sz="1400" b="0" i="0" u="none" strike="noStrike" err="1">
                <a:effectLst/>
                <a:latin typeface="ui-sans-serif"/>
              </a:rPr>
              <a:t>злочинів</a:t>
            </a:r>
            <a:r>
              <a:rPr lang="ru-RU" sz="1400" b="0" i="0" u="none" strike="noStrike">
                <a:effectLst/>
                <a:latin typeface="ui-sans-serif"/>
              </a:rPr>
              <a:t>.</a:t>
            </a:r>
          </a:p>
          <a:p>
            <a:pPr>
              <a:lnSpc>
                <a:spcPct val="110000"/>
              </a:lnSpc>
              <a:buFont typeface="Arial" panose="020B0604020202020204" pitchFamily="34" charset="0"/>
              <a:buChar char="•"/>
            </a:pPr>
            <a:r>
              <a:rPr lang="ru-RU" sz="1400" b="1" i="0" u="none" strike="noStrike" err="1">
                <a:effectLst/>
                <a:latin typeface="ui-sans-serif"/>
              </a:rPr>
              <a:t>Переваги</a:t>
            </a:r>
            <a:r>
              <a:rPr lang="ru-RU" sz="1400" b="1" i="0" u="none" strike="noStrike">
                <a:effectLst/>
                <a:latin typeface="ui-sans-serif"/>
              </a:rPr>
              <a:t> </a:t>
            </a:r>
            <a:r>
              <a:rPr lang="ru-RU" sz="1400" b="1" i="0" u="none" strike="noStrike" err="1">
                <a:effectLst/>
                <a:latin typeface="ui-sans-serif"/>
              </a:rPr>
              <a:t>транснаціонального</a:t>
            </a:r>
            <a:r>
              <a:rPr lang="ru-RU" sz="1400" b="1" i="0" u="none" strike="noStrike">
                <a:effectLst/>
                <a:latin typeface="ui-sans-serif"/>
              </a:rPr>
              <a:t> </a:t>
            </a:r>
            <a:r>
              <a:rPr lang="ru-RU" sz="1400" b="1" i="0" u="none" strike="noStrike" err="1">
                <a:effectLst/>
                <a:latin typeface="ui-sans-serif"/>
              </a:rPr>
              <a:t>підходу</a:t>
            </a:r>
            <a:r>
              <a:rPr lang="ru-RU" sz="1400" b="1" i="0" u="none" strike="noStrike">
                <a:effectLst/>
                <a:latin typeface="ui-sans-serif"/>
              </a:rPr>
              <a:t>:</a:t>
            </a:r>
            <a:endParaRPr lang="ru-RU" sz="1400" b="0" i="0" u="none" strike="noStrike">
              <a:effectLst/>
              <a:latin typeface="ui-sans-serif"/>
            </a:endParaRPr>
          </a:p>
          <a:p>
            <a:pPr marL="742950" lvl="1" indent="-285750">
              <a:lnSpc>
                <a:spcPct val="110000"/>
              </a:lnSpc>
              <a:buFont typeface="Arial" panose="020B0604020202020204" pitchFamily="34" charset="0"/>
              <a:buChar char="•"/>
            </a:pPr>
            <a:r>
              <a:rPr lang="ru-RU" sz="1400" b="0" i="0" u="none" strike="noStrike" err="1">
                <a:effectLst/>
                <a:latin typeface="ui-sans-serif"/>
              </a:rPr>
              <a:t>Стандартизація</a:t>
            </a:r>
            <a:r>
              <a:rPr lang="ru-RU" sz="1400" b="0" i="0" u="none" strike="noStrike">
                <a:effectLst/>
                <a:latin typeface="ui-sans-serif"/>
              </a:rPr>
              <a:t> процедур і </a:t>
            </a:r>
            <a:r>
              <a:rPr lang="ru-RU" sz="1400" b="0" i="0" u="none" strike="noStrike" err="1">
                <a:effectLst/>
                <a:latin typeface="ui-sans-serif"/>
              </a:rPr>
              <a:t>покарань</a:t>
            </a:r>
            <a:r>
              <a:rPr lang="ru-RU" sz="1400" b="0" i="0" u="none" strike="noStrike">
                <a:effectLst/>
                <a:latin typeface="ui-sans-serif"/>
              </a:rPr>
              <a:t>.</a:t>
            </a:r>
          </a:p>
          <a:p>
            <a:pPr marL="742950" lvl="1" indent="-285750">
              <a:lnSpc>
                <a:spcPct val="110000"/>
              </a:lnSpc>
              <a:buFont typeface="Arial" panose="020B0604020202020204" pitchFamily="34" charset="0"/>
              <a:buChar char="•"/>
            </a:pPr>
            <a:r>
              <a:rPr lang="ru-RU" sz="1400" b="0" i="0" u="none" strike="noStrike" err="1">
                <a:effectLst/>
                <a:latin typeface="ui-sans-serif"/>
              </a:rPr>
              <a:t>Покращення</a:t>
            </a:r>
            <a:r>
              <a:rPr lang="ru-RU" sz="1400" b="0" i="0" u="none" strike="noStrike">
                <a:effectLst/>
                <a:latin typeface="ui-sans-serif"/>
              </a:rPr>
              <a:t> </a:t>
            </a:r>
            <a:r>
              <a:rPr lang="ru-RU" sz="1400" b="0" i="0" u="none" strike="noStrike" err="1">
                <a:effectLst/>
                <a:latin typeface="ui-sans-serif"/>
              </a:rPr>
              <a:t>міжнародного</a:t>
            </a:r>
            <a:r>
              <a:rPr lang="ru-RU" sz="1400" b="0" i="0" u="none" strike="noStrike">
                <a:effectLst/>
                <a:latin typeface="ui-sans-serif"/>
              </a:rPr>
              <a:t> </a:t>
            </a:r>
            <a:r>
              <a:rPr lang="ru-RU" sz="1400" b="0" i="0" u="none" strike="noStrike" err="1">
                <a:effectLst/>
                <a:latin typeface="ui-sans-serif"/>
              </a:rPr>
              <a:t>співробітництва</a:t>
            </a:r>
            <a:r>
              <a:rPr lang="ru-RU" sz="1400" b="0" i="0" u="none" strike="noStrike">
                <a:effectLst/>
                <a:latin typeface="ui-sans-serif"/>
              </a:rPr>
              <a:t>.</a:t>
            </a:r>
          </a:p>
          <a:p>
            <a:pPr>
              <a:lnSpc>
                <a:spcPct val="110000"/>
              </a:lnSpc>
            </a:pPr>
            <a:br>
              <a:rPr lang="ru-RU" sz="1400"/>
            </a:br>
            <a:endParaRPr lang="ru-UA" sz="140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229390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359ACD97-1946-1F53-5299-6BC500ACBA4E}"/>
              </a:ext>
            </a:extLst>
          </p:cNvPr>
          <p:cNvSpPr>
            <a:spLocks noGrp="1"/>
          </p:cNvSpPr>
          <p:nvPr>
            <p:ph type="title"/>
          </p:nvPr>
        </p:nvSpPr>
        <p:spPr>
          <a:xfrm>
            <a:off x="641074" y="1588878"/>
            <a:ext cx="2844002" cy="3680244"/>
          </a:xfrm>
        </p:spPr>
        <p:txBody>
          <a:bodyPr>
            <a:normAutofit/>
          </a:bodyPr>
          <a:lstStyle/>
          <a:p>
            <a:pPr algn="l"/>
            <a:r>
              <a:rPr lang="ru-RU" sz="2400" b="1" dirty="0" err="1">
                <a:solidFill>
                  <a:srgbClr val="FFFFFF"/>
                </a:solidFill>
                <a:latin typeface="ui-sans-serif"/>
              </a:rPr>
              <a:t>Які</a:t>
            </a:r>
            <a:r>
              <a:rPr lang="ru-RU" sz="2400" b="1" dirty="0">
                <a:solidFill>
                  <a:srgbClr val="FFFFFF"/>
                </a:solidFill>
                <a:latin typeface="ui-sans-serif"/>
              </a:rPr>
              <a:t> </a:t>
            </a:r>
            <a:r>
              <a:rPr lang="ru-RU" sz="2400" b="1" dirty="0" err="1">
                <a:solidFill>
                  <a:srgbClr val="FFFFFF"/>
                </a:solidFill>
                <a:latin typeface="ui-sans-serif"/>
              </a:rPr>
              <a:t>проблеми</a:t>
            </a:r>
            <a:r>
              <a:rPr lang="ru-RU" sz="2400" b="1" dirty="0">
                <a:solidFill>
                  <a:srgbClr val="FFFFFF"/>
                </a:solidFill>
                <a:latin typeface="ui-sans-serif"/>
              </a:rPr>
              <a:t> </a:t>
            </a:r>
            <a:r>
              <a:rPr lang="ru-RU" sz="2400" b="1" dirty="0" err="1">
                <a:solidFill>
                  <a:srgbClr val="FFFFFF"/>
                </a:solidFill>
                <a:latin typeface="ui-sans-serif"/>
              </a:rPr>
              <a:t>виникають</a:t>
            </a:r>
            <a:r>
              <a:rPr lang="ru-RU" sz="2400" b="1" dirty="0">
                <a:solidFill>
                  <a:srgbClr val="FFFFFF"/>
                </a:solidFill>
                <a:latin typeface="ui-sans-serif"/>
              </a:rPr>
              <a:t> при </a:t>
            </a:r>
            <a:r>
              <a:rPr lang="ru-RU" sz="2400" b="1" dirty="0" err="1">
                <a:solidFill>
                  <a:srgbClr val="FFFFFF"/>
                </a:solidFill>
                <a:latin typeface="ui-sans-serif"/>
              </a:rPr>
              <a:t>гармонізації</a:t>
            </a:r>
            <a:r>
              <a:rPr lang="ru-RU" sz="2400" b="1" dirty="0">
                <a:solidFill>
                  <a:srgbClr val="FFFFFF"/>
                </a:solidFill>
                <a:latin typeface="ui-sans-serif"/>
              </a:rPr>
              <a:t> </a:t>
            </a:r>
            <a:r>
              <a:rPr lang="ru-RU" sz="2400" b="1" dirty="0" err="1">
                <a:solidFill>
                  <a:srgbClr val="FFFFFF"/>
                </a:solidFill>
                <a:latin typeface="ui-sans-serif"/>
              </a:rPr>
              <a:t>національного</a:t>
            </a:r>
            <a:r>
              <a:rPr lang="ru-RU" sz="2400" b="1" dirty="0">
                <a:solidFill>
                  <a:srgbClr val="FFFFFF"/>
                </a:solidFill>
                <a:latin typeface="ui-sans-serif"/>
              </a:rPr>
              <a:t> </a:t>
            </a:r>
            <a:r>
              <a:rPr lang="ru-RU" sz="2400" b="1" dirty="0" err="1">
                <a:solidFill>
                  <a:srgbClr val="FFFFFF"/>
                </a:solidFill>
                <a:latin typeface="ui-sans-serif"/>
              </a:rPr>
              <a:t>кримінального</a:t>
            </a:r>
            <a:r>
              <a:rPr lang="ru-RU" sz="2400" b="1" dirty="0">
                <a:solidFill>
                  <a:srgbClr val="FFFFFF"/>
                </a:solidFill>
                <a:latin typeface="ui-sans-serif"/>
              </a:rPr>
              <a:t> </a:t>
            </a:r>
            <a:r>
              <a:rPr lang="ru-RU" sz="2400" b="1" dirty="0" err="1">
                <a:solidFill>
                  <a:srgbClr val="FFFFFF"/>
                </a:solidFill>
                <a:latin typeface="ui-sans-serif"/>
              </a:rPr>
              <a:t>законодавства</a:t>
            </a:r>
            <a:endParaRPr lang="ru-UA" sz="2400" dirty="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71E31460-53CA-4B18-5010-BCE9E8CD91BE}"/>
              </a:ext>
            </a:extLst>
          </p:cNvPr>
          <p:cNvSpPr>
            <a:spLocks noGrp="1"/>
          </p:cNvSpPr>
          <p:nvPr>
            <p:ph sz="quarter" idx="13"/>
          </p:nvPr>
        </p:nvSpPr>
        <p:spPr>
          <a:xfrm>
            <a:off x="4634794" y="1049695"/>
            <a:ext cx="6642806" cy="4758611"/>
          </a:xfrm>
        </p:spPr>
        <p:txBody>
          <a:bodyPr anchor="ctr">
            <a:normAutofit/>
          </a:bodyPr>
          <a:lstStyle/>
          <a:p>
            <a:pPr>
              <a:lnSpc>
                <a:spcPct val="110000"/>
              </a:lnSpc>
              <a:buFont typeface="+mj-lt"/>
              <a:buAutoNum type="arabicPeriod"/>
            </a:pPr>
            <a:r>
              <a:rPr lang="ru-RU" sz="1000" b="1" i="0" u="none" strike="noStrike" dirty="0" err="1">
                <a:effectLst/>
                <a:latin typeface="ui-sans-serif"/>
              </a:rPr>
              <a:t>Які</a:t>
            </a:r>
            <a:r>
              <a:rPr lang="ru-RU" sz="1000" b="1" i="0" u="none" strike="noStrike" dirty="0">
                <a:effectLst/>
                <a:latin typeface="ui-sans-serif"/>
              </a:rPr>
              <a:t> </a:t>
            </a:r>
            <a:r>
              <a:rPr lang="ru-RU" sz="1000" b="1" i="0" u="none" strike="noStrike" dirty="0" err="1">
                <a:effectLst/>
                <a:latin typeface="ui-sans-serif"/>
              </a:rPr>
              <a:t>принципи</a:t>
            </a:r>
            <a:r>
              <a:rPr lang="ru-RU" sz="1000" b="1" i="0" u="none" strike="noStrike" dirty="0">
                <a:effectLst/>
                <a:latin typeface="ui-sans-serif"/>
              </a:rPr>
              <a:t> </a:t>
            </a:r>
            <a:r>
              <a:rPr lang="ru-RU" sz="1000" b="1" i="0" u="none" strike="noStrike" dirty="0" err="1">
                <a:effectLst/>
                <a:latin typeface="ui-sans-serif"/>
              </a:rPr>
              <a:t>кримінального</a:t>
            </a:r>
            <a:r>
              <a:rPr lang="ru-RU" sz="1000" b="1" i="0" u="none" strike="noStrike" dirty="0">
                <a:effectLst/>
                <a:latin typeface="ui-sans-serif"/>
              </a:rPr>
              <a:t> права </a:t>
            </a:r>
            <a:r>
              <a:rPr lang="ru-RU" sz="1000" b="1" i="0" u="none" strike="noStrike" dirty="0" err="1">
                <a:effectLst/>
                <a:latin typeface="ui-sans-serif"/>
              </a:rPr>
              <a:t>є</a:t>
            </a:r>
            <a:r>
              <a:rPr lang="ru-RU" sz="1000" b="1" i="0" u="none" strike="noStrike" dirty="0">
                <a:effectLst/>
                <a:latin typeface="ui-sans-serif"/>
              </a:rPr>
              <a:t> </a:t>
            </a:r>
            <a:r>
              <a:rPr lang="ru-RU" sz="1000" b="1" i="0" u="none" strike="noStrike" dirty="0" err="1">
                <a:effectLst/>
                <a:latin typeface="ui-sans-serif"/>
              </a:rPr>
              <a:t>найважливішими</a:t>
            </a:r>
            <a:r>
              <a:rPr lang="ru-RU" sz="1000" b="1" i="0" u="none" strike="noStrike" dirty="0">
                <a:effectLst/>
                <a:latin typeface="ui-sans-serif"/>
              </a:rPr>
              <a:t> у </a:t>
            </a:r>
            <a:r>
              <a:rPr lang="ru-RU" sz="1000" b="1" i="0" u="none" strike="noStrike" dirty="0" err="1">
                <a:effectLst/>
                <a:latin typeface="ui-sans-serif"/>
              </a:rPr>
              <a:t>контексті</a:t>
            </a:r>
            <a:r>
              <a:rPr lang="ru-RU" sz="1000" b="1" i="0" u="none" strike="noStrike" dirty="0">
                <a:effectLst/>
                <a:latin typeface="ui-sans-serif"/>
              </a:rPr>
              <a:t> </a:t>
            </a:r>
            <a:r>
              <a:rPr lang="ru-RU" sz="1000" b="1" i="0" u="none" strike="noStrike" dirty="0" err="1">
                <a:effectLst/>
                <a:latin typeface="ui-sans-serif"/>
              </a:rPr>
              <a:t>глобалізації</a:t>
            </a:r>
            <a:r>
              <a:rPr lang="ru-RU" sz="1000" b="1" i="0" u="none" strike="noStrike" dirty="0">
                <a:effectLst/>
                <a:latin typeface="ui-sans-serif"/>
              </a:rPr>
              <a:t>?</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err="1">
                <a:effectLst/>
                <a:latin typeface="ui-sans-serif"/>
              </a:rPr>
              <a:t>Чи</a:t>
            </a:r>
            <a:r>
              <a:rPr lang="ru-RU" sz="1000" b="0" i="0" u="none" strike="noStrike" dirty="0">
                <a:effectLst/>
                <a:latin typeface="ui-sans-serif"/>
              </a:rPr>
              <a:t> </a:t>
            </a:r>
            <a:r>
              <a:rPr lang="ru-RU" sz="1000" b="0" i="0" u="none" strike="noStrike" dirty="0" err="1">
                <a:effectLst/>
                <a:latin typeface="ui-sans-serif"/>
              </a:rPr>
              <a:t>можна</a:t>
            </a:r>
            <a:r>
              <a:rPr lang="ru-RU" sz="1000" b="0" i="0" u="none" strike="noStrike" dirty="0">
                <a:effectLst/>
                <a:latin typeface="ui-sans-serif"/>
              </a:rPr>
              <a:t> </a:t>
            </a:r>
            <a:r>
              <a:rPr lang="ru-RU" sz="1000" b="0" i="0" u="none" strike="noStrike" dirty="0" err="1">
                <a:effectLst/>
                <a:latin typeface="ui-sans-serif"/>
              </a:rPr>
              <a:t>забезпечити</a:t>
            </a:r>
            <a:r>
              <a:rPr lang="ru-RU" sz="1000" b="0" i="0" u="none" strike="noStrike" dirty="0">
                <a:effectLst/>
                <a:latin typeface="ui-sans-serif"/>
              </a:rPr>
              <a:t> </a:t>
            </a:r>
            <a:r>
              <a:rPr lang="ru-RU" sz="1000" b="0" i="0" u="none" strike="noStrike" dirty="0" err="1">
                <a:effectLst/>
                <a:latin typeface="ui-sans-serif"/>
              </a:rPr>
              <a:t>пропорційність</a:t>
            </a:r>
            <a:r>
              <a:rPr lang="ru-RU" sz="1000" b="0" i="0" u="none" strike="noStrike" dirty="0">
                <a:effectLst/>
                <a:latin typeface="ui-sans-serif"/>
              </a:rPr>
              <a:t> і </a:t>
            </a:r>
            <a:r>
              <a:rPr lang="ru-RU" sz="1000" b="0" i="0" u="none" strike="noStrike" dirty="0" err="1">
                <a:effectLst/>
                <a:latin typeface="ui-sans-serif"/>
              </a:rPr>
              <a:t>справедливість</a:t>
            </a:r>
            <a:r>
              <a:rPr lang="ru-RU" sz="1000" b="0" i="0" u="none" strike="noStrike" dirty="0">
                <a:effectLst/>
                <a:latin typeface="ui-sans-serif"/>
              </a:rPr>
              <a:t> при </a:t>
            </a:r>
            <a:r>
              <a:rPr lang="ru-RU" sz="1000" b="0" i="0" u="none" strike="noStrike" dirty="0" err="1">
                <a:effectLst/>
                <a:latin typeface="ui-sans-serif"/>
              </a:rPr>
              <a:t>боротьбі</a:t>
            </a:r>
            <a:r>
              <a:rPr lang="ru-RU" sz="1000" b="0" i="0" u="none" strike="noStrike" dirty="0">
                <a:effectLst/>
                <a:latin typeface="ui-sans-serif"/>
              </a:rPr>
              <a:t> з </a:t>
            </a:r>
            <a:r>
              <a:rPr lang="ru-RU" sz="1000" b="0" i="0" u="none" strike="noStrike" dirty="0" err="1">
                <a:effectLst/>
                <a:latin typeface="ui-sans-serif"/>
              </a:rPr>
              <a:t>транснаціональними</a:t>
            </a:r>
            <a:r>
              <a:rPr lang="ru-RU" sz="1000" b="0" i="0" u="none" strike="noStrike" dirty="0">
                <a:effectLst/>
                <a:latin typeface="ui-sans-serif"/>
              </a:rPr>
              <a:t> </a:t>
            </a:r>
            <a:r>
              <a:rPr lang="ru-RU" sz="1000" b="0" i="0" u="none" strike="noStrike" dirty="0" err="1">
                <a:effectLst/>
                <a:latin typeface="ui-sans-serif"/>
              </a:rPr>
              <a:t>злочинами</a:t>
            </a:r>
            <a:r>
              <a:rPr lang="ru-RU" sz="1000" b="0" i="0" u="none" strike="noStrike" dirty="0">
                <a:effectLst/>
                <a:latin typeface="ui-sans-serif"/>
              </a:rPr>
              <a:t>?</a:t>
            </a:r>
          </a:p>
          <a:p>
            <a:pPr>
              <a:lnSpc>
                <a:spcPct val="110000"/>
              </a:lnSpc>
              <a:buFont typeface="+mj-lt"/>
              <a:buAutoNum type="arabicPeriod"/>
            </a:pPr>
            <a:r>
              <a:rPr lang="ru-RU" sz="1000" b="1" i="0" u="none" strike="noStrike" dirty="0">
                <a:effectLst/>
                <a:latin typeface="ui-sans-serif"/>
              </a:rPr>
              <a:t>Як </a:t>
            </a:r>
            <a:r>
              <a:rPr lang="ru-RU" sz="1000" b="1" i="0" u="none" strike="noStrike" dirty="0" err="1">
                <a:effectLst/>
                <a:latin typeface="ui-sans-serif"/>
              </a:rPr>
              <a:t>впливає</a:t>
            </a:r>
            <a:r>
              <a:rPr lang="ru-RU" sz="1000" b="1" i="0" u="none" strike="noStrike" dirty="0">
                <a:effectLst/>
                <a:latin typeface="ui-sans-serif"/>
              </a:rPr>
              <a:t> практика ЄСПЛ на </a:t>
            </a:r>
            <a:r>
              <a:rPr lang="ru-RU" sz="1000" b="1" i="0" u="none" strike="noStrike" dirty="0" err="1">
                <a:effectLst/>
                <a:latin typeface="ui-sans-serif"/>
              </a:rPr>
              <a:t>розвиток</a:t>
            </a:r>
            <a:r>
              <a:rPr lang="ru-RU" sz="1000" b="1" i="0" u="none" strike="noStrike" dirty="0">
                <a:effectLst/>
                <a:latin typeface="ui-sans-serif"/>
              </a:rPr>
              <a:t> </a:t>
            </a:r>
            <a:r>
              <a:rPr lang="ru-RU" sz="1000" b="1" i="0" u="none" strike="noStrike" dirty="0" err="1">
                <a:effectLst/>
                <a:latin typeface="ui-sans-serif"/>
              </a:rPr>
              <a:t>кримінального</a:t>
            </a:r>
            <a:r>
              <a:rPr lang="ru-RU" sz="1000" b="1" i="0" u="none" strike="noStrike" dirty="0">
                <a:effectLst/>
                <a:latin typeface="ui-sans-serif"/>
              </a:rPr>
              <a:t> права України?</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a:effectLst/>
                <a:latin typeface="ui-sans-serif"/>
              </a:rPr>
              <a:t>Приклад: Справа </a:t>
            </a:r>
            <a:r>
              <a:rPr lang="en" sz="1000" b="0" i="1" u="none" strike="noStrike" dirty="0">
                <a:effectLst/>
                <a:latin typeface="ui-sans-serif"/>
              </a:rPr>
              <a:t>Al Nashiri v. Romania </a:t>
            </a:r>
            <a:r>
              <a:rPr lang="en" sz="1000" b="0" i="0" u="none" strike="noStrike" dirty="0">
                <a:effectLst/>
                <a:latin typeface="ui-sans-serif"/>
              </a:rPr>
              <a:t>(2018). </a:t>
            </a:r>
            <a:r>
              <a:rPr lang="ru-RU" sz="1000" b="0" i="0" u="none" strike="noStrike" dirty="0">
                <a:effectLst/>
                <a:latin typeface="ui-sans-serif"/>
              </a:rPr>
              <a:t>Як вона </a:t>
            </a:r>
            <a:r>
              <a:rPr lang="ru-RU" sz="1000" b="0" i="0" u="none" strike="noStrike" dirty="0" err="1">
                <a:effectLst/>
                <a:latin typeface="ui-sans-serif"/>
              </a:rPr>
              <a:t>змінила</a:t>
            </a:r>
            <a:r>
              <a:rPr lang="ru-RU" sz="1000" b="0" i="0" u="none" strike="noStrike" dirty="0">
                <a:effectLst/>
                <a:latin typeface="ui-sans-serif"/>
              </a:rPr>
              <a:t> </a:t>
            </a:r>
            <a:r>
              <a:rPr lang="ru-RU" sz="1000" b="0" i="0" u="none" strike="noStrike" dirty="0" err="1">
                <a:effectLst/>
                <a:latin typeface="ui-sans-serif"/>
              </a:rPr>
              <a:t>підхід</a:t>
            </a:r>
            <a:r>
              <a:rPr lang="ru-RU" sz="1000" b="0" i="0" u="none" strike="noStrike" dirty="0">
                <a:effectLst/>
                <a:latin typeface="ui-sans-serif"/>
              </a:rPr>
              <a:t> до </a:t>
            </a:r>
            <a:r>
              <a:rPr lang="ru-RU" sz="1000" b="0" i="0" u="none" strike="noStrike" dirty="0" err="1">
                <a:effectLst/>
                <a:latin typeface="ui-sans-serif"/>
              </a:rPr>
              <a:t>захисту</a:t>
            </a:r>
            <a:r>
              <a:rPr lang="ru-RU" sz="1000" b="0" i="0" u="none" strike="noStrike" dirty="0">
                <a:effectLst/>
                <a:latin typeface="ui-sans-serif"/>
              </a:rPr>
              <a:t> прав жертв?</a:t>
            </a:r>
          </a:p>
          <a:p>
            <a:pPr>
              <a:lnSpc>
                <a:spcPct val="110000"/>
              </a:lnSpc>
              <a:buFont typeface="+mj-lt"/>
              <a:buAutoNum type="arabicPeriod"/>
            </a:pPr>
            <a:r>
              <a:rPr lang="ru-RU" sz="1000" b="1" i="0" u="none" strike="noStrike" dirty="0" err="1">
                <a:effectLst/>
                <a:latin typeface="ui-sans-serif"/>
              </a:rPr>
              <a:t>Які</a:t>
            </a:r>
            <a:r>
              <a:rPr lang="ru-RU" sz="1000" b="1" i="0" u="none" strike="noStrike" dirty="0">
                <a:effectLst/>
                <a:latin typeface="ui-sans-serif"/>
              </a:rPr>
              <a:t> </a:t>
            </a:r>
            <a:r>
              <a:rPr lang="ru-RU" sz="1000" b="1" i="0" u="none" strike="noStrike" dirty="0" err="1">
                <a:effectLst/>
                <a:latin typeface="ui-sans-serif"/>
              </a:rPr>
              <a:t>проблеми</a:t>
            </a:r>
            <a:r>
              <a:rPr lang="ru-RU" sz="1000" b="1" i="0" u="none" strike="noStrike" dirty="0">
                <a:effectLst/>
                <a:latin typeface="ui-sans-serif"/>
              </a:rPr>
              <a:t> </a:t>
            </a:r>
            <a:r>
              <a:rPr lang="ru-RU" sz="1000" b="1" i="0" u="none" strike="noStrike" dirty="0" err="1">
                <a:effectLst/>
                <a:latin typeface="ui-sans-serif"/>
              </a:rPr>
              <a:t>виникають</a:t>
            </a:r>
            <a:r>
              <a:rPr lang="ru-RU" sz="1000" b="1" i="0" u="none" strike="noStrike" dirty="0">
                <a:effectLst/>
                <a:latin typeface="ui-sans-serif"/>
              </a:rPr>
              <a:t> при </a:t>
            </a:r>
            <a:r>
              <a:rPr lang="ru-RU" sz="1000" b="1" i="0" u="none" strike="noStrike" dirty="0" err="1">
                <a:effectLst/>
                <a:latin typeface="ui-sans-serif"/>
              </a:rPr>
              <a:t>криміналізації</a:t>
            </a:r>
            <a:r>
              <a:rPr lang="ru-RU" sz="1000" b="1" i="0" u="none" strike="noStrike" dirty="0">
                <a:effectLst/>
                <a:latin typeface="ui-sans-serif"/>
              </a:rPr>
              <a:t> "</a:t>
            </a:r>
            <a:r>
              <a:rPr lang="ru-RU" sz="1000" b="1" i="0" u="none" strike="noStrike" dirty="0" err="1">
                <a:effectLst/>
                <a:latin typeface="ui-sans-serif"/>
              </a:rPr>
              <a:t>кримадміністративних</a:t>
            </a:r>
            <a:r>
              <a:rPr lang="ru-RU" sz="1000" b="1" i="0" u="none" strike="noStrike" dirty="0">
                <a:effectLst/>
                <a:latin typeface="ui-sans-serif"/>
              </a:rPr>
              <a:t>" </a:t>
            </a:r>
            <a:r>
              <a:rPr lang="ru-RU" sz="1000" b="1" i="0" u="none" strike="noStrike" dirty="0" err="1">
                <a:effectLst/>
                <a:latin typeface="ui-sans-serif"/>
              </a:rPr>
              <a:t>санкцій</a:t>
            </a:r>
            <a:r>
              <a:rPr lang="ru-RU" sz="1000" b="1" i="0" u="none" strike="noStrike" dirty="0">
                <a:effectLst/>
                <a:latin typeface="ui-sans-serif"/>
              </a:rPr>
              <a:t>?</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a:effectLst/>
                <a:latin typeface="ui-sans-serif"/>
              </a:rPr>
              <a:t>До </a:t>
            </a:r>
            <a:r>
              <a:rPr lang="ru-RU" sz="1000" b="0" i="0" u="none" strike="noStrike" dirty="0" err="1">
                <a:effectLst/>
                <a:latin typeface="ui-sans-serif"/>
              </a:rPr>
              <a:t>чого</a:t>
            </a:r>
            <a:r>
              <a:rPr lang="ru-RU" sz="1000" b="0" i="0" u="none" strike="noStrike" dirty="0">
                <a:effectLst/>
                <a:latin typeface="ui-sans-serif"/>
              </a:rPr>
              <a:t> </a:t>
            </a:r>
            <a:r>
              <a:rPr lang="ru-RU" sz="1000" b="0" i="0" u="none" strike="noStrike" dirty="0" err="1">
                <a:effectLst/>
                <a:latin typeface="ui-sans-serif"/>
              </a:rPr>
              <a:t>можуть</a:t>
            </a:r>
            <a:r>
              <a:rPr lang="ru-RU" sz="1000" b="0" i="0" u="none" strike="noStrike" dirty="0">
                <a:effectLst/>
                <a:latin typeface="ui-sans-serif"/>
              </a:rPr>
              <a:t> </a:t>
            </a:r>
            <a:r>
              <a:rPr lang="ru-RU" sz="1000" b="0" i="0" u="none" strike="noStrike" dirty="0" err="1">
                <a:effectLst/>
                <a:latin typeface="ui-sans-serif"/>
              </a:rPr>
              <a:t>призвести</a:t>
            </a:r>
            <a:r>
              <a:rPr lang="ru-RU" sz="1000" b="0" i="0" u="none" strike="noStrike" dirty="0">
                <a:effectLst/>
                <a:latin typeface="ui-sans-serif"/>
              </a:rPr>
              <a:t> </a:t>
            </a:r>
            <a:r>
              <a:rPr lang="ru-RU" sz="1000" b="0" i="0" u="none" strike="noStrike" dirty="0" err="1">
                <a:effectLst/>
                <a:latin typeface="ui-sans-serif"/>
              </a:rPr>
              <a:t>широкі</a:t>
            </a:r>
            <a:r>
              <a:rPr lang="ru-RU" sz="1000" b="0" i="0" u="none" strike="noStrike" dirty="0">
                <a:effectLst/>
                <a:latin typeface="ui-sans-serif"/>
              </a:rPr>
              <a:t> </a:t>
            </a:r>
            <a:r>
              <a:rPr lang="ru-RU" sz="1000" b="0" i="0" u="none" strike="noStrike" dirty="0" err="1">
                <a:effectLst/>
                <a:latin typeface="ui-sans-serif"/>
              </a:rPr>
              <a:t>можливості</a:t>
            </a:r>
            <a:r>
              <a:rPr lang="ru-RU" sz="1000" b="0" i="0" u="none" strike="noStrike" dirty="0">
                <a:effectLst/>
                <a:latin typeface="ui-sans-serif"/>
              </a:rPr>
              <a:t> для </a:t>
            </a:r>
            <a:r>
              <a:rPr lang="ru-RU" sz="1000" b="0" i="0" u="none" strike="noStrike" dirty="0" err="1">
                <a:effectLst/>
                <a:latin typeface="ui-sans-serif"/>
              </a:rPr>
              <a:t>зловживання</a:t>
            </a:r>
            <a:r>
              <a:rPr lang="ru-RU" sz="1000" b="0" i="0" u="none" strike="noStrike" dirty="0">
                <a:effectLst/>
                <a:latin typeface="ui-sans-serif"/>
              </a:rPr>
              <a:t> правом?</a:t>
            </a:r>
          </a:p>
          <a:p>
            <a:pPr>
              <a:lnSpc>
                <a:spcPct val="110000"/>
              </a:lnSpc>
              <a:buFont typeface="+mj-lt"/>
              <a:buAutoNum type="arabicPeriod"/>
            </a:pPr>
            <a:r>
              <a:rPr lang="ru-RU" sz="1000" b="1" i="0" u="none" strike="noStrike" dirty="0">
                <a:effectLst/>
                <a:latin typeface="ui-sans-serif"/>
              </a:rPr>
              <a:t>Як </a:t>
            </a:r>
            <a:r>
              <a:rPr lang="ru-RU" sz="1000" b="1" i="0" u="none" strike="noStrike" dirty="0" err="1">
                <a:effectLst/>
                <a:latin typeface="ui-sans-serif"/>
              </a:rPr>
              <a:t>можна</a:t>
            </a:r>
            <a:r>
              <a:rPr lang="ru-RU" sz="1000" b="1" i="0" u="none" strike="noStrike" dirty="0">
                <a:effectLst/>
                <a:latin typeface="ui-sans-serif"/>
              </a:rPr>
              <a:t> </a:t>
            </a:r>
            <a:r>
              <a:rPr lang="ru-RU" sz="1000" b="1" i="0" u="none" strike="noStrike" dirty="0" err="1">
                <a:effectLst/>
                <a:latin typeface="ui-sans-serif"/>
              </a:rPr>
              <a:t>забезпечити</a:t>
            </a:r>
            <a:r>
              <a:rPr lang="ru-RU" sz="1000" b="1" i="0" u="none" strike="noStrike" dirty="0">
                <a:effectLst/>
                <a:latin typeface="ui-sans-serif"/>
              </a:rPr>
              <a:t> баланс </a:t>
            </a:r>
            <a:r>
              <a:rPr lang="ru-RU" sz="1000" b="1" i="0" u="none" strike="noStrike" dirty="0" err="1">
                <a:effectLst/>
                <a:latin typeface="ui-sans-serif"/>
              </a:rPr>
              <a:t>між</a:t>
            </a:r>
            <a:r>
              <a:rPr lang="ru-RU" sz="1000" b="1" i="0" u="none" strike="noStrike" dirty="0">
                <a:effectLst/>
                <a:latin typeface="ui-sans-serif"/>
              </a:rPr>
              <a:t> </a:t>
            </a:r>
            <a:r>
              <a:rPr lang="ru-RU" sz="1000" b="1" i="0" u="none" strike="noStrike" dirty="0" err="1">
                <a:effectLst/>
                <a:latin typeface="ui-sans-serif"/>
              </a:rPr>
              <a:t>каральними</a:t>
            </a:r>
            <a:r>
              <a:rPr lang="ru-RU" sz="1000" b="1" i="0" u="none" strike="noStrike" dirty="0">
                <a:effectLst/>
                <a:latin typeface="ui-sans-serif"/>
              </a:rPr>
              <a:t> та </a:t>
            </a:r>
            <a:r>
              <a:rPr lang="ru-RU" sz="1000" b="1" i="0" u="none" strike="noStrike" dirty="0" err="1">
                <a:effectLst/>
                <a:latin typeface="ui-sans-serif"/>
              </a:rPr>
              <a:t>реабілітаційними</a:t>
            </a:r>
            <a:r>
              <a:rPr lang="ru-RU" sz="1000" b="1" i="0" u="none" strike="noStrike" dirty="0">
                <a:effectLst/>
                <a:latin typeface="ui-sans-serif"/>
              </a:rPr>
              <a:t> </a:t>
            </a:r>
            <a:r>
              <a:rPr lang="ru-RU" sz="1000" b="1" i="0" u="none" strike="noStrike" dirty="0" err="1">
                <a:effectLst/>
                <a:latin typeface="ui-sans-serif"/>
              </a:rPr>
              <a:t>підходами</a:t>
            </a:r>
            <a:r>
              <a:rPr lang="ru-RU" sz="1000" b="1" i="0" u="none" strike="noStrike" dirty="0">
                <a:effectLst/>
                <a:latin typeface="ui-sans-serif"/>
              </a:rPr>
              <a:t> в </a:t>
            </a:r>
            <a:r>
              <a:rPr lang="ru-RU" sz="1000" b="1" i="0" u="none" strike="noStrike" dirty="0" err="1">
                <a:effectLst/>
                <a:latin typeface="ui-sans-serif"/>
              </a:rPr>
              <a:t>кримінальному</a:t>
            </a:r>
            <a:r>
              <a:rPr lang="ru-RU" sz="1000" b="1" i="0" u="none" strike="noStrike" dirty="0">
                <a:effectLst/>
                <a:latin typeface="ui-sans-serif"/>
              </a:rPr>
              <a:t> </a:t>
            </a:r>
            <a:r>
              <a:rPr lang="ru-RU" sz="1000" b="1" i="0" u="none" strike="noStrike" dirty="0" err="1">
                <a:effectLst/>
                <a:latin typeface="ui-sans-serif"/>
              </a:rPr>
              <a:t>праві</a:t>
            </a:r>
            <a:r>
              <a:rPr lang="ru-RU" sz="1000" b="1" i="0" u="none" strike="noStrike" dirty="0">
                <a:effectLst/>
                <a:latin typeface="ui-sans-serif"/>
              </a:rPr>
              <a:t>?</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err="1">
                <a:effectLst/>
                <a:latin typeface="ui-sans-serif"/>
              </a:rPr>
              <a:t>Чи</a:t>
            </a:r>
            <a:r>
              <a:rPr lang="ru-RU" sz="1000" b="0" i="0" u="none" strike="noStrike" dirty="0">
                <a:effectLst/>
                <a:latin typeface="ui-sans-serif"/>
              </a:rPr>
              <a:t> </a:t>
            </a:r>
            <a:r>
              <a:rPr lang="ru-RU" sz="1000" b="0" i="0" u="none" strike="noStrike" dirty="0" err="1">
                <a:effectLst/>
                <a:latin typeface="ui-sans-serif"/>
              </a:rPr>
              <a:t>потрібна</a:t>
            </a:r>
            <a:r>
              <a:rPr lang="ru-RU" sz="1000" b="0" i="0" u="none" strike="noStrike" dirty="0">
                <a:effectLst/>
                <a:latin typeface="ui-sans-serif"/>
              </a:rPr>
              <a:t> </a:t>
            </a:r>
            <a:r>
              <a:rPr lang="ru-RU" sz="1000" b="0" i="0" u="none" strike="noStrike" dirty="0" err="1">
                <a:effectLst/>
                <a:latin typeface="ui-sans-serif"/>
              </a:rPr>
              <a:t>модернізація</a:t>
            </a:r>
            <a:r>
              <a:rPr lang="ru-RU" sz="1000" b="0" i="0" u="none" strike="noStrike" dirty="0">
                <a:effectLst/>
                <a:latin typeface="ui-sans-serif"/>
              </a:rPr>
              <a:t> </a:t>
            </a:r>
            <a:r>
              <a:rPr lang="ru-RU" sz="1000" b="0" i="0" u="none" strike="noStrike" dirty="0" err="1">
                <a:effectLst/>
                <a:latin typeface="ui-sans-serif"/>
              </a:rPr>
              <a:t>матеріального</a:t>
            </a:r>
            <a:r>
              <a:rPr lang="ru-RU" sz="1000" b="0" i="0" u="none" strike="noStrike" dirty="0">
                <a:effectLst/>
                <a:latin typeface="ui-sans-serif"/>
              </a:rPr>
              <a:t> </a:t>
            </a:r>
            <a:r>
              <a:rPr lang="ru-RU" sz="1000" b="0" i="0" u="none" strike="noStrike" dirty="0" err="1">
                <a:effectLst/>
                <a:latin typeface="ui-sans-serif"/>
              </a:rPr>
              <a:t>кримінального</a:t>
            </a:r>
            <a:r>
              <a:rPr lang="ru-RU" sz="1000" b="0" i="0" u="none" strike="noStrike" dirty="0">
                <a:effectLst/>
                <a:latin typeface="ui-sans-serif"/>
              </a:rPr>
              <a:t> права?</a:t>
            </a:r>
          </a:p>
          <a:p>
            <a:pPr>
              <a:lnSpc>
                <a:spcPct val="110000"/>
              </a:lnSpc>
              <a:buFont typeface="+mj-lt"/>
              <a:buAutoNum type="arabicPeriod"/>
            </a:pPr>
            <a:r>
              <a:rPr lang="ru-RU" sz="1000" b="1" i="0" u="none" strike="noStrike" dirty="0" err="1">
                <a:effectLst/>
                <a:latin typeface="ui-sans-serif"/>
              </a:rPr>
              <a:t>Які</a:t>
            </a:r>
            <a:r>
              <a:rPr lang="ru-RU" sz="1000" b="1" i="0" u="none" strike="noStrike" dirty="0">
                <a:effectLst/>
                <a:latin typeface="ui-sans-serif"/>
              </a:rPr>
              <a:t> </a:t>
            </a:r>
            <a:r>
              <a:rPr lang="ru-RU" sz="1000" b="1" i="0" u="none" strike="noStrike" dirty="0" err="1">
                <a:effectLst/>
                <a:latin typeface="ui-sans-serif"/>
              </a:rPr>
              <a:t>нові</a:t>
            </a:r>
            <a:r>
              <a:rPr lang="ru-RU" sz="1000" b="1" i="0" u="none" strike="noStrike" dirty="0">
                <a:effectLst/>
                <a:latin typeface="ui-sans-serif"/>
              </a:rPr>
              <a:t> </a:t>
            </a:r>
            <a:r>
              <a:rPr lang="ru-RU" sz="1000" b="1" i="0" u="none" strike="noStrike" dirty="0" err="1">
                <a:effectLst/>
                <a:latin typeface="ui-sans-serif"/>
              </a:rPr>
              <a:t>форми</a:t>
            </a:r>
            <a:r>
              <a:rPr lang="ru-RU" sz="1000" b="1" i="0" u="none" strike="noStrike" dirty="0">
                <a:effectLst/>
                <a:latin typeface="ui-sans-serif"/>
              </a:rPr>
              <a:t> </a:t>
            </a:r>
            <a:r>
              <a:rPr lang="ru-RU" sz="1000" b="1" i="0" u="none" strike="noStrike" dirty="0" err="1">
                <a:effectLst/>
                <a:latin typeface="ui-sans-serif"/>
              </a:rPr>
              <a:t>злочинності</a:t>
            </a:r>
            <a:r>
              <a:rPr lang="ru-RU" sz="1000" b="1" i="0" u="none" strike="noStrike" dirty="0">
                <a:effectLst/>
                <a:latin typeface="ui-sans-serif"/>
              </a:rPr>
              <a:t> </a:t>
            </a:r>
            <a:r>
              <a:rPr lang="ru-RU" sz="1000" b="1" i="0" u="none" strike="noStrike" dirty="0" err="1">
                <a:effectLst/>
                <a:latin typeface="ui-sans-serif"/>
              </a:rPr>
              <a:t>виникають</a:t>
            </a:r>
            <a:r>
              <a:rPr lang="ru-RU" sz="1000" b="1" i="0" u="none" strike="noStrike" dirty="0">
                <a:effectLst/>
                <a:latin typeface="ui-sans-serif"/>
              </a:rPr>
              <a:t> у </a:t>
            </a:r>
            <a:r>
              <a:rPr lang="ru-RU" sz="1000" b="1" i="0" u="none" strike="noStrike" dirty="0" err="1">
                <a:effectLst/>
                <a:latin typeface="ui-sans-serif"/>
              </a:rPr>
              <a:t>цифрову</a:t>
            </a:r>
            <a:r>
              <a:rPr lang="ru-RU" sz="1000" b="1" i="0" u="none" strike="noStrike" dirty="0">
                <a:effectLst/>
                <a:latin typeface="ui-sans-serif"/>
              </a:rPr>
              <a:t> </a:t>
            </a:r>
            <a:r>
              <a:rPr lang="ru-RU" sz="1000" b="1" i="0" u="none" strike="noStrike" dirty="0" err="1">
                <a:effectLst/>
                <a:latin typeface="ui-sans-serif"/>
              </a:rPr>
              <a:t>епоху</a:t>
            </a:r>
            <a:r>
              <a:rPr lang="ru-RU" sz="1000" b="1" i="0" u="none" strike="noStrike" dirty="0">
                <a:effectLst/>
                <a:latin typeface="ui-sans-serif"/>
              </a:rPr>
              <a:t>?</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err="1">
                <a:effectLst/>
                <a:latin typeface="ui-sans-serif"/>
              </a:rPr>
              <a:t>Які</a:t>
            </a:r>
            <a:r>
              <a:rPr lang="ru-RU" sz="1000" b="0" i="0" u="none" strike="noStrike" dirty="0">
                <a:effectLst/>
                <a:latin typeface="ui-sans-serif"/>
              </a:rPr>
              <a:t> </a:t>
            </a:r>
            <a:r>
              <a:rPr lang="ru-RU" sz="1000" b="0" i="0" u="none" strike="noStrike" dirty="0" err="1">
                <a:effectLst/>
                <a:latin typeface="ui-sans-serif"/>
              </a:rPr>
              <a:t>механізми</a:t>
            </a:r>
            <a:r>
              <a:rPr lang="ru-RU" sz="1000" b="0" i="0" u="none" strike="noStrike" dirty="0">
                <a:effectLst/>
                <a:latin typeface="ui-sans-serif"/>
              </a:rPr>
              <a:t> </a:t>
            </a:r>
            <a:r>
              <a:rPr lang="ru-RU" sz="1000" b="0" i="0" u="none" strike="noStrike" dirty="0" err="1">
                <a:effectLst/>
                <a:latin typeface="ui-sans-serif"/>
              </a:rPr>
              <a:t>необхідні</a:t>
            </a:r>
            <a:r>
              <a:rPr lang="ru-RU" sz="1000" b="0" i="0" u="none" strike="noStrike" dirty="0">
                <a:effectLst/>
                <a:latin typeface="ui-sans-serif"/>
              </a:rPr>
              <a:t> для </a:t>
            </a:r>
            <a:r>
              <a:rPr lang="ru-RU" sz="1000" b="0" i="0" u="none" strike="noStrike" dirty="0" err="1">
                <a:effectLst/>
                <a:latin typeface="ui-sans-serif"/>
              </a:rPr>
              <a:t>боротьби</a:t>
            </a:r>
            <a:r>
              <a:rPr lang="ru-RU" sz="1000" b="0" i="0" u="none" strike="noStrike" dirty="0">
                <a:effectLst/>
                <a:latin typeface="ui-sans-serif"/>
              </a:rPr>
              <a:t> з </a:t>
            </a:r>
            <a:r>
              <a:rPr lang="ru-RU" sz="1000" b="0" i="0" u="none" strike="noStrike" dirty="0" err="1">
                <a:effectLst/>
                <a:latin typeface="ui-sans-serif"/>
              </a:rPr>
              <a:t>кіберзлочинністю</a:t>
            </a:r>
            <a:r>
              <a:rPr lang="ru-RU" sz="1000" b="0" i="0" u="none" strike="noStrike" dirty="0">
                <a:effectLst/>
                <a:latin typeface="ui-sans-serif"/>
              </a:rPr>
              <a:t>?</a:t>
            </a:r>
          </a:p>
          <a:p>
            <a:pPr>
              <a:lnSpc>
                <a:spcPct val="110000"/>
              </a:lnSpc>
              <a:buFont typeface="+mj-lt"/>
              <a:buAutoNum type="arabicPeriod"/>
            </a:pPr>
            <a:r>
              <a:rPr lang="ru-RU" sz="1000" b="1" i="0" u="none" strike="noStrike" dirty="0">
                <a:effectLst/>
                <a:latin typeface="ui-sans-serif"/>
              </a:rPr>
              <a:t>Як </a:t>
            </a:r>
            <a:r>
              <a:rPr lang="ru-RU" sz="1000" b="1" i="0" u="none" strike="noStrike" dirty="0" err="1">
                <a:effectLst/>
                <a:latin typeface="ui-sans-serif"/>
              </a:rPr>
              <a:t>впливає</a:t>
            </a:r>
            <a:r>
              <a:rPr lang="ru-RU" sz="1000" b="1" i="0" u="none" strike="noStrike" dirty="0">
                <a:effectLst/>
                <a:latin typeface="ui-sans-serif"/>
              </a:rPr>
              <a:t> </a:t>
            </a:r>
            <a:r>
              <a:rPr lang="ru-RU" sz="1000" b="1" i="0" u="none" strike="noStrike" dirty="0" err="1">
                <a:effectLst/>
                <a:latin typeface="ui-sans-serif"/>
              </a:rPr>
              <a:t>війна</a:t>
            </a:r>
            <a:r>
              <a:rPr lang="ru-RU" sz="1000" b="1" i="0" u="none" strike="noStrike" dirty="0">
                <a:effectLst/>
                <a:latin typeface="ui-sans-serif"/>
              </a:rPr>
              <a:t> на </a:t>
            </a:r>
            <a:r>
              <a:rPr lang="ru-RU" sz="1000" b="1" i="0" u="none" strike="noStrike" dirty="0" err="1">
                <a:effectLst/>
                <a:latin typeface="ui-sans-serif"/>
              </a:rPr>
              <a:t>розвиток</a:t>
            </a:r>
            <a:r>
              <a:rPr lang="ru-RU" sz="1000" b="1" i="0" u="none" strike="noStrike" dirty="0">
                <a:effectLst/>
                <a:latin typeface="ui-sans-serif"/>
              </a:rPr>
              <a:t> </a:t>
            </a:r>
            <a:r>
              <a:rPr lang="ru-RU" sz="1000" b="1" i="0" u="none" strike="noStrike" dirty="0" err="1">
                <a:effectLst/>
                <a:latin typeface="ui-sans-serif"/>
              </a:rPr>
              <a:t>кримінального</a:t>
            </a:r>
            <a:r>
              <a:rPr lang="ru-RU" sz="1000" b="1" i="0" u="none" strike="noStrike" dirty="0">
                <a:effectLst/>
                <a:latin typeface="ui-sans-serif"/>
              </a:rPr>
              <a:t> права?</a:t>
            </a:r>
            <a:endParaRPr lang="ru-RU" sz="1000" b="0" i="0" u="none" strike="noStrike" dirty="0">
              <a:effectLst/>
              <a:latin typeface="ui-sans-serif"/>
            </a:endParaRPr>
          </a:p>
          <a:p>
            <a:pPr marL="742950" lvl="1" indent="-285750">
              <a:lnSpc>
                <a:spcPct val="110000"/>
              </a:lnSpc>
              <a:buFont typeface="+mj-lt"/>
              <a:buAutoNum type="arabicPeriod"/>
            </a:pPr>
            <a:r>
              <a:rPr lang="ru-RU" sz="1000" b="0" i="0" u="none" strike="noStrike" dirty="0">
                <a:effectLst/>
                <a:latin typeface="ui-sans-serif"/>
              </a:rPr>
              <a:t>Приклад: </a:t>
            </a:r>
            <a:r>
              <a:rPr lang="ru-RU" sz="1000" b="0" i="0" u="none" strike="noStrike" dirty="0" err="1">
                <a:effectLst/>
                <a:latin typeface="ui-sans-serif"/>
              </a:rPr>
              <a:t>Вплив</a:t>
            </a:r>
            <a:r>
              <a:rPr lang="ru-RU" sz="1000" b="0" i="0" u="none" strike="noStrike" dirty="0">
                <a:effectLst/>
                <a:latin typeface="ui-sans-serif"/>
              </a:rPr>
              <a:t> </a:t>
            </a:r>
            <a:r>
              <a:rPr lang="ru-RU" sz="1000" b="0" i="0" u="none" strike="noStrike" dirty="0" err="1">
                <a:effectLst/>
                <a:latin typeface="ui-sans-serif"/>
              </a:rPr>
              <a:t>конфлікту</a:t>
            </a:r>
            <a:r>
              <a:rPr lang="ru-RU" sz="1000" b="0" i="0" u="none" strike="noStrike" dirty="0">
                <a:effectLst/>
                <a:latin typeface="ui-sans-serif"/>
              </a:rPr>
              <a:t> в </a:t>
            </a:r>
            <a:r>
              <a:rPr lang="ru-RU" sz="1000" b="0" i="0" u="none" strike="noStrike" dirty="0" err="1">
                <a:effectLst/>
                <a:latin typeface="ui-sans-serif"/>
              </a:rPr>
              <a:t>Україні</a:t>
            </a:r>
            <a:r>
              <a:rPr lang="ru-RU" sz="1000" b="0" i="0" u="none" strike="noStrike" dirty="0">
                <a:effectLst/>
                <a:latin typeface="ui-sans-serif"/>
              </a:rPr>
              <a:t> на </a:t>
            </a:r>
            <a:r>
              <a:rPr lang="ru-RU" sz="1000" b="0" i="0" u="none" strike="noStrike" dirty="0" err="1">
                <a:effectLst/>
                <a:latin typeface="ui-sans-serif"/>
              </a:rPr>
              <a:t>зростання</a:t>
            </a:r>
            <a:r>
              <a:rPr lang="ru-RU" sz="1000" b="0" i="0" u="none" strike="noStrike" dirty="0">
                <a:effectLst/>
                <a:latin typeface="ui-sans-serif"/>
              </a:rPr>
              <a:t> </a:t>
            </a:r>
            <a:r>
              <a:rPr lang="ru-RU" sz="1000" b="0" i="0" u="none" strike="noStrike" dirty="0" err="1">
                <a:effectLst/>
                <a:latin typeface="ui-sans-serif"/>
              </a:rPr>
              <a:t>організованої</a:t>
            </a:r>
            <a:r>
              <a:rPr lang="ru-RU" sz="1000" b="0" i="0" u="none" strike="noStrike" dirty="0">
                <a:effectLst/>
                <a:latin typeface="ui-sans-serif"/>
              </a:rPr>
              <a:t> </a:t>
            </a:r>
            <a:r>
              <a:rPr lang="ru-RU" sz="1000" b="0" i="0" u="none" strike="noStrike" dirty="0" err="1">
                <a:effectLst/>
                <a:latin typeface="ui-sans-serif"/>
              </a:rPr>
              <a:t>злочинності</a:t>
            </a:r>
            <a:r>
              <a:rPr lang="ru-RU" sz="1000" b="0" i="0" u="none" strike="noStrike" dirty="0">
                <a:effectLst/>
                <a:latin typeface="ui-sans-serif"/>
              </a:rPr>
              <a:t>.</a:t>
            </a:r>
          </a:p>
          <a:p>
            <a:pPr>
              <a:lnSpc>
                <a:spcPct val="110000"/>
              </a:lnSpc>
            </a:pPr>
            <a:br>
              <a:rPr lang="ru-RU" sz="1000" dirty="0"/>
            </a:br>
            <a:endParaRPr lang="ru-UA" sz="1000"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926418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2853095-EB51-A0F9-1EB1-633E557B5B59}"/>
              </a:ext>
            </a:extLst>
          </p:cNvPr>
          <p:cNvSpPr>
            <a:spLocks noGrp="1"/>
          </p:cNvSpPr>
          <p:nvPr>
            <p:ph type="title"/>
          </p:nvPr>
        </p:nvSpPr>
        <p:spPr>
          <a:xfrm>
            <a:off x="641074" y="1588878"/>
            <a:ext cx="2844002" cy="3680244"/>
          </a:xfrm>
        </p:spPr>
        <p:txBody>
          <a:bodyPr>
            <a:normAutofit/>
          </a:bodyPr>
          <a:lstStyle/>
          <a:p>
            <a:pPr algn="l"/>
            <a:r>
              <a:rPr lang="ru-RU" sz="2400" b="1">
                <a:solidFill>
                  <a:srgbClr val="FFFFFF"/>
                </a:solidFill>
                <a:latin typeface="ui-sans-serif"/>
              </a:rPr>
              <a:t>Майбутнє кримінального права:</a:t>
            </a:r>
            <a:br>
              <a:rPr lang="ru-RU" sz="2400">
                <a:solidFill>
                  <a:srgbClr val="FFFFFF"/>
                </a:solidFill>
                <a:latin typeface="ui-sans-serif"/>
              </a:rPr>
            </a:br>
            <a:endParaRPr lang="ru-UA" sz="240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73396DF3-BAF0-E054-291C-9F2410ED6F09}"/>
              </a:ext>
            </a:extLst>
          </p:cNvPr>
          <p:cNvSpPr>
            <a:spLocks noGrp="1"/>
          </p:cNvSpPr>
          <p:nvPr>
            <p:ph sz="quarter" idx="13"/>
          </p:nvPr>
        </p:nvSpPr>
        <p:spPr>
          <a:xfrm>
            <a:off x="4634794" y="1049695"/>
            <a:ext cx="6642806" cy="4758611"/>
          </a:xfrm>
        </p:spPr>
        <p:txBody>
          <a:bodyPr anchor="ctr">
            <a:normAutofit/>
          </a:bodyPr>
          <a:lstStyle/>
          <a:p>
            <a:pPr marL="742950" lvl="1" indent="-285750">
              <a:buFont typeface="Arial" panose="020B0604020202020204" pitchFamily="34" charset="0"/>
              <a:buChar char="•"/>
            </a:pPr>
            <a:r>
              <a:rPr lang="ru-RU" b="0" i="0" u="none" strike="noStrike">
                <a:effectLst/>
                <a:latin typeface="ui-sans-serif"/>
              </a:rPr>
              <a:t>Баланс </a:t>
            </a:r>
            <a:r>
              <a:rPr lang="ru-RU" b="0" i="0" u="none" strike="noStrike" err="1">
                <a:effectLst/>
                <a:latin typeface="ui-sans-serif"/>
              </a:rPr>
              <a:t>між</a:t>
            </a:r>
            <a:r>
              <a:rPr lang="ru-RU" b="0" i="0" u="none" strike="noStrike">
                <a:effectLst/>
                <a:latin typeface="ui-sans-serif"/>
              </a:rPr>
              <a:t> </a:t>
            </a:r>
            <a:r>
              <a:rPr lang="ru-RU" b="0" i="0" u="none" strike="noStrike" err="1">
                <a:effectLst/>
                <a:latin typeface="ui-sans-serif"/>
              </a:rPr>
              <a:t>суверенітетом</a:t>
            </a:r>
            <a:r>
              <a:rPr lang="ru-RU" b="0" i="0" u="none" strike="noStrike">
                <a:effectLst/>
                <a:latin typeface="ui-sans-serif"/>
              </a:rPr>
              <a:t> і транснаціоналізмом.</a:t>
            </a:r>
          </a:p>
          <a:p>
            <a:pPr marL="742950" lvl="1" indent="-285750">
              <a:buFont typeface="Arial" panose="020B0604020202020204" pitchFamily="34" charset="0"/>
              <a:buChar char="•"/>
            </a:pPr>
            <a:r>
              <a:rPr lang="ru-RU" b="0" i="0" u="none" strike="noStrike" err="1">
                <a:effectLst/>
                <a:latin typeface="ui-sans-serif"/>
              </a:rPr>
              <a:t>Уніфікація</a:t>
            </a:r>
            <a:r>
              <a:rPr lang="ru-RU" b="0" i="0" u="none" strike="noStrike">
                <a:effectLst/>
                <a:latin typeface="ui-sans-serif"/>
              </a:rPr>
              <a:t> </a:t>
            </a:r>
            <a:r>
              <a:rPr lang="ru-RU" b="0" i="0" u="none" strike="noStrike" err="1">
                <a:effectLst/>
                <a:latin typeface="ui-sans-serif"/>
              </a:rPr>
              <a:t>правових</a:t>
            </a:r>
            <a:r>
              <a:rPr lang="ru-RU" b="0" i="0" u="none" strike="noStrike">
                <a:effectLst/>
                <a:latin typeface="ui-sans-serif"/>
              </a:rPr>
              <a:t> систем для </a:t>
            </a:r>
            <a:r>
              <a:rPr lang="ru-RU" b="0" i="0" u="none" strike="noStrike" err="1">
                <a:effectLst/>
                <a:latin typeface="ui-sans-serif"/>
              </a:rPr>
              <a:t>ефективної</a:t>
            </a:r>
            <a:r>
              <a:rPr lang="ru-RU" b="0" i="0" u="none" strike="noStrike">
                <a:effectLst/>
                <a:latin typeface="ui-sans-serif"/>
              </a:rPr>
              <a:t> </a:t>
            </a:r>
            <a:r>
              <a:rPr lang="ru-RU" b="0" i="0" u="none" strike="noStrike" err="1">
                <a:effectLst/>
                <a:latin typeface="ui-sans-serif"/>
              </a:rPr>
              <a:t>боротьби</a:t>
            </a:r>
            <a:r>
              <a:rPr lang="ru-RU" b="0" i="0" u="none" strike="noStrike">
                <a:effectLst/>
                <a:latin typeface="ui-sans-serif"/>
              </a:rPr>
              <a:t> з </a:t>
            </a:r>
            <a:r>
              <a:rPr lang="ru-RU" b="0" i="0" u="none" strike="noStrike" err="1">
                <a:effectLst/>
                <a:latin typeface="ui-sans-serif"/>
              </a:rPr>
              <a:t>глобальними</a:t>
            </a:r>
            <a:r>
              <a:rPr lang="ru-RU" b="0" i="0" u="none" strike="noStrike">
                <a:effectLst/>
                <a:latin typeface="ui-sans-serif"/>
              </a:rPr>
              <a:t> </a:t>
            </a:r>
            <a:r>
              <a:rPr lang="ru-RU" b="0" i="0" u="none" strike="noStrike" err="1">
                <a:effectLst/>
                <a:latin typeface="ui-sans-serif"/>
              </a:rPr>
              <a:t>викликами</a:t>
            </a:r>
            <a:r>
              <a:rPr lang="ru-RU" b="0" i="0" u="none" strike="noStrike">
                <a:effectLst/>
                <a:latin typeface="ui-sans-serif"/>
              </a:rPr>
              <a:t>.</a:t>
            </a:r>
          </a:p>
          <a:p>
            <a:pPr marL="742950" lvl="1" indent="-285750">
              <a:buFont typeface="Arial" panose="020B0604020202020204" pitchFamily="34" charset="0"/>
              <a:buChar char="•"/>
            </a:pPr>
            <a:r>
              <a:rPr lang="ru-RU" b="0" i="0" u="none" strike="noStrike" err="1">
                <a:effectLst/>
                <a:latin typeface="ui-sans-serif"/>
              </a:rPr>
              <a:t>Важливість</a:t>
            </a:r>
            <a:r>
              <a:rPr lang="ru-RU" b="0" i="0" u="none" strike="noStrike">
                <a:effectLst/>
                <a:latin typeface="ui-sans-serif"/>
              </a:rPr>
              <a:t> </a:t>
            </a:r>
            <a:r>
              <a:rPr lang="ru-RU" b="0" i="0" u="none" strike="noStrike" err="1">
                <a:effectLst/>
                <a:latin typeface="ui-sans-serif"/>
              </a:rPr>
              <a:t>захисту</a:t>
            </a:r>
            <a:r>
              <a:rPr lang="ru-RU" b="0" i="0" u="none" strike="noStrike">
                <a:effectLst/>
                <a:latin typeface="ui-sans-serif"/>
              </a:rPr>
              <a:t> прав </a:t>
            </a:r>
            <a:r>
              <a:rPr lang="ru-RU" b="0" i="0" u="none" strike="noStrike" err="1">
                <a:effectLst/>
                <a:latin typeface="ui-sans-serif"/>
              </a:rPr>
              <a:t>людини</a:t>
            </a:r>
            <a:r>
              <a:rPr lang="ru-RU" b="0" i="0" u="none" strike="noStrike">
                <a:effectLst/>
                <a:latin typeface="ui-sans-serif"/>
              </a:rPr>
              <a:t> та </a:t>
            </a:r>
            <a:r>
              <a:rPr lang="ru-RU" b="0" i="0" u="none" strike="noStrike" err="1">
                <a:effectLst/>
                <a:latin typeface="ui-sans-serif"/>
              </a:rPr>
              <a:t>соціальної</a:t>
            </a:r>
            <a:r>
              <a:rPr lang="ru-RU" b="0" i="0" u="none" strike="noStrike">
                <a:effectLst/>
                <a:latin typeface="ui-sans-serif"/>
              </a:rPr>
              <a:t> </a:t>
            </a:r>
            <a:r>
              <a:rPr lang="ru-RU" b="0" i="0" u="none" strike="noStrike" err="1">
                <a:effectLst/>
                <a:latin typeface="ui-sans-serif"/>
              </a:rPr>
              <a:t>безпеки</a:t>
            </a:r>
            <a:r>
              <a:rPr lang="ru-RU" b="0" i="0" u="none" strike="noStrike">
                <a:effectLst/>
                <a:latin typeface="ui-sans-serif"/>
              </a:rPr>
              <a:t>.</a:t>
            </a:r>
          </a:p>
          <a:p>
            <a:pPr>
              <a:buFont typeface="Arial" panose="020B0604020202020204" pitchFamily="34" charset="0"/>
              <a:buChar char="•"/>
            </a:pPr>
            <a:r>
              <a:rPr lang="ru-RU" b="1" i="0" u="none" strike="noStrike" err="1">
                <a:effectLst/>
                <a:latin typeface="ui-sans-serif"/>
              </a:rPr>
              <a:t>Рекомендації</a:t>
            </a:r>
            <a:r>
              <a:rPr lang="ru-RU" b="1" i="0" u="none" strike="noStrike">
                <a:effectLst/>
                <a:latin typeface="ui-sans-serif"/>
              </a:rPr>
              <a:t> для </a:t>
            </a:r>
            <a:r>
              <a:rPr lang="ru-RU" b="1" i="0" u="none" strike="noStrike" err="1">
                <a:effectLst/>
                <a:latin typeface="ui-sans-serif"/>
              </a:rPr>
              <a:t>подальшого</a:t>
            </a:r>
            <a:r>
              <a:rPr lang="ru-RU" b="1" i="0" u="none" strike="noStrike">
                <a:effectLst/>
                <a:latin typeface="ui-sans-serif"/>
              </a:rPr>
              <a:t> </a:t>
            </a:r>
            <a:r>
              <a:rPr lang="ru-RU" b="1" i="0" u="none" strike="noStrike" err="1">
                <a:effectLst/>
                <a:latin typeface="ui-sans-serif"/>
              </a:rPr>
              <a:t>дослідження</a:t>
            </a:r>
            <a:r>
              <a:rPr lang="ru-RU" b="1" i="0" u="none" strike="noStrike">
                <a:effectLst/>
                <a:latin typeface="ui-sans-serif"/>
              </a:rPr>
              <a:t>:</a:t>
            </a:r>
            <a:endParaRPr lang="ru-RU" b="0" i="0" u="none" strike="noStrike">
              <a:effectLst/>
              <a:latin typeface="ui-sans-serif"/>
            </a:endParaRPr>
          </a:p>
          <a:p>
            <a:pPr marL="742950" lvl="1" indent="-285750">
              <a:buFont typeface="Arial" panose="020B0604020202020204" pitchFamily="34" charset="0"/>
              <a:buChar char="•"/>
            </a:pPr>
            <a:r>
              <a:rPr lang="ru-RU" b="0" i="0" u="none" strike="noStrike" err="1">
                <a:effectLst/>
                <a:latin typeface="ui-sans-serif"/>
              </a:rPr>
              <a:t>Дослідження</a:t>
            </a:r>
            <a:r>
              <a:rPr lang="ru-RU" b="0" i="0" u="none" strike="noStrike">
                <a:effectLst/>
                <a:latin typeface="ui-sans-serif"/>
              </a:rPr>
              <a:t> </a:t>
            </a:r>
            <a:r>
              <a:rPr lang="ru-RU" b="0" i="0" u="none" strike="noStrike" err="1">
                <a:effectLst/>
                <a:latin typeface="ui-sans-serif"/>
              </a:rPr>
              <a:t>найкращих</a:t>
            </a:r>
            <a:r>
              <a:rPr lang="ru-RU" b="0" i="0" u="none" strike="noStrike">
                <a:effectLst/>
                <a:latin typeface="ui-sans-serif"/>
              </a:rPr>
              <a:t> практик ЄС у </a:t>
            </a:r>
            <a:r>
              <a:rPr lang="ru-RU" b="0" i="0" u="none" strike="noStrike" err="1">
                <a:effectLst/>
                <a:latin typeface="ui-sans-serif"/>
              </a:rPr>
              <a:t>сфері</a:t>
            </a:r>
            <a:r>
              <a:rPr lang="ru-RU" b="0" i="0" u="none" strike="noStrike">
                <a:effectLst/>
                <a:latin typeface="ui-sans-serif"/>
              </a:rPr>
              <a:t> </a:t>
            </a:r>
            <a:r>
              <a:rPr lang="ru-RU" b="0" i="0" u="none" strike="noStrike" err="1">
                <a:effectLst/>
                <a:latin typeface="ui-sans-serif"/>
              </a:rPr>
              <a:t>кримінального</a:t>
            </a:r>
            <a:r>
              <a:rPr lang="ru-RU" b="0" i="0" u="none" strike="noStrike">
                <a:effectLst/>
                <a:latin typeface="ui-sans-serif"/>
              </a:rPr>
              <a:t> права.</a:t>
            </a:r>
          </a:p>
          <a:p>
            <a:pPr marL="742950" lvl="1" indent="-285750">
              <a:buFont typeface="Arial" panose="020B0604020202020204" pitchFamily="34" charset="0"/>
              <a:buChar char="•"/>
            </a:pPr>
            <a:r>
              <a:rPr lang="ru-RU" b="0" i="0" u="none" strike="noStrike" err="1">
                <a:effectLst/>
                <a:latin typeface="ui-sans-serif"/>
              </a:rPr>
              <a:t>Аналіз</a:t>
            </a:r>
            <a:r>
              <a:rPr lang="ru-RU" b="0" i="0" u="none" strike="noStrike">
                <a:effectLst/>
                <a:latin typeface="ui-sans-serif"/>
              </a:rPr>
              <a:t> </a:t>
            </a:r>
            <a:r>
              <a:rPr lang="ru-RU" b="0" i="0" u="none" strike="noStrike" err="1">
                <a:effectLst/>
                <a:latin typeface="ui-sans-serif"/>
              </a:rPr>
              <a:t>впливу</a:t>
            </a:r>
            <a:r>
              <a:rPr lang="ru-RU" b="0" i="0" u="none" strike="noStrike">
                <a:effectLst/>
                <a:latin typeface="ui-sans-serif"/>
              </a:rPr>
              <a:t> </a:t>
            </a:r>
            <a:r>
              <a:rPr lang="ru-RU" b="0" i="0" u="none" strike="noStrike" err="1">
                <a:effectLst/>
                <a:latin typeface="ui-sans-serif"/>
              </a:rPr>
              <a:t>глобалізації</a:t>
            </a:r>
            <a:r>
              <a:rPr lang="ru-RU" b="0" i="0" u="none" strike="noStrike">
                <a:effectLst/>
                <a:latin typeface="ui-sans-serif"/>
              </a:rPr>
              <a:t> на </a:t>
            </a:r>
            <a:r>
              <a:rPr lang="ru-RU" b="0" i="0" u="none" strike="noStrike" err="1">
                <a:effectLst/>
                <a:latin typeface="ui-sans-serif"/>
              </a:rPr>
              <a:t>формування</a:t>
            </a:r>
            <a:r>
              <a:rPr lang="ru-RU" b="0" i="0" u="none" strike="noStrike">
                <a:effectLst/>
                <a:latin typeface="ui-sans-serif"/>
              </a:rPr>
              <a:t> </a:t>
            </a:r>
            <a:r>
              <a:rPr lang="ru-RU" b="0" i="0" u="none" strike="noStrike" err="1">
                <a:effectLst/>
                <a:latin typeface="ui-sans-serif"/>
              </a:rPr>
              <a:t>нових</a:t>
            </a:r>
            <a:r>
              <a:rPr lang="ru-RU" b="0" i="0" u="none" strike="noStrike">
                <a:effectLst/>
                <a:latin typeface="ui-sans-serif"/>
              </a:rPr>
              <a:t> </a:t>
            </a:r>
            <a:r>
              <a:rPr lang="ru-RU" b="0" i="0" u="none" strike="noStrike" err="1">
                <a:effectLst/>
                <a:latin typeface="ui-sans-serif"/>
              </a:rPr>
              <a:t>правових</a:t>
            </a:r>
            <a:r>
              <a:rPr lang="ru-RU" b="0" i="0" u="none" strike="noStrike">
                <a:effectLst/>
                <a:latin typeface="ui-sans-serif"/>
              </a:rPr>
              <a:t> норм.</a:t>
            </a:r>
          </a:p>
          <a:p>
            <a:br>
              <a:rPr lang="ru-RU" dirty="0"/>
            </a:br>
            <a:endParaRPr lang="ru-UA"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4136142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4" descr="Сложные математические формулы на доске">
            <a:extLst>
              <a:ext uri="{FF2B5EF4-FFF2-40B4-BE49-F238E27FC236}">
                <a16:creationId xmlns:a16="http://schemas.microsoft.com/office/drawing/2014/main" id="{67B2E2F3-9467-6BFC-DA58-21592D2977E0}"/>
              </a:ext>
            </a:extLst>
          </p:cNvPr>
          <p:cNvPicPr>
            <a:picLocks noChangeAspect="1"/>
          </p:cNvPicPr>
          <p:nvPr/>
        </p:nvPicPr>
        <p:blipFill>
          <a:blip r:embed="rId2"/>
          <a:srcRect l="35488" r="21565" b="-1"/>
          <a:stretch/>
        </p:blipFill>
        <p:spPr>
          <a:xfrm>
            <a:off x="8157374" y="10"/>
            <a:ext cx="4034626" cy="6857990"/>
          </a:xfrm>
          <a:prstGeom prst="rect">
            <a:avLst/>
          </a:prstGeom>
        </p:spPr>
      </p:pic>
      <p:pic>
        <p:nvPicPr>
          <p:cNvPr id="18"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DDA3F94-AB7B-B617-C215-40EBF1346169}"/>
              </a:ext>
            </a:extLst>
          </p:cNvPr>
          <p:cNvSpPr>
            <a:spLocks noGrp="1"/>
          </p:cNvSpPr>
          <p:nvPr>
            <p:ph type="title"/>
          </p:nvPr>
        </p:nvSpPr>
        <p:spPr>
          <a:xfrm>
            <a:off x="913776" y="618517"/>
            <a:ext cx="6672886" cy="1596177"/>
          </a:xfrm>
        </p:spPr>
        <p:txBody>
          <a:bodyPr>
            <a:normAutofit/>
          </a:bodyPr>
          <a:lstStyle/>
          <a:p>
            <a:r>
              <a:rPr lang="ru-RU" b="1" dirty="0">
                <a:latin typeface="ui-sans-serif"/>
              </a:rPr>
              <a:t>Список </a:t>
            </a:r>
            <a:r>
              <a:rPr lang="ru-RU" b="1" dirty="0" err="1">
                <a:latin typeface="ui-sans-serif"/>
              </a:rPr>
              <a:t>літератури</a:t>
            </a:r>
            <a:br>
              <a:rPr lang="ru-RU" b="1" dirty="0">
                <a:latin typeface="ui-sans-serif"/>
              </a:rPr>
            </a:br>
            <a:endParaRPr lang="ru-UA" dirty="0"/>
          </a:p>
        </p:txBody>
      </p:sp>
      <p:sp>
        <p:nvSpPr>
          <p:cNvPr id="3" name="Объект 2">
            <a:extLst>
              <a:ext uri="{FF2B5EF4-FFF2-40B4-BE49-F238E27FC236}">
                <a16:creationId xmlns:a16="http://schemas.microsoft.com/office/drawing/2014/main" id="{FE9A6A46-742A-1957-8E1A-8D26B042A9DE}"/>
              </a:ext>
            </a:extLst>
          </p:cNvPr>
          <p:cNvSpPr>
            <a:spLocks noGrp="1"/>
          </p:cNvSpPr>
          <p:nvPr>
            <p:ph sz="quarter" idx="13"/>
          </p:nvPr>
        </p:nvSpPr>
        <p:spPr>
          <a:xfrm>
            <a:off x="410818" y="1643270"/>
            <a:ext cx="7175844" cy="4147929"/>
          </a:xfrm>
        </p:spPr>
        <p:txBody>
          <a:bodyPr>
            <a:noAutofit/>
          </a:bodyPr>
          <a:lstStyle/>
          <a:p>
            <a:pPr>
              <a:lnSpc>
                <a:spcPct val="110000"/>
              </a:lnSpc>
              <a:buFont typeface="+mj-lt"/>
              <a:buAutoNum type="arabicPeriod"/>
            </a:pPr>
            <a:r>
              <a:rPr lang="en" sz="1200" b="0" i="0" u="none" strike="noStrike" dirty="0">
                <a:effectLst/>
                <a:latin typeface="ui-sans-serif"/>
              </a:rPr>
              <a:t>Discussion guide for the Fifteenth United Nations Congress on Crime Prevention and Criminal Justice. Doc. E/CN.15/2024/CRP.1. 15 February 2024 URL: </a:t>
            </a:r>
            <a:r>
              <a:rPr lang="en" sz="1200" b="0" i="0" u="sng" strike="noStrike" dirty="0">
                <a:effectLst/>
                <a:latin typeface="ui-sans-serif"/>
                <a:hlinkClick r:id="rId4"/>
              </a:rPr>
              <a:t>https://www.unodc.org/documents/commissions/CCPCJ/CCPCJ_Sessions/CCPCJ_33/ECN152024_CRP1_e.pdf</a:t>
            </a:r>
            <a:endParaRPr lang="en" sz="1200" b="0" i="0" u="none" strike="noStrike" dirty="0">
              <a:effectLst/>
              <a:latin typeface="ui-sans-serif"/>
            </a:endParaRPr>
          </a:p>
          <a:p>
            <a:pPr>
              <a:lnSpc>
                <a:spcPct val="110000"/>
              </a:lnSpc>
              <a:buFont typeface="+mj-lt"/>
              <a:buAutoNum type="arabicPeriod"/>
            </a:pPr>
            <a:r>
              <a:rPr lang="en" sz="1200" b="0" i="0" u="none" strike="noStrike" dirty="0">
                <a:effectLst/>
                <a:latin typeface="ui-sans-serif"/>
              </a:rPr>
              <a:t>Neil </a:t>
            </a:r>
            <a:r>
              <a:rPr lang="en" sz="1200" b="0" i="0" u="none" strike="noStrike" dirty="0" err="1">
                <a:effectLst/>
                <a:latin typeface="ui-sans-serif"/>
              </a:rPr>
              <a:t>Boister</a:t>
            </a:r>
            <a:r>
              <a:rPr lang="en" sz="1200" b="0" i="0" u="none" strike="noStrike" dirty="0">
                <a:effectLst/>
                <a:latin typeface="ui-sans-serif"/>
              </a:rPr>
              <a:t>. Transnational Criminal Law'? EJIL (2003), Vol. 14 No. 5, 953–976 URL </a:t>
            </a:r>
            <a:r>
              <a:rPr lang="en" sz="1200" b="0" i="0" u="sng" strike="noStrike" dirty="0">
                <a:effectLst/>
                <a:latin typeface="ui-sans-serif"/>
                <a:hlinkClick r:id="rId5"/>
              </a:rPr>
              <a:t>http://www.ejil.org/pdfs/14/5/453.pdf</a:t>
            </a:r>
            <a:endParaRPr lang="en" sz="1200" b="0" i="0" u="none" strike="noStrike" dirty="0">
              <a:effectLst/>
              <a:latin typeface="ui-sans-serif"/>
            </a:endParaRPr>
          </a:p>
          <a:p>
            <a:pPr>
              <a:lnSpc>
                <a:spcPct val="110000"/>
              </a:lnSpc>
              <a:buFont typeface="+mj-lt"/>
              <a:buAutoNum type="arabicPeriod"/>
            </a:pPr>
            <a:r>
              <a:rPr lang="en" sz="1200" b="0" i="0" u="none" strike="noStrike" dirty="0">
                <a:effectLst/>
                <a:latin typeface="ui-sans-serif"/>
              </a:rPr>
              <a:t>Adán Nieto Martín, Global Criminal Law: </a:t>
            </a:r>
            <a:r>
              <a:rPr lang="en" sz="1200" b="0" i="0" u="none" strike="noStrike" dirty="0" err="1">
                <a:effectLst/>
                <a:latin typeface="ui-sans-serif"/>
              </a:rPr>
              <a:t>Postnational</a:t>
            </a:r>
            <a:r>
              <a:rPr lang="en" sz="1200" b="0" i="0" u="none" strike="noStrike" dirty="0">
                <a:effectLst/>
                <a:latin typeface="ui-sans-serif"/>
              </a:rPr>
              <a:t> Criminal Justice in the Twenty-First Century, Palgrave Macmillan, 2022. ISBN 978-3-030-84830-9.</a:t>
            </a:r>
          </a:p>
          <a:p>
            <a:pPr>
              <a:lnSpc>
                <a:spcPct val="110000"/>
              </a:lnSpc>
              <a:buFont typeface="+mj-lt"/>
              <a:buAutoNum type="arabicPeriod"/>
            </a:pPr>
            <a:r>
              <a:rPr lang="en" sz="1200" b="0" i="0" u="none" strike="noStrike" dirty="0">
                <a:effectLst/>
                <a:latin typeface="ui-sans-serif"/>
              </a:rPr>
              <a:t>Treaty of Lisbon amending the Treaty on European Union and the Treaty establishing the European Community, signed at Lisbon, 13 December 2007. Document 12007L/TXT URL: </a:t>
            </a:r>
            <a:r>
              <a:rPr lang="en" sz="1200" b="0" i="0" u="sng" strike="noStrike" dirty="0">
                <a:effectLst/>
                <a:latin typeface="ui-sans-serif"/>
                <a:hlinkClick r:id="rId6"/>
              </a:rPr>
              <a:t>https://eur-lex.europa.eu/legal-content/EN/TXT/?uri=celex%3A12007L%2FTXT</a:t>
            </a:r>
            <a:endParaRPr lang="en" sz="1200" b="0" i="0" u="none" strike="noStrike" dirty="0">
              <a:effectLst/>
              <a:latin typeface="ui-sans-serif"/>
            </a:endParaRPr>
          </a:p>
          <a:p>
            <a:pPr>
              <a:lnSpc>
                <a:spcPct val="110000"/>
              </a:lnSpc>
              <a:buFont typeface="+mj-lt"/>
              <a:buAutoNum type="arabicPeriod"/>
            </a:pPr>
            <a:r>
              <a:rPr lang="en" sz="1200" b="0" i="0" u="none" strike="noStrike" dirty="0">
                <a:effectLst/>
                <a:latin typeface="ui-sans-serif"/>
              </a:rPr>
              <a:t>Helmut </a:t>
            </a:r>
            <a:r>
              <a:rPr lang="en" sz="1200" b="0" i="0" u="none" strike="noStrike" dirty="0" err="1">
                <a:effectLst/>
                <a:latin typeface="ui-sans-serif"/>
              </a:rPr>
              <a:t>Satzger</a:t>
            </a:r>
            <a:r>
              <a:rPr lang="en" sz="1200" b="0" i="0" u="none" strike="noStrike" dirty="0">
                <a:effectLst/>
                <a:latin typeface="ui-sans-serif"/>
              </a:rPr>
              <a:t>, ‘The </a:t>
            </a:r>
            <a:r>
              <a:rPr lang="en" sz="1200" b="0" i="0" u="none" strike="noStrike" dirty="0" err="1">
                <a:effectLst/>
                <a:latin typeface="ui-sans-serif"/>
              </a:rPr>
              <a:t>Harmonisation</a:t>
            </a:r>
            <a:r>
              <a:rPr lang="en" sz="1200" b="0" i="0" u="none" strike="noStrike" dirty="0">
                <a:effectLst/>
                <a:latin typeface="ui-sans-serif"/>
              </a:rPr>
              <a:t> of Criminal Sanctions in the European Union: A New Approach’ (2019) </a:t>
            </a:r>
            <a:r>
              <a:rPr lang="en" sz="1200" b="0" i="0" u="none" strike="noStrike" dirty="0" err="1">
                <a:effectLst/>
                <a:latin typeface="ui-sans-serif"/>
              </a:rPr>
              <a:t>Eucrim</a:t>
            </a:r>
            <a:r>
              <a:rPr lang="en" sz="1200" b="0" i="0" u="none" strike="noStrike" dirty="0">
                <a:effectLst/>
                <a:latin typeface="ui-sans-serif"/>
              </a:rPr>
              <a:t> 2:115. DOI </a:t>
            </a:r>
            <a:r>
              <a:rPr lang="en" sz="1200" b="0" i="0" u="sng" strike="noStrike" dirty="0">
                <a:effectLst/>
                <a:latin typeface="ui-sans-serif"/>
                <a:hlinkClick r:id="rId7"/>
              </a:rPr>
              <a:t>https://doi.org/10.30709/eucrim-2019-007</a:t>
            </a:r>
            <a:endParaRPr lang="en" sz="1200" b="0" i="0" u="none" strike="noStrike" dirty="0">
              <a:effectLst/>
              <a:latin typeface="ui-sans-serif"/>
            </a:endParaRPr>
          </a:p>
          <a:p>
            <a:pPr marL="0" indent="0">
              <a:lnSpc>
                <a:spcPct val="110000"/>
              </a:lnSpc>
              <a:buNone/>
            </a:pPr>
            <a:br>
              <a:rPr lang="en" sz="1200" dirty="0"/>
            </a:br>
            <a:endParaRPr lang="ru-UA" sz="1200" dirty="0"/>
          </a:p>
        </p:txBody>
      </p:sp>
    </p:spTree>
    <p:extLst>
      <p:ext uri="{BB962C8B-B14F-4D97-AF65-F5344CB8AC3E}">
        <p14:creationId xmlns:p14="http://schemas.microsoft.com/office/powerpoint/2010/main" val="179286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25496B42-CC46-4183-B481-887CD3E8C72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E2758CE0-F916-4DCE-88D1-71430BE441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5" name="Rectangle 14">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8B5EADFC-38C4-45D6-981D-35E1A46F20A3}"/>
              </a:ext>
            </a:extLst>
          </p:cNvPr>
          <p:cNvSpPr>
            <a:spLocks noGrp="1"/>
          </p:cNvSpPr>
          <p:nvPr>
            <p:ph type="title"/>
          </p:nvPr>
        </p:nvSpPr>
        <p:spPr>
          <a:xfrm>
            <a:off x="1126762" y="1227279"/>
            <a:ext cx="4328819" cy="2509213"/>
          </a:xfrm>
        </p:spPr>
        <p:txBody>
          <a:bodyPr vert="horz" lIns="91440" tIns="45720" rIns="91440" bIns="45720" rtlCol="0" anchor="b">
            <a:normAutofit/>
          </a:bodyPr>
          <a:lstStyle/>
          <a:p>
            <a:r>
              <a:rPr lang="en-US" sz="4800"/>
              <a:t>ЦЕ НЕ ПРО ПРЕДМЕТ ТА МЕТОД…</a:t>
            </a:r>
          </a:p>
        </p:txBody>
      </p:sp>
      <p:pic>
        <p:nvPicPr>
          <p:cNvPr id="17" name="Picture 16">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9" name="Picture 18">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8" name="Graphic 7" descr="Огонь">
            <a:extLst>
              <a:ext uri="{FF2B5EF4-FFF2-40B4-BE49-F238E27FC236}">
                <a16:creationId xmlns:a16="http://schemas.microsoft.com/office/drawing/2014/main" id="{513A7E1E-5E0C-18FD-9D18-2F3B638841B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90459" y="948266"/>
            <a:ext cx="4743406" cy="4743406"/>
          </a:xfrm>
          <a:prstGeom prst="rect">
            <a:avLst/>
          </a:prstGeom>
        </p:spPr>
      </p:pic>
      <p:pic>
        <p:nvPicPr>
          <p:cNvPr id="21" name="Picture 20">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3458193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Строка индикатора Зигзаг">
            <a:extLst>
              <a:ext uri="{FF2B5EF4-FFF2-40B4-BE49-F238E27FC236}">
                <a16:creationId xmlns:a16="http://schemas.microsoft.com/office/drawing/2014/main" id="{C70846EC-066B-502A-7843-B92A69DD8C6C}"/>
              </a:ext>
            </a:extLst>
          </p:cNvPr>
          <p:cNvPicPr>
            <a:picLocks noChangeAspect="1"/>
          </p:cNvPicPr>
          <p:nvPr/>
        </p:nvPicPr>
        <p:blipFill>
          <a:blip r:embed="rId2"/>
          <a:srcRect l="27942" r="32788" b="-1"/>
          <a:stretch/>
        </p:blipFill>
        <p:spPr>
          <a:xfrm>
            <a:off x="8157374" y="10"/>
            <a:ext cx="4034626" cy="6857990"/>
          </a:xfrm>
          <a:prstGeom prst="rect">
            <a:avLst/>
          </a:prstGeom>
        </p:spPr>
      </p:pic>
      <p:pic>
        <p:nvPicPr>
          <p:cNvPr id="13" name="Picture 1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3A1D107A-BF97-3A95-FCB5-8F0E3A067F16}"/>
              </a:ext>
            </a:extLst>
          </p:cNvPr>
          <p:cNvSpPr>
            <a:spLocks noGrp="1"/>
          </p:cNvSpPr>
          <p:nvPr>
            <p:ph type="title"/>
          </p:nvPr>
        </p:nvSpPr>
        <p:spPr>
          <a:xfrm>
            <a:off x="913776" y="618517"/>
            <a:ext cx="6672886" cy="1596177"/>
          </a:xfrm>
        </p:spPr>
        <p:txBody>
          <a:bodyPr>
            <a:normAutofit/>
          </a:bodyPr>
          <a:lstStyle/>
          <a:p>
            <a:r>
              <a:rPr lang="ru-UA" dirty="0"/>
              <a:t>Додатково</a:t>
            </a:r>
          </a:p>
        </p:txBody>
      </p:sp>
      <p:sp>
        <p:nvSpPr>
          <p:cNvPr id="3" name="Объект 2">
            <a:extLst>
              <a:ext uri="{FF2B5EF4-FFF2-40B4-BE49-F238E27FC236}">
                <a16:creationId xmlns:a16="http://schemas.microsoft.com/office/drawing/2014/main" id="{3AE1CEE6-95ED-2C45-1485-A60981F56D90}"/>
              </a:ext>
            </a:extLst>
          </p:cNvPr>
          <p:cNvSpPr>
            <a:spLocks noGrp="1"/>
          </p:cNvSpPr>
          <p:nvPr>
            <p:ph sz="quarter" idx="13"/>
          </p:nvPr>
        </p:nvSpPr>
        <p:spPr>
          <a:xfrm>
            <a:off x="913774" y="2367092"/>
            <a:ext cx="6672887" cy="3424107"/>
          </a:xfrm>
        </p:spPr>
        <p:txBody>
          <a:bodyPr>
            <a:normAutofit fontScale="77500" lnSpcReduction="20000"/>
          </a:bodyPr>
          <a:lstStyle/>
          <a:p>
            <a:pPr>
              <a:buFont typeface="Arial" panose="020B0604020202020204" pitchFamily="34" charset="0"/>
              <a:buChar char="•"/>
            </a:pPr>
            <a:r>
              <a:rPr lang="ru-RU" b="1" i="0" u="none" strike="noStrike" dirty="0">
                <a:effectLst/>
                <a:latin typeface="ui-sans-serif"/>
              </a:rPr>
              <a:t>ЄСПЛ, справа </a:t>
            </a:r>
            <a:r>
              <a:rPr lang="en" b="1" i="0" u="none" strike="noStrike" dirty="0" err="1">
                <a:effectLst/>
                <a:latin typeface="ui-sans-serif"/>
              </a:rPr>
              <a:t>Nachova</a:t>
            </a:r>
            <a:r>
              <a:rPr lang="en" b="1" i="0" u="none" strike="noStrike" dirty="0">
                <a:effectLst/>
                <a:latin typeface="ui-sans-serif"/>
              </a:rPr>
              <a:t> </a:t>
            </a:r>
            <a:r>
              <a:rPr lang="ru-RU" b="1" i="0" u="none" strike="noStrike" dirty="0">
                <a:effectLst/>
                <a:latin typeface="ui-sans-serif"/>
              </a:rPr>
              <a:t>і </a:t>
            </a:r>
            <a:r>
              <a:rPr lang="ru-RU" b="1" i="0" u="none" strike="noStrike" dirty="0" err="1">
                <a:effectLst/>
                <a:latin typeface="ui-sans-serif"/>
              </a:rPr>
              <a:t>Інші</a:t>
            </a:r>
            <a:r>
              <a:rPr lang="ru-RU" b="1" i="0" u="none" strike="noStrike" dirty="0">
                <a:effectLst/>
                <a:latin typeface="ui-sans-serif"/>
              </a:rPr>
              <a:t> </a:t>
            </a:r>
            <a:r>
              <a:rPr lang="ru-RU" b="1" i="0" u="none" strike="noStrike" dirty="0" err="1">
                <a:effectLst/>
                <a:latin typeface="ui-sans-serif"/>
              </a:rPr>
              <a:t>проти</a:t>
            </a:r>
            <a:r>
              <a:rPr lang="ru-RU" b="1" i="0" u="none" strike="noStrike" dirty="0">
                <a:effectLst/>
                <a:latin typeface="ui-sans-serif"/>
              </a:rPr>
              <a:t> </a:t>
            </a:r>
            <a:r>
              <a:rPr lang="ru-RU" b="1" i="0" u="none" strike="noStrike" dirty="0" err="1">
                <a:effectLst/>
                <a:latin typeface="ui-sans-serif"/>
              </a:rPr>
              <a:t>Болгарії</a:t>
            </a:r>
            <a:r>
              <a:rPr lang="ru-RU" b="1" i="0" u="none" strike="noStrike" dirty="0">
                <a:effectLst/>
                <a:latin typeface="ui-sans-serif"/>
              </a:rPr>
              <a:t> </a:t>
            </a:r>
            <a:r>
              <a:rPr lang="ru-RU" b="0" i="0" u="none" strike="noStrike" dirty="0">
                <a:effectLst/>
                <a:latin typeface="ui-sans-serif"/>
              </a:rPr>
              <a:t>(2005): </a:t>
            </a:r>
            <a:r>
              <a:rPr lang="en" b="0" i="0" u="sng" strike="noStrike" dirty="0">
                <a:effectLst/>
                <a:latin typeface="ui-sans-serif"/>
                <a:hlinkClick r:id="rId4"/>
              </a:rPr>
              <a:t>https://hudoc.echr.coe.int/eng?i=001-57478</a:t>
            </a:r>
            <a:endParaRPr lang="en" b="0" i="0" u="none" strike="noStrike" dirty="0">
              <a:effectLst/>
              <a:latin typeface="ui-sans-serif"/>
            </a:endParaRPr>
          </a:p>
          <a:p>
            <a:pPr>
              <a:buFont typeface="Arial" panose="020B0604020202020204" pitchFamily="34" charset="0"/>
              <a:buChar char="•"/>
            </a:pPr>
            <a:r>
              <a:rPr lang="ru-RU" b="1" i="0" u="none" strike="noStrike" dirty="0">
                <a:effectLst/>
                <a:latin typeface="ui-sans-serif"/>
              </a:rPr>
              <a:t>ЄСПЛ, справа </a:t>
            </a:r>
            <a:r>
              <a:rPr lang="en" b="1" i="0" u="none" strike="noStrike" dirty="0">
                <a:effectLst/>
                <a:latin typeface="ui-sans-serif"/>
              </a:rPr>
              <a:t>Big Brothers Watch and Others v. The United Kingdom </a:t>
            </a:r>
            <a:r>
              <a:rPr lang="en" b="0" i="0" u="none" strike="noStrike" dirty="0">
                <a:effectLst/>
                <a:latin typeface="ui-sans-serif"/>
              </a:rPr>
              <a:t>(2021): </a:t>
            </a:r>
            <a:r>
              <a:rPr lang="en" b="0" i="0" u="sng" strike="noStrike" dirty="0">
                <a:effectLst/>
                <a:latin typeface="ui-sans-serif"/>
                <a:hlinkClick r:id="rId5"/>
              </a:rPr>
              <a:t>https://hudoc.echr.coe.int/eng?i=001-210077</a:t>
            </a:r>
            <a:endParaRPr lang="en" b="0" i="0" u="none" strike="noStrike" dirty="0">
              <a:effectLst/>
              <a:latin typeface="ui-sans-serif"/>
            </a:endParaRPr>
          </a:p>
          <a:p>
            <a:pPr>
              <a:buFont typeface="Arial" panose="020B0604020202020204" pitchFamily="34" charset="0"/>
              <a:buChar char="•"/>
            </a:pPr>
            <a:r>
              <a:rPr lang="ru-RU" b="1" i="0" u="none" strike="noStrike" dirty="0">
                <a:effectLst/>
                <a:latin typeface="ui-sans-serif"/>
              </a:rPr>
              <a:t>ЄСПЛ, справа </a:t>
            </a:r>
            <a:r>
              <a:rPr lang="en" b="1" i="0" u="none" strike="noStrike" dirty="0">
                <a:effectLst/>
                <a:latin typeface="ui-sans-serif"/>
              </a:rPr>
              <a:t>Al Nashiri v. Romania </a:t>
            </a:r>
            <a:r>
              <a:rPr lang="en" b="0" i="0" u="none" strike="noStrike" dirty="0">
                <a:effectLst/>
                <a:latin typeface="ui-sans-serif"/>
              </a:rPr>
              <a:t>(2018): </a:t>
            </a:r>
            <a:r>
              <a:rPr lang="en" b="0" i="0" u="sng" strike="noStrike" dirty="0">
                <a:effectLst/>
                <a:latin typeface="ui-sans-serif"/>
                <a:hlinkClick r:id="rId6"/>
              </a:rPr>
              <a:t>https://hudoc.echr.coe.int/eng?i=001-183685</a:t>
            </a:r>
            <a:endParaRPr lang="uk-UA" u="sng" dirty="0">
              <a:latin typeface="ui-sans-serif"/>
            </a:endParaRPr>
          </a:p>
          <a:p>
            <a:pPr>
              <a:buFont typeface="Arial" panose="020B0604020202020204" pitchFamily="34" charset="0"/>
              <a:buChar char="•"/>
            </a:pPr>
            <a:r>
              <a:rPr lang="en-US" b="1" u="sng" dirty="0">
                <a:latin typeface="ui-sans-serif"/>
              </a:rPr>
              <a:t>ECHR </a:t>
            </a:r>
            <a:r>
              <a:rPr lang="en" sz="2000" b="1" i="0" u="none" strike="noStrike" dirty="0">
                <a:effectLst/>
                <a:latin typeface="ui-sans-serif"/>
              </a:rPr>
              <a:t>Case "</a:t>
            </a:r>
            <a:r>
              <a:rPr lang="en" sz="2000" b="1" i="0" u="none" strike="noStrike" dirty="0" err="1">
                <a:effectLst/>
                <a:latin typeface="ui-sans-serif"/>
              </a:rPr>
              <a:t>Gestur</a:t>
            </a:r>
            <a:r>
              <a:rPr lang="en" sz="2000" b="1" i="0" u="none" strike="noStrike" dirty="0">
                <a:effectLst/>
                <a:latin typeface="ui-sans-serif"/>
              </a:rPr>
              <a:t> </a:t>
            </a:r>
            <a:r>
              <a:rPr lang="en" sz="2000" b="1" i="0" u="none" strike="noStrike" dirty="0" err="1">
                <a:effectLst/>
                <a:latin typeface="ui-sans-serif"/>
              </a:rPr>
              <a:t>Jónsson</a:t>
            </a:r>
            <a:r>
              <a:rPr lang="en" sz="2000" b="1" i="0" u="none" strike="noStrike" dirty="0">
                <a:effectLst/>
                <a:latin typeface="ui-sans-serif"/>
              </a:rPr>
              <a:t> and Ragnar Halldór Hall v. Iceland".</a:t>
            </a:r>
            <a:r>
              <a:rPr lang="en" sz="2000" b="0" i="0" u="none" strike="noStrike" dirty="0">
                <a:effectLst/>
                <a:latin typeface="ui-sans-serif"/>
              </a:rPr>
              <a:t> URL: </a:t>
            </a:r>
            <a:r>
              <a:rPr lang="en" sz="2000" b="0" i="0" u="sng" strike="noStrike" dirty="0">
                <a:effectLst/>
                <a:latin typeface="ui-sans-serif"/>
                <a:hlinkClick r:id="rId7"/>
              </a:rPr>
              <a:t>http://hudoc.echr.coe.int/fre?i=001-207115</a:t>
            </a:r>
            <a:endParaRPr lang="en" dirty="0">
              <a:latin typeface="ui-sans-serif"/>
            </a:endParaRPr>
          </a:p>
          <a:p>
            <a:pPr>
              <a:buFont typeface="Arial" panose="020B0604020202020204" pitchFamily="34" charset="0"/>
              <a:buChar char="•"/>
            </a:pPr>
            <a:r>
              <a:rPr lang="en" sz="2000" b="0" i="0" u="none" strike="noStrike" dirty="0">
                <a:effectLst/>
                <a:latin typeface="ui-sans-serif"/>
              </a:rPr>
              <a:t>ECJ </a:t>
            </a:r>
            <a:r>
              <a:rPr lang="en" sz="2000" b="1" i="0" u="none" strike="noStrike" dirty="0" err="1">
                <a:effectLst/>
                <a:latin typeface="ui-sans-serif"/>
              </a:rPr>
              <a:t>Åklagaren</a:t>
            </a:r>
            <a:r>
              <a:rPr lang="en" sz="2000" b="1" i="0" u="none" strike="noStrike" dirty="0">
                <a:effectLst/>
                <a:latin typeface="ui-sans-serif"/>
              </a:rPr>
              <a:t> v Hans </a:t>
            </a:r>
            <a:r>
              <a:rPr lang="en" sz="2000" b="1" i="0" u="none" strike="noStrike" dirty="0" err="1">
                <a:effectLst/>
                <a:latin typeface="ui-sans-serif"/>
              </a:rPr>
              <a:t>Åkerberg</a:t>
            </a:r>
            <a:r>
              <a:rPr lang="en" sz="2000" b="1" i="0" u="none" strike="noStrike" dirty="0">
                <a:effectLst/>
                <a:latin typeface="ui-sans-serif"/>
              </a:rPr>
              <a:t> </a:t>
            </a:r>
            <a:r>
              <a:rPr lang="en" sz="2000" b="1" i="0" u="none" strike="noStrike" dirty="0" err="1">
                <a:effectLst/>
                <a:latin typeface="ui-sans-serif"/>
              </a:rPr>
              <a:t>Fransson</a:t>
            </a:r>
            <a:r>
              <a:rPr lang="en" sz="2000" b="0" i="0" u="none" strike="noStrike" dirty="0">
                <a:effectLst/>
                <a:latin typeface="ui-sans-serif"/>
              </a:rPr>
              <a:t>. ICJ Case C-617/10. 23 February 2013.URL: </a:t>
            </a:r>
            <a:r>
              <a:rPr lang="en" sz="2000" b="0" i="0" u="sng" strike="noStrike" dirty="0">
                <a:effectLst/>
                <a:latin typeface="ui-sans-serif"/>
                <a:hlinkClick r:id="rId8"/>
              </a:rPr>
              <a:t>https://eur-lex.europa.eu/legal-content/EN/TXT/?uri=CELEX%3A62010CJ0617</a:t>
            </a:r>
            <a:endParaRPr lang="en" sz="2000" b="0" i="0" u="none" strike="noStrike" dirty="0">
              <a:effectLst/>
              <a:latin typeface="ui-sans-serif"/>
            </a:endParaRPr>
          </a:p>
          <a:p>
            <a:endParaRPr lang="ru-UA" dirty="0"/>
          </a:p>
        </p:txBody>
      </p:sp>
    </p:spTree>
    <p:extLst>
      <p:ext uri="{BB962C8B-B14F-4D97-AF65-F5344CB8AC3E}">
        <p14:creationId xmlns:p14="http://schemas.microsoft.com/office/powerpoint/2010/main" val="375185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a:extLst>
              <a:ext uri="{FF2B5EF4-FFF2-40B4-BE49-F238E27FC236}">
                <a16:creationId xmlns:a16="http://schemas.microsoft.com/office/drawing/2014/main" id="{F29A7825-2B86-51A7-C3C0-F4827ACC6282}"/>
              </a:ext>
            </a:extLst>
          </p:cNvPr>
          <p:cNvPicPr>
            <a:picLocks noChangeAspect="1"/>
          </p:cNvPicPr>
          <p:nvPr/>
        </p:nvPicPr>
        <p:blipFill>
          <a:blip r:embed="rId2"/>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1" name="Picture 2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4954DE87-9852-645E-64E7-6549CCA1CD44}"/>
              </a:ext>
            </a:extLst>
          </p:cNvPr>
          <p:cNvSpPr>
            <a:spLocks noGrp="1"/>
          </p:cNvSpPr>
          <p:nvPr>
            <p:ph type="title"/>
          </p:nvPr>
        </p:nvSpPr>
        <p:spPr>
          <a:xfrm>
            <a:off x="5282520" y="618517"/>
            <a:ext cx="5855416" cy="1596177"/>
          </a:xfrm>
        </p:spPr>
        <p:txBody>
          <a:bodyPr>
            <a:normAutofit/>
          </a:bodyPr>
          <a:lstStyle/>
          <a:p>
            <a:r>
              <a:rPr lang="uk-UA" b="1" dirty="0">
                <a:latin typeface="Inter"/>
              </a:rPr>
              <a:t>Щоб було</a:t>
            </a:r>
            <a:br>
              <a:rPr lang="en" b="1" dirty="0">
                <a:latin typeface="Inter"/>
              </a:rPr>
            </a:br>
            <a:endParaRPr lang="ru-UA" dirty="0"/>
          </a:p>
        </p:txBody>
      </p:sp>
      <p:sp>
        <p:nvSpPr>
          <p:cNvPr id="3" name="Объект 2">
            <a:extLst>
              <a:ext uri="{FF2B5EF4-FFF2-40B4-BE49-F238E27FC236}">
                <a16:creationId xmlns:a16="http://schemas.microsoft.com/office/drawing/2014/main" id="{49C6922D-8835-5737-2FB7-DF6CF0A45D9B}"/>
              </a:ext>
            </a:extLst>
          </p:cNvPr>
          <p:cNvSpPr>
            <a:spLocks noGrp="1"/>
          </p:cNvSpPr>
          <p:nvPr>
            <p:ph sz="quarter" idx="13"/>
          </p:nvPr>
        </p:nvSpPr>
        <p:spPr>
          <a:xfrm>
            <a:off x="5282520" y="2367092"/>
            <a:ext cx="5855415" cy="3847444"/>
          </a:xfrm>
        </p:spPr>
        <p:txBody>
          <a:bodyPr>
            <a:normAutofit fontScale="92500" lnSpcReduction="20000"/>
          </a:bodyPr>
          <a:lstStyle/>
          <a:p>
            <a:pPr>
              <a:buFont typeface="Arial" panose="020B0604020202020204" pitchFamily="34" charset="0"/>
              <a:buChar char="•"/>
            </a:pPr>
            <a:r>
              <a:rPr lang="en" b="0" i="0" u="none" strike="noStrike" dirty="0">
                <a:effectLst/>
                <a:latin typeface="Inter"/>
                <a:hlinkClick r:id="rId4"/>
              </a:rPr>
              <a:t>Universal Declaration of Human Rights</a:t>
            </a:r>
            <a:endParaRPr lang="en" b="0" i="0" u="none" strike="noStrike" dirty="0">
              <a:effectLst/>
              <a:latin typeface="Inter"/>
            </a:endParaRPr>
          </a:p>
          <a:p>
            <a:r>
              <a:rPr lang="en" dirty="0">
                <a:hlinkClick r:id="rId5"/>
              </a:rPr>
              <a:t>https://www.ohchr.org/en/instruments-mechanisms/instruments/international-covenant-civil-and-political-rights?spm=5aebb161.2ef5001f.0.0.14b0c9215mufO2</a:t>
            </a:r>
            <a:endParaRPr lang="en" dirty="0"/>
          </a:p>
          <a:p>
            <a:r>
              <a:rPr lang="en" dirty="0">
                <a:hlinkClick r:id="rId6"/>
              </a:rPr>
              <a:t>https://www.ohchr.org/en/instruments-mechanisms/instruments/international-covenant-economic-social-and-cultural-rights?spm=5aebb161.2ef5001f.0.0.14b0c9215mufO2</a:t>
            </a:r>
            <a:endParaRPr lang="en" dirty="0"/>
          </a:p>
          <a:p>
            <a:pPr marL="0" indent="0">
              <a:buNone/>
            </a:pPr>
            <a:endParaRPr lang="ru-UA" dirty="0"/>
          </a:p>
        </p:txBody>
      </p:sp>
    </p:spTree>
    <p:extLst>
      <p:ext uri="{BB962C8B-B14F-4D97-AF65-F5344CB8AC3E}">
        <p14:creationId xmlns:p14="http://schemas.microsoft.com/office/powerpoint/2010/main" val="138334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1126762" y="1227279"/>
            <a:ext cx="4328819" cy="2509213"/>
          </a:xfrm>
        </p:spPr>
        <p:txBody>
          <a:bodyPr>
            <a:normAutofit/>
          </a:bodyPr>
          <a:lstStyle/>
          <a:p>
            <a:r>
              <a:rPr lang="uk-UA" b="1" i="0" u="none" strike="noStrike" dirty="0">
                <a:effectLst/>
              </a:rPr>
              <a:t>НА ПОТ</a:t>
            </a:r>
            <a:r>
              <a:rPr lang="uk-UA" b="1" dirty="0"/>
              <a:t>І</a:t>
            </a:r>
            <a:r>
              <a:rPr lang="uk-UA" b="1" i="0" u="none" strike="noStrike" dirty="0">
                <a:effectLst/>
              </a:rPr>
              <a:t>М</a:t>
            </a:r>
            <a:r>
              <a:rPr lang="en-US" b="1" i="0" u="none" strike="noStrike" dirty="0">
                <a:effectLst/>
              </a:rPr>
              <a:t>?</a:t>
            </a:r>
            <a:br>
              <a:rPr lang="en" b="1" i="0" u="none" strike="noStrike" dirty="0">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solidFill>
                  <a:schemeClr val="tx1">
                    <a:lumMod val="50000"/>
                    <a:lumOff val="50000"/>
                  </a:schemeClr>
                </a:solidFill>
              </a:rPr>
              <a:t>Viacheslav TULIAKOV © 2025</a:t>
            </a:r>
            <a:endParaRPr lang="uk-UA" dirty="0">
              <a:solidFill>
                <a:schemeClr val="tx1">
                  <a:lumMod val="50000"/>
                  <a:lumOff val="50000"/>
                </a:schemeClr>
              </a:solidFill>
            </a:endParaRPr>
          </a:p>
        </p:txBody>
      </p:sp>
      <p:pic>
        <p:nvPicPr>
          <p:cNvPr id="26" name="Picture 25">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28" name="Picture 27">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11" name="Рисунок 10" descr="Изображение выглядит как текст, круг, снимок экрана, диаграмма&#10;&#10;Контент, сгенерированный ИИ, может содержать ошибки.">
            <a:extLst>
              <a:ext uri="{FF2B5EF4-FFF2-40B4-BE49-F238E27FC236}">
                <a16:creationId xmlns:a16="http://schemas.microsoft.com/office/drawing/2014/main" id="{82BD7560-8154-C083-5777-82341095269B}"/>
              </a:ext>
            </a:extLst>
          </p:cNvPr>
          <p:cNvPicPr>
            <a:picLocks noChangeAspect="1"/>
          </p:cNvPicPr>
          <p:nvPr/>
        </p:nvPicPr>
        <p:blipFill>
          <a:blip r:embed="rId3"/>
          <a:stretch>
            <a:fillRect/>
          </a:stretch>
        </p:blipFill>
        <p:spPr>
          <a:xfrm>
            <a:off x="5732101" y="948266"/>
            <a:ext cx="6083437" cy="5909734"/>
          </a:xfrm>
          <a:prstGeom prst="rect">
            <a:avLst/>
          </a:prstGeom>
        </p:spPr>
      </p:pic>
      <p:pic>
        <p:nvPicPr>
          <p:cNvPr id="30" name="Picture 29">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Вопросы">
            <a:extLst>
              <a:ext uri="{FF2B5EF4-FFF2-40B4-BE49-F238E27FC236}">
                <a16:creationId xmlns:a16="http://schemas.microsoft.com/office/drawing/2014/main" id="{0FBA7EDD-1F50-DDCE-16A4-503A42F524B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7704" y="1524495"/>
            <a:ext cx="3840815" cy="3840815"/>
          </a:xfrm>
          <a:prstGeom prst="rect">
            <a:avLst/>
          </a:prstGeom>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05A5C54F-07A2-1FA9-C045-BF042E452BC4}"/>
              </a:ext>
            </a:extLst>
          </p:cNvPr>
          <p:cNvSpPr>
            <a:spLocks noGrp="1"/>
          </p:cNvSpPr>
          <p:nvPr>
            <p:ph sz="quarter" idx="13"/>
          </p:nvPr>
        </p:nvSpPr>
        <p:spPr>
          <a:xfrm>
            <a:off x="1054065" y="2367092"/>
            <a:ext cx="5855415" cy="3847444"/>
          </a:xfrm>
        </p:spPr>
        <p:txBody>
          <a:bodyPr>
            <a:normAutofit/>
          </a:bodyPr>
          <a:lstStyle/>
          <a:p>
            <a:pPr indent="424815">
              <a:lnSpc>
                <a:spcPct val="110000"/>
              </a:lnSpc>
            </a:pPr>
            <a:br>
              <a:rPr lang="en" sz="1000" b="0" i="0" u="none" strike="noStrike">
                <a:effectLst/>
                <a:latin typeface="Inter"/>
              </a:rPr>
            </a:br>
            <a:r>
              <a:rPr lang="uk-UA" sz="1000">
                <a:effectLst/>
                <a:latin typeface="Times New Roman" panose="02020603050405020304" pitchFamily="18" charset="0"/>
                <a:ea typeface="Times New Roman" panose="02020603050405020304" pitchFamily="18" charset="0"/>
              </a:rPr>
              <a:t>Кримінальне право - це інструмент захисту суверенітету та безпеки прав і свобод людини що виступає основним знаряддям, що символізує правове, моральне та соціальне ставлення людей, суспільства та держави до оборони від різних загроз та криміногенних факторів. </a:t>
            </a:r>
            <a:endParaRPr lang="en-US" sz="1000">
              <a:effectLst/>
              <a:latin typeface="Times New Roman" panose="02020603050405020304" pitchFamily="18" charset="0"/>
              <a:ea typeface="Times New Roman" panose="02020603050405020304" pitchFamily="18" charset="0"/>
            </a:endParaRPr>
          </a:p>
          <a:p>
            <a:pPr marL="0" indent="0">
              <a:lnSpc>
                <a:spcPct val="110000"/>
              </a:lnSpc>
              <a:spcAft>
                <a:spcPts val="750"/>
              </a:spcAft>
              <a:buNone/>
            </a:pPr>
            <a:endParaRPr lang="en" sz="1000" b="1" i="0" u="none" strike="noStrike">
              <a:effectLst/>
              <a:latin typeface="-apple-system"/>
            </a:endParaRPr>
          </a:p>
          <a:p>
            <a:pPr marL="0" indent="0">
              <a:lnSpc>
                <a:spcPct val="110000"/>
              </a:lnSpc>
              <a:spcAft>
                <a:spcPts val="750"/>
              </a:spcAft>
              <a:buNone/>
            </a:pPr>
            <a:r>
              <a:rPr lang="en" sz="1000" b="1" i="0" u="none" strike="noStrike">
                <a:effectLst/>
                <a:latin typeface="-apple-system"/>
              </a:rPr>
              <a:t>Article 2 – Principles</a:t>
            </a:r>
            <a:endParaRPr lang="en" sz="1000" b="0" i="0" u="none" strike="noStrike">
              <a:effectLst/>
              <a:latin typeface="-apple-system"/>
            </a:endParaRPr>
          </a:p>
          <a:p>
            <a:pPr>
              <a:lnSpc>
                <a:spcPct val="110000"/>
              </a:lnSpc>
              <a:spcAft>
                <a:spcPts val="750"/>
              </a:spcAft>
            </a:pPr>
            <a:r>
              <a:rPr lang="en" sz="1000" b="0" i="0" u="none" strike="noStrike">
                <a:effectLst/>
                <a:latin typeface="Arial" panose="020B0604020202020204" pitchFamily="34" charset="0"/>
              </a:rPr>
              <a:t>1.</a:t>
            </a:r>
            <a:r>
              <a:rPr lang="en" sz="1000" b="0" i="0" u="none" strike="noStrike">
                <a:effectLst/>
                <a:latin typeface="Times New Roman" panose="02020603050405020304" pitchFamily="18" charset="0"/>
              </a:rPr>
              <a:t>           </a:t>
            </a:r>
            <a:r>
              <a:rPr lang="en" sz="1000" b="0" i="0" u="none" strike="noStrike">
                <a:effectLst/>
                <a:latin typeface="-apple-system"/>
              </a:rPr>
              <a:t> </a:t>
            </a:r>
            <a:r>
              <a:rPr lang="en" sz="1000" b="0" i="0" u="none" strike="noStrike">
                <a:effectLst/>
                <a:latin typeface="Arial" panose="020B0604020202020204" pitchFamily="34" charset="0"/>
              </a:rPr>
              <a:t>Crime is a wrong against society and a violation of the individual rights of victims. Member States should, therefore, ensure the effective recognition of, and respect for, the rights of victims with regard to their human rights; they should, in particular, respect the liberty, security, property, dignity, private and family life of victims and </a:t>
            </a:r>
            <a:r>
              <a:rPr lang="en" sz="1000" b="0" i="0" u="none" strike="noStrike" err="1">
                <a:effectLst/>
                <a:latin typeface="Arial" panose="020B0604020202020204" pitchFamily="34" charset="0"/>
              </a:rPr>
              <a:t>recognise</a:t>
            </a:r>
            <a:r>
              <a:rPr lang="en" sz="1000" b="0" i="0" u="none" strike="noStrike">
                <a:effectLst/>
                <a:latin typeface="Arial" panose="020B0604020202020204" pitchFamily="34" charset="0"/>
              </a:rPr>
              <a:t> the negative effects of crime on victims.</a:t>
            </a:r>
            <a:endParaRPr lang="en" sz="1000" b="0" i="0" u="none" strike="noStrike">
              <a:effectLst/>
              <a:latin typeface="-apple-system"/>
            </a:endParaRPr>
          </a:p>
          <a:p>
            <a:pPr>
              <a:lnSpc>
                <a:spcPct val="110000"/>
              </a:lnSpc>
            </a:pPr>
            <a:r>
              <a:rPr lang="en" sz="1000"/>
              <a:t>https://</a:t>
            </a:r>
            <a:r>
              <a:rPr lang="en" sz="1000" err="1"/>
              <a:t>www.coe.int</a:t>
            </a:r>
            <a:r>
              <a:rPr lang="en" sz="1000"/>
              <a:t>/</a:t>
            </a:r>
            <a:r>
              <a:rPr lang="en" sz="1000" err="1"/>
              <a:t>en</a:t>
            </a:r>
            <a:r>
              <a:rPr lang="en" sz="1000"/>
              <a:t>/web/portal/-/victims-of-crime-committee-of-ministers-recommendation-aims-to-ensure-their-access-to-justice</a:t>
            </a:r>
            <a:br>
              <a:rPr lang="en" sz="1000"/>
            </a:br>
            <a:endParaRPr lang="ru-UA" sz="1000">
              <a:effectLst/>
              <a:latin typeface="Times New Roman" panose="02020603050405020304" pitchFamily="18" charset="0"/>
              <a:ea typeface="Times New Roman" panose="02020603050405020304" pitchFamily="18" charset="0"/>
            </a:endParaRPr>
          </a:p>
          <a:p>
            <a:pPr>
              <a:lnSpc>
                <a:spcPct val="110000"/>
              </a:lnSpc>
            </a:pPr>
            <a:endParaRPr lang="ru-UA" sz="1000"/>
          </a:p>
        </p:txBody>
      </p:sp>
      <p:sp>
        <p:nvSpPr>
          <p:cNvPr id="2" name="Заголовок 1">
            <a:extLst>
              <a:ext uri="{FF2B5EF4-FFF2-40B4-BE49-F238E27FC236}">
                <a16:creationId xmlns:a16="http://schemas.microsoft.com/office/drawing/2014/main" id="{64091C07-4BF8-3DD9-FA07-A20EBBB036A2}"/>
              </a:ext>
            </a:extLst>
          </p:cNvPr>
          <p:cNvSpPr>
            <a:spLocks noGrp="1"/>
          </p:cNvSpPr>
          <p:nvPr>
            <p:ph type="title"/>
          </p:nvPr>
        </p:nvSpPr>
        <p:spPr>
          <a:xfrm>
            <a:off x="1054064" y="618517"/>
            <a:ext cx="5855416" cy="1596177"/>
          </a:xfrm>
        </p:spPr>
        <p:txBody>
          <a:bodyPr>
            <a:normAutofit/>
          </a:bodyPr>
          <a:lstStyle/>
          <a:p>
            <a:r>
              <a:rPr lang="uk-UA"/>
              <a:t>ЗАПАМʼятати</a:t>
            </a:r>
            <a:endParaRPr lang="ru-UA"/>
          </a:p>
        </p:txBody>
      </p:sp>
    </p:spTree>
    <p:extLst>
      <p:ext uri="{BB962C8B-B14F-4D97-AF65-F5344CB8AC3E}">
        <p14:creationId xmlns:p14="http://schemas.microsoft.com/office/powerpoint/2010/main" val="930117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CB6503-2307-D3DB-70AE-081AAA8135C4}"/>
              </a:ext>
            </a:extLst>
          </p:cNvPr>
          <p:cNvSpPr>
            <a:spLocks noGrp="1"/>
          </p:cNvSpPr>
          <p:nvPr>
            <p:ph type="title"/>
          </p:nvPr>
        </p:nvSpPr>
        <p:spPr/>
        <p:txBody>
          <a:bodyPr/>
          <a:lstStyle/>
          <a:p>
            <a:r>
              <a:rPr lang="ru-RU" b="1" dirty="0" err="1">
                <a:latin typeface="ui-sans-serif"/>
              </a:rPr>
              <a:t>Поняття</a:t>
            </a:r>
            <a:r>
              <a:rPr lang="ru-RU" b="1" dirty="0">
                <a:latin typeface="ui-sans-serif"/>
              </a:rPr>
              <a:t> парадигм у </a:t>
            </a:r>
            <a:r>
              <a:rPr lang="ru-RU" b="1" dirty="0" err="1">
                <a:latin typeface="ui-sans-serif"/>
              </a:rPr>
              <a:t>кримінальному</a:t>
            </a:r>
            <a:r>
              <a:rPr lang="ru-RU" b="1" dirty="0">
                <a:latin typeface="ui-sans-serif"/>
              </a:rPr>
              <a:t> </a:t>
            </a:r>
            <a:r>
              <a:rPr lang="ru-RU" b="1" dirty="0" err="1">
                <a:latin typeface="ui-sans-serif"/>
              </a:rPr>
              <a:t>праві</a:t>
            </a:r>
            <a:r>
              <a:rPr lang="ru-RU" b="1" dirty="0">
                <a:latin typeface="ui-sans-serif"/>
              </a:rPr>
              <a:t> та </a:t>
            </a:r>
            <a:r>
              <a:rPr lang="ru-RU" b="1" dirty="0" err="1">
                <a:latin typeface="ui-sans-serif"/>
              </a:rPr>
              <a:t>їх</a:t>
            </a:r>
            <a:r>
              <a:rPr lang="ru-RU" b="1" dirty="0">
                <a:latin typeface="ui-sans-serif"/>
              </a:rPr>
              <a:t> роль</a:t>
            </a:r>
            <a:endParaRPr lang="ru-UA" dirty="0"/>
          </a:p>
        </p:txBody>
      </p:sp>
      <p:sp>
        <p:nvSpPr>
          <p:cNvPr id="3" name="Объект 2">
            <a:extLst>
              <a:ext uri="{FF2B5EF4-FFF2-40B4-BE49-F238E27FC236}">
                <a16:creationId xmlns:a16="http://schemas.microsoft.com/office/drawing/2014/main" id="{81D88ACB-1FC8-549B-94A2-12BB267DFDC1}"/>
              </a:ext>
            </a:extLst>
          </p:cNvPr>
          <p:cNvSpPr>
            <a:spLocks noGrp="1"/>
          </p:cNvSpPr>
          <p:nvPr>
            <p:ph sz="quarter" idx="13"/>
          </p:nvPr>
        </p:nvSpPr>
        <p:spPr/>
        <p:txBody>
          <a:bodyPr>
            <a:normAutofit fontScale="85000" lnSpcReduction="20000"/>
          </a:bodyPr>
          <a:lstStyle/>
          <a:p>
            <a:pPr algn="l"/>
            <a:endParaRPr lang="ru-RU" b="1" i="0" u="none" strike="noStrike" dirty="0">
              <a:effectLst/>
              <a:latin typeface="ui-sans-serif"/>
            </a:endParaRPr>
          </a:p>
          <a:p>
            <a:pPr algn="l">
              <a:buFont typeface="Arial" panose="020B0604020202020204" pitchFamily="34" charset="0"/>
              <a:buChar char="•"/>
            </a:pPr>
            <a:r>
              <a:rPr lang="ru-RU" b="1" i="0" u="none" strike="noStrike" dirty="0" err="1">
                <a:solidFill>
                  <a:srgbClr val="374151"/>
                </a:solidFill>
                <a:effectLst/>
                <a:latin typeface="ui-sans-serif"/>
              </a:rPr>
              <a:t>Що</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таке</a:t>
            </a:r>
            <a:r>
              <a:rPr lang="ru-RU" b="1" i="0" u="none" strike="noStrike" dirty="0">
                <a:solidFill>
                  <a:srgbClr val="374151"/>
                </a:solidFill>
                <a:effectLst/>
                <a:latin typeface="ui-sans-serif"/>
              </a:rPr>
              <a:t> парадигма?</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a:solidFill>
                  <a:srgbClr val="374151"/>
                </a:solidFill>
                <a:effectLst/>
                <a:latin typeface="ui-sans-serif"/>
              </a:rPr>
              <a:t>Парадигма — </a:t>
            </a:r>
            <a:r>
              <a:rPr lang="ru-RU" b="0" i="0" u="none" strike="noStrike" dirty="0" err="1">
                <a:solidFill>
                  <a:srgbClr val="374151"/>
                </a:solidFill>
                <a:effectLst/>
                <a:latin typeface="ui-sans-serif"/>
              </a:rPr>
              <a:t>це</a:t>
            </a:r>
            <a:r>
              <a:rPr lang="ru-RU" b="0" i="0" u="none" strike="noStrike" dirty="0">
                <a:solidFill>
                  <a:srgbClr val="374151"/>
                </a:solidFill>
                <a:effectLst/>
                <a:latin typeface="ui-sans-serif"/>
              </a:rPr>
              <a:t> система </a:t>
            </a:r>
            <a:r>
              <a:rPr lang="ru-RU" b="0" i="0" u="none" strike="noStrike" dirty="0" err="1">
                <a:solidFill>
                  <a:srgbClr val="374151"/>
                </a:solidFill>
                <a:effectLst/>
                <a:latin typeface="ui-sans-serif"/>
              </a:rPr>
              <a:t>базових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принципів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концепцій</a:t>
            </a:r>
            <a:r>
              <a:rPr lang="ru-RU" b="0" i="0" u="none" strike="noStrike" dirty="0">
                <a:solidFill>
                  <a:srgbClr val="374151"/>
                </a:solidFill>
                <a:effectLst/>
                <a:latin typeface="ui-sans-serif"/>
              </a:rPr>
              <a:t> і правил, </a:t>
            </a:r>
            <a:r>
              <a:rPr lang="ru-RU" b="0" i="0" u="none" strike="noStrike" dirty="0" err="1">
                <a:solidFill>
                  <a:srgbClr val="374151"/>
                </a:solidFill>
                <a:effectLst/>
                <a:latin typeface="ui-sans-serif"/>
              </a:rPr>
              <a:t>які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визначають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погляд</a:t>
            </a:r>
            <a:r>
              <a:rPr lang="ru-RU" b="0" i="0" u="none" strike="noStrike" dirty="0">
                <a:solidFill>
                  <a:srgbClr val="374151"/>
                </a:solidFill>
                <a:effectLst/>
                <a:latin typeface="ui-sans-serif"/>
              </a:rPr>
              <a:t> на </a:t>
            </a:r>
            <a:r>
              <a:rPr lang="ru-RU" b="0" i="0" u="none" strike="noStrike" dirty="0" err="1">
                <a:solidFill>
                  <a:srgbClr val="374151"/>
                </a:solidFill>
                <a:effectLst/>
                <a:latin typeface="ui-sans-serif"/>
              </a:rPr>
              <a:t>кримінальне</a:t>
            </a:r>
            <a:r>
              <a:rPr lang="ru-RU" b="0" i="0" u="none" strike="noStrike" dirty="0">
                <a:solidFill>
                  <a:srgbClr val="374151"/>
                </a:solidFill>
                <a:effectLst/>
                <a:latin typeface="ui-sans-serif"/>
              </a:rPr>
              <a:t> право [Туляков, 2023].</a:t>
            </a: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Еволюція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кримінального</a:t>
            </a:r>
            <a:r>
              <a:rPr lang="ru-RU" b="0" i="0" u="none" strike="noStrike" dirty="0">
                <a:solidFill>
                  <a:srgbClr val="374151"/>
                </a:solidFill>
                <a:effectLst/>
                <a:latin typeface="ui-sans-serif"/>
              </a:rPr>
              <a:t> права </a:t>
            </a:r>
            <a:r>
              <a:rPr lang="ru-RU" b="0" i="0" u="none" strike="noStrike" dirty="0" err="1">
                <a:solidFill>
                  <a:srgbClr val="374151"/>
                </a:solidFill>
                <a:effectLst/>
                <a:latin typeface="ui-sans-serif"/>
              </a:rPr>
              <a:t>від</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класичних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теорій</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сучасних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постмодерністських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поглядів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демонструє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зміну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акцентів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від</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покарань</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превентивних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заходів</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Коломієць</a:t>
            </a:r>
            <a:r>
              <a:rPr lang="ru-RU" b="0" i="0" u="none" strike="noStrike" dirty="0">
                <a:solidFill>
                  <a:srgbClr val="374151"/>
                </a:solidFill>
                <a:effectLst/>
                <a:latin typeface="ui-sans-serif"/>
              </a:rPr>
              <a:t>, 2019].</a:t>
            </a:r>
          </a:p>
          <a:p>
            <a:pPr algn="l">
              <a:buFont typeface="Arial" panose="020B0604020202020204" pitchFamily="34" charset="0"/>
              <a:buChar char="•"/>
            </a:pPr>
            <a:r>
              <a:rPr lang="ru-RU" b="1" i="0" u="none" strike="noStrike" dirty="0">
                <a:solidFill>
                  <a:srgbClr val="374151"/>
                </a:solidFill>
                <a:effectLst/>
                <a:latin typeface="ui-sans-serif"/>
              </a:rPr>
              <a:t>Роль парадигм у </a:t>
            </a:r>
            <a:r>
              <a:rPr lang="ru-RU" b="1" i="0" u="none" strike="noStrike" dirty="0" err="1">
                <a:solidFill>
                  <a:srgbClr val="374151"/>
                </a:solidFill>
                <a:effectLst/>
                <a:latin typeface="ui-sans-serif"/>
              </a:rPr>
              <a:t>формуванні</a:t>
            </a:r>
            <a:r>
              <a:rPr lang="ru-RU" b="1" i="0" u="none" strike="noStrike" dirty="0">
                <a:solidFill>
                  <a:srgbClr val="374151"/>
                </a:solidFill>
                <a:effectLst/>
                <a:latin typeface="ui-sans-serif"/>
              </a:rPr>
              <a:t> систем </a:t>
            </a:r>
            <a:r>
              <a:rPr lang="ru-RU" b="1" i="0" u="none" strike="noStrike" dirty="0" err="1">
                <a:solidFill>
                  <a:srgbClr val="374151"/>
                </a:solidFill>
                <a:effectLst/>
                <a:latin typeface="ui-sans-serif"/>
              </a:rPr>
              <a:t>кримінального</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правосуддя</a:t>
            </a:r>
            <a:r>
              <a:rPr lang="ru-RU" b="1" i="0" u="none" strike="noStrike" dirty="0">
                <a:solidFill>
                  <a:srgbClr val="374151"/>
                </a:solidFill>
                <a:effectLst/>
                <a:latin typeface="ui-sans-serif"/>
              </a:rPr>
              <a:t>:</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Впливають</a:t>
            </a:r>
            <a:r>
              <a:rPr lang="ru-RU" b="0" i="0" u="none" strike="noStrike" dirty="0">
                <a:solidFill>
                  <a:srgbClr val="374151"/>
                </a:solidFill>
                <a:effectLst/>
                <a:latin typeface="ui-sans-serif"/>
              </a:rPr>
              <a:t> на </a:t>
            </a:r>
            <a:r>
              <a:rPr lang="ru-RU" b="0" i="0" u="none" strike="noStrike" dirty="0" err="1">
                <a:solidFill>
                  <a:srgbClr val="374151"/>
                </a:solidFill>
                <a:effectLst/>
                <a:latin typeface="ui-sans-serif"/>
              </a:rPr>
              <a:t>методологічний</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підхід</a:t>
            </a:r>
            <a:r>
              <a:rPr lang="ru-RU" b="0" i="0" u="none" strike="noStrike" dirty="0">
                <a:solidFill>
                  <a:srgbClr val="374151"/>
                </a:solidFill>
                <a:effectLst/>
                <a:latin typeface="ui-sans-serif"/>
              </a:rPr>
              <a:t> до </a:t>
            </a:r>
            <a:r>
              <a:rPr lang="ru-RU" b="0" i="0" u="none" strike="noStrike" dirty="0" err="1">
                <a:solidFill>
                  <a:srgbClr val="374151"/>
                </a:solidFill>
                <a:effectLst/>
                <a:latin typeface="ui-sans-serif"/>
              </a:rPr>
              <a:t>аналізу</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злочинності</a:t>
            </a:r>
            <a:r>
              <a:rPr lang="ru-RU" b="0" i="0" u="none" strike="noStrike" dirty="0">
                <a:solidFill>
                  <a:srgbClr val="374151"/>
                </a:solidFill>
                <a:effectLst/>
                <a:latin typeface="ui-sans-serif"/>
              </a:rPr>
              <a:t>.</a:t>
            </a: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Формують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основні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категорії</a:t>
            </a:r>
            <a:r>
              <a:rPr lang="ru-RU" b="0" i="0" u="none" strike="noStrike" dirty="0">
                <a:solidFill>
                  <a:srgbClr val="374151"/>
                </a:solidFill>
                <a:effectLst/>
                <a:latin typeface="ui-sans-serif"/>
              </a:rPr>
              <a:t> та </a:t>
            </a:r>
            <a:r>
              <a:rPr lang="ru-RU" b="0" i="0" u="none" strike="noStrike" dirty="0" err="1">
                <a:solidFill>
                  <a:srgbClr val="374151"/>
                </a:solidFill>
                <a:effectLst/>
                <a:latin typeface="ui-sans-serif"/>
              </a:rPr>
              <a:t>інститути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кримінального</a:t>
            </a:r>
            <a:r>
              <a:rPr lang="ru-RU" b="0" i="0" u="none" strike="noStrike" dirty="0">
                <a:solidFill>
                  <a:srgbClr val="374151"/>
                </a:solidFill>
                <a:effectLst/>
                <a:latin typeface="ui-sans-serif"/>
              </a:rPr>
              <a:t> права.</a:t>
            </a:r>
          </a:p>
          <a:p>
            <a:br>
              <a:rPr lang="ru-RU" dirty="0"/>
            </a:br>
            <a:endParaRPr lang="ru-UA" dirty="0"/>
          </a:p>
        </p:txBody>
      </p:sp>
    </p:spTree>
    <p:extLst>
      <p:ext uri="{BB962C8B-B14F-4D97-AF65-F5344CB8AC3E}">
        <p14:creationId xmlns:p14="http://schemas.microsoft.com/office/powerpoint/2010/main" val="3148822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Отпечаток пальца">
            <a:extLst>
              <a:ext uri="{FF2B5EF4-FFF2-40B4-BE49-F238E27FC236}">
                <a16:creationId xmlns:a16="http://schemas.microsoft.com/office/drawing/2014/main" id="{6D8B3A06-69F8-CF75-EFAF-77C285CDAE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7704" y="1524495"/>
            <a:ext cx="3840815" cy="3840815"/>
          </a:xfrm>
          <a:prstGeom prst="rect">
            <a:avLst/>
          </a:prstGeom>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A08D242F-7911-0A79-B322-4E054BEB7892}"/>
              </a:ext>
            </a:extLst>
          </p:cNvPr>
          <p:cNvSpPr>
            <a:spLocks noGrp="1"/>
          </p:cNvSpPr>
          <p:nvPr>
            <p:ph sz="quarter" idx="13"/>
          </p:nvPr>
        </p:nvSpPr>
        <p:spPr>
          <a:xfrm>
            <a:off x="1054065" y="2367092"/>
            <a:ext cx="6695088" cy="3847444"/>
          </a:xfrm>
        </p:spPr>
        <p:txBody>
          <a:bodyPr>
            <a:normAutofit/>
          </a:bodyPr>
          <a:lstStyle/>
          <a:p>
            <a:pPr>
              <a:lnSpc>
                <a:spcPct val="110000"/>
              </a:lnSpc>
            </a:pPr>
            <a:r>
              <a:rPr lang="ru-RU" sz="1000" b="1" i="0" u="none" strike="noStrike" dirty="0">
                <a:effectLst/>
                <a:latin typeface="ui-sans-serif"/>
              </a:rPr>
              <a:t>:</a:t>
            </a:r>
            <a:r>
              <a:rPr lang="ru-RU" sz="1000" b="1" i="0" u="none" strike="noStrike" dirty="0" err="1">
                <a:effectLst/>
                <a:latin typeface="ui-sans-serif"/>
              </a:rPr>
              <a:t>Класична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Зосереджена</a:t>
            </a:r>
            <a:r>
              <a:rPr lang="ru-RU" sz="1000" b="0" i="0" u="none" strike="noStrike" dirty="0">
                <a:effectLst/>
                <a:latin typeface="ui-sans-serif"/>
              </a:rPr>
              <a:t> на </a:t>
            </a:r>
            <a:r>
              <a:rPr lang="ru-RU" sz="1000" b="0" i="0" u="none" strike="noStrike" dirty="0" err="1">
                <a:effectLst/>
                <a:latin typeface="ui-sans-serif"/>
              </a:rPr>
              <a:t>покаранні</a:t>
            </a:r>
            <a:r>
              <a:rPr lang="ru-RU" sz="1000" b="0" i="0" u="none" strike="noStrike" dirty="0">
                <a:effectLst/>
                <a:latin typeface="ui-sans-serif"/>
              </a:rPr>
              <a:t> </a:t>
            </a:r>
            <a:r>
              <a:rPr lang="ru-RU" sz="1000" b="0" i="0" u="none" strike="noStrike" dirty="0" err="1">
                <a:effectLst/>
                <a:latin typeface="ui-sans-serif"/>
              </a:rPr>
              <a:t>правопорушників</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Основна</a:t>
            </a:r>
            <a:r>
              <a:rPr lang="ru-RU" sz="1000" b="0" i="0" u="none" strike="noStrike" dirty="0">
                <a:effectLst/>
                <a:latin typeface="ui-sans-serif"/>
              </a:rPr>
              <a:t> мета — </a:t>
            </a:r>
            <a:r>
              <a:rPr lang="ru-RU" sz="1000" b="0" i="0" u="none" strike="noStrike" dirty="0" err="1">
                <a:effectLst/>
                <a:latin typeface="ui-sans-serif"/>
              </a:rPr>
              <a:t>відплата</a:t>
            </a:r>
            <a:r>
              <a:rPr lang="ru-RU" sz="1000" b="0" i="0" u="none" strike="noStrike" dirty="0">
                <a:effectLst/>
                <a:latin typeface="ui-sans-serif"/>
              </a:rPr>
              <a:t> за </a:t>
            </a:r>
            <a:r>
              <a:rPr lang="ru-RU" sz="1000" b="0" i="0" u="none" strike="noStrike" dirty="0" err="1">
                <a:effectLst/>
                <a:latin typeface="ui-sans-serif"/>
              </a:rPr>
              <a:t>злочин</a:t>
            </a:r>
            <a:r>
              <a:rPr lang="ru-RU" sz="1000" b="0" i="0" u="none" strike="noStrike" dirty="0">
                <a:effectLst/>
                <a:latin typeface="ui-sans-serif"/>
              </a:rPr>
              <a:t> [</a:t>
            </a:r>
            <a:r>
              <a:rPr lang="en" sz="1000" b="0" i="0" u="none" strike="noStrike" dirty="0">
                <a:effectLst/>
                <a:latin typeface="ui-sans-serif"/>
              </a:rPr>
              <a:t>Bentham, Beccaria].</a:t>
            </a:r>
          </a:p>
          <a:p>
            <a:pPr>
              <a:lnSpc>
                <a:spcPct val="110000"/>
              </a:lnSpc>
              <a:buFont typeface="Arial" panose="020B0604020202020204" pitchFamily="34" charset="0"/>
              <a:buChar char="•"/>
            </a:pPr>
            <a:r>
              <a:rPr lang="ru-RU" sz="1000" b="1" i="0" u="none" strike="noStrike" dirty="0" err="1">
                <a:effectLst/>
                <a:latin typeface="ui-sans-serif"/>
              </a:rPr>
              <a:t>Позитивістська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біологічні</a:t>
            </a:r>
            <a:r>
              <a:rPr lang="ru-RU" sz="1000" b="0" i="0" u="none" strike="noStrike" dirty="0">
                <a:effectLst/>
                <a:latin typeface="ui-sans-serif"/>
              </a:rPr>
              <a:t>, </a:t>
            </a:r>
            <a:r>
              <a:rPr lang="ru-RU" sz="1000" b="0" i="0" u="none" strike="noStrike" dirty="0" err="1">
                <a:effectLst/>
                <a:latin typeface="ui-sans-serif"/>
              </a:rPr>
              <a:t>психологічні</a:t>
            </a:r>
            <a:r>
              <a:rPr lang="ru-RU" sz="1000" b="0" i="0" u="none" strike="noStrike" dirty="0">
                <a:effectLst/>
                <a:latin typeface="ui-sans-serif"/>
              </a:rPr>
              <a:t> та </a:t>
            </a:r>
            <a:r>
              <a:rPr lang="ru-RU" sz="1000" b="0" i="0" u="none" strike="noStrike" dirty="0" err="1">
                <a:effectLst/>
                <a:latin typeface="ui-sans-serif"/>
              </a:rPr>
              <a:t>соціологічні</a:t>
            </a:r>
            <a:r>
              <a:rPr lang="ru-RU" sz="1000" b="0" i="0" u="none" strike="noStrike" dirty="0">
                <a:effectLst/>
                <a:latin typeface="ui-sans-serif"/>
              </a:rPr>
              <a:t> </a:t>
            </a:r>
            <a:r>
              <a:rPr lang="ru-RU" sz="1000" b="0" i="0" u="none" strike="noStrike" dirty="0" err="1">
                <a:effectLst/>
                <a:latin typeface="ui-sans-serif"/>
              </a:rPr>
              <a:t>фактори</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a:effectLst/>
                <a:latin typeface="ui-sans-serif"/>
              </a:rPr>
              <a:t>Акцент на </a:t>
            </a:r>
            <a:r>
              <a:rPr lang="ru-RU" sz="1000" b="0" i="0" u="none" strike="noStrike" dirty="0" err="1">
                <a:effectLst/>
                <a:latin typeface="ui-sans-serif"/>
              </a:rPr>
              <a:t>усуненні</a:t>
            </a:r>
            <a:r>
              <a:rPr lang="ru-RU" sz="1000" b="0" i="0" u="none" strike="noStrike" dirty="0">
                <a:effectLst/>
                <a:latin typeface="ui-sans-serif"/>
              </a:rPr>
              <a:t> причин </a:t>
            </a:r>
            <a:r>
              <a:rPr lang="ru-RU" sz="1000" b="0" i="0" u="none" strike="noStrike" dirty="0" err="1">
                <a:effectLst/>
                <a:latin typeface="ui-sans-serif"/>
              </a:rPr>
              <a:t>злочинності</a:t>
            </a:r>
            <a:r>
              <a:rPr lang="ru-RU" sz="1000" b="0" i="0" u="none" strike="noStrike" dirty="0">
                <a:effectLst/>
                <a:latin typeface="ui-sans-serif"/>
              </a:rPr>
              <a:t> [</a:t>
            </a:r>
            <a:r>
              <a:rPr lang="en" sz="1000" b="0" i="0" u="none" strike="noStrike" dirty="0">
                <a:effectLst/>
                <a:latin typeface="ui-sans-serif"/>
              </a:rPr>
              <a:t>Lombroso, Durkheim].</a:t>
            </a:r>
          </a:p>
          <a:p>
            <a:pPr>
              <a:lnSpc>
                <a:spcPct val="110000"/>
              </a:lnSpc>
              <a:buFont typeface="Arial" panose="020B0604020202020204" pitchFamily="34" charset="0"/>
              <a:buChar char="•"/>
            </a:pPr>
            <a:r>
              <a:rPr lang="ru-RU" sz="1000" b="1" i="0" u="none" strike="noStrike" dirty="0">
                <a:effectLst/>
                <a:latin typeface="ui-sans-serif"/>
              </a:rPr>
              <a:t>Структурна та </a:t>
            </a:r>
            <a:r>
              <a:rPr lang="ru-RU" sz="1000" b="1" i="0" u="none" strike="noStrike" dirty="0" err="1">
                <a:effectLst/>
                <a:latin typeface="ui-sans-serif"/>
              </a:rPr>
              <a:t>конфліктна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Наголошує</a:t>
            </a:r>
            <a:r>
              <a:rPr lang="ru-RU" sz="1000" b="0" i="0" u="none" strike="noStrike" dirty="0">
                <a:effectLst/>
                <a:latin typeface="ui-sans-serif"/>
              </a:rPr>
              <a:t> на </a:t>
            </a:r>
            <a:r>
              <a:rPr lang="ru-RU" sz="1000" b="0" i="0" u="none" strike="noStrike" dirty="0" err="1">
                <a:effectLst/>
                <a:latin typeface="ui-sans-serif"/>
              </a:rPr>
              <a:t>нерівності</a:t>
            </a:r>
            <a:r>
              <a:rPr lang="ru-RU" sz="1000" b="0" i="0" u="none" strike="noStrike" dirty="0">
                <a:effectLst/>
                <a:latin typeface="ui-sans-serif"/>
              </a:rPr>
              <a:t> та </a:t>
            </a:r>
            <a:r>
              <a:rPr lang="ru-RU" sz="1000" b="0" i="0" u="none" strike="noStrike" dirty="0" err="1">
                <a:effectLst/>
                <a:latin typeface="ui-sans-serif"/>
              </a:rPr>
              <a:t>соціальних</a:t>
            </a:r>
            <a:r>
              <a:rPr lang="ru-RU" sz="1000" b="0" i="0" u="none" strike="noStrike" dirty="0">
                <a:effectLst/>
                <a:latin typeface="ui-sans-serif"/>
              </a:rPr>
              <a:t> </a:t>
            </a:r>
            <a:r>
              <a:rPr lang="ru-RU" sz="1000" b="0" i="0" u="none" strike="noStrike" dirty="0" err="1">
                <a:effectLst/>
                <a:latin typeface="ui-sans-serif"/>
              </a:rPr>
              <a:t>конфліктах</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Впливає</a:t>
            </a:r>
            <a:r>
              <a:rPr lang="ru-RU" sz="1000" b="0" i="0" u="none" strike="noStrike" dirty="0">
                <a:effectLst/>
                <a:latin typeface="ui-sans-serif"/>
              </a:rPr>
              <a:t> на </a:t>
            </a:r>
            <a:r>
              <a:rPr lang="ru-RU" sz="1000" b="0" i="0" u="none" strike="noStrike" dirty="0" err="1">
                <a:effectLst/>
                <a:latin typeface="ui-sans-serif"/>
              </a:rPr>
              <a:t>антидискримінаційні</a:t>
            </a:r>
            <a:r>
              <a:rPr lang="ru-RU" sz="1000" b="0" i="0" u="none" strike="noStrike" dirty="0">
                <a:effectLst/>
                <a:latin typeface="ui-sans-serif"/>
              </a:rPr>
              <a:t> </a:t>
            </a:r>
            <a:r>
              <a:rPr lang="ru-RU" sz="1000" b="0" i="0" u="none" strike="noStrike" dirty="0" err="1">
                <a:effectLst/>
                <a:latin typeface="ui-sans-serif"/>
              </a:rPr>
              <a:t>закони</a:t>
            </a:r>
            <a:r>
              <a:rPr lang="ru-RU" sz="1000" b="0" i="0" u="none" strike="noStrike" dirty="0">
                <a:effectLst/>
                <a:latin typeface="ui-sans-serif"/>
              </a:rPr>
              <a:t> [</a:t>
            </a:r>
            <a:r>
              <a:rPr lang="en" sz="1000" b="0" i="0" u="none" strike="noStrike" dirty="0">
                <a:effectLst/>
                <a:latin typeface="ui-sans-serif"/>
              </a:rPr>
              <a:t>Marx, Durkheim].</a:t>
            </a:r>
          </a:p>
          <a:p>
            <a:pPr>
              <a:lnSpc>
                <a:spcPct val="110000"/>
              </a:lnSpc>
              <a:buFont typeface="Arial" panose="020B0604020202020204" pitchFamily="34" charset="0"/>
              <a:buChar char="•"/>
            </a:pPr>
            <a:r>
              <a:rPr lang="ru-RU" sz="1000" b="1" i="0" u="none" strike="noStrike" dirty="0" err="1">
                <a:effectLst/>
                <a:latin typeface="ui-sans-serif"/>
              </a:rPr>
              <a:t>Постмодерністська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Деконструює</a:t>
            </a:r>
            <a:r>
              <a:rPr lang="ru-RU" sz="1000" b="0" i="0" u="none" strike="noStrike" dirty="0">
                <a:effectLst/>
                <a:latin typeface="ui-sans-serif"/>
              </a:rPr>
              <a:t> </a:t>
            </a:r>
            <a:r>
              <a:rPr lang="ru-RU" sz="1000" b="0" i="0" u="none" strike="noStrike" dirty="0" err="1">
                <a:effectLst/>
                <a:latin typeface="ui-sans-serif"/>
              </a:rPr>
              <a:t>традиційні</a:t>
            </a:r>
            <a:r>
              <a:rPr lang="ru-RU" sz="1000" b="0" i="0" u="none" strike="noStrike" dirty="0">
                <a:effectLst/>
                <a:latin typeface="ui-sans-serif"/>
              </a:rPr>
              <a:t> </a:t>
            </a:r>
            <a:r>
              <a:rPr lang="ru-RU" sz="1000" b="0" i="0" u="none" strike="noStrike" dirty="0" err="1">
                <a:effectLst/>
                <a:latin typeface="ui-sans-serif"/>
              </a:rPr>
              <a:t>уявлення</a:t>
            </a:r>
            <a:r>
              <a:rPr lang="ru-RU" sz="1000" b="0" i="0" u="none" strike="noStrike" dirty="0">
                <a:effectLst/>
                <a:latin typeface="ui-sans-serif"/>
              </a:rPr>
              <a:t> про </a:t>
            </a:r>
            <a:r>
              <a:rPr lang="ru-RU" sz="1000" b="0" i="0" u="none" strike="noStrike" dirty="0" err="1">
                <a:effectLst/>
                <a:latin typeface="ui-sans-serif"/>
              </a:rPr>
              <a:t>злочин</a:t>
            </a:r>
            <a:r>
              <a:rPr lang="ru-RU" sz="1000" b="0" i="0" u="none" strike="noStrike" dirty="0">
                <a:effectLst/>
                <a:latin typeface="ui-sans-serif"/>
              </a:rPr>
              <a:t> і </a:t>
            </a:r>
            <a:r>
              <a:rPr lang="ru-RU" sz="1000" b="0" i="0" u="none" strike="noStrike" dirty="0" err="1">
                <a:effectLst/>
                <a:latin typeface="ui-sans-serif"/>
              </a:rPr>
              <a:t>правосуддя</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глобалізацію</a:t>
            </a:r>
            <a:r>
              <a:rPr lang="ru-RU" sz="1000" b="0" i="0" u="none" strike="noStrike" dirty="0">
                <a:effectLst/>
                <a:latin typeface="ui-sans-serif"/>
              </a:rPr>
              <a:t> та </a:t>
            </a:r>
            <a:r>
              <a:rPr lang="ru-RU" sz="1000" b="0" i="0" u="none" strike="noStrike" dirty="0" err="1">
                <a:effectLst/>
                <a:latin typeface="ui-sans-serif"/>
              </a:rPr>
              <a:t>технологічний</a:t>
            </a:r>
            <a:r>
              <a:rPr lang="ru-RU" sz="1000" b="0" i="0" u="none" strike="noStrike" dirty="0">
                <a:effectLst/>
                <a:latin typeface="ui-sans-serif"/>
              </a:rPr>
              <a:t> </a:t>
            </a:r>
            <a:r>
              <a:rPr lang="ru-RU" sz="1000" b="0" i="0" u="none" strike="noStrike" dirty="0" err="1">
                <a:effectLst/>
                <a:latin typeface="ui-sans-serif"/>
              </a:rPr>
              <a:t>прогрес</a:t>
            </a:r>
            <a:r>
              <a:rPr lang="ru-RU" sz="1000" b="0" i="0" u="none" strike="noStrike" dirty="0">
                <a:effectLst/>
                <a:latin typeface="ui-sans-serif"/>
              </a:rPr>
              <a:t> [</a:t>
            </a:r>
            <a:r>
              <a:rPr lang="en" sz="1000" b="0" i="0" u="none" strike="noStrike" dirty="0">
                <a:effectLst/>
                <a:latin typeface="ui-sans-serif"/>
              </a:rPr>
              <a:t>Bauman, Baudrillard].</a:t>
            </a:r>
          </a:p>
          <a:p>
            <a:pPr>
              <a:lnSpc>
                <a:spcPct val="110000"/>
              </a:lnSpc>
            </a:pPr>
            <a:br>
              <a:rPr lang="en" sz="1000" dirty="0"/>
            </a:br>
            <a:endParaRPr lang="ru-UA" sz="1000" dirty="0"/>
          </a:p>
        </p:txBody>
      </p:sp>
      <p:sp>
        <p:nvSpPr>
          <p:cNvPr id="2" name="Заголовок 1">
            <a:extLst>
              <a:ext uri="{FF2B5EF4-FFF2-40B4-BE49-F238E27FC236}">
                <a16:creationId xmlns:a16="http://schemas.microsoft.com/office/drawing/2014/main" id="{47EFAC0D-37B1-6A01-EECF-6BF1BDB69C1D}"/>
              </a:ext>
            </a:extLst>
          </p:cNvPr>
          <p:cNvSpPr>
            <a:spLocks noGrp="1"/>
          </p:cNvSpPr>
          <p:nvPr>
            <p:ph type="title"/>
          </p:nvPr>
        </p:nvSpPr>
        <p:spPr>
          <a:xfrm>
            <a:off x="1054064" y="618517"/>
            <a:ext cx="5855416" cy="1596177"/>
          </a:xfrm>
        </p:spPr>
        <p:txBody>
          <a:bodyPr>
            <a:normAutofit/>
          </a:bodyPr>
          <a:lstStyle/>
          <a:p>
            <a:r>
              <a:rPr lang="ru-RU" sz="2500" b="1" err="1">
                <a:latin typeface="ui-sans-serif"/>
              </a:rPr>
              <a:t>Еволюція</a:t>
            </a:r>
            <a:r>
              <a:rPr lang="ru-RU" sz="2500" b="1">
                <a:latin typeface="ui-sans-serif"/>
              </a:rPr>
              <a:t> </a:t>
            </a:r>
            <a:r>
              <a:rPr lang="ru-RU" sz="2500" b="1" err="1">
                <a:latin typeface="ui-sans-serif"/>
              </a:rPr>
              <a:t>кримінального</a:t>
            </a:r>
            <a:r>
              <a:rPr lang="ru-RU" sz="2500" b="1">
                <a:latin typeface="ui-sans-serif"/>
              </a:rPr>
              <a:t> права: </a:t>
            </a:r>
            <a:r>
              <a:rPr lang="ru-RU" sz="2500" b="1" err="1">
                <a:latin typeface="ui-sans-serif"/>
              </a:rPr>
              <a:t>від</a:t>
            </a:r>
            <a:r>
              <a:rPr lang="ru-RU" sz="2500" b="1">
                <a:latin typeface="ui-sans-serif"/>
              </a:rPr>
              <a:t> </a:t>
            </a:r>
            <a:r>
              <a:rPr lang="ru-RU" sz="2500" b="1" err="1">
                <a:latin typeface="ui-sans-serif"/>
              </a:rPr>
              <a:t>інтуїтивної</a:t>
            </a:r>
            <a:r>
              <a:rPr lang="ru-RU" sz="2500" b="1">
                <a:latin typeface="ui-sans-serif"/>
              </a:rPr>
              <a:t> до </a:t>
            </a:r>
            <a:r>
              <a:rPr lang="ru-RU" sz="2500" b="1" err="1">
                <a:latin typeface="ui-sans-serif"/>
              </a:rPr>
              <a:t>транснаціональної</a:t>
            </a:r>
            <a:r>
              <a:rPr lang="ru-RU" sz="2500" b="1">
                <a:latin typeface="ui-sans-serif"/>
              </a:rPr>
              <a:t> </a:t>
            </a:r>
            <a:r>
              <a:rPr lang="ru-RU" sz="2500" b="1" err="1">
                <a:latin typeface="ui-sans-serif"/>
              </a:rPr>
              <a:t>парадигми</a:t>
            </a:r>
            <a:br>
              <a:rPr lang="ru-RU" sz="2500" b="1">
                <a:latin typeface="ui-sans-serif"/>
              </a:rPr>
            </a:br>
            <a:endParaRPr lang="ru-UA" sz="2500"/>
          </a:p>
        </p:txBody>
      </p:sp>
    </p:spTree>
    <p:extLst>
      <p:ext uri="{BB962C8B-B14F-4D97-AF65-F5344CB8AC3E}">
        <p14:creationId xmlns:p14="http://schemas.microsoft.com/office/powerpoint/2010/main" val="1472546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Изображение выглядит как одежда, человек, картина, небо&#10;&#10;Контент, сгенерированный ИИ, может содержать ошибки.">
            <a:extLst>
              <a:ext uri="{FF2B5EF4-FFF2-40B4-BE49-F238E27FC236}">
                <a16:creationId xmlns:a16="http://schemas.microsoft.com/office/drawing/2014/main" id="{711AB810-6072-19F4-C1A8-A251AB818F1B}"/>
              </a:ext>
            </a:extLst>
          </p:cNvPr>
          <p:cNvPicPr>
            <a:picLocks noChangeAspect="1"/>
          </p:cNvPicPr>
          <p:nvPr/>
        </p:nvPicPr>
        <p:blipFill>
          <a:blip r:embed="rId2"/>
          <a:srcRect l="7878" r="2966" b="-2"/>
          <a:stretch/>
        </p:blipFill>
        <p:spPr>
          <a:xfrm>
            <a:off x="1" y="10"/>
            <a:ext cx="7479157" cy="6857990"/>
          </a:xfrm>
          <a:prstGeom prst="rect">
            <a:avLst/>
          </a:prstGeom>
        </p:spPr>
      </p:pic>
      <p:sp>
        <p:nvSpPr>
          <p:cNvPr id="34" name="Rectangle 33">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791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51475AF5-B184-1D54-6E73-7BCB6C644D03}"/>
              </a:ext>
            </a:extLst>
          </p:cNvPr>
          <p:cNvSpPr>
            <a:spLocks noGrp="1"/>
          </p:cNvSpPr>
          <p:nvPr>
            <p:ph type="title"/>
          </p:nvPr>
        </p:nvSpPr>
        <p:spPr>
          <a:xfrm>
            <a:off x="8196408" y="640831"/>
            <a:ext cx="3352128" cy="1573863"/>
          </a:xfrm>
        </p:spPr>
        <p:txBody>
          <a:bodyPr vert="horz" lIns="91440" tIns="45720" rIns="91440" bIns="45720" rtlCol="0">
            <a:normAutofit/>
          </a:bodyPr>
          <a:lstStyle/>
          <a:p>
            <a:pPr algn="l"/>
            <a:r>
              <a:rPr lang="en-US" sz="2300" b="1" dirty="0"/>
              <a:t>A BRAVE NEW WORLD</a:t>
            </a:r>
            <a:endParaRPr lang="en" sz="2300" b="1" i="0" u="none" strike="noStrike" dirty="0">
              <a:effectLst/>
            </a:endParaRPr>
          </a:p>
        </p:txBody>
      </p:sp>
      <p:sp>
        <p:nvSpPr>
          <p:cNvPr id="6" name="Объект 5">
            <a:extLst>
              <a:ext uri="{FF2B5EF4-FFF2-40B4-BE49-F238E27FC236}">
                <a16:creationId xmlns:a16="http://schemas.microsoft.com/office/drawing/2014/main" id="{3FC5E1A5-96D5-7560-58B0-0839B11F8E35}"/>
              </a:ext>
            </a:extLst>
          </p:cNvPr>
          <p:cNvSpPr>
            <a:spLocks noGrp="1"/>
          </p:cNvSpPr>
          <p:nvPr>
            <p:ph sz="quarter" idx="13"/>
          </p:nvPr>
        </p:nvSpPr>
        <p:spPr>
          <a:xfrm>
            <a:off x="8196408" y="2367092"/>
            <a:ext cx="3352128" cy="3881309"/>
          </a:xfrm>
        </p:spPr>
        <p:txBody>
          <a:bodyPr vert="horz" lIns="91440" tIns="45720" rIns="91440" bIns="45720" rtlCol="0">
            <a:normAutofit/>
          </a:bodyPr>
          <a:lstStyle/>
          <a:p>
            <a:pPr>
              <a:lnSpc>
                <a:spcPct val="110000"/>
              </a:lnSpc>
            </a:pPr>
            <a:r>
              <a:rPr lang="ru-RU" sz="1500" b="0" i="0" u="none" strike="noStrike" dirty="0">
                <a:effectLst/>
              </a:rPr>
              <a:t>ФРАГМЕНТАЦІЯ </a:t>
            </a:r>
            <a:r>
              <a:rPr lang="ru-RU" sz="1500" b="0" i="0" u="none" strike="noStrike" dirty="0" err="1">
                <a:effectLst/>
              </a:rPr>
              <a:t>проти</a:t>
            </a:r>
            <a:r>
              <a:rPr lang="ru-RU" sz="1500" b="0" i="0" u="none" strike="noStrike" dirty="0">
                <a:effectLst/>
              </a:rPr>
              <a:t> ІНТЕРНАЦІОНАЛІЗАЦІЇ</a:t>
            </a:r>
          </a:p>
          <a:p>
            <a:pPr>
              <a:lnSpc>
                <a:spcPct val="110000"/>
              </a:lnSpc>
            </a:pPr>
            <a:r>
              <a:rPr lang="ru-RU" sz="1500" b="0" i="0" u="none" strike="noStrike" dirty="0" err="1">
                <a:effectLst/>
              </a:rPr>
              <a:t>Міжнародні</a:t>
            </a:r>
            <a:r>
              <a:rPr lang="ru-RU" sz="1500" b="0" i="0" u="none" strike="noStrike" dirty="0">
                <a:effectLst/>
              </a:rPr>
              <a:t> договори </a:t>
            </a:r>
            <a:r>
              <a:rPr lang="ru-RU" sz="1500" b="0" i="0" u="none" strike="noStrike" dirty="0" err="1">
                <a:effectLst/>
              </a:rPr>
              <a:t>впливають</a:t>
            </a:r>
            <a:r>
              <a:rPr lang="ru-RU" sz="1500" b="0" i="0" u="none" strike="noStrike" dirty="0">
                <a:effectLst/>
              </a:rPr>
              <a:t> на </a:t>
            </a:r>
            <a:r>
              <a:rPr lang="ru-RU" sz="1500" b="0" i="0" u="none" strike="noStrike" dirty="0" err="1">
                <a:effectLst/>
              </a:rPr>
              <a:t>внутрішнє</a:t>
            </a:r>
            <a:r>
              <a:rPr lang="ru-RU" sz="1500" b="0" i="0" u="none" strike="noStrike" dirty="0">
                <a:effectLst/>
              </a:rPr>
              <a:t> </a:t>
            </a:r>
            <a:r>
              <a:rPr lang="ru-RU" sz="1500" b="0" i="0" u="none" strike="noStrike" dirty="0" err="1">
                <a:effectLst/>
              </a:rPr>
              <a:t>законодавство</a:t>
            </a:r>
            <a:r>
              <a:rPr lang="ru-RU" sz="1500" b="0" i="0" u="none" strike="noStrike" dirty="0">
                <a:effectLst/>
              </a:rPr>
              <a:t>.</a:t>
            </a:r>
          </a:p>
          <a:p>
            <a:pPr>
              <a:lnSpc>
                <a:spcPct val="110000"/>
              </a:lnSpc>
            </a:pPr>
            <a:r>
              <a:rPr lang="ru-RU" sz="1500" b="0" i="0" u="none" strike="noStrike" dirty="0" err="1">
                <a:effectLst/>
              </a:rPr>
              <a:t>Країни</a:t>
            </a:r>
            <a:r>
              <a:rPr lang="ru-RU" sz="1500" b="0" i="0" u="none" strike="noStrike" dirty="0">
                <a:effectLst/>
              </a:rPr>
              <a:t> </a:t>
            </a:r>
            <a:r>
              <a:rPr lang="ru-RU" sz="1500" b="0" i="0" u="none" strike="noStrike" dirty="0" err="1">
                <a:effectLst/>
              </a:rPr>
              <a:t>включають</a:t>
            </a:r>
            <a:r>
              <a:rPr lang="ru-RU" sz="1500" b="0" i="0" u="none" strike="noStrike" dirty="0">
                <a:effectLst/>
              </a:rPr>
              <a:t> </a:t>
            </a:r>
            <a:r>
              <a:rPr lang="ru-RU" sz="1500" b="0" i="0" u="none" strike="noStrike" dirty="0" err="1">
                <a:effectLst/>
              </a:rPr>
              <a:t>міжнародні</a:t>
            </a:r>
            <a:r>
              <a:rPr lang="ru-RU" sz="1500" b="0" i="0" u="none" strike="noStrike" dirty="0">
                <a:effectLst/>
              </a:rPr>
              <a:t> </a:t>
            </a:r>
            <a:r>
              <a:rPr lang="ru-RU" sz="1500" b="0" i="0" u="none" strike="noStrike" dirty="0" err="1">
                <a:effectLst/>
              </a:rPr>
              <a:t>стандарти</a:t>
            </a:r>
            <a:r>
              <a:rPr lang="ru-RU" sz="1500" b="0" i="0" u="none" strike="noStrike" dirty="0">
                <a:effectLst/>
              </a:rPr>
              <a:t> прав </a:t>
            </a:r>
            <a:r>
              <a:rPr lang="ru-RU" sz="1500" b="0" i="0" u="none" strike="noStrike" dirty="0" err="1">
                <a:effectLst/>
              </a:rPr>
              <a:t>людини</a:t>
            </a:r>
            <a:r>
              <a:rPr lang="ru-RU" sz="1500" b="0" i="0" u="none" strike="noStrike" dirty="0">
                <a:effectLst/>
              </a:rPr>
              <a:t> в </a:t>
            </a:r>
            <a:r>
              <a:rPr lang="ru-RU" sz="1500" b="0" i="0" u="none" strike="noStrike" dirty="0" err="1">
                <a:effectLst/>
              </a:rPr>
              <a:t>національні</a:t>
            </a:r>
            <a:r>
              <a:rPr lang="ru-RU" sz="1500" b="0" i="0" u="none" strike="noStrike" dirty="0">
                <a:effectLst/>
              </a:rPr>
              <a:t> </a:t>
            </a:r>
            <a:r>
              <a:rPr lang="ru-RU" sz="1500" b="0" i="0" u="none" strike="noStrike" dirty="0" err="1">
                <a:effectLst/>
              </a:rPr>
              <a:t>конституції</a:t>
            </a:r>
            <a:r>
              <a:rPr lang="ru-RU" sz="1500" b="0" i="0" u="none" strike="noStrike" dirty="0">
                <a:effectLst/>
              </a:rPr>
              <a:t>.</a:t>
            </a:r>
          </a:p>
          <a:p>
            <a:pPr>
              <a:lnSpc>
                <a:spcPct val="110000"/>
              </a:lnSpc>
            </a:pPr>
            <a:r>
              <a:rPr lang="ru-RU" sz="1500" b="0" i="0" u="none" strike="noStrike" dirty="0" err="1">
                <a:effectLst/>
              </a:rPr>
              <a:t>Судові</a:t>
            </a:r>
            <a:r>
              <a:rPr lang="ru-RU" sz="1500" b="0" i="0" u="none" strike="noStrike" dirty="0">
                <a:effectLst/>
              </a:rPr>
              <a:t> </a:t>
            </a:r>
            <a:r>
              <a:rPr lang="ru-RU" sz="1500" b="0" i="0" u="none" strike="noStrike" dirty="0" err="1">
                <a:effectLst/>
              </a:rPr>
              <a:t>рішення</a:t>
            </a:r>
            <a:r>
              <a:rPr lang="ru-RU" sz="1500" b="0" i="0" u="none" strike="noStrike" dirty="0">
                <a:effectLst/>
              </a:rPr>
              <a:t> </a:t>
            </a:r>
            <a:r>
              <a:rPr lang="ru-RU" sz="1500" b="0" i="0" u="none" strike="noStrike" dirty="0" err="1">
                <a:effectLst/>
              </a:rPr>
              <a:t>забезпечують</a:t>
            </a:r>
            <a:r>
              <a:rPr lang="ru-RU" sz="1500" b="0" i="0" u="none" strike="noStrike" dirty="0">
                <a:effectLst/>
              </a:rPr>
              <a:t> </a:t>
            </a:r>
            <a:r>
              <a:rPr lang="ru-RU" sz="1500" b="0" i="0" u="none" strike="noStrike" dirty="0" err="1">
                <a:effectLst/>
              </a:rPr>
              <a:t>дотримання</a:t>
            </a:r>
            <a:r>
              <a:rPr lang="ru-RU" sz="1500" b="0" i="0" u="none" strike="noStrike" dirty="0">
                <a:effectLst/>
              </a:rPr>
              <a:t> </a:t>
            </a:r>
            <a:r>
              <a:rPr lang="ru-RU" sz="1500" b="0" i="0" u="none" strike="noStrike" dirty="0" err="1">
                <a:effectLst/>
              </a:rPr>
              <a:t>принципів</a:t>
            </a:r>
            <a:r>
              <a:rPr lang="ru-RU" sz="1500" b="0" i="0" u="none" strike="noStrike" dirty="0">
                <a:effectLst/>
              </a:rPr>
              <a:t> прав </a:t>
            </a:r>
            <a:r>
              <a:rPr lang="ru-RU" sz="1500" b="0" i="0" u="none" strike="noStrike" dirty="0" err="1">
                <a:effectLst/>
              </a:rPr>
              <a:t>людини</a:t>
            </a:r>
            <a:r>
              <a:rPr lang="ru-RU" sz="1500" b="0" i="0" u="none" strike="noStrike" dirty="0">
                <a:effectLst/>
              </a:rPr>
              <a:t> в </a:t>
            </a:r>
            <a:r>
              <a:rPr lang="ru-RU" sz="1500" b="0" i="0" u="none" strike="noStrike" dirty="0" err="1">
                <a:effectLst/>
              </a:rPr>
              <a:t>різних</a:t>
            </a:r>
            <a:r>
              <a:rPr lang="ru-RU" sz="1500" b="0" i="0" u="none" strike="noStrike" dirty="0">
                <a:effectLst/>
              </a:rPr>
              <a:t> </a:t>
            </a:r>
            <a:r>
              <a:rPr lang="ru-RU" sz="1500" b="0" i="0" u="none" strike="noStrike" dirty="0" err="1">
                <a:effectLst/>
              </a:rPr>
              <a:t>правових</a:t>
            </a:r>
            <a:r>
              <a:rPr lang="ru-RU" sz="1500" b="0" i="0" u="none" strike="noStrike" dirty="0">
                <a:effectLst/>
              </a:rPr>
              <a:t> системах</a:t>
            </a:r>
            <a:endParaRPr lang="en" sz="1500" b="0" i="0" u="none" strike="noStrike" dirty="0">
              <a:effectLst/>
            </a:endParaRPr>
          </a:p>
        </p:txBody>
      </p:sp>
    </p:spTree>
    <p:extLst>
      <p:ext uri="{BB962C8B-B14F-4D97-AF65-F5344CB8AC3E}">
        <p14:creationId xmlns:p14="http://schemas.microsoft.com/office/powerpoint/2010/main" val="2503461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8BB8AB-C2C7-0F3C-2CAE-A9C534517C91}"/>
              </a:ext>
            </a:extLst>
          </p:cNvPr>
          <p:cNvSpPr>
            <a:spLocks noGrp="1"/>
          </p:cNvSpPr>
          <p:nvPr>
            <p:ph type="title"/>
          </p:nvPr>
        </p:nvSpPr>
        <p:spPr/>
        <p:txBody>
          <a:bodyPr/>
          <a:lstStyle/>
          <a:p>
            <a:r>
              <a:rPr lang="ru-RU" b="1" dirty="0" err="1">
                <a:latin typeface="ui-sans-serif"/>
              </a:rPr>
              <a:t>Кримінальне</a:t>
            </a:r>
            <a:r>
              <a:rPr lang="ru-RU" b="1" dirty="0">
                <a:latin typeface="ui-sans-serif"/>
              </a:rPr>
              <a:t> право в </a:t>
            </a:r>
            <a:r>
              <a:rPr lang="ru-RU" b="1" dirty="0" err="1">
                <a:latin typeface="ui-sans-serif"/>
              </a:rPr>
              <a:t>контексті</a:t>
            </a:r>
            <a:r>
              <a:rPr lang="ru-RU" b="1" dirty="0">
                <a:latin typeface="ui-sans-serif"/>
              </a:rPr>
              <a:t> </a:t>
            </a:r>
            <a:r>
              <a:rPr lang="ru-RU" b="1" dirty="0" err="1">
                <a:latin typeface="ui-sans-serif"/>
              </a:rPr>
              <a:t>глобалізації</a:t>
            </a:r>
            <a:br>
              <a:rPr lang="ru-RU" b="1" dirty="0">
                <a:latin typeface="ui-sans-serif"/>
              </a:rPr>
            </a:br>
            <a:endParaRPr lang="ru-UA" dirty="0"/>
          </a:p>
        </p:txBody>
      </p:sp>
      <p:sp>
        <p:nvSpPr>
          <p:cNvPr id="3" name="Объект 2">
            <a:extLst>
              <a:ext uri="{FF2B5EF4-FFF2-40B4-BE49-F238E27FC236}">
                <a16:creationId xmlns:a16="http://schemas.microsoft.com/office/drawing/2014/main" id="{7FEC0271-5BBF-D891-628F-A82CC36165C0}"/>
              </a:ext>
            </a:extLst>
          </p:cNvPr>
          <p:cNvSpPr>
            <a:spLocks noGrp="1"/>
          </p:cNvSpPr>
          <p:nvPr>
            <p:ph sz="quarter" idx="13"/>
          </p:nvPr>
        </p:nvSpPr>
        <p:spPr/>
        <p:txBody>
          <a:bodyPr>
            <a:normAutofit lnSpcReduction="10000"/>
          </a:bodyPr>
          <a:lstStyle/>
          <a:p>
            <a:pPr algn="l">
              <a:buFont typeface="Arial" panose="020B0604020202020204" pitchFamily="34" charset="0"/>
              <a:buChar char="•"/>
            </a:pPr>
            <a:r>
              <a:rPr lang="ru-RU" b="1" i="0" u="none" strike="noStrike" dirty="0" err="1">
                <a:solidFill>
                  <a:srgbClr val="374151"/>
                </a:solidFill>
                <a:effectLst/>
                <a:latin typeface="ui-sans-serif"/>
              </a:rPr>
              <a:t>Глобалізація</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злочинності</a:t>
            </a:r>
            <a:r>
              <a:rPr lang="ru-RU" b="1" i="0" u="none" strike="noStrike" dirty="0">
                <a:solidFill>
                  <a:srgbClr val="374151"/>
                </a:solidFill>
                <a:effectLst/>
                <a:latin typeface="ui-sans-serif"/>
              </a:rPr>
              <a:t> ставить </a:t>
            </a:r>
            <a:r>
              <a:rPr lang="ru-RU" b="1" i="0" u="none" strike="noStrike" dirty="0" err="1">
                <a:solidFill>
                  <a:srgbClr val="374151"/>
                </a:solidFill>
                <a:effectLst/>
                <a:latin typeface="ui-sans-serif"/>
              </a:rPr>
              <a:t>нові</a:t>
            </a:r>
            <a:r>
              <a:rPr lang="ru-RU" b="1" i="0" u="none" strike="noStrike" dirty="0">
                <a:solidFill>
                  <a:srgbClr val="374151"/>
                </a:solidFill>
                <a:effectLst/>
                <a:latin typeface="ui-sans-serif"/>
              </a:rPr>
              <a:t> </a:t>
            </a:r>
            <a:r>
              <a:rPr lang="ru-RU" b="1" i="0" u="none" strike="noStrike" dirty="0" err="1">
                <a:solidFill>
                  <a:srgbClr val="374151"/>
                </a:solidFill>
                <a:effectLst/>
                <a:latin typeface="ui-sans-serif"/>
              </a:rPr>
              <a:t>виклики</a:t>
            </a:r>
            <a:r>
              <a:rPr lang="ru-RU" b="1" i="0" u="none" strike="noStrike" dirty="0">
                <a:solidFill>
                  <a:srgbClr val="374151"/>
                </a:solidFill>
                <a:effectLst/>
                <a:latin typeface="ui-sans-serif"/>
              </a:rPr>
              <a:t>:</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err="1">
                <a:solidFill>
                  <a:srgbClr val="374151"/>
                </a:solidFill>
                <a:effectLst/>
                <a:latin typeface="ui-sans-serif"/>
              </a:rPr>
              <a:t>Транскордонний</a:t>
            </a:r>
            <a:r>
              <a:rPr lang="ru-RU" b="0" i="0" u="none" strike="noStrike" dirty="0">
                <a:solidFill>
                  <a:srgbClr val="374151"/>
                </a:solidFill>
                <a:effectLst/>
                <a:latin typeface="ui-sans-serif"/>
              </a:rPr>
              <a:t> характер </a:t>
            </a:r>
            <a:r>
              <a:rPr lang="ru-RU" b="0" i="0" u="none" strike="noStrike" dirty="0" err="1">
                <a:solidFill>
                  <a:srgbClr val="374151"/>
                </a:solidFill>
                <a:effectLst/>
                <a:latin typeface="ui-sans-serif"/>
              </a:rPr>
              <a:t>злочинів</a:t>
            </a:r>
            <a:r>
              <a:rPr lang="ru-RU" b="0" i="0" u="none" strike="noStrike" dirty="0">
                <a:solidFill>
                  <a:srgbClr val="374151"/>
                </a:solidFill>
                <a:effectLst/>
                <a:latin typeface="ui-sans-serif"/>
              </a:rPr>
              <a:t>, таких як </a:t>
            </a:r>
            <a:r>
              <a:rPr lang="ru-RU" b="0" i="0" u="none" strike="noStrike" dirty="0" err="1">
                <a:solidFill>
                  <a:srgbClr val="374151"/>
                </a:solidFill>
                <a:effectLst/>
                <a:latin typeface="ui-sans-serif"/>
              </a:rPr>
              <a:t>кіберзлочинність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торгівля</a:t>
            </a:r>
            <a:r>
              <a:rPr lang="ru-RU" b="0" i="0" u="none" strike="noStrike" dirty="0">
                <a:solidFill>
                  <a:srgbClr val="374151"/>
                </a:solidFill>
                <a:effectLst/>
                <a:latin typeface="ui-sans-serif"/>
              </a:rPr>
              <a:t> людьми та </a:t>
            </a:r>
            <a:r>
              <a:rPr lang="ru-RU" b="0" i="0" u="none" strike="noStrike" dirty="0" err="1">
                <a:solidFill>
                  <a:srgbClr val="374151"/>
                </a:solidFill>
                <a:effectLst/>
                <a:latin typeface="ui-sans-serif"/>
              </a:rPr>
              <a:t>організована</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злочинність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підкреслює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необхідність</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координованих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зусиль</a:t>
            </a:r>
            <a:r>
              <a:rPr lang="ru-RU" b="0" i="0" u="none" strike="noStrike" dirty="0">
                <a:solidFill>
                  <a:srgbClr val="374151"/>
                </a:solidFill>
                <a:effectLst/>
                <a:latin typeface="ui-sans-serif"/>
              </a:rPr>
              <a:t> [</a:t>
            </a:r>
            <a:r>
              <a:rPr lang="en" b="0" i="0" u="none" strike="noStrike" dirty="0">
                <a:solidFill>
                  <a:srgbClr val="374151"/>
                </a:solidFill>
                <a:effectLst/>
                <a:latin typeface="ui-sans-serif"/>
              </a:rPr>
              <a:t>UNODC, 2024].</a:t>
            </a:r>
          </a:p>
          <a:p>
            <a:pPr algn="l">
              <a:buFont typeface="Arial" panose="020B0604020202020204" pitchFamily="34" charset="0"/>
              <a:buChar char="•"/>
            </a:pPr>
            <a:r>
              <a:rPr lang="ru-RU" b="1" i="0" u="none" strike="noStrike" dirty="0">
                <a:solidFill>
                  <a:srgbClr val="374151"/>
                </a:solidFill>
                <a:effectLst/>
                <a:latin typeface="ui-sans-serif"/>
              </a:rPr>
              <a:t>Приклад:</a:t>
            </a:r>
            <a:endParaRPr lang="ru-RU" b="0" i="0" u="none" strike="noStrike" dirty="0">
              <a:solidFill>
                <a:srgbClr val="374151"/>
              </a:solidFill>
              <a:effectLst/>
              <a:latin typeface="ui-sans-serif"/>
            </a:endParaRPr>
          </a:p>
          <a:p>
            <a:pPr marL="742950" lvl="1" indent="-285750" algn="l">
              <a:buFont typeface="Arial" panose="020B0604020202020204" pitchFamily="34" charset="0"/>
              <a:buChar char="•"/>
            </a:pPr>
            <a:r>
              <a:rPr lang="ru-RU" b="0" i="0" u="none" strike="noStrike" dirty="0">
                <a:solidFill>
                  <a:srgbClr val="374151"/>
                </a:solidFill>
                <a:effectLst/>
                <a:latin typeface="ui-sans-serif"/>
              </a:rPr>
              <a:t>Глобальна </a:t>
            </a:r>
            <a:r>
              <a:rPr lang="ru-RU" b="0" i="0" u="none" strike="noStrike" dirty="0" err="1">
                <a:solidFill>
                  <a:srgbClr val="374151"/>
                </a:solidFill>
                <a:effectLst/>
                <a:latin typeface="ui-sans-serif"/>
              </a:rPr>
              <a:t>програма</a:t>
            </a:r>
            <a:r>
              <a:rPr lang="ru-RU" b="0" i="0" u="none" strike="noStrike" dirty="0">
                <a:solidFill>
                  <a:srgbClr val="374151"/>
                </a:solidFill>
                <a:effectLst/>
                <a:latin typeface="ui-sans-serif"/>
              </a:rPr>
              <a:t> ООН з </a:t>
            </a:r>
            <a:r>
              <a:rPr lang="ru-RU" b="0" i="0" u="none" strike="noStrike" dirty="0" err="1">
                <a:solidFill>
                  <a:srgbClr val="374151"/>
                </a:solidFill>
                <a:effectLst/>
                <a:latin typeface="ui-sans-serif"/>
              </a:rPr>
              <a:t>виконання</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Конвенції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проти</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організованої</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злочинності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підтримує</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держави</a:t>
            </a:r>
            <a:r>
              <a:rPr lang="ru-RU" b="0" i="0" u="none" strike="noStrike" dirty="0">
                <a:solidFill>
                  <a:srgbClr val="374151"/>
                </a:solidFill>
                <a:effectLst/>
                <a:latin typeface="ui-sans-serif"/>
              </a:rPr>
              <a:t> у </a:t>
            </a:r>
            <a:r>
              <a:rPr lang="ru-RU" b="0" i="0" u="none" strike="noStrike" dirty="0" err="1">
                <a:solidFill>
                  <a:srgbClr val="374151"/>
                </a:solidFill>
                <a:effectLst/>
                <a:latin typeface="ui-sans-serif"/>
              </a:rPr>
              <a:t>створенні</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більш</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ефективних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нормативних</a:t>
            </a:r>
            <a:r>
              <a:rPr lang="ru-RU" b="0" i="0" u="none" strike="noStrike" dirty="0">
                <a:solidFill>
                  <a:srgbClr val="374151"/>
                </a:solidFill>
                <a:effectLst/>
                <a:latin typeface="ui-sans-serif"/>
              </a:rPr>
              <a:t> </a:t>
            </a:r>
            <a:r>
              <a:rPr lang="ru-RU" b="0" i="0" u="none" strike="noStrike" dirty="0" err="1">
                <a:solidFill>
                  <a:srgbClr val="374151"/>
                </a:solidFill>
                <a:effectLst/>
                <a:latin typeface="ui-sans-serif"/>
              </a:rPr>
              <a:t>заходів</a:t>
            </a:r>
            <a:r>
              <a:rPr lang="ru-RU" b="0" i="0" u="none" strike="noStrike" dirty="0">
                <a:solidFill>
                  <a:srgbClr val="374151"/>
                </a:solidFill>
                <a:effectLst/>
                <a:latin typeface="ui-sans-serif"/>
              </a:rPr>
              <a:t> [</a:t>
            </a:r>
            <a:r>
              <a:rPr lang="en" b="0" i="0" u="none" strike="noStrike" dirty="0">
                <a:solidFill>
                  <a:srgbClr val="374151"/>
                </a:solidFill>
                <a:effectLst/>
                <a:latin typeface="ui-sans-serif"/>
              </a:rPr>
              <a:t>UNTOC, 2018].</a:t>
            </a:r>
          </a:p>
          <a:p>
            <a:br>
              <a:rPr lang="en" dirty="0"/>
            </a:br>
            <a:endParaRPr lang="ru-UA" dirty="0"/>
          </a:p>
        </p:txBody>
      </p:sp>
    </p:spTree>
    <p:extLst>
      <p:ext uri="{BB962C8B-B14F-4D97-AF65-F5344CB8AC3E}">
        <p14:creationId xmlns:p14="http://schemas.microsoft.com/office/powerpoint/2010/main" val="653344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6E3254AE-C4CD-426D-A6E8-7FA13B0F8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снимок экрана, Шрифт, Веб-сайт&#10;&#10;Контент, сгенерированный ИИ, может содержать ошибки.">
            <a:extLst>
              <a:ext uri="{FF2B5EF4-FFF2-40B4-BE49-F238E27FC236}">
                <a16:creationId xmlns:a16="http://schemas.microsoft.com/office/drawing/2014/main" id="{0735D435-C2AF-06BF-1C26-D81171E3AE5F}"/>
              </a:ext>
            </a:extLst>
          </p:cNvPr>
          <p:cNvPicPr>
            <a:picLocks noChangeAspect="1"/>
          </p:cNvPicPr>
          <p:nvPr/>
        </p:nvPicPr>
        <p:blipFill>
          <a:blip r:embed="rId2"/>
          <a:stretch>
            <a:fillRect/>
          </a:stretch>
        </p:blipFill>
        <p:spPr>
          <a:xfrm>
            <a:off x="6417734" y="2528823"/>
            <a:ext cx="4770219" cy="310064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30" name="Picture 29">
            <a:extLst>
              <a:ext uri="{FF2B5EF4-FFF2-40B4-BE49-F238E27FC236}">
                <a16:creationId xmlns:a16="http://schemas.microsoft.com/office/drawing/2014/main" id="{F5C53434-A0C7-4A81-8EB0-D460DAD9BB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931D53E9-0D3C-B9DE-CBB3-785B4AA409B3}"/>
              </a:ext>
            </a:extLst>
          </p:cNvPr>
          <p:cNvSpPr>
            <a:spLocks noGrp="1"/>
          </p:cNvSpPr>
          <p:nvPr>
            <p:ph type="title"/>
          </p:nvPr>
        </p:nvSpPr>
        <p:spPr>
          <a:xfrm>
            <a:off x="913775" y="618517"/>
            <a:ext cx="10364451" cy="1596177"/>
          </a:xfrm>
        </p:spPr>
        <p:txBody>
          <a:bodyPr>
            <a:normAutofit/>
          </a:bodyPr>
          <a:lstStyle/>
          <a:p>
            <a:r>
              <a:rPr lang="uk-UA" sz="2500" dirty="0">
                <a:latin typeface="ui-sans-serif"/>
              </a:rPr>
              <a:t>ВИКЛИКИ ФРАГМЕНТАЦІІ</a:t>
            </a:r>
            <a:br>
              <a:rPr lang="en" sz="2500" dirty="0">
                <a:latin typeface="ui-sans-serif"/>
              </a:rPr>
            </a:br>
            <a:br>
              <a:rPr lang="en" sz="2500" b="1" dirty="0"/>
            </a:br>
            <a:br>
              <a:rPr lang="en" sz="2500" b="1" i="0" u="none" strike="noStrike" dirty="0">
                <a:effectLst/>
              </a:rPr>
            </a:br>
            <a:endParaRPr lang="ru-UA" sz="2500" dirty="0"/>
          </a:p>
        </p:txBody>
      </p:sp>
      <p:sp>
        <p:nvSpPr>
          <p:cNvPr id="3" name="Объект 2">
            <a:extLst>
              <a:ext uri="{FF2B5EF4-FFF2-40B4-BE49-F238E27FC236}">
                <a16:creationId xmlns:a16="http://schemas.microsoft.com/office/drawing/2014/main" id="{5A4B68B2-756E-4D13-23EE-CBF3F545E964}"/>
              </a:ext>
            </a:extLst>
          </p:cNvPr>
          <p:cNvSpPr>
            <a:spLocks noGrp="1"/>
          </p:cNvSpPr>
          <p:nvPr>
            <p:ph sz="quarter" idx="13"/>
          </p:nvPr>
        </p:nvSpPr>
        <p:spPr>
          <a:xfrm>
            <a:off x="913774" y="2367092"/>
            <a:ext cx="4860493" cy="3424107"/>
          </a:xfrm>
        </p:spPr>
        <p:txBody>
          <a:bodyPr>
            <a:normAutofit/>
          </a:bodyPr>
          <a:lstStyle/>
          <a:p>
            <a:pPr>
              <a:buFont typeface="Arial" panose="020B0604020202020204" pitchFamily="34" charset="0"/>
              <a:buChar char="•"/>
            </a:pPr>
            <a:r>
              <a:rPr lang="ru-RU" b="0" i="0" u="none" strike="noStrike" dirty="0" err="1">
                <a:effectLst/>
                <a:latin typeface="ui-sans-serif"/>
              </a:rPr>
              <a:t>Регіональні</a:t>
            </a:r>
            <a:r>
              <a:rPr lang="ru-RU" b="0" i="0" u="none" strike="noStrike" dirty="0">
                <a:effectLst/>
                <a:latin typeface="ui-sans-serif"/>
              </a:rPr>
              <a:t> </a:t>
            </a:r>
            <a:r>
              <a:rPr lang="ru-RU" b="0" i="0" u="none" strike="noStrike" dirty="0" err="1">
                <a:effectLst/>
                <a:latin typeface="ui-sans-serif"/>
              </a:rPr>
              <a:t>відмінності</a:t>
            </a:r>
            <a:r>
              <a:rPr lang="ru-RU" b="0" i="0" u="none" strike="noStrike" dirty="0">
                <a:effectLst/>
                <a:latin typeface="ui-sans-serif"/>
              </a:rPr>
              <a:t> в нормах прав </a:t>
            </a:r>
            <a:r>
              <a:rPr lang="ru-RU" b="0" i="0" u="none" strike="noStrike" dirty="0" err="1">
                <a:effectLst/>
                <a:latin typeface="ui-sans-serif"/>
              </a:rPr>
              <a:t>людини</a:t>
            </a:r>
            <a:r>
              <a:rPr lang="ru-RU" b="0" i="0" u="none" strike="noStrike" dirty="0">
                <a:effectLst/>
                <a:latin typeface="ui-sans-serif"/>
              </a:rPr>
              <a:t> (</a:t>
            </a:r>
            <a:r>
              <a:rPr lang="ru-RU" b="0" i="0" u="none" strike="noStrike" dirty="0" err="1">
                <a:effectLst/>
                <a:latin typeface="ui-sans-serif"/>
              </a:rPr>
              <a:t>наприклад</a:t>
            </a:r>
            <a:r>
              <a:rPr lang="ru-RU" b="0" i="0" u="none" strike="noStrike" dirty="0">
                <a:effectLst/>
                <a:latin typeface="ui-sans-serif"/>
              </a:rPr>
              <a:t>, </a:t>
            </a:r>
            <a:r>
              <a:rPr lang="ru-RU" b="0" i="0" u="none" strike="noStrike" dirty="0" err="1">
                <a:effectLst/>
                <a:latin typeface="ui-sans-serif"/>
              </a:rPr>
              <a:t>культурний</a:t>
            </a:r>
            <a:r>
              <a:rPr lang="ru-RU" b="0" i="0" u="none" strike="noStrike" dirty="0">
                <a:effectLst/>
                <a:latin typeface="ui-sans-serif"/>
              </a:rPr>
              <a:t> </a:t>
            </a:r>
            <a:r>
              <a:rPr lang="ru-RU" b="0" i="0" u="none" strike="noStrike" dirty="0" err="1">
                <a:effectLst/>
                <a:latin typeface="ui-sans-serif"/>
              </a:rPr>
              <a:t>релятивізм</a:t>
            </a:r>
            <a:r>
              <a:rPr lang="ru-RU" b="0" i="0" u="none" strike="noStrike" dirty="0">
                <a:effectLst/>
                <a:latin typeface="ui-sans-serif"/>
              </a:rPr>
              <a:t>). </a:t>
            </a:r>
          </a:p>
          <a:p>
            <a:pPr>
              <a:buFont typeface="Arial" panose="020B0604020202020204" pitchFamily="34" charset="0"/>
              <a:buChar char="•"/>
            </a:pPr>
            <a:r>
              <a:rPr lang="ru-RU" b="0" i="0" u="none" strike="noStrike" dirty="0" err="1">
                <a:effectLst/>
                <a:latin typeface="ui-sans-serif"/>
              </a:rPr>
              <a:t>Суперечливі</a:t>
            </a:r>
            <a:r>
              <a:rPr lang="ru-RU" b="0" i="0" u="none" strike="noStrike" dirty="0">
                <a:effectLst/>
                <a:latin typeface="ui-sans-serif"/>
              </a:rPr>
              <a:t> </a:t>
            </a:r>
            <a:r>
              <a:rPr lang="ru-RU" b="0" i="0" u="none" strike="noStrike" dirty="0" err="1">
                <a:effectLst/>
                <a:latin typeface="ui-sans-serif"/>
              </a:rPr>
              <a:t>тлумачення</a:t>
            </a:r>
            <a:r>
              <a:rPr lang="ru-RU" b="0" i="0" u="none" strike="noStrike" dirty="0">
                <a:effectLst/>
                <a:latin typeface="ui-sans-serif"/>
              </a:rPr>
              <a:t> прав </a:t>
            </a:r>
            <a:r>
              <a:rPr lang="ru-RU" b="0" i="0" u="none" strike="noStrike" dirty="0" err="1">
                <a:effectLst/>
                <a:latin typeface="ui-sans-serif"/>
              </a:rPr>
              <a:t>людини</a:t>
            </a:r>
            <a:r>
              <a:rPr lang="ru-RU" b="0" i="0" u="none" strike="noStrike" dirty="0">
                <a:effectLst/>
                <a:latin typeface="ui-sans-serif"/>
              </a:rPr>
              <a:t> в </a:t>
            </a:r>
            <a:r>
              <a:rPr lang="ru-RU" b="0" i="0" u="none" strike="noStrike" dirty="0" err="1">
                <a:effectLst/>
                <a:latin typeface="ui-sans-serif"/>
              </a:rPr>
              <a:t>різних</a:t>
            </a:r>
            <a:r>
              <a:rPr lang="ru-RU" b="0" i="0" u="none" strike="noStrike" dirty="0">
                <a:effectLst/>
                <a:latin typeface="ui-sans-serif"/>
              </a:rPr>
              <a:t> </a:t>
            </a:r>
            <a:r>
              <a:rPr lang="ru-RU" b="0" i="0" u="none" strike="noStrike" dirty="0" err="1">
                <a:effectLst/>
                <a:latin typeface="ui-sans-serif"/>
              </a:rPr>
              <a:t>юрисдикціях</a:t>
            </a:r>
            <a:r>
              <a:rPr lang="ru-RU" b="0" i="0" u="none" strike="noStrike" dirty="0">
                <a:effectLst/>
                <a:latin typeface="ui-sans-serif"/>
              </a:rPr>
              <a:t>. </a:t>
            </a:r>
          </a:p>
          <a:p>
            <a:pPr>
              <a:buFont typeface="Arial" panose="020B0604020202020204" pitchFamily="34" charset="0"/>
              <a:buChar char="•"/>
            </a:pPr>
            <a:r>
              <a:rPr lang="ru-RU" b="0" i="0" u="none" strike="noStrike" dirty="0" err="1">
                <a:effectLst/>
                <a:latin typeface="ui-sans-serif"/>
              </a:rPr>
              <a:t>Приклади</a:t>
            </a:r>
            <a:r>
              <a:rPr lang="ru-RU" b="0" i="0" u="none" strike="noStrike" dirty="0">
                <a:effectLst/>
                <a:latin typeface="ui-sans-serif"/>
              </a:rPr>
              <a:t>: </a:t>
            </a:r>
            <a:r>
              <a:rPr lang="ru-RU" b="0" i="0" u="none" strike="noStrike" dirty="0" err="1">
                <a:effectLst/>
                <a:latin typeface="ui-sans-serif"/>
              </a:rPr>
              <a:t>Відмінності</a:t>
            </a:r>
            <a:r>
              <a:rPr lang="ru-RU" b="0" i="0" u="none" strike="noStrike" dirty="0">
                <a:effectLst/>
                <a:latin typeface="ui-sans-serif"/>
              </a:rPr>
              <a:t> в правах ЛГБТК+, </a:t>
            </a:r>
            <a:r>
              <a:rPr lang="ru-RU" b="0" i="0" u="none" strike="noStrike" dirty="0" err="1">
                <a:effectLst/>
                <a:latin typeface="ui-sans-serif"/>
              </a:rPr>
              <a:t>свободі</a:t>
            </a:r>
            <a:r>
              <a:rPr lang="ru-RU" b="0" i="0" u="none" strike="noStrike" dirty="0">
                <a:effectLst/>
                <a:latin typeface="ui-sans-serif"/>
              </a:rPr>
              <a:t> </a:t>
            </a:r>
            <a:r>
              <a:rPr lang="ru-RU" b="0" i="0" u="none" strike="noStrike" dirty="0" err="1">
                <a:effectLst/>
                <a:latin typeface="ui-sans-serif"/>
              </a:rPr>
              <a:t>вираження</a:t>
            </a:r>
            <a:r>
              <a:rPr lang="ru-RU" b="0" i="0" u="none" strike="noStrike" dirty="0">
                <a:effectLst/>
                <a:latin typeface="ui-sans-serif"/>
              </a:rPr>
              <a:t> </a:t>
            </a:r>
            <a:r>
              <a:rPr lang="ru-RU" b="0" i="0" u="none" strike="noStrike" dirty="0" err="1">
                <a:effectLst/>
                <a:latin typeface="ui-sans-serif"/>
              </a:rPr>
              <a:t>поглядів</a:t>
            </a:r>
            <a:r>
              <a:rPr lang="ru-RU" b="0" i="0" u="none" strike="noStrike" dirty="0">
                <a:effectLst/>
                <a:latin typeface="ui-sans-serif"/>
              </a:rPr>
              <a:t> та правах </a:t>
            </a:r>
            <a:r>
              <a:rPr lang="ru-RU" b="0" i="0" u="none" strike="noStrike" dirty="0" err="1">
                <a:effectLst/>
                <a:latin typeface="ui-sans-serif"/>
              </a:rPr>
              <a:t>жінок</a:t>
            </a:r>
            <a:r>
              <a:rPr lang="ru-RU" b="0" i="0" u="none" strike="noStrike" dirty="0">
                <a:effectLst/>
                <a:latin typeface="ui-sans-serif"/>
              </a:rPr>
              <a:t>.</a:t>
            </a:r>
            <a:endParaRPr lang="en" b="0" i="0" u="none" strike="noStrike" dirty="0">
              <a:effectLst/>
            </a:endParaRPr>
          </a:p>
        </p:txBody>
      </p:sp>
    </p:spTree>
    <p:extLst>
      <p:ext uri="{BB962C8B-B14F-4D97-AF65-F5344CB8AC3E}">
        <p14:creationId xmlns:p14="http://schemas.microsoft.com/office/powerpoint/2010/main" val="3486290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Судья">
            <a:extLst>
              <a:ext uri="{FF2B5EF4-FFF2-40B4-BE49-F238E27FC236}">
                <a16:creationId xmlns:a16="http://schemas.microsoft.com/office/drawing/2014/main" id="{EBB4453C-9ACA-B0A1-DF76-B7CE08CF85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7704" y="1524495"/>
            <a:ext cx="3840815" cy="3840815"/>
          </a:xfrm>
          <a:prstGeom prst="rect">
            <a:avLst/>
          </a:prstGeom>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1D37586A-D639-F601-1E54-2C83ABBA5F85}"/>
              </a:ext>
            </a:extLst>
          </p:cNvPr>
          <p:cNvSpPr>
            <a:spLocks noGrp="1"/>
          </p:cNvSpPr>
          <p:nvPr>
            <p:ph sz="quarter" idx="13"/>
          </p:nvPr>
        </p:nvSpPr>
        <p:spPr>
          <a:xfrm>
            <a:off x="1054065" y="2367092"/>
            <a:ext cx="5855415" cy="3847444"/>
          </a:xfrm>
        </p:spPr>
        <p:txBody>
          <a:bodyPr>
            <a:normAutofit/>
          </a:bodyPr>
          <a:lstStyle/>
          <a:p>
            <a:pPr>
              <a:lnSpc>
                <a:spcPct val="110000"/>
              </a:lnSpc>
              <a:buFont typeface="Arial" panose="020B0604020202020204" pitchFamily="34" charset="0"/>
              <a:buChar char="•"/>
            </a:pPr>
            <a:r>
              <a:rPr lang="ru-RU" sz="1000" b="1" i="0" u="none" strike="noStrike" err="1">
                <a:effectLst/>
                <a:latin typeface="ui-sans-serif"/>
              </a:rPr>
              <a:t>Означення</a:t>
            </a:r>
            <a:r>
              <a:rPr lang="ru-RU" sz="1000" b="1" i="0" u="none" strike="noStrike">
                <a:effectLst/>
                <a:latin typeface="ui-sans-serif"/>
              </a:rPr>
              <a:t> </a:t>
            </a:r>
            <a:r>
              <a:rPr lang="ru-RU" sz="1000" b="1" i="0" u="none" strike="noStrike" err="1">
                <a:effectLst/>
                <a:latin typeface="ui-sans-serif"/>
              </a:rPr>
              <a:t>транснаціонального</a:t>
            </a:r>
            <a:r>
              <a:rPr lang="ru-RU" sz="1000" b="1" i="0" u="none" strike="noStrike">
                <a:effectLst/>
                <a:latin typeface="ui-sans-serif"/>
              </a:rPr>
              <a:t> права:</a:t>
            </a:r>
            <a:endParaRPr lang="ru-RU" sz="1000" b="0" i="0" u="none" strike="noStrike">
              <a:effectLst/>
              <a:latin typeface="ui-sans-serif"/>
            </a:endParaRPr>
          </a:p>
          <a:p>
            <a:pPr marL="742950" lvl="1" indent="-285750">
              <a:lnSpc>
                <a:spcPct val="110000"/>
              </a:lnSpc>
              <a:buFont typeface="Arial" panose="020B0604020202020204" pitchFamily="34" charset="0"/>
              <a:buChar char="•"/>
            </a:pPr>
            <a:r>
              <a:rPr lang="ru-RU" sz="1000" b="0" i="0" u="none" strike="noStrike" err="1">
                <a:effectLst/>
                <a:latin typeface="ui-sans-serif"/>
              </a:rPr>
              <a:t>Транснаціональне</a:t>
            </a:r>
            <a:r>
              <a:rPr lang="ru-RU" sz="1000" b="0" i="0" u="none" strike="noStrike">
                <a:effectLst/>
                <a:latin typeface="ui-sans-serif"/>
              </a:rPr>
              <a:t> право — </a:t>
            </a:r>
            <a:r>
              <a:rPr lang="ru-RU" sz="1000" b="0" i="0" u="none" strike="noStrike" err="1">
                <a:effectLst/>
                <a:latin typeface="ui-sans-serif"/>
              </a:rPr>
              <a:t>це</a:t>
            </a:r>
            <a:r>
              <a:rPr lang="ru-RU" sz="1000" b="0" i="0" u="none" strike="noStrike">
                <a:effectLst/>
                <a:latin typeface="ui-sans-serif"/>
              </a:rPr>
              <a:t> система </a:t>
            </a:r>
            <a:r>
              <a:rPr lang="ru-RU" sz="1000" b="0" i="0" u="none" strike="noStrike" err="1">
                <a:effectLst/>
                <a:latin typeface="ui-sans-serif"/>
              </a:rPr>
              <a:t>правових</a:t>
            </a:r>
            <a:r>
              <a:rPr lang="ru-RU" sz="1000" b="0" i="0" u="none" strike="noStrike">
                <a:effectLst/>
                <a:latin typeface="ui-sans-serif"/>
              </a:rPr>
              <a:t> норм, яка </a:t>
            </a:r>
            <a:r>
              <a:rPr lang="ru-RU" sz="1000" b="0" i="0" u="none" strike="noStrike" err="1">
                <a:effectLst/>
                <a:latin typeface="ui-sans-serif"/>
              </a:rPr>
              <a:t>регулює</a:t>
            </a:r>
            <a:r>
              <a:rPr lang="ru-RU" sz="1000" b="0" i="0" u="none" strike="noStrike">
                <a:effectLst/>
                <a:latin typeface="ui-sans-serif"/>
              </a:rPr>
              <a:t> </a:t>
            </a:r>
            <a:r>
              <a:rPr lang="ru-RU" sz="1000" b="0" i="0" u="none" strike="noStrike" err="1">
                <a:effectLst/>
                <a:latin typeface="ui-sans-serif"/>
              </a:rPr>
              <a:t>злочинні</a:t>
            </a:r>
            <a:r>
              <a:rPr lang="ru-RU" sz="1000" b="0" i="0" u="none" strike="noStrike">
                <a:effectLst/>
                <a:latin typeface="ui-sans-serif"/>
              </a:rPr>
              <a:t> </a:t>
            </a:r>
            <a:r>
              <a:rPr lang="ru-RU" sz="1000" b="0" i="0" u="none" strike="noStrike" err="1">
                <a:effectLst/>
                <a:latin typeface="ui-sans-serif"/>
              </a:rPr>
              <a:t>дії</a:t>
            </a:r>
            <a:r>
              <a:rPr lang="ru-RU" sz="1000" b="0" i="0" u="none" strike="noStrike">
                <a:effectLst/>
                <a:latin typeface="ui-sans-serif"/>
              </a:rPr>
              <a:t>, </a:t>
            </a:r>
            <a:r>
              <a:rPr lang="ru-RU" sz="1000" b="0" i="0" u="none" strike="noStrike" err="1">
                <a:effectLst/>
                <a:latin typeface="ui-sans-serif"/>
              </a:rPr>
              <a:t>що</a:t>
            </a:r>
            <a:r>
              <a:rPr lang="ru-RU" sz="1000" b="0" i="0" u="none" strike="noStrike">
                <a:effectLst/>
                <a:latin typeface="ui-sans-serif"/>
              </a:rPr>
              <a:t> </a:t>
            </a:r>
            <a:r>
              <a:rPr lang="ru-RU" sz="1000" b="0" i="0" u="none" strike="noStrike" err="1">
                <a:effectLst/>
                <a:latin typeface="ui-sans-serif"/>
              </a:rPr>
              <a:t>виходять</a:t>
            </a:r>
            <a:r>
              <a:rPr lang="ru-RU" sz="1000" b="0" i="0" u="none" strike="noStrike">
                <a:effectLst/>
                <a:latin typeface="ui-sans-serif"/>
              </a:rPr>
              <a:t> за </a:t>
            </a:r>
            <a:r>
              <a:rPr lang="ru-RU" sz="1000" b="0" i="0" u="none" strike="noStrike" err="1">
                <a:effectLst/>
                <a:latin typeface="ui-sans-serif"/>
              </a:rPr>
              <a:t>межі</a:t>
            </a:r>
            <a:r>
              <a:rPr lang="ru-RU" sz="1000" b="0" i="0" u="none" strike="noStrike">
                <a:effectLst/>
                <a:latin typeface="ui-sans-serif"/>
              </a:rPr>
              <a:t> </a:t>
            </a:r>
            <a:r>
              <a:rPr lang="ru-RU" sz="1000" b="0" i="0" u="none" strike="noStrike" err="1">
                <a:effectLst/>
                <a:latin typeface="ui-sans-serif"/>
              </a:rPr>
              <a:t>однієї</a:t>
            </a:r>
            <a:r>
              <a:rPr lang="ru-RU" sz="1000" b="0" i="0" u="none" strike="noStrike">
                <a:effectLst/>
                <a:latin typeface="ui-sans-serif"/>
              </a:rPr>
              <a:t> </a:t>
            </a:r>
            <a:r>
              <a:rPr lang="ru-RU" sz="1000" b="0" i="0" u="none" strike="noStrike" err="1">
                <a:effectLst/>
                <a:latin typeface="ui-sans-serif"/>
              </a:rPr>
              <a:t>держави</a:t>
            </a:r>
            <a:r>
              <a:rPr lang="ru-RU" sz="1000" b="0" i="0" u="none" strike="noStrike">
                <a:effectLst/>
                <a:latin typeface="ui-sans-serif"/>
              </a:rPr>
              <a:t> [</a:t>
            </a:r>
            <a:r>
              <a:rPr lang="en" sz="1000" b="0" i="0" u="none" strike="noStrike" err="1">
                <a:effectLst/>
                <a:latin typeface="ui-sans-serif"/>
              </a:rPr>
              <a:t>Boister</a:t>
            </a:r>
            <a:r>
              <a:rPr lang="en" sz="1000" b="0" i="0" u="none" strike="noStrike">
                <a:effectLst/>
                <a:latin typeface="ui-sans-serif"/>
              </a:rPr>
              <a:t>, 2003].</a:t>
            </a:r>
          </a:p>
          <a:p>
            <a:pPr marL="742950" lvl="1" indent="-285750">
              <a:lnSpc>
                <a:spcPct val="110000"/>
              </a:lnSpc>
              <a:buFont typeface="Arial" panose="020B0604020202020204" pitchFamily="34" charset="0"/>
              <a:buChar char="•"/>
            </a:pPr>
            <a:r>
              <a:rPr lang="ru-RU" sz="1000" b="0" i="0" u="none" strike="noStrike" err="1">
                <a:effectLst/>
                <a:latin typeface="ui-sans-serif"/>
              </a:rPr>
              <a:t>Приклади</a:t>
            </a:r>
            <a:r>
              <a:rPr lang="ru-RU" sz="1000" b="0" i="0" u="none" strike="noStrike">
                <a:effectLst/>
                <a:latin typeface="ui-sans-serif"/>
              </a:rPr>
              <a:t>: </a:t>
            </a:r>
            <a:r>
              <a:rPr lang="ru-RU" sz="1000" b="0" i="0" u="none" strike="noStrike" err="1">
                <a:effectLst/>
                <a:latin typeface="ui-sans-serif"/>
              </a:rPr>
              <a:t>тероризм</a:t>
            </a:r>
            <a:r>
              <a:rPr lang="ru-RU" sz="1000" b="0" i="0" u="none" strike="noStrike">
                <a:effectLst/>
                <a:latin typeface="ui-sans-serif"/>
              </a:rPr>
              <a:t>, </a:t>
            </a:r>
            <a:r>
              <a:rPr lang="ru-RU" sz="1000" b="0" i="0" u="none" strike="noStrike" err="1">
                <a:effectLst/>
                <a:latin typeface="ui-sans-serif"/>
              </a:rPr>
              <a:t>організована</a:t>
            </a:r>
            <a:r>
              <a:rPr lang="ru-RU" sz="1000" b="0" i="0" u="none" strike="noStrike">
                <a:effectLst/>
                <a:latin typeface="ui-sans-serif"/>
              </a:rPr>
              <a:t> </a:t>
            </a:r>
            <a:r>
              <a:rPr lang="ru-RU" sz="1000" b="0" i="0" u="none" strike="noStrike" err="1">
                <a:effectLst/>
                <a:latin typeface="ui-sans-serif"/>
              </a:rPr>
              <a:t>злочинність</a:t>
            </a:r>
            <a:r>
              <a:rPr lang="ru-RU" sz="1000" b="0" i="0" u="none" strike="noStrike">
                <a:effectLst/>
                <a:latin typeface="ui-sans-serif"/>
              </a:rPr>
              <a:t>, </a:t>
            </a:r>
            <a:r>
              <a:rPr lang="ru-RU" sz="1000" b="0" i="0" u="none" strike="noStrike" err="1">
                <a:effectLst/>
                <a:latin typeface="ui-sans-serif"/>
              </a:rPr>
              <a:t>кіберзлочинність</a:t>
            </a:r>
            <a:r>
              <a:rPr lang="ru-RU" sz="1000" b="0" i="0" u="none" strike="noStrike">
                <a:effectLst/>
                <a:latin typeface="ui-sans-serif"/>
              </a:rPr>
              <a:t>.</a:t>
            </a:r>
          </a:p>
          <a:p>
            <a:pPr>
              <a:lnSpc>
                <a:spcPct val="110000"/>
              </a:lnSpc>
              <a:buFont typeface="Arial" panose="020B0604020202020204" pitchFamily="34" charset="0"/>
              <a:buChar char="•"/>
            </a:pPr>
            <a:r>
              <a:rPr lang="ru-RU" sz="1000" b="1" i="0" u="none" strike="noStrike" err="1">
                <a:effectLst/>
                <a:latin typeface="ui-sans-serif"/>
              </a:rPr>
              <a:t>Ключові</a:t>
            </a:r>
            <a:r>
              <a:rPr lang="ru-RU" sz="1000" b="1" i="0" u="none" strike="noStrike">
                <a:effectLst/>
                <a:latin typeface="ui-sans-serif"/>
              </a:rPr>
              <a:t> </a:t>
            </a:r>
            <a:r>
              <a:rPr lang="ru-RU" sz="1000" b="1" i="0" u="none" strike="noStrike" err="1">
                <a:effectLst/>
                <a:latin typeface="ui-sans-serif"/>
              </a:rPr>
              <a:t>компоненти</a:t>
            </a:r>
            <a:r>
              <a:rPr lang="ru-RU" sz="1000" b="1" i="0" u="none" strike="noStrike">
                <a:effectLst/>
                <a:latin typeface="ui-sans-serif"/>
              </a:rPr>
              <a:t>:</a:t>
            </a:r>
            <a:endParaRPr lang="ru-RU" sz="1000" b="0" i="0" u="none" strike="noStrike">
              <a:effectLst/>
              <a:latin typeface="ui-sans-serif"/>
            </a:endParaRPr>
          </a:p>
          <a:p>
            <a:pPr marL="742950" lvl="1" indent="-285750">
              <a:lnSpc>
                <a:spcPct val="110000"/>
              </a:lnSpc>
              <a:buFont typeface="Arial" panose="020B0604020202020204" pitchFamily="34" charset="0"/>
              <a:buChar char="•"/>
            </a:pPr>
            <a:r>
              <a:rPr lang="ru-RU" sz="1000" b="1" i="0" u="none" strike="noStrike" err="1">
                <a:effectLst/>
                <a:latin typeface="ui-sans-serif"/>
              </a:rPr>
              <a:t>Міжнародне</a:t>
            </a:r>
            <a:r>
              <a:rPr lang="ru-RU" sz="1000" b="1" i="0" u="none" strike="noStrike">
                <a:effectLst/>
                <a:latin typeface="ui-sans-serif"/>
              </a:rPr>
              <a:t> </a:t>
            </a:r>
            <a:r>
              <a:rPr lang="ru-RU" sz="1000" b="1" i="0" u="none" strike="noStrike" err="1">
                <a:effectLst/>
                <a:latin typeface="ui-sans-serif"/>
              </a:rPr>
              <a:t>співробітництво</a:t>
            </a:r>
            <a:r>
              <a:rPr lang="ru-RU" sz="1000" b="1" i="0" u="none" strike="noStrike">
                <a:effectLst/>
                <a:latin typeface="ui-sans-serif"/>
              </a:rPr>
              <a:t>: </a:t>
            </a:r>
            <a:r>
              <a:rPr lang="ru-RU" sz="1000" b="0" i="0" u="none" strike="noStrike" err="1">
                <a:effectLst/>
                <a:latin typeface="ui-sans-serif"/>
              </a:rPr>
              <a:t>Необхідність</a:t>
            </a:r>
            <a:r>
              <a:rPr lang="ru-RU" sz="1000" b="0" i="0" u="none" strike="noStrike">
                <a:effectLst/>
                <a:latin typeface="ui-sans-serif"/>
              </a:rPr>
              <a:t> </a:t>
            </a:r>
            <a:r>
              <a:rPr lang="ru-RU" sz="1000" b="0" i="0" u="none" strike="noStrike" err="1">
                <a:effectLst/>
                <a:latin typeface="ui-sans-serif"/>
              </a:rPr>
              <a:t>координації</a:t>
            </a:r>
            <a:r>
              <a:rPr lang="ru-RU" sz="1000" b="0" i="0" u="none" strike="noStrike">
                <a:effectLst/>
                <a:latin typeface="ui-sans-serif"/>
              </a:rPr>
              <a:t> </a:t>
            </a:r>
            <a:r>
              <a:rPr lang="ru-RU" sz="1000" b="0" i="0" u="none" strike="noStrike" err="1">
                <a:effectLst/>
                <a:latin typeface="ui-sans-serif"/>
              </a:rPr>
              <a:t>між</a:t>
            </a:r>
            <a:r>
              <a:rPr lang="ru-RU" sz="1000" b="0" i="0" u="none" strike="noStrike">
                <a:effectLst/>
                <a:latin typeface="ui-sans-serif"/>
              </a:rPr>
              <a:t> </a:t>
            </a:r>
            <a:r>
              <a:rPr lang="ru-RU" sz="1000" b="0" i="0" u="none" strike="noStrike" err="1">
                <a:effectLst/>
                <a:latin typeface="ui-sans-serif"/>
              </a:rPr>
              <a:t>національними</a:t>
            </a:r>
            <a:r>
              <a:rPr lang="ru-RU" sz="1000" b="0" i="0" u="none" strike="noStrike">
                <a:effectLst/>
                <a:latin typeface="ui-sans-serif"/>
              </a:rPr>
              <a:t> </a:t>
            </a:r>
            <a:r>
              <a:rPr lang="ru-RU" sz="1000" b="0" i="0" u="none" strike="noStrike" err="1">
                <a:effectLst/>
                <a:latin typeface="ui-sans-serif"/>
              </a:rPr>
              <a:t>юрисдикціями</a:t>
            </a:r>
            <a:r>
              <a:rPr lang="ru-RU" sz="1000" b="0" i="0" u="none" strike="noStrike">
                <a:effectLst/>
                <a:latin typeface="ui-sans-serif"/>
              </a:rPr>
              <a:t>.</a:t>
            </a:r>
          </a:p>
          <a:p>
            <a:pPr marL="742950" lvl="1" indent="-285750">
              <a:lnSpc>
                <a:spcPct val="110000"/>
              </a:lnSpc>
              <a:buFont typeface="Arial" panose="020B0604020202020204" pitchFamily="34" charset="0"/>
              <a:buChar char="•"/>
            </a:pPr>
            <a:r>
              <a:rPr lang="ru-RU" sz="1000" b="1" i="0" u="none" strike="noStrike">
                <a:effectLst/>
                <a:latin typeface="ui-sans-serif"/>
              </a:rPr>
              <a:t>Права </a:t>
            </a:r>
            <a:r>
              <a:rPr lang="ru-RU" sz="1000" b="1" i="0" u="none" strike="noStrike" err="1">
                <a:effectLst/>
                <a:latin typeface="ui-sans-serif"/>
              </a:rPr>
              <a:t>людини</a:t>
            </a:r>
            <a:r>
              <a:rPr lang="ru-RU" sz="1000" b="1" i="0" u="none" strike="noStrike">
                <a:effectLst/>
                <a:latin typeface="ui-sans-serif"/>
              </a:rPr>
              <a:t>: </a:t>
            </a:r>
            <a:r>
              <a:rPr lang="ru-RU" sz="1000" b="0" i="0" u="none" strike="noStrike" err="1">
                <a:effectLst/>
                <a:latin typeface="ui-sans-serif"/>
              </a:rPr>
              <a:t>Важливе</a:t>
            </a:r>
            <a:r>
              <a:rPr lang="ru-RU" sz="1000" b="0" i="0" u="none" strike="noStrike">
                <a:effectLst/>
                <a:latin typeface="ui-sans-serif"/>
              </a:rPr>
              <a:t> </a:t>
            </a:r>
            <a:r>
              <a:rPr lang="ru-RU" sz="1000" b="0" i="0" u="none" strike="noStrike" err="1">
                <a:effectLst/>
                <a:latin typeface="ui-sans-serif"/>
              </a:rPr>
              <a:t>значення</a:t>
            </a:r>
            <a:r>
              <a:rPr lang="ru-RU" sz="1000" b="0" i="0" u="none" strike="noStrike">
                <a:effectLst/>
                <a:latin typeface="ui-sans-serif"/>
              </a:rPr>
              <a:t> для </a:t>
            </a:r>
            <a:r>
              <a:rPr lang="ru-RU" sz="1000" b="0" i="0" u="none" strike="noStrike" err="1">
                <a:effectLst/>
                <a:latin typeface="ui-sans-serif"/>
              </a:rPr>
              <a:t>забезпечення</a:t>
            </a:r>
            <a:r>
              <a:rPr lang="ru-RU" sz="1000" b="0" i="0" u="none" strike="noStrike">
                <a:effectLst/>
                <a:latin typeface="ui-sans-serif"/>
              </a:rPr>
              <a:t> </a:t>
            </a:r>
            <a:r>
              <a:rPr lang="ru-RU" sz="1000" b="0" i="0" u="none" strike="noStrike" err="1">
                <a:effectLst/>
                <a:latin typeface="ui-sans-serif"/>
              </a:rPr>
              <a:t>справедливості</a:t>
            </a:r>
            <a:r>
              <a:rPr lang="ru-RU" sz="1000" b="0" i="0" u="none" strike="noStrike">
                <a:effectLst/>
                <a:latin typeface="ui-sans-serif"/>
              </a:rPr>
              <a:t>.</a:t>
            </a:r>
          </a:p>
          <a:p>
            <a:pPr marL="742950" lvl="1" indent="-285750">
              <a:lnSpc>
                <a:spcPct val="110000"/>
              </a:lnSpc>
              <a:buFont typeface="Arial" panose="020B0604020202020204" pitchFamily="34" charset="0"/>
              <a:buChar char="•"/>
            </a:pPr>
            <a:r>
              <a:rPr lang="ru-RU" sz="1000" b="1" i="0" u="none" strike="noStrike" err="1">
                <a:effectLst/>
                <a:latin typeface="ui-sans-serif"/>
              </a:rPr>
              <a:t>Превентивні</a:t>
            </a:r>
            <a:r>
              <a:rPr lang="ru-RU" sz="1000" b="1" i="0" u="none" strike="noStrike">
                <a:effectLst/>
                <a:latin typeface="ui-sans-serif"/>
              </a:rPr>
              <a:t> </a:t>
            </a:r>
            <a:r>
              <a:rPr lang="ru-RU" sz="1000" b="1" i="0" u="none" strike="noStrike" err="1">
                <a:effectLst/>
                <a:latin typeface="ui-sans-serif"/>
              </a:rPr>
              <a:t>стратегії</a:t>
            </a:r>
            <a:r>
              <a:rPr lang="ru-RU" sz="1000" b="1" i="0" u="none" strike="noStrike">
                <a:effectLst/>
                <a:latin typeface="ui-sans-serif"/>
              </a:rPr>
              <a:t>: </a:t>
            </a:r>
            <a:r>
              <a:rPr lang="ru-RU" sz="1000" b="0" i="0" u="none" strike="noStrike">
                <a:effectLst/>
                <a:latin typeface="ui-sans-serif"/>
              </a:rPr>
              <a:t>Акцент на </a:t>
            </a:r>
            <a:r>
              <a:rPr lang="ru-RU" sz="1000" b="0" i="0" u="none" strike="noStrike" err="1">
                <a:effectLst/>
                <a:latin typeface="ui-sans-serif"/>
              </a:rPr>
              <a:t>запобіганні</a:t>
            </a:r>
            <a:r>
              <a:rPr lang="ru-RU" sz="1000" b="0" i="0" u="none" strike="noStrike">
                <a:effectLst/>
                <a:latin typeface="ui-sans-serif"/>
              </a:rPr>
              <a:t> </a:t>
            </a:r>
            <a:r>
              <a:rPr lang="ru-RU" sz="1000" b="0" i="0" u="none" strike="noStrike" err="1">
                <a:effectLst/>
                <a:latin typeface="ui-sans-serif"/>
              </a:rPr>
              <a:t>злочинності</a:t>
            </a:r>
            <a:r>
              <a:rPr lang="ru-RU" sz="1000" b="0" i="0" u="none" strike="noStrike">
                <a:effectLst/>
                <a:latin typeface="ui-sans-serif"/>
              </a:rPr>
              <a:t>, а не </a:t>
            </a:r>
            <a:r>
              <a:rPr lang="ru-RU" sz="1000" b="0" i="0" u="none" strike="noStrike" err="1">
                <a:effectLst/>
                <a:latin typeface="ui-sans-serif"/>
              </a:rPr>
              <a:t>лише</a:t>
            </a:r>
            <a:r>
              <a:rPr lang="ru-RU" sz="1000" b="0" i="0" u="none" strike="noStrike">
                <a:effectLst/>
                <a:latin typeface="ui-sans-serif"/>
              </a:rPr>
              <a:t> на карах.</a:t>
            </a:r>
          </a:p>
          <a:p>
            <a:pPr>
              <a:lnSpc>
                <a:spcPct val="110000"/>
              </a:lnSpc>
              <a:buFont typeface="Arial" panose="020B0604020202020204" pitchFamily="34" charset="0"/>
              <a:buChar char="•"/>
            </a:pPr>
            <a:r>
              <a:rPr lang="ru-RU" sz="1000" b="1" i="0" u="none" strike="noStrike" err="1">
                <a:effectLst/>
                <a:latin typeface="ui-sans-serif"/>
              </a:rPr>
              <a:t>Приклади</a:t>
            </a:r>
            <a:r>
              <a:rPr lang="ru-RU" sz="1000" b="1" i="0" u="none" strike="noStrike">
                <a:effectLst/>
                <a:latin typeface="ui-sans-serif"/>
              </a:rPr>
              <a:t> практики:</a:t>
            </a:r>
            <a:endParaRPr lang="ru-RU" sz="1000" b="0" i="0" u="none" strike="noStrike">
              <a:effectLst/>
              <a:latin typeface="ui-sans-serif"/>
            </a:endParaRPr>
          </a:p>
          <a:p>
            <a:pPr marL="742950" lvl="1" indent="-285750">
              <a:lnSpc>
                <a:spcPct val="110000"/>
              </a:lnSpc>
              <a:buFont typeface="Arial" panose="020B0604020202020204" pitchFamily="34" charset="0"/>
              <a:buChar char="•"/>
            </a:pPr>
            <a:r>
              <a:rPr lang="ru-RU" sz="1000" b="1" i="0" u="none" strike="noStrike" err="1">
                <a:effectLst/>
                <a:latin typeface="ui-sans-serif"/>
              </a:rPr>
              <a:t>Розслідування</a:t>
            </a:r>
            <a:r>
              <a:rPr lang="ru-RU" sz="1000" b="1" i="0" u="none" strike="noStrike">
                <a:effectLst/>
                <a:latin typeface="ui-sans-serif"/>
              </a:rPr>
              <a:t> </a:t>
            </a:r>
            <a:r>
              <a:rPr lang="ru-RU" sz="1000" b="1" i="0" u="none" strike="noStrike" err="1">
                <a:effectLst/>
                <a:latin typeface="ui-sans-serif"/>
              </a:rPr>
              <a:t>міжнародних</a:t>
            </a:r>
            <a:r>
              <a:rPr lang="ru-RU" sz="1000" b="1" i="0" u="none" strike="noStrike">
                <a:effectLst/>
                <a:latin typeface="ui-sans-serif"/>
              </a:rPr>
              <a:t> </a:t>
            </a:r>
            <a:r>
              <a:rPr lang="ru-RU" sz="1000" b="1" i="0" u="none" strike="noStrike" err="1">
                <a:effectLst/>
                <a:latin typeface="ui-sans-serif"/>
              </a:rPr>
              <a:t>злочинів</a:t>
            </a:r>
            <a:r>
              <a:rPr lang="ru-RU" sz="1000" b="1" i="0" u="none" strike="noStrike">
                <a:effectLst/>
                <a:latin typeface="ui-sans-serif"/>
              </a:rPr>
              <a:t>: </a:t>
            </a:r>
            <a:r>
              <a:rPr lang="ru-RU" sz="1000" b="0" i="0" u="none" strike="noStrike" err="1">
                <a:effectLst/>
                <a:latin typeface="ui-sans-serif"/>
              </a:rPr>
              <a:t>Інтерпол</a:t>
            </a:r>
            <a:r>
              <a:rPr lang="ru-RU" sz="1000" b="0" i="0" u="none" strike="noStrike">
                <a:effectLst/>
                <a:latin typeface="ui-sans-serif"/>
              </a:rPr>
              <a:t> та </a:t>
            </a:r>
            <a:r>
              <a:rPr lang="ru-RU" sz="1000" b="0" i="0" u="none" strike="noStrike" err="1">
                <a:effectLst/>
                <a:latin typeface="ui-sans-serif"/>
              </a:rPr>
              <a:t>Європол</a:t>
            </a:r>
            <a:r>
              <a:rPr lang="ru-RU" sz="1000" b="0" i="0" u="none" strike="noStrike">
                <a:effectLst/>
                <a:latin typeface="ui-sans-serif"/>
              </a:rPr>
              <a:t> активно </a:t>
            </a:r>
            <a:r>
              <a:rPr lang="ru-RU" sz="1000" b="0" i="0" u="none" strike="noStrike" err="1">
                <a:effectLst/>
                <a:latin typeface="ui-sans-serif"/>
              </a:rPr>
              <a:t>співпрацюють</a:t>
            </a:r>
            <a:r>
              <a:rPr lang="ru-RU" sz="1000" b="0" i="0" u="none" strike="noStrike">
                <a:effectLst/>
                <a:latin typeface="ui-sans-serif"/>
              </a:rPr>
              <a:t> для </a:t>
            </a:r>
            <a:r>
              <a:rPr lang="ru-RU" sz="1000" b="0" i="0" u="none" strike="noStrike" err="1">
                <a:effectLst/>
                <a:latin typeface="ui-sans-serif"/>
              </a:rPr>
              <a:t>боротьби</a:t>
            </a:r>
            <a:r>
              <a:rPr lang="ru-RU" sz="1000" b="0" i="0" u="none" strike="noStrike">
                <a:effectLst/>
                <a:latin typeface="ui-sans-serif"/>
              </a:rPr>
              <a:t> з </a:t>
            </a:r>
            <a:r>
              <a:rPr lang="ru-RU" sz="1000" b="0" i="0" u="none" strike="noStrike" err="1">
                <a:effectLst/>
                <a:latin typeface="ui-sans-serif"/>
              </a:rPr>
              <a:t>транскордонними</a:t>
            </a:r>
            <a:r>
              <a:rPr lang="ru-RU" sz="1000" b="0" i="0" u="none" strike="noStrike">
                <a:effectLst/>
                <a:latin typeface="ui-sans-serif"/>
              </a:rPr>
              <a:t> </a:t>
            </a:r>
            <a:r>
              <a:rPr lang="ru-RU" sz="1000" b="0" i="0" u="none" strike="noStrike" err="1">
                <a:effectLst/>
                <a:latin typeface="ui-sans-serif"/>
              </a:rPr>
              <a:t>злочинами</a:t>
            </a:r>
            <a:r>
              <a:rPr lang="ru-RU" sz="1000" b="0" i="0" u="none" strike="noStrike">
                <a:effectLst/>
                <a:latin typeface="ui-sans-serif"/>
              </a:rPr>
              <a:t>.</a:t>
            </a:r>
          </a:p>
          <a:p>
            <a:pPr marL="742950" lvl="1" indent="-285750">
              <a:lnSpc>
                <a:spcPct val="110000"/>
              </a:lnSpc>
              <a:buFont typeface="Arial" panose="020B0604020202020204" pitchFamily="34" charset="0"/>
              <a:buChar char="•"/>
            </a:pPr>
            <a:r>
              <a:rPr lang="ru-RU" sz="1000" b="1" i="0" u="none" strike="noStrike" err="1">
                <a:effectLst/>
                <a:latin typeface="ui-sans-serif"/>
              </a:rPr>
              <a:t>Судова</a:t>
            </a:r>
            <a:r>
              <a:rPr lang="ru-RU" sz="1000" b="1" i="0" u="none" strike="noStrike">
                <a:effectLst/>
                <a:latin typeface="ui-sans-serif"/>
              </a:rPr>
              <a:t> практика: </a:t>
            </a:r>
            <a:r>
              <a:rPr lang="ru-RU" sz="1000" b="0" i="0" u="none" strike="noStrike" err="1">
                <a:effectLst/>
                <a:latin typeface="ui-sans-serif"/>
              </a:rPr>
              <a:t>Решення</a:t>
            </a:r>
            <a:r>
              <a:rPr lang="ru-RU" sz="1000" b="0" i="0" u="none" strike="noStrike">
                <a:effectLst/>
                <a:latin typeface="ui-sans-serif"/>
              </a:rPr>
              <a:t> ЄСПЛ та МКС.</a:t>
            </a:r>
          </a:p>
          <a:p>
            <a:pPr>
              <a:lnSpc>
                <a:spcPct val="110000"/>
              </a:lnSpc>
            </a:pPr>
            <a:br>
              <a:rPr lang="ru-RU" sz="1000"/>
            </a:br>
            <a:endParaRPr lang="ru-UA" sz="1000"/>
          </a:p>
        </p:txBody>
      </p:sp>
      <p:sp>
        <p:nvSpPr>
          <p:cNvPr id="2" name="Заголовок 1">
            <a:extLst>
              <a:ext uri="{FF2B5EF4-FFF2-40B4-BE49-F238E27FC236}">
                <a16:creationId xmlns:a16="http://schemas.microsoft.com/office/drawing/2014/main" id="{E87FB1B2-1C16-D638-92B8-C1B09CC923B3}"/>
              </a:ext>
            </a:extLst>
          </p:cNvPr>
          <p:cNvSpPr>
            <a:spLocks noGrp="1"/>
          </p:cNvSpPr>
          <p:nvPr>
            <p:ph type="title"/>
          </p:nvPr>
        </p:nvSpPr>
        <p:spPr>
          <a:xfrm>
            <a:off x="1054064" y="618517"/>
            <a:ext cx="5855416" cy="1596177"/>
          </a:xfrm>
        </p:spPr>
        <p:txBody>
          <a:bodyPr>
            <a:normAutofit/>
          </a:bodyPr>
          <a:lstStyle/>
          <a:p>
            <a:r>
              <a:rPr lang="ru-RU" sz="3100" b="1" err="1">
                <a:latin typeface="ui-sans-serif"/>
              </a:rPr>
              <a:t>Транснаціональне</a:t>
            </a:r>
            <a:r>
              <a:rPr lang="ru-RU" sz="3100" b="1">
                <a:latin typeface="ui-sans-serif"/>
              </a:rPr>
              <a:t> право: концепт і </a:t>
            </a:r>
            <a:r>
              <a:rPr lang="ru-RU" sz="3100" b="1" err="1">
                <a:latin typeface="ui-sans-serif"/>
              </a:rPr>
              <a:t>практичні</a:t>
            </a:r>
            <a:r>
              <a:rPr lang="ru-RU" sz="3100" b="1">
                <a:latin typeface="ui-sans-serif"/>
              </a:rPr>
              <a:t> </a:t>
            </a:r>
            <a:r>
              <a:rPr lang="ru-RU" sz="3100" b="1" err="1">
                <a:latin typeface="ui-sans-serif"/>
              </a:rPr>
              <a:t>аспекти</a:t>
            </a:r>
            <a:br>
              <a:rPr lang="ru-RU" sz="3100" b="1">
                <a:latin typeface="ui-sans-serif"/>
              </a:rPr>
            </a:br>
            <a:endParaRPr lang="ru-UA" sz="3100"/>
          </a:p>
        </p:txBody>
      </p:sp>
    </p:spTree>
    <p:extLst>
      <p:ext uri="{BB962C8B-B14F-4D97-AF65-F5344CB8AC3E}">
        <p14:creationId xmlns:p14="http://schemas.microsoft.com/office/powerpoint/2010/main" val="629316634"/>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948</TotalTime>
  <Words>1797</Words>
  <Application>Microsoft Macintosh PowerPoint</Application>
  <PresentationFormat>Широкоэкранный</PresentationFormat>
  <Paragraphs>172</Paragraphs>
  <Slides>22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22</vt:i4>
      </vt:variant>
    </vt:vector>
  </HeadingPairs>
  <TitlesOfParts>
    <vt:vector size="30" baseType="lpstr">
      <vt:lpstr>-apple-system</vt:lpstr>
      <vt:lpstr>Aptos</vt:lpstr>
      <vt:lpstr>Arial</vt:lpstr>
      <vt:lpstr>Inter</vt:lpstr>
      <vt:lpstr>Times New Roman</vt:lpstr>
      <vt:lpstr>Tw Cen MT</vt:lpstr>
      <vt:lpstr>ui-sans-serif</vt:lpstr>
      <vt:lpstr>Капля</vt:lpstr>
      <vt:lpstr>ПАРАДИГМИ КРИМІНАЛЬНОГО ПРАВА Лекція 1 - ВСТУП ДО </vt:lpstr>
      <vt:lpstr>ЦЕ НЕ ПРО ПРЕДМЕТ ТА МЕТОД…</vt:lpstr>
      <vt:lpstr>ЗАПАМʼятати</vt:lpstr>
      <vt:lpstr>Поняття парадигм у кримінальному праві та їх роль</vt:lpstr>
      <vt:lpstr>Еволюція кримінального права: від інтуїтивної до транснаціональної парадигми </vt:lpstr>
      <vt:lpstr>A BRAVE NEW WORLD</vt:lpstr>
      <vt:lpstr>Кримінальне право в контексті глобалізації </vt:lpstr>
      <vt:lpstr>ВИКЛИКИ ФРАГМЕНТАЦІІ   </vt:lpstr>
      <vt:lpstr>Транснаціональне право: концепт і практичні аспекти </vt:lpstr>
      <vt:lpstr>Міжнародний кримінальний суд (МКС) </vt:lpstr>
      <vt:lpstr>Права недержавних акторів: BlackRock, Vanguard </vt:lpstr>
      <vt:lpstr>Європейська інтеграція: проблеми і виклики </vt:lpstr>
      <vt:lpstr>Європейські стандарти кримінально-правового регулювання </vt:lpstr>
      <vt:lpstr>Концепція гармонізації кримінального права </vt:lpstr>
      <vt:lpstr>Проблематика національного та міжнародного кримінального права </vt:lpstr>
      <vt:lpstr>Напруженість між суверенітетом і транснаціоналізмом: </vt:lpstr>
      <vt:lpstr>Які проблеми виникають при гармонізації національного кримінального законодавства</vt:lpstr>
      <vt:lpstr>Майбутнє кримінального права: </vt:lpstr>
      <vt:lpstr>Список літератури </vt:lpstr>
      <vt:lpstr>Додатково</vt:lpstr>
      <vt:lpstr>Щоб було </vt:lpstr>
      <vt:lpstr>НА ПОТІМ?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25</cp:revision>
  <dcterms:created xsi:type="dcterms:W3CDTF">2024-12-26T17:09:39Z</dcterms:created>
  <dcterms:modified xsi:type="dcterms:W3CDTF">2025-10-05T08:13:59Z</dcterms:modified>
</cp:coreProperties>
</file>