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60" r:id="rId4"/>
    <p:sldId id="257" r:id="rId5"/>
    <p:sldId id="258" r:id="rId6"/>
    <p:sldId id="259" r:id="rId7"/>
    <p:sldId id="263" r:id="rId8"/>
    <p:sldId id="262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CDDD"/>
    <a:srgbClr val="93E38D"/>
    <a:srgbClr val="93E1F1"/>
    <a:srgbClr val="91E38D"/>
    <a:srgbClr val="ECF6FE"/>
    <a:srgbClr val="D7EC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75" d="100"/>
          <a:sy n="75" d="100"/>
        </p:scale>
        <p:origin x="-2942" y="18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B4D9E-DFBB-4EE4-B523-07E8B70F983F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42FF2-0CDF-4A5E-AE54-579260FAB2C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465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42FF2-0CDF-4A5E-AE54-579260FAB2C0}" type="slidenum">
              <a:rPr lang="uk-UA" smtClean="0"/>
              <a:pPr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595160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00337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884913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0109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36873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409645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48276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592910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16095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26256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132971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41847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  <a:lumMod val="88000"/>
                <a:lumOff val="12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6AAB6-16A0-4256-86E2-6C09EFE76592}" type="datetimeFigureOut">
              <a:rPr lang="uk-UA" smtClean="0"/>
              <a:pPr/>
              <a:t>11.05.2026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4C7CD-8EB8-46E8-A723-C66F3856177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126521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Іван </a:t>
            </a: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Франко і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перекладацька </a:t>
            </a: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діяльність</a:t>
            </a: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429132"/>
            <a:ext cx="4500594" cy="210979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Презентація </a:t>
            </a:r>
            <a:endParaRPr lang="uk-UA" b="1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algn="l"/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студента </a:t>
            </a: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1-го курсу </a:t>
            </a:r>
            <a:endParaRPr lang="uk-UA" b="1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algn="l"/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Факультету </a:t>
            </a: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філології </a:t>
            </a:r>
          </a:p>
          <a:p>
            <a:pPr algn="l"/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Національного </a:t>
            </a: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університету </a:t>
            </a:r>
            <a:endParaRPr lang="uk-UA" b="1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algn="l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“</a:t>
            </a: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Одеська юридична академія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” </a:t>
            </a:r>
            <a:endParaRPr lang="uk-UA" b="1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algn="l"/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Губернаторова </a:t>
            </a: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Нікіти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</a:t>
            </a:r>
            <a:endParaRPr lang="uk-UA" b="1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" name="Picture 2" descr="Франко Іван Якович — Вікіпеді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276872"/>
            <a:ext cx="2736304" cy="3885552"/>
          </a:xfrm>
          <a:prstGeom prst="ellipse">
            <a:avLst/>
          </a:prstGeom>
          <a:noFill/>
          <a:effectLst>
            <a:glow rad="292100">
              <a:schemeClr val="accent1">
                <a:satMod val="175000"/>
                <a:alpha val="32000"/>
              </a:schemeClr>
            </a:glow>
            <a:softEdge rad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64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8229600" cy="1143000"/>
          </a:xfrm>
        </p:spPr>
        <p:txBody>
          <a:bodyPr/>
          <a:lstStyle/>
          <a:p>
            <a:r>
              <a:rPr lang="uk-UA" i="1" dirty="0" smtClean="0">
                <a:latin typeface="Constantia" pitchFamily="18" charset="0"/>
              </a:rPr>
              <a:t>Мови</a:t>
            </a:r>
            <a:endParaRPr lang="uk-UA" i="1" dirty="0"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600200"/>
            <a:ext cx="4834880" cy="452596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Constantia" pitchFamily="18" charset="0"/>
              </a:rPr>
              <a:t>Франко перекладав більш ніж з 10 мов</a:t>
            </a:r>
            <a:r>
              <a:rPr lang="en-US" dirty="0" smtClean="0">
                <a:latin typeface="Constantia" pitchFamily="18" charset="0"/>
              </a:rPr>
              <a:t>,</a:t>
            </a:r>
            <a:r>
              <a:rPr lang="uk-UA" dirty="0" smtClean="0">
                <a:latin typeface="Constantia" pitchFamily="18" charset="0"/>
              </a:rPr>
              <a:t> серед яких були навіть китайська та </a:t>
            </a:r>
            <a:r>
              <a:rPr lang="uk-UA" dirty="0" err="1" smtClean="0">
                <a:latin typeface="Constantia" pitchFamily="18" charset="0"/>
              </a:rPr>
              <a:t>португальска</a:t>
            </a:r>
            <a:r>
              <a:rPr lang="en-US" dirty="0" smtClean="0">
                <a:latin typeface="Constantia" pitchFamily="18" charset="0"/>
              </a:rPr>
              <a:t>, </a:t>
            </a:r>
            <a:r>
              <a:rPr lang="uk-UA" dirty="0" smtClean="0">
                <a:latin typeface="Constantia" pitchFamily="18" charset="0"/>
              </a:rPr>
              <a:t>особливої уваги заслуговували твори античної літератури та народного епосу</a:t>
            </a:r>
            <a:r>
              <a:rPr lang="en-US" dirty="0" smtClean="0">
                <a:latin typeface="Constantia" pitchFamily="18" charset="0"/>
              </a:rPr>
              <a:t>.</a:t>
            </a:r>
            <a:endParaRPr lang="uk-UA" dirty="0">
              <a:latin typeface="Constantia" pitchFamily="18" charset="0"/>
            </a:endParaRPr>
          </a:p>
        </p:txBody>
      </p:sp>
      <p:pic>
        <p:nvPicPr>
          <p:cNvPr id="6146" name="Picture 2" descr="https://uahistory.co/pidruchniki/slonyovska-ukraine-literature-10-class-2018-standard-level/slonyovska-ukraine-literature-10-class-2018-standard-level.files/image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2664745" cy="4464496"/>
          </a:xfrm>
          <a:prstGeom prst="rect">
            <a:avLst/>
          </a:prstGeom>
          <a:noFill/>
          <a:effectLst>
            <a:glow rad="279400">
              <a:schemeClr val="accent5">
                <a:satMod val="175000"/>
                <a:alpha val="23000"/>
              </a:schemeClr>
            </a:glow>
            <a:reflection blurRad="6350" stA="50000" endA="300" endPos="1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610726"/>
            <a:ext cx="2847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nstantia" pitchFamily="18" charset="0"/>
              </a:rPr>
              <a:t>“</a:t>
            </a:r>
            <a:r>
              <a:rPr lang="uk-UA" sz="1600" dirty="0" err="1" smtClean="0">
                <a:latin typeface="Constantia" pitchFamily="18" charset="0"/>
              </a:rPr>
              <a:t>Одісея</a:t>
            </a:r>
            <a:r>
              <a:rPr lang="en-US" sz="1600" dirty="0" smtClean="0">
                <a:latin typeface="Constantia" pitchFamily="18" charset="0"/>
              </a:rPr>
              <a:t>”</a:t>
            </a:r>
            <a:r>
              <a:rPr lang="uk-UA" sz="1600" dirty="0" smtClean="0">
                <a:latin typeface="Constantia" pitchFamily="18" charset="0"/>
              </a:rPr>
              <a:t> у перекладі Франка</a:t>
            </a:r>
            <a:r>
              <a:rPr lang="en-US" sz="1600" dirty="0" smtClean="0">
                <a:latin typeface="Constantia" pitchFamily="18" charset="0"/>
              </a:rPr>
              <a:t> </a:t>
            </a:r>
            <a:endParaRPr lang="uk-UA" sz="16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8386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3E1F1"/>
            </a:gs>
            <a:gs pos="50000">
              <a:schemeClr val="accent1">
                <a:tint val="44500"/>
                <a:satMod val="160000"/>
                <a:lumMod val="88000"/>
                <a:lumOff val="12000"/>
              </a:schemeClr>
            </a:gs>
            <a:gs pos="100000">
              <a:srgbClr val="93CDDD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Constantia" pitchFamily="18" charset="0"/>
              </a:rPr>
              <a:t>Приклад перекладу Франка</a:t>
            </a:r>
            <a:endParaRPr lang="uk-UA" i="1" dirty="0"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196752"/>
            <a:ext cx="4258816" cy="4525963"/>
          </a:xfrm>
        </p:spPr>
        <p:txBody>
          <a:bodyPr>
            <a:normAutofit fontScale="55000" lnSpcReduction="20000"/>
          </a:bodyPr>
          <a:lstStyle/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В ту пору в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Нідерляндах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жив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князевич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.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Отець його звавсь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Зіґмунд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князь, а мати</a:t>
            </a:r>
          </a:p>
          <a:p>
            <a:pPr marL="0" indent="0" fontAlgn="base">
              <a:buNone/>
            </a:pP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Зіґлінда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.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Зантен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в устях Рену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Звавсь город славний, де вони жили.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Князевич звався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Зіґфрід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.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Много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c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в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i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т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a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Об'їздив він, щоб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показать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свою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Відвагу й силу. Свояки привчили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Його носити зброю, знати честь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Рицарську. А як повних літ дійшов,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Тоді явився при дворі батьківськім.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І скликав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Зіґмунд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князь своїх васалів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На чесний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пир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, а з ними разом тож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Чотириста ровесників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Зіґфріда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,</a:t>
            </a: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Що мали враз з </a:t>
            </a:r>
            <a:r>
              <a:rPr lang="uk-UA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князевичем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дістати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marL="0" indent="0" fontAlgn="base">
              <a:buNone/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Багаті шати і рицарську честь.</a:t>
            </a:r>
          </a:p>
          <a:p>
            <a:endParaRPr lang="uk-UA" dirty="0"/>
          </a:p>
        </p:txBody>
      </p:sp>
      <p:pic>
        <p:nvPicPr>
          <p:cNvPr id="5124" name="Picture 4" descr="Vector Frame PNG Images Transparent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91562"/>
            <a:ext cx="7416824" cy="417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29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Читанка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10000"/>
                    </a14:imgEffect>
                    <a14:imgEffect>
                      <a14:colorTemperature colorTemp="3800"/>
                    </a14:imgEffect>
                    <a14:imgEffect>
                      <a14:saturation sat="66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6076" y="1196752"/>
            <a:ext cx="3814105" cy="5298233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latin typeface="Constantia" pitchFamily="18" charset="0"/>
              </a:rPr>
              <a:t>Шлях перекладача</a:t>
            </a:r>
            <a:endParaRPr lang="uk-UA" i="1" dirty="0"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33805"/>
            <a:ext cx="49685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Перекладацьким ремеслом Іван Франко захоплювався ще з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юності. Шлях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його розпочався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з перекладу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творів Софокла, а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також з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переробки (вільні переспіви) та перекладу </a:t>
            </a:r>
            <a:r>
              <a:rPr lang="uk-UA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“Пісні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про </a:t>
            </a:r>
            <a:r>
              <a:rPr lang="uk-UA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Нібелунгів”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. Загалом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його цікавила давня </a:t>
            </a:r>
            <a:r>
              <a:rPr lang="uk-UA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література.</a:t>
            </a:r>
            <a:endParaRPr lang="uk-UA" sz="28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1028" name="Picture 4" descr="Cloud PNGs for Free Downlo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929198"/>
            <a:ext cx="57721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loud PNGs for Free Downlo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44216" y="5266245"/>
            <a:ext cx="4283968" cy="224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loud PNGs for Free Downlo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683363" y="5168551"/>
            <a:ext cx="5328592" cy="234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9855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CF6FE"/>
            </a:gs>
            <a:gs pos="74000">
              <a:schemeClr val="accent1">
                <a:tint val="44500"/>
                <a:satMod val="160000"/>
                <a:lumMod val="88000"/>
                <a:lumOff val="12000"/>
              </a:schemeClr>
            </a:gs>
            <a:gs pos="82000">
              <a:schemeClr val="accent5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6337" y="2456539"/>
            <a:ext cx="1584176" cy="83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90686"/>
            <a:ext cx="2664296" cy="139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49237"/>
            <a:ext cx="2664296" cy="139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latin typeface="Constantia" pitchFamily="18" charset="0"/>
              </a:rPr>
              <a:t>Шекспірівські мотиви</a:t>
            </a:r>
            <a:endParaRPr lang="uk-UA" i="1" dirty="0"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5817" y="1772816"/>
            <a:ext cx="6264696" cy="45259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 smtClean="0">
                <a:latin typeface="Constantia" pitchFamily="18" charset="0"/>
              </a:rPr>
              <a:t>Протягом всього свого творчого шляху Франко неодноразово повертався до питання про необхідність видання творів Шекспіра українською мовою. Він переклав ряд сонетів Шекспіра, "Вене­ційський купець", уривки з "Бурі" і "Короля Ліра".</a:t>
            </a:r>
            <a:endParaRPr lang="uk-UA" sz="2400" dirty="0">
              <a:latin typeface="Constantia" pitchFamily="18" charset="0"/>
            </a:endParaRPr>
          </a:p>
        </p:txBody>
      </p:sp>
      <p:pic>
        <p:nvPicPr>
          <p:cNvPr id="8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683363" y="-1755576"/>
            <a:ext cx="5328592" cy="234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44216" y="-1625106"/>
            <a:ext cx="4283968" cy="224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-2641054"/>
            <a:ext cx="57721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643306" y="4000504"/>
            <a:ext cx="5688632" cy="339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нига «Венеційський купець» – Вільям Шекспір, купити за ціною 281 на  YAKABOO: 978-617-07-0700-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710" y="2279316"/>
            <a:ext cx="2237883" cy="3421294"/>
          </a:xfrm>
          <a:prstGeom prst="rect">
            <a:avLst/>
          </a:prstGeom>
          <a:noFill/>
          <a:effectLst>
            <a:glow rad="584200">
              <a:schemeClr val="accent1">
                <a:satMod val="175000"/>
                <a:alpha val="20000"/>
              </a:schemeClr>
            </a:glow>
            <a:softEdge rad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76673" y="4581128"/>
            <a:ext cx="412076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85794"/>
            <a:ext cx="2664296" cy="139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6369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CF6FE"/>
            </a:gs>
            <a:gs pos="74000">
              <a:schemeClr val="accent1">
                <a:tint val="44500"/>
                <a:satMod val="160000"/>
                <a:lumMod val="88000"/>
                <a:lumOff val="12000"/>
              </a:schemeClr>
            </a:gs>
            <a:gs pos="82000">
              <a:schemeClr val="accent5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Constantia" pitchFamily="18" charset="0"/>
              </a:rPr>
              <a:t>“</a:t>
            </a:r>
            <a:r>
              <a:rPr lang="uk-UA" i="1" dirty="0" smtClean="0">
                <a:latin typeface="Constantia" pitchFamily="18" charset="0"/>
              </a:rPr>
              <a:t>Фауст</a:t>
            </a:r>
            <a:r>
              <a:rPr lang="en-US" i="1" dirty="0" smtClean="0">
                <a:latin typeface="Constantia" pitchFamily="18" charset="0"/>
              </a:rPr>
              <a:t>”</a:t>
            </a:r>
            <a:endParaRPr lang="uk-UA" i="1" dirty="0"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1"/>
            <a:ext cx="8208912" cy="288032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2800" dirty="0" smtClean="0">
                <a:latin typeface="Constantia" pitchFamily="18" charset="0"/>
              </a:rPr>
              <a:t>“</a:t>
            </a:r>
            <a:r>
              <a:rPr lang="uk-UA" sz="2800" dirty="0" smtClean="0">
                <a:latin typeface="Constantia" pitchFamily="18" charset="0"/>
              </a:rPr>
              <a:t>Фауста</a:t>
            </a:r>
            <a:r>
              <a:rPr lang="en-US" sz="2800" dirty="0" smtClean="0">
                <a:latin typeface="Constantia" pitchFamily="18" charset="0"/>
              </a:rPr>
              <a:t>” </a:t>
            </a:r>
            <a:r>
              <a:rPr lang="uk-UA" sz="2800" dirty="0" smtClean="0">
                <a:latin typeface="Constantia" pitchFamily="18" charset="0"/>
              </a:rPr>
              <a:t>Гете прийнято вважати найбільш значною працею-перекладом Франка</a:t>
            </a:r>
            <a:r>
              <a:rPr lang="en-US" sz="2800" dirty="0" smtClean="0">
                <a:latin typeface="Constantia" pitchFamily="18" charset="0"/>
              </a:rPr>
              <a:t>.</a:t>
            </a:r>
            <a:r>
              <a:rPr lang="ru-RU" sz="2800" dirty="0" smtClean="0">
                <a:latin typeface="Constantia" pitchFamily="18" charset="0"/>
              </a:rPr>
              <a:t> Над </a:t>
            </a:r>
            <a:r>
              <a:rPr lang="ru-RU" sz="2800" dirty="0" err="1" smtClean="0">
                <a:latin typeface="Constantia" pitchFamily="18" charset="0"/>
              </a:rPr>
              <a:t>цим</a:t>
            </a:r>
            <a:r>
              <a:rPr lang="ru-RU" sz="2800" dirty="0" smtClean="0">
                <a:latin typeface="Constantia" pitchFamily="18" charset="0"/>
              </a:rPr>
              <a:t> перекладом </a:t>
            </a:r>
            <a:r>
              <a:rPr lang="ru-RU" sz="2800" dirty="0" err="1" smtClean="0">
                <a:latin typeface="Constantia" pitchFamily="18" charset="0"/>
              </a:rPr>
              <a:t>письменник</a:t>
            </a:r>
            <a:r>
              <a:rPr lang="ru-RU" sz="2800" dirty="0" smtClean="0">
                <a:latin typeface="Constantia" pitchFamily="18" charset="0"/>
              </a:rPr>
              <a:t> почав роботу </a:t>
            </a:r>
            <a:r>
              <a:rPr lang="ru-RU" sz="2800" dirty="0" err="1" smtClean="0">
                <a:latin typeface="Constantia" pitchFamily="18" charset="0"/>
              </a:rPr>
              <a:t>ще</a:t>
            </a:r>
            <a:r>
              <a:rPr lang="ru-RU" sz="2800" dirty="0" smtClean="0">
                <a:latin typeface="Constantia" pitchFamily="18" charset="0"/>
              </a:rPr>
              <a:t> в 70-ті роки. У 1875 р. в </a:t>
            </a:r>
            <a:r>
              <a:rPr lang="ru-RU" sz="2800" dirty="0" err="1" smtClean="0">
                <a:latin typeface="Constantia" pitchFamily="18" charset="0"/>
              </a:rPr>
              <a:t>журналі</a:t>
            </a:r>
            <a:r>
              <a:rPr lang="ru-RU" sz="2800" dirty="0" smtClean="0">
                <a:latin typeface="Constantia" pitchFamily="18" charset="0"/>
              </a:rPr>
              <a:t> "Друг" </a:t>
            </a:r>
            <a:r>
              <a:rPr lang="ru-RU" sz="2800" dirty="0" err="1" smtClean="0">
                <a:latin typeface="Constantia" pitchFamily="18" charset="0"/>
              </a:rPr>
              <a:t>з'являються</a:t>
            </a: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err="1" smtClean="0">
                <a:latin typeface="Constantia" pitchFamily="18" charset="0"/>
              </a:rPr>
              <a:t>уривки</a:t>
            </a:r>
            <a:r>
              <a:rPr lang="ru-RU" sz="2800" dirty="0" smtClean="0">
                <a:latin typeface="Constantia" pitchFamily="18" charset="0"/>
              </a:rPr>
              <a:t> з "Фауста". У 70−80-х роках Франко </a:t>
            </a:r>
            <a:r>
              <a:rPr lang="ru-RU" sz="2800" dirty="0" err="1" smtClean="0">
                <a:latin typeface="Constantia" pitchFamily="18" charset="0"/>
              </a:rPr>
              <a:t>продовжує</a:t>
            </a: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err="1" smtClean="0">
                <a:latin typeface="Constantia" pitchFamily="18" charset="0"/>
              </a:rPr>
              <a:t>друкувати</a:t>
            </a: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err="1" smtClean="0">
                <a:latin typeface="Constantia" pitchFamily="18" charset="0"/>
              </a:rPr>
              <a:t>свої</a:t>
            </a: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err="1" smtClean="0">
                <a:latin typeface="Constantia" pitchFamily="18" charset="0"/>
              </a:rPr>
              <a:t>переклади</a:t>
            </a:r>
            <a:r>
              <a:rPr lang="ru-RU" sz="2800" dirty="0" smtClean="0">
                <a:latin typeface="Constantia" pitchFamily="18" charset="0"/>
              </a:rPr>
              <a:t> з </a:t>
            </a:r>
            <a:r>
              <a:rPr lang="ru-RU" sz="2800" dirty="0" err="1" smtClean="0">
                <a:latin typeface="Constantia" pitchFamily="18" charset="0"/>
              </a:rPr>
              <a:t>цього</a:t>
            </a: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err="1" smtClean="0">
                <a:latin typeface="Constantia" pitchFamily="18" charset="0"/>
              </a:rPr>
              <a:t>твору</a:t>
            </a:r>
            <a:r>
              <a:rPr lang="ru-RU" sz="2800" dirty="0" smtClean="0">
                <a:latin typeface="Constantia" pitchFamily="18" charset="0"/>
              </a:rPr>
              <a:t>. Лише у 1881 р. </a:t>
            </a:r>
            <a:r>
              <a:rPr lang="ru-RU" sz="2800" dirty="0" err="1" smtClean="0">
                <a:latin typeface="Constantia" pitchFamily="18" charset="0"/>
              </a:rPr>
              <a:t>він</a:t>
            </a: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err="1" smtClean="0">
                <a:latin typeface="Constantia" pitchFamily="18" charset="0"/>
              </a:rPr>
              <a:t>закінчує</a:t>
            </a:r>
            <a:r>
              <a:rPr lang="ru-RU" sz="2800" dirty="0" smtClean="0">
                <a:latin typeface="Constantia" pitchFamily="18" charset="0"/>
              </a:rPr>
              <a:t> переклад </a:t>
            </a:r>
            <a:r>
              <a:rPr lang="ru-RU" sz="2800" dirty="0" err="1" smtClean="0">
                <a:latin typeface="Constantia" pitchFamily="18" charset="0"/>
              </a:rPr>
              <a:t>першої</a:t>
            </a: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err="1" smtClean="0">
                <a:latin typeface="Constantia" pitchFamily="18" charset="0"/>
              </a:rPr>
              <a:t>ча­стини</a:t>
            </a:r>
            <a:r>
              <a:rPr lang="ru-RU" sz="2800" dirty="0" smtClean="0">
                <a:latin typeface="Constantia" pitchFamily="18" charset="0"/>
              </a:rPr>
              <a:t> "Фауста", додавши до </a:t>
            </a:r>
            <a:r>
              <a:rPr lang="ru-RU" sz="2800" dirty="0" err="1" smtClean="0">
                <a:latin typeface="Constantia" pitchFamily="18" charset="0"/>
              </a:rPr>
              <a:t>нього</a:t>
            </a: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err="1" smtClean="0">
                <a:latin typeface="Constantia" pitchFamily="18" charset="0"/>
              </a:rPr>
              <a:t>докладні</a:t>
            </a: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err="1" smtClean="0">
                <a:latin typeface="Constantia" pitchFamily="18" charset="0"/>
              </a:rPr>
              <a:t>коментарі</a:t>
            </a:r>
            <a:r>
              <a:rPr lang="ru-RU" sz="2800" dirty="0" smtClean="0">
                <a:latin typeface="Constantia" pitchFamily="18" charset="0"/>
              </a:rPr>
              <a:t>.</a:t>
            </a:r>
            <a:endParaRPr lang="uk-UA" sz="2800" dirty="0">
              <a:latin typeface="Constantia" pitchFamily="18" charset="0"/>
            </a:endParaRPr>
          </a:p>
        </p:txBody>
      </p:sp>
      <p:pic>
        <p:nvPicPr>
          <p:cNvPr id="4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3564904" y="4005064"/>
            <a:ext cx="5662733" cy="33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loud PNGs for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12976" y="-2641054"/>
            <a:ext cx="57721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Іван Франко – «Фауст, ч. 1» (1882 р.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05064"/>
            <a:ext cx="1656184" cy="2650566"/>
          </a:xfrm>
          <a:prstGeom prst="rect">
            <a:avLst/>
          </a:prstGeom>
          <a:noFill/>
          <a:effectLst>
            <a:reflection blurRad="6350" stA="52000" endA="300" endPos="8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Иван Франко – «Фауст» И.-В. Гете (1880 г.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2284" y="4008090"/>
            <a:ext cx="1512170" cy="2650566"/>
          </a:xfrm>
          <a:prstGeom prst="rect">
            <a:avLst/>
          </a:prstGeom>
          <a:noFill/>
          <a:effectLst>
            <a:reflection blurRad="6350" stA="52000" endA="300" endPos="9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15795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Іван Франко – «Каїн» Дж.-Г. Байрона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9003" y="1556792"/>
            <a:ext cx="2466634" cy="3744416"/>
          </a:xfrm>
          <a:prstGeom prst="rect">
            <a:avLst/>
          </a:prstGeom>
          <a:noFill/>
          <a:effectLst>
            <a:glow rad="381000">
              <a:schemeClr val="accent5">
                <a:satMod val="175000"/>
                <a:alpha val="24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latin typeface="Constantia" pitchFamily="18" charset="0"/>
              </a:rPr>
              <a:t>Перекладацька діяльність</a:t>
            </a:r>
            <a:endParaRPr lang="uk-UA" i="1" dirty="0"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5472608" cy="452596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Constantia" pitchFamily="18" charset="0"/>
              </a:rPr>
              <a:t>Із інших класиків англійської літератури Івана Франка особливо цікавив Чарльз Діккенс. Власне, щоб читати цього письменника в оригіналі, Франко й почав вивчати англійську мову. </a:t>
            </a:r>
            <a:endParaRPr lang="uk-UA" dirty="0">
              <a:latin typeface="Constantia" pitchFamily="18" charset="0"/>
            </a:endParaRPr>
          </a:p>
        </p:txBody>
      </p:sp>
      <p:pic>
        <p:nvPicPr>
          <p:cNvPr id="4" name="Picture 4" descr="Cloud PNGs for Free Downloa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851920" y="4653136"/>
            <a:ext cx="5662733" cy="33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loud PNGs for Free Downloa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581128"/>
            <a:ext cx="3168352" cy="198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loud PNGs for Free Downloa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9824" y="-819472"/>
            <a:ext cx="3168352" cy="198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0404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txBody>
          <a:bodyPr/>
          <a:lstStyle/>
          <a:p>
            <a:r>
              <a:rPr lang="uk-UA" i="1" dirty="0" smtClean="0"/>
              <a:t>Дякую за увагу!</a:t>
            </a:r>
            <a:endParaRPr lang="uk-UA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-27384"/>
            <a:ext cx="7344816" cy="714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2709192" y="-27384"/>
            <a:ext cx="7497216" cy="714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285916" y="3000372"/>
            <a:ext cx="118587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ДЯКУЮ ЗА УВАГУ!</a:t>
            </a:r>
            <a:endParaRPr lang="uk-UA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4498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351</Words>
  <Application>Microsoft Office PowerPoint</Application>
  <PresentationFormat>Экран (4:3)</PresentationFormat>
  <Paragraphs>37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Іван Франко і перекладацька діяльність</vt:lpstr>
      <vt:lpstr>Мови</vt:lpstr>
      <vt:lpstr>Приклад перекладу Франка</vt:lpstr>
      <vt:lpstr>Шлях перекладача</vt:lpstr>
      <vt:lpstr>Шекспірівські мотиви</vt:lpstr>
      <vt:lpstr>“Фауст”</vt:lpstr>
      <vt:lpstr>Перекладацька діяльність</vt:lpstr>
      <vt:lpstr>Дякую за увагу!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Іван Франко, перекладацька діяльність</dc:title>
  <dc:creator>uzer</dc:creator>
  <cp:lastModifiedBy>bibl</cp:lastModifiedBy>
  <cp:revision>31</cp:revision>
  <dcterms:created xsi:type="dcterms:W3CDTF">2026-04-23T15:31:18Z</dcterms:created>
  <dcterms:modified xsi:type="dcterms:W3CDTF">2026-05-11T08:11:04Z</dcterms:modified>
</cp:coreProperties>
</file>