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725"/>
  </p:normalViewPr>
  <p:slideViewPr>
    <p:cSldViewPr snapToGrid="0" snapToObjects="1">
      <p:cViewPr varScale="1">
        <p:scale>
          <a:sx n="110" d="100"/>
          <a:sy n="110" d="100"/>
        </p:scale>
        <p:origin x="16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E4067-C289-48FD-B2B3-CC8B138AF49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C624B78-B8CC-426A-8E7C-2FBFD8F3116B}">
      <dgm:prSet/>
      <dgm:spPr/>
      <dgm:t>
        <a:bodyPr/>
        <a:lstStyle/>
        <a:p>
          <a:r>
            <a:rPr lang="en-US"/>
            <a:t>Перехід від моделі «норма → юрисдикція → суб’єкт» до моделі «шкода → комбінація режимів TCL/ECL/ICL/UNCLOS».</a:t>
          </a:r>
        </a:p>
      </dgm:t>
    </dgm:pt>
    <dgm:pt modelId="{E2AFD02B-372F-4C5D-9D64-9A9F364CA580}" type="parTrans" cxnId="{DA217877-38F5-4D7D-A158-D6A1AEDAB3E3}">
      <dgm:prSet/>
      <dgm:spPr/>
      <dgm:t>
        <a:bodyPr/>
        <a:lstStyle/>
        <a:p>
          <a:endParaRPr lang="en-US"/>
        </a:p>
      </dgm:t>
    </dgm:pt>
    <dgm:pt modelId="{022BCB0B-2174-40AE-9A82-1EA2B3A1FC89}" type="sibTrans" cxnId="{DA217877-38F5-4D7D-A158-D6A1AEDAB3E3}">
      <dgm:prSet/>
      <dgm:spPr/>
      <dgm:t>
        <a:bodyPr/>
        <a:lstStyle/>
        <a:p>
          <a:endParaRPr lang="en-US"/>
        </a:p>
      </dgm:t>
    </dgm:pt>
    <dgm:pt modelId="{FA5484DC-5361-4AB3-9622-366BA057F5F8}">
      <dgm:prSet/>
      <dgm:spPr/>
      <dgm:t>
        <a:bodyPr/>
        <a:lstStyle/>
        <a:p>
          <a:r>
            <a:rPr lang="en-US"/>
            <a:t>Harm-based карта морських злочинів: структурна, дифузна, кумулятивна шкода (push-back, примусова міграція, експлуатація, ТОЗ у гуманітарних коридорах).</a:t>
          </a:r>
        </a:p>
      </dgm:t>
    </dgm:pt>
    <dgm:pt modelId="{3996A490-A1F1-48FD-894C-72C751FAED4F}" type="parTrans" cxnId="{257EA391-257A-4442-9BEE-8A982C0D11D3}">
      <dgm:prSet/>
      <dgm:spPr/>
      <dgm:t>
        <a:bodyPr/>
        <a:lstStyle/>
        <a:p>
          <a:endParaRPr lang="en-US"/>
        </a:p>
      </dgm:t>
    </dgm:pt>
    <dgm:pt modelId="{33A6C287-1A76-454E-9192-A117B0DCCEDC}" type="sibTrans" cxnId="{257EA391-257A-4442-9BEE-8A982C0D11D3}">
      <dgm:prSet/>
      <dgm:spPr/>
      <dgm:t>
        <a:bodyPr/>
        <a:lstStyle/>
        <a:p>
          <a:endParaRPr lang="en-US"/>
        </a:p>
      </dgm:t>
    </dgm:pt>
    <dgm:pt modelId="{A622959A-3AB6-4178-9DA2-B3D1F12B7943}">
      <dgm:prSet/>
      <dgm:spPr/>
      <dgm:t>
        <a:bodyPr/>
        <a:lstStyle/>
        <a:p>
          <a:r>
            <a:rPr lang="en-US"/>
            <a:t>Карта шкоди як аналітичний інструмент для судів, прокурорів і НУО до обрання конкретної кримінально-правової кваліфікації.</a:t>
          </a:r>
        </a:p>
      </dgm:t>
    </dgm:pt>
    <dgm:pt modelId="{C3E8F002-69B3-4C7F-8631-D3D37FAB8603}" type="parTrans" cxnId="{80C7CB78-E640-4EFE-B3F7-CEFC9F7A4B30}">
      <dgm:prSet/>
      <dgm:spPr/>
      <dgm:t>
        <a:bodyPr/>
        <a:lstStyle/>
        <a:p>
          <a:endParaRPr lang="en-US"/>
        </a:p>
      </dgm:t>
    </dgm:pt>
    <dgm:pt modelId="{FE5BB831-D924-4F38-97C9-3A9E97CDEA55}" type="sibTrans" cxnId="{80C7CB78-E640-4EFE-B3F7-CEFC9F7A4B30}">
      <dgm:prSet/>
      <dgm:spPr/>
      <dgm:t>
        <a:bodyPr/>
        <a:lstStyle/>
        <a:p>
          <a:endParaRPr lang="en-US"/>
        </a:p>
      </dgm:t>
    </dgm:pt>
    <dgm:pt modelId="{1EEFE7A1-FF90-8544-9598-2EE8C68CE1A8}" type="pres">
      <dgm:prSet presAssocID="{4F2E4067-C289-48FD-B2B3-CC8B138AF49B}" presName="outerComposite" presStyleCnt="0">
        <dgm:presLayoutVars>
          <dgm:chMax val="5"/>
          <dgm:dir/>
          <dgm:resizeHandles val="exact"/>
        </dgm:presLayoutVars>
      </dgm:prSet>
      <dgm:spPr/>
    </dgm:pt>
    <dgm:pt modelId="{5B116474-2B32-4F42-9335-BE2D16D3552A}" type="pres">
      <dgm:prSet presAssocID="{4F2E4067-C289-48FD-B2B3-CC8B138AF49B}" presName="dummyMaxCanvas" presStyleCnt="0">
        <dgm:presLayoutVars/>
      </dgm:prSet>
      <dgm:spPr/>
    </dgm:pt>
    <dgm:pt modelId="{C3F6AADD-0ADA-064C-A765-DB2C621D2AAA}" type="pres">
      <dgm:prSet presAssocID="{4F2E4067-C289-48FD-B2B3-CC8B138AF49B}" presName="ThreeNodes_1" presStyleLbl="node1" presStyleIdx="0" presStyleCnt="3">
        <dgm:presLayoutVars>
          <dgm:bulletEnabled val="1"/>
        </dgm:presLayoutVars>
      </dgm:prSet>
      <dgm:spPr/>
    </dgm:pt>
    <dgm:pt modelId="{397CCFCB-D77A-4941-8DAF-F742029D5B0B}" type="pres">
      <dgm:prSet presAssocID="{4F2E4067-C289-48FD-B2B3-CC8B138AF49B}" presName="ThreeNodes_2" presStyleLbl="node1" presStyleIdx="1" presStyleCnt="3">
        <dgm:presLayoutVars>
          <dgm:bulletEnabled val="1"/>
        </dgm:presLayoutVars>
      </dgm:prSet>
      <dgm:spPr/>
    </dgm:pt>
    <dgm:pt modelId="{287D2885-FD2C-B74E-86AB-8E288A861390}" type="pres">
      <dgm:prSet presAssocID="{4F2E4067-C289-48FD-B2B3-CC8B138AF49B}" presName="ThreeNodes_3" presStyleLbl="node1" presStyleIdx="2" presStyleCnt="3">
        <dgm:presLayoutVars>
          <dgm:bulletEnabled val="1"/>
        </dgm:presLayoutVars>
      </dgm:prSet>
      <dgm:spPr/>
    </dgm:pt>
    <dgm:pt modelId="{C1B75BE9-1BB6-BB49-9415-1226437686F9}" type="pres">
      <dgm:prSet presAssocID="{4F2E4067-C289-48FD-B2B3-CC8B138AF49B}" presName="ThreeConn_1-2" presStyleLbl="fgAccFollowNode1" presStyleIdx="0" presStyleCnt="2">
        <dgm:presLayoutVars>
          <dgm:bulletEnabled val="1"/>
        </dgm:presLayoutVars>
      </dgm:prSet>
      <dgm:spPr/>
    </dgm:pt>
    <dgm:pt modelId="{370C13A9-4434-6443-9E4C-285F23183143}" type="pres">
      <dgm:prSet presAssocID="{4F2E4067-C289-48FD-B2B3-CC8B138AF49B}" presName="ThreeConn_2-3" presStyleLbl="fgAccFollowNode1" presStyleIdx="1" presStyleCnt="2">
        <dgm:presLayoutVars>
          <dgm:bulletEnabled val="1"/>
        </dgm:presLayoutVars>
      </dgm:prSet>
      <dgm:spPr/>
    </dgm:pt>
    <dgm:pt modelId="{30F57B14-59A5-F84F-8129-C37E50C132AB}" type="pres">
      <dgm:prSet presAssocID="{4F2E4067-C289-48FD-B2B3-CC8B138AF49B}" presName="ThreeNodes_1_text" presStyleLbl="node1" presStyleIdx="2" presStyleCnt="3">
        <dgm:presLayoutVars>
          <dgm:bulletEnabled val="1"/>
        </dgm:presLayoutVars>
      </dgm:prSet>
      <dgm:spPr/>
    </dgm:pt>
    <dgm:pt modelId="{92D0F4E1-98FC-F44B-92FA-CF1D19802079}" type="pres">
      <dgm:prSet presAssocID="{4F2E4067-C289-48FD-B2B3-CC8B138AF49B}" presName="ThreeNodes_2_text" presStyleLbl="node1" presStyleIdx="2" presStyleCnt="3">
        <dgm:presLayoutVars>
          <dgm:bulletEnabled val="1"/>
        </dgm:presLayoutVars>
      </dgm:prSet>
      <dgm:spPr/>
    </dgm:pt>
    <dgm:pt modelId="{9D7E17B4-D370-4E4F-9683-C450EA460A36}" type="pres">
      <dgm:prSet presAssocID="{4F2E4067-C289-48FD-B2B3-CC8B138AF49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C07AC05-700C-4D4C-821A-38A10B8A2E51}" type="presOf" srcId="{33A6C287-1A76-454E-9192-A117B0DCCEDC}" destId="{370C13A9-4434-6443-9E4C-285F23183143}" srcOrd="0" destOrd="0" presId="urn:microsoft.com/office/officeart/2005/8/layout/vProcess5"/>
    <dgm:cxn modelId="{37C3DD12-950A-6E4F-AF21-7D0FF7819BFE}" type="presOf" srcId="{DC624B78-B8CC-426A-8E7C-2FBFD8F3116B}" destId="{C3F6AADD-0ADA-064C-A765-DB2C621D2AAA}" srcOrd="0" destOrd="0" presId="urn:microsoft.com/office/officeart/2005/8/layout/vProcess5"/>
    <dgm:cxn modelId="{731B191F-42F8-A246-8210-8D54CF83CDA8}" type="presOf" srcId="{A622959A-3AB6-4178-9DA2-B3D1F12B7943}" destId="{9D7E17B4-D370-4E4F-9683-C450EA460A36}" srcOrd="1" destOrd="0" presId="urn:microsoft.com/office/officeart/2005/8/layout/vProcess5"/>
    <dgm:cxn modelId="{DA217877-38F5-4D7D-A158-D6A1AEDAB3E3}" srcId="{4F2E4067-C289-48FD-B2B3-CC8B138AF49B}" destId="{DC624B78-B8CC-426A-8E7C-2FBFD8F3116B}" srcOrd="0" destOrd="0" parTransId="{E2AFD02B-372F-4C5D-9D64-9A9F364CA580}" sibTransId="{022BCB0B-2174-40AE-9A82-1EA2B3A1FC89}"/>
    <dgm:cxn modelId="{80C7CB78-E640-4EFE-B3F7-CEFC9F7A4B30}" srcId="{4F2E4067-C289-48FD-B2B3-CC8B138AF49B}" destId="{A622959A-3AB6-4178-9DA2-B3D1F12B7943}" srcOrd="2" destOrd="0" parTransId="{C3E8F002-69B3-4C7F-8631-D3D37FAB8603}" sibTransId="{FE5BB831-D924-4F38-97C9-3A9E97CDEA55}"/>
    <dgm:cxn modelId="{257EA391-257A-4442-9BEE-8A982C0D11D3}" srcId="{4F2E4067-C289-48FD-B2B3-CC8B138AF49B}" destId="{FA5484DC-5361-4AB3-9622-366BA057F5F8}" srcOrd="1" destOrd="0" parTransId="{3996A490-A1F1-48FD-894C-72C751FAED4F}" sibTransId="{33A6C287-1A76-454E-9192-A117B0DCCEDC}"/>
    <dgm:cxn modelId="{9C6163A4-BC15-E24F-9382-3CB37FD8808E}" type="presOf" srcId="{DC624B78-B8CC-426A-8E7C-2FBFD8F3116B}" destId="{30F57B14-59A5-F84F-8129-C37E50C132AB}" srcOrd="1" destOrd="0" presId="urn:microsoft.com/office/officeart/2005/8/layout/vProcess5"/>
    <dgm:cxn modelId="{455E3DB4-D508-9A4C-939D-745EC1171FAE}" type="presOf" srcId="{FA5484DC-5361-4AB3-9622-366BA057F5F8}" destId="{397CCFCB-D77A-4941-8DAF-F742029D5B0B}" srcOrd="0" destOrd="0" presId="urn:microsoft.com/office/officeart/2005/8/layout/vProcess5"/>
    <dgm:cxn modelId="{F513ECE5-5675-6346-88C8-74C21A5D1917}" type="presOf" srcId="{FA5484DC-5361-4AB3-9622-366BA057F5F8}" destId="{92D0F4E1-98FC-F44B-92FA-CF1D19802079}" srcOrd="1" destOrd="0" presId="urn:microsoft.com/office/officeart/2005/8/layout/vProcess5"/>
    <dgm:cxn modelId="{304BA9F0-3A1C-F848-AC99-DD37FD387B88}" type="presOf" srcId="{022BCB0B-2174-40AE-9A82-1EA2B3A1FC89}" destId="{C1B75BE9-1BB6-BB49-9415-1226437686F9}" srcOrd="0" destOrd="0" presId="urn:microsoft.com/office/officeart/2005/8/layout/vProcess5"/>
    <dgm:cxn modelId="{440749F6-CC7A-5E43-A4FB-EEBEE27C0402}" type="presOf" srcId="{4F2E4067-C289-48FD-B2B3-CC8B138AF49B}" destId="{1EEFE7A1-FF90-8544-9598-2EE8C68CE1A8}" srcOrd="0" destOrd="0" presId="urn:microsoft.com/office/officeart/2005/8/layout/vProcess5"/>
    <dgm:cxn modelId="{9C29C1FC-7232-AD47-9922-AA46AF28E576}" type="presOf" srcId="{A622959A-3AB6-4178-9DA2-B3D1F12B7943}" destId="{287D2885-FD2C-B74E-86AB-8E288A861390}" srcOrd="0" destOrd="0" presId="urn:microsoft.com/office/officeart/2005/8/layout/vProcess5"/>
    <dgm:cxn modelId="{3C9D555B-3855-0442-A438-16535CE8A0C0}" type="presParOf" srcId="{1EEFE7A1-FF90-8544-9598-2EE8C68CE1A8}" destId="{5B116474-2B32-4F42-9335-BE2D16D3552A}" srcOrd="0" destOrd="0" presId="urn:microsoft.com/office/officeart/2005/8/layout/vProcess5"/>
    <dgm:cxn modelId="{1929C687-A753-8E40-86C7-37CB8297D2ED}" type="presParOf" srcId="{1EEFE7A1-FF90-8544-9598-2EE8C68CE1A8}" destId="{C3F6AADD-0ADA-064C-A765-DB2C621D2AAA}" srcOrd="1" destOrd="0" presId="urn:microsoft.com/office/officeart/2005/8/layout/vProcess5"/>
    <dgm:cxn modelId="{34A0BC68-D75B-0941-85B1-E2AB8B8C70B2}" type="presParOf" srcId="{1EEFE7A1-FF90-8544-9598-2EE8C68CE1A8}" destId="{397CCFCB-D77A-4941-8DAF-F742029D5B0B}" srcOrd="2" destOrd="0" presId="urn:microsoft.com/office/officeart/2005/8/layout/vProcess5"/>
    <dgm:cxn modelId="{E3F307AF-67C1-AE48-9078-C078007D01B3}" type="presParOf" srcId="{1EEFE7A1-FF90-8544-9598-2EE8C68CE1A8}" destId="{287D2885-FD2C-B74E-86AB-8E288A861390}" srcOrd="3" destOrd="0" presId="urn:microsoft.com/office/officeart/2005/8/layout/vProcess5"/>
    <dgm:cxn modelId="{94662956-38EB-5A46-9B95-2979585F342E}" type="presParOf" srcId="{1EEFE7A1-FF90-8544-9598-2EE8C68CE1A8}" destId="{C1B75BE9-1BB6-BB49-9415-1226437686F9}" srcOrd="4" destOrd="0" presId="urn:microsoft.com/office/officeart/2005/8/layout/vProcess5"/>
    <dgm:cxn modelId="{66CFEE46-398C-5A4B-AAD3-1911EF638D60}" type="presParOf" srcId="{1EEFE7A1-FF90-8544-9598-2EE8C68CE1A8}" destId="{370C13A9-4434-6443-9E4C-285F23183143}" srcOrd="5" destOrd="0" presId="urn:microsoft.com/office/officeart/2005/8/layout/vProcess5"/>
    <dgm:cxn modelId="{439ABA3A-0847-F44C-B580-07EB5899399B}" type="presParOf" srcId="{1EEFE7A1-FF90-8544-9598-2EE8C68CE1A8}" destId="{30F57B14-59A5-F84F-8129-C37E50C132AB}" srcOrd="6" destOrd="0" presId="urn:microsoft.com/office/officeart/2005/8/layout/vProcess5"/>
    <dgm:cxn modelId="{1DB233BF-B47E-6540-89ED-8268AB8B81B9}" type="presParOf" srcId="{1EEFE7A1-FF90-8544-9598-2EE8C68CE1A8}" destId="{92D0F4E1-98FC-F44B-92FA-CF1D19802079}" srcOrd="7" destOrd="0" presId="urn:microsoft.com/office/officeart/2005/8/layout/vProcess5"/>
    <dgm:cxn modelId="{3F1D2D44-C13F-5743-BC55-0E46EF5EE189}" type="presParOf" srcId="{1EEFE7A1-FF90-8544-9598-2EE8C68CE1A8}" destId="{9D7E17B4-D370-4E4F-9683-C450EA460A3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F7B74C-1485-4C72-BADB-924AF1D88E8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D615B92-A23F-4A0C-82A3-94B8E95623FE}">
      <dgm:prSet/>
      <dgm:spPr/>
      <dgm:t>
        <a:bodyPr/>
        <a:lstStyle/>
        <a:p>
          <a:r>
            <a:rPr lang="en-US"/>
            <a:t>Доктрина «system-subject liability»: суб’єктом відповідальності визнається формалізований ланцюг транзакцій/функцій (Papaya case, «свічковий транзит»).</a:t>
          </a:r>
        </a:p>
      </dgm:t>
    </dgm:pt>
    <dgm:pt modelId="{057BA113-AEFD-4363-9DC6-B23E69C1AB37}" type="parTrans" cxnId="{3A581E07-3DC8-4A27-9C46-B0DD9F23039C}">
      <dgm:prSet/>
      <dgm:spPr/>
      <dgm:t>
        <a:bodyPr/>
        <a:lstStyle/>
        <a:p>
          <a:endParaRPr lang="en-US"/>
        </a:p>
      </dgm:t>
    </dgm:pt>
    <dgm:pt modelId="{FF98B8C2-3136-402D-B454-1A7FA5EA96BB}" type="sibTrans" cxnId="{3A581E07-3DC8-4A27-9C46-B0DD9F23039C}">
      <dgm:prSet/>
      <dgm:spPr/>
      <dgm:t>
        <a:bodyPr/>
        <a:lstStyle/>
        <a:p>
          <a:endParaRPr lang="en-US"/>
        </a:p>
      </dgm:t>
    </dgm:pt>
    <dgm:pt modelId="{B8DDAFEF-4448-4989-8BEB-EAB334AAFEC2}">
      <dgm:prSet/>
      <dgm:spPr/>
      <dgm:t>
        <a:bodyPr/>
        <a:lstStyle/>
        <a:p>
          <a:r>
            <a:rPr lang="en-US"/>
            <a:t>Ланцюг (лабораторії, логістичні оператори, фінансові посередники, цифрові платформи) розглядається як тимчасова «мережева корпорація» із системною виною.</a:t>
          </a:r>
        </a:p>
      </dgm:t>
    </dgm:pt>
    <dgm:pt modelId="{C00217B5-897F-4A35-8F28-2A0A5CE7EA4A}" type="parTrans" cxnId="{DAFE9B32-342B-482E-8CA9-79E45394AA32}">
      <dgm:prSet/>
      <dgm:spPr/>
      <dgm:t>
        <a:bodyPr/>
        <a:lstStyle/>
        <a:p>
          <a:endParaRPr lang="en-US"/>
        </a:p>
      </dgm:t>
    </dgm:pt>
    <dgm:pt modelId="{C33FCDEE-52C4-48C2-9C27-7F277105DD4A}" type="sibTrans" cxnId="{DAFE9B32-342B-482E-8CA9-79E45394AA32}">
      <dgm:prSet/>
      <dgm:spPr/>
      <dgm:t>
        <a:bodyPr/>
        <a:lstStyle/>
        <a:p>
          <a:endParaRPr lang="en-US"/>
        </a:p>
      </dgm:t>
    </dgm:pt>
    <dgm:pt modelId="{E51C5AD1-84BD-475D-8C07-32A1F5370B28}">
      <dgm:prSet/>
      <dgm:spPr/>
      <dgm:t>
        <a:bodyPr/>
        <a:lstStyle/>
        <a:p>
          <a:r>
            <a:rPr lang="en-US"/>
            <a:t>Подолання «розчиненого» суб’єкта у морських TOЗ, пропозиція model provisions до UNTOC та регіональних інструментів.</a:t>
          </a:r>
        </a:p>
      </dgm:t>
    </dgm:pt>
    <dgm:pt modelId="{E9189B2D-6A0B-460F-84B2-FE7917F65443}" type="parTrans" cxnId="{D5DC00EA-AD65-43DC-9292-67EE4FBBC6C0}">
      <dgm:prSet/>
      <dgm:spPr/>
      <dgm:t>
        <a:bodyPr/>
        <a:lstStyle/>
        <a:p>
          <a:endParaRPr lang="en-US"/>
        </a:p>
      </dgm:t>
    </dgm:pt>
    <dgm:pt modelId="{C8AFA16B-6E18-45C9-996C-05BC35A26729}" type="sibTrans" cxnId="{D5DC00EA-AD65-43DC-9292-67EE4FBBC6C0}">
      <dgm:prSet/>
      <dgm:spPr/>
      <dgm:t>
        <a:bodyPr/>
        <a:lstStyle/>
        <a:p>
          <a:endParaRPr lang="en-US"/>
        </a:p>
      </dgm:t>
    </dgm:pt>
    <dgm:pt modelId="{EF86208B-6296-0341-88B2-632A17FB36F9}" type="pres">
      <dgm:prSet presAssocID="{2CF7B74C-1485-4C72-BADB-924AF1D88E8F}" presName="outerComposite" presStyleCnt="0">
        <dgm:presLayoutVars>
          <dgm:chMax val="5"/>
          <dgm:dir/>
          <dgm:resizeHandles val="exact"/>
        </dgm:presLayoutVars>
      </dgm:prSet>
      <dgm:spPr/>
    </dgm:pt>
    <dgm:pt modelId="{61070A44-1FB9-9D46-8893-D5C668B91AC2}" type="pres">
      <dgm:prSet presAssocID="{2CF7B74C-1485-4C72-BADB-924AF1D88E8F}" presName="dummyMaxCanvas" presStyleCnt="0">
        <dgm:presLayoutVars/>
      </dgm:prSet>
      <dgm:spPr/>
    </dgm:pt>
    <dgm:pt modelId="{313B0121-1A20-114C-89F2-36A10A000484}" type="pres">
      <dgm:prSet presAssocID="{2CF7B74C-1485-4C72-BADB-924AF1D88E8F}" presName="ThreeNodes_1" presStyleLbl="node1" presStyleIdx="0" presStyleCnt="3">
        <dgm:presLayoutVars>
          <dgm:bulletEnabled val="1"/>
        </dgm:presLayoutVars>
      </dgm:prSet>
      <dgm:spPr/>
    </dgm:pt>
    <dgm:pt modelId="{361DBF72-46C0-DE40-B027-86DF9619A7A1}" type="pres">
      <dgm:prSet presAssocID="{2CF7B74C-1485-4C72-BADB-924AF1D88E8F}" presName="ThreeNodes_2" presStyleLbl="node1" presStyleIdx="1" presStyleCnt="3">
        <dgm:presLayoutVars>
          <dgm:bulletEnabled val="1"/>
        </dgm:presLayoutVars>
      </dgm:prSet>
      <dgm:spPr/>
    </dgm:pt>
    <dgm:pt modelId="{0384B2BD-9D0B-224B-868E-7AF6ECB380E9}" type="pres">
      <dgm:prSet presAssocID="{2CF7B74C-1485-4C72-BADB-924AF1D88E8F}" presName="ThreeNodes_3" presStyleLbl="node1" presStyleIdx="2" presStyleCnt="3">
        <dgm:presLayoutVars>
          <dgm:bulletEnabled val="1"/>
        </dgm:presLayoutVars>
      </dgm:prSet>
      <dgm:spPr/>
    </dgm:pt>
    <dgm:pt modelId="{71A317A3-62FA-F44D-95F4-8D68479A474D}" type="pres">
      <dgm:prSet presAssocID="{2CF7B74C-1485-4C72-BADB-924AF1D88E8F}" presName="ThreeConn_1-2" presStyleLbl="fgAccFollowNode1" presStyleIdx="0" presStyleCnt="2">
        <dgm:presLayoutVars>
          <dgm:bulletEnabled val="1"/>
        </dgm:presLayoutVars>
      </dgm:prSet>
      <dgm:spPr/>
    </dgm:pt>
    <dgm:pt modelId="{DF449DFB-FE25-C54B-8B64-04F0E2099014}" type="pres">
      <dgm:prSet presAssocID="{2CF7B74C-1485-4C72-BADB-924AF1D88E8F}" presName="ThreeConn_2-3" presStyleLbl="fgAccFollowNode1" presStyleIdx="1" presStyleCnt="2">
        <dgm:presLayoutVars>
          <dgm:bulletEnabled val="1"/>
        </dgm:presLayoutVars>
      </dgm:prSet>
      <dgm:spPr/>
    </dgm:pt>
    <dgm:pt modelId="{92D71B43-256A-7845-ACE3-8C39AD857640}" type="pres">
      <dgm:prSet presAssocID="{2CF7B74C-1485-4C72-BADB-924AF1D88E8F}" presName="ThreeNodes_1_text" presStyleLbl="node1" presStyleIdx="2" presStyleCnt="3">
        <dgm:presLayoutVars>
          <dgm:bulletEnabled val="1"/>
        </dgm:presLayoutVars>
      </dgm:prSet>
      <dgm:spPr/>
    </dgm:pt>
    <dgm:pt modelId="{7AD5DD3C-A2E0-4041-82CA-D6EC02C193B7}" type="pres">
      <dgm:prSet presAssocID="{2CF7B74C-1485-4C72-BADB-924AF1D88E8F}" presName="ThreeNodes_2_text" presStyleLbl="node1" presStyleIdx="2" presStyleCnt="3">
        <dgm:presLayoutVars>
          <dgm:bulletEnabled val="1"/>
        </dgm:presLayoutVars>
      </dgm:prSet>
      <dgm:spPr/>
    </dgm:pt>
    <dgm:pt modelId="{700A5C4F-A1EB-9740-AE0D-6B7946AD1E54}" type="pres">
      <dgm:prSet presAssocID="{2CF7B74C-1485-4C72-BADB-924AF1D88E8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A581E07-3DC8-4A27-9C46-B0DD9F23039C}" srcId="{2CF7B74C-1485-4C72-BADB-924AF1D88E8F}" destId="{2D615B92-A23F-4A0C-82A3-94B8E95623FE}" srcOrd="0" destOrd="0" parTransId="{057BA113-AEFD-4363-9DC6-B23E69C1AB37}" sibTransId="{FF98B8C2-3136-402D-B454-1A7FA5EA96BB}"/>
    <dgm:cxn modelId="{928F872E-E9D3-7247-8AD5-C53CD16CE1F4}" type="presOf" srcId="{2D615B92-A23F-4A0C-82A3-94B8E95623FE}" destId="{92D71B43-256A-7845-ACE3-8C39AD857640}" srcOrd="1" destOrd="0" presId="urn:microsoft.com/office/officeart/2005/8/layout/vProcess5"/>
    <dgm:cxn modelId="{DAFE9B32-342B-482E-8CA9-79E45394AA32}" srcId="{2CF7B74C-1485-4C72-BADB-924AF1D88E8F}" destId="{B8DDAFEF-4448-4989-8BEB-EAB334AAFEC2}" srcOrd="1" destOrd="0" parTransId="{C00217B5-897F-4A35-8F28-2A0A5CE7EA4A}" sibTransId="{C33FCDEE-52C4-48C2-9C27-7F277105DD4A}"/>
    <dgm:cxn modelId="{1357E155-D47F-BF43-9439-85184469FF82}" type="presOf" srcId="{E51C5AD1-84BD-475D-8C07-32A1F5370B28}" destId="{0384B2BD-9D0B-224B-868E-7AF6ECB380E9}" srcOrd="0" destOrd="0" presId="urn:microsoft.com/office/officeart/2005/8/layout/vProcess5"/>
    <dgm:cxn modelId="{20FF1866-7A78-8F4B-A8EB-ADFA84A11A38}" type="presOf" srcId="{2CF7B74C-1485-4C72-BADB-924AF1D88E8F}" destId="{EF86208B-6296-0341-88B2-632A17FB36F9}" srcOrd="0" destOrd="0" presId="urn:microsoft.com/office/officeart/2005/8/layout/vProcess5"/>
    <dgm:cxn modelId="{B04EF675-E68A-A04F-B416-2ADAEDEB5B69}" type="presOf" srcId="{E51C5AD1-84BD-475D-8C07-32A1F5370B28}" destId="{700A5C4F-A1EB-9740-AE0D-6B7946AD1E54}" srcOrd="1" destOrd="0" presId="urn:microsoft.com/office/officeart/2005/8/layout/vProcess5"/>
    <dgm:cxn modelId="{59EC9D88-2D32-8347-87DF-374BF4481A50}" type="presOf" srcId="{B8DDAFEF-4448-4989-8BEB-EAB334AAFEC2}" destId="{7AD5DD3C-A2E0-4041-82CA-D6EC02C193B7}" srcOrd="1" destOrd="0" presId="urn:microsoft.com/office/officeart/2005/8/layout/vProcess5"/>
    <dgm:cxn modelId="{216C00A3-DB74-5747-AED1-4C4D564F4F76}" type="presOf" srcId="{2D615B92-A23F-4A0C-82A3-94B8E95623FE}" destId="{313B0121-1A20-114C-89F2-36A10A000484}" srcOrd="0" destOrd="0" presId="urn:microsoft.com/office/officeart/2005/8/layout/vProcess5"/>
    <dgm:cxn modelId="{D5DC00EA-AD65-43DC-9292-67EE4FBBC6C0}" srcId="{2CF7B74C-1485-4C72-BADB-924AF1D88E8F}" destId="{E51C5AD1-84BD-475D-8C07-32A1F5370B28}" srcOrd="2" destOrd="0" parTransId="{E9189B2D-6A0B-460F-84B2-FE7917F65443}" sibTransId="{C8AFA16B-6E18-45C9-996C-05BC35A26729}"/>
    <dgm:cxn modelId="{4B1B8FEA-FF0D-F84B-9FFD-3BE78AB73192}" type="presOf" srcId="{B8DDAFEF-4448-4989-8BEB-EAB334AAFEC2}" destId="{361DBF72-46C0-DE40-B027-86DF9619A7A1}" srcOrd="0" destOrd="0" presId="urn:microsoft.com/office/officeart/2005/8/layout/vProcess5"/>
    <dgm:cxn modelId="{184819ED-8038-0A41-83E6-BCE2E0D4E54E}" type="presOf" srcId="{C33FCDEE-52C4-48C2-9C27-7F277105DD4A}" destId="{DF449DFB-FE25-C54B-8B64-04F0E2099014}" srcOrd="0" destOrd="0" presId="urn:microsoft.com/office/officeart/2005/8/layout/vProcess5"/>
    <dgm:cxn modelId="{1A99DCFF-1AC2-5941-BE24-A6AF8B4BB6D4}" type="presOf" srcId="{FF98B8C2-3136-402D-B454-1A7FA5EA96BB}" destId="{71A317A3-62FA-F44D-95F4-8D68479A474D}" srcOrd="0" destOrd="0" presId="urn:microsoft.com/office/officeart/2005/8/layout/vProcess5"/>
    <dgm:cxn modelId="{5123EAAD-10A1-A447-A72F-B24B9BC79D81}" type="presParOf" srcId="{EF86208B-6296-0341-88B2-632A17FB36F9}" destId="{61070A44-1FB9-9D46-8893-D5C668B91AC2}" srcOrd="0" destOrd="0" presId="urn:microsoft.com/office/officeart/2005/8/layout/vProcess5"/>
    <dgm:cxn modelId="{C5DCB47B-AB00-CF49-984D-3837C732B103}" type="presParOf" srcId="{EF86208B-6296-0341-88B2-632A17FB36F9}" destId="{313B0121-1A20-114C-89F2-36A10A000484}" srcOrd="1" destOrd="0" presId="urn:microsoft.com/office/officeart/2005/8/layout/vProcess5"/>
    <dgm:cxn modelId="{99E480F7-0496-0B48-900B-01D9999070DB}" type="presParOf" srcId="{EF86208B-6296-0341-88B2-632A17FB36F9}" destId="{361DBF72-46C0-DE40-B027-86DF9619A7A1}" srcOrd="2" destOrd="0" presId="urn:microsoft.com/office/officeart/2005/8/layout/vProcess5"/>
    <dgm:cxn modelId="{75675B61-6846-6042-B314-7AE5FD863F14}" type="presParOf" srcId="{EF86208B-6296-0341-88B2-632A17FB36F9}" destId="{0384B2BD-9D0B-224B-868E-7AF6ECB380E9}" srcOrd="3" destOrd="0" presId="urn:microsoft.com/office/officeart/2005/8/layout/vProcess5"/>
    <dgm:cxn modelId="{EAA16F65-6551-FD44-B9F2-4B9CB2ECC322}" type="presParOf" srcId="{EF86208B-6296-0341-88B2-632A17FB36F9}" destId="{71A317A3-62FA-F44D-95F4-8D68479A474D}" srcOrd="4" destOrd="0" presId="urn:microsoft.com/office/officeart/2005/8/layout/vProcess5"/>
    <dgm:cxn modelId="{414F5A38-4BA1-494C-BFEE-92E0B06E587B}" type="presParOf" srcId="{EF86208B-6296-0341-88B2-632A17FB36F9}" destId="{DF449DFB-FE25-C54B-8B64-04F0E2099014}" srcOrd="5" destOrd="0" presId="urn:microsoft.com/office/officeart/2005/8/layout/vProcess5"/>
    <dgm:cxn modelId="{9C2A2F69-6C92-734F-9840-04CF8FAE6029}" type="presParOf" srcId="{EF86208B-6296-0341-88B2-632A17FB36F9}" destId="{92D71B43-256A-7845-ACE3-8C39AD857640}" srcOrd="6" destOrd="0" presId="urn:microsoft.com/office/officeart/2005/8/layout/vProcess5"/>
    <dgm:cxn modelId="{23712541-3517-944F-9249-1C8616DC949E}" type="presParOf" srcId="{EF86208B-6296-0341-88B2-632A17FB36F9}" destId="{7AD5DD3C-A2E0-4041-82CA-D6EC02C193B7}" srcOrd="7" destOrd="0" presId="urn:microsoft.com/office/officeart/2005/8/layout/vProcess5"/>
    <dgm:cxn modelId="{8FE472CC-97C9-0F47-BA88-1187F66E9879}" type="presParOf" srcId="{EF86208B-6296-0341-88B2-632A17FB36F9}" destId="{700A5C4F-A1EB-9740-AE0D-6B7946AD1E5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EA3280-5D6C-43D5-A03B-36B0B2D92B04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723A6B7-C7FC-4425-8753-CA865C0FAB5C}">
      <dgm:prSet/>
      <dgm:spPr/>
      <dgm:t>
        <a:bodyPr/>
        <a:lstStyle/>
        <a:p>
          <a:r>
            <a:rPr lang="en-US"/>
            <a:t>Концепція наднаціональних гібридних «морських трибуналів», розташованих при ключових портах або у морських зонах.</a:t>
          </a:r>
        </a:p>
      </dgm:t>
    </dgm:pt>
    <dgm:pt modelId="{A8B478D3-74BA-442B-807C-7480AD533BD1}" type="parTrans" cxnId="{0AAFC0AB-E244-4F66-B267-D4B4A94F274A}">
      <dgm:prSet/>
      <dgm:spPr/>
      <dgm:t>
        <a:bodyPr/>
        <a:lstStyle/>
        <a:p>
          <a:endParaRPr lang="en-US"/>
        </a:p>
      </dgm:t>
    </dgm:pt>
    <dgm:pt modelId="{B656FC8A-292C-4528-B615-B2E8B84D8BD3}" type="sibTrans" cxnId="{0AAFC0AB-E244-4F66-B267-D4B4A94F274A}">
      <dgm:prSet/>
      <dgm:spPr/>
      <dgm:t>
        <a:bodyPr/>
        <a:lstStyle/>
        <a:p>
          <a:endParaRPr lang="en-US"/>
        </a:p>
      </dgm:t>
    </dgm:pt>
    <dgm:pt modelId="{ADD902C6-8032-49CE-937D-8C3CC40FC135}">
      <dgm:prSet/>
      <dgm:spPr/>
      <dgm:t>
        <a:bodyPr/>
        <a:lstStyle/>
        <a:p>
          <a:r>
            <a:rPr lang="en-US"/>
            <a:t>Мандат: справи, що випадають між TCL та ICL (масова примусова міграція, ТОЗ у гуманітарних коридорах, «сірі» зони юрисдикції).</a:t>
          </a:r>
        </a:p>
      </dgm:t>
    </dgm:pt>
    <dgm:pt modelId="{B21C3854-E385-43ED-805D-1B8E6617549D}" type="parTrans" cxnId="{CDBEE4F7-3C14-4441-9197-EBA6FB56FDD8}">
      <dgm:prSet/>
      <dgm:spPr/>
      <dgm:t>
        <a:bodyPr/>
        <a:lstStyle/>
        <a:p>
          <a:endParaRPr lang="en-US"/>
        </a:p>
      </dgm:t>
    </dgm:pt>
    <dgm:pt modelId="{50DB7A72-5FC7-4627-B79E-B82F2A02876E}" type="sibTrans" cxnId="{CDBEE4F7-3C14-4441-9197-EBA6FB56FDD8}">
      <dgm:prSet/>
      <dgm:spPr/>
      <dgm:t>
        <a:bodyPr/>
        <a:lstStyle/>
        <a:p>
          <a:endParaRPr lang="en-US"/>
        </a:p>
      </dgm:t>
    </dgm:pt>
    <dgm:pt modelId="{41962F26-26F6-43E3-A816-87029CCFAEEF}">
      <dgm:prSet/>
      <dgm:spPr/>
      <dgm:t>
        <a:bodyPr/>
        <a:lstStyle/>
        <a:p>
          <a:r>
            <a:rPr lang="en-US"/>
            <a:t>Мобільні трибунали як контрінтуїтивне рішення «відсутнього третього» – юрисдикція, яка «рухається» за злочинністю на морі.</a:t>
          </a:r>
        </a:p>
      </dgm:t>
    </dgm:pt>
    <dgm:pt modelId="{1328B4A1-2F19-407C-873C-771890BBF019}" type="parTrans" cxnId="{661D0403-FFA2-4868-BCB9-9B4B56162E9B}">
      <dgm:prSet/>
      <dgm:spPr/>
      <dgm:t>
        <a:bodyPr/>
        <a:lstStyle/>
        <a:p>
          <a:endParaRPr lang="en-US"/>
        </a:p>
      </dgm:t>
    </dgm:pt>
    <dgm:pt modelId="{12ABFEA5-399B-49D4-888A-E04D2CEA03E6}" type="sibTrans" cxnId="{661D0403-FFA2-4868-BCB9-9B4B56162E9B}">
      <dgm:prSet/>
      <dgm:spPr/>
      <dgm:t>
        <a:bodyPr/>
        <a:lstStyle/>
        <a:p>
          <a:endParaRPr lang="en-US"/>
        </a:p>
      </dgm:t>
    </dgm:pt>
    <dgm:pt modelId="{71B8DC2F-AD12-0B4B-8694-B8E4091B4837}" type="pres">
      <dgm:prSet presAssocID="{8CEA3280-5D6C-43D5-A03B-36B0B2D92B0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7DDD660-9037-2741-802B-DFD4A8459E14}" type="pres">
      <dgm:prSet presAssocID="{2723A6B7-C7FC-4425-8753-CA865C0FAB5C}" presName="hierRoot1" presStyleCnt="0"/>
      <dgm:spPr/>
    </dgm:pt>
    <dgm:pt modelId="{60BAD202-8382-A043-A1AF-45F512DF0BCB}" type="pres">
      <dgm:prSet presAssocID="{2723A6B7-C7FC-4425-8753-CA865C0FAB5C}" presName="composite" presStyleCnt="0"/>
      <dgm:spPr/>
    </dgm:pt>
    <dgm:pt modelId="{C9FB68A4-C8BA-664F-B917-3F44E658C4EF}" type="pres">
      <dgm:prSet presAssocID="{2723A6B7-C7FC-4425-8753-CA865C0FAB5C}" presName="background" presStyleLbl="node0" presStyleIdx="0" presStyleCnt="3"/>
      <dgm:spPr/>
    </dgm:pt>
    <dgm:pt modelId="{410AF875-157D-B546-A59D-4E4AC471BDE0}" type="pres">
      <dgm:prSet presAssocID="{2723A6B7-C7FC-4425-8753-CA865C0FAB5C}" presName="text" presStyleLbl="fgAcc0" presStyleIdx="0" presStyleCnt="3">
        <dgm:presLayoutVars>
          <dgm:chPref val="3"/>
        </dgm:presLayoutVars>
      </dgm:prSet>
      <dgm:spPr/>
    </dgm:pt>
    <dgm:pt modelId="{40F19C57-325C-3C41-A2F6-9B3F84CD440D}" type="pres">
      <dgm:prSet presAssocID="{2723A6B7-C7FC-4425-8753-CA865C0FAB5C}" presName="hierChild2" presStyleCnt="0"/>
      <dgm:spPr/>
    </dgm:pt>
    <dgm:pt modelId="{5F13E6EE-1E5D-7848-9011-3C3C03B7B5C1}" type="pres">
      <dgm:prSet presAssocID="{ADD902C6-8032-49CE-937D-8C3CC40FC135}" presName="hierRoot1" presStyleCnt="0"/>
      <dgm:spPr/>
    </dgm:pt>
    <dgm:pt modelId="{C9C7F63A-1C94-C54C-A1EC-3F86764EC938}" type="pres">
      <dgm:prSet presAssocID="{ADD902C6-8032-49CE-937D-8C3CC40FC135}" presName="composite" presStyleCnt="0"/>
      <dgm:spPr/>
    </dgm:pt>
    <dgm:pt modelId="{A0486E7F-96FC-6740-AB79-B771F14968B1}" type="pres">
      <dgm:prSet presAssocID="{ADD902C6-8032-49CE-937D-8C3CC40FC135}" presName="background" presStyleLbl="node0" presStyleIdx="1" presStyleCnt="3"/>
      <dgm:spPr/>
    </dgm:pt>
    <dgm:pt modelId="{377EE0D1-7B3C-7D43-BDB8-F006B374666E}" type="pres">
      <dgm:prSet presAssocID="{ADD902C6-8032-49CE-937D-8C3CC40FC135}" presName="text" presStyleLbl="fgAcc0" presStyleIdx="1" presStyleCnt="3">
        <dgm:presLayoutVars>
          <dgm:chPref val="3"/>
        </dgm:presLayoutVars>
      </dgm:prSet>
      <dgm:spPr/>
    </dgm:pt>
    <dgm:pt modelId="{C1E50113-59E2-2649-97E8-71CB19F7E29E}" type="pres">
      <dgm:prSet presAssocID="{ADD902C6-8032-49CE-937D-8C3CC40FC135}" presName="hierChild2" presStyleCnt="0"/>
      <dgm:spPr/>
    </dgm:pt>
    <dgm:pt modelId="{B0682D63-DAEB-544C-B32B-503BF70D3225}" type="pres">
      <dgm:prSet presAssocID="{41962F26-26F6-43E3-A816-87029CCFAEEF}" presName="hierRoot1" presStyleCnt="0"/>
      <dgm:spPr/>
    </dgm:pt>
    <dgm:pt modelId="{B0D2C310-FAC1-0A41-BFAD-862D0D433633}" type="pres">
      <dgm:prSet presAssocID="{41962F26-26F6-43E3-A816-87029CCFAEEF}" presName="composite" presStyleCnt="0"/>
      <dgm:spPr/>
    </dgm:pt>
    <dgm:pt modelId="{CD5AA2C1-F870-254B-A590-97D3D56B0726}" type="pres">
      <dgm:prSet presAssocID="{41962F26-26F6-43E3-A816-87029CCFAEEF}" presName="background" presStyleLbl="node0" presStyleIdx="2" presStyleCnt="3"/>
      <dgm:spPr/>
    </dgm:pt>
    <dgm:pt modelId="{001A71CD-6338-E14A-95EC-BC5C031EF4F8}" type="pres">
      <dgm:prSet presAssocID="{41962F26-26F6-43E3-A816-87029CCFAEEF}" presName="text" presStyleLbl="fgAcc0" presStyleIdx="2" presStyleCnt="3">
        <dgm:presLayoutVars>
          <dgm:chPref val="3"/>
        </dgm:presLayoutVars>
      </dgm:prSet>
      <dgm:spPr/>
    </dgm:pt>
    <dgm:pt modelId="{B301A1C1-D088-A448-BB43-7B2B75A42BE0}" type="pres">
      <dgm:prSet presAssocID="{41962F26-26F6-43E3-A816-87029CCFAEEF}" presName="hierChild2" presStyleCnt="0"/>
      <dgm:spPr/>
    </dgm:pt>
  </dgm:ptLst>
  <dgm:cxnLst>
    <dgm:cxn modelId="{661D0403-FFA2-4868-BCB9-9B4B56162E9B}" srcId="{8CEA3280-5D6C-43D5-A03B-36B0B2D92B04}" destId="{41962F26-26F6-43E3-A816-87029CCFAEEF}" srcOrd="2" destOrd="0" parTransId="{1328B4A1-2F19-407C-873C-771890BBF019}" sibTransId="{12ABFEA5-399B-49D4-888A-E04D2CEA03E6}"/>
    <dgm:cxn modelId="{351E7315-E3FB-EA44-A9D4-51D66490DCE4}" type="presOf" srcId="{41962F26-26F6-43E3-A816-87029CCFAEEF}" destId="{001A71CD-6338-E14A-95EC-BC5C031EF4F8}" srcOrd="0" destOrd="0" presId="urn:microsoft.com/office/officeart/2005/8/layout/hierarchy1"/>
    <dgm:cxn modelId="{81CC302D-0B41-624C-9CCA-74F7A74B0914}" type="presOf" srcId="{ADD902C6-8032-49CE-937D-8C3CC40FC135}" destId="{377EE0D1-7B3C-7D43-BDB8-F006B374666E}" srcOrd="0" destOrd="0" presId="urn:microsoft.com/office/officeart/2005/8/layout/hierarchy1"/>
    <dgm:cxn modelId="{83DE5545-6A60-8E48-9438-AD51DBD44560}" type="presOf" srcId="{8CEA3280-5D6C-43D5-A03B-36B0B2D92B04}" destId="{71B8DC2F-AD12-0B4B-8694-B8E4091B4837}" srcOrd="0" destOrd="0" presId="urn:microsoft.com/office/officeart/2005/8/layout/hierarchy1"/>
    <dgm:cxn modelId="{4EB576A0-6636-7846-9867-EB25A4975D0B}" type="presOf" srcId="{2723A6B7-C7FC-4425-8753-CA865C0FAB5C}" destId="{410AF875-157D-B546-A59D-4E4AC471BDE0}" srcOrd="0" destOrd="0" presId="urn:microsoft.com/office/officeart/2005/8/layout/hierarchy1"/>
    <dgm:cxn modelId="{0AAFC0AB-E244-4F66-B267-D4B4A94F274A}" srcId="{8CEA3280-5D6C-43D5-A03B-36B0B2D92B04}" destId="{2723A6B7-C7FC-4425-8753-CA865C0FAB5C}" srcOrd="0" destOrd="0" parTransId="{A8B478D3-74BA-442B-807C-7480AD533BD1}" sibTransId="{B656FC8A-292C-4528-B615-B2E8B84D8BD3}"/>
    <dgm:cxn modelId="{CDBEE4F7-3C14-4441-9197-EBA6FB56FDD8}" srcId="{8CEA3280-5D6C-43D5-A03B-36B0B2D92B04}" destId="{ADD902C6-8032-49CE-937D-8C3CC40FC135}" srcOrd="1" destOrd="0" parTransId="{B21C3854-E385-43ED-805D-1B8E6617549D}" sibTransId="{50DB7A72-5FC7-4627-B79E-B82F2A02876E}"/>
    <dgm:cxn modelId="{F58B0977-6B7B-F048-8C1F-51641C89B072}" type="presParOf" srcId="{71B8DC2F-AD12-0B4B-8694-B8E4091B4837}" destId="{07DDD660-9037-2741-802B-DFD4A8459E14}" srcOrd="0" destOrd="0" presId="urn:microsoft.com/office/officeart/2005/8/layout/hierarchy1"/>
    <dgm:cxn modelId="{29D653C2-146D-0741-8E29-25CDCCE8774A}" type="presParOf" srcId="{07DDD660-9037-2741-802B-DFD4A8459E14}" destId="{60BAD202-8382-A043-A1AF-45F512DF0BCB}" srcOrd="0" destOrd="0" presId="urn:microsoft.com/office/officeart/2005/8/layout/hierarchy1"/>
    <dgm:cxn modelId="{C50A37EE-24F4-5445-BBFD-3AEB527F1F9A}" type="presParOf" srcId="{60BAD202-8382-A043-A1AF-45F512DF0BCB}" destId="{C9FB68A4-C8BA-664F-B917-3F44E658C4EF}" srcOrd="0" destOrd="0" presId="urn:microsoft.com/office/officeart/2005/8/layout/hierarchy1"/>
    <dgm:cxn modelId="{A99016FA-9F31-474B-BE36-5F8D352BEE38}" type="presParOf" srcId="{60BAD202-8382-A043-A1AF-45F512DF0BCB}" destId="{410AF875-157D-B546-A59D-4E4AC471BDE0}" srcOrd="1" destOrd="0" presId="urn:microsoft.com/office/officeart/2005/8/layout/hierarchy1"/>
    <dgm:cxn modelId="{6AA7A7AF-1AC8-5745-AB8C-0E51B8C4C8A0}" type="presParOf" srcId="{07DDD660-9037-2741-802B-DFD4A8459E14}" destId="{40F19C57-325C-3C41-A2F6-9B3F84CD440D}" srcOrd="1" destOrd="0" presId="urn:microsoft.com/office/officeart/2005/8/layout/hierarchy1"/>
    <dgm:cxn modelId="{4F9B3AC4-F365-6F4C-95C1-1E0A2C1C3F93}" type="presParOf" srcId="{71B8DC2F-AD12-0B4B-8694-B8E4091B4837}" destId="{5F13E6EE-1E5D-7848-9011-3C3C03B7B5C1}" srcOrd="1" destOrd="0" presId="urn:microsoft.com/office/officeart/2005/8/layout/hierarchy1"/>
    <dgm:cxn modelId="{6985E936-159E-F740-98E5-05C8C1E90328}" type="presParOf" srcId="{5F13E6EE-1E5D-7848-9011-3C3C03B7B5C1}" destId="{C9C7F63A-1C94-C54C-A1EC-3F86764EC938}" srcOrd="0" destOrd="0" presId="urn:microsoft.com/office/officeart/2005/8/layout/hierarchy1"/>
    <dgm:cxn modelId="{E1525E10-68AB-5A4F-A7E7-D73EED8D55B6}" type="presParOf" srcId="{C9C7F63A-1C94-C54C-A1EC-3F86764EC938}" destId="{A0486E7F-96FC-6740-AB79-B771F14968B1}" srcOrd="0" destOrd="0" presId="urn:microsoft.com/office/officeart/2005/8/layout/hierarchy1"/>
    <dgm:cxn modelId="{371125ED-993A-724E-85F2-4C088709E574}" type="presParOf" srcId="{C9C7F63A-1C94-C54C-A1EC-3F86764EC938}" destId="{377EE0D1-7B3C-7D43-BDB8-F006B374666E}" srcOrd="1" destOrd="0" presId="urn:microsoft.com/office/officeart/2005/8/layout/hierarchy1"/>
    <dgm:cxn modelId="{CE09B41C-BC15-D145-AD00-4487FFBCAF0C}" type="presParOf" srcId="{5F13E6EE-1E5D-7848-9011-3C3C03B7B5C1}" destId="{C1E50113-59E2-2649-97E8-71CB19F7E29E}" srcOrd="1" destOrd="0" presId="urn:microsoft.com/office/officeart/2005/8/layout/hierarchy1"/>
    <dgm:cxn modelId="{B4CE0A53-FC0A-2E41-8512-F678C67EA83F}" type="presParOf" srcId="{71B8DC2F-AD12-0B4B-8694-B8E4091B4837}" destId="{B0682D63-DAEB-544C-B32B-503BF70D3225}" srcOrd="2" destOrd="0" presId="urn:microsoft.com/office/officeart/2005/8/layout/hierarchy1"/>
    <dgm:cxn modelId="{11527315-58E3-3F49-A4EB-6AD695294C1A}" type="presParOf" srcId="{B0682D63-DAEB-544C-B32B-503BF70D3225}" destId="{B0D2C310-FAC1-0A41-BFAD-862D0D433633}" srcOrd="0" destOrd="0" presId="urn:microsoft.com/office/officeart/2005/8/layout/hierarchy1"/>
    <dgm:cxn modelId="{DB22763D-A816-BE40-86A4-E560B26F0CAC}" type="presParOf" srcId="{B0D2C310-FAC1-0A41-BFAD-862D0D433633}" destId="{CD5AA2C1-F870-254B-A590-97D3D56B0726}" srcOrd="0" destOrd="0" presId="urn:microsoft.com/office/officeart/2005/8/layout/hierarchy1"/>
    <dgm:cxn modelId="{FA56362D-8DA0-2E48-B93A-94677DFF8DFE}" type="presParOf" srcId="{B0D2C310-FAC1-0A41-BFAD-862D0D433633}" destId="{001A71CD-6338-E14A-95EC-BC5C031EF4F8}" srcOrd="1" destOrd="0" presId="urn:microsoft.com/office/officeart/2005/8/layout/hierarchy1"/>
    <dgm:cxn modelId="{BE2B51F1-4EDF-E841-8EE4-7474DF9047EE}" type="presParOf" srcId="{B0682D63-DAEB-544C-B32B-503BF70D3225}" destId="{B301A1C1-D088-A448-BB43-7B2B75A42B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75B17A-CB07-4D77-A87D-117C7F95E297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54024FC-0F50-4AE5-8010-85221A09C529}">
      <dgm:prSet/>
      <dgm:spPr/>
      <dgm:t>
        <a:bodyPr/>
        <a:lstStyle/>
        <a:p>
          <a:r>
            <a:rPr lang="en-US"/>
            <a:t>Закріплення за окремими НУО права ініціювати обов’язкові провадження у справах про морські злочини (jurisdiction-triggering power).</a:t>
          </a:r>
        </a:p>
      </dgm:t>
    </dgm:pt>
    <dgm:pt modelId="{4D21F3EA-75DC-4027-B9C3-D6871390AADE}" type="parTrans" cxnId="{051347A1-5A4B-4707-9E5E-1E6EE23455C4}">
      <dgm:prSet/>
      <dgm:spPr/>
      <dgm:t>
        <a:bodyPr/>
        <a:lstStyle/>
        <a:p>
          <a:endParaRPr lang="en-US"/>
        </a:p>
      </dgm:t>
    </dgm:pt>
    <dgm:pt modelId="{58AEBE94-4B24-4FCC-B112-F48D0A8D0017}" type="sibTrans" cxnId="{051347A1-5A4B-4707-9E5E-1E6EE23455C4}">
      <dgm:prSet/>
      <dgm:spPr/>
      <dgm:t>
        <a:bodyPr/>
        <a:lstStyle/>
        <a:p>
          <a:endParaRPr lang="en-US"/>
        </a:p>
      </dgm:t>
    </dgm:pt>
    <dgm:pt modelId="{6F1DCCC8-432B-4C8B-BDA4-983362D4E97C}">
      <dgm:prSet/>
      <dgm:spPr/>
      <dgm:t>
        <a:bodyPr/>
        <a:lstStyle/>
        <a:p>
          <a:r>
            <a:rPr lang="en-US"/>
            <a:t>НУО, що документують push-back, смерті біженців, примусову працю моряків, стають «воротами» до кримінальної юстиції моря.</a:t>
          </a:r>
        </a:p>
      </dgm:t>
    </dgm:pt>
    <dgm:pt modelId="{4369301F-30C9-45EE-A8C0-5FC0C5909744}" type="parTrans" cxnId="{052DD5E3-B416-4C47-B5F3-A8E1CB757082}">
      <dgm:prSet/>
      <dgm:spPr/>
      <dgm:t>
        <a:bodyPr/>
        <a:lstStyle/>
        <a:p>
          <a:endParaRPr lang="en-US"/>
        </a:p>
      </dgm:t>
    </dgm:pt>
    <dgm:pt modelId="{143A90FA-3DAB-47F3-A232-6E2CB4B3DE21}" type="sibTrans" cxnId="{052DD5E3-B416-4C47-B5F3-A8E1CB757082}">
      <dgm:prSet/>
      <dgm:spPr/>
      <dgm:t>
        <a:bodyPr/>
        <a:lstStyle/>
        <a:p>
          <a:endParaRPr lang="en-US"/>
        </a:p>
      </dgm:t>
    </dgm:pt>
    <dgm:pt modelId="{88963B6E-4480-4E60-91D5-68E77086D66F}">
      <dgm:prSet/>
      <dgm:spPr/>
      <dgm:t>
        <a:bodyPr/>
        <a:lstStyle/>
        <a:p>
          <a:r>
            <a:rPr lang="en-US"/>
            <a:t>Model rules для національних систем та міжнародних органів: визнання НУО повноцінними суб’єктами антикримінальної морської політики.</a:t>
          </a:r>
        </a:p>
      </dgm:t>
    </dgm:pt>
    <dgm:pt modelId="{E56132F1-30D5-4A90-A9EC-AE6707C17089}" type="parTrans" cxnId="{7840F375-E6B4-464E-A535-23064A15FDD2}">
      <dgm:prSet/>
      <dgm:spPr/>
      <dgm:t>
        <a:bodyPr/>
        <a:lstStyle/>
        <a:p>
          <a:endParaRPr lang="en-US"/>
        </a:p>
      </dgm:t>
    </dgm:pt>
    <dgm:pt modelId="{3A68C23C-8ED5-422A-81B7-39DD435E85CE}" type="sibTrans" cxnId="{7840F375-E6B4-464E-A535-23064A15FDD2}">
      <dgm:prSet/>
      <dgm:spPr/>
      <dgm:t>
        <a:bodyPr/>
        <a:lstStyle/>
        <a:p>
          <a:endParaRPr lang="en-US"/>
        </a:p>
      </dgm:t>
    </dgm:pt>
    <dgm:pt modelId="{34A64033-9FB8-5E4D-94AD-2DD9B41EEE2A}" type="pres">
      <dgm:prSet presAssocID="{2575B17A-CB07-4D77-A87D-117C7F95E297}" presName="outerComposite" presStyleCnt="0">
        <dgm:presLayoutVars>
          <dgm:chMax val="5"/>
          <dgm:dir/>
          <dgm:resizeHandles val="exact"/>
        </dgm:presLayoutVars>
      </dgm:prSet>
      <dgm:spPr/>
    </dgm:pt>
    <dgm:pt modelId="{46CADE41-F892-BE43-A600-AD4F0B72742C}" type="pres">
      <dgm:prSet presAssocID="{2575B17A-CB07-4D77-A87D-117C7F95E297}" presName="dummyMaxCanvas" presStyleCnt="0">
        <dgm:presLayoutVars/>
      </dgm:prSet>
      <dgm:spPr/>
    </dgm:pt>
    <dgm:pt modelId="{20AABDAE-7EF4-D24E-8D3E-4119A54EA545}" type="pres">
      <dgm:prSet presAssocID="{2575B17A-CB07-4D77-A87D-117C7F95E297}" presName="ThreeNodes_1" presStyleLbl="node1" presStyleIdx="0" presStyleCnt="3">
        <dgm:presLayoutVars>
          <dgm:bulletEnabled val="1"/>
        </dgm:presLayoutVars>
      </dgm:prSet>
      <dgm:spPr/>
    </dgm:pt>
    <dgm:pt modelId="{ED7B5BF7-0959-1542-8457-037D9A01AE9D}" type="pres">
      <dgm:prSet presAssocID="{2575B17A-CB07-4D77-A87D-117C7F95E297}" presName="ThreeNodes_2" presStyleLbl="node1" presStyleIdx="1" presStyleCnt="3">
        <dgm:presLayoutVars>
          <dgm:bulletEnabled val="1"/>
        </dgm:presLayoutVars>
      </dgm:prSet>
      <dgm:spPr/>
    </dgm:pt>
    <dgm:pt modelId="{9DF975A3-D506-DB40-84E2-D895823BE0CB}" type="pres">
      <dgm:prSet presAssocID="{2575B17A-CB07-4D77-A87D-117C7F95E297}" presName="ThreeNodes_3" presStyleLbl="node1" presStyleIdx="2" presStyleCnt="3">
        <dgm:presLayoutVars>
          <dgm:bulletEnabled val="1"/>
        </dgm:presLayoutVars>
      </dgm:prSet>
      <dgm:spPr/>
    </dgm:pt>
    <dgm:pt modelId="{ED3D540D-4762-6A4C-8A48-8ECB6842B93D}" type="pres">
      <dgm:prSet presAssocID="{2575B17A-CB07-4D77-A87D-117C7F95E297}" presName="ThreeConn_1-2" presStyleLbl="fgAccFollowNode1" presStyleIdx="0" presStyleCnt="2">
        <dgm:presLayoutVars>
          <dgm:bulletEnabled val="1"/>
        </dgm:presLayoutVars>
      </dgm:prSet>
      <dgm:spPr/>
    </dgm:pt>
    <dgm:pt modelId="{09E52D58-52A7-C047-B2E3-EF1BF6F6CEA5}" type="pres">
      <dgm:prSet presAssocID="{2575B17A-CB07-4D77-A87D-117C7F95E297}" presName="ThreeConn_2-3" presStyleLbl="fgAccFollowNode1" presStyleIdx="1" presStyleCnt="2">
        <dgm:presLayoutVars>
          <dgm:bulletEnabled val="1"/>
        </dgm:presLayoutVars>
      </dgm:prSet>
      <dgm:spPr/>
    </dgm:pt>
    <dgm:pt modelId="{B874BB49-4CCE-2148-B9FC-5CD8E513D11B}" type="pres">
      <dgm:prSet presAssocID="{2575B17A-CB07-4D77-A87D-117C7F95E297}" presName="ThreeNodes_1_text" presStyleLbl="node1" presStyleIdx="2" presStyleCnt="3">
        <dgm:presLayoutVars>
          <dgm:bulletEnabled val="1"/>
        </dgm:presLayoutVars>
      </dgm:prSet>
      <dgm:spPr/>
    </dgm:pt>
    <dgm:pt modelId="{B733D953-773B-8547-B9CA-1807FB5AD10D}" type="pres">
      <dgm:prSet presAssocID="{2575B17A-CB07-4D77-A87D-117C7F95E297}" presName="ThreeNodes_2_text" presStyleLbl="node1" presStyleIdx="2" presStyleCnt="3">
        <dgm:presLayoutVars>
          <dgm:bulletEnabled val="1"/>
        </dgm:presLayoutVars>
      </dgm:prSet>
      <dgm:spPr/>
    </dgm:pt>
    <dgm:pt modelId="{62044CF9-6808-F945-AA58-279A706B231A}" type="pres">
      <dgm:prSet presAssocID="{2575B17A-CB07-4D77-A87D-117C7F95E29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7134A40-1DFA-8248-8AC2-C96142FC56BB}" type="presOf" srcId="{58AEBE94-4B24-4FCC-B112-F48D0A8D0017}" destId="{ED3D540D-4762-6A4C-8A48-8ECB6842B93D}" srcOrd="0" destOrd="0" presId="urn:microsoft.com/office/officeart/2005/8/layout/vProcess5"/>
    <dgm:cxn modelId="{D9BE004E-960F-C347-B4FB-1C0C73DAC944}" type="presOf" srcId="{88963B6E-4480-4E60-91D5-68E77086D66F}" destId="{9DF975A3-D506-DB40-84E2-D895823BE0CB}" srcOrd="0" destOrd="0" presId="urn:microsoft.com/office/officeart/2005/8/layout/vProcess5"/>
    <dgm:cxn modelId="{8D6DFE56-37D3-7A47-BBAA-10BBE6E2A2C5}" type="presOf" srcId="{88963B6E-4480-4E60-91D5-68E77086D66F}" destId="{62044CF9-6808-F945-AA58-279A706B231A}" srcOrd="1" destOrd="0" presId="urn:microsoft.com/office/officeart/2005/8/layout/vProcess5"/>
    <dgm:cxn modelId="{C8720464-A501-5443-AD66-BEB0D77579A2}" type="presOf" srcId="{2575B17A-CB07-4D77-A87D-117C7F95E297}" destId="{34A64033-9FB8-5E4D-94AD-2DD9B41EEE2A}" srcOrd="0" destOrd="0" presId="urn:microsoft.com/office/officeart/2005/8/layout/vProcess5"/>
    <dgm:cxn modelId="{45F6316A-554C-6448-A353-03213C35CE00}" type="presOf" srcId="{6F1DCCC8-432B-4C8B-BDA4-983362D4E97C}" destId="{ED7B5BF7-0959-1542-8457-037D9A01AE9D}" srcOrd="0" destOrd="0" presId="urn:microsoft.com/office/officeart/2005/8/layout/vProcess5"/>
    <dgm:cxn modelId="{7840F375-E6B4-464E-A535-23064A15FDD2}" srcId="{2575B17A-CB07-4D77-A87D-117C7F95E297}" destId="{88963B6E-4480-4E60-91D5-68E77086D66F}" srcOrd="2" destOrd="0" parTransId="{E56132F1-30D5-4A90-A9EC-AE6707C17089}" sibTransId="{3A68C23C-8ED5-422A-81B7-39DD435E85CE}"/>
    <dgm:cxn modelId="{051347A1-5A4B-4707-9E5E-1E6EE23455C4}" srcId="{2575B17A-CB07-4D77-A87D-117C7F95E297}" destId="{354024FC-0F50-4AE5-8010-85221A09C529}" srcOrd="0" destOrd="0" parTransId="{4D21F3EA-75DC-4027-B9C3-D6871390AADE}" sibTransId="{58AEBE94-4B24-4FCC-B112-F48D0A8D0017}"/>
    <dgm:cxn modelId="{608329A3-52DD-924C-A598-C3FC31FF4512}" type="presOf" srcId="{6F1DCCC8-432B-4C8B-BDA4-983362D4E97C}" destId="{B733D953-773B-8547-B9CA-1807FB5AD10D}" srcOrd="1" destOrd="0" presId="urn:microsoft.com/office/officeart/2005/8/layout/vProcess5"/>
    <dgm:cxn modelId="{784468B7-FDC8-8745-8985-1049CFB2A797}" type="presOf" srcId="{354024FC-0F50-4AE5-8010-85221A09C529}" destId="{20AABDAE-7EF4-D24E-8D3E-4119A54EA545}" srcOrd="0" destOrd="0" presId="urn:microsoft.com/office/officeart/2005/8/layout/vProcess5"/>
    <dgm:cxn modelId="{536A49DA-3402-7145-A934-DA4588680B7E}" type="presOf" srcId="{354024FC-0F50-4AE5-8010-85221A09C529}" destId="{B874BB49-4CCE-2148-B9FC-5CD8E513D11B}" srcOrd="1" destOrd="0" presId="urn:microsoft.com/office/officeart/2005/8/layout/vProcess5"/>
    <dgm:cxn modelId="{052DD5E3-B416-4C47-B5F3-A8E1CB757082}" srcId="{2575B17A-CB07-4D77-A87D-117C7F95E297}" destId="{6F1DCCC8-432B-4C8B-BDA4-983362D4E97C}" srcOrd="1" destOrd="0" parTransId="{4369301F-30C9-45EE-A8C0-5FC0C5909744}" sibTransId="{143A90FA-3DAB-47F3-A232-6E2CB4B3DE21}"/>
    <dgm:cxn modelId="{686079FF-5764-A84A-8704-E2D1B33DCA6E}" type="presOf" srcId="{143A90FA-3DAB-47F3-A232-6E2CB4B3DE21}" destId="{09E52D58-52A7-C047-B2E3-EF1BF6F6CEA5}" srcOrd="0" destOrd="0" presId="urn:microsoft.com/office/officeart/2005/8/layout/vProcess5"/>
    <dgm:cxn modelId="{180F52B1-30FA-5946-9E61-26C26C2DB73C}" type="presParOf" srcId="{34A64033-9FB8-5E4D-94AD-2DD9B41EEE2A}" destId="{46CADE41-F892-BE43-A600-AD4F0B72742C}" srcOrd="0" destOrd="0" presId="urn:microsoft.com/office/officeart/2005/8/layout/vProcess5"/>
    <dgm:cxn modelId="{91344F3A-C1AB-F441-908E-D78AE13C26DE}" type="presParOf" srcId="{34A64033-9FB8-5E4D-94AD-2DD9B41EEE2A}" destId="{20AABDAE-7EF4-D24E-8D3E-4119A54EA545}" srcOrd="1" destOrd="0" presId="urn:microsoft.com/office/officeart/2005/8/layout/vProcess5"/>
    <dgm:cxn modelId="{CFD77122-39FA-4140-A111-D5445A38C10C}" type="presParOf" srcId="{34A64033-9FB8-5E4D-94AD-2DD9B41EEE2A}" destId="{ED7B5BF7-0959-1542-8457-037D9A01AE9D}" srcOrd="2" destOrd="0" presId="urn:microsoft.com/office/officeart/2005/8/layout/vProcess5"/>
    <dgm:cxn modelId="{302A4D60-6161-7845-96BF-D2FAFF5A9398}" type="presParOf" srcId="{34A64033-9FB8-5E4D-94AD-2DD9B41EEE2A}" destId="{9DF975A3-D506-DB40-84E2-D895823BE0CB}" srcOrd="3" destOrd="0" presId="urn:microsoft.com/office/officeart/2005/8/layout/vProcess5"/>
    <dgm:cxn modelId="{C222E705-49BC-834D-BD87-6C7D1989E49C}" type="presParOf" srcId="{34A64033-9FB8-5E4D-94AD-2DD9B41EEE2A}" destId="{ED3D540D-4762-6A4C-8A48-8ECB6842B93D}" srcOrd="4" destOrd="0" presId="urn:microsoft.com/office/officeart/2005/8/layout/vProcess5"/>
    <dgm:cxn modelId="{19EB06A5-06BF-0147-A18C-1CF898FA2F2D}" type="presParOf" srcId="{34A64033-9FB8-5E4D-94AD-2DD9B41EEE2A}" destId="{09E52D58-52A7-C047-B2E3-EF1BF6F6CEA5}" srcOrd="5" destOrd="0" presId="urn:microsoft.com/office/officeart/2005/8/layout/vProcess5"/>
    <dgm:cxn modelId="{F4F77457-66FA-CF48-B701-B12241A9B0CD}" type="presParOf" srcId="{34A64033-9FB8-5E4D-94AD-2DD9B41EEE2A}" destId="{B874BB49-4CCE-2148-B9FC-5CD8E513D11B}" srcOrd="6" destOrd="0" presId="urn:microsoft.com/office/officeart/2005/8/layout/vProcess5"/>
    <dgm:cxn modelId="{C92572D9-8256-5143-B55C-1D657ED23508}" type="presParOf" srcId="{34A64033-9FB8-5E4D-94AD-2DD9B41EEE2A}" destId="{B733D953-773B-8547-B9CA-1807FB5AD10D}" srcOrd="7" destOrd="0" presId="urn:microsoft.com/office/officeart/2005/8/layout/vProcess5"/>
    <dgm:cxn modelId="{F9DC8912-92F2-C743-A1E6-78E07937B001}" type="presParOf" srcId="{34A64033-9FB8-5E4D-94AD-2DD9B41EEE2A}" destId="{62044CF9-6808-F945-AA58-279A706B231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635883-859A-41EB-A288-77F207B64F0D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4B3B3D9-8A4D-464B-9659-B050EF9AB103}">
      <dgm:prSet/>
      <dgm:spPr/>
      <dgm:t>
        <a:bodyPr/>
        <a:lstStyle/>
        <a:p>
          <a:r>
            <a:rPr lang="en-US"/>
            <a:t>Model clause / протокол до UNCLOS: у випадках масової морської шкоди держави тлумачать кримінальні норми й юрисдикційні правила pro victima.</a:t>
          </a:r>
        </a:p>
      </dgm:t>
    </dgm:pt>
    <dgm:pt modelId="{C1530BA6-F8F2-469D-842C-5AFD539A1E86}" type="parTrans" cxnId="{3661CE7F-5AB2-47BF-9BC4-84FAF5204D38}">
      <dgm:prSet/>
      <dgm:spPr/>
      <dgm:t>
        <a:bodyPr/>
        <a:lstStyle/>
        <a:p>
          <a:endParaRPr lang="en-US"/>
        </a:p>
      </dgm:t>
    </dgm:pt>
    <dgm:pt modelId="{444573F4-0800-45F9-BA55-D7344DF71E1A}" type="sibTrans" cxnId="{3661CE7F-5AB2-47BF-9BC4-84FAF5204D38}">
      <dgm:prSet/>
      <dgm:spPr/>
      <dgm:t>
        <a:bodyPr/>
        <a:lstStyle/>
        <a:p>
          <a:endParaRPr lang="en-US"/>
        </a:p>
      </dgm:t>
    </dgm:pt>
    <dgm:pt modelId="{39E173DC-8872-45EA-9DE9-8E03CBE33EF2}">
      <dgm:prSet/>
      <dgm:spPr/>
      <dgm:t>
        <a:bodyPr/>
        <a:lstStyle/>
        <a:p>
          <a:r>
            <a:rPr lang="en-US"/>
            <a:t>Переведення конфлікту UNCLOS–кримінальне право з площини «зіткнення режимів» у площину спеціальної кримінальної інтерпретації морських норм.</a:t>
          </a:r>
        </a:p>
      </dgm:t>
    </dgm:pt>
    <dgm:pt modelId="{FE2F2B15-FCA5-4BE2-B12D-A642B92F883D}" type="parTrans" cxnId="{271DE5A0-3363-481A-BA74-25D1690F232F}">
      <dgm:prSet/>
      <dgm:spPr/>
      <dgm:t>
        <a:bodyPr/>
        <a:lstStyle/>
        <a:p>
          <a:endParaRPr lang="en-US"/>
        </a:p>
      </dgm:t>
    </dgm:pt>
    <dgm:pt modelId="{25893003-A5E1-462B-8858-67EB0101B19B}" type="sibTrans" cxnId="{271DE5A0-3363-481A-BA74-25D1690F232F}">
      <dgm:prSet/>
      <dgm:spPr/>
      <dgm:t>
        <a:bodyPr/>
        <a:lstStyle/>
        <a:p>
          <a:endParaRPr lang="en-US"/>
        </a:p>
      </dgm:t>
    </dgm:pt>
    <dgm:pt modelId="{8A52AB41-A909-4A71-A219-D0B7FB164AB4}">
      <dgm:prSet/>
      <dgm:spPr/>
      <dgm:t>
        <a:bodyPr/>
        <a:lstStyle/>
        <a:p>
          <a:r>
            <a:rPr lang="en-US" dirty="0" err="1"/>
            <a:t>Концепт</a:t>
          </a:r>
          <a:r>
            <a:rPr lang="en-US" dirty="0"/>
            <a:t> «</a:t>
          </a:r>
          <a:r>
            <a:rPr lang="en-US" dirty="0" err="1"/>
            <a:t>криміналізуючого</a:t>
          </a:r>
          <a:r>
            <a:rPr lang="en-US" dirty="0"/>
            <a:t> </a:t>
          </a:r>
          <a:r>
            <a:rPr lang="en-US" dirty="0" err="1"/>
            <a:t>тлумачення</a:t>
          </a:r>
          <a:r>
            <a:rPr lang="en-US" dirty="0"/>
            <a:t>» UNCLOS </a:t>
          </a:r>
          <a:r>
            <a:rPr lang="en-US" dirty="0" err="1"/>
            <a:t>як</a:t>
          </a:r>
          <a:r>
            <a:rPr lang="en-US" dirty="0"/>
            <a:t> </a:t>
          </a:r>
          <a:r>
            <a:rPr lang="en-US" dirty="0" err="1"/>
            <a:t>елемент</a:t>
          </a:r>
          <a:r>
            <a:rPr lang="en-US" dirty="0"/>
            <a:t> </a:t>
          </a:r>
          <a:r>
            <a:rPr lang="en-US" dirty="0" err="1"/>
            <a:t>нової</a:t>
          </a:r>
          <a:r>
            <a:rPr lang="en-US" dirty="0"/>
            <a:t> </a:t>
          </a:r>
          <a:r>
            <a:rPr lang="en-US" dirty="0" err="1"/>
            <a:t>архітектури</a:t>
          </a:r>
          <a:r>
            <a:rPr lang="en-US" dirty="0"/>
            <a:t> </a:t>
          </a:r>
          <a:r>
            <a:rPr lang="en-US" dirty="0" err="1"/>
            <a:t>кримінальної</a:t>
          </a:r>
          <a:r>
            <a:rPr lang="en-US" dirty="0"/>
            <a:t> </a:t>
          </a:r>
          <a:r>
            <a:rPr lang="en-US" dirty="0" err="1"/>
            <a:t>відповідальності</a:t>
          </a:r>
          <a:r>
            <a:rPr lang="en-US" dirty="0"/>
            <a:t> </a:t>
          </a:r>
          <a:r>
            <a:rPr lang="en-US" dirty="0" err="1"/>
            <a:t>на</a:t>
          </a:r>
          <a:r>
            <a:rPr lang="en-US" dirty="0"/>
            <a:t> </a:t>
          </a:r>
          <a:r>
            <a:rPr lang="en-US" dirty="0" err="1"/>
            <a:t>морі</a:t>
          </a:r>
          <a:r>
            <a:rPr lang="en-US" dirty="0"/>
            <a:t>.</a:t>
          </a:r>
        </a:p>
      </dgm:t>
    </dgm:pt>
    <dgm:pt modelId="{28F1FF5A-D4B7-4D62-99E0-BECDE2D3FD2A}" type="parTrans" cxnId="{7BBC20D8-AC6D-4F76-AD25-BC129ECF285C}">
      <dgm:prSet/>
      <dgm:spPr/>
      <dgm:t>
        <a:bodyPr/>
        <a:lstStyle/>
        <a:p>
          <a:endParaRPr lang="en-US"/>
        </a:p>
      </dgm:t>
    </dgm:pt>
    <dgm:pt modelId="{AF714378-E6E2-456A-A48E-12986A6B0C85}" type="sibTrans" cxnId="{7BBC20D8-AC6D-4F76-AD25-BC129ECF285C}">
      <dgm:prSet/>
      <dgm:spPr/>
      <dgm:t>
        <a:bodyPr/>
        <a:lstStyle/>
        <a:p>
          <a:endParaRPr lang="en-US"/>
        </a:p>
      </dgm:t>
    </dgm:pt>
    <dgm:pt modelId="{08A14831-9F81-D14F-B2DB-7F8CB2732A65}" type="pres">
      <dgm:prSet presAssocID="{FA635883-859A-41EB-A288-77F207B64F0D}" presName="outerComposite" presStyleCnt="0">
        <dgm:presLayoutVars>
          <dgm:chMax val="5"/>
          <dgm:dir/>
          <dgm:resizeHandles val="exact"/>
        </dgm:presLayoutVars>
      </dgm:prSet>
      <dgm:spPr/>
    </dgm:pt>
    <dgm:pt modelId="{41638F15-E755-6648-BD72-954E9E0AF161}" type="pres">
      <dgm:prSet presAssocID="{FA635883-859A-41EB-A288-77F207B64F0D}" presName="dummyMaxCanvas" presStyleCnt="0">
        <dgm:presLayoutVars/>
      </dgm:prSet>
      <dgm:spPr/>
    </dgm:pt>
    <dgm:pt modelId="{7DF6A243-55ED-904D-A9A6-172C1F07D28A}" type="pres">
      <dgm:prSet presAssocID="{FA635883-859A-41EB-A288-77F207B64F0D}" presName="ThreeNodes_1" presStyleLbl="node1" presStyleIdx="0" presStyleCnt="3">
        <dgm:presLayoutVars>
          <dgm:bulletEnabled val="1"/>
        </dgm:presLayoutVars>
      </dgm:prSet>
      <dgm:spPr/>
    </dgm:pt>
    <dgm:pt modelId="{514D44B1-120B-9C4A-A6F4-03FC4D6F46D5}" type="pres">
      <dgm:prSet presAssocID="{FA635883-859A-41EB-A288-77F207B64F0D}" presName="ThreeNodes_2" presStyleLbl="node1" presStyleIdx="1" presStyleCnt="3">
        <dgm:presLayoutVars>
          <dgm:bulletEnabled val="1"/>
        </dgm:presLayoutVars>
      </dgm:prSet>
      <dgm:spPr/>
    </dgm:pt>
    <dgm:pt modelId="{8F2E2B20-8078-2C4A-93DC-D9D8382A35E4}" type="pres">
      <dgm:prSet presAssocID="{FA635883-859A-41EB-A288-77F207B64F0D}" presName="ThreeNodes_3" presStyleLbl="node1" presStyleIdx="2" presStyleCnt="3">
        <dgm:presLayoutVars>
          <dgm:bulletEnabled val="1"/>
        </dgm:presLayoutVars>
      </dgm:prSet>
      <dgm:spPr/>
    </dgm:pt>
    <dgm:pt modelId="{43A6D311-82AB-5849-9727-93678901CBCA}" type="pres">
      <dgm:prSet presAssocID="{FA635883-859A-41EB-A288-77F207B64F0D}" presName="ThreeConn_1-2" presStyleLbl="fgAccFollowNode1" presStyleIdx="0" presStyleCnt="2">
        <dgm:presLayoutVars>
          <dgm:bulletEnabled val="1"/>
        </dgm:presLayoutVars>
      </dgm:prSet>
      <dgm:spPr/>
    </dgm:pt>
    <dgm:pt modelId="{25FBF813-F87A-684D-A3A8-6603EA241737}" type="pres">
      <dgm:prSet presAssocID="{FA635883-859A-41EB-A288-77F207B64F0D}" presName="ThreeConn_2-3" presStyleLbl="fgAccFollowNode1" presStyleIdx="1" presStyleCnt="2">
        <dgm:presLayoutVars>
          <dgm:bulletEnabled val="1"/>
        </dgm:presLayoutVars>
      </dgm:prSet>
      <dgm:spPr/>
    </dgm:pt>
    <dgm:pt modelId="{D0089C2D-B846-694A-9E76-AC871C48FE48}" type="pres">
      <dgm:prSet presAssocID="{FA635883-859A-41EB-A288-77F207B64F0D}" presName="ThreeNodes_1_text" presStyleLbl="node1" presStyleIdx="2" presStyleCnt="3">
        <dgm:presLayoutVars>
          <dgm:bulletEnabled val="1"/>
        </dgm:presLayoutVars>
      </dgm:prSet>
      <dgm:spPr/>
    </dgm:pt>
    <dgm:pt modelId="{BADDC17F-A474-3F44-8301-3FA83AAE7047}" type="pres">
      <dgm:prSet presAssocID="{FA635883-859A-41EB-A288-77F207B64F0D}" presName="ThreeNodes_2_text" presStyleLbl="node1" presStyleIdx="2" presStyleCnt="3">
        <dgm:presLayoutVars>
          <dgm:bulletEnabled val="1"/>
        </dgm:presLayoutVars>
      </dgm:prSet>
      <dgm:spPr/>
    </dgm:pt>
    <dgm:pt modelId="{22A86761-972A-1D4A-ADB7-489A303803A0}" type="pres">
      <dgm:prSet presAssocID="{FA635883-859A-41EB-A288-77F207B64F0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504C517-93A7-8A47-B24D-D800DC46C90F}" type="presOf" srcId="{39E173DC-8872-45EA-9DE9-8E03CBE33EF2}" destId="{BADDC17F-A474-3F44-8301-3FA83AAE7047}" srcOrd="1" destOrd="0" presId="urn:microsoft.com/office/officeart/2005/8/layout/vProcess5"/>
    <dgm:cxn modelId="{1FF2E51F-6437-D047-AA74-E4FC7D1462A8}" type="presOf" srcId="{444573F4-0800-45F9-BA55-D7344DF71E1A}" destId="{43A6D311-82AB-5849-9727-93678901CBCA}" srcOrd="0" destOrd="0" presId="urn:microsoft.com/office/officeart/2005/8/layout/vProcess5"/>
    <dgm:cxn modelId="{5B7AD329-2F38-8446-8F3E-19A48A071A5B}" type="presOf" srcId="{FA635883-859A-41EB-A288-77F207B64F0D}" destId="{08A14831-9F81-D14F-B2DB-7F8CB2732A65}" srcOrd="0" destOrd="0" presId="urn:microsoft.com/office/officeart/2005/8/layout/vProcess5"/>
    <dgm:cxn modelId="{A940C140-49AE-C444-9FFF-8CA37AC0351B}" type="presOf" srcId="{39E173DC-8872-45EA-9DE9-8E03CBE33EF2}" destId="{514D44B1-120B-9C4A-A6F4-03FC4D6F46D5}" srcOrd="0" destOrd="0" presId="urn:microsoft.com/office/officeart/2005/8/layout/vProcess5"/>
    <dgm:cxn modelId="{3661CE7F-5AB2-47BF-9BC4-84FAF5204D38}" srcId="{FA635883-859A-41EB-A288-77F207B64F0D}" destId="{F4B3B3D9-8A4D-464B-9659-B050EF9AB103}" srcOrd="0" destOrd="0" parTransId="{C1530BA6-F8F2-469D-842C-5AFD539A1E86}" sibTransId="{444573F4-0800-45F9-BA55-D7344DF71E1A}"/>
    <dgm:cxn modelId="{57BDD08F-2CEC-7142-B4D4-29E275DBE97E}" type="presOf" srcId="{8A52AB41-A909-4A71-A219-D0B7FB164AB4}" destId="{22A86761-972A-1D4A-ADB7-489A303803A0}" srcOrd="1" destOrd="0" presId="urn:microsoft.com/office/officeart/2005/8/layout/vProcess5"/>
    <dgm:cxn modelId="{271DE5A0-3363-481A-BA74-25D1690F232F}" srcId="{FA635883-859A-41EB-A288-77F207B64F0D}" destId="{39E173DC-8872-45EA-9DE9-8E03CBE33EF2}" srcOrd="1" destOrd="0" parTransId="{FE2F2B15-FCA5-4BE2-B12D-A642B92F883D}" sibTransId="{25893003-A5E1-462B-8858-67EB0101B19B}"/>
    <dgm:cxn modelId="{C82AD0A4-868E-114F-AADC-043D1274230C}" type="presOf" srcId="{F4B3B3D9-8A4D-464B-9659-B050EF9AB103}" destId="{D0089C2D-B846-694A-9E76-AC871C48FE48}" srcOrd="1" destOrd="0" presId="urn:microsoft.com/office/officeart/2005/8/layout/vProcess5"/>
    <dgm:cxn modelId="{AE3B8BA5-5B4C-8F43-873B-297DEDF652E7}" type="presOf" srcId="{F4B3B3D9-8A4D-464B-9659-B050EF9AB103}" destId="{7DF6A243-55ED-904D-A9A6-172C1F07D28A}" srcOrd="0" destOrd="0" presId="urn:microsoft.com/office/officeart/2005/8/layout/vProcess5"/>
    <dgm:cxn modelId="{7BBC20D8-AC6D-4F76-AD25-BC129ECF285C}" srcId="{FA635883-859A-41EB-A288-77F207B64F0D}" destId="{8A52AB41-A909-4A71-A219-D0B7FB164AB4}" srcOrd="2" destOrd="0" parTransId="{28F1FF5A-D4B7-4D62-99E0-BECDE2D3FD2A}" sibTransId="{AF714378-E6E2-456A-A48E-12986A6B0C85}"/>
    <dgm:cxn modelId="{D7D3E9E3-9639-F845-8C2A-D3693410B914}" type="presOf" srcId="{25893003-A5E1-462B-8858-67EB0101B19B}" destId="{25FBF813-F87A-684D-A3A8-6603EA241737}" srcOrd="0" destOrd="0" presId="urn:microsoft.com/office/officeart/2005/8/layout/vProcess5"/>
    <dgm:cxn modelId="{F8758AFF-A4EC-044A-8594-BDB69DB316E6}" type="presOf" srcId="{8A52AB41-A909-4A71-A219-D0B7FB164AB4}" destId="{8F2E2B20-8078-2C4A-93DC-D9D8382A35E4}" srcOrd="0" destOrd="0" presId="urn:microsoft.com/office/officeart/2005/8/layout/vProcess5"/>
    <dgm:cxn modelId="{0EF85745-52B9-984A-91AF-A0AF8B41CB0D}" type="presParOf" srcId="{08A14831-9F81-D14F-B2DB-7F8CB2732A65}" destId="{41638F15-E755-6648-BD72-954E9E0AF161}" srcOrd="0" destOrd="0" presId="urn:microsoft.com/office/officeart/2005/8/layout/vProcess5"/>
    <dgm:cxn modelId="{A62EE42F-09E2-5049-B34E-103F1625930A}" type="presParOf" srcId="{08A14831-9F81-D14F-B2DB-7F8CB2732A65}" destId="{7DF6A243-55ED-904D-A9A6-172C1F07D28A}" srcOrd="1" destOrd="0" presId="urn:microsoft.com/office/officeart/2005/8/layout/vProcess5"/>
    <dgm:cxn modelId="{F32B8BFC-B23A-E44A-9764-F497CFDC8D79}" type="presParOf" srcId="{08A14831-9F81-D14F-B2DB-7F8CB2732A65}" destId="{514D44B1-120B-9C4A-A6F4-03FC4D6F46D5}" srcOrd="2" destOrd="0" presId="urn:microsoft.com/office/officeart/2005/8/layout/vProcess5"/>
    <dgm:cxn modelId="{05928580-5C43-DF40-92EC-97213ACB3427}" type="presParOf" srcId="{08A14831-9F81-D14F-B2DB-7F8CB2732A65}" destId="{8F2E2B20-8078-2C4A-93DC-D9D8382A35E4}" srcOrd="3" destOrd="0" presId="urn:microsoft.com/office/officeart/2005/8/layout/vProcess5"/>
    <dgm:cxn modelId="{A976C0C2-6169-A140-BC7D-692E168386DF}" type="presParOf" srcId="{08A14831-9F81-D14F-B2DB-7F8CB2732A65}" destId="{43A6D311-82AB-5849-9727-93678901CBCA}" srcOrd="4" destOrd="0" presId="urn:microsoft.com/office/officeart/2005/8/layout/vProcess5"/>
    <dgm:cxn modelId="{2A1DFFFE-25E2-F849-A083-BB7B61F00EDE}" type="presParOf" srcId="{08A14831-9F81-D14F-B2DB-7F8CB2732A65}" destId="{25FBF813-F87A-684D-A3A8-6603EA241737}" srcOrd="5" destOrd="0" presId="urn:microsoft.com/office/officeart/2005/8/layout/vProcess5"/>
    <dgm:cxn modelId="{496934F9-8EF9-394D-BA25-F395D628E9CE}" type="presParOf" srcId="{08A14831-9F81-D14F-B2DB-7F8CB2732A65}" destId="{D0089C2D-B846-694A-9E76-AC871C48FE48}" srcOrd="6" destOrd="0" presId="urn:microsoft.com/office/officeart/2005/8/layout/vProcess5"/>
    <dgm:cxn modelId="{11242929-D45D-114E-AD28-7BF0EA1006B1}" type="presParOf" srcId="{08A14831-9F81-D14F-B2DB-7F8CB2732A65}" destId="{BADDC17F-A474-3F44-8301-3FA83AAE7047}" srcOrd="7" destOrd="0" presId="urn:microsoft.com/office/officeart/2005/8/layout/vProcess5"/>
    <dgm:cxn modelId="{B5889EE2-15F1-7843-ABFF-EB58B5540A9D}" type="presParOf" srcId="{08A14831-9F81-D14F-B2DB-7F8CB2732A65}" destId="{22A86761-972A-1D4A-ADB7-489A303803A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6AADD-0ADA-064C-A765-DB2C621D2AAA}">
      <dsp:nvSpPr>
        <dsp:cNvPr id="0" name=""/>
        <dsp:cNvSpPr/>
      </dsp:nvSpPr>
      <dsp:spPr>
        <a:xfrm>
          <a:off x="0" y="0"/>
          <a:ext cx="4750879" cy="1637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Перехід від моделі «норма → юрисдикція → суб’єкт» до моделі «шкода → комбінація режимів TCL/ECL/ICL/UNCLOS».</a:t>
          </a:r>
        </a:p>
      </dsp:txBody>
      <dsp:txXfrm>
        <a:off x="47973" y="47973"/>
        <a:ext cx="2983444" cy="1541965"/>
      </dsp:txXfrm>
    </dsp:sp>
    <dsp:sp modelId="{397CCFCB-D77A-4941-8DAF-F742029D5B0B}">
      <dsp:nvSpPr>
        <dsp:cNvPr id="0" name=""/>
        <dsp:cNvSpPr/>
      </dsp:nvSpPr>
      <dsp:spPr>
        <a:xfrm>
          <a:off x="419195" y="1910897"/>
          <a:ext cx="4750879" cy="1637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Harm-based карта морських злочинів: структурна, дифузна, кумулятивна шкода (push-back, примусова міграція, експлуатація, ТОЗ у гуманітарних коридорах).</a:t>
          </a:r>
        </a:p>
      </dsp:txBody>
      <dsp:txXfrm>
        <a:off x="467168" y="1958870"/>
        <a:ext cx="3171095" cy="1541965"/>
      </dsp:txXfrm>
    </dsp:sp>
    <dsp:sp modelId="{287D2885-FD2C-B74E-86AB-8E288A861390}">
      <dsp:nvSpPr>
        <dsp:cNvPr id="0" name=""/>
        <dsp:cNvSpPr/>
      </dsp:nvSpPr>
      <dsp:spPr>
        <a:xfrm>
          <a:off x="838390" y="3821794"/>
          <a:ext cx="4750879" cy="1637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Карта шкоди як аналітичний інструмент для судів, прокурорів і НУО до обрання конкретної кримінально-правової кваліфікації.</a:t>
          </a:r>
        </a:p>
      </dsp:txBody>
      <dsp:txXfrm>
        <a:off x="886363" y="3869767"/>
        <a:ext cx="3171095" cy="1541965"/>
      </dsp:txXfrm>
    </dsp:sp>
    <dsp:sp modelId="{C1B75BE9-1BB6-BB49-9415-1226437686F9}">
      <dsp:nvSpPr>
        <dsp:cNvPr id="0" name=""/>
        <dsp:cNvSpPr/>
      </dsp:nvSpPr>
      <dsp:spPr>
        <a:xfrm>
          <a:off x="3686236" y="1242083"/>
          <a:ext cx="1064642" cy="10646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925780" y="1242083"/>
        <a:ext cx="585554" cy="801143"/>
      </dsp:txXfrm>
    </dsp:sp>
    <dsp:sp modelId="{370C13A9-4434-6443-9E4C-285F23183143}">
      <dsp:nvSpPr>
        <dsp:cNvPr id="0" name=""/>
        <dsp:cNvSpPr/>
      </dsp:nvSpPr>
      <dsp:spPr>
        <a:xfrm>
          <a:off x="4105432" y="3142060"/>
          <a:ext cx="1064642" cy="10646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344976" y="3142060"/>
        <a:ext cx="585554" cy="8011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B0121-1A20-114C-89F2-36A10A000484}">
      <dsp:nvSpPr>
        <dsp:cNvPr id="0" name=""/>
        <dsp:cNvSpPr/>
      </dsp:nvSpPr>
      <dsp:spPr>
        <a:xfrm>
          <a:off x="0" y="0"/>
          <a:ext cx="4750879" cy="16379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Доктрина «system-subject liability»: суб’єктом відповідальності визнається формалізований ланцюг транзакцій/функцій (Papaya case, «свічковий транзит»).</a:t>
          </a:r>
        </a:p>
      </dsp:txBody>
      <dsp:txXfrm>
        <a:off x="47973" y="47973"/>
        <a:ext cx="2983444" cy="1541965"/>
      </dsp:txXfrm>
    </dsp:sp>
    <dsp:sp modelId="{361DBF72-46C0-DE40-B027-86DF9619A7A1}">
      <dsp:nvSpPr>
        <dsp:cNvPr id="0" name=""/>
        <dsp:cNvSpPr/>
      </dsp:nvSpPr>
      <dsp:spPr>
        <a:xfrm>
          <a:off x="419195" y="1910897"/>
          <a:ext cx="4750879" cy="163791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Ланцюг (лабораторії, логістичні оператори, фінансові посередники, цифрові платформи) розглядається як тимчасова «мережева корпорація» із системною виною.</a:t>
          </a:r>
        </a:p>
      </dsp:txBody>
      <dsp:txXfrm>
        <a:off x="467168" y="1958870"/>
        <a:ext cx="3171095" cy="1541965"/>
      </dsp:txXfrm>
    </dsp:sp>
    <dsp:sp modelId="{0384B2BD-9D0B-224B-868E-7AF6ECB380E9}">
      <dsp:nvSpPr>
        <dsp:cNvPr id="0" name=""/>
        <dsp:cNvSpPr/>
      </dsp:nvSpPr>
      <dsp:spPr>
        <a:xfrm>
          <a:off x="838390" y="3821794"/>
          <a:ext cx="4750879" cy="1637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Подолання «розчиненого» суб’єкта у морських TOЗ, пропозиція model provisions до UNTOC та регіональних інструментів.</a:t>
          </a:r>
        </a:p>
      </dsp:txBody>
      <dsp:txXfrm>
        <a:off x="886363" y="3869767"/>
        <a:ext cx="3171095" cy="1541965"/>
      </dsp:txXfrm>
    </dsp:sp>
    <dsp:sp modelId="{71A317A3-62FA-F44D-95F4-8D68479A474D}">
      <dsp:nvSpPr>
        <dsp:cNvPr id="0" name=""/>
        <dsp:cNvSpPr/>
      </dsp:nvSpPr>
      <dsp:spPr>
        <a:xfrm>
          <a:off x="3686236" y="1242083"/>
          <a:ext cx="1064642" cy="106464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925780" y="1242083"/>
        <a:ext cx="585554" cy="801143"/>
      </dsp:txXfrm>
    </dsp:sp>
    <dsp:sp modelId="{DF449DFB-FE25-C54B-8B64-04F0E2099014}">
      <dsp:nvSpPr>
        <dsp:cNvPr id="0" name=""/>
        <dsp:cNvSpPr/>
      </dsp:nvSpPr>
      <dsp:spPr>
        <a:xfrm>
          <a:off x="4105432" y="3142060"/>
          <a:ext cx="1064642" cy="106464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344976" y="3142060"/>
        <a:ext cx="585554" cy="8011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B68A4-C8BA-664F-B917-3F44E658C4EF}">
      <dsp:nvSpPr>
        <dsp:cNvPr id="0" name=""/>
        <dsp:cNvSpPr/>
      </dsp:nvSpPr>
      <dsp:spPr>
        <a:xfrm>
          <a:off x="0" y="991179"/>
          <a:ext cx="2305088" cy="1463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0AF875-157D-B546-A59D-4E4AC471BDE0}">
      <dsp:nvSpPr>
        <dsp:cNvPr id="0" name=""/>
        <dsp:cNvSpPr/>
      </dsp:nvSpPr>
      <dsp:spPr>
        <a:xfrm>
          <a:off x="256120" y="1234494"/>
          <a:ext cx="2305088" cy="1463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Концепція наднаціональних гібридних «морських трибуналів», розташованих при ключових портах або у морських зонах.</a:t>
          </a:r>
        </a:p>
      </dsp:txBody>
      <dsp:txXfrm>
        <a:off x="298991" y="1277365"/>
        <a:ext cx="2219346" cy="1377989"/>
      </dsp:txXfrm>
    </dsp:sp>
    <dsp:sp modelId="{A0486E7F-96FC-6740-AB79-B771F14968B1}">
      <dsp:nvSpPr>
        <dsp:cNvPr id="0" name=""/>
        <dsp:cNvSpPr/>
      </dsp:nvSpPr>
      <dsp:spPr>
        <a:xfrm>
          <a:off x="2817330" y="991179"/>
          <a:ext cx="2305088" cy="1463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EE0D1-7B3C-7D43-BDB8-F006B374666E}">
      <dsp:nvSpPr>
        <dsp:cNvPr id="0" name=""/>
        <dsp:cNvSpPr/>
      </dsp:nvSpPr>
      <dsp:spPr>
        <a:xfrm>
          <a:off x="3073451" y="1234494"/>
          <a:ext cx="2305088" cy="1463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Мандат: справи, що випадають між TCL та ICL (масова примусова міграція, ТОЗ у гуманітарних коридорах, «сірі» зони юрисдикції).</a:t>
          </a:r>
        </a:p>
      </dsp:txBody>
      <dsp:txXfrm>
        <a:off x="3116322" y="1277365"/>
        <a:ext cx="2219346" cy="1377989"/>
      </dsp:txXfrm>
    </dsp:sp>
    <dsp:sp modelId="{CD5AA2C1-F870-254B-A590-97D3D56B0726}">
      <dsp:nvSpPr>
        <dsp:cNvPr id="0" name=""/>
        <dsp:cNvSpPr/>
      </dsp:nvSpPr>
      <dsp:spPr>
        <a:xfrm>
          <a:off x="5634661" y="991179"/>
          <a:ext cx="2305088" cy="1463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A71CD-6338-E14A-95EC-BC5C031EF4F8}">
      <dsp:nvSpPr>
        <dsp:cNvPr id="0" name=""/>
        <dsp:cNvSpPr/>
      </dsp:nvSpPr>
      <dsp:spPr>
        <a:xfrm>
          <a:off x="5890782" y="1234494"/>
          <a:ext cx="2305088" cy="1463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Мобільні трибунали як контрінтуїтивне рішення «відсутнього третього» – юрисдикція, яка «рухається» за злочинністю на морі.</a:t>
          </a:r>
        </a:p>
      </dsp:txBody>
      <dsp:txXfrm>
        <a:off x="5933653" y="1277365"/>
        <a:ext cx="2219346" cy="13779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ABDAE-7EF4-D24E-8D3E-4119A54EA545}">
      <dsp:nvSpPr>
        <dsp:cNvPr id="0" name=""/>
        <dsp:cNvSpPr/>
      </dsp:nvSpPr>
      <dsp:spPr>
        <a:xfrm>
          <a:off x="0" y="0"/>
          <a:ext cx="7009643" cy="10610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Закріплення за окремими НУО права ініціювати обов’язкові провадження у справах про морські злочини (jurisdiction-triggering power).</a:t>
          </a:r>
        </a:p>
      </dsp:txBody>
      <dsp:txXfrm>
        <a:off x="31079" y="31079"/>
        <a:ext cx="5864633" cy="998941"/>
      </dsp:txXfrm>
    </dsp:sp>
    <dsp:sp modelId="{ED7B5BF7-0959-1542-8457-037D9A01AE9D}">
      <dsp:nvSpPr>
        <dsp:cNvPr id="0" name=""/>
        <dsp:cNvSpPr/>
      </dsp:nvSpPr>
      <dsp:spPr>
        <a:xfrm>
          <a:off x="618497" y="1237949"/>
          <a:ext cx="7009643" cy="10610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НУО, що документують push-back, смерті біженців, примусову працю моряків, стають «воротами» до кримінальної юстиції моря.</a:t>
          </a:r>
        </a:p>
      </dsp:txBody>
      <dsp:txXfrm>
        <a:off x="649576" y="1269028"/>
        <a:ext cx="5639272" cy="998941"/>
      </dsp:txXfrm>
    </dsp:sp>
    <dsp:sp modelId="{9DF975A3-D506-DB40-84E2-D895823BE0CB}">
      <dsp:nvSpPr>
        <dsp:cNvPr id="0" name=""/>
        <dsp:cNvSpPr/>
      </dsp:nvSpPr>
      <dsp:spPr>
        <a:xfrm>
          <a:off x="1236995" y="2475898"/>
          <a:ext cx="7009643" cy="10610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Model rules для національних систем та міжнародних органів: визнання НУО повноцінними суб’єктами антикримінальної морської політики.</a:t>
          </a:r>
        </a:p>
      </dsp:txBody>
      <dsp:txXfrm>
        <a:off x="1268074" y="2506977"/>
        <a:ext cx="5639272" cy="998941"/>
      </dsp:txXfrm>
    </dsp:sp>
    <dsp:sp modelId="{ED3D540D-4762-6A4C-8A48-8ECB6842B93D}">
      <dsp:nvSpPr>
        <dsp:cNvPr id="0" name=""/>
        <dsp:cNvSpPr/>
      </dsp:nvSpPr>
      <dsp:spPr>
        <a:xfrm>
          <a:off x="6319928" y="804667"/>
          <a:ext cx="689714" cy="68971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6475114" y="804667"/>
        <a:ext cx="379342" cy="519010"/>
      </dsp:txXfrm>
    </dsp:sp>
    <dsp:sp modelId="{09E52D58-52A7-C047-B2E3-EF1BF6F6CEA5}">
      <dsp:nvSpPr>
        <dsp:cNvPr id="0" name=""/>
        <dsp:cNvSpPr/>
      </dsp:nvSpPr>
      <dsp:spPr>
        <a:xfrm>
          <a:off x="6938426" y="2035542"/>
          <a:ext cx="689714" cy="6897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7093612" y="2035542"/>
        <a:ext cx="379342" cy="5190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F6A243-55ED-904D-A9A6-172C1F07D28A}">
      <dsp:nvSpPr>
        <dsp:cNvPr id="0" name=""/>
        <dsp:cNvSpPr/>
      </dsp:nvSpPr>
      <dsp:spPr>
        <a:xfrm>
          <a:off x="0" y="0"/>
          <a:ext cx="6856076" cy="12344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Model clause / протокол до UNCLOS: у випадках масової морської шкоди держави тлумачать кримінальні норми й юрисдикційні правила pro victima.</a:t>
          </a:r>
        </a:p>
      </dsp:txBody>
      <dsp:txXfrm>
        <a:off x="36156" y="36156"/>
        <a:ext cx="5524017" cy="1162128"/>
      </dsp:txXfrm>
    </dsp:sp>
    <dsp:sp modelId="{514D44B1-120B-9C4A-A6F4-03FC4D6F46D5}">
      <dsp:nvSpPr>
        <dsp:cNvPr id="0" name=""/>
        <dsp:cNvSpPr/>
      </dsp:nvSpPr>
      <dsp:spPr>
        <a:xfrm>
          <a:off x="604947" y="1440180"/>
          <a:ext cx="6856076" cy="123444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Переведення конфлікту UNCLOS–кримінальне право з площини «зіткнення режимів» у площину спеціальної кримінальної інтерпретації морських норм.</a:t>
          </a:r>
        </a:p>
      </dsp:txBody>
      <dsp:txXfrm>
        <a:off x="641103" y="1476336"/>
        <a:ext cx="5376430" cy="1162128"/>
      </dsp:txXfrm>
    </dsp:sp>
    <dsp:sp modelId="{8F2E2B20-8078-2C4A-93DC-D9D8382A35E4}">
      <dsp:nvSpPr>
        <dsp:cNvPr id="0" name=""/>
        <dsp:cNvSpPr/>
      </dsp:nvSpPr>
      <dsp:spPr>
        <a:xfrm>
          <a:off x="1209895" y="2880360"/>
          <a:ext cx="6856076" cy="123444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Концепт</a:t>
          </a:r>
          <a:r>
            <a:rPr lang="en-US" sz="1800" kern="1200" dirty="0"/>
            <a:t> «</a:t>
          </a:r>
          <a:r>
            <a:rPr lang="en-US" sz="1800" kern="1200" dirty="0" err="1"/>
            <a:t>криміналізуючого</a:t>
          </a:r>
          <a:r>
            <a:rPr lang="en-US" sz="1800" kern="1200" dirty="0"/>
            <a:t> </a:t>
          </a:r>
          <a:r>
            <a:rPr lang="en-US" sz="1800" kern="1200" dirty="0" err="1"/>
            <a:t>тлумачення</a:t>
          </a:r>
          <a:r>
            <a:rPr lang="en-US" sz="1800" kern="1200" dirty="0"/>
            <a:t>» UNCLOS </a:t>
          </a:r>
          <a:r>
            <a:rPr lang="en-US" sz="1800" kern="1200" dirty="0" err="1"/>
            <a:t>як</a:t>
          </a:r>
          <a:r>
            <a:rPr lang="en-US" sz="1800" kern="1200" dirty="0"/>
            <a:t> </a:t>
          </a:r>
          <a:r>
            <a:rPr lang="en-US" sz="1800" kern="1200" dirty="0" err="1"/>
            <a:t>елемент</a:t>
          </a:r>
          <a:r>
            <a:rPr lang="en-US" sz="1800" kern="1200" dirty="0"/>
            <a:t> </a:t>
          </a:r>
          <a:r>
            <a:rPr lang="en-US" sz="1800" kern="1200" dirty="0" err="1"/>
            <a:t>нової</a:t>
          </a:r>
          <a:r>
            <a:rPr lang="en-US" sz="1800" kern="1200" dirty="0"/>
            <a:t> </a:t>
          </a:r>
          <a:r>
            <a:rPr lang="en-US" sz="1800" kern="1200" dirty="0" err="1"/>
            <a:t>архітектури</a:t>
          </a:r>
          <a:r>
            <a:rPr lang="en-US" sz="1800" kern="1200" dirty="0"/>
            <a:t> </a:t>
          </a:r>
          <a:r>
            <a:rPr lang="en-US" sz="1800" kern="1200" dirty="0" err="1"/>
            <a:t>кримінальної</a:t>
          </a:r>
          <a:r>
            <a:rPr lang="en-US" sz="1800" kern="1200" dirty="0"/>
            <a:t> </a:t>
          </a:r>
          <a:r>
            <a:rPr lang="en-US" sz="1800" kern="1200" dirty="0" err="1"/>
            <a:t>відповідальності</a:t>
          </a:r>
          <a:r>
            <a:rPr lang="en-US" sz="1800" kern="1200" dirty="0"/>
            <a:t> </a:t>
          </a:r>
          <a:r>
            <a:rPr lang="en-US" sz="1800" kern="1200" dirty="0" err="1"/>
            <a:t>на</a:t>
          </a:r>
          <a:r>
            <a:rPr lang="en-US" sz="1800" kern="1200" dirty="0"/>
            <a:t> </a:t>
          </a:r>
          <a:r>
            <a:rPr lang="en-US" sz="1800" kern="1200" dirty="0" err="1"/>
            <a:t>морі</a:t>
          </a:r>
          <a:r>
            <a:rPr lang="en-US" sz="1800" kern="1200" dirty="0"/>
            <a:t>.</a:t>
          </a:r>
        </a:p>
      </dsp:txBody>
      <dsp:txXfrm>
        <a:off x="1246051" y="2916516"/>
        <a:ext cx="5376430" cy="1162128"/>
      </dsp:txXfrm>
    </dsp:sp>
    <dsp:sp modelId="{43A6D311-82AB-5849-9727-93678901CBCA}">
      <dsp:nvSpPr>
        <dsp:cNvPr id="0" name=""/>
        <dsp:cNvSpPr/>
      </dsp:nvSpPr>
      <dsp:spPr>
        <a:xfrm>
          <a:off x="6053690" y="936117"/>
          <a:ext cx="802386" cy="80238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234227" y="936117"/>
        <a:ext cx="441312" cy="603795"/>
      </dsp:txXfrm>
    </dsp:sp>
    <dsp:sp modelId="{25FBF813-F87A-684D-A3A8-6603EA241737}">
      <dsp:nvSpPr>
        <dsp:cNvPr id="0" name=""/>
        <dsp:cNvSpPr/>
      </dsp:nvSpPr>
      <dsp:spPr>
        <a:xfrm>
          <a:off x="6658637" y="2368067"/>
          <a:ext cx="802386" cy="80238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839174" y="2368067"/>
        <a:ext cx="441312" cy="603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54FD1-6058-EB44-AB3F-1D0DD00EFC8A}" type="datetimeFigureOut">
              <a:rPr lang="ru-UA" smtClean="0"/>
              <a:t>23.04.2026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C75AF-3D37-7744-8758-2392FC679AE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73378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20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tuliakov@onua.edu.u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72088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643468"/>
            <a:ext cx="3465438" cy="342495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 defTabSz="914400">
              <a:lnSpc>
                <a:spcPct val="90000"/>
              </a:lnSpc>
            </a:pPr>
            <a:r>
              <a:rPr lang="en-US" sz="2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МОРСЬКЕ ПРАВО ТА ЗЛОЧИН </a:t>
            </a:r>
            <a:r>
              <a:rPr lang="en-US" sz="21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</a:t>
            </a:r>
            <a:r>
              <a:rPr lang="en-US" sz="2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КОНТЕКСТІ ЮРИСДИКЦІЙНИХ КОНФЛІКТІВ</a:t>
            </a:r>
            <a:br>
              <a:rPr lang="en-US" sz="2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ХІX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міжнародн</a:t>
            </a:r>
            <a:r>
              <a:rPr lang="uk-UA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науково-практичн</a:t>
            </a:r>
            <a:r>
              <a:rPr lang="uk-UA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конференці</a:t>
            </a:r>
            <a:r>
              <a:rPr lang="uk-UA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я</a:t>
            </a:r>
            <a:r>
              <a:rPr lang="uk-UA" sz="1400" b="1" dirty="0" err="1"/>
              <a:t>ь</a:t>
            </a:r>
            <a:r>
              <a:rPr lang="uk-UA" sz="1400" b="1" dirty="0"/>
              <a:t> 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Морське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право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та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менеджмент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еволюція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та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сучасні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виклики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” </a:t>
            </a:r>
            <a:br>
              <a:rPr lang="en-US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23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квітня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2026 </a:t>
            </a:r>
            <a:r>
              <a:rPr lang="en-US" sz="1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року</a:t>
            </a:r>
            <a:r>
              <a:rPr lang="en-US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uk-UA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uk-UA" sz="1400" b="1" dirty="0"/>
            </a:br>
            <a:r>
              <a:rPr lang="uk-UA" sz="1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тези виступу</a:t>
            </a:r>
            <a:br>
              <a:rPr lang="en-US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599" y="5277684"/>
            <a:ext cx="4472087" cy="775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-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р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юрид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. 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наук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проф</a:t>
            </a:r>
            <a:r>
              <a:rPr lang="uk-UA" sz="14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есор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 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В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. </a:t>
            </a:r>
            <a:r>
              <a:rPr lang="en-US" sz="1400" b="1" kern="1200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О</a:t>
            </a:r>
            <a:r>
              <a:rPr lang="en-US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. Туляков</a:t>
            </a:r>
            <a:r>
              <a:rPr lang="uk-UA" sz="14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rPr>
              <a:t> (2026)</a:t>
            </a:r>
            <a:endParaRPr lang="en-US" sz="1400" b="1" kern="1200" dirty="0">
              <a:solidFill>
                <a:schemeClr val="accent1">
                  <a:lumMod val="50000"/>
                </a:schemeClr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1093AF-B72C-608D-89A6-B83C476CE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4689" y="1478100"/>
            <a:ext cx="3706710" cy="3901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Колективні суб’єкти у морському просторі: «невидимі координатори»</a:t>
            </a:r>
          </a:p>
        </p:txBody>
      </p:sp>
      <p:grpSp>
        <p:nvGrpSpPr>
          <p:cNvPr id="33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Еволюція інституту колективної відповідальності: від колективних кар до корпоративної та «організаційної» вини.
• На морі це означає відповідальність судновласників, операторів, чартерерів, страховиків і цифрових платформ, що координують логістику й фінанси.
• TCL фокусується на індивідах, ICL – на політичних і військових лідерах; ECL лише частково розвиває доктрину організаційної вини, що залишає корпоративні ланцюги в зоні невизначеності.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Graphic 212">
            <a:extLst>
              <a:ext uri="{FF2B5EF4-FFF2-40B4-BE49-F238E27FC236}">
                <a16:creationId xmlns:a16="http://schemas.microsoft.com/office/drawing/2014/main" id="{55C61911-45B2-48BF-AC7A-1EB579B42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6779" y="798490"/>
            <a:ext cx="685924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2DE4D4CE-6DAE-4A05-BE5B-6BCE3F4EC7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6779" y="798490"/>
            <a:ext cx="685924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5" y="1264801"/>
            <a:ext cx="3085928" cy="42963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UNCLOS, права людини та «боротьба за голос» жертв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8CB1D39-68D4-4372-BF3B-2A33A7495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396390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10C23D31-5B0A-4956-A59F-A24F57D2A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991" y="4604761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4C6FC6E-4AAF-4628-B7E5-85DF9D32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991" y="4604761"/>
            <a:ext cx="239955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345827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Різні судові інстанції по-різному конструюють зв’язок між UNCLOS, безпекою та правами людини, що створює мозаїку стандартів.
• Кваліфікація морських злочинів як «звичайних» чи міжнародних залежить не лише від фактичних характеристик, а й від того, чия біль отримує доступ до юрисдикції.
• Питання «хто визначає межу між TCL, ECL, ICL і UNCLOS?» водночас є питанням ієрархії жертв у морському праві.</a:t>
            </a:r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21453" y="59870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Громадські організації як суб’єкти антикримінальної морської політики</a:t>
            </a:r>
          </a:p>
        </p:txBody>
      </p:sp>
      <p:grpSp>
        <p:nvGrpSpPr>
          <p:cNvPr id="2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Пошуково-рятувальні НУО та правозахисні центри першими фіксують нові форми морської злочинності та порушень.
• Вони документують відмову в рятуванні, насильницькі повернення, примусову працю на суднах, формуючи доказову базу для проваджень.
• Держава водночас нейтралізує їхню нормативну роль, обмежуючи консультативним статусом і делегітимізуючи через безпекові та міграційні наративи.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8403" y="5203828"/>
            <a:ext cx="1396122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244" y="1202026"/>
            <a:ext cx="3022599" cy="44065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Висновки: до нової архітектури кримінальної відповідальності на морі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9171" y="1257565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0">
                <a:solidFill>
                  <a:schemeClr val="bg1"/>
                </a:solidFill>
              </a:rPr>
              <a:t>• Морський вимір TCL, ECL, ICL і UNCLOS виступає тестовим полігоном для нової архітектури кримінальної відповідальності.
• Нормативний розрив: між широтою TCL та вузькістю ICL, унаслідок якого реальні жертви морських злочинів потрапляють у правовий вакуум.
• Доктринальний розрив: незавершеність моделі колективної відповідальності дозволяє корпоративним і транснаціональним акторам діяти з фактичною безкарністю.
• Розгляд TCL, ECL, ICL та UNCLOS як взаємодоповнювальних рівнів одного проєкту із включенням НУО як повноцінних суб’єктів є умовою більш чесного й ефективного кримінального права моря.</a:t>
            </a:r>
          </a:p>
        </p:txBody>
      </p:sp>
      <p:grpSp>
        <p:nvGrpSpPr>
          <p:cNvPr id="169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8648" y="725954"/>
            <a:ext cx="1199122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73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5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C68A55F-7B32-44D8-AEE5-1AF405326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429030"/>
            <a:ext cx="2125980" cy="5457589"/>
          </a:xfrm>
        </p:spPr>
        <p:txBody>
          <a:bodyPr anchor="ctr">
            <a:normAutofit/>
          </a:bodyPr>
          <a:lstStyle/>
          <a:p>
            <a:r>
              <a:rPr lang="ru-RU" sz="3500"/>
              <a:t>«Карта морської шкоди» як новий базовий рівень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1490" y="6112341"/>
            <a:ext cx="812673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527048" y="5040414"/>
            <a:ext cx="54864" cy="21259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297FA81-60BF-3113-D6E3-6969D7BD9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467292"/>
              </p:ext>
            </p:extLst>
          </p:nvPr>
        </p:nvGraphicFramePr>
        <p:xfrm>
          <a:off x="3031236" y="429030"/>
          <a:ext cx="5589270" cy="5459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C68A55F-7B32-44D8-AEE5-1AF405326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429030"/>
            <a:ext cx="2125980" cy="5457589"/>
          </a:xfrm>
        </p:spPr>
        <p:txBody>
          <a:bodyPr anchor="ctr">
            <a:normAutofit/>
          </a:bodyPr>
          <a:lstStyle/>
          <a:p>
            <a:r>
              <a:rPr lang="en" sz="3500"/>
              <a:t>«System-subject liability» </a:t>
            </a:r>
            <a:r>
              <a:rPr lang="ru-RU" sz="3500"/>
              <a:t>для ланцюгів морської ТОЗ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1490" y="6112341"/>
            <a:ext cx="812673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527048" y="5040414"/>
            <a:ext cx="54864" cy="21259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DFE3E35-0C44-2E9F-FF5E-346E224339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447813"/>
              </p:ext>
            </p:extLst>
          </p:nvPr>
        </p:nvGraphicFramePr>
        <p:xfrm>
          <a:off x="3031236" y="429030"/>
          <a:ext cx="5589270" cy="5459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ru-RU" sz="3500">
                <a:solidFill>
                  <a:srgbClr val="FFFFFF"/>
                </a:solidFill>
              </a:rPr>
              <a:t>«Мобільні морські трибунали» як відповідь на відсутній третій рівень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42114BD-8FC1-609F-F277-7BD9B1793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028546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1293F9B-599E-4871-A414-757225FA3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217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65739"/>
            <a:ext cx="7886700" cy="112494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700">
                <a:solidFill>
                  <a:schemeClr val="bg1"/>
                </a:solidFill>
              </a:rPr>
              <a:t>НУО як співволодарі морської юрисдикції</a:t>
            </a:r>
          </a:p>
        </p:txBody>
      </p:sp>
      <p:grpSp>
        <p:nvGrpSpPr>
          <p:cNvPr id="28" name="Graphic 190">
            <a:extLst>
              <a:ext uri="{FF2B5EF4-FFF2-40B4-BE49-F238E27FC236}">
                <a16:creationId xmlns:a16="http://schemas.microsoft.com/office/drawing/2014/main" id="{53883AA7-7F86-41F8-A1D8-06E9886E7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136528"/>
            <a:ext cx="968730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C80ACB6-0FE0-4F10-998D-2E8D463750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C2903D5-FF18-4A00-8E9F-9335FCF1E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A8B53C-ED2D-4081-AC0C-F87A9D4B3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57863" y="681042"/>
            <a:ext cx="1171823" cy="1493465"/>
            <a:chOff x="3121343" y="4864099"/>
            <a:chExt cx="2085971" cy="1993901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2C7D52B-9C2A-4BDB-89DC-A89BDB9F8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38556" y="4981312"/>
              <a:ext cx="442726" cy="44272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4B951A6-4FAF-4CBA-B55F-3AAD55758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8809" y="4871565"/>
              <a:ext cx="902626" cy="902626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4DABFE-3395-46F4-95C0-CA58332AAF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1343" y="4864099"/>
              <a:ext cx="1152732" cy="1152732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82225D9-CC2C-4D45-B90F-5EC7DD2652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52324" y="4894707"/>
              <a:ext cx="1321462" cy="1321838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DC31B28-21ED-494B-BA30-31CD8F9CD9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5037" y="4957793"/>
              <a:ext cx="1428975" cy="1428975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BD8A01F-C2B9-47B6-977F-15E31A8C1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301642" y="5044398"/>
              <a:ext cx="1490195" cy="1490195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D562CCF-082E-4E33-BC25-3C2F3CB26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09523" y="5152279"/>
              <a:ext cx="1509607" cy="1509607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91A36DF-6DC9-4C5F-A16E-BC6DC8429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38685" y="5279576"/>
              <a:ext cx="1488326" cy="1490192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DEF31D0-A584-489A-B972-966367742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83896" y="5426652"/>
              <a:ext cx="1429720" cy="1429720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06B7B1-0776-4349-9782-39E4AD4E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021" y="5597624"/>
              <a:ext cx="1275308" cy="1260376"/>
            </a:xfrm>
            <a:custGeom>
              <a:avLst/>
              <a:gdLst>
                <a:gd name="connsiteX0" fmla="*/ 1260376 w 1275308"/>
                <a:gd name="connsiteY0" fmla="*/ 0 h 1260376"/>
                <a:gd name="connsiteX1" fmla="*/ 1275308 w 1275308"/>
                <a:gd name="connsiteY1" fmla="*/ 52634 h 1260376"/>
                <a:gd name="connsiteX2" fmla="*/ 67566 w 1275308"/>
                <a:gd name="connsiteY2" fmla="*/ 1260376 h 1260376"/>
                <a:gd name="connsiteX3" fmla="*/ 0 w 1275308"/>
                <a:gd name="connsiteY3" fmla="*/ 1260376 h 126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308" h="1260376">
                  <a:moveTo>
                    <a:pt x="1260376" y="0"/>
                  </a:moveTo>
                  <a:cubicBezTo>
                    <a:pt x="1265977" y="17174"/>
                    <a:pt x="1270829" y="34716"/>
                    <a:pt x="1275308" y="52634"/>
                  </a:cubicBezTo>
                  <a:lnTo>
                    <a:pt x="67566" y="1260376"/>
                  </a:lnTo>
                  <a:lnTo>
                    <a:pt x="0" y="1260376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ECC02B0-321C-499C-AB67-2DE74D4DED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41456" y="5797338"/>
              <a:ext cx="1065858" cy="1060662"/>
            </a:xfrm>
            <a:custGeom>
              <a:avLst/>
              <a:gdLst>
                <a:gd name="connsiteX0" fmla="*/ 1061006 w 1065858"/>
                <a:gd name="connsiteY0" fmla="*/ 0 h 1060662"/>
                <a:gd name="connsiteX1" fmla="*/ 1065858 w 1065858"/>
                <a:gd name="connsiteY1" fmla="*/ 62342 h 1060662"/>
                <a:gd name="connsiteX2" fmla="*/ 67196 w 1065858"/>
                <a:gd name="connsiteY2" fmla="*/ 1060662 h 1060662"/>
                <a:gd name="connsiteX3" fmla="*/ 0 w 1065858"/>
                <a:gd name="connsiteY3" fmla="*/ 1060662 h 106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858" h="1060662">
                  <a:moveTo>
                    <a:pt x="1061006" y="0"/>
                  </a:moveTo>
                  <a:cubicBezTo>
                    <a:pt x="1063248" y="20905"/>
                    <a:pt x="1064741" y="41809"/>
                    <a:pt x="1065858" y="62342"/>
                  </a:cubicBezTo>
                  <a:lnTo>
                    <a:pt x="67196" y="1060662"/>
                  </a:lnTo>
                  <a:lnTo>
                    <a:pt x="0" y="106066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5B3F392-AC23-49B8-A36A-D93B0BD76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1830" y="6039978"/>
              <a:ext cx="818022" cy="818022"/>
            </a:xfrm>
            <a:custGeom>
              <a:avLst/>
              <a:gdLst>
                <a:gd name="connsiteX0" fmla="*/ 818022 w 818022"/>
                <a:gd name="connsiteY0" fmla="*/ 0 h 818022"/>
                <a:gd name="connsiteX1" fmla="*/ 804584 w 818022"/>
                <a:gd name="connsiteY1" fmla="*/ 80632 h 818022"/>
                <a:gd name="connsiteX2" fmla="*/ 67190 w 818022"/>
                <a:gd name="connsiteY2" fmla="*/ 818022 h 818022"/>
                <a:gd name="connsiteX3" fmla="*/ 0 w 818022"/>
                <a:gd name="connsiteY3" fmla="*/ 818022 h 8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022" h="818022">
                  <a:moveTo>
                    <a:pt x="818022" y="0"/>
                  </a:moveTo>
                  <a:cubicBezTo>
                    <a:pt x="814660" y="27250"/>
                    <a:pt x="810180" y="53755"/>
                    <a:pt x="804584" y="80632"/>
                  </a:cubicBezTo>
                  <a:lnTo>
                    <a:pt x="67190" y="818022"/>
                  </a:lnTo>
                  <a:lnTo>
                    <a:pt x="0" y="81802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A72EA58-66EE-4BA2-923C-2B66CFC42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47375" y="6390131"/>
              <a:ext cx="442354" cy="442354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F564654-8B61-54F2-BE76-45A7C8330E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170971"/>
              </p:ext>
            </p:extLst>
          </p:nvPr>
        </p:nvGraphicFramePr>
        <p:xfrm>
          <a:off x="425962" y="2639965"/>
          <a:ext cx="8246639" cy="3536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136" y="715379"/>
            <a:ext cx="7632113" cy="109751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500" dirty="0"/>
              <a:t>«</a:t>
            </a:r>
            <a:r>
              <a:rPr lang="ru-RU" sz="3500" dirty="0" err="1"/>
              <a:t>Кримінальна</a:t>
            </a:r>
            <a:r>
              <a:rPr lang="ru-RU" sz="3500" dirty="0"/>
              <a:t>» </a:t>
            </a:r>
            <a:r>
              <a:rPr lang="ru-RU" sz="3500" dirty="0" err="1"/>
              <a:t>інтерпретаційна</a:t>
            </a:r>
            <a:r>
              <a:rPr lang="ru-RU" sz="3500" dirty="0"/>
              <a:t> клаузула до </a:t>
            </a:r>
            <a:r>
              <a:rPr lang="en" sz="3500" dirty="0"/>
              <a:t>UNCLOS</a:t>
            </a: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B444D337-4D9F-40A8-BA84-C0BFA7A8A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1962"/>
            <a:ext cx="9143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70478D1D-B50E-41C8-8A55-36A53D449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1962"/>
            <a:ext cx="3057523" cy="464399"/>
          </a:xfrm>
          <a:prstGeom prst="rect">
            <a:avLst/>
          </a:prstGeom>
          <a:gradFill>
            <a:gsLst>
              <a:gs pos="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8118A4-AD43-9B9A-C811-F64B53640E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64093"/>
              </p:ext>
            </p:extLst>
          </p:nvPr>
        </p:nvGraphicFramePr>
        <p:xfrm>
          <a:off x="541764" y="1908550"/>
          <a:ext cx="8065972" cy="4114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1466851"/>
            <a:ext cx="8083296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240"/>
              </a:lnSpc>
            </a:pPr>
            <a:r>
              <a:rPr lang="uk-UA" sz="2700" b="1" dirty="0">
                <a:solidFill>
                  <a:srgbClr val="0070C0"/>
                </a:solidFill>
                <a:latin typeface="Arial" pitchFamily="34" charset="0"/>
                <a:cs typeface="Arial" pitchFamily="34" charset="-120"/>
              </a:rPr>
              <a:t>Дякую за Увагу</a:t>
            </a:r>
            <a:endParaRPr lang="en-US" sz="2700" dirty="0">
              <a:solidFill>
                <a:srgbClr val="0070C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609600" y="2105026"/>
            <a:ext cx="8083296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90"/>
              </a:lnSpc>
            </a:pP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Вячеслав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Туляков</a:t>
            </a:r>
            <a:r>
              <a:rPr lang="uk-UA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(с) 2026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914400" y="2495550"/>
            <a:ext cx="4414982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430"/>
              </a:lnSpc>
              <a:buSzPct val="100000"/>
              <a:buChar char="•"/>
            </a:pPr>
            <a:r>
              <a:rPr lang="en-US" sz="20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Доктор юридичних наук, професор</a:t>
            </a:r>
            <a:endParaRPr lang="en-US" sz="2000" dirty="0">
              <a:solidFill>
                <a:srgbClr val="0070C0"/>
              </a:solidFill>
            </a:endParaRPr>
          </a:p>
          <a:p>
            <a:pPr marL="342900" indent="-342900">
              <a:lnSpc>
                <a:spcPts val="2430"/>
              </a:lnSpc>
              <a:buSzPct val="100000"/>
              <a:buChar char="•"/>
            </a:pPr>
            <a:r>
              <a:rPr lang="en-US" sz="20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Член-кореспондент НАПрН України</a:t>
            </a:r>
            <a:endParaRPr lang="en-US" sz="2000" dirty="0">
              <a:solidFill>
                <a:srgbClr val="0070C0"/>
              </a:solidFill>
            </a:endParaRPr>
          </a:p>
          <a:p>
            <a:pPr marL="342900" indent="-342900">
              <a:lnSpc>
                <a:spcPts val="2430"/>
              </a:lnSpc>
              <a:buSzPct val="100000"/>
              <a:buChar char="•"/>
            </a:pPr>
            <a:r>
              <a:rPr lang="en-US" sz="20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Суддя ad hoc ЄСПЛ (20</a:t>
            </a:r>
            <a:r>
              <a:rPr lang="uk-UA" sz="20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3–2026)</a:t>
            </a:r>
            <a:endParaRPr lang="uk-UA" sz="2000" dirty="0">
              <a:solidFill>
                <a:srgbClr val="0070C0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marL="342900" indent="-342900">
              <a:lnSpc>
                <a:spcPts val="2430"/>
              </a:lnSpc>
              <a:buSzPct val="100000"/>
              <a:buChar char="•"/>
            </a:pPr>
            <a:endParaRPr lang="uk-UA" sz="2000" dirty="0">
              <a:solidFill>
                <a:srgbClr val="0070C0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algn="ctr">
              <a:lnSpc>
                <a:spcPts val="1470"/>
              </a:lnSpc>
            </a:pPr>
            <a:r>
              <a:rPr lang="en-US" sz="20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  <a:hlinkClick r:id="rId3"/>
              </a:rPr>
              <a:t>tuliakov@onua.edu.ua</a:t>
            </a:r>
            <a:endParaRPr lang="uk-UA" sz="2000" dirty="0">
              <a:solidFill>
                <a:srgbClr val="94A3B8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algn="ctr">
              <a:lnSpc>
                <a:spcPts val="1470"/>
              </a:lnSpc>
            </a:pPr>
            <a:endParaRPr lang="en-US" sz="2000" dirty="0"/>
          </a:p>
          <a:p>
            <a:pPr algn="ctr">
              <a:lnSpc>
                <a:spcPts val="1470"/>
              </a:lnSpc>
            </a:pPr>
            <a:r>
              <a:rPr lang="en-US" sz="20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ORCID: 0000-0002-2716-7244</a:t>
            </a:r>
            <a:endParaRPr lang="en-US" sz="2000" dirty="0"/>
          </a:p>
          <a:p>
            <a:pPr marL="342900" indent="-342900">
              <a:lnSpc>
                <a:spcPts val="2430"/>
              </a:lnSpc>
              <a:buSzPct val="100000"/>
              <a:buChar char="•"/>
            </a:pPr>
            <a:endParaRPr lang="en-US" sz="1350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3BC3852-A015-8D7F-0978-C54E50461C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4643438" y="1500188"/>
            <a:ext cx="5143500" cy="3857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Rectangle 365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96" y="1040837"/>
            <a:ext cx="3566211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558" y="1029607"/>
            <a:ext cx="3566211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70" y="934855"/>
            <a:ext cx="3566211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1877492"/>
            <a:ext cx="3022599" cy="32153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4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Трипартитна структура та «подвійний дефіцит» кримінального права моря</a:t>
            </a: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396390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78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80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82" name="Oval 381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4" name="Oval 383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0">
                <a:solidFill>
                  <a:schemeClr val="bg1"/>
                </a:solidFill>
              </a:rPr>
              <a:t>• Міжнародне кримінальне право (ICL), європейське кримінальне право (ECL) та транснаціональне кримінальне право (TCL) формують «недержавне» наднаціональне кримінальне право у морському вимірі.
• Виявляється «подвійний дефіцит»: відсутній «третій» між ECL та ICL (TCL без власного судового рівня) і «суб’єкт» між індивідом та колективом.
• Морський простір стає лабораторією, де випробовуються межі державоцентричної моделі кримінальної юрисдикції в умовах UNCLOS.</a:t>
            </a:r>
          </a:p>
        </p:txBody>
      </p:sp>
      <p:grpSp>
        <p:nvGrpSpPr>
          <p:cNvPr id="386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59174" y="61394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tangle 42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3" name="Group 44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8403" y="5203828"/>
            <a:ext cx="1396122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46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48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49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50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52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54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56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57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58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59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60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61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244" y="1202026"/>
            <a:ext cx="3022599" cy="44065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1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Морський простір як арена «периферійних юрисдикцій»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9171" y="1257565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Концепція «периферійних юрисдикцій» (P. Caeiro): ICL та ECL створюються державами, але претендують на автономну нормативну владу.
• UNCLOS структурно поділяє морський простір (територіальне море, прилегла зона, ВЕЗ, відкрите море), тоді як ICL, TCL, ECL накладають на ці зони різні режими криміналізації.
• Прибережна держава, держава прапора та міжнародні інституції одночасно претендують на право визначати «злочин» і «жертву» у морському просторі.</a:t>
            </a:r>
          </a:p>
        </p:txBody>
      </p:sp>
      <p:grpSp>
        <p:nvGrpSpPr>
          <p:cNvPr id="190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8648" y="725954"/>
            <a:ext cx="1199122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94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96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8403" y="5203828"/>
            <a:ext cx="1396122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244" y="1202026"/>
            <a:ext cx="3022599" cy="44065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4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Юрисдикційні напруження UNCLOS та національної кримінальної політики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9171" y="1257565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Держави прагнуть максимізувати контроль над суднами, мігрантами та підозрюваними, часто на межі або поза межами дозволеного UNCLOS.
• Практика ЄСПЛ, Суду ЄС та Міжнародного Суду ООН формує фрагментоване поле стандартів між свободою судноплавства та безпекою/міграційним контролем.
• На цьому тлі «подвійна відсутність» кримінального права проявляється особливо гостро.</a:t>
            </a:r>
          </a:p>
        </p:txBody>
      </p:sp>
      <p:grpSp>
        <p:nvGrpSpPr>
          <p:cNvPr id="165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8648" y="725954"/>
            <a:ext cx="1199122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69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1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166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«Подвійна відсутність»: TCL без суду та «розчинений» суб’єкт</a:t>
            </a:r>
          </a:p>
        </p:txBody>
      </p:sp>
      <p:grpSp>
        <p:nvGrpSpPr>
          <p:cNvPr id="169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3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88" name="Oval 187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«Відсутній третій» між ECL та ICL: TCL гармонізує криміналізацію морських форм торгівлі людьми та контрабанди мігрантів, але не має власного судового рівня.
• «Відсутній суб’єкт» між індивідом і колективом: ключові морські актори (компанії, брокери, оператори платформ, ВПК) лише фрагментарно охоплюються моделями відповідальності.
• Відповідальність моряків «тіньового флоту» оголює проблему індивідуалізації вини в системно організованих ланцюгах.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8403" y="5203828"/>
            <a:ext cx="1396122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244" y="1202026"/>
            <a:ext cx="3022599" cy="44065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Морська торгівля людьми та міграційні потоки: асиметрія TCL та ICL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9171" y="1257565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Палермський протокол і Директива 2011/36/ЄС застосовують формулу «акт–засоби–мета» до будь-якого транспортування чи переміщення з метою експлуатації, незалежно від збройного конфлікту.
• Морські переміщення через Чорне й Середземне море формально підпадають під TCL, навіть коли фактично наближаються до злочинів проти людяності.
• Римський статут висуває суворі контекстуальні пороги (широкомасштабний/систематичний напад, nexus до конфлікту), що створює нормативний вакуум.</a:t>
            </a:r>
          </a:p>
        </p:txBody>
      </p:sp>
      <p:grpSp>
        <p:nvGrpSpPr>
          <p:cNvPr id="156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8648" y="725954"/>
            <a:ext cx="1199122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60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2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3443" y="315927"/>
            <a:ext cx="69915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166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1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UNCLOS, «push-back» операції та нормативний вакуум</a:t>
            </a:r>
          </a:p>
        </p:txBody>
      </p:sp>
      <p:grpSp>
        <p:nvGrpSpPr>
          <p:cNvPr id="169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3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88" name="Oval 187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Прибережні держави, посилаючись на безпеку, блокують висадку врятованих мігрантів, здійснюють «push-back» операції або передають SAR-зони іншим державам.
• Такі дії дозволяють уникати як ефективного національного переслідування, так і міжнародної відповідальності.
• Виникає простір, де жертви примусової міграції залишаються між широкою криміналізацією TCL та вузькою юрисдикцією ICL.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Транснаціональна організована злочинність на морі: «папаєвий кейс»</a:t>
            </a:r>
          </a:p>
        </p:txBody>
      </p:sp>
      <p:grpSp>
        <p:nvGrpSpPr>
          <p:cNvPr id="28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Сучасна ТОЗ еволюціонувала у гібридну форму глобального капіталізму, де кримінал, технологія й геополітика формують автономний механізм прибутку.
• «Папаєвий кейс» (9 тонн кокаїну у фруктовій пасті) демонструє розподілену науково-виробничу систему з міжконтинентальним ланцюгом.
• Кожен елемент ланцюга оформлений як легальний суб’єкт, що ускладнює застосування норм про організовану групу та корпоративну відповідальність.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694268"/>
            <a:ext cx="2665132" cy="54779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1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«Свічковий транзит» і використання гуманітарних коридорів</a:t>
            </a:r>
          </a:p>
        </p:txBody>
      </p:sp>
      <p:grpSp>
        <p:nvGrpSpPr>
          <p:cNvPr id="33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2203010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4752208"/>
            <a:ext cx="273766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6151" y="1130846"/>
            <a:ext cx="39128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bg1"/>
                </a:solidFill>
              </a:rPr>
              <a:t>• Одеський «свічковий транзит»: ароматизовані свічки з кокаїном маскують гуманітарно мотивовані поставки.
• Портова інфраструктура Чорного моря й «зернові коридори» використовуються як легітимізовані канали злочинного транзиту.
• Дослідження Shadows in the Wheat Fields показує, як ТОЗ вбудовується у схеми гуманітарних перевезень, де UNCLOS, безпека судноплавства й TCL перетинаються без чіткого стандарту колективної відповідальності.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1411</Words>
  <Application>Microsoft Macintosh PowerPoint</Application>
  <PresentationFormat>Экран (4:3)</PresentationFormat>
  <Paragraphs>56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Aptos</vt:lpstr>
      <vt:lpstr>Arial</vt:lpstr>
      <vt:lpstr>Calibri</vt:lpstr>
      <vt:lpstr>Office Theme</vt:lpstr>
      <vt:lpstr>МОРСЬКЕ ПРАВО ТА ЗЛОЧИН У КОНТЕКСТІ ЮРИСДИКЦІЙНИХ КОНФЛІКТІВ    ХІX міжнародна науково-практична конференціяь “Морське право та менеджмент: еволюція та сучасні виклики”  23 квітня 2026 року   - тези виступу </vt:lpstr>
      <vt:lpstr>Трипартитна структура та «подвійний дефіцит» кримінального права моря</vt:lpstr>
      <vt:lpstr>Морський простір як арена «периферійних юрисдикцій»</vt:lpstr>
      <vt:lpstr>Юрисдикційні напруження UNCLOS та національної кримінальної політики</vt:lpstr>
      <vt:lpstr>«Подвійна відсутність»: TCL без суду та «розчинений» суб’єкт</vt:lpstr>
      <vt:lpstr>Морська торгівля людьми та міграційні потоки: асиметрія TCL та ICL</vt:lpstr>
      <vt:lpstr>UNCLOS, «push-back» операції та нормативний вакуум</vt:lpstr>
      <vt:lpstr>Транснаціональна організована злочинність на морі: «папаєвий кейс»</vt:lpstr>
      <vt:lpstr>«Свічковий транзит» і використання гуманітарних коридорів</vt:lpstr>
      <vt:lpstr>Колективні суб’єкти у морському просторі: «невидимі координатори»</vt:lpstr>
      <vt:lpstr>UNCLOS, права людини та «боротьба за голос» жертв</vt:lpstr>
      <vt:lpstr>Громадські організації як суб’єкти антикримінальної морської політики</vt:lpstr>
      <vt:lpstr>Висновки: до нової архітектури кримінальної відповідальності на морі</vt:lpstr>
      <vt:lpstr>«Карта морської шкоди» як новий базовий рівень</vt:lpstr>
      <vt:lpstr>«System-subject liability» для ланцюгів морської ТОЗ</vt:lpstr>
      <vt:lpstr>«Мобільні морські трибунали» як відповідь на відсутній третій рівень</vt:lpstr>
      <vt:lpstr>НУО як співволодарі морської юрисдикції</vt:lpstr>
      <vt:lpstr>«Кримінальна» інтерпретаційна клаузула до UNCLOS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Viacheslav Tuliakov</cp:lastModifiedBy>
  <cp:revision>4</cp:revision>
  <dcterms:created xsi:type="dcterms:W3CDTF">2013-01-27T09:14:16Z</dcterms:created>
  <dcterms:modified xsi:type="dcterms:W3CDTF">2026-04-23T00:42:54Z</dcterms:modified>
  <cp:category/>
</cp:coreProperties>
</file>