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2"/>
    <p:restoredTop sz="94725"/>
  </p:normalViewPr>
  <p:slideViewPr>
    <p:cSldViewPr snapToGrid="0" snapToObjects="1">
      <p:cViewPr varScale="1">
        <p:scale>
          <a:sx n="110" d="100"/>
          <a:sy n="110" d="100"/>
        </p:scale>
        <p:origin x="1608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2E4067-C289-48FD-B2B3-CC8B138AF49B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C624B78-B8CC-426A-8E7C-2FBFD8F3116B}">
      <dgm:prSet/>
      <dgm:spPr/>
      <dgm:t>
        <a:bodyPr/>
        <a:lstStyle/>
        <a:p>
          <a:r>
            <a:rPr lang="en-US"/>
            <a:t>Перехід від моделі «норма → юрисдикція → суб’єкт» до моделі «шкода → комбінація режимів TCL/ECL/ICL/UNCLOS».</a:t>
          </a:r>
        </a:p>
      </dgm:t>
    </dgm:pt>
    <dgm:pt modelId="{E2AFD02B-372F-4C5D-9D64-9A9F364CA580}" type="parTrans" cxnId="{DA217877-38F5-4D7D-A158-D6A1AEDAB3E3}">
      <dgm:prSet/>
      <dgm:spPr/>
      <dgm:t>
        <a:bodyPr/>
        <a:lstStyle/>
        <a:p>
          <a:endParaRPr lang="en-US"/>
        </a:p>
      </dgm:t>
    </dgm:pt>
    <dgm:pt modelId="{022BCB0B-2174-40AE-9A82-1EA2B3A1FC89}" type="sibTrans" cxnId="{DA217877-38F5-4D7D-A158-D6A1AEDAB3E3}">
      <dgm:prSet/>
      <dgm:spPr/>
      <dgm:t>
        <a:bodyPr/>
        <a:lstStyle/>
        <a:p>
          <a:endParaRPr lang="en-US"/>
        </a:p>
      </dgm:t>
    </dgm:pt>
    <dgm:pt modelId="{FA5484DC-5361-4AB3-9622-366BA057F5F8}">
      <dgm:prSet/>
      <dgm:spPr/>
      <dgm:t>
        <a:bodyPr/>
        <a:lstStyle/>
        <a:p>
          <a:r>
            <a:rPr lang="en-US"/>
            <a:t>Harm-based карта морських злочинів: структурна, дифузна, кумулятивна шкода (push-back, примусова міграція, експлуатація, ТОЗ у гуманітарних коридорах).</a:t>
          </a:r>
        </a:p>
      </dgm:t>
    </dgm:pt>
    <dgm:pt modelId="{3996A490-A1F1-48FD-894C-72C751FAED4F}" type="parTrans" cxnId="{257EA391-257A-4442-9BEE-8A982C0D11D3}">
      <dgm:prSet/>
      <dgm:spPr/>
      <dgm:t>
        <a:bodyPr/>
        <a:lstStyle/>
        <a:p>
          <a:endParaRPr lang="en-US"/>
        </a:p>
      </dgm:t>
    </dgm:pt>
    <dgm:pt modelId="{33A6C287-1A76-454E-9192-A117B0DCCEDC}" type="sibTrans" cxnId="{257EA391-257A-4442-9BEE-8A982C0D11D3}">
      <dgm:prSet/>
      <dgm:spPr/>
      <dgm:t>
        <a:bodyPr/>
        <a:lstStyle/>
        <a:p>
          <a:endParaRPr lang="en-US"/>
        </a:p>
      </dgm:t>
    </dgm:pt>
    <dgm:pt modelId="{A622959A-3AB6-4178-9DA2-B3D1F12B7943}">
      <dgm:prSet/>
      <dgm:spPr/>
      <dgm:t>
        <a:bodyPr/>
        <a:lstStyle/>
        <a:p>
          <a:r>
            <a:rPr lang="en-US"/>
            <a:t>Карта шкоди як аналітичний інструмент для судів, прокурорів і НУО до обрання конкретної кримінально-правової кваліфікації.</a:t>
          </a:r>
        </a:p>
      </dgm:t>
    </dgm:pt>
    <dgm:pt modelId="{C3E8F002-69B3-4C7F-8631-D3D37FAB8603}" type="parTrans" cxnId="{80C7CB78-E640-4EFE-B3F7-CEFC9F7A4B30}">
      <dgm:prSet/>
      <dgm:spPr/>
      <dgm:t>
        <a:bodyPr/>
        <a:lstStyle/>
        <a:p>
          <a:endParaRPr lang="en-US"/>
        </a:p>
      </dgm:t>
    </dgm:pt>
    <dgm:pt modelId="{FE5BB831-D924-4F38-97C9-3A9E97CDEA55}" type="sibTrans" cxnId="{80C7CB78-E640-4EFE-B3F7-CEFC9F7A4B30}">
      <dgm:prSet/>
      <dgm:spPr/>
      <dgm:t>
        <a:bodyPr/>
        <a:lstStyle/>
        <a:p>
          <a:endParaRPr lang="en-US"/>
        </a:p>
      </dgm:t>
    </dgm:pt>
    <dgm:pt modelId="{1EEFE7A1-FF90-8544-9598-2EE8C68CE1A8}" type="pres">
      <dgm:prSet presAssocID="{4F2E4067-C289-48FD-B2B3-CC8B138AF49B}" presName="outerComposite" presStyleCnt="0">
        <dgm:presLayoutVars>
          <dgm:chMax val="5"/>
          <dgm:dir/>
          <dgm:resizeHandles val="exact"/>
        </dgm:presLayoutVars>
      </dgm:prSet>
      <dgm:spPr/>
    </dgm:pt>
    <dgm:pt modelId="{5B116474-2B32-4F42-9335-BE2D16D3552A}" type="pres">
      <dgm:prSet presAssocID="{4F2E4067-C289-48FD-B2B3-CC8B138AF49B}" presName="dummyMaxCanvas" presStyleCnt="0">
        <dgm:presLayoutVars/>
      </dgm:prSet>
      <dgm:spPr/>
    </dgm:pt>
    <dgm:pt modelId="{C3F6AADD-0ADA-064C-A765-DB2C621D2AAA}" type="pres">
      <dgm:prSet presAssocID="{4F2E4067-C289-48FD-B2B3-CC8B138AF49B}" presName="ThreeNodes_1" presStyleLbl="node1" presStyleIdx="0" presStyleCnt="3">
        <dgm:presLayoutVars>
          <dgm:bulletEnabled val="1"/>
        </dgm:presLayoutVars>
      </dgm:prSet>
      <dgm:spPr/>
    </dgm:pt>
    <dgm:pt modelId="{397CCFCB-D77A-4941-8DAF-F742029D5B0B}" type="pres">
      <dgm:prSet presAssocID="{4F2E4067-C289-48FD-B2B3-CC8B138AF49B}" presName="ThreeNodes_2" presStyleLbl="node1" presStyleIdx="1" presStyleCnt="3">
        <dgm:presLayoutVars>
          <dgm:bulletEnabled val="1"/>
        </dgm:presLayoutVars>
      </dgm:prSet>
      <dgm:spPr/>
    </dgm:pt>
    <dgm:pt modelId="{287D2885-FD2C-B74E-86AB-8E288A861390}" type="pres">
      <dgm:prSet presAssocID="{4F2E4067-C289-48FD-B2B3-CC8B138AF49B}" presName="ThreeNodes_3" presStyleLbl="node1" presStyleIdx="2" presStyleCnt="3">
        <dgm:presLayoutVars>
          <dgm:bulletEnabled val="1"/>
        </dgm:presLayoutVars>
      </dgm:prSet>
      <dgm:spPr/>
    </dgm:pt>
    <dgm:pt modelId="{C1B75BE9-1BB6-BB49-9415-1226437686F9}" type="pres">
      <dgm:prSet presAssocID="{4F2E4067-C289-48FD-B2B3-CC8B138AF49B}" presName="ThreeConn_1-2" presStyleLbl="fgAccFollowNode1" presStyleIdx="0" presStyleCnt="2">
        <dgm:presLayoutVars>
          <dgm:bulletEnabled val="1"/>
        </dgm:presLayoutVars>
      </dgm:prSet>
      <dgm:spPr/>
    </dgm:pt>
    <dgm:pt modelId="{370C13A9-4434-6443-9E4C-285F23183143}" type="pres">
      <dgm:prSet presAssocID="{4F2E4067-C289-48FD-B2B3-CC8B138AF49B}" presName="ThreeConn_2-3" presStyleLbl="fgAccFollowNode1" presStyleIdx="1" presStyleCnt="2">
        <dgm:presLayoutVars>
          <dgm:bulletEnabled val="1"/>
        </dgm:presLayoutVars>
      </dgm:prSet>
      <dgm:spPr/>
    </dgm:pt>
    <dgm:pt modelId="{30F57B14-59A5-F84F-8129-C37E50C132AB}" type="pres">
      <dgm:prSet presAssocID="{4F2E4067-C289-48FD-B2B3-CC8B138AF49B}" presName="ThreeNodes_1_text" presStyleLbl="node1" presStyleIdx="2" presStyleCnt="3">
        <dgm:presLayoutVars>
          <dgm:bulletEnabled val="1"/>
        </dgm:presLayoutVars>
      </dgm:prSet>
      <dgm:spPr/>
    </dgm:pt>
    <dgm:pt modelId="{92D0F4E1-98FC-F44B-92FA-CF1D19802079}" type="pres">
      <dgm:prSet presAssocID="{4F2E4067-C289-48FD-B2B3-CC8B138AF49B}" presName="ThreeNodes_2_text" presStyleLbl="node1" presStyleIdx="2" presStyleCnt="3">
        <dgm:presLayoutVars>
          <dgm:bulletEnabled val="1"/>
        </dgm:presLayoutVars>
      </dgm:prSet>
      <dgm:spPr/>
    </dgm:pt>
    <dgm:pt modelId="{9D7E17B4-D370-4E4F-9683-C450EA460A36}" type="pres">
      <dgm:prSet presAssocID="{4F2E4067-C289-48FD-B2B3-CC8B138AF49B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3C07AC05-700C-4D4C-821A-38A10B8A2E51}" type="presOf" srcId="{33A6C287-1A76-454E-9192-A117B0DCCEDC}" destId="{370C13A9-4434-6443-9E4C-285F23183143}" srcOrd="0" destOrd="0" presId="urn:microsoft.com/office/officeart/2005/8/layout/vProcess5"/>
    <dgm:cxn modelId="{37C3DD12-950A-6E4F-AF21-7D0FF7819BFE}" type="presOf" srcId="{DC624B78-B8CC-426A-8E7C-2FBFD8F3116B}" destId="{C3F6AADD-0ADA-064C-A765-DB2C621D2AAA}" srcOrd="0" destOrd="0" presId="urn:microsoft.com/office/officeart/2005/8/layout/vProcess5"/>
    <dgm:cxn modelId="{731B191F-42F8-A246-8210-8D54CF83CDA8}" type="presOf" srcId="{A622959A-3AB6-4178-9DA2-B3D1F12B7943}" destId="{9D7E17B4-D370-4E4F-9683-C450EA460A36}" srcOrd="1" destOrd="0" presId="urn:microsoft.com/office/officeart/2005/8/layout/vProcess5"/>
    <dgm:cxn modelId="{DA217877-38F5-4D7D-A158-D6A1AEDAB3E3}" srcId="{4F2E4067-C289-48FD-B2B3-CC8B138AF49B}" destId="{DC624B78-B8CC-426A-8E7C-2FBFD8F3116B}" srcOrd="0" destOrd="0" parTransId="{E2AFD02B-372F-4C5D-9D64-9A9F364CA580}" sibTransId="{022BCB0B-2174-40AE-9A82-1EA2B3A1FC89}"/>
    <dgm:cxn modelId="{80C7CB78-E640-4EFE-B3F7-CEFC9F7A4B30}" srcId="{4F2E4067-C289-48FD-B2B3-CC8B138AF49B}" destId="{A622959A-3AB6-4178-9DA2-B3D1F12B7943}" srcOrd="2" destOrd="0" parTransId="{C3E8F002-69B3-4C7F-8631-D3D37FAB8603}" sibTransId="{FE5BB831-D924-4F38-97C9-3A9E97CDEA55}"/>
    <dgm:cxn modelId="{257EA391-257A-4442-9BEE-8A982C0D11D3}" srcId="{4F2E4067-C289-48FD-B2B3-CC8B138AF49B}" destId="{FA5484DC-5361-4AB3-9622-366BA057F5F8}" srcOrd="1" destOrd="0" parTransId="{3996A490-A1F1-48FD-894C-72C751FAED4F}" sibTransId="{33A6C287-1A76-454E-9192-A117B0DCCEDC}"/>
    <dgm:cxn modelId="{9C6163A4-BC15-E24F-9382-3CB37FD8808E}" type="presOf" srcId="{DC624B78-B8CC-426A-8E7C-2FBFD8F3116B}" destId="{30F57B14-59A5-F84F-8129-C37E50C132AB}" srcOrd="1" destOrd="0" presId="urn:microsoft.com/office/officeart/2005/8/layout/vProcess5"/>
    <dgm:cxn modelId="{455E3DB4-D508-9A4C-939D-745EC1171FAE}" type="presOf" srcId="{FA5484DC-5361-4AB3-9622-366BA057F5F8}" destId="{397CCFCB-D77A-4941-8DAF-F742029D5B0B}" srcOrd="0" destOrd="0" presId="urn:microsoft.com/office/officeart/2005/8/layout/vProcess5"/>
    <dgm:cxn modelId="{F513ECE5-5675-6346-88C8-74C21A5D1917}" type="presOf" srcId="{FA5484DC-5361-4AB3-9622-366BA057F5F8}" destId="{92D0F4E1-98FC-F44B-92FA-CF1D19802079}" srcOrd="1" destOrd="0" presId="urn:microsoft.com/office/officeart/2005/8/layout/vProcess5"/>
    <dgm:cxn modelId="{304BA9F0-3A1C-F848-AC99-DD37FD387B88}" type="presOf" srcId="{022BCB0B-2174-40AE-9A82-1EA2B3A1FC89}" destId="{C1B75BE9-1BB6-BB49-9415-1226437686F9}" srcOrd="0" destOrd="0" presId="urn:microsoft.com/office/officeart/2005/8/layout/vProcess5"/>
    <dgm:cxn modelId="{440749F6-CC7A-5E43-A4FB-EEBEE27C0402}" type="presOf" srcId="{4F2E4067-C289-48FD-B2B3-CC8B138AF49B}" destId="{1EEFE7A1-FF90-8544-9598-2EE8C68CE1A8}" srcOrd="0" destOrd="0" presId="urn:microsoft.com/office/officeart/2005/8/layout/vProcess5"/>
    <dgm:cxn modelId="{9C29C1FC-7232-AD47-9922-AA46AF28E576}" type="presOf" srcId="{A622959A-3AB6-4178-9DA2-B3D1F12B7943}" destId="{287D2885-FD2C-B74E-86AB-8E288A861390}" srcOrd="0" destOrd="0" presId="urn:microsoft.com/office/officeart/2005/8/layout/vProcess5"/>
    <dgm:cxn modelId="{3C9D555B-3855-0442-A438-16535CE8A0C0}" type="presParOf" srcId="{1EEFE7A1-FF90-8544-9598-2EE8C68CE1A8}" destId="{5B116474-2B32-4F42-9335-BE2D16D3552A}" srcOrd="0" destOrd="0" presId="urn:microsoft.com/office/officeart/2005/8/layout/vProcess5"/>
    <dgm:cxn modelId="{1929C687-A753-8E40-86C7-37CB8297D2ED}" type="presParOf" srcId="{1EEFE7A1-FF90-8544-9598-2EE8C68CE1A8}" destId="{C3F6AADD-0ADA-064C-A765-DB2C621D2AAA}" srcOrd="1" destOrd="0" presId="urn:microsoft.com/office/officeart/2005/8/layout/vProcess5"/>
    <dgm:cxn modelId="{34A0BC68-D75B-0941-85B1-E2AB8B8C70B2}" type="presParOf" srcId="{1EEFE7A1-FF90-8544-9598-2EE8C68CE1A8}" destId="{397CCFCB-D77A-4941-8DAF-F742029D5B0B}" srcOrd="2" destOrd="0" presId="urn:microsoft.com/office/officeart/2005/8/layout/vProcess5"/>
    <dgm:cxn modelId="{E3F307AF-67C1-AE48-9078-C078007D01B3}" type="presParOf" srcId="{1EEFE7A1-FF90-8544-9598-2EE8C68CE1A8}" destId="{287D2885-FD2C-B74E-86AB-8E288A861390}" srcOrd="3" destOrd="0" presId="urn:microsoft.com/office/officeart/2005/8/layout/vProcess5"/>
    <dgm:cxn modelId="{94662956-38EB-5A46-9B95-2979585F342E}" type="presParOf" srcId="{1EEFE7A1-FF90-8544-9598-2EE8C68CE1A8}" destId="{C1B75BE9-1BB6-BB49-9415-1226437686F9}" srcOrd="4" destOrd="0" presId="urn:microsoft.com/office/officeart/2005/8/layout/vProcess5"/>
    <dgm:cxn modelId="{66CFEE46-398C-5A4B-AAD3-1911EF638D60}" type="presParOf" srcId="{1EEFE7A1-FF90-8544-9598-2EE8C68CE1A8}" destId="{370C13A9-4434-6443-9E4C-285F23183143}" srcOrd="5" destOrd="0" presId="urn:microsoft.com/office/officeart/2005/8/layout/vProcess5"/>
    <dgm:cxn modelId="{439ABA3A-0847-F44C-B580-07EB5899399B}" type="presParOf" srcId="{1EEFE7A1-FF90-8544-9598-2EE8C68CE1A8}" destId="{30F57B14-59A5-F84F-8129-C37E50C132AB}" srcOrd="6" destOrd="0" presId="urn:microsoft.com/office/officeart/2005/8/layout/vProcess5"/>
    <dgm:cxn modelId="{1DB233BF-B47E-6540-89ED-8268AB8B81B9}" type="presParOf" srcId="{1EEFE7A1-FF90-8544-9598-2EE8C68CE1A8}" destId="{92D0F4E1-98FC-F44B-92FA-CF1D19802079}" srcOrd="7" destOrd="0" presId="urn:microsoft.com/office/officeart/2005/8/layout/vProcess5"/>
    <dgm:cxn modelId="{3F1D2D44-C13F-5743-BC55-0E46EF5EE189}" type="presParOf" srcId="{1EEFE7A1-FF90-8544-9598-2EE8C68CE1A8}" destId="{9D7E17B4-D370-4E4F-9683-C450EA460A36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CF7B74C-1485-4C72-BADB-924AF1D88E8F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2D615B92-A23F-4A0C-82A3-94B8E95623FE}">
      <dgm:prSet/>
      <dgm:spPr/>
      <dgm:t>
        <a:bodyPr/>
        <a:lstStyle/>
        <a:p>
          <a:r>
            <a:rPr lang="en-US"/>
            <a:t>Доктрина «system-subject liability»: суб’єктом відповідальності визнається формалізований ланцюг транзакцій/функцій (Papaya case, «свічковий транзит»).</a:t>
          </a:r>
        </a:p>
      </dgm:t>
    </dgm:pt>
    <dgm:pt modelId="{057BA113-AEFD-4363-9DC6-B23E69C1AB37}" type="parTrans" cxnId="{3A581E07-3DC8-4A27-9C46-B0DD9F23039C}">
      <dgm:prSet/>
      <dgm:spPr/>
      <dgm:t>
        <a:bodyPr/>
        <a:lstStyle/>
        <a:p>
          <a:endParaRPr lang="en-US"/>
        </a:p>
      </dgm:t>
    </dgm:pt>
    <dgm:pt modelId="{FF98B8C2-3136-402D-B454-1A7FA5EA96BB}" type="sibTrans" cxnId="{3A581E07-3DC8-4A27-9C46-B0DD9F23039C}">
      <dgm:prSet/>
      <dgm:spPr/>
      <dgm:t>
        <a:bodyPr/>
        <a:lstStyle/>
        <a:p>
          <a:endParaRPr lang="en-US"/>
        </a:p>
      </dgm:t>
    </dgm:pt>
    <dgm:pt modelId="{B8DDAFEF-4448-4989-8BEB-EAB334AAFEC2}">
      <dgm:prSet/>
      <dgm:spPr/>
      <dgm:t>
        <a:bodyPr/>
        <a:lstStyle/>
        <a:p>
          <a:r>
            <a:rPr lang="en-US"/>
            <a:t>Ланцюг (лабораторії, логістичні оператори, фінансові посередники, цифрові платформи) розглядається як тимчасова «мережева корпорація» із системною виною.</a:t>
          </a:r>
        </a:p>
      </dgm:t>
    </dgm:pt>
    <dgm:pt modelId="{C00217B5-897F-4A35-8F28-2A0A5CE7EA4A}" type="parTrans" cxnId="{DAFE9B32-342B-482E-8CA9-79E45394AA32}">
      <dgm:prSet/>
      <dgm:spPr/>
      <dgm:t>
        <a:bodyPr/>
        <a:lstStyle/>
        <a:p>
          <a:endParaRPr lang="en-US"/>
        </a:p>
      </dgm:t>
    </dgm:pt>
    <dgm:pt modelId="{C33FCDEE-52C4-48C2-9C27-7F277105DD4A}" type="sibTrans" cxnId="{DAFE9B32-342B-482E-8CA9-79E45394AA32}">
      <dgm:prSet/>
      <dgm:spPr/>
      <dgm:t>
        <a:bodyPr/>
        <a:lstStyle/>
        <a:p>
          <a:endParaRPr lang="en-US"/>
        </a:p>
      </dgm:t>
    </dgm:pt>
    <dgm:pt modelId="{E51C5AD1-84BD-475D-8C07-32A1F5370B28}">
      <dgm:prSet/>
      <dgm:spPr/>
      <dgm:t>
        <a:bodyPr/>
        <a:lstStyle/>
        <a:p>
          <a:r>
            <a:rPr lang="en-US"/>
            <a:t>Подолання «розчиненого» суб’єкта у морських TOЗ, пропозиція model provisions до UNTOC та регіональних інструментів.</a:t>
          </a:r>
        </a:p>
      </dgm:t>
    </dgm:pt>
    <dgm:pt modelId="{E9189B2D-6A0B-460F-84B2-FE7917F65443}" type="parTrans" cxnId="{D5DC00EA-AD65-43DC-9292-67EE4FBBC6C0}">
      <dgm:prSet/>
      <dgm:spPr/>
      <dgm:t>
        <a:bodyPr/>
        <a:lstStyle/>
        <a:p>
          <a:endParaRPr lang="en-US"/>
        </a:p>
      </dgm:t>
    </dgm:pt>
    <dgm:pt modelId="{C8AFA16B-6E18-45C9-996C-05BC35A26729}" type="sibTrans" cxnId="{D5DC00EA-AD65-43DC-9292-67EE4FBBC6C0}">
      <dgm:prSet/>
      <dgm:spPr/>
      <dgm:t>
        <a:bodyPr/>
        <a:lstStyle/>
        <a:p>
          <a:endParaRPr lang="en-US"/>
        </a:p>
      </dgm:t>
    </dgm:pt>
    <dgm:pt modelId="{EF86208B-6296-0341-88B2-632A17FB36F9}" type="pres">
      <dgm:prSet presAssocID="{2CF7B74C-1485-4C72-BADB-924AF1D88E8F}" presName="outerComposite" presStyleCnt="0">
        <dgm:presLayoutVars>
          <dgm:chMax val="5"/>
          <dgm:dir/>
          <dgm:resizeHandles val="exact"/>
        </dgm:presLayoutVars>
      </dgm:prSet>
      <dgm:spPr/>
    </dgm:pt>
    <dgm:pt modelId="{61070A44-1FB9-9D46-8893-D5C668B91AC2}" type="pres">
      <dgm:prSet presAssocID="{2CF7B74C-1485-4C72-BADB-924AF1D88E8F}" presName="dummyMaxCanvas" presStyleCnt="0">
        <dgm:presLayoutVars/>
      </dgm:prSet>
      <dgm:spPr/>
    </dgm:pt>
    <dgm:pt modelId="{313B0121-1A20-114C-89F2-36A10A000484}" type="pres">
      <dgm:prSet presAssocID="{2CF7B74C-1485-4C72-BADB-924AF1D88E8F}" presName="ThreeNodes_1" presStyleLbl="node1" presStyleIdx="0" presStyleCnt="3">
        <dgm:presLayoutVars>
          <dgm:bulletEnabled val="1"/>
        </dgm:presLayoutVars>
      </dgm:prSet>
      <dgm:spPr/>
    </dgm:pt>
    <dgm:pt modelId="{361DBF72-46C0-DE40-B027-86DF9619A7A1}" type="pres">
      <dgm:prSet presAssocID="{2CF7B74C-1485-4C72-BADB-924AF1D88E8F}" presName="ThreeNodes_2" presStyleLbl="node1" presStyleIdx="1" presStyleCnt="3">
        <dgm:presLayoutVars>
          <dgm:bulletEnabled val="1"/>
        </dgm:presLayoutVars>
      </dgm:prSet>
      <dgm:spPr/>
    </dgm:pt>
    <dgm:pt modelId="{0384B2BD-9D0B-224B-868E-7AF6ECB380E9}" type="pres">
      <dgm:prSet presAssocID="{2CF7B74C-1485-4C72-BADB-924AF1D88E8F}" presName="ThreeNodes_3" presStyleLbl="node1" presStyleIdx="2" presStyleCnt="3">
        <dgm:presLayoutVars>
          <dgm:bulletEnabled val="1"/>
        </dgm:presLayoutVars>
      </dgm:prSet>
      <dgm:spPr/>
    </dgm:pt>
    <dgm:pt modelId="{71A317A3-62FA-F44D-95F4-8D68479A474D}" type="pres">
      <dgm:prSet presAssocID="{2CF7B74C-1485-4C72-BADB-924AF1D88E8F}" presName="ThreeConn_1-2" presStyleLbl="fgAccFollowNode1" presStyleIdx="0" presStyleCnt="2">
        <dgm:presLayoutVars>
          <dgm:bulletEnabled val="1"/>
        </dgm:presLayoutVars>
      </dgm:prSet>
      <dgm:spPr/>
    </dgm:pt>
    <dgm:pt modelId="{DF449DFB-FE25-C54B-8B64-04F0E2099014}" type="pres">
      <dgm:prSet presAssocID="{2CF7B74C-1485-4C72-BADB-924AF1D88E8F}" presName="ThreeConn_2-3" presStyleLbl="fgAccFollowNode1" presStyleIdx="1" presStyleCnt="2">
        <dgm:presLayoutVars>
          <dgm:bulletEnabled val="1"/>
        </dgm:presLayoutVars>
      </dgm:prSet>
      <dgm:spPr/>
    </dgm:pt>
    <dgm:pt modelId="{92D71B43-256A-7845-ACE3-8C39AD857640}" type="pres">
      <dgm:prSet presAssocID="{2CF7B74C-1485-4C72-BADB-924AF1D88E8F}" presName="ThreeNodes_1_text" presStyleLbl="node1" presStyleIdx="2" presStyleCnt="3">
        <dgm:presLayoutVars>
          <dgm:bulletEnabled val="1"/>
        </dgm:presLayoutVars>
      </dgm:prSet>
      <dgm:spPr/>
    </dgm:pt>
    <dgm:pt modelId="{7AD5DD3C-A2E0-4041-82CA-D6EC02C193B7}" type="pres">
      <dgm:prSet presAssocID="{2CF7B74C-1485-4C72-BADB-924AF1D88E8F}" presName="ThreeNodes_2_text" presStyleLbl="node1" presStyleIdx="2" presStyleCnt="3">
        <dgm:presLayoutVars>
          <dgm:bulletEnabled val="1"/>
        </dgm:presLayoutVars>
      </dgm:prSet>
      <dgm:spPr/>
    </dgm:pt>
    <dgm:pt modelId="{700A5C4F-A1EB-9740-AE0D-6B7946AD1E54}" type="pres">
      <dgm:prSet presAssocID="{2CF7B74C-1485-4C72-BADB-924AF1D88E8F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3A581E07-3DC8-4A27-9C46-B0DD9F23039C}" srcId="{2CF7B74C-1485-4C72-BADB-924AF1D88E8F}" destId="{2D615B92-A23F-4A0C-82A3-94B8E95623FE}" srcOrd="0" destOrd="0" parTransId="{057BA113-AEFD-4363-9DC6-B23E69C1AB37}" sibTransId="{FF98B8C2-3136-402D-B454-1A7FA5EA96BB}"/>
    <dgm:cxn modelId="{928F872E-E9D3-7247-8AD5-C53CD16CE1F4}" type="presOf" srcId="{2D615B92-A23F-4A0C-82A3-94B8E95623FE}" destId="{92D71B43-256A-7845-ACE3-8C39AD857640}" srcOrd="1" destOrd="0" presId="urn:microsoft.com/office/officeart/2005/8/layout/vProcess5"/>
    <dgm:cxn modelId="{DAFE9B32-342B-482E-8CA9-79E45394AA32}" srcId="{2CF7B74C-1485-4C72-BADB-924AF1D88E8F}" destId="{B8DDAFEF-4448-4989-8BEB-EAB334AAFEC2}" srcOrd="1" destOrd="0" parTransId="{C00217B5-897F-4A35-8F28-2A0A5CE7EA4A}" sibTransId="{C33FCDEE-52C4-48C2-9C27-7F277105DD4A}"/>
    <dgm:cxn modelId="{1357E155-D47F-BF43-9439-85184469FF82}" type="presOf" srcId="{E51C5AD1-84BD-475D-8C07-32A1F5370B28}" destId="{0384B2BD-9D0B-224B-868E-7AF6ECB380E9}" srcOrd="0" destOrd="0" presId="urn:microsoft.com/office/officeart/2005/8/layout/vProcess5"/>
    <dgm:cxn modelId="{20FF1866-7A78-8F4B-A8EB-ADFA84A11A38}" type="presOf" srcId="{2CF7B74C-1485-4C72-BADB-924AF1D88E8F}" destId="{EF86208B-6296-0341-88B2-632A17FB36F9}" srcOrd="0" destOrd="0" presId="urn:microsoft.com/office/officeart/2005/8/layout/vProcess5"/>
    <dgm:cxn modelId="{B04EF675-E68A-A04F-B416-2ADAEDEB5B69}" type="presOf" srcId="{E51C5AD1-84BD-475D-8C07-32A1F5370B28}" destId="{700A5C4F-A1EB-9740-AE0D-6B7946AD1E54}" srcOrd="1" destOrd="0" presId="urn:microsoft.com/office/officeart/2005/8/layout/vProcess5"/>
    <dgm:cxn modelId="{59EC9D88-2D32-8347-87DF-374BF4481A50}" type="presOf" srcId="{B8DDAFEF-4448-4989-8BEB-EAB334AAFEC2}" destId="{7AD5DD3C-A2E0-4041-82CA-D6EC02C193B7}" srcOrd="1" destOrd="0" presId="urn:microsoft.com/office/officeart/2005/8/layout/vProcess5"/>
    <dgm:cxn modelId="{216C00A3-DB74-5747-AED1-4C4D564F4F76}" type="presOf" srcId="{2D615B92-A23F-4A0C-82A3-94B8E95623FE}" destId="{313B0121-1A20-114C-89F2-36A10A000484}" srcOrd="0" destOrd="0" presId="urn:microsoft.com/office/officeart/2005/8/layout/vProcess5"/>
    <dgm:cxn modelId="{D5DC00EA-AD65-43DC-9292-67EE4FBBC6C0}" srcId="{2CF7B74C-1485-4C72-BADB-924AF1D88E8F}" destId="{E51C5AD1-84BD-475D-8C07-32A1F5370B28}" srcOrd="2" destOrd="0" parTransId="{E9189B2D-6A0B-460F-84B2-FE7917F65443}" sibTransId="{C8AFA16B-6E18-45C9-996C-05BC35A26729}"/>
    <dgm:cxn modelId="{4B1B8FEA-FF0D-F84B-9FFD-3BE78AB73192}" type="presOf" srcId="{B8DDAFEF-4448-4989-8BEB-EAB334AAFEC2}" destId="{361DBF72-46C0-DE40-B027-86DF9619A7A1}" srcOrd="0" destOrd="0" presId="urn:microsoft.com/office/officeart/2005/8/layout/vProcess5"/>
    <dgm:cxn modelId="{184819ED-8038-0A41-83E6-BCE2E0D4E54E}" type="presOf" srcId="{C33FCDEE-52C4-48C2-9C27-7F277105DD4A}" destId="{DF449DFB-FE25-C54B-8B64-04F0E2099014}" srcOrd="0" destOrd="0" presId="urn:microsoft.com/office/officeart/2005/8/layout/vProcess5"/>
    <dgm:cxn modelId="{1A99DCFF-1AC2-5941-BE24-A6AF8B4BB6D4}" type="presOf" srcId="{FF98B8C2-3136-402D-B454-1A7FA5EA96BB}" destId="{71A317A3-62FA-F44D-95F4-8D68479A474D}" srcOrd="0" destOrd="0" presId="urn:microsoft.com/office/officeart/2005/8/layout/vProcess5"/>
    <dgm:cxn modelId="{5123EAAD-10A1-A447-A72F-B24B9BC79D81}" type="presParOf" srcId="{EF86208B-6296-0341-88B2-632A17FB36F9}" destId="{61070A44-1FB9-9D46-8893-D5C668B91AC2}" srcOrd="0" destOrd="0" presId="urn:microsoft.com/office/officeart/2005/8/layout/vProcess5"/>
    <dgm:cxn modelId="{C5DCB47B-AB00-CF49-984D-3837C732B103}" type="presParOf" srcId="{EF86208B-6296-0341-88B2-632A17FB36F9}" destId="{313B0121-1A20-114C-89F2-36A10A000484}" srcOrd="1" destOrd="0" presId="urn:microsoft.com/office/officeart/2005/8/layout/vProcess5"/>
    <dgm:cxn modelId="{99E480F7-0496-0B48-900B-01D9999070DB}" type="presParOf" srcId="{EF86208B-6296-0341-88B2-632A17FB36F9}" destId="{361DBF72-46C0-DE40-B027-86DF9619A7A1}" srcOrd="2" destOrd="0" presId="urn:microsoft.com/office/officeart/2005/8/layout/vProcess5"/>
    <dgm:cxn modelId="{75675B61-6846-6042-B314-7AE5FD863F14}" type="presParOf" srcId="{EF86208B-6296-0341-88B2-632A17FB36F9}" destId="{0384B2BD-9D0B-224B-868E-7AF6ECB380E9}" srcOrd="3" destOrd="0" presId="urn:microsoft.com/office/officeart/2005/8/layout/vProcess5"/>
    <dgm:cxn modelId="{EAA16F65-6551-FD44-B9F2-4B9CB2ECC322}" type="presParOf" srcId="{EF86208B-6296-0341-88B2-632A17FB36F9}" destId="{71A317A3-62FA-F44D-95F4-8D68479A474D}" srcOrd="4" destOrd="0" presId="urn:microsoft.com/office/officeart/2005/8/layout/vProcess5"/>
    <dgm:cxn modelId="{414F5A38-4BA1-494C-BFEE-92E0B06E587B}" type="presParOf" srcId="{EF86208B-6296-0341-88B2-632A17FB36F9}" destId="{DF449DFB-FE25-C54B-8B64-04F0E2099014}" srcOrd="5" destOrd="0" presId="urn:microsoft.com/office/officeart/2005/8/layout/vProcess5"/>
    <dgm:cxn modelId="{9C2A2F69-6C92-734F-9840-04CF8FAE6029}" type="presParOf" srcId="{EF86208B-6296-0341-88B2-632A17FB36F9}" destId="{92D71B43-256A-7845-ACE3-8C39AD857640}" srcOrd="6" destOrd="0" presId="urn:microsoft.com/office/officeart/2005/8/layout/vProcess5"/>
    <dgm:cxn modelId="{23712541-3517-944F-9249-1C8616DC949E}" type="presParOf" srcId="{EF86208B-6296-0341-88B2-632A17FB36F9}" destId="{7AD5DD3C-A2E0-4041-82CA-D6EC02C193B7}" srcOrd="7" destOrd="0" presId="urn:microsoft.com/office/officeart/2005/8/layout/vProcess5"/>
    <dgm:cxn modelId="{8FE472CC-97C9-0F47-BA88-1187F66E9879}" type="presParOf" srcId="{EF86208B-6296-0341-88B2-632A17FB36F9}" destId="{700A5C4F-A1EB-9740-AE0D-6B7946AD1E54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CEA3280-5D6C-43D5-A03B-36B0B2D92B04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723A6B7-C7FC-4425-8753-CA865C0FAB5C}">
      <dgm:prSet/>
      <dgm:spPr/>
      <dgm:t>
        <a:bodyPr/>
        <a:lstStyle/>
        <a:p>
          <a:r>
            <a:rPr lang="en-US"/>
            <a:t>Концепція наднаціональних гібридних «морських трибуналів», розташованих при ключових портах або у морських зонах.</a:t>
          </a:r>
        </a:p>
      </dgm:t>
    </dgm:pt>
    <dgm:pt modelId="{A8B478D3-74BA-442B-807C-7480AD533BD1}" type="parTrans" cxnId="{0AAFC0AB-E244-4F66-B267-D4B4A94F274A}">
      <dgm:prSet/>
      <dgm:spPr/>
      <dgm:t>
        <a:bodyPr/>
        <a:lstStyle/>
        <a:p>
          <a:endParaRPr lang="en-US"/>
        </a:p>
      </dgm:t>
    </dgm:pt>
    <dgm:pt modelId="{B656FC8A-292C-4528-B615-B2E8B84D8BD3}" type="sibTrans" cxnId="{0AAFC0AB-E244-4F66-B267-D4B4A94F274A}">
      <dgm:prSet/>
      <dgm:spPr/>
      <dgm:t>
        <a:bodyPr/>
        <a:lstStyle/>
        <a:p>
          <a:endParaRPr lang="en-US"/>
        </a:p>
      </dgm:t>
    </dgm:pt>
    <dgm:pt modelId="{ADD902C6-8032-49CE-937D-8C3CC40FC135}">
      <dgm:prSet/>
      <dgm:spPr/>
      <dgm:t>
        <a:bodyPr/>
        <a:lstStyle/>
        <a:p>
          <a:r>
            <a:rPr lang="en-US"/>
            <a:t>Мандат: справи, що випадають між TCL та ICL (масова примусова міграція, ТОЗ у гуманітарних коридорах, «сірі» зони юрисдикції).</a:t>
          </a:r>
        </a:p>
      </dgm:t>
    </dgm:pt>
    <dgm:pt modelId="{B21C3854-E385-43ED-805D-1B8E6617549D}" type="parTrans" cxnId="{CDBEE4F7-3C14-4441-9197-EBA6FB56FDD8}">
      <dgm:prSet/>
      <dgm:spPr/>
      <dgm:t>
        <a:bodyPr/>
        <a:lstStyle/>
        <a:p>
          <a:endParaRPr lang="en-US"/>
        </a:p>
      </dgm:t>
    </dgm:pt>
    <dgm:pt modelId="{50DB7A72-5FC7-4627-B79E-B82F2A02876E}" type="sibTrans" cxnId="{CDBEE4F7-3C14-4441-9197-EBA6FB56FDD8}">
      <dgm:prSet/>
      <dgm:spPr/>
      <dgm:t>
        <a:bodyPr/>
        <a:lstStyle/>
        <a:p>
          <a:endParaRPr lang="en-US"/>
        </a:p>
      </dgm:t>
    </dgm:pt>
    <dgm:pt modelId="{41962F26-26F6-43E3-A816-87029CCFAEEF}">
      <dgm:prSet/>
      <dgm:spPr/>
      <dgm:t>
        <a:bodyPr/>
        <a:lstStyle/>
        <a:p>
          <a:r>
            <a:rPr lang="en-US"/>
            <a:t>Мобільні трибунали як контрінтуїтивне рішення «відсутнього третього» – юрисдикція, яка «рухається» за злочинністю на морі.</a:t>
          </a:r>
        </a:p>
      </dgm:t>
    </dgm:pt>
    <dgm:pt modelId="{1328B4A1-2F19-407C-873C-771890BBF019}" type="parTrans" cxnId="{661D0403-FFA2-4868-BCB9-9B4B56162E9B}">
      <dgm:prSet/>
      <dgm:spPr/>
      <dgm:t>
        <a:bodyPr/>
        <a:lstStyle/>
        <a:p>
          <a:endParaRPr lang="en-US"/>
        </a:p>
      </dgm:t>
    </dgm:pt>
    <dgm:pt modelId="{12ABFEA5-399B-49D4-888A-E04D2CEA03E6}" type="sibTrans" cxnId="{661D0403-FFA2-4868-BCB9-9B4B56162E9B}">
      <dgm:prSet/>
      <dgm:spPr/>
      <dgm:t>
        <a:bodyPr/>
        <a:lstStyle/>
        <a:p>
          <a:endParaRPr lang="en-US"/>
        </a:p>
      </dgm:t>
    </dgm:pt>
    <dgm:pt modelId="{71B8DC2F-AD12-0B4B-8694-B8E4091B4837}" type="pres">
      <dgm:prSet presAssocID="{8CEA3280-5D6C-43D5-A03B-36B0B2D92B0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7DDD660-9037-2741-802B-DFD4A8459E14}" type="pres">
      <dgm:prSet presAssocID="{2723A6B7-C7FC-4425-8753-CA865C0FAB5C}" presName="hierRoot1" presStyleCnt="0"/>
      <dgm:spPr/>
    </dgm:pt>
    <dgm:pt modelId="{60BAD202-8382-A043-A1AF-45F512DF0BCB}" type="pres">
      <dgm:prSet presAssocID="{2723A6B7-C7FC-4425-8753-CA865C0FAB5C}" presName="composite" presStyleCnt="0"/>
      <dgm:spPr/>
    </dgm:pt>
    <dgm:pt modelId="{C9FB68A4-C8BA-664F-B917-3F44E658C4EF}" type="pres">
      <dgm:prSet presAssocID="{2723A6B7-C7FC-4425-8753-CA865C0FAB5C}" presName="background" presStyleLbl="node0" presStyleIdx="0" presStyleCnt="3"/>
      <dgm:spPr/>
    </dgm:pt>
    <dgm:pt modelId="{410AF875-157D-B546-A59D-4E4AC471BDE0}" type="pres">
      <dgm:prSet presAssocID="{2723A6B7-C7FC-4425-8753-CA865C0FAB5C}" presName="text" presStyleLbl="fgAcc0" presStyleIdx="0" presStyleCnt="3">
        <dgm:presLayoutVars>
          <dgm:chPref val="3"/>
        </dgm:presLayoutVars>
      </dgm:prSet>
      <dgm:spPr/>
    </dgm:pt>
    <dgm:pt modelId="{40F19C57-325C-3C41-A2F6-9B3F84CD440D}" type="pres">
      <dgm:prSet presAssocID="{2723A6B7-C7FC-4425-8753-CA865C0FAB5C}" presName="hierChild2" presStyleCnt="0"/>
      <dgm:spPr/>
    </dgm:pt>
    <dgm:pt modelId="{5F13E6EE-1E5D-7848-9011-3C3C03B7B5C1}" type="pres">
      <dgm:prSet presAssocID="{ADD902C6-8032-49CE-937D-8C3CC40FC135}" presName="hierRoot1" presStyleCnt="0"/>
      <dgm:spPr/>
    </dgm:pt>
    <dgm:pt modelId="{C9C7F63A-1C94-C54C-A1EC-3F86764EC938}" type="pres">
      <dgm:prSet presAssocID="{ADD902C6-8032-49CE-937D-8C3CC40FC135}" presName="composite" presStyleCnt="0"/>
      <dgm:spPr/>
    </dgm:pt>
    <dgm:pt modelId="{A0486E7F-96FC-6740-AB79-B771F14968B1}" type="pres">
      <dgm:prSet presAssocID="{ADD902C6-8032-49CE-937D-8C3CC40FC135}" presName="background" presStyleLbl="node0" presStyleIdx="1" presStyleCnt="3"/>
      <dgm:spPr/>
    </dgm:pt>
    <dgm:pt modelId="{377EE0D1-7B3C-7D43-BDB8-F006B374666E}" type="pres">
      <dgm:prSet presAssocID="{ADD902C6-8032-49CE-937D-8C3CC40FC135}" presName="text" presStyleLbl="fgAcc0" presStyleIdx="1" presStyleCnt="3">
        <dgm:presLayoutVars>
          <dgm:chPref val="3"/>
        </dgm:presLayoutVars>
      </dgm:prSet>
      <dgm:spPr/>
    </dgm:pt>
    <dgm:pt modelId="{C1E50113-59E2-2649-97E8-71CB19F7E29E}" type="pres">
      <dgm:prSet presAssocID="{ADD902C6-8032-49CE-937D-8C3CC40FC135}" presName="hierChild2" presStyleCnt="0"/>
      <dgm:spPr/>
    </dgm:pt>
    <dgm:pt modelId="{B0682D63-DAEB-544C-B32B-503BF70D3225}" type="pres">
      <dgm:prSet presAssocID="{41962F26-26F6-43E3-A816-87029CCFAEEF}" presName="hierRoot1" presStyleCnt="0"/>
      <dgm:spPr/>
    </dgm:pt>
    <dgm:pt modelId="{B0D2C310-FAC1-0A41-BFAD-862D0D433633}" type="pres">
      <dgm:prSet presAssocID="{41962F26-26F6-43E3-A816-87029CCFAEEF}" presName="composite" presStyleCnt="0"/>
      <dgm:spPr/>
    </dgm:pt>
    <dgm:pt modelId="{CD5AA2C1-F870-254B-A590-97D3D56B0726}" type="pres">
      <dgm:prSet presAssocID="{41962F26-26F6-43E3-A816-87029CCFAEEF}" presName="background" presStyleLbl="node0" presStyleIdx="2" presStyleCnt="3"/>
      <dgm:spPr/>
    </dgm:pt>
    <dgm:pt modelId="{001A71CD-6338-E14A-95EC-BC5C031EF4F8}" type="pres">
      <dgm:prSet presAssocID="{41962F26-26F6-43E3-A816-87029CCFAEEF}" presName="text" presStyleLbl="fgAcc0" presStyleIdx="2" presStyleCnt="3">
        <dgm:presLayoutVars>
          <dgm:chPref val="3"/>
        </dgm:presLayoutVars>
      </dgm:prSet>
      <dgm:spPr/>
    </dgm:pt>
    <dgm:pt modelId="{B301A1C1-D088-A448-BB43-7B2B75A42BE0}" type="pres">
      <dgm:prSet presAssocID="{41962F26-26F6-43E3-A816-87029CCFAEEF}" presName="hierChild2" presStyleCnt="0"/>
      <dgm:spPr/>
    </dgm:pt>
  </dgm:ptLst>
  <dgm:cxnLst>
    <dgm:cxn modelId="{661D0403-FFA2-4868-BCB9-9B4B56162E9B}" srcId="{8CEA3280-5D6C-43D5-A03B-36B0B2D92B04}" destId="{41962F26-26F6-43E3-A816-87029CCFAEEF}" srcOrd="2" destOrd="0" parTransId="{1328B4A1-2F19-407C-873C-771890BBF019}" sibTransId="{12ABFEA5-399B-49D4-888A-E04D2CEA03E6}"/>
    <dgm:cxn modelId="{351E7315-E3FB-EA44-A9D4-51D66490DCE4}" type="presOf" srcId="{41962F26-26F6-43E3-A816-87029CCFAEEF}" destId="{001A71CD-6338-E14A-95EC-BC5C031EF4F8}" srcOrd="0" destOrd="0" presId="urn:microsoft.com/office/officeart/2005/8/layout/hierarchy1"/>
    <dgm:cxn modelId="{81CC302D-0B41-624C-9CCA-74F7A74B0914}" type="presOf" srcId="{ADD902C6-8032-49CE-937D-8C3CC40FC135}" destId="{377EE0D1-7B3C-7D43-BDB8-F006B374666E}" srcOrd="0" destOrd="0" presId="urn:microsoft.com/office/officeart/2005/8/layout/hierarchy1"/>
    <dgm:cxn modelId="{83DE5545-6A60-8E48-9438-AD51DBD44560}" type="presOf" srcId="{8CEA3280-5D6C-43D5-A03B-36B0B2D92B04}" destId="{71B8DC2F-AD12-0B4B-8694-B8E4091B4837}" srcOrd="0" destOrd="0" presId="urn:microsoft.com/office/officeart/2005/8/layout/hierarchy1"/>
    <dgm:cxn modelId="{4EB576A0-6636-7846-9867-EB25A4975D0B}" type="presOf" srcId="{2723A6B7-C7FC-4425-8753-CA865C0FAB5C}" destId="{410AF875-157D-B546-A59D-4E4AC471BDE0}" srcOrd="0" destOrd="0" presId="urn:microsoft.com/office/officeart/2005/8/layout/hierarchy1"/>
    <dgm:cxn modelId="{0AAFC0AB-E244-4F66-B267-D4B4A94F274A}" srcId="{8CEA3280-5D6C-43D5-A03B-36B0B2D92B04}" destId="{2723A6B7-C7FC-4425-8753-CA865C0FAB5C}" srcOrd="0" destOrd="0" parTransId="{A8B478D3-74BA-442B-807C-7480AD533BD1}" sibTransId="{B656FC8A-292C-4528-B615-B2E8B84D8BD3}"/>
    <dgm:cxn modelId="{CDBEE4F7-3C14-4441-9197-EBA6FB56FDD8}" srcId="{8CEA3280-5D6C-43D5-A03B-36B0B2D92B04}" destId="{ADD902C6-8032-49CE-937D-8C3CC40FC135}" srcOrd="1" destOrd="0" parTransId="{B21C3854-E385-43ED-805D-1B8E6617549D}" sibTransId="{50DB7A72-5FC7-4627-B79E-B82F2A02876E}"/>
    <dgm:cxn modelId="{F58B0977-6B7B-F048-8C1F-51641C89B072}" type="presParOf" srcId="{71B8DC2F-AD12-0B4B-8694-B8E4091B4837}" destId="{07DDD660-9037-2741-802B-DFD4A8459E14}" srcOrd="0" destOrd="0" presId="urn:microsoft.com/office/officeart/2005/8/layout/hierarchy1"/>
    <dgm:cxn modelId="{29D653C2-146D-0741-8E29-25CDCCE8774A}" type="presParOf" srcId="{07DDD660-9037-2741-802B-DFD4A8459E14}" destId="{60BAD202-8382-A043-A1AF-45F512DF0BCB}" srcOrd="0" destOrd="0" presId="urn:microsoft.com/office/officeart/2005/8/layout/hierarchy1"/>
    <dgm:cxn modelId="{C50A37EE-24F4-5445-BBFD-3AEB527F1F9A}" type="presParOf" srcId="{60BAD202-8382-A043-A1AF-45F512DF0BCB}" destId="{C9FB68A4-C8BA-664F-B917-3F44E658C4EF}" srcOrd="0" destOrd="0" presId="urn:microsoft.com/office/officeart/2005/8/layout/hierarchy1"/>
    <dgm:cxn modelId="{A99016FA-9F31-474B-BE36-5F8D352BEE38}" type="presParOf" srcId="{60BAD202-8382-A043-A1AF-45F512DF0BCB}" destId="{410AF875-157D-B546-A59D-4E4AC471BDE0}" srcOrd="1" destOrd="0" presId="urn:microsoft.com/office/officeart/2005/8/layout/hierarchy1"/>
    <dgm:cxn modelId="{6AA7A7AF-1AC8-5745-AB8C-0E51B8C4C8A0}" type="presParOf" srcId="{07DDD660-9037-2741-802B-DFD4A8459E14}" destId="{40F19C57-325C-3C41-A2F6-9B3F84CD440D}" srcOrd="1" destOrd="0" presId="urn:microsoft.com/office/officeart/2005/8/layout/hierarchy1"/>
    <dgm:cxn modelId="{4F9B3AC4-F365-6F4C-95C1-1E0A2C1C3F93}" type="presParOf" srcId="{71B8DC2F-AD12-0B4B-8694-B8E4091B4837}" destId="{5F13E6EE-1E5D-7848-9011-3C3C03B7B5C1}" srcOrd="1" destOrd="0" presId="urn:microsoft.com/office/officeart/2005/8/layout/hierarchy1"/>
    <dgm:cxn modelId="{6985E936-159E-F740-98E5-05C8C1E90328}" type="presParOf" srcId="{5F13E6EE-1E5D-7848-9011-3C3C03B7B5C1}" destId="{C9C7F63A-1C94-C54C-A1EC-3F86764EC938}" srcOrd="0" destOrd="0" presId="urn:microsoft.com/office/officeart/2005/8/layout/hierarchy1"/>
    <dgm:cxn modelId="{E1525E10-68AB-5A4F-A7E7-D73EED8D55B6}" type="presParOf" srcId="{C9C7F63A-1C94-C54C-A1EC-3F86764EC938}" destId="{A0486E7F-96FC-6740-AB79-B771F14968B1}" srcOrd="0" destOrd="0" presId="urn:microsoft.com/office/officeart/2005/8/layout/hierarchy1"/>
    <dgm:cxn modelId="{371125ED-993A-724E-85F2-4C088709E574}" type="presParOf" srcId="{C9C7F63A-1C94-C54C-A1EC-3F86764EC938}" destId="{377EE0D1-7B3C-7D43-BDB8-F006B374666E}" srcOrd="1" destOrd="0" presId="urn:microsoft.com/office/officeart/2005/8/layout/hierarchy1"/>
    <dgm:cxn modelId="{CE09B41C-BC15-D145-AD00-4487FFBCAF0C}" type="presParOf" srcId="{5F13E6EE-1E5D-7848-9011-3C3C03B7B5C1}" destId="{C1E50113-59E2-2649-97E8-71CB19F7E29E}" srcOrd="1" destOrd="0" presId="urn:microsoft.com/office/officeart/2005/8/layout/hierarchy1"/>
    <dgm:cxn modelId="{B4CE0A53-FC0A-2E41-8512-F678C67EA83F}" type="presParOf" srcId="{71B8DC2F-AD12-0B4B-8694-B8E4091B4837}" destId="{B0682D63-DAEB-544C-B32B-503BF70D3225}" srcOrd="2" destOrd="0" presId="urn:microsoft.com/office/officeart/2005/8/layout/hierarchy1"/>
    <dgm:cxn modelId="{11527315-58E3-3F49-A4EB-6AD695294C1A}" type="presParOf" srcId="{B0682D63-DAEB-544C-B32B-503BF70D3225}" destId="{B0D2C310-FAC1-0A41-BFAD-862D0D433633}" srcOrd="0" destOrd="0" presId="urn:microsoft.com/office/officeart/2005/8/layout/hierarchy1"/>
    <dgm:cxn modelId="{DB22763D-A816-BE40-86A4-E560B26F0CAC}" type="presParOf" srcId="{B0D2C310-FAC1-0A41-BFAD-862D0D433633}" destId="{CD5AA2C1-F870-254B-A590-97D3D56B0726}" srcOrd="0" destOrd="0" presId="urn:microsoft.com/office/officeart/2005/8/layout/hierarchy1"/>
    <dgm:cxn modelId="{FA56362D-8DA0-2E48-B93A-94677DFF8DFE}" type="presParOf" srcId="{B0D2C310-FAC1-0A41-BFAD-862D0D433633}" destId="{001A71CD-6338-E14A-95EC-BC5C031EF4F8}" srcOrd="1" destOrd="0" presId="urn:microsoft.com/office/officeart/2005/8/layout/hierarchy1"/>
    <dgm:cxn modelId="{BE2B51F1-4EDF-E841-8EE4-7474DF9047EE}" type="presParOf" srcId="{B0682D63-DAEB-544C-B32B-503BF70D3225}" destId="{B301A1C1-D088-A448-BB43-7B2B75A42BE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575B17A-CB07-4D77-A87D-117C7F95E297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354024FC-0F50-4AE5-8010-85221A09C529}">
      <dgm:prSet/>
      <dgm:spPr/>
      <dgm:t>
        <a:bodyPr/>
        <a:lstStyle/>
        <a:p>
          <a:r>
            <a:rPr lang="en-US"/>
            <a:t>Закріплення за окремими НУО права ініціювати обов’язкові провадження у справах про морські злочини (jurisdiction-triggering power).</a:t>
          </a:r>
        </a:p>
      </dgm:t>
    </dgm:pt>
    <dgm:pt modelId="{4D21F3EA-75DC-4027-B9C3-D6871390AADE}" type="parTrans" cxnId="{051347A1-5A4B-4707-9E5E-1E6EE23455C4}">
      <dgm:prSet/>
      <dgm:spPr/>
      <dgm:t>
        <a:bodyPr/>
        <a:lstStyle/>
        <a:p>
          <a:endParaRPr lang="en-US"/>
        </a:p>
      </dgm:t>
    </dgm:pt>
    <dgm:pt modelId="{58AEBE94-4B24-4FCC-B112-F48D0A8D0017}" type="sibTrans" cxnId="{051347A1-5A4B-4707-9E5E-1E6EE23455C4}">
      <dgm:prSet/>
      <dgm:spPr/>
      <dgm:t>
        <a:bodyPr/>
        <a:lstStyle/>
        <a:p>
          <a:endParaRPr lang="en-US"/>
        </a:p>
      </dgm:t>
    </dgm:pt>
    <dgm:pt modelId="{6F1DCCC8-432B-4C8B-BDA4-983362D4E97C}">
      <dgm:prSet/>
      <dgm:spPr/>
      <dgm:t>
        <a:bodyPr/>
        <a:lstStyle/>
        <a:p>
          <a:r>
            <a:rPr lang="en-US"/>
            <a:t>НУО, що документують push-back, смерті біженців, примусову працю моряків, стають «воротами» до кримінальної юстиції моря.</a:t>
          </a:r>
        </a:p>
      </dgm:t>
    </dgm:pt>
    <dgm:pt modelId="{4369301F-30C9-45EE-A8C0-5FC0C5909744}" type="parTrans" cxnId="{052DD5E3-B416-4C47-B5F3-A8E1CB757082}">
      <dgm:prSet/>
      <dgm:spPr/>
      <dgm:t>
        <a:bodyPr/>
        <a:lstStyle/>
        <a:p>
          <a:endParaRPr lang="en-US"/>
        </a:p>
      </dgm:t>
    </dgm:pt>
    <dgm:pt modelId="{143A90FA-3DAB-47F3-A232-6E2CB4B3DE21}" type="sibTrans" cxnId="{052DD5E3-B416-4C47-B5F3-A8E1CB757082}">
      <dgm:prSet/>
      <dgm:spPr/>
      <dgm:t>
        <a:bodyPr/>
        <a:lstStyle/>
        <a:p>
          <a:endParaRPr lang="en-US"/>
        </a:p>
      </dgm:t>
    </dgm:pt>
    <dgm:pt modelId="{88963B6E-4480-4E60-91D5-68E77086D66F}">
      <dgm:prSet/>
      <dgm:spPr/>
      <dgm:t>
        <a:bodyPr/>
        <a:lstStyle/>
        <a:p>
          <a:r>
            <a:rPr lang="en-US"/>
            <a:t>Model rules для національних систем та міжнародних органів: визнання НУО повноцінними суб’єктами антикримінальної морської політики.</a:t>
          </a:r>
        </a:p>
      </dgm:t>
    </dgm:pt>
    <dgm:pt modelId="{E56132F1-30D5-4A90-A9EC-AE6707C17089}" type="parTrans" cxnId="{7840F375-E6B4-464E-A535-23064A15FDD2}">
      <dgm:prSet/>
      <dgm:spPr/>
      <dgm:t>
        <a:bodyPr/>
        <a:lstStyle/>
        <a:p>
          <a:endParaRPr lang="en-US"/>
        </a:p>
      </dgm:t>
    </dgm:pt>
    <dgm:pt modelId="{3A68C23C-8ED5-422A-81B7-39DD435E85CE}" type="sibTrans" cxnId="{7840F375-E6B4-464E-A535-23064A15FDD2}">
      <dgm:prSet/>
      <dgm:spPr/>
      <dgm:t>
        <a:bodyPr/>
        <a:lstStyle/>
        <a:p>
          <a:endParaRPr lang="en-US"/>
        </a:p>
      </dgm:t>
    </dgm:pt>
    <dgm:pt modelId="{34A64033-9FB8-5E4D-94AD-2DD9B41EEE2A}" type="pres">
      <dgm:prSet presAssocID="{2575B17A-CB07-4D77-A87D-117C7F95E297}" presName="outerComposite" presStyleCnt="0">
        <dgm:presLayoutVars>
          <dgm:chMax val="5"/>
          <dgm:dir/>
          <dgm:resizeHandles val="exact"/>
        </dgm:presLayoutVars>
      </dgm:prSet>
      <dgm:spPr/>
    </dgm:pt>
    <dgm:pt modelId="{46CADE41-F892-BE43-A600-AD4F0B72742C}" type="pres">
      <dgm:prSet presAssocID="{2575B17A-CB07-4D77-A87D-117C7F95E297}" presName="dummyMaxCanvas" presStyleCnt="0">
        <dgm:presLayoutVars/>
      </dgm:prSet>
      <dgm:spPr/>
    </dgm:pt>
    <dgm:pt modelId="{20AABDAE-7EF4-D24E-8D3E-4119A54EA545}" type="pres">
      <dgm:prSet presAssocID="{2575B17A-CB07-4D77-A87D-117C7F95E297}" presName="ThreeNodes_1" presStyleLbl="node1" presStyleIdx="0" presStyleCnt="3">
        <dgm:presLayoutVars>
          <dgm:bulletEnabled val="1"/>
        </dgm:presLayoutVars>
      </dgm:prSet>
      <dgm:spPr/>
    </dgm:pt>
    <dgm:pt modelId="{ED7B5BF7-0959-1542-8457-037D9A01AE9D}" type="pres">
      <dgm:prSet presAssocID="{2575B17A-CB07-4D77-A87D-117C7F95E297}" presName="ThreeNodes_2" presStyleLbl="node1" presStyleIdx="1" presStyleCnt="3">
        <dgm:presLayoutVars>
          <dgm:bulletEnabled val="1"/>
        </dgm:presLayoutVars>
      </dgm:prSet>
      <dgm:spPr/>
    </dgm:pt>
    <dgm:pt modelId="{9DF975A3-D506-DB40-84E2-D895823BE0CB}" type="pres">
      <dgm:prSet presAssocID="{2575B17A-CB07-4D77-A87D-117C7F95E297}" presName="ThreeNodes_3" presStyleLbl="node1" presStyleIdx="2" presStyleCnt="3">
        <dgm:presLayoutVars>
          <dgm:bulletEnabled val="1"/>
        </dgm:presLayoutVars>
      </dgm:prSet>
      <dgm:spPr/>
    </dgm:pt>
    <dgm:pt modelId="{ED3D540D-4762-6A4C-8A48-8ECB6842B93D}" type="pres">
      <dgm:prSet presAssocID="{2575B17A-CB07-4D77-A87D-117C7F95E297}" presName="ThreeConn_1-2" presStyleLbl="fgAccFollowNode1" presStyleIdx="0" presStyleCnt="2">
        <dgm:presLayoutVars>
          <dgm:bulletEnabled val="1"/>
        </dgm:presLayoutVars>
      </dgm:prSet>
      <dgm:spPr/>
    </dgm:pt>
    <dgm:pt modelId="{09E52D58-52A7-C047-B2E3-EF1BF6F6CEA5}" type="pres">
      <dgm:prSet presAssocID="{2575B17A-CB07-4D77-A87D-117C7F95E297}" presName="ThreeConn_2-3" presStyleLbl="fgAccFollowNode1" presStyleIdx="1" presStyleCnt="2">
        <dgm:presLayoutVars>
          <dgm:bulletEnabled val="1"/>
        </dgm:presLayoutVars>
      </dgm:prSet>
      <dgm:spPr/>
    </dgm:pt>
    <dgm:pt modelId="{B874BB49-4CCE-2148-B9FC-5CD8E513D11B}" type="pres">
      <dgm:prSet presAssocID="{2575B17A-CB07-4D77-A87D-117C7F95E297}" presName="ThreeNodes_1_text" presStyleLbl="node1" presStyleIdx="2" presStyleCnt="3">
        <dgm:presLayoutVars>
          <dgm:bulletEnabled val="1"/>
        </dgm:presLayoutVars>
      </dgm:prSet>
      <dgm:spPr/>
    </dgm:pt>
    <dgm:pt modelId="{B733D953-773B-8547-B9CA-1807FB5AD10D}" type="pres">
      <dgm:prSet presAssocID="{2575B17A-CB07-4D77-A87D-117C7F95E297}" presName="ThreeNodes_2_text" presStyleLbl="node1" presStyleIdx="2" presStyleCnt="3">
        <dgm:presLayoutVars>
          <dgm:bulletEnabled val="1"/>
        </dgm:presLayoutVars>
      </dgm:prSet>
      <dgm:spPr/>
    </dgm:pt>
    <dgm:pt modelId="{62044CF9-6808-F945-AA58-279A706B231A}" type="pres">
      <dgm:prSet presAssocID="{2575B17A-CB07-4D77-A87D-117C7F95E297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A7134A40-1DFA-8248-8AC2-C96142FC56BB}" type="presOf" srcId="{58AEBE94-4B24-4FCC-B112-F48D0A8D0017}" destId="{ED3D540D-4762-6A4C-8A48-8ECB6842B93D}" srcOrd="0" destOrd="0" presId="urn:microsoft.com/office/officeart/2005/8/layout/vProcess5"/>
    <dgm:cxn modelId="{D9BE004E-960F-C347-B4FB-1C0C73DAC944}" type="presOf" srcId="{88963B6E-4480-4E60-91D5-68E77086D66F}" destId="{9DF975A3-D506-DB40-84E2-D895823BE0CB}" srcOrd="0" destOrd="0" presId="urn:microsoft.com/office/officeart/2005/8/layout/vProcess5"/>
    <dgm:cxn modelId="{8D6DFE56-37D3-7A47-BBAA-10BBE6E2A2C5}" type="presOf" srcId="{88963B6E-4480-4E60-91D5-68E77086D66F}" destId="{62044CF9-6808-F945-AA58-279A706B231A}" srcOrd="1" destOrd="0" presId="urn:microsoft.com/office/officeart/2005/8/layout/vProcess5"/>
    <dgm:cxn modelId="{C8720464-A501-5443-AD66-BEB0D77579A2}" type="presOf" srcId="{2575B17A-CB07-4D77-A87D-117C7F95E297}" destId="{34A64033-9FB8-5E4D-94AD-2DD9B41EEE2A}" srcOrd="0" destOrd="0" presId="urn:microsoft.com/office/officeart/2005/8/layout/vProcess5"/>
    <dgm:cxn modelId="{45F6316A-554C-6448-A353-03213C35CE00}" type="presOf" srcId="{6F1DCCC8-432B-4C8B-BDA4-983362D4E97C}" destId="{ED7B5BF7-0959-1542-8457-037D9A01AE9D}" srcOrd="0" destOrd="0" presId="urn:microsoft.com/office/officeart/2005/8/layout/vProcess5"/>
    <dgm:cxn modelId="{7840F375-E6B4-464E-A535-23064A15FDD2}" srcId="{2575B17A-CB07-4D77-A87D-117C7F95E297}" destId="{88963B6E-4480-4E60-91D5-68E77086D66F}" srcOrd="2" destOrd="0" parTransId="{E56132F1-30D5-4A90-A9EC-AE6707C17089}" sibTransId="{3A68C23C-8ED5-422A-81B7-39DD435E85CE}"/>
    <dgm:cxn modelId="{051347A1-5A4B-4707-9E5E-1E6EE23455C4}" srcId="{2575B17A-CB07-4D77-A87D-117C7F95E297}" destId="{354024FC-0F50-4AE5-8010-85221A09C529}" srcOrd="0" destOrd="0" parTransId="{4D21F3EA-75DC-4027-B9C3-D6871390AADE}" sibTransId="{58AEBE94-4B24-4FCC-B112-F48D0A8D0017}"/>
    <dgm:cxn modelId="{608329A3-52DD-924C-A598-C3FC31FF4512}" type="presOf" srcId="{6F1DCCC8-432B-4C8B-BDA4-983362D4E97C}" destId="{B733D953-773B-8547-B9CA-1807FB5AD10D}" srcOrd="1" destOrd="0" presId="urn:microsoft.com/office/officeart/2005/8/layout/vProcess5"/>
    <dgm:cxn modelId="{784468B7-FDC8-8745-8985-1049CFB2A797}" type="presOf" srcId="{354024FC-0F50-4AE5-8010-85221A09C529}" destId="{20AABDAE-7EF4-D24E-8D3E-4119A54EA545}" srcOrd="0" destOrd="0" presId="urn:microsoft.com/office/officeart/2005/8/layout/vProcess5"/>
    <dgm:cxn modelId="{536A49DA-3402-7145-A934-DA4588680B7E}" type="presOf" srcId="{354024FC-0F50-4AE5-8010-85221A09C529}" destId="{B874BB49-4CCE-2148-B9FC-5CD8E513D11B}" srcOrd="1" destOrd="0" presId="urn:microsoft.com/office/officeart/2005/8/layout/vProcess5"/>
    <dgm:cxn modelId="{052DD5E3-B416-4C47-B5F3-A8E1CB757082}" srcId="{2575B17A-CB07-4D77-A87D-117C7F95E297}" destId="{6F1DCCC8-432B-4C8B-BDA4-983362D4E97C}" srcOrd="1" destOrd="0" parTransId="{4369301F-30C9-45EE-A8C0-5FC0C5909744}" sibTransId="{143A90FA-3DAB-47F3-A232-6E2CB4B3DE21}"/>
    <dgm:cxn modelId="{686079FF-5764-A84A-8704-E2D1B33DCA6E}" type="presOf" srcId="{143A90FA-3DAB-47F3-A232-6E2CB4B3DE21}" destId="{09E52D58-52A7-C047-B2E3-EF1BF6F6CEA5}" srcOrd="0" destOrd="0" presId="urn:microsoft.com/office/officeart/2005/8/layout/vProcess5"/>
    <dgm:cxn modelId="{180F52B1-30FA-5946-9E61-26C26C2DB73C}" type="presParOf" srcId="{34A64033-9FB8-5E4D-94AD-2DD9B41EEE2A}" destId="{46CADE41-F892-BE43-A600-AD4F0B72742C}" srcOrd="0" destOrd="0" presId="urn:microsoft.com/office/officeart/2005/8/layout/vProcess5"/>
    <dgm:cxn modelId="{91344F3A-C1AB-F441-908E-D78AE13C26DE}" type="presParOf" srcId="{34A64033-9FB8-5E4D-94AD-2DD9B41EEE2A}" destId="{20AABDAE-7EF4-D24E-8D3E-4119A54EA545}" srcOrd="1" destOrd="0" presId="urn:microsoft.com/office/officeart/2005/8/layout/vProcess5"/>
    <dgm:cxn modelId="{CFD77122-39FA-4140-A111-D5445A38C10C}" type="presParOf" srcId="{34A64033-9FB8-5E4D-94AD-2DD9B41EEE2A}" destId="{ED7B5BF7-0959-1542-8457-037D9A01AE9D}" srcOrd="2" destOrd="0" presId="urn:microsoft.com/office/officeart/2005/8/layout/vProcess5"/>
    <dgm:cxn modelId="{302A4D60-6161-7845-96BF-D2FAFF5A9398}" type="presParOf" srcId="{34A64033-9FB8-5E4D-94AD-2DD9B41EEE2A}" destId="{9DF975A3-D506-DB40-84E2-D895823BE0CB}" srcOrd="3" destOrd="0" presId="urn:microsoft.com/office/officeart/2005/8/layout/vProcess5"/>
    <dgm:cxn modelId="{C222E705-49BC-834D-BD87-6C7D1989E49C}" type="presParOf" srcId="{34A64033-9FB8-5E4D-94AD-2DD9B41EEE2A}" destId="{ED3D540D-4762-6A4C-8A48-8ECB6842B93D}" srcOrd="4" destOrd="0" presId="urn:microsoft.com/office/officeart/2005/8/layout/vProcess5"/>
    <dgm:cxn modelId="{19EB06A5-06BF-0147-A18C-1CF898FA2F2D}" type="presParOf" srcId="{34A64033-9FB8-5E4D-94AD-2DD9B41EEE2A}" destId="{09E52D58-52A7-C047-B2E3-EF1BF6F6CEA5}" srcOrd="5" destOrd="0" presId="urn:microsoft.com/office/officeart/2005/8/layout/vProcess5"/>
    <dgm:cxn modelId="{F4F77457-66FA-CF48-B701-B12241A9B0CD}" type="presParOf" srcId="{34A64033-9FB8-5E4D-94AD-2DD9B41EEE2A}" destId="{B874BB49-4CCE-2148-B9FC-5CD8E513D11B}" srcOrd="6" destOrd="0" presId="urn:microsoft.com/office/officeart/2005/8/layout/vProcess5"/>
    <dgm:cxn modelId="{C92572D9-8256-5143-B55C-1D657ED23508}" type="presParOf" srcId="{34A64033-9FB8-5E4D-94AD-2DD9B41EEE2A}" destId="{B733D953-773B-8547-B9CA-1807FB5AD10D}" srcOrd="7" destOrd="0" presId="urn:microsoft.com/office/officeart/2005/8/layout/vProcess5"/>
    <dgm:cxn modelId="{F9DC8912-92F2-C743-A1E6-78E07937B001}" type="presParOf" srcId="{34A64033-9FB8-5E4D-94AD-2DD9B41EEE2A}" destId="{62044CF9-6808-F945-AA58-279A706B231A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A635883-859A-41EB-A288-77F207B64F0D}" type="doc">
      <dgm:prSet loTypeId="urn:microsoft.com/office/officeart/2005/8/layout/vProcess5" loCatId="process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F4B3B3D9-8A4D-464B-9659-B050EF9AB103}">
      <dgm:prSet/>
      <dgm:spPr/>
      <dgm:t>
        <a:bodyPr/>
        <a:lstStyle/>
        <a:p>
          <a:r>
            <a:rPr lang="en-US"/>
            <a:t>Model clause / протокол до UNCLOS: у випадках масової морської шкоди держави тлумачать кримінальні норми й юрисдикційні правила pro victima.</a:t>
          </a:r>
        </a:p>
      </dgm:t>
    </dgm:pt>
    <dgm:pt modelId="{C1530BA6-F8F2-469D-842C-5AFD539A1E86}" type="parTrans" cxnId="{3661CE7F-5AB2-47BF-9BC4-84FAF5204D38}">
      <dgm:prSet/>
      <dgm:spPr/>
      <dgm:t>
        <a:bodyPr/>
        <a:lstStyle/>
        <a:p>
          <a:endParaRPr lang="en-US"/>
        </a:p>
      </dgm:t>
    </dgm:pt>
    <dgm:pt modelId="{444573F4-0800-45F9-BA55-D7344DF71E1A}" type="sibTrans" cxnId="{3661CE7F-5AB2-47BF-9BC4-84FAF5204D38}">
      <dgm:prSet/>
      <dgm:spPr/>
      <dgm:t>
        <a:bodyPr/>
        <a:lstStyle/>
        <a:p>
          <a:endParaRPr lang="en-US"/>
        </a:p>
      </dgm:t>
    </dgm:pt>
    <dgm:pt modelId="{39E173DC-8872-45EA-9DE9-8E03CBE33EF2}">
      <dgm:prSet/>
      <dgm:spPr/>
      <dgm:t>
        <a:bodyPr/>
        <a:lstStyle/>
        <a:p>
          <a:r>
            <a:rPr lang="en-US"/>
            <a:t>Переведення конфлікту UNCLOS–кримінальне право з площини «зіткнення режимів» у площину спеціальної кримінальної інтерпретації морських норм.</a:t>
          </a:r>
        </a:p>
      </dgm:t>
    </dgm:pt>
    <dgm:pt modelId="{FE2F2B15-FCA5-4BE2-B12D-A642B92F883D}" type="parTrans" cxnId="{271DE5A0-3363-481A-BA74-25D1690F232F}">
      <dgm:prSet/>
      <dgm:spPr/>
      <dgm:t>
        <a:bodyPr/>
        <a:lstStyle/>
        <a:p>
          <a:endParaRPr lang="en-US"/>
        </a:p>
      </dgm:t>
    </dgm:pt>
    <dgm:pt modelId="{25893003-A5E1-462B-8858-67EB0101B19B}" type="sibTrans" cxnId="{271DE5A0-3363-481A-BA74-25D1690F232F}">
      <dgm:prSet/>
      <dgm:spPr/>
      <dgm:t>
        <a:bodyPr/>
        <a:lstStyle/>
        <a:p>
          <a:endParaRPr lang="en-US"/>
        </a:p>
      </dgm:t>
    </dgm:pt>
    <dgm:pt modelId="{8A52AB41-A909-4A71-A219-D0B7FB164AB4}">
      <dgm:prSet/>
      <dgm:spPr/>
      <dgm:t>
        <a:bodyPr/>
        <a:lstStyle/>
        <a:p>
          <a:r>
            <a:rPr lang="en-US" dirty="0" err="1"/>
            <a:t>Концепт</a:t>
          </a:r>
          <a:r>
            <a:rPr lang="en-US" dirty="0"/>
            <a:t> «</a:t>
          </a:r>
          <a:r>
            <a:rPr lang="en-US" dirty="0" err="1"/>
            <a:t>криміналізуючого</a:t>
          </a:r>
          <a:r>
            <a:rPr lang="en-US" dirty="0"/>
            <a:t> </a:t>
          </a:r>
          <a:r>
            <a:rPr lang="en-US" dirty="0" err="1"/>
            <a:t>тлумачення</a:t>
          </a:r>
          <a:r>
            <a:rPr lang="en-US" dirty="0"/>
            <a:t>» UNCLOS </a:t>
          </a:r>
          <a:r>
            <a:rPr lang="en-US" dirty="0" err="1"/>
            <a:t>як</a:t>
          </a:r>
          <a:r>
            <a:rPr lang="en-US" dirty="0"/>
            <a:t> </a:t>
          </a:r>
          <a:r>
            <a:rPr lang="en-US" dirty="0" err="1"/>
            <a:t>елемент</a:t>
          </a:r>
          <a:r>
            <a:rPr lang="en-US" dirty="0"/>
            <a:t> </a:t>
          </a:r>
          <a:r>
            <a:rPr lang="en-US" dirty="0" err="1"/>
            <a:t>нової</a:t>
          </a:r>
          <a:r>
            <a:rPr lang="en-US" dirty="0"/>
            <a:t> </a:t>
          </a:r>
          <a:r>
            <a:rPr lang="en-US" dirty="0" err="1"/>
            <a:t>архітектури</a:t>
          </a:r>
          <a:r>
            <a:rPr lang="en-US" dirty="0"/>
            <a:t> </a:t>
          </a:r>
          <a:r>
            <a:rPr lang="en-US" dirty="0" err="1"/>
            <a:t>кримінальної</a:t>
          </a:r>
          <a:r>
            <a:rPr lang="en-US" dirty="0"/>
            <a:t> </a:t>
          </a:r>
          <a:r>
            <a:rPr lang="en-US" dirty="0" err="1"/>
            <a:t>відповідальності</a:t>
          </a:r>
          <a:r>
            <a:rPr lang="en-US" dirty="0"/>
            <a:t> </a:t>
          </a:r>
          <a:r>
            <a:rPr lang="en-US" dirty="0" err="1"/>
            <a:t>на</a:t>
          </a:r>
          <a:r>
            <a:rPr lang="en-US" dirty="0"/>
            <a:t> </a:t>
          </a:r>
          <a:r>
            <a:rPr lang="en-US" dirty="0" err="1"/>
            <a:t>морі</a:t>
          </a:r>
          <a:r>
            <a:rPr lang="en-US" dirty="0"/>
            <a:t>.</a:t>
          </a:r>
        </a:p>
      </dgm:t>
    </dgm:pt>
    <dgm:pt modelId="{28F1FF5A-D4B7-4D62-99E0-BECDE2D3FD2A}" type="parTrans" cxnId="{7BBC20D8-AC6D-4F76-AD25-BC129ECF285C}">
      <dgm:prSet/>
      <dgm:spPr/>
      <dgm:t>
        <a:bodyPr/>
        <a:lstStyle/>
        <a:p>
          <a:endParaRPr lang="en-US"/>
        </a:p>
      </dgm:t>
    </dgm:pt>
    <dgm:pt modelId="{AF714378-E6E2-456A-A48E-12986A6B0C85}" type="sibTrans" cxnId="{7BBC20D8-AC6D-4F76-AD25-BC129ECF285C}">
      <dgm:prSet/>
      <dgm:spPr/>
      <dgm:t>
        <a:bodyPr/>
        <a:lstStyle/>
        <a:p>
          <a:endParaRPr lang="en-US"/>
        </a:p>
      </dgm:t>
    </dgm:pt>
    <dgm:pt modelId="{08A14831-9F81-D14F-B2DB-7F8CB2732A65}" type="pres">
      <dgm:prSet presAssocID="{FA635883-859A-41EB-A288-77F207B64F0D}" presName="outerComposite" presStyleCnt="0">
        <dgm:presLayoutVars>
          <dgm:chMax val="5"/>
          <dgm:dir/>
          <dgm:resizeHandles val="exact"/>
        </dgm:presLayoutVars>
      </dgm:prSet>
      <dgm:spPr/>
    </dgm:pt>
    <dgm:pt modelId="{41638F15-E755-6648-BD72-954E9E0AF161}" type="pres">
      <dgm:prSet presAssocID="{FA635883-859A-41EB-A288-77F207B64F0D}" presName="dummyMaxCanvas" presStyleCnt="0">
        <dgm:presLayoutVars/>
      </dgm:prSet>
      <dgm:spPr/>
    </dgm:pt>
    <dgm:pt modelId="{7DF6A243-55ED-904D-A9A6-172C1F07D28A}" type="pres">
      <dgm:prSet presAssocID="{FA635883-859A-41EB-A288-77F207B64F0D}" presName="ThreeNodes_1" presStyleLbl="node1" presStyleIdx="0" presStyleCnt="3">
        <dgm:presLayoutVars>
          <dgm:bulletEnabled val="1"/>
        </dgm:presLayoutVars>
      </dgm:prSet>
      <dgm:spPr/>
    </dgm:pt>
    <dgm:pt modelId="{514D44B1-120B-9C4A-A6F4-03FC4D6F46D5}" type="pres">
      <dgm:prSet presAssocID="{FA635883-859A-41EB-A288-77F207B64F0D}" presName="ThreeNodes_2" presStyleLbl="node1" presStyleIdx="1" presStyleCnt="3">
        <dgm:presLayoutVars>
          <dgm:bulletEnabled val="1"/>
        </dgm:presLayoutVars>
      </dgm:prSet>
      <dgm:spPr/>
    </dgm:pt>
    <dgm:pt modelId="{8F2E2B20-8078-2C4A-93DC-D9D8382A35E4}" type="pres">
      <dgm:prSet presAssocID="{FA635883-859A-41EB-A288-77F207B64F0D}" presName="ThreeNodes_3" presStyleLbl="node1" presStyleIdx="2" presStyleCnt="3">
        <dgm:presLayoutVars>
          <dgm:bulletEnabled val="1"/>
        </dgm:presLayoutVars>
      </dgm:prSet>
      <dgm:spPr/>
    </dgm:pt>
    <dgm:pt modelId="{43A6D311-82AB-5849-9727-93678901CBCA}" type="pres">
      <dgm:prSet presAssocID="{FA635883-859A-41EB-A288-77F207B64F0D}" presName="ThreeConn_1-2" presStyleLbl="fgAccFollowNode1" presStyleIdx="0" presStyleCnt="2">
        <dgm:presLayoutVars>
          <dgm:bulletEnabled val="1"/>
        </dgm:presLayoutVars>
      </dgm:prSet>
      <dgm:spPr/>
    </dgm:pt>
    <dgm:pt modelId="{25FBF813-F87A-684D-A3A8-6603EA241737}" type="pres">
      <dgm:prSet presAssocID="{FA635883-859A-41EB-A288-77F207B64F0D}" presName="ThreeConn_2-3" presStyleLbl="fgAccFollowNode1" presStyleIdx="1" presStyleCnt="2">
        <dgm:presLayoutVars>
          <dgm:bulletEnabled val="1"/>
        </dgm:presLayoutVars>
      </dgm:prSet>
      <dgm:spPr/>
    </dgm:pt>
    <dgm:pt modelId="{D0089C2D-B846-694A-9E76-AC871C48FE48}" type="pres">
      <dgm:prSet presAssocID="{FA635883-859A-41EB-A288-77F207B64F0D}" presName="ThreeNodes_1_text" presStyleLbl="node1" presStyleIdx="2" presStyleCnt="3">
        <dgm:presLayoutVars>
          <dgm:bulletEnabled val="1"/>
        </dgm:presLayoutVars>
      </dgm:prSet>
      <dgm:spPr/>
    </dgm:pt>
    <dgm:pt modelId="{BADDC17F-A474-3F44-8301-3FA83AAE7047}" type="pres">
      <dgm:prSet presAssocID="{FA635883-859A-41EB-A288-77F207B64F0D}" presName="ThreeNodes_2_text" presStyleLbl="node1" presStyleIdx="2" presStyleCnt="3">
        <dgm:presLayoutVars>
          <dgm:bulletEnabled val="1"/>
        </dgm:presLayoutVars>
      </dgm:prSet>
      <dgm:spPr/>
    </dgm:pt>
    <dgm:pt modelId="{22A86761-972A-1D4A-ADB7-489A303803A0}" type="pres">
      <dgm:prSet presAssocID="{FA635883-859A-41EB-A288-77F207B64F0D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5504C517-93A7-8A47-B24D-D800DC46C90F}" type="presOf" srcId="{39E173DC-8872-45EA-9DE9-8E03CBE33EF2}" destId="{BADDC17F-A474-3F44-8301-3FA83AAE7047}" srcOrd="1" destOrd="0" presId="urn:microsoft.com/office/officeart/2005/8/layout/vProcess5"/>
    <dgm:cxn modelId="{1FF2E51F-6437-D047-AA74-E4FC7D1462A8}" type="presOf" srcId="{444573F4-0800-45F9-BA55-D7344DF71E1A}" destId="{43A6D311-82AB-5849-9727-93678901CBCA}" srcOrd="0" destOrd="0" presId="urn:microsoft.com/office/officeart/2005/8/layout/vProcess5"/>
    <dgm:cxn modelId="{5B7AD329-2F38-8446-8F3E-19A48A071A5B}" type="presOf" srcId="{FA635883-859A-41EB-A288-77F207B64F0D}" destId="{08A14831-9F81-D14F-B2DB-7F8CB2732A65}" srcOrd="0" destOrd="0" presId="urn:microsoft.com/office/officeart/2005/8/layout/vProcess5"/>
    <dgm:cxn modelId="{A940C140-49AE-C444-9FFF-8CA37AC0351B}" type="presOf" srcId="{39E173DC-8872-45EA-9DE9-8E03CBE33EF2}" destId="{514D44B1-120B-9C4A-A6F4-03FC4D6F46D5}" srcOrd="0" destOrd="0" presId="urn:microsoft.com/office/officeart/2005/8/layout/vProcess5"/>
    <dgm:cxn modelId="{3661CE7F-5AB2-47BF-9BC4-84FAF5204D38}" srcId="{FA635883-859A-41EB-A288-77F207B64F0D}" destId="{F4B3B3D9-8A4D-464B-9659-B050EF9AB103}" srcOrd="0" destOrd="0" parTransId="{C1530BA6-F8F2-469D-842C-5AFD539A1E86}" sibTransId="{444573F4-0800-45F9-BA55-D7344DF71E1A}"/>
    <dgm:cxn modelId="{57BDD08F-2CEC-7142-B4D4-29E275DBE97E}" type="presOf" srcId="{8A52AB41-A909-4A71-A219-D0B7FB164AB4}" destId="{22A86761-972A-1D4A-ADB7-489A303803A0}" srcOrd="1" destOrd="0" presId="urn:microsoft.com/office/officeart/2005/8/layout/vProcess5"/>
    <dgm:cxn modelId="{271DE5A0-3363-481A-BA74-25D1690F232F}" srcId="{FA635883-859A-41EB-A288-77F207B64F0D}" destId="{39E173DC-8872-45EA-9DE9-8E03CBE33EF2}" srcOrd="1" destOrd="0" parTransId="{FE2F2B15-FCA5-4BE2-B12D-A642B92F883D}" sibTransId="{25893003-A5E1-462B-8858-67EB0101B19B}"/>
    <dgm:cxn modelId="{C82AD0A4-868E-114F-AADC-043D1274230C}" type="presOf" srcId="{F4B3B3D9-8A4D-464B-9659-B050EF9AB103}" destId="{D0089C2D-B846-694A-9E76-AC871C48FE48}" srcOrd="1" destOrd="0" presId="urn:microsoft.com/office/officeart/2005/8/layout/vProcess5"/>
    <dgm:cxn modelId="{AE3B8BA5-5B4C-8F43-873B-297DEDF652E7}" type="presOf" srcId="{F4B3B3D9-8A4D-464B-9659-B050EF9AB103}" destId="{7DF6A243-55ED-904D-A9A6-172C1F07D28A}" srcOrd="0" destOrd="0" presId="urn:microsoft.com/office/officeart/2005/8/layout/vProcess5"/>
    <dgm:cxn modelId="{7BBC20D8-AC6D-4F76-AD25-BC129ECF285C}" srcId="{FA635883-859A-41EB-A288-77F207B64F0D}" destId="{8A52AB41-A909-4A71-A219-D0B7FB164AB4}" srcOrd="2" destOrd="0" parTransId="{28F1FF5A-D4B7-4D62-99E0-BECDE2D3FD2A}" sibTransId="{AF714378-E6E2-456A-A48E-12986A6B0C85}"/>
    <dgm:cxn modelId="{D7D3E9E3-9639-F845-8C2A-D3693410B914}" type="presOf" srcId="{25893003-A5E1-462B-8858-67EB0101B19B}" destId="{25FBF813-F87A-684D-A3A8-6603EA241737}" srcOrd="0" destOrd="0" presId="urn:microsoft.com/office/officeart/2005/8/layout/vProcess5"/>
    <dgm:cxn modelId="{F8758AFF-A4EC-044A-8594-BDB69DB316E6}" type="presOf" srcId="{8A52AB41-A909-4A71-A219-D0B7FB164AB4}" destId="{8F2E2B20-8078-2C4A-93DC-D9D8382A35E4}" srcOrd="0" destOrd="0" presId="urn:microsoft.com/office/officeart/2005/8/layout/vProcess5"/>
    <dgm:cxn modelId="{0EF85745-52B9-984A-91AF-A0AF8B41CB0D}" type="presParOf" srcId="{08A14831-9F81-D14F-B2DB-7F8CB2732A65}" destId="{41638F15-E755-6648-BD72-954E9E0AF161}" srcOrd="0" destOrd="0" presId="urn:microsoft.com/office/officeart/2005/8/layout/vProcess5"/>
    <dgm:cxn modelId="{A62EE42F-09E2-5049-B34E-103F1625930A}" type="presParOf" srcId="{08A14831-9F81-D14F-B2DB-7F8CB2732A65}" destId="{7DF6A243-55ED-904D-A9A6-172C1F07D28A}" srcOrd="1" destOrd="0" presId="urn:microsoft.com/office/officeart/2005/8/layout/vProcess5"/>
    <dgm:cxn modelId="{F32B8BFC-B23A-E44A-9764-F497CFDC8D79}" type="presParOf" srcId="{08A14831-9F81-D14F-B2DB-7F8CB2732A65}" destId="{514D44B1-120B-9C4A-A6F4-03FC4D6F46D5}" srcOrd="2" destOrd="0" presId="urn:microsoft.com/office/officeart/2005/8/layout/vProcess5"/>
    <dgm:cxn modelId="{05928580-5C43-DF40-92EC-97213ACB3427}" type="presParOf" srcId="{08A14831-9F81-D14F-B2DB-7F8CB2732A65}" destId="{8F2E2B20-8078-2C4A-93DC-D9D8382A35E4}" srcOrd="3" destOrd="0" presId="urn:microsoft.com/office/officeart/2005/8/layout/vProcess5"/>
    <dgm:cxn modelId="{A976C0C2-6169-A140-BC7D-692E168386DF}" type="presParOf" srcId="{08A14831-9F81-D14F-B2DB-7F8CB2732A65}" destId="{43A6D311-82AB-5849-9727-93678901CBCA}" srcOrd="4" destOrd="0" presId="urn:microsoft.com/office/officeart/2005/8/layout/vProcess5"/>
    <dgm:cxn modelId="{2A1DFFFE-25E2-F849-A083-BB7B61F00EDE}" type="presParOf" srcId="{08A14831-9F81-D14F-B2DB-7F8CB2732A65}" destId="{25FBF813-F87A-684D-A3A8-6603EA241737}" srcOrd="5" destOrd="0" presId="urn:microsoft.com/office/officeart/2005/8/layout/vProcess5"/>
    <dgm:cxn modelId="{496934F9-8EF9-394D-BA25-F395D628E9CE}" type="presParOf" srcId="{08A14831-9F81-D14F-B2DB-7F8CB2732A65}" destId="{D0089C2D-B846-694A-9E76-AC871C48FE48}" srcOrd="6" destOrd="0" presId="urn:microsoft.com/office/officeart/2005/8/layout/vProcess5"/>
    <dgm:cxn modelId="{11242929-D45D-114E-AD28-7BF0EA1006B1}" type="presParOf" srcId="{08A14831-9F81-D14F-B2DB-7F8CB2732A65}" destId="{BADDC17F-A474-3F44-8301-3FA83AAE7047}" srcOrd="7" destOrd="0" presId="urn:microsoft.com/office/officeart/2005/8/layout/vProcess5"/>
    <dgm:cxn modelId="{B5889EE2-15F1-7843-ABFF-EB58B5540A9D}" type="presParOf" srcId="{08A14831-9F81-D14F-B2DB-7F8CB2732A65}" destId="{22A86761-972A-1D4A-ADB7-489A303803A0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F6AADD-0ADA-064C-A765-DB2C621D2AAA}">
      <dsp:nvSpPr>
        <dsp:cNvPr id="0" name=""/>
        <dsp:cNvSpPr/>
      </dsp:nvSpPr>
      <dsp:spPr>
        <a:xfrm>
          <a:off x="0" y="0"/>
          <a:ext cx="4750879" cy="16379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Перехід від моделі «норма → юрисдикція → суб’єкт» до моделі «шкода → комбінація режимів TCL/ECL/ICL/UNCLOS».</a:t>
          </a:r>
        </a:p>
      </dsp:txBody>
      <dsp:txXfrm>
        <a:off x="47973" y="47973"/>
        <a:ext cx="2983444" cy="1541965"/>
      </dsp:txXfrm>
    </dsp:sp>
    <dsp:sp modelId="{397CCFCB-D77A-4941-8DAF-F742029D5B0B}">
      <dsp:nvSpPr>
        <dsp:cNvPr id="0" name=""/>
        <dsp:cNvSpPr/>
      </dsp:nvSpPr>
      <dsp:spPr>
        <a:xfrm>
          <a:off x="419195" y="1910897"/>
          <a:ext cx="4750879" cy="16379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Harm-based карта морських злочинів: структурна, дифузна, кумулятивна шкода (push-back, примусова міграція, експлуатація, ТОЗ у гуманітарних коридорах).</a:t>
          </a:r>
        </a:p>
      </dsp:txBody>
      <dsp:txXfrm>
        <a:off x="467168" y="1958870"/>
        <a:ext cx="3171095" cy="1541965"/>
      </dsp:txXfrm>
    </dsp:sp>
    <dsp:sp modelId="{287D2885-FD2C-B74E-86AB-8E288A861390}">
      <dsp:nvSpPr>
        <dsp:cNvPr id="0" name=""/>
        <dsp:cNvSpPr/>
      </dsp:nvSpPr>
      <dsp:spPr>
        <a:xfrm>
          <a:off x="838390" y="3821794"/>
          <a:ext cx="4750879" cy="16379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Карта шкоди як аналітичний інструмент для судів, прокурорів і НУО до обрання конкретної кримінально-правової кваліфікації.</a:t>
          </a:r>
        </a:p>
      </dsp:txBody>
      <dsp:txXfrm>
        <a:off x="886363" y="3869767"/>
        <a:ext cx="3171095" cy="1541965"/>
      </dsp:txXfrm>
    </dsp:sp>
    <dsp:sp modelId="{C1B75BE9-1BB6-BB49-9415-1226437686F9}">
      <dsp:nvSpPr>
        <dsp:cNvPr id="0" name=""/>
        <dsp:cNvSpPr/>
      </dsp:nvSpPr>
      <dsp:spPr>
        <a:xfrm>
          <a:off x="3686236" y="1242083"/>
          <a:ext cx="1064642" cy="106464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3925780" y="1242083"/>
        <a:ext cx="585554" cy="801143"/>
      </dsp:txXfrm>
    </dsp:sp>
    <dsp:sp modelId="{370C13A9-4434-6443-9E4C-285F23183143}">
      <dsp:nvSpPr>
        <dsp:cNvPr id="0" name=""/>
        <dsp:cNvSpPr/>
      </dsp:nvSpPr>
      <dsp:spPr>
        <a:xfrm>
          <a:off x="4105432" y="3142060"/>
          <a:ext cx="1064642" cy="106464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4344976" y="3142060"/>
        <a:ext cx="585554" cy="8011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3B0121-1A20-114C-89F2-36A10A000484}">
      <dsp:nvSpPr>
        <dsp:cNvPr id="0" name=""/>
        <dsp:cNvSpPr/>
      </dsp:nvSpPr>
      <dsp:spPr>
        <a:xfrm>
          <a:off x="0" y="0"/>
          <a:ext cx="4750879" cy="163791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Доктрина «system-subject liability»: суб’єктом відповідальності визнається формалізований ланцюг транзакцій/функцій (Papaya case, «свічковий транзит»).</a:t>
          </a:r>
        </a:p>
      </dsp:txBody>
      <dsp:txXfrm>
        <a:off x="47973" y="47973"/>
        <a:ext cx="2983444" cy="1541965"/>
      </dsp:txXfrm>
    </dsp:sp>
    <dsp:sp modelId="{361DBF72-46C0-DE40-B027-86DF9619A7A1}">
      <dsp:nvSpPr>
        <dsp:cNvPr id="0" name=""/>
        <dsp:cNvSpPr/>
      </dsp:nvSpPr>
      <dsp:spPr>
        <a:xfrm>
          <a:off x="419195" y="1910897"/>
          <a:ext cx="4750879" cy="163791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Ланцюг (лабораторії, логістичні оператори, фінансові посередники, цифрові платформи) розглядається як тимчасова «мережева корпорація» із системною виною.</a:t>
          </a:r>
        </a:p>
      </dsp:txBody>
      <dsp:txXfrm>
        <a:off x="467168" y="1958870"/>
        <a:ext cx="3171095" cy="1541965"/>
      </dsp:txXfrm>
    </dsp:sp>
    <dsp:sp modelId="{0384B2BD-9D0B-224B-868E-7AF6ECB380E9}">
      <dsp:nvSpPr>
        <dsp:cNvPr id="0" name=""/>
        <dsp:cNvSpPr/>
      </dsp:nvSpPr>
      <dsp:spPr>
        <a:xfrm>
          <a:off x="838390" y="3821794"/>
          <a:ext cx="4750879" cy="163791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Подолання «розчиненого» суб’єкта у морських TOЗ, пропозиція model provisions до UNTOC та регіональних інструментів.</a:t>
          </a:r>
        </a:p>
      </dsp:txBody>
      <dsp:txXfrm>
        <a:off x="886363" y="3869767"/>
        <a:ext cx="3171095" cy="1541965"/>
      </dsp:txXfrm>
    </dsp:sp>
    <dsp:sp modelId="{71A317A3-62FA-F44D-95F4-8D68479A474D}">
      <dsp:nvSpPr>
        <dsp:cNvPr id="0" name=""/>
        <dsp:cNvSpPr/>
      </dsp:nvSpPr>
      <dsp:spPr>
        <a:xfrm>
          <a:off x="3686236" y="1242083"/>
          <a:ext cx="1064642" cy="106464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3925780" y="1242083"/>
        <a:ext cx="585554" cy="801143"/>
      </dsp:txXfrm>
    </dsp:sp>
    <dsp:sp modelId="{DF449DFB-FE25-C54B-8B64-04F0E2099014}">
      <dsp:nvSpPr>
        <dsp:cNvPr id="0" name=""/>
        <dsp:cNvSpPr/>
      </dsp:nvSpPr>
      <dsp:spPr>
        <a:xfrm>
          <a:off x="4105432" y="3142060"/>
          <a:ext cx="1064642" cy="1064642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4344976" y="3142060"/>
        <a:ext cx="585554" cy="8011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FB68A4-C8BA-664F-B917-3F44E658C4EF}">
      <dsp:nvSpPr>
        <dsp:cNvPr id="0" name=""/>
        <dsp:cNvSpPr/>
      </dsp:nvSpPr>
      <dsp:spPr>
        <a:xfrm>
          <a:off x="0" y="991179"/>
          <a:ext cx="2305088" cy="14637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0AF875-157D-B546-A59D-4E4AC471BDE0}">
      <dsp:nvSpPr>
        <dsp:cNvPr id="0" name=""/>
        <dsp:cNvSpPr/>
      </dsp:nvSpPr>
      <dsp:spPr>
        <a:xfrm>
          <a:off x="256120" y="1234494"/>
          <a:ext cx="2305088" cy="14637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Концепція наднаціональних гібридних «морських трибуналів», розташованих при ключових портах або у морських зонах.</a:t>
          </a:r>
        </a:p>
      </dsp:txBody>
      <dsp:txXfrm>
        <a:off x="298991" y="1277365"/>
        <a:ext cx="2219346" cy="1377989"/>
      </dsp:txXfrm>
    </dsp:sp>
    <dsp:sp modelId="{A0486E7F-96FC-6740-AB79-B771F14968B1}">
      <dsp:nvSpPr>
        <dsp:cNvPr id="0" name=""/>
        <dsp:cNvSpPr/>
      </dsp:nvSpPr>
      <dsp:spPr>
        <a:xfrm>
          <a:off x="2817330" y="991179"/>
          <a:ext cx="2305088" cy="14637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7EE0D1-7B3C-7D43-BDB8-F006B374666E}">
      <dsp:nvSpPr>
        <dsp:cNvPr id="0" name=""/>
        <dsp:cNvSpPr/>
      </dsp:nvSpPr>
      <dsp:spPr>
        <a:xfrm>
          <a:off x="3073451" y="1234494"/>
          <a:ext cx="2305088" cy="14637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Мандат: справи, що випадають між TCL та ICL (масова примусова міграція, ТОЗ у гуманітарних коридорах, «сірі» зони юрисдикції).</a:t>
          </a:r>
        </a:p>
      </dsp:txBody>
      <dsp:txXfrm>
        <a:off x="3116322" y="1277365"/>
        <a:ext cx="2219346" cy="1377989"/>
      </dsp:txXfrm>
    </dsp:sp>
    <dsp:sp modelId="{CD5AA2C1-F870-254B-A590-97D3D56B0726}">
      <dsp:nvSpPr>
        <dsp:cNvPr id="0" name=""/>
        <dsp:cNvSpPr/>
      </dsp:nvSpPr>
      <dsp:spPr>
        <a:xfrm>
          <a:off x="5634661" y="991179"/>
          <a:ext cx="2305088" cy="14637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1A71CD-6338-E14A-95EC-BC5C031EF4F8}">
      <dsp:nvSpPr>
        <dsp:cNvPr id="0" name=""/>
        <dsp:cNvSpPr/>
      </dsp:nvSpPr>
      <dsp:spPr>
        <a:xfrm>
          <a:off x="5890782" y="1234494"/>
          <a:ext cx="2305088" cy="14637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Мобільні трибунали як контрінтуїтивне рішення «відсутнього третього» – юрисдикція, яка «рухається» за злочинністю на морі.</a:t>
          </a:r>
        </a:p>
      </dsp:txBody>
      <dsp:txXfrm>
        <a:off x="5933653" y="1277365"/>
        <a:ext cx="2219346" cy="137798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AABDAE-7EF4-D24E-8D3E-4119A54EA545}">
      <dsp:nvSpPr>
        <dsp:cNvPr id="0" name=""/>
        <dsp:cNvSpPr/>
      </dsp:nvSpPr>
      <dsp:spPr>
        <a:xfrm>
          <a:off x="0" y="0"/>
          <a:ext cx="7009643" cy="106109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Закріплення за окремими НУО права ініціювати обов’язкові провадження у справах про морські злочини (jurisdiction-triggering power).</a:t>
          </a:r>
        </a:p>
      </dsp:txBody>
      <dsp:txXfrm>
        <a:off x="31079" y="31079"/>
        <a:ext cx="5864633" cy="998941"/>
      </dsp:txXfrm>
    </dsp:sp>
    <dsp:sp modelId="{ED7B5BF7-0959-1542-8457-037D9A01AE9D}">
      <dsp:nvSpPr>
        <dsp:cNvPr id="0" name=""/>
        <dsp:cNvSpPr/>
      </dsp:nvSpPr>
      <dsp:spPr>
        <a:xfrm>
          <a:off x="618497" y="1237949"/>
          <a:ext cx="7009643" cy="106109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НУО, що документують push-back, смерті біженців, примусову працю моряків, стають «воротами» до кримінальної юстиції моря.</a:t>
          </a:r>
        </a:p>
      </dsp:txBody>
      <dsp:txXfrm>
        <a:off x="649576" y="1269028"/>
        <a:ext cx="5639272" cy="998941"/>
      </dsp:txXfrm>
    </dsp:sp>
    <dsp:sp modelId="{9DF975A3-D506-DB40-84E2-D895823BE0CB}">
      <dsp:nvSpPr>
        <dsp:cNvPr id="0" name=""/>
        <dsp:cNvSpPr/>
      </dsp:nvSpPr>
      <dsp:spPr>
        <a:xfrm>
          <a:off x="1236995" y="2475898"/>
          <a:ext cx="7009643" cy="106109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Model rules для національних систем та міжнародних органів: визнання НУО повноцінними суб’єктами антикримінальної морської політики.</a:t>
          </a:r>
        </a:p>
      </dsp:txBody>
      <dsp:txXfrm>
        <a:off x="1268074" y="2506977"/>
        <a:ext cx="5639272" cy="998941"/>
      </dsp:txXfrm>
    </dsp:sp>
    <dsp:sp modelId="{ED3D540D-4762-6A4C-8A48-8ECB6842B93D}">
      <dsp:nvSpPr>
        <dsp:cNvPr id="0" name=""/>
        <dsp:cNvSpPr/>
      </dsp:nvSpPr>
      <dsp:spPr>
        <a:xfrm>
          <a:off x="6319928" y="804667"/>
          <a:ext cx="689714" cy="68971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>
        <a:off x="6475114" y="804667"/>
        <a:ext cx="379342" cy="519010"/>
      </dsp:txXfrm>
    </dsp:sp>
    <dsp:sp modelId="{09E52D58-52A7-C047-B2E3-EF1BF6F6CEA5}">
      <dsp:nvSpPr>
        <dsp:cNvPr id="0" name=""/>
        <dsp:cNvSpPr/>
      </dsp:nvSpPr>
      <dsp:spPr>
        <a:xfrm>
          <a:off x="6938426" y="2035542"/>
          <a:ext cx="689714" cy="689714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>
        <a:off x="7093612" y="2035542"/>
        <a:ext cx="379342" cy="51901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F6A243-55ED-904D-A9A6-172C1F07D28A}">
      <dsp:nvSpPr>
        <dsp:cNvPr id="0" name=""/>
        <dsp:cNvSpPr/>
      </dsp:nvSpPr>
      <dsp:spPr>
        <a:xfrm>
          <a:off x="0" y="0"/>
          <a:ext cx="6856076" cy="123444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Model clause / протокол до UNCLOS: у випадках масової морської шкоди держави тлумачать кримінальні норми й юрисдикційні правила pro victima.</a:t>
          </a:r>
        </a:p>
      </dsp:txBody>
      <dsp:txXfrm>
        <a:off x="36156" y="36156"/>
        <a:ext cx="5524017" cy="1162128"/>
      </dsp:txXfrm>
    </dsp:sp>
    <dsp:sp modelId="{514D44B1-120B-9C4A-A6F4-03FC4D6F46D5}">
      <dsp:nvSpPr>
        <dsp:cNvPr id="0" name=""/>
        <dsp:cNvSpPr/>
      </dsp:nvSpPr>
      <dsp:spPr>
        <a:xfrm>
          <a:off x="604947" y="1440180"/>
          <a:ext cx="6856076" cy="1234440"/>
        </a:xfrm>
        <a:prstGeom prst="roundRect">
          <a:avLst>
            <a:gd name="adj" fmla="val 1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Переведення конфлікту UNCLOS–кримінальне право з площини «зіткнення режимів» у площину спеціальної кримінальної інтерпретації морських норм.</a:t>
          </a:r>
        </a:p>
      </dsp:txBody>
      <dsp:txXfrm>
        <a:off x="641103" y="1476336"/>
        <a:ext cx="5376430" cy="1162128"/>
      </dsp:txXfrm>
    </dsp:sp>
    <dsp:sp modelId="{8F2E2B20-8078-2C4A-93DC-D9D8382A35E4}">
      <dsp:nvSpPr>
        <dsp:cNvPr id="0" name=""/>
        <dsp:cNvSpPr/>
      </dsp:nvSpPr>
      <dsp:spPr>
        <a:xfrm>
          <a:off x="1209895" y="2880360"/>
          <a:ext cx="6856076" cy="1234440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Концепт</a:t>
          </a:r>
          <a:r>
            <a:rPr lang="en-US" sz="1800" kern="1200" dirty="0"/>
            <a:t> «</a:t>
          </a:r>
          <a:r>
            <a:rPr lang="en-US" sz="1800" kern="1200" dirty="0" err="1"/>
            <a:t>криміналізуючого</a:t>
          </a:r>
          <a:r>
            <a:rPr lang="en-US" sz="1800" kern="1200" dirty="0"/>
            <a:t> </a:t>
          </a:r>
          <a:r>
            <a:rPr lang="en-US" sz="1800" kern="1200" dirty="0" err="1"/>
            <a:t>тлумачення</a:t>
          </a:r>
          <a:r>
            <a:rPr lang="en-US" sz="1800" kern="1200" dirty="0"/>
            <a:t>» UNCLOS </a:t>
          </a:r>
          <a:r>
            <a:rPr lang="en-US" sz="1800" kern="1200" dirty="0" err="1"/>
            <a:t>як</a:t>
          </a:r>
          <a:r>
            <a:rPr lang="en-US" sz="1800" kern="1200" dirty="0"/>
            <a:t> </a:t>
          </a:r>
          <a:r>
            <a:rPr lang="en-US" sz="1800" kern="1200" dirty="0" err="1"/>
            <a:t>елемент</a:t>
          </a:r>
          <a:r>
            <a:rPr lang="en-US" sz="1800" kern="1200" dirty="0"/>
            <a:t> </a:t>
          </a:r>
          <a:r>
            <a:rPr lang="en-US" sz="1800" kern="1200" dirty="0" err="1"/>
            <a:t>нової</a:t>
          </a:r>
          <a:r>
            <a:rPr lang="en-US" sz="1800" kern="1200" dirty="0"/>
            <a:t> </a:t>
          </a:r>
          <a:r>
            <a:rPr lang="en-US" sz="1800" kern="1200" dirty="0" err="1"/>
            <a:t>архітектури</a:t>
          </a:r>
          <a:r>
            <a:rPr lang="en-US" sz="1800" kern="1200" dirty="0"/>
            <a:t> </a:t>
          </a:r>
          <a:r>
            <a:rPr lang="en-US" sz="1800" kern="1200" dirty="0" err="1"/>
            <a:t>кримінальної</a:t>
          </a:r>
          <a:r>
            <a:rPr lang="en-US" sz="1800" kern="1200" dirty="0"/>
            <a:t> </a:t>
          </a:r>
          <a:r>
            <a:rPr lang="en-US" sz="1800" kern="1200" dirty="0" err="1"/>
            <a:t>відповідальності</a:t>
          </a:r>
          <a:r>
            <a:rPr lang="en-US" sz="1800" kern="1200" dirty="0"/>
            <a:t> </a:t>
          </a:r>
          <a:r>
            <a:rPr lang="en-US" sz="1800" kern="1200" dirty="0" err="1"/>
            <a:t>на</a:t>
          </a:r>
          <a:r>
            <a:rPr lang="en-US" sz="1800" kern="1200" dirty="0"/>
            <a:t> </a:t>
          </a:r>
          <a:r>
            <a:rPr lang="en-US" sz="1800" kern="1200" dirty="0" err="1"/>
            <a:t>морі</a:t>
          </a:r>
          <a:r>
            <a:rPr lang="en-US" sz="1800" kern="1200" dirty="0"/>
            <a:t>.</a:t>
          </a:r>
        </a:p>
      </dsp:txBody>
      <dsp:txXfrm>
        <a:off x="1246051" y="2916516"/>
        <a:ext cx="5376430" cy="1162128"/>
      </dsp:txXfrm>
    </dsp:sp>
    <dsp:sp modelId="{43A6D311-82AB-5849-9727-93678901CBCA}">
      <dsp:nvSpPr>
        <dsp:cNvPr id="0" name=""/>
        <dsp:cNvSpPr/>
      </dsp:nvSpPr>
      <dsp:spPr>
        <a:xfrm>
          <a:off x="6053690" y="936117"/>
          <a:ext cx="802386" cy="802386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6234227" y="936117"/>
        <a:ext cx="441312" cy="603795"/>
      </dsp:txXfrm>
    </dsp:sp>
    <dsp:sp modelId="{25FBF813-F87A-684D-A3A8-6603EA241737}">
      <dsp:nvSpPr>
        <dsp:cNvPr id="0" name=""/>
        <dsp:cNvSpPr/>
      </dsp:nvSpPr>
      <dsp:spPr>
        <a:xfrm>
          <a:off x="6658637" y="2368067"/>
          <a:ext cx="802386" cy="802386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6839174" y="2368067"/>
        <a:ext cx="441312" cy="6037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154FD1-6058-EB44-AB3F-1D0DD00EFC8A}" type="datetimeFigureOut">
              <a:rPr lang="ru-UA" smtClean="0"/>
              <a:t>23.04.2026</a:t>
            </a:fld>
            <a:endParaRPr lang="ru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2C75AF-3D37-7744-8758-2392FC679AE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473378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4205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tuliakov@onua.edu.ua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B7BD7FCF-A254-4A97-A15C-319B67622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52FFAF72-6204-4676-9C6F-9A4CC4D918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472088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2601" y="643468"/>
            <a:ext cx="3465438" cy="342495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l" defTabSz="914400">
              <a:lnSpc>
                <a:spcPct val="90000"/>
              </a:lnSpc>
            </a:pPr>
            <a:r>
              <a:rPr lang="en-US" sz="21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МОРСЬКЕ ПРАВО ТА ЗЛОЧИН </a:t>
            </a:r>
            <a:r>
              <a:rPr lang="en-US" sz="21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У</a:t>
            </a:r>
            <a:r>
              <a:rPr lang="en-US" sz="21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КОНТЕКСТІ ЮРИСДИКЦІЙНИХ КОНФЛІКТІВ</a:t>
            </a:r>
            <a:br>
              <a:rPr lang="en-US" sz="21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1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1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ХІX </a:t>
            </a:r>
            <a:r>
              <a:rPr lang="en-US" sz="1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міжнародн</a:t>
            </a:r>
            <a:r>
              <a:rPr lang="uk-UA" sz="1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а</a:t>
            </a:r>
            <a:r>
              <a:rPr lang="en-US" sz="1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науково-практичн</a:t>
            </a:r>
            <a:r>
              <a:rPr lang="uk-UA" sz="1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а</a:t>
            </a:r>
            <a:r>
              <a:rPr lang="en-US" sz="1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конференці</a:t>
            </a:r>
            <a:r>
              <a:rPr lang="uk-UA" sz="1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я</a:t>
            </a:r>
            <a:r>
              <a:rPr lang="uk-UA" sz="1400" b="1" dirty="0" err="1"/>
              <a:t>ь</a:t>
            </a:r>
            <a:r>
              <a:rPr lang="uk-UA" sz="1400" b="1" dirty="0"/>
              <a:t> </a:t>
            </a:r>
            <a:r>
              <a:rPr lang="en-US" sz="1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“</a:t>
            </a:r>
            <a:r>
              <a:rPr lang="en-US" sz="1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Морське</a:t>
            </a:r>
            <a:r>
              <a:rPr lang="en-US" sz="1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право</a:t>
            </a:r>
            <a:r>
              <a:rPr lang="en-US" sz="1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та</a:t>
            </a:r>
            <a:r>
              <a:rPr lang="en-US" sz="1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менеджмент</a:t>
            </a:r>
            <a:r>
              <a:rPr lang="en-US" sz="1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US" sz="1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еволюція</a:t>
            </a:r>
            <a:r>
              <a:rPr lang="en-US" sz="1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та</a:t>
            </a:r>
            <a:r>
              <a:rPr lang="en-US" sz="1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сучасні</a:t>
            </a:r>
            <a:r>
              <a:rPr lang="en-US" sz="1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виклики</a:t>
            </a:r>
            <a:r>
              <a:rPr lang="en-US" sz="1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” </a:t>
            </a:r>
            <a:br>
              <a:rPr lang="en-US" sz="1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1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23 </a:t>
            </a:r>
            <a:r>
              <a:rPr lang="en-US" sz="1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квітня</a:t>
            </a:r>
            <a:r>
              <a:rPr lang="en-US" sz="1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2026 </a:t>
            </a:r>
            <a:r>
              <a:rPr lang="en-US" sz="1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року</a:t>
            </a:r>
            <a:r>
              <a:rPr lang="en-US" sz="1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 </a:t>
            </a:r>
            <a:br>
              <a:rPr lang="uk-UA" sz="1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uk-UA" sz="1400" b="1" dirty="0"/>
            </a:br>
            <a:r>
              <a:rPr lang="uk-UA" sz="1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- тези виступу</a:t>
            </a:r>
            <a:br>
              <a:rPr lang="en-US" sz="1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14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2599" y="5277684"/>
            <a:ext cx="4472087" cy="7754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</a:pPr>
            <a:r>
              <a:rPr lang="uk-UA" sz="14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Д</a:t>
            </a:r>
            <a:r>
              <a:rPr lang="en-US" sz="1400" b="1" kern="1200" dirty="0">
                <a:solidFill>
                  <a:schemeClr val="accent1">
                    <a:lumMod val="50000"/>
                  </a:schemeClr>
                </a:solidFill>
                <a:latin typeface="+mj-lt"/>
                <a:ea typeface="+mn-ea"/>
                <a:cs typeface="+mn-cs"/>
              </a:rPr>
              <a:t>-</a:t>
            </a:r>
            <a:r>
              <a:rPr lang="en-US" sz="1400" b="1" kern="1200" dirty="0" err="1">
                <a:solidFill>
                  <a:schemeClr val="accent1">
                    <a:lumMod val="50000"/>
                  </a:schemeClr>
                </a:solidFill>
                <a:latin typeface="+mj-lt"/>
                <a:ea typeface="+mn-ea"/>
                <a:cs typeface="+mn-cs"/>
              </a:rPr>
              <a:t>р</a:t>
            </a:r>
            <a:r>
              <a:rPr lang="en-US" sz="1400" b="1" kern="1200" dirty="0">
                <a:solidFill>
                  <a:schemeClr val="accent1">
                    <a:lumMod val="50000"/>
                  </a:schemeClr>
                </a:solidFill>
                <a:latin typeface="+mj-lt"/>
                <a:ea typeface="+mn-ea"/>
                <a:cs typeface="+mn-cs"/>
              </a:rPr>
              <a:t> </a:t>
            </a:r>
            <a:r>
              <a:rPr lang="en-US" sz="1400" b="1" kern="1200" dirty="0" err="1">
                <a:solidFill>
                  <a:schemeClr val="accent1">
                    <a:lumMod val="50000"/>
                  </a:schemeClr>
                </a:solidFill>
                <a:latin typeface="+mj-lt"/>
                <a:ea typeface="+mn-ea"/>
                <a:cs typeface="+mn-cs"/>
              </a:rPr>
              <a:t>юрид</a:t>
            </a:r>
            <a:r>
              <a:rPr lang="en-US" sz="1400" b="1" kern="1200" dirty="0">
                <a:solidFill>
                  <a:schemeClr val="accent1">
                    <a:lumMod val="50000"/>
                  </a:schemeClr>
                </a:solidFill>
                <a:latin typeface="+mj-lt"/>
                <a:ea typeface="+mn-ea"/>
                <a:cs typeface="+mn-cs"/>
              </a:rPr>
              <a:t>. </a:t>
            </a:r>
            <a:r>
              <a:rPr lang="en-US" sz="1400" b="1" kern="1200" dirty="0" err="1">
                <a:solidFill>
                  <a:schemeClr val="accent1">
                    <a:lumMod val="50000"/>
                  </a:schemeClr>
                </a:solidFill>
                <a:latin typeface="+mj-lt"/>
                <a:ea typeface="+mn-ea"/>
                <a:cs typeface="+mn-cs"/>
              </a:rPr>
              <a:t>наук</a:t>
            </a:r>
            <a:r>
              <a:rPr lang="en-US" sz="1400" b="1" kern="1200" dirty="0">
                <a:solidFill>
                  <a:schemeClr val="accent1">
                    <a:lumMod val="50000"/>
                  </a:schemeClr>
                </a:solidFill>
                <a:latin typeface="+mj-lt"/>
                <a:ea typeface="+mn-ea"/>
                <a:cs typeface="+mn-cs"/>
              </a:rPr>
              <a:t>, </a:t>
            </a:r>
            <a:r>
              <a:rPr lang="en-US" sz="1400" b="1" kern="1200" dirty="0" err="1">
                <a:solidFill>
                  <a:schemeClr val="accent1">
                    <a:lumMod val="50000"/>
                  </a:schemeClr>
                </a:solidFill>
                <a:latin typeface="+mj-lt"/>
                <a:ea typeface="+mn-ea"/>
                <a:cs typeface="+mn-cs"/>
              </a:rPr>
              <a:t>проф</a:t>
            </a:r>
            <a:r>
              <a:rPr lang="uk-UA" sz="1400" b="1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есор</a:t>
            </a:r>
            <a:r>
              <a:rPr lang="uk-UA" sz="14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 </a:t>
            </a:r>
            <a:r>
              <a:rPr lang="en-US" sz="1400" b="1" kern="1200" dirty="0" err="1">
                <a:solidFill>
                  <a:schemeClr val="accent1">
                    <a:lumMod val="50000"/>
                  </a:schemeClr>
                </a:solidFill>
                <a:latin typeface="+mj-lt"/>
                <a:ea typeface="+mn-ea"/>
                <a:cs typeface="+mn-cs"/>
              </a:rPr>
              <a:t>В</a:t>
            </a:r>
            <a:r>
              <a:rPr lang="en-US" sz="1400" b="1" kern="1200" dirty="0">
                <a:solidFill>
                  <a:schemeClr val="accent1">
                    <a:lumMod val="50000"/>
                  </a:schemeClr>
                </a:solidFill>
                <a:latin typeface="+mj-lt"/>
                <a:ea typeface="+mn-ea"/>
                <a:cs typeface="+mn-cs"/>
              </a:rPr>
              <a:t>. </a:t>
            </a:r>
            <a:r>
              <a:rPr lang="en-US" sz="1400" b="1" kern="1200" dirty="0" err="1">
                <a:solidFill>
                  <a:schemeClr val="accent1">
                    <a:lumMod val="50000"/>
                  </a:schemeClr>
                </a:solidFill>
                <a:latin typeface="+mj-lt"/>
                <a:ea typeface="+mn-ea"/>
                <a:cs typeface="+mn-cs"/>
              </a:rPr>
              <a:t>О</a:t>
            </a:r>
            <a:r>
              <a:rPr lang="en-US" sz="1400" b="1" kern="1200" dirty="0">
                <a:solidFill>
                  <a:schemeClr val="accent1">
                    <a:lumMod val="50000"/>
                  </a:schemeClr>
                </a:solidFill>
                <a:latin typeface="+mj-lt"/>
                <a:ea typeface="+mn-ea"/>
                <a:cs typeface="+mn-cs"/>
              </a:rPr>
              <a:t>. Туляков</a:t>
            </a:r>
            <a:r>
              <a:rPr lang="uk-UA" sz="1400" b="1" kern="1200" dirty="0">
                <a:solidFill>
                  <a:schemeClr val="accent1">
                    <a:lumMod val="50000"/>
                  </a:schemeClr>
                </a:solidFill>
                <a:latin typeface="+mj-lt"/>
                <a:ea typeface="+mn-ea"/>
                <a:cs typeface="+mn-cs"/>
              </a:rPr>
              <a:t> (2026)</a:t>
            </a:r>
            <a:endParaRPr lang="en-US" sz="1400" b="1" kern="1200" dirty="0">
              <a:solidFill>
                <a:schemeClr val="accent1">
                  <a:lumMod val="50000"/>
                </a:schemeClr>
              </a:solidFill>
              <a:latin typeface="+mj-lt"/>
              <a:ea typeface="+mn-ea"/>
              <a:cs typeface="+mn-cs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B1093AF-B72C-608D-89A6-B83C476CEB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54689" y="1478100"/>
            <a:ext cx="3706710" cy="39017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6776" y="694268"/>
            <a:ext cx="2665132" cy="54779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28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Колективні суб’єкти у морському просторі: «невидимі координатори»</a:t>
            </a:r>
          </a:p>
        </p:txBody>
      </p:sp>
      <p:grpSp>
        <p:nvGrpSpPr>
          <p:cNvPr id="33" name="Graphic 38">
            <a:extLst>
              <a:ext uri="{FF2B5EF4-FFF2-40B4-BE49-F238E27FC236}">
                <a16:creationId xmlns:a16="http://schemas.microsoft.com/office/drawing/2014/main" id="{1E8369D0-2C3B-4E27-AC6C-A246AC28CD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2912"/>
            <a:ext cx="1432689" cy="709660"/>
            <a:chOff x="2267504" y="2540250"/>
            <a:chExt cx="1990951" cy="739640"/>
          </a:xfrm>
          <a:solidFill>
            <a:schemeClr val="bg1"/>
          </a:solidFill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3D5586F-4573-4C57-9793-1EBFDC8963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54025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5835 h 286230"/>
                <a:gd name="connsiteX8" fmla="*/ 255835 w 1990951"/>
                <a:gd name="connsiteY8" fmla="*/ 0 h 286230"/>
                <a:gd name="connsiteX9" fmla="*/ 504071 w 1990951"/>
                <a:gd name="connsiteY9" fmla="*/ 245703 h 286230"/>
                <a:gd name="connsiteX10" fmla="*/ 749773 w 1990951"/>
                <a:gd name="connsiteY10" fmla="*/ 0 h 286230"/>
                <a:gd name="connsiteX11" fmla="*/ 995476 w 1990951"/>
                <a:gd name="connsiteY11" fmla="*/ 245703 h 286230"/>
                <a:gd name="connsiteX12" fmla="*/ 1243712 w 1990951"/>
                <a:gd name="connsiteY12" fmla="*/ 0 h 286230"/>
                <a:gd name="connsiteX13" fmla="*/ 1489414 w 1990951"/>
                <a:gd name="connsiteY13" fmla="*/ 245703 h 286230"/>
                <a:gd name="connsiteX14" fmla="*/ 1735117 w 1990951"/>
                <a:gd name="connsiteY14" fmla="*/ 0 h 286230"/>
                <a:gd name="connsiteX15" fmla="*/ 1990952 w 1990951"/>
                <a:gd name="connsiteY15" fmla="*/ 255835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5835"/>
                  </a:lnTo>
                  <a:lnTo>
                    <a:pt x="255835" y="0"/>
                  </a:lnTo>
                  <a:lnTo>
                    <a:pt x="504071" y="245703"/>
                  </a:lnTo>
                  <a:lnTo>
                    <a:pt x="749773" y="0"/>
                  </a:lnTo>
                  <a:lnTo>
                    <a:pt x="995476" y="245703"/>
                  </a:lnTo>
                  <a:lnTo>
                    <a:pt x="1243712" y="0"/>
                  </a:lnTo>
                  <a:lnTo>
                    <a:pt x="1489414" y="245703"/>
                  </a:lnTo>
                  <a:lnTo>
                    <a:pt x="1735117" y="0"/>
                  </a:lnTo>
                  <a:lnTo>
                    <a:pt x="1990952" y="255835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EED35EF-93A0-4921-941C-ECC67AE2A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99366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8368 h 286230"/>
                <a:gd name="connsiteX8" fmla="*/ 255835 w 1990951"/>
                <a:gd name="connsiteY8" fmla="*/ 0 h 286230"/>
                <a:gd name="connsiteX9" fmla="*/ 504071 w 1990951"/>
                <a:gd name="connsiteY9" fmla="*/ 248236 h 286230"/>
                <a:gd name="connsiteX10" fmla="*/ 749773 w 1990951"/>
                <a:gd name="connsiteY10" fmla="*/ 0 h 286230"/>
                <a:gd name="connsiteX11" fmla="*/ 995476 w 1990951"/>
                <a:gd name="connsiteY11" fmla="*/ 248236 h 286230"/>
                <a:gd name="connsiteX12" fmla="*/ 1243712 w 1990951"/>
                <a:gd name="connsiteY12" fmla="*/ 0 h 286230"/>
                <a:gd name="connsiteX13" fmla="*/ 1489414 w 1990951"/>
                <a:gd name="connsiteY13" fmla="*/ 248236 h 286230"/>
                <a:gd name="connsiteX14" fmla="*/ 1735117 w 1990951"/>
                <a:gd name="connsiteY14" fmla="*/ 0 h 286230"/>
                <a:gd name="connsiteX15" fmla="*/ 1990952 w 1990951"/>
                <a:gd name="connsiteY15" fmla="*/ 258368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8368"/>
                  </a:lnTo>
                  <a:lnTo>
                    <a:pt x="255835" y="0"/>
                  </a:lnTo>
                  <a:lnTo>
                    <a:pt x="504071" y="248236"/>
                  </a:lnTo>
                  <a:lnTo>
                    <a:pt x="749773" y="0"/>
                  </a:lnTo>
                  <a:lnTo>
                    <a:pt x="995476" y="248236"/>
                  </a:lnTo>
                  <a:lnTo>
                    <a:pt x="1243712" y="0"/>
                  </a:lnTo>
                  <a:lnTo>
                    <a:pt x="1489414" y="248236"/>
                  </a:lnTo>
                  <a:lnTo>
                    <a:pt x="1735117" y="0"/>
                  </a:lnTo>
                  <a:lnTo>
                    <a:pt x="1990952" y="258368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7" name="Graphic 4">
            <a:extLst>
              <a:ext uri="{FF2B5EF4-FFF2-40B4-BE49-F238E27FC236}">
                <a16:creationId xmlns:a16="http://schemas.microsoft.com/office/drawing/2014/main" id="{C6F74901-2A71-43C3-837C-27CCD6B6D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553033" y="2203010"/>
            <a:ext cx="731374" cy="975171"/>
            <a:chOff x="5829300" y="3162300"/>
            <a:chExt cx="532256" cy="532257"/>
          </a:xfrm>
          <a:solidFill>
            <a:schemeClr val="bg1"/>
          </a:solidFill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A92DF49A-063A-4F60-BE30-D268264925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9208" y="3192208"/>
              <a:ext cx="112966" cy="11296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0DCBBE0-7DEE-43ED-BEE3-ABB179CFC1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1205" y="3164205"/>
              <a:ext cx="230314" cy="230314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39FE8DF-D1B2-4074-9BDF-C458EA0123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29300" y="3162300"/>
              <a:ext cx="294131" cy="294131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1C143B5-6E24-417D-A035-65747A8E9D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7205" y="3170110"/>
              <a:ext cx="337184" cy="337280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331ED8C-8819-4FFB-BF3C-FDA6A90D4B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3207" y="3186207"/>
              <a:ext cx="364617" cy="364617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2A39574D-5ECC-4A94-9CB6-646D90DA5A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305" y="3208305"/>
              <a:ext cx="380238" cy="380238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A73D6F7-977D-4026-8F68-CA63C162C6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02832" y="3235832"/>
              <a:ext cx="385191" cy="385191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56348370-4FD9-4A99-BB05-944D5B0B0E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35789" y="3268313"/>
              <a:ext cx="379761" cy="380237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1146D46-43DB-4487-A191-0970511C33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2841" y="3305841"/>
              <a:ext cx="364807" cy="364807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17B7142-9D64-4D34-B23C-9471326AD6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16370" y="3349466"/>
              <a:ext cx="337280" cy="337280"/>
            </a:xfrm>
            <a:custGeom>
              <a:avLst/>
              <a:gdLst>
                <a:gd name="connsiteX0" fmla="*/ 333470 w 337280"/>
                <a:gd name="connsiteY0" fmla="*/ 0 h 337280"/>
                <a:gd name="connsiteX1" fmla="*/ 337280 w 337280"/>
                <a:gd name="connsiteY1" fmla="*/ 13430 h 337280"/>
                <a:gd name="connsiteX2" fmla="*/ 13430 w 337280"/>
                <a:gd name="connsiteY2" fmla="*/ 337280 h 337280"/>
                <a:gd name="connsiteX3" fmla="*/ 0 w 337280"/>
                <a:gd name="connsiteY3" fmla="*/ 333470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280" h="337280">
                  <a:moveTo>
                    <a:pt x="333470" y="0"/>
                  </a:moveTo>
                  <a:cubicBezTo>
                    <a:pt x="334899" y="4382"/>
                    <a:pt x="336137" y="8858"/>
                    <a:pt x="337280" y="13430"/>
                  </a:cubicBezTo>
                  <a:lnTo>
                    <a:pt x="13430" y="337280"/>
                  </a:lnTo>
                  <a:cubicBezTo>
                    <a:pt x="8858" y="336137"/>
                    <a:pt x="4382" y="334899"/>
                    <a:pt x="0" y="333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8EB71CD-AB26-440E-A0D5-E1081DB55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67329" y="3400425"/>
              <a:ext cx="294227" cy="294132"/>
            </a:xfrm>
            <a:custGeom>
              <a:avLst/>
              <a:gdLst>
                <a:gd name="connsiteX0" fmla="*/ 292989 w 294227"/>
                <a:gd name="connsiteY0" fmla="*/ 0 h 294132"/>
                <a:gd name="connsiteX1" fmla="*/ 294227 w 294227"/>
                <a:gd name="connsiteY1" fmla="*/ 15907 h 294132"/>
                <a:gd name="connsiteX2" fmla="*/ 15907 w 294227"/>
                <a:gd name="connsiteY2" fmla="*/ 294132 h 294132"/>
                <a:gd name="connsiteX3" fmla="*/ 0 w 294227"/>
                <a:gd name="connsiteY3" fmla="*/ 292894 h 29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227" h="294132">
                  <a:moveTo>
                    <a:pt x="292989" y="0"/>
                  </a:moveTo>
                  <a:cubicBezTo>
                    <a:pt x="293561" y="5334"/>
                    <a:pt x="293942" y="10668"/>
                    <a:pt x="294227" y="15907"/>
                  </a:cubicBezTo>
                  <a:lnTo>
                    <a:pt x="15907" y="294132"/>
                  </a:lnTo>
                  <a:cubicBezTo>
                    <a:pt x="10668" y="294132"/>
                    <a:pt x="5334" y="293465"/>
                    <a:pt x="0" y="292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4423BD2-7458-4680-AF49-5013C9D30E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29337" y="3462337"/>
              <a:ext cx="230314" cy="230314"/>
            </a:xfrm>
            <a:custGeom>
              <a:avLst/>
              <a:gdLst>
                <a:gd name="connsiteX0" fmla="*/ 230315 w 230314"/>
                <a:gd name="connsiteY0" fmla="*/ 0 h 230314"/>
                <a:gd name="connsiteX1" fmla="*/ 226886 w 230314"/>
                <a:gd name="connsiteY1" fmla="*/ 20574 h 230314"/>
                <a:gd name="connsiteX2" fmla="*/ 20669 w 230314"/>
                <a:gd name="connsiteY2" fmla="*/ 226790 h 230314"/>
                <a:gd name="connsiteX3" fmla="*/ 0 w 230314"/>
                <a:gd name="connsiteY3" fmla="*/ 230315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314" h="230314">
                  <a:moveTo>
                    <a:pt x="230315" y="0"/>
                  </a:moveTo>
                  <a:cubicBezTo>
                    <a:pt x="229457" y="6953"/>
                    <a:pt x="228314" y="13716"/>
                    <a:pt x="226886" y="20574"/>
                  </a:cubicBezTo>
                  <a:lnTo>
                    <a:pt x="20669" y="226790"/>
                  </a:lnTo>
                  <a:cubicBezTo>
                    <a:pt x="13811" y="228314"/>
                    <a:pt x="6953" y="229457"/>
                    <a:pt x="0" y="2303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25547DC8-8B87-4446-9CC9-65AF04A5FE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18682" y="3551682"/>
              <a:ext cx="112871" cy="112871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52" name="Oval 51">
            <a:extLst>
              <a:ext uri="{FF2B5EF4-FFF2-40B4-BE49-F238E27FC236}">
                <a16:creationId xmlns:a16="http://schemas.microsoft.com/office/drawing/2014/main" id="{EC11F68A-CC71-4196-BBF3-20CDCD75D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626" y="4752208"/>
            <a:ext cx="273766" cy="365021"/>
          </a:xfrm>
          <a:prstGeom prst="ellipse">
            <a:avLst/>
          </a:pr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085F9950-F10E-4E64-962B-F7034578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626" y="4752208"/>
            <a:ext cx="273766" cy="365021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676151" y="1130846"/>
            <a:ext cx="391287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>
                <a:solidFill>
                  <a:schemeClr val="bg1"/>
                </a:solidFill>
              </a:rPr>
              <a:t>• Еволюція інституту колективної відповідальності: від колективних кар до корпоративної та «організаційної» вини.
• На морі це означає відповідальність судновласників, операторів, чартерерів, страховиків і цифрових платформ, що координують логістику й фінанси.
• TCL фокусується на індивідах, ICL – на політичних і військових лідерах; ECL лише частково розвиває доктрину організаційної вини, що залишає корпоративні ланцюги в зоні невизначеності.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Graphic 212">
            <a:extLst>
              <a:ext uri="{FF2B5EF4-FFF2-40B4-BE49-F238E27FC236}">
                <a16:creationId xmlns:a16="http://schemas.microsoft.com/office/drawing/2014/main" id="{55C61911-45B2-48BF-AC7A-1EB579B42C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6779" y="798490"/>
            <a:ext cx="685924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6" name="Graphic 212">
            <a:extLst>
              <a:ext uri="{FF2B5EF4-FFF2-40B4-BE49-F238E27FC236}">
                <a16:creationId xmlns:a16="http://schemas.microsoft.com/office/drawing/2014/main" id="{2DE4D4CE-6DAE-4A05-BE5B-6BCE3F4EC7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6779" y="798490"/>
            <a:ext cx="685924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6775" y="1264801"/>
            <a:ext cx="3085928" cy="429638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UNCLOS, права людини та «боротьба за голос» жертв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8CB1D39-68D4-4372-BF3B-2A33A7495E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77893"/>
            <a:ext cx="1396390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5A741B9-65EC-4C5B-9FE0-4A1857577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0BB4301-41FA-4453-956F-A11CC664B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2" name="Oval 31">
            <a:extLst>
              <a:ext uri="{FF2B5EF4-FFF2-40B4-BE49-F238E27FC236}">
                <a16:creationId xmlns:a16="http://schemas.microsoft.com/office/drawing/2014/main" id="{10C23D31-5B0A-4956-A59F-A24F57D2A9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4991" y="4604761"/>
            <a:ext cx="239955" cy="319941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4C6FC6E-4AAF-4628-B7E5-85DF9D323B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4991" y="4604761"/>
            <a:ext cx="239955" cy="319941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676151" y="1345827"/>
            <a:ext cx="391287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>
                <a:solidFill>
                  <a:schemeClr val="bg1"/>
                </a:solidFill>
              </a:rPr>
              <a:t>• Різні судові інстанції по-різному конструюють зв’язок між UNCLOS, безпекою та правами людини, що створює мозаїку стандартів.
• Кваліфікація морських злочинів як «звичайних» чи міжнародних залежить не лише від фактичних характеристик, а й від того, чия біль отримує доступ до юрисдикції.
• Питання «хто визначає межу між TCL, ECL, ICL і UNCLOS?» водночас є питанням ієрархії жертв у морському праві.</a:t>
            </a:r>
          </a:p>
        </p:txBody>
      </p:sp>
      <p:grpSp>
        <p:nvGrpSpPr>
          <p:cNvPr id="36" name="Graphic 185">
            <a:extLst>
              <a:ext uri="{FF2B5EF4-FFF2-40B4-BE49-F238E27FC236}">
                <a16:creationId xmlns:a16="http://schemas.microsoft.com/office/drawing/2014/main" id="{582A903B-6B78-4F0A-B7C9-3D80499020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821453" y="5987064"/>
            <a:ext cx="790849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D510EA93-8F64-42C8-A630-D449506E95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06CB53FC-E4DA-4001-928B-9998A85EA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210B969-4FDF-4AAC-9397-63D5434958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70B3EF0-84EA-4F47-86A3-1EA1F644A4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259369A8-EF57-42A1-8EC8-F6A9F92A3A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6776" y="694268"/>
            <a:ext cx="2665132" cy="54779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Громадські організації як суб’єкти антикримінальної морської політики</a:t>
            </a:r>
          </a:p>
        </p:txBody>
      </p:sp>
      <p:grpSp>
        <p:nvGrpSpPr>
          <p:cNvPr id="20" name="Graphic 38">
            <a:extLst>
              <a:ext uri="{FF2B5EF4-FFF2-40B4-BE49-F238E27FC236}">
                <a16:creationId xmlns:a16="http://schemas.microsoft.com/office/drawing/2014/main" id="{1E8369D0-2C3B-4E27-AC6C-A246AC28CD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2912"/>
            <a:ext cx="1432689" cy="709660"/>
            <a:chOff x="2267504" y="2540250"/>
            <a:chExt cx="1990951" cy="739640"/>
          </a:xfrm>
          <a:solidFill>
            <a:schemeClr val="bg1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3D5586F-4573-4C57-9793-1EBFDC8963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54025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5835 h 286230"/>
                <a:gd name="connsiteX8" fmla="*/ 255835 w 1990951"/>
                <a:gd name="connsiteY8" fmla="*/ 0 h 286230"/>
                <a:gd name="connsiteX9" fmla="*/ 504071 w 1990951"/>
                <a:gd name="connsiteY9" fmla="*/ 245703 h 286230"/>
                <a:gd name="connsiteX10" fmla="*/ 749773 w 1990951"/>
                <a:gd name="connsiteY10" fmla="*/ 0 h 286230"/>
                <a:gd name="connsiteX11" fmla="*/ 995476 w 1990951"/>
                <a:gd name="connsiteY11" fmla="*/ 245703 h 286230"/>
                <a:gd name="connsiteX12" fmla="*/ 1243712 w 1990951"/>
                <a:gd name="connsiteY12" fmla="*/ 0 h 286230"/>
                <a:gd name="connsiteX13" fmla="*/ 1489414 w 1990951"/>
                <a:gd name="connsiteY13" fmla="*/ 245703 h 286230"/>
                <a:gd name="connsiteX14" fmla="*/ 1735117 w 1990951"/>
                <a:gd name="connsiteY14" fmla="*/ 0 h 286230"/>
                <a:gd name="connsiteX15" fmla="*/ 1990952 w 1990951"/>
                <a:gd name="connsiteY15" fmla="*/ 255835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5835"/>
                  </a:lnTo>
                  <a:lnTo>
                    <a:pt x="255835" y="0"/>
                  </a:lnTo>
                  <a:lnTo>
                    <a:pt x="504071" y="245703"/>
                  </a:lnTo>
                  <a:lnTo>
                    <a:pt x="749773" y="0"/>
                  </a:lnTo>
                  <a:lnTo>
                    <a:pt x="995476" y="245703"/>
                  </a:lnTo>
                  <a:lnTo>
                    <a:pt x="1243712" y="0"/>
                  </a:lnTo>
                  <a:lnTo>
                    <a:pt x="1489414" y="245703"/>
                  </a:lnTo>
                  <a:lnTo>
                    <a:pt x="1735117" y="0"/>
                  </a:lnTo>
                  <a:lnTo>
                    <a:pt x="1990952" y="255835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EED35EF-93A0-4921-941C-ECC67AE2A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99366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8368 h 286230"/>
                <a:gd name="connsiteX8" fmla="*/ 255835 w 1990951"/>
                <a:gd name="connsiteY8" fmla="*/ 0 h 286230"/>
                <a:gd name="connsiteX9" fmla="*/ 504071 w 1990951"/>
                <a:gd name="connsiteY9" fmla="*/ 248236 h 286230"/>
                <a:gd name="connsiteX10" fmla="*/ 749773 w 1990951"/>
                <a:gd name="connsiteY10" fmla="*/ 0 h 286230"/>
                <a:gd name="connsiteX11" fmla="*/ 995476 w 1990951"/>
                <a:gd name="connsiteY11" fmla="*/ 248236 h 286230"/>
                <a:gd name="connsiteX12" fmla="*/ 1243712 w 1990951"/>
                <a:gd name="connsiteY12" fmla="*/ 0 h 286230"/>
                <a:gd name="connsiteX13" fmla="*/ 1489414 w 1990951"/>
                <a:gd name="connsiteY13" fmla="*/ 248236 h 286230"/>
                <a:gd name="connsiteX14" fmla="*/ 1735117 w 1990951"/>
                <a:gd name="connsiteY14" fmla="*/ 0 h 286230"/>
                <a:gd name="connsiteX15" fmla="*/ 1990952 w 1990951"/>
                <a:gd name="connsiteY15" fmla="*/ 258368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8368"/>
                  </a:lnTo>
                  <a:lnTo>
                    <a:pt x="255835" y="0"/>
                  </a:lnTo>
                  <a:lnTo>
                    <a:pt x="504071" y="248236"/>
                  </a:lnTo>
                  <a:lnTo>
                    <a:pt x="749773" y="0"/>
                  </a:lnTo>
                  <a:lnTo>
                    <a:pt x="995476" y="248236"/>
                  </a:lnTo>
                  <a:lnTo>
                    <a:pt x="1243712" y="0"/>
                  </a:lnTo>
                  <a:lnTo>
                    <a:pt x="1489414" y="248236"/>
                  </a:lnTo>
                  <a:lnTo>
                    <a:pt x="1735117" y="0"/>
                  </a:lnTo>
                  <a:lnTo>
                    <a:pt x="1990952" y="258368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" name="Graphic 4">
            <a:extLst>
              <a:ext uri="{FF2B5EF4-FFF2-40B4-BE49-F238E27FC236}">
                <a16:creationId xmlns:a16="http://schemas.microsoft.com/office/drawing/2014/main" id="{C6F74901-2A71-43C3-837C-27CCD6B6D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553033" y="2203010"/>
            <a:ext cx="731374" cy="975171"/>
            <a:chOff x="5829300" y="3162300"/>
            <a:chExt cx="532256" cy="532257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92DF49A-063A-4F60-BE30-D268264925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9208" y="3192208"/>
              <a:ext cx="112966" cy="11296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0DCBBE0-7DEE-43ED-BEE3-ABB179CFC1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1205" y="3164205"/>
              <a:ext cx="230314" cy="230314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39FE8DF-D1B2-4074-9BDF-C458EA0123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29300" y="3162300"/>
              <a:ext cx="294131" cy="294131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1C143B5-6E24-417D-A035-65747A8E9D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7205" y="3170110"/>
              <a:ext cx="337184" cy="337280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331ED8C-8819-4FFB-BF3C-FDA6A90D4B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3207" y="3186207"/>
              <a:ext cx="364617" cy="364617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A39574D-5ECC-4A94-9CB6-646D90DA5A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305" y="3208305"/>
              <a:ext cx="380238" cy="380238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A73D6F7-977D-4026-8F68-CA63C162C6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02832" y="3235832"/>
              <a:ext cx="385191" cy="385191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6348370-4FD9-4A99-BB05-944D5B0B0E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35789" y="3268313"/>
              <a:ext cx="379761" cy="380237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1146D46-43DB-4487-A191-0970511C33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2841" y="3305841"/>
              <a:ext cx="364807" cy="364807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17B7142-9D64-4D34-B23C-9471326AD6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16370" y="3349466"/>
              <a:ext cx="337280" cy="337280"/>
            </a:xfrm>
            <a:custGeom>
              <a:avLst/>
              <a:gdLst>
                <a:gd name="connsiteX0" fmla="*/ 333470 w 337280"/>
                <a:gd name="connsiteY0" fmla="*/ 0 h 337280"/>
                <a:gd name="connsiteX1" fmla="*/ 337280 w 337280"/>
                <a:gd name="connsiteY1" fmla="*/ 13430 h 337280"/>
                <a:gd name="connsiteX2" fmla="*/ 13430 w 337280"/>
                <a:gd name="connsiteY2" fmla="*/ 337280 h 337280"/>
                <a:gd name="connsiteX3" fmla="*/ 0 w 337280"/>
                <a:gd name="connsiteY3" fmla="*/ 333470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280" h="337280">
                  <a:moveTo>
                    <a:pt x="333470" y="0"/>
                  </a:moveTo>
                  <a:cubicBezTo>
                    <a:pt x="334899" y="4382"/>
                    <a:pt x="336137" y="8858"/>
                    <a:pt x="337280" y="13430"/>
                  </a:cubicBezTo>
                  <a:lnTo>
                    <a:pt x="13430" y="337280"/>
                  </a:lnTo>
                  <a:cubicBezTo>
                    <a:pt x="8858" y="336137"/>
                    <a:pt x="4382" y="334899"/>
                    <a:pt x="0" y="333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8EB71CD-AB26-440E-A0D5-E1081DB55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67329" y="3400425"/>
              <a:ext cx="294227" cy="294132"/>
            </a:xfrm>
            <a:custGeom>
              <a:avLst/>
              <a:gdLst>
                <a:gd name="connsiteX0" fmla="*/ 292989 w 294227"/>
                <a:gd name="connsiteY0" fmla="*/ 0 h 294132"/>
                <a:gd name="connsiteX1" fmla="*/ 294227 w 294227"/>
                <a:gd name="connsiteY1" fmla="*/ 15907 h 294132"/>
                <a:gd name="connsiteX2" fmla="*/ 15907 w 294227"/>
                <a:gd name="connsiteY2" fmla="*/ 294132 h 294132"/>
                <a:gd name="connsiteX3" fmla="*/ 0 w 294227"/>
                <a:gd name="connsiteY3" fmla="*/ 292894 h 29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227" h="294132">
                  <a:moveTo>
                    <a:pt x="292989" y="0"/>
                  </a:moveTo>
                  <a:cubicBezTo>
                    <a:pt x="293561" y="5334"/>
                    <a:pt x="293942" y="10668"/>
                    <a:pt x="294227" y="15907"/>
                  </a:cubicBezTo>
                  <a:lnTo>
                    <a:pt x="15907" y="294132"/>
                  </a:lnTo>
                  <a:cubicBezTo>
                    <a:pt x="10668" y="294132"/>
                    <a:pt x="5334" y="293465"/>
                    <a:pt x="0" y="292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34423BD2-7458-4680-AF49-5013C9D30E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29337" y="3462337"/>
              <a:ext cx="230314" cy="230314"/>
            </a:xfrm>
            <a:custGeom>
              <a:avLst/>
              <a:gdLst>
                <a:gd name="connsiteX0" fmla="*/ 230315 w 230314"/>
                <a:gd name="connsiteY0" fmla="*/ 0 h 230314"/>
                <a:gd name="connsiteX1" fmla="*/ 226886 w 230314"/>
                <a:gd name="connsiteY1" fmla="*/ 20574 h 230314"/>
                <a:gd name="connsiteX2" fmla="*/ 20669 w 230314"/>
                <a:gd name="connsiteY2" fmla="*/ 226790 h 230314"/>
                <a:gd name="connsiteX3" fmla="*/ 0 w 230314"/>
                <a:gd name="connsiteY3" fmla="*/ 230315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314" h="230314">
                  <a:moveTo>
                    <a:pt x="230315" y="0"/>
                  </a:moveTo>
                  <a:cubicBezTo>
                    <a:pt x="229457" y="6953"/>
                    <a:pt x="228314" y="13716"/>
                    <a:pt x="226886" y="20574"/>
                  </a:cubicBezTo>
                  <a:lnTo>
                    <a:pt x="20669" y="226790"/>
                  </a:lnTo>
                  <a:cubicBezTo>
                    <a:pt x="13811" y="228314"/>
                    <a:pt x="6953" y="229457"/>
                    <a:pt x="0" y="2303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5547DC8-8B87-4446-9CC9-65AF04A5FE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18682" y="3551682"/>
              <a:ext cx="112871" cy="112871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9" name="Oval 38">
            <a:extLst>
              <a:ext uri="{FF2B5EF4-FFF2-40B4-BE49-F238E27FC236}">
                <a16:creationId xmlns:a16="http://schemas.microsoft.com/office/drawing/2014/main" id="{EC11F68A-CC71-4196-BBF3-20CDCD75D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626" y="4752208"/>
            <a:ext cx="273766" cy="365021"/>
          </a:xfrm>
          <a:prstGeom prst="ellipse">
            <a:avLst/>
          </a:pr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085F9950-F10E-4E64-962B-F7034578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626" y="4752208"/>
            <a:ext cx="273766" cy="365021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676151" y="1130846"/>
            <a:ext cx="391287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>
                <a:solidFill>
                  <a:schemeClr val="bg1"/>
                </a:solidFill>
              </a:rPr>
              <a:t>• Пошуково-рятувальні НУО та правозахисні центри першими фіксують нові форми морської злочинності та порушень.
• Вони документують відмову в рятуванні, насильницькі повернення, примусову працю на суднах, формуючи доказову базу для проваджень.
• Держава водночас нейтралізує їхню нормативну роль, обмежуючи консультативним статусом і делегітимізуючи через безпекові та міграційні наративи.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A57EACD-61CA-4775-9551-2078FC0BC7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298403" y="5203828"/>
            <a:ext cx="1396122" cy="1557272"/>
            <a:chOff x="9731107" y="5203828"/>
            <a:chExt cx="1861478" cy="1557272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EA9CEFA-65DF-4773-AB16-4E08113480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31112" y="5203828"/>
              <a:ext cx="36465" cy="36221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5B46568-197D-4462-A2AB-B32016E07D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83335" y="5203828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310550-C5D3-4B44-A74F-CA522D3EA1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35314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4320944-CB85-404B-ACEB-4C621A2DE0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87538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F09ADAE-8ED7-4349-9F53-C9846B34AC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9519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44A30888-D632-4303-AD63-F9F6425F67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91745" y="5203828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494E026-3245-4E27-8FA4-B5E5039893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43724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0980A2D-E8F8-4D53-96BD-549B6E43CE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95947" y="5203828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6953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9B2DDE9-70F9-46DE-A98D-A9E6A15B0C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7929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CD6359C0-FED2-4F38-AF2C-D2CCB137CB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00152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9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731DFD6-7643-4367-B357-419597215F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52131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D5AD929-BDD1-4C17-B069-7F26DA2398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4357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A89B223-AC6D-428A-ADA0-A8107F132C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56336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D55AE910-CDA0-467B-91F1-30022FC702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31112" y="5356051"/>
              <a:ext cx="36465" cy="36221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280BBB4-49D0-40C7-949B-CE40E918B3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83335" y="5356046"/>
              <a:ext cx="36221" cy="36226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25A691FB-DA8E-4CB6-B2CB-43996A8A62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35314" y="53560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26ABC7EF-0297-4356-A5FE-85B70C2267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87538" y="53560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E2A4C124-2BE2-47A7-88BD-0D0E702258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9519" y="53560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C77B5782-F97B-49E6-B4CF-05080D43F7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91742" y="5356051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8 w 14097"/>
                <a:gd name="connsiteY1" fmla="*/ 14097 h 14097"/>
                <a:gd name="connsiteX2" fmla="*/ 0 w 14097"/>
                <a:gd name="connsiteY2" fmla="*/ 7049 h 14097"/>
                <a:gd name="connsiteX3" fmla="*/ 7048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8B45F28A-82A7-4E2A-AC1D-A9080F5F5A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43724" y="53560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04D3904-C2B3-4481-9AD0-4F4B97BF79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95947" y="5356044"/>
              <a:ext cx="36221" cy="36226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7E99BD2-8425-452F-BBC9-DA271A4D4B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7929" y="5356044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6826B2E-CE5F-4751-AB16-2F5D38E0D5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00152" y="5356044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73D69C59-2023-4CEC-BA7C-5EE1834EC6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52131" y="5356044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CB90D7BC-1D4E-4E24-B1E4-700CFE90C9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4357" y="5356041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9425F03-8DA8-4B30-8D52-0F823F557C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56336" y="5356046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E5042418-2AFD-437C-BDFE-95057749D1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31112" y="5508030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6F7247EC-FBD7-42B0-89E1-9814018978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83335" y="5508030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642B17A-8F41-4932-B0D0-CAA198A36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35314" y="550803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0BC09251-BDF7-47DB-8213-2FD24431C9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87538" y="550803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0F3F5D47-FD51-41B4-B385-72FB1B83FD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9519" y="550803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FEDA36F-4DFB-4CF9-AFCB-DF2830797B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91745" y="5508030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74B82A4E-24F2-4AF9-ACD9-032004D5C7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43724" y="550803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948A1B0D-4A06-45BC-B4BC-CFC5300FB0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95947" y="5508025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5FAD49E-FD72-4576-A940-2428587BC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7929" y="550802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50C5050F-FCF4-41AE-A014-DA0E79C9D0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00152" y="550802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C05C37E2-39BD-41F3-A48B-0D6656AFDF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52131" y="550802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AADE8E63-21C2-4361-9759-81558A67FB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4357" y="550802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1BB2F91E-6261-407E-AB8B-BC2971C5E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56336" y="5508025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1B8D98F-3287-4463-9C66-4D55628802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31112" y="5660254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94B4DF75-5954-4360-BD08-C0F14F07BC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83335" y="5660248"/>
              <a:ext cx="36221" cy="36226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D9646D91-7334-4EF7-854E-31229C0EBD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35314" y="5660248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6B52D0D3-BAB6-4E87-A7E3-042FE194E0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87538" y="5660248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7C99FAD0-CAF0-416B-A5C2-BF67795C5B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9519" y="5660248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0E22E26C-C150-4D82-9949-7CBE6C6E37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91742" y="5660254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D072F62D-B9FA-4CBD-8427-DCDAE97240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43724" y="5660248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4A5E7E19-8DF1-4E35-B975-14DB353C5C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95947" y="5660246"/>
              <a:ext cx="36221" cy="36226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F29CC129-69D0-48B1-969C-406A8EC16C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7929" y="56602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0863A762-C2BE-4B7F-8F77-FB38598FD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00152" y="56602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875ED5B7-A269-4716-8A91-60C4640BC4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52131" y="56602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53D700F-89B5-47C3-88CF-F491CCA231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4357" y="56602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A60B6165-C5E0-4495-B9AC-5D3FAA17C3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56336" y="5660251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2C06BE7-B255-49E8-AFD7-16EA0DEED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31112" y="5812233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A62BAA60-4FD3-4ED5-85B8-FA1AEBB543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83335" y="5812233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D285C5F-B15D-4C99-876E-11EA0EDDB8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35314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31D3315B-6CF6-4B8A-9AD6-15E8ED774D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87538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22316A1B-DF30-4B08-A25E-634088C3A8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9519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13B9824C-F3A0-4BB5-BA2D-E7B2C87394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91742" y="5812233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E74AA607-331A-4D12-9628-01D4184CA8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43724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BC5FC238-AD32-4501-B2D5-55A3F14093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95947" y="5812233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92651C95-EE88-4D97-A4BD-842E093F04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7929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D800BB2-C68A-40A6-8CD4-A733BD0DBA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00152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8697780E-7DCF-4651-9953-FE1A7062C3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52131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6B417FEE-0006-405F-A3EF-741EC0C607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4357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ED2CA75D-333A-4FC0-A35C-1502189323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56336" y="581223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1FE7FEB-856E-4B91-9524-7CB608A04D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31112" y="5964459"/>
              <a:ext cx="36465" cy="36221"/>
            </a:xfrm>
            <a:custGeom>
              <a:avLst/>
              <a:gdLst>
                <a:gd name="connsiteX0" fmla="*/ 14192 w 14192"/>
                <a:gd name="connsiteY0" fmla="*/ 7048 h 14097"/>
                <a:gd name="connsiteX1" fmla="*/ 7144 w 14192"/>
                <a:gd name="connsiteY1" fmla="*/ 14097 h 14097"/>
                <a:gd name="connsiteX2" fmla="*/ 0 w 14192"/>
                <a:gd name="connsiteY2" fmla="*/ 7048 h 14097"/>
                <a:gd name="connsiteX3" fmla="*/ 7049 w 14192"/>
                <a:gd name="connsiteY3" fmla="*/ 0 h 14097"/>
                <a:gd name="connsiteX4" fmla="*/ 14192 w 14192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B815A820-71A2-4F06-909A-802956FCD9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83335" y="5964453"/>
              <a:ext cx="36221" cy="36226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4135222E-6463-4F37-A52D-8E5F48B17D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35314" y="5964453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34C684AC-F7CB-4096-BD97-E024A22032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87538" y="5964453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2AEB483C-20AB-4095-912D-AB52A7C322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9519" y="5964453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2D1625C5-4D6F-4AF0-8F52-3E430AD86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91742" y="5964459"/>
              <a:ext cx="36221" cy="36221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8 w 14097"/>
                <a:gd name="connsiteY1" fmla="*/ 14097 h 14097"/>
                <a:gd name="connsiteX2" fmla="*/ 0 w 14097"/>
                <a:gd name="connsiteY2" fmla="*/ 7048 h 14097"/>
                <a:gd name="connsiteX3" fmla="*/ 7048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BE6AC22C-25A4-400A-8E40-0DA9119C5D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43724" y="5964453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B4586291-7B87-4844-A3C7-1B10E7070A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95947" y="5964451"/>
              <a:ext cx="36221" cy="36226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7E6C849B-AC63-4611-9425-9677632806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7929" y="5964451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D3DD2AB7-F94D-4A1E-8D17-3A8418C7D8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00152" y="5964451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D99CE3DE-A5D3-4CBC-9771-BA0D4A71C3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52131" y="5964451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F51F4BCD-DCFB-49C5-AA53-912A2644D5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4357" y="5964448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217BD47A-2F24-467E-A016-650656A35B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56336" y="5964453"/>
              <a:ext cx="36218" cy="36221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260F5B69-D34A-4A38-AC4F-E04BB730A0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31112" y="6116440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36D5DFC6-ED6D-4E93-BBFD-32876861C6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83335" y="6116440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046009FB-3E9E-46F5-9DC9-B225C7B7D6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35314" y="611644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E10C4A9D-1BAD-4C1A-B643-39CEA7C56A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87538" y="611644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B3786231-B3C8-45C0-AB76-F0F35D7E1D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9519" y="611644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8E05DBD8-3FC9-47DE-88E7-849A2BE28C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91742" y="6116440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F8B45623-D400-48AE-99CB-C50EF8208C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43724" y="611644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650817F4-286D-4A64-A707-3199641184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95947" y="6116435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CE2CBB23-BC03-4233-B66D-F3E1BC3612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7929" y="611643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45B057C8-A242-41ED-B0DB-78B245C078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00152" y="611643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9CB4C1C0-5F41-4E24-A7CD-AFB1DE7B39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52131" y="61164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9153209C-5637-4CEC-AB94-73A0EA2C7A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4357" y="611643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F7A55A31-FEC9-482A-B837-9658289139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56336" y="611644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93BA94A3-F00C-4D17-9254-A955E4414F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31112" y="6268419"/>
              <a:ext cx="36465" cy="36219"/>
            </a:xfrm>
            <a:custGeom>
              <a:avLst/>
              <a:gdLst>
                <a:gd name="connsiteX0" fmla="*/ 14192 w 14192"/>
                <a:gd name="connsiteY0" fmla="*/ 7049 h 14096"/>
                <a:gd name="connsiteX1" fmla="*/ 7144 w 14192"/>
                <a:gd name="connsiteY1" fmla="*/ 14097 h 14096"/>
                <a:gd name="connsiteX2" fmla="*/ 0 w 14192"/>
                <a:gd name="connsiteY2" fmla="*/ 7049 h 14096"/>
                <a:gd name="connsiteX3" fmla="*/ 7049 w 14192"/>
                <a:gd name="connsiteY3" fmla="*/ 0 h 14096"/>
                <a:gd name="connsiteX4" fmla="*/ 14192 w 14192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1049"/>
                    <a:pt x="0" y="7049"/>
                  </a:cubicBezTo>
                  <a:cubicBezTo>
                    <a:pt x="0" y="3048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9A2902DE-23EF-49CE-A669-B9096A9D4B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83335" y="6268419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35780746-7CB1-459B-ACF8-EE4C8FA2DA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35314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6EC72100-CCC7-485B-AB73-AFE6263C26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87538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90330226-7157-4C26-8B12-849E7E40B5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9519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F6FC5CE2-A4E9-48A9-A687-9D3CBDF2C8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91745" y="6268419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971F8A61-039C-4875-ABD2-DDAD0AF611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43724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5E9C48D7-E617-453A-95A7-4CBADCB709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95968" y="6268419"/>
              <a:ext cx="36221" cy="36219"/>
            </a:xfrm>
            <a:custGeom>
              <a:avLst/>
              <a:gdLst>
                <a:gd name="connsiteX0" fmla="*/ 14097 w 14097"/>
                <a:gd name="connsiteY0" fmla="*/ 7049 h 14096"/>
                <a:gd name="connsiteX1" fmla="*/ 7049 w 14097"/>
                <a:gd name="connsiteY1" fmla="*/ 14097 h 14096"/>
                <a:gd name="connsiteX2" fmla="*/ 0 w 14097"/>
                <a:gd name="connsiteY2" fmla="*/ 7049 h 14096"/>
                <a:gd name="connsiteX3" fmla="*/ 7049 w 14097"/>
                <a:gd name="connsiteY3" fmla="*/ 0 h 14096"/>
                <a:gd name="connsiteX4" fmla="*/ 14097 w 14097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6028847A-3236-456C-ABCA-F17FACC740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7950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768F10DA-E024-4DFF-B71A-284CE37839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00173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9 w 14096"/>
                <a:gd name="connsiteY1" fmla="*/ 14097 h 14096"/>
                <a:gd name="connsiteX2" fmla="*/ 0 w 14096"/>
                <a:gd name="connsiteY2" fmla="*/ 7049 h 14096"/>
                <a:gd name="connsiteX3" fmla="*/ 7049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5D1258F2-08D2-4674-BB2B-00DA3F0541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52154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1CA4E673-ADD3-4C6A-B67D-077CD7F768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4380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E8412C5A-7E5C-437B-A36E-FD4ADC57E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56357" y="6268417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56AC8FA-ED34-4749-9A15-E878B40889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31112" y="6420645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EEE8845F-6312-4CB4-8345-10FAA6E91F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83335" y="6420645"/>
              <a:ext cx="36221" cy="36221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B6649974-BABE-465B-934C-798CD398A3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35314" y="642064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9A2E8120-B8AC-4058-AB81-44A99CF53A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87538" y="642064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EB3ACBEF-904A-4B73-A8B1-3A62AC125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9519" y="642064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F80CD75B-0C3D-4186-B1D8-E58A7580E5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91745" y="6420645"/>
              <a:ext cx="36221" cy="36221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C17D40FB-488F-4EFD-9019-8E5802A73E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43724" y="642064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7089A9FA-C815-459B-8D43-862AC2805A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95968" y="6420653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CA360E5B-3ABC-46DD-9DFE-5D8D1D4D21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7950" y="6420661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DBCC9121-E8F5-49AE-869E-1245398D1D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00173" y="642066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B190A7C8-B00C-4DCB-929A-3288110391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52154" y="642066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DFBC02C4-69CC-4293-9249-E28D9F2C5A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4380" y="642067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C4748328-B03B-4EDD-96F0-DAF6527201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56357" y="6420679"/>
              <a:ext cx="36218" cy="36221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17E29EF6-5C38-4836-AE46-64215DD789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31112" y="6572627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333BC27D-A755-4489-B73A-5B0EA4BDD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83335" y="6572627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E018ADBF-7412-4D0F-BC0F-8710DB9A4D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35314" y="6572627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370D54CD-D372-4C7F-B2AC-AB600FE525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87538" y="6572627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9BB9398E-F21C-4918-8C5A-90735B80B3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9519" y="6572627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4A7E3180-5F52-4B48-B3BD-F02177C418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91742" y="6572627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B657DEC7-1A91-41CA-B3FD-593EFF9427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43724" y="6572627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1F66DBED-0EF0-4BC7-A733-8CEB9301F0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95968" y="6572658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327BC7E2-BB50-457E-8D53-CBADC3D0A8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7950" y="657265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2E5B2F2A-FBC8-42A5-9305-B5C98A24DB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00173" y="657265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67BC862E-B59F-4BFB-A777-05409E7271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52154" y="657265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33FB1571-92E7-4829-BCCD-7DCB0FE981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4380" y="657265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E4F917C1-A8BC-4A0E-AE36-F9D0BE9818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56357" y="657265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76F8931C-3AC8-4029-B30C-5361BFBCAE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31107" y="6724848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076E87F7-1BC0-472D-B19E-FFB4942471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83333" y="6724848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465149F4-5FFD-4DA3-B387-25DDFF149B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35312" y="672484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FCC143A2-5B71-45E0-A5DC-1AE44CF27E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87538" y="672484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A29C66E6-99F1-4166-B11B-8C47DD3103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9517" y="672484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5D782C24-70D1-4DF0-A631-9FA2642920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91740" y="6724848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204EA4D6-FB90-4EE9-9C94-FACE6D79A1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43724" y="672484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F71E17C7-CF11-4295-85DA-5237670B3A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95968" y="6724881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73AF0AFB-AF22-44B2-B981-AF6098F197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7950" y="6724881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EC7A3631-6B95-4E40-89A4-0DC231A1A2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00173" y="6724881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E320EDD3-FA1E-4F06-B5E6-86BA66BFFF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52154" y="6724881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25CB6263-11E9-4CF8-B171-7C627720CC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4380" y="6724881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19FB7707-C4F1-4107-A1AA-C702870A59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56367" y="6724876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0244" y="1202026"/>
            <a:ext cx="3022599" cy="440650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28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Висновки: до нової архітектури кримінальної відповідальності на морі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9171" y="1257565"/>
            <a:ext cx="391287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0">
                <a:solidFill>
                  <a:schemeClr val="bg1"/>
                </a:solidFill>
              </a:rPr>
              <a:t>• Морський вимір TCL, ECL, ICL і UNCLOS виступає тестовим полігоном для нової архітектури кримінальної відповідальності.
• Нормативний розрив: між широтою TCL та вузькістю ICL, унаслідок якого реальні жертви морських злочинів потрапляють у правовий вакуум.
• Доктринальний розрив: незавершеність моделі колективної відповідальності дозволяє корпоративним і транснаціональним акторам діяти з фактичною безкарністю.
• Розгляд TCL, ECL, ICL та UNCLOS як взаємодоповнювальних рівнів одного проєкту із включенням НУО як повноцінних суб’єктів є умовою більш чесного й ефективного кримінального права моря.</a:t>
            </a:r>
          </a:p>
        </p:txBody>
      </p:sp>
      <p:grpSp>
        <p:nvGrpSpPr>
          <p:cNvPr id="169" name="Graphic 190">
            <a:extLst>
              <a:ext uri="{FF2B5EF4-FFF2-40B4-BE49-F238E27FC236}">
                <a16:creationId xmlns:a16="http://schemas.microsoft.com/office/drawing/2014/main" id="{55A100E1-E66E-4ED2-A56A-F7A819228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68648" y="725954"/>
            <a:ext cx="1199122" cy="531293"/>
            <a:chOff x="2504802" y="1755501"/>
            <a:chExt cx="1598829" cy="531293"/>
          </a:xfrm>
          <a:solidFill>
            <a:schemeClr val="bg1"/>
          </a:solidFill>
        </p:grpSpPr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4AB9672F-EB60-4C69-965D-C7AD5217C2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2113855"/>
              <a:ext cx="1598614" cy="172939"/>
            </a:xfrm>
            <a:custGeom>
              <a:avLst/>
              <a:gdLst>
                <a:gd name="connsiteX0" fmla="*/ 1248648 w 1598614"/>
                <a:gd name="connsiteY0" fmla="*/ 172939 h 172939"/>
                <a:gd name="connsiteX1" fmla="*/ 1123031 w 1598614"/>
                <a:gd name="connsiteY1" fmla="*/ 92708 h 172939"/>
                <a:gd name="connsiteX2" fmla="*/ 1024085 w 1598614"/>
                <a:gd name="connsiteY2" fmla="*/ 29469 h 172939"/>
                <a:gd name="connsiteX3" fmla="*/ 925140 w 1598614"/>
                <a:gd name="connsiteY3" fmla="*/ 92708 h 172939"/>
                <a:gd name="connsiteX4" fmla="*/ 799522 w 1598614"/>
                <a:gd name="connsiteY4" fmla="*/ 172939 h 172939"/>
                <a:gd name="connsiteX5" fmla="*/ 799522 w 1598614"/>
                <a:gd name="connsiteY5" fmla="*/ 172939 h 172939"/>
                <a:gd name="connsiteX6" fmla="*/ 673905 w 1598614"/>
                <a:gd name="connsiteY6" fmla="*/ 92708 h 172939"/>
                <a:gd name="connsiteX7" fmla="*/ 574959 w 1598614"/>
                <a:gd name="connsiteY7" fmla="*/ 29469 h 172939"/>
                <a:gd name="connsiteX8" fmla="*/ 476014 w 1598614"/>
                <a:gd name="connsiteY8" fmla="*/ 92708 h 172939"/>
                <a:gd name="connsiteX9" fmla="*/ 350396 w 1598614"/>
                <a:gd name="connsiteY9" fmla="*/ 172939 h 172939"/>
                <a:gd name="connsiteX10" fmla="*/ 224778 w 1598614"/>
                <a:gd name="connsiteY10" fmla="*/ 92708 h 172939"/>
                <a:gd name="connsiteX11" fmla="*/ 125833 w 1598614"/>
                <a:gd name="connsiteY11" fmla="*/ 29469 h 172939"/>
                <a:gd name="connsiteX12" fmla="*/ 26887 w 1598614"/>
                <a:gd name="connsiteY12" fmla="*/ 92708 h 172939"/>
                <a:gd name="connsiteX13" fmla="*/ 0 w 1598614"/>
                <a:gd name="connsiteY13" fmla="*/ 80232 h 172939"/>
                <a:gd name="connsiteX14" fmla="*/ 125618 w 1598614"/>
                <a:gd name="connsiteY14" fmla="*/ 0 h 172939"/>
                <a:gd name="connsiteX15" fmla="*/ 251235 w 1598614"/>
                <a:gd name="connsiteY15" fmla="*/ 80232 h 172939"/>
                <a:gd name="connsiteX16" fmla="*/ 350181 w 1598614"/>
                <a:gd name="connsiteY16" fmla="*/ 143471 h 172939"/>
                <a:gd name="connsiteX17" fmla="*/ 449126 w 1598614"/>
                <a:gd name="connsiteY17" fmla="*/ 80232 h 172939"/>
                <a:gd name="connsiteX18" fmla="*/ 574744 w 1598614"/>
                <a:gd name="connsiteY18" fmla="*/ 0 h 172939"/>
                <a:gd name="connsiteX19" fmla="*/ 700362 w 1598614"/>
                <a:gd name="connsiteY19" fmla="*/ 80232 h 172939"/>
                <a:gd name="connsiteX20" fmla="*/ 799307 w 1598614"/>
                <a:gd name="connsiteY20" fmla="*/ 143471 h 172939"/>
                <a:gd name="connsiteX21" fmla="*/ 799307 w 1598614"/>
                <a:gd name="connsiteY21" fmla="*/ 143471 h 172939"/>
                <a:gd name="connsiteX22" fmla="*/ 898253 w 1598614"/>
                <a:gd name="connsiteY22" fmla="*/ 80232 h 172939"/>
                <a:gd name="connsiteX23" fmla="*/ 1023870 w 1598614"/>
                <a:gd name="connsiteY23" fmla="*/ 0 h 172939"/>
                <a:gd name="connsiteX24" fmla="*/ 1149488 w 1598614"/>
                <a:gd name="connsiteY24" fmla="*/ 80232 h 172939"/>
                <a:gd name="connsiteX25" fmla="*/ 1248433 w 1598614"/>
                <a:gd name="connsiteY25" fmla="*/ 143471 h 172939"/>
                <a:gd name="connsiteX26" fmla="*/ 1347379 w 1598614"/>
                <a:gd name="connsiteY26" fmla="*/ 80232 h 172939"/>
                <a:gd name="connsiteX27" fmla="*/ 1472997 w 1598614"/>
                <a:gd name="connsiteY27" fmla="*/ 0 h 172939"/>
                <a:gd name="connsiteX28" fmla="*/ 1598614 w 1598614"/>
                <a:gd name="connsiteY28" fmla="*/ 80232 h 172939"/>
                <a:gd name="connsiteX29" fmla="*/ 1571942 w 1598614"/>
                <a:gd name="connsiteY29" fmla="*/ 92708 h 172939"/>
                <a:gd name="connsiteX30" fmla="*/ 1472997 w 1598614"/>
                <a:gd name="connsiteY30" fmla="*/ 29469 h 172939"/>
                <a:gd name="connsiteX31" fmla="*/ 1374051 w 1598614"/>
                <a:gd name="connsiteY31" fmla="*/ 92708 h 172939"/>
                <a:gd name="connsiteX32" fmla="*/ 1248648 w 1598614"/>
                <a:gd name="connsiteY32" fmla="*/ 172939 h 172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614" h="172939">
                  <a:moveTo>
                    <a:pt x="1248648" y="172939"/>
                  </a:moveTo>
                  <a:cubicBezTo>
                    <a:pt x="1194229" y="172939"/>
                    <a:pt x="1146046" y="142180"/>
                    <a:pt x="1123031" y="92708"/>
                  </a:cubicBezTo>
                  <a:cubicBezTo>
                    <a:pt x="1104962" y="53775"/>
                    <a:pt x="1067105" y="29469"/>
                    <a:pt x="1024085" y="29469"/>
                  </a:cubicBezTo>
                  <a:cubicBezTo>
                    <a:pt x="981066" y="29469"/>
                    <a:pt x="943208" y="53775"/>
                    <a:pt x="925140" y="92708"/>
                  </a:cubicBezTo>
                  <a:cubicBezTo>
                    <a:pt x="902124" y="142180"/>
                    <a:pt x="853942" y="172939"/>
                    <a:pt x="799522" y="172939"/>
                  </a:cubicBezTo>
                  <a:cubicBezTo>
                    <a:pt x="799522" y="172939"/>
                    <a:pt x="799522" y="172939"/>
                    <a:pt x="799522" y="172939"/>
                  </a:cubicBezTo>
                  <a:cubicBezTo>
                    <a:pt x="744887" y="172939"/>
                    <a:pt x="696920" y="142180"/>
                    <a:pt x="673905" y="92708"/>
                  </a:cubicBezTo>
                  <a:cubicBezTo>
                    <a:pt x="655836" y="53775"/>
                    <a:pt x="617979" y="29469"/>
                    <a:pt x="574959" y="29469"/>
                  </a:cubicBezTo>
                  <a:cubicBezTo>
                    <a:pt x="531939" y="29469"/>
                    <a:pt x="494082" y="53775"/>
                    <a:pt x="476014" y="92708"/>
                  </a:cubicBezTo>
                  <a:cubicBezTo>
                    <a:pt x="452998" y="142180"/>
                    <a:pt x="405031" y="172939"/>
                    <a:pt x="350396" y="172939"/>
                  </a:cubicBezTo>
                  <a:cubicBezTo>
                    <a:pt x="295976" y="172939"/>
                    <a:pt x="247794" y="142180"/>
                    <a:pt x="224778" y="92708"/>
                  </a:cubicBezTo>
                  <a:cubicBezTo>
                    <a:pt x="206710" y="53775"/>
                    <a:pt x="168853" y="29469"/>
                    <a:pt x="125833" y="29469"/>
                  </a:cubicBezTo>
                  <a:cubicBezTo>
                    <a:pt x="82813" y="29469"/>
                    <a:pt x="44956" y="53775"/>
                    <a:pt x="26887" y="92708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268" y="30759"/>
                    <a:pt x="969235" y="0"/>
                    <a:pt x="1023870" y="0"/>
                  </a:cubicBezTo>
                  <a:cubicBezTo>
                    <a:pt x="1078505" y="0"/>
                    <a:pt x="1126472" y="30759"/>
                    <a:pt x="1149488" y="80232"/>
                  </a:cubicBezTo>
                  <a:cubicBezTo>
                    <a:pt x="1167556" y="119165"/>
                    <a:pt x="1205414" y="143471"/>
                    <a:pt x="1248433" y="143471"/>
                  </a:cubicBezTo>
                  <a:cubicBezTo>
                    <a:pt x="1291453" y="143471"/>
                    <a:pt x="1329311" y="119165"/>
                    <a:pt x="1347379" y="80232"/>
                  </a:cubicBezTo>
                  <a:cubicBezTo>
                    <a:pt x="1370394" y="30759"/>
                    <a:pt x="1418361" y="0"/>
                    <a:pt x="1472997" y="0"/>
                  </a:cubicBezTo>
                  <a:cubicBezTo>
                    <a:pt x="1527632" y="0"/>
                    <a:pt x="1575814" y="30759"/>
                    <a:pt x="1598614" y="80232"/>
                  </a:cubicBezTo>
                  <a:lnTo>
                    <a:pt x="1571942" y="92708"/>
                  </a:lnTo>
                  <a:cubicBezTo>
                    <a:pt x="1553874" y="53775"/>
                    <a:pt x="1515801" y="29469"/>
                    <a:pt x="1472997" y="29469"/>
                  </a:cubicBezTo>
                  <a:cubicBezTo>
                    <a:pt x="1429977" y="29469"/>
                    <a:pt x="1392119" y="53775"/>
                    <a:pt x="1374051" y="92708"/>
                  </a:cubicBezTo>
                  <a:cubicBezTo>
                    <a:pt x="1351251" y="142180"/>
                    <a:pt x="1303069" y="172939"/>
                    <a:pt x="1248648" y="172939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47B9190C-E3A6-476A-9BBD-79CC3E7A04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1755501"/>
              <a:ext cx="1598829" cy="172724"/>
            </a:xfrm>
            <a:custGeom>
              <a:avLst/>
              <a:gdLst>
                <a:gd name="connsiteX0" fmla="*/ 1248648 w 1598829"/>
                <a:gd name="connsiteY0" fmla="*/ 172724 h 172724"/>
                <a:gd name="connsiteX1" fmla="*/ 1123031 w 1598829"/>
                <a:gd name="connsiteY1" fmla="*/ 92492 h 172724"/>
                <a:gd name="connsiteX2" fmla="*/ 1024085 w 1598829"/>
                <a:gd name="connsiteY2" fmla="*/ 29253 h 172724"/>
                <a:gd name="connsiteX3" fmla="*/ 925140 w 1598829"/>
                <a:gd name="connsiteY3" fmla="*/ 92492 h 172724"/>
                <a:gd name="connsiteX4" fmla="*/ 799522 w 1598829"/>
                <a:gd name="connsiteY4" fmla="*/ 172724 h 172724"/>
                <a:gd name="connsiteX5" fmla="*/ 799522 w 1598829"/>
                <a:gd name="connsiteY5" fmla="*/ 172724 h 172724"/>
                <a:gd name="connsiteX6" fmla="*/ 673905 w 1598829"/>
                <a:gd name="connsiteY6" fmla="*/ 92492 h 172724"/>
                <a:gd name="connsiteX7" fmla="*/ 574959 w 1598829"/>
                <a:gd name="connsiteY7" fmla="*/ 29253 h 172724"/>
                <a:gd name="connsiteX8" fmla="*/ 476014 w 1598829"/>
                <a:gd name="connsiteY8" fmla="*/ 92492 h 172724"/>
                <a:gd name="connsiteX9" fmla="*/ 350396 w 1598829"/>
                <a:gd name="connsiteY9" fmla="*/ 172724 h 172724"/>
                <a:gd name="connsiteX10" fmla="*/ 224778 w 1598829"/>
                <a:gd name="connsiteY10" fmla="*/ 92492 h 172724"/>
                <a:gd name="connsiteX11" fmla="*/ 125833 w 1598829"/>
                <a:gd name="connsiteY11" fmla="*/ 29253 h 172724"/>
                <a:gd name="connsiteX12" fmla="*/ 26887 w 1598829"/>
                <a:gd name="connsiteY12" fmla="*/ 92492 h 172724"/>
                <a:gd name="connsiteX13" fmla="*/ 0 w 1598829"/>
                <a:gd name="connsiteY13" fmla="*/ 80232 h 172724"/>
                <a:gd name="connsiteX14" fmla="*/ 125618 w 1598829"/>
                <a:gd name="connsiteY14" fmla="*/ 0 h 172724"/>
                <a:gd name="connsiteX15" fmla="*/ 251235 w 1598829"/>
                <a:gd name="connsiteY15" fmla="*/ 80232 h 172724"/>
                <a:gd name="connsiteX16" fmla="*/ 350181 w 1598829"/>
                <a:gd name="connsiteY16" fmla="*/ 143471 h 172724"/>
                <a:gd name="connsiteX17" fmla="*/ 449126 w 1598829"/>
                <a:gd name="connsiteY17" fmla="*/ 80232 h 172724"/>
                <a:gd name="connsiteX18" fmla="*/ 574744 w 1598829"/>
                <a:gd name="connsiteY18" fmla="*/ 0 h 172724"/>
                <a:gd name="connsiteX19" fmla="*/ 700362 w 1598829"/>
                <a:gd name="connsiteY19" fmla="*/ 80232 h 172724"/>
                <a:gd name="connsiteX20" fmla="*/ 799307 w 1598829"/>
                <a:gd name="connsiteY20" fmla="*/ 143471 h 172724"/>
                <a:gd name="connsiteX21" fmla="*/ 799307 w 1598829"/>
                <a:gd name="connsiteY21" fmla="*/ 143471 h 172724"/>
                <a:gd name="connsiteX22" fmla="*/ 898253 w 1598829"/>
                <a:gd name="connsiteY22" fmla="*/ 80232 h 172724"/>
                <a:gd name="connsiteX23" fmla="*/ 1024085 w 1598829"/>
                <a:gd name="connsiteY23" fmla="*/ 0 h 172724"/>
                <a:gd name="connsiteX24" fmla="*/ 1149703 w 1598829"/>
                <a:gd name="connsiteY24" fmla="*/ 80232 h 172724"/>
                <a:gd name="connsiteX25" fmla="*/ 1248648 w 1598829"/>
                <a:gd name="connsiteY25" fmla="*/ 143471 h 172724"/>
                <a:gd name="connsiteX26" fmla="*/ 1347594 w 1598829"/>
                <a:gd name="connsiteY26" fmla="*/ 80232 h 172724"/>
                <a:gd name="connsiteX27" fmla="*/ 1473212 w 1598829"/>
                <a:gd name="connsiteY27" fmla="*/ 0 h 172724"/>
                <a:gd name="connsiteX28" fmla="*/ 1598829 w 1598829"/>
                <a:gd name="connsiteY28" fmla="*/ 80232 h 172724"/>
                <a:gd name="connsiteX29" fmla="*/ 1572157 w 1598829"/>
                <a:gd name="connsiteY29" fmla="*/ 92492 h 172724"/>
                <a:gd name="connsiteX30" fmla="*/ 1473212 w 1598829"/>
                <a:gd name="connsiteY30" fmla="*/ 29253 h 172724"/>
                <a:gd name="connsiteX31" fmla="*/ 1374266 w 1598829"/>
                <a:gd name="connsiteY31" fmla="*/ 92492 h 172724"/>
                <a:gd name="connsiteX32" fmla="*/ 1248648 w 1598829"/>
                <a:gd name="connsiteY32" fmla="*/ 172724 h 17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829" h="172724">
                  <a:moveTo>
                    <a:pt x="1248648" y="172724"/>
                  </a:moveTo>
                  <a:cubicBezTo>
                    <a:pt x="1194229" y="172724"/>
                    <a:pt x="1146046" y="141965"/>
                    <a:pt x="1123031" y="92492"/>
                  </a:cubicBezTo>
                  <a:cubicBezTo>
                    <a:pt x="1104962" y="53560"/>
                    <a:pt x="1067105" y="29253"/>
                    <a:pt x="1024085" y="29253"/>
                  </a:cubicBezTo>
                  <a:cubicBezTo>
                    <a:pt x="981066" y="29253"/>
                    <a:pt x="943208" y="53560"/>
                    <a:pt x="925140" y="92492"/>
                  </a:cubicBezTo>
                  <a:cubicBezTo>
                    <a:pt x="902124" y="141965"/>
                    <a:pt x="853942" y="172724"/>
                    <a:pt x="799522" y="172724"/>
                  </a:cubicBezTo>
                  <a:cubicBezTo>
                    <a:pt x="799522" y="172724"/>
                    <a:pt x="799522" y="172724"/>
                    <a:pt x="799522" y="172724"/>
                  </a:cubicBezTo>
                  <a:cubicBezTo>
                    <a:pt x="744887" y="172724"/>
                    <a:pt x="696920" y="141965"/>
                    <a:pt x="673905" y="92492"/>
                  </a:cubicBezTo>
                  <a:cubicBezTo>
                    <a:pt x="655836" y="53560"/>
                    <a:pt x="617979" y="29253"/>
                    <a:pt x="574959" y="29253"/>
                  </a:cubicBezTo>
                  <a:cubicBezTo>
                    <a:pt x="531939" y="29253"/>
                    <a:pt x="494082" y="53560"/>
                    <a:pt x="476014" y="92492"/>
                  </a:cubicBezTo>
                  <a:cubicBezTo>
                    <a:pt x="452998" y="141965"/>
                    <a:pt x="405031" y="172724"/>
                    <a:pt x="350396" y="172724"/>
                  </a:cubicBezTo>
                  <a:cubicBezTo>
                    <a:pt x="295976" y="172724"/>
                    <a:pt x="247794" y="141965"/>
                    <a:pt x="224778" y="92492"/>
                  </a:cubicBezTo>
                  <a:cubicBezTo>
                    <a:pt x="206710" y="53560"/>
                    <a:pt x="168853" y="29253"/>
                    <a:pt x="125833" y="29253"/>
                  </a:cubicBezTo>
                  <a:cubicBezTo>
                    <a:pt x="82813" y="29253"/>
                    <a:pt x="44956" y="53560"/>
                    <a:pt x="26887" y="92492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483" y="30759"/>
                    <a:pt x="969450" y="0"/>
                    <a:pt x="1024085" y="0"/>
                  </a:cubicBezTo>
                  <a:cubicBezTo>
                    <a:pt x="1078720" y="0"/>
                    <a:pt x="1126688" y="30759"/>
                    <a:pt x="1149703" y="80232"/>
                  </a:cubicBezTo>
                  <a:cubicBezTo>
                    <a:pt x="1167771" y="119165"/>
                    <a:pt x="1205629" y="143471"/>
                    <a:pt x="1248648" y="143471"/>
                  </a:cubicBezTo>
                  <a:cubicBezTo>
                    <a:pt x="1291668" y="143471"/>
                    <a:pt x="1329526" y="119165"/>
                    <a:pt x="1347594" y="80232"/>
                  </a:cubicBezTo>
                  <a:cubicBezTo>
                    <a:pt x="1370610" y="30759"/>
                    <a:pt x="1418792" y="0"/>
                    <a:pt x="1473212" y="0"/>
                  </a:cubicBezTo>
                  <a:cubicBezTo>
                    <a:pt x="1527847" y="0"/>
                    <a:pt x="1576029" y="30759"/>
                    <a:pt x="1598829" y="80232"/>
                  </a:cubicBezTo>
                  <a:lnTo>
                    <a:pt x="1572157" y="92492"/>
                  </a:lnTo>
                  <a:cubicBezTo>
                    <a:pt x="1554089" y="53560"/>
                    <a:pt x="1516016" y="29253"/>
                    <a:pt x="1473212" y="29253"/>
                  </a:cubicBezTo>
                  <a:cubicBezTo>
                    <a:pt x="1430192" y="29253"/>
                    <a:pt x="1392335" y="53560"/>
                    <a:pt x="1374266" y="92492"/>
                  </a:cubicBezTo>
                  <a:cubicBezTo>
                    <a:pt x="1351251" y="141965"/>
                    <a:pt x="1303069" y="172724"/>
                    <a:pt x="1248648" y="172724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73" name="Graphic 212">
            <a:extLst>
              <a:ext uri="{FF2B5EF4-FFF2-40B4-BE49-F238E27FC236}">
                <a16:creationId xmlns:a16="http://schemas.microsoft.com/office/drawing/2014/main" id="{CAB9AD4F-A248-4D49-8779-CE40E64C00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93443" y="315927"/>
            <a:ext cx="699150" cy="932200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75" name="Graphic 212">
            <a:extLst>
              <a:ext uri="{FF2B5EF4-FFF2-40B4-BE49-F238E27FC236}">
                <a16:creationId xmlns:a16="http://schemas.microsoft.com/office/drawing/2014/main" id="{3D4C1981-3D8B-446C-BFAE-E7EE5CF2DD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93443" y="315927"/>
            <a:ext cx="699150" cy="932200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BC68A55F-7B32-44D8-AEE5-1AF405326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490" y="429030"/>
            <a:ext cx="2125980" cy="5457589"/>
          </a:xfrm>
        </p:spPr>
        <p:txBody>
          <a:bodyPr anchor="ctr">
            <a:normAutofit/>
          </a:bodyPr>
          <a:lstStyle/>
          <a:p>
            <a:r>
              <a:rPr lang="ru-RU" sz="3500"/>
              <a:t>«Карта морської шкоди» як новий базовий рівень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D1AAA2C-FBBE-42AA-B869-31D524B765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1490" y="6112341"/>
            <a:ext cx="812673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F937BBF-9326-4230-AB1B-F1795E350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527048" y="5040414"/>
            <a:ext cx="54864" cy="21259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297FA81-60BF-3113-D6E3-6969D7BD9D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2467292"/>
              </p:ext>
            </p:extLst>
          </p:nvPr>
        </p:nvGraphicFramePr>
        <p:xfrm>
          <a:off x="3031236" y="429030"/>
          <a:ext cx="5589270" cy="5459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BC68A55F-7B32-44D8-AEE5-1AF405326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490" y="429030"/>
            <a:ext cx="2125980" cy="5457589"/>
          </a:xfrm>
        </p:spPr>
        <p:txBody>
          <a:bodyPr anchor="ctr">
            <a:normAutofit/>
          </a:bodyPr>
          <a:lstStyle/>
          <a:p>
            <a:r>
              <a:rPr lang="en" sz="3500"/>
              <a:t>«System-subject liability» </a:t>
            </a:r>
            <a:r>
              <a:rPr lang="ru-RU" sz="3500"/>
              <a:t>для ланцюгів морської ТОЗ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D1AAA2C-FBBE-42AA-B869-31D524B765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1490" y="6112341"/>
            <a:ext cx="812673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F937BBF-9326-4230-AB1B-F1795E350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527048" y="5040414"/>
            <a:ext cx="54864" cy="21259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DFE3E35-0C44-2E9F-FF5E-346E224339F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4447813"/>
              </p:ext>
            </p:extLst>
          </p:nvPr>
        </p:nvGraphicFramePr>
        <p:xfrm>
          <a:off x="3031236" y="429030"/>
          <a:ext cx="5589270" cy="5459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62114" y="0"/>
            <a:ext cx="3072908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486646" y="-3486043"/>
            <a:ext cx="2170709" cy="9144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673" y="348865"/>
            <a:ext cx="7288583" cy="1576446"/>
          </a:xfrm>
        </p:spPr>
        <p:txBody>
          <a:bodyPr anchor="ctr">
            <a:normAutofit/>
          </a:bodyPr>
          <a:lstStyle/>
          <a:p>
            <a:r>
              <a:rPr lang="ru-RU" sz="3500">
                <a:solidFill>
                  <a:srgbClr val="FFFFFF"/>
                </a:solidFill>
              </a:rPr>
              <a:t>«Мобільні морські трибунали» як відповідь на відсутній третій рівень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42114BD-8FC1-609F-F277-7BD9B17933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7028546"/>
              </p:ext>
            </p:extLst>
          </p:nvPr>
        </p:nvGraphicFramePr>
        <p:xfrm>
          <a:off x="483042" y="2615979"/>
          <a:ext cx="8195871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31293F9B-599E-4871-A414-757225FA34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5F17139-31EE-46AC-B04F-DBBD852DD6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4000" cy="21752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565739"/>
            <a:ext cx="7886700" cy="112494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3700">
                <a:solidFill>
                  <a:schemeClr val="bg1"/>
                </a:solidFill>
              </a:rPr>
              <a:t>НУО як співволодарі морської юрисдикції</a:t>
            </a:r>
          </a:p>
        </p:txBody>
      </p:sp>
      <p:grpSp>
        <p:nvGrpSpPr>
          <p:cNvPr id="28" name="Graphic 190">
            <a:extLst>
              <a:ext uri="{FF2B5EF4-FFF2-40B4-BE49-F238E27FC236}">
                <a16:creationId xmlns:a16="http://schemas.microsoft.com/office/drawing/2014/main" id="{53883AA7-7F86-41F8-A1D8-06E9886E76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136528"/>
            <a:ext cx="968730" cy="429215"/>
            <a:chOff x="2504802" y="1755501"/>
            <a:chExt cx="1598829" cy="531293"/>
          </a:xfrm>
          <a:solidFill>
            <a:schemeClr val="bg1"/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C80ACB6-0FE0-4F10-998D-2E8D463750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2113855"/>
              <a:ext cx="1598614" cy="172939"/>
            </a:xfrm>
            <a:custGeom>
              <a:avLst/>
              <a:gdLst>
                <a:gd name="connsiteX0" fmla="*/ 1248648 w 1598614"/>
                <a:gd name="connsiteY0" fmla="*/ 172939 h 172939"/>
                <a:gd name="connsiteX1" fmla="*/ 1123031 w 1598614"/>
                <a:gd name="connsiteY1" fmla="*/ 92708 h 172939"/>
                <a:gd name="connsiteX2" fmla="*/ 1024085 w 1598614"/>
                <a:gd name="connsiteY2" fmla="*/ 29469 h 172939"/>
                <a:gd name="connsiteX3" fmla="*/ 925140 w 1598614"/>
                <a:gd name="connsiteY3" fmla="*/ 92708 h 172939"/>
                <a:gd name="connsiteX4" fmla="*/ 799522 w 1598614"/>
                <a:gd name="connsiteY4" fmla="*/ 172939 h 172939"/>
                <a:gd name="connsiteX5" fmla="*/ 799522 w 1598614"/>
                <a:gd name="connsiteY5" fmla="*/ 172939 h 172939"/>
                <a:gd name="connsiteX6" fmla="*/ 673905 w 1598614"/>
                <a:gd name="connsiteY6" fmla="*/ 92708 h 172939"/>
                <a:gd name="connsiteX7" fmla="*/ 574959 w 1598614"/>
                <a:gd name="connsiteY7" fmla="*/ 29469 h 172939"/>
                <a:gd name="connsiteX8" fmla="*/ 476014 w 1598614"/>
                <a:gd name="connsiteY8" fmla="*/ 92708 h 172939"/>
                <a:gd name="connsiteX9" fmla="*/ 350396 w 1598614"/>
                <a:gd name="connsiteY9" fmla="*/ 172939 h 172939"/>
                <a:gd name="connsiteX10" fmla="*/ 224778 w 1598614"/>
                <a:gd name="connsiteY10" fmla="*/ 92708 h 172939"/>
                <a:gd name="connsiteX11" fmla="*/ 125833 w 1598614"/>
                <a:gd name="connsiteY11" fmla="*/ 29469 h 172939"/>
                <a:gd name="connsiteX12" fmla="*/ 26887 w 1598614"/>
                <a:gd name="connsiteY12" fmla="*/ 92708 h 172939"/>
                <a:gd name="connsiteX13" fmla="*/ 0 w 1598614"/>
                <a:gd name="connsiteY13" fmla="*/ 80232 h 172939"/>
                <a:gd name="connsiteX14" fmla="*/ 125618 w 1598614"/>
                <a:gd name="connsiteY14" fmla="*/ 0 h 172939"/>
                <a:gd name="connsiteX15" fmla="*/ 251235 w 1598614"/>
                <a:gd name="connsiteY15" fmla="*/ 80232 h 172939"/>
                <a:gd name="connsiteX16" fmla="*/ 350181 w 1598614"/>
                <a:gd name="connsiteY16" fmla="*/ 143471 h 172939"/>
                <a:gd name="connsiteX17" fmla="*/ 449126 w 1598614"/>
                <a:gd name="connsiteY17" fmla="*/ 80232 h 172939"/>
                <a:gd name="connsiteX18" fmla="*/ 574744 w 1598614"/>
                <a:gd name="connsiteY18" fmla="*/ 0 h 172939"/>
                <a:gd name="connsiteX19" fmla="*/ 700362 w 1598614"/>
                <a:gd name="connsiteY19" fmla="*/ 80232 h 172939"/>
                <a:gd name="connsiteX20" fmla="*/ 799307 w 1598614"/>
                <a:gd name="connsiteY20" fmla="*/ 143471 h 172939"/>
                <a:gd name="connsiteX21" fmla="*/ 799307 w 1598614"/>
                <a:gd name="connsiteY21" fmla="*/ 143471 h 172939"/>
                <a:gd name="connsiteX22" fmla="*/ 898253 w 1598614"/>
                <a:gd name="connsiteY22" fmla="*/ 80232 h 172939"/>
                <a:gd name="connsiteX23" fmla="*/ 1023870 w 1598614"/>
                <a:gd name="connsiteY23" fmla="*/ 0 h 172939"/>
                <a:gd name="connsiteX24" fmla="*/ 1149488 w 1598614"/>
                <a:gd name="connsiteY24" fmla="*/ 80232 h 172939"/>
                <a:gd name="connsiteX25" fmla="*/ 1248433 w 1598614"/>
                <a:gd name="connsiteY25" fmla="*/ 143471 h 172939"/>
                <a:gd name="connsiteX26" fmla="*/ 1347379 w 1598614"/>
                <a:gd name="connsiteY26" fmla="*/ 80232 h 172939"/>
                <a:gd name="connsiteX27" fmla="*/ 1472997 w 1598614"/>
                <a:gd name="connsiteY27" fmla="*/ 0 h 172939"/>
                <a:gd name="connsiteX28" fmla="*/ 1598614 w 1598614"/>
                <a:gd name="connsiteY28" fmla="*/ 80232 h 172939"/>
                <a:gd name="connsiteX29" fmla="*/ 1571942 w 1598614"/>
                <a:gd name="connsiteY29" fmla="*/ 92708 h 172939"/>
                <a:gd name="connsiteX30" fmla="*/ 1472997 w 1598614"/>
                <a:gd name="connsiteY30" fmla="*/ 29469 h 172939"/>
                <a:gd name="connsiteX31" fmla="*/ 1374051 w 1598614"/>
                <a:gd name="connsiteY31" fmla="*/ 92708 h 172939"/>
                <a:gd name="connsiteX32" fmla="*/ 1248648 w 1598614"/>
                <a:gd name="connsiteY32" fmla="*/ 172939 h 172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614" h="172939">
                  <a:moveTo>
                    <a:pt x="1248648" y="172939"/>
                  </a:moveTo>
                  <a:cubicBezTo>
                    <a:pt x="1194229" y="172939"/>
                    <a:pt x="1146046" y="142180"/>
                    <a:pt x="1123031" y="92708"/>
                  </a:cubicBezTo>
                  <a:cubicBezTo>
                    <a:pt x="1104962" y="53775"/>
                    <a:pt x="1067105" y="29469"/>
                    <a:pt x="1024085" y="29469"/>
                  </a:cubicBezTo>
                  <a:cubicBezTo>
                    <a:pt x="981066" y="29469"/>
                    <a:pt x="943208" y="53775"/>
                    <a:pt x="925140" y="92708"/>
                  </a:cubicBezTo>
                  <a:cubicBezTo>
                    <a:pt x="902124" y="142180"/>
                    <a:pt x="853942" y="172939"/>
                    <a:pt x="799522" y="172939"/>
                  </a:cubicBezTo>
                  <a:cubicBezTo>
                    <a:pt x="799522" y="172939"/>
                    <a:pt x="799522" y="172939"/>
                    <a:pt x="799522" y="172939"/>
                  </a:cubicBezTo>
                  <a:cubicBezTo>
                    <a:pt x="744887" y="172939"/>
                    <a:pt x="696920" y="142180"/>
                    <a:pt x="673905" y="92708"/>
                  </a:cubicBezTo>
                  <a:cubicBezTo>
                    <a:pt x="655836" y="53775"/>
                    <a:pt x="617979" y="29469"/>
                    <a:pt x="574959" y="29469"/>
                  </a:cubicBezTo>
                  <a:cubicBezTo>
                    <a:pt x="531939" y="29469"/>
                    <a:pt x="494082" y="53775"/>
                    <a:pt x="476014" y="92708"/>
                  </a:cubicBezTo>
                  <a:cubicBezTo>
                    <a:pt x="452998" y="142180"/>
                    <a:pt x="405031" y="172939"/>
                    <a:pt x="350396" y="172939"/>
                  </a:cubicBezTo>
                  <a:cubicBezTo>
                    <a:pt x="295976" y="172939"/>
                    <a:pt x="247794" y="142180"/>
                    <a:pt x="224778" y="92708"/>
                  </a:cubicBezTo>
                  <a:cubicBezTo>
                    <a:pt x="206710" y="53775"/>
                    <a:pt x="168853" y="29469"/>
                    <a:pt x="125833" y="29469"/>
                  </a:cubicBezTo>
                  <a:cubicBezTo>
                    <a:pt x="82813" y="29469"/>
                    <a:pt x="44956" y="53775"/>
                    <a:pt x="26887" y="92708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268" y="30759"/>
                    <a:pt x="969235" y="0"/>
                    <a:pt x="1023870" y="0"/>
                  </a:cubicBezTo>
                  <a:cubicBezTo>
                    <a:pt x="1078505" y="0"/>
                    <a:pt x="1126472" y="30759"/>
                    <a:pt x="1149488" y="80232"/>
                  </a:cubicBezTo>
                  <a:cubicBezTo>
                    <a:pt x="1167556" y="119165"/>
                    <a:pt x="1205414" y="143471"/>
                    <a:pt x="1248433" y="143471"/>
                  </a:cubicBezTo>
                  <a:cubicBezTo>
                    <a:pt x="1291453" y="143471"/>
                    <a:pt x="1329311" y="119165"/>
                    <a:pt x="1347379" y="80232"/>
                  </a:cubicBezTo>
                  <a:cubicBezTo>
                    <a:pt x="1370394" y="30759"/>
                    <a:pt x="1418361" y="0"/>
                    <a:pt x="1472997" y="0"/>
                  </a:cubicBezTo>
                  <a:cubicBezTo>
                    <a:pt x="1527632" y="0"/>
                    <a:pt x="1575814" y="30759"/>
                    <a:pt x="1598614" y="80232"/>
                  </a:cubicBezTo>
                  <a:lnTo>
                    <a:pt x="1571942" y="92708"/>
                  </a:lnTo>
                  <a:cubicBezTo>
                    <a:pt x="1553874" y="53775"/>
                    <a:pt x="1515801" y="29469"/>
                    <a:pt x="1472997" y="29469"/>
                  </a:cubicBezTo>
                  <a:cubicBezTo>
                    <a:pt x="1429977" y="29469"/>
                    <a:pt x="1392119" y="53775"/>
                    <a:pt x="1374051" y="92708"/>
                  </a:cubicBezTo>
                  <a:cubicBezTo>
                    <a:pt x="1351251" y="142180"/>
                    <a:pt x="1303069" y="172939"/>
                    <a:pt x="1248648" y="172939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C2903D5-FF18-4A00-8E9F-9335FCF1E4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1755501"/>
              <a:ext cx="1598829" cy="172724"/>
            </a:xfrm>
            <a:custGeom>
              <a:avLst/>
              <a:gdLst>
                <a:gd name="connsiteX0" fmla="*/ 1248648 w 1598829"/>
                <a:gd name="connsiteY0" fmla="*/ 172724 h 172724"/>
                <a:gd name="connsiteX1" fmla="*/ 1123031 w 1598829"/>
                <a:gd name="connsiteY1" fmla="*/ 92492 h 172724"/>
                <a:gd name="connsiteX2" fmla="*/ 1024085 w 1598829"/>
                <a:gd name="connsiteY2" fmla="*/ 29253 h 172724"/>
                <a:gd name="connsiteX3" fmla="*/ 925140 w 1598829"/>
                <a:gd name="connsiteY3" fmla="*/ 92492 h 172724"/>
                <a:gd name="connsiteX4" fmla="*/ 799522 w 1598829"/>
                <a:gd name="connsiteY4" fmla="*/ 172724 h 172724"/>
                <a:gd name="connsiteX5" fmla="*/ 799522 w 1598829"/>
                <a:gd name="connsiteY5" fmla="*/ 172724 h 172724"/>
                <a:gd name="connsiteX6" fmla="*/ 673905 w 1598829"/>
                <a:gd name="connsiteY6" fmla="*/ 92492 h 172724"/>
                <a:gd name="connsiteX7" fmla="*/ 574959 w 1598829"/>
                <a:gd name="connsiteY7" fmla="*/ 29253 h 172724"/>
                <a:gd name="connsiteX8" fmla="*/ 476014 w 1598829"/>
                <a:gd name="connsiteY8" fmla="*/ 92492 h 172724"/>
                <a:gd name="connsiteX9" fmla="*/ 350396 w 1598829"/>
                <a:gd name="connsiteY9" fmla="*/ 172724 h 172724"/>
                <a:gd name="connsiteX10" fmla="*/ 224778 w 1598829"/>
                <a:gd name="connsiteY10" fmla="*/ 92492 h 172724"/>
                <a:gd name="connsiteX11" fmla="*/ 125833 w 1598829"/>
                <a:gd name="connsiteY11" fmla="*/ 29253 h 172724"/>
                <a:gd name="connsiteX12" fmla="*/ 26887 w 1598829"/>
                <a:gd name="connsiteY12" fmla="*/ 92492 h 172724"/>
                <a:gd name="connsiteX13" fmla="*/ 0 w 1598829"/>
                <a:gd name="connsiteY13" fmla="*/ 80232 h 172724"/>
                <a:gd name="connsiteX14" fmla="*/ 125618 w 1598829"/>
                <a:gd name="connsiteY14" fmla="*/ 0 h 172724"/>
                <a:gd name="connsiteX15" fmla="*/ 251235 w 1598829"/>
                <a:gd name="connsiteY15" fmla="*/ 80232 h 172724"/>
                <a:gd name="connsiteX16" fmla="*/ 350181 w 1598829"/>
                <a:gd name="connsiteY16" fmla="*/ 143471 h 172724"/>
                <a:gd name="connsiteX17" fmla="*/ 449126 w 1598829"/>
                <a:gd name="connsiteY17" fmla="*/ 80232 h 172724"/>
                <a:gd name="connsiteX18" fmla="*/ 574744 w 1598829"/>
                <a:gd name="connsiteY18" fmla="*/ 0 h 172724"/>
                <a:gd name="connsiteX19" fmla="*/ 700362 w 1598829"/>
                <a:gd name="connsiteY19" fmla="*/ 80232 h 172724"/>
                <a:gd name="connsiteX20" fmla="*/ 799307 w 1598829"/>
                <a:gd name="connsiteY20" fmla="*/ 143471 h 172724"/>
                <a:gd name="connsiteX21" fmla="*/ 799307 w 1598829"/>
                <a:gd name="connsiteY21" fmla="*/ 143471 h 172724"/>
                <a:gd name="connsiteX22" fmla="*/ 898253 w 1598829"/>
                <a:gd name="connsiteY22" fmla="*/ 80232 h 172724"/>
                <a:gd name="connsiteX23" fmla="*/ 1024085 w 1598829"/>
                <a:gd name="connsiteY23" fmla="*/ 0 h 172724"/>
                <a:gd name="connsiteX24" fmla="*/ 1149703 w 1598829"/>
                <a:gd name="connsiteY24" fmla="*/ 80232 h 172724"/>
                <a:gd name="connsiteX25" fmla="*/ 1248648 w 1598829"/>
                <a:gd name="connsiteY25" fmla="*/ 143471 h 172724"/>
                <a:gd name="connsiteX26" fmla="*/ 1347594 w 1598829"/>
                <a:gd name="connsiteY26" fmla="*/ 80232 h 172724"/>
                <a:gd name="connsiteX27" fmla="*/ 1473212 w 1598829"/>
                <a:gd name="connsiteY27" fmla="*/ 0 h 172724"/>
                <a:gd name="connsiteX28" fmla="*/ 1598829 w 1598829"/>
                <a:gd name="connsiteY28" fmla="*/ 80232 h 172724"/>
                <a:gd name="connsiteX29" fmla="*/ 1572157 w 1598829"/>
                <a:gd name="connsiteY29" fmla="*/ 92492 h 172724"/>
                <a:gd name="connsiteX30" fmla="*/ 1473212 w 1598829"/>
                <a:gd name="connsiteY30" fmla="*/ 29253 h 172724"/>
                <a:gd name="connsiteX31" fmla="*/ 1374266 w 1598829"/>
                <a:gd name="connsiteY31" fmla="*/ 92492 h 172724"/>
                <a:gd name="connsiteX32" fmla="*/ 1248648 w 1598829"/>
                <a:gd name="connsiteY32" fmla="*/ 172724 h 17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829" h="172724">
                  <a:moveTo>
                    <a:pt x="1248648" y="172724"/>
                  </a:moveTo>
                  <a:cubicBezTo>
                    <a:pt x="1194229" y="172724"/>
                    <a:pt x="1146046" y="141965"/>
                    <a:pt x="1123031" y="92492"/>
                  </a:cubicBezTo>
                  <a:cubicBezTo>
                    <a:pt x="1104962" y="53560"/>
                    <a:pt x="1067105" y="29253"/>
                    <a:pt x="1024085" y="29253"/>
                  </a:cubicBezTo>
                  <a:cubicBezTo>
                    <a:pt x="981066" y="29253"/>
                    <a:pt x="943208" y="53560"/>
                    <a:pt x="925140" y="92492"/>
                  </a:cubicBezTo>
                  <a:cubicBezTo>
                    <a:pt x="902124" y="141965"/>
                    <a:pt x="853942" y="172724"/>
                    <a:pt x="799522" y="172724"/>
                  </a:cubicBezTo>
                  <a:cubicBezTo>
                    <a:pt x="799522" y="172724"/>
                    <a:pt x="799522" y="172724"/>
                    <a:pt x="799522" y="172724"/>
                  </a:cubicBezTo>
                  <a:cubicBezTo>
                    <a:pt x="744887" y="172724"/>
                    <a:pt x="696920" y="141965"/>
                    <a:pt x="673905" y="92492"/>
                  </a:cubicBezTo>
                  <a:cubicBezTo>
                    <a:pt x="655836" y="53560"/>
                    <a:pt x="617979" y="29253"/>
                    <a:pt x="574959" y="29253"/>
                  </a:cubicBezTo>
                  <a:cubicBezTo>
                    <a:pt x="531939" y="29253"/>
                    <a:pt x="494082" y="53560"/>
                    <a:pt x="476014" y="92492"/>
                  </a:cubicBezTo>
                  <a:cubicBezTo>
                    <a:pt x="452998" y="141965"/>
                    <a:pt x="405031" y="172724"/>
                    <a:pt x="350396" y="172724"/>
                  </a:cubicBezTo>
                  <a:cubicBezTo>
                    <a:pt x="295976" y="172724"/>
                    <a:pt x="247794" y="141965"/>
                    <a:pt x="224778" y="92492"/>
                  </a:cubicBezTo>
                  <a:cubicBezTo>
                    <a:pt x="206710" y="53560"/>
                    <a:pt x="168853" y="29253"/>
                    <a:pt x="125833" y="29253"/>
                  </a:cubicBezTo>
                  <a:cubicBezTo>
                    <a:pt x="82813" y="29253"/>
                    <a:pt x="44956" y="53560"/>
                    <a:pt x="26887" y="92492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483" y="30759"/>
                    <a:pt x="969450" y="0"/>
                    <a:pt x="1024085" y="0"/>
                  </a:cubicBezTo>
                  <a:cubicBezTo>
                    <a:pt x="1078720" y="0"/>
                    <a:pt x="1126688" y="30759"/>
                    <a:pt x="1149703" y="80232"/>
                  </a:cubicBezTo>
                  <a:cubicBezTo>
                    <a:pt x="1167771" y="119165"/>
                    <a:pt x="1205629" y="143471"/>
                    <a:pt x="1248648" y="143471"/>
                  </a:cubicBezTo>
                  <a:cubicBezTo>
                    <a:pt x="1291668" y="143471"/>
                    <a:pt x="1329526" y="119165"/>
                    <a:pt x="1347594" y="80232"/>
                  </a:cubicBezTo>
                  <a:cubicBezTo>
                    <a:pt x="1370610" y="30759"/>
                    <a:pt x="1418792" y="0"/>
                    <a:pt x="1473212" y="0"/>
                  </a:cubicBezTo>
                  <a:cubicBezTo>
                    <a:pt x="1527847" y="0"/>
                    <a:pt x="1576029" y="30759"/>
                    <a:pt x="1598829" y="80232"/>
                  </a:cubicBezTo>
                  <a:lnTo>
                    <a:pt x="1572157" y="92492"/>
                  </a:lnTo>
                  <a:cubicBezTo>
                    <a:pt x="1554089" y="53560"/>
                    <a:pt x="1516016" y="29253"/>
                    <a:pt x="1473212" y="29253"/>
                  </a:cubicBezTo>
                  <a:cubicBezTo>
                    <a:pt x="1430192" y="29253"/>
                    <a:pt x="1392335" y="53560"/>
                    <a:pt x="1374266" y="92492"/>
                  </a:cubicBezTo>
                  <a:cubicBezTo>
                    <a:pt x="1351251" y="141965"/>
                    <a:pt x="1303069" y="172724"/>
                    <a:pt x="1248648" y="172724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1A8B53C-ED2D-4081-AC0C-F87A9D4B3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57863" y="681042"/>
            <a:ext cx="1171823" cy="1493465"/>
            <a:chOff x="3121343" y="4864099"/>
            <a:chExt cx="2085971" cy="1993901"/>
          </a:xfrm>
          <a:solidFill>
            <a:schemeClr val="bg1"/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2C7D52B-9C2A-4BDB-89DC-A89BDB9F8C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38556" y="4981312"/>
              <a:ext cx="442726" cy="44272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C4B951A6-4FAF-4CBA-B55F-3AAD557581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128809" y="4871565"/>
              <a:ext cx="902626" cy="902626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FC4DABFE-3395-46F4-95C0-CA58332AAF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121343" y="4864099"/>
              <a:ext cx="1152732" cy="1152732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82225D9-CC2C-4D45-B90F-5EC7DD2652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152324" y="4894707"/>
              <a:ext cx="1321462" cy="1321838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DDC31B28-21ED-494B-BA30-31CD8F9CD9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15037" y="4957793"/>
              <a:ext cx="1428975" cy="1428975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9BD8A01F-C2B9-47B6-977F-15E31A8C1D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301642" y="5044398"/>
              <a:ext cx="1490195" cy="1490195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D562CCF-082E-4E33-BC25-3C2F3CB261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09523" y="5152279"/>
              <a:ext cx="1509607" cy="1509607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A91A36DF-6DC9-4C5F-A16E-BC6DC84292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538685" y="5279576"/>
              <a:ext cx="1488326" cy="1490192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DEF31D0-A584-489A-B972-966367742E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83896" y="5426652"/>
              <a:ext cx="1429720" cy="1429720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2706B7B1-0776-4349-9782-39E4AD4ED0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01021" y="5597624"/>
              <a:ext cx="1275308" cy="1260376"/>
            </a:xfrm>
            <a:custGeom>
              <a:avLst/>
              <a:gdLst>
                <a:gd name="connsiteX0" fmla="*/ 1260376 w 1275308"/>
                <a:gd name="connsiteY0" fmla="*/ 0 h 1260376"/>
                <a:gd name="connsiteX1" fmla="*/ 1275308 w 1275308"/>
                <a:gd name="connsiteY1" fmla="*/ 52634 h 1260376"/>
                <a:gd name="connsiteX2" fmla="*/ 67566 w 1275308"/>
                <a:gd name="connsiteY2" fmla="*/ 1260376 h 1260376"/>
                <a:gd name="connsiteX3" fmla="*/ 0 w 1275308"/>
                <a:gd name="connsiteY3" fmla="*/ 1260376 h 1260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5308" h="1260376">
                  <a:moveTo>
                    <a:pt x="1260376" y="0"/>
                  </a:moveTo>
                  <a:cubicBezTo>
                    <a:pt x="1265977" y="17174"/>
                    <a:pt x="1270829" y="34716"/>
                    <a:pt x="1275308" y="52634"/>
                  </a:cubicBezTo>
                  <a:lnTo>
                    <a:pt x="67566" y="1260376"/>
                  </a:lnTo>
                  <a:lnTo>
                    <a:pt x="0" y="1260376"/>
                  </a:ln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7ECC02B0-321C-499C-AB67-2DE74D4DED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141456" y="5797338"/>
              <a:ext cx="1065858" cy="1060662"/>
            </a:xfrm>
            <a:custGeom>
              <a:avLst/>
              <a:gdLst>
                <a:gd name="connsiteX0" fmla="*/ 1061006 w 1065858"/>
                <a:gd name="connsiteY0" fmla="*/ 0 h 1060662"/>
                <a:gd name="connsiteX1" fmla="*/ 1065858 w 1065858"/>
                <a:gd name="connsiteY1" fmla="*/ 62342 h 1060662"/>
                <a:gd name="connsiteX2" fmla="*/ 67196 w 1065858"/>
                <a:gd name="connsiteY2" fmla="*/ 1060662 h 1060662"/>
                <a:gd name="connsiteX3" fmla="*/ 0 w 1065858"/>
                <a:gd name="connsiteY3" fmla="*/ 1060662 h 1060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5858" h="1060662">
                  <a:moveTo>
                    <a:pt x="1061006" y="0"/>
                  </a:moveTo>
                  <a:cubicBezTo>
                    <a:pt x="1063248" y="20905"/>
                    <a:pt x="1064741" y="41809"/>
                    <a:pt x="1065858" y="62342"/>
                  </a:cubicBezTo>
                  <a:lnTo>
                    <a:pt x="67196" y="1060662"/>
                  </a:lnTo>
                  <a:lnTo>
                    <a:pt x="0" y="1060662"/>
                  </a:ln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5B3F392-AC23-49B8-A36A-D93B0BD76D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1830" y="6039978"/>
              <a:ext cx="818022" cy="818022"/>
            </a:xfrm>
            <a:custGeom>
              <a:avLst/>
              <a:gdLst>
                <a:gd name="connsiteX0" fmla="*/ 818022 w 818022"/>
                <a:gd name="connsiteY0" fmla="*/ 0 h 818022"/>
                <a:gd name="connsiteX1" fmla="*/ 804584 w 818022"/>
                <a:gd name="connsiteY1" fmla="*/ 80632 h 818022"/>
                <a:gd name="connsiteX2" fmla="*/ 67190 w 818022"/>
                <a:gd name="connsiteY2" fmla="*/ 818022 h 818022"/>
                <a:gd name="connsiteX3" fmla="*/ 0 w 818022"/>
                <a:gd name="connsiteY3" fmla="*/ 818022 h 81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022" h="818022">
                  <a:moveTo>
                    <a:pt x="818022" y="0"/>
                  </a:moveTo>
                  <a:cubicBezTo>
                    <a:pt x="814660" y="27250"/>
                    <a:pt x="810180" y="53755"/>
                    <a:pt x="804584" y="80632"/>
                  </a:cubicBezTo>
                  <a:lnTo>
                    <a:pt x="67190" y="818022"/>
                  </a:lnTo>
                  <a:lnTo>
                    <a:pt x="0" y="818022"/>
                  </a:ln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A72EA58-66EE-4BA2-923C-2B66CFC42D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647375" y="6390131"/>
              <a:ext cx="442354" cy="442354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</p:grp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F564654-8B61-54F2-BE76-45A7C8330E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7170971"/>
              </p:ext>
            </p:extLst>
          </p:nvPr>
        </p:nvGraphicFramePr>
        <p:xfrm>
          <a:off x="425962" y="2639965"/>
          <a:ext cx="8246639" cy="3536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17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136" y="715379"/>
            <a:ext cx="7632113" cy="1097519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3500" dirty="0"/>
              <a:t>«</a:t>
            </a:r>
            <a:r>
              <a:rPr lang="ru-RU" sz="3500" dirty="0" err="1"/>
              <a:t>Кримінальна</a:t>
            </a:r>
            <a:r>
              <a:rPr lang="ru-RU" sz="3500" dirty="0"/>
              <a:t>» </a:t>
            </a:r>
            <a:r>
              <a:rPr lang="ru-RU" sz="3500" dirty="0" err="1"/>
              <a:t>інтерпретаційна</a:t>
            </a:r>
            <a:r>
              <a:rPr lang="ru-RU" sz="3500" dirty="0"/>
              <a:t> клаузула до </a:t>
            </a:r>
            <a:r>
              <a:rPr lang="en" sz="3500" dirty="0"/>
              <a:t>UNCLOS</a:t>
            </a:r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B444D337-4D9F-40A8-BA84-C0BFA7A8A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1962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1">
            <a:extLst>
              <a:ext uri="{FF2B5EF4-FFF2-40B4-BE49-F238E27FC236}">
                <a16:creationId xmlns:a16="http://schemas.microsoft.com/office/drawing/2014/main" id="{70478D1D-B50E-41C8-8A55-36A53D449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1962"/>
            <a:ext cx="3057523" cy="464399"/>
          </a:xfrm>
          <a:prstGeom prst="rect">
            <a:avLst/>
          </a:prstGeom>
          <a:gradFill>
            <a:gsLst>
              <a:gs pos="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B8118A4-AD43-9B9A-C811-F64B53640E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764093"/>
              </p:ext>
            </p:extLst>
          </p:nvPr>
        </p:nvGraphicFramePr>
        <p:xfrm>
          <a:off x="541764" y="1908550"/>
          <a:ext cx="8065972" cy="41148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1466851"/>
            <a:ext cx="8083296" cy="4095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240"/>
              </a:lnSpc>
            </a:pPr>
            <a:r>
              <a:rPr lang="uk-UA" sz="2700" b="1" dirty="0">
                <a:solidFill>
                  <a:srgbClr val="0070C0"/>
                </a:solidFill>
                <a:latin typeface="Arial" pitchFamily="34" charset="0"/>
                <a:cs typeface="Arial" pitchFamily="34" charset="-120"/>
              </a:rPr>
              <a:t>Дякую за Увагу</a:t>
            </a:r>
            <a:endParaRPr lang="en-US" sz="2700" dirty="0">
              <a:solidFill>
                <a:srgbClr val="0070C0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609600" y="2105026"/>
            <a:ext cx="8083296" cy="238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90"/>
              </a:lnSpc>
            </a:pPr>
            <a:r>
              <a:rPr lang="en-US" sz="2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Вячеслав</a:t>
            </a:r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Туляков</a:t>
            </a:r>
            <a:r>
              <a:rPr lang="uk-UA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(с) 2026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914400" y="2495550"/>
            <a:ext cx="4414982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430"/>
              </a:lnSpc>
              <a:buSzPct val="100000"/>
              <a:buChar char="•"/>
            </a:pPr>
            <a:r>
              <a:rPr lang="en-US" sz="2000" dirty="0">
                <a:solidFill>
                  <a:srgbClr val="007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Доктор юридичних наук, професор</a:t>
            </a:r>
            <a:endParaRPr lang="en-US" sz="2000" dirty="0">
              <a:solidFill>
                <a:srgbClr val="0070C0"/>
              </a:solidFill>
            </a:endParaRPr>
          </a:p>
          <a:p>
            <a:pPr marL="342900" indent="-342900">
              <a:lnSpc>
                <a:spcPts val="2430"/>
              </a:lnSpc>
              <a:buSzPct val="100000"/>
              <a:buChar char="•"/>
            </a:pPr>
            <a:r>
              <a:rPr lang="en-US" sz="2000" dirty="0">
                <a:solidFill>
                  <a:srgbClr val="007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Член-кореспондент НАПрН України</a:t>
            </a:r>
            <a:endParaRPr lang="en-US" sz="2000" dirty="0">
              <a:solidFill>
                <a:srgbClr val="0070C0"/>
              </a:solidFill>
            </a:endParaRPr>
          </a:p>
          <a:p>
            <a:pPr marL="342900" indent="-342900">
              <a:lnSpc>
                <a:spcPts val="2430"/>
              </a:lnSpc>
              <a:buSzPct val="100000"/>
              <a:buChar char="•"/>
            </a:pPr>
            <a:r>
              <a:rPr lang="en-US" sz="2000" dirty="0">
                <a:solidFill>
                  <a:srgbClr val="007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Суддя ad hoc ЄСПЛ (20</a:t>
            </a:r>
            <a:r>
              <a:rPr lang="uk-UA" sz="2000" dirty="0">
                <a:solidFill>
                  <a:srgbClr val="007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r>
              <a:rPr lang="en-US" sz="2000" dirty="0">
                <a:solidFill>
                  <a:srgbClr val="007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3–2026)</a:t>
            </a:r>
            <a:endParaRPr lang="uk-UA" sz="2000" dirty="0">
              <a:solidFill>
                <a:srgbClr val="0070C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342900" indent="-342900">
              <a:lnSpc>
                <a:spcPts val="2430"/>
              </a:lnSpc>
              <a:buSzPct val="100000"/>
              <a:buChar char="•"/>
            </a:pPr>
            <a:endParaRPr lang="uk-UA" sz="2000" dirty="0">
              <a:solidFill>
                <a:srgbClr val="0070C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algn="ctr">
              <a:lnSpc>
                <a:spcPts val="1470"/>
              </a:lnSpc>
            </a:pPr>
            <a:r>
              <a:rPr lang="en-US" sz="2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3"/>
              </a:rPr>
              <a:t>tuliakov@onua.edu.ua</a:t>
            </a:r>
            <a:endParaRPr lang="uk-UA" sz="2000" dirty="0">
              <a:solidFill>
                <a:srgbClr val="94A3B8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algn="ctr">
              <a:lnSpc>
                <a:spcPts val="1470"/>
              </a:lnSpc>
            </a:pPr>
            <a:endParaRPr lang="en-US" sz="2000" dirty="0"/>
          </a:p>
          <a:p>
            <a:pPr algn="ctr">
              <a:lnSpc>
                <a:spcPts val="1470"/>
              </a:lnSpc>
            </a:pPr>
            <a:r>
              <a:rPr lang="en-US" sz="2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ORCID: 0000-0002-2716-7244</a:t>
            </a:r>
            <a:endParaRPr lang="en-US" sz="2000" dirty="0"/>
          </a:p>
          <a:p>
            <a:pPr marL="342900" indent="-342900">
              <a:lnSpc>
                <a:spcPts val="2430"/>
              </a:lnSpc>
              <a:buSzPct val="100000"/>
              <a:buChar char="•"/>
            </a:pPr>
            <a:endParaRPr lang="en-US" sz="1350" dirty="0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3BC3852-A015-8D7F-0978-C54E50461C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 flipV="1">
            <a:off x="4643438" y="1500188"/>
            <a:ext cx="5143500" cy="38576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Rectangle 365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8" name="Oval 367">
            <a:extLst>
              <a:ext uri="{FF2B5EF4-FFF2-40B4-BE49-F238E27FC236}">
                <a16:creationId xmlns:a16="http://schemas.microsoft.com/office/drawing/2014/main" id="{4E0A5C5C-2A95-428E-9F6A-0D29EBD57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6296" y="1040837"/>
            <a:ext cx="3566211" cy="4754948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0" name="Oval 369">
            <a:extLst>
              <a:ext uri="{FF2B5EF4-FFF2-40B4-BE49-F238E27FC236}">
                <a16:creationId xmlns:a16="http://schemas.microsoft.com/office/drawing/2014/main" id="{1056F38F-7C4E-461D-8709-7D0024AE1F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9558" y="1029607"/>
            <a:ext cx="3566211" cy="4754948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2" name="Oval 371">
            <a:extLst>
              <a:ext uri="{FF2B5EF4-FFF2-40B4-BE49-F238E27FC236}">
                <a16:creationId xmlns:a16="http://schemas.microsoft.com/office/drawing/2014/main" id="{C7278469-3C3C-49CE-AEEE-E176A4900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970" y="934855"/>
            <a:ext cx="3566211" cy="4754948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6776" y="1877492"/>
            <a:ext cx="3022599" cy="321537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4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Трипартитна структура та «подвійний дефіцит» кримінального права моря</a:t>
            </a:r>
          </a:p>
        </p:txBody>
      </p:sp>
      <p:grpSp>
        <p:nvGrpSpPr>
          <p:cNvPr id="374" name="Group 373">
            <a:extLst>
              <a:ext uri="{FF2B5EF4-FFF2-40B4-BE49-F238E27FC236}">
                <a16:creationId xmlns:a16="http://schemas.microsoft.com/office/drawing/2014/main" id="{93DC754C-7E09-422D-A8BB-AF632E90DF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77893"/>
            <a:ext cx="1396390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C5A741B9-65EC-4C5B-9FE0-4A1857577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C0BB4301-41FA-4453-956F-A11CC664B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78" name="Graphic 212">
            <a:extLst>
              <a:ext uri="{FF2B5EF4-FFF2-40B4-BE49-F238E27FC236}">
                <a16:creationId xmlns:a16="http://schemas.microsoft.com/office/drawing/2014/main" id="{4C6598AB-1C17-4D54-951C-A082D94AC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1393" y="457812"/>
            <a:ext cx="685923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380" name="Graphic 212">
            <a:extLst>
              <a:ext uri="{FF2B5EF4-FFF2-40B4-BE49-F238E27FC236}">
                <a16:creationId xmlns:a16="http://schemas.microsoft.com/office/drawing/2014/main" id="{C83B66D7-137D-4AC1-B172-53D60F08BE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1393" y="457812"/>
            <a:ext cx="685923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382" name="Oval 381">
            <a:extLst>
              <a:ext uri="{FF2B5EF4-FFF2-40B4-BE49-F238E27FC236}">
                <a16:creationId xmlns:a16="http://schemas.microsoft.com/office/drawing/2014/main" id="{F6B92503-6984-4D15-8B98-8718709B78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232" y="4946663"/>
            <a:ext cx="239955" cy="319941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84" name="Oval 383">
            <a:extLst>
              <a:ext uri="{FF2B5EF4-FFF2-40B4-BE49-F238E27FC236}">
                <a16:creationId xmlns:a16="http://schemas.microsoft.com/office/drawing/2014/main" id="{08DDF938-524E-4C18-A47D-C006278323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232" y="4946663"/>
            <a:ext cx="239955" cy="319941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676151" y="1130846"/>
            <a:ext cx="391287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b="0">
                <a:solidFill>
                  <a:schemeClr val="bg1"/>
                </a:solidFill>
              </a:rPr>
              <a:t>• Міжнародне кримінальне право (ICL), європейське кримінальне право (ECL) та транснаціональне кримінальне право (TCL) формують «недержавне» наднаціональне кримінальне право у морському вимірі.
• Виявляється «подвійний дефіцит»: відсутній «третій» між ECL та ICL (TCL без власного судового рівня) і «суб’єкт» між індивідом та колективом.
• Морський простір стає лабораторією, де випробовуються межі державоцентричної моделі кримінальної юрисдикції в умовах UNCLOS.</a:t>
            </a:r>
          </a:p>
        </p:txBody>
      </p:sp>
      <p:grpSp>
        <p:nvGrpSpPr>
          <p:cNvPr id="386" name="Graphic 185">
            <a:extLst>
              <a:ext uri="{FF2B5EF4-FFF2-40B4-BE49-F238E27FC236}">
                <a16:creationId xmlns:a16="http://schemas.microsoft.com/office/drawing/2014/main" id="{3773FAF5-C452-4455-9411-D6AF5EBD4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359174" y="6139464"/>
            <a:ext cx="790849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1ECA0D96-F63C-4F7B-BE16-0F3FE76D7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74F83A81-0546-400A-918A-90C9C48B81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9741F692-A5B6-4215-86D9-B1FD4FF26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CC0876CB-9C60-4580-8FED-CD64EC766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A879B3B7-48DB-4D3A-BB33-02766EAD3D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Rectangle 42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93" name="Group 44">
            <a:extLst>
              <a:ext uri="{FF2B5EF4-FFF2-40B4-BE49-F238E27FC236}">
                <a16:creationId xmlns:a16="http://schemas.microsoft.com/office/drawing/2014/main" id="{6A57EACD-61CA-4775-9551-2078FC0BC7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298403" y="5203828"/>
            <a:ext cx="1396122" cy="1557272"/>
            <a:chOff x="9731107" y="5203828"/>
            <a:chExt cx="1861478" cy="1557272"/>
          </a:xfrm>
          <a:solidFill>
            <a:schemeClr val="bg1"/>
          </a:solidFill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EA9CEFA-65DF-4773-AB16-4E08113480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31112" y="5203828"/>
              <a:ext cx="36465" cy="36221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46">
              <a:extLst>
                <a:ext uri="{FF2B5EF4-FFF2-40B4-BE49-F238E27FC236}">
                  <a16:creationId xmlns:a16="http://schemas.microsoft.com/office/drawing/2014/main" id="{A5B46568-197D-4462-A2AB-B32016E07D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83335" y="5203828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3A310550-C5D3-4B44-A74F-CA522D3EA1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35314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48">
              <a:extLst>
                <a:ext uri="{FF2B5EF4-FFF2-40B4-BE49-F238E27FC236}">
                  <a16:creationId xmlns:a16="http://schemas.microsoft.com/office/drawing/2014/main" id="{F4320944-CB85-404B-ACEB-4C621A2DE0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87538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49">
              <a:extLst>
                <a:ext uri="{FF2B5EF4-FFF2-40B4-BE49-F238E27FC236}">
                  <a16:creationId xmlns:a16="http://schemas.microsoft.com/office/drawing/2014/main" id="{CF09ADAE-8ED7-4349-9F53-C9846B34AC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9519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50">
              <a:extLst>
                <a:ext uri="{FF2B5EF4-FFF2-40B4-BE49-F238E27FC236}">
                  <a16:creationId xmlns:a16="http://schemas.microsoft.com/office/drawing/2014/main" id="{44A30888-D632-4303-AD63-F9F6425F67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91745" y="5203828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494E026-3245-4E27-8FA4-B5E5039893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43724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52">
              <a:extLst>
                <a:ext uri="{FF2B5EF4-FFF2-40B4-BE49-F238E27FC236}">
                  <a16:creationId xmlns:a16="http://schemas.microsoft.com/office/drawing/2014/main" id="{70980A2D-E8F8-4D53-96BD-549B6E43CE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95947" y="5203828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6953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9B2DDE9-70F9-46DE-A98D-A9E6A15B0C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7929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54">
              <a:extLst>
                <a:ext uri="{FF2B5EF4-FFF2-40B4-BE49-F238E27FC236}">
                  <a16:creationId xmlns:a16="http://schemas.microsoft.com/office/drawing/2014/main" id="{CD6359C0-FED2-4F38-AF2C-D2CCB137CB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00152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9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E731DFD6-7643-4367-B357-419597215F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52131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56">
              <a:extLst>
                <a:ext uri="{FF2B5EF4-FFF2-40B4-BE49-F238E27FC236}">
                  <a16:creationId xmlns:a16="http://schemas.microsoft.com/office/drawing/2014/main" id="{BD5AD929-BDD1-4C17-B069-7F26DA2398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4357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57">
              <a:extLst>
                <a:ext uri="{FF2B5EF4-FFF2-40B4-BE49-F238E27FC236}">
                  <a16:creationId xmlns:a16="http://schemas.microsoft.com/office/drawing/2014/main" id="{6A89B223-AC6D-428A-ADA0-A8107F132C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56336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58">
              <a:extLst>
                <a:ext uri="{FF2B5EF4-FFF2-40B4-BE49-F238E27FC236}">
                  <a16:creationId xmlns:a16="http://schemas.microsoft.com/office/drawing/2014/main" id="{D55AE910-CDA0-467B-91F1-30022FC702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31112" y="5356051"/>
              <a:ext cx="36465" cy="36221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59">
              <a:extLst>
                <a:ext uri="{FF2B5EF4-FFF2-40B4-BE49-F238E27FC236}">
                  <a16:creationId xmlns:a16="http://schemas.microsoft.com/office/drawing/2014/main" id="{A280BBB4-49D0-40C7-949B-CE40E918B3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83335" y="5356046"/>
              <a:ext cx="36221" cy="36226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60">
              <a:extLst>
                <a:ext uri="{FF2B5EF4-FFF2-40B4-BE49-F238E27FC236}">
                  <a16:creationId xmlns:a16="http://schemas.microsoft.com/office/drawing/2014/main" id="{25A691FB-DA8E-4CB6-B2CB-43996A8A62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35314" y="53560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61">
              <a:extLst>
                <a:ext uri="{FF2B5EF4-FFF2-40B4-BE49-F238E27FC236}">
                  <a16:creationId xmlns:a16="http://schemas.microsoft.com/office/drawing/2014/main" id="{26ABC7EF-0297-4356-A5FE-85B70C2267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87538" y="53560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E2A4C124-2BE2-47A7-88BD-0D0E702258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9519" y="53560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C77B5782-F97B-49E6-B4CF-05080D43F7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91742" y="5356051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8 w 14097"/>
                <a:gd name="connsiteY1" fmla="*/ 14097 h 14097"/>
                <a:gd name="connsiteX2" fmla="*/ 0 w 14097"/>
                <a:gd name="connsiteY2" fmla="*/ 7049 h 14097"/>
                <a:gd name="connsiteX3" fmla="*/ 7048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8B45F28A-82A7-4E2A-AC1D-A9080F5F5A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43724" y="53560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904D3904-C2B3-4481-9AD0-4F4B97BF79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95947" y="5356044"/>
              <a:ext cx="36221" cy="36226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17E99BD2-8425-452F-BBC9-DA271A4D4B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7929" y="5356044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6826B2E-CE5F-4751-AB16-2F5D38E0D5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00152" y="5356044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73D69C59-2023-4CEC-BA7C-5EE1834EC6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52131" y="5356044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90D7BC-1D4E-4E24-B1E4-700CFE90C9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4357" y="5356041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79425F03-8DA8-4B30-8D52-0F823F557C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56336" y="5356046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E5042418-2AFD-437C-BDFE-95057749D1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31112" y="5508030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6F7247EC-FBD7-42B0-89E1-9814018978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83335" y="5508030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C642B17A-8F41-4932-B0D0-CAA198A36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35314" y="550803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0BC09251-BDF7-47DB-8213-2FD24431C9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87538" y="550803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0F3F5D47-FD51-41B4-B385-72FB1B83FD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9519" y="550803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5FEDA36F-4DFB-4CF9-AFCB-DF2830797B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91745" y="5508030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74B82A4E-24F2-4AF9-ACD9-032004D5C7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43724" y="550803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948A1B0D-4A06-45BC-B4BC-CFC5300FB0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95947" y="5508025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E5FAD49E-FD72-4576-A940-2428587BC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7929" y="550802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0C5050F-FCF4-41AE-A014-DA0E79C9D0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00152" y="550802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C05C37E2-39BD-41F3-A48B-0D6656AFDF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52131" y="550802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AADE8E63-21C2-4361-9759-81558A67FB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4357" y="550802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BB2F91E-6261-407E-AB8B-BC2971C5E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56336" y="5508025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51B8D98F-3287-4463-9C66-4D55628802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31112" y="5660254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94B4DF75-5954-4360-BD08-C0F14F07BC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83335" y="5660248"/>
              <a:ext cx="36221" cy="36226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D9646D91-7334-4EF7-854E-31229C0EBD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35314" y="5660248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6B52D0D3-BAB6-4E87-A7E3-042FE194E0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87538" y="5660248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7C99FAD0-CAF0-416B-A5C2-BF67795C5B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9519" y="5660248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0E22E26C-C150-4D82-9949-7CBE6C6E37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91742" y="5660254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D072F62D-B9FA-4CBD-8427-DCDAE97240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43724" y="5660248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4A5E7E19-8DF1-4E35-B975-14DB353C5C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95947" y="5660246"/>
              <a:ext cx="36221" cy="36226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F29CC129-69D0-48B1-969C-406A8EC16C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7929" y="56602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0863A762-C2BE-4B7F-8F77-FB38598FD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00152" y="56602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875ED5B7-A269-4716-8A91-60C4640BC4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52131" y="56602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B53D700F-89B5-47C3-88CF-F491CCA231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4357" y="56602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A60B6165-C5E0-4495-B9AC-5D3FAA17C3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56336" y="5660251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72C06BE7-B255-49E8-AFD7-16EA0DEED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31112" y="5812233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A62BAA60-4FD3-4ED5-85B8-FA1AEBB543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83335" y="5812233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7D285C5F-B15D-4C99-876E-11EA0EDDB8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35314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31D3315B-6CF6-4B8A-9AD6-15E8ED774D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87538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22316A1B-DF30-4B08-A25E-634088C3A8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9519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13B9824C-F3A0-4BB5-BA2D-E7B2C87394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91742" y="5812233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E74AA607-331A-4D12-9628-01D4184CA8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43724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BC5FC238-AD32-4501-B2D5-55A3F14093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95947" y="5812233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92651C95-EE88-4D97-A4BD-842E093F04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7929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DD800BB2-C68A-40A6-8CD4-A733BD0DBA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00152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8697780E-7DCF-4651-9953-FE1A7062C3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52131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6B417FEE-0006-405F-A3EF-741EC0C607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4357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D2CA75D-333A-4FC0-A35C-1502189323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56336" y="581223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71FE7FEB-856E-4B91-9524-7CB608A04D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31112" y="5964459"/>
              <a:ext cx="36465" cy="36221"/>
            </a:xfrm>
            <a:custGeom>
              <a:avLst/>
              <a:gdLst>
                <a:gd name="connsiteX0" fmla="*/ 14192 w 14192"/>
                <a:gd name="connsiteY0" fmla="*/ 7048 h 14097"/>
                <a:gd name="connsiteX1" fmla="*/ 7144 w 14192"/>
                <a:gd name="connsiteY1" fmla="*/ 14097 h 14097"/>
                <a:gd name="connsiteX2" fmla="*/ 0 w 14192"/>
                <a:gd name="connsiteY2" fmla="*/ 7048 h 14097"/>
                <a:gd name="connsiteX3" fmla="*/ 7049 w 14192"/>
                <a:gd name="connsiteY3" fmla="*/ 0 h 14097"/>
                <a:gd name="connsiteX4" fmla="*/ 14192 w 14192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B815A820-71A2-4F06-909A-802956FCD9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83335" y="5964453"/>
              <a:ext cx="36221" cy="36226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4135222E-6463-4F37-A52D-8E5F48B17D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35314" y="5964453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34C684AC-F7CB-4096-BD97-E024A22032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87538" y="5964453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2AEB483C-20AB-4095-912D-AB52A7C322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9519" y="5964453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2D1625C5-4D6F-4AF0-8F52-3E430AD86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91742" y="5964459"/>
              <a:ext cx="36221" cy="36221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8 w 14097"/>
                <a:gd name="connsiteY1" fmla="*/ 14097 h 14097"/>
                <a:gd name="connsiteX2" fmla="*/ 0 w 14097"/>
                <a:gd name="connsiteY2" fmla="*/ 7048 h 14097"/>
                <a:gd name="connsiteX3" fmla="*/ 7048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BE6AC22C-25A4-400A-8E40-0DA9119C5D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43724" y="5964453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B4586291-7B87-4844-A3C7-1B10E7070A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95947" y="5964451"/>
              <a:ext cx="36221" cy="36226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7E6C849B-AC63-4611-9425-9677632806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7929" y="5964451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D3DD2AB7-F94D-4A1E-8D17-3A8418C7D8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00152" y="5964451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D99CE3DE-A5D3-4CBC-9771-BA0D4A71C3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52131" y="5964451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F51F4BCD-DCFB-49C5-AA53-912A2644D5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4357" y="5964448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217BD47A-2F24-467E-A016-650656A35B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56336" y="5964453"/>
              <a:ext cx="36218" cy="36221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260F5B69-D34A-4A38-AC4F-E04BB730A0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31112" y="6116440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36D5DFC6-ED6D-4E93-BBFD-32876861C6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83335" y="6116440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46009FB-3E9E-46F5-9DC9-B225C7B7D6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35314" y="611644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E10C4A9D-1BAD-4C1A-B643-39CEA7C56A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87538" y="611644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B3786231-B3C8-45C0-AB76-F0F35D7E1D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9519" y="611644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8E05DBD8-3FC9-47DE-88E7-849A2BE28C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91742" y="6116440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F8B45623-D400-48AE-99CB-C50EF8208C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43724" y="611644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650817F4-286D-4A64-A707-3199641184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95947" y="6116435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CE2CBB23-BC03-4233-B66D-F3E1BC3612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7929" y="611643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45B057C8-A242-41ED-B0DB-78B245C078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00152" y="611643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9CB4C1C0-5F41-4E24-A7CD-AFB1DE7B39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52131" y="61164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9153209C-5637-4CEC-AB94-73A0EA2C7A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4357" y="611643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F7A55A31-FEC9-482A-B837-9658289139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56336" y="611644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93BA94A3-F00C-4D17-9254-A955E4414F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31112" y="6268419"/>
              <a:ext cx="36465" cy="36219"/>
            </a:xfrm>
            <a:custGeom>
              <a:avLst/>
              <a:gdLst>
                <a:gd name="connsiteX0" fmla="*/ 14192 w 14192"/>
                <a:gd name="connsiteY0" fmla="*/ 7049 h 14096"/>
                <a:gd name="connsiteX1" fmla="*/ 7144 w 14192"/>
                <a:gd name="connsiteY1" fmla="*/ 14097 h 14096"/>
                <a:gd name="connsiteX2" fmla="*/ 0 w 14192"/>
                <a:gd name="connsiteY2" fmla="*/ 7049 h 14096"/>
                <a:gd name="connsiteX3" fmla="*/ 7049 w 14192"/>
                <a:gd name="connsiteY3" fmla="*/ 0 h 14096"/>
                <a:gd name="connsiteX4" fmla="*/ 14192 w 14192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1049"/>
                    <a:pt x="0" y="7049"/>
                  </a:cubicBezTo>
                  <a:cubicBezTo>
                    <a:pt x="0" y="3048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9A2902DE-23EF-49CE-A669-B9096A9D4B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83335" y="6268419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35780746-7CB1-459B-ACF8-EE4C8FA2DA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35314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6EC72100-CCC7-485B-AB73-AFE6263C26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87538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90330226-7157-4C26-8B12-849E7E40B5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9519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F6FC5CE2-A4E9-48A9-A687-9D3CBDF2C8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91745" y="6268419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971F8A61-039C-4875-ABD2-DDAD0AF611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43724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5E9C48D7-E617-453A-95A7-4CBADCB709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95968" y="6268419"/>
              <a:ext cx="36221" cy="36219"/>
            </a:xfrm>
            <a:custGeom>
              <a:avLst/>
              <a:gdLst>
                <a:gd name="connsiteX0" fmla="*/ 14097 w 14097"/>
                <a:gd name="connsiteY0" fmla="*/ 7049 h 14096"/>
                <a:gd name="connsiteX1" fmla="*/ 7049 w 14097"/>
                <a:gd name="connsiteY1" fmla="*/ 14097 h 14096"/>
                <a:gd name="connsiteX2" fmla="*/ 0 w 14097"/>
                <a:gd name="connsiteY2" fmla="*/ 7049 h 14096"/>
                <a:gd name="connsiteX3" fmla="*/ 7049 w 14097"/>
                <a:gd name="connsiteY3" fmla="*/ 0 h 14096"/>
                <a:gd name="connsiteX4" fmla="*/ 14097 w 14097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6028847A-3236-456C-ABCA-F17FACC740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7950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768F10DA-E024-4DFF-B71A-284CE37839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00173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9 w 14096"/>
                <a:gd name="connsiteY1" fmla="*/ 14097 h 14096"/>
                <a:gd name="connsiteX2" fmla="*/ 0 w 14096"/>
                <a:gd name="connsiteY2" fmla="*/ 7049 h 14096"/>
                <a:gd name="connsiteX3" fmla="*/ 7049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5D1258F2-08D2-4674-BB2B-00DA3F0541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52154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1CA4E673-ADD3-4C6A-B67D-077CD7F768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4380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E8412C5A-7E5C-437B-A36E-FD4ADC57E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56357" y="6268417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B56AC8FA-ED34-4749-9A15-E878B40889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31112" y="6420645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EEE8845F-6312-4CB4-8345-10FAA6E91F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83335" y="6420645"/>
              <a:ext cx="36221" cy="36221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B6649974-BABE-465B-934C-798CD398A3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35314" y="642064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9A2E8120-B8AC-4058-AB81-44A99CF53A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87538" y="642064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EB3ACBEF-904A-4B73-A8B1-3A62AC125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9519" y="642064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F80CD75B-0C3D-4186-B1D8-E58A7580E5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91745" y="6420645"/>
              <a:ext cx="36221" cy="36221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C17D40FB-488F-4EFD-9019-8E5802A73E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43724" y="642064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7089A9FA-C815-459B-8D43-862AC2805A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95968" y="6420653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CA360E5B-3ABC-46DD-9DFE-5D8D1D4D21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7950" y="6420661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DBCC9121-E8F5-49AE-869E-1245398D1D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00173" y="642066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B190A7C8-B00C-4DCB-929A-3288110391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52154" y="642066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DFBC02C4-69CC-4293-9249-E28D9F2C5A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4380" y="642067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C4748328-B03B-4EDD-96F0-DAF6527201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56357" y="6420679"/>
              <a:ext cx="36218" cy="36221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17E29EF6-5C38-4836-AE46-64215DD789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31112" y="6572627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333BC27D-A755-4489-B73A-5B0EA4BDD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83335" y="6572627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E018ADBF-7412-4D0F-BC0F-8710DB9A4D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35314" y="6572627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370D54CD-D372-4C7F-B2AC-AB600FE525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87538" y="6572627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9BB9398E-F21C-4918-8C5A-90735B80B3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9519" y="6572627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4A7E3180-5F52-4B48-B3BD-F02177C418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91742" y="6572627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B657DEC7-1A91-41CA-B3FD-593EFF9427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43724" y="6572627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1F66DBED-0EF0-4BC7-A733-8CEB9301F0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95968" y="6572658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327BC7E2-BB50-457E-8D53-CBADC3D0A8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7950" y="657265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2E5B2F2A-FBC8-42A5-9305-B5C98A24DB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00173" y="657265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67BC862E-B59F-4BFB-A777-05409E7271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52154" y="657265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33FB1571-92E7-4829-BCCD-7DCB0FE981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4380" y="657265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E4F917C1-A8BC-4A0E-AE36-F9D0BE9818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56357" y="657265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76F8931C-3AC8-4029-B30C-5361BFBCAE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31107" y="6724848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076E87F7-1BC0-472D-B19E-FFB4942471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83333" y="6724848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465149F4-5FFD-4DA3-B387-25DDFF149B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35312" y="672484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FCC143A2-5B71-45E0-A5DC-1AE44CF27E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87538" y="672484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A29C66E6-99F1-4166-B11B-8C47DD3103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9517" y="672484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5D782C24-70D1-4DF0-A631-9FA2642920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91740" y="6724848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204EA4D6-FB90-4EE9-9C94-FACE6D79A1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43724" y="672484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F71E17C7-CF11-4295-85DA-5237670B3A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95968" y="6724881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73AF0AFB-AF22-44B2-B981-AF6098F197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7950" y="6724881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EC7A3631-6B95-4E40-89A4-0DC231A1A2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00173" y="6724881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E320EDD3-FA1E-4F06-B5E6-86BA66BFFF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52154" y="6724881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25CB6263-11E9-4CF8-B171-7C627720CC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4380" y="6724881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19FB7707-C4F1-4107-A1AA-C702870A59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56367" y="6724876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0244" y="1202026"/>
            <a:ext cx="3022599" cy="440650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1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Морський простір як арена «периферійних юрисдикцій»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9171" y="1257565"/>
            <a:ext cx="391287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>
                <a:solidFill>
                  <a:schemeClr val="bg1"/>
                </a:solidFill>
              </a:rPr>
              <a:t>• Концепція «периферійних юрисдикцій» (P. Caeiro): ICL та ECL створюються державами, але претендують на автономну нормативну владу.
• UNCLOS структурно поділяє морський простір (територіальне море, прилегла зона, ВЕЗ, відкрите море), тоді як ICL, TCL, ECL накладають на ці зони різні режими криміналізації.
• Прибережна держава, держава прапора та міжнародні інституції одночасно претендують на право визначати «злочин» і «жертву» у морському просторі.</a:t>
            </a:r>
          </a:p>
        </p:txBody>
      </p:sp>
      <p:grpSp>
        <p:nvGrpSpPr>
          <p:cNvPr id="190" name="Graphic 190">
            <a:extLst>
              <a:ext uri="{FF2B5EF4-FFF2-40B4-BE49-F238E27FC236}">
                <a16:creationId xmlns:a16="http://schemas.microsoft.com/office/drawing/2014/main" id="{55A100E1-E66E-4ED2-A56A-F7A819228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68648" y="725954"/>
            <a:ext cx="1199122" cy="531293"/>
            <a:chOff x="2504802" y="1755501"/>
            <a:chExt cx="1598829" cy="531293"/>
          </a:xfrm>
          <a:solidFill>
            <a:schemeClr val="bg1"/>
          </a:solidFill>
        </p:grpSpPr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4AB9672F-EB60-4C69-965D-C7AD5217C2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2113855"/>
              <a:ext cx="1598614" cy="172939"/>
            </a:xfrm>
            <a:custGeom>
              <a:avLst/>
              <a:gdLst>
                <a:gd name="connsiteX0" fmla="*/ 1248648 w 1598614"/>
                <a:gd name="connsiteY0" fmla="*/ 172939 h 172939"/>
                <a:gd name="connsiteX1" fmla="*/ 1123031 w 1598614"/>
                <a:gd name="connsiteY1" fmla="*/ 92708 h 172939"/>
                <a:gd name="connsiteX2" fmla="*/ 1024085 w 1598614"/>
                <a:gd name="connsiteY2" fmla="*/ 29469 h 172939"/>
                <a:gd name="connsiteX3" fmla="*/ 925140 w 1598614"/>
                <a:gd name="connsiteY3" fmla="*/ 92708 h 172939"/>
                <a:gd name="connsiteX4" fmla="*/ 799522 w 1598614"/>
                <a:gd name="connsiteY4" fmla="*/ 172939 h 172939"/>
                <a:gd name="connsiteX5" fmla="*/ 799522 w 1598614"/>
                <a:gd name="connsiteY5" fmla="*/ 172939 h 172939"/>
                <a:gd name="connsiteX6" fmla="*/ 673905 w 1598614"/>
                <a:gd name="connsiteY6" fmla="*/ 92708 h 172939"/>
                <a:gd name="connsiteX7" fmla="*/ 574959 w 1598614"/>
                <a:gd name="connsiteY7" fmla="*/ 29469 h 172939"/>
                <a:gd name="connsiteX8" fmla="*/ 476014 w 1598614"/>
                <a:gd name="connsiteY8" fmla="*/ 92708 h 172939"/>
                <a:gd name="connsiteX9" fmla="*/ 350396 w 1598614"/>
                <a:gd name="connsiteY9" fmla="*/ 172939 h 172939"/>
                <a:gd name="connsiteX10" fmla="*/ 224778 w 1598614"/>
                <a:gd name="connsiteY10" fmla="*/ 92708 h 172939"/>
                <a:gd name="connsiteX11" fmla="*/ 125833 w 1598614"/>
                <a:gd name="connsiteY11" fmla="*/ 29469 h 172939"/>
                <a:gd name="connsiteX12" fmla="*/ 26887 w 1598614"/>
                <a:gd name="connsiteY12" fmla="*/ 92708 h 172939"/>
                <a:gd name="connsiteX13" fmla="*/ 0 w 1598614"/>
                <a:gd name="connsiteY13" fmla="*/ 80232 h 172939"/>
                <a:gd name="connsiteX14" fmla="*/ 125618 w 1598614"/>
                <a:gd name="connsiteY14" fmla="*/ 0 h 172939"/>
                <a:gd name="connsiteX15" fmla="*/ 251235 w 1598614"/>
                <a:gd name="connsiteY15" fmla="*/ 80232 h 172939"/>
                <a:gd name="connsiteX16" fmla="*/ 350181 w 1598614"/>
                <a:gd name="connsiteY16" fmla="*/ 143471 h 172939"/>
                <a:gd name="connsiteX17" fmla="*/ 449126 w 1598614"/>
                <a:gd name="connsiteY17" fmla="*/ 80232 h 172939"/>
                <a:gd name="connsiteX18" fmla="*/ 574744 w 1598614"/>
                <a:gd name="connsiteY18" fmla="*/ 0 h 172939"/>
                <a:gd name="connsiteX19" fmla="*/ 700362 w 1598614"/>
                <a:gd name="connsiteY19" fmla="*/ 80232 h 172939"/>
                <a:gd name="connsiteX20" fmla="*/ 799307 w 1598614"/>
                <a:gd name="connsiteY20" fmla="*/ 143471 h 172939"/>
                <a:gd name="connsiteX21" fmla="*/ 799307 w 1598614"/>
                <a:gd name="connsiteY21" fmla="*/ 143471 h 172939"/>
                <a:gd name="connsiteX22" fmla="*/ 898253 w 1598614"/>
                <a:gd name="connsiteY22" fmla="*/ 80232 h 172939"/>
                <a:gd name="connsiteX23" fmla="*/ 1023870 w 1598614"/>
                <a:gd name="connsiteY23" fmla="*/ 0 h 172939"/>
                <a:gd name="connsiteX24" fmla="*/ 1149488 w 1598614"/>
                <a:gd name="connsiteY24" fmla="*/ 80232 h 172939"/>
                <a:gd name="connsiteX25" fmla="*/ 1248433 w 1598614"/>
                <a:gd name="connsiteY25" fmla="*/ 143471 h 172939"/>
                <a:gd name="connsiteX26" fmla="*/ 1347379 w 1598614"/>
                <a:gd name="connsiteY26" fmla="*/ 80232 h 172939"/>
                <a:gd name="connsiteX27" fmla="*/ 1472997 w 1598614"/>
                <a:gd name="connsiteY27" fmla="*/ 0 h 172939"/>
                <a:gd name="connsiteX28" fmla="*/ 1598614 w 1598614"/>
                <a:gd name="connsiteY28" fmla="*/ 80232 h 172939"/>
                <a:gd name="connsiteX29" fmla="*/ 1571942 w 1598614"/>
                <a:gd name="connsiteY29" fmla="*/ 92708 h 172939"/>
                <a:gd name="connsiteX30" fmla="*/ 1472997 w 1598614"/>
                <a:gd name="connsiteY30" fmla="*/ 29469 h 172939"/>
                <a:gd name="connsiteX31" fmla="*/ 1374051 w 1598614"/>
                <a:gd name="connsiteY31" fmla="*/ 92708 h 172939"/>
                <a:gd name="connsiteX32" fmla="*/ 1248648 w 1598614"/>
                <a:gd name="connsiteY32" fmla="*/ 172939 h 172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614" h="172939">
                  <a:moveTo>
                    <a:pt x="1248648" y="172939"/>
                  </a:moveTo>
                  <a:cubicBezTo>
                    <a:pt x="1194229" y="172939"/>
                    <a:pt x="1146046" y="142180"/>
                    <a:pt x="1123031" y="92708"/>
                  </a:cubicBezTo>
                  <a:cubicBezTo>
                    <a:pt x="1104962" y="53775"/>
                    <a:pt x="1067105" y="29469"/>
                    <a:pt x="1024085" y="29469"/>
                  </a:cubicBezTo>
                  <a:cubicBezTo>
                    <a:pt x="981066" y="29469"/>
                    <a:pt x="943208" y="53775"/>
                    <a:pt x="925140" y="92708"/>
                  </a:cubicBezTo>
                  <a:cubicBezTo>
                    <a:pt x="902124" y="142180"/>
                    <a:pt x="853942" y="172939"/>
                    <a:pt x="799522" y="172939"/>
                  </a:cubicBezTo>
                  <a:cubicBezTo>
                    <a:pt x="799522" y="172939"/>
                    <a:pt x="799522" y="172939"/>
                    <a:pt x="799522" y="172939"/>
                  </a:cubicBezTo>
                  <a:cubicBezTo>
                    <a:pt x="744887" y="172939"/>
                    <a:pt x="696920" y="142180"/>
                    <a:pt x="673905" y="92708"/>
                  </a:cubicBezTo>
                  <a:cubicBezTo>
                    <a:pt x="655836" y="53775"/>
                    <a:pt x="617979" y="29469"/>
                    <a:pt x="574959" y="29469"/>
                  </a:cubicBezTo>
                  <a:cubicBezTo>
                    <a:pt x="531939" y="29469"/>
                    <a:pt x="494082" y="53775"/>
                    <a:pt x="476014" y="92708"/>
                  </a:cubicBezTo>
                  <a:cubicBezTo>
                    <a:pt x="452998" y="142180"/>
                    <a:pt x="405031" y="172939"/>
                    <a:pt x="350396" y="172939"/>
                  </a:cubicBezTo>
                  <a:cubicBezTo>
                    <a:pt x="295976" y="172939"/>
                    <a:pt x="247794" y="142180"/>
                    <a:pt x="224778" y="92708"/>
                  </a:cubicBezTo>
                  <a:cubicBezTo>
                    <a:pt x="206710" y="53775"/>
                    <a:pt x="168853" y="29469"/>
                    <a:pt x="125833" y="29469"/>
                  </a:cubicBezTo>
                  <a:cubicBezTo>
                    <a:pt x="82813" y="29469"/>
                    <a:pt x="44956" y="53775"/>
                    <a:pt x="26887" y="92708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268" y="30759"/>
                    <a:pt x="969235" y="0"/>
                    <a:pt x="1023870" y="0"/>
                  </a:cubicBezTo>
                  <a:cubicBezTo>
                    <a:pt x="1078505" y="0"/>
                    <a:pt x="1126472" y="30759"/>
                    <a:pt x="1149488" y="80232"/>
                  </a:cubicBezTo>
                  <a:cubicBezTo>
                    <a:pt x="1167556" y="119165"/>
                    <a:pt x="1205414" y="143471"/>
                    <a:pt x="1248433" y="143471"/>
                  </a:cubicBezTo>
                  <a:cubicBezTo>
                    <a:pt x="1291453" y="143471"/>
                    <a:pt x="1329311" y="119165"/>
                    <a:pt x="1347379" y="80232"/>
                  </a:cubicBezTo>
                  <a:cubicBezTo>
                    <a:pt x="1370394" y="30759"/>
                    <a:pt x="1418361" y="0"/>
                    <a:pt x="1472997" y="0"/>
                  </a:cubicBezTo>
                  <a:cubicBezTo>
                    <a:pt x="1527632" y="0"/>
                    <a:pt x="1575814" y="30759"/>
                    <a:pt x="1598614" y="80232"/>
                  </a:cubicBezTo>
                  <a:lnTo>
                    <a:pt x="1571942" y="92708"/>
                  </a:lnTo>
                  <a:cubicBezTo>
                    <a:pt x="1553874" y="53775"/>
                    <a:pt x="1515801" y="29469"/>
                    <a:pt x="1472997" y="29469"/>
                  </a:cubicBezTo>
                  <a:cubicBezTo>
                    <a:pt x="1429977" y="29469"/>
                    <a:pt x="1392119" y="53775"/>
                    <a:pt x="1374051" y="92708"/>
                  </a:cubicBezTo>
                  <a:cubicBezTo>
                    <a:pt x="1351251" y="142180"/>
                    <a:pt x="1303069" y="172939"/>
                    <a:pt x="1248648" y="172939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47B9190C-E3A6-476A-9BBD-79CC3E7A04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1755501"/>
              <a:ext cx="1598829" cy="172724"/>
            </a:xfrm>
            <a:custGeom>
              <a:avLst/>
              <a:gdLst>
                <a:gd name="connsiteX0" fmla="*/ 1248648 w 1598829"/>
                <a:gd name="connsiteY0" fmla="*/ 172724 h 172724"/>
                <a:gd name="connsiteX1" fmla="*/ 1123031 w 1598829"/>
                <a:gd name="connsiteY1" fmla="*/ 92492 h 172724"/>
                <a:gd name="connsiteX2" fmla="*/ 1024085 w 1598829"/>
                <a:gd name="connsiteY2" fmla="*/ 29253 h 172724"/>
                <a:gd name="connsiteX3" fmla="*/ 925140 w 1598829"/>
                <a:gd name="connsiteY3" fmla="*/ 92492 h 172724"/>
                <a:gd name="connsiteX4" fmla="*/ 799522 w 1598829"/>
                <a:gd name="connsiteY4" fmla="*/ 172724 h 172724"/>
                <a:gd name="connsiteX5" fmla="*/ 799522 w 1598829"/>
                <a:gd name="connsiteY5" fmla="*/ 172724 h 172724"/>
                <a:gd name="connsiteX6" fmla="*/ 673905 w 1598829"/>
                <a:gd name="connsiteY6" fmla="*/ 92492 h 172724"/>
                <a:gd name="connsiteX7" fmla="*/ 574959 w 1598829"/>
                <a:gd name="connsiteY7" fmla="*/ 29253 h 172724"/>
                <a:gd name="connsiteX8" fmla="*/ 476014 w 1598829"/>
                <a:gd name="connsiteY8" fmla="*/ 92492 h 172724"/>
                <a:gd name="connsiteX9" fmla="*/ 350396 w 1598829"/>
                <a:gd name="connsiteY9" fmla="*/ 172724 h 172724"/>
                <a:gd name="connsiteX10" fmla="*/ 224778 w 1598829"/>
                <a:gd name="connsiteY10" fmla="*/ 92492 h 172724"/>
                <a:gd name="connsiteX11" fmla="*/ 125833 w 1598829"/>
                <a:gd name="connsiteY11" fmla="*/ 29253 h 172724"/>
                <a:gd name="connsiteX12" fmla="*/ 26887 w 1598829"/>
                <a:gd name="connsiteY12" fmla="*/ 92492 h 172724"/>
                <a:gd name="connsiteX13" fmla="*/ 0 w 1598829"/>
                <a:gd name="connsiteY13" fmla="*/ 80232 h 172724"/>
                <a:gd name="connsiteX14" fmla="*/ 125618 w 1598829"/>
                <a:gd name="connsiteY14" fmla="*/ 0 h 172724"/>
                <a:gd name="connsiteX15" fmla="*/ 251235 w 1598829"/>
                <a:gd name="connsiteY15" fmla="*/ 80232 h 172724"/>
                <a:gd name="connsiteX16" fmla="*/ 350181 w 1598829"/>
                <a:gd name="connsiteY16" fmla="*/ 143471 h 172724"/>
                <a:gd name="connsiteX17" fmla="*/ 449126 w 1598829"/>
                <a:gd name="connsiteY17" fmla="*/ 80232 h 172724"/>
                <a:gd name="connsiteX18" fmla="*/ 574744 w 1598829"/>
                <a:gd name="connsiteY18" fmla="*/ 0 h 172724"/>
                <a:gd name="connsiteX19" fmla="*/ 700362 w 1598829"/>
                <a:gd name="connsiteY19" fmla="*/ 80232 h 172724"/>
                <a:gd name="connsiteX20" fmla="*/ 799307 w 1598829"/>
                <a:gd name="connsiteY20" fmla="*/ 143471 h 172724"/>
                <a:gd name="connsiteX21" fmla="*/ 799307 w 1598829"/>
                <a:gd name="connsiteY21" fmla="*/ 143471 h 172724"/>
                <a:gd name="connsiteX22" fmla="*/ 898253 w 1598829"/>
                <a:gd name="connsiteY22" fmla="*/ 80232 h 172724"/>
                <a:gd name="connsiteX23" fmla="*/ 1024085 w 1598829"/>
                <a:gd name="connsiteY23" fmla="*/ 0 h 172724"/>
                <a:gd name="connsiteX24" fmla="*/ 1149703 w 1598829"/>
                <a:gd name="connsiteY24" fmla="*/ 80232 h 172724"/>
                <a:gd name="connsiteX25" fmla="*/ 1248648 w 1598829"/>
                <a:gd name="connsiteY25" fmla="*/ 143471 h 172724"/>
                <a:gd name="connsiteX26" fmla="*/ 1347594 w 1598829"/>
                <a:gd name="connsiteY26" fmla="*/ 80232 h 172724"/>
                <a:gd name="connsiteX27" fmla="*/ 1473212 w 1598829"/>
                <a:gd name="connsiteY27" fmla="*/ 0 h 172724"/>
                <a:gd name="connsiteX28" fmla="*/ 1598829 w 1598829"/>
                <a:gd name="connsiteY28" fmla="*/ 80232 h 172724"/>
                <a:gd name="connsiteX29" fmla="*/ 1572157 w 1598829"/>
                <a:gd name="connsiteY29" fmla="*/ 92492 h 172724"/>
                <a:gd name="connsiteX30" fmla="*/ 1473212 w 1598829"/>
                <a:gd name="connsiteY30" fmla="*/ 29253 h 172724"/>
                <a:gd name="connsiteX31" fmla="*/ 1374266 w 1598829"/>
                <a:gd name="connsiteY31" fmla="*/ 92492 h 172724"/>
                <a:gd name="connsiteX32" fmla="*/ 1248648 w 1598829"/>
                <a:gd name="connsiteY32" fmla="*/ 172724 h 17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829" h="172724">
                  <a:moveTo>
                    <a:pt x="1248648" y="172724"/>
                  </a:moveTo>
                  <a:cubicBezTo>
                    <a:pt x="1194229" y="172724"/>
                    <a:pt x="1146046" y="141965"/>
                    <a:pt x="1123031" y="92492"/>
                  </a:cubicBezTo>
                  <a:cubicBezTo>
                    <a:pt x="1104962" y="53560"/>
                    <a:pt x="1067105" y="29253"/>
                    <a:pt x="1024085" y="29253"/>
                  </a:cubicBezTo>
                  <a:cubicBezTo>
                    <a:pt x="981066" y="29253"/>
                    <a:pt x="943208" y="53560"/>
                    <a:pt x="925140" y="92492"/>
                  </a:cubicBezTo>
                  <a:cubicBezTo>
                    <a:pt x="902124" y="141965"/>
                    <a:pt x="853942" y="172724"/>
                    <a:pt x="799522" y="172724"/>
                  </a:cubicBezTo>
                  <a:cubicBezTo>
                    <a:pt x="799522" y="172724"/>
                    <a:pt x="799522" y="172724"/>
                    <a:pt x="799522" y="172724"/>
                  </a:cubicBezTo>
                  <a:cubicBezTo>
                    <a:pt x="744887" y="172724"/>
                    <a:pt x="696920" y="141965"/>
                    <a:pt x="673905" y="92492"/>
                  </a:cubicBezTo>
                  <a:cubicBezTo>
                    <a:pt x="655836" y="53560"/>
                    <a:pt x="617979" y="29253"/>
                    <a:pt x="574959" y="29253"/>
                  </a:cubicBezTo>
                  <a:cubicBezTo>
                    <a:pt x="531939" y="29253"/>
                    <a:pt x="494082" y="53560"/>
                    <a:pt x="476014" y="92492"/>
                  </a:cubicBezTo>
                  <a:cubicBezTo>
                    <a:pt x="452998" y="141965"/>
                    <a:pt x="405031" y="172724"/>
                    <a:pt x="350396" y="172724"/>
                  </a:cubicBezTo>
                  <a:cubicBezTo>
                    <a:pt x="295976" y="172724"/>
                    <a:pt x="247794" y="141965"/>
                    <a:pt x="224778" y="92492"/>
                  </a:cubicBezTo>
                  <a:cubicBezTo>
                    <a:pt x="206710" y="53560"/>
                    <a:pt x="168853" y="29253"/>
                    <a:pt x="125833" y="29253"/>
                  </a:cubicBezTo>
                  <a:cubicBezTo>
                    <a:pt x="82813" y="29253"/>
                    <a:pt x="44956" y="53560"/>
                    <a:pt x="26887" y="92492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483" y="30759"/>
                    <a:pt x="969450" y="0"/>
                    <a:pt x="1024085" y="0"/>
                  </a:cubicBezTo>
                  <a:cubicBezTo>
                    <a:pt x="1078720" y="0"/>
                    <a:pt x="1126688" y="30759"/>
                    <a:pt x="1149703" y="80232"/>
                  </a:cubicBezTo>
                  <a:cubicBezTo>
                    <a:pt x="1167771" y="119165"/>
                    <a:pt x="1205629" y="143471"/>
                    <a:pt x="1248648" y="143471"/>
                  </a:cubicBezTo>
                  <a:cubicBezTo>
                    <a:pt x="1291668" y="143471"/>
                    <a:pt x="1329526" y="119165"/>
                    <a:pt x="1347594" y="80232"/>
                  </a:cubicBezTo>
                  <a:cubicBezTo>
                    <a:pt x="1370610" y="30759"/>
                    <a:pt x="1418792" y="0"/>
                    <a:pt x="1473212" y="0"/>
                  </a:cubicBezTo>
                  <a:cubicBezTo>
                    <a:pt x="1527847" y="0"/>
                    <a:pt x="1576029" y="30759"/>
                    <a:pt x="1598829" y="80232"/>
                  </a:cubicBezTo>
                  <a:lnTo>
                    <a:pt x="1572157" y="92492"/>
                  </a:lnTo>
                  <a:cubicBezTo>
                    <a:pt x="1554089" y="53560"/>
                    <a:pt x="1516016" y="29253"/>
                    <a:pt x="1473212" y="29253"/>
                  </a:cubicBezTo>
                  <a:cubicBezTo>
                    <a:pt x="1430192" y="29253"/>
                    <a:pt x="1392335" y="53560"/>
                    <a:pt x="1374266" y="92492"/>
                  </a:cubicBezTo>
                  <a:cubicBezTo>
                    <a:pt x="1351251" y="141965"/>
                    <a:pt x="1303069" y="172724"/>
                    <a:pt x="1248648" y="172724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94" name="Graphic 212">
            <a:extLst>
              <a:ext uri="{FF2B5EF4-FFF2-40B4-BE49-F238E27FC236}">
                <a16:creationId xmlns:a16="http://schemas.microsoft.com/office/drawing/2014/main" id="{CAB9AD4F-A248-4D49-8779-CE40E64C00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93443" y="315927"/>
            <a:ext cx="699150" cy="932200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96" name="Graphic 212">
            <a:extLst>
              <a:ext uri="{FF2B5EF4-FFF2-40B4-BE49-F238E27FC236}">
                <a16:creationId xmlns:a16="http://schemas.microsoft.com/office/drawing/2014/main" id="{3D4C1981-3D8B-446C-BFAE-E7EE5CF2DD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93443" y="315927"/>
            <a:ext cx="699150" cy="932200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A57EACD-61CA-4775-9551-2078FC0BC7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298403" y="5203828"/>
            <a:ext cx="1396122" cy="1557272"/>
            <a:chOff x="9731107" y="5203828"/>
            <a:chExt cx="1861478" cy="1557272"/>
          </a:xfrm>
          <a:solidFill>
            <a:schemeClr val="bg1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EA9CEFA-65DF-4773-AB16-4E08113480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31112" y="5203828"/>
              <a:ext cx="36465" cy="36221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5B46568-197D-4462-A2AB-B32016E07D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83335" y="5203828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A310550-C5D3-4B44-A74F-CA522D3EA1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35314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4320944-CB85-404B-ACEB-4C621A2DE0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87538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F09ADAE-8ED7-4349-9F53-C9846B34AC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9519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4A30888-D632-4303-AD63-F9F6425F67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91745" y="5203828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C494E026-3245-4E27-8FA4-B5E5039893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43724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0980A2D-E8F8-4D53-96BD-549B6E43CE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95947" y="5203828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6953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9B2DDE9-70F9-46DE-A98D-A9E6A15B0C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7929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D6359C0-FED2-4F38-AF2C-D2CCB137CB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00152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9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E731DFD6-7643-4367-B357-419597215F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52131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D5AD929-BDD1-4C17-B069-7F26DA2398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4357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A89B223-AC6D-428A-ADA0-A8107F132C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56336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55AE910-CDA0-467B-91F1-30022FC702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31112" y="5356051"/>
              <a:ext cx="36465" cy="36221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280BBB4-49D0-40C7-949B-CE40E918B3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83335" y="5356046"/>
              <a:ext cx="36221" cy="36226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5A691FB-DA8E-4CB6-B2CB-43996A8A62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35314" y="53560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6ABC7EF-0297-4356-A5FE-85B70C2267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87538" y="53560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E2A4C124-2BE2-47A7-88BD-0D0E702258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9519" y="53560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77B5782-F97B-49E6-B4CF-05080D43F7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91742" y="5356051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8 w 14097"/>
                <a:gd name="connsiteY1" fmla="*/ 14097 h 14097"/>
                <a:gd name="connsiteX2" fmla="*/ 0 w 14097"/>
                <a:gd name="connsiteY2" fmla="*/ 7049 h 14097"/>
                <a:gd name="connsiteX3" fmla="*/ 7048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8B45F28A-82A7-4E2A-AC1D-A9080F5F5A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43724" y="53560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04D3904-C2B3-4481-9AD0-4F4B97BF79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95947" y="5356044"/>
              <a:ext cx="36221" cy="36226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17E99BD2-8425-452F-BBC9-DA271A4D4B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7929" y="5356044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26826B2E-CE5F-4751-AB16-2F5D38E0D5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00152" y="5356044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73D69C59-2023-4CEC-BA7C-5EE1834EC6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52131" y="5356044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B90D7BC-1D4E-4E24-B1E4-700CFE90C9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4357" y="5356041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79425F03-8DA8-4B30-8D52-0F823F557C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56336" y="5356046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5042418-2AFD-437C-BDFE-95057749D1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31112" y="5508030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6F7247EC-FBD7-42B0-89E1-9814018978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83335" y="5508030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C642B17A-8F41-4932-B0D0-CAA198A36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35314" y="550803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0BC09251-BDF7-47DB-8213-2FD24431C9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87538" y="550803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0F3F5D47-FD51-41B4-B385-72FB1B83FD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9519" y="550803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5FEDA36F-4DFB-4CF9-AFCB-DF2830797B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91745" y="5508030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74B82A4E-24F2-4AF9-ACD9-032004D5C7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43724" y="550803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948A1B0D-4A06-45BC-B4BC-CFC5300FB0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95947" y="5508025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E5FAD49E-FD72-4576-A940-2428587BC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7929" y="550802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0C5050F-FCF4-41AE-A014-DA0E79C9D0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00152" y="550802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C05C37E2-39BD-41F3-A48B-0D6656AFDF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52131" y="550802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AADE8E63-21C2-4361-9759-81558A67FB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4357" y="550802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BB2F91E-6261-407E-AB8B-BC2971C5E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56336" y="5508025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51B8D98F-3287-4463-9C66-4D55628802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31112" y="5660254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94B4DF75-5954-4360-BD08-C0F14F07BC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83335" y="5660248"/>
              <a:ext cx="36221" cy="36226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D9646D91-7334-4EF7-854E-31229C0EBD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35314" y="5660248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6B52D0D3-BAB6-4E87-A7E3-042FE194E0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87538" y="5660248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7C99FAD0-CAF0-416B-A5C2-BF67795C5B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9519" y="5660248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0E22E26C-C150-4D82-9949-7CBE6C6E37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91742" y="5660254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D072F62D-B9FA-4CBD-8427-DCDAE97240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43724" y="5660248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4A5E7E19-8DF1-4E35-B975-14DB353C5C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95947" y="5660246"/>
              <a:ext cx="36221" cy="36226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F29CC129-69D0-48B1-969C-406A8EC16C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7929" y="56602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0863A762-C2BE-4B7F-8F77-FB38598FD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00152" y="56602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875ED5B7-A269-4716-8A91-60C4640BC4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52131" y="56602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B53D700F-89B5-47C3-88CF-F491CCA231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4357" y="56602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A60B6165-C5E0-4495-B9AC-5D3FAA17C3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56336" y="5660251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72C06BE7-B255-49E8-AFD7-16EA0DEED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31112" y="5812233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A62BAA60-4FD3-4ED5-85B8-FA1AEBB543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83335" y="5812233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7D285C5F-B15D-4C99-876E-11EA0EDDB8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35314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1D3315B-6CF6-4B8A-9AD6-15E8ED774D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87538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22316A1B-DF30-4B08-A25E-634088C3A8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9519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13B9824C-F3A0-4BB5-BA2D-E7B2C87394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91742" y="5812233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E74AA607-331A-4D12-9628-01D4184CA8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43724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BC5FC238-AD32-4501-B2D5-55A3F14093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95947" y="5812233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92651C95-EE88-4D97-A4BD-842E093F04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7929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DD800BB2-C68A-40A6-8CD4-A733BD0DBA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00152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8697780E-7DCF-4651-9953-FE1A7062C3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52131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6B417FEE-0006-405F-A3EF-741EC0C607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4357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ED2CA75D-333A-4FC0-A35C-1502189323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56336" y="581223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71FE7FEB-856E-4B91-9524-7CB608A04D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31112" y="5964459"/>
              <a:ext cx="36465" cy="36221"/>
            </a:xfrm>
            <a:custGeom>
              <a:avLst/>
              <a:gdLst>
                <a:gd name="connsiteX0" fmla="*/ 14192 w 14192"/>
                <a:gd name="connsiteY0" fmla="*/ 7048 h 14097"/>
                <a:gd name="connsiteX1" fmla="*/ 7144 w 14192"/>
                <a:gd name="connsiteY1" fmla="*/ 14097 h 14097"/>
                <a:gd name="connsiteX2" fmla="*/ 0 w 14192"/>
                <a:gd name="connsiteY2" fmla="*/ 7048 h 14097"/>
                <a:gd name="connsiteX3" fmla="*/ 7049 w 14192"/>
                <a:gd name="connsiteY3" fmla="*/ 0 h 14097"/>
                <a:gd name="connsiteX4" fmla="*/ 14192 w 14192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815A820-71A2-4F06-909A-802956FCD9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83335" y="5964453"/>
              <a:ext cx="36221" cy="36226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4135222E-6463-4F37-A52D-8E5F48B17D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35314" y="5964453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4C684AC-F7CB-4096-BD97-E024A22032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87538" y="5964453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AEB483C-20AB-4095-912D-AB52A7C322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9519" y="5964453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2D1625C5-4D6F-4AF0-8F52-3E430AD86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91742" y="5964459"/>
              <a:ext cx="36221" cy="36221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8 w 14097"/>
                <a:gd name="connsiteY1" fmla="*/ 14097 h 14097"/>
                <a:gd name="connsiteX2" fmla="*/ 0 w 14097"/>
                <a:gd name="connsiteY2" fmla="*/ 7048 h 14097"/>
                <a:gd name="connsiteX3" fmla="*/ 7048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BE6AC22C-25A4-400A-8E40-0DA9119C5D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43724" y="5964453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B4586291-7B87-4844-A3C7-1B10E7070A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95947" y="5964451"/>
              <a:ext cx="36221" cy="36226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7E6C849B-AC63-4611-9425-9677632806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7929" y="5964451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D3DD2AB7-F94D-4A1E-8D17-3A8418C7D8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00152" y="5964451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D99CE3DE-A5D3-4CBC-9771-BA0D4A71C3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52131" y="5964451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F51F4BCD-DCFB-49C5-AA53-912A2644D5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4357" y="5964448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217BD47A-2F24-467E-A016-650656A35B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56336" y="5964453"/>
              <a:ext cx="36218" cy="36221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260F5B69-D34A-4A38-AC4F-E04BB730A0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31112" y="6116440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36D5DFC6-ED6D-4E93-BBFD-32876861C6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83335" y="6116440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046009FB-3E9E-46F5-9DC9-B225C7B7D6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35314" y="611644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E10C4A9D-1BAD-4C1A-B643-39CEA7C56A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87538" y="611644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B3786231-B3C8-45C0-AB76-F0F35D7E1D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9519" y="611644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8E05DBD8-3FC9-47DE-88E7-849A2BE28C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91742" y="6116440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F8B45623-D400-48AE-99CB-C50EF8208C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43724" y="611644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650817F4-286D-4A64-A707-3199641184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95947" y="6116435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CE2CBB23-BC03-4233-B66D-F3E1BC3612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7929" y="611643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45B057C8-A242-41ED-B0DB-78B245C078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00152" y="611643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9CB4C1C0-5F41-4E24-A7CD-AFB1DE7B39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52131" y="61164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9153209C-5637-4CEC-AB94-73A0EA2C7A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4357" y="611643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F7A55A31-FEC9-482A-B837-9658289139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56336" y="611644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93BA94A3-F00C-4D17-9254-A955E4414F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31112" y="6268419"/>
              <a:ext cx="36465" cy="36219"/>
            </a:xfrm>
            <a:custGeom>
              <a:avLst/>
              <a:gdLst>
                <a:gd name="connsiteX0" fmla="*/ 14192 w 14192"/>
                <a:gd name="connsiteY0" fmla="*/ 7049 h 14096"/>
                <a:gd name="connsiteX1" fmla="*/ 7144 w 14192"/>
                <a:gd name="connsiteY1" fmla="*/ 14097 h 14096"/>
                <a:gd name="connsiteX2" fmla="*/ 0 w 14192"/>
                <a:gd name="connsiteY2" fmla="*/ 7049 h 14096"/>
                <a:gd name="connsiteX3" fmla="*/ 7049 w 14192"/>
                <a:gd name="connsiteY3" fmla="*/ 0 h 14096"/>
                <a:gd name="connsiteX4" fmla="*/ 14192 w 14192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1049"/>
                    <a:pt x="0" y="7049"/>
                  </a:cubicBezTo>
                  <a:cubicBezTo>
                    <a:pt x="0" y="3048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9A2902DE-23EF-49CE-A669-B9096A9D4B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83335" y="6268419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35780746-7CB1-459B-ACF8-EE4C8FA2DA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35314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6EC72100-CCC7-485B-AB73-AFE6263C26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87538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90330226-7157-4C26-8B12-849E7E40B5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9519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F6FC5CE2-A4E9-48A9-A687-9D3CBDF2C8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91745" y="6268419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971F8A61-039C-4875-ABD2-DDAD0AF611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43724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5E9C48D7-E617-453A-95A7-4CBADCB709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95968" y="6268419"/>
              <a:ext cx="36221" cy="36219"/>
            </a:xfrm>
            <a:custGeom>
              <a:avLst/>
              <a:gdLst>
                <a:gd name="connsiteX0" fmla="*/ 14097 w 14097"/>
                <a:gd name="connsiteY0" fmla="*/ 7049 h 14096"/>
                <a:gd name="connsiteX1" fmla="*/ 7049 w 14097"/>
                <a:gd name="connsiteY1" fmla="*/ 14097 h 14096"/>
                <a:gd name="connsiteX2" fmla="*/ 0 w 14097"/>
                <a:gd name="connsiteY2" fmla="*/ 7049 h 14096"/>
                <a:gd name="connsiteX3" fmla="*/ 7049 w 14097"/>
                <a:gd name="connsiteY3" fmla="*/ 0 h 14096"/>
                <a:gd name="connsiteX4" fmla="*/ 14097 w 14097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6028847A-3236-456C-ABCA-F17FACC740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7950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768F10DA-E024-4DFF-B71A-284CE37839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00173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9 w 14096"/>
                <a:gd name="connsiteY1" fmla="*/ 14097 h 14096"/>
                <a:gd name="connsiteX2" fmla="*/ 0 w 14096"/>
                <a:gd name="connsiteY2" fmla="*/ 7049 h 14096"/>
                <a:gd name="connsiteX3" fmla="*/ 7049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5D1258F2-08D2-4674-BB2B-00DA3F0541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52154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1CA4E673-ADD3-4C6A-B67D-077CD7F768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4380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E8412C5A-7E5C-437B-A36E-FD4ADC57E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56357" y="6268417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B56AC8FA-ED34-4749-9A15-E878B40889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31112" y="6420645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EEE8845F-6312-4CB4-8345-10FAA6E91F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83335" y="6420645"/>
              <a:ext cx="36221" cy="36221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B6649974-BABE-465B-934C-798CD398A3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35314" y="642064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9A2E8120-B8AC-4058-AB81-44A99CF53A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87538" y="642064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EB3ACBEF-904A-4B73-A8B1-3A62AC125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9519" y="642064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F80CD75B-0C3D-4186-B1D8-E58A7580E5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91745" y="6420645"/>
              <a:ext cx="36221" cy="36221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C17D40FB-488F-4EFD-9019-8E5802A73E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43724" y="642064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7089A9FA-C815-459B-8D43-862AC2805A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95968" y="6420653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CA360E5B-3ABC-46DD-9DFE-5D8D1D4D21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7950" y="6420661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DBCC9121-E8F5-49AE-869E-1245398D1D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00173" y="642066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B190A7C8-B00C-4DCB-929A-3288110391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52154" y="642066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DFBC02C4-69CC-4293-9249-E28D9F2C5A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4380" y="642067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C4748328-B03B-4EDD-96F0-DAF6527201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56357" y="6420679"/>
              <a:ext cx="36218" cy="36221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17E29EF6-5C38-4836-AE46-64215DD789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31112" y="6572627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333BC27D-A755-4489-B73A-5B0EA4BDD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83335" y="6572627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E018ADBF-7412-4D0F-BC0F-8710DB9A4D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35314" y="6572627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370D54CD-D372-4C7F-B2AC-AB600FE525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87538" y="6572627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9BB9398E-F21C-4918-8C5A-90735B80B3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9519" y="6572627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4A7E3180-5F52-4B48-B3BD-F02177C418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91742" y="6572627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B657DEC7-1A91-41CA-B3FD-593EFF9427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43724" y="6572627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1F66DBED-0EF0-4BC7-A733-8CEB9301F0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95968" y="6572658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327BC7E2-BB50-457E-8D53-CBADC3D0A8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7950" y="657265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2E5B2F2A-FBC8-42A5-9305-B5C98A24DB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00173" y="657265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67BC862E-B59F-4BFB-A777-05409E7271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52154" y="657265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33FB1571-92E7-4829-BCCD-7DCB0FE981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4380" y="657265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E4F917C1-A8BC-4A0E-AE36-F9D0BE9818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56357" y="657265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76F8931C-3AC8-4029-B30C-5361BFBCAE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31107" y="6724848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076E87F7-1BC0-472D-B19E-FFB4942471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83333" y="6724848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465149F4-5FFD-4DA3-B387-25DDFF149B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35312" y="672484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FCC143A2-5B71-45E0-A5DC-1AE44CF27E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87538" y="672484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A29C66E6-99F1-4166-B11B-8C47DD3103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9517" y="672484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5D782C24-70D1-4DF0-A631-9FA2642920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91740" y="6724848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204EA4D6-FB90-4EE9-9C94-FACE6D79A1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43724" y="672484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F71E17C7-CF11-4295-85DA-5237670B3A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95968" y="6724881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73AF0AFB-AF22-44B2-B981-AF6098F197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7950" y="6724881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EC7A3631-6B95-4E40-89A4-0DC231A1A2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00173" y="6724881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E320EDD3-FA1E-4F06-B5E6-86BA66BFFF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52154" y="6724881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25CB6263-11E9-4CF8-B171-7C627720CC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4380" y="6724881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19FB7707-C4F1-4107-A1AA-C702870A59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56367" y="6724876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0244" y="1202026"/>
            <a:ext cx="3022599" cy="440650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4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Юрисдикційні напруження UNCLOS та національної кримінальної політики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9171" y="1257565"/>
            <a:ext cx="391287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>
                <a:solidFill>
                  <a:schemeClr val="bg1"/>
                </a:solidFill>
              </a:rPr>
              <a:t>• Держави прагнуть максимізувати контроль над суднами, мігрантами та підозрюваними, часто на межі або поза межами дозволеного UNCLOS.
• Практика ЄСПЛ, Суду ЄС та Міжнародного Суду ООН формує фрагментоване поле стандартів між свободою судноплавства та безпекою/міграційним контролем.
• На цьому тлі «подвійна відсутність» кримінального права проявляється особливо гостро.</a:t>
            </a:r>
          </a:p>
        </p:txBody>
      </p:sp>
      <p:grpSp>
        <p:nvGrpSpPr>
          <p:cNvPr id="165" name="Graphic 190">
            <a:extLst>
              <a:ext uri="{FF2B5EF4-FFF2-40B4-BE49-F238E27FC236}">
                <a16:creationId xmlns:a16="http://schemas.microsoft.com/office/drawing/2014/main" id="{55A100E1-E66E-4ED2-A56A-F7A819228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68648" y="725954"/>
            <a:ext cx="1199122" cy="531293"/>
            <a:chOff x="2504802" y="1755501"/>
            <a:chExt cx="1598829" cy="531293"/>
          </a:xfrm>
          <a:solidFill>
            <a:schemeClr val="bg1"/>
          </a:solidFill>
        </p:grpSpPr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4AB9672F-EB60-4C69-965D-C7AD5217C2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2113855"/>
              <a:ext cx="1598614" cy="172939"/>
            </a:xfrm>
            <a:custGeom>
              <a:avLst/>
              <a:gdLst>
                <a:gd name="connsiteX0" fmla="*/ 1248648 w 1598614"/>
                <a:gd name="connsiteY0" fmla="*/ 172939 h 172939"/>
                <a:gd name="connsiteX1" fmla="*/ 1123031 w 1598614"/>
                <a:gd name="connsiteY1" fmla="*/ 92708 h 172939"/>
                <a:gd name="connsiteX2" fmla="*/ 1024085 w 1598614"/>
                <a:gd name="connsiteY2" fmla="*/ 29469 h 172939"/>
                <a:gd name="connsiteX3" fmla="*/ 925140 w 1598614"/>
                <a:gd name="connsiteY3" fmla="*/ 92708 h 172939"/>
                <a:gd name="connsiteX4" fmla="*/ 799522 w 1598614"/>
                <a:gd name="connsiteY4" fmla="*/ 172939 h 172939"/>
                <a:gd name="connsiteX5" fmla="*/ 799522 w 1598614"/>
                <a:gd name="connsiteY5" fmla="*/ 172939 h 172939"/>
                <a:gd name="connsiteX6" fmla="*/ 673905 w 1598614"/>
                <a:gd name="connsiteY6" fmla="*/ 92708 h 172939"/>
                <a:gd name="connsiteX7" fmla="*/ 574959 w 1598614"/>
                <a:gd name="connsiteY7" fmla="*/ 29469 h 172939"/>
                <a:gd name="connsiteX8" fmla="*/ 476014 w 1598614"/>
                <a:gd name="connsiteY8" fmla="*/ 92708 h 172939"/>
                <a:gd name="connsiteX9" fmla="*/ 350396 w 1598614"/>
                <a:gd name="connsiteY9" fmla="*/ 172939 h 172939"/>
                <a:gd name="connsiteX10" fmla="*/ 224778 w 1598614"/>
                <a:gd name="connsiteY10" fmla="*/ 92708 h 172939"/>
                <a:gd name="connsiteX11" fmla="*/ 125833 w 1598614"/>
                <a:gd name="connsiteY11" fmla="*/ 29469 h 172939"/>
                <a:gd name="connsiteX12" fmla="*/ 26887 w 1598614"/>
                <a:gd name="connsiteY12" fmla="*/ 92708 h 172939"/>
                <a:gd name="connsiteX13" fmla="*/ 0 w 1598614"/>
                <a:gd name="connsiteY13" fmla="*/ 80232 h 172939"/>
                <a:gd name="connsiteX14" fmla="*/ 125618 w 1598614"/>
                <a:gd name="connsiteY14" fmla="*/ 0 h 172939"/>
                <a:gd name="connsiteX15" fmla="*/ 251235 w 1598614"/>
                <a:gd name="connsiteY15" fmla="*/ 80232 h 172939"/>
                <a:gd name="connsiteX16" fmla="*/ 350181 w 1598614"/>
                <a:gd name="connsiteY16" fmla="*/ 143471 h 172939"/>
                <a:gd name="connsiteX17" fmla="*/ 449126 w 1598614"/>
                <a:gd name="connsiteY17" fmla="*/ 80232 h 172939"/>
                <a:gd name="connsiteX18" fmla="*/ 574744 w 1598614"/>
                <a:gd name="connsiteY18" fmla="*/ 0 h 172939"/>
                <a:gd name="connsiteX19" fmla="*/ 700362 w 1598614"/>
                <a:gd name="connsiteY19" fmla="*/ 80232 h 172939"/>
                <a:gd name="connsiteX20" fmla="*/ 799307 w 1598614"/>
                <a:gd name="connsiteY20" fmla="*/ 143471 h 172939"/>
                <a:gd name="connsiteX21" fmla="*/ 799307 w 1598614"/>
                <a:gd name="connsiteY21" fmla="*/ 143471 h 172939"/>
                <a:gd name="connsiteX22" fmla="*/ 898253 w 1598614"/>
                <a:gd name="connsiteY22" fmla="*/ 80232 h 172939"/>
                <a:gd name="connsiteX23" fmla="*/ 1023870 w 1598614"/>
                <a:gd name="connsiteY23" fmla="*/ 0 h 172939"/>
                <a:gd name="connsiteX24" fmla="*/ 1149488 w 1598614"/>
                <a:gd name="connsiteY24" fmla="*/ 80232 h 172939"/>
                <a:gd name="connsiteX25" fmla="*/ 1248433 w 1598614"/>
                <a:gd name="connsiteY25" fmla="*/ 143471 h 172939"/>
                <a:gd name="connsiteX26" fmla="*/ 1347379 w 1598614"/>
                <a:gd name="connsiteY26" fmla="*/ 80232 h 172939"/>
                <a:gd name="connsiteX27" fmla="*/ 1472997 w 1598614"/>
                <a:gd name="connsiteY27" fmla="*/ 0 h 172939"/>
                <a:gd name="connsiteX28" fmla="*/ 1598614 w 1598614"/>
                <a:gd name="connsiteY28" fmla="*/ 80232 h 172939"/>
                <a:gd name="connsiteX29" fmla="*/ 1571942 w 1598614"/>
                <a:gd name="connsiteY29" fmla="*/ 92708 h 172939"/>
                <a:gd name="connsiteX30" fmla="*/ 1472997 w 1598614"/>
                <a:gd name="connsiteY30" fmla="*/ 29469 h 172939"/>
                <a:gd name="connsiteX31" fmla="*/ 1374051 w 1598614"/>
                <a:gd name="connsiteY31" fmla="*/ 92708 h 172939"/>
                <a:gd name="connsiteX32" fmla="*/ 1248648 w 1598614"/>
                <a:gd name="connsiteY32" fmla="*/ 172939 h 172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614" h="172939">
                  <a:moveTo>
                    <a:pt x="1248648" y="172939"/>
                  </a:moveTo>
                  <a:cubicBezTo>
                    <a:pt x="1194229" y="172939"/>
                    <a:pt x="1146046" y="142180"/>
                    <a:pt x="1123031" y="92708"/>
                  </a:cubicBezTo>
                  <a:cubicBezTo>
                    <a:pt x="1104962" y="53775"/>
                    <a:pt x="1067105" y="29469"/>
                    <a:pt x="1024085" y="29469"/>
                  </a:cubicBezTo>
                  <a:cubicBezTo>
                    <a:pt x="981066" y="29469"/>
                    <a:pt x="943208" y="53775"/>
                    <a:pt x="925140" y="92708"/>
                  </a:cubicBezTo>
                  <a:cubicBezTo>
                    <a:pt x="902124" y="142180"/>
                    <a:pt x="853942" y="172939"/>
                    <a:pt x="799522" y="172939"/>
                  </a:cubicBezTo>
                  <a:cubicBezTo>
                    <a:pt x="799522" y="172939"/>
                    <a:pt x="799522" y="172939"/>
                    <a:pt x="799522" y="172939"/>
                  </a:cubicBezTo>
                  <a:cubicBezTo>
                    <a:pt x="744887" y="172939"/>
                    <a:pt x="696920" y="142180"/>
                    <a:pt x="673905" y="92708"/>
                  </a:cubicBezTo>
                  <a:cubicBezTo>
                    <a:pt x="655836" y="53775"/>
                    <a:pt x="617979" y="29469"/>
                    <a:pt x="574959" y="29469"/>
                  </a:cubicBezTo>
                  <a:cubicBezTo>
                    <a:pt x="531939" y="29469"/>
                    <a:pt x="494082" y="53775"/>
                    <a:pt x="476014" y="92708"/>
                  </a:cubicBezTo>
                  <a:cubicBezTo>
                    <a:pt x="452998" y="142180"/>
                    <a:pt x="405031" y="172939"/>
                    <a:pt x="350396" y="172939"/>
                  </a:cubicBezTo>
                  <a:cubicBezTo>
                    <a:pt x="295976" y="172939"/>
                    <a:pt x="247794" y="142180"/>
                    <a:pt x="224778" y="92708"/>
                  </a:cubicBezTo>
                  <a:cubicBezTo>
                    <a:pt x="206710" y="53775"/>
                    <a:pt x="168853" y="29469"/>
                    <a:pt x="125833" y="29469"/>
                  </a:cubicBezTo>
                  <a:cubicBezTo>
                    <a:pt x="82813" y="29469"/>
                    <a:pt x="44956" y="53775"/>
                    <a:pt x="26887" y="92708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268" y="30759"/>
                    <a:pt x="969235" y="0"/>
                    <a:pt x="1023870" y="0"/>
                  </a:cubicBezTo>
                  <a:cubicBezTo>
                    <a:pt x="1078505" y="0"/>
                    <a:pt x="1126472" y="30759"/>
                    <a:pt x="1149488" y="80232"/>
                  </a:cubicBezTo>
                  <a:cubicBezTo>
                    <a:pt x="1167556" y="119165"/>
                    <a:pt x="1205414" y="143471"/>
                    <a:pt x="1248433" y="143471"/>
                  </a:cubicBezTo>
                  <a:cubicBezTo>
                    <a:pt x="1291453" y="143471"/>
                    <a:pt x="1329311" y="119165"/>
                    <a:pt x="1347379" y="80232"/>
                  </a:cubicBezTo>
                  <a:cubicBezTo>
                    <a:pt x="1370394" y="30759"/>
                    <a:pt x="1418361" y="0"/>
                    <a:pt x="1472997" y="0"/>
                  </a:cubicBezTo>
                  <a:cubicBezTo>
                    <a:pt x="1527632" y="0"/>
                    <a:pt x="1575814" y="30759"/>
                    <a:pt x="1598614" y="80232"/>
                  </a:cubicBezTo>
                  <a:lnTo>
                    <a:pt x="1571942" y="92708"/>
                  </a:lnTo>
                  <a:cubicBezTo>
                    <a:pt x="1553874" y="53775"/>
                    <a:pt x="1515801" y="29469"/>
                    <a:pt x="1472997" y="29469"/>
                  </a:cubicBezTo>
                  <a:cubicBezTo>
                    <a:pt x="1429977" y="29469"/>
                    <a:pt x="1392119" y="53775"/>
                    <a:pt x="1374051" y="92708"/>
                  </a:cubicBezTo>
                  <a:cubicBezTo>
                    <a:pt x="1351251" y="142180"/>
                    <a:pt x="1303069" y="172939"/>
                    <a:pt x="1248648" y="172939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47B9190C-E3A6-476A-9BBD-79CC3E7A04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1755501"/>
              <a:ext cx="1598829" cy="172724"/>
            </a:xfrm>
            <a:custGeom>
              <a:avLst/>
              <a:gdLst>
                <a:gd name="connsiteX0" fmla="*/ 1248648 w 1598829"/>
                <a:gd name="connsiteY0" fmla="*/ 172724 h 172724"/>
                <a:gd name="connsiteX1" fmla="*/ 1123031 w 1598829"/>
                <a:gd name="connsiteY1" fmla="*/ 92492 h 172724"/>
                <a:gd name="connsiteX2" fmla="*/ 1024085 w 1598829"/>
                <a:gd name="connsiteY2" fmla="*/ 29253 h 172724"/>
                <a:gd name="connsiteX3" fmla="*/ 925140 w 1598829"/>
                <a:gd name="connsiteY3" fmla="*/ 92492 h 172724"/>
                <a:gd name="connsiteX4" fmla="*/ 799522 w 1598829"/>
                <a:gd name="connsiteY4" fmla="*/ 172724 h 172724"/>
                <a:gd name="connsiteX5" fmla="*/ 799522 w 1598829"/>
                <a:gd name="connsiteY5" fmla="*/ 172724 h 172724"/>
                <a:gd name="connsiteX6" fmla="*/ 673905 w 1598829"/>
                <a:gd name="connsiteY6" fmla="*/ 92492 h 172724"/>
                <a:gd name="connsiteX7" fmla="*/ 574959 w 1598829"/>
                <a:gd name="connsiteY7" fmla="*/ 29253 h 172724"/>
                <a:gd name="connsiteX8" fmla="*/ 476014 w 1598829"/>
                <a:gd name="connsiteY8" fmla="*/ 92492 h 172724"/>
                <a:gd name="connsiteX9" fmla="*/ 350396 w 1598829"/>
                <a:gd name="connsiteY9" fmla="*/ 172724 h 172724"/>
                <a:gd name="connsiteX10" fmla="*/ 224778 w 1598829"/>
                <a:gd name="connsiteY10" fmla="*/ 92492 h 172724"/>
                <a:gd name="connsiteX11" fmla="*/ 125833 w 1598829"/>
                <a:gd name="connsiteY11" fmla="*/ 29253 h 172724"/>
                <a:gd name="connsiteX12" fmla="*/ 26887 w 1598829"/>
                <a:gd name="connsiteY12" fmla="*/ 92492 h 172724"/>
                <a:gd name="connsiteX13" fmla="*/ 0 w 1598829"/>
                <a:gd name="connsiteY13" fmla="*/ 80232 h 172724"/>
                <a:gd name="connsiteX14" fmla="*/ 125618 w 1598829"/>
                <a:gd name="connsiteY14" fmla="*/ 0 h 172724"/>
                <a:gd name="connsiteX15" fmla="*/ 251235 w 1598829"/>
                <a:gd name="connsiteY15" fmla="*/ 80232 h 172724"/>
                <a:gd name="connsiteX16" fmla="*/ 350181 w 1598829"/>
                <a:gd name="connsiteY16" fmla="*/ 143471 h 172724"/>
                <a:gd name="connsiteX17" fmla="*/ 449126 w 1598829"/>
                <a:gd name="connsiteY17" fmla="*/ 80232 h 172724"/>
                <a:gd name="connsiteX18" fmla="*/ 574744 w 1598829"/>
                <a:gd name="connsiteY18" fmla="*/ 0 h 172724"/>
                <a:gd name="connsiteX19" fmla="*/ 700362 w 1598829"/>
                <a:gd name="connsiteY19" fmla="*/ 80232 h 172724"/>
                <a:gd name="connsiteX20" fmla="*/ 799307 w 1598829"/>
                <a:gd name="connsiteY20" fmla="*/ 143471 h 172724"/>
                <a:gd name="connsiteX21" fmla="*/ 799307 w 1598829"/>
                <a:gd name="connsiteY21" fmla="*/ 143471 h 172724"/>
                <a:gd name="connsiteX22" fmla="*/ 898253 w 1598829"/>
                <a:gd name="connsiteY22" fmla="*/ 80232 h 172724"/>
                <a:gd name="connsiteX23" fmla="*/ 1024085 w 1598829"/>
                <a:gd name="connsiteY23" fmla="*/ 0 h 172724"/>
                <a:gd name="connsiteX24" fmla="*/ 1149703 w 1598829"/>
                <a:gd name="connsiteY24" fmla="*/ 80232 h 172724"/>
                <a:gd name="connsiteX25" fmla="*/ 1248648 w 1598829"/>
                <a:gd name="connsiteY25" fmla="*/ 143471 h 172724"/>
                <a:gd name="connsiteX26" fmla="*/ 1347594 w 1598829"/>
                <a:gd name="connsiteY26" fmla="*/ 80232 h 172724"/>
                <a:gd name="connsiteX27" fmla="*/ 1473212 w 1598829"/>
                <a:gd name="connsiteY27" fmla="*/ 0 h 172724"/>
                <a:gd name="connsiteX28" fmla="*/ 1598829 w 1598829"/>
                <a:gd name="connsiteY28" fmla="*/ 80232 h 172724"/>
                <a:gd name="connsiteX29" fmla="*/ 1572157 w 1598829"/>
                <a:gd name="connsiteY29" fmla="*/ 92492 h 172724"/>
                <a:gd name="connsiteX30" fmla="*/ 1473212 w 1598829"/>
                <a:gd name="connsiteY30" fmla="*/ 29253 h 172724"/>
                <a:gd name="connsiteX31" fmla="*/ 1374266 w 1598829"/>
                <a:gd name="connsiteY31" fmla="*/ 92492 h 172724"/>
                <a:gd name="connsiteX32" fmla="*/ 1248648 w 1598829"/>
                <a:gd name="connsiteY32" fmla="*/ 172724 h 17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829" h="172724">
                  <a:moveTo>
                    <a:pt x="1248648" y="172724"/>
                  </a:moveTo>
                  <a:cubicBezTo>
                    <a:pt x="1194229" y="172724"/>
                    <a:pt x="1146046" y="141965"/>
                    <a:pt x="1123031" y="92492"/>
                  </a:cubicBezTo>
                  <a:cubicBezTo>
                    <a:pt x="1104962" y="53560"/>
                    <a:pt x="1067105" y="29253"/>
                    <a:pt x="1024085" y="29253"/>
                  </a:cubicBezTo>
                  <a:cubicBezTo>
                    <a:pt x="981066" y="29253"/>
                    <a:pt x="943208" y="53560"/>
                    <a:pt x="925140" y="92492"/>
                  </a:cubicBezTo>
                  <a:cubicBezTo>
                    <a:pt x="902124" y="141965"/>
                    <a:pt x="853942" y="172724"/>
                    <a:pt x="799522" y="172724"/>
                  </a:cubicBezTo>
                  <a:cubicBezTo>
                    <a:pt x="799522" y="172724"/>
                    <a:pt x="799522" y="172724"/>
                    <a:pt x="799522" y="172724"/>
                  </a:cubicBezTo>
                  <a:cubicBezTo>
                    <a:pt x="744887" y="172724"/>
                    <a:pt x="696920" y="141965"/>
                    <a:pt x="673905" y="92492"/>
                  </a:cubicBezTo>
                  <a:cubicBezTo>
                    <a:pt x="655836" y="53560"/>
                    <a:pt x="617979" y="29253"/>
                    <a:pt x="574959" y="29253"/>
                  </a:cubicBezTo>
                  <a:cubicBezTo>
                    <a:pt x="531939" y="29253"/>
                    <a:pt x="494082" y="53560"/>
                    <a:pt x="476014" y="92492"/>
                  </a:cubicBezTo>
                  <a:cubicBezTo>
                    <a:pt x="452998" y="141965"/>
                    <a:pt x="405031" y="172724"/>
                    <a:pt x="350396" y="172724"/>
                  </a:cubicBezTo>
                  <a:cubicBezTo>
                    <a:pt x="295976" y="172724"/>
                    <a:pt x="247794" y="141965"/>
                    <a:pt x="224778" y="92492"/>
                  </a:cubicBezTo>
                  <a:cubicBezTo>
                    <a:pt x="206710" y="53560"/>
                    <a:pt x="168853" y="29253"/>
                    <a:pt x="125833" y="29253"/>
                  </a:cubicBezTo>
                  <a:cubicBezTo>
                    <a:pt x="82813" y="29253"/>
                    <a:pt x="44956" y="53560"/>
                    <a:pt x="26887" y="92492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483" y="30759"/>
                    <a:pt x="969450" y="0"/>
                    <a:pt x="1024085" y="0"/>
                  </a:cubicBezTo>
                  <a:cubicBezTo>
                    <a:pt x="1078720" y="0"/>
                    <a:pt x="1126688" y="30759"/>
                    <a:pt x="1149703" y="80232"/>
                  </a:cubicBezTo>
                  <a:cubicBezTo>
                    <a:pt x="1167771" y="119165"/>
                    <a:pt x="1205629" y="143471"/>
                    <a:pt x="1248648" y="143471"/>
                  </a:cubicBezTo>
                  <a:cubicBezTo>
                    <a:pt x="1291668" y="143471"/>
                    <a:pt x="1329526" y="119165"/>
                    <a:pt x="1347594" y="80232"/>
                  </a:cubicBezTo>
                  <a:cubicBezTo>
                    <a:pt x="1370610" y="30759"/>
                    <a:pt x="1418792" y="0"/>
                    <a:pt x="1473212" y="0"/>
                  </a:cubicBezTo>
                  <a:cubicBezTo>
                    <a:pt x="1527847" y="0"/>
                    <a:pt x="1576029" y="30759"/>
                    <a:pt x="1598829" y="80232"/>
                  </a:cubicBezTo>
                  <a:lnTo>
                    <a:pt x="1572157" y="92492"/>
                  </a:lnTo>
                  <a:cubicBezTo>
                    <a:pt x="1554089" y="53560"/>
                    <a:pt x="1516016" y="29253"/>
                    <a:pt x="1473212" y="29253"/>
                  </a:cubicBezTo>
                  <a:cubicBezTo>
                    <a:pt x="1430192" y="29253"/>
                    <a:pt x="1392335" y="53560"/>
                    <a:pt x="1374266" y="92492"/>
                  </a:cubicBezTo>
                  <a:cubicBezTo>
                    <a:pt x="1351251" y="141965"/>
                    <a:pt x="1303069" y="172724"/>
                    <a:pt x="1248648" y="172724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69" name="Graphic 212">
            <a:extLst>
              <a:ext uri="{FF2B5EF4-FFF2-40B4-BE49-F238E27FC236}">
                <a16:creationId xmlns:a16="http://schemas.microsoft.com/office/drawing/2014/main" id="{CAB9AD4F-A248-4D49-8779-CE40E64C00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93443" y="315927"/>
            <a:ext cx="699150" cy="932200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71" name="Graphic 212">
            <a:extLst>
              <a:ext uri="{FF2B5EF4-FFF2-40B4-BE49-F238E27FC236}">
                <a16:creationId xmlns:a16="http://schemas.microsoft.com/office/drawing/2014/main" id="{3D4C1981-3D8B-446C-BFAE-E7EE5CF2DD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93443" y="315927"/>
            <a:ext cx="699150" cy="932200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Rectangle 166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6776" y="694268"/>
            <a:ext cx="2665132" cy="54779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28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«Подвійна відсутність»: TCL без суду та «розчинений» суб’єкт</a:t>
            </a:r>
          </a:p>
        </p:txBody>
      </p:sp>
      <p:grpSp>
        <p:nvGrpSpPr>
          <p:cNvPr id="169" name="Graphic 38">
            <a:extLst>
              <a:ext uri="{FF2B5EF4-FFF2-40B4-BE49-F238E27FC236}">
                <a16:creationId xmlns:a16="http://schemas.microsoft.com/office/drawing/2014/main" id="{1E8369D0-2C3B-4E27-AC6C-A246AC28CD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2912"/>
            <a:ext cx="1432689" cy="709660"/>
            <a:chOff x="2267504" y="2540250"/>
            <a:chExt cx="1990951" cy="739640"/>
          </a:xfrm>
          <a:solidFill>
            <a:schemeClr val="bg1"/>
          </a:solidFill>
        </p:grpSpPr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A3D5586F-4573-4C57-9793-1EBFDC8963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54025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5835 h 286230"/>
                <a:gd name="connsiteX8" fmla="*/ 255835 w 1990951"/>
                <a:gd name="connsiteY8" fmla="*/ 0 h 286230"/>
                <a:gd name="connsiteX9" fmla="*/ 504071 w 1990951"/>
                <a:gd name="connsiteY9" fmla="*/ 245703 h 286230"/>
                <a:gd name="connsiteX10" fmla="*/ 749773 w 1990951"/>
                <a:gd name="connsiteY10" fmla="*/ 0 h 286230"/>
                <a:gd name="connsiteX11" fmla="*/ 995476 w 1990951"/>
                <a:gd name="connsiteY11" fmla="*/ 245703 h 286230"/>
                <a:gd name="connsiteX12" fmla="*/ 1243712 w 1990951"/>
                <a:gd name="connsiteY12" fmla="*/ 0 h 286230"/>
                <a:gd name="connsiteX13" fmla="*/ 1489414 w 1990951"/>
                <a:gd name="connsiteY13" fmla="*/ 245703 h 286230"/>
                <a:gd name="connsiteX14" fmla="*/ 1735117 w 1990951"/>
                <a:gd name="connsiteY14" fmla="*/ 0 h 286230"/>
                <a:gd name="connsiteX15" fmla="*/ 1990952 w 1990951"/>
                <a:gd name="connsiteY15" fmla="*/ 255835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5835"/>
                  </a:lnTo>
                  <a:lnTo>
                    <a:pt x="255835" y="0"/>
                  </a:lnTo>
                  <a:lnTo>
                    <a:pt x="504071" y="245703"/>
                  </a:lnTo>
                  <a:lnTo>
                    <a:pt x="749773" y="0"/>
                  </a:lnTo>
                  <a:lnTo>
                    <a:pt x="995476" y="245703"/>
                  </a:lnTo>
                  <a:lnTo>
                    <a:pt x="1243712" y="0"/>
                  </a:lnTo>
                  <a:lnTo>
                    <a:pt x="1489414" y="245703"/>
                  </a:lnTo>
                  <a:lnTo>
                    <a:pt x="1735117" y="0"/>
                  </a:lnTo>
                  <a:lnTo>
                    <a:pt x="1990952" y="255835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5EED35EF-93A0-4921-941C-ECC67AE2A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99366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8368 h 286230"/>
                <a:gd name="connsiteX8" fmla="*/ 255835 w 1990951"/>
                <a:gd name="connsiteY8" fmla="*/ 0 h 286230"/>
                <a:gd name="connsiteX9" fmla="*/ 504071 w 1990951"/>
                <a:gd name="connsiteY9" fmla="*/ 248236 h 286230"/>
                <a:gd name="connsiteX10" fmla="*/ 749773 w 1990951"/>
                <a:gd name="connsiteY10" fmla="*/ 0 h 286230"/>
                <a:gd name="connsiteX11" fmla="*/ 995476 w 1990951"/>
                <a:gd name="connsiteY11" fmla="*/ 248236 h 286230"/>
                <a:gd name="connsiteX12" fmla="*/ 1243712 w 1990951"/>
                <a:gd name="connsiteY12" fmla="*/ 0 h 286230"/>
                <a:gd name="connsiteX13" fmla="*/ 1489414 w 1990951"/>
                <a:gd name="connsiteY13" fmla="*/ 248236 h 286230"/>
                <a:gd name="connsiteX14" fmla="*/ 1735117 w 1990951"/>
                <a:gd name="connsiteY14" fmla="*/ 0 h 286230"/>
                <a:gd name="connsiteX15" fmla="*/ 1990952 w 1990951"/>
                <a:gd name="connsiteY15" fmla="*/ 258368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8368"/>
                  </a:lnTo>
                  <a:lnTo>
                    <a:pt x="255835" y="0"/>
                  </a:lnTo>
                  <a:lnTo>
                    <a:pt x="504071" y="248236"/>
                  </a:lnTo>
                  <a:lnTo>
                    <a:pt x="749773" y="0"/>
                  </a:lnTo>
                  <a:lnTo>
                    <a:pt x="995476" y="248236"/>
                  </a:lnTo>
                  <a:lnTo>
                    <a:pt x="1243712" y="0"/>
                  </a:lnTo>
                  <a:lnTo>
                    <a:pt x="1489414" y="248236"/>
                  </a:lnTo>
                  <a:lnTo>
                    <a:pt x="1735117" y="0"/>
                  </a:lnTo>
                  <a:lnTo>
                    <a:pt x="1990952" y="258368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73" name="Graphic 4">
            <a:extLst>
              <a:ext uri="{FF2B5EF4-FFF2-40B4-BE49-F238E27FC236}">
                <a16:creationId xmlns:a16="http://schemas.microsoft.com/office/drawing/2014/main" id="{C6F74901-2A71-43C3-837C-27CCD6B6D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553033" y="2203010"/>
            <a:ext cx="731374" cy="975171"/>
            <a:chOff x="5829300" y="3162300"/>
            <a:chExt cx="532256" cy="532257"/>
          </a:xfrm>
          <a:solidFill>
            <a:schemeClr val="bg1"/>
          </a:solidFill>
        </p:grpSpPr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A92DF49A-063A-4F60-BE30-D268264925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9208" y="3192208"/>
              <a:ext cx="112966" cy="11296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70DCBBE0-7DEE-43ED-BEE3-ABB179CFC1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1205" y="3164205"/>
              <a:ext cx="230314" cy="230314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539FE8DF-D1B2-4074-9BDF-C458EA0123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29300" y="3162300"/>
              <a:ext cx="294131" cy="294131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61C143B5-6E24-417D-A035-65747A8E9D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7205" y="3170110"/>
              <a:ext cx="337184" cy="337280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0331ED8C-8819-4FFB-BF3C-FDA6A90D4B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3207" y="3186207"/>
              <a:ext cx="364617" cy="364617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2A39574D-5ECC-4A94-9CB6-646D90DA5A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305" y="3208305"/>
              <a:ext cx="380238" cy="380238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6A73D6F7-977D-4026-8F68-CA63C162C6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02832" y="3235832"/>
              <a:ext cx="385191" cy="385191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56348370-4FD9-4A99-BB05-944D5B0B0E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35789" y="3268313"/>
              <a:ext cx="379761" cy="380237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D1146D46-43DB-4487-A191-0970511C33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2841" y="3305841"/>
              <a:ext cx="364807" cy="364807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517B7142-9D64-4D34-B23C-9471326AD6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16370" y="3349466"/>
              <a:ext cx="337280" cy="337280"/>
            </a:xfrm>
            <a:custGeom>
              <a:avLst/>
              <a:gdLst>
                <a:gd name="connsiteX0" fmla="*/ 333470 w 337280"/>
                <a:gd name="connsiteY0" fmla="*/ 0 h 337280"/>
                <a:gd name="connsiteX1" fmla="*/ 337280 w 337280"/>
                <a:gd name="connsiteY1" fmla="*/ 13430 h 337280"/>
                <a:gd name="connsiteX2" fmla="*/ 13430 w 337280"/>
                <a:gd name="connsiteY2" fmla="*/ 337280 h 337280"/>
                <a:gd name="connsiteX3" fmla="*/ 0 w 337280"/>
                <a:gd name="connsiteY3" fmla="*/ 333470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280" h="337280">
                  <a:moveTo>
                    <a:pt x="333470" y="0"/>
                  </a:moveTo>
                  <a:cubicBezTo>
                    <a:pt x="334899" y="4382"/>
                    <a:pt x="336137" y="8858"/>
                    <a:pt x="337280" y="13430"/>
                  </a:cubicBezTo>
                  <a:lnTo>
                    <a:pt x="13430" y="337280"/>
                  </a:lnTo>
                  <a:cubicBezTo>
                    <a:pt x="8858" y="336137"/>
                    <a:pt x="4382" y="334899"/>
                    <a:pt x="0" y="333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E8EB71CD-AB26-440E-A0D5-E1081DB55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67329" y="3400425"/>
              <a:ext cx="294227" cy="294132"/>
            </a:xfrm>
            <a:custGeom>
              <a:avLst/>
              <a:gdLst>
                <a:gd name="connsiteX0" fmla="*/ 292989 w 294227"/>
                <a:gd name="connsiteY0" fmla="*/ 0 h 294132"/>
                <a:gd name="connsiteX1" fmla="*/ 294227 w 294227"/>
                <a:gd name="connsiteY1" fmla="*/ 15907 h 294132"/>
                <a:gd name="connsiteX2" fmla="*/ 15907 w 294227"/>
                <a:gd name="connsiteY2" fmla="*/ 294132 h 294132"/>
                <a:gd name="connsiteX3" fmla="*/ 0 w 294227"/>
                <a:gd name="connsiteY3" fmla="*/ 292894 h 29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227" h="294132">
                  <a:moveTo>
                    <a:pt x="292989" y="0"/>
                  </a:moveTo>
                  <a:cubicBezTo>
                    <a:pt x="293561" y="5334"/>
                    <a:pt x="293942" y="10668"/>
                    <a:pt x="294227" y="15907"/>
                  </a:cubicBezTo>
                  <a:lnTo>
                    <a:pt x="15907" y="294132"/>
                  </a:lnTo>
                  <a:cubicBezTo>
                    <a:pt x="10668" y="294132"/>
                    <a:pt x="5334" y="293465"/>
                    <a:pt x="0" y="292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34423BD2-7458-4680-AF49-5013C9D30E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29337" y="3462337"/>
              <a:ext cx="230314" cy="230314"/>
            </a:xfrm>
            <a:custGeom>
              <a:avLst/>
              <a:gdLst>
                <a:gd name="connsiteX0" fmla="*/ 230315 w 230314"/>
                <a:gd name="connsiteY0" fmla="*/ 0 h 230314"/>
                <a:gd name="connsiteX1" fmla="*/ 226886 w 230314"/>
                <a:gd name="connsiteY1" fmla="*/ 20574 h 230314"/>
                <a:gd name="connsiteX2" fmla="*/ 20669 w 230314"/>
                <a:gd name="connsiteY2" fmla="*/ 226790 h 230314"/>
                <a:gd name="connsiteX3" fmla="*/ 0 w 230314"/>
                <a:gd name="connsiteY3" fmla="*/ 230315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314" h="230314">
                  <a:moveTo>
                    <a:pt x="230315" y="0"/>
                  </a:moveTo>
                  <a:cubicBezTo>
                    <a:pt x="229457" y="6953"/>
                    <a:pt x="228314" y="13716"/>
                    <a:pt x="226886" y="20574"/>
                  </a:cubicBezTo>
                  <a:lnTo>
                    <a:pt x="20669" y="226790"/>
                  </a:lnTo>
                  <a:cubicBezTo>
                    <a:pt x="13811" y="228314"/>
                    <a:pt x="6953" y="229457"/>
                    <a:pt x="0" y="2303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25547DC8-8B87-4446-9CC9-65AF04A5FE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18682" y="3551682"/>
              <a:ext cx="112871" cy="112871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88" name="Oval 187">
            <a:extLst>
              <a:ext uri="{FF2B5EF4-FFF2-40B4-BE49-F238E27FC236}">
                <a16:creationId xmlns:a16="http://schemas.microsoft.com/office/drawing/2014/main" id="{EC11F68A-CC71-4196-BBF3-20CDCD75D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626" y="4752208"/>
            <a:ext cx="273766" cy="365021"/>
          </a:xfrm>
          <a:prstGeom prst="ellipse">
            <a:avLst/>
          </a:pr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0" name="Oval 189">
            <a:extLst>
              <a:ext uri="{FF2B5EF4-FFF2-40B4-BE49-F238E27FC236}">
                <a16:creationId xmlns:a16="http://schemas.microsoft.com/office/drawing/2014/main" id="{085F9950-F10E-4E64-962B-F7034578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626" y="4752208"/>
            <a:ext cx="273766" cy="365021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676151" y="1130846"/>
            <a:ext cx="391287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>
                <a:solidFill>
                  <a:schemeClr val="bg1"/>
                </a:solidFill>
              </a:rPr>
              <a:t>• «Відсутній третій» між ECL та ICL: TCL гармонізує криміналізацію морських форм торгівлі людьми та контрабанди мігрантів, але не має власного судового рівня.
• «Відсутній суб’єкт» між індивідом і колективом: ключові морські актори (компанії, брокери, оператори платформ, ВПК) лише фрагментарно охоплюються моделями відповідальності.
• Відповідальність моряків «тіньового флоту» оголює проблему індивідуалізації вини в системно організованих ланцюгах.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A57EACD-61CA-4775-9551-2078FC0BC7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298403" y="5203828"/>
            <a:ext cx="1396122" cy="1557272"/>
            <a:chOff x="9731107" y="5203828"/>
            <a:chExt cx="1861478" cy="1557272"/>
          </a:xfrm>
          <a:solidFill>
            <a:schemeClr val="bg1"/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EA9CEFA-65DF-4773-AB16-4E08113480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31112" y="5203828"/>
              <a:ext cx="36465" cy="36221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5B46568-197D-4462-A2AB-B32016E07D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83335" y="5203828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A310550-C5D3-4B44-A74F-CA522D3EA1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35314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4320944-CB85-404B-ACEB-4C621A2DE0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87538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F09ADAE-8ED7-4349-9F53-C9846B34AC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9519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4A30888-D632-4303-AD63-F9F6425F67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91745" y="5203828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494E026-3245-4E27-8FA4-B5E5039893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43724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0980A2D-E8F8-4D53-96BD-549B6E43CE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95947" y="5203828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6953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9B2DDE9-70F9-46DE-A98D-A9E6A15B0C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7929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D6359C0-FED2-4F38-AF2C-D2CCB137CB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00152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9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731DFD6-7643-4367-B357-419597215F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52131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D5AD929-BDD1-4C17-B069-7F26DA2398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4357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A89B223-AC6D-428A-ADA0-A8107F132C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56336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55AE910-CDA0-467B-91F1-30022FC702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31112" y="5356051"/>
              <a:ext cx="36465" cy="36221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280BBB4-49D0-40C7-949B-CE40E918B3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83335" y="5356046"/>
              <a:ext cx="36221" cy="36226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5A691FB-DA8E-4CB6-B2CB-43996A8A62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35314" y="53560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6ABC7EF-0297-4356-A5FE-85B70C2267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87538" y="53560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2A4C124-2BE2-47A7-88BD-0D0E702258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9519" y="53560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77B5782-F97B-49E6-B4CF-05080D43F7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91742" y="5356051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8 w 14097"/>
                <a:gd name="connsiteY1" fmla="*/ 14097 h 14097"/>
                <a:gd name="connsiteX2" fmla="*/ 0 w 14097"/>
                <a:gd name="connsiteY2" fmla="*/ 7049 h 14097"/>
                <a:gd name="connsiteX3" fmla="*/ 7048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B45F28A-82A7-4E2A-AC1D-A9080F5F5A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43724" y="53560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904D3904-C2B3-4481-9AD0-4F4B97BF79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95947" y="5356044"/>
              <a:ext cx="36221" cy="36226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7E99BD2-8425-452F-BBC9-DA271A4D4B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7929" y="5356044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6826B2E-CE5F-4751-AB16-2F5D38E0D5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00152" y="5356044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3D69C59-2023-4CEC-BA7C-5EE1834EC6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52131" y="5356044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B90D7BC-1D4E-4E24-B1E4-700CFE90C9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4357" y="5356041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9425F03-8DA8-4B30-8D52-0F823F557C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56336" y="5356046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E5042418-2AFD-437C-BDFE-95057749D1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31112" y="5508030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6F7247EC-FBD7-42B0-89E1-9814018978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83335" y="5508030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642B17A-8F41-4932-B0D0-CAA198A36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35314" y="550803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BC09251-BDF7-47DB-8213-2FD24431C9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87538" y="550803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F3F5D47-FD51-41B4-B385-72FB1B83FD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9519" y="550803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FEDA36F-4DFB-4CF9-AFCB-DF2830797B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91745" y="5508030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74B82A4E-24F2-4AF9-ACD9-032004D5C7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43724" y="550803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48A1B0D-4A06-45BC-B4BC-CFC5300FB0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95947" y="5508025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E5FAD49E-FD72-4576-A940-2428587BC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7929" y="550802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0C5050F-FCF4-41AE-A014-DA0E79C9D0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00152" y="550802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C05C37E2-39BD-41F3-A48B-0D6656AFDF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52131" y="550802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ADE8E63-21C2-4361-9759-81558A67FB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4357" y="550802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1BB2F91E-6261-407E-AB8B-BC2971C5E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56336" y="5508025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51B8D98F-3287-4463-9C66-4D55628802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31112" y="5660254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B4DF75-5954-4360-BD08-C0F14F07BC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83335" y="5660248"/>
              <a:ext cx="36221" cy="36226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D9646D91-7334-4EF7-854E-31229C0EBD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35314" y="5660248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B52D0D3-BAB6-4E87-A7E3-042FE194E0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87538" y="5660248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7C99FAD0-CAF0-416B-A5C2-BF67795C5B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9519" y="5660248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E22E26C-C150-4D82-9949-7CBE6C6E37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91742" y="5660254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072F62D-B9FA-4CBD-8427-DCDAE97240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43724" y="5660248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A5E7E19-8DF1-4E35-B975-14DB353C5C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95947" y="5660246"/>
              <a:ext cx="36221" cy="36226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F29CC129-69D0-48B1-969C-406A8EC16C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7929" y="56602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863A762-C2BE-4B7F-8F77-FB38598FD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00152" y="56602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75ED5B7-A269-4716-8A91-60C4640BC4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52131" y="56602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B53D700F-89B5-47C3-88CF-F491CCA231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4357" y="56602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A60B6165-C5E0-4495-B9AC-5D3FAA17C3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56336" y="5660251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72C06BE7-B255-49E8-AFD7-16EA0DEED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31112" y="5812233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A62BAA60-4FD3-4ED5-85B8-FA1AEBB543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83335" y="5812233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7D285C5F-B15D-4C99-876E-11EA0EDDB8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35314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1D3315B-6CF6-4B8A-9AD6-15E8ED774D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87538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2316A1B-DF30-4B08-A25E-634088C3A8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9519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13B9824C-F3A0-4BB5-BA2D-E7B2C87394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91742" y="5812233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E74AA607-331A-4D12-9628-01D4184CA8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43724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BC5FC238-AD32-4501-B2D5-55A3F14093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95947" y="5812233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92651C95-EE88-4D97-A4BD-842E093F04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7929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D800BB2-C68A-40A6-8CD4-A733BD0DBA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00152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8697780E-7DCF-4651-9953-FE1A7062C3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52131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6B417FEE-0006-405F-A3EF-741EC0C607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4357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ED2CA75D-333A-4FC0-A35C-1502189323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56336" y="581223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1FE7FEB-856E-4B91-9524-7CB608A04D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31112" y="5964459"/>
              <a:ext cx="36465" cy="36221"/>
            </a:xfrm>
            <a:custGeom>
              <a:avLst/>
              <a:gdLst>
                <a:gd name="connsiteX0" fmla="*/ 14192 w 14192"/>
                <a:gd name="connsiteY0" fmla="*/ 7048 h 14097"/>
                <a:gd name="connsiteX1" fmla="*/ 7144 w 14192"/>
                <a:gd name="connsiteY1" fmla="*/ 14097 h 14097"/>
                <a:gd name="connsiteX2" fmla="*/ 0 w 14192"/>
                <a:gd name="connsiteY2" fmla="*/ 7048 h 14097"/>
                <a:gd name="connsiteX3" fmla="*/ 7049 w 14192"/>
                <a:gd name="connsiteY3" fmla="*/ 0 h 14097"/>
                <a:gd name="connsiteX4" fmla="*/ 14192 w 14192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815A820-71A2-4F06-909A-802956FCD9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83335" y="5964453"/>
              <a:ext cx="36221" cy="36226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4135222E-6463-4F37-A52D-8E5F48B17D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35314" y="5964453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34C684AC-F7CB-4096-BD97-E024A22032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87538" y="5964453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2AEB483C-20AB-4095-912D-AB52A7C322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9519" y="5964453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2D1625C5-4D6F-4AF0-8F52-3E430AD86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91742" y="5964459"/>
              <a:ext cx="36221" cy="36221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8 w 14097"/>
                <a:gd name="connsiteY1" fmla="*/ 14097 h 14097"/>
                <a:gd name="connsiteX2" fmla="*/ 0 w 14097"/>
                <a:gd name="connsiteY2" fmla="*/ 7048 h 14097"/>
                <a:gd name="connsiteX3" fmla="*/ 7048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BE6AC22C-25A4-400A-8E40-0DA9119C5D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43724" y="5964453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B4586291-7B87-4844-A3C7-1B10E7070A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95947" y="5964451"/>
              <a:ext cx="36221" cy="36226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7E6C849B-AC63-4611-9425-9677632806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7929" y="5964451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3DD2AB7-F94D-4A1E-8D17-3A8418C7D8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00152" y="5964451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D99CE3DE-A5D3-4CBC-9771-BA0D4A71C3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52131" y="5964451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F51F4BCD-DCFB-49C5-AA53-912A2644D5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4357" y="5964448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217BD47A-2F24-467E-A016-650656A35B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56336" y="5964453"/>
              <a:ext cx="36218" cy="36221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60F5B69-D34A-4A38-AC4F-E04BB730A0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31112" y="6116440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6D5DFC6-ED6D-4E93-BBFD-32876861C6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83335" y="6116440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046009FB-3E9E-46F5-9DC9-B225C7B7D6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35314" y="611644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E10C4A9D-1BAD-4C1A-B643-39CEA7C56A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87538" y="611644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B3786231-B3C8-45C0-AB76-F0F35D7E1D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9519" y="611644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8E05DBD8-3FC9-47DE-88E7-849A2BE28C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91742" y="6116440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F8B45623-D400-48AE-99CB-C50EF8208C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43724" y="611644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50817F4-286D-4A64-A707-3199641184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95947" y="6116435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CE2CBB23-BC03-4233-B66D-F3E1BC3612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7929" y="611643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45B057C8-A242-41ED-B0DB-78B245C078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00152" y="611643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9CB4C1C0-5F41-4E24-A7CD-AFB1DE7B39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52131" y="61164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9153209C-5637-4CEC-AB94-73A0EA2C7A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4357" y="611643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F7A55A31-FEC9-482A-B837-9658289139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56336" y="611644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93BA94A3-F00C-4D17-9254-A955E4414F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31112" y="6268419"/>
              <a:ext cx="36465" cy="36219"/>
            </a:xfrm>
            <a:custGeom>
              <a:avLst/>
              <a:gdLst>
                <a:gd name="connsiteX0" fmla="*/ 14192 w 14192"/>
                <a:gd name="connsiteY0" fmla="*/ 7049 h 14096"/>
                <a:gd name="connsiteX1" fmla="*/ 7144 w 14192"/>
                <a:gd name="connsiteY1" fmla="*/ 14097 h 14096"/>
                <a:gd name="connsiteX2" fmla="*/ 0 w 14192"/>
                <a:gd name="connsiteY2" fmla="*/ 7049 h 14096"/>
                <a:gd name="connsiteX3" fmla="*/ 7049 w 14192"/>
                <a:gd name="connsiteY3" fmla="*/ 0 h 14096"/>
                <a:gd name="connsiteX4" fmla="*/ 14192 w 14192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1049"/>
                    <a:pt x="0" y="7049"/>
                  </a:cubicBezTo>
                  <a:cubicBezTo>
                    <a:pt x="0" y="3048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9A2902DE-23EF-49CE-A669-B9096A9D4B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83335" y="6268419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35780746-7CB1-459B-ACF8-EE4C8FA2DA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35314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6EC72100-CCC7-485B-AB73-AFE6263C26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87538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90330226-7157-4C26-8B12-849E7E40B5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9519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F6FC5CE2-A4E9-48A9-A687-9D3CBDF2C8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91745" y="6268419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971F8A61-039C-4875-ABD2-DDAD0AF611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43724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E9C48D7-E617-453A-95A7-4CBADCB709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95968" y="6268419"/>
              <a:ext cx="36221" cy="36219"/>
            </a:xfrm>
            <a:custGeom>
              <a:avLst/>
              <a:gdLst>
                <a:gd name="connsiteX0" fmla="*/ 14097 w 14097"/>
                <a:gd name="connsiteY0" fmla="*/ 7049 h 14096"/>
                <a:gd name="connsiteX1" fmla="*/ 7049 w 14097"/>
                <a:gd name="connsiteY1" fmla="*/ 14097 h 14096"/>
                <a:gd name="connsiteX2" fmla="*/ 0 w 14097"/>
                <a:gd name="connsiteY2" fmla="*/ 7049 h 14096"/>
                <a:gd name="connsiteX3" fmla="*/ 7049 w 14097"/>
                <a:gd name="connsiteY3" fmla="*/ 0 h 14096"/>
                <a:gd name="connsiteX4" fmla="*/ 14097 w 14097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6028847A-3236-456C-ABCA-F17FACC740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7950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768F10DA-E024-4DFF-B71A-284CE37839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00173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9 w 14096"/>
                <a:gd name="connsiteY1" fmla="*/ 14097 h 14096"/>
                <a:gd name="connsiteX2" fmla="*/ 0 w 14096"/>
                <a:gd name="connsiteY2" fmla="*/ 7049 h 14096"/>
                <a:gd name="connsiteX3" fmla="*/ 7049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5D1258F2-08D2-4674-BB2B-00DA3F0541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52154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1CA4E673-ADD3-4C6A-B67D-077CD7F768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4380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E8412C5A-7E5C-437B-A36E-FD4ADC57E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56357" y="6268417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B56AC8FA-ED34-4749-9A15-E878B40889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31112" y="6420645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EEE8845F-6312-4CB4-8345-10FAA6E91F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83335" y="6420645"/>
              <a:ext cx="36221" cy="36221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B6649974-BABE-465B-934C-798CD398A3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35314" y="642064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9A2E8120-B8AC-4058-AB81-44A99CF53A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87538" y="642064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EB3ACBEF-904A-4B73-A8B1-3A62AC125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9519" y="642064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F80CD75B-0C3D-4186-B1D8-E58A7580E5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91745" y="6420645"/>
              <a:ext cx="36221" cy="36221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C17D40FB-488F-4EFD-9019-8E5802A73E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43724" y="642064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7089A9FA-C815-459B-8D43-862AC2805A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95968" y="6420653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CA360E5B-3ABC-46DD-9DFE-5D8D1D4D21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7950" y="6420661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DBCC9121-E8F5-49AE-869E-1245398D1D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00173" y="642066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B190A7C8-B00C-4DCB-929A-3288110391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52154" y="642066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DFBC02C4-69CC-4293-9249-E28D9F2C5A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4380" y="642067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C4748328-B03B-4EDD-96F0-DAF6527201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56357" y="6420679"/>
              <a:ext cx="36218" cy="36221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17E29EF6-5C38-4836-AE46-64215DD789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31112" y="6572627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333BC27D-A755-4489-B73A-5B0EA4BDD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83335" y="6572627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E018ADBF-7412-4D0F-BC0F-8710DB9A4D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35314" y="6572627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370D54CD-D372-4C7F-B2AC-AB600FE525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87538" y="6572627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9BB9398E-F21C-4918-8C5A-90735B80B3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9519" y="6572627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4A7E3180-5F52-4B48-B3BD-F02177C418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91742" y="6572627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B657DEC7-1A91-41CA-B3FD-593EFF9427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43724" y="6572627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1F66DBED-0EF0-4BC7-A733-8CEB9301F0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95968" y="6572658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327BC7E2-BB50-457E-8D53-CBADC3D0A8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7950" y="657265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2E5B2F2A-FBC8-42A5-9305-B5C98A24DB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00173" y="657265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67BC862E-B59F-4BFB-A777-05409E7271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52154" y="657265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33FB1571-92E7-4829-BCCD-7DCB0FE981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4380" y="657265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E4F917C1-A8BC-4A0E-AE36-F9D0BE9818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56357" y="657265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76F8931C-3AC8-4029-B30C-5361BFBCAE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31107" y="6724848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076E87F7-1BC0-472D-B19E-FFB4942471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83333" y="6724848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465149F4-5FFD-4DA3-B387-25DDFF149B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35312" y="672484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FCC143A2-5B71-45E0-A5DC-1AE44CF27E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87538" y="672484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A29C66E6-99F1-4166-B11B-8C47DD3103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9517" y="672484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5D782C24-70D1-4DF0-A631-9FA2642920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91740" y="6724848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204EA4D6-FB90-4EE9-9C94-FACE6D79A1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43724" y="672484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F71E17C7-CF11-4295-85DA-5237670B3A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95968" y="6724881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73AF0AFB-AF22-44B2-B981-AF6098F197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7950" y="6724881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EC7A3631-6B95-4E40-89A4-0DC231A1A2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00173" y="6724881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E320EDD3-FA1E-4F06-B5E6-86BA66BFFF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52154" y="6724881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25CB6263-11E9-4CF8-B171-7C627720CC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4380" y="6724881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19FB7707-C4F1-4107-A1AA-C702870A59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56367" y="6724876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0244" y="1202026"/>
            <a:ext cx="3022599" cy="440650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Морська торгівля людьми та міграційні потоки: асиметрія TCL та ICL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9171" y="1257565"/>
            <a:ext cx="391287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>
                <a:solidFill>
                  <a:schemeClr val="bg1"/>
                </a:solidFill>
              </a:rPr>
              <a:t>• Палермський протокол і Директива 2011/36/ЄС застосовують формулу «акт–засоби–мета» до будь-якого транспортування чи переміщення з метою експлуатації, незалежно від збройного конфлікту.
• Морські переміщення через Чорне й Середземне море формально підпадають під TCL, навіть коли фактично наближаються до злочинів проти людяності.
• Римський статут висуває суворі контекстуальні пороги (широкомасштабний/систематичний напад, nexus до конфлікту), що створює нормативний вакуум.</a:t>
            </a:r>
          </a:p>
        </p:txBody>
      </p:sp>
      <p:grpSp>
        <p:nvGrpSpPr>
          <p:cNvPr id="156" name="Graphic 190">
            <a:extLst>
              <a:ext uri="{FF2B5EF4-FFF2-40B4-BE49-F238E27FC236}">
                <a16:creationId xmlns:a16="http://schemas.microsoft.com/office/drawing/2014/main" id="{55A100E1-E66E-4ED2-A56A-F7A819228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68648" y="725954"/>
            <a:ext cx="1199122" cy="531293"/>
            <a:chOff x="2504802" y="1755501"/>
            <a:chExt cx="1598829" cy="531293"/>
          </a:xfrm>
          <a:solidFill>
            <a:schemeClr val="bg1"/>
          </a:solidFill>
        </p:grpSpPr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4AB9672F-EB60-4C69-965D-C7AD5217C2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2113855"/>
              <a:ext cx="1598614" cy="172939"/>
            </a:xfrm>
            <a:custGeom>
              <a:avLst/>
              <a:gdLst>
                <a:gd name="connsiteX0" fmla="*/ 1248648 w 1598614"/>
                <a:gd name="connsiteY0" fmla="*/ 172939 h 172939"/>
                <a:gd name="connsiteX1" fmla="*/ 1123031 w 1598614"/>
                <a:gd name="connsiteY1" fmla="*/ 92708 h 172939"/>
                <a:gd name="connsiteX2" fmla="*/ 1024085 w 1598614"/>
                <a:gd name="connsiteY2" fmla="*/ 29469 h 172939"/>
                <a:gd name="connsiteX3" fmla="*/ 925140 w 1598614"/>
                <a:gd name="connsiteY3" fmla="*/ 92708 h 172939"/>
                <a:gd name="connsiteX4" fmla="*/ 799522 w 1598614"/>
                <a:gd name="connsiteY4" fmla="*/ 172939 h 172939"/>
                <a:gd name="connsiteX5" fmla="*/ 799522 w 1598614"/>
                <a:gd name="connsiteY5" fmla="*/ 172939 h 172939"/>
                <a:gd name="connsiteX6" fmla="*/ 673905 w 1598614"/>
                <a:gd name="connsiteY6" fmla="*/ 92708 h 172939"/>
                <a:gd name="connsiteX7" fmla="*/ 574959 w 1598614"/>
                <a:gd name="connsiteY7" fmla="*/ 29469 h 172939"/>
                <a:gd name="connsiteX8" fmla="*/ 476014 w 1598614"/>
                <a:gd name="connsiteY8" fmla="*/ 92708 h 172939"/>
                <a:gd name="connsiteX9" fmla="*/ 350396 w 1598614"/>
                <a:gd name="connsiteY9" fmla="*/ 172939 h 172939"/>
                <a:gd name="connsiteX10" fmla="*/ 224778 w 1598614"/>
                <a:gd name="connsiteY10" fmla="*/ 92708 h 172939"/>
                <a:gd name="connsiteX11" fmla="*/ 125833 w 1598614"/>
                <a:gd name="connsiteY11" fmla="*/ 29469 h 172939"/>
                <a:gd name="connsiteX12" fmla="*/ 26887 w 1598614"/>
                <a:gd name="connsiteY12" fmla="*/ 92708 h 172939"/>
                <a:gd name="connsiteX13" fmla="*/ 0 w 1598614"/>
                <a:gd name="connsiteY13" fmla="*/ 80232 h 172939"/>
                <a:gd name="connsiteX14" fmla="*/ 125618 w 1598614"/>
                <a:gd name="connsiteY14" fmla="*/ 0 h 172939"/>
                <a:gd name="connsiteX15" fmla="*/ 251235 w 1598614"/>
                <a:gd name="connsiteY15" fmla="*/ 80232 h 172939"/>
                <a:gd name="connsiteX16" fmla="*/ 350181 w 1598614"/>
                <a:gd name="connsiteY16" fmla="*/ 143471 h 172939"/>
                <a:gd name="connsiteX17" fmla="*/ 449126 w 1598614"/>
                <a:gd name="connsiteY17" fmla="*/ 80232 h 172939"/>
                <a:gd name="connsiteX18" fmla="*/ 574744 w 1598614"/>
                <a:gd name="connsiteY18" fmla="*/ 0 h 172939"/>
                <a:gd name="connsiteX19" fmla="*/ 700362 w 1598614"/>
                <a:gd name="connsiteY19" fmla="*/ 80232 h 172939"/>
                <a:gd name="connsiteX20" fmla="*/ 799307 w 1598614"/>
                <a:gd name="connsiteY20" fmla="*/ 143471 h 172939"/>
                <a:gd name="connsiteX21" fmla="*/ 799307 w 1598614"/>
                <a:gd name="connsiteY21" fmla="*/ 143471 h 172939"/>
                <a:gd name="connsiteX22" fmla="*/ 898253 w 1598614"/>
                <a:gd name="connsiteY22" fmla="*/ 80232 h 172939"/>
                <a:gd name="connsiteX23" fmla="*/ 1023870 w 1598614"/>
                <a:gd name="connsiteY23" fmla="*/ 0 h 172939"/>
                <a:gd name="connsiteX24" fmla="*/ 1149488 w 1598614"/>
                <a:gd name="connsiteY24" fmla="*/ 80232 h 172939"/>
                <a:gd name="connsiteX25" fmla="*/ 1248433 w 1598614"/>
                <a:gd name="connsiteY25" fmla="*/ 143471 h 172939"/>
                <a:gd name="connsiteX26" fmla="*/ 1347379 w 1598614"/>
                <a:gd name="connsiteY26" fmla="*/ 80232 h 172939"/>
                <a:gd name="connsiteX27" fmla="*/ 1472997 w 1598614"/>
                <a:gd name="connsiteY27" fmla="*/ 0 h 172939"/>
                <a:gd name="connsiteX28" fmla="*/ 1598614 w 1598614"/>
                <a:gd name="connsiteY28" fmla="*/ 80232 h 172939"/>
                <a:gd name="connsiteX29" fmla="*/ 1571942 w 1598614"/>
                <a:gd name="connsiteY29" fmla="*/ 92708 h 172939"/>
                <a:gd name="connsiteX30" fmla="*/ 1472997 w 1598614"/>
                <a:gd name="connsiteY30" fmla="*/ 29469 h 172939"/>
                <a:gd name="connsiteX31" fmla="*/ 1374051 w 1598614"/>
                <a:gd name="connsiteY31" fmla="*/ 92708 h 172939"/>
                <a:gd name="connsiteX32" fmla="*/ 1248648 w 1598614"/>
                <a:gd name="connsiteY32" fmla="*/ 172939 h 172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614" h="172939">
                  <a:moveTo>
                    <a:pt x="1248648" y="172939"/>
                  </a:moveTo>
                  <a:cubicBezTo>
                    <a:pt x="1194229" y="172939"/>
                    <a:pt x="1146046" y="142180"/>
                    <a:pt x="1123031" y="92708"/>
                  </a:cubicBezTo>
                  <a:cubicBezTo>
                    <a:pt x="1104962" y="53775"/>
                    <a:pt x="1067105" y="29469"/>
                    <a:pt x="1024085" y="29469"/>
                  </a:cubicBezTo>
                  <a:cubicBezTo>
                    <a:pt x="981066" y="29469"/>
                    <a:pt x="943208" y="53775"/>
                    <a:pt x="925140" y="92708"/>
                  </a:cubicBezTo>
                  <a:cubicBezTo>
                    <a:pt x="902124" y="142180"/>
                    <a:pt x="853942" y="172939"/>
                    <a:pt x="799522" y="172939"/>
                  </a:cubicBezTo>
                  <a:cubicBezTo>
                    <a:pt x="799522" y="172939"/>
                    <a:pt x="799522" y="172939"/>
                    <a:pt x="799522" y="172939"/>
                  </a:cubicBezTo>
                  <a:cubicBezTo>
                    <a:pt x="744887" y="172939"/>
                    <a:pt x="696920" y="142180"/>
                    <a:pt x="673905" y="92708"/>
                  </a:cubicBezTo>
                  <a:cubicBezTo>
                    <a:pt x="655836" y="53775"/>
                    <a:pt x="617979" y="29469"/>
                    <a:pt x="574959" y="29469"/>
                  </a:cubicBezTo>
                  <a:cubicBezTo>
                    <a:pt x="531939" y="29469"/>
                    <a:pt x="494082" y="53775"/>
                    <a:pt x="476014" y="92708"/>
                  </a:cubicBezTo>
                  <a:cubicBezTo>
                    <a:pt x="452998" y="142180"/>
                    <a:pt x="405031" y="172939"/>
                    <a:pt x="350396" y="172939"/>
                  </a:cubicBezTo>
                  <a:cubicBezTo>
                    <a:pt x="295976" y="172939"/>
                    <a:pt x="247794" y="142180"/>
                    <a:pt x="224778" y="92708"/>
                  </a:cubicBezTo>
                  <a:cubicBezTo>
                    <a:pt x="206710" y="53775"/>
                    <a:pt x="168853" y="29469"/>
                    <a:pt x="125833" y="29469"/>
                  </a:cubicBezTo>
                  <a:cubicBezTo>
                    <a:pt x="82813" y="29469"/>
                    <a:pt x="44956" y="53775"/>
                    <a:pt x="26887" y="92708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268" y="30759"/>
                    <a:pt x="969235" y="0"/>
                    <a:pt x="1023870" y="0"/>
                  </a:cubicBezTo>
                  <a:cubicBezTo>
                    <a:pt x="1078505" y="0"/>
                    <a:pt x="1126472" y="30759"/>
                    <a:pt x="1149488" y="80232"/>
                  </a:cubicBezTo>
                  <a:cubicBezTo>
                    <a:pt x="1167556" y="119165"/>
                    <a:pt x="1205414" y="143471"/>
                    <a:pt x="1248433" y="143471"/>
                  </a:cubicBezTo>
                  <a:cubicBezTo>
                    <a:pt x="1291453" y="143471"/>
                    <a:pt x="1329311" y="119165"/>
                    <a:pt x="1347379" y="80232"/>
                  </a:cubicBezTo>
                  <a:cubicBezTo>
                    <a:pt x="1370394" y="30759"/>
                    <a:pt x="1418361" y="0"/>
                    <a:pt x="1472997" y="0"/>
                  </a:cubicBezTo>
                  <a:cubicBezTo>
                    <a:pt x="1527632" y="0"/>
                    <a:pt x="1575814" y="30759"/>
                    <a:pt x="1598614" y="80232"/>
                  </a:cubicBezTo>
                  <a:lnTo>
                    <a:pt x="1571942" y="92708"/>
                  </a:lnTo>
                  <a:cubicBezTo>
                    <a:pt x="1553874" y="53775"/>
                    <a:pt x="1515801" y="29469"/>
                    <a:pt x="1472997" y="29469"/>
                  </a:cubicBezTo>
                  <a:cubicBezTo>
                    <a:pt x="1429977" y="29469"/>
                    <a:pt x="1392119" y="53775"/>
                    <a:pt x="1374051" y="92708"/>
                  </a:cubicBezTo>
                  <a:cubicBezTo>
                    <a:pt x="1351251" y="142180"/>
                    <a:pt x="1303069" y="172939"/>
                    <a:pt x="1248648" y="172939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47B9190C-E3A6-476A-9BBD-79CC3E7A04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1755501"/>
              <a:ext cx="1598829" cy="172724"/>
            </a:xfrm>
            <a:custGeom>
              <a:avLst/>
              <a:gdLst>
                <a:gd name="connsiteX0" fmla="*/ 1248648 w 1598829"/>
                <a:gd name="connsiteY0" fmla="*/ 172724 h 172724"/>
                <a:gd name="connsiteX1" fmla="*/ 1123031 w 1598829"/>
                <a:gd name="connsiteY1" fmla="*/ 92492 h 172724"/>
                <a:gd name="connsiteX2" fmla="*/ 1024085 w 1598829"/>
                <a:gd name="connsiteY2" fmla="*/ 29253 h 172724"/>
                <a:gd name="connsiteX3" fmla="*/ 925140 w 1598829"/>
                <a:gd name="connsiteY3" fmla="*/ 92492 h 172724"/>
                <a:gd name="connsiteX4" fmla="*/ 799522 w 1598829"/>
                <a:gd name="connsiteY4" fmla="*/ 172724 h 172724"/>
                <a:gd name="connsiteX5" fmla="*/ 799522 w 1598829"/>
                <a:gd name="connsiteY5" fmla="*/ 172724 h 172724"/>
                <a:gd name="connsiteX6" fmla="*/ 673905 w 1598829"/>
                <a:gd name="connsiteY6" fmla="*/ 92492 h 172724"/>
                <a:gd name="connsiteX7" fmla="*/ 574959 w 1598829"/>
                <a:gd name="connsiteY7" fmla="*/ 29253 h 172724"/>
                <a:gd name="connsiteX8" fmla="*/ 476014 w 1598829"/>
                <a:gd name="connsiteY8" fmla="*/ 92492 h 172724"/>
                <a:gd name="connsiteX9" fmla="*/ 350396 w 1598829"/>
                <a:gd name="connsiteY9" fmla="*/ 172724 h 172724"/>
                <a:gd name="connsiteX10" fmla="*/ 224778 w 1598829"/>
                <a:gd name="connsiteY10" fmla="*/ 92492 h 172724"/>
                <a:gd name="connsiteX11" fmla="*/ 125833 w 1598829"/>
                <a:gd name="connsiteY11" fmla="*/ 29253 h 172724"/>
                <a:gd name="connsiteX12" fmla="*/ 26887 w 1598829"/>
                <a:gd name="connsiteY12" fmla="*/ 92492 h 172724"/>
                <a:gd name="connsiteX13" fmla="*/ 0 w 1598829"/>
                <a:gd name="connsiteY13" fmla="*/ 80232 h 172724"/>
                <a:gd name="connsiteX14" fmla="*/ 125618 w 1598829"/>
                <a:gd name="connsiteY14" fmla="*/ 0 h 172724"/>
                <a:gd name="connsiteX15" fmla="*/ 251235 w 1598829"/>
                <a:gd name="connsiteY15" fmla="*/ 80232 h 172724"/>
                <a:gd name="connsiteX16" fmla="*/ 350181 w 1598829"/>
                <a:gd name="connsiteY16" fmla="*/ 143471 h 172724"/>
                <a:gd name="connsiteX17" fmla="*/ 449126 w 1598829"/>
                <a:gd name="connsiteY17" fmla="*/ 80232 h 172724"/>
                <a:gd name="connsiteX18" fmla="*/ 574744 w 1598829"/>
                <a:gd name="connsiteY18" fmla="*/ 0 h 172724"/>
                <a:gd name="connsiteX19" fmla="*/ 700362 w 1598829"/>
                <a:gd name="connsiteY19" fmla="*/ 80232 h 172724"/>
                <a:gd name="connsiteX20" fmla="*/ 799307 w 1598829"/>
                <a:gd name="connsiteY20" fmla="*/ 143471 h 172724"/>
                <a:gd name="connsiteX21" fmla="*/ 799307 w 1598829"/>
                <a:gd name="connsiteY21" fmla="*/ 143471 h 172724"/>
                <a:gd name="connsiteX22" fmla="*/ 898253 w 1598829"/>
                <a:gd name="connsiteY22" fmla="*/ 80232 h 172724"/>
                <a:gd name="connsiteX23" fmla="*/ 1024085 w 1598829"/>
                <a:gd name="connsiteY23" fmla="*/ 0 h 172724"/>
                <a:gd name="connsiteX24" fmla="*/ 1149703 w 1598829"/>
                <a:gd name="connsiteY24" fmla="*/ 80232 h 172724"/>
                <a:gd name="connsiteX25" fmla="*/ 1248648 w 1598829"/>
                <a:gd name="connsiteY25" fmla="*/ 143471 h 172724"/>
                <a:gd name="connsiteX26" fmla="*/ 1347594 w 1598829"/>
                <a:gd name="connsiteY26" fmla="*/ 80232 h 172724"/>
                <a:gd name="connsiteX27" fmla="*/ 1473212 w 1598829"/>
                <a:gd name="connsiteY27" fmla="*/ 0 h 172724"/>
                <a:gd name="connsiteX28" fmla="*/ 1598829 w 1598829"/>
                <a:gd name="connsiteY28" fmla="*/ 80232 h 172724"/>
                <a:gd name="connsiteX29" fmla="*/ 1572157 w 1598829"/>
                <a:gd name="connsiteY29" fmla="*/ 92492 h 172724"/>
                <a:gd name="connsiteX30" fmla="*/ 1473212 w 1598829"/>
                <a:gd name="connsiteY30" fmla="*/ 29253 h 172724"/>
                <a:gd name="connsiteX31" fmla="*/ 1374266 w 1598829"/>
                <a:gd name="connsiteY31" fmla="*/ 92492 h 172724"/>
                <a:gd name="connsiteX32" fmla="*/ 1248648 w 1598829"/>
                <a:gd name="connsiteY32" fmla="*/ 172724 h 17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829" h="172724">
                  <a:moveTo>
                    <a:pt x="1248648" y="172724"/>
                  </a:moveTo>
                  <a:cubicBezTo>
                    <a:pt x="1194229" y="172724"/>
                    <a:pt x="1146046" y="141965"/>
                    <a:pt x="1123031" y="92492"/>
                  </a:cubicBezTo>
                  <a:cubicBezTo>
                    <a:pt x="1104962" y="53560"/>
                    <a:pt x="1067105" y="29253"/>
                    <a:pt x="1024085" y="29253"/>
                  </a:cubicBezTo>
                  <a:cubicBezTo>
                    <a:pt x="981066" y="29253"/>
                    <a:pt x="943208" y="53560"/>
                    <a:pt x="925140" y="92492"/>
                  </a:cubicBezTo>
                  <a:cubicBezTo>
                    <a:pt x="902124" y="141965"/>
                    <a:pt x="853942" y="172724"/>
                    <a:pt x="799522" y="172724"/>
                  </a:cubicBezTo>
                  <a:cubicBezTo>
                    <a:pt x="799522" y="172724"/>
                    <a:pt x="799522" y="172724"/>
                    <a:pt x="799522" y="172724"/>
                  </a:cubicBezTo>
                  <a:cubicBezTo>
                    <a:pt x="744887" y="172724"/>
                    <a:pt x="696920" y="141965"/>
                    <a:pt x="673905" y="92492"/>
                  </a:cubicBezTo>
                  <a:cubicBezTo>
                    <a:pt x="655836" y="53560"/>
                    <a:pt x="617979" y="29253"/>
                    <a:pt x="574959" y="29253"/>
                  </a:cubicBezTo>
                  <a:cubicBezTo>
                    <a:pt x="531939" y="29253"/>
                    <a:pt x="494082" y="53560"/>
                    <a:pt x="476014" y="92492"/>
                  </a:cubicBezTo>
                  <a:cubicBezTo>
                    <a:pt x="452998" y="141965"/>
                    <a:pt x="405031" y="172724"/>
                    <a:pt x="350396" y="172724"/>
                  </a:cubicBezTo>
                  <a:cubicBezTo>
                    <a:pt x="295976" y="172724"/>
                    <a:pt x="247794" y="141965"/>
                    <a:pt x="224778" y="92492"/>
                  </a:cubicBezTo>
                  <a:cubicBezTo>
                    <a:pt x="206710" y="53560"/>
                    <a:pt x="168853" y="29253"/>
                    <a:pt x="125833" y="29253"/>
                  </a:cubicBezTo>
                  <a:cubicBezTo>
                    <a:pt x="82813" y="29253"/>
                    <a:pt x="44956" y="53560"/>
                    <a:pt x="26887" y="92492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483" y="30759"/>
                    <a:pt x="969450" y="0"/>
                    <a:pt x="1024085" y="0"/>
                  </a:cubicBezTo>
                  <a:cubicBezTo>
                    <a:pt x="1078720" y="0"/>
                    <a:pt x="1126688" y="30759"/>
                    <a:pt x="1149703" y="80232"/>
                  </a:cubicBezTo>
                  <a:cubicBezTo>
                    <a:pt x="1167771" y="119165"/>
                    <a:pt x="1205629" y="143471"/>
                    <a:pt x="1248648" y="143471"/>
                  </a:cubicBezTo>
                  <a:cubicBezTo>
                    <a:pt x="1291668" y="143471"/>
                    <a:pt x="1329526" y="119165"/>
                    <a:pt x="1347594" y="80232"/>
                  </a:cubicBezTo>
                  <a:cubicBezTo>
                    <a:pt x="1370610" y="30759"/>
                    <a:pt x="1418792" y="0"/>
                    <a:pt x="1473212" y="0"/>
                  </a:cubicBezTo>
                  <a:cubicBezTo>
                    <a:pt x="1527847" y="0"/>
                    <a:pt x="1576029" y="30759"/>
                    <a:pt x="1598829" y="80232"/>
                  </a:cubicBezTo>
                  <a:lnTo>
                    <a:pt x="1572157" y="92492"/>
                  </a:lnTo>
                  <a:cubicBezTo>
                    <a:pt x="1554089" y="53560"/>
                    <a:pt x="1516016" y="29253"/>
                    <a:pt x="1473212" y="29253"/>
                  </a:cubicBezTo>
                  <a:cubicBezTo>
                    <a:pt x="1430192" y="29253"/>
                    <a:pt x="1392335" y="53560"/>
                    <a:pt x="1374266" y="92492"/>
                  </a:cubicBezTo>
                  <a:cubicBezTo>
                    <a:pt x="1351251" y="141965"/>
                    <a:pt x="1303069" y="172724"/>
                    <a:pt x="1248648" y="172724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60" name="Graphic 212">
            <a:extLst>
              <a:ext uri="{FF2B5EF4-FFF2-40B4-BE49-F238E27FC236}">
                <a16:creationId xmlns:a16="http://schemas.microsoft.com/office/drawing/2014/main" id="{CAB9AD4F-A248-4D49-8779-CE40E64C00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93443" y="315927"/>
            <a:ext cx="699150" cy="932200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62" name="Graphic 212">
            <a:extLst>
              <a:ext uri="{FF2B5EF4-FFF2-40B4-BE49-F238E27FC236}">
                <a16:creationId xmlns:a16="http://schemas.microsoft.com/office/drawing/2014/main" id="{3D4C1981-3D8B-446C-BFAE-E7EE5CF2DD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93443" y="315927"/>
            <a:ext cx="699150" cy="932200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Rectangle 166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6776" y="694268"/>
            <a:ext cx="2665132" cy="54779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1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UNCLOS, «push-back» операції та нормативний вакуум</a:t>
            </a:r>
          </a:p>
        </p:txBody>
      </p:sp>
      <p:grpSp>
        <p:nvGrpSpPr>
          <p:cNvPr id="169" name="Graphic 38">
            <a:extLst>
              <a:ext uri="{FF2B5EF4-FFF2-40B4-BE49-F238E27FC236}">
                <a16:creationId xmlns:a16="http://schemas.microsoft.com/office/drawing/2014/main" id="{1E8369D0-2C3B-4E27-AC6C-A246AC28CD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2912"/>
            <a:ext cx="1432689" cy="709660"/>
            <a:chOff x="2267504" y="2540250"/>
            <a:chExt cx="1990951" cy="739640"/>
          </a:xfrm>
          <a:solidFill>
            <a:schemeClr val="bg1"/>
          </a:solidFill>
        </p:grpSpPr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A3D5586F-4573-4C57-9793-1EBFDC8963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54025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5835 h 286230"/>
                <a:gd name="connsiteX8" fmla="*/ 255835 w 1990951"/>
                <a:gd name="connsiteY8" fmla="*/ 0 h 286230"/>
                <a:gd name="connsiteX9" fmla="*/ 504071 w 1990951"/>
                <a:gd name="connsiteY9" fmla="*/ 245703 h 286230"/>
                <a:gd name="connsiteX10" fmla="*/ 749773 w 1990951"/>
                <a:gd name="connsiteY10" fmla="*/ 0 h 286230"/>
                <a:gd name="connsiteX11" fmla="*/ 995476 w 1990951"/>
                <a:gd name="connsiteY11" fmla="*/ 245703 h 286230"/>
                <a:gd name="connsiteX12" fmla="*/ 1243712 w 1990951"/>
                <a:gd name="connsiteY12" fmla="*/ 0 h 286230"/>
                <a:gd name="connsiteX13" fmla="*/ 1489414 w 1990951"/>
                <a:gd name="connsiteY13" fmla="*/ 245703 h 286230"/>
                <a:gd name="connsiteX14" fmla="*/ 1735117 w 1990951"/>
                <a:gd name="connsiteY14" fmla="*/ 0 h 286230"/>
                <a:gd name="connsiteX15" fmla="*/ 1990952 w 1990951"/>
                <a:gd name="connsiteY15" fmla="*/ 255835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5835"/>
                  </a:lnTo>
                  <a:lnTo>
                    <a:pt x="255835" y="0"/>
                  </a:lnTo>
                  <a:lnTo>
                    <a:pt x="504071" y="245703"/>
                  </a:lnTo>
                  <a:lnTo>
                    <a:pt x="749773" y="0"/>
                  </a:lnTo>
                  <a:lnTo>
                    <a:pt x="995476" y="245703"/>
                  </a:lnTo>
                  <a:lnTo>
                    <a:pt x="1243712" y="0"/>
                  </a:lnTo>
                  <a:lnTo>
                    <a:pt x="1489414" y="245703"/>
                  </a:lnTo>
                  <a:lnTo>
                    <a:pt x="1735117" y="0"/>
                  </a:lnTo>
                  <a:lnTo>
                    <a:pt x="1990952" y="255835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5EED35EF-93A0-4921-941C-ECC67AE2A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99366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8368 h 286230"/>
                <a:gd name="connsiteX8" fmla="*/ 255835 w 1990951"/>
                <a:gd name="connsiteY8" fmla="*/ 0 h 286230"/>
                <a:gd name="connsiteX9" fmla="*/ 504071 w 1990951"/>
                <a:gd name="connsiteY9" fmla="*/ 248236 h 286230"/>
                <a:gd name="connsiteX10" fmla="*/ 749773 w 1990951"/>
                <a:gd name="connsiteY10" fmla="*/ 0 h 286230"/>
                <a:gd name="connsiteX11" fmla="*/ 995476 w 1990951"/>
                <a:gd name="connsiteY11" fmla="*/ 248236 h 286230"/>
                <a:gd name="connsiteX12" fmla="*/ 1243712 w 1990951"/>
                <a:gd name="connsiteY12" fmla="*/ 0 h 286230"/>
                <a:gd name="connsiteX13" fmla="*/ 1489414 w 1990951"/>
                <a:gd name="connsiteY13" fmla="*/ 248236 h 286230"/>
                <a:gd name="connsiteX14" fmla="*/ 1735117 w 1990951"/>
                <a:gd name="connsiteY14" fmla="*/ 0 h 286230"/>
                <a:gd name="connsiteX15" fmla="*/ 1990952 w 1990951"/>
                <a:gd name="connsiteY15" fmla="*/ 258368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8368"/>
                  </a:lnTo>
                  <a:lnTo>
                    <a:pt x="255835" y="0"/>
                  </a:lnTo>
                  <a:lnTo>
                    <a:pt x="504071" y="248236"/>
                  </a:lnTo>
                  <a:lnTo>
                    <a:pt x="749773" y="0"/>
                  </a:lnTo>
                  <a:lnTo>
                    <a:pt x="995476" y="248236"/>
                  </a:lnTo>
                  <a:lnTo>
                    <a:pt x="1243712" y="0"/>
                  </a:lnTo>
                  <a:lnTo>
                    <a:pt x="1489414" y="248236"/>
                  </a:lnTo>
                  <a:lnTo>
                    <a:pt x="1735117" y="0"/>
                  </a:lnTo>
                  <a:lnTo>
                    <a:pt x="1990952" y="258368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73" name="Graphic 4">
            <a:extLst>
              <a:ext uri="{FF2B5EF4-FFF2-40B4-BE49-F238E27FC236}">
                <a16:creationId xmlns:a16="http://schemas.microsoft.com/office/drawing/2014/main" id="{C6F74901-2A71-43C3-837C-27CCD6B6D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553033" y="2203010"/>
            <a:ext cx="731374" cy="975171"/>
            <a:chOff x="5829300" y="3162300"/>
            <a:chExt cx="532256" cy="532257"/>
          </a:xfrm>
          <a:solidFill>
            <a:schemeClr val="bg1"/>
          </a:solidFill>
        </p:grpSpPr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A92DF49A-063A-4F60-BE30-D268264925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9208" y="3192208"/>
              <a:ext cx="112966" cy="11296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70DCBBE0-7DEE-43ED-BEE3-ABB179CFC1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1205" y="3164205"/>
              <a:ext cx="230314" cy="230314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539FE8DF-D1B2-4074-9BDF-C458EA0123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29300" y="3162300"/>
              <a:ext cx="294131" cy="294131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61C143B5-6E24-417D-A035-65747A8E9D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7205" y="3170110"/>
              <a:ext cx="337184" cy="337280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0331ED8C-8819-4FFB-BF3C-FDA6A90D4B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3207" y="3186207"/>
              <a:ext cx="364617" cy="364617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2A39574D-5ECC-4A94-9CB6-646D90DA5A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305" y="3208305"/>
              <a:ext cx="380238" cy="380238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6A73D6F7-977D-4026-8F68-CA63C162C6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02832" y="3235832"/>
              <a:ext cx="385191" cy="385191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56348370-4FD9-4A99-BB05-944D5B0B0E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35789" y="3268313"/>
              <a:ext cx="379761" cy="380237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D1146D46-43DB-4487-A191-0970511C33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2841" y="3305841"/>
              <a:ext cx="364807" cy="364807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517B7142-9D64-4D34-B23C-9471326AD6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16370" y="3349466"/>
              <a:ext cx="337280" cy="337280"/>
            </a:xfrm>
            <a:custGeom>
              <a:avLst/>
              <a:gdLst>
                <a:gd name="connsiteX0" fmla="*/ 333470 w 337280"/>
                <a:gd name="connsiteY0" fmla="*/ 0 h 337280"/>
                <a:gd name="connsiteX1" fmla="*/ 337280 w 337280"/>
                <a:gd name="connsiteY1" fmla="*/ 13430 h 337280"/>
                <a:gd name="connsiteX2" fmla="*/ 13430 w 337280"/>
                <a:gd name="connsiteY2" fmla="*/ 337280 h 337280"/>
                <a:gd name="connsiteX3" fmla="*/ 0 w 337280"/>
                <a:gd name="connsiteY3" fmla="*/ 333470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280" h="337280">
                  <a:moveTo>
                    <a:pt x="333470" y="0"/>
                  </a:moveTo>
                  <a:cubicBezTo>
                    <a:pt x="334899" y="4382"/>
                    <a:pt x="336137" y="8858"/>
                    <a:pt x="337280" y="13430"/>
                  </a:cubicBezTo>
                  <a:lnTo>
                    <a:pt x="13430" y="337280"/>
                  </a:lnTo>
                  <a:cubicBezTo>
                    <a:pt x="8858" y="336137"/>
                    <a:pt x="4382" y="334899"/>
                    <a:pt x="0" y="333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E8EB71CD-AB26-440E-A0D5-E1081DB55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67329" y="3400425"/>
              <a:ext cx="294227" cy="294132"/>
            </a:xfrm>
            <a:custGeom>
              <a:avLst/>
              <a:gdLst>
                <a:gd name="connsiteX0" fmla="*/ 292989 w 294227"/>
                <a:gd name="connsiteY0" fmla="*/ 0 h 294132"/>
                <a:gd name="connsiteX1" fmla="*/ 294227 w 294227"/>
                <a:gd name="connsiteY1" fmla="*/ 15907 h 294132"/>
                <a:gd name="connsiteX2" fmla="*/ 15907 w 294227"/>
                <a:gd name="connsiteY2" fmla="*/ 294132 h 294132"/>
                <a:gd name="connsiteX3" fmla="*/ 0 w 294227"/>
                <a:gd name="connsiteY3" fmla="*/ 292894 h 29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227" h="294132">
                  <a:moveTo>
                    <a:pt x="292989" y="0"/>
                  </a:moveTo>
                  <a:cubicBezTo>
                    <a:pt x="293561" y="5334"/>
                    <a:pt x="293942" y="10668"/>
                    <a:pt x="294227" y="15907"/>
                  </a:cubicBezTo>
                  <a:lnTo>
                    <a:pt x="15907" y="294132"/>
                  </a:lnTo>
                  <a:cubicBezTo>
                    <a:pt x="10668" y="294132"/>
                    <a:pt x="5334" y="293465"/>
                    <a:pt x="0" y="292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34423BD2-7458-4680-AF49-5013C9D30E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29337" y="3462337"/>
              <a:ext cx="230314" cy="230314"/>
            </a:xfrm>
            <a:custGeom>
              <a:avLst/>
              <a:gdLst>
                <a:gd name="connsiteX0" fmla="*/ 230315 w 230314"/>
                <a:gd name="connsiteY0" fmla="*/ 0 h 230314"/>
                <a:gd name="connsiteX1" fmla="*/ 226886 w 230314"/>
                <a:gd name="connsiteY1" fmla="*/ 20574 h 230314"/>
                <a:gd name="connsiteX2" fmla="*/ 20669 w 230314"/>
                <a:gd name="connsiteY2" fmla="*/ 226790 h 230314"/>
                <a:gd name="connsiteX3" fmla="*/ 0 w 230314"/>
                <a:gd name="connsiteY3" fmla="*/ 230315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314" h="230314">
                  <a:moveTo>
                    <a:pt x="230315" y="0"/>
                  </a:moveTo>
                  <a:cubicBezTo>
                    <a:pt x="229457" y="6953"/>
                    <a:pt x="228314" y="13716"/>
                    <a:pt x="226886" y="20574"/>
                  </a:cubicBezTo>
                  <a:lnTo>
                    <a:pt x="20669" y="226790"/>
                  </a:lnTo>
                  <a:cubicBezTo>
                    <a:pt x="13811" y="228314"/>
                    <a:pt x="6953" y="229457"/>
                    <a:pt x="0" y="2303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25547DC8-8B87-4446-9CC9-65AF04A5FE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18682" y="3551682"/>
              <a:ext cx="112871" cy="112871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88" name="Oval 187">
            <a:extLst>
              <a:ext uri="{FF2B5EF4-FFF2-40B4-BE49-F238E27FC236}">
                <a16:creationId xmlns:a16="http://schemas.microsoft.com/office/drawing/2014/main" id="{EC11F68A-CC71-4196-BBF3-20CDCD75D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626" y="4752208"/>
            <a:ext cx="273766" cy="365021"/>
          </a:xfrm>
          <a:prstGeom prst="ellipse">
            <a:avLst/>
          </a:pr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0" name="Oval 189">
            <a:extLst>
              <a:ext uri="{FF2B5EF4-FFF2-40B4-BE49-F238E27FC236}">
                <a16:creationId xmlns:a16="http://schemas.microsoft.com/office/drawing/2014/main" id="{085F9950-F10E-4E64-962B-F7034578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626" y="4752208"/>
            <a:ext cx="273766" cy="365021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676151" y="1130846"/>
            <a:ext cx="391287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>
                <a:solidFill>
                  <a:schemeClr val="bg1"/>
                </a:solidFill>
              </a:rPr>
              <a:t>• Прибережні держави, посилаючись на безпеку, блокують висадку врятованих мігрантів, здійснюють «push-back» операції або передають SAR-зони іншим державам.
• Такі дії дозволяють уникати як ефективного національного переслідування, так і міжнародної відповідальності.
• Виникає простір, де жертви примусової міграції залишаються між широкою криміналізацією TCL та вузькою юрисдикцією ICL.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6776" y="694268"/>
            <a:ext cx="2665132" cy="54779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Транснаціональна організована злочинність на морі: «папаєвий кейс»</a:t>
            </a:r>
          </a:p>
        </p:txBody>
      </p:sp>
      <p:grpSp>
        <p:nvGrpSpPr>
          <p:cNvPr id="28" name="Graphic 38">
            <a:extLst>
              <a:ext uri="{FF2B5EF4-FFF2-40B4-BE49-F238E27FC236}">
                <a16:creationId xmlns:a16="http://schemas.microsoft.com/office/drawing/2014/main" id="{1E8369D0-2C3B-4E27-AC6C-A246AC28CD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2912"/>
            <a:ext cx="1432689" cy="709660"/>
            <a:chOff x="2267504" y="2540250"/>
            <a:chExt cx="1990951" cy="739640"/>
          </a:xfrm>
          <a:solidFill>
            <a:schemeClr val="bg1"/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3D5586F-4573-4C57-9793-1EBFDC8963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54025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5835 h 286230"/>
                <a:gd name="connsiteX8" fmla="*/ 255835 w 1990951"/>
                <a:gd name="connsiteY8" fmla="*/ 0 h 286230"/>
                <a:gd name="connsiteX9" fmla="*/ 504071 w 1990951"/>
                <a:gd name="connsiteY9" fmla="*/ 245703 h 286230"/>
                <a:gd name="connsiteX10" fmla="*/ 749773 w 1990951"/>
                <a:gd name="connsiteY10" fmla="*/ 0 h 286230"/>
                <a:gd name="connsiteX11" fmla="*/ 995476 w 1990951"/>
                <a:gd name="connsiteY11" fmla="*/ 245703 h 286230"/>
                <a:gd name="connsiteX12" fmla="*/ 1243712 w 1990951"/>
                <a:gd name="connsiteY12" fmla="*/ 0 h 286230"/>
                <a:gd name="connsiteX13" fmla="*/ 1489414 w 1990951"/>
                <a:gd name="connsiteY13" fmla="*/ 245703 h 286230"/>
                <a:gd name="connsiteX14" fmla="*/ 1735117 w 1990951"/>
                <a:gd name="connsiteY14" fmla="*/ 0 h 286230"/>
                <a:gd name="connsiteX15" fmla="*/ 1990952 w 1990951"/>
                <a:gd name="connsiteY15" fmla="*/ 255835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5835"/>
                  </a:lnTo>
                  <a:lnTo>
                    <a:pt x="255835" y="0"/>
                  </a:lnTo>
                  <a:lnTo>
                    <a:pt x="504071" y="245703"/>
                  </a:lnTo>
                  <a:lnTo>
                    <a:pt x="749773" y="0"/>
                  </a:lnTo>
                  <a:lnTo>
                    <a:pt x="995476" y="245703"/>
                  </a:lnTo>
                  <a:lnTo>
                    <a:pt x="1243712" y="0"/>
                  </a:lnTo>
                  <a:lnTo>
                    <a:pt x="1489414" y="245703"/>
                  </a:lnTo>
                  <a:lnTo>
                    <a:pt x="1735117" y="0"/>
                  </a:lnTo>
                  <a:lnTo>
                    <a:pt x="1990952" y="255835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EED35EF-93A0-4921-941C-ECC67AE2A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99366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8368 h 286230"/>
                <a:gd name="connsiteX8" fmla="*/ 255835 w 1990951"/>
                <a:gd name="connsiteY8" fmla="*/ 0 h 286230"/>
                <a:gd name="connsiteX9" fmla="*/ 504071 w 1990951"/>
                <a:gd name="connsiteY9" fmla="*/ 248236 h 286230"/>
                <a:gd name="connsiteX10" fmla="*/ 749773 w 1990951"/>
                <a:gd name="connsiteY10" fmla="*/ 0 h 286230"/>
                <a:gd name="connsiteX11" fmla="*/ 995476 w 1990951"/>
                <a:gd name="connsiteY11" fmla="*/ 248236 h 286230"/>
                <a:gd name="connsiteX12" fmla="*/ 1243712 w 1990951"/>
                <a:gd name="connsiteY12" fmla="*/ 0 h 286230"/>
                <a:gd name="connsiteX13" fmla="*/ 1489414 w 1990951"/>
                <a:gd name="connsiteY13" fmla="*/ 248236 h 286230"/>
                <a:gd name="connsiteX14" fmla="*/ 1735117 w 1990951"/>
                <a:gd name="connsiteY14" fmla="*/ 0 h 286230"/>
                <a:gd name="connsiteX15" fmla="*/ 1990952 w 1990951"/>
                <a:gd name="connsiteY15" fmla="*/ 258368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8368"/>
                  </a:lnTo>
                  <a:lnTo>
                    <a:pt x="255835" y="0"/>
                  </a:lnTo>
                  <a:lnTo>
                    <a:pt x="504071" y="248236"/>
                  </a:lnTo>
                  <a:lnTo>
                    <a:pt x="749773" y="0"/>
                  </a:lnTo>
                  <a:lnTo>
                    <a:pt x="995476" y="248236"/>
                  </a:lnTo>
                  <a:lnTo>
                    <a:pt x="1243712" y="0"/>
                  </a:lnTo>
                  <a:lnTo>
                    <a:pt x="1489414" y="248236"/>
                  </a:lnTo>
                  <a:lnTo>
                    <a:pt x="1735117" y="0"/>
                  </a:lnTo>
                  <a:lnTo>
                    <a:pt x="1990952" y="258368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" name="Graphic 4">
            <a:extLst>
              <a:ext uri="{FF2B5EF4-FFF2-40B4-BE49-F238E27FC236}">
                <a16:creationId xmlns:a16="http://schemas.microsoft.com/office/drawing/2014/main" id="{C6F74901-2A71-43C3-837C-27CCD6B6D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553033" y="2203010"/>
            <a:ext cx="731374" cy="975171"/>
            <a:chOff x="5829300" y="3162300"/>
            <a:chExt cx="532256" cy="532257"/>
          </a:xfrm>
          <a:solidFill>
            <a:schemeClr val="bg1"/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92DF49A-063A-4F60-BE30-D268264925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9208" y="3192208"/>
              <a:ext cx="112966" cy="11296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0DCBBE0-7DEE-43ED-BEE3-ABB179CFC1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1205" y="3164205"/>
              <a:ext cx="230314" cy="230314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39FE8DF-D1B2-4074-9BDF-C458EA0123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29300" y="3162300"/>
              <a:ext cx="294131" cy="294131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1C143B5-6E24-417D-A035-65747A8E9D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7205" y="3170110"/>
              <a:ext cx="337184" cy="337280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331ED8C-8819-4FFB-BF3C-FDA6A90D4B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3207" y="3186207"/>
              <a:ext cx="364617" cy="364617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A39574D-5ECC-4A94-9CB6-646D90DA5A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305" y="3208305"/>
              <a:ext cx="380238" cy="380238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6A73D6F7-977D-4026-8F68-CA63C162C6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02832" y="3235832"/>
              <a:ext cx="385191" cy="385191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6348370-4FD9-4A99-BB05-944D5B0B0E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35789" y="3268313"/>
              <a:ext cx="379761" cy="380237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1146D46-43DB-4487-A191-0970511C33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2841" y="3305841"/>
              <a:ext cx="364807" cy="364807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517B7142-9D64-4D34-B23C-9471326AD6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16370" y="3349466"/>
              <a:ext cx="337280" cy="337280"/>
            </a:xfrm>
            <a:custGeom>
              <a:avLst/>
              <a:gdLst>
                <a:gd name="connsiteX0" fmla="*/ 333470 w 337280"/>
                <a:gd name="connsiteY0" fmla="*/ 0 h 337280"/>
                <a:gd name="connsiteX1" fmla="*/ 337280 w 337280"/>
                <a:gd name="connsiteY1" fmla="*/ 13430 h 337280"/>
                <a:gd name="connsiteX2" fmla="*/ 13430 w 337280"/>
                <a:gd name="connsiteY2" fmla="*/ 337280 h 337280"/>
                <a:gd name="connsiteX3" fmla="*/ 0 w 337280"/>
                <a:gd name="connsiteY3" fmla="*/ 333470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280" h="337280">
                  <a:moveTo>
                    <a:pt x="333470" y="0"/>
                  </a:moveTo>
                  <a:cubicBezTo>
                    <a:pt x="334899" y="4382"/>
                    <a:pt x="336137" y="8858"/>
                    <a:pt x="337280" y="13430"/>
                  </a:cubicBezTo>
                  <a:lnTo>
                    <a:pt x="13430" y="337280"/>
                  </a:lnTo>
                  <a:cubicBezTo>
                    <a:pt x="8858" y="336137"/>
                    <a:pt x="4382" y="334899"/>
                    <a:pt x="0" y="333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E8EB71CD-AB26-440E-A0D5-E1081DB55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67329" y="3400425"/>
              <a:ext cx="294227" cy="294132"/>
            </a:xfrm>
            <a:custGeom>
              <a:avLst/>
              <a:gdLst>
                <a:gd name="connsiteX0" fmla="*/ 292989 w 294227"/>
                <a:gd name="connsiteY0" fmla="*/ 0 h 294132"/>
                <a:gd name="connsiteX1" fmla="*/ 294227 w 294227"/>
                <a:gd name="connsiteY1" fmla="*/ 15907 h 294132"/>
                <a:gd name="connsiteX2" fmla="*/ 15907 w 294227"/>
                <a:gd name="connsiteY2" fmla="*/ 294132 h 294132"/>
                <a:gd name="connsiteX3" fmla="*/ 0 w 294227"/>
                <a:gd name="connsiteY3" fmla="*/ 292894 h 29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227" h="294132">
                  <a:moveTo>
                    <a:pt x="292989" y="0"/>
                  </a:moveTo>
                  <a:cubicBezTo>
                    <a:pt x="293561" y="5334"/>
                    <a:pt x="293942" y="10668"/>
                    <a:pt x="294227" y="15907"/>
                  </a:cubicBezTo>
                  <a:lnTo>
                    <a:pt x="15907" y="294132"/>
                  </a:lnTo>
                  <a:cubicBezTo>
                    <a:pt x="10668" y="294132"/>
                    <a:pt x="5334" y="293465"/>
                    <a:pt x="0" y="292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34423BD2-7458-4680-AF49-5013C9D30E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29337" y="3462337"/>
              <a:ext cx="230314" cy="230314"/>
            </a:xfrm>
            <a:custGeom>
              <a:avLst/>
              <a:gdLst>
                <a:gd name="connsiteX0" fmla="*/ 230315 w 230314"/>
                <a:gd name="connsiteY0" fmla="*/ 0 h 230314"/>
                <a:gd name="connsiteX1" fmla="*/ 226886 w 230314"/>
                <a:gd name="connsiteY1" fmla="*/ 20574 h 230314"/>
                <a:gd name="connsiteX2" fmla="*/ 20669 w 230314"/>
                <a:gd name="connsiteY2" fmla="*/ 226790 h 230314"/>
                <a:gd name="connsiteX3" fmla="*/ 0 w 230314"/>
                <a:gd name="connsiteY3" fmla="*/ 230315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314" h="230314">
                  <a:moveTo>
                    <a:pt x="230315" y="0"/>
                  </a:moveTo>
                  <a:cubicBezTo>
                    <a:pt x="229457" y="6953"/>
                    <a:pt x="228314" y="13716"/>
                    <a:pt x="226886" y="20574"/>
                  </a:cubicBezTo>
                  <a:lnTo>
                    <a:pt x="20669" y="226790"/>
                  </a:lnTo>
                  <a:cubicBezTo>
                    <a:pt x="13811" y="228314"/>
                    <a:pt x="6953" y="229457"/>
                    <a:pt x="0" y="2303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25547DC8-8B87-4446-9CC9-65AF04A5FE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18682" y="3551682"/>
              <a:ext cx="112871" cy="112871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7" name="Oval 46">
            <a:extLst>
              <a:ext uri="{FF2B5EF4-FFF2-40B4-BE49-F238E27FC236}">
                <a16:creationId xmlns:a16="http://schemas.microsoft.com/office/drawing/2014/main" id="{EC11F68A-CC71-4196-BBF3-20CDCD75D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626" y="4752208"/>
            <a:ext cx="273766" cy="365021"/>
          </a:xfrm>
          <a:prstGeom prst="ellipse">
            <a:avLst/>
          </a:pr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085F9950-F10E-4E64-962B-F7034578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626" y="4752208"/>
            <a:ext cx="273766" cy="365021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676151" y="1130846"/>
            <a:ext cx="391287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>
                <a:solidFill>
                  <a:schemeClr val="bg1"/>
                </a:solidFill>
              </a:rPr>
              <a:t>• Сучасна ТОЗ еволюціонувала у гібридну форму глобального капіталізму, де кримінал, технологія й геополітика формують автономний механізм прибутку.
• «Папаєвий кейс» (9 тонн кокаїну у фруктовій пасті) демонструє розподілену науково-виробничу систему з міжконтинентальним ланцюгом.
• Кожен елемент ланцюга оформлений як легальний суб’єкт, що ускладнює застосування норм про організовану групу та корпоративну відповідальність.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6776" y="694268"/>
            <a:ext cx="2665132" cy="54779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1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«Свічковий транзит» і використання гуманітарних коридорів</a:t>
            </a:r>
          </a:p>
        </p:txBody>
      </p:sp>
      <p:grpSp>
        <p:nvGrpSpPr>
          <p:cNvPr id="33" name="Graphic 38">
            <a:extLst>
              <a:ext uri="{FF2B5EF4-FFF2-40B4-BE49-F238E27FC236}">
                <a16:creationId xmlns:a16="http://schemas.microsoft.com/office/drawing/2014/main" id="{1E8369D0-2C3B-4E27-AC6C-A246AC28CD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2912"/>
            <a:ext cx="1432689" cy="709660"/>
            <a:chOff x="2267504" y="2540250"/>
            <a:chExt cx="1990951" cy="739640"/>
          </a:xfrm>
          <a:solidFill>
            <a:schemeClr val="bg1"/>
          </a:solidFill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3D5586F-4573-4C57-9793-1EBFDC8963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54025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5835 h 286230"/>
                <a:gd name="connsiteX8" fmla="*/ 255835 w 1990951"/>
                <a:gd name="connsiteY8" fmla="*/ 0 h 286230"/>
                <a:gd name="connsiteX9" fmla="*/ 504071 w 1990951"/>
                <a:gd name="connsiteY9" fmla="*/ 245703 h 286230"/>
                <a:gd name="connsiteX10" fmla="*/ 749773 w 1990951"/>
                <a:gd name="connsiteY10" fmla="*/ 0 h 286230"/>
                <a:gd name="connsiteX11" fmla="*/ 995476 w 1990951"/>
                <a:gd name="connsiteY11" fmla="*/ 245703 h 286230"/>
                <a:gd name="connsiteX12" fmla="*/ 1243712 w 1990951"/>
                <a:gd name="connsiteY12" fmla="*/ 0 h 286230"/>
                <a:gd name="connsiteX13" fmla="*/ 1489414 w 1990951"/>
                <a:gd name="connsiteY13" fmla="*/ 245703 h 286230"/>
                <a:gd name="connsiteX14" fmla="*/ 1735117 w 1990951"/>
                <a:gd name="connsiteY14" fmla="*/ 0 h 286230"/>
                <a:gd name="connsiteX15" fmla="*/ 1990952 w 1990951"/>
                <a:gd name="connsiteY15" fmla="*/ 255835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5835"/>
                  </a:lnTo>
                  <a:lnTo>
                    <a:pt x="255835" y="0"/>
                  </a:lnTo>
                  <a:lnTo>
                    <a:pt x="504071" y="245703"/>
                  </a:lnTo>
                  <a:lnTo>
                    <a:pt x="749773" y="0"/>
                  </a:lnTo>
                  <a:lnTo>
                    <a:pt x="995476" y="245703"/>
                  </a:lnTo>
                  <a:lnTo>
                    <a:pt x="1243712" y="0"/>
                  </a:lnTo>
                  <a:lnTo>
                    <a:pt x="1489414" y="245703"/>
                  </a:lnTo>
                  <a:lnTo>
                    <a:pt x="1735117" y="0"/>
                  </a:lnTo>
                  <a:lnTo>
                    <a:pt x="1990952" y="255835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EED35EF-93A0-4921-941C-ECC67AE2A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99366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8368 h 286230"/>
                <a:gd name="connsiteX8" fmla="*/ 255835 w 1990951"/>
                <a:gd name="connsiteY8" fmla="*/ 0 h 286230"/>
                <a:gd name="connsiteX9" fmla="*/ 504071 w 1990951"/>
                <a:gd name="connsiteY9" fmla="*/ 248236 h 286230"/>
                <a:gd name="connsiteX10" fmla="*/ 749773 w 1990951"/>
                <a:gd name="connsiteY10" fmla="*/ 0 h 286230"/>
                <a:gd name="connsiteX11" fmla="*/ 995476 w 1990951"/>
                <a:gd name="connsiteY11" fmla="*/ 248236 h 286230"/>
                <a:gd name="connsiteX12" fmla="*/ 1243712 w 1990951"/>
                <a:gd name="connsiteY12" fmla="*/ 0 h 286230"/>
                <a:gd name="connsiteX13" fmla="*/ 1489414 w 1990951"/>
                <a:gd name="connsiteY13" fmla="*/ 248236 h 286230"/>
                <a:gd name="connsiteX14" fmla="*/ 1735117 w 1990951"/>
                <a:gd name="connsiteY14" fmla="*/ 0 h 286230"/>
                <a:gd name="connsiteX15" fmla="*/ 1990952 w 1990951"/>
                <a:gd name="connsiteY15" fmla="*/ 258368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8368"/>
                  </a:lnTo>
                  <a:lnTo>
                    <a:pt x="255835" y="0"/>
                  </a:lnTo>
                  <a:lnTo>
                    <a:pt x="504071" y="248236"/>
                  </a:lnTo>
                  <a:lnTo>
                    <a:pt x="749773" y="0"/>
                  </a:lnTo>
                  <a:lnTo>
                    <a:pt x="995476" y="248236"/>
                  </a:lnTo>
                  <a:lnTo>
                    <a:pt x="1243712" y="0"/>
                  </a:lnTo>
                  <a:lnTo>
                    <a:pt x="1489414" y="248236"/>
                  </a:lnTo>
                  <a:lnTo>
                    <a:pt x="1735117" y="0"/>
                  </a:lnTo>
                  <a:lnTo>
                    <a:pt x="1990952" y="258368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7" name="Graphic 4">
            <a:extLst>
              <a:ext uri="{FF2B5EF4-FFF2-40B4-BE49-F238E27FC236}">
                <a16:creationId xmlns:a16="http://schemas.microsoft.com/office/drawing/2014/main" id="{C6F74901-2A71-43C3-837C-27CCD6B6D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553033" y="2203010"/>
            <a:ext cx="731374" cy="975171"/>
            <a:chOff x="5829300" y="3162300"/>
            <a:chExt cx="532256" cy="532257"/>
          </a:xfrm>
          <a:solidFill>
            <a:schemeClr val="bg1"/>
          </a:solidFill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A92DF49A-063A-4F60-BE30-D268264925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9208" y="3192208"/>
              <a:ext cx="112966" cy="11296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0DCBBE0-7DEE-43ED-BEE3-ABB179CFC1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1205" y="3164205"/>
              <a:ext cx="230314" cy="230314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39FE8DF-D1B2-4074-9BDF-C458EA0123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29300" y="3162300"/>
              <a:ext cx="294131" cy="294131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1C143B5-6E24-417D-A035-65747A8E9D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7205" y="3170110"/>
              <a:ext cx="337184" cy="337280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331ED8C-8819-4FFB-BF3C-FDA6A90D4B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3207" y="3186207"/>
              <a:ext cx="364617" cy="364617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2A39574D-5ECC-4A94-9CB6-646D90DA5A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305" y="3208305"/>
              <a:ext cx="380238" cy="380238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A73D6F7-977D-4026-8F68-CA63C162C6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02832" y="3235832"/>
              <a:ext cx="385191" cy="385191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56348370-4FD9-4A99-BB05-944D5B0B0E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35789" y="3268313"/>
              <a:ext cx="379761" cy="380237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1146D46-43DB-4487-A191-0970511C33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2841" y="3305841"/>
              <a:ext cx="364807" cy="364807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17B7142-9D64-4D34-B23C-9471326AD6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16370" y="3349466"/>
              <a:ext cx="337280" cy="337280"/>
            </a:xfrm>
            <a:custGeom>
              <a:avLst/>
              <a:gdLst>
                <a:gd name="connsiteX0" fmla="*/ 333470 w 337280"/>
                <a:gd name="connsiteY0" fmla="*/ 0 h 337280"/>
                <a:gd name="connsiteX1" fmla="*/ 337280 w 337280"/>
                <a:gd name="connsiteY1" fmla="*/ 13430 h 337280"/>
                <a:gd name="connsiteX2" fmla="*/ 13430 w 337280"/>
                <a:gd name="connsiteY2" fmla="*/ 337280 h 337280"/>
                <a:gd name="connsiteX3" fmla="*/ 0 w 337280"/>
                <a:gd name="connsiteY3" fmla="*/ 333470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280" h="337280">
                  <a:moveTo>
                    <a:pt x="333470" y="0"/>
                  </a:moveTo>
                  <a:cubicBezTo>
                    <a:pt x="334899" y="4382"/>
                    <a:pt x="336137" y="8858"/>
                    <a:pt x="337280" y="13430"/>
                  </a:cubicBezTo>
                  <a:lnTo>
                    <a:pt x="13430" y="337280"/>
                  </a:lnTo>
                  <a:cubicBezTo>
                    <a:pt x="8858" y="336137"/>
                    <a:pt x="4382" y="334899"/>
                    <a:pt x="0" y="333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8EB71CD-AB26-440E-A0D5-E1081DB55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67329" y="3400425"/>
              <a:ext cx="294227" cy="294132"/>
            </a:xfrm>
            <a:custGeom>
              <a:avLst/>
              <a:gdLst>
                <a:gd name="connsiteX0" fmla="*/ 292989 w 294227"/>
                <a:gd name="connsiteY0" fmla="*/ 0 h 294132"/>
                <a:gd name="connsiteX1" fmla="*/ 294227 w 294227"/>
                <a:gd name="connsiteY1" fmla="*/ 15907 h 294132"/>
                <a:gd name="connsiteX2" fmla="*/ 15907 w 294227"/>
                <a:gd name="connsiteY2" fmla="*/ 294132 h 294132"/>
                <a:gd name="connsiteX3" fmla="*/ 0 w 294227"/>
                <a:gd name="connsiteY3" fmla="*/ 292894 h 29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227" h="294132">
                  <a:moveTo>
                    <a:pt x="292989" y="0"/>
                  </a:moveTo>
                  <a:cubicBezTo>
                    <a:pt x="293561" y="5334"/>
                    <a:pt x="293942" y="10668"/>
                    <a:pt x="294227" y="15907"/>
                  </a:cubicBezTo>
                  <a:lnTo>
                    <a:pt x="15907" y="294132"/>
                  </a:lnTo>
                  <a:cubicBezTo>
                    <a:pt x="10668" y="294132"/>
                    <a:pt x="5334" y="293465"/>
                    <a:pt x="0" y="292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4423BD2-7458-4680-AF49-5013C9D30E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29337" y="3462337"/>
              <a:ext cx="230314" cy="230314"/>
            </a:xfrm>
            <a:custGeom>
              <a:avLst/>
              <a:gdLst>
                <a:gd name="connsiteX0" fmla="*/ 230315 w 230314"/>
                <a:gd name="connsiteY0" fmla="*/ 0 h 230314"/>
                <a:gd name="connsiteX1" fmla="*/ 226886 w 230314"/>
                <a:gd name="connsiteY1" fmla="*/ 20574 h 230314"/>
                <a:gd name="connsiteX2" fmla="*/ 20669 w 230314"/>
                <a:gd name="connsiteY2" fmla="*/ 226790 h 230314"/>
                <a:gd name="connsiteX3" fmla="*/ 0 w 230314"/>
                <a:gd name="connsiteY3" fmla="*/ 230315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314" h="230314">
                  <a:moveTo>
                    <a:pt x="230315" y="0"/>
                  </a:moveTo>
                  <a:cubicBezTo>
                    <a:pt x="229457" y="6953"/>
                    <a:pt x="228314" y="13716"/>
                    <a:pt x="226886" y="20574"/>
                  </a:cubicBezTo>
                  <a:lnTo>
                    <a:pt x="20669" y="226790"/>
                  </a:lnTo>
                  <a:cubicBezTo>
                    <a:pt x="13811" y="228314"/>
                    <a:pt x="6953" y="229457"/>
                    <a:pt x="0" y="2303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25547DC8-8B87-4446-9CC9-65AF04A5FE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18682" y="3551682"/>
              <a:ext cx="112871" cy="112871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52" name="Oval 51">
            <a:extLst>
              <a:ext uri="{FF2B5EF4-FFF2-40B4-BE49-F238E27FC236}">
                <a16:creationId xmlns:a16="http://schemas.microsoft.com/office/drawing/2014/main" id="{EC11F68A-CC71-4196-BBF3-20CDCD75D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626" y="4752208"/>
            <a:ext cx="273766" cy="365021"/>
          </a:xfrm>
          <a:prstGeom prst="ellipse">
            <a:avLst/>
          </a:pr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085F9950-F10E-4E64-962B-F7034578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626" y="4752208"/>
            <a:ext cx="273766" cy="365021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676151" y="1130846"/>
            <a:ext cx="391287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>
                <a:solidFill>
                  <a:schemeClr val="bg1"/>
                </a:solidFill>
              </a:rPr>
              <a:t>• Одеський «свічковий транзит»: ароматизовані свічки з кокаїном маскують гуманітарно мотивовані поставки.
• Портова інфраструктура Чорного моря й «зернові коридори» використовуються як легітимізовані канали злочинного транзиту.
• Дослідження Shadows in the Wheat Fields показує, як ТОЗ вбудовується у схеми гуманітарних перевезень, де UNCLOS, безпека судноплавства й TCL перетинаються без чіткого стандарту колективної відповідальності.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1411</Words>
  <Application>Microsoft Macintosh PowerPoint</Application>
  <PresentationFormat>Экран (4:3)</PresentationFormat>
  <Paragraphs>56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Aptos</vt:lpstr>
      <vt:lpstr>Arial</vt:lpstr>
      <vt:lpstr>Calibri</vt:lpstr>
      <vt:lpstr>Office Theme</vt:lpstr>
      <vt:lpstr>МОРСЬКЕ ПРАВО ТА ЗЛОЧИН У КОНТЕКСТІ ЮРИСДИКЦІЙНИХ КОНФЛІКТІВ    ХІX міжнародна науково-практична конференціяь “Морське право та менеджмент: еволюція та сучасні виклики”  23 квітня 2026 року   - тези виступу </vt:lpstr>
      <vt:lpstr>Трипартитна структура та «подвійний дефіцит» кримінального права моря</vt:lpstr>
      <vt:lpstr>Морський простір як арена «периферійних юрисдикцій»</vt:lpstr>
      <vt:lpstr>Юрисдикційні напруження UNCLOS та національної кримінальної політики</vt:lpstr>
      <vt:lpstr>«Подвійна відсутність»: TCL без суду та «розчинений» суб’єкт</vt:lpstr>
      <vt:lpstr>Морська торгівля людьми та міграційні потоки: асиметрія TCL та ICL</vt:lpstr>
      <vt:lpstr>UNCLOS, «push-back» операції та нормативний вакуум</vt:lpstr>
      <vt:lpstr>Транснаціональна організована злочинність на морі: «папаєвий кейс»</vt:lpstr>
      <vt:lpstr>«Свічковий транзит» і використання гуманітарних коридорів</vt:lpstr>
      <vt:lpstr>Колективні суб’єкти у морському просторі: «невидимі координатори»</vt:lpstr>
      <vt:lpstr>UNCLOS, права людини та «боротьба за голос» жертв</vt:lpstr>
      <vt:lpstr>Громадські організації як суб’єкти антикримінальної морської політики</vt:lpstr>
      <vt:lpstr>Висновки: до нової архітектури кримінальної відповідальності на морі</vt:lpstr>
      <vt:lpstr>«Карта морської шкоди» як новий базовий рівень</vt:lpstr>
      <vt:lpstr>«System-subject liability» для ланцюгів морської ТОЗ</vt:lpstr>
      <vt:lpstr>«Мобільні морські трибунали» як відповідь на відсутній третій рівень</vt:lpstr>
      <vt:lpstr>НУО як співволодарі морської юрисдикції</vt:lpstr>
      <vt:lpstr>«Кримінальна» інтерпретаційна клаузула до UNCLOS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Viacheslav Tuliakov</cp:lastModifiedBy>
  <cp:revision>4</cp:revision>
  <dcterms:created xsi:type="dcterms:W3CDTF">2013-01-27T09:14:16Z</dcterms:created>
  <dcterms:modified xsi:type="dcterms:W3CDTF">2026-04-23T00:42:54Z</dcterms:modified>
  <cp:category/>
</cp:coreProperties>
</file>