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3.sv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openxmlformats.org/officeDocument/2006/relationships/image" Target="../media/image3.svg"/><Relationship Id="rId9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3.sv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3.sv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3.svg"/><Relationship Id="rId9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22.png"/><Relationship Id="rId4" Type="http://schemas.openxmlformats.org/officeDocument/2006/relationships/image" Target="../media/image3.sv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10640506">
            <a:off x="585317" y="216383"/>
            <a:ext cx="9594586" cy="11348436"/>
          </a:xfrm>
          <a:custGeom>
            <a:avLst/>
            <a:gdLst/>
            <a:ahLst/>
            <a:cxnLst/>
            <a:rect l="l" t="t" r="r" b="b"/>
            <a:pathLst>
              <a:path w="9594586" h="11348436">
                <a:moveTo>
                  <a:pt x="0" y="0"/>
                </a:moveTo>
                <a:lnTo>
                  <a:pt x="9594586" y="0"/>
                </a:lnTo>
                <a:lnTo>
                  <a:pt x="9594586" y="11348436"/>
                </a:lnTo>
                <a:lnTo>
                  <a:pt x="0" y="11348436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846716" y="6910574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0" y="0"/>
                </a:moveTo>
                <a:lnTo>
                  <a:pt x="5198004" y="0"/>
                </a:lnTo>
                <a:lnTo>
                  <a:pt x="5198004" y="5743651"/>
                </a:lnTo>
                <a:lnTo>
                  <a:pt x="0" y="5743651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284044" y="0"/>
            <a:ext cx="4629150" cy="8229600"/>
          </a:xfrm>
          <a:custGeom>
            <a:avLst/>
            <a:gdLst/>
            <a:ahLst/>
            <a:cxnLst/>
            <a:rect l="l" t="t" r="r" b="b"/>
            <a:pathLst>
              <a:path w="4629150" h="8229600">
                <a:moveTo>
                  <a:pt x="0" y="0"/>
                </a:moveTo>
                <a:lnTo>
                  <a:pt x="4629150" y="0"/>
                </a:lnTo>
                <a:lnTo>
                  <a:pt x="462915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968326">
            <a:off x="12543401" y="6777770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495153">
            <a:off x="3782884" y="8634067"/>
            <a:ext cx="2952570" cy="1188409"/>
          </a:xfrm>
          <a:custGeom>
            <a:avLst/>
            <a:gdLst/>
            <a:ahLst/>
            <a:cxnLst/>
            <a:rect l="l" t="t" r="r" b="b"/>
            <a:pathLst>
              <a:path w="2952570" h="1188409">
                <a:moveTo>
                  <a:pt x="0" y="0"/>
                </a:moveTo>
                <a:lnTo>
                  <a:pt x="2952569" y="0"/>
                </a:lnTo>
                <a:lnTo>
                  <a:pt x="2952569" y="1188409"/>
                </a:lnTo>
                <a:lnTo>
                  <a:pt x="0" y="1188409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0336667" y="2056564"/>
            <a:ext cx="5094327" cy="4285603"/>
          </a:xfrm>
          <a:custGeom>
            <a:avLst/>
            <a:gdLst/>
            <a:ahLst/>
            <a:cxnLst/>
            <a:rect l="l" t="t" r="r" b="b"/>
            <a:pathLst>
              <a:path w="5094327" h="4285603">
                <a:moveTo>
                  <a:pt x="0" y="0"/>
                </a:moveTo>
                <a:lnTo>
                  <a:pt x="5094327" y="0"/>
                </a:lnTo>
                <a:lnTo>
                  <a:pt x="5094327" y="4285603"/>
                </a:lnTo>
                <a:lnTo>
                  <a:pt x="0" y="4285603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600200" y="1866900"/>
            <a:ext cx="7720713" cy="7570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Іван</a:t>
            </a:r>
            <a:r>
              <a:rPr lang="en-US" sz="8499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uk-UA" sz="8499" b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8499" b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Франко</a:t>
            </a:r>
            <a:r>
              <a:rPr lang="en-US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8499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як</a:t>
            </a:r>
            <a:r>
              <a:rPr lang="uk-UA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8499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ікона</a:t>
            </a:r>
            <a:r>
              <a:rPr lang="en-US" sz="8499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8499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стилю</a:t>
            </a:r>
            <a:r>
              <a:rPr lang="uk-UA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</a:p>
          <a:p>
            <a:pPr algn="ctr">
              <a:lnSpc>
                <a:spcPts val="11899"/>
              </a:lnSpc>
            </a:pPr>
            <a:r>
              <a:rPr lang="uk-UA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hkio"/>
                <a:cs typeface="Times New Roman" pitchFamily="18" charset="0"/>
                <a:sym typeface="Ahkio"/>
              </a:rPr>
              <a:t>(</a:t>
            </a:r>
            <a:r>
              <a:rPr lang="uk-UA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Франко і мода</a:t>
            </a:r>
            <a:r>
              <a:rPr lang="uk-UA" sz="8499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hkio"/>
                <a:cs typeface="Times New Roman" pitchFamily="18" charset="0"/>
                <a:sym typeface="Ahkio"/>
              </a:rPr>
              <a:t>)</a:t>
            </a:r>
            <a:endParaRPr lang="en-US" sz="8499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hkio"/>
              <a:cs typeface="Times New Roman" pitchFamily="18" charset="0"/>
              <a:sym typeface="Ahkio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44400" y="8877300"/>
            <a:ext cx="7086600" cy="4330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Презентація</a:t>
            </a:r>
            <a:r>
              <a:rPr lang="uk-U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Переверзєво</a:t>
            </a:r>
            <a:r>
              <a:rPr lang="uk-U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ї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kio"/>
                <a:ea typeface="Ahkio"/>
                <a:cs typeface="Ahkio"/>
                <a:sym typeface="Ahkio"/>
              </a:rPr>
              <a:t> Ірини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kio"/>
              <a:ea typeface="Ahkio"/>
              <a:cs typeface="Ahkio"/>
              <a:sym typeface="Ahki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10640506" flipH="1">
            <a:off x="8746035" y="-530718"/>
            <a:ext cx="9594586" cy="11348436"/>
          </a:xfrm>
          <a:custGeom>
            <a:avLst/>
            <a:gdLst/>
            <a:ahLst/>
            <a:cxnLst/>
            <a:rect l="l" t="t" r="r" b="b"/>
            <a:pathLst>
              <a:path w="9594586" h="11348436">
                <a:moveTo>
                  <a:pt x="9594586" y="0"/>
                </a:moveTo>
                <a:lnTo>
                  <a:pt x="0" y="0"/>
                </a:lnTo>
                <a:lnTo>
                  <a:pt x="0" y="11348436"/>
                </a:lnTo>
                <a:lnTo>
                  <a:pt x="9594586" y="11348436"/>
                </a:lnTo>
                <a:lnTo>
                  <a:pt x="9594586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-1485124" y="6386474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5198004" y="0"/>
                </a:moveTo>
                <a:lnTo>
                  <a:pt x="0" y="0"/>
                </a:lnTo>
                <a:lnTo>
                  <a:pt x="0" y="5743652"/>
                </a:lnTo>
                <a:lnTo>
                  <a:pt x="5198004" y="5743652"/>
                </a:lnTo>
                <a:lnTo>
                  <a:pt x="5198004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-836853" y="1163372"/>
            <a:ext cx="3901463" cy="6935934"/>
          </a:xfrm>
          <a:custGeom>
            <a:avLst/>
            <a:gdLst/>
            <a:ahLst/>
            <a:cxnLst/>
            <a:rect l="l" t="t" r="r" b="b"/>
            <a:pathLst>
              <a:path w="3901463" h="6935934">
                <a:moveTo>
                  <a:pt x="0" y="0"/>
                </a:moveTo>
                <a:lnTo>
                  <a:pt x="3901463" y="0"/>
                </a:lnTo>
                <a:lnTo>
                  <a:pt x="3901463" y="6935934"/>
                </a:lnTo>
                <a:lnTo>
                  <a:pt x="0" y="6935934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12154" y="5143500"/>
            <a:ext cx="2684180" cy="4685115"/>
          </a:xfrm>
          <a:custGeom>
            <a:avLst/>
            <a:gdLst/>
            <a:ahLst/>
            <a:cxnLst/>
            <a:rect l="l" t="t" r="r" b="b"/>
            <a:pathLst>
              <a:path w="2684180" h="4685115">
                <a:moveTo>
                  <a:pt x="0" y="0"/>
                </a:moveTo>
                <a:lnTo>
                  <a:pt x="2684181" y="0"/>
                </a:lnTo>
                <a:lnTo>
                  <a:pt x="2684181" y="4685115"/>
                </a:lnTo>
                <a:lnTo>
                  <a:pt x="0" y="4685115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172820" y="7771790"/>
            <a:ext cx="3918883" cy="2515210"/>
          </a:xfrm>
          <a:custGeom>
            <a:avLst/>
            <a:gdLst/>
            <a:ahLst/>
            <a:cxnLst/>
            <a:rect l="l" t="t" r="r" b="b"/>
            <a:pathLst>
              <a:path w="3918883" h="2515210">
                <a:moveTo>
                  <a:pt x="0" y="0"/>
                </a:moveTo>
                <a:lnTo>
                  <a:pt x="3918883" y="0"/>
                </a:lnTo>
                <a:lnTo>
                  <a:pt x="3918883" y="2515210"/>
                </a:lnTo>
                <a:lnTo>
                  <a:pt x="0" y="2515210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3241668" y="1163372"/>
            <a:ext cx="5246370" cy="5246370"/>
            <a:chOff x="0" y="0"/>
            <a:chExt cx="19050000" cy="19050000"/>
          </a:xfrm>
        </p:grpSpPr>
        <p:sp>
          <p:nvSpPr>
            <p:cNvPr id="9" name="Freeform 9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0" cstate="print"/>
              <a:stretch>
                <a:fillRect l="223" t="-13244" r="223" b="-38319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1" cstate="print"/>
              <a:stretch>
                <a:fillRect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9629505" y="2245906"/>
            <a:ext cx="7419657" cy="210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ВИШИВАНКА ПІД ПІДЖАК</a:t>
            </a:r>
          </a:p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Маніфест Стилю</a:t>
            </a:r>
          </a:p>
          <a:p>
            <a:pPr algn="ctr">
              <a:lnSpc>
                <a:spcPts val="5599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9899486" y="3661903"/>
            <a:ext cx="7287685" cy="6719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1"/>
              </a:lnSpc>
            </a:pPr>
            <a:r>
              <a:rPr lang="en-US" sz="31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Саме Франко став першим, хто поєднав традиційну вишиту сорочку з класичним європейським костюмом-трійкою. В епоху суворих австрійських фраку та крохмальних комірців, це був виклик системі.</a:t>
            </a:r>
          </a:p>
          <a:p>
            <a:pPr algn="ctr">
              <a:lnSpc>
                <a:spcPts val="4461"/>
              </a:lnSpc>
            </a:pPr>
            <a:r>
              <a:rPr lang="en-US" sz="31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Він не просто носив одяг — він демонстрував, що українське може бути частиною високої європейської культури, не втрачаючи автентичності.</a:t>
            </a:r>
          </a:p>
          <a:p>
            <a:pPr algn="ctr">
              <a:lnSpc>
                <a:spcPts val="4461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5400000" flipH="1">
            <a:off x="1334968" y="-530718"/>
            <a:ext cx="9594586" cy="11348436"/>
          </a:xfrm>
          <a:custGeom>
            <a:avLst/>
            <a:gdLst/>
            <a:ahLst/>
            <a:cxnLst/>
            <a:rect l="l" t="t" r="r" b="b"/>
            <a:pathLst>
              <a:path w="9594586" h="11348436">
                <a:moveTo>
                  <a:pt x="9594587" y="0"/>
                </a:moveTo>
                <a:lnTo>
                  <a:pt x="0" y="0"/>
                </a:lnTo>
                <a:lnTo>
                  <a:pt x="0" y="11348436"/>
                </a:lnTo>
                <a:lnTo>
                  <a:pt x="9594587" y="11348436"/>
                </a:lnTo>
                <a:lnTo>
                  <a:pt x="9594587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426447" y="5143500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0" y="0"/>
                </a:moveTo>
                <a:lnTo>
                  <a:pt x="5198004" y="0"/>
                </a:lnTo>
                <a:lnTo>
                  <a:pt x="5198004" y="5743651"/>
                </a:lnTo>
                <a:lnTo>
                  <a:pt x="0" y="5743651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540291" y="6386561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540291" y="-498375"/>
            <a:ext cx="5764174" cy="4114800"/>
          </a:xfrm>
          <a:custGeom>
            <a:avLst/>
            <a:gdLst/>
            <a:ahLst/>
            <a:cxnLst/>
            <a:rect l="l" t="t" r="r" b="b"/>
            <a:pathLst>
              <a:path w="5764174" h="4114800">
                <a:moveTo>
                  <a:pt x="0" y="0"/>
                </a:moveTo>
                <a:lnTo>
                  <a:pt x="5764174" y="0"/>
                </a:lnTo>
                <a:lnTo>
                  <a:pt x="57641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471525" y="4401428"/>
            <a:ext cx="3260581" cy="3970266"/>
          </a:xfrm>
          <a:custGeom>
            <a:avLst/>
            <a:gdLst/>
            <a:ahLst/>
            <a:cxnLst/>
            <a:rect l="l" t="t" r="r" b="b"/>
            <a:pathLst>
              <a:path w="3260581" h="3970266">
                <a:moveTo>
                  <a:pt x="0" y="0"/>
                </a:moveTo>
                <a:lnTo>
                  <a:pt x="3260581" y="0"/>
                </a:lnTo>
                <a:lnTo>
                  <a:pt x="3260581" y="3970266"/>
                </a:lnTo>
                <a:lnTo>
                  <a:pt x="0" y="3970266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072539" y="1648720"/>
            <a:ext cx="7419657" cy="18297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29"/>
              </a:lnSpc>
            </a:pPr>
            <a:r>
              <a:rPr lang="en-US" sz="4664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ТРИ СКЛАДОВІ ОБРАЗУ</a:t>
            </a:r>
          </a:p>
          <a:p>
            <a:pPr algn="ctr">
              <a:lnSpc>
                <a:spcPts val="806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3422244" y="2794347"/>
            <a:ext cx="7287685" cy="610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Етно-модерн</a:t>
            </a:r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Гармонійне поєднання селянської вишивки та міського крою піджака.</a:t>
            </a:r>
          </a:p>
          <a:p>
            <a:pPr algn="l">
              <a:lnSpc>
                <a:spcPts val="3499"/>
              </a:lnSpc>
            </a:pPr>
            <a:endParaRPr/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Аскетизм</a:t>
            </a:r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Незважаючи на фінансові труднощі, Франко завжди виглядав охайно та стримано.</a:t>
            </a:r>
          </a:p>
          <a:p>
            <a:pPr algn="l">
              <a:lnSpc>
                <a:spcPts val="3499"/>
              </a:lnSpc>
            </a:pPr>
            <a:endParaRPr/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Нацкод</a:t>
            </a:r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Кожен орнамент на сорочці був символом зв'язку з різними регіонами України</a:t>
            </a:r>
          </a:p>
          <a:p>
            <a:pPr algn="l">
              <a:lnSpc>
                <a:spcPts val="3499"/>
              </a:lnSpc>
            </a:pPr>
            <a:endParaRPr/>
          </a:p>
          <a:p>
            <a:pPr algn="l">
              <a:lnSpc>
                <a:spcPts val="3499"/>
              </a:lnSpc>
            </a:pPr>
            <a:endParaRPr/>
          </a:p>
          <a:p>
            <a:pPr algn="l">
              <a:lnSpc>
                <a:spcPts val="3499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5400000" flipH="1" flipV="1">
            <a:off x="7576775" y="-566707"/>
            <a:ext cx="9944776" cy="11762638"/>
          </a:xfrm>
          <a:custGeom>
            <a:avLst/>
            <a:gdLst/>
            <a:ahLst/>
            <a:cxnLst/>
            <a:rect l="l" t="t" r="r" b="b"/>
            <a:pathLst>
              <a:path w="9944776" h="11762638">
                <a:moveTo>
                  <a:pt x="9944776" y="11762638"/>
                </a:moveTo>
                <a:lnTo>
                  <a:pt x="0" y="11762638"/>
                </a:lnTo>
                <a:lnTo>
                  <a:pt x="0" y="0"/>
                </a:lnTo>
                <a:lnTo>
                  <a:pt x="9944776" y="0"/>
                </a:lnTo>
                <a:lnTo>
                  <a:pt x="9944776" y="11762638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632398" y="-1221595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flipH="1" flipV="1">
            <a:off x="-215719" y="6387869"/>
            <a:ext cx="5764174" cy="4114800"/>
          </a:xfrm>
          <a:custGeom>
            <a:avLst/>
            <a:gdLst/>
            <a:ahLst/>
            <a:cxnLst/>
            <a:rect l="l" t="t" r="r" b="b"/>
            <a:pathLst>
              <a:path w="5764174" h="4114800">
                <a:moveTo>
                  <a:pt x="5764175" y="4114800"/>
                </a:moveTo>
                <a:lnTo>
                  <a:pt x="0" y="4114800"/>
                </a:lnTo>
                <a:lnTo>
                  <a:pt x="0" y="0"/>
                </a:lnTo>
                <a:lnTo>
                  <a:pt x="5764175" y="0"/>
                </a:lnTo>
                <a:lnTo>
                  <a:pt x="5764175" y="411480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42709" y="6511759"/>
            <a:ext cx="4076117" cy="3429034"/>
          </a:xfrm>
          <a:custGeom>
            <a:avLst/>
            <a:gdLst/>
            <a:ahLst/>
            <a:cxnLst/>
            <a:rect l="l" t="t" r="r" b="b"/>
            <a:pathLst>
              <a:path w="4076117" h="3429034">
                <a:moveTo>
                  <a:pt x="0" y="0"/>
                </a:moveTo>
                <a:lnTo>
                  <a:pt x="4076117" y="0"/>
                </a:lnTo>
                <a:lnTo>
                  <a:pt x="4076117" y="3429034"/>
                </a:lnTo>
                <a:lnTo>
                  <a:pt x="0" y="3429034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/>
            <a:stretch>
              <a:fillRect/>
            </a:stretch>
          </a:blipFill>
        </p:spPr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995641" y="1710487"/>
            <a:ext cx="5246370" cy="5246370"/>
            <a:chOff x="0" y="0"/>
            <a:chExt cx="19050000" cy="19050000"/>
          </a:xfrm>
        </p:grpSpPr>
        <p:sp>
          <p:nvSpPr>
            <p:cNvPr id="8" name="Freeform 8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0" cstate="print"/>
              <a:stretch>
                <a:fillRect l="-2451" t="-6052" r="-89801" b="-6268"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1" cstate="print"/>
              <a:stretch>
                <a:fillRect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7912738" y="2042478"/>
            <a:ext cx="7419657" cy="18297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49"/>
              </a:lnSpc>
            </a:pPr>
            <a:r>
              <a:rPr lang="en-US" sz="4964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ГОЛОВНИЙ СИМВОЛ</a:t>
            </a:r>
          </a:p>
          <a:p>
            <a:pPr algn="ctr">
              <a:lnSpc>
                <a:spcPts val="764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555935" y="3403042"/>
            <a:ext cx="8133265" cy="6157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1"/>
              </a:lnSpc>
            </a:pPr>
            <a:r>
              <a:rPr lang="en-US" sz="3186" b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Стиль у кишенях мільйонів</a:t>
            </a:r>
          </a:p>
          <a:p>
            <a:pPr algn="ctr">
              <a:lnSpc>
                <a:spcPts val="4461"/>
              </a:lnSpc>
            </a:pPr>
            <a:r>
              <a:rPr lang="en-US" sz="31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Образ Франка у піджаку та вишиванці став настільки канонічним, що саме його обрали для 20-гривневої купюри. Це найпопулярніше зображення письменника, яке щодня нагадує про його внесок у формування українського стилю</a:t>
            </a:r>
          </a:p>
          <a:p>
            <a:pPr algn="r">
              <a:lnSpc>
                <a:spcPts val="4461"/>
              </a:lnSpc>
            </a:pPr>
            <a:endParaRPr/>
          </a:p>
          <a:p>
            <a:pPr algn="r">
              <a:lnSpc>
                <a:spcPts val="4461"/>
              </a:lnSpc>
            </a:pPr>
            <a:endParaRPr/>
          </a:p>
          <a:p>
            <a:pPr algn="just">
              <a:lnSpc>
                <a:spcPts val="4461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10640506">
            <a:off x="497891" y="-220748"/>
            <a:ext cx="9594586" cy="11348436"/>
          </a:xfrm>
          <a:custGeom>
            <a:avLst/>
            <a:gdLst/>
            <a:ahLst/>
            <a:cxnLst/>
            <a:rect l="l" t="t" r="r" b="b"/>
            <a:pathLst>
              <a:path w="9594586" h="11348436">
                <a:moveTo>
                  <a:pt x="0" y="0"/>
                </a:moveTo>
                <a:lnTo>
                  <a:pt x="9594586" y="0"/>
                </a:lnTo>
                <a:lnTo>
                  <a:pt x="9594586" y="11348436"/>
                </a:lnTo>
                <a:lnTo>
                  <a:pt x="0" y="11348436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846716" y="6910574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0" y="0"/>
                </a:moveTo>
                <a:lnTo>
                  <a:pt x="5198004" y="0"/>
                </a:lnTo>
                <a:lnTo>
                  <a:pt x="5198004" y="5743651"/>
                </a:lnTo>
                <a:lnTo>
                  <a:pt x="0" y="5743651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2542329">
            <a:off x="14944725" y="-2724876"/>
            <a:ext cx="4629150" cy="8229600"/>
          </a:xfrm>
          <a:custGeom>
            <a:avLst/>
            <a:gdLst/>
            <a:ahLst/>
            <a:cxnLst/>
            <a:rect l="l" t="t" r="r" b="b"/>
            <a:pathLst>
              <a:path w="4629150" h="8229600">
                <a:moveTo>
                  <a:pt x="0" y="0"/>
                </a:moveTo>
                <a:lnTo>
                  <a:pt x="4629150" y="0"/>
                </a:lnTo>
                <a:lnTo>
                  <a:pt x="462915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968326">
            <a:off x="12543401" y="6777770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0134305" y="2273913"/>
            <a:ext cx="3715848" cy="3715848"/>
            <a:chOff x="0" y="0"/>
            <a:chExt cx="19050000" cy="19050000"/>
          </a:xfrm>
        </p:grpSpPr>
        <p:sp>
          <p:nvSpPr>
            <p:cNvPr id="8" name="Freeform 8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9" cstate="print"/>
              <a:stretch>
                <a:fillRect l="223" r="223"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0" cstate="print"/>
              <a:stretch>
                <a:fillRect/>
              </a:stretch>
            </a:blipFill>
          </p:spPr>
        </p:sp>
      </p:grpSp>
      <p:sp>
        <p:nvSpPr>
          <p:cNvPr id="10" name="Freeform 10"/>
          <p:cNvSpPr/>
          <p:nvPr/>
        </p:nvSpPr>
        <p:spPr>
          <a:xfrm rot="2935926">
            <a:off x="15249058" y="-1001294"/>
            <a:ext cx="4611930" cy="3032344"/>
          </a:xfrm>
          <a:custGeom>
            <a:avLst/>
            <a:gdLst/>
            <a:ahLst/>
            <a:cxnLst/>
            <a:rect l="l" t="t" r="r" b="b"/>
            <a:pathLst>
              <a:path w="4611930" h="3032344">
                <a:moveTo>
                  <a:pt x="0" y="0"/>
                </a:moveTo>
                <a:lnTo>
                  <a:pt x="4611930" y="0"/>
                </a:lnTo>
                <a:lnTo>
                  <a:pt x="4611930" y="3032344"/>
                </a:lnTo>
                <a:lnTo>
                  <a:pt x="0" y="3032344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/>
            <a:stretch>
              <a:fillRect/>
            </a:stretch>
          </a:blipFill>
        </p:spPr>
      </p: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13697587" y="245897"/>
            <a:ext cx="3403574" cy="3403574"/>
            <a:chOff x="0" y="0"/>
            <a:chExt cx="19050000" cy="19050000"/>
          </a:xfrm>
        </p:grpSpPr>
        <p:sp>
          <p:nvSpPr>
            <p:cNvPr id="12" name="Freeform 12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2" cstate="print"/>
              <a:stretch>
                <a:fillRect l="223" r="223"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0" cstate="print"/>
              <a:stretch>
                <a:fillRect/>
              </a:stretch>
            </a:blip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3850153" y="5661688"/>
            <a:ext cx="3366378" cy="3366378"/>
            <a:chOff x="0" y="0"/>
            <a:chExt cx="19050000" cy="19050000"/>
          </a:xfrm>
        </p:grpSpPr>
        <p:sp>
          <p:nvSpPr>
            <p:cNvPr id="15" name="Freeform 15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3" cstate="print"/>
              <a:stretch>
                <a:fillRect l="-43363" r="-10227" b="-92848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0" cstate="print"/>
              <a:stretch>
                <a:fillRect/>
              </a:stretch>
            </a:blipFill>
          </p:spPr>
        </p:sp>
      </p:grpSp>
      <p:sp>
        <p:nvSpPr>
          <p:cNvPr id="17" name="TextBox 17"/>
          <p:cNvSpPr txBox="1"/>
          <p:nvPr/>
        </p:nvSpPr>
        <p:spPr>
          <a:xfrm>
            <a:off x="1353157" y="2704137"/>
            <a:ext cx="7419657" cy="1776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69"/>
              </a:lnSpc>
            </a:pPr>
            <a:r>
              <a:rPr lang="en-US" sz="4764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ГАРДЕРОБ КАМЕНЯРА</a:t>
            </a:r>
          </a:p>
          <a:p>
            <a:pPr algn="ctr">
              <a:lnSpc>
                <a:spcPts val="7509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1589892" y="3601846"/>
            <a:ext cx="7783808" cy="85544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81"/>
              </a:lnSpc>
            </a:pPr>
            <a:r>
              <a:rPr lang="en-US" sz="29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Темно-синій сюртук: Улюблений святковий одяг Франка, який він завжди доповнював вишиванкою.</a:t>
            </a:r>
          </a:p>
          <a:p>
            <a:pPr algn="l">
              <a:lnSpc>
                <a:spcPts val="5441"/>
              </a:lnSpc>
            </a:pPr>
            <a:r>
              <a:rPr lang="en-US" sz="38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• </a:t>
            </a:r>
          </a:p>
          <a:p>
            <a:pPr algn="l">
              <a:lnSpc>
                <a:spcPts val="4181"/>
              </a:lnSpc>
            </a:pPr>
            <a:r>
              <a:rPr lang="en-US" sz="29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Фетровий капелюх: Необхідний атрибут галицького інтелігента, що додавав образу завершеності.</a:t>
            </a:r>
          </a:p>
          <a:p>
            <a:pPr algn="l">
              <a:lnSpc>
                <a:spcPts val="5161"/>
              </a:lnSpc>
            </a:pPr>
            <a:r>
              <a:rPr lang="en-US" sz="36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• </a:t>
            </a:r>
          </a:p>
          <a:p>
            <a:pPr algn="l">
              <a:lnSpc>
                <a:spcPts val="4181"/>
              </a:lnSpc>
            </a:pPr>
            <a:r>
              <a:rPr lang="en-US" sz="29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Елегантна тростина: Повсякденний супутник прогулянок містом, що підкреслював статус.</a:t>
            </a:r>
          </a:p>
          <a:p>
            <a:pPr algn="l">
              <a:lnSpc>
                <a:spcPts val="5441"/>
              </a:lnSpc>
            </a:pPr>
            <a:r>
              <a:rPr lang="en-US" sz="38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</a:p>
          <a:p>
            <a:pPr algn="l">
              <a:lnSpc>
                <a:spcPts val="4461"/>
              </a:lnSpc>
            </a:pPr>
            <a:endParaRPr/>
          </a:p>
          <a:p>
            <a:pPr algn="l">
              <a:lnSpc>
                <a:spcPts val="5161"/>
              </a:lnSpc>
            </a:pPr>
            <a:endParaRPr/>
          </a:p>
          <a:p>
            <a:pPr algn="l">
              <a:lnSpc>
                <a:spcPts val="5161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10640506" flipH="1">
            <a:off x="8349700" y="-530718"/>
            <a:ext cx="9594586" cy="11348436"/>
          </a:xfrm>
          <a:custGeom>
            <a:avLst/>
            <a:gdLst/>
            <a:ahLst/>
            <a:cxnLst/>
            <a:rect l="l" t="t" r="r" b="b"/>
            <a:pathLst>
              <a:path w="9594586" h="11348436">
                <a:moveTo>
                  <a:pt x="9594587" y="0"/>
                </a:moveTo>
                <a:lnTo>
                  <a:pt x="0" y="0"/>
                </a:lnTo>
                <a:lnTo>
                  <a:pt x="0" y="11348436"/>
                </a:lnTo>
                <a:lnTo>
                  <a:pt x="9594587" y="11348436"/>
                </a:lnTo>
                <a:lnTo>
                  <a:pt x="9594587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-1485124" y="6386474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5198004" y="0"/>
                </a:moveTo>
                <a:lnTo>
                  <a:pt x="0" y="0"/>
                </a:lnTo>
                <a:lnTo>
                  <a:pt x="0" y="5743652"/>
                </a:lnTo>
                <a:lnTo>
                  <a:pt x="5198004" y="5743652"/>
                </a:lnTo>
                <a:lnTo>
                  <a:pt x="5198004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-836853" y="1163372"/>
            <a:ext cx="3901463" cy="6935934"/>
          </a:xfrm>
          <a:custGeom>
            <a:avLst/>
            <a:gdLst/>
            <a:ahLst/>
            <a:cxnLst/>
            <a:rect l="l" t="t" r="r" b="b"/>
            <a:pathLst>
              <a:path w="3901463" h="6935934">
                <a:moveTo>
                  <a:pt x="0" y="0"/>
                </a:moveTo>
                <a:lnTo>
                  <a:pt x="3901463" y="0"/>
                </a:lnTo>
                <a:lnTo>
                  <a:pt x="3901463" y="6935934"/>
                </a:lnTo>
                <a:lnTo>
                  <a:pt x="0" y="6935934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12154" y="5143500"/>
            <a:ext cx="2684180" cy="4685115"/>
          </a:xfrm>
          <a:custGeom>
            <a:avLst/>
            <a:gdLst/>
            <a:ahLst/>
            <a:cxnLst/>
            <a:rect l="l" t="t" r="r" b="b"/>
            <a:pathLst>
              <a:path w="2684180" h="4685115">
                <a:moveTo>
                  <a:pt x="0" y="0"/>
                </a:moveTo>
                <a:lnTo>
                  <a:pt x="2684181" y="0"/>
                </a:lnTo>
                <a:lnTo>
                  <a:pt x="2684181" y="4685115"/>
                </a:lnTo>
                <a:lnTo>
                  <a:pt x="0" y="4685115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172820" y="7771790"/>
            <a:ext cx="3918883" cy="2515210"/>
          </a:xfrm>
          <a:custGeom>
            <a:avLst/>
            <a:gdLst/>
            <a:ahLst/>
            <a:cxnLst/>
            <a:rect l="l" t="t" r="r" b="b"/>
            <a:pathLst>
              <a:path w="3918883" h="2515210">
                <a:moveTo>
                  <a:pt x="0" y="0"/>
                </a:moveTo>
                <a:lnTo>
                  <a:pt x="3918883" y="0"/>
                </a:lnTo>
                <a:lnTo>
                  <a:pt x="3918883" y="2515210"/>
                </a:lnTo>
                <a:lnTo>
                  <a:pt x="0" y="2515210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3064610" y="1477351"/>
            <a:ext cx="5246370" cy="5246370"/>
            <a:chOff x="0" y="0"/>
            <a:chExt cx="19050000" cy="19050000"/>
          </a:xfrm>
        </p:grpSpPr>
        <p:sp>
          <p:nvSpPr>
            <p:cNvPr id="9" name="Freeform 9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0" cstate="print"/>
              <a:stretch>
                <a:fillRect l="223" t="-17220" r="223" b="-36921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1" cstate="print"/>
              <a:stretch>
                <a:fillRect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9525000" y="1790700"/>
            <a:ext cx="7419657" cy="17941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89"/>
              </a:lnSpc>
            </a:pPr>
            <a:r>
              <a:rPr lang="en-US" sz="4564" dirty="0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НОРМИ ЕПОХИ VS ФРАНКО</a:t>
            </a:r>
          </a:p>
          <a:p>
            <a:pPr algn="ctr">
              <a:lnSpc>
                <a:spcPts val="7929"/>
              </a:lnSpc>
            </a:pPr>
            <a:endParaRPr dirty="0"/>
          </a:p>
        </p:txBody>
      </p:sp>
      <p:sp>
        <p:nvSpPr>
          <p:cNvPr id="12" name="TextBox 12"/>
          <p:cNvSpPr txBox="1"/>
          <p:nvPr/>
        </p:nvSpPr>
        <p:spPr>
          <a:xfrm>
            <a:off x="9665524" y="3752240"/>
            <a:ext cx="7277015" cy="7415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Елемент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Світські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Норми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 XIX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ст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.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Стиль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Івана</a:t>
            </a:r>
            <a:r>
              <a:rPr lang="en-US" sz="2800" b="1" dirty="0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Boriboon Bold"/>
                <a:ea typeface="Boriboon Bold"/>
                <a:cs typeface="Boriboon Bold"/>
                <a:sym typeface="Boriboon Bold"/>
              </a:rPr>
              <a:t>Франка</a:t>
            </a:r>
            <a:endParaRPr lang="en-US" sz="2800" b="1" dirty="0">
              <a:solidFill>
                <a:srgbClr val="000000"/>
              </a:solidFill>
              <a:latin typeface="Boriboon Bold"/>
              <a:ea typeface="Boriboon Bold"/>
              <a:cs typeface="Boriboon Bold"/>
              <a:sym typeface="Boriboon Bold"/>
            </a:endParaRPr>
          </a:p>
          <a:p>
            <a:pPr algn="ctr">
              <a:lnSpc>
                <a:spcPts val="3920"/>
              </a:lnSpc>
            </a:pP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Сорочка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Біла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накрохмалена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високий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комірець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,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Лляна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вишита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геометричний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орнамент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)</a:t>
            </a:r>
          </a:p>
          <a:p>
            <a:pPr algn="ctr">
              <a:lnSpc>
                <a:spcPts val="3920"/>
              </a:lnSpc>
            </a:pP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Аксесуар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шиї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Шовкова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краватка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або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шийна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хустка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Відсутній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акцент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вишивці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коміра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)</a:t>
            </a:r>
          </a:p>
          <a:p>
            <a:pPr algn="ctr">
              <a:lnSpc>
                <a:spcPts val="3920"/>
              </a:lnSpc>
            </a:pP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Посил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Належність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до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вищого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стану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Імперії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Належність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до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української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нації</a:t>
            </a:r>
            <a:endParaRPr lang="en-US" sz="2800" dirty="0">
              <a:solidFill>
                <a:srgbClr val="000000"/>
              </a:solidFill>
              <a:latin typeface="Boriboon"/>
              <a:ea typeface="Boriboon"/>
              <a:cs typeface="Boriboon"/>
              <a:sym typeface="Boriboon"/>
            </a:endParaRPr>
          </a:p>
          <a:p>
            <a:pPr algn="ctr">
              <a:lnSpc>
                <a:spcPts val="3920"/>
              </a:lnSpc>
            </a:pP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Взуття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Лаковані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черевики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Масивні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шкіряні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завжди</a:t>
            </a:r>
            <a:r>
              <a:rPr lang="en-US" sz="2800" dirty="0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начищені</a:t>
            </a:r>
            <a:endParaRPr lang="en-US" sz="2800" dirty="0">
              <a:solidFill>
                <a:srgbClr val="000000"/>
              </a:solidFill>
              <a:latin typeface="Boriboon"/>
              <a:ea typeface="Boriboon"/>
              <a:cs typeface="Boriboon"/>
              <a:sym typeface="Boriboon"/>
            </a:endParaRPr>
          </a:p>
          <a:p>
            <a:pPr algn="just">
              <a:lnSpc>
                <a:spcPts val="3920"/>
              </a:lnSpc>
            </a:pPr>
            <a:endParaRPr dirty="0"/>
          </a:p>
          <a:p>
            <a:pPr algn="just">
              <a:lnSpc>
                <a:spcPts val="3920"/>
              </a:lnSpc>
            </a:pPr>
            <a:endParaRPr dirty="0"/>
          </a:p>
          <a:p>
            <a:pPr algn="just">
              <a:lnSpc>
                <a:spcPts val="3920"/>
              </a:lnSpc>
            </a:pPr>
            <a:endParaRPr dirty="0"/>
          </a:p>
        </p:txBody>
      </p:sp>
    </p:spTree>
  </p:cSld>
  <p:clrMapOvr>
    <a:masterClrMapping/>
  </p:clrMapOvr>
  <p:transition spd="slow">
    <p:cover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5400000" flipH="1">
            <a:off x="-335638" y="428262"/>
            <a:ext cx="11071887" cy="13095780"/>
          </a:xfrm>
          <a:custGeom>
            <a:avLst/>
            <a:gdLst/>
            <a:ahLst/>
            <a:cxnLst/>
            <a:rect l="l" t="t" r="r" b="b"/>
            <a:pathLst>
              <a:path w="11071887" h="13095780">
                <a:moveTo>
                  <a:pt x="11071886" y="0"/>
                </a:moveTo>
                <a:lnTo>
                  <a:pt x="0" y="0"/>
                </a:lnTo>
                <a:lnTo>
                  <a:pt x="0" y="13095780"/>
                </a:lnTo>
                <a:lnTo>
                  <a:pt x="11071886" y="13095780"/>
                </a:lnTo>
                <a:lnTo>
                  <a:pt x="11071886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426447" y="5143500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0" y="0"/>
                </a:moveTo>
                <a:lnTo>
                  <a:pt x="5198004" y="0"/>
                </a:lnTo>
                <a:lnTo>
                  <a:pt x="5198004" y="5743651"/>
                </a:lnTo>
                <a:lnTo>
                  <a:pt x="0" y="5743651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540291" y="6386561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540291" y="-498375"/>
            <a:ext cx="5764174" cy="4114800"/>
          </a:xfrm>
          <a:custGeom>
            <a:avLst/>
            <a:gdLst/>
            <a:ahLst/>
            <a:cxnLst/>
            <a:rect l="l" t="t" r="r" b="b"/>
            <a:pathLst>
              <a:path w="5764174" h="4114800">
                <a:moveTo>
                  <a:pt x="0" y="0"/>
                </a:moveTo>
                <a:lnTo>
                  <a:pt x="5764174" y="0"/>
                </a:lnTo>
                <a:lnTo>
                  <a:pt x="57641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122877" y="5315448"/>
            <a:ext cx="2599002" cy="3321408"/>
          </a:xfrm>
          <a:custGeom>
            <a:avLst/>
            <a:gdLst/>
            <a:ahLst/>
            <a:cxnLst/>
            <a:rect l="l" t="t" r="r" b="b"/>
            <a:pathLst>
              <a:path w="2599002" h="3321408">
                <a:moveTo>
                  <a:pt x="0" y="0"/>
                </a:moveTo>
                <a:lnTo>
                  <a:pt x="2599002" y="0"/>
                </a:lnTo>
                <a:lnTo>
                  <a:pt x="2599002" y="3321408"/>
                </a:lnTo>
                <a:lnTo>
                  <a:pt x="0" y="3321408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/>
            <a:stretch>
              <a:fillRect/>
            </a:stretch>
          </a:blipFill>
        </p:spPr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2290200" y="0"/>
            <a:ext cx="5246370" cy="5246370"/>
            <a:chOff x="0" y="0"/>
            <a:chExt cx="19050000" cy="19050000"/>
          </a:xfrm>
        </p:grpSpPr>
        <p:sp>
          <p:nvSpPr>
            <p:cNvPr id="9" name="Freeform 9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1" cstate="print"/>
              <a:stretch>
                <a:fillRect l="223" t="-966" r="223" b="-27832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2" cstate="print"/>
              <a:stretch>
                <a:fillRect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2536244" y="2912613"/>
            <a:ext cx="7419657" cy="18119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29"/>
              </a:lnSpc>
            </a:pPr>
            <a:r>
              <a:rPr lang="en-US" sz="4664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СВІДЧЕННЯ СУЧАСНИКІВ</a:t>
            </a:r>
          </a:p>
          <a:p>
            <a:pPr algn="ctr">
              <a:lnSpc>
                <a:spcPts val="7929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1881587" y="4479593"/>
            <a:ext cx="9288808" cy="3910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1"/>
              </a:lnSpc>
            </a:pPr>
            <a:r>
              <a:rPr lang="en-US" sz="3186" i="1">
                <a:solidFill>
                  <a:srgbClr val="000000"/>
                </a:solidFill>
                <a:latin typeface="Boriboon Italics"/>
                <a:ea typeface="Boriboon Italics"/>
                <a:cs typeface="Boriboon Italics"/>
                <a:sym typeface="Boriboon Italics"/>
              </a:rPr>
              <a:t>Він відрізнявся од загалу своїм костюмом — вишиваною сорочкою серед пишних комірців і краваток. Це був не просто одяг, а його внутрішній світ, винесений назовні.</a:t>
            </a:r>
          </a:p>
          <a:p>
            <a:pPr algn="l">
              <a:lnSpc>
                <a:spcPts val="4461"/>
              </a:lnSpc>
            </a:pPr>
            <a:endParaRPr/>
          </a:p>
          <a:p>
            <a:pPr marL="688024" lvl="1" indent="-344012" algn="l">
              <a:lnSpc>
                <a:spcPts val="4461"/>
              </a:lnSpc>
              <a:buFont typeface="Arial"/>
              <a:buChar char="•"/>
            </a:pPr>
            <a:r>
              <a:rPr lang="en-US" sz="31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— Зі спогадів сучасників про Івана Франка</a:t>
            </a:r>
          </a:p>
          <a:p>
            <a:pPr algn="l">
              <a:lnSpc>
                <a:spcPts val="4461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747" b="-747"/>
            </a:stretch>
          </a:blipFill>
        </p:spPr>
      </p:sp>
      <p:sp>
        <p:nvSpPr>
          <p:cNvPr id="3" name="Freeform 3"/>
          <p:cNvSpPr/>
          <p:nvPr/>
        </p:nvSpPr>
        <p:spPr>
          <a:xfrm rot="5400000" flipH="1" flipV="1">
            <a:off x="7298055" y="-750277"/>
            <a:ext cx="11996823" cy="14189790"/>
          </a:xfrm>
          <a:custGeom>
            <a:avLst/>
            <a:gdLst/>
            <a:ahLst/>
            <a:cxnLst/>
            <a:rect l="l" t="t" r="r" b="b"/>
            <a:pathLst>
              <a:path w="11996823" h="14189790">
                <a:moveTo>
                  <a:pt x="11996823" y="14189790"/>
                </a:moveTo>
                <a:lnTo>
                  <a:pt x="0" y="14189790"/>
                </a:lnTo>
                <a:lnTo>
                  <a:pt x="0" y="0"/>
                </a:lnTo>
                <a:lnTo>
                  <a:pt x="11996823" y="0"/>
                </a:lnTo>
                <a:lnTo>
                  <a:pt x="11996823" y="1418979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632398" y="-1221595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90"/>
                </a:lnTo>
                <a:lnTo>
                  <a:pt x="0" y="4500590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flipH="1" flipV="1">
            <a:off x="-215719" y="6387869"/>
            <a:ext cx="5764174" cy="4114800"/>
          </a:xfrm>
          <a:custGeom>
            <a:avLst/>
            <a:gdLst/>
            <a:ahLst/>
            <a:cxnLst/>
            <a:rect l="l" t="t" r="r" b="b"/>
            <a:pathLst>
              <a:path w="5764174" h="4114800">
                <a:moveTo>
                  <a:pt x="5764175" y="4114800"/>
                </a:moveTo>
                <a:lnTo>
                  <a:pt x="0" y="4114800"/>
                </a:lnTo>
                <a:lnTo>
                  <a:pt x="0" y="0"/>
                </a:lnTo>
                <a:lnTo>
                  <a:pt x="5764175" y="0"/>
                </a:lnTo>
                <a:lnTo>
                  <a:pt x="5764175" y="411480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42709" y="6511759"/>
            <a:ext cx="4076117" cy="3429034"/>
          </a:xfrm>
          <a:custGeom>
            <a:avLst/>
            <a:gdLst/>
            <a:ahLst/>
            <a:cxnLst/>
            <a:rect l="l" t="t" r="r" b="b"/>
            <a:pathLst>
              <a:path w="4076117" h="3429034">
                <a:moveTo>
                  <a:pt x="0" y="0"/>
                </a:moveTo>
                <a:lnTo>
                  <a:pt x="4076117" y="0"/>
                </a:lnTo>
                <a:lnTo>
                  <a:pt x="4076117" y="3429034"/>
                </a:lnTo>
                <a:lnTo>
                  <a:pt x="0" y="3429034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/>
            <a:stretch>
              <a:fillRect/>
            </a:stretch>
          </a:blipFill>
        </p:spPr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2666368" y="1593919"/>
            <a:ext cx="5246370" cy="5246370"/>
            <a:chOff x="0" y="0"/>
            <a:chExt cx="19050000" cy="19050000"/>
          </a:xfrm>
        </p:grpSpPr>
        <p:sp>
          <p:nvSpPr>
            <p:cNvPr id="8" name="Freeform 8"/>
            <p:cNvSpPr/>
            <p:nvPr/>
          </p:nvSpPr>
          <p:spPr>
            <a:xfrm>
              <a:off x="741564" y="780669"/>
              <a:ext cx="17566872" cy="17488662"/>
            </a:xfrm>
            <a:custGeom>
              <a:avLst/>
              <a:gdLst/>
              <a:ahLst/>
              <a:cxnLst/>
              <a:rect l="l" t="t" r="r" b="b"/>
              <a:pathLst>
                <a:path w="17566872" h="17488662">
                  <a:moveTo>
                    <a:pt x="8783436" y="88"/>
                  </a:moveTo>
                  <a:cubicBezTo>
                    <a:pt x="5650103" y="-13925"/>
                    <a:pt x="2748769" y="1649647"/>
                    <a:pt x="1178044" y="4360882"/>
                  </a:cubicBezTo>
                  <a:cubicBezTo>
                    <a:pt x="-392682" y="7072116"/>
                    <a:pt x="-392682" y="10416545"/>
                    <a:pt x="1178044" y="13127780"/>
                  </a:cubicBezTo>
                  <a:cubicBezTo>
                    <a:pt x="2748769" y="15839014"/>
                    <a:pt x="5650103" y="17502587"/>
                    <a:pt x="8783436" y="17488574"/>
                  </a:cubicBezTo>
                  <a:cubicBezTo>
                    <a:pt x="11916769" y="17502587"/>
                    <a:pt x="14818102" y="15839014"/>
                    <a:pt x="16388828" y="13127780"/>
                  </a:cubicBezTo>
                  <a:cubicBezTo>
                    <a:pt x="17959553" y="10416545"/>
                    <a:pt x="17959553" y="7072116"/>
                    <a:pt x="16388828" y="4360882"/>
                  </a:cubicBezTo>
                  <a:cubicBezTo>
                    <a:pt x="14818102" y="1649647"/>
                    <a:pt x="11916769" y="-13925"/>
                    <a:pt x="8783436" y="88"/>
                  </a:cubicBezTo>
                  <a:close/>
                </a:path>
              </a:pathLst>
            </a:custGeom>
            <a:blipFill>
              <a:blip r:embed="rId10" cstate="print"/>
              <a:stretch>
                <a:fillRect l="223" t="-19109" r="223" b="-19109"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9050000" cy="19050000"/>
            </a:xfrm>
            <a:custGeom>
              <a:avLst/>
              <a:gdLst/>
              <a:ahLst/>
              <a:cxnLst/>
              <a:rect l="l" t="t" r="r" b="b"/>
              <a:pathLst>
                <a:path w="19050000" h="19050000">
                  <a:moveTo>
                    <a:pt x="0" y="0"/>
                  </a:moveTo>
                  <a:lnTo>
                    <a:pt x="19050000" y="0"/>
                  </a:lnTo>
                  <a:lnTo>
                    <a:pt x="19050000" y="19050000"/>
                  </a:lnTo>
                  <a:lnTo>
                    <a:pt x="0" y="19050000"/>
                  </a:lnTo>
                  <a:close/>
                </a:path>
              </a:pathLst>
            </a:custGeom>
            <a:blipFill>
              <a:blip r:embed="rId11" cstate="print"/>
              <a:stretch>
                <a:fillRect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7912738" y="2103189"/>
            <a:ext cx="8650919" cy="17941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89"/>
              </a:lnSpc>
            </a:pPr>
            <a:r>
              <a:rPr lang="en-US" sz="4564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ВІД КЛАСИКИ ДО ПОДІУМІВ</a:t>
            </a:r>
          </a:p>
          <a:p>
            <a:pPr algn="ctr">
              <a:lnSpc>
                <a:spcPts val="792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8176175" y="3557533"/>
            <a:ext cx="8124046" cy="61693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81"/>
              </a:lnSpc>
            </a:pPr>
            <a:r>
              <a:rPr lang="en-US" sz="34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Сучасні дизайнери продовжують справу Франка, переосмислюючи його образ у колекціях boho-chic та діловому одязі. </a:t>
            </a:r>
          </a:p>
          <a:p>
            <a:pPr algn="ctr">
              <a:lnSpc>
                <a:spcPts val="4881"/>
              </a:lnSpc>
            </a:pPr>
            <a:r>
              <a:rPr lang="en-US" sz="34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Поєднання вишиванки з піджаком сьогодні є еталоном українського офіційного дрес-коду (Diplomatic Style).</a:t>
            </a:r>
          </a:p>
          <a:p>
            <a:pPr algn="ctr">
              <a:lnSpc>
                <a:spcPts val="4881"/>
              </a:lnSpc>
            </a:pPr>
            <a:r>
              <a:rPr lang="en-US" sz="3486">
                <a:solidFill>
                  <a:srgbClr val="000000"/>
                </a:solidFill>
                <a:latin typeface="Boriboon"/>
                <a:ea typeface="Boriboon"/>
                <a:cs typeface="Boriboon"/>
                <a:sym typeface="Boriboon"/>
              </a:rPr>
              <a:t>Стиль Франка — це не ностальгія, це жива традиція, що розвивається.</a:t>
            </a:r>
          </a:p>
          <a:p>
            <a:pPr algn="l">
              <a:lnSpc>
                <a:spcPts val="4881"/>
              </a:lnSpc>
            </a:pPr>
            <a:endParaRPr/>
          </a:p>
        </p:txBody>
      </p:sp>
    </p:spTree>
  </p:cSld>
  <p:clrMapOvr>
    <a:masterClrMapping/>
  </p:clrMapOvr>
  <p:transition spd="slow">
    <p:cover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2D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8974578">
            <a:off x="-1002487" y="-2142636"/>
            <a:ext cx="5198004" cy="5743651"/>
          </a:xfrm>
          <a:custGeom>
            <a:avLst/>
            <a:gdLst/>
            <a:ahLst/>
            <a:cxnLst/>
            <a:rect l="l" t="t" r="r" b="b"/>
            <a:pathLst>
              <a:path w="5198004" h="5743651">
                <a:moveTo>
                  <a:pt x="0" y="0"/>
                </a:moveTo>
                <a:lnTo>
                  <a:pt x="5198004" y="0"/>
                </a:lnTo>
                <a:lnTo>
                  <a:pt x="5198004" y="5743651"/>
                </a:lnTo>
                <a:lnTo>
                  <a:pt x="0" y="574365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3618134">
            <a:off x="14158940" y="6696835"/>
            <a:ext cx="4331204" cy="5122929"/>
          </a:xfrm>
          <a:custGeom>
            <a:avLst/>
            <a:gdLst/>
            <a:ahLst/>
            <a:cxnLst/>
            <a:rect l="l" t="t" r="r" b="b"/>
            <a:pathLst>
              <a:path w="4331204" h="5122929">
                <a:moveTo>
                  <a:pt x="0" y="0"/>
                </a:moveTo>
                <a:lnTo>
                  <a:pt x="4331204" y="0"/>
                </a:lnTo>
                <a:lnTo>
                  <a:pt x="4331204" y="5122930"/>
                </a:lnTo>
                <a:lnTo>
                  <a:pt x="0" y="5122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5671221" y="-1378010"/>
            <a:ext cx="6945557" cy="12347658"/>
          </a:xfrm>
          <a:custGeom>
            <a:avLst/>
            <a:gdLst/>
            <a:ahLst/>
            <a:cxnLst/>
            <a:rect l="l" t="t" r="r" b="b"/>
            <a:pathLst>
              <a:path w="6945557" h="12347658">
                <a:moveTo>
                  <a:pt x="0" y="0"/>
                </a:moveTo>
                <a:lnTo>
                  <a:pt x="6945558" y="0"/>
                </a:lnTo>
                <a:lnTo>
                  <a:pt x="6945558" y="12347658"/>
                </a:lnTo>
                <a:lnTo>
                  <a:pt x="0" y="12347658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968326">
            <a:off x="687218" y="6131133"/>
            <a:ext cx="3772312" cy="4500590"/>
          </a:xfrm>
          <a:custGeom>
            <a:avLst/>
            <a:gdLst/>
            <a:ahLst/>
            <a:cxnLst/>
            <a:rect l="l" t="t" r="r" b="b"/>
            <a:pathLst>
              <a:path w="3772312" h="4500590">
                <a:moveTo>
                  <a:pt x="0" y="0"/>
                </a:moveTo>
                <a:lnTo>
                  <a:pt x="3772312" y="0"/>
                </a:lnTo>
                <a:lnTo>
                  <a:pt x="3772312" y="4500589"/>
                </a:lnTo>
                <a:lnTo>
                  <a:pt x="0" y="4500589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2935926">
            <a:off x="14953335" y="-193132"/>
            <a:ext cx="4611930" cy="3032344"/>
          </a:xfrm>
          <a:custGeom>
            <a:avLst/>
            <a:gdLst/>
            <a:ahLst/>
            <a:cxnLst/>
            <a:rect l="l" t="t" r="r" b="b"/>
            <a:pathLst>
              <a:path w="4611930" h="3032344">
                <a:moveTo>
                  <a:pt x="0" y="0"/>
                </a:moveTo>
                <a:lnTo>
                  <a:pt x="4611930" y="0"/>
                </a:lnTo>
                <a:lnTo>
                  <a:pt x="4611930" y="3032344"/>
                </a:lnTo>
                <a:lnTo>
                  <a:pt x="0" y="3032344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3857230" y="2569001"/>
            <a:ext cx="10900112" cy="4177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664"/>
              </a:lnSpc>
            </a:pPr>
            <a:r>
              <a:rPr lang="en-US" sz="11903">
                <a:solidFill>
                  <a:srgbClr val="000000"/>
                </a:solidFill>
                <a:latin typeface="Ahkio"/>
                <a:ea typeface="Ahkio"/>
                <a:cs typeface="Ahkio"/>
                <a:sym typeface="Ahkio"/>
              </a:rPr>
              <a:t>Дякую за увагу!</a:t>
            </a:r>
          </a:p>
        </p:txBody>
      </p:sp>
      <p:sp>
        <p:nvSpPr>
          <p:cNvPr id="8" name="Freeform 8"/>
          <p:cNvSpPr/>
          <p:nvPr/>
        </p:nvSpPr>
        <p:spPr>
          <a:xfrm>
            <a:off x="13918491" y="6015368"/>
            <a:ext cx="2139819" cy="2734594"/>
          </a:xfrm>
          <a:custGeom>
            <a:avLst/>
            <a:gdLst/>
            <a:ahLst/>
            <a:cxnLst/>
            <a:rect l="l" t="t" r="r" b="b"/>
            <a:pathLst>
              <a:path w="2139819" h="2734594">
                <a:moveTo>
                  <a:pt x="0" y="0"/>
                </a:moveTo>
                <a:lnTo>
                  <a:pt x="2139819" y="0"/>
                </a:lnTo>
                <a:lnTo>
                  <a:pt x="2139819" y="2734594"/>
                </a:lnTo>
                <a:lnTo>
                  <a:pt x="0" y="2734594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/>
            <a:stretch>
              <a:fillRect/>
            </a:stretch>
          </a:blipFill>
        </p:spPr>
      </p:sp>
    </p:spTree>
  </p:cSld>
  <p:clrMapOvr>
    <a:masterClrMapping/>
  </p:clrMapOvr>
  <p:transition spd="slow">
    <p:cover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343</Words>
  <Application>Microsoft Office PowerPoint</Application>
  <PresentationFormat>Произвольный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Ahkio</vt:lpstr>
      <vt:lpstr>Times New Roman</vt:lpstr>
      <vt:lpstr>Calibri</vt:lpstr>
      <vt:lpstr>Boriboon</vt:lpstr>
      <vt:lpstr>Boriboon Bold</vt:lpstr>
      <vt:lpstr>Boriboon Italics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Brown Vintage Illustrated Project History Presentation</dc:title>
  <dc:creator>bibl</dc:creator>
  <cp:lastModifiedBy>bibl</cp:lastModifiedBy>
  <cp:revision>6</cp:revision>
  <dcterms:created xsi:type="dcterms:W3CDTF">2006-08-16T00:00:00Z</dcterms:created>
  <dcterms:modified xsi:type="dcterms:W3CDTF">2026-05-11T06:23:15Z</dcterms:modified>
  <dc:identifier>DAHIQgjN-dc</dc:identifier>
</cp:coreProperties>
</file>