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36" r:id="rId1"/>
  </p:sldMasterIdLst>
  <p:sldIdLst>
    <p:sldId id="256" r:id="rId2"/>
    <p:sldId id="257" r:id="rId3"/>
    <p:sldId id="263" r:id="rId4"/>
    <p:sldId id="266" r:id="rId5"/>
    <p:sldId id="265" r:id="rId6"/>
    <p:sldId id="275" r:id="rId7"/>
    <p:sldId id="276" r:id="rId8"/>
    <p:sldId id="277" r:id="rId9"/>
    <p:sldId id="281" r:id="rId10"/>
    <p:sldId id="278" r:id="rId11"/>
    <p:sldId id="280" r:id="rId12"/>
    <p:sldId id="282" r:id="rId13"/>
    <p:sldId id="283" r:id="rId14"/>
    <p:sldId id="267" r:id="rId15"/>
    <p:sldId id="284" r:id="rId16"/>
    <p:sldId id="285" r:id="rId17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660"/>
  </p:normalViewPr>
  <p:slideViewPr>
    <p:cSldViewPr>
      <p:cViewPr varScale="1">
        <p:scale>
          <a:sx n="68" d="100"/>
          <a:sy n="68" d="100"/>
        </p:scale>
        <p:origin x="-146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6/12/2023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6/12/2023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100" b="0" i="0">
                <a:solidFill>
                  <a:schemeClr val="bg1"/>
                </a:solidFill>
                <a:latin typeface="Bookman Old Style"/>
                <a:cs typeface="Bookman Old Styl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6/12/2023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6/12/2023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6/12/2023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6/12/2023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6/12/2023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olj.onua.edu.ua/" TargetMode="External"/><Relationship Id="rId13" Type="http://schemas.openxmlformats.org/officeDocument/2006/relationships/hyperlink" Target="http://app.onua.edu.ua/" TargetMode="External"/><Relationship Id="rId3" Type="http://schemas.openxmlformats.org/officeDocument/2006/relationships/image" Target="../media/image63.png"/><Relationship Id="rId7" Type="http://schemas.openxmlformats.org/officeDocument/2006/relationships/hyperlink" Target="http://apfs.onua.edu.ua/" TargetMode="External"/><Relationship Id="rId12" Type="http://schemas.openxmlformats.org/officeDocument/2006/relationships/hyperlink" Target="http://pyuv.onua.edu.ua/" TargetMode="External"/><Relationship Id="rId2" Type="http://schemas.openxmlformats.org/officeDocument/2006/relationships/image" Target="../media/image62.png"/><Relationship Id="rId16" Type="http://schemas.openxmlformats.org/officeDocument/2006/relationships/image" Target="../media/image67.jpe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apdp.onua.edu.ua/" TargetMode="External"/><Relationship Id="rId11" Type="http://schemas.openxmlformats.org/officeDocument/2006/relationships/hyperlink" Target="http://chascyvil.onua.edu.ua/" TargetMode="External"/><Relationship Id="rId5" Type="http://schemas.openxmlformats.org/officeDocument/2006/relationships/image" Target="../media/image65.png"/><Relationship Id="rId15" Type="http://schemas.openxmlformats.org/officeDocument/2006/relationships/image" Target="../media/image66.jpeg"/><Relationship Id="rId10" Type="http://schemas.openxmlformats.org/officeDocument/2006/relationships/hyperlink" Target="http://npnuola.onua.edu.ua/" TargetMode="External"/><Relationship Id="rId4" Type="http://schemas.openxmlformats.org/officeDocument/2006/relationships/image" Target="../media/image64.png"/><Relationship Id="rId9" Type="http://schemas.openxmlformats.org/officeDocument/2006/relationships/hyperlink" Target="http://yuv.onua.edu.ua/" TargetMode="External"/><Relationship Id="rId14" Type="http://schemas.openxmlformats.org/officeDocument/2006/relationships/hyperlink" Target="http://chernvisn.onua.edu.ua/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79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2.png"/><Relationship Id="rId11" Type="http://schemas.openxmlformats.org/officeDocument/2006/relationships/image" Target="../media/image77.png"/><Relationship Id="rId5" Type="http://schemas.openxmlformats.org/officeDocument/2006/relationships/image" Target="../media/image71.png"/><Relationship Id="rId15" Type="http://schemas.openxmlformats.org/officeDocument/2006/relationships/image" Target="../media/image81.jpeg"/><Relationship Id="rId10" Type="http://schemas.openxmlformats.org/officeDocument/2006/relationships/image" Target="../media/image76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Relationship Id="rId14" Type="http://schemas.openxmlformats.org/officeDocument/2006/relationships/image" Target="../media/image8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jpeg"/><Relationship Id="rId3" Type="http://schemas.openxmlformats.org/officeDocument/2006/relationships/image" Target="../media/image83.png"/><Relationship Id="rId7" Type="http://schemas.openxmlformats.org/officeDocument/2006/relationships/image" Target="../media/image86.jpe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mon.gov.ua/ua/nauka/nauka/atestaciya-kadriv-vishoyi-kvalifikaciyi/naukovi-fahovi-vidannya" TargetMode="Externa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nfv.ukrintei.ua/search?galuzSearch%5b0%5d=%D1%8E%D1%80%D0%B8%D0%B4%D0%B8%D1%87%D0%BD%D1%96&amp;page=1" TargetMode="External"/><Relationship Id="rId4" Type="http://schemas.openxmlformats.org/officeDocument/2006/relationships/image" Target="../media/image9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5.png"/><Relationship Id="rId11" Type="http://schemas.openxmlformats.org/officeDocument/2006/relationships/image" Target="../media/image100.png"/><Relationship Id="rId5" Type="http://schemas.openxmlformats.org/officeDocument/2006/relationships/image" Target="../media/image94.png"/><Relationship Id="rId10" Type="http://schemas.openxmlformats.org/officeDocument/2006/relationships/image" Target="../media/image99.png"/><Relationship Id="rId4" Type="http://schemas.openxmlformats.org/officeDocument/2006/relationships/image" Target="../media/image93.png"/><Relationship Id="rId9" Type="http://schemas.openxmlformats.org/officeDocument/2006/relationships/image" Target="../media/image9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13" Type="http://schemas.openxmlformats.org/officeDocument/2006/relationships/image" Target="../media/image112.png"/><Relationship Id="rId18" Type="http://schemas.openxmlformats.org/officeDocument/2006/relationships/image" Target="../media/image117.jpeg"/><Relationship Id="rId3" Type="http://schemas.openxmlformats.org/officeDocument/2006/relationships/image" Target="../media/image102.png"/><Relationship Id="rId7" Type="http://schemas.openxmlformats.org/officeDocument/2006/relationships/image" Target="../media/image106.png"/><Relationship Id="rId12" Type="http://schemas.openxmlformats.org/officeDocument/2006/relationships/image" Target="../media/image111.png"/><Relationship Id="rId17" Type="http://schemas.openxmlformats.org/officeDocument/2006/relationships/image" Target="../media/image116.png"/><Relationship Id="rId2" Type="http://schemas.openxmlformats.org/officeDocument/2006/relationships/image" Target="../media/image101.png"/><Relationship Id="rId16" Type="http://schemas.openxmlformats.org/officeDocument/2006/relationships/image" Target="../media/image115.jpeg"/><Relationship Id="rId20" Type="http://schemas.openxmlformats.org/officeDocument/2006/relationships/image" Target="../media/image11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5.png"/><Relationship Id="rId11" Type="http://schemas.openxmlformats.org/officeDocument/2006/relationships/image" Target="../media/image110.png"/><Relationship Id="rId5" Type="http://schemas.openxmlformats.org/officeDocument/2006/relationships/image" Target="../media/image104.png"/><Relationship Id="rId15" Type="http://schemas.openxmlformats.org/officeDocument/2006/relationships/image" Target="../media/image114.png"/><Relationship Id="rId10" Type="http://schemas.openxmlformats.org/officeDocument/2006/relationships/image" Target="../media/image109.png"/><Relationship Id="rId19" Type="http://schemas.openxmlformats.org/officeDocument/2006/relationships/image" Target="../media/image118.png"/><Relationship Id="rId4" Type="http://schemas.openxmlformats.org/officeDocument/2006/relationships/image" Target="../media/image103.png"/><Relationship Id="rId9" Type="http://schemas.openxmlformats.org/officeDocument/2006/relationships/image" Target="../media/image108.png"/><Relationship Id="rId14" Type="http://schemas.openxmlformats.org/officeDocument/2006/relationships/image" Target="../media/image11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13" Type="http://schemas.openxmlformats.org/officeDocument/2006/relationships/image" Target="../media/image131.jpeg"/><Relationship Id="rId18" Type="http://schemas.openxmlformats.org/officeDocument/2006/relationships/image" Target="../media/image136.png"/><Relationship Id="rId3" Type="http://schemas.openxmlformats.org/officeDocument/2006/relationships/image" Target="../media/image121.png"/><Relationship Id="rId7" Type="http://schemas.openxmlformats.org/officeDocument/2006/relationships/image" Target="../media/image125.png"/><Relationship Id="rId12" Type="http://schemas.openxmlformats.org/officeDocument/2006/relationships/image" Target="../media/image130.png"/><Relationship Id="rId17" Type="http://schemas.openxmlformats.org/officeDocument/2006/relationships/image" Target="../media/image135.jpeg"/><Relationship Id="rId2" Type="http://schemas.openxmlformats.org/officeDocument/2006/relationships/image" Target="../media/image120.png"/><Relationship Id="rId16" Type="http://schemas.openxmlformats.org/officeDocument/2006/relationships/image" Target="../media/image13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4.png"/><Relationship Id="rId11" Type="http://schemas.openxmlformats.org/officeDocument/2006/relationships/image" Target="../media/image129.png"/><Relationship Id="rId5" Type="http://schemas.openxmlformats.org/officeDocument/2006/relationships/image" Target="../media/image123.png"/><Relationship Id="rId15" Type="http://schemas.openxmlformats.org/officeDocument/2006/relationships/image" Target="../media/image133.jpeg"/><Relationship Id="rId10" Type="http://schemas.openxmlformats.org/officeDocument/2006/relationships/image" Target="../media/image128.png"/><Relationship Id="rId19" Type="http://schemas.openxmlformats.org/officeDocument/2006/relationships/image" Target="../media/image137.jpeg"/><Relationship Id="rId4" Type="http://schemas.openxmlformats.org/officeDocument/2006/relationships/image" Target="../media/image122.png"/><Relationship Id="rId9" Type="http://schemas.openxmlformats.org/officeDocument/2006/relationships/image" Target="../media/image127.png"/><Relationship Id="rId14" Type="http://schemas.openxmlformats.org/officeDocument/2006/relationships/image" Target="../media/image1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hyperlink" Target="http://www.saffo.com/essays/information-surfin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lib.onua.edu.ua/" TargetMode="External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9" Type="http://schemas.openxmlformats.org/officeDocument/2006/relationships/image" Target="../media/image4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5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5" Type="http://schemas.openxmlformats.org/officeDocument/2006/relationships/image" Target="../media/image56.pn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Relationship Id="rId14" Type="http://schemas.openxmlformats.org/officeDocument/2006/relationships/hyperlink" Target="http://dspace.onua.edu.ua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1.jpe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853680" y="4957707"/>
            <a:ext cx="1290320" cy="18872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1743455" y="783336"/>
            <a:ext cx="2080260" cy="5669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3363467" y="783336"/>
            <a:ext cx="588263" cy="56692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3491484" y="783336"/>
            <a:ext cx="5367527" cy="56692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1769364" y="1210055"/>
            <a:ext cx="7086600" cy="56692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2112264" y="1636776"/>
            <a:ext cx="6868668" cy="56692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1990217" y="1018413"/>
            <a:ext cx="1601089" cy="32842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/>
          <p:nvPr/>
        </p:nvSpPr>
        <p:spPr>
          <a:xfrm>
            <a:off x="3614673" y="993775"/>
            <a:ext cx="4871847" cy="34988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/>
          <p:nvPr/>
        </p:nvSpPr>
        <p:spPr>
          <a:xfrm>
            <a:off x="2019173" y="1420494"/>
            <a:ext cx="6488938" cy="35306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2359025" y="1839086"/>
            <a:ext cx="6139561" cy="36118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4"/>
          <p:cNvSpPr txBox="1"/>
          <p:nvPr/>
        </p:nvSpPr>
        <p:spPr>
          <a:xfrm>
            <a:off x="6673722" y="4382261"/>
            <a:ext cx="239522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4950" marR="5715" indent="-94615" algn="r">
              <a:lnSpc>
                <a:spcPct val="100000"/>
              </a:lnSpc>
              <a:spcBef>
                <a:spcPts val="100"/>
              </a:spcBef>
            </a:pPr>
            <a:r>
              <a:rPr sz="1200" spc="-5" dirty="0" smtClean="0">
                <a:solidFill>
                  <a:srgbClr val="FFFFFF"/>
                </a:solidFill>
                <a:latin typeface="Century Gothic"/>
                <a:cs typeface="Century Gothic"/>
              </a:rPr>
              <a:t>»</a:t>
            </a:r>
            <a:endParaRPr sz="1200" dirty="0">
              <a:latin typeface="Century Gothic"/>
              <a:cs typeface="Century Gothic"/>
            </a:endParaRPr>
          </a:p>
        </p:txBody>
      </p:sp>
      <p:pic>
        <p:nvPicPr>
          <p:cNvPr id="1027" name="Picture 3" descr="C:\Users\bibl\Desktop\ресурси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43000" y="2514600"/>
            <a:ext cx="5943600" cy="39365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4755" y="207263"/>
            <a:ext cx="7955280" cy="7635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714755" y="786383"/>
            <a:ext cx="4671060" cy="7635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1057109" y="494919"/>
            <a:ext cx="7173125" cy="40906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1042898" y="1080642"/>
            <a:ext cx="4040276" cy="37058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4728083" y="3067801"/>
            <a:ext cx="126364" cy="2282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160"/>
              </a:lnSpc>
            </a:pPr>
            <a:r>
              <a:rPr sz="1100" spc="10" dirty="0">
                <a:solidFill>
                  <a:srgbClr val="7ED13A"/>
                </a:solidFill>
                <a:latin typeface="Wingdings 2"/>
                <a:cs typeface="Wingdings 2"/>
              </a:rPr>
              <a:t></a:t>
            </a:r>
            <a:endParaRPr sz="1100" dirty="0">
              <a:latin typeface="Wingdings 2"/>
              <a:cs typeface="Wingdings 2"/>
            </a:endParaRPr>
          </a:p>
          <a:p>
            <a:pPr>
              <a:lnSpc>
                <a:spcPct val="100000"/>
              </a:lnSpc>
            </a:pPr>
            <a:endParaRPr sz="1200" dirty="0">
              <a:latin typeface="Wingdings 2"/>
              <a:cs typeface="Wingdings 2"/>
            </a:endParaRPr>
          </a:p>
          <a:p>
            <a:pPr>
              <a:lnSpc>
                <a:spcPct val="100000"/>
              </a:lnSpc>
              <a:spcBef>
                <a:spcPts val="775"/>
              </a:spcBef>
            </a:pPr>
            <a:r>
              <a:rPr sz="1100" spc="10" dirty="0">
                <a:solidFill>
                  <a:srgbClr val="7ED13A"/>
                </a:solidFill>
                <a:latin typeface="Wingdings 2"/>
                <a:cs typeface="Wingdings 2"/>
              </a:rPr>
              <a:t></a:t>
            </a:r>
            <a:endParaRPr sz="1100" dirty="0">
              <a:latin typeface="Wingdings 2"/>
              <a:cs typeface="Wingdings 2"/>
            </a:endParaRPr>
          </a:p>
          <a:p>
            <a:pPr>
              <a:lnSpc>
                <a:spcPct val="100000"/>
              </a:lnSpc>
            </a:pPr>
            <a:endParaRPr sz="1200" dirty="0">
              <a:latin typeface="Wingdings 2"/>
              <a:cs typeface="Wingdings 2"/>
            </a:endParaRPr>
          </a:p>
          <a:p>
            <a:pPr>
              <a:lnSpc>
                <a:spcPct val="100000"/>
              </a:lnSpc>
              <a:spcBef>
                <a:spcPts val="765"/>
              </a:spcBef>
            </a:pPr>
            <a:r>
              <a:rPr sz="1100" spc="10" dirty="0">
                <a:solidFill>
                  <a:srgbClr val="7ED13A"/>
                </a:solidFill>
                <a:latin typeface="Wingdings 2"/>
                <a:cs typeface="Wingdings 2"/>
              </a:rPr>
              <a:t></a:t>
            </a:r>
            <a:endParaRPr sz="1100" dirty="0">
              <a:latin typeface="Wingdings 2"/>
              <a:cs typeface="Wingdings 2"/>
            </a:endParaRPr>
          </a:p>
          <a:p>
            <a:pPr>
              <a:lnSpc>
                <a:spcPct val="100000"/>
              </a:lnSpc>
            </a:pPr>
            <a:endParaRPr sz="1200" dirty="0">
              <a:latin typeface="Wingdings 2"/>
              <a:cs typeface="Wingdings 2"/>
            </a:endParaRPr>
          </a:p>
          <a:p>
            <a:pPr>
              <a:lnSpc>
                <a:spcPct val="100000"/>
              </a:lnSpc>
              <a:spcBef>
                <a:spcPts val="785"/>
              </a:spcBef>
            </a:pPr>
            <a:r>
              <a:rPr sz="1100" spc="10" dirty="0">
                <a:solidFill>
                  <a:srgbClr val="7ED13A"/>
                </a:solidFill>
                <a:latin typeface="Wingdings 2"/>
                <a:cs typeface="Wingdings 2"/>
              </a:rPr>
              <a:t></a:t>
            </a:r>
            <a:endParaRPr sz="1100" dirty="0">
              <a:latin typeface="Wingdings 2"/>
              <a:cs typeface="Wingdings 2"/>
            </a:endParaRPr>
          </a:p>
          <a:p>
            <a:pPr>
              <a:lnSpc>
                <a:spcPct val="100000"/>
              </a:lnSpc>
            </a:pPr>
            <a:endParaRPr sz="1200" dirty="0">
              <a:latin typeface="Wingdings 2"/>
              <a:cs typeface="Wingdings 2"/>
            </a:endParaRPr>
          </a:p>
          <a:p>
            <a:pPr>
              <a:lnSpc>
                <a:spcPct val="100000"/>
              </a:lnSpc>
              <a:spcBef>
                <a:spcPts val="775"/>
              </a:spcBef>
            </a:pPr>
            <a:r>
              <a:rPr sz="1100" spc="10" dirty="0">
                <a:solidFill>
                  <a:srgbClr val="7ED13A"/>
                </a:solidFill>
                <a:latin typeface="Wingdings 2"/>
                <a:cs typeface="Wingdings 2"/>
              </a:rPr>
              <a:t></a:t>
            </a:r>
            <a:endParaRPr sz="1100" dirty="0">
              <a:latin typeface="Wingdings 2"/>
              <a:cs typeface="Wingdings 2"/>
            </a:endParaRPr>
          </a:p>
          <a:p>
            <a:pPr>
              <a:lnSpc>
                <a:spcPct val="100000"/>
              </a:lnSpc>
            </a:pPr>
            <a:endParaRPr sz="1200" dirty="0">
              <a:latin typeface="Wingdings 2"/>
              <a:cs typeface="Wingdings 2"/>
            </a:endParaRPr>
          </a:p>
          <a:p>
            <a:pPr>
              <a:lnSpc>
                <a:spcPct val="100000"/>
              </a:lnSpc>
              <a:spcBef>
                <a:spcPts val="765"/>
              </a:spcBef>
            </a:pPr>
            <a:r>
              <a:rPr sz="1100" spc="10" dirty="0">
                <a:solidFill>
                  <a:srgbClr val="7ED13A"/>
                </a:solidFill>
                <a:latin typeface="Wingdings 2"/>
                <a:cs typeface="Wingdings 2"/>
              </a:rPr>
              <a:t></a:t>
            </a:r>
            <a:endParaRPr sz="1100" dirty="0">
              <a:latin typeface="Wingdings 2"/>
              <a:cs typeface="Wingdings 2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15383" y="1587753"/>
            <a:ext cx="3804285" cy="39941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96875" indent="-384810">
              <a:lnSpc>
                <a:spcPts val="1505"/>
              </a:lnSpc>
              <a:spcBef>
                <a:spcPts val="105"/>
              </a:spcBef>
              <a:buClr>
                <a:srgbClr val="7ED13A"/>
              </a:buClr>
              <a:buSzPct val="78571"/>
              <a:buFont typeface="Wingdings 2"/>
              <a:buChar char=""/>
              <a:tabLst>
                <a:tab pos="396875" algn="l"/>
                <a:tab pos="397510" algn="l"/>
              </a:tabLst>
            </a:pPr>
            <a:r>
              <a:rPr sz="1400" b="1" dirty="0">
                <a:solidFill>
                  <a:srgbClr val="FFFFFF"/>
                </a:solidFill>
                <a:latin typeface="Century Gothic"/>
                <a:cs typeface="Century Gothic"/>
              </a:rPr>
              <a:t>Актуальні </a:t>
            </a:r>
            <a:r>
              <a:rPr sz="14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проблеми держави </a:t>
            </a:r>
            <a:r>
              <a:rPr sz="1400" b="1" dirty="0">
                <a:solidFill>
                  <a:srgbClr val="FFFFFF"/>
                </a:solidFill>
                <a:latin typeface="Century Gothic"/>
                <a:cs typeface="Century Gothic"/>
              </a:rPr>
              <a:t>і</a:t>
            </a:r>
            <a:r>
              <a:rPr sz="1400" b="1" spc="-9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права</a:t>
            </a:r>
            <a:endParaRPr sz="1400" dirty="0">
              <a:latin typeface="Century Gothic"/>
              <a:cs typeface="Century Gothic"/>
            </a:endParaRPr>
          </a:p>
          <a:p>
            <a:pPr marL="396875">
              <a:lnSpc>
                <a:spcPts val="1505"/>
              </a:lnSpc>
            </a:pPr>
            <a:r>
              <a:rPr sz="1400" u="sng" spc="-5" dirty="0">
                <a:solidFill>
                  <a:srgbClr val="EB8703"/>
                </a:solidFill>
                <a:uFill>
                  <a:solidFill>
                    <a:srgbClr val="EB8703"/>
                  </a:solidFill>
                </a:uFill>
                <a:latin typeface="Century Gothic"/>
                <a:cs typeface="Century Gothic"/>
                <a:hlinkClick r:id="rId6"/>
              </a:rPr>
              <a:t>http://apdp.onua.edu.ua/</a:t>
            </a:r>
            <a:r>
              <a:rPr sz="1400" spc="25" dirty="0">
                <a:solidFill>
                  <a:srgbClr val="EB8703"/>
                </a:solidFill>
                <a:latin typeface="Century Gothic"/>
                <a:cs typeface="Century Gothic"/>
              </a:rPr>
              <a:t> </a:t>
            </a:r>
            <a:r>
              <a:rPr sz="1400" dirty="0">
                <a:solidFill>
                  <a:srgbClr val="FFFFFF"/>
                </a:solidFill>
                <a:latin typeface="Century Gothic"/>
                <a:cs typeface="Century Gothic"/>
              </a:rPr>
              <a:t>;</a:t>
            </a:r>
            <a:endParaRPr sz="1400" dirty="0">
              <a:latin typeface="Century Gothic"/>
              <a:cs typeface="Century Gothic"/>
            </a:endParaRPr>
          </a:p>
          <a:p>
            <a:pPr marL="396875" indent="-384810">
              <a:lnSpc>
                <a:spcPts val="1515"/>
              </a:lnSpc>
              <a:spcBef>
                <a:spcPts val="10"/>
              </a:spcBef>
              <a:buClr>
                <a:srgbClr val="7ED13A"/>
              </a:buClr>
              <a:buSzPct val="78571"/>
              <a:buFont typeface="Wingdings 2"/>
              <a:buChar char=""/>
              <a:tabLst>
                <a:tab pos="396875" algn="l"/>
                <a:tab pos="397510" algn="l"/>
              </a:tabLst>
            </a:pPr>
            <a:r>
              <a:rPr sz="1400" b="1" dirty="0">
                <a:solidFill>
                  <a:srgbClr val="FFFFFF"/>
                </a:solidFill>
                <a:latin typeface="Century Gothic"/>
                <a:cs typeface="Century Gothic"/>
              </a:rPr>
              <a:t>Актуальні </a:t>
            </a:r>
            <a:r>
              <a:rPr sz="14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проблеми </a:t>
            </a:r>
            <a:r>
              <a:rPr sz="1400" b="1" dirty="0">
                <a:solidFill>
                  <a:srgbClr val="FFFFFF"/>
                </a:solidFill>
                <a:latin typeface="Century Gothic"/>
                <a:cs typeface="Century Gothic"/>
              </a:rPr>
              <a:t>філософії</a:t>
            </a:r>
            <a:r>
              <a:rPr sz="1400" b="1" spc="-9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entury Gothic"/>
                <a:cs typeface="Century Gothic"/>
              </a:rPr>
              <a:t>та</a:t>
            </a:r>
            <a:endParaRPr sz="1400" dirty="0">
              <a:latin typeface="Century Gothic"/>
              <a:cs typeface="Century Gothic"/>
            </a:endParaRPr>
          </a:p>
          <a:p>
            <a:pPr marL="396875">
              <a:lnSpc>
                <a:spcPts val="1510"/>
              </a:lnSpc>
            </a:pPr>
            <a:r>
              <a:rPr sz="14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соціології</a:t>
            </a:r>
            <a:endParaRPr sz="1400" dirty="0">
              <a:latin typeface="Century Gothic"/>
              <a:cs typeface="Century Gothic"/>
            </a:endParaRPr>
          </a:p>
          <a:p>
            <a:pPr marL="291465">
              <a:lnSpc>
                <a:spcPts val="1675"/>
              </a:lnSpc>
              <a:tabLst>
                <a:tab pos="2616200" algn="l"/>
              </a:tabLst>
            </a:pPr>
            <a:r>
              <a:rPr sz="1400" u="sng" spc="-5" dirty="0">
                <a:solidFill>
                  <a:srgbClr val="EB8703"/>
                </a:solidFill>
                <a:uFill>
                  <a:solidFill>
                    <a:srgbClr val="EB8703"/>
                  </a:solidFill>
                </a:uFill>
                <a:latin typeface="Century Gothic"/>
                <a:cs typeface="Century Gothic"/>
                <a:hlinkClick r:id="rId7"/>
              </a:rPr>
              <a:t>http://apfs.onua.edu.ua/</a:t>
            </a:r>
            <a:r>
              <a:rPr sz="1400" spc="-5" dirty="0">
                <a:solidFill>
                  <a:srgbClr val="EB8703"/>
                </a:solidFill>
                <a:latin typeface="Century Gothic"/>
                <a:cs typeface="Century Gothic"/>
              </a:rPr>
              <a:t>	</a:t>
            </a:r>
            <a:r>
              <a:rPr sz="1400" dirty="0">
                <a:solidFill>
                  <a:srgbClr val="FFFFFF"/>
                </a:solidFill>
                <a:latin typeface="Century Gothic"/>
                <a:cs typeface="Century Gothic"/>
              </a:rPr>
              <a:t>;</a:t>
            </a:r>
            <a:endParaRPr sz="1400" dirty="0">
              <a:latin typeface="Century Gothic"/>
              <a:cs typeface="Century Gothic"/>
            </a:endParaRPr>
          </a:p>
          <a:p>
            <a:pPr marL="396875" indent="-384810">
              <a:lnSpc>
                <a:spcPts val="1675"/>
              </a:lnSpc>
              <a:spcBef>
                <a:spcPts val="10"/>
              </a:spcBef>
              <a:buClr>
                <a:srgbClr val="7ED13A"/>
              </a:buClr>
              <a:buSzPct val="78571"/>
              <a:buFont typeface="Wingdings 2"/>
              <a:buChar char=""/>
              <a:tabLst>
                <a:tab pos="396875" algn="l"/>
                <a:tab pos="397510" algn="l"/>
              </a:tabLst>
            </a:pPr>
            <a:r>
              <a:rPr sz="14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Одеський </a:t>
            </a:r>
            <a:r>
              <a:rPr sz="1400" b="1" dirty="0">
                <a:solidFill>
                  <a:srgbClr val="FFFFFF"/>
                </a:solidFill>
                <a:latin typeface="Century Gothic"/>
                <a:cs typeface="Century Gothic"/>
              </a:rPr>
              <a:t>лінгвістичний</a:t>
            </a:r>
            <a:r>
              <a:rPr sz="1400" b="1" spc="-8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entury Gothic"/>
                <a:cs typeface="Century Gothic"/>
              </a:rPr>
              <a:t>вісник</a:t>
            </a:r>
            <a:endParaRPr sz="1400" dirty="0">
              <a:latin typeface="Century Gothic"/>
              <a:cs typeface="Century Gothic"/>
            </a:endParaRPr>
          </a:p>
          <a:p>
            <a:pPr marL="390525">
              <a:lnSpc>
                <a:spcPts val="1675"/>
              </a:lnSpc>
            </a:pPr>
            <a:r>
              <a:rPr sz="1400" u="sng" spc="-5" dirty="0">
                <a:solidFill>
                  <a:srgbClr val="EB8703"/>
                </a:solidFill>
                <a:uFill>
                  <a:solidFill>
                    <a:srgbClr val="EB8703"/>
                  </a:solidFill>
                </a:uFill>
                <a:latin typeface="Century Gothic"/>
                <a:cs typeface="Century Gothic"/>
                <a:hlinkClick r:id="rId8"/>
              </a:rPr>
              <a:t>http://olj.onua.edu.ua/</a:t>
            </a:r>
            <a:r>
              <a:rPr sz="1400" spc="15" dirty="0">
                <a:solidFill>
                  <a:srgbClr val="EB8703"/>
                </a:solidFill>
                <a:latin typeface="Century Gothic"/>
                <a:cs typeface="Century Gothic"/>
              </a:rPr>
              <a:t> </a:t>
            </a:r>
            <a:r>
              <a:rPr sz="1400" dirty="0">
                <a:solidFill>
                  <a:srgbClr val="FFFFFF"/>
                </a:solidFill>
                <a:latin typeface="Century Gothic"/>
                <a:cs typeface="Century Gothic"/>
              </a:rPr>
              <a:t>;</a:t>
            </a:r>
            <a:endParaRPr sz="1400" dirty="0">
              <a:latin typeface="Century Gothic"/>
              <a:cs typeface="Century Gothic"/>
            </a:endParaRPr>
          </a:p>
          <a:p>
            <a:pPr marL="340360" marR="706755" indent="55880">
              <a:lnSpc>
                <a:spcPct val="99900"/>
              </a:lnSpc>
              <a:spcBef>
                <a:spcPts val="15"/>
              </a:spcBef>
            </a:pPr>
            <a:r>
              <a:rPr sz="14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Юридичний </a:t>
            </a:r>
            <a:r>
              <a:rPr sz="1400" b="1" dirty="0">
                <a:solidFill>
                  <a:srgbClr val="FFFFFF"/>
                </a:solidFill>
                <a:latin typeface="Century Gothic"/>
                <a:cs typeface="Century Gothic"/>
              </a:rPr>
              <a:t>вісник  </a:t>
            </a:r>
            <a:r>
              <a:rPr sz="1400" u="sng" spc="-5" dirty="0">
                <a:solidFill>
                  <a:srgbClr val="EB8703"/>
                </a:solidFill>
                <a:uFill>
                  <a:solidFill>
                    <a:srgbClr val="EB8703"/>
                  </a:solidFill>
                </a:uFill>
                <a:latin typeface="Century Gothic"/>
                <a:cs typeface="Century Gothic"/>
                <a:hlinkClick r:id="rId9"/>
              </a:rPr>
              <a:t>http://yuv.onua.edu.ua/</a:t>
            </a:r>
            <a:r>
              <a:rPr sz="1400" spc="-5" dirty="0">
                <a:solidFill>
                  <a:srgbClr val="EB8703"/>
                </a:solidFill>
                <a:latin typeface="Century Gothic"/>
                <a:cs typeface="Century Gothic"/>
              </a:rPr>
              <a:t> </a:t>
            </a:r>
            <a:r>
              <a:rPr sz="1400" dirty="0">
                <a:solidFill>
                  <a:srgbClr val="FFFFFF"/>
                </a:solidFill>
                <a:latin typeface="Century Gothic"/>
                <a:cs typeface="Century Gothic"/>
              </a:rPr>
              <a:t>;  </a:t>
            </a:r>
            <a:r>
              <a:rPr sz="1400" b="1" dirty="0">
                <a:solidFill>
                  <a:srgbClr val="FFFFFF"/>
                </a:solidFill>
                <a:latin typeface="Century Gothic"/>
                <a:cs typeface="Century Gothic"/>
              </a:rPr>
              <a:t>Наукові </a:t>
            </a:r>
            <a:r>
              <a:rPr sz="14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праці </a:t>
            </a:r>
            <a:r>
              <a:rPr sz="1400" b="1" dirty="0">
                <a:solidFill>
                  <a:srgbClr val="FFFFFF"/>
                </a:solidFill>
                <a:latin typeface="Century Gothic"/>
                <a:cs typeface="Century Gothic"/>
              </a:rPr>
              <a:t>НУ ОЮА  </a:t>
            </a:r>
            <a:r>
              <a:rPr sz="1400" u="sng" spc="-5" dirty="0">
                <a:solidFill>
                  <a:srgbClr val="EB8703"/>
                </a:solidFill>
                <a:uFill>
                  <a:solidFill>
                    <a:srgbClr val="EB8703"/>
                  </a:solidFill>
                </a:uFill>
                <a:latin typeface="Century Gothic"/>
                <a:cs typeface="Century Gothic"/>
                <a:hlinkClick r:id="rId10"/>
              </a:rPr>
              <a:t>http://npnuola.onua.edu.ua</a:t>
            </a:r>
            <a:r>
              <a:rPr sz="1400" spc="-5" dirty="0">
                <a:solidFill>
                  <a:srgbClr val="EB8703"/>
                </a:solidFill>
                <a:latin typeface="Century Gothic"/>
                <a:cs typeface="Century Gothic"/>
                <a:hlinkClick r:id="rId10"/>
              </a:rPr>
              <a:t> </a:t>
            </a:r>
            <a:r>
              <a:rPr sz="1400" dirty="0">
                <a:solidFill>
                  <a:srgbClr val="FFFFFF"/>
                </a:solidFill>
                <a:latin typeface="Century Gothic"/>
                <a:cs typeface="Century Gothic"/>
              </a:rPr>
              <a:t>;  </a:t>
            </a:r>
            <a:r>
              <a:rPr sz="14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Часопис </a:t>
            </a:r>
            <a:r>
              <a:rPr sz="1400" b="1" dirty="0">
                <a:solidFill>
                  <a:srgbClr val="FFFFFF"/>
                </a:solidFill>
                <a:latin typeface="Century Gothic"/>
                <a:cs typeface="Century Gothic"/>
              </a:rPr>
              <a:t>цивілістики  </a:t>
            </a:r>
            <a:r>
              <a:rPr sz="1400" u="sng" spc="-5" dirty="0">
                <a:solidFill>
                  <a:srgbClr val="EB8703"/>
                </a:solidFill>
                <a:uFill>
                  <a:solidFill>
                    <a:srgbClr val="EB8703"/>
                  </a:solidFill>
                </a:uFill>
                <a:latin typeface="Century Gothic"/>
                <a:cs typeface="Century Gothic"/>
                <a:hlinkClick r:id="rId11"/>
              </a:rPr>
              <a:t>http://chascyvil.onua.edu.ua/</a:t>
            </a:r>
            <a:r>
              <a:rPr sz="1400" spc="375" dirty="0">
                <a:solidFill>
                  <a:srgbClr val="EB8703"/>
                </a:solidFill>
                <a:latin typeface="Century Gothic"/>
                <a:cs typeface="Century Gothic"/>
              </a:rPr>
              <a:t> </a:t>
            </a:r>
            <a:r>
              <a:rPr sz="1400" dirty="0">
                <a:solidFill>
                  <a:srgbClr val="FFFFFF"/>
                </a:solidFill>
                <a:latin typeface="Century Gothic"/>
                <a:cs typeface="Century Gothic"/>
              </a:rPr>
              <a:t>;</a:t>
            </a:r>
            <a:endParaRPr sz="1400" dirty="0">
              <a:latin typeface="Century Gothic"/>
              <a:cs typeface="Century Gothic"/>
            </a:endParaRPr>
          </a:p>
          <a:p>
            <a:pPr marL="390525" marR="215265" indent="5715">
              <a:lnSpc>
                <a:spcPct val="99800"/>
              </a:lnSpc>
              <a:spcBef>
                <a:spcPts val="15"/>
              </a:spcBef>
            </a:pPr>
            <a:r>
              <a:rPr sz="14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Прикарпатський юридичний </a:t>
            </a:r>
            <a:r>
              <a:rPr sz="1400" b="1" dirty="0">
                <a:solidFill>
                  <a:srgbClr val="FFFFFF"/>
                </a:solidFill>
                <a:latin typeface="Century Gothic"/>
                <a:cs typeface="Century Gothic"/>
              </a:rPr>
              <a:t>вісник  </a:t>
            </a:r>
            <a:r>
              <a:rPr sz="1400" u="sng" spc="-5" dirty="0">
                <a:solidFill>
                  <a:srgbClr val="EB8703"/>
                </a:solidFill>
                <a:uFill>
                  <a:solidFill>
                    <a:srgbClr val="EB8703"/>
                  </a:solidFill>
                </a:uFill>
                <a:latin typeface="Century Gothic"/>
                <a:cs typeface="Century Gothic"/>
                <a:hlinkClick r:id="rId12"/>
              </a:rPr>
              <a:t>http://pyuv.onua.edu.ua/</a:t>
            </a:r>
            <a:r>
              <a:rPr sz="1400" spc="-5" dirty="0">
                <a:solidFill>
                  <a:srgbClr val="EB8703"/>
                </a:solidFill>
                <a:latin typeface="Century Gothic"/>
                <a:cs typeface="Century Gothic"/>
              </a:rPr>
              <a:t> </a:t>
            </a:r>
            <a:r>
              <a:rPr sz="1400" dirty="0">
                <a:solidFill>
                  <a:srgbClr val="FFFFFF"/>
                </a:solidFill>
                <a:latin typeface="Century Gothic"/>
                <a:cs typeface="Century Gothic"/>
              </a:rPr>
              <a:t>;  </a:t>
            </a:r>
            <a:r>
              <a:rPr sz="1400" b="1" dirty="0">
                <a:solidFill>
                  <a:srgbClr val="FFFFFF"/>
                </a:solidFill>
                <a:latin typeface="Century Gothic"/>
                <a:cs typeface="Century Gothic"/>
              </a:rPr>
              <a:t>Актуальні </a:t>
            </a:r>
            <a:r>
              <a:rPr sz="14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проблеми політики  </a:t>
            </a:r>
            <a:r>
              <a:rPr sz="1400" u="sng" spc="-5" dirty="0">
                <a:solidFill>
                  <a:srgbClr val="EB8703"/>
                </a:solidFill>
                <a:uFill>
                  <a:solidFill>
                    <a:srgbClr val="EB8703"/>
                  </a:solidFill>
                </a:uFill>
                <a:latin typeface="Century Gothic"/>
                <a:cs typeface="Century Gothic"/>
                <a:hlinkClick r:id="rId13"/>
              </a:rPr>
              <a:t>http://app.onua.edu.ua/</a:t>
            </a:r>
            <a:r>
              <a:rPr sz="1400" spc="30" dirty="0">
                <a:solidFill>
                  <a:srgbClr val="EB8703"/>
                </a:solidFill>
                <a:latin typeface="Century Gothic"/>
                <a:cs typeface="Century Gothic"/>
              </a:rPr>
              <a:t> </a:t>
            </a:r>
            <a:r>
              <a:rPr sz="1400" dirty="0">
                <a:solidFill>
                  <a:srgbClr val="FFFFFF"/>
                </a:solidFill>
                <a:latin typeface="Century Gothic"/>
                <a:cs typeface="Century Gothic"/>
              </a:rPr>
              <a:t>;</a:t>
            </a:r>
            <a:endParaRPr sz="1400" dirty="0">
              <a:latin typeface="Century Gothic"/>
              <a:cs typeface="Century Gothic"/>
            </a:endParaRPr>
          </a:p>
          <a:p>
            <a:pPr marL="443865">
              <a:lnSpc>
                <a:spcPct val="100000"/>
              </a:lnSpc>
            </a:pPr>
            <a:r>
              <a:rPr sz="14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Juris Europensis</a:t>
            </a:r>
            <a:r>
              <a:rPr sz="1400" b="1" spc="-2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entury Gothic"/>
                <a:cs typeface="Century Gothic"/>
              </a:rPr>
              <a:t>Scientia</a:t>
            </a:r>
            <a:endParaRPr sz="1400" dirty="0">
              <a:latin typeface="Century Gothic"/>
              <a:cs typeface="Century Gothic"/>
            </a:endParaRPr>
          </a:p>
          <a:p>
            <a:pPr marL="390525">
              <a:lnSpc>
                <a:spcPct val="100000"/>
              </a:lnSpc>
              <a:spcBef>
                <a:spcPts val="5"/>
              </a:spcBef>
            </a:pPr>
            <a:r>
              <a:rPr sz="1400" u="sng" spc="-5" dirty="0">
                <a:solidFill>
                  <a:srgbClr val="EB8703"/>
                </a:solidFill>
                <a:uFill>
                  <a:solidFill>
                    <a:srgbClr val="EB8703"/>
                  </a:solidFill>
                </a:uFill>
                <a:latin typeface="Century Gothic"/>
                <a:cs typeface="Century Gothic"/>
                <a:hlinkClick r:id="rId14"/>
              </a:rPr>
              <a:t>http://chernvisn.onua.edu.ua/</a:t>
            </a:r>
            <a:endParaRPr sz="1400" dirty="0">
              <a:latin typeface="Century Gothic"/>
              <a:cs typeface="Century Gothic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1700783"/>
            <a:ext cx="2984118" cy="3168396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/>
          <p:nvPr/>
        </p:nvSpPr>
        <p:spPr>
          <a:xfrm>
            <a:off x="2195702" y="2780969"/>
            <a:ext cx="2565400" cy="331889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95527" y="28955"/>
            <a:ext cx="2726436" cy="5654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3061716" y="28955"/>
            <a:ext cx="4863083" cy="5654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795527" y="455676"/>
            <a:ext cx="1417320" cy="5654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1866900" y="455676"/>
            <a:ext cx="566927" cy="56540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1973579" y="455676"/>
            <a:ext cx="1403604" cy="56540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2916935" y="455676"/>
            <a:ext cx="566927" cy="56540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874775" y="1501139"/>
            <a:ext cx="5343144" cy="37337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/>
          <p:nvPr/>
        </p:nvSpPr>
        <p:spPr>
          <a:xfrm>
            <a:off x="990600" y="1789176"/>
            <a:ext cx="5099304" cy="7467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/>
          <p:nvPr/>
        </p:nvSpPr>
        <p:spPr>
          <a:xfrm>
            <a:off x="1047038" y="254761"/>
            <a:ext cx="2127580" cy="25641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3314827" y="246506"/>
            <a:ext cx="4266946" cy="33782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12"/>
          <p:cNvSpPr/>
          <p:nvPr/>
        </p:nvSpPr>
        <p:spPr>
          <a:xfrm>
            <a:off x="1044270" y="673226"/>
            <a:ext cx="950264" cy="264668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13"/>
          <p:cNvSpPr/>
          <p:nvPr/>
        </p:nvSpPr>
        <p:spPr>
          <a:xfrm>
            <a:off x="2132838" y="675005"/>
            <a:ext cx="1100201" cy="34061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4"/>
          <p:cNvSpPr/>
          <p:nvPr/>
        </p:nvSpPr>
        <p:spPr>
          <a:xfrm>
            <a:off x="1047635" y="1646173"/>
            <a:ext cx="5021059" cy="225044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object 15"/>
          <p:cNvSpPr/>
          <p:nvPr/>
        </p:nvSpPr>
        <p:spPr>
          <a:xfrm>
            <a:off x="1033272" y="1842007"/>
            <a:ext cx="5038725" cy="13970"/>
          </a:xfrm>
          <a:custGeom>
            <a:avLst/>
            <a:gdLst/>
            <a:ahLst/>
            <a:cxnLst/>
            <a:rect l="l" t="t" r="r" b="b"/>
            <a:pathLst>
              <a:path w="5038725" h="13969">
                <a:moveTo>
                  <a:pt x="0" y="13715"/>
                </a:moveTo>
                <a:lnTo>
                  <a:pt x="5038344" y="13715"/>
                </a:lnTo>
                <a:lnTo>
                  <a:pt x="5038344" y="0"/>
                </a:lnTo>
                <a:lnTo>
                  <a:pt x="0" y="0"/>
                </a:lnTo>
                <a:lnTo>
                  <a:pt x="0" y="13715"/>
                </a:lnTo>
                <a:close/>
              </a:path>
            </a:pathLst>
          </a:custGeom>
          <a:solidFill>
            <a:srgbClr val="EB870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object 16"/>
          <p:cNvSpPr/>
          <p:nvPr/>
        </p:nvSpPr>
        <p:spPr>
          <a:xfrm>
            <a:off x="1030224" y="1838960"/>
            <a:ext cx="5044440" cy="20320"/>
          </a:xfrm>
          <a:custGeom>
            <a:avLst/>
            <a:gdLst/>
            <a:ahLst/>
            <a:cxnLst/>
            <a:rect l="l" t="t" r="r" b="b"/>
            <a:pathLst>
              <a:path w="5044440" h="20319">
                <a:moveTo>
                  <a:pt x="0" y="19811"/>
                </a:moveTo>
                <a:lnTo>
                  <a:pt x="5044440" y="19811"/>
                </a:lnTo>
                <a:lnTo>
                  <a:pt x="5044440" y="0"/>
                </a:lnTo>
                <a:lnTo>
                  <a:pt x="0" y="0"/>
                </a:lnTo>
                <a:lnTo>
                  <a:pt x="0" y="19811"/>
                </a:lnTo>
                <a:close/>
              </a:path>
            </a:pathLst>
          </a:custGeom>
          <a:solidFill>
            <a:srgbClr val="548F2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object 17"/>
          <p:cNvSpPr/>
          <p:nvPr/>
        </p:nvSpPr>
        <p:spPr>
          <a:xfrm>
            <a:off x="325742" y="2229358"/>
            <a:ext cx="8361045" cy="424764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26008" y="480059"/>
            <a:ext cx="4902708" cy="4907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826008" y="845819"/>
            <a:ext cx="5524500" cy="4907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1041984" y="675005"/>
            <a:ext cx="4487341" cy="2889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1044663" y="1036700"/>
            <a:ext cx="5106454" cy="29298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535940" y="1911553"/>
            <a:ext cx="7087234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u="heavy" spc="-5" dirty="0">
                <a:solidFill>
                  <a:srgbClr val="EB8703"/>
                </a:solidFill>
                <a:uFill>
                  <a:solidFill>
                    <a:srgbClr val="EB8703"/>
                  </a:solidFill>
                </a:uFill>
                <a:latin typeface="Century Gothic"/>
                <a:cs typeface="Century Gothic"/>
                <a:hlinkClick r:id="rId6"/>
              </a:rPr>
              <a:t>https://mon.gov.ua/ua/nauka/nauka/atestaciya-kadriv-vishoyi-</a:t>
            </a:r>
            <a:endParaRPr sz="1800" dirty="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sz="1800" u="heavy" spc="-5" dirty="0">
                <a:solidFill>
                  <a:srgbClr val="EB8703"/>
                </a:solidFill>
                <a:uFill>
                  <a:solidFill>
                    <a:srgbClr val="EB8703"/>
                  </a:solidFill>
                </a:uFill>
                <a:latin typeface="Century Gothic"/>
                <a:cs typeface="Century Gothic"/>
                <a:hlinkClick r:id="rId6"/>
              </a:rPr>
              <a:t>kvalifikaciyi/naukovi-fahovi-vidannya</a:t>
            </a:r>
            <a:endParaRPr sz="1800" dirty="0">
              <a:latin typeface="Century Gothic"/>
              <a:cs typeface="Century Gothic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51548" y="2708871"/>
            <a:ext cx="5039868" cy="324040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5868161" y="2708960"/>
            <a:ext cx="3033903" cy="369735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95527" y="618744"/>
            <a:ext cx="6940296" cy="5654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1038542" y="840739"/>
            <a:ext cx="6466395" cy="3331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723900" y="2581275"/>
            <a:ext cx="7820025" cy="39052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690473" y="1657603"/>
            <a:ext cx="7607934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u="heavy" spc="-5" dirty="0">
                <a:solidFill>
                  <a:srgbClr val="EB8703"/>
                </a:solidFill>
                <a:uFill>
                  <a:solidFill>
                    <a:srgbClr val="EB8703"/>
                  </a:solidFill>
                </a:uFill>
                <a:latin typeface="Century Gothic"/>
                <a:cs typeface="Century Gothic"/>
                <a:hlinkClick r:id="rId5"/>
              </a:rPr>
              <a:t>http://nfv.ukrintei.ua/search?galuzSearch%5B0%5D=%D1%8E%D1%80</a:t>
            </a:r>
            <a:endParaRPr sz="1800" dirty="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sz="1800" u="heavy" spc="-5" dirty="0">
                <a:solidFill>
                  <a:srgbClr val="EB8703"/>
                </a:solidFill>
                <a:uFill>
                  <a:solidFill>
                    <a:srgbClr val="EB8703"/>
                  </a:solidFill>
                </a:uFill>
                <a:latin typeface="Century Gothic"/>
                <a:cs typeface="Century Gothic"/>
                <a:hlinkClick r:id="rId5"/>
              </a:rPr>
              <a:t>%D0%B8%D0%B4%D0%B8%D1%87%D0%BD%D1%96&amp;page=1</a:t>
            </a:r>
            <a:endParaRPr sz="18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95527" y="405384"/>
            <a:ext cx="2314956" cy="5654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2770632" y="405384"/>
            <a:ext cx="2897123" cy="5654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5327903" y="405384"/>
            <a:ext cx="1874520" cy="5654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6859523" y="405384"/>
            <a:ext cx="1731264" cy="56540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3810000" y="838200"/>
            <a:ext cx="2004060" cy="56540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1047915" y="627380"/>
            <a:ext cx="1836635" cy="33312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3016757" y="622680"/>
            <a:ext cx="2425065" cy="3378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/>
          <p:nvPr/>
        </p:nvSpPr>
        <p:spPr>
          <a:xfrm>
            <a:off x="5573648" y="705612"/>
            <a:ext cx="1397889" cy="25755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/>
          <p:nvPr/>
        </p:nvSpPr>
        <p:spPr>
          <a:xfrm>
            <a:off x="7106031" y="627380"/>
            <a:ext cx="1258824" cy="33312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4038600" y="1066800"/>
            <a:ext cx="1538782" cy="32524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12"/>
          <p:cNvSpPr txBox="1"/>
          <p:nvPr/>
        </p:nvSpPr>
        <p:spPr>
          <a:xfrm>
            <a:off x="599948" y="1843571"/>
            <a:ext cx="7629652" cy="3906198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96240" indent="-384175">
              <a:lnSpc>
                <a:spcPct val="100000"/>
              </a:lnSpc>
              <a:spcBef>
                <a:spcPts val="580"/>
              </a:spcBef>
              <a:buClr>
                <a:srgbClr val="7ED13A"/>
              </a:buClr>
              <a:buSzPct val="80000"/>
              <a:buFont typeface="Wingdings 2"/>
              <a:buChar char=""/>
              <a:tabLst>
                <a:tab pos="396240" algn="l"/>
                <a:tab pos="396875" algn="l"/>
              </a:tabLst>
            </a:pPr>
            <a:r>
              <a:rPr sz="2800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сайти органів державної </a:t>
            </a:r>
            <a:r>
              <a:rPr sz="28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влади </a:t>
            </a:r>
            <a:r>
              <a:rPr sz="2800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sz="2800" b="0" spc="-9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управління;</a:t>
            </a:r>
            <a:endParaRPr sz="2800" dirty="0">
              <a:latin typeface="Times New Roman" pitchFamily="18" charset="0"/>
              <a:cs typeface="Times New Roman" pitchFamily="18" charset="0"/>
            </a:endParaRPr>
          </a:p>
          <a:p>
            <a:pPr marL="476250" indent="-464184">
              <a:lnSpc>
                <a:spcPct val="100000"/>
              </a:lnSpc>
              <a:spcBef>
                <a:spcPts val="480"/>
              </a:spcBef>
              <a:buClr>
                <a:srgbClr val="7ED13A"/>
              </a:buClr>
              <a:buSzPct val="80000"/>
              <a:buFont typeface="Wingdings 2"/>
              <a:buChar char=""/>
              <a:tabLst>
                <a:tab pos="475615" algn="l"/>
                <a:tab pos="476884" algn="l"/>
              </a:tabLst>
            </a:pPr>
            <a:r>
              <a:rPr sz="2800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інформаційно-пошукові </a:t>
            </a:r>
            <a:r>
              <a:rPr sz="2800" b="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правові</a:t>
            </a:r>
            <a:r>
              <a:rPr sz="2800" b="0" spc="-7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b="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uk-UA" sz="2800" b="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80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інформаційно-правові</a:t>
            </a:r>
            <a:r>
              <a:rPr lang="ru-RU" sz="2800" spc="-6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портали</a:t>
            </a:r>
            <a:r>
              <a:rPr sz="2800" b="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sz="2800" dirty="0">
              <a:latin typeface="Times New Roman" pitchFamily="18" charset="0"/>
              <a:cs typeface="Times New Roman" pitchFamily="18" charset="0"/>
            </a:endParaRPr>
          </a:p>
          <a:p>
            <a:pPr marL="396240" indent="-384175">
              <a:lnSpc>
                <a:spcPct val="100000"/>
              </a:lnSpc>
              <a:spcBef>
                <a:spcPts val="480"/>
              </a:spcBef>
              <a:buClr>
                <a:srgbClr val="7ED13A"/>
              </a:buClr>
              <a:buSzPct val="80000"/>
              <a:buFont typeface="Wingdings 2"/>
              <a:buChar char=""/>
              <a:tabLst>
                <a:tab pos="396240" algn="l"/>
                <a:tab pos="396875" algn="l"/>
              </a:tabLst>
            </a:pPr>
            <a:r>
              <a:rPr sz="2800" b="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центри</a:t>
            </a:r>
            <a:r>
              <a:rPr sz="2800" b="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правової</a:t>
            </a:r>
            <a:r>
              <a:rPr sz="2800" b="0" spc="-6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інформації;</a:t>
            </a:r>
            <a:endParaRPr sz="2800" dirty="0">
              <a:latin typeface="Times New Roman" pitchFamily="18" charset="0"/>
              <a:cs typeface="Times New Roman" pitchFamily="18" charset="0"/>
            </a:endParaRPr>
          </a:p>
          <a:p>
            <a:pPr marL="396240" indent="-384175">
              <a:lnSpc>
                <a:spcPct val="100000"/>
              </a:lnSpc>
              <a:spcBef>
                <a:spcPts val="480"/>
              </a:spcBef>
              <a:buClr>
                <a:srgbClr val="7ED13A"/>
              </a:buClr>
              <a:buSzPct val="80000"/>
              <a:buFont typeface="Wingdings 2"/>
              <a:buChar char=""/>
              <a:tabLst>
                <a:tab pos="396240" algn="l"/>
                <a:tab pos="396875" algn="l"/>
              </a:tabLst>
            </a:pPr>
            <a:r>
              <a:rPr sz="28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бібліотеки </a:t>
            </a:r>
            <a:r>
              <a:rPr sz="2800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юридичної</a:t>
            </a:r>
            <a:r>
              <a:rPr sz="2800" b="0" spc="-6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літератури;</a:t>
            </a:r>
            <a:endParaRPr sz="2800" dirty="0">
              <a:latin typeface="Times New Roman" pitchFamily="18" charset="0"/>
              <a:cs typeface="Times New Roman" pitchFamily="18" charset="0"/>
            </a:endParaRPr>
          </a:p>
          <a:p>
            <a:pPr marL="396240" indent="-384175">
              <a:lnSpc>
                <a:spcPct val="100000"/>
              </a:lnSpc>
              <a:spcBef>
                <a:spcPts val="480"/>
              </a:spcBef>
              <a:buClr>
                <a:srgbClr val="7ED13A"/>
              </a:buClr>
              <a:buSzPct val="80000"/>
              <a:buFont typeface="Wingdings 2"/>
              <a:buChar char=""/>
              <a:tabLst>
                <a:tab pos="396240" algn="l"/>
                <a:tab pos="396875" algn="l"/>
              </a:tabLst>
            </a:pPr>
            <a:r>
              <a:rPr sz="28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громадські </a:t>
            </a:r>
            <a:r>
              <a:rPr sz="2800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правові</a:t>
            </a:r>
            <a:r>
              <a:rPr sz="2800" b="0" spc="-5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організації;</a:t>
            </a:r>
            <a:endParaRPr sz="2800" dirty="0">
              <a:latin typeface="Times New Roman" pitchFamily="18" charset="0"/>
              <a:cs typeface="Times New Roman" pitchFamily="18" charset="0"/>
            </a:endParaRPr>
          </a:p>
          <a:p>
            <a:pPr marL="396240" indent="-384175">
              <a:lnSpc>
                <a:spcPct val="100000"/>
              </a:lnSpc>
              <a:spcBef>
                <a:spcPts val="480"/>
              </a:spcBef>
              <a:buClr>
                <a:srgbClr val="7ED13A"/>
              </a:buClr>
              <a:buSzPct val="80000"/>
              <a:buFont typeface="Wingdings 2"/>
              <a:buChar char=""/>
              <a:tabLst>
                <a:tab pos="396240" algn="l"/>
                <a:tab pos="396875" algn="l"/>
              </a:tabLst>
            </a:pPr>
            <a:r>
              <a:rPr sz="2800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інтерактивні юридичні послуги </a:t>
            </a:r>
            <a:r>
              <a:rPr sz="28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та</a:t>
            </a:r>
            <a:r>
              <a:rPr sz="2800" b="0" spc="-9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консультації;</a:t>
            </a:r>
            <a:endParaRPr sz="2800" dirty="0">
              <a:latin typeface="Times New Roman" pitchFamily="18" charset="0"/>
              <a:cs typeface="Times New Roman" pitchFamily="18" charset="0"/>
            </a:endParaRPr>
          </a:p>
          <a:p>
            <a:pPr marL="396240" indent="-384175">
              <a:lnSpc>
                <a:spcPct val="100000"/>
              </a:lnSpc>
              <a:spcBef>
                <a:spcPts val="480"/>
              </a:spcBef>
              <a:buClr>
                <a:srgbClr val="7ED13A"/>
              </a:buClr>
              <a:buSzPct val="80000"/>
              <a:buFont typeface="Wingdings 2"/>
              <a:buChar char=""/>
              <a:tabLst>
                <a:tab pos="396240" algn="l"/>
                <a:tab pos="396875" algn="l"/>
              </a:tabLst>
            </a:pPr>
            <a:r>
              <a:rPr sz="2800" b="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юридична</a:t>
            </a:r>
            <a:r>
              <a:rPr sz="2800" b="0" spc="-5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b="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інтернет-періодика</a:t>
            </a:r>
            <a:r>
              <a:rPr lang="uk-UA" sz="2800" b="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26008" y="662940"/>
            <a:ext cx="1578864" cy="4907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0" dirty="0"/>
          </a:p>
        </p:txBody>
      </p:sp>
      <p:sp>
        <p:nvSpPr>
          <p:cNvPr id="3" name="object 3"/>
          <p:cNvSpPr/>
          <p:nvPr/>
        </p:nvSpPr>
        <p:spPr>
          <a:xfrm>
            <a:off x="2080260" y="662940"/>
            <a:ext cx="2113788" cy="4907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3869435" y="662940"/>
            <a:ext cx="2133600" cy="49072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5675376" y="662940"/>
            <a:ext cx="1732787" cy="49072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7008876" y="662940"/>
            <a:ext cx="484631" cy="49072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7170419" y="662940"/>
            <a:ext cx="1432559" cy="49072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1036624" y="863600"/>
            <a:ext cx="1171143" cy="22237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/>
          <p:nvPr/>
        </p:nvSpPr>
        <p:spPr>
          <a:xfrm>
            <a:off x="2291333" y="863600"/>
            <a:ext cx="1705610" cy="28295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0" dirty="0"/>
          </a:p>
        </p:txBody>
      </p:sp>
      <p:sp>
        <p:nvSpPr>
          <p:cNvPr id="10" name="object 10"/>
          <p:cNvSpPr/>
          <p:nvPr/>
        </p:nvSpPr>
        <p:spPr>
          <a:xfrm>
            <a:off x="4082541" y="863600"/>
            <a:ext cx="1723390" cy="28295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0" dirty="0"/>
          </a:p>
        </p:txBody>
      </p:sp>
      <p:sp>
        <p:nvSpPr>
          <p:cNvPr id="11" name="object 11"/>
          <p:cNvSpPr/>
          <p:nvPr/>
        </p:nvSpPr>
        <p:spPr>
          <a:xfrm>
            <a:off x="5890895" y="863600"/>
            <a:ext cx="1405509" cy="28295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0" dirty="0"/>
          </a:p>
        </p:txBody>
      </p:sp>
      <p:sp>
        <p:nvSpPr>
          <p:cNvPr id="12" name="object 12"/>
          <p:cNvSpPr/>
          <p:nvPr/>
        </p:nvSpPr>
        <p:spPr>
          <a:xfrm>
            <a:off x="7373619" y="934719"/>
            <a:ext cx="1033526" cy="21234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0" dirty="0"/>
          </a:p>
        </p:txBody>
      </p:sp>
      <p:sp>
        <p:nvSpPr>
          <p:cNvPr id="13" name="object 13"/>
          <p:cNvSpPr txBox="1"/>
          <p:nvPr/>
        </p:nvSpPr>
        <p:spPr>
          <a:xfrm>
            <a:off x="258267" y="1577086"/>
            <a:ext cx="2596515" cy="167430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 marR="5080">
              <a:lnSpc>
                <a:spcPct val="80000"/>
              </a:lnSpc>
              <a:spcBef>
                <a:spcPts val="480"/>
              </a:spcBef>
            </a:pPr>
            <a:r>
              <a:rPr sz="1600" b="0" spc="-10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:</a:t>
            </a:r>
            <a:endParaRPr sz="1600" dirty="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600" dirty="0">
              <a:latin typeface="Bookman Old Style"/>
              <a:cs typeface="Bookman Old Style"/>
            </a:endParaRPr>
          </a:p>
          <a:p>
            <a:pPr marL="460375" indent="-384810">
              <a:lnSpc>
                <a:spcPct val="100000"/>
              </a:lnSpc>
              <a:buClr>
                <a:srgbClr val="7ED13A"/>
              </a:buClr>
              <a:buSzPct val="78947"/>
              <a:buFont typeface="Wingdings"/>
              <a:buChar char=""/>
              <a:tabLst>
                <a:tab pos="460375" algn="l"/>
                <a:tab pos="461009" algn="l"/>
              </a:tabLst>
            </a:pPr>
            <a:r>
              <a:rPr sz="1900" b="1" i="1" spc="-10" dirty="0">
                <a:solidFill>
                  <a:srgbClr val="FFFF00"/>
                </a:solidFill>
                <a:latin typeface="Bookman Old Style"/>
                <a:cs typeface="Bookman Old Style"/>
              </a:rPr>
              <a:t>Scopus;</a:t>
            </a:r>
            <a:endParaRPr sz="1900" dirty="0">
              <a:latin typeface="Bookman Old Style"/>
              <a:cs typeface="Bookman Old Style"/>
            </a:endParaRPr>
          </a:p>
          <a:p>
            <a:pPr marL="460375" indent="-384810">
              <a:lnSpc>
                <a:spcPct val="100000"/>
              </a:lnSpc>
              <a:buClr>
                <a:srgbClr val="7ED13A"/>
              </a:buClr>
              <a:buSzPct val="78947"/>
              <a:buFont typeface="Wingdings"/>
              <a:buChar char=""/>
              <a:tabLst>
                <a:tab pos="460375" algn="l"/>
                <a:tab pos="461009" algn="l"/>
              </a:tabLst>
            </a:pPr>
            <a:r>
              <a:rPr sz="1900" b="1" i="1" spc="-10" dirty="0">
                <a:solidFill>
                  <a:srgbClr val="FFFF00"/>
                </a:solidFill>
                <a:latin typeface="Bookman Old Style"/>
                <a:cs typeface="Bookman Old Style"/>
              </a:rPr>
              <a:t>Web </a:t>
            </a:r>
            <a:r>
              <a:rPr sz="1900" b="1" i="1" spc="-5" dirty="0">
                <a:solidFill>
                  <a:srgbClr val="FFFF00"/>
                </a:solidFill>
                <a:latin typeface="Bookman Old Style"/>
                <a:cs typeface="Bookman Old Style"/>
              </a:rPr>
              <a:t>of</a:t>
            </a:r>
            <a:r>
              <a:rPr sz="1900" b="1" i="1" spc="-30" dirty="0">
                <a:solidFill>
                  <a:srgbClr val="FFFF00"/>
                </a:solidFill>
                <a:latin typeface="Bookman Old Style"/>
                <a:cs typeface="Bookman Old Style"/>
              </a:rPr>
              <a:t> </a:t>
            </a:r>
            <a:r>
              <a:rPr sz="1900" b="1" i="1" spc="-10" dirty="0">
                <a:solidFill>
                  <a:srgbClr val="FFFF00"/>
                </a:solidFill>
                <a:latin typeface="Bookman Old Style"/>
                <a:cs typeface="Bookman Old Style"/>
              </a:rPr>
              <a:t>Science;</a:t>
            </a:r>
            <a:endParaRPr sz="1900" dirty="0">
              <a:latin typeface="Bookman Old Style"/>
              <a:cs typeface="Bookman Old Style"/>
            </a:endParaRPr>
          </a:p>
          <a:p>
            <a:pPr marL="460375" indent="-384810">
              <a:lnSpc>
                <a:spcPct val="100000"/>
              </a:lnSpc>
              <a:spcBef>
                <a:spcPts val="5"/>
              </a:spcBef>
              <a:buClr>
                <a:srgbClr val="7ED13A"/>
              </a:buClr>
              <a:buSzPct val="78947"/>
              <a:buFont typeface="Wingdings"/>
              <a:buChar char=""/>
              <a:tabLst>
                <a:tab pos="460375" algn="l"/>
                <a:tab pos="461009" algn="l"/>
              </a:tabLst>
            </a:pPr>
            <a:r>
              <a:rPr sz="1900" b="1" i="1" spc="-5" dirty="0">
                <a:solidFill>
                  <a:srgbClr val="FFFF00"/>
                </a:solidFill>
                <a:latin typeface="Bookman Old Style"/>
                <a:cs typeface="Bookman Old Style"/>
              </a:rPr>
              <a:t>EBSCO;</a:t>
            </a:r>
            <a:endParaRPr sz="1900" dirty="0">
              <a:latin typeface="Bookman Old Style"/>
              <a:cs typeface="Bookman Old Style"/>
            </a:endParaRPr>
          </a:p>
          <a:p>
            <a:pPr marL="460375" indent="-384810">
              <a:lnSpc>
                <a:spcPct val="100000"/>
              </a:lnSpc>
              <a:buClr>
                <a:srgbClr val="7ED13A"/>
              </a:buClr>
              <a:buSzPct val="78947"/>
              <a:buFont typeface="Wingdings"/>
              <a:buChar char=""/>
              <a:tabLst>
                <a:tab pos="460375" algn="l"/>
                <a:tab pos="461009" algn="l"/>
              </a:tabLst>
            </a:pPr>
            <a:r>
              <a:rPr sz="1900" b="1" i="1" spc="-10" dirty="0">
                <a:solidFill>
                  <a:srgbClr val="FFFF00"/>
                </a:solidFill>
                <a:latin typeface="Bookman Old Style"/>
                <a:cs typeface="Bookman Old Style"/>
              </a:rPr>
              <a:t>ScienceDirect</a:t>
            </a:r>
            <a:endParaRPr sz="1900" dirty="0">
              <a:latin typeface="Bookman Old Style"/>
              <a:cs typeface="Bookman Old Style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568196" y="4098034"/>
            <a:ext cx="4485132" cy="266700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object 15"/>
          <p:cNvSpPr/>
          <p:nvPr/>
        </p:nvSpPr>
        <p:spPr>
          <a:xfrm>
            <a:off x="457201" y="4114800"/>
            <a:ext cx="4038600" cy="2333129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object 16"/>
          <p:cNvSpPr/>
          <p:nvPr/>
        </p:nvSpPr>
        <p:spPr>
          <a:xfrm>
            <a:off x="2936748" y="1146047"/>
            <a:ext cx="3808476" cy="265176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object 17"/>
          <p:cNvSpPr/>
          <p:nvPr/>
        </p:nvSpPr>
        <p:spPr>
          <a:xfrm>
            <a:off x="2819400" y="1676400"/>
            <a:ext cx="3802380" cy="2033268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object 18"/>
          <p:cNvSpPr/>
          <p:nvPr/>
        </p:nvSpPr>
        <p:spPr>
          <a:xfrm>
            <a:off x="4664964" y="2298192"/>
            <a:ext cx="4395216" cy="2686811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object 19"/>
          <p:cNvSpPr/>
          <p:nvPr/>
        </p:nvSpPr>
        <p:spPr>
          <a:xfrm>
            <a:off x="4038601" y="2492882"/>
            <a:ext cx="4628768" cy="2688718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object 20"/>
          <p:cNvSpPr/>
          <p:nvPr/>
        </p:nvSpPr>
        <p:spPr>
          <a:xfrm>
            <a:off x="5850635" y="3718558"/>
            <a:ext cx="3293364" cy="3046476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1" name="object 21"/>
          <p:cNvSpPr/>
          <p:nvPr/>
        </p:nvSpPr>
        <p:spPr>
          <a:xfrm>
            <a:off x="4724400" y="3886200"/>
            <a:ext cx="4113783" cy="263981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26008" y="480059"/>
            <a:ext cx="2130552" cy="4907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2654807" y="480059"/>
            <a:ext cx="2493264" cy="4907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4849367" y="480059"/>
            <a:ext cx="1615439" cy="49072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6163055" y="480059"/>
            <a:ext cx="2078736" cy="49072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826008" y="845819"/>
            <a:ext cx="1700783" cy="49072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1044803" y="675005"/>
            <a:ext cx="1717319" cy="28676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2868802" y="670941"/>
            <a:ext cx="2084832" cy="29083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/>
          <p:nvPr/>
        </p:nvSpPr>
        <p:spPr>
          <a:xfrm>
            <a:off x="5063109" y="742061"/>
            <a:ext cx="1202309" cy="22186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/>
          <p:nvPr/>
        </p:nvSpPr>
        <p:spPr>
          <a:xfrm>
            <a:off x="6377940" y="675005"/>
            <a:ext cx="1662684" cy="28676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1024267" y="1104264"/>
            <a:ext cx="1217409" cy="225425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12"/>
          <p:cNvSpPr txBox="1"/>
          <p:nvPr/>
        </p:nvSpPr>
        <p:spPr>
          <a:xfrm>
            <a:off x="394208" y="1560931"/>
            <a:ext cx="2411730" cy="2220595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96875" indent="-384810">
              <a:lnSpc>
                <a:spcPct val="100000"/>
              </a:lnSpc>
              <a:spcBef>
                <a:spcPts val="580"/>
              </a:spcBef>
              <a:buClr>
                <a:srgbClr val="7ED13A"/>
              </a:buClr>
              <a:buSzPct val="80000"/>
              <a:buFont typeface="Wingdings"/>
              <a:buChar char=""/>
              <a:tabLst>
                <a:tab pos="396875" algn="l"/>
                <a:tab pos="397510" algn="l"/>
              </a:tabLst>
            </a:pPr>
            <a:r>
              <a:rPr sz="2000" b="0" spc="-5" dirty="0">
                <a:solidFill>
                  <a:srgbClr val="FFFF00"/>
                </a:solidFill>
                <a:latin typeface="Bookman Old Style"/>
                <a:cs typeface="Bookman Old Style"/>
              </a:rPr>
              <a:t>CambridgeCore;</a:t>
            </a:r>
            <a:endParaRPr sz="2000" dirty="0">
              <a:latin typeface="Bookman Old Style"/>
              <a:cs typeface="Bookman Old Style"/>
            </a:endParaRPr>
          </a:p>
          <a:p>
            <a:pPr marL="396875" indent="-384810">
              <a:lnSpc>
                <a:spcPct val="100000"/>
              </a:lnSpc>
              <a:spcBef>
                <a:spcPts val="480"/>
              </a:spcBef>
              <a:buClr>
                <a:srgbClr val="7ED13A"/>
              </a:buClr>
              <a:buSzPct val="80000"/>
              <a:buFont typeface="Wingdings"/>
              <a:buChar char=""/>
              <a:tabLst>
                <a:tab pos="396875" algn="l"/>
                <a:tab pos="397510" algn="l"/>
              </a:tabLst>
            </a:pPr>
            <a:r>
              <a:rPr sz="2000" b="0" spc="-5" dirty="0">
                <a:solidFill>
                  <a:srgbClr val="FFFF00"/>
                </a:solidFill>
                <a:latin typeface="Bookman Old Style"/>
                <a:cs typeface="Bookman Old Style"/>
              </a:rPr>
              <a:t>SSRN;</a:t>
            </a:r>
            <a:endParaRPr sz="2000" dirty="0">
              <a:latin typeface="Bookman Old Style"/>
              <a:cs typeface="Bookman Old Style"/>
            </a:endParaRPr>
          </a:p>
          <a:p>
            <a:pPr marL="396875" indent="-384810">
              <a:lnSpc>
                <a:spcPct val="100000"/>
              </a:lnSpc>
              <a:spcBef>
                <a:spcPts val="480"/>
              </a:spcBef>
              <a:buClr>
                <a:srgbClr val="7ED13A"/>
              </a:buClr>
              <a:buSzPct val="80000"/>
              <a:buFont typeface="Wingdings"/>
              <a:buChar char=""/>
              <a:tabLst>
                <a:tab pos="396875" algn="l"/>
                <a:tab pos="397510" algn="l"/>
              </a:tabLst>
            </a:pPr>
            <a:r>
              <a:rPr sz="2000" b="0" dirty="0">
                <a:solidFill>
                  <a:srgbClr val="FFFF00"/>
                </a:solidFill>
                <a:latin typeface="Bookman Old Style"/>
                <a:cs typeface="Bookman Old Style"/>
              </a:rPr>
              <a:t>SAGE</a:t>
            </a:r>
            <a:endParaRPr sz="2000" dirty="0">
              <a:latin typeface="Bookman Old Style"/>
              <a:cs typeface="Bookman Old Style"/>
            </a:endParaRPr>
          </a:p>
          <a:p>
            <a:pPr marL="396875" indent="-384810">
              <a:lnSpc>
                <a:spcPct val="100000"/>
              </a:lnSpc>
              <a:spcBef>
                <a:spcPts val="480"/>
              </a:spcBef>
              <a:buClr>
                <a:srgbClr val="7ED13A"/>
              </a:buClr>
              <a:buSzPct val="80000"/>
              <a:buFont typeface="Wingdings"/>
              <a:buChar char=""/>
              <a:tabLst>
                <a:tab pos="396875" algn="l"/>
                <a:tab pos="397510" algn="l"/>
              </a:tabLst>
            </a:pPr>
            <a:r>
              <a:rPr sz="2000" b="0" dirty="0">
                <a:solidFill>
                  <a:srgbClr val="FFFF00"/>
                </a:solidFill>
                <a:latin typeface="Bookman Old Style"/>
                <a:cs typeface="Bookman Old Style"/>
              </a:rPr>
              <a:t>ProQuest</a:t>
            </a:r>
            <a:endParaRPr sz="2000" dirty="0">
              <a:latin typeface="Bookman Old Style"/>
              <a:cs typeface="Bookman Old Style"/>
            </a:endParaRPr>
          </a:p>
          <a:p>
            <a:pPr marL="396875" indent="-384810">
              <a:lnSpc>
                <a:spcPct val="100000"/>
              </a:lnSpc>
              <a:spcBef>
                <a:spcPts val="480"/>
              </a:spcBef>
              <a:buClr>
                <a:srgbClr val="7ED13A"/>
              </a:buClr>
              <a:buSzPct val="80000"/>
              <a:buFont typeface="Wingdings"/>
              <a:buChar char=""/>
              <a:tabLst>
                <a:tab pos="396875" algn="l"/>
                <a:tab pos="397510" algn="l"/>
              </a:tabLst>
            </a:pPr>
            <a:r>
              <a:rPr sz="2000" b="0" dirty="0">
                <a:solidFill>
                  <a:srgbClr val="FFFF00"/>
                </a:solidFill>
                <a:latin typeface="Bookman Old Style"/>
                <a:cs typeface="Bookman Old Style"/>
              </a:rPr>
              <a:t>Mendeley</a:t>
            </a:r>
            <a:endParaRPr sz="2000" dirty="0">
              <a:latin typeface="Bookman Old Style"/>
              <a:cs typeface="Bookman Old Style"/>
            </a:endParaRPr>
          </a:p>
          <a:p>
            <a:pPr marL="396875" indent="-384810">
              <a:lnSpc>
                <a:spcPct val="100000"/>
              </a:lnSpc>
              <a:spcBef>
                <a:spcPts val="480"/>
              </a:spcBef>
              <a:buClr>
                <a:srgbClr val="7ED13A"/>
              </a:buClr>
              <a:buSzPct val="80000"/>
              <a:buFont typeface="Wingdings"/>
              <a:buChar char=""/>
              <a:tabLst>
                <a:tab pos="396875" algn="l"/>
                <a:tab pos="397510" algn="l"/>
                <a:tab pos="1390015" algn="l"/>
              </a:tabLst>
            </a:pPr>
            <a:r>
              <a:rPr sz="2000" b="0" dirty="0">
                <a:solidFill>
                  <a:srgbClr val="FFFF00"/>
                </a:solidFill>
                <a:latin typeface="Bookman Old Style"/>
                <a:cs typeface="Bookman Old Style"/>
              </a:rPr>
              <a:t>Google	Scholar</a:t>
            </a:r>
            <a:endParaRPr sz="2000" dirty="0">
              <a:latin typeface="Bookman Old Style"/>
              <a:cs typeface="Bookman Old Style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4337303" y="929639"/>
            <a:ext cx="4806696" cy="29641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4"/>
          <p:cNvSpPr/>
          <p:nvPr/>
        </p:nvSpPr>
        <p:spPr>
          <a:xfrm>
            <a:off x="4534280" y="1124711"/>
            <a:ext cx="4606417" cy="2376805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object 15"/>
          <p:cNvSpPr/>
          <p:nvPr/>
        </p:nvSpPr>
        <p:spPr>
          <a:xfrm>
            <a:off x="848867" y="3939540"/>
            <a:ext cx="4652772" cy="2502408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object 16"/>
          <p:cNvSpPr/>
          <p:nvPr/>
        </p:nvSpPr>
        <p:spPr>
          <a:xfrm>
            <a:off x="1045692" y="4134751"/>
            <a:ext cx="4063111" cy="1915033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object 17"/>
          <p:cNvSpPr/>
          <p:nvPr/>
        </p:nvSpPr>
        <p:spPr>
          <a:xfrm>
            <a:off x="3441191" y="2118360"/>
            <a:ext cx="5702808" cy="3278124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object 18"/>
          <p:cNvSpPr/>
          <p:nvPr/>
        </p:nvSpPr>
        <p:spPr>
          <a:xfrm>
            <a:off x="3635883" y="2313177"/>
            <a:ext cx="5304917" cy="2690114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object 19"/>
          <p:cNvSpPr/>
          <p:nvPr/>
        </p:nvSpPr>
        <p:spPr>
          <a:xfrm>
            <a:off x="5838444" y="3953255"/>
            <a:ext cx="3305555" cy="2619756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object 20"/>
          <p:cNvSpPr/>
          <p:nvPr/>
        </p:nvSpPr>
        <p:spPr>
          <a:xfrm>
            <a:off x="6033770" y="4149115"/>
            <a:ext cx="3106293" cy="2030476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905000" y="457200"/>
            <a:ext cx="5181600" cy="609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4800" y="1371600"/>
            <a:ext cx="845820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6240" marR="5080" indent="-384175" algn="ctr">
              <a:lnSpc>
                <a:spcPct val="100000"/>
              </a:lnSpc>
              <a:spcBef>
                <a:spcPts val="100"/>
              </a:spcBef>
              <a:buClr>
                <a:srgbClr val="7ED13A"/>
              </a:buClr>
              <a:buSzPct val="80555"/>
              <a:tabLst>
                <a:tab pos="396240" algn="l"/>
                <a:tab pos="396875" algn="l"/>
              </a:tabLst>
            </a:pPr>
            <a:r>
              <a:rPr sz="2200" b="1" spc="-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це  </a:t>
            </a:r>
            <a:r>
              <a:rPr sz="2200" b="1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сукупність інформаційних  матеріалів, </a:t>
            </a:r>
            <a:r>
              <a:rPr sz="22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sz="2200" b="1" spc="-5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2200" b="1" spc="-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b="1" spc="-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sz="2200" b="1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різноманітні </a:t>
            </a:r>
            <a:r>
              <a:rPr sz="2200" b="1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пошукові  </a:t>
            </a:r>
            <a:r>
              <a:rPr sz="2200" b="1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системи, </a:t>
            </a:r>
            <a:r>
              <a:rPr sz="22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що </a:t>
            </a:r>
            <a:r>
              <a:rPr sz="2200" b="1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забезпечують  </a:t>
            </a:r>
            <a:r>
              <a:rPr sz="2200" b="1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доступ </a:t>
            </a:r>
            <a:r>
              <a:rPr sz="2200" b="1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до</a:t>
            </a:r>
            <a:r>
              <a:rPr sz="2200" b="1" spc="1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b="1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них.</a:t>
            </a:r>
            <a:endParaRPr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24400" y="2743200"/>
            <a:ext cx="4242435" cy="312265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447040" algn="ctr">
              <a:lnSpc>
                <a:spcPct val="99500"/>
              </a:lnSpc>
              <a:spcBef>
                <a:spcPts val="110"/>
              </a:spcBef>
              <a:tabLst>
                <a:tab pos="1760855" algn="l"/>
              </a:tabLst>
            </a:pPr>
            <a:r>
              <a:rPr lang="uk-UA" sz="2200" b="1" spc="-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Це інформація  </a:t>
            </a:r>
            <a:r>
              <a:rPr sz="2200" b="1" spc="-5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та</a:t>
            </a:r>
            <a:r>
              <a:rPr sz="2200" b="1" spc="-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sz="2200" b="1" spc="-5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sz="2200" b="1" spc="-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sz="2200" b="1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які </a:t>
            </a:r>
            <a:r>
              <a:rPr sz="2200" b="1" spc="-5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накопичувалися</a:t>
            </a:r>
            <a:r>
              <a:rPr sz="2200" b="1" spc="-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200" b="1" spc="-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b="1" spc="-5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оброблялися</a:t>
            </a:r>
            <a:r>
              <a:rPr sz="2200" b="1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, систематизувалися і</a:t>
            </a:r>
            <a:r>
              <a:rPr sz="2200" b="1" spc="-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200" b="1" spc="-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b="1" spc="-5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sz="2200" b="1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, перетворилися у форму,  яка найбільш придатна для  використання суспільством, має  матеріальну цінність.</a:t>
            </a:r>
          </a:p>
        </p:txBody>
      </p:sp>
      <p:sp>
        <p:nvSpPr>
          <p:cNvPr id="7" name="object 7"/>
          <p:cNvSpPr/>
          <p:nvPr/>
        </p:nvSpPr>
        <p:spPr>
          <a:xfrm>
            <a:off x="228600" y="2362200"/>
            <a:ext cx="4392549" cy="26847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95527" y="617219"/>
            <a:ext cx="3625596" cy="5669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1057617" y="831722"/>
            <a:ext cx="3118777" cy="3463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211195" y="1507363"/>
            <a:ext cx="5658485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5" dirty="0"/>
              <a:t>Якщо інформація </a:t>
            </a:r>
            <a:r>
              <a:rPr sz="1800" dirty="0"/>
              <a:t>— </a:t>
            </a:r>
            <a:r>
              <a:rPr sz="1800" spc="-5" dirty="0"/>
              <a:t>це хвиля, яка ось-ось  </a:t>
            </a:r>
            <a:r>
              <a:rPr sz="1800" spc="-10" dirty="0"/>
              <a:t>охопить </a:t>
            </a:r>
            <a:r>
              <a:rPr sz="1800" spc="-5" dirty="0"/>
              <a:t>нас, рішення полягає </a:t>
            </a:r>
            <a:r>
              <a:rPr sz="1800" dirty="0"/>
              <a:t>в </a:t>
            </a:r>
            <a:r>
              <a:rPr sz="1800" spc="-5" dirty="0"/>
              <a:t>тому, щоб</a:t>
            </a:r>
            <a:r>
              <a:rPr sz="1800" spc="45" dirty="0"/>
              <a:t> </a:t>
            </a:r>
            <a:r>
              <a:rPr sz="1800" spc="-5" dirty="0"/>
              <a:t>стати</a:t>
            </a:r>
            <a:endParaRPr sz="1800" dirty="0"/>
          </a:p>
          <a:p>
            <a:pPr marL="12700" marR="383540">
              <a:lnSpc>
                <a:spcPct val="100000"/>
              </a:lnSpc>
            </a:pPr>
            <a:r>
              <a:rPr sz="1800" spc="-5" dirty="0"/>
              <a:t>«інформаційними </a:t>
            </a:r>
            <a:r>
              <a:rPr sz="1800" dirty="0"/>
              <a:t>серферами» — </a:t>
            </a:r>
            <a:r>
              <a:rPr sz="1800" spc="-5" dirty="0"/>
              <a:t>людьми, </a:t>
            </a:r>
            <a:r>
              <a:rPr sz="1800" spc="-10" dirty="0"/>
              <a:t>які  </a:t>
            </a:r>
            <a:r>
              <a:rPr sz="1800" spc="-5" dirty="0"/>
              <a:t>процвітають </a:t>
            </a:r>
            <a:r>
              <a:rPr sz="1800" dirty="0"/>
              <a:t>у </a:t>
            </a:r>
            <a:r>
              <a:rPr sz="1800" spc="-5" dirty="0"/>
              <a:t>світі надлишку</a:t>
            </a:r>
            <a:r>
              <a:rPr sz="1800" spc="-40" dirty="0"/>
              <a:t> </a:t>
            </a:r>
            <a:r>
              <a:rPr sz="1800" spc="-5" dirty="0"/>
              <a:t>інформації….</a:t>
            </a:r>
            <a:endParaRPr sz="1800" dirty="0"/>
          </a:p>
        </p:txBody>
      </p:sp>
      <p:sp>
        <p:nvSpPr>
          <p:cNvPr id="5" name="object 5"/>
          <p:cNvSpPr txBox="1"/>
          <p:nvPr/>
        </p:nvSpPr>
        <p:spPr>
          <a:xfrm>
            <a:off x="3211195" y="2879216"/>
            <a:ext cx="5680710" cy="3587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ru-RU" sz="1800" b="0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В м</a:t>
            </a:r>
            <a:r>
              <a:rPr sz="1800" b="0" spc="-5" dirty="0" err="1" smtClean="0">
                <a:solidFill>
                  <a:srgbClr val="FFFFFF"/>
                </a:solidFill>
                <a:latin typeface="Bookman Old Style"/>
                <a:cs typeface="Bookman Old Style"/>
              </a:rPr>
              <a:t>айбутн</a:t>
            </a:r>
            <a:r>
              <a:rPr lang="ru-RU" sz="1800" b="0" spc="-5" dirty="0" err="1" smtClean="0">
                <a:solidFill>
                  <a:srgbClr val="FFFFFF"/>
                </a:solidFill>
                <a:latin typeface="Bookman Old Style"/>
                <a:cs typeface="Bookman Old Style"/>
              </a:rPr>
              <a:t>ьому</a:t>
            </a:r>
            <a:r>
              <a:rPr sz="1800" b="0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0" spc="-5" dirty="0" err="1" smtClean="0">
                <a:solidFill>
                  <a:srgbClr val="FFFFFF"/>
                </a:solidFill>
                <a:latin typeface="Bookman Old Style"/>
                <a:cs typeface="Bookman Old Style"/>
              </a:rPr>
              <a:t>інформаційни</a:t>
            </a:r>
            <a:r>
              <a:rPr lang="ru-RU" sz="1800" b="0" spc="-5" dirty="0" err="1" smtClean="0">
                <a:solidFill>
                  <a:srgbClr val="FFFFFF"/>
                </a:solidFill>
                <a:latin typeface="Bookman Old Style"/>
                <a:cs typeface="Bookman Old Style"/>
              </a:rPr>
              <a:t>й</a:t>
            </a:r>
            <a:r>
              <a:rPr sz="1800" b="0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  </a:t>
            </a:r>
            <a:r>
              <a:rPr sz="1800" b="0" spc="-5" dirty="0" err="1" smtClean="0">
                <a:solidFill>
                  <a:srgbClr val="FFFFFF"/>
                </a:solidFill>
                <a:latin typeface="Bookman Old Style"/>
                <a:cs typeface="Bookman Old Style"/>
              </a:rPr>
              <a:t>серф</a:t>
            </a:r>
            <a:r>
              <a:rPr lang="ru-RU" sz="1800" b="0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ер</a:t>
            </a:r>
            <a:r>
              <a:rPr sz="1800" b="0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0" spc="-5" dirty="0">
                <a:solidFill>
                  <a:srgbClr val="FFFFFF"/>
                </a:solidFill>
                <a:latin typeface="Bookman Old Style"/>
                <a:cs typeface="Bookman Old Style"/>
              </a:rPr>
              <a:t>буде </a:t>
            </a:r>
            <a:r>
              <a:rPr sz="1800" b="0" spc="-10" dirty="0">
                <a:solidFill>
                  <a:srgbClr val="FFFFFF"/>
                </a:solidFill>
                <a:latin typeface="Bookman Old Style"/>
                <a:cs typeface="Bookman Old Style"/>
              </a:rPr>
              <a:t>одним </a:t>
            </a:r>
            <a:r>
              <a:rPr sz="1800" b="0" spc="-5" dirty="0">
                <a:solidFill>
                  <a:srgbClr val="FFFFFF"/>
                </a:solidFill>
                <a:latin typeface="Bookman Old Style"/>
                <a:cs typeface="Bookman Old Style"/>
              </a:rPr>
              <a:t>із спеціалістів загального  профілю, </a:t>
            </a:r>
            <a:r>
              <a:rPr sz="1800" b="0" spc="-10" dirty="0">
                <a:solidFill>
                  <a:srgbClr val="FFFFFF"/>
                </a:solidFill>
                <a:latin typeface="Bookman Old Style"/>
                <a:cs typeface="Bookman Old Style"/>
              </a:rPr>
              <a:t>здатних дражнити </a:t>
            </a:r>
            <a:r>
              <a:rPr sz="1800" b="0" spc="-10" dirty="0" err="1">
                <a:solidFill>
                  <a:srgbClr val="FFFFFF"/>
                </a:solidFill>
                <a:latin typeface="Bookman Old Style"/>
                <a:cs typeface="Bookman Old Style"/>
              </a:rPr>
              <a:t>знання</a:t>
            </a:r>
            <a:r>
              <a:rPr sz="1800" b="0" spc="90" dirty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0" spc="-5" dirty="0" err="1" smtClean="0">
                <a:solidFill>
                  <a:srgbClr val="FFFFFF"/>
                </a:solidFill>
                <a:latin typeface="Bookman Old Style"/>
                <a:cs typeface="Bookman Old Style"/>
              </a:rPr>
              <a:t>та</a:t>
            </a:r>
            <a:r>
              <a:rPr lang="ru-RU" sz="1800" b="0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0" spc="-5" dirty="0" err="1" smtClean="0">
                <a:solidFill>
                  <a:srgbClr val="FFFFFF"/>
                </a:solidFill>
                <a:latin typeface="Bookman Old Style"/>
                <a:cs typeface="Bookman Old Style"/>
              </a:rPr>
              <a:t>розуміння</a:t>
            </a:r>
            <a:r>
              <a:rPr sz="1800" b="0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0" dirty="0">
                <a:solidFill>
                  <a:srgbClr val="FFFFFF"/>
                </a:solidFill>
                <a:latin typeface="Bookman Old Style"/>
                <a:cs typeface="Bookman Old Style"/>
              </a:rPr>
              <a:t>з </a:t>
            </a:r>
            <a:r>
              <a:rPr sz="1800" b="0" spc="-5" dirty="0">
                <a:solidFill>
                  <a:srgbClr val="FFFFFF"/>
                </a:solidFill>
                <a:latin typeface="Bookman Old Style"/>
                <a:cs typeface="Bookman Old Style"/>
              </a:rPr>
              <a:t>великих інформаційних </a:t>
            </a:r>
            <a:r>
              <a:rPr sz="1800" b="0" spc="-10" dirty="0">
                <a:solidFill>
                  <a:srgbClr val="FFFFFF"/>
                </a:solidFill>
                <a:latin typeface="Bookman Old Style"/>
                <a:cs typeface="Bookman Old Style"/>
              </a:rPr>
              <a:t>потоків.  </a:t>
            </a:r>
            <a:r>
              <a:rPr sz="1800" b="0" spc="-5" dirty="0">
                <a:solidFill>
                  <a:srgbClr val="FFFFFF"/>
                </a:solidFill>
                <a:latin typeface="Bookman Old Style"/>
                <a:cs typeface="Bookman Old Style"/>
              </a:rPr>
              <a:t>Інформаційні </a:t>
            </a:r>
            <a:r>
              <a:rPr sz="1800" b="0" dirty="0">
                <a:solidFill>
                  <a:srgbClr val="FFFFFF"/>
                </a:solidFill>
                <a:latin typeface="Bookman Old Style"/>
                <a:cs typeface="Bookman Old Style"/>
              </a:rPr>
              <a:t>серфери </a:t>
            </a:r>
            <a:r>
              <a:rPr sz="1800" b="0" spc="-10" dirty="0">
                <a:solidFill>
                  <a:srgbClr val="FFFFFF"/>
                </a:solidFill>
                <a:latin typeface="Bookman Old Style"/>
                <a:cs typeface="Bookman Old Style"/>
              </a:rPr>
              <a:t>будуть </a:t>
            </a:r>
            <a:r>
              <a:rPr sz="1800" b="0" spc="-5" dirty="0">
                <a:solidFill>
                  <a:srgbClr val="FFFFFF"/>
                </a:solidFill>
                <a:latin typeface="Bookman Old Style"/>
                <a:cs typeface="Bookman Old Style"/>
              </a:rPr>
              <a:t>шукати шаблони,  застосовуючи нові інтелектуальні </a:t>
            </a:r>
            <a:r>
              <a:rPr sz="1800" b="0" spc="-10" dirty="0">
                <a:solidFill>
                  <a:srgbClr val="FFFFFF"/>
                </a:solidFill>
                <a:latin typeface="Bookman Old Style"/>
                <a:cs typeface="Bookman Old Style"/>
              </a:rPr>
              <a:t>навички </a:t>
            </a:r>
            <a:r>
              <a:rPr sz="1800" b="0" spc="-5" dirty="0">
                <a:solidFill>
                  <a:srgbClr val="FFFFFF"/>
                </a:solidFill>
                <a:latin typeface="Bookman Old Style"/>
                <a:cs typeface="Bookman Old Style"/>
              </a:rPr>
              <a:t>та  працюючи разом </a:t>
            </a:r>
            <a:r>
              <a:rPr sz="1800" b="0" dirty="0">
                <a:solidFill>
                  <a:srgbClr val="FFFFFF"/>
                </a:solidFill>
                <a:latin typeface="Bookman Old Style"/>
                <a:cs typeface="Bookman Old Style"/>
              </a:rPr>
              <a:t>із </a:t>
            </a:r>
            <a:r>
              <a:rPr sz="1800" b="0" spc="-10" dirty="0" err="1">
                <a:solidFill>
                  <a:srgbClr val="FFFFFF"/>
                </a:solidFill>
                <a:latin typeface="Bookman Old Style"/>
                <a:cs typeface="Bookman Old Style"/>
              </a:rPr>
              <a:t>радикально</a:t>
            </a:r>
            <a:r>
              <a:rPr sz="1800" b="0" dirty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0" spc="-5" dirty="0" err="1" smtClean="0">
                <a:solidFill>
                  <a:srgbClr val="FFFFFF"/>
                </a:solidFill>
                <a:latin typeface="Bookman Old Style"/>
                <a:cs typeface="Bookman Old Style"/>
              </a:rPr>
              <a:t>потужнішими</a:t>
            </a:r>
            <a:r>
              <a:rPr lang="ru-RU" sz="1800" b="0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0" spc="-5" dirty="0" err="1" smtClean="0">
                <a:solidFill>
                  <a:srgbClr val="FFFFFF"/>
                </a:solidFill>
                <a:latin typeface="Bookman Old Style"/>
                <a:cs typeface="Bookman Old Style"/>
              </a:rPr>
              <a:t>інформаційними</a:t>
            </a:r>
            <a:r>
              <a:rPr sz="1800" b="0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0" spc="-5" dirty="0">
                <a:solidFill>
                  <a:srgbClr val="FFFFFF"/>
                </a:solidFill>
                <a:latin typeface="Bookman Old Style"/>
                <a:cs typeface="Bookman Old Style"/>
              </a:rPr>
              <a:t>інструментами. Фахівці зовсім  не застаріють, але </a:t>
            </a:r>
            <a:r>
              <a:rPr sz="1800" b="0" spc="-10" dirty="0">
                <a:solidFill>
                  <a:srgbClr val="FFFFFF"/>
                </a:solidFill>
                <a:latin typeface="Bookman Old Style"/>
                <a:cs typeface="Bookman Old Style"/>
              </a:rPr>
              <a:t>кардинально </a:t>
            </a:r>
            <a:r>
              <a:rPr sz="1800" b="0" spc="-5" dirty="0">
                <a:solidFill>
                  <a:srgbClr val="FFFFFF"/>
                </a:solidFill>
                <a:latin typeface="Bookman Old Style"/>
                <a:cs typeface="Bookman Old Style"/>
              </a:rPr>
              <a:t>зміниться </a:t>
            </a:r>
            <a:r>
              <a:rPr sz="1800" b="0" dirty="0">
                <a:solidFill>
                  <a:srgbClr val="FFFFFF"/>
                </a:solidFill>
                <a:latin typeface="Bookman Old Style"/>
                <a:cs typeface="Bookman Old Style"/>
              </a:rPr>
              <a:t>і  </a:t>
            </a:r>
            <a:r>
              <a:rPr sz="1800" b="0" spc="-5" dirty="0">
                <a:solidFill>
                  <a:srgbClr val="FFFFFF"/>
                </a:solidFill>
                <a:latin typeface="Bookman Old Style"/>
                <a:cs typeface="Bookman Old Style"/>
              </a:rPr>
              <a:t>характер їхньої </a:t>
            </a:r>
            <a:r>
              <a:rPr sz="1800" b="0" spc="-10" dirty="0">
                <a:solidFill>
                  <a:srgbClr val="FFFFFF"/>
                </a:solidFill>
                <a:latin typeface="Bookman Old Style"/>
                <a:cs typeface="Bookman Old Style"/>
              </a:rPr>
              <a:t>роботи.</a:t>
            </a:r>
            <a:endParaRPr sz="1800" dirty="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600" dirty="0">
              <a:latin typeface="Bookman Old Style"/>
              <a:cs typeface="Bookman Old Style"/>
            </a:endParaRPr>
          </a:p>
          <a:p>
            <a:pPr marL="1210945" marR="82550" indent="-179070">
              <a:lnSpc>
                <a:spcPct val="100000"/>
              </a:lnSpc>
            </a:pPr>
            <a:r>
              <a:rPr sz="1400" b="1" dirty="0">
                <a:solidFill>
                  <a:srgbClr val="CCECB0"/>
                </a:solidFill>
                <a:latin typeface="Century Gothic"/>
                <a:cs typeface="Century Gothic"/>
              </a:rPr>
              <a:t>Saffo P. Information Surfing. </a:t>
            </a:r>
            <a:r>
              <a:rPr sz="1400" b="1" spc="-5" dirty="0">
                <a:solidFill>
                  <a:srgbClr val="CCECB0"/>
                </a:solidFill>
                <a:latin typeface="Century Gothic"/>
                <a:cs typeface="Century Gothic"/>
              </a:rPr>
              <a:t>Paul </a:t>
            </a:r>
            <a:r>
              <a:rPr sz="1400" b="1" dirty="0">
                <a:solidFill>
                  <a:srgbClr val="CCECB0"/>
                </a:solidFill>
                <a:latin typeface="Century Gothic"/>
                <a:cs typeface="Century Gothic"/>
              </a:rPr>
              <a:t>Saffo : web </a:t>
            </a:r>
            <a:r>
              <a:rPr sz="1400" b="1" spc="-5" dirty="0">
                <a:solidFill>
                  <a:srgbClr val="CCECB0"/>
                </a:solidFill>
                <a:latin typeface="Century Gothic"/>
                <a:cs typeface="Century Gothic"/>
              </a:rPr>
              <a:t>site. URL</a:t>
            </a:r>
            <a:r>
              <a:rPr sz="1400" b="1" spc="-185" dirty="0">
                <a:solidFill>
                  <a:srgbClr val="CCECB0"/>
                </a:solidFill>
                <a:latin typeface="Century Gothic"/>
                <a:cs typeface="Century Gothic"/>
              </a:rPr>
              <a:t> </a:t>
            </a:r>
            <a:r>
              <a:rPr sz="1400" b="1" dirty="0">
                <a:solidFill>
                  <a:srgbClr val="CCECB0"/>
                </a:solidFill>
                <a:latin typeface="Century Gothic"/>
                <a:cs typeface="Century Gothic"/>
              </a:rPr>
              <a:t>:  </a:t>
            </a:r>
            <a:r>
              <a:rPr sz="1400" b="1" spc="-5" dirty="0">
                <a:solidFill>
                  <a:srgbClr val="CCECB0"/>
                </a:solidFill>
                <a:latin typeface="Century Gothic"/>
                <a:cs typeface="Century Gothic"/>
              </a:rPr>
              <a:t>https</a:t>
            </a:r>
            <a:r>
              <a:rPr sz="1400" b="1" spc="-5" dirty="0">
                <a:solidFill>
                  <a:srgbClr val="CCECB0"/>
                </a:solidFill>
                <a:latin typeface="Century Gothic"/>
                <a:cs typeface="Century Gothic"/>
                <a:hlinkClick r:id="rId4"/>
              </a:rPr>
              <a:t>://w</a:t>
            </a:r>
            <a:r>
              <a:rPr sz="1400" b="1" spc="-5" dirty="0">
                <a:solidFill>
                  <a:srgbClr val="CCECB0"/>
                </a:solidFill>
                <a:latin typeface="Century Gothic"/>
                <a:cs typeface="Century Gothic"/>
              </a:rPr>
              <a:t>w</a:t>
            </a:r>
            <a:r>
              <a:rPr sz="1400" b="1" spc="-5" dirty="0">
                <a:solidFill>
                  <a:srgbClr val="CCECB0"/>
                </a:solidFill>
                <a:latin typeface="Century Gothic"/>
                <a:cs typeface="Century Gothic"/>
                <a:hlinkClick r:id="rId4"/>
              </a:rPr>
              <a:t>w.saffo.com/essays/information-surfing/</a:t>
            </a:r>
            <a:endParaRPr sz="1400" dirty="0">
              <a:latin typeface="Century Gothic"/>
              <a:cs typeface="Century Gothic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1796795"/>
            <a:ext cx="3026664" cy="377952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7664" y="1988820"/>
            <a:ext cx="2826893" cy="339547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38200" y="304800"/>
            <a:ext cx="7525511" cy="5669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1066800" y="457200"/>
            <a:ext cx="7012813" cy="34150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b="1" dirty="0"/>
          </a:p>
        </p:txBody>
      </p:sp>
      <p:sp>
        <p:nvSpPr>
          <p:cNvPr id="4" name="object 4"/>
          <p:cNvSpPr txBox="1"/>
          <p:nvPr/>
        </p:nvSpPr>
        <p:spPr>
          <a:xfrm>
            <a:off x="178408" y="3200400"/>
            <a:ext cx="8736991" cy="333745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96240" marR="5080" indent="-384175">
              <a:lnSpc>
                <a:spcPct val="100000"/>
              </a:lnSpc>
              <a:spcBef>
                <a:spcPts val="105"/>
              </a:spcBef>
              <a:buClr>
                <a:srgbClr val="7ED13A"/>
              </a:buClr>
              <a:buSzPct val="80000"/>
              <a:buFont typeface="Wingdings 2"/>
              <a:buChar char=""/>
              <a:tabLst>
                <a:tab pos="396240" algn="l"/>
                <a:tab pos="396875" algn="l"/>
              </a:tabLst>
            </a:pPr>
            <a:r>
              <a:rPr sz="2400" b="0" spc="-5" dirty="0">
                <a:solidFill>
                  <a:srgbClr val="CCECB0"/>
                </a:solidFill>
                <a:latin typeface="Times New Roman" pitchFamily="18" charset="0"/>
                <a:cs typeface="Times New Roman" pitchFamily="18" charset="0"/>
              </a:rPr>
              <a:t>Етап </a:t>
            </a:r>
            <a:r>
              <a:rPr sz="2400" b="0" dirty="0" err="1">
                <a:solidFill>
                  <a:srgbClr val="CCECB0"/>
                </a:solidFill>
                <a:latin typeface="Times New Roman" pitchFamily="18" charset="0"/>
                <a:cs typeface="Times New Roman" pitchFamily="18" charset="0"/>
              </a:rPr>
              <a:t>збору</a:t>
            </a:r>
            <a:r>
              <a:rPr sz="2400" b="0" dirty="0">
                <a:solidFill>
                  <a:srgbClr val="CCECB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 err="1" smtClean="0">
                <a:solidFill>
                  <a:srgbClr val="CCECB0"/>
                </a:solidFill>
                <a:latin typeface="Times New Roman" pitchFamily="18" charset="0"/>
                <a:cs typeface="Times New Roman" pitchFamily="18" charset="0"/>
              </a:rPr>
              <a:t>інформації</a:t>
            </a:r>
            <a:r>
              <a:rPr sz="2400" b="0" dirty="0" smtClean="0">
                <a:solidFill>
                  <a:srgbClr val="CCECB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—  </a:t>
            </a:r>
            <a:r>
              <a:rPr sz="24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ключовий </a:t>
            </a:r>
            <a:r>
              <a:rPr sz="2400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етап наукового дослідження</a:t>
            </a:r>
            <a:r>
              <a:rPr sz="2400" b="0" spc="-13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buClr>
                <a:srgbClr val="7ED13A"/>
              </a:buClr>
              <a:buFont typeface="Wingdings 2"/>
              <a:buChar char=""/>
            </a:pP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475615" indent="-463550">
              <a:lnSpc>
                <a:spcPct val="100000"/>
              </a:lnSpc>
              <a:buClr>
                <a:srgbClr val="7ED13A"/>
              </a:buClr>
              <a:buSzPct val="80000"/>
              <a:buFont typeface="Wingdings 2"/>
              <a:buChar char=""/>
              <a:tabLst>
                <a:tab pos="475615" algn="l"/>
                <a:tab pos="476250" algn="l"/>
              </a:tabLst>
            </a:pPr>
            <a:r>
              <a:rPr lang="uk-UA" sz="2400" b="0" dirty="0" smtClean="0">
                <a:solidFill>
                  <a:srgbClr val="CCECB0"/>
                </a:solidFill>
                <a:latin typeface="Times New Roman" pitchFamily="18" charset="0"/>
                <a:cs typeface="Times New Roman" pitchFamily="18" charset="0"/>
              </a:rPr>
              <a:t>Відбір п</a:t>
            </a:r>
            <a:r>
              <a:rPr sz="2400" b="0" dirty="0" err="1" smtClean="0">
                <a:solidFill>
                  <a:srgbClr val="CCECB0"/>
                </a:solidFill>
                <a:latin typeface="Times New Roman" pitchFamily="18" charset="0"/>
                <a:cs typeface="Times New Roman" pitchFamily="18" charset="0"/>
              </a:rPr>
              <a:t>ервинн</a:t>
            </a:r>
            <a:r>
              <a:rPr lang="uk-UA" sz="2400" b="0" dirty="0" err="1" smtClean="0">
                <a:solidFill>
                  <a:srgbClr val="CCECB0"/>
                </a:solidFill>
                <a:latin typeface="Times New Roman" pitchFamily="18" charset="0"/>
                <a:cs typeface="Times New Roman" pitchFamily="18" charset="0"/>
              </a:rPr>
              <a:t>их</a:t>
            </a:r>
            <a:r>
              <a:rPr sz="2400" b="0" dirty="0" smtClean="0">
                <a:solidFill>
                  <a:srgbClr val="CCECB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 err="1" smtClean="0">
                <a:solidFill>
                  <a:srgbClr val="CCECB0"/>
                </a:solidFill>
                <a:latin typeface="Times New Roman" pitchFamily="18" charset="0"/>
                <a:cs typeface="Times New Roman" pitchFamily="18" charset="0"/>
              </a:rPr>
              <a:t>інформаційн</a:t>
            </a:r>
            <a:r>
              <a:rPr lang="uk-UA" sz="2400" b="0" dirty="0" err="1" smtClean="0">
                <a:solidFill>
                  <a:srgbClr val="CCECB0"/>
                </a:solidFill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uk-UA" sz="2400" b="0" dirty="0" smtClean="0">
                <a:solidFill>
                  <a:srgbClr val="CCECB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 err="1" smtClean="0">
                <a:solidFill>
                  <a:srgbClr val="CCECB0"/>
                </a:solidFill>
                <a:latin typeface="Times New Roman" pitchFamily="18" charset="0"/>
                <a:cs typeface="Times New Roman" pitchFamily="18" charset="0"/>
              </a:rPr>
              <a:t>ресурс</a:t>
            </a:r>
            <a:r>
              <a:rPr lang="uk-UA" sz="2400" b="0" dirty="0" err="1" smtClean="0">
                <a:solidFill>
                  <a:srgbClr val="CCECB0"/>
                </a:solidFill>
                <a:latin typeface="Times New Roman" pitchFamily="18" charset="0"/>
                <a:cs typeface="Times New Roman" pitchFamily="18" charset="0"/>
              </a:rPr>
              <a:t>ів</a:t>
            </a:r>
            <a:r>
              <a:rPr sz="2400" b="0" dirty="0" smtClean="0">
                <a:solidFill>
                  <a:srgbClr val="CCECB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—</a:t>
            </a:r>
            <a:r>
              <a:rPr sz="2400" b="0" spc="-16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spc="-5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uk-UA" sz="2400" b="0" spc="-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spc="-5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вихідні</a:t>
            </a:r>
            <a:r>
              <a:rPr sz="2400" b="0" spc="-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дані, які є</a:t>
            </a:r>
            <a:r>
              <a:rPr sz="2400" b="0" spc="-7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spc="-5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результатом</a:t>
            </a:r>
            <a:r>
              <a:rPr lang="uk-UA" sz="2400" b="0" spc="-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конкретної</a:t>
            </a:r>
            <a:r>
              <a:rPr sz="2400" b="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практичної </a:t>
            </a:r>
            <a:r>
              <a:rPr sz="24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та </a:t>
            </a:r>
            <a:r>
              <a:rPr sz="2400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науково</a:t>
            </a:r>
            <a:r>
              <a:rPr sz="2400" b="0" spc="-16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sz="2400" b="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дослідної</a:t>
            </a:r>
            <a:r>
              <a:rPr sz="2400" b="0" spc="-3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діяльності.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396240" indent="-384175">
              <a:lnSpc>
                <a:spcPct val="100000"/>
              </a:lnSpc>
              <a:buClr>
                <a:srgbClr val="7ED13A"/>
              </a:buClr>
              <a:buSzPct val="80000"/>
              <a:buFont typeface="Wingdings 2"/>
              <a:buChar char=""/>
              <a:tabLst>
                <a:tab pos="396240" algn="l"/>
                <a:tab pos="396875" algn="l"/>
              </a:tabLst>
            </a:pPr>
            <a:r>
              <a:rPr sz="2400" b="0" dirty="0">
                <a:solidFill>
                  <a:srgbClr val="CCECB0"/>
                </a:solidFill>
                <a:latin typeface="Times New Roman" pitchFamily="18" charset="0"/>
                <a:cs typeface="Times New Roman" pitchFamily="18" charset="0"/>
              </a:rPr>
              <a:t>Вторинні інформаційні ресурси </a:t>
            </a:r>
            <a:r>
              <a:rPr sz="2400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—</a:t>
            </a:r>
            <a:r>
              <a:rPr sz="2400" b="0" spc="-16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spc="-5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uk-UA" sz="2400" b="0" spc="-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spc="-5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результат</a:t>
            </a:r>
            <a:r>
              <a:rPr sz="2400" b="0" spc="-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аналітико</a:t>
            </a:r>
            <a:r>
              <a:rPr sz="2400" b="0" spc="-4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sz="2400" b="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синтетичної</a:t>
            </a:r>
            <a:r>
              <a:rPr lang="uk-UA" sz="2400" b="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переробки</a:t>
            </a:r>
            <a:r>
              <a:rPr sz="2400" b="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первинної</a:t>
            </a:r>
            <a:r>
              <a:rPr sz="2400" b="0" spc="-7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інформації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600200" y="1066800"/>
            <a:ext cx="6172200" cy="18002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895600" y="304800"/>
            <a:ext cx="2010156" cy="5654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4648200" y="304800"/>
            <a:ext cx="2270760" cy="5654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3124200" y="457200"/>
            <a:ext cx="1532712" cy="3378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/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4876800" y="457200"/>
            <a:ext cx="1790954" cy="27038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 txBox="1"/>
          <p:nvPr/>
        </p:nvSpPr>
        <p:spPr>
          <a:xfrm>
            <a:off x="685800" y="1219200"/>
            <a:ext cx="7978775" cy="527003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96240" marR="401955" indent="-384175">
              <a:lnSpc>
                <a:spcPct val="100000"/>
              </a:lnSpc>
              <a:spcBef>
                <a:spcPts val="95"/>
              </a:spcBef>
              <a:buClr>
                <a:srgbClr val="7ED13A"/>
              </a:buClr>
              <a:buSzPct val="78125"/>
              <a:buFont typeface="Wingdings 2"/>
              <a:buChar char=""/>
              <a:tabLst>
                <a:tab pos="396240" algn="l"/>
                <a:tab pos="396875" algn="l"/>
              </a:tabLst>
            </a:pPr>
            <a:r>
              <a:rPr sz="2000" b="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Цифрова 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бібліотека – це інформаційна </a:t>
            </a:r>
            <a:r>
              <a:rPr sz="2000" b="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технологія, яка 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розроблена </a:t>
            </a:r>
            <a:r>
              <a:rPr sz="2000" b="0" spc="-1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як  </a:t>
            </a:r>
            <a:r>
              <a:rPr sz="2000" b="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цифровий </a:t>
            </a:r>
            <a:r>
              <a:rPr sz="2000" b="0" spc="-5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ресурс</a:t>
            </a:r>
            <a:r>
              <a:rPr sz="2000" b="0" spc="4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0" spc="-5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знань</a:t>
            </a:r>
            <a:r>
              <a:rPr lang="uk-UA" sz="2000" b="0" spc="-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b="0" spc="-5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sz="2000" b="0" spc="-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зберігання </a:t>
            </a:r>
            <a:r>
              <a:rPr sz="2000" b="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та  пошуку 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інформації, </a:t>
            </a:r>
            <a:r>
              <a:rPr sz="2000" b="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які 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оперують </a:t>
            </a:r>
            <a:r>
              <a:rPr sz="2000" b="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цифровими даними</a:t>
            </a:r>
            <a:r>
              <a:rPr sz="2000" b="0" spc="15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sz="2000" b="0" spc="-5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текст</a:t>
            </a:r>
            <a:r>
              <a:rPr sz="2000" b="0" spc="-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000" b="0" spc="-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0" spc="-5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зображення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, звук, </a:t>
            </a:r>
            <a:r>
              <a:rPr sz="2000" b="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статичні або динамічні) 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z="2000" b="0" spc="12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Інтернеті.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396240" marR="187325" indent="-384175" algn="just">
              <a:lnSpc>
                <a:spcPct val="100000"/>
              </a:lnSpc>
              <a:buClr>
                <a:srgbClr val="7ED13A"/>
              </a:buClr>
              <a:buSzPct val="78125"/>
              <a:buFont typeface="Wingdings 2"/>
              <a:buChar char=""/>
              <a:tabLst>
                <a:tab pos="396875" algn="l"/>
              </a:tabLst>
            </a:pPr>
            <a:r>
              <a:rPr sz="2000" b="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Цифрова 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бібліотека на </a:t>
            </a:r>
            <a:r>
              <a:rPr sz="2000" b="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основі 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інформаційних </a:t>
            </a:r>
            <a:r>
              <a:rPr sz="2000" b="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технологій 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дуже </a:t>
            </a:r>
            <a:r>
              <a:rPr sz="2000" b="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важлива  тим, 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що </a:t>
            </a:r>
            <a:r>
              <a:rPr sz="2000" b="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робить 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матеріали для </a:t>
            </a:r>
            <a:r>
              <a:rPr sz="2000" b="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читання 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легкодоступними для </a:t>
            </a:r>
            <a:r>
              <a:rPr sz="2000" b="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читацької  аудиторії</a:t>
            </a:r>
            <a:r>
              <a:rPr sz="2000" b="0" spc="1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7ED13A"/>
              </a:buClr>
              <a:buFont typeface="Wingdings 2"/>
              <a:buChar char=""/>
            </a:pP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396240" marR="5080" indent="-384175">
              <a:lnSpc>
                <a:spcPct val="100000"/>
              </a:lnSpc>
              <a:buClr>
                <a:srgbClr val="7ED13A"/>
              </a:buClr>
              <a:buSzPct val="78125"/>
              <a:buFont typeface="Wingdings 2"/>
              <a:buChar char=""/>
              <a:tabLst>
                <a:tab pos="396240" algn="l"/>
                <a:tab pos="396875" algn="l"/>
              </a:tabLst>
            </a:pPr>
            <a:r>
              <a:rPr sz="2000" b="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Дані 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sz="2000" b="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цифровій 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бібліотеці знаходяться </a:t>
            </a:r>
            <a:r>
              <a:rPr sz="2000" b="0" spc="-5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pc="-5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віддаленому</a:t>
            </a:r>
            <a:r>
              <a:rPr lang="ru-RU" sz="2000" spc="-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0" spc="-1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комп'ютерному</a:t>
            </a:r>
            <a:r>
              <a:rPr sz="2000" b="0" spc="-1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сервері, </a:t>
            </a:r>
            <a:r>
              <a:rPr sz="2000" b="0" spc="-1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але</a:t>
            </a:r>
            <a:r>
              <a:rPr sz="2000" b="0" spc="-1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користувачі 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можуть  </a:t>
            </a:r>
            <a:r>
              <a:rPr sz="2000" b="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отримати доступ 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sz="2000" b="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відстані 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sz="2000" b="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допомогою комп’ютерної </a:t>
            </a:r>
            <a:r>
              <a:rPr sz="2000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мережі. </a:t>
            </a:r>
            <a:r>
              <a:rPr lang="uk-UA" sz="2000" b="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sz="2000" b="0" spc="-1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ифров</a:t>
            </a:r>
            <a:r>
              <a:rPr lang="uk-UA" sz="2000" b="0" spc="-1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sz="2000" b="0" spc="-1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0" spc="-5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бібліотек</a:t>
            </a:r>
            <a:r>
              <a:rPr lang="uk-UA" sz="2000" b="0" spc="-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 враховують</a:t>
            </a:r>
            <a:r>
              <a:rPr sz="2000" b="0" spc="-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читацькі 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інтереси </a:t>
            </a:r>
            <a:r>
              <a:rPr sz="2000" b="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та 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звички  </a:t>
            </a:r>
            <a:r>
              <a:rPr sz="2000" b="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як 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інформаційні </a:t>
            </a:r>
            <a:r>
              <a:rPr sz="2000" b="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банки 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чи центри </a:t>
            </a:r>
            <a:r>
              <a:rPr sz="2000" b="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читацьких</a:t>
            </a:r>
            <a:r>
              <a:rPr sz="2000" b="0" spc="13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ресурсів.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7ED13A"/>
              </a:buClr>
              <a:buFont typeface="Wingdings 2"/>
              <a:buChar char=""/>
            </a:pP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396240" marR="90170" indent="-384175" algn="just">
              <a:lnSpc>
                <a:spcPct val="100000"/>
              </a:lnSpc>
              <a:buClr>
                <a:srgbClr val="7ED13A"/>
              </a:buClr>
              <a:buSzPct val="78125"/>
              <a:buFont typeface="Wingdings 2"/>
              <a:buChar char=""/>
              <a:tabLst>
                <a:tab pos="396875" algn="l"/>
              </a:tabLst>
            </a:pPr>
            <a:r>
              <a:rPr sz="2000" b="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Навчальні заклади повинні 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керувати </a:t>
            </a:r>
            <a:r>
              <a:rPr sz="2000" b="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цифровими 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бібліотеками, </a:t>
            </a:r>
            <a:r>
              <a:rPr sz="2000" b="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оскільки  вони визначають 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їхній </a:t>
            </a:r>
            <a:r>
              <a:rPr sz="2000" b="0" spc="-1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успіх</a:t>
            </a:r>
            <a:r>
              <a:rPr sz="2000" b="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0" spc="-1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z="2000" b="0" spc="-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0" spc="-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b="0" spc="-1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світньому</a:t>
            </a:r>
            <a:r>
              <a:rPr sz="2000" b="0" spc="16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0" spc="-1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просторі</a:t>
            </a:r>
            <a:r>
              <a:rPr lang="uk-UA" sz="2000" b="0" spc="-1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95527" y="405384"/>
            <a:ext cx="2572512" cy="5654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3028188" y="405384"/>
            <a:ext cx="2246376" cy="5654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4931664" y="405384"/>
            <a:ext cx="1780032" cy="5654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6365747" y="405384"/>
            <a:ext cx="2095500" cy="56540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795527" y="832103"/>
            <a:ext cx="2455164" cy="56540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1047216" y="635254"/>
            <a:ext cx="2102129" cy="3252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3277108" y="616966"/>
            <a:ext cx="1778762" cy="27038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/>
          <p:nvPr/>
        </p:nvSpPr>
        <p:spPr>
          <a:xfrm>
            <a:off x="5178805" y="638175"/>
            <a:ext cx="1310259" cy="24917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/>
          <p:nvPr/>
        </p:nvSpPr>
        <p:spPr>
          <a:xfrm>
            <a:off x="6613270" y="627380"/>
            <a:ext cx="1625346" cy="33312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1047038" y="1057783"/>
            <a:ext cx="1968576" cy="25628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12"/>
          <p:cNvSpPr/>
          <p:nvPr/>
        </p:nvSpPr>
        <p:spPr>
          <a:xfrm>
            <a:off x="757770" y="1844814"/>
            <a:ext cx="2590037" cy="4244721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13"/>
          <p:cNvSpPr txBox="1"/>
          <p:nvPr/>
        </p:nvSpPr>
        <p:spPr>
          <a:xfrm>
            <a:off x="3859148" y="1724913"/>
            <a:ext cx="4899025" cy="433387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95"/>
              </a:spcBef>
              <a:buFont typeface="Bookman Old Style"/>
              <a:buChar char="-"/>
              <a:tabLst>
                <a:tab pos="299085" algn="l"/>
                <a:tab pos="299720" algn="l"/>
              </a:tabLst>
            </a:pPr>
            <a:r>
              <a:rPr sz="2000" b="1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електронний каталог </a:t>
            </a:r>
            <a:r>
              <a:rPr sz="2000" b="1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АБІС</a:t>
            </a:r>
            <a:r>
              <a:rPr sz="2000" b="1" spc="9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1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Unilib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FFFF"/>
              </a:buClr>
              <a:buFont typeface="Bookman Old Style"/>
              <a:buChar char="-"/>
            </a:pP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157480" indent="-144780">
              <a:lnSpc>
                <a:spcPct val="100000"/>
              </a:lnSpc>
              <a:buFont typeface="Bookman Old Style"/>
              <a:buChar char="-"/>
              <a:tabLst>
                <a:tab pos="157480" algn="l"/>
              </a:tabLst>
            </a:pPr>
            <a:r>
              <a:rPr sz="2000" b="1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інституційний </a:t>
            </a:r>
            <a:r>
              <a:rPr sz="2000" b="1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репозитарій</a:t>
            </a:r>
            <a:r>
              <a:rPr sz="2000" b="1" spc="10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1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eNUOLAIR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</a:pPr>
            <a:r>
              <a:rPr sz="2000" b="0" spc="-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spc="-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http://dspace.onua.edu.ua</a:t>
            </a:r>
            <a:r>
              <a:rPr sz="2000" b="0" spc="-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157480" indent="-144780">
              <a:lnSpc>
                <a:spcPct val="100000"/>
              </a:lnSpc>
              <a:buFont typeface="Bookman Old Style"/>
              <a:buChar char="-"/>
              <a:tabLst>
                <a:tab pos="157480" algn="l"/>
              </a:tabLst>
            </a:pPr>
            <a:r>
              <a:rPr sz="2000" b="1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бази даних </a:t>
            </a:r>
            <a:r>
              <a:rPr sz="2000" b="1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власної </a:t>
            </a:r>
            <a:r>
              <a:rPr sz="2000" b="1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генерації</a:t>
            </a:r>
            <a:r>
              <a:rPr sz="2000" b="1" spc="9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(зокрема,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створені </a:t>
            </a:r>
            <a:r>
              <a:rPr sz="2000" b="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на платформі OJS 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sz="2000" b="0" spc="9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архівів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12700" marR="436880">
              <a:lnSpc>
                <a:spcPct val="100000"/>
              </a:lnSpc>
            </a:pPr>
            <a:r>
              <a:rPr sz="2000" b="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9 </a:t>
            </a:r>
            <a:r>
              <a:rPr sz="2000" b="0" spc="-1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фахових</a:t>
            </a:r>
            <a:r>
              <a:rPr sz="2000" b="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0" spc="-1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видань</a:t>
            </a:r>
            <a:r>
              <a:rPr sz="2000" b="0" spc="-1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НУ </a:t>
            </a:r>
            <a:r>
              <a:rPr lang="uk-UA" sz="2000" b="0" spc="-1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sz="2000" b="0" spc="-1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ОЮА</a:t>
            </a:r>
            <a:r>
              <a:rPr lang="uk-UA" sz="2000" b="0" spc="-1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sz="2000" b="0" spc="-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299085" indent="-287020">
              <a:lnSpc>
                <a:spcPct val="100000"/>
              </a:lnSpc>
              <a:buFont typeface="Bookman Old Style"/>
              <a:buChar char="-"/>
              <a:tabLst>
                <a:tab pos="299085" algn="l"/>
                <a:tab pos="299720" algn="l"/>
              </a:tabLst>
            </a:pPr>
            <a:r>
              <a:rPr sz="2000" b="1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повнотекстова електронна</a:t>
            </a:r>
            <a:r>
              <a:rPr sz="2000" b="1" spc="9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1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бібліотека;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FFFFFF"/>
              </a:buClr>
              <a:buFont typeface="Bookman Old Style"/>
              <a:buChar char="-"/>
            </a:pP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12700" marR="581660">
              <a:lnSpc>
                <a:spcPct val="100000"/>
              </a:lnSpc>
              <a:buFont typeface="Bookman Old Style"/>
              <a:buChar char="-"/>
              <a:tabLst>
                <a:tab pos="157480" algn="l"/>
              </a:tabLst>
            </a:pPr>
            <a:r>
              <a:rPr sz="2000" b="1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онлайн-каталог мережевих Інтернет-  ресурсів </a:t>
            </a:r>
            <a:r>
              <a:rPr sz="2000" b="1" spc="-5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фахового</a:t>
            </a:r>
            <a:r>
              <a:rPr sz="2000" b="1" spc="3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1" spc="-1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спрямування</a:t>
            </a:r>
            <a:r>
              <a:rPr lang="uk-UA" sz="2000" b="1" spc="-1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95527" y="618744"/>
            <a:ext cx="2828544" cy="5654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3284220" y="618744"/>
            <a:ext cx="2944368" cy="5654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5768340" y="618744"/>
            <a:ext cx="1511808" cy="5654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1047216" y="848613"/>
            <a:ext cx="2345969" cy="32524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3529710" y="844422"/>
            <a:ext cx="2349500" cy="25628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6016497" y="836041"/>
            <a:ext cx="1028826" cy="26466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535940" y="1908505"/>
            <a:ext cx="4305300" cy="4832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b="0" u="heavy" dirty="0">
                <a:solidFill>
                  <a:srgbClr val="EB8703"/>
                </a:solidFill>
                <a:uFill>
                  <a:solidFill>
                    <a:srgbClr val="EB8703"/>
                  </a:solidFill>
                </a:uFill>
                <a:latin typeface="Century Gothic"/>
                <a:cs typeface="Century Gothic"/>
                <a:hlinkClick r:id="rId8"/>
              </a:rPr>
              <a:t>http</a:t>
            </a:r>
            <a:r>
              <a:rPr sz="3000" b="0" u="heavy" spc="-30" dirty="0">
                <a:solidFill>
                  <a:srgbClr val="EB8703"/>
                </a:solidFill>
                <a:uFill>
                  <a:solidFill>
                    <a:srgbClr val="EB8703"/>
                  </a:solidFill>
                </a:uFill>
                <a:latin typeface="Century Gothic"/>
                <a:cs typeface="Century Gothic"/>
                <a:hlinkClick r:id="rId8"/>
              </a:rPr>
              <a:t>:</a:t>
            </a:r>
            <a:r>
              <a:rPr sz="3000" b="0" u="heavy" dirty="0">
                <a:solidFill>
                  <a:srgbClr val="EB8703"/>
                </a:solidFill>
                <a:uFill>
                  <a:solidFill>
                    <a:srgbClr val="EB8703"/>
                  </a:solidFill>
                </a:uFill>
                <a:latin typeface="Century Gothic"/>
                <a:cs typeface="Century Gothic"/>
                <a:hlinkClick r:id="rId8"/>
              </a:rPr>
              <a:t>//l</a:t>
            </a:r>
            <a:r>
              <a:rPr sz="3000" b="0" u="heavy" spc="-10" dirty="0">
                <a:solidFill>
                  <a:srgbClr val="EB8703"/>
                </a:solidFill>
                <a:uFill>
                  <a:solidFill>
                    <a:srgbClr val="EB8703"/>
                  </a:solidFill>
                </a:uFill>
                <a:latin typeface="Century Gothic"/>
                <a:cs typeface="Century Gothic"/>
                <a:hlinkClick r:id="rId8"/>
              </a:rPr>
              <a:t>i</a:t>
            </a:r>
            <a:r>
              <a:rPr sz="3000" b="0" u="heavy" spc="-5" dirty="0">
                <a:solidFill>
                  <a:srgbClr val="EB8703"/>
                </a:solidFill>
                <a:uFill>
                  <a:solidFill>
                    <a:srgbClr val="EB8703"/>
                  </a:solidFill>
                </a:uFill>
                <a:latin typeface="Century Gothic"/>
                <a:cs typeface="Century Gothic"/>
                <a:hlinkClick r:id="rId8"/>
              </a:rPr>
              <a:t>b</a:t>
            </a:r>
            <a:r>
              <a:rPr sz="3000" b="0" u="heavy" spc="-25" dirty="0">
                <a:solidFill>
                  <a:srgbClr val="EB8703"/>
                </a:solidFill>
                <a:uFill>
                  <a:solidFill>
                    <a:srgbClr val="EB8703"/>
                  </a:solidFill>
                </a:uFill>
                <a:latin typeface="Century Gothic"/>
                <a:cs typeface="Century Gothic"/>
                <a:hlinkClick r:id="rId8"/>
              </a:rPr>
              <a:t>.</a:t>
            </a:r>
            <a:r>
              <a:rPr sz="3000" b="0" u="heavy" dirty="0">
                <a:solidFill>
                  <a:srgbClr val="EB8703"/>
                </a:solidFill>
                <a:uFill>
                  <a:solidFill>
                    <a:srgbClr val="EB8703"/>
                  </a:solidFill>
                </a:uFill>
                <a:latin typeface="Century Gothic"/>
                <a:cs typeface="Century Gothic"/>
                <a:hlinkClick r:id="rId8"/>
              </a:rPr>
              <a:t>onua</a:t>
            </a:r>
            <a:r>
              <a:rPr sz="3000" b="0" u="heavy" spc="-35" dirty="0">
                <a:solidFill>
                  <a:srgbClr val="EB8703"/>
                </a:solidFill>
                <a:uFill>
                  <a:solidFill>
                    <a:srgbClr val="EB8703"/>
                  </a:solidFill>
                </a:uFill>
                <a:latin typeface="Century Gothic"/>
                <a:cs typeface="Century Gothic"/>
                <a:hlinkClick r:id="rId8"/>
              </a:rPr>
              <a:t>.</a:t>
            </a:r>
            <a:r>
              <a:rPr sz="3000" b="0" u="heavy" dirty="0">
                <a:solidFill>
                  <a:srgbClr val="EB8703"/>
                </a:solidFill>
                <a:uFill>
                  <a:solidFill>
                    <a:srgbClr val="EB8703"/>
                  </a:solidFill>
                </a:uFill>
                <a:latin typeface="Century Gothic"/>
                <a:cs typeface="Century Gothic"/>
                <a:hlinkClick r:id="rId8"/>
              </a:rPr>
              <a:t>e</a:t>
            </a:r>
            <a:r>
              <a:rPr sz="3000" b="0" u="heavy" spc="-15" dirty="0">
                <a:solidFill>
                  <a:srgbClr val="EB8703"/>
                </a:solidFill>
                <a:uFill>
                  <a:solidFill>
                    <a:srgbClr val="EB8703"/>
                  </a:solidFill>
                </a:uFill>
                <a:latin typeface="Century Gothic"/>
                <a:cs typeface="Century Gothic"/>
                <a:hlinkClick r:id="rId8"/>
              </a:rPr>
              <a:t>d</a:t>
            </a:r>
            <a:r>
              <a:rPr sz="3000" b="0" u="heavy" spc="5" dirty="0">
                <a:solidFill>
                  <a:srgbClr val="EB8703"/>
                </a:solidFill>
                <a:uFill>
                  <a:solidFill>
                    <a:srgbClr val="EB8703"/>
                  </a:solidFill>
                </a:uFill>
                <a:latin typeface="Century Gothic"/>
                <a:cs typeface="Century Gothic"/>
                <a:hlinkClick r:id="rId8"/>
              </a:rPr>
              <a:t>u</a:t>
            </a:r>
            <a:r>
              <a:rPr sz="3000" b="0" u="heavy" spc="-30" dirty="0">
                <a:solidFill>
                  <a:srgbClr val="EB8703"/>
                </a:solidFill>
                <a:uFill>
                  <a:solidFill>
                    <a:srgbClr val="EB8703"/>
                  </a:solidFill>
                </a:uFill>
                <a:latin typeface="Century Gothic"/>
                <a:cs typeface="Century Gothic"/>
                <a:hlinkClick r:id="rId8"/>
              </a:rPr>
              <a:t>.</a:t>
            </a:r>
            <a:r>
              <a:rPr sz="3000" b="0" u="heavy" dirty="0">
                <a:solidFill>
                  <a:srgbClr val="EB8703"/>
                </a:solidFill>
                <a:uFill>
                  <a:solidFill>
                    <a:srgbClr val="EB8703"/>
                  </a:solidFill>
                </a:uFill>
                <a:latin typeface="Century Gothic"/>
                <a:cs typeface="Century Gothic"/>
                <a:hlinkClick r:id="rId8"/>
              </a:rPr>
              <a:t>u</a:t>
            </a:r>
            <a:r>
              <a:rPr sz="3000" b="0" u="heavy" spc="5" dirty="0">
                <a:solidFill>
                  <a:srgbClr val="EB8703"/>
                </a:solidFill>
                <a:uFill>
                  <a:solidFill>
                    <a:srgbClr val="EB8703"/>
                  </a:solidFill>
                </a:uFill>
                <a:latin typeface="Century Gothic"/>
                <a:cs typeface="Century Gothic"/>
                <a:hlinkClick r:id="rId8"/>
              </a:rPr>
              <a:t>a</a:t>
            </a:r>
            <a:r>
              <a:rPr sz="3000" b="0" u="heavy" dirty="0">
                <a:solidFill>
                  <a:srgbClr val="EB8703"/>
                </a:solidFill>
                <a:uFill>
                  <a:solidFill>
                    <a:srgbClr val="EB8703"/>
                  </a:solidFill>
                </a:uFill>
                <a:latin typeface="Century Gothic"/>
                <a:cs typeface="Century Gothic"/>
                <a:hlinkClick r:id="rId8"/>
              </a:rPr>
              <a:t>/</a:t>
            </a:r>
            <a:endParaRPr sz="3000" dirty="0">
              <a:latin typeface="Century Gothic"/>
              <a:cs typeface="Century Gothic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39546" y="2348941"/>
            <a:ext cx="7988046" cy="383006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3962400" y="304800"/>
            <a:ext cx="2276856" cy="4907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6019800" y="304800"/>
            <a:ext cx="1978151" cy="4907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2057400" y="685800"/>
            <a:ext cx="2089404" cy="49072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3733800" y="685800"/>
            <a:ext cx="3256788" cy="49072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1066800" y="1066800"/>
            <a:ext cx="7226808" cy="49072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/>
          <p:nvPr/>
        </p:nvSpPr>
        <p:spPr>
          <a:xfrm>
            <a:off x="7232904" y="1028700"/>
            <a:ext cx="490727" cy="49072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/>
          <p:nvPr/>
        </p:nvSpPr>
        <p:spPr>
          <a:xfrm>
            <a:off x="1828800" y="457200"/>
            <a:ext cx="2214702" cy="28892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effectLst>
            <a:outerShdw blurRad="50800" dist="50800" dir="5400000" algn="ctr" rotWithShape="0">
              <a:schemeClr val="bg1">
                <a:lumMod val="50000"/>
              </a:schemeClr>
            </a:outerShdw>
          </a:effectLst>
        </p:spPr>
        <p:txBody>
          <a:bodyPr wrap="square" lIns="0" tIns="0" rIns="0" bIns="0" rtlCol="0"/>
          <a:lstStyle/>
          <a:p>
            <a:endParaRPr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191000" y="457200"/>
            <a:ext cx="1863725" cy="28676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12"/>
          <p:cNvSpPr/>
          <p:nvPr/>
        </p:nvSpPr>
        <p:spPr>
          <a:xfrm>
            <a:off x="6248400" y="457200"/>
            <a:ext cx="1571625" cy="22085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13"/>
          <p:cNvSpPr/>
          <p:nvPr/>
        </p:nvSpPr>
        <p:spPr>
          <a:xfrm>
            <a:off x="2286000" y="838200"/>
            <a:ext cx="1564004" cy="29489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4"/>
          <p:cNvSpPr/>
          <p:nvPr/>
        </p:nvSpPr>
        <p:spPr>
          <a:xfrm>
            <a:off x="3962400" y="838200"/>
            <a:ext cx="2851810" cy="292988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object 15"/>
          <p:cNvSpPr/>
          <p:nvPr/>
        </p:nvSpPr>
        <p:spPr>
          <a:xfrm>
            <a:off x="1295400" y="1219200"/>
            <a:ext cx="6882422" cy="29489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535940" y="1582673"/>
            <a:ext cx="531368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b="0" u="heavy" spc="-10" dirty="0">
                <a:solidFill>
                  <a:srgbClr val="EB8703"/>
                </a:solidFill>
                <a:uFill>
                  <a:solidFill>
                    <a:srgbClr val="EB8703"/>
                  </a:solidFill>
                </a:uFill>
                <a:latin typeface="Century Gothic"/>
                <a:cs typeface="Century Gothic"/>
                <a:hlinkClick r:id="rId14"/>
              </a:rPr>
              <a:t>http://dspace.onua.edu.ua/</a:t>
            </a:r>
            <a:endParaRPr sz="3000" dirty="0">
              <a:latin typeface="Century Gothic"/>
              <a:cs typeface="Century Gothic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691639" y="2132850"/>
            <a:ext cx="5328539" cy="4531233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95527" y="618744"/>
            <a:ext cx="7563611" cy="5654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1047038" y="836041"/>
            <a:ext cx="7079564" cy="3378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128015" y="1648966"/>
            <a:ext cx="4404360" cy="50932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323532" y="1844763"/>
            <a:ext cx="3816477" cy="450456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4860035" y="1844878"/>
            <a:ext cx="3672459" cy="451269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6">
      <a:dk1>
        <a:srgbClr val="0B5394"/>
      </a:dk1>
      <a:lt1>
        <a:sysClr val="window" lastClr="FFFFFF"/>
      </a:lt1>
      <a:dk2>
        <a:srgbClr val="04617B"/>
      </a:dk2>
      <a:lt2>
        <a:srgbClr val="DBF5F9"/>
      </a:lt2>
      <a:accent1>
        <a:srgbClr val="0B5394"/>
      </a:accent1>
      <a:accent2>
        <a:srgbClr val="59A9F2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422</TotalTime>
  <Words>457</Words>
  <Application>Microsoft Office PowerPoint</Application>
  <PresentationFormat>Экран (4:3)</PresentationFormat>
  <Paragraphs>79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Слайд 1</vt:lpstr>
      <vt:lpstr>Слайд 2</vt:lpstr>
      <vt:lpstr>Якщо інформація — це хвиля, яка ось-ось  охопить нас, рішення полягає в тому, щоб стати «інформаційними серферами» — людьми, які  процвітають у світі надлишку інформації….</vt:lpstr>
      <vt:lpstr>Слайд 4</vt:lpstr>
      <vt:lpstr>Слайд 5</vt:lpstr>
      <vt:lpstr>Слайд 6</vt:lpstr>
      <vt:lpstr>http://lib.onua.edu.ua/</vt:lpstr>
      <vt:lpstr>http://dspace.onua.edu.ua/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Науково-інформаційний серфінг: корисні інформаційні ресурси та бази даних для освіти та науки</dc:title>
  <dc:creator>LOWPC</dc:creator>
  <cp:lastModifiedBy>bibl</cp:lastModifiedBy>
  <cp:revision>32</cp:revision>
  <dcterms:created xsi:type="dcterms:W3CDTF">2023-06-08T11:30:28Z</dcterms:created>
  <dcterms:modified xsi:type="dcterms:W3CDTF">2023-06-12T08:07:39Z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2023-03-06T00:00:00Z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2023-06-08T00:00:00Z</vt:filetime>
  </property>
</Properties>
</file>