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82" r:id="rId2"/>
    <p:sldId id="368" r:id="rId3"/>
    <p:sldId id="321" r:id="rId4"/>
    <p:sldId id="363" r:id="rId5"/>
    <p:sldId id="350" r:id="rId6"/>
    <p:sldId id="310" r:id="rId7"/>
    <p:sldId id="338" r:id="rId8"/>
    <p:sldId id="366" r:id="rId9"/>
    <p:sldId id="364" r:id="rId10"/>
    <p:sldId id="365" r:id="rId11"/>
    <p:sldId id="340" r:id="rId12"/>
    <p:sldId id="339" r:id="rId13"/>
    <p:sldId id="367" r:id="rId14"/>
    <p:sldId id="342" r:id="rId15"/>
    <p:sldId id="341" r:id="rId16"/>
    <p:sldId id="362" r:id="rId17"/>
    <p:sldId id="26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153"/>
    <p:restoredTop sz="94659"/>
  </p:normalViewPr>
  <p:slideViewPr>
    <p:cSldViewPr snapToGrid="0">
      <p:cViewPr varScale="1">
        <p:scale>
          <a:sx n="65" d="100"/>
          <a:sy n="65" d="100"/>
        </p:scale>
        <p:origin x="208" y="1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3.xml.rels><?xml version="1.0" encoding="UTF-8" standalone="yes"?>
<Relationships xmlns="http://schemas.openxmlformats.org/package/2006/relationships"><Relationship Id="rId1" Type="http://schemas.openxmlformats.org/officeDocument/2006/relationships/hyperlink" Target="https://www.youtube.com/watch?v=5Dwsq_0-By0" TargetMode="External"/></Relationships>
</file>

<file path=ppt/diagrams/_rels/data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rawing3.xml.rels><?xml version="1.0" encoding="UTF-8" standalone="yes"?>
<Relationships xmlns="http://schemas.openxmlformats.org/package/2006/relationships"><Relationship Id="rId1" Type="http://schemas.openxmlformats.org/officeDocument/2006/relationships/hyperlink" Target="https://www.youtube.com/watch?v=5Dwsq_0-By0" TargetMode="External"/></Relationships>
</file>

<file path=ppt/diagrams/_rels/drawing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65F7E3-9892-4593-A9B4-82F2FF53F19A}" type="doc">
      <dgm:prSet loTypeId="urn:microsoft.com/office/officeart/2005/8/layout/vList5" loCatId="list" qsTypeId="urn:microsoft.com/office/officeart/2005/8/quickstyle/simple1" qsCatId="simple" csTypeId="urn:microsoft.com/office/officeart/2005/8/colors/colorful5" csCatId="colorful"/>
      <dgm:spPr/>
      <dgm:t>
        <a:bodyPr/>
        <a:lstStyle/>
        <a:p>
          <a:endParaRPr lang="en-US"/>
        </a:p>
      </dgm:t>
    </dgm:pt>
    <dgm:pt modelId="{32A6740D-D407-4A58-9BC8-C16F3ECEDA7E}">
      <dgm:prSet/>
      <dgm:spPr/>
      <dgm:t>
        <a:bodyPr/>
        <a:lstStyle/>
        <a:p>
          <a:r>
            <a:rPr lang="ru-UA" b="1"/>
            <a:t>Civil and Political Rights:</a:t>
          </a:r>
          <a:endParaRPr lang="en-US"/>
        </a:p>
      </dgm:t>
    </dgm:pt>
    <dgm:pt modelId="{2C2AFC57-AC7C-4C59-A6E6-E710AE5E88D4}" type="parTrans" cxnId="{3C30E10F-FC8B-4738-AD1D-DAAB6768C1B6}">
      <dgm:prSet/>
      <dgm:spPr/>
      <dgm:t>
        <a:bodyPr/>
        <a:lstStyle/>
        <a:p>
          <a:endParaRPr lang="en-US"/>
        </a:p>
      </dgm:t>
    </dgm:pt>
    <dgm:pt modelId="{0D0DFDF0-28AC-44E4-9B7E-6A7A38D97347}" type="sibTrans" cxnId="{3C30E10F-FC8B-4738-AD1D-DAAB6768C1B6}">
      <dgm:prSet/>
      <dgm:spPr/>
      <dgm:t>
        <a:bodyPr/>
        <a:lstStyle/>
        <a:p>
          <a:endParaRPr lang="en-US"/>
        </a:p>
      </dgm:t>
    </dgm:pt>
    <dgm:pt modelId="{DE98E491-5603-48B0-94B5-259D7008E582}">
      <dgm:prSet/>
      <dgm:spPr/>
      <dgm:t>
        <a:bodyPr/>
        <a:lstStyle/>
        <a:p>
          <a:r>
            <a:rPr lang="ru-UA"/>
            <a:t>Right to life, liberty, and security of person. </a:t>
          </a:r>
          <a:endParaRPr lang="en-US"/>
        </a:p>
      </dgm:t>
    </dgm:pt>
    <dgm:pt modelId="{B45FC10A-8D98-4E46-9DDE-C8413C1992DE}" type="parTrans" cxnId="{201584DB-057F-4905-B068-2E4A7BE7968D}">
      <dgm:prSet/>
      <dgm:spPr/>
      <dgm:t>
        <a:bodyPr/>
        <a:lstStyle/>
        <a:p>
          <a:endParaRPr lang="en-US"/>
        </a:p>
      </dgm:t>
    </dgm:pt>
    <dgm:pt modelId="{88D34195-7478-43C4-8AAC-E6EB8EF2EBAF}" type="sibTrans" cxnId="{201584DB-057F-4905-B068-2E4A7BE7968D}">
      <dgm:prSet/>
      <dgm:spPr/>
      <dgm:t>
        <a:bodyPr/>
        <a:lstStyle/>
        <a:p>
          <a:endParaRPr lang="en-US"/>
        </a:p>
      </dgm:t>
    </dgm:pt>
    <dgm:pt modelId="{6475696F-86DD-4C0C-9A1C-5A1241B1626C}">
      <dgm:prSet/>
      <dgm:spPr/>
      <dgm:t>
        <a:bodyPr/>
        <a:lstStyle/>
        <a:p>
          <a:r>
            <a:rPr lang="ru-UA"/>
            <a:t>Freedom of speech, thought, and religion. </a:t>
          </a:r>
          <a:endParaRPr lang="en-US"/>
        </a:p>
      </dgm:t>
    </dgm:pt>
    <dgm:pt modelId="{6257E354-66CA-455A-A892-026647998A4A}" type="parTrans" cxnId="{C17ADFE7-A2EB-46DB-A9FF-53F5C44D68B8}">
      <dgm:prSet/>
      <dgm:spPr/>
      <dgm:t>
        <a:bodyPr/>
        <a:lstStyle/>
        <a:p>
          <a:endParaRPr lang="en-US"/>
        </a:p>
      </dgm:t>
    </dgm:pt>
    <dgm:pt modelId="{F38EBD9F-37A5-4EE5-B3BE-CF26D066A593}" type="sibTrans" cxnId="{C17ADFE7-A2EB-46DB-A9FF-53F5C44D68B8}">
      <dgm:prSet/>
      <dgm:spPr/>
      <dgm:t>
        <a:bodyPr/>
        <a:lstStyle/>
        <a:p>
          <a:endParaRPr lang="en-US"/>
        </a:p>
      </dgm:t>
    </dgm:pt>
    <dgm:pt modelId="{8FDFBDB3-DE41-4C9C-A3B1-04606F004C68}">
      <dgm:prSet/>
      <dgm:spPr/>
      <dgm:t>
        <a:bodyPr/>
        <a:lstStyle/>
        <a:p>
          <a:r>
            <a:rPr lang="ru-UA"/>
            <a:t>Prohibition of torture and arbitrary detention.</a:t>
          </a:r>
          <a:endParaRPr lang="en-US"/>
        </a:p>
      </dgm:t>
    </dgm:pt>
    <dgm:pt modelId="{07DB019E-25CD-4129-83EE-D87665991376}" type="parTrans" cxnId="{0789CD47-6AC9-4593-B83B-3ABC30C11630}">
      <dgm:prSet/>
      <dgm:spPr/>
      <dgm:t>
        <a:bodyPr/>
        <a:lstStyle/>
        <a:p>
          <a:endParaRPr lang="en-US"/>
        </a:p>
      </dgm:t>
    </dgm:pt>
    <dgm:pt modelId="{7590C5C3-88A0-4F75-8368-4B7494657A0D}" type="sibTrans" cxnId="{0789CD47-6AC9-4593-B83B-3ABC30C11630}">
      <dgm:prSet/>
      <dgm:spPr/>
      <dgm:t>
        <a:bodyPr/>
        <a:lstStyle/>
        <a:p>
          <a:endParaRPr lang="en-US"/>
        </a:p>
      </dgm:t>
    </dgm:pt>
    <dgm:pt modelId="{9EEE11A6-9429-4367-97FD-972241163E26}">
      <dgm:prSet/>
      <dgm:spPr/>
      <dgm:t>
        <a:bodyPr/>
        <a:lstStyle/>
        <a:p>
          <a:r>
            <a:rPr lang="ru-UA" b="1"/>
            <a:t>Economic, Social, and Cultural Rights:</a:t>
          </a:r>
          <a:endParaRPr lang="en-US"/>
        </a:p>
      </dgm:t>
    </dgm:pt>
    <dgm:pt modelId="{41BFD08C-0EC0-407B-9022-C41C36644535}" type="parTrans" cxnId="{F743732F-80D9-424E-8F4B-7B60066C29ED}">
      <dgm:prSet/>
      <dgm:spPr/>
      <dgm:t>
        <a:bodyPr/>
        <a:lstStyle/>
        <a:p>
          <a:endParaRPr lang="en-US"/>
        </a:p>
      </dgm:t>
    </dgm:pt>
    <dgm:pt modelId="{9C2CADCC-7640-4080-9BC9-BC43987533D3}" type="sibTrans" cxnId="{F743732F-80D9-424E-8F4B-7B60066C29ED}">
      <dgm:prSet/>
      <dgm:spPr/>
      <dgm:t>
        <a:bodyPr/>
        <a:lstStyle/>
        <a:p>
          <a:endParaRPr lang="en-US"/>
        </a:p>
      </dgm:t>
    </dgm:pt>
    <dgm:pt modelId="{6C597598-E898-4298-8124-9F7EF6B91C8C}">
      <dgm:prSet/>
      <dgm:spPr/>
      <dgm:t>
        <a:bodyPr/>
        <a:lstStyle/>
        <a:p>
          <a:r>
            <a:rPr lang="ru-UA"/>
            <a:t>Right to education, work, and an adequate standard of living. </a:t>
          </a:r>
          <a:endParaRPr lang="en-US"/>
        </a:p>
      </dgm:t>
    </dgm:pt>
    <dgm:pt modelId="{3481FE6E-46C7-44BF-9831-DE8F9E159EBC}" type="parTrans" cxnId="{221E16FB-2E7B-4BCE-B32C-CDA10DC4B718}">
      <dgm:prSet/>
      <dgm:spPr/>
      <dgm:t>
        <a:bodyPr/>
        <a:lstStyle/>
        <a:p>
          <a:endParaRPr lang="en-US"/>
        </a:p>
      </dgm:t>
    </dgm:pt>
    <dgm:pt modelId="{4AB62B8A-01C2-4AC3-B646-749F159A76A0}" type="sibTrans" cxnId="{221E16FB-2E7B-4BCE-B32C-CDA10DC4B718}">
      <dgm:prSet/>
      <dgm:spPr/>
      <dgm:t>
        <a:bodyPr/>
        <a:lstStyle/>
        <a:p>
          <a:endParaRPr lang="en-US"/>
        </a:p>
      </dgm:t>
    </dgm:pt>
    <dgm:pt modelId="{7BA8728A-2EFD-45D8-B564-B4E9903C1B35}">
      <dgm:prSet/>
      <dgm:spPr/>
      <dgm:t>
        <a:bodyPr/>
        <a:lstStyle/>
        <a:p>
          <a:r>
            <a:rPr lang="ru-UA"/>
            <a:t>Right to participate in cultural life.</a:t>
          </a:r>
          <a:endParaRPr lang="en-US"/>
        </a:p>
      </dgm:t>
    </dgm:pt>
    <dgm:pt modelId="{B930ED0A-23DA-4068-A9A8-1652893AE7BE}" type="parTrans" cxnId="{858946CF-B171-4340-896E-01693378FF86}">
      <dgm:prSet/>
      <dgm:spPr/>
      <dgm:t>
        <a:bodyPr/>
        <a:lstStyle/>
        <a:p>
          <a:endParaRPr lang="en-US"/>
        </a:p>
      </dgm:t>
    </dgm:pt>
    <dgm:pt modelId="{451981ED-DCC3-46F7-9AF4-40FB555FDE92}" type="sibTrans" cxnId="{858946CF-B171-4340-896E-01693378FF86}">
      <dgm:prSet/>
      <dgm:spPr/>
      <dgm:t>
        <a:bodyPr/>
        <a:lstStyle/>
        <a:p>
          <a:endParaRPr lang="en-US"/>
        </a:p>
      </dgm:t>
    </dgm:pt>
    <dgm:pt modelId="{423F764D-F929-4C54-A228-EFE4D8F60AC1}">
      <dgm:prSet/>
      <dgm:spPr/>
      <dgm:t>
        <a:bodyPr/>
        <a:lstStyle/>
        <a:p>
          <a:r>
            <a:rPr lang="ru-UA" b="1"/>
            <a:t>Non-Discrimination Principle:</a:t>
          </a:r>
          <a:endParaRPr lang="en-US"/>
        </a:p>
      </dgm:t>
    </dgm:pt>
    <dgm:pt modelId="{D70B9017-A3A0-4AA7-A26D-557DAC27BF17}" type="parTrans" cxnId="{4F9085DF-68F7-4C30-A79D-F811A495F861}">
      <dgm:prSet/>
      <dgm:spPr/>
      <dgm:t>
        <a:bodyPr/>
        <a:lstStyle/>
        <a:p>
          <a:endParaRPr lang="en-US"/>
        </a:p>
      </dgm:t>
    </dgm:pt>
    <dgm:pt modelId="{F8F3CEC6-95FF-40A9-AA10-BFA4A102DAF7}" type="sibTrans" cxnId="{4F9085DF-68F7-4C30-A79D-F811A495F861}">
      <dgm:prSet/>
      <dgm:spPr/>
      <dgm:t>
        <a:bodyPr/>
        <a:lstStyle/>
        <a:p>
          <a:endParaRPr lang="en-US"/>
        </a:p>
      </dgm:t>
    </dgm:pt>
    <dgm:pt modelId="{51C5D3FC-83A9-47D4-A4A3-A1EC355BBB49}">
      <dgm:prSet/>
      <dgm:spPr/>
      <dgm:t>
        <a:bodyPr/>
        <a:lstStyle/>
        <a:p>
          <a:r>
            <a:rPr lang="ru-UA"/>
            <a:t>Protection against discrimination based on race, gender, nationality, etc.</a:t>
          </a:r>
          <a:endParaRPr lang="en-US"/>
        </a:p>
      </dgm:t>
    </dgm:pt>
    <dgm:pt modelId="{D54B9B0C-68B8-40A2-B2BA-4366E2CA301C}" type="parTrans" cxnId="{F2A9641A-836B-4252-8620-B532544F6EDD}">
      <dgm:prSet/>
      <dgm:spPr/>
      <dgm:t>
        <a:bodyPr/>
        <a:lstStyle/>
        <a:p>
          <a:endParaRPr lang="en-US"/>
        </a:p>
      </dgm:t>
    </dgm:pt>
    <dgm:pt modelId="{666B7322-D795-4C36-A2D5-1D2C5C2F1132}" type="sibTrans" cxnId="{F2A9641A-836B-4252-8620-B532544F6EDD}">
      <dgm:prSet/>
      <dgm:spPr/>
      <dgm:t>
        <a:bodyPr/>
        <a:lstStyle/>
        <a:p>
          <a:endParaRPr lang="en-US"/>
        </a:p>
      </dgm:t>
    </dgm:pt>
    <dgm:pt modelId="{8E4B0654-2A7B-604F-9EB3-65D5A0123BED}" type="pres">
      <dgm:prSet presAssocID="{8065F7E3-9892-4593-A9B4-82F2FF53F19A}" presName="Name0" presStyleCnt="0">
        <dgm:presLayoutVars>
          <dgm:dir/>
          <dgm:animLvl val="lvl"/>
          <dgm:resizeHandles val="exact"/>
        </dgm:presLayoutVars>
      </dgm:prSet>
      <dgm:spPr/>
    </dgm:pt>
    <dgm:pt modelId="{B18D2627-B79A-B342-B7E7-6BAAE36959C0}" type="pres">
      <dgm:prSet presAssocID="{32A6740D-D407-4A58-9BC8-C16F3ECEDA7E}" presName="linNode" presStyleCnt="0"/>
      <dgm:spPr/>
    </dgm:pt>
    <dgm:pt modelId="{F48CC562-BB48-D44E-81E1-FD43D59078EB}" type="pres">
      <dgm:prSet presAssocID="{32A6740D-D407-4A58-9BC8-C16F3ECEDA7E}" presName="parentText" presStyleLbl="node1" presStyleIdx="0" presStyleCnt="3">
        <dgm:presLayoutVars>
          <dgm:chMax val="1"/>
          <dgm:bulletEnabled val="1"/>
        </dgm:presLayoutVars>
      </dgm:prSet>
      <dgm:spPr/>
    </dgm:pt>
    <dgm:pt modelId="{0C6BDD05-97F9-4C49-9C2E-71D032D4C8A2}" type="pres">
      <dgm:prSet presAssocID="{32A6740D-D407-4A58-9BC8-C16F3ECEDA7E}" presName="descendantText" presStyleLbl="alignAccFollowNode1" presStyleIdx="0" presStyleCnt="3">
        <dgm:presLayoutVars>
          <dgm:bulletEnabled val="1"/>
        </dgm:presLayoutVars>
      </dgm:prSet>
      <dgm:spPr/>
    </dgm:pt>
    <dgm:pt modelId="{4DD7D6AC-1B96-3343-BF1B-3B2E1D51D9B5}" type="pres">
      <dgm:prSet presAssocID="{0D0DFDF0-28AC-44E4-9B7E-6A7A38D97347}" presName="sp" presStyleCnt="0"/>
      <dgm:spPr/>
    </dgm:pt>
    <dgm:pt modelId="{65C1A90D-A40B-BA42-8DE6-534167679D66}" type="pres">
      <dgm:prSet presAssocID="{9EEE11A6-9429-4367-97FD-972241163E26}" presName="linNode" presStyleCnt="0"/>
      <dgm:spPr/>
    </dgm:pt>
    <dgm:pt modelId="{253CC834-55AE-3A4A-BDD1-07985989EDCF}" type="pres">
      <dgm:prSet presAssocID="{9EEE11A6-9429-4367-97FD-972241163E26}" presName="parentText" presStyleLbl="node1" presStyleIdx="1" presStyleCnt="3">
        <dgm:presLayoutVars>
          <dgm:chMax val="1"/>
          <dgm:bulletEnabled val="1"/>
        </dgm:presLayoutVars>
      </dgm:prSet>
      <dgm:spPr/>
    </dgm:pt>
    <dgm:pt modelId="{46A521AA-949C-4947-9566-0E4FF4042F29}" type="pres">
      <dgm:prSet presAssocID="{9EEE11A6-9429-4367-97FD-972241163E26}" presName="descendantText" presStyleLbl="alignAccFollowNode1" presStyleIdx="1" presStyleCnt="3">
        <dgm:presLayoutVars>
          <dgm:bulletEnabled val="1"/>
        </dgm:presLayoutVars>
      </dgm:prSet>
      <dgm:spPr/>
    </dgm:pt>
    <dgm:pt modelId="{0BE785F6-E09D-154D-85D8-6355071F4563}" type="pres">
      <dgm:prSet presAssocID="{9C2CADCC-7640-4080-9BC9-BC43987533D3}" presName="sp" presStyleCnt="0"/>
      <dgm:spPr/>
    </dgm:pt>
    <dgm:pt modelId="{2FB4B531-0320-5A49-94E1-34CE9CCF23C3}" type="pres">
      <dgm:prSet presAssocID="{423F764D-F929-4C54-A228-EFE4D8F60AC1}" presName="linNode" presStyleCnt="0"/>
      <dgm:spPr/>
    </dgm:pt>
    <dgm:pt modelId="{4AD8CE4E-82C7-AC41-B5FE-ACA0609FB643}" type="pres">
      <dgm:prSet presAssocID="{423F764D-F929-4C54-A228-EFE4D8F60AC1}" presName="parentText" presStyleLbl="node1" presStyleIdx="2" presStyleCnt="3">
        <dgm:presLayoutVars>
          <dgm:chMax val="1"/>
          <dgm:bulletEnabled val="1"/>
        </dgm:presLayoutVars>
      </dgm:prSet>
      <dgm:spPr/>
    </dgm:pt>
    <dgm:pt modelId="{975AE5E3-FE7F-5C49-A3C8-2046AC41B027}" type="pres">
      <dgm:prSet presAssocID="{423F764D-F929-4C54-A228-EFE4D8F60AC1}" presName="descendantText" presStyleLbl="alignAccFollowNode1" presStyleIdx="2" presStyleCnt="3">
        <dgm:presLayoutVars>
          <dgm:bulletEnabled val="1"/>
        </dgm:presLayoutVars>
      </dgm:prSet>
      <dgm:spPr/>
    </dgm:pt>
  </dgm:ptLst>
  <dgm:cxnLst>
    <dgm:cxn modelId="{7565EF01-DE4E-2240-8CC9-3B381106B674}" type="presOf" srcId="{51C5D3FC-83A9-47D4-A4A3-A1EC355BBB49}" destId="{975AE5E3-FE7F-5C49-A3C8-2046AC41B027}" srcOrd="0" destOrd="0" presId="urn:microsoft.com/office/officeart/2005/8/layout/vList5"/>
    <dgm:cxn modelId="{967A4006-BB40-524F-AC12-B84CC86C268D}" type="presOf" srcId="{423F764D-F929-4C54-A228-EFE4D8F60AC1}" destId="{4AD8CE4E-82C7-AC41-B5FE-ACA0609FB643}" srcOrd="0" destOrd="0" presId="urn:microsoft.com/office/officeart/2005/8/layout/vList5"/>
    <dgm:cxn modelId="{3C30E10F-FC8B-4738-AD1D-DAAB6768C1B6}" srcId="{8065F7E3-9892-4593-A9B4-82F2FF53F19A}" destId="{32A6740D-D407-4A58-9BC8-C16F3ECEDA7E}" srcOrd="0" destOrd="0" parTransId="{2C2AFC57-AC7C-4C59-A6E6-E710AE5E88D4}" sibTransId="{0D0DFDF0-28AC-44E4-9B7E-6A7A38D97347}"/>
    <dgm:cxn modelId="{F2A9641A-836B-4252-8620-B532544F6EDD}" srcId="{423F764D-F929-4C54-A228-EFE4D8F60AC1}" destId="{51C5D3FC-83A9-47D4-A4A3-A1EC355BBB49}" srcOrd="0" destOrd="0" parTransId="{D54B9B0C-68B8-40A2-B2BA-4366E2CA301C}" sibTransId="{666B7322-D795-4C36-A2D5-1D2C5C2F1132}"/>
    <dgm:cxn modelId="{602FDA20-1811-5640-B958-66FEB72AE272}" type="presOf" srcId="{7BA8728A-2EFD-45D8-B564-B4E9903C1B35}" destId="{46A521AA-949C-4947-9566-0E4FF4042F29}" srcOrd="0" destOrd="1" presId="urn:microsoft.com/office/officeart/2005/8/layout/vList5"/>
    <dgm:cxn modelId="{98A9872A-E995-3D48-A90D-EE1125A9CDA8}" type="presOf" srcId="{8065F7E3-9892-4593-A9B4-82F2FF53F19A}" destId="{8E4B0654-2A7B-604F-9EB3-65D5A0123BED}" srcOrd="0" destOrd="0" presId="urn:microsoft.com/office/officeart/2005/8/layout/vList5"/>
    <dgm:cxn modelId="{F743732F-80D9-424E-8F4B-7B60066C29ED}" srcId="{8065F7E3-9892-4593-A9B4-82F2FF53F19A}" destId="{9EEE11A6-9429-4367-97FD-972241163E26}" srcOrd="1" destOrd="0" parTransId="{41BFD08C-0EC0-407B-9022-C41C36644535}" sibTransId="{9C2CADCC-7640-4080-9BC9-BC43987533D3}"/>
    <dgm:cxn modelId="{0789CD47-6AC9-4593-B83B-3ABC30C11630}" srcId="{32A6740D-D407-4A58-9BC8-C16F3ECEDA7E}" destId="{8FDFBDB3-DE41-4C9C-A3B1-04606F004C68}" srcOrd="2" destOrd="0" parTransId="{07DB019E-25CD-4129-83EE-D87665991376}" sibTransId="{7590C5C3-88A0-4F75-8368-4B7494657A0D}"/>
    <dgm:cxn modelId="{4902CE4B-8569-A440-A6B2-27F457CFA4C4}" type="presOf" srcId="{6475696F-86DD-4C0C-9A1C-5A1241B1626C}" destId="{0C6BDD05-97F9-4C49-9C2E-71D032D4C8A2}" srcOrd="0" destOrd="1" presId="urn:microsoft.com/office/officeart/2005/8/layout/vList5"/>
    <dgm:cxn modelId="{9EEFC9A4-B5C6-4E4E-AFF3-F578DC15A178}" type="presOf" srcId="{8FDFBDB3-DE41-4C9C-A3B1-04606F004C68}" destId="{0C6BDD05-97F9-4C49-9C2E-71D032D4C8A2}" srcOrd="0" destOrd="2" presId="urn:microsoft.com/office/officeart/2005/8/layout/vList5"/>
    <dgm:cxn modelId="{5322D4BC-EA72-FB4F-B83F-CFF02CFF222F}" type="presOf" srcId="{32A6740D-D407-4A58-9BC8-C16F3ECEDA7E}" destId="{F48CC562-BB48-D44E-81E1-FD43D59078EB}" srcOrd="0" destOrd="0" presId="urn:microsoft.com/office/officeart/2005/8/layout/vList5"/>
    <dgm:cxn modelId="{A770B5BF-4AFB-CC4F-9A41-551113DA75C0}" type="presOf" srcId="{9EEE11A6-9429-4367-97FD-972241163E26}" destId="{253CC834-55AE-3A4A-BDD1-07985989EDCF}" srcOrd="0" destOrd="0" presId="urn:microsoft.com/office/officeart/2005/8/layout/vList5"/>
    <dgm:cxn modelId="{A9BE2FC4-AF6F-6746-B1D5-E60BF07CD037}" type="presOf" srcId="{DE98E491-5603-48B0-94B5-259D7008E582}" destId="{0C6BDD05-97F9-4C49-9C2E-71D032D4C8A2}" srcOrd="0" destOrd="0" presId="urn:microsoft.com/office/officeart/2005/8/layout/vList5"/>
    <dgm:cxn modelId="{858946CF-B171-4340-896E-01693378FF86}" srcId="{9EEE11A6-9429-4367-97FD-972241163E26}" destId="{7BA8728A-2EFD-45D8-B564-B4E9903C1B35}" srcOrd="1" destOrd="0" parTransId="{B930ED0A-23DA-4068-A9A8-1652893AE7BE}" sibTransId="{451981ED-DCC3-46F7-9AF4-40FB555FDE92}"/>
    <dgm:cxn modelId="{201584DB-057F-4905-B068-2E4A7BE7968D}" srcId="{32A6740D-D407-4A58-9BC8-C16F3ECEDA7E}" destId="{DE98E491-5603-48B0-94B5-259D7008E582}" srcOrd="0" destOrd="0" parTransId="{B45FC10A-8D98-4E46-9DDE-C8413C1992DE}" sibTransId="{88D34195-7478-43C4-8AAC-E6EB8EF2EBAF}"/>
    <dgm:cxn modelId="{4F9085DF-68F7-4C30-A79D-F811A495F861}" srcId="{8065F7E3-9892-4593-A9B4-82F2FF53F19A}" destId="{423F764D-F929-4C54-A228-EFE4D8F60AC1}" srcOrd="2" destOrd="0" parTransId="{D70B9017-A3A0-4AA7-A26D-557DAC27BF17}" sibTransId="{F8F3CEC6-95FF-40A9-AA10-BFA4A102DAF7}"/>
    <dgm:cxn modelId="{C17ADFE7-A2EB-46DB-A9FF-53F5C44D68B8}" srcId="{32A6740D-D407-4A58-9BC8-C16F3ECEDA7E}" destId="{6475696F-86DD-4C0C-9A1C-5A1241B1626C}" srcOrd="1" destOrd="0" parTransId="{6257E354-66CA-455A-A892-026647998A4A}" sibTransId="{F38EBD9F-37A5-4EE5-B3BE-CF26D066A593}"/>
    <dgm:cxn modelId="{215885F5-8A55-F741-928E-4DB3D727B033}" type="presOf" srcId="{6C597598-E898-4298-8124-9F7EF6B91C8C}" destId="{46A521AA-949C-4947-9566-0E4FF4042F29}" srcOrd="0" destOrd="0" presId="urn:microsoft.com/office/officeart/2005/8/layout/vList5"/>
    <dgm:cxn modelId="{221E16FB-2E7B-4BCE-B32C-CDA10DC4B718}" srcId="{9EEE11A6-9429-4367-97FD-972241163E26}" destId="{6C597598-E898-4298-8124-9F7EF6B91C8C}" srcOrd="0" destOrd="0" parTransId="{3481FE6E-46C7-44BF-9831-DE8F9E159EBC}" sibTransId="{4AB62B8A-01C2-4AC3-B646-749F159A76A0}"/>
    <dgm:cxn modelId="{D9F349AF-A19A-904B-991E-110E5F243292}" type="presParOf" srcId="{8E4B0654-2A7B-604F-9EB3-65D5A0123BED}" destId="{B18D2627-B79A-B342-B7E7-6BAAE36959C0}" srcOrd="0" destOrd="0" presId="urn:microsoft.com/office/officeart/2005/8/layout/vList5"/>
    <dgm:cxn modelId="{962D10C1-46BA-C148-A68B-2F6DC5359993}" type="presParOf" srcId="{B18D2627-B79A-B342-B7E7-6BAAE36959C0}" destId="{F48CC562-BB48-D44E-81E1-FD43D59078EB}" srcOrd="0" destOrd="0" presId="urn:microsoft.com/office/officeart/2005/8/layout/vList5"/>
    <dgm:cxn modelId="{0A081AED-80D1-A241-A7DE-54AB50367F2A}" type="presParOf" srcId="{B18D2627-B79A-B342-B7E7-6BAAE36959C0}" destId="{0C6BDD05-97F9-4C49-9C2E-71D032D4C8A2}" srcOrd="1" destOrd="0" presId="urn:microsoft.com/office/officeart/2005/8/layout/vList5"/>
    <dgm:cxn modelId="{E072AABB-704F-494B-83C2-E591DFD0EAB1}" type="presParOf" srcId="{8E4B0654-2A7B-604F-9EB3-65D5A0123BED}" destId="{4DD7D6AC-1B96-3343-BF1B-3B2E1D51D9B5}" srcOrd="1" destOrd="0" presId="urn:microsoft.com/office/officeart/2005/8/layout/vList5"/>
    <dgm:cxn modelId="{196A7D71-7318-AC40-8887-98433E0E51D3}" type="presParOf" srcId="{8E4B0654-2A7B-604F-9EB3-65D5A0123BED}" destId="{65C1A90D-A40B-BA42-8DE6-534167679D66}" srcOrd="2" destOrd="0" presId="urn:microsoft.com/office/officeart/2005/8/layout/vList5"/>
    <dgm:cxn modelId="{042B2AE9-39C4-6049-ADA9-D13009EC3AE6}" type="presParOf" srcId="{65C1A90D-A40B-BA42-8DE6-534167679D66}" destId="{253CC834-55AE-3A4A-BDD1-07985989EDCF}" srcOrd="0" destOrd="0" presId="urn:microsoft.com/office/officeart/2005/8/layout/vList5"/>
    <dgm:cxn modelId="{1BCC537A-8950-0948-9731-BA19CA998C6B}" type="presParOf" srcId="{65C1A90D-A40B-BA42-8DE6-534167679D66}" destId="{46A521AA-949C-4947-9566-0E4FF4042F29}" srcOrd="1" destOrd="0" presId="urn:microsoft.com/office/officeart/2005/8/layout/vList5"/>
    <dgm:cxn modelId="{8648D71E-A4DE-A948-8B20-585DEEDE2EA0}" type="presParOf" srcId="{8E4B0654-2A7B-604F-9EB3-65D5A0123BED}" destId="{0BE785F6-E09D-154D-85D8-6355071F4563}" srcOrd="3" destOrd="0" presId="urn:microsoft.com/office/officeart/2005/8/layout/vList5"/>
    <dgm:cxn modelId="{F43B6EA9-292A-934C-B68E-E032F3B767AE}" type="presParOf" srcId="{8E4B0654-2A7B-604F-9EB3-65D5A0123BED}" destId="{2FB4B531-0320-5A49-94E1-34CE9CCF23C3}" srcOrd="4" destOrd="0" presId="urn:microsoft.com/office/officeart/2005/8/layout/vList5"/>
    <dgm:cxn modelId="{0C19B55E-8A78-7742-AB35-94E66927FD69}" type="presParOf" srcId="{2FB4B531-0320-5A49-94E1-34CE9CCF23C3}" destId="{4AD8CE4E-82C7-AC41-B5FE-ACA0609FB643}" srcOrd="0" destOrd="0" presId="urn:microsoft.com/office/officeart/2005/8/layout/vList5"/>
    <dgm:cxn modelId="{8F1DFAB7-2C1D-BE41-9A3E-887244833128}" type="presParOf" srcId="{2FB4B531-0320-5A49-94E1-34CE9CCF23C3}" destId="{975AE5E3-FE7F-5C49-A3C8-2046AC41B02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C252AA-BB54-41BE-920D-F9B220468A2D}" type="doc">
      <dgm:prSet loTypeId="urn:microsoft.com/office/officeart/2005/8/layout/matrix3" loCatId="matrix" qsTypeId="urn:microsoft.com/office/officeart/2005/8/quickstyle/simple4" qsCatId="simple" csTypeId="urn:microsoft.com/office/officeart/2005/8/colors/colorful1" csCatId="colorful"/>
      <dgm:spPr/>
      <dgm:t>
        <a:bodyPr/>
        <a:lstStyle/>
        <a:p>
          <a:endParaRPr lang="en-US"/>
        </a:p>
      </dgm:t>
    </dgm:pt>
    <dgm:pt modelId="{4BFA840C-DCC6-4111-B058-767A7E864C90}">
      <dgm:prSet/>
      <dgm:spPr/>
      <dgm:t>
        <a:bodyPr/>
        <a:lstStyle/>
        <a:p>
          <a:r>
            <a:rPr lang="ru-UA" b="1" baseline="0"/>
            <a:t>Non-Binding Nature: </a:t>
          </a:r>
          <a:r>
            <a:rPr lang="ru-UA" baseline="0"/>
            <a:t>The UDHR lacks enforceability compared to treaties. </a:t>
          </a:r>
          <a:endParaRPr lang="en-US"/>
        </a:p>
      </dgm:t>
    </dgm:pt>
    <dgm:pt modelId="{1CF104DB-7955-41AB-8E4D-3C00728E044A}" type="parTrans" cxnId="{BC150BF8-7392-4F85-9540-4BD00451D1FB}">
      <dgm:prSet/>
      <dgm:spPr/>
      <dgm:t>
        <a:bodyPr/>
        <a:lstStyle/>
        <a:p>
          <a:endParaRPr lang="en-US"/>
        </a:p>
      </dgm:t>
    </dgm:pt>
    <dgm:pt modelId="{41659DF9-873C-4EEE-9B72-779620C716DC}" type="sibTrans" cxnId="{BC150BF8-7392-4F85-9540-4BD00451D1FB}">
      <dgm:prSet/>
      <dgm:spPr/>
      <dgm:t>
        <a:bodyPr/>
        <a:lstStyle/>
        <a:p>
          <a:endParaRPr lang="en-US"/>
        </a:p>
      </dgm:t>
    </dgm:pt>
    <dgm:pt modelId="{7AF61B27-3E21-4061-8D3D-EE76BDB23D0D}">
      <dgm:prSet/>
      <dgm:spPr/>
      <dgm:t>
        <a:bodyPr/>
        <a:lstStyle/>
        <a:p>
          <a:r>
            <a:rPr lang="ru-UA" b="1" baseline="0"/>
            <a:t>Conflicts with National Traditions: </a:t>
          </a:r>
          <a:r>
            <a:rPr lang="ru-UA" baseline="0"/>
            <a:t>Resistance to integrating international norms. </a:t>
          </a:r>
          <a:endParaRPr lang="en-US"/>
        </a:p>
      </dgm:t>
    </dgm:pt>
    <dgm:pt modelId="{567E48DB-9DAE-4308-9400-ABE7059ED788}" type="parTrans" cxnId="{9D649F18-8698-476B-989D-59D089359F71}">
      <dgm:prSet/>
      <dgm:spPr/>
      <dgm:t>
        <a:bodyPr/>
        <a:lstStyle/>
        <a:p>
          <a:endParaRPr lang="en-US"/>
        </a:p>
      </dgm:t>
    </dgm:pt>
    <dgm:pt modelId="{7B5E07A6-9A13-4F82-9BAC-FB586A052BCD}" type="sibTrans" cxnId="{9D649F18-8698-476B-989D-59D089359F71}">
      <dgm:prSet/>
      <dgm:spPr/>
      <dgm:t>
        <a:bodyPr/>
        <a:lstStyle/>
        <a:p>
          <a:endParaRPr lang="en-US"/>
        </a:p>
      </dgm:t>
    </dgm:pt>
    <dgm:pt modelId="{88B566FE-AF8A-4FC6-B448-D7178A7B057E}">
      <dgm:prSet/>
      <dgm:spPr/>
      <dgm:t>
        <a:bodyPr/>
        <a:lstStyle/>
        <a:p>
          <a:r>
            <a:rPr lang="ru-UA" b="1" baseline="0"/>
            <a:t>Political and Social Challenges: </a:t>
          </a:r>
          <a:r>
            <a:rPr lang="ru-UA" baseline="0"/>
            <a:t>Balancing national sovereignty with universal obligations.</a:t>
          </a:r>
          <a:endParaRPr lang="en-US"/>
        </a:p>
      </dgm:t>
    </dgm:pt>
    <dgm:pt modelId="{07907BEA-35D6-4E39-B062-9EC6D093CFCF}" type="parTrans" cxnId="{0E632693-1DBD-423B-BBCD-BC7EDA63FC51}">
      <dgm:prSet/>
      <dgm:spPr/>
      <dgm:t>
        <a:bodyPr/>
        <a:lstStyle/>
        <a:p>
          <a:endParaRPr lang="en-US"/>
        </a:p>
      </dgm:t>
    </dgm:pt>
    <dgm:pt modelId="{02EC7310-307D-4695-8774-038669F21C0B}" type="sibTrans" cxnId="{0E632693-1DBD-423B-BBCD-BC7EDA63FC51}">
      <dgm:prSet/>
      <dgm:spPr/>
      <dgm:t>
        <a:bodyPr/>
        <a:lstStyle/>
        <a:p>
          <a:endParaRPr lang="en-US"/>
        </a:p>
      </dgm:t>
    </dgm:pt>
    <dgm:pt modelId="{6CD2D3A9-BAB1-4804-8592-4E4493CBEB46}">
      <dgm:prSet/>
      <dgm:spPr/>
      <dgm:t>
        <a:bodyPr/>
        <a:lstStyle/>
        <a:p>
          <a:r>
            <a:rPr lang="ru-UA" i="1" baseline="0"/>
            <a:t>Example: </a:t>
          </a:r>
          <a:r>
            <a:rPr lang="ru-UA" baseline="0"/>
            <a:t>Tensions in Spain regarding Catalonia’s independence claims vs. constitutional order. </a:t>
          </a:r>
          <a:endParaRPr lang="en-US"/>
        </a:p>
      </dgm:t>
    </dgm:pt>
    <dgm:pt modelId="{06937248-BF0A-43BF-A594-9B87C43FC4F1}" type="parTrans" cxnId="{B0F74A16-84CC-4FCA-A193-5DFC7D50FFCA}">
      <dgm:prSet/>
      <dgm:spPr/>
      <dgm:t>
        <a:bodyPr/>
        <a:lstStyle/>
        <a:p>
          <a:endParaRPr lang="en-US"/>
        </a:p>
      </dgm:t>
    </dgm:pt>
    <dgm:pt modelId="{8C0086B9-F5B0-4703-9FB7-3DF99C79B455}" type="sibTrans" cxnId="{B0F74A16-84CC-4FCA-A193-5DFC7D50FFCA}">
      <dgm:prSet/>
      <dgm:spPr/>
      <dgm:t>
        <a:bodyPr/>
        <a:lstStyle/>
        <a:p>
          <a:endParaRPr lang="en-US"/>
        </a:p>
      </dgm:t>
    </dgm:pt>
    <dgm:pt modelId="{92A6654E-E31C-AE47-A6E2-AF929561A717}" type="pres">
      <dgm:prSet presAssocID="{BAC252AA-BB54-41BE-920D-F9B220468A2D}" presName="matrix" presStyleCnt="0">
        <dgm:presLayoutVars>
          <dgm:chMax val="1"/>
          <dgm:dir/>
          <dgm:resizeHandles val="exact"/>
        </dgm:presLayoutVars>
      </dgm:prSet>
      <dgm:spPr/>
    </dgm:pt>
    <dgm:pt modelId="{DDEA2113-D3D9-6F48-B69D-6B5DEF2D8DEC}" type="pres">
      <dgm:prSet presAssocID="{BAC252AA-BB54-41BE-920D-F9B220468A2D}" presName="diamond" presStyleLbl="bgShp" presStyleIdx="0" presStyleCnt="1"/>
      <dgm:spPr/>
    </dgm:pt>
    <dgm:pt modelId="{339A6B78-F0CE-C540-BDD6-3E31609473F1}" type="pres">
      <dgm:prSet presAssocID="{BAC252AA-BB54-41BE-920D-F9B220468A2D}" presName="quad1" presStyleLbl="node1" presStyleIdx="0" presStyleCnt="4">
        <dgm:presLayoutVars>
          <dgm:chMax val="0"/>
          <dgm:chPref val="0"/>
          <dgm:bulletEnabled val="1"/>
        </dgm:presLayoutVars>
      </dgm:prSet>
      <dgm:spPr/>
    </dgm:pt>
    <dgm:pt modelId="{C85B5E4B-CB9B-2C4C-814C-45577A9667B0}" type="pres">
      <dgm:prSet presAssocID="{BAC252AA-BB54-41BE-920D-F9B220468A2D}" presName="quad2" presStyleLbl="node1" presStyleIdx="1" presStyleCnt="4">
        <dgm:presLayoutVars>
          <dgm:chMax val="0"/>
          <dgm:chPref val="0"/>
          <dgm:bulletEnabled val="1"/>
        </dgm:presLayoutVars>
      </dgm:prSet>
      <dgm:spPr/>
    </dgm:pt>
    <dgm:pt modelId="{F4D1C630-041C-C74F-A326-7F66FBA22BBB}" type="pres">
      <dgm:prSet presAssocID="{BAC252AA-BB54-41BE-920D-F9B220468A2D}" presName="quad3" presStyleLbl="node1" presStyleIdx="2" presStyleCnt="4">
        <dgm:presLayoutVars>
          <dgm:chMax val="0"/>
          <dgm:chPref val="0"/>
          <dgm:bulletEnabled val="1"/>
        </dgm:presLayoutVars>
      </dgm:prSet>
      <dgm:spPr/>
    </dgm:pt>
    <dgm:pt modelId="{72DA2914-D316-9244-AF40-0B6490FA694F}" type="pres">
      <dgm:prSet presAssocID="{BAC252AA-BB54-41BE-920D-F9B220468A2D}" presName="quad4" presStyleLbl="node1" presStyleIdx="3" presStyleCnt="4">
        <dgm:presLayoutVars>
          <dgm:chMax val="0"/>
          <dgm:chPref val="0"/>
          <dgm:bulletEnabled val="1"/>
        </dgm:presLayoutVars>
      </dgm:prSet>
      <dgm:spPr/>
    </dgm:pt>
  </dgm:ptLst>
  <dgm:cxnLst>
    <dgm:cxn modelId="{B0F74A16-84CC-4FCA-A193-5DFC7D50FFCA}" srcId="{BAC252AA-BB54-41BE-920D-F9B220468A2D}" destId="{6CD2D3A9-BAB1-4804-8592-4E4493CBEB46}" srcOrd="3" destOrd="0" parTransId="{06937248-BF0A-43BF-A594-9B87C43FC4F1}" sibTransId="{8C0086B9-F5B0-4703-9FB7-3DF99C79B455}"/>
    <dgm:cxn modelId="{9D649F18-8698-476B-989D-59D089359F71}" srcId="{BAC252AA-BB54-41BE-920D-F9B220468A2D}" destId="{7AF61B27-3E21-4061-8D3D-EE76BDB23D0D}" srcOrd="1" destOrd="0" parTransId="{567E48DB-9DAE-4308-9400-ABE7059ED788}" sibTransId="{7B5E07A6-9A13-4F82-9BAC-FB586A052BCD}"/>
    <dgm:cxn modelId="{B13BD13B-5B30-F442-BB35-7B47FD0BCDF1}" type="presOf" srcId="{88B566FE-AF8A-4FC6-B448-D7178A7B057E}" destId="{F4D1C630-041C-C74F-A326-7F66FBA22BBB}" srcOrd="0" destOrd="0" presId="urn:microsoft.com/office/officeart/2005/8/layout/matrix3"/>
    <dgm:cxn modelId="{0E632693-1DBD-423B-BBCD-BC7EDA63FC51}" srcId="{BAC252AA-BB54-41BE-920D-F9B220468A2D}" destId="{88B566FE-AF8A-4FC6-B448-D7178A7B057E}" srcOrd="2" destOrd="0" parTransId="{07907BEA-35D6-4E39-B062-9EC6D093CFCF}" sibTransId="{02EC7310-307D-4695-8774-038669F21C0B}"/>
    <dgm:cxn modelId="{BCF876AB-5C0A-2D42-84E7-19968CD4FFFB}" type="presOf" srcId="{7AF61B27-3E21-4061-8D3D-EE76BDB23D0D}" destId="{C85B5E4B-CB9B-2C4C-814C-45577A9667B0}" srcOrd="0" destOrd="0" presId="urn:microsoft.com/office/officeart/2005/8/layout/matrix3"/>
    <dgm:cxn modelId="{3E5EB8BA-E012-5247-9629-0CF1536BA011}" type="presOf" srcId="{BAC252AA-BB54-41BE-920D-F9B220468A2D}" destId="{92A6654E-E31C-AE47-A6E2-AF929561A717}" srcOrd="0" destOrd="0" presId="urn:microsoft.com/office/officeart/2005/8/layout/matrix3"/>
    <dgm:cxn modelId="{B10E01ED-C72B-FA49-87FF-389EA46F1215}" type="presOf" srcId="{4BFA840C-DCC6-4111-B058-767A7E864C90}" destId="{339A6B78-F0CE-C540-BDD6-3E31609473F1}" srcOrd="0" destOrd="0" presId="urn:microsoft.com/office/officeart/2005/8/layout/matrix3"/>
    <dgm:cxn modelId="{BC150BF8-7392-4F85-9540-4BD00451D1FB}" srcId="{BAC252AA-BB54-41BE-920D-F9B220468A2D}" destId="{4BFA840C-DCC6-4111-B058-767A7E864C90}" srcOrd="0" destOrd="0" parTransId="{1CF104DB-7955-41AB-8E4D-3C00728E044A}" sibTransId="{41659DF9-873C-4EEE-9B72-779620C716DC}"/>
    <dgm:cxn modelId="{443569FF-EE33-EC49-9550-CFCB89438890}" type="presOf" srcId="{6CD2D3A9-BAB1-4804-8592-4E4493CBEB46}" destId="{72DA2914-D316-9244-AF40-0B6490FA694F}" srcOrd="0" destOrd="0" presId="urn:microsoft.com/office/officeart/2005/8/layout/matrix3"/>
    <dgm:cxn modelId="{78B5BCFB-F2A1-4248-B4B5-2D1801ABA247}" type="presParOf" srcId="{92A6654E-E31C-AE47-A6E2-AF929561A717}" destId="{DDEA2113-D3D9-6F48-B69D-6B5DEF2D8DEC}" srcOrd="0" destOrd="0" presId="urn:microsoft.com/office/officeart/2005/8/layout/matrix3"/>
    <dgm:cxn modelId="{305CA0F4-D0DB-2E41-B987-F0A2B862CF79}" type="presParOf" srcId="{92A6654E-E31C-AE47-A6E2-AF929561A717}" destId="{339A6B78-F0CE-C540-BDD6-3E31609473F1}" srcOrd="1" destOrd="0" presId="urn:microsoft.com/office/officeart/2005/8/layout/matrix3"/>
    <dgm:cxn modelId="{57BE1C53-D3B3-CE41-ACCF-7F182E135724}" type="presParOf" srcId="{92A6654E-E31C-AE47-A6E2-AF929561A717}" destId="{C85B5E4B-CB9B-2C4C-814C-45577A9667B0}" srcOrd="2" destOrd="0" presId="urn:microsoft.com/office/officeart/2005/8/layout/matrix3"/>
    <dgm:cxn modelId="{1E1B4F02-EAB0-9546-B3C3-0034638326F2}" type="presParOf" srcId="{92A6654E-E31C-AE47-A6E2-AF929561A717}" destId="{F4D1C630-041C-C74F-A326-7F66FBA22BBB}" srcOrd="3" destOrd="0" presId="urn:microsoft.com/office/officeart/2005/8/layout/matrix3"/>
    <dgm:cxn modelId="{9CF474FE-62F2-1B4E-888A-03C14F4DE855}" type="presParOf" srcId="{92A6654E-E31C-AE47-A6E2-AF929561A717}" destId="{72DA2914-D316-9244-AF40-0B6490FA694F}"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FBAF0D-D186-45E0-8C53-69D23869D20E}" type="doc">
      <dgm:prSet loTypeId="urn:microsoft.com/office/officeart/2005/8/layout/vList5" loCatId="list" qsTypeId="urn:microsoft.com/office/officeart/2005/8/quickstyle/simple1" qsCatId="simple" csTypeId="urn:microsoft.com/office/officeart/2005/8/colors/colorful1" csCatId="colorful"/>
      <dgm:spPr/>
      <dgm:t>
        <a:bodyPr/>
        <a:lstStyle/>
        <a:p>
          <a:endParaRPr lang="en-US"/>
        </a:p>
      </dgm:t>
    </dgm:pt>
    <dgm:pt modelId="{86014D45-79C6-409E-8203-E4279CDC0B1C}">
      <dgm:prSet/>
      <dgm:spPr/>
      <dgm:t>
        <a:bodyPr/>
        <a:lstStyle/>
        <a:p>
          <a:r>
            <a:rPr lang="ru-UA" b="1"/>
            <a:t>Constitutional Basis:</a:t>
          </a:r>
          <a:endParaRPr lang="en-US"/>
        </a:p>
      </dgm:t>
    </dgm:pt>
    <dgm:pt modelId="{8089398C-361C-4EA6-A549-B6F50514552C}" type="parTrans" cxnId="{8A160438-4E0D-44E0-97E2-32C7D08C6910}">
      <dgm:prSet/>
      <dgm:spPr/>
      <dgm:t>
        <a:bodyPr/>
        <a:lstStyle/>
        <a:p>
          <a:endParaRPr lang="en-US"/>
        </a:p>
      </dgm:t>
    </dgm:pt>
    <dgm:pt modelId="{D2A2216C-6855-40EA-AA8D-E7F82C87687A}" type="sibTrans" cxnId="{8A160438-4E0D-44E0-97E2-32C7D08C6910}">
      <dgm:prSet/>
      <dgm:spPr/>
      <dgm:t>
        <a:bodyPr/>
        <a:lstStyle/>
        <a:p>
          <a:endParaRPr lang="en-US"/>
        </a:p>
      </dgm:t>
    </dgm:pt>
    <dgm:pt modelId="{C743DDD1-A632-4969-ABBA-7C37FF124454}">
      <dgm:prSet/>
      <dgm:spPr/>
      <dgm:t>
        <a:bodyPr/>
        <a:lstStyle/>
        <a:p>
          <a:r>
            <a:rPr lang="ru-UA"/>
            <a:t>The Spanish Constitution of 1978 incorporates many UDHR principles in Title I.</a:t>
          </a:r>
          <a:endParaRPr lang="en-US"/>
        </a:p>
      </dgm:t>
    </dgm:pt>
    <dgm:pt modelId="{747B97C8-965A-4B44-AD74-17949C6F96C8}" type="parTrans" cxnId="{AAE93055-5FCE-4DAF-A8D4-3E7162AC5FA3}">
      <dgm:prSet/>
      <dgm:spPr/>
      <dgm:t>
        <a:bodyPr/>
        <a:lstStyle/>
        <a:p>
          <a:endParaRPr lang="en-US"/>
        </a:p>
      </dgm:t>
    </dgm:pt>
    <dgm:pt modelId="{B7E28BE9-2338-4BB5-B4A1-77D2121382E9}" type="sibTrans" cxnId="{AAE93055-5FCE-4DAF-A8D4-3E7162AC5FA3}">
      <dgm:prSet/>
      <dgm:spPr/>
      <dgm:t>
        <a:bodyPr/>
        <a:lstStyle/>
        <a:p>
          <a:endParaRPr lang="en-US"/>
        </a:p>
      </dgm:t>
    </dgm:pt>
    <dgm:pt modelId="{001303FB-1BD5-4EA2-85A5-7ABBC599B22E}">
      <dgm:prSet/>
      <dgm:spPr/>
      <dgm:t>
        <a:bodyPr/>
        <a:lstStyle/>
        <a:p>
          <a:r>
            <a:rPr lang="ru-UA" b="1"/>
            <a:t>Judicial Interpretation:</a:t>
          </a:r>
          <a:endParaRPr lang="en-US"/>
        </a:p>
      </dgm:t>
    </dgm:pt>
    <dgm:pt modelId="{8E55AFBD-4B8B-4D16-B26C-E9F8A75FDFC3}" type="parTrans" cxnId="{0A68F3FD-29E3-4A54-BE10-4BD184848E9C}">
      <dgm:prSet/>
      <dgm:spPr/>
      <dgm:t>
        <a:bodyPr/>
        <a:lstStyle/>
        <a:p>
          <a:endParaRPr lang="en-US"/>
        </a:p>
      </dgm:t>
    </dgm:pt>
    <dgm:pt modelId="{6CBFAD7D-1901-4DCA-86D8-0B8A41CC9CB7}" type="sibTrans" cxnId="{0A68F3FD-29E3-4A54-BE10-4BD184848E9C}">
      <dgm:prSet/>
      <dgm:spPr/>
      <dgm:t>
        <a:bodyPr/>
        <a:lstStyle/>
        <a:p>
          <a:endParaRPr lang="en-US"/>
        </a:p>
      </dgm:t>
    </dgm:pt>
    <dgm:pt modelId="{A002490B-BF31-42D5-A18F-4F267A4AEE28}">
      <dgm:prSet/>
      <dgm:spPr/>
      <dgm:t>
        <a:bodyPr/>
        <a:lstStyle/>
        <a:p>
          <a:r>
            <a:rPr lang="ru-UA"/>
            <a:t>The Constitutional Court ensures laws align with international human rights norms.</a:t>
          </a:r>
          <a:endParaRPr lang="en-US"/>
        </a:p>
      </dgm:t>
    </dgm:pt>
    <dgm:pt modelId="{AFA51C2F-407B-4035-A088-8BED3C090A02}" type="parTrans" cxnId="{A80D3D1A-F429-4E72-8941-AD814B511E05}">
      <dgm:prSet/>
      <dgm:spPr/>
      <dgm:t>
        <a:bodyPr/>
        <a:lstStyle/>
        <a:p>
          <a:endParaRPr lang="en-US"/>
        </a:p>
      </dgm:t>
    </dgm:pt>
    <dgm:pt modelId="{BED1EE80-4B75-49F1-9B06-18EA0B654EFA}" type="sibTrans" cxnId="{A80D3D1A-F429-4E72-8941-AD814B511E05}">
      <dgm:prSet/>
      <dgm:spPr/>
      <dgm:t>
        <a:bodyPr/>
        <a:lstStyle/>
        <a:p>
          <a:endParaRPr lang="en-US"/>
        </a:p>
      </dgm:t>
    </dgm:pt>
    <dgm:pt modelId="{6C964CCC-8E10-4EB2-909A-319A13C8F837}">
      <dgm:prSet/>
      <dgm:spPr/>
      <dgm:t>
        <a:bodyPr/>
        <a:lstStyle/>
        <a:p>
          <a:r>
            <a:rPr lang="ru-UA" b="1"/>
            <a:t>Specific Laws:</a:t>
          </a:r>
          <a:endParaRPr lang="en-US"/>
        </a:p>
      </dgm:t>
    </dgm:pt>
    <dgm:pt modelId="{DC938466-1710-42EC-A80D-A9269541B5DD}" type="parTrans" cxnId="{82CF21E3-5EE6-460D-8ED2-C5FFD6EC0A83}">
      <dgm:prSet/>
      <dgm:spPr/>
      <dgm:t>
        <a:bodyPr/>
        <a:lstStyle/>
        <a:p>
          <a:endParaRPr lang="en-US"/>
        </a:p>
      </dgm:t>
    </dgm:pt>
    <dgm:pt modelId="{964E2D27-20A2-4A79-AD61-6F2A7948B2AC}" type="sibTrans" cxnId="{82CF21E3-5EE6-460D-8ED2-C5FFD6EC0A83}">
      <dgm:prSet/>
      <dgm:spPr/>
      <dgm:t>
        <a:bodyPr/>
        <a:lstStyle/>
        <a:p>
          <a:endParaRPr lang="en-US"/>
        </a:p>
      </dgm:t>
    </dgm:pt>
    <dgm:pt modelId="{90ABCE0F-24C3-497D-BD22-0B6DDF07662A}">
      <dgm:prSet/>
      <dgm:spPr/>
      <dgm:t>
        <a:bodyPr/>
        <a:lstStyle/>
        <a:p>
          <a:r>
            <a:rPr lang="ru-UA"/>
            <a:t>Organic Law 1/2004 on Integrated Protection Measures against Gender Violence. </a:t>
          </a:r>
          <a:endParaRPr lang="en-US"/>
        </a:p>
      </dgm:t>
    </dgm:pt>
    <dgm:pt modelId="{7A596E6B-FA7E-4E82-9818-FD69B2DED48D}" type="parTrans" cxnId="{8CDF908C-2205-4E8C-986D-26155EC3B5F8}">
      <dgm:prSet/>
      <dgm:spPr/>
      <dgm:t>
        <a:bodyPr/>
        <a:lstStyle/>
        <a:p>
          <a:endParaRPr lang="en-US"/>
        </a:p>
      </dgm:t>
    </dgm:pt>
    <dgm:pt modelId="{DC16053B-AFE7-461F-A5E5-EEA867B39CAF}" type="sibTrans" cxnId="{8CDF908C-2205-4E8C-986D-26155EC3B5F8}">
      <dgm:prSet/>
      <dgm:spPr/>
      <dgm:t>
        <a:bodyPr/>
        <a:lstStyle/>
        <a:p>
          <a:endParaRPr lang="en-US"/>
        </a:p>
      </dgm:t>
    </dgm:pt>
    <dgm:pt modelId="{D03AD02F-60A5-4A2F-BFBA-43C447195BEC}">
      <dgm:prSet/>
      <dgm:spPr/>
      <dgm:t>
        <a:bodyPr/>
        <a:lstStyle/>
        <a:p>
          <a:r>
            <a:rPr lang="en-US">
              <a:hlinkClick xmlns:r="http://schemas.openxmlformats.org/officeDocument/2006/relationships" r:id="rId1"/>
            </a:rPr>
            <a:t>https://www.youtube.com/watch?v=5Dwsq_0-By0</a:t>
          </a:r>
          <a:endParaRPr lang="en-US"/>
        </a:p>
      </dgm:t>
    </dgm:pt>
    <dgm:pt modelId="{2EB25427-546C-47A5-8B0C-7EFCED6CC7C4}" type="parTrans" cxnId="{73F7DE22-85CB-4C3E-A483-BFDE8E2371D1}">
      <dgm:prSet/>
      <dgm:spPr/>
      <dgm:t>
        <a:bodyPr/>
        <a:lstStyle/>
        <a:p>
          <a:endParaRPr lang="en-US"/>
        </a:p>
      </dgm:t>
    </dgm:pt>
    <dgm:pt modelId="{0F84537C-80D7-47A0-884D-7460ED7A161D}" type="sibTrans" cxnId="{73F7DE22-85CB-4C3E-A483-BFDE8E2371D1}">
      <dgm:prSet/>
      <dgm:spPr/>
      <dgm:t>
        <a:bodyPr/>
        <a:lstStyle/>
        <a:p>
          <a:endParaRPr lang="en-US"/>
        </a:p>
      </dgm:t>
    </dgm:pt>
    <dgm:pt modelId="{9E12CB1C-4079-D540-90CE-F4C973C13AB8}" type="pres">
      <dgm:prSet presAssocID="{3FFBAF0D-D186-45E0-8C53-69D23869D20E}" presName="Name0" presStyleCnt="0">
        <dgm:presLayoutVars>
          <dgm:dir/>
          <dgm:animLvl val="lvl"/>
          <dgm:resizeHandles val="exact"/>
        </dgm:presLayoutVars>
      </dgm:prSet>
      <dgm:spPr/>
    </dgm:pt>
    <dgm:pt modelId="{25856416-37FB-AB4C-9B29-10FCEB293F65}" type="pres">
      <dgm:prSet presAssocID="{86014D45-79C6-409E-8203-E4279CDC0B1C}" presName="linNode" presStyleCnt="0"/>
      <dgm:spPr/>
    </dgm:pt>
    <dgm:pt modelId="{1D4D8BDA-9709-B54E-8AC6-439E63C94D60}" type="pres">
      <dgm:prSet presAssocID="{86014D45-79C6-409E-8203-E4279CDC0B1C}" presName="parentText" presStyleLbl="node1" presStyleIdx="0" presStyleCnt="4">
        <dgm:presLayoutVars>
          <dgm:chMax val="1"/>
          <dgm:bulletEnabled val="1"/>
        </dgm:presLayoutVars>
      </dgm:prSet>
      <dgm:spPr/>
    </dgm:pt>
    <dgm:pt modelId="{970F04A1-A63F-804E-9583-CC941823E69B}" type="pres">
      <dgm:prSet presAssocID="{86014D45-79C6-409E-8203-E4279CDC0B1C}" presName="descendantText" presStyleLbl="alignAccFollowNode1" presStyleIdx="0" presStyleCnt="3">
        <dgm:presLayoutVars>
          <dgm:bulletEnabled val="1"/>
        </dgm:presLayoutVars>
      </dgm:prSet>
      <dgm:spPr/>
    </dgm:pt>
    <dgm:pt modelId="{6A97F88A-48A8-AB46-96FC-96A9816666F5}" type="pres">
      <dgm:prSet presAssocID="{D2A2216C-6855-40EA-AA8D-E7F82C87687A}" presName="sp" presStyleCnt="0"/>
      <dgm:spPr/>
    </dgm:pt>
    <dgm:pt modelId="{87AAFD5D-049C-2143-9467-B85AFF11D5E8}" type="pres">
      <dgm:prSet presAssocID="{001303FB-1BD5-4EA2-85A5-7ABBC599B22E}" presName="linNode" presStyleCnt="0"/>
      <dgm:spPr/>
    </dgm:pt>
    <dgm:pt modelId="{55B9013D-D207-104B-9DBB-F4D149D736B5}" type="pres">
      <dgm:prSet presAssocID="{001303FB-1BD5-4EA2-85A5-7ABBC599B22E}" presName="parentText" presStyleLbl="node1" presStyleIdx="1" presStyleCnt="4">
        <dgm:presLayoutVars>
          <dgm:chMax val="1"/>
          <dgm:bulletEnabled val="1"/>
        </dgm:presLayoutVars>
      </dgm:prSet>
      <dgm:spPr/>
    </dgm:pt>
    <dgm:pt modelId="{7BD9A91B-DB5F-904C-8213-B2A607A0308C}" type="pres">
      <dgm:prSet presAssocID="{001303FB-1BD5-4EA2-85A5-7ABBC599B22E}" presName="descendantText" presStyleLbl="alignAccFollowNode1" presStyleIdx="1" presStyleCnt="3">
        <dgm:presLayoutVars>
          <dgm:bulletEnabled val="1"/>
        </dgm:presLayoutVars>
      </dgm:prSet>
      <dgm:spPr/>
    </dgm:pt>
    <dgm:pt modelId="{2AA38FB5-52C9-804D-9503-16B266F2B660}" type="pres">
      <dgm:prSet presAssocID="{6CBFAD7D-1901-4DCA-86D8-0B8A41CC9CB7}" presName="sp" presStyleCnt="0"/>
      <dgm:spPr/>
    </dgm:pt>
    <dgm:pt modelId="{1EE5737B-C14C-2243-8E2F-C9198E19BB9D}" type="pres">
      <dgm:prSet presAssocID="{6C964CCC-8E10-4EB2-909A-319A13C8F837}" presName="linNode" presStyleCnt="0"/>
      <dgm:spPr/>
    </dgm:pt>
    <dgm:pt modelId="{D904F61C-9158-6446-8B3D-1E22DD778302}" type="pres">
      <dgm:prSet presAssocID="{6C964CCC-8E10-4EB2-909A-319A13C8F837}" presName="parentText" presStyleLbl="node1" presStyleIdx="2" presStyleCnt="4">
        <dgm:presLayoutVars>
          <dgm:chMax val="1"/>
          <dgm:bulletEnabled val="1"/>
        </dgm:presLayoutVars>
      </dgm:prSet>
      <dgm:spPr/>
    </dgm:pt>
    <dgm:pt modelId="{2A74105A-F4B6-E54B-892D-2C77C293B11C}" type="pres">
      <dgm:prSet presAssocID="{6C964CCC-8E10-4EB2-909A-319A13C8F837}" presName="descendantText" presStyleLbl="alignAccFollowNode1" presStyleIdx="2" presStyleCnt="3">
        <dgm:presLayoutVars>
          <dgm:bulletEnabled val="1"/>
        </dgm:presLayoutVars>
      </dgm:prSet>
      <dgm:spPr/>
    </dgm:pt>
    <dgm:pt modelId="{08CEE139-77A9-8E4F-807B-D2C8D421E9E1}" type="pres">
      <dgm:prSet presAssocID="{964E2D27-20A2-4A79-AD61-6F2A7948B2AC}" presName="sp" presStyleCnt="0"/>
      <dgm:spPr/>
    </dgm:pt>
    <dgm:pt modelId="{61A3F083-12C4-D54C-B52A-03F4D9DFB19F}" type="pres">
      <dgm:prSet presAssocID="{D03AD02F-60A5-4A2F-BFBA-43C447195BEC}" presName="linNode" presStyleCnt="0"/>
      <dgm:spPr/>
    </dgm:pt>
    <dgm:pt modelId="{E7B1DEBE-4E3A-6D49-A79F-2D5DBDA5DDAD}" type="pres">
      <dgm:prSet presAssocID="{D03AD02F-60A5-4A2F-BFBA-43C447195BEC}" presName="parentText" presStyleLbl="node1" presStyleIdx="3" presStyleCnt="4">
        <dgm:presLayoutVars>
          <dgm:chMax val="1"/>
          <dgm:bulletEnabled val="1"/>
        </dgm:presLayoutVars>
      </dgm:prSet>
      <dgm:spPr/>
    </dgm:pt>
  </dgm:ptLst>
  <dgm:cxnLst>
    <dgm:cxn modelId="{D6983D01-D9D4-AF4F-A09C-E60FACD00D7D}" type="presOf" srcId="{6C964CCC-8E10-4EB2-909A-319A13C8F837}" destId="{D904F61C-9158-6446-8B3D-1E22DD778302}" srcOrd="0" destOrd="0" presId="urn:microsoft.com/office/officeart/2005/8/layout/vList5"/>
    <dgm:cxn modelId="{6BE0A707-7906-6C4B-9CFE-B546D5AC836A}" type="presOf" srcId="{C743DDD1-A632-4969-ABBA-7C37FF124454}" destId="{970F04A1-A63F-804E-9583-CC941823E69B}" srcOrd="0" destOrd="0" presId="urn:microsoft.com/office/officeart/2005/8/layout/vList5"/>
    <dgm:cxn modelId="{A80D3D1A-F429-4E72-8941-AD814B511E05}" srcId="{001303FB-1BD5-4EA2-85A5-7ABBC599B22E}" destId="{A002490B-BF31-42D5-A18F-4F267A4AEE28}" srcOrd="0" destOrd="0" parTransId="{AFA51C2F-407B-4035-A088-8BED3C090A02}" sibTransId="{BED1EE80-4B75-49F1-9B06-18EA0B654EFA}"/>
    <dgm:cxn modelId="{73F7DE22-85CB-4C3E-A483-BFDE8E2371D1}" srcId="{3FFBAF0D-D186-45E0-8C53-69D23869D20E}" destId="{D03AD02F-60A5-4A2F-BFBA-43C447195BEC}" srcOrd="3" destOrd="0" parTransId="{2EB25427-546C-47A5-8B0C-7EFCED6CC7C4}" sibTransId="{0F84537C-80D7-47A0-884D-7460ED7A161D}"/>
    <dgm:cxn modelId="{BB826127-F4FE-2341-A899-C4108D447080}" type="presOf" srcId="{86014D45-79C6-409E-8203-E4279CDC0B1C}" destId="{1D4D8BDA-9709-B54E-8AC6-439E63C94D60}" srcOrd="0" destOrd="0" presId="urn:microsoft.com/office/officeart/2005/8/layout/vList5"/>
    <dgm:cxn modelId="{527B4128-AE30-B94F-A0AD-89C6F976056C}" type="presOf" srcId="{001303FB-1BD5-4EA2-85A5-7ABBC599B22E}" destId="{55B9013D-D207-104B-9DBB-F4D149D736B5}" srcOrd="0" destOrd="0" presId="urn:microsoft.com/office/officeart/2005/8/layout/vList5"/>
    <dgm:cxn modelId="{64201730-9AE7-E648-8497-E75887C55810}" type="presOf" srcId="{90ABCE0F-24C3-497D-BD22-0B6DDF07662A}" destId="{2A74105A-F4B6-E54B-892D-2C77C293B11C}" srcOrd="0" destOrd="0" presId="urn:microsoft.com/office/officeart/2005/8/layout/vList5"/>
    <dgm:cxn modelId="{8A160438-4E0D-44E0-97E2-32C7D08C6910}" srcId="{3FFBAF0D-D186-45E0-8C53-69D23869D20E}" destId="{86014D45-79C6-409E-8203-E4279CDC0B1C}" srcOrd="0" destOrd="0" parTransId="{8089398C-361C-4EA6-A549-B6F50514552C}" sibTransId="{D2A2216C-6855-40EA-AA8D-E7F82C87687A}"/>
    <dgm:cxn modelId="{AAE93055-5FCE-4DAF-A8D4-3E7162AC5FA3}" srcId="{86014D45-79C6-409E-8203-E4279CDC0B1C}" destId="{C743DDD1-A632-4969-ABBA-7C37FF124454}" srcOrd="0" destOrd="0" parTransId="{747B97C8-965A-4B44-AD74-17949C6F96C8}" sibTransId="{B7E28BE9-2338-4BB5-B4A1-77D2121382E9}"/>
    <dgm:cxn modelId="{B5EE7D7E-E881-A444-A658-CBA5B0CD7318}" type="presOf" srcId="{A002490B-BF31-42D5-A18F-4F267A4AEE28}" destId="{7BD9A91B-DB5F-904C-8213-B2A607A0308C}" srcOrd="0" destOrd="0" presId="urn:microsoft.com/office/officeart/2005/8/layout/vList5"/>
    <dgm:cxn modelId="{EEF5CA86-96B6-094B-A40F-A91F01DF8A46}" type="presOf" srcId="{D03AD02F-60A5-4A2F-BFBA-43C447195BEC}" destId="{E7B1DEBE-4E3A-6D49-A79F-2D5DBDA5DDAD}" srcOrd="0" destOrd="0" presId="urn:microsoft.com/office/officeart/2005/8/layout/vList5"/>
    <dgm:cxn modelId="{8CDF908C-2205-4E8C-986D-26155EC3B5F8}" srcId="{6C964CCC-8E10-4EB2-909A-319A13C8F837}" destId="{90ABCE0F-24C3-497D-BD22-0B6DDF07662A}" srcOrd="0" destOrd="0" parTransId="{7A596E6B-FA7E-4E82-9818-FD69B2DED48D}" sibTransId="{DC16053B-AFE7-461F-A5E5-EEA867B39CAF}"/>
    <dgm:cxn modelId="{BE72C8B8-0E65-1645-8C09-2E76FBACDE89}" type="presOf" srcId="{3FFBAF0D-D186-45E0-8C53-69D23869D20E}" destId="{9E12CB1C-4079-D540-90CE-F4C973C13AB8}" srcOrd="0" destOrd="0" presId="urn:microsoft.com/office/officeart/2005/8/layout/vList5"/>
    <dgm:cxn modelId="{82CF21E3-5EE6-460D-8ED2-C5FFD6EC0A83}" srcId="{3FFBAF0D-D186-45E0-8C53-69D23869D20E}" destId="{6C964CCC-8E10-4EB2-909A-319A13C8F837}" srcOrd="2" destOrd="0" parTransId="{DC938466-1710-42EC-A80D-A9269541B5DD}" sibTransId="{964E2D27-20A2-4A79-AD61-6F2A7948B2AC}"/>
    <dgm:cxn modelId="{0A68F3FD-29E3-4A54-BE10-4BD184848E9C}" srcId="{3FFBAF0D-D186-45E0-8C53-69D23869D20E}" destId="{001303FB-1BD5-4EA2-85A5-7ABBC599B22E}" srcOrd="1" destOrd="0" parTransId="{8E55AFBD-4B8B-4D16-B26C-E9F8A75FDFC3}" sibTransId="{6CBFAD7D-1901-4DCA-86D8-0B8A41CC9CB7}"/>
    <dgm:cxn modelId="{0CAC55B1-0266-C34E-AEB9-2A58F1BA89B5}" type="presParOf" srcId="{9E12CB1C-4079-D540-90CE-F4C973C13AB8}" destId="{25856416-37FB-AB4C-9B29-10FCEB293F65}" srcOrd="0" destOrd="0" presId="urn:microsoft.com/office/officeart/2005/8/layout/vList5"/>
    <dgm:cxn modelId="{45C03653-52B3-814B-BCB8-A53C867C6B9C}" type="presParOf" srcId="{25856416-37FB-AB4C-9B29-10FCEB293F65}" destId="{1D4D8BDA-9709-B54E-8AC6-439E63C94D60}" srcOrd="0" destOrd="0" presId="urn:microsoft.com/office/officeart/2005/8/layout/vList5"/>
    <dgm:cxn modelId="{9C473BF0-E471-3E46-AA91-DF75FDD0F470}" type="presParOf" srcId="{25856416-37FB-AB4C-9B29-10FCEB293F65}" destId="{970F04A1-A63F-804E-9583-CC941823E69B}" srcOrd="1" destOrd="0" presId="urn:microsoft.com/office/officeart/2005/8/layout/vList5"/>
    <dgm:cxn modelId="{9ACA6138-7233-1142-9460-BFD3408A7461}" type="presParOf" srcId="{9E12CB1C-4079-D540-90CE-F4C973C13AB8}" destId="{6A97F88A-48A8-AB46-96FC-96A9816666F5}" srcOrd="1" destOrd="0" presId="urn:microsoft.com/office/officeart/2005/8/layout/vList5"/>
    <dgm:cxn modelId="{636FD727-E06F-044E-9F7A-1981B757C554}" type="presParOf" srcId="{9E12CB1C-4079-D540-90CE-F4C973C13AB8}" destId="{87AAFD5D-049C-2143-9467-B85AFF11D5E8}" srcOrd="2" destOrd="0" presId="urn:microsoft.com/office/officeart/2005/8/layout/vList5"/>
    <dgm:cxn modelId="{79081F54-7E71-C34E-8DE3-E8455535E412}" type="presParOf" srcId="{87AAFD5D-049C-2143-9467-B85AFF11D5E8}" destId="{55B9013D-D207-104B-9DBB-F4D149D736B5}" srcOrd="0" destOrd="0" presId="urn:microsoft.com/office/officeart/2005/8/layout/vList5"/>
    <dgm:cxn modelId="{8B2684B2-1BFA-C546-89D3-E27B5F8FC4E0}" type="presParOf" srcId="{87AAFD5D-049C-2143-9467-B85AFF11D5E8}" destId="{7BD9A91B-DB5F-904C-8213-B2A607A0308C}" srcOrd="1" destOrd="0" presId="urn:microsoft.com/office/officeart/2005/8/layout/vList5"/>
    <dgm:cxn modelId="{3693F221-2579-5A4F-88EA-DB090A287910}" type="presParOf" srcId="{9E12CB1C-4079-D540-90CE-F4C973C13AB8}" destId="{2AA38FB5-52C9-804D-9503-16B266F2B660}" srcOrd="3" destOrd="0" presId="urn:microsoft.com/office/officeart/2005/8/layout/vList5"/>
    <dgm:cxn modelId="{097896D8-38DA-6346-8294-75AA9A74C3FC}" type="presParOf" srcId="{9E12CB1C-4079-D540-90CE-F4C973C13AB8}" destId="{1EE5737B-C14C-2243-8E2F-C9198E19BB9D}" srcOrd="4" destOrd="0" presId="urn:microsoft.com/office/officeart/2005/8/layout/vList5"/>
    <dgm:cxn modelId="{D29106DD-30E3-B148-8AB1-68440C88E70E}" type="presParOf" srcId="{1EE5737B-C14C-2243-8E2F-C9198E19BB9D}" destId="{D904F61C-9158-6446-8B3D-1E22DD778302}" srcOrd="0" destOrd="0" presId="urn:microsoft.com/office/officeart/2005/8/layout/vList5"/>
    <dgm:cxn modelId="{C6ED7BB7-AB19-4A42-B082-A69C213FC22B}" type="presParOf" srcId="{1EE5737B-C14C-2243-8E2F-C9198E19BB9D}" destId="{2A74105A-F4B6-E54B-892D-2C77C293B11C}" srcOrd="1" destOrd="0" presId="urn:microsoft.com/office/officeart/2005/8/layout/vList5"/>
    <dgm:cxn modelId="{9EC1917C-1990-F643-8821-9D4F0C54AD86}" type="presParOf" srcId="{9E12CB1C-4079-D540-90CE-F4C973C13AB8}" destId="{08CEE139-77A9-8E4F-807B-D2C8D421E9E1}" srcOrd="5" destOrd="0" presId="urn:microsoft.com/office/officeart/2005/8/layout/vList5"/>
    <dgm:cxn modelId="{D2C66814-52FA-D548-A036-D3BFC291D263}" type="presParOf" srcId="{9E12CB1C-4079-D540-90CE-F4C973C13AB8}" destId="{61A3F083-12C4-D54C-B52A-03F4D9DFB19F}" srcOrd="6" destOrd="0" presId="urn:microsoft.com/office/officeart/2005/8/layout/vList5"/>
    <dgm:cxn modelId="{F17399C5-3470-C944-8D1C-514C6F391E6F}" type="presParOf" srcId="{61A3F083-12C4-D54C-B52A-03F4D9DFB19F}" destId="{E7B1DEBE-4E3A-6D49-A79F-2D5DBDA5DDAD}"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CDC955-EC99-4214-85BD-BD802B24B288}"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3FFCFF2-682F-4635-907C-2822012114C7}">
      <dgm:prSet/>
      <dgm:spPr/>
      <dgm:t>
        <a:bodyPr/>
        <a:lstStyle/>
        <a:p>
          <a:pPr>
            <a:defRPr cap="all"/>
          </a:pPr>
          <a:r>
            <a:rPr lang="ru-UA" b="1"/>
            <a:t>Comparison with binding human rights treaties (ICCPR, ICESCR).</a:t>
          </a:r>
          <a:endParaRPr lang="en-US"/>
        </a:p>
      </dgm:t>
    </dgm:pt>
    <dgm:pt modelId="{9C8F18DD-7F05-4BCE-8A09-5367FB81EF84}" type="parTrans" cxnId="{3C31F53B-DE85-40CD-90CD-2C21579ACB1A}">
      <dgm:prSet/>
      <dgm:spPr/>
      <dgm:t>
        <a:bodyPr/>
        <a:lstStyle/>
        <a:p>
          <a:endParaRPr lang="en-US"/>
        </a:p>
      </dgm:t>
    </dgm:pt>
    <dgm:pt modelId="{A5BD3BC6-AC7C-49DB-84D9-3CE689E59649}" type="sibTrans" cxnId="{3C31F53B-DE85-40CD-90CD-2C21579ACB1A}">
      <dgm:prSet/>
      <dgm:spPr/>
      <dgm:t>
        <a:bodyPr/>
        <a:lstStyle/>
        <a:p>
          <a:endParaRPr lang="en-US"/>
        </a:p>
      </dgm:t>
    </dgm:pt>
    <dgm:pt modelId="{D2837DD1-3B7B-4D84-B1AA-67971B3AA199}">
      <dgm:prSet/>
      <dgm:spPr/>
      <dgm:t>
        <a:bodyPr/>
        <a:lstStyle/>
        <a:p>
          <a:pPr>
            <a:defRPr cap="all"/>
          </a:pPr>
          <a:r>
            <a:rPr lang="ru-UA" b="1"/>
            <a:t>Legal scholars’ perspectives on the UDHR’s role in international law.</a:t>
          </a:r>
          <a:endParaRPr lang="en-US"/>
        </a:p>
      </dgm:t>
    </dgm:pt>
    <dgm:pt modelId="{FEBEC05C-C8CB-4AE7-8E6A-E2863AE4B6D3}" type="parTrans" cxnId="{8E46ADF0-023E-496C-8C8C-1F46DCD24C5B}">
      <dgm:prSet/>
      <dgm:spPr/>
      <dgm:t>
        <a:bodyPr/>
        <a:lstStyle/>
        <a:p>
          <a:endParaRPr lang="en-US"/>
        </a:p>
      </dgm:t>
    </dgm:pt>
    <dgm:pt modelId="{D69004EE-A92E-4BF7-BD80-BB269D723442}" type="sibTrans" cxnId="{8E46ADF0-023E-496C-8C8C-1F46DCD24C5B}">
      <dgm:prSet/>
      <dgm:spPr/>
      <dgm:t>
        <a:bodyPr/>
        <a:lstStyle/>
        <a:p>
          <a:endParaRPr lang="en-US"/>
        </a:p>
      </dgm:t>
    </dgm:pt>
    <dgm:pt modelId="{58BC362F-2D50-4999-AE88-5262809699AF}">
      <dgm:prSet/>
      <dgm:spPr/>
      <dgm:t>
        <a:bodyPr/>
        <a:lstStyle/>
        <a:p>
          <a:pPr>
            <a:defRPr cap="all"/>
          </a:pPr>
          <a:r>
            <a:rPr lang="ru-UA" b="1"/>
            <a:t>Possible future developments in strengthening its legal impact.</a:t>
          </a:r>
          <a:endParaRPr lang="en-US"/>
        </a:p>
      </dgm:t>
    </dgm:pt>
    <dgm:pt modelId="{68654A9C-95D3-48E5-936B-11C1586B564D}" type="parTrans" cxnId="{56DD08D4-2F4F-4A63-9608-0BC098D1F8E6}">
      <dgm:prSet/>
      <dgm:spPr/>
      <dgm:t>
        <a:bodyPr/>
        <a:lstStyle/>
        <a:p>
          <a:endParaRPr lang="en-US"/>
        </a:p>
      </dgm:t>
    </dgm:pt>
    <dgm:pt modelId="{9E906FD5-F650-4B6D-BE3B-ADE7D2067875}" type="sibTrans" cxnId="{56DD08D4-2F4F-4A63-9608-0BC098D1F8E6}">
      <dgm:prSet/>
      <dgm:spPr/>
      <dgm:t>
        <a:bodyPr/>
        <a:lstStyle/>
        <a:p>
          <a:endParaRPr lang="en-US"/>
        </a:p>
      </dgm:t>
    </dgm:pt>
    <dgm:pt modelId="{D2207222-0537-4110-9D06-15072E31E802}" type="pres">
      <dgm:prSet presAssocID="{4DCDC955-EC99-4214-85BD-BD802B24B288}" presName="root" presStyleCnt="0">
        <dgm:presLayoutVars>
          <dgm:dir/>
          <dgm:resizeHandles val="exact"/>
        </dgm:presLayoutVars>
      </dgm:prSet>
      <dgm:spPr/>
    </dgm:pt>
    <dgm:pt modelId="{150DD441-5119-46FB-8441-C4A8B0A6DADA}" type="pres">
      <dgm:prSet presAssocID="{C3FFCFF2-682F-4635-907C-2822012114C7}" presName="compNode" presStyleCnt="0"/>
      <dgm:spPr/>
    </dgm:pt>
    <dgm:pt modelId="{1847BEDE-FBF3-4DE3-A9A9-F80C01A6D4E5}" type="pres">
      <dgm:prSet presAssocID="{C3FFCFF2-682F-4635-907C-2822012114C7}" presName="iconBgRect" presStyleLbl="bgShp" presStyleIdx="0" presStyleCnt="3"/>
      <dgm:spPr/>
    </dgm:pt>
    <dgm:pt modelId="{95CC5777-446B-48C6-9AA3-DA362510F166}" type="pres">
      <dgm:prSet presAssocID="{C3FFCFF2-682F-4635-907C-2822012114C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ntract"/>
        </a:ext>
      </dgm:extLst>
    </dgm:pt>
    <dgm:pt modelId="{8DE0C0BE-20B8-42B6-AAF1-EC4BA4F71448}" type="pres">
      <dgm:prSet presAssocID="{C3FFCFF2-682F-4635-907C-2822012114C7}" presName="spaceRect" presStyleCnt="0"/>
      <dgm:spPr/>
    </dgm:pt>
    <dgm:pt modelId="{3FB268B4-E6D8-474A-B66D-44E87234A72D}" type="pres">
      <dgm:prSet presAssocID="{C3FFCFF2-682F-4635-907C-2822012114C7}" presName="textRect" presStyleLbl="revTx" presStyleIdx="0" presStyleCnt="3">
        <dgm:presLayoutVars>
          <dgm:chMax val="1"/>
          <dgm:chPref val="1"/>
        </dgm:presLayoutVars>
      </dgm:prSet>
      <dgm:spPr/>
    </dgm:pt>
    <dgm:pt modelId="{56B80746-739D-438F-8E85-DD5DAE3CEDDE}" type="pres">
      <dgm:prSet presAssocID="{A5BD3BC6-AC7C-49DB-84D9-3CE689E59649}" presName="sibTrans" presStyleCnt="0"/>
      <dgm:spPr/>
    </dgm:pt>
    <dgm:pt modelId="{8A2CCE20-E30C-4058-B143-D2D95C712F62}" type="pres">
      <dgm:prSet presAssocID="{D2837DD1-3B7B-4D84-B1AA-67971B3AA199}" presName="compNode" presStyleCnt="0"/>
      <dgm:spPr/>
    </dgm:pt>
    <dgm:pt modelId="{8AEF2529-67C4-4734-B4F8-FE714DB36C8A}" type="pres">
      <dgm:prSet presAssocID="{D2837DD1-3B7B-4D84-B1AA-67971B3AA199}" presName="iconBgRect" presStyleLbl="bgShp" presStyleIdx="1" presStyleCnt="3"/>
      <dgm:spPr/>
    </dgm:pt>
    <dgm:pt modelId="{507ACD71-3F3E-4F38-B6FD-184F82762196}" type="pres">
      <dgm:prSet presAssocID="{D2837DD1-3B7B-4D84-B1AA-67971B3AA19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Судья"/>
        </a:ext>
      </dgm:extLst>
    </dgm:pt>
    <dgm:pt modelId="{185DFF12-B06F-4D6E-AFDE-23955F5168B1}" type="pres">
      <dgm:prSet presAssocID="{D2837DD1-3B7B-4D84-B1AA-67971B3AA199}" presName="spaceRect" presStyleCnt="0"/>
      <dgm:spPr/>
    </dgm:pt>
    <dgm:pt modelId="{7077AD69-EC5E-46CB-AD1E-7CEE2066E8FC}" type="pres">
      <dgm:prSet presAssocID="{D2837DD1-3B7B-4D84-B1AA-67971B3AA199}" presName="textRect" presStyleLbl="revTx" presStyleIdx="1" presStyleCnt="3">
        <dgm:presLayoutVars>
          <dgm:chMax val="1"/>
          <dgm:chPref val="1"/>
        </dgm:presLayoutVars>
      </dgm:prSet>
      <dgm:spPr/>
    </dgm:pt>
    <dgm:pt modelId="{79EA4CCF-0A71-405C-8140-83627B712352}" type="pres">
      <dgm:prSet presAssocID="{D69004EE-A92E-4BF7-BD80-BB269D723442}" presName="sibTrans" presStyleCnt="0"/>
      <dgm:spPr/>
    </dgm:pt>
    <dgm:pt modelId="{BFC902A0-C65E-442B-BA0D-98D2028D2E75}" type="pres">
      <dgm:prSet presAssocID="{58BC362F-2D50-4999-AE88-5262809699AF}" presName="compNode" presStyleCnt="0"/>
      <dgm:spPr/>
    </dgm:pt>
    <dgm:pt modelId="{8174024B-47BD-426E-BA1A-4E11AD0AE547}" type="pres">
      <dgm:prSet presAssocID="{58BC362F-2D50-4999-AE88-5262809699AF}" presName="iconBgRect" presStyleLbl="bgShp" presStyleIdx="2" presStyleCnt="3"/>
      <dgm:spPr/>
    </dgm:pt>
    <dgm:pt modelId="{DBA6F8CF-C1DC-4FF8-AF8B-9083A35542F2}" type="pres">
      <dgm:prSet presAssocID="{58BC362F-2D50-4999-AE88-5262809699A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ales of Justice"/>
        </a:ext>
      </dgm:extLst>
    </dgm:pt>
    <dgm:pt modelId="{4D9E7CC2-FA75-4DD4-8699-914724CD5646}" type="pres">
      <dgm:prSet presAssocID="{58BC362F-2D50-4999-AE88-5262809699AF}" presName="spaceRect" presStyleCnt="0"/>
      <dgm:spPr/>
    </dgm:pt>
    <dgm:pt modelId="{623018D6-5BB9-41D5-9051-6D999D335316}" type="pres">
      <dgm:prSet presAssocID="{58BC362F-2D50-4999-AE88-5262809699AF}" presName="textRect" presStyleLbl="revTx" presStyleIdx="2" presStyleCnt="3">
        <dgm:presLayoutVars>
          <dgm:chMax val="1"/>
          <dgm:chPref val="1"/>
        </dgm:presLayoutVars>
      </dgm:prSet>
      <dgm:spPr/>
    </dgm:pt>
  </dgm:ptLst>
  <dgm:cxnLst>
    <dgm:cxn modelId="{0C31180D-E09B-4755-86A7-37457ABE8F03}" type="presOf" srcId="{D2837DD1-3B7B-4D84-B1AA-67971B3AA199}" destId="{7077AD69-EC5E-46CB-AD1E-7CEE2066E8FC}" srcOrd="0" destOrd="0" presId="urn:microsoft.com/office/officeart/2018/5/layout/IconCircleLabelList"/>
    <dgm:cxn modelId="{3C31F53B-DE85-40CD-90CD-2C21579ACB1A}" srcId="{4DCDC955-EC99-4214-85BD-BD802B24B288}" destId="{C3FFCFF2-682F-4635-907C-2822012114C7}" srcOrd="0" destOrd="0" parTransId="{9C8F18DD-7F05-4BCE-8A09-5367FB81EF84}" sibTransId="{A5BD3BC6-AC7C-49DB-84D9-3CE689E59649}"/>
    <dgm:cxn modelId="{D3ABFD83-6CAB-44E3-A03F-205164C7C5B1}" type="presOf" srcId="{58BC362F-2D50-4999-AE88-5262809699AF}" destId="{623018D6-5BB9-41D5-9051-6D999D335316}" srcOrd="0" destOrd="0" presId="urn:microsoft.com/office/officeart/2018/5/layout/IconCircleLabelList"/>
    <dgm:cxn modelId="{F6B2AB96-82DA-43C2-9A4F-A79138FF0823}" type="presOf" srcId="{4DCDC955-EC99-4214-85BD-BD802B24B288}" destId="{D2207222-0537-4110-9D06-15072E31E802}" srcOrd="0" destOrd="0" presId="urn:microsoft.com/office/officeart/2018/5/layout/IconCircleLabelList"/>
    <dgm:cxn modelId="{3272BBAD-F070-4013-A2E8-488D0D90A7CB}" type="presOf" srcId="{C3FFCFF2-682F-4635-907C-2822012114C7}" destId="{3FB268B4-E6D8-474A-B66D-44E87234A72D}" srcOrd="0" destOrd="0" presId="urn:microsoft.com/office/officeart/2018/5/layout/IconCircleLabelList"/>
    <dgm:cxn modelId="{56DD08D4-2F4F-4A63-9608-0BC098D1F8E6}" srcId="{4DCDC955-EC99-4214-85BD-BD802B24B288}" destId="{58BC362F-2D50-4999-AE88-5262809699AF}" srcOrd="2" destOrd="0" parTransId="{68654A9C-95D3-48E5-936B-11C1586B564D}" sibTransId="{9E906FD5-F650-4B6D-BE3B-ADE7D2067875}"/>
    <dgm:cxn modelId="{8E46ADF0-023E-496C-8C8C-1F46DCD24C5B}" srcId="{4DCDC955-EC99-4214-85BD-BD802B24B288}" destId="{D2837DD1-3B7B-4D84-B1AA-67971B3AA199}" srcOrd="1" destOrd="0" parTransId="{FEBEC05C-C8CB-4AE7-8E6A-E2863AE4B6D3}" sibTransId="{D69004EE-A92E-4BF7-BD80-BB269D723442}"/>
    <dgm:cxn modelId="{948E1354-C063-4884-84BE-BAFDBE8A1727}" type="presParOf" srcId="{D2207222-0537-4110-9D06-15072E31E802}" destId="{150DD441-5119-46FB-8441-C4A8B0A6DADA}" srcOrd="0" destOrd="0" presId="urn:microsoft.com/office/officeart/2018/5/layout/IconCircleLabelList"/>
    <dgm:cxn modelId="{5E5F63FE-81C8-460E-BC8D-813252DA03A7}" type="presParOf" srcId="{150DD441-5119-46FB-8441-C4A8B0A6DADA}" destId="{1847BEDE-FBF3-4DE3-A9A9-F80C01A6D4E5}" srcOrd="0" destOrd="0" presId="urn:microsoft.com/office/officeart/2018/5/layout/IconCircleLabelList"/>
    <dgm:cxn modelId="{40CCD917-FAF0-4449-872E-91B56B8AD130}" type="presParOf" srcId="{150DD441-5119-46FB-8441-C4A8B0A6DADA}" destId="{95CC5777-446B-48C6-9AA3-DA362510F166}" srcOrd="1" destOrd="0" presId="urn:microsoft.com/office/officeart/2018/5/layout/IconCircleLabelList"/>
    <dgm:cxn modelId="{6C1F583C-C965-41AA-9811-805CAB798021}" type="presParOf" srcId="{150DD441-5119-46FB-8441-C4A8B0A6DADA}" destId="{8DE0C0BE-20B8-42B6-AAF1-EC4BA4F71448}" srcOrd="2" destOrd="0" presId="urn:microsoft.com/office/officeart/2018/5/layout/IconCircleLabelList"/>
    <dgm:cxn modelId="{588730B2-9984-4552-B16B-0B937935A48C}" type="presParOf" srcId="{150DD441-5119-46FB-8441-C4A8B0A6DADA}" destId="{3FB268B4-E6D8-474A-B66D-44E87234A72D}" srcOrd="3" destOrd="0" presId="urn:microsoft.com/office/officeart/2018/5/layout/IconCircleLabelList"/>
    <dgm:cxn modelId="{690DE863-C882-40FF-B186-8FC50FE474B0}" type="presParOf" srcId="{D2207222-0537-4110-9D06-15072E31E802}" destId="{56B80746-739D-438F-8E85-DD5DAE3CEDDE}" srcOrd="1" destOrd="0" presId="urn:microsoft.com/office/officeart/2018/5/layout/IconCircleLabelList"/>
    <dgm:cxn modelId="{EB2D749E-AE38-4C4F-AEF2-B32EECB01F4D}" type="presParOf" srcId="{D2207222-0537-4110-9D06-15072E31E802}" destId="{8A2CCE20-E30C-4058-B143-D2D95C712F62}" srcOrd="2" destOrd="0" presId="urn:microsoft.com/office/officeart/2018/5/layout/IconCircleLabelList"/>
    <dgm:cxn modelId="{0A1E63E2-EB99-4D9C-9395-A99F8B4DB9AD}" type="presParOf" srcId="{8A2CCE20-E30C-4058-B143-D2D95C712F62}" destId="{8AEF2529-67C4-4734-B4F8-FE714DB36C8A}" srcOrd="0" destOrd="0" presId="urn:microsoft.com/office/officeart/2018/5/layout/IconCircleLabelList"/>
    <dgm:cxn modelId="{E69E9B92-CFC0-46FA-97A4-C4AE6557F7FD}" type="presParOf" srcId="{8A2CCE20-E30C-4058-B143-D2D95C712F62}" destId="{507ACD71-3F3E-4F38-B6FD-184F82762196}" srcOrd="1" destOrd="0" presId="urn:microsoft.com/office/officeart/2018/5/layout/IconCircleLabelList"/>
    <dgm:cxn modelId="{4E3FABF8-8BF8-4C17-9164-A1BA00473254}" type="presParOf" srcId="{8A2CCE20-E30C-4058-B143-D2D95C712F62}" destId="{185DFF12-B06F-4D6E-AFDE-23955F5168B1}" srcOrd="2" destOrd="0" presId="urn:microsoft.com/office/officeart/2018/5/layout/IconCircleLabelList"/>
    <dgm:cxn modelId="{3BD88FAF-E37C-4172-BAD8-C1576E83E6D7}" type="presParOf" srcId="{8A2CCE20-E30C-4058-B143-D2D95C712F62}" destId="{7077AD69-EC5E-46CB-AD1E-7CEE2066E8FC}" srcOrd="3" destOrd="0" presId="urn:microsoft.com/office/officeart/2018/5/layout/IconCircleLabelList"/>
    <dgm:cxn modelId="{722AF6DD-E019-4E09-8928-4E10E1DE695D}" type="presParOf" srcId="{D2207222-0537-4110-9D06-15072E31E802}" destId="{79EA4CCF-0A71-405C-8140-83627B712352}" srcOrd="3" destOrd="0" presId="urn:microsoft.com/office/officeart/2018/5/layout/IconCircleLabelList"/>
    <dgm:cxn modelId="{4CB8234C-F59E-4C45-933E-47126DC211DC}" type="presParOf" srcId="{D2207222-0537-4110-9D06-15072E31E802}" destId="{BFC902A0-C65E-442B-BA0D-98D2028D2E75}" srcOrd="4" destOrd="0" presId="urn:microsoft.com/office/officeart/2018/5/layout/IconCircleLabelList"/>
    <dgm:cxn modelId="{3E9D6075-B6AE-40FA-9577-6F562E5DFA88}" type="presParOf" srcId="{BFC902A0-C65E-442B-BA0D-98D2028D2E75}" destId="{8174024B-47BD-426E-BA1A-4E11AD0AE547}" srcOrd="0" destOrd="0" presId="urn:microsoft.com/office/officeart/2018/5/layout/IconCircleLabelList"/>
    <dgm:cxn modelId="{E3F09D29-E13F-415A-9829-AC47A160EF40}" type="presParOf" srcId="{BFC902A0-C65E-442B-BA0D-98D2028D2E75}" destId="{DBA6F8CF-C1DC-4FF8-AF8B-9083A35542F2}" srcOrd="1" destOrd="0" presId="urn:microsoft.com/office/officeart/2018/5/layout/IconCircleLabelList"/>
    <dgm:cxn modelId="{E9443F93-4D09-44B2-BA2E-B0ED31C59D38}" type="presParOf" srcId="{BFC902A0-C65E-442B-BA0D-98D2028D2E75}" destId="{4D9E7CC2-FA75-4DD4-8699-914724CD5646}" srcOrd="2" destOrd="0" presId="urn:microsoft.com/office/officeart/2018/5/layout/IconCircleLabelList"/>
    <dgm:cxn modelId="{452F2907-2197-4C9E-BEC9-D3966B440A0A}" type="presParOf" srcId="{BFC902A0-C65E-442B-BA0D-98D2028D2E75}" destId="{623018D6-5BB9-41D5-9051-6D999D335316}"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BDD05-97F9-4C49-9C2E-71D032D4C8A2}">
      <dsp:nvSpPr>
        <dsp:cNvPr id="0" name=""/>
        <dsp:cNvSpPr/>
      </dsp:nvSpPr>
      <dsp:spPr>
        <a:xfrm rot="5400000">
          <a:off x="6656510" y="-2826662"/>
          <a:ext cx="780931" cy="6632448"/>
        </a:xfrm>
        <a:prstGeom prst="round2Same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ru-UA" sz="1500" kern="1200"/>
            <a:t>Right to life, liberty, and security of person. </a:t>
          </a:r>
          <a:endParaRPr lang="en-US" sz="1500" kern="1200"/>
        </a:p>
        <a:p>
          <a:pPr marL="114300" lvl="1" indent="-114300" algn="l" defTabSz="666750">
            <a:lnSpc>
              <a:spcPct val="90000"/>
            </a:lnSpc>
            <a:spcBef>
              <a:spcPct val="0"/>
            </a:spcBef>
            <a:spcAft>
              <a:spcPct val="15000"/>
            </a:spcAft>
            <a:buChar char="•"/>
          </a:pPr>
          <a:r>
            <a:rPr lang="ru-UA" sz="1500" kern="1200"/>
            <a:t>Freedom of speech, thought, and religion. </a:t>
          </a:r>
          <a:endParaRPr lang="en-US" sz="1500" kern="1200"/>
        </a:p>
        <a:p>
          <a:pPr marL="114300" lvl="1" indent="-114300" algn="l" defTabSz="666750">
            <a:lnSpc>
              <a:spcPct val="90000"/>
            </a:lnSpc>
            <a:spcBef>
              <a:spcPct val="0"/>
            </a:spcBef>
            <a:spcAft>
              <a:spcPct val="15000"/>
            </a:spcAft>
            <a:buChar char="•"/>
          </a:pPr>
          <a:r>
            <a:rPr lang="ru-UA" sz="1500" kern="1200"/>
            <a:t>Prohibition of torture and arbitrary detention.</a:t>
          </a:r>
          <a:endParaRPr lang="en-US" sz="1500" kern="1200"/>
        </a:p>
      </dsp:txBody>
      <dsp:txXfrm rot="-5400000">
        <a:off x="3730752" y="137218"/>
        <a:ext cx="6594326" cy="704687"/>
      </dsp:txXfrm>
    </dsp:sp>
    <dsp:sp modelId="{F48CC562-BB48-D44E-81E1-FD43D59078EB}">
      <dsp:nvSpPr>
        <dsp:cNvPr id="0" name=""/>
        <dsp:cNvSpPr/>
      </dsp:nvSpPr>
      <dsp:spPr>
        <a:xfrm>
          <a:off x="0" y="1479"/>
          <a:ext cx="3730752" cy="976164"/>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ru-UA" sz="3000" b="1" kern="1200"/>
            <a:t>Civil and Political Rights:</a:t>
          </a:r>
          <a:endParaRPr lang="en-US" sz="3000" kern="1200"/>
        </a:p>
      </dsp:txBody>
      <dsp:txXfrm>
        <a:off x="47652" y="49131"/>
        <a:ext cx="3635448" cy="880860"/>
      </dsp:txXfrm>
    </dsp:sp>
    <dsp:sp modelId="{46A521AA-949C-4947-9566-0E4FF4042F29}">
      <dsp:nvSpPr>
        <dsp:cNvPr id="0" name=""/>
        <dsp:cNvSpPr/>
      </dsp:nvSpPr>
      <dsp:spPr>
        <a:xfrm rot="5400000">
          <a:off x="6656510" y="-1801690"/>
          <a:ext cx="780931" cy="6632448"/>
        </a:xfrm>
        <a:prstGeom prst="round2SameRect">
          <a:avLst/>
        </a:prstGeom>
        <a:solidFill>
          <a:schemeClr val="accent5">
            <a:tint val="40000"/>
            <a:alpha val="90000"/>
            <a:hueOff val="7779575"/>
            <a:satOff val="-738"/>
            <a:lumOff val="538"/>
            <a:alphaOff val="0"/>
          </a:schemeClr>
        </a:solidFill>
        <a:ln w="15875" cap="flat" cmpd="sng" algn="ctr">
          <a:solidFill>
            <a:schemeClr val="accent5">
              <a:tint val="40000"/>
              <a:alpha val="90000"/>
              <a:hueOff val="7779575"/>
              <a:satOff val="-738"/>
              <a:lumOff val="53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ru-UA" sz="1500" kern="1200"/>
            <a:t>Right to education, work, and an adequate standard of living. </a:t>
          </a:r>
          <a:endParaRPr lang="en-US" sz="1500" kern="1200"/>
        </a:p>
        <a:p>
          <a:pPr marL="114300" lvl="1" indent="-114300" algn="l" defTabSz="666750">
            <a:lnSpc>
              <a:spcPct val="90000"/>
            </a:lnSpc>
            <a:spcBef>
              <a:spcPct val="0"/>
            </a:spcBef>
            <a:spcAft>
              <a:spcPct val="15000"/>
            </a:spcAft>
            <a:buChar char="•"/>
          </a:pPr>
          <a:r>
            <a:rPr lang="ru-UA" sz="1500" kern="1200"/>
            <a:t>Right to participate in cultural life.</a:t>
          </a:r>
          <a:endParaRPr lang="en-US" sz="1500" kern="1200"/>
        </a:p>
      </dsp:txBody>
      <dsp:txXfrm rot="-5400000">
        <a:off x="3730752" y="1162190"/>
        <a:ext cx="6594326" cy="704687"/>
      </dsp:txXfrm>
    </dsp:sp>
    <dsp:sp modelId="{253CC834-55AE-3A4A-BDD1-07985989EDCF}">
      <dsp:nvSpPr>
        <dsp:cNvPr id="0" name=""/>
        <dsp:cNvSpPr/>
      </dsp:nvSpPr>
      <dsp:spPr>
        <a:xfrm>
          <a:off x="0" y="1026451"/>
          <a:ext cx="3730752" cy="976164"/>
        </a:xfrm>
        <a:prstGeom prst="roundRect">
          <a:avLst/>
        </a:prstGeom>
        <a:solidFill>
          <a:schemeClr val="accent5">
            <a:hueOff val="7693906"/>
            <a:satOff val="-2748"/>
            <a:lumOff val="4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ru-UA" sz="3000" b="1" kern="1200"/>
            <a:t>Economic, Social, and Cultural Rights:</a:t>
          </a:r>
          <a:endParaRPr lang="en-US" sz="3000" kern="1200"/>
        </a:p>
      </dsp:txBody>
      <dsp:txXfrm>
        <a:off x="47652" y="1074103"/>
        <a:ext cx="3635448" cy="880860"/>
      </dsp:txXfrm>
    </dsp:sp>
    <dsp:sp modelId="{975AE5E3-FE7F-5C49-A3C8-2046AC41B027}">
      <dsp:nvSpPr>
        <dsp:cNvPr id="0" name=""/>
        <dsp:cNvSpPr/>
      </dsp:nvSpPr>
      <dsp:spPr>
        <a:xfrm rot="5400000">
          <a:off x="6656510" y="-776718"/>
          <a:ext cx="780931" cy="6632448"/>
        </a:xfrm>
        <a:prstGeom prst="round2SameRect">
          <a:avLst/>
        </a:prstGeom>
        <a:solidFill>
          <a:schemeClr val="accent5">
            <a:tint val="40000"/>
            <a:alpha val="90000"/>
            <a:hueOff val="15559149"/>
            <a:satOff val="-1476"/>
            <a:lumOff val="1077"/>
            <a:alphaOff val="0"/>
          </a:schemeClr>
        </a:solidFill>
        <a:ln w="15875" cap="flat" cmpd="sng" algn="ctr">
          <a:solidFill>
            <a:schemeClr val="accent5">
              <a:tint val="40000"/>
              <a:alpha val="90000"/>
              <a:hueOff val="15559149"/>
              <a:satOff val="-1476"/>
              <a:lumOff val="10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ru-UA" sz="1500" kern="1200"/>
            <a:t>Protection against discrimination based on race, gender, nationality, etc.</a:t>
          </a:r>
          <a:endParaRPr lang="en-US" sz="1500" kern="1200"/>
        </a:p>
      </dsp:txBody>
      <dsp:txXfrm rot="-5400000">
        <a:off x="3730752" y="2187162"/>
        <a:ext cx="6594326" cy="704687"/>
      </dsp:txXfrm>
    </dsp:sp>
    <dsp:sp modelId="{4AD8CE4E-82C7-AC41-B5FE-ACA0609FB643}">
      <dsp:nvSpPr>
        <dsp:cNvPr id="0" name=""/>
        <dsp:cNvSpPr/>
      </dsp:nvSpPr>
      <dsp:spPr>
        <a:xfrm>
          <a:off x="0" y="2051423"/>
          <a:ext cx="3730752" cy="976164"/>
        </a:xfrm>
        <a:prstGeom prst="roundRect">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ru-UA" sz="3000" b="1" kern="1200"/>
            <a:t>Non-Discrimination Principle:</a:t>
          </a:r>
          <a:endParaRPr lang="en-US" sz="3000" kern="1200"/>
        </a:p>
      </dsp:txBody>
      <dsp:txXfrm>
        <a:off x="47652" y="2099075"/>
        <a:ext cx="3635448" cy="8808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EA2113-D3D9-6F48-B69D-6B5DEF2D8DEC}">
      <dsp:nvSpPr>
        <dsp:cNvPr id="0" name=""/>
        <dsp:cNvSpPr/>
      </dsp:nvSpPr>
      <dsp:spPr>
        <a:xfrm>
          <a:off x="1038224" y="0"/>
          <a:ext cx="4606925" cy="4606925"/>
        </a:xfrm>
        <a:prstGeom prst="diamond">
          <a:avLst/>
        </a:prstGeom>
        <a:solidFill>
          <a:schemeClr val="accent2">
            <a:tint val="40000"/>
            <a:hueOff val="0"/>
            <a:satOff val="0"/>
            <a:lumOff val="0"/>
            <a:alphaOff val="0"/>
          </a:schemeClr>
        </a:solidFill>
        <a:ln>
          <a:noFill/>
        </a:ln>
        <a:effectLst>
          <a:outerShdw blurRad="50800" dist="25400" dir="5400000" rotWithShape="0">
            <a:srgbClr val="000000">
              <a:alpha val="28000"/>
            </a:srgbClr>
          </a:outerShdw>
        </a:effectLst>
      </dsp:spPr>
      <dsp:style>
        <a:lnRef idx="0">
          <a:scrgbClr r="0" g="0" b="0"/>
        </a:lnRef>
        <a:fillRef idx="1">
          <a:scrgbClr r="0" g="0" b="0"/>
        </a:fillRef>
        <a:effectRef idx="2">
          <a:scrgbClr r="0" g="0" b="0"/>
        </a:effectRef>
        <a:fontRef idx="minor"/>
      </dsp:style>
    </dsp:sp>
    <dsp:sp modelId="{339A6B78-F0CE-C540-BDD6-3E31609473F1}">
      <dsp:nvSpPr>
        <dsp:cNvPr id="0" name=""/>
        <dsp:cNvSpPr/>
      </dsp:nvSpPr>
      <dsp:spPr>
        <a:xfrm>
          <a:off x="1475882" y="437657"/>
          <a:ext cx="1796700" cy="1796700"/>
        </a:xfrm>
        <a:prstGeom prst="round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UA" sz="1500" b="1" kern="1200" baseline="0"/>
            <a:t>Non-Binding Nature: </a:t>
          </a:r>
          <a:r>
            <a:rPr lang="ru-UA" sz="1500" kern="1200" baseline="0"/>
            <a:t>The UDHR lacks enforceability compared to treaties. </a:t>
          </a:r>
          <a:endParaRPr lang="en-US" sz="1500" kern="1200"/>
        </a:p>
      </dsp:txBody>
      <dsp:txXfrm>
        <a:off x="1563590" y="525365"/>
        <a:ext cx="1621284" cy="1621284"/>
      </dsp:txXfrm>
    </dsp:sp>
    <dsp:sp modelId="{C85B5E4B-CB9B-2C4C-814C-45577A9667B0}">
      <dsp:nvSpPr>
        <dsp:cNvPr id="0" name=""/>
        <dsp:cNvSpPr/>
      </dsp:nvSpPr>
      <dsp:spPr>
        <a:xfrm>
          <a:off x="3410791" y="437657"/>
          <a:ext cx="1796700" cy="1796700"/>
        </a:xfrm>
        <a:prstGeom prst="roundRect">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UA" sz="1500" b="1" kern="1200" baseline="0"/>
            <a:t>Conflicts with National Traditions: </a:t>
          </a:r>
          <a:r>
            <a:rPr lang="ru-UA" sz="1500" kern="1200" baseline="0"/>
            <a:t>Resistance to integrating international norms. </a:t>
          </a:r>
          <a:endParaRPr lang="en-US" sz="1500" kern="1200"/>
        </a:p>
      </dsp:txBody>
      <dsp:txXfrm>
        <a:off x="3498499" y="525365"/>
        <a:ext cx="1621284" cy="1621284"/>
      </dsp:txXfrm>
    </dsp:sp>
    <dsp:sp modelId="{F4D1C630-041C-C74F-A326-7F66FBA22BBB}">
      <dsp:nvSpPr>
        <dsp:cNvPr id="0" name=""/>
        <dsp:cNvSpPr/>
      </dsp:nvSpPr>
      <dsp:spPr>
        <a:xfrm>
          <a:off x="1475882" y="2372566"/>
          <a:ext cx="1796700" cy="1796700"/>
        </a:xfrm>
        <a:prstGeom prst="round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UA" sz="1500" b="1" kern="1200" baseline="0"/>
            <a:t>Political and Social Challenges: </a:t>
          </a:r>
          <a:r>
            <a:rPr lang="ru-UA" sz="1500" kern="1200" baseline="0"/>
            <a:t>Balancing national sovereignty with universal obligations.</a:t>
          </a:r>
          <a:endParaRPr lang="en-US" sz="1500" kern="1200"/>
        </a:p>
      </dsp:txBody>
      <dsp:txXfrm>
        <a:off x="1563590" y="2460274"/>
        <a:ext cx="1621284" cy="1621284"/>
      </dsp:txXfrm>
    </dsp:sp>
    <dsp:sp modelId="{72DA2914-D316-9244-AF40-0B6490FA694F}">
      <dsp:nvSpPr>
        <dsp:cNvPr id="0" name=""/>
        <dsp:cNvSpPr/>
      </dsp:nvSpPr>
      <dsp:spPr>
        <a:xfrm>
          <a:off x="3410791" y="2372566"/>
          <a:ext cx="1796700" cy="1796700"/>
        </a:xfrm>
        <a:prstGeom prst="roundRect">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UA" sz="1500" i="1" kern="1200" baseline="0"/>
            <a:t>Example: </a:t>
          </a:r>
          <a:r>
            <a:rPr lang="ru-UA" sz="1500" kern="1200" baseline="0"/>
            <a:t>Tensions in Spain regarding Catalonia’s independence claims vs. constitutional order. </a:t>
          </a:r>
          <a:endParaRPr lang="en-US" sz="1500" kern="1200"/>
        </a:p>
      </dsp:txBody>
      <dsp:txXfrm>
        <a:off x="3498499" y="2460274"/>
        <a:ext cx="1621284" cy="16212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F04A1-A63F-804E-9583-CC941823E69B}">
      <dsp:nvSpPr>
        <dsp:cNvPr id="0" name=""/>
        <dsp:cNvSpPr/>
      </dsp:nvSpPr>
      <dsp:spPr>
        <a:xfrm rot="5400000">
          <a:off x="6755309" y="-2950125"/>
          <a:ext cx="583332" cy="6632448"/>
        </a:xfrm>
        <a:prstGeom prst="round2Same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ru-UA" sz="1800" kern="1200"/>
            <a:t>The Spanish Constitution of 1978 incorporates many UDHR principles in Title I.</a:t>
          </a:r>
          <a:endParaRPr lang="en-US" sz="1800" kern="1200"/>
        </a:p>
      </dsp:txBody>
      <dsp:txXfrm rot="-5400000">
        <a:off x="3730751" y="102909"/>
        <a:ext cx="6603972" cy="526380"/>
      </dsp:txXfrm>
    </dsp:sp>
    <dsp:sp modelId="{1D4D8BDA-9709-B54E-8AC6-439E63C94D60}">
      <dsp:nvSpPr>
        <dsp:cNvPr id="0" name=""/>
        <dsp:cNvSpPr/>
      </dsp:nvSpPr>
      <dsp:spPr>
        <a:xfrm>
          <a:off x="0" y="1516"/>
          <a:ext cx="3730752" cy="729165"/>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ru-UA" sz="1400" b="1" kern="1200"/>
            <a:t>Constitutional Basis:</a:t>
          </a:r>
          <a:endParaRPr lang="en-US" sz="1400" kern="1200"/>
        </a:p>
      </dsp:txBody>
      <dsp:txXfrm>
        <a:off x="35595" y="37111"/>
        <a:ext cx="3659562" cy="657975"/>
      </dsp:txXfrm>
    </dsp:sp>
    <dsp:sp modelId="{7BD9A91B-DB5F-904C-8213-B2A607A0308C}">
      <dsp:nvSpPr>
        <dsp:cNvPr id="0" name=""/>
        <dsp:cNvSpPr/>
      </dsp:nvSpPr>
      <dsp:spPr>
        <a:xfrm rot="5400000">
          <a:off x="6755309" y="-2184502"/>
          <a:ext cx="583332" cy="6632448"/>
        </a:xfrm>
        <a:prstGeom prst="round2SameRect">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ru-UA" sz="1800" kern="1200"/>
            <a:t>The Constitutional Court ensures laws align with international human rights norms.</a:t>
          </a:r>
          <a:endParaRPr lang="en-US" sz="1800" kern="1200"/>
        </a:p>
      </dsp:txBody>
      <dsp:txXfrm rot="-5400000">
        <a:off x="3730751" y="868532"/>
        <a:ext cx="6603972" cy="526380"/>
      </dsp:txXfrm>
    </dsp:sp>
    <dsp:sp modelId="{55B9013D-D207-104B-9DBB-F4D149D736B5}">
      <dsp:nvSpPr>
        <dsp:cNvPr id="0" name=""/>
        <dsp:cNvSpPr/>
      </dsp:nvSpPr>
      <dsp:spPr>
        <a:xfrm>
          <a:off x="0" y="767139"/>
          <a:ext cx="3730752" cy="729165"/>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ru-UA" sz="1400" b="1" kern="1200"/>
            <a:t>Judicial Interpretation:</a:t>
          </a:r>
          <a:endParaRPr lang="en-US" sz="1400" kern="1200"/>
        </a:p>
      </dsp:txBody>
      <dsp:txXfrm>
        <a:off x="35595" y="802734"/>
        <a:ext cx="3659562" cy="657975"/>
      </dsp:txXfrm>
    </dsp:sp>
    <dsp:sp modelId="{2A74105A-F4B6-E54B-892D-2C77C293B11C}">
      <dsp:nvSpPr>
        <dsp:cNvPr id="0" name=""/>
        <dsp:cNvSpPr/>
      </dsp:nvSpPr>
      <dsp:spPr>
        <a:xfrm rot="5400000">
          <a:off x="6755309" y="-1418878"/>
          <a:ext cx="583332" cy="6632448"/>
        </a:xfrm>
        <a:prstGeom prst="round2SameRect">
          <a:avLst/>
        </a:prstGeom>
        <a:solidFill>
          <a:schemeClr val="accent4">
            <a:tint val="40000"/>
            <a:alpha val="90000"/>
            <a:hueOff val="0"/>
            <a:satOff val="0"/>
            <a:lumOff val="0"/>
            <a:alphaOff val="0"/>
          </a:schemeClr>
        </a:solidFill>
        <a:ln w="15875"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ru-UA" sz="1800" kern="1200"/>
            <a:t>Organic Law 1/2004 on Integrated Protection Measures against Gender Violence. </a:t>
          </a:r>
          <a:endParaRPr lang="en-US" sz="1800" kern="1200"/>
        </a:p>
      </dsp:txBody>
      <dsp:txXfrm rot="-5400000">
        <a:off x="3730751" y="1634156"/>
        <a:ext cx="6603972" cy="526380"/>
      </dsp:txXfrm>
    </dsp:sp>
    <dsp:sp modelId="{D904F61C-9158-6446-8B3D-1E22DD778302}">
      <dsp:nvSpPr>
        <dsp:cNvPr id="0" name=""/>
        <dsp:cNvSpPr/>
      </dsp:nvSpPr>
      <dsp:spPr>
        <a:xfrm>
          <a:off x="0" y="1532762"/>
          <a:ext cx="3730752" cy="729165"/>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ru-UA" sz="1400" b="1" kern="1200"/>
            <a:t>Specific Laws:</a:t>
          </a:r>
          <a:endParaRPr lang="en-US" sz="1400" kern="1200"/>
        </a:p>
      </dsp:txBody>
      <dsp:txXfrm>
        <a:off x="35595" y="1568357"/>
        <a:ext cx="3659562" cy="657975"/>
      </dsp:txXfrm>
    </dsp:sp>
    <dsp:sp modelId="{E7B1DEBE-4E3A-6D49-A79F-2D5DBDA5DDAD}">
      <dsp:nvSpPr>
        <dsp:cNvPr id="0" name=""/>
        <dsp:cNvSpPr/>
      </dsp:nvSpPr>
      <dsp:spPr>
        <a:xfrm>
          <a:off x="0" y="2298385"/>
          <a:ext cx="3730752" cy="729165"/>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a:hlinkClick xmlns:r="http://schemas.openxmlformats.org/officeDocument/2006/relationships" r:id="rId1"/>
            </a:rPr>
            <a:t>https://www.youtube.com/watch?v=5Dwsq_0-By0</a:t>
          </a:r>
          <a:endParaRPr lang="en-US" sz="1400" kern="1200"/>
        </a:p>
      </dsp:txBody>
      <dsp:txXfrm>
        <a:off x="35595" y="2333980"/>
        <a:ext cx="3659562" cy="6579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47BEDE-FBF3-4DE3-A9A9-F80C01A6D4E5}">
      <dsp:nvSpPr>
        <dsp:cNvPr id="0" name=""/>
        <dsp:cNvSpPr/>
      </dsp:nvSpPr>
      <dsp:spPr>
        <a:xfrm>
          <a:off x="935850" y="7033"/>
          <a:ext cx="1749937" cy="174993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CC5777-446B-48C6-9AA3-DA362510F166}">
      <dsp:nvSpPr>
        <dsp:cNvPr id="0" name=""/>
        <dsp:cNvSpPr/>
      </dsp:nvSpPr>
      <dsp:spPr>
        <a:xfrm>
          <a:off x="1308787" y="379970"/>
          <a:ext cx="1004062" cy="10040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FB268B4-E6D8-474A-B66D-44E87234A72D}">
      <dsp:nvSpPr>
        <dsp:cNvPr id="0" name=""/>
        <dsp:cNvSpPr/>
      </dsp:nvSpPr>
      <dsp:spPr>
        <a:xfrm>
          <a:off x="376443" y="2302033"/>
          <a:ext cx="286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ru-UA" sz="1500" b="1" kern="1200"/>
            <a:t>Comparison with binding human rights treaties (ICCPR, ICESCR).</a:t>
          </a:r>
          <a:endParaRPr lang="en-US" sz="1500" kern="1200"/>
        </a:p>
      </dsp:txBody>
      <dsp:txXfrm>
        <a:off x="376443" y="2302033"/>
        <a:ext cx="2868750" cy="720000"/>
      </dsp:txXfrm>
    </dsp:sp>
    <dsp:sp modelId="{8AEF2529-67C4-4734-B4F8-FE714DB36C8A}">
      <dsp:nvSpPr>
        <dsp:cNvPr id="0" name=""/>
        <dsp:cNvSpPr/>
      </dsp:nvSpPr>
      <dsp:spPr>
        <a:xfrm>
          <a:off x="4306631" y="7033"/>
          <a:ext cx="1749937" cy="174993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7ACD71-3F3E-4F38-B6FD-184F82762196}">
      <dsp:nvSpPr>
        <dsp:cNvPr id="0" name=""/>
        <dsp:cNvSpPr/>
      </dsp:nvSpPr>
      <dsp:spPr>
        <a:xfrm>
          <a:off x="4679568" y="379970"/>
          <a:ext cx="1004062" cy="10040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077AD69-EC5E-46CB-AD1E-7CEE2066E8FC}">
      <dsp:nvSpPr>
        <dsp:cNvPr id="0" name=""/>
        <dsp:cNvSpPr/>
      </dsp:nvSpPr>
      <dsp:spPr>
        <a:xfrm>
          <a:off x="3747225" y="2302033"/>
          <a:ext cx="286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ru-UA" sz="1500" b="1" kern="1200"/>
            <a:t>Legal scholars’ perspectives on the UDHR’s role in international law.</a:t>
          </a:r>
          <a:endParaRPr lang="en-US" sz="1500" kern="1200"/>
        </a:p>
      </dsp:txBody>
      <dsp:txXfrm>
        <a:off x="3747225" y="2302033"/>
        <a:ext cx="2868750" cy="720000"/>
      </dsp:txXfrm>
    </dsp:sp>
    <dsp:sp modelId="{8174024B-47BD-426E-BA1A-4E11AD0AE547}">
      <dsp:nvSpPr>
        <dsp:cNvPr id="0" name=""/>
        <dsp:cNvSpPr/>
      </dsp:nvSpPr>
      <dsp:spPr>
        <a:xfrm>
          <a:off x="7677412" y="7033"/>
          <a:ext cx="1749937" cy="174993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A6F8CF-C1DC-4FF8-AF8B-9083A35542F2}">
      <dsp:nvSpPr>
        <dsp:cNvPr id="0" name=""/>
        <dsp:cNvSpPr/>
      </dsp:nvSpPr>
      <dsp:spPr>
        <a:xfrm>
          <a:off x="8050350" y="379970"/>
          <a:ext cx="1004062" cy="10040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3018D6-5BB9-41D5-9051-6D999D335316}">
      <dsp:nvSpPr>
        <dsp:cNvPr id="0" name=""/>
        <dsp:cNvSpPr/>
      </dsp:nvSpPr>
      <dsp:spPr>
        <a:xfrm>
          <a:off x="7118006" y="2302033"/>
          <a:ext cx="286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ru-UA" sz="1500" b="1" kern="1200"/>
            <a:t>Possible future developments in strengthening its legal impact.</a:t>
          </a:r>
          <a:endParaRPr lang="en-US" sz="1500" kern="1200"/>
        </a:p>
      </dsp:txBody>
      <dsp:txXfrm>
        <a:off x="7118006" y="2302033"/>
        <a:ext cx="286875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03.03.2025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3/3/25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3/3/25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3/3/25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3/3/25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3/3/25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3/3/25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Пункты">
    <p:spTree>
      <p:nvGrpSpPr>
        <p:cNvPr id="1" name=""/>
        <p:cNvGrpSpPr/>
        <p:nvPr/>
      </p:nvGrpSpPr>
      <p:grpSpPr>
        <a:xfrm>
          <a:off x="0" y="0"/>
          <a:ext cx="0" cy="0"/>
          <a:chOff x="0" y="0"/>
          <a:chExt cx="0" cy="0"/>
        </a:xfrm>
      </p:grpSpPr>
      <p:sp>
        <p:nvSpPr>
          <p:cNvPr id="75" name="Уровень текста 1…"/>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5321239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3/3/25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3/3/25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3/3/25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3/3/25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3/3/25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3/3/25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3/3/25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
        <p:nvSpPr>
          <p:cNvPr id="8" name="TextBox 7">
            <a:extLst>
              <a:ext uri="{FF2B5EF4-FFF2-40B4-BE49-F238E27FC236}">
                <a16:creationId xmlns:a16="http://schemas.microsoft.com/office/drawing/2014/main" id="{1FB4A98B-CCDD-8C18-6DCB-7A2A750E528B}"/>
              </a:ext>
            </a:extLst>
          </p:cNvPr>
          <p:cNvSpPr txBox="1"/>
          <p:nvPr>
            <p:extLst>
              <p:ext uri="{1162E1C5-73C7-4A58-AE30-91384D911F3F}">
                <p184:classification xmlns:p184="http://schemas.microsoft.com/office/powerpoint/2018/4/main" val="hdr"/>
              </p:ext>
            </p:extLst>
          </p:nvPr>
        </p:nvSpPr>
        <p:spPr>
          <a:xfrm>
            <a:off x="11745913" y="63500"/>
            <a:ext cx="411162" cy="152400"/>
          </a:xfrm>
          <a:prstGeom prst="rect">
            <a:avLst/>
          </a:prstGeom>
        </p:spPr>
        <p:txBody>
          <a:bodyPr horzOverflow="overflow" lIns="0" tIns="0" rIns="0" bIns="0">
            <a:spAutoFit/>
          </a:bodyPr>
          <a:lstStyle/>
          <a:p>
            <a:pPr algn="l"/>
            <a:r>
              <a:rPr lang="en-US" sz="1000">
                <a:solidFill>
                  <a:srgbClr val="0000FF"/>
                </a:solidFill>
                <a:latin typeface="Calibri" panose="020F0502020204030204" pitchFamily="34" charset="0"/>
                <a:ea typeface="Calibri" panose="020F0502020204030204" pitchFamily="34" charset="0"/>
                <a:cs typeface="Calibri" panose="020F0502020204030204" pitchFamily="34" charset="0"/>
              </a:rPr>
              <a:t>Interno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 id="2147483669"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www.ohchr.org/en/instruments-mechanisms/instruments/international-covenant-economic-social-and-cultural-rights" TargetMode="External"/><Relationship Id="rId2" Type="http://schemas.openxmlformats.org/officeDocument/2006/relationships/hyperlink" Target="https://www.ohchr.org/en/instruments-mechanisms/instruments/international-covenant-civil-and-political-right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ur-lex.europa.eu/legal-content/EN/TXT/?uri=CELEX%3A12012P%2FTXT"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youtu.be/Bsm_vhEgKew?si=w3yCnJFMDN7QWKZB" TargetMode="Externa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hyperlink" Target="https://www.ohchr.org/sites/default/files/lib-docs/HRBodies/UPR/Documents/Session35/ES/Spain_Infographic_35.pdf"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hyperlink" Target="https://globalfreedomofexpression.columbia.edu/cases/the-extradition-case-of-jose-miguel-arenas-valtonyc/#:~:text=Case%20Summary%20and%20Outcome,not%20be%20extradited%20by%20Belgium" TargetMode="External"/><Relationship Id="rId4" Type="http://schemas.openxmlformats.org/officeDocument/2006/relationships/hyperlink" Target="https://eucrim.eu/news/cjeu-ruling-spanish-rapper-case/"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x.ai/" TargetMode="External"/><Relationship Id="rId3" Type="http://schemas.openxmlformats.org/officeDocument/2006/relationships/hyperlink" Target="https://scite.ai/" TargetMode="External"/><Relationship Id="rId7" Type="http://schemas.openxmlformats.org/officeDocument/2006/relationships/hyperlink" Target="https://uacademic.info/" TargetMode="External"/><Relationship Id="rId2" Type="http://schemas.openxmlformats.org/officeDocument/2006/relationships/hyperlink" Target="https://www.perplexity.ai/hub/blog/introducing-perplexity-deep-research" TargetMode="External"/><Relationship Id="rId1" Type="http://schemas.openxmlformats.org/officeDocument/2006/relationships/slideLayout" Target="../slideLayouts/slideLayout4.xml"/><Relationship Id="rId6" Type="http://schemas.openxmlformats.org/officeDocument/2006/relationships/hyperlink" Target="https://evernote.com/" TargetMode="External"/><Relationship Id="rId11" Type="http://schemas.openxmlformats.org/officeDocument/2006/relationships/hyperlink" Target="https://chat.qwenlm.ai/" TargetMode="External"/><Relationship Id="rId5" Type="http://schemas.openxmlformats.org/officeDocument/2006/relationships/hyperlink" Target="https://www.mendeley.com/" TargetMode="External"/><Relationship Id="rId10" Type="http://schemas.openxmlformats.org/officeDocument/2006/relationships/hyperlink" Target="https://gemini.google.com/" TargetMode="External"/><Relationship Id="rId4" Type="http://schemas.openxmlformats.org/officeDocument/2006/relationships/hyperlink" Target="https://www.zotero.org/" TargetMode="External"/><Relationship Id="rId9" Type="http://schemas.openxmlformats.org/officeDocument/2006/relationships/hyperlink" Target="https://claude.ai/"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youtu.be/gA5sUoE0M4g?si=QID2RlTFbE-mzNlX" TargetMode="Externa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hyperlink" Target="https://youtu.be/5RR4VXNX3jA?si=GPbOiD-Hl5kioptO"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hyperlink" Target="https://www.un.org/en/udhrbook/" TargetMode="Externa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61" name="Rectangle 60">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xfrm>
            <a:off x="1126762" y="1227279"/>
            <a:ext cx="4328819" cy="250921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lvl="0"/>
            <a:r>
              <a:rPr lang="en-GB" sz="2300" b="1"/>
              <a:t>Unit </a:t>
            </a:r>
            <a:r>
              <a:rPr lang="ru-RU" sz="2300" b="1"/>
              <a:t>5 (1)</a:t>
            </a:r>
            <a:r>
              <a:rPr lang="en-GB" sz="2300" b="1"/>
              <a:t>. </a:t>
            </a:r>
            <a:br>
              <a:rPr lang="en-US" sz="2300" b="0" i="0"/>
            </a:br>
            <a:r>
              <a:rPr lang="en-GB" sz="2300"/>
              <a:t>Human Rights Instruments</a:t>
            </a:r>
            <a:br>
              <a:rPr lang="ru-UA" sz="2300"/>
            </a:br>
            <a:r>
              <a:rPr lang="en-GB" sz="2300"/>
              <a:t>The Universal Declaration of Human Rights.</a:t>
            </a:r>
            <a:br>
              <a:rPr lang="ru-UA" sz="2300"/>
            </a:br>
            <a:r>
              <a:rPr lang="en-GB" sz="2300"/>
              <a:t>. </a:t>
            </a:r>
            <a:br>
              <a:rPr lang="en-US" sz="2300"/>
            </a:br>
            <a:endParaRPr lang="ru-UA" sz="2300" dirty="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xfrm>
            <a:off x="1126762" y="3812694"/>
            <a:ext cx="4706211"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sz="2000">
                <a:solidFill>
                  <a:schemeClr val="tx1">
                    <a:lumMod val="50000"/>
                    <a:lumOff val="50000"/>
                  </a:schemeClr>
                </a:solidFill>
              </a:rPr>
              <a:t>Prof. Viacheslav (SLAVA) TULIAKOV</a:t>
            </a:r>
          </a:p>
          <a:p>
            <a:r>
              <a:rPr lang="en-US" sz="2000">
                <a:solidFill>
                  <a:schemeClr val="tx1">
                    <a:lumMod val="50000"/>
                    <a:lumOff val="50000"/>
                  </a:schemeClr>
                </a:solidFill>
              </a:rPr>
              <a:t>Viacheslav.Tuliakov@esic.university</a:t>
            </a:r>
            <a:endParaRPr lang="ru-UA" sz="2000">
              <a:solidFill>
                <a:schemeClr val="tx1">
                  <a:lumMod val="50000"/>
                  <a:lumOff val="50000"/>
                </a:schemeClr>
              </a:solidFill>
            </a:endParaRPr>
          </a:p>
        </p:txBody>
      </p:sp>
      <p:pic>
        <p:nvPicPr>
          <p:cNvPr id="63" name="Picture 62">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65" name="Picture 64">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4" name="Рисунок 3" descr="Изображение выглядит как небо, на открытом воздухе, облако, дерево&#10;&#10;Контент, сгенерированный ИИ, может содержать ошибки.">
            <a:extLst>
              <a:ext uri="{FF2B5EF4-FFF2-40B4-BE49-F238E27FC236}">
                <a16:creationId xmlns:a16="http://schemas.microsoft.com/office/drawing/2014/main" id="{2329B0A6-422E-9EC3-7077-27498ABCF4D2}"/>
              </a:ext>
            </a:extLst>
          </p:cNvPr>
          <p:cNvPicPr>
            <a:picLocks noChangeAspect="1"/>
          </p:cNvPicPr>
          <p:nvPr/>
        </p:nvPicPr>
        <p:blipFill>
          <a:blip r:embed="rId3"/>
          <a:stretch>
            <a:fillRect/>
          </a:stretch>
        </p:blipFill>
        <p:spPr>
          <a:xfrm>
            <a:off x="6683215" y="1150917"/>
            <a:ext cx="5132324" cy="3849243"/>
          </a:xfrm>
          <a:prstGeom prst="rect">
            <a:avLst/>
          </a:prstGeom>
        </p:spPr>
      </p:pic>
      <p:pic>
        <p:nvPicPr>
          <p:cNvPr id="67" name="Picture 66">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
        <p:nvSpPr>
          <p:cNvPr id="2" name="TextBox 1">
            <a:extLst>
              <a:ext uri="{FF2B5EF4-FFF2-40B4-BE49-F238E27FC236}">
                <a16:creationId xmlns:a16="http://schemas.microsoft.com/office/drawing/2014/main" id="{16998AC2-444A-8E89-381B-3E5CBF210D11}"/>
              </a:ext>
            </a:extLst>
          </p:cNvPr>
          <p:cNvSpPr txBox="1"/>
          <p:nvPr/>
        </p:nvSpPr>
        <p:spPr>
          <a:xfrm>
            <a:off x="7394713" y="6718852"/>
            <a:ext cx="184731" cy="369332"/>
          </a:xfrm>
          <a:prstGeom prst="rect">
            <a:avLst/>
          </a:prstGeom>
          <a:noFill/>
        </p:spPr>
        <p:txBody>
          <a:bodyPr wrap="none" rtlCol="0">
            <a:spAutoFit/>
          </a:bodyPr>
          <a:lstStyle/>
          <a:p>
            <a:endParaRPr lang="ru-UA"/>
          </a:p>
        </p:txBody>
      </p:sp>
    </p:spTree>
    <p:extLst>
      <p:ext uri="{BB962C8B-B14F-4D97-AF65-F5344CB8AC3E}">
        <p14:creationId xmlns:p14="http://schemas.microsoft.com/office/powerpoint/2010/main" val="116011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8C8DCB-9950-E2D0-BCC2-FA461735190E}"/>
              </a:ext>
            </a:extLst>
          </p:cNvPr>
          <p:cNvSpPr>
            <a:spLocks noGrp="1"/>
          </p:cNvSpPr>
          <p:nvPr>
            <p:ph type="title"/>
          </p:nvPr>
        </p:nvSpPr>
        <p:spPr/>
        <p:txBody>
          <a:bodyPr/>
          <a:lstStyle/>
          <a:p>
            <a:r>
              <a:rPr lang="ru-UA" b="1" kern="0" dirty="0">
                <a:latin typeface="Arial" panose="020B0604020202020204" pitchFamily="34" charset="0"/>
                <a:ea typeface="Times New Roman" panose="02020603050405020304" pitchFamily="18" charset="0"/>
              </a:rPr>
              <a:t>The Debate on the Legal Force of the UDHR</a:t>
            </a:r>
            <a:br>
              <a:rPr lang="ru-UA" sz="4000" kern="100" dirty="0">
                <a:latin typeface="Times New Roman" panose="02020603050405020304" pitchFamily="18" charset="0"/>
                <a:ea typeface="Aptos" panose="020B0004020202020204" pitchFamily="34" charset="0"/>
              </a:rPr>
            </a:br>
            <a:endParaRPr lang="ru-UA" dirty="0"/>
          </a:p>
        </p:txBody>
      </p:sp>
      <p:sp>
        <p:nvSpPr>
          <p:cNvPr id="3" name="Объект 2">
            <a:extLst>
              <a:ext uri="{FF2B5EF4-FFF2-40B4-BE49-F238E27FC236}">
                <a16:creationId xmlns:a16="http://schemas.microsoft.com/office/drawing/2014/main" id="{B82946CD-8C9A-58F8-B19D-B5369D1CE93A}"/>
              </a:ext>
            </a:extLst>
          </p:cNvPr>
          <p:cNvSpPr>
            <a:spLocks noGrp="1"/>
          </p:cNvSpPr>
          <p:nvPr>
            <p:ph sz="quarter" idx="13"/>
          </p:nvPr>
        </p:nvSpPr>
        <p:spPr/>
        <p:txBody>
          <a:bodyPr/>
          <a:lstStyle/>
          <a:p>
            <a:pPr marL="342900" lvl="0" indent="-342900">
              <a:buSzPts val="1000"/>
              <a:buFont typeface="Symbol" pitchFamily="2" charset="2"/>
              <a:buChar char=""/>
              <a:tabLst>
                <a:tab pos="457200" algn="l"/>
              </a:tabLst>
            </a:pPr>
            <a:r>
              <a:rPr lang="ru-UA" sz="1200" b="1" kern="0" dirty="0">
                <a:solidFill>
                  <a:srgbClr val="374151"/>
                </a:solidFill>
                <a:effectLst/>
                <a:latin typeface="Arial" panose="020B0604020202020204" pitchFamily="34" charset="0"/>
                <a:ea typeface="Times New Roman" panose="02020603050405020304" pitchFamily="18" charset="0"/>
              </a:rPr>
              <a:t>Comparison with Binding Treaties:</a:t>
            </a:r>
            <a:endParaRPr lang="ru-UA" sz="1400" kern="100" dirty="0">
              <a:solidFill>
                <a:srgbClr val="374151"/>
              </a:solidFill>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rPr>
              <a:t>International Covenant on Civil and Political Rights (ICCPR). </a:t>
            </a:r>
            <a:endParaRPr lang="ru-UA" sz="1400" kern="100" dirty="0">
              <a:solidFill>
                <a:srgbClr val="374151"/>
              </a:solidFill>
              <a:effectLst/>
              <a:latin typeface="Times New Roman" panose="02020603050405020304" pitchFamily="18" charset="0"/>
              <a:ea typeface="Aptos" panose="020B0004020202020204" pitchFamily="34" charset="0"/>
              <a:cs typeface="Times New Roman" panose="02020603050405020304" pitchFamily="18" charset="0"/>
            </a:endParaRPr>
          </a:p>
          <a:p>
            <a:pPr marL="1143000" lvl="2" indent="-228600">
              <a:buSzPts val="1000"/>
              <a:buFont typeface="Wingdings" pitchFamily="2" charset="2"/>
              <a:buChar char=""/>
              <a:tabLst>
                <a:tab pos="1371600" algn="l"/>
              </a:tabLst>
            </a:pPr>
            <a:r>
              <a:rPr lang="ru-UA" sz="1200" kern="0" dirty="0">
                <a:solidFill>
                  <a:srgbClr val="0000FF"/>
                </a:solidFill>
                <a:effectLst/>
                <a:latin typeface="Arial" panose="020B0604020202020204" pitchFamily="34" charset="0"/>
                <a:ea typeface="Times New Roman" panose="02020603050405020304" pitchFamily="18" charset="0"/>
                <a:hlinkClick r:id="rId2"/>
              </a:rPr>
              <a:t>ICCPR Text</a:t>
            </a:r>
            <a:endParaRPr lang="ru-UA" sz="1400" kern="100" dirty="0">
              <a:solidFill>
                <a:srgbClr val="374151"/>
              </a:solidFill>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rPr>
              <a:t>International Covenant on Economic, Social, and Cultural Rights (ICESCR). </a:t>
            </a:r>
            <a:endParaRPr lang="ru-UA" sz="1400" kern="100" dirty="0">
              <a:solidFill>
                <a:srgbClr val="374151"/>
              </a:solidFill>
              <a:effectLst/>
              <a:latin typeface="Times New Roman" panose="02020603050405020304" pitchFamily="18" charset="0"/>
              <a:ea typeface="Aptos" panose="020B0004020202020204" pitchFamily="34" charset="0"/>
              <a:cs typeface="Times New Roman" panose="02020603050405020304" pitchFamily="18" charset="0"/>
            </a:endParaRPr>
          </a:p>
          <a:p>
            <a:pPr marL="1143000" lvl="2" indent="-228600">
              <a:buSzPts val="1000"/>
              <a:buFont typeface="Wingdings" pitchFamily="2" charset="2"/>
              <a:buChar char=""/>
              <a:tabLst>
                <a:tab pos="1371600" algn="l"/>
              </a:tabLst>
            </a:pPr>
            <a:r>
              <a:rPr lang="ru-UA" sz="1200" kern="0" dirty="0">
                <a:solidFill>
                  <a:srgbClr val="0000FF"/>
                </a:solidFill>
                <a:effectLst/>
                <a:latin typeface="Arial" panose="020B0604020202020204" pitchFamily="34" charset="0"/>
                <a:ea typeface="Times New Roman" panose="02020603050405020304" pitchFamily="18" charset="0"/>
                <a:hlinkClick r:id="rId3"/>
              </a:rPr>
              <a:t>ICESCR Text</a:t>
            </a:r>
            <a:endParaRPr lang="ru-UA" sz="1400" kern="100" dirty="0">
              <a:solidFill>
                <a:srgbClr val="374151"/>
              </a:solidFill>
              <a:effectLst/>
              <a:latin typeface="Times New Roman" panose="02020603050405020304" pitchFamily="18" charset="0"/>
              <a:ea typeface="Aptos" panose="020B0004020202020204" pitchFamily="34" charset="0"/>
            </a:endParaRPr>
          </a:p>
          <a:p>
            <a:pPr marL="342900" lvl="0" indent="-342900">
              <a:buSzPts val="1000"/>
              <a:buFont typeface="Symbol" pitchFamily="2" charset="2"/>
              <a:buChar char=""/>
              <a:tabLst>
                <a:tab pos="457200" algn="l"/>
              </a:tabLst>
            </a:pPr>
            <a:r>
              <a:rPr lang="ru-UA" sz="1200" b="1" kern="0" dirty="0">
                <a:solidFill>
                  <a:srgbClr val="374151"/>
                </a:solidFill>
                <a:effectLst/>
                <a:latin typeface="Arial" panose="020B0604020202020204" pitchFamily="34" charset="0"/>
                <a:ea typeface="Times New Roman" panose="02020603050405020304" pitchFamily="18" charset="0"/>
              </a:rPr>
              <a:t>Scholarly Perspectives:</a:t>
            </a:r>
            <a:endParaRPr lang="ru-UA" sz="1400" kern="100" dirty="0">
              <a:solidFill>
                <a:srgbClr val="374151"/>
              </a:solidFill>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rPr>
              <a:t>Role of the UDHR in shaping modern international law.</a:t>
            </a:r>
            <a:endParaRPr lang="ru-UA" sz="1400" kern="100" dirty="0">
              <a:solidFill>
                <a:srgbClr val="374151"/>
              </a:solidFill>
              <a:effectLst/>
              <a:latin typeface="Times New Roman" panose="02020603050405020304" pitchFamily="18" charset="0"/>
              <a:ea typeface="Aptos" panose="020B0004020202020204" pitchFamily="34" charset="0"/>
              <a:cs typeface="Times New Roman" panose="02020603050405020304" pitchFamily="18" charset="0"/>
            </a:endParaRPr>
          </a:p>
          <a:p>
            <a:pPr marL="342900" lvl="0" indent="-342900">
              <a:buSzPts val="1000"/>
              <a:buFont typeface="Symbol" pitchFamily="2" charset="2"/>
              <a:buChar char=""/>
              <a:tabLst>
                <a:tab pos="457200" algn="l"/>
              </a:tabLst>
            </a:pPr>
            <a:r>
              <a:rPr lang="ru-UA" sz="1200" b="1" kern="0" dirty="0">
                <a:solidFill>
                  <a:srgbClr val="374151"/>
                </a:solidFill>
                <a:effectLst/>
                <a:latin typeface="Arial" panose="020B0604020202020204" pitchFamily="34" charset="0"/>
                <a:ea typeface="Times New Roman" panose="02020603050405020304" pitchFamily="18" charset="0"/>
              </a:rPr>
              <a:t>Future Developments: </a:t>
            </a:r>
            <a:r>
              <a:rPr lang="ru-UA" sz="1200" kern="0" dirty="0">
                <a:solidFill>
                  <a:srgbClr val="374151"/>
                </a:solidFill>
                <a:effectLst/>
                <a:latin typeface="Arial" panose="020B0604020202020204" pitchFamily="34" charset="0"/>
                <a:ea typeface="Times New Roman" panose="02020603050405020304" pitchFamily="18" charset="0"/>
              </a:rPr>
              <a:t>Strengthening its legal impact.</a:t>
            </a:r>
            <a:endParaRPr lang="ru-UA" sz="1400" kern="100" dirty="0">
              <a:solidFill>
                <a:srgbClr val="374151"/>
              </a:solidFill>
              <a:effectLst/>
              <a:latin typeface="Times New Roman" panose="02020603050405020304" pitchFamily="18" charset="0"/>
              <a:ea typeface="Aptos" panose="020B0004020202020204" pitchFamily="34" charset="0"/>
            </a:endParaRPr>
          </a:p>
          <a:p>
            <a:endParaRPr lang="ru-UA" dirty="0"/>
          </a:p>
        </p:txBody>
      </p:sp>
    </p:spTree>
    <p:extLst>
      <p:ext uri="{BB962C8B-B14F-4D97-AF65-F5344CB8AC3E}">
        <p14:creationId xmlns:p14="http://schemas.microsoft.com/office/powerpoint/2010/main" val="1330680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22081EA-7107-46FA-A893-B15086A74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DD8889DF-D030-4BCD-9797-4BBD1986C26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133BCC05-5ED5-AE7E-39E7-A183E4877E83}"/>
              </a:ext>
            </a:extLst>
          </p:cNvPr>
          <p:cNvSpPr>
            <a:spLocks noGrp="1"/>
          </p:cNvSpPr>
          <p:nvPr>
            <p:ph type="title"/>
          </p:nvPr>
        </p:nvSpPr>
        <p:spPr>
          <a:xfrm>
            <a:off x="7857411" y="643468"/>
            <a:ext cx="3420815" cy="5130046"/>
          </a:xfrm>
        </p:spPr>
        <p:txBody>
          <a:bodyPr anchor="b">
            <a:normAutofit/>
          </a:bodyPr>
          <a:lstStyle/>
          <a:p>
            <a:pPr algn="l"/>
            <a:r>
              <a:rPr lang="ru-UA" sz="3700" b="1" kern="0">
                <a:solidFill>
                  <a:schemeClr val="tx1">
                    <a:lumMod val="75000"/>
                    <a:lumOff val="25000"/>
                  </a:schemeClr>
                </a:solidFill>
                <a:latin typeface="Arial" panose="020B0604020202020204" pitchFamily="34" charset="0"/>
                <a:ea typeface="Times New Roman" panose="02020603050405020304" pitchFamily="18" charset="0"/>
              </a:rPr>
              <a:t>Application in European Union Law</a:t>
            </a:r>
            <a:br>
              <a:rPr lang="ru-UA" sz="3700" kern="100">
                <a:solidFill>
                  <a:schemeClr val="tx1">
                    <a:lumMod val="75000"/>
                    <a:lumOff val="25000"/>
                  </a:schemeClr>
                </a:solidFill>
                <a:latin typeface="Times New Roman" panose="02020603050405020304" pitchFamily="18" charset="0"/>
                <a:ea typeface="Aptos" panose="020B0004020202020204" pitchFamily="34" charset="0"/>
              </a:rPr>
            </a:br>
            <a:endParaRPr lang="ru-UA" sz="3700">
              <a:solidFill>
                <a:schemeClr val="tx1">
                  <a:lumMod val="75000"/>
                  <a:lumOff val="25000"/>
                </a:schemeClr>
              </a:solidFill>
            </a:endParaRPr>
          </a:p>
        </p:txBody>
      </p:sp>
      <p:sp>
        <p:nvSpPr>
          <p:cNvPr id="3" name="Объект 2">
            <a:extLst>
              <a:ext uri="{FF2B5EF4-FFF2-40B4-BE49-F238E27FC236}">
                <a16:creationId xmlns:a16="http://schemas.microsoft.com/office/drawing/2014/main" id="{B50FC31E-5ADF-F613-4707-FA5065E12CC5}"/>
              </a:ext>
            </a:extLst>
          </p:cNvPr>
          <p:cNvSpPr>
            <a:spLocks noGrp="1"/>
          </p:cNvSpPr>
          <p:nvPr>
            <p:ph sz="quarter" idx="13"/>
          </p:nvPr>
        </p:nvSpPr>
        <p:spPr>
          <a:xfrm>
            <a:off x="913775" y="643467"/>
            <a:ext cx="6620882" cy="5130046"/>
          </a:xfrm>
        </p:spPr>
        <p:txBody>
          <a:bodyPr anchor="ctr">
            <a:normAutofit lnSpcReduction="10000"/>
          </a:bodyPr>
          <a:lstStyle/>
          <a:p>
            <a:pPr marL="342900" lvl="0" indent="-342900">
              <a:lnSpc>
                <a:spcPct val="110000"/>
              </a:lnSpc>
              <a:buSzPts val="1000"/>
              <a:buFont typeface="Symbol" pitchFamily="2" charset="2"/>
              <a:buChar char=""/>
              <a:tabLst>
                <a:tab pos="457200" algn="l"/>
              </a:tabLst>
            </a:pPr>
            <a:r>
              <a:rPr lang="ru-UA" sz="1700" b="1" kern="0">
                <a:effectLst/>
                <a:latin typeface="Arial" panose="020B0604020202020204" pitchFamily="34" charset="0"/>
                <a:ea typeface="Times New Roman" panose="02020603050405020304" pitchFamily="18" charset="0"/>
              </a:rPr>
              <a:t>Charter of Fundamental Rights of the EU (2000):</a:t>
            </a:r>
            <a:endParaRPr lang="ru-UA" sz="1700" kern="100">
              <a:effectLst/>
              <a:latin typeface="Times New Roman" panose="02020603050405020304" pitchFamily="18" charset="0"/>
              <a:ea typeface="Aptos" panose="020B0004020202020204" pitchFamily="34" charset="0"/>
            </a:endParaRPr>
          </a:p>
          <a:p>
            <a:pPr marL="742950" lvl="1" indent="-285750">
              <a:lnSpc>
                <a:spcPct val="110000"/>
              </a:lnSpc>
              <a:buSzPts val="1000"/>
              <a:buFont typeface="Courier New" panose="02070309020205020404" pitchFamily="49" charset="0"/>
              <a:buChar char="o"/>
              <a:tabLst>
                <a:tab pos="914400" algn="l"/>
              </a:tabLst>
            </a:pPr>
            <a:r>
              <a:rPr lang="ru-UA" sz="1700" kern="0">
                <a:effectLst/>
                <a:latin typeface="Arial" panose="020B0604020202020204" pitchFamily="34" charset="0"/>
                <a:ea typeface="Times New Roman" panose="02020603050405020304" pitchFamily="18" charset="0"/>
                <a:cs typeface="Times New Roman" panose="02020603050405020304" pitchFamily="18" charset="0"/>
              </a:rPr>
              <a:t>Legally binding since the Treaty of Lisbon (2009). </a:t>
            </a:r>
            <a:endParaRPr lang="ru-UA" sz="1700" kern="100">
              <a:effectLst/>
              <a:latin typeface="Times New Roman" panose="02020603050405020304" pitchFamily="18" charset="0"/>
              <a:ea typeface="Aptos" panose="020B0004020202020204" pitchFamily="34" charset="0"/>
              <a:cs typeface="Times New Roman" panose="02020603050405020304" pitchFamily="18" charset="0"/>
            </a:endParaRPr>
          </a:p>
          <a:p>
            <a:pPr marL="1143000" lvl="2" indent="-228600">
              <a:lnSpc>
                <a:spcPct val="110000"/>
              </a:lnSpc>
              <a:buSzPts val="1000"/>
              <a:buFont typeface="Wingdings" pitchFamily="2" charset="2"/>
              <a:buChar char=""/>
              <a:tabLst>
                <a:tab pos="1371600" algn="l"/>
              </a:tabLst>
            </a:pPr>
            <a:r>
              <a:rPr lang="en" sz="1700" kern="0">
                <a:effectLst/>
                <a:latin typeface="Arial" panose="020B0604020202020204" pitchFamily="34" charset="0"/>
                <a:ea typeface="Times New Roman" panose="02020603050405020304" pitchFamily="18" charset="0"/>
                <a:hlinkClick r:id="rId3"/>
              </a:rPr>
              <a:t>https://eur-lex.europa.eu/legal-content/EN/TXT/?uri=CELEX%3A12012P%2FTXT</a:t>
            </a:r>
            <a:endParaRPr lang="en" sz="1700" kern="0">
              <a:effectLst/>
              <a:latin typeface="Arial" panose="020B0604020202020204" pitchFamily="34" charset="0"/>
              <a:ea typeface="Times New Roman" panose="02020603050405020304" pitchFamily="18" charset="0"/>
            </a:endParaRPr>
          </a:p>
          <a:p>
            <a:pPr marL="1143000" lvl="2" indent="-228600">
              <a:lnSpc>
                <a:spcPct val="110000"/>
              </a:lnSpc>
              <a:buSzPts val="1000"/>
              <a:buFont typeface="Wingdings" pitchFamily="2" charset="2"/>
              <a:buChar char=""/>
              <a:tabLst>
                <a:tab pos="1371600" algn="l"/>
              </a:tabLst>
            </a:pPr>
            <a:r>
              <a:rPr lang="ru-UA" sz="1700" b="1" kern="0">
                <a:effectLst/>
                <a:latin typeface="Arial" panose="020B0604020202020204" pitchFamily="34" charset="0"/>
                <a:ea typeface="Times New Roman" panose="02020603050405020304" pitchFamily="18" charset="0"/>
              </a:rPr>
              <a:t>European Convention on Human Rights (ECHR):</a:t>
            </a:r>
            <a:endParaRPr lang="ru-UA" sz="1700" kern="100">
              <a:effectLst/>
              <a:latin typeface="Times New Roman" panose="02020603050405020304" pitchFamily="18" charset="0"/>
              <a:ea typeface="Aptos" panose="020B0004020202020204" pitchFamily="34" charset="0"/>
            </a:endParaRPr>
          </a:p>
          <a:p>
            <a:pPr marL="742950" lvl="1" indent="-285750">
              <a:lnSpc>
                <a:spcPct val="110000"/>
              </a:lnSpc>
              <a:buSzPts val="1000"/>
              <a:buFont typeface="Courier New" panose="02070309020205020404" pitchFamily="49" charset="0"/>
              <a:buChar char="o"/>
              <a:tabLst>
                <a:tab pos="914400" algn="l"/>
              </a:tabLst>
            </a:pPr>
            <a:r>
              <a:rPr lang="ru-UA" sz="1700" kern="0">
                <a:effectLst/>
                <a:latin typeface="Arial" panose="020B0604020202020204" pitchFamily="34" charset="0"/>
                <a:ea typeface="Times New Roman" panose="02020603050405020304" pitchFamily="18" charset="0"/>
                <a:cs typeface="Times New Roman" panose="02020603050405020304" pitchFamily="18" charset="0"/>
              </a:rPr>
              <a:t>Enforceable through the European Court of Human Rights (ECtHR).</a:t>
            </a:r>
            <a:endParaRPr lang="en-US" sz="1700" kern="0">
              <a:effectLst/>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lnSpc>
                <a:spcPct val="110000"/>
              </a:lnSpc>
              <a:buSzPts val="1000"/>
              <a:buFont typeface="Courier New" panose="02070309020205020404" pitchFamily="49" charset="0"/>
              <a:buChar char="o"/>
              <a:tabLst>
                <a:tab pos="914400" algn="l"/>
              </a:tabLst>
            </a:pPr>
            <a:r>
              <a:rPr lang="ru-UA" sz="1700">
                <a:effectLst/>
                <a:latin typeface="Times New Roman" panose="02020603050405020304" pitchFamily="18" charset="0"/>
                <a:ea typeface="Aptos" panose="020B0004020202020204" pitchFamily="34" charset="0"/>
                <a:hlinkClick r:id="rId4"/>
              </a:rPr>
              <a:t>https://youtu.be/Bsm_vhEgKew?si=w3yCnJFMDN7QWKZB</a:t>
            </a:r>
            <a:endParaRPr lang="en-US" sz="1700">
              <a:effectLst/>
              <a:latin typeface="Times New Roman" panose="02020603050405020304" pitchFamily="18" charset="0"/>
              <a:ea typeface="Aptos" panose="020B0004020202020204" pitchFamily="34" charset="0"/>
            </a:endParaRPr>
          </a:p>
          <a:p>
            <a:pPr marL="742950" lvl="1" indent="-285750">
              <a:lnSpc>
                <a:spcPct val="110000"/>
              </a:lnSpc>
              <a:buSzPts val="1000"/>
              <a:buFont typeface="Courier New" panose="02070309020205020404" pitchFamily="49" charset="0"/>
              <a:buChar char="o"/>
              <a:tabLst>
                <a:tab pos="914400" algn="l"/>
              </a:tabLst>
            </a:pPr>
            <a:r>
              <a:rPr lang="ru-UA" sz="1700">
                <a:effectLst/>
              </a:rPr>
              <a:t> </a:t>
            </a:r>
            <a:r>
              <a:rPr lang="ru-UA" sz="1700" b="1" kern="0">
                <a:effectLst/>
                <a:latin typeface="Arial" panose="020B0604020202020204" pitchFamily="34" charset="0"/>
                <a:ea typeface="Times New Roman" panose="02020603050405020304" pitchFamily="18" charset="0"/>
              </a:rPr>
              <a:t>EU Treaties and Directives:</a:t>
            </a:r>
            <a:endParaRPr lang="ru-UA" sz="1700" kern="100">
              <a:effectLst/>
              <a:latin typeface="Times New Roman" panose="02020603050405020304" pitchFamily="18" charset="0"/>
              <a:ea typeface="Aptos" panose="020B0004020202020204" pitchFamily="34" charset="0"/>
            </a:endParaRPr>
          </a:p>
          <a:p>
            <a:pPr marL="742950" lvl="1" indent="-285750">
              <a:lnSpc>
                <a:spcPct val="110000"/>
              </a:lnSpc>
              <a:buSzPts val="1000"/>
              <a:buFont typeface="Courier New" panose="02070309020205020404" pitchFamily="49" charset="0"/>
              <a:buChar char="o"/>
              <a:tabLst>
                <a:tab pos="914400" algn="l"/>
              </a:tabLst>
            </a:pPr>
            <a:r>
              <a:rPr lang="ru-UA" sz="1700" kern="0">
                <a:effectLst/>
                <a:latin typeface="Arial" panose="020B0604020202020204" pitchFamily="34" charset="0"/>
                <a:ea typeface="Times New Roman" panose="02020603050405020304" pitchFamily="18" charset="0"/>
                <a:cs typeface="Times New Roman" panose="02020603050405020304" pitchFamily="18" charset="0"/>
              </a:rPr>
              <a:t>Directive 2000/43/EC on racial equality. </a:t>
            </a:r>
            <a:endParaRPr lang="ru-UA" sz="1700" kern="100">
              <a:effectLst/>
              <a:latin typeface="Times New Roman" panose="02020603050405020304" pitchFamily="18" charset="0"/>
              <a:ea typeface="Aptos" panose="020B0004020202020204" pitchFamily="34" charset="0"/>
              <a:cs typeface="Times New Roman" panose="02020603050405020304" pitchFamily="18" charset="0"/>
            </a:endParaRPr>
          </a:p>
          <a:p>
            <a:pPr marL="1143000" lvl="2" indent="-228600">
              <a:lnSpc>
                <a:spcPct val="110000"/>
              </a:lnSpc>
              <a:buSzPts val="1000"/>
              <a:buFont typeface="Wingdings" pitchFamily="2" charset="2"/>
              <a:buChar char=""/>
              <a:tabLst>
                <a:tab pos="1371600" algn="l"/>
              </a:tabLst>
            </a:pPr>
            <a:r>
              <a:rPr lang="en" sz="1700" kern="0">
                <a:effectLst/>
                <a:latin typeface="Arial" panose="020B0604020202020204" pitchFamily="34" charset="0"/>
                <a:ea typeface="Times New Roman" panose="02020603050405020304" pitchFamily="18" charset="0"/>
              </a:rPr>
              <a:t>https://</a:t>
            </a:r>
            <a:r>
              <a:rPr lang="en" sz="1700" kern="0" err="1">
                <a:effectLst/>
                <a:latin typeface="Arial" panose="020B0604020202020204" pitchFamily="34" charset="0"/>
                <a:ea typeface="Times New Roman" panose="02020603050405020304" pitchFamily="18" charset="0"/>
              </a:rPr>
              <a:t>eur-lex.europa.eu</a:t>
            </a:r>
            <a:r>
              <a:rPr lang="en" sz="1700" kern="0">
                <a:effectLst/>
                <a:latin typeface="Arial" panose="020B0604020202020204" pitchFamily="34" charset="0"/>
                <a:ea typeface="Times New Roman" panose="02020603050405020304" pitchFamily="18" charset="0"/>
              </a:rPr>
              <a:t>/legal-content/EN/TXT/?</a:t>
            </a:r>
            <a:r>
              <a:rPr lang="en" sz="1700" kern="0" err="1">
                <a:effectLst/>
                <a:latin typeface="Arial" panose="020B0604020202020204" pitchFamily="34" charset="0"/>
                <a:ea typeface="Times New Roman" panose="02020603050405020304" pitchFamily="18" charset="0"/>
              </a:rPr>
              <a:t>uri</a:t>
            </a:r>
            <a:r>
              <a:rPr lang="en" sz="1700" kern="0">
                <a:effectLst/>
                <a:latin typeface="Arial" panose="020B0604020202020204" pitchFamily="34" charset="0"/>
                <a:ea typeface="Times New Roman" panose="02020603050405020304" pitchFamily="18" charset="0"/>
              </a:rPr>
              <a:t>=CELEX%3A32000L0043</a:t>
            </a:r>
            <a:r>
              <a:rPr lang="ru-UA" sz="1700" i="1" kern="0">
                <a:effectLst/>
                <a:latin typeface="Arial" panose="020B0604020202020204" pitchFamily="34" charset="0"/>
                <a:ea typeface="Times New Roman" panose="02020603050405020304" pitchFamily="18" charset="0"/>
              </a:rPr>
              <a:t>Video Resource: </a:t>
            </a:r>
            <a:endParaRPr lang="en-US" sz="1700" kern="0">
              <a:effectLst/>
              <a:latin typeface="Arial" panose="020B0604020202020204" pitchFamily="34" charset="0"/>
              <a:ea typeface="Times New Roman" panose="02020603050405020304" pitchFamily="18" charset="0"/>
            </a:endParaRPr>
          </a:p>
          <a:p>
            <a:pPr marL="228600" indent="-228600" rtl="0" eaLnBrk="1" latinLnBrk="0" hangingPunct="1">
              <a:lnSpc>
                <a:spcPct val="110000"/>
              </a:lnSpc>
              <a:spcBef>
                <a:spcPts val="1000"/>
              </a:spcBef>
              <a:buFont typeface="Arial" panose="020B0604020202020204" pitchFamily="34" charset="0"/>
              <a:buChar char="•"/>
            </a:pPr>
            <a:endParaRPr lang="ru-UA" sz="1700"/>
          </a:p>
        </p:txBody>
      </p:sp>
    </p:spTree>
    <p:extLst>
      <p:ext uri="{BB962C8B-B14F-4D97-AF65-F5344CB8AC3E}">
        <p14:creationId xmlns:p14="http://schemas.microsoft.com/office/powerpoint/2010/main" val="3631886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A8043F-2C8E-E4D1-2DF8-12DDBCC014C4}"/>
              </a:ext>
            </a:extLst>
          </p:cNvPr>
          <p:cNvSpPr>
            <a:spLocks noGrp="1"/>
          </p:cNvSpPr>
          <p:nvPr>
            <p:ph type="title"/>
          </p:nvPr>
        </p:nvSpPr>
        <p:spPr>
          <a:xfrm>
            <a:off x="913775" y="618517"/>
            <a:ext cx="10364451" cy="1596177"/>
          </a:xfrm>
        </p:spPr>
        <p:txBody>
          <a:bodyPr>
            <a:normAutofit/>
          </a:bodyPr>
          <a:lstStyle/>
          <a:p>
            <a:r>
              <a:rPr lang="ru-UA" b="1" kern="0">
                <a:latin typeface="Arial" panose="020B0604020202020204" pitchFamily="34" charset="0"/>
                <a:ea typeface="Times New Roman" panose="02020603050405020304" pitchFamily="18" charset="0"/>
              </a:rPr>
              <a:t>Implementation in Spanish Legislation</a:t>
            </a:r>
            <a:br>
              <a:rPr lang="ru-UA" kern="100">
                <a:latin typeface="Times New Roman" panose="02020603050405020304" pitchFamily="18" charset="0"/>
                <a:ea typeface="Aptos" panose="020B0004020202020204" pitchFamily="34" charset="0"/>
              </a:rPr>
            </a:br>
            <a:endParaRPr lang="ru-UA"/>
          </a:p>
        </p:txBody>
      </p:sp>
      <p:graphicFrame>
        <p:nvGraphicFramePr>
          <p:cNvPr id="16" name="Объект 2">
            <a:extLst>
              <a:ext uri="{FF2B5EF4-FFF2-40B4-BE49-F238E27FC236}">
                <a16:creationId xmlns:a16="http://schemas.microsoft.com/office/drawing/2014/main" id="{8C99D54D-BB2C-2882-D2D3-91D208EA142C}"/>
              </a:ext>
            </a:extLst>
          </p:cNvPr>
          <p:cNvGraphicFramePr>
            <a:graphicFrameLocks noGrp="1"/>
          </p:cNvGraphicFramePr>
          <p:nvPr>
            <p:ph sz="quarter" idx="13"/>
            <p:extLst>
              <p:ext uri="{D42A27DB-BD31-4B8C-83A1-F6EECF244321}">
                <p14:modId xmlns:p14="http://schemas.microsoft.com/office/powerpoint/2010/main" val="4051943505"/>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7620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819D9B-79C4-4483-983D-907244FA18FC}"/>
              </a:ext>
            </a:extLst>
          </p:cNvPr>
          <p:cNvSpPr>
            <a:spLocks noGrp="1"/>
          </p:cNvSpPr>
          <p:nvPr>
            <p:ph type="title"/>
          </p:nvPr>
        </p:nvSpPr>
        <p:spPr>
          <a:xfrm>
            <a:off x="913775" y="618517"/>
            <a:ext cx="10364451" cy="1596177"/>
          </a:xfrm>
        </p:spPr>
        <p:txBody>
          <a:bodyPr>
            <a:normAutofit/>
          </a:bodyPr>
          <a:lstStyle/>
          <a:p>
            <a:r>
              <a:rPr lang="ru-UA" b="1">
                <a:latin typeface="Times New Roman" panose="02020603050405020304" pitchFamily="18" charset="0"/>
                <a:ea typeface="Times New Roman" panose="02020603050405020304" pitchFamily="18" charset="0"/>
              </a:rPr>
              <a:t>The Debate on the Legal Force of the UDHR</a:t>
            </a:r>
            <a:br>
              <a:rPr lang="ru-UA" dirty="0">
                <a:latin typeface="Times New Roman" panose="02020603050405020304" pitchFamily="18" charset="0"/>
                <a:ea typeface="Times New Roman" panose="02020603050405020304" pitchFamily="18" charset="0"/>
              </a:rPr>
            </a:br>
            <a:endParaRPr lang="ru-UA" dirty="0"/>
          </a:p>
        </p:txBody>
      </p:sp>
      <p:graphicFrame>
        <p:nvGraphicFramePr>
          <p:cNvPr id="5" name="Объект 2">
            <a:extLst>
              <a:ext uri="{FF2B5EF4-FFF2-40B4-BE49-F238E27FC236}">
                <a16:creationId xmlns:a16="http://schemas.microsoft.com/office/drawing/2014/main" id="{B82B6FF8-B528-4354-534E-BCB5A8FE9884}"/>
              </a:ext>
            </a:extLst>
          </p:cNvPr>
          <p:cNvGraphicFramePr>
            <a:graphicFrameLocks noGrp="1"/>
          </p:cNvGraphicFramePr>
          <p:nvPr>
            <p:ph sz="quarter" idx="13"/>
            <p:extLst>
              <p:ext uri="{D42A27DB-BD31-4B8C-83A1-F6EECF244321}">
                <p14:modId xmlns:p14="http://schemas.microsoft.com/office/powerpoint/2010/main" val="3892668646"/>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28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Заголовок 1">
            <a:extLst>
              <a:ext uri="{FF2B5EF4-FFF2-40B4-BE49-F238E27FC236}">
                <a16:creationId xmlns:a16="http://schemas.microsoft.com/office/drawing/2014/main" id="{4DABA1FD-EBFB-30C0-8396-9BD3253D29B3}"/>
              </a:ext>
            </a:extLst>
          </p:cNvPr>
          <p:cNvSpPr>
            <a:spLocks noGrp="1"/>
          </p:cNvSpPr>
          <p:nvPr>
            <p:ph type="title"/>
          </p:nvPr>
        </p:nvSpPr>
        <p:spPr>
          <a:xfrm>
            <a:off x="641074" y="1419900"/>
            <a:ext cx="2844002" cy="4018201"/>
          </a:xfrm>
        </p:spPr>
        <p:txBody>
          <a:bodyPr>
            <a:normAutofit/>
          </a:bodyPr>
          <a:lstStyle/>
          <a:p>
            <a:pPr algn="l"/>
            <a:r>
              <a:rPr lang="en" sz="3400" b="1"/>
              <a:t>Case Study: Spain and Human Rights Mechanisms</a:t>
            </a:r>
            <a:br>
              <a:rPr lang="en" sz="3400"/>
            </a:br>
            <a:endParaRPr lang="ru-UA" sz="3400"/>
          </a:p>
        </p:txBody>
      </p:sp>
      <p:sp>
        <p:nvSpPr>
          <p:cNvPr id="3" name="Объект 2">
            <a:extLst>
              <a:ext uri="{FF2B5EF4-FFF2-40B4-BE49-F238E27FC236}">
                <a16:creationId xmlns:a16="http://schemas.microsoft.com/office/drawing/2014/main" id="{5F8FB565-EAFE-0AB0-23D7-222A0D3C242F}"/>
              </a:ext>
            </a:extLst>
          </p:cNvPr>
          <p:cNvSpPr>
            <a:spLocks noGrp="1"/>
          </p:cNvSpPr>
          <p:nvPr>
            <p:ph sz="quarter" idx="13"/>
          </p:nvPr>
        </p:nvSpPr>
        <p:spPr>
          <a:xfrm>
            <a:off x="4701008" y="1193576"/>
            <a:ext cx="6576591" cy="4470850"/>
          </a:xfrm>
        </p:spPr>
        <p:txBody>
          <a:bodyPr anchor="ctr">
            <a:normAutofit/>
          </a:bodyPr>
          <a:lstStyle/>
          <a:p>
            <a:pPr>
              <a:lnSpc>
                <a:spcPct val="110000"/>
              </a:lnSpc>
            </a:pPr>
            <a:r>
              <a:rPr lang="ru-UA" sz="1700" b="1" dirty="0">
                <a:effectLst/>
                <a:latin typeface="Times New Roman" panose="02020603050405020304" pitchFamily="18" charset="0"/>
                <a:ea typeface="Times New Roman" panose="02020603050405020304" pitchFamily="18" charset="0"/>
              </a:rPr>
              <a:t>Tensions Between the UDHR and National Laws</a:t>
            </a:r>
            <a:endParaRPr lang="ru-UA" sz="1700" dirty="0">
              <a:effectLst/>
              <a:latin typeface="Times New Roman" panose="02020603050405020304" pitchFamily="18" charset="0"/>
              <a:ea typeface="Times New Roman" panose="02020603050405020304" pitchFamily="18" charset="0"/>
            </a:endParaRPr>
          </a:p>
          <a:p>
            <a:pPr marL="342900" lvl="0" indent="-342900">
              <a:lnSpc>
                <a:spcPct val="110000"/>
              </a:lnSpc>
              <a:buSzPts val="1000"/>
              <a:buFont typeface="Symbol" pitchFamily="2" charset="2"/>
              <a:buChar char=""/>
              <a:tabLst>
                <a:tab pos="457200" algn="l"/>
              </a:tabLst>
            </a:pPr>
            <a:r>
              <a:rPr lang="ru-UA" sz="1700" b="1" dirty="0">
                <a:effectLst/>
                <a:latin typeface="Times New Roman" panose="02020603050405020304" pitchFamily="18" charset="0"/>
                <a:ea typeface="Times New Roman" panose="02020603050405020304" pitchFamily="18" charset="0"/>
              </a:rPr>
              <a:t>Conflicts in areas such as asylum policy, freedom of speech, and anti-terrorism laws.</a:t>
            </a:r>
            <a:endParaRPr lang="ru-UA" sz="1700" dirty="0">
              <a:effectLst/>
              <a:latin typeface="Times New Roman" panose="02020603050405020304" pitchFamily="18" charset="0"/>
              <a:ea typeface="Times New Roman" panose="02020603050405020304" pitchFamily="18" charset="0"/>
            </a:endParaRPr>
          </a:p>
          <a:p>
            <a:pPr marL="342900" lvl="0" indent="-342900">
              <a:lnSpc>
                <a:spcPct val="110000"/>
              </a:lnSpc>
              <a:buSzPts val="1000"/>
              <a:buFont typeface="Symbol" pitchFamily="2" charset="2"/>
              <a:buChar char=""/>
              <a:tabLst>
                <a:tab pos="457200" algn="l"/>
              </a:tabLst>
            </a:pPr>
            <a:r>
              <a:rPr lang="ru-UA" sz="1700" b="1" dirty="0">
                <a:effectLst/>
                <a:latin typeface="Times New Roman" panose="02020603050405020304" pitchFamily="18" charset="0"/>
                <a:ea typeface="Times New Roman" panose="02020603050405020304" pitchFamily="18" charset="0"/>
              </a:rPr>
              <a:t>Responses from Spanish and European courts.</a:t>
            </a:r>
            <a:endParaRPr lang="ru-UA" sz="1700" dirty="0">
              <a:effectLst/>
              <a:latin typeface="Times New Roman" panose="02020603050405020304" pitchFamily="18" charset="0"/>
              <a:ea typeface="Times New Roman" panose="02020603050405020304" pitchFamily="18" charset="0"/>
            </a:endParaRPr>
          </a:p>
          <a:p>
            <a:pPr marL="342900" lvl="0" indent="-342900">
              <a:lnSpc>
                <a:spcPct val="110000"/>
              </a:lnSpc>
              <a:buSzPts val="1000"/>
              <a:buFont typeface="Symbol" pitchFamily="2" charset="2"/>
              <a:buChar char=""/>
              <a:tabLst>
                <a:tab pos="457200" algn="l"/>
              </a:tabLst>
            </a:pPr>
            <a:r>
              <a:rPr lang="ru-UA" sz="1700" b="1" dirty="0">
                <a:effectLst/>
                <a:latin typeface="Times New Roman" panose="02020603050405020304" pitchFamily="18" charset="0"/>
                <a:ea typeface="Times New Roman" panose="02020603050405020304" pitchFamily="18" charset="0"/>
              </a:rPr>
              <a:t>Example:</a:t>
            </a:r>
            <a:r>
              <a:rPr lang="ru-UA" sz="1700" dirty="0">
                <a:effectLst/>
                <a:latin typeface="Times New Roman" panose="02020603050405020304" pitchFamily="18" charset="0"/>
                <a:ea typeface="Times New Roman" panose="02020603050405020304" pitchFamily="18" charset="0"/>
              </a:rPr>
              <a:t> Spain’s deportation policies and their compliance with human rights principles.</a:t>
            </a:r>
          </a:p>
          <a:p>
            <a:pPr>
              <a:lnSpc>
                <a:spcPct val="110000"/>
              </a:lnSpc>
              <a:buFont typeface="Arial" panose="020B0604020202020204" pitchFamily="34" charset="0"/>
              <a:buChar char="•"/>
            </a:pPr>
            <a:r>
              <a:rPr lang="en" sz="1700" b="0" i="0" u="none" strike="noStrike" dirty="0">
                <a:effectLst/>
              </a:rPr>
              <a:t>Case link:  </a:t>
            </a:r>
            <a:r>
              <a:rPr lang="en" sz="1700" b="0" i="0" u="none" strike="noStrike" dirty="0">
                <a:effectLst/>
                <a:hlinkClick r:id="rId3"/>
              </a:rPr>
              <a:t>https://www.ohchr.org/sites/default/files/lib-docs/HRBodies/UPR/Documents/Session35/ES/Spain_Infographic_35.pdf</a:t>
            </a:r>
            <a:endParaRPr lang="en" sz="1700" b="0" i="0" u="none" strike="noStrike" dirty="0">
              <a:effectLst/>
            </a:endParaRPr>
          </a:p>
          <a:p>
            <a:pPr>
              <a:lnSpc>
                <a:spcPct val="110000"/>
              </a:lnSpc>
              <a:buFont typeface="Arial" panose="020B0604020202020204" pitchFamily="34" charset="0"/>
              <a:buChar char="•"/>
            </a:pPr>
            <a:endParaRPr lang="en" sz="1700" b="0" i="0" u="none" strike="noStrike" dirty="0">
              <a:effectLst/>
            </a:endParaRPr>
          </a:p>
          <a:p>
            <a:pPr>
              <a:lnSpc>
                <a:spcPct val="110000"/>
              </a:lnSpc>
            </a:pPr>
            <a:endParaRPr lang="ru-UA" sz="1700" dirty="0"/>
          </a:p>
        </p:txBody>
      </p:sp>
      <p:pic>
        <p:nvPicPr>
          <p:cNvPr id="25" name="Picture 24">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4095093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Документ с графиком и ручкой">
            <a:extLst>
              <a:ext uri="{FF2B5EF4-FFF2-40B4-BE49-F238E27FC236}">
                <a16:creationId xmlns:a16="http://schemas.microsoft.com/office/drawing/2014/main" id="{1B0EC2EA-297C-D37A-F0B0-383555CA9D3C}"/>
              </a:ext>
            </a:extLst>
          </p:cNvPr>
          <p:cNvPicPr>
            <a:picLocks noChangeAspect="1"/>
          </p:cNvPicPr>
          <p:nvPr/>
        </p:nvPicPr>
        <p:blipFill>
          <a:blip r:embed="rId2"/>
          <a:srcRect l="37274" r="23552" b="-1"/>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E47CD6D7-9F0B-2A61-403F-388025F2A687}"/>
              </a:ext>
            </a:extLst>
          </p:cNvPr>
          <p:cNvSpPr>
            <a:spLocks noGrp="1"/>
          </p:cNvSpPr>
          <p:nvPr>
            <p:ph type="title"/>
          </p:nvPr>
        </p:nvSpPr>
        <p:spPr>
          <a:xfrm>
            <a:off x="4465050" y="618517"/>
            <a:ext cx="6672886" cy="1596177"/>
          </a:xfrm>
        </p:spPr>
        <p:txBody>
          <a:bodyPr>
            <a:normAutofit/>
          </a:bodyPr>
          <a:lstStyle/>
          <a:p>
            <a:r>
              <a:rPr lang="en" b="1" dirty="0"/>
              <a:t>Rap as a CRIME</a:t>
            </a:r>
            <a:r>
              <a:rPr lang="en-US" b="1" dirty="0"/>
              <a:t>?</a:t>
            </a:r>
            <a:br>
              <a:rPr lang="en" dirty="0"/>
            </a:br>
            <a:endParaRPr lang="ru-UA" dirty="0"/>
          </a:p>
        </p:txBody>
      </p:sp>
      <p:sp>
        <p:nvSpPr>
          <p:cNvPr id="3" name="Объект 2">
            <a:extLst>
              <a:ext uri="{FF2B5EF4-FFF2-40B4-BE49-F238E27FC236}">
                <a16:creationId xmlns:a16="http://schemas.microsoft.com/office/drawing/2014/main" id="{E69410CD-E513-4C42-AA9A-7B3FDD0B9872}"/>
              </a:ext>
            </a:extLst>
          </p:cNvPr>
          <p:cNvSpPr>
            <a:spLocks noGrp="1"/>
          </p:cNvSpPr>
          <p:nvPr>
            <p:ph sz="quarter" idx="13"/>
          </p:nvPr>
        </p:nvSpPr>
        <p:spPr>
          <a:xfrm>
            <a:off x="4465048" y="2367092"/>
            <a:ext cx="6672887" cy="3424107"/>
          </a:xfrm>
        </p:spPr>
        <p:txBody>
          <a:bodyPr>
            <a:normAutofit/>
          </a:bodyPr>
          <a:lstStyle/>
          <a:p>
            <a:r>
              <a:rPr lang="en" dirty="0">
                <a:hlinkClick r:id="rId4"/>
              </a:rPr>
              <a:t>https://eucrim.eu/news/cjeu-ruling-spanish-rapper-case/</a:t>
            </a:r>
            <a:endParaRPr lang="en" dirty="0"/>
          </a:p>
          <a:p>
            <a:r>
              <a:rPr lang="en" dirty="0">
                <a:hlinkClick r:id="rId5"/>
              </a:rPr>
              <a:t>https://globalfreedomofexpression.columbia.edu/cases/the-extradition-case-of-jose-miguel-arenas-valtonyc/#:~:text=Case%20Summary%20and%20Outcome,not%20be%20extradited%20by%20Belgium</a:t>
            </a:r>
            <a:r>
              <a:rPr lang="en" dirty="0"/>
              <a:t>.</a:t>
            </a:r>
          </a:p>
          <a:p>
            <a:endParaRPr lang="ru-UA" dirty="0"/>
          </a:p>
        </p:txBody>
      </p:sp>
    </p:spTree>
    <p:extLst>
      <p:ext uri="{BB962C8B-B14F-4D97-AF65-F5344CB8AC3E}">
        <p14:creationId xmlns:p14="http://schemas.microsoft.com/office/powerpoint/2010/main" val="4108088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818846-5F7A-65AD-7B38-FF7782DC5740}"/>
              </a:ext>
            </a:extLst>
          </p:cNvPr>
          <p:cNvSpPr>
            <a:spLocks noGrp="1"/>
          </p:cNvSpPr>
          <p:nvPr>
            <p:ph type="title"/>
          </p:nvPr>
        </p:nvSpPr>
        <p:spPr/>
        <p:txBody>
          <a:bodyPr/>
          <a:lstStyle/>
          <a:p>
            <a:r>
              <a:rPr lang="en-US" dirty="0"/>
              <a:t>Chat GPT and…</a:t>
            </a:r>
            <a:endParaRPr lang="ru-UA" dirty="0"/>
          </a:p>
        </p:txBody>
      </p:sp>
      <p:sp>
        <p:nvSpPr>
          <p:cNvPr id="3" name="Объект 2">
            <a:extLst>
              <a:ext uri="{FF2B5EF4-FFF2-40B4-BE49-F238E27FC236}">
                <a16:creationId xmlns:a16="http://schemas.microsoft.com/office/drawing/2014/main" id="{FA56FFF0-E0AE-4302-240D-1BCF557496B7}"/>
              </a:ext>
            </a:extLst>
          </p:cNvPr>
          <p:cNvSpPr>
            <a:spLocks noGrp="1"/>
          </p:cNvSpPr>
          <p:nvPr>
            <p:ph sz="quarter" idx="13"/>
          </p:nvPr>
        </p:nvSpPr>
        <p:spPr/>
        <p:txBody>
          <a:bodyPr>
            <a:normAutofit/>
          </a:bodyPr>
          <a:lstStyle/>
          <a:p>
            <a:r>
              <a:rPr lang="en" dirty="0">
                <a:hlinkClick r:id="rId2"/>
              </a:rPr>
              <a:t>https://www.perplexity.ai/</a:t>
            </a:r>
            <a:endParaRPr lang="uk-UA" dirty="0"/>
          </a:p>
          <a:p>
            <a:r>
              <a:rPr lang="en" dirty="0">
                <a:hlinkClick r:id="rId3"/>
              </a:rPr>
              <a:t>https://scite.ai</a:t>
            </a:r>
            <a:endParaRPr lang="en" dirty="0"/>
          </a:p>
          <a:p>
            <a:r>
              <a:rPr lang="en" dirty="0">
                <a:hlinkClick r:id="rId4"/>
              </a:rPr>
              <a:t>https://www.zotero.org</a:t>
            </a:r>
            <a:endParaRPr lang="en" dirty="0"/>
          </a:p>
          <a:p>
            <a:r>
              <a:rPr lang="en" dirty="0">
                <a:hlinkClick r:id="rId5"/>
              </a:rPr>
              <a:t>https://www.mendeley.com</a:t>
            </a:r>
            <a:endParaRPr lang="en" dirty="0"/>
          </a:p>
          <a:p>
            <a:r>
              <a:rPr lang="en" dirty="0">
                <a:hlinkClick r:id="rId6"/>
              </a:rPr>
              <a:t>https://evernote.com</a:t>
            </a:r>
            <a:endParaRPr lang="en" dirty="0"/>
          </a:p>
          <a:p>
            <a:endParaRPr lang="ru-UA" dirty="0"/>
          </a:p>
        </p:txBody>
      </p:sp>
      <p:sp>
        <p:nvSpPr>
          <p:cNvPr id="4" name="Объект 3">
            <a:extLst>
              <a:ext uri="{FF2B5EF4-FFF2-40B4-BE49-F238E27FC236}">
                <a16:creationId xmlns:a16="http://schemas.microsoft.com/office/drawing/2014/main" id="{71763A54-C79C-656F-BD86-43C24F9CCFD4}"/>
              </a:ext>
            </a:extLst>
          </p:cNvPr>
          <p:cNvSpPr>
            <a:spLocks noGrp="1"/>
          </p:cNvSpPr>
          <p:nvPr>
            <p:ph sz="quarter" idx="14"/>
          </p:nvPr>
        </p:nvSpPr>
        <p:spPr/>
        <p:txBody>
          <a:bodyPr/>
          <a:lstStyle/>
          <a:p>
            <a:r>
              <a:rPr lang="en" dirty="0">
                <a:hlinkClick r:id="rId7"/>
              </a:rPr>
              <a:t>https://uacademic.info</a:t>
            </a:r>
            <a:endParaRPr lang="en" dirty="0"/>
          </a:p>
          <a:p>
            <a:r>
              <a:rPr lang="en" dirty="0">
                <a:hlinkClick r:id="rId8"/>
              </a:rPr>
              <a:t>https://x.ai</a:t>
            </a:r>
            <a:endParaRPr lang="en" dirty="0"/>
          </a:p>
          <a:p>
            <a:r>
              <a:rPr lang="en" dirty="0">
                <a:hlinkClick r:id="rId9"/>
              </a:rPr>
              <a:t>https://claude.ai/</a:t>
            </a:r>
            <a:endParaRPr lang="en" dirty="0"/>
          </a:p>
          <a:p>
            <a:r>
              <a:rPr lang="en" dirty="0">
                <a:hlinkClick r:id="rId10"/>
              </a:rPr>
              <a:t>https://gemini.google.com/</a:t>
            </a:r>
            <a:endParaRPr lang="en" dirty="0"/>
          </a:p>
          <a:p>
            <a:r>
              <a:rPr lang="en" dirty="0">
                <a:hlinkClick r:id="rId11"/>
              </a:rPr>
              <a:t>https://chat.qwenlm.ai</a:t>
            </a:r>
            <a:endParaRPr lang="en" dirty="0"/>
          </a:p>
          <a:p>
            <a:endParaRPr lang="ru-UA" dirty="0"/>
          </a:p>
        </p:txBody>
      </p:sp>
    </p:spTree>
    <p:extLst>
      <p:ext uri="{BB962C8B-B14F-4D97-AF65-F5344CB8AC3E}">
        <p14:creationId xmlns:p14="http://schemas.microsoft.com/office/powerpoint/2010/main" val="1609236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706056" y="1227280"/>
            <a:ext cx="4749525" cy="2441896"/>
          </a:xfrm>
        </p:spPr>
        <p:txBody>
          <a:bodyPr>
            <a:normAutofit/>
          </a:bodyPr>
          <a:lstStyle/>
          <a:p>
            <a:br>
              <a:rPr lang="en" b="1" i="0" u="none" strike="noStrike" dirty="0">
                <a:solidFill>
                  <a:srgbClr val="000000"/>
                </a:solidFill>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578734" y="3812695"/>
            <a:ext cx="4839837" cy="1361190"/>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t>Viacheslav TULIAKOV © 2025</a:t>
            </a:r>
            <a:endParaRPr lang="uk-UA" dirty="0"/>
          </a:p>
          <a:p>
            <a:r>
              <a:rPr lang="en" dirty="0"/>
              <a:t>mail: </a:t>
            </a:r>
            <a:r>
              <a:rPr lang="en-US" sz="1900" cap="none" dirty="0" err="1"/>
              <a:t>Viacheslav.Tuliakov@esic.university</a:t>
            </a:r>
            <a:endParaRPr lang="en-US" sz="1900" cap="none" dirty="0"/>
          </a:p>
        </p:txBody>
      </p:sp>
      <p:pic>
        <p:nvPicPr>
          <p:cNvPr id="15" name="Picture 14">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17" name="Picture 16">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19" name="Picture 18">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
        <p:nvSpPr>
          <p:cNvPr id="3" name="TextBox 2">
            <a:extLst>
              <a:ext uri="{FF2B5EF4-FFF2-40B4-BE49-F238E27FC236}">
                <a16:creationId xmlns:a16="http://schemas.microsoft.com/office/drawing/2014/main" id="{74223E22-723A-CA5D-6E09-771002C2CCD3}"/>
              </a:ext>
            </a:extLst>
          </p:cNvPr>
          <p:cNvSpPr txBox="1"/>
          <p:nvPr/>
        </p:nvSpPr>
        <p:spPr>
          <a:xfrm>
            <a:off x="1768771" y="1828954"/>
            <a:ext cx="5673135" cy="1384995"/>
          </a:xfrm>
          <a:prstGeom prst="rect">
            <a:avLst/>
          </a:prstGeom>
          <a:noFill/>
        </p:spPr>
        <p:txBody>
          <a:bodyPr wrap="square">
            <a:spAutoFit/>
          </a:bodyPr>
          <a:lstStyle/>
          <a:p>
            <a:pPr algn="l"/>
            <a:r>
              <a:rPr lang="en" sz="2800" b="0" i="0" u="none" strike="noStrike" dirty="0">
                <a:solidFill>
                  <a:srgbClr val="374151"/>
                </a:solidFill>
                <a:effectLst/>
                <a:latin typeface="ui-sans-serif"/>
              </a:rPr>
              <a:t>Thank U!</a:t>
            </a:r>
          </a:p>
          <a:p>
            <a:pPr algn="l"/>
            <a:endParaRPr lang="en" sz="2800" dirty="0">
              <a:solidFill>
                <a:srgbClr val="374151"/>
              </a:solidFill>
              <a:latin typeface="ui-sans-serif"/>
            </a:endParaRPr>
          </a:p>
          <a:p>
            <a:pPr algn="l"/>
            <a:endParaRPr lang="en" sz="2800" b="0" i="0" u="none" strike="noStrike" dirty="0">
              <a:solidFill>
                <a:srgbClr val="374151"/>
              </a:solidFill>
              <a:effectLst/>
              <a:latin typeface="ui-sans-serif"/>
            </a:endParaRPr>
          </a:p>
        </p:txBody>
      </p:sp>
      <p:pic>
        <p:nvPicPr>
          <p:cNvPr id="9" name="Рисунок 8" descr="Изображение выглядит как текст, снимок экрана, линия, диаграмма&#10;&#10;Контент, сгенерированный ИИ, может содержать ошибки.">
            <a:extLst>
              <a:ext uri="{FF2B5EF4-FFF2-40B4-BE49-F238E27FC236}">
                <a16:creationId xmlns:a16="http://schemas.microsoft.com/office/drawing/2014/main" id="{4D56681A-E17C-6947-9516-E280F3177407}"/>
              </a:ext>
            </a:extLst>
          </p:cNvPr>
          <p:cNvPicPr>
            <a:picLocks noChangeAspect="1"/>
          </p:cNvPicPr>
          <p:nvPr/>
        </p:nvPicPr>
        <p:blipFill>
          <a:blip r:embed="rId4"/>
          <a:stretch>
            <a:fillRect/>
          </a:stretch>
        </p:blipFill>
        <p:spPr>
          <a:xfrm>
            <a:off x="7041266" y="1559590"/>
            <a:ext cx="4572000" cy="2933700"/>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1068" name="Picture 2">
            <a:extLst>
              <a:ext uri="{FF2B5EF4-FFF2-40B4-BE49-F238E27FC236}">
                <a16:creationId xmlns:a16="http://schemas.microsoft.com/office/drawing/2014/main" id="{ED331677-26DE-4EC1-9413-2FBC100AD51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69" name="Picture 1053">
            <a:extLst>
              <a:ext uri="{FF2B5EF4-FFF2-40B4-BE49-F238E27FC236}">
                <a16:creationId xmlns:a16="http://schemas.microsoft.com/office/drawing/2014/main" id="{69D593A5-D0AD-443F-AA6A-E7453C4213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070" name="Rectangle 1055">
            <a:extLst>
              <a:ext uri="{FF2B5EF4-FFF2-40B4-BE49-F238E27FC236}">
                <a16:creationId xmlns:a16="http://schemas.microsoft.com/office/drawing/2014/main" id="{1B31CAF6-2C7B-4134-BA7D-DE521DC7DD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71" name="Picture 2">
            <a:extLst>
              <a:ext uri="{FF2B5EF4-FFF2-40B4-BE49-F238E27FC236}">
                <a16:creationId xmlns:a16="http://schemas.microsoft.com/office/drawing/2014/main" id="{DE3FD386-A0A6-4EBA-BD80-B11EBC9EB2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37EE030-3174-5EDF-4F76-B773DA6323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22426" r="-1" b="20305"/>
          <a:stretch/>
        </p:blipFill>
        <p:spPr bwMode="auto">
          <a:xfrm>
            <a:off x="1080081" y="800129"/>
            <a:ext cx="3532823" cy="5277533"/>
          </a:xfrm>
          <a:prstGeom prst="roundRect">
            <a:avLst>
              <a:gd name="adj" fmla="val 0"/>
            </a:avLst>
          </a:prstGeom>
          <a:noFill/>
          <a:ln w="82550" cap="sq">
            <a:noFill/>
            <a:miter lim="800000"/>
          </a:ln>
          <a:effectLst/>
          <a:extLst>
            <a:ext uri="{909E8E84-426E-40DD-AFC4-6F175D3DCCD1}">
              <a14:hiddenFill xmlns:a14="http://schemas.microsoft.com/office/drawing/2010/main">
                <a:solidFill>
                  <a:srgbClr val="FFFFFF"/>
                </a:solidFill>
              </a14:hiddenFill>
            </a:ext>
          </a:extLst>
        </p:spPr>
      </p:pic>
      <p:pic>
        <p:nvPicPr>
          <p:cNvPr id="8" name="Объект 7" descr="Изображение выглядит как мешок, аксессуар, на открытом воздухе, строительство&#10;&#10;Контент, сгенерированный ИИ, может содержать ошибки.">
            <a:extLst>
              <a:ext uri="{FF2B5EF4-FFF2-40B4-BE49-F238E27FC236}">
                <a16:creationId xmlns:a16="http://schemas.microsoft.com/office/drawing/2014/main" id="{D10A8C75-85D7-64E1-D800-7FD693BED4EC}"/>
              </a:ext>
            </a:extLst>
          </p:cNvPr>
          <p:cNvPicPr>
            <a:picLocks noGrp="1" noChangeAspect="1"/>
          </p:cNvPicPr>
          <p:nvPr>
            <p:ph sz="quarter" idx="13"/>
          </p:nvPr>
        </p:nvPicPr>
        <p:blipFill>
          <a:blip r:embed="rId5"/>
          <a:srcRect l="6864" r="30016" b="2"/>
          <a:stretch/>
        </p:blipFill>
        <p:spPr>
          <a:xfrm>
            <a:off x="4563712" y="780337"/>
            <a:ext cx="3155632" cy="5277533"/>
          </a:xfrm>
          <a:prstGeom prst="roundRect">
            <a:avLst>
              <a:gd name="adj" fmla="val 0"/>
            </a:avLst>
          </a:prstGeom>
          <a:ln w="82550" cap="sq">
            <a:noFill/>
            <a:miter lim="800000"/>
          </a:ln>
          <a:effectLst/>
        </p:spPr>
      </p:pic>
      <p:pic>
        <p:nvPicPr>
          <p:cNvPr id="1026" name="Picture 2" descr="Взрывы Одесса 25 сентября 2023 – как выглядят отель и ...">
            <a:extLst>
              <a:ext uri="{FF2B5EF4-FFF2-40B4-BE49-F238E27FC236}">
                <a16:creationId xmlns:a16="http://schemas.microsoft.com/office/drawing/2014/main" id="{24266256-CB56-4C5A-E511-6BF1D711E054}"/>
              </a:ext>
            </a:extLst>
          </p:cNvPr>
          <p:cNvPicPr>
            <a:picLocks noGrp="1" noChangeAspect="1" noChangeArrowheads="1"/>
          </p:cNvPicPr>
          <p:nvPr>
            <p:ph sz="quarter" idx="14"/>
          </p:nvPr>
        </p:nvPicPr>
        <p:blipFill>
          <a:blip r:embed="rId6">
            <a:extLst>
              <a:ext uri="{28A0092B-C50C-407E-A947-70E740481C1C}">
                <a14:useLocalDpi xmlns:a14="http://schemas.microsoft.com/office/drawing/2010/main" val="0"/>
              </a:ext>
            </a:extLst>
          </a:blip>
          <a:srcRect l="42925" r="12287" b="1"/>
          <a:stretch/>
        </p:blipFill>
        <p:spPr bwMode="auto">
          <a:xfrm>
            <a:off x="7874306" y="733245"/>
            <a:ext cx="4575541" cy="5324625"/>
          </a:xfrm>
          <a:prstGeom prst="roundRect">
            <a:avLst>
              <a:gd name="adj" fmla="val 0"/>
            </a:avLst>
          </a:prstGeom>
          <a:noFill/>
          <a:ln w="82550" cap="sq">
            <a:noFill/>
            <a:miter lim="800000"/>
          </a:ln>
          <a:effectLst/>
          <a:extLst>
            <a:ext uri="{909E8E84-426E-40DD-AFC4-6F175D3DCCD1}">
              <a14:hiddenFill xmlns:a14="http://schemas.microsoft.com/office/drawing/2010/main">
                <a:solidFill>
                  <a:srgbClr val="FFFFFF"/>
                </a:solidFill>
              </a14:hiddenFill>
            </a:ext>
          </a:extLst>
        </p:spPr>
      </p:pic>
      <p:pic>
        <p:nvPicPr>
          <p:cNvPr id="1072" name="Picture 1059">
            <a:extLst>
              <a:ext uri="{FF2B5EF4-FFF2-40B4-BE49-F238E27FC236}">
                <a16:creationId xmlns:a16="http://schemas.microsoft.com/office/drawing/2014/main" id="{B7C65F7D-05C8-4B14-A0AC-80F0680D89A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b="55478"/>
          <a:stretch/>
        </p:blipFill>
        <p:spPr>
          <a:xfrm>
            <a:off x="-2607" y="0"/>
            <a:ext cx="12192000" cy="3053351"/>
          </a:xfrm>
          <a:prstGeom prst="rect">
            <a:avLst/>
          </a:prstGeom>
        </p:spPr>
      </p:pic>
      <p:pic>
        <p:nvPicPr>
          <p:cNvPr id="1073" name="Picture 1061">
            <a:extLst>
              <a:ext uri="{FF2B5EF4-FFF2-40B4-BE49-F238E27FC236}">
                <a16:creationId xmlns:a16="http://schemas.microsoft.com/office/drawing/2014/main" id="{6F34CA10-AA95-4A32-B085-3AAB0E9E0ED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69764" t="46543"/>
          <a:stretch/>
        </p:blipFill>
        <p:spPr>
          <a:xfrm>
            <a:off x="8500434" y="3191932"/>
            <a:ext cx="3686351" cy="3666067"/>
          </a:xfrm>
          <a:prstGeom prst="rect">
            <a:avLst/>
          </a:prstGeom>
        </p:spPr>
      </p:pic>
    </p:spTree>
    <p:extLst>
      <p:ext uri="{BB962C8B-B14F-4D97-AF65-F5344CB8AC3E}">
        <p14:creationId xmlns:p14="http://schemas.microsoft.com/office/powerpoint/2010/main" val="1794710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istory's most bizarre, brutal and absolutely barmy punishments | Sky  HISTORY TV Channel">
            <a:extLst>
              <a:ext uri="{FF2B5EF4-FFF2-40B4-BE49-F238E27FC236}">
                <a16:creationId xmlns:a16="http://schemas.microsoft.com/office/drawing/2014/main" id="{5E2BF741-BB4C-0159-6168-072184DA356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5" y="1490168"/>
            <a:ext cx="6909479" cy="3886581"/>
          </a:xfrm>
          <a:prstGeom prst="roundRect">
            <a:avLst>
              <a:gd name="adj" fmla="val 298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1040" name="Picture 1039">
            <a:extLst>
              <a:ext uri="{FF2B5EF4-FFF2-40B4-BE49-F238E27FC236}">
                <a16:creationId xmlns:a16="http://schemas.microsoft.com/office/drawing/2014/main" id="{E3265C2A-0A58-43AD-A406-8F4478E287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6F24D572-B6DA-4488-D581-F11D5F7DF179}"/>
              </a:ext>
            </a:extLst>
          </p:cNvPr>
          <p:cNvSpPr>
            <a:spLocks noGrp="1"/>
          </p:cNvSpPr>
          <p:nvPr>
            <p:ph type="title"/>
          </p:nvPr>
        </p:nvSpPr>
        <p:spPr>
          <a:xfrm>
            <a:off x="8196408" y="640831"/>
            <a:ext cx="3352128" cy="1573863"/>
          </a:xfrm>
        </p:spPr>
        <p:txBody>
          <a:bodyPr>
            <a:normAutofit/>
          </a:bodyPr>
          <a:lstStyle/>
          <a:p>
            <a:pPr algn="l"/>
            <a:r>
              <a:rPr lang="en" b="1" dirty="0"/>
              <a:t>A shift to equality</a:t>
            </a:r>
            <a:endParaRPr lang="ru-UA"/>
          </a:p>
        </p:txBody>
      </p:sp>
      <p:sp>
        <p:nvSpPr>
          <p:cNvPr id="3" name="Объект 2">
            <a:extLst>
              <a:ext uri="{FF2B5EF4-FFF2-40B4-BE49-F238E27FC236}">
                <a16:creationId xmlns:a16="http://schemas.microsoft.com/office/drawing/2014/main" id="{857348C4-605A-0B20-1186-ED92AE7C77B4}"/>
              </a:ext>
            </a:extLst>
          </p:cNvPr>
          <p:cNvSpPr>
            <a:spLocks noGrp="1"/>
          </p:cNvSpPr>
          <p:nvPr>
            <p:ph sz="quarter" idx="13"/>
          </p:nvPr>
        </p:nvSpPr>
        <p:spPr>
          <a:xfrm>
            <a:off x="8196408" y="2367092"/>
            <a:ext cx="3352128" cy="3881309"/>
          </a:xfrm>
        </p:spPr>
        <p:txBody>
          <a:bodyPr>
            <a:normAutofit/>
          </a:bodyPr>
          <a:lstStyle/>
          <a:p>
            <a:pPr>
              <a:buFont typeface="Arial" panose="020B0604020202020204" pitchFamily="34" charset="0"/>
              <a:buChar char="•"/>
            </a:pPr>
            <a:r>
              <a:rPr lang="en" sz="1800" dirty="0">
                <a:latin typeface="ui-sans-serif"/>
              </a:rPr>
              <a:t>T</a:t>
            </a:r>
            <a:r>
              <a:rPr lang="en" sz="1800" b="0" i="0" u="none" strike="noStrike" dirty="0">
                <a:effectLst/>
                <a:latin typeface="ui-sans-serif"/>
              </a:rPr>
              <a:t>o promote and protect human rights for all individuals, regardless of nationality, race, or religion. </a:t>
            </a:r>
          </a:p>
          <a:p>
            <a:pPr>
              <a:buFont typeface="Arial" panose="020B0604020202020204" pitchFamily="34" charset="0"/>
              <a:buChar char="•"/>
            </a:pPr>
            <a:r>
              <a:rPr lang="en" sz="1800" b="0" i="0" u="none" strike="noStrike" dirty="0">
                <a:effectLst/>
                <a:latin typeface="ui-sans-serif"/>
              </a:rPr>
              <a:t>Key components include treaties, declarations, and specialized bodies.</a:t>
            </a:r>
          </a:p>
          <a:p>
            <a:pPr marL="0" indent="0">
              <a:buNone/>
            </a:pPr>
            <a:endParaRPr lang="ru-UA" sz="1800" dirty="0"/>
          </a:p>
        </p:txBody>
      </p:sp>
    </p:spTree>
    <p:extLst>
      <p:ext uri="{BB962C8B-B14F-4D97-AF65-F5344CB8AC3E}">
        <p14:creationId xmlns:p14="http://schemas.microsoft.com/office/powerpoint/2010/main" val="277852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063" name="Rectangle 2062">
            <a:extLst>
              <a:ext uri="{FF2B5EF4-FFF2-40B4-BE49-F238E27FC236}">
                <a16:creationId xmlns:a16="http://schemas.microsoft.com/office/drawing/2014/main" id="{E928B170-B7BC-4BDA-AF69-28A89C4F89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8" name="Picture 10" descr="Wheeling – Prague Underground Tours">
            <a:extLst>
              <a:ext uri="{FF2B5EF4-FFF2-40B4-BE49-F238E27FC236}">
                <a16:creationId xmlns:a16="http://schemas.microsoft.com/office/drawing/2014/main" id="{D5994634-F6E9-48F9-AF8D-CB2809BCD8B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121445" y="960242"/>
            <a:ext cx="3427091" cy="4946434"/>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2065" name="Picture 2064">
            <a:extLst>
              <a:ext uri="{FF2B5EF4-FFF2-40B4-BE49-F238E27FC236}">
                <a16:creationId xmlns:a16="http://schemas.microsoft.com/office/drawing/2014/main" id="{2E1E8C82-833C-4573-807A-A01BED37570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AutoShape 4" descr="Medieval punishment hi-res stock photography and images - Alamy">
            <a:extLst>
              <a:ext uri="{FF2B5EF4-FFF2-40B4-BE49-F238E27FC236}">
                <a16:creationId xmlns:a16="http://schemas.microsoft.com/office/drawing/2014/main" id="{FC9C39E0-DAA4-317C-3312-BE78A3D8B5CE}"/>
              </a:ext>
            </a:extLst>
          </p:cNvPr>
          <p:cNvSpPr>
            <a:spLocks noGrp="1" noChangeAspect="1" noChangeArrowheads="1"/>
          </p:cNvSpPr>
          <p:nvPr>
            <p:ph type="title"/>
          </p:nvPr>
        </p:nvSpPr>
        <p:spPr bwMode="auto">
          <a:xfrm>
            <a:off x="913776" y="640831"/>
            <a:ext cx="6564205" cy="157386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dirty="0"/>
              <a:t>DISCIPLINE AND PUNISH</a:t>
            </a:r>
            <a:endParaRPr lang="ru-UA" dirty="0"/>
          </a:p>
        </p:txBody>
      </p:sp>
      <p:sp>
        <p:nvSpPr>
          <p:cNvPr id="3" name="Объект 2">
            <a:extLst>
              <a:ext uri="{FF2B5EF4-FFF2-40B4-BE49-F238E27FC236}">
                <a16:creationId xmlns:a16="http://schemas.microsoft.com/office/drawing/2014/main" id="{8FB979D4-8120-70BC-7293-60401DEA5AC8}"/>
              </a:ext>
            </a:extLst>
          </p:cNvPr>
          <p:cNvSpPr>
            <a:spLocks noGrp="1"/>
          </p:cNvSpPr>
          <p:nvPr>
            <p:ph sz="quarter" idx="13"/>
          </p:nvPr>
        </p:nvSpPr>
        <p:spPr>
          <a:xfrm>
            <a:off x="913777" y="1855305"/>
            <a:ext cx="6838746" cy="3935896"/>
          </a:xfrm>
        </p:spPr>
        <p:txBody>
          <a:bodyPr>
            <a:normAutofit/>
          </a:bodyPr>
          <a:lstStyle/>
          <a:p>
            <a:pPr>
              <a:lnSpc>
                <a:spcPct val="110000"/>
              </a:lnSpc>
            </a:pPr>
            <a:r>
              <a:rPr lang="en" sz="1400" b="0" i="0" u="none" strike="noStrike" dirty="0">
                <a:effectLst/>
                <a:latin typeface="ALS Sirius"/>
              </a:rPr>
              <a:t>More than 250 years ago, Robert-François Damien, who had attempted to kill King Louis XV, was quartered in the Place de Greve in Paris. </a:t>
            </a:r>
          </a:p>
          <a:p>
            <a:pPr>
              <a:lnSpc>
                <a:spcPct val="110000"/>
              </a:lnSpc>
            </a:pPr>
            <a:r>
              <a:rPr lang="en" sz="1400" b="0" i="0" u="none" strike="noStrike" dirty="0">
                <a:effectLst/>
                <a:latin typeface="ALS Sirius"/>
              </a:rPr>
              <a:t>The description of his heinous execution begins ‘ DISCISPLINE (Supervise) and Punish’, one of the most revolutionary books on modern social theory. </a:t>
            </a:r>
          </a:p>
          <a:p>
            <a:pPr>
              <a:lnSpc>
                <a:spcPct val="110000"/>
              </a:lnSpc>
            </a:pPr>
            <a:r>
              <a:rPr lang="en" sz="1400" b="0" i="0" u="none" strike="noStrike" dirty="0">
                <a:effectLst/>
                <a:latin typeface="ALS Sirius"/>
              </a:rPr>
              <a:t>The bloody spectacle of the execution allows Foucault to demonstrate the differences between individual violence and state violence and to show how, over time, the main object of state control becomes not the body but the soul of the criminal.</a:t>
            </a:r>
          </a:p>
          <a:p>
            <a:pPr>
              <a:lnSpc>
                <a:spcPct val="110000"/>
              </a:lnSpc>
            </a:pPr>
            <a:r>
              <a:rPr lang="en" sz="1400" b="0" i="0" u="none" strike="noStrike" dirty="0">
                <a:effectLst/>
                <a:latin typeface="ALS Sirius"/>
              </a:rPr>
              <a:t> The evolution of modes of surveillance and punishment gradually transforms crude state violence into a complex mechanism of total biopower that envelops modern man in his daily life and forms a society of total control.</a:t>
            </a:r>
            <a:endParaRPr lang="ru-UA" sz="1400" dirty="0"/>
          </a:p>
        </p:txBody>
      </p:sp>
    </p:spTree>
    <p:extLst>
      <p:ext uri="{BB962C8B-B14F-4D97-AF65-F5344CB8AC3E}">
        <p14:creationId xmlns:p14="http://schemas.microsoft.com/office/powerpoint/2010/main" val="799570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4508E623-8FBE-E997-DAA1-964C9F31722E}"/>
              </a:ext>
            </a:extLst>
          </p:cNvPr>
          <p:cNvSpPr>
            <a:spLocks noGrp="1"/>
          </p:cNvSpPr>
          <p:nvPr>
            <p:ph type="body" idx="1"/>
          </p:nvPr>
        </p:nvSpPr>
        <p:spPr>
          <a:xfrm>
            <a:off x="1187450" y="825500"/>
            <a:ext cx="5365750" cy="5207000"/>
          </a:xfrm>
        </p:spPr>
        <p:txBody>
          <a:bodyPr/>
          <a:lstStyle/>
          <a:p>
            <a:r>
              <a:rPr lang="en" b="0" i="0" u="none" strike="noStrike" dirty="0">
                <a:solidFill>
                  <a:srgbClr val="1F1F1F"/>
                </a:solidFill>
                <a:effectLst/>
                <a:latin typeface="Google Sans"/>
              </a:rPr>
              <a:t>Punishment options included imprisonment, payment of fines or forfeiture of estate, and various corporal sanctions including whipping, stocks, pillory, branding or the removal of a body part such as a hand or foot, or capital punishment, normally by hanging, though certain crimes were punished by burning.</a:t>
            </a:r>
          </a:p>
          <a:p>
            <a:r>
              <a:rPr lang="en" dirty="0">
                <a:solidFill>
                  <a:srgbClr val="1F1F1F"/>
                </a:solidFill>
                <a:latin typeface="Google Sans"/>
              </a:rPr>
              <a:t>Time changes in respect of human rights</a:t>
            </a:r>
          </a:p>
          <a:p>
            <a:r>
              <a:rPr lang="en" b="0" i="0" u="none" strike="noStrike" dirty="0">
                <a:solidFill>
                  <a:srgbClr val="1F1F1F"/>
                </a:solidFill>
                <a:effectLst/>
                <a:latin typeface="Google Sans"/>
              </a:rPr>
              <a:t>  </a:t>
            </a:r>
            <a:r>
              <a:rPr lang="en" b="0" i="0" u="none" strike="noStrike" dirty="0">
                <a:solidFill>
                  <a:srgbClr val="1F1F1F"/>
                </a:solidFill>
                <a:effectLst/>
                <a:latin typeface="Google Sans"/>
                <a:hlinkClick r:id="rId2"/>
              </a:rPr>
              <a:t>https://youtu.be/gA5sUoE0M4g?si=QID2RlTFbE-mzNlX</a:t>
            </a:r>
            <a:endParaRPr lang="en" b="0" i="0" u="none" strike="noStrike" dirty="0">
              <a:solidFill>
                <a:srgbClr val="1F1F1F"/>
              </a:solidFill>
              <a:effectLst/>
              <a:latin typeface="Google Sans"/>
            </a:endParaRPr>
          </a:p>
          <a:p>
            <a:endParaRPr lang="ru-UA" dirty="0"/>
          </a:p>
        </p:txBody>
      </p:sp>
      <p:pic>
        <p:nvPicPr>
          <p:cNvPr id="1030" name="Picture 6" descr="Pillory | Definition, History, &amp; Examples | Britannica">
            <a:extLst>
              <a:ext uri="{FF2B5EF4-FFF2-40B4-BE49-F238E27FC236}">
                <a16:creationId xmlns:a16="http://schemas.microsoft.com/office/drawing/2014/main" id="{9F088AF2-0272-61D7-630E-F1AF0EB746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8109" y="1468582"/>
            <a:ext cx="4253346" cy="3588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997250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B13E72-6657-4ACE-F9DD-868BEADACCE0}"/>
              </a:ext>
            </a:extLst>
          </p:cNvPr>
          <p:cNvSpPr>
            <a:spLocks noGrp="1"/>
          </p:cNvSpPr>
          <p:nvPr>
            <p:ph type="title"/>
          </p:nvPr>
        </p:nvSpPr>
        <p:spPr>
          <a:xfrm>
            <a:off x="913775" y="618517"/>
            <a:ext cx="10364451" cy="1596177"/>
          </a:xfrm>
        </p:spPr>
        <p:txBody>
          <a:bodyPr>
            <a:normAutofit/>
          </a:bodyPr>
          <a:lstStyle/>
          <a:p>
            <a:r>
              <a:rPr lang="en" b="1" dirty="0"/>
              <a:t>CHALLENGE OF UDCHR</a:t>
            </a:r>
            <a:br>
              <a:rPr lang="en" dirty="0"/>
            </a:br>
            <a:endParaRPr lang="ru-UA" dirty="0"/>
          </a:p>
        </p:txBody>
      </p:sp>
      <p:pic>
        <p:nvPicPr>
          <p:cNvPr id="1026" name="Picture 2" descr="ПОТЕМКИНСКАЯ ЛЕСТНИЦА В ОДЕССЕ: фото, интересные факты">
            <a:extLst>
              <a:ext uri="{FF2B5EF4-FFF2-40B4-BE49-F238E27FC236}">
                <a16:creationId xmlns:a16="http://schemas.microsoft.com/office/drawing/2014/main" id="{FC0AF016-FCE1-81CC-1BD1-D6B3CAC472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6892" r="3637" b="-3"/>
          <a:stretch/>
        </p:blipFill>
        <p:spPr bwMode="auto">
          <a:xfrm>
            <a:off x="913774" y="2505456"/>
            <a:ext cx="3494466" cy="2935224"/>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
        <p:nvSpPr>
          <p:cNvPr id="4" name="Объект 3">
            <a:extLst>
              <a:ext uri="{FF2B5EF4-FFF2-40B4-BE49-F238E27FC236}">
                <a16:creationId xmlns:a16="http://schemas.microsoft.com/office/drawing/2014/main" id="{49A28DFC-1BAA-92CB-ED8D-3B9E78BA2242}"/>
              </a:ext>
            </a:extLst>
          </p:cNvPr>
          <p:cNvSpPr>
            <a:spLocks noGrp="1"/>
          </p:cNvSpPr>
          <p:nvPr>
            <p:ph sz="quarter" idx="13"/>
          </p:nvPr>
        </p:nvSpPr>
        <p:spPr>
          <a:xfrm>
            <a:off x="4837814" y="2367092"/>
            <a:ext cx="6439786" cy="3424107"/>
          </a:xfrm>
        </p:spPr>
        <p:txBody>
          <a:bodyPr>
            <a:normAutofit/>
          </a:bodyPr>
          <a:lstStyle/>
          <a:p>
            <a:pPr marL="342900" lvl="0" indent="-342900">
              <a:buSzPts val="1000"/>
              <a:buFont typeface="Symbol" pitchFamily="2" charset="2"/>
              <a:buChar char=""/>
              <a:tabLst>
                <a:tab pos="457200" algn="l"/>
              </a:tabLst>
            </a:pPr>
            <a:r>
              <a:rPr lang="ru-UA" sz="1200" b="1" kern="0" dirty="0">
                <a:solidFill>
                  <a:srgbClr val="374151"/>
                </a:solidFill>
                <a:effectLst/>
                <a:latin typeface="Arial" panose="020B0604020202020204" pitchFamily="34" charset="0"/>
                <a:ea typeface="Times New Roman" panose="02020603050405020304" pitchFamily="18" charset="0"/>
              </a:rPr>
              <a:t>Significance of the UDHR:</a:t>
            </a:r>
            <a:endParaRPr lang="ru-UA" sz="1400" kern="100" dirty="0">
              <a:solidFill>
                <a:srgbClr val="374151"/>
              </a:solidFill>
              <a:effectLst/>
              <a:latin typeface="Times New Roman" panose="02020603050405020304" pitchFamily="18" charset="0"/>
              <a:ea typeface="Aptos" panose="020B0004020202020204" pitchFamily="34" charset="0"/>
            </a:endParaRPr>
          </a:p>
          <a:p>
            <a:pPr marL="742950" lvl="1" indent="-285750">
              <a:buSzPts val="1000"/>
              <a:buFont typeface="Courier New" panose="02070309020205020404" pitchFamily="49" charset="0"/>
              <a:buChar char="o"/>
              <a:tabLst>
                <a:tab pos="914400" algn="l"/>
              </a:tabLst>
            </a:pPr>
            <a:r>
              <a:rPr lang="ru-UA"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rPr>
              <a:t>A foundational document for human rights globally. </a:t>
            </a:r>
            <a:endParaRPr lang="ru-UA" sz="1400" kern="100" dirty="0">
              <a:solidFill>
                <a:srgbClr val="374151"/>
              </a:solidFill>
              <a:effectLst/>
              <a:latin typeface="Times New Roman" panose="02020603050405020304" pitchFamily="18" charset="0"/>
              <a:ea typeface="Aptos" panose="020B000402020202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ru-UA"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rPr>
              <a:t>Adopted in 1948 to prevent future atrocities like those of WWII.</a:t>
            </a:r>
            <a:endParaRPr lang="ru-UA" sz="1400" kern="100" dirty="0">
              <a:solidFill>
                <a:srgbClr val="374151"/>
              </a:solidFill>
              <a:effectLst/>
              <a:latin typeface="Times New Roman" panose="02020603050405020304" pitchFamily="18" charset="0"/>
              <a:ea typeface="Aptos" panose="020B0004020202020204" pitchFamily="34" charset="0"/>
              <a:cs typeface="Times New Roman" panose="02020603050405020304" pitchFamily="18" charset="0"/>
            </a:endParaRPr>
          </a:p>
          <a:p>
            <a:pPr marL="342900" lvl="0" indent="-342900">
              <a:buSzPts val="1000"/>
              <a:buFont typeface="Symbol" pitchFamily="2" charset="2"/>
              <a:buChar char=""/>
              <a:tabLst>
                <a:tab pos="457200" algn="l"/>
              </a:tabLst>
            </a:pPr>
            <a:r>
              <a:rPr lang="ru-UA" sz="1200" b="1" kern="0" dirty="0">
                <a:solidFill>
                  <a:srgbClr val="374151"/>
                </a:solidFill>
                <a:effectLst/>
                <a:latin typeface="Arial" panose="020B0604020202020204" pitchFamily="34" charset="0"/>
                <a:ea typeface="Times New Roman" panose="02020603050405020304" pitchFamily="18" charset="0"/>
              </a:rPr>
              <a:t>Objectives </a:t>
            </a:r>
            <a:endParaRPr lang="en-US" sz="1200" b="1" kern="0" dirty="0">
              <a:solidFill>
                <a:srgbClr val="374151"/>
              </a:solidFill>
              <a:effectLst/>
              <a:latin typeface="Arial" panose="020B0604020202020204" pitchFamily="34" charset="0"/>
              <a:ea typeface="Times New Roman" panose="02020603050405020304" pitchFamily="18" charset="0"/>
            </a:endParaRPr>
          </a:p>
          <a:p>
            <a:pPr marL="342900" lvl="0" indent="-342900">
              <a:buSzPts val="1000"/>
              <a:buFont typeface="Symbol" pitchFamily="2" charset="2"/>
              <a:buChar char=""/>
              <a:tabLst>
                <a:tab pos="457200" algn="l"/>
              </a:tabLst>
            </a:pPr>
            <a:r>
              <a:rPr lang="ru-UA"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rPr>
              <a:t>Understand how the UDHR is incorporated into Spanish and European legal frameworks. </a:t>
            </a:r>
            <a:endParaRPr lang="ru-UA" sz="1400" kern="100" dirty="0">
              <a:solidFill>
                <a:srgbClr val="374151"/>
              </a:solidFill>
              <a:effectLst/>
              <a:latin typeface="Times New Roman" panose="02020603050405020304" pitchFamily="18" charset="0"/>
              <a:ea typeface="Aptos" panose="020B000402020202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ru-UA"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rPr>
              <a:t>Explore key case studies demonstrating its application. </a:t>
            </a:r>
            <a:endParaRPr lang="ru-UA" sz="1400" kern="100" dirty="0">
              <a:solidFill>
                <a:srgbClr val="374151"/>
              </a:solidFill>
              <a:effectLst/>
              <a:latin typeface="Times New Roman" panose="02020603050405020304" pitchFamily="18" charset="0"/>
              <a:ea typeface="Aptos" panose="020B000402020202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ru-UA"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rPr>
              <a:t>Discuss challenges in enforcing universal human rights principles.</a:t>
            </a:r>
            <a:endParaRPr lang="en-US"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US"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hlinkClick r:id="rId3"/>
              </a:rPr>
              <a:t>https://youtu.be/5RR4VXNX3jA?si=GPbOiD-Hl5kioptO</a:t>
            </a:r>
            <a:endParaRPr lang="en-US"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endParaRPr lang="en-US" sz="1200" kern="0" dirty="0">
              <a:solidFill>
                <a:srgbClr val="374151"/>
              </a:solidFill>
              <a:effectLst/>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endParaRPr lang="ru-UA" sz="1400" kern="100" dirty="0">
              <a:solidFill>
                <a:srgbClr val="374151"/>
              </a:solidFill>
              <a:effectLst/>
              <a:latin typeface="Times New Roman" panose="02020603050405020304" pitchFamily="18" charset="0"/>
              <a:ea typeface="Aptos" panose="020B0004020202020204" pitchFamily="34" charset="0"/>
              <a:cs typeface="Times New Roman" panose="02020603050405020304" pitchFamily="18" charset="0"/>
            </a:endParaRPr>
          </a:p>
          <a:p>
            <a:pPr>
              <a:lnSpc>
                <a:spcPct val="110000"/>
              </a:lnSpc>
              <a:buFont typeface="Arial" panose="020B0604020202020204" pitchFamily="34" charset="0"/>
              <a:buChar char="•"/>
            </a:pPr>
            <a:endParaRPr lang="en" sz="1900" b="0" i="0" u="none" strike="noStrike" dirty="0">
              <a:effectLst/>
            </a:endParaRPr>
          </a:p>
          <a:p>
            <a:pPr>
              <a:lnSpc>
                <a:spcPct val="110000"/>
              </a:lnSpc>
            </a:pPr>
            <a:endParaRPr lang="ru-UA" sz="1900" dirty="0"/>
          </a:p>
        </p:txBody>
      </p:sp>
    </p:spTree>
    <p:extLst>
      <p:ext uri="{BB962C8B-B14F-4D97-AF65-F5344CB8AC3E}">
        <p14:creationId xmlns:p14="http://schemas.microsoft.com/office/powerpoint/2010/main" val="693535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B8AD0F-17BD-A9A2-0D9A-A077EF30F18B}"/>
              </a:ext>
            </a:extLst>
          </p:cNvPr>
          <p:cNvSpPr>
            <a:spLocks noGrp="1"/>
          </p:cNvSpPr>
          <p:nvPr>
            <p:ph type="title"/>
          </p:nvPr>
        </p:nvSpPr>
        <p:spPr>
          <a:xfrm>
            <a:off x="913775" y="618517"/>
            <a:ext cx="10364451" cy="1596177"/>
          </a:xfrm>
        </p:spPr>
        <p:txBody>
          <a:bodyPr>
            <a:normAutofit/>
          </a:bodyPr>
          <a:lstStyle/>
          <a:p>
            <a:r>
              <a:rPr lang="ru-UA" b="1" kern="0">
                <a:effectLst/>
                <a:latin typeface="Arial" panose="020B0604020202020204" pitchFamily="34" charset="0"/>
                <a:ea typeface="Times New Roman" panose="02020603050405020304" pitchFamily="18" charset="0"/>
              </a:rPr>
              <a:t>Fundamental Principles of the UDHR</a:t>
            </a:r>
            <a:br>
              <a:rPr lang="ru-UA" kern="100">
                <a:effectLst/>
                <a:latin typeface="Times New Roman" panose="02020603050405020304" pitchFamily="18" charset="0"/>
                <a:ea typeface="Aptos" panose="020B0004020202020204" pitchFamily="34" charset="0"/>
              </a:rPr>
            </a:br>
            <a:endParaRPr lang="ru-UA" dirty="0"/>
          </a:p>
        </p:txBody>
      </p:sp>
      <p:graphicFrame>
        <p:nvGraphicFramePr>
          <p:cNvPr id="23" name="Объект 2">
            <a:extLst>
              <a:ext uri="{FF2B5EF4-FFF2-40B4-BE49-F238E27FC236}">
                <a16:creationId xmlns:a16="http://schemas.microsoft.com/office/drawing/2014/main" id="{38C80ACA-F151-7776-5564-88257CFE5E1A}"/>
              </a:ext>
            </a:extLst>
          </p:cNvPr>
          <p:cNvGraphicFramePr>
            <a:graphicFrameLocks noGrp="1"/>
          </p:cNvGraphicFramePr>
          <p:nvPr>
            <p:ph sz="quarter" idx="13"/>
            <p:extLst>
              <p:ext uri="{D42A27DB-BD31-4B8C-83A1-F6EECF244321}">
                <p14:modId xmlns:p14="http://schemas.microsoft.com/office/powerpoint/2010/main" val="1421126977"/>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3255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Красные канцелярские кнопки на карте">
            <a:extLst>
              <a:ext uri="{FF2B5EF4-FFF2-40B4-BE49-F238E27FC236}">
                <a16:creationId xmlns:a16="http://schemas.microsoft.com/office/drawing/2014/main" id="{8545D303-6908-E99E-2E26-86D46425EFC5}"/>
              </a:ext>
            </a:extLst>
          </p:cNvPr>
          <p:cNvPicPr>
            <a:picLocks noChangeAspect="1"/>
          </p:cNvPicPr>
          <p:nvPr/>
        </p:nvPicPr>
        <p:blipFill>
          <a:blip r:embed="rId2"/>
          <a:srcRect l="24077" r="31908"/>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3A271C67-7770-673A-FF6C-244FEE24117A}"/>
              </a:ext>
            </a:extLst>
          </p:cNvPr>
          <p:cNvSpPr>
            <a:spLocks noGrp="1"/>
          </p:cNvSpPr>
          <p:nvPr>
            <p:ph type="title"/>
          </p:nvPr>
        </p:nvSpPr>
        <p:spPr>
          <a:xfrm>
            <a:off x="4465050" y="618517"/>
            <a:ext cx="6672886" cy="1596177"/>
          </a:xfrm>
        </p:spPr>
        <p:txBody>
          <a:bodyPr>
            <a:normAutofit/>
          </a:bodyPr>
          <a:lstStyle/>
          <a:p>
            <a:r>
              <a:rPr lang="en-US" dirty="0"/>
              <a:t>DECLARATION step by step</a:t>
            </a:r>
            <a:endParaRPr lang="ru-UA" dirty="0"/>
          </a:p>
        </p:txBody>
      </p:sp>
      <p:sp>
        <p:nvSpPr>
          <p:cNvPr id="3" name="Объект 2">
            <a:extLst>
              <a:ext uri="{FF2B5EF4-FFF2-40B4-BE49-F238E27FC236}">
                <a16:creationId xmlns:a16="http://schemas.microsoft.com/office/drawing/2014/main" id="{93B432CF-A2F7-60FD-47A8-BC969CE0F454}"/>
              </a:ext>
            </a:extLst>
          </p:cNvPr>
          <p:cNvSpPr>
            <a:spLocks noGrp="1"/>
          </p:cNvSpPr>
          <p:nvPr>
            <p:ph sz="quarter" idx="13"/>
          </p:nvPr>
        </p:nvSpPr>
        <p:spPr>
          <a:xfrm>
            <a:off x="4465048" y="2367092"/>
            <a:ext cx="6672887" cy="3424107"/>
          </a:xfrm>
        </p:spPr>
        <p:txBody>
          <a:bodyPr>
            <a:normAutofit/>
          </a:bodyPr>
          <a:lstStyle/>
          <a:p>
            <a:r>
              <a:rPr lang="en" dirty="0">
                <a:hlinkClick r:id="rId4"/>
              </a:rPr>
              <a:t>https://www.un.org/en/udhrbook/</a:t>
            </a:r>
            <a:endParaRPr lang="en" dirty="0"/>
          </a:p>
          <a:p>
            <a:r>
              <a:rPr lang="en" dirty="0"/>
              <a:t>SEEKING EQUAL JUSTICE</a:t>
            </a:r>
            <a:endParaRPr lang="ru-UA" dirty="0"/>
          </a:p>
        </p:txBody>
      </p:sp>
    </p:spTree>
    <p:extLst>
      <p:ext uri="{BB962C8B-B14F-4D97-AF65-F5344CB8AC3E}">
        <p14:creationId xmlns:p14="http://schemas.microsoft.com/office/powerpoint/2010/main" val="4195830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4974A7A3-F7BB-A297-3E65-892646ACC9CA}"/>
              </a:ext>
            </a:extLst>
          </p:cNvPr>
          <p:cNvSpPr>
            <a:spLocks noGrp="1"/>
          </p:cNvSpPr>
          <p:nvPr>
            <p:ph type="title"/>
          </p:nvPr>
        </p:nvSpPr>
        <p:spPr>
          <a:xfrm>
            <a:off x="641074" y="1314450"/>
            <a:ext cx="2844002" cy="3680244"/>
          </a:xfrm>
        </p:spPr>
        <p:txBody>
          <a:bodyPr>
            <a:normAutofit/>
          </a:bodyPr>
          <a:lstStyle/>
          <a:p>
            <a:pPr algn="l"/>
            <a:r>
              <a:rPr lang="ru-UA" sz="2800" b="1" kern="0">
                <a:latin typeface="Arial" panose="020B0604020202020204" pitchFamily="34" charset="0"/>
                <a:ea typeface="Times New Roman" panose="02020603050405020304" pitchFamily="18" charset="0"/>
              </a:rPr>
              <a:t>Problems and Challenges in Direct Application</a:t>
            </a:r>
            <a:br>
              <a:rPr lang="ru-UA" sz="2800" kern="100">
                <a:latin typeface="Times New Roman" panose="02020603050405020304" pitchFamily="18" charset="0"/>
                <a:ea typeface="Aptos" panose="020B0004020202020204" pitchFamily="34" charset="0"/>
              </a:rPr>
            </a:br>
            <a:endParaRPr lang="ru-UA" sz="2800"/>
          </a:p>
        </p:txBody>
      </p:sp>
      <p:pic>
        <p:nvPicPr>
          <p:cNvPr id="13" name="Picture 12">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15" name="Picture 14">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5" name="Объект 2">
            <a:extLst>
              <a:ext uri="{FF2B5EF4-FFF2-40B4-BE49-F238E27FC236}">
                <a16:creationId xmlns:a16="http://schemas.microsoft.com/office/drawing/2014/main" id="{21ABB1DD-7CC5-1372-245B-74AFDBAC08F7}"/>
              </a:ext>
            </a:extLst>
          </p:cNvPr>
          <p:cNvGraphicFramePr>
            <a:graphicFrameLocks noGrp="1"/>
          </p:cNvGraphicFramePr>
          <p:nvPr>
            <p:ph sz="quarter" idx="13"/>
            <p:extLst>
              <p:ext uri="{D42A27DB-BD31-4B8C-83A1-F6EECF244321}">
                <p14:modId xmlns:p14="http://schemas.microsoft.com/office/powerpoint/2010/main" val="463237307"/>
              </p:ext>
            </p:extLst>
          </p:nvPr>
        </p:nvGraphicFramePr>
        <p:xfrm>
          <a:off x="4594225" y="889000"/>
          <a:ext cx="6683375" cy="46069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74024933"/>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Капля</Template>
  <TotalTime>1597</TotalTime>
  <Words>1012</Words>
  <Application>Microsoft Macintosh PowerPoint</Application>
  <PresentationFormat>Широкоэкранный</PresentationFormat>
  <Paragraphs>98</Paragraphs>
  <Slides>17</Slides>
  <Notes>0</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17</vt:i4>
      </vt:variant>
    </vt:vector>
  </HeadingPairs>
  <TitlesOfParts>
    <vt:vector size="29" baseType="lpstr">
      <vt:lpstr>ALS Sirius</vt:lpstr>
      <vt:lpstr>Aptos</vt:lpstr>
      <vt:lpstr>Arial</vt:lpstr>
      <vt:lpstr>Calibri</vt:lpstr>
      <vt:lpstr>Courier New</vt:lpstr>
      <vt:lpstr>Google Sans</vt:lpstr>
      <vt:lpstr>Symbol</vt:lpstr>
      <vt:lpstr>Times New Roman</vt:lpstr>
      <vt:lpstr>Tw Cen MT</vt:lpstr>
      <vt:lpstr>ui-sans-serif</vt:lpstr>
      <vt:lpstr>Wingdings</vt:lpstr>
      <vt:lpstr>Капля</vt:lpstr>
      <vt:lpstr>Unit 5 (1).  Human Rights Instruments The Universal Declaration of Human Rights. .  </vt:lpstr>
      <vt:lpstr>Презентация PowerPoint</vt:lpstr>
      <vt:lpstr>A shift to equality</vt:lpstr>
      <vt:lpstr>DISCIPLINE AND PUNISH</vt:lpstr>
      <vt:lpstr>Презентация PowerPoint</vt:lpstr>
      <vt:lpstr>CHALLENGE OF UDCHR </vt:lpstr>
      <vt:lpstr>Fundamental Principles of the UDHR </vt:lpstr>
      <vt:lpstr>DECLARATION step by step</vt:lpstr>
      <vt:lpstr>Problems and Challenges in Direct Application </vt:lpstr>
      <vt:lpstr>The Debate on the Legal Force of the UDHR </vt:lpstr>
      <vt:lpstr>Application in European Union Law </vt:lpstr>
      <vt:lpstr>Implementation in Spanish Legislation </vt:lpstr>
      <vt:lpstr>The Debate on the Legal Force of the UDHR </vt:lpstr>
      <vt:lpstr>Case Study: Spain and Human Rights Mechanisms </vt:lpstr>
      <vt:lpstr>Rap as a CRIME? </vt:lpstr>
      <vt:lpstr>Chat GPT and…</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36</cp:revision>
  <dcterms:created xsi:type="dcterms:W3CDTF">2024-12-26T17:09:39Z</dcterms:created>
  <dcterms:modified xsi:type="dcterms:W3CDTF">2025-03-03T19:52:37Z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04dd16c-3145-49ee-83f9-a0532d9206d3_Enabled">
    <vt:lpwstr>true</vt:lpwstr>
  </property>
  <property fmtid="{D5CDD505-2E9C-101B-9397-08002B2CF9AE}" pid="3" name="MSIP_Label_504dd16c-3145-49ee-83f9-a0532d9206d3_SetDate">
    <vt:lpwstr>2025-02-18T08:20:01Z</vt:lpwstr>
  </property>
  <property fmtid="{D5CDD505-2E9C-101B-9397-08002B2CF9AE}" pid="4" name="MSIP_Label_504dd16c-3145-49ee-83f9-a0532d9206d3_Method">
    <vt:lpwstr>Standard</vt:lpwstr>
  </property>
  <property fmtid="{D5CDD505-2E9C-101B-9397-08002B2CF9AE}" pid="5" name="MSIP_Label_504dd16c-3145-49ee-83f9-a0532d9206d3_Name">
    <vt:lpwstr>Interno</vt:lpwstr>
  </property>
  <property fmtid="{D5CDD505-2E9C-101B-9397-08002B2CF9AE}" pid="6" name="MSIP_Label_504dd16c-3145-49ee-83f9-a0532d9206d3_SiteId">
    <vt:lpwstr>31651f30-e0e9-431c-8c5e-f5c49130f662</vt:lpwstr>
  </property>
  <property fmtid="{D5CDD505-2E9C-101B-9397-08002B2CF9AE}" pid="7" name="MSIP_Label_504dd16c-3145-49ee-83f9-a0532d9206d3_ActionId">
    <vt:lpwstr>23db5bbf-1ac8-43de-9168-917ad9a82216</vt:lpwstr>
  </property>
  <property fmtid="{D5CDD505-2E9C-101B-9397-08002B2CF9AE}" pid="8" name="MSIP_Label_504dd16c-3145-49ee-83f9-a0532d9206d3_ContentBits">
    <vt:lpwstr>1</vt:lpwstr>
  </property>
  <property fmtid="{D5CDD505-2E9C-101B-9397-08002B2CF9AE}" pid="9" name="MSIP_Label_504dd16c-3145-49ee-83f9-a0532d9206d3_Tag">
    <vt:lpwstr>10, 3, 0, 2</vt:lpwstr>
  </property>
  <property fmtid="{D5CDD505-2E9C-101B-9397-08002B2CF9AE}" pid="10" name="ClassificationContentMarkingHeaderLocations">
    <vt:lpwstr>Капля:8</vt:lpwstr>
  </property>
  <property fmtid="{D5CDD505-2E9C-101B-9397-08002B2CF9AE}" pid="11" name="ClassificationContentMarkingHeaderText">
    <vt:lpwstr>Interno</vt:lpwstr>
  </property>
</Properties>
</file>