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4630400" cy="8229600"/>
  <p:notesSz cx="8229600" cy="14630400"/>
  <p:embeddedFontLst>
    <p:embeddedFont>
      <p:font typeface="Gelasio" pitchFamily="2" charset="0"/>
      <p:regular r:id="rId13"/>
    </p:embeddedFont>
    <p:embeddedFont>
      <p:font typeface="Lato" panose="020F0502020204030203" pitchFamily="34" charset="0"/>
      <p:regular r:id="rId14"/>
      <p:bold r:id="rId15"/>
      <p:italic r:id="rId16"/>
      <p:boldItalic r:id="rId17"/>
    </p:embeddedFont>
  </p:embeddedFontLst>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7"/>
    <p:restoredTop sz="94610"/>
  </p:normalViewPr>
  <p:slideViewPr>
    <p:cSldViewPr snapToGrid="0" snapToObjects="1">
      <p:cViewPr varScale="1">
        <p:scale>
          <a:sx n="97" d="100"/>
          <a:sy n="97" d="100"/>
        </p:scale>
        <p:origin x="528"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9531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gamma.app/?utm_source=made-with-gamma"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2"/>
          <a:stretch>
            <a:fillRect/>
          </a:stretch>
        </p:blipFill>
        <p:spPr>
          <a:xfrm>
            <a:off x="0" y="0"/>
            <a:ext cx="14630400" cy="8229600"/>
          </a:xfrm>
          <a:prstGeom prst="rect">
            <a:avLst/>
          </a:prstGeom>
        </p:spPr>
      </p:pic>
      <p:sp>
        <p:nvSpPr>
          <p:cNvPr id="3" name="Shape 0"/>
          <p:cNvSpPr/>
          <p:nvPr/>
        </p:nvSpPr>
        <p:spPr>
          <a:xfrm>
            <a:off x="0" y="0"/>
            <a:ext cx="14630400" cy="8229600"/>
          </a:xfrm>
          <a:prstGeom prst="rect">
            <a:avLst/>
          </a:prstGeom>
          <a:solidFill>
            <a:srgbClr val="FFFFFF">
              <a:alpha val="95000"/>
            </a:srgbClr>
          </a:solidFill>
          <a:ln/>
        </p:spPr>
      </p:sp>
      <p:pic>
        <p:nvPicPr>
          <p:cNvPr id="4" name="Image 1" descr="preencoded.png">
            <a:hlinkClick r:id="rId3"/>
          </p:cNvPr>
          <p:cNvPicPr>
            <a:picLocks noChangeAspect="1"/>
          </p:cNvPicPr>
          <p:nvPr/>
        </p:nvPicPr>
        <p:blipFill>
          <a:blip r:embed="rId4"/>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5486400" cy="8229600"/>
          </a:xfrm>
          <a:prstGeom prst="rect">
            <a:avLst/>
          </a:prstGeom>
        </p:spPr>
      </p:pic>
      <p:sp>
        <p:nvSpPr>
          <p:cNvPr id="3" name="Text 0"/>
          <p:cNvSpPr/>
          <p:nvPr/>
        </p:nvSpPr>
        <p:spPr>
          <a:xfrm>
            <a:off x="6280190" y="794861"/>
            <a:ext cx="7556421" cy="2126337"/>
          </a:xfrm>
          <a:prstGeom prst="rect">
            <a:avLst/>
          </a:prstGeom>
          <a:noFill/>
          <a:ln/>
        </p:spPr>
        <p:txBody>
          <a:bodyPr wrap="square" lIns="0" tIns="0" rIns="0" bIns="0" rtlCol="0" anchor="t"/>
          <a:lstStyle/>
          <a:p>
            <a:pPr marL="0" indent="0">
              <a:lnSpc>
                <a:spcPts val="5550"/>
              </a:lnSpc>
              <a:buNone/>
            </a:pPr>
            <a:r>
              <a:rPr lang="en-US" sz="4450" dirty="0">
                <a:solidFill>
                  <a:srgbClr val="312F2B"/>
                </a:solidFill>
                <a:latin typeface="Gelasio" pitchFamily="34" charset="0"/>
                <a:ea typeface="Gelasio" pitchFamily="34" charset="-122"/>
                <a:cs typeface="Gelasio" pitchFamily="34" charset="-120"/>
              </a:rPr>
              <a:t>Articles 8-18 of ECHR and Protocol 1: Key Cases and Updates</a:t>
            </a:r>
            <a:endParaRPr lang="en-US" sz="4450" dirty="0"/>
          </a:p>
        </p:txBody>
      </p:sp>
      <p:sp>
        <p:nvSpPr>
          <p:cNvPr id="4" name="Text 1"/>
          <p:cNvSpPr/>
          <p:nvPr/>
        </p:nvSpPr>
        <p:spPr>
          <a:xfrm>
            <a:off x="6280190" y="3261360"/>
            <a:ext cx="7556421" cy="1451610"/>
          </a:xfrm>
          <a:prstGeom prst="rect">
            <a:avLst/>
          </a:prstGeom>
          <a:noFill/>
          <a:ln/>
        </p:spPr>
        <p:txBody>
          <a:bodyPr wrap="square" lIns="0" tIns="0" rIns="0" bIns="0" rtlCol="0" anchor="t"/>
          <a:lstStyle/>
          <a:p>
            <a:pPr marL="0" indent="0">
              <a:lnSpc>
                <a:spcPts val="2850"/>
              </a:lnSpc>
              <a:buNone/>
            </a:pPr>
            <a:r>
              <a:rPr lang="en-US" sz="1750" dirty="0">
                <a:solidFill>
                  <a:srgbClr val="272525"/>
                </a:solidFill>
                <a:latin typeface="Lato" pitchFamily="34" charset="0"/>
                <a:ea typeface="Lato" pitchFamily="34" charset="-122"/>
                <a:cs typeface="Lato" pitchFamily="34" charset="-120"/>
              </a:rPr>
              <a:t>Welcome to this comprehensive analysis of Articles 8-18 of the European Convention on Human Rights (ECHR) and Article 1 of Protocol No. 1. This presentation examines landmark cases, pilot judgments, and recent jurisprudential developments, with special attention to cases involving Spain.</a:t>
            </a:r>
            <a:endParaRPr lang="en-US" sz="1750" dirty="0"/>
          </a:p>
        </p:txBody>
      </p:sp>
      <p:sp>
        <p:nvSpPr>
          <p:cNvPr id="5" name="Text 2"/>
          <p:cNvSpPr/>
          <p:nvPr/>
        </p:nvSpPr>
        <p:spPr>
          <a:xfrm>
            <a:off x="6280190" y="4968121"/>
            <a:ext cx="7556421" cy="1814513"/>
          </a:xfrm>
          <a:prstGeom prst="rect">
            <a:avLst/>
          </a:prstGeom>
          <a:noFill/>
          <a:ln/>
        </p:spPr>
        <p:txBody>
          <a:bodyPr wrap="square" lIns="0" tIns="0" rIns="0" bIns="0" rtlCol="0" anchor="t"/>
          <a:lstStyle/>
          <a:p>
            <a:pPr marL="0" indent="0">
              <a:lnSpc>
                <a:spcPts val="2850"/>
              </a:lnSpc>
              <a:buNone/>
            </a:pPr>
            <a:r>
              <a:rPr lang="en-US" sz="1750" dirty="0">
                <a:solidFill>
                  <a:srgbClr val="272525"/>
                </a:solidFill>
                <a:latin typeface="Lato" pitchFamily="34" charset="0"/>
                <a:ea typeface="Lato" pitchFamily="34" charset="-122"/>
                <a:cs typeface="Lato" pitchFamily="34" charset="-120"/>
              </a:rPr>
              <a:t>We'll explore how the European Court of Human Rights (ECtHR) has interpreted these fundamental rights through its case law, and how the Court of Justice of the European Union (ECJ) has contributed to this evolving legal landscape. By focusing on pilot judgments and systemic issues, we'll gain insights into the practical application of these rights across Europe.</a:t>
            </a:r>
            <a:endParaRPr lang="en-US" sz="1750" dirty="0"/>
          </a:p>
        </p:txBody>
      </p:sp>
      <p:sp>
        <p:nvSpPr>
          <p:cNvPr id="6" name="Shape 3"/>
          <p:cNvSpPr/>
          <p:nvPr/>
        </p:nvSpPr>
        <p:spPr>
          <a:xfrm>
            <a:off x="6280190" y="7054691"/>
            <a:ext cx="362903" cy="362903"/>
          </a:xfrm>
          <a:prstGeom prst="roundRect">
            <a:avLst>
              <a:gd name="adj" fmla="val 25194296"/>
            </a:avLst>
          </a:prstGeom>
          <a:noFill/>
          <a:ln w="7620">
            <a:solidFill>
              <a:srgbClr val="FFFFFF"/>
            </a:solidFill>
            <a:prstDash val="solid"/>
          </a:ln>
        </p:spPr>
        <p:txBody>
          <a:bodyPr/>
          <a:lstStyle/>
          <a:p>
            <a:endParaRPr lang="ru-UA"/>
          </a:p>
        </p:txBody>
      </p:sp>
      <p:pic>
        <p:nvPicPr>
          <p:cNvPr id="7" name="Image 1" descr="preencoded.png"/>
          <p:cNvPicPr>
            <a:picLocks noChangeAspect="1"/>
          </p:cNvPicPr>
          <p:nvPr/>
        </p:nvPicPr>
        <p:blipFill>
          <a:blip r:embed="rId4"/>
          <a:stretch>
            <a:fillRect/>
          </a:stretch>
        </p:blipFill>
        <p:spPr>
          <a:xfrm>
            <a:off x="6287810" y="7062311"/>
            <a:ext cx="347663" cy="347663"/>
          </a:xfrm>
          <a:prstGeom prst="rect">
            <a:avLst/>
          </a:prstGeom>
        </p:spPr>
      </p:pic>
      <p:sp>
        <p:nvSpPr>
          <p:cNvPr id="8" name="Text 4"/>
          <p:cNvSpPr/>
          <p:nvPr/>
        </p:nvSpPr>
        <p:spPr>
          <a:xfrm>
            <a:off x="6756440" y="7037784"/>
            <a:ext cx="3197423" cy="396835"/>
          </a:xfrm>
          <a:prstGeom prst="rect">
            <a:avLst/>
          </a:prstGeom>
          <a:noFill/>
          <a:ln/>
        </p:spPr>
        <p:txBody>
          <a:bodyPr wrap="none" lIns="0" tIns="0" rIns="0" bIns="0" rtlCol="0" anchor="t"/>
          <a:lstStyle/>
          <a:p>
            <a:pPr marL="0" indent="0" algn="l">
              <a:lnSpc>
                <a:spcPts val="3100"/>
              </a:lnSpc>
              <a:buNone/>
            </a:pPr>
            <a:r>
              <a:rPr lang="en-US" sz="2200" b="1" dirty="0">
                <a:solidFill>
                  <a:srgbClr val="272525"/>
                </a:solidFill>
                <a:latin typeface="Lato Bold" pitchFamily="34" charset="0"/>
                <a:ea typeface="Lato Bold" pitchFamily="34" charset="-122"/>
                <a:cs typeface="Lato Bold" pitchFamily="34" charset="-120"/>
              </a:rPr>
              <a:t>by Dr.Tuliakov Viacheslav</a:t>
            </a:r>
            <a:endParaRPr lang="en-US" sz="2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607576" y="478869"/>
            <a:ext cx="7333178" cy="542449"/>
          </a:xfrm>
          <a:prstGeom prst="rect">
            <a:avLst/>
          </a:prstGeom>
          <a:noFill/>
          <a:ln/>
        </p:spPr>
        <p:txBody>
          <a:bodyPr wrap="none" lIns="0" tIns="0" rIns="0" bIns="0" rtlCol="0" anchor="t"/>
          <a:lstStyle/>
          <a:p>
            <a:pPr marL="0" indent="0">
              <a:lnSpc>
                <a:spcPts val="4250"/>
              </a:lnSpc>
              <a:buNone/>
            </a:pPr>
            <a:r>
              <a:rPr lang="en-US" sz="3400" dirty="0">
                <a:solidFill>
                  <a:srgbClr val="312F2B"/>
                </a:solidFill>
                <a:latin typeface="Gelasio" pitchFamily="34" charset="0"/>
                <a:ea typeface="Gelasio" pitchFamily="34" charset="-122"/>
                <a:cs typeface="Gelasio" pitchFamily="34" charset="-120"/>
              </a:rPr>
              <a:t>Key Takeaways and Future Challenges</a:t>
            </a:r>
            <a:endParaRPr lang="en-US" sz="3400" dirty="0"/>
          </a:p>
        </p:txBody>
      </p:sp>
      <p:sp>
        <p:nvSpPr>
          <p:cNvPr id="3" name="Text 1"/>
          <p:cNvSpPr/>
          <p:nvPr/>
        </p:nvSpPr>
        <p:spPr>
          <a:xfrm>
            <a:off x="607576" y="1368504"/>
            <a:ext cx="13415248" cy="555308"/>
          </a:xfrm>
          <a:prstGeom prst="rect">
            <a:avLst/>
          </a:prstGeom>
          <a:noFill/>
          <a:ln/>
        </p:spPr>
        <p:txBody>
          <a:bodyPr wrap="square" lIns="0" tIns="0" rIns="0" bIns="0" rtlCol="0" anchor="t"/>
          <a:lstStyle/>
          <a:p>
            <a:pPr marL="0" indent="0">
              <a:lnSpc>
                <a:spcPts val="2150"/>
              </a:lnSpc>
              <a:buNone/>
            </a:pPr>
            <a:r>
              <a:rPr lang="en-US" sz="1350" dirty="0">
                <a:solidFill>
                  <a:srgbClr val="272525"/>
                </a:solidFill>
                <a:latin typeface="Lato" pitchFamily="34" charset="0"/>
                <a:ea typeface="Lato" pitchFamily="34" charset="-122"/>
                <a:cs typeface="Lato" pitchFamily="34" charset="-120"/>
              </a:rPr>
              <a:t>The evolving interpretation of Convention rights reflects the ECHR as a "living instrument" that adapts to contemporary conditions. The Court has expanded protection in digital privacy, environmental rights, and positive obligations on states, whilst maintaining core principles of subsidiarity and the margin of appreciation.</a:t>
            </a:r>
            <a:endParaRPr lang="en-US" sz="1350" dirty="0"/>
          </a:p>
        </p:txBody>
      </p:sp>
      <p:sp>
        <p:nvSpPr>
          <p:cNvPr id="4" name="Text 2"/>
          <p:cNvSpPr/>
          <p:nvPr/>
        </p:nvSpPr>
        <p:spPr>
          <a:xfrm>
            <a:off x="607576" y="2119074"/>
            <a:ext cx="13415248" cy="555308"/>
          </a:xfrm>
          <a:prstGeom prst="rect">
            <a:avLst/>
          </a:prstGeom>
          <a:noFill/>
          <a:ln/>
        </p:spPr>
        <p:txBody>
          <a:bodyPr wrap="square" lIns="0" tIns="0" rIns="0" bIns="0" rtlCol="0" anchor="t"/>
          <a:lstStyle/>
          <a:p>
            <a:pPr marL="0" indent="0">
              <a:lnSpc>
                <a:spcPts val="2150"/>
              </a:lnSpc>
              <a:buNone/>
            </a:pPr>
            <a:r>
              <a:rPr lang="en-US" sz="1350" dirty="0">
                <a:solidFill>
                  <a:srgbClr val="272525"/>
                </a:solidFill>
                <a:latin typeface="Lato" pitchFamily="34" charset="0"/>
                <a:ea typeface="Lato" pitchFamily="34" charset="-122"/>
                <a:cs typeface="Lato" pitchFamily="34" charset="-120"/>
              </a:rPr>
              <a:t>Balancing individual rights with public interests remains challenging, particularly in cases involving national security, public health emergencies, and immigration. The Court generally grants states a wider margin in these areas, provided safeguards exist against arbitrariness.</a:t>
            </a:r>
            <a:endParaRPr lang="en-US" sz="1350" dirty="0"/>
          </a:p>
        </p:txBody>
      </p:sp>
      <p:sp>
        <p:nvSpPr>
          <p:cNvPr id="5" name="Text 3"/>
          <p:cNvSpPr/>
          <p:nvPr/>
        </p:nvSpPr>
        <p:spPr>
          <a:xfrm>
            <a:off x="607576" y="2869644"/>
            <a:ext cx="13415248" cy="555308"/>
          </a:xfrm>
          <a:prstGeom prst="rect">
            <a:avLst/>
          </a:prstGeom>
          <a:noFill/>
          <a:ln/>
        </p:spPr>
        <p:txBody>
          <a:bodyPr wrap="square" lIns="0" tIns="0" rIns="0" bIns="0" rtlCol="0" anchor="t"/>
          <a:lstStyle/>
          <a:p>
            <a:pPr marL="0" indent="0">
              <a:lnSpc>
                <a:spcPts val="2150"/>
              </a:lnSpc>
              <a:buNone/>
            </a:pPr>
            <a:r>
              <a:rPr lang="en-US" sz="1350" dirty="0">
                <a:solidFill>
                  <a:srgbClr val="272525"/>
                </a:solidFill>
                <a:latin typeface="Lato" pitchFamily="34" charset="0"/>
                <a:ea typeface="Lato" pitchFamily="34" charset="-122"/>
                <a:cs typeface="Lato" pitchFamily="34" charset="-120"/>
              </a:rPr>
              <a:t>Implementation of judgments continues to pose difficulties, with some states demonstrating resistance to politically sensitive rulings. Spain has generally maintained a good implementation record, though delays occur in complex property and fair trial cases.</a:t>
            </a:r>
            <a:endParaRPr lang="en-US" sz="1350" dirty="0"/>
          </a:p>
        </p:txBody>
      </p:sp>
      <p:pic>
        <p:nvPicPr>
          <p:cNvPr id="6" name="Image 0" descr="preencoded.png"/>
          <p:cNvPicPr>
            <a:picLocks noChangeAspect="1"/>
          </p:cNvPicPr>
          <p:nvPr/>
        </p:nvPicPr>
        <p:blipFill>
          <a:blip r:embed="rId3"/>
          <a:stretch>
            <a:fillRect/>
          </a:stretch>
        </p:blipFill>
        <p:spPr>
          <a:xfrm>
            <a:off x="3131225" y="3620214"/>
            <a:ext cx="1660088" cy="1000125"/>
          </a:xfrm>
          <a:prstGeom prst="rect">
            <a:avLst/>
          </a:prstGeom>
        </p:spPr>
      </p:pic>
      <p:sp>
        <p:nvSpPr>
          <p:cNvPr id="7" name="Text 4"/>
          <p:cNvSpPr/>
          <p:nvPr/>
        </p:nvSpPr>
        <p:spPr>
          <a:xfrm>
            <a:off x="3839170" y="4091583"/>
            <a:ext cx="244078" cy="305157"/>
          </a:xfrm>
          <a:prstGeom prst="rect">
            <a:avLst/>
          </a:prstGeom>
          <a:noFill/>
          <a:ln/>
        </p:spPr>
        <p:txBody>
          <a:bodyPr wrap="none" lIns="0" tIns="0" rIns="0" bIns="0" rtlCol="0" anchor="t"/>
          <a:lstStyle/>
          <a:p>
            <a:pPr marL="0" indent="0" algn="ctr">
              <a:lnSpc>
                <a:spcPts val="3050"/>
              </a:lnSpc>
              <a:buNone/>
            </a:pPr>
            <a:r>
              <a:rPr lang="en-US" sz="1900" dirty="0">
                <a:solidFill>
                  <a:srgbClr val="272525"/>
                </a:solidFill>
                <a:latin typeface="Gelasio" pitchFamily="34" charset="0"/>
                <a:ea typeface="Gelasio" pitchFamily="34" charset="-122"/>
                <a:cs typeface="Gelasio" pitchFamily="34" charset="-120"/>
              </a:rPr>
              <a:t>1</a:t>
            </a:r>
            <a:endParaRPr lang="en-US" sz="1900" dirty="0"/>
          </a:p>
        </p:txBody>
      </p:sp>
      <p:sp>
        <p:nvSpPr>
          <p:cNvPr id="8" name="Text 5"/>
          <p:cNvSpPr/>
          <p:nvPr/>
        </p:nvSpPr>
        <p:spPr>
          <a:xfrm>
            <a:off x="4964906" y="3793808"/>
            <a:ext cx="3917156" cy="271224"/>
          </a:xfrm>
          <a:prstGeom prst="rect">
            <a:avLst/>
          </a:prstGeom>
          <a:noFill/>
          <a:ln/>
        </p:spPr>
        <p:txBody>
          <a:bodyPr wrap="none" lIns="0" tIns="0" rIns="0" bIns="0" rtlCol="0" anchor="t"/>
          <a:lstStyle/>
          <a:p>
            <a:pPr marL="0" indent="0" algn="l">
              <a:lnSpc>
                <a:spcPts val="2100"/>
              </a:lnSpc>
              <a:buNone/>
            </a:pPr>
            <a:r>
              <a:rPr lang="en-US" sz="1700" dirty="0">
                <a:solidFill>
                  <a:srgbClr val="272525"/>
                </a:solidFill>
                <a:latin typeface="Gelasio" pitchFamily="34" charset="0"/>
                <a:ea typeface="Gelasio" pitchFamily="34" charset="-122"/>
                <a:cs typeface="Gelasio" pitchFamily="34" charset="-120"/>
              </a:rPr>
              <a:t>Harmonized European Rights Protection</a:t>
            </a:r>
            <a:endParaRPr lang="en-US" sz="1700" dirty="0"/>
          </a:p>
        </p:txBody>
      </p:sp>
      <p:sp>
        <p:nvSpPr>
          <p:cNvPr id="9" name="Text 6"/>
          <p:cNvSpPr/>
          <p:nvPr/>
        </p:nvSpPr>
        <p:spPr>
          <a:xfrm>
            <a:off x="4964906" y="4169093"/>
            <a:ext cx="3917156" cy="277654"/>
          </a:xfrm>
          <a:prstGeom prst="rect">
            <a:avLst/>
          </a:prstGeom>
          <a:noFill/>
          <a:ln/>
        </p:spPr>
        <p:txBody>
          <a:bodyPr wrap="none" lIns="0" tIns="0" rIns="0" bIns="0" rtlCol="0" anchor="t"/>
          <a:lstStyle/>
          <a:p>
            <a:pPr marL="0" indent="0" algn="l">
              <a:lnSpc>
                <a:spcPts val="2150"/>
              </a:lnSpc>
              <a:buNone/>
            </a:pPr>
            <a:r>
              <a:rPr lang="en-US" sz="1350" dirty="0">
                <a:solidFill>
                  <a:srgbClr val="272525"/>
                </a:solidFill>
                <a:latin typeface="Lato" pitchFamily="34" charset="0"/>
                <a:ea typeface="Lato" pitchFamily="34" charset="-122"/>
                <a:cs typeface="Lato" pitchFamily="34" charset="-120"/>
              </a:rPr>
              <a:t>Coherent system between ECtHR and ECJ</a:t>
            </a:r>
            <a:endParaRPr lang="en-US" sz="1350" dirty="0"/>
          </a:p>
        </p:txBody>
      </p:sp>
      <p:sp>
        <p:nvSpPr>
          <p:cNvPr id="10" name="Shape 7"/>
          <p:cNvSpPr/>
          <p:nvPr/>
        </p:nvSpPr>
        <p:spPr>
          <a:xfrm>
            <a:off x="4834652" y="4632484"/>
            <a:ext cx="9144833" cy="11430"/>
          </a:xfrm>
          <a:prstGeom prst="roundRect">
            <a:avLst>
              <a:gd name="adj" fmla="val 637917"/>
            </a:avLst>
          </a:prstGeom>
          <a:solidFill>
            <a:srgbClr val="CECEC9"/>
          </a:solidFill>
          <a:ln/>
        </p:spPr>
        <p:txBody>
          <a:bodyPr/>
          <a:lstStyle/>
          <a:p>
            <a:endParaRPr lang="ru-UA"/>
          </a:p>
        </p:txBody>
      </p:sp>
      <p:pic>
        <p:nvPicPr>
          <p:cNvPr id="11" name="Image 1" descr="preencoded.png"/>
          <p:cNvPicPr>
            <a:picLocks noChangeAspect="1"/>
          </p:cNvPicPr>
          <p:nvPr/>
        </p:nvPicPr>
        <p:blipFill>
          <a:blip r:embed="rId4"/>
          <a:stretch>
            <a:fillRect/>
          </a:stretch>
        </p:blipFill>
        <p:spPr>
          <a:xfrm>
            <a:off x="2301240" y="4663678"/>
            <a:ext cx="3320177" cy="1000125"/>
          </a:xfrm>
          <a:prstGeom prst="rect">
            <a:avLst/>
          </a:prstGeom>
        </p:spPr>
      </p:pic>
      <p:sp>
        <p:nvSpPr>
          <p:cNvPr id="12" name="Text 8"/>
          <p:cNvSpPr/>
          <p:nvPr/>
        </p:nvSpPr>
        <p:spPr>
          <a:xfrm>
            <a:off x="3839289" y="5011103"/>
            <a:ext cx="244078" cy="305157"/>
          </a:xfrm>
          <a:prstGeom prst="rect">
            <a:avLst/>
          </a:prstGeom>
          <a:noFill/>
          <a:ln/>
        </p:spPr>
        <p:txBody>
          <a:bodyPr wrap="none" lIns="0" tIns="0" rIns="0" bIns="0" rtlCol="0" anchor="t"/>
          <a:lstStyle/>
          <a:p>
            <a:pPr marL="0" indent="0" algn="ctr">
              <a:lnSpc>
                <a:spcPts val="3050"/>
              </a:lnSpc>
              <a:buNone/>
            </a:pPr>
            <a:r>
              <a:rPr lang="en-US" sz="1900" dirty="0">
                <a:solidFill>
                  <a:srgbClr val="272525"/>
                </a:solidFill>
                <a:latin typeface="Gelasio" pitchFamily="34" charset="0"/>
                <a:ea typeface="Gelasio" pitchFamily="34" charset="-122"/>
                <a:cs typeface="Gelasio" pitchFamily="34" charset="-120"/>
              </a:rPr>
              <a:t>2</a:t>
            </a:r>
            <a:endParaRPr lang="en-US" sz="1900" dirty="0"/>
          </a:p>
        </p:txBody>
      </p:sp>
      <p:sp>
        <p:nvSpPr>
          <p:cNvPr id="13" name="Text 9"/>
          <p:cNvSpPr/>
          <p:nvPr/>
        </p:nvSpPr>
        <p:spPr>
          <a:xfrm>
            <a:off x="5795010" y="4837271"/>
            <a:ext cx="3330893" cy="271224"/>
          </a:xfrm>
          <a:prstGeom prst="rect">
            <a:avLst/>
          </a:prstGeom>
          <a:noFill/>
          <a:ln/>
        </p:spPr>
        <p:txBody>
          <a:bodyPr wrap="none" lIns="0" tIns="0" rIns="0" bIns="0" rtlCol="0" anchor="t"/>
          <a:lstStyle/>
          <a:p>
            <a:pPr marL="0" indent="0" algn="l">
              <a:lnSpc>
                <a:spcPts val="2100"/>
              </a:lnSpc>
              <a:buNone/>
            </a:pPr>
            <a:r>
              <a:rPr lang="en-US" sz="1700" dirty="0">
                <a:solidFill>
                  <a:srgbClr val="272525"/>
                </a:solidFill>
                <a:latin typeface="Gelasio" pitchFamily="34" charset="0"/>
                <a:ea typeface="Gelasio" pitchFamily="34" charset="-122"/>
                <a:cs typeface="Gelasio" pitchFamily="34" charset="-120"/>
              </a:rPr>
              <a:t>Effective National Implementation</a:t>
            </a:r>
            <a:endParaRPr lang="en-US" sz="1700" dirty="0"/>
          </a:p>
        </p:txBody>
      </p:sp>
      <p:sp>
        <p:nvSpPr>
          <p:cNvPr id="14" name="Text 10"/>
          <p:cNvSpPr/>
          <p:nvPr/>
        </p:nvSpPr>
        <p:spPr>
          <a:xfrm>
            <a:off x="5795010" y="5212556"/>
            <a:ext cx="3330893" cy="277654"/>
          </a:xfrm>
          <a:prstGeom prst="rect">
            <a:avLst/>
          </a:prstGeom>
          <a:noFill/>
          <a:ln/>
        </p:spPr>
        <p:txBody>
          <a:bodyPr wrap="none" lIns="0" tIns="0" rIns="0" bIns="0" rtlCol="0" anchor="t"/>
          <a:lstStyle/>
          <a:p>
            <a:pPr marL="0" indent="0" algn="l">
              <a:lnSpc>
                <a:spcPts val="2150"/>
              </a:lnSpc>
              <a:buNone/>
            </a:pPr>
            <a:r>
              <a:rPr lang="en-US" sz="1350" dirty="0">
                <a:solidFill>
                  <a:srgbClr val="272525"/>
                </a:solidFill>
                <a:latin typeface="Lato" pitchFamily="34" charset="0"/>
                <a:ea typeface="Lato" pitchFamily="34" charset="-122"/>
                <a:cs typeface="Lato" pitchFamily="34" charset="-120"/>
              </a:rPr>
              <a:t>Domestic remedies and legislative reforms</a:t>
            </a:r>
            <a:endParaRPr lang="en-US" sz="1350" dirty="0"/>
          </a:p>
        </p:txBody>
      </p:sp>
      <p:sp>
        <p:nvSpPr>
          <p:cNvPr id="15" name="Shape 11"/>
          <p:cNvSpPr/>
          <p:nvPr/>
        </p:nvSpPr>
        <p:spPr>
          <a:xfrm>
            <a:off x="5664756" y="5675948"/>
            <a:ext cx="8314730" cy="11430"/>
          </a:xfrm>
          <a:prstGeom prst="roundRect">
            <a:avLst>
              <a:gd name="adj" fmla="val 637917"/>
            </a:avLst>
          </a:prstGeom>
          <a:solidFill>
            <a:srgbClr val="CECEC9"/>
          </a:solidFill>
          <a:ln/>
        </p:spPr>
        <p:txBody>
          <a:bodyPr/>
          <a:lstStyle/>
          <a:p>
            <a:endParaRPr lang="ru-UA"/>
          </a:p>
        </p:txBody>
      </p:sp>
      <p:pic>
        <p:nvPicPr>
          <p:cNvPr id="16" name="Image 2" descr="preencoded.png"/>
          <p:cNvPicPr>
            <a:picLocks noChangeAspect="1"/>
          </p:cNvPicPr>
          <p:nvPr/>
        </p:nvPicPr>
        <p:blipFill>
          <a:blip r:embed="rId5"/>
          <a:stretch>
            <a:fillRect/>
          </a:stretch>
        </p:blipFill>
        <p:spPr>
          <a:xfrm>
            <a:off x="1471136" y="5707142"/>
            <a:ext cx="4980384" cy="1000125"/>
          </a:xfrm>
          <a:prstGeom prst="rect">
            <a:avLst/>
          </a:prstGeom>
        </p:spPr>
      </p:pic>
      <p:sp>
        <p:nvSpPr>
          <p:cNvPr id="17" name="Text 12"/>
          <p:cNvSpPr/>
          <p:nvPr/>
        </p:nvSpPr>
        <p:spPr>
          <a:xfrm>
            <a:off x="3839170" y="6054566"/>
            <a:ext cx="244078" cy="305157"/>
          </a:xfrm>
          <a:prstGeom prst="rect">
            <a:avLst/>
          </a:prstGeom>
          <a:noFill/>
          <a:ln/>
        </p:spPr>
        <p:txBody>
          <a:bodyPr wrap="none" lIns="0" tIns="0" rIns="0" bIns="0" rtlCol="0" anchor="t"/>
          <a:lstStyle/>
          <a:p>
            <a:pPr marL="0" indent="0" algn="ctr">
              <a:lnSpc>
                <a:spcPts val="3050"/>
              </a:lnSpc>
              <a:buNone/>
            </a:pPr>
            <a:r>
              <a:rPr lang="en-US" sz="1900" dirty="0">
                <a:solidFill>
                  <a:srgbClr val="272525"/>
                </a:solidFill>
                <a:latin typeface="Gelasio" pitchFamily="34" charset="0"/>
                <a:ea typeface="Gelasio" pitchFamily="34" charset="-122"/>
                <a:cs typeface="Gelasio" pitchFamily="34" charset="-120"/>
              </a:rPr>
              <a:t>3</a:t>
            </a:r>
            <a:endParaRPr lang="en-US" sz="1900" dirty="0"/>
          </a:p>
        </p:txBody>
      </p:sp>
      <p:sp>
        <p:nvSpPr>
          <p:cNvPr id="18" name="Text 13"/>
          <p:cNvSpPr/>
          <p:nvPr/>
        </p:nvSpPr>
        <p:spPr>
          <a:xfrm>
            <a:off x="6625114" y="5880735"/>
            <a:ext cx="3423523" cy="271224"/>
          </a:xfrm>
          <a:prstGeom prst="rect">
            <a:avLst/>
          </a:prstGeom>
          <a:noFill/>
          <a:ln/>
        </p:spPr>
        <p:txBody>
          <a:bodyPr wrap="none" lIns="0" tIns="0" rIns="0" bIns="0" rtlCol="0" anchor="t"/>
          <a:lstStyle/>
          <a:p>
            <a:pPr marL="0" indent="0" algn="l">
              <a:lnSpc>
                <a:spcPts val="2100"/>
              </a:lnSpc>
              <a:buNone/>
            </a:pPr>
            <a:r>
              <a:rPr lang="en-US" sz="1700" dirty="0">
                <a:solidFill>
                  <a:srgbClr val="272525"/>
                </a:solidFill>
                <a:latin typeface="Gelasio" pitchFamily="34" charset="0"/>
                <a:ea typeface="Gelasio" pitchFamily="34" charset="-122"/>
                <a:cs typeface="Gelasio" pitchFamily="34" charset="-120"/>
              </a:rPr>
              <a:t>Clear and Consistent Jurisprudence</a:t>
            </a:r>
            <a:endParaRPr lang="en-US" sz="1700" dirty="0"/>
          </a:p>
        </p:txBody>
      </p:sp>
      <p:sp>
        <p:nvSpPr>
          <p:cNvPr id="19" name="Text 14"/>
          <p:cNvSpPr/>
          <p:nvPr/>
        </p:nvSpPr>
        <p:spPr>
          <a:xfrm>
            <a:off x="6625114" y="6256020"/>
            <a:ext cx="3625453" cy="277654"/>
          </a:xfrm>
          <a:prstGeom prst="rect">
            <a:avLst/>
          </a:prstGeom>
          <a:noFill/>
          <a:ln/>
        </p:spPr>
        <p:txBody>
          <a:bodyPr wrap="none" lIns="0" tIns="0" rIns="0" bIns="0" rtlCol="0" anchor="t"/>
          <a:lstStyle/>
          <a:p>
            <a:pPr marL="0" indent="0" algn="l">
              <a:lnSpc>
                <a:spcPts val="2150"/>
              </a:lnSpc>
              <a:buNone/>
            </a:pPr>
            <a:r>
              <a:rPr lang="en-US" sz="1350" dirty="0">
                <a:solidFill>
                  <a:srgbClr val="272525"/>
                </a:solidFill>
                <a:latin typeface="Lato" pitchFamily="34" charset="0"/>
                <a:ea typeface="Lato" pitchFamily="34" charset="-122"/>
                <a:cs typeface="Lato" pitchFamily="34" charset="-120"/>
              </a:rPr>
              <a:t>Predictable application of Convention principles</a:t>
            </a:r>
            <a:endParaRPr lang="en-US" sz="1350" dirty="0"/>
          </a:p>
        </p:txBody>
      </p:sp>
      <p:sp>
        <p:nvSpPr>
          <p:cNvPr id="20" name="Shape 15"/>
          <p:cNvSpPr/>
          <p:nvPr/>
        </p:nvSpPr>
        <p:spPr>
          <a:xfrm>
            <a:off x="6494859" y="6719411"/>
            <a:ext cx="7484626" cy="11430"/>
          </a:xfrm>
          <a:prstGeom prst="roundRect">
            <a:avLst>
              <a:gd name="adj" fmla="val 637917"/>
            </a:avLst>
          </a:prstGeom>
          <a:solidFill>
            <a:srgbClr val="CECEC9"/>
          </a:solidFill>
          <a:ln/>
        </p:spPr>
        <p:txBody>
          <a:bodyPr/>
          <a:lstStyle/>
          <a:p>
            <a:endParaRPr lang="ru-UA"/>
          </a:p>
        </p:txBody>
      </p:sp>
      <p:pic>
        <p:nvPicPr>
          <p:cNvPr id="21" name="Image 3" descr="preencoded.png"/>
          <p:cNvPicPr>
            <a:picLocks noChangeAspect="1"/>
          </p:cNvPicPr>
          <p:nvPr/>
        </p:nvPicPr>
        <p:blipFill>
          <a:blip r:embed="rId6"/>
          <a:stretch>
            <a:fillRect/>
          </a:stretch>
        </p:blipFill>
        <p:spPr>
          <a:xfrm>
            <a:off x="641033" y="6750606"/>
            <a:ext cx="6640473" cy="1000125"/>
          </a:xfrm>
          <a:prstGeom prst="rect">
            <a:avLst/>
          </a:prstGeom>
        </p:spPr>
      </p:pic>
      <p:sp>
        <p:nvSpPr>
          <p:cNvPr id="22" name="Text 16"/>
          <p:cNvSpPr/>
          <p:nvPr/>
        </p:nvSpPr>
        <p:spPr>
          <a:xfrm>
            <a:off x="3839170" y="7098030"/>
            <a:ext cx="244078" cy="305157"/>
          </a:xfrm>
          <a:prstGeom prst="rect">
            <a:avLst/>
          </a:prstGeom>
          <a:noFill/>
          <a:ln/>
        </p:spPr>
        <p:txBody>
          <a:bodyPr wrap="none" lIns="0" tIns="0" rIns="0" bIns="0" rtlCol="0" anchor="t"/>
          <a:lstStyle/>
          <a:p>
            <a:pPr marL="0" indent="0" algn="ctr">
              <a:lnSpc>
                <a:spcPts val="3050"/>
              </a:lnSpc>
              <a:buNone/>
            </a:pPr>
            <a:r>
              <a:rPr lang="en-US" sz="1900" dirty="0">
                <a:solidFill>
                  <a:srgbClr val="272525"/>
                </a:solidFill>
                <a:latin typeface="Gelasio" pitchFamily="34" charset="0"/>
                <a:ea typeface="Gelasio" pitchFamily="34" charset="-122"/>
                <a:cs typeface="Gelasio" pitchFamily="34" charset="-120"/>
              </a:rPr>
              <a:t>4</a:t>
            </a:r>
            <a:endParaRPr lang="en-US" sz="1900" dirty="0"/>
          </a:p>
        </p:txBody>
      </p:sp>
      <p:sp>
        <p:nvSpPr>
          <p:cNvPr id="23" name="Text 17"/>
          <p:cNvSpPr/>
          <p:nvPr/>
        </p:nvSpPr>
        <p:spPr>
          <a:xfrm>
            <a:off x="7455098" y="6924199"/>
            <a:ext cx="2843570" cy="271224"/>
          </a:xfrm>
          <a:prstGeom prst="rect">
            <a:avLst/>
          </a:prstGeom>
          <a:noFill/>
          <a:ln/>
        </p:spPr>
        <p:txBody>
          <a:bodyPr wrap="none" lIns="0" tIns="0" rIns="0" bIns="0" rtlCol="0" anchor="t"/>
          <a:lstStyle/>
          <a:p>
            <a:pPr marL="0" indent="0" algn="l">
              <a:lnSpc>
                <a:spcPts val="2100"/>
              </a:lnSpc>
              <a:buNone/>
            </a:pPr>
            <a:r>
              <a:rPr lang="en-US" sz="1700" dirty="0">
                <a:solidFill>
                  <a:srgbClr val="272525"/>
                </a:solidFill>
                <a:latin typeface="Gelasio" pitchFamily="34" charset="0"/>
                <a:ea typeface="Gelasio" pitchFamily="34" charset="-122"/>
                <a:cs typeface="Gelasio" pitchFamily="34" charset="-120"/>
              </a:rPr>
              <a:t>Accessible Individual Petition</a:t>
            </a:r>
            <a:endParaRPr lang="en-US" sz="1700" dirty="0"/>
          </a:p>
        </p:txBody>
      </p:sp>
      <p:sp>
        <p:nvSpPr>
          <p:cNvPr id="24" name="Text 18"/>
          <p:cNvSpPr/>
          <p:nvPr/>
        </p:nvSpPr>
        <p:spPr>
          <a:xfrm>
            <a:off x="7455098" y="7299484"/>
            <a:ext cx="2843570" cy="277654"/>
          </a:xfrm>
          <a:prstGeom prst="rect">
            <a:avLst/>
          </a:prstGeom>
          <a:noFill/>
          <a:ln/>
        </p:spPr>
        <p:txBody>
          <a:bodyPr wrap="none" lIns="0" tIns="0" rIns="0" bIns="0" rtlCol="0" anchor="t"/>
          <a:lstStyle/>
          <a:p>
            <a:pPr marL="0" indent="0" algn="l">
              <a:lnSpc>
                <a:spcPts val="2150"/>
              </a:lnSpc>
              <a:buNone/>
            </a:pPr>
            <a:r>
              <a:rPr lang="en-US" sz="1350" dirty="0">
                <a:solidFill>
                  <a:srgbClr val="272525"/>
                </a:solidFill>
                <a:latin typeface="Lato" pitchFamily="34" charset="0"/>
                <a:ea typeface="Lato" pitchFamily="34" charset="-122"/>
                <a:cs typeface="Lato" pitchFamily="34" charset="-120"/>
              </a:rPr>
              <a:t>Practical means to claim rights</a:t>
            </a:r>
            <a:endParaRPr lang="en-US" sz="135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727234" y="1228249"/>
            <a:ext cx="12284393" cy="649248"/>
          </a:xfrm>
          <a:prstGeom prst="rect">
            <a:avLst/>
          </a:prstGeom>
          <a:noFill/>
          <a:ln/>
        </p:spPr>
        <p:txBody>
          <a:bodyPr wrap="none" lIns="0" tIns="0" rIns="0" bIns="0" rtlCol="0" anchor="t"/>
          <a:lstStyle/>
          <a:p>
            <a:pPr marL="0" indent="0">
              <a:lnSpc>
                <a:spcPts val="5100"/>
              </a:lnSpc>
              <a:buNone/>
            </a:pPr>
            <a:r>
              <a:rPr lang="en-US" sz="4050" dirty="0">
                <a:solidFill>
                  <a:srgbClr val="312F2B"/>
                </a:solidFill>
                <a:latin typeface="Gelasio" pitchFamily="34" charset="0"/>
                <a:ea typeface="Gelasio" pitchFamily="34" charset="-122"/>
                <a:cs typeface="Gelasio" pitchFamily="34" charset="-120"/>
              </a:rPr>
              <a:t>Article 8: Right to Respect for Private and Family Life</a:t>
            </a:r>
            <a:endParaRPr lang="en-US" sz="4050" dirty="0"/>
          </a:p>
        </p:txBody>
      </p:sp>
      <p:sp>
        <p:nvSpPr>
          <p:cNvPr id="3" name="Text 1"/>
          <p:cNvSpPr/>
          <p:nvPr/>
        </p:nvSpPr>
        <p:spPr>
          <a:xfrm>
            <a:off x="727234" y="2293025"/>
            <a:ext cx="13175933" cy="664845"/>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Article 8 protects four distinct areas: private life, family life, home, and correspondence. This right is not absolute and may be limited when "necessary in a democratic society" for specified legitimate aims.</a:t>
            </a:r>
            <a:endParaRPr lang="en-US" sz="1600" dirty="0"/>
          </a:p>
        </p:txBody>
      </p:sp>
      <p:sp>
        <p:nvSpPr>
          <p:cNvPr id="4" name="Text 2"/>
          <p:cNvSpPr/>
          <p:nvPr/>
        </p:nvSpPr>
        <p:spPr>
          <a:xfrm>
            <a:off x="727234" y="3191589"/>
            <a:ext cx="13175933" cy="997268"/>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In </a:t>
            </a:r>
            <a:r>
              <a:rPr lang="en-US" sz="1600" b="1" dirty="0">
                <a:solidFill>
                  <a:srgbClr val="272525"/>
                </a:solidFill>
                <a:latin typeface="Lato" pitchFamily="34" charset="0"/>
                <a:ea typeface="Lato" pitchFamily="34" charset="-122"/>
                <a:cs typeface="Lato" pitchFamily="34" charset="-120"/>
              </a:rPr>
              <a:t>Bărbulescu v. Romania</a:t>
            </a:r>
            <a:r>
              <a:rPr lang="en-US" sz="1600" dirty="0">
                <a:solidFill>
                  <a:srgbClr val="272525"/>
                </a:solidFill>
                <a:latin typeface="Lato" pitchFamily="34" charset="0"/>
                <a:ea typeface="Lato" pitchFamily="34" charset="-122"/>
                <a:cs typeface="Lato" pitchFamily="34" charset="-120"/>
              </a:rPr>
              <a:t> (2017), the Grand Chamber established criteria for monitoring workplace communications, including the need for prior notice and proportionality. Meanwhile, </a:t>
            </a:r>
            <a:r>
              <a:rPr lang="en-US" sz="1600" b="1" dirty="0">
                <a:solidFill>
                  <a:srgbClr val="272525"/>
                </a:solidFill>
                <a:latin typeface="Lato" pitchFamily="34" charset="0"/>
                <a:ea typeface="Lato" pitchFamily="34" charset="-122"/>
                <a:cs typeface="Lato" pitchFamily="34" charset="-120"/>
              </a:rPr>
              <a:t>López Ribalda and Others v. Spain</a:t>
            </a:r>
            <a:r>
              <a:rPr lang="en-US" sz="1600" dirty="0">
                <a:solidFill>
                  <a:srgbClr val="272525"/>
                </a:solidFill>
                <a:latin typeface="Lato" pitchFamily="34" charset="0"/>
                <a:ea typeface="Lato" pitchFamily="34" charset="-122"/>
                <a:cs typeface="Lato" pitchFamily="34" charset="-120"/>
              </a:rPr>
              <a:t> (2019) addressed covert video surveillance in the workplace, finding that Spanish courts had properly balanced employees' privacy rights against the employer's property rights when investigating theft.</a:t>
            </a:r>
            <a:endParaRPr lang="en-US" sz="1600" dirty="0"/>
          </a:p>
        </p:txBody>
      </p:sp>
      <p:sp>
        <p:nvSpPr>
          <p:cNvPr id="5" name="Text 3"/>
          <p:cNvSpPr/>
          <p:nvPr/>
        </p:nvSpPr>
        <p:spPr>
          <a:xfrm>
            <a:off x="727234" y="4422577"/>
            <a:ext cx="13175933" cy="664845"/>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The Court has increasingly interpreted Article 8 to protect against environmental nuisances, data protection issues, and professional activities that affect one's private sphere.</a:t>
            </a:r>
            <a:endParaRPr lang="en-US" sz="1600" dirty="0"/>
          </a:p>
        </p:txBody>
      </p:sp>
      <p:sp>
        <p:nvSpPr>
          <p:cNvPr id="6" name="Shape 4"/>
          <p:cNvSpPr/>
          <p:nvPr/>
        </p:nvSpPr>
        <p:spPr>
          <a:xfrm>
            <a:off x="727234" y="5554861"/>
            <a:ext cx="467439" cy="467439"/>
          </a:xfrm>
          <a:prstGeom prst="roundRect">
            <a:avLst>
              <a:gd name="adj" fmla="val 18669"/>
            </a:avLst>
          </a:prstGeom>
          <a:solidFill>
            <a:srgbClr val="E8E8E3"/>
          </a:solidFill>
          <a:ln w="7620">
            <a:solidFill>
              <a:srgbClr val="CECEC9"/>
            </a:solidFill>
            <a:prstDash val="solid"/>
          </a:ln>
        </p:spPr>
        <p:txBody>
          <a:bodyPr/>
          <a:lstStyle/>
          <a:p>
            <a:endParaRPr lang="ru-UA"/>
          </a:p>
        </p:txBody>
      </p:sp>
      <p:sp>
        <p:nvSpPr>
          <p:cNvPr id="7" name="Text 5"/>
          <p:cNvSpPr/>
          <p:nvPr/>
        </p:nvSpPr>
        <p:spPr>
          <a:xfrm>
            <a:off x="805160" y="5593794"/>
            <a:ext cx="311587" cy="389573"/>
          </a:xfrm>
          <a:prstGeom prst="rect">
            <a:avLst/>
          </a:prstGeom>
          <a:noFill/>
          <a:ln/>
        </p:spPr>
        <p:txBody>
          <a:bodyPr wrap="none" lIns="0" tIns="0" rIns="0" bIns="0" rtlCol="0" anchor="t"/>
          <a:lstStyle/>
          <a:p>
            <a:pPr marL="0" indent="0" algn="ctr">
              <a:lnSpc>
                <a:spcPts val="2450"/>
              </a:lnSpc>
              <a:buNone/>
            </a:pPr>
            <a:r>
              <a:rPr lang="en-US" sz="2450" dirty="0">
                <a:solidFill>
                  <a:srgbClr val="272525"/>
                </a:solidFill>
                <a:latin typeface="Gelasio" pitchFamily="34" charset="0"/>
                <a:ea typeface="Gelasio" pitchFamily="34" charset="-122"/>
                <a:cs typeface="Gelasio" pitchFamily="34" charset="-120"/>
              </a:rPr>
              <a:t>1</a:t>
            </a:r>
            <a:endParaRPr lang="en-US" sz="2450" dirty="0"/>
          </a:p>
        </p:txBody>
      </p:sp>
      <p:sp>
        <p:nvSpPr>
          <p:cNvPr id="8" name="Text 6"/>
          <p:cNvSpPr/>
          <p:nvPr/>
        </p:nvSpPr>
        <p:spPr>
          <a:xfrm>
            <a:off x="1402437" y="5554861"/>
            <a:ext cx="2597229" cy="324564"/>
          </a:xfrm>
          <a:prstGeom prst="rect">
            <a:avLst/>
          </a:prstGeom>
          <a:noFill/>
          <a:ln/>
        </p:spPr>
        <p:txBody>
          <a:bodyPr wrap="none" lIns="0" tIns="0" rIns="0" bIns="0" rtlCol="0" anchor="t"/>
          <a:lstStyle/>
          <a:p>
            <a:pPr marL="0" indent="0">
              <a:lnSpc>
                <a:spcPts val="2550"/>
              </a:lnSpc>
              <a:buNone/>
            </a:pPr>
            <a:r>
              <a:rPr lang="en-US" sz="2000" dirty="0">
                <a:solidFill>
                  <a:srgbClr val="272525"/>
                </a:solidFill>
                <a:latin typeface="Gelasio" pitchFamily="34" charset="0"/>
                <a:ea typeface="Gelasio" pitchFamily="34" charset="-122"/>
                <a:cs typeface="Gelasio" pitchFamily="34" charset="-120"/>
              </a:rPr>
              <a:t>Private Life</a:t>
            </a:r>
            <a:endParaRPr lang="en-US" sz="2000" dirty="0"/>
          </a:p>
        </p:txBody>
      </p:sp>
      <p:sp>
        <p:nvSpPr>
          <p:cNvPr id="9" name="Text 7"/>
          <p:cNvSpPr/>
          <p:nvPr/>
        </p:nvSpPr>
        <p:spPr>
          <a:xfrm>
            <a:off x="1402437" y="6004084"/>
            <a:ext cx="3578304" cy="997268"/>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Covers physical and psychological integrity, personal development, and establishing relationships with others.</a:t>
            </a:r>
            <a:endParaRPr lang="en-US" sz="1600" dirty="0"/>
          </a:p>
        </p:txBody>
      </p:sp>
      <p:sp>
        <p:nvSpPr>
          <p:cNvPr id="10" name="Shape 8"/>
          <p:cNvSpPr/>
          <p:nvPr/>
        </p:nvSpPr>
        <p:spPr>
          <a:xfrm>
            <a:off x="5188506" y="5554861"/>
            <a:ext cx="467439" cy="467439"/>
          </a:xfrm>
          <a:prstGeom prst="roundRect">
            <a:avLst>
              <a:gd name="adj" fmla="val 18669"/>
            </a:avLst>
          </a:prstGeom>
          <a:solidFill>
            <a:srgbClr val="E8E8E3"/>
          </a:solidFill>
          <a:ln w="7620">
            <a:solidFill>
              <a:srgbClr val="CECEC9"/>
            </a:solidFill>
            <a:prstDash val="solid"/>
          </a:ln>
        </p:spPr>
        <p:txBody>
          <a:bodyPr/>
          <a:lstStyle/>
          <a:p>
            <a:endParaRPr lang="ru-UA"/>
          </a:p>
        </p:txBody>
      </p:sp>
      <p:sp>
        <p:nvSpPr>
          <p:cNvPr id="11" name="Text 9"/>
          <p:cNvSpPr/>
          <p:nvPr/>
        </p:nvSpPr>
        <p:spPr>
          <a:xfrm>
            <a:off x="5266432" y="5593794"/>
            <a:ext cx="311587" cy="389573"/>
          </a:xfrm>
          <a:prstGeom prst="rect">
            <a:avLst/>
          </a:prstGeom>
          <a:noFill/>
          <a:ln/>
        </p:spPr>
        <p:txBody>
          <a:bodyPr wrap="none" lIns="0" tIns="0" rIns="0" bIns="0" rtlCol="0" anchor="t"/>
          <a:lstStyle/>
          <a:p>
            <a:pPr marL="0" indent="0" algn="ctr">
              <a:lnSpc>
                <a:spcPts val="2450"/>
              </a:lnSpc>
              <a:buNone/>
            </a:pPr>
            <a:r>
              <a:rPr lang="en-US" sz="2450" dirty="0">
                <a:solidFill>
                  <a:srgbClr val="272525"/>
                </a:solidFill>
                <a:latin typeface="Gelasio" pitchFamily="34" charset="0"/>
                <a:ea typeface="Gelasio" pitchFamily="34" charset="-122"/>
                <a:cs typeface="Gelasio" pitchFamily="34" charset="-120"/>
              </a:rPr>
              <a:t>2</a:t>
            </a:r>
            <a:endParaRPr lang="en-US" sz="2450" dirty="0"/>
          </a:p>
        </p:txBody>
      </p:sp>
      <p:sp>
        <p:nvSpPr>
          <p:cNvPr id="12" name="Text 10"/>
          <p:cNvSpPr/>
          <p:nvPr/>
        </p:nvSpPr>
        <p:spPr>
          <a:xfrm>
            <a:off x="5863709" y="5554861"/>
            <a:ext cx="2597229" cy="324564"/>
          </a:xfrm>
          <a:prstGeom prst="rect">
            <a:avLst/>
          </a:prstGeom>
          <a:noFill/>
          <a:ln/>
        </p:spPr>
        <p:txBody>
          <a:bodyPr wrap="none" lIns="0" tIns="0" rIns="0" bIns="0" rtlCol="0" anchor="t"/>
          <a:lstStyle/>
          <a:p>
            <a:pPr marL="0" indent="0">
              <a:lnSpc>
                <a:spcPts val="2550"/>
              </a:lnSpc>
              <a:buNone/>
            </a:pPr>
            <a:r>
              <a:rPr lang="en-US" sz="2000" dirty="0">
                <a:solidFill>
                  <a:srgbClr val="272525"/>
                </a:solidFill>
                <a:latin typeface="Gelasio" pitchFamily="34" charset="0"/>
                <a:ea typeface="Gelasio" pitchFamily="34" charset="-122"/>
                <a:cs typeface="Gelasio" pitchFamily="34" charset="-120"/>
              </a:rPr>
              <a:t>Family Life</a:t>
            </a:r>
            <a:endParaRPr lang="en-US" sz="2000" dirty="0"/>
          </a:p>
        </p:txBody>
      </p:sp>
      <p:sp>
        <p:nvSpPr>
          <p:cNvPr id="13" name="Text 11"/>
          <p:cNvSpPr/>
          <p:nvPr/>
        </p:nvSpPr>
        <p:spPr>
          <a:xfrm>
            <a:off x="5863709" y="6004084"/>
            <a:ext cx="3578304" cy="997268"/>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Extends to biological and social family ties, child custody, and immigration cases affecting family unity.</a:t>
            </a:r>
            <a:endParaRPr lang="en-US" sz="1600" dirty="0"/>
          </a:p>
        </p:txBody>
      </p:sp>
      <p:sp>
        <p:nvSpPr>
          <p:cNvPr id="14" name="Shape 12"/>
          <p:cNvSpPr/>
          <p:nvPr/>
        </p:nvSpPr>
        <p:spPr>
          <a:xfrm>
            <a:off x="9649778" y="5554861"/>
            <a:ext cx="467439" cy="467439"/>
          </a:xfrm>
          <a:prstGeom prst="roundRect">
            <a:avLst>
              <a:gd name="adj" fmla="val 18669"/>
            </a:avLst>
          </a:prstGeom>
          <a:solidFill>
            <a:srgbClr val="E8E8E3"/>
          </a:solidFill>
          <a:ln w="7620">
            <a:solidFill>
              <a:srgbClr val="CECEC9"/>
            </a:solidFill>
            <a:prstDash val="solid"/>
          </a:ln>
        </p:spPr>
        <p:txBody>
          <a:bodyPr/>
          <a:lstStyle/>
          <a:p>
            <a:endParaRPr lang="ru-UA"/>
          </a:p>
        </p:txBody>
      </p:sp>
      <p:sp>
        <p:nvSpPr>
          <p:cNvPr id="15" name="Text 13"/>
          <p:cNvSpPr/>
          <p:nvPr/>
        </p:nvSpPr>
        <p:spPr>
          <a:xfrm>
            <a:off x="9727704" y="5593794"/>
            <a:ext cx="311587" cy="389573"/>
          </a:xfrm>
          <a:prstGeom prst="rect">
            <a:avLst/>
          </a:prstGeom>
          <a:noFill/>
          <a:ln/>
        </p:spPr>
        <p:txBody>
          <a:bodyPr wrap="none" lIns="0" tIns="0" rIns="0" bIns="0" rtlCol="0" anchor="t"/>
          <a:lstStyle/>
          <a:p>
            <a:pPr marL="0" indent="0" algn="ctr">
              <a:lnSpc>
                <a:spcPts val="2450"/>
              </a:lnSpc>
              <a:buNone/>
            </a:pPr>
            <a:r>
              <a:rPr lang="en-US" sz="2450" dirty="0">
                <a:solidFill>
                  <a:srgbClr val="272525"/>
                </a:solidFill>
                <a:latin typeface="Gelasio" pitchFamily="34" charset="0"/>
                <a:ea typeface="Gelasio" pitchFamily="34" charset="-122"/>
                <a:cs typeface="Gelasio" pitchFamily="34" charset="-120"/>
              </a:rPr>
              <a:t>3</a:t>
            </a:r>
            <a:endParaRPr lang="en-US" sz="2450" dirty="0"/>
          </a:p>
        </p:txBody>
      </p:sp>
      <p:sp>
        <p:nvSpPr>
          <p:cNvPr id="16" name="Text 14"/>
          <p:cNvSpPr/>
          <p:nvPr/>
        </p:nvSpPr>
        <p:spPr>
          <a:xfrm>
            <a:off x="10324981" y="5554861"/>
            <a:ext cx="2886194" cy="324564"/>
          </a:xfrm>
          <a:prstGeom prst="rect">
            <a:avLst/>
          </a:prstGeom>
          <a:noFill/>
          <a:ln/>
        </p:spPr>
        <p:txBody>
          <a:bodyPr wrap="none" lIns="0" tIns="0" rIns="0" bIns="0" rtlCol="0" anchor="t"/>
          <a:lstStyle/>
          <a:p>
            <a:pPr marL="0" indent="0">
              <a:lnSpc>
                <a:spcPts val="2550"/>
              </a:lnSpc>
              <a:buNone/>
            </a:pPr>
            <a:r>
              <a:rPr lang="en-US" sz="2000" dirty="0">
                <a:solidFill>
                  <a:srgbClr val="272525"/>
                </a:solidFill>
                <a:latin typeface="Gelasio" pitchFamily="34" charset="0"/>
                <a:ea typeface="Gelasio" pitchFamily="34" charset="-122"/>
                <a:cs typeface="Gelasio" pitchFamily="34" charset="-120"/>
              </a:rPr>
              <a:t>Home &amp; Correspondence</a:t>
            </a:r>
            <a:endParaRPr lang="en-US" sz="2000" dirty="0"/>
          </a:p>
        </p:txBody>
      </p:sp>
      <p:sp>
        <p:nvSpPr>
          <p:cNvPr id="17" name="Text 15"/>
          <p:cNvSpPr/>
          <p:nvPr/>
        </p:nvSpPr>
        <p:spPr>
          <a:xfrm>
            <a:off x="10324981" y="6004084"/>
            <a:ext cx="3578304" cy="997268"/>
          </a:xfrm>
          <a:prstGeom prst="rect">
            <a:avLst/>
          </a:prstGeom>
          <a:noFill/>
          <a:ln/>
        </p:spPr>
        <p:txBody>
          <a:bodyPr wrap="square" lIns="0" tIns="0" rIns="0" bIns="0" rtlCol="0" anchor="t"/>
          <a:lstStyle/>
          <a:p>
            <a:pPr marL="0" indent="0">
              <a:lnSpc>
                <a:spcPts val="2600"/>
              </a:lnSpc>
              <a:buNone/>
            </a:pPr>
            <a:r>
              <a:rPr lang="en-US" sz="1600" dirty="0">
                <a:solidFill>
                  <a:srgbClr val="272525"/>
                </a:solidFill>
                <a:latin typeface="Lato" pitchFamily="34" charset="0"/>
                <a:ea typeface="Lato" pitchFamily="34" charset="-122"/>
                <a:cs typeface="Lato" pitchFamily="34" charset="-120"/>
              </a:rPr>
              <a:t>Protects against unlawful searches and surveillance, extends to business premises and digital communications.</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701278" y="580311"/>
            <a:ext cx="13227844" cy="1252061"/>
          </a:xfrm>
          <a:prstGeom prst="rect">
            <a:avLst/>
          </a:prstGeom>
          <a:noFill/>
          <a:ln/>
        </p:spPr>
        <p:txBody>
          <a:bodyPr wrap="square" lIns="0" tIns="0" rIns="0" bIns="0" rtlCol="0" anchor="t"/>
          <a:lstStyle/>
          <a:p>
            <a:pPr marL="0" indent="0">
              <a:lnSpc>
                <a:spcPts val="4900"/>
              </a:lnSpc>
              <a:buNone/>
            </a:pPr>
            <a:r>
              <a:rPr lang="en-US" sz="3900" dirty="0">
                <a:solidFill>
                  <a:srgbClr val="312F2B"/>
                </a:solidFill>
                <a:latin typeface="Gelasio" pitchFamily="34" charset="0"/>
                <a:ea typeface="Gelasio" pitchFamily="34" charset="-122"/>
                <a:cs typeface="Gelasio" pitchFamily="34" charset="-120"/>
              </a:rPr>
              <a:t>Articles 9-11: Freedom of Thought, Expression, and Assembly</a:t>
            </a:r>
            <a:endParaRPr lang="en-US" sz="3900" dirty="0"/>
          </a:p>
        </p:txBody>
      </p:sp>
      <p:sp>
        <p:nvSpPr>
          <p:cNvPr id="3" name="Text 1"/>
          <p:cNvSpPr/>
          <p:nvPr/>
        </p:nvSpPr>
        <p:spPr>
          <a:xfrm>
            <a:off x="701278" y="2233017"/>
            <a:ext cx="13227844" cy="641033"/>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Articles 9, 10, and 11 form the cornerstone of democratic society, protecting freedoms of thought, conscience and religion; expression; and assembly and association respectively. These rights enable democratic participation and cultural pluralism.</a:t>
            </a:r>
            <a:endParaRPr lang="en-US" sz="1550" dirty="0"/>
          </a:p>
        </p:txBody>
      </p:sp>
      <p:sp>
        <p:nvSpPr>
          <p:cNvPr id="4" name="Text 2"/>
          <p:cNvSpPr/>
          <p:nvPr/>
        </p:nvSpPr>
        <p:spPr>
          <a:xfrm>
            <a:off x="701278" y="3099435"/>
            <a:ext cx="13227844" cy="961549"/>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In </a:t>
            </a:r>
            <a:r>
              <a:rPr lang="en-US" sz="1550" b="1" dirty="0">
                <a:solidFill>
                  <a:srgbClr val="272525"/>
                </a:solidFill>
                <a:latin typeface="Lato" pitchFamily="34" charset="0"/>
                <a:ea typeface="Lato" pitchFamily="34" charset="-122"/>
                <a:cs typeface="Lato" pitchFamily="34" charset="-120"/>
              </a:rPr>
              <a:t>Eweida and Others v. UK</a:t>
            </a:r>
            <a:r>
              <a:rPr lang="en-US" sz="1550" dirty="0">
                <a:solidFill>
                  <a:srgbClr val="272525"/>
                </a:solidFill>
                <a:latin typeface="Lato" pitchFamily="34" charset="0"/>
                <a:ea typeface="Lato" pitchFamily="34" charset="-122"/>
                <a:cs typeface="Lato" pitchFamily="34" charset="-120"/>
              </a:rPr>
              <a:t> (2013), the Court established that wearing religious symbols at work is protected, but can be restricted when necessary to protect others' rights. </a:t>
            </a:r>
            <a:r>
              <a:rPr lang="en-US" sz="1550" b="1" dirty="0">
                <a:solidFill>
                  <a:srgbClr val="272525"/>
                </a:solidFill>
                <a:latin typeface="Lato" pitchFamily="34" charset="0"/>
                <a:ea typeface="Lato" pitchFamily="34" charset="-122"/>
                <a:cs typeface="Lato" pitchFamily="34" charset="-120"/>
              </a:rPr>
              <a:t>Stern Taulats and Roura Capellera v. Spain</a:t>
            </a:r>
            <a:r>
              <a:rPr lang="en-US" sz="1550" dirty="0">
                <a:solidFill>
                  <a:srgbClr val="272525"/>
                </a:solidFill>
                <a:latin typeface="Lato" pitchFamily="34" charset="0"/>
                <a:ea typeface="Lato" pitchFamily="34" charset="-122"/>
                <a:cs typeface="Lato" pitchFamily="34" charset="-120"/>
              </a:rPr>
              <a:t> (2018) reinforced that freedom of expression extends to forms of protest that might offend or shock—specifically, burning photographs of the Spanish royal couple was deemed political expression.</a:t>
            </a:r>
            <a:endParaRPr lang="en-US" sz="1550" dirty="0"/>
          </a:p>
        </p:txBody>
      </p:sp>
      <p:sp>
        <p:nvSpPr>
          <p:cNvPr id="5" name="Text 3"/>
          <p:cNvSpPr/>
          <p:nvPr/>
        </p:nvSpPr>
        <p:spPr>
          <a:xfrm>
            <a:off x="701278" y="4286369"/>
            <a:ext cx="13227844" cy="641033"/>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The Court consistently emphasises that freedom of expression includes not only inoffensive ideas but also those that "offend, shock or disturb," as vital for a pluralistic democratic society.</a:t>
            </a:r>
            <a:endParaRPr lang="en-US" sz="1550" dirty="0"/>
          </a:p>
        </p:txBody>
      </p:sp>
      <p:sp>
        <p:nvSpPr>
          <p:cNvPr id="6" name="Text 4"/>
          <p:cNvSpPr/>
          <p:nvPr/>
        </p:nvSpPr>
        <p:spPr>
          <a:xfrm>
            <a:off x="701278" y="5353050"/>
            <a:ext cx="2504599" cy="313134"/>
          </a:xfrm>
          <a:prstGeom prst="rect">
            <a:avLst/>
          </a:prstGeom>
          <a:noFill/>
          <a:ln/>
        </p:spPr>
        <p:txBody>
          <a:bodyPr wrap="none" lIns="0" tIns="0" rIns="0" bIns="0" rtlCol="0" anchor="t"/>
          <a:lstStyle/>
          <a:p>
            <a:pPr marL="0" indent="0">
              <a:lnSpc>
                <a:spcPts val="2450"/>
              </a:lnSpc>
              <a:buNone/>
            </a:pPr>
            <a:r>
              <a:rPr lang="en-US" sz="1950" dirty="0">
                <a:solidFill>
                  <a:srgbClr val="312F2B"/>
                </a:solidFill>
                <a:latin typeface="Gelasio" pitchFamily="34" charset="0"/>
                <a:ea typeface="Gelasio" pitchFamily="34" charset="-122"/>
                <a:cs typeface="Gelasio" pitchFamily="34" charset="-120"/>
              </a:rPr>
              <a:t>Article 9</a:t>
            </a:r>
            <a:endParaRPr lang="en-US" sz="1950" dirty="0"/>
          </a:p>
        </p:txBody>
      </p:sp>
      <p:sp>
        <p:nvSpPr>
          <p:cNvPr id="7" name="Text 5"/>
          <p:cNvSpPr/>
          <p:nvPr/>
        </p:nvSpPr>
        <p:spPr>
          <a:xfrm>
            <a:off x="701278" y="5866448"/>
            <a:ext cx="4082891" cy="1602581"/>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Protects the right to hold religious and non-religious beliefs, and to manifest them individually or collectively. The Court has addressed religious dress, conscientious objection, and religious education in schools.</a:t>
            </a:r>
            <a:endParaRPr lang="en-US" sz="1550" dirty="0"/>
          </a:p>
        </p:txBody>
      </p:sp>
      <p:sp>
        <p:nvSpPr>
          <p:cNvPr id="8" name="Text 6"/>
          <p:cNvSpPr/>
          <p:nvPr/>
        </p:nvSpPr>
        <p:spPr>
          <a:xfrm>
            <a:off x="5280660" y="5353050"/>
            <a:ext cx="2504599" cy="313134"/>
          </a:xfrm>
          <a:prstGeom prst="rect">
            <a:avLst/>
          </a:prstGeom>
          <a:noFill/>
          <a:ln/>
        </p:spPr>
        <p:txBody>
          <a:bodyPr wrap="none" lIns="0" tIns="0" rIns="0" bIns="0" rtlCol="0" anchor="t"/>
          <a:lstStyle/>
          <a:p>
            <a:pPr marL="0" indent="0">
              <a:lnSpc>
                <a:spcPts val="2450"/>
              </a:lnSpc>
              <a:buNone/>
            </a:pPr>
            <a:r>
              <a:rPr lang="en-US" sz="1950" dirty="0">
                <a:solidFill>
                  <a:srgbClr val="312F2B"/>
                </a:solidFill>
                <a:latin typeface="Gelasio" pitchFamily="34" charset="0"/>
                <a:ea typeface="Gelasio" pitchFamily="34" charset="-122"/>
                <a:cs typeface="Gelasio" pitchFamily="34" charset="-120"/>
              </a:rPr>
              <a:t>Article 10</a:t>
            </a:r>
            <a:endParaRPr lang="en-US" sz="1950" dirty="0"/>
          </a:p>
        </p:txBody>
      </p:sp>
      <p:sp>
        <p:nvSpPr>
          <p:cNvPr id="9" name="Text 7"/>
          <p:cNvSpPr/>
          <p:nvPr/>
        </p:nvSpPr>
        <p:spPr>
          <a:xfrm>
            <a:off x="5280660" y="5866448"/>
            <a:ext cx="4082891" cy="1602581"/>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Safeguards freedom of expression, including the right to hold opinions and receive and impart information. It extends to political speech, journalism, artistic expression, and commercial speech.</a:t>
            </a:r>
            <a:endParaRPr lang="en-US" sz="1550" dirty="0"/>
          </a:p>
        </p:txBody>
      </p:sp>
      <p:sp>
        <p:nvSpPr>
          <p:cNvPr id="10" name="Text 8"/>
          <p:cNvSpPr/>
          <p:nvPr/>
        </p:nvSpPr>
        <p:spPr>
          <a:xfrm>
            <a:off x="9860042" y="5353050"/>
            <a:ext cx="2504599" cy="313134"/>
          </a:xfrm>
          <a:prstGeom prst="rect">
            <a:avLst/>
          </a:prstGeom>
          <a:noFill/>
          <a:ln/>
        </p:spPr>
        <p:txBody>
          <a:bodyPr wrap="none" lIns="0" tIns="0" rIns="0" bIns="0" rtlCol="0" anchor="t"/>
          <a:lstStyle/>
          <a:p>
            <a:pPr marL="0" indent="0">
              <a:lnSpc>
                <a:spcPts val="2450"/>
              </a:lnSpc>
              <a:buNone/>
            </a:pPr>
            <a:r>
              <a:rPr lang="en-US" sz="1950" dirty="0">
                <a:solidFill>
                  <a:srgbClr val="312F2B"/>
                </a:solidFill>
                <a:latin typeface="Gelasio" pitchFamily="34" charset="0"/>
                <a:ea typeface="Gelasio" pitchFamily="34" charset="-122"/>
                <a:cs typeface="Gelasio" pitchFamily="34" charset="-120"/>
              </a:rPr>
              <a:t>Article 11</a:t>
            </a:r>
            <a:endParaRPr lang="en-US" sz="1950" dirty="0"/>
          </a:p>
        </p:txBody>
      </p:sp>
      <p:sp>
        <p:nvSpPr>
          <p:cNvPr id="11" name="Text 9"/>
          <p:cNvSpPr/>
          <p:nvPr/>
        </p:nvSpPr>
        <p:spPr>
          <a:xfrm>
            <a:off x="9860042" y="5866448"/>
            <a:ext cx="4082891" cy="1602581"/>
          </a:xfrm>
          <a:prstGeom prst="rect">
            <a:avLst/>
          </a:prstGeom>
          <a:noFill/>
          <a:ln/>
        </p:spPr>
        <p:txBody>
          <a:bodyPr wrap="square" lIns="0" tIns="0" rIns="0" bIns="0" rtlCol="0" anchor="t"/>
          <a:lstStyle/>
          <a:p>
            <a:pPr marL="0" indent="0">
              <a:lnSpc>
                <a:spcPts val="2500"/>
              </a:lnSpc>
              <a:buNone/>
            </a:pPr>
            <a:r>
              <a:rPr lang="en-US" sz="1550" dirty="0">
                <a:solidFill>
                  <a:srgbClr val="272525"/>
                </a:solidFill>
                <a:latin typeface="Lato" pitchFamily="34" charset="0"/>
                <a:ea typeface="Lato" pitchFamily="34" charset="-122"/>
                <a:cs typeface="Lato" pitchFamily="34" charset="-120"/>
              </a:rPr>
              <a:t>Guarantees freedom of peaceful assembly and association, including the right to form and join trade unions. The Court has addressed protest restrictions, political party bans, and trade union rights.</a:t>
            </a:r>
            <a:endParaRPr lang="en-US" sz="15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687824" y="699016"/>
            <a:ext cx="8630841" cy="614124"/>
          </a:xfrm>
          <a:prstGeom prst="rect">
            <a:avLst/>
          </a:prstGeom>
          <a:noFill/>
          <a:ln/>
        </p:spPr>
        <p:txBody>
          <a:bodyPr wrap="none" lIns="0" tIns="0" rIns="0" bIns="0" rtlCol="0" anchor="t"/>
          <a:lstStyle/>
          <a:p>
            <a:pPr marL="0" indent="0">
              <a:lnSpc>
                <a:spcPts val="4800"/>
              </a:lnSpc>
              <a:buNone/>
            </a:pPr>
            <a:r>
              <a:rPr lang="en-US" sz="3850" dirty="0">
                <a:solidFill>
                  <a:srgbClr val="312F2B"/>
                </a:solidFill>
                <a:latin typeface="Gelasio" pitchFamily="34" charset="0"/>
                <a:ea typeface="Gelasio" pitchFamily="34" charset="-122"/>
                <a:cs typeface="Gelasio" pitchFamily="34" charset="-120"/>
              </a:rPr>
              <a:t>Article 13: Right to an Effective Remedy</a:t>
            </a:r>
            <a:endParaRPr lang="en-US" sz="3850" dirty="0"/>
          </a:p>
        </p:txBody>
      </p:sp>
      <p:sp>
        <p:nvSpPr>
          <p:cNvPr id="3" name="Text 1"/>
          <p:cNvSpPr/>
          <p:nvPr/>
        </p:nvSpPr>
        <p:spPr>
          <a:xfrm>
            <a:off x="687824" y="1706166"/>
            <a:ext cx="13254752" cy="628888"/>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Article 13 guarantees the availability of national remedies to enforce Convention rights, regardless of how the violation is expressed in domestic law. This right becomes particularly important in cases of serious human rights violations or systemic issues.</a:t>
            </a:r>
            <a:endParaRPr lang="en-US" sz="1500" dirty="0"/>
          </a:p>
        </p:txBody>
      </p:sp>
      <p:sp>
        <p:nvSpPr>
          <p:cNvPr id="4" name="Text 2"/>
          <p:cNvSpPr/>
          <p:nvPr/>
        </p:nvSpPr>
        <p:spPr>
          <a:xfrm>
            <a:off x="687824" y="2556153"/>
            <a:ext cx="13254752" cy="943332"/>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In </a:t>
            </a:r>
            <a:r>
              <a:rPr lang="en-US" sz="1500" b="1" dirty="0">
                <a:solidFill>
                  <a:srgbClr val="272525"/>
                </a:solidFill>
                <a:latin typeface="Lato" pitchFamily="34" charset="0"/>
                <a:ea typeface="Lato" pitchFamily="34" charset="-122"/>
                <a:cs typeface="Lato" pitchFamily="34" charset="-120"/>
              </a:rPr>
              <a:t>Tagayeva and Others v. Russia</a:t>
            </a:r>
            <a:r>
              <a:rPr lang="en-US" sz="1500" dirty="0">
                <a:solidFill>
                  <a:srgbClr val="272525"/>
                </a:solidFill>
                <a:latin typeface="Lato" pitchFamily="34" charset="0"/>
                <a:ea typeface="Lato" pitchFamily="34" charset="-122"/>
                <a:cs typeface="Lato" pitchFamily="34" charset="-120"/>
              </a:rPr>
              <a:t> (2017), concerning the Beslan school siege, the Court found Russia had violated Article 13 by failing to conduct an effective investigation into the tragic events. </a:t>
            </a:r>
            <a:r>
              <a:rPr lang="en-US" sz="1500" b="1" dirty="0">
                <a:solidFill>
                  <a:srgbClr val="272525"/>
                </a:solidFill>
                <a:latin typeface="Lato" pitchFamily="34" charset="0"/>
                <a:ea typeface="Lato" pitchFamily="34" charset="-122"/>
                <a:cs typeface="Lato" pitchFamily="34" charset="-120"/>
              </a:rPr>
              <a:t>Del Río Prada v. Spain</a:t>
            </a:r>
            <a:r>
              <a:rPr lang="en-US" sz="1500" dirty="0">
                <a:solidFill>
                  <a:srgbClr val="272525"/>
                </a:solidFill>
                <a:latin typeface="Lato" pitchFamily="34" charset="0"/>
                <a:ea typeface="Lato" pitchFamily="34" charset="-122"/>
                <a:cs typeface="Lato" pitchFamily="34" charset="-120"/>
              </a:rPr>
              <a:t> (2013) addressed retroactive changes to sentencing rules, with the Court finding Spain had violated Articles 5 and 7, while stressing the importance of accessible and effective remedies.</a:t>
            </a:r>
            <a:endParaRPr lang="en-US" sz="1500" dirty="0"/>
          </a:p>
        </p:txBody>
      </p:sp>
      <p:sp>
        <p:nvSpPr>
          <p:cNvPr id="5" name="Text 3"/>
          <p:cNvSpPr/>
          <p:nvPr/>
        </p:nvSpPr>
        <p:spPr>
          <a:xfrm>
            <a:off x="687824" y="3720584"/>
            <a:ext cx="13254752" cy="628888"/>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The effectiveness of a remedy depends on its practical availability, not merely its existence in law. Remedies must be capable of preventing the alleged violation or its continuation, or providing adequate redress for violations that have already occurred.</a:t>
            </a:r>
            <a:endParaRPr lang="en-US" sz="1500" dirty="0"/>
          </a:p>
        </p:txBody>
      </p:sp>
      <p:pic>
        <p:nvPicPr>
          <p:cNvPr id="6" name="Image 0" descr="preencoded.png"/>
          <p:cNvPicPr>
            <a:picLocks noChangeAspect="1"/>
          </p:cNvPicPr>
          <p:nvPr/>
        </p:nvPicPr>
        <p:blipFill>
          <a:blip r:embed="rId3"/>
          <a:stretch>
            <a:fillRect/>
          </a:stretch>
        </p:blipFill>
        <p:spPr>
          <a:xfrm>
            <a:off x="687824" y="4570571"/>
            <a:ext cx="3313628" cy="786051"/>
          </a:xfrm>
          <a:prstGeom prst="rect">
            <a:avLst/>
          </a:prstGeom>
        </p:spPr>
      </p:pic>
      <p:sp>
        <p:nvSpPr>
          <p:cNvPr id="7" name="Text 4"/>
          <p:cNvSpPr/>
          <p:nvPr/>
        </p:nvSpPr>
        <p:spPr>
          <a:xfrm>
            <a:off x="884277" y="5651421"/>
            <a:ext cx="2456736" cy="306943"/>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Violation</a:t>
            </a:r>
            <a:endParaRPr lang="en-US" sz="1900" dirty="0"/>
          </a:p>
        </p:txBody>
      </p:sp>
      <p:sp>
        <p:nvSpPr>
          <p:cNvPr id="8" name="Text 5"/>
          <p:cNvSpPr/>
          <p:nvPr/>
        </p:nvSpPr>
        <p:spPr>
          <a:xfrm>
            <a:off x="884277" y="6076236"/>
            <a:ext cx="2920722" cy="943332"/>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Infringement of a Convention right occurs, requiring access to a remedy at national level.</a:t>
            </a:r>
            <a:endParaRPr lang="en-US" sz="1500" dirty="0"/>
          </a:p>
        </p:txBody>
      </p:sp>
      <p:pic>
        <p:nvPicPr>
          <p:cNvPr id="9" name="Image 1" descr="preencoded.png"/>
          <p:cNvPicPr>
            <a:picLocks noChangeAspect="1"/>
          </p:cNvPicPr>
          <p:nvPr/>
        </p:nvPicPr>
        <p:blipFill>
          <a:blip r:embed="rId4"/>
          <a:stretch>
            <a:fillRect/>
          </a:stretch>
        </p:blipFill>
        <p:spPr>
          <a:xfrm>
            <a:off x="4001453" y="4570571"/>
            <a:ext cx="3313747" cy="786051"/>
          </a:xfrm>
          <a:prstGeom prst="rect">
            <a:avLst/>
          </a:prstGeom>
        </p:spPr>
      </p:pic>
      <p:sp>
        <p:nvSpPr>
          <p:cNvPr id="10" name="Text 6"/>
          <p:cNvSpPr/>
          <p:nvPr/>
        </p:nvSpPr>
        <p:spPr>
          <a:xfrm>
            <a:off x="4197906" y="5651421"/>
            <a:ext cx="2456736" cy="306943"/>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National Remedies</a:t>
            </a:r>
            <a:endParaRPr lang="en-US" sz="1900" dirty="0"/>
          </a:p>
        </p:txBody>
      </p:sp>
      <p:sp>
        <p:nvSpPr>
          <p:cNvPr id="11" name="Text 7"/>
          <p:cNvSpPr/>
          <p:nvPr/>
        </p:nvSpPr>
        <p:spPr>
          <a:xfrm>
            <a:off x="4197906" y="6076236"/>
            <a:ext cx="2920841" cy="1257776"/>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States must provide effective mechanisms to address alleged violations before cases reach Strasbourg.</a:t>
            </a:r>
            <a:endParaRPr lang="en-US" sz="1500" dirty="0"/>
          </a:p>
        </p:txBody>
      </p:sp>
      <p:pic>
        <p:nvPicPr>
          <p:cNvPr id="12" name="Image 2" descr="preencoded.png"/>
          <p:cNvPicPr>
            <a:picLocks noChangeAspect="1"/>
          </p:cNvPicPr>
          <p:nvPr/>
        </p:nvPicPr>
        <p:blipFill>
          <a:blip r:embed="rId5"/>
          <a:stretch>
            <a:fillRect/>
          </a:stretch>
        </p:blipFill>
        <p:spPr>
          <a:xfrm>
            <a:off x="7315200" y="4570571"/>
            <a:ext cx="3313628" cy="786051"/>
          </a:xfrm>
          <a:prstGeom prst="rect">
            <a:avLst/>
          </a:prstGeom>
        </p:spPr>
      </p:pic>
      <p:sp>
        <p:nvSpPr>
          <p:cNvPr id="13" name="Text 8"/>
          <p:cNvSpPr/>
          <p:nvPr/>
        </p:nvSpPr>
        <p:spPr>
          <a:xfrm>
            <a:off x="7511653" y="5651421"/>
            <a:ext cx="2456736" cy="306943"/>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Judicial Review</a:t>
            </a:r>
            <a:endParaRPr lang="en-US" sz="1900" dirty="0"/>
          </a:p>
        </p:txBody>
      </p:sp>
      <p:sp>
        <p:nvSpPr>
          <p:cNvPr id="14" name="Text 9"/>
          <p:cNvSpPr/>
          <p:nvPr/>
        </p:nvSpPr>
        <p:spPr>
          <a:xfrm>
            <a:off x="7511653" y="6076236"/>
            <a:ext cx="2920722" cy="1257776"/>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Courts must have power to examine substance of Convention complaints and provide appropriate relief.</a:t>
            </a:r>
            <a:endParaRPr lang="en-US" sz="1500" dirty="0"/>
          </a:p>
        </p:txBody>
      </p:sp>
      <p:pic>
        <p:nvPicPr>
          <p:cNvPr id="15" name="Image 3" descr="preencoded.png"/>
          <p:cNvPicPr>
            <a:picLocks noChangeAspect="1"/>
          </p:cNvPicPr>
          <p:nvPr/>
        </p:nvPicPr>
        <p:blipFill>
          <a:blip r:embed="rId6"/>
          <a:stretch>
            <a:fillRect/>
          </a:stretch>
        </p:blipFill>
        <p:spPr>
          <a:xfrm>
            <a:off x="10628828" y="4570571"/>
            <a:ext cx="3313747" cy="786051"/>
          </a:xfrm>
          <a:prstGeom prst="rect">
            <a:avLst/>
          </a:prstGeom>
        </p:spPr>
      </p:pic>
      <p:sp>
        <p:nvSpPr>
          <p:cNvPr id="16" name="Text 10"/>
          <p:cNvSpPr/>
          <p:nvPr/>
        </p:nvSpPr>
        <p:spPr>
          <a:xfrm>
            <a:off x="10825282" y="5651421"/>
            <a:ext cx="2456736" cy="306943"/>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Effective Redress</a:t>
            </a:r>
            <a:endParaRPr lang="en-US" sz="1900" dirty="0"/>
          </a:p>
        </p:txBody>
      </p:sp>
      <p:sp>
        <p:nvSpPr>
          <p:cNvPr id="17" name="Text 11"/>
          <p:cNvSpPr/>
          <p:nvPr/>
        </p:nvSpPr>
        <p:spPr>
          <a:xfrm>
            <a:off x="10825282" y="6076236"/>
            <a:ext cx="2920841" cy="1257776"/>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Solutions must be timely, accessible, and capable of providing adequate compensation or other appropriate relief.</a:t>
            </a:r>
            <a:endParaRPr lang="en-US" sz="1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630555" y="495419"/>
            <a:ext cx="8017788" cy="562927"/>
          </a:xfrm>
          <a:prstGeom prst="rect">
            <a:avLst/>
          </a:prstGeom>
          <a:noFill/>
          <a:ln/>
        </p:spPr>
        <p:txBody>
          <a:bodyPr wrap="none" lIns="0" tIns="0" rIns="0" bIns="0" rtlCol="0" anchor="t"/>
          <a:lstStyle/>
          <a:p>
            <a:pPr marL="0" indent="0">
              <a:lnSpc>
                <a:spcPts val="4400"/>
              </a:lnSpc>
              <a:buNone/>
            </a:pPr>
            <a:r>
              <a:rPr lang="en-US" sz="3500" dirty="0">
                <a:solidFill>
                  <a:srgbClr val="312F2B"/>
                </a:solidFill>
                <a:latin typeface="Gelasio" pitchFamily="34" charset="0"/>
                <a:ea typeface="Gelasio" pitchFamily="34" charset="-122"/>
                <a:cs typeface="Gelasio" pitchFamily="34" charset="-120"/>
              </a:rPr>
              <a:t>Article 14: Prohibition of Discrimination</a:t>
            </a:r>
            <a:endParaRPr lang="en-US" sz="3500" dirty="0"/>
          </a:p>
        </p:txBody>
      </p:sp>
      <p:sp>
        <p:nvSpPr>
          <p:cNvPr id="3" name="Text 1"/>
          <p:cNvSpPr/>
          <p:nvPr/>
        </p:nvSpPr>
        <p:spPr>
          <a:xfrm>
            <a:off x="630555" y="1418630"/>
            <a:ext cx="13369290" cy="576263"/>
          </a:xfrm>
          <a:prstGeom prst="rect">
            <a:avLst/>
          </a:prstGeom>
          <a:noFill/>
          <a:ln/>
        </p:spPr>
        <p:txBody>
          <a:bodyPr wrap="square" lIns="0" tIns="0" rIns="0" bIns="0" rtlCol="0" anchor="t"/>
          <a:lstStyle/>
          <a:p>
            <a:pPr marL="0" indent="0">
              <a:lnSpc>
                <a:spcPts val="2250"/>
              </a:lnSpc>
              <a:buNone/>
            </a:pPr>
            <a:r>
              <a:rPr lang="en-US" sz="1400" dirty="0">
                <a:solidFill>
                  <a:srgbClr val="272525"/>
                </a:solidFill>
                <a:latin typeface="Lato" pitchFamily="34" charset="0"/>
                <a:ea typeface="Lato" pitchFamily="34" charset="-122"/>
                <a:cs typeface="Lato" pitchFamily="34" charset="-120"/>
              </a:rPr>
              <a:t>Article 14 prohibits discrimination in the enjoyment of Convention rights on any ground such as sex, race, colour, language, religion, political opinion, national or social origin, property, birth or other status. It is not a standalone right but must be invoked in conjunction with another Convention right.</a:t>
            </a:r>
            <a:endParaRPr lang="en-US" sz="1400" dirty="0"/>
          </a:p>
        </p:txBody>
      </p:sp>
      <p:sp>
        <p:nvSpPr>
          <p:cNvPr id="4" name="Text 2"/>
          <p:cNvSpPr/>
          <p:nvPr/>
        </p:nvSpPr>
        <p:spPr>
          <a:xfrm>
            <a:off x="630555" y="2197537"/>
            <a:ext cx="13369290" cy="864394"/>
          </a:xfrm>
          <a:prstGeom prst="rect">
            <a:avLst/>
          </a:prstGeom>
          <a:noFill/>
          <a:ln/>
        </p:spPr>
        <p:txBody>
          <a:bodyPr wrap="square" lIns="0" tIns="0" rIns="0" bIns="0" rtlCol="0" anchor="t"/>
          <a:lstStyle/>
          <a:p>
            <a:pPr marL="0" indent="0">
              <a:lnSpc>
                <a:spcPts val="2250"/>
              </a:lnSpc>
              <a:buNone/>
            </a:pPr>
            <a:r>
              <a:rPr lang="en-US" sz="1400" dirty="0">
                <a:solidFill>
                  <a:srgbClr val="272525"/>
                </a:solidFill>
                <a:latin typeface="Lato" pitchFamily="34" charset="0"/>
                <a:ea typeface="Lato" pitchFamily="34" charset="-122"/>
                <a:cs typeface="Lato" pitchFamily="34" charset="-120"/>
              </a:rPr>
              <a:t>In </a:t>
            </a:r>
            <a:r>
              <a:rPr lang="en-US" sz="1400" b="1" dirty="0">
                <a:solidFill>
                  <a:srgbClr val="272525"/>
                </a:solidFill>
                <a:latin typeface="Lato" pitchFamily="34" charset="0"/>
                <a:ea typeface="Lato" pitchFamily="34" charset="-122"/>
                <a:cs typeface="Lato" pitchFamily="34" charset="-120"/>
              </a:rPr>
              <a:t>Molla Sali v. Greece</a:t>
            </a:r>
            <a:r>
              <a:rPr lang="en-US" sz="1400" dirty="0">
                <a:solidFill>
                  <a:srgbClr val="272525"/>
                </a:solidFill>
                <a:latin typeface="Lato" pitchFamily="34" charset="0"/>
                <a:ea typeface="Lato" pitchFamily="34" charset="-122"/>
                <a:cs typeface="Lato" pitchFamily="34" charset="-120"/>
              </a:rPr>
              <a:t> (2018), the Court found discrimination in inheritance rights when Greece applied Sharia law to a Muslim widow against her late husband's wishes. </a:t>
            </a:r>
            <a:r>
              <a:rPr lang="en-US" sz="1400" b="1" dirty="0">
                <a:solidFill>
                  <a:srgbClr val="272525"/>
                </a:solidFill>
                <a:latin typeface="Lato" pitchFamily="34" charset="0"/>
                <a:ea typeface="Lato" pitchFamily="34" charset="-122"/>
                <a:cs typeface="Lato" pitchFamily="34" charset="-120"/>
              </a:rPr>
              <a:t>Cuenca Zarzoso v. Spain</a:t>
            </a:r>
            <a:r>
              <a:rPr lang="en-US" sz="1400" dirty="0">
                <a:solidFill>
                  <a:srgbClr val="272525"/>
                </a:solidFill>
                <a:latin typeface="Lato" pitchFamily="34" charset="0"/>
                <a:ea typeface="Lato" pitchFamily="34" charset="-122"/>
                <a:cs typeface="Lato" pitchFamily="34" charset="-120"/>
              </a:rPr>
              <a:t> (2018) addressed noise pollution affecting residents of Valencia, finding discrimination in the authorities' failure to take effective measures despite court orders.</a:t>
            </a:r>
            <a:endParaRPr lang="en-US" sz="1400" dirty="0"/>
          </a:p>
        </p:txBody>
      </p:sp>
      <p:sp>
        <p:nvSpPr>
          <p:cNvPr id="5" name="Text 3"/>
          <p:cNvSpPr/>
          <p:nvPr/>
        </p:nvSpPr>
        <p:spPr>
          <a:xfrm>
            <a:off x="630555" y="3264575"/>
            <a:ext cx="13369290" cy="576263"/>
          </a:xfrm>
          <a:prstGeom prst="rect">
            <a:avLst/>
          </a:prstGeom>
          <a:noFill/>
          <a:ln/>
        </p:spPr>
        <p:txBody>
          <a:bodyPr wrap="square" lIns="0" tIns="0" rIns="0" bIns="0" rtlCol="0" anchor="t"/>
          <a:lstStyle/>
          <a:p>
            <a:pPr marL="0" indent="0">
              <a:lnSpc>
                <a:spcPts val="2250"/>
              </a:lnSpc>
              <a:buNone/>
            </a:pPr>
            <a:r>
              <a:rPr lang="en-US" sz="1400" dirty="0">
                <a:solidFill>
                  <a:srgbClr val="272525"/>
                </a:solidFill>
                <a:latin typeface="Lato" pitchFamily="34" charset="0"/>
                <a:ea typeface="Lato" pitchFamily="34" charset="-122"/>
                <a:cs typeface="Lato" pitchFamily="34" charset="-120"/>
              </a:rPr>
              <a:t>The Court applies a four-part test to determine discrimination: existence of analogous situations, differential treatment, objective and reasonable justification, and proportionality between means and aims.</a:t>
            </a:r>
            <a:endParaRPr lang="en-US" sz="1400" dirty="0"/>
          </a:p>
        </p:txBody>
      </p:sp>
      <p:sp>
        <p:nvSpPr>
          <p:cNvPr id="6" name="Text 4"/>
          <p:cNvSpPr/>
          <p:nvPr/>
        </p:nvSpPr>
        <p:spPr>
          <a:xfrm>
            <a:off x="2934653" y="4422100"/>
            <a:ext cx="2252067" cy="281583"/>
          </a:xfrm>
          <a:prstGeom prst="rect">
            <a:avLst/>
          </a:prstGeom>
          <a:noFill/>
          <a:ln/>
        </p:spPr>
        <p:txBody>
          <a:bodyPr wrap="none" lIns="0" tIns="0" rIns="0" bIns="0" rtlCol="0" anchor="t"/>
          <a:lstStyle/>
          <a:p>
            <a:pPr marL="0" indent="0" algn="r">
              <a:lnSpc>
                <a:spcPts val="2200"/>
              </a:lnSpc>
              <a:buNone/>
            </a:pPr>
            <a:r>
              <a:rPr lang="en-US" sz="1750" dirty="0">
                <a:solidFill>
                  <a:srgbClr val="272525"/>
                </a:solidFill>
                <a:latin typeface="Gelasio" pitchFamily="34" charset="0"/>
                <a:ea typeface="Gelasio" pitchFamily="34" charset="-122"/>
                <a:cs typeface="Gelasio" pitchFamily="34" charset="-120"/>
              </a:rPr>
              <a:t>Protected Grounds</a:t>
            </a:r>
            <a:endParaRPr lang="en-US" sz="1750" dirty="0"/>
          </a:p>
        </p:txBody>
      </p:sp>
      <p:sp>
        <p:nvSpPr>
          <p:cNvPr id="7" name="Text 5"/>
          <p:cNvSpPr/>
          <p:nvPr/>
        </p:nvSpPr>
        <p:spPr>
          <a:xfrm>
            <a:off x="630555" y="4811673"/>
            <a:ext cx="4556165" cy="576263"/>
          </a:xfrm>
          <a:prstGeom prst="rect">
            <a:avLst/>
          </a:prstGeom>
          <a:noFill/>
          <a:ln/>
        </p:spPr>
        <p:txBody>
          <a:bodyPr wrap="square" lIns="0" tIns="0" rIns="0" bIns="0" rtlCol="0" anchor="t"/>
          <a:lstStyle/>
          <a:p>
            <a:pPr marL="0" indent="0" algn="r">
              <a:lnSpc>
                <a:spcPts val="2250"/>
              </a:lnSpc>
              <a:buNone/>
            </a:pPr>
            <a:r>
              <a:rPr lang="en-US" sz="1400" dirty="0">
                <a:solidFill>
                  <a:srgbClr val="272525"/>
                </a:solidFill>
                <a:latin typeface="Lato" pitchFamily="34" charset="0"/>
                <a:ea typeface="Lato" pitchFamily="34" charset="-122"/>
                <a:cs typeface="Lato" pitchFamily="34" charset="-120"/>
              </a:rPr>
              <a:t>Article 14 covers both traditional grounds and "other status" including disability, sexual orientation, and age.</a:t>
            </a:r>
            <a:endParaRPr lang="en-US" sz="1400" dirty="0"/>
          </a:p>
        </p:txBody>
      </p:sp>
      <p:pic>
        <p:nvPicPr>
          <p:cNvPr id="8" name="Image 0" descr="preencoded.png"/>
          <p:cNvPicPr>
            <a:picLocks noChangeAspect="1"/>
          </p:cNvPicPr>
          <p:nvPr/>
        </p:nvPicPr>
        <p:blipFill>
          <a:blip r:embed="rId3"/>
          <a:stretch>
            <a:fillRect/>
          </a:stretch>
        </p:blipFill>
        <p:spPr>
          <a:xfrm>
            <a:off x="5456873" y="4043482"/>
            <a:ext cx="3716655" cy="3716655"/>
          </a:xfrm>
          <a:prstGeom prst="rect">
            <a:avLst/>
          </a:prstGeom>
        </p:spPr>
      </p:pic>
      <p:sp>
        <p:nvSpPr>
          <p:cNvPr id="9" name="Text 6"/>
          <p:cNvSpPr/>
          <p:nvPr/>
        </p:nvSpPr>
        <p:spPr>
          <a:xfrm>
            <a:off x="6432292" y="4668976"/>
            <a:ext cx="269558" cy="336947"/>
          </a:xfrm>
          <a:prstGeom prst="rect">
            <a:avLst/>
          </a:prstGeom>
          <a:noFill/>
          <a:ln/>
        </p:spPr>
        <p:txBody>
          <a:bodyPr wrap="none" lIns="0" tIns="0" rIns="0" bIns="0" rtlCol="0" anchor="t"/>
          <a:lstStyle/>
          <a:p>
            <a:pPr marL="0" indent="0">
              <a:lnSpc>
                <a:spcPts val="3350"/>
              </a:lnSpc>
              <a:buNone/>
            </a:pPr>
            <a:r>
              <a:rPr lang="en-US" sz="2100" dirty="0">
                <a:solidFill>
                  <a:srgbClr val="272525"/>
                </a:solidFill>
                <a:latin typeface="Gelasio" pitchFamily="34" charset="0"/>
                <a:ea typeface="Gelasio" pitchFamily="34" charset="-122"/>
                <a:cs typeface="Gelasio" pitchFamily="34" charset="-120"/>
              </a:rPr>
              <a:t>1</a:t>
            </a:r>
            <a:endParaRPr lang="en-US" sz="2100" dirty="0"/>
          </a:p>
        </p:txBody>
      </p:sp>
      <p:sp>
        <p:nvSpPr>
          <p:cNvPr id="10" name="Text 7"/>
          <p:cNvSpPr/>
          <p:nvPr/>
        </p:nvSpPr>
        <p:spPr>
          <a:xfrm>
            <a:off x="9443680" y="4422100"/>
            <a:ext cx="2352556" cy="281583"/>
          </a:xfrm>
          <a:prstGeom prst="rect">
            <a:avLst/>
          </a:prstGeom>
          <a:noFill/>
          <a:ln/>
        </p:spPr>
        <p:txBody>
          <a:bodyPr wrap="none" lIns="0" tIns="0" rIns="0" bIns="0" rtlCol="0" anchor="t"/>
          <a:lstStyle/>
          <a:p>
            <a:pPr marL="0" indent="0" algn="l">
              <a:lnSpc>
                <a:spcPts val="2200"/>
              </a:lnSpc>
              <a:buNone/>
            </a:pPr>
            <a:r>
              <a:rPr lang="en-US" sz="1750" dirty="0">
                <a:solidFill>
                  <a:srgbClr val="272525"/>
                </a:solidFill>
                <a:latin typeface="Gelasio" pitchFamily="34" charset="0"/>
                <a:ea typeface="Gelasio" pitchFamily="34" charset="-122"/>
                <a:cs typeface="Gelasio" pitchFamily="34" charset="-120"/>
              </a:rPr>
              <a:t>Indirect Discrimination</a:t>
            </a:r>
            <a:endParaRPr lang="en-US" sz="1750" dirty="0"/>
          </a:p>
        </p:txBody>
      </p:sp>
      <p:sp>
        <p:nvSpPr>
          <p:cNvPr id="11" name="Text 8"/>
          <p:cNvSpPr/>
          <p:nvPr/>
        </p:nvSpPr>
        <p:spPr>
          <a:xfrm>
            <a:off x="9443680" y="4811673"/>
            <a:ext cx="4556165" cy="576263"/>
          </a:xfrm>
          <a:prstGeom prst="rect">
            <a:avLst/>
          </a:prstGeom>
          <a:noFill/>
          <a:ln/>
        </p:spPr>
        <p:txBody>
          <a:bodyPr wrap="square" lIns="0" tIns="0" rIns="0" bIns="0" rtlCol="0" anchor="t"/>
          <a:lstStyle/>
          <a:p>
            <a:pPr marL="0" indent="0" algn="l">
              <a:lnSpc>
                <a:spcPts val="2250"/>
              </a:lnSpc>
              <a:buNone/>
            </a:pPr>
            <a:r>
              <a:rPr lang="en-US" sz="1400" dirty="0">
                <a:solidFill>
                  <a:srgbClr val="272525"/>
                </a:solidFill>
                <a:latin typeface="Lato" pitchFamily="34" charset="0"/>
                <a:ea typeface="Lato" pitchFamily="34" charset="-122"/>
                <a:cs typeface="Lato" pitchFamily="34" charset="-120"/>
              </a:rPr>
              <a:t>Neutral measures with disproportionate effects on particular groups.</a:t>
            </a:r>
            <a:endParaRPr lang="en-US" sz="1400" dirty="0"/>
          </a:p>
        </p:txBody>
      </p:sp>
      <p:pic>
        <p:nvPicPr>
          <p:cNvPr id="12" name="Image 1" descr="preencoded.png"/>
          <p:cNvPicPr>
            <a:picLocks noChangeAspect="1"/>
          </p:cNvPicPr>
          <p:nvPr/>
        </p:nvPicPr>
        <p:blipFill>
          <a:blip r:embed="rId4"/>
          <a:stretch>
            <a:fillRect/>
          </a:stretch>
        </p:blipFill>
        <p:spPr>
          <a:xfrm>
            <a:off x="5456873" y="4043482"/>
            <a:ext cx="3716655" cy="3716655"/>
          </a:xfrm>
          <a:prstGeom prst="rect">
            <a:avLst/>
          </a:prstGeom>
        </p:spPr>
      </p:pic>
      <p:sp>
        <p:nvSpPr>
          <p:cNvPr id="13" name="Text 9"/>
          <p:cNvSpPr/>
          <p:nvPr/>
        </p:nvSpPr>
        <p:spPr>
          <a:xfrm>
            <a:off x="8244542" y="4985206"/>
            <a:ext cx="269558" cy="336947"/>
          </a:xfrm>
          <a:prstGeom prst="rect">
            <a:avLst/>
          </a:prstGeom>
          <a:noFill/>
          <a:ln/>
        </p:spPr>
        <p:txBody>
          <a:bodyPr wrap="none" lIns="0" tIns="0" rIns="0" bIns="0" rtlCol="0" anchor="t"/>
          <a:lstStyle/>
          <a:p>
            <a:pPr marL="0" indent="0">
              <a:lnSpc>
                <a:spcPts val="3350"/>
              </a:lnSpc>
              <a:buNone/>
            </a:pPr>
            <a:r>
              <a:rPr lang="en-US" sz="2100" dirty="0">
                <a:solidFill>
                  <a:srgbClr val="272525"/>
                </a:solidFill>
                <a:latin typeface="Gelasio" pitchFamily="34" charset="0"/>
                <a:ea typeface="Gelasio" pitchFamily="34" charset="-122"/>
                <a:cs typeface="Gelasio" pitchFamily="34" charset="-120"/>
              </a:rPr>
              <a:t>2</a:t>
            </a:r>
            <a:endParaRPr lang="en-US" sz="2100" dirty="0"/>
          </a:p>
        </p:txBody>
      </p:sp>
      <p:sp>
        <p:nvSpPr>
          <p:cNvPr id="14" name="Text 10"/>
          <p:cNvSpPr/>
          <p:nvPr/>
        </p:nvSpPr>
        <p:spPr>
          <a:xfrm>
            <a:off x="9443680" y="6415564"/>
            <a:ext cx="2252067" cy="281583"/>
          </a:xfrm>
          <a:prstGeom prst="rect">
            <a:avLst/>
          </a:prstGeom>
          <a:noFill/>
          <a:ln/>
        </p:spPr>
        <p:txBody>
          <a:bodyPr wrap="none" lIns="0" tIns="0" rIns="0" bIns="0" rtlCol="0" anchor="t"/>
          <a:lstStyle/>
          <a:p>
            <a:pPr marL="0" indent="0" algn="l">
              <a:lnSpc>
                <a:spcPts val="2200"/>
              </a:lnSpc>
              <a:buNone/>
            </a:pPr>
            <a:r>
              <a:rPr lang="en-US" sz="1750" dirty="0">
                <a:solidFill>
                  <a:srgbClr val="272525"/>
                </a:solidFill>
                <a:latin typeface="Gelasio" pitchFamily="34" charset="0"/>
                <a:ea typeface="Gelasio" pitchFamily="34" charset="-122"/>
                <a:cs typeface="Gelasio" pitchFamily="34" charset="-120"/>
              </a:rPr>
              <a:t>Positive Obligations</a:t>
            </a:r>
            <a:endParaRPr lang="en-US" sz="1750" dirty="0"/>
          </a:p>
        </p:txBody>
      </p:sp>
      <p:sp>
        <p:nvSpPr>
          <p:cNvPr id="15" name="Text 11"/>
          <p:cNvSpPr/>
          <p:nvPr/>
        </p:nvSpPr>
        <p:spPr>
          <a:xfrm>
            <a:off x="9443680" y="6805136"/>
            <a:ext cx="4556165" cy="576263"/>
          </a:xfrm>
          <a:prstGeom prst="rect">
            <a:avLst/>
          </a:prstGeom>
          <a:noFill/>
          <a:ln/>
        </p:spPr>
        <p:txBody>
          <a:bodyPr wrap="square" lIns="0" tIns="0" rIns="0" bIns="0" rtlCol="0" anchor="t"/>
          <a:lstStyle/>
          <a:p>
            <a:pPr marL="0" indent="0" algn="l">
              <a:lnSpc>
                <a:spcPts val="2250"/>
              </a:lnSpc>
              <a:buNone/>
            </a:pPr>
            <a:r>
              <a:rPr lang="en-US" sz="1400" dirty="0">
                <a:solidFill>
                  <a:srgbClr val="272525"/>
                </a:solidFill>
                <a:latin typeface="Lato" pitchFamily="34" charset="0"/>
                <a:ea typeface="Lato" pitchFamily="34" charset="-122"/>
                <a:cs typeface="Lato" pitchFamily="34" charset="-120"/>
              </a:rPr>
              <a:t>States must sometimes take affirmative steps to prevent discrimination.</a:t>
            </a:r>
            <a:endParaRPr lang="en-US" sz="1400" dirty="0"/>
          </a:p>
        </p:txBody>
      </p:sp>
      <p:pic>
        <p:nvPicPr>
          <p:cNvPr id="16" name="Image 2" descr="preencoded.png"/>
          <p:cNvPicPr>
            <a:picLocks noChangeAspect="1"/>
          </p:cNvPicPr>
          <p:nvPr/>
        </p:nvPicPr>
        <p:blipFill>
          <a:blip r:embed="rId5"/>
          <a:stretch>
            <a:fillRect/>
          </a:stretch>
        </p:blipFill>
        <p:spPr>
          <a:xfrm>
            <a:off x="5456873" y="4043482"/>
            <a:ext cx="3716655" cy="3716655"/>
          </a:xfrm>
          <a:prstGeom prst="rect">
            <a:avLst/>
          </a:prstGeom>
        </p:spPr>
      </p:pic>
      <p:sp>
        <p:nvSpPr>
          <p:cNvPr id="17" name="Text 12"/>
          <p:cNvSpPr/>
          <p:nvPr/>
        </p:nvSpPr>
        <p:spPr>
          <a:xfrm>
            <a:off x="7928312" y="6797457"/>
            <a:ext cx="269558" cy="336947"/>
          </a:xfrm>
          <a:prstGeom prst="rect">
            <a:avLst/>
          </a:prstGeom>
          <a:noFill/>
          <a:ln/>
        </p:spPr>
        <p:txBody>
          <a:bodyPr wrap="none" lIns="0" tIns="0" rIns="0" bIns="0" rtlCol="0" anchor="t"/>
          <a:lstStyle/>
          <a:p>
            <a:pPr marL="0" indent="0">
              <a:lnSpc>
                <a:spcPts val="3350"/>
              </a:lnSpc>
              <a:buNone/>
            </a:pPr>
            <a:r>
              <a:rPr lang="en-US" sz="2100" dirty="0">
                <a:solidFill>
                  <a:srgbClr val="272525"/>
                </a:solidFill>
                <a:latin typeface="Gelasio" pitchFamily="34" charset="0"/>
                <a:ea typeface="Gelasio" pitchFamily="34" charset="-122"/>
                <a:cs typeface="Gelasio" pitchFamily="34" charset="-120"/>
              </a:rPr>
              <a:t>3</a:t>
            </a:r>
            <a:endParaRPr lang="en-US" sz="2100" dirty="0"/>
          </a:p>
        </p:txBody>
      </p:sp>
      <p:sp>
        <p:nvSpPr>
          <p:cNvPr id="18" name="Text 13"/>
          <p:cNvSpPr/>
          <p:nvPr/>
        </p:nvSpPr>
        <p:spPr>
          <a:xfrm>
            <a:off x="2866311" y="6415564"/>
            <a:ext cx="2320409" cy="281583"/>
          </a:xfrm>
          <a:prstGeom prst="rect">
            <a:avLst/>
          </a:prstGeom>
          <a:noFill/>
          <a:ln/>
        </p:spPr>
        <p:txBody>
          <a:bodyPr wrap="none" lIns="0" tIns="0" rIns="0" bIns="0" rtlCol="0" anchor="t"/>
          <a:lstStyle/>
          <a:p>
            <a:pPr marL="0" indent="0" algn="r">
              <a:lnSpc>
                <a:spcPts val="2200"/>
              </a:lnSpc>
              <a:buNone/>
            </a:pPr>
            <a:r>
              <a:rPr lang="en-US" sz="1750" dirty="0">
                <a:solidFill>
                  <a:srgbClr val="272525"/>
                </a:solidFill>
                <a:latin typeface="Gelasio" pitchFamily="34" charset="0"/>
                <a:ea typeface="Gelasio" pitchFamily="34" charset="-122"/>
                <a:cs typeface="Gelasio" pitchFamily="34" charset="-120"/>
              </a:rPr>
              <a:t>Margin of Appreciation</a:t>
            </a:r>
            <a:endParaRPr lang="en-US" sz="1750" dirty="0"/>
          </a:p>
        </p:txBody>
      </p:sp>
      <p:sp>
        <p:nvSpPr>
          <p:cNvPr id="19" name="Text 14"/>
          <p:cNvSpPr/>
          <p:nvPr/>
        </p:nvSpPr>
        <p:spPr>
          <a:xfrm>
            <a:off x="630555" y="6805136"/>
            <a:ext cx="4556165" cy="576263"/>
          </a:xfrm>
          <a:prstGeom prst="rect">
            <a:avLst/>
          </a:prstGeom>
          <a:noFill/>
          <a:ln/>
        </p:spPr>
        <p:txBody>
          <a:bodyPr wrap="square" lIns="0" tIns="0" rIns="0" bIns="0" rtlCol="0" anchor="t"/>
          <a:lstStyle/>
          <a:p>
            <a:pPr marL="0" indent="0" algn="r">
              <a:lnSpc>
                <a:spcPts val="2250"/>
              </a:lnSpc>
              <a:buNone/>
            </a:pPr>
            <a:r>
              <a:rPr lang="en-US" sz="1400" dirty="0">
                <a:solidFill>
                  <a:srgbClr val="272525"/>
                </a:solidFill>
                <a:latin typeface="Lato" pitchFamily="34" charset="0"/>
                <a:ea typeface="Lato" pitchFamily="34" charset="-122"/>
                <a:cs typeface="Lato" pitchFamily="34" charset="-120"/>
              </a:rPr>
              <a:t>States have discretion in implementing equality, narrower in cases of vulnerable groups.</a:t>
            </a:r>
            <a:endParaRPr lang="en-US" sz="1400" dirty="0"/>
          </a:p>
        </p:txBody>
      </p:sp>
      <p:pic>
        <p:nvPicPr>
          <p:cNvPr id="20" name="Image 3" descr="preencoded.png"/>
          <p:cNvPicPr>
            <a:picLocks noChangeAspect="1"/>
          </p:cNvPicPr>
          <p:nvPr/>
        </p:nvPicPr>
        <p:blipFill>
          <a:blip r:embed="rId6"/>
          <a:stretch>
            <a:fillRect/>
          </a:stretch>
        </p:blipFill>
        <p:spPr>
          <a:xfrm>
            <a:off x="5456873" y="4043482"/>
            <a:ext cx="3716655" cy="3716655"/>
          </a:xfrm>
          <a:prstGeom prst="rect">
            <a:avLst/>
          </a:prstGeom>
        </p:spPr>
      </p:pic>
      <p:sp>
        <p:nvSpPr>
          <p:cNvPr id="21" name="Text 15"/>
          <p:cNvSpPr/>
          <p:nvPr/>
        </p:nvSpPr>
        <p:spPr>
          <a:xfrm>
            <a:off x="6116062" y="6481227"/>
            <a:ext cx="269558" cy="336947"/>
          </a:xfrm>
          <a:prstGeom prst="rect">
            <a:avLst/>
          </a:prstGeom>
          <a:noFill/>
          <a:ln/>
        </p:spPr>
        <p:txBody>
          <a:bodyPr wrap="none" lIns="0" tIns="0" rIns="0" bIns="0" rtlCol="0" anchor="t"/>
          <a:lstStyle/>
          <a:p>
            <a:pPr marL="0" indent="0">
              <a:lnSpc>
                <a:spcPts val="3350"/>
              </a:lnSpc>
              <a:buNone/>
            </a:pPr>
            <a:r>
              <a:rPr lang="en-US" sz="2100" dirty="0">
                <a:solidFill>
                  <a:srgbClr val="272525"/>
                </a:solidFill>
                <a:latin typeface="Gelasio" pitchFamily="34" charset="0"/>
                <a:ea typeface="Gelasio" pitchFamily="34" charset="-122"/>
                <a:cs typeface="Gelasio" pitchFamily="34" charset="-120"/>
              </a:rPr>
              <a:t>4</a:t>
            </a:r>
            <a:endParaRPr lang="en-US" sz="2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686753" y="812721"/>
            <a:ext cx="11709559" cy="613172"/>
          </a:xfrm>
          <a:prstGeom prst="rect">
            <a:avLst/>
          </a:prstGeom>
          <a:noFill/>
          <a:ln/>
        </p:spPr>
        <p:txBody>
          <a:bodyPr wrap="none" lIns="0" tIns="0" rIns="0" bIns="0" rtlCol="0" anchor="t"/>
          <a:lstStyle/>
          <a:p>
            <a:pPr marL="0" indent="0">
              <a:lnSpc>
                <a:spcPts val="4800"/>
              </a:lnSpc>
              <a:buNone/>
            </a:pPr>
            <a:r>
              <a:rPr lang="en-US" sz="3850" dirty="0">
                <a:solidFill>
                  <a:srgbClr val="312F2B"/>
                </a:solidFill>
                <a:latin typeface="Gelasio" pitchFamily="34" charset="0"/>
                <a:ea typeface="Gelasio" pitchFamily="34" charset="-122"/>
                <a:cs typeface="Gelasio" pitchFamily="34" charset="-120"/>
              </a:rPr>
              <a:t>Article 18: Limitation on Use of Restrictions on Rights</a:t>
            </a:r>
            <a:endParaRPr lang="en-US" sz="3850" dirty="0"/>
          </a:p>
        </p:txBody>
      </p:sp>
      <p:sp>
        <p:nvSpPr>
          <p:cNvPr id="3" name="Text 1"/>
          <p:cNvSpPr/>
          <p:nvPr/>
        </p:nvSpPr>
        <p:spPr>
          <a:xfrm>
            <a:off x="686753" y="1818323"/>
            <a:ext cx="13256895" cy="627698"/>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Article 18 prohibits states from applying permitted restrictions on rights for purposes other than those for which they are prescribed. This article addresses the misuse of legal mechanisms to pursue ulterior purposes, particularly in politically sensitive cases.</a:t>
            </a:r>
            <a:endParaRPr lang="en-US" sz="1500" dirty="0"/>
          </a:p>
        </p:txBody>
      </p:sp>
      <p:sp>
        <p:nvSpPr>
          <p:cNvPr id="4" name="Text 2"/>
          <p:cNvSpPr/>
          <p:nvPr/>
        </p:nvSpPr>
        <p:spPr>
          <a:xfrm>
            <a:off x="686753" y="2666762"/>
            <a:ext cx="13256895" cy="941546"/>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In </a:t>
            </a:r>
            <a:r>
              <a:rPr lang="en-US" sz="1500" b="1" dirty="0">
                <a:solidFill>
                  <a:srgbClr val="272525"/>
                </a:solidFill>
                <a:latin typeface="Lato" pitchFamily="34" charset="0"/>
                <a:ea typeface="Lato" pitchFamily="34" charset="-122"/>
                <a:cs typeface="Lato" pitchFamily="34" charset="-120"/>
              </a:rPr>
              <a:t>Merabishvili v. Georgia</a:t>
            </a:r>
            <a:r>
              <a:rPr lang="en-US" sz="1500" dirty="0">
                <a:solidFill>
                  <a:srgbClr val="272525"/>
                </a:solidFill>
                <a:latin typeface="Lato" pitchFamily="34" charset="0"/>
                <a:ea typeface="Lato" pitchFamily="34" charset="-122"/>
                <a:cs typeface="Lato" pitchFamily="34" charset="-120"/>
              </a:rPr>
              <a:t> (2017), the Court established the "predominant purpose test" for Article 18 violations, finding that the applicant's detention, initially lawful, became politically motivated. </a:t>
            </a:r>
            <a:r>
              <a:rPr lang="en-US" sz="1500" b="1" dirty="0">
                <a:solidFill>
                  <a:srgbClr val="272525"/>
                </a:solidFill>
                <a:latin typeface="Lato" pitchFamily="34" charset="0"/>
                <a:ea typeface="Lato" pitchFamily="34" charset="-122"/>
                <a:cs typeface="Lato" pitchFamily="34" charset="-120"/>
              </a:rPr>
              <a:t>Navalnyy v. Russia</a:t>
            </a:r>
            <a:r>
              <a:rPr lang="en-US" sz="1500" dirty="0">
                <a:solidFill>
                  <a:srgbClr val="272525"/>
                </a:solidFill>
                <a:latin typeface="Lato" pitchFamily="34" charset="0"/>
                <a:ea typeface="Lato" pitchFamily="34" charset="-122"/>
                <a:cs typeface="Lato" pitchFamily="34" charset="-120"/>
              </a:rPr>
              <a:t> (2018) concerned repeated arrests of the Russian opposition leader, with the Court finding restrictions on his rights were aimed at suppressing political pluralism.</a:t>
            </a:r>
            <a:endParaRPr lang="en-US" sz="1500" dirty="0"/>
          </a:p>
        </p:txBody>
      </p:sp>
      <p:sp>
        <p:nvSpPr>
          <p:cNvPr id="5" name="Text 3"/>
          <p:cNvSpPr/>
          <p:nvPr/>
        </p:nvSpPr>
        <p:spPr>
          <a:xfrm>
            <a:off x="686753" y="3829050"/>
            <a:ext cx="13256895" cy="627698"/>
          </a:xfrm>
          <a:prstGeom prst="rect">
            <a:avLst/>
          </a:prstGeom>
          <a:noFill/>
          <a:ln/>
        </p:spPr>
        <p:txBody>
          <a:bodyPr wrap="square" lIns="0" tIns="0" rIns="0" bIns="0" rtlCol="0" anchor="t"/>
          <a:lstStyle/>
          <a:p>
            <a:pPr marL="0" indent="0">
              <a:lnSpc>
                <a:spcPts val="2450"/>
              </a:lnSpc>
              <a:buNone/>
            </a:pPr>
            <a:r>
              <a:rPr lang="en-US" sz="1500" dirty="0">
                <a:solidFill>
                  <a:srgbClr val="272525"/>
                </a:solidFill>
                <a:latin typeface="Lato" pitchFamily="34" charset="0"/>
                <a:ea typeface="Lato" pitchFamily="34" charset="-122"/>
                <a:cs typeface="Lato" pitchFamily="34" charset="-120"/>
              </a:rPr>
              <a:t>Article 18 cases often involve detention of political opponents, journalists, or human rights defenders, with the Court increasingly willing to examine the actual motives behind seemingly legal actions by state authorities.</a:t>
            </a:r>
            <a:endParaRPr lang="en-US" sz="1500" dirty="0"/>
          </a:p>
        </p:txBody>
      </p:sp>
      <p:sp>
        <p:nvSpPr>
          <p:cNvPr id="6" name="Shape 4"/>
          <p:cNvSpPr/>
          <p:nvPr/>
        </p:nvSpPr>
        <p:spPr>
          <a:xfrm>
            <a:off x="686753" y="5560457"/>
            <a:ext cx="3093482" cy="196215"/>
          </a:xfrm>
          <a:prstGeom prst="roundRect">
            <a:avLst>
              <a:gd name="adj" fmla="val 42003"/>
            </a:avLst>
          </a:prstGeom>
          <a:solidFill>
            <a:srgbClr val="E8E8E3"/>
          </a:solidFill>
          <a:ln w="7620">
            <a:solidFill>
              <a:srgbClr val="CECEC9"/>
            </a:solidFill>
            <a:prstDash val="solid"/>
          </a:ln>
        </p:spPr>
        <p:txBody>
          <a:bodyPr/>
          <a:lstStyle/>
          <a:p>
            <a:endParaRPr lang="ru-UA"/>
          </a:p>
        </p:txBody>
      </p:sp>
      <p:sp>
        <p:nvSpPr>
          <p:cNvPr id="7" name="Text 5"/>
          <p:cNvSpPr/>
          <p:nvPr/>
        </p:nvSpPr>
        <p:spPr>
          <a:xfrm>
            <a:off x="686753" y="6050994"/>
            <a:ext cx="2452807" cy="306586"/>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Legitimate Restriction</a:t>
            </a:r>
            <a:endParaRPr lang="en-US" sz="1900" dirty="0"/>
          </a:p>
        </p:txBody>
      </p:sp>
      <p:sp>
        <p:nvSpPr>
          <p:cNvPr id="8" name="Text 6"/>
          <p:cNvSpPr/>
          <p:nvPr/>
        </p:nvSpPr>
        <p:spPr>
          <a:xfrm>
            <a:off x="686753" y="6475214"/>
            <a:ext cx="3093482" cy="941546"/>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States may limit certain rights for legitimate purposes (national security, public safety, etc.).</a:t>
            </a:r>
            <a:endParaRPr lang="en-US" sz="1500" dirty="0"/>
          </a:p>
        </p:txBody>
      </p:sp>
      <p:sp>
        <p:nvSpPr>
          <p:cNvPr id="9" name="Shape 7"/>
          <p:cNvSpPr/>
          <p:nvPr/>
        </p:nvSpPr>
        <p:spPr>
          <a:xfrm>
            <a:off x="4074557" y="5266134"/>
            <a:ext cx="3093482" cy="196215"/>
          </a:xfrm>
          <a:prstGeom prst="roundRect">
            <a:avLst>
              <a:gd name="adj" fmla="val 42003"/>
            </a:avLst>
          </a:prstGeom>
          <a:solidFill>
            <a:srgbClr val="E8E8E3"/>
          </a:solidFill>
          <a:ln w="7620">
            <a:solidFill>
              <a:srgbClr val="CECEC9"/>
            </a:solidFill>
            <a:prstDash val="solid"/>
          </a:ln>
        </p:spPr>
        <p:txBody>
          <a:bodyPr/>
          <a:lstStyle/>
          <a:p>
            <a:endParaRPr lang="ru-UA"/>
          </a:p>
        </p:txBody>
      </p:sp>
      <p:sp>
        <p:nvSpPr>
          <p:cNvPr id="10" name="Text 8"/>
          <p:cNvSpPr/>
          <p:nvPr/>
        </p:nvSpPr>
        <p:spPr>
          <a:xfrm>
            <a:off x="4074557" y="5756672"/>
            <a:ext cx="2452807" cy="306586"/>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Hidden Purpose</a:t>
            </a:r>
            <a:endParaRPr lang="en-US" sz="1900" dirty="0"/>
          </a:p>
        </p:txBody>
      </p:sp>
      <p:sp>
        <p:nvSpPr>
          <p:cNvPr id="11" name="Text 9"/>
          <p:cNvSpPr/>
          <p:nvPr/>
        </p:nvSpPr>
        <p:spPr>
          <a:xfrm>
            <a:off x="4074557" y="6180892"/>
            <a:ext cx="3093482" cy="941546"/>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Article 18 applies when limitations serve ulterior motives beyond the permitted grounds.</a:t>
            </a:r>
            <a:endParaRPr lang="en-US" sz="1500" dirty="0"/>
          </a:p>
        </p:txBody>
      </p:sp>
      <p:sp>
        <p:nvSpPr>
          <p:cNvPr id="12" name="Shape 10"/>
          <p:cNvSpPr/>
          <p:nvPr/>
        </p:nvSpPr>
        <p:spPr>
          <a:xfrm>
            <a:off x="7462361" y="4971812"/>
            <a:ext cx="3093482" cy="196215"/>
          </a:xfrm>
          <a:prstGeom prst="roundRect">
            <a:avLst>
              <a:gd name="adj" fmla="val 42003"/>
            </a:avLst>
          </a:prstGeom>
          <a:solidFill>
            <a:srgbClr val="E8E8E3"/>
          </a:solidFill>
          <a:ln w="7620">
            <a:solidFill>
              <a:srgbClr val="CECEC9"/>
            </a:solidFill>
            <a:prstDash val="solid"/>
          </a:ln>
        </p:spPr>
        <p:txBody>
          <a:bodyPr/>
          <a:lstStyle/>
          <a:p>
            <a:endParaRPr lang="ru-UA"/>
          </a:p>
        </p:txBody>
      </p:sp>
      <p:sp>
        <p:nvSpPr>
          <p:cNvPr id="13" name="Text 11"/>
          <p:cNvSpPr/>
          <p:nvPr/>
        </p:nvSpPr>
        <p:spPr>
          <a:xfrm>
            <a:off x="7462361" y="5462349"/>
            <a:ext cx="2893576" cy="306586"/>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Predominant Purpose Test</a:t>
            </a:r>
            <a:endParaRPr lang="en-US" sz="1900" dirty="0"/>
          </a:p>
        </p:txBody>
      </p:sp>
      <p:sp>
        <p:nvSpPr>
          <p:cNvPr id="14" name="Text 12"/>
          <p:cNvSpPr/>
          <p:nvPr/>
        </p:nvSpPr>
        <p:spPr>
          <a:xfrm>
            <a:off x="7462361" y="5886569"/>
            <a:ext cx="3093482" cy="1255395"/>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Court examines whether the illegitimate purpose was the primary motivation for the restriction.</a:t>
            </a:r>
            <a:endParaRPr lang="en-US" sz="1500" dirty="0"/>
          </a:p>
        </p:txBody>
      </p:sp>
      <p:sp>
        <p:nvSpPr>
          <p:cNvPr id="15" name="Shape 13"/>
          <p:cNvSpPr/>
          <p:nvPr/>
        </p:nvSpPr>
        <p:spPr>
          <a:xfrm>
            <a:off x="10850166" y="4677489"/>
            <a:ext cx="3093482" cy="196215"/>
          </a:xfrm>
          <a:prstGeom prst="roundRect">
            <a:avLst>
              <a:gd name="adj" fmla="val 42003"/>
            </a:avLst>
          </a:prstGeom>
          <a:solidFill>
            <a:srgbClr val="E8E8E3"/>
          </a:solidFill>
          <a:ln w="7620">
            <a:solidFill>
              <a:srgbClr val="CECEC9"/>
            </a:solidFill>
            <a:prstDash val="solid"/>
          </a:ln>
        </p:spPr>
        <p:txBody>
          <a:bodyPr/>
          <a:lstStyle/>
          <a:p>
            <a:endParaRPr lang="ru-UA"/>
          </a:p>
        </p:txBody>
      </p:sp>
      <p:sp>
        <p:nvSpPr>
          <p:cNvPr id="16" name="Text 14"/>
          <p:cNvSpPr/>
          <p:nvPr/>
        </p:nvSpPr>
        <p:spPr>
          <a:xfrm>
            <a:off x="10850166" y="5168027"/>
            <a:ext cx="2452807" cy="306586"/>
          </a:xfrm>
          <a:prstGeom prst="rect">
            <a:avLst/>
          </a:prstGeom>
          <a:noFill/>
          <a:ln/>
        </p:spPr>
        <p:txBody>
          <a:bodyPr wrap="none" lIns="0" tIns="0" rIns="0" bIns="0" rtlCol="0" anchor="t"/>
          <a:lstStyle/>
          <a:p>
            <a:pPr marL="0" indent="0" algn="l">
              <a:lnSpc>
                <a:spcPts val="2400"/>
              </a:lnSpc>
              <a:buNone/>
            </a:pPr>
            <a:r>
              <a:rPr lang="en-US" sz="1900" dirty="0">
                <a:solidFill>
                  <a:srgbClr val="272525"/>
                </a:solidFill>
                <a:latin typeface="Gelasio" pitchFamily="34" charset="0"/>
                <a:ea typeface="Gelasio" pitchFamily="34" charset="-122"/>
                <a:cs typeface="Gelasio" pitchFamily="34" charset="-120"/>
              </a:rPr>
              <a:t>Independent Evidence</a:t>
            </a:r>
            <a:endParaRPr lang="en-US" sz="1900" dirty="0"/>
          </a:p>
        </p:txBody>
      </p:sp>
      <p:sp>
        <p:nvSpPr>
          <p:cNvPr id="17" name="Text 15"/>
          <p:cNvSpPr/>
          <p:nvPr/>
        </p:nvSpPr>
        <p:spPr>
          <a:xfrm>
            <a:off x="10850166" y="5592247"/>
            <a:ext cx="3093482" cy="1255395"/>
          </a:xfrm>
          <a:prstGeom prst="rect">
            <a:avLst/>
          </a:prstGeom>
          <a:noFill/>
          <a:ln/>
        </p:spPr>
        <p:txBody>
          <a:bodyPr wrap="square" lIns="0" tIns="0" rIns="0" bIns="0" rtlCol="0" anchor="t"/>
          <a:lstStyle/>
          <a:p>
            <a:pPr marL="0" indent="0" algn="l">
              <a:lnSpc>
                <a:spcPts val="2450"/>
              </a:lnSpc>
              <a:buNone/>
            </a:pPr>
            <a:r>
              <a:rPr lang="en-US" sz="1500" dirty="0">
                <a:solidFill>
                  <a:srgbClr val="272525"/>
                </a:solidFill>
                <a:latin typeface="Lato" pitchFamily="34" charset="0"/>
                <a:ea typeface="Lato" pitchFamily="34" charset="-122"/>
                <a:cs typeface="Lato" pitchFamily="34" charset="-120"/>
              </a:rPr>
              <a:t>Contextual factors, patterns of similar cases, and reports from international bodies help prove Article 18 violations.</a:t>
            </a:r>
            <a:endParaRPr lang="en-US" sz="1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769620" y="780217"/>
            <a:ext cx="11838265" cy="687110"/>
          </a:xfrm>
          <a:prstGeom prst="rect">
            <a:avLst/>
          </a:prstGeom>
          <a:noFill/>
          <a:ln/>
        </p:spPr>
        <p:txBody>
          <a:bodyPr wrap="none" lIns="0" tIns="0" rIns="0" bIns="0" rtlCol="0" anchor="t"/>
          <a:lstStyle/>
          <a:p>
            <a:pPr marL="0" indent="0">
              <a:lnSpc>
                <a:spcPts val="5400"/>
              </a:lnSpc>
              <a:buNone/>
            </a:pPr>
            <a:r>
              <a:rPr lang="en-US" sz="4300" dirty="0">
                <a:solidFill>
                  <a:srgbClr val="312F2B"/>
                </a:solidFill>
                <a:latin typeface="Gelasio" pitchFamily="34" charset="0"/>
                <a:ea typeface="Gelasio" pitchFamily="34" charset="-122"/>
                <a:cs typeface="Gelasio" pitchFamily="34" charset="-120"/>
              </a:rPr>
              <a:t>Article 1 of Protocol No. 1: Protection of Property</a:t>
            </a:r>
            <a:endParaRPr lang="en-US" sz="4300" dirty="0"/>
          </a:p>
        </p:txBody>
      </p:sp>
      <p:sp>
        <p:nvSpPr>
          <p:cNvPr id="3" name="Text 1"/>
          <p:cNvSpPr/>
          <p:nvPr/>
        </p:nvSpPr>
        <p:spPr>
          <a:xfrm>
            <a:off x="769620" y="1907024"/>
            <a:ext cx="13091160" cy="70365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Article 1 of Protocol No. 1 protects the peaceful enjoyment of possessions through three distinct rules: general protection of property, conditions for deprivation of possessions, and state control of property use in accordance with general interest.</a:t>
            </a:r>
            <a:endParaRPr lang="en-US" sz="1700" dirty="0"/>
          </a:p>
        </p:txBody>
      </p:sp>
      <p:sp>
        <p:nvSpPr>
          <p:cNvPr id="4" name="Text 2"/>
          <p:cNvSpPr/>
          <p:nvPr/>
        </p:nvSpPr>
        <p:spPr>
          <a:xfrm>
            <a:off x="769620" y="2857976"/>
            <a:ext cx="13091160" cy="105548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In </a:t>
            </a:r>
            <a:r>
              <a:rPr lang="en-US" sz="1700" b="1" dirty="0">
                <a:solidFill>
                  <a:srgbClr val="272525"/>
                </a:solidFill>
                <a:latin typeface="Lato" pitchFamily="34" charset="0"/>
                <a:ea typeface="Lato" pitchFamily="34" charset="-122"/>
                <a:cs typeface="Lato" pitchFamily="34" charset="-120"/>
              </a:rPr>
              <a:t>N.K.M. v. Hungary</a:t>
            </a:r>
            <a:r>
              <a:rPr lang="en-US" sz="1700" dirty="0">
                <a:solidFill>
                  <a:srgbClr val="272525"/>
                </a:solidFill>
                <a:latin typeface="Lato" pitchFamily="34" charset="0"/>
                <a:ea typeface="Lato" pitchFamily="34" charset="-122"/>
                <a:cs typeface="Lato" pitchFamily="34" charset="-120"/>
              </a:rPr>
              <a:t> (2013), the Court found a violation when Hungary imposed a 98% tax on part of a civil servant's severance payment, ruling it placed an excessive individual burden. </a:t>
            </a:r>
            <a:r>
              <a:rPr lang="en-US" sz="1700" b="1" dirty="0">
                <a:solidFill>
                  <a:srgbClr val="272525"/>
                </a:solidFill>
                <a:latin typeface="Lato" pitchFamily="34" charset="0"/>
                <a:ea typeface="Lato" pitchFamily="34" charset="-122"/>
                <a:cs typeface="Lato" pitchFamily="34" charset="-120"/>
              </a:rPr>
              <a:t>Casado Coca v. Spain</a:t>
            </a:r>
            <a:r>
              <a:rPr lang="en-US" sz="1700" dirty="0">
                <a:solidFill>
                  <a:srgbClr val="272525"/>
                </a:solidFill>
                <a:latin typeface="Lato" pitchFamily="34" charset="0"/>
                <a:ea typeface="Lato" pitchFamily="34" charset="-122"/>
                <a:cs typeface="Lato" pitchFamily="34" charset="-120"/>
              </a:rPr>
              <a:t> (1994) concerned restrictions on lawyer advertising, with the Court acknowledging Spain's margin of appreciation in regulating commercial speech related to legal services.</a:t>
            </a:r>
            <a:endParaRPr lang="en-US" sz="1700" dirty="0"/>
          </a:p>
        </p:txBody>
      </p:sp>
      <p:sp>
        <p:nvSpPr>
          <p:cNvPr id="5" name="Text 3"/>
          <p:cNvSpPr/>
          <p:nvPr/>
        </p:nvSpPr>
        <p:spPr>
          <a:xfrm>
            <a:off x="769620" y="4160758"/>
            <a:ext cx="13091160" cy="70365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"Possessions" under this article has an autonomous meaning, extending beyond physical goods to economic interests, professional clientele, legitimate expectations, shares, intellectual property, and certain welfare benefits.</a:t>
            </a:r>
            <a:endParaRPr lang="en-US" sz="1700" dirty="0"/>
          </a:p>
        </p:txBody>
      </p:sp>
      <p:sp>
        <p:nvSpPr>
          <p:cNvPr id="6" name="Shape 4"/>
          <p:cNvSpPr/>
          <p:nvPr/>
        </p:nvSpPr>
        <p:spPr>
          <a:xfrm>
            <a:off x="769620" y="5111710"/>
            <a:ext cx="4217194" cy="2337673"/>
          </a:xfrm>
          <a:prstGeom prst="roundRect">
            <a:avLst>
              <a:gd name="adj" fmla="val 3951"/>
            </a:avLst>
          </a:prstGeom>
          <a:solidFill>
            <a:srgbClr val="E8E8E3"/>
          </a:solidFill>
          <a:ln w="7620">
            <a:solidFill>
              <a:srgbClr val="CECEC9"/>
            </a:solidFill>
            <a:prstDash val="solid"/>
          </a:ln>
        </p:spPr>
        <p:txBody>
          <a:bodyPr/>
          <a:lstStyle/>
          <a:p>
            <a:endParaRPr lang="ru-UA"/>
          </a:p>
        </p:txBody>
      </p:sp>
      <p:sp>
        <p:nvSpPr>
          <p:cNvPr id="7" name="Text 5"/>
          <p:cNvSpPr/>
          <p:nvPr/>
        </p:nvSpPr>
        <p:spPr>
          <a:xfrm>
            <a:off x="997029" y="5339120"/>
            <a:ext cx="2748796" cy="343614"/>
          </a:xfrm>
          <a:prstGeom prst="rect">
            <a:avLst/>
          </a:prstGeom>
          <a:noFill/>
          <a:ln/>
        </p:spPr>
        <p:txBody>
          <a:bodyPr wrap="none" lIns="0" tIns="0" rIns="0" bIns="0" rtlCol="0" anchor="t"/>
          <a:lstStyle/>
          <a:p>
            <a:pPr marL="0" indent="0">
              <a:lnSpc>
                <a:spcPts val="2700"/>
              </a:lnSpc>
              <a:buNone/>
            </a:pPr>
            <a:r>
              <a:rPr lang="en-US" sz="2150" dirty="0">
                <a:solidFill>
                  <a:srgbClr val="272525"/>
                </a:solidFill>
                <a:latin typeface="Gelasio" pitchFamily="34" charset="0"/>
                <a:ea typeface="Gelasio" pitchFamily="34" charset="-122"/>
                <a:cs typeface="Gelasio" pitchFamily="34" charset="-120"/>
              </a:rPr>
              <a:t>Peaceful Enjoyment</a:t>
            </a:r>
            <a:endParaRPr lang="en-US" sz="2150" dirty="0"/>
          </a:p>
        </p:txBody>
      </p:sp>
      <p:sp>
        <p:nvSpPr>
          <p:cNvPr id="8" name="Text 6"/>
          <p:cNvSpPr/>
          <p:nvPr/>
        </p:nvSpPr>
        <p:spPr>
          <a:xfrm>
            <a:off x="997029" y="5814655"/>
            <a:ext cx="3762375" cy="140731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The general principle guaranteeing the right to property and protection against interference not falling under the other two rules.</a:t>
            </a:r>
            <a:endParaRPr lang="en-US" sz="1700" dirty="0"/>
          </a:p>
        </p:txBody>
      </p:sp>
      <p:sp>
        <p:nvSpPr>
          <p:cNvPr id="9" name="Shape 7"/>
          <p:cNvSpPr/>
          <p:nvPr/>
        </p:nvSpPr>
        <p:spPr>
          <a:xfrm>
            <a:off x="5206603" y="5111710"/>
            <a:ext cx="4217194" cy="2337673"/>
          </a:xfrm>
          <a:prstGeom prst="roundRect">
            <a:avLst>
              <a:gd name="adj" fmla="val 3951"/>
            </a:avLst>
          </a:prstGeom>
          <a:solidFill>
            <a:srgbClr val="E8E8E3"/>
          </a:solidFill>
          <a:ln w="7620">
            <a:solidFill>
              <a:srgbClr val="CECEC9"/>
            </a:solidFill>
            <a:prstDash val="solid"/>
          </a:ln>
        </p:spPr>
        <p:txBody>
          <a:bodyPr/>
          <a:lstStyle/>
          <a:p>
            <a:endParaRPr lang="ru-UA"/>
          </a:p>
        </p:txBody>
      </p:sp>
      <p:sp>
        <p:nvSpPr>
          <p:cNvPr id="10" name="Text 8"/>
          <p:cNvSpPr/>
          <p:nvPr/>
        </p:nvSpPr>
        <p:spPr>
          <a:xfrm>
            <a:off x="5434013" y="5339120"/>
            <a:ext cx="3252907" cy="343614"/>
          </a:xfrm>
          <a:prstGeom prst="rect">
            <a:avLst/>
          </a:prstGeom>
          <a:noFill/>
          <a:ln/>
        </p:spPr>
        <p:txBody>
          <a:bodyPr wrap="none" lIns="0" tIns="0" rIns="0" bIns="0" rtlCol="0" anchor="t"/>
          <a:lstStyle/>
          <a:p>
            <a:pPr marL="0" indent="0">
              <a:lnSpc>
                <a:spcPts val="2700"/>
              </a:lnSpc>
              <a:buNone/>
            </a:pPr>
            <a:r>
              <a:rPr lang="en-US" sz="2150" dirty="0">
                <a:solidFill>
                  <a:srgbClr val="272525"/>
                </a:solidFill>
                <a:latin typeface="Gelasio" pitchFamily="34" charset="0"/>
                <a:ea typeface="Gelasio" pitchFamily="34" charset="-122"/>
                <a:cs typeface="Gelasio" pitchFamily="34" charset="-120"/>
              </a:rPr>
              <a:t>Deprivation of Possessions</a:t>
            </a:r>
            <a:endParaRPr lang="en-US" sz="2150" dirty="0"/>
          </a:p>
        </p:txBody>
      </p:sp>
      <p:sp>
        <p:nvSpPr>
          <p:cNvPr id="11" name="Text 9"/>
          <p:cNvSpPr/>
          <p:nvPr/>
        </p:nvSpPr>
        <p:spPr>
          <a:xfrm>
            <a:off x="5434013" y="5814655"/>
            <a:ext cx="3762375" cy="140731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Formal or de facto expropriation must serve a public interest, comply with conditions in national law, and maintain fair balance through compensation.</a:t>
            </a:r>
            <a:endParaRPr lang="en-US" sz="1700" dirty="0"/>
          </a:p>
        </p:txBody>
      </p:sp>
      <p:sp>
        <p:nvSpPr>
          <p:cNvPr id="12" name="Shape 10"/>
          <p:cNvSpPr/>
          <p:nvPr/>
        </p:nvSpPr>
        <p:spPr>
          <a:xfrm>
            <a:off x="9643586" y="5111710"/>
            <a:ext cx="4217194" cy="2337673"/>
          </a:xfrm>
          <a:prstGeom prst="roundRect">
            <a:avLst>
              <a:gd name="adj" fmla="val 3951"/>
            </a:avLst>
          </a:prstGeom>
          <a:solidFill>
            <a:srgbClr val="E8E8E3"/>
          </a:solidFill>
          <a:ln w="7620">
            <a:solidFill>
              <a:srgbClr val="CECEC9"/>
            </a:solidFill>
            <a:prstDash val="solid"/>
          </a:ln>
        </p:spPr>
        <p:txBody>
          <a:bodyPr/>
          <a:lstStyle/>
          <a:p>
            <a:endParaRPr lang="ru-UA"/>
          </a:p>
        </p:txBody>
      </p:sp>
      <p:sp>
        <p:nvSpPr>
          <p:cNvPr id="13" name="Text 11"/>
          <p:cNvSpPr/>
          <p:nvPr/>
        </p:nvSpPr>
        <p:spPr>
          <a:xfrm>
            <a:off x="9870996" y="5339120"/>
            <a:ext cx="2748796" cy="343614"/>
          </a:xfrm>
          <a:prstGeom prst="rect">
            <a:avLst/>
          </a:prstGeom>
          <a:noFill/>
          <a:ln/>
        </p:spPr>
        <p:txBody>
          <a:bodyPr wrap="none" lIns="0" tIns="0" rIns="0" bIns="0" rtlCol="0" anchor="t"/>
          <a:lstStyle/>
          <a:p>
            <a:pPr marL="0" indent="0">
              <a:lnSpc>
                <a:spcPts val="2700"/>
              </a:lnSpc>
              <a:buNone/>
            </a:pPr>
            <a:r>
              <a:rPr lang="en-US" sz="2150" dirty="0">
                <a:solidFill>
                  <a:srgbClr val="272525"/>
                </a:solidFill>
                <a:latin typeface="Gelasio" pitchFamily="34" charset="0"/>
                <a:ea typeface="Gelasio" pitchFamily="34" charset="-122"/>
                <a:cs typeface="Gelasio" pitchFamily="34" charset="-120"/>
              </a:rPr>
              <a:t>Control of Use</a:t>
            </a:r>
            <a:endParaRPr lang="en-US" sz="2150" dirty="0"/>
          </a:p>
        </p:txBody>
      </p:sp>
      <p:sp>
        <p:nvSpPr>
          <p:cNvPr id="14" name="Text 12"/>
          <p:cNvSpPr/>
          <p:nvPr/>
        </p:nvSpPr>
        <p:spPr>
          <a:xfrm>
            <a:off x="9870996" y="5814655"/>
            <a:ext cx="3762375" cy="1407319"/>
          </a:xfrm>
          <a:prstGeom prst="rect">
            <a:avLst/>
          </a:prstGeom>
          <a:noFill/>
          <a:ln/>
        </p:spPr>
        <p:txBody>
          <a:bodyPr wrap="square" lIns="0" tIns="0" rIns="0" bIns="0" rtlCol="0" anchor="t"/>
          <a:lstStyle/>
          <a:p>
            <a:pPr marL="0" indent="0">
              <a:lnSpc>
                <a:spcPts val="2750"/>
              </a:lnSpc>
              <a:buNone/>
            </a:pPr>
            <a:r>
              <a:rPr lang="en-US" sz="1700" dirty="0">
                <a:solidFill>
                  <a:srgbClr val="272525"/>
                </a:solidFill>
                <a:latin typeface="Lato" pitchFamily="34" charset="0"/>
                <a:ea typeface="Lato" pitchFamily="34" charset="-122"/>
                <a:cs typeface="Lato" pitchFamily="34" charset="-120"/>
              </a:rPr>
              <a:t>States may regulate property use through taxes, planning restrictions, environmental regulations, and other controls serving general interest.</a:t>
            </a:r>
            <a:endParaRPr lang="en-US" sz="1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574834" y="583406"/>
            <a:ext cx="8175903" cy="513278"/>
          </a:xfrm>
          <a:prstGeom prst="rect">
            <a:avLst/>
          </a:prstGeom>
          <a:noFill/>
          <a:ln/>
        </p:spPr>
        <p:txBody>
          <a:bodyPr wrap="none" lIns="0" tIns="0" rIns="0" bIns="0" rtlCol="0" anchor="t"/>
          <a:lstStyle/>
          <a:p>
            <a:pPr marL="0" indent="0">
              <a:lnSpc>
                <a:spcPts val="4000"/>
              </a:lnSpc>
              <a:buNone/>
            </a:pPr>
            <a:r>
              <a:rPr lang="en-US" sz="3200" dirty="0">
                <a:solidFill>
                  <a:srgbClr val="312F2B"/>
                </a:solidFill>
                <a:latin typeface="Gelasio" pitchFamily="34" charset="0"/>
                <a:ea typeface="Gelasio" pitchFamily="34" charset="-122"/>
                <a:cs typeface="Gelasio" pitchFamily="34" charset="-120"/>
              </a:rPr>
              <a:t>Pilot Judgments: Addressing Systemic Issues</a:t>
            </a:r>
            <a:endParaRPr lang="en-US" sz="3200" dirty="0"/>
          </a:p>
        </p:txBody>
      </p:sp>
      <p:sp>
        <p:nvSpPr>
          <p:cNvPr id="3" name="Text 1"/>
          <p:cNvSpPr/>
          <p:nvPr/>
        </p:nvSpPr>
        <p:spPr>
          <a:xfrm>
            <a:off x="574834" y="1425178"/>
            <a:ext cx="13480733" cy="525780"/>
          </a:xfrm>
          <a:prstGeom prst="rect">
            <a:avLst/>
          </a:prstGeom>
          <a:noFill/>
          <a:ln/>
        </p:spPr>
        <p:txBody>
          <a:bodyPr wrap="square" lIns="0" tIns="0" rIns="0" bIns="0" rtlCol="0" anchor="t"/>
          <a:lstStyle/>
          <a:p>
            <a:pPr marL="0" indent="0">
              <a:lnSpc>
                <a:spcPts val="2050"/>
              </a:lnSpc>
              <a:buNone/>
            </a:pPr>
            <a:r>
              <a:rPr lang="en-US" sz="1250" dirty="0">
                <a:solidFill>
                  <a:srgbClr val="272525"/>
                </a:solidFill>
                <a:latin typeface="Lato" pitchFamily="34" charset="0"/>
                <a:ea typeface="Lato" pitchFamily="34" charset="-122"/>
                <a:cs typeface="Lato" pitchFamily="34" charset="-120"/>
              </a:rPr>
              <a:t>The pilot judgment procedure addresses systemic problems underlying repetitive cases. When the Court identifies a structural issue, it can order specific measures, giving the state a deadline to resolve the problem and often adjourning similar pending applications.</a:t>
            </a:r>
            <a:endParaRPr lang="en-US" sz="1250" dirty="0"/>
          </a:p>
        </p:txBody>
      </p:sp>
      <p:sp>
        <p:nvSpPr>
          <p:cNvPr id="4" name="Text 2"/>
          <p:cNvSpPr/>
          <p:nvPr/>
        </p:nvSpPr>
        <p:spPr>
          <a:xfrm>
            <a:off x="574834" y="2135624"/>
            <a:ext cx="13480733" cy="525780"/>
          </a:xfrm>
          <a:prstGeom prst="rect">
            <a:avLst/>
          </a:prstGeom>
          <a:noFill/>
          <a:ln/>
        </p:spPr>
        <p:txBody>
          <a:bodyPr wrap="square" lIns="0" tIns="0" rIns="0" bIns="0" rtlCol="0" anchor="t"/>
          <a:lstStyle/>
          <a:p>
            <a:pPr marL="0" indent="0">
              <a:lnSpc>
                <a:spcPts val="2050"/>
              </a:lnSpc>
              <a:buNone/>
            </a:pPr>
            <a:r>
              <a:rPr lang="en-US" sz="1250" b="1" dirty="0">
                <a:solidFill>
                  <a:srgbClr val="272525"/>
                </a:solidFill>
                <a:latin typeface="Lato" pitchFamily="34" charset="0"/>
                <a:ea typeface="Lato" pitchFamily="34" charset="-122"/>
                <a:cs typeface="Lato" pitchFamily="34" charset="-120"/>
              </a:rPr>
              <a:t>Broniowski v. Poland</a:t>
            </a:r>
            <a:r>
              <a:rPr lang="en-US" sz="1250" dirty="0">
                <a:solidFill>
                  <a:srgbClr val="272525"/>
                </a:solidFill>
                <a:latin typeface="Lato" pitchFamily="34" charset="0"/>
                <a:ea typeface="Lato" pitchFamily="34" charset="-122"/>
                <a:cs typeface="Lato" pitchFamily="34" charset="-120"/>
              </a:rPr>
              <a:t> (2004) was the first pilot judgment, addressing a systemic issue affecting 80,000 people who hadn't received compensation for property abandoned after WWII. </a:t>
            </a:r>
            <a:r>
              <a:rPr lang="en-US" sz="1250" b="1" dirty="0">
                <a:solidFill>
                  <a:srgbClr val="272525"/>
                </a:solidFill>
                <a:latin typeface="Lato" pitchFamily="34" charset="0"/>
                <a:ea typeface="Lato" pitchFamily="34" charset="-122"/>
                <a:cs typeface="Lato" pitchFamily="34" charset="-120"/>
              </a:rPr>
              <a:t>Rumpf v. Germany</a:t>
            </a:r>
            <a:r>
              <a:rPr lang="en-US" sz="1250" dirty="0">
                <a:solidFill>
                  <a:srgbClr val="272525"/>
                </a:solidFill>
                <a:latin typeface="Lato" pitchFamily="34" charset="0"/>
                <a:ea typeface="Lato" pitchFamily="34" charset="-122"/>
                <a:cs typeface="Lato" pitchFamily="34" charset="-120"/>
              </a:rPr>
              <a:t> (2010) tackled excessive judicial delays, while </a:t>
            </a:r>
            <a:r>
              <a:rPr lang="en-US" sz="1250" b="1" dirty="0">
                <a:solidFill>
                  <a:srgbClr val="272525"/>
                </a:solidFill>
                <a:latin typeface="Lato" pitchFamily="34" charset="0"/>
                <a:ea typeface="Lato" pitchFamily="34" charset="-122"/>
                <a:cs typeface="Lato" pitchFamily="34" charset="-120"/>
              </a:rPr>
              <a:t>Gaglione and Others v. Italy</a:t>
            </a:r>
            <a:r>
              <a:rPr lang="en-US" sz="1250" dirty="0">
                <a:solidFill>
                  <a:srgbClr val="272525"/>
                </a:solidFill>
                <a:latin typeface="Lato" pitchFamily="34" charset="0"/>
                <a:ea typeface="Lato" pitchFamily="34" charset="-122"/>
                <a:cs typeface="Lato" pitchFamily="34" charset="-120"/>
              </a:rPr>
              <a:t> (2010) addressed Italy's failure to pay compensation within a reasonable time.</a:t>
            </a:r>
            <a:endParaRPr lang="en-US" sz="1250" dirty="0"/>
          </a:p>
        </p:txBody>
      </p:sp>
      <p:sp>
        <p:nvSpPr>
          <p:cNvPr id="5" name="Text 3"/>
          <p:cNvSpPr/>
          <p:nvPr/>
        </p:nvSpPr>
        <p:spPr>
          <a:xfrm>
            <a:off x="574834" y="2846070"/>
            <a:ext cx="13480733" cy="262890"/>
          </a:xfrm>
          <a:prstGeom prst="rect">
            <a:avLst/>
          </a:prstGeom>
          <a:noFill/>
          <a:ln/>
        </p:spPr>
        <p:txBody>
          <a:bodyPr wrap="none" lIns="0" tIns="0" rIns="0" bIns="0" rtlCol="0" anchor="t"/>
          <a:lstStyle/>
          <a:p>
            <a:pPr marL="0" indent="0">
              <a:lnSpc>
                <a:spcPts val="2050"/>
              </a:lnSpc>
              <a:buNone/>
            </a:pPr>
            <a:r>
              <a:rPr lang="en-US" sz="1250" dirty="0">
                <a:solidFill>
                  <a:srgbClr val="272525"/>
                </a:solidFill>
                <a:latin typeface="Lato" pitchFamily="34" charset="0"/>
                <a:ea typeface="Lato" pitchFamily="34" charset="-122"/>
                <a:cs typeface="Lato" pitchFamily="34" charset="-120"/>
              </a:rPr>
              <a:t>While Spain has faced numerous cases, it has not yet been subject to a full pilot judgment procedure, though the Court has identified some recurring issues in Spanish cases.</a:t>
            </a:r>
            <a:endParaRPr lang="en-US" sz="1250" dirty="0"/>
          </a:p>
        </p:txBody>
      </p:sp>
      <p:sp>
        <p:nvSpPr>
          <p:cNvPr id="6" name="Shape 4"/>
          <p:cNvSpPr/>
          <p:nvPr/>
        </p:nvSpPr>
        <p:spPr>
          <a:xfrm>
            <a:off x="7303770" y="3293626"/>
            <a:ext cx="22860" cy="4352568"/>
          </a:xfrm>
          <a:prstGeom prst="roundRect">
            <a:avLst>
              <a:gd name="adj" fmla="val 301772"/>
            </a:avLst>
          </a:prstGeom>
          <a:solidFill>
            <a:srgbClr val="CECEC9"/>
          </a:solidFill>
          <a:ln/>
        </p:spPr>
        <p:txBody>
          <a:bodyPr/>
          <a:lstStyle/>
          <a:p>
            <a:endParaRPr lang="ru-UA"/>
          </a:p>
        </p:txBody>
      </p:sp>
      <p:sp>
        <p:nvSpPr>
          <p:cNvPr id="7" name="Shape 5"/>
          <p:cNvSpPr/>
          <p:nvPr/>
        </p:nvSpPr>
        <p:spPr>
          <a:xfrm>
            <a:off x="6660654" y="3651528"/>
            <a:ext cx="492681" cy="22860"/>
          </a:xfrm>
          <a:prstGeom prst="roundRect">
            <a:avLst>
              <a:gd name="adj" fmla="val 301772"/>
            </a:avLst>
          </a:prstGeom>
          <a:solidFill>
            <a:srgbClr val="CECEC9"/>
          </a:solidFill>
          <a:ln/>
        </p:spPr>
        <p:txBody>
          <a:bodyPr/>
          <a:lstStyle/>
          <a:p>
            <a:endParaRPr lang="ru-UA"/>
          </a:p>
        </p:txBody>
      </p:sp>
      <p:sp>
        <p:nvSpPr>
          <p:cNvPr id="8" name="Shape 6"/>
          <p:cNvSpPr/>
          <p:nvPr/>
        </p:nvSpPr>
        <p:spPr>
          <a:xfrm>
            <a:off x="7130475" y="3478292"/>
            <a:ext cx="369451" cy="369451"/>
          </a:xfrm>
          <a:prstGeom prst="roundRect">
            <a:avLst>
              <a:gd name="adj" fmla="val 18672"/>
            </a:avLst>
          </a:prstGeom>
          <a:solidFill>
            <a:srgbClr val="E8E8E3"/>
          </a:solidFill>
          <a:ln w="7620">
            <a:solidFill>
              <a:srgbClr val="CECEC9"/>
            </a:solidFill>
            <a:prstDash val="solid"/>
          </a:ln>
        </p:spPr>
        <p:txBody>
          <a:bodyPr/>
          <a:lstStyle/>
          <a:p>
            <a:endParaRPr lang="ru-UA"/>
          </a:p>
        </p:txBody>
      </p:sp>
      <p:sp>
        <p:nvSpPr>
          <p:cNvPr id="9" name="Text 7"/>
          <p:cNvSpPr/>
          <p:nvPr/>
        </p:nvSpPr>
        <p:spPr>
          <a:xfrm>
            <a:off x="7191970" y="3509010"/>
            <a:ext cx="246340" cy="307896"/>
          </a:xfrm>
          <a:prstGeom prst="rect">
            <a:avLst/>
          </a:prstGeom>
          <a:noFill/>
          <a:ln/>
        </p:spPr>
        <p:txBody>
          <a:bodyPr wrap="none" lIns="0" tIns="0" rIns="0" bIns="0" rtlCol="0" anchor="t"/>
          <a:lstStyle/>
          <a:p>
            <a:pPr marL="0" indent="0" algn="ctr">
              <a:lnSpc>
                <a:spcPts val="1900"/>
              </a:lnSpc>
              <a:buNone/>
            </a:pPr>
            <a:r>
              <a:rPr lang="en-US" sz="1900" dirty="0">
                <a:solidFill>
                  <a:srgbClr val="272525"/>
                </a:solidFill>
                <a:latin typeface="Gelasio" pitchFamily="34" charset="0"/>
                <a:ea typeface="Gelasio" pitchFamily="34" charset="-122"/>
                <a:cs typeface="Gelasio" pitchFamily="34" charset="-120"/>
              </a:rPr>
              <a:t>1</a:t>
            </a:r>
            <a:endParaRPr lang="en-US" sz="1900" dirty="0"/>
          </a:p>
        </p:txBody>
      </p:sp>
      <p:sp>
        <p:nvSpPr>
          <p:cNvPr id="10" name="Text 8"/>
          <p:cNvSpPr/>
          <p:nvPr/>
        </p:nvSpPr>
        <p:spPr>
          <a:xfrm>
            <a:off x="4434959" y="3457813"/>
            <a:ext cx="2059067" cy="256580"/>
          </a:xfrm>
          <a:prstGeom prst="rect">
            <a:avLst/>
          </a:prstGeom>
          <a:noFill/>
          <a:ln/>
        </p:spPr>
        <p:txBody>
          <a:bodyPr wrap="none" lIns="0" tIns="0" rIns="0" bIns="0" rtlCol="0" anchor="t"/>
          <a:lstStyle/>
          <a:p>
            <a:pPr marL="0" indent="0" algn="r">
              <a:lnSpc>
                <a:spcPts val="2000"/>
              </a:lnSpc>
              <a:buNone/>
            </a:pPr>
            <a:r>
              <a:rPr lang="en-US" sz="1600" dirty="0">
                <a:solidFill>
                  <a:srgbClr val="272525"/>
                </a:solidFill>
                <a:latin typeface="Gelasio" pitchFamily="34" charset="0"/>
                <a:ea typeface="Gelasio" pitchFamily="34" charset="-122"/>
                <a:cs typeface="Gelasio" pitchFamily="34" charset="-120"/>
              </a:rPr>
              <a:t>Problem Identification</a:t>
            </a:r>
            <a:endParaRPr lang="en-US" sz="1600" dirty="0"/>
          </a:p>
        </p:txBody>
      </p:sp>
      <p:sp>
        <p:nvSpPr>
          <p:cNvPr id="11" name="Text 9"/>
          <p:cNvSpPr/>
          <p:nvPr/>
        </p:nvSpPr>
        <p:spPr>
          <a:xfrm>
            <a:off x="574834" y="3812858"/>
            <a:ext cx="5919192" cy="525780"/>
          </a:xfrm>
          <a:prstGeom prst="rect">
            <a:avLst/>
          </a:prstGeom>
          <a:noFill/>
          <a:ln/>
        </p:spPr>
        <p:txBody>
          <a:bodyPr wrap="square" lIns="0" tIns="0" rIns="0" bIns="0" rtlCol="0" anchor="t"/>
          <a:lstStyle/>
          <a:p>
            <a:pPr marL="0" indent="0" algn="r">
              <a:lnSpc>
                <a:spcPts val="2050"/>
              </a:lnSpc>
              <a:buNone/>
            </a:pPr>
            <a:r>
              <a:rPr lang="en-US" sz="1250" dirty="0">
                <a:solidFill>
                  <a:srgbClr val="272525"/>
                </a:solidFill>
                <a:latin typeface="Lato" pitchFamily="34" charset="0"/>
                <a:ea typeface="Lato" pitchFamily="34" charset="-122"/>
                <a:cs typeface="Lato" pitchFamily="34" charset="-120"/>
              </a:rPr>
              <a:t>The Court identifies a structural or systemic issue giving rise to multiple similar applications.</a:t>
            </a:r>
            <a:endParaRPr lang="en-US" sz="1250" dirty="0"/>
          </a:p>
        </p:txBody>
      </p:sp>
      <p:sp>
        <p:nvSpPr>
          <p:cNvPr id="12" name="Shape 10"/>
          <p:cNvSpPr/>
          <p:nvPr/>
        </p:nvSpPr>
        <p:spPr>
          <a:xfrm>
            <a:off x="7477065" y="4472702"/>
            <a:ext cx="492681" cy="22860"/>
          </a:xfrm>
          <a:prstGeom prst="roundRect">
            <a:avLst>
              <a:gd name="adj" fmla="val 301772"/>
            </a:avLst>
          </a:prstGeom>
          <a:solidFill>
            <a:srgbClr val="CECEC9"/>
          </a:solidFill>
          <a:ln/>
        </p:spPr>
        <p:txBody>
          <a:bodyPr/>
          <a:lstStyle/>
          <a:p>
            <a:endParaRPr lang="ru-UA"/>
          </a:p>
        </p:txBody>
      </p:sp>
      <p:sp>
        <p:nvSpPr>
          <p:cNvPr id="13" name="Shape 11"/>
          <p:cNvSpPr/>
          <p:nvPr/>
        </p:nvSpPr>
        <p:spPr>
          <a:xfrm>
            <a:off x="7130475" y="4299466"/>
            <a:ext cx="369451" cy="369451"/>
          </a:xfrm>
          <a:prstGeom prst="roundRect">
            <a:avLst>
              <a:gd name="adj" fmla="val 18672"/>
            </a:avLst>
          </a:prstGeom>
          <a:solidFill>
            <a:srgbClr val="E8E8E3"/>
          </a:solidFill>
          <a:ln w="7620">
            <a:solidFill>
              <a:srgbClr val="CECEC9"/>
            </a:solidFill>
            <a:prstDash val="solid"/>
          </a:ln>
        </p:spPr>
        <p:txBody>
          <a:bodyPr/>
          <a:lstStyle/>
          <a:p>
            <a:endParaRPr lang="ru-UA"/>
          </a:p>
        </p:txBody>
      </p:sp>
      <p:sp>
        <p:nvSpPr>
          <p:cNvPr id="14" name="Text 12"/>
          <p:cNvSpPr/>
          <p:nvPr/>
        </p:nvSpPr>
        <p:spPr>
          <a:xfrm>
            <a:off x="7191970" y="4330184"/>
            <a:ext cx="246340" cy="307896"/>
          </a:xfrm>
          <a:prstGeom prst="rect">
            <a:avLst/>
          </a:prstGeom>
          <a:noFill/>
          <a:ln/>
        </p:spPr>
        <p:txBody>
          <a:bodyPr wrap="none" lIns="0" tIns="0" rIns="0" bIns="0" rtlCol="0" anchor="t"/>
          <a:lstStyle/>
          <a:p>
            <a:pPr marL="0" indent="0" algn="ctr">
              <a:lnSpc>
                <a:spcPts val="1900"/>
              </a:lnSpc>
              <a:buNone/>
            </a:pPr>
            <a:r>
              <a:rPr lang="en-US" sz="1900" dirty="0">
                <a:solidFill>
                  <a:srgbClr val="272525"/>
                </a:solidFill>
                <a:latin typeface="Gelasio" pitchFamily="34" charset="0"/>
                <a:ea typeface="Gelasio" pitchFamily="34" charset="-122"/>
                <a:cs typeface="Gelasio" pitchFamily="34" charset="-120"/>
              </a:rPr>
              <a:t>2</a:t>
            </a:r>
            <a:endParaRPr lang="en-US" sz="1900" dirty="0"/>
          </a:p>
        </p:txBody>
      </p:sp>
      <p:sp>
        <p:nvSpPr>
          <p:cNvPr id="15" name="Text 13"/>
          <p:cNvSpPr/>
          <p:nvPr/>
        </p:nvSpPr>
        <p:spPr>
          <a:xfrm>
            <a:off x="8136374" y="4278987"/>
            <a:ext cx="2053114" cy="256580"/>
          </a:xfrm>
          <a:prstGeom prst="rect">
            <a:avLst/>
          </a:prstGeom>
          <a:noFill/>
          <a:ln/>
        </p:spPr>
        <p:txBody>
          <a:bodyPr wrap="none" lIns="0" tIns="0" rIns="0" bIns="0" rtlCol="0" anchor="t"/>
          <a:lstStyle/>
          <a:p>
            <a:pPr marL="0" indent="0" algn="l">
              <a:lnSpc>
                <a:spcPts val="2000"/>
              </a:lnSpc>
              <a:buNone/>
            </a:pPr>
            <a:r>
              <a:rPr lang="en-US" sz="1600" dirty="0">
                <a:solidFill>
                  <a:srgbClr val="272525"/>
                </a:solidFill>
                <a:latin typeface="Gelasio" pitchFamily="34" charset="0"/>
                <a:ea typeface="Gelasio" pitchFamily="34" charset="-122"/>
                <a:cs typeface="Gelasio" pitchFamily="34" charset="-120"/>
              </a:rPr>
              <a:t>Pilot Selection</a:t>
            </a:r>
            <a:endParaRPr lang="en-US" sz="1600" dirty="0"/>
          </a:p>
        </p:txBody>
      </p:sp>
      <p:sp>
        <p:nvSpPr>
          <p:cNvPr id="16" name="Text 14"/>
          <p:cNvSpPr/>
          <p:nvPr/>
        </p:nvSpPr>
        <p:spPr>
          <a:xfrm>
            <a:off x="8136374" y="4634032"/>
            <a:ext cx="5919192" cy="525780"/>
          </a:xfrm>
          <a:prstGeom prst="rect">
            <a:avLst/>
          </a:prstGeom>
          <a:noFill/>
          <a:ln/>
        </p:spPr>
        <p:txBody>
          <a:bodyPr wrap="square" lIns="0" tIns="0" rIns="0" bIns="0" rtlCol="0" anchor="t"/>
          <a:lstStyle/>
          <a:p>
            <a:pPr marL="0" indent="0" algn="l">
              <a:lnSpc>
                <a:spcPts val="2050"/>
              </a:lnSpc>
              <a:buNone/>
            </a:pPr>
            <a:r>
              <a:rPr lang="en-US" sz="1250" dirty="0">
                <a:solidFill>
                  <a:srgbClr val="272525"/>
                </a:solidFill>
                <a:latin typeface="Lato" pitchFamily="34" charset="0"/>
                <a:ea typeface="Lato" pitchFamily="34" charset="-122"/>
                <a:cs typeface="Lato" pitchFamily="34" charset="-120"/>
              </a:rPr>
              <a:t>One or more representative cases are selected for the pilot procedure, considering their suitability to address the root problem.</a:t>
            </a:r>
            <a:endParaRPr lang="en-US" sz="1250" dirty="0"/>
          </a:p>
        </p:txBody>
      </p:sp>
      <p:sp>
        <p:nvSpPr>
          <p:cNvPr id="17" name="Shape 15"/>
          <p:cNvSpPr/>
          <p:nvPr/>
        </p:nvSpPr>
        <p:spPr>
          <a:xfrm>
            <a:off x="6660654" y="5211723"/>
            <a:ext cx="492681" cy="22860"/>
          </a:xfrm>
          <a:prstGeom prst="roundRect">
            <a:avLst>
              <a:gd name="adj" fmla="val 301772"/>
            </a:avLst>
          </a:prstGeom>
          <a:solidFill>
            <a:srgbClr val="CECEC9"/>
          </a:solidFill>
          <a:ln/>
        </p:spPr>
        <p:txBody>
          <a:bodyPr/>
          <a:lstStyle/>
          <a:p>
            <a:endParaRPr lang="ru-UA"/>
          </a:p>
        </p:txBody>
      </p:sp>
      <p:sp>
        <p:nvSpPr>
          <p:cNvPr id="18" name="Shape 16"/>
          <p:cNvSpPr/>
          <p:nvPr/>
        </p:nvSpPr>
        <p:spPr>
          <a:xfrm>
            <a:off x="7130475" y="5038487"/>
            <a:ext cx="369451" cy="369451"/>
          </a:xfrm>
          <a:prstGeom prst="roundRect">
            <a:avLst>
              <a:gd name="adj" fmla="val 18672"/>
            </a:avLst>
          </a:prstGeom>
          <a:solidFill>
            <a:srgbClr val="E8E8E3"/>
          </a:solidFill>
          <a:ln w="7620">
            <a:solidFill>
              <a:srgbClr val="CECEC9"/>
            </a:solidFill>
            <a:prstDash val="solid"/>
          </a:ln>
        </p:spPr>
        <p:txBody>
          <a:bodyPr/>
          <a:lstStyle/>
          <a:p>
            <a:endParaRPr lang="ru-UA"/>
          </a:p>
        </p:txBody>
      </p:sp>
      <p:sp>
        <p:nvSpPr>
          <p:cNvPr id="19" name="Text 17"/>
          <p:cNvSpPr/>
          <p:nvPr/>
        </p:nvSpPr>
        <p:spPr>
          <a:xfrm>
            <a:off x="7191970" y="5069205"/>
            <a:ext cx="246340" cy="307896"/>
          </a:xfrm>
          <a:prstGeom prst="rect">
            <a:avLst/>
          </a:prstGeom>
          <a:noFill/>
          <a:ln/>
        </p:spPr>
        <p:txBody>
          <a:bodyPr wrap="none" lIns="0" tIns="0" rIns="0" bIns="0" rtlCol="0" anchor="t"/>
          <a:lstStyle/>
          <a:p>
            <a:pPr marL="0" indent="0" algn="ctr">
              <a:lnSpc>
                <a:spcPts val="1900"/>
              </a:lnSpc>
              <a:buNone/>
            </a:pPr>
            <a:r>
              <a:rPr lang="en-US" sz="1900" dirty="0">
                <a:solidFill>
                  <a:srgbClr val="272525"/>
                </a:solidFill>
                <a:latin typeface="Gelasio" pitchFamily="34" charset="0"/>
                <a:ea typeface="Gelasio" pitchFamily="34" charset="-122"/>
                <a:cs typeface="Gelasio" pitchFamily="34" charset="-120"/>
              </a:rPr>
              <a:t>3</a:t>
            </a:r>
            <a:endParaRPr lang="en-US" sz="1900" dirty="0"/>
          </a:p>
        </p:txBody>
      </p:sp>
      <p:sp>
        <p:nvSpPr>
          <p:cNvPr id="20" name="Text 18"/>
          <p:cNvSpPr/>
          <p:nvPr/>
        </p:nvSpPr>
        <p:spPr>
          <a:xfrm>
            <a:off x="4261723" y="5018008"/>
            <a:ext cx="2232303" cy="256580"/>
          </a:xfrm>
          <a:prstGeom prst="rect">
            <a:avLst/>
          </a:prstGeom>
          <a:noFill/>
          <a:ln/>
        </p:spPr>
        <p:txBody>
          <a:bodyPr wrap="none" lIns="0" tIns="0" rIns="0" bIns="0" rtlCol="0" anchor="t"/>
          <a:lstStyle/>
          <a:p>
            <a:pPr marL="0" indent="0" algn="r">
              <a:lnSpc>
                <a:spcPts val="2000"/>
              </a:lnSpc>
              <a:buNone/>
            </a:pPr>
            <a:r>
              <a:rPr lang="en-US" sz="1600" dirty="0">
                <a:solidFill>
                  <a:srgbClr val="272525"/>
                </a:solidFill>
                <a:latin typeface="Gelasio" pitchFamily="34" charset="0"/>
                <a:ea typeface="Gelasio" pitchFamily="34" charset="-122"/>
                <a:cs typeface="Gelasio" pitchFamily="34" charset="-120"/>
              </a:rPr>
              <a:t>Judgment and Measures</a:t>
            </a:r>
            <a:endParaRPr lang="en-US" sz="1600" dirty="0"/>
          </a:p>
        </p:txBody>
      </p:sp>
      <p:sp>
        <p:nvSpPr>
          <p:cNvPr id="21" name="Text 19"/>
          <p:cNvSpPr/>
          <p:nvPr/>
        </p:nvSpPr>
        <p:spPr>
          <a:xfrm>
            <a:off x="574834" y="5373053"/>
            <a:ext cx="5919192" cy="525780"/>
          </a:xfrm>
          <a:prstGeom prst="rect">
            <a:avLst/>
          </a:prstGeom>
          <a:noFill/>
          <a:ln/>
        </p:spPr>
        <p:txBody>
          <a:bodyPr wrap="square" lIns="0" tIns="0" rIns="0" bIns="0" rtlCol="0" anchor="t"/>
          <a:lstStyle/>
          <a:p>
            <a:pPr marL="0" indent="0" algn="r">
              <a:lnSpc>
                <a:spcPts val="2050"/>
              </a:lnSpc>
              <a:buNone/>
            </a:pPr>
            <a:r>
              <a:rPr lang="en-US" sz="1250" dirty="0">
                <a:solidFill>
                  <a:srgbClr val="272525"/>
                </a:solidFill>
                <a:latin typeface="Lato" pitchFamily="34" charset="0"/>
                <a:ea typeface="Lato" pitchFamily="34" charset="-122"/>
                <a:cs typeface="Lato" pitchFamily="34" charset="-120"/>
              </a:rPr>
              <a:t>The Court specifies the nature of the problem and the type of remedial measures required at national level.</a:t>
            </a:r>
            <a:endParaRPr lang="en-US" sz="1250" dirty="0"/>
          </a:p>
        </p:txBody>
      </p:sp>
      <p:sp>
        <p:nvSpPr>
          <p:cNvPr id="22" name="Shape 20"/>
          <p:cNvSpPr/>
          <p:nvPr/>
        </p:nvSpPr>
        <p:spPr>
          <a:xfrm>
            <a:off x="7477065" y="5950863"/>
            <a:ext cx="492681" cy="22860"/>
          </a:xfrm>
          <a:prstGeom prst="roundRect">
            <a:avLst>
              <a:gd name="adj" fmla="val 301772"/>
            </a:avLst>
          </a:prstGeom>
          <a:solidFill>
            <a:srgbClr val="CECEC9"/>
          </a:solidFill>
          <a:ln/>
        </p:spPr>
        <p:txBody>
          <a:bodyPr/>
          <a:lstStyle/>
          <a:p>
            <a:endParaRPr lang="ru-UA"/>
          </a:p>
        </p:txBody>
      </p:sp>
      <p:sp>
        <p:nvSpPr>
          <p:cNvPr id="23" name="Shape 21"/>
          <p:cNvSpPr/>
          <p:nvPr/>
        </p:nvSpPr>
        <p:spPr>
          <a:xfrm>
            <a:off x="7130475" y="5777627"/>
            <a:ext cx="369451" cy="369451"/>
          </a:xfrm>
          <a:prstGeom prst="roundRect">
            <a:avLst>
              <a:gd name="adj" fmla="val 18672"/>
            </a:avLst>
          </a:prstGeom>
          <a:solidFill>
            <a:srgbClr val="E8E8E3"/>
          </a:solidFill>
          <a:ln w="7620">
            <a:solidFill>
              <a:srgbClr val="CECEC9"/>
            </a:solidFill>
            <a:prstDash val="solid"/>
          </a:ln>
        </p:spPr>
        <p:txBody>
          <a:bodyPr/>
          <a:lstStyle/>
          <a:p>
            <a:endParaRPr lang="ru-UA"/>
          </a:p>
        </p:txBody>
      </p:sp>
      <p:sp>
        <p:nvSpPr>
          <p:cNvPr id="24" name="Text 22"/>
          <p:cNvSpPr/>
          <p:nvPr/>
        </p:nvSpPr>
        <p:spPr>
          <a:xfrm>
            <a:off x="7191970" y="5808345"/>
            <a:ext cx="246340" cy="307896"/>
          </a:xfrm>
          <a:prstGeom prst="rect">
            <a:avLst/>
          </a:prstGeom>
          <a:noFill/>
          <a:ln/>
        </p:spPr>
        <p:txBody>
          <a:bodyPr wrap="none" lIns="0" tIns="0" rIns="0" bIns="0" rtlCol="0" anchor="t"/>
          <a:lstStyle/>
          <a:p>
            <a:pPr marL="0" indent="0" algn="ctr">
              <a:lnSpc>
                <a:spcPts val="1900"/>
              </a:lnSpc>
              <a:buNone/>
            </a:pPr>
            <a:r>
              <a:rPr lang="en-US" sz="1900" dirty="0">
                <a:solidFill>
                  <a:srgbClr val="272525"/>
                </a:solidFill>
                <a:latin typeface="Gelasio" pitchFamily="34" charset="0"/>
                <a:ea typeface="Gelasio" pitchFamily="34" charset="-122"/>
                <a:cs typeface="Gelasio" pitchFamily="34" charset="-120"/>
              </a:rPr>
              <a:t>4</a:t>
            </a:r>
            <a:endParaRPr lang="en-US" sz="1900" dirty="0"/>
          </a:p>
        </p:txBody>
      </p:sp>
      <p:sp>
        <p:nvSpPr>
          <p:cNvPr id="25" name="Text 23"/>
          <p:cNvSpPr/>
          <p:nvPr/>
        </p:nvSpPr>
        <p:spPr>
          <a:xfrm>
            <a:off x="8136374" y="5757148"/>
            <a:ext cx="2121218" cy="256580"/>
          </a:xfrm>
          <a:prstGeom prst="rect">
            <a:avLst/>
          </a:prstGeom>
          <a:noFill/>
          <a:ln/>
        </p:spPr>
        <p:txBody>
          <a:bodyPr wrap="none" lIns="0" tIns="0" rIns="0" bIns="0" rtlCol="0" anchor="t"/>
          <a:lstStyle/>
          <a:p>
            <a:pPr marL="0" indent="0" algn="l">
              <a:lnSpc>
                <a:spcPts val="2000"/>
              </a:lnSpc>
              <a:buNone/>
            </a:pPr>
            <a:r>
              <a:rPr lang="en-US" sz="1600" dirty="0">
                <a:solidFill>
                  <a:srgbClr val="272525"/>
                </a:solidFill>
                <a:latin typeface="Gelasio" pitchFamily="34" charset="0"/>
                <a:ea typeface="Gelasio" pitchFamily="34" charset="-122"/>
                <a:cs typeface="Gelasio" pitchFamily="34" charset="-120"/>
              </a:rPr>
              <a:t>Implementation Period</a:t>
            </a:r>
            <a:endParaRPr lang="en-US" sz="1600" dirty="0"/>
          </a:p>
        </p:txBody>
      </p:sp>
      <p:sp>
        <p:nvSpPr>
          <p:cNvPr id="26" name="Text 24"/>
          <p:cNvSpPr/>
          <p:nvPr/>
        </p:nvSpPr>
        <p:spPr>
          <a:xfrm>
            <a:off x="8136374" y="6112193"/>
            <a:ext cx="5919192" cy="525780"/>
          </a:xfrm>
          <a:prstGeom prst="rect">
            <a:avLst/>
          </a:prstGeom>
          <a:noFill/>
          <a:ln/>
        </p:spPr>
        <p:txBody>
          <a:bodyPr wrap="square" lIns="0" tIns="0" rIns="0" bIns="0" rtlCol="0" anchor="t"/>
          <a:lstStyle/>
          <a:p>
            <a:pPr marL="0" indent="0" algn="l">
              <a:lnSpc>
                <a:spcPts val="2050"/>
              </a:lnSpc>
              <a:buNone/>
            </a:pPr>
            <a:r>
              <a:rPr lang="en-US" sz="1250" dirty="0">
                <a:solidFill>
                  <a:srgbClr val="272525"/>
                </a:solidFill>
                <a:latin typeface="Lato" pitchFamily="34" charset="0"/>
                <a:ea typeface="Lato" pitchFamily="34" charset="-122"/>
                <a:cs typeface="Lato" pitchFamily="34" charset="-120"/>
              </a:rPr>
              <a:t>The state is given time to implement general measures, during which similar cases may be adjourned.</a:t>
            </a:r>
            <a:endParaRPr lang="en-US" sz="1250" dirty="0"/>
          </a:p>
        </p:txBody>
      </p:sp>
      <p:sp>
        <p:nvSpPr>
          <p:cNvPr id="27" name="Shape 25"/>
          <p:cNvSpPr/>
          <p:nvPr/>
        </p:nvSpPr>
        <p:spPr>
          <a:xfrm>
            <a:off x="6660654" y="6690003"/>
            <a:ext cx="492681" cy="22860"/>
          </a:xfrm>
          <a:prstGeom prst="roundRect">
            <a:avLst>
              <a:gd name="adj" fmla="val 301772"/>
            </a:avLst>
          </a:prstGeom>
          <a:solidFill>
            <a:srgbClr val="CECEC9"/>
          </a:solidFill>
          <a:ln/>
        </p:spPr>
        <p:txBody>
          <a:bodyPr/>
          <a:lstStyle/>
          <a:p>
            <a:endParaRPr lang="ru-UA"/>
          </a:p>
        </p:txBody>
      </p:sp>
      <p:sp>
        <p:nvSpPr>
          <p:cNvPr id="28" name="Shape 26"/>
          <p:cNvSpPr/>
          <p:nvPr/>
        </p:nvSpPr>
        <p:spPr>
          <a:xfrm>
            <a:off x="7130475" y="6516767"/>
            <a:ext cx="369451" cy="369451"/>
          </a:xfrm>
          <a:prstGeom prst="roundRect">
            <a:avLst>
              <a:gd name="adj" fmla="val 18672"/>
            </a:avLst>
          </a:prstGeom>
          <a:solidFill>
            <a:srgbClr val="E8E8E3"/>
          </a:solidFill>
          <a:ln w="7620">
            <a:solidFill>
              <a:srgbClr val="CECEC9"/>
            </a:solidFill>
            <a:prstDash val="solid"/>
          </a:ln>
        </p:spPr>
        <p:txBody>
          <a:bodyPr/>
          <a:lstStyle/>
          <a:p>
            <a:endParaRPr lang="ru-UA"/>
          </a:p>
        </p:txBody>
      </p:sp>
      <p:sp>
        <p:nvSpPr>
          <p:cNvPr id="29" name="Text 27"/>
          <p:cNvSpPr/>
          <p:nvPr/>
        </p:nvSpPr>
        <p:spPr>
          <a:xfrm>
            <a:off x="7191970" y="6547485"/>
            <a:ext cx="246340" cy="307896"/>
          </a:xfrm>
          <a:prstGeom prst="rect">
            <a:avLst/>
          </a:prstGeom>
          <a:noFill/>
          <a:ln/>
        </p:spPr>
        <p:txBody>
          <a:bodyPr wrap="none" lIns="0" tIns="0" rIns="0" bIns="0" rtlCol="0" anchor="t"/>
          <a:lstStyle/>
          <a:p>
            <a:pPr marL="0" indent="0" algn="ctr">
              <a:lnSpc>
                <a:spcPts val="1900"/>
              </a:lnSpc>
              <a:buNone/>
            </a:pPr>
            <a:r>
              <a:rPr lang="en-US" sz="1900" dirty="0">
                <a:solidFill>
                  <a:srgbClr val="272525"/>
                </a:solidFill>
                <a:latin typeface="Gelasio" pitchFamily="34" charset="0"/>
                <a:ea typeface="Gelasio" pitchFamily="34" charset="-122"/>
                <a:cs typeface="Gelasio" pitchFamily="34" charset="-120"/>
              </a:rPr>
              <a:t>5</a:t>
            </a:r>
            <a:endParaRPr lang="en-US" sz="1900" dirty="0"/>
          </a:p>
        </p:txBody>
      </p:sp>
      <p:sp>
        <p:nvSpPr>
          <p:cNvPr id="30" name="Text 28"/>
          <p:cNvSpPr/>
          <p:nvPr/>
        </p:nvSpPr>
        <p:spPr>
          <a:xfrm>
            <a:off x="4440912" y="6496288"/>
            <a:ext cx="2053114" cy="256580"/>
          </a:xfrm>
          <a:prstGeom prst="rect">
            <a:avLst/>
          </a:prstGeom>
          <a:noFill/>
          <a:ln/>
        </p:spPr>
        <p:txBody>
          <a:bodyPr wrap="none" lIns="0" tIns="0" rIns="0" bIns="0" rtlCol="0" anchor="t"/>
          <a:lstStyle/>
          <a:p>
            <a:pPr marL="0" indent="0" algn="r">
              <a:lnSpc>
                <a:spcPts val="2000"/>
              </a:lnSpc>
              <a:buNone/>
            </a:pPr>
            <a:r>
              <a:rPr lang="en-US" sz="1600" dirty="0">
                <a:solidFill>
                  <a:srgbClr val="272525"/>
                </a:solidFill>
                <a:latin typeface="Gelasio" pitchFamily="34" charset="0"/>
                <a:ea typeface="Gelasio" pitchFamily="34" charset="-122"/>
                <a:cs typeface="Gelasio" pitchFamily="34" charset="-120"/>
              </a:rPr>
              <a:t>Follow-up</a:t>
            </a:r>
            <a:endParaRPr lang="en-US" sz="1600" dirty="0"/>
          </a:p>
        </p:txBody>
      </p:sp>
      <p:sp>
        <p:nvSpPr>
          <p:cNvPr id="31" name="Text 29"/>
          <p:cNvSpPr/>
          <p:nvPr/>
        </p:nvSpPr>
        <p:spPr>
          <a:xfrm>
            <a:off x="574834" y="6851333"/>
            <a:ext cx="5919192" cy="525780"/>
          </a:xfrm>
          <a:prstGeom prst="rect">
            <a:avLst/>
          </a:prstGeom>
          <a:noFill/>
          <a:ln/>
        </p:spPr>
        <p:txBody>
          <a:bodyPr wrap="square" lIns="0" tIns="0" rIns="0" bIns="0" rtlCol="0" anchor="t"/>
          <a:lstStyle/>
          <a:p>
            <a:pPr marL="0" indent="0" algn="r">
              <a:lnSpc>
                <a:spcPts val="2050"/>
              </a:lnSpc>
              <a:buNone/>
            </a:pPr>
            <a:r>
              <a:rPr lang="en-US" sz="1250" dirty="0">
                <a:solidFill>
                  <a:srgbClr val="272525"/>
                </a:solidFill>
                <a:latin typeface="Lato" pitchFamily="34" charset="0"/>
                <a:ea typeface="Lato" pitchFamily="34" charset="-122"/>
                <a:cs typeface="Lato" pitchFamily="34" charset="-120"/>
              </a:rPr>
              <a:t>The Committee of Ministers supervises implementation, and the Court decides how to proceed with similar pending cases.</a:t>
            </a:r>
            <a:endParaRPr lang="en-US" sz="12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711875" y="722828"/>
            <a:ext cx="8539758" cy="635556"/>
          </a:xfrm>
          <a:prstGeom prst="rect">
            <a:avLst/>
          </a:prstGeom>
          <a:noFill/>
          <a:ln/>
        </p:spPr>
        <p:txBody>
          <a:bodyPr wrap="none" lIns="0" tIns="0" rIns="0" bIns="0" rtlCol="0" anchor="t"/>
          <a:lstStyle/>
          <a:p>
            <a:pPr marL="0" indent="0">
              <a:lnSpc>
                <a:spcPts val="5000"/>
              </a:lnSpc>
              <a:buNone/>
            </a:pPr>
            <a:r>
              <a:rPr lang="en-US" sz="4000" dirty="0">
                <a:solidFill>
                  <a:srgbClr val="312F2B"/>
                </a:solidFill>
                <a:latin typeface="Gelasio" pitchFamily="34" charset="0"/>
                <a:ea typeface="Gelasio" pitchFamily="34" charset="-122"/>
                <a:cs typeface="Gelasio" pitchFamily="34" charset="-120"/>
              </a:rPr>
              <a:t>Recent Updates and Emerging Trends</a:t>
            </a:r>
            <a:endParaRPr lang="en-US" sz="4000" dirty="0"/>
          </a:p>
        </p:txBody>
      </p:sp>
      <p:sp>
        <p:nvSpPr>
          <p:cNvPr id="3" name="Text 1"/>
          <p:cNvSpPr/>
          <p:nvPr/>
        </p:nvSpPr>
        <p:spPr>
          <a:xfrm>
            <a:off x="711875" y="1765102"/>
            <a:ext cx="13206651" cy="650558"/>
          </a:xfrm>
          <a:prstGeom prst="rect">
            <a:avLst/>
          </a:prstGeom>
          <a:noFill/>
          <a:ln/>
        </p:spPr>
        <p:txBody>
          <a:bodyPr wrap="square" lIns="0" tIns="0" rIns="0" bIns="0" rtlCol="0" anchor="t"/>
          <a:lstStyle/>
          <a:p>
            <a:pPr marL="0" indent="0">
              <a:lnSpc>
                <a:spcPts val="2550"/>
              </a:lnSpc>
              <a:buNone/>
            </a:pPr>
            <a:r>
              <a:rPr lang="en-US" sz="1600" dirty="0">
                <a:solidFill>
                  <a:srgbClr val="272525"/>
                </a:solidFill>
                <a:latin typeface="Lato" pitchFamily="34" charset="0"/>
                <a:ea typeface="Lato" pitchFamily="34" charset="-122"/>
                <a:cs typeface="Lato" pitchFamily="34" charset="-120"/>
              </a:rPr>
              <a:t>Recent ECtHR case law reflects evolving societal challenges, with emerging trends in three key areas. First, COVID-19 has prompted cases examining the proportionality of emergency measures against Convention rights, particularly regarding Articles 5 (liberty), 8 (private life), and 11 (assembly).</a:t>
            </a:r>
            <a:endParaRPr lang="en-US" sz="1600" dirty="0"/>
          </a:p>
        </p:txBody>
      </p:sp>
      <p:sp>
        <p:nvSpPr>
          <p:cNvPr id="4" name="Text 2"/>
          <p:cNvSpPr/>
          <p:nvPr/>
        </p:nvSpPr>
        <p:spPr>
          <a:xfrm>
            <a:off x="711875" y="2644497"/>
            <a:ext cx="13206651" cy="975836"/>
          </a:xfrm>
          <a:prstGeom prst="rect">
            <a:avLst/>
          </a:prstGeom>
          <a:noFill/>
          <a:ln/>
        </p:spPr>
        <p:txBody>
          <a:bodyPr wrap="square" lIns="0" tIns="0" rIns="0" bIns="0" rtlCol="0" anchor="t"/>
          <a:lstStyle/>
          <a:p>
            <a:pPr marL="0" indent="0">
              <a:lnSpc>
                <a:spcPts val="2550"/>
              </a:lnSpc>
              <a:buNone/>
            </a:pPr>
            <a:r>
              <a:rPr lang="en-US" sz="1600" dirty="0">
                <a:solidFill>
                  <a:srgbClr val="272525"/>
                </a:solidFill>
                <a:latin typeface="Lato" pitchFamily="34" charset="0"/>
                <a:ea typeface="Lato" pitchFamily="34" charset="-122"/>
                <a:cs typeface="Lato" pitchFamily="34" charset="-120"/>
              </a:rPr>
              <a:t>Environmental rights have gained prominence under Article 8, with cases addressing climate change and pollution. In </a:t>
            </a:r>
            <a:r>
              <a:rPr lang="en-US" sz="1600" b="1" dirty="0">
                <a:solidFill>
                  <a:srgbClr val="272525"/>
                </a:solidFill>
                <a:latin typeface="Lato" pitchFamily="34" charset="0"/>
                <a:ea typeface="Lato" pitchFamily="34" charset="-122"/>
                <a:cs typeface="Lato" pitchFamily="34" charset="-120"/>
              </a:rPr>
              <a:t>Cordella and Others v. Italy</a:t>
            </a:r>
            <a:r>
              <a:rPr lang="en-US" sz="1600" dirty="0">
                <a:solidFill>
                  <a:srgbClr val="272525"/>
                </a:solidFill>
                <a:latin typeface="Lato" pitchFamily="34" charset="0"/>
                <a:ea typeface="Lato" pitchFamily="34" charset="-122"/>
                <a:cs typeface="Lato" pitchFamily="34" charset="-120"/>
              </a:rPr>
              <a:t> (2019), the Court found that environmental degradation from a steel plant violated residents' Article 8 rights, potentially influencing future Spanish environmental cases.</a:t>
            </a:r>
            <a:endParaRPr lang="en-US" sz="1600" dirty="0"/>
          </a:p>
        </p:txBody>
      </p:sp>
      <p:sp>
        <p:nvSpPr>
          <p:cNvPr id="5" name="Text 3"/>
          <p:cNvSpPr/>
          <p:nvPr/>
        </p:nvSpPr>
        <p:spPr>
          <a:xfrm>
            <a:off x="711875" y="3849172"/>
            <a:ext cx="13206651" cy="650558"/>
          </a:xfrm>
          <a:prstGeom prst="rect">
            <a:avLst/>
          </a:prstGeom>
          <a:noFill/>
          <a:ln/>
        </p:spPr>
        <p:txBody>
          <a:bodyPr wrap="square" lIns="0" tIns="0" rIns="0" bIns="0" rtlCol="0" anchor="t"/>
          <a:lstStyle/>
          <a:p>
            <a:pPr marL="0" indent="0">
              <a:lnSpc>
                <a:spcPts val="2550"/>
              </a:lnSpc>
              <a:buNone/>
            </a:pPr>
            <a:r>
              <a:rPr lang="en-US" sz="1600" dirty="0">
                <a:solidFill>
                  <a:srgbClr val="272525"/>
                </a:solidFill>
                <a:latin typeface="Lato" pitchFamily="34" charset="0"/>
                <a:ea typeface="Lato" pitchFamily="34" charset="-122"/>
                <a:cs typeface="Lato" pitchFamily="34" charset="-120"/>
              </a:rPr>
              <a:t>Digital rights are increasingly central, with landmark judgments on surveillance, data protection, and online expression. The Court now regularly cross-references ECJ judgments on data protection, creating a harmonized European approach.</a:t>
            </a:r>
            <a:endParaRPr lang="en-US" sz="1600" dirty="0"/>
          </a:p>
        </p:txBody>
      </p:sp>
      <p:pic>
        <p:nvPicPr>
          <p:cNvPr id="6" name="Image 0" descr="preencoded.png"/>
          <p:cNvPicPr>
            <a:picLocks noChangeAspect="1"/>
          </p:cNvPicPr>
          <p:nvPr/>
        </p:nvPicPr>
        <p:blipFill>
          <a:blip r:embed="rId3"/>
          <a:stretch>
            <a:fillRect/>
          </a:stretch>
        </p:blipFill>
        <p:spPr>
          <a:xfrm>
            <a:off x="711875" y="4728567"/>
            <a:ext cx="508516" cy="508516"/>
          </a:xfrm>
          <a:prstGeom prst="rect">
            <a:avLst/>
          </a:prstGeom>
        </p:spPr>
      </p:pic>
      <p:sp>
        <p:nvSpPr>
          <p:cNvPr id="7" name="Text 4"/>
          <p:cNvSpPr/>
          <p:nvPr/>
        </p:nvSpPr>
        <p:spPr>
          <a:xfrm>
            <a:off x="711875" y="5440442"/>
            <a:ext cx="2839879" cy="317897"/>
          </a:xfrm>
          <a:prstGeom prst="rect">
            <a:avLst/>
          </a:prstGeom>
          <a:noFill/>
          <a:ln/>
        </p:spPr>
        <p:txBody>
          <a:bodyPr wrap="none" lIns="0" tIns="0" rIns="0" bIns="0" rtlCol="0" anchor="t"/>
          <a:lstStyle/>
          <a:p>
            <a:pPr marL="0" indent="0" algn="l">
              <a:lnSpc>
                <a:spcPts val="2500"/>
              </a:lnSpc>
              <a:buNone/>
            </a:pPr>
            <a:r>
              <a:rPr lang="en-US" sz="2000" dirty="0">
                <a:solidFill>
                  <a:srgbClr val="272525"/>
                </a:solidFill>
                <a:latin typeface="Gelasio" pitchFamily="34" charset="0"/>
                <a:ea typeface="Gelasio" pitchFamily="34" charset="-122"/>
                <a:cs typeface="Gelasio" pitchFamily="34" charset="-120"/>
              </a:rPr>
              <a:t>COVID-19 Jurisprudence</a:t>
            </a:r>
            <a:endParaRPr lang="en-US" sz="2000" dirty="0"/>
          </a:p>
        </p:txBody>
      </p:sp>
      <p:sp>
        <p:nvSpPr>
          <p:cNvPr id="8" name="Text 5"/>
          <p:cNvSpPr/>
          <p:nvPr/>
        </p:nvSpPr>
        <p:spPr>
          <a:xfrm>
            <a:off x="711875" y="5880378"/>
            <a:ext cx="4198858" cy="1626394"/>
          </a:xfrm>
          <a:prstGeom prst="rect">
            <a:avLst/>
          </a:prstGeom>
          <a:noFill/>
          <a:ln/>
        </p:spPr>
        <p:txBody>
          <a:bodyPr wrap="square" lIns="0" tIns="0" rIns="0" bIns="0" rtlCol="0" anchor="t"/>
          <a:lstStyle/>
          <a:p>
            <a:pPr marL="0" indent="0" algn="l">
              <a:lnSpc>
                <a:spcPts val="2550"/>
              </a:lnSpc>
              <a:buNone/>
            </a:pPr>
            <a:r>
              <a:rPr lang="en-US" sz="1600" dirty="0">
                <a:solidFill>
                  <a:srgbClr val="272525"/>
                </a:solidFill>
                <a:latin typeface="Lato" pitchFamily="34" charset="0"/>
                <a:ea typeface="Lato" pitchFamily="34" charset="-122"/>
                <a:cs typeface="Lato" pitchFamily="34" charset="-120"/>
              </a:rPr>
              <a:t>Cases examining lockdowns, vaccination policies, and restrictions on religious gatherings, with the Court generally allowing states a wide margin of appreciation during public health emergencies.</a:t>
            </a:r>
            <a:endParaRPr lang="en-US" sz="1600" dirty="0"/>
          </a:p>
        </p:txBody>
      </p:sp>
      <p:pic>
        <p:nvPicPr>
          <p:cNvPr id="9" name="Image 1" descr="preencoded.png"/>
          <p:cNvPicPr>
            <a:picLocks noChangeAspect="1"/>
          </p:cNvPicPr>
          <p:nvPr/>
        </p:nvPicPr>
        <p:blipFill>
          <a:blip r:embed="rId4"/>
          <a:stretch>
            <a:fillRect/>
          </a:stretch>
        </p:blipFill>
        <p:spPr>
          <a:xfrm>
            <a:off x="5215771" y="4728567"/>
            <a:ext cx="508516" cy="508516"/>
          </a:xfrm>
          <a:prstGeom prst="rect">
            <a:avLst/>
          </a:prstGeom>
        </p:spPr>
      </p:pic>
      <p:sp>
        <p:nvSpPr>
          <p:cNvPr id="10" name="Text 6"/>
          <p:cNvSpPr/>
          <p:nvPr/>
        </p:nvSpPr>
        <p:spPr>
          <a:xfrm>
            <a:off x="5215771" y="5440442"/>
            <a:ext cx="2926913" cy="317897"/>
          </a:xfrm>
          <a:prstGeom prst="rect">
            <a:avLst/>
          </a:prstGeom>
          <a:noFill/>
          <a:ln/>
        </p:spPr>
        <p:txBody>
          <a:bodyPr wrap="none" lIns="0" tIns="0" rIns="0" bIns="0" rtlCol="0" anchor="t"/>
          <a:lstStyle/>
          <a:p>
            <a:pPr marL="0" indent="0" algn="l">
              <a:lnSpc>
                <a:spcPts val="2500"/>
              </a:lnSpc>
              <a:buNone/>
            </a:pPr>
            <a:r>
              <a:rPr lang="en-US" sz="2000" dirty="0">
                <a:solidFill>
                  <a:srgbClr val="272525"/>
                </a:solidFill>
                <a:latin typeface="Gelasio" pitchFamily="34" charset="0"/>
                <a:ea typeface="Gelasio" pitchFamily="34" charset="-122"/>
                <a:cs typeface="Gelasio" pitchFamily="34" charset="-120"/>
              </a:rPr>
              <a:t>Environmental Protection</a:t>
            </a:r>
            <a:endParaRPr lang="en-US" sz="2000" dirty="0"/>
          </a:p>
        </p:txBody>
      </p:sp>
      <p:sp>
        <p:nvSpPr>
          <p:cNvPr id="11" name="Text 7"/>
          <p:cNvSpPr/>
          <p:nvPr/>
        </p:nvSpPr>
        <p:spPr>
          <a:xfrm>
            <a:off x="5215771" y="5880378"/>
            <a:ext cx="4198858" cy="1626394"/>
          </a:xfrm>
          <a:prstGeom prst="rect">
            <a:avLst/>
          </a:prstGeom>
          <a:noFill/>
          <a:ln/>
        </p:spPr>
        <p:txBody>
          <a:bodyPr wrap="square" lIns="0" tIns="0" rIns="0" bIns="0" rtlCol="0" anchor="t"/>
          <a:lstStyle/>
          <a:p>
            <a:pPr marL="0" indent="0" algn="l">
              <a:lnSpc>
                <a:spcPts val="2550"/>
              </a:lnSpc>
              <a:buNone/>
            </a:pPr>
            <a:r>
              <a:rPr lang="en-US" sz="1600" dirty="0">
                <a:solidFill>
                  <a:srgbClr val="272525"/>
                </a:solidFill>
                <a:latin typeface="Lato" pitchFamily="34" charset="0"/>
                <a:ea typeface="Lato" pitchFamily="34" charset="-122"/>
                <a:cs typeface="Lato" pitchFamily="34" charset="-120"/>
              </a:rPr>
              <a:t>Expanding interpretation of Article 8 to address noise pollution, industrial emissions, and climate change impacts, creating positive obligations for states to protect environmental wellbeing.</a:t>
            </a:r>
            <a:endParaRPr lang="en-US" sz="1600" dirty="0"/>
          </a:p>
        </p:txBody>
      </p:sp>
      <p:pic>
        <p:nvPicPr>
          <p:cNvPr id="12" name="Image 2" descr="preencoded.png"/>
          <p:cNvPicPr>
            <a:picLocks noChangeAspect="1"/>
          </p:cNvPicPr>
          <p:nvPr/>
        </p:nvPicPr>
        <p:blipFill>
          <a:blip r:embed="rId5"/>
          <a:stretch>
            <a:fillRect/>
          </a:stretch>
        </p:blipFill>
        <p:spPr>
          <a:xfrm>
            <a:off x="9719667" y="4728567"/>
            <a:ext cx="508516" cy="508516"/>
          </a:xfrm>
          <a:prstGeom prst="rect">
            <a:avLst/>
          </a:prstGeom>
        </p:spPr>
      </p:pic>
      <p:sp>
        <p:nvSpPr>
          <p:cNvPr id="13" name="Text 8"/>
          <p:cNvSpPr/>
          <p:nvPr/>
        </p:nvSpPr>
        <p:spPr>
          <a:xfrm>
            <a:off x="9719667" y="5440442"/>
            <a:ext cx="2542699" cy="317897"/>
          </a:xfrm>
          <a:prstGeom prst="rect">
            <a:avLst/>
          </a:prstGeom>
          <a:noFill/>
          <a:ln/>
        </p:spPr>
        <p:txBody>
          <a:bodyPr wrap="none" lIns="0" tIns="0" rIns="0" bIns="0" rtlCol="0" anchor="t"/>
          <a:lstStyle/>
          <a:p>
            <a:pPr marL="0" indent="0" algn="l">
              <a:lnSpc>
                <a:spcPts val="2500"/>
              </a:lnSpc>
              <a:buNone/>
            </a:pPr>
            <a:r>
              <a:rPr lang="en-US" sz="2000" dirty="0">
                <a:solidFill>
                  <a:srgbClr val="272525"/>
                </a:solidFill>
                <a:latin typeface="Gelasio" pitchFamily="34" charset="0"/>
                <a:ea typeface="Gelasio" pitchFamily="34" charset="-122"/>
                <a:cs typeface="Gelasio" pitchFamily="34" charset="-120"/>
              </a:rPr>
              <a:t>Digital Rights</a:t>
            </a:r>
            <a:endParaRPr lang="en-US" sz="2000" dirty="0"/>
          </a:p>
        </p:txBody>
      </p:sp>
      <p:sp>
        <p:nvSpPr>
          <p:cNvPr id="14" name="Text 9"/>
          <p:cNvSpPr/>
          <p:nvPr/>
        </p:nvSpPr>
        <p:spPr>
          <a:xfrm>
            <a:off x="9719667" y="5880378"/>
            <a:ext cx="4198858" cy="1301115"/>
          </a:xfrm>
          <a:prstGeom prst="rect">
            <a:avLst/>
          </a:prstGeom>
          <a:noFill/>
          <a:ln/>
        </p:spPr>
        <p:txBody>
          <a:bodyPr wrap="square" lIns="0" tIns="0" rIns="0" bIns="0" rtlCol="0" anchor="t"/>
          <a:lstStyle/>
          <a:p>
            <a:pPr marL="0" indent="0" algn="l">
              <a:lnSpc>
                <a:spcPts val="2550"/>
              </a:lnSpc>
              <a:buNone/>
            </a:pPr>
            <a:r>
              <a:rPr lang="en-US" sz="1600" dirty="0">
                <a:solidFill>
                  <a:srgbClr val="272525"/>
                </a:solidFill>
                <a:latin typeface="Lato" pitchFamily="34" charset="0"/>
                <a:ea typeface="Lato" pitchFamily="34" charset="-122"/>
                <a:cs typeface="Lato" pitchFamily="34" charset="-120"/>
              </a:rPr>
              <a:t>Cases addressing mass surveillance, data retention, online defamation, and right to be forgotten, with increasing dialogue between ECtHR and ECJ jurisprudence.</a:t>
            </a: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2173</Words>
  <Application>Microsoft Macintosh PowerPoint</Application>
  <PresentationFormat>Произвольный</PresentationFormat>
  <Paragraphs>132</Paragraphs>
  <Slides>10</Slides>
  <Notes>10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Lato</vt:lpstr>
      <vt:lpstr>Gelasio</vt:lpstr>
      <vt:lpstr>Lato Bold</vt:lpstr>
      <vt:lpstr>Arial</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Viacheslav Tuliakov</cp:lastModifiedBy>
  <cp:revision>1</cp:revision>
  <dcterms:created xsi:type="dcterms:W3CDTF">2025-03-12T11:17:35Z</dcterms:created>
  <dcterms:modified xsi:type="dcterms:W3CDTF">2025-03-12T18:03:12Z</dcterms:modified>
</cp:coreProperties>
</file>