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1"/>
  </p:sldMasterIdLst>
  <p:notesMasterIdLst>
    <p:notesMasterId r:id="rId22"/>
  </p:notesMasterIdLst>
  <p:sldIdLst>
    <p:sldId id="256" r:id="rId2"/>
    <p:sldId id="431" r:id="rId3"/>
    <p:sldId id="432" r:id="rId4"/>
    <p:sldId id="426" r:id="rId5"/>
    <p:sldId id="427" r:id="rId6"/>
    <p:sldId id="275" r:id="rId7"/>
    <p:sldId id="274" r:id="rId8"/>
    <p:sldId id="276" r:id="rId9"/>
    <p:sldId id="428" r:id="rId10"/>
    <p:sldId id="429" r:id="rId11"/>
    <p:sldId id="430" r:id="rId12"/>
    <p:sldId id="433" r:id="rId13"/>
    <p:sldId id="436" r:id="rId14"/>
    <p:sldId id="435" r:id="rId15"/>
    <p:sldId id="434" r:id="rId16"/>
    <p:sldId id="437" r:id="rId17"/>
    <p:sldId id="438" r:id="rId18"/>
    <p:sldId id="439" r:id="rId19"/>
    <p:sldId id="440" r:id="rId20"/>
    <p:sldId id="391" r:id="rId21"/>
  </p:sldIdLst>
  <p:sldSz cx="24384000" cy="13716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22"/>
    <p:restoredTop sz="94071"/>
  </p:normalViewPr>
  <p:slideViewPr>
    <p:cSldViewPr snapToGrid="0">
      <p:cViewPr varScale="1">
        <p:scale>
          <a:sx n="39" d="100"/>
          <a:sy n="39" d="100"/>
        </p:scale>
        <p:origin x="232" y="1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C30A75-5B5A-4B5A-BE88-FB7B4B907C41}" type="doc">
      <dgm:prSet loTypeId="urn:microsoft.com/office/officeart/2005/8/layout/default" loCatId="list" qsTypeId="urn:microsoft.com/office/officeart/2005/8/quickstyle/simple2" qsCatId="simple" csTypeId="urn:microsoft.com/office/officeart/2005/8/colors/colorful5" csCatId="colorful"/>
      <dgm:spPr/>
      <dgm:t>
        <a:bodyPr/>
        <a:lstStyle/>
        <a:p>
          <a:endParaRPr lang="en-US"/>
        </a:p>
      </dgm:t>
    </dgm:pt>
    <dgm:pt modelId="{9AAD1158-E194-4B59-A077-CCEA1C3A088B}">
      <dgm:prSet/>
      <dgm:spPr/>
      <dgm:t>
        <a:bodyPr/>
        <a:lstStyle/>
        <a:p>
          <a:r>
            <a:rPr lang="en-US" b="0" i="0"/>
            <a:t>punishment probably won't exist. </a:t>
          </a:r>
          <a:endParaRPr lang="en-US"/>
        </a:p>
      </dgm:t>
    </dgm:pt>
    <dgm:pt modelId="{3C1D9E07-647F-46E5-8FFE-DB38EC3CC37A}" type="parTrans" cxnId="{0F3F823D-32FD-498E-9945-946BAA7C213B}">
      <dgm:prSet/>
      <dgm:spPr/>
      <dgm:t>
        <a:bodyPr/>
        <a:lstStyle/>
        <a:p>
          <a:endParaRPr lang="en-US"/>
        </a:p>
      </dgm:t>
    </dgm:pt>
    <dgm:pt modelId="{40797F0C-B582-4E34-B517-3CA80B54641B}" type="sibTrans" cxnId="{0F3F823D-32FD-498E-9945-946BAA7C213B}">
      <dgm:prSet/>
      <dgm:spPr/>
      <dgm:t>
        <a:bodyPr/>
        <a:lstStyle/>
        <a:p>
          <a:endParaRPr lang="en-US"/>
        </a:p>
      </dgm:t>
    </dgm:pt>
    <dgm:pt modelId="{1EF508FE-FD0E-473B-8B9A-475609EDB537}">
      <dgm:prSet/>
      <dgm:spPr/>
      <dgm:t>
        <a:bodyPr/>
        <a:lstStyle/>
        <a:p>
          <a:r>
            <a:rPr lang="en-US" b="0" i="0"/>
            <a:t>installing certain mental augments and modifications may be mandatory for citizenship</a:t>
          </a:r>
          <a:endParaRPr lang="en-US"/>
        </a:p>
      </dgm:t>
    </dgm:pt>
    <dgm:pt modelId="{35F92671-B4C0-480E-8DF7-18DE18EDA4EB}" type="parTrans" cxnId="{63EDD302-D5DF-4C08-8441-128626EE35FC}">
      <dgm:prSet/>
      <dgm:spPr/>
      <dgm:t>
        <a:bodyPr/>
        <a:lstStyle/>
        <a:p>
          <a:endParaRPr lang="en-US"/>
        </a:p>
      </dgm:t>
    </dgm:pt>
    <dgm:pt modelId="{945AC5AC-4E9E-4DAB-AEF6-8AAE704DF1BA}" type="sibTrans" cxnId="{63EDD302-D5DF-4C08-8441-128626EE35FC}">
      <dgm:prSet/>
      <dgm:spPr/>
      <dgm:t>
        <a:bodyPr/>
        <a:lstStyle/>
        <a:p>
          <a:endParaRPr lang="en-US"/>
        </a:p>
      </dgm:t>
    </dgm:pt>
    <dgm:pt modelId="{24A92A31-1EFA-407B-9E56-1F7970E84A70}">
      <dgm:prSet/>
      <dgm:spPr/>
      <dgm:t>
        <a:bodyPr/>
        <a:lstStyle/>
        <a:p>
          <a:r>
            <a:rPr lang="en-US" b="0" i="0"/>
            <a:t>Individuals who are not using the required mods may be flagged for everyone to see or even physically banned from specific locations. </a:t>
          </a:r>
          <a:endParaRPr lang="en-US"/>
        </a:p>
      </dgm:t>
    </dgm:pt>
    <dgm:pt modelId="{0E5D2911-88DA-4081-8B89-CD9B647E4D8D}" type="parTrans" cxnId="{CAA71088-CCCA-43F6-B6D0-593CEB3CEA14}">
      <dgm:prSet/>
      <dgm:spPr/>
      <dgm:t>
        <a:bodyPr/>
        <a:lstStyle/>
        <a:p>
          <a:endParaRPr lang="en-US"/>
        </a:p>
      </dgm:t>
    </dgm:pt>
    <dgm:pt modelId="{46BC124D-5C74-449D-B677-C6B88307F259}" type="sibTrans" cxnId="{CAA71088-CCCA-43F6-B6D0-593CEB3CEA14}">
      <dgm:prSet/>
      <dgm:spPr/>
      <dgm:t>
        <a:bodyPr/>
        <a:lstStyle/>
        <a:p>
          <a:endParaRPr lang="en-US"/>
        </a:p>
      </dgm:t>
    </dgm:pt>
    <dgm:pt modelId="{3ECEA88F-0A35-4108-B790-F65AF9EB12B9}">
      <dgm:prSet/>
      <dgm:spPr/>
      <dgm:t>
        <a:bodyPr/>
        <a:lstStyle/>
        <a:p>
          <a:r>
            <a:rPr lang="en-US" b="0" i="0"/>
            <a:t>There will likely be drones and surveillance everywhere and the majority of attempts at crime will probably be foiled before anyone is harmed. </a:t>
          </a:r>
          <a:endParaRPr lang="en-US"/>
        </a:p>
      </dgm:t>
    </dgm:pt>
    <dgm:pt modelId="{8217562E-6E84-4885-9EA0-49E12EF5E98B}" type="parTrans" cxnId="{ABEDA05B-31DD-4813-82D0-830FCE65680B}">
      <dgm:prSet/>
      <dgm:spPr/>
      <dgm:t>
        <a:bodyPr/>
        <a:lstStyle/>
        <a:p>
          <a:endParaRPr lang="en-US"/>
        </a:p>
      </dgm:t>
    </dgm:pt>
    <dgm:pt modelId="{A9D69C5B-86DF-4B81-AC02-8E40240AE97C}" type="sibTrans" cxnId="{ABEDA05B-31DD-4813-82D0-830FCE65680B}">
      <dgm:prSet/>
      <dgm:spPr/>
      <dgm:t>
        <a:bodyPr/>
        <a:lstStyle/>
        <a:p>
          <a:endParaRPr lang="en-US"/>
        </a:p>
      </dgm:t>
    </dgm:pt>
    <dgm:pt modelId="{E05D1431-7024-44F0-ABDD-001F9032FC80}">
      <dgm:prSet/>
      <dgm:spPr/>
      <dgm:t>
        <a:bodyPr/>
        <a:lstStyle/>
        <a:p>
          <a:r>
            <a:rPr lang="en-US" b="0" i="0"/>
            <a:t>If an individual is not comfortable with this, they will likely have  NOT the opportunity of moving elsewhere</a:t>
          </a:r>
          <a:endParaRPr lang="en-US"/>
        </a:p>
      </dgm:t>
    </dgm:pt>
    <dgm:pt modelId="{B19150CE-4261-4C5A-AA75-F93ABB2CCF17}" type="parTrans" cxnId="{F0CA70CC-20F6-4C3D-BD2A-416018E75699}">
      <dgm:prSet/>
      <dgm:spPr/>
      <dgm:t>
        <a:bodyPr/>
        <a:lstStyle/>
        <a:p>
          <a:endParaRPr lang="en-US"/>
        </a:p>
      </dgm:t>
    </dgm:pt>
    <dgm:pt modelId="{F85521AF-66D7-4953-AF11-F9D50C989260}" type="sibTrans" cxnId="{F0CA70CC-20F6-4C3D-BD2A-416018E75699}">
      <dgm:prSet/>
      <dgm:spPr/>
      <dgm:t>
        <a:bodyPr/>
        <a:lstStyle/>
        <a:p>
          <a:endParaRPr lang="en-US"/>
        </a:p>
      </dgm:t>
    </dgm:pt>
    <dgm:pt modelId="{4D76DB8A-C4A8-3849-AA65-0B15B51BFE49}" type="pres">
      <dgm:prSet presAssocID="{93C30A75-5B5A-4B5A-BE88-FB7B4B907C41}" presName="diagram" presStyleCnt="0">
        <dgm:presLayoutVars>
          <dgm:dir/>
          <dgm:resizeHandles val="exact"/>
        </dgm:presLayoutVars>
      </dgm:prSet>
      <dgm:spPr/>
    </dgm:pt>
    <dgm:pt modelId="{D2E871CA-C901-4145-975E-5EBEABC44A5C}" type="pres">
      <dgm:prSet presAssocID="{9AAD1158-E194-4B59-A077-CCEA1C3A088B}" presName="node" presStyleLbl="node1" presStyleIdx="0" presStyleCnt="5">
        <dgm:presLayoutVars>
          <dgm:bulletEnabled val="1"/>
        </dgm:presLayoutVars>
      </dgm:prSet>
      <dgm:spPr/>
    </dgm:pt>
    <dgm:pt modelId="{8CA36638-A20F-624C-92C2-1D2618BFF20B}" type="pres">
      <dgm:prSet presAssocID="{40797F0C-B582-4E34-B517-3CA80B54641B}" presName="sibTrans" presStyleCnt="0"/>
      <dgm:spPr/>
    </dgm:pt>
    <dgm:pt modelId="{C52F8788-8A25-2E4C-A260-C938D08AB47A}" type="pres">
      <dgm:prSet presAssocID="{1EF508FE-FD0E-473B-8B9A-475609EDB537}" presName="node" presStyleLbl="node1" presStyleIdx="1" presStyleCnt="5">
        <dgm:presLayoutVars>
          <dgm:bulletEnabled val="1"/>
        </dgm:presLayoutVars>
      </dgm:prSet>
      <dgm:spPr/>
    </dgm:pt>
    <dgm:pt modelId="{C7369DD6-D728-4C46-96AC-DADCE5B4A019}" type="pres">
      <dgm:prSet presAssocID="{945AC5AC-4E9E-4DAB-AEF6-8AAE704DF1BA}" presName="sibTrans" presStyleCnt="0"/>
      <dgm:spPr/>
    </dgm:pt>
    <dgm:pt modelId="{9413DD43-C112-A644-938E-0443B8908B72}" type="pres">
      <dgm:prSet presAssocID="{24A92A31-1EFA-407B-9E56-1F7970E84A70}" presName="node" presStyleLbl="node1" presStyleIdx="2" presStyleCnt="5">
        <dgm:presLayoutVars>
          <dgm:bulletEnabled val="1"/>
        </dgm:presLayoutVars>
      </dgm:prSet>
      <dgm:spPr/>
    </dgm:pt>
    <dgm:pt modelId="{77AFD5D5-5C6B-2246-8F20-389E3D4F314D}" type="pres">
      <dgm:prSet presAssocID="{46BC124D-5C74-449D-B677-C6B88307F259}" presName="sibTrans" presStyleCnt="0"/>
      <dgm:spPr/>
    </dgm:pt>
    <dgm:pt modelId="{E009343F-EFE1-2B4C-8CAD-30A331B2B04F}" type="pres">
      <dgm:prSet presAssocID="{3ECEA88F-0A35-4108-B790-F65AF9EB12B9}" presName="node" presStyleLbl="node1" presStyleIdx="3" presStyleCnt="5">
        <dgm:presLayoutVars>
          <dgm:bulletEnabled val="1"/>
        </dgm:presLayoutVars>
      </dgm:prSet>
      <dgm:spPr/>
    </dgm:pt>
    <dgm:pt modelId="{9FF230D4-92CF-AB46-972E-5D49EF399730}" type="pres">
      <dgm:prSet presAssocID="{A9D69C5B-86DF-4B81-AC02-8E40240AE97C}" presName="sibTrans" presStyleCnt="0"/>
      <dgm:spPr/>
    </dgm:pt>
    <dgm:pt modelId="{C2690027-0C5F-114B-9EE6-35FB24B442B3}" type="pres">
      <dgm:prSet presAssocID="{E05D1431-7024-44F0-ABDD-001F9032FC80}" presName="node" presStyleLbl="node1" presStyleIdx="4" presStyleCnt="5">
        <dgm:presLayoutVars>
          <dgm:bulletEnabled val="1"/>
        </dgm:presLayoutVars>
      </dgm:prSet>
      <dgm:spPr/>
    </dgm:pt>
  </dgm:ptLst>
  <dgm:cxnLst>
    <dgm:cxn modelId="{63EDD302-D5DF-4C08-8441-128626EE35FC}" srcId="{93C30A75-5B5A-4B5A-BE88-FB7B4B907C41}" destId="{1EF508FE-FD0E-473B-8B9A-475609EDB537}" srcOrd="1" destOrd="0" parTransId="{35F92671-B4C0-480E-8DF7-18DE18EDA4EB}" sibTransId="{945AC5AC-4E9E-4DAB-AEF6-8AAE704DF1BA}"/>
    <dgm:cxn modelId="{CE75EC04-50A3-C446-A539-2F95CCC6B299}" type="presOf" srcId="{E05D1431-7024-44F0-ABDD-001F9032FC80}" destId="{C2690027-0C5F-114B-9EE6-35FB24B442B3}" srcOrd="0" destOrd="0" presId="urn:microsoft.com/office/officeart/2005/8/layout/default"/>
    <dgm:cxn modelId="{FC15A90A-3DC2-7F40-B9CE-E82F1D2EE33B}" type="presOf" srcId="{24A92A31-1EFA-407B-9E56-1F7970E84A70}" destId="{9413DD43-C112-A644-938E-0443B8908B72}" srcOrd="0" destOrd="0" presId="urn:microsoft.com/office/officeart/2005/8/layout/default"/>
    <dgm:cxn modelId="{0F3F823D-32FD-498E-9945-946BAA7C213B}" srcId="{93C30A75-5B5A-4B5A-BE88-FB7B4B907C41}" destId="{9AAD1158-E194-4B59-A077-CCEA1C3A088B}" srcOrd="0" destOrd="0" parTransId="{3C1D9E07-647F-46E5-8FFE-DB38EC3CC37A}" sibTransId="{40797F0C-B582-4E34-B517-3CA80B54641B}"/>
    <dgm:cxn modelId="{ABEDA05B-31DD-4813-82D0-830FCE65680B}" srcId="{93C30A75-5B5A-4B5A-BE88-FB7B4B907C41}" destId="{3ECEA88F-0A35-4108-B790-F65AF9EB12B9}" srcOrd="3" destOrd="0" parTransId="{8217562E-6E84-4885-9EA0-49E12EF5E98B}" sibTransId="{A9D69C5B-86DF-4B81-AC02-8E40240AE97C}"/>
    <dgm:cxn modelId="{8414CD5D-A214-8C45-A633-E32E5FA1EEC2}" type="presOf" srcId="{93C30A75-5B5A-4B5A-BE88-FB7B4B907C41}" destId="{4D76DB8A-C4A8-3849-AA65-0B15B51BFE49}" srcOrd="0" destOrd="0" presId="urn:microsoft.com/office/officeart/2005/8/layout/default"/>
    <dgm:cxn modelId="{CAA71088-CCCA-43F6-B6D0-593CEB3CEA14}" srcId="{93C30A75-5B5A-4B5A-BE88-FB7B4B907C41}" destId="{24A92A31-1EFA-407B-9E56-1F7970E84A70}" srcOrd="2" destOrd="0" parTransId="{0E5D2911-88DA-4081-8B89-CD9B647E4D8D}" sibTransId="{46BC124D-5C74-449D-B677-C6B88307F259}"/>
    <dgm:cxn modelId="{D42844BC-FCFE-904F-86C1-DDE1032FC179}" type="presOf" srcId="{3ECEA88F-0A35-4108-B790-F65AF9EB12B9}" destId="{E009343F-EFE1-2B4C-8CAD-30A331B2B04F}" srcOrd="0" destOrd="0" presId="urn:microsoft.com/office/officeart/2005/8/layout/default"/>
    <dgm:cxn modelId="{F0CA70CC-20F6-4C3D-BD2A-416018E75699}" srcId="{93C30A75-5B5A-4B5A-BE88-FB7B4B907C41}" destId="{E05D1431-7024-44F0-ABDD-001F9032FC80}" srcOrd="4" destOrd="0" parTransId="{B19150CE-4261-4C5A-AA75-F93ABB2CCF17}" sibTransId="{F85521AF-66D7-4953-AF11-F9D50C989260}"/>
    <dgm:cxn modelId="{91E311F3-D408-544C-9E5F-966F04BFAA4C}" type="presOf" srcId="{9AAD1158-E194-4B59-A077-CCEA1C3A088B}" destId="{D2E871CA-C901-4145-975E-5EBEABC44A5C}" srcOrd="0" destOrd="0" presId="urn:microsoft.com/office/officeart/2005/8/layout/default"/>
    <dgm:cxn modelId="{A66FF3FB-CA62-704D-82C2-EB105F2BE11B}" type="presOf" srcId="{1EF508FE-FD0E-473B-8B9A-475609EDB537}" destId="{C52F8788-8A25-2E4C-A260-C938D08AB47A}" srcOrd="0" destOrd="0" presId="urn:microsoft.com/office/officeart/2005/8/layout/default"/>
    <dgm:cxn modelId="{9B904ADA-DC6C-5049-8734-5711BF84DB36}" type="presParOf" srcId="{4D76DB8A-C4A8-3849-AA65-0B15B51BFE49}" destId="{D2E871CA-C901-4145-975E-5EBEABC44A5C}" srcOrd="0" destOrd="0" presId="urn:microsoft.com/office/officeart/2005/8/layout/default"/>
    <dgm:cxn modelId="{D198411B-AC1D-4744-91A7-68680FB6183C}" type="presParOf" srcId="{4D76DB8A-C4A8-3849-AA65-0B15B51BFE49}" destId="{8CA36638-A20F-624C-92C2-1D2618BFF20B}" srcOrd="1" destOrd="0" presId="urn:microsoft.com/office/officeart/2005/8/layout/default"/>
    <dgm:cxn modelId="{A80EF9E5-705D-4745-9E7D-02938B1CFD78}" type="presParOf" srcId="{4D76DB8A-C4A8-3849-AA65-0B15B51BFE49}" destId="{C52F8788-8A25-2E4C-A260-C938D08AB47A}" srcOrd="2" destOrd="0" presId="urn:microsoft.com/office/officeart/2005/8/layout/default"/>
    <dgm:cxn modelId="{93BA9856-DE80-114B-BD39-F79649F03689}" type="presParOf" srcId="{4D76DB8A-C4A8-3849-AA65-0B15B51BFE49}" destId="{C7369DD6-D728-4C46-96AC-DADCE5B4A019}" srcOrd="3" destOrd="0" presId="urn:microsoft.com/office/officeart/2005/8/layout/default"/>
    <dgm:cxn modelId="{A989C067-DB97-6A4D-BF6A-B1FF18B86D42}" type="presParOf" srcId="{4D76DB8A-C4A8-3849-AA65-0B15B51BFE49}" destId="{9413DD43-C112-A644-938E-0443B8908B72}" srcOrd="4" destOrd="0" presId="urn:microsoft.com/office/officeart/2005/8/layout/default"/>
    <dgm:cxn modelId="{FC09F94E-B8C7-6847-BBC8-0F1E1B0A7A56}" type="presParOf" srcId="{4D76DB8A-C4A8-3849-AA65-0B15B51BFE49}" destId="{77AFD5D5-5C6B-2246-8F20-389E3D4F314D}" srcOrd="5" destOrd="0" presId="urn:microsoft.com/office/officeart/2005/8/layout/default"/>
    <dgm:cxn modelId="{AC0FFD67-3959-F64F-BEE8-189F2AF5C227}" type="presParOf" srcId="{4D76DB8A-C4A8-3849-AA65-0B15B51BFE49}" destId="{E009343F-EFE1-2B4C-8CAD-30A331B2B04F}" srcOrd="6" destOrd="0" presId="urn:microsoft.com/office/officeart/2005/8/layout/default"/>
    <dgm:cxn modelId="{0AEE7376-0770-B945-9584-311EB3B872DF}" type="presParOf" srcId="{4D76DB8A-C4A8-3849-AA65-0B15B51BFE49}" destId="{9FF230D4-92CF-AB46-972E-5D49EF399730}" srcOrd="7" destOrd="0" presId="urn:microsoft.com/office/officeart/2005/8/layout/default"/>
    <dgm:cxn modelId="{929C6C1F-CEE9-2A44-8613-CDE3E1BF8E1B}" type="presParOf" srcId="{4D76DB8A-C4A8-3849-AA65-0B15B51BFE49}" destId="{C2690027-0C5F-114B-9EE6-35FB24B442B3}"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871CA-C901-4145-975E-5EBEABC44A5C}">
      <dsp:nvSpPr>
        <dsp:cNvPr id="0" name=""/>
        <dsp:cNvSpPr/>
      </dsp:nvSpPr>
      <dsp:spPr>
        <a:xfrm>
          <a:off x="0" y="79375"/>
          <a:ext cx="6572250" cy="394335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b="0" i="0" kern="1200"/>
            <a:t>punishment probably won't exist. </a:t>
          </a:r>
          <a:endParaRPr lang="en-US" sz="4200" kern="1200"/>
        </a:p>
      </dsp:txBody>
      <dsp:txXfrm>
        <a:off x="0" y="79375"/>
        <a:ext cx="6572250" cy="3943350"/>
      </dsp:txXfrm>
    </dsp:sp>
    <dsp:sp modelId="{C52F8788-8A25-2E4C-A260-C938D08AB47A}">
      <dsp:nvSpPr>
        <dsp:cNvPr id="0" name=""/>
        <dsp:cNvSpPr/>
      </dsp:nvSpPr>
      <dsp:spPr>
        <a:xfrm>
          <a:off x="7229475" y="79375"/>
          <a:ext cx="6572250" cy="3943350"/>
        </a:xfrm>
        <a:prstGeom prst="rect">
          <a:avLst/>
        </a:prstGeom>
        <a:solidFill>
          <a:schemeClr val="accent5">
            <a:hueOff val="-1689636"/>
            <a:satOff val="-4355"/>
            <a:lumOff val="-294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b="0" i="0" kern="1200"/>
            <a:t>installing certain mental augments and modifications may be mandatory for citizenship</a:t>
          </a:r>
          <a:endParaRPr lang="en-US" sz="4200" kern="1200"/>
        </a:p>
      </dsp:txBody>
      <dsp:txXfrm>
        <a:off x="7229475" y="79375"/>
        <a:ext cx="6572250" cy="3943350"/>
      </dsp:txXfrm>
    </dsp:sp>
    <dsp:sp modelId="{9413DD43-C112-A644-938E-0443B8908B72}">
      <dsp:nvSpPr>
        <dsp:cNvPr id="0" name=""/>
        <dsp:cNvSpPr/>
      </dsp:nvSpPr>
      <dsp:spPr>
        <a:xfrm>
          <a:off x="14458950" y="79375"/>
          <a:ext cx="6572250" cy="3943350"/>
        </a:xfrm>
        <a:prstGeom prst="rect">
          <a:avLst/>
        </a:prstGeom>
        <a:solidFill>
          <a:schemeClr val="accent5">
            <a:hueOff val="-3379271"/>
            <a:satOff val="-8710"/>
            <a:lumOff val="-5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b="0" i="0" kern="1200"/>
            <a:t>Individuals who are not using the required mods may be flagged for everyone to see or even physically banned from specific locations. </a:t>
          </a:r>
          <a:endParaRPr lang="en-US" sz="4200" kern="1200"/>
        </a:p>
      </dsp:txBody>
      <dsp:txXfrm>
        <a:off x="14458950" y="79375"/>
        <a:ext cx="6572250" cy="3943350"/>
      </dsp:txXfrm>
    </dsp:sp>
    <dsp:sp modelId="{E009343F-EFE1-2B4C-8CAD-30A331B2B04F}">
      <dsp:nvSpPr>
        <dsp:cNvPr id="0" name=""/>
        <dsp:cNvSpPr/>
      </dsp:nvSpPr>
      <dsp:spPr>
        <a:xfrm>
          <a:off x="3614737" y="4679950"/>
          <a:ext cx="6572250" cy="3943350"/>
        </a:xfrm>
        <a:prstGeom prst="rect">
          <a:avLst/>
        </a:prstGeom>
        <a:solidFill>
          <a:schemeClr val="accent5">
            <a:hueOff val="-5068907"/>
            <a:satOff val="-13064"/>
            <a:lumOff val="-882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b="0" i="0" kern="1200"/>
            <a:t>There will likely be drones and surveillance everywhere and the majority of attempts at crime will probably be foiled before anyone is harmed. </a:t>
          </a:r>
          <a:endParaRPr lang="en-US" sz="4200" kern="1200"/>
        </a:p>
      </dsp:txBody>
      <dsp:txXfrm>
        <a:off x="3614737" y="4679950"/>
        <a:ext cx="6572250" cy="3943350"/>
      </dsp:txXfrm>
    </dsp:sp>
    <dsp:sp modelId="{C2690027-0C5F-114B-9EE6-35FB24B442B3}">
      <dsp:nvSpPr>
        <dsp:cNvPr id="0" name=""/>
        <dsp:cNvSpPr/>
      </dsp:nvSpPr>
      <dsp:spPr>
        <a:xfrm>
          <a:off x="10844212" y="4679950"/>
          <a:ext cx="6572250" cy="3943350"/>
        </a:xfrm>
        <a:prstGeom prst="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b="0" i="0" kern="1200"/>
            <a:t>If an individual is not comfortable with this, they will likely have  NOT the opportunity of moving elsewhere</a:t>
          </a:r>
          <a:endParaRPr lang="en-US" sz="4200" kern="1200"/>
        </a:p>
      </dsp:txBody>
      <dsp:txXfrm>
        <a:off x="10844212" y="4679950"/>
        <a:ext cx="6572250" cy="39433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25.847"/>
    </inkml:context>
    <inkml:brush xml:id="br0">
      <inkml:brushProperty name="width" value="0.05" units="cm"/>
      <inkml:brushProperty name="height" value="0.05" units="cm"/>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39.494"/>
    </inkml:context>
    <inkml:brush xml:id="br0">
      <inkml:brushProperty name="width" value="0.05" units="cm"/>
      <inkml:brushProperty name="height" value="0.05" units="cm"/>
    </inkml:brush>
  </inkml:definitions>
  <inkml:trace contextRef="#ctx0" brushRef="#br0">1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39.719"/>
    </inkml:context>
    <inkml:brush xml:id="br0">
      <inkml:brushProperty name="width" value="0.05" units="cm"/>
      <inkml:brushProperty name="height" value="0.05" units="cm"/>
    </inkml:brush>
  </inkml:definitions>
  <inkml:trace contextRef="#ctx0" brushRef="#br0">1 0 24575,'15'15'0,"-4"-4"0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0A702B-C589-CD80-83E5-AF2F6AEE6E29}"/>
              </a:ext>
            </a:extLst>
          </p:cNvPr>
          <p:cNvSpPr>
            <a:spLocks noGrp="1"/>
          </p:cNvSpPr>
          <p:nvPr>
            <p:ph type="ctrTitle"/>
          </p:nvPr>
        </p:nvSpPr>
        <p:spPr>
          <a:xfrm>
            <a:off x="3048000" y="2244726"/>
            <a:ext cx="18288000" cy="4775200"/>
          </a:xfrm>
        </p:spPr>
        <p:txBody>
          <a:bodyPr anchor="b"/>
          <a:lstStyle>
            <a:lvl1pPr algn="ctr">
              <a:defRPr sz="12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447109C3-8480-A449-BCE9-260C4C6573A4}"/>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53CEC45-133F-2777-3ABF-62305A409B56}"/>
              </a:ext>
            </a:extLst>
          </p:cNvPr>
          <p:cNvSpPr>
            <a:spLocks noGrp="1"/>
          </p:cNvSpPr>
          <p:nvPr>
            <p:ph type="dt" sz="half" idx="10"/>
          </p:nvPr>
        </p:nvSpPr>
        <p:spPr/>
        <p:txBody>
          <a:body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72580ED2-BF5C-FC8D-0C7F-7CDFA7A89506}"/>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E5F05502-F6E3-CF0E-5C31-BBDC47E76889}"/>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70463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E037C9-7FE5-C963-57F4-B63D658055D7}"/>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0F6125E6-3D38-C752-1DD6-EE78107832E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BC36A6EB-D62D-97E7-7E16-563836346BA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A9837DDD-62D4-CB84-3033-C237059F5A68}"/>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07D1DDD-2EF9-B72D-53AF-DDDF76785EB8}"/>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12605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07B1A2BF-0FDE-824C-785F-0D6FD7C549B9}"/>
              </a:ext>
            </a:extLst>
          </p:cNvPr>
          <p:cNvSpPr>
            <a:spLocks noGrp="1"/>
          </p:cNvSpPr>
          <p:nvPr>
            <p:ph type="title" orient="vert"/>
          </p:nvPr>
        </p:nvSpPr>
        <p:spPr>
          <a:xfrm>
            <a:off x="17449800" y="730250"/>
            <a:ext cx="5257800" cy="11623676"/>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B04D5370-25EC-2879-92A7-2494BBE07EDC}"/>
              </a:ext>
            </a:extLst>
          </p:cNvPr>
          <p:cNvSpPr>
            <a:spLocks noGrp="1"/>
          </p:cNvSpPr>
          <p:nvPr>
            <p:ph type="body" orient="vert" idx="1"/>
          </p:nvPr>
        </p:nvSpPr>
        <p:spPr>
          <a:xfrm>
            <a:off x="1676400" y="730250"/>
            <a:ext cx="15468600" cy="1162367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8FCBCC7-EFF3-8BC8-72C9-1898077F77C9}"/>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FD7A6AA1-E98B-6CE2-9F6E-D70DB19E823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3BBB00A-CCDD-9771-B74B-5DBBAABED41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34032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7721726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Фото (3 шт.)">
    <p:spTree>
      <p:nvGrpSpPr>
        <p:cNvPr id="1" name=""/>
        <p:cNvGrpSpPr/>
        <p:nvPr/>
      </p:nvGrpSpPr>
      <p:grpSpPr>
        <a:xfrm>
          <a:off x="0" y="0"/>
          <a:ext cx="0" cy="0"/>
          <a:chOff x="0" y="0"/>
          <a:chExt cx="0" cy="0"/>
        </a:xfrm>
      </p:grpSpPr>
      <p:sp>
        <p:nvSpPr>
          <p:cNvPr id="83" name="Силуэты пирамид Гизы на фоне оранжевого заката"/>
          <p:cNvSpPr>
            <a:spLocks noGrp="1"/>
          </p:cNvSpPr>
          <p:nvPr>
            <p:ph type="pic" sz="quarter" idx="21"/>
          </p:nvPr>
        </p:nvSpPr>
        <p:spPr>
          <a:xfrm>
            <a:off x="13487400" y="-736600"/>
            <a:ext cx="9662406" cy="6375400"/>
          </a:xfrm>
          <a:prstGeom prst="rect">
            <a:avLst/>
          </a:prstGeom>
          <a:ln w="9525">
            <a:round/>
          </a:ln>
        </p:spPr>
        <p:txBody>
          <a:bodyPr lIns="91439" tIns="45719" rIns="91439" bIns="45719" anchor="t">
            <a:noAutofit/>
          </a:bodyPr>
          <a:lstStyle/>
          <a:p>
            <a:endParaRPr/>
          </a:p>
        </p:txBody>
      </p:sp>
      <p:sp>
        <p:nvSpPr>
          <p:cNvPr id="84" name="Крупный план одной из пирамид Гизы"/>
          <p:cNvSpPr>
            <a:spLocks noGrp="1"/>
          </p:cNvSpPr>
          <p:nvPr>
            <p:ph type="pic" idx="22"/>
          </p:nvPr>
        </p:nvSpPr>
        <p:spPr>
          <a:xfrm>
            <a:off x="13111577" y="4381521"/>
            <a:ext cx="9977826" cy="15152734"/>
          </a:xfrm>
          <a:prstGeom prst="rect">
            <a:avLst/>
          </a:prstGeom>
          <a:ln w="9525">
            <a:round/>
          </a:ln>
        </p:spPr>
        <p:txBody>
          <a:bodyPr lIns="91439" tIns="45719" rIns="91439" bIns="45719" anchor="t">
            <a:noAutofit/>
          </a:bodyPr>
          <a:lstStyle/>
          <a:p>
            <a:endParaRPr/>
          </a:p>
        </p:txBody>
      </p:sp>
      <p:sp>
        <p:nvSpPr>
          <p:cNvPr id="85" name="Статуя Сфинкса перед пирамидами Гизы на фоне ярко-голубого неба"/>
          <p:cNvSpPr>
            <a:spLocks noGrp="1"/>
          </p:cNvSpPr>
          <p:nvPr>
            <p:ph type="pic" idx="23"/>
          </p:nvPr>
        </p:nvSpPr>
        <p:spPr>
          <a:xfrm>
            <a:off x="-139700" y="-25400"/>
            <a:ext cx="17310482" cy="12984978"/>
          </a:xfrm>
          <a:prstGeom prst="rect">
            <a:avLst/>
          </a:prstGeom>
          <a:ln w="9525">
            <a:round/>
          </a:ln>
        </p:spPr>
        <p:txBody>
          <a:bodyPr lIns="91439" tIns="45719" rIns="91439" bIns="45719" anchor="t">
            <a:noAutofit/>
          </a:bodyPr>
          <a:lstStyle/>
          <a:p>
            <a:endParaRPr/>
          </a:p>
        </p:txBody>
      </p:sp>
      <p:sp>
        <p:nvSpPr>
          <p:cNvPr id="8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8722020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1325422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1101727" y="1098550"/>
            <a:ext cx="10874374" cy="5972468"/>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1101727" y="7655220"/>
            <a:ext cx="10874374" cy="4530432"/>
          </a:xfrm>
        </p:spPr>
        <p:txBody>
          <a:bodyPr rtlCol="0">
            <a:noAutofit/>
          </a:bodyPr>
          <a:lstStyle>
            <a:lvl1pPr>
              <a:buNone/>
              <a:defRPr sz="48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13112496" y="1097280"/>
            <a:ext cx="10168128" cy="576072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13112496" y="6858000"/>
            <a:ext cx="10168128" cy="576072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22322694" y="250799"/>
            <a:ext cx="2809396" cy="2311282"/>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1188072" y="11220784"/>
            <a:ext cx="1335604" cy="1262948"/>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10607690" y="10854424"/>
            <a:ext cx="2160000" cy="216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Tree>
    <p:extLst>
      <p:ext uri="{BB962C8B-B14F-4D97-AF65-F5344CB8AC3E}">
        <p14:creationId xmlns:p14="http://schemas.microsoft.com/office/powerpoint/2010/main" val="3663620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A5AF9C-F1AC-6728-C3F4-54467DA1044F}"/>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36717AD4-6882-BC1E-5322-30751A3E5A2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634FA6F-9AC0-A6CD-CD78-817F521F23A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6235C1F5-E06D-1450-7F10-A0C317B0580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3D4CE8BE-C5A4-00DD-34E8-22275BDDEF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88247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16296E-9D12-61AF-EDF8-A22D62B4D73F}"/>
              </a:ext>
            </a:extLst>
          </p:cNvPr>
          <p:cNvSpPr>
            <a:spLocks noGrp="1"/>
          </p:cNvSpPr>
          <p:nvPr>
            <p:ph type="title"/>
          </p:nvPr>
        </p:nvSpPr>
        <p:spPr>
          <a:xfrm>
            <a:off x="1663700" y="3419477"/>
            <a:ext cx="21031200" cy="5705474"/>
          </a:xfrm>
        </p:spPr>
        <p:txBody>
          <a:bodyPr anchor="b"/>
          <a:lstStyle>
            <a:lvl1pPr>
              <a:defRPr sz="12000"/>
            </a:lvl1pPr>
          </a:lstStyle>
          <a:p>
            <a:r>
              <a:rPr lang="ru-RU"/>
              <a:t>Образец заголовка</a:t>
            </a:r>
            <a:endParaRPr lang="ru-UA"/>
          </a:p>
        </p:txBody>
      </p:sp>
      <p:sp>
        <p:nvSpPr>
          <p:cNvPr id="3" name="Текст 2">
            <a:extLst>
              <a:ext uri="{FF2B5EF4-FFF2-40B4-BE49-F238E27FC236}">
                <a16:creationId xmlns:a16="http://schemas.microsoft.com/office/drawing/2014/main" id="{F87C4720-06A2-DE2F-F3E5-5EC29E1647F6}"/>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0D6E1C3-B239-DB24-E7BF-97B063F706D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1ACD4A7F-BBDE-ED9A-B485-CFB7DF50D61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C944D97-8A34-FCEE-2369-7F84A98CAB7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110324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FD5704-9457-01C0-CFC1-66492C8C85C6}"/>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106C6BBD-3D7E-560F-2497-C9E0173338E4}"/>
              </a:ext>
            </a:extLst>
          </p:cNvPr>
          <p:cNvSpPr>
            <a:spLocks noGrp="1"/>
          </p:cNvSpPr>
          <p:nvPr>
            <p:ph sz="half" idx="1"/>
          </p:nvPr>
        </p:nvSpPr>
        <p:spPr>
          <a:xfrm>
            <a:off x="1676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44B7012E-3A41-9348-AE76-1BEEF5D8E27D}"/>
              </a:ext>
            </a:extLst>
          </p:cNvPr>
          <p:cNvSpPr>
            <a:spLocks noGrp="1"/>
          </p:cNvSpPr>
          <p:nvPr>
            <p:ph sz="half" idx="2"/>
          </p:nvPr>
        </p:nvSpPr>
        <p:spPr>
          <a:xfrm>
            <a:off x="12344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934423B6-8709-4672-ED93-AB90F6D81B45}"/>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4ECC4748-278E-500E-E2A4-1D1609D77489}"/>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299348DD-524A-84CE-04F1-11378A187C12}"/>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13273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DDE2F4-E598-728D-0AEF-87213C19923D}"/>
              </a:ext>
            </a:extLst>
          </p:cNvPr>
          <p:cNvSpPr>
            <a:spLocks noGrp="1"/>
          </p:cNvSpPr>
          <p:nvPr>
            <p:ph type="title"/>
          </p:nvPr>
        </p:nvSpPr>
        <p:spPr>
          <a:xfrm>
            <a:off x="1679576" y="730251"/>
            <a:ext cx="21031200" cy="2651126"/>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47876D3B-A553-56F1-1604-84AB7F3B687B}"/>
              </a:ext>
            </a:extLst>
          </p:cNvPr>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4" name="Объект 3">
            <a:extLst>
              <a:ext uri="{FF2B5EF4-FFF2-40B4-BE49-F238E27FC236}">
                <a16:creationId xmlns:a16="http://schemas.microsoft.com/office/drawing/2014/main" id="{F96DDB0A-D1FD-7D49-F700-9C870D50EE91}"/>
              </a:ext>
            </a:extLst>
          </p:cNvPr>
          <p:cNvSpPr>
            <a:spLocks noGrp="1"/>
          </p:cNvSpPr>
          <p:nvPr>
            <p:ph sz="half" idx="2"/>
          </p:nvPr>
        </p:nvSpPr>
        <p:spPr>
          <a:xfrm>
            <a:off x="1679577" y="5010150"/>
            <a:ext cx="10315574"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B4D6C323-FDE1-E6CA-C7C6-ADCEA3CF8C7E}"/>
              </a:ext>
            </a:extLst>
          </p:cNvPr>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6" name="Объект 5">
            <a:extLst>
              <a:ext uri="{FF2B5EF4-FFF2-40B4-BE49-F238E27FC236}">
                <a16:creationId xmlns:a16="http://schemas.microsoft.com/office/drawing/2014/main" id="{CE5800A0-2A40-EA52-50F7-BFCEE635A7B8}"/>
              </a:ext>
            </a:extLst>
          </p:cNvPr>
          <p:cNvSpPr>
            <a:spLocks noGrp="1"/>
          </p:cNvSpPr>
          <p:nvPr>
            <p:ph sz="quarter" idx="4"/>
          </p:nvPr>
        </p:nvSpPr>
        <p:spPr>
          <a:xfrm>
            <a:off x="12344400" y="5010150"/>
            <a:ext cx="10366376"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E83E792D-6EE9-C3DF-5B1D-87CA5C13DB0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8" name="Нижний колонтитул 7">
            <a:extLst>
              <a:ext uri="{FF2B5EF4-FFF2-40B4-BE49-F238E27FC236}">
                <a16:creationId xmlns:a16="http://schemas.microsoft.com/office/drawing/2014/main" id="{0B52D16B-D8F4-9DFD-3A29-74F497136A77}"/>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83EC7C2F-BE6F-EE6C-5D5B-6DBC8632E3D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47932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92AE3B-4F65-9D77-9BEB-F11DA1B6D10B}"/>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BAE648BC-3184-2836-0C52-59C30534F804}"/>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4" name="Нижний колонтитул 3">
            <a:extLst>
              <a:ext uri="{FF2B5EF4-FFF2-40B4-BE49-F238E27FC236}">
                <a16:creationId xmlns:a16="http://schemas.microsoft.com/office/drawing/2014/main" id="{0609D0AB-8747-A9FD-1F52-F9AEFEDBEDFA}"/>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9985A177-8759-D50D-6451-90FA41653720}"/>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74016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6C4A7E9-F325-A51A-F205-0F9E7155BBE6}"/>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3" name="Нижний колонтитул 2">
            <a:extLst>
              <a:ext uri="{FF2B5EF4-FFF2-40B4-BE49-F238E27FC236}">
                <a16:creationId xmlns:a16="http://schemas.microsoft.com/office/drawing/2014/main" id="{0FF9B859-3CD2-9C54-2106-33EE68326757}"/>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97F352F2-561E-FC7C-315D-6724E8E8A91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77859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BC6D6B-3F1D-EA5D-47A4-45DDC0C51C3D}"/>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Объект 2">
            <a:extLst>
              <a:ext uri="{FF2B5EF4-FFF2-40B4-BE49-F238E27FC236}">
                <a16:creationId xmlns:a16="http://schemas.microsoft.com/office/drawing/2014/main" id="{B75BE1DA-7929-DA4F-CD66-5BC8C2368880}"/>
              </a:ext>
            </a:extLst>
          </p:cNvPr>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FDAD10F7-1882-836B-9681-F878D83D3648}"/>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F38196C-8D1E-C5E6-C31E-458C5E9F629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A393FD87-4F63-7614-28E3-0F5B27AA927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39A63C80-3A99-903B-3C6C-6AC50268122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27935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6D7A48-56B6-89C5-0153-36A29C870B95}"/>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CFA3B2AF-FB4B-8998-6DE7-E276E1B1D04E}"/>
              </a:ext>
            </a:extLst>
          </p:cNvPr>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ru-UA"/>
          </a:p>
        </p:txBody>
      </p:sp>
      <p:sp>
        <p:nvSpPr>
          <p:cNvPr id="4" name="Текст 3">
            <a:extLst>
              <a:ext uri="{FF2B5EF4-FFF2-40B4-BE49-F238E27FC236}">
                <a16:creationId xmlns:a16="http://schemas.microsoft.com/office/drawing/2014/main" id="{72BAC5A6-75BF-D42A-6FC1-7CEB0C9302CB}"/>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E089A3C-02A2-6C23-EF65-C05AE8BB753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F034603E-50B4-F257-BA5B-ECBB8B06164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D67D24F0-093C-7F78-B7BC-5B4794AE97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330173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BB8964-262E-620A-AB96-4FC672057976}"/>
              </a:ext>
            </a:extLst>
          </p:cNvPr>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BC6090B8-E55F-E09D-2CB4-0400FA3B6A2E}"/>
              </a:ext>
            </a:extLst>
          </p:cNvPr>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4D41BAB-3E46-3EDB-27D2-B405DE260A84}"/>
              </a:ext>
            </a:extLst>
          </p:cNvPr>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F060EEF7-9889-ECFF-A78C-9FB75352B938}"/>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Номер слайда 5">
            <a:extLst>
              <a:ext uri="{FF2B5EF4-FFF2-40B4-BE49-F238E27FC236}">
                <a16:creationId xmlns:a16="http://schemas.microsoft.com/office/drawing/2014/main" id="{3FDEAF92-C05D-31E2-AAFC-320B739A08BE}"/>
              </a:ext>
            </a:extLst>
          </p:cNvPr>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86CB4B4D-7CA3-9044-876B-883B54F8677D}" type="slidenum">
              <a:rPr lang="ru-UA" smtClean="0"/>
              <a:t>‹#›</a:t>
            </a:fld>
            <a:endParaRPr lang="ru-UA"/>
          </a:p>
        </p:txBody>
      </p:sp>
    </p:spTree>
    <p:extLst>
      <p:ext uri="{BB962C8B-B14F-4D97-AF65-F5344CB8AC3E}">
        <p14:creationId xmlns:p14="http://schemas.microsoft.com/office/powerpoint/2010/main" val="36204215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6" r:id="rId14"/>
    <p:sldLayoutId id="2147483698" r:id="rId15"/>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ru-UA"/>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5.jpe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5.xml"/><Relationship Id="rId5" Type="http://schemas.openxmlformats.org/officeDocument/2006/relationships/image" Target="../media/image31.jpeg"/><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customXml" Target="../ink/ink1.xml"/><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customXml" Target="../ink/ink3.xml"/><Relationship Id="rId4" Type="http://schemas.openxmlformats.org/officeDocument/2006/relationships/customXml" Target="../ink/ink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quotefancy.com/milan-kundera-quot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5" name="Rectangle 124">
            <a:extLst>
              <a:ext uri="{FF2B5EF4-FFF2-40B4-BE49-F238E27FC236}">
                <a16:creationId xmlns:a16="http://schemas.microsoft.com/office/drawing/2014/main" id="{6234BCC6-39B9-47D9-8BF8-C665401AE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https://avatanplus.com/files/resources/mid/58233f09d283815849ae3e86.png">
            <a:extLst>
              <a:ext uri="{FF2B5EF4-FFF2-40B4-BE49-F238E27FC236}">
                <a16:creationId xmlns:a16="http://schemas.microsoft.com/office/drawing/2014/main" id="{9AAC1BF2-AAC0-6A13-BB73-272A9838A8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4213" r="-1" b="31934"/>
          <a:stretch/>
        </p:blipFill>
        <p:spPr bwMode="auto">
          <a:xfrm>
            <a:off x="9766050" y="10"/>
            <a:ext cx="14617950" cy="6729974"/>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3" name="Picture 4" descr="Изображение выглядит как логотип&#10;&#10;Автоматически созданное описание">
            <a:extLst>
              <a:ext uri="{FF2B5EF4-FFF2-40B4-BE49-F238E27FC236}">
                <a16:creationId xmlns:a16="http://schemas.microsoft.com/office/drawing/2014/main" id="{F825EDDD-4A4A-1FD8-C20E-5074809CE1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337"/>
          <a:stretch/>
        </p:blipFill>
        <p:spPr bwMode="auto">
          <a:xfrm>
            <a:off x="9766050" y="6986016"/>
            <a:ext cx="14617950" cy="6729984"/>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127" name="Freeform: Shape 126">
            <a:extLst>
              <a:ext uri="{FF2B5EF4-FFF2-40B4-BE49-F238E27FC236}">
                <a16:creationId xmlns:a16="http://schemas.microsoft.com/office/drawing/2014/main" id="{72A9CE9D-DAC3-40AF-B504-78A64A90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13716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9" name="Freeform: Shape 128">
            <a:extLst>
              <a:ext uri="{FF2B5EF4-FFF2-40B4-BE49-F238E27FC236}">
                <a16:creationId xmlns:a16="http://schemas.microsoft.com/office/drawing/2014/main" id="{506D7452-6CDE-4381-86CE-07B2459383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74664" cy="13716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9" name="CRIMINAL LEGISLATION"/>
          <p:cNvSpPr txBox="1">
            <a:spLocks noGrp="1"/>
          </p:cNvSpPr>
          <p:nvPr>
            <p:ph type="ctrTitle"/>
          </p:nvPr>
        </p:nvSpPr>
        <p:spPr>
          <a:xfrm>
            <a:off x="877824" y="3049318"/>
            <a:ext cx="10038148" cy="5548176"/>
          </a:xfrm>
          <a:prstGeom prst="rect">
            <a:avLst/>
          </a:prstGeom>
        </p:spPr>
        <p:txBody>
          <a:bodyPr>
            <a:normAutofit fontScale="90000"/>
          </a:bodyPr>
          <a:lstStyle/>
          <a:p>
            <a:pPr algn="l"/>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4900" i="1" dirty="0">
                <a:latin typeface="+mj-lt"/>
                <a:ea typeface="MS Mincho" panose="02020609040205080304" pitchFamily="49" charset="-128"/>
                <a:cs typeface="Times New Roman" panose="02020603050405020304" pitchFamily="18" charset="0"/>
              </a:rPr>
            </a:br>
            <a:r>
              <a:rPr lang="en-US" sz="4900" i="1" dirty="0">
                <a:latin typeface="+mj-lt"/>
                <a:ea typeface="MS Mincho" panose="02020609040205080304" pitchFamily="49" charset="-128"/>
                <a:cs typeface="Times New Roman" panose="02020603050405020304" pitchFamily="18" charset="0"/>
              </a:rPr>
              <a:t>T</a:t>
            </a:r>
            <a:r>
              <a:rPr lang="en-US" sz="4900" i="1" dirty="0">
                <a:effectLst/>
                <a:latin typeface="+mj-lt"/>
                <a:ea typeface="MS Mincho" panose="02020609040205080304" pitchFamily="49" charset="-128"/>
                <a:cs typeface="Times New Roman" panose="02020603050405020304" pitchFamily="18" charset="0"/>
              </a:rPr>
              <a:t>RENDS IN CRIMINAL POLICY: (DIS)</a:t>
            </a:r>
            <a:br>
              <a:rPr lang="en-US" sz="4900" i="1" dirty="0">
                <a:effectLst/>
                <a:latin typeface="+mj-lt"/>
                <a:ea typeface="MS Mincho" panose="02020609040205080304" pitchFamily="49" charset="-128"/>
                <a:cs typeface="Times New Roman" panose="02020603050405020304" pitchFamily="18" charset="0"/>
              </a:rPr>
            </a:br>
            <a:r>
              <a:rPr lang="en-US" sz="4900" i="1" dirty="0">
                <a:effectLst/>
                <a:latin typeface="+mj-lt"/>
                <a:ea typeface="MS Mincho" panose="02020609040205080304" pitchFamily="49" charset="-128"/>
                <a:cs typeface="Times New Roman" panose="02020603050405020304" pitchFamily="18" charset="0"/>
              </a:rPr>
              <a:t>ORGANISING THE CHAOS</a:t>
            </a:r>
            <a:br>
              <a:rPr lang="en-US" sz="4900" i="1" dirty="0">
                <a:effectLst/>
                <a:latin typeface="+mj-lt"/>
                <a:ea typeface="MS Mincho" panose="02020609040205080304" pitchFamily="49" charset="-128"/>
                <a:cs typeface="Times New Roman" panose="02020603050405020304" pitchFamily="18" charset="0"/>
              </a:rPr>
            </a:br>
            <a:br>
              <a:rPr lang="en-US" sz="4900" i="1" dirty="0">
                <a:effectLst/>
                <a:latin typeface="+mj-lt"/>
                <a:ea typeface="MS Mincho" panose="02020609040205080304" pitchFamily="49" charset="-128"/>
                <a:cs typeface="Times New Roman" panose="02020603050405020304" pitchFamily="18" charset="0"/>
              </a:rPr>
            </a:br>
            <a:r>
              <a:rPr lang="en-US" sz="4900" i="1" dirty="0">
                <a:effectLst/>
                <a:latin typeface="+mj-lt"/>
                <a:ea typeface="MS Mincho" panose="02020609040205080304" pitchFamily="49" charset="-128"/>
                <a:cs typeface="Times New Roman" panose="02020603050405020304" pitchFamily="18" charset="0"/>
              </a:rPr>
              <a:t>Lecture 4. </a:t>
            </a:r>
            <a:br>
              <a:rPr lang="en-US" sz="4900" i="1" dirty="0">
                <a:effectLst/>
                <a:latin typeface="+mj-lt"/>
                <a:ea typeface="MS Mincho" panose="02020609040205080304" pitchFamily="49" charset="-128"/>
                <a:cs typeface="Times New Roman" panose="02020603050405020304" pitchFamily="18" charset="0"/>
              </a:rPr>
            </a:br>
            <a:br>
              <a:rPr lang="en-US" sz="4900" i="1" dirty="0">
                <a:effectLst/>
                <a:latin typeface="+mj-lt"/>
                <a:ea typeface="MS Mincho" panose="02020609040205080304" pitchFamily="49" charset="-128"/>
                <a:cs typeface="Times New Roman" panose="02020603050405020304" pitchFamily="18" charset="0"/>
              </a:rPr>
            </a:br>
            <a:r>
              <a:rPr lang="en-US" sz="4900" i="1" dirty="0">
                <a:effectLst/>
                <a:latin typeface="Times New Roman" panose="02020603050405020304" pitchFamily="18" charset="0"/>
                <a:ea typeface="MS Mincho" panose="02020609040205080304" pitchFamily="49" charset="-128"/>
                <a:cs typeface="Times New Roman" panose="02020603050405020304" pitchFamily="18" charset="0"/>
              </a:rPr>
              <a:t>CRIMINALISATION VS DECRIMINALISATION  </a:t>
            </a:r>
            <a:br>
              <a:rPr lang="en-US" sz="4900" i="1" dirty="0">
                <a:effectLst/>
                <a:latin typeface="Times New Roman" panose="02020603050405020304" pitchFamily="18" charset="0"/>
                <a:ea typeface="MS Mincho" panose="02020609040205080304" pitchFamily="49" charset="-128"/>
                <a:cs typeface="Times New Roman" panose="02020603050405020304" pitchFamily="18" charset="0"/>
              </a:rPr>
            </a:br>
            <a:r>
              <a:rPr lang="en-US" sz="4900" i="1" dirty="0">
                <a:effectLst/>
                <a:latin typeface="Times New Roman" panose="02020603050405020304" pitchFamily="18" charset="0"/>
                <a:ea typeface="MS Mincho" panose="02020609040205080304" pitchFamily="49" charset="-128"/>
                <a:cs typeface="Times New Roman" panose="02020603050405020304" pitchFamily="18" charset="0"/>
              </a:rPr>
              <a:t>(INSTITUTIONAL APPROACH)</a:t>
            </a:r>
            <a:br>
              <a:rPr lang="en-US" sz="4900" dirty="0">
                <a:effectLst/>
                <a:latin typeface="Calibri" panose="020F0502020204030204" pitchFamily="34" charset="0"/>
                <a:ea typeface="MS Mincho" panose="02020609040205080304" pitchFamily="49" charset="-128"/>
                <a:cs typeface="Times New Roman" panose="02020603050405020304" pitchFamily="18" charset="0"/>
              </a:rPr>
            </a:br>
            <a:endParaRPr lang="en-US" sz="4900" dirty="0">
              <a:latin typeface="+mj-lt"/>
              <a:cs typeface="Times New Roman" panose="02020603050405020304" pitchFamily="18" charset="0"/>
            </a:endParaRPr>
          </a:p>
        </p:txBody>
      </p:sp>
      <p:sp>
        <p:nvSpPr>
          <p:cNvPr id="120" name="Dr.prof Viacheslav Tuliakov…"/>
          <p:cNvSpPr txBox="1">
            <a:spLocks noGrp="1"/>
          </p:cNvSpPr>
          <p:nvPr>
            <p:ph type="subTitle" idx="1"/>
          </p:nvPr>
        </p:nvSpPr>
        <p:spPr>
          <a:xfrm>
            <a:off x="877824" y="9374734"/>
            <a:ext cx="9835896" cy="2670048"/>
          </a:xfrm>
          <a:prstGeom prst="rect">
            <a:avLst/>
          </a:prstGeom>
        </p:spPr>
        <p:txBody>
          <a:bodyPr>
            <a:normAutofit/>
          </a:bodyPr>
          <a:lstStyle/>
          <a:p>
            <a:pPr algn="l" defTabSz="792479">
              <a:defRPr sz="4800"/>
            </a:pPr>
            <a:endParaRPr lang="en-US" sz="2200" dirty="0"/>
          </a:p>
          <a:p>
            <a:pPr algn="l" defTabSz="792479">
              <a:defRPr sz="4800"/>
            </a:pPr>
            <a:r>
              <a:rPr lang="en-US" sz="2200" b="1" dirty="0" err="1"/>
              <a:t>Dr.Hab</a:t>
            </a:r>
            <a:r>
              <a:rPr lang="en-US" sz="2200" b="1" dirty="0"/>
              <a:t>. Prof. Viacheslav Tuliakov</a:t>
            </a:r>
          </a:p>
          <a:p>
            <a:pPr algn="l" defTabSz="792479">
              <a:defRPr sz="4800"/>
            </a:pPr>
            <a:endParaRPr lang="en-US" sz="2200" b="1" dirty="0"/>
          </a:p>
          <a:p>
            <a:pPr algn="l" defTabSz="792479">
              <a:defRPr sz="4800"/>
            </a:pPr>
            <a:r>
              <a:rPr lang="en-US" sz="2200" dirty="0"/>
              <a:t>NU ‘Odesa law academy’ (Ukraine), university of Castilla La Mancha (Spain)</a:t>
            </a:r>
          </a:p>
        </p:txBody>
      </p:sp>
      <p:sp>
        <p:nvSpPr>
          <p:cNvPr id="131" name="Rectangle 130">
            <a:extLst>
              <a:ext uri="{FF2B5EF4-FFF2-40B4-BE49-F238E27FC236}">
                <a16:creationId xmlns:a16="http://schemas.microsoft.com/office/drawing/2014/main" id="{762DA937-8B55-4317-BD32-98D7AF30E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35978"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133" name="Rectangle 132">
            <a:extLst>
              <a:ext uri="{FF2B5EF4-FFF2-40B4-BE49-F238E27FC236}">
                <a16:creationId xmlns:a16="http://schemas.microsoft.com/office/drawing/2014/main" id="{C52EE5A8-045B-4D39-8ED1-51333408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196" y="8922238"/>
            <a:ext cx="10038148"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6">
            <a:extLst>
              <a:ext uri="{FF2B5EF4-FFF2-40B4-BE49-F238E27FC236}">
                <a16:creationId xmlns:a16="http://schemas.microsoft.com/office/drawing/2014/main" id="{13DBFBF6-6490-077B-DFB8-1E0C3CAEF3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542" y="11402553"/>
            <a:ext cx="2189480" cy="21162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4" name="Rectangle 2063">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523280C6-DD66-0F8F-1E30-53176C7A5A42}"/>
              </a:ext>
            </a:extLst>
          </p:cNvPr>
          <p:cNvSpPr>
            <a:spLocks noGrp="1"/>
          </p:cNvSpPr>
          <p:nvPr>
            <p:ph type="title"/>
          </p:nvPr>
        </p:nvSpPr>
        <p:spPr>
          <a:xfrm>
            <a:off x="13027576" y="730250"/>
            <a:ext cx="9680020" cy="3614610"/>
          </a:xfrm>
        </p:spPr>
        <p:txBody>
          <a:bodyPr vert="horz" lIns="91440" tIns="45720" rIns="91440" bIns="45720" rtlCol="0" anchor="ctr">
            <a:normAutofit/>
          </a:bodyPr>
          <a:lstStyle/>
          <a:p>
            <a:pPr algn="l" defTabSz="914400"/>
            <a:r>
              <a:rPr lang="en-US" sz="6000" dirty="0"/>
              <a:t>Oppression &amp; Terror/ Role of CL</a:t>
            </a:r>
          </a:p>
        </p:txBody>
      </p:sp>
      <p:pic>
        <p:nvPicPr>
          <p:cNvPr id="2050" name="Picture 2" descr="Prevention and the Limits of the Criminal Law ebook by Andrew Ashworth,Lucia Zedner,Patrick Tomlin">
            <a:extLst>
              <a:ext uri="{FF2B5EF4-FFF2-40B4-BE49-F238E27FC236}">
                <a16:creationId xmlns:a16="http://schemas.microsoft.com/office/drawing/2014/main" id="{E9607389-D63B-B0FD-7143-4D7C33668A9D}"/>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t="10445" r="1" b="15555"/>
          <a:stretch/>
        </p:blipFill>
        <p:spPr bwMode="auto">
          <a:xfrm>
            <a:off x="20" y="10"/>
            <a:ext cx="12233118" cy="13715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4" name="Текст 3">
            <a:extLst>
              <a:ext uri="{FF2B5EF4-FFF2-40B4-BE49-F238E27FC236}">
                <a16:creationId xmlns:a16="http://schemas.microsoft.com/office/drawing/2014/main" id="{02443FB7-5F65-B41A-ABEC-1040D0F2B177}"/>
              </a:ext>
            </a:extLst>
          </p:cNvPr>
          <p:cNvSpPr>
            <a:spLocks noGrp="1"/>
          </p:cNvSpPr>
          <p:nvPr>
            <p:ph type="body" sz="half" idx="1"/>
          </p:nvPr>
        </p:nvSpPr>
        <p:spPr>
          <a:xfrm>
            <a:off x="13027576" y="4666594"/>
            <a:ext cx="9680020" cy="7687332"/>
          </a:xfrm>
        </p:spPr>
        <p:txBody>
          <a:bodyPr vert="horz" lIns="91440" tIns="45720" rIns="91440" bIns="45720" rtlCol="0">
            <a:normAutofit/>
          </a:bodyPr>
          <a:lstStyle/>
          <a:p>
            <a:pPr indent="-228600" defTabSz="914400">
              <a:buFont typeface="Arial" panose="020B0604020202020204" pitchFamily="34" charset="0"/>
              <a:buChar char="•"/>
            </a:pPr>
            <a:r>
              <a:rPr lang="en-US" sz="4000" dirty="0"/>
              <a:t>Byzantian ROL – Absolute powers of Sovereign </a:t>
            </a:r>
          </a:p>
          <a:p>
            <a:pPr indent="-228600" defTabSz="914400">
              <a:buFont typeface="Arial" panose="020B0604020202020204" pitchFamily="34" charset="0"/>
              <a:buChar char="•"/>
            </a:pPr>
            <a:r>
              <a:rPr lang="en-US" sz="4000" dirty="0"/>
              <a:t> Empire governing – Distribution of penalties</a:t>
            </a:r>
          </a:p>
          <a:p>
            <a:pPr indent="-228600" defTabSz="914400">
              <a:buFont typeface="Arial" panose="020B0604020202020204" pitchFamily="34" charset="0"/>
              <a:buChar char="•"/>
            </a:pPr>
            <a:r>
              <a:rPr lang="en-US" sz="4000" dirty="0"/>
              <a:t> Socialist/Fascist terror – Material definition – Social threat</a:t>
            </a:r>
          </a:p>
          <a:p>
            <a:pPr indent="-228600" defTabSz="914400">
              <a:buFont typeface="Arial" panose="020B0604020202020204" pitchFamily="34" charset="0"/>
              <a:buChar char="•"/>
            </a:pPr>
            <a:r>
              <a:rPr lang="en-US" sz="4000" dirty="0"/>
              <a:t> Virtual state (DAESH,  Cartel ruling in LA) – changing cards – hidden codes</a:t>
            </a:r>
          </a:p>
          <a:p>
            <a:pPr indent="-228600" defTabSz="914400">
              <a:buFont typeface="Arial" panose="020B0604020202020204" pitchFamily="34" charset="0"/>
              <a:buChar char="•"/>
            </a:pPr>
            <a:r>
              <a:rPr lang="en-US" sz="4000" dirty="0"/>
              <a:t>Religious states (Saudis, Iran) -ancient prescriptions and morals over</a:t>
            </a:r>
          </a:p>
        </p:txBody>
      </p:sp>
    </p:spTree>
    <p:extLst>
      <p:ext uri="{BB962C8B-B14F-4D97-AF65-F5344CB8AC3E}">
        <p14:creationId xmlns:p14="http://schemas.microsoft.com/office/powerpoint/2010/main" val="74116978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8B5D1A34-AD89-3D13-A61A-1533E6C5B6B7}"/>
              </a:ext>
            </a:extLst>
          </p:cNvPr>
          <p:cNvSpPr>
            <a:spLocks noGrp="1"/>
          </p:cNvSpPr>
          <p:nvPr>
            <p:ph type="title"/>
          </p:nvPr>
        </p:nvSpPr>
        <p:spPr>
          <a:xfrm>
            <a:off x="1676402" y="730250"/>
            <a:ext cx="10502632" cy="3614610"/>
          </a:xfrm>
        </p:spPr>
        <p:txBody>
          <a:bodyPr vert="horz" lIns="91440" tIns="45720" rIns="91440" bIns="45720" rtlCol="0" anchor="ctr">
            <a:normAutofit/>
          </a:bodyPr>
          <a:lstStyle/>
          <a:p>
            <a:pPr algn="l" defTabSz="914400"/>
            <a:r>
              <a:rPr lang="en-US" sz="6000" b="1" dirty="0"/>
              <a:t>Non-Law</a:t>
            </a:r>
            <a:br>
              <a:rPr lang="ru-RU" sz="6000" dirty="0"/>
            </a:br>
            <a:endParaRPr lang="en-US" sz="6000" dirty="0"/>
          </a:p>
        </p:txBody>
      </p:sp>
      <p:sp>
        <p:nvSpPr>
          <p:cNvPr id="4" name="Текст 3">
            <a:extLst>
              <a:ext uri="{FF2B5EF4-FFF2-40B4-BE49-F238E27FC236}">
                <a16:creationId xmlns:a16="http://schemas.microsoft.com/office/drawing/2014/main" id="{7FE401AE-1E58-87D6-BAEB-CB647420719B}"/>
              </a:ext>
            </a:extLst>
          </p:cNvPr>
          <p:cNvSpPr>
            <a:spLocks noGrp="1"/>
          </p:cNvSpPr>
          <p:nvPr>
            <p:ph type="body" sz="half" idx="1"/>
          </p:nvPr>
        </p:nvSpPr>
        <p:spPr>
          <a:xfrm>
            <a:off x="526764" y="3165231"/>
            <a:ext cx="12380344" cy="9188695"/>
          </a:xfrm>
        </p:spPr>
        <p:txBody>
          <a:bodyPr vert="horz" lIns="91440" tIns="45720" rIns="91440" bIns="45720" rtlCol="0">
            <a:normAutofit fontScale="40000" lnSpcReduction="20000"/>
          </a:bodyPr>
          <a:lstStyle/>
          <a:p>
            <a:pPr indent="-228600" defTabSz="914400">
              <a:buFont typeface="Arial" panose="020B0604020202020204" pitchFamily="34" charset="0"/>
              <a:buChar char="•"/>
            </a:pPr>
            <a:r>
              <a:rPr lang="en-US" sz="4000" dirty="0"/>
              <a:t> </a:t>
            </a:r>
            <a:r>
              <a:rPr lang="en-US" sz="9800" dirty="0"/>
              <a:t>Law disobedience as legal order</a:t>
            </a:r>
          </a:p>
          <a:p>
            <a:pPr indent="-228600" defTabSz="914400">
              <a:buFont typeface="Arial" panose="020B0604020202020204" pitchFamily="34" charset="0"/>
              <a:buChar char="•"/>
            </a:pPr>
            <a:r>
              <a:rPr lang="en-US" sz="9800" dirty="0"/>
              <a:t>Non law as Legal Orwellian governing</a:t>
            </a:r>
          </a:p>
          <a:p>
            <a:pPr indent="-228600" defTabSz="914400">
              <a:buFont typeface="Arial" panose="020B0604020202020204" pitchFamily="34" charset="0"/>
              <a:buChar char="•"/>
            </a:pPr>
            <a:r>
              <a:rPr lang="en-US" sz="9800" dirty="0"/>
              <a:t>Genocide as policy</a:t>
            </a:r>
          </a:p>
          <a:p>
            <a:pPr indent="-228600" defTabSz="914400">
              <a:buFont typeface="Arial" panose="020B0604020202020204" pitchFamily="34" charset="0"/>
              <a:buChar char="•"/>
            </a:pPr>
            <a:r>
              <a:rPr lang="en-US" sz="9800" dirty="0"/>
              <a:t> </a:t>
            </a:r>
            <a:r>
              <a:rPr lang="en-US" sz="9800" b="0" i="0" u="none" strike="noStrike" dirty="0">
                <a:solidFill>
                  <a:srgbClr val="000000"/>
                </a:solidFill>
                <a:effectLst/>
                <a:latin typeface="-webkit-standard"/>
              </a:rPr>
              <a:t>A request for a superpower. </a:t>
            </a:r>
            <a:br>
              <a:rPr lang="en-US" sz="9800" dirty="0"/>
            </a:br>
            <a:endParaRPr lang="ru-RU" sz="9800" dirty="0">
              <a:solidFill>
                <a:srgbClr val="000000"/>
              </a:solidFill>
              <a:latin typeface="-webkit-standard"/>
            </a:endParaRPr>
          </a:p>
          <a:p>
            <a:pPr indent="-228600" defTabSz="914400">
              <a:buFont typeface="Arial" panose="020B0604020202020204" pitchFamily="34" charset="0"/>
              <a:buChar char="•"/>
            </a:pPr>
            <a:r>
              <a:rPr lang="en-US" sz="9800" b="0" i="0" u="none" strike="noStrike" dirty="0">
                <a:solidFill>
                  <a:srgbClr val="000000"/>
                </a:solidFill>
                <a:effectLst/>
                <a:latin typeface="-webkit-standard"/>
              </a:rPr>
              <a:t>The request for personal rights and freedoms to be secondary. </a:t>
            </a:r>
            <a:endParaRPr lang="ru-RU" sz="9800" dirty="0">
              <a:solidFill>
                <a:srgbClr val="000000"/>
              </a:solidFill>
              <a:latin typeface="-webkit-standard"/>
            </a:endParaRPr>
          </a:p>
          <a:p>
            <a:pPr indent="-228600" defTabSz="914400">
              <a:buFont typeface="Arial" panose="020B0604020202020204" pitchFamily="34" charset="0"/>
              <a:buChar char="•"/>
            </a:pPr>
            <a:r>
              <a:rPr lang="en-US" sz="9800" b="0" i="0" u="none" strike="noStrike" dirty="0">
                <a:solidFill>
                  <a:srgbClr val="000000"/>
                </a:solidFill>
                <a:effectLst/>
                <a:latin typeface="-webkit-standard"/>
              </a:rPr>
              <a:t>A request for an external culprit for our problems. </a:t>
            </a:r>
            <a:br>
              <a:rPr lang="en-US" sz="9800" dirty="0"/>
            </a:br>
            <a:endParaRPr lang="ru-RU" sz="9800" dirty="0">
              <a:solidFill>
                <a:srgbClr val="000000"/>
              </a:solidFill>
              <a:latin typeface="-webkit-standard"/>
            </a:endParaRPr>
          </a:p>
          <a:p>
            <a:pPr indent="-228600" defTabSz="914400">
              <a:buFont typeface="Arial" panose="020B0604020202020204" pitchFamily="34" charset="0"/>
              <a:buChar char="•"/>
            </a:pPr>
            <a:r>
              <a:rPr lang="en-US" sz="9800" b="0" i="0" u="none" strike="noStrike" dirty="0">
                <a:solidFill>
                  <a:srgbClr val="000000"/>
                </a:solidFill>
                <a:effectLst/>
                <a:latin typeface="-webkit-standard"/>
              </a:rPr>
              <a:t> A request for paternalism. </a:t>
            </a:r>
            <a:endParaRPr lang="ru-RU" sz="9800" b="0" i="0" u="none" strike="noStrike" dirty="0">
              <a:solidFill>
                <a:srgbClr val="000000"/>
              </a:solidFill>
              <a:effectLst/>
              <a:latin typeface="-webkit-standard"/>
            </a:endParaRPr>
          </a:p>
          <a:p>
            <a:pPr indent="-228600" defTabSz="914400">
              <a:buFont typeface="Arial" panose="020B0604020202020204" pitchFamily="34" charset="0"/>
              <a:buChar char="•"/>
            </a:pPr>
            <a:r>
              <a:rPr lang="en-US" sz="9800" b="0" i="0" u="none" strike="noStrike" dirty="0">
                <a:solidFill>
                  <a:srgbClr val="000000"/>
                </a:solidFill>
                <a:effectLst/>
                <a:latin typeface="-webkit-standard"/>
              </a:rPr>
              <a:t>Demand for size and power as arguments in an argument. </a:t>
            </a:r>
            <a:br>
              <a:rPr lang="en-US" sz="9800" dirty="0"/>
            </a:br>
            <a:endParaRPr lang="en-US" sz="4000" dirty="0"/>
          </a:p>
        </p:txBody>
      </p:sp>
      <p:pic>
        <p:nvPicPr>
          <p:cNvPr id="3074" name="Picture 2" descr="Why Did Orwell Choose &quot;Freedom Is Slavery&quot; Instead of &quot;Slavery Is Freedom&quot;  as the Second Slogan in &quot;1984&quot;? - Owlcation">
            <a:extLst>
              <a:ext uri="{FF2B5EF4-FFF2-40B4-BE49-F238E27FC236}">
                <a16:creationId xmlns:a16="http://schemas.microsoft.com/office/drawing/2014/main" id="{F522451E-F354-430A-11CE-5139B34EF997}"/>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t="5609" b="12977"/>
          <a:stretch/>
        </p:blipFill>
        <p:spPr bwMode="auto">
          <a:xfrm>
            <a:off x="12458430" y="10"/>
            <a:ext cx="11925570" cy="13715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82830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8E9A2E6C-FB8D-E2C0-FD32-ED8F6B89E168}"/>
              </a:ext>
            </a:extLst>
          </p:cNvPr>
          <p:cNvSpPr>
            <a:spLocks noGrp="1"/>
          </p:cNvSpPr>
          <p:nvPr>
            <p:ph type="title"/>
          </p:nvPr>
        </p:nvSpPr>
        <p:spPr>
          <a:xfrm>
            <a:off x="10595524" y="658368"/>
            <a:ext cx="12502220" cy="3566160"/>
          </a:xfrm>
        </p:spPr>
        <p:txBody>
          <a:bodyPr vert="horz" lIns="91440" tIns="45720" rIns="91440" bIns="45720" rtlCol="0" anchor="b">
            <a:normAutofit/>
          </a:bodyPr>
          <a:lstStyle/>
          <a:p>
            <a:pPr algn="l" defTabSz="914400"/>
            <a:r>
              <a:rPr lang="en-US" sz="10800"/>
              <a:t>DEMOCRACY AND CRIME</a:t>
            </a:r>
          </a:p>
        </p:txBody>
      </p:sp>
      <p:pic>
        <p:nvPicPr>
          <p:cNvPr id="3074" name="Picture 2" descr="Crimes Of Democracy Versus Crimes Of Communism : Karol Ondrias, Karol  Ondrias: Amazon.es: Libros">
            <a:extLst>
              <a:ext uri="{FF2B5EF4-FFF2-40B4-BE49-F238E27FC236}">
                <a16:creationId xmlns:a16="http://schemas.microsoft.com/office/drawing/2014/main" id="{9613C172-9A40-AF48-1927-00AD55D30F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27" b="884"/>
          <a:stretch/>
        </p:blipFill>
        <p:spPr bwMode="auto">
          <a:xfrm>
            <a:off x="2" y="10"/>
            <a:ext cx="9314688" cy="13715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08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95524" y="4749894"/>
            <a:ext cx="8487178" cy="36576"/>
          </a:xfrm>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 name="connsiteX0" fmla="*/ 0 w 8487178"/>
              <a:gd name="connsiteY0" fmla="*/ 0 h 36576"/>
              <a:gd name="connsiteX1" fmla="*/ 483116 w 8487178"/>
              <a:gd name="connsiteY1" fmla="*/ 0 h 36576"/>
              <a:gd name="connsiteX2" fmla="*/ 881361 w 8487178"/>
              <a:gd name="connsiteY2" fmla="*/ 0 h 36576"/>
              <a:gd name="connsiteX3" fmla="*/ 1364477 w 8487178"/>
              <a:gd name="connsiteY3" fmla="*/ 0 h 36576"/>
              <a:gd name="connsiteX4" fmla="*/ 2017337 w 8487178"/>
              <a:gd name="connsiteY4" fmla="*/ 0 h 36576"/>
              <a:gd name="connsiteX5" fmla="*/ 2755069 w 8487178"/>
              <a:gd name="connsiteY5" fmla="*/ 0 h 36576"/>
              <a:gd name="connsiteX6" fmla="*/ 3577672 w 8487178"/>
              <a:gd name="connsiteY6" fmla="*/ 0 h 36576"/>
              <a:gd name="connsiteX7" fmla="*/ 4400275 w 8487178"/>
              <a:gd name="connsiteY7" fmla="*/ 0 h 36576"/>
              <a:gd name="connsiteX8" fmla="*/ 4968263 w 8487178"/>
              <a:gd name="connsiteY8" fmla="*/ 0 h 36576"/>
              <a:gd name="connsiteX9" fmla="*/ 5705995 w 8487178"/>
              <a:gd name="connsiteY9" fmla="*/ 0 h 36576"/>
              <a:gd name="connsiteX10" fmla="*/ 6358855 w 8487178"/>
              <a:gd name="connsiteY10" fmla="*/ 0 h 36576"/>
              <a:gd name="connsiteX11" fmla="*/ 6926843 w 8487178"/>
              <a:gd name="connsiteY11" fmla="*/ 0 h 36576"/>
              <a:gd name="connsiteX12" fmla="*/ 7664575 w 8487178"/>
              <a:gd name="connsiteY12" fmla="*/ 0 h 36576"/>
              <a:gd name="connsiteX13" fmla="*/ 8487178 w 8487178"/>
              <a:gd name="connsiteY13" fmla="*/ 0 h 36576"/>
              <a:gd name="connsiteX14" fmla="*/ 8487178 w 8487178"/>
              <a:gd name="connsiteY14" fmla="*/ 36576 h 36576"/>
              <a:gd name="connsiteX15" fmla="*/ 8004062 w 8487178"/>
              <a:gd name="connsiteY15" fmla="*/ 36576 h 36576"/>
              <a:gd name="connsiteX16" fmla="*/ 7181458 w 8487178"/>
              <a:gd name="connsiteY16" fmla="*/ 36576 h 36576"/>
              <a:gd name="connsiteX17" fmla="*/ 6698342 w 8487178"/>
              <a:gd name="connsiteY17" fmla="*/ 36576 h 36576"/>
              <a:gd name="connsiteX18" fmla="*/ 5960610 w 8487178"/>
              <a:gd name="connsiteY18" fmla="*/ 36576 h 36576"/>
              <a:gd name="connsiteX19" fmla="*/ 5562366 w 8487178"/>
              <a:gd name="connsiteY19" fmla="*/ 36576 h 36576"/>
              <a:gd name="connsiteX20" fmla="*/ 4909506 w 8487178"/>
              <a:gd name="connsiteY20" fmla="*/ 36576 h 36576"/>
              <a:gd name="connsiteX21" fmla="*/ 4426390 w 8487178"/>
              <a:gd name="connsiteY21" fmla="*/ 36576 h 36576"/>
              <a:gd name="connsiteX22" fmla="*/ 3603786 w 8487178"/>
              <a:gd name="connsiteY22" fmla="*/ 36576 h 36576"/>
              <a:gd name="connsiteX23" fmla="*/ 3205542 w 8487178"/>
              <a:gd name="connsiteY23" fmla="*/ 36576 h 36576"/>
              <a:gd name="connsiteX24" fmla="*/ 2552682 w 8487178"/>
              <a:gd name="connsiteY24" fmla="*/ 36576 h 36576"/>
              <a:gd name="connsiteX25" fmla="*/ 2154437 w 8487178"/>
              <a:gd name="connsiteY25" fmla="*/ 36576 h 36576"/>
              <a:gd name="connsiteX26" fmla="*/ 1671321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16221" y="-6704"/>
                  <a:pt x="408364" y="41393"/>
                  <a:pt x="737732" y="0"/>
                </a:cubicBezTo>
                <a:cubicBezTo>
                  <a:pt x="1057616" y="-41348"/>
                  <a:pt x="1326248" y="22548"/>
                  <a:pt x="1560335" y="0"/>
                </a:cubicBezTo>
                <a:cubicBezTo>
                  <a:pt x="1779624" y="7118"/>
                  <a:pt x="1863120" y="21518"/>
                  <a:pt x="1958580" y="0"/>
                </a:cubicBezTo>
                <a:cubicBezTo>
                  <a:pt x="2051499" y="-19177"/>
                  <a:pt x="2426765" y="-7685"/>
                  <a:pt x="2526568" y="0"/>
                </a:cubicBezTo>
                <a:cubicBezTo>
                  <a:pt x="2644796" y="-5923"/>
                  <a:pt x="2756267" y="38819"/>
                  <a:pt x="2924812" y="0"/>
                </a:cubicBezTo>
                <a:cubicBezTo>
                  <a:pt x="3109745" y="-28396"/>
                  <a:pt x="3375207" y="-12883"/>
                  <a:pt x="3577672" y="0"/>
                </a:cubicBezTo>
                <a:cubicBezTo>
                  <a:pt x="3769338" y="-23237"/>
                  <a:pt x="4026056" y="-13968"/>
                  <a:pt x="4145660" y="0"/>
                </a:cubicBezTo>
                <a:cubicBezTo>
                  <a:pt x="4304176" y="63727"/>
                  <a:pt x="4465181" y="29531"/>
                  <a:pt x="4883392" y="0"/>
                </a:cubicBezTo>
                <a:cubicBezTo>
                  <a:pt x="5243088" y="-3144"/>
                  <a:pt x="5373480" y="-37490"/>
                  <a:pt x="5705995" y="0"/>
                </a:cubicBezTo>
                <a:cubicBezTo>
                  <a:pt x="6056677" y="36747"/>
                  <a:pt x="6159859" y="52147"/>
                  <a:pt x="6358855" y="0"/>
                </a:cubicBezTo>
                <a:cubicBezTo>
                  <a:pt x="6520888" y="-18899"/>
                  <a:pt x="6826761" y="-8113"/>
                  <a:pt x="7181458" y="0"/>
                </a:cubicBezTo>
                <a:cubicBezTo>
                  <a:pt x="7572354" y="8444"/>
                  <a:pt x="7595615" y="-25568"/>
                  <a:pt x="7834318" y="0"/>
                </a:cubicBezTo>
                <a:cubicBezTo>
                  <a:pt x="8052955" y="43179"/>
                  <a:pt x="8263326" y="-33173"/>
                  <a:pt x="8487178" y="0"/>
                </a:cubicBezTo>
                <a:cubicBezTo>
                  <a:pt x="8488672" y="7904"/>
                  <a:pt x="8488545" y="26577"/>
                  <a:pt x="8487178" y="36576"/>
                </a:cubicBezTo>
                <a:cubicBezTo>
                  <a:pt x="8184913" y="74160"/>
                  <a:pt x="8121822" y="65556"/>
                  <a:pt x="7834318" y="36576"/>
                </a:cubicBezTo>
                <a:cubicBezTo>
                  <a:pt x="7549692" y="5620"/>
                  <a:pt x="7517564" y="28106"/>
                  <a:pt x="7351202" y="36576"/>
                </a:cubicBezTo>
                <a:cubicBezTo>
                  <a:pt x="7203037" y="55778"/>
                  <a:pt x="7094786" y="36687"/>
                  <a:pt x="6952957" y="36576"/>
                </a:cubicBezTo>
                <a:cubicBezTo>
                  <a:pt x="6803900" y="43366"/>
                  <a:pt x="6516283" y="65361"/>
                  <a:pt x="6384969" y="36576"/>
                </a:cubicBezTo>
                <a:cubicBezTo>
                  <a:pt x="6242013" y="3977"/>
                  <a:pt x="5995582" y="94557"/>
                  <a:pt x="5732109" y="36576"/>
                </a:cubicBezTo>
                <a:cubicBezTo>
                  <a:pt x="5501736" y="5154"/>
                  <a:pt x="5423809" y="31077"/>
                  <a:pt x="5164121" y="36576"/>
                </a:cubicBezTo>
                <a:cubicBezTo>
                  <a:pt x="4889320" y="57000"/>
                  <a:pt x="4813495" y="41808"/>
                  <a:pt x="4681005" y="36576"/>
                </a:cubicBezTo>
                <a:cubicBezTo>
                  <a:pt x="4543463" y="22389"/>
                  <a:pt x="4061691" y="27272"/>
                  <a:pt x="3858402" y="36576"/>
                </a:cubicBezTo>
                <a:cubicBezTo>
                  <a:pt x="3594637" y="59963"/>
                  <a:pt x="3353691" y="38263"/>
                  <a:pt x="3205542" y="36576"/>
                </a:cubicBezTo>
                <a:cubicBezTo>
                  <a:pt x="3081859" y="64008"/>
                  <a:pt x="2704836" y="78189"/>
                  <a:pt x="2467810" y="36576"/>
                </a:cubicBezTo>
                <a:cubicBezTo>
                  <a:pt x="2230187" y="15876"/>
                  <a:pt x="2152012" y="25459"/>
                  <a:pt x="2069566" y="36576"/>
                </a:cubicBezTo>
                <a:cubicBezTo>
                  <a:pt x="2002085" y="22660"/>
                  <a:pt x="1696099" y="61108"/>
                  <a:pt x="1586449" y="36576"/>
                </a:cubicBezTo>
                <a:cubicBezTo>
                  <a:pt x="1407494" y="15523"/>
                  <a:pt x="1214192" y="54927"/>
                  <a:pt x="933590" y="36576"/>
                </a:cubicBezTo>
                <a:cubicBezTo>
                  <a:pt x="639816" y="73246"/>
                  <a:pt x="251114" y="78238"/>
                  <a:pt x="0" y="36576"/>
                </a:cubicBezTo>
                <a:cubicBezTo>
                  <a:pt x="-451" y="20298"/>
                  <a:pt x="1478" y="18086"/>
                  <a:pt x="0" y="0"/>
                </a:cubicBezTo>
                <a:close/>
              </a:path>
              <a:path w="8487178" h="36576" stroke="0" extrusionOk="0">
                <a:moveTo>
                  <a:pt x="0" y="0"/>
                </a:moveTo>
                <a:cubicBezTo>
                  <a:pt x="160534" y="49407"/>
                  <a:pt x="316743" y="-20370"/>
                  <a:pt x="483116" y="0"/>
                </a:cubicBezTo>
                <a:cubicBezTo>
                  <a:pt x="649474" y="20471"/>
                  <a:pt x="704397" y="7040"/>
                  <a:pt x="881361" y="0"/>
                </a:cubicBezTo>
                <a:cubicBezTo>
                  <a:pt x="1062081" y="-2373"/>
                  <a:pt x="1226057" y="7744"/>
                  <a:pt x="1364477" y="0"/>
                </a:cubicBezTo>
                <a:cubicBezTo>
                  <a:pt x="1494883" y="38289"/>
                  <a:pt x="1721946" y="-52301"/>
                  <a:pt x="2017337" y="0"/>
                </a:cubicBezTo>
                <a:cubicBezTo>
                  <a:pt x="2292545" y="37189"/>
                  <a:pt x="2530156" y="-21280"/>
                  <a:pt x="2755069" y="0"/>
                </a:cubicBezTo>
                <a:cubicBezTo>
                  <a:pt x="3019205" y="-77"/>
                  <a:pt x="3295306" y="-18783"/>
                  <a:pt x="3577672" y="0"/>
                </a:cubicBezTo>
                <a:cubicBezTo>
                  <a:pt x="3856063" y="-13583"/>
                  <a:pt x="4078846" y="27771"/>
                  <a:pt x="4400275" y="0"/>
                </a:cubicBezTo>
                <a:cubicBezTo>
                  <a:pt x="4702989" y="12424"/>
                  <a:pt x="4862543" y="-7477"/>
                  <a:pt x="4968263" y="0"/>
                </a:cubicBezTo>
                <a:cubicBezTo>
                  <a:pt x="5084586" y="30590"/>
                  <a:pt x="5464215" y="41779"/>
                  <a:pt x="5705995" y="0"/>
                </a:cubicBezTo>
                <a:cubicBezTo>
                  <a:pt x="5975075" y="-40078"/>
                  <a:pt x="6238142" y="-3232"/>
                  <a:pt x="6358855" y="0"/>
                </a:cubicBezTo>
                <a:cubicBezTo>
                  <a:pt x="6532376" y="-4958"/>
                  <a:pt x="6642284" y="5597"/>
                  <a:pt x="6926843" y="0"/>
                </a:cubicBezTo>
                <a:cubicBezTo>
                  <a:pt x="7164346" y="19633"/>
                  <a:pt x="7444770" y="19318"/>
                  <a:pt x="7664575" y="0"/>
                </a:cubicBezTo>
                <a:cubicBezTo>
                  <a:pt x="7940297" y="6962"/>
                  <a:pt x="8237594" y="-12258"/>
                  <a:pt x="8487178" y="0"/>
                </a:cubicBezTo>
                <a:cubicBezTo>
                  <a:pt x="8485372" y="11475"/>
                  <a:pt x="8485086" y="22933"/>
                  <a:pt x="8487178" y="36576"/>
                </a:cubicBezTo>
                <a:cubicBezTo>
                  <a:pt x="8394677" y="10350"/>
                  <a:pt x="8221026" y="54368"/>
                  <a:pt x="8004062" y="36576"/>
                </a:cubicBezTo>
                <a:cubicBezTo>
                  <a:pt x="7759555" y="25399"/>
                  <a:pt x="7422963" y="40745"/>
                  <a:pt x="7181458" y="36576"/>
                </a:cubicBezTo>
                <a:cubicBezTo>
                  <a:pt x="6914423" y="3294"/>
                  <a:pt x="6792795" y="23080"/>
                  <a:pt x="6698342" y="36576"/>
                </a:cubicBezTo>
                <a:cubicBezTo>
                  <a:pt x="6584090" y="49180"/>
                  <a:pt x="6264253" y="-4827"/>
                  <a:pt x="5960610" y="36576"/>
                </a:cubicBezTo>
                <a:cubicBezTo>
                  <a:pt x="5659702" y="61689"/>
                  <a:pt x="5662120" y="34932"/>
                  <a:pt x="5562366" y="36576"/>
                </a:cubicBezTo>
                <a:cubicBezTo>
                  <a:pt x="5474598" y="14475"/>
                  <a:pt x="5065231" y="57859"/>
                  <a:pt x="4909506" y="36576"/>
                </a:cubicBezTo>
                <a:cubicBezTo>
                  <a:pt x="4750628" y="46377"/>
                  <a:pt x="4555322" y="50036"/>
                  <a:pt x="4426390" y="36576"/>
                </a:cubicBezTo>
                <a:cubicBezTo>
                  <a:pt x="4364162" y="15524"/>
                  <a:pt x="3957329" y="107564"/>
                  <a:pt x="3603786" y="36576"/>
                </a:cubicBezTo>
                <a:cubicBezTo>
                  <a:pt x="3295611" y="7910"/>
                  <a:pt x="3379662" y="51592"/>
                  <a:pt x="3205542" y="36576"/>
                </a:cubicBezTo>
                <a:cubicBezTo>
                  <a:pt x="3039771" y="54895"/>
                  <a:pt x="2689950" y="-7861"/>
                  <a:pt x="2552682" y="36576"/>
                </a:cubicBezTo>
                <a:cubicBezTo>
                  <a:pt x="2402836" y="65831"/>
                  <a:pt x="2304392" y="6854"/>
                  <a:pt x="2154437" y="36576"/>
                </a:cubicBezTo>
                <a:cubicBezTo>
                  <a:pt x="1981627" y="32651"/>
                  <a:pt x="1889188" y="59657"/>
                  <a:pt x="1671321" y="36576"/>
                </a:cubicBezTo>
                <a:cubicBezTo>
                  <a:pt x="1433153" y="8129"/>
                  <a:pt x="1131145" y="45933"/>
                  <a:pt x="933590" y="36576"/>
                </a:cubicBezTo>
                <a:cubicBezTo>
                  <a:pt x="793541" y="17826"/>
                  <a:pt x="240123" y="-32107"/>
                  <a:pt x="0" y="36576"/>
                </a:cubicBezTo>
                <a:cubicBezTo>
                  <a:pt x="1615" y="20953"/>
                  <a:pt x="-1950" y="10637"/>
                  <a:pt x="0" y="0"/>
                </a:cubicBezTo>
                <a:close/>
              </a:path>
              <a:path w="8487178" h="36576" fill="none" stroke="0" extrusionOk="0">
                <a:moveTo>
                  <a:pt x="0" y="0"/>
                </a:moveTo>
                <a:cubicBezTo>
                  <a:pt x="129661" y="-9749"/>
                  <a:pt x="400470" y="18047"/>
                  <a:pt x="737732" y="0"/>
                </a:cubicBezTo>
                <a:cubicBezTo>
                  <a:pt x="1023464" y="-36808"/>
                  <a:pt x="1310128" y="14461"/>
                  <a:pt x="1560335" y="0"/>
                </a:cubicBezTo>
                <a:cubicBezTo>
                  <a:pt x="1776439" y="4551"/>
                  <a:pt x="1865206" y="10945"/>
                  <a:pt x="1958580" y="0"/>
                </a:cubicBezTo>
                <a:cubicBezTo>
                  <a:pt x="2050148" y="-5"/>
                  <a:pt x="2429910" y="14952"/>
                  <a:pt x="2526568" y="0"/>
                </a:cubicBezTo>
                <a:cubicBezTo>
                  <a:pt x="2661586" y="4540"/>
                  <a:pt x="2769327" y="4294"/>
                  <a:pt x="2924812" y="0"/>
                </a:cubicBezTo>
                <a:cubicBezTo>
                  <a:pt x="3067088" y="-49737"/>
                  <a:pt x="3378839" y="35475"/>
                  <a:pt x="3577672" y="0"/>
                </a:cubicBezTo>
                <a:cubicBezTo>
                  <a:pt x="3771483" y="4067"/>
                  <a:pt x="3997288" y="-23450"/>
                  <a:pt x="4145660" y="0"/>
                </a:cubicBezTo>
                <a:cubicBezTo>
                  <a:pt x="4277293" y="13446"/>
                  <a:pt x="4522522" y="9267"/>
                  <a:pt x="4883392" y="0"/>
                </a:cubicBezTo>
                <a:cubicBezTo>
                  <a:pt x="5249973" y="-22680"/>
                  <a:pt x="5342870" y="-29824"/>
                  <a:pt x="5705995" y="0"/>
                </a:cubicBezTo>
                <a:cubicBezTo>
                  <a:pt x="6056474" y="16164"/>
                  <a:pt x="6176764" y="28295"/>
                  <a:pt x="6358855" y="0"/>
                </a:cubicBezTo>
                <a:cubicBezTo>
                  <a:pt x="6600599" y="-1943"/>
                  <a:pt x="6746514" y="-12920"/>
                  <a:pt x="7181458" y="0"/>
                </a:cubicBezTo>
                <a:cubicBezTo>
                  <a:pt x="7577193" y="326"/>
                  <a:pt x="7586900" y="-24008"/>
                  <a:pt x="7834318" y="0"/>
                </a:cubicBezTo>
                <a:cubicBezTo>
                  <a:pt x="8073189" y="29599"/>
                  <a:pt x="8254406" y="-2763"/>
                  <a:pt x="8487178" y="0"/>
                </a:cubicBezTo>
                <a:cubicBezTo>
                  <a:pt x="8488109" y="7284"/>
                  <a:pt x="8487817" y="26540"/>
                  <a:pt x="8487178" y="36576"/>
                </a:cubicBezTo>
                <a:cubicBezTo>
                  <a:pt x="8188549" y="57034"/>
                  <a:pt x="8124825" y="47721"/>
                  <a:pt x="7834318" y="36576"/>
                </a:cubicBezTo>
                <a:cubicBezTo>
                  <a:pt x="7546195" y="7091"/>
                  <a:pt x="7503324" y="30719"/>
                  <a:pt x="7351202" y="36576"/>
                </a:cubicBezTo>
                <a:cubicBezTo>
                  <a:pt x="7188387" y="56239"/>
                  <a:pt x="7091108" y="13684"/>
                  <a:pt x="6952957" y="36576"/>
                </a:cubicBezTo>
                <a:cubicBezTo>
                  <a:pt x="6791950" y="53539"/>
                  <a:pt x="6518480" y="30796"/>
                  <a:pt x="6384969" y="36576"/>
                </a:cubicBezTo>
                <a:cubicBezTo>
                  <a:pt x="6247331" y="-8883"/>
                  <a:pt x="5949845" y="51231"/>
                  <a:pt x="5732109" y="36576"/>
                </a:cubicBezTo>
                <a:cubicBezTo>
                  <a:pt x="5499017" y="-6714"/>
                  <a:pt x="5419186" y="25152"/>
                  <a:pt x="5164121" y="36576"/>
                </a:cubicBezTo>
                <a:cubicBezTo>
                  <a:pt x="4905783" y="39387"/>
                  <a:pt x="4817361" y="30692"/>
                  <a:pt x="4681005" y="36576"/>
                </a:cubicBezTo>
                <a:cubicBezTo>
                  <a:pt x="4577000" y="-8293"/>
                  <a:pt x="4120884" y="45663"/>
                  <a:pt x="3858402" y="36576"/>
                </a:cubicBezTo>
                <a:cubicBezTo>
                  <a:pt x="3613266" y="17047"/>
                  <a:pt x="3341297" y="48286"/>
                  <a:pt x="3205542" y="36576"/>
                </a:cubicBezTo>
                <a:cubicBezTo>
                  <a:pt x="3020832" y="49890"/>
                  <a:pt x="2720661" y="89200"/>
                  <a:pt x="2467810" y="36576"/>
                </a:cubicBezTo>
                <a:cubicBezTo>
                  <a:pt x="2213698" y="3365"/>
                  <a:pt x="2156253" y="28424"/>
                  <a:pt x="2069566" y="36576"/>
                </a:cubicBezTo>
                <a:cubicBezTo>
                  <a:pt x="1979173" y="64711"/>
                  <a:pt x="1712734" y="47821"/>
                  <a:pt x="1586449" y="36576"/>
                </a:cubicBezTo>
                <a:cubicBezTo>
                  <a:pt x="1482339" y="33792"/>
                  <a:pt x="1241086" y="58390"/>
                  <a:pt x="933590" y="36576"/>
                </a:cubicBezTo>
                <a:cubicBezTo>
                  <a:pt x="622779" y="67857"/>
                  <a:pt x="220358" y="78237"/>
                  <a:pt x="0" y="36576"/>
                </a:cubicBezTo>
                <a:cubicBezTo>
                  <a:pt x="-251" y="20887"/>
                  <a:pt x="1716" y="1690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58648" y="-23080"/>
                          <a:pt x="414015" y="33691"/>
                          <a:pt x="737732" y="0"/>
                        </a:cubicBezTo>
                        <a:cubicBezTo>
                          <a:pt x="1061449" y="-33691"/>
                          <a:pt x="1348785" y="-6923"/>
                          <a:pt x="1560335" y="0"/>
                        </a:cubicBezTo>
                        <a:cubicBezTo>
                          <a:pt x="1771885" y="6923"/>
                          <a:pt x="1874673" y="6083"/>
                          <a:pt x="1958580" y="0"/>
                        </a:cubicBezTo>
                        <a:cubicBezTo>
                          <a:pt x="2042488" y="-6083"/>
                          <a:pt x="2411773" y="5497"/>
                          <a:pt x="2526568" y="0"/>
                        </a:cubicBezTo>
                        <a:cubicBezTo>
                          <a:pt x="2641363" y="-5497"/>
                          <a:pt x="2769955" y="14545"/>
                          <a:pt x="2924812" y="0"/>
                        </a:cubicBezTo>
                        <a:cubicBezTo>
                          <a:pt x="3079669" y="-14545"/>
                          <a:pt x="3398796" y="-305"/>
                          <a:pt x="3577672" y="0"/>
                        </a:cubicBezTo>
                        <a:cubicBezTo>
                          <a:pt x="3756548" y="305"/>
                          <a:pt x="4010524" y="-19439"/>
                          <a:pt x="4145660" y="0"/>
                        </a:cubicBezTo>
                        <a:cubicBezTo>
                          <a:pt x="4280796" y="19439"/>
                          <a:pt x="4519168" y="18856"/>
                          <a:pt x="4883392" y="0"/>
                        </a:cubicBezTo>
                        <a:cubicBezTo>
                          <a:pt x="5247616" y="-18856"/>
                          <a:pt x="5354959" y="-20344"/>
                          <a:pt x="5705995" y="0"/>
                        </a:cubicBezTo>
                        <a:cubicBezTo>
                          <a:pt x="6057031" y="20344"/>
                          <a:pt x="6165300" y="31467"/>
                          <a:pt x="6358855" y="0"/>
                        </a:cubicBezTo>
                        <a:cubicBezTo>
                          <a:pt x="6552410" y="-31467"/>
                          <a:pt x="6791945" y="-470"/>
                          <a:pt x="7181458" y="0"/>
                        </a:cubicBezTo>
                        <a:cubicBezTo>
                          <a:pt x="7570971" y="470"/>
                          <a:pt x="7589420" y="-27923"/>
                          <a:pt x="7834318" y="0"/>
                        </a:cubicBezTo>
                        <a:cubicBezTo>
                          <a:pt x="8079216" y="27923"/>
                          <a:pt x="8244660" y="-28188"/>
                          <a:pt x="8487178" y="0"/>
                        </a:cubicBezTo>
                        <a:cubicBezTo>
                          <a:pt x="8487756" y="9299"/>
                          <a:pt x="8487778" y="26774"/>
                          <a:pt x="8487178" y="36576"/>
                        </a:cubicBezTo>
                        <a:cubicBezTo>
                          <a:pt x="8193354" y="68129"/>
                          <a:pt x="8121938" y="60994"/>
                          <a:pt x="7834318" y="36576"/>
                        </a:cubicBezTo>
                        <a:cubicBezTo>
                          <a:pt x="7546698" y="12158"/>
                          <a:pt x="7507615" y="29628"/>
                          <a:pt x="7351202" y="36576"/>
                        </a:cubicBezTo>
                        <a:cubicBezTo>
                          <a:pt x="7194789" y="43524"/>
                          <a:pt x="7096566" y="31598"/>
                          <a:pt x="6952957" y="36576"/>
                        </a:cubicBezTo>
                        <a:cubicBezTo>
                          <a:pt x="6809349" y="41554"/>
                          <a:pt x="6510534" y="54733"/>
                          <a:pt x="6384969" y="36576"/>
                        </a:cubicBezTo>
                        <a:cubicBezTo>
                          <a:pt x="6259404" y="18419"/>
                          <a:pt x="5956387" y="64521"/>
                          <a:pt x="5732109" y="36576"/>
                        </a:cubicBezTo>
                        <a:cubicBezTo>
                          <a:pt x="5507831" y="8631"/>
                          <a:pt x="5425540" y="32239"/>
                          <a:pt x="5164121" y="36576"/>
                        </a:cubicBezTo>
                        <a:cubicBezTo>
                          <a:pt x="4902702" y="40913"/>
                          <a:pt x="4815733" y="45661"/>
                          <a:pt x="4681005" y="36576"/>
                        </a:cubicBezTo>
                        <a:cubicBezTo>
                          <a:pt x="4546277" y="27491"/>
                          <a:pt x="4111650" y="24454"/>
                          <a:pt x="3858402" y="36576"/>
                        </a:cubicBezTo>
                        <a:cubicBezTo>
                          <a:pt x="3605154" y="48698"/>
                          <a:pt x="3355682" y="45487"/>
                          <a:pt x="3205542" y="36576"/>
                        </a:cubicBezTo>
                        <a:cubicBezTo>
                          <a:pt x="3055402" y="27665"/>
                          <a:pt x="2716580" y="64954"/>
                          <a:pt x="2467810" y="36576"/>
                        </a:cubicBezTo>
                        <a:cubicBezTo>
                          <a:pt x="2219040" y="8198"/>
                          <a:pt x="2149690" y="30867"/>
                          <a:pt x="2069566" y="36576"/>
                        </a:cubicBezTo>
                        <a:cubicBezTo>
                          <a:pt x="1989442" y="42285"/>
                          <a:pt x="1703335" y="42806"/>
                          <a:pt x="1586449" y="36576"/>
                        </a:cubicBezTo>
                        <a:cubicBezTo>
                          <a:pt x="1469563" y="30346"/>
                          <a:pt x="1212036" y="34821"/>
                          <a:pt x="933590" y="36576"/>
                        </a:cubicBezTo>
                        <a:cubicBezTo>
                          <a:pt x="655144" y="38331"/>
                          <a:pt x="215255" y="74183"/>
                          <a:pt x="0" y="36576"/>
                        </a:cubicBezTo>
                        <a:cubicBezTo>
                          <a:pt x="-516" y="20544"/>
                          <a:pt x="1802" y="17140"/>
                          <a:pt x="0" y="0"/>
                        </a:cubicBezTo>
                        <a:close/>
                      </a:path>
                      <a:path w="8487178" h="36576" stroke="0" extrusionOk="0">
                        <a:moveTo>
                          <a:pt x="0" y="0"/>
                        </a:moveTo>
                        <a:cubicBezTo>
                          <a:pt x="141875" y="16416"/>
                          <a:pt x="317987" y="-14018"/>
                          <a:pt x="483116" y="0"/>
                        </a:cubicBezTo>
                        <a:cubicBezTo>
                          <a:pt x="648245" y="14018"/>
                          <a:pt x="704570" y="5647"/>
                          <a:pt x="881361" y="0"/>
                        </a:cubicBezTo>
                        <a:cubicBezTo>
                          <a:pt x="1058153" y="-5647"/>
                          <a:pt x="1211393" y="2543"/>
                          <a:pt x="1364477" y="0"/>
                        </a:cubicBezTo>
                        <a:cubicBezTo>
                          <a:pt x="1517561" y="-2543"/>
                          <a:pt x="1713772" y="-6752"/>
                          <a:pt x="2017337" y="0"/>
                        </a:cubicBezTo>
                        <a:cubicBezTo>
                          <a:pt x="2320902" y="6752"/>
                          <a:pt x="2535852" y="27273"/>
                          <a:pt x="2755069" y="0"/>
                        </a:cubicBezTo>
                        <a:cubicBezTo>
                          <a:pt x="2974286" y="-27273"/>
                          <a:pt x="3322220" y="-6972"/>
                          <a:pt x="3577672" y="0"/>
                        </a:cubicBezTo>
                        <a:cubicBezTo>
                          <a:pt x="3833124" y="6972"/>
                          <a:pt x="4082700" y="-30587"/>
                          <a:pt x="4400275" y="0"/>
                        </a:cubicBezTo>
                        <a:cubicBezTo>
                          <a:pt x="4717850" y="30587"/>
                          <a:pt x="4848568" y="-17249"/>
                          <a:pt x="4968263" y="0"/>
                        </a:cubicBezTo>
                        <a:cubicBezTo>
                          <a:pt x="5087958" y="17249"/>
                          <a:pt x="5447087" y="18553"/>
                          <a:pt x="5705995" y="0"/>
                        </a:cubicBezTo>
                        <a:cubicBezTo>
                          <a:pt x="5964903" y="-18553"/>
                          <a:pt x="6211105" y="-17498"/>
                          <a:pt x="6358855" y="0"/>
                        </a:cubicBezTo>
                        <a:cubicBezTo>
                          <a:pt x="6506605" y="17498"/>
                          <a:pt x="6655586" y="-15953"/>
                          <a:pt x="6926843" y="0"/>
                        </a:cubicBezTo>
                        <a:cubicBezTo>
                          <a:pt x="7198100" y="15953"/>
                          <a:pt x="7439942" y="-28058"/>
                          <a:pt x="7664575" y="0"/>
                        </a:cubicBezTo>
                        <a:cubicBezTo>
                          <a:pt x="7889208" y="28058"/>
                          <a:pt x="8244819" y="-11603"/>
                          <a:pt x="8487178" y="0"/>
                        </a:cubicBezTo>
                        <a:cubicBezTo>
                          <a:pt x="8486954" y="11559"/>
                          <a:pt x="8486570" y="21146"/>
                          <a:pt x="8487178" y="36576"/>
                        </a:cubicBezTo>
                        <a:cubicBezTo>
                          <a:pt x="8363638" y="18444"/>
                          <a:pt x="8225194" y="49967"/>
                          <a:pt x="8004062" y="36576"/>
                        </a:cubicBezTo>
                        <a:cubicBezTo>
                          <a:pt x="7782930" y="23185"/>
                          <a:pt x="7442338" y="64256"/>
                          <a:pt x="7181458" y="36576"/>
                        </a:cubicBezTo>
                        <a:cubicBezTo>
                          <a:pt x="6920578" y="8896"/>
                          <a:pt x="6812793" y="31551"/>
                          <a:pt x="6698342" y="36576"/>
                        </a:cubicBezTo>
                        <a:cubicBezTo>
                          <a:pt x="6583891" y="41601"/>
                          <a:pt x="6260356" y="9334"/>
                          <a:pt x="5960610" y="36576"/>
                        </a:cubicBezTo>
                        <a:cubicBezTo>
                          <a:pt x="5660864" y="63818"/>
                          <a:pt x="5663756" y="35872"/>
                          <a:pt x="5562366" y="36576"/>
                        </a:cubicBezTo>
                        <a:cubicBezTo>
                          <a:pt x="5460976" y="37280"/>
                          <a:pt x="5069820" y="22312"/>
                          <a:pt x="4909506" y="36576"/>
                        </a:cubicBezTo>
                        <a:cubicBezTo>
                          <a:pt x="4749192" y="50840"/>
                          <a:pt x="4551078" y="46187"/>
                          <a:pt x="4426390" y="36576"/>
                        </a:cubicBezTo>
                        <a:cubicBezTo>
                          <a:pt x="4301702" y="26965"/>
                          <a:pt x="3916782" y="59932"/>
                          <a:pt x="3603786" y="36576"/>
                        </a:cubicBezTo>
                        <a:cubicBezTo>
                          <a:pt x="3290790" y="13220"/>
                          <a:pt x="3382822" y="52886"/>
                          <a:pt x="3205542" y="36576"/>
                        </a:cubicBezTo>
                        <a:cubicBezTo>
                          <a:pt x="3028262" y="20266"/>
                          <a:pt x="2723637" y="9596"/>
                          <a:pt x="2552682" y="36576"/>
                        </a:cubicBezTo>
                        <a:cubicBezTo>
                          <a:pt x="2381727" y="63556"/>
                          <a:pt x="2306903" y="19145"/>
                          <a:pt x="2154437" y="36576"/>
                        </a:cubicBezTo>
                        <a:cubicBezTo>
                          <a:pt x="2001972" y="54007"/>
                          <a:pt x="1880716" y="55934"/>
                          <a:pt x="1671321" y="36576"/>
                        </a:cubicBezTo>
                        <a:cubicBezTo>
                          <a:pt x="1461926" y="17218"/>
                          <a:pt x="1116754" y="69031"/>
                          <a:pt x="933590" y="36576"/>
                        </a:cubicBezTo>
                        <a:cubicBezTo>
                          <a:pt x="750426" y="4121"/>
                          <a:pt x="234904" y="7568"/>
                          <a:pt x="0" y="36576"/>
                        </a:cubicBezTo>
                        <a:cubicBezTo>
                          <a:pt x="-299" y="20797"/>
                          <a:pt x="-1602" y="1003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A5232D16-1720-9AFF-FDF3-8D6003C3A248}"/>
              </a:ext>
            </a:extLst>
          </p:cNvPr>
          <p:cNvSpPr>
            <a:spLocks noGrp="1"/>
          </p:cNvSpPr>
          <p:nvPr>
            <p:ph type="body" sz="half" idx="1"/>
          </p:nvPr>
        </p:nvSpPr>
        <p:spPr>
          <a:xfrm>
            <a:off x="10595524" y="5413248"/>
            <a:ext cx="12502220" cy="6967728"/>
          </a:xfrm>
        </p:spPr>
        <p:txBody>
          <a:bodyPr vert="horz" lIns="91440" tIns="45720" rIns="91440" bIns="45720" rtlCol="0">
            <a:normAutofit lnSpcReduction="10000"/>
          </a:bodyPr>
          <a:lstStyle/>
          <a:p>
            <a:pPr indent="-228600" defTabSz="914400">
              <a:buFont typeface="Arial" panose="020B0604020202020204" pitchFamily="34" charset="0"/>
              <a:buChar char="•"/>
            </a:pPr>
            <a:endParaRPr lang="en-US" sz="3700" b="0" i="0" u="none" strike="noStrike" dirty="0">
              <a:effectLst/>
            </a:endParaRPr>
          </a:p>
          <a:p>
            <a:r>
              <a:rPr lang="en-US" sz="4000" dirty="0">
                <a:effectLst/>
                <a:latin typeface="TimesNewRomanPSMT"/>
              </a:rPr>
              <a:t>Democracies enjoy higher levels of legitimacy in the eyes of their citizens, thus the rule of law is more highly respected.</a:t>
            </a:r>
            <a:br>
              <a:rPr lang="en-US" sz="4000" dirty="0">
                <a:effectLst/>
                <a:latin typeface="TimesNewRomanPSMT"/>
              </a:rPr>
            </a:br>
            <a:endParaRPr lang="en-US" sz="4000" dirty="0">
              <a:effectLst/>
              <a:latin typeface="TimesNewRomanPSMT"/>
            </a:endParaRPr>
          </a:p>
          <a:p>
            <a:r>
              <a:rPr lang="en-US" sz="4000" dirty="0">
                <a:effectLst/>
                <a:latin typeface="TimesNewRomanPSMT"/>
              </a:rPr>
              <a:t>Democracies punish serious crimes more severely and petty crimes less severely, meaning that they deter murder more effectively than non-democracies.</a:t>
            </a:r>
            <a:endParaRPr lang="en-US" sz="1600" dirty="0"/>
          </a:p>
          <a:p>
            <a:r>
              <a:rPr lang="en-US" sz="4000" dirty="0">
                <a:effectLst/>
                <a:latin typeface="TimesNewRomanPSMT"/>
              </a:rPr>
              <a:t>The cultural values espoused by the citizens of democracies are more peaceful and egalitarian than those of non-democracies, resulting in lower murder rates.</a:t>
            </a:r>
            <a:endParaRPr lang="en-US" sz="1600" dirty="0"/>
          </a:p>
          <a:p>
            <a:pPr indent="-228600" defTabSz="914400">
              <a:buFont typeface="Arial" panose="020B0604020202020204" pitchFamily="34" charset="0"/>
              <a:buChar char="•"/>
            </a:pPr>
            <a:endParaRPr lang="en-US" sz="3700" dirty="0"/>
          </a:p>
        </p:txBody>
      </p:sp>
    </p:spTree>
    <p:extLst>
      <p:ext uri="{BB962C8B-B14F-4D97-AF65-F5344CB8AC3E}">
        <p14:creationId xmlns:p14="http://schemas.microsoft.com/office/powerpoint/2010/main" val="27653259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62" name="Rectangle 616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4" name="Rectangle 6163">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7200" y="0"/>
            <a:ext cx="16314916" cy="13716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6" name="Rectangle 6165">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69074" y="3679768"/>
            <a:ext cx="16314920" cy="10035374"/>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8" name="Rectangle 616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126358" y="-66262"/>
            <a:ext cx="13715998" cy="13846806"/>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a:extLst>
              <a:ext uri="{FF2B5EF4-FFF2-40B4-BE49-F238E27FC236}">
                <a16:creationId xmlns:a16="http://schemas.microsoft.com/office/drawing/2014/main" id="{8DA43250-91E1-FA9F-BCD9-0F8DD9B91C29}"/>
              </a:ext>
            </a:extLst>
          </p:cNvPr>
          <p:cNvPicPr>
            <a:picLocks noGrp="1" noChangeAspect="1" noChangeArrowheads="1"/>
          </p:cNvPicPr>
          <p:nvPr>
            <p:ph type="pic" sz="half" idx="4294967295"/>
          </p:nvPr>
        </p:nvPicPr>
        <p:blipFill>
          <a:blip r:embed="rId2">
            <a:extLst>
              <a:ext uri="{28A0092B-C50C-407E-A947-70E740481C1C}">
                <a14:useLocalDpi xmlns:a14="http://schemas.microsoft.com/office/drawing/2010/main" val="0"/>
              </a:ext>
            </a:extLst>
          </a:blip>
          <a:srcRect t="5055" b="5055"/>
          <a:stretch>
            <a:fillRect/>
          </a:stretch>
        </p:blipFill>
        <p:spPr bwMode="auto">
          <a:xfrm>
            <a:off x="1239309" y="436462"/>
            <a:ext cx="17691189" cy="12841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877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4" name="Rectangle 410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3998" cy="137147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1C7C7E13-9EE7-9BE2-059B-412472ACA7A9}"/>
              </a:ext>
            </a:extLst>
          </p:cNvPr>
          <p:cNvSpPr>
            <a:spLocks noGrp="1"/>
          </p:cNvSpPr>
          <p:nvPr>
            <p:ph type="title"/>
          </p:nvPr>
        </p:nvSpPr>
        <p:spPr>
          <a:xfrm>
            <a:off x="1179120" y="1027706"/>
            <a:ext cx="9121168" cy="2940790"/>
          </a:xfrm>
        </p:spPr>
        <p:txBody>
          <a:bodyPr vert="horz" lIns="91440" tIns="45720" rIns="91440" bIns="45720" rtlCol="0" anchor="ctr">
            <a:normAutofit fontScale="90000"/>
          </a:bodyPr>
          <a:lstStyle/>
          <a:p>
            <a:pPr algn="l" defTabSz="914400"/>
            <a:r>
              <a:rPr lang="en-US" sz="8000" dirty="0"/>
              <a:t> </a:t>
            </a:r>
            <a:r>
              <a:rPr lang="en-US" sz="8000" dirty="0" err="1"/>
              <a:t>Legitimising</a:t>
            </a:r>
            <a:r>
              <a:rPr lang="en-US" sz="8000" dirty="0"/>
              <a:t> </a:t>
            </a:r>
            <a:r>
              <a:rPr lang="en-US" sz="8000" dirty="0" err="1"/>
              <a:t>Criminalisation</a:t>
            </a:r>
            <a:r>
              <a:rPr lang="en-US" sz="8000" dirty="0"/>
              <a:t> </a:t>
            </a:r>
            <a:br>
              <a:rPr lang="en-US" sz="8000" dirty="0"/>
            </a:br>
            <a:endParaRPr lang="en-US" sz="8000" dirty="0"/>
          </a:p>
        </p:txBody>
      </p:sp>
      <p:grpSp>
        <p:nvGrpSpPr>
          <p:cNvPr id="4106" name="Group 410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166968"/>
            <a:ext cx="710392" cy="1346920"/>
            <a:chOff x="0" y="823811"/>
            <a:chExt cx="355196" cy="673460"/>
          </a:xfrm>
        </p:grpSpPr>
        <p:sp>
          <p:nvSpPr>
            <p:cNvPr id="4107" name="Rectangle 410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8" name="Rectangle 410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10" name="Rectangle 410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330170" y="4181138"/>
            <a:ext cx="8595360" cy="548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DC21D766-22EC-189E-550B-6273D7970B42}"/>
              </a:ext>
            </a:extLst>
          </p:cNvPr>
          <p:cNvSpPr>
            <a:spLocks noGrp="1"/>
          </p:cNvSpPr>
          <p:nvPr>
            <p:ph type="body" sz="half" idx="1"/>
          </p:nvPr>
        </p:nvSpPr>
        <p:spPr>
          <a:xfrm>
            <a:off x="1181438" y="4661010"/>
            <a:ext cx="9118850" cy="7959170"/>
          </a:xfrm>
        </p:spPr>
        <p:txBody>
          <a:bodyPr vert="horz" lIns="91440" tIns="45720" rIns="91440" bIns="45720" rtlCol="0" anchor="ctr">
            <a:normAutofit fontScale="85000" lnSpcReduction="20000"/>
          </a:bodyPr>
          <a:lstStyle/>
          <a:p>
            <a:pPr marL="0" indent="-228600" defTabSz="914400">
              <a:buFont typeface="Arial" panose="020B0604020202020204" pitchFamily="34" charset="0"/>
              <a:buChar char="•"/>
            </a:pPr>
            <a:r>
              <a:rPr lang="en-US" dirty="0"/>
              <a:t>DIGNITY</a:t>
            </a:r>
            <a:r>
              <a:rPr lang="en-US" sz="3700" b="0" i="0" u="none" strike="noStrike" dirty="0">
                <a:effectLst/>
              </a:rPr>
              <a:t> (e.g. the right to life, the right to personal integrity),</a:t>
            </a:r>
          </a:p>
          <a:p>
            <a:pPr marL="0" indent="-228600" defTabSz="914400">
              <a:buFont typeface="Arial" panose="020B0604020202020204" pitchFamily="34" charset="0"/>
              <a:buChar char="•"/>
            </a:pPr>
            <a:r>
              <a:rPr lang="en-US" sz="3700" b="0" i="0" u="none" strike="noStrike" dirty="0">
                <a:effectLst/>
              </a:rPr>
              <a:t> FREEDOMS (e.g. right to liberty and security, right to property), </a:t>
            </a:r>
          </a:p>
          <a:p>
            <a:pPr marL="0" indent="-228600" defTabSz="914400">
              <a:buFont typeface="Arial" panose="020B0604020202020204" pitchFamily="34" charset="0"/>
              <a:buChar char="•"/>
            </a:pPr>
            <a:r>
              <a:rPr lang="en-US" sz="3700" b="0" i="0" u="none" strike="noStrike" dirty="0">
                <a:effectLst/>
              </a:rPr>
              <a:t>EQUALITY (e.g. non-discrimination, rights of the child), </a:t>
            </a:r>
          </a:p>
          <a:p>
            <a:pPr marL="0" indent="-228600" defTabSz="914400">
              <a:buFont typeface="Arial" panose="020B0604020202020204" pitchFamily="34" charset="0"/>
              <a:buChar char="•"/>
            </a:pPr>
            <a:r>
              <a:rPr lang="en-US" sz="3700" b="0" i="0" u="none" strike="noStrike" dirty="0">
                <a:effectLst/>
              </a:rPr>
              <a:t>SOLIDARITY (e.g. right of collective bargaining and action, fair and just working conditions), </a:t>
            </a:r>
          </a:p>
          <a:p>
            <a:pPr marL="0" indent="-228600" defTabSz="914400">
              <a:buFont typeface="Arial" panose="020B0604020202020204" pitchFamily="34" charset="0"/>
              <a:buChar char="•"/>
            </a:pPr>
            <a:r>
              <a:rPr lang="en-US" sz="3700" b="0" i="0" u="none" strike="noStrike" dirty="0">
                <a:effectLst/>
              </a:rPr>
              <a:t>CITIZENS’ RIGHTS (e.g. right to vote, right to good administration), </a:t>
            </a:r>
          </a:p>
          <a:p>
            <a:pPr marL="0" indent="-228600" defTabSz="914400">
              <a:buFont typeface="Arial" panose="020B0604020202020204" pitchFamily="34" charset="0"/>
              <a:buChar char="•"/>
            </a:pPr>
            <a:r>
              <a:rPr lang="en-US" sz="3700" b="0" i="0" u="none" strike="noStrike" dirty="0">
                <a:effectLst/>
              </a:rPr>
              <a:t>JUSTICE</a:t>
            </a:r>
          </a:p>
          <a:p>
            <a:pPr indent="-228600" defTabSz="914400">
              <a:buFont typeface="Arial" panose="020B0604020202020204" pitchFamily="34" charset="0"/>
              <a:buChar char="•"/>
            </a:pPr>
            <a:r>
              <a:rPr lang="en-US" sz="3700" dirty="0"/>
              <a:t>HARM AND WRONG</a:t>
            </a:r>
          </a:p>
          <a:p>
            <a:pPr indent="-228600" defTabSz="914400">
              <a:buFont typeface="Arial" panose="020B0604020202020204" pitchFamily="34" charset="0"/>
              <a:buChar char="•"/>
            </a:pPr>
            <a:r>
              <a:rPr lang="en-US" sz="3700" dirty="0"/>
              <a:t>LEGAL INTERESTS</a:t>
            </a:r>
          </a:p>
        </p:txBody>
      </p:sp>
      <p:sp>
        <p:nvSpPr>
          <p:cNvPr id="4112" name="Rectangle 411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1395340" y="0"/>
            <a:ext cx="2988660" cy="137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4" name="Rectangle 411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71620" y="1027706"/>
            <a:ext cx="12018732" cy="1166915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page7image3146966400">
            <a:extLst>
              <a:ext uri="{FF2B5EF4-FFF2-40B4-BE49-F238E27FC236}">
                <a16:creationId xmlns:a16="http://schemas.microsoft.com/office/drawing/2014/main" id="{4619691D-B0C3-0EEC-6A0A-CA290D14574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811" r="8263" b="-2"/>
          <a:stretch/>
        </p:blipFill>
        <p:spPr bwMode="auto">
          <a:xfrm>
            <a:off x="11955576" y="1598704"/>
            <a:ext cx="10850820" cy="10518592"/>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1" descr="page7image3146966096">
            <a:extLst>
              <a:ext uri="{FF2B5EF4-FFF2-40B4-BE49-F238E27FC236}">
                <a16:creationId xmlns:a16="http://schemas.microsoft.com/office/drawing/2014/main" id="{D1223979-F3D0-6434-8291-2BF2BE58CE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727200" cy="127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age7image3146966704">
            <a:extLst>
              <a:ext uri="{FF2B5EF4-FFF2-40B4-BE49-F238E27FC236}">
                <a16:creationId xmlns:a16="http://schemas.microsoft.com/office/drawing/2014/main" id="{BE5F1D7C-8313-43EB-F2A3-90852C1E43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035300" cy="330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5C22C3A-9DC6-6471-42DF-C83AD550F33C}"/>
              </a:ext>
            </a:extLst>
          </p:cNvPr>
          <p:cNvSpPr txBox="1"/>
          <p:nvPr/>
        </p:nvSpPr>
        <p:spPr>
          <a:xfrm>
            <a:off x="7971948" y="12898526"/>
            <a:ext cx="13423392" cy="369332"/>
          </a:xfrm>
          <a:prstGeom prst="rect">
            <a:avLst/>
          </a:prstGeom>
          <a:noFill/>
        </p:spPr>
        <p:txBody>
          <a:bodyPr wrap="square">
            <a:spAutoFit/>
          </a:bodyPr>
          <a:lstStyle/>
          <a:p>
            <a:r>
              <a:rPr lang="ru-UA" dirty="0"/>
              <a:t>https://www.brookings.edu/wp-content/uploads/2017/09/fp_20170905_democracy_crime_working_paper.pdf</a:t>
            </a:r>
          </a:p>
        </p:txBody>
      </p:sp>
    </p:spTree>
    <p:extLst>
      <p:ext uri="{BB962C8B-B14F-4D97-AF65-F5344CB8AC3E}">
        <p14:creationId xmlns:p14="http://schemas.microsoft.com/office/powerpoint/2010/main" val="215357111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Why do some people avoid news? Because they don't trust us — or because  they don't think we add value to their lives? | Nieman Journalism Lab">
            <a:extLst>
              <a:ext uri="{FF2B5EF4-FFF2-40B4-BE49-F238E27FC236}">
                <a16:creationId xmlns:a16="http://schemas.microsoft.com/office/drawing/2014/main" id="{2D8A1C7D-9442-2069-D99C-68D5778A3F3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179"/>
          <a:stretch/>
        </p:blipFill>
        <p:spPr bwMode="auto">
          <a:xfrm>
            <a:off x="2" y="10"/>
            <a:ext cx="19339284" cy="13715990"/>
          </a:xfrm>
          <a:prstGeom prst="rect">
            <a:avLst/>
          </a:prstGeom>
          <a:noFill/>
          <a:extLst>
            <a:ext uri="{909E8E84-426E-40DD-AFC4-6F175D3DCCD1}">
              <a14:hiddenFill xmlns:a14="http://schemas.microsoft.com/office/drawing/2010/main">
                <a:solidFill>
                  <a:srgbClr val="FFFFFF"/>
                </a:solidFill>
              </a14:hiddenFill>
            </a:ext>
          </a:extLst>
        </p:spPr>
      </p:pic>
      <p:sp>
        <p:nvSpPr>
          <p:cNvPr id="5129" name="Rectangle 512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250038" y="0"/>
            <a:ext cx="14133956" cy="13716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Заголовок 2">
            <a:extLst>
              <a:ext uri="{FF2B5EF4-FFF2-40B4-BE49-F238E27FC236}">
                <a16:creationId xmlns:a16="http://schemas.microsoft.com/office/drawing/2014/main" id="{B9FFA37B-F1C3-40EC-332F-F3545FBE63EB}"/>
              </a:ext>
            </a:extLst>
          </p:cNvPr>
          <p:cNvSpPr>
            <a:spLocks noGrp="1"/>
          </p:cNvSpPr>
          <p:nvPr>
            <p:ph type="title"/>
          </p:nvPr>
        </p:nvSpPr>
        <p:spPr>
          <a:xfrm>
            <a:off x="15063220" y="730250"/>
            <a:ext cx="7644378" cy="3799824"/>
          </a:xfrm>
        </p:spPr>
        <p:txBody>
          <a:bodyPr vert="horz" lIns="91440" tIns="45720" rIns="91440" bIns="45720" rtlCol="0" anchor="ctr">
            <a:normAutofit/>
          </a:bodyPr>
          <a:lstStyle/>
          <a:p>
            <a:pPr algn="l" defTabSz="914400"/>
            <a:r>
              <a:rPr lang="en-US" sz="8000" dirty="0"/>
              <a:t>FAKE STATES &amp; CRIMINALISATION</a:t>
            </a:r>
          </a:p>
        </p:txBody>
      </p:sp>
      <p:sp>
        <p:nvSpPr>
          <p:cNvPr id="4" name="Текст 3">
            <a:extLst>
              <a:ext uri="{FF2B5EF4-FFF2-40B4-BE49-F238E27FC236}">
                <a16:creationId xmlns:a16="http://schemas.microsoft.com/office/drawing/2014/main" id="{F426A6D8-1A79-0621-C4DC-06B7099A9B82}"/>
              </a:ext>
            </a:extLst>
          </p:cNvPr>
          <p:cNvSpPr>
            <a:spLocks noGrp="1"/>
          </p:cNvSpPr>
          <p:nvPr>
            <p:ph type="body" sz="half" idx="1"/>
          </p:nvPr>
        </p:nvSpPr>
        <p:spPr>
          <a:xfrm>
            <a:off x="15063220" y="4868402"/>
            <a:ext cx="7644378" cy="7485524"/>
          </a:xfrm>
        </p:spPr>
        <p:txBody>
          <a:bodyPr vert="horz" lIns="91440" tIns="45720" rIns="91440" bIns="45720" rtlCol="0">
            <a:normAutofit/>
          </a:bodyPr>
          <a:lstStyle/>
          <a:p>
            <a:pPr indent="-228600" defTabSz="914400">
              <a:buFont typeface="Arial" panose="020B0604020202020204" pitchFamily="34" charset="0"/>
              <a:buChar char="•"/>
            </a:pPr>
            <a:r>
              <a:rPr lang="en-US" sz="4000" dirty="0"/>
              <a:t> FAKE STATES VS FAKE NEWS</a:t>
            </a:r>
          </a:p>
          <a:p>
            <a:pPr indent="-228600" defTabSz="914400">
              <a:buFont typeface="Arial" panose="020B0604020202020204" pitchFamily="34" charset="0"/>
              <a:buChar char="•"/>
            </a:pPr>
            <a:r>
              <a:rPr lang="en-US" sz="4000" dirty="0"/>
              <a:t>NON-LAW IN ACTION</a:t>
            </a:r>
          </a:p>
          <a:p>
            <a:pPr indent="-228600" defTabSz="914400">
              <a:buFont typeface="Arial" panose="020B0604020202020204" pitchFamily="34" charset="0"/>
              <a:buChar char="•"/>
            </a:pPr>
            <a:r>
              <a:rPr lang="en-US" sz="4000" dirty="0"/>
              <a:t>OCCUPATIONAL (EFFECTIVE GOVERNANCE) CRIMINAL LAW</a:t>
            </a:r>
          </a:p>
          <a:p>
            <a:pPr indent="-228600" defTabSz="914400">
              <a:buFont typeface="Arial" panose="020B0604020202020204" pitchFamily="34" charset="0"/>
              <a:buChar char="•"/>
            </a:pPr>
            <a:r>
              <a:rPr lang="en-US" sz="4000" dirty="0"/>
              <a:t>UKRAINE AND NETHERLANDS VS RUSSIA </a:t>
            </a:r>
            <a:r>
              <a:rPr lang="en-US" sz="4000" dirty="0" err="1"/>
              <a:t>Ihttps</a:t>
            </a:r>
            <a:r>
              <a:rPr lang="en-US" sz="4000" dirty="0"/>
              <a:t>://</a:t>
            </a:r>
            <a:r>
              <a:rPr lang="en-US" sz="4000" dirty="0" err="1"/>
              <a:t>www.echr.coe.int</a:t>
            </a:r>
            <a:r>
              <a:rPr lang="en-US" sz="4000" dirty="0"/>
              <a:t>/Pages/</a:t>
            </a:r>
            <a:r>
              <a:rPr lang="en-US" sz="4000" dirty="0" err="1"/>
              <a:t>home.aspx?p</a:t>
            </a:r>
            <a:r>
              <a:rPr lang="en-US" sz="4000" dirty="0"/>
              <a:t>=</a:t>
            </a:r>
            <a:r>
              <a:rPr lang="en-US" sz="4000" dirty="0" err="1"/>
              <a:t>hearings&amp;w</a:t>
            </a:r>
            <a:r>
              <a:rPr lang="en-US" sz="4000" dirty="0"/>
              <a:t>=801916_26012022&amp;language=lang</a:t>
            </a:r>
          </a:p>
          <a:p>
            <a:pPr indent="-228600" defTabSz="914400">
              <a:buFont typeface="Arial" panose="020B0604020202020204" pitchFamily="34" charset="0"/>
              <a:buChar char="•"/>
            </a:pPr>
            <a:endParaRPr lang="en-US" sz="4000" dirty="0"/>
          </a:p>
        </p:txBody>
      </p:sp>
    </p:spTree>
    <p:extLst>
      <p:ext uri="{BB962C8B-B14F-4D97-AF65-F5344CB8AC3E}">
        <p14:creationId xmlns:p14="http://schemas.microsoft.com/office/powerpoint/2010/main" val="335116738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3C56B8AA-BF10-36C2-D302-29AC2C7D0B38}"/>
              </a:ext>
            </a:extLst>
          </p:cNvPr>
          <p:cNvSpPr>
            <a:spLocks noGrp="1"/>
          </p:cNvSpPr>
          <p:nvPr>
            <p:ph type="title"/>
          </p:nvPr>
        </p:nvSpPr>
        <p:spPr>
          <a:xfrm>
            <a:off x="13963650" y="3283504"/>
            <a:ext cx="8782048" cy="2646878"/>
          </a:xfrm>
        </p:spPr>
        <p:txBody>
          <a:bodyPr vert="horz" lIns="91440" tIns="45720" rIns="91440" bIns="45720" rtlCol="0" anchor="t">
            <a:normAutofit/>
          </a:bodyPr>
          <a:lstStyle/>
          <a:p>
            <a:pPr algn="l" defTabSz="914400"/>
            <a:r>
              <a:rPr lang="en-US" sz="8000">
                <a:solidFill>
                  <a:schemeClr val="bg1"/>
                </a:solidFill>
              </a:rPr>
              <a:t>SINGULARITY…</a:t>
            </a:r>
          </a:p>
        </p:txBody>
      </p:sp>
      <p:pic>
        <p:nvPicPr>
          <p:cNvPr id="7170" name="Picture 2" descr="Artificial Intelligence - A Comprehensive Overview of All Things AI">
            <a:extLst>
              <a:ext uri="{FF2B5EF4-FFF2-40B4-BE49-F238E27FC236}">
                <a16:creationId xmlns:a16="http://schemas.microsoft.com/office/drawing/2014/main" id="{7E7B4979-9449-3F21-2151-F9376EBE4B37}"/>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t="22298" b="22298"/>
          <a:stretch/>
        </p:blipFill>
        <p:spPr bwMode="auto">
          <a:xfrm>
            <a:off x="1654176" y="2997200"/>
            <a:ext cx="10521950" cy="9353550"/>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7177" name="Group 7176">
            <a:extLst>
              <a:ext uri="{FF2B5EF4-FFF2-40B4-BE49-F238E27FC236}">
                <a16:creationId xmlns:a16="http://schemas.microsoft.com/office/drawing/2014/main" id="{0EAC7AFE-68C0-41EB-A1C7-108E60D7C3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54176" y="9591074"/>
            <a:ext cx="10521950" cy="2821312"/>
            <a:chOff x="827088" y="4795537"/>
            <a:chExt cx="5260975" cy="1410656"/>
          </a:xfrm>
        </p:grpSpPr>
        <p:sp>
          <p:nvSpPr>
            <p:cNvPr id="7178" name="Freeform: Shape 7177">
              <a:extLst>
                <a:ext uri="{FF2B5EF4-FFF2-40B4-BE49-F238E27FC236}">
                  <a16:creationId xmlns:a16="http://schemas.microsoft.com/office/drawing/2014/main" id="{127393A7-D6DA-410B-8699-AA56B57BF7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7088" y="4795537"/>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79" name="Freeform: Shape 7178">
              <a:extLst>
                <a:ext uri="{FF2B5EF4-FFF2-40B4-BE49-F238E27FC236}">
                  <a16:creationId xmlns:a16="http://schemas.microsoft.com/office/drawing/2014/main" id="{8EC44C88-69E3-42EE-86E8-9B45F712B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7088" y="4795537"/>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Текст 3">
            <a:extLst>
              <a:ext uri="{FF2B5EF4-FFF2-40B4-BE49-F238E27FC236}">
                <a16:creationId xmlns:a16="http://schemas.microsoft.com/office/drawing/2014/main" id="{CC1C4B4A-6708-2363-05A6-D0798B35DB5E}"/>
              </a:ext>
            </a:extLst>
          </p:cNvPr>
          <p:cNvSpPr>
            <a:spLocks noGrp="1"/>
          </p:cNvSpPr>
          <p:nvPr>
            <p:ph type="body" sz="half" idx="1"/>
          </p:nvPr>
        </p:nvSpPr>
        <p:spPr>
          <a:xfrm>
            <a:off x="13963650" y="5103619"/>
            <a:ext cx="8782048" cy="5364000"/>
          </a:xfrm>
        </p:spPr>
        <p:txBody>
          <a:bodyPr vert="horz" lIns="91440" tIns="45720" rIns="91440" bIns="45720" rtlCol="0">
            <a:normAutofit/>
          </a:bodyPr>
          <a:lstStyle/>
          <a:p>
            <a:pPr indent="-228600" defTabSz="914400">
              <a:buFont typeface="Arial" panose="020B0604020202020204" pitchFamily="34" charset="0"/>
              <a:buChar char="•"/>
            </a:pPr>
            <a:r>
              <a:rPr lang="en-US" sz="4800" dirty="0">
                <a:solidFill>
                  <a:schemeClr val="bg1">
                    <a:alpha val="80000"/>
                  </a:schemeClr>
                </a:solidFill>
              </a:rPr>
              <a:t>NEGATIVE (ANOMIE, VIRTUAL LAW)</a:t>
            </a:r>
          </a:p>
          <a:p>
            <a:pPr indent="-228600" defTabSz="914400">
              <a:buFont typeface="Arial" panose="020B0604020202020204" pitchFamily="34" charset="0"/>
              <a:buChar char="•"/>
            </a:pPr>
            <a:r>
              <a:rPr lang="en-US" sz="4800" dirty="0">
                <a:solidFill>
                  <a:schemeClr val="bg1">
                    <a:alpha val="80000"/>
                  </a:schemeClr>
                </a:solidFill>
              </a:rPr>
              <a:t>ADOPTED SYNERGY </a:t>
            </a:r>
          </a:p>
          <a:p>
            <a:pPr indent="-228600" defTabSz="914400">
              <a:buFont typeface="Arial" panose="020B0604020202020204" pitchFamily="34" charset="0"/>
              <a:buChar char="•"/>
            </a:pPr>
            <a:r>
              <a:rPr lang="en-US" sz="4800" dirty="0">
                <a:solidFill>
                  <a:schemeClr val="bg1">
                    <a:alpha val="80000"/>
                  </a:schemeClr>
                </a:solidFill>
              </a:rPr>
              <a:t>WEAKNESS OF GOVERNING</a:t>
            </a:r>
          </a:p>
        </p:txBody>
      </p:sp>
    </p:spTree>
    <p:extLst>
      <p:ext uri="{BB962C8B-B14F-4D97-AF65-F5344CB8AC3E}">
        <p14:creationId xmlns:p14="http://schemas.microsoft.com/office/powerpoint/2010/main" val="137442761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9" name="Rectangle 8198">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Machine Intelligence: Can They Help Human Intelligence Capabilities?">
            <a:extLst>
              <a:ext uri="{FF2B5EF4-FFF2-40B4-BE49-F238E27FC236}">
                <a16:creationId xmlns:a16="http://schemas.microsoft.com/office/drawing/2014/main" id="{40940E40-CACB-FE3F-F535-29261CF3B831}"/>
              </a:ext>
            </a:extLst>
          </p:cNvPr>
          <p:cNvPicPr>
            <a:picLocks noGrp="1" noChangeAspect="1" noChangeArrowheads="1"/>
          </p:cNvPicPr>
          <p:nvPr>
            <p:ph type="pic" idx="23"/>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1333"/>
          <a:stretch/>
        </p:blipFill>
        <p:spPr bwMode="auto">
          <a:xfrm>
            <a:off x="20" y="10"/>
            <a:ext cx="24383980" cy="137159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extBox 5">
            <a:extLst>
              <a:ext uri="{FF2B5EF4-FFF2-40B4-BE49-F238E27FC236}">
                <a16:creationId xmlns:a16="http://schemas.microsoft.com/office/drawing/2014/main" id="{B8754B1E-7BF7-365F-3B0A-EB237F3A54C3}"/>
              </a:ext>
            </a:extLst>
          </p:cNvPr>
          <p:cNvGraphicFramePr/>
          <p:nvPr>
            <p:extLst>
              <p:ext uri="{D42A27DB-BD31-4B8C-83A1-F6EECF244321}">
                <p14:modId xmlns:p14="http://schemas.microsoft.com/office/powerpoint/2010/main" val="2404814682"/>
              </p:ext>
            </p:extLst>
          </p:nvPr>
        </p:nvGraphicFramePr>
        <p:xfrm>
          <a:off x="1676400" y="3651250"/>
          <a:ext cx="21031200" cy="8702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74637407"/>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Заголовок 4">
            <a:extLst>
              <a:ext uri="{FF2B5EF4-FFF2-40B4-BE49-F238E27FC236}">
                <a16:creationId xmlns:a16="http://schemas.microsoft.com/office/drawing/2014/main" id="{1ECA9ABC-39B5-A260-C08A-3F7CEC65DF21}"/>
              </a:ext>
            </a:extLst>
          </p:cNvPr>
          <p:cNvSpPr>
            <a:spLocks noGrp="1"/>
          </p:cNvSpPr>
          <p:nvPr>
            <p:ph type="title"/>
          </p:nvPr>
        </p:nvSpPr>
        <p:spPr>
          <a:xfrm>
            <a:off x="10595524" y="658368"/>
            <a:ext cx="12502220" cy="3566160"/>
          </a:xfrm>
        </p:spPr>
        <p:txBody>
          <a:bodyPr vert="horz" lIns="91440" tIns="45720" rIns="91440" bIns="45720" rtlCol="0" anchor="b">
            <a:normAutofit/>
          </a:bodyPr>
          <a:lstStyle/>
          <a:p>
            <a:pPr defTabSz="914400"/>
            <a:r>
              <a:rPr lang="en-US" sz="10800"/>
              <a:t>FREE WILL, IDEOLOGY AND CRIME</a:t>
            </a:r>
          </a:p>
        </p:txBody>
      </p:sp>
      <p:pic>
        <p:nvPicPr>
          <p:cNvPr id="9218" name="Picture 2" descr="Free Will, Responsibility, and Crime: An Introduction (English Edition)  eBook : Levy, Ken M.: Amazon.es: Tienda Kindle">
            <a:extLst>
              <a:ext uri="{FF2B5EF4-FFF2-40B4-BE49-F238E27FC236}">
                <a16:creationId xmlns:a16="http://schemas.microsoft.com/office/drawing/2014/main" id="{F90C2855-686F-9639-D594-2F7834A0597C}"/>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210" b="801"/>
          <a:stretch/>
        </p:blipFill>
        <p:spPr bwMode="auto">
          <a:xfrm>
            <a:off x="2" y="10"/>
            <a:ext cx="9314688" cy="13715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922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95524" y="4749894"/>
            <a:ext cx="8487178" cy="36576"/>
          </a:xfrm>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 name="connsiteX0" fmla="*/ 0 w 8487178"/>
              <a:gd name="connsiteY0" fmla="*/ 0 h 36576"/>
              <a:gd name="connsiteX1" fmla="*/ 483116 w 8487178"/>
              <a:gd name="connsiteY1" fmla="*/ 0 h 36576"/>
              <a:gd name="connsiteX2" fmla="*/ 881361 w 8487178"/>
              <a:gd name="connsiteY2" fmla="*/ 0 h 36576"/>
              <a:gd name="connsiteX3" fmla="*/ 1364477 w 8487178"/>
              <a:gd name="connsiteY3" fmla="*/ 0 h 36576"/>
              <a:gd name="connsiteX4" fmla="*/ 2017337 w 8487178"/>
              <a:gd name="connsiteY4" fmla="*/ 0 h 36576"/>
              <a:gd name="connsiteX5" fmla="*/ 2755069 w 8487178"/>
              <a:gd name="connsiteY5" fmla="*/ 0 h 36576"/>
              <a:gd name="connsiteX6" fmla="*/ 3577672 w 8487178"/>
              <a:gd name="connsiteY6" fmla="*/ 0 h 36576"/>
              <a:gd name="connsiteX7" fmla="*/ 4400275 w 8487178"/>
              <a:gd name="connsiteY7" fmla="*/ 0 h 36576"/>
              <a:gd name="connsiteX8" fmla="*/ 4968263 w 8487178"/>
              <a:gd name="connsiteY8" fmla="*/ 0 h 36576"/>
              <a:gd name="connsiteX9" fmla="*/ 5705995 w 8487178"/>
              <a:gd name="connsiteY9" fmla="*/ 0 h 36576"/>
              <a:gd name="connsiteX10" fmla="*/ 6358855 w 8487178"/>
              <a:gd name="connsiteY10" fmla="*/ 0 h 36576"/>
              <a:gd name="connsiteX11" fmla="*/ 6926843 w 8487178"/>
              <a:gd name="connsiteY11" fmla="*/ 0 h 36576"/>
              <a:gd name="connsiteX12" fmla="*/ 7664575 w 8487178"/>
              <a:gd name="connsiteY12" fmla="*/ 0 h 36576"/>
              <a:gd name="connsiteX13" fmla="*/ 8487178 w 8487178"/>
              <a:gd name="connsiteY13" fmla="*/ 0 h 36576"/>
              <a:gd name="connsiteX14" fmla="*/ 8487178 w 8487178"/>
              <a:gd name="connsiteY14" fmla="*/ 36576 h 36576"/>
              <a:gd name="connsiteX15" fmla="*/ 8004062 w 8487178"/>
              <a:gd name="connsiteY15" fmla="*/ 36576 h 36576"/>
              <a:gd name="connsiteX16" fmla="*/ 7181458 w 8487178"/>
              <a:gd name="connsiteY16" fmla="*/ 36576 h 36576"/>
              <a:gd name="connsiteX17" fmla="*/ 6698342 w 8487178"/>
              <a:gd name="connsiteY17" fmla="*/ 36576 h 36576"/>
              <a:gd name="connsiteX18" fmla="*/ 5960610 w 8487178"/>
              <a:gd name="connsiteY18" fmla="*/ 36576 h 36576"/>
              <a:gd name="connsiteX19" fmla="*/ 5562366 w 8487178"/>
              <a:gd name="connsiteY19" fmla="*/ 36576 h 36576"/>
              <a:gd name="connsiteX20" fmla="*/ 4909506 w 8487178"/>
              <a:gd name="connsiteY20" fmla="*/ 36576 h 36576"/>
              <a:gd name="connsiteX21" fmla="*/ 4426390 w 8487178"/>
              <a:gd name="connsiteY21" fmla="*/ 36576 h 36576"/>
              <a:gd name="connsiteX22" fmla="*/ 3603786 w 8487178"/>
              <a:gd name="connsiteY22" fmla="*/ 36576 h 36576"/>
              <a:gd name="connsiteX23" fmla="*/ 3205542 w 8487178"/>
              <a:gd name="connsiteY23" fmla="*/ 36576 h 36576"/>
              <a:gd name="connsiteX24" fmla="*/ 2552682 w 8487178"/>
              <a:gd name="connsiteY24" fmla="*/ 36576 h 36576"/>
              <a:gd name="connsiteX25" fmla="*/ 2154437 w 8487178"/>
              <a:gd name="connsiteY25" fmla="*/ 36576 h 36576"/>
              <a:gd name="connsiteX26" fmla="*/ 1671321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16221" y="-6704"/>
                  <a:pt x="408364" y="41393"/>
                  <a:pt x="737732" y="0"/>
                </a:cubicBezTo>
                <a:cubicBezTo>
                  <a:pt x="1057616" y="-41348"/>
                  <a:pt x="1326248" y="22548"/>
                  <a:pt x="1560335" y="0"/>
                </a:cubicBezTo>
                <a:cubicBezTo>
                  <a:pt x="1779624" y="7118"/>
                  <a:pt x="1863120" y="21518"/>
                  <a:pt x="1958580" y="0"/>
                </a:cubicBezTo>
                <a:cubicBezTo>
                  <a:pt x="2051499" y="-19177"/>
                  <a:pt x="2426765" y="-7685"/>
                  <a:pt x="2526568" y="0"/>
                </a:cubicBezTo>
                <a:cubicBezTo>
                  <a:pt x="2644796" y="-5923"/>
                  <a:pt x="2756267" y="38819"/>
                  <a:pt x="2924812" y="0"/>
                </a:cubicBezTo>
                <a:cubicBezTo>
                  <a:pt x="3109745" y="-28396"/>
                  <a:pt x="3375207" y="-12883"/>
                  <a:pt x="3577672" y="0"/>
                </a:cubicBezTo>
                <a:cubicBezTo>
                  <a:pt x="3769338" y="-23237"/>
                  <a:pt x="4026056" y="-13968"/>
                  <a:pt x="4145660" y="0"/>
                </a:cubicBezTo>
                <a:cubicBezTo>
                  <a:pt x="4304176" y="63727"/>
                  <a:pt x="4465181" y="29531"/>
                  <a:pt x="4883392" y="0"/>
                </a:cubicBezTo>
                <a:cubicBezTo>
                  <a:pt x="5243088" y="-3144"/>
                  <a:pt x="5373480" y="-37490"/>
                  <a:pt x="5705995" y="0"/>
                </a:cubicBezTo>
                <a:cubicBezTo>
                  <a:pt x="6056677" y="36747"/>
                  <a:pt x="6159859" y="52147"/>
                  <a:pt x="6358855" y="0"/>
                </a:cubicBezTo>
                <a:cubicBezTo>
                  <a:pt x="6520888" y="-18899"/>
                  <a:pt x="6826761" y="-8113"/>
                  <a:pt x="7181458" y="0"/>
                </a:cubicBezTo>
                <a:cubicBezTo>
                  <a:pt x="7572354" y="8444"/>
                  <a:pt x="7595615" y="-25568"/>
                  <a:pt x="7834318" y="0"/>
                </a:cubicBezTo>
                <a:cubicBezTo>
                  <a:pt x="8052955" y="43179"/>
                  <a:pt x="8263326" y="-33173"/>
                  <a:pt x="8487178" y="0"/>
                </a:cubicBezTo>
                <a:cubicBezTo>
                  <a:pt x="8488672" y="7904"/>
                  <a:pt x="8488545" y="26577"/>
                  <a:pt x="8487178" y="36576"/>
                </a:cubicBezTo>
                <a:cubicBezTo>
                  <a:pt x="8184913" y="74160"/>
                  <a:pt x="8121822" y="65556"/>
                  <a:pt x="7834318" y="36576"/>
                </a:cubicBezTo>
                <a:cubicBezTo>
                  <a:pt x="7549692" y="5620"/>
                  <a:pt x="7517564" y="28106"/>
                  <a:pt x="7351202" y="36576"/>
                </a:cubicBezTo>
                <a:cubicBezTo>
                  <a:pt x="7203037" y="55778"/>
                  <a:pt x="7094786" y="36687"/>
                  <a:pt x="6952957" y="36576"/>
                </a:cubicBezTo>
                <a:cubicBezTo>
                  <a:pt x="6803900" y="43366"/>
                  <a:pt x="6516283" y="65361"/>
                  <a:pt x="6384969" y="36576"/>
                </a:cubicBezTo>
                <a:cubicBezTo>
                  <a:pt x="6242013" y="3977"/>
                  <a:pt x="5995582" y="94557"/>
                  <a:pt x="5732109" y="36576"/>
                </a:cubicBezTo>
                <a:cubicBezTo>
                  <a:pt x="5501736" y="5154"/>
                  <a:pt x="5423809" y="31077"/>
                  <a:pt x="5164121" y="36576"/>
                </a:cubicBezTo>
                <a:cubicBezTo>
                  <a:pt x="4889320" y="57000"/>
                  <a:pt x="4813495" y="41808"/>
                  <a:pt x="4681005" y="36576"/>
                </a:cubicBezTo>
                <a:cubicBezTo>
                  <a:pt x="4543463" y="22389"/>
                  <a:pt x="4061691" y="27272"/>
                  <a:pt x="3858402" y="36576"/>
                </a:cubicBezTo>
                <a:cubicBezTo>
                  <a:pt x="3594637" y="59963"/>
                  <a:pt x="3353691" y="38263"/>
                  <a:pt x="3205542" y="36576"/>
                </a:cubicBezTo>
                <a:cubicBezTo>
                  <a:pt x="3081859" y="64008"/>
                  <a:pt x="2704836" y="78189"/>
                  <a:pt x="2467810" y="36576"/>
                </a:cubicBezTo>
                <a:cubicBezTo>
                  <a:pt x="2230187" y="15876"/>
                  <a:pt x="2152012" y="25459"/>
                  <a:pt x="2069566" y="36576"/>
                </a:cubicBezTo>
                <a:cubicBezTo>
                  <a:pt x="2002085" y="22660"/>
                  <a:pt x="1696099" y="61108"/>
                  <a:pt x="1586449" y="36576"/>
                </a:cubicBezTo>
                <a:cubicBezTo>
                  <a:pt x="1407494" y="15523"/>
                  <a:pt x="1214192" y="54927"/>
                  <a:pt x="933590" y="36576"/>
                </a:cubicBezTo>
                <a:cubicBezTo>
                  <a:pt x="639816" y="73246"/>
                  <a:pt x="251114" y="78238"/>
                  <a:pt x="0" y="36576"/>
                </a:cubicBezTo>
                <a:cubicBezTo>
                  <a:pt x="-451" y="20298"/>
                  <a:pt x="1478" y="18086"/>
                  <a:pt x="0" y="0"/>
                </a:cubicBezTo>
                <a:close/>
              </a:path>
              <a:path w="8487178" h="36576" stroke="0" extrusionOk="0">
                <a:moveTo>
                  <a:pt x="0" y="0"/>
                </a:moveTo>
                <a:cubicBezTo>
                  <a:pt x="160534" y="49407"/>
                  <a:pt x="316743" y="-20370"/>
                  <a:pt x="483116" y="0"/>
                </a:cubicBezTo>
                <a:cubicBezTo>
                  <a:pt x="649474" y="20471"/>
                  <a:pt x="704397" y="7040"/>
                  <a:pt x="881361" y="0"/>
                </a:cubicBezTo>
                <a:cubicBezTo>
                  <a:pt x="1062081" y="-2373"/>
                  <a:pt x="1226057" y="7744"/>
                  <a:pt x="1364477" y="0"/>
                </a:cubicBezTo>
                <a:cubicBezTo>
                  <a:pt x="1494883" y="38289"/>
                  <a:pt x="1721946" y="-52301"/>
                  <a:pt x="2017337" y="0"/>
                </a:cubicBezTo>
                <a:cubicBezTo>
                  <a:pt x="2292545" y="37189"/>
                  <a:pt x="2530156" y="-21280"/>
                  <a:pt x="2755069" y="0"/>
                </a:cubicBezTo>
                <a:cubicBezTo>
                  <a:pt x="3019205" y="-77"/>
                  <a:pt x="3295306" y="-18783"/>
                  <a:pt x="3577672" y="0"/>
                </a:cubicBezTo>
                <a:cubicBezTo>
                  <a:pt x="3856063" y="-13583"/>
                  <a:pt x="4078846" y="27771"/>
                  <a:pt x="4400275" y="0"/>
                </a:cubicBezTo>
                <a:cubicBezTo>
                  <a:pt x="4702989" y="12424"/>
                  <a:pt x="4862543" y="-7477"/>
                  <a:pt x="4968263" y="0"/>
                </a:cubicBezTo>
                <a:cubicBezTo>
                  <a:pt x="5084586" y="30590"/>
                  <a:pt x="5464215" y="41779"/>
                  <a:pt x="5705995" y="0"/>
                </a:cubicBezTo>
                <a:cubicBezTo>
                  <a:pt x="5975075" y="-40078"/>
                  <a:pt x="6238142" y="-3232"/>
                  <a:pt x="6358855" y="0"/>
                </a:cubicBezTo>
                <a:cubicBezTo>
                  <a:pt x="6532376" y="-4958"/>
                  <a:pt x="6642284" y="5597"/>
                  <a:pt x="6926843" y="0"/>
                </a:cubicBezTo>
                <a:cubicBezTo>
                  <a:pt x="7164346" y="19633"/>
                  <a:pt x="7444770" y="19318"/>
                  <a:pt x="7664575" y="0"/>
                </a:cubicBezTo>
                <a:cubicBezTo>
                  <a:pt x="7940297" y="6962"/>
                  <a:pt x="8237594" y="-12258"/>
                  <a:pt x="8487178" y="0"/>
                </a:cubicBezTo>
                <a:cubicBezTo>
                  <a:pt x="8485372" y="11475"/>
                  <a:pt x="8485086" y="22933"/>
                  <a:pt x="8487178" y="36576"/>
                </a:cubicBezTo>
                <a:cubicBezTo>
                  <a:pt x="8394677" y="10350"/>
                  <a:pt x="8221026" y="54368"/>
                  <a:pt x="8004062" y="36576"/>
                </a:cubicBezTo>
                <a:cubicBezTo>
                  <a:pt x="7759555" y="25399"/>
                  <a:pt x="7422963" y="40745"/>
                  <a:pt x="7181458" y="36576"/>
                </a:cubicBezTo>
                <a:cubicBezTo>
                  <a:pt x="6914423" y="3294"/>
                  <a:pt x="6792795" y="23080"/>
                  <a:pt x="6698342" y="36576"/>
                </a:cubicBezTo>
                <a:cubicBezTo>
                  <a:pt x="6584090" y="49180"/>
                  <a:pt x="6264253" y="-4827"/>
                  <a:pt x="5960610" y="36576"/>
                </a:cubicBezTo>
                <a:cubicBezTo>
                  <a:pt x="5659702" y="61689"/>
                  <a:pt x="5662120" y="34932"/>
                  <a:pt x="5562366" y="36576"/>
                </a:cubicBezTo>
                <a:cubicBezTo>
                  <a:pt x="5474598" y="14475"/>
                  <a:pt x="5065231" y="57859"/>
                  <a:pt x="4909506" y="36576"/>
                </a:cubicBezTo>
                <a:cubicBezTo>
                  <a:pt x="4750628" y="46377"/>
                  <a:pt x="4555322" y="50036"/>
                  <a:pt x="4426390" y="36576"/>
                </a:cubicBezTo>
                <a:cubicBezTo>
                  <a:pt x="4364162" y="15524"/>
                  <a:pt x="3957329" y="107564"/>
                  <a:pt x="3603786" y="36576"/>
                </a:cubicBezTo>
                <a:cubicBezTo>
                  <a:pt x="3295611" y="7910"/>
                  <a:pt x="3379662" y="51592"/>
                  <a:pt x="3205542" y="36576"/>
                </a:cubicBezTo>
                <a:cubicBezTo>
                  <a:pt x="3039771" y="54895"/>
                  <a:pt x="2689950" y="-7861"/>
                  <a:pt x="2552682" y="36576"/>
                </a:cubicBezTo>
                <a:cubicBezTo>
                  <a:pt x="2402836" y="65831"/>
                  <a:pt x="2304392" y="6854"/>
                  <a:pt x="2154437" y="36576"/>
                </a:cubicBezTo>
                <a:cubicBezTo>
                  <a:pt x="1981627" y="32651"/>
                  <a:pt x="1889188" y="59657"/>
                  <a:pt x="1671321" y="36576"/>
                </a:cubicBezTo>
                <a:cubicBezTo>
                  <a:pt x="1433153" y="8129"/>
                  <a:pt x="1131145" y="45933"/>
                  <a:pt x="933590" y="36576"/>
                </a:cubicBezTo>
                <a:cubicBezTo>
                  <a:pt x="793541" y="17826"/>
                  <a:pt x="240123" y="-32107"/>
                  <a:pt x="0" y="36576"/>
                </a:cubicBezTo>
                <a:cubicBezTo>
                  <a:pt x="1615" y="20953"/>
                  <a:pt x="-1950" y="10637"/>
                  <a:pt x="0" y="0"/>
                </a:cubicBezTo>
                <a:close/>
              </a:path>
              <a:path w="8487178" h="36576" fill="none" stroke="0" extrusionOk="0">
                <a:moveTo>
                  <a:pt x="0" y="0"/>
                </a:moveTo>
                <a:cubicBezTo>
                  <a:pt x="129661" y="-9749"/>
                  <a:pt x="400470" y="18047"/>
                  <a:pt x="737732" y="0"/>
                </a:cubicBezTo>
                <a:cubicBezTo>
                  <a:pt x="1023464" y="-36808"/>
                  <a:pt x="1310128" y="14461"/>
                  <a:pt x="1560335" y="0"/>
                </a:cubicBezTo>
                <a:cubicBezTo>
                  <a:pt x="1776439" y="4551"/>
                  <a:pt x="1865206" y="10945"/>
                  <a:pt x="1958580" y="0"/>
                </a:cubicBezTo>
                <a:cubicBezTo>
                  <a:pt x="2050148" y="-5"/>
                  <a:pt x="2429910" y="14952"/>
                  <a:pt x="2526568" y="0"/>
                </a:cubicBezTo>
                <a:cubicBezTo>
                  <a:pt x="2661586" y="4540"/>
                  <a:pt x="2769327" y="4294"/>
                  <a:pt x="2924812" y="0"/>
                </a:cubicBezTo>
                <a:cubicBezTo>
                  <a:pt x="3067088" y="-49737"/>
                  <a:pt x="3378839" y="35475"/>
                  <a:pt x="3577672" y="0"/>
                </a:cubicBezTo>
                <a:cubicBezTo>
                  <a:pt x="3771483" y="4067"/>
                  <a:pt x="3997288" y="-23450"/>
                  <a:pt x="4145660" y="0"/>
                </a:cubicBezTo>
                <a:cubicBezTo>
                  <a:pt x="4277293" y="13446"/>
                  <a:pt x="4522522" y="9267"/>
                  <a:pt x="4883392" y="0"/>
                </a:cubicBezTo>
                <a:cubicBezTo>
                  <a:pt x="5249973" y="-22680"/>
                  <a:pt x="5342870" y="-29824"/>
                  <a:pt x="5705995" y="0"/>
                </a:cubicBezTo>
                <a:cubicBezTo>
                  <a:pt x="6056474" y="16164"/>
                  <a:pt x="6176764" y="28295"/>
                  <a:pt x="6358855" y="0"/>
                </a:cubicBezTo>
                <a:cubicBezTo>
                  <a:pt x="6600599" y="-1943"/>
                  <a:pt x="6746514" y="-12920"/>
                  <a:pt x="7181458" y="0"/>
                </a:cubicBezTo>
                <a:cubicBezTo>
                  <a:pt x="7577193" y="326"/>
                  <a:pt x="7586900" y="-24008"/>
                  <a:pt x="7834318" y="0"/>
                </a:cubicBezTo>
                <a:cubicBezTo>
                  <a:pt x="8073189" y="29599"/>
                  <a:pt x="8254406" y="-2763"/>
                  <a:pt x="8487178" y="0"/>
                </a:cubicBezTo>
                <a:cubicBezTo>
                  <a:pt x="8488109" y="7284"/>
                  <a:pt x="8487817" y="26540"/>
                  <a:pt x="8487178" y="36576"/>
                </a:cubicBezTo>
                <a:cubicBezTo>
                  <a:pt x="8188549" y="57034"/>
                  <a:pt x="8124825" y="47721"/>
                  <a:pt x="7834318" y="36576"/>
                </a:cubicBezTo>
                <a:cubicBezTo>
                  <a:pt x="7546195" y="7091"/>
                  <a:pt x="7503324" y="30719"/>
                  <a:pt x="7351202" y="36576"/>
                </a:cubicBezTo>
                <a:cubicBezTo>
                  <a:pt x="7188387" y="56239"/>
                  <a:pt x="7091108" y="13684"/>
                  <a:pt x="6952957" y="36576"/>
                </a:cubicBezTo>
                <a:cubicBezTo>
                  <a:pt x="6791950" y="53539"/>
                  <a:pt x="6518480" y="30796"/>
                  <a:pt x="6384969" y="36576"/>
                </a:cubicBezTo>
                <a:cubicBezTo>
                  <a:pt x="6247331" y="-8883"/>
                  <a:pt x="5949845" y="51231"/>
                  <a:pt x="5732109" y="36576"/>
                </a:cubicBezTo>
                <a:cubicBezTo>
                  <a:pt x="5499017" y="-6714"/>
                  <a:pt x="5419186" y="25152"/>
                  <a:pt x="5164121" y="36576"/>
                </a:cubicBezTo>
                <a:cubicBezTo>
                  <a:pt x="4905783" y="39387"/>
                  <a:pt x="4817361" y="30692"/>
                  <a:pt x="4681005" y="36576"/>
                </a:cubicBezTo>
                <a:cubicBezTo>
                  <a:pt x="4577000" y="-8293"/>
                  <a:pt x="4120884" y="45663"/>
                  <a:pt x="3858402" y="36576"/>
                </a:cubicBezTo>
                <a:cubicBezTo>
                  <a:pt x="3613266" y="17047"/>
                  <a:pt x="3341297" y="48286"/>
                  <a:pt x="3205542" y="36576"/>
                </a:cubicBezTo>
                <a:cubicBezTo>
                  <a:pt x="3020832" y="49890"/>
                  <a:pt x="2720661" y="89200"/>
                  <a:pt x="2467810" y="36576"/>
                </a:cubicBezTo>
                <a:cubicBezTo>
                  <a:pt x="2213698" y="3365"/>
                  <a:pt x="2156253" y="28424"/>
                  <a:pt x="2069566" y="36576"/>
                </a:cubicBezTo>
                <a:cubicBezTo>
                  <a:pt x="1979173" y="64711"/>
                  <a:pt x="1712734" y="47821"/>
                  <a:pt x="1586449" y="36576"/>
                </a:cubicBezTo>
                <a:cubicBezTo>
                  <a:pt x="1482339" y="33792"/>
                  <a:pt x="1241086" y="58390"/>
                  <a:pt x="933590" y="36576"/>
                </a:cubicBezTo>
                <a:cubicBezTo>
                  <a:pt x="622779" y="67857"/>
                  <a:pt x="220358" y="78237"/>
                  <a:pt x="0" y="36576"/>
                </a:cubicBezTo>
                <a:cubicBezTo>
                  <a:pt x="-251" y="20887"/>
                  <a:pt x="1716" y="1690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58648" y="-23080"/>
                          <a:pt x="414015" y="33691"/>
                          <a:pt x="737732" y="0"/>
                        </a:cubicBezTo>
                        <a:cubicBezTo>
                          <a:pt x="1061449" y="-33691"/>
                          <a:pt x="1348785" y="-6923"/>
                          <a:pt x="1560335" y="0"/>
                        </a:cubicBezTo>
                        <a:cubicBezTo>
                          <a:pt x="1771885" y="6923"/>
                          <a:pt x="1874673" y="6083"/>
                          <a:pt x="1958580" y="0"/>
                        </a:cubicBezTo>
                        <a:cubicBezTo>
                          <a:pt x="2042488" y="-6083"/>
                          <a:pt x="2411773" y="5497"/>
                          <a:pt x="2526568" y="0"/>
                        </a:cubicBezTo>
                        <a:cubicBezTo>
                          <a:pt x="2641363" y="-5497"/>
                          <a:pt x="2769955" y="14545"/>
                          <a:pt x="2924812" y="0"/>
                        </a:cubicBezTo>
                        <a:cubicBezTo>
                          <a:pt x="3079669" y="-14545"/>
                          <a:pt x="3398796" y="-305"/>
                          <a:pt x="3577672" y="0"/>
                        </a:cubicBezTo>
                        <a:cubicBezTo>
                          <a:pt x="3756548" y="305"/>
                          <a:pt x="4010524" y="-19439"/>
                          <a:pt x="4145660" y="0"/>
                        </a:cubicBezTo>
                        <a:cubicBezTo>
                          <a:pt x="4280796" y="19439"/>
                          <a:pt x="4519168" y="18856"/>
                          <a:pt x="4883392" y="0"/>
                        </a:cubicBezTo>
                        <a:cubicBezTo>
                          <a:pt x="5247616" y="-18856"/>
                          <a:pt x="5354959" y="-20344"/>
                          <a:pt x="5705995" y="0"/>
                        </a:cubicBezTo>
                        <a:cubicBezTo>
                          <a:pt x="6057031" y="20344"/>
                          <a:pt x="6165300" y="31467"/>
                          <a:pt x="6358855" y="0"/>
                        </a:cubicBezTo>
                        <a:cubicBezTo>
                          <a:pt x="6552410" y="-31467"/>
                          <a:pt x="6791945" y="-470"/>
                          <a:pt x="7181458" y="0"/>
                        </a:cubicBezTo>
                        <a:cubicBezTo>
                          <a:pt x="7570971" y="470"/>
                          <a:pt x="7589420" y="-27923"/>
                          <a:pt x="7834318" y="0"/>
                        </a:cubicBezTo>
                        <a:cubicBezTo>
                          <a:pt x="8079216" y="27923"/>
                          <a:pt x="8244660" y="-28188"/>
                          <a:pt x="8487178" y="0"/>
                        </a:cubicBezTo>
                        <a:cubicBezTo>
                          <a:pt x="8487756" y="9299"/>
                          <a:pt x="8487778" y="26774"/>
                          <a:pt x="8487178" y="36576"/>
                        </a:cubicBezTo>
                        <a:cubicBezTo>
                          <a:pt x="8193354" y="68129"/>
                          <a:pt x="8121938" y="60994"/>
                          <a:pt x="7834318" y="36576"/>
                        </a:cubicBezTo>
                        <a:cubicBezTo>
                          <a:pt x="7546698" y="12158"/>
                          <a:pt x="7507615" y="29628"/>
                          <a:pt x="7351202" y="36576"/>
                        </a:cubicBezTo>
                        <a:cubicBezTo>
                          <a:pt x="7194789" y="43524"/>
                          <a:pt x="7096566" y="31598"/>
                          <a:pt x="6952957" y="36576"/>
                        </a:cubicBezTo>
                        <a:cubicBezTo>
                          <a:pt x="6809349" y="41554"/>
                          <a:pt x="6510534" y="54733"/>
                          <a:pt x="6384969" y="36576"/>
                        </a:cubicBezTo>
                        <a:cubicBezTo>
                          <a:pt x="6259404" y="18419"/>
                          <a:pt x="5956387" y="64521"/>
                          <a:pt x="5732109" y="36576"/>
                        </a:cubicBezTo>
                        <a:cubicBezTo>
                          <a:pt x="5507831" y="8631"/>
                          <a:pt x="5425540" y="32239"/>
                          <a:pt x="5164121" y="36576"/>
                        </a:cubicBezTo>
                        <a:cubicBezTo>
                          <a:pt x="4902702" y="40913"/>
                          <a:pt x="4815733" y="45661"/>
                          <a:pt x="4681005" y="36576"/>
                        </a:cubicBezTo>
                        <a:cubicBezTo>
                          <a:pt x="4546277" y="27491"/>
                          <a:pt x="4111650" y="24454"/>
                          <a:pt x="3858402" y="36576"/>
                        </a:cubicBezTo>
                        <a:cubicBezTo>
                          <a:pt x="3605154" y="48698"/>
                          <a:pt x="3355682" y="45487"/>
                          <a:pt x="3205542" y="36576"/>
                        </a:cubicBezTo>
                        <a:cubicBezTo>
                          <a:pt x="3055402" y="27665"/>
                          <a:pt x="2716580" y="64954"/>
                          <a:pt x="2467810" y="36576"/>
                        </a:cubicBezTo>
                        <a:cubicBezTo>
                          <a:pt x="2219040" y="8198"/>
                          <a:pt x="2149690" y="30867"/>
                          <a:pt x="2069566" y="36576"/>
                        </a:cubicBezTo>
                        <a:cubicBezTo>
                          <a:pt x="1989442" y="42285"/>
                          <a:pt x="1703335" y="42806"/>
                          <a:pt x="1586449" y="36576"/>
                        </a:cubicBezTo>
                        <a:cubicBezTo>
                          <a:pt x="1469563" y="30346"/>
                          <a:pt x="1212036" y="34821"/>
                          <a:pt x="933590" y="36576"/>
                        </a:cubicBezTo>
                        <a:cubicBezTo>
                          <a:pt x="655144" y="38331"/>
                          <a:pt x="215255" y="74183"/>
                          <a:pt x="0" y="36576"/>
                        </a:cubicBezTo>
                        <a:cubicBezTo>
                          <a:pt x="-516" y="20544"/>
                          <a:pt x="1802" y="17140"/>
                          <a:pt x="0" y="0"/>
                        </a:cubicBezTo>
                        <a:close/>
                      </a:path>
                      <a:path w="8487178" h="36576" stroke="0" extrusionOk="0">
                        <a:moveTo>
                          <a:pt x="0" y="0"/>
                        </a:moveTo>
                        <a:cubicBezTo>
                          <a:pt x="141875" y="16416"/>
                          <a:pt x="317987" y="-14018"/>
                          <a:pt x="483116" y="0"/>
                        </a:cubicBezTo>
                        <a:cubicBezTo>
                          <a:pt x="648245" y="14018"/>
                          <a:pt x="704570" y="5647"/>
                          <a:pt x="881361" y="0"/>
                        </a:cubicBezTo>
                        <a:cubicBezTo>
                          <a:pt x="1058153" y="-5647"/>
                          <a:pt x="1211393" y="2543"/>
                          <a:pt x="1364477" y="0"/>
                        </a:cubicBezTo>
                        <a:cubicBezTo>
                          <a:pt x="1517561" y="-2543"/>
                          <a:pt x="1713772" y="-6752"/>
                          <a:pt x="2017337" y="0"/>
                        </a:cubicBezTo>
                        <a:cubicBezTo>
                          <a:pt x="2320902" y="6752"/>
                          <a:pt x="2535852" y="27273"/>
                          <a:pt x="2755069" y="0"/>
                        </a:cubicBezTo>
                        <a:cubicBezTo>
                          <a:pt x="2974286" y="-27273"/>
                          <a:pt x="3322220" y="-6972"/>
                          <a:pt x="3577672" y="0"/>
                        </a:cubicBezTo>
                        <a:cubicBezTo>
                          <a:pt x="3833124" y="6972"/>
                          <a:pt x="4082700" y="-30587"/>
                          <a:pt x="4400275" y="0"/>
                        </a:cubicBezTo>
                        <a:cubicBezTo>
                          <a:pt x="4717850" y="30587"/>
                          <a:pt x="4848568" y="-17249"/>
                          <a:pt x="4968263" y="0"/>
                        </a:cubicBezTo>
                        <a:cubicBezTo>
                          <a:pt x="5087958" y="17249"/>
                          <a:pt x="5447087" y="18553"/>
                          <a:pt x="5705995" y="0"/>
                        </a:cubicBezTo>
                        <a:cubicBezTo>
                          <a:pt x="5964903" y="-18553"/>
                          <a:pt x="6211105" y="-17498"/>
                          <a:pt x="6358855" y="0"/>
                        </a:cubicBezTo>
                        <a:cubicBezTo>
                          <a:pt x="6506605" y="17498"/>
                          <a:pt x="6655586" y="-15953"/>
                          <a:pt x="6926843" y="0"/>
                        </a:cubicBezTo>
                        <a:cubicBezTo>
                          <a:pt x="7198100" y="15953"/>
                          <a:pt x="7439942" y="-28058"/>
                          <a:pt x="7664575" y="0"/>
                        </a:cubicBezTo>
                        <a:cubicBezTo>
                          <a:pt x="7889208" y="28058"/>
                          <a:pt x="8244819" y="-11603"/>
                          <a:pt x="8487178" y="0"/>
                        </a:cubicBezTo>
                        <a:cubicBezTo>
                          <a:pt x="8486954" y="11559"/>
                          <a:pt x="8486570" y="21146"/>
                          <a:pt x="8487178" y="36576"/>
                        </a:cubicBezTo>
                        <a:cubicBezTo>
                          <a:pt x="8363638" y="18444"/>
                          <a:pt x="8225194" y="49967"/>
                          <a:pt x="8004062" y="36576"/>
                        </a:cubicBezTo>
                        <a:cubicBezTo>
                          <a:pt x="7782930" y="23185"/>
                          <a:pt x="7442338" y="64256"/>
                          <a:pt x="7181458" y="36576"/>
                        </a:cubicBezTo>
                        <a:cubicBezTo>
                          <a:pt x="6920578" y="8896"/>
                          <a:pt x="6812793" y="31551"/>
                          <a:pt x="6698342" y="36576"/>
                        </a:cubicBezTo>
                        <a:cubicBezTo>
                          <a:pt x="6583891" y="41601"/>
                          <a:pt x="6260356" y="9334"/>
                          <a:pt x="5960610" y="36576"/>
                        </a:cubicBezTo>
                        <a:cubicBezTo>
                          <a:pt x="5660864" y="63818"/>
                          <a:pt x="5663756" y="35872"/>
                          <a:pt x="5562366" y="36576"/>
                        </a:cubicBezTo>
                        <a:cubicBezTo>
                          <a:pt x="5460976" y="37280"/>
                          <a:pt x="5069820" y="22312"/>
                          <a:pt x="4909506" y="36576"/>
                        </a:cubicBezTo>
                        <a:cubicBezTo>
                          <a:pt x="4749192" y="50840"/>
                          <a:pt x="4551078" y="46187"/>
                          <a:pt x="4426390" y="36576"/>
                        </a:cubicBezTo>
                        <a:cubicBezTo>
                          <a:pt x="4301702" y="26965"/>
                          <a:pt x="3916782" y="59932"/>
                          <a:pt x="3603786" y="36576"/>
                        </a:cubicBezTo>
                        <a:cubicBezTo>
                          <a:pt x="3290790" y="13220"/>
                          <a:pt x="3382822" y="52886"/>
                          <a:pt x="3205542" y="36576"/>
                        </a:cubicBezTo>
                        <a:cubicBezTo>
                          <a:pt x="3028262" y="20266"/>
                          <a:pt x="2723637" y="9596"/>
                          <a:pt x="2552682" y="36576"/>
                        </a:cubicBezTo>
                        <a:cubicBezTo>
                          <a:pt x="2381727" y="63556"/>
                          <a:pt x="2306903" y="19145"/>
                          <a:pt x="2154437" y="36576"/>
                        </a:cubicBezTo>
                        <a:cubicBezTo>
                          <a:pt x="2001972" y="54007"/>
                          <a:pt x="1880716" y="55934"/>
                          <a:pt x="1671321" y="36576"/>
                        </a:cubicBezTo>
                        <a:cubicBezTo>
                          <a:pt x="1461926" y="17218"/>
                          <a:pt x="1116754" y="69031"/>
                          <a:pt x="933590" y="36576"/>
                        </a:cubicBezTo>
                        <a:cubicBezTo>
                          <a:pt x="750426" y="4121"/>
                          <a:pt x="234904" y="7568"/>
                          <a:pt x="0" y="36576"/>
                        </a:cubicBezTo>
                        <a:cubicBezTo>
                          <a:pt x="-299" y="20797"/>
                          <a:pt x="-1602" y="1003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Текст 6">
            <a:extLst>
              <a:ext uri="{FF2B5EF4-FFF2-40B4-BE49-F238E27FC236}">
                <a16:creationId xmlns:a16="http://schemas.microsoft.com/office/drawing/2014/main" id="{EF259E10-F3A8-A1A8-5482-C11801A30603}"/>
              </a:ext>
            </a:extLst>
          </p:cNvPr>
          <p:cNvSpPr>
            <a:spLocks noGrp="1"/>
          </p:cNvSpPr>
          <p:nvPr>
            <p:ph type="body" sz="half" idx="2"/>
          </p:nvPr>
        </p:nvSpPr>
        <p:spPr>
          <a:xfrm>
            <a:off x="9985248" y="5413248"/>
            <a:ext cx="13569696" cy="6967728"/>
          </a:xfrm>
        </p:spPr>
        <p:txBody>
          <a:bodyPr vert="horz" lIns="91440" tIns="45720" rIns="91440" bIns="45720" rtlCol="0">
            <a:normAutofit fontScale="70000" lnSpcReduction="20000"/>
          </a:bodyPr>
          <a:lstStyle/>
          <a:p>
            <a:pPr indent="-228600" defTabSz="914400">
              <a:buFont typeface="Arial" panose="020B0604020202020204" pitchFamily="34" charset="0"/>
              <a:buChar char="•"/>
            </a:pPr>
            <a:r>
              <a:rPr lang="en-US" sz="5400" b="0" i="0" u="none" strike="noStrike" dirty="0">
                <a:effectLst/>
              </a:rPr>
              <a:t>A criminal case was opened against </a:t>
            </a:r>
            <a:r>
              <a:rPr lang="en-US" sz="5400" b="0" i="0" u="none" strike="noStrike" dirty="0" err="1">
                <a:effectLst/>
              </a:rPr>
              <a:t>Vasily</a:t>
            </a:r>
            <a:r>
              <a:rPr lang="en-US" sz="5400" b="0" i="0" u="none" strike="noStrike" dirty="0">
                <a:effectLst/>
              </a:rPr>
              <a:t> </a:t>
            </a:r>
            <a:r>
              <a:rPr lang="en-US" sz="5400" b="0" i="0" u="none" strike="noStrike" dirty="0" err="1">
                <a:effectLst/>
              </a:rPr>
              <a:t>Bolshakov</a:t>
            </a:r>
            <a:r>
              <a:rPr lang="en-US" sz="5400" b="0" i="0" u="none" strike="noStrike" dirty="0">
                <a:effectLst/>
              </a:rPr>
              <a:t> because of a joke he posted on </a:t>
            </a:r>
            <a:r>
              <a:rPr lang="en-US" sz="5400" b="0" i="0" u="none" strike="noStrike" dirty="0" err="1">
                <a:effectLst/>
              </a:rPr>
              <a:t>VKontakte</a:t>
            </a:r>
            <a:r>
              <a:rPr lang="en-US" sz="5400" b="0" i="0" u="none" strike="noStrike" dirty="0">
                <a:effectLst/>
              </a:rPr>
              <a:t> on November 9, 2022 (https://</a:t>
            </a:r>
            <a:r>
              <a:rPr lang="en-US" sz="5400" b="0" i="0" u="none" strike="noStrike" dirty="0" err="1">
                <a:effectLst/>
              </a:rPr>
              <a:t>www.unian.ua</a:t>
            </a:r>
            <a:r>
              <a:rPr lang="en-US" sz="5400" b="0" i="0" u="none" strike="noStrike" dirty="0">
                <a:effectLst/>
              </a:rPr>
              <a:t>/</a:t>
            </a:r>
            <a:r>
              <a:rPr lang="en-US" sz="5400" b="0" i="0" u="none" strike="noStrike" dirty="0" err="1">
                <a:effectLst/>
              </a:rPr>
              <a:t>russianworld</a:t>
            </a:r>
            <a:r>
              <a:rPr lang="en-US" sz="5400" b="0" i="0" u="none" strike="noStrike" dirty="0">
                <a:effectLst/>
              </a:rPr>
              <a:t>/u-rosiji-zaveli-spravu-na-cholovika-za-anekdot-pro-vidstup-rf-z-hersona-12178341.html). </a:t>
            </a:r>
            <a:br>
              <a:rPr lang="en-US" sz="5400" dirty="0"/>
            </a:br>
            <a:endParaRPr lang="en-US" sz="5400" dirty="0"/>
          </a:p>
          <a:p>
            <a:pPr indent="-228600" defTabSz="914400">
              <a:buFont typeface="Arial" panose="020B0604020202020204" pitchFamily="34" charset="0"/>
              <a:buChar char="•"/>
            </a:pPr>
            <a:r>
              <a:rPr lang="en-US" sz="5400" b="0" i="0" u="none" strike="noStrike" dirty="0">
                <a:effectLst/>
              </a:rPr>
              <a:t>"I haven't read a really funny joke in a long time: "Sergei, why are we retreating from Kherson? </a:t>
            </a:r>
            <a:r>
              <a:rPr lang="en-US" sz="5400" b="0" i="0" u="none" strike="noStrike" dirty="0" err="1">
                <a:effectLst/>
              </a:rPr>
              <a:t>Volodya</a:t>
            </a:r>
            <a:r>
              <a:rPr lang="en-US" sz="5400" b="0" i="0" u="none" strike="noStrike" dirty="0">
                <a:effectLst/>
              </a:rPr>
              <a:t>, you ordered us to liberate Ukraine from the Nazis and fascists..." the man wrote. </a:t>
            </a:r>
            <a:br>
              <a:rPr lang="en-US" sz="5400" dirty="0"/>
            </a:br>
            <a:endParaRPr lang="en-US" sz="5400" dirty="0"/>
          </a:p>
          <a:p>
            <a:pPr indent="-228600" defTabSz="914400">
              <a:buFont typeface="Arial" panose="020B0604020202020204" pitchFamily="34" charset="0"/>
              <a:buChar char="•"/>
            </a:pPr>
            <a:r>
              <a:rPr lang="en-US" sz="5400" b="0" i="0" u="none" strike="noStrike" dirty="0">
                <a:effectLst/>
              </a:rPr>
              <a:t>Taking into account the previous fine for his statements on social networks, a criminal case was opened against him under the article on repeated discrediting of the Russian army (Article 280.3 of the Criminal Code of the Russian Federation)... </a:t>
            </a:r>
            <a:br>
              <a:rPr lang="en-US" sz="5400" dirty="0"/>
            </a:br>
            <a:br>
              <a:rPr lang="en-US" sz="3400" dirty="0"/>
            </a:br>
            <a:br>
              <a:rPr lang="en-US" sz="3400" dirty="0"/>
            </a:br>
            <a:endParaRPr lang="en-US" sz="3400" dirty="0"/>
          </a:p>
        </p:txBody>
      </p:sp>
    </p:spTree>
    <p:extLst>
      <p:ext uri="{BB962C8B-B14F-4D97-AF65-F5344CB8AC3E}">
        <p14:creationId xmlns:p14="http://schemas.microsoft.com/office/powerpoint/2010/main" val="2932865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71" name="Rectangle 10253">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1F877B6-1B7C-ED58-B98C-1D2B7B26C2DE}"/>
              </a:ext>
            </a:extLst>
          </p:cNvPr>
          <p:cNvSpPr>
            <a:spLocks noGrp="1"/>
          </p:cNvSpPr>
          <p:nvPr>
            <p:ph type="title"/>
          </p:nvPr>
        </p:nvSpPr>
        <p:spPr>
          <a:xfrm>
            <a:off x="1261872" y="1279040"/>
            <a:ext cx="6858000" cy="3438144"/>
          </a:xfrm>
        </p:spPr>
        <p:txBody>
          <a:bodyPr vert="horz" lIns="91440" tIns="45720" rIns="91440" bIns="45720" rtlCol="0" anchor="b">
            <a:normAutofit/>
          </a:bodyPr>
          <a:lstStyle/>
          <a:p>
            <a:pPr defTabSz="914400"/>
            <a:r>
              <a:rPr lang="en-US" sz="10800" kern="1200">
                <a:solidFill>
                  <a:schemeClr val="tx1"/>
                </a:solidFill>
                <a:latin typeface="+mj-lt"/>
                <a:ea typeface="+mj-ea"/>
                <a:cs typeface="+mj-cs"/>
              </a:rPr>
              <a:t>CRIME AS A JOKE?</a:t>
            </a:r>
          </a:p>
        </p:txBody>
      </p:sp>
      <p:sp>
        <p:nvSpPr>
          <p:cNvPr id="1027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86556" y="5147512"/>
            <a:ext cx="6510190" cy="36576"/>
          </a:xfrm>
          <a:custGeom>
            <a:avLst/>
            <a:gdLst>
              <a:gd name="connsiteX0" fmla="*/ 0 w 6510190"/>
              <a:gd name="connsiteY0" fmla="*/ 0 h 36576"/>
              <a:gd name="connsiteX1" fmla="*/ 651019 w 6510190"/>
              <a:gd name="connsiteY1" fmla="*/ 0 h 36576"/>
              <a:gd name="connsiteX2" fmla="*/ 1302038 w 6510190"/>
              <a:gd name="connsiteY2" fmla="*/ 0 h 36576"/>
              <a:gd name="connsiteX3" fmla="*/ 1953057 w 6510190"/>
              <a:gd name="connsiteY3" fmla="*/ 0 h 36576"/>
              <a:gd name="connsiteX4" fmla="*/ 2734280 w 6510190"/>
              <a:gd name="connsiteY4" fmla="*/ 0 h 36576"/>
              <a:gd name="connsiteX5" fmla="*/ 3450401 w 6510190"/>
              <a:gd name="connsiteY5" fmla="*/ 0 h 36576"/>
              <a:gd name="connsiteX6" fmla="*/ 3906114 w 6510190"/>
              <a:gd name="connsiteY6" fmla="*/ 0 h 36576"/>
              <a:gd name="connsiteX7" fmla="*/ 4492031 w 6510190"/>
              <a:gd name="connsiteY7" fmla="*/ 0 h 36576"/>
              <a:gd name="connsiteX8" fmla="*/ 5273254 w 6510190"/>
              <a:gd name="connsiteY8" fmla="*/ 0 h 36576"/>
              <a:gd name="connsiteX9" fmla="*/ 5924273 w 6510190"/>
              <a:gd name="connsiteY9" fmla="*/ 0 h 36576"/>
              <a:gd name="connsiteX10" fmla="*/ 6510190 w 6510190"/>
              <a:gd name="connsiteY10" fmla="*/ 0 h 36576"/>
              <a:gd name="connsiteX11" fmla="*/ 6510190 w 6510190"/>
              <a:gd name="connsiteY11" fmla="*/ 36576 h 36576"/>
              <a:gd name="connsiteX12" fmla="*/ 5989375 w 6510190"/>
              <a:gd name="connsiteY12" fmla="*/ 36576 h 36576"/>
              <a:gd name="connsiteX13" fmla="*/ 5208152 w 6510190"/>
              <a:gd name="connsiteY13" fmla="*/ 36576 h 36576"/>
              <a:gd name="connsiteX14" fmla="*/ 4687337 w 6510190"/>
              <a:gd name="connsiteY14" fmla="*/ 36576 h 36576"/>
              <a:gd name="connsiteX15" fmla="*/ 4231623 w 6510190"/>
              <a:gd name="connsiteY15" fmla="*/ 36576 h 36576"/>
              <a:gd name="connsiteX16" fmla="*/ 3775910 w 6510190"/>
              <a:gd name="connsiteY16" fmla="*/ 36576 h 36576"/>
              <a:gd name="connsiteX17" fmla="*/ 3059789 w 6510190"/>
              <a:gd name="connsiteY17" fmla="*/ 36576 h 36576"/>
              <a:gd name="connsiteX18" fmla="*/ 2604076 w 6510190"/>
              <a:gd name="connsiteY18" fmla="*/ 36576 h 36576"/>
              <a:gd name="connsiteX19" fmla="*/ 1953057 w 6510190"/>
              <a:gd name="connsiteY19" fmla="*/ 36576 h 36576"/>
              <a:gd name="connsiteX20" fmla="*/ 1432242 w 6510190"/>
              <a:gd name="connsiteY20" fmla="*/ 36576 h 36576"/>
              <a:gd name="connsiteX21" fmla="*/ 781223 w 6510190"/>
              <a:gd name="connsiteY21" fmla="*/ 36576 h 36576"/>
              <a:gd name="connsiteX22" fmla="*/ 0 w 6510190"/>
              <a:gd name="connsiteY22" fmla="*/ 36576 h 36576"/>
              <a:gd name="connsiteX23" fmla="*/ 0 w 6510190"/>
              <a:gd name="connsiteY23" fmla="*/ 0 h 36576"/>
              <a:gd name="connsiteX0" fmla="*/ 0 w 6510190"/>
              <a:gd name="connsiteY0" fmla="*/ 0 h 36576"/>
              <a:gd name="connsiteX1" fmla="*/ 585917 w 6510190"/>
              <a:gd name="connsiteY1" fmla="*/ 0 h 36576"/>
              <a:gd name="connsiteX2" fmla="*/ 1041630 w 6510190"/>
              <a:gd name="connsiteY2" fmla="*/ 0 h 36576"/>
              <a:gd name="connsiteX3" fmla="*/ 1822853 w 6510190"/>
              <a:gd name="connsiteY3" fmla="*/ 0 h 36576"/>
              <a:gd name="connsiteX4" fmla="*/ 2408770 w 6510190"/>
              <a:gd name="connsiteY4" fmla="*/ 0 h 36576"/>
              <a:gd name="connsiteX5" fmla="*/ 2994687 w 6510190"/>
              <a:gd name="connsiteY5" fmla="*/ 0 h 36576"/>
              <a:gd name="connsiteX6" fmla="*/ 3775910 w 6510190"/>
              <a:gd name="connsiteY6" fmla="*/ 0 h 36576"/>
              <a:gd name="connsiteX7" fmla="*/ 4296725 w 6510190"/>
              <a:gd name="connsiteY7" fmla="*/ 0 h 36576"/>
              <a:gd name="connsiteX8" fmla="*/ 5077948 w 6510190"/>
              <a:gd name="connsiteY8" fmla="*/ 0 h 36576"/>
              <a:gd name="connsiteX9" fmla="*/ 5859171 w 6510190"/>
              <a:gd name="connsiteY9" fmla="*/ 0 h 36576"/>
              <a:gd name="connsiteX10" fmla="*/ 6510190 w 6510190"/>
              <a:gd name="connsiteY10" fmla="*/ 0 h 36576"/>
              <a:gd name="connsiteX11" fmla="*/ 6510190 w 6510190"/>
              <a:gd name="connsiteY11" fmla="*/ 36576 h 36576"/>
              <a:gd name="connsiteX12" fmla="*/ 5794069 w 6510190"/>
              <a:gd name="connsiteY12" fmla="*/ 36576 h 36576"/>
              <a:gd name="connsiteX13" fmla="*/ 5012846 w 6510190"/>
              <a:gd name="connsiteY13" fmla="*/ 36576 h 36576"/>
              <a:gd name="connsiteX14" fmla="*/ 4231623 w 6510190"/>
              <a:gd name="connsiteY14" fmla="*/ 36576 h 36576"/>
              <a:gd name="connsiteX15" fmla="*/ 3710808 w 6510190"/>
              <a:gd name="connsiteY15" fmla="*/ 36576 h 36576"/>
              <a:gd name="connsiteX16" fmla="*/ 3059789 w 6510190"/>
              <a:gd name="connsiteY16" fmla="*/ 36576 h 36576"/>
              <a:gd name="connsiteX17" fmla="*/ 2278567 w 6510190"/>
              <a:gd name="connsiteY17" fmla="*/ 36576 h 36576"/>
              <a:gd name="connsiteX18" fmla="*/ 1627548 w 6510190"/>
              <a:gd name="connsiteY18" fmla="*/ 36576 h 36576"/>
              <a:gd name="connsiteX19" fmla="*/ 1171834 w 6510190"/>
              <a:gd name="connsiteY19" fmla="*/ 36576 h 36576"/>
              <a:gd name="connsiteX20" fmla="*/ 651019 w 6510190"/>
              <a:gd name="connsiteY20" fmla="*/ 36576 h 36576"/>
              <a:gd name="connsiteX21" fmla="*/ 0 w 6510190"/>
              <a:gd name="connsiteY21" fmla="*/ 36576 h 36576"/>
              <a:gd name="connsiteX22" fmla="*/ 0 w 6510190"/>
              <a:gd name="connsiteY22"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510190" h="36576" fill="none" extrusionOk="0">
                <a:moveTo>
                  <a:pt x="0" y="0"/>
                </a:moveTo>
                <a:cubicBezTo>
                  <a:pt x="187340" y="14427"/>
                  <a:pt x="491980" y="1526"/>
                  <a:pt x="651019" y="0"/>
                </a:cubicBezTo>
                <a:cubicBezTo>
                  <a:pt x="795738" y="16816"/>
                  <a:pt x="985440" y="-57702"/>
                  <a:pt x="1302038" y="0"/>
                </a:cubicBezTo>
                <a:cubicBezTo>
                  <a:pt x="1614979" y="11846"/>
                  <a:pt x="1663381" y="-1429"/>
                  <a:pt x="1953057" y="0"/>
                </a:cubicBezTo>
                <a:cubicBezTo>
                  <a:pt x="2223535" y="-8841"/>
                  <a:pt x="2410552" y="-41179"/>
                  <a:pt x="2734280" y="0"/>
                </a:cubicBezTo>
                <a:cubicBezTo>
                  <a:pt x="3060125" y="34975"/>
                  <a:pt x="3154155" y="17937"/>
                  <a:pt x="3450401" y="0"/>
                </a:cubicBezTo>
                <a:cubicBezTo>
                  <a:pt x="3754912" y="-13466"/>
                  <a:pt x="3716068" y="5983"/>
                  <a:pt x="3906114" y="0"/>
                </a:cubicBezTo>
                <a:cubicBezTo>
                  <a:pt x="4130070" y="10990"/>
                  <a:pt x="4269218" y="-27760"/>
                  <a:pt x="4492031" y="0"/>
                </a:cubicBezTo>
                <a:cubicBezTo>
                  <a:pt x="4761049" y="-11545"/>
                  <a:pt x="5034608" y="29929"/>
                  <a:pt x="5273254" y="0"/>
                </a:cubicBezTo>
                <a:cubicBezTo>
                  <a:pt x="5543748" y="1293"/>
                  <a:pt x="5784301" y="1118"/>
                  <a:pt x="5924273" y="0"/>
                </a:cubicBezTo>
                <a:cubicBezTo>
                  <a:pt x="6081042" y="33962"/>
                  <a:pt x="6334983" y="-34822"/>
                  <a:pt x="6510190" y="0"/>
                </a:cubicBezTo>
                <a:cubicBezTo>
                  <a:pt x="6508802" y="16205"/>
                  <a:pt x="6512273" y="22536"/>
                  <a:pt x="6510190" y="36576"/>
                </a:cubicBezTo>
                <a:cubicBezTo>
                  <a:pt x="6422963" y="-336"/>
                  <a:pt x="6118940" y="4292"/>
                  <a:pt x="5989375" y="36576"/>
                </a:cubicBezTo>
                <a:cubicBezTo>
                  <a:pt x="5824292" y="49087"/>
                  <a:pt x="5585495" y="75911"/>
                  <a:pt x="5208152" y="36576"/>
                </a:cubicBezTo>
                <a:cubicBezTo>
                  <a:pt x="4824927" y="42669"/>
                  <a:pt x="4960943" y="37438"/>
                  <a:pt x="4687337" y="36576"/>
                </a:cubicBezTo>
                <a:cubicBezTo>
                  <a:pt x="4432063" y="27619"/>
                  <a:pt x="4442671" y="59718"/>
                  <a:pt x="4231623" y="36576"/>
                </a:cubicBezTo>
                <a:cubicBezTo>
                  <a:pt x="4003174" y="20993"/>
                  <a:pt x="3894722" y="27420"/>
                  <a:pt x="3775910" y="36576"/>
                </a:cubicBezTo>
                <a:cubicBezTo>
                  <a:pt x="3661991" y="-17036"/>
                  <a:pt x="3396817" y="31256"/>
                  <a:pt x="3059789" y="36576"/>
                </a:cubicBezTo>
                <a:cubicBezTo>
                  <a:pt x="2731803" y="13827"/>
                  <a:pt x="2721330" y="14390"/>
                  <a:pt x="2604076" y="36576"/>
                </a:cubicBezTo>
                <a:cubicBezTo>
                  <a:pt x="2493767" y="51962"/>
                  <a:pt x="2216561" y="67476"/>
                  <a:pt x="1953057" y="36576"/>
                </a:cubicBezTo>
                <a:cubicBezTo>
                  <a:pt x="1703276" y="-10805"/>
                  <a:pt x="1553582" y="27471"/>
                  <a:pt x="1432242" y="36576"/>
                </a:cubicBezTo>
                <a:cubicBezTo>
                  <a:pt x="1302086" y="90935"/>
                  <a:pt x="1000933" y="33646"/>
                  <a:pt x="781223" y="36576"/>
                </a:cubicBezTo>
                <a:cubicBezTo>
                  <a:pt x="570338" y="43468"/>
                  <a:pt x="214621" y="80601"/>
                  <a:pt x="0" y="36576"/>
                </a:cubicBezTo>
                <a:cubicBezTo>
                  <a:pt x="-3350" y="24468"/>
                  <a:pt x="1759" y="7717"/>
                  <a:pt x="0" y="0"/>
                </a:cubicBezTo>
                <a:close/>
              </a:path>
              <a:path w="6510190" h="36576" stroke="0" extrusionOk="0">
                <a:moveTo>
                  <a:pt x="0" y="0"/>
                </a:moveTo>
                <a:cubicBezTo>
                  <a:pt x="180494" y="-4758"/>
                  <a:pt x="443372" y="-3163"/>
                  <a:pt x="585917" y="0"/>
                </a:cubicBezTo>
                <a:cubicBezTo>
                  <a:pt x="719052" y="8079"/>
                  <a:pt x="930212" y="8042"/>
                  <a:pt x="1041630" y="0"/>
                </a:cubicBezTo>
                <a:cubicBezTo>
                  <a:pt x="1133740" y="-9993"/>
                  <a:pt x="1460413" y="52040"/>
                  <a:pt x="1822853" y="0"/>
                </a:cubicBezTo>
                <a:cubicBezTo>
                  <a:pt x="2149245" y="-45183"/>
                  <a:pt x="2236988" y="-23232"/>
                  <a:pt x="2408770" y="0"/>
                </a:cubicBezTo>
                <a:cubicBezTo>
                  <a:pt x="2566180" y="26347"/>
                  <a:pt x="2815079" y="39069"/>
                  <a:pt x="2994687" y="0"/>
                </a:cubicBezTo>
                <a:cubicBezTo>
                  <a:pt x="3123459" y="-15508"/>
                  <a:pt x="3559379" y="2058"/>
                  <a:pt x="3775910" y="0"/>
                </a:cubicBezTo>
                <a:cubicBezTo>
                  <a:pt x="4003812" y="38319"/>
                  <a:pt x="4105139" y="-7076"/>
                  <a:pt x="4296725" y="0"/>
                </a:cubicBezTo>
                <a:cubicBezTo>
                  <a:pt x="4497364" y="-25810"/>
                  <a:pt x="4859648" y="-33235"/>
                  <a:pt x="5077948" y="0"/>
                </a:cubicBezTo>
                <a:cubicBezTo>
                  <a:pt x="5324522" y="11036"/>
                  <a:pt x="5513134" y="21234"/>
                  <a:pt x="5859171" y="0"/>
                </a:cubicBezTo>
                <a:cubicBezTo>
                  <a:pt x="6212517" y="-19260"/>
                  <a:pt x="6294730" y="-6847"/>
                  <a:pt x="6510190" y="0"/>
                </a:cubicBezTo>
                <a:cubicBezTo>
                  <a:pt x="6511264" y="12130"/>
                  <a:pt x="6511036" y="28818"/>
                  <a:pt x="6510190" y="36576"/>
                </a:cubicBezTo>
                <a:cubicBezTo>
                  <a:pt x="6151433" y="23971"/>
                  <a:pt x="6113894" y="52202"/>
                  <a:pt x="5794069" y="36576"/>
                </a:cubicBezTo>
                <a:cubicBezTo>
                  <a:pt x="5473262" y="39043"/>
                  <a:pt x="5353257" y="19198"/>
                  <a:pt x="5012846" y="36576"/>
                </a:cubicBezTo>
                <a:cubicBezTo>
                  <a:pt x="4693554" y="26997"/>
                  <a:pt x="4446003" y="48311"/>
                  <a:pt x="4231623" y="36576"/>
                </a:cubicBezTo>
                <a:cubicBezTo>
                  <a:pt x="4046477" y="30013"/>
                  <a:pt x="3848817" y="8473"/>
                  <a:pt x="3710808" y="36576"/>
                </a:cubicBezTo>
                <a:cubicBezTo>
                  <a:pt x="3614035" y="59509"/>
                  <a:pt x="3357538" y="115923"/>
                  <a:pt x="3059789" y="36576"/>
                </a:cubicBezTo>
                <a:cubicBezTo>
                  <a:pt x="2740415" y="2412"/>
                  <a:pt x="2618337" y="43836"/>
                  <a:pt x="2278567" y="36576"/>
                </a:cubicBezTo>
                <a:cubicBezTo>
                  <a:pt x="1957689" y="25636"/>
                  <a:pt x="1917309" y="44798"/>
                  <a:pt x="1627548" y="36576"/>
                </a:cubicBezTo>
                <a:cubicBezTo>
                  <a:pt x="1341640" y="26595"/>
                  <a:pt x="1370539" y="52424"/>
                  <a:pt x="1171834" y="36576"/>
                </a:cubicBezTo>
                <a:cubicBezTo>
                  <a:pt x="997042" y="2663"/>
                  <a:pt x="853235" y="25241"/>
                  <a:pt x="651019" y="36576"/>
                </a:cubicBezTo>
                <a:cubicBezTo>
                  <a:pt x="467046" y="32256"/>
                  <a:pt x="267575" y="11776"/>
                  <a:pt x="0" y="36576"/>
                </a:cubicBezTo>
                <a:cubicBezTo>
                  <a:pt x="-1085" y="25116"/>
                  <a:pt x="-1252" y="6731"/>
                  <a:pt x="0" y="0"/>
                </a:cubicBezTo>
                <a:close/>
              </a:path>
              <a:path w="6510190" h="36576" fill="none" stroke="0" extrusionOk="0">
                <a:moveTo>
                  <a:pt x="0" y="0"/>
                </a:moveTo>
                <a:cubicBezTo>
                  <a:pt x="139814" y="-15234"/>
                  <a:pt x="470273" y="11088"/>
                  <a:pt x="651019" y="0"/>
                </a:cubicBezTo>
                <a:cubicBezTo>
                  <a:pt x="838877" y="8443"/>
                  <a:pt x="967088" y="-17479"/>
                  <a:pt x="1302038" y="0"/>
                </a:cubicBezTo>
                <a:cubicBezTo>
                  <a:pt x="1597485" y="26945"/>
                  <a:pt x="1660866" y="7265"/>
                  <a:pt x="1953057" y="0"/>
                </a:cubicBezTo>
                <a:cubicBezTo>
                  <a:pt x="2210088" y="-19567"/>
                  <a:pt x="2416130" y="-21169"/>
                  <a:pt x="2734280" y="0"/>
                </a:cubicBezTo>
                <a:cubicBezTo>
                  <a:pt x="3089185" y="31796"/>
                  <a:pt x="3153378" y="9515"/>
                  <a:pt x="3450401" y="0"/>
                </a:cubicBezTo>
                <a:cubicBezTo>
                  <a:pt x="3742788" y="-13156"/>
                  <a:pt x="3716020" y="991"/>
                  <a:pt x="3906114" y="0"/>
                </a:cubicBezTo>
                <a:cubicBezTo>
                  <a:pt x="4092574" y="-16295"/>
                  <a:pt x="4265768" y="35761"/>
                  <a:pt x="4492031" y="0"/>
                </a:cubicBezTo>
                <a:cubicBezTo>
                  <a:pt x="4744573" y="10299"/>
                  <a:pt x="5037922" y="23382"/>
                  <a:pt x="5273254" y="0"/>
                </a:cubicBezTo>
                <a:cubicBezTo>
                  <a:pt x="5500515" y="-23700"/>
                  <a:pt x="5789941" y="-14908"/>
                  <a:pt x="5924273" y="0"/>
                </a:cubicBezTo>
                <a:cubicBezTo>
                  <a:pt x="6080819" y="35681"/>
                  <a:pt x="6357610" y="22951"/>
                  <a:pt x="6510190" y="0"/>
                </a:cubicBezTo>
                <a:cubicBezTo>
                  <a:pt x="6510389" y="16945"/>
                  <a:pt x="6511780" y="22651"/>
                  <a:pt x="6510190" y="36576"/>
                </a:cubicBezTo>
                <a:cubicBezTo>
                  <a:pt x="6428569" y="-1538"/>
                  <a:pt x="6138952" y="14767"/>
                  <a:pt x="5989375" y="36576"/>
                </a:cubicBezTo>
                <a:cubicBezTo>
                  <a:pt x="5784590" y="49776"/>
                  <a:pt x="5573900" y="14043"/>
                  <a:pt x="5208152" y="36576"/>
                </a:cubicBezTo>
                <a:cubicBezTo>
                  <a:pt x="4824749" y="53009"/>
                  <a:pt x="4944194" y="44649"/>
                  <a:pt x="4687337" y="36576"/>
                </a:cubicBezTo>
                <a:cubicBezTo>
                  <a:pt x="4427662" y="12202"/>
                  <a:pt x="4435611" y="62164"/>
                  <a:pt x="4231623" y="36576"/>
                </a:cubicBezTo>
                <a:cubicBezTo>
                  <a:pt x="4013542" y="30360"/>
                  <a:pt x="3912566" y="50743"/>
                  <a:pt x="3775910" y="36576"/>
                </a:cubicBezTo>
                <a:cubicBezTo>
                  <a:pt x="3656136" y="51209"/>
                  <a:pt x="3429930" y="34080"/>
                  <a:pt x="3059789" y="36576"/>
                </a:cubicBezTo>
                <a:cubicBezTo>
                  <a:pt x="2731192" y="15498"/>
                  <a:pt x="2718075" y="17171"/>
                  <a:pt x="2604076" y="36576"/>
                </a:cubicBezTo>
                <a:cubicBezTo>
                  <a:pt x="2516199" y="110796"/>
                  <a:pt x="2185132" y="79706"/>
                  <a:pt x="1953057" y="36576"/>
                </a:cubicBezTo>
                <a:cubicBezTo>
                  <a:pt x="1704117" y="-23126"/>
                  <a:pt x="1529624" y="30687"/>
                  <a:pt x="1432242" y="36576"/>
                </a:cubicBezTo>
                <a:cubicBezTo>
                  <a:pt x="1324320" y="51696"/>
                  <a:pt x="999476" y="86348"/>
                  <a:pt x="781223" y="36576"/>
                </a:cubicBezTo>
                <a:cubicBezTo>
                  <a:pt x="526096" y="74251"/>
                  <a:pt x="218029" y="44550"/>
                  <a:pt x="0" y="36576"/>
                </a:cubicBezTo>
                <a:cubicBezTo>
                  <a:pt x="-333" y="24109"/>
                  <a:pt x="1741" y="7662"/>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6510190"/>
                      <a:gd name="connsiteY0" fmla="*/ 0 h 36576"/>
                      <a:gd name="connsiteX1" fmla="*/ 651019 w 6510190"/>
                      <a:gd name="connsiteY1" fmla="*/ 0 h 36576"/>
                      <a:gd name="connsiteX2" fmla="*/ 1302038 w 6510190"/>
                      <a:gd name="connsiteY2" fmla="*/ 0 h 36576"/>
                      <a:gd name="connsiteX3" fmla="*/ 1953057 w 6510190"/>
                      <a:gd name="connsiteY3" fmla="*/ 0 h 36576"/>
                      <a:gd name="connsiteX4" fmla="*/ 2734280 w 6510190"/>
                      <a:gd name="connsiteY4" fmla="*/ 0 h 36576"/>
                      <a:gd name="connsiteX5" fmla="*/ 3450401 w 6510190"/>
                      <a:gd name="connsiteY5" fmla="*/ 0 h 36576"/>
                      <a:gd name="connsiteX6" fmla="*/ 3906114 w 6510190"/>
                      <a:gd name="connsiteY6" fmla="*/ 0 h 36576"/>
                      <a:gd name="connsiteX7" fmla="*/ 4492031 w 6510190"/>
                      <a:gd name="connsiteY7" fmla="*/ 0 h 36576"/>
                      <a:gd name="connsiteX8" fmla="*/ 5273254 w 6510190"/>
                      <a:gd name="connsiteY8" fmla="*/ 0 h 36576"/>
                      <a:gd name="connsiteX9" fmla="*/ 5924273 w 6510190"/>
                      <a:gd name="connsiteY9" fmla="*/ 0 h 36576"/>
                      <a:gd name="connsiteX10" fmla="*/ 6510190 w 6510190"/>
                      <a:gd name="connsiteY10" fmla="*/ 0 h 36576"/>
                      <a:gd name="connsiteX11" fmla="*/ 6510190 w 6510190"/>
                      <a:gd name="connsiteY11" fmla="*/ 36576 h 36576"/>
                      <a:gd name="connsiteX12" fmla="*/ 5989375 w 6510190"/>
                      <a:gd name="connsiteY12" fmla="*/ 36576 h 36576"/>
                      <a:gd name="connsiteX13" fmla="*/ 5208152 w 6510190"/>
                      <a:gd name="connsiteY13" fmla="*/ 36576 h 36576"/>
                      <a:gd name="connsiteX14" fmla="*/ 4687337 w 6510190"/>
                      <a:gd name="connsiteY14" fmla="*/ 36576 h 36576"/>
                      <a:gd name="connsiteX15" fmla="*/ 4231623 w 6510190"/>
                      <a:gd name="connsiteY15" fmla="*/ 36576 h 36576"/>
                      <a:gd name="connsiteX16" fmla="*/ 3775910 w 6510190"/>
                      <a:gd name="connsiteY16" fmla="*/ 36576 h 36576"/>
                      <a:gd name="connsiteX17" fmla="*/ 3059789 w 6510190"/>
                      <a:gd name="connsiteY17" fmla="*/ 36576 h 36576"/>
                      <a:gd name="connsiteX18" fmla="*/ 2604076 w 6510190"/>
                      <a:gd name="connsiteY18" fmla="*/ 36576 h 36576"/>
                      <a:gd name="connsiteX19" fmla="*/ 1953057 w 6510190"/>
                      <a:gd name="connsiteY19" fmla="*/ 36576 h 36576"/>
                      <a:gd name="connsiteX20" fmla="*/ 1432242 w 6510190"/>
                      <a:gd name="connsiteY20" fmla="*/ 36576 h 36576"/>
                      <a:gd name="connsiteX21" fmla="*/ 781223 w 6510190"/>
                      <a:gd name="connsiteY21" fmla="*/ 36576 h 36576"/>
                      <a:gd name="connsiteX22" fmla="*/ 0 w 6510190"/>
                      <a:gd name="connsiteY22" fmla="*/ 36576 h 36576"/>
                      <a:gd name="connsiteX23" fmla="*/ 0 w 6510190"/>
                      <a:gd name="connsiteY23"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10190" h="36576" fill="none" extrusionOk="0">
                        <a:moveTo>
                          <a:pt x="0" y="0"/>
                        </a:moveTo>
                        <a:cubicBezTo>
                          <a:pt x="161111" y="-2097"/>
                          <a:pt x="501055" y="-465"/>
                          <a:pt x="651019" y="0"/>
                        </a:cubicBezTo>
                        <a:cubicBezTo>
                          <a:pt x="800983" y="465"/>
                          <a:pt x="997901" y="-18459"/>
                          <a:pt x="1302038" y="0"/>
                        </a:cubicBezTo>
                        <a:cubicBezTo>
                          <a:pt x="1606175" y="18459"/>
                          <a:pt x="1662008" y="955"/>
                          <a:pt x="1953057" y="0"/>
                        </a:cubicBezTo>
                        <a:cubicBezTo>
                          <a:pt x="2244106" y="-955"/>
                          <a:pt x="2398681" y="-29506"/>
                          <a:pt x="2734280" y="0"/>
                        </a:cubicBezTo>
                        <a:cubicBezTo>
                          <a:pt x="3069879" y="29506"/>
                          <a:pt x="3152053" y="12243"/>
                          <a:pt x="3450401" y="0"/>
                        </a:cubicBezTo>
                        <a:cubicBezTo>
                          <a:pt x="3748749" y="-12243"/>
                          <a:pt x="3717867" y="-748"/>
                          <a:pt x="3906114" y="0"/>
                        </a:cubicBezTo>
                        <a:cubicBezTo>
                          <a:pt x="4094361" y="748"/>
                          <a:pt x="4281847" y="13415"/>
                          <a:pt x="4492031" y="0"/>
                        </a:cubicBezTo>
                        <a:cubicBezTo>
                          <a:pt x="4702215" y="-13415"/>
                          <a:pt x="5025379" y="20366"/>
                          <a:pt x="5273254" y="0"/>
                        </a:cubicBezTo>
                        <a:cubicBezTo>
                          <a:pt x="5521129" y="-20366"/>
                          <a:pt x="5771612" y="-29898"/>
                          <a:pt x="5924273" y="0"/>
                        </a:cubicBezTo>
                        <a:cubicBezTo>
                          <a:pt x="6076934" y="29898"/>
                          <a:pt x="6354559" y="-8644"/>
                          <a:pt x="6510190" y="0"/>
                        </a:cubicBezTo>
                        <a:cubicBezTo>
                          <a:pt x="6509475" y="15537"/>
                          <a:pt x="6511555" y="22375"/>
                          <a:pt x="6510190" y="36576"/>
                        </a:cubicBezTo>
                        <a:cubicBezTo>
                          <a:pt x="6403695" y="20240"/>
                          <a:pt x="6135058" y="33081"/>
                          <a:pt x="5989375" y="36576"/>
                        </a:cubicBezTo>
                        <a:cubicBezTo>
                          <a:pt x="5843692" y="40071"/>
                          <a:pt x="5581730" y="19446"/>
                          <a:pt x="5208152" y="36576"/>
                        </a:cubicBezTo>
                        <a:cubicBezTo>
                          <a:pt x="4834574" y="53706"/>
                          <a:pt x="4947691" y="51777"/>
                          <a:pt x="4687337" y="36576"/>
                        </a:cubicBezTo>
                        <a:cubicBezTo>
                          <a:pt x="4426984" y="21375"/>
                          <a:pt x="4440451" y="59338"/>
                          <a:pt x="4231623" y="36576"/>
                        </a:cubicBezTo>
                        <a:cubicBezTo>
                          <a:pt x="4022795" y="13814"/>
                          <a:pt x="3895021" y="37706"/>
                          <a:pt x="3775910" y="36576"/>
                        </a:cubicBezTo>
                        <a:cubicBezTo>
                          <a:pt x="3656799" y="35446"/>
                          <a:pt x="3387310" y="59361"/>
                          <a:pt x="3059789" y="36576"/>
                        </a:cubicBezTo>
                        <a:cubicBezTo>
                          <a:pt x="2732268" y="13791"/>
                          <a:pt x="2719596" y="17090"/>
                          <a:pt x="2604076" y="36576"/>
                        </a:cubicBezTo>
                        <a:cubicBezTo>
                          <a:pt x="2488556" y="56062"/>
                          <a:pt x="2206902" y="68226"/>
                          <a:pt x="1953057" y="36576"/>
                        </a:cubicBezTo>
                        <a:cubicBezTo>
                          <a:pt x="1699212" y="4926"/>
                          <a:pt x="1552383" y="31975"/>
                          <a:pt x="1432242" y="36576"/>
                        </a:cubicBezTo>
                        <a:cubicBezTo>
                          <a:pt x="1312102" y="41177"/>
                          <a:pt x="1012740" y="46297"/>
                          <a:pt x="781223" y="36576"/>
                        </a:cubicBezTo>
                        <a:cubicBezTo>
                          <a:pt x="549706" y="26855"/>
                          <a:pt x="239878" y="73540"/>
                          <a:pt x="0" y="36576"/>
                        </a:cubicBezTo>
                        <a:cubicBezTo>
                          <a:pt x="-1386" y="23779"/>
                          <a:pt x="1769" y="8239"/>
                          <a:pt x="0" y="0"/>
                        </a:cubicBezTo>
                        <a:close/>
                      </a:path>
                      <a:path w="6510190" h="36576" stroke="0" extrusionOk="0">
                        <a:moveTo>
                          <a:pt x="0" y="0"/>
                        </a:moveTo>
                        <a:cubicBezTo>
                          <a:pt x="207071" y="-14617"/>
                          <a:pt x="444194" y="-15606"/>
                          <a:pt x="585917" y="0"/>
                        </a:cubicBezTo>
                        <a:cubicBezTo>
                          <a:pt x="727640" y="15606"/>
                          <a:pt x="908078" y="6034"/>
                          <a:pt x="1041630" y="0"/>
                        </a:cubicBezTo>
                        <a:cubicBezTo>
                          <a:pt x="1175182" y="-6034"/>
                          <a:pt x="1490887" y="38691"/>
                          <a:pt x="1822853" y="0"/>
                        </a:cubicBezTo>
                        <a:cubicBezTo>
                          <a:pt x="2154819" y="-38691"/>
                          <a:pt x="2235404" y="-3172"/>
                          <a:pt x="2408770" y="0"/>
                        </a:cubicBezTo>
                        <a:cubicBezTo>
                          <a:pt x="2582136" y="3172"/>
                          <a:pt x="2820108" y="26514"/>
                          <a:pt x="2994687" y="0"/>
                        </a:cubicBezTo>
                        <a:cubicBezTo>
                          <a:pt x="3169266" y="-26514"/>
                          <a:pt x="3544431" y="-38940"/>
                          <a:pt x="3775910" y="0"/>
                        </a:cubicBezTo>
                        <a:cubicBezTo>
                          <a:pt x="4007389" y="38940"/>
                          <a:pt x="4105698" y="7408"/>
                          <a:pt x="4296725" y="0"/>
                        </a:cubicBezTo>
                        <a:cubicBezTo>
                          <a:pt x="4487752" y="-7408"/>
                          <a:pt x="4851891" y="-25167"/>
                          <a:pt x="5077948" y="0"/>
                        </a:cubicBezTo>
                        <a:cubicBezTo>
                          <a:pt x="5304005" y="25167"/>
                          <a:pt x="5507082" y="26354"/>
                          <a:pt x="5859171" y="0"/>
                        </a:cubicBezTo>
                        <a:cubicBezTo>
                          <a:pt x="6211260" y="-26354"/>
                          <a:pt x="6286793" y="584"/>
                          <a:pt x="6510190" y="0"/>
                        </a:cubicBezTo>
                        <a:cubicBezTo>
                          <a:pt x="6510731" y="12097"/>
                          <a:pt x="6511051" y="29008"/>
                          <a:pt x="6510190" y="36576"/>
                        </a:cubicBezTo>
                        <a:cubicBezTo>
                          <a:pt x="6162526" y="22753"/>
                          <a:pt x="6109599" y="46968"/>
                          <a:pt x="5794069" y="36576"/>
                        </a:cubicBezTo>
                        <a:cubicBezTo>
                          <a:pt x="5478539" y="26184"/>
                          <a:pt x="5341679" y="23264"/>
                          <a:pt x="5012846" y="36576"/>
                        </a:cubicBezTo>
                        <a:cubicBezTo>
                          <a:pt x="4684013" y="49888"/>
                          <a:pt x="4420613" y="37104"/>
                          <a:pt x="4231623" y="36576"/>
                        </a:cubicBezTo>
                        <a:cubicBezTo>
                          <a:pt x="4042633" y="36048"/>
                          <a:pt x="3824332" y="16640"/>
                          <a:pt x="3710808" y="36576"/>
                        </a:cubicBezTo>
                        <a:cubicBezTo>
                          <a:pt x="3597284" y="56512"/>
                          <a:pt x="3353238" y="61001"/>
                          <a:pt x="3059789" y="36576"/>
                        </a:cubicBezTo>
                        <a:cubicBezTo>
                          <a:pt x="2766340" y="12151"/>
                          <a:pt x="2599388" y="45085"/>
                          <a:pt x="2278567" y="36576"/>
                        </a:cubicBezTo>
                        <a:cubicBezTo>
                          <a:pt x="1957746" y="28067"/>
                          <a:pt x="1913835" y="47318"/>
                          <a:pt x="1627548" y="36576"/>
                        </a:cubicBezTo>
                        <a:cubicBezTo>
                          <a:pt x="1341261" y="25834"/>
                          <a:pt x="1364107" y="52564"/>
                          <a:pt x="1171834" y="36576"/>
                        </a:cubicBezTo>
                        <a:cubicBezTo>
                          <a:pt x="979561" y="20588"/>
                          <a:pt x="844677" y="45277"/>
                          <a:pt x="651019" y="36576"/>
                        </a:cubicBezTo>
                        <a:cubicBezTo>
                          <a:pt x="457362" y="27875"/>
                          <a:pt x="244555" y="31711"/>
                          <a:pt x="0" y="36576"/>
                        </a:cubicBezTo>
                        <a:cubicBezTo>
                          <a:pt x="-1549" y="24953"/>
                          <a:pt x="-1602" y="881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14D01503-2B03-F61D-4C8C-667D0799CADB}"/>
              </a:ext>
            </a:extLst>
          </p:cNvPr>
          <p:cNvSpPr>
            <a:spLocks noGrp="1"/>
          </p:cNvSpPr>
          <p:nvPr>
            <p:ph type="body" sz="half" idx="2"/>
          </p:nvPr>
        </p:nvSpPr>
        <p:spPr>
          <a:xfrm>
            <a:off x="1261872" y="5614416"/>
            <a:ext cx="6858000" cy="6821424"/>
          </a:xfrm>
        </p:spPr>
        <p:txBody>
          <a:bodyPr vert="horz" lIns="91440" tIns="45720" rIns="91440" bIns="45720" rtlCol="0" anchor="t">
            <a:normAutofit/>
          </a:bodyPr>
          <a:lstStyle/>
          <a:p>
            <a:pPr indent="-228600" defTabSz="914400">
              <a:buFont typeface="Arial" panose="020B0604020202020204" pitchFamily="34" charset="0"/>
              <a:buChar char="•"/>
            </a:pPr>
            <a:r>
              <a:rPr lang="en-US" sz="4400" dirty="0"/>
              <a:t>JOKE AS A CRIME</a:t>
            </a:r>
          </a:p>
          <a:p>
            <a:pPr indent="-228600" defTabSz="914400">
              <a:buFont typeface="Arial" panose="020B0604020202020204" pitchFamily="34" charset="0"/>
              <a:buChar char="•"/>
            </a:pPr>
            <a:r>
              <a:rPr lang="en-US" sz="4400" dirty="0"/>
              <a:t>CULTURAL AND NARRATIVE CRIMINOLOGY IN METAMODERN POLICY…</a:t>
            </a:r>
          </a:p>
          <a:p>
            <a:pPr indent="-228600" defTabSz="914400">
              <a:buFont typeface="Arial" panose="020B0604020202020204" pitchFamily="34" charset="0"/>
              <a:buChar char="•"/>
            </a:pPr>
            <a:r>
              <a:rPr lang="en-US" sz="4400" dirty="0"/>
              <a:t>2 BE CONTINUED…</a:t>
            </a:r>
          </a:p>
        </p:txBody>
      </p:sp>
      <p:pic>
        <p:nvPicPr>
          <p:cNvPr id="10242" name="Picture 2">
            <a:extLst>
              <a:ext uri="{FF2B5EF4-FFF2-40B4-BE49-F238E27FC236}">
                <a16:creationId xmlns:a16="http://schemas.microsoft.com/office/drawing/2014/main" id="{9A9FE4D4-3D41-111A-3066-6CF8BC2FDBC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308592" y="2015092"/>
            <a:ext cx="13807440" cy="9685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346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728E3505-36F5-47A9-A188-7C60ACBB99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rimes, Harms, and Wrongs: On the Principles of Criminalisation (English  Edition) eBook : Simester, A P, Hirsch, Andreas von, A. P. Simester,  Andreas Von Hirsch: Amazon.es: Tienda Kindle">
            <a:extLst>
              <a:ext uri="{FF2B5EF4-FFF2-40B4-BE49-F238E27FC236}">
                <a16:creationId xmlns:a16="http://schemas.microsoft.com/office/drawing/2014/main" id="{42E36625-20E5-2719-569B-2E5C304D10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759"/>
          <a:stretch/>
        </p:blipFill>
        <p:spPr bwMode="auto">
          <a:xfrm>
            <a:off x="6286426" y="10"/>
            <a:ext cx="9913164" cy="13715990"/>
          </a:xfrm>
          <a:custGeom>
            <a:avLst/>
            <a:gdLst/>
            <a:ahLst/>
            <a:cxnLst/>
            <a:rect l="l" t="t" r="r" b="b"/>
            <a:pathLst>
              <a:path w="4956582" h="6858000">
                <a:moveTo>
                  <a:pt x="0" y="0"/>
                </a:moveTo>
                <a:lnTo>
                  <a:pt x="4161807" y="0"/>
                </a:lnTo>
                <a:lnTo>
                  <a:pt x="4176560" y="27485"/>
                </a:lnTo>
                <a:cubicBezTo>
                  <a:pt x="4666464" y="986552"/>
                  <a:pt x="4956582" y="2177077"/>
                  <a:pt x="4956582" y="3466807"/>
                </a:cubicBezTo>
                <a:cubicBezTo>
                  <a:pt x="4956582" y="4657326"/>
                  <a:pt x="4709381" y="5763316"/>
                  <a:pt x="4286027" y="6680757"/>
                </a:cubicBezTo>
                <a:lnTo>
                  <a:pt x="4199937" y="6858000"/>
                </a:lnTo>
                <a:lnTo>
                  <a:pt x="53039" y="6858000"/>
                </a:lnTo>
                <a:lnTo>
                  <a:pt x="132047" y="6695338"/>
                </a:lnTo>
                <a:cubicBezTo>
                  <a:pt x="555401" y="5777898"/>
                  <a:pt x="802602" y="4671908"/>
                  <a:pt x="802602" y="3481388"/>
                </a:cubicBezTo>
                <a:cubicBezTo>
                  <a:pt x="802602" y="2191659"/>
                  <a:pt x="512484" y="1001134"/>
                  <a:pt x="22579" y="42066"/>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1033" name="Freeform: Shape 1032">
            <a:extLst>
              <a:ext uri="{FF2B5EF4-FFF2-40B4-BE49-F238E27FC236}">
                <a16:creationId xmlns:a16="http://schemas.microsoft.com/office/drawing/2014/main" id="{283B6091-C9A6-4C92-8315-2DE12015E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891630" cy="13716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35" name="Freeform: Shape 1034">
            <a:extLst>
              <a:ext uri="{FF2B5EF4-FFF2-40B4-BE49-F238E27FC236}">
                <a16:creationId xmlns:a16="http://schemas.microsoft.com/office/drawing/2014/main" id="{CC6ACBBE-7216-419A-81B7-BD305A9FE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873340" cy="13716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Заголовок 2">
            <a:extLst>
              <a:ext uri="{FF2B5EF4-FFF2-40B4-BE49-F238E27FC236}">
                <a16:creationId xmlns:a16="http://schemas.microsoft.com/office/drawing/2014/main" id="{E17E6492-3C76-9BF8-64E7-8D33BA3E61B2}"/>
              </a:ext>
            </a:extLst>
          </p:cNvPr>
          <p:cNvSpPr>
            <a:spLocks noGrp="1"/>
          </p:cNvSpPr>
          <p:nvPr>
            <p:ph type="title"/>
          </p:nvPr>
        </p:nvSpPr>
        <p:spPr>
          <a:xfrm>
            <a:off x="1243584" y="2322576"/>
            <a:ext cx="5807686" cy="9052560"/>
          </a:xfrm>
        </p:spPr>
        <p:txBody>
          <a:bodyPr vert="horz" lIns="91440" tIns="45720" rIns="91440" bIns="45720" rtlCol="0" anchor="ctr">
            <a:normAutofit/>
          </a:bodyPr>
          <a:lstStyle/>
          <a:p>
            <a:pPr algn="l" defTabSz="914400"/>
            <a:r>
              <a:rPr lang="en-US" sz="6400"/>
              <a:t>principles of criminal law and socio-legal foundations of criminal policy </a:t>
            </a:r>
          </a:p>
        </p:txBody>
      </p:sp>
      <p:sp>
        <p:nvSpPr>
          <p:cNvPr id="1037" name="Rectangle 1036">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94952"/>
            <a:ext cx="256032" cy="13078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Текст 3">
            <a:extLst>
              <a:ext uri="{FF2B5EF4-FFF2-40B4-BE49-F238E27FC236}">
                <a16:creationId xmlns:a16="http://schemas.microsoft.com/office/drawing/2014/main" id="{B565E452-07C0-2B0A-19BC-8CC2CF763E1A}"/>
              </a:ext>
            </a:extLst>
          </p:cNvPr>
          <p:cNvSpPr>
            <a:spLocks noGrp="1"/>
          </p:cNvSpPr>
          <p:nvPr>
            <p:ph type="body" sz="half" idx="1"/>
          </p:nvPr>
        </p:nvSpPr>
        <p:spPr>
          <a:xfrm>
            <a:off x="16840202" y="1865376"/>
            <a:ext cx="6300216" cy="9985248"/>
          </a:xfrm>
        </p:spPr>
        <p:txBody>
          <a:bodyPr vert="horz" lIns="91440" tIns="45720" rIns="91440" bIns="45720" rtlCol="0" anchor="ctr">
            <a:normAutofit/>
          </a:bodyPr>
          <a:lstStyle/>
          <a:p>
            <a:pPr indent="-228600" defTabSz="914400">
              <a:buFont typeface="Arial" panose="020B0604020202020204" pitchFamily="34" charset="0"/>
              <a:buChar char="•"/>
            </a:pPr>
            <a:r>
              <a:rPr lang="en-US" sz="3600" dirty="0">
                <a:effectLst/>
              </a:rPr>
              <a:t>equality,</a:t>
            </a:r>
          </a:p>
          <a:p>
            <a:pPr indent="-228600" defTabSz="914400">
              <a:buFont typeface="Arial" panose="020B0604020202020204" pitchFamily="34" charset="0"/>
              <a:buChar char="•"/>
            </a:pPr>
            <a:r>
              <a:rPr lang="en-US" sz="3600" dirty="0">
                <a:effectLst/>
              </a:rPr>
              <a:t> legal certainty, </a:t>
            </a:r>
          </a:p>
          <a:p>
            <a:pPr indent="-228600" defTabSz="914400">
              <a:buFont typeface="Arial" panose="020B0604020202020204" pitchFamily="34" charset="0"/>
              <a:buChar char="•"/>
            </a:pPr>
            <a:r>
              <a:rPr lang="en-US" sz="3600" dirty="0">
                <a:effectLst/>
              </a:rPr>
              <a:t>proportionality, </a:t>
            </a:r>
          </a:p>
          <a:p>
            <a:pPr indent="-228600" defTabSz="914400">
              <a:buFont typeface="Arial" panose="020B0604020202020204" pitchFamily="34" charset="0"/>
              <a:buChar char="•"/>
            </a:pPr>
            <a:r>
              <a:rPr lang="en-US" sz="3600" dirty="0">
                <a:effectLst/>
              </a:rPr>
              <a:t>predictability, </a:t>
            </a:r>
          </a:p>
          <a:p>
            <a:pPr indent="-228600" defTabSz="914400">
              <a:buFont typeface="Arial" panose="020B0604020202020204" pitchFamily="34" charset="0"/>
              <a:buChar char="•"/>
            </a:pPr>
            <a:r>
              <a:rPr lang="en-US" sz="3600" dirty="0">
                <a:effectLst/>
              </a:rPr>
              <a:t>subsidiarity, </a:t>
            </a:r>
          </a:p>
          <a:p>
            <a:pPr indent="-228600" defTabSz="914400">
              <a:buFont typeface="Arial" panose="020B0604020202020204" pitchFamily="34" charset="0"/>
              <a:buChar char="•"/>
            </a:pPr>
            <a:r>
              <a:rPr lang="en-US" sz="3600" dirty="0">
                <a:effectLst/>
              </a:rPr>
              <a:t>legality </a:t>
            </a:r>
          </a:p>
          <a:p>
            <a:pPr indent="-228600" defTabSz="914400">
              <a:buFont typeface="Arial" panose="020B0604020202020204" pitchFamily="34" charset="0"/>
              <a:buChar char="•"/>
            </a:pPr>
            <a:r>
              <a:rPr lang="en-US" sz="3600" dirty="0">
                <a:effectLst/>
              </a:rPr>
              <a:t>vector of the primacy of human rights safety of victims of criminal offenses, </a:t>
            </a:r>
          </a:p>
          <a:p>
            <a:pPr indent="-228600" defTabSz="914400">
              <a:buFont typeface="Arial" panose="020B0604020202020204" pitchFamily="34" charset="0"/>
              <a:buChar char="•"/>
            </a:pPr>
            <a:r>
              <a:rPr lang="en-US" sz="3600" dirty="0">
                <a:effectLst/>
              </a:rPr>
              <a:t>complementarity of coercion and decent treatment, </a:t>
            </a:r>
            <a:endParaRPr lang="en-US" sz="3600" dirty="0"/>
          </a:p>
        </p:txBody>
      </p:sp>
    </p:spTree>
    <p:extLst>
      <p:ext uri="{BB962C8B-B14F-4D97-AF65-F5344CB8AC3E}">
        <p14:creationId xmlns:p14="http://schemas.microsoft.com/office/powerpoint/2010/main" val="141434164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p:txBody>
          <a:bodyPr rtlCol="0"/>
          <a:lstStyle/>
          <a:p>
            <a:pPr rtl="0"/>
            <a:r>
              <a:rPr lang="en-US" dirty="0"/>
              <a:t>THANK YOU</a:t>
            </a:r>
            <a:endParaRPr lang="ru-RU" dirty="0"/>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p:txBody>
          <a:bodyPr rtlCol="0"/>
          <a:lstStyle/>
          <a:p>
            <a:pPr rtl="0"/>
            <a:r>
              <a:rPr lang="en-US" dirty="0"/>
              <a:t>Viacheslav Tuliakov</a:t>
            </a:r>
            <a:endParaRPr lang="ru-RU" dirty="0"/>
          </a:p>
          <a:p>
            <a:pPr rtl="0"/>
            <a:r>
              <a:rPr lang="en-US" dirty="0"/>
              <a:t>( C )2023</a:t>
            </a:r>
            <a:endParaRPr lang="ru-RU" dirty="0"/>
          </a:p>
        </p:txBody>
      </p:sp>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a:blip r:embed="rId2"/>
          <a:srcRect t="17512" b="17512"/>
          <a:stretch>
            <a:fillRect/>
          </a:stretch>
        </p:blipFill>
        <p:spPr/>
      </p:pic>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a:blip r:embed="rId3"/>
          <a:srcRect t="7350" b="7350"/>
          <a:stretch>
            <a:fillRect/>
          </a:stretch>
        </p:blipFill>
        <p:spPr/>
      </p:pic>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19897726" y="13014424"/>
            <a:ext cx="3384548" cy="307776"/>
          </a:xfrm>
        </p:spPr>
        <p:txBody>
          <a:bodyPr rtlCol="0"/>
          <a:lstStyle/>
          <a:p>
            <a:pPr rtl="0"/>
            <a:fld id="{DBA1B0FB-D917-4C8C-928F-313BD683BF39}" type="slidenum">
              <a:rPr lang="ru-RU" smtClean="0"/>
              <a:pPr rtl="0"/>
              <a:t>20</a:t>
            </a:fld>
            <a:endParaRPr lang="ru-RU"/>
          </a:p>
        </p:txBody>
      </p:sp>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a:blip r:embed="rId4"/>
          <a:stretch>
            <a:fillRect/>
          </a:stretch>
        </p:blipFill>
        <p:spPr>
          <a:xfrm>
            <a:off x="15021560" y="7414260"/>
            <a:ext cx="6985000" cy="4648200"/>
          </a:xfrm>
          <a:prstGeom prst="rect">
            <a:avLst/>
          </a:prstGeom>
        </p:spPr>
      </p:pic>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a:blip r:embed="rId5"/>
          <a:stretch>
            <a:fillRect/>
          </a:stretch>
        </p:blipFill>
        <p:spPr>
          <a:xfrm>
            <a:off x="15021560" y="1209040"/>
            <a:ext cx="6350000" cy="5537200"/>
          </a:xfrm>
          <a:prstGeom prst="rect">
            <a:avLst/>
          </a:prstGeom>
        </p:spPr>
      </p:pic>
    </p:spTree>
    <p:extLst>
      <p:ext uri="{BB962C8B-B14F-4D97-AF65-F5344CB8AC3E}">
        <p14:creationId xmlns:p14="http://schemas.microsoft.com/office/powerpoint/2010/main" val="3247798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0" name="Rectangle 205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2" name="Rectangle 206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7114" cy="13716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BE89663A-2BBD-3CD3-E860-AAE863A95637}"/>
              </a:ext>
            </a:extLst>
          </p:cNvPr>
          <p:cNvSpPr>
            <a:spLocks noGrp="1"/>
          </p:cNvSpPr>
          <p:nvPr>
            <p:ph type="title"/>
          </p:nvPr>
        </p:nvSpPr>
        <p:spPr>
          <a:xfrm>
            <a:off x="1280160" y="4148726"/>
            <a:ext cx="5504708" cy="541855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defTabSz="914400"/>
            <a:r>
              <a:rPr lang="en-US" sz="5200" kern="1200" dirty="0">
                <a:solidFill>
                  <a:srgbClr val="FFFFFF"/>
                </a:solidFill>
                <a:latin typeface="+mj-lt"/>
                <a:ea typeface="+mj-ea"/>
                <a:cs typeface="+mj-cs"/>
              </a:rPr>
              <a:t>PRINCIPLES OF CRIMINALISASTION EU</a:t>
            </a:r>
          </a:p>
        </p:txBody>
      </p:sp>
      <p:pic>
        <p:nvPicPr>
          <p:cNvPr id="2050" name="Picture 2" descr="Figure 1">
            <a:extLst>
              <a:ext uri="{FF2B5EF4-FFF2-40B4-BE49-F238E27FC236}">
                <a16:creationId xmlns:a16="http://schemas.microsoft.com/office/drawing/2014/main" id="{ACD03BF7-5EC7-87D2-592B-288544D29F91}"/>
              </a:ext>
            </a:extLst>
          </p:cNvPr>
          <p:cNvPicPr>
            <a:picLocks noGrp="1" noChangeAspect="1" noChangeArrowheads="1"/>
          </p:cNvPicPr>
          <p:nvPr>
            <p:ph type="pic" sz="half" idx="21"/>
          </p:nvPr>
        </p:nvPicPr>
        <p:blipFill>
          <a:blip r:embed="rId2">
            <a:extLst>
              <a:ext uri="{28A0092B-C50C-407E-A947-70E740481C1C}">
                <a14:useLocalDpi xmlns:a14="http://schemas.microsoft.com/office/drawing/2010/main" val="0"/>
              </a:ext>
            </a:extLst>
          </a:blip>
          <a:srcRect t="7999" b="7999"/>
          <a:stretch>
            <a:fillRect/>
          </a:stretch>
        </p:blipFill>
        <p:spPr bwMode="auto">
          <a:xfrm>
            <a:off x="8077200" y="2024029"/>
            <a:ext cx="14376398" cy="9661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56468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5" name="Рукописный ввод 4">
                <a:extLst>
                  <a:ext uri="{FF2B5EF4-FFF2-40B4-BE49-F238E27FC236}">
                    <a16:creationId xmlns:a16="http://schemas.microsoft.com/office/drawing/2014/main" id="{C564E6D4-4F81-02F5-D0E4-20200684531C}"/>
                  </a:ext>
                </a:extLst>
              </p14:cNvPr>
              <p14:cNvContentPartPr/>
              <p14:nvPr/>
            </p14:nvContentPartPr>
            <p14:xfrm>
              <a:off x="7761312" y="4213368"/>
              <a:ext cx="360" cy="360"/>
            </p14:xfrm>
          </p:contentPart>
        </mc:Choice>
        <mc:Fallback xmlns="">
          <p:pic>
            <p:nvPicPr>
              <p:cNvPr id="5" name="Рукописный ввод 4">
                <a:extLst>
                  <a:ext uri="{FF2B5EF4-FFF2-40B4-BE49-F238E27FC236}">
                    <a16:creationId xmlns:a16="http://schemas.microsoft.com/office/drawing/2014/main" id="{C564E6D4-4F81-02F5-D0E4-20200684531C}"/>
                  </a:ext>
                </a:extLst>
              </p:cNvPr>
              <p:cNvPicPr/>
              <p:nvPr/>
            </p:nvPicPr>
            <p:blipFill>
              <a:blip r:embed="rId3"/>
              <a:stretch>
                <a:fillRect/>
              </a:stretch>
            </p:blipFill>
            <p:spPr>
              <a:xfrm>
                <a:off x="7752672" y="42043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Рукописный ввод 5">
                <a:extLst>
                  <a:ext uri="{FF2B5EF4-FFF2-40B4-BE49-F238E27FC236}">
                    <a16:creationId xmlns:a16="http://schemas.microsoft.com/office/drawing/2014/main" id="{A7D5AF34-546C-15BD-8EF9-F01C573E27CB}"/>
                  </a:ext>
                </a:extLst>
              </p14:cNvPr>
              <p14:cNvContentPartPr/>
              <p14:nvPr/>
            </p14:nvContentPartPr>
            <p14:xfrm>
              <a:off x="10279512" y="4526352"/>
              <a:ext cx="360" cy="360"/>
            </p14:xfrm>
          </p:contentPart>
        </mc:Choice>
        <mc:Fallback xmlns="">
          <p:pic>
            <p:nvPicPr>
              <p:cNvPr id="6" name="Рукописный ввод 5">
                <a:extLst>
                  <a:ext uri="{FF2B5EF4-FFF2-40B4-BE49-F238E27FC236}">
                    <a16:creationId xmlns:a16="http://schemas.microsoft.com/office/drawing/2014/main" id="{A7D5AF34-546C-15BD-8EF9-F01C573E27CB}"/>
                  </a:ext>
                </a:extLst>
              </p:cNvPr>
              <p:cNvPicPr/>
              <p:nvPr/>
            </p:nvPicPr>
            <p:blipFill>
              <a:blip r:embed="rId3"/>
              <a:stretch>
                <a:fillRect/>
              </a:stretch>
            </p:blipFill>
            <p:spPr>
              <a:xfrm>
                <a:off x="10270872" y="45173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Рукописный ввод 6">
                <a:extLst>
                  <a:ext uri="{FF2B5EF4-FFF2-40B4-BE49-F238E27FC236}">
                    <a16:creationId xmlns:a16="http://schemas.microsoft.com/office/drawing/2014/main" id="{AA2E09A1-12D8-0ABC-A2D8-CE5CBAA73FF6}"/>
                  </a:ext>
                </a:extLst>
              </p14:cNvPr>
              <p14:cNvContentPartPr/>
              <p14:nvPr/>
            </p14:nvContentPartPr>
            <p14:xfrm>
              <a:off x="10279512" y="4526352"/>
              <a:ext cx="9720" cy="9720"/>
            </p14:xfrm>
          </p:contentPart>
        </mc:Choice>
        <mc:Fallback xmlns="">
          <p:pic>
            <p:nvPicPr>
              <p:cNvPr id="7" name="Рукописный ввод 6">
                <a:extLst>
                  <a:ext uri="{FF2B5EF4-FFF2-40B4-BE49-F238E27FC236}">
                    <a16:creationId xmlns:a16="http://schemas.microsoft.com/office/drawing/2014/main" id="{AA2E09A1-12D8-0ABC-A2D8-CE5CBAA73FF6}"/>
                  </a:ext>
                </a:extLst>
              </p:cNvPr>
              <p:cNvPicPr/>
              <p:nvPr/>
            </p:nvPicPr>
            <p:blipFill>
              <a:blip r:embed="rId6"/>
              <a:stretch>
                <a:fillRect/>
              </a:stretch>
            </p:blipFill>
            <p:spPr>
              <a:xfrm>
                <a:off x="10270872" y="4517352"/>
                <a:ext cx="27360" cy="27360"/>
              </a:xfrm>
              <a:prstGeom prst="rect">
                <a:avLst/>
              </a:prstGeom>
            </p:spPr>
          </p:pic>
        </mc:Fallback>
      </mc:AlternateContent>
      <p:sp>
        <p:nvSpPr>
          <p:cNvPr id="10" name="Текст 9">
            <a:extLst>
              <a:ext uri="{FF2B5EF4-FFF2-40B4-BE49-F238E27FC236}">
                <a16:creationId xmlns:a16="http://schemas.microsoft.com/office/drawing/2014/main" id="{A229FF4C-BC3F-F852-5514-E76E79208F71}"/>
              </a:ext>
            </a:extLst>
          </p:cNvPr>
          <p:cNvSpPr>
            <a:spLocks noGrp="1"/>
          </p:cNvSpPr>
          <p:nvPr>
            <p:ph type="body" idx="1"/>
          </p:nvPr>
        </p:nvSpPr>
        <p:spPr>
          <a:xfrm>
            <a:off x="12815192" y="1099800"/>
            <a:ext cx="11032360" cy="11935646"/>
          </a:xfrm>
        </p:spPr>
        <p:txBody>
          <a:bodyPr>
            <a:normAutofit fontScale="85000" lnSpcReduction="20000"/>
          </a:bodyPr>
          <a:lstStyle/>
          <a:p>
            <a:pPr algn="ctr">
              <a:lnSpc>
                <a:spcPct val="150000"/>
              </a:lnSpc>
            </a:pPr>
            <a:r>
              <a:rPr lang="ru-UA" sz="6500" dirty="0"/>
              <a:t> </a:t>
            </a:r>
            <a:endParaRPr lang="en-US" sz="6500" dirty="0"/>
          </a:p>
          <a:p>
            <a:pPr algn="ctr">
              <a:lnSpc>
                <a:spcPct val="150000"/>
              </a:lnSpc>
            </a:pPr>
            <a:r>
              <a:rPr lang="en-US" sz="6500" dirty="0"/>
              <a:t> </a:t>
            </a:r>
            <a:r>
              <a:rPr lang="ru-UA" sz="6500" dirty="0"/>
              <a:t>О</a:t>
            </a:r>
            <a:r>
              <a:rPr lang="en-US" sz="6500" dirty="0" err="1"/>
              <a:t>ppression</a:t>
            </a:r>
            <a:endParaRPr lang="en-US" sz="6500" dirty="0"/>
          </a:p>
          <a:p>
            <a:pPr algn="ctr">
              <a:lnSpc>
                <a:spcPct val="150000"/>
              </a:lnSpc>
            </a:pPr>
            <a:r>
              <a:rPr lang="en-US" sz="6500" dirty="0"/>
              <a:t> Terror</a:t>
            </a:r>
          </a:p>
          <a:p>
            <a:pPr algn="ctr">
              <a:lnSpc>
                <a:spcPct val="150000"/>
              </a:lnSpc>
            </a:pPr>
            <a:r>
              <a:rPr lang="en-US" sz="6500" dirty="0"/>
              <a:t> Transition</a:t>
            </a:r>
          </a:p>
          <a:p>
            <a:pPr algn="ctr">
              <a:lnSpc>
                <a:spcPct val="150000"/>
              </a:lnSpc>
            </a:pPr>
            <a:r>
              <a:rPr lang="en-US" sz="6500" dirty="0"/>
              <a:t> Democracy</a:t>
            </a:r>
          </a:p>
          <a:p>
            <a:pPr algn="ctr">
              <a:lnSpc>
                <a:spcPct val="150000"/>
              </a:lnSpc>
            </a:pPr>
            <a:r>
              <a:rPr lang="en-US" sz="6500" dirty="0"/>
              <a:t> Post-truth</a:t>
            </a:r>
          </a:p>
          <a:p>
            <a:pPr algn="ctr">
              <a:lnSpc>
                <a:spcPct val="150000"/>
              </a:lnSpc>
            </a:pPr>
            <a:r>
              <a:rPr lang="en-US" sz="6500" dirty="0"/>
              <a:t> Virtual </a:t>
            </a:r>
          </a:p>
          <a:p>
            <a:pPr algn="ctr">
              <a:lnSpc>
                <a:spcPct val="150000"/>
              </a:lnSpc>
            </a:pPr>
            <a:r>
              <a:rPr lang="en-US" sz="6500" dirty="0"/>
              <a:t> Singularity</a:t>
            </a:r>
          </a:p>
          <a:p>
            <a:pPr algn="ctr">
              <a:lnSpc>
                <a:spcPct val="150000"/>
              </a:lnSpc>
            </a:pPr>
            <a:r>
              <a:rPr lang="en-US" sz="6500" dirty="0"/>
              <a:t> </a:t>
            </a:r>
          </a:p>
          <a:p>
            <a:pPr marL="0" indent="0" algn="ctr">
              <a:buNone/>
            </a:pPr>
            <a:endParaRPr lang="ru-UA" dirty="0"/>
          </a:p>
        </p:txBody>
      </p:sp>
      <p:pic>
        <p:nvPicPr>
          <p:cNvPr id="2054" name="Picture 6" descr="Amazon.com: Ideology and Criminal Law: Fascist, National Socialist and  Authoritarian Regimes: 9781509946723: Skinner, Stephen: Books">
            <a:extLst>
              <a:ext uri="{FF2B5EF4-FFF2-40B4-BE49-F238E27FC236}">
                <a16:creationId xmlns:a16="http://schemas.microsoft.com/office/drawing/2014/main" id="{F519EAC4-D76C-2F72-27E7-BCF74BA7C1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9132" y="717623"/>
            <a:ext cx="8788400" cy="127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15813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3998" cy="137147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4680882" y="5332366"/>
            <a:ext cx="11720102" cy="1055424"/>
            <a:chOff x="6081624" y="1998368"/>
            <a:chExt cx="5613457" cy="782175"/>
          </a:xfrm>
          <a:solidFill>
            <a:schemeClr val="accent4"/>
          </a:solidFill>
        </p:grpSpPr>
        <p:sp>
          <p:nvSpPr>
            <p:cNvPr id="14" name="Rectangle 13">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9056" y="1845838"/>
            <a:ext cx="22223458" cy="1092250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279770" y="4744340"/>
            <a:ext cx="8778240" cy="548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5F17B820-70F3-1E97-1105-7B9FD0BA1B39}"/>
              </a:ext>
            </a:extLst>
          </p:cNvPr>
          <p:cNvSpPr>
            <a:spLocks noGrp="1"/>
          </p:cNvSpPr>
          <p:nvPr>
            <p:ph idx="1"/>
          </p:nvPr>
        </p:nvSpPr>
        <p:spPr>
          <a:xfrm>
            <a:off x="2213196" y="899450"/>
            <a:ext cx="10415949" cy="11381766"/>
          </a:xfrm>
        </p:spPr>
        <p:txBody>
          <a:bodyPr anchor="ctr">
            <a:normAutofit/>
          </a:bodyPr>
          <a:lstStyle/>
          <a:p>
            <a:r>
              <a:rPr lang="en-US" sz="4000" b="0" i="0" u="none" strike="noStrike" dirty="0">
                <a:effectLst/>
                <a:latin typeface="-apple-system"/>
              </a:rPr>
              <a:t>“Anyone who thinks that the Communist regimes of Central Europe are exclusively the work of criminals is overlooking a basic truth: The criminal regimes were made not by criminals but by enthusiasts convinced they had discovered the only road to paradise. They defended that road so valiantly that they were forced to execute many people. Later it became clear that there was no paradise, that the enthusiasts were therefore murderers.”</a:t>
            </a:r>
          </a:p>
          <a:p>
            <a:r>
              <a:rPr lang="en-US" sz="4000" b="0" i="0" u="sng" strike="noStrike" dirty="0">
                <a:effectLst/>
                <a:latin typeface="-apple-system"/>
                <a:hlinkClick r:id="rId2"/>
              </a:rPr>
              <a:t>Milan Kundera</a:t>
            </a:r>
            <a:endParaRPr lang="en-US" sz="4000" b="0" i="0" u="none" strike="noStrike" dirty="0">
              <a:effectLst/>
              <a:latin typeface="-apple-system"/>
            </a:endParaRPr>
          </a:p>
          <a:p>
            <a:endParaRPr lang="ru-UA" sz="4000" dirty="0"/>
          </a:p>
        </p:txBody>
      </p:sp>
      <p:pic>
        <p:nvPicPr>
          <p:cNvPr id="6" name="Picture 2" descr="Justice and condemnation | Communist Crimes">
            <a:extLst>
              <a:ext uri="{FF2B5EF4-FFF2-40B4-BE49-F238E27FC236}">
                <a16:creationId xmlns:a16="http://schemas.microsoft.com/office/drawing/2014/main" id="{A08AEBA5-15E3-E603-D360-69B9969977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751" r="6996"/>
          <a:stretch/>
        </p:blipFill>
        <p:spPr bwMode="auto">
          <a:xfrm>
            <a:off x="13076732" y="2767476"/>
            <a:ext cx="9858196" cy="9513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217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8">
            <a:extLst>
              <a:ext uri="{FF2B5EF4-FFF2-40B4-BE49-F238E27FC236}">
                <a16:creationId xmlns:a16="http://schemas.microsoft.com/office/drawing/2014/main" id="{8AB72CF6-FA39-4C34-C841-F8FCD6BF737C}"/>
              </a:ext>
            </a:extLst>
          </p:cNvPr>
          <p:cNvPicPr>
            <a:picLocks noChangeAspect="1"/>
          </p:cNvPicPr>
          <p:nvPr/>
        </p:nvPicPr>
        <p:blipFill rotWithShape="1">
          <a:blip r:embed="rId2"/>
          <a:srcRect l="14446" r="366" b="1"/>
          <a:stretch/>
        </p:blipFill>
        <p:spPr>
          <a:xfrm>
            <a:off x="10109200" y="3606800"/>
            <a:ext cx="12472592" cy="8382000"/>
          </a:xfrm>
          <a:prstGeom prst="rect">
            <a:avLst/>
          </a:prstGeom>
          <a:noFill/>
          <a:ln w="9525">
            <a:round/>
          </a:ln>
        </p:spPr>
      </p:pic>
      <p:sp>
        <p:nvSpPr>
          <p:cNvPr id="7" name="Текст 6">
            <a:extLst>
              <a:ext uri="{FF2B5EF4-FFF2-40B4-BE49-F238E27FC236}">
                <a16:creationId xmlns:a16="http://schemas.microsoft.com/office/drawing/2014/main" id="{F8DD77B1-1A15-4A1A-9BEE-A4F356D6F6B5}"/>
              </a:ext>
            </a:extLst>
          </p:cNvPr>
          <p:cNvSpPr>
            <a:spLocks noGrp="1"/>
          </p:cNvSpPr>
          <p:nvPr>
            <p:ph type="title"/>
          </p:nvPr>
        </p:nvSpPr>
        <p:spPr/>
        <p:txBody>
          <a:bodyPr lIns="50800" tIns="50800" rIns="50800" bIns="50800" anchor="ctr">
            <a:normAutofit fontScale="90000"/>
          </a:bodyPr>
          <a:lstStyle/>
          <a:p>
            <a:pPr>
              <a:lnSpc>
                <a:spcPct val="90000"/>
              </a:lnSpc>
            </a:pPr>
            <a:r>
              <a:rPr lang="en-US" b="0" i="0" u="none" strike="noStrike" cap="none" spc="0" baseline="0" dirty="0">
                <a:uFillTx/>
                <a:latin typeface="+mn-lt"/>
                <a:ea typeface="+mn-ea"/>
                <a:cs typeface="+mn-cs"/>
                <a:sym typeface="Noteworthy Light"/>
              </a:rPr>
              <a:t>REGIMES OF REGULATION – LEVELS OF TRANSITION</a:t>
            </a:r>
            <a:br>
              <a:rPr lang="en-US" b="0" i="0" u="none" strike="noStrike" cap="none" spc="0" baseline="0" dirty="0">
                <a:uFillTx/>
                <a:latin typeface="+mn-lt"/>
                <a:ea typeface="+mn-ea"/>
                <a:cs typeface="+mn-cs"/>
                <a:sym typeface="Noteworthy Light"/>
              </a:rPr>
            </a:br>
            <a:endParaRPr lang="en-US" b="0" i="0" u="none" strike="noStrike" cap="none" spc="0" baseline="0" dirty="0">
              <a:uFillTx/>
              <a:latin typeface="+mn-lt"/>
              <a:ea typeface="+mn-ea"/>
              <a:cs typeface="+mn-cs"/>
              <a:sym typeface="Noteworthy Light"/>
            </a:endParaRPr>
          </a:p>
          <a:p>
            <a:pPr>
              <a:lnSpc>
                <a:spcPct val="90000"/>
              </a:lnSpc>
            </a:pPr>
            <a:endParaRPr lang="ru-UA" b="0" i="0" u="none" strike="noStrike" cap="none" spc="0" baseline="0" dirty="0">
              <a:uFillTx/>
              <a:latin typeface="+mn-lt"/>
              <a:ea typeface="+mn-ea"/>
              <a:cs typeface="+mn-cs"/>
              <a:sym typeface="Noteworthy Light"/>
            </a:endParaRPr>
          </a:p>
        </p:txBody>
      </p:sp>
      <p:sp>
        <p:nvSpPr>
          <p:cNvPr id="6" name="TextBox 5">
            <a:extLst>
              <a:ext uri="{FF2B5EF4-FFF2-40B4-BE49-F238E27FC236}">
                <a16:creationId xmlns:a16="http://schemas.microsoft.com/office/drawing/2014/main" id="{68BFBCCA-09C5-C7E2-B7E9-94667D76374C}"/>
              </a:ext>
            </a:extLst>
          </p:cNvPr>
          <p:cNvSpPr txBox="1"/>
          <p:nvPr/>
        </p:nvSpPr>
        <p:spPr>
          <a:xfrm>
            <a:off x="2374900" y="4140200"/>
            <a:ext cx="9410700" cy="787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indent="-533400" algn="l">
              <a:spcBef>
                <a:spcPts val="3900"/>
              </a:spcBef>
              <a:buSzPct val="25000"/>
              <a:buBlip>
                <a:blip r:embed="rId3"/>
              </a:buBlip>
            </a:pPr>
            <a:r>
              <a:rPr lang="en-US" sz="4200"/>
              <a:t>International</a:t>
            </a:r>
          </a:p>
          <a:p>
            <a:pPr indent="-533400" algn="l">
              <a:spcBef>
                <a:spcPts val="3900"/>
              </a:spcBef>
              <a:buSzPct val="25000"/>
              <a:buBlip>
                <a:blip r:embed="rId3"/>
              </a:buBlip>
            </a:pPr>
            <a:r>
              <a:rPr lang="en-US" sz="4200"/>
              <a:t>Supranational</a:t>
            </a:r>
          </a:p>
          <a:p>
            <a:pPr indent="-533400" algn="l">
              <a:spcBef>
                <a:spcPts val="3900"/>
              </a:spcBef>
              <a:buSzPct val="25000"/>
              <a:buBlip>
                <a:blip r:embed="rId3"/>
              </a:buBlip>
            </a:pPr>
            <a:r>
              <a:rPr lang="en-US" sz="4200"/>
              <a:t>Interregional</a:t>
            </a:r>
          </a:p>
          <a:p>
            <a:pPr indent="-533400" algn="l">
              <a:spcBef>
                <a:spcPts val="3900"/>
              </a:spcBef>
              <a:buSzPct val="25000"/>
              <a:buBlip>
                <a:blip r:embed="rId3"/>
              </a:buBlip>
            </a:pPr>
            <a:r>
              <a:rPr lang="en-US" sz="4200"/>
              <a:t>National</a:t>
            </a:r>
          </a:p>
          <a:p>
            <a:pPr indent="-533400" algn="l">
              <a:spcBef>
                <a:spcPts val="3900"/>
              </a:spcBef>
              <a:buSzPct val="25000"/>
              <a:buBlip>
                <a:blip r:embed="rId3"/>
              </a:buBlip>
            </a:pPr>
            <a:r>
              <a:rPr lang="en-US" sz="4200"/>
              <a:t>Local</a:t>
            </a:r>
          </a:p>
          <a:p>
            <a:pPr indent="-533400" algn="l">
              <a:spcBef>
                <a:spcPts val="3900"/>
              </a:spcBef>
              <a:buSzPct val="25000"/>
              <a:buBlip>
                <a:blip r:embed="rId3"/>
              </a:buBlip>
            </a:pPr>
            <a:r>
              <a:rPr lang="en-US" sz="4200"/>
              <a:t>Individual</a:t>
            </a:r>
          </a:p>
          <a:p>
            <a:pPr indent="-533400" algn="l">
              <a:spcBef>
                <a:spcPts val="3900"/>
              </a:spcBef>
              <a:buSzPct val="25000"/>
              <a:buBlip>
                <a:blip r:embed="rId3"/>
              </a:buBlip>
            </a:pPr>
            <a:endParaRPr lang="ru-RU" sz="4200"/>
          </a:p>
        </p:txBody>
      </p:sp>
    </p:spTree>
    <p:extLst>
      <p:ext uri="{BB962C8B-B14F-4D97-AF65-F5344CB8AC3E}">
        <p14:creationId xmlns:p14="http://schemas.microsoft.com/office/powerpoint/2010/main" val="53538436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a:extLst>
              <a:ext uri="{FF2B5EF4-FFF2-40B4-BE49-F238E27FC236}">
                <a16:creationId xmlns:a16="http://schemas.microsoft.com/office/drawing/2014/main" id="{0B339949-CAF3-4A4E-0D63-8DE2841CE1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78" r="22822"/>
          <a:stretch/>
        </p:blipFill>
        <p:spPr bwMode="auto">
          <a:xfrm>
            <a:off x="8468102" y="10"/>
            <a:ext cx="15915898" cy="13715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 y="0"/>
            <a:ext cx="19513202" cy="13716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Title 2">
            <a:extLst>
              <a:ext uri="{FF2B5EF4-FFF2-40B4-BE49-F238E27FC236}">
                <a16:creationId xmlns:a16="http://schemas.microsoft.com/office/drawing/2014/main" id="{FDFE5B33-C387-BF1A-D35F-FAF030579B60}"/>
              </a:ext>
            </a:extLst>
          </p:cNvPr>
          <p:cNvSpPr>
            <a:spLocks noGrp="1"/>
          </p:cNvSpPr>
          <p:nvPr>
            <p:ph type="title"/>
          </p:nvPr>
        </p:nvSpPr>
        <p:spPr>
          <a:xfrm>
            <a:off x="742188" y="2322576"/>
            <a:ext cx="6876288" cy="2249424"/>
          </a:xfrm>
        </p:spPr>
        <p:txBody>
          <a:bodyPr vert="horz" lIns="91440" tIns="45720" rIns="91440" bIns="45720" rtlCol="0" anchor="b">
            <a:normAutofit/>
          </a:bodyPr>
          <a:lstStyle/>
          <a:p>
            <a:pPr algn="l" defTabSz="914400"/>
            <a:br>
              <a:rPr lang="en-US" sz="3900"/>
            </a:br>
            <a:br>
              <a:rPr lang="en-US" sz="3900"/>
            </a:br>
            <a:r>
              <a:rPr lang="en-US" sz="3900"/>
              <a:t>ELEMENTS</a:t>
            </a:r>
            <a:br>
              <a:rPr lang="en-US" sz="3900"/>
            </a:br>
            <a:endParaRPr lang="en-US" sz="3900"/>
          </a:p>
        </p:txBody>
      </p:sp>
      <p:sp>
        <p:nvSpPr>
          <p:cNvPr id="4107" name="Rectangle 410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25118" y="1211580"/>
            <a:ext cx="146304" cy="109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109" name="Rectangle 410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6488" y="4886960"/>
            <a:ext cx="6601968" cy="18288"/>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B73F162-50ED-C465-693E-27634FACA579}"/>
              </a:ext>
            </a:extLst>
          </p:cNvPr>
          <p:cNvSpPr txBox="1"/>
          <p:nvPr/>
        </p:nvSpPr>
        <p:spPr>
          <a:xfrm>
            <a:off x="742188" y="5436108"/>
            <a:ext cx="6877812" cy="641451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vert="horz" lIns="91440" tIns="45720" rIns="91440" bIns="45720" rtlCol="0" anchor="t">
            <a:normAutofit/>
          </a:bodyPr>
          <a:lstStyle/>
          <a:p>
            <a:pPr marL="342900" lvl="0" indent="-228600">
              <a:lnSpc>
                <a:spcPct val="90000"/>
              </a:lnSpc>
              <a:buFont typeface="Arial" panose="020B0604020202020204" pitchFamily="34" charset="0"/>
              <a:buChar char="•"/>
              <a:tabLst>
                <a:tab pos="18415" algn="l"/>
              </a:tabLst>
            </a:pPr>
            <a:r>
              <a:rPr lang="en-US" sz="3400" i="1">
                <a:effectLst/>
              </a:rPr>
              <a:t>The state as a criminal</a:t>
            </a:r>
            <a:endParaRPr lang="en-US" sz="3400">
              <a:effectLst/>
            </a:endParaRPr>
          </a:p>
          <a:p>
            <a:pPr marL="342900" lvl="0" indent="-228600">
              <a:lnSpc>
                <a:spcPct val="90000"/>
              </a:lnSpc>
              <a:buFont typeface="Arial" panose="020B0604020202020204" pitchFamily="34" charset="0"/>
              <a:buChar char="•"/>
              <a:tabLst>
                <a:tab pos="18415" algn="l"/>
              </a:tabLst>
            </a:pPr>
            <a:r>
              <a:rPr lang="en-US" sz="3400" i="1">
                <a:effectLst/>
              </a:rPr>
              <a:t>Territories under official control (effective governance needs occupation)</a:t>
            </a:r>
            <a:endParaRPr lang="en-US" sz="3400">
              <a:effectLst/>
            </a:endParaRPr>
          </a:p>
          <a:p>
            <a:pPr marL="342900" lvl="0" indent="-228600">
              <a:lnSpc>
                <a:spcPct val="90000"/>
              </a:lnSpc>
              <a:buFont typeface="Arial" panose="020B0604020202020204" pitchFamily="34" charset="0"/>
              <a:buChar char="•"/>
              <a:tabLst>
                <a:tab pos="18415" algn="l"/>
              </a:tabLst>
            </a:pPr>
            <a:r>
              <a:rPr lang="en-US" sz="3400" i="1">
                <a:effectLst/>
              </a:rPr>
              <a:t>Substantial criminal law in search of balance between security of people and state`s security</a:t>
            </a:r>
            <a:endParaRPr lang="en-US" sz="3400">
              <a:effectLst/>
            </a:endParaRPr>
          </a:p>
          <a:p>
            <a:pPr marL="342900" lvl="0" indent="-228600">
              <a:lnSpc>
                <a:spcPct val="90000"/>
              </a:lnSpc>
              <a:spcAft>
                <a:spcPts val="1000"/>
              </a:spcAft>
              <a:buFont typeface="Arial" panose="020B0604020202020204" pitchFamily="34" charset="0"/>
              <a:buChar char="•"/>
              <a:tabLst>
                <a:tab pos="18415" algn="l"/>
              </a:tabLst>
            </a:pPr>
            <a:r>
              <a:rPr lang="en-US" sz="3400" i="1">
                <a:effectLst/>
              </a:rPr>
              <a:t>Civil society and criminal law</a:t>
            </a:r>
          </a:p>
          <a:p>
            <a:pPr marL="342900" lvl="0" indent="-228600">
              <a:lnSpc>
                <a:spcPct val="90000"/>
              </a:lnSpc>
              <a:spcAft>
                <a:spcPts val="1000"/>
              </a:spcAft>
              <a:buFont typeface="Arial" panose="020B0604020202020204" pitchFamily="34" charset="0"/>
              <a:buChar char="•"/>
              <a:tabLst>
                <a:tab pos="18415" algn="l"/>
              </a:tabLst>
            </a:pPr>
            <a:r>
              <a:rPr lang="en-US" sz="3400" i="1"/>
              <a:t>War against all </a:t>
            </a:r>
            <a:endParaRPr lang="en-US" sz="3400">
              <a:effectLst/>
            </a:endParaRPr>
          </a:p>
          <a:p>
            <a:pPr marL="342900" indent="-228600">
              <a:lnSpc>
                <a:spcPct val="90000"/>
              </a:lnSpc>
              <a:spcBef>
                <a:spcPts val="3900"/>
              </a:spcBef>
              <a:buSzPct val="25000"/>
              <a:buFont typeface="Arial" panose="020B0604020202020204" pitchFamily="34" charset="0"/>
              <a:buChar char="•"/>
            </a:pPr>
            <a:endParaRPr lang="en-US" sz="3400"/>
          </a:p>
        </p:txBody>
      </p:sp>
    </p:spTree>
    <p:extLst>
      <p:ext uri="{BB962C8B-B14F-4D97-AF65-F5344CB8AC3E}">
        <p14:creationId xmlns:p14="http://schemas.microsoft.com/office/powerpoint/2010/main" val="81189378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Рисунок 2" descr="Изображение выглядит как готовка&#10;&#10;Автоматически созданное описание">
            <a:extLst>
              <a:ext uri="{FF2B5EF4-FFF2-40B4-BE49-F238E27FC236}">
                <a16:creationId xmlns:a16="http://schemas.microsoft.com/office/drawing/2014/main" id="{696F8BD8-DB31-797E-4D22-6A781F7DF188}"/>
              </a:ext>
            </a:extLst>
          </p:cNvPr>
          <p:cNvPicPr>
            <a:picLocks noChangeAspect="1"/>
          </p:cNvPicPr>
          <p:nvPr/>
        </p:nvPicPr>
        <p:blipFill rotWithShape="1">
          <a:blip r:embed="rId2">
            <a:alphaModFix amt="40000"/>
            <a:extLst>
              <a:ext uri="{28A0092B-C50C-407E-A947-70E740481C1C}">
                <a14:useLocalDpi xmlns:a14="http://schemas.microsoft.com/office/drawing/2010/main" val="0"/>
              </a:ext>
            </a:extLst>
          </a:blip>
          <a:srcRect r="1" b="18844"/>
          <a:stretch/>
        </p:blipFill>
        <p:spPr>
          <a:xfrm>
            <a:off x="20" y="10"/>
            <a:ext cx="16900614" cy="13715990"/>
          </a:xfrm>
          <a:prstGeom prst="rect">
            <a:avLst/>
          </a:prstGeom>
        </p:spPr>
      </p:pic>
      <p:sp>
        <p:nvSpPr>
          <p:cNvPr id="5" name="Заголовок 4">
            <a:extLst>
              <a:ext uri="{FF2B5EF4-FFF2-40B4-BE49-F238E27FC236}">
                <a16:creationId xmlns:a16="http://schemas.microsoft.com/office/drawing/2014/main" id="{955EB160-CE7C-AD1A-E347-2BA8EB863214}"/>
              </a:ext>
            </a:extLst>
          </p:cNvPr>
          <p:cNvSpPr>
            <a:spLocks noGrp="1"/>
          </p:cNvSpPr>
          <p:nvPr>
            <p:ph type="title"/>
          </p:nvPr>
        </p:nvSpPr>
        <p:spPr>
          <a:xfrm>
            <a:off x="1676402" y="730250"/>
            <a:ext cx="10502632" cy="3255272"/>
          </a:xfrm>
        </p:spPr>
        <p:txBody>
          <a:bodyPr vert="horz" lIns="91440" tIns="45720" rIns="91440" bIns="45720" rtlCol="0" anchor="ctr">
            <a:normAutofit/>
          </a:bodyPr>
          <a:lstStyle/>
          <a:p>
            <a:pPr algn="l" defTabSz="914400"/>
            <a:r>
              <a:rPr lang="en-US" sz="6600" kern="1200" dirty="0">
                <a:solidFill>
                  <a:srgbClr val="FFFFFF"/>
                </a:solidFill>
                <a:latin typeface="+mj-lt"/>
                <a:ea typeface="+mj-ea"/>
                <a:cs typeface="+mj-cs"/>
              </a:rPr>
              <a:t>Oppressive techniques</a:t>
            </a:r>
          </a:p>
        </p:txBody>
      </p:sp>
      <p:sp>
        <p:nvSpPr>
          <p:cNvPr id="12" name="Text Placeholder 3">
            <a:extLst>
              <a:ext uri="{FF2B5EF4-FFF2-40B4-BE49-F238E27FC236}">
                <a16:creationId xmlns:a16="http://schemas.microsoft.com/office/drawing/2014/main" id="{BCBEF0C8-339E-FC5A-14FD-F3F1FF1CF3C0}"/>
              </a:ext>
            </a:extLst>
          </p:cNvPr>
          <p:cNvSpPr>
            <a:spLocks noGrp="1"/>
          </p:cNvSpPr>
          <p:nvPr>
            <p:ph type="body" sz="half" idx="1"/>
          </p:nvPr>
        </p:nvSpPr>
        <p:spPr>
          <a:xfrm>
            <a:off x="1676400" y="4439570"/>
            <a:ext cx="9239242" cy="7914356"/>
          </a:xfrm>
        </p:spPr>
        <p:txBody>
          <a:bodyPr vert="horz" lIns="91440" tIns="45720" rIns="91440" bIns="45720" rtlCol="0">
            <a:normAutofit/>
          </a:bodyPr>
          <a:lstStyle/>
          <a:p>
            <a:pPr indent="-228600" defTabSz="914400">
              <a:buFont typeface="Arial" panose="020B0604020202020204" pitchFamily="34" charset="0"/>
              <a:buChar char="•"/>
            </a:pPr>
            <a:endParaRPr lang="en-US" sz="4000" dirty="0">
              <a:solidFill>
                <a:srgbClr val="FFFFFF"/>
              </a:solidFill>
            </a:endParaRPr>
          </a:p>
          <a:p>
            <a:pPr indent="-228600" defTabSz="914400">
              <a:buFont typeface="Arial" panose="020B0604020202020204" pitchFamily="34" charset="0"/>
              <a:buChar char="•"/>
            </a:pPr>
            <a:r>
              <a:rPr lang="en-US" sz="4000" b="0" i="0" u="none" strike="noStrike" dirty="0">
                <a:solidFill>
                  <a:srgbClr val="FFFFFF"/>
                </a:solidFill>
                <a:effectLst/>
              </a:rPr>
              <a:t>“China has adopted no specific law </a:t>
            </a:r>
            <a:r>
              <a:rPr lang="en-US" sz="4000" b="0" i="0" u="none" strike="noStrike" dirty="0" err="1">
                <a:solidFill>
                  <a:srgbClr val="FFFFFF"/>
                </a:solidFill>
                <a:effectLst/>
              </a:rPr>
              <a:t>penalising</a:t>
            </a:r>
            <a:r>
              <a:rPr lang="en-US" sz="4000" b="0" i="0" u="none" strike="noStrike" dirty="0">
                <a:solidFill>
                  <a:srgbClr val="FFFFFF"/>
                </a:solidFill>
                <a:effectLst/>
              </a:rPr>
              <a:t> public outcry against the millions of victims of the Cultural Revolution, the Tiananmen Square massacre, and countless other abuses.” </a:t>
            </a:r>
          </a:p>
          <a:p>
            <a:pPr indent="-228600" defTabSz="914400">
              <a:buFont typeface="Arial" panose="020B0604020202020204" pitchFamily="34" charset="0"/>
              <a:buChar char="•"/>
            </a:pPr>
            <a:r>
              <a:rPr lang="en-US" sz="4000" b="0" i="0" u="none" strike="noStrike" dirty="0">
                <a:solidFill>
                  <a:srgbClr val="FFFFFF"/>
                </a:solidFill>
                <a:effectLst/>
              </a:rPr>
              <a:t>There was no single regime in history that first kills, then decrees that it is guilty of it. </a:t>
            </a:r>
            <a:endParaRPr lang="en-US" sz="4000" dirty="0">
              <a:solidFill>
                <a:srgbClr val="FFFFFF"/>
              </a:solidFill>
            </a:endParaRPr>
          </a:p>
        </p:txBody>
      </p:sp>
      <p:pic>
        <p:nvPicPr>
          <p:cNvPr id="6" name="Рисунок 5" descr="Изображение выглядит как силуэт, домашняя кошка&#10;&#10;Автоматически созданное описание">
            <a:extLst>
              <a:ext uri="{FF2B5EF4-FFF2-40B4-BE49-F238E27FC236}">
                <a16:creationId xmlns:a16="http://schemas.microsoft.com/office/drawing/2014/main" id="{C1411D29-3D7E-AF36-FEE2-233EDF029F29}"/>
              </a:ext>
            </a:extLst>
          </p:cNvPr>
          <p:cNvPicPr>
            <a:picLocks noChangeAspect="1"/>
          </p:cNvPicPr>
          <p:nvPr/>
        </p:nvPicPr>
        <p:blipFill rotWithShape="1">
          <a:blip r:embed="rId3">
            <a:extLst>
              <a:ext uri="{28A0092B-C50C-407E-A947-70E740481C1C}">
                <a14:useLocalDpi xmlns:a14="http://schemas.microsoft.com/office/drawing/2010/main" val="0"/>
              </a:ext>
            </a:extLst>
          </a:blip>
          <a:srcRect t="514"/>
          <a:stretch/>
        </p:blipFill>
        <p:spPr>
          <a:xfrm>
            <a:off x="12451994" y="10"/>
            <a:ext cx="11925570" cy="13715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9766793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3" name="Rectangle 1052">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863601CD-717E-87BA-5B57-1AFB88A176FF}"/>
              </a:ext>
            </a:extLst>
          </p:cNvPr>
          <p:cNvSpPr>
            <a:spLocks noGrp="1"/>
          </p:cNvSpPr>
          <p:nvPr>
            <p:ph type="title"/>
          </p:nvPr>
        </p:nvSpPr>
        <p:spPr>
          <a:xfrm>
            <a:off x="13963650" y="3283504"/>
            <a:ext cx="8782048" cy="2646878"/>
          </a:xfrm>
        </p:spPr>
        <p:txBody>
          <a:bodyPr vert="horz" lIns="91440" tIns="45720" rIns="91440" bIns="45720" rtlCol="0" anchor="t">
            <a:normAutofit/>
          </a:bodyPr>
          <a:lstStyle/>
          <a:p>
            <a:pPr algn="l" defTabSz="914400"/>
            <a:r>
              <a:rPr lang="en-US" sz="8000">
                <a:solidFill>
                  <a:schemeClr val="bg1"/>
                </a:solidFill>
              </a:rPr>
              <a:t>Criminal regimes</a:t>
            </a:r>
          </a:p>
        </p:txBody>
      </p:sp>
      <p:pic>
        <p:nvPicPr>
          <p:cNvPr id="1026" name="Picture 2" descr="Regimes of Legality: Ethnography of Criminal Cases in South Asia (Pre-Owned  Hardcover 9780199456741) by Daniela Berti, Devika Bordia - Walmart.com">
            <a:extLst>
              <a:ext uri="{FF2B5EF4-FFF2-40B4-BE49-F238E27FC236}">
                <a16:creationId xmlns:a16="http://schemas.microsoft.com/office/drawing/2014/main" id="{4C37DD02-1EA4-290B-2CCC-6B19B80CAC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20" r="2964"/>
          <a:stretch/>
        </p:blipFill>
        <p:spPr bwMode="auto">
          <a:xfrm>
            <a:off x="20" y="4"/>
            <a:ext cx="12374004" cy="13715996"/>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noFill/>
          <a:effectLst>
            <a:outerShdw blurRad="381000" dist="152400" algn="tl"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1055" name="Group 1054">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790736" y="0"/>
            <a:ext cx="1749436" cy="13714910"/>
            <a:chOff x="5395368" y="0"/>
            <a:chExt cx="874718" cy="6857455"/>
          </a:xfrm>
        </p:grpSpPr>
        <p:sp>
          <p:nvSpPr>
            <p:cNvPr id="1056" name="Freeform: Shape 1055">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7" name="Freeform: Shape 1056">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Текст 3">
            <a:extLst>
              <a:ext uri="{FF2B5EF4-FFF2-40B4-BE49-F238E27FC236}">
                <a16:creationId xmlns:a16="http://schemas.microsoft.com/office/drawing/2014/main" id="{CDA4F73E-6CA5-910E-2FA2-6EC7885630EA}"/>
              </a:ext>
            </a:extLst>
          </p:cNvPr>
          <p:cNvSpPr>
            <a:spLocks noGrp="1"/>
          </p:cNvSpPr>
          <p:nvPr>
            <p:ph type="body" sz="half" idx="1"/>
          </p:nvPr>
        </p:nvSpPr>
        <p:spPr>
          <a:xfrm>
            <a:off x="13963652" y="6292800"/>
            <a:ext cx="8782048" cy="5364000"/>
          </a:xfrm>
        </p:spPr>
        <p:txBody>
          <a:bodyPr vert="horz" lIns="91440" tIns="45720" rIns="91440" bIns="45720" rtlCol="0">
            <a:normAutofit/>
          </a:bodyPr>
          <a:lstStyle/>
          <a:p>
            <a:pPr indent="-228600" defTabSz="914400">
              <a:buFont typeface="Arial" panose="020B0604020202020204" pitchFamily="34" charset="0"/>
              <a:buChar char="•"/>
            </a:pPr>
            <a:r>
              <a:rPr lang="en-US" sz="4400" dirty="0">
                <a:solidFill>
                  <a:schemeClr val="bg1">
                    <a:alpha val="80000"/>
                  </a:schemeClr>
                </a:solidFill>
              </a:rPr>
              <a:t>Common (General, Complicity, Attempt)</a:t>
            </a:r>
          </a:p>
          <a:p>
            <a:pPr indent="-228600" defTabSz="914400">
              <a:buFont typeface="Arial" panose="020B0604020202020204" pitchFamily="34" charset="0"/>
              <a:buChar char="•"/>
            </a:pPr>
            <a:r>
              <a:rPr lang="en-US" sz="4400" dirty="0">
                <a:solidFill>
                  <a:schemeClr val="bg1">
                    <a:alpha val="80000"/>
                  </a:schemeClr>
                </a:solidFill>
              </a:rPr>
              <a:t>Special (Legal persons, Corruption)</a:t>
            </a:r>
          </a:p>
          <a:p>
            <a:pPr indent="-228600" defTabSz="914400">
              <a:buFont typeface="Arial" panose="020B0604020202020204" pitchFamily="34" charset="0"/>
              <a:buChar char="•"/>
            </a:pPr>
            <a:r>
              <a:rPr lang="en-US" sz="4400" dirty="0">
                <a:solidFill>
                  <a:schemeClr val="bg1">
                    <a:alpha val="80000"/>
                  </a:schemeClr>
                </a:solidFill>
              </a:rPr>
              <a:t> Emergent (Privileged, Proscriptive – Martial Law, Catastrophes)</a:t>
            </a:r>
          </a:p>
          <a:p>
            <a:pPr indent="-228600" defTabSz="914400">
              <a:buFont typeface="Arial" panose="020B0604020202020204" pitchFamily="34" charset="0"/>
              <a:buChar char="•"/>
            </a:pPr>
            <a:r>
              <a:rPr lang="en-US" sz="4400" dirty="0">
                <a:solidFill>
                  <a:schemeClr val="bg1">
                    <a:alpha val="80000"/>
                  </a:schemeClr>
                </a:solidFill>
              </a:rPr>
              <a:t>Non-law (Legal fiction, Singularity)</a:t>
            </a:r>
          </a:p>
          <a:p>
            <a:pPr indent="-228600" defTabSz="914400">
              <a:buFont typeface="Arial" panose="020B0604020202020204" pitchFamily="34" charset="0"/>
              <a:buChar char="•"/>
            </a:pPr>
            <a:endParaRPr lang="en-US" sz="4400" dirty="0">
              <a:solidFill>
                <a:schemeClr val="bg1">
                  <a:alpha val="80000"/>
                </a:schemeClr>
              </a:solidFill>
            </a:endParaRPr>
          </a:p>
        </p:txBody>
      </p:sp>
    </p:spTree>
    <p:extLst>
      <p:ext uri="{BB962C8B-B14F-4D97-AF65-F5344CB8AC3E}">
        <p14:creationId xmlns:p14="http://schemas.microsoft.com/office/powerpoint/2010/main" val="3854607010"/>
      </p:ext>
    </p:extLst>
  </p:cSld>
  <p:clrMapOvr>
    <a:masterClrMapping/>
  </p:clrMapOvr>
  <p:transition spd="med"/>
</p:sld>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1323</TotalTime>
  <Words>975</Words>
  <Application>Microsoft Macintosh PowerPoint</Application>
  <PresentationFormat>Произвольный</PresentationFormat>
  <Paragraphs>104</Paragraphs>
  <Slides>20</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20</vt:i4>
      </vt:variant>
    </vt:vector>
  </HeadingPairs>
  <TitlesOfParts>
    <vt:vector size="30" baseType="lpstr">
      <vt:lpstr>-apple-system</vt:lpstr>
      <vt:lpstr>-webkit-standard</vt:lpstr>
      <vt:lpstr>Arial</vt:lpstr>
      <vt:lpstr>Avenir Next LT Pro</vt:lpstr>
      <vt:lpstr>Calibri</vt:lpstr>
      <vt:lpstr>Calibri Light</vt:lpstr>
      <vt:lpstr>Helvetica Neue</vt:lpstr>
      <vt:lpstr>Times New Roman</vt:lpstr>
      <vt:lpstr>TimesNewRomanPSMT</vt:lpstr>
      <vt:lpstr>Тема Office</vt:lpstr>
      <vt:lpstr>     TRENDS IN CRIMINAL POLICY: (DIS) ORGANISING THE CHAOS  Lecture 4.   CRIMINALISATION VS DECRIMINALISATION   (INSTITUTIONAL APPROACH) </vt:lpstr>
      <vt:lpstr>principles of criminal law and socio-legal foundations of criminal policy </vt:lpstr>
      <vt:lpstr>PRINCIPLES OF CRIMINALISASTION EU</vt:lpstr>
      <vt:lpstr>Презентация PowerPoint</vt:lpstr>
      <vt:lpstr>Презентация PowerPoint</vt:lpstr>
      <vt:lpstr>REGIMES OF REGULATION – LEVELS OF TRANSITION  </vt:lpstr>
      <vt:lpstr>  ELEMENTS </vt:lpstr>
      <vt:lpstr>Oppressive techniques</vt:lpstr>
      <vt:lpstr>Criminal regimes</vt:lpstr>
      <vt:lpstr>Oppression &amp; Terror/ Role of CL</vt:lpstr>
      <vt:lpstr>Non-Law </vt:lpstr>
      <vt:lpstr>DEMOCRACY AND CRIME</vt:lpstr>
      <vt:lpstr>Презентация PowerPoint</vt:lpstr>
      <vt:lpstr> Legitimising Criminalisation  </vt:lpstr>
      <vt:lpstr>FAKE STATES &amp; CRIMINALISATION</vt:lpstr>
      <vt:lpstr>SINGULARITY…</vt:lpstr>
      <vt:lpstr>Презентация PowerPoint</vt:lpstr>
      <vt:lpstr>FREE WILL, IDEOLOGY AND CRIME</vt:lpstr>
      <vt:lpstr>CRIME AS A JOKE?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25</cp:revision>
  <dcterms:modified xsi:type="dcterms:W3CDTF">2023-08-18T06:03:51Z</dcterms:modified>
</cp:coreProperties>
</file>