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6"/>
          </c:marker>
          <c:xVal>
            <c:numRef>
              <c:f>Лист1!$A$1:$A$20</c:f>
              <c:numCache>
                <c:formatCode>General</c:formatCode>
                <c:ptCount val="2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</c:numCache>
            </c:numRef>
          </c:xVal>
          <c:yVal>
            <c:numRef>
              <c:f>Лист1!$B$1:$B$20</c:f>
              <c:numCache>
                <c:formatCode>General</c:formatCode>
                <c:ptCount val="20"/>
                <c:pt idx="0">
                  <c:v>4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  <c:pt idx="4">
                  <c:v>20</c:v>
                </c:pt>
                <c:pt idx="5">
                  <c:v>24</c:v>
                </c:pt>
                <c:pt idx="6">
                  <c:v>28</c:v>
                </c:pt>
                <c:pt idx="7">
                  <c:v>32</c:v>
                </c:pt>
                <c:pt idx="8">
                  <c:v>36</c:v>
                </c:pt>
                <c:pt idx="9">
                  <c:v>40</c:v>
                </c:pt>
                <c:pt idx="10">
                  <c:v>44</c:v>
                </c:pt>
                <c:pt idx="11">
                  <c:v>48</c:v>
                </c:pt>
                <c:pt idx="12">
                  <c:v>52</c:v>
                </c:pt>
                <c:pt idx="13">
                  <c:v>56</c:v>
                </c:pt>
                <c:pt idx="14">
                  <c:v>60</c:v>
                </c:pt>
                <c:pt idx="15">
                  <c:v>64</c:v>
                </c:pt>
                <c:pt idx="16">
                  <c:v>68</c:v>
                </c:pt>
                <c:pt idx="17">
                  <c:v>72</c:v>
                </c:pt>
                <c:pt idx="18">
                  <c:v>76</c:v>
                </c:pt>
                <c:pt idx="19">
                  <c:v>80</c:v>
                </c:pt>
              </c:numCache>
            </c:numRef>
          </c:yVal>
        </c:ser>
        <c:axId val="92613248"/>
        <c:axId val="95744000"/>
      </c:scatterChart>
      <c:valAx>
        <c:axId val="92613248"/>
        <c:scaling>
          <c:orientation val="minMax"/>
        </c:scaling>
        <c:axPos val="b"/>
        <c:numFmt formatCode="General" sourceLinked="1"/>
        <c:majorTickMark val="none"/>
        <c:tickLblPos val="nextTo"/>
        <c:crossAx val="95744000"/>
        <c:crosses val="autoZero"/>
        <c:crossBetween val="midCat"/>
      </c:valAx>
      <c:valAx>
        <c:axId val="95744000"/>
        <c:scaling>
          <c:orientation val="minMax"/>
        </c:scaling>
        <c:axPos val="l"/>
        <c:numFmt formatCode="General" sourceLinked="1"/>
        <c:majorTickMark val="none"/>
        <c:tickLblPos val="nextTo"/>
        <c:crossAx val="92613248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6"/>
          </c:marker>
          <c:xVal>
            <c:numRef>
              <c:f>Лист1!$D$1:$D$20</c:f>
              <c:numCache>
                <c:formatCode>General</c:formatCode>
                <c:ptCount val="20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28</c:v>
                </c:pt>
                <c:pt idx="14">
                  <c:v>30</c:v>
                </c:pt>
                <c:pt idx="15">
                  <c:v>32</c:v>
                </c:pt>
                <c:pt idx="16">
                  <c:v>34</c:v>
                </c:pt>
                <c:pt idx="17">
                  <c:v>36</c:v>
                </c:pt>
                <c:pt idx="18">
                  <c:v>38</c:v>
                </c:pt>
                <c:pt idx="19">
                  <c:v>40</c:v>
                </c:pt>
              </c:numCache>
            </c:numRef>
          </c:xVal>
          <c:yVal>
            <c:numRef>
              <c:f>Лист1!$E$1:$E$20</c:f>
              <c:numCache>
                <c:formatCode>General</c:formatCode>
                <c:ptCount val="20"/>
                <c:pt idx="0">
                  <c:v>80</c:v>
                </c:pt>
                <c:pt idx="1">
                  <c:v>76</c:v>
                </c:pt>
                <c:pt idx="2">
                  <c:v>72</c:v>
                </c:pt>
                <c:pt idx="3">
                  <c:v>68</c:v>
                </c:pt>
                <c:pt idx="4">
                  <c:v>64</c:v>
                </c:pt>
                <c:pt idx="5">
                  <c:v>60</c:v>
                </c:pt>
                <c:pt idx="6">
                  <c:v>56</c:v>
                </c:pt>
                <c:pt idx="7">
                  <c:v>52</c:v>
                </c:pt>
                <c:pt idx="8">
                  <c:v>48</c:v>
                </c:pt>
                <c:pt idx="9">
                  <c:v>44</c:v>
                </c:pt>
                <c:pt idx="10">
                  <c:v>40</c:v>
                </c:pt>
                <c:pt idx="11">
                  <c:v>36</c:v>
                </c:pt>
                <c:pt idx="12">
                  <c:v>32</c:v>
                </c:pt>
                <c:pt idx="13">
                  <c:v>28</c:v>
                </c:pt>
                <c:pt idx="14">
                  <c:v>24</c:v>
                </c:pt>
                <c:pt idx="15">
                  <c:v>20</c:v>
                </c:pt>
                <c:pt idx="16">
                  <c:v>16</c:v>
                </c:pt>
                <c:pt idx="17">
                  <c:v>12</c:v>
                </c:pt>
                <c:pt idx="18">
                  <c:v>8</c:v>
                </c:pt>
                <c:pt idx="19">
                  <c:v>4</c:v>
                </c:pt>
              </c:numCache>
            </c:numRef>
          </c:yVal>
        </c:ser>
        <c:axId val="88970752"/>
        <c:axId val="89302912"/>
      </c:scatterChart>
      <c:valAx>
        <c:axId val="88970752"/>
        <c:scaling>
          <c:orientation val="minMax"/>
        </c:scaling>
        <c:axPos val="b"/>
        <c:numFmt formatCode="General" sourceLinked="1"/>
        <c:majorTickMark val="none"/>
        <c:tickLblPos val="nextTo"/>
        <c:crossAx val="89302912"/>
        <c:crosses val="autoZero"/>
        <c:crossBetween val="midCat"/>
      </c:valAx>
      <c:valAx>
        <c:axId val="89302912"/>
        <c:scaling>
          <c:orientation val="minMax"/>
        </c:scaling>
        <c:axPos val="l"/>
        <c:numFmt formatCode="General" sourceLinked="1"/>
        <c:majorTickMark val="none"/>
        <c:tickLblPos val="nextTo"/>
        <c:crossAx val="88970752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6"/>
          </c:marker>
          <c:xVal>
            <c:numRef>
              <c:f>Лист1!$G$1:$G$17</c:f>
              <c:numCache>
                <c:formatCode>General</c:formatCode>
                <c:ptCount val="17"/>
                <c:pt idx="0">
                  <c:v>-4</c:v>
                </c:pt>
                <c:pt idx="1">
                  <c:v>-3.5</c:v>
                </c:pt>
                <c:pt idx="2">
                  <c:v>-3</c:v>
                </c:pt>
                <c:pt idx="3">
                  <c:v>-2.5</c:v>
                </c:pt>
                <c:pt idx="4">
                  <c:v>-2</c:v>
                </c:pt>
                <c:pt idx="5">
                  <c:v>-1.5</c:v>
                </c:pt>
                <c:pt idx="6">
                  <c:v>-1</c:v>
                </c:pt>
                <c:pt idx="7">
                  <c:v>-0.5</c:v>
                </c:pt>
                <c:pt idx="8">
                  <c:v>0</c:v>
                </c:pt>
                <c:pt idx="9">
                  <c:v>0.5</c:v>
                </c:pt>
                <c:pt idx="10">
                  <c:v>1</c:v>
                </c:pt>
                <c:pt idx="11">
                  <c:v>1.5</c:v>
                </c:pt>
                <c:pt idx="12">
                  <c:v>2</c:v>
                </c:pt>
                <c:pt idx="13">
                  <c:v>2.5</c:v>
                </c:pt>
                <c:pt idx="14">
                  <c:v>3</c:v>
                </c:pt>
                <c:pt idx="15">
                  <c:v>3.5</c:v>
                </c:pt>
                <c:pt idx="16">
                  <c:v>4</c:v>
                </c:pt>
              </c:numCache>
            </c:numRef>
          </c:xVal>
          <c:yVal>
            <c:numRef>
              <c:f>Лист1!$H$1:$H$17</c:f>
              <c:numCache>
                <c:formatCode>General</c:formatCode>
                <c:ptCount val="17"/>
                <c:pt idx="0">
                  <c:v>16</c:v>
                </c:pt>
                <c:pt idx="1">
                  <c:v>12.25</c:v>
                </c:pt>
                <c:pt idx="2">
                  <c:v>9</c:v>
                </c:pt>
                <c:pt idx="3">
                  <c:v>6.25</c:v>
                </c:pt>
                <c:pt idx="4">
                  <c:v>4</c:v>
                </c:pt>
                <c:pt idx="5">
                  <c:v>2.25</c:v>
                </c:pt>
                <c:pt idx="6">
                  <c:v>1</c:v>
                </c:pt>
                <c:pt idx="7">
                  <c:v>0.25</c:v>
                </c:pt>
                <c:pt idx="8">
                  <c:v>0</c:v>
                </c:pt>
                <c:pt idx="9">
                  <c:v>0.25</c:v>
                </c:pt>
                <c:pt idx="10">
                  <c:v>1</c:v>
                </c:pt>
                <c:pt idx="11">
                  <c:v>2.25</c:v>
                </c:pt>
                <c:pt idx="12">
                  <c:v>4</c:v>
                </c:pt>
                <c:pt idx="13">
                  <c:v>6.25</c:v>
                </c:pt>
                <c:pt idx="14">
                  <c:v>9</c:v>
                </c:pt>
                <c:pt idx="15">
                  <c:v>12.25</c:v>
                </c:pt>
                <c:pt idx="16">
                  <c:v>16</c:v>
                </c:pt>
              </c:numCache>
            </c:numRef>
          </c:yVal>
        </c:ser>
        <c:axId val="90065536"/>
        <c:axId val="90065920"/>
      </c:scatterChart>
      <c:valAx>
        <c:axId val="90065536"/>
        <c:scaling>
          <c:orientation val="minMax"/>
        </c:scaling>
        <c:axPos val="b"/>
        <c:numFmt formatCode="General" sourceLinked="1"/>
        <c:majorTickMark val="none"/>
        <c:tickLblPos val="nextTo"/>
        <c:crossAx val="90065920"/>
        <c:crosses val="autoZero"/>
        <c:crossBetween val="midCat"/>
      </c:valAx>
      <c:valAx>
        <c:axId val="90065920"/>
        <c:scaling>
          <c:orientation val="minMax"/>
        </c:scaling>
        <c:axPos val="l"/>
        <c:numFmt formatCode="General" sourceLinked="1"/>
        <c:majorTickMark val="none"/>
        <c:tickLblPos val="nextTo"/>
        <c:crossAx val="90065536"/>
        <c:crosses val="autoZero"/>
        <c:crossBetween val="midCat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6DAE03-FAB4-4A09-B7D9-0BED0C35DA57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A7862-D176-44AF-8D7F-3105DFA684F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КОРЕЛЯЦ</a:t>
            </a:r>
            <a:r>
              <a:rPr lang="uk-UA" dirty="0" smtClean="0"/>
              <a:t>ІЙНИЙ АНАЛІЗ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434312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Таблиця критичних значень коефіцієнту кореляції </a:t>
            </a:r>
            <a:r>
              <a:rPr lang="uk-UA" sz="2400" dirty="0" err="1" smtClean="0"/>
              <a:t>Спірмена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48" y="1393389"/>
          <a:ext cx="8208915" cy="4587113"/>
        </p:xfrm>
        <a:graphic>
          <a:graphicData uri="http://schemas.openxmlformats.org/drawingml/2006/table">
            <a:tbl>
              <a:tblPr/>
              <a:tblGrid>
                <a:gridCol w="743845"/>
                <a:gridCol w="1606762"/>
                <a:gridCol w="1606762"/>
                <a:gridCol w="1038022"/>
                <a:gridCol w="1606762"/>
                <a:gridCol w="1606762"/>
              </a:tblGrid>
              <a:tr h="2213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Р≤0,05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Р≤0,01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Р≤0,05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Р≤0,01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0,94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0,94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4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0,40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7440" marR="4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uk-UA" dirty="0" smtClean="0"/>
              <a:t>Кореляція – взаємозв'язок  двох величин (змінних), при якому зміна однієї з них приводить до зміни іншої. </a:t>
            </a:r>
          </a:p>
          <a:p>
            <a:pPr>
              <a:spcBef>
                <a:spcPts val="0"/>
              </a:spcBef>
            </a:pPr>
            <a:endParaRPr lang="uk-UA" dirty="0" smtClean="0"/>
          </a:p>
          <a:p>
            <a:pPr algn="ctr">
              <a:spcBef>
                <a:spcPts val="0"/>
              </a:spcBef>
              <a:buNone/>
            </a:pPr>
            <a:r>
              <a:rPr lang="uk-UA" dirty="0" smtClean="0"/>
              <a:t>Кореляційний взаємозв'язок</a:t>
            </a:r>
          </a:p>
          <a:p>
            <a:pPr algn="ctr">
              <a:spcBef>
                <a:spcPts val="0"/>
              </a:spcBef>
              <a:buNone/>
            </a:pPr>
            <a:r>
              <a:rPr lang="uk-UA" sz="6600" dirty="0" smtClean="0"/>
              <a:t>≠</a:t>
            </a:r>
          </a:p>
          <a:p>
            <a:pPr algn="ctr">
              <a:spcBef>
                <a:spcPts val="0"/>
              </a:spcBef>
              <a:buNone/>
            </a:pPr>
            <a:r>
              <a:rPr lang="uk-UA" dirty="0" smtClean="0"/>
              <a:t>Кореляційна залежність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79435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Функціональний зв'язок</a:t>
            </a:r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23528" y="1124744"/>
          <a:ext cx="410445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4572000" y="980728"/>
          <a:ext cx="424847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2339752" y="37890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18864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Кореляційний зв'язок </a:t>
            </a:r>
            <a:endParaRPr lang="ru-RU" sz="4000" dirty="0"/>
          </a:p>
        </p:txBody>
      </p:sp>
      <p:pic>
        <p:nvPicPr>
          <p:cNvPr id="9" name="Рисунок 8" descr="виды-корреляционных-связе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901310"/>
            <a:ext cx="8197924" cy="54296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7584" y="3068960"/>
            <a:ext cx="78488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Прямий зв'язок 		Зворотній зв'язок	Відсутність зв'язку 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043608" y="5877272"/>
            <a:ext cx="81003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Нелінійний зв'язок	Можливий прямий	Можливий зворотній</a:t>
            </a:r>
          </a:p>
          <a:p>
            <a:r>
              <a:rPr lang="uk-UA" dirty="0" smtClean="0"/>
              <a:t>			</a:t>
            </a:r>
            <a:r>
              <a:rPr lang="uk-UA" dirty="0"/>
              <a:t> </a:t>
            </a:r>
            <a:r>
              <a:rPr lang="uk-UA" dirty="0" smtClean="0"/>
              <a:t>          </a:t>
            </a:r>
            <a:r>
              <a:rPr lang="uk-UA" dirty="0" smtClean="0"/>
              <a:t>зв'язок </a:t>
            </a:r>
            <a:r>
              <a:rPr lang="uk-UA" dirty="0" smtClean="0"/>
              <a:t>		          </a:t>
            </a:r>
            <a:r>
              <a:rPr lang="uk-UA" dirty="0" smtClean="0"/>
              <a:t> </a:t>
            </a:r>
            <a:r>
              <a:rPr lang="uk-UA" dirty="0" err="1" smtClean="0"/>
              <a:t>зв'язок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Методи кореляційного аналізу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Коефіцієнт лінійної кореляції </a:t>
            </a:r>
            <a:r>
              <a:rPr lang="uk-UA" dirty="0" err="1" smtClean="0"/>
              <a:t>Пірсона</a:t>
            </a:r>
            <a:endParaRPr lang="uk-UA" dirty="0" smtClean="0"/>
          </a:p>
          <a:p>
            <a:r>
              <a:rPr lang="uk-UA" dirty="0" smtClean="0"/>
              <a:t>Коефіцієнт рангової кореляції </a:t>
            </a:r>
            <a:r>
              <a:rPr lang="uk-UA" dirty="0" err="1" smtClean="0"/>
              <a:t>Спірмена</a:t>
            </a:r>
            <a:endParaRPr lang="uk-UA" dirty="0" smtClean="0"/>
          </a:p>
          <a:p>
            <a:r>
              <a:rPr lang="uk-UA" dirty="0" smtClean="0"/>
              <a:t>Коефіцієнт рангової кореляції </a:t>
            </a:r>
            <a:r>
              <a:rPr lang="uk-UA" dirty="0" err="1" smtClean="0"/>
              <a:t>Кендалла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uk-UA" dirty="0" smtClean="0"/>
              <a:t>Коефіцієнт кореляції </a:t>
            </a:r>
            <a:r>
              <a:rPr lang="uk-UA" dirty="0" err="1" smtClean="0"/>
              <a:t>Пірсона</a:t>
            </a:r>
            <a:endParaRPr lang="ru-RU" dirty="0"/>
          </a:p>
        </p:txBody>
      </p:sp>
      <p:pic>
        <p:nvPicPr>
          <p:cNvPr id="4" name="Содержимое 3" descr="img-822D_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00808"/>
            <a:ext cx="6840760" cy="1255921"/>
          </a:xfrm>
        </p:spPr>
      </p:pic>
      <p:sp>
        <p:nvSpPr>
          <p:cNvPr id="5" name="TextBox 4"/>
          <p:cNvSpPr txBox="1"/>
          <p:nvPr/>
        </p:nvSpPr>
        <p:spPr>
          <a:xfrm>
            <a:off x="971600" y="3717032"/>
            <a:ext cx="5603201" cy="1711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uk-UA" dirty="0" smtClean="0"/>
              <a:t>Дані виражені у метричних шкалах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uk-UA" dirty="0" smtClean="0"/>
              <a:t>Розподіли змінних близькі до нормальних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uk-UA" dirty="0" smtClean="0"/>
              <a:t>Число ознак, що варіюються в змінних однакове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uk-UA" dirty="0" smtClean="0"/>
              <a:t>Кількість спостережень не менше 5.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72234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Коефіцієнт кореляції </a:t>
            </a:r>
            <a:r>
              <a:rPr lang="uk-UA" dirty="0" err="1" smtClean="0"/>
              <a:t>Спірмена</a:t>
            </a:r>
            <a:endParaRPr lang="ru-RU" dirty="0"/>
          </a:p>
        </p:txBody>
      </p:sp>
      <p:pic>
        <p:nvPicPr>
          <p:cNvPr id="4" name="Рисунок 3" descr="Коэффициент-ранговой-корреляции-Спирме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96753"/>
            <a:ext cx="2664296" cy="1224136"/>
          </a:xfrm>
          <a:prstGeom prst="rect">
            <a:avLst/>
          </a:prstGeom>
        </p:spPr>
      </p:pic>
      <p:pic>
        <p:nvPicPr>
          <p:cNvPr id="6" name="Рисунок 5" descr="img-cpNJs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340768"/>
            <a:ext cx="4176464" cy="11338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256490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Всі ранги різні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256490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Є однакові (зв'язні) ранги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3356992"/>
            <a:ext cx="900099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/>
              <a:t>Дані виражені у </a:t>
            </a:r>
            <a:r>
              <a:rPr lang="uk-UA" dirty="0" err="1" smtClean="0"/>
              <a:t>неметричних</a:t>
            </a:r>
            <a:r>
              <a:rPr lang="uk-UA" dirty="0" smtClean="0"/>
              <a:t> шкалах (але можуть бути виражені і в метричних).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/>
              <a:t>Характер розподілу змінних не має значення.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uk-UA" dirty="0" smtClean="0"/>
              <a:t>Число ознак, що варіюються в змінних однакове.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uk-UA" dirty="0" smtClean="0"/>
              <a:t>Кількість спостережень не менше 5.</a:t>
            </a:r>
            <a:endParaRPr lang="ru-RU" dirty="0" smtClean="0"/>
          </a:p>
          <a:p>
            <a:pPr marL="342900" indent="-342900"/>
            <a:endParaRPr lang="uk-UA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79435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Коефіцієнт кореляції </a:t>
            </a:r>
            <a:r>
              <a:rPr lang="uk-UA" dirty="0" err="1" smtClean="0"/>
              <a:t>Кендалла</a:t>
            </a:r>
            <a:endParaRPr lang="ru-RU" dirty="0"/>
          </a:p>
        </p:txBody>
      </p:sp>
      <p:pic>
        <p:nvPicPr>
          <p:cNvPr id="4" name="Рисунок 3" descr="img-SVlJgy.png"/>
          <p:cNvPicPr>
            <a:picLocks noChangeAspect="1"/>
          </p:cNvPicPr>
          <p:nvPr/>
        </p:nvPicPr>
        <p:blipFill>
          <a:blip r:embed="rId2" cstate="print"/>
          <a:srcRect r="7897"/>
          <a:stretch>
            <a:fillRect/>
          </a:stretch>
        </p:blipFill>
        <p:spPr>
          <a:xfrm>
            <a:off x="2339752" y="1196752"/>
            <a:ext cx="3312368" cy="19228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3356992"/>
            <a:ext cx="5662512" cy="2723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/>
              <a:t>Дані виражені у </a:t>
            </a:r>
            <a:r>
              <a:rPr lang="uk-UA" dirty="0" err="1" smtClean="0"/>
              <a:t>неметричних</a:t>
            </a:r>
            <a:r>
              <a:rPr lang="uk-UA" dirty="0" smtClean="0"/>
              <a:t> шкалах.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uk-UA" dirty="0" smtClean="0"/>
              <a:t>Характер розподілу змінних не має значення.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uk-UA" dirty="0" smtClean="0"/>
              <a:t>Число ознак, що варіюються в змінних однакове.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uk-UA" dirty="0" smtClean="0"/>
              <a:t>Відсутні однакові ранги.</a:t>
            </a:r>
            <a:endParaRPr lang="uk-UA" dirty="0" smtClean="0"/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uk-UA" dirty="0" smtClean="0"/>
              <a:t>Кількість спостережень не менше 5.</a:t>
            </a:r>
            <a:endParaRPr lang="ru-RU" dirty="0" smtClean="0"/>
          </a:p>
          <a:p>
            <a:pPr marL="342900" indent="-342900"/>
            <a:endParaRPr lang="uk-UA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504056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Таблиця критичних значень коефіцієнта кореляції </a:t>
            </a:r>
            <a:r>
              <a:rPr lang="uk-UA" sz="2400" dirty="0" err="1" smtClean="0"/>
              <a:t>Пірсона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5" y="908725"/>
          <a:ext cx="7776866" cy="5616619"/>
        </p:xfrm>
        <a:graphic>
          <a:graphicData uri="http://schemas.openxmlformats.org/drawingml/2006/table">
            <a:tbl>
              <a:tblPr/>
              <a:tblGrid>
                <a:gridCol w="727540"/>
                <a:gridCol w="1508515"/>
                <a:gridCol w="1508515"/>
                <a:gridCol w="1015266"/>
                <a:gridCol w="1508515"/>
                <a:gridCol w="1508515"/>
              </a:tblGrid>
              <a:tr h="2880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p&lt;=0,05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p&lt;=0,01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p&lt;=0,05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Times New Roman"/>
                          <a:ea typeface="Times New Roman"/>
                          <a:cs typeface="Times New Roman"/>
                        </a:rPr>
                        <a:t>p&lt;=0,01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0,950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0,990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0,388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0,496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0,878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0,959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0,381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0,487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0,811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0,917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0,374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0,478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0,754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0,874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0,367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0,470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0,707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0,834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0,361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0,463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0,666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0,798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0,332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0,435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0,632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0,765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0,310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0,407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0,602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0,735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0,292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0,384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0,576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0,708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0,277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0,364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0,553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0,684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0,253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0,333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0,532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0,661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0,234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0,308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0,514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0,641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0,219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0,288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0,497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0,623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0,206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0,272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0,482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0,606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0,196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0,258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0,468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0,590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125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0,175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0,230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0,456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0,575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0,160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0,210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0,444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0,561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0,138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0,182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0,433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0,549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0,124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0,163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0,423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0,537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0,113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0,148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0,413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0,526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0,098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0,128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04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0,404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0,515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0,088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0,115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8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0,396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0,505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0,062</a:t>
                      </a: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0,081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124" marR="361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</TotalTime>
  <Words>440</Words>
  <Application>Microsoft Office PowerPoint</Application>
  <PresentationFormat>Экран (4:3)</PresentationFormat>
  <Paragraphs>287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КОРЕЛЯЦІЙНИЙ АНАЛІЗ</vt:lpstr>
      <vt:lpstr>Слайд 2</vt:lpstr>
      <vt:lpstr>Функціональний зв'язок</vt:lpstr>
      <vt:lpstr>Слайд 4</vt:lpstr>
      <vt:lpstr>Методи кореляційного аналізу</vt:lpstr>
      <vt:lpstr>Коефіцієнт кореляції Пірсона</vt:lpstr>
      <vt:lpstr>Коефіцієнт кореляції Спірмена</vt:lpstr>
      <vt:lpstr>Коефіцієнт кореляції Кендалла</vt:lpstr>
      <vt:lpstr>Таблиця критичних значень коефіцієнта кореляції Пірсона</vt:lpstr>
      <vt:lpstr>Таблиця критичних значень коефіцієнту кореляції Спірмена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КОРЕЛЯЦІЙНИЙ АНАЛІЗ</dc:title>
  <dc:creator>Intel</dc:creator>
  <cp:lastModifiedBy>Intel</cp:lastModifiedBy>
  <cp:revision>24</cp:revision>
  <dcterms:created xsi:type="dcterms:W3CDTF">2019-10-30T08:04:30Z</dcterms:created>
  <dcterms:modified xsi:type="dcterms:W3CDTF">2019-10-30T11:28:10Z</dcterms:modified>
</cp:coreProperties>
</file>