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2"/>
  </p:notesMasterIdLst>
  <p:sldIdLst>
    <p:sldId id="282" r:id="rId2"/>
    <p:sldId id="321" r:id="rId3"/>
    <p:sldId id="310" r:id="rId4"/>
    <p:sldId id="299" r:id="rId5"/>
    <p:sldId id="300" r:id="rId6"/>
    <p:sldId id="322" r:id="rId7"/>
    <p:sldId id="323" r:id="rId8"/>
    <p:sldId id="329" r:id="rId9"/>
    <p:sldId id="324" r:id="rId10"/>
    <p:sldId id="325" r:id="rId11"/>
    <p:sldId id="326" r:id="rId12"/>
    <p:sldId id="332" r:id="rId13"/>
    <p:sldId id="334" r:id="rId14"/>
    <p:sldId id="330" r:id="rId15"/>
    <p:sldId id="333" r:id="rId16"/>
    <p:sldId id="331" r:id="rId17"/>
    <p:sldId id="301" r:id="rId18"/>
    <p:sldId id="335" r:id="rId19"/>
    <p:sldId id="327" r:id="rId20"/>
    <p:sldId id="336" r:id="rId21"/>
    <p:sldId id="328" r:id="rId22"/>
    <p:sldId id="302" r:id="rId23"/>
    <p:sldId id="303" r:id="rId24"/>
    <p:sldId id="312" r:id="rId25"/>
    <p:sldId id="311" r:id="rId26"/>
    <p:sldId id="304" r:id="rId27"/>
    <p:sldId id="305" r:id="rId28"/>
    <p:sldId id="320" r:id="rId29"/>
    <p:sldId id="313" r:id="rId30"/>
    <p:sldId id="306" r:id="rId31"/>
    <p:sldId id="316" r:id="rId32"/>
    <p:sldId id="307" r:id="rId33"/>
    <p:sldId id="314" r:id="rId34"/>
    <p:sldId id="308" r:id="rId35"/>
    <p:sldId id="315" r:id="rId36"/>
    <p:sldId id="337" r:id="rId37"/>
    <p:sldId id="319" r:id="rId38"/>
    <p:sldId id="318" r:id="rId39"/>
    <p:sldId id="309" r:id="rId40"/>
    <p:sldId id="265"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044"/>
    <p:restoredTop sz="94609"/>
  </p:normalViewPr>
  <p:slideViewPr>
    <p:cSldViewPr snapToGrid="0">
      <p:cViewPr varScale="1">
        <p:scale>
          <a:sx n="80" d="100"/>
          <a:sy n="80" d="100"/>
        </p:scale>
        <p:origin x="208" y="8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_rels/data11.xml.rels><?xml version="1.0" encoding="UTF-8" standalone="yes"?>
<Relationships xmlns="http://schemas.openxmlformats.org/package/2006/relationships"><Relationship Id="rId1" Type="http://schemas.openxmlformats.org/officeDocument/2006/relationships/hyperlink" Target="https://ks.echr.coe.int/" TargetMode="External"/></Relationships>
</file>

<file path=ppt/diagrams/_rels/data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4" Type="http://schemas.openxmlformats.org/officeDocument/2006/relationships/image" Target="../media/image10.svg"/></Relationships>
</file>

<file path=ppt/diagrams/_rels/data3.xml.rels><?xml version="1.0" encoding="UTF-8" standalone="yes"?>
<Relationships xmlns="http://schemas.openxmlformats.org/package/2006/relationships"><Relationship Id="rId1" Type="http://schemas.openxmlformats.org/officeDocument/2006/relationships/hyperlink" Target="https://www.coe.int/en/web/impact-convention-human-rights" TargetMode="External"/></Relationships>
</file>

<file path=ppt/diagrams/_rels/data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ata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8.svg"/></Relationships>
</file>

<file path=ppt/diagrams/_rels/drawing11.xml.rels><?xml version="1.0" encoding="UTF-8" standalone="yes"?>
<Relationships xmlns="http://schemas.openxmlformats.org/package/2006/relationships"><Relationship Id="rId1" Type="http://schemas.openxmlformats.org/officeDocument/2006/relationships/hyperlink" Target="https://ks.echr.coe.int/" TargetMode="External"/></Relationships>
</file>

<file path=ppt/diagrams/_rels/drawing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4" Type="http://schemas.openxmlformats.org/officeDocument/2006/relationships/image" Target="../media/image10.svg"/></Relationships>
</file>

<file path=ppt/diagrams/_rels/drawing3.xml.rels><?xml version="1.0" encoding="UTF-8" standalone="yes"?>
<Relationships xmlns="http://schemas.openxmlformats.org/package/2006/relationships"><Relationship Id="rId1" Type="http://schemas.openxmlformats.org/officeDocument/2006/relationships/hyperlink" Target="https://www.coe.int/en/web/impact-convention-human-rights" TargetMode="External"/></Relationships>
</file>

<file path=ppt/diagrams/_rels/drawing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77011C-960D-4A17-9CFD-1B035667FA6C}" type="doc">
      <dgm:prSet loTypeId="urn:microsoft.com/office/officeart/2005/8/layout/hList1" loCatId="list" qsTypeId="urn:microsoft.com/office/officeart/2005/8/quickstyle/simple1" qsCatId="simple" csTypeId="urn:microsoft.com/office/officeart/2005/8/colors/colorful5" csCatId="colorful"/>
      <dgm:spPr/>
      <dgm:t>
        <a:bodyPr/>
        <a:lstStyle/>
        <a:p>
          <a:endParaRPr lang="en-US"/>
        </a:p>
      </dgm:t>
    </dgm:pt>
    <dgm:pt modelId="{1B329A49-39E3-4337-BFCE-7F08DF33A878}">
      <dgm:prSet/>
      <dgm:spPr/>
      <dgm:t>
        <a:bodyPr/>
        <a:lstStyle/>
        <a:p>
          <a:r>
            <a:rPr lang="en-US" b="1" i="0"/>
            <a:t>Definition </a:t>
          </a:r>
          <a:r>
            <a:rPr lang="en-US" b="0" i="0"/>
            <a:t>: </a:t>
          </a:r>
          <a:endParaRPr lang="en-US"/>
        </a:p>
      </dgm:t>
    </dgm:pt>
    <dgm:pt modelId="{3F862D36-3EA6-488F-9F38-4295D834191B}" type="parTrans" cxnId="{82DD0E7A-6BD2-43BE-BA91-C1FB4F7E8F09}">
      <dgm:prSet/>
      <dgm:spPr/>
      <dgm:t>
        <a:bodyPr/>
        <a:lstStyle/>
        <a:p>
          <a:endParaRPr lang="en-US"/>
        </a:p>
      </dgm:t>
    </dgm:pt>
    <dgm:pt modelId="{775D5983-70DD-4930-8D6C-427E324FBCB4}" type="sibTrans" cxnId="{82DD0E7A-6BD2-43BE-BA91-C1FB4F7E8F09}">
      <dgm:prSet/>
      <dgm:spPr/>
      <dgm:t>
        <a:bodyPr/>
        <a:lstStyle/>
        <a:p>
          <a:endParaRPr lang="en-US"/>
        </a:p>
      </dgm:t>
    </dgm:pt>
    <dgm:pt modelId="{B71B8783-616A-450B-A6FF-E696E74B40C5}">
      <dgm:prSet/>
      <dgm:spPr/>
      <dgm:t>
        <a:bodyPr/>
        <a:lstStyle/>
        <a:p>
          <a:r>
            <a:rPr lang="en-US" b="0" i="0"/>
            <a:t>International organizations are entities established by treaties or agreements between states to achieve common objectives.</a:t>
          </a:r>
          <a:endParaRPr lang="en-US"/>
        </a:p>
      </dgm:t>
    </dgm:pt>
    <dgm:pt modelId="{170CB4BE-1A51-46A7-8DA5-173DD0B25E8E}" type="parTrans" cxnId="{ED8752BD-A887-4ECB-948B-66018B75FB1C}">
      <dgm:prSet/>
      <dgm:spPr/>
      <dgm:t>
        <a:bodyPr/>
        <a:lstStyle/>
        <a:p>
          <a:endParaRPr lang="en-US"/>
        </a:p>
      </dgm:t>
    </dgm:pt>
    <dgm:pt modelId="{682872DA-1771-49CC-8204-C93109C5CBA4}" type="sibTrans" cxnId="{ED8752BD-A887-4ECB-948B-66018B75FB1C}">
      <dgm:prSet/>
      <dgm:spPr/>
      <dgm:t>
        <a:bodyPr/>
        <a:lstStyle/>
        <a:p>
          <a:endParaRPr lang="en-US"/>
        </a:p>
      </dgm:t>
    </dgm:pt>
    <dgm:pt modelId="{DC543B54-381C-4D37-BD7D-04E7EA86664C}">
      <dgm:prSet/>
      <dgm:spPr/>
      <dgm:t>
        <a:bodyPr/>
        <a:lstStyle/>
        <a:p>
          <a:r>
            <a:rPr lang="en-US" b="1" i="0"/>
            <a:t>Types </a:t>
          </a:r>
          <a:r>
            <a:rPr lang="en-US" b="0" i="0"/>
            <a:t>: </a:t>
          </a:r>
          <a:endParaRPr lang="en-US"/>
        </a:p>
      </dgm:t>
    </dgm:pt>
    <dgm:pt modelId="{00239DE6-0705-4E0B-8E02-6572955A76B4}" type="parTrans" cxnId="{089179A2-4DB5-4CBA-9CE7-0A2FF6B451F6}">
      <dgm:prSet/>
      <dgm:spPr/>
      <dgm:t>
        <a:bodyPr/>
        <a:lstStyle/>
        <a:p>
          <a:endParaRPr lang="en-US"/>
        </a:p>
      </dgm:t>
    </dgm:pt>
    <dgm:pt modelId="{7A591523-C40B-4733-960A-EFFF6E6A3144}" type="sibTrans" cxnId="{089179A2-4DB5-4CBA-9CE7-0A2FF6B451F6}">
      <dgm:prSet/>
      <dgm:spPr/>
      <dgm:t>
        <a:bodyPr/>
        <a:lstStyle/>
        <a:p>
          <a:endParaRPr lang="en-US"/>
        </a:p>
      </dgm:t>
    </dgm:pt>
    <dgm:pt modelId="{F35F906F-280F-47F3-94AE-90D2AB0B5564}">
      <dgm:prSet/>
      <dgm:spPr/>
      <dgm:t>
        <a:bodyPr/>
        <a:lstStyle/>
        <a:p>
          <a:r>
            <a:rPr lang="en-US" b="1" i="0"/>
            <a:t>Global </a:t>
          </a:r>
          <a:r>
            <a:rPr lang="en-US" b="0" i="0"/>
            <a:t>: United Nations (UN), World Health Organization (WHO). </a:t>
          </a:r>
          <a:endParaRPr lang="en-US"/>
        </a:p>
      </dgm:t>
    </dgm:pt>
    <dgm:pt modelId="{C469E5CA-B72B-4E24-B5B1-9431304A291B}" type="parTrans" cxnId="{8310BE01-3E46-4601-ACE9-76116E894246}">
      <dgm:prSet/>
      <dgm:spPr/>
      <dgm:t>
        <a:bodyPr/>
        <a:lstStyle/>
        <a:p>
          <a:endParaRPr lang="en-US"/>
        </a:p>
      </dgm:t>
    </dgm:pt>
    <dgm:pt modelId="{E52C96C6-3CBB-4A2E-9942-EAA06B904527}" type="sibTrans" cxnId="{8310BE01-3E46-4601-ACE9-76116E894246}">
      <dgm:prSet/>
      <dgm:spPr/>
      <dgm:t>
        <a:bodyPr/>
        <a:lstStyle/>
        <a:p>
          <a:endParaRPr lang="en-US"/>
        </a:p>
      </dgm:t>
    </dgm:pt>
    <dgm:pt modelId="{C415DB62-FAC3-41B9-8861-9BA9F4776A51}">
      <dgm:prSet/>
      <dgm:spPr/>
      <dgm:t>
        <a:bodyPr/>
        <a:lstStyle/>
        <a:p>
          <a:r>
            <a:rPr lang="en-US" b="1" i="0"/>
            <a:t>Regional </a:t>
          </a:r>
          <a:r>
            <a:rPr lang="en-US" b="0" i="0"/>
            <a:t>: African Union (AU), European Union (EU), Organization of American States (OAS).</a:t>
          </a:r>
          <a:endParaRPr lang="en-US"/>
        </a:p>
      </dgm:t>
    </dgm:pt>
    <dgm:pt modelId="{2CA4DD05-00A7-4306-9019-D9A272C79A09}" type="parTrans" cxnId="{59DC0DDA-D83F-41C0-B546-C285DA91BAA9}">
      <dgm:prSet/>
      <dgm:spPr/>
      <dgm:t>
        <a:bodyPr/>
        <a:lstStyle/>
        <a:p>
          <a:endParaRPr lang="en-US"/>
        </a:p>
      </dgm:t>
    </dgm:pt>
    <dgm:pt modelId="{82A971D5-D519-4F99-8296-7794ED17C4FE}" type="sibTrans" cxnId="{59DC0DDA-D83F-41C0-B546-C285DA91BAA9}">
      <dgm:prSet/>
      <dgm:spPr/>
      <dgm:t>
        <a:bodyPr/>
        <a:lstStyle/>
        <a:p>
          <a:endParaRPr lang="en-US"/>
        </a:p>
      </dgm:t>
    </dgm:pt>
    <dgm:pt modelId="{B85EE91D-2BE3-47B1-97CB-A10EA3337364}">
      <dgm:prSet/>
      <dgm:spPr/>
      <dgm:t>
        <a:bodyPr/>
        <a:lstStyle/>
        <a:p>
          <a:r>
            <a:rPr lang="en-US" b="1" i="0"/>
            <a:t>Key Features </a:t>
          </a:r>
          <a:r>
            <a:rPr lang="en-US" b="0" i="0"/>
            <a:t>: </a:t>
          </a:r>
          <a:endParaRPr lang="en-US"/>
        </a:p>
      </dgm:t>
    </dgm:pt>
    <dgm:pt modelId="{E772B4F9-8FC7-4B11-B205-E4D9AEE2FF4C}" type="parTrans" cxnId="{99BD24DE-40FB-4F7B-B38C-DA2032CF6DD8}">
      <dgm:prSet/>
      <dgm:spPr/>
      <dgm:t>
        <a:bodyPr/>
        <a:lstStyle/>
        <a:p>
          <a:endParaRPr lang="en-US"/>
        </a:p>
      </dgm:t>
    </dgm:pt>
    <dgm:pt modelId="{D1FDDA79-8C18-484B-9759-8A50EB26A5F6}" type="sibTrans" cxnId="{99BD24DE-40FB-4F7B-B38C-DA2032CF6DD8}">
      <dgm:prSet/>
      <dgm:spPr/>
      <dgm:t>
        <a:bodyPr/>
        <a:lstStyle/>
        <a:p>
          <a:endParaRPr lang="en-US"/>
        </a:p>
      </dgm:t>
    </dgm:pt>
    <dgm:pt modelId="{3EAB98BC-E4AA-491F-9CE7-3340035DBB4B}">
      <dgm:prSet/>
      <dgm:spPr/>
      <dgm:t>
        <a:bodyPr/>
        <a:lstStyle/>
        <a:p>
          <a:r>
            <a:rPr lang="en-US" b="1" i="0"/>
            <a:t>Interstate Cooperation </a:t>
          </a:r>
          <a:r>
            <a:rPr lang="en-US" b="0" i="0"/>
            <a:t>: Facilitate collaboration among member states. </a:t>
          </a:r>
          <a:endParaRPr lang="en-US"/>
        </a:p>
      </dgm:t>
    </dgm:pt>
    <dgm:pt modelId="{6137A64C-536E-424E-8BFC-FCDA60DD0ED8}" type="parTrans" cxnId="{DFD0D26E-8C82-4CC4-862A-2FF6A5B95044}">
      <dgm:prSet/>
      <dgm:spPr/>
      <dgm:t>
        <a:bodyPr/>
        <a:lstStyle/>
        <a:p>
          <a:endParaRPr lang="en-US"/>
        </a:p>
      </dgm:t>
    </dgm:pt>
    <dgm:pt modelId="{1A6C7874-2FC7-4FA4-B76B-C70666F8DD04}" type="sibTrans" cxnId="{DFD0D26E-8C82-4CC4-862A-2FF6A5B95044}">
      <dgm:prSet/>
      <dgm:spPr/>
      <dgm:t>
        <a:bodyPr/>
        <a:lstStyle/>
        <a:p>
          <a:endParaRPr lang="en-US"/>
        </a:p>
      </dgm:t>
    </dgm:pt>
    <dgm:pt modelId="{E69DA27D-7308-405A-A1BE-5DE9AFE44DAC}">
      <dgm:prSet/>
      <dgm:spPr/>
      <dgm:t>
        <a:bodyPr/>
        <a:lstStyle/>
        <a:p>
          <a:r>
            <a:rPr lang="en-US" b="1" i="0"/>
            <a:t>Legal Personality </a:t>
          </a:r>
          <a:r>
            <a:rPr lang="en-US" b="0" i="0"/>
            <a:t>: Have the capacity to enter into agreements and own property. </a:t>
          </a:r>
          <a:endParaRPr lang="en-US"/>
        </a:p>
      </dgm:t>
    </dgm:pt>
    <dgm:pt modelId="{7C90196A-5414-43E0-A668-FF2F7626C491}" type="parTrans" cxnId="{EBBA38EE-DDEC-48A0-8997-8F76E9DA1B4A}">
      <dgm:prSet/>
      <dgm:spPr/>
      <dgm:t>
        <a:bodyPr/>
        <a:lstStyle/>
        <a:p>
          <a:endParaRPr lang="en-US"/>
        </a:p>
      </dgm:t>
    </dgm:pt>
    <dgm:pt modelId="{58125507-CA27-40DD-A05D-56A228E01F5C}" type="sibTrans" cxnId="{EBBA38EE-DDEC-48A0-8997-8F76E9DA1B4A}">
      <dgm:prSet/>
      <dgm:spPr/>
      <dgm:t>
        <a:bodyPr/>
        <a:lstStyle/>
        <a:p>
          <a:endParaRPr lang="en-US"/>
        </a:p>
      </dgm:t>
    </dgm:pt>
    <dgm:pt modelId="{946A3FA5-170C-4AB8-A74E-D0F858A51ADE}">
      <dgm:prSet/>
      <dgm:spPr/>
      <dgm:t>
        <a:bodyPr/>
        <a:lstStyle/>
        <a:p>
          <a:r>
            <a:rPr lang="en-US" b="1" i="0"/>
            <a:t>Specialized Mandates </a:t>
          </a:r>
          <a:r>
            <a:rPr lang="en-US" b="0" i="0"/>
            <a:t>: Focus on specific areas such as human rights, health, trade, etc.</a:t>
          </a:r>
          <a:endParaRPr lang="en-US"/>
        </a:p>
      </dgm:t>
    </dgm:pt>
    <dgm:pt modelId="{15108E8C-803A-4190-B4E7-74DE39955F33}" type="parTrans" cxnId="{969E5409-99E4-4B44-B811-7E736E2F3651}">
      <dgm:prSet/>
      <dgm:spPr/>
      <dgm:t>
        <a:bodyPr/>
        <a:lstStyle/>
        <a:p>
          <a:endParaRPr lang="en-US"/>
        </a:p>
      </dgm:t>
    </dgm:pt>
    <dgm:pt modelId="{BD1A5029-A4DB-4B7E-9636-2B4BBD31C024}" type="sibTrans" cxnId="{969E5409-99E4-4B44-B811-7E736E2F3651}">
      <dgm:prSet/>
      <dgm:spPr/>
      <dgm:t>
        <a:bodyPr/>
        <a:lstStyle/>
        <a:p>
          <a:endParaRPr lang="en-US"/>
        </a:p>
      </dgm:t>
    </dgm:pt>
    <dgm:pt modelId="{29BA2A7C-40BC-42E2-8C98-E287C278BA88}">
      <dgm:prSet/>
      <dgm:spPr/>
      <dgm:t>
        <a:bodyPr/>
        <a:lstStyle/>
        <a:p>
          <a:r>
            <a:rPr lang="en-US" b="1" i="0"/>
            <a:t>Functions </a:t>
          </a:r>
          <a:r>
            <a:rPr lang="en-US" b="0" i="0"/>
            <a:t>: </a:t>
          </a:r>
          <a:endParaRPr lang="en-US"/>
        </a:p>
      </dgm:t>
    </dgm:pt>
    <dgm:pt modelId="{FC91115A-A50F-4E73-852F-4FDF9B2A7390}" type="parTrans" cxnId="{E941C611-23AA-43C0-8085-38E3529F0222}">
      <dgm:prSet/>
      <dgm:spPr/>
      <dgm:t>
        <a:bodyPr/>
        <a:lstStyle/>
        <a:p>
          <a:endParaRPr lang="en-US"/>
        </a:p>
      </dgm:t>
    </dgm:pt>
    <dgm:pt modelId="{9EB844CA-1894-4ACD-8E63-1730592EE758}" type="sibTrans" cxnId="{E941C611-23AA-43C0-8085-38E3529F0222}">
      <dgm:prSet/>
      <dgm:spPr/>
      <dgm:t>
        <a:bodyPr/>
        <a:lstStyle/>
        <a:p>
          <a:endParaRPr lang="en-US"/>
        </a:p>
      </dgm:t>
    </dgm:pt>
    <dgm:pt modelId="{208B7B23-7C5F-45FF-896D-E528DB5EF382}">
      <dgm:prSet/>
      <dgm:spPr/>
      <dgm:t>
        <a:bodyPr/>
        <a:lstStyle/>
        <a:p>
          <a:r>
            <a:rPr lang="en-US" b="0" i="0"/>
            <a:t>Promote peace and security. </a:t>
          </a:r>
          <a:endParaRPr lang="en-US"/>
        </a:p>
      </dgm:t>
    </dgm:pt>
    <dgm:pt modelId="{E6664187-21E9-4EAF-B1B8-4E512361DD42}" type="parTrans" cxnId="{639B357C-7178-4B84-B7E9-A427DFA55BAE}">
      <dgm:prSet/>
      <dgm:spPr/>
      <dgm:t>
        <a:bodyPr/>
        <a:lstStyle/>
        <a:p>
          <a:endParaRPr lang="en-US"/>
        </a:p>
      </dgm:t>
    </dgm:pt>
    <dgm:pt modelId="{9A93695F-0321-43CA-9EDB-D88C63D3DBF8}" type="sibTrans" cxnId="{639B357C-7178-4B84-B7E9-A427DFA55BAE}">
      <dgm:prSet/>
      <dgm:spPr/>
      <dgm:t>
        <a:bodyPr/>
        <a:lstStyle/>
        <a:p>
          <a:endParaRPr lang="en-US"/>
        </a:p>
      </dgm:t>
    </dgm:pt>
    <dgm:pt modelId="{1A304D0F-2638-47F6-B769-D03259562539}">
      <dgm:prSet/>
      <dgm:spPr/>
      <dgm:t>
        <a:bodyPr/>
        <a:lstStyle/>
        <a:p>
          <a:r>
            <a:rPr lang="en-US" b="0" i="0"/>
            <a:t>Protect human rights. </a:t>
          </a:r>
          <a:endParaRPr lang="en-US"/>
        </a:p>
      </dgm:t>
    </dgm:pt>
    <dgm:pt modelId="{14A29B76-95AE-4FE8-91EB-E3D772095478}" type="parTrans" cxnId="{1972D745-5E0E-475A-A9A7-ED8F048BEF71}">
      <dgm:prSet/>
      <dgm:spPr/>
      <dgm:t>
        <a:bodyPr/>
        <a:lstStyle/>
        <a:p>
          <a:endParaRPr lang="en-US"/>
        </a:p>
      </dgm:t>
    </dgm:pt>
    <dgm:pt modelId="{08DB3CFB-5BF0-43BC-98A3-580E4DD7AEC8}" type="sibTrans" cxnId="{1972D745-5E0E-475A-A9A7-ED8F048BEF71}">
      <dgm:prSet/>
      <dgm:spPr/>
      <dgm:t>
        <a:bodyPr/>
        <a:lstStyle/>
        <a:p>
          <a:endParaRPr lang="en-US"/>
        </a:p>
      </dgm:t>
    </dgm:pt>
    <dgm:pt modelId="{AD258AB8-2DF6-4FE9-AA03-70AA8356A738}">
      <dgm:prSet/>
      <dgm:spPr/>
      <dgm:t>
        <a:bodyPr/>
        <a:lstStyle/>
        <a:p>
          <a:r>
            <a:rPr lang="en-US" b="0" i="0"/>
            <a:t>Foster economic development. </a:t>
          </a:r>
          <a:endParaRPr lang="en-US"/>
        </a:p>
      </dgm:t>
    </dgm:pt>
    <dgm:pt modelId="{929B1781-09E4-4D02-8B9E-B1085E0CA8C1}" type="parTrans" cxnId="{6072B03D-BD14-435A-B59C-B83F2CAC0599}">
      <dgm:prSet/>
      <dgm:spPr/>
      <dgm:t>
        <a:bodyPr/>
        <a:lstStyle/>
        <a:p>
          <a:endParaRPr lang="en-US"/>
        </a:p>
      </dgm:t>
    </dgm:pt>
    <dgm:pt modelId="{038E4BDD-9D27-47F0-A6ED-839674BD2BFD}" type="sibTrans" cxnId="{6072B03D-BD14-435A-B59C-B83F2CAC0599}">
      <dgm:prSet/>
      <dgm:spPr/>
      <dgm:t>
        <a:bodyPr/>
        <a:lstStyle/>
        <a:p>
          <a:endParaRPr lang="en-US"/>
        </a:p>
      </dgm:t>
    </dgm:pt>
    <dgm:pt modelId="{F5ABE836-E41D-49CB-BB55-6C2AB287CA3E}">
      <dgm:prSet/>
      <dgm:spPr/>
      <dgm:t>
        <a:bodyPr/>
        <a:lstStyle/>
        <a:p>
          <a:r>
            <a:rPr lang="en-US" b="0" i="0"/>
            <a:t>Provide humanitarian assistance.</a:t>
          </a:r>
          <a:endParaRPr lang="en-US"/>
        </a:p>
      </dgm:t>
    </dgm:pt>
    <dgm:pt modelId="{BF52F1FC-4C02-4819-B2B1-71C8B237B5B4}" type="parTrans" cxnId="{26DFDE51-1573-4F8B-AC08-8625E26CA0DF}">
      <dgm:prSet/>
      <dgm:spPr/>
      <dgm:t>
        <a:bodyPr/>
        <a:lstStyle/>
        <a:p>
          <a:endParaRPr lang="en-US"/>
        </a:p>
      </dgm:t>
    </dgm:pt>
    <dgm:pt modelId="{6B7B076D-6D1C-4C4F-8857-B44CA47528AC}" type="sibTrans" cxnId="{26DFDE51-1573-4F8B-AC08-8625E26CA0DF}">
      <dgm:prSet/>
      <dgm:spPr/>
      <dgm:t>
        <a:bodyPr/>
        <a:lstStyle/>
        <a:p>
          <a:endParaRPr lang="en-US"/>
        </a:p>
      </dgm:t>
    </dgm:pt>
    <dgm:pt modelId="{B2639E50-3496-6C40-80E5-BA8CC06E367E}" type="pres">
      <dgm:prSet presAssocID="{CB77011C-960D-4A17-9CFD-1B035667FA6C}" presName="Name0" presStyleCnt="0">
        <dgm:presLayoutVars>
          <dgm:dir/>
          <dgm:animLvl val="lvl"/>
          <dgm:resizeHandles val="exact"/>
        </dgm:presLayoutVars>
      </dgm:prSet>
      <dgm:spPr/>
    </dgm:pt>
    <dgm:pt modelId="{75136024-4AE4-6649-ADDA-744A85AF78AF}" type="pres">
      <dgm:prSet presAssocID="{1B329A49-39E3-4337-BFCE-7F08DF33A878}" presName="composite" presStyleCnt="0"/>
      <dgm:spPr/>
    </dgm:pt>
    <dgm:pt modelId="{ABF39945-920E-D446-A499-B8A475EF7E98}" type="pres">
      <dgm:prSet presAssocID="{1B329A49-39E3-4337-BFCE-7F08DF33A878}" presName="parTx" presStyleLbl="alignNode1" presStyleIdx="0" presStyleCnt="4">
        <dgm:presLayoutVars>
          <dgm:chMax val="0"/>
          <dgm:chPref val="0"/>
          <dgm:bulletEnabled val="1"/>
        </dgm:presLayoutVars>
      </dgm:prSet>
      <dgm:spPr/>
    </dgm:pt>
    <dgm:pt modelId="{E44BBA8D-4FCF-914A-933F-922F0197B836}" type="pres">
      <dgm:prSet presAssocID="{1B329A49-39E3-4337-BFCE-7F08DF33A878}" presName="desTx" presStyleLbl="alignAccFollowNode1" presStyleIdx="0" presStyleCnt="4">
        <dgm:presLayoutVars>
          <dgm:bulletEnabled val="1"/>
        </dgm:presLayoutVars>
      </dgm:prSet>
      <dgm:spPr/>
    </dgm:pt>
    <dgm:pt modelId="{26D10894-529A-6144-A96A-1BD007FCE7AD}" type="pres">
      <dgm:prSet presAssocID="{775D5983-70DD-4930-8D6C-427E324FBCB4}" presName="space" presStyleCnt="0"/>
      <dgm:spPr/>
    </dgm:pt>
    <dgm:pt modelId="{14AAD921-8FEE-644E-AD41-232ECF2D087E}" type="pres">
      <dgm:prSet presAssocID="{DC543B54-381C-4D37-BD7D-04E7EA86664C}" presName="composite" presStyleCnt="0"/>
      <dgm:spPr/>
    </dgm:pt>
    <dgm:pt modelId="{E46FADFA-D4AF-2941-8EA4-F0E31C0D873B}" type="pres">
      <dgm:prSet presAssocID="{DC543B54-381C-4D37-BD7D-04E7EA86664C}" presName="parTx" presStyleLbl="alignNode1" presStyleIdx="1" presStyleCnt="4">
        <dgm:presLayoutVars>
          <dgm:chMax val="0"/>
          <dgm:chPref val="0"/>
          <dgm:bulletEnabled val="1"/>
        </dgm:presLayoutVars>
      </dgm:prSet>
      <dgm:spPr/>
    </dgm:pt>
    <dgm:pt modelId="{74A6D3C2-DFFC-FE44-89C0-42842F08CF48}" type="pres">
      <dgm:prSet presAssocID="{DC543B54-381C-4D37-BD7D-04E7EA86664C}" presName="desTx" presStyleLbl="alignAccFollowNode1" presStyleIdx="1" presStyleCnt="4">
        <dgm:presLayoutVars>
          <dgm:bulletEnabled val="1"/>
        </dgm:presLayoutVars>
      </dgm:prSet>
      <dgm:spPr/>
    </dgm:pt>
    <dgm:pt modelId="{4A394197-4028-7A45-9AAC-295009436AC0}" type="pres">
      <dgm:prSet presAssocID="{7A591523-C40B-4733-960A-EFFF6E6A3144}" presName="space" presStyleCnt="0"/>
      <dgm:spPr/>
    </dgm:pt>
    <dgm:pt modelId="{5E9ACC02-45D2-4A40-B517-1C3B18668C80}" type="pres">
      <dgm:prSet presAssocID="{B85EE91D-2BE3-47B1-97CB-A10EA3337364}" presName="composite" presStyleCnt="0"/>
      <dgm:spPr/>
    </dgm:pt>
    <dgm:pt modelId="{FCA27C98-513A-B240-9F36-E45C13580AA1}" type="pres">
      <dgm:prSet presAssocID="{B85EE91D-2BE3-47B1-97CB-A10EA3337364}" presName="parTx" presStyleLbl="alignNode1" presStyleIdx="2" presStyleCnt="4">
        <dgm:presLayoutVars>
          <dgm:chMax val="0"/>
          <dgm:chPref val="0"/>
          <dgm:bulletEnabled val="1"/>
        </dgm:presLayoutVars>
      </dgm:prSet>
      <dgm:spPr/>
    </dgm:pt>
    <dgm:pt modelId="{E2646358-34A8-9543-934C-77E3EA0068DD}" type="pres">
      <dgm:prSet presAssocID="{B85EE91D-2BE3-47B1-97CB-A10EA3337364}" presName="desTx" presStyleLbl="alignAccFollowNode1" presStyleIdx="2" presStyleCnt="4">
        <dgm:presLayoutVars>
          <dgm:bulletEnabled val="1"/>
        </dgm:presLayoutVars>
      </dgm:prSet>
      <dgm:spPr/>
    </dgm:pt>
    <dgm:pt modelId="{32B6D0B5-89DA-9446-94DC-BDF3ECECE5A1}" type="pres">
      <dgm:prSet presAssocID="{D1FDDA79-8C18-484B-9759-8A50EB26A5F6}" presName="space" presStyleCnt="0"/>
      <dgm:spPr/>
    </dgm:pt>
    <dgm:pt modelId="{E5C5B717-3F4F-5B41-BD8A-7B25A325DC0F}" type="pres">
      <dgm:prSet presAssocID="{29BA2A7C-40BC-42E2-8C98-E287C278BA88}" presName="composite" presStyleCnt="0"/>
      <dgm:spPr/>
    </dgm:pt>
    <dgm:pt modelId="{BE307430-8226-2D4F-8AEB-64A0FE965010}" type="pres">
      <dgm:prSet presAssocID="{29BA2A7C-40BC-42E2-8C98-E287C278BA88}" presName="parTx" presStyleLbl="alignNode1" presStyleIdx="3" presStyleCnt="4">
        <dgm:presLayoutVars>
          <dgm:chMax val="0"/>
          <dgm:chPref val="0"/>
          <dgm:bulletEnabled val="1"/>
        </dgm:presLayoutVars>
      </dgm:prSet>
      <dgm:spPr/>
    </dgm:pt>
    <dgm:pt modelId="{CCA78A99-E5A9-774B-B411-430F121C5EF0}" type="pres">
      <dgm:prSet presAssocID="{29BA2A7C-40BC-42E2-8C98-E287C278BA88}" presName="desTx" presStyleLbl="alignAccFollowNode1" presStyleIdx="3" presStyleCnt="4">
        <dgm:presLayoutVars>
          <dgm:bulletEnabled val="1"/>
        </dgm:presLayoutVars>
      </dgm:prSet>
      <dgm:spPr/>
    </dgm:pt>
  </dgm:ptLst>
  <dgm:cxnLst>
    <dgm:cxn modelId="{8310BE01-3E46-4601-ACE9-76116E894246}" srcId="{DC543B54-381C-4D37-BD7D-04E7EA86664C}" destId="{F35F906F-280F-47F3-94AE-90D2AB0B5564}" srcOrd="0" destOrd="0" parTransId="{C469E5CA-B72B-4E24-B5B1-9431304A291B}" sibTransId="{E52C96C6-3CBB-4A2E-9942-EAA06B904527}"/>
    <dgm:cxn modelId="{969E5409-99E4-4B44-B811-7E736E2F3651}" srcId="{B85EE91D-2BE3-47B1-97CB-A10EA3337364}" destId="{946A3FA5-170C-4AB8-A74E-D0F858A51ADE}" srcOrd="2" destOrd="0" parTransId="{15108E8C-803A-4190-B4E7-74DE39955F33}" sibTransId="{BD1A5029-A4DB-4B7E-9636-2B4BBD31C024}"/>
    <dgm:cxn modelId="{E941C611-23AA-43C0-8085-38E3529F0222}" srcId="{CB77011C-960D-4A17-9CFD-1B035667FA6C}" destId="{29BA2A7C-40BC-42E2-8C98-E287C278BA88}" srcOrd="3" destOrd="0" parTransId="{FC91115A-A50F-4E73-852F-4FDF9B2A7390}" sibTransId="{9EB844CA-1894-4ACD-8E63-1730592EE758}"/>
    <dgm:cxn modelId="{964BB12A-519E-3744-ACC8-8B3FEA2CBADA}" type="presOf" srcId="{1B329A49-39E3-4337-BFCE-7F08DF33A878}" destId="{ABF39945-920E-D446-A499-B8A475EF7E98}" srcOrd="0" destOrd="0" presId="urn:microsoft.com/office/officeart/2005/8/layout/hList1"/>
    <dgm:cxn modelId="{A64B872D-5111-1941-A140-B52C0540B8C9}" type="presOf" srcId="{946A3FA5-170C-4AB8-A74E-D0F858A51ADE}" destId="{E2646358-34A8-9543-934C-77E3EA0068DD}" srcOrd="0" destOrd="2" presId="urn:microsoft.com/office/officeart/2005/8/layout/hList1"/>
    <dgm:cxn modelId="{78073238-DCF6-DB42-9A26-4BE60F8D6603}" type="presOf" srcId="{208B7B23-7C5F-45FF-896D-E528DB5EF382}" destId="{CCA78A99-E5A9-774B-B411-430F121C5EF0}" srcOrd="0" destOrd="0" presId="urn:microsoft.com/office/officeart/2005/8/layout/hList1"/>
    <dgm:cxn modelId="{6072B03D-BD14-435A-B59C-B83F2CAC0599}" srcId="{29BA2A7C-40BC-42E2-8C98-E287C278BA88}" destId="{AD258AB8-2DF6-4FE9-AA03-70AA8356A738}" srcOrd="2" destOrd="0" parTransId="{929B1781-09E4-4D02-8B9E-B1085E0CA8C1}" sibTransId="{038E4BDD-9D27-47F0-A6ED-839674BD2BFD}"/>
    <dgm:cxn modelId="{1F6F6440-C82E-B144-A738-BBA41597CAC8}" type="presOf" srcId="{C415DB62-FAC3-41B9-8861-9BA9F4776A51}" destId="{74A6D3C2-DFFC-FE44-89C0-42842F08CF48}" srcOrd="0" destOrd="1" presId="urn:microsoft.com/office/officeart/2005/8/layout/hList1"/>
    <dgm:cxn modelId="{1972D745-5E0E-475A-A9A7-ED8F048BEF71}" srcId="{29BA2A7C-40BC-42E2-8C98-E287C278BA88}" destId="{1A304D0F-2638-47F6-B769-D03259562539}" srcOrd="1" destOrd="0" parTransId="{14A29B76-95AE-4FE8-91EB-E3D772095478}" sibTransId="{08DB3CFB-5BF0-43BC-98A3-580E4DD7AEC8}"/>
    <dgm:cxn modelId="{57BCCB4C-2939-884C-8563-457C8CAC0A39}" type="presOf" srcId="{29BA2A7C-40BC-42E2-8C98-E287C278BA88}" destId="{BE307430-8226-2D4F-8AEB-64A0FE965010}" srcOrd="0" destOrd="0" presId="urn:microsoft.com/office/officeart/2005/8/layout/hList1"/>
    <dgm:cxn modelId="{26DFDE51-1573-4F8B-AC08-8625E26CA0DF}" srcId="{29BA2A7C-40BC-42E2-8C98-E287C278BA88}" destId="{F5ABE836-E41D-49CB-BB55-6C2AB287CA3E}" srcOrd="3" destOrd="0" parTransId="{BF52F1FC-4C02-4819-B2B1-71C8B237B5B4}" sibTransId="{6B7B076D-6D1C-4C4F-8857-B44CA47528AC}"/>
    <dgm:cxn modelId="{21DA3568-B5F7-9541-95E4-54FA2B24A96C}" type="presOf" srcId="{AD258AB8-2DF6-4FE9-AA03-70AA8356A738}" destId="{CCA78A99-E5A9-774B-B411-430F121C5EF0}" srcOrd="0" destOrd="2" presId="urn:microsoft.com/office/officeart/2005/8/layout/hList1"/>
    <dgm:cxn modelId="{F32CD268-178E-9F41-B392-D82E56C3148B}" type="presOf" srcId="{F35F906F-280F-47F3-94AE-90D2AB0B5564}" destId="{74A6D3C2-DFFC-FE44-89C0-42842F08CF48}" srcOrd="0" destOrd="0" presId="urn:microsoft.com/office/officeart/2005/8/layout/hList1"/>
    <dgm:cxn modelId="{DFD0D26E-8C82-4CC4-862A-2FF6A5B95044}" srcId="{B85EE91D-2BE3-47B1-97CB-A10EA3337364}" destId="{3EAB98BC-E4AA-491F-9CE7-3340035DBB4B}" srcOrd="0" destOrd="0" parTransId="{6137A64C-536E-424E-8BFC-FCDA60DD0ED8}" sibTransId="{1A6C7874-2FC7-4FA4-B76B-C70666F8DD04}"/>
    <dgm:cxn modelId="{82DD0E7A-6BD2-43BE-BA91-C1FB4F7E8F09}" srcId="{CB77011C-960D-4A17-9CFD-1B035667FA6C}" destId="{1B329A49-39E3-4337-BFCE-7F08DF33A878}" srcOrd="0" destOrd="0" parTransId="{3F862D36-3EA6-488F-9F38-4295D834191B}" sibTransId="{775D5983-70DD-4930-8D6C-427E324FBCB4}"/>
    <dgm:cxn modelId="{639B357C-7178-4B84-B7E9-A427DFA55BAE}" srcId="{29BA2A7C-40BC-42E2-8C98-E287C278BA88}" destId="{208B7B23-7C5F-45FF-896D-E528DB5EF382}" srcOrd="0" destOrd="0" parTransId="{E6664187-21E9-4EAF-B1B8-4E512361DD42}" sibTransId="{9A93695F-0321-43CA-9EDB-D88C63D3DBF8}"/>
    <dgm:cxn modelId="{1856A58D-0BC4-334D-B246-278B425CD95E}" type="presOf" srcId="{E69DA27D-7308-405A-A1BE-5DE9AFE44DAC}" destId="{E2646358-34A8-9543-934C-77E3EA0068DD}" srcOrd="0" destOrd="1" presId="urn:microsoft.com/office/officeart/2005/8/layout/hList1"/>
    <dgm:cxn modelId="{60249E93-D007-C34E-8CED-77875F760DB9}" type="presOf" srcId="{1A304D0F-2638-47F6-B769-D03259562539}" destId="{CCA78A99-E5A9-774B-B411-430F121C5EF0}" srcOrd="0" destOrd="1" presId="urn:microsoft.com/office/officeart/2005/8/layout/hList1"/>
    <dgm:cxn modelId="{089179A2-4DB5-4CBA-9CE7-0A2FF6B451F6}" srcId="{CB77011C-960D-4A17-9CFD-1B035667FA6C}" destId="{DC543B54-381C-4D37-BD7D-04E7EA86664C}" srcOrd="1" destOrd="0" parTransId="{00239DE6-0705-4E0B-8E02-6572955A76B4}" sibTransId="{7A591523-C40B-4733-960A-EFFF6E6A3144}"/>
    <dgm:cxn modelId="{ED8752BD-A887-4ECB-948B-66018B75FB1C}" srcId="{1B329A49-39E3-4337-BFCE-7F08DF33A878}" destId="{B71B8783-616A-450B-A6FF-E696E74B40C5}" srcOrd="0" destOrd="0" parTransId="{170CB4BE-1A51-46A7-8DA5-173DD0B25E8E}" sibTransId="{682872DA-1771-49CC-8204-C93109C5CBA4}"/>
    <dgm:cxn modelId="{7927A8C0-A361-A044-9A66-4F64A948C6ED}" type="presOf" srcId="{3EAB98BC-E4AA-491F-9CE7-3340035DBB4B}" destId="{E2646358-34A8-9543-934C-77E3EA0068DD}" srcOrd="0" destOrd="0" presId="urn:microsoft.com/office/officeart/2005/8/layout/hList1"/>
    <dgm:cxn modelId="{E6E7D7D2-9D58-684A-A074-2729B1018D31}" type="presOf" srcId="{DC543B54-381C-4D37-BD7D-04E7EA86664C}" destId="{E46FADFA-D4AF-2941-8EA4-F0E31C0D873B}" srcOrd="0" destOrd="0" presId="urn:microsoft.com/office/officeart/2005/8/layout/hList1"/>
    <dgm:cxn modelId="{7F30E7D5-44B6-434F-9706-778FC78D38AF}" type="presOf" srcId="{CB77011C-960D-4A17-9CFD-1B035667FA6C}" destId="{B2639E50-3496-6C40-80E5-BA8CC06E367E}" srcOrd="0" destOrd="0" presId="urn:microsoft.com/office/officeart/2005/8/layout/hList1"/>
    <dgm:cxn modelId="{59DC0DDA-D83F-41C0-B546-C285DA91BAA9}" srcId="{DC543B54-381C-4D37-BD7D-04E7EA86664C}" destId="{C415DB62-FAC3-41B9-8861-9BA9F4776A51}" srcOrd="1" destOrd="0" parTransId="{2CA4DD05-00A7-4306-9019-D9A272C79A09}" sibTransId="{82A971D5-D519-4F99-8296-7794ED17C4FE}"/>
    <dgm:cxn modelId="{99BD24DE-40FB-4F7B-B38C-DA2032CF6DD8}" srcId="{CB77011C-960D-4A17-9CFD-1B035667FA6C}" destId="{B85EE91D-2BE3-47B1-97CB-A10EA3337364}" srcOrd="2" destOrd="0" parTransId="{E772B4F9-8FC7-4B11-B205-E4D9AEE2FF4C}" sibTransId="{D1FDDA79-8C18-484B-9759-8A50EB26A5F6}"/>
    <dgm:cxn modelId="{A8905BE3-683B-5B4C-ABA7-A986C2C22414}" type="presOf" srcId="{B85EE91D-2BE3-47B1-97CB-A10EA3337364}" destId="{FCA27C98-513A-B240-9F36-E45C13580AA1}" srcOrd="0" destOrd="0" presId="urn:microsoft.com/office/officeart/2005/8/layout/hList1"/>
    <dgm:cxn modelId="{906976E9-A9FA-204C-AE2F-4564F5983515}" type="presOf" srcId="{F5ABE836-E41D-49CB-BB55-6C2AB287CA3E}" destId="{CCA78A99-E5A9-774B-B411-430F121C5EF0}" srcOrd="0" destOrd="3" presId="urn:microsoft.com/office/officeart/2005/8/layout/hList1"/>
    <dgm:cxn modelId="{EBBA38EE-DDEC-48A0-8997-8F76E9DA1B4A}" srcId="{B85EE91D-2BE3-47B1-97CB-A10EA3337364}" destId="{E69DA27D-7308-405A-A1BE-5DE9AFE44DAC}" srcOrd="1" destOrd="0" parTransId="{7C90196A-5414-43E0-A668-FF2F7626C491}" sibTransId="{58125507-CA27-40DD-A05D-56A228E01F5C}"/>
    <dgm:cxn modelId="{D98A12FB-FC0F-3E48-8595-F9090CA0D998}" type="presOf" srcId="{B71B8783-616A-450B-A6FF-E696E74B40C5}" destId="{E44BBA8D-4FCF-914A-933F-922F0197B836}" srcOrd="0" destOrd="0" presId="urn:microsoft.com/office/officeart/2005/8/layout/hList1"/>
    <dgm:cxn modelId="{6A9D7C27-9DA8-C64D-94FB-40DF2A727ECB}" type="presParOf" srcId="{B2639E50-3496-6C40-80E5-BA8CC06E367E}" destId="{75136024-4AE4-6649-ADDA-744A85AF78AF}" srcOrd="0" destOrd="0" presId="urn:microsoft.com/office/officeart/2005/8/layout/hList1"/>
    <dgm:cxn modelId="{E654738B-08F2-B346-8AD2-E6FB4DD9FC42}" type="presParOf" srcId="{75136024-4AE4-6649-ADDA-744A85AF78AF}" destId="{ABF39945-920E-D446-A499-B8A475EF7E98}" srcOrd="0" destOrd="0" presId="urn:microsoft.com/office/officeart/2005/8/layout/hList1"/>
    <dgm:cxn modelId="{1214BB93-9A55-3E4A-89D7-2DA91B6430B1}" type="presParOf" srcId="{75136024-4AE4-6649-ADDA-744A85AF78AF}" destId="{E44BBA8D-4FCF-914A-933F-922F0197B836}" srcOrd="1" destOrd="0" presId="urn:microsoft.com/office/officeart/2005/8/layout/hList1"/>
    <dgm:cxn modelId="{8BCE97B7-9124-7449-BC99-7F412C98B6FA}" type="presParOf" srcId="{B2639E50-3496-6C40-80E5-BA8CC06E367E}" destId="{26D10894-529A-6144-A96A-1BD007FCE7AD}" srcOrd="1" destOrd="0" presId="urn:microsoft.com/office/officeart/2005/8/layout/hList1"/>
    <dgm:cxn modelId="{8F7B1983-4900-5145-B1AB-D518A3269FED}" type="presParOf" srcId="{B2639E50-3496-6C40-80E5-BA8CC06E367E}" destId="{14AAD921-8FEE-644E-AD41-232ECF2D087E}" srcOrd="2" destOrd="0" presId="urn:microsoft.com/office/officeart/2005/8/layout/hList1"/>
    <dgm:cxn modelId="{B473099B-FED4-6746-9557-424EEEAC71C3}" type="presParOf" srcId="{14AAD921-8FEE-644E-AD41-232ECF2D087E}" destId="{E46FADFA-D4AF-2941-8EA4-F0E31C0D873B}" srcOrd="0" destOrd="0" presId="urn:microsoft.com/office/officeart/2005/8/layout/hList1"/>
    <dgm:cxn modelId="{4AC85F2B-3264-EA47-A285-450F23AB0082}" type="presParOf" srcId="{14AAD921-8FEE-644E-AD41-232ECF2D087E}" destId="{74A6D3C2-DFFC-FE44-89C0-42842F08CF48}" srcOrd="1" destOrd="0" presId="urn:microsoft.com/office/officeart/2005/8/layout/hList1"/>
    <dgm:cxn modelId="{A1DD1DD8-0898-1E4B-A71C-06891CE9BE60}" type="presParOf" srcId="{B2639E50-3496-6C40-80E5-BA8CC06E367E}" destId="{4A394197-4028-7A45-9AAC-295009436AC0}" srcOrd="3" destOrd="0" presId="urn:microsoft.com/office/officeart/2005/8/layout/hList1"/>
    <dgm:cxn modelId="{FD479021-6AB8-4947-B521-AAFDC661B2C9}" type="presParOf" srcId="{B2639E50-3496-6C40-80E5-BA8CC06E367E}" destId="{5E9ACC02-45D2-4A40-B517-1C3B18668C80}" srcOrd="4" destOrd="0" presId="urn:microsoft.com/office/officeart/2005/8/layout/hList1"/>
    <dgm:cxn modelId="{064F2785-596E-FF45-9005-B30DDDD9E611}" type="presParOf" srcId="{5E9ACC02-45D2-4A40-B517-1C3B18668C80}" destId="{FCA27C98-513A-B240-9F36-E45C13580AA1}" srcOrd="0" destOrd="0" presId="urn:microsoft.com/office/officeart/2005/8/layout/hList1"/>
    <dgm:cxn modelId="{636208ED-0AB4-F646-A160-2232B7E36D31}" type="presParOf" srcId="{5E9ACC02-45D2-4A40-B517-1C3B18668C80}" destId="{E2646358-34A8-9543-934C-77E3EA0068DD}" srcOrd="1" destOrd="0" presId="urn:microsoft.com/office/officeart/2005/8/layout/hList1"/>
    <dgm:cxn modelId="{7C289874-8789-FD42-8405-3BC98D6EFB48}" type="presParOf" srcId="{B2639E50-3496-6C40-80E5-BA8CC06E367E}" destId="{32B6D0B5-89DA-9446-94DC-BDF3ECECE5A1}" srcOrd="5" destOrd="0" presId="urn:microsoft.com/office/officeart/2005/8/layout/hList1"/>
    <dgm:cxn modelId="{90A48F1A-B8F6-CA49-8FF1-B7A08F448CD7}" type="presParOf" srcId="{B2639E50-3496-6C40-80E5-BA8CC06E367E}" destId="{E5C5B717-3F4F-5B41-BD8A-7B25A325DC0F}" srcOrd="6" destOrd="0" presId="urn:microsoft.com/office/officeart/2005/8/layout/hList1"/>
    <dgm:cxn modelId="{63650B0C-801D-4F41-9ABE-FCB8801592FE}" type="presParOf" srcId="{E5C5B717-3F4F-5B41-BD8A-7B25A325DC0F}" destId="{BE307430-8226-2D4F-8AEB-64A0FE965010}" srcOrd="0" destOrd="0" presId="urn:microsoft.com/office/officeart/2005/8/layout/hList1"/>
    <dgm:cxn modelId="{C2E7E840-E7B6-3A4D-B672-41E3E52EB5C6}" type="presParOf" srcId="{E5C5B717-3F4F-5B41-BD8A-7B25A325DC0F}" destId="{CCA78A99-E5A9-774B-B411-430F121C5EF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3CBD465-6C44-4028-8702-7001E317BF65}" type="doc">
      <dgm:prSet loTypeId="urn:microsoft.com/office/officeart/2005/8/layout/process4" loCatId="process" qsTypeId="urn:microsoft.com/office/officeart/2005/8/quickstyle/simple4" qsCatId="simple" csTypeId="urn:microsoft.com/office/officeart/2005/8/colors/colorful2" csCatId="colorful"/>
      <dgm:spPr/>
      <dgm:t>
        <a:bodyPr/>
        <a:lstStyle/>
        <a:p>
          <a:endParaRPr lang="en-US"/>
        </a:p>
      </dgm:t>
    </dgm:pt>
    <dgm:pt modelId="{35BCFFBF-F1FA-4ADB-810E-26CF6F61D182}">
      <dgm:prSet/>
      <dgm:spPr/>
      <dgm:t>
        <a:bodyPr/>
        <a:lstStyle/>
        <a:p>
          <a:r>
            <a:rPr lang="en-US" b="1" i="0"/>
            <a:t>Definition </a:t>
          </a:r>
          <a:r>
            <a:rPr lang="en-US" b="0" i="0"/>
            <a:t>:</a:t>
          </a:r>
          <a:br>
            <a:rPr lang="en-US" b="0" i="0"/>
          </a:br>
          <a:r>
            <a:rPr lang="en-US" b="0" i="0"/>
            <a:t>The execution of judgments by the European Court of Human Rights (ECtHR) is monitored by the </a:t>
          </a:r>
          <a:r>
            <a:rPr lang="en-US" b="1" i="0"/>
            <a:t>Committee of Ministers </a:t>
          </a:r>
          <a:r>
            <a:rPr lang="en-US" b="0" i="0"/>
            <a:t>of the Council of Europe. This ensures that member states implement the Court’s rulings effectively and address any systemic issues identified.</a:t>
          </a:r>
          <a:endParaRPr lang="en-US"/>
        </a:p>
      </dgm:t>
    </dgm:pt>
    <dgm:pt modelId="{A0937D06-66A5-4822-8D23-D8B15291D1E8}" type="parTrans" cxnId="{A0A3584F-A7CB-4E6B-8E94-55C6152FBD4D}">
      <dgm:prSet/>
      <dgm:spPr/>
      <dgm:t>
        <a:bodyPr/>
        <a:lstStyle/>
        <a:p>
          <a:endParaRPr lang="en-US"/>
        </a:p>
      </dgm:t>
    </dgm:pt>
    <dgm:pt modelId="{6BE010AA-47A6-4CB7-B151-20E6E8E5B6A4}" type="sibTrans" cxnId="{A0A3584F-A7CB-4E6B-8E94-55C6152FBD4D}">
      <dgm:prSet/>
      <dgm:spPr/>
      <dgm:t>
        <a:bodyPr/>
        <a:lstStyle/>
        <a:p>
          <a:endParaRPr lang="en-US"/>
        </a:p>
      </dgm:t>
    </dgm:pt>
    <dgm:pt modelId="{47F10EE7-9D36-41A8-96E1-D24F7A836872}">
      <dgm:prSet/>
      <dgm:spPr/>
      <dgm:t>
        <a:bodyPr/>
        <a:lstStyle/>
        <a:p>
          <a:r>
            <a:rPr lang="en-US" b="1" i="0"/>
            <a:t>Process </a:t>
          </a:r>
          <a:r>
            <a:rPr lang="en-US" b="0" i="0"/>
            <a:t>: </a:t>
          </a:r>
          <a:endParaRPr lang="en-US"/>
        </a:p>
      </dgm:t>
    </dgm:pt>
    <dgm:pt modelId="{0C506F1D-F6B6-466E-A5D3-3F073DE72DDB}" type="parTrans" cxnId="{76F73004-B47E-4C4B-84F5-F85FAB6B0FA6}">
      <dgm:prSet/>
      <dgm:spPr/>
      <dgm:t>
        <a:bodyPr/>
        <a:lstStyle/>
        <a:p>
          <a:endParaRPr lang="en-US"/>
        </a:p>
      </dgm:t>
    </dgm:pt>
    <dgm:pt modelId="{0BB21398-060E-4ED2-B97C-B9E4038F7916}" type="sibTrans" cxnId="{76F73004-B47E-4C4B-84F5-F85FAB6B0FA6}">
      <dgm:prSet/>
      <dgm:spPr/>
      <dgm:t>
        <a:bodyPr/>
        <a:lstStyle/>
        <a:p>
          <a:endParaRPr lang="en-US"/>
        </a:p>
      </dgm:t>
    </dgm:pt>
    <dgm:pt modelId="{7D9E6B01-A648-4643-B342-198098C7F406}">
      <dgm:prSet/>
      <dgm:spPr/>
      <dgm:t>
        <a:bodyPr/>
        <a:lstStyle/>
        <a:p>
          <a:r>
            <a:rPr lang="en-US" b="0" i="0"/>
            <a:t>After a judgment, the Committee of Ministers supervises the state's compliance through reports, dialogues, and recommendations. </a:t>
          </a:r>
          <a:endParaRPr lang="en-US"/>
        </a:p>
      </dgm:t>
    </dgm:pt>
    <dgm:pt modelId="{56C8EAD9-A722-4A84-AFF9-29551114831E}" type="parTrans" cxnId="{7CD80389-2367-48A9-A72D-6EEB98C93845}">
      <dgm:prSet/>
      <dgm:spPr/>
      <dgm:t>
        <a:bodyPr/>
        <a:lstStyle/>
        <a:p>
          <a:endParaRPr lang="en-US"/>
        </a:p>
      </dgm:t>
    </dgm:pt>
    <dgm:pt modelId="{32258501-1307-4AD3-A65F-F7F3910D912C}" type="sibTrans" cxnId="{7CD80389-2367-48A9-A72D-6EEB98C93845}">
      <dgm:prSet/>
      <dgm:spPr/>
      <dgm:t>
        <a:bodyPr/>
        <a:lstStyle/>
        <a:p>
          <a:endParaRPr lang="en-US"/>
        </a:p>
      </dgm:t>
    </dgm:pt>
    <dgm:pt modelId="{92266466-5957-4186-81C0-A0167C148A2A}">
      <dgm:prSet/>
      <dgm:spPr/>
      <dgm:t>
        <a:bodyPr/>
        <a:lstStyle/>
        <a:p>
          <a:r>
            <a:rPr lang="en-US" b="0" i="0"/>
            <a:t>If a state fails to comply, the Committee may issue public resolutions or refer the case back to the Court.</a:t>
          </a:r>
          <a:endParaRPr lang="en-US"/>
        </a:p>
      </dgm:t>
    </dgm:pt>
    <dgm:pt modelId="{40F4455B-83CF-4738-BD38-6339FF1DE884}" type="parTrans" cxnId="{3EB91049-8161-439B-8A1B-79CF44AF7CA8}">
      <dgm:prSet/>
      <dgm:spPr/>
      <dgm:t>
        <a:bodyPr/>
        <a:lstStyle/>
        <a:p>
          <a:endParaRPr lang="en-US"/>
        </a:p>
      </dgm:t>
    </dgm:pt>
    <dgm:pt modelId="{D5F27E5A-40A7-4993-85AB-5BF1881AC52C}" type="sibTrans" cxnId="{3EB91049-8161-439B-8A1B-79CF44AF7CA8}">
      <dgm:prSet/>
      <dgm:spPr/>
      <dgm:t>
        <a:bodyPr/>
        <a:lstStyle/>
        <a:p>
          <a:endParaRPr lang="en-US"/>
        </a:p>
      </dgm:t>
    </dgm:pt>
    <dgm:pt modelId="{CAB5D0B5-AB21-1C42-B51A-6368B0A735C1}" type="pres">
      <dgm:prSet presAssocID="{13CBD465-6C44-4028-8702-7001E317BF65}" presName="Name0" presStyleCnt="0">
        <dgm:presLayoutVars>
          <dgm:dir/>
          <dgm:animLvl val="lvl"/>
          <dgm:resizeHandles val="exact"/>
        </dgm:presLayoutVars>
      </dgm:prSet>
      <dgm:spPr/>
    </dgm:pt>
    <dgm:pt modelId="{A5609EDD-85DD-0049-A412-6344D18DC959}" type="pres">
      <dgm:prSet presAssocID="{47F10EE7-9D36-41A8-96E1-D24F7A836872}" presName="boxAndChildren" presStyleCnt="0"/>
      <dgm:spPr/>
    </dgm:pt>
    <dgm:pt modelId="{20166DAC-F671-3349-BD44-08EC46A19296}" type="pres">
      <dgm:prSet presAssocID="{47F10EE7-9D36-41A8-96E1-D24F7A836872}" presName="parentTextBox" presStyleLbl="node1" presStyleIdx="0" presStyleCnt="2"/>
      <dgm:spPr/>
    </dgm:pt>
    <dgm:pt modelId="{0C7C61C9-C4A1-F848-B74A-A2FB7DD71F61}" type="pres">
      <dgm:prSet presAssocID="{47F10EE7-9D36-41A8-96E1-D24F7A836872}" presName="entireBox" presStyleLbl="node1" presStyleIdx="0" presStyleCnt="2"/>
      <dgm:spPr/>
    </dgm:pt>
    <dgm:pt modelId="{9EF30AB1-A961-5847-A68D-96148D18EE3F}" type="pres">
      <dgm:prSet presAssocID="{47F10EE7-9D36-41A8-96E1-D24F7A836872}" presName="descendantBox" presStyleCnt="0"/>
      <dgm:spPr/>
    </dgm:pt>
    <dgm:pt modelId="{878A2C13-A447-AC4D-A331-91C165DDEC5F}" type="pres">
      <dgm:prSet presAssocID="{7D9E6B01-A648-4643-B342-198098C7F406}" presName="childTextBox" presStyleLbl="fgAccFollowNode1" presStyleIdx="0" presStyleCnt="2">
        <dgm:presLayoutVars>
          <dgm:bulletEnabled val="1"/>
        </dgm:presLayoutVars>
      </dgm:prSet>
      <dgm:spPr/>
    </dgm:pt>
    <dgm:pt modelId="{9F065B33-10E7-DD4F-B1C8-8D64C16AF643}" type="pres">
      <dgm:prSet presAssocID="{92266466-5957-4186-81C0-A0167C148A2A}" presName="childTextBox" presStyleLbl="fgAccFollowNode1" presStyleIdx="1" presStyleCnt="2">
        <dgm:presLayoutVars>
          <dgm:bulletEnabled val="1"/>
        </dgm:presLayoutVars>
      </dgm:prSet>
      <dgm:spPr/>
    </dgm:pt>
    <dgm:pt modelId="{589B99CC-4D5C-574C-BC26-12208C195379}" type="pres">
      <dgm:prSet presAssocID="{6BE010AA-47A6-4CB7-B151-20E6E8E5B6A4}" presName="sp" presStyleCnt="0"/>
      <dgm:spPr/>
    </dgm:pt>
    <dgm:pt modelId="{DEAE3429-4258-6149-9D7A-B84D1B8F5DA0}" type="pres">
      <dgm:prSet presAssocID="{35BCFFBF-F1FA-4ADB-810E-26CF6F61D182}" presName="arrowAndChildren" presStyleCnt="0"/>
      <dgm:spPr/>
    </dgm:pt>
    <dgm:pt modelId="{BE2CD6E9-D1CC-B844-86C6-FA059B7F3A49}" type="pres">
      <dgm:prSet presAssocID="{35BCFFBF-F1FA-4ADB-810E-26CF6F61D182}" presName="parentTextArrow" presStyleLbl="node1" presStyleIdx="1" presStyleCnt="2"/>
      <dgm:spPr/>
    </dgm:pt>
  </dgm:ptLst>
  <dgm:cxnLst>
    <dgm:cxn modelId="{76F73004-B47E-4C4B-84F5-F85FAB6B0FA6}" srcId="{13CBD465-6C44-4028-8702-7001E317BF65}" destId="{47F10EE7-9D36-41A8-96E1-D24F7A836872}" srcOrd="1" destOrd="0" parTransId="{0C506F1D-F6B6-466E-A5D3-3F073DE72DDB}" sibTransId="{0BB21398-060E-4ED2-B97C-B9E4038F7916}"/>
    <dgm:cxn modelId="{E43B5825-9CC0-AC49-9C6C-B77AA04B4417}" type="presOf" srcId="{13CBD465-6C44-4028-8702-7001E317BF65}" destId="{CAB5D0B5-AB21-1C42-B51A-6368B0A735C1}" srcOrd="0" destOrd="0" presId="urn:microsoft.com/office/officeart/2005/8/layout/process4"/>
    <dgm:cxn modelId="{3EB91049-8161-439B-8A1B-79CF44AF7CA8}" srcId="{47F10EE7-9D36-41A8-96E1-D24F7A836872}" destId="{92266466-5957-4186-81C0-A0167C148A2A}" srcOrd="1" destOrd="0" parTransId="{40F4455B-83CF-4738-BD38-6339FF1DE884}" sibTransId="{D5F27E5A-40A7-4993-85AB-5BF1881AC52C}"/>
    <dgm:cxn modelId="{A0A3584F-A7CB-4E6B-8E94-55C6152FBD4D}" srcId="{13CBD465-6C44-4028-8702-7001E317BF65}" destId="{35BCFFBF-F1FA-4ADB-810E-26CF6F61D182}" srcOrd="0" destOrd="0" parTransId="{A0937D06-66A5-4822-8D23-D8B15291D1E8}" sibTransId="{6BE010AA-47A6-4CB7-B151-20E6E8E5B6A4}"/>
    <dgm:cxn modelId="{E4FAD460-30AB-A24B-BA15-A29D447883C8}" type="presOf" srcId="{47F10EE7-9D36-41A8-96E1-D24F7A836872}" destId="{0C7C61C9-C4A1-F848-B74A-A2FB7DD71F61}" srcOrd="1" destOrd="0" presId="urn:microsoft.com/office/officeart/2005/8/layout/process4"/>
    <dgm:cxn modelId="{7CD80389-2367-48A9-A72D-6EEB98C93845}" srcId="{47F10EE7-9D36-41A8-96E1-D24F7A836872}" destId="{7D9E6B01-A648-4643-B342-198098C7F406}" srcOrd="0" destOrd="0" parTransId="{56C8EAD9-A722-4A84-AFF9-29551114831E}" sibTransId="{32258501-1307-4AD3-A65F-F7F3910D912C}"/>
    <dgm:cxn modelId="{7059BDBE-E2CA-3E4B-950A-17A4F16C142E}" type="presOf" srcId="{92266466-5957-4186-81C0-A0167C148A2A}" destId="{9F065B33-10E7-DD4F-B1C8-8D64C16AF643}" srcOrd="0" destOrd="0" presId="urn:microsoft.com/office/officeart/2005/8/layout/process4"/>
    <dgm:cxn modelId="{C30B87C7-10C6-2849-AC04-8A79187EF993}" type="presOf" srcId="{47F10EE7-9D36-41A8-96E1-D24F7A836872}" destId="{20166DAC-F671-3349-BD44-08EC46A19296}" srcOrd="0" destOrd="0" presId="urn:microsoft.com/office/officeart/2005/8/layout/process4"/>
    <dgm:cxn modelId="{1E784FD6-259F-1641-8E6A-FB7B2E1F68DA}" type="presOf" srcId="{35BCFFBF-F1FA-4ADB-810E-26CF6F61D182}" destId="{BE2CD6E9-D1CC-B844-86C6-FA059B7F3A49}" srcOrd="0" destOrd="0" presId="urn:microsoft.com/office/officeart/2005/8/layout/process4"/>
    <dgm:cxn modelId="{28BC66EB-CF94-9F46-B431-CCBA117C31EC}" type="presOf" srcId="{7D9E6B01-A648-4643-B342-198098C7F406}" destId="{878A2C13-A447-AC4D-A331-91C165DDEC5F}" srcOrd="0" destOrd="0" presId="urn:microsoft.com/office/officeart/2005/8/layout/process4"/>
    <dgm:cxn modelId="{F0EF068A-8D15-C349-8138-0D821EB37174}" type="presParOf" srcId="{CAB5D0B5-AB21-1C42-B51A-6368B0A735C1}" destId="{A5609EDD-85DD-0049-A412-6344D18DC959}" srcOrd="0" destOrd="0" presId="urn:microsoft.com/office/officeart/2005/8/layout/process4"/>
    <dgm:cxn modelId="{B73DE34E-E1E0-6344-8DCA-48D59AFE4FE3}" type="presParOf" srcId="{A5609EDD-85DD-0049-A412-6344D18DC959}" destId="{20166DAC-F671-3349-BD44-08EC46A19296}" srcOrd="0" destOrd="0" presId="urn:microsoft.com/office/officeart/2005/8/layout/process4"/>
    <dgm:cxn modelId="{455D4DE0-EB77-5245-A78B-628C523E96C8}" type="presParOf" srcId="{A5609EDD-85DD-0049-A412-6344D18DC959}" destId="{0C7C61C9-C4A1-F848-B74A-A2FB7DD71F61}" srcOrd="1" destOrd="0" presId="urn:microsoft.com/office/officeart/2005/8/layout/process4"/>
    <dgm:cxn modelId="{B1F96601-8157-DA43-BFE4-DC1F0EE28DA2}" type="presParOf" srcId="{A5609EDD-85DD-0049-A412-6344D18DC959}" destId="{9EF30AB1-A961-5847-A68D-96148D18EE3F}" srcOrd="2" destOrd="0" presId="urn:microsoft.com/office/officeart/2005/8/layout/process4"/>
    <dgm:cxn modelId="{73CC6E42-26A4-3D45-BD35-13BB17EC282F}" type="presParOf" srcId="{9EF30AB1-A961-5847-A68D-96148D18EE3F}" destId="{878A2C13-A447-AC4D-A331-91C165DDEC5F}" srcOrd="0" destOrd="0" presId="urn:microsoft.com/office/officeart/2005/8/layout/process4"/>
    <dgm:cxn modelId="{6694B344-2AB5-E54A-94D6-EA98113FE653}" type="presParOf" srcId="{9EF30AB1-A961-5847-A68D-96148D18EE3F}" destId="{9F065B33-10E7-DD4F-B1C8-8D64C16AF643}" srcOrd="1" destOrd="0" presId="urn:microsoft.com/office/officeart/2005/8/layout/process4"/>
    <dgm:cxn modelId="{EFCC1BD6-3D66-D149-9D3B-CFD3F26F6D75}" type="presParOf" srcId="{CAB5D0B5-AB21-1C42-B51A-6368B0A735C1}" destId="{589B99CC-4D5C-574C-BC26-12208C195379}" srcOrd="1" destOrd="0" presId="urn:microsoft.com/office/officeart/2005/8/layout/process4"/>
    <dgm:cxn modelId="{F811B17C-709F-FE42-8984-FFD54F5B15BD}" type="presParOf" srcId="{CAB5D0B5-AB21-1C42-B51A-6368B0A735C1}" destId="{DEAE3429-4258-6149-9D7A-B84D1B8F5DA0}" srcOrd="2" destOrd="0" presId="urn:microsoft.com/office/officeart/2005/8/layout/process4"/>
    <dgm:cxn modelId="{2C9EA9C0-56DA-1343-AD9F-CD697416E9ED}" type="presParOf" srcId="{DEAE3429-4258-6149-9D7A-B84D1B8F5DA0}" destId="{BE2CD6E9-D1CC-B844-86C6-FA059B7F3A49}"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D6434C5-4935-407C-83F6-D6C83CAC3FB9}"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B50FAA73-90D2-4778-BD0B-74820DDC871F}">
      <dgm:prSet/>
      <dgm:spPr/>
      <dgm:t>
        <a:bodyPr/>
        <a:lstStyle/>
        <a:p>
          <a:r>
            <a:rPr lang="en-US" b="1" i="0"/>
            <a:t>Case 1: A v. United Kingdom (2009)</a:t>
          </a:r>
          <a:endParaRPr lang="en-US"/>
        </a:p>
      </dgm:t>
    </dgm:pt>
    <dgm:pt modelId="{C088B9FA-7113-452B-8C08-0DFABE51A721}" type="parTrans" cxnId="{7DA763D0-C183-49C4-BE04-419F1B67BFF4}">
      <dgm:prSet/>
      <dgm:spPr/>
      <dgm:t>
        <a:bodyPr/>
        <a:lstStyle/>
        <a:p>
          <a:endParaRPr lang="en-US"/>
        </a:p>
      </dgm:t>
    </dgm:pt>
    <dgm:pt modelId="{6BEED397-CA56-47F5-B770-5B3C57684C59}" type="sibTrans" cxnId="{7DA763D0-C183-49C4-BE04-419F1B67BFF4}">
      <dgm:prSet/>
      <dgm:spPr/>
      <dgm:t>
        <a:bodyPr/>
        <a:lstStyle/>
        <a:p>
          <a:endParaRPr lang="en-US"/>
        </a:p>
      </dgm:t>
    </dgm:pt>
    <dgm:pt modelId="{E578EE96-1750-4E87-8C2C-8761BADADBF8}">
      <dgm:prSet/>
      <dgm:spPr/>
      <dgm:t>
        <a:bodyPr/>
        <a:lstStyle/>
        <a:p>
          <a:r>
            <a:rPr lang="en-US" b="0" i="0"/>
            <a:t>Issue: Indefinite detention of foreign nationals suspected of terrorism without trial.</a:t>
          </a:r>
          <a:endParaRPr lang="en-US"/>
        </a:p>
      </dgm:t>
    </dgm:pt>
    <dgm:pt modelId="{BCDC1660-17BF-426C-80C1-E02E839A049E}" type="parTrans" cxnId="{DBD85495-E574-49B3-B20D-D3A80D300EBB}">
      <dgm:prSet/>
      <dgm:spPr/>
      <dgm:t>
        <a:bodyPr/>
        <a:lstStyle/>
        <a:p>
          <a:endParaRPr lang="en-US"/>
        </a:p>
      </dgm:t>
    </dgm:pt>
    <dgm:pt modelId="{664C86F9-310E-48D4-AF9C-8F1666E50655}" type="sibTrans" cxnId="{DBD85495-E574-49B3-B20D-D3A80D300EBB}">
      <dgm:prSet/>
      <dgm:spPr/>
      <dgm:t>
        <a:bodyPr/>
        <a:lstStyle/>
        <a:p>
          <a:endParaRPr lang="en-US"/>
        </a:p>
      </dgm:t>
    </dgm:pt>
    <dgm:pt modelId="{DAEDAC67-7702-4DE2-8652-6A26F0314D94}">
      <dgm:prSet/>
      <dgm:spPr/>
      <dgm:t>
        <a:bodyPr/>
        <a:lstStyle/>
        <a:p>
          <a:r>
            <a:rPr lang="en-US" b="0" i="0"/>
            <a:t>Judgment: Violation of Article 5 (Right to Liberty and Security).</a:t>
          </a:r>
          <a:endParaRPr lang="en-US"/>
        </a:p>
      </dgm:t>
    </dgm:pt>
    <dgm:pt modelId="{52DA5990-DC44-4A3D-B8E9-AB4EE4DEF92C}" type="parTrans" cxnId="{34BCF7E0-8115-4F90-90F6-F1762FCD114D}">
      <dgm:prSet/>
      <dgm:spPr/>
      <dgm:t>
        <a:bodyPr/>
        <a:lstStyle/>
        <a:p>
          <a:endParaRPr lang="en-US"/>
        </a:p>
      </dgm:t>
    </dgm:pt>
    <dgm:pt modelId="{AB5AE0E3-B20B-432C-B139-DBE22BA273ED}" type="sibTrans" cxnId="{34BCF7E0-8115-4F90-90F6-F1762FCD114D}">
      <dgm:prSet/>
      <dgm:spPr/>
      <dgm:t>
        <a:bodyPr/>
        <a:lstStyle/>
        <a:p>
          <a:endParaRPr lang="en-US"/>
        </a:p>
      </dgm:t>
    </dgm:pt>
    <dgm:pt modelId="{2092DBFC-80A8-4E38-8195-1CF96CC6E846}">
      <dgm:prSet/>
      <dgm:spPr/>
      <dgm:t>
        <a:bodyPr/>
        <a:lstStyle/>
        <a:p>
          <a:r>
            <a:rPr lang="en-US" b="0" i="0"/>
            <a:t>Link: </a:t>
          </a:r>
          <a:r>
            <a:rPr lang="en-US" b="0" i="0" u="sng">
              <a:hlinkClick xmlns:r="http://schemas.openxmlformats.org/officeDocument/2006/relationships" r:id="rId1"/>
            </a:rPr>
            <a:t>https://ks.echr.coe.int</a:t>
          </a:r>
          <a:endParaRPr lang="en-US"/>
        </a:p>
      </dgm:t>
    </dgm:pt>
    <dgm:pt modelId="{7DCA760A-194B-403E-98EF-3A5A6199A6D0}" type="parTrans" cxnId="{CF67A96C-3A6B-48CF-8E22-6D4C6006D92D}">
      <dgm:prSet/>
      <dgm:spPr/>
      <dgm:t>
        <a:bodyPr/>
        <a:lstStyle/>
        <a:p>
          <a:endParaRPr lang="en-US"/>
        </a:p>
      </dgm:t>
    </dgm:pt>
    <dgm:pt modelId="{A1F8F2D1-BBA6-4D9E-9BD0-BD0099D8C66E}" type="sibTrans" cxnId="{CF67A96C-3A6B-48CF-8E22-6D4C6006D92D}">
      <dgm:prSet/>
      <dgm:spPr/>
      <dgm:t>
        <a:bodyPr/>
        <a:lstStyle/>
        <a:p>
          <a:endParaRPr lang="en-US"/>
        </a:p>
      </dgm:t>
    </dgm:pt>
    <dgm:pt modelId="{1FC044BF-EB87-44C7-B4B2-9B593E9CA393}">
      <dgm:prSet/>
      <dgm:spPr/>
      <dgm:t>
        <a:bodyPr/>
        <a:lstStyle/>
        <a:p>
          <a:r>
            <a:rPr lang="en-US" b="1" i="0"/>
            <a:t>Case 2: Pretty v. United Kingdom (2002)</a:t>
          </a:r>
          <a:endParaRPr lang="en-US"/>
        </a:p>
      </dgm:t>
    </dgm:pt>
    <dgm:pt modelId="{94AD1D19-A8C3-4AD5-AF45-2A1542C870C0}" type="parTrans" cxnId="{A611603E-2AFD-44E7-A41C-FDF878B18100}">
      <dgm:prSet/>
      <dgm:spPr/>
      <dgm:t>
        <a:bodyPr/>
        <a:lstStyle/>
        <a:p>
          <a:endParaRPr lang="en-US"/>
        </a:p>
      </dgm:t>
    </dgm:pt>
    <dgm:pt modelId="{9C30AD18-D932-4FB9-B274-6E81234BFD59}" type="sibTrans" cxnId="{A611603E-2AFD-44E7-A41C-FDF878B18100}">
      <dgm:prSet/>
      <dgm:spPr/>
      <dgm:t>
        <a:bodyPr/>
        <a:lstStyle/>
        <a:p>
          <a:endParaRPr lang="en-US"/>
        </a:p>
      </dgm:t>
    </dgm:pt>
    <dgm:pt modelId="{1C020390-A8B5-438F-98FE-72C269855263}">
      <dgm:prSet/>
      <dgm:spPr/>
      <dgm:t>
        <a:bodyPr/>
        <a:lstStyle/>
        <a:p>
          <a:r>
            <a:rPr lang="en-US" b="0" i="0"/>
            <a:t>Issue: Right to assisted suicide for terminally ill patients.</a:t>
          </a:r>
          <a:endParaRPr lang="en-US"/>
        </a:p>
      </dgm:t>
    </dgm:pt>
    <dgm:pt modelId="{7722DB19-6739-4660-84A4-21B3D3489679}" type="parTrans" cxnId="{F87BA125-8A89-427D-8F57-FC4CB50BFE0D}">
      <dgm:prSet/>
      <dgm:spPr/>
      <dgm:t>
        <a:bodyPr/>
        <a:lstStyle/>
        <a:p>
          <a:endParaRPr lang="en-US"/>
        </a:p>
      </dgm:t>
    </dgm:pt>
    <dgm:pt modelId="{1E06E013-AC74-491D-B8BF-6316DEC5C640}" type="sibTrans" cxnId="{F87BA125-8A89-427D-8F57-FC4CB50BFE0D}">
      <dgm:prSet/>
      <dgm:spPr/>
      <dgm:t>
        <a:bodyPr/>
        <a:lstStyle/>
        <a:p>
          <a:endParaRPr lang="en-US"/>
        </a:p>
      </dgm:t>
    </dgm:pt>
    <dgm:pt modelId="{2575F910-2172-4DAC-B4A2-92EC08538855}">
      <dgm:prSet/>
      <dgm:spPr/>
      <dgm:t>
        <a:bodyPr/>
        <a:lstStyle/>
        <a:p>
          <a:r>
            <a:rPr lang="en-US" b="0" i="0"/>
            <a:t>Judgment: No violation of Article 2 (Right to Life) or Article 8 (Right to Private Life).</a:t>
          </a:r>
          <a:endParaRPr lang="en-US"/>
        </a:p>
      </dgm:t>
    </dgm:pt>
    <dgm:pt modelId="{AA098552-4BA2-4A04-A6E5-1CE55165E4F4}" type="parTrans" cxnId="{E7A6E42A-E207-4786-A627-80F20B4AF36C}">
      <dgm:prSet/>
      <dgm:spPr/>
      <dgm:t>
        <a:bodyPr/>
        <a:lstStyle/>
        <a:p>
          <a:endParaRPr lang="en-US"/>
        </a:p>
      </dgm:t>
    </dgm:pt>
    <dgm:pt modelId="{06B7F272-6437-47ED-974F-D4FE830F80AE}" type="sibTrans" cxnId="{E7A6E42A-E207-4786-A627-80F20B4AF36C}">
      <dgm:prSet/>
      <dgm:spPr/>
      <dgm:t>
        <a:bodyPr/>
        <a:lstStyle/>
        <a:p>
          <a:endParaRPr lang="en-US"/>
        </a:p>
      </dgm:t>
    </dgm:pt>
    <dgm:pt modelId="{B7EC34ED-AB08-43B4-8728-1EFF5E44EAF0}">
      <dgm:prSet/>
      <dgm:spPr/>
      <dgm:t>
        <a:bodyPr/>
        <a:lstStyle/>
        <a:p>
          <a:r>
            <a:rPr lang="en-US" b="0" i="0"/>
            <a:t>Link: </a:t>
          </a:r>
          <a:r>
            <a:rPr lang="en-US" b="0" i="0" u="sng">
              <a:hlinkClick xmlns:r="http://schemas.openxmlformats.org/officeDocument/2006/relationships" r:id="rId1"/>
            </a:rPr>
            <a:t>https://ks.echr.coe.int</a:t>
          </a:r>
          <a:endParaRPr lang="en-US"/>
        </a:p>
      </dgm:t>
    </dgm:pt>
    <dgm:pt modelId="{3569C199-3A7A-44A0-855A-C75CE97679E3}" type="parTrans" cxnId="{A623530D-F74A-4BDE-A277-79C30DBD1F13}">
      <dgm:prSet/>
      <dgm:spPr/>
      <dgm:t>
        <a:bodyPr/>
        <a:lstStyle/>
        <a:p>
          <a:endParaRPr lang="en-US"/>
        </a:p>
      </dgm:t>
    </dgm:pt>
    <dgm:pt modelId="{58FE480F-E13B-462E-98F3-8226A8BC4AC6}" type="sibTrans" cxnId="{A623530D-F74A-4BDE-A277-79C30DBD1F13}">
      <dgm:prSet/>
      <dgm:spPr/>
      <dgm:t>
        <a:bodyPr/>
        <a:lstStyle/>
        <a:p>
          <a:endParaRPr lang="en-US"/>
        </a:p>
      </dgm:t>
    </dgm:pt>
    <dgm:pt modelId="{B337C7B6-CD83-4C01-9DFE-F1286D0A2C52}">
      <dgm:prSet/>
      <dgm:spPr/>
      <dgm:t>
        <a:bodyPr/>
        <a:lstStyle/>
        <a:p>
          <a:r>
            <a:rPr lang="en-US" b="1" i="0"/>
            <a:t>Case 3: Banković v. Belgium and Others (2001)</a:t>
          </a:r>
          <a:endParaRPr lang="en-US"/>
        </a:p>
      </dgm:t>
    </dgm:pt>
    <dgm:pt modelId="{1A7EEC13-0E2F-4B33-84F7-B1F2D906D19C}" type="parTrans" cxnId="{CE54AE6F-70AF-4C39-88F7-FD75CD137CA1}">
      <dgm:prSet/>
      <dgm:spPr/>
      <dgm:t>
        <a:bodyPr/>
        <a:lstStyle/>
        <a:p>
          <a:endParaRPr lang="en-US"/>
        </a:p>
      </dgm:t>
    </dgm:pt>
    <dgm:pt modelId="{0D4A40EA-BD43-46CF-BB26-330C314CE870}" type="sibTrans" cxnId="{CE54AE6F-70AF-4C39-88F7-FD75CD137CA1}">
      <dgm:prSet/>
      <dgm:spPr/>
      <dgm:t>
        <a:bodyPr/>
        <a:lstStyle/>
        <a:p>
          <a:endParaRPr lang="en-US"/>
        </a:p>
      </dgm:t>
    </dgm:pt>
    <dgm:pt modelId="{EED1396B-FB14-4E42-B7A2-99A8DFFDEEFE}">
      <dgm:prSet/>
      <dgm:spPr/>
      <dgm:t>
        <a:bodyPr/>
        <a:lstStyle/>
        <a:p>
          <a:r>
            <a:rPr lang="en-US" b="0" i="0"/>
            <a:t>Issue: Extraterritorial application of the ECHR during NATO bombing in Yugoslavia.</a:t>
          </a:r>
          <a:endParaRPr lang="en-US"/>
        </a:p>
      </dgm:t>
    </dgm:pt>
    <dgm:pt modelId="{BE134B39-06BE-47D7-9374-6AE6B79163B8}" type="parTrans" cxnId="{5160FAC1-3C94-42BA-BD1A-019DE818B13B}">
      <dgm:prSet/>
      <dgm:spPr/>
      <dgm:t>
        <a:bodyPr/>
        <a:lstStyle/>
        <a:p>
          <a:endParaRPr lang="en-US"/>
        </a:p>
      </dgm:t>
    </dgm:pt>
    <dgm:pt modelId="{E40145EE-E82A-4CE3-84F9-41760F6620C5}" type="sibTrans" cxnId="{5160FAC1-3C94-42BA-BD1A-019DE818B13B}">
      <dgm:prSet/>
      <dgm:spPr/>
      <dgm:t>
        <a:bodyPr/>
        <a:lstStyle/>
        <a:p>
          <a:endParaRPr lang="en-US"/>
        </a:p>
      </dgm:t>
    </dgm:pt>
    <dgm:pt modelId="{9B45FE6F-CDE2-490E-8EF0-C3B79AC01FC2}">
      <dgm:prSet/>
      <dgm:spPr/>
      <dgm:t>
        <a:bodyPr/>
        <a:lstStyle/>
        <a:p>
          <a:r>
            <a:rPr lang="en-US" b="0" i="0"/>
            <a:t>Judgment: The Convention does not apply extraterritorially.</a:t>
          </a:r>
          <a:endParaRPr lang="en-US"/>
        </a:p>
      </dgm:t>
    </dgm:pt>
    <dgm:pt modelId="{021E414E-94EB-45A0-918F-6E4DA3F35124}" type="parTrans" cxnId="{99F7065B-79C8-45CE-8894-509DA9DAAB9F}">
      <dgm:prSet/>
      <dgm:spPr/>
      <dgm:t>
        <a:bodyPr/>
        <a:lstStyle/>
        <a:p>
          <a:endParaRPr lang="en-US"/>
        </a:p>
      </dgm:t>
    </dgm:pt>
    <dgm:pt modelId="{A2C0693C-5F3C-46F2-914D-99B19843265D}" type="sibTrans" cxnId="{99F7065B-79C8-45CE-8894-509DA9DAAB9F}">
      <dgm:prSet/>
      <dgm:spPr/>
      <dgm:t>
        <a:bodyPr/>
        <a:lstStyle/>
        <a:p>
          <a:endParaRPr lang="en-US"/>
        </a:p>
      </dgm:t>
    </dgm:pt>
    <dgm:pt modelId="{8BA97E09-11ED-4A62-B84F-62F6BAECAA6C}">
      <dgm:prSet/>
      <dgm:spPr/>
      <dgm:t>
        <a:bodyPr/>
        <a:lstStyle/>
        <a:p>
          <a:r>
            <a:rPr lang="en-US" b="0" i="0"/>
            <a:t>Link: </a:t>
          </a:r>
          <a:r>
            <a:rPr lang="en-US" b="0" i="0" u="sng">
              <a:hlinkClick xmlns:r="http://schemas.openxmlformats.org/officeDocument/2006/relationships" r:id="rId1"/>
            </a:rPr>
            <a:t>https://ks.echr.coe.int</a:t>
          </a:r>
          <a:endParaRPr lang="en-US"/>
        </a:p>
      </dgm:t>
    </dgm:pt>
    <dgm:pt modelId="{7CF02DE4-54C4-4F78-8248-A24E90C53534}" type="parTrans" cxnId="{82483A67-063F-4F17-BCBD-2C86DFB7537C}">
      <dgm:prSet/>
      <dgm:spPr/>
      <dgm:t>
        <a:bodyPr/>
        <a:lstStyle/>
        <a:p>
          <a:endParaRPr lang="en-US"/>
        </a:p>
      </dgm:t>
    </dgm:pt>
    <dgm:pt modelId="{5D862EBD-BBFD-44F8-BBC9-981278FC118A}" type="sibTrans" cxnId="{82483A67-063F-4F17-BCBD-2C86DFB7537C}">
      <dgm:prSet/>
      <dgm:spPr/>
      <dgm:t>
        <a:bodyPr/>
        <a:lstStyle/>
        <a:p>
          <a:endParaRPr lang="en-US"/>
        </a:p>
      </dgm:t>
    </dgm:pt>
    <dgm:pt modelId="{1912B3BE-820B-1A46-8C2B-695ED31E5952}" type="pres">
      <dgm:prSet presAssocID="{1D6434C5-4935-407C-83F6-D6C83CAC3FB9}" presName="linear" presStyleCnt="0">
        <dgm:presLayoutVars>
          <dgm:animLvl val="lvl"/>
          <dgm:resizeHandles val="exact"/>
        </dgm:presLayoutVars>
      </dgm:prSet>
      <dgm:spPr/>
    </dgm:pt>
    <dgm:pt modelId="{24688677-7C7C-C842-840D-B2668F7168F3}" type="pres">
      <dgm:prSet presAssocID="{B50FAA73-90D2-4778-BD0B-74820DDC871F}" presName="parentText" presStyleLbl="node1" presStyleIdx="0" presStyleCnt="3">
        <dgm:presLayoutVars>
          <dgm:chMax val="0"/>
          <dgm:bulletEnabled val="1"/>
        </dgm:presLayoutVars>
      </dgm:prSet>
      <dgm:spPr/>
    </dgm:pt>
    <dgm:pt modelId="{C7F98046-AC40-644C-8977-EAFF56D8553B}" type="pres">
      <dgm:prSet presAssocID="{B50FAA73-90D2-4778-BD0B-74820DDC871F}" presName="childText" presStyleLbl="revTx" presStyleIdx="0" presStyleCnt="3">
        <dgm:presLayoutVars>
          <dgm:bulletEnabled val="1"/>
        </dgm:presLayoutVars>
      </dgm:prSet>
      <dgm:spPr/>
    </dgm:pt>
    <dgm:pt modelId="{1CA7A64D-508E-3645-B7F3-65394031E3C8}" type="pres">
      <dgm:prSet presAssocID="{1FC044BF-EB87-44C7-B4B2-9B593E9CA393}" presName="parentText" presStyleLbl="node1" presStyleIdx="1" presStyleCnt="3">
        <dgm:presLayoutVars>
          <dgm:chMax val="0"/>
          <dgm:bulletEnabled val="1"/>
        </dgm:presLayoutVars>
      </dgm:prSet>
      <dgm:spPr/>
    </dgm:pt>
    <dgm:pt modelId="{341C7DC7-B65C-D749-818C-7B8FD7B8BAAA}" type="pres">
      <dgm:prSet presAssocID="{1FC044BF-EB87-44C7-B4B2-9B593E9CA393}" presName="childText" presStyleLbl="revTx" presStyleIdx="1" presStyleCnt="3">
        <dgm:presLayoutVars>
          <dgm:bulletEnabled val="1"/>
        </dgm:presLayoutVars>
      </dgm:prSet>
      <dgm:spPr/>
    </dgm:pt>
    <dgm:pt modelId="{9347B2AC-D346-3B41-BF8F-D7EE5A902639}" type="pres">
      <dgm:prSet presAssocID="{B337C7B6-CD83-4C01-9DFE-F1286D0A2C52}" presName="parentText" presStyleLbl="node1" presStyleIdx="2" presStyleCnt="3">
        <dgm:presLayoutVars>
          <dgm:chMax val="0"/>
          <dgm:bulletEnabled val="1"/>
        </dgm:presLayoutVars>
      </dgm:prSet>
      <dgm:spPr/>
    </dgm:pt>
    <dgm:pt modelId="{E6E5AF98-EA06-3F41-AC17-5F3D8EC1B786}" type="pres">
      <dgm:prSet presAssocID="{B337C7B6-CD83-4C01-9DFE-F1286D0A2C52}" presName="childText" presStyleLbl="revTx" presStyleIdx="2" presStyleCnt="3">
        <dgm:presLayoutVars>
          <dgm:bulletEnabled val="1"/>
        </dgm:presLayoutVars>
      </dgm:prSet>
      <dgm:spPr/>
    </dgm:pt>
  </dgm:ptLst>
  <dgm:cxnLst>
    <dgm:cxn modelId="{54F44809-76B8-5B41-9231-EEFE77D17CDC}" type="presOf" srcId="{2092DBFC-80A8-4E38-8195-1CF96CC6E846}" destId="{C7F98046-AC40-644C-8977-EAFF56D8553B}" srcOrd="0" destOrd="2" presId="urn:microsoft.com/office/officeart/2005/8/layout/vList2"/>
    <dgm:cxn modelId="{A623530D-F74A-4BDE-A277-79C30DBD1F13}" srcId="{1FC044BF-EB87-44C7-B4B2-9B593E9CA393}" destId="{B7EC34ED-AB08-43B4-8728-1EFF5E44EAF0}" srcOrd="2" destOrd="0" parTransId="{3569C199-3A7A-44A0-855A-C75CE97679E3}" sibTransId="{58FE480F-E13B-462E-98F3-8226A8BC4AC6}"/>
    <dgm:cxn modelId="{F87BA125-8A89-427D-8F57-FC4CB50BFE0D}" srcId="{1FC044BF-EB87-44C7-B4B2-9B593E9CA393}" destId="{1C020390-A8B5-438F-98FE-72C269855263}" srcOrd="0" destOrd="0" parTransId="{7722DB19-6739-4660-84A4-21B3D3489679}" sibTransId="{1E06E013-AC74-491D-B8BF-6316DEC5C640}"/>
    <dgm:cxn modelId="{E7A6E42A-E207-4786-A627-80F20B4AF36C}" srcId="{1FC044BF-EB87-44C7-B4B2-9B593E9CA393}" destId="{2575F910-2172-4DAC-B4A2-92EC08538855}" srcOrd="1" destOrd="0" parTransId="{AA098552-4BA2-4A04-A6E5-1CE55165E4F4}" sibTransId="{06B7F272-6437-47ED-974F-D4FE830F80AE}"/>
    <dgm:cxn modelId="{BA51C13A-AEC1-184F-8FC0-BCBC9E5AD615}" type="presOf" srcId="{DAEDAC67-7702-4DE2-8652-6A26F0314D94}" destId="{C7F98046-AC40-644C-8977-EAFF56D8553B}" srcOrd="0" destOrd="1" presId="urn:microsoft.com/office/officeart/2005/8/layout/vList2"/>
    <dgm:cxn modelId="{A611603E-2AFD-44E7-A41C-FDF878B18100}" srcId="{1D6434C5-4935-407C-83F6-D6C83CAC3FB9}" destId="{1FC044BF-EB87-44C7-B4B2-9B593E9CA393}" srcOrd="1" destOrd="0" parTransId="{94AD1D19-A8C3-4AD5-AF45-2A1542C870C0}" sibTransId="{9C30AD18-D932-4FB9-B274-6E81234BFD59}"/>
    <dgm:cxn modelId="{99F7065B-79C8-45CE-8894-509DA9DAAB9F}" srcId="{B337C7B6-CD83-4C01-9DFE-F1286D0A2C52}" destId="{9B45FE6F-CDE2-490E-8EF0-C3B79AC01FC2}" srcOrd="1" destOrd="0" parTransId="{021E414E-94EB-45A0-918F-6E4DA3F35124}" sibTransId="{A2C0693C-5F3C-46F2-914D-99B19843265D}"/>
    <dgm:cxn modelId="{EB02D066-A5B9-8649-B81C-82F0103D9F22}" type="presOf" srcId="{1C020390-A8B5-438F-98FE-72C269855263}" destId="{341C7DC7-B65C-D749-818C-7B8FD7B8BAAA}" srcOrd="0" destOrd="0" presId="urn:microsoft.com/office/officeart/2005/8/layout/vList2"/>
    <dgm:cxn modelId="{82483A67-063F-4F17-BCBD-2C86DFB7537C}" srcId="{B337C7B6-CD83-4C01-9DFE-F1286D0A2C52}" destId="{8BA97E09-11ED-4A62-B84F-62F6BAECAA6C}" srcOrd="2" destOrd="0" parTransId="{7CF02DE4-54C4-4F78-8248-A24E90C53534}" sibTransId="{5D862EBD-BBFD-44F8-BBC9-981278FC118A}"/>
    <dgm:cxn modelId="{78DEE367-CFD5-954C-B30A-48595FFCD31E}" type="presOf" srcId="{B337C7B6-CD83-4C01-9DFE-F1286D0A2C52}" destId="{9347B2AC-D346-3B41-BF8F-D7EE5A902639}" srcOrd="0" destOrd="0" presId="urn:microsoft.com/office/officeart/2005/8/layout/vList2"/>
    <dgm:cxn modelId="{CF67A96C-3A6B-48CF-8E22-6D4C6006D92D}" srcId="{B50FAA73-90D2-4778-BD0B-74820DDC871F}" destId="{2092DBFC-80A8-4E38-8195-1CF96CC6E846}" srcOrd="2" destOrd="0" parTransId="{7DCA760A-194B-403E-98EF-3A5A6199A6D0}" sibTransId="{A1F8F2D1-BBA6-4D9E-9BD0-BD0099D8C66E}"/>
    <dgm:cxn modelId="{3608C16C-08E6-A54E-B2F6-2D67BC7CDF22}" type="presOf" srcId="{1FC044BF-EB87-44C7-B4B2-9B593E9CA393}" destId="{1CA7A64D-508E-3645-B7F3-65394031E3C8}" srcOrd="0" destOrd="0" presId="urn:microsoft.com/office/officeart/2005/8/layout/vList2"/>
    <dgm:cxn modelId="{CE54AE6F-70AF-4C39-88F7-FD75CD137CA1}" srcId="{1D6434C5-4935-407C-83F6-D6C83CAC3FB9}" destId="{B337C7B6-CD83-4C01-9DFE-F1286D0A2C52}" srcOrd="2" destOrd="0" parTransId="{1A7EEC13-0E2F-4B33-84F7-B1F2D906D19C}" sibTransId="{0D4A40EA-BD43-46CF-BB26-330C314CE870}"/>
    <dgm:cxn modelId="{6EDD258B-556A-8C4B-9340-3D5C6B37A4C9}" type="presOf" srcId="{1D6434C5-4935-407C-83F6-D6C83CAC3FB9}" destId="{1912B3BE-820B-1A46-8C2B-695ED31E5952}" srcOrd="0" destOrd="0" presId="urn:microsoft.com/office/officeart/2005/8/layout/vList2"/>
    <dgm:cxn modelId="{DBD85495-E574-49B3-B20D-D3A80D300EBB}" srcId="{B50FAA73-90D2-4778-BD0B-74820DDC871F}" destId="{E578EE96-1750-4E87-8C2C-8761BADADBF8}" srcOrd="0" destOrd="0" parTransId="{BCDC1660-17BF-426C-80C1-E02E839A049E}" sibTransId="{664C86F9-310E-48D4-AF9C-8F1666E50655}"/>
    <dgm:cxn modelId="{7D32BDA2-25D3-5346-BAFE-CE7743E920AD}" type="presOf" srcId="{E578EE96-1750-4E87-8C2C-8761BADADBF8}" destId="{C7F98046-AC40-644C-8977-EAFF56D8553B}" srcOrd="0" destOrd="0" presId="urn:microsoft.com/office/officeart/2005/8/layout/vList2"/>
    <dgm:cxn modelId="{E6AD9AAA-4C8B-2B48-B19D-BF2F351C0912}" type="presOf" srcId="{B50FAA73-90D2-4778-BD0B-74820DDC871F}" destId="{24688677-7C7C-C842-840D-B2668F7168F3}" srcOrd="0" destOrd="0" presId="urn:microsoft.com/office/officeart/2005/8/layout/vList2"/>
    <dgm:cxn modelId="{D8659CB9-E17B-4549-9D61-3679905A3317}" type="presOf" srcId="{8BA97E09-11ED-4A62-B84F-62F6BAECAA6C}" destId="{E6E5AF98-EA06-3F41-AC17-5F3D8EC1B786}" srcOrd="0" destOrd="2" presId="urn:microsoft.com/office/officeart/2005/8/layout/vList2"/>
    <dgm:cxn modelId="{39C103BB-737A-1341-AD59-99E971BB5DDB}" type="presOf" srcId="{2575F910-2172-4DAC-B4A2-92EC08538855}" destId="{341C7DC7-B65C-D749-818C-7B8FD7B8BAAA}" srcOrd="0" destOrd="1" presId="urn:microsoft.com/office/officeart/2005/8/layout/vList2"/>
    <dgm:cxn modelId="{9A6A54BC-F247-EC41-B4DE-0CD83ED22DA1}" type="presOf" srcId="{B7EC34ED-AB08-43B4-8728-1EFF5E44EAF0}" destId="{341C7DC7-B65C-D749-818C-7B8FD7B8BAAA}" srcOrd="0" destOrd="2" presId="urn:microsoft.com/office/officeart/2005/8/layout/vList2"/>
    <dgm:cxn modelId="{5160FAC1-3C94-42BA-BD1A-019DE818B13B}" srcId="{B337C7B6-CD83-4C01-9DFE-F1286D0A2C52}" destId="{EED1396B-FB14-4E42-B7A2-99A8DFFDEEFE}" srcOrd="0" destOrd="0" parTransId="{BE134B39-06BE-47D7-9374-6AE6B79163B8}" sibTransId="{E40145EE-E82A-4CE3-84F9-41760F6620C5}"/>
    <dgm:cxn modelId="{E7865DC5-21FE-4B42-942F-C442D9B759A1}" type="presOf" srcId="{EED1396B-FB14-4E42-B7A2-99A8DFFDEEFE}" destId="{E6E5AF98-EA06-3F41-AC17-5F3D8EC1B786}" srcOrd="0" destOrd="0" presId="urn:microsoft.com/office/officeart/2005/8/layout/vList2"/>
    <dgm:cxn modelId="{7DA763D0-C183-49C4-BE04-419F1B67BFF4}" srcId="{1D6434C5-4935-407C-83F6-D6C83CAC3FB9}" destId="{B50FAA73-90D2-4778-BD0B-74820DDC871F}" srcOrd="0" destOrd="0" parTransId="{C088B9FA-7113-452B-8C08-0DFABE51A721}" sibTransId="{6BEED397-CA56-47F5-B770-5B3C57684C59}"/>
    <dgm:cxn modelId="{34BCF7E0-8115-4F90-90F6-F1762FCD114D}" srcId="{B50FAA73-90D2-4778-BD0B-74820DDC871F}" destId="{DAEDAC67-7702-4DE2-8652-6A26F0314D94}" srcOrd="1" destOrd="0" parTransId="{52DA5990-DC44-4A3D-B8E9-AB4EE4DEF92C}" sibTransId="{AB5AE0E3-B20B-432C-B139-DBE22BA273ED}"/>
    <dgm:cxn modelId="{EB10EBF4-758D-484B-BB31-74C8DC78227D}" type="presOf" srcId="{9B45FE6F-CDE2-490E-8EF0-C3B79AC01FC2}" destId="{E6E5AF98-EA06-3F41-AC17-5F3D8EC1B786}" srcOrd="0" destOrd="1" presId="urn:microsoft.com/office/officeart/2005/8/layout/vList2"/>
    <dgm:cxn modelId="{79A0F9D2-2221-3E44-965A-D35211E61A7E}" type="presParOf" srcId="{1912B3BE-820B-1A46-8C2B-695ED31E5952}" destId="{24688677-7C7C-C842-840D-B2668F7168F3}" srcOrd="0" destOrd="0" presId="urn:microsoft.com/office/officeart/2005/8/layout/vList2"/>
    <dgm:cxn modelId="{8219A606-39FA-3548-A2B2-3782C7CF2ECE}" type="presParOf" srcId="{1912B3BE-820B-1A46-8C2B-695ED31E5952}" destId="{C7F98046-AC40-644C-8977-EAFF56D8553B}" srcOrd="1" destOrd="0" presId="urn:microsoft.com/office/officeart/2005/8/layout/vList2"/>
    <dgm:cxn modelId="{C49C2C4B-12EF-8846-BE8A-4313320AA36E}" type="presParOf" srcId="{1912B3BE-820B-1A46-8C2B-695ED31E5952}" destId="{1CA7A64D-508E-3645-B7F3-65394031E3C8}" srcOrd="2" destOrd="0" presId="urn:microsoft.com/office/officeart/2005/8/layout/vList2"/>
    <dgm:cxn modelId="{91ABB7BB-D9FE-714F-BB1F-25FEC209F284}" type="presParOf" srcId="{1912B3BE-820B-1A46-8C2B-695ED31E5952}" destId="{341C7DC7-B65C-D749-818C-7B8FD7B8BAAA}" srcOrd="3" destOrd="0" presId="urn:microsoft.com/office/officeart/2005/8/layout/vList2"/>
    <dgm:cxn modelId="{1E6BE932-DFD4-344F-B904-96E8A6E1A664}" type="presParOf" srcId="{1912B3BE-820B-1A46-8C2B-695ED31E5952}" destId="{9347B2AC-D346-3B41-BF8F-D7EE5A902639}" srcOrd="4" destOrd="0" presId="urn:microsoft.com/office/officeart/2005/8/layout/vList2"/>
    <dgm:cxn modelId="{5718CF25-B864-C64D-A2C8-F96F3E6B7538}" type="presParOf" srcId="{1912B3BE-820B-1A46-8C2B-695ED31E5952}" destId="{E6E5AF98-EA06-3F41-AC17-5F3D8EC1B786}" srcOrd="5"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4E98B16-496F-4145-B169-3BECCF05ED5F}"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DBE63E09-B1A7-4DAD-A307-6C813985B46A}">
      <dgm:prSet/>
      <dgm:spPr/>
      <dgm:t>
        <a:bodyPr/>
        <a:lstStyle/>
        <a:p>
          <a:r>
            <a:rPr lang="en-US" b="1" i="0"/>
            <a:t>International Organizations </a:t>
          </a:r>
          <a:r>
            <a:rPr lang="en-US" b="0" i="0"/>
            <a:t>: Play a critical role in promoting and protecting human rights globally. </a:t>
          </a:r>
          <a:endParaRPr lang="en-US"/>
        </a:p>
      </dgm:t>
    </dgm:pt>
    <dgm:pt modelId="{53880774-7CE2-4A19-AC5B-7C507FCD91D6}" type="parTrans" cxnId="{EE3D04B1-CFD4-41D9-A195-FB22F8F8A342}">
      <dgm:prSet/>
      <dgm:spPr/>
      <dgm:t>
        <a:bodyPr/>
        <a:lstStyle/>
        <a:p>
          <a:endParaRPr lang="en-US"/>
        </a:p>
      </dgm:t>
    </dgm:pt>
    <dgm:pt modelId="{151DD080-9387-4F7F-8A44-0555BF2B09EB}" type="sibTrans" cxnId="{EE3D04B1-CFD4-41D9-A195-FB22F8F8A342}">
      <dgm:prSet/>
      <dgm:spPr/>
      <dgm:t>
        <a:bodyPr/>
        <a:lstStyle/>
        <a:p>
          <a:endParaRPr lang="en-US"/>
        </a:p>
      </dgm:t>
    </dgm:pt>
    <dgm:pt modelId="{20039948-A126-4492-B58F-B1F3C3583104}">
      <dgm:prSet/>
      <dgm:spPr/>
      <dgm:t>
        <a:bodyPr/>
        <a:lstStyle/>
        <a:p>
          <a:r>
            <a:rPr lang="en-US" b="1" i="0"/>
            <a:t>European Court of Human Rights (ECtHR) </a:t>
          </a:r>
          <a:r>
            <a:rPr lang="en-US" b="0" i="0"/>
            <a:t>: </a:t>
          </a:r>
          <a:endParaRPr lang="en-US"/>
        </a:p>
      </dgm:t>
    </dgm:pt>
    <dgm:pt modelId="{3D1D80EE-B7A2-4391-8404-16C8D1AEFBDE}" type="parTrans" cxnId="{21581C52-85B2-4FE3-8355-BED12F4BF96E}">
      <dgm:prSet/>
      <dgm:spPr/>
      <dgm:t>
        <a:bodyPr/>
        <a:lstStyle/>
        <a:p>
          <a:endParaRPr lang="en-US"/>
        </a:p>
      </dgm:t>
    </dgm:pt>
    <dgm:pt modelId="{02980948-4359-458B-ADD3-CB616547BC36}" type="sibTrans" cxnId="{21581C52-85B2-4FE3-8355-BED12F4BF96E}">
      <dgm:prSet/>
      <dgm:spPr/>
      <dgm:t>
        <a:bodyPr/>
        <a:lstStyle/>
        <a:p>
          <a:endParaRPr lang="en-US"/>
        </a:p>
      </dgm:t>
    </dgm:pt>
    <dgm:pt modelId="{BC166D5F-CC12-4807-B876-FD852CBCF325}">
      <dgm:prSet/>
      <dgm:spPr/>
      <dgm:t>
        <a:bodyPr/>
        <a:lstStyle/>
        <a:p>
          <a:r>
            <a:rPr lang="en-US" b="0" i="0"/>
            <a:t>Structure: Composed of judges representing member states, organized into Chambers, Grand Chamber, and Committees. </a:t>
          </a:r>
          <a:endParaRPr lang="en-US"/>
        </a:p>
      </dgm:t>
    </dgm:pt>
    <dgm:pt modelId="{2F7BDBAB-512F-4C4E-A87E-31593AA8F4F6}" type="parTrans" cxnId="{9E365D74-7C5C-4140-8C7D-F3887D3D2229}">
      <dgm:prSet/>
      <dgm:spPr/>
      <dgm:t>
        <a:bodyPr/>
        <a:lstStyle/>
        <a:p>
          <a:endParaRPr lang="en-US"/>
        </a:p>
      </dgm:t>
    </dgm:pt>
    <dgm:pt modelId="{31667EBE-1085-458A-8C58-ECE09585CD20}" type="sibTrans" cxnId="{9E365D74-7C5C-4140-8C7D-F3887D3D2229}">
      <dgm:prSet/>
      <dgm:spPr/>
      <dgm:t>
        <a:bodyPr/>
        <a:lstStyle/>
        <a:p>
          <a:endParaRPr lang="en-US"/>
        </a:p>
      </dgm:t>
    </dgm:pt>
    <dgm:pt modelId="{6F2AFFD5-DF6C-40E4-947B-6C836215D8E8}">
      <dgm:prSet/>
      <dgm:spPr/>
      <dgm:t>
        <a:bodyPr/>
        <a:lstStyle/>
        <a:p>
          <a:r>
            <a:rPr lang="en-US" b="0" i="0"/>
            <a:t>Functions: Adjudicates individual complaints, issues binding judgments, and ensures compliance through the Committee of Ministers. </a:t>
          </a:r>
          <a:endParaRPr lang="en-US"/>
        </a:p>
      </dgm:t>
    </dgm:pt>
    <dgm:pt modelId="{24A73C5C-C086-4EF8-A405-8E36EA31F3D0}" type="parTrans" cxnId="{B9742E86-D0DD-440E-BE08-A416119E825F}">
      <dgm:prSet/>
      <dgm:spPr/>
      <dgm:t>
        <a:bodyPr/>
        <a:lstStyle/>
        <a:p>
          <a:endParaRPr lang="en-US"/>
        </a:p>
      </dgm:t>
    </dgm:pt>
    <dgm:pt modelId="{F728AA98-085E-4BD4-9DCF-5CB8AA019860}" type="sibTrans" cxnId="{B9742E86-D0DD-440E-BE08-A416119E825F}">
      <dgm:prSet/>
      <dgm:spPr/>
      <dgm:t>
        <a:bodyPr/>
        <a:lstStyle/>
        <a:p>
          <a:endParaRPr lang="en-US"/>
        </a:p>
      </dgm:t>
    </dgm:pt>
    <dgm:pt modelId="{A81CADE8-323B-4042-93D3-E168B7897D88}">
      <dgm:prSet/>
      <dgm:spPr/>
      <dgm:t>
        <a:bodyPr/>
        <a:lstStyle/>
        <a:p>
          <a:r>
            <a:rPr lang="en-US" b="0" i="0"/>
            <a:t>Key Principles: Subsidiarity, margin of appreciation, and proportionality guide its decisions.</a:t>
          </a:r>
          <a:endParaRPr lang="en-US"/>
        </a:p>
      </dgm:t>
    </dgm:pt>
    <dgm:pt modelId="{420A2151-88B8-4C06-8299-8AEEF81AD98E}" type="parTrans" cxnId="{4FC8A25E-69BB-4D11-B826-9FF41703699D}">
      <dgm:prSet/>
      <dgm:spPr/>
      <dgm:t>
        <a:bodyPr/>
        <a:lstStyle/>
        <a:p>
          <a:endParaRPr lang="en-US"/>
        </a:p>
      </dgm:t>
    </dgm:pt>
    <dgm:pt modelId="{5EAFA7B7-57D1-46FD-BCDE-9BCDA4CA5A1E}" type="sibTrans" cxnId="{4FC8A25E-69BB-4D11-B826-9FF41703699D}">
      <dgm:prSet/>
      <dgm:spPr/>
      <dgm:t>
        <a:bodyPr/>
        <a:lstStyle/>
        <a:p>
          <a:endParaRPr lang="en-US"/>
        </a:p>
      </dgm:t>
    </dgm:pt>
    <dgm:pt modelId="{DD215A16-D623-40F7-A80F-C712CDB6134D}">
      <dgm:prSet/>
      <dgm:spPr/>
      <dgm:t>
        <a:bodyPr/>
        <a:lstStyle/>
        <a:p>
          <a:r>
            <a:rPr lang="en-US" b="1" i="0"/>
            <a:t>Case Studies </a:t>
          </a:r>
          <a:r>
            <a:rPr lang="en-US" b="0" i="0"/>
            <a:t>: Illustrate the Court's ability to address complex human rights issues, balancing individual rights with state interests.</a:t>
          </a:r>
          <a:endParaRPr lang="en-US"/>
        </a:p>
      </dgm:t>
    </dgm:pt>
    <dgm:pt modelId="{8AAAC56F-F996-4F34-805E-ECB37E2E6F43}" type="parTrans" cxnId="{E6094926-BD2B-4368-9D25-5A90644BE458}">
      <dgm:prSet/>
      <dgm:spPr/>
      <dgm:t>
        <a:bodyPr/>
        <a:lstStyle/>
        <a:p>
          <a:endParaRPr lang="en-US"/>
        </a:p>
      </dgm:t>
    </dgm:pt>
    <dgm:pt modelId="{5FF0C9E4-A82F-489B-BC15-E16B0A64F22B}" type="sibTrans" cxnId="{E6094926-BD2B-4368-9D25-5A90644BE458}">
      <dgm:prSet/>
      <dgm:spPr/>
      <dgm:t>
        <a:bodyPr/>
        <a:lstStyle/>
        <a:p>
          <a:endParaRPr lang="en-US"/>
        </a:p>
      </dgm:t>
    </dgm:pt>
    <dgm:pt modelId="{4BC32F0D-2DBA-1F41-9AC0-D558E53D15A3}" type="pres">
      <dgm:prSet presAssocID="{34E98B16-496F-4145-B169-3BECCF05ED5F}" presName="linear" presStyleCnt="0">
        <dgm:presLayoutVars>
          <dgm:animLvl val="lvl"/>
          <dgm:resizeHandles val="exact"/>
        </dgm:presLayoutVars>
      </dgm:prSet>
      <dgm:spPr/>
    </dgm:pt>
    <dgm:pt modelId="{60A730B7-4819-7D45-AE91-CB4EB5001C64}" type="pres">
      <dgm:prSet presAssocID="{DBE63E09-B1A7-4DAD-A307-6C813985B46A}" presName="parentText" presStyleLbl="node1" presStyleIdx="0" presStyleCnt="3">
        <dgm:presLayoutVars>
          <dgm:chMax val="0"/>
          <dgm:bulletEnabled val="1"/>
        </dgm:presLayoutVars>
      </dgm:prSet>
      <dgm:spPr/>
    </dgm:pt>
    <dgm:pt modelId="{F7853714-B751-2643-95A0-A9D24840DE3F}" type="pres">
      <dgm:prSet presAssocID="{151DD080-9387-4F7F-8A44-0555BF2B09EB}" presName="spacer" presStyleCnt="0"/>
      <dgm:spPr/>
    </dgm:pt>
    <dgm:pt modelId="{308D93DD-D3A3-0643-8098-625F9D1E2D2F}" type="pres">
      <dgm:prSet presAssocID="{20039948-A126-4492-B58F-B1F3C3583104}" presName="parentText" presStyleLbl="node1" presStyleIdx="1" presStyleCnt="3">
        <dgm:presLayoutVars>
          <dgm:chMax val="0"/>
          <dgm:bulletEnabled val="1"/>
        </dgm:presLayoutVars>
      </dgm:prSet>
      <dgm:spPr/>
    </dgm:pt>
    <dgm:pt modelId="{E9E985E0-E4E2-1A47-AE66-D7BFCFA3F23B}" type="pres">
      <dgm:prSet presAssocID="{20039948-A126-4492-B58F-B1F3C3583104}" presName="childText" presStyleLbl="revTx" presStyleIdx="0" presStyleCnt="1">
        <dgm:presLayoutVars>
          <dgm:bulletEnabled val="1"/>
        </dgm:presLayoutVars>
      </dgm:prSet>
      <dgm:spPr/>
    </dgm:pt>
    <dgm:pt modelId="{1F907374-496E-1E4E-9B53-9D4D4174F57B}" type="pres">
      <dgm:prSet presAssocID="{DD215A16-D623-40F7-A80F-C712CDB6134D}" presName="parentText" presStyleLbl="node1" presStyleIdx="2" presStyleCnt="3">
        <dgm:presLayoutVars>
          <dgm:chMax val="0"/>
          <dgm:bulletEnabled val="1"/>
        </dgm:presLayoutVars>
      </dgm:prSet>
      <dgm:spPr/>
    </dgm:pt>
  </dgm:ptLst>
  <dgm:cxnLst>
    <dgm:cxn modelId="{3611D601-B47A-A442-9F99-4293627C56AF}" type="presOf" srcId="{6F2AFFD5-DF6C-40E4-947B-6C836215D8E8}" destId="{E9E985E0-E4E2-1A47-AE66-D7BFCFA3F23B}" srcOrd="0" destOrd="1" presId="urn:microsoft.com/office/officeart/2005/8/layout/vList2"/>
    <dgm:cxn modelId="{06E8CB0D-2F34-7042-9C9F-69613AB0F562}" type="presOf" srcId="{BC166D5F-CC12-4807-B876-FD852CBCF325}" destId="{E9E985E0-E4E2-1A47-AE66-D7BFCFA3F23B}" srcOrd="0" destOrd="0" presId="urn:microsoft.com/office/officeart/2005/8/layout/vList2"/>
    <dgm:cxn modelId="{E6094926-BD2B-4368-9D25-5A90644BE458}" srcId="{34E98B16-496F-4145-B169-3BECCF05ED5F}" destId="{DD215A16-D623-40F7-A80F-C712CDB6134D}" srcOrd="2" destOrd="0" parTransId="{8AAAC56F-F996-4F34-805E-ECB37E2E6F43}" sibTransId="{5FF0C9E4-A82F-489B-BC15-E16B0A64F22B}"/>
    <dgm:cxn modelId="{6CB46947-95ED-CF45-901C-200DC4A7F0A9}" type="presOf" srcId="{A81CADE8-323B-4042-93D3-E168B7897D88}" destId="{E9E985E0-E4E2-1A47-AE66-D7BFCFA3F23B}" srcOrd="0" destOrd="2" presId="urn:microsoft.com/office/officeart/2005/8/layout/vList2"/>
    <dgm:cxn modelId="{21581C52-85B2-4FE3-8355-BED12F4BF96E}" srcId="{34E98B16-496F-4145-B169-3BECCF05ED5F}" destId="{20039948-A126-4492-B58F-B1F3C3583104}" srcOrd="1" destOrd="0" parTransId="{3D1D80EE-B7A2-4391-8404-16C8D1AEFBDE}" sibTransId="{02980948-4359-458B-ADD3-CB616547BC36}"/>
    <dgm:cxn modelId="{4FC8A25E-69BB-4D11-B826-9FF41703699D}" srcId="{20039948-A126-4492-B58F-B1F3C3583104}" destId="{A81CADE8-323B-4042-93D3-E168B7897D88}" srcOrd="2" destOrd="0" parTransId="{420A2151-88B8-4C06-8299-8AEEF81AD98E}" sibTransId="{5EAFA7B7-57D1-46FD-BCDE-9BCDA4CA5A1E}"/>
    <dgm:cxn modelId="{9E365D74-7C5C-4140-8C7D-F3887D3D2229}" srcId="{20039948-A126-4492-B58F-B1F3C3583104}" destId="{BC166D5F-CC12-4807-B876-FD852CBCF325}" srcOrd="0" destOrd="0" parTransId="{2F7BDBAB-512F-4C4E-A87E-31593AA8F4F6}" sibTransId="{31667EBE-1085-458A-8C58-ECE09585CD20}"/>
    <dgm:cxn modelId="{B220CE7C-B43F-5245-908B-F0227BB62246}" type="presOf" srcId="{DBE63E09-B1A7-4DAD-A307-6C813985B46A}" destId="{60A730B7-4819-7D45-AE91-CB4EB5001C64}" srcOrd="0" destOrd="0" presId="urn:microsoft.com/office/officeart/2005/8/layout/vList2"/>
    <dgm:cxn modelId="{B9742E86-D0DD-440E-BE08-A416119E825F}" srcId="{20039948-A126-4492-B58F-B1F3C3583104}" destId="{6F2AFFD5-DF6C-40E4-947B-6C836215D8E8}" srcOrd="1" destOrd="0" parTransId="{24A73C5C-C086-4EF8-A405-8E36EA31F3D0}" sibTransId="{F728AA98-085E-4BD4-9DCF-5CB8AA019860}"/>
    <dgm:cxn modelId="{8C89668D-642C-CF40-8B9C-792EFD59E2B1}" type="presOf" srcId="{DD215A16-D623-40F7-A80F-C712CDB6134D}" destId="{1F907374-496E-1E4E-9B53-9D4D4174F57B}" srcOrd="0" destOrd="0" presId="urn:microsoft.com/office/officeart/2005/8/layout/vList2"/>
    <dgm:cxn modelId="{2C3060A3-7BBF-5349-B4C7-4856639A1BD2}" type="presOf" srcId="{34E98B16-496F-4145-B169-3BECCF05ED5F}" destId="{4BC32F0D-2DBA-1F41-9AC0-D558E53D15A3}" srcOrd="0" destOrd="0" presId="urn:microsoft.com/office/officeart/2005/8/layout/vList2"/>
    <dgm:cxn modelId="{EE3D04B1-CFD4-41D9-A195-FB22F8F8A342}" srcId="{34E98B16-496F-4145-B169-3BECCF05ED5F}" destId="{DBE63E09-B1A7-4DAD-A307-6C813985B46A}" srcOrd="0" destOrd="0" parTransId="{53880774-7CE2-4A19-AC5B-7C507FCD91D6}" sibTransId="{151DD080-9387-4F7F-8A44-0555BF2B09EB}"/>
    <dgm:cxn modelId="{F661D9B6-C3D7-AB43-9469-60D73ADE6A97}" type="presOf" srcId="{20039948-A126-4492-B58F-B1F3C3583104}" destId="{308D93DD-D3A3-0643-8098-625F9D1E2D2F}" srcOrd="0" destOrd="0" presId="urn:microsoft.com/office/officeart/2005/8/layout/vList2"/>
    <dgm:cxn modelId="{AD8A275F-901A-3B44-B94B-9610E0070D32}" type="presParOf" srcId="{4BC32F0D-2DBA-1F41-9AC0-D558E53D15A3}" destId="{60A730B7-4819-7D45-AE91-CB4EB5001C64}" srcOrd="0" destOrd="0" presId="urn:microsoft.com/office/officeart/2005/8/layout/vList2"/>
    <dgm:cxn modelId="{B9C18873-C42E-8241-9169-FDB93156CE0A}" type="presParOf" srcId="{4BC32F0D-2DBA-1F41-9AC0-D558E53D15A3}" destId="{F7853714-B751-2643-95A0-A9D24840DE3F}" srcOrd="1" destOrd="0" presId="urn:microsoft.com/office/officeart/2005/8/layout/vList2"/>
    <dgm:cxn modelId="{BA861F4E-89D2-B849-9DB7-B96B89202BCE}" type="presParOf" srcId="{4BC32F0D-2DBA-1F41-9AC0-D558E53D15A3}" destId="{308D93DD-D3A3-0643-8098-625F9D1E2D2F}" srcOrd="2" destOrd="0" presId="urn:microsoft.com/office/officeart/2005/8/layout/vList2"/>
    <dgm:cxn modelId="{DD7FE600-164B-DF4E-928B-04EF2F1A6B4D}" type="presParOf" srcId="{4BC32F0D-2DBA-1F41-9AC0-D558E53D15A3}" destId="{E9E985E0-E4E2-1A47-AE66-D7BFCFA3F23B}" srcOrd="3" destOrd="0" presId="urn:microsoft.com/office/officeart/2005/8/layout/vList2"/>
    <dgm:cxn modelId="{56810D69-7AF0-ED4B-AADA-AFDF02A246BF}" type="presParOf" srcId="{4BC32F0D-2DBA-1F41-9AC0-D558E53D15A3}" destId="{1F907374-496E-1E4E-9B53-9D4D4174F57B}"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5E5340A-E1E3-475F-A29B-260BB74307B0}" type="doc">
      <dgm:prSet loTypeId="urn:microsoft.com/office/officeart/2005/8/layout/vProcess5" loCatId="process" qsTypeId="urn:microsoft.com/office/officeart/2005/8/quickstyle/simple1" qsCatId="simple" csTypeId="urn:microsoft.com/office/officeart/2005/8/colors/colorful5" csCatId="colorful"/>
      <dgm:spPr/>
      <dgm:t>
        <a:bodyPr/>
        <a:lstStyle/>
        <a:p>
          <a:endParaRPr lang="en-US"/>
        </a:p>
      </dgm:t>
    </dgm:pt>
    <dgm:pt modelId="{EFC51328-509A-4879-98C1-489DBF3E9467}">
      <dgm:prSet/>
      <dgm:spPr/>
      <dgm:t>
        <a:bodyPr/>
        <a:lstStyle/>
        <a:p>
          <a:r>
            <a:rPr lang="en-US" b="0" i="0"/>
            <a:t>The European system for the protection of human rights, particularly the ECtHR, plays a crucial role in safeguarding individual freedoms.</a:t>
          </a:r>
          <a:endParaRPr lang="en-US"/>
        </a:p>
      </dgm:t>
    </dgm:pt>
    <dgm:pt modelId="{1EC2557F-FFCA-47BF-B044-3B9F1A3528AC}" type="parTrans" cxnId="{7CD8AD1C-FE5D-4175-BEEB-D91196D61D20}">
      <dgm:prSet/>
      <dgm:spPr/>
      <dgm:t>
        <a:bodyPr/>
        <a:lstStyle/>
        <a:p>
          <a:endParaRPr lang="en-US"/>
        </a:p>
      </dgm:t>
    </dgm:pt>
    <dgm:pt modelId="{A7E36E8C-4396-4742-8E91-44635B0E3365}" type="sibTrans" cxnId="{7CD8AD1C-FE5D-4175-BEEB-D91196D61D20}">
      <dgm:prSet/>
      <dgm:spPr/>
      <dgm:t>
        <a:bodyPr/>
        <a:lstStyle/>
        <a:p>
          <a:endParaRPr lang="en-US"/>
        </a:p>
      </dgm:t>
    </dgm:pt>
    <dgm:pt modelId="{5872DBB3-E12D-4291-AB46-5ADD8893B689}">
      <dgm:prSet/>
      <dgm:spPr/>
      <dgm:t>
        <a:bodyPr/>
        <a:lstStyle/>
        <a:p>
          <a:r>
            <a:rPr lang="en-US" b="0" i="0"/>
            <a:t>The principle of subsidiarity ensures that national authorities have primary responsibility for human rights protection.</a:t>
          </a:r>
          <a:endParaRPr lang="en-US"/>
        </a:p>
      </dgm:t>
    </dgm:pt>
    <dgm:pt modelId="{2730DB4D-4685-4C02-81AB-3A51D30DA137}" type="parTrans" cxnId="{B176098A-321E-4271-9FB2-928DFE96A528}">
      <dgm:prSet/>
      <dgm:spPr/>
      <dgm:t>
        <a:bodyPr/>
        <a:lstStyle/>
        <a:p>
          <a:endParaRPr lang="en-US"/>
        </a:p>
      </dgm:t>
    </dgm:pt>
    <dgm:pt modelId="{C209696A-CB53-4B84-ABFB-EC30CD0B5CE9}" type="sibTrans" cxnId="{B176098A-321E-4271-9FB2-928DFE96A528}">
      <dgm:prSet/>
      <dgm:spPr/>
      <dgm:t>
        <a:bodyPr/>
        <a:lstStyle/>
        <a:p>
          <a:endParaRPr lang="en-US"/>
        </a:p>
      </dgm:t>
    </dgm:pt>
    <dgm:pt modelId="{9B047F6A-E7BB-4406-B3B1-A72EDE39251A}">
      <dgm:prSet/>
      <dgm:spPr/>
      <dgm:t>
        <a:bodyPr/>
        <a:lstStyle/>
        <a:p>
          <a:r>
            <a:rPr lang="en-US" b="0" i="0"/>
            <a:t>Landmark cases highlight the Court's ability to address complex issues such as terrorism, assisted suicide, and extraterritoriality.</a:t>
          </a:r>
          <a:endParaRPr lang="en-US"/>
        </a:p>
      </dgm:t>
    </dgm:pt>
    <dgm:pt modelId="{EDA723E1-4054-4D28-AEFB-F93E1954ECCC}" type="parTrans" cxnId="{BA9B368E-BC02-4A1B-A283-0E9F2592F1AD}">
      <dgm:prSet/>
      <dgm:spPr/>
      <dgm:t>
        <a:bodyPr/>
        <a:lstStyle/>
        <a:p>
          <a:endParaRPr lang="en-US"/>
        </a:p>
      </dgm:t>
    </dgm:pt>
    <dgm:pt modelId="{1A66CDFB-8D59-46F5-82BF-EE695D342667}" type="sibTrans" cxnId="{BA9B368E-BC02-4A1B-A283-0E9F2592F1AD}">
      <dgm:prSet/>
      <dgm:spPr/>
      <dgm:t>
        <a:bodyPr/>
        <a:lstStyle/>
        <a:p>
          <a:endParaRPr lang="en-US"/>
        </a:p>
      </dgm:t>
    </dgm:pt>
    <dgm:pt modelId="{8C188948-E2E8-A747-B320-81D94B9F3163}" type="pres">
      <dgm:prSet presAssocID="{95E5340A-E1E3-475F-A29B-260BB74307B0}" presName="outerComposite" presStyleCnt="0">
        <dgm:presLayoutVars>
          <dgm:chMax val="5"/>
          <dgm:dir/>
          <dgm:resizeHandles val="exact"/>
        </dgm:presLayoutVars>
      </dgm:prSet>
      <dgm:spPr/>
    </dgm:pt>
    <dgm:pt modelId="{C385B785-623D-F64C-9F15-BD1FC6F8E8A0}" type="pres">
      <dgm:prSet presAssocID="{95E5340A-E1E3-475F-A29B-260BB74307B0}" presName="dummyMaxCanvas" presStyleCnt="0">
        <dgm:presLayoutVars/>
      </dgm:prSet>
      <dgm:spPr/>
    </dgm:pt>
    <dgm:pt modelId="{C558A447-FFBE-B64F-A68E-06B48F5A650C}" type="pres">
      <dgm:prSet presAssocID="{95E5340A-E1E3-475F-A29B-260BB74307B0}" presName="ThreeNodes_1" presStyleLbl="node1" presStyleIdx="0" presStyleCnt="3">
        <dgm:presLayoutVars>
          <dgm:bulletEnabled val="1"/>
        </dgm:presLayoutVars>
      </dgm:prSet>
      <dgm:spPr/>
    </dgm:pt>
    <dgm:pt modelId="{C255B6B5-2DEF-EA45-AD4E-E3E99D014664}" type="pres">
      <dgm:prSet presAssocID="{95E5340A-E1E3-475F-A29B-260BB74307B0}" presName="ThreeNodes_2" presStyleLbl="node1" presStyleIdx="1" presStyleCnt="3">
        <dgm:presLayoutVars>
          <dgm:bulletEnabled val="1"/>
        </dgm:presLayoutVars>
      </dgm:prSet>
      <dgm:spPr/>
    </dgm:pt>
    <dgm:pt modelId="{A83588AB-7599-0E4E-94CD-D294AF20578F}" type="pres">
      <dgm:prSet presAssocID="{95E5340A-E1E3-475F-A29B-260BB74307B0}" presName="ThreeNodes_3" presStyleLbl="node1" presStyleIdx="2" presStyleCnt="3">
        <dgm:presLayoutVars>
          <dgm:bulletEnabled val="1"/>
        </dgm:presLayoutVars>
      </dgm:prSet>
      <dgm:spPr/>
    </dgm:pt>
    <dgm:pt modelId="{1009A2DE-3B47-854D-8EE6-0A24DDE6B6ED}" type="pres">
      <dgm:prSet presAssocID="{95E5340A-E1E3-475F-A29B-260BB74307B0}" presName="ThreeConn_1-2" presStyleLbl="fgAccFollowNode1" presStyleIdx="0" presStyleCnt="2">
        <dgm:presLayoutVars>
          <dgm:bulletEnabled val="1"/>
        </dgm:presLayoutVars>
      </dgm:prSet>
      <dgm:spPr/>
    </dgm:pt>
    <dgm:pt modelId="{89F76D65-3F44-5147-8061-555BD44C69C8}" type="pres">
      <dgm:prSet presAssocID="{95E5340A-E1E3-475F-A29B-260BB74307B0}" presName="ThreeConn_2-3" presStyleLbl="fgAccFollowNode1" presStyleIdx="1" presStyleCnt="2">
        <dgm:presLayoutVars>
          <dgm:bulletEnabled val="1"/>
        </dgm:presLayoutVars>
      </dgm:prSet>
      <dgm:spPr/>
    </dgm:pt>
    <dgm:pt modelId="{62BD113F-520A-8548-8345-D5BA79B8C192}" type="pres">
      <dgm:prSet presAssocID="{95E5340A-E1E3-475F-A29B-260BB74307B0}" presName="ThreeNodes_1_text" presStyleLbl="node1" presStyleIdx="2" presStyleCnt="3">
        <dgm:presLayoutVars>
          <dgm:bulletEnabled val="1"/>
        </dgm:presLayoutVars>
      </dgm:prSet>
      <dgm:spPr/>
    </dgm:pt>
    <dgm:pt modelId="{92DA8906-B4D1-444A-9504-A77CAD6F4DCB}" type="pres">
      <dgm:prSet presAssocID="{95E5340A-E1E3-475F-A29B-260BB74307B0}" presName="ThreeNodes_2_text" presStyleLbl="node1" presStyleIdx="2" presStyleCnt="3">
        <dgm:presLayoutVars>
          <dgm:bulletEnabled val="1"/>
        </dgm:presLayoutVars>
      </dgm:prSet>
      <dgm:spPr/>
    </dgm:pt>
    <dgm:pt modelId="{E9A8EE39-B6DC-5848-8128-F370227C63B4}" type="pres">
      <dgm:prSet presAssocID="{95E5340A-E1E3-475F-A29B-260BB74307B0}" presName="ThreeNodes_3_text" presStyleLbl="node1" presStyleIdx="2" presStyleCnt="3">
        <dgm:presLayoutVars>
          <dgm:bulletEnabled val="1"/>
        </dgm:presLayoutVars>
      </dgm:prSet>
      <dgm:spPr/>
    </dgm:pt>
  </dgm:ptLst>
  <dgm:cxnLst>
    <dgm:cxn modelId="{FA568802-B66D-5D40-BD5F-D5EE946F8456}" type="presOf" srcId="{5872DBB3-E12D-4291-AB46-5ADD8893B689}" destId="{92DA8906-B4D1-444A-9504-A77CAD6F4DCB}" srcOrd="1" destOrd="0" presId="urn:microsoft.com/office/officeart/2005/8/layout/vProcess5"/>
    <dgm:cxn modelId="{7CD8AD1C-FE5D-4175-BEEB-D91196D61D20}" srcId="{95E5340A-E1E3-475F-A29B-260BB74307B0}" destId="{EFC51328-509A-4879-98C1-489DBF3E9467}" srcOrd="0" destOrd="0" parTransId="{1EC2557F-FFCA-47BF-B044-3B9F1A3528AC}" sibTransId="{A7E36E8C-4396-4742-8E91-44635B0E3365}"/>
    <dgm:cxn modelId="{AE059826-2912-EC4C-B3CA-236B9D025BBD}" type="presOf" srcId="{C209696A-CB53-4B84-ABFB-EC30CD0B5CE9}" destId="{89F76D65-3F44-5147-8061-555BD44C69C8}" srcOrd="0" destOrd="0" presId="urn:microsoft.com/office/officeart/2005/8/layout/vProcess5"/>
    <dgm:cxn modelId="{F75C9C4B-0D55-004F-A7D1-536A66D46AEA}" type="presOf" srcId="{5872DBB3-E12D-4291-AB46-5ADD8893B689}" destId="{C255B6B5-2DEF-EA45-AD4E-E3E99D014664}" srcOrd="0" destOrd="0" presId="urn:microsoft.com/office/officeart/2005/8/layout/vProcess5"/>
    <dgm:cxn modelId="{16D0F664-D1A7-814F-8B74-5E5A5FA4E4B6}" type="presOf" srcId="{95E5340A-E1E3-475F-A29B-260BB74307B0}" destId="{8C188948-E2E8-A747-B320-81D94B9F3163}" srcOrd="0" destOrd="0" presId="urn:microsoft.com/office/officeart/2005/8/layout/vProcess5"/>
    <dgm:cxn modelId="{B176098A-321E-4271-9FB2-928DFE96A528}" srcId="{95E5340A-E1E3-475F-A29B-260BB74307B0}" destId="{5872DBB3-E12D-4291-AB46-5ADD8893B689}" srcOrd="1" destOrd="0" parTransId="{2730DB4D-4685-4C02-81AB-3A51D30DA137}" sibTransId="{C209696A-CB53-4B84-ABFB-EC30CD0B5CE9}"/>
    <dgm:cxn modelId="{BA9B368E-BC02-4A1B-A283-0E9F2592F1AD}" srcId="{95E5340A-E1E3-475F-A29B-260BB74307B0}" destId="{9B047F6A-E7BB-4406-B3B1-A72EDE39251A}" srcOrd="2" destOrd="0" parTransId="{EDA723E1-4054-4D28-AEFB-F93E1954ECCC}" sibTransId="{1A66CDFB-8D59-46F5-82BF-EE695D342667}"/>
    <dgm:cxn modelId="{BEDEAEC8-C440-EA4F-A484-3BB2DB5AAF86}" type="presOf" srcId="{A7E36E8C-4396-4742-8E91-44635B0E3365}" destId="{1009A2DE-3B47-854D-8EE6-0A24DDE6B6ED}" srcOrd="0" destOrd="0" presId="urn:microsoft.com/office/officeart/2005/8/layout/vProcess5"/>
    <dgm:cxn modelId="{1B8AC1D4-0756-DB44-9412-8013E2D4A445}" type="presOf" srcId="{EFC51328-509A-4879-98C1-489DBF3E9467}" destId="{C558A447-FFBE-B64F-A68E-06B48F5A650C}" srcOrd="0" destOrd="0" presId="urn:microsoft.com/office/officeart/2005/8/layout/vProcess5"/>
    <dgm:cxn modelId="{3825B9E3-AEB8-AD45-9617-A5539E2D0E8C}" type="presOf" srcId="{9B047F6A-E7BB-4406-B3B1-A72EDE39251A}" destId="{E9A8EE39-B6DC-5848-8128-F370227C63B4}" srcOrd="1" destOrd="0" presId="urn:microsoft.com/office/officeart/2005/8/layout/vProcess5"/>
    <dgm:cxn modelId="{B85F4AE9-2083-D34B-80AC-A26C09B5F0A2}" type="presOf" srcId="{9B047F6A-E7BB-4406-B3B1-A72EDE39251A}" destId="{A83588AB-7599-0E4E-94CD-D294AF20578F}" srcOrd="0" destOrd="0" presId="urn:microsoft.com/office/officeart/2005/8/layout/vProcess5"/>
    <dgm:cxn modelId="{67590FEE-8BE0-2943-A3B2-6E7125086360}" type="presOf" srcId="{EFC51328-509A-4879-98C1-489DBF3E9467}" destId="{62BD113F-520A-8548-8345-D5BA79B8C192}" srcOrd="1" destOrd="0" presId="urn:microsoft.com/office/officeart/2005/8/layout/vProcess5"/>
    <dgm:cxn modelId="{97854248-E64D-1A4E-8B60-B1F5623F0716}" type="presParOf" srcId="{8C188948-E2E8-A747-B320-81D94B9F3163}" destId="{C385B785-623D-F64C-9F15-BD1FC6F8E8A0}" srcOrd="0" destOrd="0" presId="urn:microsoft.com/office/officeart/2005/8/layout/vProcess5"/>
    <dgm:cxn modelId="{C8332878-CA6B-2C46-90A8-521C0EBE156A}" type="presParOf" srcId="{8C188948-E2E8-A747-B320-81D94B9F3163}" destId="{C558A447-FFBE-B64F-A68E-06B48F5A650C}" srcOrd="1" destOrd="0" presId="urn:microsoft.com/office/officeart/2005/8/layout/vProcess5"/>
    <dgm:cxn modelId="{D7E719A4-CC81-B348-B1D0-0F5067EE9A22}" type="presParOf" srcId="{8C188948-E2E8-A747-B320-81D94B9F3163}" destId="{C255B6B5-2DEF-EA45-AD4E-E3E99D014664}" srcOrd="2" destOrd="0" presId="urn:microsoft.com/office/officeart/2005/8/layout/vProcess5"/>
    <dgm:cxn modelId="{D7804564-7E01-BD40-A692-B99D438B5B88}" type="presParOf" srcId="{8C188948-E2E8-A747-B320-81D94B9F3163}" destId="{A83588AB-7599-0E4E-94CD-D294AF20578F}" srcOrd="3" destOrd="0" presId="urn:microsoft.com/office/officeart/2005/8/layout/vProcess5"/>
    <dgm:cxn modelId="{E812E2DF-8640-7240-9F8D-AF807555958A}" type="presParOf" srcId="{8C188948-E2E8-A747-B320-81D94B9F3163}" destId="{1009A2DE-3B47-854D-8EE6-0A24DDE6B6ED}" srcOrd="4" destOrd="0" presId="urn:microsoft.com/office/officeart/2005/8/layout/vProcess5"/>
    <dgm:cxn modelId="{83C779AB-86B8-4D46-921E-31E96CAE5257}" type="presParOf" srcId="{8C188948-E2E8-A747-B320-81D94B9F3163}" destId="{89F76D65-3F44-5147-8061-555BD44C69C8}" srcOrd="5" destOrd="0" presId="urn:microsoft.com/office/officeart/2005/8/layout/vProcess5"/>
    <dgm:cxn modelId="{B67456B0-882A-6D47-95E7-0FB33678C35E}" type="presParOf" srcId="{8C188948-E2E8-A747-B320-81D94B9F3163}" destId="{62BD113F-520A-8548-8345-D5BA79B8C192}" srcOrd="6" destOrd="0" presId="urn:microsoft.com/office/officeart/2005/8/layout/vProcess5"/>
    <dgm:cxn modelId="{CB7884BA-C836-ED4C-99C8-70F9EBFAB3D3}" type="presParOf" srcId="{8C188948-E2E8-A747-B320-81D94B9F3163}" destId="{92DA8906-B4D1-444A-9504-A77CAD6F4DCB}" srcOrd="7" destOrd="0" presId="urn:microsoft.com/office/officeart/2005/8/layout/vProcess5"/>
    <dgm:cxn modelId="{6E8B57F1-8D1E-3543-A1BE-89D4B5EB4740}" type="presParOf" srcId="{8C188948-E2E8-A747-B320-81D94B9F3163}" destId="{E9A8EE39-B6DC-5848-8128-F370227C63B4}"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82BC7A-A924-4725-AA1D-A58D3234A986}" type="doc">
      <dgm:prSet loTypeId="urn:microsoft.com/office/officeart/2018/2/layout/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583F15E9-4FCE-44BB-8D28-BD661B6E7577}">
      <dgm:prSet/>
      <dgm:spPr/>
      <dgm:t>
        <a:bodyPr/>
        <a:lstStyle/>
        <a:p>
          <a:pPr>
            <a:defRPr b="1"/>
          </a:pPr>
          <a:r>
            <a:rPr lang="en-US" b="1" i="0"/>
            <a:t>Functions </a:t>
          </a:r>
          <a:r>
            <a:rPr lang="en-US" b="0" i="0"/>
            <a:t>:</a:t>
          </a:r>
          <a:endParaRPr lang="en-US"/>
        </a:p>
      </dgm:t>
    </dgm:pt>
    <dgm:pt modelId="{80C6FEF1-C76E-4F72-8A08-44577B706BAF}" type="parTrans" cxnId="{58D08138-75C1-43AA-87A3-5BDA0A844AE7}">
      <dgm:prSet/>
      <dgm:spPr/>
      <dgm:t>
        <a:bodyPr/>
        <a:lstStyle/>
        <a:p>
          <a:endParaRPr lang="en-US"/>
        </a:p>
      </dgm:t>
    </dgm:pt>
    <dgm:pt modelId="{5531E0E8-6581-49FB-A612-F4E6F90ED721}" type="sibTrans" cxnId="{58D08138-75C1-43AA-87A3-5BDA0A844AE7}">
      <dgm:prSet/>
      <dgm:spPr/>
      <dgm:t>
        <a:bodyPr/>
        <a:lstStyle/>
        <a:p>
          <a:endParaRPr lang="en-US"/>
        </a:p>
      </dgm:t>
    </dgm:pt>
    <dgm:pt modelId="{C4E3BD01-DA29-41BD-A5E3-4761D177CE16}">
      <dgm:prSet/>
      <dgm:spPr/>
      <dgm:t>
        <a:bodyPr/>
        <a:lstStyle/>
        <a:p>
          <a:r>
            <a:rPr lang="en-US" b="0" i="0"/>
            <a:t>Promoting awareness and education about human rights.</a:t>
          </a:r>
          <a:endParaRPr lang="en-US"/>
        </a:p>
      </dgm:t>
    </dgm:pt>
    <dgm:pt modelId="{5682FCDB-5849-42E3-88B9-4199D5C19D1E}" type="parTrans" cxnId="{0FC454FE-A285-431B-BEAD-40244716BB45}">
      <dgm:prSet/>
      <dgm:spPr/>
      <dgm:t>
        <a:bodyPr/>
        <a:lstStyle/>
        <a:p>
          <a:endParaRPr lang="en-US"/>
        </a:p>
      </dgm:t>
    </dgm:pt>
    <dgm:pt modelId="{AAEFEA82-E877-4FFB-A27F-AEC87012E557}" type="sibTrans" cxnId="{0FC454FE-A285-431B-BEAD-40244716BB45}">
      <dgm:prSet/>
      <dgm:spPr/>
      <dgm:t>
        <a:bodyPr/>
        <a:lstStyle/>
        <a:p>
          <a:endParaRPr lang="en-US"/>
        </a:p>
      </dgm:t>
    </dgm:pt>
    <dgm:pt modelId="{0F7D1591-3DD3-4001-A591-177E78D52F89}">
      <dgm:prSet/>
      <dgm:spPr/>
      <dgm:t>
        <a:bodyPr/>
        <a:lstStyle/>
        <a:p>
          <a:r>
            <a:rPr lang="en-US" b="0" i="0"/>
            <a:t>Investigating violations and holding states accountable.</a:t>
          </a:r>
          <a:endParaRPr lang="en-US"/>
        </a:p>
      </dgm:t>
    </dgm:pt>
    <dgm:pt modelId="{CD70C291-D1C4-43A8-B764-C5CECC0A0C95}" type="parTrans" cxnId="{64A4EB01-4ED0-4878-935A-7C7D737D804D}">
      <dgm:prSet/>
      <dgm:spPr/>
      <dgm:t>
        <a:bodyPr/>
        <a:lstStyle/>
        <a:p>
          <a:endParaRPr lang="en-US"/>
        </a:p>
      </dgm:t>
    </dgm:pt>
    <dgm:pt modelId="{691E1987-7151-4ABC-8851-6E950D86AD58}" type="sibTrans" cxnId="{64A4EB01-4ED0-4878-935A-7C7D737D804D}">
      <dgm:prSet/>
      <dgm:spPr/>
      <dgm:t>
        <a:bodyPr/>
        <a:lstStyle/>
        <a:p>
          <a:endParaRPr lang="en-US"/>
        </a:p>
      </dgm:t>
    </dgm:pt>
    <dgm:pt modelId="{29691267-0D44-4BD7-B5F6-6BF51DA19636}">
      <dgm:prSet/>
      <dgm:spPr/>
      <dgm:t>
        <a:bodyPr/>
        <a:lstStyle/>
        <a:p>
          <a:r>
            <a:rPr lang="en-US" b="0" i="0"/>
            <a:t>Providing mechanisms for individuals to file complaints.</a:t>
          </a:r>
          <a:endParaRPr lang="en-US"/>
        </a:p>
      </dgm:t>
    </dgm:pt>
    <dgm:pt modelId="{352C9F31-C92A-454D-96C6-C4EC14F1D5EF}" type="parTrans" cxnId="{7A494597-5F02-423C-9D73-BBA05BE35DD0}">
      <dgm:prSet/>
      <dgm:spPr/>
      <dgm:t>
        <a:bodyPr/>
        <a:lstStyle/>
        <a:p>
          <a:endParaRPr lang="en-US"/>
        </a:p>
      </dgm:t>
    </dgm:pt>
    <dgm:pt modelId="{C9148B0E-8035-4587-88BF-7052343A879D}" type="sibTrans" cxnId="{7A494597-5F02-423C-9D73-BBA05BE35DD0}">
      <dgm:prSet/>
      <dgm:spPr/>
      <dgm:t>
        <a:bodyPr/>
        <a:lstStyle/>
        <a:p>
          <a:endParaRPr lang="en-US"/>
        </a:p>
      </dgm:t>
    </dgm:pt>
    <dgm:pt modelId="{2D8948CC-2CD7-4570-BC83-A050B7EFFBDD}">
      <dgm:prSet/>
      <dgm:spPr/>
      <dgm:t>
        <a:bodyPr/>
        <a:lstStyle/>
        <a:p>
          <a:r>
            <a:rPr lang="en-US" b="0" i="0"/>
            <a:t>Encouraging dialogue and cooperation between states.</a:t>
          </a:r>
          <a:endParaRPr lang="en-US"/>
        </a:p>
      </dgm:t>
    </dgm:pt>
    <dgm:pt modelId="{5E5FE286-9A19-4216-9E31-224397623189}" type="parTrans" cxnId="{24398C42-CF97-4A64-AFA3-E39DE5873B5C}">
      <dgm:prSet/>
      <dgm:spPr/>
      <dgm:t>
        <a:bodyPr/>
        <a:lstStyle/>
        <a:p>
          <a:endParaRPr lang="en-US"/>
        </a:p>
      </dgm:t>
    </dgm:pt>
    <dgm:pt modelId="{BCCE7C6A-D11F-4EC1-BB99-D9C6B73A2385}" type="sibTrans" cxnId="{24398C42-CF97-4A64-AFA3-E39DE5873B5C}">
      <dgm:prSet/>
      <dgm:spPr/>
      <dgm:t>
        <a:bodyPr/>
        <a:lstStyle/>
        <a:p>
          <a:endParaRPr lang="en-US"/>
        </a:p>
      </dgm:t>
    </dgm:pt>
    <dgm:pt modelId="{C2952847-4307-45E0-AA69-DB874343C521}">
      <dgm:prSet/>
      <dgm:spPr/>
      <dgm:t>
        <a:bodyPr/>
        <a:lstStyle/>
        <a:p>
          <a:pPr>
            <a:defRPr b="1"/>
          </a:pPr>
          <a:r>
            <a:rPr lang="en-US" b="1" i="0"/>
            <a:t>Challenges </a:t>
          </a:r>
          <a:r>
            <a:rPr lang="en-US" b="0" i="0"/>
            <a:t>:</a:t>
          </a:r>
          <a:endParaRPr lang="en-US"/>
        </a:p>
      </dgm:t>
    </dgm:pt>
    <dgm:pt modelId="{7ECEE352-2302-432E-BB7C-A19948BB1F54}" type="parTrans" cxnId="{F5580872-FC37-4B96-8F4E-C02D194264B5}">
      <dgm:prSet/>
      <dgm:spPr/>
      <dgm:t>
        <a:bodyPr/>
        <a:lstStyle/>
        <a:p>
          <a:endParaRPr lang="en-US"/>
        </a:p>
      </dgm:t>
    </dgm:pt>
    <dgm:pt modelId="{35BC16B6-C9F8-4808-8578-595451D2A11F}" type="sibTrans" cxnId="{F5580872-FC37-4B96-8F4E-C02D194264B5}">
      <dgm:prSet/>
      <dgm:spPr/>
      <dgm:t>
        <a:bodyPr/>
        <a:lstStyle/>
        <a:p>
          <a:endParaRPr lang="en-US"/>
        </a:p>
      </dgm:t>
    </dgm:pt>
    <dgm:pt modelId="{6603924B-7A96-4C33-9EC7-F53ABC3B6930}">
      <dgm:prSet/>
      <dgm:spPr/>
      <dgm:t>
        <a:bodyPr/>
        <a:lstStyle/>
        <a:p>
          <a:r>
            <a:rPr lang="en-US" b="0" i="0"/>
            <a:t>Political interference.</a:t>
          </a:r>
          <a:endParaRPr lang="en-US"/>
        </a:p>
      </dgm:t>
    </dgm:pt>
    <dgm:pt modelId="{3ED9993B-51F7-406D-9D0B-8D8B78767B58}" type="parTrans" cxnId="{E3191AF2-1B5F-4B38-A16F-FFF8ABFAC998}">
      <dgm:prSet/>
      <dgm:spPr/>
      <dgm:t>
        <a:bodyPr/>
        <a:lstStyle/>
        <a:p>
          <a:endParaRPr lang="en-US"/>
        </a:p>
      </dgm:t>
    </dgm:pt>
    <dgm:pt modelId="{F71D8DCE-A244-475E-8F86-3BE91847C893}" type="sibTrans" cxnId="{E3191AF2-1B5F-4B38-A16F-FFF8ABFAC998}">
      <dgm:prSet/>
      <dgm:spPr/>
      <dgm:t>
        <a:bodyPr/>
        <a:lstStyle/>
        <a:p>
          <a:endParaRPr lang="en-US"/>
        </a:p>
      </dgm:t>
    </dgm:pt>
    <dgm:pt modelId="{D8DD3D3A-971B-4D2A-9B6A-AEAF1B57CDA1}">
      <dgm:prSet/>
      <dgm:spPr/>
      <dgm:t>
        <a:bodyPr/>
        <a:lstStyle/>
        <a:p>
          <a:r>
            <a:rPr lang="en-US" b="0" i="0"/>
            <a:t>Lack of enforcement powers.</a:t>
          </a:r>
          <a:endParaRPr lang="en-US"/>
        </a:p>
      </dgm:t>
    </dgm:pt>
    <dgm:pt modelId="{91735901-07DD-40E0-B146-36593AF3518A}" type="parTrans" cxnId="{A26A124F-E1D9-42F6-8C52-9532D595A85B}">
      <dgm:prSet/>
      <dgm:spPr/>
      <dgm:t>
        <a:bodyPr/>
        <a:lstStyle/>
        <a:p>
          <a:endParaRPr lang="en-US"/>
        </a:p>
      </dgm:t>
    </dgm:pt>
    <dgm:pt modelId="{9566DF80-9DC4-45E1-9989-6707E9A8A4F3}" type="sibTrans" cxnId="{A26A124F-E1D9-42F6-8C52-9532D595A85B}">
      <dgm:prSet/>
      <dgm:spPr/>
      <dgm:t>
        <a:bodyPr/>
        <a:lstStyle/>
        <a:p>
          <a:endParaRPr lang="en-US"/>
        </a:p>
      </dgm:t>
    </dgm:pt>
    <dgm:pt modelId="{46E2A4B9-AF00-4C57-8D6D-DA224379A91A}">
      <dgm:prSet/>
      <dgm:spPr/>
      <dgm:t>
        <a:bodyPr/>
        <a:lstStyle/>
        <a:p>
          <a:r>
            <a:rPr lang="en-US" b="0" i="0"/>
            <a:t>Cultural relativism vs. universalism debates.</a:t>
          </a:r>
          <a:endParaRPr lang="en-US"/>
        </a:p>
      </dgm:t>
    </dgm:pt>
    <dgm:pt modelId="{6D1A3551-A6BA-4CBB-ACCC-AAF963AB8655}" type="parTrans" cxnId="{F08169A6-7EC1-405B-A1EB-C369EC38124F}">
      <dgm:prSet/>
      <dgm:spPr/>
      <dgm:t>
        <a:bodyPr/>
        <a:lstStyle/>
        <a:p>
          <a:endParaRPr lang="en-US"/>
        </a:p>
      </dgm:t>
    </dgm:pt>
    <dgm:pt modelId="{5A8D996B-037F-4EC7-90A5-695741D83431}" type="sibTrans" cxnId="{F08169A6-7EC1-405B-A1EB-C369EC38124F}">
      <dgm:prSet/>
      <dgm:spPr/>
      <dgm:t>
        <a:bodyPr/>
        <a:lstStyle/>
        <a:p>
          <a:endParaRPr lang="en-US"/>
        </a:p>
      </dgm:t>
    </dgm:pt>
    <dgm:pt modelId="{241A88A1-8907-4672-A283-327485BDE469}" type="pres">
      <dgm:prSet presAssocID="{0782BC7A-A924-4725-AA1D-A58D3234A986}" presName="root" presStyleCnt="0">
        <dgm:presLayoutVars>
          <dgm:dir/>
          <dgm:resizeHandles val="exact"/>
        </dgm:presLayoutVars>
      </dgm:prSet>
      <dgm:spPr/>
    </dgm:pt>
    <dgm:pt modelId="{E9DA9A79-29F8-40BF-9D50-212E0E393648}" type="pres">
      <dgm:prSet presAssocID="{583F15E9-4FCE-44BB-8D28-BD661B6E7577}" presName="compNode" presStyleCnt="0"/>
      <dgm:spPr/>
    </dgm:pt>
    <dgm:pt modelId="{F0D50BED-A9F5-497D-879E-504258EEB9B4}" type="pres">
      <dgm:prSet presAssocID="{583F15E9-4FCE-44BB-8D28-BD661B6E757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Судья"/>
        </a:ext>
      </dgm:extLst>
    </dgm:pt>
    <dgm:pt modelId="{FBDBA267-4626-4D91-A40B-3BB8763B879D}" type="pres">
      <dgm:prSet presAssocID="{583F15E9-4FCE-44BB-8D28-BD661B6E7577}" presName="iconSpace" presStyleCnt="0"/>
      <dgm:spPr/>
    </dgm:pt>
    <dgm:pt modelId="{F4207717-655D-4E99-A8B5-0EEF55152F3B}" type="pres">
      <dgm:prSet presAssocID="{583F15E9-4FCE-44BB-8D28-BD661B6E7577}" presName="parTx" presStyleLbl="revTx" presStyleIdx="0" presStyleCnt="4">
        <dgm:presLayoutVars>
          <dgm:chMax val="0"/>
          <dgm:chPref val="0"/>
        </dgm:presLayoutVars>
      </dgm:prSet>
      <dgm:spPr/>
    </dgm:pt>
    <dgm:pt modelId="{CDCD3B60-CB18-4761-8121-B6620B5CA16A}" type="pres">
      <dgm:prSet presAssocID="{583F15E9-4FCE-44BB-8D28-BD661B6E7577}" presName="txSpace" presStyleCnt="0"/>
      <dgm:spPr/>
    </dgm:pt>
    <dgm:pt modelId="{15EDEE38-4257-45B9-999D-AF031BB96F8D}" type="pres">
      <dgm:prSet presAssocID="{583F15E9-4FCE-44BB-8D28-BD661B6E7577}" presName="desTx" presStyleLbl="revTx" presStyleIdx="1" presStyleCnt="4">
        <dgm:presLayoutVars/>
      </dgm:prSet>
      <dgm:spPr/>
    </dgm:pt>
    <dgm:pt modelId="{996CA884-52B1-4804-9A2F-DAB566E9A023}" type="pres">
      <dgm:prSet presAssocID="{5531E0E8-6581-49FB-A612-F4E6F90ED721}" presName="sibTrans" presStyleCnt="0"/>
      <dgm:spPr/>
    </dgm:pt>
    <dgm:pt modelId="{31150C34-20CC-48F6-ACD4-C979A93F9EA9}" type="pres">
      <dgm:prSet presAssocID="{C2952847-4307-45E0-AA69-DB874343C521}" presName="compNode" presStyleCnt="0"/>
      <dgm:spPr/>
    </dgm:pt>
    <dgm:pt modelId="{AAB55B59-42EB-4B7D-92B9-B4CE2C9BA258}" type="pres">
      <dgm:prSet presAssocID="{C2952847-4307-45E0-AA69-DB874343C52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Лектор"/>
        </a:ext>
      </dgm:extLst>
    </dgm:pt>
    <dgm:pt modelId="{A7956F9C-5AC6-4C2B-9163-BDD8935C74C8}" type="pres">
      <dgm:prSet presAssocID="{C2952847-4307-45E0-AA69-DB874343C521}" presName="iconSpace" presStyleCnt="0"/>
      <dgm:spPr/>
    </dgm:pt>
    <dgm:pt modelId="{9C7F46FC-0BBF-4619-8B54-3D86BE3DE5A4}" type="pres">
      <dgm:prSet presAssocID="{C2952847-4307-45E0-AA69-DB874343C521}" presName="parTx" presStyleLbl="revTx" presStyleIdx="2" presStyleCnt="4">
        <dgm:presLayoutVars>
          <dgm:chMax val="0"/>
          <dgm:chPref val="0"/>
        </dgm:presLayoutVars>
      </dgm:prSet>
      <dgm:spPr/>
    </dgm:pt>
    <dgm:pt modelId="{B03AD109-A709-4A69-B4DD-7DDEA36D8B69}" type="pres">
      <dgm:prSet presAssocID="{C2952847-4307-45E0-AA69-DB874343C521}" presName="txSpace" presStyleCnt="0"/>
      <dgm:spPr/>
    </dgm:pt>
    <dgm:pt modelId="{2128B501-F161-4E7E-A1CD-7E6914F8E996}" type="pres">
      <dgm:prSet presAssocID="{C2952847-4307-45E0-AA69-DB874343C521}" presName="desTx" presStyleLbl="revTx" presStyleIdx="3" presStyleCnt="4">
        <dgm:presLayoutVars/>
      </dgm:prSet>
      <dgm:spPr/>
    </dgm:pt>
  </dgm:ptLst>
  <dgm:cxnLst>
    <dgm:cxn modelId="{64A4EB01-4ED0-4878-935A-7C7D737D804D}" srcId="{583F15E9-4FCE-44BB-8D28-BD661B6E7577}" destId="{0F7D1591-3DD3-4001-A591-177E78D52F89}" srcOrd="1" destOrd="0" parTransId="{CD70C291-D1C4-43A8-B764-C5CECC0A0C95}" sibTransId="{691E1987-7151-4ABC-8851-6E950D86AD58}"/>
    <dgm:cxn modelId="{5E4C730C-3781-46F3-9101-2468B833F612}" type="presOf" srcId="{C4E3BD01-DA29-41BD-A5E3-4761D177CE16}" destId="{15EDEE38-4257-45B9-999D-AF031BB96F8D}" srcOrd="0" destOrd="0" presId="urn:microsoft.com/office/officeart/2018/2/layout/IconLabelDescriptionList"/>
    <dgm:cxn modelId="{99E8EE29-3E5E-42CA-A934-FB25E598B1B2}" type="presOf" srcId="{0F7D1591-3DD3-4001-A591-177E78D52F89}" destId="{15EDEE38-4257-45B9-999D-AF031BB96F8D}" srcOrd="0" destOrd="1" presId="urn:microsoft.com/office/officeart/2018/2/layout/IconLabelDescriptionList"/>
    <dgm:cxn modelId="{6381462E-C7E1-498D-8605-FC325B0088E4}" type="presOf" srcId="{46E2A4B9-AF00-4C57-8D6D-DA224379A91A}" destId="{2128B501-F161-4E7E-A1CD-7E6914F8E996}" srcOrd="0" destOrd="2" presId="urn:microsoft.com/office/officeart/2018/2/layout/IconLabelDescriptionList"/>
    <dgm:cxn modelId="{58D08138-75C1-43AA-87A3-5BDA0A844AE7}" srcId="{0782BC7A-A924-4725-AA1D-A58D3234A986}" destId="{583F15E9-4FCE-44BB-8D28-BD661B6E7577}" srcOrd="0" destOrd="0" parTransId="{80C6FEF1-C76E-4F72-8A08-44577B706BAF}" sibTransId="{5531E0E8-6581-49FB-A612-F4E6F90ED721}"/>
    <dgm:cxn modelId="{24398C42-CF97-4A64-AFA3-E39DE5873B5C}" srcId="{583F15E9-4FCE-44BB-8D28-BD661B6E7577}" destId="{2D8948CC-2CD7-4570-BC83-A050B7EFFBDD}" srcOrd="3" destOrd="0" parTransId="{5E5FE286-9A19-4216-9E31-224397623189}" sibTransId="{BCCE7C6A-D11F-4EC1-BB99-D9C6B73A2385}"/>
    <dgm:cxn modelId="{C37D1948-EA32-4220-9D61-0CC1575A4CC1}" type="presOf" srcId="{583F15E9-4FCE-44BB-8D28-BD661B6E7577}" destId="{F4207717-655D-4E99-A8B5-0EEF55152F3B}" srcOrd="0" destOrd="0" presId="urn:microsoft.com/office/officeart/2018/2/layout/IconLabelDescriptionList"/>
    <dgm:cxn modelId="{A26A124F-E1D9-42F6-8C52-9532D595A85B}" srcId="{C2952847-4307-45E0-AA69-DB874343C521}" destId="{D8DD3D3A-971B-4D2A-9B6A-AEAF1B57CDA1}" srcOrd="1" destOrd="0" parTransId="{91735901-07DD-40E0-B146-36593AF3518A}" sibTransId="{9566DF80-9DC4-45E1-9989-6707E9A8A4F3}"/>
    <dgm:cxn modelId="{F5580872-FC37-4B96-8F4E-C02D194264B5}" srcId="{0782BC7A-A924-4725-AA1D-A58D3234A986}" destId="{C2952847-4307-45E0-AA69-DB874343C521}" srcOrd="1" destOrd="0" parTransId="{7ECEE352-2302-432E-BB7C-A19948BB1F54}" sibTransId="{35BC16B6-C9F8-4808-8578-595451D2A11F}"/>
    <dgm:cxn modelId="{7A494597-5F02-423C-9D73-BBA05BE35DD0}" srcId="{583F15E9-4FCE-44BB-8D28-BD661B6E7577}" destId="{29691267-0D44-4BD7-B5F6-6BF51DA19636}" srcOrd="2" destOrd="0" parTransId="{352C9F31-C92A-454D-96C6-C4EC14F1D5EF}" sibTransId="{C9148B0E-8035-4587-88BF-7052343A879D}"/>
    <dgm:cxn modelId="{08E83CA1-9B18-4F27-A6E4-535EC6B4A458}" type="presOf" srcId="{6603924B-7A96-4C33-9EC7-F53ABC3B6930}" destId="{2128B501-F161-4E7E-A1CD-7E6914F8E996}" srcOrd="0" destOrd="0" presId="urn:microsoft.com/office/officeart/2018/2/layout/IconLabelDescriptionList"/>
    <dgm:cxn modelId="{483A6EA2-4567-45E1-966E-0458D3D6BEC8}" type="presOf" srcId="{C2952847-4307-45E0-AA69-DB874343C521}" destId="{9C7F46FC-0BBF-4619-8B54-3D86BE3DE5A4}" srcOrd="0" destOrd="0" presId="urn:microsoft.com/office/officeart/2018/2/layout/IconLabelDescriptionList"/>
    <dgm:cxn modelId="{F08169A6-7EC1-405B-A1EB-C369EC38124F}" srcId="{C2952847-4307-45E0-AA69-DB874343C521}" destId="{46E2A4B9-AF00-4C57-8D6D-DA224379A91A}" srcOrd="2" destOrd="0" parTransId="{6D1A3551-A6BA-4CBB-ACCC-AAF963AB8655}" sibTransId="{5A8D996B-037F-4EC7-90A5-695741D83431}"/>
    <dgm:cxn modelId="{4A77A2A9-91C8-4C9C-8800-C3E08BDBDF16}" type="presOf" srcId="{0782BC7A-A924-4725-AA1D-A58D3234A986}" destId="{241A88A1-8907-4672-A283-327485BDE469}" srcOrd="0" destOrd="0" presId="urn:microsoft.com/office/officeart/2018/2/layout/IconLabelDescriptionList"/>
    <dgm:cxn modelId="{0CD967B3-27A3-4B66-9464-14DB40141030}" type="presOf" srcId="{29691267-0D44-4BD7-B5F6-6BF51DA19636}" destId="{15EDEE38-4257-45B9-999D-AF031BB96F8D}" srcOrd="0" destOrd="2" presId="urn:microsoft.com/office/officeart/2018/2/layout/IconLabelDescriptionList"/>
    <dgm:cxn modelId="{25CC50C0-A0D3-4B73-A400-124FEA3775C3}" type="presOf" srcId="{D8DD3D3A-971B-4D2A-9B6A-AEAF1B57CDA1}" destId="{2128B501-F161-4E7E-A1CD-7E6914F8E996}" srcOrd="0" destOrd="1" presId="urn:microsoft.com/office/officeart/2018/2/layout/IconLabelDescriptionList"/>
    <dgm:cxn modelId="{E3191AF2-1B5F-4B38-A16F-FFF8ABFAC998}" srcId="{C2952847-4307-45E0-AA69-DB874343C521}" destId="{6603924B-7A96-4C33-9EC7-F53ABC3B6930}" srcOrd="0" destOrd="0" parTransId="{3ED9993B-51F7-406D-9D0B-8D8B78767B58}" sibTransId="{F71D8DCE-A244-475E-8F86-3BE91847C893}"/>
    <dgm:cxn modelId="{0FC454FE-A285-431B-BEAD-40244716BB45}" srcId="{583F15E9-4FCE-44BB-8D28-BD661B6E7577}" destId="{C4E3BD01-DA29-41BD-A5E3-4761D177CE16}" srcOrd="0" destOrd="0" parTransId="{5682FCDB-5849-42E3-88B9-4199D5C19D1E}" sibTransId="{AAEFEA82-E877-4FFB-A27F-AEC87012E557}"/>
    <dgm:cxn modelId="{4ECAB1FE-706D-4FAA-9F15-EDEFAC9A98A1}" type="presOf" srcId="{2D8948CC-2CD7-4570-BC83-A050B7EFFBDD}" destId="{15EDEE38-4257-45B9-999D-AF031BB96F8D}" srcOrd="0" destOrd="3" presId="urn:microsoft.com/office/officeart/2018/2/layout/IconLabelDescriptionList"/>
    <dgm:cxn modelId="{AA54BF6D-A77A-4FCE-8F77-BE588B4CD208}" type="presParOf" srcId="{241A88A1-8907-4672-A283-327485BDE469}" destId="{E9DA9A79-29F8-40BF-9D50-212E0E393648}" srcOrd="0" destOrd="0" presId="urn:microsoft.com/office/officeart/2018/2/layout/IconLabelDescriptionList"/>
    <dgm:cxn modelId="{D533A104-C953-4D68-9D86-507A47171295}" type="presParOf" srcId="{E9DA9A79-29F8-40BF-9D50-212E0E393648}" destId="{F0D50BED-A9F5-497D-879E-504258EEB9B4}" srcOrd="0" destOrd="0" presId="urn:microsoft.com/office/officeart/2018/2/layout/IconLabelDescriptionList"/>
    <dgm:cxn modelId="{04BC18A7-8BE5-4346-8956-831D08DA5459}" type="presParOf" srcId="{E9DA9A79-29F8-40BF-9D50-212E0E393648}" destId="{FBDBA267-4626-4D91-A40B-3BB8763B879D}" srcOrd="1" destOrd="0" presId="urn:microsoft.com/office/officeart/2018/2/layout/IconLabelDescriptionList"/>
    <dgm:cxn modelId="{53959CFA-A536-442E-9C5D-E171A0FA462E}" type="presParOf" srcId="{E9DA9A79-29F8-40BF-9D50-212E0E393648}" destId="{F4207717-655D-4E99-A8B5-0EEF55152F3B}" srcOrd="2" destOrd="0" presId="urn:microsoft.com/office/officeart/2018/2/layout/IconLabelDescriptionList"/>
    <dgm:cxn modelId="{E22B9FB8-BC6D-4A1B-9236-0F285737FBA7}" type="presParOf" srcId="{E9DA9A79-29F8-40BF-9D50-212E0E393648}" destId="{CDCD3B60-CB18-4761-8121-B6620B5CA16A}" srcOrd="3" destOrd="0" presId="urn:microsoft.com/office/officeart/2018/2/layout/IconLabelDescriptionList"/>
    <dgm:cxn modelId="{B9B465E3-E1AE-48AA-A63A-70B206896ADE}" type="presParOf" srcId="{E9DA9A79-29F8-40BF-9D50-212E0E393648}" destId="{15EDEE38-4257-45B9-999D-AF031BB96F8D}" srcOrd="4" destOrd="0" presId="urn:microsoft.com/office/officeart/2018/2/layout/IconLabelDescriptionList"/>
    <dgm:cxn modelId="{74E492CC-0F32-41DE-ABB8-A4D724980C25}" type="presParOf" srcId="{241A88A1-8907-4672-A283-327485BDE469}" destId="{996CA884-52B1-4804-9A2F-DAB566E9A023}" srcOrd="1" destOrd="0" presId="urn:microsoft.com/office/officeart/2018/2/layout/IconLabelDescriptionList"/>
    <dgm:cxn modelId="{AB9EB076-0644-4A17-BAA5-3CB6F487D02B}" type="presParOf" srcId="{241A88A1-8907-4672-A283-327485BDE469}" destId="{31150C34-20CC-48F6-ACD4-C979A93F9EA9}" srcOrd="2" destOrd="0" presId="urn:microsoft.com/office/officeart/2018/2/layout/IconLabelDescriptionList"/>
    <dgm:cxn modelId="{5F3AEE1C-47D8-4307-9D9C-31D04B682FCD}" type="presParOf" srcId="{31150C34-20CC-48F6-ACD4-C979A93F9EA9}" destId="{AAB55B59-42EB-4B7D-92B9-B4CE2C9BA258}" srcOrd="0" destOrd="0" presId="urn:microsoft.com/office/officeart/2018/2/layout/IconLabelDescriptionList"/>
    <dgm:cxn modelId="{031AF545-5D2C-4CCD-BE8D-73BCD607C6F7}" type="presParOf" srcId="{31150C34-20CC-48F6-ACD4-C979A93F9EA9}" destId="{A7956F9C-5AC6-4C2B-9163-BDD8935C74C8}" srcOrd="1" destOrd="0" presId="urn:microsoft.com/office/officeart/2018/2/layout/IconLabelDescriptionList"/>
    <dgm:cxn modelId="{38A04761-6597-4E38-AEE6-D8A262B16D2A}" type="presParOf" srcId="{31150C34-20CC-48F6-ACD4-C979A93F9EA9}" destId="{9C7F46FC-0BBF-4619-8B54-3D86BE3DE5A4}" srcOrd="2" destOrd="0" presId="urn:microsoft.com/office/officeart/2018/2/layout/IconLabelDescriptionList"/>
    <dgm:cxn modelId="{DEC87560-4369-4615-8D31-2AF6173626F5}" type="presParOf" srcId="{31150C34-20CC-48F6-ACD4-C979A93F9EA9}" destId="{B03AD109-A709-4A69-B4DD-7DDEA36D8B69}" srcOrd="3" destOrd="0" presId="urn:microsoft.com/office/officeart/2018/2/layout/IconLabelDescriptionList"/>
    <dgm:cxn modelId="{F4887505-8EBE-4EB6-8548-1DF7A2DBC4D3}" type="presParOf" srcId="{31150C34-20CC-48F6-ACD4-C979A93F9EA9}" destId="{2128B501-F161-4E7E-A1CD-7E6914F8E996}"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632BAC-CB2E-4E3E-97D4-E266DBEE4899}"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AC967BAC-BBA1-4CAE-B703-F78817C51057}">
      <dgm:prSet/>
      <dgm:spPr/>
      <dgm:t>
        <a:bodyPr/>
        <a:lstStyle/>
        <a:p>
          <a:r>
            <a:rPr lang="en-US" b="1" i="0"/>
            <a:t>Council of Europe (CoE) </a:t>
          </a:r>
          <a:r>
            <a:rPr lang="en-US" b="0" i="0"/>
            <a:t>:</a:t>
          </a:r>
          <a:endParaRPr lang="en-US"/>
        </a:p>
      </dgm:t>
    </dgm:pt>
    <dgm:pt modelId="{EDAF204F-795C-4CA9-BED4-73D0FF77D26B}" type="parTrans" cxnId="{ED95401B-F4FB-48B9-96E1-E886A0EDB4D5}">
      <dgm:prSet/>
      <dgm:spPr/>
      <dgm:t>
        <a:bodyPr/>
        <a:lstStyle/>
        <a:p>
          <a:endParaRPr lang="en-US"/>
        </a:p>
      </dgm:t>
    </dgm:pt>
    <dgm:pt modelId="{4873F39E-ADA2-4651-8AE4-D6B9319E65FE}" type="sibTrans" cxnId="{ED95401B-F4FB-48B9-96E1-E886A0EDB4D5}">
      <dgm:prSet/>
      <dgm:spPr/>
      <dgm:t>
        <a:bodyPr/>
        <a:lstStyle/>
        <a:p>
          <a:endParaRPr lang="en-US"/>
        </a:p>
      </dgm:t>
    </dgm:pt>
    <dgm:pt modelId="{E34D3C5E-58E4-488C-827D-BBF257781ABE}">
      <dgm:prSet/>
      <dgm:spPr/>
      <dgm:t>
        <a:bodyPr/>
        <a:lstStyle/>
        <a:p>
          <a:r>
            <a:rPr lang="en-US" b="0" i="0"/>
            <a:t>Founded in 1949, it is a regional intergovernmental organization focused on promoting democracy, rule of law, and human rights.</a:t>
          </a:r>
          <a:endParaRPr lang="en-US"/>
        </a:p>
      </dgm:t>
    </dgm:pt>
    <dgm:pt modelId="{E16C9A6F-AD4D-4D89-ADAF-746C79216E6C}" type="parTrans" cxnId="{37D56EC3-5B99-4C2E-9292-73EAB5487FE1}">
      <dgm:prSet/>
      <dgm:spPr/>
      <dgm:t>
        <a:bodyPr/>
        <a:lstStyle/>
        <a:p>
          <a:endParaRPr lang="en-US"/>
        </a:p>
      </dgm:t>
    </dgm:pt>
    <dgm:pt modelId="{6E9C6457-DDDE-48E1-B58F-898344AD0B5B}" type="sibTrans" cxnId="{37D56EC3-5B99-4C2E-9292-73EAB5487FE1}">
      <dgm:prSet/>
      <dgm:spPr/>
      <dgm:t>
        <a:bodyPr/>
        <a:lstStyle/>
        <a:p>
          <a:endParaRPr lang="en-US"/>
        </a:p>
      </dgm:t>
    </dgm:pt>
    <dgm:pt modelId="{0AB09E5C-0A0B-4D02-A3D7-94DB409DE8A7}">
      <dgm:prSet/>
      <dgm:spPr/>
      <dgm:t>
        <a:bodyPr/>
        <a:lstStyle/>
        <a:p>
          <a:r>
            <a:rPr lang="en-US" b="0" i="0"/>
            <a:t>Member states: 46 countries across Europe.</a:t>
          </a:r>
          <a:endParaRPr lang="en-US"/>
        </a:p>
      </dgm:t>
    </dgm:pt>
    <dgm:pt modelId="{4DEB4C9A-3C30-43AB-BBF3-08A61E949004}" type="parTrans" cxnId="{9C5DA1F6-2AE6-4D0B-892F-67118AFE15EE}">
      <dgm:prSet/>
      <dgm:spPr/>
      <dgm:t>
        <a:bodyPr/>
        <a:lstStyle/>
        <a:p>
          <a:endParaRPr lang="en-US"/>
        </a:p>
      </dgm:t>
    </dgm:pt>
    <dgm:pt modelId="{20B22484-E356-4A71-AF74-9A148DFC5288}" type="sibTrans" cxnId="{9C5DA1F6-2AE6-4D0B-892F-67118AFE15EE}">
      <dgm:prSet/>
      <dgm:spPr/>
      <dgm:t>
        <a:bodyPr/>
        <a:lstStyle/>
        <a:p>
          <a:endParaRPr lang="en-US"/>
        </a:p>
      </dgm:t>
    </dgm:pt>
    <dgm:pt modelId="{88469B6A-4040-45D4-972D-33C584EFE6E3}">
      <dgm:prSet/>
      <dgm:spPr/>
      <dgm:t>
        <a:bodyPr/>
        <a:lstStyle/>
        <a:p>
          <a:r>
            <a:rPr lang="en-US" b="1" i="0"/>
            <a:t>European Convention on Human Rights (ECHR) </a:t>
          </a:r>
          <a:r>
            <a:rPr lang="en-US" b="0" i="0"/>
            <a:t>:</a:t>
          </a:r>
          <a:endParaRPr lang="en-US"/>
        </a:p>
      </dgm:t>
    </dgm:pt>
    <dgm:pt modelId="{87C650E2-1C5F-4BE6-8AB9-3CE1532E559F}" type="parTrans" cxnId="{26B2FF19-8C81-4A1D-AC7F-D313B26B4AB2}">
      <dgm:prSet/>
      <dgm:spPr/>
      <dgm:t>
        <a:bodyPr/>
        <a:lstStyle/>
        <a:p>
          <a:endParaRPr lang="en-US"/>
        </a:p>
      </dgm:t>
    </dgm:pt>
    <dgm:pt modelId="{11673B94-B9E2-454D-8E54-840361C8D995}" type="sibTrans" cxnId="{26B2FF19-8C81-4A1D-AC7F-D313B26B4AB2}">
      <dgm:prSet/>
      <dgm:spPr/>
      <dgm:t>
        <a:bodyPr/>
        <a:lstStyle/>
        <a:p>
          <a:endParaRPr lang="en-US"/>
        </a:p>
      </dgm:t>
    </dgm:pt>
    <dgm:pt modelId="{A79A1D0A-5C3D-4DF8-BD9E-9A8E7F3EC621}">
      <dgm:prSet/>
      <dgm:spPr/>
      <dgm:t>
        <a:bodyPr/>
        <a:lstStyle/>
        <a:p>
          <a:r>
            <a:rPr lang="en-US" b="0" i="0"/>
            <a:t>Adopted in 1950, it is the cornerstone of human rights protection in Europe.</a:t>
          </a:r>
          <a:endParaRPr lang="en-US"/>
        </a:p>
      </dgm:t>
    </dgm:pt>
    <dgm:pt modelId="{BF32973E-9B70-46DF-83C2-E97C36BFB5CF}" type="parTrans" cxnId="{0CC29E3E-4199-409D-820E-FCAF40020578}">
      <dgm:prSet/>
      <dgm:spPr/>
      <dgm:t>
        <a:bodyPr/>
        <a:lstStyle/>
        <a:p>
          <a:endParaRPr lang="en-US"/>
        </a:p>
      </dgm:t>
    </dgm:pt>
    <dgm:pt modelId="{783EF0B8-5E6D-4145-8B51-80AF2875EE1E}" type="sibTrans" cxnId="{0CC29E3E-4199-409D-820E-FCAF40020578}">
      <dgm:prSet/>
      <dgm:spPr/>
      <dgm:t>
        <a:bodyPr/>
        <a:lstStyle/>
        <a:p>
          <a:endParaRPr lang="en-US"/>
        </a:p>
      </dgm:t>
    </dgm:pt>
    <dgm:pt modelId="{65B3953E-491C-4A56-A386-131DCAF402AE}">
      <dgm:prSet/>
      <dgm:spPr/>
      <dgm:t>
        <a:bodyPr/>
        <a:lstStyle/>
        <a:p>
          <a:r>
            <a:rPr lang="en-US" b="0" i="0"/>
            <a:t>Key articles:</a:t>
          </a:r>
          <a:endParaRPr lang="en-US"/>
        </a:p>
      </dgm:t>
    </dgm:pt>
    <dgm:pt modelId="{451C543B-873F-4931-9B53-1A80D0710D08}" type="parTrans" cxnId="{9E1317AC-3E8D-41B0-876D-B0AB73B77B52}">
      <dgm:prSet/>
      <dgm:spPr/>
      <dgm:t>
        <a:bodyPr/>
        <a:lstStyle/>
        <a:p>
          <a:endParaRPr lang="en-US"/>
        </a:p>
      </dgm:t>
    </dgm:pt>
    <dgm:pt modelId="{268F90D1-6BC6-4F4A-B0E3-E92BD85CAE95}" type="sibTrans" cxnId="{9E1317AC-3E8D-41B0-876D-B0AB73B77B52}">
      <dgm:prSet/>
      <dgm:spPr/>
      <dgm:t>
        <a:bodyPr/>
        <a:lstStyle/>
        <a:p>
          <a:endParaRPr lang="en-US"/>
        </a:p>
      </dgm:t>
    </dgm:pt>
    <dgm:pt modelId="{0A2DE4FB-81E0-4CFA-8F74-1B486BCD5C1D}">
      <dgm:prSet/>
      <dgm:spPr/>
      <dgm:t>
        <a:bodyPr/>
        <a:lstStyle/>
        <a:p>
          <a:r>
            <a:rPr lang="en-US" b="0" i="0"/>
            <a:t>Article 2: Right to life.</a:t>
          </a:r>
          <a:endParaRPr lang="en-US"/>
        </a:p>
      </dgm:t>
    </dgm:pt>
    <dgm:pt modelId="{2BF6782E-DE6D-4C89-9DA8-B3ACF051B000}" type="parTrans" cxnId="{622B858D-C7EE-4DFF-AC4E-572FF4508D89}">
      <dgm:prSet/>
      <dgm:spPr/>
      <dgm:t>
        <a:bodyPr/>
        <a:lstStyle/>
        <a:p>
          <a:endParaRPr lang="en-US"/>
        </a:p>
      </dgm:t>
    </dgm:pt>
    <dgm:pt modelId="{5907BF52-A0EE-48CB-892D-EF7D08A28FDD}" type="sibTrans" cxnId="{622B858D-C7EE-4DFF-AC4E-572FF4508D89}">
      <dgm:prSet/>
      <dgm:spPr/>
      <dgm:t>
        <a:bodyPr/>
        <a:lstStyle/>
        <a:p>
          <a:endParaRPr lang="en-US"/>
        </a:p>
      </dgm:t>
    </dgm:pt>
    <dgm:pt modelId="{9C588147-ADC8-4030-96D5-E2676EA73461}">
      <dgm:prSet/>
      <dgm:spPr/>
      <dgm:t>
        <a:bodyPr/>
        <a:lstStyle/>
        <a:p>
          <a:r>
            <a:rPr lang="en-US" b="0" i="0"/>
            <a:t>Article 3: Prohibition of torture and inhuman or degrading treatment.</a:t>
          </a:r>
          <a:endParaRPr lang="en-US"/>
        </a:p>
      </dgm:t>
    </dgm:pt>
    <dgm:pt modelId="{D7F37716-0CB3-4F59-873A-6B3BB1A509D0}" type="parTrans" cxnId="{633408A6-C4D1-464D-885D-7A877B6CBE78}">
      <dgm:prSet/>
      <dgm:spPr/>
      <dgm:t>
        <a:bodyPr/>
        <a:lstStyle/>
        <a:p>
          <a:endParaRPr lang="en-US"/>
        </a:p>
      </dgm:t>
    </dgm:pt>
    <dgm:pt modelId="{F4CE0936-7AB6-4877-B240-D4CDC94DAA56}" type="sibTrans" cxnId="{633408A6-C4D1-464D-885D-7A877B6CBE78}">
      <dgm:prSet/>
      <dgm:spPr/>
      <dgm:t>
        <a:bodyPr/>
        <a:lstStyle/>
        <a:p>
          <a:endParaRPr lang="en-US"/>
        </a:p>
      </dgm:t>
    </dgm:pt>
    <dgm:pt modelId="{534A6856-92A4-4C23-8FE3-8A1448799116}">
      <dgm:prSet/>
      <dgm:spPr/>
      <dgm:t>
        <a:bodyPr/>
        <a:lstStyle/>
        <a:p>
          <a:r>
            <a:rPr lang="en-US" b="0" i="0"/>
            <a:t>Article 8: Right to respect for private and family life.</a:t>
          </a:r>
          <a:endParaRPr lang="en-US"/>
        </a:p>
      </dgm:t>
    </dgm:pt>
    <dgm:pt modelId="{5D9E2CDA-5981-4CBF-9200-36D7BB5D7E9B}" type="parTrans" cxnId="{D777AE04-93EB-4EA4-9A2A-20A1378B2853}">
      <dgm:prSet/>
      <dgm:spPr/>
      <dgm:t>
        <a:bodyPr/>
        <a:lstStyle/>
        <a:p>
          <a:endParaRPr lang="en-US"/>
        </a:p>
      </dgm:t>
    </dgm:pt>
    <dgm:pt modelId="{3FC14EEC-7A66-4369-B945-49C24D26E58F}" type="sibTrans" cxnId="{D777AE04-93EB-4EA4-9A2A-20A1378B2853}">
      <dgm:prSet/>
      <dgm:spPr/>
      <dgm:t>
        <a:bodyPr/>
        <a:lstStyle/>
        <a:p>
          <a:endParaRPr lang="en-US"/>
        </a:p>
      </dgm:t>
    </dgm:pt>
    <dgm:pt modelId="{06D03727-EBF8-4786-9663-180D29BBE543}">
      <dgm:prSet/>
      <dgm:spPr/>
      <dgm:t>
        <a:bodyPr/>
        <a:lstStyle/>
        <a:p>
          <a:r>
            <a:rPr lang="en-US" b="0" i="0"/>
            <a:t>Article 10: Freedom of expression.</a:t>
          </a:r>
          <a:endParaRPr lang="en-US"/>
        </a:p>
      </dgm:t>
    </dgm:pt>
    <dgm:pt modelId="{74F306DF-115E-4B68-9A52-3718528A9DAD}" type="parTrans" cxnId="{2D31F0F1-B9A6-468D-92C1-594B75411306}">
      <dgm:prSet/>
      <dgm:spPr/>
      <dgm:t>
        <a:bodyPr/>
        <a:lstStyle/>
        <a:p>
          <a:endParaRPr lang="en-US"/>
        </a:p>
      </dgm:t>
    </dgm:pt>
    <dgm:pt modelId="{80C8FAB9-D280-4673-B8B1-37A2308CCBED}" type="sibTrans" cxnId="{2D31F0F1-B9A6-468D-92C1-594B75411306}">
      <dgm:prSet/>
      <dgm:spPr/>
      <dgm:t>
        <a:bodyPr/>
        <a:lstStyle/>
        <a:p>
          <a:endParaRPr lang="en-US"/>
        </a:p>
      </dgm:t>
    </dgm:pt>
    <dgm:pt modelId="{353E0FD4-CE6B-40EB-A828-6AC2BCF9EA89}">
      <dgm:prSet/>
      <dgm:spPr/>
      <dgm:t>
        <a:bodyPr/>
        <a:lstStyle/>
        <a:p>
          <a:r>
            <a:rPr lang="en-US" b="0" i="0" dirty="0"/>
            <a:t>Article 14: Prohibition of discrimination.</a:t>
          </a:r>
          <a:endParaRPr lang="en-US" dirty="0"/>
        </a:p>
      </dgm:t>
    </dgm:pt>
    <dgm:pt modelId="{26020E46-C58D-4173-B9CD-046AA53B07F2}" type="parTrans" cxnId="{9E2D1B38-A6D0-4002-80E3-58882B8F227C}">
      <dgm:prSet/>
      <dgm:spPr/>
      <dgm:t>
        <a:bodyPr/>
        <a:lstStyle/>
        <a:p>
          <a:endParaRPr lang="en-US"/>
        </a:p>
      </dgm:t>
    </dgm:pt>
    <dgm:pt modelId="{C22F56C9-3C60-4000-B5DF-1FBDD42F8972}" type="sibTrans" cxnId="{9E2D1B38-A6D0-4002-80E3-58882B8F227C}">
      <dgm:prSet/>
      <dgm:spPr/>
      <dgm:t>
        <a:bodyPr/>
        <a:lstStyle/>
        <a:p>
          <a:endParaRPr lang="en-US"/>
        </a:p>
      </dgm:t>
    </dgm:pt>
    <dgm:pt modelId="{59B0F4FB-7C99-794E-AC52-1ED86FCEA803}">
      <dgm:prSet/>
      <dgm:spPr/>
      <dgm:t>
        <a:bodyPr/>
        <a:lstStyle/>
        <a:p>
          <a:r>
            <a:rPr lang="en" dirty="0">
              <a:hlinkClick xmlns:r="http://schemas.openxmlformats.org/officeDocument/2006/relationships" r:id="rId1"/>
            </a:rPr>
            <a:t>https://www.coe.int/en/web/impact-convention-human-right</a:t>
          </a:r>
          <a:endParaRPr lang="en-US" dirty="0"/>
        </a:p>
      </dgm:t>
    </dgm:pt>
    <dgm:pt modelId="{8B8918FF-F8E6-564D-9855-C0E8A7063BC9}" type="parTrans" cxnId="{4C4246E1-4C47-334F-B76B-3038E3298F9E}">
      <dgm:prSet/>
      <dgm:spPr/>
      <dgm:t>
        <a:bodyPr/>
        <a:lstStyle/>
        <a:p>
          <a:endParaRPr lang="ru-RU"/>
        </a:p>
      </dgm:t>
    </dgm:pt>
    <dgm:pt modelId="{61549060-D4F2-9548-852B-569C4403CA7A}" type="sibTrans" cxnId="{4C4246E1-4C47-334F-B76B-3038E3298F9E}">
      <dgm:prSet/>
      <dgm:spPr/>
      <dgm:t>
        <a:bodyPr/>
        <a:lstStyle/>
        <a:p>
          <a:endParaRPr lang="ru-RU"/>
        </a:p>
      </dgm:t>
    </dgm:pt>
    <dgm:pt modelId="{7CE35BB2-6DAF-6548-A155-4F63F9585B2D}">
      <dgm:prSet/>
      <dgm:spPr/>
      <dgm:t>
        <a:bodyPr/>
        <a:lstStyle/>
        <a:p>
          <a:endParaRPr lang="en-US" dirty="0"/>
        </a:p>
      </dgm:t>
    </dgm:pt>
    <dgm:pt modelId="{50A7D704-9E92-3E42-BCDB-C60221B0CA29}" type="parTrans" cxnId="{710D09E7-DFB1-9C43-9808-891E8C5DF0C8}">
      <dgm:prSet/>
      <dgm:spPr/>
      <dgm:t>
        <a:bodyPr/>
        <a:lstStyle/>
        <a:p>
          <a:endParaRPr lang="ru-RU"/>
        </a:p>
      </dgm:t>
    </dgm:pt>
    <dgm:pt modelId="{B1A376FB-9CFF-8F41-8303-38D4D2F31380}" type="sibTrans" cxnId="{710D09E7-DFB1-9C43-9808-891E8C5DF0C8}">
      <dgm:prSet/>
      <dgm:spPr/>
      <dgm:t>
        <a:bodyPr/>
        <a:lstStyle/>
        <a:p>
          <a:endParaRPr lang="ru-RU"/>
        </a:p>
      </dgm:t>
    </dgm:pt>
    <dgm:pt modelId="{893762F0-C7C0-9746-B399-38A550CF6599}">
      <dgm:prSet/>
      <dgm:spPr/>
      <dgm:t>
        <a:bodyPr/>
        <a:lstStyle/>
        <a:p>
          <a:endParaRPr lang="en-US" dirty="0"/>
        </a:p>
      </dgm:t>
    </dgm:pt>
    <dgm:pt modelId="{FCB914AA-34AD-D04E-BAED-F35504A8B87A}" type="parTrans" cxnId="{93818EAA-2C2E-0F4D-B034-C15E5EE48858}">
      <dgm:prSet/>
      <dgm:spPr/>
    </dgm:pt>
    <dgm:pt modelId="{F6BBA75A-E8B0-DA49-991E-3FB92704C64B}" type="sibTrans" cxnId="{93818EAA-2C2E-0F4D-B034-C15E5EE48858}">
      <dgm:prSet/>
      <dgm:spPr/>
    </dgm:pt>
    <dgm:pt modelId="{61534A3C-882F-5940-AF00-4CF32D9E9979}">
      <dgm:prSet/>
      <dgm:spPr/>
      <dgm:t>
        <a:bodyPr/>
        <a:lstStyle/>
        <a:p>
          <a:endParaRPr lang="en-US" dirty="0"/>
        </a:p>
      </dgm:t>
    </dgm:pt>
    <dgm:pt modelId="{7953DAE5-58D2-A444-A132-C8014EB64144}" type="parTrans" cxnId="{FE321BC0-B52A-B545-ABCC-58982F149F6B}">
      <dgm:prSet/>
      <dgm:spPr/>
    </dgm:pt>
    <dgm:pt modelId="{9D65FF03-2877-4D48-9BFC-9B068DEB7714}" type="sibTrans" cxnId="{FE321BC0-B52A-B545-ABCC-58982F149F6B}">
      <dgm:prSet/>
      <dgm:spPr/>
    </dgm:pt>
    <dgm:pt modelId="{5F603B21-AE39-EB47-B794-00E3490EBBD5}" type="pres">
      <dgm:prSet presAssocID="{6B632BAC-CB2E-4E3E-97D4-E266DBEE4899}" presName="linear" presStyleCnt="0">
        <dgm:presLayoutVars>
          <dgm:animLvl val="lvl"/>
          <dgm:resizeHandles val="exact"/>
        </dgm:presLayoutVars>
      </dgm:prSet>
      <dgm:spPr/>
    </dgm:pt>
    <dgm:pt modelId="{CB1DE17E-C8F2-BF43-9A4E-7F83866DA1D1}" type="pres">
      <dgm:prSet presAssocID="{AC967BAC-BBA1-4CAE-B703-F78817C51057}" presName="parentText" presStyleLbl="node1" presStyleIdx="0" presStyleCnt="2">
        <dgm:presLayoutVars>
          <dgm:chMax val="0"/>
          <dgm:bulletEnabled val="1"/>
        </dgm:presLayoutVars>
      </dgm:prSet>
      <dgm:spPr/>
    </dgm:pt>
    <dgm:pt modelId="{3FAC8BD2-984B-714B-8B26-E9A349AE5E23}" type="pres">
      <dgm:prSet presAssocID="{AC967BAC-BBA1-4CAE-B703-F78817C51057}" presName="childText" presStyleLbl="revTx" presStyleIdx="0" presStyleCnt="2">
        <dgm:presLayoutVars>
          <dgm:bulletEnabled val="1"/>
        </dgm:presLayoutVars>
      </dgm:prSet>
      <dgm:spPr/>
    </dgm:pt>
    <dgm:pt modelId="{A8F36DB6-75F3-764C-B0CA-5B78BA399F9C}" type="pres">
      <dgm:prSet presAssocID="{88469B6A-4040-45D4-972D-33C584EFE6E3}" presName="parentText" presStyleLbl="node1" presStyleIdx="1" presStyleCnt="2">
        <dgm:presLayoutVars>
          <dgm:chMax val="0"/>
          <dgm:bulletEnabled val="1"/>
        </dgm:presLayoutVars>
      </dgm:prSet>
      <dgm:spPr/>
    </dgm:pt>
    <dgm:pt modelId="{03FE72FB-BE39-EE48-AC77-857D7CAEE02A}" type="pres">
      <dgm:prSet presAssocID="{88469B6A-4040-45D4-972D-33C584EFE6E3}" presName="childText" presStyleLbl="revTx" presStyleIdx="1" presStyleCnt="2">
        <dgm:presLayoutVars>
          <dgm:bulletEnabled val="1"/>
        </dgm:presLayoutVars>
      </dgm:prSet>
      <dgm:spPr/>
    </dgm:pt>
  </dgm:ptLst>
  <dgm:cxnLst>
    <dgm:cxn modelId="{D777AE04-93EB-4EA4-9A2A-20A1378B2853}" srcId="{65B3953E-491C-4A56-A386-131DCAF402AE}" destId="{534A6856-92A4-4C23-8FE3-8A1448799116}" srcOrd="2" destOrd="0" parTransId="{5D9E2CDA-5981-4CBF-9200-36D7BB5D7E9B}" sibTransId="{3FC14EEC-7A66-4369-B945-49C24D26E58F}"/>
    <dgm:cxn modelId="{07FFF90A-3877-D14C-8435-052F642D1C95}" type="presOf" srcId="{65B3953E-491C-4A56-A386-131DCAF402AE}" destId="{03FE72FB-BE39-EE48-AC77-857D7CAEE02A}" srcOrd="0" destOrd="1" presId="urn:microsoft.com/office/officeart/2005/8/layout/vList2"/>
    <dgm:cxn modelId="{26B2FF19-8C81-4A1D-AC7F-D313B26B4AB2}" srcId="{6B632BAC-CB2E-4E3E-97D4-E266DBEE4899}" destId="{88469B6A-4040-45D4-972D-33C584EFE6E3}" srcOrd="1" destOrd="0" parTransId="{87C650E2-1C5F-4BE6-8AB9-3CE1532E559F}" sibTransId="{11673B94-B9E2-454D-8E54-840361C8D995}"/>
    <dgm:cxn modelId="{D00F841A-3B07-8E4C-A78B-79E9CAB98FF9}" type="presOf" srcId="{0A2DE4FB-81E0-4CFA-8F74-1B486BCD5C1D}" destId="{03FE72FB-BE39-EE48-AC77-857D7CAEE02A}" srcOrd="0" destOrd="2" presId="urn:microsoft.com/office/officeart/2005/8/layout/vList2"/>
    <dgm:cxn modelId="{ED95401B-F4FB-48B9-96E1-E886A0EDB4D5}" srcId="{6B632BAC-CB2E-4E3E-97D4-E266DBEE4899}" destId="{AC967BAC-BBA1-4CAE-B703-F78817C51057}" srcOrd="0" destOrd="0" parTransId="{EDAF204F-795C-4CA9-BED4-73D0FF77D26B}" sibTransId="{4873F39E-ADA2-4651-8AE4-D6B9319E65FE}"/>
    <dgm:cxn modelId="{5736CA2A-98CF-9C40-BA32-D42DF4768905}" type="presOf" srcId="{06D03727-EBF8-4786-9663-180D29BBE543}" destId="{03FE72FB-BE39-EE48-AC77-857D7CAEE02A}" srcOrd="0" destOrd="5" presId="urn:microsoft.com/office/officeart/2005/8/layout/vList2"/>
    <dgm:cxn modelId="{9E2D1B38-A6D0-4002-80E3-58882B8F227C}" srcId="{65B3953E-491C-4A56-A386-131DCAF402AE}" destId="{353E0FD4-CE6B-40EB-A828-6AC2BCF9EA89}" srcOrd="4" destOrd="0" parTransId="{26020E46-C58D-4173-B9CD-046AA53B07F2}" sibTransId="{C22F56C9-3C60-4000-B5DF-1FBDD42F8972}"/>
    <dgm:cxn modelId="{7161CE3B-121F-C04B-9081-C639031FED78}" type="presOf" srcId="{88469B6A-4040-45D4-972D-33C584EFE6E3}" destId="{A8F36DB6-75F3-764C-B0CA-5B78BA399F9C}" srcOrd="0" destOrd="0" presId="urn:microsoft.com/office/officeart/2005/8/layout/vList2"/>
    <dgm:cxn modelId="{0CC29E3E-4199-409D-820E-FCAF40020578}" srcId="{88469B6A-4040-45D4-972D-33C584EFE6E3}" destId="{A79A1D0A-5C3D-4DF8-BD9E-9A8E7F3EC621}" srcOrd="0" destOrd="0" parTransId="{BF32973E-9B70-46DF-83C2-E97C36BFB5CF}" sibTransId="{783EF0B8-5E6D-4145-8B51-80AF2875EE1E}"/>
    <dgm:cxn modelId="{84B38950-8E0D-D749-84AB-5487719FF293}" type="presOf" srcId="{353E0FD4-CE6B-40EB-A828-6AC2BCF9EA89}" destId="{03FE72FB-BE39-EE48-AC77-857D7CAEE02A}" srcOrd="0" destOrd="6" presId="urn:microsoft.com/office/officeart/2005/8/layout/vList2"/>
    <dgm:cxn modelId="{4ED46968-9276-4143-A9D6-3C07A423137D}" type="presOf" srcId="{61534A3C-882F-5940-AF00-4CF32D9E9979}" destId="{03FE72FB-BE39-EE48-AC77-857D7CAEE02A}" srcOrd="0" destOrd="8" presId="urn:microsoft.com/office/officeart/2005/8/layout/vList2"/>
    <dgm:cxn modelId="{042A5F81-5FB1-FF41-BFF9-4FF63547BE0F}" type="presOf" srcId="{E34D3C5E-58E4-488C-827D-BBF257781ABE}" destId="{3FAC8BD2-984B-714B-8B26-E9A349AE5E23}" srcOrd="0" destOrd="0" presId="urn:microsoft.com/office/officeart/2005/8/layout/vList2"/>
    <dgm:cxn modelId="{622B858D-C7EE-4DFF-AC4E-572FF4508D89}" srcId="{65B3953E-491C-4A56-A386-131DCAF402AE}" destId="{0A2DE4FB-81E0-4CFA-8F74-1B486BCD5C1D}" srcOrd="0" destOrd="0" parTransId="{2BF6782E-DE6D-4C89-9DA8-B3ACF051B000}" sibTransId="{5907BF52-A0EE-48CB-892D-EF7D08A28FDD}"/>
    <dgm:cxn modelId="{389DA293-F02F-2144-9CA7-EAD8FED4DD5A}" type="presOf" srcId="{6B632BAC-CB2E-4E3E-97D4-E266DBEE4899}" destId="{5F603B21-AE39-EB47-B794-00E3490EBBD5}" srcOrd="0" destOrd="0" presId="urn:microsoft.com/office/officeart/2005/8/layout/vList2"/>
    <dgm:cxn modelId="{6AEE6F94-3940-D44C-B634-EA6B0A3C3330}" type="presOf" srcId="{534A6856-92A4-4C23-8FE3-8A1448799116}" destId="{03FE72FB-BE39-EE48-AC77-857D7CAEE02A}" srcOrd="0" destOrd="4" presId="urn:microsoft.com/office/officeart/2005/8/layout/vList2"/>
    <dgm:cxn modelId="{6010649A-4750-3848-940B-DC82FE1C4C88}" type="presOf" srcId="{0AB09E5C-0A0B-4D02-A3D7-94DB409DE8A7}" destId="{3FAC8BD2-984B-714B-8B26-E9A349AE5E23}" srcOrd="0" destOrd="1" presId="urn:microsoft.com/office/officeart/2005/8/layout/vList2"/>
    <dgm:cxn modelId="{2890EEA3-3AC0-554C-9D99-C9AB2301CA85}" type="presOf" srcId="{A79A1D0A-5C3D-4DF8-BD9E-9A8E7F3EC621}" destId="{03FE72FB-BE39-EE48-AC77-857D7CAEE02A}" srcOrd="0" destOrd="0" presId="urn:microsoft.com/office/officeart/2005/8/layout/vList2"/>
    <dgm:cxn modelId="{633408A6-C4D1-464D-885D-7A877B6CBE78}" srcId="{65B3953E-491C-4A56-A386-131DCAF402AE}" destId="{9C588147-ADC8-4030-96D5-E2676EA73461}" srcOrd="1" destOrd="0" parTransId="{D7F37716-0CB3-4F59-873A-6B3BB1A509D0}" sibTransId="{F4CE0936-7AB6-4877-B240-D4CDC94DAA56}"/>
    <dgm:cxn modelId="{93818EAA-2C2E-0F4D-B034-C15E5EE48858}" srcId="{88469B6A-4040-45D4-972D-33C584EFE6E3}" destId="{893762F0-C7C0-9746-B399-38A550CF6599}" srcOrd="2" destOrd="0" parTransId="{FCB914AA-34AD-D04E-BAED-F35504A8B87A}" sibTransId="{F6BBA75A-E8B0-DA49-991E-3FB92704C64B}"/>
    <dgm:cxn modelId="{674BD2AB-68D9-E24F-8256-C76496399B2B}" type="presOf" srcId="{9C588147-ADC8-4030-96D5-E2676EA73461}" destId="{03FE72FB-BE39-EE48-AC77-857D7CAEE02A}" srcOrd="0" destOrd="3" presId="urn:microsoft.com/office/officeart/2005/8/layout/vList2"/>
    <dgm:cxn modelId="{9E1317AC-3E8D-41B0-876D-B0AB73B77B52}" srcId="{88469B6A-4040-45D4-972D-33C584EFE6E3}" destId="{65B3953E-491C-4A56-A386-131DCAF402AE}" srcOrd="1" destOrd="0" parTransId="{451C543B-873F-4931-9B53-1A80D0710D08}" sibTransId="{268F90D1-6BC6-4F4A-B0E3-E92BD85CAE95}"/>
    <dgm:cxn modelId="{FE321BC0-B52A-B545-ABCC-58982F149F6B}" srcId="{65B3953E-491C-4A56-A386-131DCAF402AE}" destId="{61534A3C-882F-5940-AF00-4CF32D9E9979}" srcOrd="6" destOrd="0" parTransId="{7953DAE5-58D2-A444-A132-C8014EB64144}" sibTransId="{9D65FF03-2877-4D48-9BFC-9B068DEB7714}"/>
    <dgm:cxn modelId="{37D56EC3-5B99-4C2E-9292-73EAB5487FE1}" srcId="{AC967BAC-BBA1-4CAE-B703-F78817C51057}" destId="{E34D3C5E-58E4-488C-827D-BBF257781ABE}" srcOrd="0" destOrd="0" parTransId="{E16C9A6F-AD4D-4D89-ADAF-746C79216E6C}" sibTransId="{6E9C6457-DDDE-48E1-B58F-898344AD0B5B}"/>
    <dgm:cxn modelId="{5ECFB1D9-FF4E-534F-BA53-05B43634F2DE}" type="presOf" srcId="{AC967BAC-BBA1-4CAE-B703-F78817C51057}" destId="{CB1DE17E-C8F2-BF43-9A4E-7F83866DA1D1}" srcOrd="0" destOrd="0" presId="urn:microsoft.com/office/officeart/2005/8/layout/vList2"/>
    <dgm:cxn modelId="{4C4246E1-4C47-334F-B76B-3038E3298F9E}" srcId="{65B3953E-491C-4A56-A386-131DCAF402AE}" destId="{59B0F4FB-7C99-794E-AC52-1ED86FCEA803}" srcOrd="5" destOrd="0" parTransId="{8B8918FF-F8E6-564D-9855-C0E8A7063BC9}" sibTransId="{61549060-D4F2-9548-852B-569C4403CA7A}"/>
    <dgm:cxn modelId="{710D09E7-DFB1-9C43-9808-891E8C5DF0C8}" srcId="{893762F0-C7C0-9746-B399-38A550CF6599}" destId="{7CE35BB2-6DAF-6548-A155-4F63F9585B2D}" srcOrd="0" destOrd="0" parTransId="{50A7D704-9E92-3E42-BCDB-C60221B0CA29}" sibTransId="{B1A376FB-9CFF-8F41-8303-38D4D2F31380}"/>
    <dgm:cxn modelId="{4A4AABED-82B9-F648-9906-91EA5D7923B9}" type="presOf" srcId="{893762F0-C7C0-9746-B399-38A550CF6599}" destId="{03FE72FB-BE39-EE48-AC77-857D7CAEE02A}" srcOrd="0" destOrd="9" presId="urn:microsoft.com/office/officeart/2005/8/layout/vList2"/>
    <dgm:cxn modelId="{FFBAAFEE-851B-F340-90E8-3714DA39926D}" type="presOf" srcId="{59B0F4FB-7C99-794E-AC52-1ED86FCEA803}" destId="{03FE72FB-BE39-EE48-AC77-857D7CAEE02A}" srcOrd="0" destOrd="7" presId="urn:microsoft.com/office/officeart/2005/8/layout/vList2"/>
    <dgm:cxn modelId="{2D31F0F1-B9A6-468D-92C1-594B75411306}" srcId="{65B3953E-491C-4A56-A386-131DCAF402AE}" destId="{06D03727-EBF8-4786-9663-180D29BBE543}" srcOrd="3" destOrd="0" parTransId="{74F306DF-115E-4B68-9A52-3718528A9DAD}" sibTransId="{80C8FAB9-D280-4673-B8B1-37A2308CCBED}"/>
    <dgm:cxn modelId="{9C5DA1F6-2AE6-4D0B-892F-67118AFE15EE}" srcId="{AC967BAC-BBA1-4CAE-B703-F78817C51057}" destId="{0AB09E5C-0A0B-4D02-A3D7-94DB409DE8A7}" srcOrd="1" destOrd="0" parTransId="{4DEB4C9A-3C30-43AB-BBF3-08A61E949004}" sibTransId="{20B22484-E356-4A71-AF74-9A148DFC5288}"/>
    <dgm:cxn modelId="{E45FC7F8-42F7-AF47-8F80-B89C4229B650}" type="presOf" srcId="{7CE35BB2-6DAF-6548-A155-4F63F9585B2D}" destId="{03FE72FB-BE39-EE48-AC77-857D7CAEE02A}" srcOrd="0" destOrd="10" presId="urn:microsoft.com/office/officeart/2005/8/layout/vList2"/>
    <dgm:cxn modelId="{47F34A4C-CAFB-3945-A0B1-47B282666884}" type="presParOf" srcId="{5F603B21-AE39-EB47-B794-00E3490EBBD5}" destId="{CB1DE17E-C8F2-BF43-9A4E-7F83866DA1D1}" srcOrd="0" destOrd="0" presId="urn:microsoft.com/office/officeart/2005/8/layout/vList2"/>
    <dgm:cxn modelId="{CAD82989-76BB-5144-9F22-1F76C7EE8B16}" type="presParOf" srcId="{5F603B21-AE39-EB47-B794-00E3490EBBD5}" destId="{3FAC8BD2-984B-714B-8B26-E9A349AE5E23}" srcOrd="1" destOrd="0" presId="urn:microsoft.com/office/officeart/2005/8/layout/vList2"/>
    <dgm:cxn modelId="{415B6FBA-7AD8-0648-981F-F1E32EB5B98A}" type="presParOf" srcId="{5F603B21-AE39-EB47-B794-00E3490EBBD5}" destId="{A8F36DB6-75F3-764C-B0CA-5B78BA399F9C}" srcOrd="2" destOrd="0" presId="urn:microsoft.com/office/officeart/2005/8/layout/vList2"/>
    <dgm:cxn modelId="{49A34F4A-136F-C940-B3AC-69A06677B623}" type="presParOf" srcId="{5F603B21-AE39-EB47-B794-00E3490EBBD5}" destId="{03FE72FB-BE39-EE48-AC77-857D7CAEE02A}" srcOrd="3"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5E51B5-C3AD-46F9-95F6-4170145F65F2}"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04872400-326F-45AE-AC2A-8056268E5BFF}">
      <dgm:prSet/>
      <dgm:spPr/>
      <dgm:t>
        <a:bodyPr/>
        <a:lstStyle/>
        <a:p>
          <a:r>
            <a:rPr lang="en-US" b="1" i="0"/>
            <a:t>Individual Complaint Mechanism </a:t>
          </a:r>
          <a:r>
            <a:rPr lang="en-US" b="0" i="0"/>
            <a:t>:</a:t>
          </a:r>
          <a:endParaRPr lang="en-US"/>
        </a:p>
      </dgm:t>
    </dgm:pt>
    <dgm:pt modelId="{2B1024D4-499D-45B7-A9E2-0EADD03AB653}" type="parTrans" cxnId="{19F80FFA-C699-4FED-B7E0-D4E8E186580B}">
      <dgm:prSet/>
      <dgm:spPr/>
      <dgm:t>
        <a:bodyPr/>
        <a:lstStyle/>
        <a:p>
          <a:endParaRPr lang="en-US"/>
        </a:p>
      </dgm:t>
    </dgm:pt>
    <dgm:pt modelId="{DF13EBC2-BB49-4489-8968-4E664DB7D8C1}" type="sibTrans" cxnId="{19F80FFA-C699-4FED-B7E0-D4E8E186580B}">
      <dgm:prSet/>
      <dgm:spPr/>
      <dgm:t>
        <a:bodyPr/>
        <a:lstStyle/>
        <a:p>
          <a:endParaRPr lang="en-US"/>
        </a:p>
      </dgm:t>
    </dgm:pt>
    <dgm:pt modelId="{6D6AA32F-9968-443D-9616-AD730FEC705F}">
      <dgm:prSet/>
      <dgm:spPr/>
      <dgm:t>
        <a:bodyPr/>
        <a:lstStyle/>
        <a:p>
          <a:r>
            <a:rPr lang="en-US" b="0" i="0"/>
            <a:t>Allows individuals to directly petition the Court if domestic remedies have been exhausted.</a:t>
          </a:r>
          <a:endParaRPr lang="en-US"/>
        </a:p>
      </dgm:t>
    </dgm:pt>
    <dgm:pt modelId="{F785BC00-D3C3-400C-834F-D149D354B279}" type="parTrans" cxnId="{2FF1FD98-E74F-4FBC-9FD3-3F9095C978E3}">
      <dgm:prSet/>
      <dgm:spPr/>
      <dgm:t>
        <a:bodyPr/>
        <a:lstStyle/>
        <a:p>
          <a:endParaRPr lang="en-US"/>
        </a:p>
      </dgm:t>
    </dgm:pt>
    <dgm:pt modelId="{15EB0B91-73EF-4047-88B7-BD5A5398955F}" type="sibTrans" cxnId="{2FF1FD98-E74F-4FBC-9FD3-3F9095C978E3}">
      <dgm:prSet/>
      <dgm:spPr/>
      <dgm:t>
        <a:bodyPr/>
        <a:lstStyle/>
        <a:p>
          <a:endParaRPr lang="en-US"/>
        </a:p>
      </dgm:t>
    </dgm:pt>
    <dgm:pt modelId="{0EB81320-82E8-47AF-B014-F037618B31EE}">
      <dgm:prSet/>
      <dgm:spPr/>
      <dgm:t>
        <a:bodyPr/>
        <a:lstStyle/>
        <a:p>
          <a:r>
            <a:rPr lang="en-US" b="1" i="0"/>
            <a:t>Binding Judgments </a:t>
          </a:r>
          <a:r>
            <a:rPr lang="en-US" b="0" i="0"/>
            <a:t>:</a:t>
          </a:r>
          <a:endParaRPr lang="en-US"/>
        </a:p>
      </dgm:t>
    </dgm:pt>
    <dgm:pt modelId="{575A34E2-BF04-410D-8573-E2D750AE4BA9}" type="parTrans" cxnId="{77E143A1-2E02-4570-9437-952189A44407}">
      <dgm:prSet/>
      <dgm:spPr/>
      <dgm:t>
        <a:bodyPr/>
        <a:lstStyle/>
        <a:p>
          <a:endParaRPr lang="en-US"/>
        </a:p>
      </dgm:t>
    </dgm:pt>
    <dgm:pt modelId="{A2090113-735E-4916-9011-765ECE1C96EB}" type="sibTrans" cxnId="{77E143A1-2E02-4570-9437-952189A44407}">
      <dgm:prSet/>
      <dgm:spPr/>
      <dgm:t>
        <a:bodyPr/>
        <a:lstStyle/>
        <a:p>
          <a:endParaRPr lang="en-US"/>
        </a:p>
      </dgm:t>
    </dgm:pt>
    <dgm:pt modelId="{54F3ECCC-F61F-4CFF-B6E6-C514EAE6B5C0}">
      <dgm:prSet/>
      <dgm:spPr/>
      <dgm:t>
        <a:bodyPr/>
        <a:lstStyle/>
        <a:p>
          <a:r>
            <a:rPr lang="en-US" b="0" i="0"/>
            <a:t>States are obligated to comply with the Court’s rulings.</a:t>
          </a:r>
          <a:endParaRPr lang="en-US"/>
        </a:p>
      </dgm:t>
    </dgm:pt>
    <dgm:pt modelId="{DC432A71-07A1-4513-A323-042C45079215}" type="parTrans" cxnId="{CF73F245-0748-45D4-890B-0E05D9AAE822}">
      <dgm:prSet/>
      <dgm:spPr/>
      <dgm:t>
        <a:bodyPr/>
        <a:lstStyle/>
        <a:p>
          <a:endParaRPr lang="en-US"/>
        </a:p>
      </dgm:t>
    </dgm:pt>
    <dgm:pt modelId="{5498CBB1-7F99-4BB0-B63D-68735F375513}" type="sibTrans" cxnId="{CF73F245-0748-45D4-890B-0E05D9AAE822}">
      <dgm:prSet/>
      <dgm:spPr/>
      <dgm:t>
        <a:bodyPr/>
        <a:lstStyle/>
        <a:p>
          <a:endParaRPr lang="en-US"/>
        </a:p>
      </dgm:t>
    </dgm:pt>
    <dgm:pt modelId="{251F926E-F5EC-4F6D-9122-437129DBF756}">
      <dgm:prSet/>
      <dgm:spPr/>
      <dgm:t>
        <a:bodyPr/>
        <a:lstStyle/>
        <a:p>
          <a:r>
            <a:rPr lang="en-US" b="1" i="0"/>
            <a:t>Pilot Judgments </a:t>
          </a:r>
          <a:r>
            <a:rPr lang="en-US" b="0" i="0"/>
            <a:t>:</a:t>
          </a:r>
          <a:endParaRPr lang="en-US"/>
        </a:p>
      </dgm:t>
    </dgm:pt>
    <dgm:pt modelId="{3AB4E525-6135-4CE1-92A6-D3666CCF2AD1}" type="parTrans" cxnId="{28F22968-C42B-40DD-B17E-A00729D2ABD4}">
      <dgm:prSet/>
      <dgm:spPr/>
      <dgm:t>
        <a:bodyPr/>
        <a:lstStyle/>
        <a:p>
          <a:endParaRPr lang="en-US"/>
        </a:p>
      </dgm:t>
    </dgm:pt>
    <dgm:pt modelId="{0A5B3559-1A5F-4443-878D-4D8B58CFD6BD}" type="sibTrans" cxnId="{28F22968-C42B-40DD-B17E-A00729D2ABD4}">
      <dgm:prSet/>
      <dgm:spPr/>
      <dgm:t>
        <a:bodyPr/>
        <a:lstStyle/>
        <a:p>
          <a:endParaRPr lang="en-US"/>
        </a:p>
      </dgm:t>
    </dgm:pt>
    <dgm:pt modelId="{DE9AA4F0-BE34-490D-9B41-38266145D3DD}">
      <dgm:prSet/>
      <dgm:spPr/>
      <dgm:t>
        <a:bodyPr/>
        <a:lstStyle/>
        <a:p>
          <a:r>
            <a:rPr lang="en-US" b="0" i="0"/>
            <a:t>Address systemic issues affecting multiple cases.</a:t>
          </a:r>
          <a:endParaRPr lang="en-US"/>
        </a:p>
      </dgm:t>
    </dgm:pt>
    <dgm:pt modelId="{6ADAD8D5-9FC5-482B-A4FD-63257E84F9F3}" type="parTrans" cxnId="{296500E1-6820-4529-B27C-E01C88830AEF}">
      <dgm:prSet/>
      <dgm:spPr/>
      <dgm:t>
        <a:bodyPr/>
        <a:lstStyle/>
        <a:p>
          <a:endParaRPr lang="en-US"/>
        </a:p>
      </dgm:t>
    </dgm:pt>
    <dgm:pt modelId="{EFA294D6-D4FB-48B9-8333-E100AE66B60E}" type="sibTrans" cxnId="{296500E1-6820-4529-B27C-E01C88830AEF}">
      <dgm:prSet/>
      <dgm:spPr/>
      <dgm:t>
        <a:bodyPr/>
        <a:lstStyle/>
        <a:p>
          <a:endParaRPr lang="en-US"/>
        </a:p>
      </dgm:t>
    </dgm:pt>
    <dgm:pt modelId="{6893A7C3-5658-439E-9F3C-584FC7F6B134}">
      <dgm:prSet/>
      <dgm:spPr/>
      <dgm:t>
        <a:bodyPr/>
        <a:lstStyle/>
        <a:p>
          <a:r>
            <a:rPr lang="en-US" b="1" i="0"/>
            <a:t>Interim Measures </a:t>
          </a:r>
          <a:r>
            <a:rPr lang="en-US" b="0" i="0"/>
            <a:t>:</a:t>
          </a:r>
          <a:endParaRPr lang="en-US"/>
        </a:p>
      </dgm:t>
    </dgm:pt>
    <dgm:pt modelId="{30202FF1-9C59-4D4E-91A4-D57BC824FEFF}" type="parTrans" cxnId="{D4DDFDBD-A0D7-4F7A-85E0-EA54E1D17E47}">
      <dgm:prSet/>
      <dgm:spPr/>
      <dgm:t>
        <a:bodyPr/>
        <a:lstStyle/>
        <a:p>
          <a:endParaRPr lang="en-US"/>
        </a:p>
      </dgm:t>
    </dgm:pt>
    <dgm:pt modelId="{E2DA61DD-4F8F-4BD8-983B-0D761449B2E3}" type="sibTrans" cxnId="{D4DDFDBD-A0D7-4F7A-85E0-EA54E1D17E47}">
      <dgm:prSet/>
      <dgm:spPr/>
      <dgm:t>
        <a:bodyPr/>
        <a:lstStyle/>
        <a:p>
          <a:endParaRPr lang="en-US"/>
        </a:p>
      </dgm:t>
    </dgm:pt>
    <dgm:pt modelId="{E3DB5388-F6CB-44B2-8D3D-ABA0025CDA4C}">
      <dgm:prSet/>
      <dgm:spPr/>
      <dgm:t>
        <a:bodyPr/>
        <a:lstStyle/>
        <a:p>
          <a:r>
            <a:rPr lang="en-US" b="0" i="0"/>
            <a:t>Urgent actions to prevent irreparable harm.</a:t>
          </a:r>
          <a:endParaRPr lang="en-US"/>
        </a:p>
      </dgm:t>
    </dgm:pt>
    <dgm:pt modelId="{43C0D53C-A8BA-4DFC-A90E-9F218B79331C}" type="parTrans" cxnId="{78C351FE-B6F7-44F1-9A83-EBA58FC61DF0}">
      <dgm:prSet/>
      <dgm:spPr/>
      <dgm:t>
        <a:bodyPr/>
        <a:lstStyle/>
        <a:p>
          <a:endParaRPr lang="en-US"/>
        </a:p>
      </dgm:t>
    </dgm:pt>
    <dgm:pt modelId="{3E62EDA3-DE93-44D0-B19F-B02441FB53A6}" type="sibTrans" cxnId="{78C351FE-B6F7-44F1-9A83-EBA58FC61DF0}">
      <dgm:prSet/>
      <dgm:spPr/>
      <dgm:t>
        <a:bodyPr/>
        <a:lstStyle/>
        <a:p>
          <a:endParaRPr lang="en-US"/>
        </a:p>
      </dgm:t>
    </dgm:pt>
    <dgm:pt modelId="{C335D76E-9E70-9A4E-890E-5D015F9F555E}" type="pres">
      <dgm:prSet presAssocID="{1B5E51B5-C3AD-46F9-95F6-4170145F65F2}" presName="linear" presStyleCnt="0">
        <dgm:presLayoutVars>
          <dgm:animLvl val="lvl"/>
          <dgm:resizeHandles val="exact"/>
        </dgm:presLayoutVars>
      </dgm:prSet>
      <dgm:spPr/>
    </dgm:pt>
    <dgm:pt modelId="{45CE4330-EE92-8C43-ADB7-AA9639E7221B}" type="pres">
      <dgm:prSet presAssocID="{04872400-326F-45AE-AC2A-8056268E5BFF}" presName="parentText" presStyleLbl="node1" presStyleIdx="0" presStyleCnt="4">
        <dgm:presLayoutVars>
          <dgm:chMax val="0"/>
          <dgm:bulletEnabled val="1"/>
        </dgm:presLayoutVars>
      </dgm:prSet>
      <dgm:spPr/>
    </dgm:pt>
    <dgm:pt modelId="{F642B11A-C365-FB43-BE14-2F6BAB86625D}" type="pres">
      <dgm:prSet presAssocID="{04872400-326F-45AE-AC2A-8056268E5BFF}" presName="childText" presStyleLbl="revTx" presStyleIdx="0" presStyleCnt="4">
        <dgm:presLayoutVars>
          <dgm:bulletEnabled val="1"/>
        </dgm:presLayoutVars>
      </dgm:prSet>
      <dgm:spPr/>
    </dgm:pt>
    <dgm:pt modelId="{54F233EF-69C9-AC49-B6B0-2D8D8C4D8BEE}" type="pres">
      <dgm:prSet presAssocID="{0EB81320-82E8-47AF-B014-F037618B31EE}" presName="parentText" presStyleLbl="node1" presStyleIdx="1" presStyleCnt="4">
        <dgm:presLayoutVars>
          <dgm:chMax val="0"/>
          <dgm:bulletEnabled val="1"/>
        </dgm:presLayoutVars>
      </dgm:prSet>
      <dgm:spPr/>
    </dgm:pt>
    <dgm:pt modelId="{CED4E4E5-D861-6A41-A7D1-C5F5058976C4}" type="pres">
      <dgm:prSet presAssocID="{0EB81320-82E8-47AF-B014-F037618B31EE}" presName="childText" presStyleLbl="revTx" presStyleIdx="1" presStyleCnt="4">
        <dgm:presLayoutVars>
          <dgm:bulletEnabled val="1"/>
        </dgm:presLayoutVars>
      </dgm:prSet>
      <dgm:spPr/>
    </dgm:pt>
    <dgm:pt modelId="{9D3CC429-BFEE-C549-90E2-5069D69FADD9}" type="pres">
      <dgm:prSet presAssocID="{251F926E-F5EC-4F6D-9122-437129DBF756}" presName="parentText" presStyleLbl="node1" presStyleIdx="2" presStyleCnt="4">
        <dgm:presLayoutVars>
          <dgm:chMax val="0"/>
          <dgm:bulletEnabled val="1"/>
        </dgm:presLayoutVars>
      </dgm:prSet>
      <dgm:spPr/>
    </dgm:pt>
    <dgm:pt modelId="{467713C6-BC7D-F241-823E-3265F552125B}" type="pres">
      <dgm:prSet presAssocID="{251F926E-F5EC-4F6D-9122-437129DBF756}" presName="childText" presStyleLbl="revTx" presStyleIdx="2" presStyleCnt="4">
        <dgm:presLayoutVars>
          <dgm:bulletEnabled val="1"/>
        </dgm:presLayoutVars>
      </dgm:prSet>
      <dgm:spPr/>
    </dgm:pt>
    <dgm:pt modelId="{7CA8CA8D-7A39-3640-9000-F31EA720DC9B}" type="pres">
      <dgm:prSet presAssocID="{6893A7C3-5658-439E-9F3C-584FC7F6B134}" presName="parentText" presStyleLbl="node1" presStyleIdx="3" presStyleCnt="4">
        <dgm:presLayoutVars>
          <dgm:chMax val="0"/>
          <dgm:bulletEnabled val="1"/>
        </dgm:presLayoutVars>
      </dgm:prSet>
      <dgm:spPr/>
    </dgm:pt>
    <dgm:pt modelId="{C0323197-5F95-E446-8EF1-0916F67AA48E}" type="pres">
      <dgm:prSet presAssocID="{6893A7C3-5658-439E-9F3C-584FC7F6B134}" presName="childText" presStyleLbl="revTx" presStyleIdx="3" presStyleCnt="4">
        <dgm:presLayoutVars>
          <dgm:bulletEnabled val="1"/>
        </dgm:presLayoutVars>
      </dgm:prSet>
      <dgm:spPr/>
    </dgm:pt>
  </dgm:ptLst>
  <dgm:cxnLst>
    <dgm:cxn modelId="{2B31B91A-2C88-F242-A490-319AC51A0F32}" type="presOf" srcId="{04872400-326F-45AE-AC2A-8056268E5BFF}" destId="{45CE4330-EE92-8C43-ADB7-AA9639E7221B}" srcOrd="0" destOrd="0" presId="urn:microsoft.com/office/officeart/2005/8/layout/vList2"/>
    <dgm:cxn modelId="{7C573920-B6FC-3A4D-AA41-F267389C0728}" type="presOf" srcId="{0EB81320-82E8-47AF-B014-F037618B31EE}" destId="{54F233EF-69C9-AC49-B6B0-2D8D8C4D8BEE}" srcOrd="0" destOrd="0" presId="urn:microsoft.com/office/officeart/2005/8/layout/vList2"/>
    <dgm:cxn modelId="{CF73F245-0748-45D4-890B-0E05D9AAE822}" srcId="{0EB81320-82E8-47AF-B014-F037618B31EE}" destId="{54F3ECCC-F61F-4CFF-B6E6-C514EAE6B5C0}" srcOrd="0" destOrd="0" parTransId="{DC432A71-07A1-4513-A323-042C45079215}" sibTransId="{5498CBB1-7F99-4BB0-B63D-68735F375513}"/>
    <dgm:cxn modelId="{8FF65C54-1D80-FF41-A078-0FEE02DD3730}" type="presOf" srcId="{6D6AA32F-9968-443D-9616-AD730FEC705F}" destId="{F642B11A-C365-FB43-BE14-2F6BAB86625D}" srcOrd="0" destOrd="0" presId="urn:microsoft.com/office/officeart/2005/8/layout/vList2"/>
    <dgm:cxn modelId="{D87DB566-81EC-A14C-83E7-C3B0A3AC79D7}" type="presOf" srcId="{1B5E51B5-C3AD-46F9-95F6-4170145F65F2}" destId="{C335D76E-9E70-9A4E-890E-5D015F9F555E}" srcOrd="0" destOrd="0" presId="urn:microsoft.com/office/officeart/2005/8/layout/vList2"/>
    <dgm:cxn modelId="{28F22968-C42B-40DD-B17E-A00729D2ABD4}" srcId="{1B5E51B5-C3AD-46F9-95F6-4170145F65F2}" destId="{251F926E-F5EC-4F6D-9122-437129DBF756}" srcOrd="2" destOrd="0" parTransId="{3AB4E525-6135-4CE1-92A6-D3666CCF2AD1}" sibTransId="{0A5B3559-1A5F-4443-878D-4D8B58CFD6BD}"/>
    <dgm:cxn modelId="{1D29C66D-079A-1745-9E9F-D2FB71068586}" type="presOf" srcId="{E3DB5388-F6CB-44B2-8D3D-ABA0025CDA4C}" destId="{C0323197-5F95-E446-8EF1-0916F67AA48E}" srcOrd="0" destOrd="0" presId="urn:microsoft.com/office/officeart/2005/8/layout/vList2"/>
    <dgm:cxn modelId="{2FF1FD98-E74F-4FBC-9FD3-3F9095C978E3}" srcId="{04872400-326F-45AE-AC2A-8056268E5BFF}" destId="{6D6AA32F-9968-443D-9616-AD730FEC705F}" srcOrd="0" destOrd="0" parTransId="{F785BC00-D3C3-400C-834F-D149D354B279}" sibTransId="{15EB0B91-73EF-4047-88B7-BD5A5398955F}"/>
    <dgm:cxn modelId="{77E143A1-2E02-4570-9437-952189A44407}" srcId="{1B5E51B5-C3AD-46F9-95F6-4170145F65F2}" destId="{0EB81320-82E8-47AF-B014-F037618B31EE}" srcOrd="1" destOrd="0" parTransId="{575A34E2-BF04-410D-8573-E2D750AE4BA9}" sibTransId="{A2090113-735E-4916-9011-765ECE1C96EB}"/>
    <dgm:cxn modelId="{7388D0A1-77B5-EB43-B7EB-3CF4B0F5ACE6}" type="presOf" srcId="{DE9AA4F0-BE34-490D-9B41-38266145D3DD}" destId="{467713C6-BC7D-F241-823E-3265F552125B}" srcOrd="0" destOrd="0" presId="urn:microsoft.com/office/officeart/2005/8/layout/vList2"/>
    <dgm:cxn modelId="{98DFBCB2-0AD3-2843-8812-15E32CD488F3}" type="presOf" srcId="{251F926E-F5EC-4F6D-9122-437129DBF756}" destId="{9D3CC429-BFEE-C549-90E2-5069D69FADD9}" srcOrd="0" destOrd="0" presId="urn:microsoft.com/office/officeart/2005/8/layout/vList2"/>
    <dgm:cxn modelId="{2F115CB4-3768-EA43-B43A-D1ADAFECF369}" type="presOf" srcId="{54F3ECCC-F61F-4CFF-B6E6-C514EAE6B5C0}" destId="{CED4E4E5-D861-6A41-A7D1-C5F5058976C4}" srcOrd="0" destOrd="0" presId="urn:microsoft.com/office/officeart/2005/8/layout/vList2"/>
    <dgm:cxn modelId="{0A9084B9-6B35-FC4B-BCF2-282B02294E7F}" type="presOf" srcId="{6893A7C3-5658-439E-9F3C-584FC7F6B134}" destId="{7CA8CA8D-7A39-3640-9000-F31EA720DC9B}" srcOrd="0" destOrd="0" presId="urn:microsoft.com/office/officeart/2005/8/layout/vList2"/>
    <dgm:cxn modelId="{D4DDFDBD-A0D7-4F7A-85E0-EA54E1D17E47}" srcId="{1B5E51B5-C3AD-46F9-95F6-4170145F65F2}" destId="{6893A7C3-5658-439E-9F3C-584FC7F6B134}" srcOrd="3" destOrd="0" parTransId="{30202FF1-9C59-4D4E-91A4-D57BC824FEFF}" sibTransId="{E2DA61DD-4F8F-4BD8-983B-0D761449B2E3}"/>
    <dgm:cxn modelId="{296500E1-6820-4529-B27C-E01C88830AEF}" srcId="{251F926E-F5EC-4F6D-9122-437129DBF756}" destId="{DE9AA4F0-BE34-490D-9B41-38266145D3DD}" srcOrd="0" destOrd="0" parTransId="{6ADAD8D5-9FC5-482B-A4FD-63257E84F9F3}" sibTransId="{EFA294D6-D4FB-48B9-8333-E100AE66B60E}"/>
    <dgm:cxn modelId="{19F80FFA-C699-4FED-B7E0-D4E8E186580B}" srcId="{1B5E51B5-C3AD-46F9-95F6-4170145F65F2}" destId="{04872400-326F-45AE-AC2A-8056268E5BFF}" srcOrd="0" destOrd="0" parTransId="{2B1024D4-499D-45B7-A9E2-0EADD03AB653}" sibTransId="{DF13EBC2-BB49-4489-8968-4E664DB7D8C1}"/>
    <dgm:cxn modelId="{78C351FE-B6F7-44F1-9A83-EBA58FC61DF0}" srcId="{6893A7C3-5658-439E-9F3C-584FC7F6B134}" destId="{E3DB5388-F6CB-44B2-8D3D-ABA0025CDA4C}" srcOrd="0" destOrd="0" parTransId="{43C0D53C-A8BA-4DFC-A90E-9F218B79331C}" sibTransId="{3E62EDA3-DE93-44D0-B19F-B02441FB53A6}"/>
    <dgm:cxn modelId="{9CBFA48B-D617-2242-A258-799AAE4483EE}" type="presParOf" srcId="{C335D76E-9E70-9A4E-890E-5D015F9F555E}" destId="{45CE4330-EE92-8C43-ADB7-AA9639E7221B}" srcOrd="0" destOrd="0" presId="urn:microsoft.com/office/officeart/2005/8/layout/vList2"/>
    <dgm:cxn modelId="{6A474717-553E-E44D-9B6B-BB499957E4DB}" type="presParOf" srcId="{C335D76E-9E70-9A4E-890E-5D015F9F555E}" destId="{F642B11A-C365-FB43-BE14-2F6BAB86625D}" srcOrd="1" destOrd="0" presId="urn:microsoft.com/office/officeart/2005/8/layout/vList2"/>
    <dgm:cxn modelId="{2685D1B9-73E9-614E-9511-8E152949DBBA}" type="presParOf" srcId="{C335D76E-9E70-9A4E-890E-5D015F9F555E}" destId="{54F233EF-69C9-AC49-B6B0-2D8D8C4D8BEE}" srcOrd="2" destOrd="0" presId="urn:microsoft.com/office/officeart/2005/8/layout/vList2"/>
    <dgm:cxn modelId="{DD92F4DA-A16C-D649-94DD-A29A1D9EA2D2}" type="presParOf" srcId="{C335D76E-9E70-9A4E-890E-5D015F9F555E}" destId="{CED4E4E5-D861-6A41-A7D1-C5F5058976C4}" srcOrd="3" destOrd="0" presId="urn:microsoft.com/office/officeart/2005/8/layout/vList2"/>
    <dgm:cxn modelId="{F2FBE75A-F102-0448-A676-19C6205BE98C}" type="presParOf" srcId="{C335D76E-9E70-9A4E-890E-5D015F9F555E}" destId="{9D3CC429-BFEE-C549-90E2-5069D69FADD9}" srcOrd="4" destOrd="0" presId="urn:microsoft.com/office/officeart/2005/8/layout/vList2"/>
    <dgm:cxn modelId="{3529CDC3-D6C8-6C40-8D19-25D40241DC8C}" type="presParOf" srcId="{C335D76E-9E70-9A4E-890E-5D015F9F555E}" destId="{467713C6-BC7D-F241-823E-3265F552125B}" srcOrd="5" destOrd="0" presId="urn:microsoft.com/office/officeart/2005/8/layout/vList2"/>
    <dgm:cxn modelId="{BAD14FD8-B17F-5149-A2B4-08090090DE76}" type="presParOf" srcId="{C335D76E-9E70-9A4E-890E-5D015F9F555E}" destId="{7CA8CA8D-7A39-3640-9000-F31EA720DC9B}" srcOrd="6" destOrd="0" presId="urn:microsoft.com/office/officeart/2005/8/layout/vList2"/>
    <dgm:cxn modelId="{4DAFEE68-BB31-284D-832B-74A4583F3E5B}" type="presParOf" srcId="{C335D76E-9E70-9A4E-890E-5D015F9F555E}" destId="{C0323197-5F95-E446-8EF1-0916F67AA48E}" srcOrd="7"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396DA7-C2E1-431F-94AD-584D902BE564}" type="doc">
      <dgm:prSet loTypeId="urn:microsoft.com/office/officeart/2005/8/layout/vList5" loCatId="list" qsTypeId="urn:microsoft.com/office/officeart/2005/8/quickstyle/simple1" qsCatId="simple" csTypeId="urn:microsoft.com/office/officeart/2005/8/colors/colorful2" csCatId="colorful"/>
      <dgm:spPr/>
      <dgm:t>
        <a:bodyPr/>
        <a:lstStyle/>
        <a:p>
          <a:endParaRPr lang="en-US"/>
        </a:p>
      </dgm:t>
    </dgm:pt>
    <dgm:pt modelId="{7C005CEC-D9A1-4FFF-AFCF-9C555E84B58C}">
      <dgm:prSet/>
      <dgm:spPr/>
      <dgm:t>
        <a:bodyPr/>
        <a:lstStyle/>
        <a:p>
          <a:r>
            <a:rPr lang="en-US" b="1" i="0"/>
            <a:t>Adjudication </a:t>
          </a:r>
          <a:r>
            <a:rPr lang="en-US" b="0" i="0"/>
            <a:t>: </a:t>
          </a:r>
          <a:endParaRPr lang="en-US"/>
        </a:p>
      </dgm:t>
    </dgm:pt>
    <dgm:pt modelId="{79767CC0-06A9-408D-B991-464B39B033AE}" type="parTrans" cxnId="{F4EADCB1-7AC1-4CE0-9671-B9F4F9C6E126}">
      <dgm:prSet/>
      <dgm:spPr/>
      <dgm:t>
        <a:bodyPr/>
        <a:lstStyle/>
        <a:p>
          <a:endParaRPr lang="en-US"/>
        </a:p>
      </dgm:t>
    </dgm:pt>
    <dgm:pt modelId="{7F4321C1-F6C4-4AB6-B079-3E5DBBDB8509}" type="sibTrans" cxnId="{F4EADCB1-7AC1-4CE0-9671-B9F4F9C6E126}">
      <dgm:prSet/>
      <dgm:spPr/>
      <dgm:t>
        <a:bodyPr/>
        <a:lstStyle/>
        <a:p>
          <a:endParaRPr lang="en-US"/>
        </a:p>
      </dgm:t>
    </dgm:pt>
    <dgm:pt modelId="{159DA22F-C36E-470D-AF9F-F003C6B6CDF0}">
      <dgm:prSet/>
      <dgm:spPr/>
      <dgm:t>
        <a:bodyPr/>
        <a:lstStyle/>
        <a:p>
          <a:r>
            <a:rPr lang="en-US" b="0" i="0"/>
            <a:t>Determines whether a contracting state has violated the rights guaranteed under the ECHR.</a:t>
          </a:r>
          <a:endParaRPr lang="en-US"/>
        </a:p>
      </dgm:t>
    </dgm:pt>
    <dgm:pt modelId="{9A0E64FD-75C4-4FD9-8B4B-2F0AC9E2D96D}" type="parTrans" cxnId="{C526C94E-F433-4735-BB79-6F03A002581B}">
      <dgm:prSet/>
      <dgm:spPr/>
      <dgm:t>
        <a:bodyPr/>
        <a:lstStyle/>
        <a:p>
          <a:endParaRPr lang="en-US"/>
        </a:p>
      </dgm:t>
    </dgm:pt>
    <dgm:pt modelId="{343B68DC-8093-450D-AB59-DDA5C16EA5C2}" type="sibTrans" cxnId="{C526C94E-F433-4735-BB79-6F03A002581B}">
      <dgm:prSet/>
      <dgm:spPr/>
      <dgm:t>
        <a:bodyPr/>
        <a:lstStyle/>
        <a:p>
          <a:endParaRPr lang="en-US"/>
        </a:p>
      </dgm:t>
    </dgm:pt>
    <dgm:pt modelId="{4545CFC1-CDD0-4A12-BF55-A88EFDFCAD22}">
      <dgm:prSet/>
      <dgm:spPr/>
      <dgm:t>
        <a:bodyPr/>
        <a:lstStyle/>
        <a:p>
          <a:r>
            <a:rPr lang="en-US" b="1" i="0"/>
            <a:t>Individual Complaints </a:t>
          </a:r>
          <a:r>
            <a:rPr lang="en-US" b="0" i="0"/>
            <a:t>: </a:t>
          </a:r>
          <a:endParaRPr lang="en-US"/>
        </a:p>
      </dgm:t>
    </dgm:pt>
    <dgm:pt modelId="{54B6E21D-5C43-444E-B811-E3C10458EEB2}" type="parTrans" cxnId="{6D7AA296-D2C9-4833-AB0B-EE847AC26784}">
      <dgm:prSet/>
      <dgm:spPr/>
      <dgm:t>
        <a:bodyPr/>
        <a:lstStyle/>
        <a:p>
          <a:endParaRPr lang="en-US"/>
        </a:p>
      </dgm:t>
    </dgm:pt>
    <dgm:pt modelId="{310FA2CB-70AE-4272-BC0B-7172C2939F2E}" type="sibTrans" cxnId="{6D7AA296-D2C9-4833-AB0B-EE847AC26784}">
      <dgm:prSet/>
      <dgm:spPr/>
      <dgm:t>
        <a:bodyPr/>
        <a:lstStyle/>
        <a:p>
          <a:endParaRPr lang="en-US"/>
        </a:p>
      </dgm:t>
    </dgm:pt>
    <dgm:pt modelId="{61FB1C83-563A-49C3-A1DD-E841742E3C3E}">
      <dgm:prSet/>
      <dgm:spPr/>
      <dgm:t>
        <a:bodyPr/>
        <a:lstStyle/>
        <a:p>
          <a:r>
            <a:rPr lang="en-US" b="0" i="0"/>
            <a:t>Allows individuals, groups, or non-governmental organizations to bring cases against member states.</a:t>
          </a:r>
          <a:endParaRPr lang="en-US"/>
        </a:p>
      </dgm:t>
    </dgm:pt>
    <dgm:pt modelId="{36492A56-CE80-4128-891C-47EBDB2D1A63}" type="parTrans" cxnId="{65FAB811-2475-4303-9676-22364A970EE8}">
      <dgm:prSet/>
      <dgm:spPr/>
      <dgm:t>
        <a:bodyPr/>
        <a:lstStyle/>
        <a:p>
          <a:endParaRPr lang="en-US"/>
        </a:p>
      </dgm:t>
    </dgm:pt>
    <dgm:pt modelId="{A57813D6-9FF9-4610-9435-DF7C49B04DFB}" type="sibTrans" cxnId="{65FAB811-2475-4303-9676-22364A970EE8}">
      <dgm:prSet/>
      <dgm:spPr/>
      <dgm:t>
        <a:bodyPr/>
        <a:lstStyle/>
        <a:p>
          <a:endParaRPr lang="en-US"/>
        </a:p>
      </dgm:t>
    </dgm:pt>
    <dgm:pt modelId="{46A60D99-43D9-4277-ABC7-1640E68EE8E6}">
      <dgm:prSet/>
      <dgm:spPr/>
      <dgm:t>
        <a:bodyPr/>
        <a:lstStyle/>
        <a:p>
          <a:r>
            <a:rPr lang="en-US" b="1" i="0"/>
            <a:t>Pilot Judgments </a:t>
          </a:r>
          <a:r>
            <a:rPr lang="en-US" b="0" i="0"/>
            <a:t>: </a:t>
          </a:r>
          <a:endParaRPr lang="en-US"/>
        </a:p>
      </dgm:t>
    </dgm:pt>
    <dgm:pt modelId="{9E6A5151-4560-4902-9EC5-1CE0A2A960A4}" type="parTrans" cxnId="{A0916641-6647-4AAC-916D-219E9F286C71}">
      <dgm:prSet/>
      <dgm:spPr/>
      <dgm:t>
        <a:bodyPr/>
        <a:lstStyle/>
        <a:p>
          <a:endParaRPr lang="en-US"/>
        </a:p>
      </dgm:t>
    </dgm:pt>
    <dgm:pt modelId="{ED3EB419-75D8-4756-A0B5-E61AF1026428}" type="sibTrans" cxnId="{A0916641-6647-4AAC-916D-219E9F286C71}">
      <dgm:prSet/>
      <dgm:spPr/>
      <dgm:t>
        <a:bodyPr/>
        <a:lstStyle/>
        <a:p>
          <a:endParaRPr lang="en-US"/>
        </a:p>
      </dgm:t>
    </dgm:pt>
    <dgm:pt modelId="{6C436623-72F2-4636-808B-1A01A78B664A}">
      <dgm:prSet/>
      <dgm:spPr/>
      <dgm:t>
        <a:bodyPr/>
        <a:lstStyle/>
        <a:p>
          <a:r>
            <a:rPr lang="en-US" b="0" i="0"/>
            <a:t>Addresses systemic issues affecting multiple cases.</a:t>
          </a:r>
          <a:endParaRPr lang="en-US"/>
        </a:p>
      </dgm:t>
    </dgm:pt>
    <dgm:pt modelId="{6D758E1E-0272-4662-88EA-D1FFEDABD863}" type="parTrans" cxnId="{CBF705FD-E327-4568-BDBC-E17AFF524E3C}">
      <dgm:prSet/>
      <dgm:spPr/>
      <dgm:t>
        <a:bodyPr/>
        <a:lstStyle/>
        <a:p>
          <a:endParaRPr lang="en-US"/>
        </a:p>
      </dgm:t>
    </dgm:pt>
    <dgm:pt modelId="{D8CAC827-A949-48CF-915E-2438DDF7C17D}" type="sibTrans" cxnId="{CBF705FD-E327-4568-BDBC-E17AFF524E3C}">
      <dgm:prSet/>
      <dgm:spPr/>
      <dgm:t>
        <a:bodyPr/>
        <a:lstStyle/>
        <a:p>
          <a:endParaRPr lang="en-US"/>
        </a:p>
      </dgm:t>
    </dgm:pt>
    <dgm:pt modelId="{4AB0881C-57E6-45D8-A7E2-FE8437DABE6C}">
      <dgm:prSet/>
      <dgm:spPr/>
      <dgm:t>
        <a:bodyPr/>
        <a:lstStyle/>
        <a:p>
          <a:r>
            <a:rPr lang="en-US" b="1" i="0"/>
            <a:t>Interim Measures </a:t>
          </a:r>
          <a:r>
            <a:rPr lang="en-US" b="0" i="0"/>
            <a:t>: </a:t>
          </a:r>
          <a:endParaRPr lang="en-US"/>
        </a:p>
      </dgm:t>
    </dgm:pt>
    <dgm:pt modelId="{DD353BEB-9180-46B6-94D1-A6BA3723B87F}" type="parTrans" cxnId="{4E5A14BB-C944-4056-9BDC-662A2F121DD5}">
      <dgm:prSet/>
      <dgm:spPr/>
      <dgm:t>
        <a:bodyPr/>
        <a:lstStyle/>
        <a:p>
          <a:endParaRPr lang="en-US"/>
        </a:p>
      </dgm:t>
    </dgm:pt>
    <dgm:pt modelId="{D9621950-DA92-4986-9BAE-D1E6956A8689}" type="sibTrans" cxnId="{4E5A14BB-C944-4056-9BDC-662A2F121DD5}">
      <dgm:prSet/>
      <dgm:spPr/>
      <dgm:t>
        <a:bodyPr/>
        <a:lstStyle/>
        <a:p>
          <a:endParaRPr lang="en-US"/>
        </a:p>
      </dgm:t>
    </dgm:pt>
    <dgm:pt modelId="{FE68199B-D554-4879-8B67-55B8E7FD13CB}">
      <dgm:prSet/>
      <dgm:spPr/>
      <dgm:t>
        <a:bodyPr/>
        <a:lstStyle/>
        <a:p>
          <a:r>
            <a:rPr lang="en-US" b="0" i="0"/>
            <a:t>Issues urgent orders to prevent irreparable harm.</a:t>
          </a:r>
          <a:endParaRPr lang="en-US"/>
        </a:p>
      </dgm:t>
    </dgm:pt>
    <dgm:pt modelId="{1FA827D8-A187-41E3-AD59-25E4157B6B04}" type="parTrans" cxnId="{8CFC822A-8F81-4666-BFBD-5F2C08C04B2A}">
      <dgm:prSet/>
      <dgm:spPr/>
      <dgm:t>
        <a:bodyPr/>
        <a:lstStyle/>
        <a:p>
          <a:endParaRPr lang="en-US"/>
        </a:p>
      </dgm:t>
    </dgm:pt>
    <dgm:pt modelId="{C23CC56F-19D7-457D-BB6E-86D84DF0C45C}" type="sibTrans" cxnId="{8CFC822A-8F81-4666-BFBD-5F2C08C04B2A}">
      <dgm:prSet/>
      <dgm:spPr/>
      <dgm:t>
        <a:bodyPr/>
        <a:lstStyle/>
        <a:p>
          <a:endParaRPr lang="en-US"/>
        </a:p>
      </dgm:t>
    </dgm:pt>
    <dgm:pt modelId="{30350E7B-BA5E-40E1-9C37-8313CB674716}">
      <dgm:prSet/>
      <dgm:spPr/>
      <dgm:t>
        <a:bodyPr/>
        <a:lstStyle/>
        <a:p>
          <a:r>
            <a:rPr lang="en-US" b="1" i="0"/>
            <a:t>Binding Decisions </a:t>
          </a:r>
          <a:r>
            <a:rPr lang="en-US" b="0" i="0"/>
            <a:t>: </a:t>
          </a:r>
          <a:endParaRPr lang="en-US"/>
        </a:p>
      </dgm:t>
    </dgm:pt>
    <dgm:pt modelId="{90BBE8DB-38DE-4B5C-935A-50460ED6DD06}" type="parTrans" cxnId="{EB1821DC-CBA1-4C9B-92B1-5AEA5DFBF553}">
      <dgm:prSet/>
      <dgm:spPr/>
      <dgm:t>
        <a:bodyPr/>
        <a:lstStyle/>
        <a:p>
          <a:endParaRPr lang="en-US"/>
        </a:p>
      </dgm:t>
    </dgm:pt>
    <dgm:pt modelId="{5663DD08-3769-4F91-A71F-C5DE03B98FA4}" type="sibTrans" cxnId="{EB1821DC-CBA1-4C9B-92B1-5AEA5DFBF553}">
      <dgm:prSet/>
      <dgm:spPr/>
      <dgm:t>
        <a:bodyPr/>
        <a:lstStyle/>
        <a:p>
          <a:endParaRPr lang="en-US"/>
        </a:p>
      </dgm:t>
    </dgm:pt>
    <dgm:pt modelId="{7545E154-29FD-4CF0-9022-3F7C1C964623}">
      <dgm:prSet/>
      <dgm:spPr/>
      <dgm:t>
        <a:bodyPr/>
        <a:lstStyle/>
        <a:p>
          <a:r>
            <a:rPr lang="en-US" b="0" i="0"/>
            <a:t>Judgments are binding on the respondent state and must be implemented.</a:t>
          </a:r>
          <a:endParaRPr lang="en-US"/>
        </a:p>
      </dgm:t>
    </dgm:pt>
    <dgm:pt modelId="{A9CC4131-C3E7-4029-A1AB-B61D56E88642}" type="parTrans" cxnId="{55F87D15-8556-4290-ABA6-BE000B580C8B}">
      <dgm:prSet/>
      <dgm:spPr/>
      <dgm:t>
        <a:bodyPr/>
        <a:lstStyle/>
        <a:p>
          <a:endParaRPr lang="en-US"/>
        </a:p>
      </dgm:t>
    </dgm:pt>
    <dgm:pt modelId="{121FF498-4D23-4195-B388-152E213F3508}" type="sibTrans" cxnId="{55F87D15-8556-4290-ABA6-BE000B580C8B}">
      <dgm:prSet/>
      <dgm:spPr/>
      <dgm:t>
        <a:bodyPr/>
        <a:lstStyle/>
        <a:p>
          <a:endParaRPr lang="en-US"/>
        </a:p>
      </dgm:t>
    </dgm:pt>
    <dgm:pt modelId="{1AA5A204-4E65-B74F-A22D-797603EE254E}" type="pres">
      <dgm:prSet presAssocID="{D2396DA7-C2E1-431F-94AD-584D902BE564}" presName="Name0" presStyleCnt="0">
        <dgm:presLayoutVars>
          <dgm:dir/>
          <dgm:animLvl val="lvl"/>
          <dgm:resizeHandles val="exact"/>
        </dgm:presLayoutVars>
      </dgm:prSet>
      <dgm:spPr/>
    </dgm:pt>
    <dgm:pt modelId="{A013E426-850F-5C46-AE28-A477EDABF090}" type="pres">
      <dgm:prSet presAssocID="{7C005CEC-D9A1-4FFF-AFCF-9C555E84B58C}" presName="linNode" presStyleCnt="0"/>
      <dgm:spPr/>
    </dgm:pt>
    <dgm:pt modelId="{EF8624CD-DAB4-5548-BC74-73217519E694}" type="pres">
      <dgm:prSet presAssocID="{7C005CEC-D9A1-4FFF-AFCF-9C555E84B58C}" presName="parentText" presStyleLbl="node1" presStyleIdx="0" presStyleCnt="5">
        <dgm:presLayoutVars>
          <dgm:chMax val="1"/>
          <dgm:bulletEnabled val="1"/>
        </dgm:presLayoutVars>
      </dgm:prSet>
      <dgm:spPr/>
    </dgm:pt>
    <dgm:pt modelId="{DEB3EAB4-A981-6145-A2F6-9686048EB89E}" type="pres">
      <dgm:prSet presAssocID="{7C005CEC-D9A1-4FFF-AFCF-9C555E84B58C}" presName="descendantText" presStyleLbl="alignAccFollowNode1" presStyleIdx="0" presStyleCnt="5">
        <dgm:presLayoutVars>
          <dgm:bulletEnabled val="1"/>
        </dgm:presLayoutVars>
      </dgm:prSet>
      <dgm:spPr/>
    </dgm:pt>
    <dgm:pt modelId="{BFE19336-0C6C-5B41-868D-D362EA598689}" type="pres">
      <dgm:prSet presAssocID="{7F4321C1-F6C4-4AB6-B079-3E5DBBDB8509}" presName="sp" presStyleCnt="0"/>
      <dgm:spPr/>
    </dgm:pt>
    <dgm:pt modelId="{8AADC27B-3709-2141-96A8-37C06ABB852C}" type="pres">
      <dgm:prSet presAssocID="{4545CFC1-CDD0-4A12-BF55-A88EFDFCAD22}" presName="linNode" presStyleCnt="0"/>
      <dgm:spPr/>
    </dgm:pt>
    <dgm:pt modelId="{283E971D-1A3C-4F47-A7E3-E32E746CD401}" type="pres">
      <dgm:prSet presAssocID="{4545CFC1-CDD0-4A12-BF55-A88EFDFCAD22}" presName="parentText" presStyleLbl="node1" presStyleIdx="1" presStyleCnt="5">
        <dgm:presLayoutVars>
          <dgm:chMax val="1"/>
          <dgm:bulletEnabled val="1"/>
        </dgm:presLayoutVars>
      </dgm:prSet>
      <dgm:spPr/>
    </dgm:pt>
    <dgm:pt modelId="{8662C054-8AE4-3341-A933-0A36979F5DFD}" type="pres">
      <dgm:prSet presAssocID="{4545CFC1-CDD0-4A12-BF55-A88EFDFCAD22}" presName="descendantText" presStyleLbl="alignAccFollowNode1" presStyleIdx="1" presStyleCnt="5">
        <dgm:presLayoutVars>
          <dgm:bulletEnabled val="1"/>
        </dgm:presLayoutVars>
      </dgm:prSet>
      <dgm:spPr/>
    </dgm:pt>
    <dgm:pt modelId="{C7AF2DB5-6E4C-764E-9362-9F2591534DE6}" type="pres">
      <dgm:prSet presAssocID="{310FA2CB-70AE-4272-BC0B-7172C2939F2E}" presName="sp" presStyleCnt="0"/>
      <dgm:spPr/>
    </dgm:pt>
    <dgm:pt modelId="{CA6B3896-4D26-304C-B1C8-1A9B6C4EF83A}" type="pres">
      <dgm:prSet presAssocID="{46A60D99-43D9-4277-ABC7-1640E68EE8E6}" presName="linNode" presStyleCnt="0"/>
      <dgm:spPr/>
    </dgm:pt>
    <dgm:pt modelId="{2D539658-DB4B-3D48-A240-9DA9851653D7}" type="pres">
      <dgm:prSet presAssocID="{46A60D99-43D9-4277-ABC7-1640E68EE8E6}" presName="parentText" presStyleLbl="node1" presStyleIdx="2" presStyleCnt="5">
        <dgm:presLayoutVars>
          <dgm:chMax val="1"/>
          <dgm:bulletEnabled val="1"/>
        </dgm:presLayoutVars>
      </dgm:prSet>
      <dgm:spPr/>
    </dgm:pt>
    <dgm:pt modelId="{1E996662-16A7-0448-8082-77B35E520E96}" type="pres">
      <dgm:prSet presAssocID="{46A60D99-43D9-4277-ABC7-1640E68EE8E6}" presName="descendantText" presStyleLbl="alignAccFollowNode1" presStyleIdx="2" presStyleCnt="5">
        <dgm:presLayoutVars>
          <dgm:bulletEnabled val="1"/>
        </dgm:presLayoutVars>
      </dgm:prSet>
      <dgm:spPr/>
    </dgm:pt>
    <dgm:pt modelId="{EFC47DEF-3A20-B74D-B4AE-B0067665AA0A}" type="pres">
      <dgm:prSet presAssocID="{ED3EB419-75D8-4756-A0B5-E61AF1026428}" presName="sp" presStyleCnt="0"/>
      <dgm:spPr/>
    </dgm:pt>
    <dgm:pt modelId="{35634075-6C5C-4E44-8BBD-0C8A0E52B332}" type="pres">
      <dgm:prSet presAssocID="{4AB0881C-57E6-45D8-A7E2-FE8437DABE6C}" presName="linNode" presStyleCnt="0"/>
      <dgm:spPr/>
    </dgm:pt>
    <dgm:pt modelId="{E2109DCE-BD06-E34F-9DB1-C8880CACB52F}" type="pres">
      <dgm:prSet presAssocID="{4AB0881C-57E6-45D8-A7E2-FE8437DABE6C}" presName="parentText" presStyleLbl="node1" presStyleIdx="3" presStyleCnt="5">
        <dgm:presLayoutVars>
          <dgm:chMax val="1"/>
          <dgm:bulletEnabled val="1"/>
        </dgm:presLayoutVars>
      </dgm:prSet>
      <dgm:spPr/>
    </dgm:pt>
    <dgm:pt modelId="{142AE8BA-D676-E343-BDCC-5AD8158AEFB1}" type="pres">
      <dgm:prSet presAssocID="{4AB0881C-57E6-45D8-A7E2-FE8437DABE6C}" presName="descendantText" presStyleLbl="alignAccFollowNode1" presStyleIdx="3" presStyleCnt="5">
        <dgm:presLayoutVars>
          <dgm:bulletEnabled val="1"/>
        </dgm:presLayoutVars>
      </dgm:prSet>
      <dgm:spPr/>
    </dgm:pt>
    <dgm:pt modelId="{D98DB515-8D4B-C144-9AA2-205C874ACC14}" type="pres">
      <dgm:prSet presAssocID="{D9621950-DA92-4986-9BAE-D1E6956A8689}" presName="sp" presStyleCnt="0"/>
      <dgm:spPr/>
    </dgm:pt>
    <dgm:pt modelId="{E0BFB434-4754-0145-A998-CDB28F82292C}" type="pres">
      <dgm:prSet presAssocID="{30350E7B-BA5E-40E1-9C37-8313CB674716}" presName="linNode" presStyleCnt="0"/>
      <dgm:spPr/>
    </dgm:pt>
    <dgm:pt modelId="{DDAFE128-405E-CC47-8FBF-BF533491CE0F}" type="pres">
      <dgm:prSet presAssocID="{30350E7B-BA5E-40E1-9C37-8313CB674716}" presName="parentText" presStyleLbl="node1" presStyleIdx="4" presStyleCnt="5">
        <dgm:presLayoutVars>
          <dgm:chMax val="1"/>
          <dgm:bulletEnabled val="1"/>
        </dgm:presLayoutVars>
      </dgm:prSet>
      <dgm:spPr/>
    </dgm:pt>
    <dgm:pt modelId="{8F35328A-0CD7-EC42-A18A-DB683BE849A9}" type="pres">
      <dgm:prSet presAssocID="{30350E7B-BA5E-40E1-9C37-8313CB674716}" presName="descendantText" presStyleLbl="alignAccFollowNode1" presStyleIdx="4" presStyleCnt="5">
        <dgm:presLayoutVars>
          <dgm:bulletEnabled val="1"/>
        </dgm:presLayoutVars>
      </dgm:prSet>
      <dgm:spPr/>
    </dgm:pt>
  </dgm:ptLst>
  <dgm:cxnLst>
    <dgm:cxn modelId="{F9B81401-272A-B54A-8F42-5125B03F9896}" type="presOf" srcId="{4545CFC1-CDD0-4A12-BF55-A88EFDFCAD22}" destId="{283E971D-1A3C-4F47-A7E3-E32E746CD401}" srcOrd="0" destOrd="0" presId="urn:microsoft.com/office/officeart/2005/8/layout/vList5"/>
    <dgm:cxn modelId="{BB18040E-96F5-B549-980E-E4BBB7EFBB81}" type="presOf" srcId="{D2396DA7-C2E1-431F-94AD-584D902BE564}" destId="{1AA5A204-4E65-B74F-A22D-797603EE254E}" srcOrd="0" destOrd="0" presId="urn:microsoft.com/office/officeart/2005/8/layout/vList5"/>
    <dgm:cxn modelId="{65FAB811-2475-4303-9676-22364A970EE8}" srcId="{4545CFC1-CDD0-4A12-BF55-A88EFDFCAD22}" destId="{61FB1C83-563A-49C3-A1DD-E841742E3C3E}" srcOrd="0" destOrd="0" parTransId="{36492A56-CE80-4128-891C-47EBDB2D1A63}" sibTransId="{A57813D6-9FF9-4610-9435-DF7C49B04DFB}"/>
    <dgm:cxn modelId="{55F87D15-8556-4290-ABA6-BE000B580C8B}" srcId="{30350E7B-BA5E-40E1-9C37-8313CB674716}" destId="{7545E154-29FD-4CF0-9022-3F7C1C964623}" srcOrd="0" destOrd="0" parTransId="{A9CC4131-C3E7-4029-A1AB-B61D56E88642}" sibTransId="{121FF498-4D23-4195-B388-152E213F3508}"/>
    <dgm:cxn modelId="{8CFC822A-8F81-4666-BFBD-5F2C08C04B2A}" srcId="{4AB0881C-57E6-45D8-A7E2-FE8437DABE6C}" destId="{FE68199B-D554-4879-8B67-55B8E7FD13CB}" srcOrd="0" destOrd="0" parTransId="{1FA827D8-A187-41E3-AD59-25E4157B6B04}" sibTransId="{C23CC56F-19D7-457D-BB6E-86D84DF0C45C}"/>
    <dgm:cxn modelId="{8D4D913D-CFF9-CF4A-8927-0183437B256A}" type="presOf" srcId="{159DA22F-C36E-470D-AF9F-F003C6B6CDF0}" destId="{DEB3EAB4-A981-6145-A2F6-9686048EB89E}" srcOrd="0" destOrd="0" presId="urn:microsoft.com/office/officeart/2005/8/layout/vList5"/>
    <dgm:cxn modelId="{928EB03F-30C6-6C40-9029-E4EBBFD64013}" type="presOf" srcId="{30350E7B-BA5E-40E1-9C37-8313CB674716}" destId="{DDAFE128-405E-CC47-8FBF-BF533491CE0F}" srcOrd="0" destOrd="0" presId="urn:microsoft.com/office/officeart/2005/8/layout/vList5"/>
    <dgm:cxn modelId="{A0916641-6647-4AAC-916D-219E9F286C71}" srcId="{D2396DA7-C2E1-431F-94AD-584D902BE564}" destId="{46A60D99-43D9-4277-ABC7-1640E68EE8E6}" srcOrd="2" destOrd="0" parTransId="{9E6A5151-4560-4902-9EC5-1CE0A2A960A4}" sibTransId="{ED3EB419-75D8-4756-A0B5-E61AF1026428}"/>
    <dgm:cxn modelId="{C526C94E-F433-4735-BB79-6F03A002581B}" srcId="{7C005CEC-D9A1-4FFF-AFCF-9C555E84B58C}" destId="{159DA22F-C36E-470D-AF9F-F003C6B6CDF0}" srcOrd="0" destOrd="0" parTransId="{9A0E64FD-75C4-4FD9-8B4B-2F0AC9E2D96D}" sibTransId="{343B68DC-8093-450D-AB59-DDA5C16EA5C2}"/>
    <dgm:cxn modelId="{B445B557-C23D-1146-BF7D-AB7867EFC6DA}" type="presOf" srcId="{7C005CEC-D9A1-4FFF-AFCF-9C555E84B58C}" destId="{EF8624CD-DAB4-5548-BC74-73217519E694}" srcOrd="0" destOrd="0" presId="urn:microsoft.com/office/officeart/2005/8/layout/vList5"/>
    <dgm:cxn modelId="{536FA75D-B33B-4B46-872E-E71F066FBCA6}" type="presOf" srcId="{6C436623-72F2-4636-808B-1A01A78B664A}" destId="{1E996662-16A7-0448-8082-77B35E520E96}" srcOrd="0" destOrd="0" presId="urn:microsoft.com/office/officeart/2005/8/layout/vList5"/>
    <dgm:cxn modelId="{8F23A66D-5E3E-DD46-B868-E767478502A4}" type="presOf" srcId="{4AB0881C-57E6-45D8-A7E2-FE8437DABE6C}" destId="{E2109DCE-BD06-E34F-9DB1-C8880CACB52F}" srcOrd="0" destOrd="0" presId="urn:microsoft.com/office/officeart/2005/8/layout/vList5"/>
    <dgm:cxn modelId="{6D7AA296-D2C9-4833-AB0B-EE847AC26784}" srcId="{D2396DA7-C2E1-431F-94AD-584D902BE564}" destId="{4545CFC1-CDD0-4A12-BF55-A88EFDFCAD22}" srcOrd="1" destOrd="0" parTransId="{54B6E21D-5C43-444E-B811-E3C10458EEB2}" sibTransId="{310FA2CB-70AE-4272-BC0B-7172C2939F2E}"/>
    <dgm:cxn modelId="{AC97D4A3-B275-5942-8AAE-A4F09FB259EC}" type="presOf" srcId="{7545E154-29FD-4CF0-9022-3F7C1C964623}" destId="{8F35328A-0CD7-EC42-A18A-DB683BE849A9}" srcOrd="0" destOrd="0" presId="urn:microsoft.com/office/officeart/2005/8/layout/vList5"/>
    <dgm:cxn modelId="{F4EADCB1-7AC1-4CE0-9671-B9F4F9C6E126}" srcId="{D2396DA7-C2E1-431F-94AD-584D902BE564}" destId="{7C005CEC-D9A1-4FFF-AFCF-9C555E84B58C}" srcOrd="0" destOrd="0" parTransId="{79767CC0-06A9-408D-B991-464B39B033AE}" sibTransId="{7F4321C1-F6C4-4AB6-B079-3E5DBBDB8509}"/>
    <dgm:cxn modelId="{4E5A14BB-C944-4056-9BDC-662A2F121DD5}" srcId="{D2396DA7-C2E1-431F-94AD-584D902BE564}" destId="{4AB0881C-57E6-45D8-A7E2-FE8437DABE6C}" srcOrd="3" destOrd="0" parTransId="{DD353BEB-9180-46B6-94D1-A6BA3723B87F}" sibTransId="{D9621950-DA92-4986-9BAE-D1E6956A8689}"/>
    <dgm:cxn modelId="{EB1821DC-CBA1-4C9B-92B1-5AEA5DFBF553}" srcId="{D2396DA7-C2E1-431F-94AD-584D902BE564}" destId="{30350E7B-BA5E-40E1-9C37-8313CB674716}" srcOrd="4" destOrd="0" parTransId="{90BBE8DB-38DE-4B5C-935A-50460ED6DD06}" sibTransId="{5663DD08-3769-4F91-A71F-C5DE03B98FA4}"/>
    <dgm:cxn modelId="{5D4A20E0-AE1A-BE43-91C7-EBB4535175CB}" type="presOf" srcId="{61FB1C83-563A-49C3-A1DD-E841742E3C3E}" destId="{8662C054-8AE4-3341-A933-0A36979F5DFD}" srcOrd="0" destOrd="0" presId="urn:microsoft.com/office/officeart/2005/8/layout/vList5"/>
    <dgm:cxn modelId="{A2A083E3-4A40-7346-B25D-EED52B094724}" type="presOf" srcId="{FE68199B-D554-4879-8B67-55B8E7FD13CB}" destId="{142AE8BA-D676-E343-BDCC-5AD8158AEFB1}" srcOrd="0" destOrd="0" presId="urn:microsoft.com/office/officeart/2005/8/layout/vList5"/>
    <dgm:cxn modelId="{5EB96FE8-6901-BF4C-8060-82DA50FB65AD}" type="presOf" srcId="{46A60D99-43D9-4277-ABC7-1640E68EE8E6}" destId="{2D539658-DB4B-3D48-A240-9DA9851653D7}" srcOrd="0" destOrd="0" presId="urn:microsoft.com/office/officeart/2005/8/layout/vList5"/>
    <dgm:cxn modelId="{CBF705FD-E327-4568-BDBC-E17AFF524E3C}" srcId="{46A60D99-43D9-4277-ABC7-1640E68EE8E6}" destId="{6C436623-72F2-4636-808B-1A01A78B664A}" srcOrd="0" destOrd="0" parTransId="{6D758E1E-0272-4662-88EA-D1FFEDABD863}" sibTransId="{D8CAC827-A949-48CF-915E-2438DDF7C17D}"/>
    <dgm:cxn modelId="{F6D90DF3-EA65-AD4A-97E1-792713E5CC6A}" type="presParOf" srcId="{1AA5A204-4E65-B74F-A22D-797603EE254E}" destId="{A013E426-850F-5C46-AE28-A477EDABF090}" srcOrd="0" destOrd="0" presId="urn:microsoft.com/office/officeart/2005/8/layout/vList5"/>
    <dgm:cxn modelId="{955D06CB-7A63-5645-AE77-91C4A87DC85E}" type="presParOf" srcId="{A013E426-850F-5C46-AE28-A477EDABF090}" destId="{EF8624CD-DAB4-5548-BC74-73217519E694}" srcOrd="0" destOrd="0" presId="urn:microsoft.com/office/officeart/2005/8/layout/vList5"/>
    <dgm:cxn modelId="{6399A04B-41E8-8244-83B9-92AAFE06A968}" type="presParOf" srcId="{A013E426-850F-5C46-AE28-A477EDABF090}" destId="{DEB3EAB4-A981-6145-A2F6-9686048EB89E}" srcOrd="1" destOrd="0" presId="urn:microsoft.com/office/officeart/2005/8/layout/vList5"/>
    <dgm:cxn modelId="{2027F800-1B40-E248-8C1C-90144F813B11}" type="presParOf" srcId="{1AA5A204-4E65-B74F-A22D-797603EE254E}" destId="{BFE19336-0C6C-5B41-868D-D362EA598689}" srcOrd="1" destOrd="0" presId="urn:microsoft.com/office/officeart/2005/8/layout/vList5"/>
    <dgm:cxn modelId="{1C99E943-A30B-924A-930B-46D04044E868}" type="presParOf" srcId="{1AA5A204-4E65-B74F-A22D-797603EE254E}" destId="{8AADC27B-3709-2141-96A8-37C06ABB852C}" srcOrd="2" destOrd="0" presId="urn:microsoft.com/office/officeart/2005/8/layout/vList5"/>
    <dgm:cxn modelId="{BE2EC281-AC15-6C4F-B240-25CCA251C99C}" type="presParOf" srcId="{8AADC27B-3709-2141-96A8-37C06ABB852C}" destId="{283E971D-1A3C-4F47-A7E3-E32E746CD401}" srcOrd="0" destOrd="0" presId="urn:microsoft.com/office/officeart/2005/8/layout/vList5"/>
    <dgm:cxn modelId="{B86AB8A7-2DE2-5945-B83A-853F92D52C9B}" type="presParOf" srcId="{8AADC27B-3709-2141-96A8-37C06ABB852C}" destId="{8662C054-8AE4-3341-A933-0A36979F5DFD}" srcOrd="1" destOrd="0" presId="urn:microsoft.com/office/officeart/2005/8/layout/vList5"/>
    <dgm:cxn modelId="{B8DDBB17-9255-E749-B0A9-860415EE32C2}" type="presParOf" srcId="{1AA5A204-4E65-B74F-A22D-797603EE254E}" destId="{C7AF2DB5-6E4C-764E-9362-9F2591534DE6}" srcOrd="3" destOrd="0" presId="urn:microsoft.com/office/officeart/2005/8/layout/vList5"/>
    <dgm:cxn modelId="{D6025B96-6179-1C40-9EA9-3E7000BA5E99}" type="presParOf" srcId="{1AA5A204-4E65-B74F-A22D-797603EE254E}" destId="{CA6B3896-4D26-304C-B1C8-1A9B6C4EF83A}" srcOrd="4" destOrd="0" presId="urn:microsoft.com/office/officeart/2005/8/layout/vList5"/>
    <dgm:cxn modelId="{38AEB22F-BF19-3C44-A24E-34CBDB443DAF}" type="presParOf" srcId="{CA6B3896-4D26-304C-B1C8-1A9B6C4EF83A}" destId="{2D539658-DB4B-3D48-A240-9DA9851653D7}" srcOrd="0" destOrd="0" presId="urn:microsoft.com/office/officeart/2005/8/layout/vList5"/>
    <dgm:cxn modelId="{5FEB858A-69E4-FA45-ACDF-E5B889F7795E}" type="presParOf" srcId="{CA6B3896-4D26-304C-B1C8-1A9B6C4EF83A}" destId="{1E996662-16A7-0448-8082-77B35E520E96}" srcOrd="1" destOrd="0" presId="urn:microsoft.com/office/officeart/2005/8/layout/vList5"/>
    <dgm:cxn modelId="{1CEB491D-4A35-BC4E-AC1E-F9ECCD0ABF3A}" type="presParOf" srcId="{1AA5A204-4E65-B74F-A22D-797603EE254E}" destId="{EFC47DEF-3A20-B74D-B4AE-B0067665AA0A}" srcOrd="5" destOrd="0" presId="urn:microsoft.com/office/officeart/2005/8/layout/vList5"/>
    <dgm:cxn modelId="{F1589BD7-343C-2946-B45C-71F68CEBDE80}" type="presParOf" srcId="{1AA5A204-4E65-B74F-A22D-797603EE254E}" destId="{35634075-6C5C-4E44-8BBD-0C8A0E52B332}" srcOrd="6" destOrd="0" presId="urn:microsoft.com/office/officeart/2005/8/layout/vList5"/>
    <dgm:cxn modelId="{FACB55C1-C7B3-1F4C-8312-7C9AA0018F05}" type="presParOf" srcId="{35634075-6C5C-4E44-8BBD-0C8A0E52B332}" destId="{E2109DCE-BD06-E34F-9DB1-C8880CACB52F}" srcOrd="0" destOrd="0" presId="urn:microsoft.com/office/officeart/2005/8/layout/vList5"/>
    <dgm:cxn modelId="{1DD2A2E7-E910-2E46-872D-3268AAA7CF65}" type="presParOf" srcId="{35634075-6C5C-4E44-8BBD-0C8A0E52B332}" destId="{142AE8BA-D676-E343-BDCC-5AD8158AEFB1}" srcOrd="1" destOrd="0" presId="urn:microsoft.com/office/officeart/2005/8/layout/vList5"/>
    <dgm:cxn modelId="{1E9BB068-F4CE-D241-9646-8FC1971C3BDB}" type="presParOf" srcId="{1AA5A204-4E65-B74F-A22D-797603EE254E}" destId="{D98DB515-8D4B-C144-9AA2-205C874ACC14}" srcOrd="7" destOrd="0" presId="urn:microsoft.com/office/officeart/2005/8/layout/vList5"/>
    <dgm:cxn modelId="{979AC776-0653-9043-8394-7530E972AE4B}" type="presParOf" srcId="{1AA5A204-4E65-B74F-A22D-797603EE254E}" destId="{E0BFB434-4754-0145-A998-CDB28F82292C}" srcOrd="8" destOrd="0" presId="urn:microsoft.com/office/officeart/2005/8/layout/vList5"/>
    <dgm:cxn modelId="{C52D29B3-9972-CA49-AD50-9BA290CC5176}" type="presParOf" srcId="{E0BFB434-4754-0145-A998-CDB28F82292C}" destId="{DDAFE128-405E-CC47-8FBF-BF533491CE0F}" srcOrd="0" destOrd="0" presId="urn:microsoft.com/office/officeart/2005/8/layout/vList5"/>
    <dgm:cxn modelId="{A7D9C525-768D-D841-B609-A3C50E14F2FB}" type="presParOf" srcId="{E0BFB434-4754-0145-A998-CDB28F82292C}" destId="{8F35328A-0CD7-EC42-A18A-DB683BE849A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E3A9384-EDCC-46EC-8BB5-285364ABEFA2}" type="doc">
      <dgm:prSet loTypeId="urn:microsoft.com/office/officeart/2018/2/layout/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3CDE9EFE-9727-40B4-92B5-C2A11CA12D34}">
      <dgm:prSet/>
      <dgm:spPr/>
      <dgm:t>
        <a:bodyPr/>
        <a:lstStyle/>
        <a:p>
          <a:pPr>
            <a:defRPr b="1"/>
          </a:pPr>
          <a:r>
            <a:rPr lang="en-US" b="1" i="0"/>
            <a:t>Composition </a:t>
          </a:r>
          <a:r>
            <a:rPr lang="en-US" b="0" i="0"/>
            <a:t>: </a:t>
          </a:r>
          <a:endParaRPr lang="en-US"/>
        </a:p>
      </dgm:t>
    </dgm:pt>
    <dgm:pt modelId="{F18AD9AA-6E3F-4892-BE47-88FB67597001}" type="parTrans" cxnId="{65906FCA-CCFB-4C8E-AF9B-E2DD5BCA1B49}">
      <dgm:prSet/>
      <dgm:spPr/>
      <dgm:t>
        <a:bodyPr/>
        <a:lstStyle/>
        <a:p>
          <a:endParaRPr lang="en-US"/>
        </a:p>
      </dgm:t>
    </dgm:pt>
    <dgm:pt modelId="{3E8F91E0-634F-4D46-85F7-D18B370BC8D4}" type="sibTrans" cxnId="{65906FCA-CCFB-4C8E-AF9B-E2DD5BCA1B49}">
      <dgm:prSet/>
      <dgm:spPr/>
      <dgm:t>
        <a:bodyPr/>
        <a:lstStyle/>
        <a:p>
          <a:endParaRPr lang="en-US"/>
        </a:p>
      </dgm:t>
    </dgm:pt>
    <dgm:pt modelId="{343D03B5-F619-4BA5-88F8-1D65ED795669}">
      <dgm:prSet/>
      <dgm:spPr/>
      <dgm:t>
        <a:bodyPr/>
        <a:lstStyle/>
        <a:p>
          <a:r>
            <a:rPr lang="en-US" b="0" i="0"/>
            <a:t>The Court consists of one judge per member state of the Council of Europe (46 judges as of 2023). </a:t>
          </a:r>
          <a:endParaRPr lang="en-US"/>
        </a:p>
      </dgm:t>
    </dgm:pt>
    <dgm:pt modelId="{C6DE82AF-0AB6-43BB-8848-F1EACB703D8F}" type="parTrans" cxnId="{69EBB1AF-2F13-491F-8AA1-B00DF2A73FE7}">
      <dgm:prSet/>
      <dgm:spPr/>
      <dgm:t>
        <a:bodyPr/>
        <a:lstStyle/>
        <a:p>
          <a:endParaRPr lang="en-US"/>
        </a:p>
      </dgm:t>
    </dgm:pt>
    <dgm:pt modelId="{69B1DCEF-6627-4BC5-8729-CB21FE766C12}" type="sibTrans" cxnId="{69EBB1AF-2F13-491F-8AA1-B00DF2A73FE7}">
      <dgm:prSet/>
      <dgm:spPr/>
      <dgm:t>
        <a:bodyPr/>
        <a:lstStyle/>
        <a:p>
          <a:endParaRPr lang="en-US"/>
        </a:p>
      </dgm:t>
    </dgm:pt>
    <dgm:pt modelId="{2451CD7E-E16C-4FB8-9E69-D172FE3ED468}">
      <dgm:prSet/>
      <dgm:spPr/>
      <dgm:t>
        <a:bodyPr/>
        <a:lstStyle/>
        <a:p>
          <a:r>
            <a:rPr lang="en-US" b="0" i="0"/>
            <a:t>Judges are elected for a nine-year term and cannot be re-elected.</a:t>
          </a:r>
          <a:endParaRPr lang="en-US"/>
        </a:p>
      </dgm:t>
    </dgm:pt>
    <dgm:pt modelId="{6AB03B7F-49DE-4A06-AE41-7CA7A2352177}" type="parTrans" cxnId="{94189F12-2D5F-4D9F-98DB-2A953EDE3714}">
      <dgm:prSet/>
      <dgm:spPr/>
      <dgm:t>
        <a:bodyPr/>
        <a:lstStyle/>
        <a:p>
          <a:endParaRPr lang="en-US"/>
        </a:p>
      </dgm:t>
    </dgm:pt>
    <dgm:pt modelId="{BBA1DCB6-E871-42A0-843C-2652FEF93116}" type="sibTrans" cxnId="{94189F12-2D5F-4D9F-98DB-2A953EDE3714}">
      <dgm:prSet/>
      <dgm:spPr/>
      <dgm:t>
        <a:bodyPr/>
        <a:lstStyle/>
        <a:p>
          <a:endParaRPr lang="en-US"/>
        </a:p>
      </dgm:t>
    </dgm:pt>
    <dgm:pt modelId="{FBF3A6E8-775F-4064-845C-C0A0B6E76E36}">
      <dgm:prSet/>
      <dgm:spPr/>
      <dgm:t>
        <a:bodyPr/>
        <a:lstStyle/>
        <a:p>
          <a:pPr>
            <a:defRPr b="1"/>
          </a:pPr>
          <a:r>
            <a:rPr lang="en-US" b="1" i="0"/>
            <a:t>Organization </a:t>
          </a:r>
          <a:r>
            <a:rPr lang="en-US" b="0" i="0"/>
            <a:t>: </a:t>
          </a:r>
          <a:endParaRPr lang="en-US"/>
        </a:p>
      </dgm:t>
    </dgm:pt>
    <dgm:pt modelId="{B6BBB7EC-036F-435B-9C91-158D44DBF270}" type="parTrans" cxnId="{70E6EF8E-0035-4EB8-A5FF-984BD29BD40C}">
      <dgm:prSet/>
      <dgm:spPr/>
      <dgm:t>
        <a:bodyPr/>
        <a:lstStyle/>
        <a:p>
          <a:endParaRPr lang="en-US"/>
        </a:p>
      </dgm:t>
    </dgm:pt>
    <dgm:pt modelId="{1DBF57E3-D218-4046-82FA-2CAE1B7D6B92}" type="sibTrans" cxnId="{70E6EF8E-0035-4EB8-A5FF-984BD29BD40C}">
      <dgm:prSet/>
      <dgm:spPr/>
      <dgm:t>
        <a:bodyPr/>
        <a:lstStyle/>
        <a:p>
          <a:endParaRPr lang="en-US"/>
        </a:p>
      </dgm:t>
    </dgm:pt>
    <dgm:pt modelId="{C2FEA5D0-FB5C-44F1-A363-1452BED75728}">
      <dgm:prSet/>
      <dgm:spPr/>
      <dgm:t>
        <a:bodyPr/>
        <a:lstStyle/>
        <a:p>
          <a:r>
            <a:rPr lang="en-US" b="1" i="0"/>
            <a:t>Grand Chamber </a:t>
          </a:r>
          <a:r>
            <a:rPr lang="en-US" b="0" i="0"/>
            <a:t>: Composed of 17 judges, handles complex or contentious cases. </a:t>
          </a:r>
          <a:endParaRPr lang="en-US"/>
        </a:p>
      </dgm:t>
    </dgm:pt>
    <dgm:pt modelId="{AB88E26C-7E2F-4613-B9C8-2FDF5FAFE304}" type="parTrans" cxnId="{295463C0-427C-4DD9-91EA-19FDEAB9FE3C}">
      <dgm:prSet/>
      <dgm:spPr/>
      <dgm:t>
        <a:bodyPr/>
        <a:lstStyle/>
        <a:p>
          <a:endParaRPr lang="en-US"/>
        </a:p>
      </dgm:t>
    </dgm:pt>
    <dgm:pt modelId="{58DBA09D-36B4-4502-BBFA-2BB1FD4B5716}" type="sibTrans" cxnId="{295463C0-427C-4DD9-91EA-19FDEAB9FE3C}">
      <dgm:prSet/>
      <dgm:spPr/>
      <dgm:t>
        <a:bodyPr/>
        <a:lstStyle/>
        <a:p>
          <a:endParaRPr lang="en-US"/>
        </a:p>
      </dgm:t>
    </dgm:pt>
    <dgm:pt modelId="{69F41617-BB4B-4417-BDCB-6BEBDD3AFF0D}">
      <dgm:prSet/>
      <dgm:spPr/>
      <dgm:t>
        <a:bodyPr/>
        <a:lstStyle/>
        <a:p>
          <a:r>
            <a:rPr lang="en-US" b="1" i="0"/>
            <a:t>Chambers </a:t>
          </a:r>
          <a:r>
            <a:rPr lang="en-US" b="0" i="0"/>
            <a:t>: Typically composed of 7 judges, handle most cases. </a:t>
          </a:r>
          <a:endParaRPr lang="en-US"/>
        </a:p>
      </dgm:t>
    </dgm:pt>
    <dgm:pt modelId="{B1E26999-E2FA-4299-96C6-9D5606DB9D9D}" type="parTrans" cxnId="{9273B522-33A6-4291-A01B-947878E6D20E}">
      <dgm:prSet/>
      <dgm:spPr/>
      <dgm:t>
        <a:bodyPr/>
        <a:lstStyle/>
        <a:p>
          <a:endParaRPr lang="en-US"/>
        </a:p>
      </dgm:t>
    </dgm:pt>
    <dgm:pt modelId="{CEFFAC94-29E2-45D7-AAC8-44DB27EB18D5}" type="sibTrans" cxnId="{9273B522-33A6-4291-A01B-947878E6D20E}">
      <dgm:prSet/>
      <dgm:spPr/>
      <dgm:t>
        <a:bodyPr/>
        <a:lstStyle/>
        <a:p>
          <a:endParaRPr lang="en-US"/>
        </a:p>
      </dgm:t>
    </dgm:pt>
    <dgm:pt modelId="{C35F8CB9-DF0E-4EC8-95F0-EE94C9F1D175}">
      <dgm:prSet/>
      <dgm:spPr/>
      <dgm:t>
        <a:bodyPr/>
        <a:lstStyle/>
        <a:p>
          <a:r>
            <a:rPr lang="en-US" b="1" i="0"/>
            <a:t>Committee </a:t>
          </a:r>
          <a:r>
            <a:rPr lang="en-US" b="0" i="0"/>
            <a:t>: Composed of 3 judges, deals with straightforward cases.</a:t>
          </a:r>
          <a:endParaRPr lang="en-US"/>
        </a:p>
      </dgm:t>
    </dgm:pt>
    <dgm:pt modelId="{A6A72DA1-0945-443F-A792-49E3BFD216EA}" type="parTrans" cxnId="{832DD98B-F1DC-4741-9A8B-00D2F0F361CA}">
      <dgm:prSet/>
      <dgm:spPr/>
      <dgm:t>
        <a:bodyPr/>
        <a:lstStyle/>
        <a:p>
          <a:endParaRPr lang="en-US"/>
        </a:p>
      </dgm:t>
    </dgm:pt>
    <dgm:pt modelId="{11C75C4D-2A2A-4110-BB84-2CBDF6CA5821}" type="sibTrans" cxnId="{832DD98B-F1DC-4741-9A8B-00D2F0F361CA}">
      <dgm:prSet/>
      <dgm:spPr/>
      <dgm:t>
        <a:bodyPr/>
        <a:lstStyle/>
        <a:p>
          <a:endParaRPr lang="en-US"/>
        </a:p>
      </dgm:t>
    </dgm:pt>
    <dgm:pt modelId="{E8B69CAC-0AAD-4967-8081-A157B3E55F5C}">
      <dgm:prSet/>
      <dgm:spPr/>
      <dgm:t>
        <a:bodyPr/>
        <a:lstStyle/>
        <a:p>
          <a:pPr>
            <a:defRPr b="1"/>
          </a:pPr>
          <a:r>
            <a:rPr lang="en-US" b="1" i="0"/>
            <a:t>Independence </a:t>
          </a:r>
          <a:r>
            <a:rPr lang="en-US" b="0" i="0"/>
            <a:t>: </a:t>
          </a:r>
          <a:endParaRPr lang="en-US"/>
        </a:p>
      </dgm:t>
    </dgm:pt>
    <dgm:pt modelId="{276AE9EE-2659-4E0B-B359-18AF3B5F6EFC}" type="parTrans" cxnId="{2F18931B-D9E4-4F5E-80FA-DDDE87689D8C}">
      <dgm:prSet/>
      <dgm:spPr/>
      <dgm:t>
        <a:bodyPr/>
        <a:lstStyle/>
        <a:p>
          <a:endParaRPr lang="en-US"/>
        </a:p>
      </dgm:t>
    </dgm:pt>
    <dgm:pt modelId="{3CF21A95-5418-4644-9506-7CC3733BDDA5}" type="sibTrans" cxnId="{2F18931B-D9E4-4F5E-80FA-DDDE87689D8C}">
      <dgm:prSet/>
      <dgm:spPr/>
      <dgm:t>
        <a:bodyPr/>
        <a:lstStyle/>
        <a:p>
          <a:endParaRPr lang="en-US"/>
        </a:p>
      </dgm:t>
    </dgm:pt>
    <dgm:pt modelId="{504FEB39-382D-4E40-9DD2-F1645EFF70EE}">
      <dgm:prSet/>
      <dgm:spPr/>
      <dgm:t>
        <a:bodyPr/>
        <a:lstStyle/>
        <a:p>
          <a:r>
            <a:rPr lang="en-US" b="0" i="0"/>
            <a:t>Judges act independently and impartially, not as representatives of their home countries.</a:t>
          </a:r>
          <a:endParaRPr lang="en-US"/>
        </a:p>
      </dgm:t>
    </dgm:pt>
    <dgm:pt modelId="{CC576C50-BDB4-4495-87C1-35AFB82D83E5}" type="parTrans" cxnId="{8B41F882-C5BF-40D2-9E69-F082ED47F432}">
      <dgm:prSet/>
      <dgm:spPr/>
      <dgm:t>
        <a:bodyPr/>
        <a:lstStyle/>
        <a:p>
          <a:endParaRPr lang="en-US"/>
        </a:p>
      </dgm:t>
    </dgm:pt>
    <dgm:pt modelId="{CC67C6A8-F997-46DC-AA50-CBAE79E81276}" type="sibTrans" cxnId="{8B41F882-C5BF-40D2-9E69-F082ED47F432}">
      <dgm:prSet/>
      <dgm:spPr/>
      <dgm:t>
        <a:bodyPr/>
        <a:lstStyle/>
        <a:p>
          <a:endParaRPr lang="en-US"/>
        </a:p>
      </dgm:t>
    </dgm:pt>
    <dgm:pt modelId="{9AF6E205-4378-46A1-AF46-5E6D12D23D55}" type="pres">
      <dgm:prSet presAssocID="{8E3A9384-EDCC-46EC-8BB5-285364ABEFA2}" presName="root" presStyleCnt="0">
        <dgm:presLayoutVars>
          <dgm:dir/>
          <dgm:resizeHandles val="exact"/>
        </dgm:presLayoutVars>
      </dgm:prSet>
      <dgm:spPr/>
    </dgm:pt>
    <dgm:pt modelId="{2370D667-705D-44F2-89F4-62F055CFBA24}" type="pres">
      <dgm:prSet presAssocID="{3CDE9EFE-9727-40B4-92B5-C2A11CA12D34}" presName="compNode" presStyleCnt="0"/>
      <dgm:spPr/>
    </dgm:pt>
    <dgm:pt modelId="{45AF90F3-7C91-40EA-99AA-DDB4F459AF5B}" type="pres">
      <dgm:prSet presAssocID="{3CDE9EFE-9727-40B4-92B5-C2A11CA12D3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Судья"/>
        </a:ext>
      </dgm:extLst>
    </dgm:pt>
    <dgm:pt modelId="{6CD06346-D1BB-4812-9855-FBE7346F92DE}" type="pres">
      <dgm:prSet presAssocID="{3CDE9EFE-9727-40B4-92B5-C2A11CA12D34}" presName="iconSpace" presStyleCnt="0"/>
      <dgm:spPr/>
    </dgm:pt>
    <dgm:pt modelId="{797A855E-96E8-46FF-8DE0-9D1E53836AAE}" type="pres">
      <dgm:prSet presAssocID="{3CDE9EFE-9727-40B4-92B5-C2A11CA12D34}" presName="parTx" presStyleLbl="revTx" presStyleIdx="0" presStyleCnt="6">
        <dgm:presLayoutVars>
          <dgm:chMax val="0"/>
          <dgm:chPref val="0"/>
        </dgm:presLayoutVars>
      </dgm:prSet>
      <dgm:spPr/>
    </dgm:pt>
    <dgm:pt modelId="{DA17085B-F1DE-4F4C-894F-E3F6F337625B}" type="pres">
      <dgm:prSet presAssocID="{3CDE9EFE-9727-40B4-92B5-C2A11CA12D34}" presName="txSpace" presStyleCnt="0"/>
      <dgm:spPr/>
    </dgm:pt>
    <dgm:pt modelId="{D5AE08CE-64EC-4513-A988-B85290E23E2E}" type="pres">
      <dgm:prSet presAssocID="{3CDE9EFE-9727-40B4-92B5-C2A11CA12D34}" presName="desTx" presStyleLbl="revTx" presStyleIdx="1" presStyleCnt="6">
        <dgm:presLayoutVars/>
      </dgm:prSet>
      <dgm:spPr/>
    </dgm:pt>
    <dgm:pt modelId="{CA547C3C-5178-49B9-82D8-7F78FE0FB22D}" type="pres">
      <dgm:prSet presAssocID="{3E8F91E0-634F-4D46-85F7-D18B370BC8D4}" presName="sibTrans" presStyleCnt="0"/>
      <dgm:spPr/>
    </dgm:pt>
    <dgm:pt modelId="{81E9E047-6937-4337-AE08-B755F1CF9210}" type="pres">
      <dgm:prSet presAssocID="{FBF3A6E8-775F-4064-845C-C0A0B6E76E36}" presName="compNode" presStyleCnt="0"/>
      <dgm:spPr/>
    </dgm:pt>
    <dgm:pt modelId="{2AB1AEF4-8654-4F1A-A64D-543358406117}" type="pres">
      <dgm:prSet presAssocID="{FBF3A6E8-775F-4064-845C-C0A0B6E76E36}"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Банк"/>
        </a:ext>
      </dgm:extLst>
    </dgm:pt>
    <dgm:pt modelId="{A49C5955-CCE4-4F44-995B-B1F2DFE1EFD9}" type="pres">
      <dgm:prSet presAssocID="{FBF3A6E8-775F-4064-845C-C0A0B6E76E36}" presName="iconSpace" presStyleCnt="0"/>
      <dgm:spPr/>
    </dgm:pt>
    <dgm:pt modelId="{4C04BB62-2A41-4A88-BBE6-509DC8C5885D}" type="pres">
      <dgm:prSet presAssocID="{FBF3A6E8-775F-4064-845C-C0A0B6E76E36}" presName="parTx" presStyleLbl="revTx" presStyleIdx="2" presStyleCnt="6">
        <dgm:presLayoutVars>
          <dgm:chMax val="0"/>
          <dgm:chPref val="0"/>
        </dgm:presLayoutVars>
      </dgm:prSet>
      <dgm:spPr/>
    </dgm:pt>
    <dgm:pt modelId="{92A94BD1-381A-4C52-B118-30469FD0E052}" type="pres">
      <dgm:prSet presAssocID="{FBF3A6E8-775F-4064-845C-C0A0B6E76E36}" presName="txSpace" presStyleCnt="0"/>
      <dgm:spPr/>
    </dgm:pt>
    <dgm:pt modelId="{01CFB337-6310-4DD5-9DAE-D5443D917D48}" type="pres">
      <dgm:prSet presAssocID="{FBF3A6E8-775F-4064-845C-C0A0B6E76E36}" presName="desTx" presStyleLbl="revTx" presStyleIdx="3" presStyleCnt="6">
        <dgm:presLayoutVars/>
      </dgm:prSet>
      <dgm:spPr/>
    </dgm:pt>
    <dgm:pt modelId="{7A8F8536-C4F9-46A2-B163-ADB73EEE519B}" type="pres">
      <dgm:prSet presAssocID="{1DBF57E3-D218-4046-82FA-2CAE1B7D6B92}" presName="sibTrans" presStyleCnt="0"/>
      <dgm:spPr/>
    </dgm:pt>
    <dgm:pt modelId="{1A7A3903-4FAC-4A94-ACEE-560B03F31770}" type="pres">
      <dgm:prSet presAssocID="{E8B69CAC-0AAD-4967-8081-A157B3E55F5C}" presName="compNode" presStyleCnt="0"/>
      <dgm:spPr/>
    </dgm:pt>
    <dgm:pt modelId="{F9ABED13-7810-4BE1-895E-FC582C7D67AB}" type="pres">
      <dgm:prSet presAssocID="{E8B69CAC-0AAD-4967-8081-A157B3E55F5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Молоток судьи"/>
        </a:ext>
      </dgm:extLst>
    </dgm:pt>
    <dgm:pt modelId="{EFF00A92-4EFD-4F4E-BDCF-B451F701599E}" type="pres">
      <dgm:prSet presAssocID="{E8B69CAC-0AAD-4967-8081-A157B3E55F5C}" presName="iconSpace" presStyleCnt="0"/>
      <dgm:spPr/>
    </dgm:pt>
    <dgm:pt modelId="{EE124269-8E5A-4FB6-B964-214E7BF6B46B}" type="pres">
      <dgm:prSet presAssocID="{E8B69CAC-0AAD-4967-8081-A157B3E55F5C}" presName="parTx" presStyleLbl="revTx" presStyleIdx="4" presStyleCnt="6">
        <dgm:presLayoutVars>
          <dgm:chMax val="0"/>
          <dgm:chPref val="0"/>
        </dgm:presLayoutVars>
      </dgm:prSet>
      <dgm:spPr/>
    </dgm:pt>
    <dgm:pt modelId="{8AAC21AB-7586-4DAF-B35E-25BD7BDC25EF}" type="pres">
      <dgm:prSet presAssocID="{E8B69CAC-0AAD-4967-8081-A157B3E55F5C}" presName="txSpace" presStyleCnt="0"/>
      <dgm:spPr/>
    </dgm:pt>
    <dgm:pt modelId="{4C0CACDF-0F46-4CDF-80C2-8B321CA632DC}" type="pres">
      <dgm:prSet presAssocID="{E8B69CAC-0AAD-4967-8081-A157B3E55F5C}" presName="desTx" presStyleLbl="revTx" presStyleIdx="5" presStyleCnt="6">
        <dgm:presLayoutVars/>
      </dgm:prSet>
      <dgm:spPr/>
    </dgm:pt>
  </dgm:ptLst>
  <dgm:cxnLst>
    <dgm:cxn modelId="{94189F12-2D5F-4D9F-98DB-2A953EDE3714}" srcId="{3CDE9EFE-9727-40B4-92B5-C2A11CA12D34}" destId="{2451CD7E-E16C-4FB8-9E69-D172FE3ED468}" srcOrd="1" destOrd="0" parTransId="{6AB03B7F-49DE-4A06-AE41-7CA7A2352177}" sibTransId="{BBA1DCB6-E871-42A0-843C-2652FEF93116}"/>
    <dgm:cxn modelId="{2F18931B-D9E4-4F5E-80FA-DDDE87689D8C}" srcId="{8E3A9384-EDCC-46EC-8BB5-285364ABEFA2}" destId="{E8B69CAC-0AAD-4967-8081-A157B3E55F5C}" srcOrd="2" destOrd="0" parTransId="{276AE9EE-2659-4E0B-B359-18AF3B5F6EFC}" sibTransId="{3CF21A95-5418-4644-9506-7CC3733BDDA5}"/>
    <dgm:cxn modelId="{9273B522-33A6-4291-A01B-947878E6D20E}" srcId="{FBF3A6E8-775F-4064-845C-C0A0B6E76E36}" destId="{69F41617-BB4B-4417-BDCB-6BEBDD3AFF0D}" srcOrd="1" destOrd="0" parTransId="{B1E26999-E2FA-4299-96C6-9D5606DB9D9D}" sibTransId="{CEFFAC94-29E2-45D7-AAC8-44DB27EB18D5}"/>
    <dgm:cxn modelId="{D17C0643-6056-4F92-AF53-7E49E1F33B82}" type="presOf" srcId="{504FEB39-382D-4E40-9DD2-F1645EFF70EE}" destId="{4C0CACDF-0F46-4CDF-80C2-8B321CA632DC}" srcOrd="0" destOrd="0" presId="urn:microsoft.com/office/officeart/2018/2/layout/IconLabelDescriptionList"/>
    <dgm:cxn modelId="{B05BBF52-00CD-44A9-8AA5-105F68010D6C}" type="presOf" srcId="{343D03B5-F619-4BA5-88F8-1D65ED795669}" destId="{D5AE08CE-64EC-4513-A988-B85290E23E2E}" srcOrd="0" destOrd="0" presId="urn:microsoft.com/office/officeart/2018/2/layout/IconLabelDescriptionList"/>
    <dgm:cxn modelId="{0145A46D-8EBE-4F60-8DF8-5FA19BF796EA}" type="presOf" srcId="{FBF3A6E8-775F-4064-845C-C0A0B6E76E36}" destId="{4C04BB62-2A41-4A88-BBE6-509DC8C5885D}" srcOrd="0" destOrd="0" presId="urn:microsoft.com/office/officeart/2018/2/layout/IconLabelDescriptionList"/>
    <dgm:cxn modelId="{6C8F7670-7B7D-44F7-858F-C809770BECAF}" type="presOf" srcId="{69F41617-BB4B-4417-BDCB-6BEBDD3AFF0D}" destId="{01CFB337-6310-4DD5-9DAE-D5443D917D48}" srcOrd="0" destOrd="1" presId="urn:microsoft.com/office/officeart/2018/2/layout/IconLabelDescriptionList"/>
    <dgm:cxn modelId="{2D5C2B72-5BF7-4778-823E-666733FA2D9C}" type="presOf" srcId="{C2FEA5D0-FB5C-44F1-A363-1452BED75728}" destId="{01CFB337-6310-4DD5-9DAE-D5443D917D48}" srcOrd="0" destOrd="0" presId="urn:microsoft.com/office/officeart/2018/2/layout/IconLabelDescriptionList"/>
    <dgm:cxn modelId="{2AFC1279-FC58-4169-9672-A333B89B2732}" type="presOf" srcId="{E8B69CAC-0AAD-4967-8081-A157B3E55F5C}" destId="{EE124269-8E5A-4FB6-B964-214E7BF6B46B}" srcOrd="0" destOrd="0" presId="urn:microsoft.com/office/officeart/2018/2/layout/IconLabelDescriptionList"/>
    <dgm:cxn modelId="{8B41F882-C5BF-40D2-9E69-F082ED47F432}" srcId="{E8B69CAC-0AAD-4967-8081-A157B3E55F5C}" destId="{504FEB39-382D-4E40-9DD2-F1645EFF70EE}" srcOrd="0" destOrd="0" parTransId="{CC576C50-BDB4-4495-87C1-35AFB82D83E5}" sibTransId="{CC67C6A8-F997-46DC-AA50-CBAE79E81276}"/>
    <dgm:cxn modelId="{832DD98B-F1DC-4741-9A8B-00D2F0F361CA}" srcId="{FBF3A6E8-775F-4064-845C-C0A0B6E76E36}" destId="{C35F8CB9-DF0E-4EC8-95F0-EE94C9F1D175}" srcOrd="2" destOrd="0" parTransId="{A6A72DA1-0945-443F-A792-49E3BFD216EA}" sibTransId="{11C75C4D-2A2A-4110-BB84-2CBDF6CA5821}"/>
    <dgm:cxn modelId="{70E6EF8E-0035-4EB8-A5FF-984BD29BD40C}" srcId="{8E3A9384-EDCC-46EC-8BB5-285364ABEFA2}" destId="{FBF3A6E8-775F-4064-845C-C0A0B6E76E36}" srcOrd="1" destOrd="0" parTransId="{B6BBB7EC-036F-435B-9C91-158D44DBF270}" sibTransId="{1DBF57E3-D218-4046-82FA-2CAE1B7D6B92}"/>
    <dgm:cxn modelId="{E37D9598-1DFF-48B1-83F1-EB73819FCA5F}" type="presOf" srcId="{C35F8CB9-DF0E-4EC8-95F0-EE94C9F1D175}" destId="{01CFB337-6310-4DD5-9DAE-D5443D917D48}" srcOrd="0" destOrd="2" presId="urn:microsoft.com/office/officeart/2018/2/layout/IconLabelDescriptionList"/>
    <dgm:cxn modelId="{8C50A49B-BF2A-4794-97C0-762CBF36D788}" type="presOf" srcId="{8E3A9384-EDCC-46EC-8BB5-285364ABEFA2}" destId="{9AF6E205-4378-46A1-AF46-5E6D12D23D55}" srcOrd="0" destOrd="0" presId="urn:microsoft.com/office/officeart/2018/2/layout/IconLabelDescriptionList"/>
    <dgm:cxn modelId="{514D95A5-717E-4CA6-88EB-3230A0612F31}" type="presOf" srcId="{2451CD7E-E16C-4FB8-9E69-D172FE3ED468}" destId="{D5AE08CE-64EC-4513-A988-B85290E23E2E}" srcOrd="0" destOrd="1" presId="urn:microsoft.com/office/officeart/2018/2/layout/IconLabelDescriptionList"/>
    <dgm:cxn modelId="{69EBB1AF-2F13-491F-8AA1-B00DF2A73FE7}" srcId="{3CDE9EFE-9727-40B4-92B5-C2A11CA12D34}" destId="{343D03B5-F619-4BA5-88F8-1D65ED795669}" srcOrd="0" destOrd="0" parTransId="{C6DE82AF-0AB6-43BB-8848-F1EACB703D8F}" sibTransId="{69B1DCEF-6627-4BC5-8729-CB21FE766C12}"/>
    <dgm:cxn modelId="{295463C0-427C-4DD9-91EA-19FDEAB9FE3C}" srcId="{FBF3A6E8-775F-4064-845C-C0A0B6E76E36}" destId="{C2FEA5D0-FB5C-44F1-A363-1452BED75728}" srcOrd="0" destOrd="0" parTransId="{AB88E26C-7E2F-4613-B9C8-2FDF5FAFE304}" sibTransId="{58DBA09D-36B4-4502-BBFA-2BB1FD4B5716}"/>
    <dgm:cxn modelId="{65906FCA-CCFB-4C8E-AF9B-E2DD5BCA1B49}" srcId="{8E3A9384-EDCC-46EC-8BB5-285364ABEFA2}" destId="{3CDE9EFE-9727-40B4-92B5-C2A11CA12D34}" srcOrd="0" destOrd="0" parTransId="{F18AD9AA-6E3F-4892-BE47-88FB67597001}" sibTransId="{3E8F91E0-634F-4D46-85F7-D18B370BC8D4}"/>
    <dgm:cxn modelId="{AC6784F2-2CE4-4972-9930-E69551B37640}" type="presOf" srcId="{3CDE9EFE-9727-40B4-92B5-C2A11CA12D34}" destId="{797A855E-96E8-46FF-8DE0-9D1E53836AAE}" srcOrd="0" destOrd="0" presId="urn:microsoft.com/office/officeart/2018/2/layout/IconLabelDescriptionList"/>
    <dgm:cxn modelId="{12C7C52E-629A-4545-BDBC-2F679F43DC00}" type="presParOf" srcId="{9AF6E205-4378-46A1-AF46-5E6D12D23D55}" destId="{2370D667-705D-44F2-89F4-62F055CFBA24}" srcOrd="0" destOrd="0" presId="urn:microsoft.com/office/officeart/2018/2/layout/IconLabelDescriptionList"/>
    <dgm:cxn modelId="{2846F899-41B9-498A-824B-F17C8011106B}" type="presParOf" srcId="{2370D667-705D-44F2-89F4-62F055CFBA24}" destId="{45AF90F3-7C91-40EA-99AA-DDB4F459AF5B}" srcOrd="0" destOrd="0" presId="urn:microsoft.com/office/officeart/2018/2/layout/IconLabelDescriptionList"/>
    <dgm:cxn modelId="{5E12F821-5FBA-4DED-BB9D-F2204400620F}" type="presParOf" srcId="{2370D667-705D-44F2-89F4-62F055CFBA24}" destId="{6CD06346-D1BB-4812-9855-FBE7346F92DE}" srcOrd="1" destOrd="0" presId="urn:microsoft.com/office/officeart/2018/2/layout/IconLabelDescriptionList"/>
    <dgm:cxn modelId="{9A11243C-EAB4-43FB-8C79-47C8D27473B6}" type="presParOf" srcId="{2370D667-705D-44F2-89F4-62F055CFBA24}" destId="{797A855E-96E8-46FF-8DE0-9D1E53836AAE}" srcOrd="2" destOrd="0" presId="urn:microsoft.com/office/officeart/2018/2/layout/IconLabelDescriptionList"/>
    <dgm:cxn modelId="{8E4CEE8B-DF4C-4CFB-9603-E49771FFF0CB}" type="presParOf" srcId="{2370D667-705D-44F2-89F4-62F055CFBA24}" destId="{DA17085B-F1DE-4F4C-894F-E3F6F337625B}" srcOrd="3" destOrd="0" presId="urn:microsoft.com/office/officeart/2018/2/layout/IconLabelDescriptionList"/>
    <dgm:cxn modelId="{2FAC3646-0C22-481F-B671-428C50CFCFAF}" type="presParOf" srcId="{2370D667-705D-44F2-89F4-62F055CFBA24}" destId="{D5AE08CE-64EC-4513-A988-B85290E23E2E}" srcOrd="4" destOrd="0" presId="urn:microsoft.com/office/officeart/2018/2/layout/IconLabelDescriptionList"/>
    <dgm:cxn modelId="{0FC1EACF-83E7-4C09-9A23-8539B6986687}" type="presParOf" srcId="{9AF6E205-4378-46A1-AF46-5E6D12D23D55}" destId="{CA547C3C-5178-49B9-82D8-7F78FE0FB22D}" srcOrd="1" destOrd="0" presId="urn:microsoft.com/office/officeart/2018/2/layout/IconLabelDescriptionList"/>
    <dgm:cxn modelId="{0B0BE7DB-EED9-4F18-9128-EFB62EB97AAC}" type="presParOf" srcId="{9AF6E205-4378-46A1-AF46-5E6D12D23D55}" destId="{81E9E047-6937-4337-AE08-B755F1CF9210}" srcOrd="2" destOrd="0" presId="urn:microsoft.com/office/officeart/2018/2/layout/IconLabelDescriptionList"/>
    <dgm:cxn modelId="{2C4DBDF7-E4D3-4203-972B-804DCB9B5D82}" type="presParOf" srcId="{81E9E047-6937-4337-AE08-B755F1CF9210}" destId="{2AB1AEF4-8654-4F1A-A64D-543358406117}" srcOrd="0" destOrd="0" presId="urn:microsoft.com/office/officeart/2018/2/layout/IconLabelDescriptionList"/>
    <dgm:cxn modelId="{23412C86-5976-458C-8D84-5C620BD05195}" type="presParOf" srcId="{81E9E047-6937-4337-AE08-B755F1CF9210}" destId="{A49C5955-CCE4-4F44-995B-B1F2DFE1EFD9}" srcOrd="1" destOrd="0" presId="urn:microsoft.com/office/officeart/2018/2/layout/IconLabelDescriptionList"/>
    <dgm:cxn modelId="{62E788D9-C1C0-43C8-80DF-76876404E211}" type="presParOf" srcId="{81E9E047-6937-4337-AE08-B755F1CF9210}" destId="{4C04BB62-2A41-4A88-BBE6-509DC8C5885D}" srcOrd="2" destOrd="0" presId="urn:microsoft.com/office/officeart/2018/2/layout/IconLabelDescriptionList"/>
    <dgm:cxn modelId="{2939EBDA-0832-4FF2-9240-ADD4C144CC56}" type="presParOf" srcId="{81E9E047-6937-4337-AE08-B755F1CF9210}" destId="{92A94BD1-381A-4C52-B118-30469FD0E052}" srcOrd="3" destOrd="0" presId="urn:microsoft.com/office/officeart/2018/2/layout/IconLabelDescriptionList"/>
    <dgm:cxn modelId="{D1BD2108-5B58-47F3-82E0-F3DAE158FC96}" type="presParOf" srcId="{81E9E047-6937-4337-AE08-B755F1CF9210}" destId="{01CFB337-6310-4DD5-9DAE-D5443D917D48}" srcOrd="4" destOrd="0" presId="urn:microsoft.com/office/officeart/2018/2/layout/IconLabelDescriptionList"/>
    <dgm:cxn modelId="{295235FD-9C76-4E46-BEF3-9A5D826A2BFE}" type="presParOf" srcId="{9AF6E205-4378-46A1-AF46-5E6D12D23D55}" destId="{7A8F8536-C4F9-46A2-B163-ADB73EEE519B}" srcOrd="3" destOrd="0" presId="urn:microsoft.com/office/officeart/2018/2/layout/IconLabelDescriptionList"/>
    <dgm:cxn modelId="{215051CA-24AE-417F-911E-50C5B58940C5}" type="presParOf" srcId="{9AF6E205-4378-46A1-AF46-5E6D12D23D55}" destId="{1A7A3903-4FAC-4A94-ACEE-560B03F31770}" srcOrd="4" destOrd="0" presId="urn:microsoft.com/office/officeart/2018/2/layout/IconLabelDescriptionList"/>
    <dgm:cxn modelId="{ADE3922A-042D-45D5-873C-F6042FE87828}" type="presParOf" srcId="{1A7A3903-4FAC-4A94-ACEE-560B03F31770}" destId="{F9ABED13-7810-4BE1-895E-FC582C7D67AB}" srcOrd="0" destOrd="0" presId="urn:microsoft.com/office/officeart/2018/2/layout/IconLabelDescriptionList"/>
    <dgm:cxn modelId="{2BFA01F3-A444-45C3-987A-2B4C520D2805}" type="presParOf" srcId="{1A7A3903-4FAC-4A94-ACEE-560B03F31770}" destId="{EFF00A92-4EFD-4F4E-BDCF-B451F701599E}" srcOrd="1" destOrd="0" presId="urn:microsoft.com/office/officeart/2018/2/layout/IconLabelDescriptionList"/>
    <dgm:cxn modelId="{D363D072-92A4-47F6-B8D1-AA6E41A7843A}" type="presParOf" srcId="{1A7A3903-4FAC-4A94-ACEE-560B03F31770}" destId="{EE124269-8E5A-4FB6-B964-214E7BF6B46B}" srcOrd="2" destOrd="0" presId="urn:microsoft.com/office/officeart/2018/2/layout/IconLabelDescriptionList"/>
    <dgm:cxn modelId="{D214579C-6AC2-4083-A4B6-79C834FFCA1B}" type="presParOf" srcId="{1A7A3903-4FAC-4A94-ACEE-560B03F31770}" destId="{8AAC21AB-7586-4DAF-B35E-25BD7BDC25EF}" srcOrd="3" destOrd="0" presId="urn:microsoft.com/office/officeart/2018/2/layout/IconLabelDescriptionList"/>
    <dgm:cxn modelId="{C086C371-E9B4-4073-8A81-23159A911347}" type="presParOf" srcId="{1A7A3903-4FAC-4A94-ACEE-560B03F31770}" destId="{4C0CACDF-0F46-4CDF-80C2-8B321CA632DC}"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24BD9AC-F7B8-4486-98E4-0414FF9EF40F}" type="doc">
      <dgm:prSet loTypeId="urn:microsoft.com/office/officeart/2005/8/layout/vList5" loCatId="list" qsTypeId="urn:microsoft.com/office/officeart/2005/8/quickstyle/simple1" qsCatId="simple" csTypeId="urn:microsoft.com/office/officeart/2005/8/colors/colorful5" csCatId="colorful"/>
      <dgm:spPr/>
      <dgm:t>
        <a:bodyPr/>
        <a:lstStyle/>
        <a:p>
          <a:endParaRPr lang="en-US"/>
        </a:p>
      </dgm:t>
    </dgm:pt>
    <dgm:pt modelId="{4ED089B5-60DA-43BE-87EB-477AC183B1D2}">
      <dgm:prSet/>
      <dgm:spPr/>
      <dgm:t>
        <a:bodyPr/>
        <a:lstStyle/>
        <a:p>
          <a:r>
            <a:rPr lang="en-US" b="1" i="0"/>
            <a:t>Territorial Jurisdiction </a:t>
          </a:r>
          <a:r>
            <a:rPr lang="en-US" b="0" i="0"/>
            <a:t>: </a:t>
          </a:r>
          <a:endParaRPr lang="en-US"/>
        </a:p>
      </dgm:t>
    </dgm:pt>
    <dgm:pt modelId="{4D6377C4-C4B7-43CD-ACF8-1EC4B5A53F9D}" type="parTrans" cxnId="{741AACFC-01EC-4F18-93C2-099E2F2EA452}">
      <dgm:prSet/>
      <dgm:spPr/>
      <dgm:t>
        <a:bodyPr/>
        <a:lstStyle/>
        <a:p>
          <a:endParaRPr lang="en-US"/>
        </a:p>
      </dgm:t>
    </dgm:pt>
    <dgm:pt modelId="{45A3077E-CE04-475E-9B73-57154486A19C}" type="sibTrans" cxnId="{741AACFC-01EC-4F18-93C2-099E2F2EA452}">
      <dgm:prSet/>
      <dgm:spPr/>
      <dgm:t>
        <a:bodyPr/>
        <a:lstStyle/>
        <a:p>
          <a:endParaRPr lang="en-US"/>
        </a:p>
      </dgm:t>
    </dgm:pt>
    <dgm:pt modelId="{F166DD2F-17B9-4DAC-98F9-03AC94FEB51F}">
      <dgm:prSet/>
      <dgm:spPr/>
      <dgm:t>
        <a:bodyPr/>
        <a:lstStyle/>
        <a:p>
          <a:r>
            <a:rPr lang="en-US" b="0" i="0"/>
            <a:t>The ECHR applies within the jurisdiction of contracting states, which includes their national territories. </a:t>
          </a:r>
          <a:endParaRPr lang="en-US"/>
        </a:p>
      </dgm:t>
    </dgm:pt>
    <dgm:pt modelId="{B49F6DD9-EED3-40F5-9A36-1AB5B2B5D0A7}" type="parTrans" cxnId="{D8019EF2-D659-40A1-AA52-0164E8CC43AD}">
      <dgm:prSet/>
      <dgm:spPr/>
      <dgm:t>
        <a:bodyPr/>
        <a:lstStyle/>
        <a:p>
          <a:endParaRPr lang="en-US"/>
        </a:p>
      </dgm:t>
    </dgm:pt>
    <dgm:pt modelId="{4C0F2DC3-90F3-4F20-95F7-5D72DE200248}" type="sibTrans" cxnId="{D8019EF2-D659-40A1-AA52-0164E8CC43AD}">
      <dgm:prSet/>
      <dgm:spPr/>
      <dgm:t>
        <a:bodyPr/>
        <a:lstStyle/>
        <a:p>
          <a:endParaRPr lang="en-US"/>
        </a:p>
      </dgm:t>
    </dgm:pt>
    <dgm:pt modelId="{71279950-83AB-4658-8377-A771B1675ACF}">
      <dgm:prSet/>
      <dgm:spPr/>
      <dgm:t>
        <a:bodyPr/>
        <a:lstStyle/>
        <a:p>
          <a:r>
            <a:rPr lang="en-US" b="0" i="0"/>
            <a:t>Example: Spain’s responsibility for human rights violations occurring within its borders, including autonomous communities.</a:t>
          </a:r>
          <a:endParaRPr lang="en-US"/>
        </a:p>
      </dgm:t>
    </dgm:pt>
    <dgm:pt modelId="{74E030D8-1358-4D87-9868-E301667C2371}" type="parTrans" cxnId="{ADC6ED85-079C-4DE9-BC68-1B6F454EEAD0}">
      <dgm:prSet/>
      <dgm:spPr/>
      <dgm:t>
        <a:bodyPr/>
        <a:lstStyle/>
        <a:p>
          <a:endParaRPr lang="en-US"/>
        </a:p>
      </dgm:t>
    </dgm:pt>
    <dgm:pt modelId="{33252C12-3767-4F69-8BAE-CA942FCF0C6F}" type="sibTrans" cxnId="{ADC6ED85-079C-4DE9-BC68-1B6F454EEAD0}">
      <dgm:prSet/>
      <dgm:spPr/>
      <dgm:t>
        <a:bodyPr/>
        <a:lstStyle/>
        <a:p>
          <a:endParaRPr lang="en-US"/>
        </a:p>
      </dgm:t>
    </dgm:pt>
    <dgm:pt modelId="{A9BFB660-636E-4FF0-BCCA-8497CEF1B182}">
      <dgm:prSet/>
      <dgm:spPr/>
      <dgm:t>
        <a:bodyPr/>
        <a:lstStyle/>
        <a:p>
          <a:r>
            <a:rPr lang="en-US" b="1" i="0"/>
            <a:t>Extraterritorial Jurisdiction </a:t>
          </a:r>
          <a:r>
            <a:rPr lang="en-US" b="0" i="0"/>
            <a:t>: </a:t>
          </a:r>
          <a:endParaRPr lang="en-US"/>
        </a:p>
      </dgm:t>
    </dgm:pt>
    <dgm:pt modelId="{DB7406B2-77C7-47C9-A9A7-246EF5B12749}" type="parTrans" cxnId="{14247F41-1577-41D6-B475-1983C9305E5F}">
      <dgm:prSet/>
      <dgm:spPr/>
      <dgm:t>
        <a:bodyPr/>
        <a:lstStyle/>
        <a:p>
          <a:endParaRPr lang="en-US"/>
        </a:p>
      </dgm:t>
    </dgm:pt>
    <dgm:pt modelId="{B246506C-AD98-4EFB-BF0B-2118E70BDCE0}" type="sibTrans" cxnId="{14247F41-1577-41D6-B475-1983C9305E5F}">
      <dgm:prSet/>
      <dgm:spPr/>
      <dgm:t>
        <a:bodyPr/>
        <a:lstStyle/>
        <a:p>
          <a:endParaRPr lang="en-US"/>
        </a:p>
      </dgm:t>
    </dgm:pt>
    <dgm:pt modelId="{A4320889-23D2-4D5C-B5BB-AA298075F3CC}">
      <dgm:prSet/>
      <dgm:spPr/>
      <dgm:t>
        <a:bodyPr/>
        <a:lstStyle/>
        <a:p>
          <a:r>
            <a:rPr lang="en-US" b="0" i="0"/>
            <a:t>The Convention extends to areas where a state exercises effective control, even outside its borders. </a:t>
          </a:r>
          <a:endParaRPr lang="en-US"/>
        </a:p>
      </dgm:t>
    </dgm:pt>
    <dgm:pt modelId="{6292839B-EAE0-4759-B2E6-C746C3A93210}" type="parTrans" cxnId="{EBB5B3CA-E179-4EA4-96B4-8D2DE5D3F676}">
      <dgm:prSet/>
      <dgm:spPr/>
      <dgm:t>
        <a:bodyPr/>
        <a:lstStyle/>
        <a:p>
          <a:endParaRPr lang="en-US"/>
        </a:p>
      </dgm:t>
    </dgm:pt>
    <dgm:pt modelId="{75097161-C284-4CC3-99A0-7A92BA8E9B66}" type="sibTrans" cxnId="{EBB5B3CA-E179-4EA4-96B4-8D2DE5D3F676}">
      <dgm:prSet/>
      <dgm:spPr/>
      <dgm:t>
        <a:bodyPr/>
        <a:lstStyle/>
        <a:p>
          <a:endParaRPr lang="en-US"/>
        </a:p>
      </dgm:t>
    </dgm:pt>
    <dgm:pt modelId="{B4F76DD4-1AE5-455F-82F6-AB632CDB0194}">
      <dgm:prSet/>
      <dgm:spPr/>
      <dgm:t>
        <a:bodyPr/>
        <a:lstStyle/>
        <a:p>
          <a:r>
            <a:rPr lang="en-US" b="0" i="0"/>
            <a:t>Example: Joint operations by Spain and other countries abroad, as seen in </a:t>
          </a:r>
          <a:r>
            <a:rPr lang="en-US" b="0" i="1"/>
            <a:t>Bouyid v. Belgium and Others</a:t>
          </a:r>
          <a:r>
            <a:rPr lang="en-US" b="0" i="0"/>
            <a:t>.</a:t>
          </a:r>
          <a:endParaRPr lang="en-US"/>
        </a:p>
      </dgm:t>
    </dgm:pt>
    <dgm:pt modelId="{F6CA63A0-0D5A-4C75-85A9-75E8B9324373}" type="parTrans" cxnId="{DDF4A86D-790C-4FA2-A6B1-CDFB3880E3AE}">
      <dgm:prSet/>
      <dgm:spPr/>
      <dgm:t>
        <a:bodyPr/>
        <a:lstStyle/>
        <a:p>
          <a:endParaRPr lang="en-US"/>
        </a:p>
      </dgm:t>
    </dgm:pt>
    <dgm:pt modelId="{860E44A2-A435-4D17-8927-E9B775F26372}" type="sibTrans" cxnId="{DDF4A86D-790C-4FA2-A6B1-CDFB3880E3AE}">
      <dgm:prSet/>
      <dgm:spPr/>
      <dgm:t>
        <a:bodyPr/>
        <a:lstStyle/>
        <a:p>
          <a:endParaRPr lang="en-US"/>
        </a:p>
      </dgm:t>
    </dgm:pt>
    <dgm:pt modelId="{7DAF9691-E215-4F8E-B8C8-29818D33CF2D}">
      <dgm:prSet/>
      <dgm:spPr/>
      <dgm:t>
        <a:bodyPr/>
        <a:lstStyle/>
        <a:p>
          <a:r>
            <a:rPr lang="en-US" b="1" i="0"/>
            <a:t>Subsidiarity and Margin of Appreciation </a:t>
          </a:r>
          <a:r>
            <a:rPr lang="en-US" b="0" i="0"/>
            <a:t>: </a:t>
          </a:r>
          <a:endParaRPr lang="en-US"/>
        </a:p>
      </dgm:t>
    </dgm:pt>
    <dgm:pt modelId="{578381BA-6775-4577-B8E7-09492EE6FF1A}" type="parTrans" cxnId="{79F832F5-CC39-4628-AC1F-72AEFD0EED69}">
      <dgm:prSet/>
      <dgm:spPr/>
      <dgm:t>
        <a:bodyPr/>
        <a:lstStyle/>
        <a:p>
          <a:endParaRPr lang="en-US"/>
        </a:p>
      </dgm:t>
    </dgm:pt>
    <dgm:pt modelId="{1D01D7BF-7A0A-4871-BA8F-2B4D8D03F076}" type="sibTrans" cxnId="{79F832F5-CC39-4628-AC1F-72AEFD0EED69}">
      <dgm:prSet/>
      <dgm:spPr/>
      <dgm:t>
        <a:bodyPr/>
        <a:lstStyle/>
        <a:p>
          <a:endParaRPr lang="en-US"/>
        </a:p>
      </dgm:t>
    </dgm:pt>
    <dgm:pt modelId="{6F37E0DB-396B-47EE-820F-A1B04F502DEE}">
      <dgm:prSet/>
      <dgm:spPr/>
      <dgm:t>
        <a:bodyPr/>
        <a:lstStyle/>
        <a:p>
          <a:r>
            <a:rPr lang="en-US" b="0" i="0"/>
            <a:t>The Court respects national discretion but intervenes when necessary to ensure compliance with human rights standards. </a:t>
          </a:r>
          <a:endParaRPr lang="en-US"/>
        </a:p>
      </dgm:t>
    </dgm:pt>
    <dgm:pt modelId="{7D2DBB0A-FDB6-45D0-BF59-7E84EC08363B}" type="parTrans" cxnId="{24504903-0FEC-43FB-B51C-D0531037D2F1}">
      <dgm:prSet/>
      <dgm:spPr/>
      <dgm:t>
        <a:bodyPr/>
        <a:lstStyle/>
        <a:p>
          <a:endParaRPr lang="en-US"/>
        </a:p>
      </dgm:t>
    </dgm:pt>
    <dgm:pt modelId="{E0C8D1E2-A12F-42F9-9A72-A49CC61E6DA3}" type="sibTrans" cxnId="{24504903-0FEC-43FB-B51C-D0531037D2F1}">
      <dgm:prSet/>
      <dgm:spPr/>
      <dgm:t>
        <a:bodyPr/>
        <a:lstStyle/>
        <a:p>
          <a:endParaRPr lang="en-US"/>
        </a:p>
      </dgm:t>
    </dgm:pt>
    <dgm:pt modelId="{670CB521-6882-46A5-8E89-756E44FBEEB6}">
      <dgm:prSet/>
      <dgm:spPr/>
      <dgm:t>
        <a:bodyPr/>
        <a:lstStyle/>
        <a:p>
          <a:r>
            <a:rPr lang="en-US" b="0" i="0"/>
            <a:t>Example: In </a:t>
          </a:r>
          <a:r>
            <a:rPr lang="en-US" b="0" i="1"/>
            <a:t>García Ruiz v. Spain </a:t>
          </a:r>
          <a:r>
            <a:rPr lang="en-US" b="0" i="0"/>
            <a:t>, the Court addressed systemic inefficiencies in Spain’s judicial system while acknowledging national sovereignty.</a:t>
          </a:r>
          <a:endParaRPr lang="en-US"/>
        </a:p>
      </dgm:t>
    </dgm:pt>
    <dgm:pt modelId="{9465A1C9-42BA-4AB4-B644-F2B0FC822850}" type="parTrans" cxnId="{0354BBE8-5CB5-423B-A691-F2E3BFA54DE5}">
      <dgm:prSet/>
      <dgm:spPr/>
      <dgm:t>
        <a:bodyPr/>
        <a:lstStyle/>
        <a:p>
          <a:endParaRPr lang="en-US"/>
        </a:p>
      </dgm:t>
    </dgm:pt>
    <dgm:pt modelId="{7705A336-72BB-43F4-9CF4-519A3A233B6C}" type="sibTrans" cxnId="{0354BBE8-5CB5-423B-A691-F2E3BFA54DE5}">
      <dgm:prSet/>
      <dgm:spPr/>
      <dgm:t>
        <a:bodyPr/>
        <a:lstStyle/>
        <a:p>
          <a:endParaRPr lang="en-US"/>
        </a:p>
      </dgm:t>
    </dgm:pt>
    <dgm:pt modelId="{36F7498E-6CA5-CA4C-A82E-2578B1D5F049}" type="pres">
      <dgm:prSet presAssocID="{B24BD9AC-F7B8-4486-98E4-0414FF9EF40F}" presName="Name0" presStyleCnt="0">
        <dgm:presLayoutVars>
          <dgm:dir/>
          <dgm:animLvl val="lvl"/>
          <dgm:resizeHandles val="exact"/>
        </dgm:presLayoutVars>
      </dgm:prSet>
      <dgm:spPr/>
    </dgm:pt>
    <dgm:pt modelId="{6C37A344-4CA5-8047-958E-B2C9BD05F43D}" type="pres">
      <dgm:prSet presAssocID="{4ED089B5-60DA-43BE-87EB-477AC183B1D2}" presName="linNode" presStyleCnt="0"/>
      <dgm:spPr/>
    </dgm:pt>
    <dgm:pt modelId="{A382029B-F3D1-FC47-83C9-0999F17F9317}" type="pres">
      <dgm:prSet presAssocID="{4ED089B5-60DA-43BE-87EB-477AC183B1D2}" presName="parentText" presStyleLbl="node1" presStyleIdx="0" presStyleCnt="3">
        <dgm:presLayoutVars>
          <dgm:chMax val="1"/>
          <dgm:bulletEnabled val="1"/>
        </dgm:presLayoutVars>
      </dgm:prSet>
      <dgm:spPr/>
    </dgm:pt>
    <dgm:pt modelId="{6D5ED591-3A24-204C-A471-CCBF71FB7C65}" type="pres">
      <dgm:prSet presAssocID="{4ED089B5-60DA-43BE-87EB-477AC183B1D2}" presName="descendantText" presStyleLbl="alignAccFollowNode1" presStyleIdx="0" presStyleCnt="3">
        <dgm:presLayoutVars>
          <dgm:bulletEnabled val="1"/>
        </dgm:presLayoutVars>
      </dgm:prSet>
      <dgm:spPr/>
    </dgm:pt>
    <dgm:pt modelId="{DF059643-2CDB-154A-A1DE-D2A65B7E19C5}" type="pres">
      <dgm:prSet presAssocID="{45A3077E-CE04-475E-9B73-57154486A19C}" presName="sp" presStyleCnt="0"/>
      <dgm:spPr/>
    </dgm:pt>
    <dgm:pt modelId="{01F2E826-3AA0-FA40-851E-EF6CCB2E8C92}" type="pres">
      <dgm:prSet presAssocID="{A9BFB660-636E-4FF0-BCCA-8497CEF1B182}" presName="linNode" presStyleCnt="0"/>
      <dgm:spPr/>
    </dgm:pt>
    <dgm:pt modelId="{27DFF477-C9D6-CA4F-92F0-37CA2A9C5911}" type="pres">
      <dgm:prSet presAssocID="{A9BFB660-636E-4FF0-BCCA-8497CEF1B182}" presName="parentText" presStyleLbl="node1" presStyleIdx="1" presStyleCnt="3">
        <dgm:presLayoutVars>
          <dgm:chMax val="1"/>
          <dgm:bulletEnabled val="1"/>
        </dgm:presLayoutVars>
      </dgm:prSet>
      <dgm:spPr/>
    </dgm:pt>
    <dgm:pt modelId="{A4E53BF1-A142-B644-965D-22B4DBDCE9ED}" type="pres">
      <dgm:prSet presAssocID="{A9BFB660-636E-4FF0-BCCA-8497CEF1B182}" presName="descendantText" presStyleLbl="alignAccFollowNode1" presStyleIdx="1" presStyleCnt="3">
        <dgm:presLayoutVars>
          <dgm:bulletEnabled val="1"/>
        </dgm:presLayoutVars>
      </dgm:prSet>
      <dgm:spPr/>
    </dgm:pt>
    <dgm:pt modelId="{08D55FD2-3687-F94D-BE87-B76D102F12E6}" type="pres">
      <dgm:prSet presAssocID="{B246506C-AD98-4EFB-BF0B-2118E70BDCE0}" presName="sp" presStyleCnt="0"/>
      <dgm:spPr/>
    </dgm:pt>
    <dgm:pt modelId="{C7D58AFF-FF00-1548-BB7C-24625FFA00F8}" type="pres">
      <dgm:prSet presAssocID="{7DAF9691-E215-4F8E-B8C8-29818D33CF2D}" presName="linNode" presStyleCnt="0"/>
      <dgm:spPr/>
    </dgm:pt>
    <dgm:pt modelId="{548354E6-5870-AA42-91FA-66F484EB8E89}" type="pres">
      <dgm:prSet presAssocID="{7DAF9691-E215-4F8E-B8C8-29818D33CF2D}" presName="parentText" presStyleLbl="node1" presStyleIdx="2" presStyleCnt="3">
        <dgm:presLayoutVars>
          <dgm:chMax val="1"/>
          <dgm:bulletEnabled val="1"/>
        </dgm:presLayoutVars>
      </dgm:prSet>
      <dgm:spPr/>
    </dgm:pt>
    <dgm:pt modelId="{145A679C-EBB9-5D44-B055-5A7182225BBD}" type="pres">
      <dgm:prSet presAssocID="{7DAF9691-E215-4F8E-B8C8-29818D33CF2D}" presName="descendantText" presStyleLbl="alignAccFollowNode1" presStyleIdx="2" presStyleCnt="3">
        <dgm:presLayoutVars>
          <dgm:bulletEnabled val="1"/>
        </dgm:presLayoutVars>
      </dgm:prSet>
      <dgm:spPr/>
    </dgm:pt>
  </dgm:ptLst>
  <dgm:cxnLst>
    <dgm:cxn modelId="{24504903-0FEC-43FB-B51C-D0531037D2F1}" srcId="{7DAF9691-E215-4F8E-B8C8-29818D33CF2D}" destId="{6F37E0DB-396B-47EE-820F-A1B04F502DEE}" srcOrd="0" destOrd="0" parTransId="{7D2DBB0A-FDB6-45D0-BF59-7E84EC08363B}" sibTransId="{E0C8D1E2-A12F-42F9-9A72-A49CC61E6DA3}"/>
    <dgm:cxn modelId="{7EDD9113-6D14-264D-8D44-FF36BEC3BD9D}" type="presOf" srcId="{71279950-83AB-4658-8377-A771B1675ACF}" destId="{6D5ED591-3A24-204C-A471-CCBF71FB7C65}" srcOrd="0" destOrd="1" presId="urn:microsoft.com/office/officeart/2005/8/layout/vList5"/>
    <dgm:cxn modelId="{DDB5CA27-BB4F-6443-A535-1B600651AC37}" type="presOf" srcId="{B4F76DD4-1AE5-455F-82F6-AB632CDB0194}" destId="{A4E53BF1-A142-B644-965D-22B4DBDCE9ED}" srcOrd="0" destOrd="1" presId="urn:microsoft.com/office/officeart/2005/8/layout/vList5"/>
    <dgm:cxn modelId="{14247F41-1577-41D6-B475-1983C9305E5F}" srcId="{B24BD9AC-F7B8-4486-98E4-0414FF9EF40F}" destId="{A9BFB660-636E-4FF0-BCCA-8497CEF1B182}" srcOrd="1" destOrd="0" parTransId="{DB7406B2-77C7-47C9-A9A7-246EF5B12749}" sibTransId="{B246506C-AD98-4EFB-BF0B-2118E70BDCE0}"/>
    <dgm:cxn modelId="{E2FF054F-8FF4-3C47-924B-A832401CCF10}" type="presOf" srcId="{7DAF9691-E215-4F8E-B8C8-29818D33CF2D}" destId="{548354E6-5870-AA42-91FA-66F484EB8E89}" srcOrd="0" destOrd="0" presId="urn:microsoft.com/office/officeart/2005/8/layout/vList5"/>
    <dgm:cxn modelId="{FFE5F550-F629-1C4F-899C-90E5A2844C3C}" type="presOf" srcId="{A9BFB660-636E-4FF0-BCCA-8497CEF1B182}" destId="{27DFF477-C9D6-CA4F-92F0-37CA2A9C5911}" srcOrd="0" destOrd="0" presId="urn:microsoft.com/office/officeart/2005/8/layout/vList5"/>
    <dgm:cxn modelId="{DDF4A86D-790C-4FA2-A6B1-CDFB3880E3AE}" srcId="{A9BFB660-636E-4FF0-BCCA-8497CEF1B182}" destId="{B4F76DD4-1AE5-455F-82F6-AB632CDB0194}" srcOrd="1" destOrd="0" parTransId="{F6CA63A0-0D5A-4C75-85A9-75E8B9324373}" sibTransId="{860E44A2-A435-4D17-8927-E9B775F26372}"/>
    <dgm:cxn modelId="{ADC6ED85-079C-4DE9-BC68-1B6F454EEAD0}" srcId="{4ED089B5-60DA-43BE-87EB-477AC183B1D2}" destId="{71279950-83AB-4658-8377-A771B1675ACF}" srcOrd="1" destOrd="0" parTransId="{74E030D8-1358-4D87-9868-E301667C2371}" sibTransId="{33252C12-3767-4F69-8BAE-CA942FCF0C6F}"/>
    <dgm:cxn modelId="{C2212397-0E13-1C41-8772-90D1685008B9}" type="presOf" srcId="{F166DD2F-17B9-4DAC-98F9-03AC94FEB51F}" destId="{6D5ED591-3A24-204C-A471-CCBF71FB7C65}" srcOrd="0" destOrd="0" presId="urn:microsoft.com/office/officeart/2005/8/layout/vList5"/>
    <dgm:cxn modelId="{6D54599A-A590-A24F-A309-57CE97C3F43B}" type="presOf" srcId="{670CB521-6882-46A5-8E89-756E44FBEEB6}" destId="{145A679C-EBB9-5D44-B055-5A7182225BBD}" srcOrd="0" destOrd="1" presId="urn:microsoft.com/office/officeart/2005/8/layout/vList5"/>
    <dgm:cxn modelId="{15F2CCBB-3B3F-7841-8546-1C425470F51C}" type="presOf" srcId="{B24BD9AC-F7B8-4486-98E4-0414FF9EF40F}" destId="{36F7498E-6CA5-CA4C-A82E-2578B1D5F049}" srcOrd="0" destOrd="0" presId="urn:microsoft.com/office/officeart/2005/8/layout/vList5"/>
    <dgm:cxn modelId="{EBB5B3CA-E179-4EA4-96B4-8D2DE5D3F676}" srcId="{A9BFB660-636E-4FF0-BCCA-8497CEF1B182}" destId="{A4320889-23D2-4D5C-B5BB-AA298075F3CC}" srcOrd="0" destOrd="0" parTransId="{6292839B-EAE0-4759-B2E6-C746C3A93210}" sibTransId="{75097161-C284-4CC3-99A0-7A92BA8E9B66}"/>
    <dgm:cxn modelId="{9858A1D2-CFE0-464E-9650-4A1ED864AEF6}" type="presOf" srcId="{4ED089B5-60DA-43BE-87EB-477AC183B1D2}" destId="{A382029B-F3D1-FC47-83C9-0999F17F9317}" srcOrd="0" destOrd="0" presId="urn:microsoft.com/office/officeart/2005/8/layout/vList5"/>
    <dgm:cxn modelId="{967D37D5-09FB-B644-B7EB-528A407A905D}" type="presOf" srcId="{6F37E0DB-396B-47EE-820F-A1B04F502DEE}" destId="{145A679C-EBB9-5D44-B055-5A7182225BBD}" srcOrd="0" destOrd="0" presId="urn:microsoft.com/office/officeart/2005/8/layout/vList5"/>
    <dgm:cxn modelId="{0354BBE8-5CB5-423B-A691-F2E3BFA54DE5}" srcId="{7DAF9691-E215-4F8E-B8C8-29818D33CF2D}" destId="{670CB521-6882-46A5-8E89-756E44FBEEB6}" srcOrd="1" destOrd="0" parTransId="{9465A1C9-42BA-4AB4-B644-F2B0FC822850}" sibTransId="{7705A336-72BB-43F4-9CF4-519A3A233B6C}"/>
    <dgm:cxn modelId="{D8019EF2-D659-40A1-AA52-0164E8CC43AD}" srcId="{4ED089B5-60DA-43BE-87EB-477AC183B1D2}" destId="{F166DD2F-17B9-4DAC-98F9-03AC94FEB51F}" srcOrd="0" destOrd="0" parTransId="{B49F6DD9-EED3-40F5-9A36-1AB5B2B5D0A7}" sibTransId="{4C0F2DC3-90F3-4F20-95F7-5D72DE200248}"/>
    <dgm:cxn modelId="{79F832F5-CC39-4628-AC1F-72AEFD0EED69}" srcId="{B24BD9AC-F7B8-4486-98E4-0414FF9EF40F}" destId="{7DAF9691-E215-4F8E-B8C8-29818D33CF2D}" srcOrd="2" destOrd="0" parTransId="{578381BA-6775-4577-B8E7-09492EE6FF1A}" sibTransId="{1D01D7BF-7A0A-4871-BA8F-2B4D8D03F076}"/>
    <dgm:cxn modelId="{741AACFC-01EC-4F18-93C2-099E2F2EA452}" srcId="{B24BD9AC-F7B8-4486-98E4-0414FF9EF40F}" destId="{4ED089B5-60DA-43BE-87EB-477AC183B1D2}" srcOrd="0" destOrd="0" parTransId="{4D6377C4-C4B7-43CD-ACF8-1EC4B5A53F9D}" sibTransId="{45A3077E-CE04-475E-9B73-57154486A19C}"/>
    <dgm:cxn modelId="{BF9531FF-BD3B-4246-960C-4BB87A710978}" type="presOf" srcId="{A4320889-23D2-4D5C-B5BB-AA298075F3CC}" destId="{A4E53BF1-A142-B644-965D-22B4DBDCE9ED}" srcOrd="0" destOrd="0" presId="urn:microsoft.com/office/officeart/2005/8/layout/vList5"/>
    <dgm:cxn modelId="{1135E8ED-65A1-504D-8124-AC77CFD2027B}" type="presParOf" srcId="{36F7498E-6CA5-CA4C-A82E-2578B1D5F049}" destId="{6C37A344-4CA5-8047-958E-B2C9BD05F43D}" srcOrd="0" destOrd="0" presId="urn:microsoft.com/office/officeart/2005/8/layout/vList5"/>
    <dgm:cxn modelId="{6258F01B-FEEC-6249-B9DB-D49472A78506}" type="presParOf" srcId="{6C37A344-4CA5-8047-958E-B2C9BD05F43D}" destId="{A382029B-F3D1-FC47-83C9-0999F17F9317}" srcOrd="0" destOrd="0" presId="urn:microsoft.com/office/officeart/2005/8/layout/vList5"/>
    <dgm:cxn modelId="{37C2EF23-034D-FA41-8519-EA909776C93E}" type="presParOf" srcId="{6C37A344-4CA5-8047-958E-B2C9BD05F43D}" destId="{6D5ED591-3A24-204C-A471-CCBF71FB7C65}" srcOrd="1" destOrd="0" presId="urn:microsoft.com/office/officeart/2005/8/layout/vList5"/>
    <dgm:cxn modelId="{69DB3724-4197-A842-A3A0-4B5EA8132C2A}" type="presParOf" srcId="{36F7498E-6CA5-CA4C-A82E-2578B1D5F049}" destId="{DF059643-2CDB-154A-A1DE-D2A65B7E19C5}" srcOrd="1" destOrd="0" presId="urn:microsoft.com/office/officeart/2005/8/layout/vList5"/>
    <dgm:cxn modelId="{D82BB247-EFB8-4645-9E8B-8FE81AD1B1E7}" type="presParOf" srcId="{36F7498E-6CA5-CA4C-A82E-2578B1D5F049}" destId="{01F2E826-3AA0-FA40-851E-EF6CCB2E8C92}" srcOrd="2" destOrd="0" presId="urn:microsoft.com/office/officeart/2005/8/layout/vList5"/>
    <dgm:cxn modelId="{99DBA866-321C-3A41-B165-6FB3F37E668A}" type="presParOf" srcId="{01F2E826-3AA0-FA40-851E-EF6CCB2E8C92}" destId="{27DFF477-C9D6-CA4F-92F0-37CA2A9C5911}" srcOrd="0" destOrd="0" presId="urn:microsoft.com/office/officeart/2005/8/layout/vList5"/>
    <dgm:cxn modelId="{63ADA34A-F604-0046-8A18-06D16E8C2F01}" type="presParOf" srcId="{01F2E826-3AA0-FA40-851E-EF6CCB2E8C92}" destId="{A4E53BF1-A142-B644-965D-22B4DBDCE9ED}" srcOrd="1" destOrd="0" presId="urn:microsoft.com/office/officeart/2005/8/layout/vList5"/>
    <dgm:cxn modelId="{1D03133A-D456-0947-83EE-255B7AFF2873}" type="presParOf" srcId="{36F7498E-6CA5-CA4C-A82E-2578B1D5F049}" destId="{08D55FD2-3687-F94D-BE87-B76D102F12E6}" srcOrd="3" destOrd="0" presId="urn:microsoft.com/office/officeart/2005/8/layout/vList5"/>
    <dgm:cxn modelId="{83D73418-B189-4D45-BF3C-DCCC0D13A0D2}" type="presParOf" srcId="{36F7498E-6CA5-CA4C-A82E-2578B1D5F049}" destId="{C7D58AFF-FF00-1548-BB7C-24625FFA00F8}" srcOrd="4" destOrd="0" presId="urn:microsoft.com/office/officeart/2005/8/layout/vList5"/>
    <dgm:cxn modelId="{D1F9E2C8-5A36-C842-B679-2ABF67EEDBD0}" type="presParOf" srcId="{C7D58AFF-FF00-1548-BB7C-24625FFA00F8}" destId="{548354E6-5870-AA42-91FA-66F484EB8E89}" srcOrd="0" destOrd="0" presId="urn:microsoft.com/office/officeart/2005/8/layout/vList5"/>
    <dgm:cxn modelId="{F46F8827-8BD2-9B43-AD36-72D174627803}" type="presParOf" srcId="{C7D58AFF-FF00-1548-BB7C-24625FFA00F8}" destId="{145A679C-EBB9-5D44-B055-5A7182225BB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B81D189-40D2-4E69-ABC0-50317C709A88}" type="doc">
      <dgm:prSet loTypeId="urn:microsoft.com/office/officeart/2005/8/layout/hList1" loCatId="list" qsTypeId="urn:microsoft.com/office/officeart/2005/8/quickstyle/simple1" qsCatId="simple" csTypeId="urn:microsoft.com/office/officeart/2005/8/colors/colorful5" csCatId="colorful"/>
      <dgm:spPr/>
      <dgm:t>
        <a:bodyPr/>
        <a:lstStyle/>
        <a:p>
          <a:endParaRPr lang="en-US"/>
        </a:p>
      </dgm:t>
    </dgm:pt>
    <dgm:pt modelId="{EE7F2905-5EBD-4A66-BC04-57629609B28A}">
      <dgm:prSet/>
      <dgm:spPr/>
      <dgm:t>
        <a:bodyPr/>
        <a:lstStyle/>
        <a:p>
          <a:r>
            <a:rPr lang="en-US" b="1" i="0"/>
            <a:t>Admissibility Check </a:t>
          </a:r>
          <a:r>
            <a:rPr lang="en-US" b="0" i="0"/>
            <a:t>: </a:t>
          </a:r>
          <a:endParaRPr lang="en-US"/>
        </a:p>
      </dgm:t>
    </dgm:pt>
    <dgm:pt modelId="{26F26CD8-EA0B-4D0F-AF7B-D181A0430A9B}" type="parTrans" cxnId="{9A3ECA31-EC5F-4E92-9A60-0B8A6A970738}">
      <dgm:prSet/>
      <dgm:spPr/>
      <dgm:t>
        <a:bodyPr/>
        <a:lstStyle/>
        <a:p>
          <a:endParaRPr lang="en-US"/>
        </a:p>
      </dgm:t>
    </dgm:pt>
    <dgm:pt modelId="{A5F90564-2A88-4584-AB08-D9BFDA485331}" type="sibTrans" cxnId="{9A3ECA31-EC5F-4E92-9A60-0B8A6A970738}">
      <dgm:prSet/>
      <dgm:spPr/>
      <dgm:t>
        <a:bodyPr/>
        <a:lstStyle/>
        <a:p>
          <a:endParaRPr lang="en-US"/>
        </a:p>
      </dgm:t>
    </dgm:pt>
    <dgm:pt modelId="{B77936AB-9338-46C2-8EF3-3E03E4E95A6D}">
      <dgm:prSet/>
      <dgm:spPr/>
      <dgm:t>
        <a:bodyPr/>
        <a:lstStyle/>
        <a:p>
          <a:r>
            <a:rPr lang="en-US" b="0" i="0"/>
            <a:t>Ensures the application meets procedural requirements: </a:t>
          </a:r>
          <a:endParaRPr lang="en-US"/>
        </a:p>
      </dgm:t>
    </dgm:pt>
    <dgm:pt modelId="{A8C87BAE-171E-413A-B3FE-C6C547A7E2EA}" type="parTrans" cxnId="{77352645-CF5B-4BAE-88D9-A7D560D28144}">
      <dgm:prSet/>
      <dgm:spPr/>
      <dgm:t>
        <a:bodyPr/>
        <a:lstStyle/>
        <a:p>
          <a:endParaRPr lang="en-US"/>
        </a:p>
      </dgm:t>
    </dgm:pt>
    <dgm:pt modelId="{E849338C-8858-4D0E-912D-C7E18A57FB58}" type="sibTrans" cxnId="{77352645-CF5B-4BAE-88D9-A7D560D28144}">
      <dgm:prSet/>
      <dgm:spPr/>
      <dgm:t>
        <a:bodyPr/>
        <a:lstStyle/>
        <a:p>
          <a:endParaRPr lang="en-US"/>
        </a:p>
      </dgm:t>
    </dgm:pt>
    <dgm:pt modelId="{C23F7CD7-1431-41E2-A202-3296AD0D5A61}">
      <dgm:prSet/>
      <dgm:spPr/>
      <dgm:t>
        <a:bodyPr/>
        <a:lstStyle/>
        <a:p>
          <a:r>
            <a:rPr lang="en-US" b="0" i="0"/>
            <a:t>Exhaustion of domestic remedies. </a:t>
          </a:r>
          <a:endParaRPr lang="en-US"/>
        </a:p>
      </dgm:t>
    </dgm:pt>
    <dgm:pt modelId="{C38384BE-EAF4-4F21-8CA4-D78E51586088}" type="parTrans" cxnId="{781FEE94-AFC0-4867-8551-8B697D5F81E3}">
      <dgm:prSet/>
      <dgm:spPr/>
      <dgm:t>
        <a:bodyPr/>
        <a:lstStyle/>
        <a:p>
          <a:endParaRPr lang="en-US"/>
        </a:p>
      </dgm:t>
    </dgm:pt>
    <dgm:pt modelId="{42695ABB-D2EE-4ACB-9F65-A2A02469F7E9}" type="sibTrans" cxnId="{781FEE94-AFC0-4867-8551-8B697D5F81E3}">
      <dgm:prSet/>
      <dgm:spPr/>
      <dgm:t>
        <a:bodyPr/>
        <a:lstStyle/>
        <a:p>
          <a:endParaRPr lang="en-US"/>
        </a:p>
      </dgm:t>
    </dgm:pt>
    <dgm:pt modelId="{D2574194-94FF-47CB-9379-BF0C01DBA548}">
      <dgm:prSet/>
      <dgm:spPr/>
      <dgm:t>
        <a:bodyPr/>
        <a:lstStyle/>
        <a:p>
          <a:r>
            <a:rPr lang="en-US" b="0" i="0"/>
            <a:t>Six-month time limit from final domestic decision. </a:t>
          </a:r>
          <a:endParaRPr lang="en-US"/>
        </a:p>
      </dgm:t>
    </dgm:pt>
    <dgm:pt modelId="{4ED37EF9-4E29-4A32-9F5A-08F2C055BC8F}" type="parTrans" cxnId="{095647DE-9A0E-42CB-A9C9-0C4B9352DC38}">
      <dgm:prSet/>
      <dgm:spPr/>
      <dgm:t>
        <a:bodyPr/>
        <a:lstStyle/>
        <a:p>
          <a:endParaRPr lang="en-US"/>
        </a:p>
      </dgm:t>
    </dgm:pt>
    <dgm:pt modelId="{DB61DB84-04A0-490F-BCC3-30A124A19316}" type="sibTrans" cxnId="{095647DE-9A0E-42CB-A9C9-0C4B9352DC38}">
      <dgm:prSet/>
      <dgm:spPr/>
      <dgm:t>
        <a:bodyPr/>
        <a:lstStyle/>
        <a:p>
          <a:endParaRPr lang="en-US"/>
        </a:p>
      </dgm:t>
    </dgm:pt>
    <dgm:pt modelId="{3DCEF551-EE14-4DC9-AD5F-A9BB19D81C21}">
      <dgm:prSet/>
      <dgm:spPr/>
      <dgm:t>
        <a:bodyPr/>
        <a:lstStyle/>
        <a:p>
          <a:r>
            <a:rPr lang="en-US" b="0" i="0"/>
            <a:t>No anonymous applications.</a:t>
          </a:r>
          <a:endParaRPr lang="en-US"/>
        </a:p>
      </dgm:t>
    </dgm:pt>
    <dgm:pt modelId="{1DDF868E-6374-4358-B70B-3EDDE7D88BC1}" type="parTrans" cxnId="{2D1AA18B-FBA8-47B9-9CA3-3F4B4334D151}">
      <dgm:prSet/>
      <dgm:spPr/>
      <dgm:t>
        <a:bodyPr/>
        <a:lstStyle/>
        <a:p>
          <a:endParaRPr lang="en-US"/>
        </a:p>
      </dgm:t>
    </dgm:pt>
    <dgm:pt modelId="{421A0FE9-1B25-4832-85F2-AA2B4BA2FBBA}" type="sibTrans" cxnId="{2D1AA18B-FBA8-47B9-9CA3-3F4B4334D151}">
      <dgm:prSet/>
      <dgm:spPr/>
      <dgm:t>
        <a:bodyPr/>
        <a:lstStyle/>
        <a:p>
          <a:endParaRPr lang="en-US"/>
        </a:p>
      </dgm:t>
    </dgm:pt>
    <dgm:pt modelId="{2A8899C4-675B-42BF-892E-400163CC21ED}">
      <dgm:prSet/>
      <dgm:spPr/>
      <dgm:t>
        <a:bodyPr/>
        <a:lstStyle/>
        <a:p>
          <a:r>
            <a:rPr lang="en-US" b="1" i="0"/>
            <a:t>Merits Phase </a:t>
          </a:r>
          <a:r>
            <a:rPr lang="en-US" b="0" i="0"/>
            <a:t>: </a:t>
          </a:r>
          <a:endParaRPr lang="en-US"/>
        </a:p>
      </dgm:t>
    </dgm:pt>
    <dgm:pt modelId="{C579B2DC-6D83-4ACF-8733-BB04E00F85AD}" type="parTrans" cxnId="{740228BE-0F26-499B-8039-77383897340E}">
      <dgm:prSet/>
      <dgm:spPr/>
      <dgm:t>
        <a:bodyPr/>
        <a:lstStyle/>
        <a:p>
          <a:endParaRPr lang="en-US"/>
        </a:p>
      </dgm:t>
    </dgm:pt>
    <dgm:pt modelId="{A98D8EC9-375C-411C-80D0-9B448CD141C6}" type="sibTrans" cxnId="{740228BE-0F26-499B-8039-77383897340E}">
      <dgm:prSet/>
      <dgm:spPr/>
      <dgm:t>
        <a:bodyPr/>
        <a:lstStyle/>
        <a:p>
          <a:endParaRPr lang="en-US"/>
        </a:p>
      </dgm:t>
    </dgm:pt>
    <dgm:pt modelId="{DD0D7676-261C-4BAE-B42E-72A7D74A889E}">
      <dgm:prSet/>
      <dgm:spPr/>
      <dgm:t>
        <a:bodyPr/>
        <a:lstStyle/>
        <a:p>
          <a:r>
            <a:rPr lang="en-US" b="0" i="0"/>
            <a:t>Examines whether there has been a violation of the Convention.</a:t>
          </a:r>
          <a:endParaRPr lang="en-US"/>
        </a:p>
      </dgm:t>
    </dgm:pt>
    <dgm:pt modelId="{A0C4323C-0D91-439C-A2FE-425A821B3646}" type="parTrans" cxnId="{E9D98392-D675-4AFB-982A-2D149ED82171}">
      <dgm:prSet/>
      <dgm:spPr/>
      <dgm:t>
        <a:bodyPr/>
        <a:lstStyle/>
        <a:p>
          <a:endParaRPr lang="en-US"/>
        </a:p>
      </dgm:t>
    </dgm:pt>
    <dgm:pt modelId="{597DAF97-6C3D-402B-8E3F-C1BE5C972C2B}" type="sibTrans" cxnId="{E9D98392-D675-4AFB-982A-2D149ED82171}">
      <dgm:prSet/>
      <dgm:spPr/>
      <dgm:t>
        <a:bodyPr/>
        <a:lstStyle/>
        <a:p>
          <a:endParaRPr lang="en-US"/>
        </a:p>
      </dgm:t>
    </dgm:pt>
    <dgm:pt modelId="{757E8636-3BC2-4712-8FBE-878F1CADEEAC}">
      <dgm:prSet/>
      <dgm:spPr/>
      <dgm:t>
        <a:bodyPr/>
        <a:lstStyle/>
        <a:p>
          <a:r>
            <a:rPr lang="en-US" b="1" i="0"/>
            <a:t>Judgment </a:t>
          </a:r>
          <a:r>
            <a:rPr lang="en-US" b="0" i="0"/>
            <a:t>: </a:t>
          </a:r>
          <a:endParaRPr lang="en-US"/>
        </a:p>
      </dgm:t>
    </dgm:pt>
    <dgm:pt modelId="{EA6DC2A5-CC0D-49CA-9112-3DC71E4B4C77}" type="parTrans" cxnId="{E56D580F-F2AB-4A09-8818-249A5545F3F6}">
      <dgm:prSet/>
      <dgm:spPr/>
      <dgm:t>
        <a:bodyPr/>
        <a:lstStyle/>
        <a:p>
          <a:endParaRPr lang="en-US"/>
        </a:p>
      </dgm:t>
    </dgm:pt>
    <dgm:pt modelId="{20D95F8B-2110-412B-8119-00FC116B1B7A}" type="sibTrans" cxnId="{E56D580F-F2AB-4A09-8818-249A5545F3F6}">
      <dgm:prSet/>
      <dgm:spPr/>
      <dgm:t>
        <a:bodyPr/>
        <a:lstStyle/>
        <a:p>
          <a:endParaRPr lang="en-US"/>
        </a:p>
      </dgm:t>
    </dgm:pt>
    <dgm:pt modelId="{BE6B6B2C-2C44-4BBA-93E1-162CC27BE49B}">
      <dgm:prSet/>
      <dgm:spPr/>
      <dgm:t>
        <a:bodyPr/>
        <a:lstStyle/>
        <a:p>
          <a:r>
            <a:rPr lang="en-US" b="0" i="0"/>
            <a:t>Issued publicly, binding on the respondent state.</a:t>
          </a:r>
          <a:endParaRPr lang="en-US"/>
        </a:p>
      </dgm:t>
    </dgm:pt>
    <dgm:pt modelId="{04CBC9C6-7C80-41DD-B3CA-609F81A50C50}" type="parTrans" cxnId="{602E0E1B-5D08-4306-8AE7-3D0B96AADB1D}">
      <dgm:prSet/>
      <dgm:spPr/>
      <dgm:t>
        <a:bodyPr/>
        <a:lstStyle/>
        <a:p>
          <a:endParaRPr lang="en-US"/>
        </a:p>
      </dgm:t>
    </dgm:pt>
    <dgm:pt modelId="{987F269E-2A17-4612-A331-1C1AF21D3708}" type="sibTrans" cxnId="{602E0E1B-5D08-4306-8AE7-3D0B96AADB1D}">
      <dgm:prSet/>
      <dgm:spPr/>
      <dgm:t>
        <a:bodyPr/>
        <a:lstStyle/>
        <a:p>
          <a:endParaRPr lang="en-US"/>
        </a:p>
      </dgm:t>
    </dgm:pt>
    <dgm:pt modelId="{1BBE3B98-AB0E-44C8-8DC8-F1828D730F28}">
      <dgm:prSet/>
      <dgm:spPr/>
      <dgm:t>
        <a:bodyPr/>
        <a:lstStyle/>
        <a:p>
          <a:r>
            <a:rPr lang="en-US" b="1" i="0"/>
            <a:t>Execution of Judgments </a:t>
          </a:r>
          <a:r>
            <a:rPr lang="en-US" b="0" i="0"/>
            <a:t>: </a:t>
          </a:r>
          <a:endParaRPr lang="en-US"/>
        </a:p>
      </dgm:t>
    </dgm:pt>
    <dgm:pt modelId="{183649B0-AA01-46FA-8AA3-5819D5055481}" type="parTrans" cxnId="{AEB3F62B-D7E7-49E2-A864-D49659BD5D86}">
      <dgm:prSet/>
      <dgm:spPr/>
      <dgm:t>
        <a:bodyPr/>
        <a:lstStyle/>
        <a:p>
          <a:endParaRPr lang="en-US"/>
        </a:p>
      </dgm:t>
    </dgm:pt>
    <dgm:pt modelId="{D7A7AED5-9674-4434-A412-9B5DCA5031C7}" type="sibTrans" cxnId="{AEB3F62B-D7E7-49E2-A864-D49659BD5D86}">
      <dgm:prSet/>
      <dgm:spPr/>
      <dgm:t>
        <a:bodyPr/>
        <a:lstStyle/>
        <a:p>
          <a:endParaRPr lang="en-US"/>
        </a:p>
      </dgm:t>
    </dgm:pt>
    <dgm:pt modelId="{B0263DC1-7A92-4DEF-BF9A-FF70EE8B0496}">
      <dgm:prSet/>
      <dgm:spPr/>
      <dgm:t>
        <a:bodyPr/>
        <a:lstStyle/>
        <a:p>
          <a:r>
            <a:rPr lang="en-US" b="0" i="0"/>
            <a:t>Monitored by the Committee of Ministers of the Council of Europe.</a:t>
          </a:r>
          <a:endParaRPr lang="en-US"/>
        </a:p>
      </dgm:t>
    </dgm:pt>
    <dgm:pt modelId="{477DFE95-E5BA-4435-BAE7-C7FEE415A180}" type="parTrans" cxnId="{068E7708-F1F8-443D-BF73-C63E1C88C3B6}">
      <dgm:prSet/>
      <dgm:spPr/>
      <dgm:t>
        <a:bodyPr/>
        <a:lstStyle/>
        <a:p>
          <a:endParaRPr lang="en-US"/>
        </a:p>
      </dgm:t>
    </dgm:pt>
    <dgm:pt modelId="{6B70D3B3-025D-4059-AB58-79147685D224}" type="sibTrans" cxnId="{068E7708-F1F8-443D-BF73-C63E1C88C3B6}">
      <dgm:prSet/>
      <dgm:spPr/>
      <dgm:t>
        <a:bodyPr/>
        <a:lstStyle/>
        <a:p>
          <a:endParaRPr lang="en-US"/>
        </a:p>
      </dgm:t>
    </dgm:pt>
    <dgm:pt modelId="{93E9C19C-3071-C349-A948-C43EF01964E4}" type="pres">
      <dgm:prSet presAssocID="{2B81D189-40D2-4E69-ABC0-50317C709A88}" presName="Name0" presStyleCnt="0">
        <dgm:presLayoutVars>
          <dgm:dir/>
          <dgm:animLvl val="lvl"/>
          <dgm:resizeHandles val="exact"/>
        </dgm:presLayoutVars>
      </dgm:prSet>
      <dgm:spPr/>
    </dgm:pt>
    <dgm:pt modelId="{FE01490B-54C4-9744-987A-0A36B514135B}" type="pres">
      <dgm:prSet presAssocID="{EE7F2905-5EBD-4A66-BC04-57629609B28A}" presName="composite" presStyleCnt="0"/>
      <dgm:spPr/>
    </dgm:pt>
    <dgm:pt modelId="{119C529E-7C20-E646-B999-B785F9D6F29C}" type="pres">
      <dgm:prSet presAssocID="{EE7F2905-5EBD-4A66-BC04-57629609B28A}" presName="parTx" presStyleLbl="alignNode1" presStyleIdx="0" presStyleCnt="4">
        <dgm:presLayoutVars>
          <dgm:chMax val="0"/>
          <dgm:chPref val="0"/>
          <dgm:bulletEnabled val="1"/>
        </dgm:presLayoutVars>
      </dgm:prSet>
      <dgm:spPr/>
    </dgm:pt>
    <dgm:pt modelId="{460429BE-196B-C840-AA93-14BF693DEFD7}" type="pres">
      <dgm:prSet presAssocID="{EE7F2905-5EBD-4A66-BC04-57629609B28A}" presName="desTx" presStyleLbl="alignAccFollowNode1" presStyleIdx="0" presStyleCnt="4">
        <dgm:presLayoutVars>
          <dgm:bulletEnabled val="1"/>
        </dgm:presLayoutVars>
      </dgm:prSet>
      <dgm:spPr/>
    </dgm:pt>
    <dgm:pt modelId="{7E8D96C7-44C2-8049-8E2F-CC723A15BBD3}" type="pres">
      <dgm:prSet presAssocID="{A5F90564-2A88-4584-AB08-D9BFDA485331}" presName="space" presStyleCnt="0"/>
      <dgm:spPr/>
    </dgm:pt>
    <dgm:pt modelId="{649B5AC0-2E44-7D44-919A-E354A2B62E95}" type="pres">
      <dgm:prSet presAssocID="{2A8899C4-675B-42BF-892E-400163CC21ED}" presName="composite" presStyleCnt="0"/>
      <dgm:spPr/>
    </dgm:pt>
    <dgm:pt modelId="{1C8ECF4F-8006-DE4A-BE27-5DAEF2C46AFC}" type="pres">
      <dgm:prSet presAssocID="{2A8899C4-675B-42BF-892E-400163CC21ED}" presName="parTx" presStyleLbl="alignNode1" presStyleIdx="1" presStyleCnt="4">
        <dgm:presLayoutVars>
          <dgm:chMax val="0"/>
          <dgm:chPref val="0"/>
          <dgm:bulletEnabled val="1"/>
        </dgm:presLayoutVars>
      </dgm:prSet>
      <dgm:spPr/>
    </dgm:pt>
    <dgm:pt modelId="{A3BC1F02-D7B3-3247-B291-0DF3731014E7}" type="pres">
      <dgm:prSet presAssocID="{2A8899C4-675B-42BF-892E-400163CC21ED}" presName="desTx" presStyleLbl="alignAccFollowNode1" presStyleIdx="1" presStyleCnt="4">
        <dgm:presLayoutVars>
          <dgm:bulletEnabled val="1"/>
        </dgm:presLayoutVars>
      </dgm:prSet>
      <dgm:spPr/>
    </dgm:pt>
    <dgm:pt modelId="{1262DC11-C58E-744D-A385-E140CEAEF8A3}" type="pres">
      <dgm:prSet presAssocID="{A98D8EC9-375C-411C-80D0-9B448CD141C6}" presName="space" presStyleCnt="0"/>
      <dgm:spPr/>
    </dgm:pt>
    <dgm:pt modelId="{68D237DD-4AC2-BE4B-A886-D20D8C70042C}" type="pres">
      <dgm:prSet presAssocID="{757E8636-3BC2-4712-8FBE-878F1CADEEAC}" presName="composite" presStyleCnt="0"/>
      <dgm:spPr/>
    </dgm:pt>
    <dgm:pt modelId="{142B5387-934F-554A-9014-366C9C7F52F7}" type="pres">
      <dgm:prSet presAssocID="{757E8636-3BC2-4712-8FBE-878F1CADEEAC}" presName="parTx" presStyleLbl="alignNode1" presStyleIdx="2" presStyleCnt="4">
        <dgm:presLayoutVars>
          <dgm:chMax val="0"/>
          <dgm:chPref val="0"/>
          <dgm:bulletEnabled val="1"/>
        </dgm:presLayoutVars>
      </dgm:prSet>
      <dgm:spPr/>
    </dgm:pt>
    <dgm:pt modelId="{BB17B204-B007-A34A-8410-9864C9A054BA}" type="pres">
      <dgm:prSet presAssocID="{757E8636-3BC2-4712-8FBE-878F1CADEEAC}" presName="desTx" presStyleLbl="alignAccFollowNode1" presStyleIdx="2" presStyleCnt="4">
        <dgm:presLayoutVars>
          <dgm:bulletEnabled val="1"/>
        </dgm:presLayoutVars>
      </dgm:prSet>
      <dgm:spPr/>
    </dgm:pt>
    <dgm:pt modelId="{04AA02A8-9DA7-D244-8555-8B58A224631F}" type="pres">
      <dgm:prSet presAssocID="{20D95F8B-2110-412B-8119-00FC116B1B7A}" presName="space" presStyleCnt="0"/>
      <dgm:spPr/>
    </dgm:pt>
    <dgm:pt modelId="{121990A2-CAD5-2A43-82D5-C951D7083C34}" type="pres">
      <dgm:prSet presAssocID="{1BBE3B98-AB0E-44C8-8DC8-F1828D730F28}" presName="composite" presStyleCnt="0"/>
      <dgm:spPr/>
    </dgm:pt>
    <dgm:pt modelId="{3465B9D8-F0B8-6944-AECE-1DD049F89B4A}" type="pres">
      <dgm:prSet presAssocID="{1BBE3B98-AB0E-44C8-8DC8-F1828D730F28}" presName="parTx" presStyleLbl="alignNode1" presStyleIdx="3" presStyleCnt="4">
        <dgm:presLayoutVars>
          <dgm:chMax val="0"/>
          <dgm:chPref val="0"/>
          <dgm:bulletEnabled val="1"/>
        </dgm:presLayoutVars>
      </dgm:prSet>
      <dgm:spPr/>
    </dgm:pt>
    <dgm:pt modelId="{845A258B-61C9-7247-8D3E-EE694C0E26D0}" type="pres">
      <dgm:prSet presAssocID="{1BBE3B98-AB0E-44C8-8DC8-F1828D730F28}" presName="desTx" presStyleLbl="alignAccFollowNode1" presStyleIdx="3" presStyleCnt="4">
        <dgm:presLayoutVars>
          <dgm:bulletEnabled val="1"/>
        </dgm:presLayoutVars>
      </dgm:prSet>
      <dgm:spPr/>
    </dgm:pt>
  </dgm:ptLst>
  <dgm:cxnLst>
    <dgm:cxn modelId="{068E7708-F1F8-443D-BF73-C63E1C88C3B6}" srcId="{1BBE3B98-AB0E-44C8-8DC8-F1828D730F28}" destId="{B0263DC1-7A92-4DEF-BF9A-FF70EE8B0496}" srcOrd="0" destOrd="0" parTransId="{477DFE95-E5BA-4435-BAE7-C7FEE415A180}" sibTransId="{6B70D3B3-025D-4059-AB58-79147685D224}"/>
    <dgm:cxn modelId="{E56D580F-F2AB-4A09-8818-249A5545F3F6}" srcId="{2B81D189-40D2-4E69-ABC0-50317C709A88}" destId="{757E8636-3BC2-4712-8FBE-878F1CADEEAC}" srcOrd="2" destOrd="0" parTransId="{EA6DC2A5-CC0D-49CA-9112-3DC71E4B4C77}" sibTransId="{20D95F8B-2110-412B-8119-00FC116B1B7A}"/>
    <dgm:cxn modelId="{5B051F11-FA56-E747-90E9-64A1D618934F}" type="presOf" srcId="{D2574194-94FF-47CB-9379-BF0C01DBA548}" destId="{460429BE-196B-C840-AA93-14BF693DEFD7}" srcOrd="0" destOrd="2" presId="urn:microsoft.com/office/officeart/2005/8/layout/hList1"/>
    <dgm:cxn modelId="{37639F11-6C74-A940-A785-4EF594E07B47}" type="presOf" srcId="{1BBE3B98-AB0E-44C8-8DC8-F1828D730F28}" destId="{3465B9D8-F0B8-6944-AECE-1DD049F89B4A}" srcOrd="0" destOrd="0" presId="urn:microsoft.com/office/officeart/2005/8/layout/hList1"/>
    <dgm:cxn modelId="{8BDF0412-53C1-8546-B21B-BEF0E2536435}" type="presOf" srcId="{B0263DC1-7A92-4DEF-BF9A-FF70EE8B0496}" destId="{845A258B-61C9-7247-8D3E-EE694C0E26D0}" srcOrd="0" destOrd="0" presId="urn:microsoft.com/office/officeart/2005/8/layout/hList1"/>
    <dgm:cxn modelId="{1EDD4213-0846-DA4E-AB11-155ADB3CD666}" type="presOf" srcId="{3DCEF551-EE14-4DC9-AD5F-A9BB19D81C21}" destId="{460429BE-196B-C840-AA93-14BF693DEFD7}" srcOrd="0" destOrd="3" presId="urn:microsoft.com/office/officeart/2005/8/layout/hList1"/>
    <dgm:cxn modelId="{602E0E1B-5D08-4306-8AE7-3D0B96AADB1D}" srcId="{757E8636-3BC2-4712-8FBE-878F1CADEEAC}" destId="{BE6B6B2C-2C44-4BBA-93E1-162CC27BE49B}" srcOrd="0" destOrd="0" parTransId="{04CBC9C6-7C80-41DD-B3CA-609F81A50C50}" sibTransId="{987F269E-2A17-4612-A331-1C1AF21D3708}"/>
    <dgm:cxn modelId="{AEB3F62B-D7E7-49E2-A864-D49659BD5D86}" srcId="{2B81D189-40D2-4E69-ABC0-50317C709A88}" destId="{1BBE3B98-AB0E-44C8-8DC8-F1828D730F28}" srcOrd="3" destOrd="0" parTransId="{183649B0-AA01-46FA-8AA3-5819D5055481}" sibTransId="{D7A7AED5-9674-4434-A412-9B5DCA5031C7}"/>
    <dgm:cxn modelId="{9A3ECA31-EC5F-4E92-9A60-0B8A6A970738}" srcId="{2B81D189-40D2-4E69-ABC0-50317C709A88}" destId="{EE7F2905-5EBD-4A66-BC04-57629609B28A}" srcOrd="0" destOrd="0" parTransId="{26F26CD8-EA0B-4D0F-AF7B-D181A0430A9B}" sibTransId="{A5F90564-2A88-4584-AB08-D9BFDA485331}"/>
    <dgm:cxn modelId="{77352645-CF5B-4BAE-88D9-A7D560D28144}" srcId="{EE7F2905-5EBD-4A66-BC04-57629609B28A}" destId="{B77936AB-9338-46C2-8EF3-3E03E4E95A6D}" srcOrd="0" destOrd="0" parTransId="{A8C87BAE-171E-413A-B3FE-C6C547A7E2EA}" sibTransId="{E849338C-8858-4D0E-912D-C7E18A57FB58}"/>
    <dgm:cxn modelId="{F8487550-68D1-9B49-94F7-47DE604DDE8F}" type="presOf" srcId="{B77936AB-9338-46C2-8EF3-3E03E4E95A6D}" destId="{460429BE-196B-C840-AA93-14BF693DEFD7}" srcOrd="0" destOrd="0" presId="urn:microsoft.com/office/officeart/2005/8/layout/hList1"/>
    <dgm:cxn modelId="{87E5E154-1673-5741-81A5-6B2357DC03DE}" type="presOf" srcId="{2B81D189-40D2-4E69-ABC0-50317C709A88}" destId="{93E9C19C-3071-C349-A948-C43EF01964E4}" srcOrd="0" destOrd="0" presId="urn:microsoft.com/office/officeart/2005/8/layout/hList1"/>
    <dgm:cxn modelId="{2D1AA18B-FBA8-47B9-9CA3-3F4B4334D151}" srcId="{B77936AB-9338-46C2-8EF3-3E03E4E95A6D}" destId="{3DCEF551-EE14-4DC9-AD5F-A9BB19D81C21}" srcOrd="2" destOrd="0" parTransId="{1DDF868E-6374-4358-B70B-3EDDE7D88BC1}" sibTransId="{421A0FE9-1B25-4832-85F2-AA2B4BA2FBBA}"/>
    <dgm:cxn modelId="{E9D98392-D675-4AFB-982A-2D149ED82171}" srcId="{2A8899C4-675B-42BF-892E-400163CC21ED}" destId="{DD0D7676-261C-4BAE-B42E-72A7D74A889E}" srcOrd="0" destOrd="0" parTransId="{A0C4323C-0D91-439C-A2FE-425A821B3646}" sibTransId="{597DAF97-6C3D-402B-8E3F-C1BE5C972C2B}"/>
    <dgm:cxn modelId="{781FEE94-AFC0-4867-8551-8B697D5F81E3}" srcId="{B77936AB-9338-46C2-8EF3-3E03E4E95A6D}" destId="{C23F7CD7-1431-41E2-A202-3296AD0D5A61}" srcOrd="0" destOrd="0" parTransId="{C38384BE-EAF4-4F21-8CA4-D78E51586088}" sibTransId="{42695ABB-D2EE-4ACB-9F65-A2A02469F7E9}"/>
    <dgm:cxn modelId="{AEF9019B-1B49-5744-B6DA-E5360E8CB6F8}" type="presOf" srcId="{757E8636-3BC2-4712-8FBE-878F1CADEEAC}" destId="{142B5387-934F-554A-9014-366C9C7F52F7}" srcOrd="0" destOrd="0" presId="urn:microsoft.com/office/officeart/2005/8/layout/hList1"/>
    <dgm:cxn modelId="{4A0FD1A2-8EF4-EC43-9597-B44FA7F77FF5}" type="presOf" srcId="{DD0D7676-261C-4BAE-B42E-72A7D74A889E}" destId="{A3BC1F02-D7B3-3247-B291-0DF3731014E7}" srcOrd="0" destOrd="0" presId="urn:microsoft.com/office/officeart/2005/8/layout/hList1"/>
    <dgm:cxn modelId="{740228BE-0F26-499B-8039-77383897340E}" srcId="{2B81D189-40D2-4E69-ABC0-50317C709A88}" destId="{2A8899C4-675B-42BF-892E-400163CC21ED}" srcOrd="1" destOrd="0" parTransId="{C579B2DC-6D83-4ACF-8733-BB04E00F85AD}" sibTransId="{A98D8EC9-375C-411C-80D0-9B448CD141C6}"/>
    <dgm:cxn modelId="{D991E1CD-D060-3848-9861-874CFD68FCC8}" type="presOf" srcId="{BE6B6B2C-2C44-4BBA-93E1-162CC27BE49B}" destId="{BB17B204-B007-A34A-8410-9864C9A054BA}" srcOrd="0" destOrd="0" presId="urn:microsoft.com/office/officeart/2005/8/layout/hList1"/>
    <dgm:cxn modelId="{A05D65D1-772E-6842-BE46-D2297EB35124}" type="presOf" srcId="{C23F7CD7-1431-41E2-A202-3296AD0D5A61}" destId="{460429BE-196B-C840-AA93-14BF693DEFD7}" srcOrd="0" destOrd="1" presId="urn:microsoft.com/office/officeart/2005/8/layout/hList1"/>
    <dgm:cxn modelId="{0A0A2DD6-B94D-E84A-B3D3-7D41D2006106}" type="presOf" srcId="{2A8899C4-675B-42BF-892E-400163CC21ED}" destId="{1C8ECF4F-8006-DE4A-BE27-5DAEF2C46AFC}" srcOrd="0" destOrd="0" presId="urn:microsoft.com/office/officeart/2005/8/layout/hList1"/>
    <dgm:cxn modelId="{095647DE-9A0E-42CB-A9C9-0C4B9352DC38}" srcId="{B77936AB-9338-46C2-8EF3-3E03E4E95A6D}" destId="{D2574194-94FF-47CB-9379-BF0C01DBA548}" srcOrd="1" destOrd="0" parTransId="{4ED37EF9-4E29-4A32-9F5A-08F2C055BC8F}" sibTransId="{DB61DB84-04A0-490F-BCC3-30A124A19316}"/>
    <dgm:cxn modelId="{46A19EEF-0B0A-3243-8560-14904FFB0D2A}" type="presOf" srcId="{EE7F2905-5EBD-4A66-BC04-57629609B28A}" destId="{119C529E-7C20-E646-B999-B785F9D6F29C}" srcOrd="0" destOrd="0" presId="urn:microsoft.com/office/officeart/2005/8/layout/hList1"/>
    <dgm:cxn modelId="{2621400A-A08A-8C44-9183-F02209C1B929}" type="presParOf" srcId="{93E9C19C-3071-C349-A948-C43EF01964E4}" destId="{FE01490B-54C4-9744-987A-0A36B514135B}" srcOrd="0" destOrd="0" presId="urn:microsoft.com/office/officeart/2005/8/layout/hList1"/>
    <dgm:cxn modelId="{A6392465-C186-CB4C-A775-331D7232D1D0}" type="presParOf" srcId="{FE01490B-54C4-9744-987A-0A36B514135B}" destId="{119C529E-7C20-E646-B999-B785F9D6F29C}" srcOrd="0" destOrd="0" presId="urn:microsoft.com/office/officeart/2005/8/layout/hList1"/>
    <dgm:cxn modelId="{2CF74DB1-E21E-4F49-9358-76B26C4487FA}" type="presParOf" srcId="{FE01490B-54C4-9744-987A-0A36B514135B}" destId="{460429BE-196B-C840-AA93-14BF693DEFD7}" srcOrd="1" destOrd="0" presId="urn:microsoft.com/office/officeart/2005/8/layout/hList1"/>
    <dgm:cxn modelId="{EE64E136-03CE-564F-AEA4-776142F85305}" type="presParOf" srcId="{93E9C19C-3071-C349-A948-C43EF01964E4}" destId="{7E8D96C7-44C2-8049-8E2F-CC723A15BBD3}" srcOrd="1" destOrd="0" presId="urn:microsoft.com/office/officeart/2005/8/layout/hList1"/>
    <dgm:cxn modelId="{6522E1E9-52F6-0848-BDAE-151676335492}" type="presParOf" srcId="{93E9C19C-3071-C349-A948-C43EF01964E4}" destId="{649B5AC0-2E44-7D44-919A-E354A2B62E95}" srcOrd="2" destOrd="0" presId="urn:microsoft.com/office/officeart/2005/8/layout/hList1"/>
    <dgm:cxn modelId="{955CD5D5-8A7A-3748-9940-B05B0540EA33}" type="presParOf" srcId="{649B5AC0-2E44-7D44-919A-E354A2B62E95}" destId="{1C8ECF4F-8006-DE4A-BE27-5DAEF2C46AFC}" srcOrd="0" destOrd="0" presId="urn:microsoft.com/office/officeart/2005/8/layout/hList1"/>
    <dgm:cxn modelId="{487107C2-04A1-D94F-BACA-ADC69CF9F01C}" type="presParOf" srcId="{649B5AC0-2E44-7D44-919A-E354A2B62E95}" destId="{A3BC1F02-D7B3-3247-B291-0DF3731014E7}" srcOrd="1" destOrd="0" presId="urn:microsoft.com/office/officeart/2005/8/layout/hList1"/>
    <dgm:cxn modelId="{347432B5-4877-2143-8586-3760E3D1E4F8}" type="presParOf" srcId="{93E9C19C-3071-C349-A948-C43EF01964E4}" destId="{1262DC11-C58E-744D-A385-E140CEAEF8A3}" srcOrd="3" destOrd="0" presId="urn:microsoft.com/office/officeart/2005/8/layout/hList1"/>
    <dgm:cxn modelId="{D37AB038-D1E0-BC4E-A7B0-C8E50EC7121A}" type="presParOf" srcId="{93E9C19C-3071-C349-A948-C43EF01964E4}" destId="{68D237DD-4AC2-BE4B-A886-D20D8C70042C}" srcOrd="4" destOrd="0" presId="urn:microsoft.com/office/officeart/2005/8/layout/hList1"/>
    <dgm:cxn modelId="{7042593F-DA96-CD4A-8323-26C018B6F470}" type="presParOf" srcId="{68D237DD-4AC2-BE4B-A886-D20D8C70042C}" destId="{142B5387-934F-554A-9014-366C9C7F52F7}" srcOrd="0" destOrd="0" presId="urn:microsoft.com/office/officeart/2005/8/layout/hList1"/>
    <dgm:cxn modelId="{66D6B59C-1ECB-9445-A8AD-AE375DE3CA5D}" type="presParOf" srcId="{68D237DD-4AC2-BE4B-A886-D20D8C70042C}" destId="{BB17B204-B007-A34A-8410-9864C9A054BA}" srcOrd="1" destOrd="0" presId="urn:microsoft.com/office/officeart/2005/8/layout/hList1"/>
    <dgm:cxn modelId="{971641EB-C164-2A4E-BD6E-23CA30B8A1FE}" type="presParOf" srcId="{93E9C19C-3071-C349-A948-C43EF01964E4}" destId="{04AA02A8-9DA7-D244-8555-8B58A224631F}" srcOrd="5" destOrd="0" presId="urn:microsoft.com/office/officeart/2005/8/layout/hList1"/>
    <dgm:cxn modelId="{4C5B031E-9D55-2C40-8179-10CB08C5B0BB}" type="presParOf" srcId="{93E9C19C-3071-C349-A948-C43EF01964E4}" destId="{121990A2-CAD5-2A43-82D5-C951D7083C34}" srcOrd="6" destOrd="0" presId="urn:microsoft.com/office/officeart/2005/8/layout/hList1"/>
    <dgm:cxn modelId="{CCCCBC74-8A67-B446-ABFA-5FBDF1CA7654}" type="presParOf" srcId="{121990A2-CAD5-2A43-82D5-C951D7083C34}" destId="{3465B9D8-F0B8-6944-AECE-1DD049F89B4A}" srcOrd="0" destOrd="0" presId="urn:microsoft.com/office/officeart/2005/8/layout/hList1"/>
    <dgm:cxn modelId="{DB227F5E-8789-2A40-8038-A872ADB0595F}" type="presParOf" srcId="{121990A2-CAD5-2A43-82D5-C951D7083C34}" destId="{845A258B-61C9-7247-8D3E-EE694C0E26D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F839B64-E164-4F1C-8EC2-2ADE16F5101B}"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D1A7763B-9F91-43E5-AE2A-3FEDA3151752}">
      <dgm:prSet/>
      <dgm:spPr/>
      <dgm:t>
        <a:bodyPr/>
        <a:lstStyle/>
        <a:p>
          <a:pPr>
            <a:defRPr b="1"/>
          </a:pPr>
          <a:r>
            <a:rPr lang="en-US" b="1" i="0"/>
            <a:t>Subsidiarity </a:t>
          </a:r>
          <a:r>
            <a:rPr lang="en-US" b="0" i="0"/>
            <a:t>: </a:t>
          </a:r>
          <a:endParaRPr lang="en-US"/>
        </a:p>
      </dgm:t>
    </dgm:pt>
    <dgm:pt modelId="{CD36AE48-7CB7-4390-ABB9-DA4768A3429F}" type="parTrans" cxnId="{BA2D1257-41F7-494E-907E-2C9461EB25FB}">
      <dgm:prSet/>
      <dgm:spPr/>
      <dgm:t>
        <a:bodyPr/>
        <a:lstStyle/>
        <a:p>
          <a:endParaRPr lang="en-US"/>
        </a:p>
      </dgm:t>
    </dgm:pt>
    <dgm:pt modelId="{21A5B9C9-9848-4AE7-B873-3DFE2570AA1F}" type="sibTrans" cxnId="{BA2D1257-41F7-494E-907E-2C9461EB25FB}">
      <dgm:prSet/>
      <dgm:spPr/>
      <dgm:t>
        <a:bodyPr/>
        <a:lstStyle/>
        <a:p>
          <a:endParaRPr lang="en-US"/>
        </a:p>
      </dgm:t>
    </dgm:pt>
    <dgm:pt modelId="{B9032D4A-848B-4538-B31E-8AB789BBE743}">
      <dgm:prSet/>
      <dgm:spPr/>
      <dgm:t>
        <a:bodyPr/>
        <a:lstStyle/>
        <a:p>
          <a:r>
            <a:rPr lang="en-US" b="0" i="0"/>
            <a:t>National authorities have primary responsibility for human rights protection; the Court intervenes only when necessary.</a:t>
          </a:r>
          <a:endParaRPr lang="en-US"/>
        </a:p>
      </dgm:t>
    </dgm:pt>
    <dgm:pt modelId="{5EE9A644-3764-4E9D-B4FB-DFEEF1DCB72D}" type="parTrans" cxnId="{0751F869-BA88-40FD-93C4-43074B594583}">
      <dgm:prSet/>
      <dgm:spPr/>
      <dgm:t>
        <a:bodyPr/>
        <a:lstStyle/>
        <a:p>
          <a:endParaRPr lang="en-US"/>
        </a:p>
      </dgm:t>
    </dgm:pt>
    <dgm:pt modelId="{F9C5994E-39BD-496F-9143-3D79D321E9FF}" type="sibTrans" cxnId="{0751F869-BA88-40FD-93C4-43074B594583}">
      <dgm:prSet/>
      <dgm:spPr/>
      <dgm:t>
        <a:bodyPr/>
        <a:lstStyle/>
        <a:p>
          <a:endParaRPr lang="en-US"/>
        </a:p>
      </dgm:t>
    </dgm:pt>
    <dgm:pt modelId="{2CEE4BCB-AD98-4624-8D3B-ACC2EABFC58B}">
      <dgm:prSet/>
      <dgm:spPr/>
      <dgm:t>
        <a:bodyPr/>
        <a:lstStyle/>
        <a:p>
          <a:pPr>
            <a:defRPr b="1"/>
          </a:pPr>
          <a:r>
            <a:rPr lang="en-US" b="1" i="0"/>
            <a:t>Margin of Appreciation </a:t>
          </a:r>
          <a:r>
            <a:rPr lang="en-US" b="0" i="0"/>
            <a:t>: </a:t>
          </a:r>
          <a:endParaRPr lang="en-US"/>
        </a:p>
      </dgm:t>
    </dgm:pt>
    <dgm:pt modelId="{DA649F7D-A58C-459A-BEB9-BD08A594D20C}" type="parTrans" cxnId="{FCCB73B9-F720-40E9-ABCB-A672B1A8B153}">
      <dgm:prSet/>
      <dgm:spPr/>
      <dgm:t>
        <a:bodyPr/>
        <a:lstStyle/>
        <a:p>
          <a:endParaRPr lang="en-US"/>
        </a:p>
      </dgm:t>
    </dgm:pt>
    <dgm:pt modelId="{BD0CA26D-92D9-41E6-B1B6-B41339620EAB}" type="sibTrans" cxnId="{FCCB73B9-F720-40E9-ABCB-A672B1A8B153}">
      <dgm:prSet/>
      <dgm:spPr/>
      <dgm:t>
        <a:bodyPr/>
        <a:lstStyle/>
        <a:p>
          <a:endParaRPr lang="en-US"/>
        </a:p>
      </dgm:t>
    </dgm:pt>
    <dgm:pt modelId="{F27F3BFC-0717-4B01-AAE6-F5AEA20FF818}">
      <dgm:prSet/>
      <dgm:spPr/>
      <dgm:t>
        <a:bodyPr/>
        <a:lstStyle/>
        <a:p>
          <a:r>
            <a:rPr lang="en-US" b="0" i="0"/>
            <a:t>Allows states limited discretion in applying human rights standards based on cultural, social, or political contexts.</a:t>
          </a:r>
          <a:endParaRPr lang="en-US"/>
        </a:p>
      </dgm:t>
    </dgm:pt>
    <dgm:pt modelId="{E2C7715D-325E-47F4-A168-E640491EE3FF}" type="parTrans" cxnId="{C1E1CE7E-2069-46EC-B8B0-ACF3217E0C7C}">
      <dgm:prSet/>
      <dgm:spPr/>
      <dgm:t>
        <a:bodyPr/>
        <a:lstStyle/>
        <a:p>
          <a:endParaRPr lang="en-US"/>
        </a:p>
      </dgm:t>
    </dgm:pt>
    <dgm:pt modelId="{9A0FA99B-5C9B-4CB9-80DD-AD980155512A}" type="sibTrans" cxnId="{C1E1CE7E-2069-46EC-B8B0-ACF3217E0C7C}">
      <dgm:prSet/>
      <dgm:spPr/>
      <dgm:t>
        <a:bodyPr/>
        <a:lstStyle/>
        <a:p>
          <a:endParaRPr lang="en-US"/>
        </a:p>
      </dgm:t>
    </dgm:pt>
    <dgm:pt modelId="{2FD021F4-9FD2-41F1-8D68-2D87B74395E6}">
      <dgm:prSet/>
      <dgm:spPr/>
      <dgm:t>
        <a:bodyPr/>
        <a:lstStyle/>
        <a:p>
          <a:pPr>
            <a:defRPr b="1"/>
          </a:pPr>
          <a:r>
            <a:rPr lang="en-US" b="1" i="0"/>
            <a:t>Proportionality </a:t>
          </a:r>
          <a:r>
            <a:rPr lang="en-US" b="0" i="0"/>
            <a:t>: </a:t>
          </a:r>
          <a:endParaRPr lang="en-US"/>
        </a:p>
      </dgm:t>
    </dgm:pt>
    <dgm:pt modelId="{561D956B-C4FD-44A5-B15B-6771D39CFC3F}" type="parTrans" cxnId="{4A0BFF2E-5875-4E16-AB17-D06A945ACDE1}">
      <dgm:prSet/>
      <dgm:spPr/>
      <dgm:t>
        <a:bodyPr/>
        <a:lstStyle/>
        <a:p>
          <a:endParaRPr lang="en-US"/>
        </a:p>
      </dgm:t>
    </dgm:pt>
    <dgm:pt modelId="{A433A7C3-179A-4E68-AF53-17640CCA1173}" type="sibTrans" cxnId="{4A0BFF2E-5875-4E16-AB17-D06A945ACDE1}">
      <dgm:prSet/>
      <dgm:spPr/>
      <dgm:t>
        <a:bodyPr/>
        <a:lstStyle/>
        <a:p>
          <a:endParaRPr lang="en-US"/>
        </a:p>
      </dgm:t>
    </dgm:pt>
    <dgm:pt modelId="{831F5CAF-8509-40ED-82AB-1F691C12FD7D}">
      <dgm:prSet/>
      <dgm:spPr/>
      <dgm:t>
        <a:bodyPr/>
        <a:lstStyle/>
        <a:p>
          <a:r>
            <a:rPr lang="en-US" b="0" i="0"/>
            <a:t>Ensures that any interference with rights is justified and proportionate to the aim pursued.</a:t>
          </a:r>
          <a:endParaRPr lang="en-US"/>
        </a:p>
      </dgm:t>
    </dgm:pt>
    <dgm:pt modelId="{0588356F-68E0-4391-A11A-EF2507B2B377}" type="parTrans" cxnId="{433C743A-B5A9-48AA-977D-5618AD45D19E}">
      <dgm:prSet/>
      <dgm:spPr/>
      <dgm:t>
        <a:bodyPr/>
        <a:lstStyle/>
        <a:p>
          <a:endParaRPr lang="en-US"/>
        </a:p>
      </dgm:t>
    </dgm:pt>
    <dgm:pt modelId="{5360A6A3-481D-4F0E-B1A8-70FA67FB16A6}" type="sibTrans" cxnId="{433C743A-B5A9-48AA-977D-5618AD45D19E}">
      <dgm:prSet/>
      <dgm:spPr/>
      <dgm:t>
        <a:bodyPr/>
        <a:lstStyle/>
        <a:p>
          <a:endParaRPr lang="en-US"/>
        </a:p>
      </dgm:t>
    </dgm:pt>
    <dgm:pt modelId="{FEA2EFE9-E698-488A-8A46-3C60E878E2CD}" type="pres">
      <dgm:prSet presAssocID="{AF839B64-E164-4F1C-8EC2-2ADE16F5101B}" presName="root" presStyleCnt="0">
        <dgm:presLayoutVars>
          <dgm:dir/>
          <dgm:resizeHandles val="exact"/>
        </dgm:presLayoutVars>
      </dgm:prSet>
      <dgm:spPr/>
    </dgm:pt>
    <dgm:pt modelId="{6EC7F353-4373-4501-9DDB-0210B6491242}" type="pres">
      <dgm:prSet presAssocID="{D1A7763B-9F91-43E5-AE2A-3FEDA3151752}" presName="compNode" presStyleCnt="0"/>
      <dgm:spPr/>
    </dgm:pt>
    <dgm:pt modelId="{0671E2DD-D34A-4279-A87F-93D5C421257C}" type="pres">
      <dgm:prSet presAssocID="{D1A7763B-9F91-43E5-AE2A-3FEDA3151752}"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Банк"/>
        </a:ext>
      </dgm:extLst>
    </dgm:pt>
    <dgm:pt modelId="{64CA32FE-6F70-4B20-9822-F7F99B0743A5}" type="pres">
      <dgm:prSet presAssocID="{D1A7763B-9F91-43E5-AE2A-3FEDA3151752}" presName="iconSpace" presStyleCnt="0"/>
      <dgm:spPr/>
    </dgm:pt>
    <dgm:pt modelId="{2ACEA614-6B2D-4BE4-93BD-7C265ADD0588}" type="pres">
      <dgm:prSet presAssocID="{D1A7763B-9F91-43E5-AE2A-3FEDA3151752}" presName="parTx" presStyleLbl="revTx" presStyleIdx="0" presStyleCnt="6">
        <dgm:presLayoutVars>
          <dgm:chMax val="0"/>
          <dgm:chPref val="0"/>
        </dgm:presLayoutVars>
      </dgm:prSet>
      <dgm:spPr/>
    </dgm:pt>
    <dgm:pt modelId="{2111454A-E5B2-4303-9D1E-F69210EAFB9F}" type="pres">
      <dgm:prSet presAssocID="{D1A7763B-9F91-43E5-AE2A-3FEDA3151752}" presName="txSpace" presStyleCnt="0"/>
      <dgm:spPr/>
    </dgm:pt>
    <dgm:pt modelId="{6813214A-603B-4A18-AA1A-B47270E0A2CD}" type="pres">
      <dgm:prSet presAssocID="{D1A7763B-9F91-43E5-AE2A-3FEDA3151752}" presName="desTx" presStyleLbl="revTx" presStyleIdx="1" presStyleCnt="6">
        <dgm:presLayoutVars/>
      </dgm:prSet>
      <dgm:spPr/>
    </dgm:pt>
    <dgm:pt modelId="{10A25AB3-2468-4B7A-B193-0732FA7C4E22}" type="pres">
      <dgm:prSet presAssocID="{21A5B9C9-9848-4AE7-B873-3DFE2570AA1F}" presName="sibTrans" presStyleCnt="0"/>
      <dgm:spPr/>
    </dgm:pt>
    <dgm:pt modelId="{A00C7855-72F0-4124-9B7D-63ECBF16E7E6}" type="pres">
      <dgm:prSet presAssocID="{2CEE4BCB-AD98-4624-8D3B-ACC2EABFC58B}" presName="compNode" presStyleCnt="0"/>
      <dgm:spPr/>
    </dgm:pt>
    <dgm:pt modelId="{1DA65CA3-4301-4000-9141-7E153E52364E}" type="pres">
      <dgm:prSet presAssocID="{2CEE4BCB-AD98-4624-8D3B-ACC2EABFC58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Судья"/>
        </a:ext>
      </dgm:extLst>
    </dgm:pt>
    <dgm:pt modelId="{F3B1F7B3-43D5-406F-B8B2-6C0C2DD2569C}" type="pres">
      <dgm:prSet presAssocID="{2CEE4BCB-AD98-4624-8D3B-ACC2EABFC58B}" presName="iconSpace" presStyleCnt="0"/>
      <dgm:spPr/>
    </dgm:pt>
    <dgm:pt modelId="{BDC480D1-78B8-4567-A1F3-4ABFFE863A32}" type="pres">
      <dgm:prSet presAssocID="{2CEE4BCB-AD98-4624-8D3B-ACC2EABFC58B}" presName="parTx" presStyleLbl="revTx" presStyleIdx="2" presStyleCnt="6">
        <dgm:presLayoutVars>
          <dgm:chMax val="0"/>
          <dgm:chPref val="0"/>
        </dgm:presLayoutVars>
      </dgm:prSet>
      <dgm:spPr/>
    </dgm:pt>
    <dgm:pt modelId="{3AD9ABE6-E3BA-441A-8380-4CA8330EE7E3}" type="pres">
      <dgm:prSet presAssocID="{2CEE4BCB-AD98-4624-8D3B-ACC2EABFC58B}" presName="txSpace" presStyleCnt="0"/>
      <dgm:spPr/>
    </dgm:pt>
    <dgm:pt modelId="{E9FAF455-48F9-4BCE-8CD5-A7CE13A4851F}" type="pres">
      <dgm:prSet presAssocID="{2CEE4BCB-AD98-4624-8D3B-ACC2EABFC58B}" presName="desTx" presStyleLbl="revTx" presStyleIdx="3" presStyleCnt="6">
        <dgm:presLayoutVars/>
      </dgm:prSet>
      <dgm:spPr/>
    </dgm:pt>
    <dgm:pt modelId="{E6402F4B-1725-4AB3-B069-519C1D3CBC19}" type="pres">
      <dgm:prSet presAssocID="{BD0CA26D-92D9-41E6-B1B6-B41339620EAB}" presName="sibTrans" presStyleCnt="0"/>
      <dgm:spPr/>
    </dgm:pt>
    <dgm:pt modelId="{71E09CB8-F20D-443D-8B1A-D6639FD892E9}" type="pres">
      <dgm:prSet presAssocID="{2FD021F4-9FD2-41F1-8D68-2D87B74395E6}" presName="compNode" presStyleCnt="0"/>
      <dgm:spPr/>
    </dgm:pt>
    <dgm:pt modelId="{7DB33AEB-D1A6-4D24-BF13-E21FB2489E83}" type="pres">
      <dgm:prSet presAssocID="{2FD021F4-9FD2-41F1-8D68-2D87B74395E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ales of Justice"/>
        </a:ext>
      </dgm:extLst>
    </dgm:pt>
    <dgm:pt modelId="{5C6F5EF5-548B-4D75-A5A2-2873533E29A1}" type="pres">
      <dgm:prSet presAssocID="{2FD021F4-9FD2-41F1-8D68-2D87B74395E6}" presName="iconSpace" presStyleCnt="0"/>
      <dgm:spPr/>
    </dgm:pt>
    <dgm:pt modelId="{F7F90052-5010-4313-8429-C2DB28C7BF69}" type="pres">
      <dgm:prSet presAssocID="{2FD021F4-9FD2-41F1-8D68-2D87B74395E6}" presName="parTx" presStyleLbl="revTx" presStyleIdx="4" presStyleCnt="6">
        <dgm:presLayoutVars>
          <dgm:chMax val="0"/>
          <dgm:chPref val="0"/>
        </dgm:presLayoutVars>
      </dgm:prSet>
      <dgm:spPr/>
    </dgm:pt>
    <dgm:pt modelId="{984DBDA2-E5B0-4A7D-B818-30D843BF03EB}" type="pres">
      <dgm:prSet presAssocID="{2FD021F4-9FD2-41F1-8D68-2D87B74395E6}" presName="txSpace" presStyleCnt="0"/>
      <dgm:spPr/>
    </dgm:pt>
    <dgm:pt modelId="{F0A5745A-CD65-4CEB-B95E-F48B7E30FE09}" type="pres">
      <dgm:prSet presAssocID="{2FD021F4-9FD2-41F1-8D68-2D87B74395E6}" presName="desTx" presStyleLbl="revTx" presStyleIdx="5" presStyleCnt="6">
        <dgm:presLayoutVars/>
      </dgm:prSet>
      <dgm:spPr/>
    </dgm:pt>
  </dgm:ptLst>
  <dgm:cxnLst>
    <dgm:cxn modelId="{ACC08809-7FBB-43A7-8BE6-B8D9DB41C786}" type="presOf" srcId="{F27F3BFC-0717-4B01-AAE6-F5AEA20FF818}" destId="{E9FAF455-48F9-4BCE-8CD5-A7CE13A4851F}" srcOrd="0" destOrd="0" presId="urn:microsoft.com/office/officeart/2018/5/layout/CenteredIconLabelDescriptionList"/>
    <dgm:cxn modelId="{4A0BFF2E-5875-4E16-AB17-D06A945ACDE1}" srcId="{AF839B64-E164-4F1C-8EC2-2ADE16F5101B}" destId="{2FD021F4-9FD2-41F1-8D68-2D87B74395E6}" srcOrd="2" destOrd="0" parTransId="{561D956B-C4FD-44A5-B15B-6771D39CFC3F}" sibTransId="{A433A7C3-179A-4E68-AF53-17640CCA1173}"/>
    <dgm:cxn modelId="{433C743A-B5A9-48AA-977D-5618AD45D19E}" srcId="{2FD021F4-9FD2-41F1-8D68-2D87B74395E6}" destId="{831F5CAF-8509-40ED-82AB-1F691C12FD7D}" srcOrd="0" destOrd="0" parTransId="{0588356F-68E0-4391-A11A-EF2507B2B377}" sibTransId="{5360A6A3-481D-4F0E-B1A8-70FA67FB16A6}"/>
    <dgm:cxn modelId="{A65B1442-BFBF-4734-A7F8-C6BF9AE215F5}" type="presOf" srcId="{2FD021F4-9FD2-41F1-8D68-2D87B74395E6}" destId="{F7F90052-5010-4313-8429-C2DB28C7BF69}" srcOrd="0" destOrd="0" presId="urn:microsoft.com/office/officeart/2018/5/layout/CenteredIconLabelDescriptionList"/>
    <dgm:cxn modelId="{BA2D1257-41F7-494E-907E-2C9461EB25FB}" srcId="{AF839B64-E164-4F1C-8EC2-2ADE16F5101B}" destId="{D1A7763B-9F91-43E5-AE2A-3FEDA3151752}" srcOrd="0" destOrd="0" parTransId="{CD36AE48-7CB7-4390-ABB9-DA4768A3429F}" sibTransId="{21A5B9C9-9848-4AE7-B873-3DFE2570AA1F}"/>
    <dgm:cxn modelId="{0751F869-BA88-40FD-93C4-43074B594583}" srcId="{D1A7763B-9F91-43E5-AE2A-3FEDA3151752}" destId="{B9032D4A-848B-4538-B31E-8AB789BBE743}" srcOrd="0" destOrd="0" parTransId="{5EE9A644-3764-4E9D-B4FB-DFEEF1DCB72D}" sibTransId="{F9C5994E-39BD-496F-9143-3D79D321E9FF}"/>
    <dgm:cxn modelId="{C1E1CE7E-2069-46EC-B8B0-ACF3217E0C7C}" srcId="{2CEE4BCB-AD98-4624-8D3B-ACC2EABFC58B}" destId="{F27F3BFC-0717-4B01-AAE6-F5AEA20FF818}" srcOrd="0" destOrd="0" parTransId="{E2C7715D-325E-47F4-A168-E640491EE3FF}" sibTransId="{9A0FA99B-5C9B-4CB9-80DD-AD980155512A}"/>
    <dgm:cxn modelId="{AA616E8B-FDA4-47C7-821D-24EB8AB0A45A}" type="presOf" srcId="{B9032D4A-848B-4538-B31E-8AB789BBE743}" destId="{6813214A-603B-4A18-AA1A-B47270E0A2CD}" srcOrd="0" destOrd="0" presId="urn:microsoft.com/office/officeart/2018/5/layout/CenteredIconLabelDescriptionList"/>
    <dgm:cxn modelId="{FCCB73B9-F720-40E9-ABCB-A672B1A8B153}" srcId="{AF839B64-E164-4F1C-8EC2-2ADE16F5101B}" destId="{2CEE4BCB-AD98-4624-8D3B-ACC2EABFC58B}" srcOrd="1" destOrd="0" parTransId="{DA649F7D-A58C-459A-BEB9-BD08A594D20C}" sibTransId="{BD0CA26D-92D9-41E6-B1B6-B41339620EAB}"/>
    <dgm:cxn modelId="{C3D448CE-0779-4969-BF32-FBBD28BE2C40}" type="presOf" srcId="{831F5CAF-8509-40ED-82AB-1F691C12FD7D}" destId="{F0A5745A-CD65-4CEB-B95E-F48B7E30FE09}" srcOrd="0" destOrd="0" presId="urn:microsoft.com/office/officeart/2018/5/layout/CenteredIconLabelDescriptionList"/>
    <dgm:cxn modelId="{2D8AB6D9-2B04-42A0-B28A-00D9259A34C1}" type="presOf" srcId="{D1A7763B-9F91-43E5-AE2A-3FEDA3151752}" destId="{2ACEA614-6B2D-4BE4-93BD-7C265ADD0588}" srcOrd="0" destOrd="0" presId="urn:microsoft.com/office/officeart/2018/5/layout/CenteredIconLabelDescriptionList"/>
    <dgm:cxn modelId="{6CA52AE8-F697-4E40-BF07-2EBA3A662453}" type="presOf" srcId="{AF839B64-E164-4F1C-8EC2-2ADE16F5101B}" destId="{FEA2EFE9-E698-488A-8A46-3C60E878E2CD}" srcOrd="0" destOrd="0" presId="urn:microsoft.com/office/officeart/2018/5/layout/CenteredIconLabelDescriptionList"/>
    <dgm:cxn modelId="{CF38D0F1-D8F7-41A9-9390-9DD2DF068B9B}" type="presOf" srcId="{2CEE4BCB-AD98-4624-8D3B-ACC2EABFC58B}" destId="{BDC480D1-78B8-4567-A1F3-4ABFFE863A32}" srcOrd="0" destOrd="0" presId="urn:microsoft.com/office/officeart/2018/5/layout/CenteredIconLabelDescriptionList"/>
    <dgm:cxn modelId="{9090D7FC-F03C-470A-8600-DE58D3B8C9FE}" type="presParOf" srcId="{FEA2EFE9-E698-488A-8A46-3C60E878E2CD}" destId="{6EC7F353-4373-4501-9DDB-0210B6491242}" srcOrd="0" destOrd="0" presId="urn:microsoft.com/office/officeart/2018/5/layout/CenteredIconLabelDescriptionList"/>
    <dgm:cxn modelId="{1275AB11-1FB7-4C3B-B37B-93BF58C123C7}" type="presParOf" srcId="{6EC7F353-4373-4501-9DDB-0210B6491242}" destId="{0671E2DD-D34A-4279-A87F-93D5C421257C}" srcOrd="0" destOrd="0" presId="urn:microsoft.com/office/officeart/2018/5/layout/CenteredIconLabelDescriptionList"/>
    <dgm:cxn modelId="{C510B3A4-053F-4805-A8F6-CCDF4FFD7EAE}" type="presParOf" srcId="{6EC7F353-4373-4501-9DDB-0210B6491242}" destId="{64CA32FE-6F70-4B20-9822-F7F99B0743A5}" srcOrd="1" destOrd="0" presId="urn:microsoft.com/office/officeart/2018/5/layout/CenteredIconLabelDescriptionList"/>
    <dgm:cxn modelId="{AD59201F-89C9-4432-875F-D029F36B8716}" type="presParOf" srcId="{6EC7F353-4373-4501-9DDB-0210B6491242}" destId="{2ACEA614-6B2D-4BE4-93BD-7C265ADD0588}" srcOrd="2" destOrd="0" presId="urn:microsoft.com/office/officeart/2018/5/layout/CenteredIconLabelDescriptionList"/>
    <dgm:cxn modelId="{BCF97B31-6C42-40FE-B485-B522CA59E97F}" type="presParOf" srcId="{6EC7F353-4373-4501-9DDB-0210B6491242}" destId="{2111454A-E5B2-4303-9D1E-F69210EAFB9F}" srcOrd="3" destOrd="0" presId="urn:microsoft.com/office/officeart/2018/5/layout/CenteredIconLabelDescriptionList"/>
    <dgm:cxn modelId="{D65F27D4-696E-4CFA-87F7-FC60A3DCA3C5}" type="presParOf" srcId="{6EC7F353-4373-4501-9DDB-0210B6491242}" destId="{6813214A-603B-4A18-AA1A-B47270E0A2CD}" srcOrd="4" destOrd="0" presId="urn:microsoft.com/office/officeart/2018/5/layout/CenteredIconLabelDescriptionList"/>
    <dgm:cxn modelId="{690AA10A-6DE2-4129-ACDD-36D6B1A8ECD7}" type="presParOf" srcId="{FEA2EFE9-E698-488A-8A46-3C60E878E2CD}" destId="{10A25AB3-2468-4B7A-B193-0732FA7C4E22}" srcOrd="1" destOrd="0" presId="urn:microsoft.com/office/officeart/2018/5/layout/CenteredIconLabelDescriptionList"/>
    <dgm:cxn modelId="{0C13333E-7F7B-43F9-816A-BCFAE4C1FD7E}" type="presParOf" srcId="{FEA2EFE9-E698-488A-8A46-3C60E878E2CD}" destId="{A00C7855-72F0-4124-9B7D-63ECBF16E7E6}" srcOrd="2" destOrd="0" presId="urn:microsoft.com/office/officeart/2018/5/layout/CenteredIconLabelDescriptionList"/>
    <dgm:cxn modelId="{AED910F3-7E66-4611-A77D-864CD21B45F2}" type="presParOf" srcId="{A00C7855-72F0-4124-9B7D-63ECBF16E7E6}" destId="{1DA65CA3-4301-4000-9141-7E153E52364E}" srcOrd="0" destOrd="0" presId="urn:microsoft.com/office/officeart/2018/5/layout/CenteredIconLabelDescriptionList"/>
    <dgm:cxn modelId="{14651D80-D94C-4D1A-88B0-A7A3EF21F372}" type="presParOf" srcId="{A00C7855-72F0-4124-9B7D-63ECBF16E7E6}" destId="{F3B1F7B3-43D5-406F-B8B2-6C0C2DD2569C}" srcOrd="1" destOrd="0" presId="urn:microsoft.com/office/officeart/2018/5/layout/CenteredIconLabelDescriptionList"/>
    <dgm:cxn modelId="{BA8F8B88-2581-4A55-A048-5C19EFD0B08F}" type="presParOf" srcId="{A00C7855-72F0-4124-9B7D-63ECBF16E7E6}" destId="{BDC480D1-78B8-4567-A1F3-4ABFFE863A32}" srcOrd="2" destOrd="0" presId="urn:microsoft.com/office/officeart/2018/5/layout/CenteredIconLabelDescriptionList"/>
    <dgm:cxn modelId="{6E885939-9A2D-4146-AD10-211F6D802484}" type="presParOf" srcId="{A00C7855-72F0-4124-9B7D-63ECBF16E7E6}" destId="{3AD9ABE6-E3BA-441A-8380-4CA8330EE7E3}" srcOrd="3" destOrd="0" presId="urn:microsoft.com/office/officeart/2018/5/layout/CenteredIconLabelDescriptionList"/>
    <dgm:cxn modelId="{CAB36499-3D7F-4070-9B8D-BA9B09AA8BE8}" type="presParOf" srcId="{A00C7855-72F0-4124-9B7D-63ECBF16E7E6}" destId="{E9FAF455-48F9-4BCE-8CD5-A7CE13A4851F}" srcOrd="4" destOrd="0" presId="urn:microsoft.com/office/officeart/2018/5/layout/CenteredIconLabelDescriptionList"/>
    <dgm:cxn modelId="{B8FFBE78-E137-4F7C-AF0C-1D8432B43443}" type="presParOf" srcId="{FEA2EFE9-E698-488A-8A46-3C60E878E2CD}" destId="{E6402F4B-1725-4AB3-B069-519C1D3CBC19}" srcOrd="3" destOrd="0" presId="urn:microsoft.com/office/officeart/2018/5/layout/CenteredIconLabelDescriptionList"/>
    <dgm:cxn modelId="{D8DBFD63-3C5F-44B4-A59E-BE49A9C4AC84}" type="presParOf" srcId="{FEA2EFE9-E698-488A-8A46-3C60E878E2CD}" destId="{71E09CB8-F20D-443D-8B1A-D6639FD892E9}" srcOrd="4" destOrd="0" presId="urn:microsoft.com/office/officeart/2018/5/layout/CenteredIconLabelDescriptionList"/>
    <dgm:cxn modelId="{D3821870-9C00-4A3D-9E15-8D3DC07C997F}" type="presParOf" srcId="{71E09CB8-F20D-443D-8B1A-D6639FD892E9}" destId="{7DB33AEB-D1A6-4D24-BF13-E21FB2489E83}" srcOrd="0" destOrd="0" presId="urn:microsoft.com/office/officeart/2018/5/layout/CenteredIconLabelDescriptionList"/>
    <dgm:cxn modelId="{07D88F97-AAD0-48A0-95B3-50579B18F3AE}" type="presParOf" srcId="{71E09CB8-F20D-443D-8B1A-D6639FD892E9}" destId="{5C6F5EF5-548B-4D75-A5A2-2873533E29A1}" srcOrd="1" destOrd="0" presId="urn:microsoft.com/office/officeart/2018/5/layout/CenteredIconLabelDescriptionList"/>
    <dgm:cxn modelId="{C2CFA3DF-1081-4EC4-B4CA-49174CE63FB4}" type="presParOf" srcId="{71E09CB8-F20D-443D-8B1A-D6639FD892E9}" destId="{F7F90052-5010-4313-8429-C2DB28C7BF69}" srcOrd="2" destOrd="0" presId="urn:microsoft.com/office/officeart/2018/5/layout/CenteredIconLabelDescriptionList"/>
    <dgm:cxn modelId="{4755A435-D009-4EC7-B656-C645ED03FF58}" type="presParOf" srcId="{71E09CB8-F20D-443D-8B1A-D6639FD892E9}" destId="{984DBDA2-E5B0-4A7D-B818-30D843BF03EB}" srcOrd="3" destOrd="0" presId="urn:microsoft.com/office/officeart/2018/5/layout/CenteredIconLabelDescriptionList"/>
    <dgm:cxn modelId="{A697A6CF-CC45-4650-8E42-D7046A841539}" type="presParOf" srcId="{71E09CB8-F20D-443D-8B1A-D6639FD892E9}" destId="{F0A5745A-CD65-4CEB-B95E-F48B7E30FE09}"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F39945-920E-D446-A499-B8A475EF7E98}">
      <dsp:nvSpPr>
        <dsp:cNvPr id="0" name=""/>
        <dsp:cNvSpPr/>
      </dsp:nvSpPr>
      <dsp:spPr>
        <a:xfrm>
          <a:off x="3896" y="21712"/>
          <a:ext cx="2342852" cy="460800"/>
        </a:xfrm>
        <a:prstGeom prst="rect">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i="0" kern="1200"/>
            <a:t>Definition </a:t>
          </a:r>
          <a:r>
            <a:rPr lang="en-US" sz="1600" b="0" i="0" kern="1200"/>
            <a:t>: </a:t>
          </a:r>
          <a:endParaRPr lang="en-US" sz="1600" kern="1200"/>
        </a:p>
      </dsp:txBody>
      <dsp:txXfrm>
        <a:off x="3896" y="21712"/>
        <a:ext cx="2342852" cy="460800"/>
      </dsp:txXfrm>
    </dsp:sp>
    <dsp:sp modelId="{E44BBA8D-4FCF-914A-933F-922F0197B836}">
      <dsp:nvSpPr>
        <dsp:cNvPr id="0" name=""/>
        <dsp:cNvSpPr/>
      </dsp:nvSpPr>
      <dsp:spPr>
        <a:xfrm>
          <a:off x="3896" y="482512"/>
          <a:ext cx="2342852" cy="2524842"/>
        </a:xfrm>
        <a:prstGeom prst="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0" i="0" kern="1200"/>
            <a:t>International organizations are entities established by treaties or agreements between states to achieve common objectives.</a:t>
          </a:r>
          <a:endParaRPr lang="en-US" sz="1600" kern="1200"/>
        </a:p>
      </dsp:txBody>
      <dsp:txXfrm>
        <a:off x="3896" y="482512"/>
        <a:ext cx="2342852" cy="2524842"/>
      </dsp:txXfrm>
    </dsp:sp>
    <dsp:sp modelId="{E46FADFA-D4AF-2941-8EA4-F0E31C0D873B}">
      <dsp:nvSpPr>
        <dsp:cNvPr id="0" name=""/>
        <dsp:cNvSpPr/>
      </dsp:nvSpPr>
      <dsp:spPr>
        <a:xfrm>
          <a:off x="2674747" y="21712"/>
          <a:ext cx="2342852" cy="460800"/>
        </a:xfrm>
        <a:prstGeom prst="rect">
          <a:avLst/>
        </a:prstGeom>
        <a:solidFill>
          <a:schemeClr val="accent5">
            <a:hueOff val="5129271"/>
            <a:satOff val="-1832"/>
            <a:lumOff val="2942"/>
            <a:alphaOff val="0"/>
          </a:schemeClr>
        </a:solidFill>
        <a:ln w="15875" cap="flat" cmpd="sng" algn="ctr">
          <a:solidFill>
            <a:schemeClr val="accent5">
              <a:hueOff val="5129271"/>
              <a:satOff val="-1832"/>
              <a:lumOff val="294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i="0" kern="1200"/>
            <a:t>Types </a:t>
          </a:r>
          <a:r>
            <a:rPr lang="en-US" sz="1600" b="0" i="0" kern="1200"/>
            <a:t>: </a:t>
          </a:r>
          <a:endParaRPr lang="en-US" sz="1600" kern="1200"/>
        </a:p>
      </dsp:txBody>
      <dsp:txXfrm>
        <a:off x="2674747" y="21712"/>
        <a:ext cx="2342852" cy="460800"/>
      </dsp:txXfrm>
    </dsp:sp>
    <dsp:sp modelId="{74A6D3C2-DFFC-FE44-89C0-42842F08CF48}">
      <dsp:nvSpPr>
        <dsp:cNvPr id="0" name=""/>
        <dsp:cNvSpPr/>
      </dsp:nvSpPr>
      <dsp:spPr>
        <a:xfrm>
          <a:off x="2674747" y="482512"/>
          <a:ext cx="2342852" cy="2524842"/>
        </a:xfrm>
        <a:prstGeom prst="rect">
          <a:avLst/>
        </a:prstGeom>
        <a:solidFill>
          <a:schemeClr val="accent5">
            <a:tint val="40000"/>
            <a:alpha val="90000"/>
            <a:hueOff val="5186383"/>
            <a:satOff val="-492"/>
            <a:lumOff val="359"/>
            <a:alphaOff val="0"/>
          </a:schemeClr>
        </a:solidFill>
        <a:ln w="15875" cap="flat" cmpd="sng" algn="ctr">
          <a:solidFill>
            <a:schemeClr val="accent5">
              <a:tint val="40000"/>
              <a:alpha val="90000"/>
              <a:hueOff val="5186383"/>
              <a:satOff val="-492"/>
              <a:lumOff val="3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i="0" kern="1200"/>
            <a:t>Global </a:t>
          </a:r>
          <a:r>
            <a:rPr lang="en-US" sz="1600" b="0" i="0" kern="1200"/>
            <a:t>: United Nations (UN), World Health Organization (WHO). </a:t>
          </a:r>
          <a:endParaRPr lang="en-US" sz="1600" kern="1200"/>
        </a:p>
        <a:p>
          <a:pPr marL="171450" lvl="1" indent="-171450" algn="l" defTabSz="711200">
            <a:lnSpc>
              <a:spcPct val="90000"/>
            </a:lnSpc>
            <a:spcBef>
              <a:spcPct val="0"/>
            </a:spcBef>
            <a:spcAft>
              <a:spcPct val="15000"/>
            </a:spcAft>
            <a:buChar char="•"/>
          </a:pPr>
          <a:r>
            <a:rPr lang="en-US" sz="1600" b="1" i="0" kern="1200"/>
            <a:t>Regional </a:t>
          </a:r>
          <a:r>
            <a:rPr lang="en-US" sz="1600" b="0" i="0" kern="1200"/>
            <a:t>: African Union (AU), European Union (EU), Organization of American States (OAS).</a:t>
          </a:r>
          <a:endParaRPr lang="en-US" sz="1600" kern="1200"/>
        </a:p>
      </dsp:txBody>
      <dsp:txXfrm>
        <a:off x="2674747" y="482512"/>
        <a:ext cx="2342852" cy="2524842"/>
      </dsp:txXfrm>
    </dsp:sp>
    <dsp:sp modelId="{FCA27C98-513A-B240-9F36-E45C13580AA1}">
      <dsp:nvSpPr>
        <dsp:cNvPr id="0" name=""/>
        <dsp:cNvSpPr/>
      </dsp:nvSpPr>
      <dsp:spPr>
        <a:xfrm>
          <a:off x="5345599" y="21712"/>
          <a:ext cx="2342852" cy="460800"/>
        </a:xfrm>
        <a:prstGeom prst="rect">
          <a:avLst/>
        </a:prstGeom>
        <a:solidFill>
          <a:schemeClr val="accent5">
            <a:hueOff val="10258542"/>
            <a:satOff val="-3664"/>
            <a:lumOff val="5883"/>
            <a:alphaOff val="0"/>
          </a:schemeClr>
        </a:solidFill>
        <a:ln w="15875" cap="flat" cmpd="sng" algn="ctr">
          <a:solidFill>
            <a:schemeClr val="accent5">
              <a:hueOff val="10258542"/>
              <a:satOff val="-3664"/>
              <a:lumOff val="588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i="0" kern="1200"/>
            <a:t>Key Features </a:t>
          </a:r>
          <a:r>
            <a:rPr lang="en-US" sz="1600" b="0" i="0" kern="1200"/>
            <a:t>: </a:t>
          </a:r>
          <a:endParaRPr lang="en-US" sz="1600" kern="1200"/>
        </a:p>
      </dsp:txBody>
      <dsp:txXfrm>
        <a:off x="5345599" y="21712"/>
        <a:ext cx="2342852" cy="460800"/>
      </dsp:txXfrm>
    </dsp:sp>
    <dsp:sp modelId="{E2646358-34A8-9543-934C-77E3EA0068DD}">
      <dsp:nvSpPr>
        <dsp:cNvPr id="0" name=""/>
        <dsp:cNvSpPr/>
      </dsp:nvSpPr>
      <dsp:spPr>
        <a:xfrm>
          <a:off x="5345599" y="482512"/>
          <a:ext cx="2342852" cy="2524842"/>
        </a:xfrm>
        <a:prstGeom prst="rect">
          <a:avLst/>
        </a:prstGeom>
        <a:solidFill>
          <a:schemeClr val="accent5">
            <a:tint val="40000"/>
            <a:alpha val="90000"/>
            <a:hueOff val="10372766"/>
            <a:satOff val="-984"/>
            <a:lumOff val="718"/>
            <a:alphaOff val="0"/>
          </a:schemeClr>
        </a:solidFill>
        <a:ln w="15875" cap="flat" cmpd="sng" algn="ctr">
          <a:solidFill>
            <a:schemeClr val="accent5">
              <a:tint val="40000"/>
              <a:alpha val="90000"/>
              <a:hueOff val="10372766"/>
              <a:satOff val="-984"/>
              <a:lumOff val="7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i="0" kern="1200"/>
            <a:t>Interstate Cooperation </a:t>
          </a:r>
          <a:r>
            <a:rPr lang="en-US" sz="1600" b="0" i="0" kern="1200"/>
            <a:t>: Facilitate collaboration among member states. </a:t>
          </a:r>
          <a:endParaRPr lang="en-US" sz="1600" kern="1200"/>
        </a:p>
        <a:p>
          <a:pPr marL="171450" lvl="1" indent="-171450" algn="l" defTabSz="711200">
            <a:lnSpc>
              <a:spcPct val="90000"/>
            </a:lnSpc>
            <a:spcBef>
              <a:spcPct val="0"/>
            </a:spcBef>
            <a:spcAft>
              <a:spcPct val="15000"/>
            </a:spcAft>
            <a:buChar char="•"/>
          </a:pPr>
          <a:r>
            <a:rPr lang="en-US" sz="1600" b="1" i="0" kern="1200"/>
            <a:t>Legal Personality </a:t>
          </a:r>
          <a:r>
            <a:rPr lang="en-US" sz="1600" b="0" i="0" kern="1200"/>
            <a:t>: Have the capacity to enter into agreements and own property. </a:t>
          </a:r>
          <a:endParaRPr lang="en-US" sz="1600" kern="1200"/>
        </a:p>
        <a:p>
          <a:pPr marL="171450" lvl="1" indent="-171450" algn="l" defTabSz="711200">
            <a:lnSpc>
              <a:spcPct val="90000"/>
            </a:lnSpc>
            <a:spcBef>
              <a:spcPct val="0"/>
            </a:spcBef>
            <a:spcAft>
              <a:spcPct val="15000"/>
            </a:spcAft>
            <a:buChar char="•"/>
          </a:pPr>
          <a:r>
            <a:rPr lang="en-US" sz="1600" b="1" i="0" kern="1200"/>
            <a:t>Specialized Mandates </a:t>
          </a:r>
          <a:r>
            <a:rPr lang="en-US" sz="1600" b="0" i="0" kern="1200"/>
            <a:t>: Focus on specific areas such as human rights, health, trade, etc.</a:t>
          </a:r>
          <a:endParaRPr lang="en-US" sz="1600" kern="1200"/>
        </a:p>
      </dsp:txBody>
      <dsp:txXfrm>
        <a:off x="5345599" y="482512"/>
        <a:ext cx="2342852" cy="2524842"/>
      </dsp:txXfrm>
    </dsp:sp>
    <dsp:sp modelId="{BE307430-8226-2D4F-8AEB-64A0FE965010}">
      <dsp:nvSpPr>
        <dsp:cNvPr id="0" name=""/>
        <dsp:cNvSpPr/>
      </dsp:nvSpPr>
      <dsp:spPr>
        <a:xfrm>
          <a:off x="8016451" y="21712"/>
          <a:ext cx="2342852" cy="460800"/>
        </a:xfrm>
        <a:prstGeom prst="rect">
          <a:avLst/>
        </a:prstGeom>
        <a:solidFill>
          <a:schemeClr val="accent5">
            <a:hueOff val="15387812"/>
            <a:satOff val="-5496"/>
            <a:lumOff val="8825"/>
            <a:alphaOff val="0"/>
          </a:schemeClr>
        </a:solidFill>
        <a:ln w="15875" cap="flat" cmpd="sng" algn="ctr">
          <a:solidFill>
            <a:schemeClr val="accent5">
              <a:hueOff val="15387812"/>
              <a:satOff val="-5496"/>
              <a:lumOff val="88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i="0" kern="1200"/>
            <a:t>Functions </a:t>
          </a:r>
          <a:r>
            <a:rPr lang="en-US" sz="1600" b="0" i="0" kern="1200"/>
            <a:t>: </a:t>
          </a:r>
          <a:endParaRPr lang="en-US" sz="1600" kern="1200"/>
        </a:p>
      </dsp:txBody>
      <dsp:txXfrm>
        <a:off x="8016451" y="21712"/>
        <a:ext cx="2342852" cy="460800"/>
      </dsp:txXfrm>
    </dsp:sp>
    <dsp:sp modelId="{CCA78A99-E5A9-774B-B411-430F121C5EF0}">
      <dsp:nvSpPr>
        <dsp:cNvPr id="0" name=""/>
        <dsp:cNvSpPr/>
      </dsp:nvSpPr>
      <dsp:spPr>
        <a:xfrm>
          <a:off x="8016451" y="482512"/>
          <a:ext cx="2342852" cy="2524842"/>
        </a:xfrm>
        <a:prstGeom prst="rect">
          <a:avLst/>
        </a:prstGeom>
        <a:solidFill>
          <a:schemeClr val="accent5">
            <a:tint val="40000"/>
            <a:alpha val="90000"/>
            <a:hueOff val="15559149"/>
            <a:satOff val="-1476"/>
            <a:lumOff val="1077"/>
            <a:alphaOff val="0"/>
          </a:schemeClr>
        </a:solidFill>
        <a:ln w="15875" cap="flat" cmpd="sng" algn="ctr">
          <a:solidFill>
            <a:schemeClr val="accent5">
              <a:tint val="40000"/>
              <a:alpha val="90000"/>
              <a:hueOff val="15559149"/>
              <a:satOff val="-1476"/>
              <a:lumOff val="10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0" i="0" kern="1200"/>
            <a:t>Promote peace and security. </a:t>
          </a:r>
          <a:endParaRPr lang="en-US" sz="1600" kern="1200"/>
        </a:p>
        <a:p>
          <a:pPr marL="171450" lvl="1" indent="-171450" algn="l" defTabSz="711200">
            <a:lnSpc>
              <a:spcPct val="90000"/>
            </a:lnSpc>
            <a:spcBef>
              <a:spcPct val="0"/>
            </a:spcBef>
            <a:spcAft>
              <a:spcPct val="15000"/>
            </a:spcAft>
            <a:buChar char="•"/>
          </a:pPr>
          <a:r>
            <a:rPr lang="en-US" sz="1600" b="0" i="0" kern="1200"/>
            <a:t>Protect human rights. </a:t>
          </a:r>
          <a:endParaRPr lang="en-US" sz="1600" kern="1200"/>
        </a:p>
        <a:p>
          <a:pPr marL="171450" lvl="1" indent="-171450" algn="l" defTabSz="711200">
            <a:lnSpc>
              <a:spcPct val="90000"/>
            </a:lnSpc>
            <a:spcBef>
              <a:spcPct val="0"/>
            </a:spcBef>
            <a:spcAft>
              <a:spcPct val="15000"/>
            </a:spcAft>
            <a:buChar char="•"/>
          </a:pPr>
          <a:r>
            <a:rPr lang="en-US" sz="1600" b="0" i="0" kern="1200"/>
            <a:t>Foster economic development. </a:t>
          </a:r>
          <a:endParaRPr lang="en-US" sz="1600" kern="1200"/>
        </a:p>
        <a:p>
          <a:pPr marL="171450" lvl="1" indent="-171450" algn="l" defTabSz="711200">
            <a:lnSpc>
              <a:spcPct val="90000"/>
            </a:lnSpc>
            <a:spcBef>
              <a:spcPct val="0"/>
            </a:spcBef>
            <a:spcAft>
              <a:spcPct val="15000"/>
            </a:spcAft>
            <a:buChar char="•"/>
          </a:pPr>
          <a:r>
            <a:rPr lang="en-US" sz="1600" b="0" i="0" kern="1200"/>
            <a:t>Provide humanitarian assistance.</a:t>
          </a:r>
          <a:endParaRPr lang="en-US" sz="1600" kern="1200"/>
        </a:p>
      </dsp:txBody>
      <dsp:txXfrm>
        <a:off x="8016451" y="482512"/>
        <a:ext cx="2342852" cy="252484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7C61C9-C4A1-F848-B74A-A2FB7DD71F61}">
      <dsp:nvSpPr>
        <dsp:cNvPr id="0" name=""/>
        <dsp:cNvSpPr/>
      </dsp:nvSpPr>
      <dsp:spPr>
        <a:xfrm>
          <a:off x="0" y="2780523"/>
          <a:ext cx="6683374" cy="1824324"/>
        </a:xfrm>
        <a:prstGeom prst="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t>Process </a:t>
          </a:r>
          <a:r>
            <a:rPr lang="en-US" sz="2000" b="0" i="0" kern="1200"/>
            <a:t>: </a:t>
          </a:r>
          <a:endParaRPr lang="en-US" sz="2000" kern="1200"/>
        </a:p>
      </dsp:txBody>
      <dsp:txXfrm>
        <a:off x="0" y="2780523"/>
        <a:ext cx="6683374" cy="985135"/>
      </dsp:txXfrm>
    </dsp:sp>
    <dsp:sp modelId="{878A2C13-A447-AC4D-A331-91C165DDEC5F}">
      <dsp:nvSpPr>
        <dsp:cNvPr id="0" name=""/>
        <dsp:cNvSpPr/>
      </dsp:nvSpPr>
      <dsp:spPr>
        <a:xfrm>
          <a:off x="0" y="3729171"/>
          <a:ext cx="3341687" cy="839189"/>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b="0" i="0" kern="1200"/>
            <a:t>After a judgment, the Committee of Ministers supervises the state's compliance through reports, dialogues, and recommendations. </a:t>
          </a:r>
          <a:endParaRPr lang="en-US" sz="1600" kern="1200"/>
        </a:p>
      </dsp:txBody>
      <dsp:txXfrm>
        <a:off x="0" y="3729171"/>
        <a:ext cx="3341687" cy="839189"/>
      </dsp:txXfrm>
    </dsp:sp>
    <dsp:sp modelId="{9F065B33-10E7-DD4F-B1C8-8D64C16AF643}">
      <dsp:nvSpPr>
        <dsp:cNvPr id="0" name=""/>
        <dsp:cNvSpPr/>
      </dsp:nvSpPr>
      <dsp:spPr>
        <a:xfrm>
          <a:off x="3341687" y="3729171"/>
          <a:ext cx="3341687" cy="839189"/>
        </a:xfrm>
        <a:prstGeom prst="rect">
          <a:avLst/>
        </a:prstGeom>
        <a:solidFill>
          <a:schemeClr val="accent2">
            <a:tint val="40000"/>
            <a:alpha val="90000"/>
            <a:hueOff val="-3703066"/>
            <a:satOff val="-7243"/>
            <a:lumOff val="-277"/>
            <a:alphaOff val="0"/>
          </a:schemeClr>
        </a:solidFill>
        <a:ln w="9525" cap="flat" cmpd="sng" algn="ctr">
          <a:solidFill>
            <a:schemeClr val="accent2">
              <a:tint val="40000"/>
              <a:alpha val="90000"/>
              <a:hueOff val="-3703066"/>
              <a:satOff val="-7243"/>
              <a:lumOff val="-27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b="0" i="0" kern="1200"/>
            <a:t>If a state fails to comply, the Committee may issue public resolutions or refer the case back to the Court.</a:t>
          </a:r>
          <a:endParaRPr lang="en-US" sz="1600" kern="1200"/>
        </a:p>
      </dsp:txBody>
      <dsp:txXfrm>
        <a:off x="3341687" y="3729171"/>
        <a:ext cx="3341687" cy="839189"/>
      </dsp:txXfrm>
    </dsp:sp>
    <dsp:sp modelId="{BE2CD6E9-D1CC-B844-86C6-FA059B7F3A49}">
      <dsp:nvSpPr>
        <dsp:cNvPr id="0" name=""/>
        <dsp:cNvSpPr/>
      </dsp:nvSpPr>
      <dsp:spPr>
        <a:xfrm rot="10800000">
          <a:off x="0" y="2077"/>
          <a:ext cx="6683374" cy="2805810"/>
        </a:xfrm>
        <a:prstGeom prst="upArrowCallout">
          <a:avLst/>
        </a:prstGeom>
        <a:gradFill rotWithShape="0">
          <a:gsLst>
            <a:gs pos="0">
              <a:schemeClr val="accent2">
                <a:hueOff val="-4374192"/>
                <a:satOff val="-8420"/>
                <a:lumOff val="588"/>
                <a:alphaOff val="0"/>
                <a:tint val="94000"/>
                <a:satMod val="100000"/>
                <a:lumMod val="108000"/>
              </a:schemeClr>
            </a:gs>
            <a:gs pos="50000">
              <a:schemeClr val="accent2">
                <a:hueOff val="-4374192"/>
                <a:satOff val="-8420"/>
                <a:lumOff val="588"/>
                <a:alphaOff val="0"/>
                <a:tint val="98000"/>
                <a:shade val="100000"/>
                <a:satMod val="100000"/>
                <a:lumMod val="100000"/>
              </a:schemeClr>
            </a:gs>
            <a:gs pos="100000">
              <a:schemeClr val="accent2">
                <a:hueOff val="-4374192"/>
                <a:satOff val="-8420"/>
                <a:lumOff val="588"/>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t>Definition </a:t>
          </a:r>
          <a:r>
            <a:rPr lang="en-US" sz="2000" b="0" i="0" kern="1200"/>
            <a:t>:</a:t>
          </a:r>
          <a:br>
            <a:rPr lang="en-US" sz="2000" b="0" i="0" kern="1200"/>
          </a:br>
          <a:r>
            <a:rPr lang="en-US" sz="2000" b="0" i="0" kern="1200"/>
            <a:t>The execution of judgments by the European Court of Human Rights (ECtHR) is monitored by the </a:t>
          </a:r>
          <a:r>
            <a:rPr lang="en-US" sz="2000" b="1" i="0" kern="1200"/>
            <a:t>Committee of Ministers </a:t>
          </a:r>
          <a:r>
            <a:rPr lang="en-US" sz="2000" b="0" i="0" kern="1200"/>
            <a:t>of the Council of Europe. This ensures that member states implement the Court’s rulings effectively and address any systemic issues identified.</a:t>
          </a:r>
          <a:endParaRPr lang="en-US" sz="2000" kern="1200"/>
        </a:p>
      </dsp:txBody>
      <dsp:txXfrm rot="10800000">
        <a:off x="0" y="2077"/>
        <a:ext cx="6683374" cy="182313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688677-7C7C-C842-840D-B2668F7168F3}">
      <dsp:nvSpPr>
        <dsp:cNvPr id="0" name=""/>
        <dsp:cNvSpPr/>
      </dsp:nvSpPr>
      <dsp:spPr>
        <a:xfrm>
          <a:off x="0" y="47747"/>
          <a:ext cx="6683374" cy="501930"/>
        </a:xfrm>
        <a:prstGeom prst="round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i="0" kern="1200"/>
            <a:t>Case 1: A v. United Kingdom (2009)</a:t>
          </a:r>
          <a:endParaRPr lang="en-US" sz="2200" kern="1200"/>
        </a:p>
      </dsp:txBody>
      <dsp:txXfrm>
        <a:off x="24502" y="72249"/>
        <a:ext cx="6634370" cy="452926"/>
      </dsp:txXfrm>
    </dsp:sp>
    <dsp:sp modelId="{C7F98046-AC40-644C-8977-EAFF56D8553B}">
      <dsp:nvSpPr>
        <dsp:cNvPr id="0" name=""/>
        <dsp:cNvSpPr/>
      </dsp:nvSpPr>
      <dsp:spPr>
        <a:xfrm>
          <a:off x="0" y="549677"/>
          <a:ext cx="6683374" cy="100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b="0" i="0" kern="1200"/>
            <a:t>Issue: Indefinite detention of foreign nationals suspected of terrorism without trial.</a:t>
          </a:r>
          <a:endParaRPr lang="en-US" sz="1700" kern="1200"/>
        </a:p>
        <a:p>
          <a:pPr marL="171450" lvl="1" indent="-171450" algn="l" defTabSz="755650">
            <a:lnSpc>
              <a:spcPct val="90000"/>
            </a:lnSpc>
            <a:spcBef>
              <a:spcPct val="0"/>
            </a:spcBef>
            <a:spcAft>
              <a:spcPct val="20000"/>
            </a:spcAft>
            <a:buChar char="•"/>
          </a:pPr>
          <a:r>
            <a:rPr lang="en-US" sz="1700" b="0" i="0" kern="1200"/>
            <a:t>Judgment: Violation of Article 5 (Right to Liberty and Security).</a:t>
          </a:r>
          <a:endParaRPr lang="en-US" sz="1700" kern="1200"/>
        </a:p>
        <a:p>
          <a:pPr marL="171450" lvl="1" indent="-171450" algn="l" defTabSz="755650">
            <a:lnSpc>
              <a:spcPct val="90000"/>
            </a:lnSpc>
            <a:spcBef>
              <a:spcPct val="0"/>
            </a:spcBef>
            <a:spcAft>
              <a:spcPct val="20000"/>
            </a:spcAft>
            <a:buChar char="•"/>
          </a:pPr>
          <a:r>
            <a:rPr lang="en-US" sz="1700" b="0" i="0" kern="1200"/>
            <a:t>Link: </a:t>
          </a:r>
          <a:r>
            <a:rPr lang="en-US" sz="1700" b="0" i="0" u="sng" kern="1200">
              <a:hlinkClick xmlns:r="http://schemas.openxmlformats.org/officeDocument/2006/relationships" r:id="rId1"/>
            </a:rPr>
            <a:t>https://ks.echr.coe.int</a:t>
          </a:r>
          <a:endParaRPr lang="en-US" sz="1700" kern="1200"/>
        </a:p>
      </dsp:txBody>
      <dsp:txXfrm>
        <a:off x="0" y="549677"/>
        <a:ext cx="6683374" cy="1001880"/>
      </dsp:txXfrm>
    </dsp:sp>
    <dsp:sp modelId="{1CA7A64D-508E-3645-B7F3-65394031E3C8}">
      <dsp:nvSpPr>
        <dsp:cNvPr id="0" name=""/>
        <dsp:cNvSpPr/>
      </dsp:nvSpPr>
      <dsp:spPr>
        <a:xfrm>
          <a:off x="0" y="1551557"/>
          <a:ext cx="6683374" cy="501930"/>
        </a:xfrm>
        <a:prstGeom prst="roundRect">
          <a:avLst/>
        </a:prstGeom>
        <a:gradFill rotWithShape="0">
          <a:gsLst>
            <a:gs pos="0">
              <a:schemeClr val="accent2">
                <a:hueOff val="-2187096"/>
                <a:satOff val="-4210"/>
                <a:lumOff val="294"/>
                <a:alphaOff val="0"/>
                <a:tint val="94000"/>
                <a:satMod val="100000"/>
                <a:lumMod val="108000"/>
              </a:schemeClr>
            </a:gs>
            <a:gs pos="50000">
              <a:schemeClr val="accent2">
                <a:hueOff val="-2187096"/>
                <a:satOff val="-4210"/>
                <a:lumOff val="294"/>
                <a:alphaOff val="0"/>
                <a:tint val="98000"/>
                <a:shade val="100000"/>
                <a:satMod val="100000"/>
                <a:lumMod val="100000"/>
              </a:schemeClr>
            </a:gs>
            <a:gs pos="100000">
              <a:schemeClr val="accent2">
                <a:hueOff val="-2187096"/>
                <a:satOff val="-4210"/>
                <a:lumOff val="294"/>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i="0" kern="1200"/>
            <a:t>Case 2: Pretty v. United Kingdom (2002)</a:t>
          </a:r>
          <a:endParaRPr lang="en-US" sz="2200" kern="1200"/>
        </a:p>
      </dsp:txBody>
      <dsp:txXfrm>
        <a:off x="24502" y="1576059"/>
        <a:ext cx="6634370" cy="452926"/>
      </dsp:txXfrm>
    </dsp:sp>
    <dsp:sp modelId="{341C7DC7-B65C-D749-818C-7B8FD7B8BAAA}">
      <dsp:nvSpPr>
        <dsp:cNvPr id="0" name=""/>
        <dsp:cNvSpPr/>
      </dsp:nvSpPr>
      <dsp:spPr>
        <a:xfrm>
          <a:off x="0" y="2053487"/>
          <a:ext cx="6683374" cy="100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b="0" i="0" kern="1200"/>
            <a:t>Issue: Right to assisted suicide for terminally ill patients.</a:t>
          </a:r>
          <a:endParaRPr lang="en-US" sz="1700" kern="1200"/>
        </a:p>
        <a:p>
          <a:pPr marL="171450" lvl="1" indent="-171450" algn="l" defTabSz="755650">
            <a:lnSpc>
              <a:spcPct val="90000"/>
            </a:lnSpc>
            <a:spcBef>
              <a:spcPct val="0"/>
            </a:spcBef>
            <a:spcAft>
              <a:spcPct val="20000"/>
            </a:spcAft>
            <a:buChar char="•"/>
          </a:pPr>
          <a:r>
            <a:rPr lang="en-US" sz="1700" b="0" i="0" kern="1200"/>
            <a:t>Judgment: No violation of Article 2 (Right to Life) or Article 8 (Right to Private Life).</a:t>
          </a:r>
          <a:endParaRPr lang="en-US" sz="1700" kern="1200"/>
        </a:p>
        <a:p>
          <a:pPr marL="171450" lvl="1" indent="-171450" algn="l" defTabSz="755650">
            <a:lnSpc>
              <a:spcPct val="90000"/>
            </a:lnSpc>
            <a:spcBef>
              <a:spcPct val="0"/>
            </a:spcBef>
            <a:spcAft>
              <a:spcPct val="20000"/>
            </a:spcAft>
            <a:buChar char="•"/>
          </a:pPr>
          <a:r>
            <a:rPr lang="en-US" sz="1700" b="0" i="0" kern="1200"/>
            <a:t>Link: </a:t>
          </a:r>
          <a:r>
            <a:rPr lang="en-US" sz="1700" b="0" i="0" u="sng" kern="1200">
              <a:hlinkClick xmlns:r="http://schemas.openxmlformats.org/officeDocument/2006/relationships" r:id="rId1"/>
            </a:rPr>
            <a:t>https://ks.echr.coe.int</a:t>
          </a:r>
          <a:endParaRPr lang="en-US" sz="1700" kern="1200"/>
        </a:p>
      </dsp:txBody>
      <dsp:txXfrm>
        <a:off x="0" y="2053487"/>
        <a:ext cx="6683374" cy="1001880"/>
      </dsp:txXfrm>
    </dsp:sp>
    <dsp:sp modelId="{9347B2AC-D346-3B41-BF8F-D7EE5A902639}">
      <dsp:nvSpPr>
        <dsp:cNvPr id="0" name=""/>
        <dsp:cNvSpPr/>
      </dsp:nvSpPr>
      <dsp:spPr>
        <a:xfrm>
          <a:off x="0" y="3055367"/>
          <a:ext cx="6683374" cy="501930"/>
        </a:xfrm>
        <a:prstGeom prst="roundRect">
          <a:avLst/>
        </a:prstGeom>
        <a:gradFill rotWithShape="0">
          <a:gsLst>
            <a:gs pos="0">
              <a:schemeClr val="accent2">
                <a:hueOff val="-4374192"/>
                <a:satOff val="-8420"/>
                <a:lumOff val="588"/>
                <a:alphaOff val="0"/>
                <a:tint val="94000"/>
                <a:satMod val="100000"/>
                <a:lumMod val="108000"/>
              </a:schemeClr>
            </a:gs>
            <a:gs pos="50000">
              <a:schemeClr val="accent2">
                <a:hueOff val="-4374192"/>
                <a:satOff val="-8420"/>
                <a:lumOff val="588"/>
                <a:alphaOff val="0"/>
                <a:tint val="98000"/>
                <a:shade val="100000"/>
                <a:satMod val="100000"/>
                <a:lumMod val="100000"/>
              </a:schemeClr>
            </a:gs>
            <a:gs pos="100000">
              <a:schemeClr val="accent2">
                <a:hueOff val="-4374192"/>
                <a:satOff val="-8420"/>
                <a:lumOff val="588"/>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i="0" kern="1200"/>
            <a:t>Case 3: Banković v. Belgium and Others (2001)</a:t>
          </a:r>
          <a:endParaRPr lang="en-US" sz="2200" kern="1200"/>
        </a:p>
      </dsp:txBody>
      <dsp:txXfrm>
        <a:off x="24502" y="3079869"/>
        <a:ext cx="6634370" cy="452926"/>
      </dsp:txXfrm>
    </dsp:sp>
    <dsp:sp modelId="{E6E5AF98-EA06-3F41-AC17-5F3D8EC1B786}">
      <dsp:nvSpPr>
        <dsp:cNvPr id="0" name=""/>
        <dsp:cNvSpPr/>
      </dsp:nvSpPr>
      <dsp:spPr>
        <a:xfrm>
          <a:off x="0" y="3557297"/>
          <a:ext cx="6683374" cy="100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b="0" i="0" kern="1200"/>
            <a:t>Issue: Extraterritorial application of the ECHR during NATO bombing in Yugoslavia.</a:t>
          </a:r>
          <a:endParaRPr lang="en-US" sz="1700" kern="1200"/>
        </a:p>
        <a:p>
          <a:pPr marL="171450" lvl="1" indent="-171450" algn="l" defTabSz="755650">
            <a:lnSpc>
              <a:spcPct val="90000"/>
            </a:lnSpc>
            <a:spcBef>
              <a:spcPct val="0"/>
            </a:spcBef>
            <a:spcAft>
              <a:spcPct val="20000"/>
            </a:spcAft>
            <a:buChar char="•"/>
          </a:pPr>
          <a:r>
            <a:rPr lang="en-US" sz="1700" b="0" i="0" kern="1200"/>
            <a:t>Judgment: The Convention does not apply extraterritorially.</a:t>
          </a:r>
          <a:endParaRPr lang="en-US" sz="1700" kern="1200"/>
        </a:p>
        <a:p>
          <a:pPr marL="171450" lvl="1" indent="-171450" algn="l" defTabSz="755650">
            <a:lnSpc>
              <a:spcPct val="90000"/>
            </a:lnSpc>
            <a:spcBef>
              <a:spcPct val="0"/>
            </a:spcBef>
            <a:spcAft>
              <a:spcPct val="20000"/>
            </a:spcAft>
            <a:buChar char="•"/>
          </a:pPr>
          <a:r>
            <a:rPr lang="en-US" sz="1700" b="0" i="0" kern="1200"/>
            <a:t>Link: </a:t>
          </a:r>
          <a:r>
            <a:rPr lang="en-US" sz="1700" b="0" i="0" u="sng" kern="1200">
              <a:hlinkClick xmlns:r="http://schemas.openxmlformats.org/officeDocument/2006/relationships" r:id="rId1"/>
            </a:rPr>
            <a:t>https://ks.echr.coe.int</a:t>
          </a:r>
          <a:endParaRPr lang="en-US" sz="1700" kern="1200"/>
        </a:p>
      </dsp:txBody>
      <dsp:txXfrm>
        <a:off x="0" y="3557297"/>
        <a:ext cx="6683374" cy="10018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A730B7-4819-7D45-AE91-CB4EB5001C64}">
      <dsp:nvSpPr>
        <dsp:cNvPr id="0" name=""/>
        <dsp:cNvSpPr/>
      </dsp:nvSpPr>
      <dsp:spPr>
        <a:xfrm>
          <a:off x="0" y="28493"/>
          <a:ext cx="6683374" cy="1047296"/>
        </a:xfrm>
        <a:prstGeom prst="round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i="0" kern="1200"/>
            <a:t>International Organizations </a:t>
          </a:r>
          <a:r>
            <a:rPr lang="en-US" sz="2100" b="0" i="0" kern="1200"/>
            <a:t>: Play a critical role in promoting and protecting human rights globally. </a:t>
          </a:r>
          <a:endParaRPr lang="en-US" sz="2100" kern="1200"/>
        </a:p>
      </dsp:txBody>
      <dsp:txXfrm>
        <a:off x="51125" y="79618"/>
        <a:ext cx="6581124" cy="945046"/>
      </dsp:txXfrm>
    </dsp:sp>
    <dsp:sp modelId="{308D93DD-D3A3-0643-8098-625F9D1E2D2F}">
      <dsp:nvSpPr>
        <dsp:cNvPr id="0" name=""/>
        <dsp:cNvSpPr/>
      </dsp:nvSpPr>
      <dsp:spPr>
        <a:xfrm>
          <a:off x="0" y="1136269"/>
          <a:ext cx="6683374" cy="1047296"/>
        </a:xfrm>
        <a:prstGeom prst="roundRect">
          <a:avLst/>
        </a:prstGeom>
        <a:gradFill rotWithShape="0">
          <a:gsLst>
            <a:gs pos="0">
              <a:schemeClr val="accent2">
                <a:hueOff val="-2187096"/>
                <a:satOff val="-4210"/>
                <a:lumOff val="294"/>
                <a:alphaOff val="0"/>
                <a:tint val="94000"/>
                <a:satMod val="100000"/>
                <a:lumMod val="108000"/>
              </a:schemeClr>
            </a:gs>
            <a:gs pos="50000">
              <a:schemeClr val="accent2">
                <a:hueOff val="-2187096"/>
                <a:satOff val="-4210"/>
                <a:lumOff val="294"/>
                <a:alphaOff val="0"/>
                <a:tint val="98000"/>
                <a:shade val="100000"/>
                <a:satMod val="100000"/>
                <a:lumMod val="100000"/>
              </a:schemeClr>
            </a:gs>
            <a:gs pos="100000">
              <a:schemeClr val="accent2">
                <a:hueOff val="-2187096"/>
                <a:satOff val="-4210"/>
                <a:lumOff val="294"/>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i="0" kern="1200"/>
            <a:t>European Court of Human Rights (ECtHR) </a:t>
          </a:r>
          <a:r>
            <a:rPr lang="en-US" sz="2100" b="0" i="0" kern="1200"/>
            <a:t>: </a:t>
          </a:r>
          <a:endParaRPr lang="en-US" sz="2100" kern="1200"/>
        </a:p>
      </dsp:txBody>
      <dsp:txXfrm>
        <a:off x="51125" y="1187394"/>
        <a:ext cx="6581124" cy="945046"/>
      </dsp:txXfrm>
    </dsp:sp>
    <dsp:sp modelId="{E9E985E0-E4E2-1A47-AE66-D7BFCFA3F23B}">
      <dsp:nvSpPr>
        <dsp:cNvPr id="0" name=""/>
        <dsp:cNvSpPr/>
      </dsp:nvSpPr>
      <dsp:spPr>
        <a:xfrm>
          <a:off x="0" y="2183565"/>
          <a:ext cx="6683374" cy="1347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b="0" i="0" kern="1200"/>
            <a:t>Structure: Composed of judges representing member states, organized into Chambers, Grand Chamber, and Committees. </a:t>
          </a:r>
          <a:endParaRPr lang="en-US" sz="1600" kern="1200"/>
        </a:p>
        <a:p>
          <a:pPr marL="171450" lvl="1" indent="-171450" algn="l" defTabSz="711200">
            <a:lnSpc>
              <a:spcPct val="90000"/>
            </a:lnSpc>
            <a:spcBef>
              <a:spcPct val="0"/>
            </a:spcBef>
            <a:spcAft>
              <a:spcPct val="20000"/>
            </a:spcAft>
            <a:buChar char="•"/>
          </a:pPr>
          <a:r>
            <a:rPr lang="en-US" sz="1600" b="0" i="0" kern="1200"/>
            <a:t>Functions: Adjudicates individual complaints, issues binding judgments, and ensures compliance through the Committee of Ministers. </a:t>
          </a:r>
          <a:endParaRPr lang="en-US" sz="1600" kern="1200"/>
        </a:p>
        <a:p>
          <a:pPr marL="171450" lvl="1" indent="-171450" algn="l" defTabSz="711200">
            <a:lnSpc>
              <a:spcPct val="90000"/>
            </a:lnSpc>
            <a:spcBef>
              <a:spcPct val="0"/>
            </a:spcBef>
            <a:spcAft>
              <a:spcPct val="20000"/>
            </a:spcAft>
            <a:buChar char="•"/>
          </a:pPr>
          <a:r>
            <a:rPr lang="en-US" sz="1600" b="0" i="0" kern="1200"/>
            <a:t>Key Principles: Subsidiarity, margin of appreciation, and proportionality guide its decisions.</a:t>
          </a:r>
          <a:endParaRPr lang="en-US" sz="1600" kern="1200"/>
        </a:p>
      </dsp:txBody>
      <dsp:txXfrm>
        <a:off x="0" y="2183565"/>
        <a:ext cx="6683374" cy="1347570"/>
      </dsp:txXfrm>
    </dsp:sp>
    <dsp:sp modelId="{1F907374-496E-1E4E-9B53-9D4D4174F57B}">
      <dsp:nvSpPr>
        <dsp:cNvPr id="0" name=""/>
        <dsp:cNvSpPr/>
      </dsp:nvSpPr>
      <dsp:spPr>
        <a:xfrm>
          <a:off x="0" y="3531135"/>
          <a:ext cx="6683374" cy="1047296"/>
        </a:xfrm>
        <a:prstGeom prst="roundRect">
          <a:avLst/>
        </a:prstGeom>
        <a:gradFill rotWithShape="0">
          <a:gsLst>
            <a:gs pos="0">
              <a:schemeClr val="accent2">
                <a:hueOff val="-4374192"/>
                <a:satOff val="-8420"/>
                <a:lumOff val="588"/>
                <a:alphaOff val="0"/>
                <a:tint val="94000"/>
                <a:satMod val="100000"/>
                <a:lumMod val="108000"/>
              </a:schemeClr>
            </a:gs>
            <a:gs pos="50000">
              <a:schemeClr val="accent2">
                <a:hueOff val="-4374192"/>
                <a:satOff val="-8420"/>
                <a:lumOff val="588"/>
                <a:alphaOff val="0"/>
                <a:tint val="98000"/>
                <a:shade val="100000"/>
                <a:satMod val="100000"/>
                <a:lumMod val="100000"/>
              </a:schemeClr>
            </a:gs>
            <a:gs pos="100000">
              <a:schemeClr val="accent2">
                <a:hueOff val="-4374192"/>
                <a:satOff val="-8420"/>
                <a:lumOff val="588"/>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i="0" kern="1200"/>
            <a:t>Case Studies </a:t>
          </a:r>
          <a:r>
            <a:rPr lang="en-US" sz="2100" b="0" i="0" kern="1200"/>
            <a:t>: Illustrate the Court's ability to address complex human rights issues, balancing individual rights with state interests.</a:t>
          </a:r>
          <a:endParaRPr lang="en-US" sz="2100" kern="1200"/>
        </a:p>
      </dsp:txBody>
      <dsp:txXfrm>
        <a:off x="51125" y="3582260"/>
        <a:ext cx="6581124" cy="94504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58A447-FFBE-B64F-A68E-06B48F5A650C}">
      <dsp:nvSpPr>
        <dsp:cNvPr id="0" name=""/>
        <dsp:cNvSpPr/>
      </dsp:nvSpPr>
      <dsp:spPr>
        <a:xfrm>
          <a:off x="0" y="0"/>
          <a:ext cx="8808720" cy="908720"/>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0" i="0" kern="1200"/>
            <a:t>The European system for the protection of human rights, particularly the ECtHR, plays a crucial role in safeguarding individual freedoms.</a:t>
          </a:r>
          <a:endParaRPr lang="en-US" sz="2200" kern="1200"/>
        </a:p>
      </dsp:txBody>
      <dsp:txXfrm>
        <a:off x="26616" y="26616"/>
        <a:ext cx="7828139" cy="855488"/>
      </dsp:txXfrm>
    </dsp:sp>
    <dsp:sp modelId="{C255B6B5-2DEF-EA45-AD4E-E3E99D014664}">
      <dsp:nvSpPr>
        <dsp:cNvPr id="0" name=""/>
        <dsp:cNvSpPr/>
      </dsp:nvSpPr>
      <dsp:spPr>
        <a:xfrm>
          <a:off x="777240" y="1060173"/>
          <a:ext cx="8808720" cy="908720"/>
        </a:xfrm>
        <a:prstGeom prst="roundRect">
          <a:avLst>
            <a:gd name="adj" fmla="val 10000"/>
          </a:avLst>
        </a:prstGeom>
        <a:solidFill>
          <a:schemeClr val="accent5">
            <a:hueOff val="7693906"/>
            <a:satOff val="-2748"/>
            <a:lumOff val="4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0" i="0" kern="1200"/>
            <a:t>The principle of subsidiarity ensures that national authorities have primary responsibility for human rights protection.</a:t>
          </a:r>
          <a:endParaRPr lang="en-US" sz="2200" kern="1200"/>
        </a:p>
      </dsp:txBody>
      <dsp:txXfrm>
        <a:off x="803856" y="1086789"/>
        <a:ext cx="7387579" cy="855488"/>
      </dsp:txXfrm>
    </dsp:sp>
    <dsp:sp modelId="{A83588AB-7599-0E4E-94CD-D294AF20578F}">
      <dsp:nvSpPr>
        <dsp:cNvPr id="0" name=""/>
        <dsp:cNvSpPr/>
      </dsp:nvSpPr>
      <dsp:spPr>
        <a:xfrm>
          <a:off x="1554480" y="2120346"/>
          <a:ext cx="8808720" cy="908720"/>
        </a:xfrm>
        <a:prstGeom prst="roundRect">
          <a:avLst>
            <a:gd name="adj" fmla="val 10000"/>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0" i="0" kern="1200"/>
            <a:t>Landmark cases highlight the Court's ability to address complex issues such as terrorism, assisted suicide, and extraterritoriality.</a:t>
          </a:r>
          <a:endParaRPr lang="en-US" sz="2200" kern="1200"/>
        </a:p>
      </dsp:txBody>
      <dsp:txXfrm>
        <a:off x="1581096" y="2146962"/>
        <a:ext cx="7387579" cy="855488"/>
      </dsp:txXfrm>
    </dsp:sp>
    <dsp:sp modelId="{1009A2DE-3B47-854D-8EE6-0A24DDE6B6ED}">
      <dsp:nvSpPr>
        <dsp:cNvPr id="0" name=""/>
        <dsp:cNvSpPr/>
      </dsp:nvSpPr>
      <dsp:spPr>
        <a:xfrm>
          <a:off x="8218051" y="689112"/>
          <a:ext cx="590668" cy="590668"/>
        </a:xfrm>
        <a:prstGeom prst="downArrow">
          <a:avLst>
            <a:gd name="adj1" fmla="val 55000"/>
            <a:gd name="adj2" fmla="val 45000"/>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8350951" y="689112"/>
        <a:ext cx="324868" cy="444478"/>
      </dsp:txXfrm>
    </dsp:sp>
    <dsp:sp modelId="{89F76D65-3F44-5147-8061-555BD44C69C8}">
      <dsp:nvSpPr>
        <dsp:cNvPr id="0" name=""/>
        <dsp:cNvSpPr/>
      </dsp:nvSpPr>
      <dsp:spPr>
        <a:xfrm>
          <a:off x="8995291" y="1743228"/>
          <a:ext cx="590668" cy="590668"/>
        </a:xfrm>
        <a:prstGeom prst="downArrow">
          <a:avLst>
            <a:gd name="adj1" fmla="val 55000"/>
            <a:gd name="adj2" fmla="val 45000"/>
          </a:avLst>
        </a:prstGeom>
        <a:solidFill>
          <a:schemeClr val="accent5">
            <a:tint val="40000"/>
            <a:alpha val="90000"/>
            <a:hueOff val="15559149"/>
            <a:satOff val="-1476"/>
            <a:lumOff val="1077"/>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9128191" y="1743228"/>
        <a:ext cx="324868" cy="4444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50BED-A9F5-497D-879E-504258EEB9B4}">
      <dsp:nvSpPr>
        <dsp:cNvPr id="0" name=""/>
        <dsp:cNvSpPr/>
      </dsp:nvSpPr>
      <dsp:spPr>
        <a:xfrm>
          <a:off x="488187" y="0"/>
          <a:ext cx="1510523" cy="106289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4207717-655D-4E99-A8B5-0EEF55152F3B}">
      <dsp:nvSpPr>
        <dsp:cNvPr id="0" name=""/>
        <dsp:cNvSpPr/>
      </dsp:nvSpPr>
      <dsp:spPr>
        <a:xfrm>
          <a:off x="488187" y="1154551"/>
          <a:ext cx="4315781" cy="455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600200">
            <a:lnSpc>
              <a:spcPct val="90000"/>
            </a:lnSpc>
            <a:spcBef>
              <a:spcPct val="0"/>
            </a:spcBef>
            <a:spcAft>
              <a:spcPct val="35000"/>
            </a:spcAft>
            <a:buNone/>
            <a:defRPr b="1"/>
          </a:pPr>
          <a:r>
            <a:rPr lang="en-US" sz="3600" b="1" i="0" kern="1200"/>
            <a:t>Functions </a:t>
          </a:r>
          <a:r>
            <a:rPr lang="en-US" sz="3600" b="0" i="0" kern="1200"/>
            <a:t>:</a:t>
          </a:r>
          <a:endParaRPr lang="en-US" sz="3600" kern="1200"/>
        </a:p>
      </dsp:txBody>
      <dsp:txXfrm>
        <a:off x="488187" y="1154551"/>
        <a:ext cx="4315781" cy="455528"/>
      </dsp:txXfrm>
    </dsp:sp>
    <dsp:sp modelId="{15EDEE38-4257-45B9-999D-AF031BB96F8D}">
      <dsp:nvSpPr>
        <dsp:cNvPr id="0" name=""/>
        <dsp:cNvSpPr/>
      </dsp:nvSpPr>
      <dsp:spPr>
        <a:xfrm>
          <a:off x="488187" y="1652708"/>
          <a:ext cx="4315781" cy="13763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b="0" i="0" kern="1200"/>
            <a:t>Promoting awareness and education about human rights.</a:t>
          </a:r>
          <a:endParaRPr lang="en-US" sz="1700" kern="1200"/>
        </a:p>
        <a:p>
          <a:pPr marL="0" lvl="0" indent="0" algn="l" defTabSz="755650">
            <a:lnSpc>
              <a:spcPct val="90000"/>
            </a:lnSpc>
            <a:spcBef>
              <a:spcPct val="0"/>
            </a:spcBef>
            <a:spcAft>
              <a:spcPct val="35000"/>
            </a:spcAft>
            <a:buNone/>
          </a:pPr>
          <a:r>
            <a:rPr lang="en-US" sz="1700" b="0" i="0" kern="1200"/>
            <a:t>Investigating violations and holding states accountable.</a:t>
          </a:r>
          <a:endParaRPr lang="en-US" sz="1700" kern="1200"/>
        </a:p>
        <a:p>
          <a:pPr marL="0" lvl="0" indent="0" algn="l" defTabSz="755650">
            <a:lnSpc>
              <a:spcPct val="90000"/>
            </a:lnSpc>
            <a:spcBef>
              <a:spcPct val="0"/>
            </a:spcBef>
            <a:spcAft>
              <a:spcPct val="35000"/>
            </a:spcAft>
            <a:buNone/>
          </a:pPr>
          <a:r>
            <a:rPr lang="en-US" sz="1700" b="0" i="0" kern="1200"/>
            <a:t>Providing mechanisms for individuals to file complaints.</a:t>
          </a:r>
          <a:endParaRPr lang="en-US" sz="1700" kern="1200"/>
        </a:p>
        <a:p>
          <a:pPr marL="0" lvl="0" indent="0" algn="l" defTabSz="755650">
            <a:lnSpc>
              <a:spcPct val="90000"/>
            </a:lnSpc>
            <a:spcBef>
              <a:spcPct val="0"/>
            </a:spcBef>
            <a:spcAft>
              <a:spcPct val="35000"/>
            </a:spcAft>
            <a:buNone/>
          </a:pPr>
          <a:r>
            <a:rPr lang="en-US" sz="1700" b="0" i="0" kern="1200"/>
            <a:t>Encouraging dialogue and cooperation between states.</a:t>
          </a:r>
          <a:endParaRPr lang="en-US" sz="1700" kern="1200"/>
        </a:p>
      </dsp:txBody>
      <dsp:txXfrm>
        <a:off x="488187" y="1652708"/>
        <a:ext cx="4315781" cy="1376358"/>
      </dsp:txXfrm>
    </dsp:sp>
    <dsp:sp modelId="{AAB55B59-42EB-4B7D-92B9-B4CE2C9BA258}">
      <dsp:nvSpPr>
        <dsp:cNvPr id="0" name=""/>
        <dsp:cNvSpPr/>
      </dsp:nvSpPr>
      <dsp:spPr>
        <a:xfrm>
          <a:off x="5559230" y="0"/>
          <a:ext cx="1510523" cy="106289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C7F46FC-0BBF-4619-8B54-3D86BE3DE5A4}">
      <dsp:nvSpPr>
        <dsp:cNvPr id="0" name=""/>
        <dsp:cNvSpPr/>
      </dsp:nvSpPr>
      <dsp:spPr>
        <a:xfrm>
          <a:off x="5559230" y="1154551"/>
          <a:ext cx="4315781" cy="455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600200">
            <a:lnSpc>
              <a:spcPct val="90000"/>
            </a:lnSpc>
            <a:spcBef>
              <a:spcPct val="0"/>
            </a:spcBef>
            <a:spcAft>
              <a:spcPct val="35000"/>
            </a:spcAft>
            <a:buNone/>
            <a:defRPr b="1"/>
          </a:pPr>
          <a:r>
            <a:rPr lang="en-US" sz="3600" b="1" i="0" kern="1200"/>
            <a:t>Challenges </a:t>
          </a:r>
          <a:r>
            <a:rPr lang="en-US" sz="3600" b="0" i="0" kern="1200"/>
            <a:t>:</a:t>
          </a:r>
          <a:endParaRPr lang="en-US" sz="3600" kern="1200"/>
        </a:p>
      </dsp:txBody>
      <dsp:txXfrm>
        <a:off x="5559230" y="1154551"/>
        <a:ext cx="4315781" cy="455528"/>
      </dsp:txXfrm>
    </dsp:sp>
    <dsp:sp modelId="{2128B501-F161-4E7E-A1CD-7E6914F8E996}">
      <dsp:nvSpPr>
        <dsp:cNvPr id="0" name=""/>
        <dsp:cNvSpPr/>
      </dsp:nvSpPr>
      <dsp:spPr>
        <a:xfrm>
          <a:off x="5559230" y="1652708"/>
          <a:ext cx="4315781" cy="13763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b="0" i="0" kern="1200"/>
            <a:t>Political interference.</a:t>
          </a:r>
          <a:endParaRPr lang="en-US" sz="1700" kern="1200"/>
        </a:p>
        <a:p>
          <a:pPr marL="0" lvl="0" indent="0" algn="l" defTabSz="755650">
            <a:lnSpc>
              <a:spcPct val="90000"/>
            </a:lnSpc>
            <a:spcBef>
              <a:spcPct val="0"/>
            </a:spcBef>
            <a:spcAft>
              <a:spcPct val="35000"/>
            </a:spcAft>
            <a:buNone/>
          </a:pPr>
          <a:r>
            <a:rPr lang="en-US" sz="1700" b="0" i="0" kern="1200"/>
            <a:t>Lack of enforcement powers.</a:t>
          </a:r>
          <a:endParaRPr lang="en-US" sz="1700" kern="1200"/>
        </a:p>
        <a:p>
          <a:pPr marL="0" lvl="0" indent="0" algn="l" defTabSz="755650">
            <a:lnSpc>
              <a:spcPct val="90000"/>
            </a:lnSpc>
            <a:spcBef>
              <a:spcPct val="0"/>
            </a:spcBef>
            <a:spcAft>
              <a:spcPct val="35000"/>
            </a:spcAft>
            <a:buNone/>
          </a:pPr>
          <a:r>
            <a:rPr lang="en-US" sz="1700" b="0" i="0" kern="1200"/>
            <a:t>Cultural relativism vs. universalism debates.</a:t>
          </a:r>
          <a:endParaRPr lang="en-US" sz="1700" kern="1200"/>
        </a:p>
      </dsp:txBody>
      <dsp:txXfrm>
        <a:off x="5559230" y="1652708"/>
        <a:ext cx="4315781" cy="13763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1DE17E-C8F2-BF43-9A4E-7F83866DA1D1}">
      <dsp:nvSpPr>
        <dsp:cNvPr id="0" name=""/>
        <dsp:cNvSpPr/>
      </dsp:nvSpPr>
      <dsp:spPr>
        <a:xfrm>
          <a:off x="0" y="8688"/>
          <a:ext cx="7186958" cy="593190"/>
        </a:xfrm>
        <a:prstGeom prst="round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b="1" i="0" kern="1200"/>
            <a:t>Council of Europe (CoE) </a:t>
          </a:r>
          <a:r>
            <a:rPr lang="en-US" sz="2600" b="0" i="0" kern="1200"/>
            <a:t>:</a:t>
          </a:r>
          <a:endParaRPr lang="en-US" sz="2600" kern="1200"/>
        </a:p>
      </dsp:txBody>
      <dsp:txXfrm>
        <a:off x="28957" y="37645"/>
        <a:ext cx="7129044" cy="535276"/>
      </dsp:txXfrm>
    </dsp:sp>
    <dsp:sp modelId="{3FAC8BD2-984B-714B-8B26-E9A349AE5E23}">
      <dsp:nvSpPr>
        <dsp:cNvPr id="0" name=""/>
        <dsp:cNvSpPr/>
      </dsp:nvSpPr>
      <dsp:spPr>
        <a:xfrm>
          <a:off x="0" y="601878"/>
          <a:ext cx="7186958" cy="8880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186"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b="0" i="0" kern="1200"/>
            <a:t>Founded in 1949, it is a regional intergovernmental organization focused on promoting democracy, rule of law, and human rights.</a:t>
          </a:r>
          <a:endParaRPr lang="en-US" sz="2000" kern="1200"/>
        </a:p>
        <a:p>
          <a:pPr marL="228600" lvl="1" indent="-228600" algn="l" defTabSz="889000">
            <a:lnSpc>
              <a:spcPct val="90000"/>
            </a:lnSpc>
            <a:spcBef>
              <a:spcPct val="0"/>
            </a:spcBef>
            <a:spcAft>
              <a:spcPct val="20000"/>
            </a:spcAft>
            <a:buChar char="•"/>
          </a:pPr>
          <a:r>
            <a:rPr lang="en-US" sz="2000" b="0" i="0" kern="1200"/>
            <a:t>Member states: 46 countries across Europe.</a:t>
          </a:r>
          <a:endParaRPr lang="en-US" sz="2000" kern="1200"/>
        </a:p>
      </dsp:txBody>
      <dsp:txXfrm>
        <a:off x="0" y="601878"/>
        <a:ext cx="7186958" cy="888030"/>
      </dsp:txXfrm>
    </dsp:sp>
    <dsp:sp modelId="{A8F36DB6-75F3-764C-B0CA-5B78BA399F9C}">
      <dsp:nvSpPr>
        <dsp:cNvPr id="0" name=""/>
        <dsp:cNvSpPr/>
      </dsp:nvSpPr>
      <dsp:spPr>
        <a:xfrm>
          <a:off x="0" y="1489908"/>
          <a:ext cx="7186958" cy="593190"/>
        </a:xfrm>
        <a:prstGeom prst="roundRect">
          <a:avLst/>
        </a:prstGeom>
        <a:gradFill rotWithShape="0">
          <a:gsLst>
            <a:gs pos="0">
              <a:schemeClr val="accent2">
                <a:hueOff val="-4374192"/>
                <a:satOff val="-8420"/>
                <a:lumOff val="588"/>
                <a:alphaOff val="0"/>
                <a:tint val="94000"/>
                <a:satMod val="100000"/>
                <a:lumMod val="108000"/>
              </a:schemeClr>
            </a:gs>
            <a:gs pos="50000">
              <a:schemeClr val="accent2">
                <a:hueOff val="-4374192"/>
                <a:satOff val="-8420"/>
                <a:lumOff val="588"/>
                <a:alphaOff val="0"/>
                <a:tint val="98000"/>
                <a:shade val="100000"/>
                <a:satMod val="100000"/>
                <a:lumMod val="100000"/>
              </a:schemeClr>
            </a:gs>
            <a:gs pos="100000">
              <a:schemeClr val="accent2">
                <a:hueOff val="-4374192"/>
                <a:satOff val="-8420"/>
                <a:lumOff val="588"/>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b="1" i="0" kern="1200"/>
            <a:t>European Convention on Human Rights (ECHR) </a:t>
          </a:r>
          <a:r>
            <a:rPr lang="en-US" sz="2600" b="0" i="0" kern="1200"/>
            <a:t>:</a:t>
          </a:r>
          <a:endParaRPr lang="en-US" sz="2600" kern="1200"/>
        </a:p>
      </dsp:txBody>
      <dsp:txXfrm>
        <a:off x="28957" y="1518865"/>
        <a:ext cx="7129044" cy="535276"/>
      </dsp:txXfrm>
    </dsp:sp>
    <dsp:sp modelId="{03FE72FB-BE39-EE48-AC77-857D7CAEE02A}">
      <dsp:nvSpPr>
        <dsp:cNvPr id="0" name=""/>
        <dsp:cNvSpPr/>
      </dsp:nvSpPr>
      <dsp:spPr>
        <a:xfrm>
          <a:off x="0" y="2083099"/>
          <a:ext cx="7186958" cy="3875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186"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b="0" i="0" kern="1200"/>
            <a:t>Adopted in 1950, it is the cornerstone of human rights protection in Europe.</a:t>
          </a:r>
          <a:endParaRPr lang="en-US" sz="2000" kern="1200"/>
        </a:p>
        <a:p>
          <a:pPr marL="228600" lvl="1" indent="-228600" algn="l" defTabSz="889000">
            <a:lnSpc>
              <a:spcPct val="90000"/>
            </a:lnSpc>
            <a:spcBef>
              <a:spcPct val="0"/>
            </a:spcBef>
            <a:spcAft>
              <a:spcPct val="20000"/>
            </a:spcAft>
            <a:buChar char="•"/>
          </a:pPr>
          <a:r>
            <a:rPr lang="en-US" sz="2000" b="0" i="0" kern="1200"/>
            <a:t>Key articles:</a:t>
          </a:r>
          <a:endParaRPr lang="en-US" sz="2000" kern="1200"/>
        </a:p>
        <a:p>
          <a:pPr marL="457200" lvl="2" indent="-228600" algn="l" defTabSz="889000">
            <a:lnSpc>
              <a:spcPct val="90000"/>
            </a:lnSpc>
            <a:spcBef>
              <a:spcPct val="0"/>
            </a:spcBef>
            <a:spcAft>
              <a:spcPct val="20000"/>
            </a:spcAft>
            <a:buChar char="•"/>
          </a:pPr>
          <a:r>
            <a:rPr lang="en-US" sz="2000" b="0" i="0" kern="1200"/>
            <a:t>Article 2: Right to life.</a:t>
          </a:r>
          <a:endParaRPr lang="en-US" sz="2000" kern="1200"/>
        </a:p>
        <a:p>
          <a:pPr marL="457200" lvl="2" indent="-228600" algn="l" defTabSz="889000">
            <a:lnSpc>
              <a:spcPct val="90000"/>
            </a:lnSpc>
            <a:spcBef>
              <a:spcPct val="0"/>
            </a:spcBef>
            <a:spcAft>
              <a:spcPct val="20000"/>
            </a:spcAft>
            <a:buChar char="•"/>
          </a:pPr>
          <a:r>
            <a:rPr lang="en-US" sz="2000" b="0" i="0" kern="1200"/>
            <a:t>Article 3: Prohibition of torture and inhuman or degrading treatment.</a:t>
          </a:r>
          <a:endParaRPr lang="en-US" sz="2000" kern="1200"/>
        </a:p>
        <a:p>
          <a:pPr marL="457200" lvl="2" indent="-228600" algn="l" defTabSz="889000">
            <a:lnSpc>
              <a:spcPct val="90000"/>
            </a:lnSpc>
            <a:spcBef>
              <a:spcPct val="0"/>
            </a:spcBef>
            <a:spcAft>
              <a:spcPct val="20000"/>
            </a:spcAft>
            <a:buChar char="•"/>
          </a:pPr>
          <a:r>
            <a:rPr lang="en-US" sz="2000" b="0" i="0" kern="1200"/>
            <a:t>Article 8: Right to respect for private and family life.</a:t>
          </a:r>
          <a:endParaRPr lang="en-US" sz="2000" kern="1200"/>
        </a:p>
        <a:p>
          <a:pPr marL="457200" lvl="2" indent="-228600" algn="l" defTabSz="889000">
            <a:lnSpc>
              <a:spcPct val="90000"/>
            </a:lnSpc>
            <a:spcBef>
              <a:spcPct val="0"/>
            </a:spcBef>
            <a:spcAft>
              <a:spcPct val="20000"/>
            </a:spcAft>
            <a:buChar char="•"/>
          </a:pPr>
          <a:r>
            <a:rPr lang="en-US" sz="2000" b="0" i="0" kern="1200"/>
            <a:t>Article 10: Freedom of expression.</a:t>
          </a:r>
          <a:endParaRPr lang="en-US" sz="2000" kern="1200"/>
        </a:p>
        <a:p>
          <a:pPr marL="457200" lvl="2" indent="-228600" algn="l" defTabSz="889000">
            <a:lnSpc>
              <a:spcPct val="90000"/>
            </a:lnSpc>
            <a:spcBef>
              <a:spcPct val="0"/>
            </a:spcBef>
            <a:spcAft>
              <a:spcPct val="20000"/>
            </a:spcAft>
            <a:buChar char="•"/>
          </a:pPr>
          <a:r>
            <a:rPr lang="en-US" sz="2000" b="0" i="0" kern="1200" dirty="0"/>
            <a:t>Article 14: Prohibition of discrimination.</a:t>
          </a:r>
          <a:endParaRPr lang="en-US" sz="2000" kern="1200" dirty="0"/>
        </a:p>
        <a:p>
          <a:pPr marL="457200" lvl="2" indent="-228600" algn="l" defTabSz="889000">
            <a:lnSpc>
              <a:spcPct val="90000"/>
            </a:lnSpc>
            <a:spcBef>
              <a:spcPct val="0"/>
            </a:spcBef>
            <a:spcAft>
              <a:spcPct val="20000"/>
            </a:spcAft>
            <a:buChar char="•"/>
          </a:pPr>
          <a:r>
            <a:rPr lang="en" sz="2000" kern="1200" dirty="0">
              <a:hlinkClick xmlns:r="http://schemas.openxmlformats.org/officeDocument/2006/relationships" r:id="rId1"/>
            </a:rPr>
            <a:t>https://www.coe.int/en/web/impact-convention-human-right</a:t>
          </a:r>
          <a:endParaRPr lang="en-US" sz="2000" kern="1200" dirty="0"/>
        </a:p>
        <a:p>
          <a:pPr marL="457200" lvl="2" indent="-228600" algn="l" defTabSz="889000">
            <a:lnSpc>
              <a:spcPct val="90000"/>
            </a:lnSpc>
            <a:spcBef>
              <a:spcPct val="0"/>
            </a:spcBef>
            <a:spcAft>
              <a:spcPct val="20000"/>
            </a:spcAft>
            <a:buChar char="•"/>
          </a:pPr>
          <a:endParaRPr lang="en-US" sz="2000" kern="1200" dirty="0"/>
        </a:p>
        <a:p>
          <a:pPr marL="228600" lvl="1" indent="-228600" algn="l" defTabSz="889000">
            <a:lnSpc>
              <a:spcPct val="90000"/>
            </a:lnSpc>
            <a:spcBef>
              <a:spcPct val="0"/>
            </a:spcBef>
            <a:spcAft>
              <a:spcPct val="20000"/>
            </a:spcAft>
            <a:buChar char="•"/>
          </a:pPr>
          <a:endParaRPr lang="en-US" sz="2000" kern="1200" dirty="0"/>
        </a:p>
        <a:p>
          <a:pPr marL="457200" lvl="2" indent="-228600" algn="l" defTabSz="889000">
            <a:lnSpc>
              <a:spcPct val="90000"/>
            </a:lnSpc>
            <a:spcBef>
              <a:spcPct val="0"/>
            </a:spcBef>
            <a:spcAft>
              <a:spcPct val="20000"/>
            </a:spcAft>
            <a:buChar char="•"/>
          </a:pPr>
          <a:endParaRPr lang="en-US" sz="2000" kern="1200" dirty="0"/>
        </a:p>
      </dsp:txBody>
      <dsp:txXfrm>
        <a:off x="0" y="2083099"/>
        <a:ext cx="7186958" cy="38750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CE4330-EE92-8C43-ADB7-AA9639E7221B}">
      <dsp:nvSpPr>
        <dsp:cNvPr id="0" name=""/>
        <dsp:cNvSpPr/>
      </dsp:nvSpPr>
      <dsp:spPr>
        <a:xfrm>
          <a:off x="0" y="100363"/>
          <a:ext cx="6683374" cy="616004"/>
        </a:xfrm>
        <a:prstGeom prst="round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a:t>Individual Complaint Mechanism </a:t>
          </a:r>
          <a:r>
            <a:rPr lang="en-US" sz="2700" b="0" i="0" kern="1200"/>
            <a:t>:</a:t>
          </a:r>
          <a:endParaRPr lang="en-US" sz="2700" kern="1200"/>
        </a:p>
      </dsp:txBody>
      <dsp:txXfrm>
        <a:off x="30071" y="130434"/>
        <a:ext cx="6623232" cy="555862"/>
      </dsp:txXfrm>
    </dsp:sp>
    <dsp:sp modelId="{F642B11A-C365-FB43-BE14-2F6BAB86625D}">
      <dsp:nvSpPr>
        <dsp:cNvPr id="0" name=""/>
        <dsp:cNvSpPr/>
      </dsp:nvSpPr>
      <dsp:spPr>
        <a:xfrm>
          <a:off x="0" y="716368"/>
          <a:ext cx="6683374" cy="600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b="0" i="0" kern="1200"/>
            <a:t>Allows individuals to directly petition the Court if domestic remedies have been exhausted.</a:t>
          </a:r>
          <a:endParaRPr lang="en-US" sz="2100" kern="1200"/>
        </a:p>
      </dsp:txBody>
      <dsp:txXfrm>
        <a:off x="0" y="716368"/>
        <a:ext cx="6683374" cy="600817"/>
      </dsp:txXfrm>
    </dsp:sp>
    <dsp:sp modelId="{54F233EF-69C9-AC49-B6B0-2D8D8C4D8BEE}">
      <dsp:nvSpPr>
        <dsp:cNvPr id="0" name=""/>
        <dsp:cNvSpPr/>
      </dsp:nvSpPr>
      <dsp:spPr>
        <a:xfrm>
          <a:off x="0" y="1317186"/>
          <a:ext cx="6683374" cy="616004"/>
        </a:xfrm>
        <a:prstGeom prst="roundRect">
          <a:avLst/>
        </a:prstGeom>
        <a:gradFill rotWithShape="0">
          <a:gsLst>
            <a:gs pos="0">
              <a:schemeClr val="accent2">
                <a:hueOff val="-1458064"/>
                <a:satOff val="-2807"/>
                <a:lumOff val="196"/>
                <a:alphaOff val="0"/>
                <a:tint val="94000"/>
                <a:satMod val="100000"/>
                <a:lumMod val="108000"/>
              </a:schemeClr>
            </a:gs>
            <a:gs pos="50000">
              <a:schemeClr val="accent2">
                <a:hueOff val="-1458064"/>
                <a:satOff val="-2807"/>
                <a:lumOff val="196"/>
                <a:alphaOff val="0"/>
                <a:tint val="98000"/>
                <a:shade val="100000"/>
                <a:satMod val="100000"/>
                <a:lumMod val="100000"/>
              </a:schemeClr>
            </a:gs>
            <a:gs pos="100000">
              <a:schemeClr val="accent2">
                <a:hueOff val="-1458064"/>
                <a:satOff val="-2807"/>
                <a:lumOff val="196"/>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a:t>Binding Judgments </a:t>
          </a:r>
          <a:r>
            <a:rPr lang="en-US" sz="2700" b="0" i="0" kern="1200"/>
            <a:t>:</a:t>
          </a:r>
          <a:endParaRPr lang="en-US" sz="2700" kern="1200"/>
        </a:p>
      </dsp:txBody>
      <dsp:txXfrm>
        <a:off x="30071" y="1347257"/>
        <a:ext cx="6623232" cy="555862"/>
      </dsp:txXfrm>
    </dsp:sp>
    <dsp:sp modelId="{CED4E4E5-D861-6A41-A7D1-C5F5058976C4}">
      <dsp:nvSpPr>
        <dsp:cNvPr id="0" name=""/>
        <dsp:cNvSpPr/>
      </dsp:nvSpPr>
      <dsp:spPr>
        <a:xfrm>
          <a:off x="0" y="1933191"/>
          <a:ext cx="6683374"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b="0" i="0" kern="1200"/>
            <a:t>States are obligated to comply with the Court’s rulings.</a:t>
          </a:r>
          <a:endParaRPr lang="en-US" sz="2100" kern="1200"/>
        </a:p>
      </dsp:txBody>
      <dsp:txXfrm>
        <a:off x="0" y="1933191"/>
        <a:ext cx="6683374" cy="447120"/>
      </dsp:txXfrm>
    </dsp:sp>
    <dsp:sp modelId="{9D3CC429-BFEE-C549-90E2-5069D69FADD9}">
      <dsp:nvSpPr>
        <dsp:cNvPr id="0" name=""/>
        <dsp:cNvSpPr/>
      </dsp:nvSpPr>
      <dsp:spPr>
        <a:xfrm>
          <a:off x="0" y="2380311"/>
          <a:ext cx="6683374" cy="616004"/>
        </a:xfrm>
        <a:prstGeom prst="roundRect">
          <a:avLst/>
        </a:prstGeom>
        <a:gradFill rotWithShape="0">
          <a:gsLst>
            <a:gs pos="0">
              <a:schemeClr val="accent2">
                <a:hueOff val="-2916128"/>
                <a:satOff val="-5613"/>
                <a:lumOff val="392"/>
                <a:alphaOff val="0"/>
                <a:tint val="94000"/>
                <a:satMod val="100000"/>
                <a:lumMod val="108000"/>
              </a:schemeClr>
            </a:gs>
            <a:gs pos="50000">
              <a:schemeClr val="accent2">
                <a:hueOff val="-2916128"/>
                <a:satOff val="-5613"/>
                <a:lumOff val="392"/>
                <a:alphaOff val="0"/>
                <a:tint val="98000"/>
                <a:shade val="100000"/>
                <a:satMod val="100000"/>
                <a:lumMod val="100000"/>
              </a:schemeClr>
            </a:gs>
            <a:gs pos="100000">
              <a:schemeClr val="accent2">
                <a:hueOff val="-2916128"/>
                <a:satOff val="-5613"/>
                <a:lumOff val="392"/>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a:t>Pilot Judgments </a:t>
          </a:r>
          <a:r>
            <a:rPr lang="en-US" sz="2700" b="0" i="0" kern="1200"/>
            <a:t>:</a:t>
          </a:r>
          <a:endParaRPr lang="en-US" sz="2700" kern="1200"/>
        </a:p>
      </dsp:txBody>
      <dsp:txXfrm>
        <a:off x="30071" y="2410382"/>
        <a:ext cx="6623232" cy="555862"/>
      </dsp:txXfrm>
    </dsp:sp>
    <dsp:sp modelId="{467713C6-BC7D-F241-823E-3265F552125B}">
      <dsp:nvSpPr>
        <dsp:cNvPr id="0" name=""/>
        <dsp:cNvSpPr/>
      </dsp:nvSpPr>
      <dsp:spPr>
        <a:xfrm>
          <a:off x="0" y="2996316"/>
          <a:ext cx="6683374"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b="0" i="0" kern="1200"/>
            <a:t>Address systemic issues affecting multiple cases.</a:t>
          </a:r>
          <a:endParaRPr lang="en-US" sz="2100" kern="1200"/>
        </a:p>
      </dsp:txBody>
      <dsp:txXfrm>
        <a:off x="0" y="2996316"/>
        <a:ext cx="6683374" cy="447120"/>
      </dsp:txXfrm>
    </dsp:sp>
    <dsp:sp modelId="{7CA8CA8D-7A39-3640-9000-F31EA720DC9B}">
      <dsp:nvSpPr>
        <dsp:cNvPr id="0" name=""/>
        <dsp:cNvSpPr/>
      </dsp:nvSpPr>
      <dsp:spPr>
        <a:xfrm>
          <a:off x="0" y="3443436"/>
          <a:ext cx="6683374" cy="616004"/>
        </a:xfrm>
        <a:prstGeom prst="roundRect">
          <a:avLst/>
        </a:prstGeom>
        <a:gradFill rotWithShape="0">
          <a:gsLst>
            <a:gs pos="0">
              <a:schemeClr val="accent2">
                <a:hueOff val="-4374192"/>
                <a:satOff val="-8420"/>
                <a:lumOff val="588"/>
                <a:alphaOff val="0"/>
                <a:tint val="94000"/>
                <a:satMod val="100000"/>
                <a:lumMod val="108000"/>
              </a:schemeClr>
            </a:gs>
            <a:gs pos="50000">
              <a:schemeClr val="accent2">
                <a:hueOff val="-4374192"/>
                <a:satOff val="-8420"/>
                <a:lumOff val="588"/>
                <a:alphaOff val="0"/>
                <a:tint val="98000"/>
                <a:shade val="100000"/>
                <a:satMod val="100000"/>
                <a:lumMod val="100000"/>
              </a:schemeClr>
            </a:gs>
            <a:gs pos="100000">
              <a:schemeClr val="accent2">
                <a:hueOff val="-4374192"/>
                <a:satOff val="-8420"/>
                <a:lumOff val="588"/>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a:t>Interim Measures </a:t>
          </a:r>
          <a:r>
            <a:rPr lang="en-US" sz="2700" b="0" i="0" kern="1200"/>
            <a:t>:</a:t>
          </a:r>
          <a:endParaRPr lang="en-US" sz="2700" kern="1200"/>
        </a:p>
      </dsp:txBody>
      <dsp:txXfrm>
        <a:off x="30071" y="3473507"/>
        <a:ext cx="6623232" cy="555862"/>
      </dsp:txXfrm>
    </dsp:sp>
    <dsp:sp modelId="{C0323197-5F95-E446-8EF1-0916F67AA48E}">
      <dsp:nvSpPr>
        <dsp:cNvPr id="0" name=""/>
        <dsp:cNvSpPr/>
      </dsp:nvSpPr>
      <dsp:spPr>
        <a:xfrm>
          <a:off x="0" y="4059441"/>
          <a:ext cx="6683374"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b="0" i="0" kern="1200"/>
            <a:t>Urgent actions to prevent irreparable harm.</a:t>
          </a:r>
          <a:endParaRPr lang="en-US" sz="2100" kern="1200"/>
        </a:p>
      </dsp:txBody>
      <dsp:txXfrm>
        <a:off x="0" y="4059441"/>
        <a:ext cx="6683374" cy="4471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3EAB4-A981-6145-A2F6-9686048EB89E}">
      <dsp:nvSpPr>
        <dsp:cNvPr id="0" name=""/>
        <dsp:cNvSpPr/>
      </dsp:nvSpPr>
      <dsp:spPr>
        <a:xfrm rot="5400000">
          <a:off x="6814175" y="-3023892"/>
          <a:ext cx="465600" cy="6632448"/>
        </a:xfrm>
        <a:prstGeom prst="round2Same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US" sz="1400" b="0" i="0" kern="1200"/>
            <a:t>Determines whether a contracting state has violated the rights guaranteed under the ECHR.</a:t>
          </a:r>
          <a:endParaRPr lang="en-US" sz="1400" kern="1200"/>
        </a:p>
      </dsp:txBody>
      <dsp:txXfrm rot="-5400000">
        <a:off x="3730752" y="82260"/>
        <a:ext cx="6609719" cy="420142"/>
      </dsp:txXfrm>
    </dsp:sp>
    <dsp:sp modelId="{EF8624CD-DAB4-5548-BC74-73217519E694}">
      <dsp:nvSpPr>
        <dsp:cNvPr id="0" name=""/>
        <dsp:cNvSpPr/>
      </dsp:nvSpPr>
      <dsp:spPr>
        <a:xfrm>
          <a:off x="0" y="1331"/>
          <a:ext cx="3730752" cy="58200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b="1" i="0" kern="1200"/>
            <a:t>Adjudication </a:t>
          </a:r>
          <a:r>
            <a:rPr lang="en-US" sz="2800" b="0" i="0" kern="1200"/>
            <a:t>: </a:t>
          </a:r>
          <a:endParaRPr lang="en-US" sz="2800" kern="1200"/>
        </a:p>
      </dsp:txBody>
      <dsp:txXfrm>
        <a:off x="28411" y="29742"/>
        <a:ext cx="3673930" cy="525178"/>
      </dsp:txXfrm>
    </dsp:sp>
    <dsp:sp modelId="{8662C054-8AE4-3341-A933-0A36979F5DFD}">
      <dsp:nvSpPr>
        <dsp:cNvPr id="0" name=""/>
        <dsp:cNvSpPr/>
      </dsp:nvSpPr>
      <dsp:spPr>
        <a:xfrm rot="5400000">
          <a:off x="6814175" y="-2412791"/>
          <a:ext cx="465600" cy="6632448"/>
        </a:xfrm>
        <a:prstGeom prst="round2SameRect">
          <a:avLst/>
        </a:prstGeom>
        <a:solidFill>
          <a:schemeClr val="accent2">
            <a:tint val="40000"/>
            <a:alpha val="90000"/>
            <a:hueOff val="-925767"/>
            <a:satOff val="-1811"/>
            <a:lumOff val="-69"/>
            <a:alphaOff val="0"/>
          </a:schemeClr>
        </a:solidFill>
        <a:ln w="15875" cap="flat" cmpd="sng" algn="ctr">
          <a:solidFill>
            <a:schemeClr val="accent2">
              <a:tint val="40000"/>
              <a:alpha val="90000"/>
              <a:hueOff val="-925767"/>
              <a:satOff val="-1811"/>
              <a:lumOff val="-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US" sz="1400" b="0" i="0" kern="1200"/>
            <a:t>Allows individuals, groups, or non-governmental organizations to bring cases against member states.</a:t>
          </a:r>
          <a:endParaRPr lang="en-US" sz="1400" kern="1200"/>
        </a:p>
      </dsp:txBody>
      <dsp:txXfrm rot="-5400000">
        <a:off x="3730752" y="693361"/>
        <a:ext cx="6609719" cy="420142"/>
      </dsp:txXfrm>
    </dsp:sp>
    <dsp:sp modelId="{283E971D-1A3C-4F47-A7E3-E32E746CD401}">
      <dsp:nvSpPr>
        <dsp:cNvPr id="0" name=""/>
        <dsp:cNvSpPr/>
      </dsp:nvSpPr>
      <dsp:spPr>
        <a:xfrm>
          <a:off x="0" y="612432"/>
          <a:ext cx="3730752" cy="582000"/>
        </a:xfrm>
        <a:prstGeom prst="roundRect">
          <a:avLst/>
        </a:prstGeom>
        <a:solidFill>
          <a:schemeClr val="accent2">
            <a:hueOff val="-1093548"/>
            <a:satOff val="-2105"/>
            <a:lumOff val="14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b="1" i="0" kern="1200"/>
            <a:t>Individual Complaints </a:t>
          </a:r>
          <a:r>
            <a:rPr lang="en-US" sz="2800" b="0" i="0" kern="1200"/>
            <a:t>: </a:t>
          </a:r>
          <a:endParaRPr lang="en-US" sz="2800" kern="1200"/>
        </a:p>
      </dsp:txBody>
      <dsp:txXfrm>
        <a:off x="28411" y="640843"/>
        <a:ext cx="3673930" cy="525178"/>
      </dsp:txXfrm>
    </dsp:sp>
    <dsp:sp modelId="{1E996662-16A7-0448-8082-77B35E520E96}">
      <dsp:nvSpPr>
        <dsp:cNvPr id="0" name=""/>
        <dsp:cNvSpPr/>
      </dsp:nvSpPr>
      <dsp:spPr>
        <a:xfrm rot="5400000">
          <a:off x="6814175" y="-1801690"/>
          <a:ext cx="465600" cy="6632448"/>
        </a:xfrm>
        <a:prstGeom prst="round2SameRect">
          <a:avLst/>
        </a:prstGeom>
        <a:solidFill>
          <a:schemeClr val="accent2">
            <a:tint val="40000"/>
            <a:alpha val="90000"/>
            <a:hueOff val="-1851533"/>
            <a:satOff val="-3621"/>
            <a:lumOff val="-139"/>
            <a:alphaOff val="0"/>
          </a:schemeClr>
        </a:solidFill>
        <a:ln w="15875" cap="flat" cmpd="sng" algn="ctr">
          <a:solidFill>
            <a:schemeClr val="accent2">
              <a:tint val="40000"/>
              <a:alpha val="90000"/>
              <a:hueOff val="-1851533"/>
              <a:satOff val="-3621"/>
              <a:lumOff val="-1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US" sz="1400" b="0" i="0" kern="1200"/>
            <a:t>Addresses systemic issues affecting multiple cases.</a:t>
          </a:r>
          <a:endParaRPr lang="en-US" sz="1400" kern="1200"/>
        </a:p>
      </dsp:txBody>
      <dsp:txXfrm rot="-5400000">
        <a:off x="3730752" y="1304462"/>
        <a:ext cx="6609719" cy="420142"/>
      </dsp:txXfrm>
    </dsp:sp>
    <dsp:sp modelId="{2D539658-DB4B-3D48-A240-9DA9851653D7}">
      <dsp:nvSpPr>
        <dsp:cNvPr id="0" name=""/>
        <dsp:cNvSpPr/>
      </dsp:nvSpPr>
      <dsp:spPr>
        <a:xfrm>
          <a:off x="0" y="1223533"/>
          <a:ext cx="3730752" cy="582000"/>
        </a:xfrm>
        <a:prstGeom prst="roundRect">
          <a:avLst/>
        </a:prstGeom>
        <a:solidFill>
          <a:schemeClr val="accent2">
            <a:hueOff val="-2187096"/>
            <a:satOff val="-4210"/>
            <a:lumOff val="29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b="1" i="0" kern="1200"/>
            <a:t>Pilot Judgments </a:t>
          </a:r>
          <a:r>
            <a:rPr lang="en-US" sz="2800" b="0" i="0" kern="1200"/>
            <a:t>: </a:t>
          </a:r>
          <a:endParaRPr lang="en-US" sz="2800" kern="1200"/>
        </a:p>
      </dsp:txBody>
      <dsp:txXfrm>
        <a:off x="28411" y="1251944"/>
        <a:ext cx="3673930" cy="525178"/>
      </dsp:txXfrm>
    </dsp:sp>
    <dsp:sp modelId="{142AE8BA-D676-E343-BDCC-5AD8158AEFB1}">
      <dsp:nvSpPr>
        <dsp:cNvPr id="0" name=""/>
        <dsp:cNvSpPr/>
      </dsp:nvSpPr>
      <dsp:spPr>
        <a:xfrm rot="5400000">
          <a:off x="6814175" y="-1190589"/>
          <a:ext cx="465600" cy="6632448"/>
        </a:xfrm>
        <a:prstGeom prst="round2SameRect">
          <a:avLst/>
        </a:prstGeom>
        <a:solidFill>
          <a:schemeClr val="accent2">
            <a:tint val="40000"/>
            <a:alpha val="90000"/>
            <a:hueOff val="-2777300"/>
            <a:satOff val="-5432"/>
            <a:lumOff val="-208"/>
            <a:alphaOff val="0"/>
          </a:schemeClr>
        </a:solidFill>
        <a:ln w="15875" cap="flat" cmpd="sng" algn="ctr">
          <a:solidFill>
            <a:schemeClr val="accent2">
              <a:tint val="40000"/>
              <a:alpha val="90000"/>
              <a:hueOff val="-2777300"/>
              <a:satOff val="-5432"/>
              <a:lumOff val="-2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US" sz="1400" b="0" i="0" kern="1200"/>
            <a:t>Issues urgent orders to prevent irreparable harm.</a:t>
          </a:r>
          <a:endParaRPr lang="en-US" sz="1400" kern="1200"/>
        </a:p>
      </dsp:txBody>
      <dsp:txXfrm rot="-5400000">
        <a:off x="3730752" y="1915563"/>
        <a:ext cx="6609719" cy="420142"/>
      </dsp:txXfrm>
    </dsp:sp>
    <dsp:sp modelId="{E2109DCE-BD06-E34F-9DB1-C8880CACB52F}">
      <dsp:nvSpPr>
        <dsp:cNvPr id="0" name=""/>
        <dsp:cNvSpPr/>
      </dsp:nvSpPr>
      <dsp:spPr>
        <a:xfrm>
          <a:off x="0" y="1834634"/>
          <a:ext cx="3730752" cy="582000"/>
        </a:xfrm>
        <a:prstGeom prst="roundRect">
          <a:avLst/>
        </a:prstGeom>
        <a:solidFill>
          <a:schemeClr val="accent2">
            <a:hueOff val="-3280644"/>
            <a:satOff val="-6315"/>
            <a:lumOff val="44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b="1" i="0" kern="1200"/>
            <a:t>Interim Measures </a:t>
          </a:r>
          <a:r>
            <a:rPr lang="en-US" sz="2800" b="0" i="0" kern="1200"/>
            <a:t>: </a:t>
          </a:r>
          <a:endParaRPr lang="en-US" sz="2800" kern="1200"/>
        </a:p>
      </dsp:txBody>
      <dsp:txXfrm>
        <a:off x="28411" y="1863045"/>
        <a:ext cx="3673930" cy="525178"/>
      </dsp:txXfrm>
    </dsp:sp>
    <dsp:sp modelId="{8F35328A-0CD7-EC42-A18A-DB683BE849A9}">
      <dsp:nvSpPr>
        <dsp:cNvPr id="0" name=""/>
        <dsp:cNvSpPr/>
      </dsp:nvSpPr>
      <dsp:spPr>
        <a:xfrm rot="5400000">
          <a:off x="6814175" y="-579488"/>
          <a:ext cx="465600" cy="6632448"/>
        </a:xfrm>
        <a:prstGeom prst="round2SameRect">
          <a:avLst/>
        </a:prstGeom>
        <a:solidFill>
          <a:schemeClr val="accent2">
            <a:tint val="40000"/>
            <a:alpha val="90000"/>
            <a:hueOff val="-3703066"/>
            <a:satOff val="-7243"/>
            <a:lumOff val="-277"/>
            <a:alphaOff val="0"/>
          </a:schemeClr>
        </a:solidFill>
        <a:ln w="15875" cap="flat" cmpd="sng" algn="ctr">
          <a:solidFill>
            <a:schemeClr val="accent2">
              <a:tint val="40000"/>
              <a:alpha val="90000"/>
              <a:hueOff val="-3703066"/>
              <a:satOff val="-7243"/>
              <a:lumOff val="-2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US" sz="1400" b="0" i="0" kern="1200"/>
            <a:t>Judgments are binding on the respondent state and must be implemented.</a:t>
          </a:r>
          <a:endParaRPr lang="en-US" sz="1400" kern="1200"/>
        </a:p>
      </dsp:txBody>
      <dsp:txXfrm rot="-5400000">
        <a:off x="3730752" y="2526664"/>
        <a:ext cx="6609719" cy="420142"/>
      </dsp:txXfrm>
    </dsp:sp>
    <dsp:sp modelId="{DDAFE128-405E-CC47-8FBF-BF533491CE0F}">
      <dsp:nvSpPr>
        <dsp:cNvPr id="0" name=""/>
        <dsp:cNvSpPr/>
      </dsp:nvSpPr>
      <dsp:spPr>
        <a:xfrm>
          <a:off x="0" y="2445734"/>
          <a:ext cx="3730752" cy="582000"/>
        </a:xfrm>
        <a:prstGeom prst="roundRect">
          <a:avLst/>
        </a:prstGeom>
        <a:solidFill>
          <a:schemeClr val="accent2">
            <a:hueOff val="-4374192"/>
            <a:satOff val="-8420"/>
            <a:lumOff val="58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b="1" i="0" kern="1200"/>
            <a:t>Binding Decisions </a:t>
          </a:r>
          <a:r>
            <a:rPr lang="en-US" sz="2800" b="0" i="0" kern="1200"/>
            <a:t>: </a:t>
          </a:r>
          <a:endParaRPr lang="en-US" sz="2800" kern="1200"/>
        </a:p>
      </dsp:txBody>
      <dsp:txXfrm>
        <a:off x="28411" y="2474145"/>
        <a:ext cx="3673930" cy="52517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F90F3-7C91-40EA-99AA-DDB4F459AF5B}">
      <dsp:nvSpPr>
        <dsp:cNvPr id="0" name=""/>
        <dsp:cNvSpPr/>
      </dsp:nvSpPr>
      <dsp:spPr>
        <a:xfrm>
          <a:off x="12035" y="238423"/>
          <a:ext cx="1080207" cy="9110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97A855E-96E8-46FF-8DE0-9D1E53836AAE}">
      <dsp:nvSpPr>
        <dsp:cNvPr id="0" name=""/>
        <dsp:cNvSpPr/>
      </dsp:nvSpPr>
      <dsp:spPr>
        <a:xfrm>
          <a:off x="12035" y="1259215"/>
          <a:ext cx="3086306" cy="390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377950">
            <a:lnSpc>
              <a:spcPct val="90000"/>
            </a:lnSpc>
            <a:spcBef>
              <a:spcPct val="0"/>
            </a:spcBef>
            <a:spcAft>
              <a:spcPct val="35000"/>
            </a:spcAft>
            <a:buNone/>
            <a:defRPr b="1"/>
          </a:pPr>
          <a:r>
            <a:rPr lang="en-US" sz="3100" b="1" i="0" kern="1200"/>
            <a:t>Composition </a:t>
          </a:r>
          <a:r>
            <a:rPr lang="en-US" sz="3100" b="0" i="0" kern="1200"/>
            <a:t>: </a:t>
          </a:r>
          <a:endParaRPr lang="en-US" sz="3100" kern="1200"/>
        </a:p>
      </dsp:txBody>
      <dsp:txXfrm>
        <a:off x="12035" y="1259215"/>
        <a:ext cx="3086306" cy="390448"/>
      </dsp:txXfrm>
    </dsp:sp>
    <dsp:sp modelId="{D5AE08CE-64EC-4513-A988-B85290E23E2E}">
      <dsp:nvSpPr>
        <dsp:cNvPr id="0" name=""/>
        <dsp:cNvSpPr/>
      </dsp:nvSpPr>
      <dsp:spPr>
        <a:xfrm>
          <a:off x="12035" y="1700708"/>
          <a:ext cx="3086306" cy="1089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b="0" i="0" kern="1200"/>
            <a:t>The Court consists of one judge per member state of the Council of Europe (46 judges as of 2023). </a:t>
          </a:r>
          <a:endParaRPr lang="en-US" sz="1700" kern="1200"/>
        </a:p>
        <a:p>
          <a:pPr marL="0" lvl="0" indent="0" algn="l" defTabSz="755650">
            <a:lnSpc>
              <a:spcPct val="90000"/>
            </a:lnSpc>
            <a:spcBef>
              <a:spcPct val="0"/>
            </a:spcBef>
            <a:spcAft>
              <a:spcPct val="35000"/>
            </a:spcAft>
            <a:buNone/>
          </a:pPr>
          <a:r>
            <a:rPr lang="en-US" sz="1700" b="0" i="0" kern="1200"/>
            <a:t>Judges are elected for a nine-year term and cannot be re-elected.</a:t>
          </a:r>
          <a:endParaRPr lang="en-US" sz="1700" kern="1200"/>
        </a:p>
      </dsp:txBody>
      <dsp:txXfrm>
        <a:off x="12035" y="1700708"/>
        <a:ext cx="3086306" cy="1089934"/>
      </dsp:txXfrm>
    </dsp:sp>
    <dsp:sp modelId="{2AB1AEF4-8654-4F1A-A64D-543358406117}">
      <dsp:nvSpPr>
        <dsp:cNvPr id="0" name=""/>
        <dsp:cNvSpPr/>
      </dsp:nvSpPr>
      <dsp:spPr>
        <a:xfrm>
          <a:off x="3638446" y="238423"/>
          <a:ext cx="1080207" cy="9110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C04BB62-2A41-4A88-BBE6-509DC8C5885D}">
      <dsp:nvSpPr>
        <dsp:cNvPr id="0" name=""/>
        <dsp:cNvSpPr/>
      </dsp:nvSpPr>
      <dsp:spPr>
        <a:xfrm>
          <a:off x="3638446" y="1259215"/>
          <a:ext cx="3086306" cy="390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377950">
            <a:lnSpc>
              <a:spcPct val="90000"/>
            </a:lnSpc>
            <a:spcBef>
              <a:spcPct val="0"/>
            </a:spcBef>
            <a:spcAft>
              <a:spcPct val="35000"/>
            </a:spcAft>
            <a:buNone/>
            <a:defRPr b="1"/>
          </a:pPr>
          <a:r>
            <a:rPr lang="en-US" sz="3100" b="1" i="0" kern="1200"/>
            <a:t>Organization </a:t>
          </a:r>
          <a:r>
            <a:rPr lang="en-US" sz="3100" b="0" i="0" kern="1200"/>
            <a:t>: </a:t>
          </a:r>
          <a:endParaRPr lang="en-US" sz="3100" kern="1200"/>
        </a:p>
      </dsp:txBody>
      <dsp:txXfrm>
        <a:off x="3638446" y="1259215"/>
        <a:ext cx="3086306" cy="390448"/>
      </dsp:txXfrm>
    </dsp:sp>
    <dsp:sp modelId="{01CFB337-6310-4DD5-9DAE-D5443D917D48}">
      <dsp:nvSpPr>
        <dsp:cNvPr id="0" name=""/>
        <dsp:cNvSpPr/>
      </dsp:nvSpPr>
      <dsp:spPr>
        <a:xfrm>
          <a:off x="3638446" y="1700708"/>
          <a:ext cx="3086306" cy="1089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b="1" i="0" kern="1200"/>
            <a:t>Grand Chamber </a:t>
          </a:r>
          <a:r>
            <a:rPr lang="en-US" sz="1700" b="0" i="0" kern="1200"/>
            <a:t>: Composed of 17 judges, handles complex or contentious cases. </a:t>
          </a:r>
          <a:endParaRPr lang="en-US" sz="1700" kern="1200"/>
        </a:p>
        <a:p>
          <a:pPr marL="0" lvl="0" indent="0" algn="l" defTabSz="755650">
            <a:lnSpc>
              <a:spcPct val="90000"/>
            </a:lnSpc>
            <a:spcBef>
              <a:spcPct val="0"/>
            </a:spcBef>
            <a:spcAft>
              <a:spcPct val="35000"/>
            </a:spcAft>
            <a:buNone/>
          </a:pPr>
          <a:r>
            <a:rPr lang="en-US" sz="1700" b="1" i="0" kern="1200"/>
            <a:t>Chambers </a:t>
          </a:r>
          <a:r>
            <a:rPr lang="en-US" sz="1700" b="0" i="0" kern="1200"/>
            <a:t>: Typically composed of 7 judges, handle most cases. </a:t>
          </a:r>
          <a:endParaRPr lang="en-US" sz="1700" kern="1200"/>
        </a:p>
        <a:p>
          <a:pPr marL="0" lvl="0" indent="0" algn="l" defTabSz="755650">
            <a:lnSpc>
              <a:spcPct val="90000"/>
            </a:lnSpc>
            <a:spcBef>
              <a:spcPct val="0"/>
            </a:spcBef>
            <a:spcAft>
              <a:spcPct val="35000"/>
            </a:spcAft>
            <a:buNone/>
          </a:pPr>
          <a:r>
            <a:rPr lang="en-US" sz="1700" b="1" i="0" kern="1200"/>
            <a:t>Committee </a:t>
          </a:r>
          <a:r>
            <a:rPr lang="en-US" sz="1700" b="0" i="0" kern="1200"/>
            <a:t>: Composed of 3 judges, deals with straightforward cases.</a:t>
          </a:r>
          <a:endParaRPr lang="en-US" sz="1700" kern="1200"/>
        </a:p>
      </dsp:txBody>
      <dsp:txXfrm>
        <a:off x="3638446" y="1700708"/>
        <a:ext cx="3086306" cy="1089934"/>
      </dsp:txXfrm>
    </dsp:sp>
    <dsp:sp modelId="{F9ABED13-7810-4BE1-895E-FC582C7D67AB}">
      <dsp:nvSpPr>
        <dsp:cNvPr id="0" name=""/>
        <dsp:cNvSpPr/>
      </dsp:nvSpPr>
      <dsp:spPr>
        <a:xfrm>
          <a:off x="7264857" y="238423"/>
          <a:ext cx="1080207" cy="91104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E124269-8E5A-4FB6-B964-214E7BF6B46B}">
      <dsp:nvSpPr>
        <dsp:cNvPr id="0" name=""/>
        <dsp:cNvSpPr/>
      </dsp:nvSpPr>
      <dsp:spPr>
        <a:xfrm>
          <a:off x="7264857" y="1259215"/>
          <a:ext cx="3086306" cy="390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377950">
            <a:lnSpc>
              <a:spcPct val="90000"/>
            </a:lnSpc>
            <a:spcBef>
              <a:spcPct val="0"/>
            </a:spcBef>
            <a:spcAft>
              <a:spcPct val="35000"/>
            </a:spcAft>
            <a:buNone/>
            <a:defRPr b="1"/>
          </a:pPr>
          <a:r>
            <a:rPr lang="en-US" sz="3100" b="1" i="0" kern="1200"/>
            <a:t>Independence </a:t>
          </a:r>
          <a:r>
            <a:rPr lang="en-US" sz="3100" b="0" i="0" kern="1200"/>
            <a:t>: </a:t>
          </a:r>
          <a:endParaRPr lang="en-US" sz="3100" kern="1200"/>
        </a:p>
      </dsp:txBody>
      <dsp:txXfrm>
        <a:off x="7264857" y="1259215"/>
        <a:ext cx="3086306" cy="390448"/>
      </dsp:txXfrm>
    </dsp:sp>
    <dsp:sp modelId="{4C0CACDF-0F46-4CDF-80C2-8B321CA632DC}">
      <dsp:nvSpPr>
        <dsp:cNvPr id="0" name=""/>
        <dsp:cNvSpPr/>
      </dsp:nvSpPr>
      <dsp:spPr>
        <a:xfrm>
          <a:off x="7264857" y="1700708"/>
          <a:ext cx="3086306" cy="1089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b="0" i="0" kern="1200"/>
            <a:t>Judges act independently and impartially, not as representatives of their home countries.</a:t>
          </a:r>
          <a:endParaRPr lang="en-US" sz="1700" kern="1200"/>
        </a:p>
      </dsp:txBody>
      <dsp:txXfrm>
        <a:off x="7264857" y="1700708"/>
        <a:ext cx="3086306" cy="108993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5ED591-3A24-204C-A471-CCBF71FB7C65}">
      <dsp:nvSpPr>
        <dsp:cNvPr id="0" name=""/>
        <dsp:cNvSpPr/>
      </dsp:nvSpPr>
      <dsp:spPr>
        <a:xfrm rot="5400000">
          <a:off x="6656510" y="-2826662"/>
          <a:ext cx="780931" cy="6632448"/>
        </a:xfrm>
        <a:prstGeom prst="round2Same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b="0" i="0" kern="1200"/>
            <a:t>The ECHR applies within the jurisdiction of contracting states, which includes their national territories. </a:t>
          </a:r>
          <a:endParaRPr lang="en-US" sz="1200" kern="1200"/>
        </a:p>
        <a:p>
          <a:pPr marL="114300" lvl="1" indent="-114300" algn="l" defTabSz="533400">
            <a:lnSpc>
              <a:spcPct val="90000"/>
            </a:lnSpc>
            <a:spcBef>
              <a:spcPct val="0"/>
            </a:spcBef>
            <a:spcAft>
              <a:spcPct val="15000"/>
            </a:spcAft>
            <a:buChar char="•"/>
          </a:pPr>
          <a:r>
            <a:rPr lang="en-US" sz="1200" b="0" i="0" kern="1200"/>
            <a:t>Example: Spain’s responsibility for human rights violations occurring within its borders, including autonomous communities.</a:t>
          </a:r>
          <a:endParaRPr lang="en-US" sz="1200" kern="1200"/>
        </a:p>
      </dsp:txBody>
      <dsp:txXfrm rot="-5400000">
        <a:off x="3730752" y="137218"/>
        <a:ext cx="6594326" cy="704687"/>
      </dsp:txXfrm>
    </dsp:sp>
    <dsp:sp modelId="{A382029B-F3D1-FC47-83C9-0999F17F9317}">
      <dsp:nvSpPr>
        <dsp:cNvPr id="0" name=""/>
        <dsp:cNvSpPr/>
      </dsp:nvSpPr>
      <dsp:spPr>
        <a:xfrm>
          <a:off x="0" y="1479"/>
          <a:ext cx="3730752" cy="976164"/>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US" sz="2700" b="1" i="0" kern="1200"/>
            <a:t>Territorial Jurisdiction </a:t>
          </a:r>
          <a:r>
            <a:rPr lang="en-US" sz="2700" b="0" i="0" kern="1200"/>
            <a:t>: </a:t>
          </a:r>
          <a:endParaRPr lang="en-US" sz="2700" kern="1200"/>
        </a:p>
      </dsp:txBody>
      <dsp:txXfrm>
        <a:off x="47652" y="49131"/>
        <a:ext cx="3635448" cy="880860"/>
      </dsp:txXfrm>
    </dsp:sp>
    <dsp:sp modelId="{A4E53BF1-A142-B644-965D-22B4DBDCE9ED}">
      <dsp:nvSpPr>
        <dsp:cNvPr id="0" name=""/>
        <dsp:cNvSpPr/>
      </dsp:nvSpPr>
      <dsp:spPr>
        <a:xfrm rot="5400000">
          <a:off x="6656510" y="-1801690"/>
          <a:ext cx="780931" cy="6632448"/>
        </a:xfrm>
        <a:prstGeom prst="round2SameRect">
          <a:avLst/>
        </a:prstGeom>
        <a:solidFill>
          <a:schemeClr val="accent5">
            <a:tint val="40000"/>
            <a:alpha val="90000"/>
            <a:hueOff val="7779575"/>
            <a:satOff val="-738"/>
            <a:lumOff val="538"/>
            <a:alphaOff val="0"/>
          </a:schemeClr>
        </a:solidFill>
        <a:ln w="15875" cap="flat" cmpd="sng" algn="ctr">
          <a:solidFill>
            <a:schemeClr val="accent5">
              <a:tint val="40000"/>
              <a:alpha val="90000"/>
              <a:hueOff val="7779575"/>
              <a:satOff val="-738"/>
              <a:lumOff val="53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b="0" i="0" kern="1200"/>
            <a:t>The Convention extends to areas where a state exercises effective control, even outside its borders. </a:t>
          </a:r>
          <a:endParaRPr lang="en-US" sz="1200" kern="1200"/>
        </a:p>
        <a:p>
          <a:pPr marL="114300" lvl="1" indent="-114300" algn="l" defTabSz="533400">
            <a:lnSpc>
              <a:spcPct val="90000"/>
            </a:lnSpc>
            <a:spcBef>
              <a:spcPct val="0"/>
            </a:spcBef>
            <a:spcAft>
              <a:spcPct val="15000"/>
            </a:spcAft>
            <a:buChar char="•"/>
          </a:pPr>
          <a:r>
            <a:rPr lang="en-US" sz="1200" b="0" i="0" kern="1200"/>
            <a:t>Example: Joint operations by Spain and other countries abroad, as seen in </a:t>
          </a:r>
          <a:r>
            <a:rPr lang="en-US" sz="1200" b="0" i="1" kern="1200"/>
            <a:t>Bouyid v. Belgium and Others</a:t>
          </a:r>
          <a:r>
            <a:rPr lang="en-US" sz="1200" b="0" i="0" kern="1200"/>
            <a:t>.</a:t>
          </a:r>
          <a:endParaRPr lang="en-US" sz="1200" kern="1200"/>
        </a:p>
      </dsp:txBody>
      <dsp:txXfrm rot="-5400000">
        <a:off x="3730752" y="1162190"/>
        <a:ext cx="6594326" cy="704687"/>
      </dsp:txXfrm>
    </dsp:sp>
    <dsp:sp modelId="{27DFF477-C9D6-CA4F-92F0-37CA2A9C5911}">
      <dsp:nvSpPr>
        <dsp:cNvPr id="0" name=""/>
        <dsp:cNvSpPr/>
      </dsp:nvSpPr>
      <dsp:spPr>
        <a:xfrm>
          <a:off x="0" y="1026451"/>
          <a:ext cx="3730752" cy="976164"/>
        </a:xfrm>
        <a:prstGeom prst="roundRect">
          <a:avLst/>
        </a:prstGeom>
        <a:solidFill>
          <a:schemeClr val="accent5">
            <a:hueOff val="7693906"/>
            <a:satOff val="-2748"/>
            <a:lumOff val="4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US" sz="2700" b="1" i="0" kern="1200"/>
            <a:t>Extraterritorial Jurisdiction </a:t>
          </a:r>
          <a:r>
            <a:rPr lang="en-US" sz="2700" b="0" i="0" kern="1200"/>
            <a:t>: </a:t>
          </a:r>
          <a:endParaRPr lang="en-US" sz="2700" kern="1200"/>
        </a:p>
      </dsp:txBody>
      <dsp:txXfrm>
        <a:off x="47652" y="1074103"/>
        <a:ext cx="3635448" cy="880860"/>
      </dsp:txXfrm>
    </dsp:sp>
    <dsp:sp modelId="{145A679C-EBB9-5D44-B055-5A7182225BBD}">
      <dsp:nvSpPr>
        <dsp:cNvPr id="0" name=""/>
        <dsp:cNvSpPr/>
      </dsp:nvSpPr>
      <dsp:spPr>
        <a:xfrm rot="5400000">
          <a:off x="6656510" y="-776718"/>
          <a:ext cx="780931" cy="6632448"/>
        </a:xfrm>
        <a:prstGeom prst="round2SameRect">
          <a:avLst/>
        </a:prstGeom>
        <a:solidFill>
          <a:schemeClr val="accent5">
            <a:tint val="40000"/>
            <a:alpha val="90000"/>
            <a:hueOff val="15559149"/>
            <a:satOff val="-1476"/>
            <a:lumOff val="1077"/>
            <a:alphaOff val="0"/>
          </a:schemeClr>
        </a:solidFill>
        <a:ln w="15875" cap="flat" cmpd="sng" algn="ctr">
          <a:solidFill>
            <a:schemeClr val="accent5">
              <a:tint val="40000"/>
              <a:alpha val="90000"/>
              <a:hueOff val="15559149"/>
              <a:satOff val="-1476"/>
              <a:lumOff val="10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b="0" i="0" kern="1200"/>
            <a:t>The Court respects national discretion but intervenes when necessary to ensure compliance with human rights standards. </a:t>
          </a:r>
          <a:endParaRPr lang="en-US" sz="1200" kern="1200"/>
        </a:p>
        <a:p>
          <a:pPr marL="114300" lvl="1" indent="-114300" algn="l" defTabSz="533400">
            <a:lnSpc>
              <a:spcPct val="90000"/>
            </a:lnSpc>
            <a:spcBef>
              <a:spcPct val="0"/>
            </a:spcBef>
            <a:spcAft>
              <a:spcPct val="15000"/>
            </a:spcAft>
            <a:buChar char="•"/>
          </a:pPr>
          <a:r>
            <a:rPr lang="en-US" sz="1200" b="0" i="0" kern="1200"/>
            <a:t>Example: In </a:t>
          </a:r>
          <a:r>
            <a:rPr lang="en-US" sz="1200" b="0" i="1" kern="1200"/>
            <a:t>García Ruiz v. Spain </a:t>
          </a:r>
          <a:r>
            <a:rPr lang="en-US" sz="1200" b="0" i="0" kern="1200"/>
            <a:t>, the Court addressed systemic inefficiencies in Spain’s judicial system while acknowledging national sovereignty.</a:t>
          </a:r>
          <a:endParaRPr lang="en-US" sz="1200" kern="1200"/>
        </a:p>
      </dsp:txBody>
      <dsp:txXfrm rot="-5400000">
        <a:off x="3730752" y="2187162"/>
        <a:ext cx="6594326" cy="704687"/>
      </dsp:txXfrm>
    </dsp:sp>
    <dsp:sp modelId="{548354E6-5870-AA42-91FA-66F484EB8E89}">
      <dsp:nvSpPr>
        <dsp:cNvPr id="0" name=""/>
        <dsp:cNvSpPr/>
      </dsp:nvSpPr>
      <dsp:spPr>
        <a:xfrm>
          <a:off x="0" y="2051423"/>
          <a:ext cx="3730752" cy="976164"/>
        </a:xfrm>
        <a:prstGeom prst="roundRect">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US" sz="2700" b="1" i="0" kern="1200"/>
            <a:t>Subsidiarity and Margin of Appreciation </a:t>
          </a:r>
          <a:r>
            <a:rPr lang="en-US" sz="2700" b="0" i="0" kern="1200"/>
            <a:t>: </a:t>
          </a:r>
          <a:endParaRPr lang="en-US" sz="2700" kern="1200"/>
        </a:p>
      </dsp:txBody>
      <dsp:txXfrm>
        <a:off x="47652" y="2099075"/>
        <a:ext cx="3635448" cy="8808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9C529E-7C20-E646-B999-B785F9D6F29C}">
      <dsp:nvSpPr>
        <dsp:cNvPr id="0" name=""/>
        <dsp:cNvSpPr/>
      </dsp:nvSpPr>
      <dsp:spPr>
        <a:xfrm>
          <a:off x="3896" y="83039"/>
          <a:ext cx="2342852" cy="535228"/>
        </a:xfrm>
        <a:prstGeom prst="rect">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i="0" kern="1200"/>
            <a:t>Admissibility Check </a:t>
          </a:r>
          <a:r>
            <a:rPr lang="en-US" sz="1600" b="0" i="0" kern="1200"/>
            <a:t>: </a:t>
          </a:r>
          <a:endParaRPr lang="en-US" sz="1600" kern="1200"/>
        </a:p>
      </dsp:txBody>
      <dsp:txXfrm>
        <a:off x="3896" y="83039"/>
        <a:ext cx="2342852" cy="535228"/>
      </dsp:txXfrm>
    </dsp:sp>
    <dsp:sp modelId="{460429BE-196B-C840-AA93-14BF693DEFD7}">
      <dsp:nvSpPr>
        <dsp:cNvPr id="0" name=""/>
        <dsp:cNvSpPr/>
      </dsp:nvSpPr>
      <dsp:spPr>
        <a:xfrm>
          <a:off x="3896" y="618267"/>
          <a:ext cx="2342852" cy="2327760"/>
        </a:xfrm>
        <a:prstGeom prst="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0" i="0" kern="1200"/>
            <a:t>Ensures the application meets procedural requirements: </a:t>
          </a:r>
          <a:endParaRPr lang="en-US" sz="1600" kern="1200"/>
        </a:p>
        <a:p>
          <a:pPr marL="342900" lvl="2" indent="-171450" algn="l" defTabSz="711200">
            <a:lnSpc>
              <a:spcPct val="90000"/>
            </a:lnSpc>
            <a:spcBef>
              <a:spcPct val="0"/>
            </a:spcBef>
            <a:spcAft>
              <a:spcPct val="15000"/>
            </a:spcAft>
            <a:buChar char="•"/>
          </a:pPr>
          <a:r>
            <a:rPr lang="en-US" sz="1600" b="0" i="0" kern="1200"/>
            <a:t>Exhaustion of domestic remedies. </a:t>
          </a:r>
          <a:endParaRPr lang="en-US" sz="1600" kern="1200"/>
        </a:p>
        <a:p>
          <a:pPr marL="342900" lvl="2" indent="-171450" algn="l" defTabSz="711200">
            <a:lnSpc>
              <a:spcPct val="90000"/>
            </a:lnSpc>
            <a:spcBef>
              <a:spcPct val="0"/>
            </a:spcBef>
            <a:spcAft>
              <a:spcPct val="15000"/>
            </a:spcAft>
            <a:buChar char="•"/>
          </a:pPr>
          <a:r>
            <a:rPr lang="en-US" sz="1600" b="0" i="0" kern="1200"/>
            <a:t>Six-month time limit from final domestic decision. </a:t>
          </a:r>
          <a:endParaRPr lang="en-US" sz="1600" kern="1200"/>
        </a:p>
        <a:p>
          <a:pPr marL="342900" lvl="2" indent="-171450" algn="l" defTabSz="711200">
            <a:lnSpc>
              <a:spcPct val="90000"/>
            </a:lnSpc>
            <a:spcBef>
              <a:spcPct val="0"/>
            </a:spcBef>
            <a:spcAft>
              <a:spcPct val="15000"/>
            </a:spcAft>
            <a:buChar char="•"/>
          </a:pPr>
          <a:r>
            <a:rPr lang="en-US" sz="1600" b="0" i="0" kern="1200"/>
            <a:t>No anonymous applications.</a:t>
          </a:r>
          <a:endParaRPr lang="en-US" sz="1600" kern="1200"/>
        </a:p>
      </dsp:txBody>
      <dsp:txXfrm>
        <a:off x="3896" y="618267"/>
        <a:ext cx="2342852" cy="2327760"/>
      </dsp:txXfrm>
    </dsp:sp>
    <dsp:sp modelId="{1C8ECF4F-8006-DE4A-BE27-5DAEF2C46AFC}">
      <dsp:nvSpPr>
        <dsp:cNvPr id="0" name=""/>
        <dsp:cNvSpPr/>
      </dsp:nvSpPr>
      <dsp:spPr>
        <a:xfrm>
          <a:off x="2674747" y="83039"/>
          <a:ext cx="2342852" cy="535228"/>
        </a:xfrm>
        <a:prstGeom prst="rect">
          <a:avLst/>
        </a:prstGeom>
        <a:solidFill>
          <a:schemeClr val="accent5">
            <a:hueOff val="5129271"/>
            <a:satOff val="-1832"/>
            <a:lumOff val="2942"/>
            <a:alphaOff val="0"/>
          </a:schemeClr>
        </a:solidFill>
        <a:ln w="15875" cap="flat" cmpd="sng" algn="ctr">
          <a:solidFill>
            <a:schemeClr val="accent5">
              <a:hueOff val="5129271"/>
              <a:satOff val="-1832"/>
              <a:lumOff val="294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i="0" kern="1200"/>
            <a:t>Merits Phase </a:t>
          </a:r>
          <a:r>
            <a:rPr lang="en-US" sz="1600" b="0" i="0" kern="1200"/>
            <a:t>: </a:t>
          </a:r>
          <a:endParaRPr lang="en-US" sz="1600" kern="1200"/>
        </a:p>
      </dsp:txBody>
      <dsp:txXfrm>
        <a:off x="2674747" y="83039"/>
        <a:ext cx="2342852" cy="535228"/>
      </dsp:txXfrm>
    </dsp:sp>
    <dsp:sp modelId="{A3BC1F02-D7B3-3247-B291-0DF3731014E7}">
      <dsp:nvSpPr>
        <dsp:cNvPr id="0" name=""/>
        <dsp:cNvSpPr/>
      </dsp:nvSpPr>
      <dsp:spPr>
        <a:xfrm>
          <a:off x="2674747" y="618267"/>
          <a:ext cx="2342852" cy="2327760"/>
        </a:xfrm>
        <a:prstGeom prst="rect">
          <a:avLst/>
        </a:prstGeom>
        <a:solidFill>
          <a:schemeClr val="accent5">
            <a:tint val="40000"/>
            <a:alpha val="90000"/>
            <a:hueOff val="5186383"/>
            <a:satOff val="-492"/>
            <a:lumOff val="359"/>
            <a:alphaOff val="0"/>
          </a:schemeClr>
        </a:solidFill>
        <a:ln w="15875" cap="flat" cmpd="sng" algn="ctr">
          <a:solidFill>
            <a:schemeClr val="accent5">
              <a:tint val="40000"/>
              <a:alpha val="90000"/>
              <a:hueOff val="5186383"/>
              <a:satOff val="-492"/>
              <a:lumOff val="3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0" i="0" kern="1200"/>
            <a:t>Examines whether there has been a violation of the Convention.</a:t>
          </a:r>
          <a:endParaRPr lang="en-US" sz="1600" kern="1200"/>
        </a:p>
      </dsp:txBody>
      <dsp:txXfrm>
        <a:off x="2674747" y="618267"/>
        <a:ext cx="2342852" cy="2327760"/>
      </dsp:txXfrm>
    </dsp:sp>
    <dsp:sp modelId="{142B5387-934F-554A-9014-366C9C7F52F7}">
      <dsp:nvSpPr>
        <dsp:cNvPr id="0" name=""/>
        <dsp:cNvSpPr/>
      </dsp:nvSpPr>
      <dsp:spPr>
        <a:xfrm>
          <a:off x="5345599" y="83039"/>
          <a:ext cx="2342852" cy="535228"/>
        </a:xfrm>
        <a:prstGeom prst="rect">
          <a:avLst/>
        </a:prstGeom>
        <a:solidFill>
          <a:schemeClr val="accent5">
            <a:hueOff val="10258542"/>
            <a:satOff val="-3664"/>
            <a:lumOff val="5883"/>
            <a:alphaOff val="0"/>
          </a:schemeClr>
        </a:solidFill>
        <a:ln w="15875" cap="flat" cmpd="sng" algn="ctr">
          <a:solidFill>
            <a:schemeClr val="accent5">
              <a:hueOff val="10258542"/>
              <a:satOff val="-3664"/>
              <a:lumOff val="588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i="0" kern="1200"/>
            <a:t>Judgment </a:t>
          </a:r>
          <a:r>
            <a:rPr lang="en-US" sz="1600" b="0" i="0" kern="1200"/>
            <a:t>: </a:t>
          </a:r>
          <a:endParaRPr lang="en-US" sz="1600" kern="1200"/>
        </a:p>
      </dsp:txBody>
      <dsp:txXfrm>
        <a:off x="5345599" y="83039"/>
        <a:ext cx="2342852" cy="535228"/>
      </dsp:txXfrm>
    </dsp:sp>
    <dsp:sp modelId="{BB17B204-B007-A34A-8410-9864C9A054BA}">
      <dsp:nvSpPr>
        <dsp:cNvPr id="0" name=""/>
        <dsp:cNvSpPr/>
      </dsp:nvSpPr>
      <dsp:spPr>
        <a:xfrm>
          <a:off x="5345599" y="618267"/>
          <a:ext cx="2342852" cy="2327760"/>
        </a:xfrm>
        <a:prstGeom prst="rect">
          <a:avLst/>
        </a:prstGeom>
        <a:solidFill>
          <a:schemeClr val="accent5">
            <a:tint val="40000"/>
            <a:alpha val="90000"/>
            <a:hueOff val="10372766"/>
            <a:satOff val="-984"/>
            <a:lumOff val="718"/>
            <a:alphaOff val="0"/>
          </a:schemeClr>
        </a:solidFill>
        <a:ln w="15875" cap="flat" cmpd="sng" algn="ctr">
          <a:solidFill>
            <a:schemeClr val="accent5">
              <a:tint val="40000"/>
              <a:alpha val="90000"/>
              <a:hueOff val="10372766"/>
              <a:satOff val="-984"/>
              <a:lumOff val="7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0" i="0" kern="1200"/>
            <a:t>Issued publicly, binding on the respondent state.</a:t>
          </a:r>
          <a:endParaRPr lang="en-US" sz="1600" kern="1200"/>
        </a:p>
      </dsp:txBody>
      <dsp:txXfrm>
        <a:off x="5345599" y="618267"/>
        <a:ext cx="2342852" cy="2327760"/>
      </dsp:txXfrm>
    </dsp:sp>
    <dsp:sp modelId="{3465B9D8-F0B8-6944-AECE-1DD049F89B4A}">
      <dsp:nvSpPr>
        <dsp:cNvPr id="0" name=""/>
        <dsp:cNvSpPr/>
      </dsp:nvSpPr>
      <dsp:spPr>
        <a:xfrm>
          <a:off x="8016451" y="83039"/>
          <a:ext cx="2342852" cy="535228"/>
        </a:xfrm>
        <a:prstGeom prst="rect">
          <a:avLst/>
        </a:prstGeom>
        <a:solidFill>
          <a:schemeClr val="accent5">
            <a:hueOff val="15387812"/>
            <a:satOff val="-5496"/>
            <a:lumOff val="8825"/>
            <a:alphaOff val="0"/>
          </a:schemeClr>
        </a:solidFill>
        <a:ln w="15875" cap="flat" cmpd="sng" algn="ctr">
          <a:solidFill>
            <a:schemeClr val="accent5">
              <a:hueOff val="15387812"/>
              <a:satOff val="-5496"/>
              <a:lumOff val="88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i="0" kern="1200"/>
            <a:t>Execution of Judgments </a:t>
          </a:r>
          <a:r>
            <a:rPr lang="en-US" sz="1600" b="0" i="0" kern="1200"/>
            <a:t>: </a:t>
          </a:r>
          <a:endParaRPr lang="en-US" sz="1600" kern="1200"/>
        </a:p>
      </dsp:txBody>
      <dsp:txXfrm>
        <a:off x="8016451" y="83039"/>
        <a:ext cx="2342852" cy="535228"/>
      </dsp:txXfrm>
    </dsp:sp>
    <dsp:sp modelId="{845A258B-61C9-7247-8D3E-EE694C0E26D0}">
      <dsp:nvSpPr>
        <dsp:cNvPr id="0" name=""/>
        <dsp:cNvSpPr/>
      </dsp:nvSpPr>
      <dsp:spPr>
        <a:xfrm>
          <a:off x="8016451" y="618267"/>
          <a:ext cx="2342852" cy="2327760"/>
        </a:xfrm>
        <a:prstGeom prst="rect">
          <a:avLst/>
        </a:prstGeom>
        <a:solidFill>
          <a:schemeClr val="accent5">
            <a:tint val="40000"/>
            <a:alpha val="90000"/>
            <a:hueOff val="15559149"/>
            <a:satOff val="-1476"/>
            <a:lumOff val="1077"/>
            <a:alphaOff val="0"/>
          </a:schemeClr>
        </a:solidFill>
        <a:ln w="15875" cap="flat" cmpd="sng" algn="ctr">
          <a:solidFill>
            <a:schemeClr val="accent5">
              <a:tint val="40000"/>
              <a:alpha val="90000"/>
              <a:hueOff val="15559149"/>
              <a:satOff val="-1476"/>
              <a:lumOff val="10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0" i="0" kern="1200"/>
            <a:t>Monitored by the Committee of Ministers of the Council of Europe.</a:t>
          </a:r>
          <a:endParaRPr lang="en-US" sz="1600" kern="1200"/>
        </a:p>
      </dsp:txBody>
      <dsp:txXfrm>
        <a:off x="8016451" y="618267"/>
        <a:ext cx="2342852" cy="23277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71E2DD-D34A-4279-A87F-93D5C421257C}">
      <dsp:nvSpPr>
        <dsp:cNvPr id="0" name=""/>
        <dsp:cNvSpPr/>
      </dsp:nvSpPr>
      <dsp:spPr>
        <a:xfrm>
          <a:off x="1011012" y="235314"/>
          <a:ext cx="1081263" cy="108126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ACEA614-6B2D-4BE4-93BD-7C265ADD0588}">
      <dsp:nvSpPr>
        <dsp:cNvPr id="0" name=""/>
        <dsp:cNvSpPr/>
      </dsp:nvSpPr>
      <dsp:spPr>
        <a:xfrm>
          <a:off x="6982" y="1426590"/>
          <a:ext cx="3089323" cy="463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90000"/>
            </a:lnSpc>
            <a:spcBef>
              <a:spcPct val="0"/>
            </a:spcBef>
            <a:spcAft>
              <a:spcPct val="35000"/>
            </a:spcAft>
            <a:buNone/>
            <a:defRPr b="1"/>
          </a:pPr>
          <a:r>
            <a:rPr lang="en-US" sz="2300" b="1" i="0" kern="1200"/>
            <a:t>Subsidiarity </a:t>
          </a:r>
          <a:r>
            <a:rPr lang="en-US" sz="2300" b="0" i="0" kern="1200"/>
            <a:t>: </a:t>
          </a:r>
          <a:endParaRPr lang="en-US" sz="2300" kern="1200"/>
        </a:p>
      </dsp:txBody>
      <dsp:txXfrm>
        <a:off x="6982" y="1426590"/>
        <a:ext cx="3089323" cy="463398"/>
      </dsp:txXfrm>
    </dsp:sp>
    <dsp:sp modelId="{6813214A-603B-4A18-AA1A-B47270E0A2CD}">
      <dsp:nvSpPr>
        <dsp:cNvPr id="0" name=""/>
        <dsp:cNvSpPr/>
      </dsp:nvSpPr>
      <dsp:spPr>
        <a:xfrm>
          <a:off x="6982" y="1941158"/>
          <a:ext cx="3089323" cy="852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b="0" i="0" kern="1200"/>
            <a:t>National authorities have primary responsibility for human rights protection; the Court intervenes only when necessary.</a:t>
          </a:r>
          <a:endParaRPr lang="en-US" sz="1700" kern="1200"/>
        </a:p>
      </dsp:txBody>
      <dsp:txXfrm>
        <a:off x="6982" y="1941158"/>
        <a:ext cx="3089323" cy="852594"/>
      </dsp:txXfrm>
    </dsp:sp>
    <dsp:sp modelId="{1DA65CA3-4301-4000-9141-7E153E52364E}">
      <dsp:nvSpPr>
        <dsp:cNvPr id="0" name=""/>
        <dsp:cNvSpPr/>
      </dsp:nvSpPr>
      <dsp:spPr>
        <a:xfrm>
          <a:off x="4640968" y="235314"/>
          <a:ext cx="1081263" cy="108126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C480D1-78B8-4567-A1F3-4ABFFE863A32}">
      <dsp:nvSpPr>
        <dsp:cNvPr id="0" name=""/>
        <dsp:cNvSpPr/>
      </dsp:nvSpPr>
      <dsp:spPr>
        <a:xfrm>
          <a:off x="3636938" y="1426590"/>
          <a:ext cx="3089323" cy="463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90000"/>
            </a:lnSpc>
            <a:spcBef>
              <a:spcPct val="0"/>
            </a:spcBef>
            <a:spcAft>
              <a:spcPct val="35000"/>
            </a:spcAft>
            <a:buNone/>
            <a:defRPr b="1"/>
          </a:pPr>
          <a:r>
            <a:rPr lang="en-US" sz="2300" b="1" i="0" kern="1200"/>
            <a:t>Margin of Appreciation </a:t>
          </a:r>
          <a:r>
            <a:rPr lang="en-US" sz="2300" b="0" i="0" kern="1200"/>
            <a:t>: </a:t>
          </a:r>
          <a:endParaRPr lang="en-US" sz="2300" kern="1200"/>
        </a:p>
      </dsp:txBody>
      <dsp:txXfrm>
        <a:off x="3636938" y="1426590"/>
        <a:ext cx="3089323" cy="463398"/>
      </dsp:txXfrm>
    </dsp:sp>
    <dsp:sp modelId="{E9FAF455-48F9-4BCE-8CD5-A7CE13A4851F}">
      <dsp:nvSpPr>
        <dsp:cNvPr id="0" name=""/>
        <dsp:cNvSpPr/>
      </dsp:nvSpPr>
      <dsp:spPr>
        <a:xfrm>
          <a:off x="3636938" y="1941158"/>
          <a:ext cx="3089323" cy="852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b="0" i="0" kern="1200"/>
            <a:t>Allows states limited discretion in applying human rights standards based on cultural, social, or political contexts.</a:t>
          </a:r>
          <a:endParaRPr lang="en-US" sz="1700" kern="1200"/>
        </a:p>
      </dsp:txBody>
      <dsp:txXfrm>
        <a:off x="3636938" y="1941158"/>
        <a:ext cx="3089323" cy="852594"/>
      </dsp:txXfrm>
    </dsp:sp>
    <dsp:sp modelId="{7DB33AEB-D1A6-4D24-BF13-E21FB2489E83}">
      <dsp:nvSpPr>
        <dsp:cNvPr id="0" name=""/>
        <dsp:cNvSpPr/>
      </dsp:nvSpPr>
      <dsp:spPr>
        <a:xfrm>
          <a:off x="8270923" y="235314"/>
          <a:ext cx="1081263" cy="108126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7F90052-5010-4313-8429-C2DB28C7BF69}">
      <dsp:nvSpPr>
        <dsp:cNvPr id="0" name=""/>
        <dsp:cNvSpPr/>
      </dsp:nvSpPr>
      <dsp:spPr>
        <a:xfrm>
          <a:off x="7266893" y="1426590"/>
          <a:ext cx="3089323" cy="463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90000"/>
            </a:lnSpc>
            <a:spcBef>
              <a:spcPct val="0"/>
            </a:spcBef>
            <a:spcAft>
              <a:spcPct val="35000"/>
            </a:spcAft>
            <a:buNone/>
            <a:defRPr b="1"/>
          </a:pPr>
          <a:r>
            <a:rPr lang="en-US" sz="2300" b="1" i="0" kern="1200"/>
            <a:t>Proportionality </a:t>
          </a:r>
          <a:r>
            <a:rPr lang="en-US" sz="2300" b="0" i="0" kern="1200"/>
            <a:t>: </a:t>
          </a:r>
          <a:endParaRPr lang="en-US" sz="2300" kern="1200"/>
        </a:p>
      </dsp:txBody>
      <dsp:txXfrm>
        <a:off x="7266893" y="1426590"/>
        <a:ext cx="3089323" cy="463398"/>
      </dsp:txXfrm>
    </dsp:sp>
    <dsp:sp modelId="{F0A5745A-CD65-4CEB-B95E-F48B7E30FE09}">
      <dsp:nvSpPr>
        <dsp:cNvPr id="0" name=""/>
        <dsp:cNvSpPr/>
      </dsp:nvSpPr>
      <dsp:spPr>
        <a:xfrm>
          <a:off x="7266893" y="1941158"/>
          <a:ext cx="3089323" cy="852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b="0" i="0" kern="1200"/>
            <a:t>Ensures that any interference with rights is justified and proportionate to the aim pursued.</a:t>
          </a:r>
          <a:endParaRPr lang="en-US" sz="1700" kern="1200"/>
        </a:p>
      </dsp:txBody>
      <dsp:txXfrm>
        <a:off x="7266893" y="1941158"/>
        <a:ext cx="3089323" cy="85259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20.02.2025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2/20/25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2/20/25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
        <p:nvSpPr>
          <p:cNvPr id="8" name="TextBox 7">
            <a:extLst>
              <a:ext uri="{FF2B5EF4-FFF2-40B4-BE49-F238E27FC236}">
                <a16:creationId xmlns:a16="http://schemas.microsoft.com/office/drawing/2014/main" id="{1FB4A98B-CCDD-8C18-6DCB-7A2A750E528B}"/>
              </a:ext>
            </a:extLst>
          </p:cNvPr>
          <p:cNvSpPr txBox="1"/>
          <p:nvPr>
            <p:extLst>
              <p:ext uri="{1162E1C5-73C7-4A58-AE30-91384D911F3F}">
                <p184:classification xmlns:p184="http://schemas.microsoft.com/office/powerpoint/2018/4/main" val="hdr"/>
              </p:ext>
            </p:extLst>
          </p:nvPr>
        </p:nvSpPr>
        <p:spPr>
          <a:xfrm>
            <a:off x="11745913" y="63500"/>
            <a:ext cx="411162" cy="152400"/>
          </a:xfrm>
          <a:prstGeom prst="rect">
            <a:avLst/>
          </a:prstGeom>
        </p:spPr>
        <p:txBody>
          <a:bodyPr horzOverflow="overflow" lIns="0" tIns="0" rIns="0" bIns="0">
            <a:spAutoFit/>
          </a:bodyPr>
          <a:lstStyle/>
          <a:p>
            <a:pPr algn="l"/>
            <a:r>
              <a:rPr lang="en-US" sz="1000">
                <a:solidFill>
                  <a:srgbClr val="0000FF"/>
                </a:solidFill>
                <a:latin typeface="Calibri" panose="020F0502020204030204" pitchFamily="34" charset="0"/>
                <a:ea typeface="Calibri" panose="020F0502020204030204" pitchFamily="34" charset="0"/>
                <a:cs typeface="Calibri" panose="020F0502020204030204" pitchFamily="34" charset="0"/>
              </a:rPr>
              <a:t>Interno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s://www.oas.org/e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hyperlink" Target="https://www.coe.int/en/web/porta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hyperlink" Target="https://worldjusticeproject.org/rule-of-law-index/downloads/WJPIndex2024.pdf"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pace.coe.int/en/"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hyperlink" Target="https://www.coe.int/en/web/conventions/full-list"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bihr.org.uk/get-informed/legislation-explainers/whats-in-the-european-convention-on-human-rights"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png"/><Relationship Id="rId7" Type="http://schemas.openxmlformats.org/officeDocument/2006/relationships/diagramColors" Target="../diagrams/colors4.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hyperlink" Target="https://www.echr.coe.int/documents/d/echr/Case_processing_Court_ENG" TargetMode="Externa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3.png"/><Relationship Id="rId7" Type="http://schemas.openxmlformats.org/officeDocument/2006/relationships/diagramColors" Target="../diagrams/colors10.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34.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3.png"/><Relationship Id="rId7" Type="http://schemas.openxmlformats.org/officeDocument/2006/relationships/diagramColors" Target="../diagrams/colors1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3.png"/><Relationship Id="rId7" Type="http://schemas.openxmlformats.org/officeDocument/2006/relationships/diagramColors" Target="../diagrams/colors1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0.jp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hyperlink" Target="https://www.un.org/" TargetMode="External"/><Relationship Id="rId7"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www.icj-cij.org/home" TargetMode="External"/><Relationship Id="rId5" Type="http://schemas.openxmlformats.org/officeDocument/2006/relationships/hyperlink" Target="https://main.un.org/securitycouncil/en" TargetMode="External"/><Relationship Id="rId4" Type="http://schemas.openxmlformats.org/officeDocument/2006/relationships/hyperlink" Target="https://www.ohchr.org/en/hrbodies/hrc/home"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hyperlink" Target="https://au.in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hyperlink" Target="https://www.las.or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hyperlink" Target="https://curia.europa.eu/jcms/jcms/Jo1_6308/" TargetMode="External"/><Relationship Id="rId4" Type="http://schemas.openxmlformats.org/officeDocument/2006/relationships/hyperlink" Target="https://european-union.europa.eu/index_en?prefLang=r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2255CADE-DCE0-447F-B290-2AE78E5E55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Рисунок 2" descr="Изображение выглядит как искусство, круг&#10;&#10;Контент, сгенерированный ИИ, может содержать ошибки.">
            <a:extLst>
              <a:ext uri="{FF2B5EF4-FFF2-40B4-BE49-F238E27FC236}">
                <a16:creationId xmlns:a16="http://schemas.microsoft.com/office/drawing/2014/main" id="{529C4A26-C2B4-B6D5-61AB-179B8E0065F0}"/>
              </a:ext>
            </a:extLst>
          </p:cNvPr>
          <p:cNvPicPr>
            <a:picLocks noChangeAspect="1"/>
          </p:cNvPicPr>
          <p:nvPr/>
        </p:nvPicPr>
        <p:blipFill>
          <a:blip r:embed="rId2"/>
          <a:srcRect t="956" r="3" b="3"/>
          <a:stretch/>
        </p:blipFill>
        <p:spPr>
          <a:xfrm>
            <a:off x="8860" y="10"/>
            <a:ext cx="6924201" cy="6857990"/>
          </a:xfrm>
          <a:prstGeom prst="rect">
            <a:avLst/>
          </a:prstGeom>
        </p:spPr>
      </p:pic>
      <p:sp>
        <p:nvSpPr>
          <p:cNvPr id="35" name="Rectangle 34">
            <a:extLst>
              <a:ext uri="{FF2B5EF4-FFF2-40B4-BE49-F238E27FC236}">
                <a16:creationId xmlns:a16="http://schemas.microsoft.com/office/drawing/2014/main" id="{4245587C-701C-48A1-9B6B-10C3DF81A8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33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2E5CF545-7AAF-4A13-8871-089E929E850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xfrm>
            <a:off x="7570382" y="1358901"/>
            <a:ext cx="3707844" cy="2730498"/>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GB" sz="1900" b="1"/>
              <a:t>Unit 3. </a:t>
            </a:r>
            <a:br>
              <a:rPr lang="en-US" sz="1900" b="0" i="0"/>
            </a:br>
            <a:r>
              <a:rPr lang="en" sz="1900" b="1"/>
              <a:t>Human Rights in the International Arena</a:t>
            </a:r>
            <a:br>
              <a:rPr lang="en" sz="1900"/>
            </a:br>
            <a:r>
              <a:rPr lang="en" sz="1900" i="1"/>
              <a:t>General Characteristics of International Organizations and the Structure and Functions of the European Court of Human Rights</a:t>
            </a:r>
            <a:br>
              <a:rPr lang="en-US" sz="1900"/>
            </a:br>
            <a:endParaRPr lang="ru-UA" sz="190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xfrm>
            <a:off x="7676707" y="4165601"/>
            <a:ext cx="3487479" cy="789172"/>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a:lnSpc>
                <a:spcPct val="110000"/>
              </a:lnSpc>
            </a:pPr>
            <a:r>
              <a:rPr lang="en-US" sz="1500"/>
              <a:t>Prof. Viacheslav (SLAVA) TULIAKOV</a:t>
            </a:r>
          </a:p>
          <a:p>
            <a:pPr>
              <a:lnSpc>
                <a:spcPct val="110000"/>
              </a:lnSpc>
            </a:pPr>
            <a:r>
              <a:rPr lang="en-US" sz="1500" err="1"/>
              <a:t>Viacheslav.Tuliakov@esic.university</a:t>
            </a:r>
            <a:endParaRPr lang="ru-UA" sz="1500"/>
          </a:p>
        </p:txBody>
      </p:sp>
      <p:sp>
        <p:nvSpPr>
          <p:cNvPr id="2" name="TextBox 1">
            <a:extLst>
              <a:ext uri="{FF2B5EF4-FFF2-40B4-BE49-F238E27FC236}">
                <a16:creationId xmlns:a16="http://schemas.microsoft.com/office/drawing/2014/main" id="{16998AC2-444A-8E89-381B-3E5CBF210D11}"/>
              </a:ext>
            </a:extLst>
          </p:cNvPr>
          <p:cNvSpPr txBox="1"/>
          <p:nvPr/>
        </p:nvSpPr>
        <p:spPr>
          <a:xfrm>
            <a:off x="7394713" y="6718852"/>
            <a:ext cx="184731" cy="369332"/>
          </a:xfrm>
          <a:prstGeom prst="rect">
            <a:avLst/>
          </a:prstGeom>
          <a:noFill/>
        </p:spPr>
        <p:txBody>
          <a:bodyPr wrap="none" rtlCol="0">
            <a:spAutoFit/>
          </a:bodyPr>
          <a:lstStyle/>
          <a:p>
            <a:endParaRPr lang="ru-UA"/>
          </a:p>
        </p:txBody>
      </p:sp>
    </p:spTree>
    <p:extLst>
      <p:ext uri="{BB962C8B-B14F-4D97-AF65-F5344CB8AC3E}">
        <p14:creationId xmlns:p14="http://schemas.microsoft.com/office/powerpoint/2010/main" val="116011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Цветной Карвед-люди">
            <a:extLst>
              <a:ext uri="{FF2B5EF4-FFF2-40B4-BE49-F238E27FC236}">
                <a16:creationId xmlns:a16="http://schemas.microsoft.com/office/drawing/2014/main" id="{DB7E80B1-D3FD-FACD-4ADA-0C71A4A91931}"/>
              </a:ext>
            </a:extLst>
          </p:cNvPr>
          <p:cNvPicPr>
            <a:picLocks noChangeAspect="1"/>
          </p:cNvPicPr>
          <p:nvPr/>
        </p:nvPicPr>
        <p:blipFill>
          <a:blip r:embed="rId2"/>
          <a:srcRect l="29209" r="28976" b="-1"/>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E32279F9-95C5-84FE-A675-7AE6A4CD3DAB}"/>
              </a:ext>
            </a:extLst>
          </p:cNvPr>
          <p:cNvSpPr>
            <a:spLocks noGrp="1"/>
          </p:cNvSpPr>
          <p:nvPr>
            <p:ph type="title"/>
          </p:nvPr>
        </p:nvSpPr>
        <p:spPr>
          <a:xfrm>
            <a:off x="4465050" y="618517"/>
            <a:ext cx="6672886" cy="1596177"/>
          </a:xfrm>
        </p:spPr>
        <p:txBody>
          <a:bodyPr>
            <a:normAutofit/>
          </a:bodyPr>
          <a:lstStyle/>
          <a:p>
            <a:r>
              <a:rPr lang="en" sz="2500" b="1" dirty="0">
                <a:latin typeface="ui-sans-serif"/>
              </a:rPr>
              <a:t>Organization of American States (OAS) - Regional Organization for Human Rights</a:t>
            </a:r>
            <a:br>
              <a:rPr lang="en" sz="2500" b="1" dirty="0">
                <a:latin typeface="ui-sans-serif"/>
              </a:rPr>
            </a:br>
            <a:endParaRPr lang="ru-UA" sz="2500" dirty="0"/>
          </a:p>
        </p:txBody>
      </p:sp>
      <p:sp>
        <p:nvSpPr>
          <p:cNvPr id="3" name="Объект 2">
            <a:extLst>
              <a:ext uri="{FF2B5EF4-FFF2-40B4-BE49-F238E27FC236}">
                <a16:creationId xmlns:a16="http://schemas.microsoft.com/office/drawing/2014/main" id="{F938D02D-D7E6-03D2-3FB0-29156BB47F1E}"/>
              </a:ext>
            </a:extLst>
          </p:cNvPr>
          <p:cNvSpPr>
            <a:spLocks noGrp="1"/>
          </p:cNvSpPr>
          <p:nvPr>
            <p:ph sz="quarter" idx="13"/>
          </p:nvPr>
        </p:nvSpPr>
        <p:spPr>
          <a:xfrm>
            <a:off x="4465048" y="2367092"/>
            <a:ext cx="6672887" cy="3424107"/>
          </a:xfrm>
        </p:spPr>
        <p:txBody>
          <a:bodyPr>
            <a:normAutofit/>
          </a:bodyPr>
          <a:lstStyle/>
          <a:p>
            <a:pPr>
              <a:lnSpc>
                <a:spcPct val="110000"/>
              </a:lnSpc>
              <a:buFont typeface="Arial" panose="020B0604020202020204" pitchFamily="34" charset="0"/>
              <a:buChar char="•"/>
            </a:pPr>
            <a:r>
              <a:rPr lang="en" sz="1100" b="1" i="0" u="none" strike="noStrike" dirty="0">
                <a:effectLst/>
                <a:latin typeface="ui-sans-serif"/>
              </a:rPr>
              <a:t>Definition </a:t>
            </a:r>
            <a:r>
              <a:rPr lang="en" sz="1100" b="0" i="0" u="none" strike="noStrike" dirty="0">
                <a:effectLst/>
                <a:latin typeface="ui-sans-serif"/>
              </a:rPr>
              <a:t>:</a:t>
            </a:r>
            <a:br>
              <a:rPr lang="en" sz="1100" b="0" i="0" u="none" strike="noStrike" dirty="0">
                <a:effectLst/>
                <a:latin typeface="ui-sans-serif"/>
              </a:rPr>
            </a:br>
            <a:r>
              <a:rPr lang="en" sz="1100" b="0" i="0" u="none" strike="noStrike" dirty="0">
                <a:effectLst/>
                <a:latin typeface="ui-sans-serif"/>
              </a:rPr>
              <a:t>The Organization of American States is a regional organization founded in 1948 to promote democracy, development, and human rights in the Americas.</a:t>
            </a:r>
          </a:p>
          <a:p>
            <a:pPr>
              <a:lnSpc>
                <a:spcPct val="110000"/>
              </a:lnSpc>
              <a:buFont typeface="Arial" panose="020B0604020202020204" pitchFamily="34" charset="0"/>
              <a:buChar char="•"/>
            </a:pPr>
            <a:r>
              <a:rPr lang="en" sz="1100" b="1" i="0" u="none" strike="noStrike" dirty="0">
                <a:effectLst/>
                <a:latin typeface="ui-sans-serif"/>
              </a:rPr>
              <a:t>Key Features </a:t>
            </a:r>
            <a:r>
              <a:rPr lang="en" sz="1100" b="0" i="0" u="none" strike="noStrike" dirty="0">
                <a:effectLst/>
                <a:latin typeface="ui-sans-serif"/>
              </a:rPr>
              <a:t>: </a:t>
            </a:r>
          </a:p>
          <a:p>
            <a:pPr marL="742950" lvl="1" indent="-285750">
              <a:lnSpc>
                <a:spcPct val="110000"/>
              </a:lnSpc>
              <a:buFont typeface="Arial" panose="020B0604020202020204" pitchFamily="34" charset="0"/>
              <a:buChar char="•"/>
            </a:pPr>
            <a:r>
              <a:rPr lang="en" sz="1100" b="0" i="0" u="none" strike="noStrike" dirty="0">
                <a:effectLst/>
                <a:latin typeface="ui-sans-serif"/>
              </a:rPr>
              <a:t>Comprises 35 member states from North, Central, and South America. </a:t>
            </a:r>
          </a:p>
          <a:p>
            <a:pPr marL="742950" lvl="1" indent="-285750">
              <a:lnSpc>
                <a:spcPct val="110000"/>
              </a:lnSpc>
              <a:buFont typeface="Arial" panose="020B0604020202020204" pitchFamily="34" charset="0"/>
              <a:buChar char="•"/>
            </a:pPr>
            <a:r>
              <a:rPr lang="en" sz="1100" b="0" i="0" u="none" strike="noStrike" dirty="0">
                <a:effectLst/>
                <a:latin typeface="ui-sans-serif"/>
              </a:rPr>
              <a:t>Includes the Inter-American Commission on Human Rights (IACHR) and the Inter-American Court of Human Rights.</a:t>
            </a:r>
          </a:p>
          <a:p>
            <a:pPr>
              <a:lnSpc>
                <a:spcPct val="110000"/>
              </a:lnSpc>
              <a:buFont typeface="Arial" panose="020B0604020202020204" pitchFamily="34" charset="0"/>
              <a:buChar char="•"/>
            </a:pPr>
            <a:r>
              <a:rPr lang="en" sz="1100" b="1" i="0" u="none" strike="noStrike" dirty="0">
                <a:effectLst/>
                <a:latin typeface="ui-sans-serif"/>
              </a:rPr>
              <a:t>Functions in Human Rights </a:t>
            </a:r>
            <a:r>
              <a:rPr lang="en" sz="1100" b="0" i="0" u="none" strike="noStrike" dirty="0">
                <a:effectLst/>
                <a:latin typeface="ui-sans-serif"/>
              </a:rPr>
              <a:t>: </a:t>
            </a:r>
          </a:p>
          <a:p>
            <a:pPr marL="742950" lvl="1" indent="-285750">
              <a:lnSpc>
                <a:spcPct val="110000"/>
              </a:lnSpc>
              <a:buFont typeface="Arial" panose="020B0604020202020204" pitchFamily="34" charset="0"/>
              <a:buChar char="•"/>
            </a:pPr>
            <a:r>
              <a:rPr lang="en" sz="1100" b="1" i="0" u="none" strike="noStrike" dirty="0">
                <a:effectLst/>
                <a:latin typeface="ui-sans-serif"/>
              </a:rPr>
              <a:t>Develop Regional Instruments </a:t>
            </a:r>
            <a:r>
              <a:rPr lang="en" sz="1100" b="0" i="0" u="none" strike="noStrike" dirty="0">
                <a:effectLst/>
                <a:latin typeface="ui-sans-serif"/>
              </a:rPr>
              <a:t>: Through documents like the American Convention on Human Rights. </a:t>
            </a:r>
          </a:p>
          <a:p>
            <a:pPr marL="742950" lvl="1" indent="-285750">
              <a:lnSpc>
                <a:spcPct val="110000"/>
              </a:lnSpc>
              <a:buFont typeface="Arial" panose="020B0604020202020204" pitchFamily="34" charset="0"/>
              <a:buChar char="•"/>
            </a:pPr>
            <a:r>
              <a:rPr lang="en" sz="1100" b="1" i="0" u="none" strike="noStrike" dirty="0">
                <a:effectLst/>
                <a:latin typeface="ui-sans-serif"/>
              </a:rPr>
              <a:t>Investigate Violations </a:t>
            </a:r>
            <a:r>
              <a:rPr lang="en" sz="1100" b="0" i="0" u="none" strike="noStrike" dirty="0">
                <a:effectLst/>
                <a:latin typeface="ui-sans-serif"/>
              </a:rPr>
              <a:t>: Examines individual petitions and country reports. </a:t>
            </a:r>
          </a:p>
          <a:p>
            <a:pPr marL="742950" lvl="1" indent="-285750">
              <a:lnSpc>
                <a:spcPct val="110000"/>
              </a:lnSpc>
              <a:buFont typeface="Arial" panose="020B0604020202020204" pitchFamily="34" charset="0"/>
              <a:buChar char="•"/>
            </a:pPr>
            <a:r>
              <a:rPr lang="en" sz="1100" b="1" i="0" u="none" strike="noStrike" dirty="0">
                <a:effectLst/>
                <a:latin typeface="ui-sans-serif"/>
              </a:rPr>
              <a:t>Promote Justice </a:t>
            </a:r>
            <a:r>
              <a:rPr lang="en" sz="1100" b="0" i="0" u="none" strike="noStrike" dirty="0">
                <a:effectLst/>
                <a:latin typeface="ui-sans-serif"/>
              </a:rPr>
              <a:t>: Provides advisory opinions and binding judgments. </a:t>
            </a:r>
          </a:p>
          <a:p>
            <a:pPr marL="742950" lvl="1" indent="-285750">
              <a:lnSpc>
                <a:spcPct val="110000"/>
              </a:lnSpc>
              <a:buFont typeface="Arial" panose="020B0604020202020204" pitchFamily="34" charset="0"/>
              <a:buChar char="•"/>
            </a:pPr>
            <a:r>
              <a:rPr lang="en" sz="1100" b="1" i="0" u="none" strike="noStrike" dirty="0">
                <a:effectLst/>
                <a:latin typeface="ui-sans-serif"/>
              </a:rPr>
              <a:t>Support Democratic Institutions </a:t>
            </a:r>
            <a:r>
              <a:rPr lang="en" sz="1100" b="0" i="0" u="none" strike="noStrike" dirty="0">
                <a:effectLst/>
                <a:latin typeface="ui-sans-serif"/>
              </a:rPr>
              <a:t>: Ensures free and fair elections.</a:t>
            </a:r>
          </a:p>
          <a:p>
            <a:pPr marL="742950" lvl="1" indent="-285750">
              <a:lnSpc>
                <a:spcPct val="110000"/>
              </a:lnSpc>
              <a:buFont typeface="Arial" panose="020B0604020202020204" pitchFamily="34" charset="0"/>
              <a:buChar char="•"/>
            </a:pPr>
            <a:r>
              <a:rPr lang="en" sz="1100" b="0" i="0" u="none" strike="noStrike" dirty="0">
                <a:effectLst/>
                <a:latin typeface="ui-sans-serif"/>
                <a:hlinkClick r:id="rId4"/>
              </a:rPr>
              <a:t>https://www.oas.org/en/</a:t>
            </a:r>
            <a:endParaRPr lang="en" sz="1100" b="0" i="0" u="none" strike="noStrike" dirty="0">
              <a:effectLst/>
              <a:latin typeface="ui-sans-serif"/>
            </a:endParaRPr>
          </a:p>
          <a:p>
            <a:pPr marL="742950" lvl="1" indent="-285750">
              <a:lnSpc>
                <a:spcPct val="110000"/>
              </a:lnSpc>
              <a:buFont typeface="Arial" panose="020B0604020202020204" pitchFamily="34" charset="0"/>
              <a:buChar char="•"/>
            </a:pPr>
            <a:endParaRPr lang="ru-UA" sz="1100" dirty="0"/>
          </a:p>
        </p:txBody>
      </p:sp>
    </p:spTree>
    <p:extLst>
      <p:ext uri="{BB962C8B-B14F-4D97-AF65-F5344CB8AC3E}">
        <p14:creationId xmlns:p14="http://schemas.microsoft.com/office/powerpoint/2010/main" val="3411321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D58954F-C5AC-4BE0-811D-8DFE18E3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359E835-CE77-4DCC-8EC3-1924094D3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6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Комната с разноцветными стульями">
            <a:extLst>
              <a:ext uri="{FF2B5EF4-FFF2-40B4-BE49-F238E27FC236}">
                <a16:creationId xmlns:a16="http://schemas.microsoft.com/office/drawing/2014/main" id="{8AC1AFF0-9D59-5E16-E886-AC2C786CE8B7}"/>
              </a:ext>
            </a:extLst>
          </p:cNvPr>
          <p:cNvPicPr>
            <a:picLocks noChangeAspect="1"/>
          </p:cNvPicPr>
          <p:nvPr/>
        </p:nvPicPr>
        <p:blipFill>
          <a:blip r:embed="rId2"/>
          <a:srcRect l="30185" r="30544" b="-1"/>
          <a:stretch/>
        </p:blipFill>
        <p:spPr>
          <a:xfrm>
            <a:off x="8157374" y="10"/>
            <a:ext cx="4034626" cy="6857990"/>
          </a:xfrm>
          <a:prstGeom prst="rect">
            <a:avLst/>
          </a:prstGeom>
        </p:spPr>
      </p:pic>
      <p:pic>
        <p:nvPicPr>
          <p:cNvPr id="13" name="Picture 12">
            <a:extLst>
              <a:ext uri="{FF2B5EF4-FFF2-40B4-BE49-F238E27FC236}">
                <a16:creationId xmlns:a16="http://schemas.microsoft.com/office/drawing/2014/main" id="{B03B59B5-123A-4DC5-87BD-6D3E22FA6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A5CAC3AB-2D0A-87C6-84D2-95CF9DB28DDB}"/>
              </a:ext>
            </a:extLst>
          </p:cNvPr>
          <p:cNvSpPr>
            <a:spLocks noGrp="1"/>
          </p:cNvSpPr>
          <p:nvPr>
            <p:ph type="title"/>
          </p:nvPr>
        </p:nvSpPr>
        <p:spPr>
          <a:xfrm>
            <a:off x="913776" y="618517"/>
            <a:ext cx="6672886" cy="1596177"/>
          </a:xfrm>
        </p:spPr>
        <p:txBody>
          <a:bodyPr>
            <a:normAutofit/>
          </a:bodyPr>
          <a:lstStyle/>
          <a:p>
            <a:r>
              <a:rPr lang="en" sz="2800" b="1" dirty="0">
                <a:latin typeface="ui-sans-serif"/>
              </a:rPr>
              <a:t>Council of Europe (</a:t>
            </a:r>
            <a:r>
              <a:rPr lang="en" sz="2800" b="1" dirty="0" err="1">
                <a:latin typeface="ui-sans-serif"/>
              </a:rPr>
              <a:t>CoE</a:t>
            </a:r>
            <a:r>
              <a:rPr lang="en" sz="2800" b="1" dirty="0">
                <a:latin typeface="ui-sans-serif"/>
              </a:rPr>
              <a:t>) - Promoting Human Rights in Europe</a:t>
            </a:r>
            <a:br>
              <a:rPr lang="en" sz="2800" b="1" dirty="0">
                <a:latin typeface="ui-sans-serif"/>
              </a:rPr>
            </a:br>
            <a:endParaRPr lang="ru-UA" sz="2800" dirty="0"/>
          </a:p>
        </p:txBody>
      </p:sp>
      <p:sp>
        <p:nvSpPr>
          <p:cNvPr id="3" name="Объект 2">
            <a:extLst>
              <a:ext uri="{FF2B5EF4-FFF2-40B4-BE49-F238E27FC236}">
                <a16:creationId xmlns:a16="http://schemas.microsoft.com/office/drawing/2014/main" id="{9A5CB919-02DE-3983-811F-FC63CD5F0CC6}"/>
              </a:ext>
            </a:extLst>
          </p:cNvPr>
          <p:cNvSpPr>
            <a:spLocks noGrp="1"/>
          </p:cNvSpPr>
          <p:nvPr>
            <p:ph sz="quarter" idx="13"/>
          </p:nvPr>
        </p:nvSpPr>
        <p:spPr>
          <a:xfrm>
            <a:off x="913774" y="2367092"/>
            <a:ext cx="6672887" cy="3424107"/>
          </a:xfrm>
        </p:spPr>
        <p:txBody>
          <a:bodyPr>
            <a:normAutofit lnSpcReduction="10000"/>
          </a:bodyPr>
          <a:lstStyle/>
          <a:p>
            <a:pPr>
              <a:lnSpc>
                <a:spcPct val="110000"/>
              </a:lnSpc>
              <a:buFont typeface="Arial" panose="020B0604020202020204" pitchFamily="34" charset="0"/>
              <a:buChar char="•"/>
            </a:pPr>
            <a:r>
              <a:rPr lang="en" sz="1000" b="1" i="0" u="none" strike="noStrike" dirty="0">
                <a:effectLst/>
                <a:latin typeface="ui-sans-serif"/>
              </a:rPr>
              <a:t>Definition </a:t>
            </a:r>
            <a:r>
              <a:rPr lang="en" sz="1000" b="0" i="0" u="none" strike="noStrike" dirty="0">
                <a:effectLst/>
                <a:latin typeface="ui-sans-serif"/>
              </a:rPr>
              <a:t>:</a:t>
            </a:r>
            <a:br>
              <a:rPr lang="en" sz="1000" b="0" i="0" u="none" strike="noStrike" dirty="0">
                <a:effectLst/>
                <a:latin typeface="ui-sans-serif"/>
              </a:rPr>
            </a:br>
            <a:r>
              <a:rPr lang="en" sz="1000" b="0" i="0" u="none" strike="noStrike" dirty="0">
                <a:effectLst/>
                <a:latin typeface="ui-sans-serif"/>
              </a:rPr>
              <a:t>The Council of Europe is a regional intergovernmental organization founded in 1949 to promote human rights, democracy, and the rule of law across Europe.</a:t>
            </a:r>
          </a:p>
          <a:p>
            <a:pPr>
              <a:lnSpc>
                <a:spcPct val="110000"/>
              </a:lnSpc>
              <a:buFont typeface="Arial" panose="020B0604020202020204" pitchFamily="34" charset="0"/>
              <a:buChar char="•"/>
            </a:pPr>
            <a:r>
              <a:rPr lang="en" sz="1000" b="1" i="0" u="none" strike="noStrike" dirty="0">
                <a:effectLst/>
                <a:latin typeface="ui-sans-serif"/>
              </a:rPr>
              <a:t>Key Features </a:t>
            </a:r>
            <a:r>
              <a:rPr lang="en" sz="1000" b="0" i="0" u="none" strike="noStrike" dirty="0">
                <a:effectLst/>
                <a:latin typeface="ui-sans-serif"/>
              </a:rPr>
              <a:t>: </a:t>
            </a:r>
          </a:p>
          <a:p>
            <a:pPr marL="742950" lvl="1" indent="-285750">
              <a:lnSpc>
                <a:spcPct val="110000"/>
              </a:lnSpc>
              <a:buFont typeface="Arial" panose="020B0604020202020204" pitchFamily="34" charset="0"/>
              <a:buChar char="•"/>
            </a:pPr>
            <a:r>
              <a:rPr lang="en" sz="1000" b="0" i="0" u="none" strike="noStrike" dirty="0">
                <a:effectLst/>
                <a:latin typeface="ui-sans-serif"/>
              </a:rPr>
              <a:t>Comprises 46 member states. </a:t>
            </a:r>
          </a:p>
          <a:p>
            <a:pPr marL="742950" lvl="1" indent="-285750">
              <a:lnSpc>
                <a:spcPct val="110000"/>
              </a:lnSpc>
              <a:buFont typeface="Arial" panose="020B0604020202020204" pitchFamily="34" charset="0"/>
              <a:buChar char="•"/>
            </a:pPr>
            <a:r>
              <a:rPr lang="en" sz="1000" b="0" i="0" u="none" strike="noStrike" dirty="0">
                <a:effectLst/>
                <a:latin typeface="ui-sans-serif"/>
              </a:rPr>
              <a:t>Includes institutions like the Committee of Ministers, Parliamentary Assembly, and the European Court of Human Rights (ECtHR).</a:t>
            </a:r>
          </a:p>
          <a:p>
            <a:pPr>
              <a:lnSpc>
                <a:spcPct val="110000"/>
              </a:lnSpc>
              <a:buFont typeface="Arial" panose="020B0604020202020204" pitchFamily="34" charset="0"/>
              <a:buChar char="•"/>
            </a:pPr>
            <a:r>
              <a:rPr lang="en" sz="1000" b="1" i="0" u="none" strike="noStrike" dirty="0">
                <a:effectLst/>
                <a:latin typeface="ui-sans-serif"/>
              </a:rPr>
              <a:t>Functions in Human Rights </a:t>
            </a:r>
            <a:r>
              <a:rPr lang="en" sz="1000" b="0" i="0" u="none" strike="noStrike" dirty="0">
                <a:effectLst/>
                <a:latin typeface="ui-sans-serif"/>
              </a:rPr>
              <a:t>: </a:t>
            </a:r>
          </a:p>
          <a:p>
            <a:pPr marL="742950" lvl="1" indent="-285750">
              <a:lnSpc>
                <a:spcPct val="110000"/>
              </a:lnSpc>
              <a:buFont typeface="Arial" panose="020B0604020202020204" pitchFamily="34" charset="0"/>
              <a:buChar char="•"/>
            </a:pPr>
            <a:r>
              <a:rPr lang="en" sz="1000" b="1" i="0" u="none" strike="noStrike" dirty="0">
                <a:effectLst/>
                <a:latin typeface="ui-sans-serif"/>
              </a:rPr>
              <a:t>Develop Legal Frameworks </a:t>
            </a:r>
            <a:r>
              <a:rPr lang="en" sz="1000" b="0" i="0" u="none" strike="noStrike" dirty="0">
                <a:effectLst/>
                <a:latin typeface="ui-sans-serif"/>
              </a:rPr>
              <a:t>: Drafts conventions and treaties, including the European Convention on Human Rights (ECHR). </a:t>
            </a:r>
          </a:p>
          <a:p>
            <a:pPr marL="742950" lvl="1" indent="-285750">
              <a:lnSpc>
                <a:spcPct val="110000"/>
              </a:lnSpc>
              <a:buFont typeface="Arial" panose="020B0604020202020204" pitchFamily="34" charset="0"/>
              <a:buChar char="•"/>
            </a:pPr>
            <a:r>
              <a:rPr lang="en" sz="1000" b="1" i="0" u="none" strike="noStrike" dirty="0">
                <a:effectLst/>
                <a:latin typeface="ui-sans-serif"/>
              </a:rPr>
              <a:t>Monitor Compliance </a:t>
            </a:r>
            <a:r>
              <a:rPr lang="en" sz="1000" b="0" i="0" u="none" strike="noStrike" dirty="0">
                <a:effectLst/>
                <a:latin typeface="ui-sans-serif"/>
              </a:rPr>
              <a:t>: Through the Committee of Ministers and treaty bodies. </a:t>
            </a:r>
          </a:p>
          <a:p>
            <a:pPr marL="742950" lvl="1" indent="-285750">
              <a:lnSpc>
                <a:spcPct val="110000"/>
              </a:lnSpc>
              <a:buFont typeface="Arial" panose="020B0604020202020204" pitchFamily="34" charset="0"/>
              <a:buChar char="•"/>
            </a:pPr>
            <a:r>
              <a:rPr lang="en" sz="1000" b="1" i="0" u="none" strike="noStrike" dirty="0">
                <a:effectLst/>
                <a:latin typeface="ui-sans-serif"/>
              </a:rPr>
              <a:t>Promote Education and Awareness </a:t>
            </a:r>
            <a:r>
              <a:rPr lang="en" sz="1000" b="0" i="0" u="none" strike="noStrike" dirty="0">
                <a:effectLst/>
                <a:latin typeface="ui-sans-serif"/>
              </a:rPr>
              <a:t>: Conducts programs to educate citizens about human rights. </a:t>
            </a:r>
          </a:p>
          <a:p>
            <a:pPr marL="742950" lvl="1" indent="-285750">
              <a:lnSpc>
                <a:spcPct val="110000"/>
              </a:lnSpc>
              <a:buFont typeface="Arial" panose="020B0604020202020204" pitchFamily="34" charset="0"/>
              <a:buChar char="•"/>
            </a:pPr>
            <a:r>
              <a:rPr lang="en" sz="1000" b="1" i="0" u="none" strike="noStrike" dirty="0">
                <a:effectLst/>
                <a:latin typeface="ui-sans-serif"/>
              </a:rPr>
              <a:t>Support Vulnerable Groups </a:t>
            </a:r>
            <a:r>
              <a:rPr lang="en" sz="1000" b="0" i="0" u="none" strike="noStrike" dirty="0">
                <a:effectLst/>
                <a:latin typeface="ui-sans-serif"/>
              </a:rPr>
              <a:t>: Focuses on issues such as minority rights, gender equality, and children's rights.</a:t>
            </a:r>
          </a:p>
          <a:p>
            <a:pPr marL="742950" lvl="1" indent="-285750">
              <a:lnSpc>
                <a:spcPct val="110000"/>
              </a:lnSpc>
              <a:buFont typeface="Arial" panose="020B0604020202020204" pitchFamily="34" charset="0"/>
              <a:buChar char="•"/>
            </a:pPr>
            <a:r>
              <a:rPr lang="en" sz="1000" b="0" i="0" u="none" strike="noStrike" dirty="0">
                <a:effectLst/>
                <a:latin typeface="ui-sans-serif"/>
                <a:hlinkClick r:id="rId4"/>
              </a:rPr>
              <a:t>https://www.coe.int/en/web/portal</a:t>
            </a:r>
            <a:endParaRPr lang="en" sz="1000" b="0" i="0" u="none" strike="noStrike" dirty="0">
              <a:effectLst/>
              <a:latin typeface="ui-sans-serif"/>
            </a:endParaRPr>
          </a:p>
          <a:p>
            <a:pPr marL="742950" lvl="1" indent="-285750">
              <a:lnSpc>
                <a:spcPct val="110000"/>
              </a:lnSpc>
              <a:buFont typeface="Arial" panose="020B0604020202020204" pitchFamily="34" charset="0"/>
              <a:buChar char="•"/>
            </a:pPr>
            <a:endParaRPr lang="ru-UA" sz="1000" dirty="0"/>
          </a:p>
        </p:txBody>
      </p:sp>
    </p:spTree>
    <p:extLst>
      <p:ext uri="{BB962C8B-B14F-4D97-AF65-F5344CB8AC3E}">
        <p14:creationId xmlns:p14="http://schemas.microsoft.com/office/powerpoint/2010/main" val="1537629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11" name="Picture 2">
            <a:extLst>
              <a:ext uri="{FF2B5EF4-FFF2-40B4-BE49-F238E27FC236}">
                <a16:creationId xmlns:a16="http://schemas.microsoft.com/office/drawing/2014/main" id="{22790EC5-ACA7-4536-8066-B60199F3C6D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5F86BEAF-FD24-4827-AD37-6785EBC9C2A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5" name="Rectangle 14">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
            <a:extLst>
              <a:ext uri="{FF2B5EF4-FFF2-40B4-BE49-F238E27FC236}">
                <a16:creationId xmlns:a16="http://schemas.microsoft.com/office/drawing/2014/main" id="{0917E639-5738-4605-929E-1222198314A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3"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E2C8335-8BCC-B7EF-BEC9-CECB852B9662}"/>
              </a:ext>
            </a:extLst>
          </p:cNvPr>
          <p:cNvSpPr txBox="1"/>
          <p:nvPr/>
        </p:nvSpPr>
        <p:spPr>
          <a:xfrm>
            <a:off x="643462" y="721895"/>
            <a:ext cx="3686803" cy="5526507"/>
          </a:xfrm>
          <a:prstGeom prst="rect">
            <a:avLst/>
          </a:prstGeom>
        </p:spPr>
        <p:txBody>
          <a:bodyPr vert="horz" lIns="91440" tIns="45720" rIns="91440" bIns="45720" rtlCol="0">
            <a:normAutofit/>
          </a:bodyPr>
          <a:lstStyle/>
          <a:p>
            <a:pPr indent="-228600" defTabSz="914400">
              <a:lnSpc>
                <a:spcPct val="110000"/>
              </a:lnSpc>
              <a:spcAft>
                <a:spcPts val="600"/>
              </a:spcAft>
              <a:buClr>
                <a:schemeClr val="tx1"/>
              </a:buClr>
              <a:buFont typeface="Arial" panose="020B0604020202020204" pitchFamily="34" charset="0"/>
              <a:buChar char="•"/>
            </a:pPr>
            <a:r>
              <a:rPr lang="en-US" sz="1400" cap="all" dirty="0"/>
              <a:t>E</a:t>
            </a:r>
            <a:r>
              <a:rPr lang="en-US" sz="1400" b="1" cap="all" dirty="0"/>
              <a:t>ffective rule of law </a:t>
            </a:r>
            <a:r>
              <a:rPr lang="en-US" sz="1400" cap="all" dirty="0"/>
              <a:t>reduces corruption, combats poverty and disease, and protects people from injustices large and small. It is the foundation for communities of justice, opportunity,</a:t>
            </a:r>
          </a:p>
          <a:p>
            <a:pPr indent="-228600" defTabSz="914400">
              <a:lnSpc>
                <a:spcPct val="110000"/>
              </a:lnSpc>
              <a:spcAft>
                <a:spcPts val="600"/>
              </a:spcAft>
              <a:buClr>
                <a:schemeClr val="tx1"/>
              </a:buClr>
              <a:buFont typeface="Arial" panose="020B0604020202020204" pitchFamily="34" charset="0"/>
              <a:buChar char="•"/>
            </a:pPr>
            <a:r>
              <a:rPr lang="en-US" sz="1400" cap="all" dirty="0"/>
              <a:t>and peace—underpinning development, accountable government, and respect for fundamental</a:t>
            </a:r>
          </a:p>
          <a:p>
            <a:pPr indent="-228600" defTabSz="914400">
              <a:lnSpc>
                <a:spcPct val="110000"/>
              </a:lnSpc>
              <a:spcAft>
                <a:spcPts val="600"/>
              </a:spcAft>
              <a:buClr>
                <a:schemeClr val="tx1"/>
              </a:buClr>
              <a:buFont typeface="Arial" panose="020B0604020202020204" pitchFamily="34" charset="0"/>
              <a:buChar char="•"/>
            </a:pPr>
            <a:r>
              <a:rPr lang="en-US" sz="1400" cap="all" dirty="0"/>
              <a:t>rights. Traditionally, the rule of law has been viewed as the domain of lawyers and judges.</a:t>
            </a:r>
          </a:p>
          <a:p>
            <a:pPr indent="-228600" defTabSz="914400">
              <a:lnSpc>
                <a:spcPct val="110000"/>
              </a:lnSpc>
              <a:spcAft>
                <a:spcPts val="600"/>
              </a:spcAft>
              <a:buClr>
                <a:schemeClr val="tx1"/>
              </a:buClr>
              <a:buFont typeface="Arial" panose="020B0604020202020204" pitchFamily="34" charset="0"/>
              <a:buChar char="•"/>
            </a:pPr>
            <a:r>
              <a:rPr lang="en-US" sz="1400" cap="all" dirty="0"/>
              <a:t>However, everyday issues of safety, rights, justice, and governance affect us all; everyone is a stakeholder in the rule of law.</a:t>
            </a:r>
          </a:p>
        </p:txBody>
      </p:sp>
      <p:sp>
        <p:nvSpPr>
          <p:cNvPr id="19" name="Rectangle 18">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1525"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Винтаж совместимые весыая шкала">
            <a:extLst>
              <a:ext uri="{FF2B5EF4-FFF2-40B4-BE49-F238E27FC236}">
                <a16:creationId xmlns:a16="http://schemas.microsoft.com/office/drawing/2014/main" id="{8A94C4E7-795D-0F3F-5957-1C8595B3A6E7}"/>
              </a:ext>
            </a:extLst>
          </p:cNvPr>
          <p:cNvPicPr>
            <a:picLocks noChangeAspect="1"/>
          </p:cNvPicPr>
          <p:nvPr/>
        </p:nvPicPr>
        <p:blipFill>
          <a:blip r:embed="rId4"/>
          <a:srcRect t="7081" r="1" b="31790"/>
          <a:stretch/>
        </p:blipFill>
        <p:spPr>
          <a:xfrm>
            <a:off x="4712842" y="10"/>
            <a:ext cx="7479157" cy="6857990"/>
          </a:xfrm>
          <a:prstGeom prst="rect">
            <a:avLst/>
          </a:prstGeom>
        </p:spPr>
      </p:pic>
      <p:pic>
        <p:nvPicPr>
          <p:cNvPr id="21" name="Picture 20">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8150"/>
          <a:stretch/>
        </p:blipFill>
        <p:spPr>
          <a:xfrm>
            <a:off x="4651242" y="0"/>
            <a:ext cx="7540758" cy="6858000"/>
          </a:xfrm>
          <a:prstGeom prst="rect">
            <a:avLst/>
          </a:prstGeom>
        </p:spPr>
      </p:pic>
    </p:spTree>
    <p:extLst>
      <p:ext uri="{BB962C8B-B14F-4D97-AF65-F5344CB8AC3E}">
        <p14:creationId xmlns:p14="http://schemas.microsoft.com/office/powerpoint/2010/main" val="1025835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22790EC5-ACA7-4536-8066-B60199F3C6D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5F86BEAF-FD24-4827-AD37-6785EBC9C2A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3" name="Rectangle 12">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Большое представление свернутой бумаги, коричневый записной книжки и черная блокнот в таблице деревянные">
            <a:extLst>
              <a:ext uri="{FF2B5EF4-FFF2-40B4-BE49-F238E27FC236}">
                <a16:creationId xmlns:a16="http://schemas.microsoft.com/office/drawing/2014/main" id="{CA4619F5-963D-4DE0-EDF2-ACC2D9C0FC58}"/>
              </a:ext>
            </a:extLst>
          </p:cNvPr>
          <p:cNvPicPr>
            <a:picLocks noChangeAspect="1"/>
          </p:cNvPicPr>
          <p:nvPr/>
        </p:nvPicPr>
        <p:blipFill>
          <a:blip r:embed="rId4"/>
          <a:srcRect l="4246" r="56580" b="-1"/>
          <a:stretch/>
        </p:blipFill>
        <p:spPr>
          <a:xfrm>
            <a:off x="20" y="10"/>
            <a:ext cx="4024741" cy="6857990"/>
          </a:xfrm>
          <a:prstGeom prst="rect">
            <a:avLst/>
          </a:prstGeom>
        </p:spPr>
      </p:pic>
      <p:sp>
        <p:nvSpPr>
          <p:cNvPr id="15" name="Rectangle 14">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34B0E0DC-2B3B-7FA8-FF91-A783ED548A24}"/>
              </a:ext>
            </a:extLst>
          </p:cNvPr>
          <p:cNvSpPr txBox="1"/>
          <p:nvPr/>
        </p:nvSpPr>
        <p:spPr>
          <a:xfrm>
            <a:off x="4465048" y="497306"/>
            <a:ext cx="7053184" cy="5293894"/>
          </a:xfrm>
          <a:prstGeom prst="rect">
            <a:avLst/>
          </a:prstGeom>
        </p:spPr>
        <p:txBody>
          <a:bodyPr vert="horz" lIns="91440" tIns="45720" rIns="91440" bIns="45720" rtlCol="0">
            <a:noAutofit/>
          </a:bodyPr>
          <a:lstStyle/>
          <a:p>
            <a:pPr indent="-228600" defTabSz="914400">
              <a:lnSpc>
                <a:spcPct val="110000"/>
              </a:lnSpc>
              <a:spcAft>
                <a:spcPts val="600"/>
              </a:spcAft>
              <a:buClr>
                <a:schemeClr val="tx1"/>
              </a:buClr>
              <a:buFont typeface="Arial" panose="020B0604020202020204" pitchFamily="34" charset="0"/>
              <a:buChar char="•"/>
            </a:pPr>
            <a:r>
              <a:rPr lang="en-US" sz="1400" cap="all" dirty="0"/>
              <a:t>The rule of law as a durable system of laws, institutions, norms, and community commitment that delivers:</a:t>
            </a:r>
          </a:p>
          <a:p>
            <a:pPr defTabSz="914400">
              <a:lnSpc>
                <a:spcPct val="110000"/>
              </a:lnSpc>
              <a:spcAft>
                <a:spcPts val="600"/>
              </a:spcAft>
              <a:buClr>
                <a:schemeClr val="tx1"/>
              </a:buClr>
            </a:pPr>
            <a:endParaRPr lang="en-US" sz="1400" cap="all" dirty="0"/>
          </a:p>
          <a:p>
            <a:pPr indent="-228600" defTabSz="914400">
              <a:lnSpc>
                <a:spcPct val="110000"/>
              </a:lnSpc>
              <a:spcAft>
                <a:spcPts val="600"/>
              </a:spcAft>
              <a:buClr>
                <a:schemeClr val="tx1"/>
              </a:buClr>
              <a:buFont typeface="Arial" panose="020B0604020202020204" pitchFamily="34" charset="0"/>
              <a:buChar char="•"/>
            </a:pPr>
            <a:r>
              <a:rPr lang="en-US" sz="1400" cap="all" dirty="0">
                <a:solidFill>
                  <a:srgbClr val="FF0000"/>
                </a:solidFill>
              </a:rPr>
              <a:t>Universal Principle One </a:t>
            </a:r>
            <a:r>
              <a:rPr lang="en-US" sz="1400" cap="all" dirty="0"/>
              <a:t>Accountability The government as well as private actors are accountable under the law.</a:t>
            </a:r>
          </a:p>
          <a:p>
            <a:pPr indent="-228600" defTabSz="914400">
              <a:lnSpc>
                <a:spcPct val="110000"/>
              </a:lnSpc>
              <a:spcAft>
                <a:spcPts val="600"/>
              </a:spcAft>
              <a:buClr>
                <a:schemeClr val="tx1"/>
              </a:buClr>
              <a:buFont typeface="Arial" panose="020B0604020202020204" pitchFamily="34" charset="0"/>
              <a:buChar char="•"/>
            </a:pPr>
            <a:r>
              <a:rPr lang="en-US" sz="1400" cap="all" dirty="0">
                <a:solidFill>
                  <a:srgbClr val="FF0000"/>
                </a:solidFill>
              </a:rPr>
              <a:t>Universal Principle Two </a:t>
            </a:r>
            <a:r>
              <a:rPr lang="en-US" sz="1400" cap="all" dirty="0"/>
              <a:t>Just Law The law is clear, publicized, and stable and is applied evenly. It ensures human rights as well as property, contract, and procedural rights.</a:t>
            </a:r>
          </a:p>
          <a:p>
            <a:pPr indent="-228600" defTabSz="914400">
              <a:lnSpc>
                <a:spcPct val="110000"/>
              </a:lnSpc>
              <a:spcAft>
                <a:spcPts val="600"/>
              </a:spcAft>
              <a:buClr>
                <a:schemeClr val="tx1"/>
              </a:buClr>
              <a:buFont typeface="Arial" panose="020B0604020202020204" pitchFamily="34" charset="0"/>
              <a:buChar char="•"/>
            </a:pPr>
            <a:r>
              <a:rPr lang="en-US" sz="1400" cap="all" dirty="0"/>
              <a:t>Universal Principle Three Open Government The processes by which the law is</a:t>
            </a:r>
          </a:p>
          <a:p>
            <a:pPr defTabSz="914400">
              <a:lnSpc>
                <a:spcPct val="110000"/>
              </a:lnSpc>
              <a:spcAft>
                <a:spcPts val="600"/>
              </a:spcAft>
              <a:buClr>
                <a:schemeClr val="tx1"/>
              </a:buClr>
            </a:pPr>
            <a:r>
              <a:rPr lang="en-US" sz="1400" cap="all" dirty="0"/>
              <a:t>adopted, administered, adjudicated, and enforced are accessible, fair, and efficient.</a:t>
            </a:r>
          </a:p>
          <a:p>
            <a:pPr indent="-228600" defTabSz="914400">
              <a:lnSpc>
                <a:spcPct val="110000"/>
              </a:lnSpc>
              <a:spcAft>
                <a:spcPts val="600"/>
              </a:spcAft>
              <a:buClr>
                <a:schemeClr val="tx1"/>
              </a:buClr>
              <a:buFont typeface="Arial" panose="020B0604020202020204" pitchFamily="34" charset="0"/>
              <a:buChar char="•"/>
            </a:pPr>
            <a:r>
              <a:rPr lang="en-US" sz="1400" cap="all" dirty="0">
                <a:solidFill>
                  <a:srgbClr val="FF0000"/>
                </a:solidFill>
              </a:rPr>
              <a:t>Universal Principle Four </a:t>
            </a:r>
            <a:r>
              <a:rPr lang="en-US" sz="1400" cap="all" dirty="0"/>
              <a:t>Accessible and Impartial Justice Justice is delivered timely by competent, ethical, and independent representatives and neutrals who are accessible, have adequate resources, and reflect the makeup of the communities they serve.</a:t>
            </a:r>
          </a:p>
        </p:txBody>
      </p:sp>
    </p:spTree>
    <p:extLst>
      <p:ext uri="{BB962C8B-B14F-4D97-AF65-F5344CB8AC3E}">
        <p14:creationId xmlns:p14="http://schemas.microsoft.com/office/powerpoint/2010/main" val="1243843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4E97BC-EBFF-3736-FCDC-4FF26F249FB2}"/>
              </a:ext>
            </a:extLst>
          </p:cNvPr>
          <p:cNvSpPr>
            <a:spLocks noGrp="1"/>
          </p:cNvSpPr>
          <p:nvPr>
            <p:ph type="title"/>
          </p:nvPr>
        </p:nvSpPr>
        <p:spPr/>
        <p:txBody>
          <a:bodyPr/>
          <a:lstStyle/>
          <a:p>
            <a:r>
              <a:rPr lang="en" dirty="0"/>
              <a:t>ensuring-accountability-for-all-</a:t>
            </a:r>
            <a:endParaRPr lang="ru-UA" dirty="0"/>
          </a:p>
        </p:txBody>
      </p:sp>
      <p:sp>
        <p:nvSpPr>
          <p:cNvPr id="3" name="Объект 2">
            <a:extLst>
              <a:ext uri="{FF2B5EF4-FFF2-40B4-BE49-F238E27FC236}">
                <a16:creationId xmlns:a16="http://schemas.microsoft.com/office/drawing/2014/main" id="{FBA7FF97-BC0B-4992-A74F-A70F5DC0B792}"/>
              </a:ext>
            </a:extLst>
          </p:cNvPr>
          <p:cNvSpPr>
            <a:spLocks noGrp="1"/>
          </p:cNvSpPr>
          <p:nvPr>
            <p:ph sz="quarter" idx="13"/>
          </p:nvPr>
        </p:nvSpPr>
        <p:spPr/>
        <p:txBody>
          <a:bodyPr>
            <a:normAutofit fontScale="70000" lnSpcReduction="20000"/>
          </a:bodyPr>
          <a:lstStyle/>
          <a:p>
            <a:r>
              <a:rPr lang="en" dirty="0"/>
              <a:t>Sec. 7.  Rules of Conduct Guiding Federal Employees’ Interpretation of the Law. The President and the Attorney General, subject to the President’s supervision and control, shall provide authoritative interpretations of law for the executive branch.  </a:t>
            </a:r>
          </a:p>
          <a:p>
            <a:r>
              <a:rPr lang="en" dirty="0">
                <a:solidFill>
                  <a:srgbClr val="FF0000"/>
                </a:solidFill>
              </a:rPr>
              <a:t>The President and the Attorney General’s opinions on questions of law are controlling on all employees in the conduct of their official duties.</a:t>
            </a:r>
          </a:p>
          <a:p>
            <a:r>
              <a:rPr lang="en" dirty="0">
                <a:solidFill>
                  <a:srgbClr val="FF0000"/>
                </a:solidFill>
              </a:rPr>
              <a:t>  </a:t>
            </a:r>
            <a:r>
              <a:rPr lang="en" b="1" dirty="0">
                <a:solidFill>
                  <a:srgbClr val="FF0000"/>
                </a:solidFill>
              </a:rPr>
              <a:t>No employee of the executive branch acting in their official capacity may advance an interpretation of the law as the position of the United States that contravenes the President or the Attorney General’s opinion </a:t>
            </a:r>
            <a:r>
              <a:rPr lang="en" dirty="0"/>
              <a:t>on a matter of law, including but not limited to the issuance of regulations, guidance, and positions advanced in litigation, unless authorized to do so by the President or in writing by the Attorney General.  \</a:t>
            </a:r>
          </a:p>
          <a:p>
            <a:endParaRPr lang="en" dirty="0"/>
          </a:p>
          <a:p>
            <a:r>
              <a:rPr lang="en" dirty="0"/>
              <a:t>https://</a:t>
            </a:r>
            <a:r>
              <a:rPr lang="en" dirty="0" err="1"/>
              <a:t>www.whitehouse.gov</a:t>
            </a:r>
            <a:r>
              <a:rPr lang="en" dirty="0"/>
              <a:t>/presidential-actions/2025/02/ensuring-accountability-for-all-agencies/?</a:t>
            </a:r>
            <a:r>
              <a:rPr lang="en" dirty="0" err="1"/>
              <a:t>fbclid</a:t>
            </a:r>
            <a:r>
              <a:rPr lang="en" dirty="0"/>
              <a:t>=IwY2xjawIjdfRleHRuA2FlbQIxMAABHQqc7TlVMW0rhifjhxMI9dlWL1sChJ7zzoPjOT-J5DAeBgFeCkk2Cxh3Uw_aem_UsDrpMaZkjbk1DDZlpldKg</a:t>
            </a:r>
            <a:endParaRPr lang="ru-UA" dirty="0"/>
          </a:p>
        </p:txBody>
      </p:sp>
    </p:spTree>
    <p:extLst>
      <p:ext uri="{BB962C8B-B14F-4D97-AF65-F5344CB8AC3E}">
        <p14:creationId xmlns:p14="http://schemas.microsoft.com/office/powerpoint/2010/main" val="851050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DDDE267B-E820-4910-868D-BA40CFB93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9523"/>
            <a:ext cx="10058400" cy="6867522"/>
          </a:xfrm>
          <a:custGeom>
            <a:avLst/>
            <a:gdLst>
              <a:gd name="connsiteX0" fmla="*/ 1263465 w 10058400"/>
              <a:gd name="connsiteY0" fmla="*/ 0 h 6867522"/>
              <a:gd name="connsiteX1" fmla="*/ 8794935 w 10058400"/>
              <a:gd name="connsiteY1" fmla="*/ 0 h 6867522"/>
              <a:gd name="connsiteX2" fmla="*/ 8909975 w 10058400"/>
              <a:gd name="connsiteY2" fmla="*/ 132807 h 6867522"/>
              <a:gd name="connsiteX3" fmla="*/ 10058400 w 10058400"/>
              <a:gd name="connsiteY3" fmla="*/ 3331845 h 6867522"/>
              <a:gd name="connsiteX4" fmla="*/ 8751905 w 10058400"/>
              <a:gd name="connsiteY4" fmla="*/ 6713366 h 6867522"/>
              <a:gd name="connsiteX5" fmla="*/ 8604930 w 10058400"/>
              <a:gd name="connsiteY5" fmla="*/ 6867522 h 6867522"/>
              <a:gd name="connsiteX6" fmla="*/ 1453470 w 10058400"/>
              <a:gd name="connsiteY6" fmla="*/ 6867522 h 6867522"/>
              <a:gd name="connsiteX7" fmla="*/ 1306495 w 10058400"/>
              <a:gd name="connsiteY7" fmla="*/ 6713366 h 6867522"/>
              <a:gd name="connsiteX8" fmla="*/ 0 w 10058400"/>
              <a:gd name="connsiteY8" fmla="*/ 3331845 h 6867522"/>
              <a:gd name="connsiteX9" fmla="*/ 1148425 w 10058400"/>
              <a:gd name="connsiteY9" fmla="*/ 132807 h 6867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58400" h="6867522">
                <a:moveTo>
                  <a:pt x="1263465" y="0"/>
                </a:moveTo>
                <a:lnTo>
                  <a:pt x="8794935" y="0"/>
                </a:lnTo>
                <a:lnTo>
                  <a:pt x="8909975" y="132807"/>
                </a:lnTo>
                <a:cubicBezTo>
                  <a:pt x="9627420" y="1002149"/>
                  <a:pt x="10058400" y="2116667"/>
                  <a:pt x="10058400" y="3331845"/>
                </a:cubicBezTo>
                <a:cubicBezTo>
                  <a:pt x="10058400" y="4633822"/>
                  <a:pt x="9563653" y="5820244"/>
                  <a:pt x="8751905" y="6713366"/>
                </a:cubicBezTo>
                <a:lnTo>
                  <a:pt x="8604930" y="6867522"/>
                </a:lnTo>
                <a:lnTo>
                  <a:pt x="1453470" y="6867522"/>
                </a:lnTo>
                <a:lnTo>
                  <a:pt x="1306495" y="6713366"/>
                </a:lnTo>
                <a:cubicBezTo>
                  <a:pt x="494747" y="5820244"/>
                  <a:pt x="0" y="4633822"/>
                  <a:pt x="0" y="3331845"/>
                </a:cubicBezTo>
                <a:cubicBezTo>
                  <a:pt x="0" y="2116667"/>
                  <a:pt x="430980" y="1002149"/>
                  <a:pt x="1148425" y="132807"/>
                </a:cubicBezTo>
                <a:close/>
              </a:path>
            </a:pathLst>
          </a:custGeom>
          <a:solidFill>
            <a:srgbClr val="FFFFFF"/>
          </a:solidFill>
          <a:ln>
            <a:noFill/>
          </a:ln>
          <a:scene3d>
            <a:camera prst="orthographicFront"/>
            <a:lightRig rig="threePt" dir="t">
              <a:rot lat="0" lon="0" rev="2700000"/>
            </a:lightRig>
          </a:scene3d>
          <a:sp3d contourW="6350">
            <a:bevelT h="38100"/>
            <a:contourClr>
              <a:srgbClr val="C0C0C0"/>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12" name="Picture 11">
            <a:extLst>
              <a:ext uri="{FF2B5EF4-FFF2-40B4-BE49-F238E27FC236}">
                <a16:creationId xmlns:a16="http://schemas.microsoft.com/office/drawing/2014/main" id="{FF3E25D7-C2F8-445D-AA42-C1163028DA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Объект 4" descr="Изображение выглядит как текст, плакат, графический дизайн, Шрифт&#10;&#10;Контент, сгенерированный ИИ, может содержать ошибки.">
            <a:extLst>
              <a:ext uri="{FF2B5EF4-FFF2-40B4-BE49-F238E27FC236}">
                <a16:creationId xmlns:a16="http://schemas.microsoft.com/office/drawing/2014/main" id="{DE8FD042-3F2A-28FD-FCC7-889A14407F20}"/>
              </a:ext>
            </a:extLst>
          </p:cNvPr>
          <p:cNvPicPr>
            <a:picLocks noGrp="1" noChangeAspect="1"/>
          </p:cNvPicPr>
          <p:nvPr>
            <p:ph sz="quarter" idx="4294967295"/>
          </p:nvPr>
        </p:nvPicPr>
        <p:blipFill>
          <a:blip r:embed="rId3"/>
          <a:stretch>
            <a:fillRect/>
          </a:stretch>
        </p:blipFill>
        <p:spPr>
          <a:xfrm>
            <a:off x="2903621" y="481263"/>
            <a:ext cx="6336632" cy="5402012"/>
          </a:xfrm>
          <a:prstGeom prst="rect">
            <a:avLst/>
          </a:prstGeom>
        </p:spPr>
      </p:pic>
    </p:spTree>
    <p:extLst>
      <p:ext uri="{BB962C8B-B14F-4D97-AF65-F5344CB8AC3E}">
        <p14:creationId xmlns:p14="http://schemas.microsoft.com/office/powerpoint/2010/main" val="855689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3BE7AFD-6601-BB7E-B50F-EC16681C25C1}"/>
              </a:ext>
            </a:extLst>
          </p:cNvPr>
          <p:cNvSpPr>
            <a:spLocks noGrp="1"/>
          </p:cNvSpPr>
          <p:nvPr>
            <p:ph type="title"/>
          </p:nvPr>
        </p:nvSpPr>
        <p:spPr/>
        <p:txBody>
          <a:bodyPr/>
          <a:lstStyle/>
          <a:p>
            <a:r>
              <a:rPr lang="en-US" dirty="0"/>
              <a:t>ORWELLIAN ROL</a:t>
            </a:r>
            <a:endParaRPr lang="ru-UA" dirty="0"/>
          </a:p>
        </p:txBody>
      </p:sp>
      <p:pic>
        <p:nvPicPr>
          <p:cNvPr id="5" name="Объект 4" descr="Изображение выглядит как Человеческое лицо, человек, текст, снимок экрана&#10;&#10;Контент, сгенерированный ИИ, может содержать ошибки.">
            <a:extLst>
              <a:ext uri="{FF2B5EF4-FFF2-40B4-BE49-F238E27FC236}">
                <a16:creationId xmlns:a16="http://schemas.microsoft.com/office/drawing/2014/main" id="{05712B12-E745-0246-AA90-A387ECFB8ACA}"/>
              </a:ext>
            </a:extLst>
          </p:cNvPr>
          <p:cNvPicPr>
            <a:picLocks noGrp="1" noChangeAspect="1"/>
          </p:cNvPicPr>
          <p:nvPr>
            <p:ph sz="quarter" idx="13"/>
          </p:nvPr>
        </p:nvPicPr>
        <p:blipFill>
          <a:blip r:embed="rId2"/>
          <a:stretch>
            <a:fillRect/>
          </a:stretch>
        </p:blipFill>
        <p:spPr>
          <a:xfrm>
            <a:off x="2885778" y="2366963"/>
            <a:ext cx="6420444" cy="3424237"/>
          </a:xfrm>
        </p:spPr>
      </p:pic>
    </p:spTree>
    <p:extLst>
      <p:ext uri="{BB962C8B-B14F-4D97-AF65-F5344CB8AC3E}">
        <p14:creationId xmlns:p14="http://schemas.microsoft.com/office/powerpoint/2010/main" val="291228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8FF2A02-B22B-D7F9-759B-D8875862A679}"/>
              </a:ext>
            </a:extLst>
          </p:cNvPr>
          <p:cNvSpPr>
            <a:spLocks noGrp="1"/>
          </p:cNvSpPr>
          <p:nvPr>
            <p:ph type="title"/>
          </p:nvPr>
        </p:nvSpPr>
        <p:spPr>
          <a:xfrm>
            <a:off x="641074" y="1314450"/>
            <a:ext cx="2844002" cy="3680244"/>
          </a:xfrm>
        </p:spPr>
        <p:txBody>
          <a:bodyPr>
            <a:normAutofit/>
          </a:bodyPr>
          <a:lstStyle/>
          <a:p>
            <a:pPr algn="l"/>
            <a:r>
              <a:rPr lang="en" sz="3100" b="1">
                <a:latin typeface="ui-sans-serif"/>
              </a:rPr>
              <a:t>The European System for the Protection of Human Rights</a:t>
            </a:r>
            <a:br>
              <a:rPr lang="en" sz="3100" b="1">
                <a:latin typeface="ui-sans-serif"/>
              </a:rPr>
            </a:br>
            <a:endParaRPr lang="ru-UA" sz="3100"/>
          </a:p>
        </p:txBody>
      </p:sp>
      <p:pic>
        <p:nvPicPr>
          <p:cNvPr id="13" name="Picture 12">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15" name="Picture 14">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5" name="Объект 2">
            <a:extLst>
              <a:ext uri="{FF2B5EF4-FFF2-40B4-BE49-F238E27FC236}">
                <a16:creationId xmlns:a16="http://schemas.microsoft.com/office/drawing/2014/main" id="{3EFDA0E0-2493-41FC-0730-F4F00964FE95}"/>
              </a:ext>
            </a:extLst>
          </p:cNvPr>
          <p:cNvGraphicFramePr>
            <a:graphicFrameLocks noGrp="1"/>
          </p:cNvGraphicFramePr>
          <p:nvPr>
            <p:ph sz="quarter" idx="13"/>
            <p:extLst>
              <p:ext uri="{D42A27DB-BD31-4B8C-83A1-F6EECF244321}">
                <p14:modId xmlns:p14="http://schemas.microsoft.com/office/powerpoint/2010/main" val="1298282849"/>
              </p:ext>
            </p:extLst>
          </p:nvPr>
        </p:nvGraphicFramePr>
        <p:xfrm>
          <a:off x="4594225" y="889000"/>
          <a:ext cx="7186958" cy="59668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36336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Изображение выглядит как Красочность, синий, Цвет электрик, фиолетовый&#10;&#10;Контент, сгенерированный ИИ, может содержать ошибки.">
            <a:extLst>
              <a:ext uri="{FF2B5EF4-FFF2-40B4-BE49-F238E27FC236}">
                <a16:creationId xmlns:a16="http://schemas.microsoft.com/office/drawing/2014/main" id="{934B2D58-CEB3-4562-B251-9E7D12CA5662}"/>
              </a:ext>
            </a:extLst>
          </p:cNvPr>
          <p:cNvPicPr>
            <a:picLocks noChangeAspect="1"/>
          </p:cNvPicPr>
          <p:nvPr/>
        </p:nvPicPr>
        <p:blipFill>
          <a:blip r:embed="rId2"/>
          <a:srcRect l="16679" r="44146" b="-1"/>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55F24D26-ED4F-43C7-7DF6-8C4F61BACD0B}"/>
              </a:ext>
            </a:extLst>
          </p:cNvPr>
          <p:cNvSpPr>
            <a:spLocks noGrp="1"/>
          </p:cNvSpPr>
          <p:nvPr>
            <p:ph type="title"/>
          </p:nvPr>
        </p:nvSpPr>
        <p:spPr>
          <a:xfrm>
            <a:off x="4465050" y="618517"/>
            <a:ext cx="6672886" cy="1596177"/>
          </a:xfrm>
        </p:spPr>
        <p:txBody>
          <a:bodyPr>
            <a:normAutofit/>
          </a:bodyPr>
          <a:lstStyle/>
          <a:p>
            <a:r>
              <a:rPr lang="en" sz="3300">
                <a:effectLst/>
                <a:latin typeface="Helvetica" pitchFamily="2" charset="0"/>
              </a:rPr>
              <a:t>Conceptual Framework of the WJP Rule of Law Index</a:t>
            </a:r>
            <a:br>
              <a:rPr lang="en" sz="3300">
                <a:effectLst/>
                <a:latin typeface="Helvetica" pitchFamily="2" charset="0"/>
              </a:rPr>
            </a:br>
            <a:endParaRPr lang="ru-UA" sz="3300"/>
          </a:p>
        </p:txBody>
      </p:sp>
      <p:sp>
        <p:nvSpPr>
          <p:cNvPr id="3" name="Объект 2">
            <a:extLst>
              <a:ext uri="{FF2B5EF4-FFF2-40B4-BE49-F238E27FC236}">
                <a16:creationId xmlns:a16="http://schemas.microsoft.com/office/drawing/2014/main" id="{D0EDCC2E-6D7B-A6B6-1CFE-FE599EACCECE}"/>
              </a:ext>
            </a:extLst>
          </p:cNvPr>
          <p:cNvSpPr>
            <a:spLocks noGrp="1"/>
          </p:cNvSpPr>
          <p:nvPr>
            <p:ph sz="quarter" idx="13"/>
          </p:nvPr>
        </p:nvSpPr>
        <p:spPr>
          <a:xfrm>
            <a:off x="4465048" y="2367092"/>
            <a:ext cx="6672887" cy="3872391"/>
          </a:xfrm>
        </p:spPr>
        <p:txBody>
          <a:bodyPr>
            <a:normAutofit fontScale="25000" lnSpcReduction="20000"/>
          </a:bodyPr>
          <a:lstStyle/>
          <a:p>
            <a:pPr>
              <a:lnSpc>
                <a:spcPct val="110000"/>
              </a:lnSpc>
            </a:pPr>
            <a:r>
              <a:rPr lang="en" sz="500" dirty="0">
                <a:effectLst/>
                <a:latin typeface="Helvetica" pitchFamily="2" charset="0"/>
              </a:rPr>
              <a:t>Conceptual Framework of the WJP Rule of Law Index</a:t>
            </a:r>
          </a:p>
          <a:p>
            <a:pPr>
              <a:lnSpc>
                <a:spcPct val="110000"/>
              </a:lnSpc>
            </a:pPr>
            <a:r>
              <a:rPr lang="en" sz="5600" dirty="0">
                <a:effectLst/>
                <a:latin typeface="Helvetica" pitchFamily="2" charset="0"/>
              </a:rPr>
              <a:t>The conceptual framework of the WJP Rule of Law Index is comprised of eight factors further disaggregated into 44 sub-factors. These factors and sub-factors are presented below and described in detail in the section that follows.</a:t>
            </a:r>
          </a:p>
          <a:p>
            <a:pPr>
              <a:lnSpc>
                <a:spcPct val="110000"/>
              </a:lnSpc>
            </a:pPr>
            <a:r>
              <a:rPr lang="en" sz="5600" dirty="0">
                <a:effectLst/>
                <a:latin typeface="Helvetica" pitchFamily="2" charset="0"/>
              </a:rPr>
              <a:t>Factor 1 Constraints on Government</a:t>
            </a:r>
            <a:r>
              <a:rPr lang="en" sz="5600" dirty="0">
                <a:latin typeface="Helvetica" pitchFamily="2" charset="0"/>
              </a:rPr>
              <a:t> </a:t>
            </a:r>
            <a:r>
              <a:rPr lang="en" sz="5600" dirty="0">
                <a:effectLst/>
                <a:latin typeface="Helvetica" pitchFamily="2" charset="0"/>
              </a:rPr>
              <a:t>Powers</a:t>
            </a:r>
            <a:endParaRPr lang="en" sz="5600" dirty="0">
              <a:latin typeface="Helvetica" pitchFamily="2" charset="0"/>
            </a:endParaRPr>
          </a:p>
          <a:p>
            <a:pPr>
              <a:lnSpc>
                <a:spcPct val="110000"/>
              </a:lnSpc>
            </a:pPr>
            <a:r>
              <a:rPr lang="en" sz="5600" dirty="0">
                <a:effectLst/>
                <a:latin typeface="Helvetica" pitchFamily="2" charset="0"/>
              </a:rPr>
              <a:t>Factor 2 Absence of Corruption</a:t>
            </a:r>
          </a:p>
          <a:p>
            <a:pPr>
              <a:lnSpc>
                <a:spcPct val="110000"/>
              </a:lnSpc>
            </a:pPr>
            <a:r>
              <a:rPr lang="en" sz="5600" dirty="0">
                <a:effectLst/>
                <a:latin typeface="Helvetica" pitchFamily="2" charset="0"/>
              </a:rPr>
              <a:t>Factor 3 Open</a:t>
            </a:r>
            <a:r>
              <a:rPr lang="en" sz="5600" dirty="0">
                <a:latin typeface="Helvetica" pitchFamily="2" charset="0"/>
              </a:rPr>
              <a:t> </a:t>
            </a:r>
            <a:r>
              <a:rPr lang="en" sz="5600" dirty="0">
                <a:effectLst/>
                <a:latin typeface="Helvetica" pitchFamily="2" charset="0"/>
              </a:rPr>
              <a:t>Government</a:t>
            </a:r>
          </a:p>
          <a:p>
            <a:pPr>
              <a:lnSpc>
                <a:spcPct val="110000"/>
              </a:lnSpc>
            </a:pPr>
            <a:r>
              <a:rPr lang="en" sz="5600" dirty="0">
                <a:effectLst/>
                <a:latin typeface="Helvetica" pitchFamily="2" charset="0"/>
              </a:rPr>
              <a:t>Factor 4 Fundamental</a:t>
            </a:r>
            <a:r>
              <a:rPr lang="en" sz="5600" dirty="0">
                <a:latin typeface="Helvetica" pitchFamily="2" charset="0"/>
              </a:rPr>
              <a:t> </a:t>
            </a:r>
            <a:r>
              <a:rPr lang="en" sz="5600" dirty="0">
                <a:effectLst/>
                <a:latin typeface="Helvetica" pitchFamily="2" charset="0"/>
              </a:rPr>
              <a:t>Rights</a:t>
            </a:r>
          </a:p>
          <a:p>
            <a:pPr>
              <a:lnSpc>
                <a:spcPct val="110000"/>
              </a:lnSpc>
            </a:pPr>
            <a:r>
              <a:rPr lang="en" sz="5600" dirty="0">
                <a:effectLst/>
                <a:latin typeface="Helvetica" pitchFamily="2" charset="0"/>
              </a:rPr>
              <a:t>Factor 5 Order and Security</a:t>
            </a:r>
          </a:p>
          <a:p>
            <a:pPr>
              <a:lnSpc>
                <a:spcPct val="110000"/>
              </a:lnSpc>
            </a:pPr>
            <a:r>
              <a:rPr lang="en" sz="5600" dirty="0">
                <a:effectLst/>
                <a:latin typeface="Helvetica" pitchFamily="2" charset="0"/>
              </a:rPr>
              <a:t>Factor 6 Regulatory</a:t>
            </a:r>
            <a:r>
              <a:rPr lang="en" sz="5600" dirty="0">
                <a:latin typeface="Helvetica" pitchFamily="2" charset="0"/>
              </a:rPr>
              <a:t> </a:t>
            </a:r>
            <a:r>
              <a:rPr lang="en" sz="5600" dirty="0">
                <a:effectLst/>
                <a:latin typeface="Helvetica" pitchFamily="2" charset="0"/>
              </a:rPr>
              <a:t>Enforcement</a:t>
            </a:r>
          </a:p>
          <a:p>
            <a:pPr>
              <a:lnSpc>
                <a:spcPct val="110000"/>
              </a:lnSpc>
            </a:pPr>
            <a:r>
              <a:rPr lang="en" sz="5600" dirty="0">
                <a:effectLst/>
                <a:latin typeface="Helvetica" pitchFamily="2" charset="0"/>
              </a:rPr>
              <a:t>Factor 7 Civil Justice</a:t>
            </a:r>
          </a:p>
          <a:p>
            <a:pPr>
              <a:lnSpc>
                <a:spcPct val="110000"/>
              </a:lnSpc>
            </a:pPr>
            <a:r>
              <a:rPr lang="en" sz="5600" dirty="0">
                <a:effectLst/>
                <a:latin typeface="Helvetica" pitchFamily="2" charset="0"/>
              </a:rPr>
              <a:t>Factor 8 Criminal</a:t>
            </a:r>
            <a:r>
              <a:rPr lang="en" sz="5600" dirty="0">
                <a:latin typeface="Helvetica" pitchFamily="2" charset="0"/>
              </a:rPr>
              <a:t> </a:t>
            </a:r>
            <a:r>
              <a:rPr lang="en" sz="5600" dirty="0" err="1">
                <a:effectLst/>
                <a:latin typeface="Helvetica" pitchFamily="2" charset="0"/>
              </a:rPr>
              <a:t>Justic</a:t>
            </a:r>
            <a:endParaRPr lang="en" sz="5600" dirty="0"/>
          </a:p>
          <a:p>
            <a:pPr>
              <a:lnSpc>
                <a:spcPct val="110000"/>
              </a:lnSpc>
            </a:pPr>
            <a:endParaRPr lang="en" sz="5600" dirty="0"/>
          </a:p>
          <a:p>
            <a:pPr>
              <a:lnSpc>
                <a:spcPct val="110000"/>
              </a:lnSpc>
            </a:pPr>
            <a:r>
              <a:rPr lang="en" sz="5600" dirty="0">
                <a:hlinkClick r:id="rId4"/>
              </a:rPr>
              <a:t>https://worldjusticeproject.org/rule-of-law-index/downloads/WJPIndex2024.pdf</a:t>
            </a:r>
            <a:r>
              <a:rPr lang="en" sz="5600" dirty="0"/>
              <a:t>]</a:t>
            </a:r>
          </a:p>
          <a:p>
            <a:pPr>
              <a:lnSpc>
                <a:spcPct val="110000"/>
              </a:lnSpc>
            </a:pPr>
            <a:endParaRPr lang="ru-UA" sz="5600" dirty="0"/>
          </a:p>
        </p:txBody>
      </p:sp>
    </p:spTree>
    <p:extLst>
      <p:ext uri="{BB962C8B-B14F-4D97-AF65-F5344CB8AC3E}">
        <p14:creationId xmlns:p14="http://schemas.microsoft.com/office/powerpoint/2010/main" val="38683351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B92872C-183B-D586-FE51-99232E495DE0}"/>
              </a:ext>
            </a:extLst>
          </p:cNvPr>
          <p:cNvSpPr>
            <a:spLocks noGrp="1"/>
          </p:cNvSpPr>
          <p:nvPr>
            <p:ph type="title"/>
          </p:nvPr>
        </p:nvSpPr>
        <p:spPr>
          <a:xfrm>
            <a:off x="641074" y="1588878"/>
            <a:ext cx="2844002" cy="3680244"/>
          </a:xfrm>
        </p:spPr>
        <p:txBody>
          <a:bodyPr>
            <a:normAutofit/>
          </a:bodyPr>
          <a:lstStyle/>
          <a:p>
            <a:pPr algn="l"/>
            <a:r>
              <a:rPr lang="en" sz="2800" b="1">
                <a:solidFill>
                  <a:srgbClr val="FFFFFF"/>
                </a:solidFill>
                <a:latin typeface="ui-sans-serif"/>
              </a:rPr>
              <a:t>parliamentary Assembly of the Council of Europe (PACE)</a:t>
            </a:r>
            <a:br>
              <a:rPr lang="en" sz="2800" b="1">
                <a:solidFill>
                  <a:srgbClr val="FFFFFF"/>
                </a:solidFill>
                <a:latin typeface="ui-sans-serif"/>
              </a:rPr>
            </a:br>
            <a:endParaRPr lang="ru-UA" sz="2800">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Объект 2">
            <a:extLst>
              <a:ext uri="{FF2B5EF4-FFF2-40B4-BE49-F238E27FC236}">
                <a16:creationId xmlns:a16="http://schemas.microsoft.com/office/drawing/2014/main" id="{8C44C4F4-A308-8A28-8710-21F326C33B49}"/>
              </a:ext>
            </a:extLst>
          </p:cNvPr>
          <p:cNvSpPr>
            <a:spLocks noGrp="1"/>
          </p:cNvSpPr>
          <p:nvPr>
            <p:ph sz="quarter" idx="13"/>
          </p:nvPr>
        </p:nvSpPr>
        <p:spPr>
          <a:xfrm>
            <a:off x="4634794" y="705853"/>
            <a:ext cx="6642806" cy="5102453"/>
          </a:xfrm>
        </p:spPr>
        <p:txBody>
          <a:bodyPr anchor="ctr">
            <a:normAutofit/>
          </a:bodyPr>
          <a:lstStyle/>
          <a:p>
            <a:pPr>
              <a:lnSpc>
                <a:spcPct val="110000"/>
              </a:lnSpc>
              <a:buFont typeface="Arial" panose="020B0604020202020204" pitchFamily="34" charset="0"/>
              <a:buChar char="•"/>
            </a:pPr>
            <a:r>
              <a:rPr lang="en" sz="1300" b="1" i="0" u="none" strike="noStrike" dirty="0">
                <a:effectLst/>
                <a:latin typeface="ui-sans-serif"/>
              </a:rPr>
              <a:t>Definition </a:t>
            </a:r>
            <a:r>
              <a:rPr lang="en" sz="1300" b="0" i="0" u="none" strike="noStrike" dirty="0">
                <a:effectLst/>
                <a:latin typeface="ui-sans-serif"/>
              </a:rPr>
              <a:t>:</a:t>
            </a:r>
            <a:br>
              <a:rPr lang="en" sz="1300" b="0" i="0" u="none" strike="noStrike" dirty="0">
                <a:effectLst/>
                <a:latin typeface="ui-sans-serif"/>
              </a:rPr>
            </a:br>
            <a:r>
              <a:rPr lang="en" sz="1300" b="0" i="0" u="none" strike="noStrike" dirty="0">
                <a:effectLst/>
                <a:latin typeface="ui-sans-serif"/>
              </a:rPr>
              <a:t>The Parliamentary Assembly of the Council of Europe (PACE) is the deliberative body of the </a:t>
            </a:r>
            <a:r>
              <a:rPr lang="en" sz="1300" b="0" i="0" u="none" strike="noStrike" dirty="0" err="1">
                <a:effectLst/>
                <a:latin typeface="ui-sans-serif"/>
              </a:rPr>
              <a:t>CoE</a:t>
            </a:r>
            <a:r>
              <a:rPr lang="en" sz="1300" b="0" i="0" u="none" strike="noStrike" dirty="0">
                <a:effectLst/>
                <a:latin typeface="ui-sans-serif"/>
              </a:rPr>
              <a:t>, composed of representatives from member states' national parliaments.</a:t>
            </a:r>
          </a:p>
          <a:p>
            <a:pPr>
              <a:lnSpc>
                <a:spcPct val="110000"/>
              </a:lnSpc>
              <a:buFont typeface="Arial" panose="020B0604020202020204" pitchFamily="34" charset="0"/>
              <a:buChar char="•"/>
            </a:pPr>
            <a:r>
              <a:rPr lang="en" sz="1300" b="1" i="0" u="none" strike="noStrike" dirty="0">
                <a:effectLst/>
                <a:latin typeface="ui-sans-serif"/>
              </a:rPr>
              <a:t>Key Features </a:t>
            </a:r>
            <a:r>
              <a:rPr lang="en" sz="1300" b="0" i="0" u="none" strike="noStrike" dirty="0">
                <a:effectLst/>
                <a:latin typeface="ui-sans-serif"/>
              </a:rPr>
              <a:t>: </a:t>
            </a:r>
          </a:p>
          <a:p>
            <a:pPr marL="742950" lvl="1" indent="-285750">
              <a:lnSpc>
                <a:spcPct val="110000"/>
              </a:lnSpc>
              <a:buFont typeface="Arial" panose="020B0604020202020204" pitchFamily="34" charset="0"/>
              <a:buChar char="•"/>
            </a:pPr>
            <a:r>
              <a:rPr lang="en" sz="1300" b="0" i="0" u="none" strike="noStrike" dirty="0">
                <a:effectLst/>
                <a:latin typeface="ui-sans-serif"/>
              </a:rPr>
              <a:t>Represents over 600 members from 46 countries. </a:t>
            </a:r>
          </a:p>
          <a:p>
            <a:pPr marL="742950" lvl="1" indent="-285750">
              <a:lnSpc>
                <a:spcPct val="110000"/>
              </a:lnSpc>
              <a:buFont typeface="Arial" panose="020B0604020202020204" pitchFamily="34" charset="0"/>
              <a:buChar char="•"/>
            </a:pPr>
            <a:r>
              <a:rPr lang="en" sz="1300" b="0" i="0" u="none" strike="noStrike" dirty="0">
                <a:effectLst/>
                <a:latin typeface="ui-sans-serif"/>
              </a:rPr>
              <a:t>Meets four times a year to discuss human rights, democracy, and legal issues.</a:t>
            </a:r>
          </a:p>
          <a:p>
            <a:pPr>
              <a:lnSpc>
                <a:spcPct val="110000"/>
              </a:lnSpc>
              <a:buFont typeface="Arial" panose="020B0604020202020204" pitchFamily="34" charset="0"/>
              <a:buChar char="•"/>
            </a:pPr>
            <a:r>
              <a:rPr lang="en" sz="1300" b="1" i="0" u="none" strike="noStrike" dirty="0">
                <a:effectLst/>
                <a:latin typeface="ui-sans-serif"/>
              </a:rPr>
              <a:t>Functions in Human Rights </a:t>
            </a:r>
            <a:r>
              <a:rPr lang="en" sz="1300" b="0" i="0" u="none" strike="noStrike" dirty="0">
                <a:effectLst/>
                <a:latin typeface="ui-sans-serif"/>
              </a:rPr>
              <a:t>: </a:t>
            </a:r>
          </a:p>
          <a:p>
            <a:pPr marL="742950" lvl="1" indent="-285750">
              <a:lnSpc>
                <a:spcPct val="110000"/>
              </a:lnSpc>
              <a:buFont typeface="Arial" panose="020B0604020202020204" pitchFamily="34" charset="0"/>
              <a:buChar char="•"/>
            </a:pPr>
            <a:r>
              <a:rPr lang="en" sz="1300" b="1" i="0" u="none" strike="noStrike" dirty="0">
                <a:effectLst/>
                <a:latin typeface="ui-sans-serif"/>
              </a:rPr>
              <a:t>Advise Member States </a:t>
            </a:r>
            <a:r>
              <a:rPr lang="en" sz="1300" b="0" i="0" u="none" strike="noStrike" dirty="0">
                <a:effectLst/>
                <a:latin typeface="ui-sans-serif"/>
              </a:rPr>
              <a:t>: Provides recommendations on human rights policies. </a:t>
            </a:r>
          </a:p>
          <a:p>
            <a:pPr marL="742950" lvl="1" indent="-285750">
              <a:lnSpc>
                <a:spcPct val="110000"/>
              </a:lnSpc>
              <a:buFont typeface="Arial" panose="020B0604020202020204" pitchFamily="34" charset="0"/>
              <a:buChar char="•"/>
            </a:pPr>
            <a:r>
              <a:rPr lang="en" sz="1300" b="1" i="0" u="none" strike="noStrike" dirty="0">
                <a:effectLst/>
                <a:latin typeface="ui-sans-serif"/>
              </a:rPr>
              <a:t>Conduct Investigations </a:t>
            </a:r>
            <a:r>
              <a:rPr lang="en" sz="1300" b="0" i="0" u="none" strike="noStrike" dirty="0">
                <a:effectLst/>
                <a:latin typeface="ui-sans-serif"/>
              </a:rPr>
              <a:t>: Sends rapporteurs to investigate human rights violations. </a:t>
            </a:r>
          </a:p>
          <a:p>
            <a:pPr marL="742950" lvl="1" indent="-285750">
              <a:lnSpc>
                <a:spcPct val="110000"/>
              </a:lnSpc>
              <a:buFont typeface="Arial" panose="020B0604020202020204" pitchFamily="34" charset="0"/>
              <a:buChar char="•"/>
            </a:pPr>
            <a:r>
              <a:rPr lang="en" sz="1300" b="1" i="0" u="none" strike="noStrike" dirty="0">
                <a:effectLst/>
                <a:latin typeface="ui-sans-serif"/>
              </a:rPr>
              <a:t>Promote Legislative Reforms </a:t>
            </a:r>
            <a:r>
              <a:rPr lang="en" sz="1300" b="0" i="0" u="none" strike="noStrike" dirty="0">
                <a:effectLst/>
                <a:latin typeface="ui-sans-serif"/>
              </a:rPr>
              <a:t>: Encourages member states to adopt laws aligned with human rights standards. </a:t>
            </a:r>
          </a:p>
          <a:p>
            <a:pPr marL="742950" lvl="1" indent="-285750">
              <a:lnSpc>
                <a:spcPct val="110000"/>
              </a:lnSpc>
              <a:buFont typeface="Arial" panose="020B0604020202020204" pitchFamily="34" charset="0"/>
              <a:buChar char="•"/>
            </a:pPr>
            <a:r>
              <a:rPr lang="en" sz="1300" b="1" i="0" u="none" strike="noStrike" dirty="0">
                <a:effectLst/>
                <a:latin typeface="ui-sans-serif"/>
              </a:rPr>
              <a:t>Strengthen Democratic Institutions </a:t>
            </a:r>
            <a:r>
              <a:rPr lang="en" sz="1300" b="0" i="0" u="none" strike="noStrike" dirty="0">
                <a:effectLst/>
                <a:latin typeface="ui-sans-serif"/>
              </a:rPr>
              <a:t>: Supports free elections and parliamentary systems.</a:t>
            </a:r>
          </a:p>
          <a:p>
            <a:pPr marL="742950" lvl="1" indent="-285750">
              <a:lnSpc>
                <a:spcPct val="110000"/>
              </a:lnSpc>
              <a:buFont typeface="Arial" panose="020B0604020202020204" pitchFamily="34" charset="0"/>
              <a:buChar char="•"/>
            </a:pPr>
            <a:r>
              <a:rPr lang="en" sz="1300" b="0" i="0" u="none" strike="noStrike" dirty="0">
                <a:effectLst/>
                <a:latin typeface="ui-sans-serif"/>
                <a:hlinkClick r:id="rId3"/>
              </a:rPr>
              <a:t>https://pace.coe.int/en/</a:t>
            </a:r>
            <a:endParaRPr lang="en" sz="1300" b="0" i="0" u="none" strike="noStrike" dirty="0">
              <a:effectLst/>
              <a:latin typeface="ui-sans-serif"/>
            </a:endParaRPr>
          </a:p>
          <a:p>
            <a:pPr marL="457200" lvl="1" indent="0">
              <a:lnSpc>
                <a:spcPct val="110000"/>
              </a:lnSpc>
              <a:buNone/>
            </a:pPr>
            <a:endParaRPr lang="en" sz="1300" b="0" i="0" u="none" strike="noStrike" dirty="0">
              <a:effectLst/>
              <a:latin typeface="ui-sans-serif"/>
            </a:endParaRPr>
          </a:p>
          <a:p>
            <a:pPr marL="742950" lvl="1" indent="-285750">
              <a:lnSpc>
                <a:spcPct val="110000"/>
              </a:lnSpc>
              <a:buFont typeface="Arial" panose="020B0604020202020204" pitchFamily="34" charset="0"/>
              <a:buChar char="•"/>
            </a:pPr>
            <a:endParaRPr lang="en" sz="1300" b="0" i="0" u="none" strike="noStrike" dirty="0">
              <a:effectLst/>
              <a:latin typeface="ui-sans-serif"/>
            </a:endParaRPr>
          </a:p>
          <a:p>
            <a:pPr>
              <a:lnSpc>
                <a:spcPct val="110000"/>
              </a:lnSpc>
            </a:pPr>
            <a:endParaRPr lang="ru-UA" sz="1300"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4124524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Один в толпе">
            <a:extLst>
              <a:ext uri="{FF2B5EF4-FFF2-40B4-BE49-F238E27FC236}">
                <a16:creationId xmlns:a16="http://schemas.microsoft.com/office/drawing/2014/main" id="{5BD7F48B-4538-886E-626A-EFD1F58D2BB7}"/>
              </a:ext>
            </a:extLst>
          </p:cNvPr>
          <p:cNvPicPr>
            <a:picLocks noChangeAspect="1"/>
          </p:cNvPicPr>
          <p:nvPr/>
        </p:nvPicPr>
        <p:blipFill>
          <a:blip r:embed="rId2"/>
          <a:srcRect l="32088" r="23897"/>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6F24D572-B6DA-4488-D581-F11D5F7DF179}"/>
              </a:ext>
            </a:extLst>
          </p:cNvPr>
          <p:cNvSpPr>
            <a:spLocks noGrp="1"/>
          </p:cNvSpPr>
          <p:nvPr>
            <p:ph type="title"/>
          </p:nvPr>
        </p:nvSpPr>
        <p:spPr>
          <a:xfrm>
            <a:off x="4465050" y="618517"/>
            <a:ext cx="6672886" cy="1596177"/>
          </a:xfrm>
        </p:spPr>
        <p:txBody>
          <a:bodyPr>
            <a:normAutofit/>
          </a:bodyPr>
          <a:lstStyle/>
          <a:p>
            <a:r>
              <a:rPr lang="en" b="1" dirty="0">
                <a:latin typeface="ui-sans-serif"/>
              </a:rPr>
              <a:t>Definition of International Organizations Promoting Human Rights</a:t>
            </a:r>
            <a:endParaRPr lang="ru-UA" dirty="0"/>
          </a:p>
        </p:txBody>
      </p:sp>
      <p:sp>
        <p:nvSpPr>
          <p:cNvPr id="3" name="Объект 2">
            <a:extLst>
              <a:ext uri="{FF2B5EF4-FFF2-40B4-BE49-F238E27FC236}">
                <a16:creationId xmlns:a16="http://schemas.microsoft.com/office/drawing/2014/main" id="{857348C4-605A-0B20-1186-ED92AE7C77B4}"/>
              </a:ext>
            </a:extLst>
          </p:cNvPr>
          <p:cNvSpPr>
            <a:spLocks noGrp="1"/>
          </p:cNvSpPr>
          <p:nvPr>
            <p:ph sz="quarter" idx="13"/>
          </p:nvPr>
        </p:nvSpPr>
        <p:spPr>
          <a:xfrm>
            <a:off x="4465048" y="2367092"/>
            <a:ext cx="6672887" cy="3424107"/>
          </a:xfrm>
        </p:spPr>
        <p:txBody>
          <a:bodyPr>
            <a:normAutofit/>
          </a:bodyPr>
          <a:lstStyle/>
          <a:p>
            <a:pPr>
              <a:lnSpc>
                <a:spcPct val="110000"/>
              </a:lnSpc>
              <a:buFont typeface="Arial" panose="020B0604020202020204" pitchFamily="34" charset="0"/>
              <a:buChar char="•"/>
            </a:pPr>
            <a:r>
              <a:rPr lang="en" b="1" i="0" u="none" strike="noStrike">
                <a:effectLst/>
                <a:latin typeface="ui-sans-serif"/>
              </a:rPr>
              <a:t>Definition </a:t>
            </a:r>
            <a:r>
              <a:rPr lang="en" b="0" i="0" u="none" strike="noStrike">
                <a:effectLst/>
                <a:latin typeface="ui-sans-serif"/>
              </a:rPr>
              <a:t>:</a:t>
            </a:r>
            <a:br>
              <a:rPr lang="en" b="0" i="0" u="none" strike="noStrike">
                <a:effectLst/>
                <a:latin typeface="ui-sans-serif"/>
              </a:rPr>
            </a:br>
            <a:r>
              <a:rPr lang="en" b="0" i="0" u="none" strike="noStrike">
                <a:effectLst/>
                <a:latin typeface="ui-sans-serif"/>
              </a:rPr>
              <a:t>International organizations promoting human rights are entities established by treaties or agreements between states to safeguard, protect, and advance fundamental freedoms and human dignity. </a:t>
            </a:r>
          </a:p>
          <a:p>
            <a:pPr>
              <a:lnSpc>
                <a:spcPct val="110000"/>
              </a:lnSpc>
              <a:buFont typeface="Arial" panose="020B0604020202020204" pitchFamily="34" charset="0"/>
              <a:buChar char="•"/>
            </a:pPr>
            <a:r>
              <a:rPr lang="en" b="0" i="0" u="none" strike="noStrike">
                <a:effectLst/>
                <a:latin typeface="ui-sans-serif"/>
              </a:rPr>
              <a:t>These organizations operate globally or regionally to ensure compliance with international human rights standards.</a:t>
            </a:r>
          </a:p>
          <a:p>
            <a:pPr>
              <a:lnSpc>
                <a:spcPct val="110000"/>
              </a:lnSpc>
            </a:pPr>
            <a:endParaRPr lang="ru-UA"/>
          </a:p>
        </p:txBody>
      </p:sp>
    </p:spTree>
    <p:extLst>
      <p:ext uri="{BB962C8B-B14F-4D97-AF65-F5344CB8AC3E}">
        <p14:creationId xmlns:p14="http://schemas.microsoft.com/office/powerpoint/2010/main" val="277852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13F3ABB-B1D1-5BCC-F305-396DB1B13A3D}"/>
              </a:ext>
            </a:extLst>
          </p:cNvPr>
          <p:cNvPicPr>
            <a:picLocks noChangeAspect="1"/>
          </p:cNvPicPr>
          <p:nvPr/>
        </p:nvPicPr>
        <p:blipFill>
          <a:blip r:embed="rId2"/>
          <a:srcRect l="16558" r="10645" b="-1"/>
          <a:stretch/>
        </p:blipFill>
        <p:spPr>
          <a:xfrm>
            <a:off x="1" y="10"/>
            <a:ext cx="7479157" cy="6857990"/>
          </a:xfrm>
          <a:prstGeom prst="rect">
            <a:avLst/>
          </a:prstGeom>
        </p:spPr>
      </p:pic>
      <p:sp>
        <p:nvSpPr>
          <p:cNvPr id="11" name="Rectangle 10">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791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7BCE2C61-F29E-C967-545A-E82B75299CC3}"/>
              </a:ext>
            </a:extLst>
          </p:cNvPr>
          <p:cNvSpPr>
            <a:spLocks noGrp="1"/>
          </p:cNvSpPr>
          <p:nvPr>
            <p:ph type="title"/>
          </p:nvPr>
        </p:nvSpPr>
        <p:spPr>
          <a:xfrm>
            <a:off x="8196408" y="640831"/>
            <a:ext cx="3352128" cy="1573863"/>
          </a:xfrm>
        </p:spPr>
        <p:txBody>
          <a:bodyPr>
            <a:normAutofit/>
          </a:bodyPr>
          <a:lstStyle/>
          <a:p>
            <a:pPr algn="l"/>
            <a:r>
              <a:rPr lang="en-US" dirty="0"/>
              <a:t>COE CONVENTIONS</a:t>
            </a:r>
            <a:endParaRPr lang="ru-UA"/>
          </a:p>
        </p:txBody>
      </p:sp>
      <p:sp>
        <p:nvSpPr>
          <p:cNvPr id="3" name="Объект 2">
            <a:extLst>
              <a:ext uri="{FF2B5EF4-FFF2-40B4-BE49-F238E27FC236}">
                <a16:creationId xmlns:a16="http://schemas.microsoft.com/office/drawing/2014/main" id="{68075A4A-EBDB-C1EA-9ABC-6D0FCFDE1A3A}"/>
              </a:ext>
            </a:extLst>
          </p:cNvPr>
          <p:cNvSpPr>
            <a:spLocks noGrp="1"/>
          </p:cNvSpPr>
          <p:nvPr>
            <p:ph sz="quarter" idx="13"/>
          </p:nvPr>
        </p:nvSpPr>
        <p:spPr>
          <a:xfrm>
            <a:off x="8196408" y="2367092"/>
            <a:ext cx="3352128" cy="3881309"/>
          </a:xfrm>
        </p:spPr>
        <p:txBody>
          <a:bodyPr>
            <a:normAutofit/>
          </a:bodyPr>
          <a:lstStyle/>
          <a:p>
            <a:r>
              <a:rPr lang="en" sz="1800" dirty="0">
                <a:hlinkClick r:id="rId4"/>
              </a:rPr>
              <a:t>https://www.coe.int/en/web/conventions/full-list</a:t>
            </a:r>
            <a:endParaRPr lang="en" sz="1800" dirty="0"/>
          </a:p>
          <a:p>
            <a:endParaRPr lang="ru-UA" sz="1800" dirty="0"/>
          </a:p>
        </p:txBody>
      </p:sp>
    </p:spTree>
    <p:extLst>
      <p:ext uri="{BB962C8B-B14F-4D97-AF65-F5344CB8AC3E}">
        <p14:creationId xmlns:p14="http://schemas.microsoft.com/office/powerpoint/2010/main" val="4161622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1451B40-FF19-16B7-39F8-499F4398E476}"/>
              </a:ext>
            </a:extLst>
          </p:cNvPr>
          <p:cNvSpPr>
            <a:spLocks noGrp="1"/>
          </p:cNvSpPr>
          <p:nvPr>
            <p:ph type="title"/>
          </p:nvPr>
        </p:nvSpPr>
        <p:spPr>
          <a:xfrm>
            <a:off x="641074" y="1588878"/>
            <a:ext cx="2844002" cy="3680244"/>
          </a:xfrm>
        </p:spPr>
        <p:txBody>
          <a:bodyPr>
            <a:normAutofit/>
          </a:bodyPr>
          <a:lstStyle/>
          <a:p>
            <a:pPr algn="l"/>
            <a:r>
              <a:rPr lang="en" sz="3400" b="1">
                <a:solidFill>
                  <a:srgbClr val="FFFFFF"/>
                </a:solidFill>
                <a:latin typeface="ui-sans-serif"/>
              </a:rPr>
              <a:t>European Convention on Human Rights (ECHR)</a:t>
            </a:r>
            <a:br>
              <a:rPr lang="en" sz="3400" b="1">
                <a:solidFill>
                  <a:srgbClr val="FFFFFF"/>
                </a:solidFill>
                <a:latin typeface="ui-sans-serif"/>
              </a:rPr>
            </a:br>
            <a:endParaRPr lang="ru-UA" sz="3400">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Объект 2">
            <a:extLst>
              <a:ext uri="{FF2B5EF4-FFF2-40B4-BE49-F238E27FC236}">
                <a16:creationId xmlns:a16="http://schemas.microsoft.com/office/drawing/2014/main" id="{706A40C7-2F43-7917-042F-0EFC121A8756}"/>
              </a:ext>
            </a:extLst>
          </p:cNvPr>
          <p:cNvSpPr>
            <a:spLocks noGrp="1"/>
          </p:cNvSpPr>
          <p:nvPr>
            <p:ph sz="quarter" idx="13"/>
          </p:nvPr>
        </p:nvSpPr>
        <p:spPr>
          <a:xfrm>
            <a:off x="4634794" y="1049695"/>
            <a:ext cx="6642806" cy="4758611"/>
          </a:xfrm>
        </p:spPr>
        <p:txBody>
          <a:bodyPr anchor="ctr">
            <a:normAutofit lnSpcReduction="10000"/>
          </a:bodyPr>
          <a:lstStyle/>
          <a:p>
            <a:pPr>
              <a:lnSpc>
                <a:spcPct val="110000"/>
              </a:lnSpc>
              <a:buFont typeface="Arial" panose="020B0604020202020204" pitchFamily="34" charset="0"/>
              <a:buChar char="•"/>
            </a:pPr>
            <a:r>
              <a:rPr lang="en" sz="1300" b="1" i="0" u="none" strike="noStrike" dirty="0">
                <a:effectLst/>
                <a:latin typeface="ui-sans-serif"/>
              </a:rPr>
              <a:t>Definition </a:t>
            </a:r>
            <a:r>
              <a:rPr lang="en" sz="1300" b="0" i="0" u="none" strike="noStrike" dirty="0">
                <a:effectLst/>
                <a:latin typeface="ui-sans-serif"/>
              </a:rPr>
              <a:t>:</a:t>
            </a:r>
            <a:br>
              <a:rPr lang="en" sz="1300" b="0" i="0" u="none" strike="noStrike" dirty="0">
                <a:effectLst/>
                <a:latin typeface="ui-sans-serif"/>
              </a:rPr>
            </a:br>
            <a:r>
              <a:rPr lang="en" sz="1300" b="0" i="0" u="none" strike="noStrike" dirty="0">
                <a:effectLst/>
                <a:latin typeface="ui-sans-serif"/>
              </a:rPr>
              <a:t>The European Convention on Human Rights (ECHR) is an international treaty adopted in 1950 to protect fundamental freedoms and human rights in Europe.</a:t>
            </a:r>
          </a:p>
          <a:p>
            <a:pPr>
              <a:lnSpc>
                <a:spcPct val="110000"/>
              </a:lnSpc>
              <a:buFont typeface="Arial" panose="020B0604020202020204" pitchFamily="34" charset="0"/>
              <a:buChar char="•"/>
            </a:pPr>
            <a:r>
              <a:rPr lang="en" sz="1300" b="1" i="0" u="none" strike="noStrike" dirty="0">
                <a:effectLst/>
                <a:latin typeface="ui-sans-serif"/>
              </a:rPr>
              <a:t>Key Features </a:t>
            </a:r>
            <a:r>
              <a:rPr lang="en" sz="1300" b="0" i="0" u="none" strike="noStrike" dirty="0">
                <a:effectLst/>
                <a:latin typeface="ui-sans-serif"/>
              </a:rPr>
              <a:t>: </a:t>
            </a:r>
          </a:p>
          <a:p>
            <a:pPr marL="742950" lvl="1" indent="-285750">
              <a:lnSpc>
                <a:spcPct val="110000"/>
              </a:lnSpc>
              <a:buFont typeface="Arial" panose="020B0604020202020204" pitchFamily="34" charset="0"/>
              <a:buChar char="•"/>
            </a:pPr>
            <a:r>
              <a:rPr lang="en" sz="1300" b="0" i="0" u="none" strike="noStrike" dirty="0">
                <a:effectLst/>
                <a:latin typeface="ui-sans-serif"/>
              </a:rPr>
              <a:t>Ratified by all 46 member states of the Council of Europe. </a:t>
            </a:r>
          </a:p>
          <a:p>
            <a:pPr marL="742950" lvl="1" indent="-285750">
              <a:lnSpc>
                <a:spcPct val="110000"/>
              </a:lnSpc>
              <a:buFont typeface="Arial" panose="020B0604020202020204" pitchFamily="34" charset="0"/>
              <a:buChar char="•"/>
            </a:pPr>
            <a:r>
              <a:rPr lang="en" sz="1300" b="0" i="0" u="none" strike="noStrike" dirty="0">
                <a:effectLst/>
                <a:latin typeface="ui-sans-serif"/>
              </a:rPr>
              <a:t>Enshrines core rights such as the right to life, freedom from torture, and fair trial guarantees.</a:t>
            </a:r>
          </a:p>
          <a:p>
            <a:pPr>
              <a:lnSpc>
                <a:spcPct val="110000"/>
              </a:lnSpc>
              <a:buFont typeface="Arial" panose="020B0604020202020204" pitchFamily="34" charset="0"/>
              <a:buChar char="•"/>
            </a:pPr>
            <a:r>
              <a:rPr lang="en" sz="1300" b="1" i="0" u="none" strike="noStrike" dirty="0">
                <a:effectLst/>
                <a:latin typeface="ui-sans-serif"/>
              </a:rPr>
              <a:t>Functions in Human Rights </a:t>
            </a:r>
            <a:r>
              <a:rPr lang="en" sz="1300" b="0" i="0" u="none" strike="noStrike" dirty="0">
                <a:effectLst/>
                <a:latin typeface="ui-sans-serif"/>
              </a:rPr>
              <a:t>: </a:t>
            </a:r>
          </a:p>
          <a:p>
            <a:pPr marL="742950" lvl="1" indent="-285750">
              <a:lnSpc>
                <a:spcPct val="110000"/>
              </a:lnSpc>
              <a:buFont typeface="Arial" panose="020B0604020202020204" pitchFamily="34" charset="0"/>
              <a:buChar char="•"/>
            </a:pPr>
            <a:r>
              <a:rPr lang="en" sz="1300" b="1" i="0" u="none" strike="noStrike" dirty="0">
                <a:effectLst/>
                <a:latin typeface="ui-sans-serif"/>
              </a:rPr>
              <a:t>Establish Legal Standards </a:t>
            </a:r>
            <a:r>
              <a:rPr lang="en" sz="1300" b="0" i="0" u="none" strike="noStrike" dirty="0">
                <a:effectLst/>
                <a:latin typeface="ui-sans-serif"/>
              </a:rPr>
              <a:t>: Defines specific rights and obligations for member states. </a:t>
            </a:r>
          </a:p>
          <a:p>
            <a:pPr marL="742950" lvl="1" indent="-285750">
              <a:lnSpc>
                <a:spcPct val="110000"/>
              </a:lnSpc>
              <a:buFont typeface="Arial" panose="020B0604020202020204" pitchFamily="34" charset="0"/>
              <a:buChar char="•"/>
            </a:pPr>
            <a:r>
              <a:rPr lang="en" sz="1300" b="1" i="0" u="none" strike="noStrike" dirty="0">
                <a:effectLst/>
                <a:latin typeface="ui-sans-serif"/>
              </a:rPr>
              <a:t>Provide Judicial Oversight </a:t>
            </a:r>
            <a:r>
              <a:rPr lang="en" sz="1300" b="0" i="0" u="none" strike="noStrike" dirty="0">
                <a:effectLst/>
                <a:latin typeface="ui-sans-serif"/>
              </a:rPr>
              <a:t>: Empowers the European Court of Human Rights (ECtHR) to adjudicate cases of alleged violations. </a:t>
            </a:r>
          </a:p>
          <a:p>
            <a:pPr marL="742950" lvl="1" indent="-285750">
              <a:lnSpc>
                <a:spcPct val="110000"/>
              </a:lnSpc>
              <a:buFont typeface="Arial" panose="020B0604020202020204" pitchFamily="34" charset="0"/>
              <a:buChar char="•"/>
            </a:pPr>
            <a:r>
              <a:rPr lang="en" sz="1300" b="1" i="0" u="none" strike="noStrike" dirty="0">
                <a:effectLst/>
                <a:latin typeface="ui-sans-serif"/>
              </a:rPr>
              <a:t>Ensure Accountability </a:t>
            </a:r>
            <a:r>
              <a:rPr lang="en" sz="1300" b="0" i="0" u="none" strike="noStrike" dirty="0">
                <a:effectLst/>
                <a:latin typeface="ui-sans-serif"/>
              </a:rPr>
              <a:t>: Requires states to implement judgments and address systemic issues. </a:t>
            </a:r>
          </a:p>
          <a:p>
            <a:pPr marL="742950" lvl="1" indent="-285750">
              <a:lnSpc>
                <a:spcPct val="110000"/>
              </a:lnSpc>
              <a:buFont typeface="Arial" panose="020B0604020202020204" pitchFamily="34" charset="0"/>
              <a:buChar char="•"/>
            </a:pPr>
            <a:r>
              <a:rPr lang="en" sz="1300" b="1" i="0" u="none" strike="noStrike" dirty="0">
                <a:effectLst/>
                <a:latin typeface="ui-sans-serif"/>
              </a:rPr>
              <a:t>Promote Regional Cooperation </a:t>
            </a:r>
            <a:r>
              <a:rPr lang="en" sz="1300" b="0" i="0" u="none" strike="noStrike" dirty="0">
                <a:effectLst/>
                <a:latin typeface="ui-sans-serif"/>
              </a:rPr>
              <a:t>: Encourages dialogue among member states on human rights challenges.</a:t>
            </a:r>
          </a:p>
          <a:p>
            <a:pPr marL="742950" lvl="1" indent="-285750">
              <a:lnSpc>
                <a:spcPct val="110000"/>
              </a:lnSpc>
              <a:buFont typeface="Arial" panose="020B0604020202020204" pitchFamily="34" charset="0"/>
              <a:buChar char="•"/>
            </a:pPr>
            <a:r>
              <a:rPr lang="en" sz="1300" b="0" i="0" u="none" strike="noStrike" dirty="0">
                <a:effectLst/>
                <a:latin typeface="ui-sans-serif"/>
                <a:hlinkClick r:id="rId3"/>
              </a:rPr>
              <a:t>https://www.bihr.org.uk/get-informed/legislation-explainers/whats-in-the-european-convention-on-human-rights</a:t>
            </a:r>
            <a:endParaRPr lang="en" sz="1300" b="0" i="0" u="none" strike="noStrike" dirty="0">
              <a:effectLst/>
              <a:latin typeface="ui-sans-serif"/>
            </a:endParaRPr>
          </a:p>
          <a:p>
            <a:pPr marL="742950" lvl="1" indent="-285750">
              <a:lnSpc>
                <a:spcPct val="110000"/>
              </a:lnSpc>
              <a:buFont typeface="Arial" panose="020B0604020202020204" pitchFamily="34" charset="0"/>
              <a:buChar char="•"/>
            </a:pPr>
            <a:endParaRPr lang="ru-UA" sz="1300"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2085983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4E3EC298-4233-7AC9-17B9-359A0181CAFF}"/>
              </a:ext>
            </a:extLst>
          </p:cNvPr>
          <p:cNvSpPr>
            <a:spLocks noGrp="1"/>
          </p:cNvSpPr>
          <p:nvPr>
            <p:ph type="title"/>
          </p:nvPr>
        </p:nvSpPr>
        <p:spPr>
          <a:xfrm>
            <a:off x="641074" y="1588878"/>
            <a:ext cx="2844002" cy="3680244"/>
          </a:xfrm>
        </p:spPr>
        <p:txBody>
          <a:bodyPr>
            <a:normAutofit/>
          </a:bodyPr>
          <a:lstStyle/>
          <a:p>
            <a:pPr algn="l"/>
            <a:r>
              <a:rPr lang="en" sz="4100" b="1">
                <a:solidFill>
                  <a:srgbClr val="FFFFFF"/>
                </a:solidFill>
                <a:latin typeface="ui-sans-serif"/>
              </a:rPr>
              <a:t>The European Court of Human Rights (ECtHR)</a:t>
            </a:r>
            <a:endParaRPr lang="ru-UA" sz="4100">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Объект 2">
            <a:extLst>
              <a:ext uri="{FF2B5EF4-FFF2-40B4-BE49-F238E27FC236}">
                <a16:creationId xmlns:a16="http://schemas.microsoft.com/office/drawing/2014/main" id="{B58EC526-C735-8274-909F-772DFE069F44}"/>
              </a:ext>
            </a:extLst>
          </p:cNvPr>
          <p:cNvSpPr>
            <a:spLocks noGrp="1"/>
          </p:cNvSpPr>
          <p:nvPr>
            <p:ph sz="quarter" idx="13"/>
          </p:nvPr>
        </p:nvSpPr>
        <p:spPr>
          <a:xfrm>
            <a:off x="4634794" y="1049695"/>
            <a:ext cx="6642806" cy="4758611"/>
          </a:xfrm>
        </p:spPr>
        <p:txBody>
          <a:bodyPr anchor="ctr">
            <a:normAutofit/>
          </a:bodyPr>
          <a:lstStyle/>
          <a:p>
            <a:pPr>
              <a:lnSpc>
                <a:spcPct val="110000"/>
              </a:lnSpc>
            </a:pPr>
            <a:endParaRPr lang="en" sz="1100" b="1" i="0" u="none" strike="noStrike" dirty="0">
              <a:effectLst/>
              <a:latin typeface="ui-sans-serif"/>
            </a:endParaRPr>
          </a:p>
          <a:p>
            <a:pPr>
              <a:lnSpc>
                <a:spcPct val="110000"/>
              </a:lnSpc>
              <a:buFont typeface="Arial" panose="020B0604020202020204" pitchFamily="34" charset="0"/>
              <a:buChar char="•"/>
            </a:pPr>
            <a:r>
              <a:rPr lang="en" sz="1100" b="1" i="0" u="none" strike="noStrike" dirty="0">
                <a:effectLst/>
                <a:latin typeface="ui-sans-serif"/>
              </a:rPr>
              <a:t>Overview </a:t>
            </a:r>
            <a:r>
              <a:rPr lang="en" sz="1100" b="0" i="0" u="none" strike="noStrike" dirty="0">
                <a:effectLst/>
                <a:latin typeface="ui-sans-serif"/>
              </a:rPr>
              <a:t>:</a:t>
            </a:r>
          </a:p>
          <a:p>
            <a:pPr marL="742950" lvl="1" indent="-285750">
              <a:lnSpc>
                <a:spcPct val="110000"/>
              </a:lnSpc>
              <a:buFont typeface="Arial" panose="020B0604020202020204" pitchFamily="34" charset="0"/>
              <a:buChar char="•"/>
            </a:pPr>
            <a:r>
              <a:rPr lang="en" sz="1100" b="0" i="0" u="none" strike="noStrike" dirty="0">
                <a:effectLst/>
                <a:latin typeface="ui-sans-serif"/>
              </a:rPr>
              <a:t>Established in 1959 under the ECHR.</a:t>
            </a:r>
          </a:p>
          <a:p>
            <a:pPr marL="742950" lvl="1" indent="-285750">
              <a:lnSpc>
                <a:spcPct val="110000"/>
              </a:lnSpc>
              <a:buFont typeface="Arial" panose="020B0604020202020204" pitchFamily="34" charset="0"/>
              <a:buChar char="•"/>
            </a:pPr>
            <a:r>
              <a:rPr lang="en" sz="1100" b="0" i="0" u="none" strike="noStrike" dirty="0">
                <a:effectLst/>
                <a:latin typeface="ui-sans-serif"/>
              </a:rPr>
              <a:t>Located in Strasbourg, France.</a:t>
            </a:r>
          </a:p>
          <a:p>
            <a:pPr marL="742950" lvl="1" indent="-285750">
              <a:lnSpc>
                <a:spcPct val="110000"/>
              </a:lnSpc>
              <a:buFont typeface="Arial" panose="020B0604020202020204" pitchFamily="34" charset="0"/>
              <a:buChar char="•"/>
            </a:pPr>
            <a:r>
              <a:rPr lang="en" sz="1100" b="0" i="0" u="none" strike="noStrike" dirty="0">
                <a:effectLst/>
                <a:latin typeface="ui-sans-serif"/>
              </a:rPr>
              <a:t>An independent judicial body responsible for enforcing the Convention.</a:t>
            </a:r>
          </a:p>
          <a:p>
            <a:pPr>
              <a:lnSpc>
                <a:spcPct val="110000"/>
              </a:lnSpc>
              <a:buFont typeface="Arial" panose="020B0604020202020204" pitchFamily="34" charset="0"/>
              <a:buChar char="•"/>
            </a:pPr>
            <a:r>
              <a:rPr lang="en" sz="1100" b="1" i="0" u="none" strike="noStrike" dirty="0">
                <a:effectLst/>
                <a:latin typeface="ui-sans-serif"/>
              </a:rPr>
              <a:t>Jurisdiction </a:t>
            </a:r>
            <a:r>
              <a:rPr lang="en" sz="1100" b="0" i="0" u="none" strike="noStrike" dirty="0">
                <a:effectLst/>
                <a:latin typeface="ui-sans-serif"/>
              </a:rPr>
              <a:t>:</a:t>
            </a:r>
          </a:p>
          <a:p>
            <a:pPr marL="742950" lvl="1" indent="-285750">
              <a:lnSpc>
                <a:spcPct val="110000"/>
              </a:lnSpc>
              <a:buFont typeface="Arial" panose="020B0604020202020204" pitchFamily="34" charset="0"/>
              <a:buChar char="•"/>
            </a:pPr>
            <a:r>
              <a:rPr lang="en" sz="1100" b="0" i="0" u="none" strike="noStrike" dirty="0">
                <a:effectLst/>
                <a:latin typeface="ui-sans-serif"/>
              </a:rPr>
              <a:t>Cases can be brought by individuals, groups, or states against member states of the </a:t>
            </a:r>
            <a:r>
              <a:rPr lang="en" sz="1100" b="0" i="0" u="none" strike="noStrike" dirty="0" err="1">
                <a:effectLst/>
                <a:latin typeface="ui-sans-serif"/>
              </a:rPr>
              <a:t>CoE</a:t>
            </a:r>
            <a:r>
              <a:rPr lang="en" sz="1100" b="0" i="0" u="none" strike="noStrike" dirty="0">
                <a:effectLst/>
                <a:latin typeface="ui-sans-serif"/>
              </a:rPr>
              <a:t>.</a:t>
            </a:r>
          </a:p>
          <a:p>
            <a:pPr marL="742950" lvl="1" indent="-285750">
              <a:lnSpc>
                <a:spcPct val="110000"/>
              </a:lnSpc>
              <a:buFont typeface="Arial" panose="020B0604020202020204" pitchFamily="34" charset="0"/>
              <a:buChar char="•"/>
            </a:pPr>
            <a:r>
              <a:rPr lang="en" sz="1100" b="0" i="0" u="none" strike="noStrike" dirty="0">
                <a:effectLst/>
                <a:latin typeface="ui-sans-serif"/>
              </a:rPr>
              <a:t>Allegations must involve violations of rights protected under the ECHR.</a:t>
            </a:r>
          </a:p>
          <a:p>
            <a:pPr>
              <a:lnSpc>
                <a:spcPct val="110000"/>
              </a:lnSpc>
              <a:buFont typeface="Arial" panose="020B0604020202020204" pitchFamily="34" charset="0"/>
              <a:buChar char="•"/>
            </a:pPr>
            <a:r>
              <a:rPr lang="en" sz="1100" b="1" i="0" u="none" strike="noStrike" dirty="0">
                <a:effectLst/>
                <a:latin typeface="ui-sans-serif"/>
              </a:rPr>
              <a:t>Procedure </a:t>
            </a:r>
            <a:r>
              <a:rPr lang="en" sz="1100" b="0" i="0" u="none" strike="noStrike" dirty="0">
                <a:effectLst/>
                <a:latin typeface="ui-sans-serif"/>
              </a:rPr>
              <a:t>:</a:t>
            </a:r>
          </a:p>
          <a:p>
            <a:pPr marL="742950" lvl="1" indent="-285750">
              <a:lnSpc>
                <a:spcPct val="110000"/>
              </a:lnSpc>
              <a:buFont typeface="Arial" panose="020B0604020202020204" pitchFamily="34" charset="0"/>
              <a:buChar char="•"/>
            </a:pPr>
            <a:r>
              <a:rPr lang="en" sz="1100" b="0" i="0" u="none" strike="noStrike" dirty="0">
                <a:effectLst/>
                <a:latin typeface="ui-sans-serif"/>
              </a:rPr>
              <a:t>Admissibility check: Ensures the complaint meets procedural requirements.</a:t>
            </a:r>
          </a:p>
          <a:p>
            <a:pPr marL="742950" lvl="1" indent="-285750">
              <a:lnSpc>
                <a:spcPct val="110000"/>
              </a:lnSpc>
              <a:buFont typeface="Arial" panose="020B0604020202020204" pitchFamily="34" charset="0"/>
              <a:buChar char="•"/>
            </a:pPr>
            <a:r>
              <a:rPr lang="en" sz="1100" b="0" i="0" u="none" strike="noStrike" dirty="0">
                <a:effectLst/>
                <a:latin typeface="ui-sans-serif"/>
              </a:rPr>
              <a:t>Merits phase: Examines whether there has been a violation of the Convention.</a:t>
            </a:r>
          </a:p>
          <a:p>
            <a:pPr marL="742950" lvl="1" indent="-285750">
              <a:lnSpc>
                <a:spcPct val="110000"/>
              </a:lnSpc>
              <a:buFont typeface="Arial" panose="020B0604020202020204" pitchFamily="34" charset="0"/>
              <a:buChar char="•"/>
            </a:pPr>
            <a:r>
              <a:rPr lang="en" sz="1100" b="0" i="0" u="none" strike="noStrike" dirty="0">
                <a:effectLst/>
                <a:latin typeface="ui-sans-serif"/>
              </a:rPr>
              <a:t>Judgment: Issued publicly, binding on the respondent state.</a:t>
            </a:r>
          </a:p>
          <a:p>
            <a:pPr>
              <a:lnSpc>
                <a:spcPct val="110000"/>
              </a:lnSpc>
            </a:pPr>
            <a:br>
              <a:rPr lang="en" sz="1100" dirty="0"/>
            </a:br>
            <a:endParaRPr lang="ru-UA" sz="1100"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804751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3792A13-7950-DAE9-AC6F-3DE77340F091}"/>
              </a:ext>
            </a:extLst>
          </p:cNvPr>
          <p:cNvSpPr>
            <a:spLocks noGrp="1"/>
          </p:cNvSpPr>
          <p:nvPr>
            <p:ph type="title"/>
          </p:nvPr>
        </p:nvSpPr>
        <p:spPr>
          <a:xfrm>
            <a:off x="641074" y="1314450"/>
            <a:ext cx="2844002" cy="3680244"/>
          </a:xfrm>
        </p:spPr>
        <p:txBody>
          <a:bodyPr>
            <a:normAutofit/>
          </a:bodyPr>
          <a:lstStyle/>
          <a:p>
            <a:pPr algn="l"/>
            <a:r>
              <a:rPr lang="en" sz="4400" b="1">
                <a:latin typeface="ui-sans-serif"/>
              </a:rPr>
              <a:t>Key Features of the ECtHR</a:t>
            </a:r>
            <a:br>
              <a:rPr lang="en" sz="4400" b="1">
                <a:latin typeface="ui-sans-serif"/>
              </a:rPr>
            </a:br>
            <a:endParaRPr lang="ru-UA" sz="4400"/>
          </a:p>
        </p:txBody>
      </p:sp>
      <p:pic>
        <p:nvPicPr>
          <p:cNvPr id="13" name="Picture 12">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15" name="Picture 14">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5" name="Объект 2">
            <a:extLst>
              <a:ext uri="{FF2B5EF4-FFF2-40B4-BE49-F238E27FC236}">
                <a16:creationId xmlns:a16="http://schemas.microsoft.com/office/drawing/2014/main" id="{8A5FBF33-33E6-0799-C63F-3F97D55DA41B}"/>
              </a:ext>
            </a:extLst>
          </p:cNvPr>
          <p:cNvGraphicFramePr>
            <a:graphicFrameLocks noGrp="1"/>
          </p:cNvGraphicFramePr>
          <p:nvPr>
            <p:ph sz="quarter" idx="13"/>
            <p:extLst>
              <p:ext uri="{D42A27DB-BD31-4B8C-83A1-F6EECF244321}">
                <p14:modId xmlns:p14="http://schemas.microsoft.com/office/powerpoint/2010/main" val="1030760186"/>
              </p:ext>
            </p:extLst>
          </p:nvPr>
        </p:nvGraphicFramePr>
        <p:xfrm>
          <a:off x="4594225" y="889000"/>
          <a:ext cx="6683375" cy="46069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291859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D5339D-B086-F52C-88DD-EE0E2F6F1221}"/>
              </a:ext>
            </a:extLst>
          </p:cNvPr>
          <p:cNvSpPr>
            <a:spLocks noGrp="1"/>
          </p:cNvSpPr>
          <p:nvPr>
            <p:ph type="title"/>
          </p:nvPr>
        </p:nvSpPr>
        <p:spPr>
          <a:xfrm>
            <a:off x="913775" y="618517"/>
            <a:ext cx="10364451" cy="1596177"/>
          </a:xfrm>
        </p:spPr>
        <p:txBody>
          <a:bodyPr>
            <a:normAutofit/>
          </a:bodyPr>
          <a:lstStyle/>
          <a:p>
            <a:r>
              <a:rPr lang="en" b="1">
                <a:latin typeface="ui-sans-serif"/>
              </a:rPr>
              <a:t>Functions of the European Court of Human Rights (ECtHR)</a:t>
            </a:r>
            <a:br>
              <a:rPr lang="en" b="1">
                <a:latin typeface="ui-sans-serif"/>
              </a:rPr>
            </a:br>
            <a:endParaRPr lang="ru-UA"/>
          </a:p>
        </p:txBody>
      </p:sp>
      <p:graphicFrame>
        <p:nvGraphicFramePr>
          <p:cNvPr id="5" name="Объект 2">
            <a:extLst>
              <a:ext uri="{FF2B5EF4-FFF2-40B4-BE49-F238E27FC236}">
                <a16:creationId xmlns:a16="http://schemas.microsoft.com/office/drawing/2014/main" id="{8107075B-A64F-4902-378E-F2C9B5E7C743}"/>
              </a:ext>
            </a:extLst>
          </p:cNvPr>
          <p:cNvGraphicFramePr>
            <a:graphicFrameLocks noGrp="1"/>
          </p:cNvGraphicFramePr>
          <p:nvPr>
            <p:ph sz="quarter" idx="13"/>
            <p:extLst>
              <p:ext uri="{D42A27DB-BD31-4B8C-83A1-F6EECF244321}">
                <p14:modId xmlns:p14="http://schemas.microsoft.com/office/powerpoint/2010/main" val="4063652646"/>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8787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E9070D-EB88-E896-E462-94292153FEDF}"/>
              </a:ext>
            </a:extLst>
          </p:cNvPr>
          <p:cNvSpPr>
            <a:spLocks noGrp="1"/>
          </p:cNvSpPr>
          <p:nvPr>
            <p:ph type="title"/>
          </p:nvPr>
        </p:nvSpPr>
        <p:spPr>
          <a:xfrm>
            <a:off x="913775" y="618517"/>
            <a:ext cx="10364451" cy="1596177"/>
          </a:xfrm>
        </p:spPr>
        <p:txBody>
          <a:bodyPr>
            <a:normAutofit/>
          </a:bodyPr>
          <a:lstStyle/>
          <a:p>
            <a:r>
              <a:rPr lang="en" b="1" dirty="0">
                <a:latin typeface="ui-sans-serif"/>
              </a:rPr>
              <a:t>Structure of the European Court of Human Rights (ECtHR)</a:t>
            </a:r>
            <a:br>
              <a:rPr lang="en" b="1" dirty="0">
                <a:latin typeface="ui-sans-serif"/>
              </a:rPr>
            </a:br>
            <a:endParaRPr lang="ru-UA" dirty="0"/>
          </a:p>
        </p:txBody>
      </p:sp>
      <p:graphicFrame>
        <p:nvGraphicFramePr>
          <p:cNvPr id="5" name="Объект 2">
            <a:extLst>
              <a:ext uri="{FF2B5EF4-FFF2-40B4-BE49-F238E27FC236}">
                <a16:creationId xmlns:a16="http://schemas.microsoft.com/office/drawing/2014/main" id="{680510F5-94E8-D716-7CA0-2B382D12A1EA}"/>
              </a:ext>
            </a:extLst>
          </p:cNvPr>
          <p:cNvGraphicFramePr>
            <a:graphicFrameLocks noGrp="1"/>
          </p:cNvGraphicFramePr>
          <p:nvPr>
            <p:ph sz="quarter" idx="13"/>
            <p:extLst>
              <p:ext uri="{D42A27DB-BD31-4B8C-83A1-F6EECF244321}">
                <p14:modId xmlns:p14="http://schemas.microsoft.com/office/powerpoint/2010/main" val="3144876807"/>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70303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D58954F-C5AC-4BE0-811D-8DFE18E3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359E835-CE77-4DCC-8EC3-1924094D3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6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Красное игрушка человек спереди двух линий белого">
            <a:extLst>
              <a:ext uri="{FF2B5EF4-FFF2-40B4-BE49-F238E27FC236}">
                <a16:creationId xmlns:a16="http://schemas.microsoft.com/office/drawing/2014/main" id="{E853331C-A6F6-03C3-025B-5F99CD0422B0}"/>
              </a:ext>
            </a:extLst>
          </p:cNvPr>
          <p:cNvPicPr>
            <a:picLocks noChangeAspect="1"/>
          </p:cNvPicPr>
          <p:nvPr/>
        </p:nvPicPr>
        <p:blipFill>
          <a:blip r:embed="rId2"/>
          <a:srcRect l="32587" r="28732"/>
          <a:stretch/>
        </p:blipFill>
        <p:spPr>
          <a:xfrm>
            <a:off x="8157374" y="10"/>
            <a:ext cx="4034626" cy="6857990"/>
          </a:xfrm>
          <a:prstGeom prst="rect">
            <a:avLst/>
          </a:prstGeom>
        </p:spPr>
      </p:pic>
      <p:pic>
        <p:nvPicPr>
          <p:cNvPr id="13" name="Picture 12">
            <a:extLst>
              <a:ext uri="{FF2B5EF4-FFF2-40B4-BE49-F238E27FC236}">
                <a16:creationId xmlns:a16="http://schemas.microsoft.com/office/drawing/2014/main" id="{B03B59B5-123A-4DC5-87BD-6D3E22FA6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F052D59B-5361-1111-454A-527098BFE61D}"/>
              </a:ext>
            </a:extLst>
          </p:cNvPr>
          <p:cNvSpPr>
            <a:spLocks noGrp="1"/>
          </p:cNvSpPr>
          <p:nvPr>
            <p:ph type="title"/>
          </p:nvPr>
        </p:nvSpPr>
        <p:spPr>
          <a:xfrm>
            <a:off x="913776" y="618517"/>
            <a:ext cx="6672886" cy="1596177"/>
          </a:xfrm>
        </p:spPr>
        <p:txBody>
          <a:bodyPr>
            <a:normAutofit/>
          </a:bodyPr>
          <a:lstStyle/>
          <a:p>
            <a:r>
              <a:rPr lang="en" b="1" dirty="0">
                <a:latin typeface="ui-sans-serif"/>
              </a:rPr>
              <a:t>Impact of the European Court of Human Rights</a:t>
            </a:r>
            <a:endParaRPr lang="ru-UA" dirty="0"/>
          </a:p>
        </p:txBody>
      </p:sp>
      <p:sp>
        <p:nvSpPr>
          <p:cNvPr id="3" name="Объект 2">
            <a:extLst>
              <a:ext uri="{FF2B5EF4-FFF2-40B4-BE49-F238E27FC236}">
                <a16:creationId xmlns:a16="http://schemas.microsoft.com/office/drawing/2014/main" id="{C2C6E26C-51EC-FD64-A8B7-735D9D5E0722}"/>
              </a:ext>
            </a:extLst>
          </p:cNvPr>
          <p:cNvSpPr>
            <a:spLocks noGrp="1"/>
          </p:cNvSpPr>
          <p:nvPr>
            <p:ph sz="quarter" idx="13"/>
          </p:nvPr>
        </p:nvSpPr>
        <p:spPr>
          <a:xfrm>
            <a:off x="913774" y="2367092"/>
            <a:ext cx="6672887" cy="3424107"/>
          </a:xfrm>
        </p:spPr>
        <p:txBody>
          <a:bodyPr>
            <a:normAutofit/>
          </a:bodyPr>
          <a:lstStyle/>
          <a:p>
            <a:pPr>
              <a:lnSpc>
                <a:spcPct val="110000"/>
              </a:lnSpc>
            </a:pPr>
            <a:endParaRPr lang="en" sz="1300" b="1" i="0" u="none" strike="noStrike">
              <a:effectLst/>
              <a:latin typeface="ui-sans-serif"/>
            </a:endParaRPr>
          </a:p>
          <a:p>
            <a:pPr>
              <a:lnSpc>
                <a:spcPct val="110000"/>
              </a:lnSpc>
              <a:buFont typeface="Arial" panose="020B0604020202020204" pitchFamily="34" charset="0"/>
              <a:buChar char="•"/>
            </a:pPr>
            <a:r>
              <a:rPr lang="en" sz="1300" b="1" i="0" u="none" strike="noStrike">
                <a:effectLst/>
                <a:latin typeface="ui-sans-serif"/>
              </a:rPr>
              <a:t>Positive Outcomes </a:t>
            </a:r>
            <a:r>
              <a:rPr lang="en" sz="1300" b="0" i="0" u="none" strike="noStrike">
                <a:effectLst/>
                <a:latin typeface="ui-sans-serif"/>
              </a:rPr>
              <a:t>:</a:t>
            </a:r>
          </a:p>
          <a:p>
            <a:pPr marL="742950" lvl="1" indent="-285750">
              <a:lnSpc>
                <a:spcPct val="110000"/>
              </a:lnSpc>
              <a:buFont typeface="Arial" panose="020B0604020202020204" pitchFamily="34" charset="0"/>
              <a:buChar char="•"/>
            </a:pPr>
            <a:r>
              <a:rPr lang="en" sz="1300" b="0" i="0" u="none" strike="noStrike">
                <a:effectLst/>
                <a:latin typeface="ui-sans-serif"/>
              </a:rPr>
              <a:t>Strengthened human rights protections in Europe.</a:t>
            </a:r>
          </a:p>
          <a:p>
            <a:pPr marL="742950" lvl="1" indent="-285750">
              <a:lnSpc>
                <a:spcPct val="110000"/>
              </a:lnSpc>
              <a:buFont typeface="Arial" panose="020B0604020202020204" pitchFamily="34" charset="0"/>
              <a:buChar char="•"/>
            </a:pPr>
            <a:r>
              <a:rPr lang="en" sz="1300" b="0" i="0" u="none" strike="noStrike">
                <a:effectLst/>
                <a:latin typeface="ui-sans-serif"/>
              </a:rPr>
              <a:t>Influenced national laws and policies.</a:t>
            </a:r>
          </a:p>
          <a:p>
            <a:pPr marL="742950" lvl="1" indent="-285750">
              <a:lnSpc>
                <a:spcPct val="110000"/>
              </a:lnSpc>
              <a:buFont typeface="Arial" panose="020B0604020202020204" pitchFamily="34" charset="0"/>
              <a:buChar char="•"/>
            </a:pPr>
            <a:r>
              <a:rPr lang="en" sz="1300" b="0" i="0" u="none" strike="noStrike">
                <a:effectLst/>
                <a:latin typeface="ui-sans-serif"/>
              </a:rPr>
              <a:t>Provided redress for victims of human rights abuses.</a:t>
            </a:r>
          </a:p>
          <a:p>
            <a:pPr>
              <a:lnSpc>
                <a:spcPct val="110000"/>
              </a:lnSpc>
              <a:buFont typeface="Arial" panose="020B0604020202020204" pitchFamily="34" charset="0"/>
              <a:buChar char="•"/>
            </a:pPr>
            <a:r>
              <a:rPr lang="en" sz="1300" b="1" i="0" u="none" strike="noStrike">
                <a:effectLst/>
                <a:latin typeface="ui-sans-serif"/>
              </a:rPr>
              <a:t>Challenges </a:t>
            </a:r>
            <a:r>
              <a:rPr lang="en" sz="1300" b="0" i="0" u="none" strike="noStrike">
                <a:effectLst/>
                <a:latin typeface="ui-sans-serif"/>
              </a:rPr>
              <a:t>:</a:t>
            </a:r>
          </a:p>
          <a:p>
            <a:pPr marL="742950" lvl="1" indent="-285750">
              <a:lnSpc>
                <a:spcPct val="110000"/>
              </a:lnSpc>
              <a:buFont typeface="Arial" panose="020B0604020202020204" pitchFamily="34" charset="0"/>
              <a:buChar char="•"/>
            </a:pPr>
            <a:r>
              <a:rPr lang="en" sz="1300" b="0" i="0" u="none" strike="noStrike">
                <a:effectLst/>
                <a:latin typeface="ui-sans-serif"/>
              </a:rPr>
              <a:t>Backlog of cases.</a:t>
            </a:r>
          </a:p>
          <a:p>
            <a:pPr marL="742950" lvl="1" indent="-285750">
              <a:lnSpc>
                <a:spcPct val="110000"/>
              </a:lnSpc>
              <a:buFont typeface="Arial" panose="020B0604020202020204" pitchFamily="34" charset="0"/>
              <a:buChar char="•"/>
            </a:pPr>
            <a:r>
              <a:rPr lang="en" sz="1300" b="0" i="0" u="none" strike="noStrike">
                <a:effectLst/>
                <a:latin typeface="ui-sans-serif"/>
              </a:rPr>
              <a:t>Resistance from some states to implement judgments.</a:t>
            </a:r>
          </a:p>
          <a:p>
            <a:pPr marL="742950" lvl="1" indent="-285750">
              <a:lnSpc>
                <a:spcPct val="110000"/>
              </a:lnSpc>
              <a:buFont typeface="Arial" panose="020B0604020202020204" pitchFamily="34" charset="0"/>
              <a:buChar char="•"/>
            </a:pPr>
            <a:r>
              <a:rPr lang="en" sz="1300" b="0" i="0" u="none" strike="noStrike">
                <a:effectLst/>
                <a:latin typeface="ui-sans-serif"/>
              </a:rPr>
              <a:t>Criticism over perceived interference in national sovereignty.</a:t>
            </a:r>
          </a:p>
          <a:p>
            <a:pPr>
              <a:lnSpc>
                <a:spcPct val="110000"/>
              </a:lnSpc>
            </a:pPr>
            <a:br>
              <a:rPr lang="en" sz="1300"/>
            </a:br>
            <a:endParaRPr lang="ru-UA" sz="1300"/>
          </a:p>
        </p:txBody>
      </p:sp>
    </p:spTree>
    <p:extLst>
      <p:ext uri="{BB962C8B-B14F-4D97-AF65-F5344CB8AC3E}">
        <p14:creationId xmlns:p14="http://schemas.microsoft.com/office/powerpoint/2010/main" val="38896462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5" name="Picture 4" descr="Комната с разноцветными стульями">
            <a:extLst>
              <a:ext uri="{FF2B5EF4-FFF2-40B4-BE49-F238E27FC236}">
                <a16:creationId xmlns:a16="http://schemas.microsoft.com/office/drawing/2014/main" id="{B537215C-A8D8-8842-3C76-76E4ADF18466}"/>
              </a:ext>
            </a:extLst>
          </p:cNvPr>
          <p:cNvPicPr>
            <a:picLocks noChangeAspect="1"/>
          </p:cNvPicPr>
          <p:nvPr/>
        </p:nvPicPr>
        <p:blipFill>
          <a:blip r:embed="rId2"/>
          <a:srcRect t="184" b="15547"/>
          <a:stretch/>
        </p:blipFill>
        <p:spPr>
          <a:xfrm>
            <a:off x="20" y="2754"/>
            <a:ext cx="12191980" cy="6858000"/>
          </a:xfrm>
          <a:prstGeom prst="rect">
            <a:avLst/>
          </a:prstGeom>
        </p:spPr>
      </p:pic>
      <p:sp>
        <p:nvSpPr>
          <p:cNvPr id="9" name="Rectangle 8">
            <a:extLst>
              <a:ext uri="{FF2B5EF4-FFF2-40B4-BE49-F238E27FC236}">
                <a16:creationId xmlns:a16="http://schemas.microsoft.com/office/drawing/2014/main" id="{23E246C7-AE23-4B78-B596-A021E638F0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754"/>
            <a:ext cx="12192000" cy="6858000"/>
          </a:xfrm>
          <a:prstGeom prst="rect">
            <a:avLst/>
          </a:prstGeom>
          <a:gradFill>
            <a:gsLst>
              <a:gs pos="10000">
                <a:schemeClr val="bg1">
                  <a:alpha val="75000"/>
                </a:schemeClr>
              </a:gs>
              <a:gs pos="85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4388652C-EA91-4836-8F81-08E05C74EB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16F0FD29-1030-1A4E-31F2-7B775AE28515}"/>
              </a:ext>
            </a:extLst>
          </p:cNvPr>
          <p:cNvSpPr>
            <a:spLocks noGrp="1"/>
          </p:cNvSpPr>
          <p:nvPr>
            <p:ph type="title"/>
          </p:nvPr>
        </p:nvSpPr>
        <p:spPr>
          <a:xfrm>
            <a:off x="913775" y="618517"/>
            <a:ext cx="10364451" cy="1596177"/>
          </a:xfrm>
        </p:spPr>
        <p:txBody>
          <a:bodyPr>
            <a:normAutofit/>
          </a:bodyPr>
          <a:lstStyle/>
          <a:p>
            <a:r>
              <a:rPr lang="en" b="1" dirty="0">
                <a:latin typeface="ui-sans-serif"/>
              </a:rPr>
              <a:t>JURISDICTIONAL ISSUES</a:t>
            </a:r>
            <a:br>
              <a:rPr lang="en" b="1" dirty="0">
                <a:latin typeface="ui-sans-serif"/>
              </a:rPr>
            </a:br>
            <a:endParaRPr lang="ru-UA" dirty="0"/>
          </a:p>
        </p:txBody>
      </p:sp>
      <p:sp>
        <p:nvSpPr>
          <p:cNvPr id="3" name="Объект 2">
            <a:extLst>
              <a:ext uri="{FF2B5EF4-FFF2-40B4-BE49-F238E27FC236}">
                <a16:creationId xmlns:a16="http://schemas.microsoft.com/office/drawing/2014/main" id="{35296744-2CCE-1B1A-DE03-ECB78EE33AFB}"/>
              </a:ext>
            </a:extLst>
          </p:cNvPr>
          <p:cNvSpPr>
            <a:spLocks noGrp="1"/>
          </p:cNvSpPr>
          <p:nvPr>
            <p:ph sz="quarter" idx="13"/>
          </p:nvPr>
        </p:nvSpPr>
        <p:spPr>
          <a:xfrm>
            <a:off x="913774" y="2367092"/>
            <a:ext cx="10363826" cy="3424107"/>
          </a:xfrm>
        </p:spPr>
        <p:txBody>
          <a:bodyPr>
            <a:normAutofit/>
          </a:bodyPr>
          <a:lstStyle/>
          <a:p>
            <a:pPr>
              <a:lnSpc>
                <a:spcPct val="110000"/>
              </a:lnSpc>
              <a:buFont typeface="Arial" panose="020B0604020202020204" pitchFamily="34" charset="0"/>
              <a:buChar char="•"/>
            </a:pPr>
            <a:r>
              <a:rPr lang="en" sz="1500" b="1" i="0" u="none" strike="noStrike">
                <a:effectLst/>
                <a:latin typeface="ui-sans-serif"/>
              </a:rPr>
              <a:t>Article 1: Obligation to Respect Human Rights</a:t>
            </a:r>
            <a:endParaRPr lang="en" sz="1500" b="0" i="0" u="none" strike="noStrike">
              <a:effectLst/>
              <a:latin typeface="ui-sans-serif"/>
            </a:endParaRPr>
          </a:p>
          <a:p>
            <a:pPr marL="742950" lvl="1" indent="-285750">
              <a:lnSpc>
                <a:spcPct val="110000"/>
              </a:lnSpc>
              <a:buFont typeface="Arial" panose="020B0604020202020204" pitchFamily="34" charset="0"/>
              <a:buChar char="•"/>
            </a:pPr>
            <a:r>
              <a:rPr lang="en" sz="1500" b="0" i="0" u="none" strike="noStrike">
                <a:effectLst/>
                <a:latin typeface="ui-sans-serif"/>
              </a:rPr>
              <a:t>Each contracting state undertakes to secure to everyone within their jurisdiction the rights and freedoms defined in the Convention.</a:t>
            </a:r>
          </a:p>
          <a:p>
            <a:pPr marL="742950" lvl="1" indent="-285750">
              <a:lnSpc>
                <a:spcPct val="110000"/>
              </a:lnSpc>
              <a:buFont typeface="Arial" panose="020B0604020202020204" pitchFamily="34" charset="0"/>
              <a:buChar char="•"/>
            </a:pPr>
            <a:r>
              <a:rPr lang="en" sz="1500" b="0" i="0" u="none" strike="noStrike">
                <a:effectLst/>
                <a:latin typeface="ui-sans-serif"/>
              </a:rPr>
              <a:t>This article establishes the fundamental duty of states to respect, protect, and fulfill human rights.</a:t>
            </a:r>
          </a:p>
          <a:p>
            <a:pPr>
              <a:lnSpc>
                <a:spcPct val="110000"/>
              </a:lnSpc>
            </a:pPr>
            <a:r>
              <a:rPr lang="en" sz="1500" b="1" i="0" u="none" strike="noStrike">
                <a:effectLst/>
                <a:latin typeface="ui-sans-serif"/>
              </a:rPr>
              <a:t>Spanish Translation </a:t>
            </a:r>
            <a:r>
              <a:rPr lang="en" sz="1500" b="0" i="0" u="none" strike="noStrike">
                <a:effectLst/>
                <a:latin typeface="ui-sans-serif"/>
              </a:rPr>
              <a:t>: </a:t>
            </a:r>
          </a:p>
          <a:p>
            <a:pPr>
              <a:lnSpc>
                <a:spcPct val="110000"/>
              </a:lnSpc>
              <a:buFont typeface="Arial" panose="020B0604020202020204" pitchFamily="34" charset="0"/>
              <a:buChar char="•"/>
            </a:pPr>
            <a:r>
              <a:rPr lang="en" sz="1500" b="0" i="1" u="none" strike="noStrike" err="1">
                <a:effectLst/>
                <a:latin typeface="ui-sans-serif"/>
              </a:rPr>
              <a:t>Artículo</a:t>
            </a:r>
            <a:r>
              <a:rPr lang="en" sz="1500" b="0" i="1" u="none" strike="noStrike">
                <a:effectLst/>
                <a:latin typeface="ui-sans-serif"/>
              </a:rPr>
              <a:t> 1: </a:t>
            </a:r>
            <a:r>
              <a:rPr lang="en" sz="1500" b="0" i="1" u="none" strike="noStrike" err="1">
                <a:effectLst/>
                <a:latin typeface="ui-sans-serif"/>
              </a:rPr>
              <a:t>Obligación</a:t>
            </a:r>
            <a:r>
              <a:rPr lang="en" sz="1500" b="0" i="1" u="none" strike="noStrike">
                <a:effectLst/>
                <a:latin typeface="ui-sans-serif"/>
              </a:rPr>
              <a:t> de </a:t>
            </a:r>
            <a:r>
              <a:rPr lang="en" sz="1500" b="0" i="1" u="none" strike="noStrike" err="1">
                <a:effectLst/>
                <a:latin typeface="ui-sans-serif"/>
              </a:rPr>
              <a:t>Respetar</a:t>
            </a:r>
            <a:r>
              <a:rPr lang="en" sz="1500" b="0" i="1" u="none" strike="noStrike">
                <a:effectLst/>
                <a:latin typeface="ui-sans-serif"/>
              </a:rPr>
              <a:t> </a:t>
            </a:r>
            <a:r>
              <a:rPr lang="en" sz="1500" b="0" i="1" u="none" strike="noStrike" err="1">
                <a:effectLst/>
                <a:latin typeface="ui-sans-serif"/>
              </a:rPr>
              <a:t>los</a:t>
            </a:r>
            <a:r>
              <a:rPr lang="en" sz="1500" b="0" i="1" u="none" strike="noStrike">
                <a:effectLst/>
                <a:latin typeface="ui-sans-serif"/>
              </a:rPr>
              <a:t> Derechos Humanos</a:t>
            </a:r>
            <a:endParaRPr lang="en" sz="1500" b="0" i="0" u="none" strike="noStrike">
              <a:effectLst/>
              <a:latin typeface="ui-sans-serif"/>
            </a:endParaRPr>
          </a:p>
          <a:p>
            <a:pPr marL="742950" lvl="1" indent="-285750">
              <a:lnSpc>
                <a:spcPct val="110000"/>
              </a:lnSpc>
              <a:buFont typeface="Arial" panose="020B0604020202020204" pitchFamily="34" charset="0"/>
              <a:buChar char="•"/>
            </a:pPr>
            <a:r>
              <a:rPr lang="en" sz="1500" b="0" i="0" u="none" strike="noStrike">
                <a:effectLst/>
                <a:latin typeface="ui-sans-serif"/>
              </a:rPr>
              <a:t>Cada Estado </a:t>
            </a:r>
            <a:r>
              <a:rPr lang="en" sz="1500" b="0" i="0" u="none" strike="noStrike" err="1">
                <a:effectLst/>
                <a:latin typeface="ui-sans-serif"/>
              </a:rPr>
              <a:t>contratante</a:t>
            </a:r>
            <a:r>
              <a:rPr lang="en" sz="1500" b="0" i="0" u="none" strike="noStrike">
                <a:effectLst/>
                <a:latin typeface="ui-sans-serif"/>
              </a:rPr>
              <a:t> se </a:t>
            </a:r>
            <a:r>
              <a:rPr lang="en" sz="1500" b="0" i="0" u="none" strike="noStrike" err="1">
                <a:effectLst/>
                <a:latin typeface="ui-sans-serif"/>
              </a:rPr>
              <a:t>compromete</a:t>
            </a:r>
            <a:r>
              <a:rPr lang="en" sz="1500" b="0" i="0" u="none" strike="noStrike">
                <a:effectLst/>
                <a:latin typeface="ui-sans-serif"/>
              </a:rPr>
              <a:t> a </a:t>
            </a:r>
            <a:r>
              <a:rPr lang="en" sz="1500" b="0" i="0" u="none" strike="noStrike" err="1">
                <a:effectLst/>
                <a:latin typeface="ui-sans-serif"/>
              </a:rPr>
              <a:t>garantizar</a:t>
            </a:r>
            <a:r>
              <a:rPr lang="en" sz="1500" b="0" i="0" u="none" strike="noStrike">
                <a:effectLst/>
                <a:latin typeface="ui-sans-serif"/>
              </a:rPr>
              <a:t> a </a:t>
            </a:r>
            <a:r>
              <a:rPr lang="en" sz="1500" b="0" i="0" u="none" strike="noStrike" err="1">
                <a:effectLst/>
                <a:latin typeface="ui-sans-serif"/>
              </a:rPr>
              <a:t>toda</a:t>
            </a:r>
            <a:r>
              <a:rPr lang="en" sz="1500" b="0" i="0" u="none" strike="noStrike">
                <a:effectLst/>
                <a:latin typeface="ui-sans-serif"/>
              </a:rPr>
              <a:t> persona </a:t>
            </a:r>
            <a:r>
              <a:rPr lang="en" sz="1500" b="0" i="0" u="none" strike="noStrike" err="1">
                <a:effectLst/>
                <a:latin typeface="ui-sans-serif"/>
              </a:rPr>
              <a:t>dentro</a:t>
            </a:r>
            <a:r>
              <a:rPr lang="en" sz="1500" b="0" i="0" u="none" strike="noStrike">
                <a:effectLst/>
                <a:latin typeface="ui-sans-serif"/>
              </a:rPr>
              <a:t> de </a:t>
            </a:r>
            <a:r>
              <a:rPr lang="en" sz="1500" b="0" i="0" u="none" strike="noStrike" err="1">
                <a:effectLst/>
                <a:latin typeface="ui-sans-serif"/>
              </a:rPr>
              <a:t>su</a:t>
            </a:r>
            <a:r>
              <a:rPr lang="en" sz="1500" b="0" i="0" u="none" strike="noStrike">
                <a:effectLst/>
                <a:latin typeface="ui-sans-serif"/>
              </a:rPr>
              <a:t> </a:t>
            </a:r>
            <a:r>
              <a:rPr lang="en" sz="1500" b="0" i="0" u="none" strike="noStrike" err="1">
                <a:effectLst/>
                <a:latin typeface="ui-sans-serif"/>
              </a:rPr>
              <a:t>jurisdicción</a:t>
            </a:r>
            <a:r>
              <a:rPr lang="en" sz="1500" b="0" i="0" u="none" strike="noStrike">
                <a:effectLst/>
                <a:latin typeface="ui-sans-serif"/>
              </a:rPr>
              <a:t> </a:t>
            </a:r>
            <a:r>
              <a:rPr lang="en" sz="1500" b="0" i="0" u="none" strike="noStrike" err="1">
                <a:effectLst/>
                <a:latin typeface="ui-sans-serif"/>
              </a:rPr>
              <a:t>los</a:t>
            </a:r>
            <a:r>
              <a:rPr lang="en" sz="1500" b="0" i="0" u="none" strike="noStrike">
                <a:effectLst/>
                <a:latin typeface="ui-sans-serif"/>
              </a:rPr>
              <a:t> derechos y </a:t>
            </a:r>
            <a:r>
              <a:rPr lang="en" sz="1500" b="0" i="0" u="none" strike="noStrike" err="1">
                <a:effectLst/>
                <a:latin typeface="ui-sans-serif"/>
              </a:rPr>
              <a:t>libertades</a:t>
            </a:r>
            <a:r>
              <a:rPr lang="en" sz="1500" b="0" i="0" u="none" strike="noStrike">
                <a:effectLst/>
                <a:latin typeface="ui-sans-serif"/>
              </a:rPr>
              <a:t> </a:t>
            </a:r>
            <a:r>
              <a:rPr lang="en" sz="1500" b="0" i="0" u="none" strike="noStrike" err="1">
                <a:effectLst/>
                <a:latin typeface="ui-sans-serif"/>
              </a:rPr>
              <a:t>definidos</a:t>
            </a:r>
            <a:r>
              <a:rPr lang="en" sz="1500" b="0" i="0" u="none" strike="noStrike">
                <a:effectLst/>
                <a:latin typeface="ui-sans-serif"/>
              </a:rPr>
              <a:t> </a:t>
            </a:r>
            <a:r>
              <a:rPr lang="en" sz="1500" b="0" i="0" u="none" strike="noStrike" err="1">
                <a:effectLst/>
                <a:latin typeface="ui-sans-serif"/>
              </a:rPr>
              <a:t>en</a:t>
            </a:r>
            <a:r>
              <a:rPr lang="en" sz="1500" b="0" i="0" u="none" strike="noStrike">
                <a:effectLst/>
                <a:latin typeface="ui-sans-serif"/>
              </a:rPr>
              <a:t> la </a:t>
            </a:r>
            <a:r>
              <a:rPr lang="en" sz="1500" b="0" i="0" u="none" strike="noStrike" err="1">
                <a:effectLst/>
                <a:latin typeface="ui-sans-serif"/>
              </a:rPr>
              <a:t>Convención</a:t>
            </a:r>
            <a:r>
              <a:rPr lang="en" sz="1500" b="0" i="0" u="none" strike="noStrike">
                <a:effectLst/>
                <a:latin typeface="ui-sans-serif"/>
              </a:rPr>
              <a:t>.</a:t>
            </a:r>
          </a:p>
          <a:p>
            <a:pPr>
              <a:lnSpc>
                <a:spcPct val="110000"/>
              </a:lnSpc>
            </a:pPr>
            <a:br>
              <a:rPr lang="en" sz="1500"/>
            </a:br>
            <a:endParaRPr lang="ru-UA" sz="1500"/>
          </a:p>
        </p:txBody>
      </p:sp>
    </p:spTree>
    <p:extLst>
      <p:ext uri="{BB962C8B-B14F-4D97-AF65-F5344CB8AC3E}">
        <p14:creationId xmlns:p14="http://schemas.microsoft.com/office/powerpoint/2010/main" val="19112903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DDD548-A194-768F-0946-990DAF1F09CA}"/>
              </a:ext>
            </a:extLst>
          </p:cNvPr>
          <p:cNvSpPr>
            <a:spLocks noGrp="1"/>
          </p:cNvSpPr>
          <p:nvPr>
            <p:ph type="title"/>
          </p:nvPr>
        </p:nvSpPr>
        <p:spPr>
          <a:xfrm>
            <a:off x="913775" y="618517"/>
            <a:ext cx="10364451" cy="1596177"/>
          </a:xfrm>
        </p:spPr>
        <p:txBody>
          <a:bodyPr>
            <a:normAutofit/>
          </a:bodyPr>
          <a:lstStyle/>
          <a:p>
            <a:r>
              <a:rPr lang="en" b="1" dirty="0">
                <a:latin typeface="ui-sans-serif"/>
              </a:rPr>
              <a:t>Jurisdictional Purposes in ECtHR Cases</a:t>
            </a:r>
            <a:br>
              <a:rPr lang="en" b="1" dirty="0">
                <a:latin typeface="ui-sans-serif"/>
              </a:rPr>
            </a:br>
            <a:endParaRPr lang="ru-UA" dirty="0"/>
          </a:p>
        </p:txBody>
      </p:sp>
      <p:graphicFrame>
        <p:nvGraphicFramePr>
          <p:cNvPr id="7" name="Объект 2">
            <a:extLst>
              <a:ext uri="{FF2B5EF4-FFF2-40B4-BE49-F238E27FC236}">
                <a16:creationId xmlns:a16="http://schemas.microsoft.com/office/drawing/2014/main" id="{334F66A2-E03E-74A0-FED5-5AF89137F8E3}"/>
              </a:ext>
            </a:extLst>
          </p:cNvPr>
          <p:cNvGraphicFramePr>
            <a:graphicFrameLocks noGrp="1"/>
          </p:cNvGraphicFramePr>
          <p:nvPr>
            <p:ph sz="quarter" idx="13"/>
            <p:extLst>
              <p:ext uri="{D42A27DB-BD31-4B8C-83A1-F6EECF244321}">
                <p14:modId xmlns:p14="http://schemas.microsoft.com/office/powerpoint/2010/main" val="2788617093"/>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23068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CC3389-3424-BDC3-B600-5FAB690800ED}"/>
              </a:ext>
            </a:extLst>
          </p:cNvPr>
          <p:cNvSpPr>
            <a:spLocks noGrp="1"/>
          </p:cNvSpPr>
          <p:nvPr>
            <p:ph type="title"/>
          </p:nvPr>
        </p:nvSpPr>
        <p:spPr>
          <a:xfrm>
            <a:off x="913775" y="618517"/>
            <a:ext cx="10364451" cy="1596177"/>
          </a:xfrm>
        </p:spPr>
        <p:txBody>
          <a:bodyPr>
            <a:normAutofit fontScale="90000"/>
          </a:bodyPr>
          <a:lstStyle/>
          <a:p>
            <a:r>
              <a:rPr lang="en" b="1" dirty="0">
                <a:latin typeface="ui-sans-serif"/>
              </a:rPr>
              <a:t>Procedure of the ECtHR</a:t>
            </a:r>
            <a:br>
              <a:rPr lang="en" b="1" dirty="0">
                <a:latin typeface="ui-sans-serif"/>
              </a:rPr>
            </a:br>
            <a:r>
              <a:rPr lang="en" b="1" dirty="0">
                <a:latin typeface="ui-sans-serif"/>
                <a:hlinkClick r:id="rId2"/>
              </a:rPr>
              <a:t>https://www.echr.coe.int/documents/d/echr/Case_processing_Court_ENG</a:t>
            </a:r>
            <a:br>
              <a:rPr lang="en" b="1" dirty="0">
                <a:latin typeface="ui-sans-serif"/>
              </a:rPr>
            </a:br>
            <a:endParaRPr lang="ru-UA" dirty="0"/>
          </a:p>
        </p:txBody>
      </p:sp>
      <p:graphicFrame>
        <p:nvGraphicFramePr>
          <p:cNvPr id="5" name="Объект 2">
            <a:extLst>
              <a:ext uri="{FF2B5EF4-FFF2-40B4-BE49-F238E27FC236}">
                <a16:creationId xmlns:a16="http://schemas.microsoft.com/office/drawing/2014/main" id="{783D0F56-74CB-9452-C474-4BB8AEDFD4FE}"/>
              </a:ext>
            </a:extLst>
          </p:cNvPr>
          <p:cNvGraphicFramePr>
            <a:graphicFrameLocks noGrp="1"/>
          </p:cNvGraphicFramePr>
          <p:nvPr>
            <p:ph sz="quarter" idx="13"/>
            <p:extLst>
              <p:ext uri="{D42A27DB-BD31-4B8C-83A1-F6EECF244321}">
                <p14:modId xmlns:p14="http://schemas.microsoft.com/office/powerpoint/2010/main" val="1558130027"/>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01314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B13E72-6657-4ACE-F9DD-868BEADACCE0}"/>
              </a:ext>
            </a:extLst>
          </p:cNvPr>
          <p:cNvSpPr>
            <a:spLocks noGrp="1"/>
          </p:cNvSpPr>
          <p:nvPr>
            <p:ph type="title"/>
          </p:nvPr>
        </p:nvSpPr>
        <p:spPr>
          <a:xfrm>
            <a:off x="913775" y="618517"/>
            <a:ext cx="10364451" cy="1596177"/>
          </a:xfrm>
        </p:spPr>
        <p:txBody>
          <a:bodyPr>
            <a:normAutofit/>
          </a:bodyPr>
          <a:lstStyle/>
          <a:p>
            <a:r>
              <a:rPr lang="en" b="1" dirty="0">
                <a:latin typeface="ui-sans-serif"/>
              </a:rPr>
              <a:t>General Characteristics of International Organizations</a:t>
            </a:r>
            <a:br>
              <a:rPr lang="en" b="1" dirty="0">
                <a:latin typeface="ui-sans-serif"/>
              </a:rPr>
            </a:br>
            <a:endParaRPr lang="ru-UA" dirty="0"/>
          </a:p>
        </p:txBody>
      </p:sp>
      <p:graphicFrame>
        <p:nvGraphicFramePr>
          <p:cNvPr id="5" name="Объект 2">
            <a:extLst>
              <a:ext uri="{FF2B5EF4-FFF2-40B4-BE49-F238E27FC236}">
                <a16:creationId xmlns:a16="http://schemas.microsoft.com/office/drawing/2014/main" id="{26F2B94E-05AA-1B5F-4DE7-2B5E672FB729}"/>
              </a:ext>
            </a:extLst>
          </p:cNvPr>
          <p:cNvGraphicFramePr>
            <a:graphicFrameLocks noGrp="1"/>
          </p:cNvGraphicFramePr>
          <p:nvPr>
            <p:ph sz="quarter" idx="13"/>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35350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Красное игрушка человек спереди двух линий белого">
            <a:extLst>
              <a:ext uri="{FF2B5EF4-FFF2-40B4-BE49-F238E27FC236}">
                <a16:creationId xmlns:a16="http://schemas.microsoft.com/office/drawing/2014/main" id="{2E3AC1FC-21CB-FFA8-99DB-B563CD547490}"/>
              </a:ext>
            </a:extLst>
          </p:cNvPr>
          <p:cNvPicPr>
            <a:picLocks noChangeAspect="1"/>
          </p:cNvPicPr>
          <p:nvPr/>
        </p:nvPicPr>
        <p:blipFill>
          <a:blip r:embed="rId2"/>
          <a:srcRect l="32634" r="28779"/>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D5BE1651-D9B4-5359-2E8E-E483CC5B4F3E}"/>
              </a:ext>
            </a:extLst>
          </p:cNvPr>
          <p:cNvSpPr>
            <a:spLocks noGrp="1"/>
          </p:cNvSpPr>
          <p:nvPr>
            <p:ph type="title"/>
          </p:nvPr>
        </p:nvSpPr>
        <p:spPr>
          <a:xfrm>
            <a:off x="4465050" y="618517"/>
            <a:ext cx="6672886" cy="1596177"/>
          </a:xfrm>
        </p:spPr>
        <p:txBody>
          <a:bodyPr>
            <a:normAutofit/>
          </a:bodyPr>
          <a:lstStyle/>
          <a:p>
            <a:r>
              <a:rPr lang="en" sz="3100" b="1">
                <a:latin typeface="ui-sans-serif"/>
              </a:rPr>
              <a:t>Rules of Procedure of the European Court of Human Rights</a:t>
            </a:r>
            <a:br>
              <a:rPr lang="en" sz="3100" b="1">
                <a:latin typeface="ui-sans-serif"/>
              </a:rPr>
            </a:br>
            <a:endParaRPr lang="ru-UA" sz="3100"/>
          </a:p>
        </p:txBody>
      </p:sp>
      <p:sp>
        <p:nvSpPr>
          <p:cNvPr id="3" name="Объект 2">
            <a:extLst>
              <a:ext uri="{FF2B5EF4-FFF2-40B4-BE49-F238E27FC236}">
                <a16:creationId xmlns:a16="http://schemas.microsoft.com/office/drawing/2014/main" id="{C569BA88-2104-F1F1-DEFC-CB8B4D3C389C}"/>
              </a:ext>
            </a:extLst>
          </p:cNvPr>
          <p:cNvSpPr>
            <a:spLocks noGrp="1"/>
          </p:cNvSpPr>
          <p:nvPr>
            <p:ph sz="quarter" idx="13"/>
          </p:nvPr>
        </p:nvSpPr>
        <p:spPr>
          <a:xfrm>
            <a:off x="4465048" y="2367092"/>
            <a:ext cx="6672887" cy="3424107"/>
          </a:xfrm>
        </p:spPr>
        <p:txBody>
          <a:bodyPr>
            <a:normAutofit/>
          </a:bodyPr>
          <a:lstStyle/>
          <a:p>
            <a:pPr>
              <a:lnSpc>
                <a:spcPct val="110000"/>
              </a:lnSpc>
              <a:buFont typeface="Arial" panose="020B0604020202020204" pitchFamily="34" charset="0"/>
              <a:buChar char="•"/>
            </a:pPr>
            <a:r>
              <a:rPr lang="en" sz="1000" b="1" i="0" u="none" strike="noStrike">
                <a:effectLst/>
                <a:latin typeface="ui-sans-serif"/>
              </a:rPr>
              <a:t>Key Principles </a:t>
            </a:r>
            <a:r>
              <a:rPr lang="en" sz="1000" b="0" i="0" u="none" strike="noStrike">
                <a:effectLst/>
                <a:latin typeface="ui-sans-serif"/>
              </a:rPr>
              <a:t>:</a:t>
            </a:r>
          </a:p>
          <a:p>
            <a:pPr marL="742950" lvl="1" indent="-285750">
              <a:lnSpc>
                <a:spcPct val="110000"/>
              </a:lnSpc>
              <a:buFont typeface="Arial" panose="020B0604020202020204" pitchFamily="34" charset="0"/>
              <a:buChar char="•"/>
            </a:pPr>
            <a:r>
              <a:rPr lang="en" sz="1000" b="0" i="0" u="none" strike="noStrike">
                <a:effectLst/>
                <a:latin typeface="ui-sans-serif"/>
              </a:rPr>
              <a:t>The Court operates under its own rules of procedure, which ensure fairness, transparency, and efficiency.</a:t>
            </a:r>
          </a:p>
          <a:p>
            <a:pPr>
              <a:lnSpc>
                <a:spcPct val="110000"/>
              </a:lnSpc>
              <a:buFont typeface="Arial" panose="020B0604020202020204" pitchFamily="34" charset="0"/>
              <a:buChar char="•"/>
            </a:pPr>
            <a:r>
              <a:rPr lang="en" sz="1000" b="1" i="0" u="none" strike="noStrike">
                <a:effectLst/>
                <a:latin typeface="ui-sans-serif"/>
              </a:rPr>
              <a:t>Key Stages </a:t>
            </a:r>
            <a:r>
              <a:rPr lang="en" sz="1000" b="0" i="0" u="none" strike="noStrike">
                <a:effectLst/>
                <a:latin typeface="ui-sans-serif"/>
              </a:rPr>
              <a:t>:</a:t>
            </a:r>
          </a:p>
          <a:p>
            <a:pPr marL="742950" lvl="1" indent="-285750">
              <a:lnSpc>
                <a:spcPct val="110000"/>
              </a:lnSpc>
              <a:buFont typeface="Arial" panose="020B0604020202020204" pitchFamily="34" charset="0"/>
              <a:buChar char="•"/>
            </a:pPr>
            <a:r>
              <a:rPr lang="en" sz="1000" b="1" i="0" u="none" strike="noStrike">
                <a:effectLst/>
                <a:latin typeface="ui-sans-serif"/>
              </a:rPr>
              <a:t>Admissibility </a:t>
            </a:r>
            <a:r>
              <a:rPr lang="en" sz="1000" b="0" i="0" u="none" strike="noStrike">
                <a:effectLst/>
                <a:latin typeface="ui-sans-serif"/>
              </a:rPr>
              <a:t>: Determining whether the application meets procedural requirements.</a:t>
            </a:r>
          </a:p>
          <a:p>
            <a:pPr marL="1143000" lvl="2" indent="-228600">
              <a:lnSpc>
                <a:spcPct val="110000"/>
              </a:lnSpc>
              <a:buFont typeface="Arial" panose="020B0604020202020204" pitchFamily="34" charset="0"/>
              <a:buChar char="•"/>
            </a:pPr>
            <a:r>
              <a:rPr lang="en" sz="1000" b="0" i="0" u="none" strike="noStrike">
                <a:effectLst/>
                <a:latin typeface="ui-sans-serif"/>
              </a:rPr>
              <a:t>Exhaustion of domestic remedies.</a:t>
            </a:r>
          </a:p>
          <a:p>
            <a:pPr marL="1143000" lvl="2" indent="-228600">
              <a:lnSpc>
                <a:spcPct val="110000"/>
              </a:lnSpc>
              <a:buFont typeface="Arial" panose="020B0604020202020204" pitchFamily="34" charset="0"/>
              <a:buChar char="•"/>
            </a:pPr>
            <a:r>
              <a:rPr lang="en" sz="1000" b="0" i="0" u="none" strike="noStrike">
                <a:effectLst/>
                <a:latin typeface="ui-sans-serif"/>
              </a:rPr>
              <a:t>Six-month time limit from final domestic decision.</a:t>
            </a:r>
          </a:p>
          <a:p>
            <a:pPr marL="1143000" lvl="2" indent="-228600">
              <a:lnSpc>
                <a:spcPct val="110000"/>
              </a:lnSpc>
              <a:buFont typeface="Arial" panose="020B0604020202020204" pitchFamily="34" charset="0"/>
              <a:buChar char="•"/>
            </a:pPr>
            <a:r>
              <a:rPr lang="en" sz="1000" b="0" i="0" u="none" strike="noStrike">
                <a:effectLst/>
                <a:latin typeface="ui-sans-serif"/>
              </a:rPr>
              <a:t>No anonymous applications.</a:t>
            </a:r>
          </a:p>
          <a:p>
            <a:pPr marL="742950" lvl="1" indent="-285750">
              <a:lnSpc>
                <a:spcPct val="110000"/>
              </a:lnSpc>
              <a:buFont typeface="Arial" panose="020B0604020202020204" pitchFamily="34" charset="0"/>
              <a:buChar char="•"/>
            </a:pPr>
            <a:r>
              <a:rPr lang="en" sz="1000" b="1" i="0" u="none" strike="noStrike">
                <a:effectLst/>
                <a:latin typeface="ui-sans-serif"/>
              </a:rPr>
              <a:t>Merits </a:t>
            </a:r>
            <a:r>
              <a:rPr lang="en" sz="1000" b="0" i="0" u="none" strike="noStrike">
                <a:effectLst/>
                <a:latin typeface="ui-sans-serif"/>
              </a:rPr>
              <a:t>: Examining whether there has been a violation of the Convention.</a:t>
            </a:r>
          </a:p>
          <a:p>
            <a:pPr marL="742950" lvl="1" indent="-285750">
              <a:lnSpc>
                <a:spcPct val="110000"/>
              </a:lnSpc>
              <a:buFont typeface="Arial" panose="020B0604020202020204" pitchFamily="34" charset="0"/>
              <a:buChar char="•"/>
            </a:pPr>
            <a:r>
              <a:rPr lang="en" sz="1000" b="1" i="0" u="none" strike="noStrike">
                <a:effectLst/>
                <a:latin typeface="ui-sans-serif"/>
              </a:rPr>
              <a:t>Judgment </a:t>
            </a:r>
            <a:r>
              <a:rPr lang="en" sz="1000" b="0" i="0" u="none" strike="noStrike">
                <a:effectLst/>
                <a:latin typeface="ui-sans-serif"/>
              </a:rPr>
              <a:t>: Issuing a binding decision.</a:t>
            </a:r>
          </a:p>
          <a:p>
            <a:pPr>
              <a:lnSpc>
                <a:spcPct val="110000"/>
              </a:lnSpc>
              <a:buFont typeface="Arial" panose="020B0604020202020204" pitchFamily="34" charset="0"/>
              <a:buChar char="•"/>
            </a:pPr>
            <a:r>
              <a:rPr lang="en" sz="1000" b="1" i="0" u="none" strike="noStrike">
                <a:effectLst/>
                <a:latin typeface="ui-sans-serif"/>
              </a:rPr>
              <a:t>Interim Measures </a:t>
            </a:r>
            <a:r>
              <a:rPr lang="en" sz="1000" b="0" i="0" u="none" strike="noStrike">
                <a:effectLst/>
                <a:latin typeface="ui-sans-serif"/>
              </a:rPr>
              <a:t>: The Court may issue urgent orders to prevent irreparable harm.</a:t>
            </a:r>
          </a:p>
          <a:p>
            <a:pPr>
              <a:lnSpc>
                <a:spcPct val="110000"/>
              </a:lnSpc>
            </a:pPr>
            <a:br>
              <a:rPr lang="en" sz="1000"/>
            </a:br>
            <a:endParaRPr lang="ru-UA" sz="1000"/>
          </a:p>
        </p:txBody>
      </p:sp>
    </p:spTree>
    <p:extLst>
      <p:ext uri="{BB962C8B-B14F-4D97-AF65-F5344CB8AC3E}">
        <p14:creationId xmlns:p14="http://schemas.microsoft.com/office/powerpoint/2010/main" val="14768345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B264A29-992F-3124-6DA4-0D391487B503}"/>
              </a:ext>
            </a:extLst>
          </p:cNvPr>
          <p:cNvSpPr>
            <a:spLocks noGrp="1"/>
          </p:cNvSpPr>
          <p:nvPr>
            <p:ph type="title"/>
          </p:nvPr>
        </p:nvSpPr>
        <p:spPr>
          <a:xfrm>
            <a:off x="913775" y="618517"/>
            <a:ext cx="10364451" cy="1596177"/>
          </a:xfrm>
        </p:spPr>
        <p:txBody>
          <a:bodyPr>
            <a:normAutofit/>
          </a:bodyPr>
          <a:lstStyle/>
          <a:p>
            <a:r>
              <a:rPr lang="en" b="1" dirty="0">
                <a:latin typeface="ui-sans-serif"/>
              </a:rPr>
              <a:t>Key Principles of the ECtHR</a:t>
            </a:r>
            <a:br>
              <a:rPr lang="en" b="1" dirty="0">
                <a:latin typeface="ui-sans-serif"/>
              </a:rPr>
            </a:br>
            <a:endParaRPr lang="ru-UA" dirty="0"/>
          </a:p>
        </p:txBody>
      </p:sp>
      <p:graphicFrame>
        <p:nvGraphicFramePr>
          <p:cNvPr id="5" name="Объект 2">
            <a:extLst>
              <a:ext uri="{FF2B5EF4-FFF2-40B4-BE49-F238E27FC236}">
                <a16:creationId xmlns:a16="http://schemas.microsoft.com/office/drawing/2014/main" id="{347BA90A-198A-89D9-B538-A1A07B4D1963}"/>
              </a:ext>
            </a:extLst>
          </p:cNvPr>
          <p:cNvGraphicFramePr>
            <a:graphicFrameLocks noGrp="1"/>
          </p:cNvGraphicFramePr>
          <p:nvPr>
            <p:ph sz="quarter" idx="13"/>
            <p:extLst>
              <p:ext uri="{D42A27DB-BD31-4B8C-83A1-F6EECF244321}">
                <p14:modId xmlns:p14="http://schemas.microsoft.com/office/powerpoint/2010/main" val="1694994517"/>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21012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Один в толпе">
            <a:extLst>
              <a:ext uri="{FF2B5EF4-FFF2-40B4-BE49-F238E27FC236}">
                <a16:creationId xmlns:a16="http://schemas.microsoft.com/office/drawing/2014/main" id="{AEAB54D5-898F-33B6-D34E-79277EF67211}"/>
              </a:ext>
            </a:extLst>
          </p:cNvPr>
          <p:cNvPicPr>
            <a:picLocks noChangeAspect="1"/>
          </p:cNvPicPr>
          <p:nvPr/>
        </p:nvPicPr>
        <p:blipFill>
          <a:blip r:embed="rId2"/>
          <a:srcRect l="13199" r="5008"/>
          <a:stretch/>
        </p:blipFill>
        <p:spPr>
          <a:xfrm>
            <a:off x="1" y="10"/>
            <a:ext cx="7479157" cy="6857990"/>
          </a:xfrm>
          <a:prstGeom prst="rect">
            <a:avLst/>
          </a:prstGeom>
        </p:spPr>
      </p:pic>
      <p:sp>
        <p:nvSpPr>
          <p:cNvPr id="11" name="Rectangle 10">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791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B809109C-67D9-BAC8-D86B-53264544B9D1}"/>
              </a:ext>
            </a:extLst>
          </p:cNvPr>
          <p:cNvSpPr>
            <a:spLocks noGrp="1"/>
          </p:cNvSpPr>
          <p:nvPr>
            <p:ph type="title"/>
          </p:nvPr>
        </p:nvSpPr>
        <p:spPr>
          <a:xfrm>
            <a:off x="8196408" y="640831"/>
            <a:ext cx="3352128" cy="1573863"/>
          </a:xfrm>
        </p:spPr>
        <p:txBody>
          <a:bodyPr>
            <a:normAutofit/>
          </a:bodyPr>
          <a:lstStyle/>
          <a:p>
            <a:pPr algn="l"/>
            <a:r>
              <a:rPr lang="en" b="1" dirty="0">
                <a:latin typeface="ui-sans-serif"/>
              </a:rPr>
              <a:t>Concept of Subsidiarity</a:t>
            </a:r>
            <a:br>
              <a:rPr lang="en" b="1" dirty="0">
                <a:latin typeface="ui-sans-serif"/>
              </a:rPr>
            </a:br>
            <a:endParaRPr lang="ru-UA"/>
          </a:p>
        </p:txBody>
      </p:sp>
      <p:sp>
        <p:nvSpPr>
          <p:cNvPr id="3" name="Объект 2">
            <a:extLst>
              <a:ext uri="{FF2B5EF4-FFF2-40B4-BE49-F238E27FC236}">
                <a16:creationId xmlns:a16="http://schemas.microsoft.com/office/drawing/2014/main" id="{5F8FA459-F127-C6A3-DE82-5E1E0B71666E}"/>
              </a:ext>
            </a:extLst>
          </p:cNvPr>
          <p:cNvSpPr>
            <a:spLocks noGrp="1"/>
          </p:cNvSpPr>
          <p:nvPr>
            <p:ph sz="quarter" idx="13"/>
          </p:nvPr>
        </p:nvSpPr>
        <p:spPr>
          <a:xfrm>
            <a:off x="8196408" y="2367092"/>
            <a:ext cx="3352128" cy="3881309"/>
          </a:xfrm>
        </p:spPr>
        <p:txBody>
          <a:bodyPr>
            <a:normAutofit/>
          </a:bodyPr>
          <a:lstStyle/>
          <a:p>
            <a:pPr>
              <a:lnSpc>
                <a:spcPct val="110000"/>
              </a:lnSpc>
              <a:buFont typeface="Arial" panose="020B0604020202020204" pitchFamily="34" charset="0"/>
              <a:buChar char="•"/>
            </a:pPr>
            <a:r>
              <a:rPr lang="en" sz="1400" b="1" i="0" u="none" strike="noStrike">
                <a:effectLst/>
                <a:latin typeface="ui-sans-serif"/>
              </a:rPr>
              <a:t>Definition </a:t>
            </a:r>
            <a:r>
              <a:rPr lang="en" sz="1400" b="0" i="0" u="none" strike="noStrike">
                <a:effectLst/>
                <a:latin typeface="ui-sans-serif"/>
              </a:rPr>
              <a:t>: Subsidiarity is the principle that the European Court of Human Rights should not interfere with national courts unless absolutely necessary.</a:t>
            </a:r>
          </a:p>
          <a:p>
            <a:pPr>
              <a:lnSpc>
                <a:spcPct val="110000"/>
              </a:lnSpc>
              <a:buFont typeface="Arial" panose="020B0604020202020204" pitchFamily="34" charset="0"/>
              <a:buChar char="•"/>
            </a:pPr>
            <a:r>
              <a:rPr lang="en" sz="1400" b="1" i="0" u="none" strike="noStrike">
                <a:effectLst/>
                <a:latin typeface="ui-sans-serif"/>
              </a:rPr>
              <a:t>Application </a:t>
            </a:r>
            <a:r>
              <a:rPr lang="en" sz="1400" b="0" i="0" u="none" strike="noStrike">
                <a:effectLst/>
                <a:latin typeface="ui-sans-serif"/>
              </a:rPr>
              <a:t>:</a:t>
            </a:r>
          </a:p>
          <a:p>
            <a:pPr marL="742950" lvl="1" indent="-285750">
              <a:lnSpc>
                <a:spcPct val="110000"/>
              </a:lnSpc>
              <a:buFont typeface="Arial" panose="020B0604020202020204" pitchFamily="34" charset="0"/>
              <a:buChar char="•"/>
            </a:pPr>
            <a:r>
              <a:rPr lang="en" sz="1400" b="0" i="0" u="none" strike="noStrike">
                <a:effectLst/>
                <a:latin typeface="ui-sans-serif"/>
              </a:rPr>
              <a:t>National authorities are primarily responsible for protecting human rights.</a:t>
            </a:r>
          </a:p>
          <a:p>
            <a:pPr marL="742950" lvl="1" indent="-285750">
              <a:lnSpc>
                <a:spcPct val="110000"/>
              </a:lnSpc>
              <a:buFont typeface="Arial" panose="020B0604020202020204" pitchFamily="34" charset="0"/>
              <a:buChar char="•"/>
            </a:pPr>
            <a:r>
              <a:rPr lang="en" sz="1400" b="0" i="0" u="none" strike="noStrike">
                <a:effectLst/>
                <a:latin typeface="ui-sans-serif"/>
              </a:rPr>
              <a:t>The Court intervenes only when domestic mechanisms fail to provide adequate protection.</a:t>
            </a:r>
          </a:p>
          <a:p>
            <a:pPr>
              <a:lnSpc>
                <a:spcPct val="110000"/>
              </a:lnSpc>
            </a:pPr>
            <a:endParaRPr lang="ru-UA" sz="1400"/>
          </a:p>
        </p:txBody>
      </p:sp>
    </p:spTree>
    <p:extLst>
      <p:ext uri="{BB962C8B-B14F-4D97-AF65-F5344CB8AC3E}">
        <p14:creationId xmlns:p14="http://schemas.microsoft.com/office/powerpoint/2010/main" val="32052377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1950209-D9DC-E366-75B8-29BB57828FEE}"/>
              </a:ext>
            </a:extLst>
          </p:cNvPr>
          <p:cNvSpPr>
            <a:spLocks noGrp="1"/>
          </p:cNvSpPr>
          <p:nvPr>
            <p:ph type="title"/>
          </p:nvPr>
        </p:nvSpPr>
        <p:spPr>
          <a:xfrm>
            <a:off x="641074" y="1314450"/>
            <a:ext cx="2844002" cy="3680244"/>
          </a:xfrm>
        </p:spPr>
        <p:txBody>
          <a:bodyPr>
            <a:normAutofit/>
          </a:bodyPr>
          <a:lstStyle/>
          <a:p>
            <a:pPr algn="l"/>
            <a:r>
              <a:rPr lang="en" sz="3400" b="1">
                <a:latin typeface="ui-sans-serif"/>
              </a:rPr>
              <a:t>Execution of Judgments by the Committee of Ministers</a:t>
            </a:r>
            <a:br>
              <a:rPr lang="en" sz="3400" b="1">
                <a:latin typeface="ui-sans-serif"/>
              </a:rPr>
            </a:br>
            <a:endParaRPr lang="ru-UA" sz="3400"/>
          </a:p>
        </p:txBody>
      </p:sp>
      <p:pic>
        <p:nvPicPr>
          <p:cNvPr id="13" name="Picture 12">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15" name="Picture 14">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5" name="Объект 2">
            <a:extLst>
              <a:ext uri="{FF2B5EF4-FFF2-40B4-BE49-F238E27FC236}">
                <a16:creationId xmlns:a16="http://schemas.microsoft.com/office/drawing/2014/main" id="{A8FF04A2-C433-2536-125A-5ABA47088335}"/>
              </a:ext>
            </a:extLst>
          </p:cNvPr>
          <p:cNvGraphicFramePr>
            <a:graphicFrameLocks noGrp="1"/>
          </p:cNvGraphicFramePr>
          <p:nvPr>
            <p:ph sz="quarter" idx="13"/>
            <p:extLst>
              <p:ext uri="{D42A27DB-BD31-4B8C-83A1-F6EECF244321}">
                <p14:modId xmlns:p14="http://schemas.microsoft.com/office/powerpoint/2010/main" val="2670531502"/>
              </p:ext>
            </p:extLst>
          </p:nvPr>
        </p:nvGraphicFramePr>
        <p:xfrm>
          <a:off x="4594225" y="889000"/>
          <a:ext cx="6683375" cy="46069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220380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9683B85-A5C8-BBF9-1C1D-8B6FB1368A7F}"/>
              </a:ext>
            </a:extLst>
          </p:cNvPr>
          <p:cNvSpPr>
            <a:spLocks noGrp="1"/>
          </p:cNvSpPr>
          <p:nvPr>
            <p:ph type="title"/>
          </p:nvPr>
        </p:nvSpPr>
        <p:spPr>
          <a:xfrm>
            <a:off x="641074" y="1314450"/>
            <a:ext cx="2844002" cy="3680244"/>
          </a:xfrm>
        </p:spPr>
        <p:txBody>
          <a:bodyPr>
            <a:normAutofit/>
          </a:bodyPr>
          <a:lstStyle/>
          <a:p>
            <a:pPr algn="l"/>
            <a:r>
              <a:rPr lang="en" sz="3100" b="1">
                <a:latin typeface="ui-sans-serif"/>
              </a:rPr>
              <a:t>Sophisticated Cases from the ECtHR Database</a:t>
            </a:r>
            <a:br>
              <a:rPr lang="en" sz="3100" b="1">
                <a:latin typeface="ui-sans-serif"/>
              </a:rPr>
            </a:br>
            <a:endParaRPr lang="ru-UA" sz="3100"/>
          </a:p>
        </p:txBody>
      </p:sp>
      <p:pic>
        <p:nvPicPr>
          <p:cNvPr id="13" name="Picture 12">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15" name="Picture 14">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5" name="Объект 2">
            <a:extLst>
              <a:ext uri="{FF2B5EF4-FFF2-40B4-BE49-F238E27FC236}">
                <a16:creationId xmlns:a16="http://schemas.microsoft.com/office/drawing/2014/main" id="{BE40114D-4D15-6390-5767-9C9F3FE68A75}"/>
              </a:ext>
            </a:extLst>
          </p:cNvPr>
          <p:cNvGraphicFramePr>
            <a:graphicFrameLocks noGrp="1"/>
          </p:cNvGraphicFramePr>
          <p:nvPr>
            <p:ph sz="quarter" idx="13"/>
            <p:extLst>
              <p:ext uri="{D42A27DB-BD31-4B8C-83A1-F6EECF244321}">
                <p14:modId xmlns:p14="http://schemas.microsoft.com/office/powerpoint/2010/main" val="602117607"/>
              </p:ext>
            </p:extLst>
          </p:nvPr>
        </p:nvGraphicFramePr>
        <p:xfrm>
          <a:off x="4594225" y="889000"/>
          <a:ext cx="6683375" cy="46069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774409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3F012C5-2940-4F3E-BB5E-B8B2C9E829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999"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B37C977-E7E3-44AC-AEC8-2E27641909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13876" cy="6858000"/>
          </a:xfrm>
          <a:prstGeom prst="rect">
            <a:avLst/>
          </a:prstGeom>
          <a:ln>
            <a:noFill/>
          </a:ln>
          <a:effectLst>
            <a:outerShdw blurRad="88900" dist="25400" algn="l" rotWithShape="0">
              <a:prstClr val="black">
                <a:alpha val="40000"/>
              </a:prstClr>
            </a:outerShdw>
          </a:effectLst>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A70DF37D-86A3-45DB-B1C1-580462D4BB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77037" b="73004"/>
          <a:stretch/>
        </p:blipFill>
        <p:spPr>
          <a:xfrm>
            <a:off x="1" y="-2"/>
            <a:ext cx="3321978" cy="2196792"/>
          </a:xfrm>
          <a:prstGeom prst="rect">
            <a:avLst/>
          </a:prstGeom>
        </p:spPr>
      </p:pic>
      <p:sp>
        <p:nvSpPr>
          <p:cNvPr id="2" name="Заголовок 1">
            <a:extLst>
              <a:ext uri="{FF2B5EF4-FFF2-40B4-BE49-F238E27FC236}">
                <a16:creationId xmlns:a16="http://schemas.microsoft.com/office/drawing/2014/main" id="{862B110A-F3C6-C24F-8ADB-5DC0A5EE4D02}"/>
              </a:ext>
            </a:extLst>
          </p:cNvPr>
          <p:cNvSpPr>
            <a:spLocks noGrp="1"/>
          </p:cNvSpPr>
          <p:nvPr>
            <p:ph type="title"/>
          </p:nvPr>
        </p:nvSpPr>
        <p:spPr>
          <a:xfrm>
            <a:off x="959896" y="960814"/>
            <a:ext cx="2732249" cy="4912936"/>
          </a:xfrm>
        </p:spPr>
        <p:txBody>
          <a:bodyPr anchor="b">
            <a:normAutofit/>
          </a:bodyPr>
          <a:lstStyle/>
          <a:p>
            <a:pPr algn="r"/>
            <a:r>
              <a:rPr lang="en" sz="3700" b="1">
                <a:solidFill>
                  <a:schemeClr val="bg1"/>
                </a:solidFill>
                <a:latin typeface="ui-sans-serif"/>
              </a:rPr>
              <a:t>Case Example: Spain and the Execution of ECtHR Judgments</a:t>
            </a:r>
            <a:br>
              <a:rPr lang="en" sz="3700" b="1">
                <a:solidFill>
                  <a:schemeClr val="bg1"/>
                </a:solidFill>
                <a:latin typeface="ui-sans-serif"/>
              </a:rPr>
            </a:br>
            <a:endParaRPr lang="ru-UA" sz="3700">
              <a:solidFill>
                <a:schemeClr val="bg1"/>
              </a:solidFill>
            </a:endParaRPr>
          </a:p>
        </p:txBody>
      </p:sp>
      <p:sp>
        <p:nvSpPr>
          <p:cNvPr id="3" name="Объект 2">
            <a:extLst>
              <a:ext uri="{FF2B5EF4-FFF2-40B4-BE49-F238E27FC236}">
                <a16:creationId xmlns:a16="http://schemas.microsoft.com/office/drawing/2014/main" id="{6C348E16-6F7E-9806-C0A6-7B79BD6A3A08}"/>
              </a:ext>
            </a:extLst>
          </p:cNvPr>
          <p:cNvSpPr>
            <a:spLocks noGrp="1"/>
          </p:cNvSpPr>
          <p:nvPr>
            <p:ph sz="quarter" idx="13"/>
          </p:nvPr>
        </p:nvSpPr>
        <p:spPr>
          <a:xfrm>
            <a:off x="4281873" y="144379"/>
            <a:ext cx="7685537" cy="6368715"/>
          </a:xfrm>
        </p:spPr>
        <p:txBody>
          <a:bodyPr anchor="ctr">
            <a:normAutofit/>
          </a:bodyPr>
          <a:lstStyle/>
          <a:p>
            <a:pPr algn="l"/>
            <a:r>
              <a:rPr lang="en" sz="1200" b="1" i="0" u="none" strike="noStrike" dirty="0" err="1">
                <a:solidFill>
                  <a:srgbClr val="000000"/>
                </a:solidFill>
                <a:effectLst/>
              </a:rPr>
              <a:t>Igual</a:t>
            </a:r>
            <a:r>
              <a:rPr lang="en" sz="1200" b="1" i="0" u="none" strike="noStrike" dirty="0">
                <a:solidFill>
                  <a:srgbClr val="000000"/>
                </a:solidFill>
                <a:effectLst/>
              </a:rPr>
              <a:t> Coll v. Spain</a:t>
            </a:r>
          </a:p>
          <a:p>
            <a:pPr algn="l"/>
            <a:r>
              <a:rPr lang="en" sz="1200" b="1" i="0" u="none" strike="noStrike" dirty="0">
                <a:solidFill>
                  <a:srgbClr val="000000"/>
                </a:solidFill>
                <a:effectLst/>
              </a:rPr>
              <a:t>(Application No. 003-2659940-2906542)</a:t>
            </a:r>
            <a:endParaRPr lang="en" sz="1200" b="0" i="0" u="none" strike="noStrike" dirty="0">
              <a:solidFill>
                <a:srgbClr val="000000"/>
              </a:solidFill>
              <a:effectLst/>
            </a:endParaRPr>
          </a:p>
          <a:p>
            <a:pPr algn="l"/>
            <a:r>
              <a:rPr lang="en" sz="1200" b="1" i="0" u="none" strike="noStrike" dirty="0">
                <a:solidFill>
                  <a:srgbClr val="000000"/>
                </a:solidFill>
                <a:effectLst/>
              </a:rPr>
              <a:t>Case Facts:</a:t>
            </a:r>
            <a:br>
              <a:rPr lang="en" sz="1200" b="0" i="0" u="none" strike="noStrike" dirty="0">
                <a:solidFill>
                  <a:srgbClr val="000000"/>
                </a:solidFill>
                <a:effectLst/>
              </a:rPr>
            </a:br>
            <a:r>
              <a:rPr lang="en" sz="1200" b="0" i="0" u="none" strike="noStrike" dirty="0" err="1">
                <a:solidFill>
                  <a:srgbClr val="000000"/>
                </a:solidFill>
                <a:effectLst/>
              </a:rPr>
              <a:t>Igual</a:t>
            </a:r>
            <a:r>
              <a:rPr lang="en" sz="1200" b="0" i="0" u="none" strike="noStrike" dirty="0">
                <a:solidFill>
                  <a:srgbClr val="000000"/>
                </a:solidFill>
                <a:effectLst/>
              </a:rPr>
              <a:t> Coll, a Spanish national, claimed a violation of her rights under the European Convention on Human Rights (ECHR). The case revolved around </a:t>
            </a:r>
            <a:r>
              <a:rPr lang="en" sz="1200" b="1" i="0" u="none" strike="noStrike" dirty="0">
                <a:solidFill>
                  <a:srgbClr val="000000"/>
                </a:solidFill>
                <a:effectLst/>
              </a:rPr>
              <a:t>freedom of expression and professional criticism</a:t>
            </a:r>
            <a:r>
              <a:rPr lang="en" sz="1200" b="0" i="0" u="none" strike="noStrike" dirty="0">
                <a:solidFill>
                  <a:srgbClr val="000000"/>
                </a:solidFill>
                <a:effectLst/>
              </a:rPr>
              <a:t> related to </a:t>
            </a:r>
            <a:r>
              <a:rPr lang="en" sz="1200" b="0" i="0" u="none" strike="noStrike" dirty="0" err="1">
                <a:solidFill>
                  <a:srgbClr val="000000"/>
                </a:solidFill>
                <a:effectLst/>
              </a:rPr>
              <a:t>Igual</a:t>
            </a:r>
            <a:r>
              <a:rPr lang="en" sz="1200" b="0" i="0" u="none" strike="noStrike" dirty="0">
                <a:solidFill>
                  <a:srgbClr val="000000"/>
                </a:solidFill>
                <a:effectLst/>
              </a:rPr>
              <a:t> Coll’s role as a member of the judiciary. The Spanish authorities allegedly imposed disciplinary measures that the applicant believed infringed upon her rights.</a:t>
            </a:r>
          </a:p>
          <a:p>
            <a:pPr algn="l"/>
            <a:r>
              <a:rPr lang="en" sz="1200" b="1" i="0" u="none" strike="noStrike" dirty="0">
                <a:solidFill>
                  <a:srgbClr val="000000"/>
                </a:solidFill>
                <a:effectLst/>
              </a:rPr>
              <a:t>Violation:</a:t>
            </a:r>
            <a:br>
              <a:rPr lang="en" sz="1200" b="0" i="0" u="none" strike="noStrike" dirty="0">
                <a:solidFill>
                  <a:srgbClr val="000000"/>
                </a:solidFill>
                <a:effectLst/>
              </a:rPr>
            </a:br>
            <a:r>
              <a:rPr lang="en" sz="1200" b="0" i="0" u="none" strike="noStrike" dirty="0">
                <a:solidFill>
                  <a:srgbClr val="000000"/>
                </a:solidFill>
                <a:effectLst/>
              </a:rPr>
              <a:t>The ECHR examined whether Spain breached </a:t>
            </a:r>
            <a:r>
              <a:rPr lang="en" sz="1200" b="1" i="0" u="none" strike="noStrike" dirty="0">
                <a:solidFill>
                  <a:srgbClr val="000000"/>
                </a:solidFill>
                <a:effectLst/>
              </a:rPr>
              <a:t>Article 10 (Freedom of Expression)</a:t>
            </a:r>
            <a:r>
              <a:rPr lang="en" sz="1200" b="0" i="0" u="none" strike="noStrike" dirty="0">
                <a:solidFill>
                  <a:srgbClr val="000000"/>
                </a:solidFill>
                <a:effectLst/>
              </a:rPr>
              <a:t> by taking actions that unjustly restricted </a:t>
            </a:r>
            <a:r>
              <a:rPr lang="en" sz="1200" b="0" i="0" u="none" strike="noStrike" dirty="0" err="1">
                <a:solidFill>
                  <a:srgbClr val="000000"/>
                </a:solidFill>
                <a:effectLst/>
              </a:rPr>
              <a:t>Igual</a:t>
            </a:r>
            <a:r>
              <a:rPr lang="en" sz="1200" b="0" i="0" u="none" strike="noStrike" dirty="0">
                <a:solidFill>
                  <a:srgbClr val="000000"/>
                </a:solidFill>
                <a:effectLst/>
              </a:rPr>
              <a:t> Coll’s ability to express professional opinions or criticize administrative or judicial decisions.</a:t>
            </a:r>
          </a:p>
          <a:p>
            <a:pPr algn="l"/>
            <a:r>
              <a:rPr lang="en" sz="1200" b="1" i="0" u="none" strike="noStrike" dirty="0">
                <a:solidFill>
                  <a:srgbClr val="000000"/>
                </a:solidFill>
                <a:effectLst/>
              </a:rPr>
              <a:t>Judgment:</a:t>
            </a:r>
            <a:br>
              <a:rPr lang="en" sz="1200" b="0" i="0" u="none" strike="noStrike" dirty="0">
                <a:solidFill>
                  <a:srgbClr val="000000"/>
                </a:solidFill>
                <a:effectLst/>
              </a:rPr>
            </a:br>
            <a:r>
              <a:rPr lang="en" sz="1200" b="0" i="0" u="none" strike="noStrike" dirty="0">
                <a:solidFill>
                  <a:srgbClr val="000000"/>
                </a:solidFill>
                <a:effectLst/>
              </a:rPr>
              <a:t>The Court ruled in favor of </a:t>
            </a:r>
            <a:r>
              <a:rPr lang="en" sz="1200" b="0" i="0" u="none" strike="noStrike" dirty="0" err="1">
                <a:solidFill>
                  <a:srgbClr val="000000"/>
                </a:solidFill>
                <a:effectLst/>
              </a:rPr>
              <a:t>Igual</a:t>
            </a:r>
            <a:r>
              <a:rPr lang="en" sz="1200" b="0" i="0" u="none" strike="noStrike" dirty="0">
                <a:solidFill>
                  <a:srgbClr val="000000"/>
                </a:solidFill>
                <a:effectLst/>
              </a:rPr>
              <a:t> Coll, finding that Spain violated </a:t>
            </a:r>
            <a:r>
              <a:rPr lang="en" sz="1200" b="1" i="0" u="none" strike="noStrike" dirty="0">
                <a:solidFill>
                  <a:srgbClr val="000000"/>
                </a:solidFill>
                <a:effectLst/>
              </a:rPr>
              <a:t>Article 10</a:t>
            </a:r>
            <a:r>
              <a:rPr lang="en" sz="1200" b="0" i="0" u="none" strike="noStrike" dirty="0">
                <a:solidFill>
                  <a:srgbClr val="000000"/>
                </a:solidFill>
                <a:effectLst/>
              </a:rPr>
              <a:t>. The measures taken were considered </a:t>
            </a:r>
            <a:r>
              <a:rPr lang="en" sz="1200" b="1" i="0" u="none" strike="noStrike" dirty="0">
                <a:solidFill>
                  <a:srgbClr val="000000"/>
                </a:solidFill>
                <a:effectLst/>
              </a:rPr>
              <a:t>disproportionate and unnecessary in a democratic society</a:t>
            </a:r>
            <a:r>
              <a:rPr lang="en" sz="1200" b="0" i="0" u="none" strike="noStrike" dirty="0">
                <a:solidFill>
                  <a:srgbClr val="000000"/>
                </a:solidFill>
                <a:effectLst/>
              </a:rPr>
              <a:t>, emphasizing the importance of protecting freedom of expression in judicial contexts.</a:t>
            </a:r>
          </a:p>
          <a:p>
            <a:pPr algn="l"/>
            <a:r>
              <a:rPr lang="en" sz="1200" b="1" i="0" u="none" strike="noStrike" dirty="0">
                <a:solidFill>
                  <a:srgbClr val="000000"/>
                </a:solidFill>
                <a:effectLst/>
              </a:rPr>
              <a:t>Merits:</a:t>
            </a:r>
            <a:br>
              <a:rPr lang="en" sz="1200" b="0" i="0" u="none" strike="noStrike" dirty="0">
                <a:solidFill>
                  <a:srgbClr val="000000"/>
                </a:solidFill>
                <a:effectLst/>
              </a:rPr>
            </a:br>
            <a:r>
              <a:rPr lang="en" sz="1200" b="0" i="0" u="none" strike="noStrike" dirty="0">
                <a:solidFill>
                  <a:srgbClr val="000000"/>
                </a:solidFill>
                <a:effectLst/>
              </a:rPr>
              <a:t>This case reinforces the need for judicial independence and the protection of free speech for public officials, especially when engaging in criticism or discussion of public-interest matters.</a:t>
            </a:r>
          </a:p>
          <a:p>
            <a:pPr marL="0" indent="0">
              <a:lnSpc>
                <a:spcPct val="110000"/>
              </a:lnSpc>
              <a:buNone/>
            </a:pPr>
            <a:endParaRPr lang="ru-UA" sz="1000" dirty="0"/>
          </a:p>
        </p:txBody>
      </p:sp>
    </p:spTree>
    <p:extLst>
      <p:ext uri="{BB962C8B-B14F-4D97-AF65-F5344CB8AC3E}">
        <p14:creationId xmlns:p14="http://schemas.microsoft.com/office/powerpoint/2010/main" val="2873804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D58954F-C5AC-4BE0-811D-8DFE18E3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359E835-CE77-4DCC-8EC3-1924094D3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6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Разноцветные дома">
            <a:extLst>
              <a:ext uri="{FF2B5EF4-FFF2-40B4-BE49-F238E27FC236}">
                <a16:creationId xmlns:a16="http://schemas.microsoft.com/office/drawing/2014/main" id="{9D8D65DC-E4DB-A307-7909-36BF820251DF}"/>
              </a:ext>
            </a:extLst>
          </p:cNvPr>
          <p:cNvPicPr>
            <a:picLocks noChangeAspect="1"/>
          </p:cNvPicPr>
          <p:nvPr/>
        </p:nvPicPr>
        <p:blipFill>
          <a:blip r:embed="rId2"/>
          <a:srcRect l="27005" r="32696" b="-1"/>
          <a:stretch/>
        </p:blipFill>
        <p:spPr>
          <a:xfrm>
            <a:off x="8157374" y="10"/>
            <a:ext cx="4034626" cy="6857990"/>
          </a:xfrm>
          <a:prstGeom prst="rect">
            <a:avLst/>
          </a:prstGeom>
        </p:spPr>
      </p:pic>
      <p:pic>
        <p:nvPicPr>
          <p:cNvPr id="13" name="Picture 12">
            <a:extLst>
              <a:ext uri="{FF2B5EF4-FFF2-40B4-BE49-F238E27FC236}">
                <a16:creationId xmlns:a16="http://schemas.microsoft.com/office/drawing/2014/main" id="{B03B59B5-123A-4DC5-87BD-6D3E22FA6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5F838EBF-77B5-5621-5282-49762249DF8D}"/>
              </a:ext>
            </a:extLst>
          </p:cNvPr>
          <p:cNvSpPr>
            <a:spLocks noGrp="1"/>
          </p:cNvSpPr>
          <p:nvPr>
            <p:ph type="title"/>
          </p:nvPr>
        </p:nvSpPr>
        <p:spPr>
          <a:xfrm>
            <a:off x="913776" y="618517"/>
            <a:ext cx="6672886" cy="1596177"/>
          </a:xfrm>
        </p:spPr>
        <p:txBody>
          <a:bodyPr>
            <a:normAutofit/>
          </a:bodyPr>
          <a:lstStyle/>
          <a:p>
            <a:r>
              <a:rPr lang="en" b="1"/>
              <a:t>Moreno Gómez v. Spain</a:t>
            </a:r>
            <a:br>
              <a:rPr lang="en" b="1"/>
            </a:br>
            <a:endParaRPr lang="ru-UA" dirty="0"/>
          </a:p>
        </p:txBody>
      </p:sp>
      <p:sp>
        <p:nvSpPr>
          <p:cNvPr id="3" name="Объект 2">
            <a:extLst>
              <a:ext uri="{FF2B5EF4-FFF2-40B4-BE49-F238E27FC236}">
                <a16:creationId xmlns:a16="http://schemas.microsoft.com/office/drawing/2014/main" id="{FA729EFF-8137-05A4-8876-12FD6AB5716D}"/>
              </a:ext>
            </a:extLst>
          </p:cNvPr>
          <p:cNvSpPr>
            <a:spLocks noGrp="1"/>
          </p:cNvSpPr>
          <p:nvPr>
            <p:ph sz="quarter" idx="13"/>
          </p:nvPr>
        </p:nvSpPr>
        <p:spPr>
          <a:xfrm>
            <a:off x="256674" y="1572126"/>
            <a:ext cx="7329987" cy="4395537"/>
          </a:xfrm>
        </p:spPr>
        <p:txBody>
          <a:bodyPr>
            <a:normAutofit fontScale="92500" lnSpcReduction="10000"/>
          </a:bodyPr>
          <a:lstStyle/>
          <a:p>
            <a:pPr>
              <a:lnSpc>
                <a:spcPct val="110000"/>
              </a:lnSpc>
            </a:pPr>
            <a:r>
              <a:rPr lang="en" sz="800" b="1" i="0" u="none" strike="noStrike" dirty="0">
                <a:effectLst/>
              </a:rPr>
              <a:t>(</a:t>
            </a:r>
            <a:r>
              <a:rPr lang="en" sz="1400" b="1" i="0" u="none" strike="noStrike" dirty="0">
                <a:effectLst/>
              </a:rPr>
              <a:t>Application No. 003-1190344-1236526)</a:t>
            </a:r>
            <a:endParaRPr lang="en" sz="1400" b="0" i="0" u="none" strike="noStrike" dirty="0">
              <a:effectLst/>
            </a:endParaRPr>
          </a:p>
          <a:p>
            <a:pPr>
              <a:lnSpc>
                <a:spcPct val="110000"/>
              </a:lnSpc>
            </a:pPr>
            <a:r>
              <a:rPr lang="en" sz="1400" b="1" i="0" u="none" strike="noStrike" dirty="0">
                <a:effectLst/>
              </a:rPr>
              <a:t>Case Facts:</a:t>
            </a:r>
            <a:br>
              <a:rPr lang="en" sz="1400" b="0" i="0" u="none" strike="noStrike" dirty="0">
                <a:effectLst/>
              </a:rPr>
            </a:br>
            <a:r>
              <a:rPr lang="en" sz="1400" b="0" i="0" u="none" strike="noStrike" dirty="0">
                <a:effectLst/>
              </a:rPr>
              <a:t>This case involved Moreno Gómez, a resident of Valencia, Spain, who suffered from </a:t>
            </a:r>
            <a:r>
              <a:rPr lang="en" sz="1400" b="1" i="0" u="none" strike="noStrike" dirty="0">
                <a:effectLst/>
              </a:rPr>
              <a:t>severe and prolonged noise pollution due to nightlife establishments</a:t>
            </a:r>
            <a:r>
              <a:rPr lang="en" sz="1400" b="0" i="0" u="none" strike="noStrike" dirty="0">
                <a:effectLst/>
              </a:rPr>
              <a:t> near her home. She claimed that the Spanish authorities failed to protect her right to </a:t>
            </a:r>
            <a:r>
              <a:rPr lang="en" sz="1400" b="1" i="0" u="none" strike="noStrike" dirty="0">
                <a:effectLst/>
              </a:rPr>
              <a:t>private life and peaceful enjoyment of her home</a:t>
            </a:r>
            <a:r>
              <a:rPr lang="en" sz="1400" b="0" i="0" u="none" strike="noStrike" dirty="0">
                <a:effectLst/>
              </a:rPr>
              <a:t> under </a:t>
            </a:r>
            <a:r>
              <a:rPr lang="en" sz="1400" b="1" i="0" u="none" strike="noStrike" dirty="0">
                <a:effectLst/>
              </a:rPr>
              <a:t>Article 8 of the ECHR (Right to Respect for Private and Family Life)</a:t>
            </a:r>
            <a:r>
              <a:rPr lang="en" sz="1400" b="0" i="0" u="none" strike="noStrike" dirty="0">
                <a:effectLst/>
              </a:rPr>
              <a:t>.</a:t>
            </a:r>
          </a:p>
          <a:p>
            <a:pPr>
              <a:lnSpc>
                <a:spcPct val="110000"/>
              </a:lnSpc>
            </a:pPr>
            <a:r>
              <a:rPr lang="en" sz="1400" b="1" i="0" u="none" strike="noStrike" dirty="0">
                <a:effectLst/>
              </a:rPr>
              <a:t>Violation:</a:t>
            </a:r>
            <a:br>
              <a:rPr lang="en" sz="1400" b="0" i="0" u="none" strike="noStrike" dirty="0">
                <a:effectLst/>
              </a:rPr>
            </a:br>
            <a:r>
              <a:rPr lang="en" sz="1400" b="0" i="0" u="none" strike="noStrike" dirty="0">
                <a:effectLst/>
              </a:rPr>
              <a:t>The ECHR found that Spanish authorities did not take adequate steps to regulate the noise levels or provide a remedy for Moreno Gómez. Despite numerous complaints, the authorities failed to ensure compliance with noise regulations, violating her rights.</a:t>
            </a:r>
          </a:p>
          <a:p>
            <a:pPr>
              <a:lnSpc>
                <a:spcPct val="110000"/>
              </a:lnSpc>
            </a:pPr>
            <a:r>
              <a:rPr lang="en" sz="1400" b="1" i="0" u="none" strike="noStrike" dirty="0">
                <a:effectLst/>
              </a:rPr>
              <a:t>Judgment:</a:t>
            </a:r>
            <a:br>
              <a:rPr lang="en" sz="1400" b="0" i="0" u="none" strike="noStrike" dirty="0">
                <a:effectLst/>
              </a:rPr>
            </a:br>
            <a:r>
              <a:rPr lang="en" sz="1400" b="0" i="0" u="none" strike="noStrike" dirty="0">
                <a:effectLst/>
              </a:rPr>
              <a:t>The Court ruled that Spain had violated </a:t>
            </a:r>
            <a:r>
              <a:rPr lang="en" sz="1400" b="1" i="0" u="none" strike="noStrike" dirty="0">
                <a:effectLst/>
              </a:rPr>
              <a:t>Article 8</a:t>
            </a:r>
            <a:r>
              <a:rPr lang="en" sz="1400" b="0" i="0" u="none" strike="noStrike" dirty="0">
                <a:effectLst/>
              </a:rPr>
              <a:t>, highlighting that failure to address noise pollution constitutes an infringement of an individual’s private life.</a:t>
            </a:r>
          </a:p>
          <a:p>
            <a:pPr>
              <a:lnSpc>
                <a:spcPct val="110000"/>
              </a:lnSpc>
            </a:pPr>
            <a:r>
              <a:rPr lang="en" sz="1400" b="1" i="0" u="none" strike="noStrike" dirty="0">
                <a:effectLst/>
              </a:rPr>
              <a:t>Merits:</a:t>
            </a:r>
            <a:br>
              <a:rPr lang="en" sz="1400" b="0" i="0" u="none" strike="noStrike" dirty="0">
                <a:effectLst/>
              </a:rPr>
            </a:br>
            <a:r>
              <a:rPr lang="en" sz="1400" b="0" i="0" u="none" strike="noStrike" dirty="0">
                <a:effectLst/>
              </a:rPr>
              <a:t>This judgment emphasizes the </a:t>
            </a:r>
            <a:r>
              <a:rPr lang="en" sz="1400" b="1" i="0" u="none" strike="noStrike" dirty="0">
                <a:effectLst/>
              </a:rPr>
              <a:t>positive obligations of States to protect individuals from environmental nuisances</a:t>
            </a:r>
            <a:r>
              <a:rPr lang="en" sz="1400" b="0" i="0" u="none" strike="noStrike" dirty="0">
                <a:effectLst/>
              </a:rPr>
              <a:t> that can infringe on fundamental rights. It established a precedent for the right to environmental protection under human rights law.</a:t>
            </a:r>
          </a:p>
          <a:p>
            <a:pPr>
              <a:lnSpc>
                <a:spcPct val="110000"/>
              </a:lnSpc>
            </a:pPr>
            <a:endParaRPr lang="ru-UA" sz="800" dirty="0"/>
          </a:p>
        </p:txBody>
      </p:sp>
    </p:spTree>
    <p:extLst>
      <p:ext uri="{BB962C8B-B14F-4D97-AF65-F5344CB8AC3E}">
        <p14:creationId xmlns:p14="http://schemas.microsoft.com/office/powerpoint/2010/main" val="30033704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4" descr="Аналоговая доска с информацией о рейсах">
            <a:extLst>
              <a:ext uri="{FF2B5EF4-FFF2-40B4-BE49-F238E27FC236}">
                <a16:creationId xmlns:a16="http://schemas.microsoft.com/office/drawing/2014/main" id="{E4B1BCBB-7B22-FC07-E607-BDDD7F7FC4CB}"/>
              </a:ext>
            </a:extLst>
          </p:cNvPr>
          <p:cNvPicPr>
            <a:picLocks noChangeAspect="1"/>
          </p:cNvPicPr>
          <p:nvPr/>
        </p:nvPicPr>
        <p:blipFill>
          <a:blip r:embed="rId2"/>
          <a:srcRect l="27916" r="32910" b="-1"/>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C8FA525A-AF44-B340-FBF3-075E1D997796}"/>
              </a:ext>
            </a:extLst>
          </p:cNvPr>
          <p:cNvSpPr>
            <a:spLocks noGrp="1"/>
          </p:cNvSpPr>
          <p:nvPr>
            <p:ph type="title"/>
          </p:nvPr>
        </p:nvSpPr>
        <p:spPr>
          <a:xfrm>
            <a:off x="4465050" y="618517"/>
            <a:ext cx="6672886" cy="1596177"/>
          </a:xfrm>
        </p:spPr>
        <p:txBody>
          <a:bodyPr>
            <a:normAutofit/>
          </a:bodyPr>
          <a:lstStyle/>
          <a:p>
            <a:r>
              <a:rPr lang="en" dirty="0">
                <a:solidFill>
                  <a:srgbClr val="000000"/>
                </a:solidFill>
                <a:effectLst/>
                <a:latin typeface="Helvetica" pitchFamily="2" charset="0"/>
              </a:rPr>
              <a:t>T.V. v. Spain,</a:t>
            </a:r>
            <a:br>
              <a:rPr lang="en" dirty="0">
                <a:solidFill>
                  <a:srgbClr val="000000"/>
                </a:solidFill>
                <a:effectLst/>
                <a:latin typeface="Helvetica" pitchFamily="2" charset="0"/>
              </a:rPr>
            </a:br>
            <a:r>
              <a:rPr lang="en" dirty="0">
                <a:solidFill>
                  <a:srgbClr val="000000"/>
                </a:solidFill>
                <a:effectLst/>
                <a:latin typeface="Helvetica" pitchFamily="2" charset="0"/>
              </a:rPr>
              <a:t>application no. 22512/21</a:t>
            </a:r>
            <a:br>
              <a:rPr lang="en" dirty="0">
                <a:solidFill>
                  <a:srgbClr val="000000"/>
                </a:solidFill>
                <a:effectLst/>
                <a:latin typeface="Helvetica" pitchFamily="2" charset="0"/>
              </a:rPr>
            </a:br>
            <a:endParaRPr lang="ru-UA" dirty="0"/>
          </a:p>
        </p:txBody>
      </p:sp>
      <p:sp>
        <p:nvSpPr>
          <p:cNvPr id="3" name="Объект 2">
            <a:extLst>
              <a:ext uri="{FF2B5EF4-FFF2-40B4-BE49-F238E27FC236}">
                <a16:creationId xmlns:a16="http://schemas.microsoft.com/office/drawing/2014/main" id="{5A1F6AB4-2D5B-8456-349A-4A469C587DD6}"/>
              </a:ext>
            </a:extLst>
          </p:cNvPr>
          <p:cNvSpPr>
            <a:spLocks noGrp="1"/>
          </p:cNvSpPr>
          <p:nvPr>
            <p:ph sz="quarter" idx="13"/>
          </p:nvPr>
        </p:nvSpPr>
        <p:spPr>
          <a:xfrm>
            <a:off x="4465048" y="1812758"/>
            <a:ext cx="7309857" cy="3978441"/>
          </a:xfrm>
        </p:spPr>
        <p:txBody>
          <a:bodyPr>
            <a:normAutofit fontScale="25000" lnSpcReduction="20000"/>
          </a:bodyPr>
          <a:lstStyle/>
          <a:p>
            <a:pPr marL="0" indent="0" algn="l">
              <a:buNone/>
            </a:pPr>
            <a:r>
              <a:rPr lang="en" sz="4800" b="0" i="0" u="none" strike="noStrike" dirty="0">
                <a:solidFill>
                  <a:srgbClr val="000000"/>
                </a:solidFill>
                <a:effectLst/>
              </a:rPr>
              <a:t>the case of </a:t>
            </a:r>
            <a:r>
              <a:rPr lang="en" sz="4800" b="1" i="0" u="none" strike="noStrike" dirty="0">
                <a:solidFill>
                  <a:srgbClr val="000000"/>
                </a:solidFill>
                <a:effectLst/>
              </a:rPr>
              <a:t>T.V. v. Spain</a:t>
            </a:r>
            <a:r>
              <a:rPr lang="en" sz="4800" b="0" i="0" u="none" strike="noStrike" dirty="0">
                <a:solidFill>
                  <a:srgbClr val="000000"/>
                </a:solidFill>
                <a:effectLst/>
              </a:rPr>
              <a:t> (Application no. 22512/21), the European Court of Human Rights (ECHR) rendered a unanimous judgment on October 10, 2024, finding that Spain violated Article 4 of the European Convention on Human Rights, which prohibits slavery and forced labor.</a:t>
            </a:r>
          </a:p>
          <a:p>
            <a:pPr algn="l"/>
            <a:r>
              <a:rPr lang="en" sz="4800" b="1" i="0" u="none" strike="noStrike" dirty="0">
                <a:solidFill>
                  <a:srgbClr val="000000"/>
                </a:solidFill>
                <a:effectLst/>
              </a:rPr>
              <a:t>Case Facts:</a:t>
            </a:r>
            <a:r>
              <a:rPr lang="en" sz="4800" b="0" i="0" u="none" strike="noStrike" dirty="0">
                <a:solidFill>
                  <a:srgbClr val="000000"/>
                </a:solidFill>
                <a:effectLst/>
              </a:rPr>
              <a:t> The applicant, a Nigerian national referred to as T.V., was trafficked to Spain as a minor and subjected to sexual exploitation from the age of 14. She endured severe abuse between 2003 and 2007, resulting in significant psychiatric harm, leading to a 75% psychiatric disability assessment. Despite her circumstances, the Spanish authorities failed to conduct an effective investigation into her allegations. </a:t>
            </a:r>
          </a:p>
          <a:p>
            <a:pPr algn="l"/>
            <a:r>
              <a:rPr lang="en" sz="4800" b="1" i="0" u="none" strike="noStrike" dirty="0">
                <a:solidFill>
                  <a:srgbClr val="000000"/>
                </a:solidFill>
                <a:effectLst/>
              </a:rPr>
              <a:t>Violations:</a:t>
            </a:r>
            <a:r>
              <a:rPr lang="en" sz="4800" b="0" i="0" u="none" strike="noStrike" dirty="0">
                <a:solidFill>
                  <a:srgbClr val="000000"/>
                </a:solidFill>
                <a:effectLst/>
              </a:rPr>
              <a:t> The ECHR identified several significant shortcomings in Spain's handling of T.V.'s case:</a:t>
            </a:r>
          </a:p>
          <a:p>
            <a:pPr algn="l">
              <a:buFont typeface="Arial" panose="020B0604020202020204" pitchFamily="34" charset="0"/>
              <a:buChar char="•"/>
            </a:pPr>
            <a:r>
              <a:rPr lang="en" sz="4800" b="1" i="0" u="none" strike="noStrike" dirty="0">
                <a:solidFill>
                  <a:srgbClr val="000000"/>
                </a:solidFill>
                <a:effectLst/>
              </a:rPr>
              <a:t>Ineffective Investigation:</a:t>
            </a:r>
            <a:r>
              <a:rPr lang="en" sz="4800" b="0" i="0" u="none" strike="noStrike" dirty="0">
                <a:solidFill>
                  <a:srgbClr val="000000"/>
                </a:solidFill>
                <a:effectLst/>
              </a:rPr>
              <a:t> The authorities did not act with the necessary diligence during the initial investigation stages and neglected to pursue obvious lines of inquiry.</a:t>
            </a:r>
          </a:p>
          <a:p>
            <a:pPr algn="l"/>
            <a:r>
              <a:rPr lang="en" sz="4800" b="1" i="0" u="none" strike="noStrike" dirty="0">
                <a:solidFill>
                  <a:srgbClr val="000000"/>
                </a:solidFill>
                <a:effectLst/>
              </a:rPr>
              <a:t>Judgment:</a:t>
            </a:r>
            <a:r>
              <a:rPr lang="en" sz="4800" b="0" i="0" u="none" strike="noStrike" dirty="0">
                <a:solidFill>
                  <a:srgbClr val="000000"/>
                </a:solidFill>
                <a:effectLst/>
              </a:rPr>
              <a:t> The Court concluded that Spain's handling of the case constituted a breach of its procedural obligations under Article 4. It emphasized that the State must conduct effective investigations into credible allegations of human trafficking, ensuring thorough and well-reasoned judicial decisions. The Court awarded compensation to T.V. and ordered reimbursement of her legal costs. </a:t>
            </a:r>
          </a:p>
          <a:p>
            <a:pPr algn="l"/>
            <a:r>
              <a:rPr lang="en" sz="4800" b="0" i="0" u="none" strike="noStrike" dirty="0">
                <a:solidFill>
                  <a:srgbClr val="000000"/>
                </a:solidFill>
                <a:effectLst/>
              </a:rPr>
              <a:t>This landmark decision serves as a crucial reminder of the obligations States have to protect individuals from human trafficking and to ensure that victims receive justice through effective and diligent legal proceedings.</a:t>
            </a:r>
          </a:p>
          <a:p>
            <a:pPr>
              <a:lnSpc>
                <a:spcPct val="110000"/>
              </a:lnSpc>
              <a:buFont typeface="Arial" panose="020B0604020202020204" pitchFamily="34" charset="0"/>
              <a:buChar char="•"/>
            </a:pPr>
            <a:endParaRPr lang="ru-UA" sz="1600" dirty="0"/>
          </a:p>
        </p:txBody>
      </p:sp>
    </p:spTree>
    <p:extLst>
      <p:ext uri="{BB962C8B-B14F-4D97-AF65-F5344CB8AC3E}">
        <p14:creationId xmlns:p14="http://schemas.microsoft.com/office/powerpoint/2010/main" val="9512659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Rectangle 21">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54AB24AD-FCD1-D26B-F436-E92AFEEC3003}"/>
              </a:ext>
            </a:extLst>
          </p:cNvPr>
          <p:cNvSpPr>
            <a:spLocks noGrp="1"/>
          </p:cNvSpPr>
          <p:nvPr>
            <p:ph type="title"/>
          </p:nvPr>
        </p:nvSpPr>
        <p:spPr>
          <a:xfrm>
            <a:off x="641074" y="1314450"/>
            <a:ext cx="2844002" cy="3680244"/>
          </a:xfrm>
        </p:spPr>
        <p:txBody>
          <a:bodyPr>
            <a:normAutofit/>
          </a:bodyPr>
          <a:lstStyle/>
          <a:p>
            <a:pPr algn="l"/>
            <a:r>
              <a:rPr lang="en" sz="4400" b="1" dirty="0">
                <a:latin typeface="ui-sans-serif"/>
              </a:rPr>
              <a:t>Main Points</a:t>
            </a:r>
            <a:br>
              <a:rPr lang="en" sz="4400" b="1" dirty="0">
                <a:latin typeface="ui-sans-serif"/>
              </a:rPr>
            </a:br>
            <a:endParaRPr lang="ru-UA" sz="4400" dirty="0"/>
          </a:p>
        </p:txBody>
      </p:sp>
      <p:pic>
        <p:nvPicPr>
          <p:cNvPr id="24" name="Picture 23">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26" name="Picture 25">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15" name="Объект 2">
            <a:extLst>
              <a:ext uri="{FF2B5EF4-FFF2-40B4-BE49-F238E27FC236}">
                <a16:creationId xmlns:a16="http://schemas.microsoft.com/office/drawing/2014/main" id="{D9C9C5B3-157A-2E54-50E8-5A661FFC9435}"/>
              </a:ext>
            </a:extLst>
          </p:cNvPr>
          <p:cNvGraphicFramePr>
            <a:graphicFrameLocks noGrp="1"/>
          </p:cNvGraphicFramePr>
          <p:nvPr>
            <p:ph sz="quarter" idx="13"/>
            <p:extLst>
              <p:ext uri="{D42A27DB-BD31-4B8C-83A1-F6EECF244321}">
                <p14:modId xmlns:p14="http://schemas.microsoft.com/office/powerpoint/2010/main" val="3333621641"/>
              </p:ext>
            </p:extLst>
          </p:nvPr>
        </p:nvGraphicFramePr>
        <p:xfrm>
          <a:off x="4594225" y="889000"/>
          <a:ext cx="6683375" cy="46069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368815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760B2E-AF21-5F2E-268E-404232FC6B35}"/>
              </a:ext>
            </a:extLst>
          </p:cNvPr>
          <p:cNvSpPr>
            <a:spLocks noGrp="1"/>
          </p:cNvSpPr>
          <p:nvPr>
            <p:ph type="title"/>
          </p:nvPr>
        </p:nvSpPr>
        <p:spPr>
          <a:xfrm>
            <a:off x="913775" y="618517"/>
            <a:ext cx="10364451" cy="1596177"/>
          </a:xfrm>
        </p:spPr>
        <p:txBody>
          <a:bodyPr>
            <a:normAutofit/>
          </a:bodyPr>
          <a:lstStyle/>
          <a:p>
            <a:r>
              <a:rPr lang="en" b="1" dirty="0">
                <a:latin typeface="ui-sans-serif"/>
              </a:rPr>
              <a:t>Summary of </a:t>
            </a:r>
            <a:r>
              <a:rPr lang="en" b="1">
                <a:latin typeface="ui-sans-serif"/>
              </a:rPr>
              <a:t>Main Theses (Part 2)</a:t>
            </a:r>
            <a:br>
              <a:rPr lang="en" b="1" dirty="0">
                <a:latin typeface="ui-sans-serif"/>
              </a:rPr>
            </a:br>
            <a:endParaRPr lang="ru-UA" dirty="0"/>
          </a:p>
        </p:txBody>
      </p:sp>
      <p:graphicFrame>
        <p:nvGraphicFramePr>
          <p:cNvPr id="5" name="Объект 2">
            <a:extLst>
              <a:ext uri="{FF2B5EF4-FFF2-40B4-BE49-F238E27FC236}">
                <a16:creationId xmlns:a16="http://schemas.microsoft.com/office/drawing/2014/main" id="{B5D7650E-56CD-5D15-C409-8253DAA0CAD3}"/>
              </a:ext>
            </a:extLst>
          </p:cNvPr>
          <p:cNvGraphicFramePr>
            <a:graphicFrameLocks noGrp="1"/>
          </p:cNvGraphicFramePr>
          <p:nvPr>
            <p:ph sz="quarter" idx="13"/>
            <p:extLst>
              <p:ext uri="{D42A27DB-BD31-4B8C-83A1-F6EECF244321}">
                <p14:modId xmlns:p14="http://schemas.microsoft.com/office/powerpoint/2010/main" val="405062096"/>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335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Цветной Карвед-люди">
            <a:extLst>
              <a:ext uri="{FF2B5EF4-FFF2-40B4-BE49-F238E27FC236}">
                <a16:creationId xmlns:a16="http://schemas.microsoft.com/office/drawing/2014/main" id="{91BB9B05-422E-5A3E-ACFF-EAA4DFBBDEBF}"/>
              </a:ext>
            </a:extLst>
          </p:cNvPr>
          <p:cNvPicPr>
            <a:picLocks noChangeAspect="1"/>
          </p:cNvPicPr>
          <p:nvPr/>
        </p:nvPicPr>
        <p:blipFill>
          <a:blip r:embed="rId2"/>
          <a:srcRect l="29209" r="28976" b="-1"/>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0083A432-3E4A-1AAA-025A-6D7792EF97B5}"/>
              </a:ext>
            </a:extLst>
          </p:cNvPr>
          <p:cNvSpPr>
            <a:spLocks noGrp="1"/>
          </p:cNvSpPr>
          <p:nvPr>
            <p:ph type="title"/>
          </p:nvPr>
        </p:nvSpPr>
        <p:spPr>
          <a:xfrm>
            <a:off x="4465050" y="618517"/>
            <a:ext cx="6672886" cy="1596177"/>
          </a:xfrm>
        </p:spPr>
        <p:txBody>
          <a:bodyPr>
            <a:normAutofit/>
          </a:bodyPr>
          <a:lstStyle/>
          <a:p>
            <a:r>
              <a:rPr lang="en" b="1" dirty="0">
                <a:latin typeface="ui-sans-serif"/>
              </a:rPr>
              <a:t>Introduction to International </a:t>
            </a:r>
            <a:r>
              <a:rPr lang="en" b="1" dirty="0" err="1">
                <a:latin typeface="ui-sans-serif"/>
              </a:rPr>
              <a:t>Organisations</a:t>
            </a:r>
            <a:br>
              <a:rPr lang="en" b="1" dirty="0">
                <a:latin typeface="ui-sans-serif"/>
              </a:rPr>
            </a:br>
            <a:endParaRPr lang="ru-UA" dirty="0"/>
          </a:p>
        </p:txBody>
      </p:sp>
      <p:sp>
        <p:nvSpPr>
          <p:cNvPr id="3" name="Объект 2">
            <a:extLst>
              <a:ext uri="{FF2B5EF4-FFF2-40B4-BE49-F238E27FC236}">
                <a16:creationId xmlns:a16="http://schemas.microsoft.com/office/drawing/2014/main" id="{1CE59E5F-3377-B8F4-4695-AB0CD2A508FA}"/>
              </a:ext>
            </a:extLst>
          </p:cNvPr>
          <p:cNvSpPr>
            <a:spLocks noGrp="1"/>
          </p:cNvSpPr>
          <p:nvPr>
            <p:ph sz="quarter" idx="13"/>
          </p:nvPr>
        </p:nvSpPr>
        <p:spPr>
          <a:xfrm>
            <a:off x="4465048" y="2367092"/>
            <a:ext cx="6672887" cy="3424107"/>
          </a:xfrm>
        </p:spPr>
        <p:txBody>
          <a:bodyPr>
            <a:normAutofit lnSpcReduction="10000"/>
          </a:bodyPr>
          <a:lstStyle/>
          <a:p>
            <a:pPr>
              <a:lnSpc>
                <a:spcPct val="110000"/>
              </a:lnSpc>
              <a:buFont typeface="Arial" panose="020B0604020202020204" pitchFamily="34" charset="0"/>
              <a:buChar char="•"/>
            </a:pPr>
            <a:r>
              <a:rPr lang="en" sz="1100" b="1" i="0" u="none" strike="noStrike">
                <a:effectLst/>
                <a:latin typeface="ui-sans-serif"/>
              </a:rPr>
              <a:t>United Nations (UN) </a:t>
            </a:r>
            <a:r>
              <a:rPr lang="en" sz="1100" b="0" i="0" u="none" strike="noStrike">
                <a:effectLst/>
                <a:latin typeface="ui-sans-serif"/>
              </a:rPr>
              <a:t>:</a:t>
            </a:r>
          </a:p>
          <a:p>
            <a:pPr marL="742950" lvl="1" indent="-285750">
              <a:lnSpc>
                <a:spcPct val="110000"/>
              </a:lnSpc>
              <a:buFont typeface="Arial" panose="020B0604020202020204" pitchFamily="34" charset="0"/>
              <a:buChar char="•"/>
            </a:pPr>
            <a:r>
              <a:rPr lang="en" sz="1100" b="0" i="0" u="none" strike="noStrike">
                <a:effectLst/>
                <a:latin typeface="ui-sans-serif"/>
              </a:rPr>
              <a:t>Established in 1945 to promote peace, security, and human rights globally.</a:t>
            </a:r>
          </a:p>
          <a:p>
            <a:pPr marL="742950" lvl="1" indent="-285750">
              <a:lnSpc>
                <a:spcPct val="110000"/>
              </a:lnSpc>
              <a:buFont typeface="Arial" panose="020B0604020202020204" pitchFamily="34" charset="0"/>
              <a:buChar char="•"/>
            </a:pPr>
            <a:r>
              <a:rPr lang="en" sz="1100" b="0" i="0" u="none" strike="noStrike">
                <a:effectLst/>
                <a:latin typeface="ui-sans-serif"/>
              </a:rPr>
              <a:t>Key bodies:</a:t>
            </a:r>
          </a:p>
          <a:p>
            <a:pPr marL="1143000" lvl="2" indent="-228600">
              <a:lnSpc>
                <a:spcPct val="110000"/>
              </a:lnSpc>
              <a:buFont typeface="Arial" panose="020B0604020202020204" pitchFamily="34" charset="0"/>
              <a:buChar char="•"/>
            </a:pPr>
            <a:r>
              <a:rPr lang="en" sz="1100" b="1" i="0" u="none" strike="noStrike">
                <a:effectLst/>
                <a:latin typeface="ui-sans-serif"/>
              </a:rPr>
              <a:t>Human Rights Council </a:t>
            </a:r>
            <a:r>
              <a:rPr lang="en" sz="1100" b="0" i="0" u="none" strike="noStrike">
                <a:effectLst/>
                <a:latin typeface="ui-sans-serif"/>
              </a:rPr>
              <a:t>: Monitors and promotes human rights worldwide.</a:t>
            </a:r>
          </a:p>
          <a:p>
            <a:pPr marL="1143000" lvl="2" indent="-228600">
              <a:lnSpc>
                <a:spcPct val="110000"/>
              </a:lnSpc>
              <a:buFont typeface="Arial" panose="020B0604020202020204" pitchFamily="34" charset="0"/>
              <a:buChar char="•"/>
            </a:pPr>
            <a:r>
              <a:rPr lang="en" sz="1100" b="1" i="0" u="none" strike="noStrike">
                <a:effectLst/>
                <a:latin typeface="ui-sans-serif"/>
              </a:rPr>
              <a:t>Office of the High Commissioner for Human Rights (OHCHR) </a:t>
            </a:r>
            <a:r>
              <a:rPr lang="en" sz="1100" b="0" i="0" u="none" strike="noStrike">
                <a:effectLst/>
                <a:latin typeface="ui-sans-serif"/>
              </a:rPr>
              <a:t>: Advocates for human rights protection.</a:t>
            </a:r>
          </a:p>
          <a:p>
            <a:pPr marL="1143000" lvl="2" indent="-228600">
              <a:lnSpc>
                <a:spcPct val="110000"/>
              </a:lnSpc>
              <a:buFont typeface="Arial" panose="020B0604020202020204" pitchFamily="34" charset="0"/>
              <a:buChar char="•"/>
            </a:pPr>
            <a:r>
              <a:rPr lang="en" sz="1100" b="1" i="0" u="none" strike="noStrike">
                <a:effectLst/>
                <a:latin typeface="ui-sans-serif"/>
              </a:rPr>
              <a:t>Treaty Bodies </a:t>
            </a:r>
            <a:r>
              <a:rPr lang="en" sz="1100" b="0" i="0" u="none" strike="noStrike">
                <a:effectLst/>
                <a:latin typeface="ui-sans-serif"/>
              </a:rPr>
              <a:t>: Committees that oversee compliance with international treaties.</a:t>
            </a:r>
          </a:p>
          <a:p>
            <a:pPr>
              <a:lnSpc>
                <a:spcPct val="110000"/>
              </a:lnSpc>
              <a:buFont typeface="Arial" panose="020B0604020202020204" pitchFamily="34" charset="0"/>
              <a:buChar char="•"/>
            </a:pPr>
            <a:r>
              <a:rPr lang="en" sz="1100" b="1" i="0" u="none" strike="noStrike">
                <a:effectLst/>
                <a:latin typeface="ui-sans-serif"/>
              </a:rPr>
              <a:t>Regional </a:t>
            </a:r>
            <a:r>
              <a:rPr lang="en" sz="1100" b="1" i="0" u="none" strike="noStrike" err="1">
                <a:effectLst/>
                <a:latin typeface="ui-sans-serif"/>
              </a:rPr>
              <a:t>Organisations</a:t>
            </a:r>
            <a:r>
              <a:rPr lang="en" sz="1100" b="1" i="0" u="none" strike="noStrike">
                <a:effectLst/>
                <a:latin typeface="ui-sans-serif"/>
              </a:rPr>
              <a:t> </a:t>
            </a:r>
            <a:r>
              <a:rPr lang="en" sz="1100" b="0" i="0" u="none" strike="noStrike">
                <a:effectLst/>
                <a:latin typeface="ui-sans-serif"/>
              </a:rPr>
              <a:t>:</a:t>
            </a:r>
          </a:p>
          <a:p>
            <a:pPr marL="742950" lvl="1" indent="-285750">
              <a:lnSpc>
                <a:spcPct val="110000"/>
              </a:lnSpc>
              <a:buFont typeface="Arial" panose="020B0604020202020204" pitchFamily="34" charset="0"/>
              <a:buChar char="•"/>
            </a:pPr>
            <a:r>
              <a:rPr lang="en" sz="1100" b="0" i="0" u="none" strike="noStrike">
                <a:effectLst/>
                <a:latin typeface="ui-sans-serif"/>
              </a:rPr>
              <a:t>Focus on protecting human rights within specific regions.</a:t>
            </a:r>
          </a:p>
          <a:p>
            <a:pPr marL="742950" lvl="1" indent="-285750">
              <a:lnSpc>
                <a:spcPct val="110000"/>
              </a:lnSpc>
              <a:buFont typeface="Arial" panose="020B0604020202020204" pitchFamily="34" charset="0"/>
              <a:buChar char="•"/>
            </a:pPr>
            <a:r>
              <a:rPr lang="en" sz="1100" b="0" i="0" u="none" strike="noStrike">
                <a:effectLst/>
                <a:latin typeface="ui-sans-serif"/>
              </a:rPr>
              <a:t>Examples:</a:t>
            </a:r>
          </a:p>
          <a:p>
            <a:pPr marL="1143000" lvl="2" indent="-228600">
              <a:lnSpc>
                <a:spcPct val="110000"/>
              </a:lnSpc>
              <a:buFont typeface="Arial" panose="020B0604020202020204" pitchFamily="34" charset="0"/>
              <a:buChar char="•"/>
            </a:pPr>
            <a:r>
              <a:rPr lang="en" sz="1100" b="0" i="0" u="none" strike="noStrike">
                <a:effectLst/>
                <a:latin typeface="ui-sans-serif"/>
              </a:rPr>
              <a:t>African Union (AU)</a:t>
            </a:r>
          </a:p>
          <a:p>
            <a:pPr marL="1143000" lvl="2" indent="-228600">
              <a:lnSpc>
                <a:spcPct val="110000"/>
              </a:lnSpc>
              <a:buFont typeface="Arial" panose="020B0604020202020204" pitchFamily="34" charset="0"/>
              <a:buChar char="•"/>
            </a:pPr>
            <a:r>
              <a:rPr lang="en" sz="1100" b="0" i="0" u="none" strike="noStrike">
                <a:effectLst/>
                <a:latin typeface="ui-sans-serif"/>
              </a:rPr>
              <a:t>Organization of American States (OAS)</a:t>
            </a:r>
          </a:p>
          <a:p>
            <a:pPr marL="1143000" lvl="2" indent="-228600">
              <a:lnSpc>
                <a:spcPct val="110000"/>
              </a:lnSpc>
              <a:buFont typeface="Arial" panose="020B0604020202020204" pitchFamily="34" charset="0"/>
              <a:buChar char="•"/>
            </a:pPr>
            <a:r>
              <a:rPr lang="en" sz="1100" b="0" i="0" u="none" strike="noStrike">
                <a:effectLst/>
                <a:latin typeface="ui-sans-serif"/>
              </a:rPr>
              <a:t>Council of Europe (</a:t>
            </a:r>
            <a:r>
              <a:rPr lang="en" sz="1100" b="0" i="0" u="none" strike="noStrike" err="1">
                <a:effectLst/>
                <a:latin typeface="ui-sans-serif"/>
              </a:rPr>
              <a:t>CoE</a:t>
            </a:r>
            <a:r>
              <a:rPr lang="en" sz="1100" b="0" i="0" u="none" strike="noStrike">
                <a:effectLst/>
                <a:latin typeface="ui-sans-serif"/>
              </a:rPr>
              <a:t>)</a:t>
            </a:r>
          </a:p>
          <a:p>
            <a:pPr>
              <a:lnSpc>
                <a:spcPct val="110000"/>
              </a:lnSpc>
            </a:pPr>
            <a:endParaRPr lang="ru-UA" sz="1100"/>
          </a:p>
        </p:txBody>
      </p:sp>
    </p:spTree>
    <p:extLst>
      <p:ext uri="{BB962C8B-B14F-4D97-AF65-F5344CB8AC3E}">
        <p14:creationId xmlns:p14="http://schemas.microsoft.com/office/powerpoint/2010/main" val="42872901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706056" y="1227280"/>
            <a:ext cx="4749525" cy="2441896"/>
          </a:xfrm>
        </p:spPr>
        <p:txBody>
          <a:bodyPr>
            <a:normAutofit/>
          </a:bodyPr>
          <a:lstStyle/>
          <a:p>
            <a:br>
              <a:rPr lang="en" b="1" i="0" u="none" strike="noStrike" dirty="0">
                <a:solidFill>
                  <a:srgbClr val="000000"/>
                </a:solidFill>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578734" y="3812695"/>
            <a:ext cx="4839837" cy="1361190"/>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t>Viacheslav TULIAKOV © 2025</a:t>
            </a:r>
            <a:endParaRPr lang="uk-UA" dirty="0"/>
          </a:p>
          <a:p>
            <a:r>
              <a:rPr lang="en" dirty="0"/>
              <a:t>mail: </a:t>
            </a:r>
            <a:r>
              <a:rPr lang="en-US" sz="1900" cap="none" dirty="0" err="1"/>
              <a:t>Viacheslav.Tuliakov@esic.university</a:t>
            </a:r>
            <a:endParaRPr lang="en-US" sz="1900" cap="none" dirty="0"/>
          </a:p>
        </p:txBody>
      </p:sp>
      <p:pic>
        <p:nvPicPr>
          <p:cNvPr id="15" name="Picture 14">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17" name="Picture 16">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19" name="Picture 18">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
        <p:nvSpPr>
          <p:cNvPr id="3" name="TextBox 2">
            <a:extLst>
              <a:ext uri="{FF2B5EF4-FFF2-40B4-BE49-F238E27FC236}">
                <a16:creationId xmlns:a16="http://schemas.microsoft.com/office/drawing/2014/main" id="{74223E22-723A-CA5D-6E09-771002C2CCD3}"/>
              </a:ext>
            </a:extLst>
          </p:cNvPr>
          <p:cNvSpPr txBox="1"/>
          <p:nvPr/>
        </p:nvSpPr>
        <p:spPr>
          <a:xfrm>
            <a:off x="1768771" y="1828954"/>
            <a:ext cx="5673135" cy="1384995"/>
          </a:xfrm>
          <a:prstGeom prst="rect">
            <a:avLst/>
          </a:prstGeom>
          <a:noFill/>
        </p:spPr>
        <p:txBody>
          <a:bodyPr wrap="square">
            <a:spAutoFit/>
          </a:bodyPr>
          <a:lstStyle/>
          <a:p>
            <a:pPr algn="l"/>
            <a:r>
              <a:rPr lang="en" sz="2800" b="0" i="0" u="none" strike="noStrike" dirty="0">
                <a:solidFill>
                  <a:srgbClr val="374151"/>
                </a:solidFill>
                <a:effectLst/>
                <a:latin typeface="ui-sans-serif"/>
              </a:rPr>
              <a:t>Thank U!</a:t>
            </a:r>
          </a:p>
          <a:p>
            <a:pPr algn="l"/>
            <a:endParaRPr lang="en" sz="2800" dirty="0">
              <a:solidFill>
                <a:srgbClr val="374151"/>
              </a:solidFill>
              <a:latin typeface="ui-sans-serif"/>
            </a:endParaRPr>
          </a:p>
          <a:p>
            <a:pPr algn="l"/>
            <a:endParaRPr lang="en" sz="2800" b="0" i="0" u="none" strike="noStrike" dirty="0">
              <a:solidFill>
                <a:srgbClr val="374151"/>
              </a:solidFill>
              <a:effectLst/>
              <a:latin typeface="ui-sans-serif"/>
            </a:endParaRPr>
          </a:p>
        </p:txBody>
      </p:sp>
      <p:pic>
        <p:nvPicPr>
          <p:cNvPr id="7" name="Рисунок 6" descr="Изображение выглядит как одежда, на открытом воздухе, человек, земля&#10;&#10;Контент, сгенерированный ИИ, может содержать ошибки.">
            <a:extLst>
              <a:ext uri="{FF2B5EF4-FFF2-40B4-BE49-F238E27FC236}">
                <a16:creationId xmlns:a16="http://schemas.microsoft.com/office/drawing/2014/main" id="{BD2B5B00-8CFD-DB6A-9B27-C151C13ADAFD}"/>
              </a:ext>
            </a:extLst>
          </p:cNvPr>
          <p:cNvPicPr>
            <a:picLocks noChangeAspect="1"/>
          </p:cNvPicPr>
          <p:nvPr/>
        </p:nvPicPr>
        <p:blipFill>
          <a:blip r:embed="rId4"/>
          <a:stretch>
            <a:fillRect/>
          </a:stretch>
        </p:blipFill>
        <p:spPr>
          <a:xfrm>
            <a:off x="6777727" y="1828954"/>
            <a:ext cx="4835539" cy="3139322"/>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6B06FA-50B5-5E6C-0828-223977459644}"/>
              </a:ext>
            </a:extLst>
          </p:cNvPr>
          <p:cNvSpPr>
            <a:spLocks noGrp="1"/>
          </p:cNvSpPr>
          <p:nvPr>
            <p:ph type="title"/>
          </p:nvPr>
        </p:nvSpPr>
        <p:spPr>
          <a:xfrm>
            <a:off x="913775" y="618517"/>
            <a:ext cx="10364451" cy="1596177"/>
          </a:xfrm>
        </p:spPr>
        <p:txBody>
          <a:bodyPr>
            <a:normAutofit/>
          </a:bodyPr>
          <a:lstStyle/>
          <a:p>
            <a:r>
              <a:rPr lang="en" b="1" dirty="0">
                <a:latin typeface="ui-sans-serif"/>
              </a:rPr>
              <a:t>The Role of International </a:t>
            </a:r>
            <a:r>
              <a:rPr lang="en" b="1" dirty="0" err="1">
                <a:latin typeface="ui-sans-serif"/>
              </a:rPr>
              <a:t>Organisations</a:t>
            </a:r>
            <a:r>
              <a:rPr lang="en" b="1" dirty="0">
                <a:latin typeface="ui-sans-serif"/>
              </a:rPr>
              <a:t> in Protecting Human Rights</a:t>
            </a:r>
            <a:br>
              <a:rPr lang="en" b="1" dirty="0">
                <a:latin typeface="ui-sans-serif"/>
              </a:rPr>
            </a:br>
            <a:endParaRPr lang="ru-UA" dirty="0"/>
          </a:p>
        </p:txBody>
      </p:sp>
      <p:graphicFrame>
        <p:nvGraphicFramePr>
          <p:cNvPr id="5" name="Объект 2">
            <a:extLst>
              <a:ext uri="{FF2B5EF4-FFF2-40B4-BE49-F238E27FC236}">
                <a16:creationId xmlns:a16="http://schemas.microsoft.com/office/drawing/2014/main" id="{87E3FCA8-0DE2-4DB8-6490-9C10AAC7C6FA}"/>
              </a:ext>
            </a:extLst>
          </p:cNvPr>
          <p:cNvGraphicFramePr>
            <a:graphicFrameLocks noGrp="1"/>
          </p:cNvGraphicFramePr>
          <p:nvPr>
            <p:ph sz="quarter" idx="13"/>
            <p:extLst>
              <p:ext uri="{D42A27DB-BD31-4B8C-83A1-F6EECF244321}">
                <p14:modId xmlns:p14="http://schemas.microsoft.com/office/powerpoint/2010/main" val="1946692251"/>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3058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Заголовок 1">
            <a:extLst>
              <a:ext uri="{FF2B5EF4-FFF2-40B4-BE49-F238E27FC236}">
                <a16:creationId xmlns:a16="http://schemas.microsoft.com/office/drawing/2014/main" id="{33E0C0F2-D6CC-B07D-8F19-93A47D6BEEA9}"/>
              </a:ext>
            </a:extLst>
          </p:cNvPr>
          <p:cNvSpPr>
            <a:spLocks noGrp="1"/>
          </p:cNvSpPr>
          <p:nvPr>
            <p:ph type="title"/>
          </p:nvPr>
        </p:nvSpPr>
        <p:spPr>
          <a:xfrm>
            <a:off x="641074" y="1419900"/>
            <a:ext cx="2844002" cy="4018201"/>
          </a:xfrm>
        </p:spPr>
        <p:txBody>
          <a:bodyPr>
            <a:normAutofit/>
          </a:bodyPr>
          <a:lstStyle/>
          <a:p>
            <a:pPr algn="l"/>
            <a:r>
              <a:rPr lang="en" sz="3100" b="1">
                <a:latin typeface="ui-sans-serif"/>
              </a:rPr>
              <a:t>United Nations (UN) - Global Organization for Human Rights</a:t>
            </a:r>
            <a:br>
              <a:rPr lang="en" sz="3100" b="1">
                <a:latin typeface="ui-sans-serif"/>
              </a:rPr>
            </a:br>
            <a:endParaRPr lang="ru-UA" sz="3100"/>
          </a:p>
        </p:txBody>
      </p:sp>
      <p:sp>
        <p:nvSpPr>
          <p:cNvPr id="3" name="Объект 2">
            <a:extLst>
              <a:ext uri="{FF2B5EF4-FFF2-40B4-BE49-F238E27FC236}">
                <a16:creationId xmlns:a16="http://schemas.microsoft.com/office/drawing/2014/main" id="{D32CA61E-A2B4-89A2-79C4-53A998E73A14}"/>
              </a:ext>
            </a:extLst>
          </p:cNvPr>
          <p:cNvSpPr>
            <a:spLocks noGrp="1"/>
          </p:cNvSpPr>
          <p:nvPr>
            <p:ph sz="quarter" idx="13"/>
          </p:nvPr>
        </p:nvSpPr>
        <p:spPr>
          <a:xfrm>
            <a:off x="4542718" y="463826"/>
            <a:ext cx="6734881" cy="5605670"/>
          </a:xfrm>
        </p:spPr>
        <p:txBody>
          <a:bodyPr anchor="ctr">
            <a:normAutofit/>
          </a:bodyPr>
          <a:lstStyle/>
          <a:p>
            <a:pPr>
              <a:lnSpc>
                <a:spcPct val="110000"/>
              </a:lnSpc>
              <a:buFont typeface="Arial" panose="020B0604020202020204" pitchFamily="34" charset="0"/>
              <a:buChar char="•"/>
            </a:pPr>
            <a:r>
              <a:rPr lang="en" sz="1100" b="1" i="0" u="none" strike="noStrike" dirty="0">
                <a:effectLst/>
                <a:latin typeface="ui-sans-serif"/>
              </a:rPr>
              <a:t>Definition </a:t>
            </a:r>
            <a:r>
              <a:rPr lang="en" sz="1100" b="0" i="0" u="none" strike="noStrike" dirty="0">
                <a:effectLst/>
                <a:latin typeface="ui-sans-serif"/>
              </a:rPr>
              <a:t>:</a:t>
            </a:r>
            <a:br>
              <a:rPr lang="en" sz="1100" b="0" i="0" u="none" strike="noStrike" dirty="0">
                <a:effectLst/>
                <a:latin typeface="ui-sans-serif"/>
              </a:rPr>
            </a:br>
            <a:r>
              <a:rPr lang="en" sz="1100" b="0" i="0" u="none" strike="noStrike" dirty="0">
                <a:effectLst/>
                <a:latin typeface="ui-sans-serif"/>
              </a:rPr>
              <a:t>The United Nations is a global intergovernmental organization founded in 1945 to maintain international peace and security, promote sustainable development, and protect human rights.</a:t>
            </a:r>
          </a:p>
          <a:p>
            <a:pPr>
              <a:lnSpc>
                <a:spcPct val="110000"/>
              </a:lnSpc>
              <a:buFont typeface="Arial" panose="020B0604020202020204" pitchFamily="34" charset="0"/>
              <a:buChar char="•"/>
            </a:pPr>
            <a:r>
              <a:rPr lang="en" sz="1100" b="1" i="0" u="none" strike="noStrike" dirty="0">
                <a:effectLst/>
                <a:latin typeface="ui-sans-serif"/>
              </a:rPr>
              <a:t>Key Features </a:t>
            </a:r>
            <a:r>
              <a:rPr lang="en" sz="1100" b="0" i="0" u="none" strike="noStrike" dirty="0">
                <a:effectLst/>
                <a:latin typeface="ui-sans-serif"/>
              </a:rPr>
              <a:t>: </a:t>
            </a:r>
          </a:p>
          <a:p>
            <a:pPr marL="742950" lvl="1" indent="-285750">
              <a:lnSpc>
                <a:spcPct val="110000"/>
              </a:lnSpc>
              <a:buFont typeface="Arial" panose="020B0604020202020204" pitchFamily="34" charset="0"/>
              <a:buChar char="•"/>
            </a:pPr>
            <a:r>
              <a:rPr lang="en" sz="1100" b="0" i="0" u="none" strike="noStrike" dirty="0">
                <a:effectLst/>
                <a:latin typeface="ui-sans-serif"/>
              </a:rPr>
              <a:t>Comprises 193 member states. </a:t>
            </a:r>
          </a:p>
          <a:p>
            <a:pPr marL="742950" lvl="1" indent="-285750">
              <a:lnSpc>
                <a:spcPct val="110000"/>
              </a:lnSpc>
              <a:buFont typeface="Arial" panose="020B0604020202020204" pitchFamily="34" charset="0"/>
              <a:buChar char="•"/>
            </a:pPr>
            <a:r>
              <a:rPr lang="en" sz="1100" b="0" i="0" u="none" strike="noStrike" dirty="0">
                <a:effectLst/>
                <a:latin typeface="ui-sans-serif"/>
              </a:rPr>
              <a:t>Operates through specialized agencies, such as the Office of the High Commissioner for Human Rights (OHCHR).</a:t>
            </a:r>
          </a:p>
          <a:p>
            <a:pPr>
              <a:lnSpc>
                <a:spcPct val="110000"/>
              </a:lnSpc>
              <a:buFont typeface="Arial" panose="020B0604020202020204" pitchFamily="34" charset="0"/>
              <a:buChar char="•"/>
            </a:pPr>
            <a:r>
              <a:rPr lang="en" sz="1100" b="1" i="0" u="none" strike="noStrike" dirty="0">
                <a:effectLst/>
                <a:latin typeface="ui-sans-serif"/>
              </a:rPr>
              <a:t>Functions in Human Rights </a:t>
            </a:r>
            <a:r>
              <a:rPr lang="en" sz="1100" b="0" i="0" u="none" strike="noStrike" dirty="0">
                <a:effectLst/>
                <a:latin typeface="ui-sans-serif"/>
              </a:rPr>
              <a:t>: </a:t>
            </a:r>
          </a:p>
          <a:p>
            <a:pPr marL="742950" lvl="1" indent="-285750">
              <a:lnSpc>
                <a:spcPct val="110000"/>
              </a:lnSpc>
              <a:buFont typeface="Arial" panose="020B0604020202020204" pitchFamily="34" charset="0"/>
              <a:buChar char="•"/>
            </a:pPr>
            <a:r>
              <a:rPr lang="en" sz="1100" b="1" i="0" u="none" strike="noStrike" dirty="0">
                <a:effectLst/>
                <a:latin typeface="ui-sans-serif"/>
              </a:rPr>
              <a:t>Promote Human Rights Standards </a:t>
            </a:r>
            <a:r>
              <a:rPr lang="en" sz="1100" b="0" i="0" u="none" strike="noStrike" dirty="0">
                <a:effectLst/>
                <a:latin typeface="ui-sans-serif"/>
              </a:rPr>
              <a:t>: Develops conventions, treaties, and declarations (e.g., Universal Declaration of Human Rights). </a:t>
            </a:r>
          </a:p>
          <a:p>
            <a:pPr marL="742950" lvl="1" indent="-285750">
              <a:lnSpc>
                <a:spcPct val="110000"/>
              </a:lnSpc>
              <a:buFont typeface="Arial" panose="020B0604020202020204" pitchFamily="34" charset="0"/>
              <a:buChar char="•"/>
            </a:pPr>
            <a:r>
              <a:rPr lang="en" sz="1100" b="1" i="0" u="none" strike="noStrike" dirty="0">
                <a:effectLst/>
                <a:latin typeface="ui-sans-serif"/>
              </a:rPr>
              <a:t>Monitor Compliance </a:t>
            </a:r>
            <a:r>
              <a:rPr lang="en" sz="1100" b="0" i="0" u="none" strike="noStrike" dirty="0">
                <a:effectLst/>
                <a:latin typeface="ui-sans-serif"/>
              </a:rPr>
              <a:t>: Through treaty bodies like the Human Rights Committee and the Committee Against Torture. </a:t>
            </a:r>
          </a:p>
          <a:p>
            <a:pPr marL="742950" lvl="1" indent="-285750">
              <a:lnSpc>
                <a:spcPct val="110000"/>
              </a:lnSpc>
              <a:buFont typeface="Arial" panose="020B0604020202020204" pitchFamily="34" charset="0"/>
              <a:buChar char="•"/>
            </a:pPr>
            <a:r>
              <a:rPr lang="en" sz="1100" b="1" i="0" u="none" strike="noStrike" dirty="0">
                <a:effectLst/>
                <a:latin typeface="ui-sans-serif"/>
              </a:rPr>
              <a:t>Investigate Violations </a:t>
            </a:r>
            <a:r>
              <a:rPr lang="en" sz="1100" b="0" i="0" u="none" strike="noStrike" dirty="0">
                <a:effectLst/>
                <a:latin typeface="ui-sans-serif"/>
              </a:rPr>
              <a:t>: Conducts inquiries and special rapporteur missions. </a:t>
            </a:r>
          </a:p>
          <a:p>
            <a:pPr marL="742950" lvl="1" indent="-285750">
              <a:lnSpc>
                <a:spcPct val="110000"/>
              </a:lnSpc>
              <a:buFont typeface="Arial" panose="020B0604020202020204" pitchFamily="34" charset="0"/>
              <a:buChar char="•"/>
            </a:pPr>
            <a:r>
              <a:rPr lang="en" sz="1100" b="1" i="0" u="none" strike="noStrike" dirty="0">
                <a:effectLst/>
                <a:latin typeface="ui-sans-serif"/>
              </a:rPr>
              <a:t>Provide Capacity Building </a:t>
            </a:r>
            <a:r>
              <a:rPr lang="en" sz="1100" b="0" i="0" u="none" strike="noStrike" dirty="0">
                <a:effectLst/>
                <a:latin typeface="ui-sans-serif"/>
              </a:rPr>
              <a:t>: Assists states in implementing human rights norms.</a:t>
            </a:r>
          </a:p>
          <a:p>
            <a:pPr marL="742950" lvl="1" indent="-285750">
              <a:lnSpc>
                <a:spcPct val="110000"/>
              </a:lnSpc>
              <a:buFont typeface="Arial" panose="020B0604020202020204" pitchFamily="34" charset="0"/>
              <a:buChar char="•"/>
            </a:pPr>
            <a:r>
              <a:rPr lang="en" sz="1100" b="0" i="0" u="none" strike="noStrike" dirty="0">
                <a:effectLst/>
                <a:latin typeface="ui-sans-serif"/>
                <a:hlinkClick r:id="rId3"/>
              </a:rPr>
              <a:t>https://www.un.org</a:t>
            </a:r>
            <a:endParaRPr lang="en" sz="1100" b="0" i="0" u="none" strike="noStrike" dirty="0">
              <a:effectLst/>
              <a:latin typeface="ui-sans-serif"/>
            </a:endParaRPr>
          </a:p>
          <a:p>
            <a:pPr marL="742950" lvl="1" indent="-285750">
              <a:lnSpc>
                <a:spcPct val="110000"/>
              </a:lnSpc>
              <a:buFont typeface="Arial" panose="020B0604020202020204" pitchFamily="34" charset="0"/>
              <a:buChar char="•"/>
            </a:pPr>
            <a:r>
              <a:rPr lang="en" sz="1100" b="0" i="0" u="none" strike="noStrike" dirty="0">
                <a:effectLst/>
                <a:latin typeface="ui-sans-serif"/>
                <a:hlinkClick r:id="rId4"/>
              </a:rPr>
              <a:t>https://www.ohchr.org/en/hrbodies/hrc/home</a:t>
            </a:r>
            <a:endParaRPr lang="en" sz="1100" b="0" i="0" u="none" strike="noStrike" dirty="0">
              <a:effectLst/>
              <a:latin typeface="ui-sans-serif"/>
            </a:endParaRPr>
          </a:p>
          <a:p>
            <a:pPr marL="742950" lvl="1" indent="-285750">
              <a:lnSpc>
                <a:spcPct val="110000"/>
              </a:lnSpc>
              <a:buFont typeface="Arial" panose="020B0604020202020204" pitchFamily="34" charset="0"/>
              <a:buChar char="•"/>
            </a:pPr>
            <a:r>
              <a:rPr lang="en" sz="1100" b="0" i="0" u="none" strike="noStrike" dirty="0">
                <a:effectLst/>
                <a:latin typeface="ui-sans-serif"/>
                <a:hlinkClick r:id="rId5"/>
              </a:rPr>
              <a:t>https://main.un.org/securitycouncil/en</a:t>
            </a:r>
            <a:endParaRPr lang="en" sz="1100" b="0" i="0" u="none" strike="noStrike" dirty="0">
              <a:effectLst/>
              <a:latin typeface="ui-sans-serif"/>
            </a:endParaRPr>
          </a:p>
          <a:p>
            <a:pPr marL="742950" lvl="1" indent="-285750">
              <a:lnSpc>
                <a:spcPct val="110000"/>
              </a:lnSpc>
              <a:buFont typeface="Arial" panose="020B0604020202020204" pitchFamily="34" charset="0"/>
              <a:buChar char="•"/>
            </a:pPr>
            <a:r>
              <a:rPr lang="en" sz="1100" b="0" i="0" u="none" strike="noStrike" dirty="0">
                <a:effectLst/>
                <a:latin typeface="ui-sans-serif"/>
                <a:hlinkClick r:id="rId6"/>
              </a:rPr>
              <a:t>https://www.icj-cij.org/home</a:t>
            </a:r>
            <a:endParaRPr lang="en" sz="1100" b="0" i="0" u="none" strike="noStrike" dirty="0">
              <a:effectLst/>
              <a:latin typeface="ui-sans-serif"/>
            </a:endParaRPr>
          </a:p>
          <a:p>
            <a:pPr marL="742950" lvl="1" indent="-285750">
              <a:lnSpc>
                <a:spcPct val="110000"/>
              </a:lnSpc>
              <a:buFont typeface="Arial" panose="020B0604020202020204" pitchFamily="34" charset="0"/>
              <a:buChar char="•"/>
            </a:pPr>
            <a:endParaRPr lang="en" sz="1100" b="0" i="0" u="none" strike="noStrike" dirty="0">
              <a:effectLst/>
              <a:latin typeface="ui-sans-serif"/>
            </a:endParaRPr>
          </a:p>
          <a:p>
            <a:pPr marL="457200" lvl="1" indent="0">
              <a:lnSpc>
                <a:spcPct val="110000"/>
              </a:lnSpc>
              <a:buNone/>
            </a:pPr>
            <a:endParaRPr lang="en" sz="1100" b="0" i="0" u="none" strike="noStrike" dirty="0">
              <a:effectLst/>
              <a:latin typeface="ui-sans-serif"/>
            </a:endParaRP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2538235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D58954F-C5AC-4BE0-811D-8DFE18E3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359E835-CE77-4DCC-8EC3-1924094D3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6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рука, держащая шар">
            <a:extLst>
              <a:ext uri="{FF2B5EF4-FFF2-40B4-BE49-F238E27FC236}">
                <a16:creationId xmlns:a16="http://schemas.microsoft.com/office/drawing/2014/main" id="{65C2022B-E651-2771-2FD5-E784A7954CAE}"/>
              </a:ext>
            </a:extLst>
          </p:cNvPr>
          <p:cNvPicPr>
            <a:picLocks noChangeAspect="1"/>
          </p:cNvPicPr>
          <p:nvPr/>
        </p:nvPicPr>
        <p:blipFill>
          <a:blip r:embed="rId2"/>
          <a:srcRect l="32315" r="28562"/>
          <a:stretch/>
        </p:blipFill>
        <p:spPr>
          <a:xfrm>
            <a:off x="8157374" y="10"/>
            <a:ext cx="4034626" cy="6857990"/>
          </a:xfrm>
          <a:prstGeom prst="rect">
            <a:avLst/>
          </a:prstGeom>
        </p:spPr>
      </p:pic>
      <p:pic>
        <p:nvPicPr>
          <p:cNvPr id="13" name="Picture 12">
            <a:extLst>
              <a:ext uri="{FF2B5EF4-FFF2-40B4-BE49-F238E27FC236}">
                <a16:creationId xmlns:a16="http://schemas.microsoft.com/office/drawing/2014/main" id="{B03B59B5-123A-4DC5-87BD-6D3E22FA6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598D9CB9-3330-910D-B665-E68EB718BE7C}"/>
              </a:ext>
            </a:extLst>
          </p:cNvPr>
          <p:cNvSpPr>
            <a:spLocks noGrp="1"/>
          </p:cNvSpPr>
          <p:nvPr>
            <p:ph type="title"/>
          </p:nvPr>
        </p:nvSpPr>
        <p:spPr>
          <a:xfrm>
            <a:off x="913776" y="618517"/>
            <a:ext cx="6672886" cy="1596177"/>
          </a:xfrm>
        </p:spPr>
        <p:txBody>
          <a:bodyPr>
            <a:normAutofit/>
          </a:bodyPr>
          <a:lstStyle/>
          <a:p>
            <a:r>
              <a:rPr lang="en" sz="3300" b="1" dirty="0">
                <a:latin typeface="ui-sans-serif"/>
              </a:rPr>
              <a:t>African Union (AU) - Regional Organization for Human Rights</a:t>
            </a:r>
            <a:br>
              <a:rPr lang="en" sz="3300" b="1" dirty="0">
                <a:latin typeface="ui-sans-serif"/>
              </a:rPr>
            </a:br>
            <a:endParaRPr lang="ru-UA" sz="3300" dirty="0"/>
          </a:p>
        </p:txBody>
      </p:sp>
      <p:sp>
        <p:nvSpPr>
          <p:cNvPr id="3" name="Объект 2">
            <a:extLst>
              <a:ext uri="{FF2B5EF4-FFF2-40B4-BE49-F238E27FC236}">
                <a16:creationId xmlns:a16="http://schemas.microsoft.com/office/drawing/2014/main" id="{85B15C98-709F-D077-6A31-1EBFEA92BA22}"/>
              </a:ext>
            </a:extLst>
          </p:cNvPr>
          <p:cNvSpPr>
            <a:spLocks noGrp="1"/>
          </p:cNvSpPr>
          <p:nvPr>
            <p:ph sz="quarter" idx="13"/>
          </p:nvPr>
        </p:nvSpPr>
        <p:spPr>
          <a:xfrm>
            <a:off x="913774" y="2367092"/>
            <a:ext cx="6672887" cy="3424107"/>
          </a:xfrm>
        </p:spPr>
        <p:txBody>
          <a:bodyPr>
            <a:normAutofit lnSpcReduction="10000"/>
          </a:bodyPr>
          <a:lstStyle/>
          <a:p>
            <a:pPr>
              <a:lnSpc>
                <a:spcPct val="110000"/>
              </a:lnSpc>
              <a:buFont typeface="Arial" panose="020B0604020202020204" pitchFamily="34" charset="0"/>
              <a:buChar char="•"/>
            </a:pPr>
            <a:r>
              <a:rPr lang="en" sz="900" b="1" i="0" u="none" strike="noStrike" dirty="0">
                <a:effectLst/>
                <a:latin typeface="ui-sans-serif"/>
              </a:rPr>
              <a:t>Definition </a:t>
            </a:r>
            <a:r>
              <a:rPr lang="en" sz="900" b="0" i="0" u="none" strike="noStrike" dirty="0">
                <a:effectLst/>
                <a:latin typeface="ui-sans-serif"/>
              </a:rPr>
              <a:t>:</a:t>
            </a:r>
            <a:br>
              <a:rPr lang="en" sz="900" b="0" i="0" u="none" strike="noStrike" dirty="0">
                <a:effectLst/>
                <a:latin typeface="ui-sans-serif"/>
              </a:rPr>
            </a:br>
            <a:r>
              <a:rPr lang="en" sz="900" b="0" i="0" u="none" strike="noStrike" dirty="0">
                <a:effectLst/>
                <a:latin typeface="ui-sans-serif"/>
              </a:rPr>
              <a:t>The African Union is a regional organization established in 2001 to promote unity, stability, and human rights across Africa.</a:t>
            </a:r>
          </a:p>
          <a:p>
            <a:pPr>
              <a:lnSpc>
                <a:spcPct val="110000"/>
              </a:lnSpc>
              <a:buFont typeface="Arial" panose="020B0604020202020204" pitchFamily="34" charset="0"/>
              <a:buChar char="•"/>
            </a:pPr>
            <a:r>
              <a:rPr lang="en" sz="900" b="1" i="0" u="none" strike="noStrike" dirty="0">
                <a:effectLst/>
                <a:latin typeface="ui-sans-serif"/>
              </a:rPr>
              <a:t>Key Features </a:t>
            </a:r>
            <a:r>
              <a:rPr lang="en" sz="900" b="0" i="0" u="none" strike="noStrike" dirty="0">
                <a:effectLst/>
                <a:latin typeface="ui-sans-serif"/>
              </a:rPr>
              <a:t>: </a:t>
            </a:r>
          </a:p>
          <a:p>
            <a:pPr marL="742950" lvl="1" indent="-285750">
              <a:lnSpc>
                <a:spcPct val="110000"/>
              </a:lnSpc>
              <a:buFont typeface="Arial" panose="020B0604020202020204" pitchFamily="34" charset="0"/>
              <a:buChar char="•"/>
            </a:pPr>
            <a:r>
              <a:rPr lang="en" sz="900" b="0" i="0" u="none" strike="noStrike" dirty="0">
                <a:effectLst/>
                <a:latin typeface="ui-sans-serif"/>
              </a:rPr>
              <a:t>Comprises 55 member states. </a:t>
            </a:r>
          </a:p>
          <a:p>
            <a:pPr marL="742950" lvl="1" indent="-285750">
              <a:lnSpc>
                <a:spcPct val="110000"/>
              </a:lnSpc>
              <a:buFont typeface="Arial" panose="020B0604020202020204" pitchFamily="34" charset="0"/>
              <a:buChar char="•"/>
            </a:pPr>
            <a:r>
              <a:rPr lang="en" sz="900" b="0" i="0" u="none" strike="noStrike" dirty="0">
                <a:effectLst/>
                <a:latin typeface="ui-sans-serif"/>
              </a:rPr>
              <a:t>Includes the African Commission on Human and Peoples' Rights (ACHPR) and the African Court on Human and Peoples' Rights.</a:t>
            </a:r>
          </a:p>
          <a:p>
            <a:pPr>
              <a:lnSpc>
                <a:spcPct val="110000"/>
              </a:lnSpc>
              <a:buFont typeface="Arial" panose="020B0604020202020204" pitchFamily="34" charset="0"/>
              <a:buChar char="•"/>
            </a:pPr>
            <a:r>
              <a:rPr lang="en" sz="900" b="1" i="0" u="none" strike="noStrike" dirty="0">
                <a:effectLst/>
                <a:latin typeface="ui-sans-serif"/>
              </a:rPr>
              <a:t>Functions in Human Rights </a:t>
            </a:r>
            <a:r>
              <a:rPr lang="en" sz="900" b="0" i="0" u="none" strike="noStrike" dirty="0">
                <a:effectLst/>
                <a:latin typeface="ui-sans-serif"/>
              </a:rPr>
              <a:t>: </a:t>
            </a:r>
          </a:p>
          <a:p>
            <a:pPr marL="742950" lvl="1" indent="-285750">
              <a:lnSpc>
                <a:spcPct val="110000"/>
              </a:lnSpc>
              <a:buFont typeface="Arial" panose="020B0604020202020204" pitchFamily="34" charset="0"/>
              <a:buChar char="•"/>
            </a:pPr>
            <a:r>
              <a:rPr lang="en" sz="900" b="1" i="0" u="none" strike="noStrike" dirty="0">
                <a:effectLst/>
                <a:latin typeface="ui-sans-serif"/>
              </a:rPr>
              <a:t>Develop Regional Standards </a:t>
            </a:r>
            <a:r>
              <a:rPr lang="en" sz="900" b="0" i="0" u="none" strike="noStrike" dirty="0">
                <a:effectLst/>
                <a:latin typeface="ui-sans-serif"/>
              </a:rPr>
              <a:t>: Through instruments like the African Charter on Human and Peoples' Rights. </a:t>
            </a:r>
          </a:p>
          <a:p>
            <a:pPr marL="742950" lvl="1" indent="-285750">
              <a:lnSpc>
                <a:spcPct val="110000"/>
              </a:lnSpc>
              <a:buFont typeface="Arial" panose="020B0604020202020204" pitchFamily="34" charset="0"/>
              <a:buChar char="•"/>
            </a:pPr>
            <a:r>
              <a:rPr lang="en" sz="900" b="1" i="0" u="none" strike="noStrike" dirty="0">
                <a:effectLst/>
                <a:latin typeface="ui-sans-serif"/>
              </a:rPr>
              <a:t>Protect Individual Rights </a:t>
            </a:r>
            <a:r>
              <a:rPr lang="en" sz="900" b="0" i="0" u="none" strike="noStrike" dirty="0">
                <a:effectLst/>
                <a:latin typeface="ui-sans-serif"/>
              </a:rPr>
              <a:t>: Investigates complaints against member states. </a:t>
            </a:r>
          </a:p>
          <a:p>
            <a:pPr marL="742950" lvl="1" indent="-285750">
              <a:lnSpc>
                <a:spcPct val="110000"/>
              </a:lnSpc>
              <a:buFont typeface="Arial" panose="020B0604020202020204" pitchFamily="34" charset="0"/>
              <a:buChar char="•"/>
            </a:pPr>
            <a:r>
              <a:rPr lang="en" sz="900" b="1" i="0" u="none" strike="noStrike" dirty="0">
                <a:effectLst/>
                <a:latin typeface="ui-sans-serif"/>
              </a:rPr>
              <a:t>Promote Good Governance </a:t>
            </a:r>
            <a:r>
              <a:rPr lang="en" sz="900" b="0" i="0" u="none" strike="noStrike" dirty="0">
                <a:effectLst/>
                <a:latin typeface="ui-sans-serif"/>
              </a:rPr>
              <a:t>: Encourages democratic principles and rule of law. </a:t>
            </a:r>
          </a:p>
          <a:p>
            <a:pPr marL="742950" lvl="1" indent="-285750">
              <a:lnSpc>
                <a:spcPct val="110000"/>
              </a:lnSpc>
              <a:buFont typeface="Arial" panose="020B0604020202020204" pitchFamily="34" charset="0"/>
              <a:buChar char="•"/>
            </a:pPr>
            <a:r>
              <a:rPr lang="en" sz="900" b="1" i="0" u="none" strike="noStrike" dirty="0">
                <a:effectLst/>
                <a:latin typeface="ui-sans-serif"/>
              </a:rPr>
              <a:t>Address Conflicts </a:t>
            </a:r>
            <a:r>
              <a:rPr lang="en" sz="900" b="0" i="0" u="none" strike="noStrike" dirty="0">
                <a:effectLst/>
                <a:latin typeface="ui-sans-serif"/>
              </a:rPr>
              <a:t>: Works to prevent and resolve conflicts that threaten human rights.</a:t>
            </a:r>
          </a:p>
          <a:p>
            <a:pPr marL="457200" lvl="1" indent="0">
              <a:lnSpc>
                <a:spcPct val="110000"/>
              </a:lnSpc>
              <a:buNone/>
            </a:pPr>
            <a:r>
              <a:rPr lang="en" sz="900" b="0" i="0" u="none" strike="noStrike" dirty="0">
                <a:effectLst/>
                <a:latin typeface="ui-sans-serif"/>
                <a:hlinkClick r:id="rId4"/>
              </a:rPr>
              <a:t>https://au.int</a:t>
            </a:r>
            <a:endParaRPr lang="en" sz="900" b="0" i="0" u="none" strike="noStrike" dirty="0">
              <a:effectLst/>
              <a:latin typeface="ui-sans-serif"/>
            </a:endParaRPr>
          </a:p>
          <a:p>
            <a:pPr marL="742950" lvl="1" indent="-285750">
              <a:lnSpc>
                <a:spcPct val="110000"/>
              </a:lnSpc>
              <a:buFont typeface="Arial" panose="020B0604020202020204" pitchFamily="34" charset="0"/>
              <a:buChar char="•"/>
            </a:pPr>
            <a:endParaRPr lang="en" sz="900" b="0" i="0" u="none" strike="noStrike" dirty="0">
              <a:effectLst/>
              <a:latin typeface="ui-sans-serif"/>
            </a:endParaRPr>
          </a:p>
          <a:p>
            <a:pPr marL="0" indent="0">
              <a:lnSpc>
                <a:spcPct val="110000"/>
              </a:lnSpc>
              <a:buNone/>
            </a:pPr>
            <a:br>
              <a:rPr lang="en" sz="900" dirty="0"/>
            </a:br>
            <a:endParaRPr lang="ru-UA" sz="900" dirty="0"/>
          </a:p>
        </p:txBody>
      </p:sp>
    </p:spTree>
    <p:extLst>
      <p:ext uri="{BB962C8B-B14F-4D97-AF65-F5344CB8AC3E}">
        <p14:creationId xmlns:p14="http://schemas.microsoft.com/office/powerpoint/2010/main" val="2879652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Трехмерная отрисовка города в белом режиме">
            <a:extLst>
              <a:ext uri="{FF2B5EF4-FFF2-40B4-BE49-F238E27FC236}">
                <a16:creationId xmlns:a16="http://schemas.microsoft.com/office/drawing/2014/main" id="{FC9FC328-0660-A01B-A5F3-E9C632C43F4B}"/>
              </a:ext>
            </a:extLst>
          </p:cNvPr>
          <p:cNvPicPr>
            <a:picLocks noChangeAspect="1"/>
          </p:cNvPicPr>
          <p:nvPr/>
        </p:nvPicPr>
        <p:blipFill>
          <a:blip r:embed="rId2"/>
          <a:srcRect l="28753" r="35595" b="-1"/>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E363C7E0-34B7-5529-0CB3-97670B18478A}"/>
              </a:ext>
            </a:extLst>
          </p:cNvPr>
          <p:cNvSpPr>
            <a:spLocks noGrp="1"/>
          </p:cNvSpPr>
          <p:nvPr>
            <p:ph type="title"/>
          </p:nvPr>
        </p:nvSpPr>
        <p:spPr>
          <a:xfrm>
            <a:off x="4465049" y="618518"/>
            <a:ext cx="6772793" cy="865726"/>
          </a:xfrm>
        </p:spPr>
        <p:txBody>
          <a:bodyPr>
            <a:normAutofit/>
          </a:bodyPr>
          <a:lstStyle/>
          <a:p>
            <a:r>
              <a:rPr lang="en" sz="2500" b="1" dirty="0">
                <a:latin typeface="ui-sans-serif"/>
              </a:rPr>
              <a:t>The League of Arab States</a:t>
            </a:r>
            <a:br>
              <a:rPr lang="en" sz="2500" b="1" dirty="0">
                <a:latin typeface="ui-sans-serif"/>
              </a:rPr>
            </a:br>
            <a:endParaRPr lang="ru-UA" sz="2500" dirty="0"/>
          </a:p>
        </p:txBody>
      </p:sp>
      <p:sp>
        <p:nvSpPr>
          <p:cNvPr id="3" name="Объект 2">
            <a:extLst>
              <a:ext uri="{FF2B5EF4-FFF2-40B4-BE49-F238E27FC236}">
                <a16:creationId xmlns:a16="http://schemas.microsoft.com/office/drawing/2014/main" id="{489D9BAE-4AB1-C58E-E340-DF8D373391F6}"/>
              </a:ext>
            </a:extLst>
          </p:cNvPr>
          <p:cNvSpPr>
            <a:spLocks noGrp="1"/>
          </p:cNvSpPr>
          <p:nvPr>
            <p:ph sz="quarter" idx="13"/>
          </p:nvPr>
        </p:nvSpPr>
        <p:spPr>
          <a:xfrm>
            <a:off x="4465048" y="1325217"/>
            <a:ext cx="7263347" cy="5009321"/>
          </a:xfrm>
        </p:spPr>
        <p:txBody>
          <a:bodyPr>
            <a:normAutofit fontScale="25000" lnSpcReduction="20000"/>
          </a:bodyPr>
          <a:lstStyle/>
          <a:p>
            <a:pPr>
              <a:lnSpc>
                <a:spcPct val="110000"/>
              </a:lnSpc>
            </a:pPr>
            <a:r>
              <a:rPr lang="en" sz="500" b="1" i="0" u="none" strike="noStrike" dirty="0">
                <a:effectLst/>
                <a:latin typeface="ui-sans-serif"/>
              </a:rPr>
              <a:t>1. Introduction to the League of Arab States</a:t>
            </a:r>
          </a:p>
          <a:p>
            <a:pPr>
              <a:lnSpc>
                <a:spcPct val="110000"/>
              </a:lnSpc>
              <a:buFont typeface="Arial" panose="020B0604020202020204" pitchFamily="34" charset="0"/>
              <a:buChar char="•"/>
            </a:pPr>
            <a:r>
              <a:rPr lang="en" sz="3600" b="0" i="0" u="none" strike="noStrike" dirty="0">
                <a:effectLst/>
                <a:latin typeface="ui-sans-serif"/>
              </a:rPr>
              <a:t>Founded in 1945, the League of Arab States (LAS) is a regional organization aimed at fostering cooperation among Arab countries. Member states: 22 countries across North Africa, Western Asia, and the Horn of Africa.</a:t>
            </a:r>
          </a:p>
          <a:p>
            <a:pPr>
              <a:lnSpc>
                <a:spcPct val="110000"/>
              </a:lnSpc>
              <a:buFont typeface="Arial" panose="020B0604020202020204" pitchFamily="34" charset="0"/>
              <a:buChar char="•"/>
            </a:pPr>
            <a:r>
              <a:rPr lang="en" sz="3600" b="1" i="0" u="none" strike="noStrike" dirty="0">
                <a:effectLst/>
                <a:latin typeface="ui-sans-serif"/>
              </a:rPr>
              <a:t>Headquarters: Cairo, Egypt</a:t>
            </a:r>
            <a:r>
              <a:rPr lang="en" sz="3600" b="0" i="0" u="none" strike="noStrike" dirty="0">
                <a:effectLst/>
                <a:latin typeface="ui-sans-serif"/>
              </a:rPr>
              <a:t>. </a:t>
            </a:r>
            <a:r>
              <a:rPr lang="en" sz="3600" b="1" i="0" u="none" strike="noStrike" dirty="0">
                <a:effectLst/>
                <a:latin typeface="ui-sans-serif"/>
              </a:rPr>
              <a:t>: </a:t>
            </a:r>
            <a:r>
              <a:rPr lang="en" sz="3600" b="0" i="0" u="sng" strike="noStrike" dirty="0">
                <a:effectLst/>
                <a:latin typeface="ui-sans-serif"/>
                <a:hlinkClick r:id="rId4"/>
              </a:rPr>
              <a:t>www.las.org</a:t>
            </a:r>
            <a:endParaRPr lang="en" sz="3600" b="0" i="0" u="none" strike="noStrike" dirty="0">
              <a:effectLst/>
              <a:latin typeface="ui-sans-serif"/>
            </a:endParaRPr>
          </a:p>
          <a:p>
            <a:pPr marL="742950" lvl="1" indent="-285750">
              <a:lnSpc>
                <a:spcPct val="110000"/>
              </a:lnSpc>
              <a:buFont typeface="Arial" panose="020B0604020202020204" pitchFamily="34" charset="0"/>
              <a:buChar char="•"/>
            </a:pPr>
            <a:r>
              <a:rPr lang="en" sz="3600" b="0" i="0" u="none" strike="noStrike" dirty="0">
                <a:effectLst/>
                <a:latin typeface="ui-sans-serif"/>
              </a:rPr>
              <a:t>Provides information on LAS activities, initiatives, and member states.</a:t>
            </a:r>
          </a:p>
          <a:p>
            <a:pPr marL="742950" lvl="1" indent="-285750">
              <a:lnSpc>
                <a:spcPct val="110000"/>
              </a:lnSpc>
              <a:buFont typeface="Arial" panose="020B0604020202020204" pitchFamily="34" charset="0"/>
              <a:buChar char="•"/>
            </a:pPr>
            <a:r>
              <a:rPr lang="en" sz="3600" b="0" i="0" u="none" strike="noStrike" dirty="0">
                <a:effectLst/>
                <a:latin typeface="ui-sans-serif"/>
              </a:rPr>
              <a:t>Features publications, press releases, and updates on regional developments.</a:t>
            </a:r>
          </a:p>
          <a:p>
            <a:pPr>
              <a:lnSpc>
                <a:spcPct val="110000"/>
              </a:lnSpc>
              <a:buFont typeface="Arial" panose="020B0604020202020204" pitchFamily="34" charset="0"/>
              <a:buChar char="•"/>
            </a:pPr>
            <a:r>
              <a:rPr lang="en" sz="3600" b="1" i="0" u="none" strike="noStrike" dirty="0">
                <a:effectLst/>
                <a:latin typeface="ui-sans-serif"/>
              </a:rPr>
              <a:t>Digital Platforms:</a:t>
            </a:r>
            <a:endParaRPr lang="en" sz="3600" b="0" i="0" u="none" strike="noStrike" dirty="0">
              <a:effectLst/>
              <a:latin typeface="ui-sans-serif"/>
            </a:endParaRPr>
          </a:p>
          <a:p>
            <a:pPr marL="742950" lvl="1" indent="-285750">
              <a:lnSpc>
                <a:spcPct val="110000"/>
              </a:lnSpc>
              <a:buFont typeface="Arial" panose="020B0604020202020204" pitchFamily="34" charset="0"/>
              <a:buChar char="•"/>
            </a:pPr>
            <a:r>
              <a:rPr lang="en" sz="3600" b="0" i="0" u="none" strike="noStrike" dirty="0">
                <a:effectLst/>
                <a:latin typeface="ui-sans-serif"/>
              </a:rPr>
              <a:t>Active on social media platforms such as Twitter, Facebook, and YouTube.</a:t>
            </a:r>
          </a:p>
          <a:p>
            <a:pPr marL="742950" lvl="1" indent="-285750">
              <a:lnSpc>
                <a:spcPct val="110000"/>
              </a:lnSpc>
              <a:buFont typeface="Arial" panose="020B0604020202020204" pitchFamily="34" charset="0"/>
              <a:buChar char="•"/>
            </a:pPr>
            <a:r>
              <a:rPr lang="en" sz="3600" b="0" i="0" u="none" strike="noStrike" dirty="0">
                <a:effectLst/>
                <a:latin typeface="ui-sans-serif"/>
              </a:rPr>
              <a:t>Engages with audiences through multimedia content, including videos, infographics, and live streams.</a:t>
            </a:r>
          </a:p>
          <a:p>
            <a:pPr>
              <a:lnSpc>
                <a:spcPct val="110000"/>
              </a:lnSpc>
            </a:pPr>
            <a:r>
              <a:rPr lang="en" sz="3600" b="1" i="0" u="none" strike="noStrike" dirty="0">
                <a:effectLst/>
                <a:latin typeface="ui-sans-serif"/>
              </a:rPr>
              <a:t>Role in Human Rights protections commitment to Human Rights:</a:t>
            </a:r>
            <a:endParaRPr lang="en" sz="3600" b="0" i="0" u="none" strike="noStrike" dirty="0">
              <a:effectLst/>
              <a:latin typeface="ui-sans-serif"/>
            </a:endParaRPr>
          </a:p>
          <a:p>
            <a:pPr marL="742950" lvl="1" indent="-285750">
              <a:lnSpc>
                <a:spcPct val="110000"/>
              </a:lnSpc>
              <a:buFont typeface="Arial" panose="020B0604020202020204" pitchFamily="34" charset="0"/>
              <a:buChar char="•"/>
            </a:pPr>
            <a:r>
              <a:rPr lang="en" sz="3600" b="0" i="0" u="none" strike="noStrike" dirty="0">
                <a:effectLst/>
                <a:latin typeface="ui-sans-serif"/>
              </a:rPr>
              <a:t>Promotes human rights principles aligned with international standards while respecting cultural and religious contexts.</a:t>
            </a:r>
          </a:p>
          <a:p>
            <a:pPr marL="742950" lvl="1" indent="-285750">
              <a:lnSpc>
                <a:spcPct val="110000"/>
              </a:lnSpc>
              <a:buFont typeface="Arial" panose="020B0604020202020204" pitchFamily="34" charset="0"/>
              <a:buChar char="•"/>
            </a:pPr>
            <a:r>
              <a:rPr lang="en" sz="3600" b="0" i="0" u="none" strike="noStrike" dirty="0">
                <a:effectLst/>
                <a:latin typeface="ui-sans-serif"/>
              </a:rPr>
              <a:t>Advocates for the protection of civil, political, economic, social, and cultural rights.</a:t>
            </a:r>
          </a:p>
          <a:p>
            <a:pPr>
              <a:lnSpc>
                <a:spcPct val="110000"/>
              </a:lnSpc>
              <a:buFont typeface="Arial" panose="020B0604020202020204" pitchFamily="34" charset="0"/>
              <a:buChar char="•"/>
            </a:pPr>
            <a:r>
              <a:rPr lang="en" sz="3600" b="1" i="0" u="none" strike="noStrike" dirty="0">
                <a:effectLst/>
                <a:latin typeface="ui-sans-serif"/>
              </a:rPr>
              <a:t>Key Initiatives:</a:t>
            </a:r>
            <a:endParaRPr lang="en" sz="3600" b="0" i="0" u="none" strike="noStrike" dirty="0">
              <a:effectLst/>
              <a:latin typeface="ui-sans-serif"/>
            </a:endParaRPr>
          </a:p>
          <a:p>
            <a:pPr marL="742950" lvl="1" indent="-285750">
              <a:lnSpc>
                <a:spcPct val="110000"/>
              </a:lnSpc>
              <a:buFont typeface="Arial" panose="020B0604020202020204" pitchFamily="34" charset="0"/>
              <a:buChar char="•"/>
            </a:pPr>
            <a:r>
              <a:rPr lang="en" sz="3600" b="0" i="0" u="none" strike="noStrike" dirty="0">
                <a:effectLst/>
                <a:latin typeface="ui-sans-serif"/>
              </a:rPr>
              <a:t>Established the </a:t>
            </a:r>
            <a:r>
              <a:rPr lang="en" sz="3600" b="1" i="0" u="none" strike="noStrike" dirty="0">
                <a:effectLst/>
                <a:latin typeface="ui-sans-serif"/>
              </a:rPr>
              <a:t>Arab Charter on Human Rights </a:t>
            </a:r>
            <a:r>
              <a:rPr lang="en" sz="3600" b="0" i="0" u="none" strike="noStrike" dirty="0">
                <a:effectLst/>
                <a:latin typeface="ui-sans-serif"/>
              </a:rPr>
              <a:t>(2004), which serves as a framework for promoting human rights in the region.</a:t>
            </a:r>
          </a:p>
          <a:p>
            <a:pPr marL="742950" lvl="1" indent="-285750">
              <a:lnSpc>
                <a:spcPct val="110000"/>
              </a:lnSpc>
              <a:buFont typeface="Arial" panose="020B0604020202020204" pitchFamily="34" charset="0"/>
              <a:buChar char="•"/>
            </a:pPr>
            <a:r>
              <a:rPr lang="en" sz="3600" b="0" i="0" u="none" strike="noStrike" dirty="0">
                <a:effectLst/>
                <a:latin typeface="ui-sans-serif"/>
              </a:rPr>
              <a:t>Created the </a:t>
            </a:r>
            <a:r>
              <a:rPr lang="en" sz="3600" b="1" i="0" u="none" strike="noStrike" dirty="0">
                <a:effectLst/>
                <a:latin typeface="ui-sans-serif"/>
              </a:rPr>
              <a:t>Independent Arab Commission for Human Rights </a:t>
            </a:r>
            <a:r>
              <a:rPr lang="en" sz="3600" b="0" i="0" u="none" strike="noStrike" dirty="0">
                <a:effectLst/>
                <a:latin typeface="ui-sans-serif"/>
              </a:rPr>
              <a:t>to monitor compliance with the Charter.</a:t>
            </a:r>
          </a:p>
          <a:p>
            <a:pPr>
              <a:lnSpc>
                <a:spcPct val="110000"/>
              </a:lnSpc>
              <a:buFont typeface="Arial" panose="020B0604020202020204" pitchFamily="34" charset="0"/>
              <a:buChar char="•"/>
            </a:pPr>
            <a:r>
              <a:rPr lang="en" sz="3600" b="1" i="0" u="none" strike="noStrike" dirty="0">
                <a:effectLst/>
                <a:latin typeface="ui-sans-serif"/>
              </a:rPr>
              <a:t>Challenges:</a:t>
            </a:r>
            <a:endParaRPr lang="en" sz="3600" b="0" i="0" u="none" strike="noStrike" dirty="0">
              <a:effectLst/>
              <a:latin typeface="ui-sans-serif"/>
            </a:endParaRPr>
          </a:p>
          <a:p>
            <a:pPr marL="742950" lvl="1" indent="-285750">
              <a:lnSpc>
                <a:spcPct val="110000"/>
              </a:lnSpc>
              <a:buFont typeface="Arial" panose="020B0604020202020204" pitchFamily="34" charset="0"/>
              <a:buChar char="•"/>
            </a:pPr>
            <a:r>
              <a:rPr lang="en" sz="3600" b="0" i="0" u="none" strike="noStrike" dirty="0">
                <a:effectLst/>
                <a:latin typeface="ui-sans-serif"/>
              </a:rPr>
              <a:t>Balancing traditional values with universal human rights norms.</a:t>
            </a:r>
          </a:p>
          <a:p>
            <a:pPr marL="742950" lvl="1" indent="-285750">
              <a:lnSpc>
                <a:spcPct val="110000"/>
              </a:lnSpc>
              <a:buFont typeface="Arial" panose="020B0604020202020204" pitchFamily="34" charset="0"/>
              <a:buChar char="•"/>
            </a:pPr>
            <a:r>
              <a:rPr lang="en" sz="3600" b="0" i="0" u="none" strike="noStrike" dirty="0">
                <a:effectLst/>
                <a:latin typeface="ui-sans-serif"/>
              </a:rPr>
              <a:t>Addressing ongoing conflicts, displacement, and humanitarian crises in member states.</a:t>
            </a:r>
          </a:p>
          <a:p>
            <a:pPr>
              <a:lnSpc>
                <a:spcPct val="110000"/>
              </a:lnSpc>
            </a:pPr>
            <a:r>
              <a:rPr lang="en" sz="3600" b="1" i="0" u="none" strike="noStrike" dirty="0">
                <a:effectLst/>
                <a:latin typeface="ui-sans-serif"/>
              </a:rPr>
              <a:t>4. Recent Achievements and Efforts</a:t>
            </a:r>
          </a:p>
          <a:p>
            <a:pPr>
              <a:lnSpc>
                <a:spcPct val="110000"/>
              </a:lnSpc>
              <a:buFont typeface="Arial" panose="020B0604020202020204" pitchFamily="34" charset="0"/>
              <a:buChar char="•"/>
            </a:pPr>
            <a:r>
              <a:rPr lang="en" sz="3600" b="0" i="0" u="none" strike="noStrike" dirty="0">
                <a:effectLst/>
                <a:latin typeface="ui-sans-serif"/>
              </a:rPr>
              <a:t>Collaborates with international organizations like the United Nations to address human rights issues.</a:t>
            </a:r>
          </a:p>
          <a:p>
            <a:pPr>
              <a:lnSpc>
                <a:spcPct val="110000"/>
              </a:lnSpc>
              <a:buFont typeface="Arial" panose="020B0604020202020204" pitchFamily="34" charset="0"/>
              <a:buChar char="•"/>
            </a:pPr>
            <a:r>
              <a:rPr lang="en" sz="3600" b="0" i="0" u="none" strike="noStrike" dirty="0">
                <a:effectLst/>
                <a:latin typeface="ui-sans-serif"/>
              </a:rPr>
              <a:t>Supports capacity-building programs for member states to enhance human rights protections.</a:t>
            </a:r>
          </a:p>
          <a:p>
            <a:pPr>
              <a:lnSpc>
                <a:spcPct val="110000"/>
              </a:lnSpc>
              <a:buFont typeface="Arial" panose="020B0604020202020204" pitchFamily="34" charset="0"/>
              <a:buChar char="•"/>
            </a:pPr>
            <a:r>
              <a:rPr lang="en" sz="3600" b="0" i="0" u="none" strike="noStrike" dirty="0">
                <a:effectLst/>
                <a:latin typeface="ui-sans-serif"/>
              </a:rPr>
              <a:t>Hosts conferences and workshops to raise awareness about human rights challenges and solutions.</a:t>
            </a:r>
          </a:p>
          <a:p>
            <a:pPr marL="0" indent="0">
              <a:lnSpc>
                <a:spcPct val="110000"/>
              </a:lnSpc>
              <a:buNone/>
            </a:pPr>
            <a:br>
              <a:rPr lang="en" sz="3600" dirty="0"/>
            </a:br>
            <a:endParaRPr lang="ru-UA" sz="3600" dirty="0"/>
          </a:p>
        </p:txBody>
      </p:sp>
    </p:spTree>
    <p:extLst>
      <p:ext uri="{BB962C8B-B14F-4D97-AF65-F5344CB8AC3E}">
        <p14:creationId xmlns:p14="http://schemas.microsoft.com/office/powerpoint/2010/main" val="4146548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White колонны">
            <a:extLst>
              <a:ext uri="{FF2B5EF4-FFF2-40B4-BE49-F238E27FC236}">
                <a16:creationId xmlns:a16="http://schemas.microsoft.com/office/drawing/2014/main" id="{436A740E-8150-1711-17BB-551FD67B9BF9}"/>
              </a:ext>
            </a:extLst>
          </p:cNvPr>
          <p:cNvPicPr>
            <a:picLocks noChangeAspect="1"/>
          </p:cNvPicPr>
          <p:nvPr/>
        </p:nvPicPr>
        <p:blipFill>
          <a:blip r:embed="rId2"/>
          <a:srcRect l="34646" r="26180" b="-1"/>
          <a:stretch/>
        </p:blipFill>
        <p:spPr>
          <a:xfrm>
            <a:off x="20" y="10"/>
            <a:ext cx="4024741" cy="6857990"/>
          </a:xfrm>
          <a:prstGeom prst="rect">
            <a:avLst/>
          </a:prstGeom>
        </p:spPr>
      </p:pic>
      <p:sp>
        <p:nvSpPr>
          <p:cNvPr id="11" name="Rectangle 1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DFD11CF8-B84C-EA71-DCCC-ED6A5F1C3026}"/>
              </a:ext>
            </a:extLst>
          </p:cNvPr>
          <p:cNvSpPr>
            <a:spLocks noGrp="1"/>
          </p:cNvSpPr>
          <p:nvPr>
            <p:ph type="title"/>
          </p:nvPr>
        </p:nvSpPr>
        <p:spPr>
          <a:xfrm>
            <a:off x="4465050" y="618517"/>
            <a:ext cx="6672886" cy="1596177"/>
          </a:xfrm>
        </p:spPr>
        <p:txBody>
          <a:bodyPr>
            <a:normAutofit/>
          </a:bodyPr>
          <a:lstStyle/>
          <a:p>
            <a:r>
              <a:rPr lang="en" sz="3300" b="1">
                <a:latin typeface="ui-sans-serif"/>
              </a:rPr>
              <a:t>European Union (EU) - Regional Organization for Human Rights</a:t>
            </a:r>
            <a:br>
              <a:rPr lang="en" sz="3300" b="1">
                <a:latin typeface="ui-sans-serif"/>
              </a:rPr>
            </a:br>
            <a:endParaRPr lang="ru-UA" sz="3300"/>
          </a:p>
        </p:txBody>
      </p:sp>
      <p:sp>
        <p:nvSpPr>
          <p:cNvPr id="3" name="Объект 2">
            <a:extLst>
              <a:ext uri="{FF2B5EF4-FFF2-40B4-BE49-F238E27FC236}">
                <a16:creationId xmlns:a16="http://schemas.microsoft.com/office/drawing/2014/main" id="{D2A979BD-7356-3920-970C-5C43B5918E66}"/>
              </a:ext>
            </a:extLst>
          </p:cNvPr>
          <p:cNvSpPr>
            <a:spLocks noGrp="1"/>
          </p:cNvSpPr>
          <p:nvPr>
            <p:ph sz="quarter" idx="13"/>
          </p:nvPr>
        </p:nvSpPr>
        <p:spPr>
          <a:xfrm>
            <a:off x="4465048" y="2367092"/>
            <a:ext cx="6672887" cy="3424107"/>
          </a:xfrm>
        </p:spPr>
        <p:txBody>
          <a:bodyPr>
            <a:normAutofit lnSpcReduction="10000"/>
          </a:bodyPr>
          <a:lstStyle/>
          <a:p>
            <a:pPr>
              <a:lnSpc>
                <a:spcPct val="110000"/>
              </a:lnSpc>
              <a:buFont typeface="Arial" panose="020B0604020202020204" pitchFamily="34" charset="0"/>
              <a:buChar char="•"/>
            </a:pPr>
            <a:r>
              <a:rPr lang="en" sz="1000" b="1" i="0" u="none" strike="noStrike" dirty="0">
                <a:effectLst/>
                <a:latin typeface="ui-sans-serif"/>
              </a:rPr>
              <a:t>Definition </a:t>
            </a:r>
            <a:r>
              <a:rPr lang="en" sz="1000" b="0" i="0" u="none" strike="noStrike" dirty="0">
                <a:effectLst/>
                <a:latin typeface="ui-sans-serif"/>
              </a:rPr>
              <a:t>:</a:t>
            </a:r>
            <a:br>
              <a:rPr lang="en" sz="1000" b="0" i="0" u="none" strike="noStrike" dirty="0">
                <a:effectLst/>
                <a:latin typeface="ui-sans-serif"/>
              </a:rPr>
            </a:br>
            <a:r>
              <a:rPr lang="en" sz="1000" b="0" i="0" u="none" strike="noStrike" dirty="0">
                <a:effectLst/>
                <a:latin typeface="ui-sans-serif"/>
              </a:rPr>
              <a:t>The European Union is a political and economic union of 27 member states that promotes peace, prosperity, and human rights in Europe.</a:t>
            </a:r>
          </a:p>
          <a:p>
            <a:pPr>
              <a:lnSpc>
                <a:spcPct val="110000"/>
              </a:lnSpc>
              <a:buFont typeface="Arial" panose="020B0604020202020204" pitchFamily="34" charset="0"/>
              <a:buChar char="•"/>
            </a:pPr>
            <a:r>
              <a:rPr lang="en" sz="1000" b="1" i="0" u="none" strike="noStrike" dirty="0">
                <a:effectLst/>
                <a:latin typeface="ui-sans-serif"/>
              </a:rPr>
              <a:t>Key Features </a:t>
            </a:r>
            <a:r>
              <a:rPr lang="en" sz="1000" b="0" i="0" u="none" strike="noStrike" dirty="0">
                <a:effectLst/>
                <a:latin typeface="ui-sans-serif"/>
              </a:rPr>
              <a:t>: </a:t>
            </a:r>
          </a:p>
          <a:p>
            <a:pPr marL="742950" lvl="1" indent="-285750">
              <a:lnSpc>
                <a:spcPct val="110000"/>
              </a:lnSpc>
              <a:buFont typeface="Arial" panose="020B0604020202020204" pitchFamily="34" charset="0"/>
              <a:buChar char="•"/>
            </a:pPr>
            <a:r>
              <a:rPr lang="en" sz="1000" b="0" i="0" u="none" strike="noStrike" dirty="0">
                <a:effectLst/>
                <a:latin typeface="ui-sans-serif"/>
              </a:rPr>
              <a:t>Founded in 1993 under the Maastricht Treaty. </a:t>
            </a:r>
          </a:p>
          <a:p>
            <a:pPr marL="742950" lvl="1" indent="-285750">
              <a:lnSpc>
                <a:spcPct val="110000"/>
              </a:lnSpc>
              <a:buFont typeface="Arial" panose="020B0604020202020204" pitchFamily="34" charset="0"/>
              <a:buChar char="•"/>
            </a:pPr>
            <a:r>
              <a:rPr lang="en" sz="1000" b="0" i="0" u="none" strike="noStrike" dirty="0">
                <a:effectLst/>
                <a:latin typeface="ui-sans-serif"/>
              </a:rPr>
              <a:t>Includes institutions like the European Parliament, Council of the EU, and European Court of Justice.</a:t>
            </a:r>
          </a:p>
          <a:p>
            <a:pPr>
              <a:lnSpc>
                <a:spcPct val="110000"/>
              </a:lnSpc>
              <a:buFont typeface="Arial" panose="020B0604020202020204" pitchFamily="34" charset="0"/>
              <a:buChar char="•"/>
            </a:pPr>
            <a:r>
              <a:rPr lang="en" sz="1000" b="1" i="0" u="none" strike="noStrike" dirty="0">
                <a:effectLst/>
                <a:latin typeface="ui-sans-serif"/>
              </a:rPr>
              <a:t>Functions in Human Rights </a:t>
            </a:r>
            <a:r>
              <a:rPr lang="en" sz="1000" b="0" i="0" u="none" strike="noStrike" dirty="0">
                <a:effectLst/>
                <a:latin typeface="ui-sans-serif"/>
              </a:rPr>
              <a:t>: </a:t>
            </a:r>
          </a:p>
          <a:p>
            <a:pPr marL="742950" lvl="1" indent="-285750">
              <a:lnSpc>
                <a:spcPct val="110000"/>
              </a:lnSpc>
              <a:buFont typeface="Arial" panose="020B0604020202020204" pitchFamily="34" charset="0"/>
              <a:buChar char="•"/>
            </a:pPr>
            <a:r>
              <a:rPr lang="en" sz="1000" b="1" i="0" u="none" strike="noStrike" dirty="0">
                <a:effectLst/>
                <a:latin typeface="ui-sans-serif"/>
              </a:rPr>
              <a:t>Adopt Legal Frameworks </a:t>
            </a:r>
            <a:r>
              <a:rPr lang="en" sz="1000" b="0" i="0" u="none" strike="noStrike" dirty="0">
                <a:effectLst/>
                <a:latin typeface="ui-sans-serif"/>
              </a:rPr>
              <a:t>: Enforces the Charter of Fundamental Rights of the European Union. </a:t>
            </a:r>
          </a:p>
          <a:p>
            <a:pPr marL="742950" lvl="1" indent="-285750">
              <a:lnSpc>
                <a:spcPct val="110000"/>
              </a:lnSpc>
              <a:buFont typeface="Arial" panose="020B0604020202020204" pitchFamily="34" charset="0"/>
              <a:buChar char="•"/>
            </a:pPr>
            <a:r>
              <a:rPr lang="en" sz="1000" b="1" i="0" u="none" strike="noStrike" dirty="0">
                <a:effectLst/>
                <a:latin typeface="ui-sans-serif"/>
              </a:rPr>
              <a:t>Ensure Compliance </a:t>
            </a:r>
            <a:r>
              <a:rPr lang="en" sz="1000" b="0" i="0" u="none" strike="noStrike" dirty="0">
                <a:effectLst/>
                <a:latin typeface="ui-sans-serif"/>
              </a:rPr>
              <a:t>: Monitors member states' adherence to human rights standards. </a:t>
            </a:r>
          </a:p>
          <a:p>
            <a:pPr marL="742950" lvl="1" indent="-285750">
              <a:lnSpc>
                <a:spcPct val="110000"/>
              </a:lnSpc>
              <a:buFont typeface="Arial" panose="020B0604020202020204" pitchFamily="34" charset="0"/>
              <a:buChar char="•"/>
            </a:pPr>
            <a:r>
              <a:rPr lang="en" sz="1000" b="1" i="0" u="none" strike="noStrike" dirty="0">
                <a:effectLst/>
                <a:latin typeface="ui-sans-serif"/>
              </a:rPr>
              <a:t>Support Vulnerable Groups </a:t>
            </a:r>
            <a:r>
              <a:rPr lang="en" sz="1000" b="0" i="0" u="none" strike="noStrike" dirty="0">
                <a:effectLst/>
                <a:latin typeface="ui-sans-serif"/>
              </a:rPr>
              <a:t>: Protects minorities, migrants, and refugees. </a:t>
            </a:r>
          </a:p>
          <a:p>
            <a:pPr marL="742950" lvl="1" indent="-285750">
              <a:lnSpc>
                <a:spcPct val="110000"/>
              </a:lnSpc>
              <a:buFont typeface="Arial" panose="020B0604020202020204" pitchFamily="34" charset="0"/>
              <a:buChar char="•"/>
            </a:pPr>
            <a:r>
              <a:rPr lang="en" sz="1000" b="1" i="0" u="none" strike="noStrike" dirty="0">
                <a:effectLst/>
                <a:latin typeface="ui-sans-serif"/>
              </a:rPr>
              <a:t>Promote Global Cooperation </a:t>
            </a:r>
            <a:r>
              <a:rPr lang="en" sz="1000" b="0" i="0" u="none" strike="noStrike" dirty="0">
                <a:effectLst/>
                <a:latin typeface="ui-sans-serif"/>
              </a:rPr>
              <a:t>: Engages in international partnerships to advance human rights worldwide.</a:t>
            </a:r>
          </a:p>
          <a:p>
            <a:pPr marL="742950" lvl="1" indent="-285750">
              <a:lnSpc>
                <a:spcPct val="110000"/>
              </a:lnSpc>
              <a:buFont typeface="Arial" panose="020B0604020202020204" pitchFamily="34" charset="0"/>
              <a:buChar char="•"/>
            </a:pPr>
            <a:r>
              <a:rPr lang="en" sz="1000" b="0" i="0" u="none" strike="noStrike" dirty="0">
                <a:effectLst/>
                <a:latin typeface="ui-sans-serif"/>
                <a:hlinkClick r:id="rId4"/>
              </a:rPr>
              <a:t>https://european-union.europa.eu/index_en?prefLang=ru</a:t>
            </a:r>
            <a:endParaRPr lang="en" sz="1000" b="0" i="0" u="none" strike="noStrike" dirty="0">
              <a:effectLst/>
              <a:latin typeface="ui-sans-serif"/>
            </a:endParaRPr>
          </a:p>
          <a:p>
            <a:pPr marL="742950" lvl="1" indent="-285750">
              <a:lnSpc>
                <a:spcPct val="110000"/>
              </a:lnSpc>
              <a:buFont typeface="Arial" panose="020B0604020202020204" pitchFamily="34" charset="0"/>
              <a:buChar char="•"/>
            </a:pPr>
            <a:r>
              <a:rPr lang="en" sz="1000" b="0" i="0" u="none" strike="noStrike" dirty="0">
                <a:effectLst/>
                <a:latin typeface="ui-sans-serif"/>
              </a:rPr>
              <a:t> </a:t>
            </a:r>
            <a:r>
              <a:rPr lang="en" sz="1000" dirty="0">
                <a:hlinkClick r:id="rId5"/>
              </a:rPr>
              <a:t>https://curia.europa.eu/jcms/jcms/Jo1_6308/</a:t>
            </a:r>
            <a:endParaRPr lang="en" sz="1000" dirty="0"/>
          </a:p>
          <a:p>
            <a:pPr>
              <a:lnSpc>
                <a:spcPct val="110000"/>
              </a:lnSpc>
            </a:pPr>
            <a:endParaRPr lang="ru-UA" sz="1000" dirty="0"/>
          </a:p>
        </p:txBody>
      </p:sp>
    </p:spTree>
    <p:extLst>
      <p:ext uri="{BB962C8B-B14F-4D97-AF65-F5344CB8AC3E}">
        <p14:creationId xmlns:p14="http://schemas.microsoft.com/office/powerpoint/2010/main" val="4069851332"/>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Капля</Template>
  <TotalTime>773</TotalTime>
  <Words>4398</Words>
  <Application>Microsoft Macintosh PowerPoint</Application>
  <PresentationFormat>Широкоэкранный</PresentationFormat>
  <Paragraphs>359</Paragraphs>
  <Slides>40</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40</vt:i4>
      </vt:variant>
    </vt:vector>
  </HeadingPairs>
  <TitlesOfParts>
    <vt:vector size="47" baseType="lpstr">
      <vt:lpstr>Aptos</vt:lpstr>
      <vt:lpstr>Arial</vt:lpstr>
      <vt:lpstr>Calibri</vt:lpstr>
      <vt:lpstr>Helvetica</vt:lpstr>
      <vt:lpstr>Tw Cen MT</vt:lpstr>
      <vt:lpstr>ui-sans-serif</vt:lpstr>
      <vt:lpstr>Капля</vt:lpstr>
      <vt:lpstr>Unit 3.  Human Rights in the International Arena General Characteristics of International Organizations and the Structure and Functions of the European Court of Human Rights </vt:lpstr>
      <vt:lpstr>Definition of International Organizations Promoting Human Rights</vt:lpstr>
      <vt:lpstr>General Characteristics of International Organizations </vt:lpstr>
      <vt:lpstr>Introduction to International Organisations </vt:lpstr>
      <vt:lpstr>The Role of International Organisations in Protecting Human Rights </vt:lpstr>
      <vt:lpstr>United Nations (UN) - Global Organization for Human Rights </vt:lpstr>
      <vt:lpstr>African Union (AU) - Regional Organization for Human Rights </vt:lpstr>
      <vt:lpstr>The League of Arab States </vt:lpstr>
      <vt:lpstr>European Union (EU) - Regional Organization for Human Rights </vt:lpstr>
      <vt:lpstr>Organization of American States (OAS) - Regional Organization for Human Rights </vt:lpstr>
      <vt:lpstr>Council of Europe (CoE) - Promoting Human Rights in Europe </vt:lpstr>
      <vt:lpstr>Презентация PowerPoint</vt:lpstr>
      <vt:lpstr>Презентация PowerPoint</vt:lpstr>
      <vt:lpstr>ensuring-accountability-for-all-</vt:lpstr>
      <vt:lpstr>Презентация PowerPoint</vt:lpstr>
      <vt:lpstr>ORWELLIAN ROL</vt:lpstr>
      <vt:lpstr>The European System for the Protection of Human Rights </vt:lpstr>
      <vt:lpstr>Conceptual Framework of the WJP Rule of Law Index </vt:lpstr>
      <vt:lpstr>parliamentary Assembly of the Council of Europe (PACE) </vt:lpstr>
      <vt:lpstr>COE CONVENTIONS</vt:lpstr>
      <vt:lpstr>European Convention on Human Rights (ECHR) </vt:lpstr>
      <vt:lpstr>The European Court of Human Rights (ECtHR)</vt:lpstr>
      <vt:lpstr>Key Features of the ECtHR </vt:lpstr>
      <vt:lpstr>Functions of the European Court of Human Rights (ECtHR) </vt:lpstr>
      <vt:lpstr>Structure of the European Court of Human Rights (ECtHR) </vt:lpstr>
      <vt:lpstr>Impact of the European Court of Human Rights</vt:lpstr>
      <vt:lpstr>JURISDICTIONAL ISSUES </vt:lpstr>
      <vt:lpstr>Jurisdictional Purposes in ECtHR Cases </vt:lpstr>
      <vt:lpstr>Procedure of the ECtHR https://www.echr.coe.int/documents/d/echr/Case_processing_Court_ENG </vt:lpstr>
      <vt:lpstr>Rules of Procedure of the European Court of Human Rights </vt:lpstr>
      <vt:lpstr>Key Principles of the ECtHR </vt:lpstr>
      <vt:lpstr>Concept of Subsidiarity </vt:lpstr>
      <vt:lpstr>Execution of Judgments by the Committee of Ministers </vt:lpstr>
      <vt:lpstr>Sophisticated Cases from the ECtHR Database </vt:lpstr>
      <vt:lpstr>Case Example: Spain and the Execution of ECtHR Judgments </vt:lpstr>
      <vt:lpstr>Moreno Gómez v. Spain </vt:lpstr>
      <vt:lpstr>T.V. v. Spain, application no. 22512/21 </vt:lpstr>
      <vt:lpstr>Main Points </vt:lpstr>
      <vt:lpstr>Summary of Main Theses (Part 2)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27</cp:revision>
  <dcterms:created xsi:type="dcterms:W3CDTF">2024-12-26T17:09:39Z</dcterms:created>
  <dcterms:modified xsi:type="dcterms:W3CDTF">2025-02-20T08:39:01Z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04dd16c-3145-49ee-83f9-a0532d9206d3_Enabled">
    <vt:lpwstr>true</vt:lpwstr>
  </property>
  <property fmtid="{D5CDD505-2E9C-101B-9397-08002B2CF9AE}" pid="3" name="MSIP_Label_504dd16c-3145-49ee-83f9-a0532d9206d3_SetDate">
    <vt:lpwstr>2025-02-18T08:20:01Z</vt:lpwstr>
  </property>
  <property fmtid="{D5CDD505-2E9C-101B-9397-08002B2CF9AE}" pid="4" name="MSIP_Label_504dd16c-3145-49ee-83f9-a0532d9206d3_Method">
    <vt:lpwstr>Standard</vt:lpwstr>
  </property>
  <property fmtid="{D5CDD505-2E9C-101B-9397-08002B2CF9AE}" pid="5" name="MSIP_Label_504dd16c-3145-49ee-83f9-a0532d9206d3_Name">
    <vt:lpwstr>Interno</vt:lpwstr>
  </property>
  <property fmtid="{D5CDD505-2E9C-101B-9397-08002B2CF9AE}" pid="6" name="MSIP_Label_504dd16c-3145-49ee-83f9-a0532d9206d3_SiteId">
    <vt:lpwstr>31651f30-e0e9-431c-8c5e-f5c49130f662</vt:lpwstr>
  </property>
  <property fmtid="{D5CDD505-2E9C-101B-9397-08002B2CF9AE}" pid="7" name="MSIP_Label_504dd16c-3145-49ee-83f9-a0532d9206d3_ActionId">
    <vt:lpwstr>23db5bbf-1ac8-43de-9168-917ad9a82216</vt:lpwstr>
  </property>
  <property fmtid="{D5CDD505-2E9C-101B-9397-08002B2CF9AE}" pid="8" name="MSIP_Label_504dd16c-3145-49ee-83f9-a0532d9206d3_ContentBits">
    <vt:lpwstr>1</vt:lpwstr>
  </property>
  <property fmtid="{D5CDD505-2E9C-101B-9397-08002B2CF9AE}" pid="9" name="MSIP_Label_504dd16c-3145-49ee-83f9-a0532d9206d3_Tag">
    <vt:lpwstr>10, 3, 0, 2</vt:lpwstr>
  </property>
  <property fmtid="{D5CDD505-2E9C-101B-9397-08002B2CF9AE}" pid="10" name="ClassificationContentMarkingHeaderLocations">
    <vt:lpwstr>Капля:8</vt:lpwstr>
  </property>
  <property fmtid="{D5CDD505-2E9C-101B-9397-08002B2CF9AE}" pid="11" name="ClassificationContentMarkingHeaderText">
    <vt:lpwstr>Interno</vt:lpwstr>
  </property>
</Properties>
</file>