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82" r:id="rId2"/>
    <p:sldId id="313" r:id="rId3"/>
    <p:sldId id="315" r:id="rId4"/>
    <p:sldId id="314" r:id="rId5"/>
    <p:sldId id="301" r:id="rId6"/>
    <p:sldId id="316" r:id="rId7"/>
    <p:sldId id="317" r:id="rId8"/>
    <p:sldId id="318" r:id="rId9"/>
    <p:sldId id="319" r:id="rId10"/>
    <p:sldId id="260" r:id="rId11"/>
    <p:sldId id="290" r:id="rId12"/>
    <p:sldId id="292" r:id="rId13"/>
    <p:sldId id="293" r:id="rId14"/>
    <p:sldId id="291" r:id="rId15"/>
    <p:sldId id="26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76"/>
    <p:restoredTop sz="94659"/>
  </p:normalViewPr>
  <p:slideViewPr>
    <p:cSldViewPr snapToGrid="0">
      <p:cViewPr varScale="1">
        <p:scale>
          <a:sx n="104" d="100"/>
          <a:sy n="104" d="100"/>
        </p:scale>
        <p:origin x="24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10/5/25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2DE30582-0E8B-408E-BFEB-1C9632EC73BD}" type="datetimeFigureOut">
              <a:rPr lang="uk-UA" smtClean="0"/>
              <a:t>05.10.25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3A5E7894-5513-4A35-8D8B-F5DD18DC3567}" type="slidenum">
              <a:rPr lang="uk-UA" smtClean="0"/>
              <a:t>‹#›</a:t>
            </a:fld>
            <a:endParaRPr lang="uk-UA"/>
          </a:p>
        </p:txBody>
      </p:sp>
    </p:spTree>
    <p:extLst>
      <p:ext uri="{BB962C8B-B14F-4D97-AF65-F5344CB8AC3E}">
        <p14:creationId xmlns:p14="http://schemas.microsoft.com/office/powerpoint/2010/main" val="4199319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1_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609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6197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2DE30582-0E8B-408E-BFEB-1C9632EC73BD}" type="datetimeFigureOut">
              <a:rPr lang="uk-UA" smtClean="0"/>
              <a:t>05.10.25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3A5E7894-5513-4A35-8D8B-F5DD18DC3567}" type="slidenum">
              <a:rPr lang="uk-UA" smtClean="0"/>
              <a:t>‹#›</a:t>
            </a:fld>
            <a:endParaRPr lang="uk-UA"/>
          </a:p>
        </p:txBody>
      </p:sp>
    </p:spTree>
    <p:extLst>
      <p:ext uri="{BB962C8B-B14F-4D97-AF65-F5344CB8AC3E}">
        <p14:creationId xmlns:p14="http://schemas.microsoft.com/office/powerpoint/2010/main" val="2549042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10/5/25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1">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10/5/25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 id="2147483670" r:id="rId19"/>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9.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A391C69-E52F-4DC0-B51A-0DABC54840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48390FD-448E-4FF2-AEE8-C46960568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5961" y="-2"/>
            <a:ext cx="81313" cy="6858002"/>
          </a:xfrm>
          <a:prstGeom prst="rect">
            <a:avLst/>
          </a:prstGeom>
          <a:gradFill flip="none" rotWithShape="1">
            <a:gsLst>
              <a:gs pos="84000">
                <a:srgbClr val="B5B5B5"/>
              </a:gs>
              <a:gs pos="60159">
                <a:srgbClr val="D5D5D5"/>
              </a:gs>
              <a:gs pos="50447">
                <a:srgbClr val="E6E6E6"/>
              </a:gs>
              <a:gs pos="44260">
                <a:srgbClr val="D5D5D5"/>
              </a:gs>
              <a:gs pos="15928">
                <a:srgbClr val="B5B5B5"/>
              </a:gs>
              <a:gs pos="7000">
                <a:srgbClr val="8A8A8A"/>
              </a:gs>
              <a:gs pos="0">
                <a:srgbClr val="BBBBBB"/>
              </a:gs>
              <a:gs pos="93000">
                <a:srgbClr val="8A8A8A"/>
              </a:gs>
              <a:gs pos="100000">
                <a:srgbClr val="BBBBBB"/>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Рисунок 9" descr="Изображение выглядит как текст, искусство, снимок экрана, плакат&#10;&#10;Контент, сгенерированный ИИ, может содержать ошибки.">
            <a:extLst>
              <a:ext uri="{FF2B5EF4-FFF2-40B4-BE49-F238E27FC236}">
                <a16:creationId xmlns:a16="http://schemas.microsoft.com/office/drawing/2014/main" id="{933FBA3C-3CA6-169D-1CD3-BEBB5C7D87F0}"/>
              </a:ext>
            </a:extLst>
          </p:cNvPr>
          <p:cNvPicPr>
            <a:picLocks noChangeAspect="1"/>
          </p:cNvPicPr>
          <p:nvPr/>
        </p:nvPicPr>
        <p:blipFill>
          <a:blip r:embed="rId2"/>
          <a:srcRect l="11630" r="17872"/>
          <a:stretch/>
        </p:blipFill>
        <p:spPr>
          <a:xfrm>
            <a:off x="7357274" y="10"/>
            <a:ext cx="4834726" cy="6857990"/>
          </a:xfrm>
          <a:prstGeom prst="rect">
            <a:avLst/>
          </a:prstGeom>
        </p:spPr>
      </p:pic>
      <p:pic>
        <p:nvPicPr>
          <p:cNvPr id="28" name="Picture 27">
            <a:extLst>
              <a:ext uri="{FF2B5EF4-FFF2-40B4-BE49-F238E27FC236}">
                <a16:creationId xmlns:a16="http://schemas.microsoft.com/office/drawing/2014/main" id="{0BD259F2-A289-4420-B3EB-BBC6A904FC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981075" y="1358901"/>
            <a:ext cx="5280026" cy="2730498"/>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sz="3000" b="1" dirty="0"/>
              <a:t>ПАРАДИГМИ КРИМІНАЛЬНОГО ПРАВА Лекція 2</a:t>
            </a:r>
            <a:br>
              <a:rPr lang="en-US" sz="3000" dirty="0"/>
            </a:br>
            <a:endParaRPr lang="ru-UA" sz="30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1120148" y="4165600"/>
            <a:ext cx="5140954"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dirty="0"/>
              <a:t>Професор </a:t>
            </a:r>
            <a:r>
              <a:rPr lang="uk-UA" dirty="0" err="1"/>
              <a:t>Вячеслав</a:t>
            </a:r>
            <a:r>
              <a:rPr lang="uk-UA" dirty="0"/>
              <a:t> ТУЛЯКОВ</a:t>
            </a:r>
            <a:endParaRPr lang="en-US" dirty="0"/>
          </a:p>
          <a:p>
            <a:r>
              <a:rPr lang="en-US" dirty="0" err="1"/>
              <a:t>Tuliakov@onua.edu.ua</a:t>
            </a:r>
            <a:endParaRPr lang="ru-UA" dirty="0"/>
          </a:p>
        </p:txBody>
      </p:sp>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dirty="0" err="1">
                <a:latin typeface="Times New Roman" panose="02020603050405020304" pitchFamily="18" charset="0"/>
                <a:ea typeface="Times New Roman" panose="02020603050405020304" pitchFamily="18" charset="0"/>
              </a:rPr>
              <a:t>Новелізація</a:t>
            </a:r>
            <a:r>
              <a:rPr lang="uk-UA" sz="3200" dirty="0">
                <a:latin typeface="Times New Roman" panose="02020603050405020304" pitchFamily="18" charset="0"/>
                <a:ea typeface="Times New Roman" panose="02020603050405020304" pitchFamily="18" charset="0"/>
              </a:rPr>
              <a:t> кримінального закону справа невдячна.</a:t>
            </a:r>
            <a:endParaRPr lang="uk-UA" sz="32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39897" y="2119181"/>
            <a:ext cx="4192820" cy="4189545"/>
          </a:xfrm>
        </p:spPr>
      </p:pic>
    </p:spTree>
    <p:extLst>
      <p:ext uri="{BB962C8B-B14F-4D97-AF65-F5344CB8AC3E}">
        <p14:creationId xmlns:p14="http://schemas.microsoft.com/office/powerpoint/2010/main" val="257923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Content Placeholder 3">
            <a:extLst>
              <a:ext uri="{FF2B5EF4-FFF2-40B4-BE49-F238E27FC236}">
                <a16:creationId xmlns:a16="http://schemas.microsoft.com/office/drawing/2014/main" id="{404B1801-DC9F-463F-ABC3-AB27797C35F3}"/>
              </a:ext>
            </a:extLst>
          </p:cNvPr>
          <p:cNvSpPr>
            <a:spLocks noGrp="1"/>
          </p:cNvSpPr>
          <p:nvPr>
            <p:ph sz="half" idx="2"/>
          </p:nvPr>
        </p:nvSpPr>
        <p:spPr>
          <a:xfrm>
            <a:off x="6172200" y="1196753"/>
            <a:ext cx="4038600" cy="4929411"/>
          </a:xfrm>
        </p:spPr>
        <p:txBody>
          <a:bodyPr>
            <a:normAutofit fontScale="92500" lnSpcReduction="10000"/>
          </a:bodyPr>
          <a:lstStyle/>
          <a:p>
            <a:r>
              <a:rPr lang="ru-RU" sz="2800" i="1" dirty="0"/>
              <a:t>В его кабинете всегда лежала какая-то книжка, заложенная </a:t>
            </a:r>
            <a:r>
              <a:rPr lang="ru-RU" sz="2800" i="1" dirty="0" err="1"/>
              <a:t>закладкою</a:t>
            </a:r>
            <a:r>
              <a:rPr lang="ru-RU" sz="2800" i="1" dirty="0"/>
              <a:t> на четырнадцатой странице</a:t>
            </a:r>
            <a:r>
              <a:rPr lang="ru-RU" sz="2800" dirty="0"/>
              <a:t> </a:t>
            </a:r>
            <a:r>
              <a:rPr lang="ru-RU" sz="2800" i="1" dirty="0"/>
              <a:t>которую он постоянно читал уже два года.</a:t>
            </a:r>
            <a:br>
              <a:rPr lang="ru-RU" sz="2800" dirty="0"/>
            </a:br>
            <a:r>
              <a:rPr lang="uk-UA" sz="2800" i="1" dirty="0" err="1"/>
              <a:t>Н.Гоголь</a:t>
            </a:r>
            <a:br>
              <a:rPr lang="ru-RU" sz="2800" dirty="0"/>
            </a:br>
            <a:r>
              <a:rPr lang="ru-RU" sz="2800" b="1" dirty="0"/>
              <a:t> </a:t>
            </a:r>
            <a:br>
              <a:rPr lang="ru-RU" sz="2800" dirty="0"/>
            </a:br>
            <a:endParaRPr lang="ru-RU" sz="2800" dirty="0"/>
          </a:p>
          <a:p>
            <a:endParaRPr lang="en-US" dirty="0"/>
          </a:p>
        </p:txBody>
      </p:sp>
      <p:pic>
        <p:nvPicPr>
          <p:cNvPr id="14" name="Picture 4" descr="Гоголь «Мертвые души» читать поэму онлайн или скачать текст произведения">
            <a:extLst>
              <a:ext uri="{FF2B5EF4-FFF2-40B4-BE49-F238E27FC236}">
                <a16:creationId xmlns:a16="http://schemas.microsoft.com/office/drawing/2014/main" id="{0DA10DE2-D26F-447E-A49A-E1084AF62E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279576" y="1196752"/>
            <a:ext cx="3816422"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8233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EDDF5D6-7C49-4B74-AFA3-CAE931D98073}"/>
              </a:ext>
            </a:extLst>
          </p:cNvPr>
          <p:cNvSpPr>
            <a:spLocks noGrp="1"/>
          </p:cNvSpPr>
          <p:nvPr>
            <p:ph type="title"/>
          </p:nvPr>
        </p:nvSpPr>
        <p:spPr>
          <a:xfrm>
            <a:off x="1981200" y="274638"/>
            <a:ext cx="8229600" cy="1143000"/>
          </a:xfrm>
        </p:spPr>
        <p:txBody>
          <a:bodyPr/>
          <a:lstStyle/>
          <a:p>
            <a:r>
              <a:rPr lang="en-US" dirty="0"/>
              <a:t>DROPPING 14 </a:t>
            </a:r>
            <a:r>
              <a:rPr lang="en-US" dirty="0" err="1"/>
              <a:t>th</a:t>
            </a:r>
            <a:r>
              <a:rPr lang="en-US" dirty="0"/>
              <a:t> page</a:t>
            </a:r>
          </a:p>
        </p:txBody>
      </p:sp>
      <p:sp>
        <p:nvSpPr>
          <p:cNvPr id="13" name="Content Placeholder 2">
            <a:extLst>
              <a:ext uri="{FF2B5EF4-FFF2-40B4-BE49-F238E27FC236}">
                <a16:creationId xmlns:a16="http://schemas.microsoft.com/office/drawing/2014/main" id="{5C14DF62-3541-432E-8388-01A6A2901C5E}"/>
              </a:ext>
            </a:extLst>
          </p:cNvPr>
          <p:cNvSpPr>
            <a:spLocks noGrp="1"/>
          </p:cNvSpPr>
          <p:nvPr>
            <p:ph idx="1"/>
          </p:nvPr>
        </p:nvSpPr>
        <p:spPr>
          <a:xfrm>
            <a:off x="1981200" y="1600200"/>
            <a:ext cx="8229600" cy="4709160"/>
          </a:xfrm>
        </p:spPr>
        <p:txBody>
          <a:bodyPr/>
          <a:lstStyle/>
          <a:p>
            <a:r>
              <a:rPr lang="uk-UA" sz="1800" dirty="0">
                <a:latin typeface="Times New Roman" panose="02020603050405020304" pitchFamily="18" charset="0"/>
                <a:ea typeface="Times New Roman" panose="02020603050405020304" pitchFamily="18" charset="0"/>
              </a:rPr>
              <a:t>Якщо парадигма політичної доцільності всупереч законності кладеться в основу державної політики </a:t>
            </a:r>
            <a:r>
              <a:rPr lang="uk-UA" sz="1800" dirty="0" err="1">
                <a:latin typeface="Times New Roman" panose="02020603050405020304" pitchFamily="18" charset="0"/>
                <a:ea typeface="Times New Roman" panose="02020603050405020304" pitchFamily="18" charset="0"/>
              </a:rPr>
              <a:t>правореалізації</a:t>
            </a:r>
            <a:r>
              <a:rPr lang="uk-UA" sz="1800" dirty="0">
                <a:latin typeface="Times New Roman" panose="02020603050405020304" pitchFamily="18" charset="0"/>
                <a:ea typeface="Times New Roman" panose="02020603050405020304" pitchFamily="18" charset="0"/>
              </a:rPr>
              <a:t>, ми отримуємо «мертві душі реформи кримінального закону».</a:t>
            </a:r>
            <a:r>
              <a:rPr lang="en-US" sz="1800" dirty="0">
                <a:latin typeface="Times New Roman" panose="02020603050405020304" pitchFamily="18" charset="0"/>
                <a:ea typeface="Times New Roman" panose="02020603050405020304" pitchFamily="18" charset="0"/>
              </a:rPr>
              <a:t> </a:t>
            </a:r>
          </a:p>
          <a:p>
            <a:endParaRPr lang="en-US" sz="1800" dirty="0">
              <a:latin typeface="Times New Roman" panose="02020603050405020304" pitchFamily="18" charset="0"/>
              <a:ea typeface="Times New Roman" panose="02020603050405020304" pitchFamily="18" charset="0"/>
            </a:endParaRPr>
          </a:p>
          <a:p>
            <a:r>
              <a:rPr lang="uk-UA" sz="1800" dirty="0">
                <a:latin typeface="Times New Roman" panose="02020603050405020304" pitchFamily="18" charset="0"/>
                <a:ea typeface="Times New Roman" panose="02020603050405020304" pitchFamily="18" charset="0"/>
              </a:rPr>
              <a:t> Мертві душі реформи кримінального закону пов’язані не з невизначеністю системи норм чи існуванням мертвих норм та інститутів права, а з невідповідністю нормативних новел та запозичень ідеології розвитку національного законодавства та очікуванням </a:t>
            </a:r>
            <a:r>
              <a:rPr lang="uk-UA" sz="1800" dirty="0" err="1">
                <a:latin typeface="Times New Roman" panose="02020603050405020304" pitchFamily="18" charset="0"/>
                <a:ea typeface="Times New Roman" panose="02020603050405020304" pitchFamily="18" charset="0"/>
              </a:rPr>
              <a:t>правозастовувачів</a:t>
            </a:r>
            <a:r>
              <a:rPr lang="uk-UA" sz="1800" dirty="0">
                <a:latin typeface="Times New Roman" panose="02020603050405020304" pitchFamily="18" charset="0"/>
                <a:ea typeface="Times New Roman" panose="02020603050405020304" pitchFamily="18" charset="0"/>
              </a:rPr>
              <a:t> на рівні держави, суспільства, особи. </a:t>
            </a:r>
            <a:endParaRPr lang="ru-RU" sz="1800" dirty="0">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4100951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C45464-7733-4704-BCE7-F090A9F762D4}"/>
              </a:ext>
            </a:extLst>
          </p:cNvPr>
          <p:cNvSpPr>
            <a:spLocks noGrp="1"/>
          </p:cNvSpPr>
          <p:nvPr>
            <p:ph type="title"/>
          </p:nvPr>
        </p:nvSpPr>
        <p:spPr/>
        <p:txBody>
          <a:bodyPr/>
          <a:lstStyle/>
          <a:p>
            <a:r>
              <a:rPr lang="uk-UA" dirty="0"/>
              <a:t>Мертва норма та мертва ідеологія</a:t>
            </a:r>
            <a:br>
              <a:rPr lang="uk-UA" dirty="0"/>
            </a:br>
            <a:endParaRPr lang="ru-RU" dirty="0"/>
          </a:p>
        </p:txBody>
      </p:sp>
      <p:sp>
        <p:nvSpPr>
          <p:cNvPr id="3" name="Объект 2">
            <a:extLst>
              <a:ext uri="{FF2B5EF4-FFF2-40B4-BE49-F238E27FC236}">
                <a16:creationId xmlns:a16="http://schemas.microsoft.com/office/drawing/2014/main" id="{3CE9B212-655C-49A3-B821-3AD0F2211C71}"/>
              </a:ext>
            </a:extLst>
          </p:cNvPr>
          <p:cNvSpPr>
            <a:spLocks noGrp="1"/>
          </p:cNvSpPr>
          <p:nvPr>
            <p:ph sz="half" idx="1"/>
          </p:nvPr>
        </p:nvSpPr>
        <p:spPr/>
        <p:txBody>
          <a:bodyPr>
            <a:normAutofit fontScale="92500" lnSpcReduction="10000"/>
          </a:bodyPr>
          <a:lstStyle/>
          <a:p>
            <a:r>
              <a:rPr lang="uk-UA" sz="2000" dirty="0">
                <a:latin typeface="Times New Roman" panose="02020603050405020304" pitchFamily="18" charset="0"/>
                <a:ea typeface="Times New Roman" panose="02020603050405020304" pitchFamily="18" charset="0"/>
              </a:rPr>
              <a:t>«Мертва» норма – це норма, яка не застосовується (чи майже не застосовується) на практиці через її конструктивні недосконалості, особливості реалізації </a:t>
            </a:r>
            <a:r>
              <a:rPr lang="uk-UA" sz="2000" dirty="0" err="1">
                <a:latin typeface="Times New Roman" panose="02020603050405020304" pitchFamily="18" charset="0"/>
                <a:ea typeface="Times New Roman" panose="02020603050405020304" pitchFamily="18" charset="0"/>
              </a:rPr>
              <a:t>антикриміногенної</a:t>
            </a:r>
            <a:r>
              <a:rPr lang="uk-UA" sz="2000" dirty="0">
                <a:latin typeface="Times New Roman" panose="02020603050405020304" pitchFamily="18" charset="0"/>
                <a:ea typeface="Times New Roman" panose="02020603050405020304" pitchFamily="18" charset="0"/>
              </a:rPr>
              <a:t> політики, відсутність діянь, за які вона встановлює відповідальність, тощо». </a:t>
            </a:r>
            <a:r>
              <a:rPr lang="uk-UA" sz="2000" dirty="0" err="1">
                <a:latin typeface="Times New Roman" panose="02020603050405020304" pitchFamily="18" charset="0"/>
              </a:rPr>
              <a:t>М.Мельник</a:t>
            </a:r>
            <a:r>
              <a:rPr lang="uk-UA" sz="2000" dirty="0">
                <a:latin typeface="Times New Roman" panose="02020603050405020304" pitchFamily="18" charset="0"/>
              </a:rPr>
              <a:t> </a:t>
            </a:r>
          </a:p>
          <a:p>
            <a:r>
              <a:rPr lang="uk-UA" sz="2000" dirty="0" err="1">
                <a:latin typeface="Times New Roman" panose="02020603050405020304" pitchFamily="18" charset="0"/>
              </a:rPr>
              <a:t>Масовидність</a:t>
            </a:r>
            <a:r>
              <a:rPr lang="uk-UA" sz="2000" dirty="0">
                <a:latin typeface="Times New Roman" panose="02020603050405020304" pitchFamily="18" charset="0"/>
              </a:rPr>
              <a:t> діянь</a:t>
            </a:r>
          </a:p>
          <a:p>
            <a:r>
              <a:rPr lang="uk-UA" sz="2000" dirty="0">
                <a:latin typeface="Times New Roman" panose="02020603050405020304" pitchFamily="18" charset="0"/>
              </a:rPr>
              <a:t>Процесуальна </a:t>
            </a:r>
            <a:r>
              <a:rPr lang="uk-UA" sz="2000" dirty="0" err="1">
                <a:latin typeface="Times New Roman" panose="02020603050405020304" pitchFamily="18" charset="0"/>
              </a:rPr>
              <a:t>обмежність</a:t>
            </a:r>
            <a:endParaRPr lang="uk-UA" sz="2000" dirty="0">
              <a:latin typeface="Times New Roman" panose="02020603050405020304" pitchFamily="18" charset="0"/>
            </a:endParaRPr>
          </a:p>
          <a:p>
            <a:r>
              <a:rPr lang="uk-UA" sz="2000" dirty="0">
                <a:latin typeface="Times New Roman" panose="02020603050405020304" pitchFamily="18" charset="0"/>
              </a:rPr>
              <a:t>Політична недоцільність</a:t>
            </a:r>
          </a:p>
          <a:p>
            <a:endParaRPr lang="uk-UA" sz="2000" dirty="0">
              <a:latin typeface="Times New Roman" panose="02020603050405020304" pitchFamily="18" charset="0"/>
            </a:endParaRPr>
          </a:p>
          <a:p>
            <a:endParaRPr lang="ru-RU" sz="2000" dirty="0"/>
          </a:p>
        </p:txBody>
      </p:sp>
      <p:sp>
        <p:nvSpPr>
          <p:cNvPr id="4" name="Объект 3">
            <a:extLst>
              <a:ext uri="{FF2B5EF4-FFF2-40B4-BE49-F238E27FC236}">
                <a16:creationId xmlns:a16="http://schemas.microsoft.com/office/drawing/2014/main" id="{7869585F-B730-4154-AD08-50DD4B4294D9}"/>
              </a:ext>
            </a:extLst>
          </p:cNvPr>
          <p:cNvSpPr>
            <a:spLocks noGrp="1"/>
          </p:cNvSpPr>
          <p:nvPr>
            <p:ph sz="half" idx="2"/>
          </p:nvPr>
        </p:nvSpPr>
        <p:spPr/>
        <p:txBody>
          <a:bodyPr>
            <a:normAutofit fontScale="92500" lnSpcReduction="10000"/>
          </a:bodyPr>
          <a:lstStyle/>
          <a:p>
            <a:r>
              <a:rPr lang="uk-UA" dirty="0"/>
              <a:t>Мертва душа – ідеологія фіктивності правозастосування, коли заборона вважається </a:t>
            </a:r>
            <a:r>
              <a:rPr lang="uk-UA" dirty="0" err="1"/>
              <a:t>єфективною</a:t>
            </a:r>
            <a:r>
              <a:rPr lang="uk-UA" dirty="0"/>
              <a:t>, бо не застосовується, проте не задля остраху чи </a:t>
            </a:r>
            <a:r>
              <a:rPr lang="uk-UA" dirty="0" err="1"/>
              <a:t>інтеріорізації</a:t>
            </a:r>
            <a:r>
              <a:rPr lang="uk-UA" dirty="0"/>
              <a:t>, а задля віртуальності заборони.</a:t>
            </a:r>
            <a:endParaRPr lang="ru-RU" dirty="0"/>
          </a:p>
        </p:txBody>
      </p:sp>
    </p:spTree>
    <p:extLst>
      <p:ext uri="{BB962C8B-B14F-4D97-AF65-F5344CB8AC3E}">
        <p14:creationId xmlns:p14="http://schemas.microsoft.com/office/powerpoint/2010/main" val="707307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77A3B1-F0B4-4498-8A97-9E15CB73E27D}"/>
              </a:ext>
            </a:extLst>
          </p:cNvPr>
          <p:cNvSpPr>
            <a:spLocks noGrp="1"/>
          </p:cNvSpPr>
          <p:nvPr>
            <p:ph type="title"/>
          </p:nvPr>
        </p:nvSpPr>
        <p:spPr>
          <a:xfrm>
            <a:off x="913775" y="618518"/>
            <a:ext cx="9999648" cy="291934"/>
          </a:xfrm>
        </p:spPr>
        <p:txBody>
          <a:bodyPr>
            <a:normAutofit fontScale="90000"/>
          </a:bodyPr>
          <a:lstStyle/>
          <a:p>
            <a:r>
              <a:rPr lang="uk-UA" dirty="0"/>
              <a:t>Інновація </a:t>
            </a:r>
            <a:r>
              <a:rPr lang="en-US" dirty="0"/>
              <a:t>vs </a:t>
            </a:r>
            <a:r>
              <a:rPr lang="uk-UA" dirty="0"/>
              <a:t>інтерпретація</a:t>
            </a:r>
            <a:endParaRPr lang="ru-RU" dirty="0"/>
          </a:p>
        </p:txBody>
      </p:sp>
      <p:pic>
        <p:nvPicPr>
          <p:cNvPr id="3074" name="Picture 2">
            <a:extLst>
              <a:ext uri="{FF2B5EF4-FFF2-40B4-BE49-F238E27FC236}">
                <a16:creationId xmlns:a16="http://schemas.microsoft.com/office/drawing/2014/main" id="{83E8DB1C-9D3D-4A33-9105-14EE9C50333C}"/>
              </a:ext>
            </a:extLst>
          </p:cNvPr>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847528" y="1196752"/>
            <a:ext cx="3744416" cy="280831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Скучали по мне?&amp;quot; Нашёл в лесу памятник Сталину с Лениным. Рассказываю, как  он туда попал | Другие места | Яндекс Дзен">
            <a:extLst>
              <a:ext uri="{FF2B5EF4-FFF2-40B4-BE49-F238E27FC236}">
                <a16:creationId xmlns:a16="http://schemas.microsoft.com/office/drawing/2014/main" id="{889C603E-A3B2-419D-8B9D-98F32E78FD7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406132" y="1129982"/>
            <a:ext cx="3744416" cy="272755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В Запорожском селе из Ленина сделали Шевченко | zabor.zp.ua">
            <a:extLst>
              <a:ext uri="{FF2B5EF4-FFF2-40B4-BE49-F238E27FC236}">
                <a16:creationId xmlns:a16="http://schemas.microsoft.com/office/drawing/2014/main" id="{1B56B3DF-6CD1-45DB-8247-A74E07A154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6824" y="4077072"/>
            <a:ext cx="5078609" cy="2637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42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53E559B7-FFF0-4CD8-9260-6334681311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Чезаре Беккариа, 19 век, бронза |">
            <a:extLst>
              <a:ext uri="{FF2B5EF4-FFF2-40B4-BE49-F238E27FC236}">
                <a16:creationId xmlns:a16="http://schemas.microsoft.com/office/drawing/2014/main" id="{4CAD1429-3BA9-D5B8-76AC-9A56D65385F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913715" y="465513"/>
            <a:ext cx="2909455" cy="5427103"/>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1033" name="Picture 1032">
            <a:extLst>
              <a:ext uri="{FF2B5EF4-FFF2-40B4-BE49-F238E27FC236}">
                <a16:creationId xmlns:a16="http://schemas.microsoft.com/office/drawing/2014/main" id="{180BC9E0-1901-4FD9-90B5-82D9EE5137E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960120" y="957486"/>
            <a:ext cx="4175471" cy="3131913"/>
          </a:xfrm>
        </p:spPr>
        <p:txBody>
          <a:bodyPr>
            <a:normAutofit/>
          </a:bodyPr>
          <a:lstStyle/>
          <a:p>
            <a:r>
              <a:rPr lang="uk-UA" b="1" i="0" u="none" strike="noStrike" dirty="0">
                <a:effectLst/>
              </a:rPr>
              <a:t>НА ПОТ</a:t>
            </a:r>
            <a:r>
              <a:rPr lang="uk-UA" b="1" dirty="0"/>
              <a:t>І</a:t>
            </a:r>
            <a:r>
              <a:rPr lang="uk-UA" b="1" i="0" u="none" strike="noStrike" dirty="0">
                <a:effectLst/>
              </a:rPr>
              <a:t>М</a:t>
            </a:r>
            <a:r>
              <a:rPr lang="en-US" b="1" i="0" u="none" strike="noStrike" dirty="0">
                <a:effectLst/>
              </a:rPr>
              <a:t>?</a:t>
            </a:r>
            <a:br>
              <a:rPr lang="en" b="1" i="0" u="none" strike="noStrike" dirty="0">
                <a:effectLst/>
              </a:rPr>
            </a:br>
            <a:endParaRPr lang="ru-UA"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960120" y="4165600"/>
            <a:ext cx="4192557" cy="1727016"/>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solidFill>
                  <a:schemeClr val="tx1">
                    <a:lumMod val="50000"/>
                    <a:lumOff val="50000"/>
                  </a:schemeClr>
                </a:solidFill>
              </a:rPr>
              <a:t>Viacheslav TULIAKOV © 2025</a:t>
            </a:r>
            <a:endParaRPr lang="uk-UA" dirty="0">
              <a:solidFill>
                <a:schemeClr val="tx1">
                  <a:lumMod val="50000"/>
                  <a:lumOff val="50000"/>
                </a:schemeClr>
              </a:solidFill>
            </a:endParaRPr>
          </a:p>
        </p:txBody>
      </p:sp>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Отпечаток пальца">
            <a:extLst>
              <a:ext uri="{FF2B5EF4-FFF2-40B4-BE49-F238E27FC236}">
                <a16:creationId xmlns:a16="http://schemas.microsoft.com/office/drawing/2014/main" id="{6D8B3A06-69F8-CF75-EFAF-77C285CDAE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7704" y="1524495"/>
            <a:ext cx="3840815" cy="3840815"/>
          </a:xfrm>
          <a:prstGeom prst="rect">
            <a:avLst/>
          </a:prstGeom>
        </p:spPr>
      </p:pic>
      <p:pic>
        <p:nvPicPr>
          <p:cNvPr id="12" name="Picture 11">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A08D242F-7911-0A79-B322-4E054BEB7892}"/>
              </a:ext>
            </a:extLst>
          </p:cNvPr>
          <p:cNvSpPr>
            <a:spLocks noGrp="1"/>
          </p:cNvSpPr>
          <p:nvPr>
            <p:ph sz="quarter" idx="13"/>
          </p:nvPr>
        </p:nvSpPr>
        <p:spPr>
          <a:xfrm>
            <a:off x="1054065" y="2367092"/>
            <a:ext cx="6695088" cy="3847444"/>
          </a:xfrm>
        </p:spPr>
        <p:txBody>
          <a:bodyPr>
            <a:normAutofit/>
          </a:bodyPr>
          <a:lstStyle/>
          <a:p>
            <a:pPr>
              <a:lnSpc>
                <a:spcPct val="110000"/>
              </a:lnSpc>
            </a:pPr>
            <a:r>
              <a:rPr lang="ru-RU" sz="1000" b="1" i="0" u="none" strike="noStrike" dirty="0">
                <a:effectLst/>
                <a:latin typeface="ui-sans-serif"/>
              </a:rPr>
              <a:t>:</a:t>
            </a:r>
            <a:r>
              <a:rPr lang="ru-RU" sz="1000" b="1" i="0" u="none" strike="noStrike" dirty="0" err="1">
                <a:effectLst/>
                <a:latin typeface="ui-sans-serif"/>
              </a:rPr>
              <a:t>Класична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Зосереджена</a:t>
            </a:r>
            <a:r>
              <a:rPr lang="ru-RU" sz="1000" b="0" i="0" u="none" strike="noStrike" dirty="0">
                <a:effectLst/>
                <a:latin typeface="ui-sans-serif"/>
              </a:rPr>
              <a:t> на </a:t>
            </a:r>
            <a:r>
              <a:rPr lang="ru-RU" sz="1000" b="0" i="0" u="none" strike="noStrike" dirty="0" err="1">
                <a:effectLst/>
                <a:latin typeface="ui-sans-serif"/>
              </a:rPr>
              <a:t>покаранні</a:t>
            </a:r>
            <a:r>
              <a:rPr lang="ru-RU" sz="1000" b="0" i="0" u="none" strike="noStrike" dirty="0">
                <a:effectLst/>
                <a:latin typeface="ui-sans-serif"/>
              </a:rPr>
              <a:t> </a:t>
            </a:r>
            <a:r>
              <a:rPr lang="ru-RU" sz="1000" b="0" i="0" u="none" strike="noStrike" dirty="0" err="1">
                <a:effectLst/>
                <a:latin typeface="ui-sans-serif"/>
              </a:rPr>
              <a:t>правопорушників</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Основна</a:t>
            </a:r>
            <a:r>
              <a:rPr lang="ru-RU" sz="1000" b="0" i="0" u="none" strike="noStrike" dirty="0">
                <a:effectLst/>
                <a:latin typeface="ui-sans-serif"/>
              </a:rPr>
              <a:t> мета — </a:t>
            </a:r>
            <a:r>
              <a:rPr lang="ru-RU" sz="1000" b="0" i="0" u="none" strike="noStrike" dirty="0" err="1">
                <a:effectLst/>
                <a:latin typeface="ui-sans-serif"/>
              </a:rPr>
              <a:t>відплата</a:t>
            </a:r>
            <a:r>
              <a:rPr lang="ru-RU" sz="1000" b="0" i="0" u="none" strike="noStrike" dirty="0">
                <a:effectLst/>
                <a:latin typeface="ui-sans-serif"/>
              </a:rPr>
              <a:t> за </a:t>
            </a:r>
            <a:r>
              <a:rPr lang="ru-RU" sz="1000" b="0" i="0" u="none" strike="noStrike" dirty="0" err="1">
                <a:effectLst/>
                <a:latin typeface="ui-sans-serif"/>
              </a:rPr>
              <a:t>злочин</a:t>
            </a:r>
            <a:r>
              <a:rPr lang="ru-RU" sz="1000" b="0" i="0" u="none" strike="noStrike" dirty="0">
                <a:effectLst/>
                <a:latin typeface="ui-sans-serif"/>
              </a:rPr>
              <a:t> [</a:t>
            </a:r>
            <a:r>
              <a:rPr lang="en" sz="1000" b="0" i="0" u="none" strike="noStrike" dirty="0">
                <a:effectLst/>
                <a:latin typeface="ui-sans-serif"/>
              </a:rPr>
              <a:t>Bentham, Beccaria].</a:t>
            </a:r>
          </a:p>
          <a:p>
            <a:pPr>
              <a:lnSpc>
                <a:spcPct val="110000"/>
              </a:lnSpc>
              <a:buFont typeface="Arial" panose="020B0604020202020204" pitchFamily="34" charset="0"/>
              <a:buChar char="•"/>
            </a:pPr>
            <a:r>
              <a:rPr lang="ru-RU" sz="1000" b="1" i="0" u="none" strike="noStrike" dirty="0" err="1">
                <a:effectLst/>
                <a:latin typeface="ui-sans-serif"/>
              </a:rPr>
              <a:t>Позитивістська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Включає</a:t>
            </a:r>
            <a:r>
              <a:rPr lang="ru-RU" sz="1000" b="0" i="0" u="none" strike="noStrike" dirty="0">
                <a:effectLst/>
                <a:latin typeface="ui-sans-serif"/>
              </a:rPr>
              <a:t> </a:t>
            </a:r>
            <a:r>
              <a:rPr lang="ru-RU" sz="1000" b="0" i="0" u="none" strike="noStrike" dirty="0" err="1">
                <a:effectLst/>
                <a:latin typeface="ui-sans-serif"/>
              </a:rPr>
              <a:t>біологічні</a:t>
            </a:r>
            <a:r>
              <a:rPr lang="ru-RU" sz="1000" b="0" i="0" u="none" strike="noStrike" dirty="0">
                <a:effectLst/>
                <a:latin typeface="ui-sans-serif"/>
              </a:rPr>
              <a:t>, </a:t>
            </a:r>
            <a:r>
              <a:rPr lang="ru-RU" sz="1000" b="0" i="0" u="none" strike="noStrike" dirty="0" err="1">
                <a:effectLst/>
                <a:latin typeface="ui-sans-serif"/>
              </a:rPr>
              <a:t>психологічні</a:t>
            </a:r>
            <a:r>
              <a:rPr lang="ru-RU" sz="1000" b="0" i="0" u="none" strike="noStrike" dirty="0">
                <a:effectLst/>
                <a:latin typeface="ui-sans-serif"/>
              </a:rPr>
              <a:t> та </a:t>
            </a:r>
            <a:r>
              <a:rPr lang="ru-RU" sz="1000" b="0" i="0" u="none" strike="noStrike" dirty="0" err="1">
                <a:effectLst/>
                <a:latin typeface="ui-sans-serif"/>
              </a:rPr>
              <a:t>соціологічні</a:t>
            </a:r>
            <a:r>
              <a:rPr lang="ru-RU" sz="1000" b="0" i="0" u="none" strike="noStrike" dirty="0">
                <a:effectLst/>
                <a:latin typeface="ui-sans-serif"/>
              </a:rPr>
              <a:t> </a:t>
            </a:r>
            <a:r>
              <a:rPr lang="ru-RU" sz="1000" b="0" i="0" u="none" strike="noStrike" dirty="0" err="1">
                <a:effectLst/>
                <a:latin typeface="ui-sans-serif"/>
              </a:rPr>
              <a:t>фактори</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a:effectLst/>
                <a:latin typeface="ui-sans-serif"/>
              </a:rPr>
              <a:t>Акцент на </a:t>
            </a:r>
            <a:r>
              <a:rPr lang="ru-RU" sz="1000" b="0" i="0" u="none" strike="noStrike" dirty="0" err="1">
                <a:effectLst/>
                <a:latin typeface="ui-sans-serif"/>
              </a:rPr>
              <a:t>усуненні</a:t>
            </a:r>
            <a:r>
              <a:rPr lang="ru-RU" sz="1000" b="0" i="0" u="none" strike="noStrike" dirty="0">
                <a:effectLst/>
                <a:latin typeface="ui-sans-serif"/>
              </a:rPr>
              <a:t> причин </a:t>
            </a:r>
            <a:r>
              <a:rPr lang="ru-RU" sz="1000" b="0" i="0" u="none" strike="noStrike" dirty="0" err="1">
                <a:effectLst/>
                <a:latin typeface="ui-sans-serif"/>
              </a:rPr>
              <a:t>злочинності</a:t>
            </a:r>
            <a:r>
              <a:rPr lang="ru-RU" sz="1000" b="0" i="0" u="none" strike="noStrike" dirty="0">
                <a:effectLst/>
                <a:latin typeface="ui-sans-serif"/>
              </a:rPr>
              <a:t> [</a:t>
            </a:r>
            <a:r>
              <a:rPr lang="en" sz="1000" b="0" i="0" u="none" strike="noStrike" dirty="0">
                <a:effectLst/>
                <a:latin typeface="ui-sans-serif"/>
              </a:rPr>
              <a:t>Lombroso, Durkheim].</a:t>
            </a:r>
          </a:p>
          <a:p>
            <a:pPr>
              <a:lnSpc>
                <a:spcPct val="110000"/>
              </a:lnSpc>
              <a:buFont typeface="Arial" panose="020B0604020202020204" pitchFamily="34" charset="0"/>
              <a:buChar char="•"/>
            </a:pPr>
            <a:r>
              <a:rPr lang="ru-RU" sz="1000" b="1" i="0" u="none" strike="noStrike" dirty="0">
                <a:effectLst/>
                <a:latin typeface="ui-sans-serif"/>
              </a:rPr>
              <a:t>Структурна та </a:t>
            </a:r>
            <a:r>
              <a:rPr lang="ru-RU" sz="1000" b="1" i="0" u="none" strike="noStrike" dirty="0" err="1">
                <a:effectLst/>
                <a:latin typeface="ui-sans-serif"/>
              </a:rPr>
              <a:t>конфліктна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Наголошує</a:t>
            </a:r>
            <a:r>
              <a:rPr lang="ru-RU" sz="1000" b="0" i="0" u="none" strike="noStrike" dirty="0">
                <a:effectLst/>
                <a:latin typeface="ui-sans-serif"/>
              </a:rPr>
              <a:t> на </a:t>
            </a:r>
            <a:r>
              <a:rPr lang="ru-RU" sz="1000" b="0" i="0" u="none" strike="noStrike" dirty="0" err="1">
                <a:effectLst/>
                <a:latin typeface="ui-sans-serif"/>
              </a:rPr>
              <a:t>нерівності</a:t>
            </a:r>
            <a:r>
              <a:rPr lang="ru-RU" sz="1000" b="0" i="0" u="none" strike="noStrike" dirty="0">
                <a:effectLst/>
                <a:latin typeface="ui-sans-serif"/>
              </a:rPr>
              <a:t> та </a:t>
            </a:r>
            <a:r>
              <a:rPr lang="ru-RU" sz="1000" b="0" i="0" u="none" strike="noStrike" dirty="0" err="1">
                <a:effectLst/>
                <a:latin typeface="ui-sans-serif"/>
              </a:rPr>
              <a:t>соціальних</a:t>
            </a:r>
            <a:r>
              <a:rPr lang="ru-RU" sz="1000" b="0" i="0" u="none" strike="noStrike" dirty="0">
                <a:effectLst/>
                <a:latin typeface="ui-sans-serif"/>
              </a:rPr>
              <a:t> </a:t>
            </a:r>
            <a:r>
              <a:rPr lang="ru-RU" sz="1000" b="0" i="0" u="none" strike="noStrike" dirty="0" err="1">
                <a:effectLst/>
                <a:latin typeface="ui-sans-serif"/>
              </a:rPr>
              <a:t>конфліктах</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Впливає</a:t>
            </a:r>
            <a:r>
              <a:rPr lang="ru-RU" sz="1000" b="0" i="0" u="none" strike="noStrike" dirty="0">
                <a:effectLst/>
                <a:latin typeface="ui-sans-serif"/>
              </a:rPr>
              <a:t> на </a:t>
            </a:r>
            <a:r>
              <a:rPr lang="ru-RU" sz="1000" b="0" i="0" u="none" strike="noStrike" dirty="0" err="1">
                <a:effectLst/>
                <a:latin typeface="ui-sans-serif"/>
              </a:rPr>
              <a:t>антидискримінаційні</a:t>
            </a:r>
            <a:r>
              <a:rPr lang="ru-RU" sz="1000" b="0" i="0" u="none" strike="noStrike" dirty="0">
                <a:effectLst/>
                <a:latin typeface="ui-sans-serif"/>
              </a:rPr>
              <a:t> </a:t>
            </a:r>
            <a:r>
              <a:rPr lang="ru-RU" sz="1000" b="0" i="0" u="none" strike="noStrike" dirty="0" err="1">
                <a:effectLst/>
                <a:latin typeface="ui-sans-serif"/>
              </a:rPr>
              <a:t>закони</a:t>
            </a:r>
            <a:r>
              <a:rPr lang="ru-RU" sz="1000" b="0" i="0" u="none" strike="noStrike" dirty="0">
                <a:effectLst/>
                <a:latin typeface="ui-sans-serif"/>
              </a:rPr>
              <a:t> [</a:t>
            </a:r>
            <a:r>
              <a:rPr lang="en" sz="1000" b="0" i="0" u="none" strike="noStrike" dirty="0">
                <a:effectLst/>
                <a:latin typeface="ui-sans-serif"/>
              </a:rPr>
              <a:t>Marx, Durkheim].</a:t>
            </a:r>
          </a:p>
          <a:p>
            <a:pPr>
              <a:lnSpc>
                <a:spcPct val="110000"/>
              </a:lnSpc>
              <a:buFont typeface="Arial" panose="020B0604020202020204" pitchFamily="34" charset="0"/>
              <a:buChar char="•"/>
            </a:pPr>
            <a:r>
              <a:rPr lang="ru-RU" sz="1000" b="1" i="0" u="none" strike="noStrike" dirty="0" err="1">
                <a:effectLst/>
                <a:latin typeface="ui-sans-serif"/>
              </a:rPr>
              <a:t>Постмодерністська</a:t>
            </a:r>
            <a:r>
              <a:rPr lang="ru-RU" sz="1000" b="1" i="0" u="none" strike="noStrike" dirty="0">
                <a:effectLst/>
                <a:latin typeface="ui-sans-serif"/>
              </a:rPr>
              <a:t> парадигма:</a:t>
            </a:r>
            <a:endParaRPr lang="ru-RU" sz="1000" b="0" i="0" u="none" strike="noStrike" dirty="0">
              <a:effectLst/>
              <a:latin typeface="ui-sans-serif"/>
            </a:endParaRPr>
          </a:p>
          <a:p>
            <a:pPr marL="742950" lvl="1" indent="-285750">
              <a:lnSpc>
                <a:spcPct val="110000"/>
              </a:lnSpc>
              <a:buFont typeface="Arial" panose="020B0604020202020204" pitchFamily="34" charset="0"/>
              <a:buChar char="•"/>
            </a:pPr>
            <a:r>
              <a:rPr lang="ru-RU" sz="1000" b="0" i="0" u="none" strike="noStrike" dirty="0" err="1">
                <a:effectLst/>
                <a:latin typeface="ui-sans-serif"/>
              </a:rPr>
              <a:t>Деконструює</a:t>
            </a:r>
            <a:r>
              <a:rPr lang="ru-RU" sz="1000" b="0" i="0" u="none" strike="noStrike" dirty="0">
                <a:effectLst/>
                <a:latin typeface="ui-sans-serif"/>
              </a:rPr>
              <a:t> </a:t>
            </a:r>
            <a:r>
              <a:rPr lang="ru-RU" sz="1000" b="0" i="0" u="none" strike="noStrike" dirty="0" err="1">
                <a:effectLst/>
                <a:latin typeface="ui-sans-serif"/>
              </a:rPr>
              <a:t>традиційні</a:t>
            </a:r>
            <a:r>
              <a:rPr lang="ru-RU" sz="1000" b="0" i="0" u="none" strike="noStrike" dirty="0">
                <a:effectLst/>
                <a:latin typeface="ui-sans-serif"/>
              </a:rPr>
              <a:t> </a:t>
            </a:r>
            <a:r>
              <a:rPr lang="ru-RU" sz="1000" b="0" i="0" u="none" strike="noStrike" dirty="0" err="1">
                <a:effectLst/>
                <a:latin typeface="ui-sans-serif"/>
              </a:rPr>
              <a:t>уявлення</a:t>
            </a:r>
            <a:r>
              <a:rPr lang="ru-RU" sz="1000" b="0" i="0" u="none" strike="noStrike" dirty="0">
                <a:effectLst/>
                <a:latin typeface="ui-sans-serif"/>
              </a:rPr>
              <a:t> про </a:t>
            </a:r>
            <a:r>
              <a:rPr lang="ru-RU" sz="1000" b="0" i="0" u="none" strike="noStrike" dirty="0" err="1">
                <a:effectLst/>
                <a:latin typeface="ui-sans-serif"/>
              </a:rPr>
              <a:t>злочин</a:t>
            </a:r>
            <a:r>
              <a:rPr lang="ru-RU" sz="1000" b="0" i="0" u="none" strike="noStrike" dirty="0">
                <a:effectLst/>
                <a:latin typeface="ui-sans-serif"/>
              </a:rPr>
              <a:t> і </a:t>
            </a:r>
            <a:r>
              <a:rPr lang="ru-RU" sz="1000" b="0" i="0" u="none" strike="noStrike" dirty="0" err="1">
                <a:effectLst/>
                <a:latin typeface="ui-sans-serif"/>
              </a:rPr>
              <a:t>правосуддя</a:t>
            </a:r>
            <a:r>
              <a:rPr lang="ru-RU" sz="1000" b="0" i="0" u="none" strike="noStrike" dirty="0">
                <a:effectLst/>
                <a:latin typeface="ui-sans-serif"/>
              </a:rPr>
              <a:t>.</a:t>
            </a:r>
          </a:p>
          <a:p>
            <a:pPr marL="742950" lvl="1" indent="-285750">
              <a:lnSpc>
                <a:spcPct val="110000"/>
              </a:lnSpc>
              <a:buFont typeface="Arial" panose="020B0604020202020204" pitchFamily="34" charset="0"/>
              <a:buChar char="•"/>
            </a:pPr>
            <a:r>
              <a:rPr lang="ru-RU" sz="1000" b="0" i="0" u="none" strike="noStrike" dirty="0" err="1">
                <a:effectLst/>
                <a:latin typeface="ui-sans-serif"/>
              </a:rPr>
              <a:t>Включає</a:t>
            </a:r>
            <a:r>
              <a:rPr lang="ru-RU" sz="1000" b="0" i="0" u="none" strike="noStrike" dirty="0">
                <a:effectLst/>
                <a:latin typeface="ui-sans-serif"/>
              </a:rPr>
              <a:t> </a:t>
            </a:r>
            <a:r>
              <a:rPr lang="ru-RU" sz="1000" b="0" i="0" u="none" strike="noStrike" dirty="0" err="1">
                <a:effectLst/>
                <a:latin typeface="ui-sans-serif"/>
              </a:rPr>
              <a:t>глобалізацію</a:t>
            </a:r>
            <a:r>
              <a:rPr lang="ru-RU" sz="1000" b="0" i="0" u="none" strike="noStrike" dirty="0">
                <a:effectLst/>
                <a:latin typeface="ui-sans-serif"/>
              </a:rPr>
              <a:t> та </a:t>
            </a:r>
            <a:r>
              <a:rPr lang="ru-RU" sz="1000" b="0" i="0" u="none" strike="noStrike" dirty="0" err="1">
                <a:effectLst/>
                <a:latin typeface="ui-sans-serif"/>
              </a:rPr>
              <a:t>технологічний</a:t>
            </a:r>
            <a:r>
              <a:rPr lang="ru-RU" sz="1000" b="0" i="0" u="none" strike="noStrike" dirty="0">
                <a:effectLst/>
                <a:latin typeface="ui-sans-serif"/>
              </a:rPr>
              <a:t> </a:t>
            </a:r>
            <a:r>
              <a:rPr lang="ru-RU" sz="1000" b="0" i="0" u="none" strike="noStrike" dirty="0" err="1">
                <a:effectLst/>
                <a:latin typeface="ui-sans-serif"/>
              </a:rPr>
              <a:t>прогрес</a:t>
            </a:r>
            <a:r>
              <a:rPr lang="ru-RU" sz="1000" b="0" i="0" u="none" strike="noStrike" dirty="0">
                <a:effectLst/>
                <a:latin typeface="ui-sans-serif"/>
              </a:rPr>
              <a:t> [</a:t>
            </a:r>
            <a:r>
              <a:rPr lang="en" sz="1000" b="0" i="0" u="none" strike="noStrike" dirty="0">
                <a:effectLst/>
                <a:latin typeface="ui-sans-serif"/>
              </a:rPr>
              <a:t>Bauman, Baudrillard].</a:t>
            </a:r>
          </a:p>
          <a:p>
            <a:pPr>
              <a:lnSpc>
                <a:spcPct val="110000"/>
              </a:lnSpc>
            </a:pPr>
            <a:br>
              <a:rPr lang="en" sz="1000" dirty="0"/>
            </a:br>
            <a:endParaRPr lang="ru-UA" sz="1000" dirty="0"/>
          </a:p>
        </p:txBody>
      </p:sp>
      <p:sp>
        <p:nvSpPr>
          <p:cNvPr id="2" name="Заголовок 1">
            <a:extLst>
              <a:ext uri="{FF2B5EF4-FFF2-40B4-BE49-F238E27FC236}">
                <a16:creationId xmlns:a16="http://schemas.microsoft.com/office/drawing/2014/main" id="{47EFAC0D-37B1-6A01-EECF-6BF1BDB69C1D}"/>
              </a:ext>
            </a:extLst>
          </p:cNvPr>
          <p:cNvSpPr>
            <a:spLocks noGrp="1"/>
          </p:cNvSpPr>
          <p:nvPr>
            <p:ph type="title"/>
          </p:nvPr>
        </p:nvSpPr>
        <p:spPr>
          <a:xfrm>
            <a:off x="1054064" y="618517"/>
            <a:ext cx="5855416" cy="1596177"/>
          </a:xfrm>
        </p:spPr>
        <p:txBody>
          <a:bodyPr>
            <a:normAutofit/>
          </a:bodyPr>
          <a:lstStyle/>
          <a:p>
            <a:r>
              <a:rPr lang="ru-RU" sz="2500" b="1" err="1">
                <a:latin typeface="ui-sans-serif"/>
              </a:rPr>
              <a:t>Еволюція</a:t>
            </a:r>
            <a:r>
              <a:rPr lang="ru-RU" sz="2500" b="1">
                <a:latin typeface="ui-sans-serif"/>
              </a:rPr>
              <a:t> </a:t>
            </a:r>
            <a:r>
              <a:rPr lang="ru-RU" sz="2500" b="1" err="1">
                <a:latin typeface="ui-sans-serif"/>
              </a:rPr>
              <a:t>кримінального</a:t>
            </a:r>
            <a:r>
              <a:rPr lang="ru-RU" sz="2500" b="1">
                <a:latin typeface="ui-sans-serif"/>
              </a:rPr>
              <a:t> права: </a:t>
            </a:r>
            <a:r>
              <a:rPr lang="ru-RU" sz="2500" b="1" err="1">
                <a:latin typeface="ui-sans-serif"/>
              </a:rPr>
              <a:t>від</a:t>
            </a:r>
            <a:r>
              <a:rPr lang="ru-RU" sz="2500" b="1">
                <a:latin typeface="ui-sans-serif"/>
              </a:rPr>
              <a:t> </a:t>
            </a:r>
            <a:r>
              <a:rPr lang="ru-RU" sz="2500" b="1" err="1">
                <a:latin typeface="ui-sans-serif"/>
              </a:rPr>
              <a:t>інтуїтивної</a:t>
            </a:r>
            <a:r>
              <a:rPr lang="ru-RU" sz="2500" b="1">
                <a:latin typeface="ui-sans-serif"/>
              </a:rPr>
              <a:t> до </a:t>
            </a:r>
            <a:r>
              <a:rPr lang="ru-RU" sz="2500" b="1" err="1">
                <a:latin typeface="ui-sans-serif"/>
              </a:rPr>
              <a:t>транснаціональної</a:t>
            </a:r>
            <a:r>
              <a:rPr lang="ru-RU" sz="2500" b="1">
                <a:latin typeface="ui-sans-serif"/>
              </a:rPr>
              <a:t> </a:t>
            </a:r>
            <a:r>
              <a:rPr lang="ru-RU" sz="2500" b="1" err="1">
                <a:latin typeface="ui-sans-serif"/>
              </a:rPr>
              <a:t>парадигми</a:t>
            </a:r>
            <a:br>
              <a:rPr lang="ru-RU" sz="2500" b="1">
                <a:latin typeface="ui-sans-serif"/>
              </a:rPr>
            </a:br>
            <a:endParaRPr lang="ru-UA" sz="2500"/>
          </a:p>
        </p:txBody>
      </p:sp>
    </p:spTree>
    <p:extLst>
      <p:ext uri="{BB962C8B-B14F-4D97-AF65-F5344CB8AC3E}">
        <p14:creationId xmlns:p14="http://schemas.microsoft.com/office/powerpoint/2010/main" val="1472546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B3DDF4-A8F3-90D6-650D-57F335E8F483}"/>
              </a:ext>
            </a:extLst>
          </p:cNvPr>
          <p:cNvSpPr>
            <a:spLocks noGrp="1"/>
          </p:cNvSpPr>
          <p:nvPr>
            <p:ph type="title"/>
          </p:nvPr>
        </p:nvSpPr>
        <p:spPr/>
        <p:txBody>
          <a:bodyPr/>
          <a:lstStyle/>
          <a:p>
            <a:r>
              <a:rPr lang="ru-UA" dirty="0"/>
              <a:t>Динаміка</a:t>
            </a:r>
          </a:p>
        </p:txBody>
      </p:sp>
      <p:sp>
        <p:nvSpPr>
          <p:cNvPr id="3" name="Объект 2">
            <a:extLst>
              <a:ext uri="{FF2B5EF4-FFF2-40B4-BE49-F238E27FC236}">
                <a16:creationId xmlns:a16="http://schemas.microsoft.com/office/drawing/2014/main" id="{98E15EA8-D03D-EED5-FB46-8A6B3F483960}"/>
              </a:ext>
            </a:extLst>
          </p:cNvPr>
          <p:cNvSpPr>
            <a:spLocks noGrp="1"/>
          </p:cNvSpPr>
          <p:nvPr>
            <p:ph sz="quarter" idx="13"/>
          </p:nvPr>
        </p:nvSpPr>
        <p:spPr/>
        <p:txBody>
          <a:bodyPr/>
          <a:lstStyle/>
          <a:p>
            <a:r>
              <a:rPr lang="uk-UA" sz="1800" dirty="0">
                <a:effectLst/>
                <a:latin typeface="Times New Roman" panose="02020603050405020304" pitchFamily="18" charset="0"/>
                <a:ea typeface="Times New Roman" panose="02020603050405020304" pitchFamily="18" charset="0"/>
              </a:rPr>
              <a:t>система кримінально-правових заборон є оптимальним гарантом конституційних принципів (негативна конституція країни), який  має тенденцію до поширення та ускладнення. </a:t>
            </a:r>
          </a:p>
          <a:p>
            <a:r>
              <a:rPr lang="uk-UA" sz="1800" dirty="0">
                <a:effectLst/>
                <a:latin typeface="Times New Roman" panose="02020603050405020304" pitchFamily="18" charset="0"/>
                <a:ea typeface="Times New Roman" panose="02020603050405020304" pitchFamily="18" charset="0"/>
              </a:rPr>
              <a:t>Водночас, спрощення структури  кримінально-правових заборон веде до зниження якості правового регулювання</a:t>
            </a:r>
            <a:r>
              <a:rPr lang="ru-UA" dirty="0">
                <a:effectLst/>
              </a:rPr>
              <a:t> </a:t>
            </a:r>
            <a:endParaRPr lang="ru-UA" dirty="0"/>
          </a:p>
        </p:txBody>
      </p:sp>
    </p:spTree>
    <p:extLst>
      <p:ext uri="{BB962C8B-B14F-4D97-AF65-F5344CB8AC3E}">
        <p14:creationId xmlns:p14="http://schemas.microsoft.com/office/powerpoint/2010/main" val="2205022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25496B42-CC46-4183-B481-887CD3E8C72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E2758CE0-F916-4DCE-88D1-71430BE441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3" name="Rectangle 1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93D049C8-970F-A409-4262-C1EAC961D0EA}"/>
              </a:ext>
            </a:extLst>
          </p:cNvPr>
          <p:cNvSpPr>
            <a:spLocks noGrp="1"/>
          </p:cNvSpPr>
          <p:nvPr>
            <p:ph type="title"/>
          </p:nvPr>
        </p:nvSpPr>
        <p:spPr>
          <a:xfrm>
            <a:off x="1126762" y="1227279"/>
            <a:ext cx="4328819" cy="2509213"/>
          </a:xfrm>
        </p:spPr>
        <p:txBody>
          <a:bodyPr vert="horz" lIns="91440" tIns="45720" rIns="91440" bIns="45720" rtlCol="0" anchor="b">
            <a:normAutofit/>
          </a:bodyPr>
          <a:lstStyle/>
          <a:p>
            <a:r>
              <a:rPr lang="en-US" sz="4800"/>
              <a:t>Траекторія норми</a:t>
            </a:r>
          </a:p>
        </p:txBody>
      </p:sp>
      <p:pic>
        <p:nvPicPr>
          <p:cNvPr id="15" name="Picture 1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7" name="Picture 1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4" name="Объект 3" descr="Изображение выглядит как текст, снимок экрана, линия, диаграмма&#10;&#10;Контент, сгенерированный ИИ, может содержать ошибки.">
            <a:extLst>
              <a:ext uri="{FF2B5EF4-FFF2-40B4-BE49-F238E27FC236}">
                <a16:creationId xmlns:a16="http://schemas.microsoft.com/office/drawing/2014/main" id="{E058CDA0-C622-4295-466B-4CDC802B275D}"/>
              </a:ext>
            </a:extLst>
          </p:cNvPr>
          <p:cNvPicPr>
            <a:picLocks noGrp="1" noChangeAspect="1"/>
          </p:cNvPicPr>
          <p:nvPr>
            <p:ph sz="quarter" idx="13"/>
          </p:nvPr>
        </p:nvPicPr>
        <p:blipFill>
          <a:blip r:embed="rId5"/>
          <a:stretch>
            <a:fillRect/>
          </a:stretch>
        </p:blipFill>
        <p:spPr>
          <a:xfrm>
            <a:off x="6096000" y="1671210"/>
            <a:ext cx="5132324" cy="3297518"/>
          </a:xfrm>
          <a:prstGeom prst="rect">
            <a:avLst/>
          </a:prstGeom>
        </p:spPr>
      </p:pic>
      <p:pic>
        <p:nvPicPr>
          <p:cNvPr id="19" name="Picture 1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1469819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21F4CB-EE90-4598-8FE7-ABD605EE85FB}"/>
              </a:ext>
            </a:extLst>
          </p:cNvPr>
          <p:cNvSpPr>
            <a:spLocks noGrp="1"/>
          </p:cNvSpPr>
          <p:nvPr>
            <p:ph type="title"/>
          </p:nvPr>
        </p:nvSpPr>
        <p:spPr/>
        <p:txBody>
          <a:bodyPr/>
          <a:lstStyle/>
          <a:p>
            <a:r>
              <a:rPr lang="uk-UA" dirty="0"/>
              <a:t>Дан приказ </a:t>
            </a:r>
            <a:r>
              <a:rPr lang="uk-UA" dirty="0" err="1"/>
              <a:t>ему</a:t>
            </a:r>
            <a:r>
              <a:rPr lang="uk-UA" dirty="0"/>
              <a:t> на </a:t>
            </a:r>
            <a:r>
              <a:rPr lang="uk-UA" dirty="0" err="1"/>
              <a:t>Запад</a:t>
            </a:r>
            <a:r>
              <a:rPr lang="uk-UA" dirty="0"/>
              <a:t>, ей…</a:t>
            </a:r>
            <a:endParaRPr lang="ru-RU" dirty="0"/>
          </a:p>
        </p:txBody>
      </p:sp>
      <p:sp>
        <p:nvSpPr>
          <p:cNvPr id="3" name="Объект 2">
            <a:extLst>
              <a:ext uri="{FF2B5EF4-FFF2-40B4-BE49-F238E27FC236}">
                <a16:creationId xmlns:a16="http://schemas.microsoft.com/office/drawing/2014/main" id="{35424DFA-BA26-42E7-AD93-AE761FE4BCC5}"/>
              </a:ext>
            </a:extLst>
          </p:cNvPr>
          <p:cNvSpPr>
            <a:spLocks noGrp="1"/>
          </p:cNvSpPr>
          <p:nvPr>
            <p:ph sz="half" idx="1"/>
          </p:nvPr>
        </p:nvSpPr>
        <p:spPr/>
        <p:txBody>
          <a:bodyPr>
            <a:normAutofit fontScale="77500" lnSpcReduction="20000"/>
          </a:bodyPr>
          <a:lstStyle/>
          <a:p>
            <a:r>
              <a:rPr lang="uk-UA" dirty="0"/>
              <a:t>Деколонізація – процес надання суверенітету правовій системі, </a:t>
            </a:r>
            <a:r>
              <a:rPr lang="uk-UA" dirty="0" err="1"/>
              <a:t>сняття</a:t>
            </a:r>
            <a:r>
              <a:rPr lang="uk-UA" dirty="0"/>
              <a:t> привілеїв  моделі </a:t>
            </a:r>
            <a:r>
              <a:rPr lang="uk-UA" dirty="0" err="1"/>
              <a:t>Славян</a:t>
            </a:r>
            <a:r>
              <a:rPr lang="uk-UA" dirty="0"/>
              <a:t> </a:t>
            </a:r>
            <a:r>
              <a:rPr lang="uk-UA" dirty="0" err="1"/>
              <a:t>ської</a:t>
            </a:r>
            <a:r>
              <a:rPr lang="uk-UA" dirty="0"/>
              <a:t> (</a:t>
            </a:r>
            <a:r>
              <a:rPr lang="uk-UA" dirty="0" err="1"/>
              <a:t>Візантийської</a:t>
            </a:r>
            <a:r>
              <a:rPr lang="uk-UA" dirty="0"/>
              <a:t>) моделі праворозуміння</a:t>
            </a:r>
          </a:p>
          <a:p>
            <a:endParaRPr lang="uk-UA" dirty="0"/>
          </a:p>
          <a:p>
            <a:endParaRPr lang="uk-UA" dirty="0"/>
          </a:p>
          <a:p>
            <a:endParaRPr lang="uk-UA" dirty="0"/>
          </a:p>
          <a:p>
            <a:endParaRPr lang="uk-UA" dirty="0"/>
          </a:p>
          <a:p>
            <a:endParaRPr lang="uk-UA" dirty="0"/>
          </a:p>
          <a:p>
            <a:r>
              <a:rPr lang="en-US" dirty="0"/>
              <a:t>THE TRUTH IS OVER THERE</a:t>
            </a:r>
            <a:endParaRPr lang="ru-RU" dirty="0"/>
          </a:p>
        </p:txBody>
      </p:sp>
      <p:sp>
        <p:nvSpPr>
          <p:cNvPr id="4" name="Объект 3">
            <a:extLst>
              <a:ext uri="{FF2B5EF4-FFF2-40B4-BE49-F238E27FC236}">
                <a16:creationId xmlns:a16="http://schemas.microsoft.com/office/drawing/2014/main" id="{E0D394B9-4382-42FD-8292-7E87755BAA18}"/>
              </a:ext>
            </a:extLst>
          </p:cNvPr>
          <p:cNvSpPr>
            <a:spLocks noGrp="1"/>
          </p:cNvSpPr>
          <p:nvPr>
            <p:ph sz="half" idx="2"/>
          </p:nvPr>
        </p:nvSpPr>
        <p:spPr>
          <a:xfrm>
            <a:off x="6312024" y="1600201"/>
            <a:ext cx="3898776" cy="4421087"/>
          </a:xfrm>
        </p:spPr>
        <p:txBody>
          <a:bodyPr>
            <a:normAutofit fontScale="77500" lnSpcReduction="20000"/>
          </a:bodyPr>
          <a:lstStyle/>
          <a:p>
            <a:r>
              <a:rPr lang="uk-UA" dirty="0" err="1"/>
              <a:t>Реколонізація</a:t>
            </a:r>
            <a:r>
              <a:rPr lang="uk-UA" dirty="0"/>
              <a:t> – процес надання привілеїв Західному підходу та образу мислення</a:t>
            </a:r>
            <a:endParaRPr lang="ru-RU" dirty="0"/>
          </a:p>
        </p:txBody>
      </p:sp>
      <p:pic>
        <p:nvPicPr>
          <p:cNvPr id="2050" name="Picture 2" descr="David Duchovny as Dana Scully (left) and Gillian Anderson as Fox Mulder (right).">
            <a:extLst>
              <a:ext uri="{FF2B5EF4-FFF2-40B4-BE49-F238E27FC236}">
                <a16:creationId xmlns:a16="http://schemas.microsoft.com/office/drawing/2014/main" id="{8C95D57F-3C00-405D-8FBC-D505138057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3912" y="3685610"/>
            <a:ext cx="5256584" cy="2956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793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61C7F0-FA04-590D-D9A7-23C75D8D7A71}"/>
              </a:ext>
            </a:extLst>
          </p:cNvPr>
          <p:cNvSpPr>
            <a:spLocks noGrp="1"/>
          </p:cNvSpPr>
          <p:nvPr>
            <p:ph type="title"/>
          </p:nvPr>
        </p:nvSpPr>
        <p:spPr/>
        <p:txBody>
          <a:bodyPr/>
          <a:lstStyle/>
          <a:p>
            <a:r>
              <a:rPr lang="ru-UA" dirty="0"/>
              <a:t>НЕОБХІДНА</a:t>
            </a:r>
          </a:p>
        </p:txBody>
      </p:sp>
      <p:sp>
        <p:nvSpPr>
          <p:cNvPr id="3" name="Объект 2">
            <a:extLst>
              <a:ext uri="{FF2B5EF4-FFF2-40B4-BE49-F238E27FC236}">
                <a16:creationId xmlns:a16="http://schemas.microsoft.com/office/drawing/2014/main" id="{66BCFD90-CCA5-57CA-AAC7-50AF1E63669F}"/>
              </a:ext>
            </a:extLst>
          </p:cNvPr>
          <p:cNvSpPr>
            <a:spLocks noGrp="1"/>
          </p:cNvSpPr>
          <p:nvPr>
            <p:ph sz="quarter" idx="13"/>
          </p:nvPr>
        </p:nvSpPr>
        <p:spPr/>
        <p:txBody>
          <a:bodyPr>
            <a:normAutofit fontScale="85000" lnSpcReduction="10000"/>
          </a:bodyPr>
          <a:lstStyle/>
          <a:p>
            <a:r>
              <a:rPr lang="uk-UA" sz="1800" dirty="0">
                <a:effectLst/>
                <a:latin typeface="Times New Roman" panose="02020603050405020304" pitchFamily="18" charset="0"/>
                <a:ea typeface="Times New Roman" panose="02020603050405020304" pitchFamily="18" charset="0"/>
              </a:rPr>
              <a:t>диференціація обсягу державного примусу в залежності від </a:t>
            </a:r>
          </a:p>
          <a:p>
            <a:r>
              <a:rPr lang="uk-UA" sz="1800" dirty="0">
                <a:effectLst/>
                <a:latin typeface="Times New Roman" panose="02020603050405020304" pitchFamily="18" charset="0"/>
                <a:ea typeface="Times New Roman" panose="02020603050405020304" pitchFamily="18" charset="0"/>
              </a:rPr>
              <a:t>характеристик суб’єктів  такого впливу (особи, соціальні спільноти, держава), </a:t>
            </a:r>
          </a:p>
          <a:p>
            <a:r>
              <a:rPr lang="uk-UA" sz="1800" dirty="0">
                <a:effectLst/>
                <a:latin typeface="Times New Roman" panose="02020603050405020304" pitchFamily="18" charset="0"/>
                <a:ea typeface="Times New Roman" panose="02020603050405020304" pitchFamily="18" charset="0"/>
              </a:rPr>
              <a:t>відповідності ступеня впливу характеристикам особи винного; </a:t>
            </a:r>
            <a:r>
              <a:rPr lang="uk-UA" sz="1800" dirty="0" err="1">
                <a:effectLst/>
                <a:latin typeface="Times New Roman" panose="02020603050405020304" pitchFamily="18" charset="0"/>
                <a:ea typeface="Times New Roman" panose="02020603050405020304" pitchFamily="18" charset="0"/>
              </a:rPr>
              <a:t>ʼ</a:t>
            </a:r>
            <a:endParaRPr lang="uk-UA" sz="1800" dirty="0">
              <a:effectLst/>
              <a:latin typeface="Times New Roman" panose="02020603050405020304" pitchFamily="18" charset="0"/>
              <a:ea typeface="Times New Roman" panose="02020603050405020304" pitchFamily="18" charset="0"/>
            </a:endParaRPr>
          </a:p>
          <a:p>
            <a:r>
              <a:rPr lang="uk-UA" sz="1800" dirty="0">
                <a:effectLst/>
                <a:latin typeface="Times New Roman" panose="02020603050405020304" pitchFamily="18" charset="0"/>
                <a:ea typeface="Times New Roman" panose="02020603050405020304" pitchFamily="18" charset="0"/>
              </a:rPr>
              <a:t>її кримінальності; </a:t>
            </a:r>
          </a:p>
          <a:p>
            <a:r>
              <a:rPr lang="uk-UA" sz="1800" dirty="0">
                <a:effectLst/>
                <a:latin typeface="Times New Roman" panose="02020603050405020304" pitchFamily="18" charset="0"/>
                <a:ea typeface="Times New Roman" panose="02020603050405020304" pitchFamily="18" charset="0"/>
              </a:rPr>
              <a:t>ступеню тяжкості скоєного злочину; </a:t>
            </a:r>
          </a:p>
          <a:p>
            <a:r>
              <a:rPr lang="uk-UA" sz="1800" dirty="0">
                <a:effectLst/>
                <a:latin typeface="Times New Roman" panose="02020603050405020304" pitchFamily="18" charset="0"/>
                <a:ea typeface="Times New Roman" panose="02020603050405020304" pitchFamily="18" charset="0"/>
              </a:rPr>
              <a:t>потребам потерпілого, </a:t>
            </a:r>
          </a:p>
          <a:p>
            <a:r>
              <a:rPr lang="uk-UA" sz="1800" dirty="0">
                <a:effectLst/>
                <a:latin typeface="Times New Roman" panose="02020603050405020304" pitchFamily="18" charset="0"/>
                <a:ea typeface="Times New Roman" panose="02020603050405020304" pitchFamily="18" charset="0"/>
              </a:rPr>
              <a:t>третіх осіб, </a:t>
            </a:r>
          </a:p>
          <a:p>
            <a:r>
              <a:rPr lang="uk-UA" sz="1800" dirty="0">
                <a:effectLst/>
                <a:latin typeface="Times New Roman" panose="02020603050405020304" pitchFamily="18" charset="0"/>
                <a:ea typeface="Times New Roman" panose="02020603050405020304" pitchFamily="18" charset="0"/>
              </a:rPr>
              <a:t>держави, </a:t>
            </a:r>
          </a:p>
          <a:p>
            <a:r>
              <a:rPr lang="uk-UA" sz="1800" dirty="0">
                <a:effectLst/>
                <a:latin typeface="Times New Roman" panose="02020603050405020304" pitchFamily="18" charset="0"/>
                <a:ea typeface="Times New Roman" panose="02020603050405020304" pitchFamily="18" charset="0"/>
              </a:rPr>
              <a:t>міжнародної спільноти.</a:t>
            </a:r>
            <a:r>
              <a:rPr lang="ru-UA" dirty="0">
                <a:effectLst/>
              </a:rPr>
              <a:t> </a:t>
            </a:r>
            <a:endParaRPr lang="ru-UA" dirty="0"/>
          </a:p>
        </p:txBody>
      </p:sp>
    </p:spTree>
    <p:extLst>
      <p:ext uri="{BB962C8B-B14F-4D97-AF65-F5344CB8AC3E}">
        <p14:creationId xmlns:p14="http://schemas.microsoft.com/office/powerpoint/2010/main" val="475942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162ACB-195F-47F6-239A-C3D3D772C46D}"/>
              </a:ext>
            </a:extLst>
          </p:cNvPr>
          <p:cNvSpPr>
            <a:spLocks noGrp="1"/>
          </p:cNvSpPr>
          <p:nvPr>
            <p:ph type="title"/>
          </p:nvPr>
        </p:nvSpPr>
        <p:spPr/>
        <p:txBody>
          <a:bodyPr>
            <a:normAutofit fontScale="90000"/>
          </a:bodyPr>
          <a:lstStyle/>
          <a:p>
            <a:r>
              <a:rPr lang="uk-UA" dirty="0">
                <a:latin typeface="Times New Roman" panose="02020603050405020304" pitchFamily="18" charset="0"/>
                <a:ea typeface="Times New Roman" panose="02020603050405020304" pitchFamily="18" charset="0"/>
              </a:rPr>
              <a:t>комплексний цілісний підхід, заснований на взаємному визнанні всіх прав та обов'язків сторін повинен дати позитивні результати у процесі побудови нового </a:t>
            </a:r>
            <a:r>
              <a:rPr lang="uk-UA" dirty="0" err="1">
                <a:latin typeface="Times New Roman" panose="02020603050405020304" pitchFamily="18" charset="0"/>
                <a:ea typeface="Times New Roman" panose="02020603050405020304" pitchFamily="18" charset="0"/>
              </a:rPr>
              <a:t>зако</a:t>
            </a:r>
            <a:endParaRPr lang="ru-UA" dirty="0"/>
          </a:p>
        </p:txBody>
      </p:sp>
      <p:sp>
        <p:nvSpPr>
          <p:cNvPr id="3" name="Объект 2">
            <a:extLst>
              <a:ext uri="{FF2B5EF4-FFF2-40B4-BE49-F238E27FC236}">
                <a16:creationId xmlns:a16="http://schemas.microsoft.com/office/drawing/2014/main" id="{519843EA-8DC9-920F-5024-7AA82BB4DBF7}"/>
              </a:ext>
            </a:extLst>
          </p:cNvPr>
          <p:cNvSpPr>
            <a:spLocks noGrp="1"/>
          </p:cNvSpPr>
          <p:nvPr>
            <p:ph sz="quarter" idx="13"/>
          </p:nvPr>
        </p:nvSpPr>
        <p:spPr/>
        <p:txBody>
          <a:bodyPr>
            <a:normAutofit fontScale="85000" lnSpcReduction="10000"/>
          </a:bodyPr>
          <a:lstStyle/>
          <a:p>
            <a:r>
              <a:rPr lang="uk-UA" sz="1800" dirty="0">
                <a:effectLst/>
                <a:latin typeface="Times New Roman" panose="02020603050405020304" pitchFamily="18" charset="0"/>
                <a:ea typeface="Times New Roman" panose="02020603050405020304" pitchFamily="18" charset="0"/>
              </a:rPr>
              <a:t>Кримінально-правові норми в країнах з перехідною економікою мають бути побудовані, </a:t>
            </a:r>
          </a:p>
          <a:p>
            <a:r>
              <a:rPr lang="uk-UA" sz="1800" dirty="0">
                <a:effectLst/>
                <a:latin typeface="Times New Roman" panose="02020603050405020304" pitchFamily="18" charset="0"/>
                <a:ea typeface="Times New Roman" panose="02020603050405020304" pitchFamily="18" charset="0"/>
              </a:rPr>
              <a:t>проаналізовані </a:t>
            </a:r>
          </a:p>
          <a:p>
            <a:r>
              <a:rPr lang="uk-UA" sz="1800" dirty="0">
                <a:effectLst/>
                <a:latin typeface="Times New Roman" panose="02020603050405020304" pitchFamily="18" charset="0"/>
                <a:ea typeface="Times New Roman" panose="02020603050405020304" pitchFamily="18" charset="0"/>
              </a:rPr>
              <a:t>і інтерпретовані з точки зору: </a:t>
            </a:r>
          </a:p>
          <a:p>
            <a:r>
              <a:rPr lang="uk-UA" sz="1800" dirty="0">
                <a:effectLst/>
                <a:latin typeface="Times New Roman" panose="02020603050405020304" pitchFamily="18" charset="0"/>
                <a:ea typeface="Times New Roman" panose="02020603050405020304" pitchFamily="18" charset="0"/>
              </a:rPr>
              <a:t>міжнародних товариств, </a:t>
            </a:r>
          </a:p>
          <a:p>
            <a:r>
              <a:rPr lang="uk-UA" sz="1800" dirty="0">
                <a:effectLst/>
                <a:latin typeface="Times New Roman" panose="02020603050405020304" pitchFamily="18" charset="0"/>
                <a:ea typeface="Times New Roman" panose="02020603050405020304" pitchFamily="18" charset="0"/>
              </a:rPr>
              <a:t>урядів, </a:t>
            </a:r>
          </a:p>
          <a:p>
            <a:r>
              <a:rPr lang="uk-UA" sz="1800" dirty="0">
                <a:effectLst/>
                <a:latin typeface="Times New Roman" panose="02020603050405020304" pitchFamily="18" charset="0"/>
                <a:ea typeface="Times New Roman" panose="02020603050405020304" pitchFamily="18" charset="0"/>
              </a:rPr>
              <a:t>місцевих експертів, </a:t>
            </a:r>
          </a:p>
          <a:p>
            <a:r>
              <a:rPr lang="uk-UA" sz="1800" dirty="0">
                <a:effectLst/>
                <a:latin typeface="Times New Roman" panose="02020603050405020304" pitchFamily="18" charset="0"/>
                <a:ea typeface="Times New Roman" panose="02020603050405020304" pitchFamily="18" charset="0"/>
              </a:rPr>
              <a:t>пересічних громадян, </a:t>
            </a:r>
          </a:p>
          <a:p>
            <a:r>
              <a:rPr lang="uk-UA" sz="1800" dirty="0">
                <a:effectLst/>
                <a:latin typeface="Times New Roman" panose="02020603050405020304" pitchFamily="18" charset="0"/>
                <a:ea typeface="Times New Roman" panose="02020603050405020304" pitchFamily="18" charset="0"/>
              </a:rPr>
              <a:t>правоохоронців та суддів, </a:t>
            </a:r>
          </a:p>
          <a:p>
            <a:r>
              <a:rPr lang="uk-UA" sz="1800" dirty="0">
                <a:effectLst/>
                <a:latin typeface="Times New Roman" panose="02020603050405020304" pitchFamily="18" charset="0"/>
                <a:ea typeface="Times New Roman" panose="02020603050405020304" pitchFamily="18" charset="0"/>
              </a:rPr>
              <a:t>жертв злочинів та правопорушників. </a:t>
            </a:r>
          </a:p>
        </p:txBody>
      </p:sp>
    </p:spTree>
    <p:extLst>
      <p:ext uri="{BB962C8B-B14F-4D97-AF65-F5344CB8AC3E}">
        <p14:creationId xmlns:p14="http://schemas.microsoft.com/office/powerpoint/2010/main" val="2576000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F0A8CD-F46A-2DB3-36FB-A3ED89CA6961}"/>
              </a:ext>
            </a:extLst>
          </p:cNvPr>
          <p:cNvSpPr>
            <a:spLocks noGrp="1"/>
          </p:cNvSpPr>
          <p:nvPr>
            <p:ph type="title"/>
          </p:nvPr>
        </p:nvSpPr>
        <p:spPr/>
        <p:txBody>
          <a:bodyPr/>
          <a:lstStyle/>
          <a:p>
            <a:r>
              <a:rPr lang="uk-UA" sz="1800" dirty="0">
                <a:effectLst/>
                <a:latin typeface="Times New Roman" panose="02020603050405020304" pitchFamily="18" charset="0"/>
                <a:ea typeface="Times New Roman" panose="02020603050405020304" pitchFamily="18" charset="0"/>
              </a:rPr>
              <a:t>фрагментація</a:t>
            </a:r>
            <a:endParaRPr lang="ru-UA" dirty="0"/>
          </a:p>
        </p:txBody>
      </p:sp>
      <p:sp>
        <p:nvSpPr>
          <p:cNvPr id="3" name="Объект 2">
            <a:extLst>
              <a:ext uri="{FF2B5EF4-FFF2-40B4-BE49-F238E27FC236}">
                <a16:creationId xmlns:a16="http://schemas.microsoft.com/office/drawing/2014/main" id="{0D0DAD8B-0448-44BB-0D8E-A5D9FB36B3E2}"/>
              </a:ext>
            </a:extLst>
          </p:cNvPr>
          <p:cNvSpPr>
            <a:spLocks noGrp="1"/>
          </p:cNvSpPr>
          <p:nvPr>
            <p:ph sz="quarter" idx="13"/>
          </p:nvPr>
        </p:nvSpPr>
        <p:spPr/>
        <p:txBody>
          <a:bodyPr/>
          <a:lstStyle/>
          <a:p>
            <a:r>
              <a:rPr lang="uk-UA" sz="1800" i="1" dirty="0">
                <a:effectLst/>
                <a:latin typeface="Times New Roman" panose="02020603050405020304" pitchFamily="18" charset="0"/>
                <a:ea typeface="Times New Roman" panose="02020603050405020304" pitchFamily="18" charset="0"/>
              </a:rPr>
              <a:t>Держава має право карати свого громадянина</a:t>
            </a:r>
            <a:r>
              <a:rPr lang="uk-UA" sz="1800" dirty="0">
                <a:effectLst/>
                <a:latin typeface="Times New Roman" panose="02020603050405020304" pitchFamily="18" charset="0"/>
                <a:ea typeface="Times New Roman" panose="02020603050405020304" pitchFamily="18" charset="0"/>
              </a:rPr>
              <a:t>. Тільки держава. Це аксіома </a:t>
            </a:r>
            <a:r>
              <a:rPr lang="uk-UA" sz="1800" dirty="0" err="1">
                <a:effectLst/>
                <a:latin typeface="Times New Roman" panose="02020603050405020304" pitchFamily="18" charset="0"/>
                <a:ea typeface="Times New Roman" panose="02020603050405020304" pitchFamily="18" charset="0"/>
              </a:rPr>
              <a:t>транзиції</a:t>
            </a:r>
            <a:r>
              <a:rPr lang="uk-UA" sz="1800" dirty="0">
                <a:effectLst/>
                <a:latin typeface="Times New Roman" panose="02020603050405020304" pitchFamily="18" charset="0"/>
                <a:ea typeface="Times New Roman" panose="02020603050405020304" pitchFamily="18" charset="0"/>
              </a:rPr>
              <a:t>: від законів </a:t>
            </a:r>
            <a:r>
              <a:rPr lang="uk-UA" sz="1800" dirty="0" err="1">
                <a:effectLst/>
                <a:latin typeface="Times New Roman" panose="02020603050405020304" pitchFamily="18" charset="0"/>
                <a:ea typeface="Times New Roman" panose="02020603050405020304" pitchFamily="18" charset="0"/>
              </a:rPr>
              <a:t>таліона</a:t>
            </a:r>
            <a:r>
              <a:rPr lang="uk-UA" sz="1800" dirty="0">
                <a:effectLst/>
                <a:latin typeface="Times New Roman" panose="02020603050405020304" pitchFamily="18" charset="0"/>
                <a:ea typeface="Times New Roman" panose="02020603050405020304" pitchFamily="18" charset="0"/>
              </a:rPr>
              <a:t> до демократичної системи управління</a:t>
            </a:r>
            <a:r>
              <a:rPr lang="ru-UA" dirty="0">
                <a:effectLst/>
              </a:rPr>
              <a:t> </a:t>
            </a:r>
          </a:p>
          <a:p>
            <a:r>
              <a:rPr lang="uk-UA" sz="1800" dirty="0">
                <a:effectLst/>
                <a:latin typeface="Times New Roman" panose="02020603050405020304" pitchFamily="18" charset="0"/>
                <a:ea typeface="Times New Roman" panose="02020603050405020304" pitchFamily="18" charset="0"/>
              </a:rPr>
              <a:t>розуміння </a:t>
            </a:r>
            <a:r>
              <a:rPr lang="uk-UA" sz="1800" i="1" dirty="0">
                <a:effectLst/>
                <a:latin typeface="Times New Roman" panose="02020603050405020304" pitchFamily="18" charset="0"/>
                <a:ea typeface="Times New Roman" panose="02020603050405020304" pitchFamily="18" charset="0"/>
              </a:rPr>
              <a:t>кримінально-правової заборони як необхідного для політичного істеблішменту інструменту забезпечення суспільної і національної безпеки</a:t>
            </a:r>
            <a:endParaRPr lang="uk-UA" sz="1800" i="1" dirty="0">
              <a:latin typeface="Times New Roman" panose="02020603050405020304" pitchFamily="18" charset="0"/>
              <a:ea typeface="Times New Roman" panose="02020603050405020304" pitchFamily="18" charset="0"/>
            </a:endParaRPr>
          </a:p>
          <a:p>
            <a:r>
              <a:rPr lang="ru-UA" dirty="0">
                <a:effectLst/>
              </a:rPr>
              <a:t> </a:t>
            </a:r>
            <a:r>
              <a:rPr lang="uk-UA" sz="1800" dirty="0">
                <a:effectLst/>
                <a:latin typeface="Times New Roman" panose="02020603050405020304" pitchFamily="18" charset="0"/>
                <a:ea typeface="Times New Roman" panose="02020603050405020304" pitchFamily="18" charset="0"/>
              </a:rPr>
              <a:t>кримінально-правовий примус (покарання та інші заходи кримінально-правового впливу) та кримінально-правовий компроміс (примирення, реституція та компенсація), знаходячись у формальній суперечності, забезпечують ефективне обмеження каральної влади держави.</a:t>
            </a:r>
            <a:r>
              <a:rPr lang="ru-UA" dirty="0">
                <a:effectLst/>
              </a:rPr>
              <a:t> </a:t>
            </a:r>
            <a:endParaRPr lang="ru-UA" dirty="0"/>
          </a:p>
        </p:txBody>
      </p:sp>
    </p:spTree>
    <p:extLst>
      <p:ext uri="{BB962C8B-B14F-4D97-AF65-F5344CB8AC3E}">
        <p14:creationId xmlns:p14="http://schemas.microsoft.com/office/powerpoint/2010/main" val="1983800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76CC87-0C1F-31DA-04B2-20A61C4C880D}"/>
              </a:ext>
            </a:extLst>
          </p:cNvPr>
          <p:cNvSpPr>
            <a:spLocks noGrp="1"/>
          </p:cNvSpPr>
          <p:nvPr>
            <p:ph type="title"/>
          </p:nvPr>
        </p:nvSpPr>
        <p:spPr/>
        <p:txBody>
          <a:bodyPr/>
          <a:lstStyle/>
          <a:p>
            <a:r>
              <a:rPr lang="uk-UA" dirty="0" err="1">
                <a:solidFill>
                  <a:srgbClr val="000000"/>
                </a:solidFill>
                <a:latin typeface="Times New Roman" panose="02020603050405020304" pitchFamily="18" charset="0"/>
                <a:ea typeface="Times New Roman" panose="02020603050405020304" pitchFamily="18" charset="0"/>
              </a:rPr>
              <a:t>віктимно</a:t>
            </a:r>
            <a:r>
              <a:rPr lang="uk-UA" dirty="0">
                <a:solidFill>
                  <a:srgbClr val="000000"/>
                </a:solidFill>
                <a:latin typeface="Times New Roman" panose="02020603050405020304" pitchFamily="18" charset="0"/>
                <a:ea typeface="Times New Roman" panose="02020603050405020304" pitchFamily="18" charset="0"/>
              </a:rPr>
              <a:t>-орієнтований підхід</a:t>
            </a:r>
            <a:br>
              <a:rPr lang="uk-UA" dirty="0">
                <a:solidFill>
                  <a:srgbClr val="000000"/>
                </a:solidFill>
                <a:latin typeface="Times New Roman" panose="02020603050405020304" pitchFamily="18" charset="0"/>
                <a:ea typeface="Times New Roman" panose="02020603050405020304" pitchFamily="18" charset="0"/>
              </a:rPr>
            </a:br>
            <a:endParaRPr lang="ru-UA" dirty="0"/>
          </a:p>
        </p:txBody>
      </p:sp>
      <p:sp>
        <p:nvSpPr>
          <p:cNvPr id="3" name="Объект 2">
            <a:extLst>
              <a:ext uri="{FF2B5EF4-FFF2-40B4-BE49-F238E27FC236}">
                <a16:creationId xmlns:a16="http://schemas.microsoft.com/office/drawing/2014/main" id="{DB3FCB9E-7DAC-931A-712F-F202F52B1D7C}"/>
              </a:ext>
            </a:extLst>
          </p:cNvPr>
          <p:cNvSpPr>
            <a:spLocks noGrp="1"/>
          </p:cNvSpPr>
          <p:nvPr>
            <p:ph sz="quarter" idx="13"/>
          </p:nvPr>
        </p:nvSpPr>
        <p:spPr/>
        <p:txBody>
          <a:bodyPr/>
          <a:lstStyle/>
          <a:p>
            <a:r>
              <a:rPr lang="uk-UA" sz="1800" dirty="0">
                <a:solidFill>
                  <a:srgbClr val="000000"/>
                </a:solidFill>
                <a:effectLst/>
                <a:latin typeface="Times New Roman" panose="02020603050405020304" pitchFamily="18" charset="0"/>
                <a:ea typeface="Times New Roman" panose="02020603050405020304" pitchFamily="18" charset="0"/>
              </a:rPr>
              <a:t>права і свободи, безпека жертви кримінального правопорушення, </a:t>
            </a:r>
          </a:p>
          <a:p>
            <a:r>
              <a:rPr lang="uk-UA" sz="1800" dirty="0">
                <a:solidFill>
                  <a:srgbClr val="000000"/>
                </a:solidFill>
                <a:effectLst/>
                <a:latin typeface="Times New Roman" panose="02020603050405020304" pitchFamily="18" charset="0"/>
                <a:ea typeface="Times New Roman" panose="02020603050405020304" pitchFamily="18" charset="0"/>
              </a:rPr>
              <a:t>а не інтереси суспільства, чи міжнародної спільноти </a:t>
            </a:r>
          </a:p>
          <a:p>
            <a:r>
              <a:rPr lang="uk-UA" sz="1800" dirty="0">
                <a:solidFill>
                  <a:srgbClr val="000000"/>
                </a:solidFill>
                <a:effectLst/>
                <a:latin typeface="Times New Roman" panose="02020603050405020304" pitchFamily="18" charset="0"/>
                <a:ea typeface="Times New Roman" panose="02020603050405020304" pitchFamily="18" charset="0"/>
              </a:rPr>
              <a:t>являються центральними елементами сучасної кримінальної політики</a:t>
            </a:r>
            <a:r>
              <a:rPr lang="ru-UA" dirty="0">
                <a:effectLst/>
              </a:rPr>
              <a:t> </a:t>
            </a:r>
            <a:endParaRPr lang="ru-UA" dirty="0"/>
          </a:p>
        </p:txBody>
      </p:sp>
    </p:spTree>
    <p:extLst>
      <p:ext uri="{BB962C8B-B14F-4D97-AF65-F5344CB8AC3E}">
        <p14:creationId xmlns:p14="http://schemas.microsoft.com/office/powerpoint/2010/main" val="1410631418"/>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975</TotalTime>
  <Words>585</Words>
  <Application>Microsoft Macintosh PowerPoint</Application>
  <PresentationFormat>Широкоэкранный</PresentationFormat>
  <Paragraphs>73</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Aptos</vt:lpstr>
      <vt:lpstr>Arial</vt:lpstr>
      <vt:lpstr>Times New Roman</vt:lpstr>
      <vt:lpstr>Tw Cen MT</vt:lpstr>
      <vt:lpstr>ui-sans-serif</vt:lpstr>
      <vt:lpstr>Капля</vt:lpstr>
      <vt:lpstr>ПАРАДИГМИ КРИМІНАЛЬНОГО ПРАВА Лекція 2 </vt:lpstr>
      <vt:lpstr>Еволюція кримінального права: від інтуїтивної до транснаціональної парадигми </vt:lpstr>
      <vt:lpstr>Динаміка</vt:lpstr>
      <vt:lpstr>Траекторія норми</vt:lpstr>
      <vt:lpstr>Дан приказ ему на Запад, ей…</vt:lpstr>
      <vt:lpstr>НЕОБХІДНА</vt:lpstr>
      <vt:lpstr>комплексний цілісний підхід, заснований на взаємному визнанні всіх прав та обов'язків сторін повинен дати позитивні результати у процесі побудови нового зако</vt:lpstr>
      <vt:lpstr>фрагментація</vt:lpstr>
      <vt:lpstr>віктимно-орієнтований підхід </vt:lpstr>
      <vt:lpstr>Новелізація кримінального закону справа невдячна.</vt:lpstr>
      <vt:lpstr>Презентация PowerPoint</vt:lpstr>
      <vt:lpstr>DROPPING 14 th page</vt:lpstr>
      <vt:lpstr>Мертва норма та мертва ідеологія </vt:lpstr>
      <vt:lpstr>Інновація vs інтерпретація</vt:lpstr>
      <vt:lpstr>НА ПОТІМ?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27</cp:revision>
  <dcterms:created xsi:type="dcterms:W3CDTF">2024-12-26T17:09:39Z</dcterms:created>
  <dcterms:modified xsi:type="dcterms:W3CDTF">2025-10-05T08:22:28Z</dcterms:modified>
</cp:coreProperties>
</file>