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7"/>
  </p:notesMasterIdLst>
  <p:sldIdLst>
    <p:sldId id="282" r:id="rId2"/>
    <p:sldId id="313" r:id="rId3"/>
    <p:sldId id="315" r:id="rId4"/>
    <p:sldId id="314" r:id="rId5"/>
    <p:sldId id="301" r:id="rId6"/>
    <p:sldId id="316" r:id="rId7"/>
    <p:sldId id="317" r:id="rId8"/>
    <p:sldId id="318" r:id="rId9"/>
    <p:sldId id="319" r:id="rId10"/>
    <p:sldId id="260" r:id="rId11"/>
    <p:sldId id="290" r:id="rId12"/>
    <p:sldId id="292" r:id="rId13"/>
    <p:sldId id="293" r:id="rId14"/>
    <p:sldId id="291" r:id="rId15"/>
    <p:sldId id="265"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176"/>
    <p:restoredTop sz="94659"/>
  </p:normalViewPr>
  <p:slideViewPr>
    <p:cSldViewPr snapToGrid="0">
      <p:cViewPr varScale="1">
        <p:scale>
          <a:sx n="104" d="100"/>
          <a:sy n="104" d="100"/>
        </p:scale>
        <p:origin x="240" y="3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6976B5-EBF4-C841-9EC8-ABE5520015A7}" type="datetimeFigureOut">
              <a:rPr lang="ru-UA" smtClean="0"/>
              <a:t>10/5/25</a:t>
            </a:fld>
            <a:endParaRPr lang="ru-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1D4041-421B-C04E-B257-11A0E2C123DE}" type="slidenum">
              <a:rPr lang="ru-UA" smtClean="0"/>
              <a:t>‹#›</a:t>
            </a:fld>
            <a:endParaRPr lang="ru-UA"/>
          </a:p>
        </p:txBody>
      </p:sp>
    </p:spTree>
    <p:extLst>
      <p:ext uri="{BB962C8B-B14F-4D97-AF65-F5344CB8AC3E}">
        <p14:creationId xmlns:p14="http://schemas.microsoft.com/office/powerpoint/2010/main" val="4265556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10/5/25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10/5/25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2DE30582-0E8B-408E-BFEB-1C9632EC73BD}" type="datetimeFigureOut">
              <a:rPr lang="uk-UA" smtClean="0"/>
              <a:t>05.10.25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3A5E7894-5513-4A35-8D8B-F5DD18DC3567}" type="slidenum">
              <a:rPr lang="uk-UA" smtClean="0"/>
              <a:t>‹#›</a:t>
            </a:fld>
            <a:endParaRPr lang="uk-UA"/>
          </a:p>
        </p:txBody>
      </p:sp>
    </p:spTree>
    <p:extLst>
      <p:ext uri="{BB962C8B-B14F-4D97-AF65-F5344CB8AC3E}">
        <p14:creationId xmlns:p14="http://schemas.microsoft.com/office/powerpoint/2010/main" val="41993196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cSld name="1_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Объект 2"/>
          <p:cNvSpPr>
            <a:spLocks noGrp="1"/>
          </p:cNvSpPr>
          <p:nvPr>
            <p:ph sz="half" idx="1"/>
          </p:nvPr>
        </p:nvSpPr>
        <p:spPr>
          <a:xfrm>
            <a:off x="609600" y="1600201"/>
            <a:ext cx="53848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Объект 3"/>
          <p:cNvSpPr>
            <a:spLocks noGrp="1"/>
          </p:cNvSpPr>
          <p:nvPr>
            <p:ph sz="half" idx="2"/>
          </p:nvPr>
        </p:nvSpPr>
        <p:spPr>
          <a:xfrm>
            <a:off x="6197600" y="1600201"/>
            <a:ext cx="53848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2DE30582-0E8B-408E-BFEB-1C9632EC73BD}" type="datetimeFigureOut">
              <a:rPr lang="uk-UA" smtClean="0"/>
              <a:t>05.10.25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3A5E7894-5513-4A35-8D8B-F5DD18DC3567}" type="slidenum">
              <a:rPr lang="uk-UA" smtClean="0"/>
              <a:t>‹#›</a:t>
            </a:fld>
            <a:endParaRPr lang="uk-UA"/>
          </a:p>
        </p:txBody>
      </p:sp>
    </p:spTree>
    <p:extLst>
      <p:ext uri="{BB962C8B-B14F-4D97-AF65-F5344CB8AC3E}">
        <p14:creationId xmlns:p14="http://schemas.microsoft.com/office/powerpoint/2010/main" val="2549042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dirty="0"/>
              <a:t>10/5/25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10/5/25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10/5/25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10/5/25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10/5/25</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 id="2147483669" r:id="rId18"/>
    <p:sldLayoutId id="2147483670" r:id="rId19"/>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9.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4A391C69-E52F-4DC0-B51A-0DABC54840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48390FD-448E-4FF2-AEE8-C46960568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59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Рисунок 9" descr="Изображение выглядит как текст, искусство, снимок экрана, плакат&#10;&#10;Контент, сгенерированный ИИ, может содержать ошибки.">
            <a:extLst>
              <a:ext uri="{FF2B5EF4-FFF2-40B4-BE49-F238E27FC236}">
                <a16:creationId xmlns:a16="http://schemas.microsoft.com/office/drawing/2014/main" id="{933FBA3C-3CA6-169D-1CD3-BEBB5C7D87F0}"/>
              </a:ext>
            </a:extLst>
          </p:cNvPr>
          <p:cNvPicPr>
            <a:picLocks noChangeAspect="1"/>
          </p:cNvPicPr>
          <p:nvPr/>
        </p:nvPicPr>
        <p:blipFill>
          <a:blip r:embed="rId2"/>
          <a:srcRect l="11630" r="17872"/>
          <a:stretch/>
        </p:blipFill>
        <p:spPr>
          <a:xfrm>
            <a:off x="7357274" y="10"/>
            <a:ext cx="4834726" cy="6857990"/>
          </a:xfrm>
          <a:prstGeom prst="rect">
            <a:avLst/>
          </a:prstGeom>
        </p:spPr>
      </p:pic>
      <p:pic>
        <p:nvPicPr>
          <p:cNvPr id="28" name="Picture 27">
            <a:extLst>
              <a:ext uri="{FF2B5EF4-FFF2-40B4-BE49-F238E27FC236}">
                <a16:creationId xmlns:a16="http://schemas.microsoft.com/office/drawing/2014/main" id="{0BD259F2-A289-4420-B3EB-BBC6A904FC0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AutoShape 6" descr="A conceptual illustration of the relationship between international and national dimensions of human rights protection. The image should depict a globe with interconnected scales of justice, symbolizing internationalization. On one side, a national courthouse represents sovereignty, while on the other, a diverse group of individuals symbolizes individual rights. The background should feature abstract legal documents and human rights symbols. The overall theme should be balanced, showing the tension between internationalization and fragmentation, sovereignty, and individual rights.">
            <a:extLst>
              <a:ext uri="{FF2B5EF4-FFF2-40B4-BE49-F238E27FC236}">
                <a16:creationId xmlns:a16="http://schemas.microsoft.com/office/drawing/2014/main" id="{D481242F-8318-624B-E9C2-2B5E80CD96E2}"/>
              </a:ext>
            </a:extLst>
          </p:cNvPr>
          <p:cNvSpPr>
            <a:spLocks noGrp="1" noChangeAspect="1" noChangeArrowheads="1"/>
          </p:cNvSpPr>
          <p:nvPr>
            <p:ph type="ctrTitle"/>
          </p:nvPr>
        </p:nvSpPr>
        <p:spPr bwMode="auto">
          <a:xfrm>
            <a:off x="981075" y="1358901"/>
            <a:ext cx="5280026" cy="2730498"/>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r>
              <a:rPr lang="uk-UA" sz="3000" b="1" dirty="0"/>
              <a:t>ПАРАДИГМИ КРИМІНАЛЬНОГО ПРАВА Лекція 2</a:t>
            </a:r>
            <a:br>
              <a:rPr lang="en-US" sz="3000" dirty="0"/>
            </a:br>
            <a:endParaRPr lang="ru-UA" sz="3000" dirty="0"/>
          </a:p>
        </p:txBody>
      </p:sp>
      <p:sp>
        <p:nvSpPr>
          <p:cNvPr id="6" name="AutoShape 2" descr="A conceptual illustration of the relationship between international and national dimensions of human rights protection. The image should depict a globe with interconnected scales of justice, symbolizing internationalization. On one side, a national courthouse represents sovereignty, while on the other, a diverse group of individuals symbolizes individual rights. The background should feature abstract legal documents and human rights symbols. The overall theme should be balanced, showing the tension between internationalization and fragmentation, sovereignty, and individual rights.">
            <a:extLst>
              <a:ext uri="{FF2B5EF4-FFF2-40B4-BE49-F238E27FC236}">
                <a16:creationId xmlns:a16="http://schemas.microsoft.com/office/drawing/2014/main" id="{FF51D14F-C23C-FE93-BF8C-80D96A9B2292}"/>
              </a:ext>
            </a:extLst>
          </p:cNvPr>
          <p:cNvSpPr>
            <a:spLocks noGrp="1" noChangeAspect="1" noChangeArrowheads="1"/>
          </p:cNvSpPr>
          <p:nvPr>
            <p:ph type="subTitle" idx="1"/>
          </p:nvPr>
        </p:nvSpPr>
        <p:spPr bwMode="auto">
          <a:xfrm>
            <a:off x="1120148" y="4165600"/>
            <a:ext cx="5140954" cy="1371599"/>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r>
              <a:rPr lang="uk-UA" dirty="0"/>
              <a:t>Професор </a:t>
            </a:r>
            <a:r>
              <a:rPr lang="uk-UA" dirty="0" err="1"/>
              <a:t>Вячеслав</a:t>
            </a:r>
            <a:r>
              <a:rPr lang="uk-UA" dirty="0"/>
              <a:t> ТУЛЯКОВ</a:t>
            </a:r>
            <a:endParaRPr lang="en-US" dirty="0"/>
          </a:p>
          <a:p>
            <a:r>
              <a:rPr lang="en-US" dirty="0" err="1"/>
              <a:t>Tuliakov@onua.edu.ua</a:t>
            </a:r>
            <a:endParaRPr lang="ru-UA" dirty="0"/>
          </a:p>
        </p:txBody>
      </p:sp>
    </p:spTree>
    <p:extLst>
      <p:ext uri="{BB962C8B-B14F-4D97-AF65-F5344CB8AC3E}">
        <p14:creationId xmlns:p14="http://schemas.microsoft.com/office/powerpoint/2010/main" val="1160112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700"/>
                                        <p:tgtEl>
                                          <p:spTgt spid="8"/>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700"/>
                                        <p:tgtEl>
                                          <p:spTgt spid="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7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3200" dirty="0" err="1">
                <a:latin typeface="Times New Roman" panose="02020603050405020304" pitchFamily="18" charset="0"/>
                <a:ea typeface="Times New Roman" panose="02020603050405020304" pitchFamily="18" charset="0"/>
              </a:rPr>
              <a:t>Новелізація</a:t>
            </a:r>
            <a:r>
              <a:rPr lang="uk-UA" sz="3200" dirty="0">
                <a:latin typeface="Times New Roman" panose="02020603050405020304" pitchFamily="18" charset="0"/>
                <a:ea typeface="Times New Roman" panose="02020603050405020304" pitchFamily="18" charset="0"/>
              </a:rPr>
              <a:t> кримінального закону справа невдячна.</a:t>
            </a:r>
            <a:endParaRPr lang="uk-UA" sz="3200" dirty="0"/>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739897" y="2119181"/>
            <a:ext cx="4192820" cy="4189545"/>
          </a:xfrm>
        </p:spPr>
      </p:pic>
    </p:spTree>
    <p:extLst>
      <p:ext uri="{BB962C8B-B14F-4D97-AF65-F5344CB8AC3E}">
        <p14:creationId xmlns:p14="http://schemas.microsoft.com/office/powerpoint/2010/main" val="2579230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Content Placeholder 3">
            <a:extLst>
              <a:ext uri="{FF2B5EF4-FFF2-40B4-BE49-F238E27FC236}">
                <a16:creationId xmlns:a16="http://schemas.microsoft.com/office/drawing/2014/main" id="{404B1801-DC9F-463F-ABC3-AB27797C35F3}"/>
              </a:ext>
            </a:extLst>
          </p:cNvPr>
          <p:cNvSpPr>
            <a:spLocks noGrp="1"/>
          </p:cNvSpPr>
          <p:nvPr>
            <p:ph sz="half" idx="2"/>
          </p:nvPr>
        </p:nvSpPr>
        <p:spPr>
          <a:xfrm>
            <a:off x="6172200" y="1196753"/>
            <a:ext cx="4038600" cy="4929411"/>
          </a:xfrm>
        </p:spPr>
        <p:txBody>
          <a:bodyPr>
            <a:normAutofit fontScale="92500" lnSpcReduction="10000"/>
          </a:bodyPr>
          <a:lstStyle/>
          <a:p>
            <a:r>
              <a:rPr lang="ru-RU" sz="2800" i="1" dirty="0"/>
              <a:t>В его кабинете всегда лежала какая-то книжка, заложенная </a:t>
            </a:r>
            <a:r>
              <a:rPr lang="ru-RU" sz="2800" i="1" dirty="0" err="1"/>
              <a:t>закладкою</a:t>
            </a:r>
            <a:r>
              <a:rPr lang="ru-RU" sz="2800" i="1" dirty="0"/>
              <a:t> на четырнадцатой странице</a:t>
            </a:r>
            <a:r>
              <a:rPr lang="ru-RU" sz="2800" dirty="0"/>
              <a:t> </a:t>
            </a:r>
            <a:r>
              <a:rPr lang="ru-RU" sz="2800" i="1" dirty="0"/>
              <a:t>которую он постоянно читал уже два года.</a:t>
            </a:r>
            <a:br>
              <a:rPr lang="ru-RU" sz="2800" dirty="0"/>
            </a:br>
            <a:r>
              <a:rPr lang="uk-UA" sz="2800" i="1" dirty="0" err="1"/>
              <a:t>Н.Гоголь</a:t>
            </a:r>
            <a:br>
              <a:rPr lang="ru-RU" sz="2800" dirty="0"/>
            </a:br>
            <a:r>
              <a:rPr lang="ru-RU" sz="2800" b="1" dirty="0"/>
              <a:t> </a:t>
            </a:r>
            <a:br>
              <a:rPr lang="ru-RU" sz="2800" dirty="0"/>
            </a:br>
            <a:endParaRPr lang="ru-RU" sz="2800" dirty="0"/>
          </a:p>
          <a:p>
            <a:endParaRPr lang="en-US" dirty="0"/>
          </a:p>
        </p:txBody>
      </p:sp>
      <p:pic>
        <p:nvPicPr>
          <p:cNvPr id="14" name="Picture 4" descr="Гоголь «Мертвые души» читать поэму онлайн или скачать текст произведения">
            <a:extLst>
              <a:ext uri="{FF2B5EF4-FFF2-40B4-BE49-F238E27FC236}">
                <a16:creationId xmlns:a16="http://schemas.microsoft.com/office/drawing/2014/main" id="{0DA10DE2-D26F-447E-A49A-E1084AF62E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2279576" y="1196752"/>
            <a:ext cx="3816422"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8233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2EDDF5D6-7C49-4B74-AFA3-CAE931D98073}"/>
              </a:ext>
            </a:extLst>
          </p:cNvPr>
          <p:cNvSpPr>
            <a:spLocks noGrp="1"/>
          </p:cNvSpPr>
          <p:nvPr>
            <p:ph type="title"/>
          </p:nvPr>
        </p:nvSpPr>
        <p:spPr>
          <a:xfrm>
            <a:off x="1981200" y="274638"/>
            <a:ext cx="8229600" cy="1143000"/>
          </a:xfrm>
        </p:spPr>
        <p:txBody>
          <a:bodyPr/>
          <a:lstStyle/>
          <a:p>
            <a:r>
              <a:rPr lang="en-US" dirty="0"/>
              <a:t>DROPPING 14 </a:t>
            </a:r>
            <a:r>
              <a:rPr lang="en-US" dirty="0" err="1"/>
              <a:t>th</a:t>
            </a:r>
            <a:r>
              <a:rPr lang="en-US" dirty="0"/>
              <a:t> page</a:t>
            </a:r>
          </a:p>
        </p:txBody>
      </p:sp>
      <p:sp>
        <p:nvSpPr>
          <p:cNvPr id="13" name="Content Placeholder 2">
            <a:extLst>
              <a:ext uri="{FF2B5EF4-FFF2-40B4-BE49-F238E27FC236}">
                <a16:creationId xmlns:a16="http://schemas.microsoft.com/office/drawing/2014/main" id="{5C14DF62-3541-432E-8388-01A6A2901C5E}"/>
              </a:ext>
            </a:extLst>
          </p:cNvPr>
          <p:cNvSpPr>
            <a:spLocks noGrp="1"/>
          </p:cNvSpPr>
          <p:nvPr>
            <p:ph idx="1"/>
          </p:nvPr>
        </p:nvSpPr>
        <p:spPr>
          <a:xfrm>
            <a:off x="1981200" y="1600200"/>
            <a:ext cx="8229600" cy="4709160"/>
          </a:xfrm>
        </p:spPr>
        <p:txBody>
          <a:bodyPr/>
          <a:lstStyle/>
          <a:p>
            <a:r>
              <a:rPr lang="uk-UA" sz="1800" dirty="0">
                <a:latin typeface="Times New Roman" panose="02020603050405020304" pitchFamily="18" charset="0"/>
                <a:ea typeface="Times New Roman" panose="02020603050405020304" pitchFamily="18" charset="0"/>
              </a:rPr>
              <a:t>Якщо парадигма політичної доцільності всупереч законності кладеться в основу державної політики </a:t>
            </a:r>
            <a:r>
              <a:rPr lang="uk-UA" sz="1800" dirty="0" err="1">
                <a:latin typeface="Times New Roman" panose="02020603050405020304" pitchFamily="18" charset="0"/>
                <a:ea typeface="Times New Roman" panose="02020603050405020304" pitchFamily="18" charset="0"/>
              </a:rPr>
              <a:t>правореалізації</a:t>
            </a:r>
            <a:r>
              <a:rPr lang="uk-UA" sz="1800" dirty="0">
                <a:latin typeface="Times New Roman" panose="02020603050405020304" pitchFamily="18" charset="0"/>
                <a:ea typeface="Times New Roman" panose="02020603050405020304" pitchFamily="18" charset="0"/>
              </a:rPr>
              <a:t>, ми отримуємо «мертві душі реформи кримінального закону».</a:t>
            </a:r>
            <a:r>
              <a:rPr lang="en-US" sz="1800" dirty="0">
                <a:latin typeface="Times New Roman" panose="02020603050405020304" pitchFamily="18" charset="0"/>
                <a:ea typeface="Times New Roman" panose="02020603050405020304" pitchFamily="18" charset="0"/>
              </a:rPr>
              <a:t> </a:t>
            </a:r>
          </a:p>
          <a:p>
            <a:endParaRPr lang="en-US" sz="1800" dirty="0">
              <a:latin typeface="Times New Roman" panose="02020603050405020304" pitchFamily="18" charset="0"/>
              <a:ea typeface="Times New Roman" panose="02020603050405020304" pitchFamily="18" charset="0"/>
            </a:endParaRPr>
          </a:p>
          <a:p>
            <a:r>
              <a:rPr lang="uk-UA" sz="1800" dirty="0">
                <a:latin typeface="Times New Roman" panose="02020603050405020304" pitchFamily="18" charset="0"/>
                <a:ea typeface="Times New Roman" panose="02020603050405020304" pitchFamily="18" charset="0"/>
              </a:rPr>
              <a:t> Мертві душі реформи кримінального закону пов’язані не з невизначеністю системи норм чи існуванням мертвих норм та інститутів права, а з невідповідністю нормативних новел та запозичень ідеології розвитку національного законодавства та очікуванням </a:t>
            </a:r>
            <a:r>
              <a:rPr lang="uk-UA" sz="1800" dirty="0" err="1">
                <a:latin typeface="Times New Roman" panose="02020603050405020304" pitchFamily="18" charset="0"/>
                <a:ea typeface="Times New Roman" panose="02020603050405020304" pitchFamily="18" charset="0"/>
              </a:rPr>
              <a:t>правозастовувачів</a:t>
            </a:r>
            <a:r>
              <a:rPr lang="uk-UA" sz="1800" dirty="0">
                <a:latin typeface="Times New Roman" panose="02020603050405020304" pitchFamily="18" charset="0"/>
                <a:ea typeface="Times New Roman" panose="02020603050405020304" pitchFamily="18" charset="0"/>
              </a:rPr>
              <a:t> на рівні держави, суспільства, особи. </a:t>
            </a:r>
            <a:endParaRPr lang="ru-RU" sz="1800" dirty="0">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4100951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4C45464-7733-4704-BCE7-F090A9F762D4}"/>
              </a:ext>
            </a:extLst>
          </p:cNvPr>
          <p:cNvSpPr>
            <a:spLocks noGrp="1"/>
          </p:cNvSpPr>
          <p:nvPr>
            <p:ph type="title"/>
          </p:nvPr>
        </p:nvSpPr>
        <p:spPr/>
        <p:txBody>
          <a:bodyPr/>
          <a:lstStyle/>
          <a:p>
            <a:r>
              <a:rPr lang="uk-UA" dirty="0"/>
              <a:t>Мертва норма та мертва ідеологія</a:t>
            </a:r>
            <a:br>
              <a:rPr lang="uk-UA" dirty="0"/>
            </a:br>
            <a:endParaRPr lang="ru-RU" dirty="0"/>
          </a:p>
        </p:txBody>
      </p:sp>
      <p:sp>
        <p:nvSpPr>
          <p:cNvPr id="3" name="Объект 2">
            <a:extLst>
              <a:ext uri="{FF2B5EF4-FFF2-40B4-BE49-F238E27FC236}">
                <a16:creationId xmlns:a16="http://schemas.microsoft.com/office/drawing/2014/main" id="{3CE9B212-655C-49A3-B821-3AD0F2211C71}"/>
              </a:ext>
            </a:extLst>
          </p:cNvPr>
          <p:cNvSpPr>
            <a:spLocks noGrp="1"/>
          </p:cNvSpPr>
          <p:nvPr>
            <p:ph sz="half" idx="1"/>
          </p:nvPr>
        </p:nvSpPr>
        <p:spPr/>
        <p:txBody>
          <a:bodyPr>
            <a:normAutofit fontScale="92500" lnSpcReduction="10000"/>
          </a:bodyPr>
          <a:lstStyle/>
          <a:p>
            <a:r>
              <a:rPr lang="uk-UA" sz="2000" dirty="0">
                <a:latin typeface="Times New Roman" panose="02020603050405020304" pitchFamily="18" charset="0"/>
                <a:ea typeface="Times New Roman" panose="02020603050405020304" pitchFamily="18" charset="0"/>
              </a:rPr>
              <a:t>«Мертва» норма – це норма, яка не застосовується (чи майже не застосовується) на практиці через її конструктивні недосконалості, особливості реалізації </a:t>
            </a:r>
            <a:r>
              <a:rPr lang="uk-UA" sz="2000" dirty="0" err="1">
                <a:latin typeface="Times New Roman" panose="02020603050405020304" pitchFamily="18" charset="0"/>
                <a:ea typeface="Times New Roman" panose="02020603050405020304" pitchFamily="18" charset="0"/>
              </a:rPr>
              <a:t>антикриміногенної</a:t>
            </a:r>
            <a:r>
              <a:rPr lang="uk-UA" sz="2000" dirty="0">
                <a:latin typeface="Times New Roman" panose="02020603050405020304" pitchFamily="18" charset="0"/>
                <a:ea typeface="Times New Roman" panose="02020603050405020304" pitchFamily="18" charset="0"/>
              </a:rPr>
              <a:t> політики, відсутність діянь, за які вона встановлює відповідальність, тощо». </a:t>
            </a:r>
            <a:r>
              <a:rPr lang="uk-UA" sz="2000" dirty="0" err="1">
                <a:latin typeface="Times New Roman" panose="02020603050405020304" pitchFamily="18" charset="0"/>
              </a:rPr>
              <a:t>М.Мельник</a:t>
            </a:r>
            <a:r>
              <a:rPr lang="uk-UA" sz="2000" dirty="0">
                <a:latin typeface="Times New Roman" panose="02020603050405020304" pitchFamily="18" charset="0"/>
              </a:rPr>
              <a:t> </a:t>
            </a:r>
          </a:p>
          <a:p>
            <a:r>
              <a:rPr lang="uk-UA" sz="2000" dirty="0" err="1">
                <a:latin typeface="Times New Roman" panose="02020603050405020304" pitchFamily="18" charset="0"/>
              </a:rPr>
              <a:t>Масовидність</a:t>
            </a:r>
            <a:r>
              <a:rPr lang="uk-UA" sz="2000" dirty="0">
                <a:latin typeface="Times New Roman" panose="02020603050405020304" pitchFamily="18" charset="0"/>
              </a:rPr>
              <a:t> діянь</a:t>
            </a:r>
          </a:p>
          <a:p>
            <a:r>
              <a:rPr lang="uk-UA" sz="2000" dirty="0">
                <a:latin typeface="Times New Roman" panose="02020603050405020304" pitchFamily="18" charset="0"/>
              </a:rPr>
              <a:t>Процесуальна </a:t>
            </a:r>
            <a:r>
              <a:rPr lang="uk-UA" sz="2000" dirty="0" err="1">
                <a:latin typeface="Times New Roman" panose="02020603050405020304" pitchFamily="18" charset="0"/>
              </a:rPr>
              <a:t>обмежність</a:t>
            </a:r>
            <a:endParaRPr lang="uk-UA" sz="2000" dirty="0">
              <a:latin typeface="Times New Roman" panose="02020603050405020304" pitchFamily="18" charset="0"/>
            </a:endParaRPr>
          </a:p>
          <a:p>
            <a:r>
              <a:rPr lang="uk-UA" sz="2000" dirty="0">
                <a:latin typeface="Times New Roman" panose="02020603050405020304" pitchFamily="18" charset="0"/>
              </a:rPr>
              <a:t>Політична недоцільність</a:t>
            </a:r>
          </a:p>
          <a:p>
            <a:endParaRPr lang="uk-UA" sz="2000" dirty="0">
              <a:latin typeface="Times New Roman" panose="02020603050405020304" pitchFamily="18" charset="0"/>
            </a:endParaRPr>
          </a:p>
          <a:p>
            <a:endParaRPr lang="ru-RU" sz="2000" dirty="0"/>
          </a:p>
        </p:txBody>
      </p:sp>
      <p:sp>
        <p:nvSpPr>
          <p:cNvPr id="4" name="Объект 3">
            <a:extLst>
              <a:ext uri="{FF2B5EF4-FFF2-40B4-BE49-F238E27FC236}">
                <a16:creationId xmlns:a16="http://schemas.microsoft.com/office/drawing/2014/main" id="{7869585F-B730-4154-AD08-50DD4B4294D9}"/>
              </a:ext>
            </a:extLst>
          </p:cNvPr>
          <p:cNvSpPr>
            <a:spLocks noGrp="1"/>
          </p:cNvSpPr>
          <p:nvPr>
            <p:ph sz="half" idx="2"/>
          </p:nvPr>
        </p:nvSpPr>
        <p:spPr/>
        <p:txBody>
          <a:bodyPr>
            <a:normAutofit fontScale="92500" lnSpcReduction="10000"/>
          </a:bodyPr>
          <a:lstStyle/>
          <a:p>
            <a:r>
              <a:rPr lang="uk-UA" dirty="0"/>
              <a:t>Мертва душа – ідеологія фіктивності правозастосування, коли заборона вважається </a:t>
            </a:r>
            <a:r>
              <a:rPr lang="uk-UA" dirty="0" err="1"/>
              <a:t>єфективною</a:t>
            </a:r>
            <a:r>
              <a:rPr lang="uk-UA" dirty="0"/>
              <a:t>, бо не застосовується, проте не задля остраху чи </a:t>
            </a:r>
            <a:r>
              <a:rPr lang="uk-UA" dirty="0" err="1"/>
              <a:t>інтеріорізації</a:t>
            </a:r>
            <a:r>
              <a:rPr lang="uk-UA" dirty="0"/>
              <a:t>, а задля віртуальності заборони.</a:t>
            </a:r>
            <a:endParaRPr lang="ru-RU" dirty="0"/>
          </a:p>
        </p:txBody>
      </p:sp>
    </p:spTree>
    <p:extLst>
      <p:ext uri="{BB962C8B-B14F-4D97-AF65-F5344CB8AC3E}">
        <p14:creationId xmlns:p14="http://schemas.microsoft.com/office/powerpoint/2010/main" val="707307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77A3B1-F0B4-4498-8A97-9E15CB73E27D}"/>
              </a:ext>
            </a:extLst>
          </p:cNvPr>
          <p:cNvSpPr>
            <a:spLocks noGrp="1"/>
          </p:cNvSpPr>
          <p:nvPr>
            <p:ph type="title"/>
          </p:nvPr>
        </p:nvSpPr>
        <p:spPr>
          <a:xfrm>
            <a:off x="913775" y="618518"/>
            <a:ext cx="9999648" cy="291934"/>
          </a:xfrm>
        </p:spPr>
        <p:txBody>
          <a:bodyPr>
            <a:normAutofit fontScale="90000"/>
          </a:bodyPr>
          <a:lstStyle/>
          <a:p>
            <a:r>
              <a:rPr lang="uk-UA" dirty="0"/>
              <a:t>Інновація </a:t>
            </a:r>
            <a:r>
              <a:rPr lang="en-US" dirty="0"/>
              <a:t>vs </a:t>
            </a:r>
            <a:r>
              <a:rPr lang="uk-UA" dirty="0"/>
              <a:t>інтерпретація</a:t>
            </a:r>
            <a:endParaRPr lang="ru-RU" dirty="0"/>
          </a:p>
        </p:txBody>
      </p:sp>
      <p:pic>
        <p:nvPicPr>
          <p:cNvPr id="3074" name="Picture 2">
            <a:extLst>
              <a:ext uri="{FF2B5EF4-FFF2-40B4-BE49-F238E27FC236}">
                <a16:creationId xmlns:a16="http://schemas.microsoft.com/office/drawing/2014/main" id="{83E8DB1C-9D3D-4A33-9105-14EE9C50333C}"/>
              </a:ext>
            </a:extLst>
          </p:cNvPr>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1847528" y="1196752"/>
            <a:ext cx="3744416" cy="280831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Скучали по мне?&amp;quot; Нашёл в лесу памятник Сталину с Лениным. Рассказываю, как  он туда попал | Другие места | Яндекс Дзен">
            <a:extLst>
              <a:ext uri="{FF2B5EF4-FFF2-40B4-BE49-F238E27FC236}">
                <a16:creationId xmlns:a16="http://schemas.microsoft.com/office/drawing/2014/main" id="{889C603E-A3B2-419D-8B9D-98F32E78FD78}"/>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406132" y="1129982"/>
            <a:ext cx="3744416" cy="272755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В Запорожском селе из Ленина сделали Шевченко | zabor.zp.ua">
            <a:extLst>
              <a:ext uri="{FF2B5EF4-FFF2-40B4-BE49-F238E27FC236}">
                <a16:creationId xmlns:a16="http://schemas.microsoft.com/office/drawing/2014/main" id="{1B56B3DF-6CD1-45DB-8247-A74E07A154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6824" y="4077072"/>
            <a:ext cx="5078609" cy="2637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7427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53E559B7-FFF0-4CD8-9260-6334681311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Чезаре Беккариа, 19 век, бронза |">
            <a:extLst>
              <a:ext uri="{FF2B5EF4-FFF2-40B4-BE49-F238E27FC236}">
                <a16:creationId xmlns:a16="http://schemas.microsoft.com/office/drawing/2014/main" id="{4CAD1429-3BA9-D5B8-76AC-9A56D65385F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913715" y="465513"/>
            <a:ext cx="2909455" cy="5427103"/>
          </a:xfrm>
          <a:prstGeom prst="roundRect">
            <a:avLst>
              <a:gd name="adj" fmla="val 530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a:extLst>
            <a:ext uri="{909E8E84-426E-40DD-AFC4-6F175D3DCCD1}">
              <a14:hiddenFill xmlns:a14="http://schemas.microsoft.com/office/drawing/2010/main">
                <a:solidFill>
                  <a:srgbClr val="FFFFFF"/>
                </a:solidFill>
              </a14:hiddenFill>
            </a:ext>
          </a:extLst>
        </p:spPr>
      </p:pic>
      <p:pic>
        <p:nvPicPr>
          <p:cNvPr id="1033" name="Picture 1032">
            <a:extLst>
              <a:ext uri="{FF2B5EF4-FFF2-40B4-BE49-F238E27FC236}">
                <a16:creationId xmlns:a16="http://schemas.microsoft.com/office/drawing/2014/main" id="{180BC9E0-1901-4FD9-90B5-82D9EE5137E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Заголовок 3">
            <a:extLst>
              <a:ext uri="{FF2B5EF4-FFF2-40B4-BE49-F238E27FC236}">
                <a16:creationId xmlns:a16="http://schemas.microsoft.com/office/drawing/2014/main" id="{71D5F2DC-B824-7B5F-1B2F-0CFDF4146F55}"/>
              </a:ext>
            </a:extLst>
          </p:cNvPr>
          <p:cNvSpPr>
            <a:spLocks noGrp="1"/>
          </p:cNvSpPr>
          <p:nvPr>
            <p:ph type="ctrTitle"/>
          </p:nvPr>
        </p:nvSpPr>
        <p:spPr>
          <a:xfrm>
            <a:off x="960120" y="957486"/>
            <a:ext cx="4175471" cy="3131913"/>
          </a:xfrm>
        </p:spPr>
        <p:txBody>
          <a:bodyPr>
            <a:normAutofit/>
          </a:bodyPr>
          <a:lstStyle/>
          <a:p>
            <a:r>
              <a:rPr lang="uk-UA" b="1" i="0" u="none" strike="noStrike" dirty="0">
                <a:effectLst/>
              </a:rPr>
              <a:t>НА ПОТ</a:t>
            </a:r>
            <a:r>
              <a:rPr lang="uk-UA" b="1" dirty="0"/>
              <a:t>І</a:t>
            </a:r>
            <a:r>
              <a:rPr lang="uk-UA" b="1" i="0" u="none" strike="noStrike" dirty="0">
                <a:effectLst/>
              </a:rPr>
              <a:t>М</a:t>
            </a:r>
            <a:r>
              <a:rPr lang="en-US" b="1" i="0" u="none" strike="noStrike" dirty="0">
                <a:effectLst/>
              </a:rPr>
              <a:t>?</a:t>
            </a:r>
            <a:br>
              <a:rPr lang="en" b="1" i="0" u="none" strike="noStrike" dirty="0">
                <a:effectLst/>
              </a:rPr>
            </a:br>
            <a:endParaRPr lang="ru-UA" dirty="0"/>
          </a:p>
        </p:txBody>
      </p:sp>
      <p:sp>
        <p:nvSpPr>
          <p:cNvPr id="6" name="AutoShape 2" descr="An illustration representing transnational criminal policy challenges and prospects for Ukraine. The image should depict a balanced scale with one side symbolizing sovereignty (featuring a map of Ukraine and its flag) and the other side representing transnational collaboration (with symbols like the European Union flag and a handshake). In the background, include abstract visuals of a globe, interconnected digital networks, and icons of justice (such as a gavel or courthouse). Highlight Ukraine's integration into the EU with subtle but clear visual elements. The overall tone should be professional and modern, using a blue and yellow color palette to reflect Ukraine's national colors.">
            <a:extLst>
              <a:ext uri="{FF2B5EF4-FFF2-40B4-BE49-F238E27FC236}">
                <a16:creationId xmlns:a16="http://schemas.microsoft.com/office/drawing/2014/main" id="{76AD78FC-D15C-6133-51AB-2ACE55B1607C}"/>
              </a:ext>
            </a:extLst>
          </p:cNvPr>
          <p:cNvSpPr>
            <a:spLocks noGrp="1" noChangeAspect="1" noChangeArrowheads="1"/>
          </p:cNvSpPr>
          <p:nvPr>
            <p:ph type="subTitle" idx="1"/>
          </p:nvPr>
        </p:nvSpPr>
        <p:spPr bwMode="auto">
          <a:xfrm>
            <a:off x="960120" y="4165600"/>
            <a:ext cx="4192557" cy="1727016"/>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r>
              <a:rPr lang="en-US" b="1" dirty="0">
                <a:solidFill>
                  <a:schemeClr val="tx1">
                    <a:lumMod val="50000"/>
                    <a:lumOff val="50000"/>
                  </a:schemeClr>
                </a:solidFill>
              </a:rPr>
              <a:t>Viacheslav TULIAKOV © 2025</a:t>
            </a:r>
            <a:endParaRPr lang="uk-UA" dirty="0">
              <a:solidFill>
                <a:schemeClr val="tx1">
                  <a:lumMod val="50000"/>
                  <a:lumOff val="50000"/>
                </a:schemeClr>
              </a:solidFill>
            </a:endParaRPr>
          </a:p>
        </p:txBody>
      </p:sp>
    </p:spTree>
    <p:extLst>
      <p:ext uri="{BB962C8B-B14F-4D97-AF65-F5344CB8AC3E}">
        <p14:creationId xmlns:p14="http://schemas.microsoft.com/office/powerpoint/2010/main" val="917286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46F2B05-D14A-46C1-B94D-81BAFA34CA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Отпечаток пальца">
            <a:extLst>
              <a:ext uri="{FF2B5EF4-FFF2-40B4-BE49-F238E27FC236}">
                <a16:creationId xmlns:a16="http://schemas.microsoft.com/office/drawing/2014/main" id="{6D8B3A06-69F8-CF75-EFAF-77C285CDAE6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37704" y="1524495"/>
            <a:ext cx="3840815" cy="3840815"/>
          </a:xfrm>
          <a:prstGeom prst="rect">
            <a:avLst/>
          </a:prstGeom>
        </p:spPr>
      </p:pic>
      <p:pic>
        <p:nvPicPr>
          <p:cNvPr id="12" name="Picture 11">
            <a:extLst>
              <a:ext uri="{FF2B5EF4-FFF2-40B4-BE49-F238E27FC236}">
                <a16:creationId xmlns:a16="http://schemas.microsoft.com/office/drawing/2014/main" id="{DC21F734-A85A-4FEA-8CB8-6C72B8195C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Объект 2">
            <a:extLst>
              <a:ext uri="{FF2B5EF4-FFF2-40B4-BE49-F238E27FC236}">
                <a16:creationId xmlns:a16="http://schemas.microsoft.com/office/drawing/2014/main" id="{A08D242F-7911-0A79-B322-4E054BEB7892}"/>
              </a:ext>
            </a:extLst>
          </p:cNvPr>
          <p:cNvSpPr>
            <a:spLocks noGrp="1"/>
          </p:cNvSpPr>
          <p:nvPr>
            <p:ph sz="quarter" idx="13"/>
          </p:nvPr>
        </p:nvSpPr>
        <p:spPr>
          <a:xfrm>
            <a:off x="1054065" y="2367092"/>
            <a:ext cx="6695088" cy="3847444"/>
          </a:xfrm>
        </p:spPr>
        <p:txBody>
          <a:bodyPr>
            <a:normAutofit/>
          </a:bodyPr>
          <a:lstStyle/>
          <a:p>
            <a:pPr>
              <a:lnSpc>
                <a:spcPct val="110000"/>
              </a:lnSpc>
            </a:pPr>
            <a:r>
              <a:rPr lang="ru-RU" sz="1000" b="1" i="0" u="none" strike="noStrike" dirty="0">
                <a:effectLst/>
                <a:latin typeface="ui-sans-serif"/>
              </a:rPr>
              <a:t>:</a:t>
            </a:r>
            <a:r>
              <a:rPr lang="ru-RU" sz="1000" b="1" i="0" u="none" strike="noStrike" dirty="0" err="1">
                <a:effectLst/>
                <a:latin typeface="ui-sans-serif"/>
              </a:rPr>
              <a:t>Класична</a:t>
            </a:r>
            <a:r>
              <a:rPr lang="ru-RU" sz="1000" b="1" i="0" u="none" strike="noStrike" dirty="0">
                <a:effectLst/>
                <a:latin typeface="ui-sans-serif"/>
              </a:rPr>
              <a:t> парадигма:</a:t>
            </a:r>
            <a:endParaRPr lang="ru-RU" sz="1000" b="0" i="0" u="none" strike="noStrike" dirty="0">
              <a:effectLst/>
              <a:latin typeface="ui-sans-serif"/>
            </a:endParaRPr>
          </a:p>
          <a:p>
            <a:pPr marL="742950" lvl="1" indent="-285750">
              <a:lnSpc>
                <a:spcPct val="110000"/>
              </a:lnSpc>
              <a:buFont typeface="Arial" panose="020B0604020202020204" pitchFamily="34" charset="0"/>
              <a:buChar char="•"/>
            </a:pPr>
            <a:r>
              <a:rPr lang="ru-RU" sz="1000" b="0" i="0" u="none" strike="noStrike" dirty="0" err="1">
                <a:effectLst/>
                <a:latin typeface="ui-sans-serif"/>
              </a:rPr>
              <a:t>Зосереджена</a:t>
            </a:r>
            <a:r>
              <a:rPr lang="ru-RU" sz="1000" b="0" i="0" u="none" strike="noStrike" dirty="0">
                <a:effectLst/>
                <a:latin typeface="ui-sans-serif"/>
              </a:rPr>
              <a:t> на </a:t>
            </a:r>
            <a:r>
              <a:rPr lang="ru-RU" sz="1000" b="0" i="0" u="none" strike="noStrike" dirty="0" err="1">
                <a:effectLst/>
                <a:latin typeface="ui-sans-serif"/>
              </a:rPr>
              <a:t>покаранні</a:t>
            </a:r>
            <a:r>
              <a:rPr lang="ru-RU" sz="1000" b="0" i="0" u="none" strike="noStrike" dirty="0">
                <a:effectLst/>
                <a:latin typeface="ui-sans-serif"/>
              </a:rPr>
              <a:t> </a:t>
            </a:r>
            <a:r>
              <a:rPr lang="ru-RU" sz="1000" b="0" i="0" u="none" strike="noStrike" dirty="0" err="1">
                <a:effectLst/>
                <a:latin typeface="ui-sans-serif"/>
              </a:rPr>
              <a:t>правопорушників</a:t>
            </a:r>
            <a:r>
              <a:rPr lang="ru-RU" sz="1000" b="0" i="0" u="none" strike="noStrike" dirty="0">
                <a:effectLst/>
                <a:latin typeface="ui-sans-serif"/>
              </a:rPr>
              <a:t>.</a:t>
            </a:r>
          </a:p>
          <a:p>
            <a:pPr marL="742950" lvl="1" indent="-285750">
              <a:lnSpc>
                <a:spcPct val="110000"/>
              </a:lnSpc>
              <a:buFont typeface="Arial" panose="020B0604020202020204" pitchFamily="34" charset="0"/>
              <a:buChar char="•"/>
            </a:pPr>
            <a:r>
              <a:rPr lang="ru-RU" sz="1000" b="0" i="0" u="none" strike="noStrike" dirty="0" err="1">
                <a:effectLst/>
                <a:latin typeface="ui-sans-serif"/>
              </a:rPr>
              <a:t>Основна</a:t>
            </a:r>
            <a:r>
              <a:rPr lang="ru-RU" sz="1000" b="0" i="0" u="none" strike="noStrike" dirty="0">
                <a:effectLst/>
                <a:latin typeface="ui-sans-serif"/>
              </a:rPr>
              <a:t> мета — </a:t>
            </a:r>
            <a:r>
              <a:rPr lang="ru-RU" sz="1000" b="0" i="0" u="none" strike="noStrike" dirty="0" err="1">
                <a:effectLst/>
                <a:latin typeface="ui-sans-serif"/>
              </a:rPr>
              <a:t>відплата</a:t>
            </a:r>
            <a:r>
              <a:rPr lang="ru-RU" sz="1000" b="0" i="0" u="none" strike="noStrike" dirty="0">
                <a:effectLst/>
                <a:latin typeface="ui-sans-serif"/>
              </a:rPr>
              <a:t> за </a:t>
            </a:r>
            <a:r>
              <a:rPr lang="ru-RU" sz="1000" b="0" i="0" u="none" strike="noStrike" dirty="0" err="1">
                <a:effectLst/>
                <a:latin typeface="ui-sans-serif"/>
              </a:rPr>
              <a:t>злочин</a:t>
            </a:r>
            <a:r>
              <a:rPr lang="ru-RU" sz="1000" b="0" i="0" u="none" strike="noStrike" dirty="0">
                <a:effectLst/>
                <a:latin typeface="ui-sans-serif"/>
              </a:rPr>
              <a:t> [</a:t>
            </a:r>
            <a:r>
              <a:rPr lang="en" sz="1000" b="0" i="0" u="none" strike="noStrike" dirty="0">
                <a:effectLst/>
                <a:latin typeface="ui-sans-serif"/>
              </a:rPr>
              <a:t>Bentham, Beccaria].</a:t>
            </a:r>
          </a:p>
          <a:p>
            <a:pPr>
              <a:lnSpc>
                <a:spcPct val="110000"/>
              </a:lnSpc>
              <a:buFont typeface="Arial" panose="020B0604020202020204" pitchFamily="34" charset="0"/>
              <a:buChar char="•"/>
            </a:pPr>
            <a:r>
              <a:rPr lang="ru-RU" sz="1000" b="1" i="0" u="none" strike="noStrike" dirty="0" err="1">
                <a:effectLst/>
                <a:latin typeface="ui-sans-serif"/>
              </a:rPr>
              <a:t>Позитивістська</a:t>
            </a:r>
            <a:r>
              <a:rPr lang="ru-RU" sz="1000" b="1" i="0" u="none" strike="noStrike" dirty="0">
                <a:effectLst/>
                <a:latin typeface="ui-sans-serif"/>
              </a:rPr>
              <a:t> парадигма:</a:t>
            </a:r>
            <a:endParaRPr lang="ru-RU" sz="1000" b="0" i="0" u="none" strike="noStrike" dirty="0">
              <a:effectLst/>
              <a:latin typeface="ui-sans-serif"/>
            </a:endParaRPr>
          </a:p>
          <a:p>
            <a:pPr marL="742950" lvl="1" indent="-285750">
              <a:lnSpc>
                <a:spcPct val="110000"/>
              </a:lnSpc>
              <a:buFont typeface="Arial" panose="020B0604020202020204" pitchFamily="34" charset="0"/>
              <a:buChar char="•"/>
            </a:pPr>
            <a:r>
              <a:rPr lang="ru-RU" sz="1000" b="0" i="0" u="none" strike="noStrike" dirty="0" err="1">
                <a:effectLst/>
                <a:latin typeface="ui-sans-serif"/>
              </a:rPr>
              <a:t>Включає</a:t>
            </a:r>
            <a:r>
              <a:rPr lang="ru-RU" sz="1000" b="0" i="0" u="none" strike="noStrike" dirty="0">
                <a:effectLst/>
                <a:latin typeface="ui-sans-serif"/>
              </a:rPr>
              <a:t> </a:t>
            </a:r>
            <a:r>
              <a:rPr lang="ru-RU" sz="1000" b="0" i="0" u="none" strike="noStrike" dirty="0" err="1">
                <a:effectLst/>
                <a:latin typeface="ui-sans-serif"/>
              </a:rPr>
              <a:t>біологічні</a:t>
            </a:r>
            <a:r>
              <a:rPr lang="ru-RU" sz="1000" b="0" i="0" u="none" strike="noStrike" dirty="0">
                <a:effectLst/>
                <a:latin typeface="ui-sans-serif"/>
              </a:rPr>
              <a:t>, </a:t>
            </a:r>
            <a:r>
              <a:rPr lang="ru-RU" sz="1000" b="0" i="0" u="none" strike="noStrike" dirty="0" err="1">
                <a:effectLst/>
                <a:latin typeface="ui-sans-serif"/>
              </a:rPr>
              <a:t>психологічні</a:t>
            </a:r>
            <a:r>
              <a:rPr lang="ru-RU" sz="1000" b="0" i="0" u="none" strike="noStrike" dirty="0">
                <a:effectLst/>
                <a:latin typeface="ui-sans-serif"/>
              </a:rPr>
              <a:t> та </a:t>
            </a:r>
            <a:r>
              <a:rPr lang="ru-RU" sz="1000" b="0" i="0" u="none" strike="noStrike" dirty="0" err="1">
                <a:effectLst/>
                <a:latin typeface="ui-sans-serif"/>
              </a:rPr>
              <a:t>соціологічні</a:t>
            </a:r>
            <a:r>
              <a:rPr lang="ru-RU" sz="1000" b="0" i="0" u="none" strike="noStrike" dirty="0">
                <a:effectLst/>
                <a:latin typeface="ui-sans-serif"/>
              </a:rPr>
              <a:t> </a:t>
            </a:r>
            <a:r>
              <a:rPr lang="ru-RU" sz="1000" b="0" i="0" u="none" strike="noStrike" dirty="0" err="1">
                <a:effectLst/>
                <a:latin typeface="ui-sans-serif"/>
              </a:rPr>
              <a:t>фактори</a:t>
            </a:r>
            <a:r>
              <a:rPr lang="ru-RU" sz="1000" b="0" i="0" u="none" strike="noStrike" dirty="0">
                <a:effectLst/>
                <a:latin typeface="ui-sans-serif"/>
              </a:rPr>
              <a:t>.</a:t>
            </a:r>
          </a:p>
          <a:p>
            <a:pPr marL="742950" lvl="1" indent="-285750">
              <a:lnSpc>
                <a:spcPct val="110000"/>
              </a:lnSpc>
              <a:buFont typeface="Arial" panose="020B0604020202020204" pitchFamily="34" charset="0"/>
              <a:buChar char="•"/>
            </a:pPr>
            <a:r>
              <a:rPr lang="ru-RU" sz="1000" b="0" i="0" u="none" strike="noStrike" dirty="0">
                <a:effectLst/>
                <a:latin typeface="ui-sans-serif"/>
              </a:rPr>
              <a:t>Акцент на </a:t>
            </a:r>
            <a:r>
              <a:rPr lang="ru-RU" sz="1000" b="0" i="0" u="none" strike="noStrike" dirty="0" err="1">
                <a:effectLst/>
                <a:latin typeface="ui-sans-serif"/>
              </a:rPr>
              <a:t>усуненні</a:t>
            </a:r>
            <a:r>
              <a:rPr lang="ru-RU" sz="1000" b="0" i="0" u="none" strike="noStrike" dirty="0">
                <a:effectLst/>
                <a:latin typeface="ui-sans-serif"/>
              </a:rPr>
              <a:t> причин </a:t>
            </a:r>
            <a:r>
              <a:rPr lang="ru-RU" sz="1000" b="0" i="0" u="none" strike="noStrike" dirty="0" err="1">
                <a:effectLst/>
                <a:latin typeface="ui-sans-serif"/>
              </a:rPr>
              <a:t>злочинності</a:t>
            </a:r>
            <a:r>
              <a:rPr lang="ru-RU" sz="1000" b="0" i="0" u="none" strike="noStrike" dirty="0">
                <a:effectLst/>
                <a:latin typeface="ui-sans-serif"/>
              </a:rPr>
              <a:t> [</a:t>
            </a:r>
            <a:r>
              <a:rPr lang="en" sz="1000" b="0" i="0" u="none" strike="noStrike" dirty="0">
                <a:effectLst/>
                <a:latin typeface="ui-sans-serif"/>
              </a:rPr>
              <a:t>Lombroso, Durkheim].</a:t>
            </a:r>
          </a:p>
          <a:p>
            <a:pPr>
              <a:lnSpc>
                <a:spcPct val="110000"/>
              </a:lnSpc>
              <a:buFont typeface="Arial" panose="020B0604020202020204" pitchFamily="34" charset="0"/>
              <a:buChar char="•"/>
            </a:pPr>
            <a:r>
              <a:rPr lang="ru-RU" sz="1000" b="1" i="0" u="none" strike="noStrike" dirty="0">
                <a:effectLst/>
                <a:latin typeface="ui-sans-serif"/>
              </a:rPr>
              <a:t>Структурна та </a:t>
            </a:r>
            <a:r>
              <a:rPr lang="ru-RU" sz="1000" b="1" i="0" u="none" strike="noStrike" dirty="0" err="1">
                <a:effectLst/>
                <a:latin typeface="ui-sans-serif"/>
              </a:rPr>
              <a:t>конфліктна</a:t>
            </a:r>
            <a:r>
              <a:rPr lang="ru-RU" sz="1000" b="1" i="0" u="none" strike="noStrike" dirty="0">
                <a:effectLst/>
                <a:latin typeface="ui-sans-serif"/>
              </a:rPr>
              <a:t> парадигма:</a:t>
            </a:r>
            <a:endParaRPr lang="ru-RU" sz="1000" b="0" i="0" u="none" strike="noStrike" dirty="0">
              <a:effectLst/>
              <a:latin typeface="ui-sans-serif"/>
            </a:endParaRPr>
          </a:p>
          <a:p>
            <a:pPr marL="742950" lvl="1" indent="-285750">
              <a:lnSpc>
                <a:spcPct val="110000"/>
              </a:lnSpc>
              <a:buFont typeface="Arial" panose="020B0604020202020204" pitchFamily="34" charset="0"/>
              <a:buChar char="•"/>
            </a:pPr>
            <a:r>
              <a:rPr lang="ru-RU" sz="1000" b="0" i="0" u="none" strike="noStrike" dirty="0" err="1">
                <a:effectLst/>
                <a:latin typeface="ui-sans-serif"/>
              </a:rPr>
              <a:t>Наголошує</a:t>
            </a:r>
            <a:r>
              <a:rPr lang="ru-RU" sz="1000" b="0" i="0" u="none" strike="noStrike" dirty="0">
                <a:effectLst/>
                <a:latin typeface="ui-sans-serif"/>
              </a:rPr>
              <a:t> на </a:t>
            </a:r>
            <a:r>
              <a:rPr lang="ru-RU" sz="1000" b="0" i="0" u="none" strike="noStrike" dirty="0" err="1">
                <a:effectLst/>
                <a:latin typeface="ui-sans-serif"/>
              </a:rPr>
              <a:t>нерівності</a:t>
            </a:r>
            <a:r>
              <a:rPr lang="ru-RU" sz="1000" b="0" i="0" u="none" strike="noStrike" dirty="0">
                <a:effectLst/>
                <a:latin typeface="ui-sans-serif"/>
              </a:rPr>
              <a:t> та </a:t>
            </a:r>
            <a:r>
              <a:rPr lang="ru-RU" sz="1000" b="0" i="0" u="none" strike="noStrike" dirty="0" err="1">
                <a:effectLst/>
                <a:latin typeface="ui-sans-serif"/>
              </a:rPr>
              <a:t>соціальних</a:t>
            </a:r>
            <a:r>
              <a:rPr lang="ru-RU" sz="1000" b="0" i="0" u="none" strike="noStrike" dirty="0">
                <a:effectLst/>
                <a:latin typeface="ui-sans-serif"/>
              </a:rPr>
              <a:t> </a:t>
            </a:r>
            <a:r>
              <a:rPr lang="ru-RU" sz="1000" b="0" i="0" u="none" strike="noStrike" dirty="0" err="1">
                <a:effectLst/>
                <a:latin typeface="ui-sans-serif"/>
              </a:rPr>
              <a:t>конфліктах</a:t>
            </a:r>
            <a:r>
              <a:rPr lang="ru-RU" sz="1000" b="0" i="0" u="none" strike="noStrike" dirty="0">
                <a:effectLst/>
                <a:latin typeface="ui-sans-serif"/>
              </a:rPr>
              <a:t>.</a:t>
            </a:r>
          </a:p>
          <a:p>
            <a:pPr marL="742950" lvl="1" indent="-285750">
              <a:lnSpc>
                <a:spcPct val="110000"/>
              </a:lnSpc>
              <a:buFont typeface="Arial" panose="020B0604020202020204" pitchFamily="34" charset="0"/>
              <a:buChar char="•"/>
            </a:pPr>
            <a:r>
              <a:rPr lang="ru-RU" sz="1000" b="0" i="0" u="none" strike="noStrike" dirty="0" err="1">
                <a:effectLst/>
                <a:latin typeface="ui-sans-serif"/>
              </a:rPr>
              <a:t>Впливає</a:t>
            </a:r>
            <a:r>
              <a:rPr lang="ru-RU" sz="1000" b="0" i="0" u="none" strike="noStrike" dirty="0">
                <a:effectLst/>
                <a:latin typeface="ui-sans-serif"/>
              </a:rPr>
              <a:t> на </a:t>
            </a:r>
            <a:r>
              <a:rPr lang="ru-RU" sz="1000" b="0" i="0" u="none" strike="noStrike" dirty="0" err="1">
                <a:effectLst/>
                <a:latin typeface="ui-sans-serif"/>
              </a:rPr>
              <a:t>антидискримінаційні</a:t>
            </a:r>
            <a:r>
              <a:rPr lang="ru-RU" sz="1000" b="0" i="0" u="none" strike="noStrike" dirty="0">
                <a:effectLst/>
                <a:latin typeface="ui-sans-serif"/>
              </a:rPr>
              <a:t> </a:t>
            </a:r>
            <a:r>
              <a:rPr lang="ru-RU" sz="1000" b="0" i="0" u="none" strike="noStrike" dirty="0" err="1">
                <a:effectLst/>
                <a:latin typeface="ui-sans-serif"/>
              </a:rPr>
              <a:t>закони</a:t>
            </a:r>
            <a:r>
              <a:rPr lang="ru-RU" sz="1000" b="0" i="0" u="none" strike="noStrike" dirty="0">
                <a:effectLst/>
                <a:latin typeface="ui-sans-serif"/>
              </a:rPr>
              <a:t> [</a:t>
            </a:r>
            <a:r>
              <a:rPr lang="en" sz="1000" b="0" i="0" u="none" strike="noStrike" dirty="0">
                <a:effectLst/>
                <a:latin typeface="ui-sans-serif"/>
              </a:rPr>
              <a:t>Marx, Durkheim].</a:t>
            </a:r>
          </a:p>
          <a:p>
            <a:pPr>
              <a:lnSpc>
                <a:spcPct val="110000"/>
              </a:lnSpc>
              <a:buFont typeface="Arial" panose="020B0604020202020204" pitchFamily="34" charset="0"/>
              <a:buChar char="•"/>
            </a:pPr>
            <a:r>
              <a:rPr lang="ru-RU" sz="1000" b="1" i="0" u="none" strike="noStrike" dirty="0" err="1">
                <a:effectLst/>
                <a:latin typeface="ui-sans-serif"/>
              </a:rPr>
              <a:t>Постмодерністська</a:t>
            </a:r>
            <a:r>
              <a:rPr lang="ru-RU" sz="1000" b="1" i="0" u="none" strike="noStrike" dirty="0">
                <a:effectLst/>
                <a:latin typeface="ui-sans-serif"/>
              </a:rPr>
              <a:t> парадигма:</a:t>
            </a:r>
            <a:endParaRPr lang="ru-RU" sz="1000" b="0" i="0" u="none" strike="noStrike" dirty="0">
              <a:effectLst/>
              <a:latin typeface="ui-sans-serif"/>
            </a:endParaRPr>
          </a:p>
          <a:p>
            <a:pPr marL="742950" lvl="1" indent="-285750">
              <a:lnSpc>
                <a:spcPct val="110000"/>
              </a:lnSpc>
              <a:buFont typeface="Arial" panose="020B0604020202020204" pitchFamily="34" charset="0"/>
              <a:buChar char="•"/>
            </a:pPr>
            <a:r>
              <a:rPr lang="ru-RU" sz="1000" b="0" i="0" u="none" strike="noStrike" dirty="0" err="1">
                <a:effectLst/>
                <a:latin typeface="ui-sans-serif"/>
              </a:rPr>
              <a:t>Деконструює</a:t>
            </a:r>
            <a:r>
              <a:rPr lang="ru-RU" sz="1000" b="0" i="0" u="none" strike="noStrike" dirty="0">
                <a:effectLst/>
                <a:latin typeface="ui-sans-serif"/>
              </a:rPr>
              <a:t> </a:t>
            </a:r>
            <a:r>
              <a:rPr lang="ru-RU" sz="1000" b="0" i="0" u="none" strike="noStrike" dirty="0" err="1">
                <a:effectLst/>
                <a:latin typeface="ui-sans-serif"/>
              </a:rPr>
              <a:t>традиційні</a:t>
            </a:r>
            <a:r>
              <a:rPr lang="ru-RU" sz="1000" b="0" i="0" u="none" strike="noStrike" dirty="0">
                <a:effectLst/>
                <a:latin typeface="ui-sans-serif"/>
              </a:rPr>
              <a:t> </a:t>
            </a:r>
            <a:r>
              <a:rPr lang="ru-RU" sz="1000" b="0" i="0" u="none" strike="noStrike" dirty="0" err="1">
                <a:effectLst/>
                <a:latin typeface="ui-sans-serif"/>
              </a:rPr>
              <a:t>уявлення</a:t>
            </a:r>
            <a:r>
              <a:rPr lang="ru-RU" sz="1000" b="0" i="0" u="none" strike="noStrike" dirty="0">
                <a:effectLst/>
                <a:latin typeface="ui-sans-serif"/>
              </a:rPr>
              <a:t> про </a:t>
            </a:r>
            <a:r>
              <a:rPr lang="ru-RU" sz="1000" b="0" i="0" u="none" strike="noStrike" dirty="0" err="1">
                <a:effectLst/>
                <a:latin typeface="ui-sans-serif"/>
              </a:rPr>
              <a:t>злочин</a:t>
            </a:r>
            <a:r>
              <a:rPr lang="ru-RU" sz="1000" b="0" i="0" u="none" strike="noStrike" dirty="0">
                <a:effectLst/>
                <a:latin typeface="ui-sans-serif"/>
              </a:rPr>
              <a:t> і </a:t>
            </a:r>
            <a:r>
              <a:rPr lang="ru-RU" sz="1000" b="0" i="0" u="none" strike="noStrike" dirty="0" err="1">
                <a:effectLst/>
                <a:latin typeface="ui-sans-serif"/>
              </a:rPr>
              <a:t>правосуддя</a:t>
            </a:r>
            <a:r>
              <a:rPr lang="ru-RU" sz="1000" b="0" i="0" u="none" strike="noStrike" dirty="0">
                <a:effectLst/>
                <a:latin typeface="ui-sans-serif"/>
              </a:rPr>
              <a:t>.</a:t>
            </a:r>
          </a:p>
          <a:p>
            <a:pPr marL="742950" lvl="1" indent="-285750">
              <a:lnSpc>
                <a:spcPct val="110000"/>
              </a:lnSpc>
              <a:buFont typeface="Arial" panose="020B0604020202020204" pitchFamily="34" charset="0"/>
              <a:buChar char="•"/>
            </a:pPr>
            <a:r>
              <a:rPr lang="ru-RU" sz="1000" b="0" i="0" u="none" strike="noStrike" dirty="0" err="1">
                <a:effectLst/>
                <a:latin typeface="ui-sans-serif"/>
              </a:rPr>
              <a:t>Включає</a:t>
            </a:r>
            <a:r>
              <a:rPr lang="ru-RU" sz="1000" b="0" i="0" u="none" strike="noStrike" dirty="0">
                <a:effectLst/>
                <a:latin typeface="ui-sans-serif"/>
              </a:rPr>
              <a:t> </a:t>
            </a:r>
            <a:r>
              <a:rPr lang="ru-RU" sz="1000" b="0" i="0" u="none" strike="noStrike" dirty="0" err="1">
                <a:effectLst/>
                <a:latin typeface="ui-sans-serif"/>
              </a:rPr>
              <a:t>глобалізацію</a:t>
            </a:r>
            <a:r>
              <a:rPr lang="ru-RU" sz="1000" b="0" i="0" u="none" strike="noStrike" dirty="0">
                <a:effectLst/>
                <a:latin typeface="ui-sans-serif"/>
              </a:rPr>
              <a:t> та </a:t>
            </a:r>
            <a:r>
              <a:rPr lang="ru-RU" sz="1000" b="0" i="0" u="none" strike="noStrike" dirty="0" err="1">
                <a:effectLst/>
                <a:latin typeface="ui-sans-serif"/>
              </a:rPr>
              <a:t>технологічний</a:t>
            </a:r>
            <a:r>
              <a:rPr lang="ru-RU" sz="1000" b="0" i="0" u="none" strike="noStrike" dirty="0">
                <a:effectLst/>
                <a:latin typeface="ui-sans-serif"/>
              </a:rPr>
              <a:t> </a:t>
            </a:r>
            <a:r>
              <a:rPr lang="ru-RU" sz="1000" b="0" i="0" u="none" strike="noStrike" dirty="0" err="1">
                <a:effectLst/>
                <a:latin typeface="ui-sans-serif"/>
              </a:rPr>
              <a:t>прогрес</a:t>
            </a:r>
            <a:r>
              <a:rPr lang="ru-RU" sz="1000" b="0" i="0" u="none" strike="noStrike" dirty="0">
                <a:effectLst/>
                <a:latin typeface="ui-sans-serif"/>
              </a:rPr>
              <a:t> [</a:t>
            </a:r>
            <a:r>
              <a:rPr lang="en" sz="1000" b="0" i="0" u="none" strike="noStrike" dirty="0">
                <a:effectLst/>
                <a:latin typeface="ui-sans-serif"/>
              </a:rPr>
              <a:t>Bauman, Baudrillard].</a:t>
            </a:r>
          </a:p>
          <a:p>
            <a:pPr>
              <a:lnSpc>
                <a:spcPct val="110000"/>
              </a:lnSpc>
            </a:pPr>
            <a:br>
              <a:rPr lang="en" sz="1000" dirty="0"/>
            </a:br>
            <a:endParaRPr lang="ru-UA" sz="1000" dirty="0"/>
          </a:p>
        </p:txBody>
      </p:sp>
      <p:sp>
        <p:nvSpPr>
          <p:cNvPr id="2" name="Заголовок 1">
            <a:extLst>
              <a:ext uri="{FF2B5EF4-FFF2-40B4-BE49-F238E27FC236}">
                <a16:creationId xmlns:a16="http://schemas.microsoft.com/office/drawing/2014/main" id="{47EFAC0D-37B1-6A01-EECF-6BF1BDB69C1D}"/>
              </a:ext>
            </a:extLst>
          </p:cNvPr>
          <p:cNvSpPr>
            <a:spLocks noGrp="1"/>
          </p:cNvSpPr>
          <p:nvPr>
            <p:ph type="title"/>
          </p:nvPr>
        </p:nvSpPr>
        <p:spPr>
          <a:xfrm>
            <a:off x="1054064" y="618517"/>
            <a:ext cx="5855416" cy="1596177"/>
          </a:xfrm>
        </p:spPr>
        <p:txBody>
          <a:bodyPr>
            <a:normAutofit/>
          </a:bodyPr>
          <a:lstStyle/>
          <a:p>
            <a:r>
              <a:rPr lang="ru-RU" sz="2500" b="1" err="1">
                <a:latin typeface="ui-sans-serif"/>
              </a:rPr>
              <a:t>Еволюція</a:t>
            </a:r>
            <a:r>
              <a:rPr lang="ru-RU" sz="2500" b="1">
                <a:latin typeface="ui-sans-serif"/>
              </a:rPr>
              <a:t> </a:t>
            </a:r>
            <a:r>
              <a:rPr lang="ru-RU" sz="2500" b="1" err="1">
                <a:latin typeface="ui-sans-serif"/>
              </a:rPr>
              <a:t>кримінального</a:t>
            </a:r>
            <a:r>
              <a:rPr lang="ru-RU" sz="2500" b="1">
                <a:latin typeface="ui-sans-serif"/>
              </a:rPr>
              <a:t> права: </a:t>
            </a:r>
            <a:r>
              <a:rPr lang="ru-RU" sz="2500" b="1" err="1">
                <a:latin typeface="ui-sans-serif"/>
              </a:rPr>
              <a:t>від</a:t>
            </a:r>
            <a:r>
              <a:rPr lang="ru-RU" sz="2500" b="1">
                <a:latin typeface="ui-sans-serif"/>
              </a:rPr>
              <a:t> </a:t>
            </a:r>
            <a:r>
              <a:rPr lang="ru-RU" sz="2500" b="1" err="1">
                <a:latin typeface="ui-sans-serif"/>
              </a:rPr>
              <a:t>інтуїтивної</a:t>
            </a:r>
            <a:r>
              <a:rPr lang="ru-RU" sz="2500" b="1">
                <a:latin typeface="ui-sans-serif"/>
              </a:rPr>
              <a:t> до </a:t>
            </a:r>
            <a:r>
              <a:rPr lang="ru-RU" sz="2500" b="1" err="1">
                <a:latin typeface="ui-sans-serif"/>
              </a:rPr>
              <a:t>транснаціональної</a:t>
            </a:r>
            <a:r>
              <a:rPr lang="ru-RU" sz="2500" b="1">
                <a:latin typeface="ui-sans-serif"/>
              </a:rPr>
              <a:t> </a:t>
            </a:r>
            <a:r>
              <a:rPr lang="ru-RU" sz="2500" b="1" err="1">
                <a:latin typeface="ui-sans-serif"/>
              </a:rPr>
              <a:t>парадигми</a:t>
            </a:r>
            <a:br>
              <a:rPr lang="ru-RU" sz="2500" b="1">
                <a:latin typeface="ui-sans-serif"/>
              </a:rPr>
            </a:br>
            <a:endParaRPr lang="ru-UA" sz="2500"/>
          </a:p>
        </p:txBody>
      </p:sp>
    </p:spTree>
    <p:extLst>
      <p:ext uri="{BB962C8B-B14F-4D97-AF65-F5344CB8AC3E}">
        <p14:creationId xmlns:p14="http://schemas.microsoft.com/office/powerpoint/2010/main" val="1472546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B3DDF4-A8F3-90D6-650D-57F335E8F483}"/>
              </a:ext>
            </a:extLst>
          </p:cNvPr>
          <p:cNvSpPr>
            <a:spLocks noGrp="1"/>
          </p:cNvSpPr>
          <p:nvPr>
            <p:ph type="title"/>
          </p:nvPr>
        </p:nvSpPr>
        <p:spPr/>
        <p:txBody>
          <a:bodyPr/>
          <a:lstStyle/>
          <a:p>
            <a:r>
              <a:rPr lang="ru-UA" dirty="0"/>
              <a:t>Динаміка</a:t>
            </a:r>
          </a:p>
        </p:txBody>
      </p:sp>
      <p:sp>
        <p:nvSpPr>
          <p:cNvPr id="3" name="Объект 2">
            <a:extLst>
              <a:ext uri="{FF2B5EF4-FFF2-40B4-BE49-F238E27FC236}">
                <a16:creationId xmlns:a16="http://schemas.microsoft.com/office/drawing/2014/main" id="{98E15EA8-D03D-EED5-FB46-8A6B3F483960}"/>
              </a:ext>
            </a:extLst>
          </p:cNvPr>
          <p:cNvSpPr>
            <a:spLocks noGrp="1"/>
          </p:cNvSpPr>
          <p:nvPr>
            <p:ph sz="quarter" idx="13"/>
          </p:nvPr>
        </p:nvSpPr>
        <p:spPr/>
        <p:txBody>
          <a:bodyPr/>
          <a:lstStyle/>
          <a:p>
            <a:r>
              <a:rPr lang="uk-UA" sz="1800" dirty="0">
                <a:effectLst/>
                <a:latin typeface="Times New Roman" panose="02020603050405020304" pitchFamily="18" charset="0"/>
                <a:ea typeface="Times New Roman" panose="02020603050405020304" pitchFamily="18" charset="0"/>
              </a:rPr>
              <a:t>система кримінально-правових заборон є оптимальним гарантом конституційних принципів (негативна конституція країни), який  має тенденцію до поширення та ускладнення. </a:t>
            </a:r>
          </a:p>
          <a:p>
            <a:r>
              <a:rPr lang="uk-UA" sz="1800" dirty="0">
                <a:effectLst/>
                <a:latin typeface="Times New Roman" panose="02020603050405020304" pitchFamily="18" charset="0"/>
                <a:ea typeface="Times New Roman" panose="02020603050405020304" pitchFamily="18" charset="0"/>
              </a:rPr>
              <a:t>Водночас, спрощення структури  кримінально-правових заборон веде до зниження якості правового регулювання</a:t>
            </a:r>
            <a:r>
              <a:rPr lang="ru-UA" dirty="0">
                <a:effectLst/>
              </a:rPr>
              <a:t> </a:t>
            </a:r>
            <a:endParaRPr lang="ru-UA" dirty="0"/>
          </a:p>
        </p:txBody>
      </p:sp>
    </p:spTree>
    <p:extLst>
      <p:ext uri="{BB962C8B-B14F-4D97-AF65-F5344CB8AC3E}">
        <p14:creationId xmlns:p14="http://schemas.microsoft.com/office/powerpoint/2010/main" val="2205022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9" name="Picture 2">
            <a:extLst>
              <a:ext uri="{FF2B5EF4-FFF2-40B4-BE49-F238E27FC236}">
                <a16:creationId xmlns:a16="http://schemas.microsoft.com/office/drawing/2014/main" id="{25496B42-CC46-4183-B481-887CD3E8C72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E2758CE0-F916-4DCE-88D1-71430BE441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3" name="Rectangle 12">
            <a:extLst>
              <a:ext uri="{FF2B5EF4-FFF2-40B4-BE49-F238E27FC236}">
                <a16:creationId xmlns:a16="http://schemas.microsoft.com/office/drawing/2014/main" id="{31CA2540-FD07-4286-91E4-8D0DE4E50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a:extLst>
              <a:ext uri="{FF2B5EF4-FFF2-40B4-BE49-F238E27FC236}">
                <a16:creationId xmlns:a16="http://schemas.microsoft.com/office/drawing/2014/main" id="{93D049C8-970F-A409-4262-C1EAC961D0EA}"/>
              </a:ext>
            </a:extLst>
          </p:cNvPr>
          <p:cNvSpPr>
            <a:spLocks noGrp="1"/>
          </p:cNvSpPr>
          <p:nvPr>
            <p:ph type="title"/>
          </p:nvPr>
        </p:nvSpPr>
        <p:spPr>
          <a:xfrm>
            <a:off x="1126762" y="1227279"/>
            <a:ext cx="4328819" cy="2509213"/>
          </a:xfrm>
        </p:spPr>
        <p:txBody>
          <a:bodyPr vert="horz" lIns="91440" tIns="45720" rIns="91440" bIns="45720" rtlCol="0" anchor="b">
            <a:normAutofit/>
          </a:bodyPr>
          <a:lstStyle/>
          <a:p>
            <a:r>
              <a:rPr lang="en-US" sz="4800"/>
              <a:t>Траекторія норми</a:t>
            </a:r>
          </a:p>
        </p:txBody>
      </p:sp>
      <p:pic>
        <p:nvPicPr>
          <p:cNvPr id="15" name="Picture 14">
            <a:extLst>
              <a:ext uri="{FF2B5EF4-FFF2-40B4-BE49-F238E27FC236}">
                <a16:creationId xmlns:a16="http://schemas.microsoft.com/office/drawing/2014/main" id="{214924F5-CDC2-4DFA-82F3-4843ADD678A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55295" t="89389" r="26987" b="24"/>
          <a:stretch/>
        </p:blipFill>
        <p:spPr>
          <a:xfrm flipH="1">
            <a:off x="0" y="-1"/>
            <a:ext cx="2596444" cy="872709"/>
          </a:xfrm>
          <a:prstGeom prst="rect">
            <a:avLst/>
          </a:prstGeom>
        </p:spPr>
      </p:pic>
      <p:pic>
        <p:nvPicPr>
          <p:cNvPr id="17" name="Picture 16">
            <a:extLst>
              <a:ext uri="{FF2B5EF4-FFF2-40B4-BE49-F238E27FC236}">
                <a16:creationId xmlns:a16="http://schemas.microsoft.com/office/drawing/2014/main" id="{AED59812-6820-446C-B994-0D059C97DC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91927" t="72411" b="13751"/>
          <a:stretch/>
        </p:blipFill>
        <p:spPr>
          <a:xfrm>
            <a:off x="10473994" y="5564567"/>
            <a:ext cx="1341545" cy="1293433"/>
          </a:xfrm>
          <a:custGeom>
            <a:avLst/>
            <a:gdLst>
              <a:gd name="connsiteX0" fmla="*/ 0 w 1341545"/>
              <a:gd name="connsiteY0" fmla="*/ 0 h 1293433"/>
              <a:gd name="connsiteX1" fmla="*/ 1341545 w 1341545"/>
              <a:gd name="connsiteY1" fmla="*/ 0 h 1293433"/>
              <a:gd name="connsiteX2" fmla="*/ 1341545 w 1341545"/>
              <a:gd name="connsiteY2" fmla="*/ 1293433 h 1293433"/>
              <a:gd name="connsiteX3" fmla="*/ 150847 w 1341545"/>
              <a:gd name="connsiteY3" fmla="*/ 1293433 h 1293433"/>
              <a:gd name="connsiteX4" fmla="*/ 66240 w 1341545"/>
              <a:gd name="connsiteY4" fmla="*/ 1183451 h 1293433"/>
              <a:gd name="connsiteX5" fmla="*/ 0 w 1341545"/>
              <a:gd name="connsiteY5" fmla="*/ 1061841 h 129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1545" h="1293433">
                <a:moveTo>
                  <a:pt x="0" y="0"/>
                </a:moveTo>
                <a:lnTo>
                  <a:pt x="1341545" y="0"/>
                </a:lnTo>
                <a:lnTo>
                  <a:pt x="1341545" y="1293433"/>
                </a:lnTo>
                <a:lnTo>
                  <a:pt x="150847" y="1293433"/>
                </a:lnTo>
                <a:lnTo>
                  <a:pt x="66240" y="1183451"/>
                </a:lnTo>
                <a:lnTo>
                  <a:pt x="0" y="1061841"/>
                </a:lnTo>
                <a:close/>
              </a:path>
            </a:pathLst>
          </a:custGeom>
        </p:spPr>
      </p:pic>
      <p:pic>
        <p:nvPicPr>
          <p:cNvPr id="4" name="Объект 3" descr="Изображение выглядит как текст, снимок экрана, линия, диаграмма&#10;&#10;Контент, сгенерированный ИИ, может содержать ошибки.">
            <a:extLst>
              <a:ext uri="{FF2B5EF4-FFF2-40B4-BE49-F238E27FC236}">
                <a16:creationId xmlns:a16="http://schemas.microsoft.com/office/drawing/2014/main" id="{E058CDA0-C622-4295-466B-4CDC802B275D}"/>
              </a:ext>
            </a:extLst>
          </p:cNvPr>
          <p:cNvPicPr>
            <a:picLocks noGrp="1" noChangeAspect="1"/>
          </p:cNvPicPr>
          <p:nvPr>
            <p:ph sz="quarter" idx="13"/>
          </p:nvPr>
        </p:nvPicPr>
        <p:blipFill>
          <a:blip r:embed="rId5"/>
          <a:stretch>
            <a:fillRect/>
          </a:stretch>
        </p:blipFill>
        <p:spPr>
          <a:xfrm>
            <a:off x="6096000" y="1671210"/>
            <a:ext cx="5132324" cy="3297518"/>
          </a:xfrm>
          <a:prstGeom prst="rect">
            <a:avLst/>
          </a:prstGeom>
        </p:spPr>
      </p:pic>
      <p:pic>
        <p:nvPicPr>
          <p:cNvPr id="19" name="Picture 18">
            <a:extLst>
              <a:ext uri="{FF2B5EF4-FFF2-40B4-BE49-F238E27FC236}">
                <a16:creationId xmlns:a16="http://schemas.microsoft.com/office/drawing/2014/main" id="{E844ED7C-1917-40D8-8B42-1B1C27BC5A5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3623" t="43915" r="1" b="18252"/>
          <a:stretch/>
        </p:blipFill>
        <p:spPr>
          <a:xfrm flipH="1">
            <a:off x="0" y="3142319"/>
            <a:ext cx="4605339" cy="3715682"/>
          </a:xfrm>
          <a:prstGeom prst="rect">
            <a:avLst/>
          </a:prstGeom>
        </p:spPr>
      </p:pic>
    </p:spTree>
    <p:extLst>
      <p:ext uri="{BB962C8B-B14F-4D97-AF65-F5344CB8AC3E}">
        <p14:creationId xmlns:p14="http://schemas.microsoft.com/office/powerpoint/2010/main" val="1469819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F21F4CB-EE90-4598-8FE7-ABD605EE85FB}"/>
              </a:ext>
            </a:extLst>
          </p:cNvPr>
          <p:cNvSpPr>
            <a:spLocks noGrp="1"/>
          </p:cNvSpPr>
          <p:nvPr>
            <p:ph type="title"/>
          </p:nvPr>
        </p:nvSpPr>
        <p:spPr/>
        <p:txBody>
          <a:bodyPr/>
          <a:lstStyle/>
          <a:p>
            <a:r>
              <a:rPr lang="uk-UA" dirty="0"/>
              <a:t>Дан приказ </a:t>
            </a:r>
            <a:r>
              <a:rPr lang="uk-UA" dirty="0" err="1"/>
              <a:t>ему</a:t>
            </a:r>
            <a:r>
              <a:rPr lang="uk-UA" dirty="0"/>
              <a:t> на </a:t>
            </a:r>
            <a:r>
              <a:rPr lang="uk-UA" dirty="0" err="1"/>
              <a:t>Запад</a:t>
            </a:r>
            <a:r>
              <a:rPr lang="uk-UA" dirty="0"/>
              <a:t>, ей…</a:t>
            </a:r>
            <a:endParaRPr lang="ru-RU" dirty="0"/>
          </a:p>
        </p:txBody>
      </p:sp>
      <p:sp>
        <p:nvSpPr>
          <p:cNvPr id="3" name="Объект 2">
            <a:extLst>
              <a:ext uri="{FF2B5EF4-FFF2-40B4-BE49-F238E27FC236}">
                <a16:creationId xmlns:a16="http://schemas.microsoft.com/office/drawing/2014/main" id="{35424DFA-BA26-42E7-AD93-AE761FE4BCC5}"/>
              </a:ext>
            </a:extLst>
          </p:cNvPr>
          <p:cNvSpPr>
            <a:spLocks noGrp="1"/>
          </p:cNvSpPr>
          <p:nvPr>
            <p:ph sz="half" idx="1"/>
          </p:nvPr>
        </p:nvSpPr>
        <p:spPr/>
        <p:txBody>
          <a:bodyPr>
            <a:normAutofit fontScale="77500" lnSpcReduction="20000"/>
          </a:bodyPr>
          <a:lstStyle/>
          <a:p>
            <a:r>
              <a:rPr lang="uk-UA" dirty="0"/>
              <a:t>Деколонізація – процес надання суверенітету правовій системі, </a:t>
            </a:r>
            <a:r>
              <a:rPr lang="uk-UA" dirty="0" err="1"/>
              <a:t>сняття</a:t>
            </a:r>
            <a:r>
              <a:rPr lang="uk-UA" dirty="0"/>
              <a:t> привілеїв  моделі </a:t>
            </a:r>
            <a:r>
              <a:rPr lang="uk-UA" dirty="0" err="1"/>
              <a:t>Славян</a:t>
            </a:r>
            <a:r>
              <a:rPr lang="uk-UA" dirty="0"/>
              <a:t> </a:t>
            </a:r>
            <a:r>
              <a:rPr lang="uk-UA" dirty="0" err="1"/>
              <a:t>ської</a:t>
            </a:r>
            <a:r>
              <a:rPr lang="uk-UA" dirty="0"/>
              <a:t> (</a:t>
            </a:r>
            <a:r>
              <a:rPr lang="uk-UA" dirty="0" err="1"/>
              <a:t>Візантийської</a:t>
            </a:r>
            <a:r>
              <a:rPr lang="uk-UA" dirty="0"/>
              <a:t>) моделі праворозуміння</a:t>
            </a:r>
          </a:p>
          <a:p>
            <a:endParaRPr lang="uk-UA" dirty="0"/>
          </a:p>
          <a:p>
            <a:endParaRPr lang="uk-UA" dirty="0"/>
          </a:p>
          <a:p>
            <a:endParaRPr lang="uk-UA" dirty="0"/>
          </a:p>
          <a:p>
            <a:endParaRPr lang="uk-UA" dirty="0"/>
          </a:p>
          <a:p>
            <a:endParaRPr lang="uk-UA" dirty="0"/>
          </a:p>
          <a:p>
            <a:r>
              <a:rPr lang="en-US" dirty="0"/>
              <a:t>THE TRUTH IS OVER THERE</a:t>
            </a:r>
            <a:endParaRPr lang="ru-RU" dirty="0"/>
          </a:p>
        </p:txBody>
      </p:sp>
      <p:sp>
        <p:nvSpPr>
          <p:cNvPr id="4" name="Объект 3">
            <a:extLst>
              <a:ext uri="{FF2B5EF4-FFF2-40B4-BE49-F238E27FC236}">
                <a16:creationId xmlns:a16="http://schemas.microsoft.com/office/drawing/2014/main" id="{E0D394B9-4382-42FD-8292-7E87755BAA18}"/>
              </a:ext>
            </a:extLst>
          </p:cNvPr>
          <p:cNvSpPr>
            <a:spLocks noGrp="1"/>
          </p:cNvSpPr>
          <p:nvPr>
            <p:ph sz="half" idx="2"/>
          </p:nvPr>
        </p:nvSpPr>
        <p:spPr>
          <a:xfrm>
            <a:off x="6312024" y="1600201"/>
            <a:ext cx="3898776" cy="4421087"/>
          </a:xfrm>
        </p:spPr>
        <p:txBody>
          <a:bodyPr>
            <a:normAutofit fontScale="77500" lnSpcReduction="20000"/>
          </a:bodyPr>
          <a:lstStyle/>
          <a:p>
            <a:r>
              <a:rPr lang="uk-UA" dirty="0" err="1"/>
              <a:t>Реколонізація</a:t>
            </a:r>
            <a:r>
              <a:rPr lang="uk-UA" dirty="0"/>
              <a:t> – процес надання привілеїв Західному підходу та образу мислення</a:t>
            </a:r>
            <a:endParaRPr lang="ru-RU" dirty="0"/>
          </a:p>
        </p:txBody>
      </p:sp>
      <p:pic>
        <p:nvPicPr>
          <p:cNvPr id="2050" name="Picture 2" descr="David Duchovny as Dana Scully (left) and Gillian Anderson as Fox Mulder (right).">
            <a:extLst>
              <a:ext uri="{FF2B5EF4-FFF2-40B4-BE49-F238E27FC236}">
                <a16:creationId xmlns:a16="http://schemas.microsoft.com/office/drawing/2014/main" id="{8C95D57F-3C00-405D-8FBC-D505138057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3912" y="3685610"/>
            <a:ext cx="5256584" cy="2956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47935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61C7F0-FA04-590D-D9A7-23C75D8D7A71}"/>
              </a:ext>
            </a:extLst>
          </p:cNvPr>
          <p:cNvSpPr>
            <a:spLocks noGrp="1"/>
          </p:cNvSpPr>
          <p:nvPr>
            <p:ph type="title"/>
          </p:nvPr>
        </p:nvSpPr>
        <p:spPr/>
        <p:txBody>
          <a:bodyPr/>
          <a:lstStyle/>
          <a:p>
            <a:r>
              <a:rPr lang="ru-UA" dirty="0"/>
              <a:t>НЕОБХІДНА</a:t>
            </a:r>
          </a:p>
        </p:txBody>
      </p:sp>
      <p:sp>
        <p:nvSpPr>
          <p:cNvPr id="3" name="Объект 2">
            <a:extLst>
              <a:ext uri="{FF2B5EF4-FFF2-40B4-BE49-F238E27FC236}">
                <a16:creationId xmlns:a16="http://schemas.microsoft.com/office/drawing/2014/main" id="{66BCFD90-CCA5-57CA-AAC7-50AF1E63669F}"/>
              </a:ext>
            </a:extLst>
          </p:cNvPr>
          <p:cNvSpPr>
            <a:spLocks noGrp="1"/>
          </p:cNvSpPr>
          <p:nvPr>
            <p:ph sz="quarter" idx="13"/>
          </p:nvPr>
        </p:nvSpPr>
        <p:spPr/>
        <p:txBody>
          <a:bodyPr>
            <a:normAutofit fontScale="85000" lnSpcReduction="10000"/>
          </a:bodyPr>
          <a:lstStyle/>
          <a:p>
            <a:r>
              <a:rPr lang="uk-UA" sz="1800" dirty="0">
                <a:effectLst/>
                <a:latin typeface="Times New Roman" panose="02020603050405020304" pitchFamily="18" charset="0"/>
                <a:ea typeface="Times New Roman" panose="02020603050405020304" pitchFamily="18" charset="0"/>
              </a:rPr>
              <a:t>диференціація обсягу державного примусу в залежності від </a:t>
            </a:r>
          </a:p>
          <a:p>
            <a:r>
              <a:rPr lang="uk-UA" sz="1800" dirty="0">
                <a:effectLst/>
                <a:latin typeface="Times New Roman" panose="02020603050405020304" pitchFamily="18" charset="0"/>
                <a:ea typeface="Times New Roman" panose="02020603050405020304" pitchFamily="18" charset="0"/>
              </a:rPr>
              <a:t>характеристик суб’єктів  такого впливу (особи, соціальні спільноти, держава), </a:t>
            </a:r>
          </a:p>
          <a:p>
            <a:r>
              <a:rPr lang="uk-UA" sz="1800" dirty="0">
                <a:effectLst/>
                <a:latin typeface="Times New Roman" panose="02020603050405020304" pitchFamily="18" charset="0"/>
                <a:ea typeface="Times New Roman" panose="02020603050405020304" pitchFamily="18" charset="0"/>
              </a:rPr>
              <a:t>відповідності ступеня впливу характеристикам особи винного; </a:t>
            </a:r>
            <a:r>
              <a:rPr lang="uk-UA" sz="1800" dirty="0" err="1">
                <a:effectLst/>
                <a:latin typeface="Times New Roman" panose="02020603050405020304" pitchFamily="18" charset="0"/>
                <a:ea typeface="Times New Roman" panose="02020603050405020304" pitchFamily="18" charset="0"/>
              </a:rPr>
              <a:t>ʼ</a:t>
            </a:r>
            <a:endParaRPr lang="uk-UA" sz="1800" dirty="0">
              <a:effectLst/>
              <a:latin typeface="Times New Roman" panose="02020603050405020304" pitchFamily="18" charset="0"/>
              <a:ea typeface="Times New Roman" panose="02020603050405020304" pitchFamily="18" charset="0"/>
            </a:endParaRPr>
          </a:p>
          <a:p>
            <a:r>
              <a:rPr lang="uk-UA" sz="1800" dirty="0">
                <a:effectLst/>
                <a:latin typeface="Times New Roman" panose="02020603050405020304" pitchFamily="18" charset="0"/>
                <a:ea typeface="Times New Roman" panose="02020603050405020304" pitchFamily="18" charset="0"/>
              </a:rPr>
              <a:t>її кримінальності; </a:t>
            </a:r>
          </a:p>
          <a:p>
            <a:r>
              <a:rPr lang="uk-UA" sz="1800" dirty="0">
                <a:effectLst/>
                <a:latin typeface="Times New Roman" panose="02020603050405020304" pitchFamily="18" charset="0"/>
                <a:ea typeface="Times New Roman" panose="02020603050405020304" pitchFamily="18" charset="0"/>
              </a:rPr>
              <a:t>ступеню тяжкості скоєного злочину; </a:t>
            </a:r>
          </a:p>
          <a:p>
            <a:r>
              <a:rPr lang="uk-UA" sz="1800" dirty="0">
                <a:effectLst/>
                <a:latin typeface="Times New Roman" panose="02020603050405020304" pitchFamily="18" charset="0"/>
                <a:ea typeface="Times New Roman" panose="02020603050405020304" pitchFamily="18" charset="0"/>
              </a:rPr>
              <a:t>потребам потерпілого, </a:t>
            </a:r>
          </a:p>
          <a:p>
            <a:r>
              <a:rPr lang="uk-UA" sz="1800" dirty="0">
                <a:effectLst/>
                <a:latin typeface="Times New Roman" panose="02020603050405020304" pitchFamily="18" charset="0"/>
                <a:ea typeface="Times New Roman" panose="02020603050405020304" pitchFamily="18" charset="0"/>
              </a:rPr>
              <a:t>третіх осіб, </a:t>
            </a:r>
          </a:p>
          <a:p>
            <a:r>
              <a:rPr lang="uk-UA" sz="1800" dirty="0">
                <a:effectLst/>
                <a:latin typeface="Times New Roman" panose="02020603050405020304" pitchFamily="18" charset="0"/>
                <a:ea typeface="Times New Roman" panose="02020603050405020304" pitchFamily="18" charset="0"/>
              </a:rPr>
              <a:t>держави, </a:t>
            </a:r>
          </a:p>
          <a:p>
            <a:r>
              <a:rPr lang="uk-UA" sz="1800" dirty="0">
                <a:effectLst/>
                <a:latin typeface="Times New Roman" panose="02020603050405020304" pitchFamily="18" charset="0"/>
                <a:ea typeface="Times New Roman" panose="02020603050405020304" pitchFamily="18" charset="0"/>
              </a:rPr>
              <a:t>міжнародної спільноти.</a:t>
            </a:r>
            <a:r>
              <a:rPr lang="ru-UA" dirty="0">
                <a:effectLst/>
              </a:rPr>
              <a:t> </a:t>
            </a:r>
            <a:endParaRPr lang="ru-UA" dirty="0"/>
          </a:p>
        </p:txBody>
      </p:sp>
    </p:spTree>
    <p:extLst>
      <p:ext uri="{BB962C8B-B14F-4D97-AF65-F5344CB8AC3E}">
        <p14:creationId xmlns:p14="http://schemas.microsoft.com/office/powerpoint/2010/main" val="475942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162ACB-195F-47F6-239A-C3D3D772C46D}"/>
              </a:ext>
            </a:extLst>
          </p:cNvPr>
          <p:cNvSpPr>
            <a:spLocks noGrp="1"/>
          </p:cNvSpPr>
          <p:nvPr>
            <p:ph type="title"/>
          </p:nvPr>
        </p:nvSpPr>
        <p:spPr/>
        <p:txBody>
          <a:bodyPr>
            <a:normAutofit fontScale="90000"/>
          </a:bodyPr>
          <a:lstStyle/>
          <a:p>
            <a:r>
              <a:rPr lang="uk-UA" dirty="0">
                <a:latin typeface="Times New Roman" panose="02020603050405020304" pitchFamily="18" charset="0"/>
                <a:ea typeface="Times New Roman" panose="02020603050405020304" pitchFamily="18" charset="0"/>
              </a:rPr>
              <a:t>комплексний цілісний підхід, заснований на взаємному визнанні всіх прав та обов'язків сторін повинен дати позитивні результати у процесі побудови нового </a:t>
            </a:r>
            <a:r>
              <a:rPr lang="uk-UA" dirty="0" err="1">
                <a:latin typeface="Times New Roman" panose="02020603050405020304" pitchFamily="18" charset="0"/>
                <a:ea typeface="Times New Roman" panose="02020603050405020304" pitchFamily="18" charset="0"/>
              </a:rPr>
              <a:t>зако</a:t>
            </a:r>
            <a:endParaRPr lang="ru-UA" dirty="0"/>
          </a:p>
        </p:txBody>
      </p:sp>
      <p:sp>
        <p:nvSpPr>
          <p:cNvPr id="3" name="Объект 2">
            <a:extLst>
              <a:ext uri="{FF2B5EF4-FFF2-40B4-BE49-F238E27FC236}">
                <a16:creationId xmlns:a16="http://schemas.microsoft.com/office/drawing/2014/main" id="{519843EA-8DC9-920F-5024-7AA82BB4DBF7}"/>
              </a:ext>
            </a:extLst>
          </p:cNvPr>
          <p:cNvSpPr>
            <a:spLocks noGrp="1"/>
          </p:cNvSpPr>
          <p:nvPr>
            <p:ph sz="quarter" idx="13"/>
          </p:nvPr>
        </p:nvSpPr>
        <p:spPr/>
        <p:txBody>
          <a:bodyPr>
            <a:normAutofit fontScale="85000" lnSpcReduction="10000"/>
          </a:bodyPr>
          <a:lstStyle/>
          <a:p>
            <a:r>
              <a:rPr lang="uk-UA" sz="1800" dirty="0">
                <a:effectLst/>
                <a:latin typeface="Times New Roman" panose="02020603050405020304" pitchFamily="18" charset="0"/>
                <a:ea typeface="Times New Roman" panose="02020603050405020304" pitchFamily="18" charset="0"/>
              </a:rPr>
              <a:t>Кримінально-правові норми в країнах з перехідною економікою мають бути побудовані, </a:t>
            </a:r>
          </a:p>
          <a:p>
            <a:r>
              <a:rPr lang="uk-UA" sz="1800" dirty="0">
                <a:effectLst/>
                <a:latin typeface="Times New Roman" panose="02020603050405020304" pitchFamily="18" charset="0"/>
                <a:ea typeface="Times New Roman" panose="02020603050405020304" pitchFamily="18" charset="0"/>
              </a:rPr>
              <a:t>проаналізовані </a:t>
            </a:r>
          </a:p>
          <a:p>
            <a:r>
              <a:rPr lang="uk-UA" sz="1800" dirty="0">
                <a:effectLst/>
                <a:latin typeface="Times New Roman" panose="02020603050405020304" pitchFamily="18" charset="0"/>
                <a:ea typeface="Times New Roman" panose="02020603050405020304" pitchFamily="18" charset="0"/>
              </a:rPr>
              <a:t>і інтерпретовані з точки зору: </a:t>
            </a:r>
          </a:p>
          <a:p>
            <a:r>
              <a:rPr lang="uk-UA" sz="1800" dirty="0">
                <a:effectLst/>
                <a:latin typeface="Times New Roman" panose="02020603050405020304" pitchFamily="18" charset="0"/>
                <a:ea typeface="Times New Roman" panose="02020603050405020304" pitchFamily="18" charset="0"/>
              </a:rPr>
              <a:t>міжнародних товариств, </a:t>
            </a:r>
          </a:p>
          <a:p>
            <a:r>
              <a:rPr lang="uk-UA" sz="1800" dirty="0">
                <a:effectLst/>
                <a:latin typeface="Times New Roman" panose="02020603050405020304" pitchFamily="18" charset="0"/>
                <a:ea typeface="Times New Roman" panose="02020603050405020304" pitchFamily="18" charset="0"/>
              </a:rPr>
              <a:t>урядів, </a:t>
            </a:r>
          </a:p>
          <a:p>
            <a:r>
              <a:rPr lang="uk-UA" sz="1800" dirty="0">
                <a:effectLst/>
                <a:latin typeface="Times New Roman" panose="02020603050405020304" pitchFamily="18" charset="0"/>
                <a:ea typeface="Times New Roman" panose="02020603050405020304" pitchFamily="18" charset="0"/>
              </a:rPr>
              <a:t>місцевих експертів, </a:t>
            </a:r>
          </a:p>
          <a:p>
            <a:r>
              <a:rPr lang="uk-UA" sz="1800" dirty="0">
                <a:effectLst/>
                <a:latin typeface="Times New Roman" panose="02020603050405020304" pitchFamily="18" charset="0"/>
                <a:ea typeface="Times New Roman" panose="02020603050405020304" pitchFamily="18" charset="0"/>
              </a:rPr>
              <a:t>пересічних громадян, </a:t>
            </a:r>
          </a:p>
          <a:p>
            <a:r>
              <a:rPr lang="uk-UA" sz="1800" dirty="0">
                <a:effectLst/>
                <a:latin typeface="Times New Roman" panose="02020603050405020304" pitchFamily="18" charset="0"/>
                <a:ea typeface="Times New Roman" panose="02020603050405020304" pitchFamily="18" charset="0"/>
              </a:rPr>
              <a:t>правоохоронців та суддів, </a:t>
            </a:r>
          </a:p>
          <a:p>
            <a:r>
              <a:rPr lang="uk-UA" sz="1800" dirty="0">
                <a:effectLst/>
                <a:latin typeface="Times New Roman" panose="02020603050405020304" pitchFamily="18" charset="0"/>
                <a:ea typeface="Times New Roman" panose="02020603050405020304" pitchFamily="18" charset="0"/>
              </a:rPr>
              <a:t>жертв злочинів та правопорушників. </a:t>
            </a:r>
          </a:p>
        </p:txBody>
      </p:sp>
    </p:spTree>
    <p:extLst>
      <p:ext uri="{BB962C8B-B14F-4D97-AF65-F5344CB8AC3E}">
        <p14:creationId xmlns:p14="http://schemas.microsoft.com/office/powerpoint/2010/main" val="25760006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F0A8CD-F46A-2DB3-36FB-A3ED89CA6961}"/>
              </a:ext>
            </a:extLst>
          </p:cNvPr>
          <p:cNvSpPr>
            <a:spLocks noGrp="1"/>
          </p:cNvSpPr>
          <p:nvPr>
            <p:ph type="title"/>
          </p:nvPr>
        </p:nvSpPr>
        <p:spPr/>
        <p:txBody>
          <a:bodyPr/>
          <a:lstStyle/>
          <a:p>
            <a:r>
              <a:rPr lang="uk-UA" sz="1800" dirty="0">
                <a:effectLst/>
                <a:latin typeface="Times New Roman" panose="02020603050405020304" pitchFamily="18" charset="0"/>
                <a:ea typeface="Times New Roman" panose="02020603050405020304" pitchFamily="18" charset="0"/>
              </a:rPr>
              <a:t>фрагментація</a:t>
            </a:r>
            <a:endParaRPr lang="ru-UA" dirty="0"/>
          </a:p>
        </p:txBody>
      </p:sp>
      <p:sp>
        <p:nvSpPr>
          <p:cNvPr id="3" name="Объект 2">
            <a:extLst>
              <a:ext uri="{FF2B5EF4-FFF2-40B4-BE49-F238E27FC236}">
                <a16:creationId xmlns:a16="http://schemas.microsoft.com/office/drawing/2014/main" id="{0D0DAD8B-0448-44BB-0D8E-A5D9FB36B3E2}"/>
              </a:ext>
            </a:extLst>
          </p:cNvPr>
          <p:cNvSpPr>
            <a:spLocks noGrp="1"/>
          </p:cNvSpPr>
          <p:nvPr>
            <p:ph sz="quarter" idx="13"/>
          </p:nvPr>
        </p:nvSpPr>
        <p:spPr/>
        <p:txBody>
          <a:bodyPr/>
          <a:lstStyle/>
          <a:p>
            <a:r>
              <a:rPr lang="uk-UA" sz="1800" i="1" dirty="0">
                <a:effectLst/>
                <a:latin typeface="Times New Roman" panose="02020603050405020304" pitchFamily="18" charset="0"/>
                <a:ea typeface="Times New Roman" panose="02020603050405020304" pitchFamily="18" charset="0"/>
              </a:rPr>
              <a:t>Держава має право карати свого громадянина</a:t>
            </a:r>
            <a:r>
              <a:rPr lang="uk-UA" sz="1800" dirty="0">
                <a:effectLst/>
                <a:latin typeface="Times New Roman" panose="02020603050405020304" pitchFamily="18" charset="0"/>
                <a:ea typeface="Times New Roman" panose="02020603050405020304" pitchFamily="18" charset="0"/>
              </a:rPr>
              <a:t>. Тільки держава. Це аксіома </a:t>
            </a:r>
            <a:r>
              <a:rPr lang="uk-UA" sz="1800" dirty="0" err="1">
                <a:effectLst/>
                <a:latin typeface="Times New Roman" panose="02020603050405020304" pitchFamily="18" charset="0"/>
                <a:ea typeface="Times New Roman" panose="02020603050405020304" pitchFamily="18" charset="0"/>
              </a:rPr>
              <a:t>транзиції</a:t>
            </a:r>
            <a:r>
              <a:rPr lang="uk-UA" sz="1800" dirty="0">
                <a:effectLst/>
                <a:latin typeface="Times New Roman" panose="02020603050405020304" pitchFamily="18" charset="0"/>
                <a:ea typeface="Times New Roman" panose="02020603050405020304" pitchFamily="18" charset="0"/>
              </a:rPr>
              <a:t>: від законів </a:t>
            </a:r>
            <a:r>
              <a:rPr lang="uk-UA" sz="1800" dirty="0" err="1">
                <a:effectLst/>
                <a:latin typeface="Times New Roman" panose="02020603050405020304" pitchFamily="18" charset="0"/>
                <a:ea typeface="Times New Roman" panose="02020603050405020304" pitchFamily="18" charset="0"/>
              </a:rPr>
              <a:t>таліона</a:t>
            </a:r>
            <a:r>
              <a:rPr lang="uk-UA" sz="1800" dirty="0">
                <a:effectLst/>
                <a:latin typeface="Times New Roman" panose="02020603050405020304" pitchFamily="18" charset="0"/>
                <a:ea typeface="Times New Roman" panose="02020603050405020304" pitchFamily="18" charset="0"/>
              </a:rPr>
              <a:t> до демократичної системи управління</a:t>
            </a:r>
            <a:r>
              <a:rPr lang="ru-UA" dirty="0">
                <a:effectLst/>
              </a:rPr>
              <a:t> </a:t>
            </a:r>
          </a:p>
          <a:p>
            <a:r>
              <a:rPr lang="uk-UA" sz="1800" dirty="0">
                <a:effectLst/>
                <a:latin typeface="Times New Roman" panose="02020603050405020304" pitchFamily="18" charset="0"/>
                <a:ea typeface="Times New Roman" panose="02020603050405020304" pitchFamily="18" charset="0"/>
              </a:rPr>
              <a:t>розуміння </a:t>
            </a:r>
            <a:r>
              <a:rPr lang="uk-UA" sz="1800" i="1" dirty="0">
                <a:effectLst/>
                <a:latin typeface="Times New Roman" panose="02020603050405020304" pitchFamily="18" charset="0"/>
                <a:ea typeface="Times New Roman" panose="02020603050405020304" pitchFamily="18" charset="0"/>
              </a:rPr>
              <a:t>кримінально-правової заборони як необхідного для політичного істеблішменту інструменту забезпечення суспільної і національної безпеки</a:t>
            </a:r>
            <a:endParaRPr lang="uk-UA" sz="1800" i="1" dirty="0">
              <a:latin typeface="Times New Roman" panose="02020603050405020304" pitchFamily="18" charset="0"/>
              <a:ea typeface="Times New Roman" panose="02020603050405020304" pitchFamily="18" charset="0"/>
            </a:endParaRPr>
          </a:p>
          <a:p>
            <a:r>
              <a:rPr lang="ru-UA" dirty="0">
                <a:effectLst/>
              </a:rPr>
              <a:t> </a:t>
            </a:r>
            <a:r>
              <a:rPr lang="uk-UA" sz="1800" dirty="0">
                <a:effectLst/>
                <a:latin typeface="Times New Roman" panose="02020603050405020304" pitchFamily="18" charset="0"/>
                <a:ea typeface="Times New Roman" panose="02020603050405020304" pitchFamily="18" charset="0"/>
              </a:rPr>
              <a:t>кримінально-правовий примус (покарання та інші заходи кримінально-правового впливу) та кримінально-правовий компроміс (примирення, реституція та компенсація), знаходячись у формальній суперечності, забезпечують ефективне обмеження каральної влади держави.</a:t>
            </a:r>
            <a:r>
              <a:rPr lang="ru-UA" dirty="0">
                <a:effectLst/>
              </a:rPr>
              <a:t> </a:t>
            </a:r>
            <a:endParaRPr lang="ru-UA" dirty="0"/>
          </a:p>
        </p:txBody>
      </p:sp>
    </p:spTree>
    <p:extLst>
      <p:ext uri="{BB962C8B-B14F-4D97-AF65-F5344CB8AC3E}">
        <p14:creationId xmlns:p14="http://schemas.microsoft.com/office/powerpoint/2010/main" val="1983800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76CC87-0C1F-31DA-04B2-20A61C4C880D}"/>
              </a:ext>
            </a:extLst>
          </p:cNvPr>
          <p:cNvSpPr>
            <a:spLocks noGrp="1"/>
          </p:cNvSpPr>
          <p:nvPr>
            <p:ph type="title"/>
          </p:nvPr>
        </p:nvSpPr>
        <p:spPr/>
        <p:txBody>
          <a:bodyPr/>
          <a:lstStyle/>
          <a:p>
            <a:r>
              <a:rPr lang="uk-UA" dirty="0" err="1">
                <a:solidFill>
                  <a:srgbClr val="000000"/>
                </a:solidFill>
                <a:latin typeface="Times New Roman" panose="02020603050405020304" pitchFamily="18" charset="0"/>
                <a:ea typeface="Times New Roman" panose="02020603050405020304" pitchFamily="18" charset="0"/>
              </a:rPr>
              <a:t>віктимно</a:t>
            </a:r>
            <a:r>
              <a:rPr lang="uk-UA" dirty="0">
                <a:solidFill>
                  <a:srgbClr val="000000"/>
                </a:solidFill>
                <a:latin typeface="Times New Roman" panose="02020603050405020304" pitchFamily="18" charset="0"/>
                <a:ea typeface="Times New Roman" panose="02020603050405020304" pitchFamily="18" charset="0"/>
              </a:rPr>
              <a:t>-орієнтований підхід</a:t>
            </a:r>
            <a:br>
              <a:rPr lang="uk-UA" dirty="0">
                <a:solidFill>
                  <a:srgbClr val="000000"/>
                </a:solidFill>
                <a:latin typeface="Times New Roman" panose="02020603050405020304" pitchFamily="18" charset="0"/>
                <a:ea typeface="Times New Roman" panose="02020603050405020304" pitchFamily="18" charset="0"/>
              </a:rPr>
            </a:br>
            <a:endParaRPr lang="ru-UA" dirty="0"/>
          </a:p>
        </p:txBody>
      </p:sp>
      <p:sp>
        <p:nvSpPr>
          <p:cNvPr id="3" name="Объект 2">
            <a:extLst>
              <a:ext uri="{FF2B5EF4-FFF2-40B4-BE49-F238E27FC236}">
                <a16:creationId xmlns:a16="http://schemas.microsoft.com/office/drawing/2014/main" id="{DB3FCB9E-7DAC-931A-712F-F202F52B1D7C}"/>
              </a:ext>
            </a:extLst>
          </p:cNvPr>
          <p:cNvSpPr>
            <a:spLocks noGrp="1"/>
          </p:cNvSpPr>
          <p:nvPr>
            <p:ph sz="quarter" idx="13"/>
          </p:nvPr>
        </p:nvSpPr>
        <p:spPr/>
        <p:txBody>
          <a:bodyPr/>
          <a:lstStyle/>
          <a:p>
            <a:r>
              <a:rPr lang="uk-UA" sz="1800" dirty="0">
                <a:solidFill>
                  <a:srgbClr val="000000"/>
                </a:solidFill>
                <a:effectLst/>
                <a:latin typeface="Times New Roman" panose="02020603050405020304" pitchFamily="18" charset="0"/>
                <a:ea typeface="Times New Roman" panose="02020603050405020304" pitchFamily="18" charset="0"/>
              </a:rPr>
              <a:t>права і свободи, безпека жертви кримінального правопорушення, </a:t>
            </a:r>
          </a:p>
          <a:p>
            <a:r>
              <a:rPr lang="uk-UA" sz="1800" dirty="0">
                <a:solidFill>
                  <a:srgbClr val="000000"/>
                </a:solidFill>
                <a:effectLst/>
                <a:latin typeface="Times New Roman" panose="02020603050405020304" pitchFamily="18" charset="0"/>
                <a:ea typeface="Times New Roman" panose="02020603050405020304" pitchFamily="18" charset="0"/>
              </a:rPr>
              <a:t>а не інтереси суспільства, чи міжнародної спільноти </a:t>
            </a:r>
          </a:p>
          <a:p>
            <a:r>
              <a:rPr lang="uk-UA" sz="1800" dirty="0">
                <a:solidFill>
                  <a:srgbClr val="000000"/>
                </a:solidFill>
                <a:effectLst/>
                <a:latin typeface="Times New Roman" panose="02020603050405020304" pitchFamily="18" charset="0"/>
                <a:ea typeface="Times New Roman" panose="02020603050405020304" pitchFamily="18" charset="0"/>
              </a:rPr>
              <a:t>являються центральними елементами сучасної кримінальної політики</a:t>
            </a:r>
            <a:r>
              <a:rPr lang="ru-UA" dirty="0">
                <a:effectLst/>
              </a:rPr>
              <a:t> </a:t>
            </a:r>
            <a:endParaRPr lang="ru-UA" dirty="0"/>
          </a:p>
        </p:txBody>
      </p:sp>
    </p:spTree>
    <p:extLst>
      <p:ext uri="{BB962C8B-B14F-4D97-AF65-F5344CB8AC3E}">
        <p14:creationId xmlns:p14="http://schemas.microsoft.com/office/powerpoint/2010/main" val="1410631418"/>
      </p:ext>
    </p:extLst>
  </p:cSld>
  <p:clrMapOvr>
    <a:masterClrMapping/>
  </p:clrMapOvr>
</p:sld>
</file>

<file path=ppt/theme/theme1.xml><?xml version="1.0" encoding="utf-8"?>
<a:theme xmlns:a="http://schemas.openxmlformats.org/drawingml/2006/main" name="Капля">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Капля</Template>
  <TotalTime>975</TotalTime>
  <Words>585</Words>
  <Application>Microsoft Macintosh PowerPoint</Application>
  <PresentationFormat>Широкоэкранный</PresentationFormat>
  <Paragraphs>73</Paragraphs>
  <Slides>15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15</vt:i4>
      </vt:variant>
    </vt:vector>
  </HeadingPairs>
  <TitlesOfParts>
    <vt:vector size="21" baseType="lpstr">
      <vt:lpstr>Aptos</vt:lpstr>
      <vt:lpstr>Arial</vt:lpstr>
      <vt:lpstr>Times New Roman</vt:lpstr>
      <vt:lpstr>Tw Cen MT</vt:lpstr>
      <vt:lpstr>ui-sans-serif</vt:lpstr>
      <vt:lpstr>Капля</vt:lpstr>
      <vt:lpstr>ПАРАДИГМИ КРИМІНАЛЬНОГО ПРАВА Лекція 2 </vt:lpstr>
      <vt:lpstr>Еволюція кримінального права: від інтуїтивної до транснаціональної парадигми </vt:lpstr>
      <vt:lpstr>Динаміка</vt:lpstr>
      <vt:lpstr>Траекторія норми</vt:lpstr>
      <vt:lpstr>Дан приказ ему на Запад, ей…</vt:lpstr>
      <vt:lpstr>НЕОБХІДНА</vt:lpstr>
      <vt:lpstr>комплексний цілісний підхід, заснований на взаємному визнанні всіх прав та обов'язків сторін повинен дати позитивні результати у процесі побудови нового зако</vt:lpstr>
      <vt:lpstr>фрагментація</vt:lpstr>
      <vt:lpstr>віктимно-орієнтований підхід </vt:lpstr>
      <vt:lpstr>Новелізація кримінального закону справа невдячна.</vt:lpstr>
      <vt:lpstr>Презентация PowerPoint</vt:lpstr>
      <vt:lpstr>DROPPING 14 th page</vt:lpstr>
      <vt:lpstr>Мертва норма та мертва ідеологія </vt:lpstr>
      <vt:lpstr>Інновація vs інтерпретація</vt:lpstr>
      <vt:lpstr>НА ПОТІМ?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Viacheslav Tuliakov</dc:creator>
  <cp:lastModifiedBy>Viacheslav Tuliakov</cp:lastModifiedBy>
  <cp:revision>27</cp:revision>
  <dcterms:created xsi:type="dcterms:W3CDTF">2024-12-26T17:09:39Z</dcterms:created>
  <dcterms:modified xsi:type="dcterms:W3CDTF">2025-10-05T08:22:28Z</dcterms:modified>
</cp:coreProperties>
</file>