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DM Sans" charset="0"/>
      <p:regular r:id="rId10"/>
    </p:embeddedFont>
    <p:embeddedFont>
      <p:font typeface="DM Sans Bold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4" d="100"/>
          <a:sy n="44" d="100"/>
        </p:scale>
        <p:origin x="-8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sv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30.sv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23.sv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ideo" Target="../media/VAHHsLjfYjM.mp4"/><Relationship Id="rId5" Type="http://schemas.openxmlformats.org/officeDocument/2006/relationships/image" Target="../media/image19.jpeg"/><Relationship Id="rId4" Type="http://schemas.microsoft.com/office/2007/relationships/media" Target="../media/VAHHsLjfYjM.mp4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12" Type="http://schemas.openxmlformats.org/officeDocument/2006/relationships/image" Target="../media/image4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image" Target="../media/image39.svg"/><Relationship Id="rId4" Type="http://schemas.openxmlformats.org/officeDocument/2006/relationships/image" Target="../media/image35.svg"/><Relationship Id="rId9" Type="http://schemas.openxmlformats.org/officeDocument/2006/relationships/image" Target="../media/image23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openxmlformats.org/officeDocument/2006/relationships/image" Target="../media/image49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11" Type="http://schemas.openxmlformats.org/officeDocument/2006/relationships/image" Target="../media/image31.png"/><Relationship Id="rId5" Type="http://schemas.openxmlformats.org/officeDocument/2006/relationships/image" Target="../media/image10.png"/><Relationship Id="rId10" Type="http://schemas.openxmlformats.org/officeDocument/2006/relationships/image" Target="../media/image16.svg"/><Relationship Id="rId4" Type="http://schemas.openxmlformats.org/officeDocument/2006/relationships/image" Target="../media/image28.png"/><Relationship Id="rId9" Type="http://schemas.openxmlformats.org/officeDocument/2006/relationships/image" Target="../media/image21.png"/><Relationship Id="rId14" Type="http://schemas.openxmlformats.org/officeDocument/2006/relationships/image" Target="../media/image51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663033" y="6195861"/>
            <a:ext cx="6914093" cy="5028432"/>
          </a:xfrm>
          <a:custGeom>
            <a:avLst/>
            <a:gdLst/>
            <a:ahLst/>
            <a:cxnLst/>
            <a:rect l="l" t="t" r="r" b="b"/>
            <a:pathLst>
              <a:path w="6914093" h="5028432">
                <a:moveTo>
                  <a:pt x="0" y="0"/>
                </a:moveTo>
                <a:lnTo>
                  <a:pt x="6914093" y="0"/>
                </a:lnTo>
                <a:lnTo>
                  <a:pt x="6914093" y="5028431"/>
                </a:lnTo>
                <a:lnTo>
                  <a:pt x="0" y="5028431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060973" y="3635864"/>
            <a:ext cx="10228058" cy="1710875"/>
          </a:xfrm>
          <a:custGeom>
            <a:avLst/>
            <a:gdLst/>
            <a:ahLst/>
            <a:cxnLst/>
            <a:rect l="l" t="t" r="r" b="b"/>
            <a:pathLst>
              <a:path w="10228058" h="1710875">
                <a:moveTo>
                  <a:pt x="0" y="0"/>
                </a:moveTo>
                <a:lnTo>
                  <a:pt x="10228058" y="0"/>
                </a:lnTo>
                <a:lnTo>
                  <a:pt x="10228058" y="1710876"/>
                </a:lnTo>
                <a:lnTo>
                  <a:pt x="0" y="1710876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360145" y="3173038"/>
            <a:ext cx="11948835" cy="25031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</a:pPr>
            <a:r>
              <a:rPr lang="en-US" sz="7199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 «Франко LIVE»: поезія, що живе в піснях</a:t>
            </a:r>
          </a:p>
        </p:txBody>
      </p:sp>
      <p:sp>
        <p:nvSpPr>
          <p:cNvPr id="6" name="Freeform 6"/>
          <p:cNvSpPr/>
          <p:nvPr/>
        </p:nvSpPr>
        <p:spPr>
          <a:xfrm>
            <a:off x="12456379" y="5404911"/>
            <a:ext cx="8246933" cy="6247677"/>
          </a:xfrm>
          <a:custGeom>
            <a:avLst/>
            <a:gdLst/>
            <a:ahLst/>
            <a:cxnLst/>
            <a:rect l="l" t="t" r="r" b="b"/>
            <a:pathLst>
              <a:path w="8246933" h="6247677">
                <a:moveTo>
                  <a:pt x="0" y="0"/>
                </a:moveTo>
                <a:lnTo>
                  <a:pt x="8246933" y="0"/>
                </a:lnTo>
                <a:lnTo>
                  <a:pt x="8246933" y="6247677"/>
                </a:lnTo>
                <a:lnTo>
                  <a:pt x="0" y="624767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5308980" y="-1652824"/>
            <a:ext cx="8905028" cy="5575060"/>
          </a:xfrm>
          <a:custGeom>
            <a:avLst/>
            <a:gdLst/>
            <a:ahLst/>
            <a:cxnLst/>
            <a:rect l="l" t="t" r="r" b="b"/>
            <a:pathLst>
              <a:path w="8905028" h="5575060">
                <a:moveTo>
                  <a:pt x="0" y="0"/>
                </a:moveTo>
                <a:lnTo>
                  <a:pt x="8905029" y="0"/>
                </a:lnTo>
                <a:lnTo>
                  <a:pt x="8905029" y="5575060"/>
                </a:lnTo>
                <a:lnTo>
                  <a:pt x="0" y="5575060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3495846">
            <a:off x="-3929800" y="-2685694"/>
            <a:ext cx="5243739" cy="7338566"/>
          </a:xfrm>
          <a:custGeom>
            <a:avLst/>
            <a:gdLst/>
            <a:ahLst/>
            <a:cxnLst/>
            <a:rect l="l" t="t" r="r" b="b"/>
            <a:pathLst>
              <a:path w="5243739" h="7338566">
                <a:moveTo>
                  <a:pt x="0" y="0"/>
                </a:moveTo>
                <a:lnTo>
                  <a:pt x="5243739" y="0"/>
                </a:lnTo>
                <a:lnTo>
                  <a:pt x="5243739" y="7338565"/>
                </a:lnTo>
                <a:lnTo>
                  <a:pt x="0" y="733856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583316" y="9191625"/>
            <a:ext cx="8137399" cy="54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2"/>
              </a:lnSpc>
            </a:pPr>
            <a:r>
              <a:rPr lang="en-US" sz="3194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Презентацію підготувала Томак Дарія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381426" y="5628591"/>
            <a:ext cx="5234702" cy="2462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0"/>
              </a:lnSpc>
            </a:pPr>
            <a:r>
              <a:rPr lang="en-US" sz="2293" b="1" dirty="0" smtClean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ЕПІГРА</a:t>
            </a:r>
            <a:r>
              <a:rPr lang="ru-RU" sz="2293" b="1" smtClean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Ф</a:t>
            </a:r>
            <a:r>
              <a:rPr lang="en-US" sz="2293" b="1" smtClean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 </a:t>
            </a:r>
            <a:endParaRPr lang="en-US" sz="2293" b="1" dirty="0">
              <a:solidFill>
                <a:srgbClr val="01070A"/>
              </a:solidFill>
              <a:latin typeface="DM Sans Bold"/>
              <a:ea typeface="DM Sans Bold"/>
              <a:cs typeface="DM Sans Bold"/>
              <a:sym typeface="DM Sans Bold"/>
            </a:endParaRPr>
          </a:p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 dirty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ПІСНЯ І ПРАЦЯ – ВЕЛИКІ ДВІ СИЛІ!</a:t>
            </a:r>
          </a:p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 dirty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ЇМ Я ДО СКОНУ БАЖАЮ СЛУЖИТЬ…</a:t>
            </a:r>
          </a:p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 dirty="0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ІВАН ФРАНКО</a:t>
            </a:r>
          </a:p>
          <a:p>
            <a:pPr algn="ctr">
              <a:lnSpc>
                <a:spcPts val="3210"/>
              </a:lnSpc>
              <a:spcBef>
                <a:spcPct val="0"/>
              </a:spcBef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059120" y="-589740"/>
            <a:ext cx="11748222" cy="12247451"/>
            <a:chOff x="0" y="0"/>
            <a:chExt cx="3094182" cy="322566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94182" cy="3225666"/>
            </a:xfrm>
            <a:custGeom>
              <a:avLst/>
              <a:gdLst/>
              <a:ahLst/>
              <a:cxnLst/>
              <a:rect l="l" t="t" r="r" b="b"/>
              <a:pathLst>
                <a:path w="3094182" h="3225666">
                  <a:moveTo>
                    <a:pt x="0" y="0"/>
                  </a:moveTo>
                  <a:lnTo>
                    <a:pt x="3094182" y="0"/>
                  </a:lnTo>
                  <a:lnTo>
                    <a:pt x="3094182" y="3225666"/>
                  </a:lnTo>
                  <a:lnTo>
                    <a:pt x="0" y="3225666"/>
                  </a:ln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3094182" cy="32732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 flipH="1">
            <a:off x="12955440" y="1983151"/>
            <a:ext cx="5565196" cy="4047415"/>
          </a:xfrm>
          <a:custGeom>
            <a:avLst/>
            <a:gdLst/>
            <a:ahLst/>
            <a:cxnLst/>
            <a:rect l="l" t="t" r="r" b="b"/>
            <a:pathLst>
              <a:path w="5565196" h="4047415">
                <a:moveTo>
                  <a:pt x="5565195" y="0"/>
                </a:moveTo>
                <a:lnTo>
                  <a:pt x="0" y="0"/>
                </a:lnTo>
                <a:lnTo>
                  <a:pt x="0" y="4047415"/>
                </a:lnTo>
                <a:lnTo>
                  <a:pt x="5565195" y="4047415"/>
                </a:lnTo>
                <a:lnTo>
                  <a:pt x="5565195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-1790963">
            <a:off x="580261" y="4296953"/>
            <a:ext cx="2873122" cy="5948882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405279" y="782896"/>
            <a:ext cx="11055904" cy="2621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04"/>
              </a:lnSpc>
            </a:pPr>
            <a:r>
              <a:rPr lang="en-US" sz="4074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Іван Франко — «природжений мелодист»</a:t>
            </a:r>
          </a:p>
          <a:p>
            <a:pPr algn="ctr">
              <a:lnSpc>
                <a:spcPts val="5704"/>
              </a:lnSpc>
            </a:pPr>
            <a:r>
              <a:rPr lang="en-US" sz="4074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Чому його поезія так легко стає піснею?</a:t>
            </a:r>
          </a:p>
          <a:p>
            <a:pPr marL="0" lvl="0" indent="0" algn="ctr">
              <a:lnSpc>
                <a:spcPts val="9764"/>
              </a:lnSpc>
              <a:spcBef>
                <a:spcPct val="0"/>
              </a:spcBef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3811185" y="2598166"/>
            <a:ext cx="9375550" cy="71227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3532" lvl="1" indent="-291766" algn="l">
              <a:lnSpc>
                <a:spcPts val="3783"/>
              </a:lnSpc>
              <a:buFont typeface="Arial"/>
              <a:buChar char="•"/>
            </a:pPr>
            <a:r>
              <a:rPr lang="en-US" sz="270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Поезія Франка генетично пов’язана з музикою. Сам автор часто наголошував на важливості звукової форми вірша.</a:t>
            </a:r>
          </a:p>
          <a:p>
            <a:pPr marL="583532" lvl="1" indent="-291766" algn="l">
              <a:lnSpc>
                <a:spcPts val="3783"/>
              </a:lnSpc>
              <a:buFont typeface="Arial"/>
              <a:buChar char="•"/>
            </a:pPr>
            <a:r>
              <a:rPr lang="en-US" sz="270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Багато творів писалися як імітація народних пісень (коломийок, козацьких пісень), що робить їх ідеальними для покладання на музику.</a:t>
            </a:r>
          </a:p>
          <a:p>
            <a:pPr marL="583532" lvl="1" indent="-291766" algn="l">
              <a:lnSpc>
                <a:spcPts val="3783"/>
              </a:lnSpc>
              <a:buFont typeface="Arial"/>
              <a:buChar char="•"/>
            </a:pPr>
            <a:r>
              <a:rPr lang="en-US" sz="270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Жанрове різноманіття: Його тексти ставали основою для опер, хорів, романсів, а згодом — джазових та рок-композицій</a:t>
            </a:r>
          </a:p>
          <a:p>
            <a:pPr marL="583532" lvl="1" indent="-291766" algn="l">
              <a:lnSpc>
                <a:spcPts val="3783"/>
              </a:lnSpc>
              <a:buFont typeface="Arial"/>
              <a:buChar char="•"/>
            </a:pPr>
            <a:r>
              <a:rPr lang="en-US" sz="270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Символізм та зрозумілість образів</a:t>
            </a:r>
            <a:r>
              <a:rPr lang="en-US" sz="2702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: </a:t>
            </a:r>
            <a:r>
              <a:rPr lang="en-US" sz="270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Образи в поезії Франка (червона калина, скеля, вічний революціонер) є яскравими та емоційно насиченими, що полегшує їх перетворення на пісенні образи.</a:t>
            </a:r>
          </a:p>
          <a:p>
            <a:pPr algn="l">
              <a:lnSpc>
                <a:spcPts val="3783"/>
              </a:lnSpc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037331" y="2030095"/>
            <a:ext cx="13293258" cy="6791564"/>
            <a:chOff x="0" y="0"/>
            <a:chExt cx="3501105" cy="178872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501105" cy="1788725"/>
            </a:xfrm>
            <a:custGeom>
              <a:avLst/>
              <a:gdLst/>
              <a:ahLst/>
              <a:cxnLst/>
              <a:rect l="l" t="t" r="r" b="b"/>
              <a:pathLst>
                <a:path w="3501105" h="1788725">
                  <a:moveTo>
                    <a:pt x="0" y="0"/>
                  </a:moveTo>
                  <a:lnTo>
                    <a:pt x="3501105" y="0"/>
                  </a:lnTo>
                  <a:lnTo>
                    <a:pt x="3501105" y="1788725"/>
                  </a:lnTo>
                  <a:lnTo>
                    <a:pt x="0" y="1788725"/>
                  </a:lnTo>
                  <a:close/>
                </a:path>
              </a:pathLst>
            </a:custGeom>
            <a:solidFill>
              <a:srgbClr val="000000">
                <a:alpha val="31765"/>
              </a:srgbClr>
            </a:solidFill>
            <a:ln w="38100" cap="sq">
              <a:solidFill>
                <a:srgbClr val="000000">
                  <a:alpha val="31765"/>
                </a:srgbClr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3501105" cy="1836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-147716">
            <a:off x="2506758" y="1747516"/>
            <a:ext cx="13293258" cy="7228608"/>
            <a:chOff x="0" y="0"/>
            <a:chExt cx="3501105" cy="190383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501105" cy="1903831"/>
            </a:xfrm>
            <a:custGeom>
              <a:avLst/>
              <a:gdLst/>
              <a:ahLst/>
              <a:cxnLst/>
              <a:rect l="l" t="t" r="r" b="b"/>
              <a:pathLst>
                <a:path w="3501105" h="1903831">
                  <a:moveTo>
                    <a:pt x="6406" y="0"/>
                  </a:moveTo>
                  <a:lnTo>
                    <a:pt x="3494699" y="0"/>
                  </a:lnTo>
                  <a:cubicBezTo>
                    <a:pt x="3496397" y="0"/>
                    <a:pt x="3498027" y="675"/>
                    <a:pt x="3499229" y="1876"/>
                  </a:cubicBezTo>
                  <a:cubicBezTo>
                    <a:pt x="3500430" y="3078"/>
                    <a:pt x="3501105" y="4707"/>
                    <a:pt x="3501105" y="6406"/>
                  </a:cubicBezTo>
                  <a:lnTo>
                    <a:pt x="3501105" y="1897425"/>
                  </a:lnTo>
                  <a:cubicBezTo>
                    <a:pt x="3501105" y="1900963"/>
                    <a:pt x="3498237" y="1903831"/>
                    <a:pt x="3494699" y="1903831"/>
                  </a:cubicBezTo>
                  <a:lnTo>
                    <a:pt x="6406" y="1903831"/>
                  </a:lnTo>
                  <a:cubicBezTo>
                    <a:pt x="4707" y="1903831"/>
                    <a:pt x="3078" y="1903156"/>
                    <a:pt x="1876" y="1901955"/>
                  </a:cubicBezTo>
                  <a:cubicBezTo>
                    <a:pt x="675" y="1900753"/>
                    <a:pt x="0" y="1899124"/>
                    <a:pt x="0" y="1897425"/>
                  </a:cubicBezTo>
                  <a:lnTo>
                    <a:pt x="0" y="6406"/>
                  </a:lnTo>
                  <a:cubicBezTo>
                    <a:pt x="0" y="4707"/>
                    <a:pt x="675" y="3078"/>
                    <a:pt x="1876" y="1876"/>
                  </a:cubicBezTo>
                  <a:cubicBezTo>
                    <a:pt x="3078" y="675"/>
                    <a:pt x="4707" y="0"/>
                    <a:pt x="6406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3501105" cy="19514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6928985" y="1314623"/>
            <a:ext cx="3667332" cy="946839"/>
          </a:xfrm>
          <a:custGeom>
            <a:avLst/>
            <a:gdLst/>
            <a:ahLst/>
            <a:cxnLst/>
            <a:rect l="l" t="t" r="r" b="b"/>
            <a:pathLst>
              <a:path w="3667332" h="946839">
                <a:moveTo>
                  <a:pt x="0" y="0"/>
                </a:moveTo>
                <a:lnTo>
                  <a:pt x="3667333" y="0"/>
                </a:lnTo>
                <a:lnTo>
                  <a:pt x="3667333" y="946839"/>
                </a:lnTo>
                <a:lnTo>
                  <a:pt x="0" y="946839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434357" y="6265989"/>
            <a:ext cx="1367954" cy="378053"/>
          </a:xfrm>
          <a:custGeom>
            <a:avLst/>
            <a:gdLst/>
            <a:ahLst/>
            <a:cxnLst/>
            <a:rect l="l" t="t" r="r" b="b"/>
            <a:pathLst>
              <a:path w="1367954" h="378053">
                <a:moveTo>
                  <a:pt x="0" y="0"/>
                </a:moveTo>
                <a:lnTo>
                  <a:pt x="1367954" y="0"/>
                </a:lnTo>
                <a:lnTo>
                  <a:pt x="1367954" y="378053"/>
                </a:lnTo>
                <a:lnTo>
                  <a:pt x="0" y="378053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302188" y="4131793"/>
            <a:ext cx="2622717" cy="324263"/>
          </a:xfrm>
          <a:custGeom>
            <a:avLst/>
            <a:gdLst/>
            <a:ahLst/>
            <a:cxnLst/>
            <a:rect l="l" t="t" r="r" b="b"/>
            <a:pathLst>
              <a:path w="2622717" h="324263">
                <a:moveTo>
                  <a:pt x="0" y="0"/>
                </a:moveTo>
                <a:lnTo>
                  <a:pt x="2622717" y="0"/>
                </a:lnTo>
                <a:lnTo>
                  <a:pt x="2622717" y="324263"/>
                </a:lnTo>
                <a:lnTo>
                  <a:pt x="0" y="324263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469465" y="5905716"/>
            <a:ext cx="6921795" cy="4114800"/>
          </a:xfrm>
          <a:custGeom>
            <a:avLst/>
            <a:gdLst/>
            <a:ahLst/>
            <a:cxnLst/>
            <a:rect l="l" t="t" r="r" b="b"/>
            <a:pathLst>
              <a:path w="6921795" h="4114800">
                <a:moveTo>
                  <a:pt x="0" y="0"/>
                </a:moveTo>
                <a:lnTo>
                  <a:pt x="6921795" y="0"/>
                </a:lnTo>
                <a:lnTo>
                  <a:pt x="692179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571774">
            <a:off x="431851" y="999186"/>
            <a:ext cx="3851573" cy="4619578"/>
          </a:xfrm>
          <a:custGeom>
            <a:avLst/>
            <a:gdLst/>
            <a:ahLst/>
            <a:cxnLst/>
            <a:rect l="l" t="t" r="r" b="b"/>
            <a:pathLst>
              <a:path w="3851573" h="4619578">
                <a:moveTo>
                  <a:pt x="0" y="0"/>
                </a:moveTo>
                <a:lnTo>
                  <a:pt x="3851573" y="0"/>
                </a:lnTo>
                <a:lnTo>
                  <a:pt x="3851573" y="4619578"/>
                </a:lnTo>
                <a:lnTo>
                  <a:pt x="0" y="4619578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 rot="-109137">
            <a:off x="4616682" y="2042887"/>
            <a:ext cx="8641062" cy="1855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465"/>
              </a:lnSpc>
              <a:spcBef>
                <a:spcPct val="0"/>
              </a:spcBef>
            </a:pPr>
            <a:r>
              <a:rPr lang="en-US" sz="5332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Концепція проєкту «Франко LIVE»</a:t>
            </a:r>
          </a:p>
        </p:txBody>
      </p:sp>
      <p:sp>
        <p:nvSpPr>
          <p:cNvPr id="15" name="TextBox 15"/>
          <p:cNvSpPr txBox="1"/>
          <p:nvPr/>
        </p:nvSpPr>
        <p:spPr>
          <a:xfrm rot="-111304">
            <a:off x="4618138" y="6136323"/>
            <a:ext cx="7913275" cy="30516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5834" lvl="1" indent="-267917" algn="l">
              <a:lnSpc>
                <a:spcPts val="3474"/>
              </a:lnSpc>
              <a:spcBef>
                <a:spcPct val="0"/>
              </a:spcBef>
              <a:buFont typeface="Arial"/>
              <a:buChar char="•"/>
            </a:pPr>
            <a:r>
              <a:rPr lang="en-US" sz="2481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Ціль проєкту: Зняти Франка з постаменту та стати</a:t>
            </a:r>
            <a:r>
              <a:rPr lang="en-US" sz="2481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з ним на рівні — не в сенсі таланту, а в сенсі діалогу з сучасною людиною.</a:t>
            </a:r>
          </a:p>
          <a:p>
            <a:pPr marL="535834" lvl="1" indent="-267917" algn="l">
              <a:lnSpc>
                <a:spcPts val="3474"/>
              </a:lnSpc>
              <a:spcBef>
                <a:spcPct val="0"/>
              </a:spcBef>
              <a:buFont typeface="Arial"/>
              <a:buChar char="•"/>
            </a:pPr>
            <a:r>
              <a:rPr lang="en-US" sz="2481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Проєкт активний, публікує матеріали про життя та творчість Франка, а також пов'язані з ним теми.</a:t>
            </a:r>
          </a:p>
          <a:p>
            <a:pPr algn="l">
              <a:lnSpc>
                <a:spcPts val="3474"/>
              </a:lnSpc>
              <a:spcBef>
                <a:spcPct val="0"/>
              </a:spcBef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 rot="-106059">
            <a:off x="4301453" y="3866059"/>
            <a:ext cx="9829546" cy="2175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5834" lvl="1" indent="-267917" algn="l">
              <a:lnSpc>
                <a:spcPts val="3474"/>
              </a:lnSpc>
              <a:spcBef>
                <a:spcPct val="0"/>
              </a:spcBef>
              <a:buFont typeface="Arial"/>
              <a:buChar char="•"/>
            </a:pPr>
            <a:r>
              <a:rPr lang="en-US" sz="2481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полягає у популяризації постаті Івана Франка як сучасної, інтелектуальної та "живої" особистості, а не забронзовілого символу. Це науково-просвітницький авторський проект Наталі та Богдана Тихолозів, спрямований на перезавантаження сприйняття Франка.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2007541" y="1028700"/>
            <a:ext cx="14154503" cy="8229600"/>
            <a:chOff x="0" y="0"/>
            <a:chExt cx="3727935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727935" cy="2167467"/>
            </a:xfrm>
            <a:custGeom>
              <a:avLst/>
              <a:gdLst/>
              <a:ahLst/>
              <a:cxnLst/>
              <a:rect l="l" t="t" r="r" b="b"/>
              <a:pathLst>
                <a:path w="3727935" h="2167467">
                  <a:moveTo>
                    <a:pt x="6017" y="0"/>
                  </a:moveTo>
                  <a:lnTo>
                    <a:pt x="3721918" y="0"/>
                  </a:lnTo>
                  <a:cubicBezTo>
                    <a:pt x="3725241" y="0"/>
                    <a:pt x="3727935" y="2694"/>
                    <a:pt x="3727935" y="6017"/>
                  </a:cubicBezTo>
                  <a:lnTo>
                    <a:pt x="3727935" y="2161450"/>
                  </a:lnTo>
                  <a:cubicBezTo>
                    <a:pt x="3727935" y="2164773"/>
                    <a:pt x="3725241" y="2167467"/>
                    <a:pt x="3721918" y="2167467"/>
                  </a:cubicBezTo>
                  <a:lnTo>
                    <a:pt x="6017" y="2167467"/>
                  </a:lnTo>
                  <a:cubicBezTo>
                    <a:pt x="2694" y="2167467"/>
                    <a:pt x="0" y="2164773"/>
                    <a:pt x="0" y="2161450"/>
                  </a:cubicBezTo>
                  <a:lnTo>
                    <a:pt x="0" y="6017"/>
                  </a:lnTo>
                  <a:cubicBezTo>
                    <a:pt x="0" y="2694"/>
                    <a:pt x="2694" y="0"/>
                    <a:pt x="6017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3727935" cy="22150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437385" y="3923901"/>
            <a:ext cx="1855658" cy="1855658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1936559">
            <a:off x="-570258" y="7712348"/>
            <a:ext cx="3835024" cy="3091905"/>
          </a:xfrm>
          <a:custGeom>
            <a:avLst/>
            <a:gdLst/>
            <a:ahLst/>
            <a:cxnLst/>
            <a:rect l="l" t="t" r="r" b="b"/>
            <a:pathLst>
              <a:path w="3835024" h="3091905">
                <a:moveTo>
                  <a:pt x="0" y="0"/>
                </a:moveTo>
                <a:lnTo>
                  <a:pt x="3835023" y="0"/>
                </a:lnTo>
                <a:lnTo>
                  <a:pt x="3835023" y="3091904"/>
                </a:lnTo>
                <a:lnTo>
                  <a:pt x="0" y="3091904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12559086" y="2923005"/>
            <a:ext cx="2001792" cy="2001792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3136231" y="3014820"/>
            <a:ext cx="847502" cy="1765630"/>
          </a:xfrm>
          <a:custGeom>
            <a:avLst/>
            <a:gdLst/>
            <a:ahLst/>
            <a:cxnLst/>
            <a:rect l="l" t="t" r="r" b="b"/>
            <a:pathLst>
              <a:path w="847502" h="1765630">
                <a:moveTo>
                  <a:pt x="0" y="0"/>
                </a:moveTo>
                <a:lnTo>
                  <a:pt x="847502" y="0"/>
                </a:lnTo>
                <a:lnTo>
                  <a:pt x="847502" y="1765629"/>
                </a:lnTo>
                <a:lnTo>
                  <a:pt x="0" y="1765629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1664827" y="7806013"/>
            <a:ext cx="5792103" cy="2522235"/>
          </a:xfrm>
          <a:custGeom>
            <a:avLst/>
            <a:gdLst/>
            <a:ahLst/>
            <a:cxnLst/>
            <a:rect l="l" t="t" r="r" b="b"/>
            <a:pathLst>
              <a:path w="5792103" h="2522235">
                <a:moveTo>
                  <a:pt x="0" y="0"/>
                </a:moveTo>
                <a:lnTo>
                  <a:pt x="5792103" y="0"/>
                </a:lnTo>
                <a:lnTo>
                  <a:pt x="5792103" y="2522235"/>
                </a:lnTo>
                <a:lnTo>
                  <a:pt x="0" y="2522235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105751">
            <a:off x="195450" y="-49953"/>
            <a:ext cx="3092497" cy="4343478"/>
          </a:xfrm>
          <a:prstGeom prst="rect">
            <a:avLst/>
          </a:prstGeom>
        </p:spPr>
      </p:pic>
      <p:sp>
        <p:nvSpPr>
          <p:cNvPr id="16" name="Freeform 16"/>
          <p:cNvSpPr/>
          <p:nvPr/>
        </p:nvSpPr>
        <p:spPr>
          <a:xfrm rot="528709">
            <a:off x="14560878" y="222070"/>
            <a:ext cx="3103055" cy="2792749"/>
          </a:xfrm>
          <a:custGeom>
            <a:avLst/>
            <a:gdLst/>
            <a:ahLst/>
            <a:cxnLst/>
            <a:rect l="l" t="t" r="r" b="b"/>
            <a:pathLst>
              <a:path w="3103055" h="2792749">
                <a:moveTo>
                  <a:pt x="0" y="0"/>
                </a:moveTo>
                <a:lnTo>
                  <a:pt x="3103055" y="0"/>
                </a:lnTo>
                <a:lnTo>
                  <a:pt x="3103055" y="2792750"/>
                </a:lnTo>
                <a:lnTo>
                  <a:pt x="0" y="2792750"/>
                </a:lnTo>
                <a:lnTo>
                  <a:pt x="0" y="0"/>
                </a:lnTo>
                <a:close/>
              </a:path>
            </a:pathLst>
          </a:custGeom>
          <a:blipFill>
            <a:blip r:embed="rId10" cstate="print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3574505" y="4306424"/>
            <a:ext cx="1581417" cy="1178875"/>
          </a:xfrm>
          <a:custGeom>
            <a:avLst/>
            <a:gdLst/>
            <a:ahLst/>
            <a:cxnLst/>
            <a:rect l="l" t="t" r="r" b="b"/>
            <a:pathLst>
              <a:path w="1581417" h="1178875">
                <a:moveTo>
                  <a:pt x="0" y="0"/>
                </a:moveTo>
                <a:lnTo>
                  <a:pt x="1581417" y="0"/>
                </a:lnTo>
                <a:lnTo>
                  <a:pt x="1581417" y="1178875"/>
                </a:lnTo>
                <a:lnTo>
                  <a:pt x="0" y="1178875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print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2940430" y="1114451"/>
            <a:ext cx="11978309" cy="1900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05"/>
              </a:lnSpc>
              <a:spcBef>
                <a:spcPct val="0"/>
              </a:spcBef>
            </a:pPr>
            <a:r>
              <a:rPr lang="en-US" sz="5432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Феномен збірки «Зів’ялого листя»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986632" y="6382651"/>
            <a:ext cx="2757164" cy="1719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1"/>
              </a:lnSpc>
            </a:pPr>
            <a:r>
              <a:rPr lang="en-US" sz="197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Франко</a:t>
            </a:r>
            <a:r>
              <a:rPr lang="en-US" sz="19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побудував збірку за законами театру, де кожен вірш — це монолог закоханої душі.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378368" y="5424088"/>
            <a:ext cx="2757164" cy="2416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1"/>
              </a:lnSpc>
            </a:pPr>
            <a:r>
              <a:rPr lang="en-US" sz="197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Музиканти</a:t>
            </a:r>
            <a:r>
              <a:rPr lang="en-US" sz="19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цінують ці тексти за їхню чесність. Це не просто вірші про кохання, це глибока рефлексія над стражданням, надією та самотністю.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-2712038" y="5899177"/>
            <a:ext cx="14154503" cy="389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ЛІРИЧНА ДРАМА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679698" y="5095875"/>
            <a:ext cx="14154503" cy="389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ПСИХОЛОГІЗМ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852332" y="3363027"/>
            <a:ext cx="14154503" cy="389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ПОЕЗІЇ ПОКЛАДЕНІ НА МУЗИКУ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368602" y="4147128"/>
            <a:ext cx="5073863" cy="47099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“ОЙ ТИ, ДІВЧИНО, З ГОРІХА ЗЕРНЯ” (РОМАНС)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СЛОВА: ІВАН ФРАНКО 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МУЗИКА: АНАТОЛІЙ КОС-АНАТОЛЬСЬКИЙ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ВИКОНУЄ: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АНАТОЛІЙ СОЛОВ'ЯНЕНКО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“ЧОМУ ЯВЛЯЕШЬСЯ МЕНІ У СНІ” 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У ПІСНІ ВІТАЛІЯ КОЗЛОВСЬКОГО “ЗНАЕШЬ”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“ЧЕРВОНА КАЛИНО, ЧОГО В ЛУЗІ ГНЕШСЯ?”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ЗА ДОПОМОГОЮ ШТУЧНОГО ІНТЕЛЕКТУ 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БУВ СТВОРЕНИЙ ПРОЄКТ SENSEMINISTRY,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ЩО ФОКУСУЄТЬСЯ НА СТВОРЕНІ РЕМІКСІВ 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16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НА УКРАЇНСЬКІ НАРОДНІ ПІСНІ </a:t>
            </a:r>
          </a:p>
          <a:p>
            <a:pPr algn="ctr">
              <a:lnSpc>
                <a:spcPts val="2370"/>
              </a:lnSpc>
              <a:spcBef>
                <a:spcPct val="0"/>
              </a:spcBef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15670" y="4725999"/>
            <a:ext cx="4568927" cy="4927274"/>
          </a:xfrm>
          <a:custGeom>
            <a:avLst/>
            <a:gdLst/>
            <a:ahLst/>
            <a:cxnLst/>
            <a:rect l="l" t="t" r="r" b="b"/>
            <a:pathLst>
              <a:path w="4568927" h="4927274">
                <a:moveTo>
                  <a:pt x="0" y="0"/>
                </a:moveTo>
                <a:lnTo>
                  <a:pt x="4568927" y="0"/>
                </a:lnTo>
                <a:lnTo>
                  <a:pt x="4568927" y="4927275"/>
                </a:lnTo>
                <a:lnTo>
                  <a:pt x="0" y="4927275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93841" y="5725846"/>
            <a:ext cx="2965150" cy="819460"/>
          </a:xfrm>
          <a:custGeom>
            <a:avLst/>
            <a:gdLst/>
            <a:ahLst/>
            <a:cxnLst/>
            <a:rect l="l" t="t" r="r" b="b"/>
            <a:pathLst>
              <a:path w="2965150" h="819460">
                <a:moveTo>
                  <a:pt x="0" y="0"/>
                </a:moveTo>
                <a:lnTo>
                  <a:pt x="2965149" y="0"/>
                </a:lnTo>
                <a:lnTo>
                  <a:pt x="2965149" y="819460"/>
                </a:lnTo>
                <a:lnTo>
                  <a:pt x="0" y="819460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6794101" y="4704366"/>
            <a:ext cx="4568927" cy="4927274"/>
          </a:xfrm>
          <a:custGeom>
            <a:avLst/>
            <a:gdLst/>
            <a:ahLst/>
            <a:cxnLst/>
            <a:rect l="l" t="t" r="r" b="b"/>
            <a:pathLst>
              <a:path w="4568927" h="4927274">
                <a:moveTo>
                  <a:pt x="0" y="0"/>
                </a:moveTo>
                <a:lnTo>
                  <a:pt x="4568927" y="0"/>
                </a:lnTo>
                <a:lnTo>
                  <a:pt x="4568927" y="4927275"/>
                </a:lnTo>
                <a:lnTo>
                  <a:pt x="0" y="4927275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863788" y="5560159"/>
            <a:ext cx="2560425" cy="707608"/>
          </a:xfrm>
          <a:custGeom>
            <a:avLst/>
            <a:gdLst/>
            <a:ahLst/>
            <a:cxnLst/>
            <a:rect l="l" t="t" r="r" b="b"/>
            <a:pathLst>
              <a:path w="2560425" h="707608">
                <a:moveTo>
                  <a:pt x="0" y="0"/>
                </a:moveTo>
                <a:lnTo>
                  <a:pt x="2560424" y="0"/>
                </a:lnTo>
                <a:lnTo>
                  <a:pt x="2560424" y="707608"/>
                </a:lnTo>
                <a:lnTo>
                  <a:pt x="0" y="707608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301814" y="4725999"/>
            <a:ext cx="4568927" cy="4927274"/>
          </a:xfrm>
          <a:custGeom>
            <a:avLst/>
            <a:gdLst/>
            <a:ahLst/>
            <a:cxnLst/>
            <a:rect l="l" t="t" r="r" b="b"/>
            <a:pathLst>
              <a:path w="4568927" h="4927274">
                <a:moveTo>
                  <a:pt x="0" y="0"/>
                </a:moveTo>
                <a:lnTo>
                  <a:pt x="4568927" y="0"/>
                </a:lnTo>
                <a:lnTo>
                  <a:pt x="4568927" y="4927275"/>
                </a:lnTo>
                <a:lnTo>
                  <a:pt x="0" y="4927275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3347588" y="5682581"/>
            <a:ext cx="2560425" cy="707608"/>
          </a:xfrm>
          <a:custGeom>
            <a:avLst/>
            <a:gdLst/>
            <a:ahLst/>
            <a:cxnLst/>
            <a:rect l="l" t="t" r="r" b="b"/>
            <a:pathLst>
              <a:path w="2560425" h="707608">
                <a:moveTo>
                  <a:pt x="0" y="0"/>
                </a:moveTo>
                <a:lnTo>
                  <a:pt x="2560425" y="0"/>
                </a:lnTo>
                <a:lnTo>
                  <a:pt x="2560425" y="707608"/>
                </a:lnTo>
                <a:lnTo>
                  <a:pt x="0" y="707608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3371121" y="-829805"/>
            <a:ext cx="5939287" cy="4114800"/>
          </a:xfrm>
          <a:custGeom>
            <a:avLst/>
            <a:gdLst/>
            <a:ahLst/>
            <a:cxnLst/>
            <a:rect l="l" t="t" r="r" b="b"/>
            <a:pathLst>
              <a:path w="5939287" h="4114800">
                <a:moveTo>
                  <a:pt x="0" y="0"/>
                </a:moveTo>
                <a:lnTo>
                  <a:pt x="5939286" y="0"/>
                </a:lnTo>
                <a:lnTo>
                  <a:pt x="593928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489346" y="3553045"/>
            <a:ext cx="2545890" cy="2256295"/>
          </a:xfrm>
          <a:custGeom>
            <a:avLst/>
            <a:gdLst/>
            <a:ahLst/>
            <a:cxnLst/>
            <a:rect l="l" t="t" r="r" b="b"/>
            <a:pathLst>
              <a:path w="2545890" h="2256295">
                <a:moveTo>
                  <a:pt x="0" y="0"/>
                </a:moveTo>
                <a:lnTo>
                  <a:pt x="2545890" y="0"/>
                </a:lnTo>
                <a:lnTo>
                  <a:pt x="2545890" y="2256295"/>
                </a:lnTo>
                <a:lnTo>
                  <a:pt x="0" y="2256295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print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-452643" y="7896705"/>
            <a:ext cx="2962686" cy="2989866"/>
          </a:xfrm>
          <a:custGeom>
            <a:avLst/>
            <a:gdLst/>
            <a:ahLst/>
            <a:cxnLst/>
            <a:rect l="l" t="t" r="r" b="b"/>
            <a:pathLst>
              <a:path w="2962686" h="2989866">
                <a:moveTo>
                  <a:pt x="0" y="0"/>
                </a:moveTo>
                <a:lnTo>
                  <a:pt x="2962686" y="0"/>
                </a:lnTo>
                <a:lnTo>
                  <a:pt x="2962686" y="2989866"/>
                </a:lnTo>
                <a:lnTo>
                  <a:pt x="0" y="2989866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print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7358547" y="6231838"/>
            <a:ext cx="3440034" cy="3421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41"/>
              </a:lnSpc>
            </a:pPr>
            <a:r>
              <a:rPr lang="en-US" sz="21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Батько української музики одним із перших відчув велич Франкового слова, написавши музику до «Безмежнеє поле».</a:t>
            </a:r>
          </a:p>
          <a:p>
            <a:pPr algn="ctr">
              <a:lnSpc>
                <a:spcPts val="3041"/>
              </a:lnSpc>
            </a:pPr>
            <a:r>
              <a:rPr lang="en-US" sz="21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Є в виконані різних </a:t>
            </a:r>
          </a:p>
          <a:p>
            <a:pPr algn="ctr">
              <a:lnSpc>
                <a:spcPts val="3041"/>
              </a:lnSpc>
            </a:pPr>
            <a:r>
              <a:rPr lang="en-US" sz="21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співаків</a:t>
            </a:r>
          </a:p>
          <a:p>
            <a:pPr algn="ctr">
              <a:lnSpc>
                <a:spcPts val="3041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12872483" y="6848338"/>
            <a:ext cx="3427588" cy="17198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1"/>
              </a:lnSpc>
            </a:pPr>
            <a:r>
              <a:rPr lang="en-US" sz="197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Твори</a:t>
            </a:r>
            <a:r>
              <a:rPr lang="en-US" sz="19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«Не пора», «Вічний революціонер» стали гімнами, що піднімали дух цілих поколінь у боротьбі за незалежність.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32260" y="818020"/>
            <a:ext cx="11614980" cy="188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631"/>
              </a:lnSpc>
              <a:spcBef>
                <a:spcPct val="0"/>
              </a:spcBef>
            </a:pPr>
            <a:r>
              <a:rPr lang="en-US" sz="5451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Золота класика та народне визнання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40141" y="5920245"/>
            <a:ext cx="5072549" cy="347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895"/>
              </a:lnSpc>
              <a:spcBef>
                <a:spcPct val="0"/>
              </a:spcBef>
            </a:pPr>
            <a:r>
              <a:rPr lang="en-US" sz="2068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Анатолій Кос-Анатольський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17795" y="6848338"/>
            <a:ext cx="3663045" cy="2068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1"/>
              </a:lnSpc>
            </a:pPr>
            <a:r>
              <a:rPr lang="en-US" sz="197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Створив безсмертний шедевр «Ой ти, дівчино, з горіха зерня», який став обов'язковим у репертуарі кожного ліричного тенора.</a:t>
            </a:r>
          </a:p>
          <a:p>
            <a:pPr algn="ctr">
              <a:lnSpc>
                <a:spcPts val="2761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254719" y="5668696"/>
            <a:ext cx="3710145" cy="5221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95"/>
              </a:lnSpc>
              <a:spcBef>
                <a:spcPct val="0"/>
              </a:spcBef>
            </a:pPr>
            <a:r>
              <a:rPr lang="en-US" sz="3068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Микола Лисенко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664278" y="5793880"/>
            <a:ext cx="4098013" cy="571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5"/>
              </a:lnSpc>
              <a:spcBef>
                <a:spcPct val="0"/>
              </a:spcBef>
            </a:pPr>
            <a:r>
              <a:rPr lang="en-US" sz="3367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Хорова спадщина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0" y="2763571"/>
            <a:ext cx="17510882" cy="7894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0"/>
              </a:lnSpc>
              <a:spcBef>
                <a:spcPct val="0"/>
              </a:spcBef>
            </a:pPr>
            <a:r>
              <a:rPr lang="en-US" sz="2293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ДЕЯКІ ПІСНІ НА СЛОВА ФРАНКА НАСТІЛЬКИ ОРГАНІЧНО ВПЛЕЛИСЯ В КУЛЬТУРУ, ЩО ЇХ ЧАСТО ПОМИЛКОВО ВВАЖАЮТЬ НАРОДНИМИ.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973208" y="2725793"/>
            <a:ext cx="3363224" cy="6825453"/>
            <a:chOff x="0" y="0"/>
            <a:chExt cx="1433956" cy="291012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433956" cy="2910125"/>
            </a:xfrm>
            <a:custGeom>
              <a:avLst/>
              <a:gdLst/>
              <a:ahLst/>
              <a:cxnLst/>
              <a:rect l="l" t="t" r="r" b="b"/>
              <a:pathLst>
                <a:path w="1433956" h="2910125">
                  <a:moveTo>
                    <a:pt x="71360" y="0"/>
                  </a:moveTo>
                  <a:lnTo>
                    <a:pt x="1362596" y="0"/>
                  </a:lnTo>
                  <a:cubicBezTo>
                    <a:pt x="1381522" y="0"/>
                    <a:pt x="1399673" y="7518"/>
                    <a:pt x="1413055" y="20901"/>
                  </a:cubicBezTo>
                  <a:cubicBezTo>
                    <a:pt x="1426438" y="34283"/>
                    <a:pt x="1433956" y="52434"/>
                    <a:pt x="1433956" y="71360"/>
                  </a:cubicBezTo>
                  <a:lnTo>
                    <a:pt x="1433956" y="2838765"/>
                  </a:lnTo>
                  <a:cubicBezTo>
                    <a:pt x="1433956" y="2878175"/>
                    <a:pt x="1402007" y="2910125"/>
                    <a:pt x="1362596" y="2910125"/>
                  </a:cubicBezTo>
                  <a:lnTo>
                    <a:pt x="71360" y="2910125"/>
                  </a:lnTo>
                  <a:cubicBezTo>
                    <a:pt x="31949" y="2910125"/>
                    <a:pt x="0" y="2878175"/>
                    <a:pt x="0" y="2838765"/>
                  </a:cubicBezTo>
                  <a:lnTo>
                    <a:pt x="0" y="71360"/>
                  </a:lnTo>
                  <a:cubicBezTo>
                    <a:pt x="0" y="31949"/>
                    <a:pt x="31949" y="0"/>
                    <a:pt x="71360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1433956" cy="2957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2181266" y="2902296"/>
            <a:ext cx="2903889" cy="2903889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3" cstate="print"/>
              <a:stretch>
                <a:fillRect l="-25015" r="-25015"/>
              </a:stretch>
            </a:blipFill>
          </p:spPr>
        </p:sp>
      </p:grpSp>
      <p:grpSp>
        <p:nvGrpSpPr>
          <p:cNvPr id="8" name="Group 8"/>
          <p:cNvGrpSpPr/>
          <p:nvPr/>
        </p:nvGrpSpPr>
        <p:grpSpPr>
          <a:xfrm>
            <a:off x="5647867" y="2725793"/>
            <a:ext cx="3320006" cy="6825453"/>
            <a:chOff x="0" y="0"/>
            <a:chExt cx="1415529" cy="291012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15529" cy="2910125"/>
            </a:xfrm>
            <a:custGeom>
              <a:avLst/>
              <a:gdLst/>
              <a:ahLst/>
              <a:cxnLst/>
              <a:rect l="l" t="t" r="r" b="b"/>
              <a:pathLst>
                <a:path w="1415529" h="2910125">
                  <a:moveTo>
                    <a:pt x="72289" y="0"/>
                  </a:moveTo>
                  <a:lnTo>
                    <a:pt x="1343240" y="0"/>
                  </a:lnTo>
                  <a:cubicBezTo>
                    <a:pt x="1383165" y="0"/>
                    <a:pt x="1415529" y="32365"/>
                    <a:pt x="1415529" y="72289"/>
                  </a:cubicBezTo>
                  <a:lnTo>
                    <a:pt x="1415529" y="2837836"/>
                  </a:lnTo>
                  <a:cubicBezTo>
                    <a:pt x="1415529" y="2857008"/>
                    <a:pt x="1407913" y="2875395"/>
                    <a:pt x="1394356" y="2888952"/>
                  </a:cubicBezTo>
                  <a:cubicBezTo>
                    <a:pt x="1380800" y="2902508"/>
                    <a:pt x="1362413" y="2910125"/>
                    <a:pt x="1343240" y="2910125"/>
                  </a:cubicBezTo>
                  <a:lnTo>
                    <a:pt x="72289" y="2910125"/>
                  </a:lnTo>
                  <a:cubicBezTo>
                    <a:pt x="32365" y="2910125"/>
                    <a:pt x="0" y="2877760"/>
                    <a:pt x="0" y="2837836"/>
                  </a:cubicBezTo>
                  <a:lnTo>
                    <a:pt x="0" y="72289"/>
                  </a:lnTo>
                  <a:cubicBezTo>
                    <a:pt x="0" y="53117"/>
                    <a:pt x="7616" y="34730"/>
                    <a:pt x="21173" y="21173"/>
                  </a:cubicBezTo>
                  <a:cubicBezTo>
                    <a:pt x="34730" y="7616"/>
                    <a:pt x="53117" y="0"/>
                    <a:pt x="72289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1415529" cy="2957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5855926" y="2902296"/>
            <a:ext cx="2903889" cy="2903889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4" cstate="print"/>
              <a:stretch>
                <a:fillRect t="-25031" b="-25031"/>
              </a:stretch>
            </a:blipFill>
          </p:spPr>
        </p:sp>
      </p:grpSp>
      <p:sp>
        <p:nvSpPr>
          <p:cNvPr id="13" name="Freeform 13"/>
          <p:cNvSpPr/>
          <p:nvPr/>
        </p:nvSpPr>
        <p:spPr>
          <a:xfrm>
            <a:off x="5973505" y="6187563"/>
            <a:ext cx="2664364" cy="329412"/>
          </a:xfrm>
          <a:custGeom>
            <a:avLst/>
            <a:gdLst/>
            <a:ahLst/>
            <a:cxnLst/>
            <a:rect l="l" t="t" r="r" b="b"/>
            <a:pathLst>
              <a:path w="2664364" h="329412">
                <a:moveTo>
                  <a:pt x="0" y="0"/>
                </a:moveTo>
                <a:lnTo>
                  <a:pt x="2664364" y="0"/>
                </a:lnTo>
                <a:lnTo>
                  <a:pt x="2664364" y="329412"/>
                </a:lnTo>
                <a:lnTo>
                  <a:pt x="0" y="329412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9321327" y="2781549"/>
            <a:ext cx="3320006" cy="6769697"/>
            <a:chOff x="0" y="0"/>
            <a:chExt cx="1415529" cy="288635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415529" cy="2886352"/>
            </a:xfrm>
            <a:custGeom>
              <a:avLst/>
              <a:gdLst/>
              <a:ahLst/>
              <a:cxnLst/>
              <a:rect l="l" t="t" r="r" b="b"/>
              <a:pathLst>
                <a:path w="1415529" h="2886352">
                  <a:moveTo>
                    <a:pt x="72289" y="0"/>
                  </a:moveTo>
                  <a:lnTo>
                    <a:pt x="1343240" y="0"/>
                  </a:lnTo>
                  <a:cubicBezTo>
                    <a:pt x="1383165" y="0"/>
                    <a:pt x="1415529" y="32365"/>
                    <a:pt x="1415529" y="72289"/>
                  </a:cubicBezTo>
                  <a:lnTo>
                    <a:pt x="1415529" y="2814064"/>
                  </a:lnTo>
                  <a:cubicBezTo>
                    <a:pt x="1415529" y="2833236"/>
                    <a:pt x="1407913" y="2851623"/>
                    <a:pt x="1394356" y="2865179"/>
                  </a:cubicBezTo>
                  <a:cubicBezTo>
                    <a:pt x="1380800" y="2878736"/>
                    <a:pt x="1362413" y="2886352"/>
                    <a:pt x="1343240" y="2886352"/>
                  </a:cubicBezTo>
                  <a:lnTo>
                    <a:pt x="72289" y="2886352"/>
                  </a:lnTo>
                  <a:cubicBezTo>
                    <a:pt x="32365" y="2886352"/>
                    <a:pt x="0" y="2853987"/>
                    <a:pt x="0" y="2814064"/>
                  </a:cubicBezTo>
                  <a:lnTo>
                    <a:pt x="0" y="72289"/>
                  </a:lnTo>
                  <a:cubicBezTo>
                    <a:pt x="0" y="53117"/>
                    <a:pt x="7616" y="34730"/>
                    <a:pt x="21173" y="21173"/>
                  </a:cubicBezTo>
                  <a:cubicBezTo>
                    <a:pt x="34730" y="7616"/>
                    <a:pt x="53117" y="0"/>
                    <a:pt x="72289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1415529" cy="29339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9529385" y="2958052"/>
            <a:ext cx="2903889" cy="2903889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7" cstate="print"/>
              <a:stretch>
                <a:fillRect l="-38906" r="-38906"/>
              </a:stretch>
            </a:blipFill>
          </p:spPr>
        </p:sp>
      </p:grpSp>
      <p:sp>
        <p:nvSpPr>
          <p:cNvPr id="19" name="Freeform 19"/>
          <p:cNvSpPr/>
          <p:nvPr/>
        </p:nvSpPr>
        <p:spPr>
          <a:xfrm>
            <a:off x="9646965" y="6243319"/>
            <a:ext cx="2664364" cy="329412"/>
          </a:xfrm>
          <a:custGeom>
            <a:avLst/>
            <a:gdLst/>
            <a:ahLst/>
            <a:cxnLst/>
            <a:rect l="l" t="t" r="r" b="b"/>
            <a:pathLst>
              <a:path w="2664364" h="329412">
                <a:moveTo>
                  <a:pt x="0" y="0"/>
                </a:moveTo>
                <a:lnTo>
                  <a:pt x="2664364" y="0"/>
                </a:lnTo>
                <a:lnTo>
                  <a:pt x="2664364" y="329412"/>
                </a:lnTo>
                <a:lnTo>
                  <a:pt x="0" y="329412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12994787" y="2725793"/>
            <a:ext cx="3320006" cy="6825453"/>
            <a:chOff x="0" y="0"/>
            <a:chExt cx="1415529" cy="291012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415529" cy="2910125"/>
            </a:xfrm>
            <a:custGeom>
              <a:avLst/>
              <a:gdLst/>
              <a:ahLst/>
              <a:cxnLst/>
              <a:rect l="l" t="t" r="r" b="b"/>
              <a:pathLst>
                <a:path w="1415529" h="2910125">
                  <a:moveTo>
                    <a:pt x="72289" y="0"/>
                  </a:moveTo>
                  <a:lnTo>
                    <a:pt x="1343240" y="0"/>
                  </a:lnTo>
                  <a:cubicBezTo>
                    <a:pt x="1383165" y="0"/>
                    <a:pt x="1415529" y="32365"/>
                    <a:pt x="1415529" y="72289"/>
                  </a:cubicBezTo>
                  <a:lnTo>
                    <a:pt x="1415529" y="2837836"/>
                  </a:lnTo>
                  <a:cubicBezTo>
                    <a:pt x="1415529" y="2857008"/>
                    <a:pt x="1407913" y="2875395"/>
                    <a:pt x="1394356" y="2888952"/>
                  </a:cubicBezTo>
                  <a:cubicBezTo>
                    <a:pt x="1380800" y="2902508"/>
                    <a:pt x="1362413" y="2910125"/>
                    <a:pt x="1343240" y="2910125"/>
                  </a:cubicBezTo>
                  <a:lnTo>
                    <a:pt x="72289" y="2910125"/>
                  </a:lnTo>
                  <a:cubicBezTo>
                    <a:pt x="32365" y="2910125"/>
                    <a:pt x="0" y="2877760"/>
                    <a:pt x="0" y="2837836"/>
                  </a:cubicBezTo>
                  <a:lnTo>
                    <a:pt x="0" y="72289"/>
                  </a:lnTo>
                  <a:cubicBezTo>
                    <a:pt x="0" y="53117"/>
                    <a:pt x="7616" y="34730"/>
                    <a:pt x="21173" y="21173"/>
                  </a:cubicBezTo>
                  <a:cubicBezTo>
                    <a:pt x="34730" y="7616"/>
                    <a:pt x="53117" y="0"/>
                    <a:pt x="72289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2" name="TextBox 22"/>
            <p:cNvSpPr txBox="1"/>
            <p:nvPr/>
          </p:nvSpPr>
          <p:spPr>
            <a:xfrm>
              <a:off x="0" y="-47625"/>
              <a:ext cx="1415529" cy="2957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0"/>
                </a:lnSpc>
              </a:pPr>
              <a:endParaRPr/>
            </a:p>
          </p:txBody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13202845" y="2902296"/>
            <a:ext cx="2903889" cy="2903889"/>
            <a:chOff x="0" y="0"/>
            <a:chExt cx="6350000" cy="63500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8" cstate="print"/>
              <a:stretch>
                <a:fillRect l="-25061" r="-25061"/>
              </a:stretch>
            </a:blipFill>
          </p:spPr>
        </p:sp>
      </p:grpSp>
      <p:sp>
        <p:nvSpPr>
          <p:cNvPr id="25" name="Freeform 25"/>
          <p:cNvSpPr/>
          <p:nvPr/>
        </p:nvSpPr>
        <p:spPr>
          <a:xfrm>
            <a:off x="2298846" y="6187563"/>
            <a:ext cx="2664364" cy="329412"/>
          </a:xfrm>
          <a:custGeom>
            <a:avLst/>
            <a:gdLst/>
            <a:ahLst/>
            <a:cxnLst/>
            <a:rect l="l" t="t" r="r" b="b"/>
            <a:pathLst>
              <a:path w="2664364" h="329412">
                <a:moveTo>
                  <a:pt x="0" y="0"/>
                </a:moveTo>
                <a:lnTo>
                  <a:pt x="2664364" y="0"/>
                </a:lnTo>
                <a:lnTo>
                  <a:pt x="2664364" y="329412"/>
                </a:lnTo>
                <a:lnTo>
                  <a:pt x="0" y="329412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13496103" y="6103849"/>
            <a:ext cx="2317374" cy="640438"/>
          </a:xfrm>
          <a:custGeom>
            <a:avLst/>
            <a:gdLst/>
            <a:ahLst/>
            <a:cxnLst/>
            <a:rect l="l" t="t" r="r" b="b"/>
            <a:pathLst>
              <a:path w="2317374" h="640438">
                <a:moveTo>
                  <a:pt x="0" y="0"/>
                </a:moveTo>
                <a:lnTo>
                  <a:pt x="2317373" y="0"/>
                </a:lnTo>
                <a:lnTo>
                  <a:pt x="2317373" y="640438"/>
                </a:lnTo>
                <a:lnTo>
                  <a:pt x="0" y="640438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15532040" y="-723142"/>
            <a:ext cx="6266893" cy="4307065"/>
          </a:xfrm>
          <a:custGeom>
            <a:avLst/>
            <a:gdLst/>
            <a:ahLst/>
            <a:cxnLst/>
            <a:rect l="l" t="t" r="r" b="b"/>
            <a:pathLst>
              <a:path w="6266893" h="4307065">
                <a:moveTo>
                  <a:pt x="0" y="0"/>
                </a:moveTo>
                <a:lnTo>
                  <a:pt x="6266893" y="0"/>
                </a:lnTo>
                <a:lnTo>
                  <a:pt x="6266893" y="4307064"/>
                </a:lnTo>
                <a:lnTo>
                  <a:pt x="0" y="4307064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-2151864" y="7515366"/>
            <a:ext cx="4793068" cy="3485868"/>
          </a:xfrm>
          <a:custGeom>
            <a:avLst/>
            <a:gdLst/>
            <a:ahLst/>
            <a:cxnLst/>
            <a:rect l="l" t="t" r="r" b="b"/>
            <a:pathLst>
              <a:path w="4793068" h="3485868">
                <a:moveTo>
                  <a:pt x="0" y="0"/>
                </a:moveTo>
                <a:lnTo>
                  <a:pt x="4793068" y="0"/>
                </a:lnTo>
                <a:lnTo>
                  <a:pt x="4793068" y="3485868"/>
                </a:lnTo>
                <a:lnTo>
                  <a:pt x="0" y="3485868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print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9" name="TextBox 29"/>
          <p:cNvSpPr txBox="1"/>
          <p:nvPr/>
        </p:nvSpPr>
        <p:spPr>
          <a:xfrm>
            <a:off x="2641204" y="477887"/>
            <a:ext cx="13360246" cy="180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9"/>
              </a:lnSpc>
            </a:pPr>
            <a:r>
              <a:rPr lang="en-US" sz="5249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Сучасне інді-звучання та Рок-драйв: Франко як бунтар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2221744" y="6783169"/>
            <a:ext cx="2822933" cy="2572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6"/>
              </a:lnSpc>
            </a:pPr>
            <a:r>
              <a:rPr lang="en-US" sz="183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Став</a:t>
            </a:r>
            <a:r>
              <a:rPr lang="en-US" sz="183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справжнім культурним феноменом. Гурт використав вірш 1880 року, щоб створити медитативну, майже магічну композицію про людську долю та випробування.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896404" y="6783169"/>
            <a:ext cx="2822933" cy="2572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6"/>
              </a:lnSpc>
            </a:pPr>
            <a:r>
              <a:rPr lang="en-US" sz="183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Це</a:t>
            </a:r>
            <a:r>
              <a:rPr lang="en-US" sz="183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сучасна інтерпретація, де поезія Франка поєднується з джазом, електронікою та симфонічним оркестром, відкриваючи нові грані «Я не люблю тебе, о ні!».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855926" y="5985889"/>
            <a:ext cx="2822933" cy="7267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993"/>
              </a:lnSpc>
              <a:spcBef>
                <a:spcPct val="0"/>
              </a:spcBef>
            </a:pPr>
            <a:r>
              <a:rPr lang="en-US" sz="2138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Проєкт «POETY» (Соломія Чубай)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9569863" y="6829400"/>
            <a:ext cx="2822933" cy="24534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46"/>
              </a:lnSpc>
            </a:pPr>
            <a:r>
              <a:rPr lang="en-US" sz="2032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Легендарний</a:t>
            </a:r>
            <a:r>
              <a:rPr lang="en-US" sz="2032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гурт готичного року використовує тексти Франка для створення монументальних, патріотичних образів.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610341" y="6111980"/>
            <a:ext cx="2822933" cy="416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3413"/>
              </a:lnSpc>
              <a:spcBef>
                <a:spcPct val="0"/>
              </a:spcBef>
            </a:pPr>
            <a:r>
              <a:rPr lang="en-US" sz="2438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Кому Вниз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3243323" y="6783169"/>
            <a:ext cx="2863411" cy="2422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56"/>
              </a:lnSpc>
            </a:pPr>
            <a:r>
              <a:rPr lang="en-US" sz="1754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гурт</a:t>
            </a:r>
            <a:r>
              <a:rPr lang="en-US" sz="1754" u="none" strike="noStrike">
                <a:solidFill>
                  <a:srgbClr val="01070A"/>
                </a:solidFill>
                <a:latin typeface="DM Sans"/>
                <a:ea typeface="DM Sans"/>
                <a:cs typeface="DM Sans"/>
                <a:sym typeface="DM Sans"/>
              </a:rPr>
              <a:t> поєднує автентичні інструменти (трембіти) з рок-гітарами в пісні «Фантастичні мрії» (на вірш “Якби знав я чари, що спиняють хмари”) створюючи справжній карпатський етно-рок.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181266" y="6025603"/>
            <a:ext cx="3155166" cy="7267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2993"/>
              </a:lnSpc>
              <a:spcBef>
                <a:spcPct val="0"/>
              </a:spcBef>
            </a:pPr>
            <a:r>
              <a:rPr lang="en-US" sz="2138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Один в каное — «Човен»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3777539" y="6233794"/>
            <a:ext cx="1754500" cy="376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23"/>
              </a:lnSpc>
            </a:pPr>
            <a:r>
              <a:rPr lang="en-US" sz="2438" b="1">
                <a:solidFill>
                  <a:srgbClr val="01070A"/>
                </a:solidFill>
                <a:latin typeface="DM Sans Bold"/>
                <a:ea typeface="DM Sans Bold"/>
                <a:cs typeface="DM Sans Bold"/>
                <a:sym typeface="DM Sans Bold"/>
              </a:rPr>
              <a:t>КораЛЛі: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 t="-5555" b="-555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2663033" y="6195861"/>
            <a:ext cx="6914093" cy="5028432"/>
          </a:xfrm>
          <a:custGeom>
            <a:avLst/>
            <a:gdLst/>
            <a:ahLst/>
            <a:cxnLst/>
            <a:rect l="l" t="t" r="r" b="b"/>
            <a:pathLst>
              <a:path w="6914093" h="5028432">
                <a:moveTo>
                  <a:pt x="0" y="0"/>
                </a:moveTo>
                <a:lnTo>
                  <a:pt x="6914093" y="0"/>
                </a:lnTo>
                <a:lnTo>
                  <a:pt x="6914093" y="5028431"/>
                </a:lnTo>
                <a:lnTo>
                  <a:pt x="0" y="5028431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029971" y="4120483"/>
            <a:ext cx="10228058" cy="1710875"/>
          </a:xfrm>
          <a:custGeom>
            <a:avLst/>
            <a:gdLst/>
            <a:ahLst/>
            <a:cxnLst/>
            <a:rect l="l" t="t" r="r" b="b"/>
            <a:pathLst>
              <a:path w="10228058" h="1710875">
                <a:moveTo>
                  <a:pt x="0" y="0"/>
                </a:moveTo>
                <a:lnTo>
                  <a:pt x="10228058" y="0"/>
                </a:lnTo>
                <a:lnTo>
                  <a:pt x="10228058" y="1710875"/>
                </a:lnTo>
                <a:lnTo>
                  <a:pt x="0" y="1710875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3191843" y="4295831"/>
            <a:ext cx="11948835" cy="12268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</a:pPr>
            <a:r>
              <a:rPr lang="en-US" sz="7199">
                <a:solidFill>
                  <a:srgbClr val="01070A"/>
                </a:solidFill>
                <a:latin typeface="Carelia"/>
                <a:ea typeface="Carelia"/>
                <a:cs typeface="Carelia"/>
                <a:sym typeface="Carelia"/>
              </a:rPr>
              <a:t>ДЯКУЮ ЗА УВАГУ </a:t>
            </a:r>
          </a:p>
        </p:txBody>
      </p:sp>
      <p:sp>
        <p:nvSpPr>
          <p:cNvPr id="6" name="Freeform 6"/>
          <p:cNvSpPr/>
          <p:nvPr/>
        </p:nvSpPr>
        <p:spPr>
          <a:xfrm>
            <a:off x="12456379" y="5404911"/>
            <a:ext cx="8246933" cy="6247677"/>
          </a:xfrm>
          <a:custGeom>
            <a:avLst/>
            <a:gdLst/>
            <a:ahLst/>
            <a:cxnLst/>
            <a:rect l="l" t="t" r="r" b="b"/>
            <a:pathLst>
              <a:path w="8246933" h="6247677">
                <a:moveTo>
                  <a:pt x="0" y="0"/>
                </a:moveTo>
                <a:lnTo>
                  <a:pt x="8246933" y="0"/>
                </a:lnTo>
                <a:lnTo>
                  <a:pt x="8246933" y="6247677"/>
                </a:lnTo>
                <a:lnTo>
                  <a:pt x="0" y="624767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print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5308980" y="-1652824"/>
            <a:ext cx="8905028" cy="5575060"/>
          </a:xfrm>
          <a:custGeom>
            <a:avLst/>
            <a:gdLst/>
            <a:ahLst/>
            <a:cxnLst/>
            <a:rect l="l" t="t" r="r" b="b"/>
            <a:pathLst>
              <a:path w="8905028" h="5575060">
                <a:moveTo>
                  <a:pt x="0" y="0"/>
                </a:moveTo>
                <a:lnTo>
                  <a:pt x="8905029" y="0"/>
                </a:lnTo>
                <a:lnTo>
                  <a:pt x="8905029" y="5575060"/>
                </a:lnTo>
                <a:lnTo>
                  <a:pt x="0" y="5575060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print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3495846">
            <a:off x="-2621869" y="-2306535"/>
            <a:ext cx="5243739" cy="7338566"/>
          </a:xfrm>
          <a:custGeom>
            <a:avLst/>
            <a:gdLst/>
            <a:ahLst/>
            <a:cxnLst/>
            <a:rect l="l" t="t" r="r" b="b"/>
            <a:pathLst>
              <a:path w="5243739" h="7338566">
                <a:moveTo>
                  <a:pt x="0" y="0"/>
                </a:moveTo>
                <a:lnTo>
                  <a:pt x="5243738" y="0"/>
                </a:lnTo>
                <a:lnTo>
                  <a:pt x="5243738" y="7338566"/>
                </a:lnTo>
                <a:lnTo>
                  <a:pt x="0" y="7338566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print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Произвольный</PresentationFormat>
  <Paragraphs>56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Carelia</vt:lpstr>
      <vt:lpstr>DM Sans</vt:lpstr>
      <vt:lpstr>DM Sans Bold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«Франко LIVE»: поезія, що живе в піснях</dc:title>
  <cp:lastModifiedBy>bibl</cp:lastModifiedBy>
  <cp:revision>2</cp:revision>
  <dcterms:created xsi:type="dcterms:W3CDTF">2006-08-16T00:00:00Z</dcterms:created>
  <dcterms:modified xsi:type="dcterms:W3CDTF">2026-05-08T11:52:44Z</dcterms:modified>
  <dc:identifier>DAHHrjMd0F8</dc:identifier>
</cp:coreProperties>
</file>