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5143500" cy="9144000"/>
  <p:embeddedFontLst>
    <p:embeddedFont>
      <p:font typeface="Crimson Pro" charset="0"/>
      <p:regular r:id="rId11"/>
      <p:bold r:id="rId12"/>
      <p:italic r:id="rId13"/>
      <p:boldItalic r:id="rId14"/>
    </p:embeddedFont>
    <p:embeddedFont>
      <p:font typeface="Open Sans" charset="0"/>
      <p:regular r:id="rId15"/>
      <p:bold r:id="rId16"/>
      <p:italic r:id="rId17"/>
      <p:boldItalic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/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" name="Google Shape;4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df09b15dbe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df09b15dbe_6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3df09b15dbe_6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1 master">
  <p:cSld name="Slide 1 master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" name="Google Shape;13;p2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2 master">
  <p:cSld name="Slide 2 mast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3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3 master">
  <p:cSld name="Slide 3 mast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" name="Google Shape;21;p4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4 master">
  <p:cSld name="Slide 4 mast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" name="Google Shape;25;p5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5 master">
  <p:cSld name="Slide 5 mast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" name="Google Shape;29;p6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6 master">
  <p:cSld name="Slide 6 mast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" name="Google Shape;33;p7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7 master">
  <p:cSld name="Slide 7 mast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C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" name="Google Shape;37;p8" descr="preencoded.png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9180" y="4844491"/>
            <a:ext cx="1071843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28596" y="571486"/>
            <a:ext cx="4722900" cy="4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uk-UA" sz="2750" b="1" dirty="0" smtClean="0">
                <a:solidFill>
                  <a:srgbClr val="443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rimson Pro"/>
                <a:ea typeface="Crimson Pro"/>
                <a:cs typeface="Crimson Pro"/>
                <a:sym typeface="Open Sans"/>
              </a:rPr>
              <a:t>Погляди Івана Франка на проблеми рівноправ'я жінок та чоловіків</a:t>
            </a:r>
            <a:endParaRPr lang="uk-UA" sz="2750" b="1" dirty="0">
              <a:solidFill>
                <a:srgbClr val="4437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rimson Pro"/>
              <a:ea typeface="Crimson Pro"/>
              <a:cs typeface="Crimson Pro"/>
              <a:sym typeface="Crimson Pro"/>
            </a:endParaRPr>
          </a:p>
        </p:txBody>
      </p:sp>
      <p:pic>
        <p:nvPicPr>
          <p:cNvPr id="46" name="Google Shape;4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1350" y="232700"/>
            <a:ext cx="3512649" cy="4838674"/>
          </a:xfrm>
          <a:prstGeom prst="rect">
            <a:avLst/>
          </a:prstGeom>
          <a:noFill/>
          <a:ln>
            <a:noFill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4525848"/>
            <a:ext cx="3143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800" b="1" i="1" dirty="0" smtClean="0">
                <a:solidFill>
                  <a:srgbClr val="443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rimson Pro"/>
                <a:ea typeface="Crimson Pro"/>
                <a:cs typeface="Crimson Pro"/>
                <a:sym typeface="Open Sans"/>
              </a:rPr>
              <a:t>Поточна Вікторія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496119" y="517401"/>
            <a:ext cx="7920037" cy="44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750"/>
              <a:buFont typeface="Crimson Pro"/>
              <a:buNone/>
            </a:pPr>
            <a:r>
              <a:rPr lang="en-US" sz="27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Універсальний Геній Української Культури</a:t>
            </a:r>
            <a:endParaRPr sz="2750" b="0" i="0" u="none" strike="noStrike" cap="none"/>
          </a:p>
        </p:txBody>
      </p:sp>
      <p:sp>
        <p:nvSpPr>
          <p:cNvPr id="53" name="Google Shape;53;p11"/>
          <p:cNvSpPr/>
          <p:nvPr/>
        </p:nvSpPr>
        <p:spPr>
          <a:xfrm>
            <a:off x="496119" y="1243905"/>
            <a:ext cx="4004965" cy="1620217"/>
          </a:xfrm>
          <a:prstGeom prst="roundRect">
            <a:avLst>
              <a:gd name="adj" fmla="val 3675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/>
          <p:nvPr/>
        </p:nvSpPr>
        <p:spPr>
          <a:xfrm>
            <a:off x="642640" y="1390427"/>
            <a:ext cx="425276" cy="425276"/>
          </a:xfrm>
          <a:prstGeom prst="roundRect">
            <a:avLst>
              <a:gd name="adj" fmla="val 13436988"/>
            </a:avLst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1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19" y="1507331"/>
            <a:ext cx="191319" cy="19131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1"/>
          <p:cNvSpPr/>
          <p:nvPr/>
        </p:nvSpPr>
        <p:spPr>
          <a:xfrm>
            <a:off x="642640" y="1957462"/>
            <a:ext cx="2143795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Нобелівська Номінація</a:t>
            </a:r>
            <a:endParaRPr sz="1350" b="0" i="0" u="none" strike="noStrike" cap="none"/>
          </a:p>
        </p:txBody>
      </p:sp>
      <p:sp>
        <p:nvSpPr>
          <p:cNvPr id="57" name="Google Shape;57;p11"/>
          <p:cNvSpPr/>
          <p:nvPr/>
        </p:nvSpPr>
        <p:spPr>
          <a:xfrm>
            <a:off x="642640" y="2263973"/>
            <a:ext cx="3711922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Перший український письменник, номінований на Нобелівську премію з літератури 1916 року</a:t>
            </a:r>
            <a:endParaRPr sz="1100" b="0" i="0" u="none" strike="noStrike" cap="none"/>
          </a:p>
        </p:txBody>
      </p:sp>
      <p:sp>
        <p:nvSpPr>
          <p:cNvPr id="58" name="Google Shape;58;p11"/>
          <p:cNvSpPr/>
          <p:nvPr/>
        </p:nvSpPr>
        <p:spPr>
          <a:xfrm>
            <a:off x="4642842" y="1243905"/>
            <a:ext cx="4005039" cy="1620217"/>
          </a:xfrm>
          <a:prstGeom prst="roundRect">
            <a:avLst>
              <a:gd name="adj" fmla="val 3675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/>
          <p:nvPr/>
        </p:nvSpPr>
        <p:spPr>
          <a:xfrm>
            <a:off x="4789363" y="1390427"/>
            <a:ext cx="425276" cy="425276"/>
          </a:xfrm>
          <a:prstGeom prst="roundRect">
            <a:avLst>
              <a:gd name="adj" fmla="val 13436988"/>
            </a:avLst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1" descr="preencoded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06342" y="1507331"/>
            <a:ext cx="191319" cy="19131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/>
          <p:nvPr/>
        </p:nvSpPr>
        <p:spPr>
          <a:xfrm>
            <a:off x="4789363" y="1957462"/>
            <a:ext cx="2466454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Професійний Письменник</a:t>
            </a:r>
            <a:endParaRPr sz="1350" b="0" i="0" u="none" strike="noStrike" cap="none"/>
          </a:p>
        </p:txBody>
      </p:sp>
      <p:sp>
        <p:nvSpPr>
          <p:cNvPr id="62" name="Google Shape;62;p11"/>
          <p:cNvSpPr/>
          <p:nvPr/>
        </p:nvSpPr>
        <p:spPr>
          <a:xfrm>
            <a:off x="4789363" y="2263973"/>
            <a:ext cx="3711997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Створив нову модель літературної діяльності в Україні, заробляючи пером</a:t>
            </a:r>
            <a:endParaRPr sz="1100" b="0" i="0" u="none" strike="noStrike" cap="none"/>
          </a:p>
        </p:txBody>
      </p:sp>
      <p:sp>
        <p:nvSpPr>
          <p:cNvPr id="63" name="Google Shape;63;p11"/>
          <p:cNvSpPr/>
          <p:nvPr/>
        </p:nvSpPr>
        <p:spPr>
          <a:xfrm>
            <a:off x="496119" y="3005882"/>
            <a:ext cx="4004965" cy="1620217"/>
          </a:xfrm>
          <a:prstGeom prst="roundRect">
            <a:avLst>
              <a:gd name="adj" fmla="val 3675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1"/>
          <p:cNvSpPr/>
          <p:nvPr/>
        </p:nvSpPr>
        <p:spPr>
          <a:xfrm>
            <a:off x="642640" y="3152403"/>
            <a:ext cx="425276" cy="425276"/>
          </a:xfrm>
          <a:prstGeom prst="roundRect">
            <a:avLst>
              <a:gd name="adj" fmla="val 13436988"/>
            </a:avLst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5" name="Google Shape;65;p11" descr="preencoded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9619" y="3269307"/>
            <a:ext cx="191319" cy="19131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1"/>
          <p:cNvSpPr/>
          <p:nvPr/>
        </p:nvSpPr>
        <p:spPr>
          <a:xfrm>
            <a:off x="642640" y="3719438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Політичний Діяч</a:t>
            </a:r>
            <a:endParaRPr sz="1350" b="0" i="0" u="none" strike="noStrike" cap="none"/>
          </a:p>
        </p:txBody>
      </p:sp>
      <p:sp>
        <p:nvSpPr>
          <p:cNvPr id="67" name="Google Shape;67;p11"/>
          <p:cNvSpPr/>
          <p:nvPr/>
        </p:nvSpPr>
        <p:spPr>
          <a:xfrm>
            <a:off x="642640" y="4025950"/>
            <a:ext cx="3711922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Засновник радикальної партії та активний борець за соціальну справедливість</a:t>
            </a:r>
            <a:endParaRPr sz="1100" b="0" i="0" u="none" strike="noStrike" cap="none"/>
          </a:p>
        </p:txBody>
      </p:sp>
      <p:sp>
        <p:nvSpPr>
          <p:cNvPr id="68" name="Google Shape;68;p11"/>
          <p:cNvSpPr/>
          <p:nvPr/>
        </p:nvSpPr>
        <p:spPr>
          <a:xfrm>
            <a:off x="4642842" y="3005882"/>
            <a:ext cx="4005039" cy="1620217"/>
          </a:xfrm>
          <a:prstGeom prst="roundRect">
            <a:avLst>
              <a:gd name="adj" fmla="val 3675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1"/>
          <p:cNvSpPr/>
          <p:nvPr/>
        </p:nvSpPr>
        <p:spPr>
          <a:xfrm>
            <a:off x="4789363" y="3152403"/>
            <a:ext cx="425276" cy="425276"/>
          </a:xfrm>
          <a:prstGeom prst="roundRect">
            <a:avLst>
              <a:gd name="adj" fmla="val 13436988"/>
            </a:avLst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" name="Google Shape;70;p11" descr="preencoded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06342" y="3269307"/>
            <a:ext cx="191319" cy="19131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1"/>
          <p:cNvSpPr/>
          <p:nvPr/>
        </p:nvSpPr>
        <p:spPr>
          <a:xfrm>
            <a:off x="4789363" y="3719438"/>
            <a:ext cx="2456408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Національне Відродження</a:t>
            </a:r>
            <a:endParaRPr sz="1350" b="0" i="0" u="none" strike="noStrike" cap="none"/>
          </a:p>
        </p:txBody>
      </p:sp>
      <p:sp>
        <p:nvSpPr>
          <p:cNvPr id="72" name="Google Shape;72;p11"/>
          <p:cNvSpPr/>
          <p:nvPr/>
        </p:nvSpPr>
        <p:spPr>
          <a:xfrm>
            <a:off x="4789363" y="4025950"/>
            <a:ext cx="3711997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Видатний представник ідеалів національного піднесення та європейськості</a:t>
            </a:r>
            <a:endParaRPr sz="1100" b="0" i="0" u="none" strike="noStrike" cap="none"/>
          </a:p>
        </p:txBody>
      </p:sp>
      <p:sp>
        <p:nvSpPr>
          <p:cNvPr id="73" name="Google Shape;73;p11"/>
          <p:cNvSpPr/>
          <p:nvPr/>
        </p:nvSpPr>
        <p:spPr>
          <a:xfrm>
            <a:off x="8038225" y="4865125"/>
            <a:ext cx="1105800" cy="278400"/>
          </a:xfrm>
          <a:prstGeom prst="rect">
            <a:avLst/>
          </a:prstGeom>
          <a:solidFill>
            <a:srgbClr val="FFFCF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/>
          <p:nvPr/>
        </p:nvSpPr>
        <p:spPr>
          <a:xfrm>
            <a:off x="496119" y="974378"/>
            <a:ext cx="8007772" cy="44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750"/>
              <a:buFont typeface="Crimson Pro"/>
              <a:buNone/>
            </a:pPr>
            <a:r>
              <a:rPr lang="en-US" sz="275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Контраст</a:t>
            </a:r>
            <a:r>
              <a:rPr lang="en-US" sz="275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275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Ідеологій</a:t>
            </a:r>
            <a:r>
              <a:rPr lang="en-US" sz="275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: </a:t>
            </a:r>
            <a:r>
              <a:rPr lang="en-US" sz="275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Франко</a:t>
            </a:r>
            <a:r>
              <a:rPr lang="en-US" sz="275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275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проти</a:t>
            </a:r>
            <a:r>
              <a:rPr lang="en-US" sz="275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275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Павлика</a:t>
            </a:r>
            <a:endParaRPr sz="2750" b="0" i="0" u="none" strike="noStrike" cap="none" dirty="0"/>
          </a:p>
        </p:txBody>
      </p:sp>
      <p:sp>
        <p:nvSpPr>
          <p:cNvPr id="80" name="Google Shape;80;p12"/>
          <p:cNvSpPr/>
          <p:nvPr/>
        </p:nvSpPr>
        <p:spPr>
          <a:xfrm>
            <a:off x="496119" y="1771724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Михайло Павлик</a:t>
            </a:r>
            <a:endParaRPr sz="1350" b="0" i="0" u="none" strike="noStrike" cap="none"/>
          </a:p>
        </p:txBody>
      </p:sp>
      <p:sp>
        <p:nvSpPr>
          <p:cNvPr id="81" name="Google Shape;81;p12"/>
          <p:cNvSpPr/>
          <p:nvPr/>
        </p:nvSpPr>
        <p:spPr>
          <a:xfrm>
            <a:off x="496119" y="2134939"/>
            <a:ext cx="3902943" cy="1332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Char char="•"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Зводив жіноче питання до статевих відносин</a:t>
            </a:r>
            <a:endParaRPr sz="1100" b="0" i="0" u="none" strike="noStrike" cap="none"/>
          </a:p>
          <a:p>
            <a:pPr marL="342900" marR="0" lvl="0" indent="-34290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Char char="•"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Класовий підхід: співчуття лише селянкам</a:t>
            </a:r>
            <a:endParaRPr sz="1100" b="0" i="0" u="none" strike="noStrike" cap="none"/>
          </a:p>
          <a:p>
            <a:pPr marL="342900" marR="0" lvl="0" indent="-34290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Char char="•"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Презирство до «попадянок»</a:t>
            </a:r>
            <a:endParaRPr sz="1100" b="0" i="0" u="none" strike="noStrike" cap="none"/>
          </a:p>
          <a:p>
            <a:pPr marL="342900" marR="0" lvl="0" indent="-34290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Char char="•"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Пропонував тимчасові «пташині» союзи</a:t>
            </a:r>
            <a:endParaRPr sz="1100" b="0" i="0" u="none" strike="noStrike" cap="none"/>
          </a:p>
          <a:p>
            <a:pPr marL="342900" marR="0" lvl="0" indent="-34290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Char char="•"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Наївна оборона у суді викликала сміх</a:t>
            </a:r>
            <a:endParaRPr sz="1100" b="0" i="0" u="none" strike="noStrike" cap="none"/>
          </a:p>
        </p:txBody>
      </p:sp>
      <p:sp>
        <p:nvSpPr>
          <p:cNvPr id="82" name="Google Shape;82;p12"/>
          <p:cNvSpPr/>
          <p:nvPr/>
        </p:nvSpPr>
        <p:spPr>
          <a:xfrm>
            <a:off x="4749701" y="1771724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Іван Франко</a:t>
            </a:r>
            <a:endParaRPr sz="1350" b="0" i="0" u="none" strike="noStrike" cap="none"/>
          </a:p>
        </p:txBody>
      </p:sp>
      <p:sp>
        <p:nvSpPr>
          <p:cNvPr id="83" name="Google Shape;83;p12"/>
          <p:cNvSpPr/>
          <p:nvPr/>
        </p:nvSpPr>
        <p:spPr>
          <a:xfrm>
            <a:off x="4749701" y="2134939"/>
            <a:ext cx="3902943" cy="226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Глибоке розуміння суті проблеми:</a:t>
            </a:r>
            <a:endParaRPr sz="1100" b="0" i="0" u="none" strike="noStrike" cap="none"/>
          </a:p>
        </p:txBody>
      </p:sp>
      <p:sp>
        <p:nvSpPr>
          <p:cNvPr id="84" name="Google Shape;84;p12"/>
          <p:cNvSpPr/>
          <p:nvPr/>
        </p:nvSpPr>
        <p:spPr>
          <a:xfrm>
            <a:off x="4962302" y="2521223"/>
            <a:ext cx="3690342" cy="907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«Для нас головне діло — розважити добре всі ті обставини, при яких і серед нинішнього стану можна жити щасливо і стаючи мужем і жінкою, не переставати бути свобідними людьми»</a:t>
            </a:r>
            <a:endParaRPr sz="1100" b="0" i="0" u="none" strike="noStrike" cap="none"/>
          </a:p>
        </p:txBody>
      </p:sp>
      <p:sp>
        <p:nvSpPr>
          <p:cNvPr id="85" name="Google Shape;85;p12"/>
          <p:cNvSpPr/>
          <p:nvPr/>
        </p:nvSpPr>
        <p:spPr>
          <a:xfrm>
            <a:off x="4749701" y="2521223"/>
            <a:ext cx="19050" cy="907256"/>
          </a:xfrm>
          <a:prstGeom prst="rect">
            <a:avLst/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2"/>
          <p:cNvSpPr/>
          <p:nvPr/>
        </p:nvSpPr>
        <p:spPr>
          <a:xfrm>
            <a:off x="4749701" y="3587948"/>
            <a:ext cx="3902943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Жіноче питання як взаємини рівних людей, моральна свобода, освіта і спільна праця</a:t>
            </a:r>
            <a:endParaRPr sz="1100" b="0" i="0" u="none" strike="noStrike" cap="none"/>
          </a:p>
        </p:txBody>
      </p:sp>
      <p:sp>
        <p:nvSpPr>
          <p:cNvPr id="87" name="Google Shape;87;p12"/>
          <p:cNvSpPr/>
          <p:nvPr/>
        </p:nvSpPr>
        <p:spPr>
          <a:xfrm>
            <a:off x="7994725" y="4832500"/>
            <a:ext cx="1149300" cy="311100"/>
          </a:xfrm>
          <a:prstGeom prst="rect">
            <a:avLst/>
          </a:prstGeom>
          <a:solidFill>
            <a:srgbClr val="FFFCF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/>
        </p:nvSpPr>
        <p:spPr>
          <a:xfrm>
            <a:off x="441871" y="406747"/>
            <a:ext cx="4831259" cy="789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653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450"/>
              <a:buFont typeface="Crimson Pro"/>
              <a:buNone/>
            </a:pPr>
            <a:r>
              <a:rPr lang="en-US" sz="24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Освіта Жінок — Основа Прогресу</a:t>
            </a:r>
            <a:endParaRPr sz="2450" b="0" i="0" u="none" strike="noStrike" cap="none"/>
          </a:p>
        </p:txBody>
      </p:sp>
      <p:pic>
        <p:nvPicPr>
          <p:cNvPr id="94" name="Google Shape;94;p13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871" y="1364456"/>
            <a:ext cx="631254" cy="89899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/>
          <p:nvPr/>
        </p:nvSpPr>
        <p:spPr>
          <a:xfrm>
            <a:off x="1185565" y="1490663"/>
            <a:ext cx="1578248" cy="197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916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200"/>
              <a:buFont typeface="Crimson Pro"/>
              <a:buNone/>
            </a:pPr>
            <a:r>
              <a:rPr lang="en-US" sz="12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Самоосвіта</a:t>
            </a:r>
            <a:endParaRPr sz="1200" b="0" i="0" u="none" strike="noStrike" cap="none"/>
          </a:p>
        </p:txBody>
      </p:sp>
      <p:sp>
        <p:nvSpPr>
          <p:cNvPr id="96" name="Google Shape;96;p13"/>
          <p:cNvSpPr/>
          <p:nvPr/>
        </p:nvSpPr>
        <p:spPr>
          <a:xfrm>
            <a:off x="1185565" y="1755353"/>
            <a:ext cx="4087564" cy="381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789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950"/>
              <a:buFont typeface="Open Sans"/>
              <a:buNone/>
            </a:pPr>
            <a:r>
              <a:rPr lang="en-US" sz="95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Франко заохочував Ольгу Рошкевич до самоосвіти, перекладів та етнографічних зборів</a:t>
            </a:r>
            <a:endParaRPr sz="950" b="0" i="0" u="none" strike="noStrike" cap="none"/>
          </a:p>
        </p:txBody>
      </p:sp>
      <p:pic>
        <p:nvPicPr>
          <p:cNvPr id="97" name="Google Shape;97;p13" descr="preencoded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1871" y="2263453"/>
            <a:ext cx="631254" cy="75753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3"/>
          <p:cNvSpPr/>
          <p:nvPr/>
        </p:nvSpPr>
        <p:spPr>
          <a:xfrm>
            <a:off x="1185565" y="2389659"/>
            <a:ext cx="1626617" cy="197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916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200"/>
              <a:buFont typeface="Crimson Pro"/>
              <a:buNone/>
            </a:pPr>
            <a:r>
              <a:rPr lang="en-US" sz="12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Інститут для Дівчат</a:t>
            </a:r>
            <a:endParaRPr sz="1200" b="0" i="0" u="none" strike="noStrike" cap="none"/>
          </a:p>
        </p:txBody>
      </p:sp>
      <p:sp>
        <p:nvSpPr>
          <p:cNvPr id="99" name="Google Shape;99;p13"/>
          <p:cNvSpPr/>
          <p:nvPr/>
        </p:nvSpPr>
        <p:spPr>
          <a:xfrm>
            <a:off x="1185565" y="2654350"/>
            <a:ext cx="4087564" cy="190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789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950"/>
              <a:buFont typeface="Open Sans"/>
              <a:buNone/>
            </a:pPr>
            <a:r>
              <a:rPr lang="en-US" sz="95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Планував створити дівочий інститут за кошти «Народного Дому»</a:t>
            </a:r>
            <a:endParaRPr sz="950" b="0" i="0" u="none" strike="noStrike" cap="none"/>
          </a:p>
        </p:txBody>
      </p:sp>
      <p:pic>
        <p:nvPicPr>
          <p:cNvPr id="100" name="Google Shape;100;p13" descr="preencoded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1871" y="3020988"/>
            <a:ext cx="631254" cy="89899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3"/>
          <p:cNvSpPr/>
          <p:nvPr/>
        </p:nvSpPr>
        <p:spPr>
          <a:xfrm>
            <a:off x="1185565" y="3147194"/>
            <a:ext cx="1578248" cy="197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916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200"/>
              <a:buFont typeface="Crimson Pro"/>
              <a:buNone/>
            </a:pPr>
            <a:r>
              <a:rPr lang="en-US" sz="12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Перспектива</a:t>
            </a:r>
            <a:endParaRPr sz="1200" b="0" i="0" u="none" strike="noStrike" cap="none"/>
          </a:p>
        </p:txBody>
      </p:sp>
      <p:sp>
        <p:nvSpPr>
          <p:cNvPr id="102" name="Google Shape;102;p13"/>
          <p:cNvSpPr/>
          <p:nvPr/>
        </p:nvSpPr>
        <p:spPr>
          <a:xfrm>
            <a:off x="1185565" y="3411885"/>
            <a:ext cx="4087564" cy="381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789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950"/>
              <a:buFont typeface="Open Sans"/>
              <a:buNone/>
            </a:pPr>
            <a:r>
              <a:rPr lang="en-US" sz="95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Вірив: освіта дівчат — пріоритет для емансипації та розвитку нації</a:t>
            </a:r>
            <a:endParaRPr sz="950" b="0" i="0" u="none" strike="noStrike" cap="none"/>
          </a:p>
        </p:txBody>
      </p:sp>
      <p:sp>
        <p:nvSpPr>
          <p:cNvPr id="103" name="Google Shape;103;p13"/>
          <p:cNvSpPr/>
          <p:nvPr/>
        </p:nvSpPr>
        <p:spPr>
          <a:xfrm>
            <a:off x="441871" y="4046488"/>
            <a:ext cx="4831259" cy="690190"/>
          </a:xfrm>
          <a:prstGeom prst="roundRect">
            <a:avLst>
              <a:gd name="adj" fmla="val 7683"/>
            </a:avLst>
          </a:prstGeom>
          <a:solidFill>
            <a:srgbClr val="B6D6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4" name="Google Shape;104;p13" descr="preencoded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8077" y="4236690"/>
            <a:ext cx="157758" cy="12620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3"/>
          <p:cNvSpPr/>
          <p:nvPr/>
        </p:nvSpPr>
        <p:spPr>
          <a:xfrm>
            <a:off x="852041" y="4190479"/>
            <a:ext cx="4294882" cy="381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78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Open Sans"/>
              <a:buNone/>
            </a:pPr>
            <a:r>
              <a:rPr lang="en-US" sz="95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«Жінко, — і Ти б не соромилася вже тепер, якби Тебе порівняв із ними» — Франко</a:t>
            </a:r>
            <a:endParaRPr sz="950" b="0" i="0" u="none" strike="noStrike" cap="none"/>
          </a:p>
        </p:txBody>
      </p:sp>
      <p:pic>
        <p:nvPicPr>
          <p:cNvPr id="106" name="Google Shape;106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71900" y="1195825"/>
            <a:ext cx="3672100" cy="388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/>
          <p:nvPr/>
        </p:nvSpPr>
        <p:spPr>
          <a:xfrm>
            <a:off x="496119" y="682303"/>
            <a:ext cx="7655198" cy="44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750"/>
              <a:buFont typeface="Crimson Pro"/>
              <a:buNone/>
            </a:pPr>
            <a:r>
              <a:rPr lang="en-US" sz="27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Рівність у Подружжі та Особистому Житті</a:t>
            </a:r>
            <a:endParaRPr sz="2750" b="0" i="0" u="none" strike="noStrike" cap="none"/>
          </a:p>
        </p:txBody>
      </p:sp>
      <p:sp>
        <p:nvSpPr>
          <p:cNvPr id="113" name="Google Shape;113;p14"/>
          <p:cNvSpPr/>
          <p:nvPr/>
        </p:nvSpPr>
        <p:spPr>
          <a:xfrm>
            <a:off x="496119" y="1465436"/>
            <a:ext cx="4752677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Франко бачив ідеал у партнерстві двох вільних людей. Він ділився з Ольгою творчими планами, політичними турботами, як з рівною.</a:t>
            </a:r>
            <a:endParaRPr sz="1100" b="0" i="0" u="none" strike="noStrike" cap="none"/>
          </a:p>
        </p:txBody>
      </p:sp>
      <p:sp>
        <p:nvSpPr>
          <p:cNvPr id="114" name="Google Shape;114;p14"/>
          <p:cNvSpPr/>
          <p:nvPr/>
        </p:nvSpPr>
        <p:spPr>
          <a:xfrm>
            <a:off x="5497339" y="1337890"/>
            <a:ext cx="3257327" cy="1539776"/>
          </a:xfrm>
          <a:prstGeom prst="roundRect">
            <a:avLst>
              <a:gd name="adj" fmla="val 6629"/>
            </a:avLst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4"/>
          <p:cNvSpPr/>
          <p:nvPr/>
        </p:nvSpPr>
        <p:spPr>
          <a:xfrm>
            <a:off x="5639098" y="1479649"/>
            <a:ext cx="2281014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FFFFFF"/>
                </a:solidFill>
                <a:latin typeface="Crimson Pro"/>
                <a:ea typeface="Crimson Pro"/>
                <a:cs typeface="Crimson Pro"/>
                <a:sym typeface="Crimson Pro"/>
              </a:rPr>
              <a:t>Критика Консерватизму</a:t>
            </a:r>
            <a:endParaRPr sz="1350" b="0" i="0" u="none" strike="noStrike" cap="none"/>
          </a:p>
        </p:txBody>
      </p:sp>
      <p:sp>
        <p:nvSpPr>
          <p:cNvPr id="116" name="Google Shape;116;p14"/>
          <p:cNvSpPr/>
          <p:nvPr/>
        </p:nvSpPr>
        <p:spPr>
          <a:xfrm>
            <a:off x="5639098" y="1842864"/>
            <a:ext cx="2973809" cy="907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Франко підкреслював: справжній поступ вимагає знищення «вищості» чоловіка та традиційних уявлень про жінку як нижчу істоту</a:t>
            </a:r>
            <a:endParaRPr sz="1100" b="0" i="0" u="none" strike="noStrike" cap="none"/>
          </a:p>
        </p:txBody>
      </p:sp>
      <p:sp>
        <p:nvSpPr>
          <p:cNvPr id="117" name="Google Shape;117;p14"/>
          <p:cNvSpPr/>
          <p:nvPr/>
        </p:nvSpPr>
        <p:spPr>
          <a:xfrm>
            <a:off x="496119" y="3259038"/>
            <a:ext cx="2622724" cy="19050"/>
          </a:xfrm>
          <a:prstGeom prst="rect">
            <a:avLst/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4"/>
          <p:cNvSpPr/>
          <p:nvPr/>
        </p:nvSpPr>
        <p:spPr>
          <a:xfrm>
            <a:off x="496119" y="3367980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Взаємна Рівність</a:t>
            </a:r>
            <a:endParaRPr sz="1350" b="0" i="0" u="none" strike="noStrike" cap="none"/>
          </a:p>
        </p:txBody>
      </p:sp>
      <p:sp>
        <p:nvSpPr>
          <p:cNvPr id="119" name="Google Shape;119;p14"/>
          <p:cNvSpPr/>
          <p:nvPr/>
        </p:nvSpPr>
        <p:spPr>
          <a:xfrm>
            <a:off x="496119" y="3674492"/>
            <a:ext cx="2622724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Партнерство двох вільних людей замість патріархальної ієрархії</a:t>
            </a:r>
            <a:endParaRPr sz="1100" b="0" i="0" u="none" strike="noStrike" cap="none"/>
          </a:p>
        </p:txBody>
      </p:sp>
      <p:sp>
        <p:nvSpPr>
          <p:cNvPr id="120" name="Google Shape;120;p14"/>
          <p:cNvSpPr/>
          <p:nvPr/>
        </p:nvSpPr>
        <p:spPr>
          <a:xfrm>
            <a:off x="3260601" y="3259038"/>
            <a:ext cx="2622724" cy="19050"/>
          </a:xfrm>
          <a:prstGeom prst="rect">
            <a:avLst/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4"/>
          <p:cNvSpPr/>
          <p:nvPr/>
        </p:nvSpPr>
        <p:spPr>
          <a:xfrm>
            <a:off x="3260601" y="3367980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Самореалізація</a:t>
            </a:r>
            <a:endParaRPr sz="1350" b="0" i="0" u="none" strike="noStrike" cap="none"/>
          </a:p>
        </p:txBody>
      </p:sp>
      <p:sp>
        <p:nvSpPr>
          <p:cNvPr id="122" name="Google Shape;122;p14"/>
          <p:cNvSpPr/>
          <p:nvPr/>
        </p:nvSpPr>
        <p:spPr>
          <a:xfrm>
            <a:off x="3260601" y="3674492"/>
            <a:ext cx="2622724" cy="680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Жінка повинна мати власну діяльність, не лише любов як зміст життя</a:t>
            </a:r>
            <a:endParaRPr sz="1100" b="0" i="0" u="none" strike="noStrike" cap="none"/>
          </a:p>
        </p:txBody>
      </p:sp>
      <p:sp>
        <p:nvSpPr>
          <p:cNvPr id="123" name="Google Shape;123;p14"/>
          <p:cNvSpPr/>
          <p:nvPr/>
        </p:nvSpPr>
        <p:spPr>
          <a:xfrm>
            <a:off x="6025083" y="3259038"/>
            <a:ext cx="2622724" cy="19050"/>
          </a:xfrm>
          <a:prstGeom prst="rect">
            <a:avLst/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4"/>
          <p:cNvSpPr/>
          <p:nvPr/>
        </p:nvSpPr>
        <p:spPr>
          <a:xfrm>
            <a:off x="6025083" y="3367980"/>
            <a:ext cx="1772022" cy="221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925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50"/>
              <a:buFont typeface="Crimson Pro"/>
              <a:buNone/>
            </a:pPr>
            <a:r>
              <a:rPr lang="en-US" sz="135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Власний Вибір</a:t>
            </a:r>
            <a:endParaRPr sz="1350" b="0" i="0" u="none" strike="noStrike" cap="none"/>
          </a:p>
        </p:txBody>
      </p:sp>
      <p:sp>
        <p:nvSpPr>
          <p:cNvPr id="125" name="Google Shape;125;p14"/>
          <p:cNvSpPr/>
          <p:nvPr/>
        </p:nvSpPr>
        <p:spPr>
          <a:xfrm>
            <a:off x="6025083" y="3674492"/>
            <a:ext cx="2622724" cy="45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909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100"/>
              <a:buFont typeface="Open Sans"/>
              <a:buNone/>
            </a:pPr>
            <a:r>
              <a:rPr lang="en-US" sz="11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У подружніх питаннях має вирішувати донька, а не батько</a:t>
            </a:r>
            <a:endParaRPr sz="1100" b="0" i="0" u="none" strike="noStrike" cap="none"/>
          </a:p>
        </p:txBody>
      </p:sp>
      <p:sp>
        <p:nvSpPr>
          <p:cNvPr id="126" name="Google Shape;126;p14"/>
          <p:cNvSpPr/>
          <p:nvPr/>
        </p:nvSpPr>
        <p:spPr>
          <a:xfrm>
            <a:off x="8059950" y="4854250"/>
            <a:ext cx="1084200" cy="289200"/>
          </a:xfrm>
          <a:prstGeom prst="rect">
            <a:avLst/>
          </a:prstGeom>
          <a:solidFill>
            <a:srgbClr val="FFFCF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"/>
          <p:cNvSpPr/>
          <p:nvPr/>
        </p:nvSpPr>
        <p:spPr>
          <a:xfrm>
            <a:off x="1071538" y="428610"/>
            <a:ext cx="6644580" cy="41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600"/>
              <a:buFont typeface="Crimson Pro"/>
              <a:buNone/>
            </a:pPr>
            <a:r>
              <a:rPr lang="en-US" sz="26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Зображення</a:t>
            </a:r>
            <a:r>
              <a:rPr lang="en-US" sz="260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26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Жінок</a:t>
            </a:r>
            <a:r>
              <a:rPr lang="en-US" sz="260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у </a:t>
            </a:r>
            <a:r>
              <a:rPr lang="en-US" sz="26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Творчості</a:t>
            </a:r>
            <a:r>
              <a:rPr lang="en-US" sz="260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26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Франка</a:t>
            </a:r>
            <a:endParaRPr sz="2600" b="0" i="0" u="none" strike="noStrike" cap="none" dirty="0"/>
          </a:p>
        </p:txBody>
      </p:sp>
      <p:pic>
        <p:nvPicPr>
          <p:cNvPr id="133" name="Google Shape;133;p15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596" y="1071552"/>
            <a:ext cx="1123131" cy="112313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5"/>
          <p:cNvSpPr/>
          <p:nvPr/>
        </p:nvSpPr>
        <p:spPr>
          <a:xfrm>
            <a:off x="285720" y="2357436"/>
            <a:ext cx="1838771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Сильні</a:t>
            </a:r>
            <a:r>
              <a:rPr lang="en-US" sz="1300" b="1" i="0" u="none" strike="noStrike" cap="none" dirty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ru-RU" sz="1300" b="1" i="0" u="none" strike="noStrike" cap="none" dirty="0" smtClean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1300" b="1" i="0" u="none" strike="noStrike" cap="none" dirty="0" err="1" smtClean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Жінки</a:t>
            </a:r>
            <a:r>
              <a:rPr lang="en-US" sz="1300" b="1" i="0" u="none" strike="noStrike" cap="none" dirty="0" smtClean="0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 </a:t>
            </a:r>
            <a:r>
              <a:rPr lang="en-US" sz="1300" b="1" i="0" u="none" strike="noStrike" cap="none" dirty="0" err="1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Народу</a:t>
            </a:r>
            <a:endParaRPr sz="1300" b="0" i="0" u="none" strike="noStrike" cap="none" dirty="0"/>
          </a:p>
        </p:txBody>
      </p:sp>
      <p:sp>
        <p:nvSpPr>
          <p:cNvPr id="135" name="Google Shape;135;p15"/>
          <p:cNvSpPr/>
          <p:nvPr/>
        </p:nvSpPr>
        <p:spPr>
          <a:xfrm>
            <a:off x="285720" y="2714626"/>
            <a:ext cx="1936552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Ремісницькі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дружини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як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розумні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енергійні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господині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що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верховодять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у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домі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завдяки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практичному</a:t>
            </a:r>
            <a:r>
              <a:rPr lang="en-US" sz="1000" b="0" i="0" u="none" strike="noStrike" cap="none" dirty="0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розуму</a:t>
            </a:r>
            <a:endParaRPr sz="1000" b="0" i="0" u="none" strike="noStrike" cap="none" dirty="0"/>
          </a:p>
        </p:txBody>
      </p:sp>
      <p:pic>
        <p:nvPicPr>
          <p:cNvPr id="136" name="Google Shape;136;p15" descr="preencoded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7463" y="1083097"/>
            <a:ext cx="1123206" cy="112320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5"/>
          <p:cNvSpPr/>
          <p:nvPr/>
        </p:nvSpPr>
        <p:spPr>
          <a:xfrm>
            <a:off x="2557463" y="2362051"/>
            <a:ext cx="1936626" cy="415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Сатира на Обскурантизм</a:t>
            </a:r>
            <a:endParaRPr sz="1300" b="0" i="0" u="none" strike="noStrike" cap="none"/>
          </a:p>
        </p:txBody>
      </p:sp>
      <p:sp>
        <p:nvSpPr>
          <p:cNvPr id="138" name="Google Shape;138;p15"/>
          <p:cNvSpPr/>
          <p:nvPr/>
        </p:nvSpPr>
        <p:spPr>
          <a:xfrm>
            <a:off x="2557475" y="2644448"/>
            <a:ext cx="1936500" cy="12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Поема «Сон Князя» (1877): Ксантипа символізує опір москвофільському консерватизму та підтримку манципації жінок</a:t>
            </a:r>
            <a:endParaRPr sz="1000" b="0" i="0" u="none" strike="noStrike" cap="none"/>
          </a:p>
        </p:txBody>
      </p:sp>
      <p:pic>
        <p:nvPicPr>
          <p:cNvPr id="139" name="Google Shape;139;p15" descr="preencoded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9837" y="1083097"/>
            <a:ext cx="1123206" cy="112320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5"/>
          <p:cNvSpPr/>
          <p:nvPr/>
        </p:nvSpPr>
        <p:spPr>
          <a:xfrm>
            <a:off x="4649837" y="2362051"/>
            <a:ext cx="1777975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Соціальне Співчуття</a:t>
            </a:r>
            <a:endParaRPr sz="1300" b="0" i="0" u="none" strike="noStrike" cap="none"/>
          </a:p>
        </p:txBody>
      </p:sp>
      <p:sp>
        <p:nvSpPr>
          <p:cNvPr id="141" name="Google Shape;141;p15"/>
          <p:cNvSpPr/>
          <p:nvPr/>
        </p:nvSpPr>
        <p:spPr>
          <a:xfrm>
            <a:off x="4649837" y="2644453"/>
            <a:ext cx="1936626" cy="102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«Тетяна Ребенщукова» (1880): захист жінки, що йде за серцем попри осудження. «Баба Митриха» — трагедія матері-страдниці</a:t>
            </a:r>
            <a:endParaRPr sz="1000" b="0" i="0" u="none" strike="noStrike" cap="none"/>
          </a:p>
        </p:txBody>
      </p:sp>
      <p:pic>
        <p:nvPicPr>
          <p:cNvPr id="142" name="Google Shape;142;p15" descr="preencoded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42212" y="1083097"/>
            <a:ext cx="1123206" cy="112320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5"/>
          <p:cNvSpPr/>
          <p:nvPr/>
        </p:nvSpPr>
        <p:spPr>
          <a:xfrm>
            <a:off x="6742212" y="2362051"/>
            <a:ext cx="1661294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Трагедія Повії</a:t>
            </a:r>
            <a:endParaRPr sz="1300" b="0" i="0" u="none" strike="noStrike" cap="none"/>
          </a:p>
        </p:txBody>
      </p:sp>
      <p:sp>
        <p:nvSpPr>
          <p:cNvPr id="144" name="Google Shape;144;p15"/>
          <p:cNvSpPr/>
          <p:nvPr/>
        </p:nvSpPr>
        <p:spPr>
          <a:xfrm>
            <a:off x="6742212" y="2644453"/>
            <a:ext cx="1936626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Поема «Сяся» і нарис «Чи вдуріла?» показують втрачену красу, самотність та потребу в свободі</a:t>
            </a:r>
            <a:endParaRPr sz="1000" b="0" i="0" u="none" strike="noStrike" cap="none"/>
          </a:p>
        </p:txBody>
      </p:sp>
      <p:sp>
        <p:nvSpPr>
          <p:cNvPr id="145" name="Google Shape;145;p15"/>
          <p:cNvSpPr/>
          <p:nvPr/>
        </p:nvSpPr>
        <p:spPr>
          <a:xfrm>
            <a:off x="465162" y="4055343"/>
            <a:ext cx="8213675" cy="9897"/>
          </a:xfrm>
          <a:prstGeom prst="rect">
            <a:avLst/>
          </a:prstGeom>
          <a:solidFill>
            <a:srgbClr val="443728">
              <a:alpha val="50196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5"/>
          <p:cNvSpPr/>
          <p:nvPr/>
        </p:nvSpPr>
        <p:spPr>
          <a:xfrm>
            <a:off x="664518" y="4378672"/>
            <a:ext cx="8014320" cy="205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Франко співчував усім жінкам: від інтелігенток до найупослідженіших, підкреслюючи їхнє горе, силу та потребу в свободі</a:t>
            </a:r>
            <a:endParaRPr sz="1000" b="0" i="0" u="none" strike="noStrike" cap="none"/>
          </a:p>
        </p:txBody>
      </p:sp>
      <p:sp>
        <p:nvSpPr>
          <p:cNvPr id="147" name="Google Shape;147;p15"/>
          <p:cNvSpPr/>
          <p:nvPr/>
        </p:nvSpPr>
        <p:spPr>
          <a:xfrm>
            <a:off x="465162" y="4238551"/>
            <a:ext cx="14288" cy="486221"/>
          </a:xfrm>
          <a:prstGeom prst="rect">
            <a:avLst/>
          </a:prstGeom>
          <a:solidFill>
            <a:srgbClr val="835E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5"/>
          <p:cNvSpPr/>
          <p:nvPr/>
        </p:nvSpPr>
        <p:spPr>
          <a:xfrm>
            <a:off x="8038225" y="4843375"/>
            <a:ext cx="1105800" cy="300000"/>
          </a:xfrm>
          <a:prstGeom prst="rect">
            <a:avLst/>
          </a:prstGeom>
          <a:solidFill>
            <a:srgbClr val="FFFCF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/>
          <p:nvPr/>
        </p:nvSpPr>
        <p:spPr>
          <a:xfrm>
            <a:off x="465162" y="518443"/>
            <a:ext cx="4631978" cy="41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2600"/>
              <a:buFont typeface="Crimson Pro"/>
              <a:buNone/>
            </a:pPr>
            <a:r>
              <a:rPr lang="en-US" sz="26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Спадщина для Сьогодення</a:t>
            </a:r>
            <a:endParaRPr sz="2600" b="0" i="0" u="none" strike="noStrike" cap="none"/>
          </a:p>
        </p:txBody>
      </p:sp>
      <p:sp>
        <p:nvSpPr>
          <p:cNvPr id="155" name="Google Shape;155;p16"/>
          <p:cNvSpPr/>
          <p:nvPr/>
        </p:nvSpPr>
        <p:spPr>
          <a:xfrm>
            <a:off x="465162" y="1120601"/>
            <a:ext cx="2330053" cy="969690"/>
          </a:xfrm>
          <a:prstGeom prst="roundRect">
            <a:avLst>
              <a:gd name="adj" fmla="val 5757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6"/>
          <p:cNvSpPr/>
          <p:nvPr/>
        </p:nvSpPr>
        <p:spPr>
          <a:xfrm>
            <a:off x="602828" y="1258267"/>
            <a:ext cx="1661294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Освіта</a:t>
            </a:r>
            <a:endParaRPr sz="1300" b="0" i="0" u="none" strike="noStrike" cap="none"/>
          </a:p>
        </p:txBody>
      </p:sp>
      <p:sp>
        <p:nvSpPr>
          <p:cNvPr id="157" name="Google Shape;157;p16"/>
          <p:cNvSpPr/>
          <p:nvPr/>
        </p:nvSpPr>
        <p:spPr>
          <a:xfrm>
            <a:off x="602828" y="1540669"/>
            <a:ext cx="2054721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Гарантування доступу до знань як основа емансипації</a:t>
            </a:r>
            <a:endParaRPr sz="1000" b="0" i="0" u="none" strike="noStrike" cap="none"/>
          </a:p>
        </p:txBody>
      </p:sp>
      <p:sp>
        <p:nvSpPr>
          <p:cNvPr id="158" name="Google Shape;158;p16"/>
          <p:cNvSpPr/>
          <p:nvPr/>
        </p:nvSpPr>
        <p:spPr>
          <a:xfrm>
            <a:off x="2919785" y="1120601"/>
            <a:ext cx="2330053" cy="969690"/>
          </a:xfrm>
          <a:prstGeom prst="roundRect">
            <a:avLst>
              <a:gd name="adj" fmla="val 5757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6"/>
          <p:cNvSpPr/>
          <p:nvPr/>
        </p:nvSpPr>
        <p:spPr>
          <a:xfrm>
            <a:off x="3057451" y="1258267"/>
            <a:ext cx="1661294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Свобода</a:t>
            </a:r>
            <a:endParaRPr sz="1300" b="0" i="0" u="none" strike="noStrike" cap="none"/>
          </a:p>
        </p:txBody>
      </p:sp>
      <p:sp>
        <p:nvSpPr>
          <p:cNvPr id="160" name="Google Shape;160;p16"/>
          <p:cNvSpPr/>
          <p:nvPr/>
        </p:nvSpPr>
        <p:spPr>
          <a:xfrm>
            <a:off x="3057451" y="1540669"/>
            <a:ext cx="2054721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Моральна незалежність у всіх сферах життя</a:t>
            </a:r>
            <a:endParaRPr sz="1000" b="0" i="0" u="none" strike="noStrike" cap="none"/>
          </a:p>
        </p:txBody>
      </p:sp>
      <p:sp>
        <p:nvSpPr>
          <p:cNvPr id="161" name="Google Shape;161;p16"/>
          <p:cNvSpPr/>
          <p:nvPr/>
        </p:nvSpPr>
        <p:spPr>
          <a:xfrm>
            <a:off x="465162" y="2214860"/>
            <a:ext cx="4784675" cy="763712"/>
          </a:xfrm>
          <a:prstGeom prst="roundRect">
            <a:avLst>
              <a:gd name="adj" fmla="val 7309"/>
            </a:avLst>
          </a:prstGeom>
          <a:solidFill>
            <a:srgbClr val="EBE2E0"/>
          </a:solidFill>
          <a:ln w="9525" cap="flat" cmpd="sng">
            <a:solidFill>
              <a:srgbClr val="D1C8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6"/>
          <p:cNvSpPr/>
          <p:nvPr/>
        </p:nvSpPr>
        <p:spPr>
          <a:xfrm>
            <a:off x="602828" y="2352526"/>
            <a:ext cx="1661294" cy="2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300"/>
              <a:buFont typeface="Crimson Pro"/>
              <a:buNone/>
            </a:pPr>
            <a:r>
              <a:rPr lang="en-US" sz="1300" b="1" i="0" u="none" strike="noStrike" cap="none">
                <a:solidFill>
                  <a:srgbClr val="443728"/>
                </a:solidFill>
                <a:latin typeface="Crimson Pro"/>
                <a:ea typeface="Crimson Pro"/>
                <a:cs typeface="Crimson Pro"/>
                <a:sym typeface="Crimson Pro"/>
              </a:rPr>
              <a:t>Взаємоповага</a:t>
            </a:r>
            <a:endParaRPr sz="1300" b="0" i="0" u="none" strike="noStrike" cap="none"/>
          </a:p>
        </p:txBody>
      </p:sp>
      <p:sp>
        <p:nvSpPr>
          <p:cNvPr id="163" name="Google Shape;163;p16"/>
          <p:cNvSpPr/>
          <p:nvPr/>
        </p:nvSpPr>
        <p:spPr>
          <a:xfrm>
            <a:off x="602828" y="2634928"/>
            <a:ext cx="4509343" cy="205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Партнерство рівних людей у подружжі та суспільстві</a:t>
            </a:r>
            <a:endParaRPr sz="1000" b="0" i="0" u="none" strike="noStrike" cap="none"/>
          </a:p>
        </p:txBody>
      </p:sp>
      <p:sp>
        <p:nvSpPr>
          <p:cNvPr id="164" name="Google Shape;164;p16"/>
          <p:cNvSpPr/>
          <p:nvPr/>
        </p:nvSpPr>
        <p:spPr>
          <a:xfrm>
            <a:off x="465162" y="3118693"/>
            <a:ext cx="4784675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43728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443728"/>
                </a:solidFill>
                <a:latin typeface="Open Sans"/>
                <a:ea typeface="Open Sans"/>
                <a:cs typeface="Open Sans"/>
                <a:sym typeface="Open Sans"/>
              </a:rPr>
              <a:t>Іван Франко був не просто письменником, а реформатором духу. Його погляди на рівноправність жінок випереджали час: він поєднував національне відродження з універсальними гуманістичними ідеалами.</a:t>
            </a:r>
            <a:endParaRPr sz="1000" b="0" i="0" u="none" strike="noStrike" cap="none"/>
          </a:p>
        </p:txBody>
      </p:sp>
      <p:sp>
        <p:nvSpPr>
          <p:cNvPr id="165" name="Google Shape;165;p16"/>
          <p:cNvSpPr/>
          <p:nvPr/>
        </p:nvSpPr>
        <p:spPr>
          <a:xfrm>
            <a:off x="465162" y="3876749"/>
            <a:ext cx="4784675" cy="748233"/>
          </a:xfrm>
          <a:prstGeom prst="roundRect">
            <a:avLst>
              <a:gd name="adj" fmla="val 7460"/>
            </a:avLst>
          </a:prstGeom>
          <a:solidFill>
            <a:srgbClr val="B6FCB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6" name="Google Shape;166;p16" descr="preencode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066" y="4078932"/>
            <a:ext cx="166092" cy="132904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6"/>
          <p:cNvSpPr/>
          <p:nvPr/>
        </p:nvSpPr>
        <p:spPr>
          <a:xfrm>
            <a:off x="897062" y="4034507"/>
            <a:ext cx="4219873" cy="41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Open Sans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У світі, де жінки часто були «бездушними ляльками», Франко бачив у них рівних партнерів у будівництві кращого суспільства</a:t>
            </a:r>
            <a:endParaRPr sz="1000" b="0" i="0" u="none" strike="noStrike" cap="none"/>
          </a:p>
        </p:txBody>
      </p:sp>
      <p:pic>
        <p:nvPicPr>
          <p:cNvPr id="168" name="Google Shape;16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2250" y="276200"/>
            <a:ext cx="3741750" cy="486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2200" y="-50025"/>
            <a:ext cx="9196199" cy="519352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7"/>
          <p:cNvSpPr txBox="1"/>
          <p:nvPr/>
        </p:nvSpPr>
        <p:spPr>
          <a:xfrm>
            <a:off x="1214414" y="1643056"/>
            <a:ext cx="6715172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7000" b="1" dirty="0" smtClean="0">
                <a:solidFill>
                  <a:srgbClr val="714E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Дякую за увагу!</a:t>
            </a:r>
            <a:endParaRPr lang="uk-UA" sz="7000" b="1" dirty="0">
              <a:solidFill>
                <a:srgbClr val="714E4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494</Words>
  <Application>Microsoft Office PowerPoint</Application>
  <PresentationFormat>Экран (16:9)</PresentationFormat>
  <Paragraphs>68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Crimson Pro</vt:lpstr>
      <vt:lpstr>Open Sans</vt:lpstr>
      <vt:lpstr>Times New Roman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bibl</cp:lastModifiedBy>
  <cp:revision>4</cp:revision>
  <dcterms:modified xsi:type="dcterms:W3CDTF">2026-05-11T09:20:05Z</dcterms:modified>
</cp:coreProperties>
</file>