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73" r:id="rId3"/>
    <p:sldId id="274" r:id="rId4"/>
    <p:sldId id="257" r:id="rId5"/>
    <p:sldId id="258" r:id="rId6"/>
    <p:sldId id="259" r:id="rId7"/>
    <p:sldId id="262" r:id="rId8"/>
    <p:sldId id="260" r:id="rId9"/>
    <p:sldId id="261" r:id="rId10"/>
    <p:sldId id="275" r:id="rId11"/>
    <p:sldId id="263" r:id="rId12"/>
    <p:sldId id="264" r:id="rId13"/>
    <p:sldId id="265" r:id="rId14"/>
    <p:sldId id="266" r:id="rId15"/>
    <p:sldId id="267" r:id="rId16"/>
    <p:sldId id="268" r:id="rId17"/>
    <p:sldId id="269" r:id="rId18"/>
    <p:sldId id="270" r:id="rId19"/>
    <p:sldId id="271" r:id="rId20"/>
    <p:sldId id="276" r:id="rId21"/>
    <p:sldId id="272" r:id="rId2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lvl1pPr>
    <a:lvl2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lvl2pPr>
    <a:lvl3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lvl3pPr>
    <a:lvl4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lvl4pPr>
    <a:lvl5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lvl5pPr>
    <a:lvl6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lvl6pPr>
    <a:lvl7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lvl7pPr>
    <a:lvl8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lvl8pPr>
    <a:lvl9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Noteworthy Light"/>
          <a:ea typeface="Noteworthy Light"/>
          <a:cs typeface="Noteworthy Light"/>
        </a:font>
        <a:srgbClr val="3E231A"/>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rgbClr val="D4DAE2"/>
          </a:solidFill>
        </a:fill>
      </a:tcStyle>
    </a:wholeTbl>
    <a:band2H>
      <a:tcTxStyle/>
      <a:tcStyle>
        <a:tcBdr/>
        <a:fill>
          <a:solidFill>
            <a:srgbClr val="EBEDF1"/>
          </a:solidFill>
        </a:fill>
      </a:tcStyle>
    </a:band2H>
    <a:firstCol>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chemeClr val="accent1"/>
          </a:solidFill>
        </a:fill>
      </a:tcStyle>
    </a:firstCol>
    <a:lastRow>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381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chemeClr val="accent1"/>
          </a:solidFill>
        </a:fill>
      </a:tcStyle>
    </a:lastRow>
    <a:firstRow>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381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chemeClr val="accent1"/>
          </a:solidFill>
        </a:fill>
      </a:tcStyle>
    </a:firstRow>
  </a:tblStyle>
  <a:tblStyle styleId="{C7B018BB-80A7-4F77-B60F-C8B233D01FF8}" styleName="">
    <a:tblBg/>
    <a:wholeTbl>
      <a:tcTxStyle b="off" i="off">
        <a:font>
          <a:latin typeface="Noteworthy Light"/>
          <a:ea typeface="Noteworthy Light"/>
          <a:cs typeface="Noteworthy Light"/>
        </a:font>
        <a:srgbClr val="3E231A"/>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rgbClr val="EFE5CE"/>
          </a:solidFill>
        </a:fill>
      </a:tcStyle>
    </a:wholeTbl>
    <a:band2H>
      <a:tcTxStyle/>
      <a:tcStyle>
        <a:tcBdr/>
        <a:fill>
          <a:solidFill>
            <a:srgbClr val="F7F2E8"/>
          </a:solidFill>
        </a:fill>
      </a:tcStyle>
    </a:band2H>
    <a:firstCol>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chemeClr val="accent3"/>
          </a:solidFill>
        </a:fill>
      </a:tcStyle>
    </a:firstCol>
    <a:lastRow>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381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chemeClr val="accent3"/>
          </a:solidFill>
        </a:fill>
      </a:tcStyle>
    </a:lastRow>
    <a:firstRow>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381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chemeClr val="accent3"/>
          </a:solidFill>
        </a:fill>
      </a:tcStyle>
    </a:firstRow>
  </a:tblStyle>
  <a:tblStyle styleId="{EEE7283C-3CF3-47DC-8721-378D4A62B228}" styleName="">
    <a:tblBg/>
    <a:wholeTbl>
      <a:tcTxStyle b="off" i="off">
        <a:font>
          <a:latin typeface="Noteworthy Light"/>
          <a:ea typeface="Noteworthy Light"/>
          <a:cs typeface="Noteworthy Light"/>
        </a:font>
        <a:srgbClr val="3E231A"/>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rgbClr val="DBD8DF"/>
          </a:solidFill>
        </a:fill>
      </a:tcStyle>
    </a:wholeTbl>
    <a:band2H>
      <a:tcTxStyle/>
      <a:tcStyle>
        <a:tcBdr/>
        <a:fill>
          <a:solidFill>
            <a:srgbClr val="EEECF0"/>
          </a:solidFill>
        </a:fill>
      </a:tcStyle>
    </a:band2H>
    <a:firstCol>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chemeClr val="accent6"/>
          </a:solidFill>
        </a:fill>
      </a:tcStyle>
    </a:firstCol>
    <a:lastRow>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381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chemeClr val="accent6"/>
          </a:solidFill>
        </a:fill>
      </a:tcStyle>
    </a:lastRow>
    <a:firstRow>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381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chemeClr val="accent6"/>
          </a:solidFill>
        </a:fill>
      </a:tcStyle>
    </a:firstRow>
  </a:tblStyle>
  <a:tblStyle styleId="{CF821DB8-F4EB-4A41-A1BA-3FCAFE7338EE}" styleName="">
    <a:tblBg/>
    <a:wholeTbl>
      <a:tcTxStyle b="off" i="off">
        <a:font>
          <a:latin typeface="Noteworthy Light"/>
          <a:ea typeface="Noteworthy Light"/>
          <a:cs typeface="Noteworthy Light"/>
        </a:font>
        <a:srgbClr val="3E231A"/>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7E7"/>
          </a:solidFill>
        </a:fill>
      </a:tcStyle>
    </a:wholeTbl>
    <a:band2H>
      <a:tcTxStyle/>
      <a:tcStyle>
        <a:tcBdr/>
        <a:fill>
          <a:solidFill>
            <a:srgbClr val="24383E"/>
          </a:solidFill>
        </a:fill>
      </a:tcStyle>
    </a:band2H>
    <a:firstCol>
      <a:tcTxStyle b="on" i="off">
        <a:font>
          <a:latin typeface="Noteworthy Bold"/>
          <a:ea typeface="Noteworthy Bold"/>
          <a:cs typeface="Noteworthy Bold"/>
        </a:font>
        <a:srgbClr val="24383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Noteworthy Bold"/>
          <a:ea typeface="Noteworthy Bold"/>
          <a:cs typeface="Noteworthy Bold"/>
        </a:font>
        <a:srgbClr val="3E231A"/>
      </a:tcTxStyle>
      <a:tcStyle>
        <a:tcBdr>
          <a:left>
            <a:ln w="12700" cap="flat">
              <a:noFill/>
              <a:miter lim="400000"/>
            </a:ln>
          </a:left>
          <a:right>
            <a:ln w="12700" cap="flat">
              <a:noFill/>
              <a:miter lim="400000"/>
            </a:ln>
          </a:right>
          <a:top>
            <a:ln w="50800" cap="flat">
              <a:solidFill>
                <a:srgbClr val="3E231A"/>
              </a:solidFill>
              <a:prstDash val="solid"/>
              <a:round/>
            </a:ln>
          </a:top>
          <a:bottom>
            <a:ln w="25400" cap="flat">
              <a:solidFill>
                <a:srgbClr val="3E231A"/>
              </a:solidFill>
              <a:prstDash val="solid"/>
              <a:round/>
            </a:ln>
          </a:bottom>
          <a:insideH>
            <a:ln w="12700" cap="flat">
              <a:noFill/>
              <a:miter lim="400000"/>
            </a:ln>
          </a:insideH>
          <a:insideV>
            <a:ln w="12700" cap="flat">
              <a:noFill/>
              <a:miter lim="400000"/>
            </a:ln>
          </a:insideV>
        </a:tcBdr>
        <a:fill>
          <a:solidFill>
            <a:srgbClr val="24383E"/>
          </a:solidFill>
        </a:fill>
      </a:tcStyle>
    </a:lastRow>
    <a:firstRow>
      <a:tcTxStyle b="on" i="off">
        <a:font>
          <a:latin typeface="Noteworthy Bold"/>
          <a:ea typeface="Noteworthy Bold"/>
          <a:cs typeface="Noteworthy Bold"/>
        </a:font>
        <a:srgbClr val="24383E"/>
      </a:tcTxStyle>
      <a:tcStyle>
        <a:tcBdr>
          <a:left>
            <a:ln w="12700" cap="flat">
              <a:noFill/>
              <a:miter lim="400000"/>
            </a:ln>
          </a:left>
          <a:right>
            <a:ln w="12700" cap="flat">
              <a:noFill/>
              <a:miter lim="400000"/>
            </a:ln>
          </a:right>
          <a:top>
            <a:ln w="25400" cap="flat">
              <a:solidFill>
                <a:srgbClr val="3E231A"/>
              </a:solidFill>
              <a:prstDash val="solid"/>
              <a:round/>
            </a:ln>
          </a:top>
          <a:bottom>
            <a:ln w="25400" cap="flat">
              <a:solidFill>
                <a:srgbClr val="3E231A"/>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Noteworthy Light"/>
          <a:ea typeface="Noteworthy Light"/>
          <a:cs typeface="Noteworthy Light"/>
        </a:font>
        <a:srgbClr val="3E231A"/>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rgbClr val="CDCBCB"/>
          </a:solidFill>
        </a:fill>
      </a:tcStyle>
    </a:wholeTbl>
    <a:band2H>
      <a:tcTxStyle/>
      <a:tcStyle>
        <a:tcBdr/>
        <a:fill>
          <a:solidFill>
            <a:srgbClr val="E8E7E7"/>
          </a:solidFill>
        </a:fill>
      </a:tcStyle>
    </a:band2H>
    <a:firstCol>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rgbClr val="3E231A"/>
          </a:solidFill>
        </a:fill>
      </a:tcStyle>
    </a:firstCol>
    <a:lastRow>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38100" cap="flat">
              <a:solidFill>
                <a:srgbClr val="24383E"/>
              </a:solidFill>
              <a:prstDash val="solid"/>
              <a:round/>
            </a:ln>
          </a:top>
          <a:bottom>
            <a:ln w="127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rgbClr val="3E231A"/>
          </a:solidFill>
        </a:fill>
      </a:tcStyle>
    </a:lastRow>
    <a:firstRow>
      <a:tcTxStyle b="on" i="off">
        <a:font>
          <a:latin typeface="Noteworthy Bold"/>
          <a:ea typeface="Noteworthy Bold"/>
          <a:cs typeface="Noteworthy Bold"/>
        </a:font>
        <a:srgbClr val="24383E"/>
      </a:tcTxStyle>
      <a:tcStyle>
        <a:tcBdr>
          <a:left>
            <a:ln w="12700" cap="flat">
              <a:solidFill>
                <a:srgbClr val="24383E"/>
              </a:solidFill>
              <a:prstDash val="solid"/>
              <a:round/>
            </a:ln>
          </a:left>
          <a:right>
            <a:ln w="12700" cap="flat">
              <a:solidFill>
                <a:srgbClr val="24383E"/>
              </a:solidFill>
              <a:prstDash val="solid"/>
              <a:round/>
            </a:ln>
          </a:right>
          <a:top>
            <a:ln w="12700" cap="flat">
              <a:solidFill>
                <a:srgbClr val="24383E"/>
              </a:solidFill>
              <a:prstDash val="solid"/>
              <a:round/>
            </a:ln>
          </a:top>
          <a:bottom>
            <a:ln w="38100" cap="flat">
              <a:solidFill>
                <a:srgbClr val="24383E"/>
              </a:solidFill>
              <a:prstDash val="solid"/>
              <a:round/>
            </a:ln>
          </a:bottom>
          <a:insideH>
            <a:ln w="12700" cap="flat">
              <a:solidFill>
                <a:srgbClr val="24383E"/>
              </a:solidFill>
              <a:prstDash val="solid"/>
              <a:round/>
            </a:ln>
          </a:insideH>
          <a:insideV>
            <a:ln w="12700" cap="flat">
              <a:solidFill>
                <a:srgbClr val="24383E"/>
              </a:solidFill>
              <a:prstDash val="solid"/>
              <a:round/>
            </a:ln>
          </a:insideV>
        </a:tcBdr>
        <a:fill>
          <a:solidFill>
            <a:srgbClr val="3E231A"/>
          </a:solidFill>
        </a:fill>
      </a:tcStyle>
    </a:firstRow>
  </a:tblStyle>
  <a:tblStyle styleId="{2708684C-4D16-4618-839F-0558EEFCDFE6}" styleName="">
    <a:tblBg/>
    <a:wholeTbl>
      <a:tcTxStyle b="off" i="off">
        <a:font>
          <a:latin typeface="Noteworthy Light"/>
          <a:ea typeface="Noteworthy Light"/>
          <a:cs typeface="Noteworthy Light"/>
        </a:font>
        <a:srgbClr val="3E231A"/>
      </a:tcTxStyle>
      <a:tcStyle>
        <a:tcBdr>
          <a:left>
            <a:ln w="12700" cap="flat">
              <a:solidFill>
                <a:srgbClr val="3E231A"/>
              </a:solidFill>
              <a:prstDash val="solid"/>
              <a:round/>
            </a:ln>
          </a:left>
          <a:right>
            <a:ln w="12700" cap="flat">
              <a:solidFill>
                <a:srgbClr val="3E231A"/>
              </a:solidFill>
              <a:prstDash val="solid"/>
              <a:round/>
            </a:ln>
          </a:right>
          <a:top>
            <a:ln w="12700" cap="flat">
              <a:solidFill>
                <a:srgbClr val="3E231A"/>
              </a:solidFill>
              <a:prstDash val="solid"/>
              <a:round/>
            </a:ln>
          </a:top>
          <a:bottom>
            <a:ln w="12700" cap="flat">
              <a:solidFill>
                <a:srgbClr val="3E231A"/>
              </a:solidFill>
              <a:prstDash val="solid"/>
              <a:round/>
            </a:ln>
          </a:bottom>
          <a:insideH>
            <a:ln w="12700" cap="flat">
              <a:solidFill>
                <a:srgbClr val="3E231A"/>
              </a:solidFill>
              <a:prstDash val="solid"/>
              <a:round/>
            </a:ln>
          </a:insideH>
          <a:insideV>
            <a:ln w="12700" cap="flat">
              <a:solidFill>
                <a:srgbClr val="3E231A"/>
              </a:solidFill>
              <a:prstDash val="solid"/>
              <a:round/>
            </a:ln>
          </a:insideV>
        </a:tcBdr>
        <a:fill>
          <a:solidFill>
            <a:srgbClr val="3E231A">
              <a:alpha val="20000"/>
            </a:srgbClr>
          </a:solidFill>
        </a:fill>
      </a:tcStyle>
    </a:wholeTbl>
    <a:band2H>
      <a:tcTxStyle/>
      <a:tcStyle>
        <a:tcBdr/>
        <a:fill>
          <a:solidFill>
            <a:srgbClr val="FFFFFF"/>
          </a:solidFill>
        </a:fill>
      </a:tcStyle>
    </a:band2H>
    <a:firstCol>
      <a:tcTxStyle b="on" i="off">
        <a:font>
          <a:latin typeface="Noteworthy Bold"/>
          <a:ea typeface="Noteworthy Bold"/>
          <a:cs typeface="Noteworthy Bold"/>
        </a:font>
        <a:srgbClr val="3E231A"/>
      </a:tcTxStyle>
      <a:tcStyle>
        <a:tcBdr>
          <a:left>
            <a:ln w="12700" cap="flat">
              <a:solidFill>
                <a:srgbClr val="3E231A"/>
              </a:solidFill>
              <a:prstDash val="solid"/>
              <a:round/>
            </a:ln>
          </a:left>
          <a:right>
            <a:ln w="12700" cap="flat">
              <a:solidFill>
                <a:srgbClr val="3E231A"/>
              </a:solidFill>
              <a:prstDash val="solid"/>
              <a:round/>
            </a:ln>
          </a:right>
          <a:top>
            <a:ln w="12700" cap="flat">
              <a:solidFill>
                <a:srgbClr val="3E231A"/>
              </a:solidFill>
              <a:prstDash val="solid"/>
              <a:round/>
            </a:ln>
          </a:top>
          <a:bottom>
            <a:ln w="12700" cap="flat">
              <a:solidFill>
                <a:srgbClr val="3E231A"/>
              </a:solidFill>
              <a:prstDash val="solid"/>
              <a:round/>
            </a:ln>
          </a:bottom>
          <a:insideH>
            <a:ln w="12700" cap="flat">
              <a:solidFill>
                <a:srgbClr val="3E231A"/>
              </a:solidFill>
              <a:prstDash val="solid"/>
              <a:round/>
            </a:ln>
          </a:insideH>
          <a:insideV>
            <a:ln w="12700" cap="flat">
              <a:solidFill>
                <a:srgbClr val="3E231A"/>
              </a:solidFill>
              <a:prstDash val="solid"/>
              <a:round/>
            </a:ln>
          </a:insideV>
        </a:tcBdr>
        <a:fill>
          <a:solidFill>
            <a:srgbClr val="3E231A">
              <a:alpha val="20000"/>
            </a:srgbClr>
          </a:solidFill>
        </a:fill>
      </a:tcStyle>
    </a:firstCol>
    <a:lastRow>
      <a:tcTxStyle b="on" i="off">
        <a:font>
          <a:latin typeface="Noteworthy Bold"/>
          <a:ea typeface="Noteworthy Bold"/>
          <a:cs typeface="Noteworthy Bold"/>
        </a:font>
        <a:srgbClr val="3E231A"/>
      </a:tcTxStyle>
      <a:tcStyle>
        <a:tcBdr>
          <a:left>
            <a:ln w="12700" cap="flat">
              <a:solidFill>
                <a:srgbClr val="3E231A"/>
              </a:solidFill>
              <a:prstDash val="solid"/>
              <a:round/>
            </a:ln>
          </a:left>
          <a:right>
            <a:ln w="12700" cap="flat">
              <a:solidFill>
                <a:srgbClr val="3E231A"/>
              </a:solidFill>
              <a:prstDash val="solid"/>
              <a:round/>
            </a:ln>
          </a:right>
          <a:top>
            <a:ln w="50800" cap="flat">
              <a:solidFill>
                <a:srgbClr val="3E231A"/>
              </a:solidFill>
              <a:prstDash val="solid"/>
              <a:round/>
            </a:ln>
          </a:top>
          <a:bottom>
            <a:ln w="12700" cap="flat">
              <a:solidFill>
                <a:srgbClr val="3E231A"/>
              </a:solidFill>
              <a:prstDash val="solid"/>
              <a:round/>
            </a:ln>
          </a:bottom>
          <a:insideH>
            <a:ln w="12700" cap="flat">
              <a:solidFill>
                <a:srgbClr val="3E231A"/>
              </a:solidFill>
              <a:prstDash val="solid"/>
              <a:round/>
            </a:ln>
          </a:insideH>
          <a:insideV>
            <a:ln w="12700" cap="flat">
              <a:solidFill>
                <a:srgbClr val="3E231A"/>
              </a:solidFill>
              <a:prstDash val="solid"/>
              <a:round/>
            </a:ln>
          </a:insideV>
        </a:tcBdr>
        <a:fill>
          <a:noFill/>
        </a:fill>
      </a:tcStyle>
    </a:lastRow>
    <a:firstRow>
      <a:tcTxStyle b="on" i="off">
        <a:font>
          <a:latin typeface="Noteworthy Bold"/>
          <a:ea typeface="Noteworthy Bold"/>
          <a:cs typeface="Noteworthy Bold"/>
        </a:font>
        <a:srgbClr val="3E231A"/>
      </a:tcTxStyle>
      <a:tcStyle>
        <a:tcBdr>
          <a:left>
            <a:ln w="12700" cap="flat">
              <a:solidFill>
                <a:srgbClr val="3E231A"/>
              </a:solidFill>
              <a:prstDash val="solid"/>
              <a:round/>
            </a:ln>
          </a:left>
          <a:right>
            <a:ln w="12700" cap="flat">
              <a:solidFill>
                <a:srgbClr val="3E231A"/>
              </a:solidFill>
              <a:prstDash val="solid"/>
              <a:round/>
            </a:ln>
          </a:right>
          <a:top>
            <a:ln w="12700" cap="flat">
              <a:solidFill>
                <a:srgbClr val="3E231A"/>
              </a:solidFill>
              <a:prstDash val="solid"/>
              <a:round/>
            </a:ln>
          </a:top>
          <a:bottom>
            <a:ln w="25400" cap="flat">
              <a:solidFill>
                <a:srgbClr val="3E231A"/>
              </a:solidFill>
              <a:prstDash val="solid"/>
              <a:round/>
            </a:ln>
          </a:bottom>
          <a:insideH>
            <a:ln w="12700" cap="flat">
              <a:solidFill>
                <a:srgbClr val="3E231A"/>
              </a:solidFill>
              <a:prstDash val="solid"/>
              <a:round/>
            </a:ln>
          </a:insideH>
          <a:insideV>
            <a:ln w="12700" cap="flat">
              <a:solidFill>
                <a:srgbClr val="3E231A"/>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2"/>
    <p:restoredTop sz="94687"/>
  </p:normalViewPr>
  <p:slideViewPr>
    <p:cSldViewPr snapToGrid="0">
      <p:cViewPr>
        <p:scale>
          <a:sx n="70" d="100"/>
          <a:sy n="70" d="100"/>
        </p:scale>
        <p:origin x="144" y="-9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j-lt"/>
        <a:ea typeface="+mj-ea"/>
        <a:cs typeface="+mj-cs"/>
        <a:sym typeface="Helvetica Neue"/>
      </a:defRPr>
    </a:lvl1pPr>
    <a:lvl2pPr indent="228600" defTabSz="457200" latinLnBrk="0">
      <a:lnSpc>
        <a:spcPct val="117999"/>
      </a:lnSpc>
      <a:defRPr sz="2200">
        <a:latin typeface="+mj-lt"/>
        <a:ea typeface="+mj-ea"/>
        <a:cs typeface="+mj-cs"/>
        <a:sym typeface="Helvetica Neue"/>
      </a:defRPr>
    </a:lvl2pPr>
    <a:lvl3pPr indent="457200" defTabSz="457200" latinLnBrk="0">
      <a:lnSpc>
        <a:spcPct val="117999"/>
      </a:lnSpc>
      <a:defRPr sz="2200">
        <a:latin typeface="+mj-lt"/>
        <a:ea typeface="+mj-ea"/>
        <a:cs typeface="+mj-cs"/>
        <a:sym typeface="Helvetica Neue"/>
      </a:defRPr>
    </a:lvl3pPr>
    <a:lvl4pPr indent="685800" defTabSz="457200" latinLnBrk="0">
      <a:lnSpc>
        <a:spcPct val="117999"/>
      </a:lnSpc>
      <a:defRPr sz="2200">
        <a:latin typeface="+mj-lt"/>
        <a:ea typeface="+mj-ea"/>
        <a:cs typeface="+mj-cs"/>
        <a:sym typeface="Helvetica Neue"/>
      </a:defRPr>
    </a:lvl4pPr>
    <a:lvl5pPr indent="914400" defTabSz="457200" latinLnBrk="0">
      <a:lnSpc>
        <a:spcPct val="117999"/>
      </a:lnSpc>
      <a:defRPr sz="2200">
        <a:latin typeface="+mj-lt"/>
        <a:ea typeface="+mj-ea"/>
        <a:cs typeface="+mj-cs"/>
        <a:sym typeface="Helvetica Neue"/>
      </a:defRPr>
    </a:lvl5pPr>
    <a:lvl6pPr indent="1143000" defTabSz="457200" latinLnBrk="0">
      <a:lnSpc>
        <a:spcPct val="117999"/>
      </a:lnSpc>
      <a:defRPr sz="2200">
        <a:latin typeface="+mj-lt"/>
        <a:ea typeface="+mj-ea"/>
        <a:cs typeface="+mj-cs"/>
        <a:sym typeface="Helvetica Neue"/>
      </a:defRPr>
    </a:lvl6pPr>
    <a:lvl7pPr indent="1371600" defTabSz="457200" latinLnBrk="0">
      <a:lnSpc>
        <a:spcPct val="117999"/>
      </a:lnSpc>
      <a:defRPr sz="2200">
        <a:latin typeface="+mj-lt"/>
        <a:ea typeface="+mj-ea"/>
        <a:cs typeface="+mj-cs"/>
        <a:sym typeface="Helvetica Neue"/>
      </a:defRPr>
    </a:lvl7pPr>
    <a:lvl8pPr indent="1600200" defTabSz="457200" latinLnBrk="0">
      <a:lnSpc>
        <a:spcPct val="117999"/>
      </a:lnSpc>
      <a:defRPr sz="2200">
        <a:latin typeface="+mj-lt"/>
        <a:ea typeface="+mj-ea"/>
        <a:cs typeface="+mj-cs"/>
        <a:sym typeface="Helvetica Neue"/>
      </a:defRPr>
    </a:lvl8pPr>
    <a:lvl9pPr indent="1828800" defTabSz="457200" latinLnBrk="0">
      <a:lnSpc>
        <a:spcPct val="117999"/>
      </a:lnSpc>
      <a:defRPr sz="2200">
        <a:latin typeface="+mj-lt"/>
        <a:ea typeface="+mj-ea"/>
        <a:cs typeface="+mj-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Заголовок">
    <p:spTree>
      <p:nvGrpSpPr>
        <p:cNvPr id="1" name=""/>
        <p:cNvGrpSpPr/>
        <p:nvPr/>
      </p:nvGrpSpPr>
      <p:grpSpPr>
        <a:xfrm>
          <a:off x="0" y="0"/>
          <a:ext cx="0" cy="0"/>
          <a:chOff x="0" y="0"/>
          <a:chExt cx="0" cy="0"/>
        </a:xfrm>
      </p:grpSpPr>
      <p:sp>
        <p:nvSpPr>
          <p:cNvPr id="11" name="Текст заголовка"/>
          <p:cNvSpPr txBox="1">
            <a:spLocks noGrp="1"/>
          </p:cNvSpPr>
          <p:nvPr>
            <p:ph type="title"/>
          </p:nvPr>
        </p:nvSpPr>
        <p:spPr>
          <a:xfrm>
            <a:off x="2374900" y="2387600"/>
            <a:ext cx="19621500" cy="4876800"/>
          </a:xfrm>
          <a:prstGeom prst="rect">
            <a:avLst/>
          </a:prstGeom>
        </p:spPr>
        <p:txBody>
          <a:bodyPr anchor="b"/>
          <a:lstStyle>
            <a:lvl1pPr algn="ctr"/>
          </a:lstStyle>
          <a:p>
            <a:r>
              <a:t>Текст заголовка</a:t>
            </a:r>
          </a:p>
        </p:txBody>
      </p:sp>
      <p:sp>
        <p:nvSpPr>
          <p:cNvPr id="12" name="Уровень текста 1…"/>
          <p:cNvSpPr txBox="1">
            <a:spLocks noGrp="1"/>
          </p:cNvSpPr>
          <p:nvPr>
            <p:ph type="body" sz="quarter" idx="1"/>
          </p:nvPr>
        </p:nvSpPr>
        <p:spPr>
          <a:xfrm>
            <a:off x="2374900" y="7251700"/>
            <a:ext cx="19621500" cy="2057400"/>
          </a:xfrm>
          <a:prstGeom prst="rect">
            <a:avLst/>
          </a:prstGeom>
        </p:spPr>
        <p:txBody>
          <a:bodyPr anchor="t"/>
          <a:lstStyle>
            <a:lvl1pPr marL="0" indent="0" algn="ctr">
              <a:spcBef>
                <a:spcPts val="0"/>
              </a:spcBef>
              <a:buSzTx/>
              <a:buNone/>
              <a:defRPr sz="5000"/>
            </a:lvl1pPr>
            <a:lvl2pPr marL="0" indent="0" algn="ctr">
              <a:spcBef>
                <a:spcPts val="0"/>
              </a:spcBef>
              <a:buSzTx/>
              <a:buNone/>
              <a:defRPr sz="5000"/>
            </a:lvl2pPr>
            <a:lvl3pPr marL="0" indent="0" algn="ctr">
              <a:spcBef>
                <a:spcPts val="0"/>
              </a:spcBef>
              <a:buSzTx/>
              <a:buNone/>
              <a:defRPr sz="5000"/>
            </a:lvl3pPr>
            <a:lvl4pPr marL="0" indent="0" algn="ctr">
              <a:spcBef>
                <a:spcPts val="0"/>
              </a:spcBef>
              <a:buSzTx/>
              <a:buNone/>
              <a:defRPr sz="5000"/>
            </a:lvl4pPr>
            <a:lvl5pPr marL="0" indent="0" algn="ctr">
              <a:spcBef>
                <a:spcPts val="0"/>
              </a:spcBef>
              <a:buSzTx/>
              <a:buNone/>
              <a:defRPr sz="50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1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Цитата">
    <p:spTree>
      <p:nvGrpSpPr>
        <p:cNvPr id="1" name=""/>
        <p:cNvGrpSpPr/>
        <p:nvPr/>
      </p:nvGrpSpPr>
      <p:grpSpPr>
        <a:xfrm>
          <a:off x="0" y="0"/>
          <a:ext cx="0" cy="0"/>
          <a:chOff x="0" y="0"/>
          <a:chExt cx="0" cy="0"/>
        </a:xfrm>
      </p:grpSpPr>
      <p:sp>
        <p:nvSpPr>
          <p:cNvPr id="93" name="Уровень текста 1…"/>
          <p:cNvSpPr txBox="1">
            <a:spLocks noGrp="1"/>
          </p:cNvSpPr>
          <p:nvPr>
            <p:ph type="body" sz="quarter" idx="1"/>
          </p:nvPr>
        </p:nvSpPr>
        <p:spPr>
          <a:xfrm>
            <a:off x="2374900" y="6018402"/>
            <a:ext cx="19621500" cy="1171196"/>
          </a:xfrm>
          <a:prstGeom prst="rect">
            <a:avLst/>
          </a:prstGeom>
        </p:spPr>
        <p:txBody>
          <a:bodyPr/>
          <a:lstStyle>
            <a:lvl1pPr marL="0" indent="0" algn="ctr">
              <a:spcBef>
                <a:spcPts val="0"/>
              </a:spcBef>
              <a:buSzTx/>
              <a:buNone/>
            </a:lvl1pPr>
            <a:lvl2pPr algn="ctr">
              <a:spcBef>
                <a:spcPts val="0"/>
              </a:spcBef>
              <a:buBlip>
                <a:blip r:embed="rId2"/>
              </a:buBlip>
            </a:lvl2pPr>
            <a:lvl3pPr algn="ctr">
              <a:spcBef>
                <a:spcPts val="0"/>
              </a:spcBef>
              <a:buBlip>
                <a:blip r:embed="rId2"/>
              </a:buBlip>
            </a:lvl3pPr>
            <a:lvl4pPr algn="ctr">
              <a:spcBef>
                <a:spcPts val="0"/>
              </a:spcBef>
              <a:buBlip>
                <a:blip r:embed="rId2"/>
              </a:buBlip>
            </a:lvl4pPr>
            <a:lvl5pPr algn="ctr">
              <a:spcBef>
                <a:spcPts val="0"/>
              </a:spcBef>
              <a:buBlip>
                <a:blip r:embed="rId2"/>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94" name="— Иван Арсентьев"/>
          <p:cNvSpPr txBox="1">
            <a:spLocks noGrp="1"/>
          </p:cNvSpPr>
          <p:nvPr>
            <p:ph type="body" sz="quarter" idx="21"/>
          </p:nvPr>
        </p:nvSpPr>
        <p:spPr>
          <a:xfrm>
            <a:off x="2374900" y="8953500"/>
            <a:ext cx="19621500" cy="881762"/>
          </a:xfrm>
          <a:prstGeom prst="rect">
            <a:avLst/>
          </a:prstGeom>
        </p:spPr>
        <p:txBody>
          <a:bodyPr anchor="t"/>
          <a:lstStyle/>
          <a:p>
            <a:pPr marL="0" indent="0" algn="ctr">
              <a:spcBef>
                <a:spcPts val="0"/>
              </a:spcBef>
              <a:buSzTx/>
              <a:buNone/>
              <a:defRPr sz="3800"/>
            </a:pPr>
            <a:endParaRPr/>
          </a:p>
        </p:txBody>
      </p:sp>
      <p:sp>
        <p:nvSpPr>
          <p:cNvPr id="9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Фото">
    <p:spTree>
      <p:nvGrpSpPr>
        <p:cNvPr id="1" name=""/>
        <p:cNvGrpSpPr/>
        <p:nvPr/>
      </p:nvGrpSpPr>
      <p:grpSpPr>
        <a:xfrm>
          <a:off x="0" y="0"/>
          <a:ext cx="0" cy="0"/>
          <a:chOff x="0" y="0"/>
          <a:chExt cx="0" cy="0"/>
        </a:xfrm>
      </p:grpSpPr>
      <p:sp>
        <p:nvSpPr>
          <p:cNvPr id="102" name="Силуэты пирамид Гизы на фоне оранжевого заката"/>
          <p:cNvSpPr>
            <a:spLocks noGrp="1"/>
          </p:cNvSpPr>
          <p:nvPr>
            <p:ph type="pic" idx="21"/>
          </p:nvPr>
        </p:nvSpPr>
        <p:spPr>
          <a:xfrm>
            <a:off x="0" y="-1816100"/>
            <a:ext cx="24384000" cy="16088930"/>
          </a:xfrm>
          <a:prstGeom prst="rect">
            <a:avLst/>
          </a:prstGeom>
        </p:spPr>
        <p:txBody>
          <a:bodyPr lIns="91439" tIns="45719" rIns="91439" bIns="45719" anchor="t">
            <a:noAutofit/>
          </a:bodyPr>
          <a:lstStyle/>
          <a:p>
            <a:endParaRPr/>
          </a:p>
        </p:txBody>
      </p:sp>
      <p:sp>
        <p:nvSpPr>
          <p:cNvPr id="10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Пустой">
    <p:spTree>
      <p:nvGrpSpPr>
        <p:cNvPr id="1" name=""/>
        <p:cNvGrpSpPr/>
        <p:nvPr/>
      </p:nvGrpSpPr>
      <p:grpSpPr>
        <a:xfrm>
          <a:off x="0" y="0"/>
          <a:ext cx="0" cy="0"/>
          <a:chOff x="0" y="0"/>
          <a:chExt cx="0" cy="0"/>
        </a:xfrm>
      </p:grpSpPr>
      <p:sp>
        <p:nvSpPr>
          <p:cNvPr id="11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Фото — горизонтально">
    <p:spTree>
      <p:nvGrpSpPr>
        <p:cNvPr id="1" name=""/>
        <p:cNvGrpSpPr/>
        <p:nvPr/>
      </p:nvGrpSpPr>
      <p:grpSpPr>
        <a:xfrm>
          <a:off x="0" y="0"/>
          <a:ext cx="0" cy="0"/>
          <a:chOff x="0" y="0"/>
          <a:chExt cx="0" cy="0"/>
        </a:xfrm>
      </p:grpSpPr>
      <p:sp>
        <p:nvSpPr>
          <p:cNvPr id="20" name="Силуэты пирамид Гизы на фоне оранжевого заката"/>
          <p:cNvSpPr>
            <a:spLocks noGrp="1"/>
          </p:cNvSpPr>
          <p:nvPr>
            <p:ph type="pic" idx="21"/>
          </p:nvPr>
        </p:nvSpPr>
        <p:spPr>
          <a:xfrm>
            <a:off x="2273300" y="-3352800"/>
            <a:ext cx="19850100" cy="12946561"/>
          </a:xfrm>
          <a:prstGeom prst="rect">
            <a:avLst/>
          </a:prstGeom>
        </p:spPr>
        <p:txBody>
          <a:bodyPr lIns="91439" tIns="45719" rIns="91439" bIns="45719" anchor="t">
            <a:noAutofit/>
          </a:bodyPr>
          <a:lstStyle/>
          <a:p>
            <a:endParaRPr/>
          </a:p>
        </p:txBody>
      </p:sp>
      <p:sp>
        <p:nvSpPr>
          <p:cNvPr id="21" name="Текст заголовка"/>
          <p:cNvSpPr txBox="1">
            <a:spLocks noGrp="1"/>
          </p:cNvSpPr>
          <p:nvPr>
            <p:ph type="title"/>
          </p:nvPr>
        </p:nvSpPr>
        <p:spPr>
          <a:xfrm>
            <a:off x="2374900" y="9080500"/>
            <a:ext cx="19621500" cy="1905000"/>
          </a:xfrm>
          <a:prstGeom prst="rect">
            <a:avLst/>
          </a:prstGeom>
        </p:spPr>
        <p:txBody>
          <a:bodyPr anchor="b"/>
          <a:lstStyle>
            <a:lvl1pPr algn="ctr"/>
          </a:lstStyle>
          <a:p>
            <a:r>
              <a:t>Текст заголовка</a:t>
            </a:r>
          </a:p>
        </p:txBody>
      </p:sp>
      <p:sp>
        <p:nvSpPr>
          <p:cNvPr id="22" name="Уровень текста 1…"/>
          <p:cNvSpPr txBox="1">
            <a:spLocks noGrp="1"/>
          </p:cNvSpPr>
          <p:nvPr>
            <p:ph type="body" sz="quarter" idx="1"/>
          </p:nvPr>
        </p:nvSpPr>
        <p:spPr>
          <a:xfrm>
            <a:off x="2374900" y="11010900"/>
            <a:ext cx="19621500" cy="1930400"/>
          </a:xfrm>
          <a:prstGeom prst="rect">
            <a:avLst/>
          </a:prstGeom>
        </p:spPr>
        <p:txBody>
          <a:bodyPr anchor="t"/>
          <a:lstStyle>
            <a:lvl1pPr marL="0" indent="0" algn="ctr">
              <a:spcBef>
                <a:spcPts val="0"/>
              </a:spcBef>
              <a:buSzTx/>
              <a:buNone/>
              <a:defRPr sz="5000"/>
            </a:lvl1pPr>
            <a:lvl2pPr marL="0" indent="0" algn="ctr">
              <a:spcBef>
                <a:spcPts val="0"/>
              </a:spcBef>
              <a:buSzTx/>
              <a:buNone/>
              <a:defRPr sz="5000"/>
            </a:lvl2pPr>
            <a:lvl3pPr marL="0" indent="0" algn="ctr">
              <a:spcBef>
                <a:spcPts val="0"/>
              </a:spcBef>
              <a:buSzTx/>
              <a:buNone/>
              <a:defRPr sz="5000"/>
            </a:lvl3pPr>
            <a:lvl4pPr marL="0" indent="0" algn="ctr">
              <a:spcBef>
                <a:spcPts val="0"/>
              </a:spcBef>
              <a:buSzTx/>
              <a:buNone/>
              <a:defRPr sz="5000"/>
            </a:lvl4pPr>
            <a:lvl5pPr marL="0" indent="0" algn="ctr">
              <a:spcBef>
                <a:spcPts val="0"/>
              </a:spcBef>
              <a:buSzTx/>
              <a:buNone/>
              <a:defRPr sz="50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2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Заголовок — по центру">
    <p:spTree>
      <p:nvGrpSpPr>
        <p:cNvPr id="1" name=""/>
        <p:cNvGrpSpPr/>
        <p:nvPr/>
      </p:nvGrpSpPr>
      <p:grpSpPr>
        <a:xfrm>
          <a:off x="0" y="0"/>
          <a:ext cx="0" cy="0"/>
          <a:chOff x="0" y="0"/>
          <a:chExt cx="0" cy="0"/>
        </a:xfrm>
      </p:grpSpPr>
      <p:sp>
        <p:nvSpPr>
          <p:cNvPr id="30" name="Текст заголовка"/>
          <p:cNvSpPr txBox="1">
            <a:spLocks noGrp="1"/>
          </p:cNvSpPr>
          <p:nvPr>
            <p:ph type="title"/>
          </p:nvPr>
        </p:nvSpPr>
        <p:spPr>
          <a:xfrm>
            <a:off x="2374900" y="5143500"/>
            <a:ext cx="19621500" cy="3429000"/>
          </a:xfrm>
          <a:prstGeom prst="rect">
            <a:avLst/>
          </a:prstGeom>
        </p:spPr>
        <p:txBody>
          <a:bodyPr/>
          <a:lstStyle>
            <a:lvl1pPr algn="ctr"/>
          </a:lstStyle>
          <a:p>
            <a:r>
              <a:t>Текст заголовка</a:t>
            </a:r>
          </a:p>
        </p:txBody>
      </p:sp>
      <p:sp>
        <p:nvSpPr>
          <p:cNvPr id="31"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Фото — вертикально">
    <p:spTree>
      <p:nvGrpSpPr>
        <p:cNvPr id="1" name=""/>
        <p:cNvGrpSpPr/>
        <p:nvPr/>
      </p:nvGrpSpPr>
      <p:grpSpPr>
        <a:xfrm>
          <a:off x="0" y="0"/>
          <a:ext cx="0" cy="0"/>
          <a:chOff x="0" y="0"/>
          <a:chExt cx="0" cy="0"/>
        </a:xfrm>
      </p:grpSpPr>
      <p:sp>
        <p:nvSpPr>
          <p:cNvPr id="38" name="Силуэты пирамид Гизы на фоне оранжевого заката"/>
          <p:cNvSpPr>
            <a:spLocks noGrp="1"/>
          </p:cNvSpPr>
          <p:nvPr>
            <p:ph type="pic" idx="21"/>
          </p:nvPr>
        </p:nvSpPr>
        <p:spPr>
          <a:xfrm>
            <a:off x="10998200" y="1930400"/>
            <a:ext cx="15167287" cy="10007600"/>
          </a:xfrm>
          <a:prstGeom prst="rect">
            <a:avLst/>
          </a:prstGeom>
        </p:spPr>
        <p:txBody>
          <a:bodyPr lIns="91439" tIns="45719" rIns="91439" bIns="45719" anchor="t">
            <a:noAutofit/>
          </a:bodyPr>
          <a:lstStyle/>
          <a:p>
            <a:endParaRPr/>
          </a:p>
        </p:txBody>
      </p:sp>
      <p:sp>
        <p:nvSpPr>
          <p:cNvPr id="39" name="Текст заголовка"/>
          <p:cNvSpPr txBox="1">
            <a:spLocks noGrp="1"/>
          </p:cNvSpPr>
          <p:nvPr>
            <p:ph type="title"/>
          </p:nvPr>
        </p:nvSpPr>
        <p:spPr>
          <a:xfrm>
            <a:off x="1816100" y="1943100"/>
            <a:ext cx="10502900" cy="5626100"/>
          </a:xfrm>
          <a:prstGeom prst="rect">
            <a:avLst/>
          </a:prstGeom>
        </p:spPr>
        <p:txBody>
          <a:bodyPr anchor="b"/>
          <a:lstStyle>
            <a:lvl1pPr algn="ctr">
              <a:defRPr sz="9400"/>
            </a:lvl1pPr>
          </a:lstStyle>
          <a:p>
            <a:r>
              <a:t>Текст заголовка</a:t>
            </a:r>
          </a:p>
        </p:txBody>
      </p:sp>
      <p:sp>
        <p:nvSpPr>
          <p:cNvPr id="40" name="Уровень текста 1…"/>
          <p:cNvSpPr txBox="1">
            <a:spLocks noGrp="1"/>
          </p:cNvSpPr>
          <p:nvPr>
            <p:ph type="body" sz="quarter" idx="1"/>
          </p:nvPr>
        </p:nvSpPr>
        <p:spPr>
          <a:xfrm>
            <a:off x="1816100" y="7556500"/>
            <a:ext cx="10502900" cy="4216400"/>
          </a:xfrm>
          <a:prstGeom prst="rect">
            <a:avLst/>
          </a:prstGeom>
        </p:spPr>
        <p:txBody>
          <a:bodyPr anchor="t"/>
          <a:lstStyle>
            <a:lvl1pPr marL="0" indent="0" algn="ctr">
              <a:spcBef>
                <a:spcPts val="0"/>
              </a:spcBef>
              <a:buSzTx/>
              <a:buNone/>
              <a:defRPr sz="5000"/>
            </a:lvl1pPr>
            <a:lvl2pPr marL="0" indent="0" algn="ctr">
              <a:spcBef>
                <a:spcPts val="0"/>
              </a:spcBef>
              <a:buSzTx/>
              <a:buNone/>
              <a:defRPr sz="5000"/>
            </a:lvl2pPr>
            <a:lvl3pPr marL="0" indent="0" algn="ctr">
              <a:spcBef>
                <a:spcPts val="0"/>
              </a:spcBef>
              <a:buSzTx/>
              <a:buNone/>
              <a:defRPr sz="5000"/>
            </a:lvl3pPr>
            <a:lvl4pPr marL="0" indent="0" algn="ctr">
              <a:spcBef>
                <a:spcPts val="0"/>
              </a:spcBef>
              <a:buSzTx/>
              <a:buNone/>
              <a:defRPr sz="5000"/>
            </a:lvl4pPr>
            <a:lvl5pPr marL="0" indent="0" algn="ctr">
              <a:spcBef>
                <a:spcPts val="0"/>
              </a:spcBef>
              <a:buSzTx/>
              <a:buNone/>
              <a:defRPr sz="50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1"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Заголовок — сверху">
    <p:spTree>
      <p:nvGrpSpPr>
        <p:cNvPr id="1" name=""/>
        <p:cNvGrpSpPr/>
        <p:nvPr/>
      </p:nvGrpSpPr>
      <p:grpSpPr>
        <a:xfrm>
          <a:off x="0" y="0"/>
          <a:ext cx="0" cy="0"/>
          <a:chOff x="0" y="0"/>
          <a:chExt cx="0" cy="0"/>
        </a:xfrm>
      </p:grpSpPr>
      <p:sp>
        <p:nvSpPr>
          <p:cNvPr id="48"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49"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Заголовок и пункты">
    <p:spTree>
      <p:nvGrpSpPr>
        <p:cNvPr id="1" name=""/>
        <p:cNvGrpSpPr/>
        <p:nvPr/>
      </p:nvGrpSpPr>
      <p:grpSpPr>
        <a:xfrm>
          <a:off x="0" y="0"/>
          <a:ext cx="0" cy="0"/>
          <a:chOff x="0" y="0"/>
          <a:chExt cx="0" cy="0"/>
        </a:xfrm>
      </p:grpSpPr>
      <p:sp>
        <p:nvSpPr>
          <p:cNvPr id="56"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57" name="Уровень текста 1…"/>
          <p:cNvSpPr txBox="1">
            <a:spLocks noGrp="1"/>
          </p:cNvSpPr>
          <p:nvPr>
            <p:ph type="body" idx="1"/>
          </p:nvPr>
        </p:nvSpPr>
        <p:spPr>
          <a:xfrm>
            <a:off x="2374900" y="4127500"/>
            <a:ext cx="19621500" cy="81915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5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Заголовок, пункты и фото">
    <p:spTree>
      <p:nvGrpSpPr>
        <p:cNvPr id="1" name=""/>
        <p:cNvGrpSpPr/>
        <p:nvPr/>
      </p:nvGrpSpPr>
      <p:grpSpPr>
        <a:xfrm>
          <a:off x="0" y="0"/>
          <a:ext cx="0" cy="0"/>
          <a:chOff x="0" y="0"/>
          <a:chExt cx="0" cy="0"/>
        </a:xfrm>
      </p:grpSpPr>
      <p:sp>
        <p:nvSpPr>
          <p:cNvPr id="65" name="Силуэты пирамид Гизы на фоне оранжевого заката"/>
          <p:cNvSpPr>
            <a:spLocks noGrp="1"/>
          </p:cNvSpPr>
          <p:nvPr>
            <p:ph type="pic" sz="half" idx="21"/>
          </p:nvPr>
        </p:nvSpPr>
        <p:spPr>
          <a:xfrm>
            <a:off x="10109200" y="3606800"/>
            <a:ext cx="12472593" cy="8382000"/>
          </a:xfrm>
          <a:prstGeom prst="rect">
            <a:avLst/>
          </a:prstGeom>
        </p:spPr>
        <p:txBody>
          <a:bodyPr lIns="91439" tIns="45719" rIns="91439" bIns="45719" anchor="t">
            <a:noAutofit/>
          </a:bodyPr>
          <a:lstStyle/>
          <a:p>
            <a:endParaRPr/>
          </a:p>
        </p:txBody>
      </p:sp>
      <p:sp>
        <p:nvSpPr>
          <p:cNvPr id="66"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67" name="Уровень текста 1…"/>
          <p:cNvSpPr txBox="1">
            <a:spLocks noGrp="1"/>
          </p:cNvSpPr>
          <p:nvPr>
            <p:ph type="body" sz="half" idx="1"/>
          </p:nvPr>
        </p:nvSpPr>
        <p:spPr>
          <a:xfrm>
            <a:off x="2374900" y="4140200"/>
            <a:ext cx="9410700" cy="7874000"/>
          </a:xfrm>
          <a:prstGeom prst="rect">
            <a:avLst/>
          </a:prstGeom>
        </p:spPr>
        <p:txBody>
          <a:bodyPr/>
          <a:lstStyle>
            <a:lvl1pPr marL="533400" indent="-533400">
              <a:spcBef>
                <a:spcPts val="3900"/>
              </a:spcBef>
              <a:buBlip>
                <a:blip r:embed="rId2"/>
              </a:buBlip>
              <a:defRPr sz="4200"/>
            </a:lvl1pPr>
            <a:lvl2pPr marL="1066800" indent="-533400">
              <a:spcBef>
                <a:spcPts val="3900"/>
              </a:spcBef>
              <a:buBlip>
                <a:blip r:embed="rId2"/>
              </a:buBlip>
              <a:defRPr sz="4200"/>
            </a:lvl2pPr>
            <a:lvl3pPr marL="1600200" indent="-533400">
              <a:spcBef>
                <a:spcPts val="3900"/>
              </a:spcBef>
              <a:buBlip>
                <a:blip r:embed="rId2"/>
              </a:buBlip>
              <a:defRPr sz="4200"/>
            </a:lvl3pPr>
            <a:lvl4pPr marL="2133600" indent="-533400">
              <a:spcBef>
                <a:spcPts val="3900"/>
              </a:spcBef>
              <a:buBlip>
                <a:blip r:embed="rId2"/>
              </a:buBlip>
              <a:defRPr sz="4200"/>
            </a:lvl4pPr>
            <a:lvl5pPr marL="2667000" indent="-533400">
              <a:spcBef>
                <a:spcPts val="3900"/>
              </a:spcBef>
              <a:buBlip>
                <a:blip r:embed="rId2"/>
              </a:buBlip>
              <a:defRPr sz="42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Пункты">
    <p:spTree>
      <p:nvGrpSpPr>
        <p:cNvPr id="1" name=""/>
        <p:cNvGrpSpPr/>
        <p:nvPr/>
      </p:nvGrpSpPr>
      <p:grpSpPr>
        <a:xfrm>
          <a:off x="0" y="0"/>
          <a:ext cx="0" cy="0"/>
          <a:chOff x="0" y="0"/>
          <a:chExt cx="0" cy="0"/>
        </a:xfrm>
      </p:grpSpPr>
      <p:sp>
        <p:nvSpPr>
          <p:cNvPr id="75" name="Уровень текста 1…"/>
          <p:cNvSpPr txBox="1">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Фото (3 шт.)">
    <p:spTree>
      <p:nvGrpSpPr>
        <p:cNvPr id="1" name=""/>
        <p:cNvGrpSpPr/>
        <p:nvPr/>
      </p:nvGrpSpPr>
      <p:grpSpPr>
        <a:xfrm>
          <a:off x="0" y="0"/>
          <a:ext cx="0" cy="0"/>
          <a:chOff x="0" y="0"/>
          <a:chExt cx="0" cy="0"/>
        </a:xfrm>
      </p:grpSpPr>
      <p:sp>
        <p:nvSpPr>
          <p:cNvPr id="83" name="Силуэты пирамид Гизы на фоне оранжевого заката"/>
          <p:cNvSpPr>
            <a:spLocks noGrp="1"/>
          </p:cNvSpPr>
          <p:nvPr>
            <p:ph type="pic" sz="quarter" idx="21"/>
          </p:nvPr>
        </p:nvSpPr>
        <p:spPr>
          <a:xfrm>
            <a:off x="13487400" y="-736600"/>
            <a:ext cx="9662407" cy="6375400"/>
          </a:xfrm>
          <a:prstGeom prst="rect">
            <a:avLst/>
          </a:prstGeom>
        </p:spPr>
        <p:txBody>
          <a:bodyPr lIns="91439" tIns="45719" rIns="91439" bIns="45719" anchor="t">
            <a:noAutofit/>
          </a:bodyPr>
          <a:lstStyle/>
          <a:p>
            <a:endParaRPr/>
          </a:p>
        </p:txBody>
      </p:sp>
      <p:sp>
        <p:nvSpPr>
          <p:cNvPr id="84" name="Крупный план одной из пирамид Гизы"/>
          <p:cNvSpPr>
            <a:spLocks noGrp="1"/>
          </p:cNvSpPr>
          <p:nvPr>
            <p:ph type="pic" idx="22"/>
          </p:nvPr>
        </p:nvSpPr>
        <p:spPr>
          <a:xfrm>
            <a:off x="13111576" y="4381520"/>
            <a:ext cx="9977827" cy="15152735"/>
          </a:xfrm>
          <a:prstGeom prst="rect">
            <a:avLst/>
          </a:prstGeom>
        </p:spPr>
        <p:txBody>
          <a:bodyPr lIns="91439" tIns="45719" rIns="91439" bIns="45719" anchor="t">
            <a:noAutofit/>
          </a:bodyPr>
          <a:lstStyle/>
          <a:p>
            <a:endParaRPr/>
          </a:p>
        </p:txBody>
      </p:sp>
      <p:sp>
        <p:nvSpPr>
          <p:cNvPr id="85" name="Статуя Сфинкса перед пирамидами Гизы на фоне ярко-голубого неба"/>
          <p:cNvSpPr>
            <a:spLocks noGrp="1"/>
          </p:cNvSpPr>
          <p:nvPr>
            <p:ph type="pic" idx="23"/>
          </p:nvPr>
        </p:nvSpPr>
        <p:spPr>
          <a:xfrm>
            <a:off x="-139700" y="-25400"/>
            <a:ext cx="17310482" cy="12984978"/>
          </a:xfrm>
          <a:prstGeom prst="rect">
            <a:avLst/>
          </a:prstGeom>
        </p:spPr>
        <p:txBody>
          <a:bodyPr lIns="91439" tIns="45719" rIns="91439" bIns="45719" anchor="t">
            <a:noAutofit/>
          </a:bodyPr>
          <a:lstStyle/>
          <a:p>
            <a:endParaRPr/>
          </a:p>
        </p:txBody>
      </p:sp>
      <p:sp>
        <p:nvSpPr>
          <p:cNvPr id="8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stretch>
            <a:fillRect/>
          </a:stretch>
        </a:blipFill>
        <a:effectLst/>
      </p:bgPr>
    </p:bg>
    <p:spTree>
      <p:nvGrpSpPr>
        <p:cNvPr id="1" name=""/>
        <p:cNvGrpSpPr/>
        <p:nvPr/>
      </p:nvGrpSpPr>
      <p:grpSpPr>
        <a:xfrm>
          <a:off x="0" y="0"/>
          <a:ext cx="0" cy="0"/>
          <a:chOff x="0" y="0"/>
          <a:chExt cx="0" cy="0"/>
        </a:xfrm>
      </p:grpSpPr>
      <p:sp>
        <p:nvSpPr>
          <p:cNvPr id="2" name="Уровень текста 1…"/>
          <p:cNvSpPr txBox="1">
            <a:spLocks noGrp="1"/>
          </p:cNvSpPr>
          <p:nvPr>
            <p:ph type="body" idx="1"/>
          </p:nvPr>
        </p:nvSpPr>
        <p:spPr>
          <a:xfrm>
            <a:off x="2374900" y="1651000"/>
            <a:ext cx="19621500" cy="10414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buBlip>
                <a:blip r:embed="rId15"/>
              </a:buBlip>
            </a:lvl1pPr>
            <a:lvl2pPr>
              <a:buBlip>
                <a:blip r:embed="rId15"/>
              </a:buBlip>
            </a:lvl2pPr>
            <a:lvl3pPr>
              <a:buBlip>
                <a:blip r:embed="rId15"/>
              </a:buBlip>
            </a:lvl3pPr>
            <a:lvl4pPr>
              <a:buBlip>
                <a:blip r:embed="rId15"/>
              </a:buBlip>
            </a:lvl4pPr>
            <a:lvl5pPr>
              <a:buBlip>
                <a:blip r:embed="rId15"/>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3" name="Текст заголовка"/>
          <p:cNvSpPr txBox="1">
            <a:spLocks noGrp="1"/>
          </p:cNvSpPr>
          <p:nvPr>
            <p:ph type="title"/>
          </p:nvPr>
        </p:nvSpPr>
        <p:spPr>
          <a:xfrm>
            <a:off x="3653366" y="2743200"/>
            <a:ext cx="19507201" cy="9302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Текст заголовка</a:t>
            </a:r>
          </a:p>
        </p:txBody>
      </p:sp>
      <p:sp>
        <p:nvSpPr>
          <p:cNvPr id="4" name="Номер слайда"/>
          <p:cNvSpPr txBox="1">
            <a:spLocks noGrp="1"/>
          </p:cNvSpPr>
          <p:nvPr>
            <p:ph type="sldNum" sz="quarter" idx="2"/>
          </p:nvPr>
        </p:nvSpPr>
        <p:spPr>
          <a:xfrm>
            <a:off x="11994817" y="13123671"/>
            <a:ext cx="391288" cy="592329"/>
          </a:xfrm>
          <a:prstGeom prst="rect">
            <a:avLst/>
          </a:prstGeom>
          <a:ln w="12700">
            <a:miter lim="400000"/>
          </a:ln>
        </p:spPr>
        <p:txBody>
          <a:bodyPr wrap="none" lIns="50800" tIns="50800" rIns="50800" bIns="50800" anchor="b">
            <a:spAutoFit/>
          </a:bodyPr>
          <a:lstStyle>
            <a:lvl1pPr>
              <a:defRPr sz="2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825500" rtl="0" latinLnBrk="0">
        <a:lnSpc>
          <a:spcPct val="100000"/>
        </a:lnSpc>
        <a:spcBef>
          <a:spcPts val="0"/>
        </a:spcBef>
        <a:spcAft>
          <a:spcPts val="0"/>
        </a:spcAft>
        <a:buClrTx/>
        <a:buSzTx/>
        <a:buFontTx/>
        <a:buNone/>
        <a:tabLst/>
        <a:defRPr sz="10000" b="0" i="0" u="none" strike="noStrike" cap="none" spc="0" baseline="0">
          <a:solidFill>
            <a:srgbClr val="3E231A"/>
          </a:solidFill>
          <a:uFillTx/>
          <a:latin typeface="Noteworthy Light"/>
          <a:ea typeface="Noteworthy Light"/>
          <a:cs typeface="Noteworthy Light"/>
          <a:sym typeface="Noteworthy Light"/>
        </a:defRPr>
      </a:lvl1pPr>
      <a:lvl2pPr marL="0" marR="0" indent="0" algn="l" defTabSz="825500" rtl="0" latinLnBrk="0">
        <a:lnSpc>
          <a:spcPct val="100000"/>
        </a:lnSpc>
        <a:spcBef>
          <a:spcPts val="0"/>
        </a:spcBef>
        <a:spcAft>
          <a:spcPts val="0"/>
        </a:spcAft>
        <a:buClrTx/>
        <a:buSzTx/>
        <a:buFontTx/>
        <a:buNone/>
        <a:tabLst/>
        <a:defRPr sz="10000" b="0" i="0" u="none" strike="noStrike" cap="none" spc="0" baseline="0">
          <a:solidFill>
            <a:srgbClr val="3E231A"/>
          </a:solidFill>
          <a:uFillTx/>
          <a:latin typeface="Noteworthy Light"/>
          <a:ea typeface="Noteworthy Light"/>
          <a:cs typeface="Noteworthy Light"/>
          <a:sym typeface="Noteworthy Light"/>
        </a:defRPr>
      </a:lvl2pPr>
      <a:lvl3pPr marL="0" marR="0" indent="0" algn="l" defTabSz="825500" rtl="0" latinLnBrk="0">
        <a:lnSpc>
          <a:spcPct val="100000"/>
        </a:lnSpc>
        <a:spcBef>
          <a:spcPts val="0"/>
        </a:spcBef>
        <a:spcAft>
          <a:spcPts val="0"/>
        </a:spcAft>
        <a:buClrTx/>
        <a:buSzTx/>
        <a:buFontTx/>
        <a:buNone/>
        <a:tabLst/>
        <a:defRPr sz="10000" b="0" i="0" u="none" strike="noStrike" cap="none" spc="0" baseline="0">
          <a:solidFill>
            <a:srgbClr val="3E231A"/>
          </a:solidFill>
          <a:uFillTx/>
          <a:latin typeface="Noteworthy Light"/>
          <a:ea typeface="Noteworthy Light"/>
          <a:cs typeface="Noteworthy Light"/>
          <a:sym typeface="Noteworthy Light"/>
        </a:defRPr>
      </a:lvl3pPr>
      <a:lvl4pPr marL="0" marR="0" indent="0" algn="l" defTabSz="825500" rtl="0" latinLnBrk="0">
        <a:lnSpc>
          <a:spcPct val="100000"/>
        </a:lnSpc>
        <a:spcBef>
          <a:spcPts val="0"/>
        </a:spcBef>
        <a:spcAft>
          <a:spcPts val="0"/>
        </a:spcAft>
        <a:buClrTx/>
        <a:buSzTx/>
        <a:buFontTx/>
        <a:buNone/>
        <a:tabLst/>
        <a:defRPr sz="10000" b="0" i="0" u="none" strike="noStrike" cap="none" spc="0" baseline="0">
          <a:solidFill>
            <a:srgbClr val="3E231A"/>
          </a:solidFill>
          <a:uFillTx/>
          <a:latin typeface="Noteworthy Light"/>
          <a:ea typeface="Noteworthy Light"/>
          <a:cs typeface="Noteworthy Light"/>
          <a:sym typeface="Noteworthy Light"/>
        </a:defRPr>
      </a:lvl4pPr>
      <a:lvl5pPr marL="0" marR="0" indent="0" algn="l" defTabSz="825500" rtl="0" latinLnBrk="0">
        <a:lnSpc>
          <a:spcPct val="100000"/>
        </a:lnSpc>
        <a:spcBef>
          <a:spcPts val="0"/>
        </a:spcBef>
        <a:spcAft>
          <a:spcPts val="0"/>
        </a:spcAft>
        <a:buClrTx/>
        <a:buSzTx/>
        <a:buFontTx/>
        <a:buNone/>
        <a:tabLst/>
        <a:defRPr sz="10000" b="0" i="0" u="none" strike="noStrike" cap="none" spc="0" baseline="0">
          <a:solidFill>
            <a:srgbClr val="3E231A"/>
          </a:solidFill>
          <a:uFillTx/>
          <a:latin typeface="Noteworthy Light"/>
          <a:ea typeface="Noteworthy Light"/>
          <a:cs typeface="Noteworthy Light"/>
          <a:sym typeface="Noteworthy Light"/>
        </a:defRPr>
      </a:lvl5pPr>
      <a:lvl6pPr marL="0" marR="0" indent="0" algn="l" defTabSz="825500" rtl="0" latinLnBrk="0">
        <a:lnSpc>
          <a:spcPct val="100000"/>
        </a:lnSpc>
        <a:spcBef>
          <a:spcPts val="0"/>
        </a:spcBef>
        <a:spcAft>
          <a:spcPts val="0"/>
        </a:spcAft>
        <a:buClrTx/>
        <a:buSzTx/>
        <a:buFontTx/>
        <a:buNone/>
        <a:tabLst/>
        <a:defRPr sz="10000" b="0" i="0" u="none" strike="noStrike" cap="none" spc="0" baseline="0">
          <a:solidFill>
            <a:srgbClr val="3E231A"/>
          </a:solidFill>
          <a:uFillTx/>
          <a:latin typeface="Noteworthy Light"/>
          <a:ea typeface="Noteworthy Light"/>
          <a:cs typeface="Noteworthy Light"/>
          <a:sym typeface="Noteworthy Light"/>
        </a:defRPr>
      </a:lvl6pPr>
      <a:lvl7pPr marL="0" marR="0" indent="0" algn="l" defTabSz="825500" rtl="0" latinLnBrk="0">
        <a:lnSpc>
          <a:spcPct val="100000"/>
        </a:lnSpc>
        <a:spcBef>
          <a:spcPts val="0"/>
        </a:spcBef>
        <a:spcAft>
          <a:spcPts val="0"/>
        </a:spcAft>
        <a:buClrTx/>
        <a:buSzTx/>
        <a:buFontTx/>
        <a:buNone/>
        <a:tabLst/>
        <a:defRPr sz="10000" b="0" i="0" u="none" strike="noStrike" cap="none" spc="0" baseline="0">
          <a:solidFill>
            <a:srgbClr val="3E231A"/>
          </a:solidFill>
          <a:uFillTx/>
          <a:latin typeface="Noteworthy Light"/>
          <a:ea typeface="Noteworthy Light"/>
          <a:cs typeface="Noteworthy Light"/>
          <a:sym typeface="Noteworthy Light"/>
        </a:defRPr>
      </a:lvl7pPr>
      <a:lvl8pPr marL="0" marR="0" indent="0" algn="l" defTabSz="825500" rtl="0" latinLnBrk="0">
        <a:lnSpc>
          <a:spcPct val="100000"/>
        </a:lnSpc>
        <a:spcBef>
          <a:spcPts val="0"/>
        </a:spcBef>
        <a:spcAft>
          <a:spcPts val="0"/>
        </a:spcAft>
        <a:buClrTx/>
        <a:buSzTx/>
        <a:buFontTx/>
        <a:buNone/>
        <a:tabLst/>
        <a:defRPr sz="10000" b="0" i="0" u="none" strike="noStrike" cap="none" spc="0" baseline="0">
          <a:solidFill>
            <a:srgbClr val="3E231A"/>
          </a:solidFill>
          <a:uFillTx/>
          <a:latin typeface="Noteworthy Light"/>
          <a:ea typeface="Noteworthy Light"/>
          <a:cs typeface="Noteworthy Light"/>
          <a:sym typeface="Noteworthy Light"/>
        </a:defRPr>
      </a:lvl8pPr>
      <a:lvl9pPr marL="0" marR="0" indent="0" algn="l" defTabSz="825500" rtl="0" latinLnBrk="0">
        <a:lnSpc>
          <a:spcPct val="100000"/>
        </a:lnSpc>
        <a:spcBef>
          <a:spcPts val="0"/>
        </a:spcBef>
        <a:spcAft>
          <a:spcPts val="0"/>
        </a:spcAft>
        <a:buClrTx/>
        <a:buSzTx/>
        <a:buFontTx/>
        <a:buNone/>
        <a:tabLst/>
        <a:defRPr sz="10000" b="0" i="0" u="none" strike="noStrike" cap="none" spc="0" baseline="0">
          <a:solidFill>
            <a:srgbClr val="3E231A"/>
          </a:solidFill>
          <a:uFillTx/>
          <a:latin typeface="Noteworthy Light"/>
          <a:ea typeface="Noteworthy Light"/>
          <a:cs typeface="Noteworthy Light"/>
          <a:sym typeface="Noteworthy Light"/>
        </a:defRPr>
      </a:lvl9pPr>
    </p:titleStyle>
    <p:bodyStyle>
      <a:lvl1pPr marL="6604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Noteworthy Light"/>
          <a:ea typeface="Noteworthy Light"/>
          <a:cs typeface="Noteworthy Light"/>
          <a:sym typeface="Noteworthy Light"/>
        </a:defRPr>
      </a:lvl1pPr>
      <a:lvl2pPr marL="13208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Noteworthy Light"/>
          <a:ea typeface="Noteworthy Light"/>
          <a:cs typeface="Noteworthy Light"/>
          <a:sym typeface="Noteworthy Light"/>
        </a:defRPr>
      </a:lvl2pPr>
      <a:lvl3pPr marL="19812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Noteworthy Light"/>
          <a:ea typeface="Noteworthy Light"/>
          <a:cs typeface="Noteworthy Light"/>
          <a:sym typeface="Noteworthy Light"/>
        </a:defRPr>
      </a:lvl3pPr>
      <a:lvl4pPr marL="26416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Noteworthy Light"/>
          <a:ea typeface="Noteworthy Light"/>
          <a:cs typeface="Noteworthy Light"/>
          <a:sym typeface="Noteworthy Light"/>
        </a:defRPr>
      </a:lvl4pPr>
      <a:lvl5pPr marL="33020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Noteworthy Light"/>
          <a:ea typeface="Noteworthy Light"/>
          <a:cs typeface="Noteworthy Light"/>
          <a:sym typeface="Noteworthy Light"/>
        </a:defRPr>
      </a:lvl5pPr>
      <a:lvl6pPr marL="39624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Noteworthy Light"/>
          <a:ea typeface="Noteworthy Light"/>
          <a:cs typeface="Noteworthy Light"/>
          <a:sym typeface="Noteworthy Light"/>
        </a:defRPr>
      </a:lvl6pPr>
      <a:lvl7pPr marL="46228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Noteworthy Light"/>
          <a:ea typeface="Noteworthy Light"/>
          <a:cs typeface="Noteworthy Light"/>
          <a:sym typeface="Noteworthy Light"/>
        </a:defRPr>
      </a:lvl7pPr>
      <a:lvl8pPr marL="52832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Noteworthy Light"/>
          <a:ea typeface="Noteworthy Light"/>
          <a:cs typeface="Noteworthy Light"/>
          <a:sym typeface="Noteworthy Light"/>
        </a:defRPr>
      </a:lvl8pPr>
      <a:lvl9pPr marL="59436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Noteworthy Light"/>
          <a:ea typeface="Noteworthy Light"/>
          <a:cs typeface="Noteworthy Light"/>
          <a:sym typeface="Noteworthy Light"/>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1pPr>
      <a:lvl2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2pPr>
      <a:lvl3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3pPr>
      <a:lvl4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4pPr>
      <a:lvl5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5pPr>
      <a:lvl6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6pPr>
      <a:lvl7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7pPr>
      <a:lvl8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8pPr>
      <a:lvl9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zakon.rada.gov.ua/laws/show/2341-14?lang=en#n2605" TargetMode="External"/><Relationship Id="rId2" Type="http://schemas.openxmlformats.org/officeDocument/2006/relationships/hyperlink" Target="https://zakon.rada.gov.ua/laws/show/2341-14?lang=en#n2583" TargetMode="External"/><Relationship Id="rId1" Type="http://schemas.openxmlformats.org/officeDocument/2006/relationships/slideLayout" Target="../slideLayouts/slideLayout8.xml"/><Relationship Id="rId6" Type="http://schemas.openxmlformats.org/officeDocument/2006/relationships/hyperlink" Target="https://zakon.rada.gov.ua/laws/show/2341-14?lang=en#n2640" TargetMode="External"/><Relationship Id="rId5" Type="http://schemas.openxmlformats.org/officeDocument/2006/relationships/hyperlink" Target="https://zakon.rada.gov.ua/laws/show/2341-14?lang=en#n2628" TargetMode="External"/><Relationship Id="rId4" Type="http://schemas.openxmlformats.org/officeDocument/2006/relationships/hyperlink" Target="https://zakon.rada.gov.ua/laws/show/2341-14?lang=en#n2617"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doi.org/10.32837/11300.26117" TargetMode="External"/><Relationship Id="rId2" Type="http://schemas.openxmlformats.org/officeDocument/2006/relationships/hyperlink" Target="https://www.gov.si/assets/ministrstva/MZEZ/projekti/MLA-pobuda/The-Ljubljana-The-Hague-MLA-Convention.pdf" TargetMode="External"/><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t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echr.coe.int/Documents/Guide_Art_7_ENG.pdf"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CRIMINAL LEGISLATION"/>
          <p:cNvSpPr txBox="1">
            <a:spLocks noGrp="1"/>
          </p:cNvSpPr>
          <p:nvPr>
            <p:ph type="ctrTitle"/>
          </p:nvPr>
        </p:nvSpPr>
        <p:spPr>
          <a:prstGeom prst="rect">
            <a:avLst/>
          </a:prstGeom>
        </p:spPr>
        <p:txBody>
          <a:bodyPr/>
          <a:lstStyle/>
          <a:p>
            <a:r>
              <a:t>CRIMINAL LEGISLATION</a:t>
            </a:r>
          </a:p>
        </p:txBody>
      </p:sp>
      <p:sp>
        <p:nvSpPr>
          <p:cNvPr id="120" name="Dr.prof Viacheslav Tuliakov…"/>
          <p:cNvSpPr txBox="1">
            <a:spLocks noGrp="1"/>
          </p:cNvSpPr>
          <p:nvPr>
            <p:ph type="subTitle" sz="quarter" idx="1"/>
          </p:nvPr>
        </p:nvSpPr>
        <p:spPr>
          <a:prstGeom prst="rect">
            <a:avLst/>
          </a:prstGeom>
        </p:spPr>
        <p:txBody>
          <a:bodyPr/>
          <a:lstStyle/>
          <a:p>
            <a:pPr defTabSz="792479">
              <a:defRPr sz="4800"/>
            </a:pPr>
            <a:r>
              <a:t>Dr.Hab. prof Viacheslav Tuliakov</a:t>
            </a:r>
          </a:p>
          <a:p>
            <a:pPr defTabSz="792479">
              <a:defRPr sz="4800"/>
            </a:pPr>
            <a:r>
              <a:t>NU ‘Odesa law academy’, university of Castilla La Mancha, IE University</a:t>
            </a:r>
          </a:p>
        </p:txBody>
      </p:sp>
      <p:pic>
        <p:nvPicPr>
          <p:cNvPr id="121" name="Изображение" descr="Изображение"/>
          <p:cNvPicPr>
            <a:picLocks noChangeAspect="1"/>
          </p:cNvPicPr>
          <p:nvPr/>
        </p:nvPicPr>
        <p:blipFill>
          <a:blip r:embed="rId2"/>
          <a:stretch>
            <a:fillRect/>
          </a:stretch>
        </p:blipFill>
        <p:spPr>
          <a:xfrm>
            <a:off x="11198305" y="1512307"/>
            <a:ext cx="2781301" cy="2921001"/>
          </a:xfrm>
          <a:prstGeom prst="rect">
            <a:avLst/>
          </a:prstGeom>
          <a:ln w="12700">
            <a:miter lim="400000"/>
          </a:ln>
        </p:spPr>
      </p:pic>
      <p:sp>
        <p:nvSpPr>
          <p:cNvPr id="2" name="TextBox 1">
            <a:extLst>
              <a:ext uri="{FF2B5EF4-FFF2-40B4-BE49-F238E27FC236}">
                <a16:creationId xmlns:a16="http://schemas.microsoft.com/office/drawing/2014/main" id="{EAE94AD2-9EE9-04A0-E5D2-010D604F5318}"/>
              </a:ext>
            </a:extLst>
          </p:cNvPr>
          <p:cNvSpPr txBox="1"/>
          <p:nvPr/>
        </p:nvSpPr>
        <p:spPr>
          <a:xfrm>
            <a:off x="18648152" y="5781903"/>
            <a:ext cx="102657" cy="8720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ru-UA" sz="5000" b="0" i="0" u="none" strike="noStrike" cap="none" spc="0" normalizeH="0" baseline="0" dirty="0">
              <a:ln>
                <a:noFill/>
              </a:ln>
              <a:solidFill>
                <a:srgbClr val="3E231A"/>
              </a:solidFill>
              <a:effectLst/>
              <a:uFillTx/>
              <a:latin typeface="Noteworthy Light"/>
              <a:ea typeface="Noteworthy Light"/>
              <a:cs typeface="Noteworthy Light"/>
              <a:sym typeface="Noteworthy Light"/>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4DF6E572-0FA3-FF89-50FB-816B8DECDF29}"/>
              </a:ext>
            </a:extLst>
          </p:cNvPr>
          <p:cNvSpPr>
            <a:spLocks noGrp="1"/>
          </p:cNvSpPr>
          <p:nvPr>
            <p:ph type="title"/>
          </p:nvPr>
        </p:nvSpPr>
        <p:spPr/>
        <p:txBody>
          <a:bodyPr>
            <a:normAutofit fontScale="90000"/>
          </a:bodyPr>
          <a:lstStyle/>
          <a:p>
            <a:r>
              <a:rPr lang="en-US" sz="9600" dirty="0">
                <a:effectLst/>
                <a:latin typeface="Times New Roman" panose="02020603050405020304" pitchFamily="18" charset="0"/>
                <a:ea typeface="Calibri" panose="020F0502020204030204" pitchFamily="34" charset="0"/>
              </a:rPr>
              <a:t>Recommendation CM/Rec (2023)2 of the Committee of Ministers of the European Council,</a:t>
            </a:r>
            <a:endParaRPr lang="ru-UA" dirty="0"/>
          </a:p>
        </p:txBody>
      </p:sp>
      <p:sp>
        <p:nvSpPr>
          <p:cNvPr id="5" name="Текст 4">
            <a:extLst>
              <a:ext uri="{FF2B5EF4-FFF2-40B4-BE49-F238E27FC236}">
                <a16:creationId xmlns:a16="http://schemas.microsoft.com/office/drawing/2014/main" id="{3B9F173C-BA53-9CFF-0CB8-9B5E93D554C3}"/>
              </a:ext>
            </a:extLst>
          </p:cNvPr>
          <p:cNvSpPr>
            <a:spLocks noGrp="1"/>
          </p:cNvSpPr>
          <p:nvPr>
            <p:ph type="body" idx="1"/>
          </p:nvPr>
        </p:nvSpPr>
        <p:spPr>
          <a:xfrm>
            <a:off x="685800" y="4127500"/>
            <a:ext cx="21310600" cy="8191500"/>
          </a:xfrm>
        </p:spPr>
        <p:txBody>
          <a:bodyPr>
            <a:normAutofit/>
          </a:bodyPr>
          <a:lstStyle/>
          <a:p>
            <a:pPr indent="540385" algn="just"/>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Transitioning from a binary framework (statics vs. dynamics, positive law vs. law as a value), </a:t>
            </a:r>
            <a:r>
              <a:rPr lang="en-US" sz="3600" kern="100" dirty="0">
                <a:effectLst/>
                <a:latin typeface="Times New Roman" panose="02020603050405020304" pitchFamily="18" charset="0"/>
                <a:ea typeface="Calibri" panose="020F0502020204030204" pitchFamily="34" charset="0"/>
                <a:cs typeface="Times New Roman" panose="02020603050405020304" pitchFamily="18" charset="0"/>
              </a:rPr>
              <a:t>criminal law </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operates on various dimensions, manifesting at individual, societal, and institutional levels. Its primary function is to maintain equilibrium among the individual, society, and the state by safeguarding the objects of criminal-law protection.</a:t>
            </a:r>
            <a:endParaRPr lang="ru-UA" sz="2800" kern="100" dirty="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We are currently witnessing a paradigm shift from the "age of information" to the "age of reputation," emphasizing the importance of information that has undergone external evaluation and commentary.</a:t>
            </a:r>
            <a:endParaRPr lang="ru-UA" sz="2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800" dirty="0">
                <a:effectLst/>
                <a:latin typeface="Times New Roman" panose="02020603050405020304" pitchFamily="18" charset="0"/>
                <a:ea typeface="Calibri" panose="020F0502020204030204" pitchFamily="34" charset="0"/>
              </a:rPr>
              <a:t>In the context of Approximation of EU </a:t>
            </a:r>
            <a:r>
              <a:rPr lang="en-US" sz="2800" dirty="0" err="1">
                <a:effectLst/>
                <a:latin typeface="Times New Roman" panose="02020603050405020304" pitchFamily="18" charset="0"/>
                <a:ea typeface="Calibri" panose="020F0502020204030204" pitchFamily="34" charset="0"/>
              </a:rPr>
              <a:t>aquis</a:t>
            </a:r>
            <a:r>
              <a:rPr lang="en-US" sz="2800" dirty="0">
                <a:effectLst/>
                <a:latin typeface="Times New Roman" panose="02020603050405020304" pitchFamily="18" charset="0"/>
                <a:ea typeface="Calibri" panose="020F0502020204030204" pitchFamily="34" charset="0"/>
              </a:rPr>
              <a:t> and COE norms to Ukrainian criminal legislation, it becomes evident that contemporary criminal law serves as a fundamental tool for safeguarding human rights. This theoretical framework aligns with Recommendation CM/Rec (2023)2 of the Committee of Ministers of the European Council, which underscores the paramount importance of protecting individual human rights.</a:t>
            </a:r>
          </a:p>
          <a:p>
            <a:r>
              <a:rPr lang="en-US" sz="3600" dirty="0">
                <a:effectLst/>
                <a:latin typeface="Times New Roman" panose="02020603050405020304" pitchFamily="18" charset="0"/>
                <a:ea typeface="Calibri" panose="020F0502020204030204" pitchFamily="34" charset="0"/>
              </a:rPr>
              <a:t> “Crime is a wrong against society and a violation of the individual rights of victims. (para 2)</a:t>
            </a:r>
          </a:p>
          <a:p>
            <a:r>
              <a:rPr lang="en-US" sz="2800" dirty="0">
                <a:effectLst/>
                <a:latin typeface="Times New Roman" panose="02020603050405020304" pitchFamily="18" charset="0"/>
                <a:ea typeface="Calibri" panose="020F0502020204030204" pitchFamily="34" charset="0"/>
              </a:rPr>
              <a:t>Member States should, therefore, ensure the effective recognition of, and respect for, the rights of victims with regard to their human rights; they should, in particular, respect the liberty, security, property, dignity, private and family life of victims and </a:t>
            </a:r>
            <a:r>
              <a:rPr lang="en-US" sz="2800" dirty="0" err="1">
                <a:effectLst/>
                <a:latin typeface="Times New Roman" panose="02020603050405020304" pitchFamily="18" charset="0"/>
                <a:ea typeface="Calibri" panose="020F0502020204030204" pitchFamily="34" charset="0"/>
              </a:rPr>
              <a:t>recognise</a:t>
            </a:r>
            <a:r>
              <a:rPr lang="en-US" sz="2800" dirty="0">
                <a:effectLst/>
                <a:latin typeface="Times New Roman" panose="02020603050405020304" pitchFamily="18" charset="0"/>
                <a:ea typeface="Calibri" panose="020F0502020204030204" pitchFamily="34" charset="0"/>
              </a:rPr>
              <a:t> the negative effects of crime on victims</a:t>
            </a:r>
            <a:r>
              <a:rPr lang="en-US" sz="2800" dirty="0">
                <a:latin typeface="Times New Roman" panose="02020603050405020304" pitchFamily="18" charset="0"/>
              </a:rPr>
              <a:t>” URL</a:t>
            </a:r>
            <a:r>
              <a:rPr lang="uk-UA" sz="2800" dirty="0">
                <a:latin typeface="Times New Roman" panose="02020603050405020304" pitchFamily="18" charset="0"/>
              </a:rPr>
              <a:t>: </a:t>
            </a:r>
            <a:r>
              <a:rPr lang="ru-UA" sz="2800" dirty="0">
                <a:latin typeface="Times New Roman" panose="02020603050405020304" pitchFamily="18" charset="0"/>
              </a:rPr>
              <a:t>https://search.coe.int/cm/Pages/result_details.aspx?ObjectID=0900001680aa8263</a:t>
            </a:r>
          </a:p>
          <a:p>
            <a:endParaRPr lang="ru-UA" sz="2800" dirty="0"/>
          </a:p>
        </p:txBody>
      </p:sp>
    </p:spTree>
    <p:extLst>
      <p:ext uri="{BB962C8B-B14F-4D97-AF65-F5344CB8AC3E}">
        <p14:creationId xmlns:p14="http://schemas.microsoft.com/office/powerpoint/2010/main" val="162637551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ources strict - CRIMINAL CODE…"/>
          <p:cNvSpPr txBox="1">
            <a:spLocks noGrp="1"/>
          </p:cNvSpPr>
          <p:nvPr>
            <p:ph type="body" idx="1"/>
          </p:nvPr>
        </p:nvSpPr>
        <p:spPr>
          <a:prstGeom prst="rect">
            <a:avLst/>
          </a:prstGeom>
        </p:spPr>
        <p:txBody>
          <a:bodyPr/>
          <a:lstStyle/>
          <a:p>
            <a:pPr marL="633983" indent="-633983" defTabSz="792479">
              <a:spcBef>
                <a:spcPts val="4000"/>
              </a:spcBef>
              <a:buBlip>
                <a:blip r:embed="rId2"/>
              </a:buBlip>
              <a:defRPr sz="4900"/>
            </a:pPr>
            <a:r>
              <a:t>Sources strict - CRIMINAL CODE</a:t>
            </a:r>
          </a:p>
          <a:p>
            <a:pPr marL="633983" indent="-633983" defTabSz="792479">
              <a:spcBef>
                <a:spcPts val="4000"/>
              </a:spcBef>
              <a:buBlip>
                <a:blip r:embed="rId2"/>
              </a:buBlip>
              <a:defRPr sz="4900"/>
            </a:pPr>
            <a:r>
              <a:t>Sources narrow (regulation)</a:t>
            </a:r>
          </a:p>
          <a:p>
            <a:pPr marL="633983" indent="-633983" defTabSz="792479">
              <a:spcBef>
                <a:spcPts val="4000"/>
              </a:spcBef>
              <a:buBlip>
                <a:blip r:embed="rId2"/>
              </a:buBlip>
              <a:defRPr sz="4900"/>
            </a:pPr>
            <a:r>
              <a:t>ECHR practice</a:t>
            </a:r>
          </a:p>
          <a:p>
            <a:pPr marL="633983" indent="-633983" defTabSz="792479">
              <a:spcBef>
                <a:spcPts val="4000"/>
              </a:spcBef>
              <a:buBlip>
                <a:blip r:embed="rId2"/>
              </a:buBlip>
              <a:defRPr sz="4900"/>
            </a:pPr>
            <a:r>
              <a:t>International treaties</a:t>
            </a:r>
          </a:p>
          <a:p>
            <a:pPr marL="633983" indent="-633983" defTabSz="792479">
              <a:spcBef>
                <a:spcPts val="4000"/>
              </a:spcBef>
              <a:buBlip>
                <a:blip r:embed="rId2"/>
              </a:buBlip>
              <a:defRPr sz="4900"/>
            </a:pPr>
            <a:r>
              <a:t>Constitutional court</a:t>
            </a:r>
          </a:p>
          <a:p>
            <a:pPr marL="633983" indent="-633983" defTabSz="792479">
              <a:spcBef>
                <a:spcPts val="4000"/>
              </a:spcBef>
              <a:buBlip>
                <a:blip r:embed="rId2"/>
              </a:buBlip>
              <a:defRPr sz="4900"/>
            </a:pPr>
            <a:r>
              <a:t>Supreme court</a:t>
            </a:r>
          </a:p>
          <a:p>
            <a:pPr marL="633983" indent="-633983" defTabSz="792479">
              <a:spcBef>
                <a:spcPts val="4000"/>
              </a:spcBef>
              <a:buBlip>
                <a:blip r:embed="rId2"/>
              </a:buBlip>
              <a:defRPr sz="4900"/>
            </a:pPr>
            <a:r>
              <a:t>aquis (EU legislation, ECJ, infridgement procedures)</a:t>
            </a:r>
          </a:p>
        </p:txBody>
      </p:sp>
      <p:pic>
        <p:nvPicPr>
          <p:cNvPr id="3" name="Рисунок 2" descr="Изображение выглядит как текст, на открытом воздухе, забор, растение&#10;&#10;Автоматически созданное описание">
            <a:extLst>
              <a:ext uri="{FF2B5EF4-FFF2-40B4-BE49-F238E27FC236}">
                <a16:creationId xmlns:a16="http://schemas.microsoft.com/office/drawing/2014/main" id="{5BAE11D2-A1B1-A192-297C-52DD31E40B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55782" y="2826327"/>
            <a:ext cx="9199418" cy="6289964"/>
          </a:xfrm>
          <a:prstGeom prst="rect">
            <a:avLst/>
          </a:prstGeom>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ARTICLE 4. Operation of the law on criminal liability in time…"/>
          <p:cNvSpPr txBox="1">
            <a:spLocks noGrp="1"/>
          </p:cNvSpPr>
          <p:nvPr>
            <p:ph type="body" idx="1"/>
          </p:nvPr>
        </p:nvSpPr>
        <p:spPr>
          <a:xfrm>
            <a:off x="843280" y="1651000"/>
            <a:ext cx="19621500" cy="10414000"/>
          </a:xfrm>
          <a:prstGeom prst="rect">
            <a:avLst/>
          </a:prstGeom>
        </p:spPr>
        <p:txBody>
          <a:bodyPr/>
          <a:lstStyle/>
          <a:p>
            <a:pPr marL="0" indent="0" defTabSz="434340">
              <a:spcBef>
                <a:spcPts val="1500"/>
              </a:spcBef>
              <a:buSzTx/>
              <a:buNone/>
              <a:defRPr sz="1500" b="1">
                <a:solidFill>
                  <a:srgbClr val="333333"/>
                </a:solidFill>
                <a:latin typeface="Arial"/>
                <a:ea typeface="Arial"/>
                <a:cs typeface="Arial"/>
                <a:sym typeface="Arial"/>
              </a:defRPr>
            </a:pPr>
            <a:r>
              <a:rPr sz="3000" dirty="0">
                <a:solidFill>
                  <a:srgbClr val="333333"/>
                </a:solidFill>
                <a:latin typeface="Arial"/>
                <a:cs typeface="Arial"/>
              </a:rPr>
              <a:t>ARTICLE 4. </a:t>
            </a:r>
            <a:r>
              <a:rPr sz="3000" b="1" dirty="0"/>
              <a:t>Operation of the law on criminal liability in time</a:t>
            </a:r>
            <a:endParaRPr sz="3000" b="1" dirty="0">
              <a:solidFill>
                <a:srgbClr val="000000"/>
              </a:solidFill>
              <a:latin typeface="Times New Roman"/>
              <a:ea typeface="Times New Roman"/>
              <a:cs typeface="Times New Roman"/>
              <a:sym typeface="Times New Roman"/>
            </a:endParaRPr>
          </a:p>
          <a:p>
            <a:pPr marL="0" indent="0" defTabSz="434340">
              <a:spcBef>
                <a:spcPts val="1100"/>
              </a:spcBef>
              <a:buSzTx/>
              <a:buNone/>
              <a:defRPr sz="3000">
                <a:solidFill>
                  <a:srgbClr val="333333"/>
                </a:solidFill>
                <a:latin typeface="Arial"/>
                <a:ea typeface="Arial"/>
                <a:cs typeface="Arial"/>
                <a:sym typeface="Arial"/>
              </a:defRPr>
            </a:pPr>
            <a:r>
              <a:rPr dirty="0"/>
              <a:t>1. The law on criminal liability shall enter into force ten days after its official promulgation, unless otherwise is provided by the law itself, but not prior to the day of its publication.</a:t>
            </a:r>
            <a:endParaRPr dirty="0">
              <a:solidFill>
                <a:srgbClr val="000000"/>
              </a:solidFill>
              <a:latin typeface="Times New Roman"/>
              <a:ea typeface="Times New Roman"/>
              <a:cs typeface="Times New Roman"/>
              <a:sym typeface="Times New Roman"/>
            </a:endParaRPr>
          </a:p>
          <a:p>
            <a:pPr marL="0" indent="0" defTabSz="434340">
              <a:spcBef>
                <a:spcPts val="1100"/>
              </a:spcBef>
              <a:buSzTx/>
              <a:buNone/>
              <a:defRPr sz="3000">
                <a:solidFill>
                  <a:srgbClr val="333333"/>
                </a:solidFill>
                <a:latin typeface="Arial"/>
                <a:ea typeface="Arial"/>
                <a:cs typeface="Arial"/>
                <a:sym typeface="Arial"/>
              </a:defRPr>
            </a:pPr>
            <a:r>
              <a:rPr dirty="0"/>
              <a:t>2. The criminality and </a:t>
            </a:r>
            <a:r>
              <a:rPr dirty="0" err="1"/>
              <a:t>punishability</a:t>
            </a:r>
            <a:r>
              <a:rPr dirty="0"/>
              <a:t>, as well other criminal and legal consequences of an act shall be determined by such law on criminal liability as was in effect at the time of commission of the act.</a:t>
            </a:r>
            <a:endParaRPr dirty="0">
              <a:solidFill>
                <a:srgbClr val="000000"/>
              </a:solidFill>
              <a:latin typeface="Times New Roman"/>
              <a:ea typeface="Times New Roman"/>
              <a:cs typeface="Times New Roman"/>
              <a:sym typeface="Times New Roman"/>
            </a:endParaRPr>
          </a:p>
          <a:p>
            <a:pPr marL="0" indent="0" defTabSz="434340">
              <a:spcBef>
                <a:spcPts val="1100"/>
              </a:spcBef>
              <a:buSzTx/>
              <a:buNone/>
              <a:defRPr sz="3000">
                <a:solidFill>
                  <a:srgbClr val="333333"/>
                </a:solidFill>
                <a:latin typeface="Arial"/>
                <a:ea typeface="Arial"/>
                <a:cs typeface="Arial"/>
                <a:sym typeface="Arial"/>
              </a:defRPr>
            </a:pPr>
            <a:r>
              <a:rPr dirty="0"/>
              <a:t>3. The time of commission of a criminal offence shall be the time in which a person committed an act or omission stipulated by the law on criminal liability.</a:t>
            </a:r>
            <a:endParaRPr dirty="0">
              <a:solidFill>
                <a:srgbClr val="000000"/>
              </a:solidFill>
              <a:latin typeface="Times New Roman"/>
              <a:ea typeface="Times New Roman"/>
              <a:cs typeface="Times New Roman"/>
              <a:sym typeface="Times New Roman"/>
            </a:endParaRPr>
          </a:p>
          <a:p>
            <a:pPr marL="0" indent="0" defTabSz="434340">
              <a:spcBef>
                <a:spcPts val="1100"/>
              </a:spcBef>
              <a:buSzTx/>
              <a:buNone/>
              <a:defRPr sz="3000">
                <a:solidFill>
                  <a:srgbClr val="333333"/>
                </a:solidFill>
                <a:latin typeface="Arial"/>
                <a:ea typeface="Arial"/>
                <a:cs typeface="Arial"/>
                <a:sym typeface="Arial"/>
              </a:defRPr>
            </a:pPr>
            <a:r>
              <a:rPr lang="en" sz="2800" b="1" dirty="0"/>
              <a:t>ARTICLE</a:t>
            </a:r>
            <a:r>
              <a:rPr b="1" dirty="0"/>
              <a:t> 5. Retroactive effect of the law on criminal liability in time</a:t>
            </a:r>
            <a:endParaRPr b="1" dirty="0">
              <a:solidFill>
                <a:srgbClr val="000000"/>
              </a:solidFill>
              <a:latin typeface="Times New Roman"/>
              <a:ea typeface="Times New Roman"/>
              <a:cs typeface="Times New Roman"/>
              <a:sym typeface="Times New Roman"/>
            </a:endParaRPr>
          </a:p>
          <a:p>
            <a:pPr marL="0" indent="0" defTabSz="434340">
              <a:spcBef>
                <a:spcPts val="1100"/>
              </a:spcBef>
              <a:buSzTx/>
              <a:buNone/>
              <a:defRPr sz="3000">
                <a:solidFill>
                  <a:srgbClr val="333333"/>
                </a:solidFill>
                <a:latin typeface="Arial"/>
                <a:ea typeface="Arial"/>
                <a:cs typeface="Arial"/>
                <a:sym typeface="Arial"/>
              </a:defRPr>
            </a:pPr>
            <a:r>
              <a:rPr dirty="0"/>
              <a:t>1. The law on criminal liability, which repeals the criminality of an act or commutes criminal liability, shall be retroactive in time, that is it shall apply to persons who had committed respective acts before that law entered into force, including persons serving their sentence or those who have completed their sentence but have a conviction.</a:t>
            </a:r>
            <a:endParaRPr dirty="0">
              <a:solidFill>
                <a:srgbClr val="000000"/>
              </a:solidFill>
              <a:latin typeface="Times New Roman"/>
              <a:ea typeface="Times New Roman"/>
              <a:cs typeface="Times New Roman"/>
              <a:sym typeface="Times New Roman"/>
            </a:endParaRPr>
          </a:p>
          <a:p>
            <a:pPr marL="0" indent="0" defTabSz="434340">
              <a:spcBef>
                <a:spcPts val="1100"/>
              </a:spcBef>
              <a:buSzTx/>
              <a:buNone/>
              <a:defRPr sz="3000">
                <a:solidFill>
                  <a:srgbClr val="333333"/>
                </a:solidFill>
                <a:latin typeface="Arial"/>
                <a:ea typeface="Arial"/>
                <a:cs typeface="Arial"/>
                <a:sym typeface="Arial"/>
              </a:defRPr>
            </a:pPr>
            <a:r>
              <a:rPr dirty="0"/>
              <a:t>2. The law on criminal liability that </a:t>
            </a:r>
            <a:r>
              <a:rPr dirty="0" err="1"/>
              <a:t>criminalises</a:t>
            </a:r>
            <a:r>
              <a:rPr dirty="0"/>
              <a:t> an act or increases criminal liability or otherwise deteriorates the situation of a person shall not be retroactive in time.</a:t>
            </a:r>
            <a:endParaRPr dirty="0">
              <a:solidFill>
                <a:srgbClr val="000000"/>
              </a:solidFill>
              <a:latin typeface="Times New Roman"/>
              <a:ea typeface="Times New Roman"/>
              <a:cs typeface="Times New Roman"/>
              <a:sym typeface="Times New Roman"/>
            </a:endParaRPr>
          </a:p>
          <a:p>
            <a:pPr marL="0" indent="0" defTabSz="434340">
              <a:spcBef>
                <a:spcPts val="1100"/>
              </a:spcBef>
              <a:buSzTx/>
              <a:buNone/>
              <a:defRPr sz="3000">
                <a:solidFill>
                  <a:srgbClr val="333333"/>
                </a:solidFill>
                <a:latin typeface="Arial"/>
                <a:ea typeface="Arial"/>
                <a:cs typeface="Arial"/>
                <a:sym typeface="Arial"/>
              </a:defRPr>
            </a:pPr>
            <a:r>
              <a:rPr dirty="0"/>
              <a:t>3. The law on criminal liability, which partially commutes criminal liability or otherwise improves the situation of a person, and partially increases criminal liability or otherwise deteriorates the situation of a person, shall have retroactive effect only in the part that commutes criminal liability or otherwise improves the situation of a person.</a:t>
            </a:r>
            <a:endParaRPr dirty="0">
              <a:solidFill>
                <a:srgbClr val="000000"/>
              </a:solidFill>
              <a:latin typeface="Times New Roman"/>
              <a:ea typeface="Times New Roman"/>
              <a:cs typeface="Times New Roman"/>
              <a:sym typeface="Times New Roman"/>
            </a:endParaRPr>
          </a:p>
          <a:p>
            <a:pPr marL="0" indent="0" defTabSz="434340">
              <a:spcBef>
                <a:spcPts val="1100"/>
              </a:spcBef>
              <a:buSzTx/>
              <a:buNone/>
              <a:defRPr sz="3000">
                <a:solidFill>
                  <a:srgbClr val="333333"/>
                </a:solidFill>
                <a:latin typeface="Arial"/>
                <a:ea typeface="Arial"/>
                <a:cs typeface="Arial"/>
                <a:sym typeface="Arial"/>
              </a:defRPr>
            </a:pPr>
            <a:r>
              <a:rPr dirty="0"/>
              <a:t>4. Where the law on criminal liability has been amended several times since a person committed an act stipulated by this Code, the law that repeals criminality of an act or commutes criminal liability or otherwise improves the situation of a person shall be deemed retroactive.</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 The impugned decision concerns exclusively the way in which the lawfully prescribed sentence is to be executed; it does not raise issues under the principle nulla poena sine lege, the basic principle at the core of Article 7. The applicable criminal le"/>
          <p:cNvSpPr txBox="1">
            <a:spLocks noGrp="1"/>
          </p:cNvSpPr>
          <p:nvPr>
            <p:ph type="body" idx="1"/>
          </p:nvPr>
        </p:nvSpPr>
        <p:spPr>
          <a:xfrm>
            <a:off x="2374900" y="620902"/>
            <a:ext cx="19621500" cy="11966196"/>
          </a:xfrm>
          <a:prstGeom prst="rect">
            <a:avLst/>
          </a:prstGeom>
        </p:spPr>
        <p:txBody>
          <a:bodyPr/>
          <a:lstStyle>
            <a:lvl1pPr defTabSz="817244">
              <a:defRPr sz="5148"/>
            </a:lvl1pPr>
          </a:lstStyle>
          <a:p>
            <a:r>
              <a:rPr dirty="0"/>
              <a:t>« The impugned decision concerns exclusively the way in which the lawfully prescribed sentence is to be executed; it does not raise issues under the principle </a:t>
            </a:r>
            <a:r>
              <a:rPr dirty="0" err="1"/>
              <a:t>nulla</a:t>
            </a:r>
            <a:r>
              <a:rPr dirty="0"/>
              <a:t> </a:t>
            </a:r>
            <a:r>
              <a:rPr dirty="0" err="1"/>
              <a:t>poena</a:t>
            </a:r>
            <a:r>
              <a:rPr dirty="0"/>
              <a:t> sine </a:t>
            </a:r>
            <a:r>
              <a:rPr dirty="0" err="1"/>
              <a:t>lege</a:t>
            </a:r>
            <a:r>
              <a:rPr dirty="0"/>
              <a:t>, the basic principle at the core of Article 7. </a:t>
            </a:r>
            <a:endParaRPr lang="en-US" dirty="0"/>
          </a:p>
          <a:p>
            <a:r>
              <a:rPr dirty="0"/>
              <a:t>The applicable criminal legislation remains the same, as does the prison sentence imposed, even though, as a result of the Spanish courts correcting what they deemed to be a mistaken interpretation and, thus, a mistaken implementation of that criminal legislation over previous years, a different method for calculating the reduction of the applicant’s prison sentence was applied. It is in this crucial respect that the circumstances of the present case are clearly distinguishable from those of other cases that have been held by the Court to come within the ambit of Article 7.».</a:t>
            </a:r>
          </a:p>
        </p:txBody>
      </p:sp>
      <p:sp>
        <p:nvSpPr>
          <p:cNvPr id="148" name="DEL RIO PRADA VS SPAIN"/>
          <p:cNvSpPr txBox="1">
            <a:spLocks noGrp="1"/>
          </p:cNvSpPr>
          <p:nvPr>
            <p:ph type="body" idx="21"/>
          </p:nvPr>
        </p:nvSpPr>
        <p:spPr>
          <a:xfrm>
            <a:off x="2381250" y="12357100"/>
            <a:ext cx="19621500" cy="88176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lgn="ctr" defTabSz="817244">
              <a:spcBef>
                <a:spcPts val="0"/>
              </a:spcBef>
              <a:buSzTx/>
              <a:buNone/>
              <a:defRPr sz="3762"/>
            </a:lvl1pPr>
          </a:lstStyle>
          <a:p>
            <a:r>
              <a:t>DEL RIO PRADA VS SPAIN</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Article 6. The operation of the law on criminal liability with regard to offences committed in the territory of Ukraine…"/>
          <p:cNvSpPr txBox="1">
            <a:spLocks noGrp="1"/>
          </p:cNvSpPr>
          <p:nvPr>
            <p:ph type="body" idx="1"/>
          </p:nvPr>
        </p:nvSpPr>
        <p:spPr>
          <a:prstGeom prst="rect">
            <a:avLst/>
          </a:prstGeom>
        </p:spPr>
        <p:txBody>
          <a:bodyPr/>
          <a:lstStyle/>
          <a:p>
            <a:pPr marL="0" indent="0" defTabSz="452627">
              <a:spcBef>
                <a:spcPts val="1500"/>
              </a:spcBef>
              <a:buSzTx/>
              <a:buNone/>
              <a:defRPr sz="4300">
                <a:solidFill>
                  <a:srgbClr val="333333"/>
                </a:solidFill>
                <a:latin typeface="Arial"/>
                <a:ea typeface="Arial"/>
                <a:cs typeface="Arial"/>
                <a:sym typeface="Arial"/>
              </a:defRPr>
            </a:pPr>
            <a:r>
              <a:rPr b="1" dirty="0"/>
              <a:t>Article 6</a:t>
            </a:r>
            <a:r>
              <a:rPr dirty="0"/>
              <a:t>. The operation of the law on criminal liability with regard to offences committed in the territory of Ukraine</a:t>
            </a:r>
            <a:endParaRPr dirty="0">
              <a:solidFill>
                <a:srgbClr val="000000"/>
              </a:solidFill>
              <a:latin typeface="Times New Roman"/>
              <a:ea typeface="Times New Roman"/>
              <a:cs typeface="Times New Roman"/>
              <a:sym typeface="Times New Roman"/>
            </a:endParaRPr>
          </a:p>
          <a:p>
            <a:pPr marL="0" indent="0" defTabSz="452627">
              <a:spcBef>
                <a:spcPts val="1100"/>
              </a:spcBef>
              <a:buSzTx/>
              <a:buNone/>
              <a:defRPr sz="4300">
                <a:solidFill>
                  <a:srgbClr val="333333"/>
                </a:solidFill>
                <a:latin typeface="Arial"/>
                <a:ea typeface="Arial"/>
                <a:cs typeface="Arial"/>
                <a:sym typeface="Arial"/>
              </a:defRPr>
            </a:pPr>
            <a:r>
              <a:rPr dirty="0"/>
              <a:t>1. Any person who has committed an offence in the territory of Ukraine shall be criminally liable under this Code.</a:t>
            </a:r>
            <a:endParaRPr dirty="0">
              <a:solidFill>
                <a:srgbClr val="000000"/>
              </a:solidFill>
              <a:latin typeface="Times New Roman"/>
              <a:ea typeface="Times New Roman"/>
              <a:cs typeface="Times New Roman"/>
              <a:sym typeface="Times New Roman"/>
            </a:endParaRPr>
          </a:p>
          <a:p>
            <a:pPr marL="0" indent="0" defTabSz="452627">
              <a:spcBef>
                <a:spcPts val="1100"/>
              </a:spcBef>
              <a:buSzTx/>
              <a:buNone/>
              <a:defRPr sz="4300">
                <a:solidFill>
                  <a:srgbClr val="333333"/>
                </a:solidFill>
                <a:latin typeface="Arial"/>
                <a:ea typeface="Arial"/>
                <a:cs typeface="Arial"/>
                <a:sym typeface="Arial"/>
              </a:defRPr>
            </a:pPr>
            <a:r>
              <a:rPr dirty="0"/>
              <a:t>2. An offence shall be deemed committed in the territory of Ukraine if it has been initiated, continued, completed or discontinued in the territory of Ukraine.</a:t>
            </a:r>
            <a:endParaRPr dirty="0">
              <a:solidFill>
                <a:srgbClr val="000000"/>
              </a:solidFill>
              <a:latin typeface="Times New Roman"/>
              <a:ea typeface="Times New Roman"/>
              <a:cs typeface="Times New Roman"/>
              <a:sym typeface="Times New Roman"/>
            </a:endParaRPr>
          </a:p>
          <a:p>
            <a:pPr marL="0" indent="0" defTabSz="452627">
              <a:spcBef>
                <a:spcPts val="1100"/>
              </a:spcBef>
              <a:buSzTx/>
              <a:buNone/>
              <a:defRPr sz="4300">
                <a:solidFill>
                  <a:srgbClr val="333333"/>
                </a:solidFill>
                <a:latin typeface="Arial"/>
                <a:ea typeface="Arial"/>
                <a:cs typeface="Arial"/>
                <a:sym typeface="Arial"/>
              </a:defRPr>
            </a:pPr>
            <a:r>
              <a:rPr dirty="0"/>
              <a:t>3. An offence shall be deemed committed in the territory of Ukraine if the principal to such offence, or at least one of the accomplices, has acted in the territory of Ukraine.</a:t>
            </a:r>
            <a:endParaRPr dirty="0">
              <a:solidFill>
                <a:srgbClr val="000000"/>
              </a:solidFill>
              <a:latin typeface="Times New Roman"/>
              <a:ea typeface="Times New Roman"/>
              <a:cs typeface="Times New Roman"/>
              <a:sym typeface="Times New Roman"/>
            </a:endParaRPr>
          </a:p>
          <a:p>
            <a:pPr marL="0" indent="0" defTabSz="452627">
              <a:spcBef>
                <a:spcPts val="1100"/>
              </a:spcBef>
              <a:buSzTx/>
              <a:buNone/>
              <a:defRPr sz="4300">
                <a:solidFill>
                  <a:srgbClr val="333333"/>
                </a:solidFill>
                <a:latin typeface="Arial"/>
                <a:ea typeface="Arial"/>
                <a:cs typeface="Arial"/>
                <a:sym typeface="Arial"/>
              </a:defRPr>
            </a:pPr>
            <a:r>
              <a:rPr dirty="0"/>
              <a:t>4. Where a diplomatic agent of a foreign state or another citizen who, under the laws of Ukraine or international treaties, ratified by the </a:t>
            </a:r>
            <a:r>
              <a:rPr dirty="0" err="1"/>
              <a:t>Verkhovna</a:t>
            </a:r>
            <a:r>
              <a:rPr dirty="0"/>
              <a:t> Rada of Ukraine, is not criminally </a:t>
            </a:r>
            <a:r>
              <a:rPr dirty="0" err="1"/>
              <a:t>cognisable</a:t>
            </a:r>
            <a:r>
              <a:rPr dirty="0"/>
              <a:t> by a Ukrainian court commits an offence in the territory of Ukraine, the issue of his/her criminal liability shall be settled diplomatically.</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Unless otherwise provided by an international treaty of Ukraine, this Code shall apply to a person who has committed an act provided for by it on…"/>
          <p:cNvSpPr txBox="1">
            <a:spLocks noGrp="1"/>
          </p:cNvSpPr>
          <p:nvPr>
            <p:ph type="body" idx="1"/>
          </p:nvPr>
        </p:nvSpPr>
        <p:spPr>
          <a:xfrm>
            <a:off x="2628900" y="635000"/>
            <a:ext cx="19621500" cy="10414000"/>
          </a:xfrm>
          <a:prstGeom prst="rect">
            <a:avLst/>
          </a:prstGeom>
        </p:spPr>
        <p:txBody>
          <a:bodyPr/>
          <a:lstStyle/>
          <a:p>
            <a:pPr marL="0" indent="0" defTabSz="457200">
              <a:spcBef>
                <a:spcPts val="0"/>
              </a:spcBef>
              <a:buSzTx/>
              <a:buNone/>
              <a:defRPr sz="1200">
                <a:solidFill>
                  <a:srgbClr val="000000"/>
                </a:solidFill>
                <a:latin typeface="Times Roman"/>
                <a:ea typeface="Times Roman"/>
                <a:cs typeface="Times Roman"/>
                <a:sym typeface="Times Roman"/>
              </a:defRPr>
            </a:pPr>
            <a:r>
              <a:rPr sz="4000" dirty="0">
                <a:solidFill>
                  <a:srgbClr val="000000"/>
                </a:solidFill>
                <a:latin typeface="Times Roman"/>
              </a:rPr>
              <a:t>Unle</a:t>
            </a:r>
            <a:r>
              <a:rPr sz="4000" dirty="0"/>
              <a:t>ss otherwise provided by an international treaty of Ukraine, this Code shall apply to a person who has committed an act provided for by it on</a:t>
            </a:r>
          </a:p>
          <a:p>
            <a:pPr marL="0" indent="0" defTabSz="457200">
              <a:spcBef>
                <a:spcPts val="0"/>
              </a:spcBef>
              <a:buSzTx/>
              <a:buNone/>
              <a:defRPr sz="4000">
                <a:solidFill>
                  <a:srgbClr val="000000"/>
                </a:solidFill>
                <a:latin typeface="Times Roman"/>
                <a:ea typeface="Times Roman"/>
                <a:cs typeface="Times Roman"/>
                <a:sym typeface="Times Roman"/>
              </a:defRPr>
            </a:pPr>
            <a:r>
              <a:rPr dirty="0"/>
              <a:t>1) territory or object of diplomatic or consular representation of Ukraine abroad</a:t>
            </a:r>
          </a:p>
          <a:p>
            <a:pPr marL="0" indent="0" defTabSz="457200">
              <a:spcBef>
                <a:spcPts val="0"/>
              </a:spcBef>
              <a:buSzTx/>
              <a:buNone/>
              <a:defRPr sz="4000">
                <a:solidFill>
                  <a:srgbClr val="000000"/>
                </a:solidFill>
                <a:latin typeface="Times Roman"/>
                <a:ea typeface="Times Roman"/>
                <a:cs typeface="Times Roman"/>
                <a:sym typeface="Times Roman"/>
              </a:defRPr>
            </a:pPr>
            <a:r>
              <a:rPr dirty="0"/>
              <a:t>2) the territory of a military unit of Ukraine deployed abroad,</a:t>
            </a:r>
          </a:p>
          <a:p>
            <a:pPr marL="0" indent="0" defTabSz="457200">
              <a:spcBef>
                <a:spcPts val="0"/>
              </a:spcBef>
              <a:buSzTx/>
              <a:buNone/>
              <a:defRPr sz="4000">
                <a:solidFill>
                  <a:srgbClr val="000000"/>
                </a:solidFill>
                <a:latin typeface="Times Roman"/>
                <a:ea typeface="Times Roman"/>
                <a:cs typeface="Times Roman"/>
                <a:sym typeface="Times Roman"/>
              </a:defRPr>
            </a:pPr>
            <a:r>
              <a:rPr dirty="0"/>
              <a:t>3) state aircraft, warship or vessel, or vessel of the Border Guard Service, Civil Protection Service, National Police or Revenue and Duties Authority,</a:t>
            </a:r>
          </a:p>
          <a:p>
            <a:pPr marL="0" indent="0" defTabSz="457200">
              <a:spcBef>
                <a:spcPts val="0"/>
              </a:spcBef>
              <a:buSzTx/>
              <a:buNone/>
              <a:defRPr sz="4000">
                <a:solidFill>
                  <a:srgbClr val="000000"/>
                </a:solidFill>
                <a:latin typeface="Times Roman"/>
                <a:ea typeface="Times Roman"/>
                <a:cs typeface="Times Roman"/>
                <a:sym typeface="Times Roman"/>
              </a:defRPr>
            </a:pPr>
            <a:r>
              <a:rPr dirty="0"/>
              <a:t>4) another sea, river or air vessel registered in Ukraine and located on the high seas or open airspace or territorial waters or airspace of another state that has not established its jurisdiction over the committed act, or</a:t>
            </a:r>
          </a:p>
          <a:p>
            <a:pPr marL="0" indent="0" defTabSz="457200">
              <a:spcBef>
                <a:spcPts val="0"/>
              </a:spcBef>
              <a:buSzTx/>
              <a:buNone/>
              <a:defRPr sz="4000">
                <a:solidFill>
                  <a:srgbClr val="000000"/>
                </a:solidFill>
                <a:latin typeface="Times Roman"/>
                <a:ea typeface="Times Roman"/>
                <a:cs typeface="Times Roman"/>
                <a:sym typeface="Times Roman"/>
              </a:defRPr>
            </a:pPr>
            <a:r>
              <a:rPr dirty="0"/>
              <a:t>5) an object belonging to Ukraine and located on the territory that does not belong to the territory of any state.</a:t>
            </a:r>
          </a:p>
          <a:p>
            <a:pPr marL="0" indent="0" defTabSz="457200">
              <a:spcBef>
                <a:spcPts val="0"/>
              </a:spcBef>
              <a:buSzTx/>
              <a:buNone/>
              <a:defRPr sz="4000">
                <a:solidFill>
                  <a:srgbClr val="000000"/>
                </a:solidFill>
                <a:latin typeface="Times Roman"/>
                <a:ea typeface="Times Roman"/>
                <a:cs typeface="Times Roman"/>
                <a:sym typeface="Times Roman"/>
              </a:defRPr>
            </a:pPr>
            <a:r>
              <a:rPr dirty="0"/>
              <a:t>3. In cases envisaged by an international treaty of Ukraine, this Code shall apply to a person who has committed an act envisaged by it in the exclusive maritime economic zone of Ukraine or on the continental shelf of Ukraine.</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 name="Picture 155" descr="Padlock on computer motherboard">
            <a:extLst>
              <a:ext uri="{FF2B5EF4-FFF2-40B4-BE49-F238E27FC236}">
                <a16:creationId xmlns:a16="http://schemas.microsoft.com/office/drawing/2014/main" id="{20250124-E78D-88F0-74D8-681C165A9048}"/>
              </a:ext>
            </a:extLst>
          </p:cNvPr>
          <p:cNvPicPr>
            <a:picLocks noChangeAspect="1"/>
          </p:cNvPicPr>
          <p:nvPr/>
        </p:nvPicPr>
        <p:blipFill rotWithShape="1">
          <a:blip r:embed="rId2"/>
          <a:srcRect r="674" b="-1"/>
          <a:stretch/>
        </p:blipFill>
        <p:spPr>
          <a:xfrm>
            <a:off x="13171093" y="3606800"/>
            <a:ext cx="9410700" cy="8382000"/>
          </a:xfrm>
          <a:prstGeom prst="rect">
            <a:avLst/>
          </a:prstGeom>
          <a:noFill/>
        </p:spPr>
      </p:pic>
      <p:sp>
        <p:nvSpPr>
          <p:cNvPr id="160" name="Title 2">
            <a:extLst>
              <a:ext uri="{FF2B5EF4-FFF2-40B4-BE49-F238E27FC236}">
                <a16:creationId xmlns:a16="http://schemas.microsoft.com/office/drawing/2014/main" id="{E2A0723D-C16F-2621-D376-163B5B51FBA8}"/>
              </a:ext>
            </a:extLst>
          </p:cNvPr>
          <p:cNvSpPr>
            <a:spLocks noGrp="1"/>
          </p:cNvSpPr>
          <p:nvPr>
            <p:ph type="title"/>
          </p:nvPr>
        </p:nvSpPr>
        <p:spPr>
          <a:xfrm>
            <a:off x="2374900" y="889000"/>
            <a:ext cx="19621500" cy="441036"/>
          </a:xfrm>
        </p:spPr>
        <p:txBody>
          <a:bodyPr>
            <a:normAutofit fontScale="90000"/>
          </a:bodyPr>
          <a:lstStyle/>
          <a:p>
            <a:endParaRPr lang="en-US" dirty="0"/>
          </a:p>
        </p:txBody>
      </p:sp>
      <p:sp>
        <p:nvSpPr>
          <p:cNvPr id="154" name="Article 7. The operation of the law on criminal liability in regard to offences committed by citizens of Ukraine or stateless persons outside Ukraine…"/>
          <p:cNvSpPr txBox="1">
            <a:spLocks noGrp="1"/>
          </p:cNvSpPr>
          <p:nvPr>
            <p:ph type="body" sz="half" idx="1"/>
          </p:nvPr>
        </p:nvSpPr>
        <p:spPr>
          <a:xfrm>
            <a:off x="2374899" y="1939636"/>
            <a:ext cx="10796193" cy="10074564"/>
          </a:xfrm>
        </p:spPr>
        <p:txBody>
          <a:bodyPr anchor="ctr">
            <a:normAutofit/>
          </a:bodyPr>
          <a:lstStyle/>
          <a:p>
            <a:pPr marL="0" indent="0" defTabSz="457200">
              <a:lnSpc>
                <a:spcPct val="90000"/>
              </a:lnSpc>
              <a:spcBef>
                <a:spcPts val="1600"/>
              </a:spcBef>
              <a:buSzTx/>
              <a:buNone/>
              <a:defRPr sz="4900">
                <a:solidFill>
                  <a:srgbClr val="333333"/>
                </a:solidFill>
                <a:latin typeface="Arial"/>
                <a:ea typeface="Arial"/>
                <a:cs typeface="Arial"/>
                <a:sym typeface="Arial"/>
              </a:defRPr>
            </a:pPr>
            <a:r>
              <a:rPr lang="en" sz="3400" b="1" dirty="0"/>
              <a:t>Article 7. </a:t>
            </a:r>
            <a:r>
              <a:rPr lang="en" sz="3400" dirty="0"/>
              <a:t>The operation of the law on criminal liability in regard to offences committed by citizens of Ukraine or stateless persons outside Ukraine</a:t>
            </a:r>
          </a:p>
          <a:p>
            <a:pPr marL="0" indent="0" defTabSz="457200">
              <a:lnSpc>
                <a:spcPct val="90000"/>
              </a:lnSpc>
              <a:spcBef>
                <a:spcPts val="1200"/>
              </a:spcBef>
              <a:buSzTx/>
              <a:buNone/>
              <a:defRPr sz="4900">
                <a:solidFill>
                  <a:srgbClr val="333333"/>
                </a:solidFill>
                <a:latin typeface="Arial"/>
                <a:ea typeface="Arial"/>
                <a:cs typeface="Arial"/>
                <a:sym typeface="Arial"/>
              </a:defRPr>
            </a:pPr>
            <a:r>
              <a:rPr lang="en" sz="3400" dirty="0"/>
              <a:t>1. Citizens of Ukraine and stateless persons permanently residing in Ukraine, who have committed offences outside Ukraine, shall be criminally liable under this Code, unless otherwise provided for by the international treaties of Ukraine, ratified by the </a:t>
            </a:r>
            <a:r>
              <a:rPr lang="en" sz="3400" dirty="0" err="1"/>
              <a:t>Verkhovna</a:t>
            </a:r>
            <a:r>
              <a:rPr lang="en" sz="3400" dirty="0"/>
              <a:t> Rada of Ukraine.</a:t>
            </a:r>
          </a:p>
          <a:p>
            <a:pPr marL="0" indent="0" defTabSz="457200">
              <a:lnSpc>
                <a:spcPct val="90000"/>
              </a:lnSpc>
              <a:spcBef>
                <a:spcPts val="1200"/>
              </a:spcBef>
              <a:buSzTx/>
              <a:buNone/>
              <a:defRPr sz="4900">
                <a:solidFill>
                  <a:srgbClr val="333333"/>
                </a:solidFill>
                <a:latin typeface="Arial"/>
                <a:ea typeface="Arial"/>
                <a:cs typeface="Arial"/>
                <a:sym typeface="Arial"/>
              </a:defRPr>
            </a:pPr>
            <a:r>
              <a:rPr lang="en" sz="3400" dirty="0"/>
              <a:t>2. Where the persons referred to in part 1 of this Article undergo criminal punishment for the committed criminal offences outside Ukraine, they shall not be criminally liable for these criminal offences in Ukraine.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Article 8. The operation of the law on criminal liability with regard to offences committed by foreign nationals or stateless persons outside Ukraine…"/>
          <p:cNvSpPr txBox="1">
            <a:spLocks noGrp="1"/>
          </p:cNvSpPr>
          <p:nvPr>
            <p:ph type="body" idx="1"/>
          </p:nvPr>
        </p:nvSpPr>
        <p:spPr>
          <a:prstGeom prst="rect">
            <a:avLst/>
          </a:prstGeom>
        </p:spPr>
        <p:txBody>
          <a:bodyPr/>
          <a:lstStyle/>
          <a:p>
            <a:pPr marL="0" indent="0" defTabSz="457200">
              <a:spcBef>
                <a:spcPts val="1600"/>
              </a:spcBef>
              <a:buSzTx/>
              <a:buNone/>
              <a:defRPr sz="4000">
                <a:solidFill>
                  <a:srgbClr val="333333"/>
                </a:solidFill>
                <a:latin typeface="Arial"/>
                <a:ea typeface="Arial"/>
                <a:cs typeface="Arial"/>
                <a:sym typeface="Arial"/>
              </a:defRPr>
            </a:pPr>
            <a:r>
              <a:rPr b="1" dirty="0"/>
              <a:t>Article 8. </a:t>
            </a:r>
            <a:r>
              <a:rPr dirty="0"/>
              <a:t>The operation of the law on criminal liability with regard to offences committed by foreign nationals or stateless persons outside Ukraine</a:t>
            </a:r>
            <a:endParaRPr dirty="0">
              <a:solidFill>
                <a:srgbClr val="000000"/>
              </a:solidFill>
              <a:latin typeface="Times New Roman"/>
              <a:ea typeface="Times New Roman"/>
              <a:cs typeface="Times New Roman"/>
              <a:sym typeface="Times New Roman"/>
            </a:endParaRPr>
          </a:p>
          <a:p>
            <a:pPr marL="0" indent="0" defTabSz="457200">
              <a:spcBef>
                <a:spcPts val="1200"/>
              </a:spcBef>
              <a:buSzTx/>
              <a:buNone/>
              <a:defRPr sz="4000">
                <a:solidFill>
                  <a:srgbClr val="333333"/>
                </a:solidFill>
                <a:latin typeface="Arial"/>
                <a:ea typeface="Arial"/>
                <a:cs typeface="Arial"/>
                <a:sym typeface="Arial"/>
              </a:defRPr>
            </a:pPr>
            <a:r>
              <a:rPr dirty="0"/>
              <a:t>1. Foreign nationals or stateless persons not residing permanently in Ukraine, who have committed criminal offences outside Ukraine, shall be criminally liable in Ukraine under this Code in such cases as provided for by the international treaties, or if they have committed any of the grave or special grave offences against rights and freedoms of Ukrainian citizens or Ukraine as prescribed by this Code.</a:t>
            </a:r>
            <a:endParaRPr dirty="0">
              <a:solidFill>
                <a:srgbClr val="000000"/>
              </a:solidFill>
              <a:latin typeface="Times New Roman"/>
              <a:ea typeface="Times New Roman"/>
              <a:cs typeface="Times New Roman"/>
              <a:sym typeface="Times New Roman"/>
            </a:endParaRPr>
          </a:p>
          <a:p>
            <a:pPr marL="0" indent="0" defTabSz="457200">
              <a:spcBef>
                <a:spcPts val="1200"/>
              </a:spcBef>
              <a:buSzTx/>
              <a:buNone/>
              <a:defRPr sz="4000">
                <a:solidFill>
                  <a:srgbClr val="333333"/>
                </a:solidFill>
                <a:latin typeface="Arial"/>
                <a:ea typeface="Arial"/>
                <a:cs typeface="Arial"/>
                <a:sym typeface="Arial"/>
              </a:defRPr>
            </a:pPr>
            <a:r>
              <a:rPr dirty="0"/>
              <a:t>2. Foreign nationals or stateless persons who do not reside permanently in Ukraine shall also be liable in Ukraine under this Code if they have committed any criminal offence outside Ukraine provided for by </a:t>
            </a:r>
            <a:r>
              <a:rPr u="sng" dirty="0">
                <a:solidFill>
                  <a:srgbClr val="0000FF"/>
                </a:solidFill>
                <a:uFill>
                  <a:solidFill>
                    <a:srgbClr val="0000FF"/>
                  </a:solidFill>
                </a:uFill>
                <a:hlinkClick r:id="rId2"/>
              </a:rPr>
              <a:t>Articles 368</a:t>
            </a:r>
            <a:r>
              <a:rPr dirty="0"/>
              <a:t>, </a:t>
            </a:r>
            <a:r>
              <a:rPr u="sng" dirty="0">
                <a:solidFill>
                  <a:srgbClr val="0000FF"/>
                </a:solidFill>
                <a:uFill>
                  <a:solidFill>
                    <a:srgbClr val="0000FF"/>
                  </a:solidFill>
                </a:uFill>
                <a:hlinkClick r:id="rId3"/>
              </a:rPr>
              <a:t>368</a:t>
            </a:r>
            <a:r>
              <a:rPr sz="3500" b="1" u="sng" baseline="31999" dirty="0">
                <a:solidFill>
                  <a:srgbClr val="0000FF"/>
                </a:solidFill>
                <a:uFill>
                  <a:solidFill>
                    <a:srgbClr val="0000FF"/>
                  </a:solidFill>
                </a:uFill>
                <a:hlinkClick r:id="rId3"/>
              </a:rPr>
              <a:t>-3</a:t>
            </a:r>
            <a:r>
              <a:rPr dirty="0"/>
              <a:t>, </a:t>
            </a:r>
            <a:r>
              <a:rPr u="sng" dirty="0">
                <a:solidFill>
                  <a:srgbClr val="0000FF"/>
                </a:solidFill>
                <a:uFill>
                  <a:solidFill>
                    <a:srgbClr val="0000FF"/>
                  </a:solidFill>
                </a:uFill>
                <a:hlinkClick r:id="rId4"/>
              </a:rPr>
              <a:t>368</a:t>
            </a:r>
            <a:r>
              <a:rPr sz="3500" b="1" u="sng" baseline="31999" dirty="0">
                <a:solidFill>
                  <a:srgbClr val="0000FF"/>
                </a:solidFill>
                <a:uFill>
                  <a:solidFill>
                    <a:srgbClr val="0000FF"/>
                  </a:solidFill>
                </a:uFill>
                <a:hlinkClick r:id="rId4"/>
              </a:rPr>
              <a:t>-4</a:t>
            </a:r>
            <a:r>
              <a:rPr dirty="0"/>
              <a:t>, </a:t>
            </a:r>
            <a:r>
              <a:rPr u="sng" dirty="0">
                <a:solidFill>
                  <a:srgbClr val="0000FF"/>
                </a:solidFill>
                <a:uFill>
                  <a:solidFill>
                    <a:srgbClr val="0000FF"/>
                  </a:solidFill>
                </a:uFill>
                <a:hlinkClick r:id="rId5"/>
              </a:rPr>
              <a:t>369</a:t>
            </a:r>
            <a:r>
              <a:rPr dirty="0"/>
              <a:t> and </a:t>
            </a:r>
            <a:r>
              <a:rPr u="sng" dirty="0">
                <a:solidFill>
                  <a:srgbClr val="0000FF"/>
                </a:solidFill>
                <a:uFill>
                  <a:solidFill>
                    <a:srgbClr val="0000FF"/>
                  </a:solidFill>
                </a:uFill>
                <a:hlinkClick r:id="rId6"/>
              </a:rPr>
              <a:t>369</a:t>
            </a:r>
            <a:r>
              <a:rPr sz="3500" b="1" u="sng" baseline="31999" dirty="0">
                <a:solidFill>
                  <a:srgbClr val="0000FF"/>
                </a:solidFill>
                <a:uFill>
                  <a:solidFill>
                    <a:srgbClr val="0000FF"/>
                  </a:solidFill>
                </a:uFill>
                <a:hlinkClick r:id="rId6"/>
              </a:rPr>
              <a:t>-2</a:t>
            </a:r>
            <a:r>
              <a:rPr dirty="0"/>
              <a:t> hereof in complicity with officials who are citizens of Ukraine or if they offered, promised, provided improper advantages to such officials, or accepted a proposal, a promise of improper advantages or received such advantage from them.</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Article 9. Legal consequences of conviction outside Ukraine…"/>
          <p:cNvSpPr txBox="1">
            <a:spLocks noGrp="1"/>
          </p:cNvSpPr>
          <p:nvPr>
            <p:ph type="body" idx="1"/>
          </p:nvPr>
        </p:nvSpPr>
        <p:spPr>
          <a:prstGeom prst="rect">
            <a:avLst/>
          </a:prstGeom>
        </p:spPr>
        <p:txBody>
          <a:bodyPr/>
          <a:lstStyle/>
          <a:p>
            <a:pPr marL="0" indent="0" defTabSz="457200">
              <a:spcBef>
                <a:spcPts val="1600"/>
              </a:spcBef>
              <a:buSzTx/>
              <a:buNone/>
              <a:defRPr sz="4800">
                <a:solidFill>
                  <a:srgbClr val="333333"/>
                </a:solidFill>
                <a:latin typeface="Arial"/>
                <a:ea typeface="Arial"/>
                <a:cs typeface="Arial"/>
                <a:sym typeface="Arial"/>
              </a:defRPr>
            </a:pPr>
            <a:r>
              <a:rPr b="1" dirty="0"/>
              <a:t>Article 9. </a:t>
            </a:r>
            <a:r>
              <a:rPr dirty="0"/>
              <a:t>Legal consequences of conviction outside Ukraine</a:t>
            </a:r>
            <a:endParaRPr dirty="0">
              <a:solidFill>
                <a:srgbClr val="000000"/>
              </a:solidFill>
              <a:latin typeface="Times New Roman"/>
              <a:ea typeface="Times New Roman"/>
              <a:cs typeface="Times New Roman"/>
              <a:sym typeface="Times New Roman"/>
            </a:endParaRPr>
          </a:p>
          <a:p>
            <a:pPr marL="0" indent="0" defTabSz="457200">
              <a:spcBef>
                <a:spcPts val="1200"/>
              </a:spcBef>
              <a:buSzTx/>
              <a:buNone/>
              <a:defRPr sz="4800">
                <a:solidFill>
                  <a:srgbClr val="333333"/>
                </a:solidFill>
                <a:latin typeface="Arial"/>
                <a:ea typeface="Arial"/>
                <a:cs typeface="Arial"/>
                <a:sym typeface="Arial"/>
              </a:defRPr>
            </a:pPr>
            <a:r>
              <a:rPr dirty="0"/>
              <a:t>1. A judgment passed by a foreign court may be taken into account where a citizen of Ukraine, a foreign national, or a stateless person have been convicted of a criminal offence committed outside Ukraine and have committed another criminal offence in the territory of Ukraine.</a:t>
            </a:r>
            <a:endParaRPr dirty="0">
              <a:solidFill>
                <a:srgbClr val="000000"/>
              </a:solidFill>
              <a:latin typeface="Times New Roman"/>
              <a:ea typeface="Times New Roman"/>
              <a:cs typeface="Times New Roman"/>
              <a:sym typeface="Times New Roman"/>
            </a:endParaRPr>
          </a:p>
          <a:p>
            <a:pPr marL="0" indent="0" defTabSz="457200">
              <a:spcBef>
                <a:spcPts val="1200"/>
              </a:spcBef>
              <a:buSzTx/>
              <a:buNone/>
              <a:defRPr sz="4800">
                <a:solidFill>
                  <a:srgbClr val="333333"/>
                </a:solidFill>
                <a:latin typeface="Arial"/>
                <a:ea typeface="Arial"/>
                <a:cs typeface="Arial"/>
                <a:sym typeface="Arial"/>
              </a:defRPr>
            </a:pPr>
            <a:r>
              <a:rPr dirty="0"/>
              <a:t>2. Pursuant to part 1 of this Article, the repetition of criminal offences, or a sentence not served, or any other legal consequences of a judgment passed by a foreign court shall be taken into account in the classification of any new criminal offence, determination of punishment, in the discharge from criminal liability or punishment.</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Article 10. Resolving the issue of criminal liability of persons who are subject to criminal liability under the legislation of a foreign state and who reside in the territory of Ukraine, and the execution of sentences delivered by foreign courts or inte"/>
          <p:cNvSpPr txBox="1">
            <a:spLocks noGrp="1"/>
          </p:cNvSpPr>
          <p:nvPr>
            <p:ph type="body" idx="1"/>
          </p:nvPr>
        </p:nvSpPr>
        <p:spPr>
          <a:prstGeom prst="rect">
            <a:avLst/>
          </a:prstGeom>
        </p:spPr>
        <p:txBody>
          <a:bodyPr/>
          <a:lstStyle/>
          <a:p>
            <a:pPr marL="0" indent="0" defTabSz="457200">
              <a:spcBef>
                <a:spcPts val="1600"/>
              </a:spcBef>
              <a:buSzTx/>
              <a:buNone/>
              <a:defRPr sz="3500">
                <a:solidFill>
                  <a:srgbClr val="333333"/>
                </a:solidFill>
                <a:latin typeface="Arial"/>
                <a:ea typeface="Arial"/>
                <a:cs typeface="Arial"/>
                <a:sym typeface="Arial"/>
              </a:defRPr>
            </a:pPr>
            <a:r>
              <a:rPr b="1" dirty="0"/>
              <a:t>Article 10. </a:t>
            </a:r>
            <a:r>
              <a:rPr dirty="0"/>
              <a:t>Resolving the issue of criminal liability of persons who are subject to criminal liability under the legislation of a foreign state and who reside in the territory of Ukraine, and the execution of sentences delivered by foreign courts or international judicial institutions</a:t>
            </a:r>
            <a:endParaRPr dirty="0">
              <a:solidFill>
                <a:srgbClr val="000000"/>
              </a:solidFill>
              <a:latin typeface="Times New Roman"/>
              <a:ea typeface="Times New Roman"/>
              <a:cs typeface="Times New Roman"/>
              <a:sym typeface="Times New Roman"/>
            </a:endParaRPr>
          </a:p>
          <a:p>
            <a:pPr marL="0" indent="0" defTabSz="457200">
              <a:spcBef>
                <a:spcPts val="1200"/>
              </a:spcBef>
              <a:buSzTx/>
              <a:buNone/>
              <a:defRPr sz="3500">
                <a:solidFill>
                  <a:srgbClr val="333333"/>
                </a:solidFill>
                <a:latin typeface="Arial"/>
                <a:ea typeface="Arial"/>
                <a:cs typeface="Arial"/>
                <a:sym typeface="Arial"/>
              </a:defRPr>
            </a:pPr>
            <a:r>
              <a:rPr dirty="0"/>
              <a:t>1. Citizens of Ukraine who have committed criminal offences outside Ukraine, shall not be extradited to a foreign state for criminal prosecution and committal for trial.</a:t>
            </a:r>
            <a:endParaRPr dirty="0">
              <a:solidFill>
                <a:srgbClr val="000000"/>
              </a:solidFill>
              <a:latin typeface="Times New Roman"/>
              <a:ea typeface="Times New Roman"/>
              <a:cs typeface="Times New Roman"/>
              <a:sym typeface="Times New Roman"/>
            </a:endParaRPr>
          </a:p>
          <a:p>
            <a:pPr marL="0" indent="0" defTabSz="457200">
              <a:spcBef>
                <a:spcPts val="1200"/>
              </a:spcBef>
              <a:buSzTx/>
              <a:buNone/>
              <a:defRPr sz="3500">
                <a:solidFill>
                  <a:srgbClr val="333333"/>
                </a:solidFill>
                <a:latin typeface="Arial"/>
                <a:ea typeface="Arial"/>
                <a:cs typeface="Arial"/>
                <a:sym typeface="Arial"/>
              </a:defRPr>
            </a:pPr>
            <a:r>
              <a:rPr dirty="0"/>
              <a:t>3. Foreign nationals or stateless persons residing in the territory of Ukraine who have committed crimes outside Ukraine may be extradited to a foreign state for criminal prosecution and committal for trial.</a:t>
            </a:r>
            <a:endParaRPr dirty="0">
              <a:solidFill>
                <a:srgbClr val="000000"/>
              </a:solidFill>
              <a:latin typeface="Times New Roman"/>
              <a:ea typeface="Times New Roman"/>
              <a:cs typeface="Times New Roman"/>
              <a:sym typeface="Times New Roman"/>
            </a:endParaRPr>
          </a:p>
          <a:p>
            <a:pPr marL="0" indent="0" defTabSz="457200">
              <a:spcBef>
                <a:spcPts val="1200"/>
              </a:spcBef>
              <a:buSzTx/>
              <a:buNone/>
              <a:defRPr sz="3500">
                <a:solidFill>
                  <a:srgbClr val="333333"/>
                </a:solidFill>
                <a:latin typeface="Arial"/>
                <a:ea typeface="Arial"/>
                <a:cs typeface="Arial"/>
                <a:sym typeface="Arial"/>
              </a:defRPr>
            </a:pPr>
            <a:r>
              <a:rPr dirty="0"/>
              <a:t>3. Ukraine may take over criminal proceedings in which the judiciary of a foreign state has not passed a sentence against citizens of Ukraine and foreign nationals residing in the territory of Ukraine who have committed crimes outside Ukraine, but who cannot be extradited to a foreign state or their extradition was denied, provided the act in connection with which the transfer of criminal proceedings has been requested is deemed a crime under this Code.</a:t>
            </a:r>
            <a:endParaRPr dirty="0">
              <a:solidFill>
                <a:srgbClr val="000000"/>
              </a:solidFill>
              <a:latin typeface="Times New Roman"/>
              <a:ea typeface="Times New Roman"/>
              <a:cs typeface="Times New Roman"/>
              <a:sym typeface="Times New Roman"/>
            </a:endParaRPr>
          </a:p>
          <a:p>
            <a:pPr marL="0" indent="0" defTabSz="457200">
              <a:spcBef>
                <a:spcPts val="1200"/>
              </a:spcBef>
              <a:buSzTx/>
              <a:buNone/>
              <a:defRPr sz="3500">
                <a:solidFill>
                  <a:srgbClr val="333333"/>
                </a:solidFill>
                <a:latin typeface="Arial"/>
                <a:ea typeface="Arial"/>
                <a:cs typeface="Arial"/>
                <a:sym typeface="Arial"/>
              </a:defRPr>
            </a:pPr>
            <a:r>
              <a:rPr dirty="0"/>
              <a:t>4. Execution in Ukraine of a sentence of a foreign court or international judicial institution shall be only possible provided the act as a result of which the sentence was passed is deemed a criminal offence under this Code or would be a criminal offence if committed in the territory of Ukraine.</a:t>
            </a:r>
            <a:endParaRPr lang="uk-UA" dirty="0"/>
          </a:p>
          <a:p>
            <a:pPr marL="0" indent="0" defTabSz="457200">
              <a:spcBef>
                <a:spcPts val="1200"/>
              </a:spcBef>
              <a:buSzTx/>
              <a:buNone/>
              <a:defRPr sz="3500">
                <a:solidFill>
                  <a:srgbClr val="333333"/>
                </a:solidFill>
                <a:latin typeface="Arial"/>
                <a:ea typeface="Arial"/>
                <a:cs typeface="Arial"/>
                <a:sym typeface="Arial"/>
              </a:defRPr>
            </a:pP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7" descr="Escalones de entrada y columnas de un edificio majestuoso en la ciudad">
            <a:extLst>
              <a:ext uri="{FF2B5EF4-FFF2-40B4-BE49-F238E27FC236}">
                <a16:creationId xmlns:a16="http://schemas.microsoft.com/office/drawing/2014/main" id="{CF4D4337-E740-FE4B-BE66-C0A84D080169}"/>
              </a:ext>
            </a:extLst>
          </p:cNvPr>
          <p:cNvPicPr>
            <a:picLocks noChangeAspect="1"/>
          </p:cNvPicPr>
          <p:nvPr/>
        </p:nvPicPr>
        <p:blipFill rotWithShape="1">
          <a:blip r:embed="rId2"/>
          <a:srcRect r="674" b="-1"/>
          <a:stretch/>
        </p:blipFill>
        <p:spPr>
          <a:xfrm>
            <a:off x="10109200" y="3606800"/>
            <a:ext cx="12472593" cy="8382000"/>
          </a:xfrm>
          <a:prstGeom prst="rect">
            <a:avLst/>
          </a:prstGeom>
          <a:noFill/>
        </p:spPr>
      </p:pic>
      <p:sp>
        <p:nvSpPr>
          <p:cNvPr id="5" name="Заголовок 4">
            <a:extLst>
              <a:ext uri="{FF2B5EF4-FFF2-40B4-BE49-F238E27FC236}">
                <a16:creationId xmlns:a16="http://schemas.microsoft.com/office/drawing/2014/main" id="{14E18561-C736-E325-6A1B-C13791CE6A8D}"/>
              </a:ext>
            </a:extLst>
          </p:cNvPr>
          <p:cNvSpPr>
            <a:spLocks noGrp="1"/>
          </p:cNvSpPr>
          <p:nvPr>
            <p:ph type="title"/>
          </p:nvPr>
        </p:nvSpPr>
        <p:spPr>
          <a:xfrm>
            <a:off x="2374900" y="889000"/>
            <a:ext cx="19621500" cy="2959100"/>
          </a:xfrm>
        </p:spPr>
        <p:txBody>
          <a:bodyPr anchor="ctr">
            <a:normAutofit/>
          </a:bodyPr>
          <a:lstStyle/>
          <a:p>
            <a:r>
              <a:rPr lang="en-US" dirty="0"/>
              <a:t>CRIMINAL VS PENAL</a:t>
            </a:r>
            <a:endParaRPr lang="ru-UA" dirty="0"/>
          </a:p>
        </p:txBody>
      </p:sp>
      <p:sp>
        <p:nvSpPr>
          <p:cNvPr id="15" name="Text Placeholder 3">
            <a:extLst>
              <a:ext uri="{FF2B5EF4-FFF2-40B4-BE49-F238E27FC236}">
                <a16:creationId xmlns:a16="http://schemas.microsoft.com/office/drawing/2014/main" id="{F8755BAB-A551-5F65-738B-246DA09B3F41}"/>
              </a:ext>
            </a:extLst>
          </p:cNvPr>
          <p:cNvSpPr>
            <a:spLocks noGrp="1"/>
          </p:cNvSpPr>
          <p:nvPr>
            <p:ph type="body" sz="half" idx="1"/>
          </p:nvPr>
        </p:nvSpPr>
        <p:spPr>
          <a:xfrm>
            <a:off x="1325880" y="3200400"/>
            <a:ext cx="8783320" cy="8813800"/>
          </a:xfrm>
        </p:spPr>
        <p:txBody>
          <a:bodyPr>
            <a:normAutofit/>
          </a:bodyPr>
          <a:lstStyle/>
          <a:p>
            <a:r>
              <a:rPr lang="en-US" sz="3200" dirty="0">
                <a:effectLst/>
                <a:latin typeface="Times New Roman" panose="02020603050405020304" pitchFamily="18" charset="0"/>
                <a:ea typeface="Calibri" panose="020F0502020204030204" pitchFamily="34" charset="0"/>
                <a:cs typeface="+mn-cs"/>
              </a:rPr>
              <a:t>The concept of </a:t>
            </a:r>
            <a:r>
              <a:rPr lang="uk-UA" sz="3200" dirty="0">
                <a:effectLst/>
                <a:latin typeface="Times New Roman" panose="02020603050405020304" pitchFamily="18" charset="0"/>
                <a:ea typeface="Calibri" panose="020F0502020204030204" pitchFamily="34" charset="0"/>
                <a:cs typeface="+mn-cs"/>
              </a:rPr>
              <a:t>С</a:t>
            </a:r>
            <a:r>
              <a:rPr lang="en-US" sz="3200" dirty="0" err="1">
                <a:effectLst/>
                <a:latin typeface="Times New Roman" panose="02020603050405020304" pitchFamily="18" charset="0"/>
                <a:ea typeface="Calibri" panose="020F0502020204030204" pitchFamily="34" charset="0"/>
                <a:cs typeface="+mn-cs"/>
              </a:rPr>
              <a:t>riminal</a:t>
            </a:r>
            <a:r>
              <a:rPr lang="en-US" sz="3200" dirty="0">
                <a:effectLst/>
                <a:latin typeface="Times New Roman" panose="02020603050405020304" pitchFamily="18" charset="0"/>
                <a:ea typeface="Calibri" panose="020F0502020204030204" pitchFamily="34" charset="0"/>
                <a:cs typeface="+mn-cs"/>
              </a:rPr>
              <a:t> </a:t>
            </a:r>
            <a:r>
              <a:rPr lang="en-US" sz="3200" dirty="0">
                <a:latin typeface="Times New Roman" panose="02020603050405020304" pitchFamily="18" charset="0"/>
                <a:ea typeface="Calibri" panose="020F0502020204030204" pitchFamily="34" charset="0"/>
                <a:cs typeface="+mn-cs"/>
              </a:rPr>
              <a:t>L</a:t>
            </a:r>
            <a:r>
              <a:rPr lang="en-US" sz="3200" dirty="0">
                <a:effectLst/>
                <a:latin typeface="Times New Roman" panose="02020603050405020304" pitchFamily="18" charset="0"/>
                <a:ea typeface="Calibri" panose="020F0502020204030204" pitchFamily="34" charset="0"/>
                <a:cs typeface="+mn-cs"/>
              </a:rPr>
              <a:t>aw varies significantly across different segments of society, encompassing citizens, media, social groups, and law enforcement authorities. </a:t>
            </a:r>
          </a:p>
          <a:p>
            <a:r>
              <a:rPr lang="en-US" sz="3200" dirty="0">
                <a:effectLst/>
                <a:latin typeface="Times New Roman" panose="02020603050405020304" pitchFamily="18" charset="0"/>
                <a:ea typeface="Calibri" panose="020F0502020204030204" pitchFamily="34" charset="0"/>
                <a:cs typeface="+mn-cs"/>
              </a:rPr>
              <a:t>The autonomous concepts of criminal law, punishment and crime exist also in ECHR  and ECJ judgments </a:t>
            </a:r>
            <a:endParaRPr lang="uk-UA" sz="3200" dirty="0">
              <a:effectLst/>
              <a:latin typeface="Times New Roman" panose="02020603050405020304" pitchFamily="18" charset="0"/>
              <a:ea typeface="Calibri" panose="020F0502020204030204" pitchFamily="34" charset="0"/>
              <a:cs typeface="+mn-cs"/>
            </a:endParaRPr>
          </a:p>
          <a:p>
            <a:pPr algn="just" fontAlgn="base"/>
            <a:r>
              <a:rPr lang="en" sz="3200" i="1" dirty="0" err="1">
                <a:latin typeface="Times New Roman" panose="02020603050405020304" pitchFamily="18" charset="0"/>
                <a:cs typeface="+mn-cs"/>
              </a:rPr>
              <a:t>Tuliakov</a:t>
            </a:r>
            <a:r>
              <a:rPr lang="en" sz="3200" i="1" dirty="0">
                <a:latin typeface="Times New Roman" panose="02020603050405020304" pitchFamily="18" charset="0"/>
                <a:cs typeface="+mn-cs"/>
              </a:rPr>
              <a:t> V. </a:t>
            </a:r>
            <a:r>
              <a:rPr lang="ru-RU" sz="3200" i="1" dirty="0">
                <a:latin typeface="Times New Roman" panose="02020603050405020304" pitchFamily="18" charset="0"/>
                <a:cs typeface="+mn-cs"/>
              </a:rPr>
              <a:t>О. </a:t>
            </a:r>
            <a:r>
              <a:rPr lang="en" sz="3200" i="1" dirty="0">
                <a:latin typeface="Times New Roman" panose="02020603050405020304" pitchFamily="18" charset="0"/>
                <a:cs typeface="+mn-cs"/>
              </a:rPr>
              <a:t>Trends in criminal policy: (dis) </a:t>
            </a:r>
            <a:r>
              <a:rPr lang="en" sz="3200" i="1" dirty="0" err="1">
                <a:latin typeface="Times New Roman" panose="02020603050405020304" pitchFamily="18" charset="0"/>
                <a:cs typeface="+mn-cs"/>
              </a:rPr>
              <a:t>organising</a:t>
            </a:r>
            <a:r>
              <a:rPr lang="en" sz="3200" i="1" dirty="0">
                <a:latin typeface="Times New Roman" panose="02020603050405020304" pitchFamily="18" charset="0"/>
                <a:cs typeface="+mn-cs"/>
              </a:rPr>
              <a:t> the chaos. Concept [Electronic resource] : lecture 1 : [presentation PowerPoint] / V. </a:t>
            </a:r>
            <a:r>
              <a:rPr lang="ru-RU" sz="3200" i="1" dirty="0">
                <a:latin typeface="Times New Roman" panose="02020603050405020304" pitchFamily="18" charset="0"/>
                <a:cs typeface="+mn-cs"/>
              </a:rPr>
              <a:t>О. </a:t>
            </a:r>
            <a:r>
              <a:rPr lang="en" sz="3200" i="1" dirty="0" err="1">
                <a:latin typeface="Times New Roman" panose="02020603050405020304" pitchFamily="18" charset="0"/>
                <a:cs typeface="+mn-cs"/>
              </a:rPr>
              <a:t>Tuliakov</a:t>
            </a:r>
            <a:r>
              <a:rPr lang="en" sz="3200" i="1" dirty="0">
                <a:latin typeface="Times New Roman" panose="02020603050405020304" pitchFamily="18" charset="0"/>
                <a:cs typeface="+mn-cs"/>
              </a:rPr>
              <a:t>. – Electronic data (14 slides). – Ciudad Real, 2023. http://</a:t>
            </a:r>
            <a:r>
              <a:rPr lang="en" sz="3200" i="1" dirty="0" err="1">
                <a:latin typeface="Times New Roman" panose="02020603050405020304" pitchFamily="18" charset="0"/>
                <a:cs typeface="+mn-cs"/>
              </a:rPr>
              <a:t>dspace.onua.edu.ua</a:t>
            </a:r>
            <a:r>
              <a:rPr lang="en" sz="3200" i="1" dirty="0">
                <a:latin typeface="Times New Roman" panose="02020603050405020304" pitchFamily="18" charset="0"/>
                <a:cs typeface="+mn-cs"/>
              </a:rPr>
              <a:t>/handle/11300/25979</a:t>
            </a:r>
          </a:p>
          <a:p>
            <a:endParaRPr lang="en-US" sz="3200" dirty="0">
              <a:latin typeface="Times New Roman" panose="02020603050405020304" pitchFamily="18" charset="0"/>
              <a:cs typeface="+mn-cs"/>
            </a:endParaRPr>
          </a:p>
        </p:txBody>
      </p:sp>
    </p:spTree>
    <p:extLst>
      <p:ext uri="{BB962C8B-B14F-4D97-AF65-F5344CB8AC3E}">
        <p14:creationId xmlns:p14="http://schemas.microsoft.com/office/powerpoint/2010/main" val="1652584426"/>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a16="http://schemas.microsoft.com/office/drawing/2014/main" id="{C456E7C6-8308-C9B9-EE70-303468361FE1}"/>
              </a:ext>
            </a:extLst>
          </p:cNvPr>
          <p:cNvSpPr>
            <a:spLocks noGrp="1"/>
          </p:cNvSpPr>
          <p:nvPr>
            <p:ph type="body" idx="1"/>
          </p:nvPr>
        </p:nvSpPr>
        <p:spPr>
          <a:xfrm>
            <a:off x="2042391" y="6652260"/>
            <a:ext cx="19621500" cy="5692140"/>
          </a:xfrm>
        </p:spPr>
        <p:txBody>
          <a:bodyPr>
            <a:normAutofit fontScale="25000" lnSpcReduction="20000"/>
          </a:bodyPr>
          <a:lstStyle/>
          <a:p>
            <a:endParaRPr lang="en" b="0" i="0" u="none" strike="noStrike" dirty="0">
              <a:solidFill>
                <a:srgbClr val="8F621D"/>
              </a:solidFill>
              <a:effectLst/>
              <a:latin typeface="Chivo"/>
              <a:hlinkClick r:id="rId2"/>
            </a:endParaRPr>
          </a:p>
          <a:p>
            <a:endParaRPr lang="en" b="0" i="0" u="none" strike="noStrike" dirty="0">
              <a:solidFill>
                <a:srgbClr val="8F621D"/>
              </a:solidFill>
              <a:effectLst/>
              <a:latin typeface="Chivo"/>
              <a:hlinkClick r:id="rId2"/>
            </a:endParaRPr>
          </a:p>
          <a:p>
            <a:r>
              <a:rPr lang="en" sz="9600" b="0" i="0" u="none" strike="noStrike" dirty="0">
                <a:solidFill>
                  <a:srgbClr val="8F621D"/>
                </a:solidFill>
                <a:effectLst/>
                <a:latin typeface="Chivo"/>
                <a:hlinkClick r:id="rId2"/>
              </a:rPr>
              <a:t>Convention on International Cooperation in the Investigation and Prosecution of Genocide, Crimes against Humanity, War Crimes and Other International Crimes</a:t>
            </a:r>
            <a:r>
              <a:rPr lang="en" sz="9600" b="0" i="0" u="none" strike="noStrike" dirty="0">
                <a:solidFill>
                  <a:srgbClr val="444444"/>
                </a:solidFill>
                <a:effectLst/>
                <a:latin typeface="Chivo"/>
              </a:rPr>
              <a:t> — referred to as the Mutual Legal Assistance Treaty (MLA), and now formally titled the Ljubljana-The Hague MLA Convention (26 may 2023) </a:t>
            </a:r>
          </a:p>
          <a:p>
            <a:pPr algn="just" fontAlgn="base"/>
            <a:r>
              <a:rPr lang="ru-RU" sz="9600" b="0" i="0" u="none" strike="noStrike" dirty="0" err="1">
                <a:solidFill>
                  <a:srgbClr val="444444"/>
                </a:solidFill>
                <a:effectLst/>
                <a:latin typeface="Arial" panose="020B0604020202020204" pitchFamily="34" charset="0"/>
              </a:rPr>
              <a:t>Міжнародне</a:t>
            </a:r>
            <a:r>
              <a:rPr lang="ru-RU" sz="9600" b="0" i="0" u="none" strike="noStrike" dirty="0">
                <a:solidFill>
                  <a:srgbClr val="444444"/>
                </a:solidFill>
                <a:effectLst/>
                <a:latin typeface="Arial" panose="020B0604020202020204" pitchFamily="34" charset="0"/>
              </a:rPr>
              <a:t> </a:t>
            </a:r>
            <a:r>
              <a:rPr lang="ru-RU" sz="9600" b="0" i="0" u="none" strike="noStrike" dirty="0" err="1">
                <a:solidFill>
                  <a:srgbClr val="444444"/>
                </a:solidFill>
                <a:effectLst/>
                <a:latin typeface="Arial" panose="020B0604020202020204" pitchFamily="34" charset="0"/>
              </a:rPr>
              <a:t>співробітництво</a:t>
            </a:r>
            <a:r>
              <a:rPr lang="ru-RU" sz="9600" b="0" i="0" u="none" strike="noStrike" dirty="0">
                <a:solidFill>
                  <a:srgbClr val="444444"/>
                </a:solidFill>
                <a:effectLst/>
                <a:latin typeface="Arial" panose="020B0604020202020204" pitchFamily="34" charset="0"/>
              </a:rPr>
              <a:t> у </a:t>
            </a:r>
            <a:r>
              <a:rPr lang="ru-RU" sz="9600" b="0" i="0" u="none" strike="noStrike" dirty="0" err="1">
                <a:solidFill>
                  <a:srgbClr val="444444"/>
                </a:solidFill>
                <a:effectLst/>
                <a:latin typeface="Arial" panose="020B0604020202020204" pitchFamily="34" charset="0"/>
              </a:rPr>
              <a:t>кримінальному</a:t>
            </a:r>
            <a:r>
              <a:rPr lang="ru-RU" sz="9600" b="0" i="0" u="none" strike="noStrike" dirty="0">
                <a:solidFill>
                  <a:srgbClr val="444444"/>
                </a:solidFill>
                <a:effectLst/>
                <a:latin typeface="Arial" panose="020B0604020202020204" pitchFamily="34" charset="0"/>
              </a:rPr>
              <a:t> </a:t>
            </a:r>
            <a:r>
              <a:rPr lang="ru-RU" sz="9600" b="0" i="0" u="none" strike="noStrike" dirty="0" err="1">
                <a:solidFill>
                  <a:srgbClr val="444444"/>
                </a:solidFill>
                <a:effectLst/>
                <a:latin typeface="Arial" panose="020B0604020202020204" pitchFamily="34" charset="0"/>
              </a:rPr>
              <a:t>провадженні</a:t>
            </a:r>
            <a:r>
              <a:rPr lang="ru-RU" sz="9600" b="0" i="0" u="none" strike="noStrike" dirty="0">
                <a:solidFill>
                  <a:srgbClr val="444444"/>
                </a:solidFill>
                <a:effectLst/>
                <a:latin typeface="Arial" panose="020B0604020202020204" pitchFamily="34" charset="0"/>
              </a:rPr>
              <a:t>=</a:t>
            </a:r>
            <a:r>
              <a:rPr lang="en" sz="9600" b="0" i="0" u="none" strike="noStrike" dirty="0">
                <a:solidFill>
                  <a:srgbClr val="444444"/>
                </a:solidFill>
                <a:effectLst/>
                <a:latin typeface="Arial" panose="020B0604020202020204" pitchFamily="34" charset="0"/>
              </a:rPr>
              <a:t>International cooperation in criminal </a:t>
            </a:r>
            <a:r>
              <a:rPr lang="en" sz="9600" b="0" i="0" u="none" strike="noStrike" dirty="0" err="1">
                <a:solidFill>
                  <a:srgbClr val="444444"/>
                </a:solidFill>
                <a:effectLst/>
                <a:latin typeface="Arial" panose="020B0604020202020204" pitchFamily="34" charset="0"/>
              </a:rPr>
              <a:t>proceeedings</a:t>
            </a:r>
            <a:r>
              <a:rPr lang="en" sz="9600" b="0" i="0" u="none" strike="noStrike" dirty="0">
                <a:solidFill>
                  <a:srgbClr val="444444"/>
                </a:solidFill>
                <a:effectLst/>
                <a:latin typeface="Arial" panose="020B0604020202020204" pitchFamily="34" charset="0"/>
              </a:rPr>
              <a:t> : </a:t>
            </a:r>
            <a:r>
              <a:rPr lang="ru-RU" sz="9600" b="0" i="0" u="none" strike="noStrike" dirty="0" err="1">
                <a:solidFill>
                  <a:srgbClr val="444444"/>
                </a:solidFill>
                <a:effectLst/>
                <a:latin typeface="Arial" panose="020B0604020202020204" pitchFamily="34" charset="0"/>
              </a:rPr>
              <a:t>навч</a:t>
            </a:r>
            <a:r>
              <a:rPr lang="ru-RU" sz="9600" b="0" i="0" u="none" strike="noStrike" dirty="0">
                <a:solidFill>
                  <a:srgbClr val="444444"/>
                </a:solidFill>
                <a:effectLst/>
                <a:latin typeface="Arial" panose="020B0604020202020204" pitchFamily="34" charset="0"/>
              </a:rPr>
              <a:t>. </a:t>
            </a:r>
            <a:r>
              <a:rPr lang="ru-RU" sz="9600" b="0" i="0" u="none" strike="noStrike" dirty="0" err="1">
                <a:solidFill>
                  <a:srgbClr val="444444"/>
                </a:solidFill>
                <a:effectLst/>
                <a:latin typeface="Arial" panose="020B0604020202020204" pitchFamily="34" charset="0"/>
              </a:rPr>
              <a:t>посіб</a:t>
            </a:r>
            <a:r>
              <a:rPr lang="ru-RU" sz="9600" b="0" i="0" u="none" strike="noStrike" dirty="0">
                <a:solidFill>
                  <a:srgbClr val="444444"/>
                </a:solidFill>
                <a:effectLst/>
                <a:latin typeface="Arial" panose="020B0604020202020204" pitchFamily="34" charset="0"/>
              </a:rPr>
              <a:t>. [</a:t>
            </a:r>
            <a:r>
              <a:rPr lang="ru-RU" sz="9600" b="0" i="0" u="none" strike="noStrike" dirty="0" err="1">
                <a:solidFill>
                  <a:srgbClr val="444444"/>
                </a:solidFill>
                <a:effectLst/>
                <a:latin typeface="Arial" panose="020B0604020202020204" pitchFamily="34" charset="0"/>
              </a:rPr>
              <a:t>Електронний</a:t>
            </a:r>
            <a:r>
              <a:rPr lang="ru-RU" sz="9600" b="0" i="0" u="none" strike="noStrike" dirty="0">
                <a:solidFill>
                  <a:srgbClr val="444444"/>
                </a:solidFill>
                <a:effectLst/>
                <a:latin typeface="Arial" panose="020B0604020202020204" pitchFamily="34" charset="0"/>
              </a:rPr>
              <a:t> ресурс] / В. </a:t>
            </a:r>
            <a:r>
              <a:rPr lang="ru-RU" sz="9600" b="0" i="0" u="none" strike="noStrike" dirty="0" err="1">
                <a:solidFill>
                  <a:srgbClr val="444444"/>
                </a:solidFill>
                <a:effectLst/>
                <a:latin typeface="Arial" panose="020B0604020202020204" pitchFamily="34" charset="0"/>
              </a:rPr>
              <a:t>В.Зуєв</a:t>
            </a:r>
            <a:r>
              <a:rPr lang="ru-RU" sz="9600" b="0" i="0" u="none" strike="noStrike" dirty="0">
                <a:solidFill>
                  <a:srgbClr val="444444"/>
                </a:solidFill>
                <a:effectLst/>
                <a:latin typeface="Arial" panose="020B0604020202020204" pitchFamily="34" charset="0"/>
              </a:rPr>
              <a:t>, І. </a:t>
            </a:r>
            <a:r>
              <a:rPr lang="ru-RU" sz="9600" b="0" i="0" u="none" strike="noStrike" dirty="0" err="1">
                <a:solidFill>
                  <a:srgbClr val="444444"/>
                </a:solidFill>
                <a:effectLst/>
                <a:latin typeface="Arial" panose="020B0604020202020204" pitchFamily="34" charset="0"/>
              </a:rPr>
              <a:t>В.Гловюк</a:t>
            </a:r>
            <a:r>
              <a:rPr lang="ru-RU" sz="9600" b="0" i="0" u="none" strike="noStrike" dirty="0">
                <a:solidFill>
                  <a:srgbClr val="444444"/>
                </a:solidFill>
                <a:effectLst/>
                <a:latin typeface="Arial" panose="020B0604020202020204" pitchFamily="34" charset="0"/>
              </a:rPr>
              <a:t>, А. </a:t>
            </a:r>
            <a:r>
              <a:rPr lang="ru-RU" sz="9600" b="0" i="0" u="none" strike="noStrike" dirty="0" err="1">
                <a:solidFill>
                  <a:srgbClr val="444444"/>
                </a:solidFill>
                <a:effectLst/>
                <a:latin typeface="Arial" panose="020B0604020202020204" pitchFamily="34" charset="0"/>
              </a:rPr>
              <a:t>В.Підгородинська</a:t>
            </a:r>
            <a:r>
              <a:rPr lang="ru-RU" sz="9600" b="0" i="0" u="none" strike="noStrike" dirty="0">
                <a:solidFill>
                  <a:srgbClr val="444444"/>
                </a:solidFill>
                <a:effectLst/>
                <a:latin typeface="Arial" panose="020B0604020202020204" pitchFamily="34" charset="0"/>
              </a:rPr>
              <a:t>, А. </a:t>
            </a:r>
            <a:r>
              <a:rPr lang="ru-RU" sz="9600" b="0" i="0" u="none" strike="noStrike" dirty="0" err="1">
                <a:solidFill>
                  <a:srgbClr val="444444"/>
                </a:solidFill>
                <a:effectLst/>
                <a:latin typeface="Arial" panose="020B0604020202020204" pitchFamily="34" charset="0"/>
              </a:rPr>
              <a:t>С.Степаненко</a:t>
            </a:r>
            <a:r>
              <a:rPr lang="ru-RU" sz="9600" b="0" i="0" u="none" strike="noStrike" dirty="0">
                <a:solidFill>
                  <a:srgbClr val="444444"/>
                </a:solidFill>
                <a:effectLst/>
                <a:latin typeface="Arial" panose="020B0604020202020204" pitchFamily="34" charset="0"/>
              </a:rPr>
              <a:t>, В.О. Туляков, </a:t>
            </a:r>
            <a:r>
              <a:rPr lang="ru-RU" sz="9600" b="0" i="0" u="none" strike="noStrike" dirty="0" err="1">
                <a:solidFill>
                  <a:srgbClr val="444444"/>
                </a:solidFill>
                <a:effectLst/>
                <a:latin typeface="Arial" panose="020B0604020202020204" pitchFamily="34" charset="0"/>
              </a:rPr>
              <a:t>О.В.Малахова</a:t>
            </a:r>
            <a:r>
              <a:rPr lang="ru-RU" sz="9600" b="0" i="0" u="none" strike="noStrike" dirty="0">
                <a:solidFill>
                  <a:srgbClr val="444444"/>
                </a:solidFill>
                <a:effectLst/>
                <a:latin typeface="Arial" panose="020B0604020202020204" pitchFamily="34" charset="0"/>
              </a:rPr>
              <a:t> ; за ред. </a:t>
            </a:r>
            <a:r>
              <a:rPr lang="ru-RU" sz="9600" b="0" i="0" u="none" strike="noStrike" dirty="0" err="1">
                <a:solidFill>
                  <a:srgbClr val="444444"/>
                </a:solidFill>
                <a:effectLst/>
                <a:latin typeface="Arial" panose="020B0604020202020204" pitchFamily="34" charset="0"/>
              </a:rPr>
              <a:t>В.О.Тулякова</a:t>
            </a:r>
            <a:r>
              <a:rPr lang="ru-RU" sz="9600" b="0" i="0" u="none" strike="noStrike" dirty="0">
                <a:solidFill>
                  <a:srgbClr val="444444"/>
                </a:solidFill>
                <a:effectLst/>
                <a:latin typeface="Arial" panose="020B0604020202020204" pitchFamily="34" charset="0"/>
              </a:rPr>
              <a:t>. – Одеса : </a:t>
            </a:r>
            <a:r>
              <a:rPr lang="ru-RU" sz="9600" b="0" i="0" u="none" strike="noStrike" dirty="0" err="1">
                <a:solidFill>
                  <a:srgbClr val="444444"/>
                </a:solidFill>
                <a:effectLst/>
                <a:latin typeface="Arial" panose="020B0604020202020204" pitchFamily="34" charset="0"/>
              </a:rPr>
              <a:t>Національний</a:t>
            </a:r>
            <a:r>
              <a:rPr lang="ru-RU" sz="9600" b="0" i="0" u="none" strike="noStrike" dirty="0">
                <a:solidFill>
                  <a:srgbClr val="444444"/>
                </a:solidFill>
                <a:effectLst/>
                <a:latin typeface="Arial" panose="020B0604020202020204" pitchFamily="34" charset="0"/>
              </a:rPr>
              <a:t> </a:t>
            </a:r>
            <a:r>
              <a:rPr lang="ru-RU" sz="9600" b="0" i="0" u="none" strike="noStrike" dirty="0" err="1">
                <a:solidFill>
                  <a:srgbClr val="444444"/>
                </a:solidFill>
                <a:effectLst/>
                <a:latin typeface="Arial" panose="020B0604020202020204" pitchFamily="34" charset="0"/>
              </a:rPr>
              <a:t>університет</a:t>
            </a:r>
            <a:r>
              <a:rPr lang="ru-RU" sz="9600" b="0" i="0" u="none" strike="noStrike" dirty="0">
                <a:solidFill>
                  <a:srgbClr val="444444"/>
                </a:solidFill>
                <a:effectLst/>
                <a:latin typeface="Arial" panose="020B0604020202020204" pitchFamily="34" charset="0"/>
              </a:rPr>
              <a:t> «</a:t>
            </a:r>
            <a:r>
              <a:rPr lang="ru-RU" sz="9600" b="0" i="0" u="none" strike="noStrike" dirty="0" err="1">
                <a:solidFill>
                  <a:srgbClr val="444444"/>
                </a:solidFill>
                <a:effectLst/>
                <a:latin typeface="Arial" panose="020B0604020202020204" pitchFamily="34" charset="0"/>
              </a:rPr>
              <a:t>Одеська</a:t>
            </a:r>
            <a:r>
              <a:rPr lang="ru-RU" sz="9600" b="0" i="0" u="none" strike="noStrike" dirty="0">
                <a:solidFill>
                  <a:srgbClr val="444444"/>
                </a:solidFill>
                <a:effectLst/>
                <a:latin typeface="Arial" panose="020B0604020202020204" pitchFamily="34" charset="0"/>
              </a:rPr>
              <a:t> </a:t>
            </a:r>
            <a:r>
              <a:rPr lang="ru-RU" sz="9600" b="0" i="0" u="none" strike="noStrike" dirty="0" err="1">
                <a:solidFill>
                  <a:srgbClr val="444444"/>
                </a:solidFill>
                <a:effectLst/>
                <a:latin typeface="Arial" panose="020B0604020202020204" pitchFamily="34" charset="0"/>
              </a:rPr>
              <a:t>юридична</a:t>
            </a:r>
            <a:r>
              <a:rPr lang="ru-RU" sz="9600" b="0" i="0" u="none" strike="noStrike" dirty="0">
                <a:solidFill>
                  <a:srgbClr val="444444"/>
                </a:solidFill>
                <a:effectLst/>
                <a:latin typeface="Arial" panose="020B0604020202020204" pitchFamily="34" charset="0"/>
              </a:rPr>
              <a:t> </a:t>
            </a:r>
            <a:r>
              <a:rPr lang="ru-RU" sz="9600" b="0" i="0" u="none" strike="noStrike" dirty="0" err="1">
                <a:solidFill>
                  <a:srgbClr val="444444"/>
                </a:solidFill>
                <a:effectLst/>
                <a:latin typeface="Arial" panose="020B0604020202020204" pitchFamily="34" charset="0"/>
              </a:rPr>
              <a:t>академія</a:t>
            </a:r>
            <a:r>
              <a:rPr lang="ru-RU" sz="9600" b="0" i="0" u="none" strike="noStrike" dirty="0">
                <a:solidFill>
                  <a:srgbClr val="444444"/>
                </a:solidFill>
                <a:effectLst/>
                <a:latin typeface="Arial" panose="020B0604020202020204" pitchFamily="34" charset="0"/>
              </a:rPr>
              <a:t>», 2022. - 221 с. – Режим доступу : </a:t>
            </a:r>
            <a:r>
              <a:rPr lang="en" sz="9600" b="0" i="0" u="none" strike="noStrike" dirty="0">
                <a:solidFill>
                  <a:srgbClr val="444444"/>
                </a:solidFill>
                <a:effectLst/>
                <a:latin typeface="Arial" panose="020B0604020202020204" pitchFamily="34" charset="0"/>
                <a:hlinkClick r:id="rId3"/>
              </a:rPr>
              <a:t>https://doi.org/10.32837/11300.26117</a:t>
            </a:r>
            <a:endParaRPr lang="en" sz="9600" b="0" i="0" u="none" strike="noStrike" dirty="0">
              <a:solidFill>
                <a:srgbClr val="444444"/>
              </a:solidFill>
              <a:effectLst/>
              <a:latin typeface="Arial" panose="020B0604020202020204" pitchFamily="34" charset="0"/>
            </a:endParaRPr>
          </a:p>
          <a:p>
            <a:pPr marL="0" indent="0" algn="just" fontAlgn="base">
              <a:buNone/>
            </a:pPr>
            <a:endParaRPr lang="en" sz="9600" b="0" i="0" u="none" strike="noStrike" dirty="0">
              <a:solidFill>
                <a:srgbClr val="444444"/>
              </a:solidFill>
              <a:effectLst/>
              <a:latin typeface="Arial" panose="020B0604020202020204" pitchFamily="34" charset="0"/>
            </a:endParaRPr>
          </a:p>
          <a:p>
            <a:br>
              <a:rPr lang="en" sz="9600" dirty="0"/>
            </a:br>
            <a:endParaRPr lang="ru-UA" sz="9600" dirty="0"/>
          </a:p>
        </p:txBody>
      </p:sp>
      <p:pic>
        <p:nvPicPr>
          <p:cNvPr id="2050" name="Picture 2" descr="End of the largest diplomatic conference in Slovenia for the adoption of the  Ljubljana-Hague Convention | GOV.SI">
            <a:extLst>
              <a:ext uri="{FF2B5EF4-FFF2-40B4-BE49-F238E27FC236}">
                <a16:creationId xmlns:a16="http://schemas.microsoft.com/office/drawing/2014/main" id="{61CBC2B3-05DE-AABE-DCB2-A931672D10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0108" y="1191491"/>
            <a:ext cx="18117127" cy="5292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9124062"/>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hank you for your attention!"/>
          <p:cNvSpPr txBox="1">
            <a:spLocks noGrp="1"/>
          </p:cNvSpPr>
          <p:nvPr>
            <p:ph type="body" idx="1"/>
          </p:nvPr>
        </p:nvSpPr>
        <p:spPr>
          <a:prstGeom prst="rect">
            <a:avLst/>
          </a:prstGeom>
        </p:spPr>
        <p:txBody>
          <a:bodyPr/>
          <a:lstStyle>
            <a:lvl1pPr>
              <a:buBlip>
                <a:blip r:embed="rId2"/>
              </a:buBlip>
            </a:lvl1pPr>
          </a:lstStyle>
          <a:p>
            <a:r>
              <a:rPr dirty="0"/>
              <a:t>Thank you for your attention!</a:t>
            </a:r>
            <a:endParaRPr lang="en-US" dirty="0"/>
          </a:p>
          <a:p>
            <a:r>
              <a:rPr lang="en" dirty="0"/>
              <a:t>https://</a:t>
            </a:r>
            <a:r>
              <a:rPr lang="en" dirty="0" err="1"/>
              <a:t>www.youtube.com</a:t>
            </a:r>
            <a:r>
              <a:rPr lang="en" dirty="0"/>
              <a:t>/</a:t>
            </a:r>
            <a:r>
              <a:rPr lang="en" dirty="0" err="1"/>
              <a:t>watch?v</a:t>
            </a:r>
            <a:r>
              <a:rPr lang="en" dirty="0"/>
              <a:t>=jZfrmHB_2S4 </a:t>
            </a:r>
          </a:p>
          <a:p>
            <a:r>
              <a:rPr lang="en" dirty="0"/>
              <a:t>© Viacheslav </a:t>
            </a:r>
            <a:r>
              <a:rPr lang="en" dirty="0" err="1"/>
              <a:t>Tuliakov</a:t>
            </a:r>
            <a:r>
              <a:rPr lang="en" dirty="0"/>
              <a:t> (2023)</a:t>
            </a:r>
            <a:endParaRPr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hite stones balanced in a stack">
            <a:extLst>
              <a:ext uri="{FF2B5EF4-FFF2-40B4-BE49-F238E27FC236}">
                <a16:creationId xmlns:a16="http://schemas.microsoft.com/office/drawing/2014/main" id="{B8E1A22E-7455-C755-DC8D-648A93A43893}"/>
              </a:ext>
            </a:extLst>
          </p:cNvPr>
          <p:cNvPicPr>
            <a:picLocks noChangeAspect="1"/>
          </p:cNvPicPr>
          <p:nvPr/>
        </p:nvPicPr>
        <p:blipFill rotWithShape="1">
          <a:blip r:embed="rId2"/>
          <a:srcRect t="1151" r="-1" b="-1"/>
          <a:stretch/>
        </p:blipFill>
        <p:spPr>
          <a:xfrm>
            <a:off x="12649199" y="609600"/>
            <a:ext cx="11003281" cy="11328400"/>
          </a:xfrm>
          <a:prstGeom prst="rect">
            <a:avLst/>
          </a:prstGeom>
          <a:noFill/>
        </p:spPr>
      </p:pic>
      <p:sp>
        <p:nvSpPr>
          <p:cNvPr id="3" name="Заголовок 2">
            <a:extLst>
              <a:ext uri="{FF2B5EF4-FFF2-40B4-BE49-F238E27FC236}">
                <a16:creationId xmlns:a16="http://schemas.microsoft.com/office/drawing/2014/main" id="{25368010-3CD4-68D3-0E38-96953325996C}"/>
              </a:ext>
            </a:extLst>
          </p:cNvPr>
          <p:cNvSpPr>
            <a:spLocks noGrp="1"/>
          </p:cNvSpPr>
          <p:nvPr>
            <p:ph type="title"/>
          </p:nvPr>
        </p:nvSpPr>
        <p:spPr>
          <a:xfrm>
            <a:off x="1816100" y="1943100"/>
            <a:ext cx="10502900" cy="2423160"/>
          </a:xfrm>
        </p:spPr>
        <p:txBody>
          <a:bodyPr anchor="b">
            <a:normAutofit fontScale="90000"/>
          </a:bodyPr>
          <a:lstStyle/>
          <a:p>
            <a:r>
              <a:rPr lang="en-US" dirty="0"/>
              <a:t>PRINCIPLES OF CRIMINALIZTION</a:t>
            </a:r>
            <a:endParaRPr lang="ru-UA" dirty="0"/>
          </a:p>
        </p:txBody>
      </p:sp>
      <p:sp>
        <p:nvSpPr>
          <p:cNvPr id="4" name="Текст 3">
            <a:extLst>
              <a:ext uri="{FF2B5EF4-FFF2-40B4-BE49-F238E27FC236}">
                <a16:creationId xmlns:a16="http://schemas.microsoft.com/office/drawing/2014/main" id="{92851E15-5EFC-458A-21B1-3F3F2ECD8355}"/>
              </a:ext>
            </a:extLst>
          </p:cNvPr>
          <p:cNvSpPr>
            <a:spLocks noGrp="1"/>
          </p:cNvSpPr>
          <p:nvPr>
            <p:ph type="body" sz="quarter" idx="1"/>
          </p:nvPr>
        </p:nvSpPr>
        <p:spPr>
          <a:xfrm>
            <a:off x="731520" y="4709160"/>
            <a:ext cx="11460480" cy="7063740"/>
          </a:xfrm>
        </p:spPr>
        <p:txBody>
          <a:bodyPr anchor="t">
            <a:normAutofit fontScale="77500" lnSpcReduction="20000"/>
          </a:bodyPr>
          <a:lstStyle/>
          <a:p>
            <a:pPr>
              <a:lnSpc>
                <a:spcPct val="90000"/>
              </a:lnSpc>
              <a:spcAft>
                <a:spcPts val="600"/>
              </a:spcAft>
            </a:pPr>
            <a:r>
              <a:rPr lang="en" sz="3600" b="0" i="0" u="none" strike="noStrike" dirty="0">
                <a:effectLst/>
              </a:rPr>
              <a:t>"</a:t>
            </a:r>
            <a:r>
              <a:rPr lang="en" sz="4200" b="0" i="0" u="none" strike="noStrike" dirty="0">
                <a:effectLst/>
              </a:rPr>
              <a:t>Principles of determining the threshold for criminalization (harm, protected legal interests);</a:t>
            </a:r>
          </a:p>
          <a:p>
            <a:pPr>
              <a:lnSpc>
                <a:spcPct val="90000"/>
              </a:lnSpc>
              <a:spcAft>
                <a:spcPts val="600"/>
              </a:spcAft>
            </a:pPr>
            <a:br>
              <a:rPr lang="en" sz="4200" dirty="0"/>
            </a:br>
            <a:r>
              <a:rPr lang="en" sz="4200" b="0" i="0" u="none" strike="noStrike" dirty="0">
                <a:effectLst/>
              </a:rPr>
              <a:t>Principles of justification of criminalization (proportionality, effectiveness);</a:t>
            </a:r>
          </a:p>
          <a:p>
            <a:pPr>
              <a:lnSpc>
                <a:spcPct val="90000"/>
              </a:lnSpc>
              <a:spcAft>
                <a:spcPts val="600"/>
              </a:spcAft>
            </a:pPr>
            <a:br>
              <a:rPr lang="en" sz="4200" dirty="0"/>
            </a:br>
            <a:r>
              <a:rPr lang="en" sz="4200" b="0" i="0" u="none" strike="noStrike" dirty="0">
                <a:effectLst/>
              </a:rPr>
              <a:t>Principles of distribution of State, EU and International powers in the field of criminalization (legal basis of competence, subsidiarity);</a:t>
            </a:r>
          </a:p>
          <a:p>
            <a:pPr>
              <a:lnSpc>
                <a:spcPct val="90000"/>
              </a:lnSpc>
              <a:spcAft>
                <a:spcPts val="600"/>
              </a:spcAft>
            </a:pPr>
            <a:br>
              <a:rPr lang="en" sz="4200" dirty="0"/>
            </a:br>
            <a:r>
              <a:rPr lang="en" sz="4200" b="0" i="0" u="none" strike="noStrike" dirty="0">
                <a:effectLst/>
              </a:rPr>
              <a:t>Principles of construction of the offense (internal subsidiarity, normativity, effectiveness of proof and prosecution, retrospective proportionality)".</a:t>
            </a:r>
          </a:p>
          <a:p>
            <a:pPr>
              <a:lnSpc>
                <a:spcPct val="90000"/>
              </a:lnSpc>
              <a:spcAft>
                <a:spcPts val="600"/>
              </a:spcAft>
            </a:pPr>
            <a:endParaRPr lang="en" sz="2600" i="1" dirty="0"/>
          </a:p>
          <a:p>
            <a:pPr>
              <a:lnSpc>
                <a:spcPct val="90000"/>
              </a:lnSpc>
              <a:spcAft>
                <a:spcPts val="600"/>
              </a:spcAft>
            </a:pPr>
            <a:r>
              <a:rPr lang="en" sz="2600" i="1" dirty="0" err="1"/>
              <a:t>Tuliakov</a:t>
            </a:r>
            <a:r>
              <a:rPr lang="en" sz="2600" i="1" dirty="0"/>
              <a:t> V. </a:t>
            </a:r>
            <a:r>
              <a:rPr lang="ru-RU" sz="2600" i="1" dirty="0"/>
              <a:t>О. </a:t>
            </a:r>
            <a:r>
              <a:rPr lang="en" sz="2600" i="1" dirty="0"/>
              <a:t>Trends in criminal policy: (dis) </a:t>
            </a:r>
            <a:r>
              <a:rPr lang="en" sz="2600" i="1" dirty="0" err="1"/>
              <a:t>organising</a:t>
            </a:r>
            <a:r>
              <a:rPr lang="en" sz="2600" i="1" dirty="0"/>
              <a:t> the chaos. </a:t>
            </a:r>
            <a:r>
              <a:rPr lang="en" sz="2600" i="1" dirty="0" err="1"/>
              <a:t>Criminalisation</a:t>
            </a:r>
            <a:r>
              <a:rPr lang="en" sz="2600" i="1" dirty="0"/>
              <a:t> vs </a:t>
            </a:r>
            <a:r>
              <a:rPr lang="en" sz="2600" i="1" dirty="0" err="1"/>
              <a:t>decriminalisation</a:t>
            </a:r>
            <a:r>
              <a:rPr lang="en" sz="2600" i="1" dirty="0"/>
              <a:t> (institutional approach) [Electronic resource] : lecture 4 : [presentation PowerPoint] / V. </a:t>
            </a:r>
            <a:r>
              <a:rPr lang="ru-RU" sz="2600" i="1" dirty="0"/>
              <a:t>О. </a:t>
            </a:r>
            <a:r>
              <a:rPr lang="en" sz="2600" i="1" dirty="0" err="1"/>
              <a:t>Tuliakov</a:t>
            </a:r>
            <a:r>
              <a:rPr lang="en" sz="2600" i="1" dirty="0"/>
              <a:t>. – Electronic data (20 slides). – Ciudad Real, 2023 </a:t>
            </a:r>
            <a:r>
              <a:rPr lang="en" sz="2600" i="1" dirty="0" err="1"/>
              <a:t>URL:http</a:t>
            </a:r>
            <a:r>
              <a:rPr lang="en" sz="2600" i="1" dirty="0"/>
              <a:t>://</a:t>
            </a:r>
            <a:r>
              <a:rPr lang="en" sz="2600" i="1" dirty="0" err="1"/>
              <a:t>dspace.onua.edu.ua</a:t>
            </a:r>
            <a:r>
              <a:rPr lang="en" sz="2600" i="1" dirty="0"/>
              <a:t>/handle/11300/25983</a:t>
            </a:r>
          </a:p>
          <a:p>
            <a:pPr>
              <a:lnSpc>
                <a:spcPct val="90000"/>
              </a:lnSpc>
              <a:spcAft>
                <a:spcPts val="600"/>
              </a:spcAft>
            </a:pPr>
            <a:endParaRPr lang="uk-UA" sz="2600" i="1" dirty="0"/>
          </a:p>
          <a:p>
            <a:pPr>
              <a:lnSpc>
                <a:spcPct val="90000"/>
              </a:lnSpc>
              <a:spcAft>
                <a:spcPts val="600"/>
              </a:spcAft>
            </a:pPr>
            <a:br>
              <a:rPr lang="en" sz="2600" i="1" dirty="0"/>
            </a:br>
            <a:br>
              <a:rPr lang="en" sz="3600" dirty="0"/>
            </a:br>
            <a:endParaRPr lang="ru-UA" sz="3600" dirty="0"/>
          </a:p>
        </p:txBody>
      </p:sp>
    </p:spTree>
    <p:extLst>
      <p:ext uri="{BB962C8B-B14F-4D97-AF65-F5344CB8AC3E}">
        <p14:creationId xmlns:p14="http://schemas.microsoft.com/office/powerpoint/2010/main" val="140413822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merca5cuadelaw19-red-notebook-front.jpg" descr="merca5cuadelaw19-red-notebook-front.jpg"/>
          <p:cNvPicPr>
            <a:picLocks noGrp="1" noChangeAspect="1"/>
          </p:cNvPicPr>
          <p:nvPr>
            <p:ph type="pic" idx="21"/>
          </p:nvPr>
        </p:nvPicPr>
        <p:blipFill>
          <a:blip r:embed="rId2"/>
          <a:stretch>
            <a:fillRect/>
          </a:stretch>
        </p:blipFill>
        <p:spPr>
          <a:xfrm>
            <a:off x="14456359" y="2583101"/>
            <a:ext cx="8829629" cy="9303933"/>
          </a:xfrm>
          <a:prstGeom prst="rect">
            <a:avLst/>
          </a:prstGeom>
        </p:spPr>
      </p:pic>
      <p:sp>
        <p:nvSpPr>
          <p:cNvPr id="124" name="IN FORCE"/>
          <p:cNvSpPr txBox="1">
            <a:spLocks noGrp="1"/>
          </p:cNvSpPr>
          <p:nvPr>
            <p:ph type="title"/>
          </p:nvPr>
        </p:nvSpPr>
        <p:spPr>
          <a:xfrm>
            <a:off x="1206500" y="495300"/>
            <a:ext cx="10502900" cy="2353898"/>
          </a:xfrm>
          <a:prstGeom prst="rect">
            <a:avLst/>
          </a:prstGeom>
        </p:spPr>
        <p:txBody>
          <a:bodyPr/>
          <a:lstStyle/>
          <a:p>
            <a:r>
              <a:t>IN FORCE</a:t>
            </a:r>
          </a:p>
        </p:txBody>
      </p:sp>
      <p:sp>
        <p:nvSpPr>
          <p:cNvPr id="125" name="Article 1. Objectives of the Criminal Code of Ukraine…"/>
          <p:cNvSpPr txBox="1">
            <a:spLocks noGrp="1"/>
          </p:cNvSpPr>
          <p:nvPr>
            <p:ph type="body" sz="half" idx="1"/>
          </p:nvPr>
        </p:nvSpPr>
        <p:spPr>
          <a:xfrm>
            <a:off x="1816100" y="2697233"/>
            <a:ext cx="12804855" cy="9075668"/>
          </a:xfrm>
          <a:prstGeom prst="rect">
            <a:avLst/>
          </a:prstGeom>
          <a:solidFill>
            <a:srgbClr val="FFFFFF"/>
          </a:solidFill>
        </p:spPr>
        <p:txBody>
          <a:bodyPr/>
          <a:lstStyle/>
          <a:p>
            <a:pPr algn="l" defTabSz="457200">
              <a:spcBef>
                <a:spcPts val="1600"/>
              </a:spcBef>
              <a:defRPr sz="2100">
                <a:solidFill>
                  <a:srgbClr val="333333"/>
                </a:solidFill>
                <a:latin typeface="+mn-lt"/>
                <a:ea typeface="+mn-ea"/>
                <a:cs typeface="+mn-cs"/>
                <a:sym typeface="Helvetica"/>
              </a:defRPr>
            </a:pPr>
            <a:r>
              <a:t>Article 1. Objectives of the Criminal Code of Ukraine</a:t>
            </a:r>
          </a:p>
          <a:p>
            <a:pPr algn="l" defTabSz="457200">
              <a:spcBef>
                <a:spcPts val="1600"/>
              </a:spcBef>
              <a:defRPr sz="2100">
                <a:solidFill>
                  <a:srgbClr val="333333"/>
                </a:solidFill>
                <a:latin typeface="+mn-lt"/>
                <a:ea typeface="+mn-ea"/>
                <a:cs typeface="+mn-cs"/>
                <a:sym typeface="Helvetica"/>
              </a:defRPr>
            </a:pPr>
            <a:r>
              <a:t>1. The objective of the Criminal Code of Ukraine is to provide legal protection of the rights and liberties of every human being and citizen, property, public order and public safety, the environment, and the constitutional order of Ukraine against criminal encroachments, to secure peace and safety of mankind, and also to prevent crime.</a:t>
            </a:r>
          </a:p>
          <a:p>
            <a:pPr algn="l" defTabSz="457200">
              <a:spcBef>
                <a:spcPts val="1600"/>
              </a:spcBef>
              <a:defRPr sz="2100">
                <a:solidFill>
                  <a:srgbClr val="333333"/>
                </a:solidFill>
                <a:latin typeface="+mn-lt"/>
                <a:ea typeface="+mn-ea"/>
                <a:cs typeface="+mn-cs"/>
                <a:sym typeface="Helvetica"/>
              </a:defRPr>
            </a:pPr>
            <a:r>
              <a:t>2. To this aim, the Criminal Code shall define which socially dangerous acts or omissions count as offences, and which punishments shall be imposed upon persons who commit them.</a:t>
            </a:r>
          </a:p>
          <a:p>
            <a:pPr algn="l" defTabSz="457200">
              <a:spcBef>
                <a:spcPts val="1600"/>
              </a:spcBef>
              <a:defRPr sz="2100">
                <a:solidFill>
                  <a:srgbClr val="333333"/>
                </a:solidFill>
                <a:latin typeface="+mn-lt"/>
                <a:ea typeface="+mn-ea"/>
                <a:cs typeface="+mn-cs"/>
                <a:sym typeface="Helvetica"/>
              </a:defRPr>
            </a:pPr>
            <a:endParaRPr/>
          </a:p>
          <a:p>
            <a:pPr algn="l" defTabSz="457200">
              <a:spcBef>
                <a:spcPts val="1600"/>
              </a:spcBef>
              <a:defRPr sz="2100">
                <a:solidFill>
                  <a:srgbClr val="333333"/>
                </a:solidFill>
                <a:latin typeface="+mn-lt"/>
                <a:ea typeface="+mn-ea"/>
                <a:cs typeface="+mn-cs"/>
                <a:sym typeface="Helvetica"/>
              </a:defRPr>
            </a:pPr>
            <a:r>
              <a:t>1. The Criminal Code of Ukraine based on the Ukraine and generally recognised principles and rules of international law shall be the Ukrainian legislation on criminal liability.</a:t>
            </a:r>
          </a:p>
          <a:p>
            <a:pPr algn="l" defTabSz="457200">
              <a:spcBef>
                <a:spcPts val="1600"/>
              </a:spcBef>
              <a:defRPr sz="2100">
                <a:solidFill>
                  <a:srgbClr val="333333"/>
                </a:solidFill>
                <a:latin typeface="+mn-lt"/>
                <a:ea typeface="+mn-ea"/>
                <a:cs typeface="+mn-cs"/>
                <a:sym typeface="Helvetica"/>
              </a:defRPr>
            </a:pPr>
            <a:r>
              <a:t>2. The Ukrainian laws on criminal liability, adopted after the effective date of this Code, shall be incorporated in this Code following its entry into force.</a:t>
            </a:r>
          </a:p>
          <a:p>
            <a:pPr algn="l" defTabSz="457200">
              <a:spcBef>
                <a:spcPts val="1600"/>
              </a:spcBef>
              <a:defRPr sz="2100">
                <a:solidFill>
                  <a:srgbClr val="333333"/>
                </a:solidFill>
                <a:latin typeface="+mn-lt"/>
                <a:ea typeface="+mn-ea"/>
                <a:cs typeface="+mn-cs"/>
                <a:sym typeface="Helvetica"/>
              </a:defRPr>
            </a:pPr>
            <a:r>
              <a:t>3. The criminality of any act as well as its punishability and other criminal consequences shall be determined exclusively by this Code.</a:t>
            </a:r>
          </a:p>
          <a:p>
            <a:pPr algn="l" defTabSz="457200">
              <a:spcBef>
                <a:spcPts val="1600"/>
              </a:spcBef>
              <a:defRPr sz="2100">
                <a:solidFill>
                  <a:srgbClr val="333333"/>
                </a:solidFill>
                <a:latin typeface="+mn-lt"/>
                <a:ea typeface="+mn-ea"/>
                <a:cs typeface="+mn-cs"/>
                <a:sym typeface="Helvetica"/>
              </a:defRPr>
            </a:pPr>
            <a:r>
              <a:t>4. Application of the law on criminal liability by analogy shall be prohibited.</a:t>
            </a:r>
          </a:p>
          <a:p>
            <a:pPr algn="l" defTabSz="457200">
              <a:spcBef>
                <a:spcPts val="1600"/>
              </a:spcBef>
              <a:defRPr sz="2100">
                <a:solidFill>
                  <a:srgbClr val="333333"/>
                </a:solidFill>
                <a:latin typeface="+mn-lt"/>
                <a:ea typeface="+mn-ea"/>
                <a:cs typeface="+mn-cs"/>
                <a:sym typeface="Helvetica"/>
              </a:defRPr>
            </a:pPr>
            <a:r>
              <a:t>5. The laws of Ukraine on criminal liability shall be consistent with provisions of existing international treaties, ratified by the Verkhovna Rada of Ukraine.</a:t>
            </a:r>
          </a:p>
          <a:p>
            <a:pPr algn="l" defTabSz="457200">
              <a:spcBef>
                <a:spcPts val="1600"/>
              </a:spcBef>
              <a:defRPr sz="2100">
                <a:solidFill>
                  <a:srgbClr val="333333"/>
                </a:solidFill>
                <a:latin typeface="+mn-lt"/>
                <a:ea typeface="+mn-ea"/>
                <a:cs typeface="+mn-cs"/>
                <a:sym typeface="Helvetica"/>
              </a:defRPr>
            </a:pPr>
            <a:r>
              <a:t>6. Amendments to the legislation of Ukraine on criminal liability shall be made only under laws amending this Code and/ or the criminal procedure legislation of Ukraine, and/or the legislation of Ukraine on administrative offences.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Drafting"/>
          <p:cNvSpPr txBox="1">
            <a:spLocks noGrp="1"/>
          </p:cNvSpPr>
          <p:nvPr>
            <p:ph type="title"/>
          </p:nvPr>
        </p:nvSpPr>
        <p:spPr>
          <a:prstGeom prst="rect">
            <a:avLst/>
          </a:prstGeom>
        </p:spPr>
        <p:txBody>
          <a:bodyPr/>
          <a:lstStyle/>
          <a:p>
            <a:r>
              <a:t>Drafting</a:t>
            </a:r>
          </a:p>
        </p:txBody>
      </p:sp>
      <p:sp>
        <p:nvSpPr>
          <p:cNvPr id="128" name="Article 1.1.1. Criminal Code…"/>
          <p:cNvSpPr txBox="1">
            <a:spLocks noGrp="1"/>
          </p:cNvSpPr>
          <p:nvPr>
            <p:ph type="body" idx="1"/>
          </p:nvPr>
        </p:nvSpPr>
        <p:spPr>
          <a:xfrm>
            <a:off x="594360" y="548640"/>
            <a:ext cx="23157179" cy="12595860"/>
          </a:xfrm>
          <a:prstGeom prst="rect">
            <a:avLst/>
          </a:prstGeom>
        </p:spPr>
        <p:txBody>
          <a:bodyPr/>
          <a:lstStyle/>
          <a:p>
            <a:pPr marL="0" indent="0" defTabSz="290367">
              <a:spcBef>
                <a:spcPts val="0"/>
              </a:spcBef>
              <a:buSzTx/>
              <a:buNone/>
              <a:defRPr sz="1131">
                <a:solidFill>
                  <a:srgbClr val="000000"/>
                </a:solidFill>
                <a:latin typeface="Times Roman"/>
                <a:ea typeface="Times Roman"/>
                <a:cs typeface="Times Roman"/>
                <a:sym typeface="Times Roman"/>
              </a:defRPr>
            </a:pPr>
            <a:endParaRPr dirty="0"/>
          </a:p>
          <a:p>
            <a:pPr marL="0" indent="0" defTabSz="290367">
              <a:spcBef>
                <a:spcPts val="0"/>
              </a:spcBef>
              <a:buSzTx/>
              <a:buNone/>
              <a:defRPr sz="1131">
                <a:solidFill>
                  <a:srgbClr val="000000"/>
                </a:solidFill>
                <a:latin typeface="Times Roman"/>
                <a:ea typeface="Times Roman"/>
                <a:cs typeface="Times Roman"/>
                <a:sym typeface="Times Roman"/>
              </a:defRPr>
            </a:pPr>
            <a:endParaRPr dirty="0"/>
          </a:p>
          <a:p>
            <a:pPr marL="0" indent="0" defTabSz="290367">
              <a:spcBef>
                <a:spcPts val="0"/>
              </a:spcBef>
              <a:buSzTx/>
              <a:buNone/>
              <a:defRPr sz="1131">
                <a:solidFill>
                  <a:srgbClr val="000000"/>
                </a:solidFill>
                <a:latin typeface="Times Roman"/>
                <a:ea typeface="Times Roman"/>
                <a:cs typeface="Times Roman"/>
                <a:sym typeface="Times Roman"/>
              </a:defRPr>
            </a:pPr>
            <a:endParaRPr dirty="0"/>
          </a:p>
          <a:p>
            <a:pPr marL="0" indent="0" defTabSz="290367">
              <a:spcBef>
                <a:spcPts val="0"/>
              </a:spcBef>
              <a:buSzTx/>
              <a:buNone/>
              <a:defRPr sz="1131">
                <a:solidFill>
                  <a:srgbClr val="000000"/>
                </a:solidFill>
                <a:latin typeface="Times Roman"/>
                <a:ea typeface="Times Roman"/>
                <a:cs typeface="Times Roman"/>
                <a:sym typeface="Times Roman"/>
              </a:defRPr>
            </a:pPr>
            <a:endParaRPr dirty="0"/>
          </a:p>
          <a:p>
            <a:pPr marL="0" indent="0" defTabSz="290367">
              <a:spcBef>
                <a:spcPts val="0"/>
              </a:spcBef>
              <a:buSzTx/>
              <a:buNone/>
              <a:defRPr sz="1131">
                <a:solidFill>
                  <a:srgbClr val="000000"/>
                </a:solidFill>
                <a:latin typeface="Times Roman"/>
                <a:ea typeface="Times Roman"/>
                <a:cs typeface="Times Roman"/>
                <a:sym typeface="Times Roman"/>
              </a:defRPr>
            </a:pPr>
            <a:endParaRPr dirty="0"/>
          </a:p>
          <a:p>
            <a:pPr marL="0" indent="0" defTabSz="290367">
              <a:spcBef>
                <a:spcPts val="0"/>
              </a:spcBef>
              <a:buSzTx/>
              <a:buNone/>
              <a:defRPr sz="1131">
                <a:solidFill>
                  <a:srgbClr val="000000"/>
                </a:solidFill>
                <a:latin typeface="Times Roman"/>
                <a:ea typeface="Times Roman"/>
                <a:cs typeface="Times Roman"/>
                <a:sym typeface="Times Roman"/>
              </a:defRPr>
            </a:pPr>
            <a:endParaRPr dirty="0"/>
          </a:p>
          <a:p>
            <a:pPr marL="0" indent="0" defTabSz="290367">
              <a:spcBef>
                <a:spcPts val="0"/>
              </a:spcBef>
              <a:buSzTx/>
              <a:buNone/>
              <a:defRPr sz="2175">
                <a:solidFill>
                  <a:srgbClr val="000000"/>
                </a:solidFill>
                <a:latin typeface="Times Roman"/>
                <a:ea typeface="Times Roman"/>
                <a:cs typeface="Times Roman"/>
                <a:sym typeface="Times Roman"/>
              </a:defRPr>
            </a:pPr>
            <a:endParaRPr sz="1131" dirty="0"/>
          </a:p>
          <a:p>
            <a:pPr marL="0" indent="0" defTabSz="290367">
              <a:spcBef>
                <a:spcPts val="0"/>
              </a:spcBef>
              <a:buSzTx/>
              <a:buNone/>
              <a:defRPr sz="2175">
                <a:solidFill>
                  <a:srgbClr val="000000"/>
                </a:solidFill>
                <a:latin typeface="Times Roman"/>
                <a:ea typeface="Times Roman"/>
                <a:cs typeface="Times Roman"/>
                <a:sym typeface="Times Roman"/>
              </a:defRPr>
            </a:pPr>
            <a:endParaRPr sz="1131" dirty="0"/>
          </a:p>
          <a:p>
            <a:pPr marL="0" indent="0" defTabSz="290367">
              <a:spcBef>
                <a:spcPts val="0"/>
              </a:spcBef>
              <a:buSzTx/>
              <a:buNone/>
              <a:defRPr sz="2175">
                <a:solidFill>
                  <a:srgbClr val="000000"/>
                </a:solidFill>
                <a:latin typeface="Times Roman"/>
                <a:ea typeface="Times Roman"/>
                <a:cs typeface="Times Roman"/>
                <a:sym typeface="Times Roman"/>
              </a:defRPr>
            </a:pPr>
            <a:endParaRPr sz="1131" dirty="0"/>
          </a:p>
          <a:p>
            <a:pPr marL="0" indent="0" defTabSz="290367">
              <a:spcBef>
                <a:spcPts val="0"/>
              </a:spcBef>
              <a:buSzTx/>
              <a:buNone/>
              <a:defRPr sz="2175">
                <a:solidFill>
                  <a:srgbClr val="000000"/>
                </a:solidFill>
                <a:latin typeface="Times Roman"/>
                <a:ea typeface="Times Roman"/>
                <a:cs typeface="Times Roman"/>
                <a:sym typeface="Times Roman"/>
              </a:defRPr>
            </a:pPr>
            <a:endParaRPr sz="1131" dirty="0"/>
          </a:p>
          <a:p>
            <a:pPr marL="0" indent="0" defTabSz="290367">
              <a:spcBef>
                <a:spcPts val="0"/>
              </a:spcBef>
              <a:buSzTx/>
              <a:buNone/>
              <a:defRPr sz="2175">
                <a:solidFill>
                  <a:srgbClr val="000000"/>
                </a:solidFill>
                <a:latin typeface="Times Roman"/>
                <a:ea typeface="Times Roman"/>
                <a:cs typeface="Times Roman"/>
                <a:sym typeface="Times Roman"/>
              </a:defRPr>
            </a:pPr>
            <a:r>
              <a:rPr dirty="0"/>
              <a:t>Decree of the President of Ukraine No. 584/2019 of August 7, 2019 "Issues of the Legal Reform Commission" established a working group on the development of criminal law within the said commission</a:t>
            </a:r>
          </a:p>
          <a:p>
            <a:pPr marL="0" indent="0" defTabSz="290367">
              <a:spcBef>
                <a:spcPts val="0"/>
              </a:spcBef>
              <a:buSzTx/>
              <a:buNone/>
              <a:defRPr sz="2175">
                <a:solidFill>
                  <a:srgbClr val="000000"/>
                </a:solidFill>
                <a:latin typeface="Times Roman"/>
                <a:ea typeface="Times Roman"/>
                <a:cs typeface="Times Roman"/>
                <a:sym typeface="Times Roman"/>
              </a:defRPr>
            </a:pPr>
            <a:endParaRPr dirty="0"/>
          </a:p>
          <a:p>
            <a:pPr marL="0" indent="0" defTabSz="290367">
              <a:spcBef>
                <a:spcPts val="0"/>
              </a:spcBef>
              <a:buSzTx/>
              <a:buNone/>
              <a:defRPr sz="1131">
                <a:solidFill>
                  <a:srgbClr val="000000"/>
                </a:solidFill>
                <a:latin typeface="Times Roman"/>
                <a:ea typeface="Times Roman"/>
                <a:cs typeface="Times Roman"/>
                <a:sym typeface="Times Roman"/>
              </a:defRPr>
            </a:pPr>
            <a:endParaRPr dirty="0"/>
          </a:p>
          <a:p>
            <a:pPr marL="0" indent="0" defTabSz="290367">
              <a:spcBef>
                <a:spcPts val="0"/>
              </a:spcBef>
              <a:buSzTx/>
              <a:buNone/>
              <a:defRPr sz="2088">
                <a:solidFill>
                  <a:srgbClr val="000000"/>
                </a:solidFill>
                <a:latin typeface="Times Roman"/>
                <a:ea typeface="Times Roman"/>
                <a:cs typeface="Times Roman"/>
                <a:sym typeface="Times Roman"/>
              </a:defRPr>
            </a:pPr>
            <a:r>
              <a:rPr sz="2088" dirty="0">
                <a:solidFill>
                  <a:srgbClr val="000000"/>
                </a:solidFill>
                <a:latin typeface="Times Roman"/>
              </a:rPr>
              <a:t>Article </a:t>
            </a:r>
            <a:r>
              <a:rPr dirty="0"/>
              <a:t>1.1.1. Criminal Code</a:t>
            </a:r>
            <a:endParaRPr lang="en-US" dirty="0"/>
          </a:p>
          <a:p>
            <a:pPr marL="0" indent="0" defTabSz="290367">
              <a:spcBef>
                <a:spcPts val="0"/>
              </a:spcBef>
              <a:buSzTx/>
              <a:buNone/>
              <a:defRPr sz="2088">
                <a:solidFill>
                  <a:srgbClr val="000000"/>
                </a:solidFill>
                <a:latin typeface="Times Roman"/>
                <a:ea typeface="Times Roman"/>
                <a:cs typeface="Times Roman"/>
                <a:sym typeface="Times Roman"/>
              </a:defRPr>
            </a:pPr>
            <a:endParaRPr dirty="0"/>
          </a:p>
          <a:p>
            <a:pPr marL="0" indent="0" defTabSz="290367">
              <a:spcBef>
                <a:spcPts val="0"/>
              </a:spcBef>
              <a:buSzTx/>
              <a:buNone/>
              <a:defRPr sz="2088">
                <a:solidFill>
                  <a:srgbClr val="000000"/>
                </a:solidFill>
                <a:latin typeface="Times Roman"/>
                <a:ea typeface="Times Roman"/>
                <a:cs typeface="Times Roman"/>
                <a:sym typeface="Times Roman"/>
              </a:defRPr>
            </a:pPr>
            <a:r>
              <a:rPr dirty="0"/>
              <a:t>1. The Criminal Code of Ukraine is the only law which, on the basis of the rule of law, regulates relations arising</a:t>
            </a:r>
          </a:p>
          <a:p>
            <a:pPr marL="0" indent="0" defTabSz="290367">
              <a:spcBef>
                <a:spcPts val="0"/>
              </a:spcBef>
              <a:buSzTx/>
              <a:buNone/>
              <a:defRPr sz="2088">
                <a:solidFill>
                  <a:srgbClr val="000000"/>
                </a:solidFill>
                <a:latin typeface="Times Roman"/>
                <a:ea typeface="Times Roman"/>
                <a:cs typeface="Times Roman"/>
                <a:sym typeface="Times Roman"/>
              </a:defRPr>
            </a:pPr>
            <a:r>
              <a:rPr dirty="0"/>
              <a:t>1) in connection with the commission of a criminal offence (criminal law relations), taking into account the interests of the victim;</a:t>
            </a:r>
          </a:p>
          <a:p>
            <a:pPr marL="0" indent="0" defTabSz="290367">
              <a:spcBef>
                <a:spcPts val="0"/>
              </a:spcBef>
              <a:buSzTx/>
              <a:buNone/>
              <a:defRPr sz="2088">
                <a:solidFill>
                  <a:srgbClr val="000000"/>
                </a:solidFill>
                <a:latin typeface="Times Roman"/>
                <a:ea typeface="Times Roman"/>
                <a:cs typeface="Times Roman"/>
                <a:sym typeface="Times Roman"/>
              </a:defRPr>
            </a:pPr>
            <a:r>
              <a:rPr dirty="0"/>
              <a:t>2) the commission of unlawful acts provided for by this Code by insane persons and persons under the age of the subject of the relevant criminal offense;</a:t>
            </a:r>
          </a:p>
          <a:p>
            <a:pPr marL="0" indent="0" defTabSz="290367">
              <a:spcBef>
                <a:spcPts val="0"/>
              </a:spcBef>
              <a:buSzTx/>
              <a:buNone/>
              <a:defRPr sz="2088">
                <a:solidFill>
                  <a:srgbClr val="000000"/>
                </a:solidFill>
                <a:latin typeface="Times Roman"/>
                <a:ea typeface="Times Roman"/>
                <a:cs typeface="Times Roman"/>
                <a:sym typeface="Times Roman"/>
              </a:defRPr>
            </a:pPr>
            <a:r>
              <a:rPr dirty="0"/>
              <a:t>3) infliction by a person of damage to social values defined in Articles 2.5.2 - 2.5.7 of this Code, under circumstances that exclude the unlawfulness of the act.</a:t>
            </a:r>
          </a:p>
          <a:p>
            <a:pPr marL="0" indent="0" defTabSz="290367">
              <a:spcBef>
                <a:spcPts val="0"/>
              </a:spcBef>
              <a:buSzTx/>
              <a:buNone/>
              <a:defRPr sz="2088">
                <a:solidFill>
                  <a:srgbClr val="000000"/>
                </a:solidFill>
                <a:latin typeface="Times Roman"/>
                <a:ea typeface="Times Roman"/>
                <a:cs typeface="Times Roman"/>
                <a:sym typeface="Times Roman"/>
              </a:defRPr>
            </a:pPr>
            <a:endParaRPr dirty="0"/>
          </a:p>
          <a:p>
            <a:pPr marL="0" indent="0" defTabSz="290367">
              <a:spcBef>
                <a:spcPts val="0"/>
              </a:spcBef>
              <a:buSzTx/>
              <a:buNone/>
              <a:defRPr sz="2088">
                <a:solidFill>
                  <a:srgbClr val="000000"/>
                </a:solidFill>
                <a:latin typeface="Times Roman"/>
                <a:ea typeface="Times Roman"/>
                <a:cs typeface="Times Roman"/>
                <a:sym typeface="Times Roman"/>
              </a:defRPr>
            </a:pPr>
            <a:r>
              <a:rPr dirty="0"/>
              <a:t>2. This Code is based on the Constitution of Ukraine. If in other normative legal acts of Ukraine</a:t>
            </a:r>
          </a:p>
          <a:p>
            <a:pPr marL="0" indent="0" defTabSz="290367">
              <a:spcBef>
                <a:spcPts val="0"/>
              </a:spcBef>
              <a:buSzTx/>
              <a:buNone/>
              <a:defRPr sz="2088">
                <a:solidFill>
                  <a:srgbClr val="000000"/>
                </a:solidFill>
                <a:latin typeface="Times Roman"/>
                <a:ea typeface="Times Roman"/>
                <a:cs typeface="Times Roman"/>
                <a:sym typeface="Times Roman"/>
              </a:defRPr>
            </a:pPr>
            <a:r>
              <a:rPr dirty="0"/>
              <a:t>of Ukraine, the issues defined in part 1 of this Article are resolved differently than by this Code, then, taking into account the provisions of Article 1.2.8 of this Code, the provisions of this Code shall apply.</a:t>
            </a:r>
          </a:p>
          <a:p>
            <a:pPr marL="0" indent="0" defTabSz="290367">
              <a:spcBef>
                <a:spcPts val="0"/>
              </a:spcBef>
              <a:buSzTx/>
              <a:buNone/>
              <a:defRPr sz="2088">
                <a:solidFill>
                  <a:srgbClr val="000000"/>
                </a:solidFill>
                <a:latin typeface="Times Roman"/>
                <a:ea typeface="Times Roman"/>
                <a:cs typeface="Times Roman"/>
                <a:sym typeface="Times Roman"/>
              </a:defRPr>
            </a:pPr>
            <a:endParaRPr dirty="0"/>
          </a:p>
          <a:p>
            <a:pPr marL="0" indent="0" defTabSz="290367">
              <a:spcBef>
                <a:spcPts val="0"/>
              </a:spcBef>
              <a:buSzTx/>
              <a:buNone/>
              <a:defRPr sz="2088">
                <a:solidFill>
                  <a:srgbClr val="000000"/>
                </a:solidFill>
                <a:latin typeface="Times Roman"/>
                <a:ea typeface="Times Roman"/>
                <a:cs typeface="Times Roman"/>
                <a:sym typeface="Times Roman"/>
              </a:defRPr>
            </a:pPr>
            <a:r>
              <a:rPr dirty="0"/>
              <a:t>3. In case of contradiction between the provisions of the General and Special Parts of this Code, the provisions of the General Part shall apply.</a:t>
            </a:r>
          </a:p>
          <a:p>
            <a:pPr marL="0" indent="0" defTabSz="290367">
              <a:spcBef>
                <a:spcPts val="0"/>
              </a:spcBef>
              <a:buSzTx/>
              <a:buNone/>
              <a:defRPr sz="2088">
                <a:solidFill>
                  <a:srgbClr val="000000"/>
                </a:solidFill>
                <a:latin typeface="Times Roman"/>
                <a:ea typeface="Times Roman"/>
                <a:cs typeface="Times Roman"/>
                <a:sym typeface="Times Roman"/>
              </a:defRPr>
            </a:pPr>
            <a:r>
              <a:rPr dirty="0"/>
              <a:t>Article 1.1.2. Purpose of the Criminal Code</a:t>
            </a:r>
          </a:p>
          <a:p>
            <a:pPr marL="0" indent="0" defTabSz="290367">
              <a:spcBef>
                <a:spcPts val="0"/>
              </a:spcBef>
              <a:buSzTx/>
              <a:buNone/>
              <a:defRPr sz="2088">
                <a:solidFill>
                  <a:srgbClr val="000000"/>
                </a:solidFill>
                <a:latin typeface="Times Roman"/>
                <a:ea typeface="Times Roman"/>
                <a:cs typeface="Times Roman"/>
                <a:sym typeface="Times Roman"/>
              </a:defRPr>
            </a:pPr>
            <a:r>
              <a:rPr dirty="0"/>
              <a:t>1. This Code defines:</a:t>
            </a:r>
          </a:p>
          <a:p>
            <a:pPr marL="0" indent="0" defTabSz="290367">
              <a:spcBef>
                <a:spcPts val="0"/>
              </a:spcBef>
              <a:buSzTx/>
              <a:buNone/>
              <a:defRPr sz="2088">
                <a:solidFill>
                  <a:srgbClr val="000000"/>
                </a:solidFill>
                <a:latin typeface="Times Roman"/>
                <a:ea typeface="Times Roman"/>
                <a:cs typeface="Times Roman"/>
                <a:sym typeface="Times Roman"/>
              </a:defRPr>
            </a:pPr>
            <a:r>
              <a:rPr dirty="0"/>
              <a:t>1) signs of corpus delicti of criminal offences - crimes and criminal</a:t>
            </a:r>
          </a:p>
          <a:p>
            <a:pPr marL="0" indent="0" defTabSz="290367">
              <a:spcBef>
                <a:spcPts val="0"/>
              </a:spcBef>
              <a:buSzTx/>
              <a:buNone/>
              <a:defRPr sz="2088">
                <a:solidFill>
                  <a:srgbClr val="000000"/>
                </a:solidFill>
                <a:latin typeface="Times Roman"/>
                <a:ea typeface="Times Roman"/>
                <a:cs typeface="Times Roman"/>
                <a:sym typeface="Times Roman"/>
              </a:defRPr>
            </a:pPr>
            <a:r>
              <a:rPr dirty="0"/>
              <a:t>(hereinafter in this Code - </a:t>
            </a:r>
            <a:r>
              <a:rPr dirty="0" err="1"/>
              <a:t>misdemeanours</a:t>
            </a:r>
            <a:r>
              <a:rPr dirty="0"/>
              <a:t>) and their exhaustive list</a:t>
            </a:r>
          </a:p>
          <a:p>
            <a:pPr marL="0" indent="0" defTabSz="290367">
              <a:spcBef>
                <a:spcPts val="0"/>
              </a:spcBef>
              <a:buSzTx/>
              <a:buNone/>
              <a:defRPr sz="2088">
                <a:solidFill>
                  <a:srgbClr val="000000"/>
                </a:solidFill>
                <a:latin typeface="Times Roman"/>
                <a:ea typeface="Times Roman"/>
                <a:cs typeface="Times Roman"/>
                <a:sym typeface="Times Roman"/>
              </a:defRPr>
            </a:pPr>
            <a:r>
              <a:rPr dirty="0"/>
              <a:t>) types and amounts of criminal legal means;</a:t>
            </a:r>
          </a:p>
          <a:p>
            <a:pPr marL="0" indent="0" defTabSz="290367">
              <a:spcBef>
                <a:spcPts val="0"/>
              </a:spcBef>
              <a:buSzTx/>
              <a:buNone/>
              <a:defRPr sz="2088">
                <a:solidFill>
                  <a:srgbClr val="000000"/>
                </a:solidFill>
                <a:latin typeface="Times Roman"/>
                <a:ea typeface="Times Roman"/>
                <a:cs typeface="Times Roman"/>
                <a:sym typeface="Times Roman"/>
              </a:defRPr>
            </a:pPr>
            <a:r>
              <a:rPr dirty="0"/>
              <a:t>3) grounds and conditions under which these means are applied or not applied.</a:t>
            </a:r>
          </a:p>
          <a:p>
            <a:pPr marL="0" indent="0" defTabSz="290367">
              <a:spcBef>
                <a:spcPts val="0"/>
              </a:spcBef>
              <a:buSzTx/>
              <a:buNone/>
              <a:defRPr sz="2088">
                <a:solidFill>
                  <a:srgbClr val="000000"/>
                </a:solidFill>
                <a:latin typeface="Times Roman"/>
                <a:ea typeface="Times Roman"/>
                <a:cs typeface="Times Roman"/>
                <a:sym typeface="Times Roman"/>
              </a:defRPr>
            </a:pPr>
            <a:endParaRPr dirty="0"/>
          </a:p>
          <a:p>
            <a:pPr marL="0" indent="0" defTabSz="290367">
              <a:spcBef>
                <a:spcPts val="0"/>
              </a:spcBef>
              <a:buSzTx/>
              <a:buNone/>
              <a:defRPr sz="2088">
                <a:solidFill>
                  <a:srgbClr val="000000"/>
                </a:solidFill>
                <a:latin typeface="Times Roman"/>
                <a:ea typeface="Times Roman"/>
                <a:cs typeface="Times Roman"/>
                <a:sym typeface="Times Roman"/>
              </a:defRPr>
            </a:pPr>
            <a:r>
              <a:rPr dirty="0"/>
              <a:t>https://</a:t>
            </a:r>
            <a:r>
              <a:rPr dirty="0" err="1"/>
              <a:t>newcriminalcode.org.ua</a:t>
            </a:r>
            <a:r>
              <a:rPr dirty="0"/>
              <a:t>/criminal-code</a:t>
            </a:r>
          </a:p>
        </p:txBody>
      </p:sp>
      <p:pic>
        <p:nvPicPr>
          <p:cNvPr id="129" name="Изображение" descr="Изображение"/>
          <p:cNvPicPr>
            <a:picLocks noChangeAspect="1"/>
          </p:cNvPicPr>
          <p:nvPr/>
        </p:nvPicPr>
        <p:blipFill>
          <a:blip r:embed="rId2"/>
          <a:stretch>
            <a:fillRect/>
          </a:stretch>
        </p:blipFill>
        <p:spPr>
          <a:xfrm>
            <a:off x="632461" y="403002"/>
            <a:ext cx="5905499" cy="3445097"/>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Principles"/>
          <p:cNvSpPr txBox="1">
            <a:spLocks noGrp="1"/>
          </p:cNvSpPr>
          <p:nvPr>
            <p:ph type="title"/>
          </p:nvPr>
        </p:nvSpPr>
        <p:spPr>
          <a:xfrm>
            <a:off x="2374900" y="889000"/>
            <a:ext cx="19621500" cy="962660"/>
          </a:xfrm>
          <a:prstGeom prst="rect">
            <a:avLst/>
          </a:prstGeom>
        </p:spPr>
        <p:txBody>
          <a:bodyPr>
            <a:normAutofit fontScale="90000"/>
          </a:bodyPr>
          <a:lstStyle/>
          <a:p>
            <a:r>
              <a:rPr dirty="0"/>
              <a:t>Principles</a:t>
            </a:r>
          </a:p>
        </p:txBody>
      </p:sp>
      <p:sp>
        <p:nvSpPr>
          <p:cNvPr id="132" name="Нажмите дважды"/>
          <p:cNvSpPr txBox="1">
            <a:spLocks noGrp="1"/>
          </p:cNvSpPr>
          <p:nvPr>
            <p:ph type="body" idx="1"/>
          </p:nvPr>
        </p:nvSpPr>
        <p:spPr>
          <a:xfrm>
            <a:off x="777240" y="2286001"/>
            <a:ext cx="22860000" cy="10033000"/>
          </a:xfrm>
          <a:prstGeom prst="rect">
            <a:avLst/>
          </a:prstGeom>
        </p:spPr>
        <p:txBody>
          <a:bodyPr>
            <a:normAutofit fontScale="47500" lnSpcReduction="20000"/>
          </a:bodyPr>
          <a:lstStyle/>
          <a:p>
            <a:pPr defTabSz="457200">
              <a:lnSpc>
                <a:spcPct val="120000"/>
              </a:lnSpc>
              <a:defRPr sz="2800">
                <a:solidFill>
                  <a:srgbClr val="000000"/>
                </a:solidFill>
                <a:latin typeface="Times Roman"/>
                <a:ea typeface="Times Roman"/>
                <a:cs typeface="Times Roman"/>
                <a:sym typeface="Times Roman"/>
              </a:defRPr>
            </a:pPr>
            <a:r>
              <a:rPr lang="en" sz="6700" dirty="0"/>
              <a:t>Article 1.2.1. Legality</a:t>
            </a:r>
          </a:p>
          <a:p>
            <a:pPr defTabSz="457200">
              <a:lnSpc>
                <a:spcPct val="120000"/>
              </a:lnSpc>
              <a:defRPr sz="2800">
                <a:solidFill>
                  <a:srgbClr val="000000"/>
                </a:solidFill>
                <a:latin typeface="Times Roman"/>
                <a:ea typeface="Times Roman"/>
                <a:cs typeface="Times Roman"/>
                <a:sym typeface="Times Roman"/>
              </a:defRPr>
            </a:pPr>
            <a:r>
              <a:rPr lang="en" sz="6700" dirty="0"/>
              <a:t>1. An act not provided for by this Code as a crime or misdemeanor shall not be a criminal offence.</a:t>
            </a:r>
          </a:p>
          <a:p>
            <a:pPr defTabSz="457200">
              <a:lnSpc>
                <a:spcPct val="120000"/>
              </a:lnSpc>
              <a:defRPr sz="2800">
                <a:solidFill>
                  <a:srgbClr val="000000"/>
                </a:solidFill>
                <a:latin typeface="Times Roman"/>
                <a:ea typeface="Times Roman"/>
                <a:cs typeface="Times Roman"/>
                <a:sym typeface="Times Roman"/>
              </a:defRPr>
            </a:pPr>
            <a:r>
              <a:rPr lang="en" sz="6700" dirty="0"/>
              <a:t>2. Criminal legal means not provided for by this Code may not be applied.</a:t>
            </a:r>
          </a:p>
          <a:p>
            <a:pPr defTabSz="457200">
              <a:lnSpc>
                <a:spcPct val="120000"/>
              </a:lnSpc>
              <a:defRPr sz="2800">
                <a:solidFill>
                  <a:srgbClr val="000000"/>
                </a:solidFill>
                <a:latin typeface="Times Roman"/>
                <a:ea typeface="Times Roman"/>
                <a:cs typeface="Times Roman"/>
                <a:sym typeface="Times Roman"/>
              </a:defRPr>
            </a:pPr>
            <a:r>
              <a:rPr lang="en" sz="6700" dirty="0"/>
              <a:t>3. The application of this Code to criminal law relations not regulated by it (analogy of law) shall not be allowed with regard to:</a:t>
            </a:r>
          </a:p>
          <a:p>
            <a:pPr defTabSz="457200">
              <a:lnSpc>
                <a:spcPct val="120000"/>
              </a:lnSpc>
              <a:defRPr sz="2800">
                <a:solidFill>
                  <a:srgbClr val="000000"/>
                </a:solidFill>
                <a:latin typeface="Times Roman"/>
                <a:ea typeface="Times Roman"/>
                <a:cs typeface="Times Roman"/>
                <a:sym typeface="Times Roman"/>
              </a:defRPr>
            </a:pPr>
            <a:r>
              <a:rPr lang="en" sz="6700" dirty="0"/>
              <a:t>1) types and signs of criminal offences,</a:t>
            </a:r>
          </a:p>
          <a:p>
            <a:pPr defTabSz="457200">
              <a:lnSpc>
                <a:spcPct val="120000"/>
              </a:lnSpc>
              <a:defRPr sz="2800">
                <a:solidFill>
                  <a:srgbClr val="000000"/>
                </a:solidFill>
                <a:latin typeface="Times Roman"/>
                <a:ea typeface="Times Roman"/>
                <a:cs typeface="Times Roman"/>
                <a:sym typeface="Times Roman"/>
              </a:defRPr>
            </a:pPr>
            <a:r>
              <a:rPr lang="en" sz="6700" dirty="0"/>
              <a:t>2) types and amounts of criminal legal means and</a:t>
            </a:r>
          </a:p>
          <a:p>
            <a:pPr defTabSz="457200">
              <a:lnSpc>
                <a:spcPct val="120000"/>
              </a:lnSpc>
              <a:defRPr sz="2800">
                <a:solidFill>
                  <a:srgbClr val="000000"/>
                </a:solidFill>
                <a:latin typeface="Times Roman"/>
                <a:ea typeface="Times Roman"/>
                <a:cs typeface="Times Roman"/>
                <a:sym typeface="Times Roman"/>
              </a:defRPr>
            </a:pPr>
            <a:r>
              <a:rPr lang="en" sz="6700" dirty="0"/>
              <a:t>3) grounds and conditions under which these means are applied or not applied.</a:t>
            </a:r>
          </a:p>
          <a:p>
            <a:pPr defTabSz="457200">
              <a:lnSpc>
                <a:spcPct val="120000"/>
              </a:lnSpc>
              <a:defRPr sz="2800">
                <a:solidFill>
                  <a:srgbClr val="000000"/>
                </a:solidFill>
                <a:latin typeface="Times Roman"/>
                <a:ea typeface="Times Roman"/>
                <a:cs typeface="Times Roman"/>
                <a:sym typeface="Times Roman"/>
              </a:defRPr>
            </a:pPr>
            <a:r>
              <a:rPr lang="en" sz="6700" dirty="0"/>
              <a:t>Article 1.2.2. Legal certainty</a:t>
            </a:r>
          </a:p>
          <a:p>
            <a:pPr defTabSz="457200">
              <a:lnSpc>
                <a:spcPct val="120000"/>
              </a:lnSpc>
              <a:defRPr sz="2800">
                <a:solidFill>
                  <a:srgbClr val="000000"/>
                </a:solidFill>
                <a:latin typeface="Times Roman"/>
                <a:ea typeface="Times Roman"/>
                <a:cs typeface="Times Roman"/>
                <a:sym typeface="Times Roman"/>
              </a:defRPr>
            </a:pPr>
            <a:r>
              <a:rPr lang="en" sz="6700" dirty="0"/>
              <a:t>1. The provisions of this Code shall meet the requirements of accessibility, stability, sufficient clarity, unambiguity and predictability to enable a person to know in advance what acts constitute criminal offences, what criminal legal remedies are established for their commission and under what grounds and conditions these remedies are or are not applied.</a:t>
            </a:r>
          </a:p>
          <a:p>
            <a:pPr>
              <a:buBlip>
                <a:blip r:embed="rId2"/>
              </a:buBlip>
            </a:pPr>
            <a:endParaRPr dirty="0"/>
          </a:p>
        </p:txBody>
      </p:sp>
      <p:sp>
        <p:nvSpPr>
          <p:cNvPr id="133" name="Article 1.2.1. Legality…"/>
          <p:cNvSpPr txBox="1"/>
          <p:nvPr/>
        </p:nvSpPr>
        <p:spPr>
          <a:xfrm>
            <a:off x="2471046" y="3005757"/>
            <a:ext cx="19441908" cy="47961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defRPr sz="2700">
                <a:solidFill>
                  <a:srgbClr val="000000"/>
                </a:solidFill>
                <a:latin typeface="Times Roman"/>
                <a:ea typeface="Times Roman"/>
                <a:cs typeface="Times Roman"/>
                <a:sym typeface="Times Roman"/>
              </a:defRPr>
            </a:pPr>
            <a:endParaRPr dirty="0"/>
          </a:p>
          <a:p>
            <a:pPr algn="l" defTabSz="457200">
              <a:defRPr sz="2700">
                <a:solidFill>
                  <a:srgbClr val="000000"/>
                </a:solidFill>
                <a:latin typeface="Times Roman"/>
                <a:ea typeface="Times Roman"/>
                <a:cs typeface="Times Roman"/>
                <a:sym typeface="Times Roman"/>
              </a:defRPr>
            </a:pPr>
            <a:endParaRPr dirty="0"/>
          </a:p>
          <a:p>
            <a:pPr algn="l" defTabSz="457200">
              <a:defRPr sz="2700">
                <a:solidFill>
                  <a:srgbClr val="000000"/>
                </a:solidFill>
                <a:latin typeface="Times Roman"/>
                <a:ea typeface="Times Roman"/>
                <a:cs typeface="Times Roman"/>
                <a:sym typeface="Times Roman"/>
              </a:defRPr>
            </a:pPr>
            <a:endParaRPr dirty="0"/>
          </a:p>
          <a:p>
            <a:pPr algn="l" defTabSz="457200">
              <a:defRPr sz="2800">
                <a:solidFill>
                  <a:srgbClr val="000000"/>
                </a:solidFill>
                <a:latin typeface="Times Roman"/>
                <a:ea typeface="Times Roman"/>
                <a:cs typeface="Times Roman"/>
                <a:sym typeface="Times Roman"/>
              </a:defRPr>
            </a:pPr>
            <a:endParaRPr dirty="0"/>
          </a:p>
          <a:p>
            <a:pPr algn="l" defTabSz="457200">
              <a:defRPr sz="2800">
                <a:solidFill>
                  <a:srgbClr val="000000"/>
                </a:solidFill>
                <a:latin typeface="Times Roman"/>
                <a:ea typeface="Times Roman"/>
                <a:cs typeface="Times Roman"/>
                <a:sym typeface="Times Roman"/>
              </a:defRPr>
            </a:pPr>
            <a:endParaRPr dirty="0"/>
          </a:p>
          <a:p>
            <a:pPr algn="l" defTabSz="457200">
              <a:defRPr sz="2800">
                <a:solidFill>
                  <a:srgbClr val="000000"/>
                </a:solidFill>
                <a:latin typeface="Times Roman"/>
                <a:ea typeface="Times Roman"/>
                <a:cs typeface="Times Roman"/>
                <a:sym typeface="Times Roman"/>
              </a:defRPr>
            </a:pPr>
            <a:endParaRPr dirty="0"/>
          </a:p>
          <a:p>
            <a:pPr algn="l" defTabSz="457200">
              <a:defRPr sz="2800">
                <a:solidFill>
                  <a:srgbClr val="000000"/>
                </a:solidFill>
                <a:latin typeface="Times Roman"/>
                <a:ea typeface="Times Roman"/>
                <a:cs typeface="Times Roman"/>
                <a:sym typeface="Times Roman"/>
              </a:defRPr>
            </a:pPr>
            <a:endParaRPr dirty="0"/>
          </a:p>
          <a:p>
            <a:pPr algn="l" defTabSz="457200">
              <a:defRPr sz="2800">
                <a:solidFill>
                  <a:srgbClr val="000000"/>
                </a:solidFill>
                <a:latin typeface="Times Roman"/>
                <a:ea typeface="Times Roman"/>
                <a:cs typeface="Times Roman"/>
                <a:sym typeface="Times Roman"/>
              </a:defRPr>
            </a:pPr>
            <a:endParaRPr dirty="0"/>
          </a:p>
          <a:p>
            <a:pPr algn="l" defTabSz="457200">
              <a:defRPr sz="2800">
                <a:solidFill>
                  <a:srgbClr val="000000"/>
                </a:solidFill>
                <a:latin typeface="Times Roman"/>
                <a:ea typeface="Times Roman"/>
                <a:cs typeface="Times Roman"/>
                <a:sym typeface="Times Roman"/>
              </a:defRPr>
            </a:pPr>
            <a:endParaRPr dirty="0"/>
          </a:p>
          <a:p>
            <a:pPr algn="l" defTabSz="457200">
              <a:defRPr sz="2800">
                <a:solidFill>
                  <a:srgbClr val="000000"/>
                </a:solidFill>
                <a:latin typeface="Times Roman"/>
                <a:ea typeface="Times Roman"/>
                <a:cs typeface="Times Roman"/>
                <a:sym typeface="Times Roman"/>
              </a:defRPr>
            </a:pPr>
            <a:endParaRPr dirty="0"/>
          </a:p>
          <a:p>
            <a:pPr algn="l" defTabSz="457200">
              <a:defRPr sz="2800">
                <a:solidFill>
                  <a:srgbClr val="000000"/>
                </a:solidFill>
                <a:latin typeface="Times Roman"/>
                <a:ea typeface="Times Roman"/>
                <a:cs typeface="Times Roman"/>
                <a:sym typeface="Times Roman"/>
              </a:defRPr>
            </a:pPr>
            <a:endParaRPr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Article 1.2.3. Equality before the Criminal Code…"/>
          <p:cNvSpPr txBox="1"/>
          <p:nvPr/>
        </p:nvSpPr>
        <p:spPr>
          <a:xfrm>
            <a:off x="800100" y="2066945"/>
            <a:ext cx="22264128" cy="95821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lgn="l" defTabSz="457200">
              <a:defRPr sz="1200">
                <a:solidFill>
                  <a:srgbClr val="000000"/>
                </a:solidFill>
                <a:latin typeface="Times Roman"/>
                <a:ea typeface="Times Roman"/>
                <a:cs typeface="Times Roman"/>
                <a:sym typeface="Times Roman"/>
              </a:defRPr>
            </a:pPr>
            <a:r>
              <a:rPr sz="2800" dirty="0">
                <a:solidFill>
                  <a:srgbClr val="000000"/>
                </a:solidFill>
                <a:latin typeface="Times Roman"/>
              </a:rPr>
              <a:t>Article 1.2.3</a:t>
            </a:r>
            <a:r>
              <a:rPr sz="2800" b="1" dirty="0">
                <a:solidFill>
                  <a:srgbClr val="000000"/>
                </a:solidFill>
                <a:latin typeface="Times Roman"/>
              </a:rPr>
              <a:t>. Equality before the Criminal Code</a:t>
            </a:r>
          </a:p>
          <a:p>
            <a:pPr algn="l" defTabSz="457200">
              <a:defRPr sz="2800">
                <a:solidFill>
                  <a:srgbClr val="000000"/>
                </a:solidFill>
                <a:latin typeface="Times Roman"/>
                <a:ea typeface="Times Roman"/>
                <a:cs typeface="Times Roman"/>
                <a:sym typeface="Times Roman"/>
              </a:defRPr>
            </a:pPr>
            <a:r>
              <a:rPr sz="2800" dirty="0">
                <a:solidFill>
                  <a:srgbClr val="000000"/>
                </a:solidFill>
                <a:latin typeface="Times Roman"/>
              </a:rPr>
              <a:t>1. All persons are equal before this Code.</a:t>
            </a:r>
          </a:p>
          <a:p>
            <a:pPr algn="l" defTabSz="457200">
              <a:defRPr sz="2800">
                <a:solidFill>
                  <a:srgbClr val="000000"/>
                </a:solidFill>
                <a:latin typeface="Times Roman"/>
                <a:ea typeface="Times Roman"/>
                <a:cs typeface="Times Roman"/>
                <a:sym typeface="Times Roman"/>
              </a:defRPr>
            </a:pPr>
            <a:endParaRPr sz="2800" dirty="0">
              <a:solidFill>
                <a:srgbClr val="000000"/>
              </a:solidFill>
              <a:latin typeface="Times Roman"/>
            </a:endParaRPr>
          </a:p>
          <a:p>
            <a:pPr algn="l" defTabSz="457200">
              <a:defRPr sz="2800">
                <a:solidFill>
                  <a:srgbClr val="000000"/>
                </a:solidFill>
                <a:latin typeface="Times Roman"/>
                <a:ea typeface="Times Roman"/>
                <a:cs typeface="Times Roman"/>
                <a:sym typeface="Times Roman"/>
              </a:defRPr>
            </a:pPr>
            <a:r>
              <a:rPr sz="2800" dirty="0">
                <a:solidFill>
                  <a:srgbClr val="000000"/>
                </a:solidFill>
                <a:latin typeface="Times Roman"/>
              </a:rPr>
              <a:t>Article 1.2.4. </a:t>
            </a:r>
            <a:r>
              <a:rPr sz="2800" b="1" dirty="0">
                <a:solidFill>
                  <a:srgbClr val="000000"/>
                </a:solidFill>
                <a:latin typeface="Times Roman"/>
              </a:rPr>
              <a:t>Proportionality</a:t>
            </a:r>
            <a:r>
              <a:rPr lang="en-US" sz="2800" b="1" dirty="0">
                <a:solidFill>
                  <a:srgbClr val="000000"/>
                </a:solidFill>
                <a:latin typeface="Times Roman"/>
              </a:rPr>
              <a:t> </a:t>
            </a:r>
            <a:endParaRPr dirty="0"/>
          </a:p>
          <a:p>
            <a:pPr algn="l" defTabSz="457200">
              <a:defRPr sz="2800">
                <a:solidFill>
                  <a:srgbClr val="000000"/>
                </a:solidFill>
                <a:latin typeface="Times Roman"/>
                <a:ea typeface="Times Roman"/>
                <a:cs typeface="Times Roman"/>
                <a:sym typeface="Times Roman"/>
              </a:defRPr>
            </a:pPr>
            <a:r>
              <a:rPr dirty="0"/>
              <a:t>3. Means of criminal liability are established in proportion to the degree of gravity of the criminal offense and are applied in accordance with the degree of its gravity and the person of the perpetrator.</a:t>
            </a:r>
          </a:p>
          <a:p>
            <a:pPr algn="l" defTabSz="457200">
              <a:defRPr sz="2800">
                <a:solidFill>
                  <a:srgbClr val="000000"/>
                </a:solidFill>
                <a:latin typeface="Times Roman"/>
                <a:ea typeface="Times Roman"/>
                <a:cs typeface="Times Roman"/>
                <a:sym typeface="Times Roman"/>
              </a:defRPr>
            </a:pPr>
            <a:endParaRPr dirty="0"/>
          </a:p>
          <a:p>
            <a:pPr algn="l" defTabSz="457200">
              <a:defRPr sz="2800">
                <a:solidFill>
                  <a:srgbClr val="000000"/>
                </a:solidFill>
                <a:latin typeface="Times Roman"/>
                <a:ea typeface="Times Roman"/>
                <a:cs typeface="Times Roman"/>
                <a:sym typeface="Times Roman"/>
              </a:defRPr>
            </a:pPr>
            <a:r>
              <a:rPr b="1" dirty="0"/>
              <a:t>Article 1.2.5. Individuality</a:t>
            </a:r>
          </a:p>
          <a:p>
            <a:pPr algn="l" defTabSz="457200">
              <a:defRPr sz="2800">
                <a:solidFill>
                  <a:srgbClr val="000000"/>
                </a:solidFill>
                <a:latin typeface="Times Roman"/>
                <a:ea typeface="Times Roman"/>
                <a:cs typeface="Times Roman"/>
                <a:sym typeface="Times Roman"/>
              </a:defRPr>
            </a:pPr>
            <a:r>
              <a:rPr dirty="0"/>
              <a:t>1. Criminal legal means have individual character. Collective responsibility and responsibility of a person for the acts of other persons shall not be allowed.</a:t>
            </a:r>
          </a:p>
          <a:p>
            <a:pPr algn="l" defTabSz="457200">
              <a:defRPr sz="2800">
                <a:solidFill>
                  <a:srgbClr val="000000"/>
                </a:solidFill>
                <a:latin typeface="Times Roman"/>
                <a:ea typeface="Times Roman"/>
                <a:cs typeface="Times Roman"/>
                <a:sym typeface="Times Roman"/>
              </a:defRPr>
            </a:pPr>
            <a:endParaRPr dirty="0"/>
          </a:p>
          <a:p>
            <a:pPr algn="l" defTabSz="457200">
              <a:defRPr sz="2800">
                <a:solidFill>
                  <a:srgbClr val="000000"/>
                </a:solidFill>
                <a:latin typeface="Times Roman"/>
                <a:ea typeface="Times Roman"/>
                <a:cs typeface="Times Roman"/>
                <a:sym typeface="Times Roman"/>
              </a:defRPr>
            </a:pPr>
            <a:r>
              <a:rPr b="1" dirty="0"/>
              <a:t>Article 1.2.6 Humanism</a:t>
            </a:r>
          </a:p>
          <a:p>
            <a:pPr algn="l" defTabSz="457200">
              <a:defRPr sz="2800">
                <a:solidFill>
                  <a:srgbClr val="000000"/>
                </a:solidFill>
                <a:latin typeface="Times Roman"/>
                <a:ea typeface="Times Roman"/>
                <a:cs typeface="Times Roman"/>
                <a:sym typeface="Times Roman"/>
              </a:defRPr>
            </a:pPr>
            <a:r>
              <a:rPr dirty="0"/>
              <a:t>1. This Code provides for humane restriction of rights and freedoms of a person who has committed an unlawful act.</a:t>
            </a:r>
          </a:p>
          <a:p>
            <a:pPr algn="l" defTabSz="457200">
              <a:defRPr sz="2800">
                <a:solidFill>
                  <a:srgbClr val="000000"/>
                </a:solidFill>
                <a:latin typeface="Times Roman"/>
                <a:ea typeface="Times Roman"/>
                <a:cs typeface="Times Roman"/>
                <a:sym typeface="Times Roman"/>
              </a:defRPr>
            </a:pPr>
            <a:r>
              <a:rPr dirty="0"/>
              <a:t>2. Criminal legal means are not intended to cause physical suffering or humiliate human dignity.</a:t>
            </a:r>
          </a:p>
          <a:p>
            <a:pPr algn="l" defTabSz="457200">
              <a:defRPr sz="2800">
                <a:solidFill>
                  <a:srgbClr val="000000"/>
                </a:solidFill>
                <a:latin typeface="Times Roman"/>
                <a:ea typeface="Times Roman"/>
                <a:cs typeface="Times Roman"/>
                <a:sym typeface="Times Roman"/>
              </a:defRPr>
            </a:pPr>
            <a:r>
              <a:rPr dirty="0"/>
              <a:t>3. This Code ensures the recognition and observance of the rights, freedoms and legitimate interests of the victim, including the right to restitution and compensation.</a:t>
            </a:r>
            <a:endParaRPr lang="en-US" dirty="0"/>
          </a:p>
          <a:p>
            <a:pPr algn="l" defTabSz="457200">
              <a:defRPr sz="2800">
                <a:solidFill>
                  <a:srgbClr val="000000"/>
                </a:solidFill>
                <a:latin typeface="Times Roman"/>
                <a:ea typeface="Times Roman"/>
                <a:cs typeface="Times Roman"/>
                <a:sym typeface="Times Roman"/>
              </a:defRPr>
            </a:pPr>
            <a:endParaRPr b="1" dirty="0"/>
          </a:p>
          <a:p>
            <a:pPr algn="l" defTabSz="457200">
              <a:defRPr sz="2800">
                <a:solidFill>
                  <a:srgbClr val="000000"/>
                </a:solidFill>
                <a:latin typeface="Times Roman"/>
                <a:ea typeface="Times Roman"/>
                <a:cs typeface="Times Roman"/>
                <a:sym typeface="Times Roman"/>
              </a:defRPr>
            </a:pPr>
            <a:r>
              <a:rPr b="1" dirty="0"/>
              <a:t>Article 1.2.7. Uniqueness of application of criminal legal means</a:t>
            </a:r>
          </a:p>
          <a:p>
            <a:pPr algn="l" defTabSz="457200">
              <a:defRPr sz="2800">
                <a:solidFill>
                  <a:srgbClr val="000000"/>
                </a:solidFill>
                <a:latin typeface="Times Roman"/>
                <a:ea typeface="Times Roman"/>
                <a:cs typeface="Times Roman"/>
                <a:sym typeface="Times Roman"/>
              </a:defRPr>
            </a:pPr>
            <a:r>
              <a:rPr dirty="0"/>
              <a:t>1. A person may not be </a:t>
            </a:r>
            <a:r>
              <a:rPr b="1" dirty="0"/>
              <a:t>subjected to criminal legal means under this Code more than once for the same criminal offence.</a:t>
            </a:r>
          </a:p>
          <a:p>
            <a:pPr algn="l" defTabSz="457200">
              <a:defRPr sz="2800">
                <a:solidFill>
                  <a:srgbClr val="000000"/>
                </a:solidFill>
                <a:latin typeface="Times Roman"/>
                <a:ea typeface="Times Roman"/>
                <a:cs typeface="Times Roman"/>
                <a:sym typeface="Times Roman"/>
              </a:defRPr>
            </a:pPr>
            <a:endParaRPr sz="2800" b="1" dirty="0">
              <a:solidFill>
                <a:srgbClr val="000000"/>
              </a:solidFill>
              <a:latin typeface="Times Roman"/>
            </a:endParaRPr>
          </a:p>
          <a:p>
            <a:pPr algn="l" defTabSz="457200">
              <a:defRPr sz="2800">
                <a:solidFill>
                  <a:srgbClr val="000000"/>
                </a:solidFill>
                <a:latin typeface="Times Roman"/>
                <a:ea typeface="Times Roman"/>
                <a:cs typeface="Times Roman"/>
                <a:sym typeface="Times Roman"/>
              </a:defRPr>
            </a:pPr>
            <a:r>
              <a:rPr sz="2800" b="1" dirty="0">
                <a:solidFill>
                  <a:srgbClr val="000000"/>
                </a:solidFill>
                <a:latin typeface="Times Roman"/>
              </a:rPr>
              <a:t>Article 1.2.8. Good faith performance of international obligations</a:t>
            </a:r>
          </a:p>
          <a:p>
            <a:pPr algn="l" defTabSz="457200">
              <a:defRPr sz="2800">
                <a:solidFill>
                  <a:srgbClr val="000000"/>
                </a:solidFill>
                <a:latin typeface="Times Roman"/>
                <a:ea typeface="Times Roman"/>
                <a:cs typeface="Times Roman"/>
                <a:sym typeface="Times Roman"/>
              </a:defRPr>
            </a:pPr>
            <a:r>
              <a:rPr sz="2800" dirty="0">
                <a:solidFill>
                  <a:srgbClr val="000000"/>
                </a:solidFill>
                <a:latin typeface="Times Roman"/>
              </a:rPr>
              <a:t>1. This Code shall comply with the current international treaties ratified by the </a:t>
            </a:r>
            <a:r>
              <a:rPr sz="2800" dirty="0" err="1">
                <a:solidFill>
                  <a:srgbClr val="000000"/>
                </a:solidFill>
                <a:latin typeface="Times Roman"/>
              </a:rPr>
              <a:t>Verkhovna</a:t>
            </a:r>
            <a:r>
              <a:rPr sz="2800" dirty="0">
                <a:solidFill>
                  <a:srgbClr val="000000"/>
                </a:solidFill>
                <a:latin typeface="Times Roman"/>
              </a:rPr>
              <a:t> Rada of Ukraine.</a:t>
            </a:r>
          </a:p>
          <a:p>
            <a:pPr algn="l" defTabSz="457200">
              <a:defRPr sz="2800">
                <a:solidFill>
                  <a:srgbClr val="000000"/>
                </a:solidFill>
                <a:latin typeface="Times Roman"/>
                <a:ea typeface="Times Roman"/>
                <a:cs typeface="Times Roman"/>
                <a:sym typeface="Times Roman"/>
              </a:defRPr>
            </a:pPr>
            <a:r>
              <a:rPr sz="2800" dirty="0">
                <a:solidFill>
                  <a:srgbClr val="000000"/>
                </a:solidFill>
                <a:latin typeface="Times Roman"/>
              </a:rPr>
              <a:t>3. This Code shall be applied taking into account the case law of the European Court of Human Rights.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Место ввода цитаты»."/>
          <p:cNvSpPr txBox="1">
            <a:spLocks noGrp="1"/>
          </p:cNvSpPr>
          <p:nvPr>
            <p:ph type="title"/>
          </p:nvPr>
        </p:nvSpPr>
        <p:spPr>
          <a:xfrm>
            <a:off x="1816100" y="1943100"/>
            <a:ext cx="10502900" cy="5626100"/>
          </a:xfrm>
        </p:spPr>
        <p:txBody>
          <a:bodyPr anchor="b">
            <a:normAutofit/>
          </a:bodyPr>
          <a:lstStyle>
            <a:lvl1pPr defTabSz="817244">
              <a:defRPr sz="5148"/>
            </a:lvl1pPr>
          </a:lstStyle>
          <a:p>
            <a:pPr>
              <a:lnSpc>
                <a:spcPct val="90000"/>
              </a:lnSpc>
            </a:pPr>
            <a:r>
              <a:rPr lang="ru-RU" sz="2400" dirty="0"/>
              <a:t>«</a:t>
            </a:r>
            <a:r>
              <a:rPr lang="en" sz="2400" dirty="0"/>
              <a:t>Article 7 of the Convention – No punishment without law</a:t>
            </a:r>
          </a:p>
          <a:p>
            <a:pPr>
              <a:lnSpc>
                <a:spcPct val="90000"/>
              </a:lnSpc>
            </a:pPr>
            <a:endParaRPr lang="en" sz="2400" dirty="0"/>
          </a:p>
          <a:p>
            <a:pPr>
              <a:lnSpc>
                <a:spcPct val="90000"/>
              </a:lnSpc>
            </a:pPr>
            <a:r>
              <a:rPr lang="en" sz="2400" dirty="0"/>
              <a:t>“1. No one shall be held guilty of any criminal offence on account of any act or omission which did not constitute a criminal offence under national or international law at the time when it was committed. Nor shall a heavier penalty be imposed than the one that was applicable at the time the criminal offence was committed.</a:t>
            </a:r>
          </a:p>
          <a:p>
            <a:pPr>
              <a:lnSpc>
                <a:spcPct val="90000"/>
              </a:lnSpc>
            </a:pPr>
            <a:endParaRPr lang="en" sz="2400" dirty="0"/>
          </a:p>
          <a:p>
            <a:pPr>
              <a:lnSpc>
                <a:spcPct val="90000"/>
              </a:lnSpc>
            </a:pPr>
            <a:r>
              <a:rPr lang="en" sz="2400" dirty="0"/>
              <a:t>2. This article shall not prejudice the trial and punishment of any person for any act or omission which, at the time when it was committed, was criminal according to the general principles respected by </a:t>
            </a:r>
            <a:r>
              <a:rPr lang="en" sz="2400" dirty="0" err="1"/>
              <a:t>civilised</a:t>
            </a:r>
            <a:r>
              <a:rPr lang="en" sz="2400" dirty="0"/>
              <a:t> nations.</a:t>
            </a:r>
            <a:r>
              <a:rPr lang="ru-RU" sz="2400" dirty="0"/>
              <a:t>».</a:t>
            </a:r>
          </a:p>
        </p:txBody>
      </p:sp>
      <p:sp>
        <p:nvSpPr>
          <p:cNvPr id="136" name="— Иван Арсентьев"/>
          <p:cNvSpPr txBox="1">
            <a:spLocks noGrp="1"/>
          </p:cNvSpPr>
          <p:nvPr>
            <p:ph type="body" sz="quarter" idx="1"/>
          </p:nvPr>
        </p:nvSpPr>
        <p:spPr>
          <a:xfrm>
            <a:off x="1816100" y="7556500"/>
            <a:ext cx="10502900" cy="4216400"/>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chor="t">
            <a:normAutofit/>
          </a:bodyPr>
          <a:lstStyle>
            <a:lvl1pPr marL="0" indent="0" algn="ctr" defTabSz="817244">
              <a:spcBef>
                <a:spcPts val="0"/>
              </a:spcBef>
              <a:buSzTx/>
              <a:buNone/>
              <a:defRPr sz="3762"/>
            </a:lvl1pPr>
          </a:lstStyle>
          <a:p>
            <a:pPr>
              <a:spcAft>
                <a:spcPts val="600"/>
              </a:spcAft>
            </a:pPr>
            <a:r>
              <a:rPr sz="5000"/>
              <a:t>— </a:t>
            </a:r>
            <a:r>
              <a:rPr lang="en" sz="5000">
                <a:uFill>
                  <a:solidFill>
                    <a:srgbClr val="0000FF"/>
                  </a:solidFill>
                </a:uFill>
                <a:hlinkClick r:id="rId2"/>
              </a:rPr>
              <a:t>https://www.echr.coe.int/Documents/Guide_Art_7_ENG.pdf</a:t>
            </a:r>
            <a:endParaRPr sz="5000"/>
          </a:p>
        </p:txBody>
      </p:sp>
      <p:sp>
        <p:nvSpPr>
          <p:cNvPr id="137" name="Article 7 of the Convention – No punishment without law…"/>
          <p:cNvSpPr txBox="1"/>
          <p:nvPr/>
        </p:nvSpPr>
        <p:spPr>
          <a:xfrm>
            <a:off x="3439801" y="5507583"/>
            <a:ext cx="2010322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endParaRPr>
              <a:solidFill>
                <a:srgbClr val="0000FF"/>
              </a:solidFill>
              <a:uFill>
                <a:solidFill>
                  <a:srgbClr val="0000FF"/>
                </a:solidFill>
              </a:uFill>
              <a:hlinkClick r:id="rId2"/>
            </a:endParaRPr>
          </a:p>
        </p:txBody>
      </p:sp>
      <p:pic>
        <p:nvPicPr>
          <p:cNvPr id="1028" name="Picture 4" descr="Grand Chamber hearing in the case of Fabbri and Others v. San Marino">
            <a:extLst>
              <a:ext uri="{FF2B5EF4-FFF2-40B4-BE49-F238E27FC236}">
                <a16:creationId xmlns:a16="http://schemas.microsoft.com/office/drawing/2014/main" id="{B4386AD0-5C6F-DEAA-466D-0C85155DFA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52217" y="2854036"/>
            <a:ext cx="10990805" cy="74814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he “criminal offence” concept (“infraction” in the French version) has an autonomous meaning,…"/>
          <p:cNvSpPr txBox="1"/>
          <p:nvPr/>
        </p:nvSpPr>
        <p:spPr>
          <a:xfrm>
            <a:off x="1468886" y="1894354"/>
            <a:ext cx="21446226" cy="85048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sz="3900"/>
            </a:pPr>
            <a:r>
              <a:rPr dirty="0"/>
              <a:t>The “criminal offence” concept </a:t>
            </a:r>
            <a:endParaRPr lang="en-US" dirty="0"/>
          </a:p>
          <a:p>
            <a:pPr>
              <a:defRPr sz="3900"/>
            </a:pPr>
            <a:r>
              <a:rPr dirty="0"/>
              <a:t>(“infraction” in the French version) has an autonomous meaning, </a:t>
            </a:r>
          </a:p>
          <a:p>
            <a:pPr>
              <a:defRPr sz="3900"/>
            </a:pPr>
            <a:r>
              <a:rPr dirty="0"/>
              <a:t>like “criminal charge” in Article 6 of the Convention1. </a:t>
            </a:r>
            <a:endParaRPr lang="en-US" dirty="0"/>
          </a:p>
          <a:p>
            <a:pPr>
              <a:defRPr sz="3900"/>
            </a:pPr>
            <a:r>
              <a:rPr dirty="0"/>
              <a:t>The three criteria set out in the case of Engel and Others v. the Netherlands, § 82 (reaffirmed in </a:t>
            </a:r>
            <a:r>
              <a:rPr dirty="0" err="1"/>
              <a:t>Jussila</a:t>
            </a:r>
            <a:r>
              <a:rPr dirty="0"/>
              <a:t> v. Finland [GC], § 30) for assessing whether a charge is “criminal” within the meaning of Article 6 must also be applied to Article 7 (Brown v. the United Kingdom (dec.); </a:t>
            </a:r>
            <a:r>
              <a:rPr dirty="0" err="1"/>
              <a:t>Sociéte</a:t>
            </a:r>
            <a:r>
              <a:rPr dirty="0"/>
              <a:t>́ </a:t>
            </a:r>
            <a:r>
              <a:rPr dirty="0" err="1"/>
              <a:t>Oxygène</a:t>
            </a:r>
            <a:r>
              <a:rPr dirty="0"/>
              <a:t> Plus v. France (dec.), § 43; </a:t>
            </a:r>
            <a:r>
              <a:rPr dirty="0" err="1"/>
              <a:t>Žaja</a:t>
            </a:r>
            <a:r>
              <a:rPr dirty="0"/>
              <a:t> v. Croatia, § 86):</a:t>
            </a:r>
            <a:endParaRPr lang="en-US" dirty="0"/>
          </a:p>
          <a:p>
            <a:pPr>
              <a:defRPr sz="3900"/>
            </a:pPr>
            <a:endParaRPr dirty="0"/>
          </a:p>
          <a:p>
            <a:pPr>
              <a:defRPr sz="3900"/>
            </a:pPr>
            <a:r>
              <a:rPr dirty="0"/>
              <a:t>▪ classification in domestic law;</a:t>
            </a:r>
            <a:endParaRPr lang="en-US" dirty="0"/>
          </a:p>
          <a:p>
            <a:pPr>
              <a:defRPr sz="3900"/>
            </a:pPr>
            <a:endParaRPr dirty="0"/>
          </a:p>
          <a:p>
            <a:pPr>
              <a:defRPr sz="3900"/>
            </a:pPr>
            <a:r>
              <a:rPr dirty="0"/>
              <a:t>▪ the very nature of the offence (the most important criterion, see </a:t>
            </a:r>
            <a:r>
              <a:rPr dirty="0" err="1"/>
              <a:t>Jussila</a:t>
            </a:r>
            <a:r>
              <a:rPr dirty="0"/>
              <a:t> v. Finland [GC],</a:t>
            </a:r>
          </a:p>
          <a:p>
            <a:pPr>
              <a:defRPr sz="3900"/>
            </a:pPr>
            <a:r>
              <a:rPr dirty="0"/>
              <a:t>§ 38);</a:t>
            </a:r>
            <a:endParaRPr lang="en-US" dirty="0"/>
          </a:p>
          <a:p>
            <a:pPr>
              <a:defRPr sz="3900"/>
            </a:pPr>
            <a:endParaRPr dirty="0"/>
          </a:p>
          <a:p>
            <a:pPr>
              <a:defRPr sz="3900"/>
            </a:pPr>
            <a:r>
              <a:rPr dirty="0"/>
              <a:t>▪ the degree of severity of the penalty that the person concerned risks incurring.</a:t>
            </a:r>
          </a:p>
        </p:txBody>
      </p:sp>
    </p:spTree>
  </p:cSld>
  <p:clrMapOvr>
    <a:masterClrMapping/>
  </p:clrMapOvr>
  <p:transition spd="med"/>
</p:sld>
</file>

<file path=ppt/theme/theme1.xml><?xml version="1.0" encoding="utf-8"?>
<a:theme xmlns:a="http://schemas.openxmlformats.org/drawingml/2006/main" name="Parchment">
  <a:themeElements>
    <a:clrScheme name="Parchment">
      <a:dk1>
        <a:srgbClr val="3E231A"/>
      </a:dk1>
      <a:lt1>
        <a:srgbClr val="24383E"/>
      </a:lt1>
      <a:dk2>
        <a:srgbClr val="A7A7A7"/>
      </a:dk2>
      <a:lt2>
        <a:srgbClr val="535353"/>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Helvetica Neue"/>
        <a:ea typeface="Helvetica Neue"/>
        <a:cs typeface="Helvetica Neue"/>
      </a:majorFont>
      <a:minorFont>
        <a:latin typeface="Helvetica"/>
        <a:ea typeface="Helvetica"/>
        <a:cs typeface="Helvetica"/>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24383E"/>
        </a:solidFill>
        <a:ln w="25400" cap="flat">
          <a:solidFill>
            <a:schemeClr val="accent1"/>
          </a:solidFill>
          <a:prstDash val="solid"/>
          <a:round/>
        </a:ln>
        <a:effectLst>
          <a:outerShdw blurRad="50800" dist="25400" dir="5400000" rotWithShape="0">
            <a:srgbClr val="000000">
              <a:alpha val="25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50800" dist="25400" dir="5400000" rotWithShape="0">
            <a:srgbClr val="000000">
              <a:alpha val="2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Parchment">
  <a:themeElements>
    <a:clrScheme name="Parchment">
      <a:dk1>
        <a:srgbClr val="000000"/>
      </a:dk1>
      <a:lt1>
        <a:srgbClr val="FFFFFF"/>
      </a:lt1>
      <a:dk2>
        <a:srgbClr val="A7A7A7"/>
      </a:dk2>
      <a:lt2>
        <a:srgbClr val="535353"/>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Helvetica Neue"/>
        <a:ea typeface="Helvetica Neue"/>
        <a:cs typeface="Helvetica Neue"/>
      </a:majorFont>
      <a:minorFont>
        <a:latin typeface="Helvetica"/>
        <a:ea typeface="Helvetica"/>
        <a:cs typeface="Helvetica"/>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24383E"/>
        </a:solidFill>
        <a:ln w="25400" cap="flat">
          <a:solidFill>
            <a:schemeClr val="accent1"/>
          </a:solidFill>
          <a:prstDash val="solid"/>
          <a:round/>
        </a:ln>
        <a:effectLst>
          <a:outerShdw blurRad="50800" dist="25400" dir="5400000" rotWithShape="0">
            <a:srgbClr val="000000">
              <a:alpha val="25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50800" dist="25400" dir="5400000" rotWithShape="0">
            <a:srgbClr val="000000">
              <a:alpha val="2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Noteworthy Light"/>
            <a:ea typeface="Noteworthy Light"/>
            <a:cs typeface="Noteworthy Light"/>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3545</Words>
  <Application>Microsoft Macintosh PowerPoint</Application>
  <PresentationFormat>Произвольный</PresentationFormat>
  <Paragraphs>176</Paragraphs>
  <Slides>21</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21</vt:i4>
      </vt:variant>
    </vt:vector>
  </HeadingPairs>
  <TitlesOfParts>
    <vt:vector size="30" baseType="lpstr">
      <vt:lpstr>Arial</vt:lpstr>
      <vt:lpstr>Calibri</vt:lpstr>
      <vt:lpstr>Chivo</vt:lpstr>
      <vt:lpstr>Helvetica</vt:lpstr>
      <vt:lpstr>Helvetica Neue</vt:lpstr>
      <vt:lpstr>Noteworthy Light</vt:lpstr>
      <vt:lpstr>Times New Roman</vt:lpstr>
      <vt:lpstr>Times Roman</vt:lpstr>
      <vt:lpstr>Parchment</vt:lpstr>
      <vt:lpstr>CRIMINAL LEGISLATION</vt:lpstr>
      <vt:lpstr>CRIMINAL VS PENAL</vt:lpstr>
      <vt:lpstr>PRINCIPLES OF CRIMINALIZTION</vt:lpstr>
      <vt:lpstr>IN FORCE</vt:lpstr>
      <vt:lpstr>Drafting</vt:lpstr>
      <vt:lpstr>Principles</vt:lpstr>
      <vt:lpstr>Презентация PowerPoint</vt:lpstr>
      <vt:lpstr>«Article 7 of the Convention – No punishment without law  “1. No one shall be held guilty of any criminal offence on account of any act or omission which did not constitute a criminal offence under national or international law at the time when it was committed. Nor shall a heavier penalty be imposed than the one that was applicable at the time the criminal offence was committed.  2. This article shall not prejudice the trial and punishment of any person for any act or omission which, at the time when it was committed, was criminal according to the general principles respected by civilised nations.».</vt:lpstr>
      <vt:lpstr>Презентация PowerPoint</vt:lpstr>
      <vt:lpstr>Recommendation CM/Rec (2023)2 of the Committee of Ministers of the European Council,</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CRIMINAL LEGISLATION</dc:title>
  <cp:lastModifiedBy>Viacheslav Tuliakov</cp:lastModifiedBy>
  <cp:revision>1</cp:revision>
  <dcterms:modified xsi:type="dcterms:W3CDTF">2023-09-07T10:00:21Z</dcterms:modified>
</cp:coreProperties>
</file>