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82" r:id="rId2"/>
    <p:sldId id="322" r:id="rId3"/>
    <p:sldId id="321" r:id="rId4"/>
    <p:sldId id="323" r:id="rId5"/>
    <p:sldId id="324" r:id="rId6"/>
    <p:sldId id="325" r:id="rId7"/>
    <p:sldId id="327" r:id="rId8"/>
    <p:sldId id="328" r:id="rId9"/>
    <p:sldId id="329" r:id="rId10"/>
    <p:sldId id="320" r:id="rId11"/>
    <p:sldId id="330" r:id="rId12"/>
    <p:sldId id="326" r:id="rId13"/>
    <p:sldId id="313" r:id="rId14"/>
    <p:sldId id="26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058"/>
    <p:restoredTop sz="94609"/>
  </p:normalViewPr>
  <p:slideViewPr>
    <p:cSldViewPr snapToGrid="0">
      <p:cViewPr varScale="1">
        <p:scale>
          <a:sx n="101" d="100"/>
          <a:sy n="101" d="100"/>
        </p:scale>
        <p:origin x="200" y="4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10/5/25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10/5/25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10/5/25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10/5/25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40" name="Rectangle 32">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xfrm>
            <a:off x="1126762" y="1227279"/>
            <a:ext cx="4328819" cy="250921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sz="2600" b="1"/>
              <a:t>ПАРАДИГМИ КРИМІНАЛЬНОГО ПРАВА Лекція </a:t>
            </a:r>
            <a:r>
              <a:rPr lang="en-US" sz="2600" b="1"/>
              <a:t>3</a:t>
            </a:r>
            <a:br>
              <a:rPr lang="uk-UA" sz="2600" b="1"/>
            </a:br>
            <a:r>
              <a:rPr lang="uk-UA" sz="2600" b="1"/>
              <a:t>СТОЯ НА ПЛЕЧАХ ГИГАНТІВ</a:t>
            </a:r>
            <a:br>
              <a:rPr lang="en-US" sz="2600"/>
            </a:br>
            <a:endParaRPr lang="ru-UA" sz="260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xfrm>
            <a:off x="1126762" y="3812694"/>
            <a:ext cx="4328819"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a:solidFill>
                  <a:schemeClr val="tx1">
                    <a:lumMod val="50000"/>
                    <a:lumOff val="50000"/>
                  </a:schemeClr>
                </a:solidFill>
              </a:rPr>
              <a:t>Професор Вячеслав ТУЛЯКОВ</a:t>
            </a:r>
            <a:endParaRPr lang="en-US">
              <a:solidFill>
                <a:schemeClr val="tx1">
                  <a:lumMod val="50000"/>
                  <a:lumOff val="50000"/>
                </a:schemeClr>
              </a:solidFill>
            </a:endParaRPr>
          </a:p>
          <a:p>
            <a:r>
              <a:rPr lang="en-US">
                <a:solidFill>
                  <a:schemeClr val="tx1">
                    <a:lumMod val="50000"/>
                    <a:lumOff val="50000"/>
                  </a:schemeClr>
                </a:solidFill>
              </a:rPr>
              <a:t>Tuliakov@onua.edu.ua</a:t>
            </a:r>
            <a:endParaRPr lang="ru-UA">
              <a:solidFill>
                <a:schemeClr val="tx1">
                  <a:lumMod val="50000"/>
                  <a:lumOff val="50000"/>
                </a:schemeClr>
              </a:solidFill>
            </a:endParaRPr>
          </a:p>
        </p:txBody>
      </p:sp>
      <p:pic>
        <p:nvPicPr>
          <p:cNvPr id="41" name="Picture 34">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42" name="Picture 36">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2" name="Picture 2" descr="Чезаре Беккариа, 19 век, бронза |">
            <a:extLst>
              <a:ext uri="{FF2B5EF4-FFF2-40B4-BE49-F238E27FC236}">
                <a16:creationId xmlns:a16="http://schemas.microsoft.com/office/drawing/2014/main" id="{8C772287-5E21-91DF-8DE9-9534D0AEBB2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576632" y="1057297"/>
            <a:ext cx="1897362" cy="4743406"/>
          </a:xfrm>
          <a:prstGeom prst="rect">
            <a:avLst/>
          </a:prstGeom>
          <a:noFill/>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39" name="Picture 38">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Tree>
    <p:extLst>
      <p:ext uri="{BB962C8B-B14F-4D97-AF65-F5344CB8AC3E}">
        <p14:creationId xmlns:p14="http://schemas.microsoft.com/office/powerpoint/2010/main" val="116011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текст, иллюстрация, зарисовка, Штриховая графика&#10;&#10;Контент, сгенерированный ИИ, может содержать ошибки.">
            <a:extLst>
              <a:ext uri="{FF2B5EF4-FFF2-40B4-BE49-F238E27FC236}">
                <a16:creationId xmlns:a16="http://schemas.microsoft.com/office/drawing/2014/main" id="{BFB8EDC2-9E81-B419-C971-185BDA45BA4B}"/>
              </a:ext>
            </a:extLst>
          </p:cNvPr>
          <p:cNvPicPr>
            <a:picLocks noChangeAspect="1"/>
          </p:cNvPicPr>
          <p:nvPr/>
        </p:nvPicPr>
        <p:blipFill>
          <a:blip r:embed="rId2"/>
          <a:stretch>
            <a:fillRect/>
          </a:stretch>
        </p:blipFill>
        <p:spPr>
          <a:xfrm>
            <a:off x="7537704" y="1524495"/>
            <a:ext cx="3840815" cy="3840815"/>
          </a:xfrm>
          <a:prstGeom prst="rect">
            <a:avLst/>
          </a:prstGeom>
        </p:spPr>
      </p:pic>
      <p:pic>
        <p:nvPicPr>
          <p:cNvPr id="12" name="Picture 11">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14F8C4AB-BA61-0321-7D00-DE03E79790C4}"/>
              </a:ext>
            </a:extLst>
          </p:cNvPr>
          <p:cNvSpPr>
            <a:spLocks noGrp="1"/>
          </p:cNvSpPr>
          <p:nvPr>
            <p:ph sz="quarter" idx="13"/>
          </p:nvPr>
        </p:nvSpPr>
        <p:spPr>
          <a:xfrm>
            <a:off x="1054065" y="2367092"/>
            <a:ext cx="5855415" cy="3847444"/>
          </a:xfrm>
        </p:spPr>
        <p:txBody>
          <a:bodyPr>
            <a:normAutofit/>
          </a:bodyPr>
          <a:lstStyle/>
          <a:p>
            <a:pPr>
              <a:lnSpc>
                <a:spcPct val="110000"/>
              </a:lnSpc>
            </a:pPr>
            <a:r>
              <a:rPr lang="uk-UA" sz="1300" i="1">
                <a:effectLst/>
                <a:latin typeface="Times New Roman" panose="02020603050405020304" pitchFamily="18" charset="0"/>
                <a:ea typeface="Times New Roman" panose="02020603050405020304" pitchFamily="18" charset="0"/>
              </a:rPr>
              <a:t>Рівність, </a:t>
            </a:r>
            <a:endParaRPr lang="en-US" sz="1300" i="1">
              <a:effectLst/>
              <a:latin typeface="Times New Roman" panose="02020603050405020304" pitchFamily="18" charset="0"/>
              <a:ea typeface="Times New Roman" panose="02020603050405020304" pitchFamily="18" charset="0"/>
            </a:endParaRPr>
          </a:p>
          <a:p>
            <a:pPr>
              <a:lnSpc>
                <a:spcPct val="110000"/>
              </a:lnSpc>
            </a:pPr>
            <a:r>
              <a:rPr lang="uk-UA" sz="1300" i="1">
                <a:effectLst/>
                <a:latin typeface="Times New Roman" panose="02020603050405020304" pitchFamily="18" charset="0"/>
                <a:ea typeface="Times New Roman" panose="02020603050405020304" pitchFamily="18" charset="0"/>
              </a:rPr>
              <a:t>юридична визначеність, </a:t>
            </a:r>
            <a:endParaRPr lang="en-US" sz="1300" i="1">
              <a:effectLst/>
              <a:latin typeface="Times New Roman" panose="02020603050405020304" pitchFamily="18" charset="0"/>
              <a:ea typeface="Times New Roman" panose="02020603050405020304" pitchFamily="18" charset="0"/>
            </a:endParaRPr>
          </a:p>
          <a:p>
            <a:pPr>
              <a:lnSpc>
                <a:spcPct val="110000"/>
              </a:lnSpc>
            </a:pPr>
            <a:r>
              <a:rPr lang="uk-UA" sz="1300" i="1">
                <a:effectLst/>
                <a:latin typeface="Times New Roman" panose="02020603050405020304" pitchFamily="18" charset="0"/>
                <a:ea typeface="Times New Roman" panose="02020603050405020304" pitchFamily="18" charset="0"/>
              </a:rPr>
              <a:t>пропорційність, </a:t>
            </a:r>
            <a:endParaRPr lang="en-US" sz="1300" i="1">
              <a:effectLst/>
              <a:latin typeface="Times New Roman" panose="02020603050405020304" pitchFamily="18" charset="0"/>
              <a:ea typeface="Times New Roman" panose="02020603050405020304" pitchFamily="18" charset="0"/>
            </a:endParaRPr>
          </a:p>
          <a:p>
            <a:pPr>
              <a:lnSpc>
                <a:spcPct val="110000"/>
              </a:lnSpc>
            </a:pPr>
            <a:r>
              <a:rPr lang="uk-UA" sz="1300" i="1">
                <a:effectLst/>
                <a:latin typeface="Times New Roman" panose="02020603050405020304" pitchFamily="18" charset="0"/>
                <a:ea typeface="Times New Roman" panose="02020603050405020304" pitchFamily="18" charset="0"/>
              </a:rPr>
              <a:t>передбачуваність, </a:t>
            </a:r>
            <a:endParaRPr lang="en-US" sz="1300" i="1">
              <a:effectLst/>
              <a:latin typeface="Times New Roman" panose="02020603050405020304" pitchFamily="18" charset="0"/>
              <a:ea typeface="Times New Roman" panose="02020603050405020304" pitchFamily="18" charset="0"/>
            </a:endParaRPr>
          </a:p>
          <a:p>
            <a:pPr>
              <a:lnSpc>
                <a:spcPct val="110000"/>
              </a:lnSpc>
            </a:pPr>
            <a:r>
              <a:rPr lang="uk-UA" sz="1300" i="1" err="1">
                <a:effectLst/>
                <a:latin typeface="Times New Roman" panose="02020603050405020304" pitchFamily="18" charset="0"/>
                <a:ea typeface="Times New Roman" panose="02020603050405020304" pitchFamily="18" charset="0"/>
              </a:rPr>
              <a:t>субсидіарність</a:t>
            </a:r>
            <a:r>
              <a:rPr lang="uk-UA" sz="1300" i="1">
                <a:effectLst/>
                <a:latin typeface="Times New Roman" panose="02020603050405020304" pitchFamily="18" charset="0"/>
                <a:ea typeface="Times New Roman" panose="02020603050405020304" pitchFamily="18" charset="0"/>
              </a:rPr>
              <a:t>, </a:t>
            </a:r>
            <a:endParaRPr lang="en-US" sz="1300" i="1">
              <a:effectLst/>
              <a:latin typeface="Times New Roman" panose="02020603050405020304" pitchFamily="18" charset="0"/>
              <a:ea typeface="Times New Roman" panose="02020603050405020304" pitchFamily="18" charset="0"/>
            </a:endParaRPr>
          </a:p>
          <a:p>
            <a:pPr>
              <a:lnSpc>
                <a:spcPct val="110000"/>
              </a:lnSpc>
            </a:pPr>
            <a:r>
              <a:rPr lang="uk-UA" sz="1300" i="1">
                <a:effectLst/>
                <a:latin typeface="Times New Roman" panose="02020603050405020304" pitchFamily="18" charset="0"/>
                <a:ea typeface="Times New Roman" panose="02020603050405020304" pitchFamily="18" charset="0"/>
              </a:rPr>
              <a:t>законність </a:t>
            </a:r>
            <a:endParaRPr lang="en-US" sz="1300" i="1">
              <a:effectLst/>
              <a:latin typeface="Times New Roman" panose="02020603050405020304" pitchFamily="18" charset="0"/>
              <a:ea typeface="Times New Roman" panose="02020603050405020304" pitchFamily="18" charset="0"/>
            </a:endParaRPr>
          </a:p>
          <a:p>
            <a:pPr>
              <a:lnSpc>
                <a:spcPct val="110000"/>
              </a:lnSpc>
            </a:pPr>
            <a:r>
              <a:rPr lang="uk-UA" sz="1300" i="1">
                <a:effectLst/>
                <a:latin typeface="Times New Roman" panose="02020603050405020304" pitchFamily="18" charset="0"/>
                <a:ea typeface="Times New Roman" panose="02020603050405020304" pitchFamily="18" charset="0"/>
              </a:rPr>
              <a:t> векторі примата прав людини та безпеки жертви кримінального правопорушення</a:t>
            </a:r>
            <a:r>
              <a:rPr lang="uk-UA" sz="1300">
                <a:effectLst/>
                <a:latin typeface="Times New Roman" panose="02020603050405020304" pitchFamily="18" charset="0"/>
                <a:ea typeface="Times New Roman" panose="02020603050405020304" pitchFamily="18" charset="0"/>
              </a:rPr>
              <a:t>, </a:t>
            </a:r>
            <a:endParaRPr lang="en-US" sz="1300">
              <a:effectLst/>
              <a:latin typeface="Times New Roman" panose="02020603050405020304" pitchFamily="18" charset="0"/>
              <a:ea typeface="Times New Roman" panose="02020603050405020304" pitchFamily="18" charset="0"/>
            </a:endParaRPr>
          </a:p>
          <a:p>
            <a:pPr>
              <a:lnSpc>
                <a:spcPct val="110000"/>
              </a:lnSpc>
            </a:pPr>
            <a:r>
              <a:rPr lang="uk-UA" sz="1300" i="1">
                <a:effectLst/>
                <a:latin typeface="Times New Roman" panose="02020603050405020304" pitchFamily="18" charset="0"/>
                <a:ea typeface="Times New Roman" panose="02020603050405020304" pitchFamily="18" charset="0"/>
              </a:rPr>
              <a:t>компліментарності примусу та гідного поводження, </a:t>
            </a:r>
            <a:endParaRPr lang="en-US" sz="1300" i="1">
              <a:effectLst/>
              <a:latin typeface="Times New Roman" panose="02020603050405020304" pitchFamily="18" charset="0"/>
              <a:ea typeface="Times New Roman" panose="02020603050405020304" pitchFamily="18" charset="0"/>
            </a:endParaRPr>
          </a:p>
          <a:p>
            <a:pPr>
              <a:lnSpc>
                <a:spcPct val="110000"/>
              </a:lnSpc>
            </a:pPr>
            <a:r>
              <a:rPr lang="uk-UA" sz="1300" i="1">
                <a:effectLst/>
                <a:latin typeface="Times New Roman" panose="02020603050405020304" pitchFamily="18" charset="0"/>
                <a:ea typeface="Times New Roman" panose="02020603050405020304" pitchFamily="18" charset="0"/>
              </a:rPr>
              <a:t>компенсації, реституції та реабілітації, сатисфакції, та </a:t>
            </a:r>
            <a:endParaRPr lang="en-US" sz="1300" i="1">
              <a:effectLst/>
              <a:latin typeface="Times New Roman" panose="02020603050405020304" pitchFamily="18" charset="0"/>
              <a:ea typeface="Times New Roman" panose="02020603050405020304" pitchFamily="18" charset="0"/>
            </a:endParaRPr>
          </a:p>
          <a:p>
            <a:pPr>
              <a:lnSpc>
                <a:spcPct val="110000"/>
              </a:lnSpc>
            </a:pPr>
            <a:r>
              <a:rPr lang="uk-UA" sz="1300" i="1">
                <a:effectLst/>
                <a:latin typeface="Times New Roman" panose="02020603050405020304" pitchFamily="18" charset="0"/>
                <a:ea typeface="Times New Roman" panose="02020603050405020304" pitchFamily="18" charset="0"/>
              </a:rPr>
              <a:t>гарантій </a:t>
            </a:r>
            <a:r>
              <a:rPr lang="uk-UA" sz="1300" i="1" err="1">
                <a:effectLst/>
                <a:latin typeface="Times New Roman" panose="02020603050405020304" pitchFamily="18" charset="0"/>
                <a:ea typeface="Times New Roman" panose="02020603050405020304" pitchFamily="18" charset="0"/>
              </a:rPr>
              <a:t>неповторення</a:t>
            </a:r>
            <a:r>
              <a:rPr lang="uk-UA" sz="1300" i="1">
                <a:effectLst/>
                <a:latin typeface="Times New Roman" panose="02020603050405020304" pitchFamily="18" charset="0"/>
                <a:ea typeface="Times New Roman" panose="02020603050405020304" pitchFamily="18" charset="0"/>
              </a:rPr>
              <a:t> спричинення шкоди жертвам кримінальних правопорушень</a:t>
            </a:r>
            <a:endParaRPr lang="ru-UA" sz="1300"/>
          </a:p>
        </p:txBody>
      </p:sp>
      <p:sp>
        <p:nvSpPr>
          <p:cNvPr id="2" name="Заголовок 1">
            <a:extLst>
              <a:ext uri="{FF2B5EF4-FFF2-40B4-BE49-F238E27FC236}">
                <a16:creationId xmlns:a16="http://schemas.microsoft.com/office/drawing/2014/main" id="{D2257348-2027-8427-4533-B3B3CDC52D8C}"/>
              </a:ext>
            </a:extLst>
          </p:cNvPr>
          <p:cNvSpPr>
            <a:spLocks noGrp="1"/>
          </p:cNvSpPr>
          <p:nvPr>
            <p:ph type="title"/>
          </p:nvPr>
        </p:nvSpPr>
        <p:spPr>
          <a:xfrm>
            <a:off x="1054064" y="618517"/>
            <a:ext cx="5855416" cy="1596177"/>
          </a:xfrm>
        </p:spPr>
        <p:txBody>
          <a:bodyPr>
            <a:normAutofit/>
          </a:bodyPr>
          <a:lstStyle/>
          <a:p>
            <a:r>
              <a:rPr lang="ru-RU" dirty="0"/>
              <a:t>ПРИНЦИПОВО ДЛЯ АНАЛІЗУ</a:t>
            </a:r>
            <a:endParaRPr lang="ru-UA" dirty="0"/>
          </a:p>
        </p:txBody>
      </p:sp>
    </p:spTree>
    <p:extLst>
      <p:ext uri="{BB962C8B-B14F-4D97-AF65-F5344CB8AC3E}">
        <p14:creationId xmlns:p14="http://schemas.microsoft.com/office/powerpoint/2010/main" val="185778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16A57F-D8B2-1548-D4C1-C977D285BC6D}"/>
              </a:ext>
            </a:extLst>
          </p:cNvPr>
          <p:cNvSpPr>
            <a:spLocks noGrp="1"/>
          </p:cNvSpPr>
          <p:nvPr>
            <p:ph type="title"/>
          </p:nvPr>
        </p:nvSpPr>
        <p:spPr/>
        <p:txBody>
          <a:bodyPr/>
          <a:lstStyle/>
          <a:p>
            <a:r>
              <a:rPr lang="uk-UA" dirty="0">
                <a:solidFill>
                  <a:srgbClr val="000000"/>
                </a:solidFill>
                <a:latin typeface="Times New Roman" panose="02020603050405020304" pitchFamily="18" charset="0"/>
                <a:ea typeface="Times New Roman" panose="02020603050405020304" pitchFamily="18" charset="0"/>
              </a:rPr>
              <a:t>універсальність захисту природних прав є науковою парадигмою</a:t>
            </a:r>
            <a:endParaRPr lang="ru-UA" dirty="0"/>
          </a:p>
        </p:txBody>
      </p:sp>
      <p:sp>
        <p:nvSpPr>
          <p:cNvPr id="3" name="Объект 2">
            <a:extLst>
              <a:ext uri="{FF2B5EF4-FFF2-40B4-BE49-F238E27FC236}">
                <a16:creationId xmlns:a16="http://schemas.microsoft.com/office/drawing/2014/main" id="{7C77833A-65DE-099B-EEB9-44F71B99642B}"/>
              </a:ext>
            </a:extLst>
          </p:cNvPr>
          <p:cNvSpPr>
            <a:spLocks noGrp="1"/>
          </p:cNvSpPr>
          <p:nvPr>
            <p:ph sz="quarter" idx="13"/>
          </p:nvPr>
        </p:nvSpPr>
        <p:spPr/>
        <p:txBody>
          <a:bodyPr>
            <a:normAutofit fontScale="92500" lnSpcReduction="20000"/>
          </a:bodyPr>
          <a:lstStyle/>
          <a:p>
            <a:pPr indent="424815" algn="just">
              <a:lnSpc>
                <a:spcPct val="150000"/>
              </a:lnSpc>
            </a:pPr>
            <a:r>
              <a:rPr lang="uk-UA" sz="1800" dirty="0">
                <a:solidFill>
                  <a:srgbClr val="000000"/>
                </a:solidFill>
                <a:effectLst/>
                <a:latin typeface="Times New Roman" panose="02020603050405020304" pitchFamily="18" charset="0"/>
                <a:ea typeface="Times New Roman" panose="02020603050405020304" pitchFamily="18" charset="0"/>
              </a:rPr>
              <a:t>Формуванню сучасної концепції національного кримінального права передує ідея побудови загальної основи формування парадигм універсальності кримінального права (захист природних прав та безпека носіїв) у контексті права на безпеку та безпеки права. </a:t>
            </a:r>
          </a:p>
          <a:p>
            <a:pPr indent="424815" algn="just">
              <a:lnSpc>
                <a:spcPct val="150000"/>
              </a:lnSpc>
            </a:pPr>
            <a:r>
              <a:rPr lang="uk-UA" sz="1800" dirty="0">
                <a:solidFill>
                  <a:srgbClr val="000000"/>
                </a:solidFill>
                <a:effectLst/>
                <a:latin typeface="Times New Roman" panose="02020603050405020304" pitchFamily="18" charset="0"/>
                <a:ea typeface="Times New Roman" panose="02020603050405020304" pitchFamily="18" charset="0"/>
              </a:rPr>
              <a:t>в системі кримінально-правового впливу сучасності право держави на покарання винної особи кореспондує праву порушника бути покараним, а заборона небажаної поведінки – праву на вчинення кримінального правопорушення як форми протидії незаконній у сенсі природних прав людини криміналізації. </a:t>
            </a:r>
            <a:endParaRPr lang="ru-UA" dirty="0"/>
          </a:p>
        </p:txBody>
      </p:sp>
    </p:spTree>
    <p:extLst>
      <p:ext uri="{BB962C8B-B14F-4D97-AF65-F5344CB8AC3E}">
        <p14:creationId xmlns:p14="http://schemas.microsoft.com/office/powerpoint/2010/main" val="2594841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Объект 4" descr="Изображение выглядит как текст, снимок экрана, Шрифт, Бренд&#10;&#10;Контент, сгенерированный ИИ, может содержать ошибки.">
            <a:extLst>
              <a:ext uri="{FF2B5EF4-FFF2-40B4-BE49-F238E27FC236}">
                <a16:creationId xmlns:a16="http://schemas.microsoft.com/office/drawing/2014/main" id="{D59B33D1-5E1A-ADC3-6EBE-E557FD6CF47C}"/>
              </a:ext>
            </a:extLst>
          </p:cNvPr>
          <p:cNvPicPr>
            <a:picLocks noChangeAspect="1"/>
          </p:cNvPicPr>
          <p:nvPr/>
        </p:nvPicPr>
        <p:blipFill>
          <a:blip r:embed="rId2"/>
          <a:stretch>
            <a:fillRect/>
          </a:stretch>
        </p:blipFill>
        <p:spPr>
          <a:xfrm>
            <a:off x="643465" y="842404"/>
            <a:ext cx="6909479" cy="5182109"/>
          </a:xfrm>
          <a:prstGeom prst="roundRect">
            <a:avLst>
              <a:gd name="adj" fmla="val 298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4" name="Picture 13">
            <a:extLst>
              <a:ext uri="{FF2B5EF4-FFF2-40B4-BE49-F238E27FC236}">
                <a16:creationId xmlns:a16="http://schemas.microsoft.com/office/drawing/2014/main" id="{E3265C2A-0A58-43AD-A406-8F4478E287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CD360ADD-4250-5E11-813C-EEF1DDA898B2}"/>
              </a:ext>
            </a:extLst>
          </p:cNvPr>
          <p:cNvSpPr>
            <a:spLocks noGrp="1"/>
          </p:cNvSpPr>
          <p:nvPr>
            <p:ph type="title"/>
          </p:nvPr>
        </p:nvSpPr>
        <p:spPr>
          <a:xfrm>
            <a:off x="8196408" y="640831"/>
            <a:ext cx="3352128" cy="1573863"/>
          </a:xfrm>
        </p:spPr>
        <p:txBody>
          <a:bodyPr>
            <a:normAutofit/>
          </a:bodyPr>
          <a:lstStyle/>
          <a:p>
            <a:pPr algn="l"/>
            <a:r>
              <a:rPr lang="ru-UA" dirty="0"/>
              <a:t>Замість висновків</a:t>
            </a:r>
          </a:p>
        </p:txBody>
      </p:sp>
      <p:sp>
        <p:nvSpPr>
          <p:cNvPr id="9" name="Content Placeholder 8">
            <a:extLst>
              <a:ext uri="{FF2B5EF4-FFF2-40B4-BE49-F238E27FC236}">
                <a16:creationId xmlns:a16="http://schemas.microsoft.com/office/drawing/2014/main" id="{2232B9A1-F78C-2033-EB30-9C2CE222C62F}"/>
              </a:ext>
            </a:extLst>
          </p:cNvPr>
          <p:cNvSpPr>
            <a:spLocks noGrp="1"/>
          </p:cNvSpPr>
          <p:nvPr>
            <p:ph sz="quarter" idx="13"/>
          </p:nvPr>
        </p:nvSpPr>
        <p:spPr>
          <a:xfrm>
            <a:off x="8196408" y="2367092"/>
            <a:ext cx="3352128" cy="3881309"/>
          </a:xfrm>
        </p:spPr>
        <p:txBody>
          <a:bodyPr>
            <a:normAutofit/>
          </a:bodyPr>
          <a:lstStyle/>
          <a:p>
            <a:r>
              <a:rPr lang="uk-UA" sz="1800" dirty="0"/>
              <a:t>Кримінальне право розвивається</a:t>
            </a:r>
          </a:p>
          <a:p>
            <a:r>
              <a:rPr lang="uk-UA" sz="1800" dirty="0"/>
              <a:t>Розвиток йде по вертикалі (рівні)</a:t>
            </a:r>
          </a:p>
          <a:p>
            <a:endParaRPr lang="uk-UA" sz="1800" dirty="0"/>
          </a:p>
          <a:p>
            <a:r>
              <a:rPr lang="uk-UA" sz="1800" dirty="0"/>
              <a:t>Та горизонталі (Парадигми)</a:t>
            </a:r>
          </a:p>
          <a:p>
            <a:endParaRPr lang="en-US" sz="1800" dirty="0"/>
          </a:p>
        </p:txBody>
      </p:sp>
    </p:spTree>
    <p:extLst>
      <p:ext uri="{BB962C8B-B14F-4D97-AF65-F5344CB8AC3E}">
        <p14:creationId xmlns:p14="http://schemas.microsoft.com/office/powerpoint/2010/main" val="3449367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текст, снимок экрана, Шрифт&#10;&#10;Контент, сгенерированный ИИ, может содержать ошибки.">
            <a:extLst>
              <a:ext uri="{FF2B5EF4-FFF2-40B4-BE49-F238E27FC236}">
                <a16:creationId xmlns:a16="http://schemas.microsoft.com/office/drawing/2014/main" id="{0E2F2411-E561-9AB2-A677-A9E178432C66}"/>
              </a:ext>
            </a:extLst>
          </p:cNvPr>
          <p:cNvPicPr>
            <a:picLocks noChangeAspect="1"/>
          </p:cNvPicPr>
          <p:nvPr/>
        </p:nvPicPr>
        <p:blipFill>
          <a:blip r:embed="rId2"/>
          <a:stretch>
            <a:fillRect/>
          </a:stretch>
        </p:blipFill>
        <p:spPr>
          <a:xfrm>
            <a:off x="7537704" y="1358704"/>
            <a:ext cx="3840815" cy="4172396"/>
          </a:xfrm>
          <a:prstGeom prst="rect">
            <a:avLst/>
          </a:prstGeom>
        </p:spPr>
      </p:pic>
      <p:pic>
        <p:nvPicPr>
          <p:cNvPr id="19" name="Picture 18">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A08D242F-7911-0A79-B322-4E054BEB7892}"/>
              </a:ext>
            </a:extLst>
          </p:cNvPr>
          <p:cNvSpPr>
            <a:spLocks noGrp="1"/>
          </p:cNvSpPr>
          <p:nvPr>
            <p:ph sz="quarter" idx="13"/>
          </p:nvPr>
        </p:nvSpPr>
        <p:spPr>
          <a:xfrm>
            <a:off x="1054065" y="2367092"/>
            <a:ext cx="5855415" cy="3847444"/>
          </a:xfrm>
        </p:spPr>
        <p:txBody>
          <a:bodyPr>
            <a:normAutofit/>
          </a:bodyPr>
          <a:lstStyle/>
          <a:p>
            <a:pPr>
              <a:lnSpc>
                <a:spcPct val="110000"/>
              </a:lnSpc>
            </a:pPr>
            <a:r>
              <a:rPr lang="ru-RU" sz="1000" b="1" i="0" u="none" strike="noStrike" dirty="0">
                <a:effectLst/>
                <a:latin typeface="ui-sans-serif"/>
              </a:rPr>
              <a:t>:</a:t>
            </a:r>
            <a:r>
              <a:rPr lang="ru-RU" sz="1000" b="1" i="0" u="none" strike="noStrike" dirty="0" err="1">
                <a:effectLst/>
                <a:latin typeface="ui-sans-serif"/>
              </a:rPr>
              <a:t>Класична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Зосереджена</a:t>
            </a:r>
            <a:r>
              <a:rPr lang="ru-RU" sz="1000" b="0" i="0" u="none" strike="noStrike" dirty="0">
                <a:effectLst/>
                <a:latin typeface="ui-sans-serif"/>
              </a:rPr>
              <a:t> на </a:t>
            </a:r>
            <a:r>
              <a:rPr lang="ru-RU" sz="1000" b="0" i="0" u="none" strike="noStrike" dirty="0" err="1">
                <a:effectLst/>
                <a:latin typeface="ui-sans-serif"/>
              </a:rPr>
              <a:t>покаранні</a:t>
            </a:r>
            <a:r>
              <a:rPr lang="ru-RU" sz="1000" b="0" i="0" u="none" strike="noStrike" dirty="0">
                <a:effectLst/>
                <a:latin typeface="ui-sans-serif"/>
              </a:rPr>
              <a:t> </a:t>
            </a:r>
            <a:r>
              <a:rPr lang="ru-RU" sz="1000" b="0" i="0" u="none" strike="noStrike" dirty="0" err="1">
                <a:effectLst/>
                <a:latin typeface="ui-sans-serif"/>
              </a:rPr>
              <a:t>правопорушників</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err="1">
                <a:effectLst/>
                <a:latin typeface="ui-sans-serif"/>
              </a:rPr>
              <a:t>Основна</a:t>
            </a:r>
            <a:r>
              <a:rPr lang="ru-RU" sz="1000" b="0" i="0" u="none" strike="noStrike" dirty="0">
                <a:effectLst/>
                <a:latin typeface="ui-sans-serif"/>
              </a:rPr>
              <a:t> мета — </a:t>
            </a:r>
            <a:r>
              <a:rPr lang="ru-RU" sz="1000" b="0" i="0" u="none" strike="noStrike" dirty="0" err="1">
                <a:effectLst/>
                <a:latin typeface="ui-sans-serif"/>
              </a:rPr>
              <a:t>відплата</a:t>
            </a:r>
            <a:r>
              <a:rPr lang="ru-RU" sz="1000" b="0" i="0" u="none" strike="noStrike" dirty="0">
                <a:effectLst/>
                <a:latin typeface="ui-sans-serif"/>
              </a:rPr>
              <a:t> за </a:t>
            </a:r>
            <a:r>
              <a:rPr lang="ru-RU" sz="1000" b="0" i="0" u="none" strike="noStrike" dirty="0" err="1">
                <a:effectLst/>
                <a:latin typeface="ui-sans-serif"/>
              </a:rPr>
              <a:t>злочин</a:t>
            </a:r>
            <a:r>
              <a:rPr lang="ru-RU" sz="1000" b="0" i="0" u="none" strike="noStrike" dirty="0">
                <a:effectLst/>
                <a:latin typeface="ui-sans-serif"/>
              </a:rPr>
              <a:t> [</a:t>
            </a:r>
            <a:r>
              <a:rPr lang="en" sz="1000" b="0" i="0" u="none" strike="noStrike" dirty="0">
                <a:effectLst/>
                <a:latin typeface="ui-sans-serif"/>
              </a:rPr>
              <a:t>Bentham, Beccaria].</a:t>
            </a:r>
          </a:p>
          <a:p>
            <a:pPr>
              <a:lnSpc>
                <a:spcPct val="110000"/>
              </a:lnSpc>
              <a:buFont typeface="Arial" panose="020B0604020202020204" pitchFamily="34" charset="0"/>
              <a:buChar char="•"/>
            </a:pPr>
            <a:r>
              <a:rPr lang="ru-RU" sz="1000" b="1" i="0" u="none" strike="noStrike" dirty="0" err="1">
                <a:effectLst/>
                <a:latin typeface="ui-sans-serif"/>
              </a:rPr>
              <a:t>Позитивістська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Включає</a:t>
            </a:r>
            <a:r>
              <a:rPr lang="ru-RU" sz="1000" b="0" i="0" u="none" strike="noStrike" dirty="0">
                <a:effectLst/>
                <a:latin typeface="ui-sans-serif"/>
              </a:rPr>
              <a:t> </a:t>
            </a:r>
            <a:r>
              <a:rPr lang="ru-RU" sz="1000" b="0" i="0" u="none" strike="noStrike" dirty="0" err="1">
                <a:effectLst/>
                <a:latin typeface="ui-sans-serif"/>
              </a:rPr>
              <a:t>біологічні</a:t>
            </a:r>
            <a:r>
              <a:rPr lang="ru-RU" sz="1000" b="0" i="0" u="none" strike="noStrike" dirty="0">
                <a:effectLst/>
                <a:latin typeface="ui-sans-serif"/>
              </a:rPr>
              <a:t>, </a:t>
            </a:r>
            <a:r>
              <a:rPr lang="ru-RU" sz="1000" b="0" i="0" u="none" strike="noStrike" dirty="0" err="1">
                <a:effectLst/>
                <a:latin typeface="ui-sans-serif"/>
              </a:rPr>
              <a:t>психологічні</a:t>
            </a:r>
            <a:r>
              <a:rPr lang="ru-RU" sz="1000" b="0" i="0" u="none" strike="noStrike" dirty="0">
                <a:effectLst/>
                <a:latin typeface="ui-sans-serif"/>
              </a:rPr>
              <a:t> та </a:t>
            </a:r>
            <a:r>
              <a:rPr lang="ru-RU" sz="1000" b="0" i="0" u="none" strike="noStrike" dirty="0" err="1">
                <a:effectLst/>
                <a:latin typeface="ui-sans-serif"/>
              </a:rPr>
              <a:t>соціологічні</a:t>
            </a:r>
            <a:r>
              <a:rPr lang="ru-RU" sz="1000" b="0" i="0" u="none" strike="noStrike" dirty="0">
                <a:effectLst/>
                <a:latin typeface="ui-sans-serif"/>
              </a:rPr>
              <a:t> </a:t>
            </a:r>
            <a:r>
              <a:rPr lang="ru-RU" sz="1000" b="0" i="0" u="none" strike="noStrike" dirty="0" err="1">
                <a:effectLst/>
                <a:latin typeface="ui-sans-serif"/>
              </a:rPr>
              <a:t>фактори</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a:effectLst/>
                <a:latin typeface="ui-sans-serif"/>
              </a:rPr>
              <a:t>Акцент на </a:t>
            </a:r>
            <a:r>
              <a:rPr lang="ru-RU" sz="1000" b="0" i="0" u="none" strike="noStrike" dirty="0" err="1">
                <a:effectLst/>
                <a:latin typeface="ui-sans-serif"/>
              </a:rPr>
              <a:t>усуненні</a:t>
            </a:r>
            <a:r>
              <a:rPr lang="ru-RU" sz="1000" b="0" i="0" u="none" strike="noStrike" dirty="0">
                <a:effectLst/>
                <a:latin typeface="ui-sans-serif"/>
              </a:rPr>
              <a:t> причин </a:t>
            </a:r>
            <a:r>
              <a:rPr lang="ru-RU" sz="1000" b="0" i="0" u="none" strike="noStrike" dirty="0" err="1">
                <a:effectLst/>
                <a:latin typeface="ui-sans-serif"/>
              </a:rPr>
              <a:t>злочинності</a:t>
            </a:r>
            <a:r>
              <a:rPr lang="ru-RU" sz="1000" b="0" i="0" u="none" strike="noStrike" dirty="0">
                <a:effectLst/>
                <a:latin typeface="ui-sans-serif"/>
              </a:rPr>
              <a:t> [</a:t>
            </a:r>
            <a:r>
              <a:rPr lang="en" sz="1000" b="0" i="0" u="none" strike="noStrike" dirty="0">
                <a:effectLst/>
                <a:latin typeface="ui-sans-serif"/>
              </a:rPr>
              <a:t>Lombroso, Durkheim].</a:t>
            </a:r>
          </a:p>
          <a:p>
            <a:pPr>
              <a:lnSpc>
                <a:spcPct val="110000"/>
              </a:lnSpc>
              <a:buFont typeface="Arial" panose="020B0604020202020204" pitchFamily="34" charset="0"/>
              <a:buChar char="•"/>
            </a:pPr>
            <a:r>
              <a:rPr lang="ru-RU" sz="1000" b="1" i="0" u="none" strike="noStrike" dirty="0">
                <a:effectLst/>
                <a:latin typeface="ui-sans-serif"/>
              </a:rPr>
              <a:t>Структурна та </a:t>
            </a:r>
            <a:r>
              <a:rPr lang="ru-RU" sz="1000" b="1" i="0" u="none" strike="noStrike" dirty="0" err="1">
                <a:effectLst/>
                <a:latin typeface="ui-sans-serif"/>
              </a:rPr>
              <a:t>конфліктна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Наголошує</a:t>
            </a:r>
            <a:r>
              <a:rPr lang="ru-RU" sz="1000" b="0" i="0" u="none" strike="noStrike" dirty="0">
                <a:effectLst/>
                <a:latin typeface="ui-sans-serif"/>
              </a:rPr>
              <a:t> на </a:t>
            </a:r>
            <a:r>
              <a:rPr lang="ru-RU" sz="1000" b="0" i="0" u="none" strike="noStrike" dirty="0" err="1">
                <a:effectLst/>
                <a:latin typeface="ui-sans-serif"/>
              </a:rPr>
              <a:t>нерівності</a:t>
            </a:r>
            <a:r>
              <a:rPr lang="ru-RU" sz="1000" b="0" i="0" u="none" strike="noStrike" dirty="0">
                <a:effectLst/>
                <a:latin typeface="ui-sans-serif"/>
              </a:rPr>
              <a:t> та </a:t>
            </a:r>
            <a:r>
              <a:rPr lang="ru-RU" sz="1000" b="0" i="0" u="none" strike="noStrike" dirty="0" err="1">
                <a:effectLst/>
                <a:latin typeface="ui-sans-serif"/>
              </a:rPr>
              <a:t>соціальних</a:t>
            </a:r>
            <a:r>
              <a:rPr lang="ru-RU" sz="1000" b="0" i="0" u="none" strike="noStrike" dirty="0">
                <a:effectLst/>
                <a:latin typeface="ui-sans-serif"/>
              </a:rPr>
              <a:t> </a:t>
            </a:r>
            <a:r>
              <a:rPr lang="ru-RU" sz="1000" b="0" i="0" u="none" strike="noStrike" dirty="0" err="1">
                <a:effectLst/>
                <a:latin typeface="ui-sans-serif"/>
              </a:rPr>
              <a:t>конфліктах</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err="1">
                <a:effectLst/>
                <a:latin typeface="ui-sans-serif"/>
              </a:rPr>
              <a:t>Впливає</a:t>
            </a:r>
            <a:r>
              <a:rPr lang="ru-RU" sz="1000" b="0" i="0" u="none" strike="noStrike" dirty="0">
                <a:effectLst/>
                <a:latin typeface="ui-sans-serif"/>
              </a:rPr>
              <a:t> на </a:t>
            </a:r>
            <a:r>
              <a:rPr lang="ru-RU" sz="1000" b="0" i="0" u="none" strike="noStrike" dirty="0" err="1">
                <a:effectLst/>
                <a:latin typeface="ui-sans-serif"/>
              </a:rPr>
              <a:t>антидискримінаційні</a:t>
            </a:r>
            <a:r>
              <a:rPr lang="ru-RU" sz="1000" b="0" i="0" u="none" strike="noStrike" dirty="0">
                <a:effectLst/>
                <a:latin typeface="ui-sans-serif"/>
              </a:rPr>
              <a:t> </a:t>
            </a:r>
            <a:r>
              <a:rPr lang="ru-RU" sz="1000" b="0" i="0" u="none" strike="noStrike" dirty="0" err="1">
                <a:effectLst/>
                <a:latin typeface="ui-sans-serif"/>
              </a:rPr>
              <a:t>закони</a:t>
            </a:r>
            <a:r>
              <a:rPr lang="ru-RU" sz="1000" b="0" i="0" u="none" strike="noStrike" dirty="0">
                <a:effectLst/>
                <a:latin typeface="ui-sans-serif"/>
              </a:rPr>
              <a:t> [</a:t>
            </a:r>
            <a:r>
              <a:rPr lang="en" sz="1000" b="0" i="0" u="none" strike="noStrike" dirty="0">
                <a:effectLst/>
                <a:latin typeface="ui-sans-serif"/>
              </a:rPr>
              <a:t>Marx, Durkheim].</a:t>
            </a:r>
          </a:p>
          <a:p>
            <a:pPr>
              <a:lnSpc>
                <a:spcPct val="110000"/>
              </a:lnSpc>
              <a:buFont typeface="Arial" panose="020B0604020202020204" pitchFamily="34" charset="0"/>
              <a:buChar char="•"/>
            </a:pPr>
            <a:r>
              <a:rPr lang="ru-RU" sz="1000" b="1" i="0" u="none" strike="noStrike" dirty="0" err="1">
                <a:effectLst/>
                <a:latin typeface="ui-sans-serif"/>
              </a:rPr>
              <a:t>Постмодерністська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Деконструює</a:t>
            </a:r>
            <a:r>
              <a:rPr lang="ru-RU" sz="1000" b="0" i="0" u="none" strike="noStrike" dirty="0">
                <a:effectLst/>
                <a:latin typeface="ui-sans-serif"/>
              </a:rPr>
              <a:t> </a:t>
            </a:r>
            <a:r>
              <a:rPr lang="ru-RU" sz="1000" b="0" i="0" u="none" strike="noStrike" dirty="0" err="1">
                <a:effectLst/>
                <a:latin typeface="ui-sans-serif"/>
              </a:rPr>
              <a:t>традиційні</a:t>
            </a:r>
            <a:r>
              <a:rPr lang="ru-RU" sz="1000" b="0" i="0" u="none" strike="noStrike" dirty="0">
                <a:effectLst/>
                <a:latin typeface="ui-sans-serif"/>
              </a:rPr>
              <a:t> </a:t>
            </a:r>
            <a:r>
              <a:rPr lang="ru-RU" sz="1000" b="0" i="0" u="none" strike="noStrike" dirty="0" err="1">
                <a:effectLst/>
                <a:latin typeface="ui-sans-serif"/>
              </a:rPr>
              <a:t>уявлення</a:t>
            </a:r>
            <a:r>
              <a:rPr lang="ru-RU" sz="1000" b="0" i="0" u="none" strike="noStrike" dirty="0">
                <a:effectLst/>
                <a:latin typeface="ui-sans-serif"/>
              </a:rPr>
              <a:t> про </a:t>
            </a:r>
            <a:r>
              <a:rPr lang="ru-RU" sz="1000" b="0" i="0" u="none" strike="noStrike" dirty="0" err="1">
                <a:effectLst/>
                <a:latin typeface="ui-sans-serif"/>
              </a:rPr>
              <a:t>злочин</a:t>
            </a:r>
            <a:r>
              <a:rPr lang="ru-RU" sz="1000" b="0" i="0" u="none" strike="noStrike" dirty="0">
                <a:effectLst/>
                <a:latin typeface="ui-sans-serif"/>
              </a:rPr>
              <a:t> і </a:t>
            </a:r>
            <a:r>
              <a:rPr lang="ru-RU" sz="1000" b="0" i="0" u="none" strike="noStrike" dirty="0" err="1">
                <a:effectLst/>
                <a:latin typeface="ui-sans-serif"/>
              </a:rPr>
              <a:t>правосуддя</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err="1">
                <a:effectLst/>
                <a:latin typeface="ui-sans-serif"/>
              </a:rPr>
              <a:t>Включає</a:t>
            </a:r>
            <a:r>
              <a:rPr lang="ru-RU" sz="1000" b="0" i="0" u="none" strike="noStrike" dirty="0">
                <a:effectLst/>
                <a:latin typeface="ui-sans-serif"/>
              </a:rPr>
              <a:t> </a:t>
            </a:r>
            <a:r>
              <a:rPr lang="ru-RU" sz="1000" b="0" i="0" u="none" strike="noStrike" dirty="0" err="1">
                <a:effectLst/>
                <a:latin typeface="ui-sans-serif"/>
              </a:rPr>
              <a:t>глобалізацію</a:t>
            </a:r>
            <a:r>
              <a:rPr lang="ru-RU" sz="1000" b="0" i="0" u="none" strike="noStrike" dirty="0">
                <a:effectLst/>
                <a:latin typeface="ui-sans-serif"/>
              </a:rPr>
              <a:t> та </a:t>
            </a:r>
            <a:r>
              <a:rPr lang="ru-RU" sz="1000" b="0" i="0" u="none" strike="noStrike" dirty="0" err="1">
                <a:effectLst/>
                <a:latin typeface="ui-sans-serif"/>
              </a:rPr>
              <a:t>технологічний</a:t>
            </a:r>
            <a:r>
              <a:rPr lang="ru-RU" sz="1000" b="0" i="0" u="none" strike="noStrike" dirty="0">
                <a:effectLst/>
                <a:latin typeface="ui-sans-serif"/>
              </a:rPr>
              <a:t> </a:t>
            </a:r>
            <a:r>
              <a:rPr lang="ru-RU" sz="1000" b="0" i="0" u="none" strike="noStrike" dirty="0" err="1">
                <a:effectLst/>
                <a:latin typeface="ui-sans-serif"/>
              </a:rPr>
              <a:t>прогрес</a:t>
            </a:r>
            <a:r>
              <a:rPr lang="ru-RU" sz="1000" b="0" i="0" u="none" strike="noStrike" dirty="0">
                <a:effectLst/>
                <a:latin typeface="ui-sans-serif"/>
              </a:rPr>
              <a:t> [</a:t>
            </a:r>
            <a:r>
              <a:rPr lang="en" sz="1000" b="0" i="0" u="none" strike="noStrike" dirty="0">
                <a:effectLst/>
                <a:latin typeface="ui-sans-serif"/>
              </a:rPr>
              <a:t>Bauman, Baudrillard].</a:t>
            </a:r>
          </a:p>
          <a:p>
            <a:pPr>
              <a:lnSpc>
                <a:spcPct val="110000"/>
              </a:lnSpc>
            </a:pPr>
            <a:br>
              <a:rPr lang="en" sz="1000" dirty="0"/>
            </a:br>
            <a:endParaRPr lang="ru-UA" sz="1000" dirty="0"/>
          </a:p>
        </p:txBody>
      </p:sp>
      <p:sp>
        <p:nvSpPr>
          <p:cNvPr id="2" name="Заголовок 1">
            <a:extLst>
              <a:ext uri="{FF2B5EF4-FFF2-40B4-BE49-F238E27FC236}">
                <a16:creationId xmlns:a16="http://schemas.microsoft.com/office/drawing/2014/main" id="{47EFAC0D-37B1-6A01-EECF-6BF1BDB69C1D}"/>
              </a:ext>
            </a:extLst>
          </p:cNvPr>
          <p:cNvSpPr>
            <a:spLocks noGrp="1"/>
          </p:cNvSpPr>
          <p:nvPr>
            <p:ph type="title"/>
          </p:nvPr>
        </p:nvSpPr>
        <p:spPr>
          <a:xfrm>
            <a:off x="1054064" y="618517"/>
            <a:ext cx="5855416" cy="1596177"/>
          </a:xfrm>
        </p:spPr>
        <p:txBody>
          <a:bodyPr>
            <a:normAutofit/>
          </a:bodyPr>
          <a:lstStyle/>
          <a:p>
            <a:r>
              <a:rPr lang="uk-UA" sz="2500" b="1" dirty="0">
                <a:latin typeface="ui-sans-serif"/>
              </a:rPr>
              <a:t>УСІ КРИМІНАЛЬНО-ПРАВОВІ ТЕОРІЇ ПРАВДИВІ,</a:t>
            </a:r>
            <a:br>
              <a:rPr lang="uk-UA" sz="2500" b="1" dirty="0">
                <a:latin typeface="ui-sans-serif"/>
              </a:rPr>
            </a:br>
            <a:r>
              <a:rPr lang="uk-UA" sz="2500" b="1" dirty="0">
                <a:latin typeface="ui-sans-serif"/>
              </a:rPr>
              <a:t>ЧАСТКОВО…  (В.ТУЛЯКОВ)</a:t>
            </a:r>
            <a:endParaRPr lang="ru-UA" sz="2500" dirty="0"/>
          </a:p>
        </p:txBody>
      </p:sp>
    </p:spTree>
    <p:extLst>
      <p:ext uri="{BB962C8B-B14F-4D97-AF65-F5344CB8AC3E}">
        <p14:creationId xmlns:p14="http://schemas.microsoft.com/office/powerpoint/2010/main" val="1472546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1126762" y="1227279"/>
            <a:ext cx="4328819" cy="2509213"/>
          </a:xfrm>
        </p:spPr>
        <p:txBody>
          <a:bodyPr>
            <a:normAutofit/>
          </a:bodyPr>
          <a:lstStyle/>
          <a:p>
            <a:r>
              <a:rPr lang="uk-UA" sz="4400" b="1" i="0" u="none" strike="noStrike" dirty="0">
                <a:effectLst/>
              </a:rPr>
              <a:t>ПРИОБРЕТУТ ЖЕ ОНИ ВЕСЬ МИР</a:t>
            </a:r>
            <a:r>
              <a:rPr lang="en-US" sz="4400" b="1" i="0" u="none" strike="noStrike" dirty="0">
                <a:effectLst/>
              </a:rPr>
              <a:t>???</a:t>
            </a:r>
            <a:br>
              <a:rPr lang="en" sz="4400" b="1" i="0" u="none" strike="noStrike" dirty="0">
                <a:effectLst/>
              </a:rPr>
            </a:br>
            <a:endParaRPr lang="ru-UA" sz="4400"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1126762" y="3812694"/>
            <a:ext cx="4328819"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solidFill>
                  <a:schemeClr val="tx1">
                    <a:lumMod val="50000"/>
                    <a:lumOff val="50000"/>
                  </a:schemeClr>
                </a:solidFill>
              </a:rPr>
              <a:t>Viacheslav TULIAKOV © 2025</a:t>
            </a:r>
            <a:endParaRPr lang="uk-UA" dirty="0">
              <a:solidFill>
                <a:schemeClr val="tx1">
                  <a:lumMod val="50000"/>
                  <a:lumOff val="50000"/>
                </a:schemeClr>
              </a:solidFill>
            </a:endParaRPr>
          </a:p>
        </p:txBody>
      </p:sp>
      <p:pic>
        <p:nvPicPr>
          <p:cNvPr id="4105" name="Picture 4104">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4107" name="Picture 4106">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4098" name="Picture 2" descr="Манифест Коммунистической партии: в адаптации Мартина Роусона">
            <a:extLst>
              <a:ext uri="{FF2B5EF4-FFF2-40B4-BE49-F238E27FC236}">
                <a16:creationId xmlns:a16="http://schemas.microsoft.com/office/drawing/2014/main" id="{D48CFA94-2A77-73F5-931D-5ED2E57597F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096000" y="1523655"/>
            <a:ext cx="5132324" cy="3592627"/>
          </a:xfrm>
          <a:prstGeom prst="rect">
            <a:avLst/>
          </a:prstGeom>
          <a:noFill/>
          <a:extLst>
            <a:ext uri="{909E8E84-426E-40DD-AFC4-6F175D3DCCD1}">
              <a14:hiddenFill xmlns:a14="http://schemas.microsoft.com/office/drawing/2010/main">
                <a:solidFill>
                  <a:srgbClr val="FFFFFF"/>
                </a:solidFill>
              </a14:hiddenFill>
            </a:ext>
          </a:extLst>
        </p:spPr>
      </p:pic>
      <p:pic>
        <p:nvPicPr>
          <p:cNvPr id="4109" name="Picture 4108">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93274B0C-1CB3-4AA4-A183-20B7FE5DB1D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E640319-3BB6-49BF-BAF4-D63FEC73E14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3" name="Rectangle 12">
            <a:extLst>
              <a:ext uri="{FF2B5EF4-FFF2-40B4-BE49-F238E27FC236}">
                <a16:creationId xmlns:a16="http://schemas.microsoft.com/office/drawing/2014/main" id="{5BECDBB2-914C-44DE-B171-6F7946196F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2">
            <a:extLst>
              <a:ext uri="{FF2B5EF4-FFF2-40B4-BE49-F238E27FC236}">
                <a16:creationId xmlns:a16="http://schemas.microsoft.com/office/drawing/2014/main" id="{1D5C6008-3DE6-42B7-AED2-68544F325B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4" name="Объект 3">
            <a:extLst>
              <a:ext uri="{FF2B5EF4-FFF2-40B4-BE49-F238E27FC236}">
                <a16:creationId xmlns:a16="http://schemas.microsoft.com/office/drawing/2014/main" id="{06462321-B0E4-B33D-ED95-02731A28DB9A}"/>
              </a:ext>
            </a:extLst>
          </p:cNvPr>
          <p:cNvPicPr>
            <a:picLocks noGrp="1" noChangeAspect="1"/>
          </p:cNvPicPr>
          <p:nvPr>
            <p:ph sz="quarter" idx="13"/>
          </p:nvPr>
        </p:nvPicPr>
        <p:blipFill>
          <a:blip r:embed="rId4"/>
          <a:srcRect l="982" r="6431" b="1"/>
          <a:stretch/>
        </p:blipFill>
        <p:spPr>
          <a:xfrm>
            <a:off x="-197581" y="10"/>
            <a:ext cx="12389581" cy="6857990"/>
          </a:xfrm>
          <a:prstGeom prst="rect">
            <a:avLst/>
          </a:prstGeom>
        </p:spPr>
      </p:pic>
      <p:pic>
        <p:nvPicPr>
          <p:cNvPr id="17" name="Picture 16">
            <a:extLst>
              <a:ext uri="{FF2B5EF4-FFF2-40B4-BE49-F238E27FC236}">
                <a16:creationId xmlns:a16="http://schemas.microsoft.com/office/drawing/2014/main" id="{5D09915C-7FC3-45EF-BDD0-6393ACE446E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97584" y="-2"/>
            <a:ext cx="12192000" cy="6858000"/>
          </a:xfrm>
          <a:prstGeom prst="rect">
            <a:avLst/>
          </a:prstGeom>
        </p:spPr>
      </p:pic>
    </p:spTree>
    <p:extLst>
      <p:ext uri="{BB962C8B-B14F-4D97-AF65-F5344CB8AC3E}">
        <p14:creationId xmlns:p14="http://schemas.microsoft.com/office/powerpoint/2010/main" val="1399392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Изображение">
            <a:extLst>
              <a:ext uri="{FF2B5EF4-FFF2-40B4-BE49-F238E27FC236}">
                <a16:creationId xmlns:a16="http://schemas.microsoft.com/office/drawing/2014/main" id="{5358CCA4-8126-2847-F9CE-F43C7BDC94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50"/>
          <a:stretch/>
        </p:blipFill>
        <p:spPr bwMode="auto">
          <a:xfrm>
            <a:off x="20" y="10"/>
            <a:ext cx="4024741"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5" name="Picture 1034">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D7CB675F-C4D8-6281-E73E-3FC0246265CB}"/>
              </a:ext>
            </a:extLst>
          </p:cNvPr>
          <p:cNvSpPr>
            <a:spLocks noGrp="1"/>
          </p:cNvSpPr>
          <p:nvPr>
            <p:ph type="title"/>
          </p:nvPr>
        </p:nvSpPr>
        <p:spPr>
          <a:xfrm>
            <a:off x="4465050" y="618517"/>
            <a:ext cx="6672886" cy="1596177"/>
          </a:xfrm>
        </p:spPr>
        <p:txBody>
          <a:bodyPr>
            <a:normAutofit/>
          </a:bodyPr>
          <a:lstStyle/>
          <a:p>
            <a:r>
              <a:rPr lang="uk-UA" dirty="0" err="1">
                <a:latin typeface="Times New Roman" panose="02020603050405020304" pitchFamily="18" charset="0"/>
                <a:ea typeface="Times New Roman" panose="02020603050405020304" pitchFamily="18" charset="0"/>
              </a:rPr>
              <a:t>Чезаре</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Беккаріа</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Бонесано</a:t>
            </a:r>
            <a:r>
              <a:rPr lang="uk-UA" dirty="0">
                <a:latin typeface="Times New Roman" panose="02020603050405020304" pitchFamily="18" charset="0"/>
                <a:ea typeface="Times New Roman" panose="02020603050405020304" pitchFamily="18" charset="0"/>
              </a:rPr>
              <a:t> </a:t>
            </a:r>
            <a:endParaRPr lang="ru-UA" dirty="0"/>
          </a:p>
        </p:txBody>
      </p:sp>
      <p:sp>
        <p:nvSpPr>
          <p:cNvPr id="3" name="Объект 2">
            <a:extLst>
              <a:ext uri="{FF2B5EF4-FFF2-40B4-BE49-F238E27FC236}">
                <a16:creationId xmlns:a16="http://schemas.microsoft.com/office/drawing/2014/main" id="{CEA6F1CE-3615-8FBF-370D-918C0227BE36}"/>
              </a:ext>
            </a:extLst>
          </p:cNvPr>
          <p:cNvSpPr>
            <a:spLocks noGrp="1"/>
          </p:cNvSpPr>
          <p:nvPr>
            <p:ph sz="quarter" idx="13"/>
          </p:nvPr>
        </p:nvSpPr>
        <p:spPr>
          <a:xfrm>
            <a:off x="4465048" y="2367092"/>
            <a:ext cx="6672887" cy="3424107"/>
          </a:xfrm>
        </p:spPr>
        <p:txBody>
          <a:bodyPr>
            <a:normAutofit/>
          </a:bodyPr>
          <a:lstStyle/>
          <a:p>
            <a:pPr>
              <a:lnSpc>
                <a:spcPct val="110000"/>
              </a:lnSpc>
            </a:pPr>
            <a:r>
              <a:rPr lang="uk-UA" sz="1600">
                <a:effectLst/>
                <a:latin typeface="Times New Roman" panose="02020603050405020304" pitchFamily="18" charset="0"/>
                <a:ea typeface="Times New Roman" panose="02020603050405020304" pitchFamily="18" charset="0"/>
              </a:rPr>
              <a:t>(15 березня 1738, Мілан - 28 листопада 1794, Мілан), мислитель, правознавець, публіцист, громадській діяч, видатний представник епохи Просвітництва. Він народився у родині міланських патриціїв, навчався в єзуїтському коледжі в </a:t>
            </a:r>
            <a:r>
              <a:rPr lang="uk-UA" sz="1600" err="1">
                <a:effectLst/>
                <a:latin typeface="Times New Roman" panose="02020603050405020304" pitchFamily="18" charset="0"/>
                <a:ea typeface="Times New Roman" panose="02020603050405020304" pitchFamily="18" charset="0"/>
              </a:rPr>
              <a:t>Пармі</a:t>
            </a:r>
            <a:r>
              <a:rPr lang="uk-UA" sz="1600">
                <a:effectLst/>
                <a:latin typeface="Times New Roman" panose="02020603050405020304" pitchFamily="18" charset="0"/>
                <a:ea typeface="Times New Roman" panose="02020603050405020304" pitchFamily="18" charset="0"/>
              </a:rPr>
              <a:t>, в університеті в </a:t>
            </a:r>
            <a:r>
              <a:rPr lang="uk-UA" sz="1600" err="1">
                <a:effectLst/>
                <a:latin typeface="Times New Roman" panose="02020603050405020304" pitchFamily="18" charset="0"/>
                <a:ea typeface="Times New Roman" panose="02020603050405020304" pitchFamily="18" charset="0"/>
              </a:rPr>
              <a:t>Павії</a:t>
            </a:r>
            <a:r>
              <a:rPr lang="uk-UA" sz="1600">
                <a:effectLst/>
                <a:latin typeface="Times New Roman" panose="02020603050405020304" pitchFamily="18" charset="0"/>
                <a:ea typeface="Times New Roman" panose="02020603050405020304" pitchFamily="18" charset="0"/>
              </a:rPr>
              <a:t>, де в 1758 отримав ступінь доктора права. Захоплювався математикою та економікою. Читав лекції з економіки та права. З 1770 року обіймав високі посади в міланській адміністрації.</a:t>
            </a:r>
            <a:endParaRPr lang="ru-UA" sz="1600">
              <a:effectLst/>
              <a:latin typeface="Times New Roman" panose="02020603050405020304" pitchFamily="18" charset="0"/>
              <a:ea typeface="Times New Roman" panose="02020603050405020304" pitchFamily="18" charset="0"/>
            </a:endParaRPr>
          </a:p>
          <a:p>
            <a:pPr>
              <a:lnSpc>
                <a:spcPct val="110000"/>
              </a:lnSpc>
            </a:pPr>
            <a:r>
              <a:rPr lang="uk-UA" sz="1600" kern="0" err="1">
                <a:effectLst/>
                <a:latin typeface="Calibri" panose="020F0502020204030204" pitchFamily="34" charset="0"/>
                <a:ea typeface="Times New Roman" panose="02020603050405020304" pitchFamily="18" charset="0"/>
                <a:cs typeface="Times New Roman" panose="02020603050405020304" pitchFamily="18" charset="0"/>
              </a:rPr>
              <a:t>Чезаре</a:t>
            </a:r>
            <a:r>
              <a:rPr lang="uk-UA" sz="1600" kern="0">
                <a:effectLst/>
                <a:latin typeface="Calibri" panose="020F0502020204030204" pitchFamily="34" charset="0"/>
                <a:ea typeface="Times New Roman" panose="02020603050405020304" pitchFamily="18" charset="0"/>
                <a:cs typeface="Times New Roman" panose="02020603050405020304" pitchFamily="18" charset="0"/>
              </a:rPr>
              <a:t> </a:t>
            </a:r>
            <a:r>
              <a:rPr lang="uk-UA" sz="1600" kern="0" err="1">
                <a:effectLst/>
                <a:latin typeface="Calibri" panose="020F0502020204030204" pitchFamily="34" charset="0"/>
                <a:ea typeface="Times New Roman" panose="02020603050405020304" pitchFamily="18" charset="0"/>
                <a:cs typeface="Times New Roman" panose="02020603050405020304" pitchFamily="18" charset="0"/>
              </a:rPr>
              <a:t>Беккаріа</a:t>
            </a:r>
            <a:r>
              <a:rPr lang="uk-UA" sz="1600" kern="0">
                <a:effectLst/>
                <a:latin typeface="Calibri" panose="020F0502020204030204" pitchFamily="34" charset="0"/>
                <a:ea typeface="Times New Roman" panose="02020603050405020304" pitchFamily="18" charset="0"/>
                <a:cs typeface="Times New Roman" panose="02020603050405020304" pitchFamily="18" charset="0"/>
              </a:rPr>
              <a:t> здобув всесвітню популярність завдяки своєї основної праці - трактату « Про злочини і покарання » (</a:t>
            </a:r>
            <a:r>
              <a:rPr lang="uk-UA" sz="1600" kern="0" err="1">
                <a:effectLst/>
                <a:latin typeface="Calibri" panose="020F0502020204030204" pitchFamily="34" charset="0"/>
                <a:ea typeface="Times New Roman" panose="02020603050405020304" pitchFamily="18" charset="0"/>
                <a:cs typeface="Times New Roman" panose="02020603050405020304" pitchFamily="18" charset="0"/>
              </a:rPr>
              <a:t>італ</a:t>
            </a:r>
            <a:r>
              <a:rPr lang="uk-UA" sz="1600" kern="0">
                <a:effectLst/>
                <a:latin typeface="Calibri" panose="020F0502020204030204" pitchFamily="34" charset="0"/>
                <a:ea typeface="Times New Roman" panose="02020603050405020304" pitchFamily="18" charset="0"/>
                <a:cs typeface="Times New Roman" panose="02020603050405020304" pitchFamily="18" charset="0"/>
              </a:rPr>
              <a:t>. </a:t>
            </a:r>
            <a:r>
              <a:rPr lang="uk-UA" sz="1600" kern="0" err="1">
                <a:effectLst/>
                <a:latin typeface="Calibri" panose="020F0502020204030204" pitchFamily="34" charset="0"/>
                <a:ea typeface="Times New Roman" panose="02020603050405020304" pitchFamily="18" charset="0"/>
                <a:cs typeface="Times New Roman" panose="02020603050405020304" pitchFamily="18" charset="0"/>
              </a:rPr>
              <a:t>Dei</a:t>
            </a:r>
            <a:r>
              <a:rPr lang="uk-UA" sz="1600" kern="0">
                <a:effectLst/>
                <a:latin typeface="Calibri" panose="020F0502020204030204" pitchFamily="34" charset="0"/>
                <a:ea typeface="Times New Roman" panose="02020603050405020304" pitchFamily="18" charset="0"/>
                <a:cs typeface="Times New Roman" panose="02020603050405020304" pitchFamily="18" charset="0"/>
              </a:rPr>
              <a:t> </a:t>
            </a:r>
            <a:r>
              <a:rPr lang="uk-UA" sz="1600" kern="0" err="1">
                <a:effectLst/>
                <a:latin typeface="Calibri" panose="020F0502020204030204" pitchFamily="34" charset="0"/>
                <a:ea typeface="Times New Roman" panose="02020603050405020304" pitchFamily="18" charset="0"/>
                <a:cs typeface="Times New Roman" panose="02020603050405020304" pitchFamily="18" charset="0"/>
              </a:rPr>
              <a:t>delitti</a:t>
            </a:r>
            <a:r>
              <a:rPr lang="uk-UA" sz="1600" kern="0">
                <a:effectLst/>
                <a:latin typeface="Calibri" panose="020F0502020204030204" pitchFamily="34" charset="0"/>
                <a:ea typeface="Times New Roman" panose="02020603050405020304" pitchFamily="18" charset="0"/>
                <a:cs typeface="Times New Roman" panose="02020603050405020304" pitchFamily="18" charset="0"/>
              </a:rPr>
              <a:t> </a:t>
            </a:r>
            <a:r>
              <a:rPr lang="uk-UA" sz="1600" kern="0" err="1">
                <a:effectLst/>
                <a:latin typeface="Calibri" panose="020F0502020204030204" pitchFamily="34" charset="0"/>
                <a:ea typeface="Times New Roman" panose="02020603050405020304" pitchFamily="18" charset="0"/>
                <a:cs typeface="Times New Roman" panose="02020603050405020304" pitchFamily="18" charset="0"/>
              </a:rPr>
              <a:t>e</a:t>
            </a:r>
            <a:r>
              <a:rPr lang="uk-UA" sz="1600" kern="0">
                <a:effectLst/>
                <a:latin typeface="Calibri" panose="020F0502020204030204" pitchFamily="34" charset="0"/>
                <a:ea typeface="Times New Roman" panose="02020603050405020304" pitchFamily="18" charset="0"/>
                <a:cs typeface="Times New Roman" panose="02020603050405020304" pitchFamily="18" charset="0"/>
              </a:rPr>
              <a:t> </a:t>
            </a:r>
            <a:r>
              <a:rPr lang="uk-UA" sz="1600" kern="0" err="1">
                <a:effectLst/>
                <a:latin typeface="Calibri" panose="020F0502020204030204" pitchFamily="34" charset="0"/>
                <a:ea typeface="Times New Roman" panose="02020603050405020304" pitchFamily="18" charset="0"/>
                <a:cs typeface="Times New Roman" panose="02020603050405020304" pitchFamily="18" charset="0"/>
              </a:rPr>
              <a:t>delle</a:t>
            </a:r>
            <a:r>
              <a:rPr lang="uk-UA" sz="1600" kern="0">
                <a:effectLst/>
                <a:latin typeface="Calibri" panose="020F0502020204030204" pitchFamily="34" charset="0"/>
                <a:ea typeface="Times New Roman" panose="02020603050405020304" pitchFamily="18" charset="0"/>
                <a:cs typeface="Times New Roman" panose="02020603050405020304" pitchFamily="18" charset="0"/>
              </a:rPr>
              <a:t> </a:t>
            </a:r>
            <a:r>
              <a:rPr lang="uk-UA" sz="1600" kern="0" err="1">
                <a:effectLst/>
                <a:latin typeface="Calibri" panose="020F0502020204030204" pitchFamily="34" charset="0"/>
                <a:ea typeface="Times New Roman" panose="02020603050405020304" pitchFamily="18" charset="0"/>
                <a:cs typeface="Times New Roman" panose="02020603050405020304" pitchFamily="18" charset="0"/>
              </a:rPr>
              <a:t>pene</a:t>
            </a:r>
            <a:r>
              <a:rPr lang="uk-UA" sz="1600" kern="0">
                <a:effectLst/>
                <a:latin typeface="Calibri" panose="020F0502020204030204" pitchFamily="34" charset="0"/>
                <a:ea typeface="Times New Roman" panose="02020603050405020304" pitchFamily="18" charset="0"/>
                <a:cs typeface="Times New Roman" panose="02020603050405020304" pitchFamily="18" charset="0"/>
              </a:rPr>
              <a:t>), який він підготував всього за 10 місяців</a:t>
            </a:r>
            <a:r>
              <a:rPr lang="ru-UA" sz="1600">
                <a:effectLst/>
              </a:rPr>
              <a:t> </a:t>
            </a:r>
            <a:endParaRPr lang="ru-UA" sz="1600"/>
          </a:p>
        </p:txBody>
      </p:sp>
    </p:spTree>
    <p:extLst>
      <p:ext uri="{BB962C8B-B14F-4D97-AF65-F5344CB8AC3E}">
        <p14:creationId xmlns:p14="http://schemas.microsoft.com/office/powerpoint/2010/main" val="2397465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28B170-B7BC-4BDA-AF69-28A89C4F89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текст, книга, Шрифт, бумага&#10;&#10;Контент, сгенерированный ИИ, может содержать ошибки.">
            <a:extLst>
              <a:ext uri="{FF2B5EF4-FFF2-40B4-BE49-F238E27FC236}">
                <a16:creationId xmlns:a16="http://schemas.microsoft.com/office/drawing/2014/main" id="{C42EBB81-FF6D-A7D3-1EAA-0DE7529673C8}"/>
              </a:ext>
            </a:extLst>
          </p:cNvPr>
          <p:cNvPicPr>
            <a:picLocks noChangeAspect="1"/>
          </p:cNvPicPr>
          <p:nvPr/>
        </p:nvPicPr>
        <p:blipFill>
          <a:blip r:embed="rId2"/>
          <a:stretch>
            <a:fillRect/>
          </a:stretch>
        </p:blipFill>
        <p:spPr>
          <a:xfrm>
            <a:off x="8121445" y="820302"/>
            <a:ext cx="3427091" cy="5226313"/>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2" name="Picture 11">
            <a:extLst>
              <a:ext uri="{FF2B5EF4-FFF2-40B4-BE49-F238E27FC236}">
                <a16:creationId xmlns:a16="http://schemas.microsoft.com/office/drawing/2014/main" id="{2E1E8C82-833C-4573-807A-A01BED37570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16C65C9D-D983-64C8-C199-DCE136816EBD}"/>
              </a:ext>
            </a:extLst>
          </p:cNvPr>
          <p:cNvSpPr>
            <a:spLocks noGrp="1"/>
          </p:cNvSpPr>
          <p:nvPr>
            <p:ph type="title"/>
          </p:nvPr>
        </p:nvSpPr>
        <p:spPr>
          <a:xfrm>
            <a:off x="913776" y="640831"/>
            <a:ext cx="6564205" cy="1573863"/>
          </a:xfrm>
        </p:spPr>
        <p:txBody>
          <a:bodyPr>
            <a:normAutofit/>
          </a:bodyPr>
          <a:lstStyle/>
          <a:p>
            <a:r>
              <a:rPr lang="ru-UA" dirty="0"/>
              <a:t>МИ ЗАСУДЖУЄМО ДІЯННЯ</a:t>
            </a:r>
          </a:p>
        </p:txBody>
      </p:sp>
      <p:sp>
        <p:nvSpPr>
          <p:cNvPr id="3" name="Объект 2">
            <a:extLst>
              <a:ext uri="{FF2B5EF4-FFF2-40B4-BE49-F238E27FC236}">
                <a16:creationId xmlns:a16="http://schemas.microsoft.com/office/drawing/2014/main" id="{D5FC8AA0-D003-23B1-96CC-164FD77FD739}"/>
              </a:ext>
            </a:extLst>
          </p:cNvPr>
          <p:cNvSpPr>
            <a:spLocks noGrp="1"/>
          </p:cNvSpPr>
          <p:nvPr>
            <p:ph sz="quarter" idx="13"/>
          </p:nvPr>
        </p:nvSpPr>
        <p:spPr>
          <a:xfrm>
            <a:off x="913774" y="1916724"/>
            <a:ext cx="6841041" cy="4331678"/>
          </a:xfrm>
        </p:spPr>
        <p:txBody>
          <a:bodyPr>
            <a:normAutofit/>
          </a:bodyPr>
          <a:lstStyle/>
          <a:p>
            <a:pPr>
              <a:lnSpc>
                <a:spcPct val="110000"/>
              </a:lnSpc>
            </a:pPr>
            <a:r>
              <a:rPr lang="ru-UA" sz="800" dirty="0"/>
              <a:t>А караємо особу</a:t>
            </a:r>
            <a:r>
              <a:rPr lang="en-US" sz="800" dirty="0"/>
              <a:t> - </a:t>
            </a:r>
            <a:r>
              <a:rPr lang="ru-UA" sz="800" dirty="0"/>
              <a:t>Чи особистість</a:t>
            </a:r>
            <a:r>
              <a:rPr lang="en-US" sz="800" dirty="0"/>
              <a:t>?</a:t>
            </a:r>
          </a:p>
          <a:p>
            <a:pPr>
              <a:lnSpc>
                <a:spcPct val="110000"/>
              </a:lnSpc>
            </a:pPr>
            <a:r>
              <a:rPr lang="ru-RU" sz="800" b="0" i="0" u="none" strike="noStrike" dirty="0">
                <a:effectLst/>
                <a:latin typeface="Courier New" panose="02070309020205020404" pitchFamily="49" charset="0"/>
              </a:rPr>
              <a:t>От автора . . . . . . . . . . . . . . . . . . . . . . . . . . . . . . . . . . . 3</a:t>
            </a:r>
            <a:br>
              <a:rPr lang="ru-RU" sz="800" dirty="0"/>
            </a:br>
            <a:br>
              <a:rPr lang="ru-RU" sz="800" dirty="0"/>
            </a:br>
            <a:r>
              <a:rPr lang="ru-RU" sz="800" b="0" i="0" u="none" strike="noStrike" dirty="0">
                <a:effectLst/>
                <a:latin typeface="Courier New" panose="02070309020205020404" pitchFamily="49" charset="0"/>
              </a:rPr>
              <a:t>Глава </a:t>
            </a:r>
            <a:r>
              <a:rPr lang="en" sz="800" b="0" i="0" u="none" strike="noStrike" dirty="0">
                <a:effectLst/>
                <a:latin typeface="Courier New" panose="02070309020205020404" pitchFamily="49" charset="0"/>
              </a:rPr>
              <a:t>I. </a:t>
            </a:r>
            <a:r>
              <a:rPr lang="ru-RU" sz="800" b="0" i="0" u="none" strike="noStrike" dirty="0">
                <a:effectLst/>
                <a:latin typeface="Courier New" panose="02070309020205020404" pitchFamily="49" charset="0"/>
              </a:rPr>
              <a:t>Личность преступника: исторически обусловленные модели . . . . . . . . 5</a:t>
            </a:r>
            <a:br>
              <a:rPr lang="ru-RU" sz="800" dirty="0"/>
            </a:br>
            <a:r>
              <a:rPr lang="ru-RU" sz="800" b="0" i="0" u="none" strike="noStrike" dirty="0">
                <a:effectLst/>
                <a:latin typeface="Courier New" panose="02070309020205020404" pitchFamily="49" charset="0"/>
              </a:rPr>
              <a:t>1. Уголовное право и криминология о личности преступника . . . . . . . . . . . .5</a:t>
            </a:r>
            <a:br>
              <a:rPr lang="ru-RU" sz="800" dirty="0"/>
            </a:br>
            <a:r>
              <a:rPr lang="ru-RU" sz="800" b="0" i="0" u="none" strike="noStrike" dirty="0">
                <a:effectLst/>
                <a:latin typeface="Courier New" panose="02070309020205020404" pitchFamily="49" charset="0"/>
              </a:rPr>
              <a:t>2. Познание и оценка . . . . . . . . . . . . . . . . . . . . . . . . . . . . . 11</a:t>
            </a:r>
            <a:br>
              <a:rPr lang="ru-RU" sz="800" dirty="0"/>
            </a:br>
            <a:r>
              <a:rPr lang="ru-RU" sz="800" b="0" i="0" u="none" strike="noStrike" dirty="0">
                <a:effectLst/>
                <a:latin typeface="Courier New" panose="02070309020205020404" pitchFamily="49" charset="0"/>
              </a:rPr>
              <a:t>3. </a:t>
            </a:r>
            <a:r>
              <a:rPr lang="en" sz="800" b="0" i="0" u="none" strike="noStrike" dirty="0">
                <a:effectLst/>
                <a:latin typeface="Courier New" panose="02070309020205020404" pitchFamily="49" charset="0"/>
              </a:rPr>
              <a:t>Homo </a:t>
            </a:r>
            <a:r>
              <a:rPr lang="en" sz="800" b="0" i="0" u="none" strike="noStrike" dirty="0" err="1">
                <a:effectLst/>
                <a:latin typeface="Courier New" panose="02070309020205020404" pitchFamily="49" charset="0"/>
              </a:rPr>
              <a:t>Criminologicus</a:t>
            </a:r>
            <a:r>
              <a:rPr lang="en" sz="800" b="0" i="0" u="none" strike="noStrike" dirty="0">
                <a:effectLst/>
                <a:latin typeface="Courier New" panose="02070309020205020404" pitchFamily="49" charset="0"/>
              </a:rPr>
              <a:t> . . . . . . . . . . . . . . . . . . . . . . . . . . . . 17</a:t>
            </a:r>
            <a:br>
              <a:rPr lang="en" sz="800" dirty="0"/>
            </a:br>
            <a:r>
              <a:rPr lang="en" sz="800" b="0" i="0" u="none" strike="noStrike" dirty="0">
                <a:effectLst/>
                <a:latin typeface="Courier New" panose="02070309020205020404" pitchFamily="49" charset="0"/>
              </a:rPr>
              <a:t>4. </a:t>
            </a:r>
            <a:r>
              <a:rPr lang="ru-RU" sz="800" b="0" i="0" u="none" strike="noStrike" dirty="0">
                <a:effectLst/>
                <a:latin typeface="Courier New" panose="02070309020205020404" pitchFamily="49" charset="0"/>
              </a:rPr>
              <a:t>Теологическая модель . . . . . . . . . . . . . . . . . . . . . . . . . . . .21</a:t>
            </a:r>
            <a:br>
              <a:rPr lang="ru-RU" sz="800" dirty="0"/>
            </a:br>
            <a:r>
              <a:rPr lang="ru-RU" sz="800" b="0" i="0" u="none" strike="noStrike" dirty="0">
                <a:effectLst/>
                <a:latin typeface="Courier New" panose="02070309020205020404" pitchFamily="49" charset="0"/>
              </a:rPr>
              <a:t>5. Рационалистическая модель . . . . . . . . . . . . . . . . . . . . . . . . . 29</a:t>
            </a:r>
            <a:br>
              <a:rPr lang="ru-RU" sz="800" dirty="0"/>
            </a:br>
            <a:r>
              <a:rPr lang="ru-RU" sz="800" b="0" i="0" u="none" strike="noStrike" dirty="0">
                <a:effectLst/>
                <a:latin typeface="Courier New" panose="02070309020205020404" pitchFamily="49" charset="0"/>
              </a:rPr>
              <a:t>6. Антропологическая модель . . . . . . . . . . . . . . . . . . . . . . . . . .41</a:t>
            </a:r>
            <a:br>
              <a:rPr lang="ru-RU" sz="800" dirty="0"/>
            </a:br>
            <a:r>
              <a:rPr lang="ru-RU" sz="800" b="0" i="0" u="none" strike="noStrike" dirty="0">
                <a:effectLst/>
                <a:latin typeface="Courier New" panose="02070309020205020404" pitchFamily="49" charset="0"/>
              </a:rPr>
              <a:t>7. Психиатрическая модель . . . . . . . . . . . . . . . . . . . . . . . . . . .59</a:t>
            </a:r>
            <a:br>
              <a:rPr lang="ru-RU" sz="800" dirty="0"/>
            </a:br>
            <a:br>
              <a:rPr lang="ru-RU" sz="800" dirty="0"/>
            </a:br>
            <a:r>
              <a:rPr lang="ru-RU" sz="800" b="0" i="0" u="none" strike="noStrike" dirty="0">
                <a:effectLst/>
                <a:latin typeface="Courier New" panose="02070309020205020404" pitchFamily="49" charset="0"/>
              </a:rPr>
              <a:t>Глава </a:t>
            </a:r>
            <a:r>
              <a:rPr lang="en" sz="800" b="0" i="0" u="none" strike="noStrike" dirty="0">
                <a:effectLst/>
                <a:latin typeface="Courier New" panose="02070309020205020404" pitchFamily="49" charset="0"/>
              </a:rPr>
              <a:t>II. </a:t>
            </a:r>
            <a:r>
              <a:rPr lang="ru-RU" sz="800" b="0" i="0" u="none" strike="noStrike" dirty="0">
                <a:effectLst/>
                <a:latin typeface="Courier New" panose="02070309020205020404" pitchFamily="49" charset="0"/>
              </a:rPr>
              <a:t>Преступное поведение: проблема социализации индивида . . . . . . . . 84</a:t>
            </a:r>
            <a:br>
              <a:rPr lang="ru-RU" sz="800" dirty="0"/>
            </a:br>
            <a:r>
              <a:rPr lang="ru-RU" sz="800" b="0" i="0" u="none" strike="noStrike" dirty="0">
                <a:effectLst/>
                <a:latin typeface="Courier New" panose="02070309020205020404" pitchFamily="49" charset="0"/>
              </a:rPr>
              <a:t>1. Свободная воля и опасность личности преступника . . . . . . . . . . . . . . 84</a:t>
            </a:r>
            <a:br>
              <a:rPr lang="ru-RU" sz="800" dirty="0"/>
            </a:br>
            <a:r>
              <a:rPr lang="ru-RU" sz="800" b="0" i="0" u="none" strike="noStrike" dirty="0">
                <a:effectLst/>
                <a:latin typeface="Courier New" panose="02070309020205020404" pitchFamily="49" charset="0"/>
              </a:rPr>
              <a:t>2. О субъективных причинах преступлений . . . . . . . . . . . . . . . . . . . .94</a:t>
            </a:r>
            <a:br>
              <a:rPr lang="ru-RU" sz="800" dirty="0"/>
            </a:br>
            <a:r>
              <a:rPr lang="ru-RU" sz="800" b="0" i="0" u="none" strike="noStrike" dirty="0">
                <a:effectLst/>
                <a:latin typeface="Courier New" panose="02070309020205020404" pitchFamily="49" charset="0"/>
              </a:rPr>
              <a:t>3. Преступное поведение объект криминологического исследования . . . . . . . 109</a:t>
            </a:r>
            <a:br>
              <a:rPr lang="ru-RU" sz="800" dirty="0"/>
            </a:br>
            <a:r>
              <a:rPr lang="ru-RU" sz="800" b="0" i="0" u="none" strike="noStrike" dirty="0">
                <a:effectLst/>
                <a:latin typeface="Courier New" panose="02070309020205020404" pitchFamily="49" charset="0"/>
              </a:rPr>
              <a:t>4. Формирование поведения . . . . . . . . . . . . . . . . . . . . . . . . . . 130</a:t>
            </a:r>
            <a:br>
              <a:rPr lang="ru-RU" sz="800" dirty="0"/>
            </a:br>
            <a:r>
              <a:rPr lang="ru-RU" sz="800" b="0" i="0" u="none" strike="noStrike" dirty="0">
                <a:effectLst/>
                <a:latin typeface="Courier New" panose="02070309020205020404" pitchFamily="49" charset="0"/>
              </a:rPr>
              <a:t>5. контроль за поведением и предупреждение преступлений . . . . . . . . . . . 150</a:t>
            </a:r>
            <a:br>
              <a:rPr lang="ru-RU" sz="800" dirty="0"/>
            </a:br>
            <a:r>
              <a:rPr lang="ru-RU" sz="800" b="0" i="0" u="none" strike="noStrike" dirty="0">
                <a:effectLst/>
                <a:latin typeface="Courier New" panose="02070309020205020404" pitchFamily="49" charset="0"/>
              </a:rPr>
              <a:t>6. Пути социальной практики . . . . . . . . . . . . . . . . . . . . . . . . . 170</a:t>
            </a:r>
            <a:br>
              <a:rPr lang="ru-RU" sz="800" dirty="0"/>
            </a:br>
            <a:br>
              <a:rPr lang="ru-RU" sz="800" dirty="0"/>
            </a:br>
            <a:r>
              <a:rPr lang="ru-RU" sz="800" b="0" i="0" u="none" strike="noStrike" dirty="0">
                <a:effectLst/>
                <a:latin typeface="Courier New" panose="02070309020205020404" pitchFamily="49" charset="0"/>
              </a:rPr>
              <a:t>Глава </a:t>
            </a:r>
            <a:r>
              <a:rPr lang="en" sz="800" b="0" i="0" u="none" strike="noStrike" dirty="0">
                <a:effectLst/>
                <a:latin typeface="Courier New" panose="02070309020205020404" pitchFamily="49" charset="0"/>
              </a:rPr>
              <a:t>III. </a:t>
            </a:r>
            <a:r>
              <a:rPr lang="ru-RU" sz="800" b="0" i="0" u="none" strike="noStrike" dirty="0">
                <a:effectLst/>
                <a:latin typeface="Courier New" panose="02070309020205020404" pitchFamily="49" charset="0"/>
              </a:rPr>
              <a:t>Преступность: проблема социальной детерминации . . . . . . . . . . 199</a:t>
            </a:r>
            <a:br>
              <a:rPr lang="ru-RU" sz="800" dirty="0"/>
            </a:br>
            <a:r>
              <a:rPr lang="ru-RU" sz="800" b="0" i="0" u="none" strike="noStrike" dirty="0">
                <a:effectLst/>
                <a:latin typeface="Courier New" panose="02070309020205020404" pitchFamily="49" charset="0"/>
              </a:rPr>
              <a:t>1. Механический материализм в криминологии . . . . . . . . . . . . . . . . . .199</a:t>
            </a:r>
            <a:br>
              <a:rPr lang="ru-RU" sz="800" dirty="0"/>
            </a:br>
            <a:r>
              <a:rPr lang="ru-RU" sz="800" b="0" i="0" u="none" strike="noStrike" dirty="0">
                <a:effectLst/>
                <a:latin typeface="Courier New" panose="02070309020205020404" pitchFamily="49" charset="0"/>
              </a:rPr>
              <a:t>2. Структурный функционализм в криминологии . . . . . . . . . . . . . . . . . 208</a:t>
            </a:r>
            <a:br>
              <a:rPr lang="ru-RU" sz="800" dirty="0"/>
            </a:br>
            <a:r>
              <a:rPr lang="ru-RU" sz="800" b="0" i="0" u="none" strike="noStrike" dirty="0">
                <a:effectLst/>
                <a:latin typeface="Courier New" panose="02070309020205020404" pitchFamily="49" charset="0"/>
              </a:rPr>
              <a:t>3. Роль криминологической теории . .</a:t>
            </a:r>
            <a:endParaRPr lang="ru-UA" sz="800" dirty="0"/>
          </a:p>
          <a:p>
            <a:pPr>
              <a:lnSpc>
                <a:spcPct val="110000"/>
              </a:lnSpc>
            </a:pPr>
            <a:endParaRPr lang="ru-UA" sz="800" dirty="0"/>
          </a:p>
        </p:txBody>
      </p:sp>
    </p:spTree>
    <p:extLst>
      <p:ext uri="{BB962C8B-B14F-4D97-AF65-F5344CB8AC3E}">
        <p14:creationId xmlns:p14="http://schemas.microsoft.com/office/powerpoint/2010/main" val="280602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5D2CA358-2EA6-49C2-AAEF-0C79C1F762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9" name="Picture 2">
            <a:extLst>
              <a:ext uri="{FF2B5EF4-FFF2-40B4-BE49-F238E27FC236}">
                <a16:creationId xmlns:a16="http://schemas.microsoft.com/office/drawing/2014/main" id="{AAD74829-8970-4A28-B5F6-387E0E3138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3"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B27E4EB-B164-1A54-B1A9-FC0E6BC41C51}"/>
              </a:ext>
            </a:extLst>
          </p:cNvPr>
          <p:cNvSpPr txBox="1"/>
          <p:nvPr/>
        </p:nvSpPr>
        <p:spPr>
          <a:xfrm>
            <a:off x="1054065" y="2367092"/>
            <a:ext cx="5855415" cy="3847444"/>
          </a:xfrm>
          <a:prstGeom prst="rect">
            <a:avLst/>
          </a:prstGeom>
        </p:spPr>
        <p:txBody>
          <a:bodyPr vert="horz" lIns="91440" tIns="45720" rIns="91440" bIns="45720" rtlCol="0">
            <a:normAutofit/>
          </a:bodyPr>
          <a:lstStyle/>
          <a:p>
            <a:pPr indent="-228600" defTabSz="914400">
              <a:lnSpc>
                <a:spcPct val="110000"/>
              </a:lnSpc>
              <a:spcAft>
                <a:spcPts val="600"/>
              </a:spcAft>
              <a:buClr>
                <a:schemeClr val="tx1"/>
              </a:buClr>
              <a:buFont typeface="Arial" panose="020B0604020202020204" pitchFamily="34" charset="0"/>
              <a:buChar char="•"/>
            </a:pPr>
            <a:r>
              <a:rPr lang="en-US" sz="1500" cap="all" dirty="0"/>
              <a:t>«</a:t>
            </a:r>
            <a:r>
              <a:rPr lang="en-US" sz="1500" cap="all" dirty="0" err="1"/>
              <a:t>Молот</a:t>
            </a:r>
            <a:r>
              <a:rPr lang="en-US" sz="1500" cap="all" dirty="0"/>
              <a:t> </a:t>
            </a:r>
            <a:r>
              <a:rPr lang="en-US" sz="1500" cap="all" dirty="0" err="1"/>
              <a:t>відьом</a:t>
            </a:r>
            <a:r>
              <a:rPr lang="en-US" sz="1500" cap="all" dirty="0"/>
              <a:t>» (</a:t>
            </a:r>
            <a:r>
              <a:rPr lang="en-US" sz="1500" cap="all" dirty="0" err="1"/>
              <a:t>лат</a:t>
            </a:r>
            <a:r>
              <a:rPr lang="en-US" sz="1500" cap="all" dirty="0"/>
              <a:t>. Malleus </a:t>
            </a:r>
            <a:r>
              <a:rPr lang="en-US" sz="1500" cap="all" dirty="0" err="1"/>
              <a:t>Maleficārum</a:t>
            </a:r>
            <a:r>
              <a:rPr lang="en-US" sz="1500" cap="all" dirty="0"/>
              <a:t>, </a:t>
            </a:r>
            <a:r>
              <a:rPr lang="en-US" sz="1500" cap="all" dirty="0" err="1"/>
              <a:t>нім</a:t>
            </a:r>
            <a:r>
              <a:rPr lang="en-US" sz="1500" cap="all" dirty="0"/>
              <a:t>. </a:t>
            </a:r>
            <a:r>
              <a:rPr lang="en-US" sz="1500" cap="all" dirty="0" err="1"/>
              <a:t>Hexenhammer</a:t>
            </a:r>
            <a:r>
              <a:rPr lang="en-US" sz="1500" cap="all" dirty="0"/>
              <a:t>) - </a:t>
            </a:r>
            <a:r>
              <a:rPr lang="en-US" sz="1500" cap="all" dirty="0" err="1"/>
              <a:t>трактат</a:t>
            </a:r>
            <a:r>
              <a:rPr lang="en-US" sz="1500" cap="all" dirty="0"/>
              <a:t> </a:t>
            </a:r>
            <a:r>
              <a:rPr lang="en-US" sz="1500" cap="all" dirty="0" err="1"/>
              <a:t>із</a:t>
            </a:r>
            <a:r>
              <a:rPr lang="en-US" sz="1500" cap="all" dirty="0"/>
              <a:t> </a:t>
            </a:r>
            <a:r>
              <a:rPr lang="en-US" sz="1500" cap="all" dirty="0" err="1"/>
              <a:t>демонології</a:t>
            </a:r>
            <a:r>
              <a:rPr lang="en-US" sz="1500" cap="all" dirty="0"/>
              <a:t> </a:t>
            </a:r>
            <a:r>
              <a:rPr lang="en-US" sz="1500" cap="all" dirty="0" err="1"/>
              <a:t>та</a:t>
            </a:r>
            <a:r>
              <a:rPr lang="en-US" sz="1500" cap="all" dirty="0"/>
              <a:t> </a:t>
            </a:r>
            <a:r>
              <a:rPr lang="en-US" sz="1500" cap="all" dirty="0" err="1"/>
              <a:t>про</a:t>
            </a:r>
            <a:r>
              <a:rPr lang="en-US" sz="1500" cap="all" dirty="0"/>
              <a:t> </a:t>
            </a:r>
            <a:r>
              <a:rPr lang="en-US" sz="1500" cap="all" dirty="0" err="1"/>
              <a:t>належні</a:t>
            </a:r>
            <a:r>
              <a:rPr lang="en-US" sz="1500" cap="all" dirty="0"/>
              <a:t> </a:t>
            </a:r>
            <a:r>
              <a:rPr lang="en-US" sz="1500" cap="all" dirty="0" err="1"/>
              <a:t>методи</a:t>
            </a:r>
            <a:r>
              <a:rPr lang="en-US" sz="1500" cap="all" dirty="0"/>
              <a:t> </a:t>
            </a:r>
            <a:r>
              <a:rPr lang="en-US" sz="1500" cap="all" dirty="0" err="1"/>
              <a:t>переслідування</a:t>
            </a:r>
            <a:r>
              <a:rPr lang="en-US" sz="1500" cap="all" dirty="0"/>
              <a:t> </a:t>
            </a:r>
            <a:r>
              <a:rPr lang="en-US" sz="1500" cap="all" dirty="0" err="1"/>
              <a:t>відьом</a:t>
            </a:r>
            <a:r>
              <a:rPr lang="en-US" sz="1500" cap="all" dirty="0"/>
              <a:t>.</a:t>
            </a:r>
          </a:p>
          <a:p>
            <a:pPr indent="-228600" defTabSz="914400">
              <a:lnSpc>
                <a:spcPct val="110000"/>
              </a:lnSpc>
              <a:spcAft>
                <a:spcPts val="600"/>
              </a:spcAft>
              <a:buClr>
                <a:schemeClr val="tx1"/>
              </a:buClr>
              <a:buFont typeface="Arial" panose="020B0604020202020204" pitchFamily="34" charset="0"/>
              <a:buChar char="•"/>
            </a:pPr>
            <a:endParaRPr lang="en-US" sz="1500" cap="all" dirty="0"/>
          </a:p>
          <a:p>
            <a:pPr indent="-228600" defTabSz="914400">
              <a:lnSpc>
                <a:spcPct val="110000"/>
              </a:lnSpc>
              <a:spcAft>
                <a:spcPts val="600"/>
              </a:spcAft>
              <a:buClr>
                <a:schemeClr val="tx1"/>
              </a:buClr>
              <a:buFont typeface="Arial" panose="020B0604020202020204" pitchFamily="34" charset="0"/>
              <a:buChar char="•"/>
            </a:pPr>
            <a:r>
              <a:rPr lang="en-US" sz="1500" cap="all" dirty="0" err="1"/>
              <a:t>Основними</a:t>
            </a:r>
            <a:r>
              <a:rPr lang="en-US" sz="1500" cap="all" dirty="0"/>
              <a:t> </a:t>
            </a:r>
            <a:r>
              <a:rPr lang="en-US" sz="1500" cap="all" dirty="0" err="1"/>
              <a:t>завданнями</a:t>
            </a:r>
            <a:r>
              <a:rPr lang="en-US" sz="1500" cap="all" dirty="0"/>
              <a:t> «</a:t>
            </a:r>
            <a:r>
              <a:rPr lang="en-US" sz="1500" cap="all" dirty="0" err="1"/>
              <a:t>Молота</a:t>
            </a:r>
            <a:r>
              <a:rPr lang="en-US" sz="1500" cap="all" dirty="0"/>
              <a:t>» </a:t>
            </a:r>
            <a:r>
              <a:rPr lang="en-US" sz="1500" cap="all" dirty="0" err="1"/>
              <a:t>було</a:t>
            </a:r>
            <a:r>
              <a:rPr lang="en-US" sz="1500" cap="all" dirty="0"/>
              <a:t> </a:t>
            </a:r>
            <a:r>
              <a:rPr lang="en-US" sz="1500" cap="all" dirty="0" err="1"/>
              <a:t>систематичне</a:t>
            </a:r>
            <a:r>
              <a:rPr lang="en-US" sz="1500" cap="all" dirty="0"/>
              <a:t> </a:t>
            </a:r>
            <a:r>
              <a:rPr lang="en-US" sz="1500" cap="all" dirty="0" err="1"/>
              <a:t>спростування</a:t>
            </a:r>
            <a:r>
              <a:rPr lang="en-US" sz="1500" cap="all" dirty="0"/>
              <a:t> </a:t>
            </a:r>
            <a:r>
              <a:rPr lang="en-US" sz="1500" cap="all" dirty="0" err="1"/>
              <a:t>доводів</a:t>
            </a:r>
            <a:r>
              <a:rPr lang="en-US" sz="1500" cap="all" dirty="0"/>
              <a:t> </a:t>
            </a:r>
            <a:r>
              <a:rPr lang="en-US" sz="1500" cap="all" dirty="0" err="1"/>
              <a:t>щодо</a:t>
            </a:r>
            <a:r>
              <a:rPr lang="en-US" sz="1500" cap="all" dirty="0"/>
              <a:t> </a:t>
            </a:r>
            <a:r>
              <a:rPr lang="en-US" sz="1500" cap="all" dirty="0" err="1"/>
              <a:t>відсутності</a:t>
            </a:r>
            <a:r>
              <a:rPr lang="en-US" sz="1500" cap="all" dirty="0"/>
              <a:t> </a:t>
            </a:r>
            <a:r>
              <a:rPr lang="en-US" sz="1500" cap="all" dirty="0" err="1"/>
              <a:t>чаклунства</a:t>
            </a:r>
            <a:r>
              <a:rPr lang="en-US" sz="1500" cap="all" dirty="0"/>
              <a:t>, </a:t>
            </a:r>
            <a:r>
              <a:rPr lang="en-US" sz="1500" cap="all" dirty="0" err="1"/>
              <a:t>дискредитація</a:t>
            </a:r>
            <a:r>
              <a:rPr lang="en-US" sz="1500" cap="all" dirty="0"/>
              <a:t> </a:t>
            </a:r>
            <a:r>
              <a:rPr lang="en-US" sz="1500" cap="all" dirty="0" err="1"/>
              <a:t>тих</a:t>
            </a:r>
            <a:r>
              <a:rPr lang="en-US" sz="1500" cap="all" dirty="0"/>
              <a:t>, </a:t>
            </a:r>
            <a:r>
              <a:rPr lang="en-US" sz="1500" cap="all" dirty="0" err="1"/>
              <a:t>хто</a:t>
            </a:r>
            <a:r>
              <a:rPr lang="en-US" sz="1500" cap="all" dirty="0"/>
              <a:t> </a:t>
            </a:r>
            <a:r>
              <a:rPr lang="en-US" sz="1500" cap="all" dirty="0" err="1"/>
              <a:t>сумнівався</a:t>
            </a:r>
            <a:r>
              <a:rPr lang="en-US" sz="1500" cap="all" dirty="0"/>
              <a:t> </a:t>
            </a:r>
            <a:r>
              <a:rPr lang="en-US" sz="1500" cap="all" dirty="0" err="1"/>
              <a:t>в</a:t>
            </a:r>
            <a:r>
              <a:rPr lang="en-US" sz="1500" cap="all" dirty="0"/>
              <a:t> </a:t>
            </a:r>
            <a:r>
              <a:rPr lang="en-US" sz="1500" cap="all" dirty="0" err="1"/>
              <a:t>його</a:t>
            </a:r>
            <a:r>
              <a:rPr lang="en-US" sz="1500" cap="all" dirty="0"/>
              <a:t> </a:t>
            </a:r>
            <a:r>
              <a:rPr lang="en-US" sz="1500" cap="all" dirty="0" err="1"/>
              <a:t>існуванні</a:t>
            </a:r>
            <a:r>
              <a:rPr lang="en-US" sz="1500" cap="all" dirty="0"/>
              <a:t>, </a:t>
            </a:r>
            <a:r>
              <a:rPr lang="en-US" sz="1500" cap="all" dirty="0" err="1"/>
              <a:t>доказ</a:t>
            </a:r>
            <a:r>
              <a:rPr lang="en-US" sz="1500" cap="all" dirty="0"/>
              <a:t> </a:t>
            </a:r>
            <a:r>
              <a:rPr lang="en-US" sz="1500" cap="all" dirty="0" err="1"/>
              <a:t>того</a:t>
            </a:r>
            <a:r>
              <a:rPr lang="en-US" sz="1500" cap="all" dirty="0"/>
              <a:t>, </a:t>
            </a:r>
            <a:r>
              <a:rPr lang="en-US" sz="1500" cap="all" dirty="0" err="1"/>
              <a:t>що</a:t>
            </a:r>
            <a:r>
              <a:rPr lang="en-US" sz="1500" cap="all" dirty="0"/>
              <a:t> </a:t>
            </a:r>
            <a:r>
              <a:rPr lang="en-US" sz="1500" cap="all" dirty="0" err="1"/>
              <a:t>жінки</a:t>
            </a:r>
            <a:r>
              <a:rPr lang="en-US" sz="1500" cap="all" dirty="0"/>
              <a:t> </a:t>
            </a:r>
            <a:r>
              <a:rPr lang="en-US" sz="1500" cap="all" dirty="0" err="1"/>
              <a:t>чаклують</a:t>
            </a:r>
            <a:r>
              <a:rPr lang="en-US" sz="1500" cap="all" dirty="0"/>
              <a:t> </a:t>
            </a:r>
            <a:r>
              <a:rPr lang="en-US" sz="1500" cap="all" dirty="0" err="1"/>
              <a:t>частіше</a:t>
            </a:r>
            <a:r>
              <a:rPr lang="en-US" sz="1500" cap="all" dirty="0"/>
              <a:t> </a:t>
            </a:r>
            <a:r>
              <a:rPr lang="en-US" sz="1500" cap="all" dirty="0" err="1"/>
              <a:t>за</a:t>
            </a:r>
            <a:r>
              <a:rPr lang="en-US" sz="1500" cap="all" dirty="0"/>
              <a:t> </a:t>
            </a:r>
            <a:r>
              <a:rPr lang="en-US" sz="1500" cap="all" dirty="0" err="1"/>
              <a:t>чоловіків</a:t>
            </a:r>
            <a:r>
              <a:rPr lang="en-US" sz="1500" cap="all" dirty="0"/>
              <a:t>, </a:t>
            </a:r>
            <a:r>
              <a:rPr lang="en-US" sz="1500" cap="all" dirty="0" err="1"/>
              <a:t>а</a:t>
            </a:r>
            <a:r>
              <a:rPr lang="en-US" sz="1500" cap="all" dirty="0"/>
              <a:t> </a:t>
            </a:r>
            <a:r>
              <a:rPr lang="en-US" sz="1500" cap="all" dirty="0" err="1"/>
              <a:t>також</a:t>
            </a:r>
            <a:r>
              <a:rPr lang="en-US" sz="1500" cap="all" dirty="0"/>
              <a:t> </a:t>
            </a:r>
            <a:r>
              <a:rPr lang="en-US" sz="1500" cap="all" dirty="0" err="1"/>
              <a:t>навчання</a:t>
            </a:r>
            <a:r>
              <a:rPr lang="en-US" sz="1500" cap="all" dirty="0"/>
              <a:t> </a:t>
            </a:r>
            <a:r>
              <a:rPr lang="en-US" sz="1500" cap="all" dirty="0" err="1"/>
              <a:t>магістратів</a:t>
            </a:r>
            <a:r>
              <a:rPr lang="en-US" sz="1500" cap="all" dirty="0"/>
              <a:t> </a:t>
            </a:r>
            <a:r>
              <a:rPr lang="en-US" sz="1500" cap="all" dirty="0" err="1"/>
              <a:t>способам</a:t>
            </a:r>
            <a:r>
              <a:rPr lang="en-US" sz="1500" cap="all" dirty="0"/>
              <a:t> </a:t>
            </a:r>
            <a:r>
              <a:rPr lang="en-US" sz="1500" cap="all" dirty="0" err="1"/>
              <a:t>виявлення</a:t>
            </a:r>
            <a:r>
              <a:rPr lang="en-US" sz="1500" cap="all" dirty="0"/>
              <a:t> </a:t>
            </a:r>
            <a:r>
              <a:rPr lang="en-US" sz="1500" cap="all" dirty="0" err="1"/>
              <a:t>відьом</a:t>
            </a:r>
            <a:r>
              <a:rPr lang="en-US" sz="1500" cap="all" dirty="0"/>
              <a:t> </a:t>
            </a:r>
            <a:r>
              <a:rPr lang="en-US" sz="1500" cap="all" dirty="0" err="1"/>
              <a:t>і</a:t>
            </a:r>
            <a:r>
              <a:rPr lang="en-US" sz="1500" cap="all" dirty="0"/>
              <a:t> </a:t>
            </a:r>
            <a:r>
              <a:rPr lang="en-US" sz="1500" cap="all" dirty="0" err="1"/>
              <a:t>процедурам</a:t>
            </a:r>
            <a:r>
              <a:rPr lang="en-US" sz="1500" cap="all" dirty="0"/>
              <a:t> </a:t>
            </a:r>
            <a:r>
              <a:rPr lang="en-US" sz="1500" cap="all" dirty="0" err="1"/>
              <a:t>доказу</a:t>
            </a:r>
            <a:r>
              <a:rPr lang="en-US" sz="1500" cap="all" dirty="0"/>
              <a:t> </a:t>
            </a:r>
            <a:r>
              <a:rPr lang="en-US" sz="1500" cap="all" dirty="0" err="1"/>
              <a:t>їхньої</a:t>
            </a:r>
            <a:r>
              <a:rPr lang="en-US" sz="1500" cap="all" dirty="0"/>
              <a:t> </a:t>
            </a:r>
            <a:r>
              <a:rPr lang="en-US" sz="1500" cap="all" dirty="0" err="1"/>
              <a:t>винуватост</a:t>
            </a:r>
            <a:endParaRPr lang="en-US" sz="1500" cap="all" dirty="0"/>
          </a:p>
          <a:p>
            <a:pPr defTabSz="914400">
              <a:lnSpc>
                <a:spcPct val="110000"/>
              </a:lnSpc>
              <a:spcAft>
                <a:spcPts val="600"/>
              </a:spcAft>
              <a:buClr>
                <a:schemeClr val="tx1"/>
              </a:buClr>
            </a:pPr>
            <a:endParaRPr lang="en-US" sz="1500" cap="all" dirty="0"/>
          </a:p>
        </p:txBody>
      </p:sp>
      <p:pic>
        <p:nvPicPr>
          <p:cNvPr id="2052" name="Picture 4" descr="Инквизиция до сих пор негативно влияет на Испанию, - мнение">
            <a:extLst>
              <a:ext uri="{FF2B5EF4-FFF2-40B4-BE49-F238E27FC236}">
                <a16:creationId xmlns:a16="http://schemas.microsoft.com/office/drawing/2014/main" id="{CC5C87F6-441A-F46D-1E95-B693EABB3C9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552836" y="3589867"/>
            <a:ext cx="3946860" cy="2624662"/>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2060">
            <a:extLst>
              <a:ext uri="{FF2B5EF4-FFF2-40B4-BE49-F238E27FC236}">
                <a16:creationId xmlns:a16="http://schemas.microsoft.com/office/drawing/2014/main" id="{D976ACB9-C2D4-45C2-924A-2CF7CFF5112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2"/>
            <a:ext cx="12192000" cy="6858000"/>
          </a:xfrm>
          <a:prstGeom prst="rect">
            <a:avLst/>
          </a:prstGeom>
        </p:spPr>
      </p:pic>
      <p:pic>
        <p:nvPicPr>
          <p:cNvPr id="2050" name="Picture 2" descr="Титульный лист Лионского издания 1669 года">
            <a:extLst>
              <a:ext uri="{FF2B5EF4-FFF2-40B4-BE49-F238E27FC236}">
                <a16:creationId xmlns:a16="http://schemas.microsoft.com/office/drawing/2014/main" id="{AE9E33F1-BB84-78F3-2A5F-A87F4DA6BA46}"/>
              </a:ext>
            </a:extLst>
          </p:cNvPr>
          <p:cNvPicPr>
            <a:picLocks noGrp="1" noChangeAspect="1" noChangeArrowheads="1"/>
          </p:cNvPicPr>
          <p:nvPr>
            <p:ph sz="quarter" idx="13"/>
          </p:nvPr>
        </p:nvPicPr>
        <p:blipFill>
          <a:blip r:embed="rId5">
            <a:extLst>
              <a:ext uri="{28A0092B-C50C-407E-A947-70E740481C1C}">
                <a14:useLocalDpi xmlns:a14="http://schemas.microsoft.com/office/drawing/2010/main" val="0"/>
              </a:ext>
            </a:extLst>
          </a:blip>
          <a:stretch>
            <a:fillRect/>
          </a:stretch>
        </p:blipFill>
        <p:spPr bwMode="auto">
          <a:xfrm>
            <a:off x="8550464" y="618518"/>
            <a:ext cx="1951598" cy="264961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B9107C5D-CDD9-E34D-6783-7C20FB0ABC08}"/>
              </a:ext>
            </a:extLst>
          </p:cNvPr>
          <p:cNvSpPr>
            <a:spLocks noGrp="1"/>
          </p:cNvSpPr>
          <p:nvPr>
            <p:ph type="title"/>
          </p:nvPr>
        </p:nvSpPr>
        <p:spPr>
          <a:xfrm>
            <a:off x="1054064" y="618517"/>
            <a:ext cx="5855416" cy="1596177"/>
          </a:xfrm>
        </p:spPr>
        <p:txBody>
          <a:bodyPr vert="horz" lIns="91440" tIns="45720" rIns="91440" bIns="45720" rtlCol="0" anchor="ctr">
            <a:normAutofit/>
          </a:bodyPr>
          <a:lstStyle/>
          <a:p>
            <a:r>
              <a:rPr lang="en-US" dirty="0"/>
              <a:t>MALA IN SE v MALA PROHIBITUM</a:t>
            </a:r>
            <a:endParaRPr lang="en-US"/>
          </a:p>
        </p:txBody>
      </p:sp>
    </p:spTree>
    <p:extLst>
      <p:ext uri="{BB962C8B-B14F-4D97-AF65-F5344CB8AC3E}">
        <p14:creationId xmlns:p14="http://schemas.microsoft.com/office/powerpoint/2010/main" val="2538818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63930A-C5A7-EAD8-511E-C70762E9B997}"/>
              </a:ext>
            </a:extLst>
          </p:cNvPr>
          <p:cNvSpPr>
            <a:spLocks noGrp="1"/>
          </p:cNvSpPr>
          <p:nvPr>
            <p:ph type="title"/>
          </p:nvPr>
        </p:nvSpPr>
        <p:spPr/>
        <p:txBody>
          <a:bodyPr/>
          <a:lstStyle/>
          <a:p>
            <a:r>
              <a:rPr lang="uk-UA" dirty="0"/>
              <a:t>РАЦІОНАЛІЗАЦІЯ БЕККАРІА</a:t>
            </a:r>
            <a:endParaRPr lang="ru-UA" dirty="0"/>
          </a:p>
        </p:txBody>
      </p:sp>
      <p:sp>
        <p:nvSpPr>
          <p:cNvPr id="3" name="Объект 2">
            <a:extLst>
              <a:ext uri="{FF2B5EF4-FFF2-40B4-BE49-F238E27FC236}">
                <a16:creationId xmlns:a16="http://schemas.microsoft.com/office/drawing/2014/main" id="{CC0912FD-D4CB-1C40-9E49-ECB308E15D5C}"/>
              </a:ext>
            </a:extLst>
          </p:cNvPr>
          <p:cNvSpPr>
            <a:spLocks noGrp="1"/>
          </p:cNvSpPr>
          <p:nvPr>
            <p:ph sz="quarter" idx="13"/>
          </p:nvPr>
        </p:nvSpPr>
        <p:spPr/>
        <p:txBody>
          <a:bodyPr/>
          <a:lstStyle/>
          <a:p>
            <a:r>
              <a:rPr lang="uk-UA" sz="1800" dirty="0">
                <a:effectLst/>
                <a:latin typeface="Times New Roman" panose="02020603050405020304" pitchFamily="18" charset="0"/>
                <a:ea typeface="Times New Roman" panose="02020603050405020304" pitchFamily="18" charset="0"/>
              </a:rPr>
              <a:t>Славетні слова </a:t>
            </a:r>
            <a:r>
              <a:rPr lang="uk-UA" sz="1800" dirty="0" err="1">
                <a:effectLst/>
                <a:latin typeface="Times New Roman" panose="02020603050405020304" pitchFamily="18" charset="0"/>
                <a:ea typeface="Times New Roman" panose="02020603050405020304" pitchFamily="18" charset="0"/>
              </a:rPr>
              <a:t>Ч</a:t>
            </a:r>
            <a:r>
              <a:rPr lang="uk-UA" sz="1800" dirty="0">
                <a:effectLst/>
                <a:latin typeface="Times New Roman" panose="02020603050405020304" pitchFamily="18" charset="0"/>
                <a:ea typeface="Times New Roman" panose="02020603050405020304" pitchFamily="18" charset="0"/>
              </a:rPr>
              <a:t>. </a:t>
            </a:r>
            <a:r>
              <a:rPr lang="uk-UA" sz="1800" dirty="0" err="1">
                <a:effectLst/>
                <a:latin typeface="Times New Roman" panose="02020603050405020304" pitchFamily="18" charset="0"/>
                <a:ea typeface="Times New Roman" panose="02020603050405020304" pitchFamily="18" charset="0"/>
              </a:rPr>
              <a:t>Беккаріа</a:t>
            </a:r>
            <a:r>
              <a:rPr lang="uk-UA" sz="1800" dirty="0">
                <a:effectLst/>
                <a:latin typeface="Times New Roman" panose="02020603050405020304" pitchFamily="18" charset="0"/>
                <a:ea typeface="Times New Roman" panose="02020603050405020304" pitchFamily="18" charset="0"/>
              </a:rPr>
              <a:t> про те, що є три джерела моральних та політичних принципів, які лежать в основі поведінки людей: </a:t>
            </a:r>
          </a:p>
          <a:p>
            <a:r>
              <a:rPr lang="uk-UA" sz="1800" dirty="0">
                <a:effectLst/>
                <a:latin typeface="Times New Roman" panose="02020603050405020304" pitchFamily="18" charset="0"/>
                <a:ea typeface="Times New Roman" panose="02020603050405020304" pitchFamily="18" charset="0"/>
              </a:rPr>
              <a:t>Боже одкровення, </a:t>
            </a:r>
          </a:p>
          <a:p>
            <a:r>
              <a:rPr lang="uk-UA" sz="1800" dirty="0">
                <a:effectLst/>
                <a:latin typeface="Times New Roman" panose="02020603050405020304" pitchFamily="18" charset="0"/>
                <a:ea typeface="Times New Roman" panose="02020603050405020304" pitchFamily="18" charset="0"/>
              </a:rPr>
              <a:t>Закони природи </a:t>
            </a:r>
          </a:p>
          <a:p>
            <a:r>
              <a:rPr lang="uk-UA" sz="1800" dirty="0">
                <a:effectLst/>
                <a:latin typeface="Times New Roman" panose="02020603050405020304" pitchFamily="18" charset="0"/>
                <a:ea typeface="Times New Roman" panose="02020603050405020304" pitchFamily="18" charset="0"/>
              </a:rPr>
              <a:t>та Суспільні договори, </a:t>
            </a:r>
          </a:p>
          <a:p>
            <a:r>
              <a:rPr lang="uk-UA" sz="1800" dirty="0">
                <a:effectLst/>
                <a:latin typeface="Times New Roman" panose="02020603050405020304" pitchFamily="18" charset="0"/>
                <a:ea typeface="Times New Roman" panose="02020603050405020304" pitchFamily="18" charset="0"/>
              </a:rPr>
              <a:t>все більше пов’язують із необхідністю послідовних та динамічних змін у кримінально-правовій доктрин та політиці сьогодення</a:t>
            </a:r>
            <a:r>
              <a:rPr lang="ru-UA" dirty="0">
                <a:effectLst/>
              </a:rPr>
              <a:t> </a:t>
            </a:r>
          </a:p>
          <a:p>
            <a:r>
              <a:rPr lang="ru-UA" dirty="0">
                <a:effectLst/>
              </a:rPr>
              <a:t>(відмова від смертної кари, ПЕРЕХОД ДА захисту під парасолькою ст 6.) </a:t>
            </a:r>
            <a:endParaRPr lang="ru-UA" dirty="0"/>
          </a:p>
        </p:txBody>
      </p:sp>
    </p:spTree>
    <p:extLst>
      <p:ext uri="{BB962C8B-B14F-4D97-AF65-F5344CB8AC3E}">
        <p14:creationId xmlns:p14="http://schemas.microsoft.com/office/powerpoint/2010/main" val="4025200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Объект 4" descr="Изображение выглядит как иллюстрация, зарисовка, графическая вставка, Мультфильм&#10;&#10;Контент, сгенерированный ИИ, может содержать ошибки.">
            <a:extLst>
              <a:ext uri="{FF2B5EF4-FFF2-40B4-BE49-F238E27FC236}">
                <a16:creationId xmlns:a16="http://schemas.microsoft.com/office/drawing/2014/main" id="{DD69544F-8402-23BF-1062-079566D46DA2}"/>
              </a:ext>
            </a:extLst>
          </p:cNvPr>
          <p:cNvPicPr>
            <a:picLocks noChangeAspect="1"/>
          </p:cNvPicPr>
          <p:nvPr/>
        </p:nvPicPr>
        <p:blipFill>
          <a:blip r:embed="rId2"/>
          <a:stretch>
            <a:fillRect/>
          </a:stretch>
        </p:blipFill>
        <p:spPr>
          <a:xfrm>
            <a:off x="7537704" y="2460694"/>
            <a:ext cx="3840815" cy="1968417"/>
          </a:xfrm>
          <a:prstGeom prst="rect">
            <a:avLst/>
          </a:prstGeom>
        </p:spPr>
      </p:pic>
      <p:pic>
        <p:nvPicPr>
          <p:cNvPr id="14" name="Picture 13">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Content Placeholder 8">
            <a:extLst>
              <a:ext uri="{FF2B5EF4-FFF2-40B4-BE49-F238E27FC236}">
                <a16:creationId xmlns:a16="http://schemas.microsoft.com/office/drawing/2014/main" id="{0A58F888-6B4C-3E3C-0EC1-2507B85AE449}"/>
              </a:ext>
            </a:extLst>
          </p:cNvPr>
          <p:cNvSpPr>
            <a:spLocks noGrp="1"/>
          </p:cNvSpPr>
          <p:nvPr>
            <p:ph sz="quarter" idx="13"/>
          </p:nvPr>
        </p:nvSpPr>
        <p:spPr>
          <a:xfrm>
            <a:off x="371061" y="1457740"/>
            <a:ext cx="6957391" cy="4756796"/>
          </a:xfrm>
        </p:spPr>
        <p:txBody>
          <a:bodyPr>
            <a:normAutofit lnSpcReduction="10000"/>
          </a:bodyPr>
          <a:lstStyle/>
          <a:p>
            <a:pPr algn="just">
              <a:lnSpc>
                <a:spcPct val="150000"/>
              </a:lnSpc>
            </a:pPr>
            <a:r>
              <a:rPr lang="uk-UA" sz="1800" dirty="0">
                <a:effectLst/>
                <a:latin typeface="Times New Roman" panose="02020603050405020304" pitchFamily="18" charset="0"/>
                <a:ea typeface="Times New Roman" panose="02020603050405020304" pitchFamily="18" charset="0"/>
              </a:rPr>
              <a:t>Розвиваючи ідею законності, </a:t>
            </a:r>
            <a:r>
              <a:rPr lang="uk-UA" sz="1800" dirty="0" err="1">
                <a:effectLst/>
                <a:latin typeface="Times New Roman" panose="02020603050405020304" pitchFamily="18" charset="0"/>
                <a:ea typeface="Times New Roman" panose="02020603050405020304" pitchFamily="18" charset="0"/>
              </a:rPr>
              <a:t>Беккаріа</a:t>
            </a:r>
            <a:r>
              <a:rPr lang="uk-UA" sz="1800" dirty="0">
                <a:effectLst/>
                <a:latin typeface="Times New Roman" panose="02020603050405020304" pitchFamily="18" charset="0"/>
                <a:ea typeface="Times New Roman" panose="02020603050405020304" pitchFamily="18" charset="0"/>
              </a:rPr>
              <a:t> стверджував, що свобода громадянина – в його праві робити все, що не суперечить законам, що саме представники влади повинні, в першу чергу, строго дотримуватися законів. Без цього не може існувати «законне суспільство». Зазіхання на безпеку і свободу громадян є тому одним з тяжких злочинів. </a:t>
            </a:r>
            <a:endParaRPr lang="ru-UA" sz="1800" dirty="0">
              <a:effectLst/>
              <a:latin typeface="Times New Roman" panose="02020603050405020304" pitchFamily="18" charset="0"/>
              <a:ea typeface="Times New Roman" panose="02020603050405020304" pitchFamily="18" charset="0"/>
            </a:endParaRPr>
          </a:p>
          <a:p>
            <a:pPr algn="just"/>
            <a:r>
              <a:rPr lang="uk-UA" sz="1800" kern="0" dirty="0">
                <a:effectLst/>
                <a:latin typeface="Calibri" panose="020F0502020204030204" pitchFamily="34" charset="0"/>
                <a:ea typeface="Times New Roman" panose="02020603050405020304" pitchFamily="18" charset="0"/>
                <a:cs typeface="Times New Roman" panose="02020603050405020304" pitchFamily="18" charset="0"/>
              </a:rPr>
              <a:t> Звертаючи увагу на практичну реалізацію таких положень, </a:t>
            </a:r>
            <a:r>
              <a:rPr lang="uk-UA" sz="1800" kern="0" dirty="0" err="1">
                <a:effectLst/>
                <a:latin typeface="Calibri" panose="020F0502020204030204" pitchFamily="34" charset="0"/>
                <a:ea typeface="Times New Roman" panose="02020603050405020304" pitchFamily="18" charset="0"/>
                <a:cs typeface="Times New Roman" panose="02020603050405020304" pitchFamily="18" charset="0"/>
              </a:rPr>
              <a:t>Беккаріа</a:t>
            </a:r>
            <a:r>
              <a:rPr lang="uk-UA" sz="1800" kern="0" dirty="0">
                <a:effectLst/>
                <a:latin typeface="Calibri" panose="020F0502020204030204" pitchFamily="34" charset="0"/>
                <a:ea typeface="Times New Roman" panose="02020603050405020304" pitchFamily="18" charset="0"/>
                <a:cs typeface="Times New Roman" panose="02020603050405020304" pitchFamily="18" charset="0"/>
              </a:rPr>
              <a:t> вважав, що тільки закони можуть встановлювати покарання, і право їх видання належить тільки суверену як представнику всього суспільства. </a:t>
            </a:r>
            <a:endParaRPr lang="en-US" dirty="0"/>
          </a:p>
        </p:txBody>
      </p:sp>
      <p:sp>
        <p:nvSpPr>
          <p:cNvPr id="2" name="Заголовок 1">
            <a:extLst>
              <a:ext uri="{FF2B5EF4-FFF2-40B4-BE49-F238E27FC236}">
                <a16:creationId xmlns:a16="http://schemas.microsoft.com/office/drawing/2014/main" id="{82EFC407-4004-A345-2A86-43B302C74F47}"/>
              </a:ext>
            </a:extLst>
          </p:cNvPr>
          <p:cNvSpPr>
            <a:spLocks noGrp="1"/>
          </p:cNvSpPr>
          <p:nvPr>
            <p:ph type="title"/>
          </p:nvPr>
        </p:nvSpPr>
        <p:spPr>
          <a:xfrm>
            <a:off x="1054064" y="618518"/>
            <a:ext cx="5691293" cy="839222"/>
          </a:xfrm>
        </p:spPr>
        <p:txBody>
          <a:bodyPr>
            <a:normAutofit/>
          </a:bodyPr>
          <a:lstStyle/>
          <a:p>
            <a:r>
              <a:rPr lang="ru-UA" dirty="0"/>
              <a:t>ЗАКОННІСТЬ</a:t>
            </a:r>
          </a:p>
        </p:txBody>
      </p:sp>
    </p:spTree>
    <p:extLst>
      <p:ext uri="{BB962C8B-B14F-4D97-AF65-F5344CB8AC3E}">
        <p14:creationId xmlns:p14="http://schemas.microsoft.com/office/powerpoint/2010/main" val="998715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6E3254AE-C4CD-426D-A6E8-7FA13B0F88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81" name="Picture 3080">
            <a:extLst>
              <a:ext uri="{FF2B5EF4-FFF2-40B4-BE49-F238E27FC236}">
                <a16:creationId xmlns:a16="http://schemas.microsoft.com/office/drawing/2014/main" id="{F5C53434-A0C7-4A81-8EB0-D460DAD9BB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074" name="Picture 2" descr="Градоначальнику Дюку де Ришелье исполнилось 256 лет! » Суспільно –  політична газета &quot;СЛОВО&quot;">
            <a:extLst>
              <a:ext uri="{FF2B5EF4-FFF2-40B4-BE49-F238E27FC236}">
                <a16:creationId xmlns:a16="http://schemas.microsoft.com/office/drawing/2014/main" id="{4237F69C-B508-0711-FA6B-F4C103BE8306}"/>
              </a:ext>
            </a:extLst>
          </p:cNvPr>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tretch>
            <a:fillRect/>
          </a:stretch>
        </p:blipFill>
        <p:spPr bwMode="auto">
          <a:xfrm>
            <a:off x="6417734" y="3017771"/>
            <a:ext cx="4770219" cy="2122747"/>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16E54AA0-196F-D855-7FBD-0F03C8EDABAB}"/>
              </a:ext>
            </a:extLst>
          </p:cNvPr>
          <p:cNvSpPr>
            <a:spLocks noGrp="1"/>
          </p:cNvSpPr>
          <p:nvPr>
            <p:ph type="title"/>
          </p:nvPr>
        </p:nvSpPr>
        <p:spPr>
          <a:xfrm>
            <a:off x="913775" y="618517"/>
            <a:ext cx="10364451" cy="1596177"/>
          </a:xfrm>
        </p:spPr>
        <p:txBody>
          <a:bodyPr vert="horz" lIns="91440" tIns="45720" rIns="91440" bIns="45720" rtlCol="0" anchor="ctr">
            <a:normAutofit/>
          </a:bodyPr>
          <a:lstStyle/>
          <a:p>
            <a:r>
              <a:rPr lang="uk-UA" dirty="0"/>
              <a:t>МЕТА ПОКАРАННЯ</a:t>
            </a:r>
            <a:endParaRPr lang="en-US" dirty="0"/>
          </a:p>
        </p:txBody>
      </p:sp>
      <p:sp>
        <p:nvSpPr>
          <p:cNvPr id="5" name="TextBox 4">
            <a:extLst>
              <a:ext uri="{FF2B5EF4-FFF2-40B4-BE49-F238E27FC236}">
                <a16:creationId xmlns:a16="http://schemas.microsoft.com/office/drawing/2014/main" id="{B54F77D1-B76D-3E59-F913-77AF7B23DAC1}"/>
              </a:ext>
            </a:extLst>
          </p:cNvPr>
          <p:cNvSpPr txBox="1"/>
          <p:nvPr/>
        </p:nvSpPr>
        <p:spPr>
          <a:xfrm>
            <a:off x="281354" y="1846385"/>
            <a:ext cx="5814646" cy="4393097"/>
          </a:xfrm>
          <a:prstGeom prst="rect">
            <a:avLst/>
          </a:prstGeom>
        </p:spPr>
        <p:txBody>
          <a:bodyPr vert="horz" lIns="91440" tIns="45720" rIns="91440" bIns="45720" rtlCol="0">
            <a:noAutofit/>
          </a:bodyPr>
          <a:lstStyle/>
          <a:p>
            <a:pPr indent="-228600" defTabSz="914400">
              <a:lnSpc>
                <a:spcPct val="110000"/>
              </a:lnSpc>
              <a:spcAft>
                <a:spcPts val="600"/>
              </a:spcAft>
              <a:buClr>
                <a:schemeClr val="tx1"/>
              </a:buClr>
              <a:buFont typeface="Arial" panose="020B0604020202020204" pitchFamily="34" charset="0"/>
              <a:buChar char="•"/>
            </a:pPr>
            <a:r>
              <a:rPr lang="en-US" sz="1400" cap="all" dirty="0" err="1"/>
              <a:t>Беккаріа</a:t>
            </a:r>
            <a:r>
              <a:rPr lang="en-US" sz="1400" cap="all" dirty="0"/>
              <a:t> </a:t>
            </a:r>
            <a:r>
              <a:rPr lang="en-US" sz="1400" cap="all" dirty="0" err="1"/>
              <a:t>вважав</a:t>
            </a:r>
            <a:r>
              <a:rPr lang="en-US" sz="1400" cap="all" dirty="0"/>
              <a:t>, </a:t>
            </a:r>
            <a:r>
              <a:rPr lang="en-US" sz="1400" cap="all" dirty="0" err="1"/>
              <a:t>що</a:t>
            </a:r>
            <a:r>
              <a:rPr lang="en-US" sz="1400" cap="all" dirty="0"/>
              <a:t> </a:t>
            </a:r>
            <a:r>
              <a:rPr lang="en-US" sz="1400" cap="all" dirty="0" err="1"/>
              <a:t>метою</a:t>
            </a:r>
            <a:r>
              <a:rPr lang="en-US" sz="1400" cap="all" dirty="0"/>
              <a:t> </a:t>
            </a:r>
            <a:r>
              <a:rPr lang="en-US" sz="1400" cap="all" dirty="0" err="1"/>
              <a:t>покарання</a:t>
            </a:r>
            <a:r>
              <a:rPr lang="en-US" sz="1400" cap="all" dirty="0"/>
              <a:t> </a:t>
            </a:r>
            <a:r>
              <a:rPr lang="en-US" sz="1400" cap="all" dirty="0" err="1"/>
              <a:t>повинне</a:t>
            </a:r>
            <a:r>
              <a:rPr lang="en-US" sz="1400" cap="all" dirty="0"/>
              <a:t> </a:t>
            </a:r>
            <a:r>
              <a:rPr lang="en-US" sz="1400" cap="all" dirty="0" err="1"/>
              <a:t>бути</a:t>
            </a:r>
            <a:r>
              <a:rPr lang="en-US" sz="1400" cap="all" dirty="0"/>
              <a:t>, </a:t>
            </a:r>
            <a:r>
              <a:rPr lang="en-US" sz="1400" cap="all" dirty="0" err="1"/>
              <a:t>в</a:t>
            </a:r>
            <a:r>
              <a:rPr lang="en-US" sz="1400" cap="all" dirty="0"/>
              <a:t> </a:t>
            </a:r>
            <a:r>
              <a:rPr lang="en-US" sz="1400" cap="all" dirty="0" err="1"/>
              <a:t>першу</a:t>
            </a:r>
            <a:r>
              <a:rPr lang="en-US" sz="1400" cap="all" dirty="0"/>
              <a:t> </a:t>
            </a:r>
            <a:r>
              <a:rPr lang="en-US" sz="1400" cap="all" dirty="0" err="1"/>
              <a:t>чергу</a:t>
            </a:r>
            <a:r>
              <a:rPr lang="en-US" sz="1400" cap="all" dirty="0"/>
              <a:t>, </a:t>
            </a:r>
            <a:r>
              <a:rPr lang="en-US" sz="1400" cap="all" dirty="0" err="1"/>
              <a:t>виправлення</a:t>
            </a:r>
            <a:r>
              <a:rPr lang="en-US" sz="1400" cap="all" dirty="0"/>
              <a:t> </a:t>
            </a:r>
            <a:r>
              <a:rPr lang="en-US" sz="1400" cap="all" dirty="0" err="1"/>
              <a:t>злочинців</a:t>
            </a:r>
            <a:r>
              <a:rPr lang="en-US" sz="1400" cap="all" dirty="0"/>
              <a:t> </a:t>
            </a:r>
            <a:r>
              <a:rPr lang="en-US" sz="1400" cap="all" dirty="0" err="1"/>
              <a:t>і</a:t>
            </a:r>
            <a:r>
              <a:rPr lang="en-US" sz="1400" cap="all" dirty="0"/>
              <a:t> </a:t>
            </a:r>
            <a:r>
              <a:rPr lang="en-US" sz="1400" cap="all" dirty="0" err="1"/>
              <a:t>попередження</a:t>
            </a:r>
            <a:r>
              <a:rPr lang="en-US" sz="1400" cap="all" dirty="0"/>
              <a:t> </a:t>
            </a:r>
            <a:r>
              <a:rPr lang="en-US" sz="1400" cap="all" dirty="0" err="1"/>
              <a:t>вчинення</a:t>
            </a:r>
            <a:r>
              <a:rPr lang="en-US" sz="1400" cap="all" dirty="0"/>
              <a:t> </a:t>
            </a:r>
            <a:r>
              <a:rPr lang="en-US" sz="1400" cap="all" dirty="0" err="1"/>
              <a:t>нових</a:t>
            </a:r>
            <a:r>
              <a:rPr lang="en-US" sz="1400" cap="all" dirty="0"/>
              <a:t> </a:t>
            </a:r>
            <a:r>
              <a:rPr lang="en-US" sz="1400" cap="all" dirty="0" err="1"/>
              <a:t>злочинів</a:t>
            </a:r>
            <a:r>
              <a:rPr lang="en-US" sz="1400" cap="all" dirty="0"/>
              <a:t>. </a:t>
            </a:r>
            <a:endParaRPr lang="uk-UA" sz="1400" cap="all" dirty="0"/>
          </a:p>
          <a:p>
            <a:pPr indent="-228600" defTabSz="914400">
              <a:lnSpc>
                <a:spcPct val="110000"/>
              </a:lnSpc>
              <a:spcAft>
                <a:spcPts val="600"/>
              </a:spcAft>
              <a:buClr>
                <a:schemeClr val="tx1"/>
              </a:buClr>
              <a:buFont typeface="Arial" panose="020B0604020202020204" pitchFamily="34" charset="0"/>
              <a:buChar char="•"/>
            </a:pPr>
            <a:r>
              <a:rPr lang="en-US" sz="1400" cap="all" dirty="0" err="1"/>
              <a:t>Для</a:t>
            </a:r>
            <a:r>
              <a:rPr lang="en-US" sz="1400" cap="all" dirty="0"/>
              <a:t> </a:t>
            </a:r>
            <a:r>
              <a:rPr lang="en-US" sz="1400" cap="all" dirty="0" err="1"/>
              <a:t>цього</a:t>
            </a:r>
            <a:r>
              <a:rPr lang="en-US" sz="1400" cap="all" dirty="0"/>
              <a:t> </a:t>
            </a:r>
            <a:r>
              <a:rPr lang="en-US" sz="1400" cap="all" dirty="0" err="1"/>
              <a:t>покарання</a:t>
            </a:r>
            <a:r>
              <a:rPr lang="en-US" sz="1400" cap="all" dirty="0"/>
              <a:t> </a:t>
            </a:r>
            <a:r>
              <a:rPr lang="en-US" sz="1400" cap="all" dirty="0" err="1"/>
              <a:t>має</a:t>
            </a:r>
            <a:r>
              <a:rPr lang="en-US" sz="1400" cap="all" dirty="0"/>
              <a:t> </a:t>
            </a:r>
            <a:r>
              <a:rPr lang="en-US" sz="1400" cap="all" dirty="0" err="1"/>
              <a:t>бути</a:t>
            </a:r>
            <a:r>
              <a:rPr lang="en-US" sz="1400" cap="all" dirty="0"/>
              <a:t> </a:t>
            </a:r>
            <a:r>
              <a:rPr lang="en-US" sz="1400" cap="all" dirty="0" err="1"/>
              <a:t>публічним</a:t>
            </a:r>
            <a:r>
              <a:rPr lang="en-US" sz="1400" cap="all" dirty="0"/>
              <a:t>, </a:t>
            </a:r>
            <a:r>
              <a:rPr lang="en-US" sz="1400" cap="all" dirty="0" err="1"/>
              <a:t>найменшим</a:t>
            </a:r>
            <a:r>
              <a:rPr lang="en-US" sz="1400" cap="all" dirty="0"/>
              <a:t>, </a:t>
            </a:r>
            <a:r>
              <a:rPr lang="en-US" sz="1400" cap="all" dirty="0" err="1"/>
              <a:t>з</a:t>
            </a:r>
            <a:r>
              <a:rPr lang="en-US" sz="1400" cap="all" dirty="0"/>
              <a:t> </a:t>
            </a:r>
            <a:r>
              <a:rPr lang="en-US" sz="1400" cap="all" dirty="0" err="1"/>
              <a:t>встановленого</a:t>
            </a:r>
            <a:r>
              <a:rPr lang="en-US" sz="1400" cap="all" dirty="0"/>
              <a:t> </a:t>
            </a:r>
            <a:r>
              <a:rPr lang="en-US" sz="1400" cap="all" dirty="0" err="1"/>
              <a:t>в</a:t>
            </a:r>
            <a:r>
              <a:rPr lang="en-US" sz="1400" cap="all" dirty="0"/>
              <a:t> </a:t>
            </a:r>
            <a:r>
              <a:rPr lang="en-US" sz="1400" cap="all" dirty="0" err="1"/>
              <a:t>законі</a:t>
            </a:r>
            <a:r>
              <a:rPr lang="en-US" sz="1400" cap="all" dirty="0"/>
              <a:t> </a:t>
            </a:r>
            <a:r>
              <a:rPr lang="en-US" sz="1400" cap="all" dirty="0" err="1"/>
              <a:t>переліку</a:t>
            </a:r>
            <a:r>
              <a:rPr lang="en-US" sz="1400" cap="all" dirty="0"/>
              <a:t> </a:t>
            </a:r>
            <a:r>
              <a:rPr lang="en-US" sz="1400" cap="all" dirty="0" err="1"/>
              <a:t>покарань</a:t>
            </a:r>
            <a:r>
              <a:rPr lang="en-US" sz="1400" cap="all" dirty="0"/>
              <a:t> </a:t>
            </a:r>
            <a:r>
              <a:rPr lang="en-US" sz="1400" cap="all" dirty="0" err="1"/>
              <a:t>в</a:t>
            </a:r>
            <a:r>
              <a:rPr lang="en-US" sz="1400" cap="all" dirty="0"/>
              <a:t> </a:t>
            </a:r>
            <a:r>
              <a:rPr lang="en-US" sz="1400" cap="all" dirty="0" err="1"/>
              <a:t>кожному</a:t>
            </a:r>
            <a:r>
              <a:rPr lang="en-US" sz="1400" cap="all" dirty="0"/>
              <a:t> </a:t>
            </a:r>
            <a:r>
              <a:rPr lang="en-US" sz="1400" cap="all" dirty="0" err="1"/>
              <a:t>конкретному</a:t>
            </a:r>
            <a:r>
              <a:rPr lang="en-US" sz="1400" cap="all" dirty="0"/>
              <a:t> </a:t>
            </a:r>
            <a:r>
              <a:rPr lang="en-US" sz="1400" cap="all" dirty="0" err="1"/>
              <a:t>випадку</a:t>
            </a:r>
            <a:r>
              <a:rPr lang="en-US" sz="1400" cap="all" dirty="0"/>
              <a:t>. </a:t>
            </a:r>
            <a:endParaRPr lang="uk-UA" sz="1400" cap="all" dirty="0"/>
          </a:p>
          <a:p>
            <a:pPr indent="-228600" defTabSz="914400">
              <a:lnSpc>
                <a:spcPct val="110000"/>
              </a:lnSpc>
              <a:spcAft>
                <a:spcPts val="600"/>
              </a:spcAft>
              <a:buClr>
                <a:schemeClr val="tx1"/>
              </a:buClr>
              <a:buFont typeface="Arial" panose="020B0604020202020204" pitchFamily="34" charset="0"/>
              <a:buChar char="•"/>
            </a:pPr>
            <a:r>
              <a:rPr lang="en-US" sz="1400" cap="all" dirty="0" err="1"/>
              <a:t>При</a:t>
            </a:r>
            <a:r>
              <a:rPr lang="en-US" sz="1400" cap="all" dirty="0"/>
              <a:t> </a:t>
            </a:r>
            <a:r>
              <a:rPr lang="en-US" sz="1400" cap="all" dirty="0" err="1"/>
              <a:t>цьому</a:t>
            </a:r>
            <a:r>
              <a:rPr lang="en-US" sz="1400" cap="all" dirty="0"/>
              <a:t> </a:t>
            </a:r>
            <a:r>
              <a:rPr lang="en-US" sz="1400" cap="all" dirty="0" err="1"/>
              <a:t>він</a:t>
            </a:r>
            <a:r>
              <a:rPr lang="en-US" sz="1400" cap="all" dirty="0"/>
              <a:t> </a:t>
            </a:r>
            <a:r>
              <a:rPr lang="en-US" sz="1400" cap="all" dirty="0" err="1"/>
              <a:t>виступав</a:t>
            </a:r>
            <a:r>
              <a:rPr lang="en-US" sz="1400" cap="all" dirty="0"/>
              <a:t> </a:t>
            </a:r>
            <a:r>
              <a:rPr lang="en-US" sz="1400" cap="all" dirty="0" err="1"/>
              <a:t>проти</a:t>
            </a:r>
            <a:r>
              <a:rPr lang="en-US" sz="1400" cap="all" dirty="0"/>
              <a:t> </a:t>
            </a:r>
            <a:r>
              <a:rPr lang="en-US" sz="1400" cap="all" dirty="0" err="1"/>
              <a:t>застосування</a:t>
            </a:r>
            <a:r>
              <a:rPr lang="en-US" sz="1400" cap="all" dirty="0"/>
              <a:t> </a:t>
            </a:r>
            <a:r>
              <a:rPr lang="en-US" sz="1400" cap="all" dirty="0" err="1"/>
              <a:t>поширених</a:t>
            </a:r>
            <a:r>
              <a:rPr lang="en-US" sz="1400" cap="all" dirty="0"/>
              <a:t> </a:t>
            </a:r>
            <a:r>
              <a:rPr lang="en-US" sz="1400" cap="all" dirty="0" err="1"/>
              <a:t>в</a:t>
            </a:r>
            <a:r>
              <a:rPr lang="en-US" sz="1400" cap="all" dirty="0"/>
              <a:t> </a:t>
            </a:r>
            <a:r>
              <a:rPr lang="en-US" sz="1400" cap="all" dirty="0" err="1"/>
              <a:t>ту</a:t>
            </a:r>
            <a:r>
              <a:rPr lang="en-US" sz="1400" cap="all" dirty="0"/>
              <a:t> </a:t>
            </a:r>
            <a:r>
              <a:rPr lang="en-US" sz="1400" cap="all" dirty="0" err="1"/>
              <a:t>епоху</a:t>
            </a:r>
            <a:r>
              <a:rPr lang="en-US" sz="1400" cap="all" dirty="0"/>
              <a:t> </a:t>
            </a:r>
            <a:r>
              <a:rPr lang="en-US" sz="1400" cap="all" dirty="0" err="1"/>
              <a:t>тортур</a:t>
            </a:r>
            <a:r>
              <a:rPr lang="en-US" sz="1400" cap="all" dirty="0"/>
              <a:t> , </a:t>
            </a:r>
            <a:r>
              <a:rPr lang="en-US" sz="1400" cap="all" dirty="0" err="1"/>
              <a:t>болісних</a:t>
            </a:r>
            <a:r>
              <a:rPr lang="en-US" sz="1400" cap="all" dirty="0"/>
              <a:t> </a:t>
            </a:r>
            <a:r>
              <a:rPr lang="en-US" sz="1400" cap="all" dirty="0" err="1"/>
              <a:t>покарань</a:t>
            </a:r>
            <a:r>
              <a:rPr lang="en-US" sz="1400" cap="all" dirty="0"/>
              <a:t>, </a:t>
            </a:r>
            <a:r>
              <a:rPr lang="en-US" sz="1400" cap="all" dirty="0" err="1"/>
              <a:t>і</a:t>
            </a:r>
            <a:r>
              <a:rPr lang="en-US" sz="1400" cap="all" dirty="0"/>
              <a:t> </a:t>
            </a:r>
            <a:r>
              <a:rPr lang="en-US" sz="1400" cap="all" dirty="0" err="1"/>
              <a:t>вірогідно</a:t>
            </a:r>
            <a:r>
              <a:rPr lang="en-US" sz="1400" cap="all" dirty="0"/>
              <a:t> </a:t>
            </a:r>
            <a:r>
              <a:rPr lang="en-US" sz="1400" cap="all" dirty="0" err="1"/>
              <a:t>перший</a:t>
            </a:r>
            <a:r>
              <a:rPr lang="en-US" sz="1400" cap="all" dirty="0"/>
              <a:t>, </a:t>
            </a:r>
            <a:r>
              <a:rPr lang="en-US" sz="1400" cap="all" dirty="0" err="1"/>
              <a:t>хто</a:t>
            </a:r>
            <a:r>
              <a:rPr lang="en-US" sz="1400" cap="all" dirty="0"/>
              <a:t> </a:t>
            </a:r>
            <a:r>
              <a:rPr lang="en-US" sz="1400" cap="all" dirty="0" err="1"/>
              <a:t>у</a:t>
            </a:r>
            <a:r>
              <a:rPr lang="en-US" sz="1400" cap="all" dirty="0"/>
              <a:t> </a:t>
            </a:r>
            <a:r>
              <a:rPr lang="en-US" sz="1400" cap="all" dirty="0" err="1"/>
              <a:t>той</a:t>
            </a:r>
            <a:r>
              <a:rPr lang="en-US" sz="1400" cap="all" dirty="0"/>
              <a:t> </a:t>
            </a:r>
            <a:r>
              <a:rPr lang="en-US" sz="1400" cap="all" dirty="0" err="1"/>
              <a:t>період</a:t>
            </a:r>
            <a:r>
              <a:rPr lang="en-US" sz="1400" cap="all" dirty="0"/>
              <a:t> </a:t>
            </a:r>
            <a:r>
              <a:rPr lang="en-US" sz="1400" cap="all" dirty="0" err="1"/>
              <a:t>закликав</a:t>
            </a:r>
            <a:r>
              <a:rPr lang="en-US" sz="1400" cap="all" dirty="0"/>
              <a:t> </a:t>
            </a:r>
            <a:r>
              <a:rPr lang="en-US" sz="1400" cap="all" dirty="0" err="1"/>
              <a:t>до</a:t>
            </a:r>
            <a:r>
              <a:rPr lang="en-US" sz="1400" cap="all" dirty="0"/>
              <a:t> </a:t>
            </a:r>
            <a:r>
              <a:rPr lang="en-US" sz="1400" cap="all" dirty="0" err="1"/>
              <a:t>обмеження</a:t>
            </a:r>
            <a:r>
              <a:rPr lang="en-US" sz="1400" cap="all" dirty="0"/>
              <a:t> </a:t>
            </a:r>
            <a:r>
              <a:rPr lang="en-US" sz="1400" cap="all" dirty="0" err="1"/>
              <a:t>застосування</a:t>
            </a:r>
            <a:r>
              <a:rPr lang="en-US" sz="1400" cap="all" dirty="0"/>
              <a:t> </a:t>
            </a:r>
            <a:r>
              <a:rPr lang="en-US" sz="1400" cap="all" dirty="0" err="1"/>
              <a:t>смертної</a:t>
            </a:r>
            <a:r>
              <a:rPr lang="en-US" sz="1400" cap="all" dirty="0"/>
              <a:t> </a:t>
            </a:r>
            <a:r>
              <a:rPr lang="en-US" sz="1400" cap="all" dirty="0" err="1"/>
              <a:t>кари</a:t>
            </a:r>
            <a:r>
              <a:rPr lang="en-US" sz="1400" cap="all" dirty="0"/>
              <a:t>.</a:t>
            </a:r>
          </a:p>
          <a:p>
            <a:pPr indent="-228600" defTabSz="914400">
              <a:lnSpc>
                <a:spcPct val="110000"/>
              </a:lnSpc>
              <a:spcAft>
                <a:spcPts val="600"/>
              </a:spcAft>
              <a:buClr>
                <a:schemeClr val="tx1"/>
              </a:buClr>
              <a:buFont typeface="Arial" panose="020B0604020202020204" pitchFamily="34" charset="0"/>
              <a:buChar char="•"/>
            </a:pPr>
            <a:r>
              <a:rPr lang="en-US" sz="1400" cap="all" dirty="0" err="1"/>
              <a:t>Роздуми</a:t>
            </a:r>
            <a:r>
              <a:rPr lang="en-US" sz="1400" cap="all" dirty="0"/>
              <a:t> </a:t>
            </a:r>
            <a:r>
              <a:rPr lang="en-US" sz="1400" cap="all" dirty="0" err="1"/>
              <a:t>Беккаріа</a:t>
            </a:r>
            <a:r>
              <a:rPr lang="en-US" sz="1400" cap="all" dirty="0"/>
              <a:t> </a:t>
            </a:r>
            <a:r>
              <a:rPr lang="en-US" sz="1400" cap="all" dirty="0" err="1"/>
              <a:t>на</a:t>
            </a:r>
            <a:r>
              <a:rPr lang="en-US" sz="1400" cap="all" dirty="0"/>
              <a:t> </a:t>
            </a:r>
            <a:r>
              <a:rPr lang="en-US" sz="1400" cap="all" dirty="0" err="1"/>
              <a:t>користь</a:t>
            </a:r>
            <a:r>
              <a:rPr lang="en-US" sz="1400" cap="all" dirty="0"/>
              <a:t> </a:t>
            </a:r>
            <a:r>
              <a:rPr lang="en-US" sz="1400" cap="all" dirty="0" err="1"/>
              <a:t>скасування</a:t>
            </a:r>
            <a:r>
              <a:rPr lang="en-US" sz="1400" cap="all" dirty="0"/>
              <a:t> </a:t>
            </a:r>
            <a:r>
              <a:rPr lang="en-US" sz="1400" cap="all" dirty="0" err="1"/>
              <a:t>смертної</a:t>
            </a:r>
            <a:r>
              <a:rPr lang="en-US" sz="1400" cap="all" dirty="0"/>
              <a:t> </a:t>
            </a:r>
            <a:r>
              <a:rPr lang="en-US" sz="1400" cap="all" dirty="0" err="1"/>
              <a:t>кари</a:t>
            </a:r>
            <a:r>
              <a:rPr lang="en-US" sz="1400" cap="all" dirty="0"/>
              <a:t>, </a:t>
            </a:r>
            <a:r>
              <a:rPr lang="en-US" sz="1400" cap="all" dirty="0" err="1"/>
              <a:t>доводи</a:t>
            </a:r>
            <a:r>
              <a:rPr lang="en-US" sz="1400" cap="all" dirty="0"/>
              <a:t>, </a:t>
            </a:r>
            <a:r>
              <a:rPr lang="en-US" sz="1400" cap="all" dirty="0" err="1"/>
              <a:t>які</a:t>
            </a:r>
            <a:r>
              <a:rPr lang="en-US" sz="1400" cap="all" dirty="0"/>
              <a:t> </a:t>
            </a:r>
            <a:r>
              <a:rPr lang="en-US" sz="1400" cap="all" dirty="0" err="1"/>
              <a:t>він</a:t>
            </a:r>
            <a:r>
              <a:rPr lang="en-US" sz="1400" cap="all" dirty="0"/>
              <a:t> </a:t>
            </a:r>
            <a:r>
              <a:rPr lang="en-US" sz="1400" cap="all" dirty="0" err="1"/>
              <a:t>приводив</a:t>
            </a:r>
            <a:r>
              <a:rPr lang="en-US" sz="1400" cap="all" dirty="0"/>
              <a:t> </a:t>
            </a:r>
            <a:r>
              <a:rPr lang="en-US" sz="1400" cap="all" dirty="0" err="1"/>
              <a:t>на</a:t>
            </a:r>
            <a:r>
              <a:rPr lang="en-US" sz="1400" cap="all" dirty="0"/>
              <a:t> </a:t>
            </a:r>
            <a:r>
              <a:rPr lang="en-US" sz="1400" cap="all" dirty="0" err="1"/>
              <a:t>підтримку</a:t>
            </a:r>
            <a:r>
              <a:rPr lang="en-US" sz="1400" cap="all" dirty="0"/>
              <a:t> </a:t>
            </a:r>
            <a:r>
              <a:rPr lang="en-US" sz="1400" cap="all" dirty="0" err="1"/>
              <a:t>цього</a:t>
            </a:r>
            <a:r>
              <a:rPr lang="en-US" sz="1400" cap="all" dirty="0"/>
              <a:t>, </a:t>
            </a:r>
            <a:r>
              <a:rPr lang="en-US" sz="1400" cap="all" dirty="0" err="1"/>
              <a:t>заслуговують</a:t>
            </a:r>
            <a:r>
              <a:rPr lang="en-US" sz="1400" cap="all" dirty="0"/>
              <a:t> </a:t>
            </a:r>
            <a:r>
              <a:rPr lang="en-US" sz="1400" cap="all" dirty="0" err="1"/>
              <a:t>особливої</a:t>
            </a:r>
            <a:r>
              <a:rPr lang="en-US" sz="1400" cap="all" dirty="0"/>
              <a:t> </a:t>
            </a:r>
            <a:r>
              <a:rPr lang="en-US" sz="1400" cap="all" dirty="0" err="1"/>
              <a:t>уваги</a:t>
            </a:r>
            <a:r>
              <a:rPr lang="en-US" sz="1400" cap="all" dirty="0"/>
              <a:t>, </a:t>
            </a:r>
            <a:r>
              <a:rPr lang="en-US" sz="1400" cap="all" dirty="0" err="1"/>
              <a:t>тому</a:t>
            </a:r>
            <a:r>
              <a:rPr lang="en-US" sz="1400" cap="all" dirty="0"/>
              <a:t> </a:t>
            </a:r>
            <a:r>
              <a:rPr lang="en-US" sz="1400" cap="all" dirty="0" err="1"/>
              <a:t>що</a:t>
            </a:r>
            <a:r>
              <a:rPr lang="en-US" sz="1400" cap="all" dirty="0"/>
              <a:t>, </a:t>
            </a:r>
            <a:r>
              <a:rPr lang="en-US" sz="1400" cap="all" dirty="0" err="1"/>
              <a:t>як</a:t>
            </a:r>
            <a:r>
              <a:rPr lang="en-US" sz="1400" cap="all" dirty="0"/>
              <a:t> </a:t>
            </a:r>
            <a:r>
              <a:rPr lang="en-US" sz="1400" cap="all" dirty="0" err="1"/>
              <a:t>вище</a:t>
            </a:r>
            <a:r>
              <a:rPr lang="en-US" sz="1400" cap="all" dirty="0"/>
              <a:t> </a:t>
            </a:r>
            <a:r>
              <a:rPr lang="en-US" sz="1400" cap="all" dirty="0" err="1"/>
              <a:t>вказувалось</a:t>
            </a:r>
            <a:r>
              <a:rPr lang="en-US" sz="1400" cap="all" dirty="0"/>
              <a:t>, </a:t>
            </a:r>
            <a:r>
              <a:rPr lang="en-US" sz="1400" cap="all" dirty="0" err="1"/>
              <a:t>практично</a:t>
            </a:r>
            <a:r>
              <a:rPr lang="en-US" sz="1400" cap="all" dirty="0"/>
              <a:t> </a:t>
            </a:r>
            <a:r>
              <a:rPr lang="en-US" sz="1400" cap="all" dirty="0" err="1"/>
              <a:t>вперше</a:t>
            </a:r>
            <a:r>
              <a:rPr lang="en-US" sz="1400" cap="all" dirty="0"/>
              <a:t> </a:t>
            </a:r>
            <a:r>
              <a:rPr lang="en-US" sz="1400" cap="all" dirty="0" err="1"/>
              <a:t>в</a:t>
            </a:r>
            <a:r>
              <a:rPr lang="en-US" sz="1400" cap="all" dirty="0"/>
              <a:t> </a:t>
            </a:r>
            <a:r>
              <a:rPr lang="en-US" sz="1400" cap="all" dirty="0" err="1"/>
              <a:t>історії</a:t>
            </a:r>
            <a:r>
              <a:rPr lang="en-US" sz="1400" cap="all" dirty="0"/>
              <a:t> </a:t>
            </a:r>
            <a:r>
              <a:rPr lang="en-US" sz="1400" cap="all" dirty="0" err="1"/>
              <a:t>розвитку</a:t>
            </a:r>
            <a:r>
              <a:rPr lang="en-US" sz="1400" cap="all" dirty="0"/>
              <a:t> </a:t>
            </a:r>
            <a:r>
              <a:rPr lang="en-US" sz="1400" cap="all" dirty="0" err="1"/>
              <a:t>людства</a:t>
            </a:r>
            <a:r>
              <a:rPr lang="en-US" sz="1400" cap="all" dirty="0"/>
              <a:t> </a:t>
            </a:r>
            <a:r>
              <a:rPr lang="en-US" sz="1400" cap="all" dirty="0" err="1"/>
              <a:t>обґрунтовувався</a:t>
            </a:r>
            <a:r>
              <a:rPr lang="en-US" sz="1400" cap="all" dirty="0"/>
              <a:t> </a:t>
            </a:r>
            <a:r>
              <a:rPr lang="en-US" sz="1400" cap="all" dirty="0" err="1"/>
              <a:t>такий</a:t>
            </a:r>
            <a:r>
              <a:rPr lang="en-US" sz="1400" cap="all" dirty="0"/>
              <a:t> </a:t>
            </a:r>
            <a:r>
              <a:rPr lang="en-US" sz="1400" cap="all" dirty="0" err="1"/>
              <a:t>висновок</a:t>
            </a:r>
            <a:r>
              <a:rPr lang="en-US" sz="1400" cap="all" dirty="0"/>
              <a:t>. </a:t>
            </a:r>
            <a:r>
              <a:rPr lang="en-US" sz="1400" cap="all" dirty="0" err="1"/>
              <a:t>Але</a:t>
            </a:r>
            <a:r>
              <a:rPr lang="en-US" sz="1400" cap="all" dirty="0"/>
              <a:t> </a:t>
            </a:r>
            <a:r>
              <a:rPr lang="en-US" sz="1400" cap="all" dirty="0" err="1"/>
              <a:t>ці</a:t>
            </a:r>
            <a:r>
              <a:rPr lang="en-US" sz="1400" cap="all" dirty="0"/>
              <a:t> </a:t>
            </a:r>
            <a:r>
              <a:rPr lang="en-US" sz="1400" cap="all" dirty="0" err="1"/>
              <a:t>роздуми</a:t>
            </a:r>
            <a:r>
              <a:rPr lang="en-US" sz="1400" cap="all" dirty="0"/>
              <a:t> </a:t>
            </a:r>
            <a:r>
              <a:rPr lang="en-US" sz="1400" cap="all" dirty="0" err="1"/>
              <a:t>Беккаріа</a:t>
            </a:r>
            <a:r>
              <a:rPr lang="en-US" sz="1400" cap="all" dirty="0"/>
              <a:t> </a:t>
            </a:r>
            <a:r>
              <a:rPr lang="en-US" sz="1400" cap="all" dirty="0" err="1"/>
              <a:t>не</a:t>
            </a:r>
            <a:r>
              <a:rPr lang="en-US" sz="1400" cap="all" dirty="0"/>
              <a:t> </a:t>
            </a:r>
            <a:r>
              <a:rPr lang="en-US" sz="1400" cap="all" dirty="0" err="1"/>
              <a:t>потрібно</a:t>
            </a:r>
            <a:r>
              <a:rPr lang="en-US" sz="1400" cap="all" dirty="0"/>
              <a:t> </a:t>
            </a:r>
            <a:r>
              <a:rPr lang="en-US" sz="1400" cap="all" dirty="0" err="1"/>
              <a:t>ідеалізувати</a:t>
            </a:r>
            <a:r>
              <a:rPr lang="en-US" sz="1400" cap="all" dirty="0"/>
              <a:t>. </a:t>
            </a:r>
            <a:r>
              <a:rPr lang="en-US" sz="1400" cap="all" dirty="0" err="1"/>
              <a:t>Він</a:t>
            </a:r>
            <a:r>
              <a:rPr lang="en-US" sz="1400" cap="all" dirty="0"/>
              <a:t> </a:t>
            </a:r>
            <a:r>
              <a:rPr lang="en-US" sz="1400" cap="all" dirty="0" err="1"/>
              <a:t>допускав</a:t>
            </a:r>
            <a:r>
              <a:rPr lang="en-US" sz="1400" cap="all" dirty="0"/>
              <a:t> </a:t>
            </a:r>
            <a:r>
              <a:rPr lang="en-US" sz="1400" cap="all" dirty="0" err="1"/>
              <a:t>застосування</a:t>
            </a:r>
            <a:r>
              <a:rPr lang="en-US" sz="1400" cap="all" dirty="0"/>
              <a:t> </a:t>
            </a:r>
            <a:r>
              <a:rPr lang="en-US" sz="1400" cap="all" dirty="0" err="1"/>
              <a:t>смертної</a:t>
            </a:r>
            <a:r>
              <a:rPr lang="en-US" sz="1400" cap="all" dirty="0"/>
              <a:t> </a:t>
            </a:r>
            <a:r>
              <a:rPr lang="en-US" sz="1400" cap="all" dirty="0" err="1"/>
              <a:t>кари</a:t>
            </a:r>
            <a:r>
              <a:rPr lang="en-US" sz="1400" cap="all" dirty="0"/>
              <a:t>, </a:t>
            </a:r>
            <a:r>
              <a:rPr lang="en-US" sz="1400" cap="all" dirty="0" err="1"/>
              <a:t>але</a:t>
            </a:r>
            <a:r>
              <a:rPr lang="en-US" sz="1400" cap="all" dirty="0"/>
              <a:t> </a:t>
            </a:r>
            <a:r>
              <a:rPr lang="en-US" sz="1400" cap="all" dirty="0" err="1"/>
              <a:t>тільки</a:t>
            </a:r>
            <a:r>
              <a:rPr lang="en-US" sz="1400" cap="all" dirty="0"/>
              <a:t> </a:t>
            </a:r>
            <a:r>
              <a:rPr lang="en-US" sz="1400" cap="all" dirty="0" err="1"/>
              <a:t>в</a:t>
            </a:r>
            <a:r>
              <a:rPr lang="en-US" sz="1400" cap="all" dirty="0"/>
              <a:t> </a:t>
            </a:r>
            <a:r>
              <a:rPr lang="en-US" sz="1400" cap="all" dirty="0" err="1"/>
              <a:t>надзвичайних</a:t>
            </a:r>
            <a:r>
              <a:rPr lang="en-US" sz="1400" cap="all" dirty="0"/>
              <a:t> </a:t>
            </a:r>
            <a:r>
              <a:rPr lang="en-US" sz="1400" cap="all" dirty="0" err="1"/>
              <a:t>обставинах</a:t>
            </a:r>
            <a:r>
              <a:rPr lang="en-US" sz="1400" cap="all" dirty="0"/>
              <a:t>, </a:t>
            </a:r>
            <a:r>
              <a:rPr lang="en-US" sz="1400" cap="all" dirty="0" err="1"/>
              <a:t>коли</a:t>
            </a:r>
            <a:r>
              <a:rPr lang="en-US" sz="1400" cap="all" dirty="0"/>
              <a:t> </a:t>
            </a:r>
            <a:r>
              <a:rPr lang="en-US" sz="1400" cap="all" dirty="0" err="1"/>
              <a:t>це</a:t>
            </a:r>
            <a:r>
              <a:rPr lang="en-US" sz="1400" cap="all" dirty="0"/>
              <a:t> </a:t>
            </a:r>
            <a:r>
              <a:rPr lang="en-US" sz="1400" cap="all" dirty="0" err="1"/>
              <a:t>необхідно</a:t>
            </a:r>
            <a:r>
              <a:rPr lang="en-US" sz="1400" cap="all" dirty="0"/>
              <a:t> </a:t>
            </a:r>
            <a:r>
              <a:rPr lang="en-US" sz="1400" cap="all" dirty="0" err="1"/>
              <a:t>для</a:t>
            </a:r>
            <a:r>
              <a:rPr lang="en-US" sz="1400" cap="all" dirty="0"/>
              <a:t> </a:t>
            </a:r>
            <a:r>
              <a:rPr lang="en-US" sz="1400" cap="all" dirty="0" err="1"/>
              <a:t>збереження</a:t>
            </a:r>
            <a:r>
              <a:rPr lang="en-US" sz="1400" cap="all" dirty="0"/>
              <a:t> </a:t>
            </a:r>
            <a:r>
              <a:rPr lang="en-US" sz="1400" cap="all" dirty="0" err="1"/>
              <a:t>існуючого</a:t>
            </a:r>
            <a:r>
              <a:rPr lang="en-US" sz="1400" cap="all" dirty="0"/>
              <a:t> </a:t>
            </a:r>
            <a:r>
              <a:rPr lang="en-US" sz="1400" cap="all" dirty="0" err="1"/>
              <a:t>правління</a:t>
            </a:r>
            <a:r>
              <a:rPr lang="en-US" sz="1400" cap="all" dirty="0"/>
              <a:t> </a:t>
            </a:r>
            <a:r>
              <a:rPr lang="en-US" sz="1400" cap="all" dirty="0" err="1"/>
              <a:t>або</a:t>
            </a:r>
            <a:r>
              <a:rPr lang="en-US" sz="1400" cap="all" dirty="0"/>
              <a:t> </a:t>
            </a:r>
            <a:r>
              <a:rPr lang="en-US" sz="1400" cap="all" dirty="0" err="1"/>
              <a:t>при</a:t>
            </a:r>
            <a:r>
              <a:rPr lang="en-US" sz="1400" cap="all" dirty="0"/>
              <a:t> </a:t>
            </a:r>
            <a:r>
              <a:rPr lang="en-US" sz="1400" cap="all" dirty="0" err="1"/>
              <a:t>боротьбі</a:t>
            </a:r>
            <a:r>
              <a:rPr lang="en-US" sz="1400" cap="all" dirty="0"/>
              <a:t> </a:t>
            </a:r>
            <a:r>
              <a:rPr lang="en-US" sz="1400" cap="all" dirty="0" err="1"/>
              <a:t>нації</a:t>
            </a:r>
            <a:r>
              <a:rPr lang="en-US" sz="1400" cap="all" dirty="0"/>
              <a:t> </a:t>
            </a:r>
            <a:r>
              <a:rPr lang="en-US" sz="1400" cap="all" dirty="0" err="1"/>
              <a:t>за</a:t>
            </a:r>
            <a:r>
              <a:rPr lang="en-US" sz="1400" cap="all" dirty="0"/>
              <a:t> </a:t>
            </a:r>
            <a:r>
              <a:rPr lang="en-US" sz="1400" cap="all" dirty="0" err="1"/>
              <a:t>свободу</a:t>
            </a:r>
            <a:r>
              <a:rPr lang="en-US" sz="1400" cap="all" dirty="0"/>
              <a:t>. </a:t>
            </a:r>
          </a:p>
        </p:txBody>
      </p:sp>
    </p:spTree>
    <p:extLst>
      <p:ext uri="{BB962C8B-B14F-4D97-AF65-F5344CB8AC3E}">
        <p14:creationId xmlns:p14="http://schemas.microsoft.com/office/powerpoint/2010/main" val="1290487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1A0782-FC8C-F28E-CDA1-578299C36E0C}"/>
              </a:ext>
            </a:extLst>
          </p:cNvPr>
          <p:cNvSpPr>
            <a:spLocks noGrp="1"/>
          </p:cNvSpPr>
          <p:nvPr>
            <p:ph type="title"/>
          </p:nvPr>
        </p:nvSpPr>
        <p:spPr/>
        <p:txBody>
          <a:bodyPr/>
          <a:lstStyle/>
          <a:p>
            <a:r>
              <a:rPr lang="ru-UA" dirty="0"/>
              <a:t>РЕЗУЛЬТАТ ВІД БЕККАРІА</a:t>
            </a:r>
          </a:p>
        </p:txBody>
      </p:sp>
      <p:sp>
        <p:nvSpPr>
          <p:cNvPr id="3" name="Объект 2">
            <a:extLst>
              <a:ext uri="{FF2B5EF4-FFF2-40B4-BE49-F238E27FC236}">
                <a16:creationId xmlns:a16="http://schemas.microsoft.com/office/drawing/2014/main" id="{7C6B18B8-95AE-05D6-F725-C58DAB6592D1}"/>
              </a:ext>
            </a:extLst>
          </p:cNvPr>
          <p:cNvSpPr>
            <a:spLocks noGrp="1"/>
          </p:cNvSpPr>
          <p:nvPr>
            <p:ph sz="quarter" idx="13"/>
          </p:nvPr>
        </p:nvSpPr>
        <p:spPr/>
        <p:txBody>
          <a:bodyPr>
            <a:normAutofit fontScale="92500" lnSpcReduction="20000"/>
          </a:bodyPr>
          <a:lstStyle/>
          <a:p>
            <a:r>
              <a:rPr lang="uk-UA" sz="1800" kern="0" dirty="0">
                <a:effectLst/>
                <a:latin typeface="Times New Roman" panose="02020603050405020304" pitchFamily="18" charset="0"/>
                <a:ea typeface="Times New Roman" panose="02020603050405020304" pitchFamily="18" charset="0"/>
              </a:rPr>
              <a:t>1. </a:t>
            </a:r>
            <a:r>
              <a:rPr lang="uk-UA" sz="1800" kern="0" dirty="0" err="1">
                <a:effectLst/>
                <a:latin typeface="Times New Roman" panose="02020603050405020304" pitchFamily="18" charset="0"/>
                <a:ea typeface="Times New Roman" panose="02020603050405020304" pitchFamily="18" charset="0"/>
              </a:rPr>
              <a:t>ВизнаннЯ</a:t>
            </a:r>
            <a:r>
              <a:rPr lang="uk-UA" sz="1800" kern="0" dirty="0">
                <a:effectLst/>
                <a:latin typeface="Times New Roman" panose="02020603050405020304" pitchFamily="18" charset="0"/>
                <a:ea typeface="Times New Roman" panose="02020603050405020304" pitchFamily="18" charset="0"/>
              </a:rPr>
              <a:t> додатковості кримінально-правового та адміністративно-правового примусу у системі державного впливу на поведінку осіб</a:t>
            </a:r>
            <a:r>
              <a:rPr lang="ru-UA" dirty="0">
                <a:effectLst/>
              </a:rPr>
              <a:t> </a:t>
            </a:r>
          </a:p>
          <a:p>
            <a:r>
              <a:rPr lang="uk-UA" sz="1800" kern="0" dirty="0">
                <a:effectLst/>
                <a:latin typeface="Times New Roman" panose="02020603050405020304" pitchFamily="18" charset="0"/>
                <a:ea typeface="Times New Roman" panose="02020603050405020304" pitchFamily="18" charset="0"/>
              </a:rPr>
              <a:t>2. Пропорційності кримінально-правового впливу. Реалізація охоронних та профілактичних кримінально-правових відносин наполягає на необхідності диференціації обсягу державного примусу </a:t>
            </a:r>
          </a:p>
          <a:p>
            <a:r>
              <a:rPr lang="uk-UA" sz="1800" kern="0" dirty="0">
                <a:effectLst/>
                <a:latin typeface="Times New Roman" panose="02020603050405020304" pitchFamily="18" charset="0"/>
                <a:ea typeface="Times New Roman" panose="02020603050405020304" pitchFamily="18" charset="0"/>
              </a:rPr>
              <a:t>Солідарність з процесом кримінально-правового впливу визначає моральний ліміт адекватності кримінально-правової заборони, тобто як і наскільки характеристики окремих кримінально-правових норм та інститутів інтерпретуються суспільством</a:t>
            </a:r>
          </a:p>
          <a:p>
            <a:r>
              <a:rPr lang="ru-UA" dirty="0">
                <a:effectLst/>
              </a:rPr>
              <a:t> </a:t>
            </a:r>
            <a:r>
              <a:rPr lang="uk-UA" sz="1800" kern="0" dirty="0">
                <a:effectLst/>
                <a:latin typeface="Times New Roman" panose="02020603050405020304" pitchFamily="18" charset="0"/>
                <a:ea typeface="Times New Roman" panose="02020603050405020304" pitchFamily="18" charset="0"/>
              </a:rPr>
              <a:t>Поважання як принцип адекватності заборони зазначає відповідність якості та кількості заборон моральним очікуванням населення та суспільним традиціям. </a:t>
            </a:r>
            <a:endParaRPr lang="ru-UA" dirty="0"/>
          </a:p>
        </p:txBody>
      </p:sp>
    </p:spTree>
    <p:extLst>
      <p:ext uri="{BB962C8B-B14F-4D97-AF65-F5344CB8AC3E}">
        <p14:creationId xmlns:p14="http://schemas.microsoft.com/office/powerpoint/2010/main" val="3774497238"/>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Капля</Template>
  <TotalTime>1073</TotalTime>
  <Words>1382</Words>
  <Application>Microsoft Macintosh PowerPoint</Application>
  <PresentationFormat>Широкоэкранный</PresentationFormat>
  <Paragraphs>68</Paragraphs>
  <Slides>14</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14</vt:i4>
      </vt:variant>
    </vt:vector>
  </HeadingPairs>
  <TitlesOfParts>
    <vt:vector size="22" baseType="lpstr">
      <vt:lpstr>Aptos</vt:lpstr>
      <vt:lpstr>Arial</vt:lpstr>
      <vt:lpstr>Calibri</vt:lpstr>
      <vt:lpstr>Courier New</vt:lpstr>
      <vt:lpstr>Times New Roman</vt:lpstr>
      <vt:lpstr>Tw Cen MT</vt:lpstr>
      <vt:lpstr>ui-sans-serif</vt:lpstr>
      <vt:lpstr>Капля</vt:lpstr>
      <vt:lpstr>ПАРАДИГМИ КРИМІНАЛЬНОГО ПРАВА Лекція 3 СТОЯ НА ПЛЕЧАХ ГИГАНТІВ </vt:lpstr>
      <vt:lpstr>Презентация PowerPoint</vt:lpstr>
      <vt:lpstr>Чезаре Беккаріа Бонесано </vt:lpstr>
      <vt:lpstr>МИ ЗАСУДЖУЄМО ДІЯННЯ</vt:lpstr>
      <vt:lpstr>MALA IN SE v MALA PROHIBITUM</vt:lpstr>
      <vt:lpstr>РАЦІОНАЛІЗАЦІЯ БЕККАРІА</vt:lpstr>
      <vt:lpstr>ЗАКОННІСТЬ</vt:lpstr>
      <vt:lpstr>МЕТА ПОКАРАННЯ</vt:lpstr>
      <vt:lpstr>РЕЗУЛЬТАТ ВІД БЕККАРІА</vt:lpstr>
      <vt:lpstr>ПРИНЦИПОВО ДЛЯ АНАЛІЗУ</vt:lpstr>
      <vt:lpstr>універсальність захисту природних прав є науковою парадигмою</vt:lpstr>
      <vt:lpstr>Замість висновків</vt:lpstr>
      <vt:lpstr>УСІ КРИМІНАЛЬНО-ПРАВОВІ ТЕОРІЇ ПРАВДИВІ, ЧАСТКОВО…  (В.ТУЛЯКОВ)</vt:lpstr>
      <vt:lpstr>ПРИОБРЕТУТ ЖЕ ОНИ ВЕСЬ МИР???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31</cp:revision>
  <dcterms:created xsi:type="dcterms:W3CDTF">2024-12-26T17:09:39Z</dcterms:created>
  <dcterms:modified xsi:type="dcterms:W3CDTF">2025-10-05T08:26:18Z</dcterms:modified>
</cp:coreProperties>
</file>