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4"/>
  </p:notesMasterIdLst>
  <p:sldIdLst>
    <p:sldId id="282" r:id="rId2"/>
    <p:sldId id="338" r:id="rId3"/>
    <p:sldId id="322" r:id="rId4"/>
    <p:sldId id="339" r:id="rId5"/>
    <p:sldId id="340" r:id="rId6"/>
    <p:sldId id="341" r:id="rId7"/>
    <p:sldId id="342" r:id="rId8"/>
    <p:sldId id="343" r:id="rId9"/>
    <p:sldId id="345" r:id="rId10"/>
    <p:sldId id="347" r:id="rId11"/>
    <p:sldId id="344" r:id="rId12"/>
    <p:sldId id="346" r:id="rId13"/>
    <p:sldId id="355" r:id="rId14"/>
    <p:sldId id="348" r:id="rId15"/>
    <p:sldId id="356" r:id="rId16"/>
    <p:sldId id="349" r:id="rId17"/>
    <p:sldId id="350" r:id="rId18"/>
    <p:sldId id="351" r:id="rId19"/>
    <p:sldId id="352" r:id="rId20"/>
    <p:sldId id="353" r:id="rId21"/>
    <p:sldId id="354" r:id="rId22"/>
    <p:sldId id="265" r:id="rId23"/>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30"/>
    <p:restoredTop sz="94659"/>
  </p:normalViewPr>
  <p:slideViewPr>
    <p:cSldViewPr snapToGrid="0">
      <p:cViewPr varScale="1">
        <p:scale>
          <a:sx n="96" d="100"/>
          <a:sy n="96" d="100"/>
        </p:scale>
        <p:origin x="640"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DBF122-46D9-4C50-AEE0-4784AC40F5BC}" type="doc">
      <dgm:prSet loTypeId="urn:microsoft.com/office/officeart/2016/7/layout/LinearBlockProcessNumbered" loCatId="process" qsTypeId="urn:microsoft.com/office/officeart/2005/8/quickstyle/simple1" qsCatId="simple" csTypeId="urn:microsoft.com/office/officeart/2005/8/colors/colorful1" csCatId="colorful"/>
      <dgm:spPr/>
      <dgm:t>
        <a:bodyPr/>
        <a:lstStyle/>
        <a:p>
          <a:endParaRPr lang="en-US"/>
        </a:p>
      </dgm:t>
    </dgm:pt>
    <dgm:pt modelId="{CFB684F3-F369-4DEF-8A6C-7D222FAE5798}">
      <dgm:prSet/>
      <dgm:spPr/>
      <dgm:t>
        <a:bodyPr/>
        <a:lstStyle/>
        <a:p>
          <a:r>
            <a:rPr lang="en-US" b="0" i="0"/>
            <a:t>The United Nations (UN) system protects human rights through various mechanisms designed to hold states accountable for upholding dignity, equality, and freedom. </a:t>
          </a:r>
          <a:endParaRPr lang="en-US"/>
        </a:p>
      </dgm:t>
    </dgm:pt>
    <dgm:pt modelId="{71EDE595-8027-45EA-9E22-4C6AE693DE6C}" type="parTrans" cxnId="{8EEC04F3-4AC7-48D0-9734-D3ED0B74A143}">
      <dgm:prSet/>
      <dgm:spPr/>
      <dgm:t>
        <a:bodyPr/>
        <a:lstStyle/>
        <a:p>
          <a:endParaRPr lang="en-US"/>
        </a:p>
      </dgm:t>
    </dgm:pt>
    <dgm:pt modelId="{73F6A461-917E-4FC3-802A-27F6E8224EF1}" type="sibTrans" cxnId="{8EEC04F3-4AC7-48D0-9734-D3ED0B74A143}">
      <dgm:prSet phldrT="01" phldr="0"/>
      <dgm:spPr/>
      <dgm:t>
        <a:bodyPr/>
        <a:lstStyle/>
        <a:p>
          <a:r>
            <a:rPr lang="en-US"/>
            <a:t>01</a:t>
          </a:r>
        </a:p>
      </dgm:t>
    </dgm:pt>
    <dgm:pt modelId="{4110AA54-1F2A-44C4-B340-76C0B3B1C65C}">
      <dgm:prSet/>
      <dgm:spPr/>
      <dgm:t>
        <a:bodyPr/>
        <a:lstStyle/>
        <a:p>
          <a:r>
            <a:rPr lang="en-US" b="0" i="0"/>
            <a:t>It’s like having a global referee ensuring everyone plays fair—but sometimes referees get ignored!</a:t>
          </a:r>
          <a:endParaRPr lang="en-US"/>
        </a:p>
      </dgm:t>
    </dgm:pt>
    <dgm:pt modelId="{52A7AE1C-6379-47B7-904C-8F7332C0AA84}" type="parTrans" cxnId="{AE33771D-4CE2-4934-9E76-B9CE07B9372A}">
      <dgm:prSet/>
      <dgm:spPr/>
      <dgm:t>
        <a:bodyPr/>
        <a:lstStyle/>
        <a:p>
          <a:endParaRPr lang="en-US"/>
        </a:p>
      </dgm:t>
    </dgm:pt>
    <dgm:pt modelId="{F4CD4693-B972-44AF-B34B-C1E8F2985150}" type="sibTrans" cxnId="{AE33771D-4CE2-4934-9E76-B9CE07B9372A}">
      <dgm:prSet phldrT="02" phldr="0"/>
      <dgm:spPr/>
      <dgm:t>
        <a:bodyPr/>
        <a:lstStyle/>
        <a:p>
          <a:r>
            <a:rPr lang="en-US"/>
            <a:t>02</a:t>
          </a:r>
        </a:p>
      </dgm:t>
    </dgm:pt>
    <dgm:pt modelId="{9BF74F7C-B42A-4415-A362-999A79EDB5E0}">
      <dgm:prSet/>
      <dgm:spPr/>
      <dgm:t>
        <a:bodyPr/>
        <a:lstStyle/>
        <a:p>
          <a:r>
            <a:rPr lang="en-US" b="0" i="0"/>
            <a:t>Fun Fact:</a:t>
          </a:r>
          <a:br>
            <a:rPr lang="en-US" b="0" i="0"/>
          </a:br>
          <a:r>
            <a:rPr lang="en-US" b="0" i="0"/>
            <a:t>Did you know that over 80 treaties fall under the umbrella of international human rights law? That's more than the number of episodes in your favorite Netflix series!</a:t>
          </a:r>
          <a:endParaRPr lang="en-US"/>
        </a:p>
      </dgm:t>
    </dgm:pt>
    <dgm:pt modelId="{E7690B0D-8ABC-4214-ADD2-525CF3A47554}" type="parTrans" cxnId="{04150AC9-078D-4CFD-96EC-CFECCB20BD4E}">
      <dgm:prSet/>
      <dgm:spPr/>
      <dgm:t>
        <a:bodyPr/>
        <a:lstStyle/>
        <a:p>
          <a:endParaRPr lang="en-US"/>
        </a:p>
      </dgm:t>
    </dgm:pt>
    <dgm:pt modelId="{9B887DE7-DE97-46EA-82BC-24881909FE91}" type="sibTrans" cxnId="{04150AC9-078D-4CFD-96EC-CFECCB20BD4E}">
      <dgm:prSet phldrT="03" phldr="0"/>
      <dgm:spPr/>
      <dgm:t>
        <a:bodyPr/>
        <a:lstStyle/>
        <a:p>
          <a:r>
            <a:rPr lang="en-US"/>
            <a:t>03</a:t>
          </a:r>
        </a:p>
      </dgm:t>
    </dgm:pt>
    <dgm:pt modelId="{CEE7C788-87C6-6E4D-A55B-8747B69AB776}" type="pres">
      <dgm:prSet presAssocID="{95DBF122-46D9-4C50-AEE0-4784AC40F5BC}" presName="Name0" presStyleCnt="0">
        <dgm:presLayoutVars>
          <dgm:animLvl val="lvl"/>
          <dgm:resizeHandles val="exact"/>
        </dgm:presLayoutVars>
      </dgm:prSet>
      <dgm:spPr/>
    </dgm:pt>
    <dgm:pt modelId="{6F8559CC-6466-0A46-B54A-74430651517D}" type="pres">
      <dgm:prSet presAssocID="{CFB684F3-F369-4DEF-8A6C-7D222FAE5798}" presName="compositeNode" presStyleCnt="0">
        <dgm:presLayoutVars>
          <dgm:bulletEnabled val="1"/>
        </dgm:presLayoutVars>
      </dgm:prSet>
      <dgm:spPr/>
    </dgm:pt>
    <dgm:pt modelId="{4CCF4774-6579-034D-A188-9A65EF9FD87A}" type="pres">
      <dgm:prSet presAssocID="{CFB684F3-F369-4DEF-8A6C-7D222FAE5798}" presName="bgRect" presStyleLbl="alignNode1" presStyleIdx="0" presStyleCnt="3"/>
      <dgm:spPr/>
    </dgm:pt>
    <dgm:pt modelId="{308B0399-B4AE-CA4D-A4A0-B1FBA887EE3C}" type="pres">
      <dgm:prSet presAssocID="{73F6A461-917E-4FC3-802A-27F6E8224EF1}" presName="sibTransNodeRect" presStyleLbl="alignNode1" presStyleIdx="0" presStyleCnt="3">
        <dgm:presLayoutVars>
          <dgm:chMax val="0"/>
          <dgm:bulletEnabled val="1"/>
        </dgm:presLayoutVars>
      </dgm:prSet>
      <dgm:spPr/>
    </dgm:pt>
    <dgm:pt modelId="{D04AA3BF-5342-234B-A602-DFB68F39750F}" type="pres">
      <dgm:prSet presAssocID="{CFB684F3-F369-4DEF-8A6C-7D222FAE5798}" presName="nodeRect" presStyleLbl="alignNode1" presStyleIdx="0" presStyleCnt="3">
        <dgm:presLayoutVars>
          <dgm:bulletEnabled val="1"/>
        </dgm:presLayoutVars>
      </dgm:prSet>
      <dgm:spPr/>
    </dgm:pt>
    <dgm:pt modelId="{D68099E5-8F48-214C-9250-94FB046B5E87}" type="pres">
      <dgm:prSet presAssocID="{73F6A461-917E-4FC3-802A-27F6E8224EF1}" presName="sibTrans" presStyleCnt="0"/>
      <dgm:spPr/>
    </dgm:pt>
    <dgm:pt modelId="{3D7C0C3A-BB69-7D48-8CD5-3F5E035FE0A4}" type="pres">
      <dgm:prSet presAssocID="{4110AA54-1F2A-44C4-B340-76C0B3B1C65C}" presName="compositeNode" presStyleCnt="0">
        <dgm:presLayoutVars>
          <dgm:bulletEnabled val="1"/>
        </dgm:presLayoutVars>
      </dgm:prSet>
      <dgm:spPr/>
    </dgm:pt>
    <dgm:pt modelId="{CE608505-0D9F-974B-8E4F-2C2227D1D672}" type="pres">
      <dgm:prSet presAssocID="{4110AA54-1F2A-44C4-B340-76C0B3B1C65C}" presName="bgRect" presStyleLbl="alignNode1" presStyleIdx="1" presStyleCnt="3"/>
      <dgm:spPr/>
    </dgm:pt>
    <dgm:pt modelId="{87D2826A-B53B-2743-9947-A864A146FBBD}" type="pres">
      <dgm:prSet presAssocID="{F4CD4693-B972-44AF-B34B-C1E8F2985150}" presName="sibTransNodeRect" presStyleLbl="alignNode1" presStyleIdx="1" presStyleCnt="3">
        <dgm:presLayoutVars>
          <dgm:chMax val="0"/>
          <dgm:bulletEnabled val="1"/>
        </dgm:presLayoutVars>
      </dgm:prSet>
      <dgm:spPr/>
    </dgm:pt>
    <dgm:pt modelId="{3C57797B-3272-2E40-AD65-031C59F31408}" type="pres">
      <dgm:prSet presAssocID="{4110AA54-1F2A-44C4-B340-76C0B3B1C65C}" presName="nodeRect" presStyleLbl="alignNode1" presStyleIdx="1" presStyleCnt="3">
        <dgm:presLayoutVars>
          <dgm:bulletEnabled val="1"/>
        </dgm:presLayoutVars>
      </dgm:prSet>
      <dgm:spPr/>
    </dgm:pt>
    <dgm:pt modelId="{C86F96A6-53F1-174D-BEB7-0DD27A4A24C3}" type="pres">
      <dgm:prSet presAssocID="{F4CD4693-B972-44AF-B34B-C1E8F2985150}" presName="sibTrans" presStyleCnt="0"/>
      <dgm:spPr/>
    </dgm:pt>
    <dgm:pt modelId="{89298340-5730-8F47-9064-F2517B34AB6A}" type="pres">
      <dgm:prSet presAssocID="{9BF74F7C-B42A-4415-A362-999A79EDB5E0}" presName="compositeNode" presStyleCnt="0">
        <dgm:presLayoutVars>
          <dgm:bulletEnabled val="1"/>
        </dgm:presLayoutVars>
      </dgm:prSet>
      <dgm:spPr/>
    </dgm:pt>
    <dgm:pt modelId="{90DF62B3-D2A4-9B47-AEF3-A273F5C4A30A}" type="pres">
      <dgm:prSet presAssocID="{9BF74F7C-B42A-4415-A362-999A79EDB5E0}" presName="bgRect" presStyleLbl="alignNode1" presStyleIdx="2" presStyleCnt="3"/>
      <dgm:spPr/>
    </dgm:pt>
    <dgm:pt modelId="{4EA2C12A-1765-C349-9C1B-DEAE4BFD67F1}" type="pres">
      <dgm:prSet presAssocID="{9B887DE7-DE97-46EA-82BC-24881909FE91}" presName="sibTransNodeRect" presStyleLbl="alignNode1" presStyleIdx="2" presStyleCnt="3">
        <dgm:presLayoutVars>
          <dgm:chMax val="0"/>
          <dgm:bulletEnabled val="1"/>
        </dgm:presLayoutVars>
      </dgm:prSet>
      <dgm:spPr/>
    </dgm:pt>
    <dgm:pt modelId="{D770BC74-5A84-0842-9DDA-1E682848F7B3}" type="pres">
      <dgm:prSet presAssocID="{9BF74F7C-B42A-4415-A362-999A79EDB5E0}" presName="nodeRect" presStyleLbl="alignNode1" presStyleIdx="2" presStyleCnt="3">
        <dgm:presLayoutVars>
          <dgm:bulletEnabled val="1"/>
        </dgm:presLayoutVars>
      </dgm:prSet>
      <dgm:spPr/>
    </dgm:pt>
  </dgm:ptLst>
  <dgm:cxnLst>
    <dgm:cxn modelId="{AE33771D-4CE2-4934-9E76-B9CE07B9372A}" srcId="{95DBF122-46D9-4C50-AEE0-4784AC40F5BC}" destId="{4110AA54-1F2A-44C4-B340-76C0B3B1C65C}" srcOrd="1" destOrd="0" parTransId="{52A7AE1C-6379-47B7-904C-8F7332C0AA84}" sibTransId="{F4CD4693-B972-44AF-B34B-C1E8F2985150}"/>
    <dgm:cxn modelId="{12797A2D-20FE-2E4E-82F5-65A10FBB35EB}" type="presOf" srcId="{F4CD4693-B972-44AF-B34B-C1E8F2985150}" destId="{87D2826A-B53B-2743-9947-A864A146FBBD}" srcOrd="0" destOrd="0" presId="urn:microsoft.com/office/officeart/2016/7/layout/LinearBlockProcessNumbered"/>
    <dgm:cxn modelId="{3572F537-43D4-6549-93E1-B7485271B3C8}" type="presOf" srcId="{CFB684F3-F369-4DEF-8A6C-7D222FAE5798}" destId="{4CCF4774-6579-034D-A188-9A65EF9FD87A}" srcOrd="0" destOrd="0" presId="urn:microsoft.com/office/officeart/2016/7/layout/LinearBlockProcessNumbered"/>
    <dgm:cxn modelId="{1F106048-1409-7449-A17F-EE75865E02E3}" type="presOf" srcId="{73F6A461-917E-4FC3-802A-27F6E8224EF1}" destId="{308B0399-B4AE-CA4D-A4A0-B1FBA887EE3C}" srcOrd="0" destOrd="0" presId="urn:microsoft.com/office/officeart/2016/7/layout/LinearBlockProcessNumbered"/>
    <dgm:cxn modelId="{55243554-4FB8-2A4A-A225-5188340008F4}" type="presOf" srcId="{9B887DE7-DE97-46EA-82BC-24881909FE91}" destId="{4EA2C12A-1765-C349-9C1B-DEAE4BFD67F1}" srcOrd="0" destOrd="0" presId="urn:microsoft.com/office/officeart/2016/7/layout/LinearBlockProcessNumbered"/>
    <dgm:cxn modelId="{6891429B-EFD0-BE4E-9236-62E535AE5EDA}" type="presOf" srcId="{9BF74F7C-B42A-4415-A362-999A79EDB5E0}" destId="{90DF62B3-D2A4-9B47-AEF3-A273F5C4A30A}" srcOrd="0" destOrd="0" presId="urn:microsoft.com/office/officeart/2016/7/layout/LinearBlockProcessNumbered"/>
    <dgm:cxn modelId="{56CC059C-3378-C145-82F6-F580A91BDB8E}" type="presOf" srcId="{4110AA54-1F2A-44C4-B340-76C0B3B1C65C}" destId="{3C57797B-3272-2E40-AD65-031C59F31408}" srcOrd="1" destOrd="0" presId="urn:microsoft.com/office/officeart/2016/7/layout/LinearBlockProcessNumbered"/>
    <dgm:cxn modelId="{B08D2CA2-46D4-2440-AD43-6E0CFCFE7D84}" type="presOf" srcId="{95DBF122-46D9-4C50-AEE0-4784AC40F5BC}" destId="{CEE7C788-87C6-6E4D-A55B-8747B69AB776}" srcOrd="0" destOrd="0" presId="urn:microsoft.com/office/officeart/2016/7/layout/LinearBlockProcessNumbered"/>
    <dgm:cxn modelId="{CB922FAC-EFB8-1E4B-94A3-E5AEE2605CA0}" type="presOf" srcId="{CFB684F3-F369-4DEF-8A6C-7D222FAE5798}" destId="{D04AA3BF-5342-234B-A602-DFB68F39750F}" srcOrd="1" destOrd="0" presId="urn:microsoft.com/office/officeart/2016/7/layout/LinearBlockProcessNumbered"/>
    <dgm:cxn modelId="{04150AC9-078D-4CFD-96EC-CFECCB20BD4E}" srcId="{95DBF122-46D9-4C50-AEE0-4784AC40F5BC}" destId="{9BF74F7C-B42A-4415-A362-999A79EDB5E0}" srcOrd="2" destOrd="0" parTransId="{E7690B0D-8ABC-4214-ADD2-525CF3A47554}" sibTransId="{9B887DE7-DE97-46EA-82BC-24881909FE91}"/>
    <dgm:cxn modelId="{0B4900CE-9C53-7A46-9A37-E74106ABD7AF}" type="presOf" srcId="{4110AA54-1F2A-44C4-B340-76C0B3B1C65C}" destId="{CE608505-0D9F-974B-8E4F-2C2227D1D672}" srcOrd="0" destOrd="0" presId="urn:microsoft.com/office/officeart/2016/7/layout/LinearBlockProcessNumbered"/>
    <dgm:cxn modelId="{C2C382D7-7B27-6E45-9456-931854C61FAC}" type="presOf" srcId="{9BF74F7C-B42A-4415-A362-999A79EDB5E0}" destId="{D770BC74-5A84-0842-9DDA-1E682848F7B3}" srcOrd="1" destOrd="0" presId="urn:microsoft.com/office/officeart/2016/7/layout/LinearBlockProcessNumbered"/>
    <dgm:cxn modelId="{8EEC04F3-4AC7-48D0-9734-D3ED0B74A143}" srcId="{95DBF122-46D9-4C50-AEE0-4784AC40F5BC}" destId="{CFB684F3-F369-4DEF-8A6C-7D222FAE5798}" srcOrd="0" destOrd="0" parTransId="{71EDE595-8027-45EA-9E22-4C6AE693DE6C}" sibTransId="{73F6A461-917E-4FC3-802A-27F6E8224EF1}"/>
    <dgm:cxn modelId="{4F6F0B31-AFA3-1748-B58B-75DE916E9FEA}" type="presParOf" srcId="{CEE7C788-87C6-6E4D-A55B-8747B69AB776}" destId="{6F8559CC-6466-0A46-B54A-74430651517D}" srcOrd="0" destOrd="0" presId="urn:microsoft.com/office/officeart/2016/7/layout/LinearBlockProcessNumbered"/>
    <dgm:cxn modelId="{CAADA3F7-9730-4F48-B707-886992D9A464}" type="presParOf" srcId="{6F8559CC-6466-0A46-B54A-74430651517D}" destId="{4CCF4774-6579-034D-A188-9A65EF9FD87A}" srcOrd="0" destOrd="0" presId="urn:microsoft.com/office/officeart/2016/7/layout/LinearBlockProcessNumbered"/>
    <dgm:cxn modelId="{E4780882-80E4-6A46-ACDB-0042E36D2AA9}" type="presParOf" srcId="{6F8559CC-6466-0A46-B54A-74430651517D}" destId="{308B0399-B4AE-CA4D-A4A0-B1FBA887EE3C}" srcOrd="1" destOrd="0" presId="urn:microsoft.com/office/officeart/2016/7/layout/LinearBlockProcessNumbered"/>
    <dgm:cxn modelId="{5E02DA6B-9A08-0342-A168-B545C2F7C786}" type="presParOf" srcId="{6F8559CC-6466-0A46-B54A-74430651517D}" destId="{D04AA3BF-5342-234B-A602-DFB68F39750F}" srcOrd="2" destOrd="0" presId="urn:microsoft.com/office/officeart/2016/7/layout/LinearBlockProcessNumbered"/>
    <dgm:cxn modelId="{6EE74E96-17A9-C142-B0E4-71859A798DA9}" type="presParOf" srcId="{CEE7C788-87C6-6E4D-A55B-8747B69AB776}" destId="{D68099E5-8F48-214C-9250-94FB046B5E87}" srcOrd="1" destOrd="0" presId="urn:microsoft.com/office/officeart/2016/7/layout/LinearBlockProcessNumbered"/>
    <dgm:cxn modelId="{BB31FD4D-6AA9-DF49-8CB0-AD692E4DD52D}" type="presParOf" srcId="{CEE7C788-87C6-6E4D-A55B-8747B69AB776}" destId="{3D7C0C3A-BB69-7D48-8CD5-3F5E035FE0A4}" srcOrd="2" destOrd="0" presId="urn:microsoft.com/office/officeart/2016/7/layout/LinearBlockProcessNumbered"/>
    <dgm:cxn modelId="{AD53F440-D522-2A42-AFDF-8C52B3B126C2}" type="presParOf" srcId="{3D7C0C3A-BB69-7D48-8CD5-3F5E035FE0A4}" destId="{CE608505-0D9F-974B-8E4F-2C2227D1D672}" srcOrd="0" destOrd="0" presId="urn:microsoft.com/office/officeart/2016/7/layout/LinearBlockProcessNumbered"/>
    <dgm:cxn modelId="{522243F1-F907-FA41-B43E-7349B3734526}" type="presParOf" srcId="{3D7C0C3A-BB69-7D48-8CD5-3F5E035FE0A4}" destId="{87D2826A-B53B-2743-9947-A864A146FBBD}" srcOrd="1" destOrd="0" presId="urn:microsoft.com/office/officeart/2016/7/layout/LinearBlockProcessNumbered"/>
    <dgm:cxn modelId="{BFBA043D-4874-C246-A757-3E01E8F482A5}" type="presParOf" srcId="{3D7C0C3A-BB69-7D48-8CD5-3F5E035FE0A4}" destId="{3C57797B-3272-2E40-AD65-031C59F31408}" srcOrd="2" destOrd="0" presId="urn:microsoft.com/office/officeart/2016/7/layout/LinearBlockProcessNumbered"/>
    <dgm:cxn modelId="{E43C82E8-BF78-0642-B426-BAD5D34F0FA7}" type="presParOf" srcId="{CEE7C788-87C6-6E4D-A55B-8747B69AB776}" destId="{C86F96A6-53F1-174D-BEB7-0DD27A4A24C3}" srcOrd="3" destOrd="0" presId="urn:microsoft.com/office/officeart/2016/7/layout/LinearBlockProcessNumbered"/>
    <dgm:cxn modelId="{4F41A1CD-90B4-1242-BB08-1A240C093ACF}" type="presParOf" srcId="{CEE7C788-87C6-6E4D-A55B-8747B69AB776}" destId="{89298340-5730-8F47-9064-F2517B34AB6A}" srcOrd="4" destOrd="0" presId="urn:microsoft.com/office/officeart/2016/7/layout/LinearBlockProcessNumbered"/>
    <dgm:cxn modelId="{3C047A87-697E-9E44-A1DB-9C997003135D}" type="presParOf" srcId="{89298340-5730-8F47-9064-F2517B34AB6A}" destId="{90DF62B3-D2A4-9B47-AEF3-A273F5C4A30A}" srcOrd="0" destOrd="0" presId="urn:microsoft.com/office/officeart/2016/7/layout/LinearBlockProcessNumbered"/>
    <dgm:cxn modelId="{6C383B84-7BD0-854A-9170-1F6C24713C56}" type="presParOf" srcId="{89298340-5730-8F47-9064-F2517B34AB6A}" destId="{4EA2C12A-1765-C349-9C1B-DEAE4BFD67F1}" srcOrd="1" destOrd="0" presId="urn:microsoft.com/office/officeart/2016/7/layout/LinearBlockProcessNumbered"/>
    <dgm:cxn modelId="{A1B0E1ED-7E4C-004E-92CD-6CE7E7A80492}" type="presParOf" srcId="{89298340-5730-8F47-9064-F2517B34AB6A}" destId="{D770BC74-5A84-0842-9DDA-1E682848F7B3}"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CF4774-6579-034D-A188-9A65EF9FD87A}">
      <dsp:nvSpPr>
        <dsp:cNvPr id="0" name=""/>
        <dsp:cNvSpPr/>
      </dsp:nvSpPr>
      <dsp:spPr>
        <a:xfrm>
          <a:off x="790" y="0"/>
          <a:ext cx="3201828" cy="356616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6270" tIns="0" rIns="316270" bIns="330200" numCol="1" spcCol="1270" anchor="t" anchorCtr="0">
          <a:noAutofit/>
        </a:bodyPr>
        <a:lstStyle/>
        <a:p>
          <a:pPr marL="0" lvl="0" indent="0" algn="l" defTabSz="711200">
            <a:lnSpc>
              <a:spcPct val="90000"/>
            </a:lnSpc>
            <a:spcBef>
              <a:spcPct val="0"/>
            </a:spcBef>
            <a:spcAft>
              <a:spcPct val="35000"/>
            </a:spcAft>
            <a:buNone/>
          </a:pPr>
          <a:r>
            <a:rPr lang="en-US" sz="1600" b="0" i="0" kern="1200"/>
            <a:t>The United Nations (UN) system protects human rights through various mechanisms designed to hold states accountable for upholding dignity, equality, and freedom. </a:t>
          </a:r>
          <a:endParaRPr lang="en-US" sz="1600" kern="1200"/>
        </a:p>
      </dsp:txBody>
      <dsp:txXfrm>
        <a:off x="790" y="1426464"/>
        <a:ext cx="3201828" cy="2139696"/>
      </dsp:txXfrm>
    </dsp:sp>
    <dsp:sp modelId="{308B0399-B4AE-CA4D-A4A0-B1FBA887EE3C}">
      <dsp:nvSpPr>
        <dsp:cNvPr id="0" name=""/>
        <dsp:cNvSpPr/>
      </dsp:nvSpPr>
      <dsp:spPr>
        <a:xfrm>
          <a:off x="790" y="0"/>
          <a:ext cx="3201828" cy="14264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6270" tIns="165100" rIns="316270"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790" y="0"/>
        <a:ext cx="3201828" cy="1426464"/>
      </dsp:txXfrm>
    </dsp:sp>
    <dsp:sp modelId="{CE608505-0D9F-974B-8E4F-2C2227D1D672}">
      <dsp:nvSpPr>
        <dsp:cNvPr id="0" name=""/>
        <dsp:cNvSpPr/>
      </dsp:nvSpPr>
      <dsp:spPr>
        <a:xfrm>
          <a:off x="3458765" y="0"/>
          <a:ext cx="3201828" cy="356616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6270" tIns="0" rIns="316270" bIns="330200" numCol="1" spcCol="1270" anchor="t" anchorCtr="0">
          <a:noAutofit/>
        </a:bodyPr>
        <a:lstStyle/>
        <a:p>
          <a:pPr marL="0" lvl="0" indent="0" algn="l" defTabSz="711200">
            <a:lnSpc>
              <a:spcPct val="90000"/>
            </a:lnSpc>
            <a:spcBef>
              <a:spcPct val="0"/>
            </a:spcBef>
            <a:spcAft>
              <a:spcPct val="35000"/>
            </a:spcAft>
            <a:buNone/>
          </a:pPr>
          <a:r>
            <a:rPr lang="en-US" sz="1600" b="0" i="0" kern="1200"/>
            <a:t>It’s like having a global referee ensuring everyone plays fair—but sometimes referees get ignored!</a:t>
          </a:r>
          <a:endParaRPr lang="en-US" sz="1600" kern="1200"/>
        </a:p>
      </dsp:txBody>
      <dsp:txXfrm>
        <a:off x="3458765" y="1426464"/>
        <a:ext cx="3201828" cy="2139696"/>
      </dsp:txXfrm>
    </dsp:sp>
    <dsp:sp modelId="{87D2826A-B53B-2743-9947-A864A146FBBD}">
      <dsp:nvSpPr>
        <dsp:cNvPr id="0" name=""/>
        <dsp:cNvSpPr/>
      </dsp:nvSpPr>
      <dsp:spPr>
        <a:xfrm>
          <a:off x="3458765" y="0"/>
          <a:ext cx="3201828" cy="14264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6270" tIns="165100" rIns="316270"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458765" y="0"/>
        <a:ext cx="3201828" cy="1426464"/>
      </dsp:txXfrm>
    </dsp:sp>
    <dsp:sp modelId="{90DF62B3-D2A4-9B47-AEF3-A273F5C4A30A}">
      <dsp:nvSpPr>
        <dsp:cNvPr id="0" name=""/>
        <dsp:cNvSpPr/>
      </dsp:nvSpPr>
      <dsp:spPr>
        <a:xfrm>
          <a:off x="6916740" y="0"/>
          <a:ext cx="3201828" cy="3566160"/>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6270" tIns="0" rIns="316270" bIns="330200" numCol="1" spcCol="1270" anchor="t" anchorCtr="0">
          <a:noAutofit/>
        </a:bodyPr>
        <a:lstStyle/>
        <a:p>
          <a:pPr marL="0" lvl="0" indent="0" algn="l" defTabSz="711200">
            <a:lnSpc>
              <a:spcPct val="90000"/>
            </a:lnSpc>
            <a:spcBef>
              <a:spcPct val="0"/>
            </a:spcBef>
            <a:spcAft>
              <a:spcPct val="35000"/>
            </a:spcAft>
            <a:buNone/>
          </a:pPr>
          <a:r>
            <a:rPr lang="en-US" sz="1600" b="0" i="0" kern="1200"/>
            <a:t>Fun Fact:</a:t>
          </a:r>
          <a:br>
            <a:rPr lang="en-US" sz="1600" b="0" i="0" kern="1200"/>
          </a:br>
          <a:r>
            <a:rPr lang="en-US" sz="1600" b="0" i="0" kern="1200"/>
            <a:t>Did you know that over 80 treaties fall under the umbrella of international human rights law? That's more than the number of episodes in your favorite Netflix series!</a:t>
          </a:r>
          <a:endParaRPr lang="en-US" sz="1600" kern="1200"/>
        </a:p>
      </dsp:txBody>
      <dsp:txXfrm>
        <a:off x="6916740" y="1426464"/>
        <a:ext cx="3201828" cy="2139696"/>
      </dsp:txXfrm>
    </dsp:sp>
    <dsp:sp modelId="{4EA2C12A-1765-C349-9C1B-DEAE4BFD67F1}">
      <dsp:nvSpPr>
        <dsp:cNvPr id="0" name=""/>
        <dsp:cNvSpPr/>
      </dsp:nvSpPr>
      <dsp:spPr>
        <a:xfrm>
          <a:off x="6916740" y="0"/>
          <a:ext cx="3201828" cy="1426464"/>
        </a:xfrm>
        <a:prstGeom prst="rect">
          <a:avLst/>
        </a:prstGeom>
        <a:noFill/>
        <a:ln w="1905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6270" tIns="165100" rIns="316270"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6916740" y="0"/>
        <a:ext cx="3201828" cy="1426464"/>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18.03.2025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4D09CA-DCB2-CAA4-705C-E4FDC0D5D06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3EB87C11-C7F5-290D-F36A-80DBA7DF3C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D02FF57-F7E4-D283-CE0E-9055B1486832}"/>
              </a:ext>
            </a:extLst>
          </p:cNvPr>
          <p:cNvSpPr>
            <a:spLocks noGrp="1"/>
          </p:cNvSpPr>
          <p:nvPr>
            <p:ph type="dt" sz="half" idx="10"/>
          </p:nvPr>
        </p:nvSpPr>
        <p:spPr/>
        <p:txBody>
          <a:bodyPr/>
          <a:lstStyle/>
          <a:p>
            <a:fld id="{48A87A34-81AB-432B-8DAE-1953F412C126}" type="datetimeFigureOut">
              <a:rPr lang="en-US" smtClean="0"/>
              <a:t>3/18/25</a:t>
            </a:fld>
            <a:endParaRPr lang="en-US" dirty="0"/>
          </a:p>
        </p:txBody>
      </p:sp>
      <p:sp>
        <p:nvSpPr>
          <p:cNvPr id="5" name="Нижний колонтитул 4">
            <a:extLst>
              <a:ext uri="{FF2B5EF4-FFF2-40B4-BE49-F238E27FC236}">
                <a16:creationId xmlns:a16="http://schemas.microsoft.com/office/drawing/2014/main" id="{D394B482-58F2-A95D-A4A4-C99025606963}"/>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0BF28BF-5E54-EED7-2913-43221FEBA12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46829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682714-7842-5018-3C13-69B66547FF1F}"/>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216C8659-3796-75FE-A939-E7F2CDF219B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4C402B3E-B00E-22B9-872E-F3EACD0D59E1}"/>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5" name="Нижний колонтитул 4">
            <a:extLst>
              <a:ext uri="{FF2B5EF4-FFF2-40B4-BE49-F238E27FC236}">
                <a16:creationId xmlns:a16="http://schemas.microsoft.com/office/drawing/2014/main" id="{D37BA369-BAE3-A6CA-017A-E40A52CF2C0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0AD90B9-5392-0951-5072-8BA6276E1C32}"/>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19729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AD901BA-7F92-CB24-DCBA-F4D4467E992B}"/>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6682F845-EFC4-215D-0506-82BDA272887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D283503F-38A1-FDE0-63A7-0CC505C795E1}"/>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5" name="Нижний колонтитул 4">
            <a:extLst>
              <a:ext uri="{FF2B5EF4-FFF2-40B4-BE49-F238E27FC236}">
                <a16:creationId xmlns:a16="http://schemas.microsoft.com/office/drawing/2014/main" id="{7674AE4D-33A9-5E18-F627-360BE94D065B}"/>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FA2FD18-E7A7-B5BF-18B3-B4B858FFF548}"/>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88962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30274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0EAFD5-23B2-8D0E-64E8-2982C9F8E079}"/>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94F12660-0441-237A-78C0-58CFA461777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D5D4BA6-4FEC-514C-5643-00E96C66B027}"/>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5" name="Нижний колонтитул 4">
            <a:extLst>
              <a:ext uri="{FF2B5EF4-FFF2-40B4-BE49-F238E27FC236}">
                <a16:creationId xmlns:a16="http://schemas.microsoft.com/office/drawing/2014/main" id="{8E246934-8CB3-9628-8CFF-203C98FC49C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B96E5E32-424B-DC3A-5974-C6884B41B7A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39352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5C3D96-2A99-2406-D48D-6844DB51582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35A8D829-6A93-3E34-EF95-AF3CE47C619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6628DF3-E2C6-EA1B-DC57-B3BE46E01FAB}"/>
              </a:ext>
            </a:extLst>
          </p:cNvPr>
          <p:cNvSpPr>
            <a:spLocks noGrp="1"/>
          </p:cNvSpPr>
          <p:nvPr>
            <p:ph type="dt" sz="half" idx="10"/>
          </p:nvPr>
        </p:nvSpPr>
        <p:spPr/>
        <p:txBody>
          <a:bodyPr/>
          <a:lstStyle/>
          <a:p>
            <a:fld id="{48A87A34-81AB-432B-8DAE-1953F412C126}" type="datetimeFigureOut">
              <a:rPr lang="en-US" smtClean="0"/>
              <a:t>3/18/25</a:t>
            </a:fld>
            <a:endParaRPr lang="en-US" dirty="0"/>
          </a:p>
        </p:txBody>
      </p:sp>
      <p:sp>
        <p:nvSpPr>
          <p:cNvPr id="5" name="Нижний колонтитул 4">
            <a:extLst>
              <a:ext uri="{FF2B5EF4-FFF2-40B4-BE49-F238E27FC236}">
                <a16:creationId xmlns:a16="http://schemas.microsoft.com/office/drawing/2014/main" id="{40B647BB-D1E9-FC5E-6F63-B4221B19C0BF}"/>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6A627020-5F47-1E86-6763-A7E18868117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33399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282D82-A370-63A8-4308-9742B1F2F37C}"/>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033142F9-C36E-9F19-53DA-5D698B3B15C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1B9D67BE-FDCF-876A-6053-43ACD302F772}"/>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E664D0DF-9B3C-C85F-D217-C2F113FF82BA}"/>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6" name="Нижний колонтитул 5">
            <a:extLst>
              <a:ext uri="{FF2B5EF4-FFF2-40B4-BE49-F238E27FC236}">
                <a16:creationId xmlns:a16="http://schemas.microsoft.com/office/drawing/2014/main" id="{7DB12A0E-A59B-EDCC-4C69-DAA6D261CB6E}"/>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6002F9A4-2275-C899-205C-C0C7E083ADF5}"/>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17736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A5EC22-D77E-7DFF-7570-8783DCED88C0}"/>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85B01A4C-C6F4-CB5C-047F-D94C404C82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39B2B26-87E4-FDA7-E011-D8C9DF795F6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FE636D4A-828A-B0C1-3373-D2B444DE0E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F5A190C6-5E76-D5D2-F95D-662CB71151C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759C6882-BFCA-0DF1-1D33-866C38B284C2}"/>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8" name="Нижний колонтитул 7">
            <a:extLst>
              <a:ext uri="{FF2B5EF4-FFF2-40B4-BE49-F238E27FC236}">
                <a16:creationId xmlns:a16="http://schemas.microsoft.com/office/drawing/2014/main" id="{E282A03E-0025-A4B4-FD97-95B484076B25}"/>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0EB925AC-AD68-D314-EF7D-E1A5BB30369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25945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F8AD70-B784-0A26-5542-2579295A0DD2}"/>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DF5D53C9-FCC8-E457-F671-CD25A6603545}"/>
              </a:ext>
            </a:extLst>
          </p:cNvPr>
          <p:cNvSpPr>
            <a:spLocks noGrp="1"/>
          </p:cNvSpPr>
          <p:nvPr>
            <p:ph type="dt" sz="half" idx="10"/>
          </p:nvPr>
        </p:nvSpPr>
        <p:spPr/>
        <p:txBody>
          <a:bodyPr/>
          <a:lstStyle/>
          <a:p>
            <a:fld id="{48A87A34-81AB-432B-8DAE-1953F412C126}" type="datetimeFigureOut">
              <a:rPr lang="en-US" smtClean="0"/>
              <a:t>3/18/25</a:t>
            </a:fld>
            <a:endParaRPr lang="en-US" dirty="0"/>
          </a:p>
        </p:txBody>
      </p:sp>
      <p:sp>
        <p:nvSpPr>
          <p:cNvPr id="4" name="Нижний колонтитул 3">
            <a:extLst>
              <a:ext uri="{FF2B5EF4-FFF2-40B4-BE49-F238E27FC236}">
                <a16:creationId xmlns:a16="http://schemas.microsoft.com/office/drawing/2014/main" id="{03C95781-E2C6-EAF1-6FCF-EE3D35F44C54}"/>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639E9AA0-AAEF-B5B8-0115-6339F919FCC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642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F3039B01-627A-398D-4CB3-882E7BD5D884}"/>
              </a:ext>
            </a:extLst>
          </p:cNvPr>
          <p:cNvSpPr>
            <a:spLocks noGrp="1"/>
          </p:cNvSpPr>
          <p:nvPr>
            <p:ph type="dt" sz="half" idx="10"/>
          </p:nvPr>
        </p:nvSpPr>
        <p:spPr/>
        <p:txBody>
          <a:bodyPr/>
          <a:lstStyle/>
          <a:p>
            <a:fld id="{48A87A34-81AB-432B-8DAE-1953F412C126}" type="datetimeFigureOut">
              <a:rPr lang="en-US" smtClean="0"/>
              <a:t>3/18/25</a:t>
            </a:fld>
            <a:endParaRPr lang="en-US" dirty="0"/>
          </a:p>
        </p:txBody>
      </p:sp>
      <p:sp>
        <p:nvSpPr>
          <p:cNvPr id="3" name="Нижний колонтитул 2">
            <a:extLst>
              <a:ext uri="{FF2B5EF4-FFF2-40B4-BE49-F238E27FC236}">
                <a16:creationId xmlns:a16="http://schemas.microsoft.com/office/drawing/2014/main" id="{B9FCA2D5-AA8E-345C-C14A-789DA7A6F2EA}"/>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DF1B4986-F53C-38AB-D8F3-6CC99A3BB01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42493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1654D4-648C-C8DE-A9A0-3A45312D095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0F999223-5E06-83C2-E154-83FA4B6257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9E2171AD-0A1D-377D-9799-DA1321CF3E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EA82592-AED0-4630-3E21-0F2461E862B4}"/>
              </a:ext>
            </a:extLst>
          </p:cNvPr>
          <p:cNvSpPr>
            <a:spLocks noGrp="1"/>
          </p:cNvSpPr>
          <p:nvPr>
            <p:ph type="dt" sz="half" idx="10"/>
          </p:nvPr>
        </p:nvSpPr>
        <p:spPr/>
        <p:txBody>
          <a:bodyPr/>
          <a:lstStyle/>
          <a:p>
            <a:fld id="{48A87A34-81AB-432B-8DAE-1953F412C126}" type="datetimeFigureOut">
              <a:rPr lang="en-US" smtClean="0"/>
              <a:pPr/>
              <a:t>3/18/25</a:t>
            </a:fld>
            <a:endParaRPr lang="en-US" dirty="0"/>
          </a:p>
        </p:txBody>
      </p:sp>
      <p:sp>
        <p:nvSpPr>
          <p:cNvPr id="6" name="Нижний колонтитул 5">
            <a:extLst>
              <a:ext uri="{FF2B5EF4-FFF2-40B4-BE49-F238E27FC236}">
                <a16:creationId xmlns:a16="http://schemas.microsoft.com/office/drawing/2014/main" id="{AA7B9953-37B3-31D8-8BA3-48CD3B163F21}"/>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EB54982D-F789-4F86-9C22-CE906993CF21}"/>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0960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E8898C-97CE-D886-3DA3-A9C42A181ED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AB814FF6-7663-3E33-E973-0CFBA7BE7B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FE10D7A3-F5C4-C564-D355-D876C7C3B6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CCE812E-18F5-96D6-E277-4E0932A5E74B}"/>
              </a:ext>
            </a:extLst>
          </p:cNvPr>
          <p:cNvSpPr>
            <a:spLocks noGrp="1"/>
          </p:cNvSpPr>
          <p:nvPr>
            <p:ph type="dt" sz="half" idx="10"/>
          </p:nvPr>
        </p:nvSpPr>
        <p:spPr/>
        <p:txBody>
          <a:bodyPr/>
          <a:lstStyle/>
          <a:p>
            <a:fld id="{48A87A34-81AB-432B-8DAE-1953F412C126}" type="datetimeFigureOut">
              <a:rPr lang="en-US" smtClean="0"/>
              <a:t>3/18/25</a:t>
            </a:fld>
            <a:endParaRPr lang="en-US" dirty="0"/>
          </a:p>
        </p:txBody>
      </p:sp>
      <p:sp>
        <p:nvSpPr>
          <p:cNvPr id="6" name="Нижний колонтитул 5">
            <a:extLst>
              <a:ext uri="{FF2B5EF4-FFF2-40B4-BE49-F238E27FC236}">
                <a16:creationId xmlns:a16="http://schemas.microsoft.com/office/drawing/2014/main" id="{E6DD69F6-42E4-C76B-1A57-35B6F84AD304}"/>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66C6FF6F-2DF5-698F-28CB-39813553181E}"/>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9346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E028BD-87E0-7079-5A24-AAABCFD9DC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FEFD274E-D5EB-9F16-63AE-1C0CF2B7C8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B8DBBD3D-91CD-D276-5F6B-72909C5AF7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A87A34-81AB-432B-8DAE-1953F412C126}" type="datetimeFigureOut">
              <a:rPr lang="en-US" smtClean="0"/>
              <a:pPr/>
              <a:t>3/18/25</a:t>
            </a:fld>
            <a:endParaRPr lang="en-US" dirty="0"/>
          </a:p>
        </p:txBody>
      </p:sp>
      <p:sp>
        <p:nvSpPr>
          <p:cNvPr id="5" name="Нижний колонтитул 4">
            <a:extLst>
              <a:ext uri="{FF2B5EF4-FFF2-40B4-BE49-F238E27FC236}">
                <a16:creationId xmlns:a16="http://schemas.microsoft.com/office/drawing/2014/main" id="{3F6EA94D-BBCA-4BFF-7820-EE0AE86900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Номер слайда 5">
            <a:extLst>
              <a:ext uri="{FF2B5EF4-FFF2-40B4-BE49-F238E27FC236}">
                <a16:creationId xmlns:a16="http://schemas.microsoft.com/office/drawing/2014/main" id="{341E7EA4-726F-B7F2-85AF-6703996828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5824848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flickr.com/photos/35483578@N03/3311542781/" TargetMode="External"/><Relationship Id="rId2" Type="http://schemas.openxmlformats.org/officeDocument/2006/relationships/image" Target="../media/image11.jp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ua.boell.org/en/2024/04/11/directory-organizations-and-independent-experts-field-spatial-development-territories" TargetMode="External"/><Relationship Id="rId2" Type="http://schemas.openxmlformats.org/officeDocument/2006/relationships/image" Target="../media/image12.jpeg"/><Relationship Id="rId1" Type="http://schemas.openxmlformats.org/officeDocument/2006/relationships/slideLayout" Target="../slideLayouts/slideLayout12.xml"/><Relationship Id="rId4" Type="http://schemas.openxmlformats.org/officeDocument/2006/relationships/hyperlink" Target="https://creativecommons.org/licenses/by-nc-nd/3.0/"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www.hrw.org/news/2021/10/21/global-condemnation-chinese-government-abuses-xinjiang" TargetMode="External"/><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www.tasnimnews.com/en/news/2018/11/13/1875054/rohingya-refugees-flee-camps-to-avoid-return-to-myanmar" TargetMode="External"/><Relationship Id="rId2" Type="http://schemas.openxmlformats.org/officeDocument/2006/relationships/image" Target="../media/image19.jpg"/><Relationship Id="rId1" Type="http://schemas.openxmlformats.org/officeDocument/2006/relationships/slideLayout" Target="../slideLayouts/slideLayout12.xml"/><Relationship Id="rId5" Type="http://schemas.openxmlformats.org/officeDocument/2006/relationships/hyperlink" Target="https://creativecommons.org/licenses/by/3.0/" TargetMode="External"/><Relationship Id="rId4" Type="http://schemas.openxmlformats.org/officeDocument/2006/relationships/hyperlink" Target="https://www.icj-cij.org/case/178"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2.xml"/><Relationship Id="rId4" Type="http://schemas.openxmlformats.org/officeDocument/2006/relationships/hyperlink" Target="https://svgsilh.com/image/1271657.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bg.wikipedia.org/wiki/%D0%9B%D0%BE%D0%BF%D0%B5_%D0%B4%D0%B5_%D0%92%D0%B5%D0%B3%D0%B0" TargetMode="External"/><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creativecommons.org/licenses/by-sa/3.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freepngimg.com/png/18338-success-png-clipart" TargetMode="External"/><Relationship Id="rId2" Type="http://schemas.openxmlformats.org/officeDocument/2006/relationships/image" Target="../media/image22.png"/><Relationship Id="rId1" Type="http://schemas.openxmlformats.org/officeDocument/2006/relationships/slideLayout" Target="../slideLayouts/slideLayout12.xml"/><Relationship Id="rId4" Type="http://schemas.openxmlformats.org/officeDocument/2006/relationships/hyperlink" Target="https://creativecommons.org/licenses/by-nc/3.0/"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ohchr.org/en/hrbodies/hrc/home" TargetMode="External"/><Relationship Id="rId7" Type="http://schemas.openxmlformats.org/officeDocument/2006/relationships/hyperlink" Target="https://info.orcid.org/es/esta--orcid-trust-program/" TargetMode="External"/><Relationship Id="rId2" Type="http://schemas.openxmlformats.org/officeDocument/2006/relationships/hyperlink" Target="https://www.un.org/" TargetMode="Externa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hyperlink" Target="https://www.icj-cij.org/home" TargetMode="External"/><Relationship Id="rId4" Type="http://schemas.openxmlformats.org/officeDocument/2006/relationships/hyperlink" Target="https://main.un.org/securitycouncil/en"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en/rubik-s-cube-8x8x8-jigsaw-puzzle-1390088/" TargetMode="External"/><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frontiersin.org/articles/10.3389/fams.2020.565336/full" TargetMode="External"/><Relationship Id="rId7" Type="http://schemas.openxmlformats.org/officeDocument/2006/relationships/hyperlink" Target="https://creativecommons.org/licenses/by/3.0/" TargetMode="External"/><Relationship Id="rId2" Type="http://schemas.openxmlformats.org/officeDocument/2006/relationships/image" Target="../media/image6.jpg"/><Relationship Id="rId1" Type="http://schemas.openxmlformats.org/officeDocument/2006/relationships/slideLayout" Target="../slideLayouts/slideLayout12.xml"/><Relationship Id="rId6" Type="http://schemas.openxmlformats.org/officeDocument/2006/relationships/hyperlink" Target="https://creativecommons.org/licenses/by-nc-sa/3.0/" TargetMode="External"/><Relationship Id="rId5" Type="http://schemas.openxmlformats.org/officeDocument/2006/relationships/hyperlink" Target="https://fm-cab.blogspot.com/2012/05/country-reports-on-human-rights.html"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austria-forum.org/af/Geography/America/United_States/Pictures/New_York_3/Headquarters_of_the_United_Nations_-_Assembly_Hall" TargetMode="External"/><Relationship Id="rId2" Type="http://schemas.openxmlformats.org/officeDocument/2006/relationships/image" Target="../media/image8.jpg"/><Relationship Id="rId1" Type="http://schemas.openxmlformats.org/officeDocument/2006/relationships/slideLayout" Target="../slideLayouts/slideLayout12.xml"/><Relationship Id="rId4" Type="http://schemas.openxmlformats.org/officeDocument/2006/relationships/hyperlink" Target="https://creativecommons.org/licenses/by-nc/3.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ijrcenter.org/2019/02/28/march-2019-un-treaty-bodies-human-rights-council-and-regional-bodies-in-session/" TargetMode="External"/><Relationship Id="rId2" Type="http://schemas.openxmlformats.org/officeDocument/2006/relationships/image" Target="../media/image9.jpg"/><Relationship Id="rId1" Type="http://schemas.openxmlformats.org/officeDocument/2006/relationships/slideLayout" Target="../slideLayouts/slideLayout12.xml"/><Relationship Id="rId4" Type="http://schemas.openxmlformats.org/officeDocument/2006/relationships/hyperlink" Target="https://creativecommons.org/licenses/by-nc-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643468" y="643467"/>
            <a:ext cx="4620584" cy="4567137"/>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gn="l"/>
            <a:r>
              <a:rPr lang="en-GB" sz="2100" b="1" cap="none" dirty="0"/>
              <a:t>UNIT 6-1. </a:t>
            </a:r>
            <a:br>
              <a:rPr lang="en-US" sz="2100" b="0" i="0" dirty="0"/>
            </a:br>
            <a:br>
              <a:rPr lang="en" sz="2100" dirty="0"/>
            </a:br>
            <a:r>
              <a:rPr lang="en" sz="2100" dirty="0"/>
              <a:t>"Exploring the UN System of Human Rights Protection: </a:t>
            </a:r>
            <a:br>
              <a:rPr lang="en" sz="2100" dirty="0"/>
            </a:br>
            <a:r>
              <a:rPr lang="en" sz="2100" dirty="0"/>
              <a:t>Guardians of Dignity, Freedom, and Justice"</a:t>
            </a:r>
            <a:br>
              <a:rPr lang="en" sz="2100" dirty="0"/>
            </a:br>
            <a:br>
              <a:rPr lang="uk-UA" sz="2100" dirty="0"/>
            </a:br>
            <a:br>
              <a:rPr lang="uk-UA" sz="2100" dirty="0"/>
            </a:br>
            <a:br>
              <a:rPr lang="en" sz="2100" dirty="0"/>
            </a:br>
            <a:r>
              <a:rPr lang="en" sz="2100" dirty="0"/>
              <a:t>"A Journey Through Global Mechanisms with a Dash of Wit and Wisdom"</a:t>
            </a:r>
            <a:br>
              <a:rPr lang="en" sz="2100" dirty="0"/>
            </a:br>
            <a:br>
              <a:rPr lang="en" sz="2100" dirty="0"/>
            </a:br>
            <a:endParaRPr lang="ru-UA" sz="21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643467" y="5277684"/>
            <a:ext cx="4620584" cy="775494"/>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gn="l"/>
            <a:r>
              <a:rPr lang="en-US" sz="2000"/>
              <a:t>Prof. Viacheslav (SLAVA) TULIAKOV</a:t>
            </a:r>
          </a:p>
          <a:p>
            <a:pPr algn="l"/>
            <a:r>
              <a:rPr lang="en-US" sz="2000" err="1"/>
              <a:t>Viacheslav.Tuliakov@esic.university</a:t>
            </a:r>
            <a:endParaRPr lang="ru-UA" sz="2000"/>
          </a:p>
        </p:txBody>
      </p:sp>
      <p:pic>
        <p:nvPicPr>
          <p:cNvPr id="3" name="Рисунок 2" descr="Изображение выглядит как искусство, круг&#10;&#10;Контент, сгенерированный ИИ, может содержать ошибки.">
            <a:extLst>
              <a:ext uri="{FF2B5EF4-FFF2-40B4-BE49-F238E27FC236}">
                <a16:creationId xmlns:a16="http://schemas.microsoft.com/office/drawing/2014/main" id="{529C4A26-C2B4-B6D5-61AB-179B8E0065F0}"/>
              </a:ext>
            </a:extLst>
          </p:cNvPr>
          <p:cNvPicPr>
            <a:picLocks noChangeAspect="1"/>
          </p:cNvPicPr>
          <p:nvPr/>
        </p:nvPicPr>
        <p:blipFill>
          <a:blip r:embed="rId2"/>
          <a:srcRect l="11178" r="1875"/>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extBox 1">
            <a:extLst>
              <a:ext uri="{FF2B5EF4-FFF2-40B4-BE49-F238E27FC236}">
                <a16:creationId xmlns:a16="http://schemas.microsoft.com/office/drawing/2014/main" id="{16998AC2-444A-8E89-381B-3E5CBF210D11}"/>
              </a:ext>
            </a:extLst>
          </p:cNvPr>
          <p:cNvSpPr txBox="1"/>
          <p:nvPr/>
        </p:nvSpPr>
        <p:spPr>
          <a:xfrm>
            <a:off x="7394713" y="6718852"/>
            <a:ext cx="184731" cy="369332"/>
          </a:xfrm>
          <a:prstGeom prst="rect">
            <a:avLst/>
          </a:prstGeom>
          <a:noFill/>
        </p:spPr>
        <p:txBody>
          <a:bodyPr wrap="none" rtlCol="0">
            <a:spAutoFit/>
          </a:bodyPr>
          <a:lstStyle/>
          <a:p>
            <a:endParaRPr lang="ru-UA"/>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117C7E9-4C41-CC93-F595-BE8F92ED1CB0}"/>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2800" b="0" i="0" u="none" strike="noStrike" kern="1200">
                <a:solidFill>
                  <a:srgbClr val="FFFFFF"/>
                </a:solidFill>
                <a:effectLst/>
                <a:latin typeface="+mj-lt"/>
                <a:ea typeface="+mj-ea"/>
                <a:cs typeface="+mj-cs"/>
              </a:rPr>
              <a:t>"When life gives you lemons, create two overlapping systems."</a:t>
            </a:r>
            <a:endParaRPr lang="en-US" sz="2800" kern="1200">
              <a:solidFill>
                <a:srgbClr val="FFFFFF"/>
              </a:solidFill>
              <a:latin typeface="+mj-lt"/>
              <a:ea typeface="+mj-ea"/>
              <a:cs typeface="+mj-cs"/>
            </a:endParaRPr>
          </a:p>
        </p:txBody>
      </p:sp>
      <p:pic>
        <p:nvPicPr>
          <p:cNvPr id="1026" name="Picture 2" descr="Instruments &amp; mechanisms | OHCHR">
            <a:extLst>
              <a:ext uri="{FF2B5EF4-FFF2-40B4-BE49-F238E27FC236}">
                <a16:creationId xmlns:a16="http://schemas.microsoft.com/office/drawing/2014/main" id="{941873F8-A830-0612-3AF5-F34FE0B88D21}"/>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4919072" y="318553"/>
            <a:ext cx="6703073" cy="6220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339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F2400B2-B4AF-A2C7-CF2C-F2E93AE935DA}"/>
              </a:ext>
            </a:extLst>
          </p:cNvPr>
          <p:cNvSpPr>
            <a:spLocks noGrp="1"/>
          </p:cNvSpPr>
          <p:nvPr>
            <p:ph type="title"/>
          </p:nvPr>
        </p:nvSpPr>
        <p:spPr>
          <a:xfrm>
            <a:off x="838201" y="365125"/>
            <a:ext cx="5251316" cy="1807305"/>
          </a:xfrm>
        </p:spPr>
        <p:txBody>
          <a:bodyPr>
            <a:normAutofit/>
          </a:bodyPr>
          <a:lstStyle/>
          <a:p>
            <a:r>
              <a:rPr lang="en" sz="4100" b="1" i="0" u="none" strike="noStrike">
                <a:effectLst/>
                <a:latin typeface="system-ui"/>
              </a:rPr>
              <a:t>UN Charter Bodies vs. Treaty Bodies</a:t>
            </a:r>
            <a:br>
              <a:rPr lang="en" sz="4100" b="1" i="0" u="none" strike="noStrike">
                <a:effectLst/>
                <a:latin typeface="system-ui"/>
              </a:rPr>
            </a:br>
            <a:endParaRPr lang="ru-UA" sz="4100"/>
          </a:p>
        </p:txBody>
      </p:sp>
      <p:sp>
        <p:nvSpPr>
          <p:cNvPr id="3" name="Объект 2">
            <a:extLst>
              <a:ext uri="{FF2B5EF4-FFF2-40B4-BE49-F238E27FC236}">
                <a16:creationId xmlns:a16="http://schemas.microsoft.com/office/drawing/2014/main" id="{6E56A1A2-FF28-0586-1C99-66C029CBA2A1}"/>
              </a:ext>
            </a:extLst>
          </p:cNvPr>
          <p:cNvSpPr>
            <a:spLocks noGrp="1"/>
          </p:cNvSpPr>
          <p:nvPr>
            <p:ph sz="quarter" idx="13"/>
          </p:nvPr>
        </p:nvSpPr>
        <p:spPr>
          <a:xfrm>
            <a:off x="838200" y="2333297"/>
            <a:ext cx="4619621" cy="3843666"/>
          </a:xfrm>
        </p:spPr>
        <p:txBody>
          <a:bodyPr>
            <a:normAutofit/>
          </a:bodyPr>
          <a:lstStyle/>
          <a:p>
            <a:pPr>
              <a:buNone/>
            </a:pPr>
            <a:r>
              <a:rPr lang="en" sz="1400" b="0" i="0" u="none" strike="noStrike" dirty="0">
                <a:effectLst/>
                <a:latin typeface="system-ui"/>
              </a:rPr>
              <a:t>Charter Bodies:</a:t>
            </a:r>
          </a:p>
          <a:p>
            <a:pPr>
              <a:spcBef>
                <a:spcPts val="900"/>
              </a:spcBef>
              <a:spcAft>
                <a:spcPts val="900"/>
              </a:spcAft>
              <a:buFont typeface="Arial" panose="020B0604020202020204" pitchFamily="34" charset="0"/>
              <a:buChar char="•"/>
            </a:pPr>
            <a:r>
              <a:rPr lang="en" sz="1400" b="0" i="0" u="none" strike="noStrike" dirty="0">
                <a:effectLst/>
                <a:latin typeface="system-ui"/>
              </a:rPr>
              <a:t>Established directly under the UN Charter (e.g., Security Council, Human Rights Council). </a:t>
            </a:r>
          </a:p>
          <a:p>
            <a:pPr>
              <a:spcBef>
                <a:spcPts val="900"/>
              </a:spcBef>
              <a:spcAft>
                <a:spcPts val="900"/>
              </a:spcAft>
              <a:buFont typeface="Arial" panose="020B0604020202020204" pitchFamily="34" charset="0"/>
              <a:buChar char="•"/>
            </a:pPr>
            <a:r>
              <a:rPr lang="en" sz="1400" b="0" i="0" u="none" strike="noStrike" dirty="0">
                <a:effectLst/>
                <a:latin typeface="system-ui"/>
              </a:rPr>
              <a:t>Focus on broader peacekeeping and conflict resolution.</a:t>
            </a:r>
          </a:p>
          <a:p>
            <a:pPr>
              <a:buNone/>
            </a:pPr>
            <a:r>
              <a:rPr lang="en" sz="1400" b="0" i="0" u="none" strike="noStrike" dirty="0">
                <a:effectLst/>
                <a:latin typeface="system-ui"/>
              </a:rPr>
              <a:t>Treaty Bodies:</a:t>
            </a:r>
          </a:p>
          <a:p>
            <a:pPr>
              <a:spcBef>
                <a:spcPts val="900"/>
              </a:spcBef>
              <a:spcAft>
                <a:spcPts val="900"/>
              </a:spcAft>
              <a:buFont typeface="Arial" panose="020B0604020202020204" pitchFamily="34" charset="0"/>
              <a:buChar char="•"/>
            </a:pPr>
            <a:r>
              <a:rPr lang="en" sz="1400" b="0" i="0" u="none" strike="noStrike" dirty="0">
                <a:effectLst/>
                <a:latin typeface="system-ui"/>
              </a:rPr>
              <a:t>Created to monitor compliance with specific treaties (e.g., ICCPR, CEDAW). </a:t>
            </a:r>
          </a:p>
          <a:p>
            <a:pPr>
              <a:spcBef>
                <a:spcPts val="900"/>
              </a:spcBef>
              <a:spcAft>
                <a:spcPts val="900"/>
              </a:spcAft>
              <a:buFont typeface="Arial" panose="020B0604020202020204" pitchFamily="34" charset="0"/>
              <a:buChar char="•"/>
            </a:pPr>
            <a:r>
              <a:rPr lang="en" sz="1400" b="0" i="0" u="none" strike="noStrike" dirty="0">
                <a:effectLst/>
                <a:latin typeface="system-ui"/>
              </a:rPr>
              <a:t>More specialized; think of them as subject-matter experts.</a:t>
            </a:r>
          </a:p>
          <a:p>
            <a:r>
              <a:rPr lang="en" sz="1400" b="0" i="0" u="none" strike="noStrike" dirty="0">
                <a:effectLst/>
                <a:latin typeface="system-ui"/>
              </a:rPr>
              <a:t>Question:</a:t>
            </a:r>
            <a:br>
              <a:rPr lang="en" sz="1400" b="0" i="0" u="none" strike="noStrike" dirty="0">
                <a:effectLst/>
                <a:latin typeface="system-ui"/>
              </a:rPr>
            </a:br>
            <a:r>
              <a:rPr lang="en" sz="1400" b="0" i="0" u="none" strike="noStrike" dirty="0">
                <a:effectLst/>
                <a:latin typeface="system-ui"/>
              </a:rPr>
              <a:t>Why do we need both? Isn’t one set of watchdogs enough? Or are humans just too complicated?</a:t>
            </a:r>
          </a:p>
          <a:p>
            <a:endParaRPr lang="ru-UA" sz="1400" dirty="0"/>
          </a:p>
        </p:txBody>
      </p:sp>
      <p:pic>
        <p:nvPicPr>
          <p:cNvPr id="5" name="Рисунок 4" descr="Изображение выглядит как флаг, на открытом воздухе, Флаг Соединенных Штатов, столб&#10;&#10;Контент, сгенерированный ИИ, может содержать ошибки.">
            <a:extLst>
              <a:ext uri="{FF2B5EF4-FFF2-40B4-BE49-F238E27FC236}">
                <a16:creationId xmlns:a16="http://schemas.microsoft.com/office/drawing/2014/main" id="{CF99315D-C9E2-D506-9262-6EF8CB710764}"/>
              </a:ext>
            </a:extLst>
          </p:cNvPr>
          <p:cNvPicPr>
            <a:picLocks noChangeAspect="1"/>
          </p:cNvPicPr>
          <p:nvPr/>
        </p:nvPicPr>
        <p:blipFill>
          <a:blip r:embed="rId2">
            <a:extLst>
              <a:ext uri="{837473B0-CC2E-450A-ABE3-18F120FF3D39}">
                <a1611:picAttrSrcUrl xmlns:a1611="http://schemas.microsoft.com/office/drawing/2016/11/main" r:id="rId3"/>
              </a:ext>
            </a:extLst>
          </a:blip>
          <a:srcRect l="14840" r="28428"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0C5A869E-A261-80C2-A31B-0F2BDC7941EB}"/>
              </a:ext>
            </a:extLst>
          </p:cNvPr>
          <p:cNvSpPr txBox="1"/>
          <p:nvPr/>
        </p:nvSpPr>
        <p:spPr>
          <a:xfrm>
            <a:off x="9144371" y="665794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flickr.com/photos/35483578@N03/3311542781/">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1034317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снимок экрана, визитная карточка, дизайн&#10;&#10;Контент, сгенерированный ИИ, может содержать ошибки.">
            <a:extLst>
              <a:ext uri="{FF2B5EF4-FFF2-40B4-BE49-F238E27FC236}">
                <a16:creationId xmlns:a16="http://schemas.microsoft.com/office/drawing/2014/main" id="{D4C75151-30DA-9ED3-1CDA-9A8267E59F43}"/>
              </a:ext>
            </a:extLst>
          </p:cNvPr>
          <p:cNvPicPr>
            <a:picLocks noChangeAspect="1"/>
          </p:cNvPicPr>
          <p:nvPr/>
        </p:nvPicPr>
        <p:blipFill>
          <a:blip r:embed="rId2">
            <a:extLst>
              <a:ext uri="{837473B0-CC2E-450A-ABE3-18F120FF3D39}">
                <a1611:picAttrSrcUrl xmlns:a1611="http://schemas.microsoft.com/office/drawing/2016/11/main" r:id="rId3"/>
              </a:ext>
            </a:extLst>
          </a:blip>
          <a:srcRect l="31794" r="26789"/>
          <a:stretch/>
        </p:blipFill>
        <p:spPr>
          <a:xfrm>
            <a:off x="-1" y="-2"/>
            <a:ext cx="5410198" cy="6858002"/>
          </a:xfrm>
          <a:prstGeom prst="rect">
            <a:avLst/>
          </a:prstGeom>
        </p:spPr>
      </p:pic>
      <p:sp useBgFill="1">
        <p:nvSpPr>
          <p:cNvPr id="13" name="Rectangle 12">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0A0C42A-95C0-57EA-9CF7-BDBDFF81CC35}"/>
              </a:ext>
            </a:extLst>
          </p:cNvPr>
          <p:cNvSpPr>
            <a:spLocks noGrp="1"/>
          </p:cNvSpPr>
          <p:nvPr>
            <p:ph type="title"/>
          </p:nvPr>
        </p:nvSpPr>
        <p:spPr>
          <a:xfrm>
            <a:off x="6115317" y="405685"/>
            <a:ext cx="5464968" cy="1559301"/>
          </a:xfrm>
        </p:spPr>
        <p:txBody>
          <a:bodyPr>
            <a:normAutofit/>
          </a:bodyPr>
          <a:lstStyle/>
          <a:p>
            <a:r>
              <a:rPr lang="en" sz="3400" b="1" i="0" u="none" strike="noStrike">
                <a:effectLst/>
              </a:rPr>
              <a:t>UN Special Procedures and Investigative Bodies</a:t>
            </a:r>
            <a:br>
              <a:rPr lang="en" sz="3400" b="0" i="0" u="none" strike="noStrike">
                <a:effectLst/>
              </a:rPr>
            </a:br>
            <a:endParaRPr lang="ru-UA" sz="3400"/>
          </a:p>
        </p:txBody>
      </p:sp>
      <p:sp>
        <p:nvSpPr>
          <p:cNvPr id="3" name="Объект 2">
            <a:extLst>
              <a:ext uri="{FF2B5EF4-FFF2-40B4-BE49-F238E27FC236}">
                <a16:creationId xmlns:a16="http://schemas.microsoft.com/office/drawing/2014/main" id="{BB0D7A6A-D681-8345-813C-D4BEFDBCC26C}"/>
              </a:ext>
            </a:extLst>
          </p:cNvPr>
          <p:cNvSpPr>
            <a:spLocks noGrp="1"/>
          </p:cNvSpPr>
          <p:nvPr>
            <p:ph sz="quarter" idx="13"/>
          </p:nvPr>
        </p:nvSpPr>
        <p:spPr>
          <a:xfrm>
            <a:off x="5802284" y="1795549"/>
            <a:ext cx="6068291" cy="4455622"/>
          </a:xfrm>
        </p:spPr>
        <p:txBody>
          <a:bodyPr anchor="ctr">
            <a:normAutofit/>
          </a:bodyPr>
          <a:lstStyle/>
          <a:p>
            <a:pPr>
              <a:buFont typeface="Arial" panose="020B0604020202020204" pitchFamily="34" charset="0"/>
              <a:buChar char="•"/>
            </a:pPr>
            <a:r>
              <a:rPr lang="en" sz="2000" b="0" i="0" u="none" strike="noStrike" dirty="0">
                <a:effectLst/>
              </a:rPr>
              <a:t>Independent experts with very specific mandates, like human rights detectives. They investigate and advise, often while dodging government hostility and budget cuts.</a:t>
            </a:r>
          </a:p>
          <a:p>
            <a:pPr>
              <a:buFont typeface="Arial" panose="020B0604020202020204" pitchFamily="34" charset="0"/>
              <a:buChar char="•"/>
            </a:pPr>
            <a:r>
              <a:rPr lang="en" sz="2000" b="0" i="0" u="none" strike="noStrike" dirty="0">
                <a:effectLst/>
              </a:rPr>
              <a:t>Sometimes they feel like Don Quixote tilting at windmills, bravely proclaiming injustices that most of the world prefers to ignore.</a:t>
            </a:r>
          </a:p>
          <a:p>
            <a:pPr>
              <a:buFont typeface="Arial" panose="020B0604020202020204" pitchFamily="34" charset="0"/>
              <a:buChar char="•"/>
            </a:pPr>
            <a:r>
              <a:rPr lang="en" sz="2000" b="0" i="0" u="none" strike="noStrike" dirty="0">
                <a:effectLst/>
              </a:rPr>
              <a:t>If UN Special Procedures were superheroes, their superpower would be writing urgent letters that no one reads.</a:t>
            </a:r>
          </a:p>
        </p:txBody>
      </p:sp>
      <p:sp>
        <p:nvSpPr>
          <p:cNvPr id="6" name="TextBox 5">
            <a:extLst>
              <a:ext uri="{FF2B5EF4-FFF2-40B4-BE49-F238E27FC236}">
                <a16:creationId xmlns:a16="http://schemas.microsoft.com/office/drawing/2014/main" id="{2C6288BE-0F6E-7EA7-27A6-E56B41BDF31D}"/>
              </a:ext>
            </a:extLst>
          </p:cNvPr>
          <p:cNvSpPr txBox="1"/>
          <p:nvPr/>
        </p:nvSpPr>
        <p:spPr>
          <a:xfrm>
            <a:off x="2362568" y="6657945"/>
            <a:ext cx="3047629"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ua.boell.org/en/2024/04/11/directory-organizations-and-independent-experts-field-spatial-development-territories">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ru-UA" sz="700">
              <a:solidFill>
                <a:srgbClr val="FFFFFF"/>
              </a:solidFill>
            </a:endParaRPr>
          </a:p>
        </p:txBody>
      </p:sp>
    </p:spTree>
    <p:extLst>
      <p:ext uri="{BB962C8B-B14F-4D97-AF65-F5344CB8AC3E}">
        <p14:creationId xmlns:p14="http://schemas.microsoft.com/office/powerpoint/2010/main" val="2956987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Nigerians protest in Lagos over the now-disbanded and discredited police unit, known as the Special Anti-Robbery Squad, or SARS">
            <a:extLst>
              <a:ext uri="{FF2B5EF4-FFF2-40B4-BE49-F238E27FC236}">
                <a16:creationId xmlns:a16="http://schemas.microsoft.com/office/drawing/2014/main" id="{5A221B96-333B-8F32-1BCB-CB14994AE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7373"/>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1036"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F21C207-54B4-EF5E-7A2B-FCBC1D28E850}"/>
              </a:ext>
            </a:extLst>
          </p:cNvPr>
          <p:cNvSpPr txBox="1"/>
          <p:nvPr/>
        </p:nvSpPr>
        <p:spPr>
          <a:xfrm>
            <a:off x="4654294" y="4777739"/>
            <a:ext cx="6897626" cy="1399223"/>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1400" b="0" i="0" u="none" strike="noStrike">
                <a:effectLst/>
              </a:rPr>
              <a:t>Case Study:</a:t>
            </a:r>
            <a:br>
              <a:rPr lang="en-US" sz="1400"/>
            </a:br>
            <a:r>
              <a:rPr lang="en-US" sz="1400" b="0" i="0" u="none" strike="noStrike">
                <a:effectLst/>
              </a:rPr>
              <a:t>In 2020, a UN Special Rapporteur investigated police brutality in Nigeria following #EndSARS protests. Their findings highlighted systemic failures and sparked global outrage. While the report didn’t fix everything, it shone a spotlight on abuses that might otherwise have gone unnoticed.</a:t>
            </a:r>
          </a:p>
          <a:p>
            <a:pPr indent="-228600">
              <a:lnSpc>
                <a:spcPct val="90000"/>
              </a:lnSpc>
              <a:spcAft>
                <a:spcPts val="600"/>
              </a:spcAft>
              <a:buFont typeface="Arial" panose="020B0604020202020204" pitchFamily="34" charset="0"/>
              <a:buChar char="•"/>
            </a:pPr>
            <a:r>
              <a:rPr lang="en-US" sz="1400"/>
              <a:t>https://news.un.org/en/story/2020/11/1076752</a:t>
            </a:r>
          </a:p>
        </p:txBody>
      </p:sp>
    </p:spTree>
    <p:extLst>
      <p:ext uri="{BB962C8B-B14F-4D97-AF65-F5344CB8AC3E}">
        <p14:creationId xmlns:p14="http://schemas.microsoft.com/office/powerpoint/2010/main" val="410919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105FC75-891E-F748-6A4C-52D07C406442}"/>
              </a:ext>
            </a:extLst>
          </p:cNvPr>
          <p:cNvSpPr>
            <a:spLocks noGrp="1"/>
          </p:cNvSpPr>
          <p:nvPr>
            <p:ph type="title"/>
          </p:nvPr>
        </p:nvSpPr>
        <p:spPr>
          <a:xfrm>
            <a:off x="1137034" y="609600"/>
            <a:ext cx="6478417" cy="1322887"/>
          </a:xfrm>
        </p:spPr>
        <p:txBody>
          <a:bodyPr>
            <a:normAutofit/>
          </a:bodyPr>
          <a:lstStyle/>
          <a:p>
            <a:r>
              <a:rPr lang="en" sz="3700" b="1" i="0" u="none" strike="noStrike" dirty="0">
                <a:effectLst/>
                <a:latin typeface="system-ui"/>
              </a:rPr>
              <a:t>The UN Human Rights Council</a:t>
            </a:r>
            <a:br>
              <a:rPr lang="en" sz="3700" b="1" i="0" u="none" strike="noStrike" dirty="0">
                <a:effectLst/>
                <a:latin typeface="system-ui"/>
              </a:rPr>
            </a:br>
            <a:endParaRPr lang="ru-UA" sz="3700" dirty="0"/>
          </a:p>
        </p:txBody>
      </p:sp>
      <p:sp>
        <p:nvSpPr>
          <p:cNvPr id="25" name="Freeform: Shape 24">
            <a:extLst>
              <a:ext uri="{FF2B5EF4-FFF2-40B4-BE49-F238E27FC236}">
                <a16:creationId xmlns:a16="http://schemas.microsoft.com/office/drawing/2014/main" id="{C1657055-16FE-41A2-B207-7880F6DCA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Объект 2">
            <a:extLst>
              <a:ext uri="{FF2B5EF4-FFF2-40B4-BE49-F238E27FC236}">
                <a16:creationId xmlns:a16="http://schemas.microsoft.com/office/drawing/2014/main" id="{5EE276A2-4F60-61EE-1C85-C41634A3F90F}"/>
              </a:ext>
            </a:extLst>
          </p:cNvPr>
          <p:cNvSpPr>
            <a:spLocks noGrp="1"/>
          </p:cNvSpPr>
          <p:nvPr>
            <p:ph sz="quarter" idx="13"/>
          </p:nvPr>
        </p:nvSpPr>
        <p:spPr>
          <a:xfrm>
            <a:off x="1137034" y="2194102"/>
            <a:ext cx="7092565" cy="3230883"/>
          </a:xfrm>
        </p:spPr>
        <p:txBody>
          <a:bodyPr>
            <a:normAutofit/>
          </a:bodyPr>
          <a:lstStyle/>
          <a:p>
            <a:pPr>
              <a:buNone/>
            </a:pPr>
            <a:r>
              <a:rPr lang="en" b="0" i="0" u="none" strike="noStrike" dirty="0">
                <a:effectLst/>
                <a:latin typeface="system-ui"/>
              </a:rPr>
              <a:t>Overview</a:t>
            </a:r>
            <a:r>
              <a:rPr lang="en" sz="1000" b="0" i="0" u="none" strike="noStrike" dirty="0">
                <a:effectLst/>
                <a:latin typeface="system-ui"/>
              </a:rPr>
              <a:t>:</a:t>
            </a:r>
          </a:p>
          <a:p>
            <a:pPr>
              <a:spcBef>
                <a:spcPts val="900"/>
              </a:spcBef>
              <a:spcAft>
                <a:spcPts val="900"/>
              </a:spcAft>
              <a:buFont typeface="Arial" panose="020B0604020202020204" pitchFamily="34" charset="0"/>
              <a:buChar char="•"/>
            </a:pPr>
            <a:r>
              <a:rPr lang="en" sz="1600" b="0" i="0" u="none" strike="noStrike" dirty="0">
                <a:effectLst/>
                <a:latin typeface="system-ui"/>
              </a:rPr>
              <a:t>A Geneva-based body responsible for strengthening the promotion and protection of human rights worldwide. </a:t>
            </a:r>
          </a:p>
          <a:p>
            <a:pPr>
              <a:buFont typeface="Arial" panose="020B0604020202020204" pitchFamily="34" charset="0"/>
              <a:buChar char="•"/>
            </a:pPr>
            <a:r>
              <a:rPr lang="en" sz="1600" b="0" i="0" u="none" strike="noStrike" dirty="0">
                <a:effectLst/>
              </a:rPr>
              <a:t>The HRC is the global watchdog—only sometimes it’s more of a lapdog, depending on who’s feeding it.</a:t>
            </a:r>
          </a:p>
          <a:p>
            <a:pPr>
              <a:buFont typeface="Arial" panose="020B0604020202020204" pitchFamily="34" charset="0"/>
              <a:buChar char="•"/>
            </a:pPr>
            <a:r>
              <a:rPr lang="en" sz="1600" b="0" i="0" u="none" strike="noStrike" dirty="0">
                <a:effectLst/>
              </a:rPr>
              <a:t>Composed of 47 member states, including some with questionable human rights records—because who better to teach justice than those with personal experience in bending it?</a:t>
            </a:r>
          </a:p>
          <a:p>
            <a:endParaRPr lang="ru-UA" sz="1000" dirty="0"/>
          </a:p>
        </p:txBody>
      </p:sp>
      <p:sp>
        <p:nvSpPr>
          <p:cNvPr id="27" name="Freeform: Shape 26">
            <a:extLst>
              <a:ext uri="{FF2B5EF4-FFF2-40B4-BE49-F238E27FC236}">
                <a16:creationId xmlns:a16="http://schemas.microsoft.com/office/drawing/2014/main" id="{F3BD3BB9-3CB5-4253-A27D-6B7904723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Лектор">
            <a:extLst>
              <a:ext uri="{FF2B5EF4-FFF2-40B4-BE49-F238E27FC236}">
                <a16:creationId xmlns:a16="http://schemas.microsoft.com/office/drawing/2014/main" id="{477EFA74-5D61-0135-21DC-EAF7AFFC7E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93123" y="1662682"/>
            <a:ext cx="3521122" cy="3521122"/>
          </a:xfrm>
          <a:prstGeom prst="rect">
            <a:avLst/>
          </a:prstGeom>
        </p:spPr>
      </p:pic>
    </p:spTree>
    <p:extLst>
      <p:ext uri="{BB962C8B-B14F-4D97-AF65-F5344CB8AC3E}">
        <p14:creationId xmlns:p14="http://schemas.microsoft.com/office/powerpoint/2010/main" val="2867443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4">
            <a:extLst>
              <a:ext uri="{FF2B5EF4-FFF2-40B4-BE49-F238E27FC236}">
                <a16:creationId xmlns:a16="http://schemas.microsoft.com/office/drawing/2014/main" id="{AFA4C52C-3233-461A-927C-65082FCB4C37}"/>
              </a:ext>
            </a:extLst>
          </p:cNvPr>
          <p:cNvPicPr>
            <a:picLocks noChangeAspect="1"/>
          </p:cNvPicPr>
          <p:nvPr/>
        </p:nvPicPr>
        <p:blipFill>
          <a:blip r:embed="rId2"/>
          <a:srcRect l="27664" r="22394"/>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52421D7-6A46-25BF-8D00-EB2DE9A1AE1F}"/>
              </a:ext>
            </a:extLst>
          </p:cNvPr>
          <p:cNvSpPr>
            <a:spLocks noGrp="1"/>
          </p:cNvSpPr>
          <p:nvPr>
            <p:ph type="title"/>
          </p:nvPr>
        </p:nvSpPr>
        <p:spPr>
          <a:xfrm>
            <a:off x="761801" y="328512"/>
            <a:ext cx="4778387" cy="1628970"/>
          </a:xfrm>
        </p:spPr>
        <p:txBody>
          <a:bodyPr anchor="ctr">
            <a:normAutofit/>
          </a:bodyPr>
          <a:lstStyle/>
          <a:p>
            <a:r>
              <a:rPr lang="en" sz="4000" dirty="0">
                <a:latin typeface="system-ui"/>
              </a:rPr>
              <a:t>Deeper Dive</a:t>
            </a:r>
            <a:endParaRPr lang="ru-UA" sz="4000" dirty="0"/>
          </a:p>
        </p:txBody>
      </p:sp>
      <p:sp>
        <p:nvSpPr>
          <p:cNvPr id="3" name="Объект 2">
            <a:extLst>
              <a:ext uri="{FF2B5EF4-FFF2-40B4-BE49-F238E27FC236}">
                <a16:creationId xmlns:a16="http://schemas.microsoft.com/office/drawing/2014/main" id="{F3FDC2E3-97E3-C810-FC0B-7CDA82AC61A8}"/>
              </a:ext>
            </a:extLst>
          </p:cNvPr>
          <p:cNvSpPr>
            <a:spLocks noGrp="1"/>
          </p:cNvSpPr>
          <p:nvPr>
            <p:ph sz="quarter" idx="13"/>
          </p:nvPr>
        </p:nvSpPr>
        <p:spPr>
          <a:xfrm>
            <a:off x="761800" y="2411897"/>
            <a:ext cx="4778387" cy="3847170"/>
          </a:xfrm>
        </p:spPr>
        <p:txBody>
          <a:bodyPr anchor="ctr">
            <a:normAutofit/>
          </a:bodyPr>
          <a:lstStyle/>
          <a:p>
            <a:pPr>
              <a:buNone/>
            </a:pPr>
            <a:br>
              <a:rPr lang="en" sz="1600" b="0" i="0" u="none" strike="noStrike" dirty="0">
                <a:effectLst/>
                <a:latin typeface="system-ui"/>
              </a:rPr>
            </a:br>
            <a:r>
              <a:rPr lang="en" sz="1600" b="0" i="0" u="none" strike="noStrike" dirty="0">
                <a:effectLst/>
                <a:latin typeface="system-ui"/>
              </a:rPr>
              <a:t>For law students, the HRC presents a fascinating paradox. On one hand, it fosters dialogue and accountability; on the other, its composition raises ethical questions. Critics liken it to hiring a babysitter who doesn’t follow rules themselves. Yet defenders argue exclusion risks alienating key players, undermining legitimacy.</a:t>
            </a:r>
          </a:p>
          <a:p>
            <a:r>
              <a:rPr lang="en" sz="1600" b="0" i="0" u="none" strike="noStrike" dirty="0">
                <a:effectLst/>
                <a:latin typeface="system-ui"/>
              </a:rPr>
              <a:t>Case Study:</a:t>
            </a:r>
            <a:br>
              <a:rPr lang="en" sz="1600" b="0" i="0" u="none" strike="noStrike" dirty="0">
                <a:effectLst/>
                <a:latin typeface="system-ui"/>
              </a:rPr>
            </a:br>
            <a:r>
              <a:rPr lang="en" sz="1600" b="0" i="0" u="none" strike="noStrike" dirty="0">
                <a:effectLst/>
                <a:latin typeface="system-ui"/>
              </a:rPr>
              <a:t>In 2021, the HRC condemned China for its treatment of Uyghur Muslims, sparking diplomatic tensions. Despite pushback, the resolution marked a rare instance of collective action against a major power.</a:t>
            </a:r>
          </a:p>
          <a:p>
            <a:pPr marL="0" indent="0">
              <a:buNone/>
            </a:pPr>
            <a:r>
              <a:rPr lang="en" sz="1600" b="0" i="0" u="none" strike="noStrike" dirty="0">
                <a:effectLst/>
                <a:latin typeface="system-ui"/>
                <a:hlinkClick r:id="rId3"/>
              </a:rPr>
              <a:t>https://www.hrw.org/news/2021/10/21/global-condemnation-chinese-government-abuses-xinjiang</a:t>
            </a:r>
            <a:endParaRPr lang="en" sz="1600" b="0" i="0" u="none" strike="noStrike" dirty="0">
              <a:effectLst/>
              <a:latin typeface="system-ui"/>
            </a:endParaRPr>
          </a:p>
          <a:p>
            <a:pPr marL="0" indent="0">
              <a:buNone/>
            </a:pPr>
            <a:endParaRPr lang="ru-UA" sz="1600" dirty="0"/>
          </a:p>
        </p:txBody>
      </p:sp>
    </p:spTree>
    <p:extLst>
      <p:ext uri="{BB962C8B-B14F-4D97-AF65-F5344CB8AC3E}">
        <p14:creationId xmlns:p14="http://schemas.microsoft.com/office/powerpoint/2010/main" val="1156940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D11EA82-B61E-7216-73A2-6C1194FAA8E3}"/>
              </a:ext>
            </a:extLst>
          </p:cNvPr>
          <p:cNvSpPr>
            <a:spLocks noGrp="1"/>
          </p:cNvSpPr>
          <p:nvPr>
            <p:ph type="title"/>
          </p:nvPr>
        </p:nvSpPr>
        <p:spPr>
          <a:xfrm>
            <a:off x="1136397" y="502020"/>
            <a:ext cx="5323715" cy="1642970"/>
          </a:xfrm>
        </p:spPr>
        <p:txBody>
          <a:bodyPr anchor="b">
            <a:normAutofit/>
          </a:bodyPr>
          <a:lstStyle/>
          <a:p>
            <a:r>
              <a:rPr lang="en" sz="3700" b="1" i="0" u="none" strike="noStrike">
                <a:effectLst/>
                <a:latin typeface="system-ui"/>
              </a:rPr>
              <a:t>Universal Periodic Review (UPR)</a:t>
            </a:r>
            <a:br>
              <a:rPr lang="en" sz="3700" b="1" i="0" u="none" strike="noStrike">
                <a:effectLst/>
                <a:latin typeface="system-ui"/>
              </a:rPr>
            </a:br>
            <a:endParaRPr lang="ru-UA" sz="3700"/>
          </a:p>
        </p:txBody>
      </p:sp>
      <p:sp>
        <p:nvSpPr>
          <p:cNvPr id="3" name="Объект 2">
            <a:extLst>
              <a:ext uri="{FF2B5EF4-FFF2-40B4-BE49-F238E27FC236}">
                <a16:creationId xmlns:a16="http://schemas.microsoft.com/office/drawing/2014/main" id="{EC485610-D237-EA8D-EFDB-6C16E05BB509}"/>
              </a:ext>
            </a:extLst>
          </p:cNvPr>
          <p:cNvSpPr>
            <a:spLocks noGrp="1"/>
          </p:cNvSpPr>
          <p:nvPr>
            <p:ph sz="quarter" idx="13"/>
          </p:nvPr>
        </p:nvSpPr>
        <p:spPr>
          <a:xfrm>
            <a:off x="457200" y="1612670"/>
            <a:ext cx="7019185" cy="4555374"/>
          </a:xfrm>
        </p:spPr>
        <p:txBody>
          <a:bodyPr anchor="t">
            <a:normAutofit/>
          </a:bodyPr>
          <a:lstStyle/>
          <a:p>
            <a:pPr>
              <a:buNone/>
            </a:pPr>
            <a:r>
              <a:rPr lang="en" sz="1800" b="0" i="0" u="none" strike="noStrike" dirty="0">
                <a:effectLst/>
                <a:latin typeface="system-ui"/>
              </a:rPr>
              <a:t>What Is It?</a:t>
            </a:r>
          </a:p>
          <a:p>
            <a:pPr>
              <a:buFont typeface="Arial" panose="020B0604020202020204" pitchFamily="34" charset="0"/>
              <a:buChar char="•"/>
            </a:pPr>
            <a:r>
              <a:rPr lang="en" sz="1800" b="0" i="0" u="none" strike="noStrike" dirty="0">
                <a:effectLst/>
              </a:rPr>
              <a:t>Universal Periodic Review (UPR): A giant group therapy session where every state gets to hear what’s wrong with them—whether they want to or not.</a:t>
            </a:r>
          </a:p>
          <a:p>
            <a:pPr>
              <a:spcBef>
                <a:spcPts val="900"/>
              </a:spcBef>
              <a:spcAft>
                <a:spcPts val="900"/>
              </a:spcAft>
              <a:buFont typeface="Arial" panose="020B0604020202020204" pitchFamily="34" charset="0"/>
              <a:buChar char="•"/>
            </a:pPr>
            <a:r>
              <a:rPr lang="en" sz="1800" b="0" i="0" u="none" strike="noStrike" dirty="0">
                <a:effectLst/>
                <a:latin typeface="system-ui"/>
              </a:rPr>
              <a:t>A unique process where all UN member states review each other’s human rights records every 4.5 years. </a:t>
            </a:r>
          </a:p>
          <a:p>
            <a:pPr>
              <a:spcBef>
                <a:spcPts val="900"/>
              </a:spcBef>
              <a:spcAft>
                <a:spcPts val="900"/>
              </a:spcAft>
              <a:buFont typeface="Arial" panose="020B0604020202020204" pitchFamily="34" charset="0"/>
              <a:buChar char="•"/>
            </a:pPr>
            <a:r>
              <a:rPr lang="en" sz="1800" b="0" i="0" u="none" strike="noStrike" dirty="0">
                <a:effectLst/>
                <a:latin typeface="system-ui"/>
              </a:rPr>
              <a:t>Peer pressure at its finest!</a:t>
            </a:r>
            <a:br>
              <a:rPr lang="en" sz="1800" b="0" i="0" u="none" strike="noStrike" dirty="0">
                <a:effectLst/>
                <a:latin typeface="system-ui"/>
              </a:rPr>
            </a:br>
            <a:r>
              <a:rPr lang="en" sz="1800" b="0" i="0" u="none" strike="noStrike" dirty="0">
                <a:effectLst/>
                <a:latin typeface="system-ui"/>
              </a:rPr>
              <a:t>Imagine if your friends reviewed your behavior every few years—it would either inspire change or lead to awkward silences.</a:t>
            </a:r>
          </a:p>
          <a:p>
            <a:r>
              <a:rPr lang="en" sz="1800" b="0" i="0" u="none" strike="noStrike" dirty="0">
                <a:effectLst/>
                <a:latin typeface="system-ui"/>
              </a:rPr>
              <a:t>Case Study:</a:t>
            </a:r>
            <a:br>
              <a:rPr lang="en" sz="1800" b="0" i="0" u="none" strike="noStrike" dirty="0">
                <a:effectLst/>
                <a:latin typeface="system-ui"/>
              </a:rPr>
            </a:br>
            <a:r>
              <a:rPr lang="en" sz="1800" b="0" i="0" u="none" strike="noStrike" dirty="0">
                <a:effectLst/>
                <a:latin typeface="system-ui"/>
              </a:rPr>
              <a:t>During its UPR in 2018, Saudi Arabia faced criticism for women’s rights violations. Following this, reforms allowed women to drive—a small step toward progress.</a:t>
            </a:r>
          </a:p>
          <a:p>
            <a:endParaRPr lang="ru-UA" sz="14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Рисунок 4" descr="Изображение выглядит как на открытом воздухе, скейтборд, небо, человек&#10;&#10;Контент, сгенерированный ИИ, может содержать ошибки.">
            <a:extLst>
              <a:ext uri="{FF2B5EF4-FFF2-40B4-BE49-F238E27FC236}">
                <a16:creationId xmlns:a16="http://schemas.microsoft.com/office/drawing/2014/main" id="{3C0F2237-76AD-CF7D-44BC-66127B5A3DF1}"/>
              </a:ext>
            </a:extLst>
          </p:cNvPr>
          <p:cNvPicPr>
            <a:picLocks noChangeAspect="1"/>
          </p:cNvPicPr>
          <p:nvPr/>
        </p:nvPicPr>
        <p:blipFill>
          <a:blip r:embed="rId2"/>
          <a:stretch>
            <a:fillRect/>
          </a:stretch>
        </p:blipFill>
        <p:spPr>
          <a:xfrm>
            <a:off x="8612782" y="893122"/>
            <a:ext cx="3321983" cy="5071731"/>
          </a:xfrm>
          <a:prstGeom prst="rect">
            <a:avLst/>
          </a:prstGeom>
        </p:spPr>
      </p:pic>
    </p:spTree>
    <p:extLst>
      <p:ext uri="{BB962C8B-B14F-4D97-AF65-F5344CB8AC3E}">
        <p14:creationId xmlns:p14="http://schemas.microsoft.com/office/powerpoint/2010/main" val="1474599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B5AB9DB-9641-D8D3-1E27-3A5404EA8E99}"/>
              </a:ext>
            </a:extLst>
          </p:cNvPr>
          <p:cNvSpPr>
            <a:spLocks noGrp="1"/>
          </p:cNvSpPr>
          <p:nvPr>
            <p:ph type="title"/>
          </p:nvPr>
        </p:nvSpPr>
        <p:spPr>
          <a:xfrm>
            <a:off x="6513788" y="365125"/>
            <a:ext cx="4840010" cy="1807305"/>
          </a:xfrm>
        </p:spPr>
        <p:txBody>
          <a:bodyPr>
            <a:normAutofit/>
          </a:bodyPr>
          <a:lstStyle/>
          <a:p>
            <a:r>
              <a:rPr lang="en" sz="4100" b="1" i="0" u="none" strike="noStrike">
                <a:effectLst/>
                <a:latin typeface="system-ui"/>
              </a:rPr>
              <a:t>Comparing UN Systems with ECHR</a:t>
            </a:r>
            <a:br>
              <a:rPr lang="en" sz="4100" b="1" i="0" u="none" strike="noStrike">
                <a:effectLst/>
                <a:latin typeface="system-ui"/>
              </a:rPr>
            </a:br>
            <a:endParaRPr lang="ru-UA" sz="4100"/>
          </a:p>
        </p:txBody>
      </p:sp>
      <p:pic>
        <p:nvPicPr>
          <p:cNvPr id="5" name="Picture 4" descr="Изображение пользователей, которые пешеходируют и их тени">
            <a:extLst>
              <a:ext uri="{FF2B5EF4-FFF2-40B4-BE49-F238E27FC236}">
                <a16:creationId xmlns:a16="http://schemas.microsoft.com/office/drawing/2014/main" id="{192B816F-7FBB-A20A-7B28-984F149CAC68}"/>
              </a:ext>
            </a:extLst>
          </p:cNvPr>
          <p:cNvPicPr>
            <a:picLocks noChangeAspect="1"/>
          </p:cNvPicPr>
          <p:nvPr/>
        </p:nvPicPr>
        <p:blipFill>
          <a:blip r:embed="rId2"/>
          <a:srcRect r="39798"/>
          <a:stretch/>
        </p:blipFill>
        <p:spPr>
          <a:xfrm>
            <a:off x="20" y="10"/>
            <a:ext cx="5678193"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070229C2-5587-BCEF-1E89-2CE9FC5F7338}"/>
              </a:ext>
            </a:extLst>
          </p:cNvPr>
          <p:cNvSpPr>
            <a:spLocks noGrp="1"/>
          </p:cNvSpPr>
          <p:nvPr>
            <p:ph sz="quarter" idx="13"/>
          </p:nvPr>
        </p:nvSpPr>
        <p:spPr>
          <a:xfrm>
            <a:off x="5678213" y="1878676"/>
            <a:ext cx="5859851" cy="4298287"/>
          </a:xfrm>
        </p:spPr>
        <p:txBody>
          <a:bodyPr>
            <a:normAutofit lnSpcReduction="10000"/>
          </a:bodyPr>
          <a:lstStyle/>
          <a:p>
            <a:pPr>
              <a:buNone/>
            </a:pPr>
            <a:r>
              <a:rPr lang="en" sz="1600" b="0" i="0" u="none" strike="noStrike" dirty="0">
                <a:effectLst/>
                <a:latin typeface="Times New Roman" panose="02020603050405020304" pitchFamily="18" charset="0"/>
                <a:cs typeface="Times New Roman" panose="02020603050405020304" pitchFamily="18" charset="0"/>
              </a:rPr>
              <a:t>European Court of Human Rights (ECHR):</a:t>
            </a:r>
          </a:p>
          <a:p>
            <a:pPr>
              <a:buNone/>
            </a:pPr>
            <a:endParaRPr lang="en" sz="1600" b="0" i="0" u="none" strike="noStrike" dirty="0">
              <a:effectLst/>
              <a:latin typeface="Times New Roman" panose="02020603050405020304" pitchFamily="18" charset="0"/>
              <a:cs typeface="Times New Roman" panose="02020603050405020304" pitchFamily="18" charset="0"/>
            </a:endParaRPr>
          </a:p>
          <a:p>
            <a:pPr>
              <a:buNone/>
            </a:pPr>
            <a:r>
              <a:rPr lang="en" sz="1600" b="0" i="0" u="none" strike="noStrike" dirty="0">
                <a:effectLst/>
                <a:latin typeface="Times New Roman" panose="02020603050405020304" pitchFamily="18" charset="0"/>
                <a:cs typeface="Times New Roman" panose="02020603050405020304" pitchFamily="18" charset="0"/>
              </a:rPr>
              <a:t>The UN system is like a diplomatic ballroom dance, while the ECHR is more of a gritty street fight where rights are defended case by case.</a:t>
            </a:r>
          </a:p>
          <a:p>
            <a:pPr>
              <a:buNone/>
            </a:pPr>
            <a:endParaRPr lang="en" sz="1600" b="0" i="0" u="none" strike="noStrike" dirty="0">
              <a:effectLst/>
              <a:latin typeface="Times New Roman" panose="02020603050405020304" pitchFamily="18" charset="0"/>
              <a:cs typeface="Times New Roman" panose="02020603050405020304" pitchFamily="18" charset="0"/>
            </a:endParaRPr>
          </a:p>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Regional counterpart to the UN system, focusing specifically on Europe. </a:t>
            </a:r>
          </a:p>
          <a:p>
            <a:pPr>
              <a:spcBef>
                <a:spcPts val="900"/>
              </a:spcBef>
              <a:spcAft>
                <a:spcPts val="900"/>
              </a:spcAft>
              <a:buFont typeface="Arial" panose="020B0604020202020204" pitchFamily="34" charset="0"/>
              <a:buChar char="•"/>
            </a:pPr>
            <a:r>
              <a:rPr lang="en" sz="1600" b="0" i="0" u="none" strike="noStrike" dirty="0">
                <a:effectLst/>
                <a:latin typeface="Times New Roman" panose="02020603050405020304" pitchFamily="18" charset="0"/>
                <a:cs typeface="Times New Roman" panose="02020603050405020304" pitchFamily="18" charset="0"/>
              </a:rPr>
              <a:t>Allows individuals to file complaints after exhausting national remedies.</a:t>
            </a:r>
          </a:p>
          <a:p>
            <a:pPr>
              <a:buNone/>
            </a:pPr>
            <a:r>
              <a:rPr lang="en" sz="1600" b="0" i="0" u="none" strike="noStrike" dirty="0">
                <a:effectLst/>
                <a:latin typeface="Times New Roman" panose="02020603050405020304" pitchFamily="18" charset="0"/>
                <a:cs typeface="Times New Roman" panose="02020603050405020304" pitchFamily="18" charset="0"/>
              </a:rPr>
              <a:t>Think </a:t>
            </a:r>
            <a:r>
              <a:rPr lang="en" sz="1600" dirty="0">
                <a:latin typeface="Times New Roman" panose="02020603050405020304" pitchFamily="18" charset="0"/>
                <a:cs typeface="Times New Roman" panose="02020603050405020304" pitchFamily="18" charset="0"/>
              </a:rPr>
              <a:t>on</a:t>
            </a:r>
            <a:br>
              <a:rPr lang="en" sz="1600" b="0" i="0" u="none" strike="noStrike" dirty="0">
                <a:effectLst/>
                <a:latin typeface="Times New Roman" panose="02020603050405020304" pitchFamily="18" charset="0"/>
                <a:cs typeface="Times New Roman" panose="02020603050405020304" pitchFamily="18" charset="0"/>
              </a:rPr>
            </a:br>
            <a:r>
              <a:rPr lang="en" sz="1600" b="0" i="0" u="none" strike="noStrike" dirty="0">
                <a:effectLst/>
                <a:latin typeface="Times New Roman" panose="02020603050405020304" pitchFamily="18" charset="0"/>
                <a:cs typeface="Times New Roman" panose="02020603050405020304" pitchFamily="18" charset="0"/>
              </a:rPr>
              <a:t>Is regionalism better suited for addressing localized problems? Or should we stick to one big happy family?</a:t>
            </a:r>
          </a:p>
          <a:p>
            <a:pPr>
              <a:buNone/>
            </a:pPr>
            <a:br>
              <a:rPr lang="en" sz="1100" dirty="0"/>
            </a:br>
            <a:endParaRPr lang="ru-UA" sz="1100" dirty="0"/>
          </a:p>
        </p:txBody>
      </p:sp>
    </p:spTree>
    <p:extLst>
      <p:ext uri="{BB962C8B-B14F-4D97-AF65-F5344CB8AC3E}">
        <p14:creationId xmlns:p14="http://schemas.microsoft.com/office/powerpoint/2010/main" val="2270816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C545056-1457-D3C1-3F59-3D58FD4B515D}"/>
              </a:ext>
            </a:extLst>
          </p:cNvPr>
          <p:cNvSpPr>
            <a:spLocks noGrp="1"/>
          </p:cNvSpPr>
          <p:nvPr>
            <p:ph type="title"/>
          </p:nvPr>
        </p:nvSpPr>
        <p:spPr>
          <a:xfrm>
            <a:off x="6513788" y="365125"/>
            <a:ext cx="4840010" cy="1807305"/>
          </a:xfrm>
        </p:spPr>
        <p:txBody>
          <a:bodyPr>
            <a:normAutofit/>
          </a:bodyPr>
          <a:lstStyle/>
          <a:p>
            <a:br>
              <a:rPr lang="en" sz="1800" b="1" i="0" u="none" strike="noStrike">
                <a:effectLst/>
                <a:latin typeface="system-ui"/>
              </a:rPr>
            </a:br>
            <a:br>
              <a:rPr lang="en" sz="1800" b="1" i="0" u="none" strike="noStrike">
                <a:effectLst/>
                <a:latin typeface="system-ui"/>
              </a:rPr>
            </a:br>
            <a:r>
              <a:rPr lang="en" sz="1800" b="1" i="0" u="none" strike="noStrike">
                <a:effectLst/>
                <a:latin typeface="system-ui"/>
              </a:rPr>
              <a:t>Case Study – Rohingya Crisis</a:t>
            </a:r>
            <a:br>
              <a:rPr lang="en" sz="1800" b="1" i="0" u="none" strike="noStrike">
                <a:effectLst/>
                <a:latin typeface="system-ui"/>
              </a:rPr>
            </a:br>
            <a:br>
              <a:rPr lang="en" sz="1800" b="1" i="0" u="none" strike="noStrike">
                <a:effectLst/>
                <a:latin typeface="system-ui"/>
              </a:rPr>
            </a:br>
            <a:r>
              <a:rPr lang="en" sz="1800" b="0" i="1" u="none" strike="noStrike">
                <a:effectLst/>
                <a:latin typeface="system-ui"/>
              </a:rPr>
              <a:t>The best way to find yourself is to lose yourself in the service of others." </a:t>
            </a:r>
            <a:r>
              <a:rPr lang="en" sz="1800" b="0" i="0" u="none" strike="noStrike">
                <a:effectLst/>
                <a:latin typeface="system-ui"/>
              </a:rPr>
              <a:t>– Mahatma Gandhi</a:t>
            </a:r>
            <a:endParaRPr lang="ru-UA" sz="1800"/>
          </a:p>
        </p:txBody>
      </p:sp>
      <p:pic>
        <p:nvPicPr>
          <p:cNvPr id="5" name="Рисунок 4" descr="Изображение выглядит как трава, на открытом воздухе, одежда, человек&#10;&#10;Контент, сгенерированный ИИ, может содержать ошибки.">
            <a:extLst>
              <a:ext uri="{FF2B5EF4-FFF2-40B4-BE49-F238E27FC236}">
                <a16:creationId xmlns:a16="http://schemas.microsoft.com/office/drawing/2014/main" id="{8BAF65C6-462A-8F9F-82A0-F7E5D9ECA883}"/>
              </a:ext>
            </a:extLst>
          </p:cNvPr>
          <p:cNvPicPr>
            <a:picLocks noChangeAspect="1"/>
          </p:cNvPicPr>
          <p:nvPr/>
        </p:nvPicPr>
        <p:blipFill>
          <a:blip r:embed="rId2">
            <a:extLst>
              <a:ext uri="{837473B0-CC2E-450A-ABE3-18F120FF3D39}">
                <a1611:picAttrSrcUrl xmlns:a1611="http://schemas.microsoft.com/office/drawing/2016/11/main" r:id="rId3"/>
              </a:ext>
            </a:extLst>
          </a:blip>
          <a:srcRect l="11977" r="25815" b="2"/>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A4F04AE6-8CCC-4AA9-B7E4-1045B6B5D24E}"/>
              </a:ext>
            </a:extLst>
          </p:cNvPr>
          <p:cNvSpPr>
            <a:spLocks noGrp="1"/>
          </p:cNvSpPr>
          <p:nvPr>
            <p:ph sz="quarter" idx="13"/>
          </p:nvPr>
        </p:nvSpPr>
        <p:spPr>
          <a:xfrm>
            <a:off x="6513788" y="2333296"/>
            <a:ext cx="5124030" cy="3884623"/>
          </a:xfrm>
        </p:spPr>
        <p:txBody>
          <a:bodyPr>
            <a:normAutofit/>
          </a:bodyPr>
          <a:lstStyle/>
          <a:p>
            <a:pPr>
              <a:buNone/>
            </a:pPr>
            <a:endParaRPr lang="en" sz="1700" b="0" i="0" u="none" strike="noStrike" dirty="0">
              <a:effectLst/>
              <a:latin typeface="system-ui"/>
            </a:endParaRPr>
          </a:p>
          <a:p>
            <a:pPr>
              <a:buNone/>
            </a:pPr>
            <a:r>
              <a:rPr lang="en" sz="1700" b="0" i="0" u="none" strike="noStrike" dirty="0">
                <a:effectLst/>
                <a:latin typeface="system-ui"/>
              </a:rPr>
              <a:t>Background:</a:t>
            </a:r>
          </a:p>
          <a:p>
            <a:pPr>
              <a:spcBef>
                <a:spcPts val="900"/>
              </a:spcBef>
              <a:spcAft>
                <a:spcPts val="900"/>
              </a:spcAft>
              <a:buFont typeface="Arial" panose="020B0604020202020204" pitchFamily="34" charset="0"/>
              <a:buChar char="•"/>
            </a:pPr>
            <a:r>
              <a:rPr lang="en" sz="1700" b="0" i="0" u="none" strike="noStrike" dirty="0">
                <a:effectLst/>
                <a:latin typeface="system-ui"/>
              </a:rPr>
              <a:t>Myanmar’s military crackdown led to mass displacement of Rohingya Muslims. </a:t>
            </a:r>
          </a:p>
          <a:p>
            <a:pPr>
              <a:spcBef>
                <a:spcPts val="900"/>
              </a:spcBef>
              <a:spcAft>
                <a:spcPts val="900"/>
              </a:spcAft>
              <a:buFont typeface="Arial" panose="020B0604020202020204" pitchFamily="34" charset="0"/>
              <a:buChar char="•"/>
            </a:pPr>
            <a:r>
              <a:rPr lang="en" sz="1700" b="0" i="0" u="none" strike="noStrike" dirty="0">
                <a:effectLst/>
                <a:latin typeface="system-ui"/>
              </a:rPr>
              <a:t>UN bodies condemned atrocities but struggled to enforce action due to geopolitical complexities.</a:t>
            </a:r>
          </a:p>
          <a:p>
            <a:pPr>
              <a:buNone/>
            </a:pPr>
            <a:r>
              <a:rPr lang="en" sz="1700" b="0" i="0" u="none" strike="noStrike" dirty="0">
                <a:effectLst/>
                <a:latin typeface="system-ui"/>
              </a:rPr>
              <a:t>If solving human rights crises were easy, there’d be no need for lawyers—or diplomats, for that matter!</a:t>
            </a:r>
          </a:p>
          <a:p>
            <a:pPr>
              <a:buNone/>
            </a:pPr>
            <a:endParaRPr lang="en" sz="1700" b="0" i="0" u="none" strike="noStrike" dirty="0">
              <a:effectLst/>
              <a:latin typeface="system-ui"/>
            </a:endParaRPr>
          </a:p>
          <a:p>
            <a:pPr marL="0" indent="0">
              <a:buNone/>
            </a:pPr>
            <a:r>
              <a:rPr lang="en" sz="1700" b="0" i="0" u="none" strike="noStrike" dirty="0">
                <a:effectLst/>
                <a:latin typeface="system-ui"/>
                <a:hlinkClick r:id="rId4"/>
              </a:rPr>
              <a:t>https://www.icj-cij.org/case/178</a:t>
            </a:r>
            <a:endParaRPr lang="en" sz="1700" b="0" i="0" u="none" strike="noStrike" dirty="0">
              <a:effectLst/>
              <a:latin typeface="system-ui"/>
            </a:endParaRPr>
          </a:p>
          <a:p>
            <a:pPr marL="0" indent="0">
              <a:buNone/>
            </a:pPr>
            <a:endParaRPr lang="en" sz="1700" b="0" i="0" u="none" strike="noStrike" dirty="0">
              <a:effectLst/>
              <a:latin typeface="system-ui"/>
            </a:endParaRPr>
          </a:p>
          <a:p>
            <a:pPr marL="0" indent="0">
              <a:buNone/>
            </a:pPr>
            <a:endParaRPr lang="en" sz="1700" b="0" i="0" u="none" strike="noStrike" dirty="0">
              <a:effectLst/>
              <a:latin typeface="system-ui"/>
            </a:endParaRPr>
          </a:p>
          <a:p>
            <a:endParaRPr lang="ru-UA" sz="1700" dirty="0"/>
          </a:p>
        </p:txBody>
      </p:sp>
      <p:sp>
        <p:nvSpPr>
          <p:cNvPr id="6" name="TextBox 5">
            <a:extLst>
              <a:ext uri="{FF2B5EF4-FFF2-40B4-BE49-F238E27FC236}">
                <a16:creationId xmlns:a16="http://schemas.microsoft.com/office/drawing/2014/main" id="{58CE30EE-93B0-B28F-8EAA-C9CC29BBDB8E}"/>
              </a:ext>
            </a:extLst>
          </p:cNvPr>
          <p:cNvSpPr txBox="1"/>
          <p:nvPr/>
        </p:nvSpPr>
        <p:spPr>
          <a:xfrm>
            <a:off x="9468177" y="6657945"/>
            <a:ext cx="2723823"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tasnimnews.com/en/news/2018/11/13/1875054/rohingya-refugees-flee-camps-to-avoid-return-to-myanmar">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2249275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89870ED9-1EA2-E32F-5D0F-CDB8E637EE41}"/>
              </a:ext>
            </a:extLst>
          </p:cNvPr>
          <p:cNvSpPr>
            <a:spLocks noGrp="1"/>
          </p:cNvSpPr>
          <p:nvPr>
            <p:ph type="title"/>
          </p:nvPr>
        </p:nvSpPr>
        <p:spPr>
          <a:xfrm>
            <a:off x="838201" y="643467"/>
            <a:ext cx="3888526" cy="1800526"/>
          </a:xfrm>
        </p:spPr>
        <p:txBody>
          <a:bodyPr>
            <a:normAutofit/>
          </a:bodyPr>
          <a:lstStyle/>
          <a:p>
            <a:r>
              <a:rPr lang="en" sz="3700" b="1" i="0" u="none" strike="noStrike">
                <a:effectLst/>
                <a:latin typeface="system-ui"/>
              </a:rPr>
              <a:t>Challenges Facing the UN HR System</a:t>
            </a:r>
            <a:br>
              <a:rPr lang="en" sz="3700" b="1" i="0" u="none" strike="noStrike">
                <a:effectLst/>
                <a:latin typeface="system-ui"/>
              </a:rPr>
            </a:br>
            <a:endParaRPr lang="ru-UA" sz="3700"/>
          </a:p>
        </p:txBody>
      </p:sp>
      <p:sp>
        <p:nvSpPr>
          <p:cNvPr id="3" name="Объект 2">
            <a:extLst>
              <a:ext uri="{FF2B5EF4-FFF2-40B4-BE49-F238E27FC236}">
                <a16:creationId xmlns:a16="http://schemas.microsoft.com/office/drawing/2014/main" id="{91DDC6A5-470D-0389-8A52-BB6CE0EAD568}"/>
              </a:ext>
            </a:extLst>
          </p:cNvPr>
          <p:cNvSpPr>
            <a:spLocks noGrp="1"/>
          </p:cNvSpPr>
          <p:nvPr>
            <p:ph sz="quarter" idx="13"/>
          </p:nvPr>
        </p:nvSpPr>
        <p:spPr>
          <a:xfrm>
            <a:off x="838201" y="2623381"/>
            <a:ext cx="3888528" cy="3553581"/>
          </a:xfrm>
        </p:spPr>
        <p:txBody>
          <a:bodyPr>
            <a:normAutofit/>
          </a:bodyPr>
          <a:lstStyle/>
          <a:p>
            <a:pPr>
              <a:buNone/>
            </a:pPr>
            <a:r>
              <a:rPr lang="en" sz="1700" b="0" i="0" u="none" strike="noStrike">
                <a:effectLst/>
                <a:latin typeface="system-ui"/>
              </a:rPr>
              <a:t>Common Criticisms:</a:t>
            </a:r>
          </a:p>
          <a:p>
            <a:pPr>
              <a:spcBef>
                <a:spcPts val="900"/>
              </a:spcBef>
              <a:spcAft>
                <a:spcPts val="900"/>
              </a:spcAft>
              <a:buFont typeface="+mj-lt"/>
              <a:buAutoNum type="arabicPeriod"/>
            </a:pPr>
            <a:r>
              <a:rPr lang="en" sz="1700" b="0" i="0" u="none" strike="noStrike">
                <a:effectLst/>
                <a:latin typeface="system-ui"/>
              </a:rPr>
              <a:t>Lack of enforcement power. </a:t>
            </a:r>
          </a:p>
          <a:p>
            <a:pPr>
              <a:spcBef>
                <a:spcPts val="900"/>
              </a:spcBef>
              <a:spcAft>
                <a:spcPts val="900"/>
              </a:spcAft>
              <a:buFont typeface="+mj-lt"/>
              <a:buAutoNum type="arabicPeriod"/>
            </a:pPr>
            <a:r>
              <a:rPr lang="en" sz="1700" b="0" i="0" u="none" strike="noStrike">
                <a:effectLst/>
                <a:latin typeface="system-ui"/>
              </a:rPr>
              <a:t>Political bias among member states. </a:t>
            </a:r>
          </a:p>
          <a:p>
            <a:pPr>
              <a:spcBef>
                <a:spcPts val="900"/>
              </a:spcBef>
              <a:spcAft>
                <a:spcPts val="900"/>
              </a:spcAft>
              <a:buFont typeface="+mj-lt"/>
              <a:buAutoNum type="arabicPeriod"/>
            </a:pPr>
            <a:r>
              <a:rPr lang="en" sz="1700" b="0" i="0" u="none" strike="noStrike">
                <a:effectLst/>
                <a:latin typeface="system-ui"/>
              </a:rPr>
              <a:t>Overlap between different mechanisms.</a:t>
            </a:r>
          </a:p>
          <a:p>
            <a:r>
              <a:rPr lang="en" sz="1700" b="0" i="0" u="none" strike="noStrike">
                <a:effectLst/>
                <a:latin typeface="system-ui"/>
              </a:rPr>
              <a:t>To think:</a:t>
            </a:r>
            <a:br>
              <a:rPr lang="en" sz="1700" b="0" i="0" u="none" strike="noStrike">
                <a:effectLst/>
                <a:latin typeface="system-ui"/>
              </a:rPr>
            </a:br>
            <a:r>
              <a:rPr lang="en" sz="1700" b="0" i="0" u="none" strike="noStrike">
                <a:effectLst/>
                <a:latin typeface="system-ui"/>
              </a:rPr>
              <a:t>Can an organization without teeth truly protect human rights? Or is diplomacy just another form of lip service?</a:t>
            </a:r>
          </a:p>
          <a:p>
            <a:endParaRPr lang="ru-UA" sz="1700"/>
          </a:p>
        </p:txBody>
      </p:sp>
      <p:pic>
        <p:nvPicPr>
          <p:cNvPr id="5" name="Рисунок 4">
            <a:extLst>
              <a:ext uri="{FF2B5EF4-FFF2-40B4-BE49-F238E27FC236}">
                <a16:creationId xmlns:a16="http://schemas.microsoft.com/office/drawing/2014/main" id="{9C8414C3-97F9-8011-B678-EE938F819012}"/>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6800986" y="1289115"/>
            <a:ext cx="4747547" cy="4308113"/>
          </a:xfrm>
          <a:prstGeom prst="rect">
            <a:avLst/>
          </a:prstGeom>
        </p:spPr>
      </p:pic>
    </p:spTree>
    <p:extLst>
      <p:ext uri="{BB962C8B-B14F-4D97-AF65-F5344CB8AC3E}">
        <p14:creationId xmlns:p14="http://schemas.microsoft.com/office/powerpoint/2010/main" val="422497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2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Рисунок 9" descr="Изображение выглядит как Человеческое лицо, человек, книга, портрет&#10;&#10;Контент, сгенерированный ИИ, может содержать ошибки.">
            <a:extLst>
              <a:ext uri="{FF2B5EF4-FFF2-40B4-BE49-F238E27FC236}">
                <a16:creationId xmlns:a16="http://schemas.microsoft.com/office/drawing/2014/main" id="{D72FAB5A-7565-28B7-434E-CB4E964EE0B1}"/>
              </a:ext>
            </a:extLst>
          </p:cNvPr>
          <p:cNvPicPr>
            <a:picLocks noChangeAspect="1"/>
          </p:cNvPicPr>
          <p:nvPr/>
        </p:nvPicPr>
        <p:blipFill>
          <a:blip r:embed="rId2">
            <a:extLst>
              <a:ext uri="{837473B0-CC2E-450A-ABE3-18F120FF3D39}">
                <a1611:picAttrSrcUrl xmlns:a1611="http://schemas.microsoft.com/office/drawing/2016/11/main" r:id="rId3"/>
              </a:ext>
            </a:extLst>
          </a:blip>
          <a:srcRect b="16666"/>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5" name="TextBox 4">
            <a:extLst>
              <a:ext uri="{FF2B5EF4-FFF2-40B4-BE49-F238E27FC236}">
                <a16:creationId xmlns:a16="http://schemas.microsoft.com/office/drawing/2014/main" id="{34B5061F-E116-0662-86CC-EDB450BCE5B0}"/>
              </a:ext>
            </a:extLst>
          </p:cNvPr>
          <p:cNvSpPr txBox="1"/>
          <p:nvPr/>
        </p:nvSpPr>
        <p:spPr>
          <a:xfrm>
            <a:off x="6513788" y="2333297"/>
            <a:ext cx="4840010" cy="3843666"/>
          </a:xfrm>
          <a:prstGeom prst="rect">
            <a:avLst/>
          </a:prstGeom>
        </p:spPr>
        <p:txBody>
          <a:bodyPr vert="horz" lIns="91440" tIns="45720" rIns="91440" bIns="45720" rtlCol="0">
            <a:normAutofit/>
          </a:bodyPr>
          <a:lstStyle/>
          <a:p>
            <a:pPr indent="-228600">
              <a:lnSpc>
                <a:spcPct val="90000"/>
              </a:lnSpc>
              <a:spcAft>
                <a:spcPts val="600"/>
              </a:spcAft>
              <a:buClr>
                <a:schemeClr val="tx1"/>
              </a:buClr>
              <a:buFont typeface="Arial" panose="020B0604020202020204" pitchFamily="34" charset="0"/>
              <a:buChar char="•"/>
            </a:pPr>
            <a:r>
              <a:rPr lang="en-US" sz="2000" i="1" cap="all"/>
              <a:t>"El que no espera vencer ya está vencido" </a:t>
            </a:r>
            <a:r>
              <a:rPr lang="en-US" sz="2000" cap="all"/>
              <a:t>– Lope de Vega (He who does not hope to win is already defeated).</a:t>
            </a:r>
            <a:br>
              <a:rPr lang="en-US" sz="2000" cap="all"/>
            </a:br>
            <a:endParaRPr lang="en-US" sz="2000" cap="all"/>
          </a:p>
        </p:txBody>
      </p:sp>
      <p:sp>
        <p:nvSpPr>
          <p:cNvPr id="11" name="TextBox 10">
            <a:extLst>
              <a:ext uri="{FF2B5EF4-FFF2-40B4-BE49-F238E27FC236}">
                <a16:creationId xmlns:a16="http://schemas.microsoft.com/office/drawing/2014/main" id="{353FBF32-D528-4489-7B6A-3B9C98A51E94}"/>
              </a:ext>
            </a:extLst>
          </p:cNvPr>
          <p:cNvSpPr txBox="1"/>
          <p:nvPr/>
        </p:nvSpPr>
        <p:spPr>
          <a:xfrm>
            <a:off x="9322304" y="6657945"/>
            <a:ext cx="2869696"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bg.wikipedia.org/wiki/%D0%9B%D0%BE%D0%BF%D0%B5_%D0%B4%D0%B5_%D0%92%D0%B5%D0%B3%D0%B0">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ru-UA" sz="700">
              <a:solidFill>
                <a:srgbClr val="FFFFFF"/>
              </a:solidFill>
            </a:endParaRPr>
          </a:p>
        </p:txBody>
      </p:sp>
    </p:spTree>
    <p:extLst>
      <p:ext uri="{BB962C8B-B14F-4D97-AF65-F5344CB8AC3E}">
        <p14:creationId xmlns:p14="http://schemas.microsoft.com/office/powerpoint/2010/main" val="2069034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Slide Background">
            <a:extLst>
              <a:ext uri="{FF2B5EF4-FFF2-40B4-BE49-F238E27FC236}">
                <a16:creationId xmlns:a16="http://schemas.microsoft.com/office/drawing/2014/main" id="{FE1EC756-41E9-4FD6-AD48-EF46A2813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0" name="Rectangle 12">
            <a:extLst>
              <a:ext uri="{FF2B5EF4-FFF2-40B4-BE49-F238E27FC236}">
                <a16:creationId xmlns:a16="http://schemas.microsoft.com/office/drawing/2014/main" id="{E66F6371-9EA5-9354-29DC-1D07B921F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290"/>
            <a:ext cx="12192000" cy="1733407"/>
          </a:xfrm>
          <a:prstGeom prst="rect">
            <a:avLst/>
          </a:prstGeom>
          <a:ln>
            <a:noFill/>
          </a:ln>
          <a:effectLst>
            <a:outerShdw blurRad="254000" dist="381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EE6AF8D-0084-9FF4-9F29-A3073553BD39}"/>
              </a:ext>
            </a:extLst>
          </p:cNvPr>
          <p:cNvSpPr>
            <a:spLocks noGrp="1"/>
          </p:cNvSpPr>
          <p:nvPr>
            <p:ph type="title"/>
          </p:nvPr>
        </p:nvSpPr>
        <p:spPr>
          <a:xfrm>
            <a:off x="736122" y="307447"/>
            <a:ext cx="11217580" cy="1325822"/>
          </a:xfrm>
        </p:spPr>
        <p:txBody>
          <a:bodyPr>
            <a:normAutofit fontScale="90000"/>
          </a:bodyPr>
          <a:lstStyle/>
          <a:p>
            <a:br>
              <a:rPr lang="en" sz="3700" b="1" i="0" u="none" strike="noStrike" dirty="0">
                <a:effectLst/>
                <a:latin typeface="system-ui"/>
              </a:rPr>
            </a:br>
            <a:r>
              <a:rPr lang="en" sz="3700" b="1" i="0" u="none" strike="noStrike" dirty="0">
                <a:effectLst/>
                <a:latin typeface="system-ui"/>
              </a:rPr>
              <a:t>  Success Stories</a:t>
            </a:r>
            <a:br>
              <a:rPr lang="en" sz="3700" b="1" i="0" u="none" strike="noStrike" dirty="0">
                <a:effectLst/>
                <a:latin typeface="system-ui"/>
              </a:rPr>
            </a:br>
            <a:r>
              <a:rPr lang="en" sz="4000" b="0" i="1" u="none" strike="noStrike" dirty="0">
                <a:effectLst/>
                <a:latin typeface="system-ui"/>
              </a:rPr>
              <a:t>"The world is a fine place and worth fighting for."</a:t>
            </a:r>
            <a:br>
              <a:rPr lang="en" sz="4000" b="0" i="0" u="none" strike="noStrike" dirty="0">
                <a:effectLst/>
                <a:latin typeface="system-ui"/>
              </a:rPr>
            </a:br>
            <a:r>
              <a:rPr lang="en" sz="4000" b="0" i="0" u="none" strike="noStrike" dirty="0">
                <a:effectLst/>
                <a:latin typeface="system-ui"/>
              </a:rPr>
              <a:t>Hemingway</a:t>
            </a:r>
            <a:endParaRPr lang="ru-UA" sz="3700" dirty="0"/>
          </a:p>
        </p:txBody>
      </p:sp>
      <p:pic>
        <p:nvPicPr>
          <p:cNvPr id="5" name="Рисунок 4" descr="Изображение выглядит как Шрифт, графический дизайн, Графика, логотип&#10;&#10;Контент, сгенерированный ИИ, может содержать ошибки.">
            <a:extLst>
              <a:ext uri="{FF2B5EF4-FFF2-40B4-BE49-F238E27FC236}">
                <a16:creationId xmlns:a16="http://schemas.microsoft.com/office/drawing/2014/main" id="{DE4D2F21-A5A5-1493-813D-47D92C65E7A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36122" y="3149950"/>
            <a:ext cx="5804955" cy="2191369"/>
          </a:xfrm>
          <a:prstGeom prst="rect">
            <a:avLst/>
          </a:prstGeom>
        </p:spPr>
      </p:pic>
      <p:sp>
        <p:nvSpPr>
          <p:cNvPr id="3" name="Объект 2">
            <a:extLst>
              <a:ext uri="{FF2B5EF4-FFF2-40B4-BE49-F238E27FC236}">
                <a16:creationId xmlns:a16="http://schemas.microsoft.com/office/drawing/2014/main" id="{30A01E0D-AC19-3013-8D64-1B4C9F136A99}"/>
              </a:ext>
            </a:extLst>
          </p:cNvPr>
          <p:cNvSpPr>
            <a:spLocks noGrp="1"/>
          </p:cNvSpPr>
          <p:nvPr>
            <p:ph sz="quarter" idx="13"/>
          </p:nvPr>
        </p:nvSpPr>
        <p:spPr>
          <a:xfrm>
            <a:off x="7190508" y="1729118"/>
            <a:ext cx="5001489" cy="4531406"/>
          </a:xfrm>
        </p:spPr>
        <p:txBody>
          <a:bodyPr anchor="ctr">
            <a:normAutofit/>
          </a:bodyPr>
          <a:lstStyle/>
          <a:p>
            <a:pPr>
              <a:buNone/>
            </a:pPr>
            <a:r>
              <a:rPr lang="en" sz="2000" b="0" i="0" u="none" strike="noStrike" dirty="0">
                <a:effectLst/>
                <a:latin typeface="system-ui"/>
              </a:rPr>
              <a:t>Examples of Impact:</a:t>
            </a:r>
          </a:p>
          <a:p>
            <a:pPr>
              <a:spcBef>
                <a:spcPts val="900"/>
              </a:spcBef>
              <a:spcAft>
                <a:spcPts val="900"/>
              </a:spcAft>
              <a:buFont typeface="Arial" panose="020B0604020202020204" pitchFamily="34" charset="0"/>
              <a:buChar char="•"/>
            </a:pPr>
            <a:r>
              <a:rPr lang="en" sz="2000" b="0" i="0" u="none" strike="noStrike" dirty="0">
                <a:effectLst/>
                <a:latin typeface="system-ui"/>
              </a:rPr>
              <a:t>Abolition of apartheid in South Africa. </a:t>
            </a:r>
          </a:p>
          <a:p>
            <a:pPr>
              <a:spcBef>
                <a:spcPts val="900"/>
              </a:spcBef>
              <a:spcAft>
                <a:spcPts val="900"/>
              </a:spcAft>
              <a:buFont typeface="Arial" panose="020B0604020202020204" pitchFamily="34" charset="0"/>
              <a:buChar char="•"/>
            </a:pPr>
            <a:r>
              <a:rPr lang="en" sz="2000" b="0" i="0" u="none" strike="noStrike" dirty="0">
                <a:effectLst/>
                <a:latin typeface="system-ui"/>
              </a:rPr>
              <a:t>Decriminalization of homosexuality in India thanks to advocacy from UN treaty bodies.</a:t>
            </a:r>
          </a:p>
          <a:p>
            <a:pPr>
              <a:buNone/>
            </a:pPr>
            <a:r>
              <a:rPr lang="en" sz="2000" b="0" i="0" u="none" strike="noStrike" dirty="0">
                <a:effectLst/>
                <a:latin typeface="system-ui"/>
              </a:rPr>
              <a:t>Positive Spin:</a:t>
            </a:r>
            <a:br>
              <a:rPr lang="en" sz="2000" b="0" i="0" u="none" strike="noStrike" dirty="0">
                <a:effectLst/>
                <a:latin typeface="system-ui"/>
              </a:rPr>
            </a:br>
            <a:r>
              <a:rPr lang="en" sz="2000" b="0" i="0" u="none" strike="noStrike" dirty="0">
                <a:effectLst/>
                <a:latin typeface="system-ui"/>
              </a:rPr>
              <a:t>Despite flaws, the UN system has achieved remarkable victories. Progress may be slow, but it’s steady!</a:t>
            </a:r>
          </a:p>
          <a:p>
            <a:pPr>
              <a:buNone/>
            </a:pPr>
            <a:br>
              <a:rPr lang="en" sz="2000" b="0" i="0" u="none" strike="noStrike" dirty="0">
                <a:effectLst/>
                <a:latin typeface="system-ui"/>
              </a:rPr>
            </a:br>
            <a:br>
              <a:rPr lang="en" sz="2000" dirty="0"/>
            </a:br>
            <a:endParaRPr lang="ru-UA" sz="2000" dirty="0"/>
          </a:p>
        </p:txBody>
      </p:sp>
      <p:sp>
        <p:nvSpPr>
          <p:cNvPr id="6" name="TextBox 5">
            <a:extLst>
              <a:ext uri="{FF2B5EF4-FFF2-40B4-BE49-F238E27FC236}">
                <a16:creationId xmlns:a16="http://schemas.microsoft.com/office/drawing/2014/main" id="{DC41E6BF-98E3-FC56-19FF-D96CE687B2E5}"/>
              </a:ext>
            </a:extLst>
          </p:cNvPr>
          <p:cNvSpPr txBox="1"/>
          <p:nvPr/>
        </p:nvSpPr>
        <p:spPr>
          <a:xfrm>
            <a:off x="3648940" y="5141264"/>
            <a:ext cx="2892137"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freepngimg.com/png/18338-success-png-clipart">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3.0/">
                  <a:extLst>
                    <a:ext uri="{A12FA001-AC4F-418D-AE19-62706E023703}">
                      <ahyp:hlinkClr xmlns:ahyp="http://schemas.microsoft.com/office/drawing/2018/hyperlinkcolor" val="tx"/>
                    </a:ext>
                  </a:extLst>
                </a:hlinkClick>
              </a:rPr>
              <a:t>CC BY-NC</a:t>
            </a:r>
            <a:endParaRPr lang="ru-UA" sz="700">
              <a:solidFill>
                <a:srgbClr val="FFFFFF"/>
              </a:solidFill>
            </a:endParaRPr>
          </a:p>
        </p:txBody>
      </p:sp>
    </p:spTree>
    <p:extLst>
      <p:ext uri="{BB962C8B-B14F-4D97-AF65-F5344CB8AC3E}">
        <p14:creationId xmlns:p14="http://schemas.microsoft.com/office/powerpoint/2010/main" val="1761584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8286203-F749-8C95-79A0-406FF9B4665B}"/>
              </a:ext>
            </a:extLst>
          </p:cNvPr>
          <p:cNvSpPr>
            <a:spLocks noGrp="1"/>
          </p:cNvSpPr>
          <p:nvPr>
            <p:ph type="title"/>
          </p:nvPr>
        </p:nvSpPr>
        <p:spPr>
          <a:xfrm>
            <a:off x="838201" y="365125"/>
            <a:ext cx="5251316" cy="1807305"/>
          </a:xfrm>
        </p:spPr>
        <p:txBody>
          <a:bodyPr>
            <a:normAutofit/>
          </a:bodyPr>
          <a:lstStyle/>
          <a:p>
            <a:r>
              <a:rPr lang="en" sz="3700" b="1" i="0" u="none" strike="noStrike" dirty="0">
                <a:effectLst/>
                <a:latin typeface="Roboto Condensed" panose="02000000000000000000" pitchFamily="2" charset="0"/>
              </a:rPr>
              <a:t>Perceptions of the UN HR Protection Mechanism</a:t>
            </a:r>
            <a:br>
              <a:rPr lang="en" sz="3700" b="1" i="0" u="none" strike="noStrike" dirty="0">
                <a:effectLst/>
                <a:latin typeface="Roboto Condensed" panose="02000000000000000000" pitchFamily="2" charset="0"/>
              </a:rPr>
            </a:br>
            <a:endParaRPr lang="ru-UA" sz="3700" dirty="0"/>
          </a:p>
        </p:txBody>
      </p:sp>
      <p:sp>
        <p:nvSpPr>
          <p:cNvPr id="3" name="Объект 2">
            <a:extLst>
              <a:ext uri="{FF2B5EF4-FFF2-40B4-BE49-F238E27FC236}">
                <a16:creationId xmlns:a16="http://schemas.microsoft.com/office/drawing/2014/main" id="{C2C6A0F9-09C5-AF81-D720-36F8043C84FF}"/>
              </a:ext>
            </a:extLst>
          </p:cNvPr>
          <p:cNvSpPr>
            <a:spLocks noGrp="1"/>
          </p:cNvSpPr>
          <p:nvPr>
            <p:ph sz="quarter" idx="13"/>
          </p:nvPr>
        </p:nvSpPr>
        <p:spPr>
          <a:xfrm>
            <a:off x="365760" y="1878676"/>
            <a:ext cx="5730240" cy="4389119"/>
          </a:xfrm>
        </p:spPr>
        <p:txBody>
          <a:bodyPr>
            <a:normAutofit/>
          </a:bodyPr>
          <a:lstStyle/>
          <a:p>
            <a:pPr>
              <a:spcBef>
                <a:spcPts val="1125"/>
              </a:spcBef>
              <a:buFont typeface="Arial" panose="020B0604020202020204" pitchFamily="34" charset="0"/>
              <a:buChar char="•"/>
            </a:pPr>
            <a:r>
              <a:rPr lang="en" sz="1800" b="0" i="0" u="none" strike="noStrike" dirty="0">
                <a:effectLst/>
                <a:latin typeface="Roboto" panose="02000000000000000000" pitchFamily="2" charset="0"/>
              </a:rPr>
              <a:t>Over 87% of respondents believe</a:t>
            </a:r>
            <a:r>
              <a:rPr lang="en" sz="1800" b="1" i="0" u="none" strike="noStrike" dirty="0">
                <a:effectLst/>
                <a:latin typeface="Roboto" panose="02000000000000000000" pitchFamily="2" charset="0"/>
              </a:rPr>
              <a:t> global cooperation is vital </a:t>
            </a:r>
            <a:r>
              <a:rPr lang="en" sz="1800" b="0" i="0" u="none" strike="noStrike" dirty="0">
                <a:effectLst/>
                <a:latin typeface="Roboto" panose="02000000000000000000" pitchFamily="2" charset="0"/>
              </a:rPr>
              <a:t>to deal with today’s challenges, and that the pandemic has made international cooperation more urgent.</a:t>
            </a:r>
          </a:p>
          <a:p>
            <a:pPr>
              <a:spcBef>
                <a:spcPts val="1125"/>
              </a:spcBef>
              <a:buFont typeface="Arial" panose="020B0604020202020204" pitchFamily="34" charset="0"/>
              <a:buChar char="•"/>
            </a:pPr>
            <a:r>
              <a:rPr lang="en" sz="1800" b="0" i="0" u="none" strike="noStrike" dirty="0">
                <a:effectLst/>
                <a:latin typeface="Roboto" panose="02000000000000000000" pitchFamily="2" charset="0"/>
              </a:rPr>
              <a:t>Seventy-five years after its founding, six in 10 respondents believe the UN has made the world a better place. Looking to the future, </a:t>
            </a:r>
            <a:r>
              <a:rPr lang="en" sz="1800" b="1" i="0" u="none" strike="noStrike" dirty="0">
                <a:effectLst/>
                <a:latin typeface="Roboto" panose="02000000000000000000" pitchFamily="2" charset="0"/>
              </a:rPr>
              <a:t>74% see the UN as “essential”</a:t>
            </a:r>
            <a:r>
              <a:rPr lang="en" sz="1800" b="0" i="0" u="none" strike="noStrike" dirty="0">
                <a:effectLst/>
                <a:latin typeface="Roboto" panose="02000000000000000000" pitchFamily="2" charset="0"/>
              </a:rPr>
              <a:t> in tackling the challenges.</a:t>
            </a:r>
          </a:p>
          <a:p>
            <a:pPr>
              <a:spcBef>
                <a:spcPts val="1125"/>
              </a:spcBef>
              <a:buFont typeface="Arial" panose="020B0604020202020204" pitchFamily="34" charset="0"/>
              <a:buChar char="•"/>
            </a:pPr>
            <a:r>
              <a:rPr lang="en" sz="1800" b="0" i="0" u="none" strike="noStrike" dirty="0">
                <a:effectLst/>
                <a:latin typeface="Roboto" panose="02000000000000000000" pitchFamily="2" charset="0"/>
              </a:rPr>
              <a:t>However, respondents want </a:t>
            </a:r>
            <a:r>
              <a:rPr lang="en" sz="1800" b="1" i="0" u="none" strike="noStrike" dirty="0">
                <a:effectLst/>
                <a:latin typeface="Roboto" panose="02000000000000000000" pitchFamily="2" charset="0"/>
              </a:rPr>
              <a:t>the UN to change and innovate</a:t>
            </a:r>
            <a:r>
              <a:rPr lang="en" sz="1800" b="0" i="0" u="none" strike="noStrike" dirty="0">
                <a:effectLst/>
                <a:latin typeface="Roboto" panose="02000000000000000000" pitchFamily="2" charset="0"/>
              </a:rPr>
              <a:t>: to be more inclusive of the diversity of actors in the 21st century, and to become more transparent, accountable and effective.</a:t>
            </a:r>
          </a:p>
          <a:p>
            <a:endParaRPr lang="ru-UA" sz="1600" dirty="0"/>
          </a:p>
        </p:txBody>
      </p:sp>
      <p:pic>
        <p:nvPicPr>
          <p:cNvPr id="5" name="Picture 4" descr="Карта мира с путями рейсов">
            <a:extLst>
              <a:ext uri="{FF2B5EF4-FFF2-40B4-BE49-F238E27FC236}">
                <a16:creationId xmlns:a16="http://schemas.microsoft.com/office/drawing/2014/main" id="{1D074795-CA06-F7CE-689F-C238F91FFDAA}"/>
              </a:ext>
            </a:extLst>
          </p:cNvPr>
          <p:cNvPicPr>
            <a:picLocks noChangeAspect="1"/>
          </p:cNvPicPr>
          <p:nvPr/>
        </p:nvPicPr>
        <p:blipFill>
          <a:blip r:embed="rId2"/>
          <a:srcRect l="16607" r="24053"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727102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sp>
        <p:nvSpPr>
          <p:cNvPr id="3" name="TextBox 2">
            <a:extLst>
              <a:ext uri="{FF2B5EF4-FFF2-40B4-BE49-F238E27FC236}">
                <a16:creationId xmlns:a16="http://schemas.microsoft.com/office/drawing/2014/main" id="{74223E22-723A-CA5D-6E09-771002C2CCD3}"/>
              </a:ext>
            </a:extLst>
          </p:cNvPr>
          <p:cNvSpPr txBox="1"/>
          <p:nvPr/>
        </p:nvSpPr>
        <p:spPr>
          <a:xfrm>
            <a:off x="1768771" y="1828954"/>
            <a:ext cx="5673135" cy="1384995"/>
          </a:xfrm>
          <a:prstGeom prst="rect">
            <a:avLst/>
          </a:prstGeom>
          <a:noFill/>
        </p:spPr>
        <p:txBody>
          <a:bodyPr wrap="square">
            <a:spAutoFit/>
          </a:bodyPr>
          <a:lstStyle/>
          <a:p>
            <a:pPr algn="l"/>
            <a:r>
              <a:rPr lang="en" sz="2800" b="0" i="0" u="none" strike="noStrike" dirty="0">
                <a:solidFill>
                  <a:srgbClr val="374151"/>
                </a:solidFill>
                <a:effectLst/>
                <a:latin typeface="ui-sans-serif"/>
              </a:rPr>
              <a:t>Thank U!</a:t>
            </a:r>
          </a:p>
          <a:p>
            <a:pPr algn="l"/>
            <a:endParaRPr lang="en" sz="2800" dirty="0">
              <a:solidFill>
                <a:srgbClr val="374151"/>
              </a:solidFill>
              <a:latin typeface="ui-sans-serif"/>
            </a:endParaRPr>
          </a:p>
          <a:p>
            <a:pPr algn="l"/>
            <a:endParaRPr lang="en" sz="2800" b="0" i="0" u="none" strike="noStrike" dirty="0">
              <a:solidFill>
                <a:srgbClr val="374151"/>
              </a:solidFill>
              <a:effectLst/>
              <a:latin typeface="ui-sans-serif"/>
            </a:endParaRPr>
          </a:p>
        </p:txBody>
      </p:sp>
      <p:pic>
        <p:nvPicPr>
          <p:cNvPr id="9" name="Рисунок 8" descr="Изображение выглядит как одежда, человек, костюм, Человеческое лицо&#10;&#10;Контент, сгенерированный ИИ, может содержать ошибки.">
            <a:extLst>
              <a:ext uri="{FF2B5EF4-FFF2-40B4-BE49-F238E27FC236}">
                <a16:creationId xmlns:a16="http://schemas.microsoft.com/office/drawing/2014/main" id="{835D0C21-1FC8-5A88-05BE-E17756A4DFD8}"/>
              </a:ext>
            </a:extLst>
          </p:cNvPr>
          <p:cNvPicPr>
            <a:picLocks noChangeAspect="1"/>
          </p:cNvPicPr>
          <p:nvPr/>
        </p:nvPicPr>
        <p:blipFill>
          <a:blip r:embed="rId2"/>
          <a:stretch>
            <a:fillRect/>
          </a:stretch>
        </p:blipFill>
        <p:spPr>
          <a:xfrm>
            <a:off x="6481286" y="1227280"/>
            <a:ext cx="4635500" cy="4457700"/>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3E0C0F2-D6CC-B07D-8F19-93A47D6BEEA9}"/>
              </a:ext>
            </a:extLst>
          </p:cNvPr>
          <p:cNvSpPr>
            <a:spLocks noGrp="1"/>
          </p:cNvSpPr>
          <p:nvPr>
            <p:ph type="title"/>
          </p:nvPr>
        </p:nvSpPr>
        <p:spPr>
          <a:xfrm>
            <a:off x="838201" y="365125"/>
            <a:ext cx="5251316" cy="1807305"/>
          </a:xfrm>
        </p:spPr>
        <p:txBody>
          <a:bodyPr>
            <a:normAutofit/>
          </a:bodyPr>
          <a:lstStyle/>
          <a:p>
            <a:r>
              <a:rPr lang="en" sz="3100" b="1">
                <a:latin typeface="ui-sans-serif"/>
              </a:rPr>
              <a:t>United Nations (UN) - Global Organization for Human Rights</a:t>
            </a:r>
            <a:br>
              <a:rPr lang="en" sz="3100" b="1">
                <a:latin typeface="ui-sans-serif"/>
              </a:rPr>
            </a:br>
            <a:endParaRPr lang="ru-UA" sz="3100"/>
          </a:p>
        </p:txBody>
      </p:sp>
      <p:sp>
        <p:nvSpPr>
          <p:cNvPr id="3" name="Объект 2">
            <a:extLst>
              <a:ext uri="{FF2B5EF4-FFF2-40B4-BE49-F238E27FC236}">
                <a16:creationId xmlns:a16="http://schemas.microsoft.com/office/drawing/2014/main" id="{D32CA61E-A2B4-89A2-79C4-53A998E73A14}"/>
              </a:ext>
            </a:extLst>
          </p:cNvPr>
          <p:cNvSpPr>
            <a:spLocks noGrp="1"/>
          </p:cNvSpPr>
          <p:nvPr>
            <p:ph sz="quarter" idx="13"/>
          </p:nvPr>
        </p:nvSpPr>
        <p:spPr>
          <a:xfrm>
            <a:off x="838200" y="1828800"/>
            <a:ext cx="5811982" cy="4348163"/>
          </a:xfrm>
        </p:spPr>
        <p:txBody>
          <a:bodyPr>
            <a:normAutofit fontScale="92500" lnSpcReduction="10000"/>
          </a:bodyPr>
          <a:lstStyle/>
          <a:p>
            <a:pPr>
              <a:buFont typeface="Arial" panose="020B0604020202020204" pitchFamily="34" charset="0"/>
              <a:buChar char="•"/>
            </a:pPr>
            <a:r>
              <a:rPr lang="en" sz="1400" b="1" i="0" u="none" strike="noStrike" dirty="0">
                <a:effectLst/>
                <a:latin typeface="ui-sans-serif"/>
              </a:rPr>
              <a:t>Definition </a:t>
            </a:r>
            <a:r>
              <a:rPr lang="en" sz="1400" b="0" i="0" u="none" strike="noStrike" dirty="0">
                <a:effectLst/>
                <a:latin typeface="ui-sans-serif"/>
              </a:rPr>
              <a:t>:</a:t>
            </a:r>
            <a:br>
              <a:rPr lang="en" sz="1400" b="0" i="0" u="none" strike="noStrike" dirty="0">
                <a:effectLst/>
                <a:latin typeface="ui-sans-serif"/>
              </a:rPr>
            </a:br>
            <a:r>
              <a:rPr lang="en" sz="1400" b="0" i="0" u="none" strike="noStrike" dirty="0">
                <a:effectLst/>
                <a:latin typeface="ui-sans-serif"/>
              </a:rPr>
              <a:t>The United Nations is a global intergovernmental organization founded in 1945 to maintain international peace and security, promote sustainable development, and protect human rights.</a:t>
            </a:r>
          </a:p>
          <a:p>
            <a:pPr>
              <a:buFont typeface="Arial" panose="020B0604020202020204" pitchFamily="34" charset="0"/>
              <a:buChar char="•"/>
            </a:pPr>
            <a:r>
              <a:rPr lang="en" sz="1400" b="1" i="0" u="none" strike="noStrike" dirty="0">
                <a:effectLst/>
                <a:latin typeface="ui-sans-serif"/>
              </a:rPr>
              <a:t>Key Features </a:t>
            </a:r>
            <a:r>
              <a:rPr lang="en" sz="1400" b="0" i="0" u="none" strike="noStrike" dirty="0">
                <a:effectLst/>
                <a:latin typeface="ui-sans-serif"/>
              </a:rPr>
              <a:t>: </a:t>
            </a:r>
          </a:p>
          <a:p>
            <a:pPr marL="742950" lvl="1" indent="-285750">
              <a:buFont typeface="Arial" panose="020B0604020202020204" pitchFamily="34" charset="0"/>
              <a:buChar char="•"/>
            </a:pPr>
            <a:r>
              <a:rPr lang="en" sz="1400" b="0" i="0" u="none" strike="noStrike" dirty="0">
                <a:effectLst/>
                <a:latin typeface="ui-sans-serif"/>
              </a:rPr>
              <a:t>Comprises 193 member states. </a:t>
            </a:r>
          </a:p>
          <a:p>
            <a:pPr marL="742950" lvl="1" indent="-285750">
              <a:buFont typeface="Arial" panose="020B0604020202020204" pitchFamily="34" charset="0"/>
              <a:buChar char="•"/>
            </a:pPr>
            <a:r>
              <a:rPr lang="en" sz="1400" b="0" i="0" u="none" strike="noStrike" dirty="0">
                <a:effectLst/>
                <a:latin typeface="ui-sans-serif"/>
              </a:rPr>
              <a:t>Operates through specialized agencies, such as the Office of the High Commissioner for Human Rights (OHCHR).</a:t>
            </a:r>
          </a:p>
          <a:p>
            <a:pPr>
              <a:buFont typeface="Arial" panose="020B0604020202020204" pitchFamily="34" charset="0"/>
              <a:buChar char="•"/>
            </a:pPr>
            <a:r>
              <a:rPr lang="en" sz="1400" b="1" i="0" u="none" strike="noStrike" dirty="0">
                <a:effectLst/>
                <a:latin typeface="ui-sans-serif"/>
              </a:rPr>
              <a:t>Functions in Human Rights </a:t>
            </a:r>
            <a:r>
              <a:rPr lang="en" sz="1400" b="0" i="0" u="none" strike="noStrike" dirty="0">
                <a:effectLst/>
                <a:latin typeface="ui-sans-serif"/>
              </a:rPr>
              <a:t>: </a:t>
            </a:r>
          </a:p>
          <a:p>
            <a:pPr marL="742950" lvl="1" indent="-285750">
              <a:buFont typeface="Arial" panose="020B0604020202020204" pitchFamily="34" charset="0"/>
              <a:buChar char="•"/>
            </a:pPr>
            <a:r>
              <a:rPr lang="en" sz="1400" b="1" i="0" u="none" strike="noStrike" dirty="0">
                <a:effectLst/>
                <a:latin typeface="ui-sans-serif"/>
              </a:rPr>
              <a:t>Promote Human Rights Standards </a:t>
            </a:r>
            <a:r>
              <a:rPr lang="en" sz="1400" b="0" i="0" u="none" strike="noStrike" dirty="0">
                <a:effectLst/>
                <a:latin typeface="ui-sans-serif"/>
              </a:rPr>
              <a:t>: Develops conventions, treaties, and declarations (e.g., Universal Declaration of Human Rights). </a:t>
            </a:r>
          </a:p>
          <a:p>
            <a:pPr marL="742950" lvl="1" indent="-285750">
              <a:buFont typeface="Arial" panose="020B0604020202020204" pitchFamily="34" charset="0"/>
              <a:buChar char="•"/>
            </a:pPr>
            <a:r>
              <a:rPr lang="en" sz="1400" b="1" i="0" u="none" strike="noStrike" dirty="0">
                <a:effectLst/>
                <a:latin typeface="ui-sans-serif"/>
              </a:rPr>
              <a:t>Monitor Compliance </a:t>
            </a:r>
            <a:r>
              <a:rPr lang="en" sz="1400" b="0" i="0" u="none" strike="noStrike" dirty="0">
                <a:effectLst/>
                <a:latin typeface="ui-sans-serif"/>
              </a:rPr>
              <a:t>: Through treaty bodies like the Human Rights Committee and the Committee Against Torture. </a:t>
            </a:r>
          </a:p>
          <a:p>
            <a:pPr marL="742950" lvl="1" indent="-285750">
              <a:buFont typeface="Arial" panose="020B0604020202020204" pitchFamily="34" charset="0"/>
              <a:buChar char="•"/>
            </a:pPr>
            <a:r>
              <a:rPr lang="en" sz="1400" b="1" i="0" u="none" strike="noStrike" dirty="0">
                <a:effectLst/>
                <a:latin typeface="ui-sans-serif"/>
              </a:rPr>
              <a:t>Investigate Violations </a:t>
            </a:r>
            <a:r>
              <a:rPr lang="en" sz="1400" b="0" i="0" u="none" strike="noStrike" dirty="0">
                <a:effectLst/>
                <a:latin typeface="ui-sans-serif"/>
              </a:rPr>
              <a:t>: Conducts inquiries and special rapporteur missions. </a:t>
            </a:r>
          </a:p>
          <a:p>
            <a:pPr marL="742950" lvl="1" indent="-285750">
              <a:buFont typeface="Arial" panose="020B0604020202020204" pitchFamily="34" charset="0"/>
              <a:buChar char="•"/>
            </a:pPr>
            <a:r>
              <a:rPr lang="en" sz="1400" b="1" i="0" u="none" strike="noStrike" dirty="0">
                <a:effectLst/>
                <a:latin typeface="ui-sans-serif"/>
              </a:rPr>
              <a:t>Provide Capacity Building </a:t>
            </a:r>
            <a:r>
              <a:rPr lang="en" sz="1400" b="0" i="0" u="none" strike="noStrike" dirty="0">
                <a:effectLst/>
                <a:latin typeface="ui-sans-serif"/>
              </a:rPr>
              <a:t>: Assists states in implementing human rights norms.</a:t>
            </a:r>
          </a:p>
          <a:p>
            <a:pPr marL="742950" lvl="1" indent="-285750">
              <a:buFont typeface="Arial" panose="020B0604020202020204" pitchFamily="34" charset="0"/>
              <a:buChar char="•"/>
            </a:pPr>
            <a:r>
              <a:rPr lang="en" sz="1400" b="0" i="0" u="none" strike="noStrike" dirty="0">
                <a:effectLst/>
                <a:latin typeface="ui-sans-serif"/>
                <a:hlinkClick r:id="rId2"/>
              </a:rPr>
              <a:t>https://www.un.org</a:t>
            </a:r>
            <a:endParaRPr lang="en" sz="1400" b="0" i="0" u="none" strike="noStrike" dirty="0">
              <a:effectLst/>
              <a:latin typeface="ui-sans-serif"/>
            </a:endParaRPr>
          </a:p>
          <a:p>
            <a:pPr marL="742950" lvl="1" indent="-285750">
              <a:buFont typeface="Arial" panose="020B0604020202020204" pitchFamily="34" charset="0"/>
              <a:buChar char="•"/>
            </a:pPr>
            <a:r>
              <a:rPr lang="en" sz="1400" b="0" i="0" u="none" strike="noStrike" dirty="0">
                <a:effectLst/>
                <a:latin typeface="ui-sans-serif"/>
                <a:hlinkClick r:id="rId3"/>
              </a:rPr>
              <a:t>https://www.ohchr.org/en/hrbodies/hrc/home</a:t>
            </a:r>
            <a:endParaRPr lang="en" sz="1400" b="0" i="0" u="none" strike="noStrike" dirty="0">
              <a:effectLst/>
              <a:latin typeface="ui-sans-serif"/>
            </a:endParaRPr>
          </a:p>
          <a:p>
            <a:pPr marL="742950" lvl="1" indent="-285750">
              <a:buFont typeface="Arial" panose="020B0604020202020204" pitchFamily="34" charset="0"/>
              <a:buChar char="•"/>
            </a:pPr>
            <a:r>
              <a:rPr lang="en" sz="1400" b="0" i="0" u="none" strike="noStrike" dirty="0">
                <a:effectLst/>
                <a:latin typeface="ui-sans-serif"/>
                <a:hlinkClick r:id="rId4"/>
              </a:rPr>
              <a:t>https://main.un.org/securitycouncil/en</a:t>
            </a:r>
            <a:endParaRPr lang="en" sz="1400" b="0" i="0" u="none" strike="noStrike" dirty="0">
              <a:effectLst/>
              <a:latin typeface="ui-sans-serif"/>
            </a:endParaRPr>
          </a:p>
          <a:p>
            <a:pPr marL="742950" lvl="1" indent="-285750">
              <a:buFont typeface="Arial" panose="020B0604020202020204" pitchFamily="34" charset="0"/>
              <a:buChar char="•"/>
            </a:pPr>
            <a:r>
              <a:rPr lang="en" sz="1400" b="0" i="0" u="none" strike="noStrike" dirty="0">
                <a:effectLst/>
                <a:latin typeface="ui-sans-serif"/>
                <a:hlinkClick r:id="rId5"/>
              </a:rPr>
              <a:t>https://www.icj-cij.org/home</a:t>
            </a:r>
            <a:endParaRPr lang="en" sz="1400" b="0" i="0" u="none" strike="noStrike" dirty="0">
              <a:effectLst/>
              <a:latin typeface="ui-sans-serif"/>
            </a:endParaRPr>
          </a:p>
          <a:p>
            <a:pPr marL="742950" lvl="1" indent="-285750">
              <a:buFont typeface="Arial" panose="020B0604020202020204" pitchFamily="34" charset="0"/>
              <a:buChar char="•"/>
            </a:pPr>
            <a:endParaRPr lang="en" sz="1400" b="0" i="0" u="none" strike="noStrike" dirty="0">
              <a:effectLst/>
              <a:latin typeface="ui-sans-serif"/>
            </a:endParaRPr>
          </a:p>
          <a:p>
            <a:pPr marL="457200" lvl="1" indent="0">
              <a:buNone/>
            </a:pPr>
            <a:endParaRPr lang="en" sz="800" b="0" i="0" u="none" strike="noStrike" dirty="0">
              <a:effectLst/>
              <a:latin typeface="ui-sans-serif"/>
            </a:endParaRPr>
          </a:p>
        </p:txBody>
      </p:sp>
      <p:pic>
        <p:nvPicPr>
          <p:cNvPr id="5" name="Рисунок 4" descr="Изображение выглядит как символ, круг, Графика, логотип&#10;&#10;Контент, сгенерированный ИИ, может содержать ошибки.">
            <a:extLst>
              <a:ext uri="{FF2B5EF4-FFF2-40B4-BE49-F238E27FC236}">
                <a16:creationId xmlns:a16="http://schemas.microsoft.com/office/drawing/2014/main" id="{F2E74514-8036-6C62-516A-6A6ACF2FA947}"/>
              </a:ext>
            </a:extLst>
          </p:cNvPr>
          <p:cNvPicPr>
            <a:picLocks noChangeAspect="1"/>
          </p:cNvPicPr>
          <p:nvPr/>
        </p:nvPicPr>
        <p:blipFill>
          <a:blip r:embed="rId6">
            <a:extLst>
              <a:ext uri="{837473B0-CC2E-450A-ABE3-18F120FF3D39}">
                <a1611:picAttrSrcUrl xmlns:a1611="http://schemas.microsoft.com/office/drawing/2016/11/main" r:id="rId7"/>
              </a:ext>
            </a:extLst>
          </a:blip>
          <a:srcRect l="13053"/>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538235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useBgFill="1">
        <p:nvSpPr>
          <p:cNvPr id="18" name="Rectangle 8">
            <a:extLst>
              <a:ext uri="{FF2B5EF4-FFF2-40B4-BE49-F238E27FC236}">
                <a16:creationId xmlns:a16="http://schemas.microsoft.com/office/drawing/2014/main" id="{345A976A-8DE3-4B67-B94B-2044FDD128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0">
            <a:extLst>
              <a:ext uri="{FF2B5EF4-FFF2-40B4-BE49-F238E27FC236}">
                <a16:creationId xmlns:a16="http://schemas.microsoft.com/office/drawing/2014/main" id="{6EAAA1B9-2DDB-49C9-A037-A523D2F13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Заголовок 1">
            <a:extLst>
              <a:ext uri="{FF2B5EF4-FFF2-40B4-BE49-F238E27FC236}">
                <a16:creationId xmlns:a16="http://schemas.microsoft.com/office/drawing/2014/main" id="{414CEE6E-5DAC-910A-BC88-24DF213705BA}"/>
              </a:ext>
            </a:extLst>
          </p:cNvPr>
          <p:cNvSpPr>
            <a:spLocks noGrp="1"/>
          </p:cNvSpPr>
          <p:nvPr>
            <p:ph type="title"/>
          </p:nvPr>
        </p:nvSpPr>
        <p:spPr>
          <a:xfrm>
            <a:off x="804672" y="457200"/>
            <a:ext cx="10579608" cy="1188720"/>
          </a:xfrm>
        </p:spPr>
        <p:txBody>
          <a:bodyPr>
            <a:normAutofit/>
          </a:bodyPr>
          <a:lstStyle/>
          <a:p>
            <a:r>
              <a:rPr lang="en" sz="3100" b="1" i="0" u="none" strike="noStrike">
                <a:solidFill>
                  <a:schemeClr val="tx2"/>
                </a:solidFill>
                <a:effectLst/>
                <a:latin typeface="system-ui"/>
              </a:rPr>
              <a:t>Introduction to the UN System of Human Rights Protection</a:t>
            </a:r>
            <a:br>
              <a:rPr lang="en" sz="3100" b="1" i="0" u="none" strike="noStrike">
                <a:solidFill>
                  <a:schemeClr val="tx2"/>
                </a:solidFill>
                <a:effectLst/>
                <a:latin typeface="system-ui"/>
              </a:rPr>
            </a:br>
            <a:endParaRPr lang="ru-UA" sz="3100">
              <a:solidFill>
                <a:schemeClr val="tx2"/>
              </a:solidFill>
            </a:endParaRPr>
          </a:p>
        </p:txBody>
      </p:sp>
      <p:grpSp>
        <p:nvGrpSpPr>
          <p:cNvPr id="25" name="Group 12">
            <a:extLst>
              <a:ext uri="{FF2B5EF4-FFF2-40B4-BE49-F238E27FC236}">
                <a16:creationId xmlns:a16="http://schemas.microsoft.com/office/drawing/2014/main" id="{B441F8D5-EBCE-4FB9-91A9-3425971C1F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9262397" y="134260"/>
            <a:ext cx="3142400" cy="2716805"/>
            <a:chOff x="-305" y="-4155"/>
            <a:chExt cx="2514948" cy="2174333"/>
          </a:xfrm>
        </p:grpSpPr>
        <p:sp>
          <p:nvSpPr>
            <p:cNvPr id="14" name="Freeform: Shape 13">
              <a:extLst>
                <a:ext uri="{FF2B5EF4-FFF2-40B4-BE49-F238E27FC236}">
                  <a16:creationId xmlns:a16="http://schemas.microsoft.com/office/drawing/2014/main" id="{9A5E80E2-35F9-41F3-A2B8-A2F17D956F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14">
              <a:extLst>
                <a:ext uri="{FF2B5EF4-FFF2-40B4-BE49-F238E27FC236}">
                  <a16:creationId xmlns:a16="http://schemas.microsoft.com/office/drawing/2014/main" id="{988BDEEE-0C30-49F3-8D05-B062EF890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21E0C27-19E6-45DC-B154-493480207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7" name="Freeform: Shape 16">
              <a:extLst>
                <a:ext uri="{FF2B5EF4-FFF2-40B4-BE49-F238E27FC236}">
                  <a16:creationId xmlns:a16="http://schemas.microsoft.com/office/drawing/2014/main" id="{A3A55340-18E0-4A23-B406-BD1221643D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08701F99-7E4C-4B92-A4B5-307CDFB7A4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5047906"/>
            <a:ext cx="2412221" cy="1810094"/>
            <a:chOff x="-305" y="-1"/>
            <a:chExt cx="3832880" cy="2876136"/>
          </a:xfrm>
        </p:grpSpPr>
        <p:sp>
          <p:nvSpPr>
            <p:cNvPr id="20" name="Freeform: Shape 19">
              <a:extLst>
                <a:ext uri="{FF2B5EF4-FFF2-40B4-BE49-F238E27FC236}">
                  <a16:creationId xmlns:a16="http://schemas.microsoft.com/office/drawing/2014/main" id="{441E616B-C319-43C1-9A9C-A2074B2E8A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C86BD2B-CA73-48DF-9CC8-0152EA6B1B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9C1AA9D-3FCF-4B84-94D1-51F0E15171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1D7CE92F-1DE7-4252-A62C-77ACF8CF26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7" name="Объект 2">
            <a:extLst>
              <a:ext uri="{FF2B5EF4-FFF2-40B4-BE49-F238E27FC236}">
                <a16:creationId xmlns:a16="http://schemas.microsoft.com/office/drawing/2014/main" id="{4A4E89FE-77B9-30EF-6C0E-E4F4ACD72AEB}"/>
              </a:ext>
            </a:extLst>
          </p:cNvPr>
          <p:cNvGraphicFramePr>
            <a:graphicFrameLocks noGrp="1"/>
          </p:cNvGraphicFramePr>
          <p:nvPr>
            <p:ph sz="quarter" idx="13"/>
            <p:extLst>
              <p:ext uri="{D42A27DB-BD31-4B8C-83A1-F6EECF244321}">
                <p14:modId xmlns:p14="http://schemas.microsoft.com/office/powerpoint/2010/main" val="546351345"/>
              </p:ext>
            </p:extLst>
          </p:nvPr>
        </p:nvGraphicFramePr>
        <p:xfrm>
          <a:off x="1036320" y="2543633"/>
          <a:ext cx="10119360" cy="3566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9583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Осьминог движется по морскому дну">
            <a:extLst>
              <a:ext uri="{FF2B5EF4-FFF2-40B4-BE49-F238E27FC236}">
                <a16:creationId xmlns:a16="http://schemas.microsoft.com/office/drawing/2014/main" id="{50D5B401-2EAC-C07A-5887-C40629CE421A}"/>
              </a:ext>
            </a:extLst>
          </p:cNvPr>
          <p:cNvPicPr>
            <a:picLocks noChangeAspect="1"/>
          </p:cNvPicPr>
          <p:nvPr/>
        </p:nvPicPr>
        <p:blipFill>
          <a:blip r:embed="rId2"/>
          <a:srcRect l="10085" r="23024"/>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0EDFED74-FF62-ECF2-1EC9-A6CAF977EB3C}"/>
              </a:ext>
            </a:extLst>
          </p:cNvPr>
          <p:cNvSpPr>
            <a:spLocks noGrp="1"/>
          </p:cNvSpPr>
          <p:nvPr>
            <p:ph sz="quarter" idx="13"/>
          </p:nvPr>
        </p:nvSpPr>
        <p:spPr>
          <a:xfrm>
            <a:off x="6096000" y="814646"/>
            <a:ext cx="5924204" cy="5469775"/>
          </a:xfrm>
        </p:spPr>
        <p:txBody>
          <a:bodyPr>
            <a:normAutofit/>
          </a:bodyPr>
          <a:lstStyle/>
          <a:p>
            <a:pPr>
              <a:buFont typeface="Arial" panose="020B0604020202020204" pitchFamily="34" charset="0"/>
              <a:buChar char="•"/>
            </a:pPr>
            <a:endParaRPr lang="en" sz="1400" b="0" i="0" u="none" strike="noStrike" dirty="0">
              <a:effectLst/>
            </a:endParaRPr>
          </a:p>
          <a:p>
            <a:pPr algn="ctr"/>
            <a:r>
              <a:rPr lang="uk-UA" sz="2000" dirty="0"/>
              <a:t>2</a:t>
            </a:r>
            <a:r>
              <a:rPr lang="en" sz="2000" dirty="0"/>
              <a:t> THINK</a:t>
            </a:r>
            <a:r>
              <a:rPr lang="uk-UA" sz="2000" dirty="0"/>
              <a:t> </a:t>
            </a:r>
          </a:p>
          <a:p>
            <a:pPr algn="ctr"/>
            <a:r>
              <a:rPr lang="en" sz="2000" b="0" i="1" u="none" strike="noStrike" dirty="0">
                <a:effectLst/>
              </a:rPr>
              <a:t>Where there is no justice, it is dangerous to be right." </a:t>
            </a:r>
            <a:r>
              <a:rPr lang="en" sz="2000" b="0" i="0" u="none" strike="noStrike" dirty="0">
                <a:effectLst/>
              </a:rPr>
              <a:t>— Francisco de Quevedo</a:t>
            </a:r>
            <a:endParaRPr lang="uk-UA" sz="2000" b="0" i="0" u="none" strike="noStrike" dirty="0">
              <a:effectLst/>
            </a:endParaRPr>
          </a:p>
          <a:p>
            <a:pPr algn="ctr"/>
            <a:endParaRPr lang="en" sz="2000" dirty="0"/>
          </a:p>
          <a:p>
            <a:pPr>
              <a:buFont typeface="Arial" panose="020B0604020202020204" pitchFamily="34" charset="0"/>
              <a:buChar char="•"/>
            </a:pPr>
            <a:r>
              <a:rPr lang="en" sz="1800" b="0" i="0" u="none" strike="noStrike" dirty="0">
                <a:effectLst/>
              </a:rPr>
              <a:t>The United Nations (UN) system of human rights protection is like a giant legal octopus, spreading its tentacles into every corner of the globe. Its ambition is grand: to uphold human dignity, protect fundamental freedoms, and ensure that no government can get away with human rights violations without at least being called out.</a:t>
            </a:r>
          </a:p>
          <a:p>
            <a:pPr>
              <a:buFont typeface="Arial" panose="020B0604020202020204" pitchFamily="34" charset="0"/>
              <a:buChar char="•"/>
            </a:pPr>
            <a:r>
              <a:rPr lang="en" sz="1800" b="0" i="0" u="none" strike="noStrike" dirty="0">
                <a:effectLst/>
              </a:rPr>
              <a:t>It’s like an international karaoke night where everyone’s singing, but no one knows the lyrics. Yet somehow, we’re all convinced we’re harmonizing.</a:t>
            </a:r>
          </a:p>
          <a:p>
            <a:endParaRPr lang="ru-UA" sz="1400" dirty="0"/>
          </a:p>
        </p:txBody>
      </p:sp>
    </p:spTree>
    <p:extLst>
      <p:ext uri="{BB962C8B-B14F-4D97-AF65-F5344CB8AC3E}">
        <p14:creationId xmlns:p14="http://schemas.microsoft.com/office/powerpoint/2010/main" val="2857002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4A1BB4D-DE9A-4D45-839A-F04C660A755A}"/>
              </a:ext>
            </a:extLst>
          </p:cNvPr>
          <p:cNvSpPr>
            <a:spLocks noGrp="1"/>
          </p:cNvSpPr>
          <p:nvPr>
            <p:ph type="title"/>
          </p:nvPr>
        </p:nvSpPr>
        <p:spPr>
          <a:xfrm>
            <a:off x="838201" y="365125"/>
            <a:ext cx="5251316" cy="1807305"/>
          </a:xfrm>
        </p:spPr>
        <p:txBody>
          <a:bodyPr>
            <a:normAutofit/>
          </a:bodyPr>
          <a:lstStyle/>
          <a:p>
            <a:r>
              <a:rPr lang="en" sz="3700" b="1" i="0" u="none" strike="noStrike">
                <a:effectLst/>
              </a:rPr>
              <a:t>The UN System of Human Rights Protection</a:t>
            </a:r>
            <a:br>
              <a:rPr lang="en" sz="3700" b="0" i="0" u="none" strike="noStrike">
                <a:effectLst/>
              </a:rPr>
            </a:br>
            <a:endParaRPr lang="ru-UA" sz="3700"/>
          </a:p>
        </p:txBody>
      </p:sp>
      <p:sp>
        <p:nvSpPr>
          <p:cNvPr id="3" name="Объект 2">
            <a:extLst>
              <a:ext uri="{FF2B5EF4-FFF2-40B4-BE49-F238E27FC236}">
                <a16:creationId xmlns:a16="http://schemas.microsoft.com/office/drawing/2014/main" id="{1D25EAE6-6698-2201-158E-BBEF528C0251}"/>
              </a:ext>
            </a:extLst>
          </p:cNvPr>
          <p:cNvSpPr>
            <a:spLocks noGrp="1"/>
          </p:cNvSpPr>
          <p:nvPr>
            <p:ph sz="quarter" idx="13"/>
          </p:nvPr>
        </p:nvSpPr>
        <p:spPr>
          <a:xfrm>
            <a:off x="838200" y="1862051"/>
            <a:ext cx="5124586" cy="4314912"/>
          </a:xfrm>
        </p:spPr>
        <p:txBody>
          <a:bodyPr>
            <a:normAutofit/>
          </a:bodyPr>
          <a:lstStyle/>
          <a:p>
            <a:pPr>
              <a:buFont typeface="Arial" panose="020B0604020202020204" pitchFamily="34" charset="0"/>
              <a:buChar char="•"/>
            </a:pPr>
            <a:r>
              <a:rPr lang="en" sz="1600" b="0" i="0" u="none" strike="noStrike" dirty="0">
                <a:effectLst/>
              </a:rPr>
              <a:t>The UN, born from the ashes of World War II, aims to prevent history’s worst chapters from repeating themselves. Yet, while the ambition is noble, the reality sometimes resembles a bureaucratic treasure hunt. You might find a powerful resolution... buried under 300 pages of committee reports.</a:t>
            </a:r>
          </a:p>
          <a:p>
            <a:pPr>
              <a:buFont typeface="Arial" panose="020B0604020202020204" pitchFamily="34" charset="0"/>
              <a:buChar char="•"/>
            </a:pPr>
            <a:endParaRPr lang="en" sz="1600" b="0" i="0" u="none" strike="noStrike" dirty="0">
              <a:effectLst/>
            </a:endParaRPr>
          </a:p>
          <a:p>
            <a:pPr>
              <a:buFont typeface="Arial" panose="020B0604020202020204" pitchFamily="34" charset="0"/>
              <a:buChar char="•"/>
            </a:pPr>
            <a:r>
              <a:rPr lang="en" sz="1600" b="0" i="0" u="none" strike="noStrike" dirty="0">
                <a:effectLst/>
              </a:rPr>
              <a:t>Functions: Setting international standards, monitoring compliance, addressing violations, and promoting human rights education.</a:t>
            </a:r>
          </a:p>
          <a:p>
            <a:pPr>
              <a:buFont typeface="Arial" panose="020B0604020202020204" pitchFamily="34" charset="0"/>
              <a:buChar char="•"/>
            </a:pPr>
            <a:endParaRPr lang="en-US" sz="1600" dirty="0"/>
          </a:p>
          <a:p>
            <a:pPr>
              <a:buFont typeface="Arial" panose="020B0604020202020204" pitchFamily="34" charset="0"/>
              <a:buChar char="•"/>
            </a:pPr>
            <a:r>
              <a:rPr lang="en-US" sz="1600" dirty="0"/>
              <a:t>Please, note. </a:t>
            </a:r>
            <a:r>
              <a:rPr lang="en" sz="1600" b="0" i="0" u="none" strike="noStrike" dirty="0">
                <a:effectLst/>
              </a:rPr>
              <a:t>Trying to navigate the UN’s human rights system feels like solving a Rubik’s Cube while blindfolded—every turn seems promising, but you’re never quite sure how it’s all supposed to fit together.</a:t>
            </a:r>
          </a:p>
          <a:p>
            <a:endParaRPr lang="ru-UA" sz="1600" dirty="0"/>
          </a:p>
        </p:txBody>
      </p:sp>
      <p:pic>
        <p:nvPicPr>
          <p:cNvPr id="5" name="Рисунок 4" descr="Изображение выглядит как Механическая головоломка, Кубик Рубика, куб, головоломка&#10;&#10;Контент, сгенерированный ИИ, может содержать ошибки.">
            <a:extLst>
              <a:ext uri="{FF2B5EF4-FFF2-40B4-BE49-F238E27FC236}">
                <a16:creationId xmlns:a16="http://schemas.microsoft.com/office/drawing/2014/main" id="{8AD4F4B0-A450-42FB-50BA-8CA38BD71BA0}"/>
              </a:ext>
            </a:extLst>
          </p:cNvPr>
          <p:cNvPicPr>
            <a:picLocks noChangeAspect="1"/>
          </p:cNvPicPr>
          <p:nvPr/>
        </p:nvPicPr>
        <p:blipFill>
          <a:blip r:embed="rId2">
            <a:extLst>
              <a:ext uri="{837473B0-CC2E-450A-ABE3-18F120FF3D39}">
                <a1611:picAttrSrcUrl xmlns:a1611="http://schemas.microsoft.com/office/drawing/2016/11/main" r:id="rId3"/>
              </a:ext>
            </a:extLst>
          </a:blip>
          <a:srcRect l="24087" r="10919" b="-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400646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EF17487-C386-4F99-B5EB-4FD3DF423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0DE92DF-4769-4DE9-93FD-EE312718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a:solidFill>
                <a:schemeClr val="tx1"/>
              </a:solidFill>
            </a:endParaRPr>
          </a:p>
        </p:txBody>
      </p:sp>
      <p:sp>
        <p:nvSpPr>
          <p:cNvPr id="2" name="Заголовок 1">
            <a:extLst>
              <a:ext uri="{FF2B5EF4-FFF2-40B4-BE49-F238E27FC236}">
                <a16:creationId xmlns:a16="http://schemas.microsoft.com/office/drawing/2014/main" id="{867C1CB1-49FC-F76F-4575-F6964340F002}"/>
              </a:ext>
            </a:extLst>
          </p:cNvPr>
          <p:cNvSpPr>
            <a:spLocks noGrp="1"/>
          </p:cNvSpPr>
          <p:nvPr>
            <p:ph type="title"/>
          </p:nvPr>
        </p:nvSpPr>
        <p:spPr>
          <a:xfrm>
            <a:off x="1246824" y="643467"/>
            <a:ext cx="4772975" cy="1800526"/>
          </a:xfrm>
        </p:spPr>
        <p:txBody>
          <a:bodyPr>
            <a:normAutofit/>
          </a:bodyPr>
          <a:lstStyle/>
          <a:p>
            <a:r>
              <a:rPr lang="en" sz="3100" b="1" i="0" u="none" strike="noStrike" dirty="0">
                <a:effectLst/>
                <a:latin typeface="system-ui"/>
              </a:rPr>
              <a:t>Functions of the UN System</a:t>
            </a:r>
            <a:br>
              <a:rPr lang="en" sz="3100" b="1" i="0" u="none" strike="noStrike" dirty="0">
                <a:effectLst/>
                <a:latin typeface="system-ui"/>
              </a:rPr>
            </a:br>
            <a:r>
              <a:rPr lang="en" sz="3100" b="0" i="1" u="none" strike="noStrike" dirty="0">
                <a:effectLst/>
                <a:latin typeface="system-ui"/>
              </a:rPr>
              <a:t>The world breaks everyone, but some are stronger at the broken places.</a:t>
            </a:r>
            <a:endParaRPr lang="ru-UA" sz="3100" dirty="0"/>
          </a:p>
        </p:txBody>
      </p:sp>
      <p:sp>
        <p:nvSpPr>
          <p:cNvPr id="3" name="Объект 2">
            <a:extLst>
              <a:ext uri="{FF2B5EF4-FFF2-40B4-BE49-F238E27FC236}">
                <a16:creationId xmlns:a16="http://schemas.microsoft.com/office/drawing/2014/main" id="{B138CE62-DD47-BAF8-08A1-0F5B97BE2E5E}"/>
              </a:ext>
            </a:extLst>
          </p:cNvPr>
          <p:cNvSpPr>
            <a:spLocks noGrp="1"/>
          </p:cNvSpPr>
          <p:nvPr>
            <p:ph sz="quarter" idx="13"/>
          </p:nvPr>
        </p:nvSpPr>
        <p:spPr>
          <a:xfrm>
            <a:off x="631767" y="2623381"/>
            <a:ext cx="6428025" cy="3619729"/>
          </a:xfrm>
        </p:spPr>
        <p:txBody>
          <a:bodyPr>
            <a:noAutofit/>
          </a:bodyPr>
          <a:lstStyle/>
          <a:p>
            <a:pPr>
              <a:buNone/>
            </a:pPr>
            <a:r>
              <a:rPr lang="en" sz="2000" b="0" i="0" u="none" strike="noStrike" dirty="0">
                <a:effectLst/>
                <a:latin typeface="system-ui"/>
              </a:rPr>
              <a:t>Key Functions</a:t>
            </a:r>
          </a:p>
          <a:p>
            <a:pPr>
              <a:buNone/>
            </a:pPr>
            <a:r>
              <a:rPr lang="en" sz="2000" b="0" i="0" u="none" strike="noStrike" dirty="0">
                <a:effectLst/>
                <a:latin typeface="system-ui"/>
              </a:rPr>
              <a:t>Think of it as a teacher grading homework—if countries don’t do their assignments, they might get called out during parent-teacher night!</a:t>
            </a:r>
          </a:p>
          <a:p>
            <a:pPr>
              <a:buNone/>
            </a:pPr>
            <a:endParaRPr lang="en" sz="2000" b="0" i="0" u="none" strike="noStrike" dirty="0">
              <a:effectLst/>
              <a:latin typeface="system-ui"/>
            </a:endParaRPr>
          </a:p>
          <a:p>
            <a:pPr>
              <a:spcBef>
                <a:spcPts val="900"/>
              </a:spcBef>
              <a:spcAft>
                <a:spcPts val="900"/>
              </a:spcAft>
              <a:buFont typeface="+mj-lt"/>
              <a:buAutoNum type="arabicPeriod"/>
            </a:pPr>
            <a:r>
              <a:rPr lang="en" sz="2000" b="0" i="0" u="none" strike="noStrike" dirty="0">
                <a:effectLst/>
                <a:latin typeface="system-ui"/>
              </a:rPr>
              <a:t>Promotion : Educating governments and citizens about their rights. </a:t>
            </a:r>
          </a:p>
          <a:p>
            <a:pPr>
              <a:spcBef>
                <a:spcPts val="900"/>
              </a:spcBef>
              <a:spcAft>
                <a:spcPts val="900"/>
              </a:spcAft>
              <a:buFont typeface="+mj-lt"/>
              <a:buAutoNum type="arabicPeriod"/>
            </a:pPr>
            <a:r>
              <a:rPr lang="en" sz="2000" b="0" i="0" u="none" strike="noStrike" dirty="0">
                <a:effectLst/>
                <a:latin typeface="system-ui"/>
              </a:rPr>
              <a:t>Protection : Investigating violations and advocating for justice. </a:t>
            </a:r>
          </a:p>
          <a:p>
            <a:pPr>
              <a:spcBef>
                <a:spcPts val="900"/>
              </a:spcBef>
              <a:spcAft>
                <a:spcPts val="900"/>
              </a:spcAft>
              <a:buFont typeface="+mj-lt"/>
              <a:buAutoNum type="arabicPeriod"/>
            </a:pPr>
            <a:r>
              <a:rPr lang="en" sz="2000" b="0" i="0" u="none" strike="noStrike" dirty="0">
                <a:effectLst/>
                <a:latin typeface="system-ui"/>
              </a:rPr>
              <a:t>Monitoring : Ensuring compliance with international standards.</a:t>
            </a:r>
          </a:p>
          <a:p>
            <a:pPr>
              <a:buNone/>
            </a:pPr>
            <a:br>
              <a:rPr lang="en" sz="2000" dirty="0"/>
            </a:br>
            <a:endParaRPr lang="ru-UA" sz="2000" dirty="0"/>
          </a:p>
        </p:txBody>
      </p:sp>
      <p:pic>
        <p:nvPicPr>
          <p:cNvPr id="8" name="Рисунок 7" descr="Изображение выглядит как текст, карта, диаграмма&#10;&#10;Контент, сгенерированный ИИ, может содержать ошибки.">
            <a:extLst>
              <a:ext uri="{FF2B5EF4-FFF2-40B4-BE49-F238E27FC236}">
                <a16:creationId xmlns:a16="http://schemas.microsoft.com/office/drawing/2014/main" id="{FB2FE0FD-628B-D4E2-1086-32F220E607B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910564" y="643468"/>
            <a:ext cx="3427616" cy="2545005"/>
          </a:xfrm>
          <a:prstGeom prst="rect">
            <a:avLst/>
          </a:prstGeom>
        </p:spPr>
      </p:pic>
      <p:pic>
        <p:nvPicPr>
          <p:cNvPr id="5" name="Рисунок 4" descr="Изображение выглядит как текст, Шрифт, снимок экрана, Цвет электрик&#10;&#10;Контент, сгенерированный ИИ, может содержать ошибки.">
            <a:extLst>
              <a:ext uri="{FF2B5EF4-FFF2-40B4-BE49-F238E27FC236}">
                <a16:creationId xmlns:a16="http://schemas.microsoft.com/office/drawing/2014/main" id="{D842EB51-F7ED-B3C2-0525-4FA112F8DF30}"/>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331617" y="3657600"/>
            <a:ext cx="2585510" cy="2585510"/>
          </a:xfrm>
          <a:prstGeom prst="rect">
            <a:avLst/>
          </a:prstGeom>
        </p:spPr>
      </p:pic>
      <p:sp>
        <p:nvSpPr>
          <p:cNvPr id="6" name="TextBox 5">
            <a:extLst>
              <a:ext uri="{FF2B5EF4-FFF2-40B4-BE49-F238E27FC236}">
                <a16:creationId xmlns:a16="http://schemas.microsoft.com/office/drawing/2014/main" id="{5AAD1805-29AF-84FD-666F-8A3A3AA2091A}"/>
              </a:ext>
            </a:extLst>
          </p:cNvPr>
          <p:cNvSpPr txBox="1"/>
          <p:nvPr/>
        </p:nvSpPr>
        <p:spPr>
          <a:xfrm>
            <a:off x="9165209" y="6657945"/>
            <a:ext cx="3026791"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5" tooltip="https://fm-cab.blogspot.com/2012/05/country-reports-on-human-rights.htm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6" tooltip="https://creativecommons.org/licenses/by-nc-sa/3.0/">
                  <a:extLst>
                    <a:ext uri="{A12FA001-AC4F-418D-AE19-62706E023703}">
                      <ahyp:hlinkClr xmlns:ahyp="http://schemas.microsoft.com/office/drawing/2018/hyperlinkcolor" val="tx"/>
                    </a:ext>
                  </a:extLst>
                </a:hlinkClick>
              </a:rPr>
              <a:t>CC BY-SA-NC</a:t>
            </a:r>
            <a:endParaRPr lang="ru-UA" sz="700">
              <a:solidFill>
                <a:srgbClr val="FFFFFF"/>
              </a:solidFill>
            </a:endParaRPr>
          </a:p>
        </p:txBody>
      </p:sp>
      <p:sp>
        <p:nvSpPr>
          <p:cNvPr id="9" name="TextBox 8">
            <a:extLst>
              <a:ext uri="{FF2B5EF4-FFF2-40B4-BE49-F238E27FC236}">
                <a16:creationId xmlns:a16="http://schemas.microsoft.com/office/drawing/2014/main" id="{711B48C3-7507-1B0C-7C95-FA11791E353E}"/>
              </a:ext>
            </a:extLst>
          </p:cNvPr>
          <p:cNvSpPr txBox="1"/>
          <p:nvPr/>
        </p:nvSpPr>
        <p:spPr>
          <a:xfrm>
            <a:off x="8603137" y="2988418"/>
            <a:ext cx="2735043"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www.frontiersin.org/articles/10.3389/fams.2020.565336/ful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7" tooltip="https://creativecommons.org/licenses/by/3.0/">
                  <a:extLst>
                    <a:ext uri="{A12FA001-AC4F-418D-AE19-62706E023703}">
                      <ahyp:hlinkClr xmlns:ahyp="http://schemas.microsoft.com/office/drawing/2018/hyperlinkcolor" val="tx"/>
                    </a:ext>
                  </a:extLst>
                </a:hlinkClick>
              </a:rPr>
              <a:t>CC BY</a:t>
            </a:r>
            <a:endParaRPr lang="ru-UA" sz="700">
              <a:solidFill>
                <a:srgbClr val="FFFFFF"/>
              </a:solidFill>
            </a:endParaRPr>
          </a:p>
        </p:txBody>
      </p:sp>
    </p:spTree>
    <p:extLst>
      <p:ext uri="{BB962C8B-B14F-4D97-AF65-F5344CB8AC3E}">
        <p14:creationId xmlns:p14="http://schemas.microsoft.com/office/powerpoint/2010/main" val="2675017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5047569-DCFD-E602-FABA-06683E44091F}"/>
              </a:ext>
            </a:extLst>
          </p:cNvPr>
          <p:cNvSpPr>
            <a:spLocks noGrp="1"/>
          </p:cNvSpPr>
          <p:nvPr>
            <p:ph type="title"/>
          </p:nvPr>
        </p:nvSpPr>
        <p:spPr>
          <a:xfrm>
            <a:off x="6513788" y="365125"/>
            <a:ext cx="4840010" cy="1807305"/>
          </a:xfrm>
        </p:spPr>
        <p:txBody>
          <a:bodyPr>
            <a:normAutofit/>
          </a:bodyPr>
          <a:lstStyle/>
          <a:p>
            <a:r>
              <a:rPr lang="en" b="1" i="0" u="none" strike="noStrike">
                <a:effectLst/>
              </a:rPr>
              <a:t>UN Charter Bodies</a:t>
            </a:r>
            <a:br>
              <a:rPr lang="en" b="0" i="0" u="none" strike="noStrike">
                <a:effectLst/>
              </a:rPr>
            </a:br>
            <a:endParaRPr lang="ru-UA" dirty="0"/>
          </a:p>
        </p:txBody>
      </p:sp>
      <p:pic>
        <p:nvPicPr>
          <p:cNvPr id="5" name="Рисунок 4" descr="Изображение выглядит как в помещении, концертный зал, Центр исполнительских искусств, Конференц-центр&#10;&#10;Контент, сгенерированный ИИ, может содержать ошибки.">
            <a:extLst>
              <a:ext uri="{FF2B5EF4-FFF2-40B4-BE49-F238E27FC236}">
                <a16:creationId xmlns:a16="http://schemas.microsoft.com/office/drawing/2014/main" id="{38AD8776-D090-C19D-2F0C-F6AD745F3CD1}"/>
              </a:ext>
            </a:extLst>
          </p:cNvPr>
          <p:cNvPicPr>
            <a:picLocks noChangeAspect="1"/>
          </p:cNvPicPr>
          <p:nvPr/>
        </p:nvPicPr>
        <p:blipFill>
          <a:blip r:embed="rId2">
            <a:extLst>
              <a:ext uri="{837473B0-CC2E-450A-ABE3-18F120FF3D39}">
                <a1611:picAttrSrcUrl xmlns:a1611="http://schemas.microsoft.com/office/drawing/2016/11/main" r:id="rId3"/>
              </a:ext>
            </a:extLst>
          </a:blip>
          <a:srcRect l="21942" r="18523"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Объект 2">
            <a:extLst>
              <a:ext uri="{FF2B5EF4-FFF2-40B4-BE49-F238E27FC236}">
                <a16:creationId xmlns:a16="http://schemas.microsoft.com/office/drawing/2014/main" id="{2ACA20C9-463F-1FE9-D19D-FD510422786B}"/>
              </a:ext>
            </a:extLst>
          </p:cNvPr>
          <p:cNvSpPr>
            <a:spLocks noGrp="1"/>
          </p:cNvSpPr>
          <p:nvPr>
            <p:ph sz="quarter" idx="13"/>
          </p:nvPr>
        </p:nvSpPr>
        <p:spPr>
          <a:xfrm>
            <a:off x="6513787" y="1629295"/>
            <a:ext cx="5237229" cy="4547668"/>
          </a:xfrm>
        </p:spPr>
        <p:txBody>
          <a:bodyPr>
            <a:normAutofit/>
          </a:bodyPr>
          <a:lstStyle/>
          <a:p>
            <a:pPr>
              <a:buFont typeface="Arial" panose="020B0604020202020204" pitchFamily="34" charset="0"/>
              <a:buChar char="•"/>
            </a:pPr>
            <a:r>
              <a:rPr lang="en" sz="1600" b="0" i="0" u="none" strike="noStrike" dirty="0">
                <a:effectLst/>
              </a:rPr>
              <a:t>General Assembly: The global parliament where everyone gets to speak but nobody actually listens. It’s democracy in its purest form—chaotic, loud, and occasionally productive.</a:t>
            </a:r>
          </a:p>
          <a:p>
            <a:pPr>
              <a:buFont typeface="Arial" panose="020B0604020202020204" pitchFamily="34" charset="0"/>
              <a:buChar char="•"/>
            </a:pPr>
            <a:r>
              <a:rPr lang="en" sz="1600" b="0" i="0" u="none" strike="noStrike" dirty="0">
                <a:effectLst/>
              </a:rPr>
              <a:t>Security Council: Where five countries decide who gets peace and who doesn’t. Permanent members act like bouncers at an exclusive club, and if they don’t like you, you’re not getting in.</a:t>
            </a:r>
          </a:p>
          <a:p>
            <a:pPr>
              <a:buFont typeface="Arial" panose="020B0604020202020204" pitchFamily="34" charset="0"/>
              <a:buChar char="•"/>
            </a:pPr>
            <a:r>
              <a:rPr lang="en" sz="1600" b="0" i="0" u="none" strike="noStrike" dirty="0">
                <a:effectLst/>
              </a:rPr>
              <a:t>Economic and Social Council (ECOSOC): Tackles global socioeconomic issues with the speed and efficiency of a sleepy tortoise—important work, but painfully slow.</a:t>
            </a:r>
          </a:p>
          <a:p>
            <a:pPr>
              <a:buFont typeface="Arial" panose="020B0604020202020204" pitchFamily="34" charset="0"/>
              <a:buChar char="•"/>
            </a:pPr>
            <a:r>
              <a:rPr lang="en" sz="1600" b="0" i="0" u="none" strike="noStrike" dirty="0">
                <a:effectLst/>
              </a:rPr>
              <a:t>International Court of Justice: A fancy courtroom where states air their grievances, but rarely leave feeling satisfied.</a:t>
            </a:r>
          </a:p>
          <a:p>
            <a:endParaRPr lang="ru-UA" sz="1600" dirty="0"/>
          </a:p>
        </p:txBody>
      </p:sp>
      <p:sp>
        <p:nvSpPr>
          <p:cNvPr id="6" name="TextBox 5">
            <a:extLst>
              <a:ext uri="{FF2B5EF4-FFF2-40B4-BE49-F238E27FC236}">
                <a16:creationId xmlns:a16="http://schemas.microsoft.com/office/drawing/2014/main" id="{CD7F344F-093A-6DA9-49C0-34D2D60A7E43}"/>
              </a:ext>
            </a:extLst>
          </p:cNvPr>
          <p:cNvSpPr txBox="1"/>
          <p:nvPr/>
        </p:nvSpPr>
        <p:spPr>
          <a:xfrm>
            <a:off x="9299863" y="6657945"/>
            <a:ext cx="2892137"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austria-forum.org/af/Geography/America/United_States/Pictures/New_York_3/Headquarters_of_the_United_Nations_-_Assembly_Hall">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3.0/">
                  <a:extLst>
                    <a:ext uri="{A12FA001-AC4F-418D-AE19-62706E023703}">
                      <ahyp:hlinkClr xmlns:ahyp="http://schemas.microsoft.com/office/drawing/2018/hyperlinkcolor" val="tx"/>
                    </a:ext>
                  </a:extLst>
                </a:hlinkClick>
              </a:rPr>
              <a:t>CC BY-NC</a:t>
            </a:r>
            <a:endParaRPr lang="ru-UA" sz="700">
              <a:solidFill>
                <a:srgbClr val="FFFFFF"/>
              </a:solidFill>
            </a:endParaRPr>
          </a:p>
        </p:txBody>
      </p:sp>
    </p:spTree>
    <p:extLst>
      <p:ext uri="{BB962C8B-B14F-4D97-AF65-F5344CB8AC3E}">
        <p14:creationId xmlns:p14="http://schemas.microsoft.com/office/powerpoint/2010/main" val="1923198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5B12735-5AF1-4271-35D6-FF1556F8FEE9}"/>
              </a:ext>
            </a:extLst>
          </p:cNvPr>
          <p:cNvSpPr>
            <a:spLocks noGrp="1"/>
          </p:cNvSpPr>
          <p:nvPr>
            <p:ph type="title"/>
          </p:nvPr>
        </p:nvSpPr>
        <p:spPr>
          <a:xfrm>
            <a:off x="838201" y="365125"/>
            <a:ext cx="5251316" cy="1807305"/>
          </a:xfrm>
        </p:spPr>
        <p:txBody>
          <a:bodyPr>
            <a:normAutofit/>
          </a:bodyPr>
          <a:lstStyle/>
          <a:p>
            <a:r>
              <a:rPr lang="en" b="1" i="0" u="none" strike="noStrike">
                <a:effectLst/>
              </a:rPr>
              <a:t>UN Treaty Bodies</a:t>
            </a:r>
            <a:br>
              <a:rPr lang="en" b="0" i="0" u="none" strike="noStrike">
                <a:effectLst/>
              </a:rPr>
            </a:br>
            <a:endParaRPr lang="ru-UA" dirty="0"/>
          </a:p>
        </p:txBody>
      </p:sp>
      <p:sp>
        <p:nvSpPr>
          <p:cNvPr id="3" name="Объект 2">
            <a:extLst>
              <a:ext uri="{FF2B5EF4-FFF2-40B4-BE49-F238E27FC236}">
                <a16:creationId xmlns:a16="http://schemas.microsoft.com/office/drawing/2014/main" id="{F5ECE4EC-B21E-E6DD-791A-253C5B68DD9A}"/>
              </a:ext>
            </a:extLst>
          </p:cNvPr>
          <p:cNvSpPr>
            <a:spLocks noGrp="1"/>
          </p:cNvSpPr>
          <p:nvPr>
            <p:ph sz="quarter" idx="13"/>
          </p:nvPr>
        </p:nvSpPr>
        <p:spPr>
          <a:xfrm>
            <a:off x="698504" y="1596044"/>
            <a:ext cx="5264282" cy="4896831"/>
          </a:xfrm>
        </p:spPr>
        <p:txBody>
          <a:bodyPr>
            <a:normAutofit/>
          </a:bodyPr>
          <a:lstStyle/>
          <a:p>
            <a:pPr>
              <a:buFont typeface="Arial" panose="020B0604020202020204" pitchFamily="34" charset="0"/>
              <a:buChar char="•"/>
            </a:pPr>
            <a:r>
              <a:rPr lang="en" sz="1400" b="0" i="0" u="none" strike="noStrike" dirty="0">
                <a:effectLst/>
              </a:rPr>
              <a:t>These are like specialized doctors diagnosing human rights ailments in member states. Unfortunately, their prescriptions often get lost in transit or ignored entirely.</a:t>
            </a:r>
          </a:p>
          <a:p>
            <a:pPr>
              <a:buFont typeface="Arial" panose="020B0604020202020204" pitchFamily="34" charset="0"/>
              <a:buChar char="•"/>
            </a:pPr>
            <a:r>
              <a:rPr lang="en" sz="1400" b="0" i="0" u="none" strike="noStrike" dirty="0">
                <a:effectLst/>
              </a:rPr>
              <a:t>Examples:</a:t>
            </a:r>
          </a:p>
          <a:p>
            <a:pPr marL="742950" lvl="1" indent="-285750">
              <a:buFont typeface="Arial" panose="020B0604020202020204" pitchFamily="34" charset="0"/>
              <a:buChar char="•"/>
            </a:pPr>
            <a:r>
              <a:rPr lang="en" sz="1400" b="0" i="0" u="none" strike="noStrike" dirty="0">
                <a:effectLst/>
              </a:rPr>
              <a:t>Human Rights Committee: Ensures civil and political rights—because governments sometimes forget these matter.</a:t>
            </a:r>
          </a:p>
          <a:p>
            <a:pPr marL="742950" lvl="1" indent="-285750">
              <a:buFont typeface="Arial" panose="020B0604020202020204" pitchFamily="34" charset="0"/>
              <a:buChar char="•"/>
            </a:pPr>
            <a:r>
              <a:rPr lang="en" sz="1400" b="0" i="0" u="none" strike="noStrike" dirty="0">
                <a:effectLst/>
              </a:rPr>
              <a:t>Committee on Economic, Social and Cultural Rights: Advocates for basic human decency, like not starving your citizens.</a:t>
            </a:r>
          </a:p>
          <a:p>
            <a:pPr marL="742950" lvl="1" indent="-285750">
              <a:buFont typeface="Arial" panose="020B0604020202020204" pitchFamily="34" charset="0"/>
              <a:buChar char="•"/>
            </a:pPr>
            <a:r>
              <a:rPr lang="en" sz="1400" b="0" i="0" u="none" strike="noStrike" dirty="0">
                <a:effectLst/>
              </a:rPr>
              <a:t>Committee on the Elimination of Discrimination against Women: Asking why women are still fighting for basic respect in 2025.</a:t>
            </a:r>
          </a:p>
          <a:p>
            <a:pPr>
              <a:buFont typeface="Arial" panose="020B0604020202020204" pitchFamily="34" charset="0"/>
              <a:buChar char="•"/>
            </a:pPr>
            <a:r>
              <a:rPr lang="en" sz="1400" b="0" i="0" u="none" strike="noStrike" dirty="0">
                <a:effectLst/>
              </a:rPr>
              <a:t>Treaty bodies are like personal trainers—you know you need them, but it’s easier to just keep eating junk and pretending you’ll start next Monday.</a:t>
            </a:r>
          </a:p>
          <a:p>
            <a:endParaRPr lang="ru-UA" sz="1400" dirty="0"/>
          </a:p>
        </p:txBody>
      </p:sp>
      <p:pic>
        <p:nvPicPr>
          <p:cNvPr id="5" name="Рисунок 4" descr="Изображение выглядит как большой, искусство, панорама&#10;&#10;Контент, сгенерированный ИИ, может содержать ошибки.">
            <a:extLst>
              <a:ext uri="{FF2B5EF4-FFF2-40B4-BE49-F238E27FC236}">
                <a16:creationId xmlns:a16="http://schemas.microsoft.com/office/drawing/2014/main" id="{58790333-68E8-064D-A964-883459080953}"/>
              </a:ext>
            </a:extLst>
          </p:cNvPr>
          <p:cNvPicPr>
            <a:picLocks noChangeAspect="1"/>
          </p:cNvPicPr>
          <p:nvPr/>
        </p:nvPicPr>
        <p:blipFill>
          <a:blip r:embed="rId2">
            <a:extLst>
              <a:ext uri="{837473B0-CC2E-450A-ABE3-18F120FF3D39}">
                <a1611:picAttrSrcUrl xmlns:a1611="http://schemas.microsoft.com/office/drawing/2016/11/main" r:id="rId3"/>
              </a:ext>
            </a:extLst>
          </a:blip>
          <a:srcRect l="19637" r="22544"/>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TextBox 5">
            <a:extLst>
              <a:ext uri="{FF2B5EF4-FFF2-40B4-BE49-F238E27FC236}">
                <a16:creationId xmlns:a16="http://schemas.microsoft.com/office/drawing/2014/main" id="{C0B3CDE1-177E-1995-35C7-BBF9A7114F31}"/>
              </a:ext>
            </a:extLst>
          </p:cNvPr>
          <p:cNvSpPr txBox="1"/>
          <p:nvPr/>
        </p:nvSpPr>
        <p:spPr>
          <a:xfrm>
            <a:off x="9165209" y="6657945"/>
            <a:ext cx="3026791" cy="200055"/>
          </a:xfrm>
          <a:prstGeom prst="rect">
            <a:avLst/>
          </a:prstGeom>
          <a:solidFill>
            <a:srgbClr val="000000"/>
          </a:solidFill>
        </p:spPr>
        <p:txBody>
          <a:bodyPr wrap="none" rtlCol="0">
            <a:spAutoFit/>
          </a:bodyPr>
          <a:lstStyle/>
          <a:p>
            <a:pPr algn="r">
              <a:spcAft>
                <a:spcPts val="600"/>
              </a:spcAft>
            </a:pPr>
            <a:r>
              <a:rPr lang="ru-UA" sz="700">
                <a:solidFill>
                  <a:srgbClr val="FFFFFF"/>
                </a:solidFill>
                <a:hlinkClick r:id="rId3" tooltip="https://ijrcenter.org/2019/02/28/march-2019-un-treaty-bodies-human-rights-council-and-regional-bodies-in-session/">
                  <a:extLst>
                    <a:ext uri="{A12FA001-AC4F-418D-AE19-62706E023703}">
                      <ahyp:hlinkClr xmlns:ahyp="http://schemas.microsoft.com/office/drawing/2018/hyperlinkcolor" val="tx"/>
                    </a:ext>
                  </a:extLst>
                </a:hlinkClick>
              </a:rPr>
              <a:t>Это изображение</a:t>
            </a:r>
            <a:r>
              <a:rPr lang="ru-UA" sz="700">
                <a:solidFill>
                  <a:srgbClr val="FFFFFF"/>
                </a:solidFill>
              </a:rPr>
              <a:t>, автор: Неизвестный автор, лицензия: </a:t>
            </a:r>
            <a:r>
              <a:rPr lang="ru-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ru-UA" sz="700">
              <a:solidFill>
                <a:srgbClr val="FFFFFF"/>
              </a:solidFill>
            </a:endParaRPr>
          </a:p>
        </p:txBody>
      </p:sp>
    </p:spTree>
    <p:extLst>
      <p:ext uri="{BB962C8B-B14F-4D97-AF65-F5344CB8AC3E}">
        <p14:creationId xmlns:p14="http://schemas.microsoft.com/office/powerpoint/2010/main" val="262846078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924</TotalTime>
  <Words>1966</Words>
  <Application>Microsoft Macintosh PowerPoint</Application>
  <PresentationFormat>Широкоэкранный</PresentationFormat>
  <Paragraphs>134</Paragraphs>
  <Slides>22</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22</vt:i4>
      </vt:variant>
    </vt:vector>
  </HeadingPairs>
  <TitlesOfParts>
    <vt:vector size="31" baseType="lpstr">
      <vt:lpstr>Aptos</vt:lpstr>
      <vt:lpstr>Aptos Display</vt:lpstr>
      <vt:lpstr>Arial</vt:lpstr>
      <vt:lpstr>Roboto</vt:lpstr>
      <vt:lpstr>Roboto Condensed</vt:lpstr>
      <vt:lpstr>system-ui</vt:lpstr>
      <vt:lpstr>Times New Roman</vt:lpstr>
      <vt:lpstr>ui-sans-serif</vt:lpstr>
      <vt:lpstr>Тема Office</vt:lpstr>
      <vt:lpstr>UNIT 6-1.   "Exploring the UN System of Human Rights Protection:  Guardians of Dignity, Freedom, and Justice"    "A Journey Through Global Mechanisms with a Dash of Wit and Wisdom"  </vt:lpstr>
      <vt:lpstr>Презентация PowerPoint</vt:lpstr>
      <vt:lpstr>United Nations (UN) - Global Organization for Human Rights </vt:lpstr>
      <vt:lpstr>Introduction to the UN System of Human Rights Protection </vt:lpstr>
      <vt:lpstr>Презентация PowerPoint</vt:lpstr>
      <vt:lpstr>The UN System of Human Rights Protection </vt:lpstr>
      <vt:lpstr>Functions of the UN System The world breaks everyone, but some are stronger at the broken places.</vt:lpstr>
      <vt:lpstr>UN Charter Bodies </vt:lpstr>
      <vt:lpstr>UN Treaty Bodies </vt:lpstr>
      <vt:lpstr>"When life gives you lemons, create two overlapping systems."</vt:lpstr>
      <vt:lpstr>UN Charter Bodies vs. Treaty Bodies </vt:lpstr>
      <vt:lpstr>UN Special Procedures and Investigative Bodies </vt:lpstr>
      <vt:lpstr>Презентация PowerPoint</vt:lpstr>
      <vt:lpstr>The UN Human Rights Council </vt:lpstr>
      <vt:lpstr>Deeper Dive</vt:lpstr>
      <vt:lpstr>Universal Periodic Review (UPR) </vt:lpstr>
      <vt:lpstr>Comparing UN Systems with ECHR </vt:lpstr>
      <vt:lpstr>  Case Study – Rohingya Crisis  The best way to find yourself is to lose yourself in the service of others." – Mahatma Gandhi</vt:lpstr>
      <vt:lpstr>Challenges Facing the UN HR System </vt:lpstr>
      <vt:lpstr>   Success Stories "The world is a fine place and worth fighting for." Hemingway</vt:lpstr>
      <vt:lpstr>Perceptions of the UN HR Protection Mechanism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31</cp:revision>
  <dcterms:created xsi:type="dcterms:W3CDTF">2024-12-26T17:09:39Z</dcterms:created>
  <dcterms:modified xsi:type="dcterms:W3CDTF">2025-03-18T20:16:44Z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4dd16c-3145-49ee-83f9-a0532d9206d3_Enabled">
    <vt:lpwstr>true</vt:lpwstr>
  </property>
  <property fmtid="{D5CDD505-2E9C-101B-9397-08002B2CF9AE}" pid="3" name="MSIP_Label_504dd16c-3145-49ee-83f9-a0532d9206d3_SetDate">
    <vt:lpwstr>2025-02-18T08:20:01Z</vt:lpwstr>
  </property>
  <property fmtid="{D5CDD505-2E9C-101B-9397-08002B2CF9AE}" pid="4" name="MSIP_Label_504dd16c-3145-49ee-83f9-a0532d9206d3_Method">
    <vt:lpwstr>Standard</vt:lpwstr>
  </property>
  <property fmtid="{D5CDD505-2E9C-101B-9397-08002B2CF9AE}" pid="5" name="MSIP_Label_504dd16c-3145-49ee-83f9-a0532d9206d3_Name">
    <vt:lpwstr>Interno</vt:lpwstr>
  </property>
  <property fmtid="{D5CDD505-2E9C-101B-9397-08002B2CF9AE}" pid="6" name="MSIP_Label_504dd16c-3145-49ee-83f9-a0532d9206d3_SiteId">
    <vt:lpwstr>31651f30-e0e9-431c-8c5e-f5c49130f662</vt:lpwstr>
  </property>
  <property fmtid="{D5CDD505-2E9C-101B-9397-08002B2CF9AE}" pid="7" name="MSIP_Label_504dd16c-3145-49ee-83f9-a0532d9206d3_ActionId">
    <vt:lpwstr>23db5bbf-1ac8-43de-9168-917ad9a82216</vt:lpwstr>
  </property>
  <property fmtid="{D5CDD505-2E9C-101B-9397-08002B2CF9AE}" pid="8" name="MSIP_Label_504dd16c-3145-49ee-83f9-a0532d9206d3_ContentBits">
    <vt:lpwstr>1</vt:lpwstr>
  </property>
  <property fmtid="{D5CDD505-2E9C-101B-9397-08002B2CF9AE}" pid="9" name="MSIP_Label_504dd16c-3145-49ee-83f9-a0532d9206d3_Tag">
    <vt:lpwstr>10, 3, 0, 2</vt:lpwstr>
  </property>
  <property fmtid="{D5CDD505-2E9C-101B-9397-08002B2CF9AE}" pid="10" name="ClassificationContentMarkingHeaderLocations">
    <vt:lpwstr>Капля:8</vt:lpwstr>
  </property>
  <property fmtid="{D5CDD505-2E9C-101B-9397-08002B2CF9AE}" pid="11" name="ClassificationContentMarkingHeaderText">
    <vt:lpwstr>Interno</vt:lpwstr>
  </property>
</Properties>
</file>