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notesMasterIdLst>
    <p:notesMasterId r:id="rId24"/>
  </p:notesMasterIdLst>
  <p:sldIdLst>
    <p:sldId id="282" r:id="rId2"/>
    <p:sldId id="338" r:id="rId3"/>
    <p:sldId id="322" r:id="rId4"/>
    <p:sldId id="339" r:id="rId5"/>
    <p:sldId id="340" r:id="rId6"/>
    <p:sldId id="341" r:id="rId7"/>
    <p:sldId id="342" r:id="rId8"/>
    <p:sldId id="343" r:id="rId9"/>
    <p:sldId id="345" r:id="rId10"/>
    <p:sldId id="347" r:id="rId11"/>
    <p:sldId id="344" r:id="rId12"/>
    <p:sldId id="346" r:id="rId13"/>
    <p:sldId id="355" r:id="rId14"/>
    <p:sldId id="348" r:id="rId15"/>
    <p:sldId id="356" r:id="rId16"/>
    <p:sldId id="349" r:id="rId17"/>
    <p:sldId id="350" r:id="rId18"/>
    <p:sldId id="351" r:id="rId19"/>
    <p:sldId id="352" r:id="rId20"/>
    <p:sldId id="353" r:id="rId21"/>
    <p:sldId id="354" r:id="rId22"/>
    <p:sldId id="265" r:id="rId23"/>
  </p:sldIdLst>
  <p:sldSz cx="12192000" cy="6858000"/>
  <p:notesSz cx="6858000" cy="9144000"/>
  <p:defaultTex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230"/>
    <p:restoredTop sz="94659"/>
  </p:normalViewPr>
  <p:slideViewPr>
    <p:cSldViewPr snapToGrid="0">
      <p:cViewPr varScale="1">
        <p:scale>
          <a:sx n="96" d="100"/>
          <a:sy n="96" d="100"/>
        </p:scale>
        <p:origin x="640" y="4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DBF122-46D9-4C50-AEE0-4784AC40F5BC}" type="doc">
      <dgm:prSet loTypeId="urn:microsoft.com/office/officeart/2016/7/layout/LinearBlockProcessNumbered" loCatId="process" qsTypeId="urn:microsoft.com/office/officeart/2005/8/quickstyle/simple1" qsCatId="simple" csTypeId="urn:microsoft.com/office/officeart/2005/8/colors/colorful1" csCatId="colorful"/>
      <dgm:spPr/>
      <dgm:t>
        <a:bodyPr/>
        <a:lstStyle/>
        <a:p>
          <a:endParaRPr lang="en-US"/>
        </a:p>
      </dgm:t>
    </dgm:pt>
    <dgm:pt modelId="{CFB684F3-F369-4DEF-8A6C-7D222FAE5798}">
      <dgm:prSet/>
      <dgm:spPr/>
      <dgm:t>
        <a:bodyPr/>
        <a:lstStyle/>
        <a:p>
          <a:r>
            <a:rPr lang="en-US" b="0" i="0"/>
            <a:t>The United Nations (UN) system protects human rights through various mechanisms designed to hold states accountable for upholding dignity, equality, and freedom. </a:t>
          </a:r>
          <a:endParaRPr lang="en-US"/>
        </a:p>
      </dgm:t>
    </dgm:pt>
    <dgm:pt modelId="{71EDE595-8027-45EA-9E22-4C6AE693DE6C}" type="parTrans" cxnId="{8EEC04F3-4AC7-48D0-9734-D3ED0B74A143}">
      <dgm:prSet/>
      <dgm:spPr/>
      <dgm:t>
        <a:bodyPr/>
        <a:lstStyle/>
        <a:p>
          <a:endParaRPr lang="en-US"/>
        </a:p>
      </dgm:t>
    </dgm:pt>
    <dgm:pt modelId="{73F6A461-917E-4FC3-802A-27F6E8224EF1}" type="sibTrans" cxnId="{8EEC04F3-4AC7-48D0-9734-D3ED0B74A143}">
      <dgm:prSet phldrT="01" phldr="0"/>
      <dgm:spPr/>
      <dgm:t>
        <a:bodyPr/>
        <a:lstStyle/>
        <a:p>
          <a:r>
            <a:rPr lang="en-US"/>
            <a:t>01</a:t>
          </a:r>
        </a:p>
      </dgm:t>
    </dgm:pt>
    <dgm:pt modelId="{4110AA54-1F2A-44C4-B340-76C0B3B1C65C}">
      <dgm:prSet/>
      <dgm:spPr/>
      <dgm:t>
        <a:bodyPr/>
        <a:lstStyle/>
        <a:p>
          <a:r>
            <a:rPr lang="en-US" b="0" i="0"/>
            <a:t>It’s like having a global referee ensuring everyone plays fair—but sometimes referees get ignored!</a:t>
          </a:r>
          <a:endParaRPr lang="en-US"/>
        </a:p>
      </dgm:t>
    </dgm:pt>
    <dgm:pt modelId="{52A7AE1C-6379-47B7-904C-8F7332C0AA84}" type="parTrans" cxnId="{AE33771D-4CE2-4934-9E76-B9CE07B9372A}">
      <dgm:prSet/>
      <dgm:spPr/>
      <dgm:t>
        <a:bodyPr/>
        <a:lstStyle/>
        <a:p>
          <a:endParaRPr lang="en-US"/>
        </a:p>
      </dgm:t>
    </dgm:pt>
    <dgm:pt modelId="{F4CD4693-B972-44AF-B34B-C1E8F2985150}" type="sibTrans" cxnId="{AE33771D-4CE2-4934-9E76-B9CE07B9372A}">
      <dgm:prSet phldrT="02" phldr="0"/>
      <dgm:spPr/>
      <dgm:t>
        <a:bodyPr/>
        <a:lstStyle/>
        <a:p>
          <a:r>
            <a:rPr lang="en-US"/>
            <a:t>02</a:t>
          </a:r>
        </a:p>
      </dgm:t>
    </dgm:pt>
    <dgm:pt modelId="{9BF74F7C-B42A-4415-A362-999A79EDB5E0}">
      <dgm:prSet/>
      <dgm:spPr/>
      <dgm:t>
        <a:bodyPr/>
        <a:lstStyle/>
        <a:p>
          <a:r>
            <a:rPr lang="en-US" b="0" i="0"/>
            <a:t>Fun Fact:</a:t>
          </a:r>
          <a:br>
            <a:rPr lang="en-US" b="0" i="0"/>
          </a:br>
          <a:r>
            <a:rPr lang="en-US" b="0" i="0"/>
            <a:t>Did you know that over 80 treaties fall under the umbrella of international human rights law? That's more than the number of episodes in your favorite Netflix series!</a:t>
          </a:r>
          <a:endParaRPr lang="en-US"/>
        </a:p>
      </dgm:t>
    </dgm:pt>
    <dgm:pt modelId="{E7690B0D-8ABC-4214-ADD2-525CF3A47554}" type="parTrans" cxnId="{04150AC9-078D-4CFD-96EC-CFECCB20BD4E}">
      <dgm:prSet/>
      <dgm:spPr/>
      <dgm:t>
        <a:bodyPr/>
        <a:lstStyle/>
        <a:p>
          <a:endParaRPr lang="en-US"/>
        </a:p>
      </dgm:t>
    </dgm:pt>
    <dgm:pt modelId="{9B887DE7-DE97-46EA-82BC-24881909FE91}" type="sibTrans" cxnId="{04150AC9-078D-4CFD-96EC-CFECCB20BD4E}">
      <dgm:prSet phldrT="03" phldr="0"/>
      <dgm:spPr/>
      <dgm:t>
        <a:bodyPr/>
        <a:lstStyle/>
        <a:p>
          <a:r>
            <a:rPr lang="en-US"/>
            <a:t>03</a:t>
          </a:r>
        </a:p>
      </dgm:t>
    </dgm:pt>
    <dgm:pt modelId="{CEE7C788-87C6-6E4D-A55B-8747B69AB776}" type="pres">
      <dgm:prSet presAssocID="{95DBF122-46D9-4C50-AEE0-4784AC40F5BC}" presName="Name0" presStyleCnt="0">
        <dgm:presLayoutVars>
          <dgm:animLvl val="lvl"/>
          <dgm:resizeHandles val="exact"/>
        </dgm:presLayoutVars>
      </dgm:prSet>
      <dgm:spPr/>
    </dgm:pt>
    <dgm:pt modelId="{6F8559CC-6466-0A46-B54A-74430651517D}" type="pres">
      <dgm:prSet presAssocID="{CFB684F3-F369-4DEF-8A6C-7D222FAE5798}" presName="compositeNode" presStyleCnt="0">
        <dgm:presLayoutVars>
          <dgm:bulletEnabled val="1"/>
        </dgm:presLayoutVars>
      </dgm:prSet>
      <dgm:spPr/>
    </dgm:pt>
    <dgm:pt modelId="{4CCF4774-6579-034D-A188-9A65EF9FD87A}" type="pres">
      <dgm:prSet presAssocID="{CFB684F3-F369-4DEF-8A6C-7D222FAE5798}" presName="bgRect" presStyleLbl="alignNode1" presStyleIdx="0" presStyleCnt="3"/>
      <dgm:spPr/>
    </dgm:pt>
    <dgm:pt modelId="{308B0399-B4AE-CA4D-A4A0-B1FBA887EE3C}" type="pres">
      <dgm:prSet presAssocID="{73F6A461-917E-4FC3-802A-27F6E8224EF1}" presName="sibTransNodeRect" presStyleLbl="alignNode1" presStyleIdx="0" presStyleCnt="3">
        <dgm:presLayoutVars>
          <dgm:chMax val="0"/>
          <dgm:bulletEnabled val="1"/>
        </dgm:presLayoutVars>
      </dgm:prSet>
      <dgm:spPr/>
    </dgm:pt>
    <dgm:pt modelId="{D04AA3BF-5342-234B-A602-DFB68F39750F}" type="pres">
      <dgm:prSet presAssocID="{CFB684F3-F369-4DEF-8A6C-7D222FAE5798}" presName="nodeRect" presStyleLbl="alignNode1" presStyleIdx="0" presStyleCnt="3">
        <dgm:presLayoutVars>
          <dgm:bulletEnabled val="1"/>
        </dgm:presLayoutVars>
      </dgm:prSet>
      <dgm:spPr/>
    </dgm:pt>
    <dgm:pt modelId="{D68099E5-8F48-214C-9250-94FB046B5E87}" type="pres">
      <dgm:prSet presAssocID="{73F6A461-917E-4FC3-802A-27F6E8224EF1}" presName="sibTrans" presStyleCnt="0"/>
      <dgm:spPr/>
    </dgm:pt>
    <dgm:pt modelId="{3D7C0C3A-BB69-7D48-8CD5-3F5E035FE0A4}" type="pres">
      <dgm:prSet presAssocID="{4110AA54-1F2A-44C4-B340-76C0B3B1C65C}" presName="compositeNode" presStyleCnt="0">
        <dgm:presLayoutVars>
          <dgm:bulletEnabled val="1"/>
        </dgm:presLayoutVars>
      </dgm:prSet>
      <dgm:spPr/>
    </dgm:pt>
    <dgm:pt modelId="{CE608505-0D9F-974B-8E4F-2C2227D1D672}" type="pres">
      <dgm:prSet presAssocID="{4110AA54-1F2A-44C4-B340-76C0B3B1C65C}" presName="bgRect" presStyleLbl="alignNode1" presStyleIdx="1" presStyleCnt="3"/>
      <dgm:spPr/>
    </dgm:pt>
    <dgm:pt modelId="{87D2826A-B53B-2743-9947-A864A146FBBD}" type="pres">
      <dgm:prSet presAssocID="{F4CD4693-B972-44AF-B34B-C1E8F2985150}" presName="sibTransNodeRect" presStyleLbl="alignNode1" presStyleIdx="1" presStyleCnt="3">
        <dgm:presLayoutVars>
          <dgm:chMax val="0"/>
          <dgm:bulletEnabled val="1"/>
        </dgm:presLayoutVars>
      </dgm:prSet>
      <dgm:spPr/>
    </dgm:pt>
    <dgm:pt modelId="{3C57797B-3272-2E40-AD65-031C59F31408}" type="pres">
      <dgm:prSet presAssocID="{4110AA54-1F2A-44C4-B340-76C0B3B1C65C}" presName="nodeRect" presStyleLbl="alignNode1" presStyleIdx="1" presStyleCnt="3">
        <dgm:presLayoutVars>
          <dgm:bulletEnabled val="1"/>
        </dgm:presLayoutVars>
      </dgm:prSet>
      <dgm:spPr/>
    </dgm:pt>
    <dgm:pt modelId="{C86F96A6-53F1-174D-BEB7-0DD27A4A24C3}" type="pres">
      <dgm:prSet presAssocID="{F4CD4693-B972-44AF-B34B-C1E8F2985150}" presName="sibTrans" presStyleCnt="0"/>
      <dgm:spPr/>
    </dgm:pt>
    <dgm:pt modelId="{89298340-5730-8F47-9064-F2517B34AB6A}" type="pres">
      <dgm:prSet presAssocID="{9BF74F7C-B42A-4415-A362-999A79EDB5E0}" presName="compositeNode" presStyleCnt="0">
        <dgm:presLayoutVars>
          <dgm:bulletEnabled val="1"/>
        </dgm:presLayoutVars>
      </dgm:prSet>
      <dgm:spPr/>
    </dgm:pt>
    <dgm:pt modelId="{90DF62B3-D2A4-9B47-AEF3-A273F5C4A30A}" type="pres">
      <dgm:prSet presAssocID="{9BF74F7C-B42A-4415-A362-999A79EDB5E0}" presName="bgRect" presStyleLbl="alignNode1" presStyleIdx="2" presStyleCnt="3"/>
      <dgm:spPr/>
    </dgm:pt>
    <dgm:pt modelId="{4EA2C12A-1765-C349-9C1B-DEAE4BFD67F1}" type="pres">
      <dgm:prSet presAssocID="{9B887DE7-DE97-46EA-82BC-24881909FE91}" presName="sibTransNodeRect" presStyleLbl="alignNode1" presStyleIdx="2" presStyleCnt="3">
        <dgm:presLayoutVars>
          <dgm:chMax val="0"/>
          <dgm:bulletEnabled val="1"/>
        </dgm:presLayoutVars>
      </dgm:prSet>
      <dgm:spPr/>
    </dgm:pt>
    <dgm:pt modelId="{D770BC74-5A84-0842-9DDA-1E682848F7B3}" type="pres">
      <dgm:prSet presAssocID="{9BF74F7C-B42A-4415-A362-999A79EDB5E0}" presName="nodeRect" presStyleLbl="alignNode1" presStyleIdx="2" presStyleCnt="3">
        <dgm:presLayoutVars>
          <dgm:bulletEnabled val="1"/>
        </dgm:presLayoutVars>
      </dgm:prSet>
      <dgm:spPr/>
    </dgm:pt>
  </dgm:ptLst>
  <dgm:cxnLst>
    <dgm:cxn modelId="{AE33771D-4CE2-4934-9E76-B9CE07B9372A}" srcId="{95DBF122-46D9-4C50-AEE0-4784AC40F5BC}" destId="{4110AA54-1F2A-44C4-B340-76C0B3B1C65C}" srcOrd="1" destOrd="0" parTransId="{52A7AE1C-6379-47B7-904C-8F7332C0AA84}" sibTransId="{F4CD4693-B972-44AF-B34B-C1E8F2985150}"/>
    <dgm:cxn modelId="{12797A2D-20FE-2E4E-82F5-65A10FBB35EB}" type="presOf" srcId="{F4CD4693-B972-44AF-B34B-C1E8F2985150}" destId="{87D2826A-B53B-2743-9947-A864A146FBBD}" srcOrd="0" destOrd="0" presId="urn:microsoft.com/office/officeart/2016/7/layout/LinearBlockProcessNumbered"/>
    <dgm:cxn modelId="{3572F537-43D4-6549-93E1-B7485271B3C8}" type="presOf" srcId="{CFB684F3-F369-4DEF-8A6C-7D222FAE5798}" destId="{4CCF4774-6579-034D-A188-9A65EF9FD87A}" srcOrd="0" destOrd="0" presId="urn:microsoft.com/office/officeart/2016/7/layout/LinearBlockProcessNumbered"/>
    <dgm:cxn modelId="{1F106048-1409-7449-A17F-EE75865E02E3}" type="presOf" srcId="{73F6A461-917E-4FC3-802A-27F6E8224EF1}" destId="{308B0399-B4AE-CA4D-A4A0-B1FBA887EE3C}" srcOrd="0" destOrd="0" presId="urn:microsoft.com/office/officeart/2016/7/layout/LinearBlockProcessNumbered"/>
    <dgm:cxn modelId="{55243554-4FB8-2A4A-A225-5188340008F4}" type="presOf" srcId="{9B887DE7-DE97-46EA-82BC-24881909FE91}" destId="{4EA2C12A-1765-C349-9C1B-DEAE4BFD67F1}" srcOrd="0" destOrd="0" presId="urn:microsoft.com/office/officeart/2016/7/layout/LinearBlockProcessNumbered"/>
    <dgm:cxn modelId="{6891429B-EFD0-BE4E-9236-62E535AE5EDA}" type="presOf" srcId="{9BF74F7C-B42A-4415-A362-999A79EDB5E0}" destId="{90DF62B3-D2A4-9B47-AEF3-A273F5C4A30A}" srcOrd="0" destOrd="0" presId="urn:microsoft.com/office/officeart/2016/7/layout/LinearBlockProcessNumbered"/>
    <dgm:cxn modelId="{56CC059C-3378-C145-82F6-F580A91BDB8E}" type="presOf" srcId="{4110AA54-1F2A-44C4-B340-76C0B3B1C65C}" destId="{3C57797B-3272-2E40-AD65-031C59F31408}" srcOrd="1" destOrd="0" presId="urn:microsoft.com/office/officeart/2016/7/layout/LinearBlockProcessNumbered"/>
    <dgm:cxn modelId="{B08D2CA2-46D4-2440-AD43-6E0CFCFE7D84}" type="presOf" srcId="{95DBF122-46D9-4C50-AEE0-4784AC40F5BC}" destId="{CEE7C788-87C6-6E4D-A55B-8747B69AB776}" srcOrd="0" destOrd="0" presId="urn:microsoft.com/office/officeart/2016/7/layout/LinearBlockProcessNumbered"/>
    <dgm:cxn modelId="{CB922FAC-EFB8-1E4B-94A3-E5AEE2605CA0}" type="presOf" srcId="{CFB684F3-F369-4DEF-8A6C-7D222FAE5798}" destId="{D04AA3BF-5342-234B-A602-DFB68F39750F}" srcOrd="1" destOrd="0" presId="urn:microsoft.com/office/officeart/2016/7/layout/LinearBlockProcessNumbered"/>
    <dgm:cxn modelId="{04150AC9-078D-4CFD-96EC-CFECCB20BD4E}" srcId="{95DBF122-46D9-4C50-AEE0-4784AC40F5BC}" destId="{9BF74F7C-B42A-4415-A362-999A79EDB5E0}" srcOrd="2" destOrd="0" parTransId="{E7690B0D-8ABC-4214-ADD2-525CF3A47554}" sibTransId="{9B887DE7-DE97-46EA-82BC-24881909FE91}"/>
    <dgm:cxn modelId="{0B4900CE-9C53-7A46-9A37-E74106ABD7AF}" type="presOf" srcId="{4110AA54-1F2A-44C4-B340-76C0B3B1C65C}" destId="{CE608505-0D9F-974B-8E4F-2C2227D1D672}" srcOrd="0" destOrd="0" presId="urn:microsoft.com/office/officeart/2016/7/layout/LinearBlockProcessNumbered"/>
    <dgm:cxn modelId="{C2C382D7-7B27-6E45-9456-931854C61FAC}" type="presOf" srcId="{9BF74F7C-B42A-4415-A362-999A79EDB5E0}" destId="{D770BC74-5A84-0842-9DDA-1E682848F7B3}" srcOrd="1" destOrd="0" presId="urn:microsoft.com/office/officeart/2016/7/layout/LinearBlockProcessNumbered"/>
    <dgm:cxn modelId="{8EEC04F3-4AC7-48D0-9734-D3ED0B74A143}" srcId="{95DBF122-46D9-4C50-AEE0-4784AC40F5BC}" destId="{CFB684F3-F369-4DEF-8A6C-7D222FAE5798}" srcOrd="0" destOrd="0" parTransId="{71EDE595-8027-45EA-9E22-4C6AE693DE6C}" sibTransId="{73F6A461-917E-4FC3-802A-27F6E8224EF1}"/>
    <dgm:cxn modelId="{4F6F0B31-AFA3-1748-B58B-75DE916E9FEA}" type="presParOf" srcId="{CEE7C788-87C6-6E4D-A55B-8747B69AB776}" destId="{6F8559CC-6466-0A46-B54A-74430651517D}" srcOrd="0" destOrd="0" presId="urn:microsoft.com/office/officeart/2016/7/layout/LinearBlockProcessNumbered"/>
    <dgm:cxn modelId="{CAADA3F7-9730-4F48-B707-886992D9A464}" type="presParOf" srcId="{6F8559CC-6466-0A46-B54A-74430651517D}" destId="{4CCF4774-6579-034D-A188-9A65EF9FD87A}" srcOrd="0" destOrd="0" presId="urn:microsoft.com/office/officeart/2016/7/layout/LinearBlockProcessNumbered"/>
    <dgm:cxn modelId="{E4780882-80E4-6A46-ACDB-0042E36D2AA9}" type="presParOf" srcId="{6F8559CC-6466-0A46-B54A-74430651517D}" destId="{308B0399-B4AE-CA4D-A4A0-B1FBA887EE3C}" srcOrd="1" destOrd="0" presId="urn:microsoft.com/office/officeart/2016/7/layout/LinearBlockProcessNumbered"/>
    <dgm:cxn modelId="{5E02DA6B-9A08-0342-A168-B545C2F7C786}" type="presParOf" srcId="{6F8559CC-6466-0A46-B54A-74430651517D}" destId="{D04AA3BF-5342-234B-A602-DFB68F39750F}" srcOrd="2" destOrd="0" presId="urn:microsoft.com/office/officeart/2016/7/layout/LinearBlockProcessNumbered"/>
    <dgm:cxn modelId="{6EE74E96-17A9-C142-B0E4-71859A798DA9}" type="presParOf" srcId="{CEE7C788-87C6-6E4D-A55B-8747B69AB776}" destId="{D68099E5-8F48-214C-9250-94FB046B5E87}" srcOrd="1" destOrd="0" presId="urn:microsoft.com/office/officeart/2016/7/layout/LinearBlockProcessNumbered"/>
    <dgm:cxn modelId="{BB31FD4D-6AA9-DF49-8CB0-AD692E4DD52D}" type="presParOf" srcId="{CEE7C788-87C6-6E4D-A55B-8747B69AB776}" destId="{3D7C0C3A-BB69-7D48-8CD5-3F5E035FE0A4}" srcOrd="2" destOrd="0" presId="urn:microsoft.com/office/officeart/2016/7/layout/LinearBlockProcessNumbered"/>
    <dgm:cxn modelId="{AD53F440-D522-2A42-AFDF-8C52B3B126C2}" type="presParOf" srcId="{3D7C0C3A-BB69-7D48-8CD5-3F5E035FE0A4}" destId="{CE608505-0D9F-974B-8E4F-2C2227D1D672}" srcOrd="0" destOrd="0" presId="urn:microsoft.com/office/officeart/2016/7/layout/LinearBlockProcessNumbered"/>
    <dgm:cxn modelId="{522243F1-F907-FA41-B43E-7349B3734526}" type="presParOf" srcId="{3D7C0C3A-BB69-7D48-8CD5-3F5E035FE0A4}" destId="{87D2826A-B53B-2743-9947-A864A146FBBD}" srcOrd="1" destOrd="0" presId="urn:microsoft.com/office/officeart/2016/7/layout/LinearBlockProcessNumbered"/>
    <dgm:cxn modelId="{BFBA043D-4874-C246-A757-3E01E8F482A5}" type="presParOf" srcId="{3D7C0C3A-BB69-7D48-8CD5-3F5E035FE0A4}" destId="{3C57797B-3272-2E40-AD65-031C59F31408}" srcOrd="2" destOrd="0" presId="urn:microsoft.com/office/officeart/2016/7/layout/LinearBlockProcessNumbered"/>
    <dgm:cxn modelId="{E43C82E8-BF78-0642-B426-BAD5D34F0FA7}" type="presParOf" srcId="{CEE7C788-87C6-6E4D-A55B-8747B69AB776}" destId="{C86F96A6-53F1-174D-BEB7-0DD27A4A24C3}" srcOrd="3" destOrd="0" presId="urn:microsoft.com/office/officeart/2016/7/layout/LinearBlockProcessNumbered"/>
    <dgm:cxn modelId="{4F41A1CD-90B4-1242-BB08-1A240C093ACF}" type="presParOf" srcId="{CEE7C788-87C6-6E4D-A55B-8747B69AB776}" destId="{89298340-5730-8F47-9064-F2517B34AB6A}" srcOrd="4" destOrd="0" presId="urn:microsoft.com/office/officeart/2016/7/layout/LinearBlockProcessNumbered"/>
    <dgm:cxn modelId="{3C047A87-697E-9E44-A1DB-9C997003135D}" type="presParOf" srcId="{89298340-5730-8F47-9064-F2517B34AB6A}" destId="{90DF62B3-D2A4-9B47-AEF3-A273F5C4A30A}" srcOrd="0" destOrd="0" presId="urn:microsoft.com/office/officeart/2016/7/layout/LinearBlockProcessNumbered"/>
    <dgm:cxn modelId="{6C383B84-7BD0-854A-9170-1F6C24713C56}" type="presParOf" srcId="{89298340-5730-8F47-9064-F2517B34AB6A}" destId="{4EA2C12A-1765-C349-9C1B-DEAE4BFD67F1}" srcOrd="1" destOrd="0" presId="urn:microsoft.com/office/officeart/2016/7/layout/LinearBlockProcessNumbered"/>
    <dgm:cxn modelId="{A1B0E1ED-7E4C-004E-92CD-6CE7E7A80492}" type="presParOf" srcId="{89298340-5730-8F47-9064-F2517B34AB6A}" destId="{D770BC74-5A84-0842-9DDA-1E682848F7B3}"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CF4774-6579-034D-A188-9A65EF9FD87A}">
      <dsp:nvSpPr>
        <dsp:cNvPr id="0" name=""/>
        <dsp:cNvSpPr/>
      </dsp:nvSpPr>
      <dsp:spPr>
        <a:xfrm>
          <a:off x="790" y="0"/>
          <a:ext cx="3201828" cy="3566160"/>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6270" tIns="0" rIns="316270" bIns="330200" numCol="1" spcCol="1270" anchor="t" anchorCtr="0">
          <a:noAutofit/>
        </a:bodyPr>
        <a:lstStyle/>
        <a:p>
          <a:pPr marL="0" lvl="0" indent="0" algn="l" defTabSz="711200">
            <a:lnSpc>
              <a:spcPct val="90000"/>
            </a:lnSpc>
            <a:spcBef>
              <a:spcPct val="0"/>
            </a:spcBef>
            <a:spcAft>
              <a:spcPct val="35000"/>
            </a:spcAft>
            <a:buNone/>
          </a:pPr>
          <a:r>
            <a:rPr lang="en-US" sz="1600" b="0" i="0" kern="1200"/>
            <a:t>The United Nations (UN) system protects human rights through various mechanisms designed to hold states accountable for upholding dignity, equality, and freedom. </a:t>
          </a:r>
          <a:endParaRPr lang="en-US" sz="1600" kern="1200"/>
        </a:p>
      </dsp:txBody>
      <dsp:txXfrm>
        <a:off x="790" y="1426464"/>
        <a:ext cx="3201828" cy="2139696"/>
      </dsp:txXfrm>
    </dsp:sp>
    <dsp:sp modelId="{308B0399-B4AE-CA4D-A4A0-B1FBA887EE3C}">
      <dsp:nvSpPr>
        <dsp:cNvPr id="0" name=""/>
        <dsp:cNvSpPr/>
      </dsp:nvSpPr>
      <dsp:spPr>
        <a:xfrm>
          <a:off x="790" y="0"/>
          <a:ext cx="3201828" cy="1426464"/>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16270" tIns="165100" rIns="316270" bIns="165100" numCol="1" spcCol="1270" anchor="ctr" anchorCtr="0">
          <a:noAutofit/>
        </a:bodyPr>
        <a:lstStyle/>
        <a:p>
          <a:pPr marL="0" lvl="0" indent="0" algn="l" defTabSz="2933700">
            <a:lnSpc>
              <a:spcPct val="90000"/>
            </a:lnSpc>
            <a:spcBef>
              <a:spcPct val="0"/>
            </a:spcBef>
            <a:spcAft>
              <a:spcPct val="35000"/>
            </a:spcAft>
            <a:buNone/>
          </a:pPr>
          <a:r>
            <a:rPr lang="en-US" sz="6600" kern="1200"/>
            <a:t>01</a:t>
          </a:r>
        </a:p>
      </dsp:txBody>
      <dsp:txXfrm>
        <a:off x="790" y="0"/>
        <a:ext cx="3201828" cy="1426464"/>
      </dsp:txXfrm>
    </dsp:sp>
    <dsp:sp modelId="{CE608505-0D9F-974B-8E4F-2C2227D1D672}">
      <dsp:nvSpPr>
        <dsp:cNvPr id="0" name=""/>
        <dsp:cNvSpPr/>
      </dsp:nvSpPr>
      <dsp:spPr>
        <a:xfrm>
          <a:off x="3458765" y="0"/>
          <a:ext cx="3201828" cy="3566160"/>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6270" tIns="0" rIns="316270" bIns="330200" numCol="1" spcCol="1270" anchor="t" anchorCtr="0">
          <a:noAutofit/>
        </a:bodyPr>
        <a:lstStyle/>
        <a:p>
          <a:pPr marL="0" lvl="0" indent="0" algn="l" defTabSz="711200">
            <a:lnSpc>
              <a:spcPct val="90000"/>
            </a:lnSpc>
            <a:spcBef>
              <a:spcPct val="0"/>
            </a:spcBef>
            <a:spcAft>
              <a:spcPct val="35000"/>
            </a:spcAft>
            <a:buNone/>
          </a:pPr>
          <a:r>
            <a:rPr lang="en-US" sz="1600" b="0" i="0" kern="1200"/>
            <a:t>It’s like having a global referee ensuring everyone plays fair—but sometimes referees get ignored!</a:t>
          </a:r>
          <a:endParaRPr lang="en-US" sz="1600" kern="1200"/>
        </a:p>
      </dsp:txBody>
      <dsp:txXfrm>
        <a:off x="3458765" y="1426464"/>
        <a:ext cx="3201828" cy="2139696"/>
      </dsp:txXfrm>
    </dsp:sp>
    <dsp:sp modelId="{87D2826A-B53B-2743-9947-A864A146FBBD}">
      <dsp:nvSpPr>
        <dsp:cNvPr id="0" name=""/>
        <dsp:cNvSpPr/>
      </dsp:nvSpPr>
      <dsp:spPr>
        <a:xfrm>
          <a:off x="3458765" y="0"/>
          <a:ext cx="3201828" cy="1426464"/>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16270" tIns="165100" rIns="316270" bIns="165100" numCol="1" spcCol="1270" anchor="ctr" anchorCtr="0">
          <a:noAutofit/>
        </a:bodyPr>
        <a:lstStyle/>
        <a:p>
          <a:pPr marL="0" lvl="0" indent="0" algn="l" defTabSz="2933700">
            <a:lnSpc>
              <a:spcPct val="90000"/>
            </a:lnSpc>
            <a:spcBef>
              <a:spcPct val="0"/>
            </a:spcBef>
            <a:spcAft>
              <a:spcPct val="35000"/>
            </a:spcAft>
            <a:buNone/>
          </a:pPr>
          <a:r>
            <a:rPr lang="en-US" sz="6600" kern="1200"/>
            <a:t>02</a:t>
          </a:r>
        </a:p>
      </dsp:txBody>
      <dsp:txXfrm>
        <a:off x="3458765" y="0"/>
        <a:ext cx="3201828" cy="1426464"/>
      </dsp:txXfrm>
    </dsp:sp>
    <dsp:sp modelId="{90DF62B3-D2A4-9B47-AEF3-A273F5C4A30A}">
      <dsp:nvSpPr>
        <dsp:cNvPr id="0" name=""/>
        <dsp:cNvSpPr/>
      </dsp:nvSpPr>
      <dsp:spPr>
        <a:xfrm>
          <a:off x="6916740" y="0"/>
          <a:ext cx="3201828" cy="3566160"/>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6270" tIns="0" rIns="316270" bIns="330200" numCol="1" spcCol="1270" anchor="t" anchorCtr="0">
          <a:noAutofit/>
        </a:bodyPr>
        <a:lstStyle/>
        <a:p>
          <a:pPr marL="0" lvl="0" indent="0" algn="l" defTabSz="711200">
            <a:lnSpc>
              <a:spcPct val="90000"/>
            </a:lnSpc>
            <a:spcBef>
              <a:spcPct val="0"/>
            </a:spcBef>
            <a:spcAft>
              <a:spcPct val="35000"/>
            </a:spcAft>
            <a:buNone/>
          </a:pPr>
          <a:r>
            <a:rPr lang="en-US" sz="1600" b="0" i="0" kern="1200"/>
            <a:t>Fun Fact:</a:t>
          </a:r>
          <a:br>
            <a:rPr lang="en-US" sz="1600" b="0" i="0" kern="1200"/>
          </a:br>
          <a:r>
            <a:rPr lang="en-US" sz="1600" b="0" i="0" kern="1200"/>
            <a:t>Did you know that over 80 treaties fall under the umbrella of international human rights law? That's more than the number of episodes in your favorite Netflix series!</a:t>
          </a:r>
          <a:endParaRPr lang="en-US" sz="1600" kern="1200"/>
        </a:p>
      </dsp:txBody>
      <dsp:txXfrm>
        <a:off x="6916740" y="1426464"/>
        <a:ext cx="3201828" cy="2139696"/>
      </dsp:txXfrm>
    </dsp:sp>
    <dsp:sp modelId="{4EA2C12A-1765-C349-9C1B-DEAE4BFD67F1}">
      <dsp:nvSpPr>
        <dsp:cNvPr id="0" name=""/>
        <dsp:cNvSpPr/>
      </dsp:nvSpPr>
      <dsp:spPr>
        <a:xfrm>
          <a:off x="6916740" y="0"/>
          <a:ext cx="3201828" cy="1426464"/>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16270" tIns="165100" rIns="316270" bIns="165100" numCol="1" spcCol="1270" anchor="ctr" anchorCtr="0">
          <a:noAutofit/>
        </a:bodyPr>
        <a:lstStyle/>
        <a:p>
          <a:pPr marL="0" lvl="0" indent="0" algn="l" defTabSz="2933700">
            <a:lnSpc>
              <a:spcPct val="90000"/>
            </a:lnSpc>
            <a:spcBef>
              <a:spcPct val="0"/>
            </a:spcBef>
            <a:spcAft>
              <a:spcPct val="35000"/>
            </a:spcAft>
            <a:buNone/>
          </a:pPr>
          <a:r>
            <a:rPr lang="en-US" sz="6600" kern="1200"/>
            <a:t>03</a:t>
          </a:r>
        </a:p>
      </dsp:txBody>
      <dsp:txXfrm>
        <a:off x="6916740" y="0"/>
        <a:ext cx="3201828" cy="1426464"/>
      </dsp:txXfrm>
    </dsp:sp>
  </dsp:spTree>
</dsp:drawing>
</file>

<file path=ppt/diagrams/layout1.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6976B5-EBF4-C841-9EC8-ABE5520015A7}" type="datetimeFigureOut">
              <a:rPr lang="ru-UA" smtClean="0"/>
              <a:t>18.03.2025</a:t>
            </a:fld>
            <a:endParaRPr lang="ru-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1D4041-421B-C04E-B257-11A0E2C123DE}" type="slidenum">
              <a:rPr lang="ru-UA" smtClean="0"/>
              <a:t>‹#›</a:t>
            </a:fld>
            <a:endParaRPr lang="ru-UA"/>
          </a:p>
        </p:txBody>
      </p:sp>
    </p:spTree>
    <p:extLst>
      <p:ext uri="{BB962C8B-B14F-4D97-AF65-F5344CB8AC3E}">
        <p14:creationId xmlns:p14="http://schemas.microsoft.com/office/powerpoint/2010/main" val="4265556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04D09CA-DCB2-CAA4-705C-E4FDC0D5D06F}"/>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ru-UA"/>
          </a:p>
        </p:txBody>
      </p:sp>
      <p:sp>
        <p:nvSpPr>
          <p:cNvPr id="3" name="Подзаголовок 2">
            <a:extLst>
              <a:ext uri="{FF2B5EF4-FFF2-40B4-BE49-F238E27FC236}">
                <a16:creationId xmlns:a16="http://schemas.microsoft.com/office/drawing/2014/main" id="{3EB87C11-C7F5-290D-F36A-80DBA7DF3C3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ru-UA"/>
          </a:p>
        </p:txBody>
      </p:sp>
      <p:sp>
        <p:nvSpPr>
          <p:cNvPr id="4" name="Дата 3">
            <a:extLst>
              <a:ext uri="{FF2B5EF4-FFF2-40B4-BE49-F238E27FC236}">
                <a16:creationId xmlns:a16="http://schemas.microsoft.com/office/drawing/2014/main" id="{BD02FF57-F7E4-D283-CE0E-9055B1486832}"/>
              </a:ext>
            </a:extLst>
          </p:cNvPr>
          <p:cNvSpPr>
            <a:spLocks noGrp="1"/>
          </p:cNvSpPr>
          <p:nvPr>
            <p:ph type="dt" sz="half" idx="10"/>
          </p:nvPr>
        </p:nvSpPr>
        <p:spPr/>
        <p:txBody>
          <a:bodyPr/>
          <a:lstStyle/>
          <a:p>
            <a:fld id="{48A87A34-81AB-432B-8DAE-1953F412C126}" type="datetimeFigureOut">
              <a:rPr lang="en-US" smtClean="0"/>
              <a:t>3/18/25</a:t>
            </a:fld>
            <a:endParaRPr lang="en-US" dirty="0"/>
          </a:p>
        </p:txBody>
      </p:sp>
      <p:sp>
        <p:nvSpPr>
          <p:cNvPr id="5" name="Нижний колонтитул 4">
            <a:extLst>
              <a:ext uri="{FF2B5EF4-FFF2-40B4-BE49-F238E27FC236}">
                <a16:creationId xmlns:a16="http://schemas.microsoft.com/office/drawing/2014/main" id="{D394B482-58F2-A95D-A4A4-C99025606963}"/>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90BF28BF-5E54-EED7-2913-43221FEBA12F}"/>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468296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0682714-7842-5018-3C13-69B66547FF1F}"/>
              </a:ext>
            </a:extLst>
          </p:cNvPr>
          <p:cNvSpPr>
            <a:spLocks noGrp="1"/>
          </p:cNvSpPr>
          <p:nvPr>
            <p:ph type="title"/>
          </p:nvPr>
        </p:nvSpPr>
        <p:spPr/>
        <p:txBody>
          <a:bodyPr/>
          <a:lstStyle/>
          <a:p>
            <a:r>
              <a:rPr lang="ru-RU"/>
              <a:t>Образец заголовка</a:t>
            </a:r>
            <a:endParaRPr lang="ru-UA"/>
          </a:p>
        </p:txBody>
      </p:sp>
      <p:sp>
        <p:nvSpPr>
          <p:cNvPr id="3" name="Вертикальный текст 2">
            <a:extLst>
              <a:ext uri="{FF2B5EF4-FFF2-40B4-BE49-F238E27FC236}">
                <a16:creationId xmlns:a16="http://schemas.microsoft.com/office/drawing/2014/main" id="{216C8659-3796-75FE-A939-E7F2CDF219B0}"/>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Дата 3">
            <a:extLst>
              <a:ext uri="{FF2B5EF4-FFF2-40B4-BE49-F238E27FC236}">
                <a16:creationId xmlns:a16="http://schemas.microsoft.com/office/drawing/2014/main" id="{4C402B3E-B00E-22B9-872E-F3EACD0D59E1}"/>
              </a:ext>
            </a:extLst>
          </p:cNvPr>
          <p:cNvSpPr>
            <a:spLocks noGrp="1"/>
          </p:cNvSpPr>
          <p:nvPr>
            <p:ph type="dt" sz="half" idx="10"/>
          </p:nvPr>
        </p:nvSpPr>
        <p:spPr/>
        <p:txBody>
          <a:bodyPr/>
          <a:lstStyle/>
          <a:p>
            <a:fld id="{48A87A34-81AB-432B-8DAE-1953F412C126}" type="datetimeFigureOut">
              <a:rPr lang="en-US" smtClean="0"/>
              <a:pPr/>
              <a:t>3/18/25</a:t>
            </a:fld>
            <a:endParaRPr lang="en-US" dirty="0"/>
          </a:p>
        </p:txBody>
      </p:sp>
      <p:sp>
        <p:nvSpPr>
          <p:cNvPr id="5" name="Нижний колонтитул 4">
            <a:extLst>
              <a:ext uri="{FF2B5EF4-FFF2-40B4-BE49-F238E27FC236}">
                <a16:creationId xmlns:a16="http://schemas.microsoft.com/office/drawing/2014/main" id="{D37BA369-BAE3-A6CA-017A-E40A52CF2C07}"/>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C0AD90B9-5392-0951-5072-8BA6276E1C32}"/>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1197290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6AD901BA-7F92-CB24-DCBA-F4D4467E992B}"/>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ru-UA"/>
          </a:p>
        </p:txBody>
      </p:sp>
      <p:sp>
        <p:nvSpPr>
          <p:cNvPr id="3" name="Вертикальный текст 2">
            <a:extLst>
              <a:ext uri="{FF2B5EF4-FFF2-40B4-BE49-F238E27FC236}">
                <a16:creationId xmlns:a16="http://schemas.microsoft.com/office/drawing/2014/main" id="{6682F845-EFC4-215D-0506-82BDA2728872}"/>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Дата 3">
            <a:extLst>
              <a:ext uri="{FF2B5EF4-FFF2-40B4-BE49-F238E27FC236}">
                <a16:creationId xmlns:a16="http://schemas.microsoft.com/office/drawing/2014/main" id="{D283503F-38A1-FDE0-63A7-0CC505C795E1}"/>
              </a:ext>
            </a:extLst>
          </p:cNvPr>
          <p:cNvSpPr>
            <a:spLocks noGrp="1"/>
          </p:cNvSpPr>
          <p:nvPr>
            <p:ph type="dt" sz="half" idx="10"/>
          </p:nvPr>
        </p:nvSpPr>
        <p:spPr/>
        <p:txBody>
          <a:bodyPr/>
          <a:lstStyle/>
          <a:p>
            <a:fld id="{48A87A34-81AB-432B-8DAE-1953F412C126}" type="datetimeFigureOut">
              <a:rPr lang="en-US" smtClean="0"/>
              <a:pPr/>
              <a:t>3/18/25</a:t>
            </a:fld>
            <a:endParaRPr lang="en-US" dirty="0"/>
          </a:p>
        </p:txBody>
      </p:sp>
      <p:sp>
        <p:nvSpPr>
          <p:cNvPr id="5" name="Нижний колонтитул 4">
            <a:extLst>
              <a:ext uri="{FF2B5EF4-FFF2-40B4-BE49-F238E27FC236}">
                <a16:creationId xmlns:a16="http://schemas.microsoft.com/office/drawing/2014/main" id="{7674AE4D-33A9-5E18-F627-360BE94D065B}"/>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2FA2FD18-E7A7-B5BF-18B3-B4B858FFF548}"/>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1889624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3/18/25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730274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0EAFD5-23B2-8D0E-64E8-2982C9F8E079}"/>
              </a:ext>
            </a:extLst>
          </p:cNvPr>
          <p:cNvSpPr>
            <a:spLocks noGrp="1"/>
          </p:cNvSpPr>
          <p:nvPr>
            <p:ph type="title"/>
          </p:nvPr>
        </p:nvSpPr>
        <p:spPr/>
        <p:txBody>
          <a:bodyPr/>
          <a:lstStyle/>
          <a:p>
            <a:r>
              <a:rPr lang="ru-RU"/>
              <a:t>Образец заголовка</a:t>
            </a:r>
            <a:endParaRPr lang="ru-UA"/>
          </a:p>
        </p:txBody>
      </p:sp>
      <p:sp>
        <p:nvSpPr>
          <p:cNvPr id="3" name="Объект 2">
            <a:extLst>
              <a:ext uri="{FF2B5EF4-FFF2-40B4-BE49-F238E27FC236}">
                <a16:creationId xmlns:a16="http://schemas.microsoft.com/office/drawing/2014/main" id="{94F12660-0441-237A-78C0-58CFA4617770}"/>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Дата 3">
            <a:extLst>
              <a:ext uri="{FF2B5EF4-FFF2-40B4-BE49-F238E27FC236}">
                <a16:creationId xmlns:a16="http://schemas.microsoft.com/office/drawing/2014/main" id="{FD5D4BA6-4FEC-514C-5643-00E96C66B027}"/>
              </a:ext>
            </a:extLst>
          </p:cNvPr>
          <p:cNvSpPr>
            <a:spLocks noGrp="1"/>
          </p:cNvSpPr>
          <p:nvPr>
            <p:ph type="dt" sz="half" idx="10"/>
          </p:nvPr>
        </p:nvSpPr>
        <p:spPr/>
        <p:txBody>
          <a:bodyPr/>
          <a:lstStyle/>
          <a:p>
            <a:fld id="{48A87A34-81AB-432B-8DAE-1953F412C126}" type="datetimeFigureOut">
              <a:rPr lang="en-US" smtClean="0"/>
              <a:pPr/>
              <a:t>3/18/25</a:t>
            </a:fld>
            <a:endParaRPr lang="en-US" dirty="0"/>
          </a:p>
        </p:txBody>
      </p:sp>
      <p:sp>
        <p:nvSpPr>
          <p:cNvPr id="5" name="Нижний колонтитул 4">
            <a:extLst>
              <a:ext uri="{FF2B5EF4-FFF2-40B4-BE49-F238E27FC236}">
                <a16:creationId xmlns:a16="http://schemas.microsoft.com/office/drawing/2014/main" id="{8E246934-8CB3-9628-8CFF-203C98FC49C5}"/>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B96E5E32-424B-DC3A-5974-C6884B41B7AE}"/>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1393523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5C3D96-2A99-2406-D48D-6844DB515821}"/>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ru-UA"/>
          </a:p>
        </p:txBody>
      </p:sp>
      <p:sp>
        <p:nvSpPr>
          <p:cNvPr id="3" name="Текст 2">
            <a:extLst>
              <a:ext uri="{FF2B5EF4-FFF2-40B4-BE49-F238E27FC236}">
                <a16:creationId xmlns:a16="http://schemas.microsoft.com/office/drawing/2014/main" id="{35A8D829-6A93-3E34-EF95-AF3CE47C619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F6628DF3-E2C6-EA1B-DC57-B3BE46E01FAB}"/>
              </a:ext>
            </a:extLst>
          </p:cNvPr>
          <p:cNvSpPr>
            <a:spLocks noGrp="1"/>
          </p:cNvSpPr>
          <p:nvPr>
            <p:ph type="dt" sz="half" idx="10"/>
          </p:nvPr>
        </p:nvSpPr>
        <p:spPr/>
        <p:txBody>
          <a:bodyPr/>
          <a:lstStyle/>
          <a:p>
            <a:fld id="{48A87A34-81AB-432B-8DAE-1953F412C126}" type="datetimeFigureOut">
              <a:rPr lang="en-US" smtClean="0"/>
              <a:t>3/18/25</a:t>
            </a:fld>
            <a:endParaRPr lang="en-US" dirty="0"/>
          </a:p>
        </p:txBody>
      </p:sp>
      <p:sp>
        <p:nvSpPr>
          <p:cNvPr id="5" name="Нижний колонтитул 4">
            <a:extLst>
              <a:ext uri="{FF2B5EF4-FFF2-40B4-BE49-F238E27FC236}">
                <a16:creationId xmlns:a16="http://schemas.microsoft.com/office/drawing/2014/main" id="{40B647BB-D1E9-FC5E-6F63-B4221B19C0BF}"/>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6A627020-5F47-1E86-6763-A7E188681170}"/>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33399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C282D82-A370-63A8-4308-9742B1F2F37C}"/>
              </a:ext>
            </a:extLst>
          </p:cNvPr>
          <p:cNvSpPr>
            <a:spLocks noGrp="1"/>
          </p:cNvSpPr>
          <p:nvPr>
            <p:ph type="title"/>
          </p:nvPr>
        </p:nvSpPr>
        <p:spPr/>
        <p:txBody>
          <a:bodyPr/>
          <a:lstStyle/>
          <a:p>
            <a:r>
              <a:rPr lang="ru-RU"/>
              <a:t>Образец заголовка</a:t>
            </a:r>
            <a:endParaRPr lang="ru-UA"/>
          </a:p>
        </p:txBody>
      </p:sp>
      <p:sp>
        <p:nvSpPr>
          <p:cNvPr id="3" name="Объект 2">
            <a:extLst>
              <a:ext uri="{FF2B5EF4-FFF2-40B4-BE49-F238E27FC236}">
                <a16:creationId xmlns:a16="http://schemas.microsoft.com/office/drawing/2014/main" id="{033142F9-C36E-9F19-53DA-5D698B3B15C8}"/>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Объект 3">
            <a:extLst>
              <a:ext uri="{FF2B5EF4-FFF2-40B4-BE49-F238E27FC236}">
                <a16:creationId xmlns:a16="http://schemas.microsoft.com/office/drawing/2014/main" id="{1B9D67BE-FDCF-876A-6053-43ACD302F772}"/>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5" name="Дата 4">
            <a:extLst>
              <a:ext uri="{FF2B5EF4-FFF2-40B4-BE49-F238E27FC236}">
                <a16:creationId xmlns:a16="http://schemas.microsoft.com/office/drawing/2014/main" id="{E664D0DF-9B3C-C85F-D217-C2F113FF82BA}"/>
              </a:ext>
            </a:extLst>
          </p:cNvPr>
          <p:cNvSpPr>
            <a:spLocks noGrp="1"/>
          </p:cNvSpPr>
          <p:nvPr>
            <p:ph type="dt" sz="half" idx="10"/>
          </p:nvPr>
        </p:nvSpPr>
        <p:spPr/>
        <p:txBody>
          <a:bodyPr/>
          <a:lstStyle/>
          <a:p>
            <a:fld id="{48A87A34-81AB-432B-8DAE-1953F412C126}" type="datetimeFigureOut">
              <a:rPr lang="en-US" smtClean="0"/>
              <a:pPr/>
              <a:t>3/18/25</a:t>
            </a:fld>
            <a:endParaRPr lang="en-US" dirty="0"/>
          </a:p>
        </p:txBody>
      </p:sp>
      <p:sp>
        <p:nvSpPr>
          <p:cNvPr id="6" name="Нижний колонтитул 5">
            <a:extLst>
              <a:ext uri="{FF2B5EF4-FFF2-40B4-BE49-F238E27FC236}">
                <a16:creationId xmlns:a16="http://schemas.microsoft.com/office/drawing/2014/main" id="{7DB12A0E-A59B-EDCC-4C69-DAA6D261CB6E}"/>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6002F9A4-2275-C899-205C-C0C7E083ADF5}"/>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417736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A5EC22-D77E-7DFF-7570-8783DCED88C0}"/>
              </a:ext>
            </a:extLst>
          </p:cNvPr>
          <p:cNvSpPr>
            <a:spLocks noGrp="1"/>
          </p:cNvSpPr>
          <p:nvPr>
            <p:ph type="title"/>
          </p:nvPr>
        </p:nvSpPr>
        <p:spPr>
          <a:xfrm>
            <a:off x="839788" y="365125"/>
            <a:ext cx="10515600" cy="1325563"/>
          </a:xfrm>
        </p:spPr>
        <p:txBody>
          <a:bodyPr/>
          <a:lstStyle/>
          <a:p>
            <a:r>
              <a:rPr lang="ru-RU"/>
              <a:t>Образец заголовка</a:t>
            </a:r>
            <a:endParaRPr lang="ru-UA"/>
          </a:p>
        </p:txBody>
      </p:sp>
      <p:sp>
        <p:nvSpPr>
          <p:cNvPr id="3" name="Текст 2">
            <a:extLst>
              <a:ext uri="{FF2B5EF4-FFF2-40B4-BE49-F238E27FC236}">
                <a16:creationId xmlns:a16="http://schemas.microsoft.com/office/drawing/2014/main" id="{85B01A4C-C6F4-CB5C-047F-D94C404C82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A39B2B26-87E4-FDA7-E011-D8C9DF795F64}"/>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5" name="Текст 4">
            <a:extLst>
              <a:ext uri="{FF2B5EF4-FFF2-40B4-BE49-F238E27FC236}">
                <a16:creationId xmlns:a16="http://schemas.microsoft.com/office/drawing/2014/main" id="{FE636D4A-828A-B0C1-3373-D2B444DE0E6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F5A190C6-5E76-D5D2-F95D-662CB71151C8}"/>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7" name="Дата 6">
            <a:extLst>
              <a:ext uri="{FF2B5EF4-FFF2-40B4-BE49-F238E27FC236}">
                <a16:creationId xmlns:a16="http://schemas.microsoft.com/office/drawing/2014/main" id="{759C6882-BFCA-0DF1-1D33-866C38B284C2}"/>
              </a:ext>
            </a:extLst>
          </p:cNvPr>
          <p:cNvSpPr>
            <a:spLocks noGrp="1"/>
          </p:cNvSpPr>
          <p:nvPr>
            <p:ph type="dt" sz="half" idx="10"/>
          </p:nvPr>
        </p:nvSpPr>
        <p:spPr/>
        <p:txBody>
          <a:bodyPr/>
          <a:lstStyle/>
          <a:p>
            <a:fld id="{48A87A34-81AB-432B-8DAE-1953F412C126}" type="datetimeFigureOut">
              <a:rPr lang="en-US" smtClean="0"/>
              <a:pPr/>
              <a:t>3/18/25</a:t>
            </a:fld>
            <a:endParaRPr lang="en-US" dirty="0"/>
          </a:p>
        </p:txBody>
      </p:sp>
      <p:sp>
        <p:nvSpPr>
          <p:cNvPr id="8" name="Нижний колонтитул 7">
            <a:extLst>
              <a:ext uri="{FF2B5EF4-FFF2-40B4-BE49-F238E27FC236}">
                <a16:creationId xmlns:a16="http://schemas.microsoft.com/office/drawing/2014/main" id="{E282A03E-0025-A4B4-FD97-95B484076B25}"/>
              </a:ext>
            </a:extLst>
          </p:cNvPr>
          <p:cNvSpPr>
            <a:spLocks noGrp="1"/>
          </p:cNvSpPr>
          <p:nvPr>
            <p:ph type="ftr" sz="quarter" idx="11"/>
          </p:nvPr>
        </p:nvSpPr>
        <p:spPr/>
        <p:txBody>
          <a:bodyPr/>
          <a:lstStyle/>
          <a:p>
            <a:endParaRPr lang="en-US" dirty="0"/>
          </a:p>
        </p:txBody>
      </p:sp>
      <p:sp>
        <p:nvSpPr>
          <p:cNvPr id="9" name="Номер слайда 8">
            <a:extLst>
              <a:ext uri="{FF2B5EF4-FFF2-40B4-BE49-F238E27FC236}">
                <a16:creationId xmlns:a16="http://schemas.microsoft.com/office/drawing/2014/main" id="{0EB925AC-AD68-D314-EF7D-E1A5BB303699}"/>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5259455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3F8AD70-B784-0A26-5542-2579295A0DD2}"/>
              </a:ext>
            </a:extLst>
          </p:cNvPr>
          <p:cNvSpPr>
            <a:spLocks noGrp="1"/>
          </p:cNvSpPr>
          <p:nvPr>
            <p:ph type="title"/>
          </p:nvPr>
        </p:nvSpPr>
        <p:spPr/>
        <p:txBody>
          <a:bodyPr/>
          <a:lstStyle/>
          <a:p>
            <a:r>
              <a:rPr lang="ru-RU"/>
              <a:t>Образец заголовка</a:t>
            </a:r>
            <a:endParaRPr lang="ru-UA"/>
          </a:p>
        </p:txBody>
      </p:sp>
      <p:sp>
        <p:nvSpPr>
          <p:cNvPr id="3" name="Дата 2">
            <a:extLst>
              <a:ext uri="{FF2B5EF4-FFF2-40B4-BE49-F238E27FC236}">
                <a16:creationId xmlns:a16="http://schemas.microsoft.com/office/drawing/2014/main" id="{DF5D53C9-FCC8-E457-F671-CD25A6603545}"/>
              </a:ext>
            </a:extLst>
          </p:cNvPr>
          <p:cNvSpPr>
            <a:spLocks noGrp="1"/>
          </p:cNvSpPr>
          <p:nvPr>
            <p:ph type="dt" sz="half" idx="10"/>
          </p:nvPr>
        </p:nvSpPr>
        <p:spPr/>
        <p:txBody>
          <a:bodyPr/>
          <a:lstStyle/>
          <a:p>
            <a:fld id="{48A87A34-81AB-432B-8DAE-1953F412C126}" type="datetimeFigureOut">
              <a:rPr lang="en-US" smtClean="0"/>
              <a:t>3/18/25</a:t>
            </a:fld>
            <a:endParaRPr lang="en-US" dirty="0"/>
          </a:p>
        </p:txBody>
      </p:sp>
      <p:sp>
        <p:nvSpPr>
          <p:cNvPr id="4" name="Нижний колонтитул 3">
            <a:extLst>
              <a:ext uri="{FF2B5EF4-FFF2-40B4-BE49-F238E27FC236}">
                <a16:creationId xmlns:a16="http://schemas.microsoft.com/office/drawing/2014/main" id="{03C95781-E2C6-EAF1-6FCF-EE3D35F44C54}"/>
              </a:ext>
            </a:extLst>
          </p:cNvPr>
          <p:cNvSpPr>
            <a:spLocks noGrp="1"/>
          </p:cNvSpPr>
          <p:nvPr>
            <p:ph type="ftr" sz="quarter" idx="11"/>
          </p:nvPr>
        </p:nvSpPr>
        <p:spPr/>
        <p:txBody>
          <a:bodyPr/>
          <a:lstStyle/>
          <a:p>
            <a:endParaRPr lang="en-US" dirty="0"/>
          </a:p>
        </p:txBody>
      </p:sp>
      <p:sp>
        <p:nvSpPr>
          <p:cNvPr id="5" name="Номер слайда 4">
            <a:extLst>
              <a:ext uri="{FF2B5EF4-FFF2-40B4-BE49-F238E27FC236}">
                <a16:creationId xmlns:a16="http://schemas.microsoft.com/office/drawing/2014/main" id="{639E9AA0-AAEF-B5B8-0115-6339F919FCCF}"/>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86421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F3039B01-627A-398D-4CB3-882E7BD5D884}"/>
              </a:ext>
            </a:extLst>
          </p:cNvPr>
          <p:cNvSpPr>
            <a:spLocks noGrp="1"/>
          </p:cNvSpPr>
          <p:nvPr>
            <p:ph type="dt" sz="half" idx="10"/>
          </p:nvPr>
        </p:nvSpPr>
        <p:spPr/>
        <p:txBody>
          <a:bodyPr/>
          <a:lstStyle/>
          <a:p>
            <a:fld id="{48A87A34-81AB-432B-8DAE-1953F412C126}" type="datetimeFigureOut">
              <a:rPr lang="en-US" smtClean="0"/>
              <a:t>3/18/25</a:t>
            </a:fld>
            <a:endParaRPr lang="en-US" dirty="0"/>
          </a:p>
        </p:txBody>
      </p:sp>
      <p:sp>
        <p:nvSpPr>
          <p:cNvPr id="3" name="Нижний колонтитул 2">
            <a:extLst>
              <a:ext uri="{FF2B5EF4-FFF2-40B4-BE49-F238E27FC236}">
                <a16:creationId xmlns:a16="http://schemas.microsoft.com/office/drawing/2014/main" id="{B9FCA2D5-AA8E-345C-C14A-789DA7A6F2EA}"/>
              </a:ext>
            </a:extLst>
          </p:cNvPr>
          <p:cNvSpPr>
            <a:spLocks noGrp="1"/>
          </p:cNvSpPr>
          <p:nvPr>
            <p:ph type="ftr" sz="quarter" idx="11"/>
          </p:nvPr>
        </p:nvSpPr>
        <p:spPr/>
        <p:txBody>
          <a:bodyPr/>
          <a:lstStyle/>
          <a:p>
            <a:endParaRPr lang="en-US" dirty="0"/>
          </a:p>
        </p:txBody>
      </p:sp>
      <p:sp>
        <p:nvSpPr>
          <p:cNvPr id="4" name="Номер слайда 3">
            <a:extLst>
              <a:ext uri="{FF2B5EF4-FFF2-40B4-BE49-F238E27FC236}">
                <a16:creationId xmlns:a16="http://schemas.microsoft.com/office/drawing/2014/main" id="{DF1B4986-F53C-38AB-D8F3-6CC99A3BB010}"/>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42493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F1654D4-648C-C8DE-A9A0-3A45312D095F}"/>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UA"/>
          </a:p>
        </p:txBody>
      </p:sp>
      <p:sp>
        <p:nvSpPr>
          <p:cNvPr id="3" name="Объект 2">
            <a:extLst>
              <a:ext uri="{FF2B5EF4-FFF2-40B4-BE49-F238E27FC236}">
                <a16:creationId xmlns:a16="http://schemas.microsoft.com/office/drawing/2014/main" id="{0F999223-5E06-83C2-E154-83FA4B6257B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Текст 3">
            <a:extLst>
              <a:ext uri="{FF2B5EF4-FFF2-40B4-BE49-F238E27FC236}">
                <a16:creationId xmlns:a16="http://schemas.microsoft.com/office/drawing/2014/main" id="{9E2171AD-0A1D-377D-9799-DA1321CF3E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CEA82592-AED0-4630-3E21-0F2461E862B4}"/>
              </a:ext>
            </a:extLst>
          </p:cNvPr>
          <p:cNvSpPr>
            <a:spLocks noGrp="1"/>
          </p:cNvSpPr>
          <p:nvPr>
            <p:ph type="dt" sz="half" idx="10"/>
          </p:nvPr>
        </p:nvSpPr>
        <p:spPr/>
        <p:txBody>
          <a:bodyPr/>
          <a:lstStyle/>
          <a:p>
            <a:fld id="{48A87A34-81AB-432B-8DAE-1953F412C126}" type="datetimeFigureOut">
              <a:rPr lang="en-US" smtClean="0"/>
              <a:pPr/>
              <a:t>3/18/25</a:t>
            </a:fld>
            <a:endParaRPr lang="en-US" dirty="0"/>
          </a:p>
        </p:txBody>
      </p:sp>
      <p:sp>
        <p:nvSpPr>
          <p:cNvPr id="6" name="Нижний колонтитул 5">
            <a:extLst>
              <a:ext uri="{FF2B5EF4-FFF2-40B4-BE49-F238E27FC236}">
                <a16:creationId xmlns:a16="http://schemas.microsoft.com/office/drawing/2014/main" id="{AA7B9953-37B3-31D8-8BA3-48CD3B163F21}"/>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EB54982D-F789-4F86-9C22-CE906993CF21}"/>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809600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BE8898C-97CE-D886-3DA3-A9C42A181EDD}"/>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UA"/>
          </a:p>
        </p:txBody>
      </p:sp>
      <p:sp>
        <p:nvSpPr>
          <p:cNvPr id="3" name="Рисунок 2">
            <a:extLst>
              <a:ext uri="{FF2B5EF4-FFF2-40B4-BE49-F238E27FC236}">
                <a16:creationId xmlns:a16="http://schemas.microsoft.com/office/drawing/2014/main" id="{AB814FF6-7663-3E33-E973-0CFBA7BE7B5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UA"/>
          </a:p>
        </p:txBody>
      </p:sp>
      <p:sp>
        <p:nvSpPr>
          <p:cNvPr id="4" name="Текст 3">
            <a:extLst>
              <a:ext uri="{FF2B5EF4-FFF2-40B4-BE49-F238E27FC236}">
                <a16:creationId xmlns:a16="http://schemas.microsoft.com/office/drawing/2014/main" id="{FE10D7A3-F5C4-C564-D355-D876C7C3B6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ACCE812E-18F5-96D6-E277-4E0932A5E74B}"/>
              </a:ext>
            </a:extLst>
          </p:cNvPr>
          <p:cNvSpPr>
            <a:spLocks noGrp="1"/>
          </p:cNvSpPr>
          <p:nvPr>
            <p:ph type="dt" sz="half" idx="10"/>
          </p:nvPr>
        </p:nvSpPr>
        <p:spPr/>
        <p:txBody>
          <a:bodyPr/>
          <a:lstStyle/>
          <a:p>
            <a:fld id="{48A87A34-81AB-432B-8DAE-1953F412C126}" type="datetimeFigureOut">
              <a:rPr lang="en-US" smtClean="0"/>
              <a:t>3/18/25</a:t>
            </a:fld>
            <a:endParaRPr lang="en-US" dirty="0"/>
          </a:p>
        </p:txBody>
      </p:sp>
      <p:sp>
        <p:nvSpPr>
          <p:cNvPr id="6" name="Нижний колонтитул 5">
            <a:extLst>
              <a:ext uri="{FF2B5EF4-FFF2-40B4-BE49-F238E27FC236}">
                <a16:creationId xmlns:a16="http://schemas.microsoft.com/office/drawing/2014/main" id="{E6DD69F6-42E4-C76B-1A57-35B6F84AD304}"/>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66C6FF6F-2DF5-698F-28CB-39813553181E}"/>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93463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CE028BD-87E0-7079-5A24-AAABCFD9DC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ru-UA"/>
          </a:p>
        </p:txBody>
      </p:sp>
      <p:sp>
        <p:nvSpPr>
          <p:cNvPr id="3" name="Текст 2">
            <a:extLst>
              <a:ext uri="{FF2B5EF4-FFF2-40B4-BE49-F238E27FC236}">
                <a16:creationId xmlns:a16="http://schemas.microsoft.com/office/drawing/2014/main" id="{FEFD274E-D5EB-9F16-63AE-1C0CF2B7C82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Дата 3">
            <a:extLst>
              <a:ext uri="{FF2B5EF4-FFF2-40B4-BE49-F238E27FC236}">
                <a16:creationId xmlns:a16="http://schemas.microsoft.com/office/drawing/2014/main" id="{B8DBBD3D-91CD-D276-5F6B-72909C5AF7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8A87A34-81AB-432B-8DAE-1953F412C126}" type="datetimeFigureOut">
              <a:rPr lang="en-US" smtClean="0"/>
              <a:pPr/>
              <a:t>3/18/25</a:t>
            </a:fld>
            <a:endParaRPr lang="en-US" dirty="0"/>
          </a:p>
        </p:txBody>
      </p:sp>
      <p:sp>
        <p:nvSpPr>
          <p:cNvPr id="5" name="Нижний колонтитул 4">
            <a:extLst>
              <a:ext uri="{FF2B5EF4-FFF2-40B4-BE49-F238E27FC236}">
                <a16:creationId xmlns:a16="http://schemas.microsoft.com/office/drawing/2014/main" id="{3F6EA94D-BBCA-4BFF-7820-EE0AE86900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Номер слайда 5">
            <a:extLst>
              <a:ext uri="{FF2B5EF4-FFF2-40B4-BE49-F238E27FC236}">
                <a16:creationId xmlns:a16="http://schemas.microsoft.com/office/drawing/2014/main" id="{341E7EA4-726F-B7F2-85AF-6703996828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458248483"/>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hyperlink" Target="https://www.flickr.com/photos/35483578@N03/3311542781/" TargetMode="External"/><Relationship Id="rId2" Type="http://schemas.openxmlformats.org/officeDocument/2006/relationships/image" Target="../media/image11.jpg"/><Relationship Id="rId1" Type="http://schemas.openxmlformats.org/officeDocument/2006/relationships/slideLayout" Target="../slideLayouts/slideLayout12.xml"/><Relationship Id="rId4" Type="http://schemas.openxmlformats.org/officeDocument/2006/relationships/hyperlink" Target="https://creativecommons.org/licenses/by-nc-nd/3.0/"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ua.boell.org/en/2024/04/11/directory-organizations-and-independent-experts-field-spatial-development-territories" TargetMode="External"/><Relationship Id="rId2" Type="http://schemas.openxmlformats.org/officeDocument/2006/relationships/image" Target="../media/image12.jpeg"/><Relationship Id="rId1" Type="http://schemas.openxmlformats.org/officeDocument/2006/relationships/slideLayout" Target="../slideLayouts/slideLayout12.xml"/><Relationship Id="rId4" Type="http://schemas.openxmlformats.org/officeDocument/2006/relationships/hyperlink" Target="https://creativecommons.org/licenses/by-nc-nd/3.0/"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hyperlink" Target="https://www.hrw.org/news/2021/10/21/global-condemnation-chinese-government-abuses-xinjiang" TargetMode="External"/><Relationship Id="rId2" Type="http://schemas.openxmlformats.org/officeDocument/2006/relationships/image" Target="../media/image16.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hyperlink" Target="https://www.tasnimnews.com/en/news/2018/11/13/1875054/rohingya-refugees-flee-camps-to-avoid-return-to-myanmar" TargetMode="External"/><Relationship Id="rId2" Type="http://schemas.openxmlformats.org/officeDocument/2006/relationships/image" Target="../media/image19.jpg"/><Relationship Id="rId1" Type="http://schemas.openxmlformats.org/officeDocument/2006/relationships/slideLayout" Target="../slideLayouts/slideLayout12.xml"/><Relationship Id="rId5" Type="http://schemas.openxmlformats.org/officeDocument/2006/relationships/hyperlink" Target="https://creativecommons.org/licenses/by/3.0/" TargetMode="External"/><Relationship Id="rId4" Type="http://schemas.openxmlformats.org/officeDocument/2006/relationships/hyperlink" Target="https://www.icj-cij.org/case/178"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2.xml"/><Relationship Id="rId4" Type="http://schemas.openxmlformats.org/officeDocument/2006/relationships/hyperlink" Target="https://svgsilh.com/image/1271657.html"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bg.wikipedia.org/wiki/%D0%9B%D0%BE%D0%BF%D0%B5_%D0%B4%D0%B5_%D0%92%D0%B5%D0%B3%D0%B0" TargetMode="External"/><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hyperlink" Target="https://creativecommons.org/licenses/by-sa/3.0/"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s://freepngimg.com/png/18338-success-png-clipart" TargetMode="External"/><Relationship Id="rId2" Type="http://schemas.openxmlformats.org/officeDocument/2006/relationships/image" Target="../media/image22.png"/><Relationship Id="rId1" Type="http://schemas.openxmlformats.org/officeDocument/2006/relationships/slideLayout" Target="../slideLayouts/slideLayout12.xml"/><Relationship Id="rId4" Type="http://schemas.openxmlformats.org/officeDocument/2006/relationships/hyperlink" Target="https://creativecommons.org/licenses/by-nc/3.0/"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www.ohchr.org/en/hrbodies/hrc/home" TargetMode="External"/><Relationship Id="rId7" Type="http://schemas.openxmlformats.org/officeDocument/2006/relationships/hyperlink" Target="https://info.orcid.org/es/esta--orcid-trust-program/" TargetMode="External"/><Relationship Id="rId2" Type="http://schemas.openxmlformats.org/officeDocument/2006/relationships/hyperlink" Target="https://www.un.org/" TargetMode="Externa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hyperlink" Target="https://www.icj-cij.org/home" TargetMode="External"/><Relationship Id="rId4" Type="http://schemas.openxmlformats.org/officeDocument/2006/relationships/hyperlink" Target="https://main.un.org/securitycouncil/en" TargetMode="Externa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hyperlink" Target="https://pixabay.com/en/rubik-s-cube-8x8x8-jigsaw-puzzle-1390088/" TargetMode="External"/><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hyperlink" Target="https://www.frontiersin.org/articles/10.3389/fams.2020.565336/full" TargetMode="External"/><Relationship Id="rId7" Type="http://schemas.openxmlformats.org/officeDocument/2006/relationships/hyperlink" Target="https://creativecommons.org/licenses/by/3.0/" TargetMode="External"/><Relationship Id="rId2" Type="http://schemas.openxmlformats.org/officeDocument/2006/relationships/image" Target="../media/image6.jpg"/><Relationship Id="rId1" Type="http://schemas.openxmlformats.org/officeDocument/2006/relationships/slideLayout" Target="../slideLayouts/slideLayout12.xml"/><Relationship Id="rId6" Type="http://schemas.openxmlformats.org/officeDocument/2006/relationships/hyperlink" Target="https://creativecommons.org/licenses/by-nc-sa/3.0/" TargetMode="External"/><Relationship Id="rId5" Type="http://schemas.openxmlformats.org/officeDocument/2006/relationships/hyperlink" Target="https://fm-cab.blogspot.com/2012/05/country-reports-on-human-rights.html" TargetMode="Externa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hyperlink" Target="https://austria-forum.org/af/Geography/America/United_States/Pictures/New_York_3/Headquarters_of_the_United_Nations_-_Assembly_Hall" TargetMode="External"/><Relationship Id="rId2" Type="http://schemas.openxmlformats.org/officeDocument/2006/relationships/image" Target="../media/image8.jpg"/><Relationship Id="rId1" Type="http://schemas.openxmlformats.org/officeDocument/2006/relationships/slideLayout" Target="../slideLayouts/slideLayout12.xml"/><Relationship Id="rId4" Type="http://schemas.openxmlformats.org/officeDocument/2006/relationships/hyperlink" Target="https://creativecommons.org/licenses/by-nc/3.0/"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ijrcenter.org/2019/02/28/march-2019-un-treaty-bodies-human-rights-council-and-regional-bodies-in-session/" TargetMode="External"/><Relationship Id="rId2" Type="http://schemas.openxmlformats.org/officeDocument/2006/relationships/image" Target="../media/image9.jpg"/><Relationship Id="rId1" Type="http://schemas.openxmlformats.org/officeDocument/2006/relationships/slideLayout" Target="../slideLayouts/slideLayout12.xml"/><Relationship Id="rId4" Type="http://schemas.openxmlformats.org/officeDocument/2006/relationships/hyperlink" Target="https://creativecommons.org/licenses/by-nc-sa/3.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utoShape 6" descr="A conceptual illustration of the relationship between international and national dimensions of human rights protection. The image should depict a globe with interconnected scales of justice, symbolizing internationalization. On one side, a national courthouse represents sovereignty, while on the other, a diverse group of individuals symbolizes individual rights. The background should feature abstract legal documents and human rights symbols. The overall theme should be balanced, showing the tension between internationalization and fragmentation, sovereignty, and individual rights.">
            <a:extLst>
              <a:ext uri="{FF2B5EF4-FFF2-40B4-BE49-F238E27FC236}">
                <a16:creationId xmlns:a16="http://schemas.microsoft.com/office/drawing/2014/main" id="{D481242F-8318-624B-E9C2-2B5E80CD96E2}"/>
              </a:ext>
            </a:extLst>
          </p:cNvPr>
          <p:cNvSpPr>
            <a:spLocks noGrp="1" noChangeAspect="1" noChangeArrowheads="1"/>
          </p:cNvSpPr>
          <p:nvPr>
            <p:ph type="ctrTitle"/>
          </p:nvPr>
        </p:nvSpPr>
        <p:spPr bwMode="auto">
          <a:xfrm>
            <a:off x="643468" y="643467"/>
            <a:ext cx="4620584" cy="4567137"/>
          </a:xfrm>
          <a:prstGeom prst="rect">
            <a:avLst/>
          </a:prstGeom>
          <a:extLst>
            <a:ext uri="{909E8E84-426E-40DD-AFC4-6F175D3DCCD1}">
              <a14:hiddenFill xmlns:a14="http://schemas.microsoft.com/office/drawing/2010/main">
                <a:solidFill>
                  <a:srgbClr val="FFFFFF"/>
                </a:solidFill>
              </a14:hiddenFill>
            </a:ext>
          </a:extLst>
        </p:spPr>
        <p:txBody>
          <a:bodyPr vert="horz" lIns="91440" tIns="45720" rIns="91440" bIns="45720" numCol="1" anchorCtr="0" compatLnSpc="1">
            <a:prstTxWarp prst="textNoShape">
              <a:avLst/>
            </a:prstTxWarp>
            <a:normAutofit/>
          </a:bodyPr>
          <a:lstStyle/>
          <a:p>
            <a:pPr algn="l"/>
            <a:r>
              <a:rPr lang="en-GB" sz="2100" b="1" cap="none" dirty="0"/>
              <a:t>UNIT 6-1. </a:t>
            </a:r>
            <a:br>
              <a:rPr lang="en-US" sz="2100" b="0" i="0" dirty="0"/>
            </a:br>
            <a:br>
              <a:rPr lang="en" sz="2100" dirty="0"/>
            </a:br>
            <a:r>
              <a:rPr lang="en" sz="2100" dirty="0"/>
              <a:t>"Exploring the UN System of Human Rights Protection: </a:t>
            </a:r>
            <a:br>
              <a:rPr lang="en" sz="2100" dirty="0"/>
            </a:br>
            <a:r>
              <a:rPr lang="en" sz="2100" dirty="0"/>
              <a:t>Guardians of Dignity, Freedom, and Justice"</a:t>
            </a:r>
            <a:br>
              <a:rPr lang="en" sz="2100" dirty="0"/>
            </a:br>
            <a:br>
              <a:rPr lang="uk-UA" sz="2100" dirty="0"/>
            </a:br>
            <a:br>
              <a:rPr lang="uk-UA" sz="2100" dirty="0"/>
            </a:br>
            <a:br>
              <a:rPr lang="en" sz="2100" dirty="0"/>
            </a:br>
            <a:r>
              <a:rPr lang="en" sz="2100" dirty="0"/>
              <a:t>"A Journey Through Global Mechanisms with a Dash of Wit and Wisdom"</a:t>
            </a:r>
            <a:br>
              <a:rPr lang="en" sz="2100" dirty="0"/>
            </a:br>
            <a:br>
              <a:rPr lang="en" sz="2100" dirty="0"/>
            </a:br>
            <a:endParaRPr lang="ru-UA" sz="2100" dirty="0"/>
          </a:p>
        </p:txBody>
      </p:sp>
      <p:sp>
        <p:nvSpPr>
          <p:cNvPr id="6" name="AutoShape 2" descr="A conceptual illustration of the relationship between international and national dimensions of human rights protection. The image should depict a globe with interconnected scales of justice, symbolizing internationalization. On one side, a national courthouse represents sovereignty, while on the other, a diverse group of individuals symbolizes individual rights. The background should feature abstract legal documents and human rights symbols. The overall theme should be balanced, showing the tension between internationalization and fragmentation, sovereignty, and individual rights.">
            <a:extLst>
              <a:ext uri="{FF2B5EF4-FFF2-40B4-BE49-F238E27FC236}">
                <a16:creationId xmlns:a16="http://schemas.microsoft.com/office/drawing/2014/main" id="{FF51D14F-C23C-FE93-BF8C-80D96A9B2292}"/>
              </a:ext>
            </a:extLst>
          </p:cNvPr>
          <p:cNvSpPr>
            <a:spLocks noGrp="1" noChangeAspect="1" noChangeArrowheads="1"/>
          </p:cNvSpPr>
          <p:nvPr>
            <p:ph type="subTitle" idx="1"/>
          </p:nvPr>
        </p:nvSpPr>
        <p:spPr bwMode="auto">
          <a:xfrm>
            <a:off x="643467" y="5277684"/>
            <a:ext cx="4620584" cy="775494"/>
          </a:xfrm>
          <a:prstGeom prst="rect">
            <a:avLst/>
          </a:prstGeom>
          <a:extLst>
            <a:ext uri="{909E8E84-426E-40DD-AFC4-6F175D3DCCD1}">
              <a14:hiddenFill xmlns:a14="http://schemas.microsoft.com/office/drawing/2010/main">
                <a:solidFill>
                  <a:srgbClr val="FFFFFF"/>
                </a:solidFill>
              </a14:hiddenFill>
            </a:ext>
          </a:extLst>
        </p:spPr>
        <p:txBody>
          <a:bodyPr vert="horz" lIns="91440" tIns="45720" rIns="91440" bIns="45720" numCol="1" anchorCtr="0" compatLnSpc="1">
            <a:prstTxWarp prst="textNoShape">
              <a:avLst/>
            </a:prstTxWarp>
            <a:normAutofit/>
          </a:bodyPr>
          <a:lstStyle/>
          <a:p>
            <a:pPr algn="l"/>
            <a:r>
              <a:rPr lang="en-US" sz="2000"/>
              <a:t>Prof. Viacheslav (SLAVA) TULIAKOV</a:t>
            </a:r>
          </a:p>
          <a:p>
            <a:pPr algn="l"/>
            <a:r>
              <a:rPr lang="en-US" sz="2000" err="1"/>
              <a:t>Viacheslav.Tuliakov@esic.university</a:t>
            </a:r>
            <a:endParaRPr lang="ru-UA" sz="2000"/>
          </a:p>
        </p:txBody>
      </p:sp>
      <p:pic>
        <p:nvPicPr>
          <p:cNvPr id="3" name="Рисунок 2" descr="Изображение выглядит как искусство, круг&#10;&#10;Контент, сгенерированный ИИ, может содержать ошибки.">
            <a:extLst>
              <a:ext uri="{FF2B5EF4-FFF2-40B4-BE49-F238E27FC236}">
                <a16:creationId xmlns:a16="http://schemas.microsoft.com/office/drawing/2014/main" id="{529C4A26-C2B4-B6D5-61AB-179B8E0065F0}"/>
              </a:ext>
            </a:extLst>
          </p:cNvPr>
          <p:cNvPicPr>
            <a:picLocks noChangeAspect="1"/>
          </p:cNvPicPr>
          <p:nvPr/>
        </p:nvPicPr>
        <p:blipFill>
          <a:blip r:embed="rId2"/>
          <a:srcRect l="11178" r="1875"/>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2" name="TextBox 1">
            <a:extLst>
              <a:ext uri="{FF2B5EF4-FFF2-40B4-BE49-F238E27FC236}">
                <a16:creationId xmlns:a16="http://schemas.microsoft.com/office/drawing/2014/main" id="{16998AC2-444A-8E89-381B-3E5CBF210D11}"/>
              </a:ext>
            </a:extLst>
          </p:cNvPr>
          <p:cNvSpPr txBox="1"/>
          <p:nvPr/>
        </p:nvSpPr>
        <p:spPr>
          <a:xfrm>
            <a:off x="7394713" y="6718852"/>
            <a:ext cx="184731" cy="369332"/>
          </a:xfrm>
          <a:prstGeom prst="rect">
            <a:avLst/>
          </a:prstGeom>
          <a:noFill/>
        </p:spPr>
        <p:txBody>
          <a:bodyPr wrap="none" rtlCol="0">
            <a:spAutoFit/>
          </a:bodyPr>
          <a:lstStyle/>
          <a:p>
            <a:endParaRPr lang="ru-UA"/>
          </a:p>
        </p:txBody>
      </p:sp>
    </p:spTree>
    <p:extLst>
      <p:ext uri="{BB962C8B-B14F-4D97-AF65-F5344CB8AC3E}">
        <p14:creationId xmlns:p14="http://schemas.microsoft.com/office/powerpoint/2010/main" val="1160112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700"/>
                                        <p:tgtEl>
                                          <p:spTgt spid="8"/>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6">
                                            <p:txEl>
                                              <p:pRg st="0" end="0"/>
                                            </p:txEl>
                                          </p:spTgt>
                                        </p:tgtEl>
                                        <p:attrNameLst>
                                          <p:attrName>style.visibility</p:attrName>
                                        </p:attrNameLst>
                                      </p:cBhvr>
                                      <p:to>
                                        <p:strVal val="visible"/>
                                      </p:to>
                                    </p:set>
                                    <p:animEffect transition="in" filter="fade">
                                      <p:cBhvr>
                                        <p:cTn id="10" dur="700"/>
                                        <p:tgtEl>
                                          <p:spTgt spid="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500"/>
                                  </p:stCondLst>
                                  <p:iterate>
                                    <p:tmPct val="10000"/>
                                  </p:iterate>
                                  <p:childTnLst>
                                    <p:set>
                                      <p:cBhvr>
                                        <p:cTn id="14" dur="1" fill="hold">
                                          <p:stCondLst>
                                            <p:cond delay="0"/>
                                          </p:stCondLst>
                                        </p:cTn>
                                        <p:tgtEl>
                                          <p:spTgt spid="6">
                                            <p:txEl>
                                              <p:pRg st="1" end="1"/>
                                            </p:txEl>
                                          </p:spTgt>
                                        </p:tgtEl>
                                        <p:attrNameLst>
                                          <p:attrName>style.visibility</p:attrName>
                                        </p:attrNameLst>
                                      </p:cBhvr>
                                      <p:to>
                                        <p:strVal val="visible"/>
                                      </p:to>
                                    </p:set>
                                    <p:animEffect transition="in" filter="fade">
                                      <p:cBhvr>
                                        <p:cTn id="15" dur="7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B117C7E9-4C41-CC93-F595-BE8F92ED1CB0}"/>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2800" b="0" i="0" u="none" strike="noStrike" kern="1200">
                <a:solidFill>
                  <a:srgbClr val="FFFFFF"/>
                </a:solidFill>
                <a:effectLst/>
                <a:latin typeface="+mj-lt"/>
                <a:ea typeface="+mj-ea"/>
                <a:cs typeface="+mj-cs"/>
              </a:rPr>
              <a:t>"When life gives you lemons, create two overlapping systems."</a:t>
            </a:r>
            <a:endParaRPr lang="en-US" sz="2800" kern="1200">
              <a:solidFill>
                <a:srgbClr val="FFFFFF"/>
              </a:solidFill>
              <a:latin typeface="+mj-lt"/>
              <a:ea typeface="+mj-ea"/>
              <a:cs typeface="+mj-cs"/>
            </a:endParaRPr>
          </a:p>
        </p:txBody>
      </p:sp>
      <p:pic>
        <p:nvPicPr>
          <p:cNvPr id="1026" name="Picture 2" descr="Instruments &amp; mechanisms | OHCHR">
            <a:extLst>
              <a:ext uri="{FF2B5EF4-FFF2-40B4-BE49-F238E27FC236}">
                <a16:creationId xmlns:a16="http://schemas.microsoft.com/office/drawing/2014/main" id="{941873F8-A830-0612-3AF5-F34FE0B88D21}"/>
              </a:ext>
            </a:extLst>
          </p:cNvPr>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tretch>
            <a:fillRect/>
          </a:stretch>
        </p:blipFill>
        <p:spPr bwMode="auto">
          <a:xfrm>
            <a:off x="4919072" y="318553"/>
            <a:ext cx="6703073" cy="62208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13399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5F2400B2-B4AF-A2C7-CF2C-F2E93AE935DA}"/>
              </a:ext>
            </a:extLst>
          </p:cNvPr>
          <p:cNvSpPr>
            <a:spLocks noGrp="1"/>
          </p:cNvSpPr>
          <p:nvPr>
            <p:ph type="title"/>
          </p:nvPr>
        </p:nvSpPr>
        <p:spPr>
          <a:xfrm>
            <a:off x="838201" y="365125"/>
            <a:ext cx="5251316" cy="1807305"/>
          </a:xfrm>
        </p:spPr>
        <p:txBody>
          <a:bodyPr>
            <a:normAutofit/>
          </a:bodyPr>
          <a:lstStyle/>
          <a:p>
            <a:r>
              <a:rPr lang="en" sz="4100" b="1" i="0" u="none" strike="noStrike">
                <a:effectLst/>
                <a:latin typeface="system-ui"/>
              </a:rPr>
              <a:t>UN Charter Bodies vs. Treaty Bodies</a:t>
            </a:r>
            <a:br>
              <a:rPr lang="en" sz="4100" b="1" i="0" u="none" strike="noStrike">
                <a:effectLst/>
                <a:latin typeface="system-ui"/>
              </a:rPr>
            </a:br>
            <a:endParaRPr lang="ru-UA" sz="4100"/>
          </a:p>
        </p:txBody>
      </p:sp>
      <p:sp>
        <p:nvSpPr>
          <p:cNvPr id="3" name="Объект 2">
            <a:extLst>
              <a:ext uri="{FF2B5EF4-FFF2-40B4-BE49-F238E27FC236}">
                <a16:creationId xmlns:a16="http://schemas.microsoft.com/office/drawing/2014/main" id="{6E56A1A2-FF28-0586-1C99-66C029CBA2A1}"/>
              </a:ext>
            </a:extLst>
          </p:cNvPr>
          <p:cNvSpPr>
            <a:spLocks noGrp="1"/>
          </p:cNvSpPr>
          <p:nvPr>
            <p:ph sz="quarter" idx="13"/>
          </p:nvPr>
        </p:nvSpPr>
        <p:spPr>
          <a:xfrm>
            <a:off x="838200" y="2333297"/>
            <a:ext cx="4619621" cy="3843666"/>
          </a:xfrm>
        </p:spPr>
        <p:txBody>
          <a:bodyPr>
            <a:normAutofit/>
          </a:bodyPr>
          <a:lstStyle/>
          <a:p>
            <a:pPr>
              <a:buNone/>
            </a:pPr>
            <a:r>
              <a:rPr lang="en" sz="1400" b="0" i="0" u="none" strike="noStrike" dirty="0">
                <a:effectLst/>
                <a:latin typeface="system-ui"/>
              </a:rPr>
              <a:t>Charter Bodies:</a:t>
            </a:r>
          </a:p>
          <a:p>
            <a:pPr>
              <a:spcBef>
                <a:spcPts val="900"/>
              </a:spcBef>
              <a:spcAft>
                <a:spcPts val="900"/>
              </a:spcAft>
              <a:buFont typeface="Arial" panose="020B0604020202020204" pitchFamily="34" charset="0"/>
              <a:buChar char="•"/>
            </a:pPr>
            <a:r>
              <a:rPr lang="en" sz="1400" b="0" i="0" u="none" strike="noStrike" dirty="0">
                <a:effectLst/>
                <a:latin typeface="system-ui"/>
              </a:rPr>
              <a:t>Established directly under the UN Charter (e.g., Security Council, Human Rights Council). </a:t>
            </a:r>
          </a:p>
          <a:p>
            <a:pPr>
              <a:spcBef>
                <a:spcPts val="900"/>
              </a:spcBef>
              <a:spcAft>
                <a:spcPts val="900"/>
              </a:spcAft>
              <a:buFont typeface="Arial" panose="020B0604020202020204" pitchFamily="34" charset="0"/>
              <a:buChar char="•"/>
            </a:pPr>
            <a:r>
              <a:rPr lang="en" sz="1400" b="0" i="0" u="none" strike="noStrike" dirty="0">
                <a:effectLst/>
                <a:latin typeface="system-ui"/>
              </a:rPr>
              <a:t>Focus on broader peacekeeping and conflict resolution.</a:t>
            </a:r>
          </a:p>
          <a:p>
            <a:pPr>
              <a:buNone/>
            </a:pPr>
            <a:r>
              <a:rPr lang="en" sz="1400" b="0" i="0" u="none" strike="noStrike" dirty="0">
                <a:effectLst/>
                <a:latin typeface="system-ui"/>
              </a:rPr>
              <a:t>Treaty Bodies:</a:t>
            </a:r>
          </a:p>
          <a:p>
            <a:pPr>
              <a:spcBef>
                <a:spcPts val="900"/>
              </a:spcBef>
              <a:spcAft>
                <a:spcPts val="900"/>
              </a:spcAft>
              <a:buFont typeface="Arial" panose="020B0604020202020204" pitchFamily="34" charset="0"/>
              <a:buChar char="•"/>
            </a:pPr>
            <a:r>
              <a:rPr lang="en" sz="1400" b="0" i="0" u="none" strike="noStrike" dirty="0">
                <a:effectLst/>
                <a:latin typeface="system-ui"/>
              </a:rPr>
              <a:t>Created to monitor compliance with specific treaties (e.g., ICCPR, CEDAW). </a:t>
            </a:r>
          </a:p>
          <a:p>
            <a:pPr>
              <a:spcBef>
                <a:spcPts val="900"/>
              </a:spcBef>
              <a:spcAft>
                <a:spcPts val="900"/>
              </a:spcAft>
              <a:buFont typeface="Arial" panose="020B0604020202020204" pitchFamily="34" charset="0"/>
              <a:buChar char="•"/>
            </a:pPr>
            <a:r>
              <a:rPr lang="en" sz="1400" b="0" i="0" u="none" strike="noStrike" dirty="0">
                <a:effectLst/>
                <a:latin typeface="system-ui"/>
              </a:rPr>
              <a:t>More specialized; think of them as subject-matter experts.</a:t>
            </a:r>
          </a:p>
          <a:p>
            <a:r>
              <a:rPr lang="en" sz="1400" b="0" i="0" u="none" strike="noStrike" dirty="0">
                <a:effectLst/>
                <a:latin typeface="system-ui"/>
              </a:rPr>
              <a:t>Question:</a:t>
            </a:r>
            <a:br>
              <a:rPr lang="en" sz="1400" b="0" i="0" u="none" strike="noStrike" dirty="0">
                <a:effectLst/>
                <a:latin typeface="system-ui"/>
              </a:rPr>
            </a:br>
            <a:r>
              <a:rPr lang="en" sz="1400" b="0" i="0" u="none" strike="noStrike" dirty="0">
                <a:effectLst/>
                <a:latin typeface="system-ui"/>
              </a:rPr>
              <a:t>Why do we need both? Isn’t one set of watchdogs enough? Or are humans just too complicated?</a:t>
            </a:r>
          </a:p>
          <a:p>
            <a:endParaRPr lang="ru-UA" sz="1400" dirty="0"/>
          </a:p>
        </p:txBody>
      </p:sp>
      <p:pic>
        <p:nvPicPr>
          <p:cNvPr id="5" name="Рисунок 4" descr="Изображение выглядит как флаг, на открытом воздухе, Флаг Соединенных Штатов, столб&#10;&#10;Контент, сгенерированный ИИ, может содержать ошибки.">
            <a:extLst>
              <a:ext uri="{FF2B5EF4-FFF2-40B4-BE49-F238E27FC236}">
                <a16:creationId xmlns:a16="http://schemas.microsoft.com/office/drawing/2014/main" id="{CF99315D-C9E2-D506-9262-6EF8CB710764}"/>
              </a:ext>
            </a:extLst>
          </p:cNvPr>
          <p:cNvPicPr>
            <a:picLocks noChangeAspect="1"/>
          </p:cNvPicPr>
          <p:nvPr/>
        </p:nvPicPr>
        <p:blipFill>
          <a:blip r:embed="rId2">
            <a:extLst>
              <a:ext uri="{837473B0-CC2E-450A-ABE3-18F120FF3D39}">
                <a1611:picAttrSrcUrl xmlns:a1611="http://schemas.microsoft.com/office/drawing/2016/11/main" r:id="rId3"/>
              </a:ext>
            </a:extLst>
          </a:blip>
          <a:srcRect l="14840" r="28428"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6" name="TextBox 5">
            <a:extLst>
              <a:ext uri="{FF2B5EF4-FFF2-40B4-BE49-F238E27FC236}">
                <a16:creationId xmlns:a16="http://schemas.microsoft.com/office/drawing/2014/main" id="{0C5A869E-A261-80C2-A31B-0F2BDC7941EB}"/>
              </a:ext>
            </a:extLst>
          </p:cNvPr>
          <p:cNvSpPr txBox="1"/>
          <p:nvPr/>
        </p:nvSpPr>
        <p:spPr>
          <a:xfrm>
            <a:off x="9144371" y="6657945"/>
            <a:ext cx="3047629" cy="200055"/>
          </a:xfrm>
          <a:prstGeom prst="rect">
            <a:avLst/>
          </a:prstGeom>
          <a:solidFill>
            <a:srgbClr val="000000"/>
          </a:solidFill>
        </p:spPr>
        <p:txBody>
          <a:bodyPr wrap="none" rtlCol="0">
            <a:spAutoFit/>
          </a:bodyPr>
          <a:lstStyle/>
          <a:p>
            <a:pPr algn="r">
              <a:spcAft>
                <a:spcPts val="600"/>
              </a:spcAft>
            </a:pPr>
            <a:r>
              <a:rPr lang="ru-UA" sz="700">
                <a:solidFill>
                  <a:srgbClr val="FFFFFF"/>
                </a:solidFill>
                <a:hlinkClick r:id="rId3" tooltip="https://www.flickr.com/photos/35483578@N03/3311542781/">
                  <a:extLst>
                    <a:ext uri="{A12FA001-AC4F-418D-AE19-62706E023703}">
                      <ahyp:hlinkClr xmlns:ahyp="http://schemas.microsoft.com/office/drawing/2018/hyperlinkcolor" val="tx"/>
                    </a:ext>
                  </a:extLst>
                </a:hlinkClick>
              </a:rPr>
              <a:t>Это изображение</a:t>
            </a:r>
            <a:r>
              <a:rPr lang="ru-UA" sz="700">
                <a:solidFill>
                  <a:srgbClr val="FFFFFF"/>
                </a:solidFill>
              </a:rPr>
              <a:t>, автор: Неизвестный автор, лицензия: </a:t>
            </a:r>
            <a:r>
              <a:rPr lang="ru-UA" sz="700">
                <a:solidFill>
                  <a:srgbClr val="FFFFFF"/>
                </a:solidFill>
                <a:hlinkClick r:id="rId4" tooltip="https://creativecommons.org/licenses/by-nc-nd/3.0/">
                  <a:extLst>
                    <a:ext uri="{A12FA001-AC4F-418D-AE19-62706E023703}">
                      <ahyp:hlinkClr xmlns:ahyp="http://schemas.microsoft.com/office/drawing/2018/hyperlinkcolor" val="tx"/>
                    </a:ext>
                  </a:extLst>
                </a:hlinkClick>
              </a:rPr>
              <a:t>CC BY-NC-ND</a:t>
            </a:r>
            <a:endParaRPr lang="ru-UA" sz="700">
              <a:solidFill>
                <a:srgbClr val="FFFFFF"/>
              </a:solidFill>
            </a:endParaRPr>
          </a:p>
        </p:txBody>
      </p:sp>
    </p:spTree>
    <p:extLst>
      <p:ext uri="{BB962C8B-B14F-4D97-AF65-F5344CB8AC3E}">
        <p14:creationId xmlns:p14="http://schemas.microsoft.com/office/powerpoint/2010/main" val="10343170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Рисунок 4" descr="Изображение выглядит как текст, снимок экрана, визитная карточка, дизайн&#10;&#10;Контент, сгенерированный ИИ, может содержать ошибки.">
            <a:extLst>
              <a:ext uri="{FF2B5EF4-FFF2-40B4-BE49-F238E27FC236}">
                <a16:creationId xmlns:a16="http://schemas.microsoft.com/office/drawing/2014/main" id="{D4C75151-30DA-9ED3-1CDA-9A8267E59F43}"/>
              </a:ext>
            </a:extLst>
          </p:cNvPr>
          <p:cNvPicPr>
            <a:picLocks noChangeAspect="1"/>
          </p:cNvPicPr>
          <p:nvPr/>
        </p:nvPicPr>
        <p:blipFill>
          <a:blip r:embed="rId2">
            <a:extLst>
              <a:ext uri="{837473B0-CC2E-450A-ABE3-18F120FF3D39}">
                <a1611:picAttrSrcUrl xmlns:a1611="http://schemas.microsoft.com/office/drawing/2016/11/main" r:id="rId3"/>
              </a:ext>
            </a:extLst>
          </a:blip>
          <a:srcRect l="31794" r="26789"/>
          <a:stretch/>
        </p:blipFill>
        <p:spPr>
          <a:xfrm>
            <a:off x="-1" y="-2"/>
            <a:ext cx="5410198" cy="6858002"/>
          </a:xfrm>
          <a:prstGeom prst="rect">
            <a:avLst/>
          </a:prstGeom>
        </p:spPr>
      </p:pic>
      <p:sp useBgFill="1">
        <p:nvSpPr>
          <p:cNvPr id="13" name="Rectangle 12">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00A0C42A-95C0-57EA-9CF7-BDBDFF81CC35}"/>
              </a:ext>
            </a:extLst>
          </p:cNvPr>
          <p:cNvSpPr>
            <a:spLocks noGrp="1"/>
          </p:cNvSpPr>
          <p:nvPr>
            <p:ph type="title"/>
          </p:nvPr>
        </p:nvSpPr>
        <p:spPr>
          <a:xfrm>
            <a:off x="6115317" y="405685"/>
            <a:ext cx="5464968" cy="1559301"/>
          </a:xfrm>
        </p:spPr>
        <p:txBody>
          <a:bodyPr>
            <a:normAutofit/>
          </a:bodyPr>
          <a:lstStyle/>
          <a:p>
            <a:r>
              <a:rPr lang="en" sz="3400" b="1" i="0" u="none" strike="noStrike">
                <a:effectLst/>
              </a:rPr>
              <a:t>UN Special Procedures and Investigative Bodies</a:t>
            </a:r>
            <a:br>
              <a:rPr lang="en" sz="3400" b="0" i="0" u="none" strike="noStrike">
                <a:effectLst/>
              </a:rPr>
            </a:br>
            <a:endParaRPr lang="ru-UA" sz="3400"/>
          </a:p>
        </p:txBody>
      </p:sp>
      <p:sp>
        <p:nvSpPr>
          <p:cNvPr id="3" name="Объект 2">
            <a:extLst>
              <a:ext uri="{FF2B5EF4-FFF2-40B4-BE49-F238E27FC236}">
                <a16:creationId xmlns:a16="http://schemas.microsoft.com/office/drawing/2014/main" id="{BB0D7A6A-D681-8345-813C-D4BEFDBCC26C}"/>
              </a:ext>
            </a:extLst>
          </p:cNvPr>
          <p:cNvSpPr>
            <a:spLocks noGrp="1"/>
          </p:cNvSpPr>
          <p:nvPr>
            <p:ph sz="quarter" idx="13"/>
          </p:nvPr>
        </p:nvSpPr>
        <p:spPr>
          <a:xfrm>
            <a:off x="5802284" y="1795549"/>
            <a:ext cx="6068291" cy="4455622"/>
          </a:xfrm>
        </p:spPr>
        <p:txBody>
          <a:bodyPr anchor="ctr">
            <a:normAutofit/>
          </a:bodyPr>
          <a:lstStyle/>
          <a:p>
            <a:pPr>
              <a:buFont typeface="Arial" panose="020B0604020202020204" pitchFamily="34" charset="0"/>
              <a:buChar char="•"/>
            </a:pPr>
            <a:r>
              <a:rPr lang="en" sz="2000" b="0" i="0" u="none" strike="noStrike" dirty="0">
                <a:effectLst/>
              </a:rPr>
              <a:t>Independent experts with very specific mandates, like human rights detectives. They investigate and advise, often while dodging government hostility and budget cuts.</a:t>
            </a:r>
          </a:p>
          <a:p>
            <a:pPr>
              <a:buFont typeface="Arial" panose="020B0604020202020204" pitchFamily="34" charset="0"/>
              <a:buChar char="•"/>
            </a:pPr>
            <a:r>
              <a:rPr lang="en" sz="2000" b="0" i="0" u="none" strike="noStrike" dirty="0">
                <a:effectLst/>
              </a:rPr>
              <a:t>Sometimes they feel like Don Quixote tilting at windmills, bravely proclaiming injustices that most of the world prefers to ignore.</a:t>
            </a:r>
          </a:p>
          <a:p>
            <a:pPr>
              <a:buFont typeface="Arial" panose="020B0604020202020204" pitchFamily="34" charset="0"/>
              <a:buChar char="•"/>
            </a:pPr>
            <a:r>
              <a:rPr lang="en" sz="2000" b="0" i="0" u="none" strike="noStrike" dirty="0">
                <a:effectLst/>
              </a:rPr>
              <a:t>If UN Special Procedures were superheroes, their superpower would be writing urgent letters that no one reads.</a:t>
            </a:r>
          </a:p>
        </p:txBody>
      </p:sp>
      <p:sp>
        <p:nvSpPr>
          <p:cNvPr id="6" name="TextBox 5">
            <a:extLst>
              <a:ext uri="{FF2B5EF4-FFF2-40B4-BE49-F238E27FC236}">
                <a16:creationId xmlns:a16="http://schemas.microsoft.com/office/drawing/2014/main" id="{2C6288BE-0F6E-7EA7-27A6-E56B41BDF31D}"/>
              </a:ext>
            </a:extLst>
          </p:cNvPr>
          <p:cNvSpPr txBox="1"/>
          <p:nvPr/>
        </p:nvSpPr>
        <p:spPr>
          <a:xfrm>
            <a:off x="2362568" y="6657945"/>
            <a:ext cx="3047629" cy="200055"/>
          </a:xfrm>
          <a:prstGeom prst="rect">
            <a:avLst/>
          </a:prstGeom>
          <a:solidFill>
            <a:srgbClr val="000000"/>
          </a:solidFill>
        </p:spPr>
        <p:txBody>
          <a:bodyPr wrap="none" rtlCol="0">
            <a:spAutoFit/>
          </a:bodyPr>
          <a:lstStyle/>
          <a:p>
            <a:pPr algn="r">
              <a:spcAft>
                <a:spcPts val="600"/>
              </a:spcAft>
            </a:pPr>
            <a:r>
              <a:rPr lang="ru-UA" sz="700">
                <a:solidFill>
                  <a:srgbClr val="FFFFFF"/>
                </a:solidFill>
                <a:hlinkClick r:id="rId3" tooltip="https://ua.boell.org/en/2024/04/11/directory-organizations-and-independent-experts-field-spatial-development-territories">
                  <a:extLst>
                    <a:ext uri="{A12FA001-AC4F-418D-AE19-62706E023703}">
                      <ahyp:hlinkClr xmlns:ahyp="http://schemas.microsoft.com/office/drawing/2018/hyperlinkcolor" val="tx"/>
                    </a:ext>
                  </a:extLst>
                </a:hlinkClick>
              </a:rPr>
              <a:t>Это изображение</a:t>
            </a:r>
            <a:r>
              <a:rPr lang="ru-UA" sz="700">
                <a:solidFill>
                  <a:srgbClr val="FFFFFF"/>
                </a:solidFill>
              </a:rPr>
              <a:t>, автор: Неизвестный автор, лицензия: </a:t>
            </a:r>
            <a:r>
              <a:rPr lang="ru-UA" sz="700">
                <a:solidFill>
                  <a:srgbClr val="FFFFFF"/>
                </a:solidFill>
                <a:hlinkClick r:id="rId4" tooltip="https://creativecommons.org/licenses/by-nc-nd/3.0/">
                  <a:extLst>
                    <a:ext uri="{A12FA001-AC4F-418D-AE19-62706E023703}">
                      <ahyp:hlinkClr xmlns:ahyp="http://schemas.microsoft.com/office/drawing/2018/hyperlinkcolor" val="tx"/>
                    </a:ext>
                  </a:extLst>
                </a:hlinkClick>
              </a:rPr>
              <a:t>CC BY-NC-ND</a:t>
            </a:r>
            <a:endParaRPr lang="ru-UA" sz="700">
              <a:solidFill>
                <a:srgbClr val="FFFFFF"/>
              </a:solidFill>
            </a:endParaRPr>
          </a:p>
        </p:txBody>
      </p:sp>
    </p:spTree>
    <p:extLst>
      <p:ext uri="{BB962C8B-B14F-4D97-AF65-F5344CB8AC3E}">
        <p14:creationId xmlns:p14="http://schemas.microsoft.com/office/powerpoint/2010/main" val="2956987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B1595A09-E336-4D1B-9B3A-06A2287A5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Nigerians protest in Lagos over the now-disbanded and discredited police unit, known as the Special Anti-Robbery Squad, or SARS">
            <a:extLst>
              <a:ext uri="{FF2B5EF4-FFF2-40B4-BE49-F238E27FC236}">
                <a16:creationId xmlns:a16="http://schemas.microsoft.com/office/drawing/2014/main" id="{5A221B96-333B-8F32-1BCB-CB14994AE1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7373"/>
          <a:stretch/>
        </p:blipFill>
        <p:spPr bwMode="auto">
          <a:xfrm>
            <a:off x="20" y="10"/>
            <a:ext cx="12191980" cy="4558420"/>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a:noFill/>
          <a:extLst>
            <a:ext uri="{909E8E84-426E-40DD-AFC4-6F175D3DCCD1}">
              <a14:hiddenFill xmlns:a14="http://schemas.microsoft.com/office/drawing/2010/main">
                <a:solidFill>
                  <a:srgbClr val="FFFFFF"/>
                </a:solidFill>
              </a14:hiddenFill>
            </a:ext>
          </a:extLst>
        </p:spPr>
      </p:pic>
      <p:sp>
        <p:nvSpPr>
          <p:cNvPr id="1036" name="sketch line">
            <a:extLst>
              <a:ext uri="{FF2B5EF4-FFF2-40B4-BE49-F238E27FC236}">
                <a16:creationId xmlns:a16="http://schemas.microsoft.com/office/drawing/2014/main" id="{3540989C-C7B8-473B-BF87-6F2DA6A900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661305" y="5468206"/>
            <a:ext cx="1371600" cy="18288"/>
          </a:xfrm>
          <a:custGeom>
            <a:avLst/>
            <a:gdLst>
              <a:gd name="connsiteX0" fmla="*/ 0 w 1371600"/>
              <a:gd name="connsiteY0" fmla="*/ 0 h 18288"/>
              <a:gd name="connsiteX1" fmla="*/ 685800 w 1371600"/>
              <a:gd name="connsiteY1" fmla="*/ 0 h 18288"/>
              <a:gd name="connsiteX2" fmla="*/ 1371600 w 1371600"/>
              <a:gd name="connsiteY2" fmla="*/ 0 h 18288"/>
              <a:gd name="connsiteX3" fmla="*/ 1371600 w 1371600"/>
              <a:gd name="connsiteY3" fmla="*/ 18288 h 18288"/>
              <a:gd name="connsiteX4" fmla="*/ 713232 w 1371600"/>
              <a:gd name="connsiteY4" fmla="*/ 18288 h 18288"/>
              <a:gd name="connsiteX5" fmla="*/ 0 w 1371600"/>
              <a:gd name="connsiteY5" fmla="*/ 18288 h 18288"/>
              <a:gd name="connsiteX6" fmla="*/ 0 w 1371600"/>
              <a:gd name="connsiteY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600" h="18288" fill="none" extrusionOk="0">
                <a:moveTo>
                  <a:pt x="0" y="0"/>
                </a:moveTo>
                <a:cubicBezTo>
                  <a:pt x="247303" y="31625"/>
                  <a:pt x="422310" y="-25629"/>
                  <a:pt x="685800" y="0"/>
                </a:cubicBezTo>
                <a:cubicBezTo>
                  <a:pt x="949290" y="25629"/>
                  <a:pt x="1192357" y="6696"/>
                  <a:pt x="1371600" y="0"/>
                </a:cubicBezTo>
                <a:cubicBezTo>
                  <a:pt x="1371355" y="6649"/>
                  <a:pt x="1371915" y="11310"/>
                  <a:pt x="1371600" y="18288"/>
                </a:cubicBezTo>
                <a:cubicBezTo>
                  <a:pt x="1107995" y="26464"/>
                  <a:pt x="1033361" y="32942"/>
                  <a:pt x="713232" y="18288"/>
                </a:cubicBezTo>
                <a:cubicBezTo>
                  <a:pt x="393103" y="3634"/>
                  <a:pt x="289343" y="43221"/>
                  <a:pt x="0" y="18288"/>
                </a:cubicBezTo>
                <a:cubicBezTo>
                  <a:pt x="-459" y="11562"/>
                  <a:pt x="-31" y="5093"/>
                  <a:pt x="0" y="0"/>
                </a:cubicBezTo>
                <a:close/>
              </a:path>
              <a:path w="1371600" h="18288" stroke="0" extrusionOk="0">
                <a:moveTo>
                  <a:pt x="0" y="0"/>
                </a:moveTo>
                <a:cubicBezTo>
                  <a:pt x="170249" y="-24099"/>
                  <a:pt x="504634" y="14338"/>
                  <a:pt x="644652" y="0"/>
                </a:cubicBezTo>
                <a:cubicBezTo>
                  <a:pt x="784670" y="-14338"/>
                  <a:pt x="1087773" y="8679"/>
                  <a:pt x="1371600" y="0"/>
                </a:cubicBezTo>
                <a:cubicBezTo>
                  <a:pt x="1372456" y="3662"/>
                  <a:pt x="1371030" y="13946"/>
                  <a:pt x="1371600" y="18288"/>
                </a:cubicBezTo>
                <a:cubicBezTo>
                  <a:pt x="1176823" y="-1409"/>
                  <a:pt x="900830" y="9989"/>
                  <a:pt x="713232" y="18288"/>
                </a:cubicBezTo>
                <a:cubicBezTo>
                  <a:pt x="525634" y="26587"/>
                  <a:pt x="282837" y="5724"/>
                  <a:pt x="0" y="18288"/>
                </a:cubicBezTo>
                <a:cubicBezTo>
                  <a:pt x="367" y="13143"/>
                  <a:pt x="-823" y="5844"/>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61569767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8F21C207-54B4-EF5E-7A2B-FCBC1D28E850}"/>
              </a:ext>
            </a:extLst>
          </p:cNvPr>
          <p:cNvSpPr txBox="1"/>
          <p:nvPr/>
        </p:nvSpPr>
        <p:spPr>
          <a:xfrm>
            <a:off x="4654294" y="4777739"/>
            <a:ext cx="6897626" cy="1399223"/>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1400" b="0" i="0" u="none" strike="noStrike">
                <a:effectLst/>
              </a:rPr>
              <a:t>Case Study:</a:t>
            </a:r>
            <a:br>
              <a:rPr lang="en-US" sz="1400"/>
            </a:br>
            <a:r>
              <a:rPr lang="en-US" sz="1400" b="0" i="0" u="none" strike="noStrike">
                <a:effectLst/>
              </a:rPr>
              <a:t>In 2020, a UN Special Rapporteur investigated police brutality in Nigeria following #EndSARS protests. Their findings highlighted systemic failures and sparked global outrage. While the report didn’t fix everything, it shone a spotlight on abuses that might otherwise have gone unnoticed.</a:t>
            </a:r>
          </a:p>
          <a:p>
            <a:pPr indent="-228600">
              <a:lnSpc>
                <a:spcPct val="90000"/>
              </a:lnSpc>
              <a:spcAft>
                <a:spcPts val="600"/>
              </a:spcAft>
              <a:buFont typeface="Arial" panose="020B0604020202020204" pitchFamily="34" charset="0"/>
              <a:buChar char="•"/>
            </a:pPr>
            <a:r>
              <a:rPr lang="en-US" sz="1400"/>
              <a:t>https://news.un.org/en/story/2020/11/1076752</a:t>
            </a:r>
          </a:p>
        </p:txBody>
      </p:sp>
    </p:spTree>
    <p:extLst>
      <p:ext uri="{BB962C8B-B14F-4D97-AF65-F5344CB8AC3E}">
        <p14:creationId xmlns:p14="http://schemas.microsoft.com/office/powerpoint/2010/main" val="4109192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5D13CC36-B950-4F02-9BAF-9A7EB26739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0105FC75-891E-F748-6A4C-52D07C406442}"/>
              </a:ext>
            </a:extLst>
          </p:cNvPr>
          <p:cNvSpPr>
            <a:spLocks noGrp="1"/>
          </p:cNvSpPr>
          <p:nvPr>
            <p:ph type="title"/>
          </p:nvPr>
        </p:nvSpPr>
        <p:spPr>
          <a:xfrm>
            <a:off x="1137034" y="609600"/>
            <a:ext cx="6478417" cy="1322887"/>
          </a:xfrm>
        </p:spPr>
        <p:txBody>
          <a:bodyPr>
            <a:normAutofit/>
          </a:bodyPr>
          <a:lstStyle/>
          <a:p>
            <a:r>
              <a:rPr lang="en" sz="3700" b="1" i="0" u="none" strike="noStrike" dirty="0">
                <a:effectLst/>
                <a:latin typeface="system-ui"/>
              </a:rPr>
              <a:t>The UN Human Rights Council</a:t>
            </a:r>
            <a:br>
              <a:rPr lang="en" sz="3700" b="1" i="0" u="none" strike="noStrike" dirty="0">
                <a:effectLst/>
                <a:latin typeface="system-ui"/>
              </a:rPr>
            </a:br>
            <a:endParaRPr lang="ru-UA" sz="3700" dirty="0"/>
          </a:p>
        </p:txBody>
      </p:sp>
      <p:sp>
        <p:nvSpPr>
          <p:cNvPr id="25" name="Freeform: Shape 24">
            <a:extLst>
              <a:ext uri="{FF2B5EF4-FFF2-40B4-BE49-F238E27FC236}">
                <a16:creationId xmlns:a16="http://schemas.microsoft.com/office/drawing/2014/main" id="{C1657055-16FE-41A2-B207-7880F6DCA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89924" y="2"/>
            <a:ext cx="7602076" cy="470844"/>
          </a:xfrm>
          <a:custGeom>
            <a:avLst/>
            <a:gdLst>
              <a:gd name="connsiteX0" fmla="*/ 9683888 w 9683888"/>
              <a:gd name="connsiteY0" fmla="*/ 0 h 743457"/>
              <a:gd name="connsiteX1" fmla="*/ 0 w 9683888"/>
              <a:gd name="connsiteY1" fmla="*/ 0 h 743457"/>
              <a:gd name="connsiteX2" fmla="*/ 0 w 9683888"/>
              <a:gd name="connsiteY2" fmla="*/ 365878 h 743457"/>
              <a:gd name="connsiteX3" fmla="*/ 11844 w 9683888"/>
              <a:gd name="connsiteY3" fmla="*/ 367909 h 743457"/>
              <a:gd name="connsiteX4" fmla="*/ 106208 w 9683888"/>
              <a:gd name="connsiteY4" fmla="*/ 385974 h 743457"/>
              <a:gd name="connsiteX5" fmla="*/ 183667 w 9683888"/>
              <a:gd name="connsiteY5" fmla="*/ 399162 h 743457"/>
              <a:gd name="connsiteX6" fmla="*/ 292430 w 9683888"/>
              <a:gd name="connsiteY6" fmla="*/ 390408 h 743457"/>
              <a:gd name="connsiteX7" fmla="*/ 386942 w 9683888"/>
              <a:gd name="connsiteY7" fmla="*/ 395582 h 743457"/>
              <a:gd name="connsiteX8" fmla="*/ 485751 w 9683888"/>
              <a:gd name="connsiteY8" fmla="*/ 408404 h 743457"/>
              <a:gd name="connsiteX9" fmla="*/ 604107 w 9683888"/>
              <a:gd name="connsiteY9" fmla="*/ 418647 h 743457"/>
              <a:gd name="connsiteX10" fmla="*/ 694081 w 9683888"/>
              <a:gd name="connsiteY10" fmla="*/ 449524 h 743457"/>
              <a:gd name="connsiteX11" fmla="*/ 762452 w 9683888"/>
              <a:gd name="connsiteY11" fmla="*/ 456090 h 743457"/>
              <a:gd name="connsiteX12" fmla="*/ 987872 w 9683888"/>
              <a:gd name="connsiteY12" fmla="*/ 481862 h 743457"/>
              <a:gd name="connsiteX13" fmla="*/ 1077163 w 9683888"/>
              <a:gd name="connsiteY13" fmla="*/ 524467 h 743457"/>
              <a:gd name="connsiteX14" fmla="*/ 1258716 w 9683888"/>
              <a:gd name="connsiteY14" fmla="*/ 587975 h 743457"/>
              <a:gd name="connsiteX15" fmla="*/ 1298056 w 9683888"/>
              <a:gd name="connsiteY15" fmla="*/ 595413 h 743457"/>
              <a:gd name="connsiteX16" fmla="*/ 1327017 w 9683888"/>
              <a:gd name="connsiteY16" fmla="*/ 617412 h 743457"/>
              <a:gd name="connsiteX17" fmla="*/ 1347909 w 9683888"/>
              <a:gd name="connsiteY17" fmla="*/ 620209 h 743457"/>
              <a:gd name="connsiteX18" fmla="*/ 1421792 w 9683888"/>
              <a:gd name="connsiteY18" fmla="*/ 626139 h 743457"/>
              <a:gd name="connsiteX19" fmla="*/ 1519789 w 9683888"/>
              <a:gd name="connsiteY19" fmla="*/ 645011 h 743457"/>
              <a:gd name="connsiteX20" fmla="*/ 1620886 w 9683888"/>
              <a:gd name="connsiteY20" fmla="*/ 687715 h 743457"/>
              <a:gd name="connsiteX21" fmla="*/ 1676745 w 9683888"/>
              <a:gd name="connsiteY21" fmla="*/ 690130 h 743457"/>
              <a:gd name="connsiteX22" fmla="*/ 1832228 w 9683888"/>
              <a:gd name="connsiteY22" fmla="*/ 690860 h 743457"/>
              <a:gd name="connsiteX23" fmla="*/ 1980464 w 9683888"/>
              <a:gd name="connsiteY23" fmla="*/ 704858 h 743457"/>
              <a:gd name="connsiteX24" fmla="*/ 2051150 w 9683888"/>
              <a:gd name="connsiteY24" fmla="*/ 711187 h 743457"/>
              <a:gd name="connsiteX25" fmla="*/ 2162824 w 9683888"/>
              <a:gd name="connsiteY25" fmla="*/ 709178 h 743457"/>
              <a:gd name="connsiteX26" fmla="*/ 2259859 w 9683888"/>
              <a:gd name="connsiteY26" fmla="*/ 718188 h 743457"/>
              <a:gd name="connsiteX27" fmla="*/ 2378290 w 9683888"/>
              <a:gd name="connsiteY27" fmla="*/ 738748 h 743457"/>
              <a:gd name="connsiteX28" fmla="*/ 2407828 w 9683888"/>
              <a:gd name="connsiteY28" fmla="*/ 743457 h 743457"/>
              <a:gd name="connsiteX29" fmla="*/ 2428936 w 9683888"/>
              <a:gd name="connsiteY29" fmla="*/ 734697 h 743457"/>
              <a:gd name="connsiteX30" fmla="*/ 2646106 w 9683888"/>
              <a:gd name="connsiteY30" fmla="*/ 660204 h 743457"/>
              <a:gd name="connsiteX31" fmla="*/ 2799920 w 9683888"/>
              <a:gd name="connsiteY31" fmla="*/ 630451 h 743457"/>
              <a:gd name="connsiteX32" fmla="*/ 2953556 w 9683888"/>
              <a:gd name="connsiteY32" fmla="*/ 607173 h 743457"/>
              <a:gd name="connsiteX33" fmla="*/ 3009839 w 9683888"/>
              <a:gd name="connsiteY33" fmla="*/ 601743 h 743457"/>
              <a:gd name="connsiteX34" fmla="*/ 3115016 w 9683888"/>
              <a:gd name="connsiteY34" fmla="*/ 584982 h 743457"/>
              <a:gd name="connsiteX35" fmla="*/ 3185844 w 9683888"/>
              <a:gd name="connsiteY35" fmla="*/ 595356 h 743457"/>
              <a:gd name="connsiteX36" fmla="*/ 3246013 w 9683888"/>
              <a:gd name="connsiteY36" fmla="*/ 592418 h 743457"/>
              <a:gd name="connsiteX37" fmla="*/ 3313565 w 9683888"/>
              <a:gd name="connsiteY37" fmla="*/ 574138 h 743457"/>
              <a:gd name="connsiteX38" fmla="*/ 3414143 w 9683888"/>
              <a:gd name="connsiteY38" fmla="*/ 553730 h 743457"/>
              <a:gd name="connsiteX39" fmla="*/ 3552895 w 9683888"/>
              <a:gd name="connsiteY39" fmla="*/ 548563 h 743457"/>
              <a:gd name="connsiteX40" fmla="*/ 3753012 w 9683888"/>
              <a:gd name="connsiteY40" fmla="*/ 599520 h 743457"/>
              <a:gd name="connsiteX41" fmla="*/ 3804392 w 9683888"/>
              <a:gd name="connsiteY41" fmla="*/ 604131 h 743457"/>
              <a:gd name="connsiteX42" fmla="*/ 3916696 w 9683888"/>
              <a:gd name="connsiteY42" fmla="*/ 606540 h 743457"/>
              <a:gd name="connsiteX43" fmla="*/ 4063849 w 9683888"/>
              <a:gd name="connsiteY43" fmla="*/ 604058 h 743457"/>
              <a:gd name="connsiteX44" fmla="*/ 4172179 w 9683888"/>
              <a:gd name="connsiteY44" fmla="*/ 592355 h 743457"/>
              <a:gd name="connsiteX45" fmla="*/ 4276294 w 9683888"/>
              <a:gd name="connsiteY45" fmla="*/ 587119 h 743457"/>
              <a:gd name="connsiteX46" fmla="*/ 4411090 w 9683888"/>
              <a:gd name="connsiteY46" fmla="*/ 575600 h 743457"/>
              <a:gd name="connsiteX47" fmla="*/ 4540465 w 9683888"/>
              <a:gd name="connsiteY47" fmla="*/ 567464 h 743457"/>
              <a:gd name="connsiteX48" fmla="*/ 4545352 w 9683888"/>
              <a:gd name="connsiteY48" fmla="*/ 555554 h 743457"/>
              <a:gd name="connsiteX49" fmla="*/ 4564014 w 9683888"/>
              <a:gd name="connsiteY49" fmla="*/ 553660 h 743457"/>
              <a:gd name="connsiteX50" fmla="*/ 4568602 w 9683888"/>
              <a:gd name="connsiteY50" fmla="*/ 550913 h 743457"/>
              <a:gd name="connsiteX51" fmla="*/ 4595289 w 9683888"/>
              <a:gd name="connsiteY51" fmla="*/ 537407 h 743457"/>
              <a:gd name="connsiteX52" fmla="*/ 4739026 w 9683888"/>
              <a:gd name="connsiteY52" fmla="*/ 532483 h 743457"/>
              <a:gd name="connsiteX53" fmla="*/ 5061335 w 9683888"/>
              <a:gd name="connsiteY53" fmla="*/ 545635 h 743457"/>
              <a:gd name="connsiteX54" fmla="*/ 5338634 w 9683888"/>
              <a:gd name="connsiteY54" fmla="*/ 595754 h 743457"/>
              <a:gd name="connsiteX55" fmla="*/ 5529430 w 9683888"/>
              <a:gd name="connsiteY55" fmla="*/ 606335 h 743457"/>
              <a:gd name="connsiteX56" fmla="*/ 5604039 w 9683888"/>
              <a:gd name="connsiteY56" fmla="*/ 607676 h 743457"/>
              <a:gd name="connsiteX57" fmla="*/ 5625281 w 9683888"/>
              <a:gd name="connsiteY57" fmla="*/ 617253 h 743457"/>
              <a:gd name="connsiteX58" fmla="*/ 5628138 w 9683888"/>
              <a:gd name="connsiteY58" fmla="*/ 615483 h 743457"/>
              <a:gd name="connsiteX59" fmla="*/ 5653593 w 9683888"/>
              <a:gd name="connsiteY59" fmla="*/ 617873 h 743457"/>
              <a:gd name="connsiteX60" fmla="*/ 5658658 w 9683888"/>
              <a:gd name="connsiteY60" fmla="*/ 624279 h 743457"/>
              <a:gd name="connsiteX61" fmla="*/ 5675963 w 9683888"/>
              <a:gd name="connsiteY61" fmla="*/ 627762 h 743457"/>
              <a:gd name="connsiteX62" fmla="*/ 5709625 w 9683888"/>
              <a:gd name="connsiteY62" fmla="*/ 639593 h 743457"/>
              <a:gd name="connsiteX63" fmla="*/ 5716324 w 9683888"/>
              <a:gd name="connsiteY63" fmla="*/ 637148 h 743457"/>
              <a:gd name="connsiteX64" fmla="*/ 5767720 w 9683888"/>
              <a:gd name="connsiteY64" fmla="*/ 647737 h 743457"/>
              <a:gd name="connsiteX65" fmla="*/ 5768619 w 9683888"/>
              <a:gd name="connsiteY65" fmla="*/ 645671 h 743457"/>
              <a:gd name="connsiteX66" fmla="*/ 5858696 w 9683888"/>
              <a:gd name="connsiteY66" fmla="*/ 628099 h 743457"/>
              <a:gd name="connsiteX67" fmla="*/ 5935260 w 9683888"/>
              <a:gd name="connsiteY67" fmla="*/ 596904 h 743457"/>
              <a:gd name="connsiteX68" fmla="*/ 5946176 w 9683888"/>
              <a:gd name="connsiteY68" fmla="*/ 597874 h 743457"/>
              <a:gd name="connsiteX69" fmla="*/ 5946447 w 9683888"/>
              <a:gd name="connsiteY69" fmla="*/ 597396 h 743457"/>
              <a:gd name="connsiteX70" fmla="*/ 5958069 w 9683888"/>
              <a:gd name="connsiteY70" fmla="*/ 597432 h 743457"/>
              <a:gd name="connsiteX71" fmla="*/ 5966081 w 9683888"/>
              <a:gd name="connsiteY71" fmla="*/ 599643 h 743457"/>
              <a:gd name="connsiteX72" fmla="*/ 5987259 w 9683888"/>
              <a:gd name="connsiteY72" fmla="*/ 601523 h 743457"/>
              <a:gd name="connsiteX73" fmla="*/ 5994905 w 9683888"/>
              <a:gd name="connsiteY73" fmla="*/ 598873 h 743457"/>
              <a:gd name="connsiteX74" fmla="*/ 6054803 w 9683888"/>
              <a:gd name="connsiteY74" fmla="*/ 541202 h 743457"/>
              <a:gd name="connsiteX75" fmla="*/ 6188672 w 9683888"/>
              <a:gd name="connsiteY75" fmla="*/ 496389 h 743457"/>
              <a:gd name="connsiteX76" fmla="*/ 6323280 w 9683888"/>
              <a:gd name="connsiteY76" fmla="*/ 458013 h 743457"/>
              <a:gd name="connsiteX77" fmla="*/ 6457257 w 9683888"/>
              <a:gd name="connsiteY77" fmla="*/ 414621 h 743457"/>
              <a:gd name="connsiteX78" fmla="*/ 6530019 w 9683888"/>
              <a:gd name="connsiteY78" fmla="*/ 423168 h 743457"/>
              <a:gd name="connsiteX79" fmla="*/ 6626800 w 9683888"/>
              <a:gd name="connsiteY79" fmla="*/ 375078 h 743457"/>
              <a:gd name="connsiteX80" fmla="*/ 6689231 w 9683888"/>
              <a:gd name="connsiteY80" fmla="*/ 353501 h 743457"/>
              <a:gd name="connsiteX81" fmla="*/ 6726440 w 9683888"/>
              <a:gd name="connsiteY81" fmla="*/ 340276 h 743457"/>
              <a:gd name="connsiteX82" fmla="*/ 6835228 w 9683888"/>
              <a:gd name="connsiteY82" fmla="*/ 329393 h 743457"/>
              <a:gd name="connsiteX83" fmla="*/ 7039363 w 9683888"/>
              <a:gd name="connsiteY83" fmla="*/ 370823 h 743457"/>
              <a:gd name="connsiteX84" fmla="*/ 7095156 w 9683888"/>
              <a:gd name="connsiteY84" fmla="*/ 366075 h 743457"/>
              <a:gd name="connsiteX85" fmla="*/ 7187061 w 9683888"/>
              <a:gd name="connsiteY85" fmla="*/ 383876 h 743457"/>
              <a:gd name="connsiteX86" fmla="*/ 7295039 w 9683888"/>
              <a:gd name="connsiteY86" fmla="*/ 355046 h 743457"/>
              <a:gd name="connsiteX87" fmla="*/ 7373651 w 9683888"/>
              <a:gd name="connsiteY87" fmla="*/ 322299 h 743457"/>
              <a:gd name="connsiteX88" fmla="*/ 7418964 w 9683888"/>
              <a:gd name="connsiteY88" fmla="*/ 308685 h 743457"/>
              <a:gd name="connsiteX89" fmla="*/ 7450568 w 9683888"/>
              <a:gd name="connsiteY89" fmla="*/ 293511 h 743457"/>
              <a:gd name="connsiteX90" fmla="*/ 7538380 w 9683888"/>
              <a:gd name="connsiteY90" fmla="*/ 283235 h 743457"/>
              <a:gd name="connsiteX91" fmla="*/ 7786348 w 9683888"/>
              <a:gd name="connsiteY91" fmla="*/ 225377 h 743457"/>
              <a:gd name="connsiteX92" fmla="*/ 7849534 w 9683888"/>
              <a:gd name="connsiteY92" fmla="*/ 245434 h 743457"/>
              <a:gd name="connsiteX93" fmla="*/ 7981165 w 9683888"/>
              <a:gd name="connsiteY93" fmla="*/ 222252 h 743457"/>
              <a:gd name="connsiteX94" fmla="*/ 8171882 w 9683888"/>
              <a:gd name="connsiteY94" fmla="*/ 222497 h 743457"/>
              <a:gd name="connsiteX95" fmla="*/ 8242270 w 9683888"/>
              <a:gd name="connsiteY95" fmla="*/ 180535 h 743457"/>
              <a:gd name="connsiteX96" fmla="*/ 8490152 w 9683888"/>
              <a:gd name="connsiteY96" fmla="*/ 209193 h 743457"/>
              <a:gd name="connsiteX97" fmla="*/ 8622272 w 9683888"/>
              <a:gd name="connsiteY97" fmla="*/ 188859 h 743457"/>
              <a:gd name="connsiteX98" fmla="*/ 8738606 w 9683888"/>
              <a:gd name="connsiteY98" fmla="*/ 208945 h 743457"/>
              <a:gd name="connsiteX99" fmla="*/ 8831307 w 9683888"/>
              <a:gd name="connsiteY99" fmla="*/ 207738 h 743457"/>
              <a:gd name="connsiteX100" fmla="*/ 8891432 w 9683888"/>
              <a:gd name="connsiteY100" fmla="*/ 184510 h 743457"/>
              <a:gd name="connsiteX101" fmla="*/ 8946980 w 9683888"/>
              <a:gd name="connsiteY101" fmla="*/ 145578 h 743457"/>
              <a:gd name="connsiteX102" fmla="*/ 9107760 w 9683888"/>
              <a:gd name="connsiteY102" fmla="*/ 128052 h 743457"/>
              <a:gd name="connsiteX103" fmla="*/ 9195623 w 9683888"/>
              <a:gd name="connsiteY103" fmla="*/ 100212 h 743457"/>
              <a:gd name="connsiteX104" fmla="*/ 9256898 w 9683888"/>
              <a:gd name="connsiteY104" fmla="*/ 73900 h 743457"/>
              <a:gd name="connsiteX105" fmla="*/ 9351740 w 9683888"/>
              <a:gd name="connsiteY105" fmla="*/ 80439 h 743457"/>
              <a:gd name="connsiteX106" fmla="*/ 9539796 w 9683888"/>
              <a:gd name="connsiteY106" fmla="*/ 87069 h 743457"/>
              <a:gd name="connsiteX107" fmla="*/ 9619109 w 9683888"/>
              <a:gd name="connsiteY107" fmla="*/ 39994 h 743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Lst>
            <a:rect l="l" t="t" r="r" b="b"/>
            <a:pathLst>
              <a:path w="9683888" h="743457">
                <a:moveTo>
                  <a:pt x="9683888" y="0"/>
                </a:moveTo>
                <a:lnTo>
                  <a:pt x="0" y="0"/>
                </a:lnTo>
                <a:lnTo>
                  <a:pt x="0" y="365878"/>
                </a:lnTo>
                <a:lnTo>
                  <a:pt x="11844" y="367909"/>
                </a:lnTo>
                <a:cubicBezTo>
                  <a:pt x="50423" y="374387"/>
                  <a:pt x="87879" y="380746"/>
                  <a:pt x="106208" y="385974"/>
                </a:cubicBezTo>
                <a:cubicBezTo>
                  <a:pt x="119919" y="389979"/>
                  <a:pt x="149687" y="402128"/>
                  <a:pt x="183667" y="399162"/>
                </a:cubicBezTo>
                <a:cubicBezTo>
                  <a:pt x="228274" y="394575"/>
                  <a:pt x="256969" y="398315"/>
                  <a:pt x="292430" y="390408"/>
                </a:cubicBezTo>
                <a:cubicBezTo>
                  <a:pt x="325377" y="395694"/>
                  <a:pt x="374510" y="420053"/>
                  <a:pt x="386942" y="395582"/>
                </a:cubicBezTo>
                <a:cubicBezTo>
                  <a:pt x="400429" y="416427"/>
                  <a:pt x="451168" y="399411"/>
                  <a:pt x="485751" y="408404"/>
                </a:cubicBezTo>
                <a:cubicBezTo>
                  <a:pt x="520399" y="423586"/>
                  <a:pt x="570416" y="404235"/>
                  <a:pt x="604107" y="418647"/>
                </a:cubicBezTo>
                <a:cubicBezTo>
                  <a:pt x="633631" y="425521"/>
                  <a:pt x="672063" y="446364"/>
                  <a:pt x="694081" y="449524"/>
                </a:cubicBezTo>
                <a:cubicBezTo>
                  <a:pt x="700528" y="463278"/>
                  <a:pt x="713487" y="450700"/>
                  <a:pt x="762452" y="456090"/>
                </a:cubicBezTo>
                <a:cubicBezTo>
                  <a:pt x="811417" y="461479"/>
                  <a:pt x="935420" y="470466"/>
                  <a:pt x="987872" y="481862"/>
                </a:cubicBezTo>
                <a:cubicBezTo>
                  <a:pt x="1018493" y="475799"/>
                  <a:pt x="1019470" y="516810"/>
                  <a:pt x="1077163" y="524467"/>
                </a:cubicBezTo>
                <a:cubicBezTo>
                  <a:pt x="1124222" y="535807"/>
                  <a:pt x="1202940" y="574855"/>
                  <a:pt x="1258716" y="587975"/>
                </a:cubicBezTo>
                <a:cubicBezTo>
                  <a:pt x="1274181" y="586466"/>
                  <a:pt x="1286859" y="589632"/>
                  <a:pt x="1298056" y="595413"/>
                </a:cubicBezTo>
                <a:lnTo>
                  <a:pt x="1327017" y="617412"/>
                </a:lnTo>
                <a:lnTo>
                  <a:pt x="1347909" y="620209"/>
                </a:lnTo>
                <a:cubicBezTo>
                  <a:pt x="1377004" y="628445"/>
                  <a:pt x="1394712" y="616344"/>
                  <a:pt x="1421792" y="626139"/>
                </a:cubicBezTo>
                <a:cubicBezTo>
                  <a:pt x="1466260" y="647543"/>
                  <a:pt x="1506099" y="610975"/>
                  <a:pt x="1519789" y="645011"/>
                </a:cubicBezTo>
                <a:cubicBezTo>
                  <a:pt x="1556219" y="665699"/>
                  <a:pt x="1578776" y="668950"/>
                  <a:pt x="1620886" y="687715"/>
                </a:cubicBezTo>
                <a:cubicBezTo>
                  <a:pt x="1658228" y="693647"/>
                  <a:pt x="1636224" y="694371"/>
                  <a:pt x="1676745" y="690130"/>
                </a:cubicBezTo>
                <a:cubicBezTo>
                  <a:pt x="1713709" y="697532"/>
                  <a:pt x="1774627" y="701403"/>
                  <a:pt x="1832228" y="690860"/>
                </a:cubicBezTo>
                <a:cubicBezTo>
                  <a:pt x="1866586" y="689181"/>
                  <a:pt x="1949046" y="755765"/>
                  <a:pt x="1980464" y="704858"/>
                </a:cubicBezTo>
                <a:cubicBezTo>
                  <a:pt x="2001472" y="716610"/>
                  <a:pt x="2020758" y="710467"/>
                  <a:pt x="2051150" y="711187"/>
                </a:cubicBezTo>
                <a:cubicBezTo>
                  <a:pt x="2081543" y="711907"/>
                  <a:pt x="2117567" y="736153"/>
                  <a:pt x="2162824" y="709178"/>
                </a:cubicBezTo>
                <a:cubicBezTo>
                  <a:pt x="2219712" y="701824"/>
                  <a:pt x="2181421" y="742368"/>
                  <a:pt x="2259859" y="718188"/>
                </a:cubicBezTo>
                <a:cubicBezTo>
                  <a:pt x="2296623" y="733933"/>
                  <a:pt x="2337412" y="741012"/>
                  <a:pt x="2378290" y="738748"/>
                </a:cubicBezTo>
                <a:cubicBezTo>
                  <a:pt x="2380041" y="725410"/>
                  <a:pt x="2399659" y="741017"/>
                  <a:pt x="2407828" y="743457"/>
                </a:cubicBezTo>
                <a:cubicBezTo>
                  <a:pt x="2406113" y="735180"/>
                  <a:pt x="2421642" y="728742"/>
                  <a:pt x="2428936" y="734697"/>
                </a:cubicBezTo>
                <a:cubicBezTo>
                  <a:pt x="2468648" y="720822"/>
                  <a:pt x="2584275" y="677579"/>
                  <a:pt x="2646106" y="660204"/>
                </a:cubicBezTo>
                <a:cubicBezTo>
                  <a:pt x="2706894" y="652346"/>
                  <a:pt x="2738390" y="612318"/>
                  <a:pt x="2799920" y="630451"/>
                </a:cubicBezTo>
                <a:cubicBezTo>
                  <a:pt x="2856798" y="622940"/>
                  <a:pt x="2902940" y="602232"/>
                  <a:pt x="2953556" y="607173"/>
                </a:cubicBezTo>
                <a:cubicBezTo>
                  <a:pt x="2970626" y="593247"/>
                  <a:pt x="2988095" y="586399"/>
                  <a:pt x="3009839" y="601743"/>
                </a:cubicBezTo>
                <a:cubicBezTo>
                  <a:pt x="3046166" y="594868"/>
                  <a:pt x="3085682" y="586046"/>
                  <a:pt x="3115016" y="584982"/>
                </a:cubicBezTo>
                <a:cubicBezTo>
                  <a:pt x="3144992" y="587935"/>
                  <a:pt x="3158740" y="599045"/>
                  <a:pt x="3185844" y="595356"/>
                </a:cubicBezTo>
                <a:cubicBezTo>
                  <a:pt x="3209939" y="576197"/>
                  <a:pt x="3221731" y="614583"/>
                  <a:pt x="3246013" y="592418"/>
                </a:cubicBezTo>
                <a:cubicBezTo>
                  <a:pt x="3228976" y="565486"/>
                  <a:pt x="3320172" y="599686"/>
                  <a:pt x="3313565" y="574138"/>
                </a:cubicBezTo>
                <a:cubicBezTo>
                  <a:pt x="3341586" y="564515"/>
                  <a:pt x="3371901" y="555346"/>
                  <a:pt x="3414143" y="553730"/>
                </a:cubicBezTo>
                <a:cubicBezTo>
                  <a:pt x="3463229" y="557630"/>
                  <a:pt x="3476532" y="539673"/>
                  <a:pt x="3552895" y="548563"/>
                </a:cubicBezTo>
                <a:cubicBezTo>
                  <a:pt x="3620356" y="561042"/>
                  <a:pt x="3688830" y="574962"/>
                  <a:pt x="3753012" y="599520"/>
                </a:cubicBezTo>
                <a:cubicBezTo>
                  <a:pt x="3769580" y="615048"/>
                  <a:pt x="3777112" y="602961"/>
                  <a:pt x="3804392" y="604131"/>
                </a:cubicBezTo>
                <a:cubicBezTo>
                  <a:pt x="3831672" y="605301"/>
                  <a:pt x="3878076" y="605222"/>
                  <a:pt x="3916696" y="606540"/>
                </a:cubicBezTo>
                <a:cubicBezTo>
                  <a:pt x="3970533" y="603881"/>
                  <a:pt x="3981244" y="618066"/>
                  <a:pt x="4063849" y="604058"/>
                </a:cubicBezTo>
                <a:cubicBezTo>
                  <a:pt x="4074473" y="605185"/>
                  <a:pt x="4134611" y="589365"/>
                  <a:pt x="4172179" y="592355"/>
                </a:cubicBezTo>
                <a:cubicBezTo>
                  <a:pt x="4180554" y="576172"/>
                  <a:pt x="4255433" y="602075"/>
                  <a:pt x="4276294" y="587119"/>
                </a:cubicBezTo>
                <a:cubicBezTo>
                  <a:pt x="4326119" y="586973"/>
                  <a:pt x="4361692" y="573867"/>
                  <a:pt x="4411090" y="575600"/>
                </a:cubicBezTo>
                <a:cubicBezTo>
                  <a:pt x="4465125" y="575500"/>
                  <a:pt x="4518088" y="570805"/>
                  <a:pt x="4540465" y="567464"/>
                </a:cubicBezTo>
                <a:lnTo>
                  <a:pt x="4545352" y="555554"/>
                </a:lnTo>
                <a:lnTo>
                  <a:pt x="4564014" y="553660"/>
                </a:lnTo>
                <a:lnTo>
                  <a:pt x="4568602" y="550913"/>
                </a:lnTo>
                <a:cubicBezTo>
                  <a:pt x="4577353" y="545618"/>
                  <a:pt x="4586105" y="540734"/>
                  <a:pt x="4595289" y="537407"/>
                </a:cubicBezTo>
                <a:cubicBezTo>
                  <a:pt x="4623104" y="537511"/>
                  <a:pt x="4660764" y="533229"/>
                  <a:pt x="4739026" y="532483"/>
                </a:cubicBezTo>
                <a:cubicBezTo>
                  <a:pt x="4806238" y="527255"/>
                  <a:pt x="4944577" y="524439"/>
                  <a:pt x="5061335" y="545635"/>
                </a:cubicBezTo>
                <a:cubicBezTo>
                  <a:pt x="5167156" y="553533"/>
                  <a:pt x="5251789" y="586167"/>
                  <a:pt x="5338634" y="595754"/>
                </a:cubicBezTo>
                <a:cubicBezTo>
                  <a:pt x="5415763" y="589622"/>
                  <a:pt x="5434719" y="609365"/>
                  <a:pt x="5529430" y="606335"/>
                </a:cubicBezTo>
                <a:cubicBezTo>
                  <a:pt x="5534498" y="613561"/>
                  <a:pt x="5597157" y="603269"/>
                  <a:pt x="5604039" y="607676"/>
                </a:cubicBezTo>
                <a:lnTo>
                  <a:pt x="5625281" y="617253"/>
                </a:lnTo>
                <a:lnTo>
                  <a:pt x="5628138" y="615483"/>
                </a:lnTo>
                <a:cubicBezTo>
                  <a:pt x="5640641" y="612245"/>
                  <a:pt x="5648217" y="613966"/>
                  <a:pt x="5653593" y="617873"/>
                </a:cubicBezTo>
                <a:lnTo>
                  <a:pt x="5658658" y="624279"/>
                </a:lnTo>
                <a:lnTo>
                  <a:pt x="5675963" y="627762"/>
                </a:lnTo>
                <a:lnTo>
                  <a:pt x="5709625" y="639593"/>
                </a:lnTo>
                <a:lnTo>
                  <a:pt x="5716324" y="637148"/>
                </a:lnTo>
                <a:lnTo>
                  <a:pt x="5767720" y="647737"/>
                </a:lnTo>
                <a:lnTo>
                  <a:pt x="5768619" y="645671"/>
                </a:lnTo>
                <a:cubicBezTo>
                  <a:pt x="5776130" y="642927"/>
                  <a:pt x="5830922" y="636226"/>
                  <a:pt x="5858696" y="628099"/>
                </a:cubicBezTo>
                <a:lnTo>
                  <a:pt x="5935260" y="596904"/>
                </a:lnTo>
                <a:lnTo>
                  <a:pt x="5946176" y="597874"/>
                </a:lnTo>
                <a:lnTo>
                  <a:pt x="5946447" y="597396"/>
                </a:lnTo>
                <a:cubicBezTo>
                  <a:pt x="5948934" y="596546"/>
                  <a:pt x="5952567" y="596468"/>
                  <a:pt x="5958069" y="597432"/>
                </a:cubicBezTo>
                <a:lnTo>
                  <a:pt x="5966081" y="599643"/>
                </a:lnTo>
                <a:lnTo>
                  <a:pt x="5987259" y="601523"/>
                </a:lnTo>
                <a:lnTo>
                  <a:pt x="5994905" y="598873"/>
                </a:lnTo>
                <a:cubicBezTo>
                  <a:pt x="6020610" y="579716"/>
                  <a:pt x="6016968" y="560235"/>
                  <a:pt x="6054803" y="541202"/>
                </a:cubicBezTo>
                <a:cubicBezTo>
                  <a:pt x="6108247" y="527358"/>
                  <a:pt x="6130976" y="484538"/>
                  <a:pt x="6188672" y="496389"/>
                </a:cubicBezTo>
                <a:cubicBezTo>
                  <a:pt x="6238659" y="483279"/>
                  <a:pt x="6277194" y="458153"/>
                  <a:pt x="6323280" y="458013"/>
                </a:cubicBezTo>
                <a:cubicBezTo>
                  <a:pt x="6368044" y="444385"/>
                  <a:pt x="6422801" y="420428"/>
                  <a:pt x="6457257" y="414621"/>
                </a:cubicBezTo>
                <a:cubicBezTo>
                  <a:pt x="6483424" y="410645"/>
                  <a:pt x="6508964" y="423228"/>
                  <a:pt x="6530019" y="423168"/>
                </a:cubicBezTo>
                <a:cubicBezTo>
                  <a:pt x="6558276" y="416578"/>
                  <a:pt x="6600264" y="386690"/>
                  <a:pt x="6626800" y="375078"/>
                </a:cubicBezTo>
                <a:cubicBezTo>
                  <a:pt x="6664418" y="400828"/>
                  <a:pt x="6655535" y="354302"/>
                  <a:pt x="6689231" y="353501"/>
                </a:cubicBezTo>
                <a:cubicBezTo>
                  <a:pt x="6708837" y="361122"/>
                  <a:pt x="6719642" y="359485"/>
                  <a:pt x="6726440" y="340276"/>
                </a:cubicBezTo>
                <a:cubicBezTo>
                  <a:pt x="6818329" y="378763"/>
                  <a:pt x="6765502" y="328183"/>
                  <a:pt x="6835228" y="329393"/>
                </a:cubicBezTo>
                <a:cubicBezTo>
                  <a:pt x="6897464" y="335048"/>
                  <a:pt x="6962224" y="329085"/>
                  <a:pt x="7039363" y="370823"/>
                </a:cubicBezTo>
                <a:cubicBezTo>
                  <a:pt x="7056368" y="384567"/>
                  <a:pt x="7070539" y="363899"/>
                  <a:pt x="7095156" y="366075"/>
                </a:cubicBezTo>
                <a:cubicBezTo>
                  <a:pt x="7119772" y="368250"/>
                  <a:pt x="7153748" y="385714"/>
                  <a:pt x="7187061" y="383876"/>
                </a:cubicBezTo>
                <a:cubicBezTo>
                  <a:pt x="7242115" y="377604"/>
                  <a:pt x="7270954" y="334249"/>
                  <a:pt x="7295039" y="355046"/>
                </a:cubicBezTo>
                <a:cubicBezTo>
                  <a:pt x="7320104" y="344159"/>
                  <a:pt x="7343179" y="301443"/>
                  <a:pt x="7373651" y="322299"/>
                </a:cubicBezTo>
                <a:cubicBezTo>
                  <a:pt x="7367160" y="298575"/>
                  <a:pt x="7410095" y="329040"/>
                  <a:pt x="7418964" y="308685"/>
                </a:cubicBezTo>
                <a:cubicBezTo>
                  <a:pt x="7424243" y="291807"/>
                  <a:pt x="7438503" y="297117"/>
                  <a:pt x="7450568" y="293511"/>
                </a:cubicBezTo>
                <a:cubicBezTo>
                  <a:pt x="7461276" y="277652"/>
                  <a:pt x="7519437" y="275664"/>
                  <a:pt x="7538380" y="283235"/>
                </a:cubicBezTo>
                <a:cubicBezTo>
                  <a:pt x="7594343" y="271879"/>
                  <a:pt x="7734488" y="231676"/>
                  <a:pt x="7786348" y="225377"/>
                </a:cubicBezTo>
                <a:cubicBezTo>
                  <a:pt x="7797693" y="277094"/>
                  <a:pt x="7847327" y="236176"/>
                  <a:pt x="7849534" y="245434"/>
                </a:cubicBezTo>
                <a:cubicBezTo>
                  <a:pt x="7894253" y="231282"/>
                  <a:pt x="7937937" y="238796"/>
                  <a:pt x="7981165" y="222252"/>
                </a:cubicBezTo>
                <a:cubicBezTo>
                  <a:pt x="8066564" y="234459"/>
                  <a:pt x="8127007" y="235277"/>
                  <a:pt x="8171882" y="222497"/>
                </a:cubicBezTo>
                <a:cubicBezTo>
                  <a:pt x="8183092" y="205785"/>
                  <a:pt x="8217423" y="177145"/>
                  <a:pt x="8242270" y="180535"/>
                </a:cubicBezTo>
                <a:cubicBezTo>
                  <a:pt x="8294138" y="178846"/>
                  <a:pt x="8410926" y="208334"/>
                  <a:pt x="8490152" y="209193"/>
                </a:cubicBezTo>
                <a:cubicBezTo>
                  <a:pt x="8558493" y="195433"/>
                  <a:pt x="8564727" y="233466"/>
                  <a:pt x="8622272" y="188859"/>
                </a:cubicBezTo>
                <a:cubicBezTo>
                  <a:pt x="8659556" y="191317"/>
                  <a:pt x="8666988" y="178214"/>
                  <a:pt x="8738606" y="208945"/>
                </a:cubicBezTo>
                <a:cubicBezTo>
                  <a:pt x="8769507" y="208543"/>
                  <a:pt x="8800406" y="224019"/>
                  <a:pt x="8831307" y="207738"/>
                </a:cubicBezTo>
                <a:cubicBezTo>
                  <a:pt x="8836477" y="191612"/>
                  <a:pt x="8870109" y="182455"/>
                  <a:pt x="8891432" y="184510"/>
                </a:cubicBezTo>
                <a:cubicBezTo>
                  <a:pt x="8876795" y="135260"/>
                  <a:pt x="8938553" y="173381"/>
                  <a:pt x="8946980" y="145578"/>
                </a:cubicBezTo>
                <a:cubicBezTo>
                  <a:pt x="9010957" y="156064"/>
                  <a:pt x="9046552" y="157746"/>
                  <a:pt x="9107760" y="128052"/>
                </a:cubicBezTo>
                <a:cubicBezTo>
                  <a:pt x="9135191" y="151813"/>
                  <a:pt x="9184204" y="114911"/>
                  <a:pt x="9195623" y="100212"/>
                </a:cubicBezTo>
                <a:cubicBezTo>
                  <a:pt x="9222736" y="85917"/>
                  <a:pt x="9230892" y="98248"/>
                  <a:pt x="9256898" y="73900"/>
                </a:cubicBezTo>
                <a:cubicBezTo>
                  <a:pt x="9276443" y="63724"/>
                  <a:pt x="9334001" y="80454"/>
                  <a:pt x="9351740" y="80439"/>
                </a:cubicBezTo>
                <a:cubicBezTo>
                  <a:pt x="9398889" y="82633"/>
                  <a:pt x="9473718" y="102566"/>
                  <a:pt x="9539796" y="87069"/>
                </a:cubicBezTo>
                <a:cubicBezTo>
                  <a:pt x="9565852" y="70987"/>
                  <a:pt x="9591569" y="56211"/>
                  <a:pt x="9619109" y="39994"/>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Объект 2">
            <a:extLst>
              <a:ext uri="{FF2B5EF4-FFF2-40B4-BE49-F238E27FC236}">
                <a16:creationId xmlns:a16="http://schemas.microsoft.com/office/drawing/2014/main" id="{5EE276A2-4F60-61EE-1C85-C41634A3F90F}"/>
              </a:ext>
            </a:extLst>
          </p:cNvPr>
          <p:cNvSpPr>
            <a:spLocks noGrp="1"/>
          </p:cNvSpPr>
          <p:nvPr>
            <p:ph sz="quarter" idx="13"/>
          </p:nvPr>
        </p:nvSpPr>
        <p:spPr>
          <a:xfrm>
            <a:off x="1137034" y="2194102"/>
            <a:ext cx="7092565" cy="3230883"/>
          </a:xfrm>
        </p:spPr>
        <p:txBody>
          <a:bodyPr>
            <a:normAutofit/>
          </a:bodyPr>
          <a:lstStyle/>
          <a:p>
            <a:pPr>
              <a:buNone/>
            </a:pPr>
            <a:r>
              <a:rPr lang="en" b="0" i="0" u="none" strike="noStrike" dirty="0">
                <a:effectLst/>
                <a:latin typeface="system-ui"/>
              </a:rPr>
              <a:t>Overview</a:t>
            </a:r>
            <a:r>
              <a:rPr lang="en" sz="1000" b="0" i="0" u="none" strike="noStrike" dirty="0">
                <a:effectLst/>
                <a:latin typeface="system-ui"/>
              </a:rPr>
              <a:t>:</a:t>
            </a:r>
          </a:p>
          <a:p>
            <a:pPr>
              <a:spcBef>
                <a:spcPts val="900"/>
              </a:spcBef>
              <a:spcAft>
                <a:spcPts val="900"/>
              </a:spcAft>
              <a:buFont typeface="Arial" panose="020B0604020202020204" pitchFamily="34" charset="0"/>
              <a:buChar char="•"/>
            </a:pPr>
            <a:r>
              <a:rPr lang="en" sz="1600" b="0" i="0" u="none" strike="noStrike" dirty="0">
                <a:effectLst/>
                <a:latin typeface="system-ui"/>
              </a:rPr>
              <a:t>A Geneva-based body responsible for strengthening the promotion and protection of human rights worldwide. </a:t>
            </a:r>
          </a:p>
          <a:p>
            <a:pPr>
              <a:buFont typeface="Arial" panose="020B0604020202020204" pitchFamily="34" charset="0"/>
              <a:buChar char="•"/>
            </a:pPr>
            <a:r>
              <a:rPr lang="en" sz="1600" b="0" i="0" u="none" strike="noStrike" dirty="0">
                <a:effectLst/>
              </a:rPr>
              <a:t>The HRC is the global watchdog—only sometimes it’s more of a lapdog, depending on who’s feeding it.</a:t>
            </a:r>
          </a:p>
          <a:p>
            <a:pPr>
              <a:buFont typeface="Arial" panose="020B0604020202020204" pitchFamily="34" charset="0"/>
              <a:buChar char="•"/>
            </a:pPr>
            <a:r>
              <a:rPr lang="en" sz="1600" b="0" i="0" u="none" strike="noStrike" dirty="0">
                <a:effectLst/>
              </a:rPr>
              <a:t>Composed of 47 member states, including some with questionable human rights records—because who better to teach justice than those with personal experience in bending it?</a:t>
            </a:r>
          </a:p>
          <a:p>
            <a:endParaRPr lang="ru-UA" sz="1000" dirty="0"/>
          </a:p>
        </p:txBody>
      </p:sp>
      <p:sp>
        <p:nvSpPr>
          <p:cNvPr id="27" name="Freeform: Shape 26">
            <a:extLst>
              <a:ext uri="{FF2B5EF4-FFF2-40B4-BE49-F238E27FC236}">
                <a16:creationId xmlns:a16="http://schemas.microsoft.com/office/drawing/2014/main" id="{F3BD3BB9-3CB5-4253-A27D-6B7904723D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779827"/>
            <a:ext cx="10680562" cy="1078174"/>
          </a:xfrm>
          <a:custGeom>
            <a:avLst/>
            <a:gdLst>
              <a:gd name="connsiteX0" fmla="*/ 3617689 w 10680562"/>
              <a:gd name="connsiteY0" fmla="*/ 0 h 1605023"/>
              <a:gd name="connsiteX1" fmla="*/ 3635901 w 10680562"/>
              <a:gd name="connsiteY1" fmla="*/ 7738 h 1605023"/>
              <a:gd name="connsiteX2" fmla="*/ 3690891 w 10680562"/>
              <a:gd name="connsiteY2" fmla="*/ 7049 h 1605023"/>
              <a:gd name="connsiteX3" fmla="*/ 3832247 w 10680562"/>
              <a:gd name="connsiteY3" fmla="*/ 13937 h 1605023"/>
              <a:gd name="connsiteX4" fmla="*/ 3999111 w 10680562"/>
              <a:gd name="connsiteY4" fmla="*/ 44624 h 1605023"/>
              <a:gd name="connsiteX5" fmla="*/ 4034676 w 10680562"/>
              <a:gd name="connsiteY5" fmla="*/ 48775 h 1605023"/>
              <a:gd name="connsiteX6" fmla="*/ 4065394 w 10680562"/>
              <a:gd name="connsiteY6" fmla="*/ 42879 h 1605023"/>
              <a:gd name="connsiteX7" fmla="*/ 4072648 w 10680562"/>
              <a:gd name="connsiteY7" fmla="*/ 33262 h 1605023"/>
              <a:gd name="connsiteX8" fmla="*/ 4092232 w 10680562"/>
              <a:gd name="connsiteY8" fmla="*/ 34026 h 1605023"/>
              <a:gd name="connsiteX9" fmla="*/ 4097470 w 10680562"/>
              <a:gd name="connsiteY9" fmla="*/ 32252 h 1605023"/>
              <a:gd name="connsiteX10" fmla="*/ 4127488 w 10680562"/>
              <a:gd name="connsiteY10" fmla="*/ 24056 h 1605023"/>
              <a:gd name="connsiteX11" fmla="*/ 4190803 w 10680562"/>
              <a:gd name="connsiteY11" fmla="*/ 55685 h 1605023"/>
              <a:gd name="connsiteX12" fmla="*/ 4269333 w 10680562"/>
              <a:gd name="connsiteY12" fmla="*/ 54186 h 1605023"/>
              <a:gd name="connsiteX13" fmla="*/ 4481486 w 10680562"/>
              <a:gd name="connsiteY13" fmla="*/ 116915 h 1605023"/>
              <a:gd name="connsiteX14" fmla="*/ 4651418 w 10680562"/>
              <a:gd name="connsiteY14" fmla="*/ 150071 h 1605023"/>
              <a:gd name="connsiteX15" fmla="*/ 4863575 w 10680562"/>
              <a:gd name="connsiteY15" fmla="*/ 175458 h 1605023"/>
              <a:gd name="connsiteX16" fmla="*/ 5013635 w 10680562"/>
              <a:gd name="connsiteY16" fmla="*/ 213928 h 1605023"/>
              <a:gd name="connsiteX17" fmla="*/ 5203044 w 10680562"/>
              <a:gd name="connsiteY17" fmla="*/ 228946 h 1605023"/>
              <a:gd name="connsiteX18" fmla="*/ 5207070 w 10680562"/>
              <a:gd name="connsiteY18" fmla="*/ 235105 h 1605023"/>
              <a:gd name="connsiteX19" fmla="*/ 5224253 w 10680562"/>
              <a:gd name="connsiteY19" fmla="*/ 240320 h 1605023"/>
              <a:gd name="connsiteX20" fmla="*/ 5256736 w 10680562"/>
              <a:gd name="connsiteY20" fmla="*/ 254811 h 1605023"/>
              <a:gd name="connsiteX21" fmla="*/ 5264095 w 10680562"/>
              <a:gd name="connsiteY21" fmla="*/ 253567 h 1605023"/>
              <a:gd name="connsiteX22" fmla="*/ 5315084 w 10680562"/>
              <a:gd name="connsiteY22" fmla="*/ 269264 h 1605023"/>
              <a:gd name="connsiteX23" fmla="*/ 5316393 w 10680562"/>
              <a:gd name="connsiteY23" fmla="*/ 267603 h 1605023"/>
              <a:gd name="connsiteX24" fmla="*/ 5333427 w 10680562"/>
              <a:gd name="connsiteY24" fmla="*/ 263823 h 1605023"/>
              <a:gd name="connsiteX25" fmla="*/ 5364589 w 10680562"/>
              <a:gd name="connsiteY25" fmla="*/ 260882 h 1605023"/>
              <a:gd name="connsiteX26" fmla="*/ 5443973 w 10680562"/>
              <a:gd name="connsiteY26" fmla="*/ 230866 h 1605023"/>
              <a:gd name="connsiteX27" fmla="*/ 5497201 w 10680562"/>
              <a:gd name="connsiteY27" fmla="*/ 247023 h 1605023"/>
              <a:gd name="connsiteX28" fmla="*/ 5508269 w 10680562"/>
              <a:gd name="connsiteY28" fmla="*/ 249256 h 1605023"/>
              <a:gd name="connsiteX29" fmla="*/ 5508636 w 10680562"/>
              <a:gd name="connsiteY29" fmla="*/ 248880 h 1605023"/>
              <a:gd name="connsiteX30" fmla="*/ 5520606 w 10680562"/>
              <a:gd name="connsiteY30" fmla="*/ 250400 h 1605023"/>
              <a:gd name="connsiteX31" fmla="*/ 5528451 w 10680562"/>
              <a:gd name="connsiteY31" fmla="*/ 253330 h 1605023"/>
              <a:gd name="connsiteX32" fmla="*/ 5549923 w 10680562"/>
              <a:gd name="connsiteY32" fmla="*/ 257662 h 1605023"/>
              <a:gd name="connsiteX33" fmla="*/ 5558295 w 10680562"/>
              <a:gd name="connsiteY33" fmla="*/ 256364 h 1605023"/>
              <a:gd name="connsiteX34" fmla="*/ 5664799 w 10680562"/>
              <a:gd name="connsiteY34" fmla="*/ 278924 h 1605023"/>
              <a:gd name="connsiteX35" fmla="*/ 5796160 w 10680562"/>
              <a:gd name="connsiteY35" fmla="*/ 307979 h 1605023"/>
              <a:gd name="connsiteX36" fmla="*/ 5897647 w 10680562"/>
              <a:gd name="connsiteY36" fmla="*/ 339431 h 1605023"/>
              <a:gd name="connsiteX37" fmla="*/ 5978838 w 10680562"/>
              <a:gd name="connsiteY37" fmla="*/ 367970 h 1605023"/>
              <a:gd name="connsiteX38" fmla="*/ 6050367 w 10680562"/>
              <a:gd name="connsiteY38" fmla="*/ 386341 h 1605023"/>
              <a:gd name="connsiteX39" fmla="*/ 6140609 w 10680562"/>
              <a:gd name="connsiteY39" fmla="*/ 385135 h 1605023"/>
              <a:gd name="connsiteX40" fmla="*/ 6302950 w 10680562"/>
              <a:gd name="connsiteY40" fmla="*/ 448183 h 1605023"/>
              <a:gd name="connsiteX41" fmla="*/ 6308533 w 10680562"/>
              <a:gd name="connsiteY41" fmla="*/ 448551 h 1605023"/>
              <a:gd name="connsiteX42" fmla="*/ 6340278 w 10680562"/>
              <a:gd name="connsiteY42" fmla="*/ 468555 h 1605023"/>
              <a:gd name="connsiteX43" fmla="*/ 6341685 w 10680562"/>
              <a:gd name="connsiteY43" fmla="*/ 467587 h 1605023"/>
              <a:gd name="connsiteX44" fmla="*/ 6354862 w 10680562"/>
              <a:gd name="connsiteY44" fmla="*/ 467794 h 1605023"/>
              <a:gd name="connsiteX45" fmla="*/ 6377840 w 10680562"/>
              <a:gd name="connsiteY45" fmla="*/ 471024 h 1605023"/>
              <a:gd name="connsiteX46" fmla="*/ 6442804 w 10680562"/>
              <a:gd name="connsiteY46" fmla="*/ 463091 h 1605023"/>
              <a:gd name="connsiteX47" fmla="*/ 6476009 w 10680562"/>
              <a:gd name="connsiteY47" fmla="*/ 483807 h 1605023"/>
              <a:gd name="connsiteX48" fmla="*/ 6483237 w 10680562"/>
              <a:gd name="connsiteY48" fmla="*/ 487308 h 1605023"/>
              <a:gd name="connsiteX49" fmla="*/ 6483605 w 10680562"/>
              <a:gd name="connsiteY49" fmla="*/ 487102 h 1605023"/>
              <a:gd name="connsiteX50" fmla="*/ 6491673 w 10680562"/>
              <a:gd name="connsiteY50" fmla="*/ 490243 h 1605023"/>
              <a:gd name="connsiteX51" fmla="*/ 6496411 w 10680562"/>
              <a:gd name="connsiteY51" fmla="*/ 493689 h 1605023"/>
              <a:gd name="connsiteX52" fmla="*/ 6510429 w 10680562"/>
              <a:gd name="connsiteY52" fmla="*/ 500479 h 1605023"/>
              <a:gd name="connsiteX53" fmla="*/ 6516750 w 10680562"/>
              <a:gd name="connsiteY53" fmla="*/ 500983 h 1605023"/>
              <a:gd name="connsiteX54" fmla="*/ 6580199 w 10680562"/>
              <a:gd name="connsiteY54" fmla="*/ 483318 h 1605023"/>
              <a:gd name="connsiteX55" fmla="*/ 6690237 w 10680562"/>
              <a:gd name="connsiteY55" fmla="*/ 493051 h 1605023"/>
              <a:gd name="connsiteX56" fmla="*/ 6798356 w 10680562"/>
              <a:gd name="connsiteY56" fmla="*/ 506748 h 1605023"/>
              <a:gd name="connsiteX57" fmla="*/ 6837102 w 10680562"/>
              <a:gd name="connsiteY57" fmla="*/ 513677 h 1605023"/>
              <a:gd name="connsiteX58" fmla="*/ 6907934 w 10680562"/>
              <a:gd name="connsiteY58" fmla="*/ 517339 h 1605023"/>
              <a:gd name="connsiteX59" fmla="*/ 6941474 w 10680562"/>
              <a:gd name="connsiteY59" fmla="*/ 513632 h 1605023"/>
              <a:gd name="connsiteX60" fmla="*/ 6942754 w 10680562"/>
              <a:gd name="connsiteY60" fmla="*/ 514394 h 1605023"/>
              <a:gd name="connsiteX61" fmla="*/ 6946363 w 10680562"/>
              <a:gd name="connsiteY61" fmla="*/ 511066 h 1605023"/>
              <a:gd name="connsiteX62" fmla="*/ 6952592 w 10680562"/>
              <a:gd name="connsiteY62" fmla="*/ 510252 h 1605023"/>
              <a:gd name="connsiteX63" fmla="*/ 6968398 w 10680562"/>
              <a:gd name="connsiteY63" fmla="*/ 513946 h 1605023"/>
              <a:gd name="connsiteX64" fmla="*/ 6974142 w 10680562"/>
              <a:gd name="connsiteY64" fmla="*/ 516310 h 1605023"/>
              <a:gd name="connsiteX65" fmla="*/ 6982971 w 10680562"/>
              <a:gd name="connsiteY65" fmla="*/ 517694 h 1605023"/>
              <a:gd name="connsiteX66" fmla="*/ 6983252 w 10680562"/>
              <a:gd name="connsiteY66" fmla="*/ 517416 h 1605023"/>
              <a:gd name="connsiteX67" fmla="*/ 6991400 w 10680562"/>
              <a:gd name="connsiteY67" fmla="*/ 519321 h 1605023"/>
              <a:gd name="connsiteX68" fmla="*/ 7030460 w 10680562"/>
              <a:gd name="connsiteY68" fmla="*/ 532556 h 1605023"/>
              <a:gd name="connsiteX69" fmla="*/ 7089916 w 10680562"/>
              <a:gd name="connsiteY69" fmla="*/ 511503 h 1605023"/>
              <a:gd name="connsiteX70" fmla="*/ 7113059 w 10680562"/>
              <a:gd name="connsiteY70" fmla="*/ 509904 h 1605023"/>
              <a:gd name="connsiteX71" fmla="*/ 7125755 w 10680562"/>
              <a:gd name="connsiteY71" fmla="*/ 507393 h 1605023"/>
              <a:gd name="connsiteX72" fmla="*/ 7126765 w 10680562"/>
              <a:gd name="connsiteY72" fmla="*/ 506166 h 1605023"/>
              <a:gd name="connsiteX73" fmla="*/ 7164175 w 10680562"/>
              <a:gd name="connsiteY73" fmla="*/ 519011 h 1605023"/>
              <a:gd name="connsiteX74" fmla="*/ 7169654 w 10680562"/>
              <a:gd name="connsiteY74" fmla="*/ 518219 h 1605023"/>
              <a:gd name="connsiteX75" fmla="*/ 7193386 w 10680562"/>
              <a:gd name="connsiteY75" fmla="*/ 529788 h 1605023"/>
              <a:gd name="connsiteX76" fmla="*/ 7205997 w 10680562"/>
              <a:gd name="connsiteY76" fmla="*/ 534060 h 1605023"/>
              <a:gd name="connsiteX77" fmla="*/ 7208842 w 10680562"/>
              <a:gd name="connsiteY77" fmla="*/ 538783 h 1605023"/>
              <a:gd name="connsiteX78" fmla="*/ 7227817 w 10680562"/>
              <a:gd name="connsiteY78" fmla="*/ 543304 h 1605023"/>
              <a:gd name="connsiteX79" fmla="*/ 7230267 w 10680562"/>
              <a:gd name="connsiteY79" fmla="*/ 542497 h 1605023"/>
              <a:gd name="connsiteX80" fmla="*/ 7244913 w 10680562"/>
              <a:gd name="connsiteY80" fmla="*/ 551160 h 1605023"/>
              <a:gd name="connsiteX81" fmla="*/ 7255970 w 10680562"/>
              <a:gd name="connsiteY81" fmla="*/ 564383 h 1605023"/>
              <a:gd name="connsiteX82" fmla="*/ 7421156 w 10680562"/>
              <a:gd name="connsiteY82" fmla="*/ 584155 h 1605023"/>
              <a:gd name="connsiteX83" fmla="*/ 7553166 w 10680562"/>
              <a:gd name="connsiteY83" fmla="*/ 653085 h 1605023"/>
              <a:gd name="connsiteX84" fmla="*/ 7643092 w 10680562"/>
              <a:gd name="connsiteY84" fmla="*/ 662482 h 1605023"/>
              <a:gd name="connsiteX85" fmla="*/ 7896429 w 10680562"/>
              <a:gd name="connsiteY85" fmla="*/ 689054 h 1605023"/>
              <a:gd name="connsiteX86" fmla="*/ 7954620 w 10680562"/>
              <a:gd name="connsiteY86" fmla="*/ 689481 h 1605023"/>
              <a:gd name="connsiteX87" fmla="*/ 8000803 w 10680562"/>
              <a:gd name="connsiteY87" fmla="*/ 714583 h 1605023"/>
              <a:gd name="connsiteX88" fmla="*/ 8023216 w 10680562"/>
              <a:gd name="connsiteY88" fmla="*/ 709000 h 1605023"/>
              <a:gd name="connsiteX89" fmla="*/ 8027136 w 10680562"/>
              <a:gd name="connsiteY89" fmla="*/ 707765 h 1605023"/>
              <a:gd name="connsiteX90" fmla="*/ 8041622 w 10680562"/>
              <a:gd name="connsiteY90" fmla="*/ 708731 h 1605023"/>
              <a:gd name="connsiteX91" fmla="*/ 8047209 w 10680562"/>
              <a:gd name="connsiteY91" fmla="*/ 701624 h 1605023"/>
              <a:gd name="connsiteX92" fmla="*/ 8070088 w 10680562"/>
              <a:gd name="connsiteY92" fmla="*/ 697789 h 1605023"/>
              <a:gd name="connsiteX93" fmla="*/ 8096332 w 10680562"/>
              <a:gd name="connsiteY93" fmla="*/ 701624 h 1605023"/>
              <a:gd name="connsiteX94" fmla="*/ 8219225 w 10680562"/>
              <a:gd name="connsiteY94" fmla="*/ 728069 h 1605023"/>
              <a:gd name="connsiteX95" fmla="*/ 8293793 w 10680562"/>
              <a:gd name="connsiteY95" fmla="*/ 739200 h 1605023"/>
              <a:gd name="connsiteX96" fmla="*/ 8323753 w 10680562"/>
              <a:gd name="connsiteY96" fmla="*/ 736063 h 1605023"/>
              <a:gd name="connsiteX97" fmla="*/ 8364496 w 10680562"/>
              <a:gd name="connsiteY97" fmla="*/ 736635 h 1605023"/>
              <a:gd name="connsiteX98" fmla="*/ 8437662 w 10680562"/>
              <a:gd name="connsiteY98" fmla="*/ 731942 h 1605023"/>
              <a:gd name="connsiteX99" fmla="*/ 8533764 w 10680562"/>
              <a:gd name="connsiteY99" fmla="*/ 735554 h 1605023"/>
              <a:gd name="connsiteX100" fmla="*/ 8596769 w 10680562"/>
              <a:gd name="connsiteY100" fmla="*/ 769632 h 1605023"/>
              <a:gd name="connsiteX101" fmla="*/ 8604035 w 10680562"/>
              <a:gd name="connsiteY101" fmla="*/ 764982 h 1605023"/>
              <a:gd name="connsiteX102" fmla="*/ 8650929 w 10680562"/>
              <a:gd name="connsiteY102" fmla="*/ 773164 h 1605023"/>
              <a:gd name="connsiteX103" fmla="*/ 8806497 w 10680562"/>
              <a:gd name="connsiteY103" fmla="*/ 839707 h 1605023"/>
              <a:gd name="connsiteX104" fmla="*/ 8898377 w 10680562"/>
              <a:gd name="connsiteY104" fmla="*/ 854651 h 1605023"/>
              <a:gd name="connsiteX105" fmla="*/ 8932389 w 10680562"/>
              <a:gd name="connsiteY105" fmla="*/ 853846 h 1605023"/>
              <a:gd name="connsiteX106" fmla="*/ 8989288 w 10680562"/>
              <a:gd name="connsiteY106" fmla="*/ 852877 h 1605023"/>
              <a:gd name="connsiteX107" fmla="*/ 9035275 w 10680562"/>
              <a:gd name="connsiteY107" fmla="*/ 837110 h 1605023"/>
              <a:gd name="connsiteX108" fmla="*/ 9138626 w 10680562"/>
              <a:gd name="connsiteY108" fmla="*/ 862106 h 1605023"/>
              <a:gd name="connsiteX109" fmla="*/ 9216298 w 10680562"/>
              <a:gd name="connsiteY109" fmla="*/ 858754 h 1605023"/>
              <a:gd name="connsiteX110" fmla="*/ 9259941 w 10680562"/>
              <a:gd name="connsiteY110" fmla="*/ 861843 h 1605023"/>
              <a:gd name="connsiteX111" fmla="*/ 9380407 w 10680562"/>
              <a:gd name="connsiteY111" fmla="*/ 864825 h 1605023"/>
              <a:gd name="connsiteX112" fmla="*/ 9490772 w 10680562"/>
              <a:gd name="connsiteY112" fmla="*/ 901190 h 1605023"/>
              <a:gd name="connsiteX113" fmla="*/ 9584982 w 10680562"/>
              <a:gd name="connsiteY113" fmla="*/ 935980 h 1605023"/>
              <a:gd name="connsiteX114" fmla="*/ 9759797 w 10680562"/>
              <a:gd name="connsiteY114" fmla="*/ 1010923 h 1605023"/>
              <a:gd name="connsiteX115" fmla="*/ 9834455 w 10680562"/>
              <a:gd name="connsiteY115" fmla="*/ 1082908 h 1605023"/>
              <a:gd name="connsiteX116" fmla="*/ 9939504 w 10680562"/>
              <a:gd name="connsiteY116" fmla="*/ 1110614 h 1605023"/>
              <a:gd name="connsiteX117" fmla="*/ 10077001 w 10680562"/>
              <a:gd name="connsiteY117" fmla="*/ 1160906 h 1605023"/>
              <a:gd name="connsiteX118" fmla="*/ 10178431 w 10680562"/>
              <a:gd name="connsiteY118" fmla="*/ 1244920 h 1605023"/>
              <a:gd name="connsiteX119" fmla="*/ 10248658 w 10680562"/>
              <a:gd name="connsiteY119" fmla="*/ 1309335 h 1605023"/>
              <a:gd name="connsiteX120" fmla="*/ 10414709 w 10680562"/>
              <a:gd name="connsiteY120" fmla="*/ 1388645 h 1605023"/>
              <a:gd name="connsiteX121" fmla="*/ 10592469 w 10680562"/>
              <a:gd name="connsiteY121" fmla="*/ 1543828 h 1605023"/>
              <a:gd name="connsiteX122" fmla="*/ 10674941 w 10680562"/>
              <a:gd name="connsiteY122" fmla="*/ 1597388 h 1605023"/>
              <a:gd name="connsiteX123" fmla="*/ 10680562 w 10680562"/>
              <a:gd name="connsiteY123" fmla="*/ 1605023 h 1605023"/>
              <a:gd name="connsiteX124" fmla="*/ 0 w 10680562"/>
              <a:gd name="connsiteY124" fmla="*/ 1605023 h 1605023"/>
              <a:gd name="connsiteX125" fmla="*/ 0 w 10680562"/>
              <a:gd name="connsiteY125" fmla="*/ 415048 h 1605023"/>
              <a:gd name="connsiteX126" fmla="*/ 9656 w 10680562"/>
              <a:gd name="connsiteY126" fmla="*/ 416044 h 1605023"/>
              <a:gd name="connsiteX127" fmla="*/ 179196 w 10680562"/>
              <a:gd name="connsiteY127" fmla="*/ 423071 h 1605023"/>
              <a:gd name="connsiteX128" fmla="*/ 250912 w 10680562"/>
              <a:gd name="connsiteY128" fmla="*/ 408617 h 1605023"/>
              <a:gd name="connsiteX129" fmla="*/ 291375 w 10680562"/>
              <a:gd name="connsiteY129" fmla="*/ 403710 h 1605023"/>
              <a:gd name="connsiteX130" fmla="*/ 320542 w 10680562"/>
              <a:gd name="connsiteY130" fmla="*/ 396592 h 1605023"/>
              <a:gd name="connsiteX131" fmla="*/ 522426 w 10680562"/>
              <a:gd name="connsiteY131" fmla="*/ 407158 h 1605023"/>
              <a:gd name="connsiteX132" fmla="*/ 549068 w 10680562"/>
              <a:gd name="connsiteY132" fmla="*/ 407418 h 1605023"/>
              <a:gd name="connsiteX133" fmla="*/ 571100 w 10680562"/>
              <a:gd name="connsiteY133" fmla="*/ 400562 h 1605023"/>
              <a:gd name="connsiteX134" fmla="*/ 575457 w 10680562"/>
              <a:gd name="connsiteY134" fmla="*/ 392801 h 1605023"/>
              <a:gd name="connsiteX135" fmla="*/ 589968 w 10680562"/>
              <a:gd name="connsiteY135" fmla="*/ 391807 h 1605023"/>
              <a:gd name="connsiteX136" fmla="*/ 593649 w 10680562"/>
              <a:gd name="connsiteY136" fmla="*/ 390062 h 1605023"/>
              <a:gd name="connsiteX137" fmla="*/ 614928 w 10680562"/>
              <a:gd name="connsiteY137" fmla="*/ 381544 h 1605023"/>
              <a:gd name="connsiteX138" fmla="*/ 722580 w 10680562"/>
              <a:gd name="connsiteY138" fmla="*/ 392722 h 1605023"/>
              <a:gd name="connsiteX139" fmla="*/ 946884 w 10680562"/>
              <a:gd name="connsiteY139" fmla="*/ 411854 h 1605023"/>
              <a:gd name="connsiteX140" fmla="*/ 1210905 w 10680562"/>
              <a:gd name="connsiteY140" fmla="*/ 432414 h 1605023"/>
              <a:gd name="connsiteX141" fmla="*/ 1377854 w 10680562"/>
              <a:gd name="connsiteY141" fmla="*/ 429745 h 1605023"/>
              <a:gd name="connsiteX142" fmla="*/ 1391004 w 10680562"/>
              <a:gd name="connsiteY142" fmla="*/ 441307 h 1605023"/>
              <a:gd name="connsiteX143" fmla="*/ 1406953 w 10680562"/>
              <a:gd name="connsiteY143" fmla="*/ 447889 h 1605023"/>
              <a:gd name="connsiteX144" fmla="*/ 1409246 w 10680562"/>
              <a:gd name="connsiteY144" fmla="*/ 446765 h 1605023"/>
              <a:gd name="connsiteX145" fmla="*/ 1428800 w 10680562"/>
              <a:gd name="connsiteY145" fmla="*/ 448677 h 1605023"/>
              <a:gd name="connsiteX146" fmla="*/ 1432402 w 10680562"/>
              <a:gd name="connsiteY146" fmla="*/ 452956 h 1605023"/>
              <a:gd name="connsiteX147" fmla="*/ 1606578 w 10680562"/>
              <a:gd name="connsiteY147" fmla="*/ 430870 h 1605023"/>
              <a:gd name="connsiteX148" fmla="*/ 1647476 w 10680562"/>
              <a:gd name="connsiteY148" fmla="*/ 438687 h 1605023"/>
              <a:gd name="connsiteX149" fmla="*/ 1655866 w 10680562"/>
              <a:gd name="connsiteY149" fmla="*/ 439472 h 1605023"/>
              <a:gd name="connsiteX150" fmla="*/ 1656096 w 10680562"/>
              <a:gd name="connsiteY150" fmla="*/ 439162 h 1605023"/>
              <a:gd name="connsiteX151" fmla="*/ 1670708 w 10680562"/>
              <a:gd name="connsiteY151" fmla="*/ 412530 h 1605023"/>
              <a:gd name="connsiteX152" fmla="*/ 1737953 w 10680562"/>
              <a:gd name="connsiteY152" fmla="*/ 399496 h 1605023"/>
              <a:gd name="connsiteX153" fmla="*/ 1848192 w 10680562"/>
              <a:gd name="connsiteY153" fmla="*/ 376032 h 1605023"/>
              <a:gd name="connsiteX154" fmla="*/ 1954077 w 10680562"/>
              <a:gd name="connsiteY154" fmla="*/ 352621 h 1605023"/>
              <a:gd name="connsiteX155" fmla="*/ 1993047 w 10680562"/>
              <a:gd name="connsiteY155" fmla="*/ 346068 h 1605023"/>
              <a:gd name="connsiteX156" fmla="*/ 2059719 w 10680562"/>
              <a:gd name="connsiteY156" fmla="*/ 325903 h 1605023"/>
              <a:gd name="connsiteX157" fmla="*/ 2088528 w 10680562"/>
              <a:gd name="connsiteY157" fmla="*/ 311409 h 1605023"/>
              <a:gd name="connsiteX158" fmla="*/ 2090087 w 10680562"/>
              <a:gd name="connsiteY158" fmla="*/ 311676 h 1605023"/>
              <a:gd name="connsiteX159" fmla="*/ 2091700 w 10680562"/>
              <a:gd name="connsiteY159" fmla="*/ 307455 h 1605023"/>
              <a:gd name="connsiteX160" fmla="*/ 2096989 w 10680562"/>
              <a:gd name="connsiteY160" fmla="*/ 304649 h 1605023"/>
              <a:gd name="connsiteX161" fmla="*/ 2113325 w 10680562"/>
              <a:gd name="connsiteY161" fmla="*/ 302764 h 1605023"/>
              <a:gd name="connsiteX162" fmla="*/ 2119780 w 10680562"/>
              <a:gd name="connsiteY162" fmla="*/ 303007 h 1605023"/>
              <a:gd name="connsiteX163" fmla="*/ 2128562 w 10680562"/>
              <a:gd name="connsiteY163" fmla="*/ 301336 h 1605023"/>
              <a:gd name="connsiteX164" fmla="*/ 2128679 w 10680562"/>
              <a:gd name="connsiteY164" fmla="*/ 300991 h 1605023"/>
              <a:gd name="connsiteX165" fmla="*/ 2179558 w 10680562"/>
              <a:gd name="connsiteY165" fmla="*/ 299095 h 1605023"/>
              <a:gd name="connsiteX166" fmla="*/ 2223277 w 10680562"/>
              <a:gd name="connsiteY166" fmla="*/ 260239 h 1605023"/>
              <a:gd name="connsiteX167" fmla="*/ 2243644 w 10680562"/>
              <a:gd name="connsiteY167" fmla="*/ 251110 h 1605023"/>
              <a:gd name="connsiteX168" fmla="*/ 2253986 w 10680562"/>
              <a:gd name="connsiteY168" fmla="*/ 244616 h 1605023"/>
              <a:gd name="connsiteX169" fmla="*/ 2254285 w 10680562"/>
              <a:gd name="connsiteY169" fmla="*/ 243167 h 1605023"/>
              <a:gd name="connsiteX170" fmla="*/ 2295037 w 10680562"/>
              <a:gd name="connsiteY170" fmla="*/ 242433 h 1605023"/>
              <a:gd name="connsiteX171" fmla="*/ 2299648 w 10680562"/>
              <a:gd name="connsiteY171" fmla="*/ 239896 h 1605023"/>
              <a:gd name="connsiteX172" fmla="*/ 2327237 w 10680562"/>
              <a:gd name="connsiteY172" fmla="*/ 242539 h 1605023"/>
              <a:gd name="connsiteX173" fmla="*/ 2340943 w 10680562"/>
              <a:gd name="connsiteY173" fmla="*/ 242239 h 1605023"/>
              <a:gd name="connsiteX174" fmla="*/ 2345943 w 10680562"/>
              <a:gd name="connsiteY174" fmla="*/ 245589 h 1605023"/>
              <a:gd name="connsiteX175" fmla="*/ 2365602 w 10680562"/>
              <a:gd name="connsiteY175" fmla="*/ 243403 h 1605023"/>
              <a:gd name="connsiteX176" fmla="*/ 2367433 w 10680562"/>
              <a:gd name="connsiteY176" fmla="*/ 241858 h 1605023"/>
              <a:gd name="connsiteX177" fmla="*/ 2385231 w 10680562"/>
              <a:gd name="connsiteY177" fmla="*/ 244873 h 1605023"/>
              <a:gd name="connsiteX178" fmla="*/ 2402059 w 10680562"/>
              <a:gd name="connsiteY178" fmla="*/ 253223 h 1605023"/>
              <a:gd name="connsiteX179" fmla="*/ 2719020 w 10680562"/>
              <a:gd name="connsiteY179" fmla="*/ 235271 h 1605023"/>
              <a:gd name="connsiteX180" fmla="*/ 2877308 w 10680562"/>
              <a:gd name="connsiteY180" fmla="*/ 208630 h 1605023"/>
              <a:gd name="connsiteX181" fmla="*/ 3051375 w 10680562"/>
              <a:gd name="connsiteY181" fmla="*/ 154110 h 1605023"/>
              <a:gd name="connsiteX182" fmla="*/ 3104837 w 10680562"/>
              <a:gd name="connsiteY182" fmla="*/ 135199 h 1605023"/>
              <a:gd name="connsiteX183" fmla="*/ 3159836 w 10680562"/>
              <a:gd name="connsiteY183" fmla="*/ 142694 h 1605023"/>
              <a:gd name="connsiteX184" fmla="*/ 3177510 w 10680562"/>
              <a:gd name="connsiteY184" fmla="*/ 130186 h 1605023"/>
              <a:gd name="connsiteX185" fmla="*/ 3180470 w 10680562"/>
              <a:gd name="connsiteY185" fmla="*/ 127764 h 1605023"/>
              <a:gd name="connsiteX186" fmla="*/ 3194216 w 10680562"/>
              <a:gd name="connsiteY186" fmla="*/ 123837 h 1605023"/>
              <a:gd name="connsiteX187" fmla="*/ 3214710 w 10680562"/>
              <a:gd name="connsiteY187" fmla="*/ 104451 h 1605023"/>
              <a:gd name="connsiteX188" fmla="*/ 3240671 w 10680562"/>
              <a:gd name="connsiteY188" fmla="*/ 99232 h 1605023"/>
              <a:gd name="connsiteX189" fmla="*/ 3366544 w 10680562"/>
              <a:gd name="connsiteY189" fmla="*/ 82506 h 1605023"/>
              <a:gd name="connsiteX190" fmla="*/ 3440424 w 10680562"/>
              <a:gd name="connsiteY190" fmla="*/ 67891 h 1605023"/>
              <a:gd name="connsiteX191" fmla="*/ 3466248 w 10680562"/>
              <a:gd name="connsiteY191" fmla="*/ 55103 h 1605023"/>
              <a:gd name="connsiteX192" fmla="*/ 3503820 w 10680562"/>
              <a:gd name="connsiteY192" fmla="*/ 42110 h 1605023"/>
              <a:gd name="connsiteX193" fmla="*/ 3568389 w 10680562"/>
              <a:gd name="connsiteY193" fmla="*/ 13576 h 1605023"/>
              <a:gd name="connsiteX194" fmla="*/ 3604089 w 10680562"/>
              <a:gd name="connsiteY194" fmla="*/ 6980 h 1605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680562" h="1605023">
                <a:moveTo>
                  <a:pt x="3617689" y="0"/>
                </a:moveTo>
                <a:lnTo>
                  <a:pt x="3635901" y="7738"/>
                </a:lnTo>
                <a:cubicBezTo>
                  <a:pt x="3636815" y="-13593"/>
                  <a:pt x="3674070" y="21953"/>
                  <a:pt x="3690891" y="7049"/>
                </a:cubicBezTo>
                <a:cubicBezTo>
                  <a:pt x="3723615" y="8082"/>
                  <a:pt x="3780877" y="7675"/>
                  <a:pt x="3832247" y="13937"/>
                </a:cubicBezTo>
                <a:cubicBezTo>
                  <a:pt x="3878761" y="52737"/>
                  <a:pt x="3960967" y="15082"/>
                  <a:pt x="3999111" y="44624"/>
                </a:cubicBezTo>
                <a:cubicBezTo>
                  <a:pt x="4011661" y="48427"/>
                  <a:pt x="4023440" y="49464"/>
                  <a:pt x="4034676" y="48775"/>
                </a:cubicBezTo>
                <a:lnTo>
                  <a:pt x="4065394" y="42879"/>
                </a:lnTo>
                <a:lnTo>
                  <a:pt x="4072648" y="33262"/>
                </a:lnTo>
                <a:lnTo>
                  <a:pt x="4092232" y="34026"/>
                </a:lnTo>
                <a:lnTo>
                  <a:pt x="4097470" y="32252"/>
                </a:lnTo>
                <a:cubicBezTo>
                  <a:pt x="4107476" y="28819"/>
                  <a:pt x="4117405" y="25741"/>
                  <a:pt x="4127488" y="24056"/>
                </a:cubicBezTo>
                <a:cubicBezTo>
                  <a:pt x="4122379" y="69900"/>
                  <a:pt x="4212421" y="17287"/>
                  <a:pt x="4190803" y="55685"/>
                </a:cubicBezTo>
                <a:cubicBezTo>
                  <a:pt x="4245322" y="54405"/>
                  <a:pt x="4210442" y="91290"/>
                  <a:pt x="4269333" y="54186"/>
                </a:cubicBezTo>
                <a:cubicBezTo>
                  <a:pt x="4360007" y="84494"/>
                  <a:pt x="4405441" y="66275"/>
                  <a:pt x="4481486" y="116915"/>
                </a:cubicBezTo>
                <a:cubicBezTo>
                  <a:pt x="4469366" y="96298"/>
                  <a:pt x="4624978" y="141388"/>
                  <a:pt x="4651418" y="150071"/>
                </a:cubicBezTo>
                <a:lnTo>
                  <a:pt x="4863575" y="175458"/>
                </a:lnTo>
                <a:cubicBezTo>
                  <a:pt x="4867452" y="182323"/>
                  <a:pt x="5007365" y="209256"/>
                  <a:pt x="5013635" y="213928"/>
                </a:cubicBezTo>
                <a:lnTo>
                  <a:pt x="5203044" y="228946"/>
                </a:lnTo>
                <a:lnTo>
                  <a:pt x="5207070" y="235105"/>
                </a:lnTo>
                <a:lnTo>
                  <a:pt x="5224253" y="240320"/>
                </a:lnTo>
                <a:lnTo>
                  <a:pt x="5256736" y="254811"/>
                </a:lnTo>
                <a:lnTo>
                  <a:pt x="5264095" y="253567"/>
                </a:lnTo>
                <a:lnTo>
                  <a:pt x="5315084" y="269264"/>
                </a:lnTo>
                <a:lnTo>
                  <a:pt x="5316393" y="267603"/>
                </a:lnTo>
                <a:cubicBezTo>
                  <a:pt x="5320500" y="264235"/>
                  <a:pt x="5325719" y="262424"/>
                  <a:pt x="5333427" y="263823"/>
                </a:cubicBezTo>
                <a:cubicBezTo>
                  <a:pt x="5330520" y="234164"/>
                  <a:pt x="5341605" y="254143"/>
                  <a:pt x="5364589" y="260882"/>
                </a:cubicBezTo>
                <a:cubicBezTo>
                  <a:pt x="5365199" y="216323"/>
                  <a:pt x="5425089" y="252089"/>
                  <a:pt x="5443973" y="230866"/>
                </a:cubicBezTo>
                <a:cubicBezTo>
                  <a:pt x="5460840" y="236821"/>
                  <a:pt x="5478689" y="242307"/>
                  <a:pt x="5497201" y="247023"/>
                </a:cubicBezTo>
                <a:lnTo>
                  <a:pt x="5508269" y="249256"/>
                </a:lnTo>
                <a:lnTo>
                  <a:pt x="5508636" y="248880"/>
                </a:lnTo>
                <a:cubicBezTo>
                  <a:pt x="5511356" y="248469"/>
                  <a:pt x="5515116" y="248867"/>
                  <a:pt x="5520606" y="250400"/>
                </a:cubicBezTo>
                <a:lnTo>
                  <a:pt x="5528451" y="253330"/>
                </a:lnTo>
                <a:lnTo>
                  <a:pt x="5549923" y="257662"/>
                </a:lnTo>
                <a:lnTo>
                  <a:pt x="5558295" y="256364"/>
                </a:lnTo>
                <a:lnTo>
                  <a:pt x="5664799" y="278924"/>
                </a:lnTo>
                <a:lnTo>
                  <a:pt x="5796160" y="307979"/>
                </a:lnTo>
                <a:lnTo>
                  <a:pt x="5897647" y="339431"/>
                </a:lnTo>
                <a:cubicBezTo>
                  <a:pt x="5894921" y="322560"/>
                  <a:pt x="5962532" y="357207"/>
                  <a:pt x="5978838" y="367970"/>
                </a:cubicBezTo>
                <a:cubicBezTo>
                  <a:pt x="6035145" y="375765"/>
                  <a:pt x="6006578" y="380813"/>
                  <a:pt x="6050367" y="386341"/>
                </a:cubicBezTo>
                <a:cubicBezTo>
                  <a:pt x="6051161" y="391932"/>
                  <a:pt x="6137489" y="380709"/>
                  <a:pt x="6140609" y="385135"/>
                </a:cubicBezTo>
                <a:cubicBezTo>
                  <a:pt x="6205928" y="424013"/>
                  <a:pt x="6248816" y="452185"/>
                  <a:pt x="6302950" y="448183"/>
                </a:cubicBezTo>
                <a:lnTo>
                  <a:pt x="6308533" y="448551"/>
                </a:lnTo>
                <a:lnTo>
                  <a:pt x="6340278" y="468555"/>
                </a:lnTo>
                <a:lnTo>
                  <a:pt x="6341685" y="467587"/>
                </a:lnTo>
                <a:cubicBezTo>
                  <a:pt x="6345560" y="465876"/>
                  <a:pt x="6349786" y="465470"/>
                  <a:pt x="6354862" y="467794"/>
                </a:cubicBezTo>
                <a:cubicBezTo>
                  <a:pt x="6361260" y="446013"/>
                  <a:pt x="6363438" y="462250"/>
                  <a:pt x="6377840" y="471024"/>
                </a:cubicBezTo>
                <a:cubicBezTo>
                  <a:pt x="6390990" y="439154"/>
                  <a:pt x="6423334" y="475084"/>
                  <a:pt x="6442804" y="463091"/>
                </a:cubicBezTo>
                <a:cubicBezTo>
                  <a:pt x="6453090" y="470255"/>
                  <a:pt x="6464204" y="477252"/>
                  <a:pt x="6476009" y="483807"/>
                </a:cubicBezTo>
                <a:lnTo>
                  <a:pt x="6483237" y="487308"/>
                </a:lnTo>
                <a:lnTo>
                  <a:pt x="6483605" y="487102"/>
                </a:lnTo>
                <a:cubicBezTo>
                  <a:pt x="6485654" y="487272"/>
                  <a:pt x="6488212" y="488201"/>
                  <a:pt x="6491673" y="490243"/>
                </a:cubicBezTo>
                <a:lnTo>
                  <a:pt x="6496411" y="493689"/>
                </a:lnTo>
                <a:lnTo>
                  <a:pt x="6510429" y="500479"/>
                </a:lnTo>
                <a:lnTo>
                  <a:pt x="6516750" y="500983"/>
                </a:lnTo>
                <a:cubicBezTo>
                  <a:pt x="6541864" y="496675"/>
                  <a:pt x="6554866" y="452619"/>
                  <a:pt x="6580199" y="483318"/>
                </a:cubicBezTo>
                <a:cubicBezTo>
                  <a:pt x="6622601" y="489571"/>
                  <a:pt x="6654587" y="470617"/>
                  <a:pt x="6690237" y="493051"/>
                </a:cubicBezTo>
                <a:cubicBezTo>
                  <a:pt x="6729957" y="498806"/>
                  <a:pt x="6766252" y="494451"/>
                  <a:pt x="6798356" y="506748"/>
                </a:cubicBezTo>
                <a:cubicBezTo>
                  <a:pt x="6813529" y="501270"/>
                  <a:pt x="6826992" y="500232"/>
                  <a:pt x="6837102" y="513677"/>
                </a:cubicBezTo>
                <a:cubicBezTo>
                  <a:pt x="6874837" y="515764"/>
                  <a:pt x="6887115" y="500833"/>
                  <a:pt x="6907934" y="517339"/>
                </a:cubicBezTo>
                <a:cubicBezTo>
                  <a:pt x="6934086" y="494196"/>
                  <a:pt x="6933260" y="504492"/>
                  <a:pt x="6941474" y="513632"/>
                </a:cubicBezTo>
                <a:lnTo>
                  <a:pt x="6942754" y="514394"/>
                </a:lnTo>
                <a:lnTo>
                  <a:pt x="6946363" y="511066"/>
                </a:lnTo>
                <a:lnTo>
                  <a:pt x="6952592" y="510252"/>
                </a:lnTo>
                <a:lnTo>
                  <a:pt x="6968398" y="513946"/>
                </a:lnTo>
                <a:lnTo>
                  <a:pt x="6974142" y="516310"/>
                </a:lnTo>
                <a:cubicBezTo>
                  <a:pt x="6978173" y="517574"/>
                  <a:pt x="6980948" y="517948"/>
                  <a:pt x="6982971" y="517694"/>
                </a:cubicBezTo>
                <a:lnTo>
                  <a:pt x="6983252" y="517416"/>
                </a:lnTo>
                <a:lnTo>
                  <a:pt x="6991400" y="519321"/>
                </a:lnTo>
                <a:cubicBezTo>
                  <a:pt x="7005004" y="523242"/>
                  <a:pt x="7018100" y="527732"/>
                  <a:pt x="7030460" y="532556"/>
                </a:cubicBezTo>
                <a:cubicBezTo>
                  <a:pt x="7044917" y="516932"/>
                  <a:pt x="7088472" y="545083"/>
                  <a:pt x="7089916" y="511503"/>
                </a:cubicBezTo>
                <a:cubicBezTo>
                  <a:pt x="7106785" y="517039"/>
                  <a:pt x="7114554" y="532321"/>
                  <a:pt x="7113059" y="509904"/>
                </a:cubicBezTo>
                <a:cubicBezTo>
                  <a:pt x="7118735" y="511110"/>
                  <a:pt x="7122641" y="509850"/>
                  <a:pt x="7125755" y="507393"/>
                </a:cubicBezTo>
                <a:lnTo>
                  <a:pt x="7126765" y="506166"/>
                </a:lnTo>
                <a:lnTo>
                  <a:pt x="7164175" y="519011"/>
                </a:lnTo>
                <a:lnTo>
                  <a:pt x="7169654" y="518219"/>
                </a:lnTo>
                <a:lnTo>
                  <a:pt x="7193386" y="529788"/>
                </a:lnTo>
                <a:lnTo>
                  <a:pt x="7205997" y="534060"/>
                </a:lnTo>
                <a:lnTo>
                  <a:pt x="7208842" y="538783"/>
                </a:lnTo>
                <a:cubicBezTo>
                  <a:pt x="7212314" y="541931"/>
                  <a:pt x="7217803" y="543928"/>
                  <a:pt x="7227817" y="543304"/>
                </a:cubicBezTo>
                <a:lnTo>
                  <a:pt x="7230267" y="542497"/>
                </a:lnTo>
                <a:lnTo>
                  <a:pt x="7244913" y="551160"/>
                </a:lnTo>
                <a:cubicBezTo>
                  <a:pt x="7249453" y="554807"/>
                  <a:pt x="7253253" y="559130"/>
                  <a:pt x="7255970" y="564383"/>
                </a:cubicBezTo>
                <a:cubicBezTo>
                  <a:pt x="7315146" y="548103"/>
                  <a:pt x="7361553" y="579076"/>
                  <a:pt x="7421156" y="584155"/>
                </a:cubicBezTo>
                <a:cubicBezTo>
                  <a:pt x="7465612" y="613750"/>
                  <a:pt x="7546249" y="613142"/>
                  <a:pt x="7553166" y="653085"/>
                </a:cubicBezTo>
                <a:cubicBezTo>
                  <a:pt x="7562552" y="609214"/>
                  <a:pt x="7673998" y="724531"/>
                  <a:pt x="7643092" y="662482"/>
                </a:cubicBezTo>
                <a:lnTo>
                  <a:pt x="7896429" y="689054"/>
                </a:lnTo>
                <a:cubicBezTo>
                  <a:pt x="7940867" y="662251"/>
                  <a:pt x="7914217" y="689365"/>
                  <a:pt x="7954620" y="689481"/>
                </a:cubicBezTo>
                <a:cubicBezTo>
                  <a:pt x="7937756" y="718000"/>
                  <a:pt x="8005608" y="680123"/>
                  <a:pt x="8000803" y="714583"/>
                </a:cubicBezTo>
                <a:cubicBezTo>
                  <a:pt x="8008309" y="713512"/>
                  <a:pt x="8015731" y="711389"/>
                  <a:pt x="8023216" y="709000"/>
                </a:cubicBezTo>
                <a:lnTo>
                  <a:pt x="8027136" y="707765"/>
                </a:lnTo>
                <a:lnTo>
                  <a:pt x="8041622" y="708731"/>
                </a:lnTo>
                <a:lnTo>
                  <a:pt x="8047209" y="701624"/>
                </a:lnTo>
                <a:lnTo>
                  <a:pt x="8070088" y="697789"/>
                </a:lnTo>
                <a:cubicBezTo>
                  <a:pt x="8078424" y="697492"/>
                  <a:pt x="8087123" y="698508"/>
                  <a:pt x="8096332" y="701624"/>
                </a:cubicBezTo>
                <a:cubicBezTo>
                  <a:pt x="8123926" y="724651"/>
                  <a:pt x="8185640" y="697894"/>
                  <a:pt x="8219225" y="728069"/>
                </a:cubicBezTo>
                <a:cubicBezTo>
                  <a:pt x="8232644" y="736562"/>
                  <a:pt x="8280723" y="746936"/>
                  <a:pt x="8293793" y="739200"/>
                </a:cubicBezTo>
                <a:cubicBezTo>
                  <a:pt x="8304636" y="739365"/>
                  <a:pt x="8314843" y="745516"/>
                  <a:pt x="8323753" y="736063"/>
                </a:cubicBezTo>
                <a:cubicBezTo>
                  <a:pt x="8336542" y="725164"/>
                  <a:pt x="8363344" y="752699"/>
                  <a:pt x="8364496" y="736635"/>
                </a:cubicBezTo>
                <a:cubicBezTo>
                  <a:pt x="8383724" y="755702"/>
                  <a:pt x="8414211" y="733717"/>
                  <a:pt x="8437662" y="731942"/>
                </a:cubicBezTo>
                <a:cubicBezTo>
                  <a:pt x="8451685" y="749699"/>
                  <a:pt x="8487061" y="728469"/>
                  <a:pt x="8533764" y="735554"/>
                </a:cubicBezTo>
                <a:cubicBezTo>
                  <a:pt x="8548878" y="755832"/>
                  <a:pt x="8565301" y="740114"/>
                  <a:pt x="8596769" y="769632"/>
                </a:cubicBezTo>
                <a:cubicBezTo>
                  <a:pt x="8598880" y="767829"/>
                  <a:pt x="8601326" y="766261"/>
                  <a:pt x="8604035" y="764982"/>
                </a:cubicBezTo>
                <a:cubicBezTo>
                  <a:pt x="8619777" y="757551"/>
                  <a:pt x="8640772" y="761213"/>
                  <a:pt x="8650929" y="773164"/>
                </a:cubicBezTo>
                <a:cubicBezTo>
                  <a:pt x="8702615" y="814545"/>
                  <a:pt x="8757170" y="823762"/>
                  <a:pt x="8806497" y="839707"/>
                </a:cubicBezTo>
                <a:cubicBezTo>
                  <a:pt x="8863157" y="854381"/>
                  <a:pt x="8833749" y="812347"/>
                  <a:pt x="8898377" y="854651"/>
                </a:cubicBezTo>
                <a:cubicBezTo>
                  <a:pt x="8909161" y="844048"/>
                  <a:pt x="8918437" y="845186"/>
                  <a:pt x="8932389" y="853846"/>
                </a:cubicBezTo>
                <a:cubicBezTo>
                  <a:pt x="8960146" y="860074"/>
                  <a:pt x="8965550" y="829338"/>
                  <a:pt x="8989288" y="852877"/>
                </a:cubicBezTo>
                <a:cubicBezTo>
                  <a:pt x="8988278" y="835633"/>
                  <a:pt x="9043995" y="856467"/>
                  <a:pt x="9035275" y="837110"/>
                </a:cubicBezTo>
                <a:cubicBezTo>
                  <a:pt x="9060165" y="838647"/>
                  <a:pt x="9108456" y="858499"/>
                  <a:pt x="9138626" y="862106"/>
                </a:cubicBezTo>
                <a:cubicBezTo>
                  <a:pt x="9165080" y="876547"/>
                  <a:pt x="9174888" y="860404"/>
                  <a:pt x="9216298" y="858754"/>
                </a:cubicBezTo>
                <a:cubicBezTo>
                  <a:pt x="9230418" y="871192"/>
                  <a:pt x="9244774" y="868822"/>
                  <a:pt x="9259941" y="861843"/>
                </a:cubicBezTo>
                <a:cubicBezTo>
                  <a:pt x="9297647" y="870955"/>
                  <a:pt x="9335980" y="863006"/>
                  <a:pt x="9380407" y="864825"/>
                </a:cubicBezTo>
                <a:cubicBezTo>
                  <a:pt x="9424338" y="883720"/>
                  <a:pt x="9443322" y="899138"/>
                  <a:pt x="9490772" y="901190"/>
                </a:cubicBezTo>
                <a:cubicBezTo>
                  <a:pt x="9530410" y="933396"/>
                  <a:pt x="9546422" y="928548"/>
                  <a:pt x="9584982" y="935980"/>
                </a:cubicBezTo>
                <a:cubicBezTo>
                  <a:pt x="9629819" y="954269"/>
                  <a:pt x="9718219" y="986435"/>
                  <a:pt x="9759797" y="1010923"/>
                </a:cubicBezTo>
                <a:cubicBezTo>
                  <a:pt x="9801376" y="1035410"/>
                  <a:pt x="9804503" y="1066293"/>
                  <a:pt x="9834455" y="1082908"/>
                </a:cubicBezTo>
                <a:cubicBezTo>
                  <a:pt x="9864406" y="1099522"/>
                  <a:pt x="9891608" y="1087791"/>
                  <a:pt x="9939504" y="1110614"/>
                </a:cubicBezTo>
                <a:cubicBezTo>
                  <a:pt x="9978150" y="1098522"/>
                  <a:pt x="10034187" y="1166580"/>
                  <a:pt x="10077001" y="1160906"/>
                </a:cubicBezTo>
                <a:cubicBezTo>
                  <a:pt x="10084861" y="1190721"/>
                  <a:pt x="10164307" y="1234884"/>
                  <a:pt x="10178431" y="1244920"/>
                </a:cubicBezTo>
                <a:cubicBezTo>
                  <a:pt x="10210316" y="1215779"/>
                  <a:pt x="10222273" y="1306394"/>
                  <a:pt x="10248658" y="1309335"/>
                </a:cubicBezTo>
                <a:lnTo>
                  <a:pt x="10414709" y="1388645"/>
                </a:lnTo>
                <a:cubicBezTo>
                  <a:pt x="10473963" y="1440373"/>
                  <a:pt x="10538857" y="1454568"/>
                  <a:pt x="10592469" y="1543828"/>
                </a:cubicBezTo>
                <a:cubicBezTo>
                  <a:pt x="10651538" y="1531501"/>
                  <a:pt x="10660082" y="1567462"/>
                  <a:pt x="10674941" y="1597388"/>
                </a:cubicBezTo>
                <a:lnTo>
                  <a:pt x="10680562" y="1605023"/>
                </a:lnTo>
                <a:lnTo>
                  <a:pt x="0" y="1605023"/>
                </a:lnTo>
                <a:lnTo>
                  <a:pt x="0" y="415048"/>
                </a:lnTo>
                <a:lnTo>
                  <a:pt x="9656" y="416044"/>
                </a:lnTo>
                <a:cubicBezTo>
                  <a:pt x="66794" y="420549"/>
                  <a:pt x="142962" y="423374"/>
                  <a:pt x="179196" y="423071"/>
                </a:cubicBezTo>
                <a:cubicBezTo>
                  <a:pt x="202136" y="418172"/>
                  <a:pt x="228694" y="392385"/>
                  <a:pt x="250912" y="408617"/>
                </a:cubicBezTo>
                <a:cubicBezTo>
                  <a:pt x="249389" y="392611"/>
                  <a:pt x="280512" y="416185"/>
                  <a:pt x="291375" y="403710"/>
                </a:cubicBezTo>
                <a:cubicBezTo>
                  <a:pt x="298635" y="393187"/>
                  <a:pt x="309770" y="397885"/>
                  <a:pt x="320542" y="396592"/>
                </a:cubicBezTo>
                <a:cubicBezTo>
                  <a:pt x="359051" y="397166"/>
                  <a:pt x="484339" y="405354"/>
                  <a:pt x="522426" y="407158"/>
                </a:cubicBezTo>
                <a:cubicBezTo>
                  <a:pt x="532069" y="408997"/>
                  <a:pt x="540856" y="408831"/>
                  <a:pt x="549068" y="407418"/>
                </a:cubicBezTo>
                <a:lnTo>
                  <a:pt x="571100" y="400562"/>
                </a:lnTo>
                <a:lnTo>
                  <a:pt x="575457" y="392801"/>
                </a:lnTo>
                <a:lnTo>
                  <a:pt x="589968" y="391807"/>
                </a:lnTo>
                <a:lnTo>
                  <a:pt x="593649" y="390062"/>
                </a:lnTo>
                <a:cubicBezTo>
                  <a:pt x="600667" y="386700"/>
                  <a:pt x="607669" y="383607"/>
                  <a:pt x="614928" y="381544"/>
                </a:cubicBezTo>
                <a:cubicBezTo>
                  <a:pt x="636416" y="381988"/>
                  <a:pt x="667253" y="387671"/>
                  <a:pt x="722580" y="392722"/>
                </a:cubicBezTo>
                <a:cubicBezTo>
                  <a:pt x="792539" y="408114"/>
                  <a:pt x="885615" y="380106"/>
                  <a:pt x="946884" y="411854"/>
                </a:cubicBezTo>
                <a:cubicBezTo>
                  <a:pt x="1028270" y="418469"/>
                  <a:pt x="1139077" y="429433"/>
                  <a:pt x="1210905" y="432414"/>
                </a:cubicBezTo>
                <a:cubicBezTo>
                  <a:pt x="1270803" y="429423"/>
                  <a:pt x="1321921" y="453757"/>
                  <a:pt x="1377854" y="429745"/>
                </a:cubicBezTo>
                <a:cubicBezTo>
                  <a:pt x="1381419" y="434564"/>
                  <a:pt x="1385901" y="438319"/>
                  <a:pt x="1391004" y="441307"/>
                </a:cubicBezTo>
                <a:lnTo>
                  <a:pt x="1406953" y="447889"/>
                </a:lnTo>
                <a:lnTo>
                  <a:pt x="1409246" y="446765"/>
                </a:lnTo>
                <a:cubicBezTo>
                  <a:pt x="1419066" y="444804"/>
                  <a:pt x="1424836" y="446037"/>
                  <a:pt x="1428800" y="448677"/>
                </a:cubicBezTo>
                <a:lnTo>
                  <a:pt x="1432402" y="452956"/>
                </a:lnTo>
                <a:lnTo>
                  <a:pt x="1606578" y="430870"/>
                </a:lnTo>
                <a:cubicBezTo>
                  <a:pt x="1619625" y="433971"/>
                  <a:pt x="1633347" y="436643"/>
                  <a:pt x="1647476" y="438687"/>
                </a:cubicBezTo>
                <a:lnTo>
                  <a:pt x="1655866" y="439472"/>
                </a:lnTo>
                <a:lnTo>
                  <a:pt x="1656096" y="439162"/>
                </a:lnTo>
                <a:cubicBezTo>
                  <a:pt x="1658061" y="438636"/>
                  <a:pt x="1666503" y="411823"/>
                  <a:pt x="1670708" y="412530"/>
                </a:cubicBezTo>
                <a:lnTo>
                  <a:pt x="1737953" y="399496"/>
                </a:lnTo>
                <a:lnTo>
                  <a:pt x="1848192" y="376032"/>
                </a:lnTo>
                <a:cubicBezTo>
                  <a:pt x="1887458" y="368088"/>
                  <a:pt x="1918458" y="352092"/>
                  <a:pt x="1954077" y="352621"/>
                </a:cubicBezTo>
                <a:cubicBezTo>
                  <a:pt x="1965180" y="342609"/>
                  <a:pt x="1976973" y="337201"/>
                  <a:pt x="1993047" y="346068"/>
                </a:cubicBezTo>
                <a:cubicBezTo>
                  <a:pt x="2028636" y="335449"/>
                  <a:pt x="2032293" y="317806"/>
                  <a:pt x="2059719" y="325903"/>
                </a:cubicBezTo>
                <a:cubicBezTo>
                  <a:pt x="2071905" y="296194"/>
                  <a:pt x="2076373" y="305826"/>
                  <a:pt x="2088528" y="311409"/>
                </a:cubicBezTo>
                <a:lnTo>
                  <a:pt x="2090087" y="311676"/>
                </a:lnTo>
                <a:lnTo>
                  <a:pt x="2091700" y="307455"/>
                </a:lnTo>
                <a:lnTo>
                  <a:pt x="2096989" y="304649"/>
                </a:lnTo>
                <a:lnTo>
                  <a:pt x="2113325" y="302764"/>
                </a:lnTo>
                <a:lnTo>
                  <a:pt x="2119780" y="303007"/>
                </a:lnTo>
                <a:cubicBezTo>
                  <a:pt x="2124111" y="302819"/>
                  <a:pt x="2126840" y="302239"/>
                  <a:pt x="2128562" y="301336"/>
                </a:cubicBezTo>
                <a:cubicBezTo>
                  <a:pt x="2128600" y="301221"/>
                  <a:pt x="2128640" y="301107"/>
                  <a:pt x="2128679" y="300991"/>
                </a:cubicBezTo>
                <a:lnTo>
                  <a:pt x="2179558" y="299095"/>
                </a:lnTo>
                <a:cubicBezTo>
                  <a:pt x="2184857" y="280099"/>
                  <a:pt x="2238998" y="291238"/>
                  <a:pt x="2223277" y="260239"/>
                </a:cubicBezTo>
                <a:cubicBezTo>
                  <a:pt x="2241523" y="259676"/>
                  <a:pt x="2256386" y="270988"/>
                  <a:pt x="2243644" y="251110"/>
                </a:cubicBezTo>
                <a:cubicBezTo>
                  <a:pt x="2249448" y="250324"/>
                  <a:pt x="2252382" y="247882"/>
                  <a:pt x="2253986" y="244616"/>
                </a:cubicBezTo>
                <a:lnTo>
                  <a:pt x="2254285" y="243167"/>
                </a:lnTo>
                <a:lnTo>
                  <a:pt x="2295037" y="242433"/>
                </a:lnTo>
                <a:lnTo>
                  <a:pt x="2299648" y="239896"/>
                </a:lnTo>
                <a:lnTo>
                  <a:pt x="2327237" y="242539"/>
                </a:lnTo>
                <a:lnTo>
                  <a:pt x="2340943" y="242239"/>
                </a:lnTo>
                <a:lnTo>
                  <a:pt x="2345943" y="245589"/>
                </a:lnTo>
                <a:cubicBezTo>
                  <a:pt x="2350718" y="247299"/>
                  <a:pt x="2356754" y="247292"/>
                  <a:pt x="2365602" y="243403"/>
                </a:cubicBezTo>
                <a:lnTo>
                  <a:pt x="2367433" y="241858"/>
                </a:lnTo>
                <a:lnTo>
                  <a:pt x="2385231" y="244873"/>
                </a:lnTo>
                <a:cubicBezTo>
                  <a:pt x="2391237" y="246682"/>
                  <a:pt x="2396907" y="249351"/>
                  <a:pt x="2402059" y="253223"/>
                </a:cubicBezTo>
                <a:cubicBezTo>
                  <a:pt x="2457690" y="251623"/>
                  <a:pt x="2639813" y="242704"/>
                  <a:pt x="2719020" y="235271"/>
                </a:cubicBezTo>
                <a:cubicBezTo>
                  <a:pt x="2762954" y="229515"/>
                  <a:pt x="2821915" y="222156"/>
                  <a:pt x="2877308" y="208630"/>
                </a:cubicBezTo>
                <a:cubicBezTo>
                  <a:pt x="2947949" y="226393"/>
                  <a:pt x="2978035" y="153757"/>
                  <a:pt x="3051375" y="154110"/>
                </a:cubicBezTo>
                <a:cubicBezTo>
                  <a:pt x="3078434" y="115011"/>
                  <a:pt x="3067807" y="148493"/>
                  <a:pt x="3104837" y="135199"/>
                </a:cubicBezTo>
                <a:cubicBezTo>
                  <a:pt x="3103880" y="166713"/>
                  <a:pt x="3146743" y="109780"/>
                  <a:pt x="3159836" y="142694"/>
                </a:cubicBezTo>
                <a:cubicBezTo>
                  <a:pt x="3166160" y="139232"/>
                  <a:pt x="3171875" y="134841"/>
                  <a:pt x="3177510" y="130186"/>
                </a:cubicBezTo>
                <a:lnTo>
                  <a:pt x="3180470" y="127764"/>
                </a:lnTo>
                <a:lnTo>
                  <a:pt x="3194216" y="123837"/>
                </a:lnTo>
                <a:lnTo>
                  <a:pt x="3214710" y="104451"/>
                </a:lnTo>
                <a:cubicBezTo>
                  <a:pt x="3222186" y="101416"/>
                  <a:pt x="3230663" y="99454"/>
                  <a:pt x="3240671" y="99232"/>
                </a:cubicBezTo>
                <a:cubicBezTo>
                  <a:pt x="3277606" y="111009"/>
                  <a:pt x="3320498" y="66221"/>
                  <a:pt x="3366544" y="82506"/>
                </a:cubicBezTo>
                <a:cubicBezTo>
                  <a:pt x="3383134" y="85775"/>
                  <a:pt x="3432393" y="79256"/>
                  <a:pt x="3440424" y="67891"/>
                </a:cubicBezTo>
                <a:cubicBezTo>
                  <a:pt x="3450432" y="64444"/>
                  <a:pt x="3462892" y="66649"/>
                  <a:pt x="3466248" y="55103"/>
                </a:cubicBezTo>
                <a:cubicBezTo>
                  <a:pt x="3472418" y="40954"/>
                  <a:pt x="3510917" y="57092"/>
                  <a:pt x="3503820" y="42110"/>
                </a:cubicBezTo>
                <a:lnTo>
                  <a:pt x="3568389" y="13576"/>
                </a:lnTo>
                <a:cubicBezTo>
                  <a:pt x="3579310" y="19318"/>
                  <a:pt x="3590168" y="14433"/>
                  <a:pt x="3604089" y="6980"/>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Лектор">
            <a:extLst>
              <a:ext uri="{FF2B5EF4-FFF2-40B4-BE49-F238E27FC236}">
                <a16:creationId xmlns:a16="http://schemas.microsoft.com/office/drawing/2014/main" id="{477EFA74-5D61-0135-21DC-EAF7AFFC7EC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93123" y="1662682"/>
            <a:ext cx="3521122" cy="3521122"/>
          </a:xfrm>
          <a:prstGeom prst="rect">
            <a:avLst/>
          </a:prstGeom>
        </p:spPr>
      </p:pic>
    </p:spTree>
    <p:extLst>
      <p:ext uri="{BB962C8B-B14F-4D97-AF65-F5344CB8AC3E}">
        <p14:creationId xmlns:p14="http://schemas.microsoft.com/office/powerpoint/2010/main" val="28674436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4">
            <a:extLst>
              <a:ext uri="{FF2B5EF4-FFF2-40B4-BE49-F238E27FC236}">
                <a16:creationId xmlns:a16="http://schemas.microsoft.com/office/drawing/2014/main" id="{AFA4C52C-3233-461A-927C-65082FCB4C37}"/>
              </a:ext>
            </a:extLst>
          </p:cNvPr>
          <p:cNvPicPr>
            <a:picLocks noChangeAspect="1"/>
          </p:cNvPicPr>
          <p:nvPr/>
        </p:nvPicPr>
        <p:blipFill>
          <a:blip r:embed="rId2"/>
          <a:srcRect l="27664" r="22394"/>
          <a:stretch/>
        </p:blipFill>
        <p:spPr>
          <a:xfrm>
            <a:off x="6103027" y="10"/>
            <a:ext cx="6088971" cy="6857990"/>
          </a:xfrm>
          <a:prstGeom prst="rect">
            <a:avLst/>
          </a:prstGeom>
        </p:spPr>
      </p:pic>
      <p:sp useBgFill="1">
        <p:nvSpPr>
          <p:cNvPr id="11" name="Rectangle 10">
            <a:extLst>
              <a:ext uri="{FF2B5EF4-FFF2-40B4-BE49-F238E27FC236}">
                <a16:creationId xmlns:a16="http://schemas.microsoft.com/office/drawing/2014/main" id="{59B296B9-C5A5-4E4F-9B60-C907B5F14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D0300FD3-5AF1-6305-15FA-907807267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2285995"/>
          </a:xfrm>
          <a:prstGeom prst="rect">
            <a:avLst/>
          </a:prstGeom>
          <a:ln>
            <a:noFill/>
          </a:ln>
          <a:effectLst>
            <a:outerShdw blurRad="254000" dist="127000" dir="546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B52421D7-6A46-25BF-8D00-EB2DE9A1AE1F}"/>
              </a:ext>
            </a:extLst>
          </p:cNvPr>
          <p:cNvSpPr>
            <a:spLocks noGrp="1"/>
          </p:cNvSpPr>
          <p:nvPr>
            <p:ph type="title"/>
          </p:nvPr>
        </p:nvSpPr>
        <p:spPr>
          <a:xfrm>
            <a:off x="761801" y="328512"/>
            <a:ext cx="4778387" cy="1628970"/>
          </a:xfrm>
        </p:spPr>
        <p:txBody>
          <a:bodyPr anchor="ctr">
            <a:normAutofit/>
          </a:bodyPr>
          <a:lstStyle/>
          <a:p>
            <a:r>
              <a:rPr lang="en" sz="4000" dirty="0">
                <a:latin typeface="system-ui"/>
              </a:rPr>
              <a:t>Deeper Dive</a:t>
            </a:r>
            <a:endParaRPr lang="ru-UA" sz="4000" dirty="0"/>
          </a:p>
        </p:txBody>
      </p:sp>
      <p:sp>
        <p:nvSpPr>
          <p:cNvPr id="3" name="Объект 2">
            <a:extLst>
              <a:ext uri="{FF2B5EF4-FFF2-40B4-BE49-F238E27FC236}">
                <a16:creationId xmlns:a16="http://schemas.microsoft.com/office/drawing/2014/main" id="{F3FDC2E3-97E3-C810-FC0B-7CDA82AC61A8}"/>
              </a:ext>
            </a:extLst>
          </p:cNvPr>
          <p:cNvSpPr>
            <a:spLocks noGrp="1"/>
          </p:cNvSpPr>
          <p:nvPr>
            <p:ph sz="quarter" idx="13"/>
          </p:nvPr>
        </p:nvSpPr>
        <p:spPr>
          <a:xfrm>
            <a:off x="761800" y="2411897"/>
            <a:ext cx="4778387" cy="3847170"/>
          </a:xfrm>
        </p:spPr>
        <p:txBody>
          <a:bodyPr anchor="ctr">
            <a:normAutofit/>
          </a:bodyPr>
          <a:lstStyle/>
          <a:p>
            <a:pPr>
              <a:buNone/>
            </a:pPr>
            <a:br>
              <a:rPr lang="en" sz="1600" b="0" i="0" u="none" strike="noStrike" dirty="0">
                <a:effectLst/>
                <a:latin typeface="system-ui"/>
              </a:rPr>
            </a:br>
            <a:r>
              <a:rPr lang="en" sz="1600" b="0" i="0" u="none" strike="noStrike" dirty="0">
                <a:effectLst/>
                <a:latin typeface="system-ui"/>
              </a:rPr>
              <a:t>For law students, the HRC presents a fascinating paradox. On one hand, it fosters dialogue and accountability; on the other, its composition raises ethical questions. Critics liken it to hiring a babysitter who doesn’t follow rules themselves. Yet defenders argue exclusion risks alienating key players, undermining legitimacy.</a:t>
            </a:r>
          </a:p>
          <a:p>
            <a:r>
              <a:rPr lang="en" sz="1600" b="0" i="0" u="none" strike="noStrike" dirty="0">
                <a:effectLst/>
                <a:latin typeface="system-ui"/>
              </a:rPr>
              <a:t>Case Study:</a:t>
            </a:r>
            <a:br>
              <a:rPr lang="en" sz="1600" b="0" i="0" u="none" strike="noStrike" dirty="0">
                <a:effectLst/>
                <a:latin typeface="system-ui"/>
              </a:rPr>
            </a:br>
            <a:r>
              <a:rPr lang="en" sz="1600" b="0" i="0" u="none" strike="noStrike" dirty="0">
                <a:effectLst/>
                <a:latin typeface="system-ui"/>
              </a:rPr>
              <a:t>In 2021, the HRC condemned China for its treatment of Uyghur Muslims, sparking diplomatic tensions. Despite pushback, the resolution marked a rare instance of collective action against a major power.</a:t>
            </a:r>
          </a:p>
          <a:p>
            <a:pPr marL="0" indent="0">
              <a:buNone/>
            </a:pPr>
            <a:r>
              <a:rPr lang="en" sz="1600" b="0" i="0" u="none" strike="noStrike" dirty="0">
                <a:effectLst/>
                <a:latin typeface="system-ui"/>
                <a:hlinkClick r:id="rId3"/>
              </a:rPr>
              <a:t>https://www.hrw.org/news/2021/10/21/global-condemnation-chinese-government-abuses-xinjiang</a:t>
            </a:r>
            <a:endParaRPr lang="en" sz="1600" b="0" i="0" u="none" strike="noStrike" dirty="0">
              <a:effectLst/>
              <a:latin typeface="system-ui"/>
            </a:endParaRPr>
          </a:p>
          <a:p>
            <a:pPr marL="0" indent="0">
              <a:buNone/>
            </a:pPr>
            <a:endParaRPr lang="ru-UA" sz="1600" dirty="0"/>
          </a:p>
        </p:txBody>
      </p:sp>
    </p:spTree>
    <p:extLst>
      <p:ext uri="{BB962C8B-B14F-4D97-AF65-F5344CB8AC3E}">
        <p14:creationId xmlns:p14="http://schemas.microsoft.com/office/powerpoint/2010/main" val="11569408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2D11EA82-B61E-7216-73A2-6C1194FAA8E3}"/>
              </a:ext>
            </a:extLst>
          </p:cNvPr>
          <p:cNvSpPr>
            <a:spLocks noGrp="1"/>
          </p:cNvSpPr>
          <p:nvPr>
            <p:ph type="title"/>
          </p:nvPr>
        </p:nvSpPr>
        <p:spPr>
          <a:xfrm>
            <a:off x="1136397" y="502020"/>
            <a:ext cx="5323715" cy="1642970"/>
          </a:xfrm>
        </p:spPr>
        <p:txBody>
          <a:bodyPr anchor="b">
            <a:normAutofit/>
          </a:bodyPr>
          <a:lstStyle/>
          <a:p>
            <a:r>
              <a:rPr lang="en" sz="3700" b="1" i="0" u="none" strike="noStrike">
                <a:effectLst/>
                <a:latin typeface="system-ui"/>
              </a:rPr>
              <a:t>Universal Periodic Review (UPR)</a:t>
            </a:r>
            <a:br>
              <a:rPr lang="en" sz="3700" b="1" i="0" u="none" strike="noStrike">
                <a:effectLst/>
                <a:latin typeface="system-ui"/>
              </a:rPr>
            </a:br>
            <a:endParaRPr lang="ru-UA" sz="3700"/>
          </a:p>
        </p:txBody>
      </p:sp>
      <p:sp>
        <p:nvSpPr>
          <p:cNvPr id="3" name="Объект 2">
            <a:extLst>
              <a:ext uri="{FF2B5EF4-FFF2-40B4-BE49-F238E27FC236}">
                <a16:creationId xmlns:a16="http://schemas.microsoft.com/office/drawing/2014/main" id="{EC485610-D237-EA8D-EFDB-6C16E05BB509}"/>
              </a:ext>
            </a:extLst>
          </p:cNvPr>
          <p:cNvSpPr>
            <a:spLocks noGrp="1"/>
          </p:cNvSpPr>
          <p:nvPr>
            <p:ph sz="quarter" idx="13"/>
          </p:nvPr>
        </p:nvSpPr>
        <p:spPr>
          <a:xfrm>
            <a:off x="457200" y="1612670"/>
            <a:ext cx="7019185" cy="4555374"/>
          </a:xfrm>
        </p:spPr>
        <p:txBody>
          <a:bodyPr anchor="t">
            <a:normAutofit/>
          </a:bodyPr>
          <a:lstStyle/>
          <a:p>
            <a:pPr>
              <a:buNone/>
            </a:pPr>
            <a:r>
              <a:rPr lang="en" sz="1800" b="0" i="0" u="none" strike="noStrike" dirty="0">
                <a:effectLst/>
                <a:latin typeface="system-ui"/>
              </a:rPr>
              <a:t>What Is It?</a:t>
            </a:r>
          </a:p>
          <a:p>
            <a:pPr>
              <a:buFont typeface="Arial" panose="020B0604020202020204" pitchFamily="34" charset="0"/>
              <a:buChar char="•"/>
            </a:pPr>
            <a:r>
              <a:rPr lang="en" sz="1800" b="0" i="0" u="none" strike="noStrike" dirty="0">
                <a:effectLst/>
              </a:rPr>
              <a:t>Universal Periodic Review (UPR): A giant group therapy session where every state gets to hear what’s wrong with them—whether they want to or not.</a:t>
            </a:r>
          </a:p>
          <a:p>
            <a:pPr>
              <a:spcBef>
                <a:spcPts val="900"/>
              </a:spcBef>
              <a:spcAft>
                <a:spcPts val="900"/>
              </a:spcAft>
              <a:buFont typeface="Arial" panose="020B0604020202020204" pitchFamily="34" charset="0"/>
              <a:buChar char="•"/>
            </a:pPr>
            <a:r>
              <a:rPr lang="en" sz="1800" b="0" i="0" u="none" strike="noStrike" dirty="0">
                <a:effectLst/>
                <a:latin typeface="system-ui"/>
              </a:rPr>
              <a:t>A unique process where all UN member states review each other’s human rights records every 4.5 years. </a:t>
            </a:r>
          </a:p>
          <a:p>
            <a:pPr>
              <a:spcBef>
                <a:spcPts val="900"/>
              </a:spcBef>
              <a:spcAft>
                <a:spcPts val="900"/>
              </a:spcAft>
              <a:buFont typeface="Arial" panose="020B0604020202020204" pitchFamily="34" charset="0"/>
              <a:buChar char="•"/>
            </a:pPr>
            <a:r>
              <a:rPr lang="en" sz="1800" b="0" i="0" u="none" strike="noStrike" dirty="0">
                <a:effectLst/>
                <a:latin typeface="system-ui"/>
              </a:rPr>
              <a:t>Peer pressure at its finest!</a:t>
            </a:r>
            <a:br>
              <a:rPr lang="en" sz="1800" b="0" i="0" u="none" strike="noStrike" dirty="0">
                <a:effectLst/>
                <a:latin typeface="system-ui"/>
              </a:rPr>
            </a:br>
            <a:r>
              <a:rPr lang="en" sz="1800" b="0" i="0" u="none" strike="noStrike" dirty="0">
                <a:effectLst/>
                <a:latin typeface="system-ui"/>
              </a:rPr>
              <a:t>Imagine if your friends reviewed your behavior every few years—it would either inspire change or lead to awkward silences.</a:t>
            </a:r>
          </a:p>
          <a:p>
            <a:r>
              <a:rPr lang="en" sz="1800" b="0" i="0" u="none" strike="noStrike" dirty="0">
                <a:effectLst/>
                <a:latin typeface="system-ui"/>
              </a:rPr>
              <a:t>Case Study:</a:t>
            </a:r>
            <a:br>
              <a:rPr lang="en" sz="1800" b="0" i="0" u="none" strike="noStrike" dirty="0">
                <a:effectLst/>
                <a:latin typeface="system-ui"/>
              </a:rPr>
            </a:br>
            <a:r>
              <a:rPr lang="en" sz="1800" b="0" i="0" u="none" strike="noStrike" dirty="0">
                <a:effectLst/>
                <a:latin typeface="system-ui"/>
              </a:rPr>
              <a:t>During its UPR in 2018, Saudi Arabia faced criticism for women’s rights violations. Following this, reforms allowed women to drive—a small step toward progress.</a:t>
            </a:r>
          </a:p>
          <a:p>
            <a:endParaRPr lang="ru-UA" sz="1400" dirty="0"/>
          </a:p>
        </p:txBody>
      </p:sp>
      <p:sp>
        <p:nvSpPr>
          <p:cNvPr id="12" name="Rectangle 11">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Рисунок 4" descr="Изображение выглядит как на открытом воздухе, скейтборд, небо, человек&#10;&#10;Контент, сгенерированный ИИ, может содержать ошибки.">
            <a:extLst>
              <a:ext uri="{FF2B5EF4-FFF2-40B4-BE49-F238E27FC236}">
                <a16:creationId xmlns:a16="http://schemas.microsoft.com/office/drawing/2014/main" id="{3C0F2237-76AD-CF7D-44BC-66127B5A3DF1}"/>
              </a:ext>
            </a:extLst>
          </p:cNvPr>
          <p:cNvPicPr>
            <a:picLocks noChangeAspect="1"/>
          </p:cNvPicPr>
          <p:nvPr/>
        </p:nvPicPr>
        <p:blipFill>
          <a:blip r:embed="rId2"/>
          <a:stretch>
            <a:fillRect/>
          </a:stretch>
        </p:blipFill>
        <p:spPr>
          <a:xfrm>
            <a:off x="8612782" y="893122"/>
            <a:ext cx="3321983" cy="5071731"/>
          </a:xfrm>
          <a:prstGeom prst="rect">
            <a:avLst/>
          </a:prstGeom>
        </p:spPr>
      </p:pic>
    </p:spTree>
    <p:extLst>
      <p:ext uri="{BB962C8B-B14F-4D97-AF65-F5344CB8AC3E}">
        <p14:creationId xmlns:p14="http://schemas.microsoft.com/office/powerpoint/2010/main" val="14745991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6B5AB9DB-9641-D8D3-1E27-3A5404EA8E99}"/>
              </a:ext>
            </a:extLst>
          </p:cNvPr>
          <p:cNvSpPr>
            <a:spLocks noGrp="1"/>
          </p:cNvSpPr>
          <p:nvPr>
            <p:ph type="title"/>
          </p:nvPr>
        </p:nvSpPr>
        <p:spPr>
          <a:xfrm>
            <a:off x="6513788" y="365125"/>
            <a:ext cx="4840010" cy="1807305"/>
          </a:xfrm>
        </p:spPr>
        <p:txBody>
          <a:bodyPr>
            <a:normAutofit/>
          </a:bodyPr>
          <a:lstStyle/>
          <a:p>
            <a:r>
              <a:rPr lang="en" sz="4100" b="1" i="0" u="none" strike="noStrike">
                <a:effectLst/>
                <a:latin typeface="system-ui"/>
              </a:rPr>
              <a:t>Comparing UN Systems with ECHR</a:t>
            </a:r>
            <a:br>
              <a:rPr lang="en" sz="4100" b="1" i="0" u="none" strike="noStrike">
                <a:effectLst/>
                <a:latin typeface="system-ui"/>
              </a:rPr>
            </a:br>
            <a:endParaRPr lang="ru-UA" sz="4100"/>
          </a:p>
        </p:txBody>
      </p:sp>
      <p:pic>
        <p:nvPicPr>
          <p:cNvPr id="5" name="Picture 4" descr="Изображение пользователей, которые пешеходируют и их тени">
            <a:extLst>
              <a:ext uri="{FF2B5EF4-FFF2-40B4-BE49-F238E27FC236}">
                <a16:creationId xmlns:a16="http://schemas.microsoft.com/office/drawing/2014/main" id="{192B816F-7FBB-A20A-7B28-984F149CAC68}"/>
              </a:ext>
            </a:extLst>
          </p:cNvPr>
          <p:cNvPicPr>
            <a:picLocks noChangeAspect="1"/>
          </p:cNvPicPr>
          <p:nvPr/>
        </p:nvPicPr>
        <p:blipFill>
          <a:blip r:embed="rId2"/>
          <a:srcRect r="39798"/>
          <a:stretch/>
        </p:blipFill>
        <p:spPr>
          <a:xfrm>
            <a:off x="20" y="10"/>
            <a:ext cx="5678193"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Объект 2">
            <a:extLst>
              <a:ext uri="{FF2B5EF4-FFF2-40B4-BE49-F238E27FC236}">
                <a16:creationId xmlns:a16="http://schemas.microsoft.com/office/drawing/2014/main" id="{070229C2-5587-BCEF-1E89-2CE9FC5F7338}"/>
              </a:ext>
            </a:extLst>
          </p:cNvPr>
          <p:cNvSpPr>
            <a:spLocks noGrp="1"/>
          </p:cNvSpPr>
          <p:nvPr>
            <p:ph sz="quarter" idx="13"/>
          </p:nvPr>
        </p:nvSpPr>
        <p:spPr>
          <a:xfrm>
            <a:off x="5678213" y="1878676"/>
            <a:ext cx="5859851" cy="4298287"/>
          </a:xfrm>
        </p:spPr>
        <p:txBody>
          <a:bodyPr>
            <a:normAutofit lnSpcReduction="10000"/>
          </a:bodyPr>
          <a:lstStyle/>
          <a:p>
            <a:pPr>
              <a:buNone/>
            </a:pPr>
            <a:r>
              <a:rPr lang="en" sz="1600" b="0" i="0" u="none" strike="noStrike" dirty="0">
                <a:effectLst/>
                <a:latin typeface="Times New Roman" panose="02020603050405020304" pitchFamily="18" charset="0"/>
                <a:cs typeface="Times New Roman" panose="02020603050405020304" pitchFamily="18" charset="0"/>
              </a:rPr>
              <a:t>European Court of Human Rights (ECHR):</a:t>
            </a:r>
          </a:p>
          <a:p>
            <a:pPr>
              <a:buNone/>
            </a:pPr>
            <a:endParaRPr lang="en" sz="1600" b="0" i="0" u="none" strike="noStrike" dirty="0">
              <a:effectLst/>
              <a:latin typeface="Times New Roman" panose="02020603050405020304" pitchFamily="18" charset="0"/>
              <a:cs typeface="Times New Roman" panose="02020603050405020304" pitchFamily="18" charset="0"/>
            </a:endParaRPr>
          </a:p>
          <a:p>
            <a:pPr>
              <a:buNone/>
            </a:pPr>
            <a:r>
              <a:rPr lang="en" sz="1600" b="0" i="0" u="none" strike="noStrike" dirty="0">
                <a:effectLst/>
                <a:latin typeface="Times New Roman" panose="02020603050405020304" pitchFamily="18" charset="0"/>
                <a:cs typeface="Times New Roman" panose="02020603050405020304" pitchFamily="18" charset="0"/>
              </a:rPr>
              <a:t>The UN system is like a diplomatic ballroom dance, while the ECHR is more of a gritty street fight where rights are defended case by case.</a:t>
            </a:r>
          </a:p>
          <a:p>
            <a:pPr>
              <a:buNone/>
            </a:pPr>
            <a:endParaRPr lang="en" sz="1600" b="0" i="0" u="none" strike="noStrike" dirty="0">
              <a:effectLst/>
              <a:latin typeface="Times New Roman" panose="02020603050405020304" pitchFamily="18" charset="0"/>
              <a:cs typeface="Times New Roman" panose="02020603050405020304" pitchFamily="18" charset="0"/>
            </a:endParaRPr>
          </a:p>
          <a:p>
            <a:pPr>
              <a:spcBef>
                <a:spcPts val="900"/>
              </a:spcBef>
              <a:spcAft>
                <a:spcPts val="900"/>
              </a:spcAft>
              <a:buFont typeface="Arial" panose="020B0604020202020204" pitchFamily="34" charset="0"/>
              <a:buChar char="•"/>
            </a:pPr>
            <a:r>
              <a:rPr lang="en" sz="1600" b="0" i="0" u="none" strike="noStrike" dirty="0">
                <a:effectLst/>
                <a:latin typeface="Times New Roman" panose="02020603050405020304" pitchFamily="18" charset="0"/>
                <a:cs typeface="Times New Roman" panose="02020603050405020304" pitchFamily="18" charset="0"/>
              </a:rPr>
              <a:t>Regional counterpart to the UN system, focusing specifically on Europe. </a:t>
            </a:r>
          </a:p>
          <a:p>
            <a:pPr>
              <a:spcBef>
                <a:spcPts val="900"/>
              </a:spcBef>
              <a:spcAft>
                <a:spcPts val="900"/>
              </a:spcAft>
              <a:buFont typeface="Arial" panose="020B0604020202020204" pitchFamily="34" charset="0"/>
              <a:buChar char="•"/>
            </a:pPr>
            <a:r>
              <a:rPr lang="en" sz="1600" b="0" i="0" u="none" strike="noStrike" dirty="0">
                <a:effectLst/>
                <a:latin typeface="Times New Roman" panose="02020603050405020304" pitchFamily="18" charset="0"/>
                <a:cs typeface="Times New Roman" panose="02020603050405020304" pitchFamily="18" charset="0"/>
              </a:rPr>
              <a:t>Allows individuals to file complaints after exhausting national remedies.</a:t>
            </a:r>
          </a:p>
          <a:p>
            <a:pPr>
              <a:buNone/>
            </a:pPr>
            <a:r>
              <a:rPr lang="en" sz="1600" b="0" i="0" u="none" strike="noStrike" dirty="0">
                <a:effectLst/>
                <a:latin typeface="Times New Roman" panose="02020603050405020304" pitchFamily="18" charset="0"/>
                <a:cs typeface="Times New Roman" panose="02020603050405020304" pitchFamily="18" charset="0"/>
              </a:rPr>
              <a:t>Think </a:t>
            </a:r>
            <a:r>
              <a:rPr lang="en" sz="1600" dirty="0">
                <a:latin typeface="Times New Roman" panose="02020603050405020304" pitchFamily="18" charset="0"/>
                <a:cs typeface="Times New Roman" panose="02020603050405020304" pitchFamily="18" charset="0"/>
              </a:rPr>
              <a:t>on</a:t>
            </a:r>
            <a:br>
              <a:rPr lang="en" sz="1600" b="0" i="0" u="none" strike="noStrike" dirty="0">
                <a:effectLst/>
                <a:latin typeface="Times New Roman" panose="02020603050405020304" pitchFamily="18" charset="0"/>
                <a:cs typeface="Times New Roman" panose="02020603050405020304" pitchFamily="18" charset="0"/>
              </a:rPr>
            </a:br>
            <a:r>
              <a:rPr lang="en" sz="1600" b="0" i="0" u="none" strike="noStrike" dirty="0">
                <a:effectLst/>
                <a:latin typeface="Times New Roman" panose="02020603050405020304" pitchFamily="18" charset="0"/>
                <a:cs typeface="Times New Roman" panose="02020603050405020304" pitchFamily="18" charset="0"/>
              </a:rPr>
              <a:t>Is regionalism better suited for addressing localized problems? Or should we stick to one big happy family?</a:t>
            </a:r>
          </a:p>
          <a:p>
            <a:pPr>
              <a:buNone/>
            </a:pPr>
            <a:br>
              <a:rPr lang="en" sz="1100" dirty="0"/>
            </a:br>
            <a:endParaRPr lang="ru-UA" sz="1100" dirty="0"/>
          </a:p>
        </p:txBody>
      </p:sp>
    </p:spTree>
    <p:extLst>
      <p:ext uri="{BB962C8B-B14F-4D97-AF65-F5344CB8AC3E}">
        <p14:creationId xmlns:p14="http://schemas.microsoft.com/office/powerpoint/2010/main" val="22708160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AC545056-1457-D3C1-3F59-3D58FD4B515D}"/>
              </a:ext>
            </a:extLst>
          </p:cNvPr>
          <p:cNvSpPr>
            <a:spLocks noGrp="1"/>
          </p:cNvSpPr>
          <p:nvPr>
            <p:ph type="title"/>
          </p:nvPr>
        </p:nvSpPr>
        <p:spPr>
          <a:xfrm>
            <a:off x="6513788" y="365125"/>
            <a:ext cx="4840010" cy="1807305"/>
          </a:xfrm>
        </p:spPr>
        <p:txBody>
          <a:bodyPr>
            <a:normAutofit/>
          </a:bodyPr>
          <a:lstStyle/>
          <a:p>
            <a:br>
              <a:rPr lang="en" sz="1800" b="1" i="0" u="none" strike="noStrike">
                <a:effectLst/>
                <a:latin typeface="system-ui"/>
              </a:rPr>
            </a:br>
            <a:br>
              <a:rPr lang="en" sz="1800" b="1" i="0" u="none" strike="noStrike">
                <a:effectLst/>
                <a:latin typeface="system-ui"/>
              </a:rPr>
            </a:br>
            <a:r>
              <a:rPr lang="en" sz="1800" b="1" i="0" u="none" strike="noStrike">
                <a:effectLst/>
                <a:latin typeface="system-ui"/>
              </a:rPr>
              <a:t>Case Study – Rohingya Crisis</a:t>
            </a:r>
            <a:br>
              <a:rPr lang="en" sz="1800" b="1" i="0" u="none" strike="noStrike">
                <a:effectLst/>
                <a:latin typeface="system-ui"/>
              </a:rPr>
            </a:br>
            <a:br>
              <a:rPr lang="en" sz="1800" b="1" i="0" u="none" strike="noStrike">
                <a:effectLst/>
                <a:latin typeface="system-ui"/>
              </a:rPr>
            </a:br>
            <a:r>
              <a:rPr lang="en" sz="1800" b="0" i="1" u="none" strike="noStrike">
                <a:effectLst/>
                <a:latin typeface="system-ui"/>
              </a:rPr>
              <a:t>The best way to find yourself is to lose yourself in the service of others." </a:t>
            </a:r>
            <a:r>
              <a:rPr lang="en" sz="1800" b="0" i="0" u="none" strike="noStrike">
                <a:effectLst/>
                <a:latin typeface="system-ui"/>
              </a:rPr>
              <a:t>– Mahatma Gandhi</a:t>
            </a:r>
            <a:endParaRPr lang="ru-UA" sz="1800"/>
          </a:p>
        </p:txBody>
      </p:sp>
      <p:pic>
        <p:nvPicPr>
          <p:cNvPr id="5" name="Рисунок 4" descr="Изображение выглядит как трава, на открытом воздухе, одежда, человек&#10;&#10;Контент, сгенерированный ИИ, может содержать ошибки.">
            <a:extLst>
              <a:ext uri="{FF2B5EF4-FFF2-40B4-BE49-F238E27FC236}">
                <a16:creationId xmlns:a16="http://schemas.microsoft.com/office/drawing/2014/main" id="{8BAF65C6-462A-8F9F-82A0-F7E5D9ECA883}"/>
              </a:ext>
            </a:extLst>
          </p:cNvPr>
          <p:cNvPicPr>
            <a:picLocks noChangeAspect="1"/>
          </p:cNvPicPr>
          <p:nvPr/>
        </p:nvPicPr>
        <p:blipFill>
          <a:blip r:embed="rId2">
            <a:extLst>
              <a:ext uri="{837473B0-CC2E-450A-ABE3-18F120FF3D39}">
                <a1611:picAttrSrcUrl xmlns:a1611="http://schemas.microsoft.com/office/drawing/2016/11/main" r:id="rId3"/>
              </a:ext>
            </a:extLst>
          </a:blip>
          <a:srcRect l="11977" r="25815" b="2"/>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Объект 2">
            <a:extLst>
              <a:ext uri="{FF2B5EF4-FFF2-40B4-BE49-F238E27FC236}">
                <a16:creationId xmlns:a16="http://schemas.microsoft.com/office/drawing/2014/main" id="{A4F04AE6-8CCC-4AA9-B7E4-1045B6B5D24E}"/>
              </a:ext>
            </a:extLst>
          </p:cNvPr>
          <p:cNvSpPr>
            <a:spLocks noGrp="1"/>
          </p:cNvSpPr>
          <p:nvPr>
            <p:ph sz="quarter" idx="13"/>
          </p:nvPr>
        </p:nvSpPr>
        <p:spPr>
          <a:xfrm>
            <a:off x="6513788" y="2333296"/>
            <a:ext cx="5124030" cy="3884623"/>
          </a:xfrm>
        </p:spPr>
        <p:txBody>
          <a:bodyPr>
            <a:normAutofit/>
          </a:bodyPr>
          <a:lstStyle/>
          <a:p>
            <a:pPr>
              <a:buNone/>
            </a:pPr>
            <a:endParaRPr lang="en" sz="1700" b="0" i="0" u="none" strike="noStrike" dirty="0">
              <a:effectLst/>
              <a:latin typeface="system-ui"/>
            </a:endParaRPr>
          </a:p>
          <a:p>
            <a:pPr>
              <a:buNone/>
            </a:pPr>
            <a:r>
              <a:rPr lang="en" sz="1700" b="0" i="0" u="none" strike="noStrike" dirty="0">
                <a:effectLst/>
                <a:latin typeface="system-ui"/>
              </a:rPr>
              <a:t>Background:</a:t>
            </a:r>
          </a:p>
          <a:p>
            <a:pPr>
              <a:spcBef>
                <a:spcPts val="900"/>
              </a:spcBef>
              <a:spcAft>
                <a:spcPts val="900"/>
              </a:spcAft>
              <a:buFont typeface="Arial" panose="020B0604020202020204" pitchFamily="34" charset="0"/>
              <a:buChar char="•"/>
            </a:pPr>
            <a:r>
              <a:rPr lang="en" sz="1700" b="0" i="0" u="none" strike="noStrike" dirty="0">
                <a:effectLst/>
                <a:latin typeface="system-ui"/>
              </a:rPr>
              <a:t>Myanmar’s military crackdown led to mass displacement of Rohingya Muslims. </a:t>
            </a:r>
          </a:p>
          <a:p>
            <a:pPr>
              <a:spcBef>
                <a:spcPts val="900"/>
              </a:spcBef>
              <a:spcAft>
                <a:spcPts val="900"/>
              </a:spcAft>
              <a:buFont typeface="Arial" panose="020B0604020202020204" pitchFamily="34" charset="0"/>
              <a:buChar char="•"/>
            </a:pPr>
            <a:r>
              <a:rPr lang="en" sz="1700" b="0" i="0" u="none" strike="noStrike" dirty="0">
                <a:effectLst/>
                <a:latin typeface="system-ui"/>
              </a:rPr>
              <a:t>UN bodies condemned atrocities but struggled to enforce action due to geopolitical complexities.</a:t>
            </a:r>
          </a:p>
          <a:p>
            <a:pPr>
              <a:buNone/>
            </a:pPr>
            <a:r>
              <a:rPr lang="en" sz="1700" b="0" i="0" u="none" strike="noStrike" dirty="0">
                <a:effectLst/>
                <a:latin typeface="system-ui"/>
              </a:rPr>
              <a:t>If solving human rights crises were easy, there’d be no need for lawyers—or diplomats, for that matter!</a:t>
            </a:r>
          </a:p>
          <a:p>
            <a:pPr>
              <a:buNone/>
            </a:pPr>
            <a:endParaRPr lang="en" sz="1700" b="0" i="0" u="none" strike="noStrike" dirty="0">
              <a:effectLst/>
              <a:latin typeface="system-ui"/>
            </a:endParaRPr>
          </a:p>
          <a:p>
            <a:pPr marL="0" indent="0">
              <a:buNone/>
            </a:pPr>
            <a:r>
              <a:rPr lang="en" sz="1700" b="0" i="0" u="none" strike="noStrike" dirty="0">
                <a:effectLst/>
                <a:latin typeface="system-ui"/>
                <a:hlinkClick r:id="rId4"/>
              </a:rPr>
              <a:t>https://www.icj-cij.org/case/178</a:t>
            </a:r>
            <a:endParaRPr lang="en" sz="1700" b="0" i="0" u="none" strike="noStrike" dirty="0">
              <a:effectLst/>
              <a:latin typeface="system-ui"/>
            </a:endParaRPr>
          </a:p>
          <a:p>
            <a:pPr marL="0" indent="0">
              <a:buNone/>
            </a:pPr>
            <a:endParaRPr lang="en" sz="1700" b="0" i="0" u="none" strike="noStrike" dirty="0">
              <a:effectLst/>
              <a:latin typeface="system-ui"/>
            </a:endParaRPr>
          </a:p>
          <a:p>
            <a:pPr marL="0" indent="0">
              <a:buNone/>
            </a:pPr>
            <a:endParaRPr lang="en" sz="1700" b="0" i="0" u="none" strike="noStrike" dirty="0">
              <a:effectLst/>
              <a:latin typeface="system-ui"/>
            </a:endParaRPr>
          </a:p>
          <a:p>
            <a:endParaRPr lang="ru-UA" sz="1700" dirty="0"/>
          </a:p>
        </p:txBody>
      </p:sp>
      <p:sp>
        <p:nvSpPr>
          <p:cNvPr id="6" name="TextBox 5">
            <a:extLst>
              <a:ext uri="{FF2B5EF4-FFF2-40B4-BE49-F238E27FC236}">
                <a16:creationId xmlns:a16="http://schemas.microsoft.com/office/drawing/2014/main" id="{58CE30EE-93B0-B28F-8EAA-C9CC29BBDB8E}"/>
              </a:ext>
            </a:extLst>
          </p:cNvPr>
          <p:cNvSpPr txBox="1"/>
          <p:nvPr/>
        </p:nvSpPr>
        <p:spPr>
          <a:xfrm>
            <a:off x="9468177" y="6657945"/>
            <a:ext cx="2723823" cy="200055"/>
          </a:xfrm>
          <a:prstGeom prst="rect">
            <a:avLst/>
          </a:prstGeom>
          <a:solidFill>
            <a:srgbClr val="000000"/>
          </a:solidFill>
        </p:spPr>
        <p:txBody>
          <a:bodyPr wrap="none" rtlCol="0">
            <a:spAutoFit/>
          </a:bodyPr>
          <a:lstStyle/>
          <a:p>
            <a:pPr algn="r">
              <a:spcAft>
                <a:spcPts val="600"/>
              </a:spcAft>
            </a:pPr>
            <a:r>
              <a:rPr lang="ru-UA" sz="700">
                <a:solidFill>
                  <a:srgbClr val="FFFFFF"/>
                </a:solidFill>
                <a:hlinkClick r:id="rId3" tooltip="https://www.tasnimnews.com/en/news/2018/11/13/1875054/rohingya-refugees-flee-camps-to-avoid-return-to-myanmar">
                  <a:extLst>
                    <a:ext uri="{A12FA001-AC4F-418D-AE19-62706E023703}">
                      <ahyp:hlinkClr xmlns:ahyp="http://schemas.microsoft.com/office/drawing/2018/hyperlinkcolor" val="tx"/>
                    </a:ext>
                  </a:extLst>
                </a:hlinkClick>
              </a:rPr>
              <a:t>Это изображение</a:t>
            </a:r>
            <a:r>
              <a:rPr lang="ru-UA" sz="700">
                <a:solidFill>
                  <a:srgbClr val="FFFFFF"/>
                </a:solidFill>
              </a:rPr>
              <a:t>, автор: Неизвестный автор, лицензия: </a:t>
            </a:r>
            <a:r>
              <a:rPr lang="ru-UA" sz="700">
                <a:solidFill>
                  <a:srgbClr val="FFFFFF"/>
                </a:solidFill>
                <a:hlinkClick r:id="rId5" tooltip="https://creativecommons.org/licenses/by/3.0/">
                  <a:extLst>
                    <a:ext uri="{A12FA001-AC4F-418D-AE19-62706E023703}">
                      <ahyp:hlinkClr xmlns:ahyp="http://schemas.microsoft.com/office/drawing/2018/hyperlinkcolor" val="tx"/>
                    </a:ext>
                  </a:extLst>
                </a:hlinkClick>
              </a:rPr>
              <a:t>CC BY</a:t>
            </a:r>
            <a:endParaRPr lang="ru-UA" sz="700">
              <a:solidFill>
                <a:srgbClr val="FFFFFF"/>
              </a:solidFill>
            </a:endParaRPr>
          </a:p>
        </p:txBody>
      </p:sp>
    </p:spTree>
    <p:extLst>
      <p:ext uri="{BB962C8B-B14F-4D97-AF65-F5344CB8AC3E}">
        <p14:creationId xmlns:p14="http://schemas.microsoft.com/office/powerpoint/2010/main" val="22492754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E3596DD-156A-473E-9BB3-C6A29F7574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2C46C4D6-C474-4E92-B52E-944C1118F7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Заголовок 1">
            <a:extLst>
              <a:ext uri="{FF2B5EF4-FFF2-40B4-BE49-F238E27FC236}">
                <a16:creationId xmlns:a16="http://schemas.microsoft.com/office/drawing/2014/main" id="{89870ED9-1EA2-E32F-5D0F-CDB8E637EE41}"/>
              </a:ext>
            </a:extLst>
          </p:cNvPr>
          <p:cNvSpPr>
            <a:spLocks noGrp="1"/>
          </p:cNvSpPr>
          <p:nvPr>
            <p:ph type="title"/>
          </p:nvPr>
        </p:nvSpPr>
        <p:spPr>
          <a:xfrm>
            <a:off x="838201" y="643467"/>
            <a:ext cx="3888526" cy="1800526"/>
          </a:xfrm>
        </p:spPr>
        <p:txBody>
          <a:bodyPr>
            <a:normAutofit/>
          </a:bodyPr>
          <a:lstStyle/>
          <a:p>
            <a:r>
              <a:rPr lang="en" sz="3700" b="1" i="0" u="none" strike="noStrike">
                <a:effectLst/>
                <a:latin typeface="system-ui"/>
              </a:rPr>
              <a:t>Challenges Facing the UN HR System</a:t>
            </a:r>
            <a:br>
              <a:rPr lang="en" sz="3700" b="1" i="0" u="none" strike="noStrike">
                <a:effectLst/>
                <a:latin typeface="system-ui"/>
              </a:rPr>
            </a:br>
            <a:endParaRPr lang="ru-UA" sz="3700"/>
          </a:p>
        </p:txBody>
      </p:sp>
      <p:sp>
        <p:nvSpPr>
          <p:cNvPr id="3" name="Объект 2">
            <a:extLst>
              <a:ext uri="{FF2B5EF4-FFF2-40B4-BE49-F238E27FC236}">
                <a16:creationId xmlns:a16="http://schemas.microsoft.com/office/drawing/2014/main" id="{91DDC6A5-470D-0389-8A52-BB6CE0EAD568}"/>
              </a:ext>
            </a:extLst>
          </p:cNvPr>
          <p:cNvSpPr>
            <a:spLocks noGrp="1"/>
          </p:cNvSpPr>
          <p:nvPr>
            <p:ph sz="quarter" idx="13"/>
          </p:nvPr>
        </p:nvSpPr>
        <p:spPr>
          <a:xfrm>
            <a:off x="838201" y="2623381"/>
            <a:ext cx="3888528" cy="3553581"/>
          </a:xfrm>
        </p:spPr>
        <p:txBody>
          <a:bodyPr>
            <a:normAutofit/>
          </a:bodyPr>
          <a:lstStyle/>
          <a:p>
            <a:pPr>
              <a:buNone/>
            </a:pPr>
            <a:r>
              <a:rPr lang="en" sz="1700" b="0" i="0" u="none" strike="noStrike">
                <a:effectLst/>
                <a:latin typeface="system-ui"/>
              </a:rPr>
              <a:t>Common Criticisms:</a:t>
            </a:r>
          </a:p>
          <a:p>
            <a:pPr>
              <a:spcBef>
                <a:spcPts val="900"/>
              </a:spcBef>
              <a:spcAft>
                <a:spcPts val="900"/>
              </a:spcAft>
              <a:buFont typeface="+mj-lt"/>
              <a:buAutoNum type="arabicPeriod"/>
            </a:pPr>
            <a:r>
              <a:rPr lang="en" sz="1700" b="0" i="0" u="none" strike="noStrike">
                <a:effectLst/>
                <a:latin typeface="system-ui"/>
              </a:rPr>
              <a:t>Lack of enforcement power. </a:t>
            </a:r>
          </a:p>
          <a:p>
            <a:pPr>
              <a:spcBef>
                <a:spcPts val="900"/>
              </a:spcBef>
              <a:spcAft>
                <a:spcPts val="900"/>
              </a:spcAft>
              <a:buFont typeface="+mj-lt"/>
              <a:buAutoNum type="arabicPeriod"/>
            </a:pPr>
            <a:r>
              <a:rPr lang="en" sz="1700" b="0" i="0" u="none" strike="noStrike">
                <a:effectLst/>
                <a:latin typeface="system-ui"/>
              </a:rPr>
              <a:t>Political bias among member states. </a:t>
            </a:r>
          </a:p>
          <a:p>
            <a:pPr>
              <a:spcBef>
                <a:spcPts val="900"/>
              </a:spcBef>
              <a:spcAft>
                <a:spcPts val="900"/>
              </a:spcAft>
              <a:buFont typeface="+mj-lt"/>
              <a:buAutoNum type="arabicPeriod"/>
            </a:pPr>
            <a:r>
              <a:rPr lang="en" sz="1700" b="0" i="0" u="none" strike="noStrike">
                <a:effectLst/>
                <a:latin typeface="system-ui"/>
              </a:rPr>
              <a:t>Overlap between different mechanisms.</a:t>
            </a:r>
          </a:p>
          <a:p>
            <a:r>
              <a:rPr lang="en" sz="1700" b="0" i="0" u="none" strike="noStrike">
                <a:effectLst/>
                <a:latin typeface="system-ui"/>
              </a:rPr>
              <a:t>To think:</a:t>
            </a:r>
            <a:br>
              <a:rPr lang="en" sz="1700" b="0" i="0" u="none" strike="noStrike">
                <a:effectLst/>
                <a:latin typeface="system-ui"/>
              </a:rPr>
            </a:br>
            <a:r>
              <a:rPr lang="en" sz="1700" b="0" i="0" u="none" strike="noStrike">
                <a:effectLst/>
                <a:latin typeface="system-ui"/>
              </a:rPr>
              <a:t>Can an organization without teeth truly protect human rights? Or is diplomacy just another form of lip service?</a:t>
            </a:r>
          </a:p>
          <a:p>
            <a:endParaRPr lang="ru-UA" sz="1700"/>
          </a:p>
        </p:txBody>
      </p:sp>
      <p:pic>
        <p:nvPicPr>
          <p:cNvPr id="5" name="Рисунок 4">
            <a:extLst>
              <a:ext uri="{FF2B5EF4-FFF2-40B4-BE49-F238E27FC236}">
                <a16:creationId xmlns:a16="http://schemas.microsoft.com/office/drawing/2014/main" id="{9C8414C3-97F9-8011-B678-EE938F819012}"/>
              </a:ext>
            </a:extLst>
          </p:cNvPr>
          <p:cNvPicPr>
            <a:picLocks noChangeAspect="1"/>
          </p:cNvPicPr>
          <p:nvPr/>
        </p:nvPicPr>
        <p:blipFill>
          <a:blip r:embed="rId2">
            <a:extLst>
              <a:ext uri="{96DAC541-7B7A-43D3-8B79-37D633B846F1}">
                <asvg:svgBlip xmlns:asvg="http://schemas.microsoft.com/office/drawing/2016/SVG/main" r:embed="rId3"/>
              </a:ext>
              <a:ext uri="{837473B0-CC2E-450A-ABE3-18F120FF3D39}">
                <a1611:picAttrSrcUrl xmlns:a1611="http://schemas.microsoft.com/office/drawing/2016/11/main" r:id="rId4"/>
              </a:ext>
            </a:extLst>
          </a:blip>
          <a:stretch>
            <a:fillRect/>
          </a:stretch>
        </p:blipFill>
        <p:spPr>
          <a:xfrm>
            <a:off x="6800986" y="1289115"/>
            <a:ext cx="4747547" cy="4308113"/>
          </a:xfrm>
          <a:prstGeom prst="rect">
            <a:avLst/>
          </a:prstGeom>
        </p:spPr>
      </p:pic>
    </p:spTree>
    <p:extLst>
      <p:ext uri="{BB962C8B-B14F-4D97-AF65-F5344CB8AC3E}">
        <p14:creationId xmlns:p14="http://schemas.microsoft.com/office/powerpoint/2010/main" val="42249726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20">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Рисунок 9" descr="Изображение выглядит как Человеческое лицо, человек, книга, портрет&#10;&#10;Контент, сгенерированный ИИ, может содержать ошибки.">
            <a:extLst>
              <a:ext uri="{FF2B5EF4-FFF2-40B4-BE49-F238E27FC236}">
                <a16:creationId xmlns:a16="http://schemas.microsoft.com/office/drawing/2014/main" id="{D72FAB5A-7565-28B7-434E-CB4E964EE0B1}"/>
              </a:ext>
            </a:extLst>
          </p:cNvPr>
          <p:cNvPicPr>
            <a:picLocks noChangeAspect="1"/>
          </p:cNvPicPr>
          <p:nvPr/>
        </p:nvPicPr>
        <p:blipFill>
          <a:blip r:embed="rId2">
            <a:extLst>
              <a:ext uri="{837473B0-CC2E-450A-ABE3-18F120FF3D39}">
                <a1611:picAttrSrcUrl xmlns:a1611="http://schemas.microsoft.com/office/drawing/2016/11/main" r:id="rId3"/>
              </a:ext>
            </a:extLst>
          </a:blip>
          <a:srcRect b="16666"/>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5" name="TextBox 4">
            <a:extLst>
              <a:ext uri="{FF2B5EF4-FFF2-40B4-BE49-F238E27FC236}">
                <a16:creationId xmlns:a16="http://schemas.microsoft.com/office/drawing/2014/main" id="{34B5061F-E116-0662-86CC-EDB450BCE5B0}"/>
              </a:ext>
            </a:extLst>
          </p:cNvPr>
          <p:cNvSpPr txBox="1"/>
          <p:nvPr/>
        </p:nvSpPr>
        <p:spPr>
          <a:xfrm>
            <a:off x="6513788" y="2333297"/>
            <a:ext cx="4840010" cy="3843666"/>
          </a:xfrm>
          <a:prstGeom prst="rect">
            <a:avLst/>
          </a:prstGeom>
        </p:spPr>
        <p:txBody>
          <a:bodyPr vert="horz" lIns="91440" tIns="45720" rIns="91440" bIns="45720" rtlCol="0">
            <a:normAutofit/>
          </a:bodyPr>
          <a:lstStyle/>
          <a:p>
            <a:pPr indent="-228600">
              <a:lnSpc>
                <a:spcPct val="90000"/>
              </a:lnSpc>
              <a:spcAft>
                <a:spcPts val="600"/>
              </a:spcAft>
              <a:buClr>
                <a:schemeClr val="tx1"/>
              </a:buClr>
              <a:buFont typeface="Arial" panose="020B0604020202020204" pitchFamily="34" charset="0"/>
              <a:buChar char="•"/>
            </a:pPr>
            <a:r>
              <a:rPr lang="en-US" sz="2000" i="1" cap="all"/>
              <a:t>"El que no espera vencer ya está vencido" </a:t>
            </a:r>
            <a:r>
              <a:rPr lang="en-US" sz="2000" cap="all"/>
              <a:t>– Lope de Vega (He who does not hope to win is already defeated).</a:t>
            </a:r>
            <a:br>
              <a:rPr lang="en-US" sz="2000" cap="all"/>
            </a:br>
            <a:endParaRPr lang="en-US" sz="2000" cap="all"/>
          </a:p>
        </p:txBody>
      </p:sp>
      <p:sp>
        <p:nvSpPr>
          <p:cNvPr id="11" name="TextBox 10">
            <a:extLst>
              <a:ext uri="{FF2B5EF4-FFF2-40B4-BE49-F238E27FC236}">
                <a16:creationId xmlns:a16="http://schemas.microsoft.com/office/drawing/2014/main" id="{353FBF32-D528-4489-7B6A-3B9C98A51E94}"/>
              </a:ext>
            </a:extLst>
          </p:cNvPr>
          <p:cNvSpPr txBox="1"/>
          <p:nvPr/>
        </p:nvSpPr>
        <p:spPr>
          <a:xfrm>
            <a:off x="9322304" y="6657945"/>
            <a:ext cx="2869696" cy="200055"/>
          </a:xfrm>
          <a:prstGeom prst="rect">
            <a:avLst/>
          </a:prstGeom>
          <a:solidFill>
            <a:srgbClr val="000000"/>
          </a:solidFill>
        </p:spPr>
        <p:txBody>
          <a:bodyPr wrap="none" rtlCol="0">
            <a:spAutoFit/>
          </a:bodyPr>
          <a:lstStyle/>
          <a:p>
            <a:pPr algn="r">
              <a:spcAft>
                <a:spcPts val="600"/>
              </a:spcAft>
            </a:pPr>
            <a:r>
              <a:rPr lang="ru-UA" sz="700">
                <a:solidFill>
                  <a:srgbClr val="FFFFFF"/>
                </a:solidFill>
                <a:hlinkClick r:id="rId3" tooltip="https://bg.wikipedia.org/wiki/%D0%9B%D0%BE%D0%BF%D0%B5_%D0%B4%D0%B5_%D0%92%D0%B5%D0%B3%D0%B0">
                  <a:extLst>
                    <a:ext uri="{A12FA001-AC4F-418D-AE19-62706E023703}">
                      <ahyp:hlinkClr xmlns:ahyp="http://schemas.microsoft.com/office/drawing/2018/hyperlinkcolor" val="tx"/>
                    </a:ext>
                  </a:extLst>
                </a:hlinkClick>
              </a:rPr>
              <a:t>Это изображение</a:t>
            </a:r>
            <a:r>
              <a:rPr lang="ru-UA" sz="700">
                <a:solidFill>
                  <a:srgbClr val="FFFFFF"/>
                </a:solidFill>
              </a:rPr>
              <a:t>, автор: Неизвестный автор, лицензия: </a:t>
            </a:r>
            <a:r>
              <a:rPr lang="ru-UA" sz="700">
                <a:solidFill>
                  <a:srgbClr val="FFFFFF"/>
                </a:solidFill>
                <a:hlinkClick r:id="rId4" tooltip="https://creativecommons.org/licenses/by-sa/3.0/">
                  <a:extLst>
                    <a:ext uri="{A12FA001-AC4F-418D-AE19-62706E023703}">
                      <ahyp:hlinkClr xmlns:ahyp="http://schemas.microsoft.com/office/drawing/2018/hyperlinkcolor" val="tx"/>
                    </a:ext>
                  </a:extLst>
                </a:hlinkClick>
              </a:rPr>
              <a:t>CC BY-SA</a:t>
            </a:r>
            <a:endParaRPr lang="ru-UA" sz="700">
              <a:solidFill>
                <a:srgbClr val="FFFFFF"/>
              </a:solidFill>
            </a:endParaRPr>
          </a:p>
        </p:txBody>
      </p:sp>
    </p:spTree>
    <p:extLst>
      <p:ext uri="{BB962C8B-B14F-4D97-AF65-F5344CB8AC3E}">
        <p14:creationId xmlns:p14="http://schemas.microsoft.com/office/powerpoint/2010/main" val="20690349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Slide Background">
            <a:extLst>
              <a:ext uri="{FF2B5EF4-FFF2-40B4-BE49-F238E27FC236}">
                <a16:creationId xmlns:a16="http://schemas.microsoft.com/office/drawing/2014/main" id="{FE1EC756-41E9-4FD6-AD48-EF46A28137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20" name="Rectangle 12">
            <a:extLst>
              <a:ext uri="{FF2B5EF4-FFF2-40B4-BE49-F238E27FC236}">
                <a16:creationId xmlns:a16="http://schemas.microsoft.com/office/drawing/2014/main" id="{E66F6371-9EA5-9354-29DC-1D07B921F7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290"/>
            <a:ext cx="12192000" cy="1733407"/>
          </a:xfrm>
          <a:prstGeom prst="rect">
            <a:avLst/>
          </a:prstGeom>
          <a:ln>
            <a:noFill/>
          </a:ln>
          <a:effectLst>
            <a:outerShdw blurRad="254000" dist="38100" dir="5460000" sx="94000" sy="94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EEE6AF8D-0084-9FF4-9F29-A3073553BD39}"/>
              </a:ext>
            </a:extLst>
          </p:cNvPr>
          <p:cNvSpPr>
            <a:spLocks noGrp="1"/>
          </p:cNvSpPr>
          <p:nvPr>
            <p:ph type="title"/>
          </p:nvPr>
        </p:nvSpPr>
        <p:spPr>
          <a:xfrm>
            <a:off x="736122" y="307447"/>
            <a:ext cx="11217580" cy="1325822"/>
          </a:xfrm>
        </p:spPr>
        <p:txBody>
          <a:bodyPr>
            <a:normAutofit fontScale="90000"/>
          </a:bodyPr>
          <a:lstStyle/>
          <a:p>
            <a:br>
              <a:rPr lang="en" sz="3700" b="1" i="0" u="none" strike="noStrike" dirty="0">
                <a:effectLst/>
                <a:latin typeface="system-ui"/>
              </a:rPr>
            </a:br>
            <a:r>
              <a:rPr lang="en" sz="3700" b="1" i="0" u="none" strike="noStrike" dirty="0">
                <a:effectLst/>
                <a:latin typeface="system-ui"/>
              </a:rPr>
              <a:t>  Success Stories</a:t>
            </a:r>
            <a:br>
              <a:rPr lang="en" sz="3700" b="1" i="0" u="none" strike="noStrike" dirty="0">
                <a:effectLst/>
                <a:latin typeface="system-ui"/>
              </a:rPr>
            </a:br>
            <a:r>
              <a:rPr lang="en" sz="4000" b="0" i="1" u="none" strike="noStrike" dirty="0">
                <a:effectLst/>
                <a:latin typeface="system-ui"/>
              </a:rPr>
              <a:t>"The world is a fine place and worth fighting for."</a:t>
            </a:r>
            <a:br>
              <a:rPr lang="en" sz="4000" b="0" i="0" u="none" strike="noStrike" dirty="0">
                <a:effectLst/>
                <a:latin typeface="system-ui"/>
              </a:rPr>
            </a:br>
            <a:r>
              <a:rPr lang="en" sz="4000" b="0" i="0" u="none" strike="noStrike" dirty="0">
                <a:effectLst/>
                <a:latin typeface="system-ui"/>
              </a:rPr>
              <a:t>Hemingway</a:t>
            </a:r>
            <a:endParaRPr lang="ru-UA" sz="3700" dirty="0"/>
          </a:p>
        </p:txBody>
      </p:sp>
      <p:pic>
        <p:nvPicPr>
          <p:cNvPr id="5" name="Рисунок 4" descr="Изображение выглядит как Шрифт, графический дизайн, Графика, логотип&#10;&#10;Контент, сгенерированный ИИ, может содержать ошибки.">
            <a:extLst>
              <a:ext uri="{FF2B5EF4-FFF2-40B4-BE49-F238E27FC236}">
                <a16:creationId xmlns:a16="http://schemas.microsoft.com/office/drawing/2014/main" id="{DE4D2F21-A5A5-1493-813D-47D92C65E7A3}"/>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36122" y="3149950"/>
            <a:ext cx="5804955" cy="2191369"/>
          </a:xfrm>
          <a:prstGeom prst="rect">
            <a:avLst/>
          </a:prstGeom>
        </p:spPr>
      </p:pic>
      <p:sp>
        <p:nvSpPr>
          <p:cNvPr id="3" name="Объект 2">
            <a:extLst>
              <a:ext uri="{FF2B5EF4-FFF2-40B4-BE49-F238E27FC236}">
                <a16:creationId xmlns:a16="http://schemas.microsoft.com/office/drawing/2014/main" id="{30A01E0D-AC19-3013-8D64-1B4C9F136A99}"/>
              </a:ext>
            </a:extLst>
          </p:cNvPr>
          <p:cNvSpPr>
            <a:spLocks noGrp="1"/>
          </p:cNvSpPr>
          <p:nvPr>
            <p:ph sz="quarter" idx="13"/>
          </p:nvPr>
        </p:nvSpPr>
        <p:spPr>
          <a:xfrm>
            <a:off x="7190508" y="1729118"/>
            <a:ext cx="5001489" cy="4531406"/>
          </a:xfrm>
        </p:spPr>
        <p:txBody>
          <a:bodyPr anchor="ctr">
            <a:normAutofit/>
          </a:bodyPr>
          <a:lstStyle/>
          <a:p>
            <a:pPr>
              <a:buNone/>
            </a:pPr>
            <a:r>
              <a:rPr lang="en" sz="2000" b="0" i="0" u="none" strike="noStrike" dirty="0">
                <a:effectLst/>
                <a:latin typeface="system-ui"/>
              </a:rPr>
              <a:t>Examples of Impact:</a:t>
            </a:r>
          </a:p>
          <a:p>
            <a:pPr>
              <a:spcBef>
                <a:spcPts val="900"/>
              </a:spcBef>
              <a:spcAft>
                <a:spcPts val="900"/>
              </a:spcAft>
              <a:buFont typeface="Arial" panose="020B0604020202020204" pitchFamily="34" charset="0"/>
              <a:buChar char="•"/>
            </a:pPr>
            <a:r>
              <a:rPr lang="en" sz="2000" b="0" i="0" u="none" strike="noStrike" dirty="0">
                <a:effectLst/>
                <a:latin typeface="system-ui"/>
              </a:rPr>
              <a:t>Abolition of apartheid in South Africa. </a:t>
            </a:r>
          </a:p>
          <a:p>
            <a:pPr>
              <a:spcBef>
                <a:spcPts val="900"/>
              </a:spcBef>
              <a:spcAft>
                <a:spcPts val="900"/>
              </a:spcAft>
              <a:buFont typeface="Arial" panose="020B0604020202020204" pitchFamily="34" charset="0"/>
              <a:buChar char="•"/>
            </a:pPr>
            <a:r>
              <a:rPr lang="en" sz="2000" b="0" i="0" u="none" strike="noStrike" dirty="0">
                <a:effectLst/>
                <a:latin typeface="system-ui"/>
              </a:rPr>
              <a:t>Decriminalization of homosexuality in India thanks to advocacy from UN treaty bodies.</a:t>
            </a:r>
          </a:p>
          <a:p>
            <a:pPr>
              <a:buNone/>
            </a:pPr>
            <a:r>
              <a:rPr lang="en" sz="2000" b="0" i="0" u="none" strike="noStrike" dirty="0">
                <a:effectLst/>
                <a:latin typeface="system-ui"/>
              </a:rPr>
              <a:t>Positive Spin:</a:t>
            </a:r>
            <a:br>
              <a:rPr lang="en" sz="2000" b="0" i="0" u="none" strike="noStrike" dirty="0">
                <a:effectLst/>
                <a:latin typeface="system-ui"/>
              </a:rPr>
            </a:br>
            <a:r>
              <a:rPr lang="en" sz="2000" b="0" i="0" u="none" strike="noStrike" dirty="0">
                <a:effectLst/>
                <a:latin typeface="system-ui"/>
              </a:rPr>
              <a:t>Despite flaws, the UN system has achieved remarkable victories. Progress may be slow, but it’s steady!</a:t>
            </a:r>
          </a:p>
          <a:p>
            <a:pPr>
              <a:buNone/>
            </a:pPr>
            <a:br>
              <a:rPr lang="en" sz="2000" b="0" i="0" u="none" strike="noStrike" dirty="0">
                <a:effectLst/>
                <a:latin typeface="system-ui"/>
              </a:rPr>
            </a:br>
            <a:br>
              <a:rPr lang="en" sz="2000" dirty="0"/>
            </a:br>
            <a:endParaRPr lang="ru-UA" sz="2000" dirty="0"/>
          </a:p>
        </p:txBody>
      </p:sp>
      <p:sp>
        <p:nvSpPr>
          <p:cNvPr id="6" name="TextBox 5">
            <a:extLst>
              <a:ext uri="{FF2B5EF4-FFF2-40B4-BE49-F238E27FC236}">
                <a16:creationId xmlns:a16="http://schemas.microsoft.com/office/drawing/2014/main" id="{DC41E6BF-98E3-FC56-19FF-D96CE687B2E5}"/>
              </a:ext>
            </a:extLst>
          </p:cNvPr>
          <p:cNvSpPr txBox="1"/>
          <p:nvPr/>
        </p:nvSpPr>
        <p:spPr>
          <a:xfrm>
            <a:off x="3648940" y="5141264"/>
            <a:ext cx="2892137" cy="200055"/>
          </a:xfrm>
          <a:prstGeom prst="rect">
            <a:avLst/>
          </a:prstGeom>
          <a:solidFill>
            <a:srgbClr val="000000"/>
          </a:solidFill>
        </p:spPr>
        <p:txBody>
          <a:bodyPr wrap="none" rtlCol="0">
            <a:spAutoFit/>
          </a:bodyPr>
          <a:lstStyle/>
          <a:p>
            <a:pPr algn="r">
              <a:spcAft>
                <a:spcPts val="600"/>
              </a:spcAft>
            </a:pPr>
            <a:r>
              <a:rPr lang="ru-UA" sz="700">
                <a:solidFill>
                  <a:srgbClr val="FFFFFF"/>
                </a:solidFill>
                <a:hlinkClick r:id="rId3" tooltip="https://freepngimg.com/png/18338-success-png-clipart">
                  <a:extLst>
                    <a:ext uri="{A12FA001-AC4F-418D-AE19-62706E023703}">
                      <ahyp:hlinkClr xmlns:ahyp="http://schemas.microsoft.com/office/drawing/2018/hyperlinkcolor" val="tx"/>
                    </a:ext>
                  </a:extLst>
                </a:hlinkClick>
              </a:rPr>
              <a:t>Это изображение</a:t>
            </a:r>
            <a:r>
              <a:rPr lang="ru-UA" sz="700">
                <a:solidFill>
                  <a:srgbClr val="FFFFFF"/>
                </a:solidFill>
              </a:rPr>
              <a:t>, автор: Неизвестный автор, лицензия: </a:t>
            </a:r>
            <a:r>
              <a:rPr lang="ru-UA" sz="700">
                <a:solidFill>
                  <a:srgbClr val="FFFFFF"/>
                </a:solidFill>
                <a:hlinkClick r:id="rId4" tooltip="https://creativecommons.org/licenses/by-nc/3.0/">
                  <a:extLst>
                    <a:ext uri="{A12FA001-AC4F-418D-AE19-62706E023703}">
                      <ahyp:hlinkClr xmlns:ahyp="http://schemas.microsoft.com/office/drawing/2018/hyperlinkcolor" val="tx"/>
                    </a:ext>
                  </a:extLst>
                </a:hlinkClick>
              </a:rPr>
              <a:t>CC BY-NC</a:t>
            </a:r>
            <a:endParaRPr lang="ru-UA" sz="700">
              <a:solidFill>
                <a:srgbClr val="FFFFFF"/>
              </a:solidFill>
            </a:endParaRPr>
          </a:p>
        </p:txBody>
      </p:sp>
    </p:spTree>
    <p:extLst>
      <p:ext uri="{BB962C8B-B14F-4D97-AF65-F5344CB8AC3E}">
        <p14:creationId xmlns:p14="http://schemas.microsoft.com/office/powerpoint/2010/main" val="17615849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68286203-F749-8C95-79A0-406FF9B4665B}"/>
              </a:ext>
            </a:extLst>
          </p:cNvPr>
          <p:cNvSpPr>
            <a:spLocks noGrp="1"/>
          </p:cNvSpPr>
          <p:nvPr>
            <p:ph type="title"/>
          </p:nvPr>
        </p:nvSpPr>
        <p:spPr>
          <a:xfrm>
            <a:off x="838201" y="365125"/>
            <a:ext cx="5251316" cy="1807305"/>
          </a:xfrm>
        </p:spPr>
        <p:txBody>
          <a:bodyPr>
            <a:normAutofit/>
          </a:bodyPr>
          <a:lstStyle/>
          <a:p>
            <a:r>
              <a:rPr lang="en" sz="3700" b="1" i="0" u="none" strike="noStrike" dirty="0">
                <a:effectLst/>
                <a:latin typeface="Roboto Condensed" panose="02000000000000000000" pitchFamily="2" charset="0"/>
              </a:rPr>
              <a:t>Perceptions of the UN HR Protection Mechanism</a:t>
            </a:r>
            <a:br>
              <a:rPr lang="en" sz="3700" b="1" i="0" u="none" strike="noStrike" dirty="0">
                <a:effectLst/>
                <a:latin typeface="Roboto Condensed" panose="02000000000000000000" pitchFamily="2" charset="0"/>
              </a:rPr>
            </a:br>
            <a:endParaRPr lang="ru-UA" sz="3700" dirty="0"/>
          </a:p>
        </p:txBody>
      </p:sp>
      <p:sp>
        <p:nvSpPr>
          <p:cNvPr id="3" name="Объект 2">
            <a:extLst>
              <a:ext uri="{FF2B5EF4-FFF2-40B4-BE49-F238E27FC236}">
                <a16:creationId xmlns:a16="http://schemas.microsoft.com/office/drawing/2014/main" id="{C2C6A0F9-09C5-AF81-D720-36F8043C84FF}"/>
              </a:ext>
            </a:extLst>
          </p:cNvPr>
          <p:cNvSpPr>
            <a:spLocks noGrp="1"/>
          </p:cNvSpPr>
          <p:nvPr>
            <p:ph sz="quarter" idx="13"/>
          </p:nvPr>
        </p:nvSpPr>
        <p:spPr>
          <a:xfrm>
            <a:off x="365760" y="1878676"/>
            <a:ext cx="5730240" cy="4389119"/>
          </a:xfrm>
        </p:spPr>
        <p:txBody>
          <a:bodyPr>
            <a:normAutofit/>
          </a:bodyPr>
          <a:lstStyle/>
          <a:p>
            <a:pPr>
              <a:spcBef>
                <a:spcPts val="1125"/>
              </a:spcBef>
              <a:buFont typeface="Arial" panose="020B0604020202020204" pitchFamily="34" charset="0"/>
              <a:buChar char="•"/>
            </a:pPr>
            <a:r>
              <a:rPr lang="en" sz="1800" b="0" i="0" u="none" strike="noStrike" dirty="0">
                <a:effectLst/>
                <a:latin typeface="Roboto" panose="02000000000000000000" pitchFamily="2" charset="0"/>
              </a:rPr>
              <a:t>Over 87% of respondents believe</a:t>
            </a:r>
            <a:r>
              <a:rPr lang="en" sz="1800" b="1" i="0" u="none" strike="noStrike" dirty="0">
                <a:effectLst/>
                <a:latin typeface="Roboto" panose="02000000000000000000" pitchFamily="2" charset="0"/>
              </a:rPr>
              <a:t> global cooperation is vital </a:t>
            </a:r>
            <a:r>
              <a:rPr lang="en" sz="1800" b="0" i="0" u="none" strike="noStrike" dirty="0">
                <a:effectLst/>
                <a:latin typeface="Roboto" panose="02000000000000000000" pitchFamily="2" charset="0"/>
              </a:rPr>
              <a:t>to deal with today’s challenges, and that the pandemic has made international cooperation more urgent.</a:t>
            </a:r>
          </a:p>
          <a:p>
            <a:pPr>
              <a:spcBef>
                <a:spcPts val="1125"/>
              </a:spcBef>
              <a:buFont typeface="Arial" panose="020B0604020202020204" pitchFamily="34" charset="0"/>
              <a:buChar char="•"/>
            </a:pPr>
            <a:r>
              <a:rPr lang="en" sz="1800" b="0" i="0" u="none" strike="noStrike" dirty="0">
                <a:effectLst/>
                <a:latin typeface="Roboto" panose="02000000000000000000" pitchFamily="2" charset="0"/>
              </a:rPr>
              <a:t>Seventy-five years after its founding, six in 10 respondents believe the UN has made the world a better place. Looking to the future, </a:t>
            </a:r>
            <a:r>
              <a:rPr lang="en" sz="1800" b="1" i="0" u="none" strike="noStrike" dirty="0">
                <a:effectLst/>
                <a:latin typeface="Roboto" panose="02000000000000000000" pitchFamily="2" charset="0"/>
              </a:rPr>
              <a:t>74% see the UN as “essential”</a:t>
            </a:r>
            <a:r>
              <a:rPr lang="en" sz="1800" b="0" i="0" u="none" strike="noStrike" dirty="0">
                <a:effectLst/>
                <a:latin typeface="Roboto" panose="02000000000000000000" pitchFamily="2" charset="0"/>
              </a:rPr>
              <a:t> in tackling the challenges.</a:t>
            </a:r>
          </a:p>
          <a:p>
            <a:pPr>
              <a:spcBef>
                <a:spcPts val="1125"/>
              </a:spcBef>
              <a:buFont typeface="Arial" panose="020B0604020202020204" pitchFamily="34" charset="0"/>
              <a:buChar char="•"/>
            </a:pPr>
            <a:r>
              <a:rPr lang="en" sz="1800" b="0" i="0" u="none" strike="noStrike" dirty="0">
                <a:effectLst/>
                <a:latin typeface="Roboto" panose="02000000000000000000" pitchFamily="2" charset="0"/>
              </a:rPr>
              <a:t>However, respondents want </a:t>
            </a:r>
            <a:r>
              <a:rPr lang="en" sz="1800" b="1" i="0" u="none" strike="noStrike" dirty="0">
                <a:effectLst/>
                <a:latin typeface="Roboto" panose="02000000000000000000" pitchFamily="2" charset="0"/>
              </a:rPr>
              <a:t>the UN to change and innovate</a:t>
            </a:r>
            <a:r>
              <a:rPr lang="en" sz="1800" b="0" i="0" u="none" strike="noStrike" dirty="0">
                <a:effectLst/>
                <a:latin typeface="Roboto" panose="02000000000000000000" pitchFamily="2" charset="0"/>
              </a:rPr>
              <a:t>: to be more inclusive of the diversity of actors in the 21st century, and to become more transparent, accountable and effective.</a:t>
            </a:r>
          </a:p>
          <a:p>
            <a:endParaRPr lang="ru-UA" sz="1600" dirty="0"/>
          </a:p>
        </p:txBody>
      </p:sp>
      <p:pic>
        <p:nvPicPr>
          <p:cNvPr id="5" name="Picture 4" descr="Карта мира с путями рейсов">
            <a:extLst>
              <a:ext uri="{FF2B5EF4-FFF2-40B4-BE49-F238E27FC236}">
                <a16:creationId xmlns:a16="http://schemas.microsoft.com/office/drawing/2014/main" id="{1D074795-CA06-F7CE-689F-C238F91FFDAA}"/>
              </a:ext>
            </a:extLst>
          </p:cNvPr>
          <p:cNvPicPr>
            <a:picLocks noChangeAspect="1"/>
          </p:cNvPicPr>
          <p:nvPr/>
        </p:nvPicPr>
        <p:blipFill>
          <a:blip r:embed="rId2"/>
          <a:srcRect l="16607" r="24053"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7271026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71D5F2DC-B824-7B5F-1B2F-0CFDF4146F55}"/>
              </a:ext>
            </a:extLst>
          </p:cNvPr>
          <p:cNvSpPr>
            <a:spLocks noGrp="1"/>
          </p:cNvSpPr>
          <p:nvPr>
            <p:ph type="ctrTitle"/>
          </p:nvPr>
        </p:nvSpPr>
        <p:spPr>
          <a:xfrm>
            <a:off x="706056" y="1227280"/>
            <a:ext cx="4749525" cy="2441896"/>
          </a:xfrm>
        </p:spPr>
        <p:txBody>
          <a:bodyPr>
            <a:normAutofit/>
          </a:bodyPr>
          <a:lstStyle/>
          <a:p>
            <a:br>
              <a:rPr lang="en" b="1" i="0" u="none" strike="noStrike" dirty="0">
                <a:solidFill>
                  <a:srgbClr val="000000"/>
                </a:solidFill>
                <a:effectLst/>
              </a:rPr>
            </a:br>
            <a:endParaRPr lang="ru-UA" dirty="0"/>
          </a:p>
        </p:txBody>
      </p:sp>
      <p:sp>
        <p:nvSpPr>
          <p:cNvPr id="6" name="AutoShape 2" descr="An illustration representing transnational criminal policy challenges and prospects for Ukraine. The image should depict a balanced scale with one side symbolizing sovereignty (featuring a map of Ukraine and its flag) and the other side representing transnational collaboration (with symbols like the European Union flag and a handshake). In the background, include abstract visuals of a globe, interconnected digital networks, and icons of justice (such as a gavel or courthouse). Highlight Ukraine's integration into the EU with subtle but clear visual elements. The overall tone should be professional and modern, using a blue and yellow color palette to reflect Ukraine's national colors.">
            <a:extLst>
              <a:ext uri="{FF2B5EF4-FFF2-40B4-BE49-F238E27FC236}">
                <a16:creationId xmlns:a16="http://schemas.microsoft.com/office/drawing/2014/main" id="{76AD78FC-D15C-6133-51AB-2ACE55B1607C}"/>
              </a:ext>
            </a:extLst>
          </p:cNvPr>
          <p:cNvSpPr>
            <a:spLocks noGrp="1" noChangeAspect="1" noChangeArrowheads="1"/>
          </p:cNvSpPr>
          <p:nvPr>
            <p:ph type="subTitle" idx="1"/>
          </p:nvPr>
        </p:nvSpPr>
        <p:spPr bwMode="auto">
          <a:xfrm>
            <a:off x="578734" y="3812695"/>
            <a:ext cx="4839837" cy="1361190"/>
          </a:xfrm>
          <a:prstGeom prst="rect">
            <a:avLst/>
          </a:prstGeom>
          <a:extLst>
            <a:ext uri="{909E8E84-426E-40DD-AFC4-6F175D3DCCD1}">
              <a14:hiddenFill xmlns:a14="http://schemas.microsoft.com/office/drawing/2010/main">
                <a:solidFill>
                  <a:srgbClr val="FFFFFF"/>
                </a:solidFill>
              </a14:hiddenFill>
            </a:ext>
          </a:extLst>
        </p:spPr>
        <p:txBody>
          <a:bodyPr vert="horz" lIns="91440" tIns="45720" rIns="91440" bIns="45720" numCol="1" anchorCtr="0" compatLnSpc="1">
            <a:prstTxWarp prst="textNoShape">
              <a:avLst/>
            </a:prstTxWarp>
            <a:normAutofit/>
          </a:bodyPr>
          <a:lstStyle/>
          <a:p>
            <a:r>
              <a:rPr lang="en-US" b="1" dirty="0"/>
              <a:t>Viacheslav TULIAKOV © 2025</a:t>
            </a:r>
            <a:endParaRPr lang="uk-UA" dirty="0"/>
          </a:p>
          <a:p>
            <a:r>
              <a:rPr lang="en" dirty="0"/>
              <a:t>mail: </a:t>
            </a:r>
            <a:r>
              <a:rPr lang="en-US" sz="1900" cap="none" dirty="0" err="1"/>
              <a:t>Viacheslav.Tuliakov@esic.university</a:t>
            </a:r>
            <a:endParaRPr lang="en-US" sz="1900" cap="none" dirty="0"/>
          </a:p>
        </p:txBody>
      </p:sp>
      <p:sp>
        <p:nvSpPr>
          <p:cNvPr id="3" name="TextBox 2">
            <a:extLst>
              <a:ext uri="{FF2B5EF4-FFF2-40B4-BE49-F238E27FC236}">
                <a16:creationId xmlns:a16="http://schemas.microsoft.com/office/drawing/2014/main" id="{74223E22-723A-CA5D-6E09-771002C2CCD3}"/>
              </a:ext>
            </a:extLst>
          </p:cNvPr>
          <p:cNvSpPr txBox="1"/>
          <p:nvPr/>
        </p:nvSpPr>
        <p:spPr>
          <a:xfrm>
            <a:off x="1768771" y="1828954"/>
            <a:ext cx="5673135" cy="1384995"/>
          </a:xfrm>
          <a:prstGeom prst="rect">
            <a:avLst/>
          </a:prstGeom>
          <a:noFill/>
        </p:spPr>
        <p:txBody>
          <a:bodyPr wrap="square">
            <a:spAutoFit/>
          </a:bodyPr>
          <a:lstStyle/>
          <a:p>
            <a:pPr algn="l"/>
            <a:r>
              <a:rPr lang="en" sz="2800" b="0" i="0" u="none" strike="noStrike" dirty="0">
                <a:solidFill>
                  <a:srgbClr val="374151"/>
                </a:solidFill>
                <a:effectLst/>
                <a:latin typeface="ui-sans-serif"/>
              </a:rPr>
              <a:t>Thank U!</a:t>
            </a:r>
          </a:p>
          <a:p>
            <a:pPr algn="l"/>
            <a:endParaRPr lang="en" sz="2800" dirty="0">
              <a:solidFill>
                <a:srgbClr val="374151"/>
              </a:solidFill>
              <a:latin typeface="ui-sans-serif"/>
            </a:endParaRPr>
          </a:p>
          <a:p>
            <a:pPr algn="l"/>
            <a:endParaRPr lang="en" sz="2800" b="0" i="0" u="none" strike="noStrike" dirty="0">
              <a:solidFill>
                <a:srgbClr val="374151"/>
              </a:solidFill>
              <a:effectLst/>
              <a:latin typeface="ui-sans-serif"/>
            </a:endParaRPr>
          </a:p>
        </p:txBody>
      </p:sp>
      <p:pic>
        <p:nvPicPr>
          <p:cNvPr id="9" name="Рисунок 8" descr="Изображение выглядит как одежда, человек, костюм, Человеческое лицо&#10;&#10;Контент, сгенерированный ИИ, может содержать ошибки.">
            <a:extLst>
              <a:ext uri="{FF2B5EF4-FFF2-40B4-BE49-F238E27FC236}">
                <a16:creationId xmlns:a16="http://schemas.microsoft.com/office/drawing/2014/main" id="{835D0C21-1FC8-5A88-05BE-E17756A4DFD8}"/>
              </a:ext>
            </a:extLst>
          </p:cNvPr>
          <p:cNvPicPr>
            <a:picLocks noChangeAspect="1"/>
          </p:cNvPicPr>
          <p:nvPr/>
        </p:nvPicPr>
        <p:blipFill>
          <a:blip r:embed="rId2"/>
          <a:stretch>
            <a:fillRect/>
          </a:stretch>
        </p:blipFill>
        <p:spPr>
          <a:xfrm>
            <a:off x="6481286" y="1227280"/>
            <a:ext cx="4635500" cy="4457700"/>
          </a:xfrm>
          <a:prstGeom prst="rect">
            <a:avLst/>
          </a:prstGeom>
        </p:spPr>
      </p:pic>
    </p:spTree>
    <p:extLst>
      <p:ext uri="{BB962C8B-B14F-4D97-AF65-F5344CB8AC3E}">
        <p14:creationId xmlns:p14="http://schemas.microsoft.com/office/powerpoint/2010/main" val="917286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33E0C0F2-D6CC-B07D-8F19-93A47D6BEEA9}"/>
              </a:ext>
            </a:extLst>
          </p:cNvPr>
          <p:cNvSpPr>
            <a:spLocks noGrp="1"/>
          </p:cNvSpPr>
          <p:nvPr>
            <p:ph type="title"/>
          </p:nvPr>
        </p:nvSpPr>
        <p:spPr>
          <a:xfrm>
            <a:off x="838201" y="365125"/>
            <a:ext cx="5251316" cy="1807305"/>
          </a:xfrm>
        </p:spPr>
        <p:txBody>
          <a:bodyPr>
            <a:normAutofit/>
          </a:bodyPr>
          <a:lstStyle/>
          <a:p>
            <a:r>
              <a:rPr lang="en" sz="3100" b="1">
                <a:latin typeface="ui-sans-serif"/>
              </a:rPr>
              <a:t>United Nations (UN) - Global Organization for Human Rights</a:t>
            </a:r>
            <a:br>
              <a:rPr lang="en" sz="3100" b="1">
                <a:latin typeface="ui-sans-serif"/>
              </a:rPr>
            </a:br>
            <a:endParaRPr lang="ru-UA" sz="3100"/>
          </a:p>
        </p:txBody>
      </p:sp>
      <p:sp>
        <p:nvSpPr>
          <p:cNvPr id="3" name="Объект 2">
            <a:extLst>
              <a:ext uri="{FF2B5EF4-FFF2-40B4-BE49-F238E27FC236}">
                <a16:creationId xmlns:a16="http://schemas.microsoft.com/office/drawing/2014/main" id="{D32CA61E-A2B4-89A2-79C4-53A998E73A14}"/>
              </a:ext>
            </a:extLst>
          </p:cNvPr>
          <p:cNvSpPr>
            <a:spLocks noGrp="1"/>
          </p:cNvSpPr>
          <p:nvPr>
            <p:ph sz="quarter" idx="13"/>
          </p:nvPr>
        </p:nvSpPr>
        <p:spPr>
          <a:xfrm>
            <a:off x="838200" y="1828800"/>
            <a:ext cx="5811982" cy="4348163"/>
          </a:xfrm>
        </p:spPr>
        <p:txBody>
          <a:bodyPr>
            <a:normAutofit fontScale="92500" lnSpcReduction="10000"/>
          </a:bodyPr>
          <a:lstStyle/>
          <a:p>
            <a:pPr>
              <a:buFont typeface="Arial" panose="020B0604020202020204" pitchFamily="34" charset="0"/>
              <a:buChar char="•"/>
            </a:pPr>
            <a:r>
              <a:rPr lang="en" sz="1400" b="1" i="0" u="none" strike="noStrike" dirty="0">
                <a:effectLst/>
                <a:latin typeface="ui-sans-serif"/>
              </a:rPr>
              <a:t>Definition </a:t>
            </a:r>
            <a:r>
              <a:rPr lang="en" sz="1400" b="0" i="0" u="none" strike="noStrike" dirty="0">
                <a:effectLst/>
                <a:latin typeface="ui-sans-serif"/>
              </a:rPr>
              <a:t>:</a:t>
            </a:r>
            <a:br>
              <a:rPr lang="en" sz="1400" b="0" i="0" u="none" strike="noStrike" dirty="0">
                <a:effectLst/>
                <a:latin typeface="ui-sans-serif"/>
              </a:rPr>
            </a:br>
            <a:r>
              <a:rPr lang="en" sz="1400" b="0" i="0" u="none" strike="noStrike" dirty="0">
                <a:effectLst/>
                <a:latin typeface="ui-sans-serif"/>
              </a:rPr>
              <a:t>The United Nations is a global intergovernmental organization founded in 1945 to maintain international peace and security, promote sustainable development, and protect human rights.</a:t>
            </a:r>
          </a:p>
          <a:p>
            <a:pPr>
              <a:buFont typeface="Arial" panose="020B0604020202020204" pitchFamily="34" charset="0"/>
              <a:buChar char="•"/>
            </a:pPr>
            <a:r>
              <a:rPr lang="en" sz="1400" b="1" i="0" u="none" strike="noStrike" dirty="0">
                <a:effectLst/>
                <a:latin typeface="ui-sans-serif"/>
              </a:rPr>
              <a:t>Key Features </a:t>
            </a:r>
            <a:r>
              <a:rPr lang="en" sz="1400" b="0" i="0" u="none" strike="noStrike" dirty="0">
                <a:effectLst/>
                <a:latin typeface="ui-sans-serif"/>
              </a:rPr>
              <a:t>: </a:t>
            </a:r>
          </a:p>
          <a:p>
            <a:pPr marL="742950" lvl="1" indent="-285750">
              <a:buFont typeface="Arial" panose="020B0604020202020204" pitchFamily="34" charset="0"/>
              <a:buChar char="•"/>
            </a:pPr>
            <a:r>
              <a:rPr lang="en" sz="1400" b="0" i="0" u="none" strike="noStrike" dirty="0">
                <a:effectLst/>
                <a:latin typeface="ui-sans-serif"/>
              </a:rPr>
              <a:t>Comprises 193 member states. </a:t>
            </a:r>
          </a:p>
          <a:p>
            <a:pPr marL="742950" lvl="1" indent="-285750">
              <a:buFont typeface="Arial" panose="020B0604020202020204" pitchFamily="34" charset="0"/>
              <a:buChar char="•"/>
            </a:pPr>
            <a:r>
              <a:rPr lang="en" sz="1400" b="0" i="0" u="none" strike="noStrike" dirty="0">
                <a:effectLst/>
                <a:latin typeface="ui-sans-serif"/>
              </a:rPr>
              <a:t>Operates through specialized agencies, such as the Office of the High Commissioner for Human Rights (OHCHR).</a:t>
            </a:r>
          </a:p>
          <a:p>
            <a:pPr>
              <a:buFont typeface="Arial" panose="020B0604020202020204" pitchFamily="34" charset="0"/>
              <a:buChar char="•"/>
            </a:pPr>
            <a:r>
              <a:rPr lang="en" sz="1400" b="1" i="0" u="none" strike="noStrike" dirty="0">
                <a:effectLst/>
                <a:latin typeface="ui-sans-serif"/>
              </a:rPr>
              <a:t>Functions in Human Rights </a:t>
            </a:r>
            <a:r>
              <a:rPr lang="en" sz="1400" b="0" i="0" u="none" strike="noStrike" dirty="0">
                <a:effectLst/>
                <a:latin typeface="ui-sans-serif"/>
              </a:rPr>
              <a:t>: </a:t>
            </a:r>
          </a:p>
          <a:p>
            <a:pPr marL="742950" lvl="1" indent="-285750">
              <a:buFont typeface="Arial" panose="020B0604020202020204" pitchFamily="34" charset="0"/>
              <a:buChar char="•"/>
            </a:pPr>
            <a:r>
              <a:rPr lang="en" sz="1400" b="1" i="0" u="none" strike="noStrike" dirty="0">
                <a:effectLst/>
                <a:latin typeface="ui-sans-serif"/>
              </a:rPr>
              <a:t>Promote Human Rights Standards </a:t>
            </a:r>
            <a:r>
              <a:rPr lang="en" sz="1400" b="0" i="0" u="none" strike="noStrike" dirty="0">
                <a:effectLst/>
                <a:latin typeface="ui-sans-serif"/>
              </a:rPr>
              <a:t>: Develops conventions, treaties, and declarations (e.g., Universal Declaration of Human Rights). </a:t>
            </a:r>
          </a:p>
          <a:p>
            <a:pPr marL="742950" lvl="1" indent="-285750">
              <a:buFont typeface="Arial" panose="020B0604020202020204" pitchFamily="34" charset="0"/>
              <a:buChar char="•"/>
            </a:pPr>
            <a:r>
              <a:rPr lang="en" sz="1400" b="1" i="0" u="none" strike="noStrike" dirty="0">
                <a:effectLst/>
                <a:latin typeface="ui-sans-serif"/>
              </a:rPr>
              <a:t>Monitor Compliance </a:t>
            </a:r>
            <a:r>
              <a:rPr lang="en" sz="1400" b="0" i="0" u="none" strike="noStrike" dirty="0">
                <a:effectLst/>
                <a:latin typeface="ui-sans-serif"/>
              </a:rPr>
              <a:t>: Through treaty bodies like the Human Rights Committee and the Committee Against Torture. </a:t>
            </a:r>
          </a:p>
          <a:p>
            <a:pPr marL="742950" lvl="1" indent="-285750">
              <a:buFont typeface="Arial" panose="020B0604020202020204" pitchFamily="34" charset="0"/>
              <a:buChar char="•"/>
            </a:pPr>
            <a:r>
              <a:rPr lang="en" sz="1400" b="1" i="0" u="none" strike="noStrike" dirty="0">
                <a:effectLst/>
                <a:latin typeface="ui-sans-serif"/>
              </a:rPr>
              <a:t>Investigate Violations </a:t>
            </a:r>
            <a:r>
              <a:rPr lang="en" sz="1400" b="0" i="0" u="none" strike="noStrike" dirty="0">
                <a:effectLst/>
                <a:latin typeface="ui-sans-serif"/>
              </a:rPr>
              <a:t>: Conducts inquiries and special rapporteur missions. </a:t>
            </a:r>
          </a:p>
          <a:p>
            <a:pPr marL="742950" lvl="1" indent="-285750">
              <a:buFont typeface="Arial" panose="020B0604020202020204" pitchFamily="34" charset="0"/>
              <a:buChar char="•"/>
            </a:pPr>
            <a:r>
              <a:rPr lang="en" sz="1400" b="1" i="0" u="none" strike="noStrike" dirty="0">
                <a:effectLst/>
                <a:latin typeface="ui-sans-serif"/>
              </a:rPr>
              <a:t>Provide Capacity Building </a:t>
            </a:r>
            <a:r>
              <a:rPr lang="en" sz="1400" b="0" i="0" u="none" strike="noStrike" dirty="0">
                <a:effectLst/>
                <a:latin typeface="ui-sans-serif"/>
              </a:rPr>
              <a:t>: Assists states in implementing human rights norms.</a:t>
            </a:r>
          </a:p>
          <a:p>
            <a:pPr marL="742950" lvl="1" indent="-285750">
              <a:buFont typeface="Arial" panose="020B0604020202020204" pitchFamily="34" charset="0"/>
              <a:buChar char="•"/>
            </a:pPr>
            <a:r>
              <a:rPr lang="en" sz="1400" b="0" i="0" u="none" strike="noStrike" dirty="0">
                <a:effectLst/>
                <a:latin typeface="ui-sans-serif"/>
                <a:hlinkClick r:id="rId2"/>
              </a:rPr>
              <a:t>https://www.un.org</a:t>
            </a:r>
            <a:endParaRPr lang="en" sz="1400" b="0" i="0" u="none" strike="noStrike" dirty="0">
              <a:effectLst/>
              <a:latin typeface="ui-sans-serif"/>
            </a:endParaRPr>
          </a:p>
          <a:p>
            <a:pPr marL="742950" lvl="1" indent="-285750">
              <a:buFont typeface="Arial" panose="020B0604020202020204" pitchFamily="34" charset="0"/>
              <a:buChar char="•"/>
            </a:pPr>
            <a:r>
              <a:rPr lang="en" sz="1400" b="0" i="0" u="none" strike="noStrike" dirty="0">
                <a:effectLst/>
                <a:latin typeface="ui-sans-serif"/>
                <a:hlinkClick r:id="rId3"/>
              </a:rPr>
              <a:t>https://www.ohchr.org/en/hrbodies/hrc/home</a:t>
            </a:r>
            <a:endParaRPr lang="en" sz="1400" b="0" i="0" u="none" strike="noStrike" dirty="0">
              <a:effectLst/>
              <a:latin typeface="ui-sans-serif"/>
            </a:endParaRPr>
          </a:p>
          <a:p>
            <a:pPr marL="742950" lvl="1" indent="-285750">
              <a:buFont typeface="Arial" panose="020B0604020202020204" pitchFamily="34" charset="0"/>
              <a:buChar char="•"/>
            </a:pPr>
            <a:r>
              <a:rPr lang="en" sz="1400" b="0" i="0" u="none" strike="noStrike" dirty="0">
                <a:effectLst/>
                <a:latin typeface="ui-sans-serif"/>
                <a:hlinkClick r:id="rId4"/>
              </a:rPr>
              <a:t>https://main.un.org/securitycouncil/en</a:t>
            </a:r>
            <a:endParaRPr lang="en" sz="1400" b="0" i="0" u="none" strike="noStrike" dirty="0">
              <a:effectLst/>
              <a:latin typeface="ui-sans-serif"/>
            </a:endParaRPr>
          </a:p>
          <a:p>
            <a:pPr marL="742950" lvl="1" indent="-285750">
              <a:buFont typeface="Arial" panose="020B0604020202020204" pitchFamily="34" charset="0"/>
              <a:buChar char="•"/>
            </a:pPr>
            <a:r>
              <a:rPr lang="en" sz="1400" b="0" i="0" u="none" strike="noStrike" dirty="0">
                <a:effectLst/>
                <a:latin typeface="ui-sans-serif"/>
                <a:hlinkClick r:id="rId5"/>
              </a:rPr>
              <a:t>https://www.icj-cij.org/home</a:t>
            </a:r>
            <a:endParaRPr lang="en" sz="1400" b="0" i="0" u="none" strike="noStrike" dirty="0">
              <a:effectLst/>
              <a:latin typeface="ui-sans-serif"/>
            </a:endParaRPr>
          </a:p>
          <a:p>
            <a:pPr marL="742950" lvl="1" indent="-285750">
              <a:buFont typeface="Arial" panose="020B0604020202020204" pitchFamily="34" charset="0"/>
              <a:buChar char="•"/>
            </a:pPr>
            <a:endParaRPr lang="en" sz="1400" b="0" i="0" u="none" strike="noStrike" dirty="0">
              <a:effectLst/>
              <a:latin typeface="ui-sans-serif"/>
            </a:endParaRPr>
          </a:p>
          <a:p>
            <a:pPr marL="457200" lvl="1" indent="0">
              <a:buNone/>
            </a:pPr>
            <a:endParaRPr lang="en" sz="800" b="0" i="0" u="none" strike="noStrike" dirty="0">
              <a:effectLst/>
              <a:latin typeface="ui-sans-serif"/>
            </a:endParaRPr>
          </a:p>
        </p:txBody>
      </p:sp>
      <p:pic>
        <p:nvPicPr>
          <p:cNvPr id="5" name="Рисунок 4" descr="Изображение выглядит как символ, круг, Графика, логотип&#10;&#10;Контент, сгенерированный ИИ, может содержать ошибки.">
            <a:extLst>
              <a:ext uri="{FF2B5EF4-FFF2-40B4-BE49-F238E27FC236}">
                <a16:creationId xmlns:a16="http://schemas.microsoft.com/office/drawing/2014/main" id="{F2E74514-8036-6C62-516A-6A6ACF2FA947}"/>
              </a:ext>
            </a:extLst>
          </p:cNvPr>
          <p:cNvPicPr>
            <a:picLocks noChangeAspect="1"/>
          </p:cNvPicPr>
          <p:nvPr/>
        </p:nvPicPr>
        <p:blipFill>
          <a:blip r:embed="rId6">
            <a:extLst>
              <a:ext uri="{837473B0-CC2E-450A-ABE3-18F120FF3D39}">
                <a1611:picAttrSrcUrl xmlns:a1611="http://schemas.microsoft.com/office/drawing/2016/11/main" r:id="rId7"/>
              </a:ext>
            </a:extLst>
          </a:blip>
          <a:srcRect l="13053"/>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5382351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useBgFill="1">
        <p:nvSpPr>
          <p:cNvPr id="18" name="Rectangle 8">
            <a:extLst>
              <a:ext uri="{FF2B5EF4-FFF2-40B4-BE49-F238E27FC236}">
                <a16:creationId xmlns:a16="http://schemas.microsoft.com/office/drawing/2014/main" id="{345A976A-8DE3-4B67-B94B-2044FDD128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0">
            <a:extLst>
              <a:ext uri="{FF2B5EF4-FFF2-40B4-BE49-F238E27FC236}">
                <a16:creationId xmlns:a16="http://schemas.microsoft.com/office/drawing/2014/main" id="{6EAAA1B9-2DDB-49C9-A037-A523D2F13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Заголовок 1">
            <a:extLst>
              <a:ext uri="{FF2B5EF4-FFF2-40B4-BE49-F238E27FC236}">
                <a16:creationId xmlns:a16="http://schemas.microsoft.com/office/drawing/2014/main" id="{414CEE6E-5DAC-910A-BC88-24DF213705BA}"/>
              </a:ext>
            </a:extLst>
          </p:cNvPr>
          <p:cNvSpPr>
            <a:spLocks noGrp="1"/>
          </p:cNvSpPr>
          <p:nvPr>
            <p:ph type="title"/>
          </p:nvPr>
        </p:nvSpPr>
        <p:spPr>
          <a:xfrm>
            <a:off x="804672" y="457200"/>
            <a:ext cx="10579608" cy="1188720"/>
          </a:xfrm>
        </p:spPr>
        <p:txBody>
          <a:bodyPr>
            <a:normAutofit/>
          </a:bodyPr>
          <a:lstStyle/>
          <a:p>
            <a:r>
              <a:rPr lang="en" sz="3100" b="1" i="0" u="none" strike="noStrike">
                <a:solidFill>
                  <a:schemeClr val="tx2"/>
                </a:solidFill>
                <a:effectLst/>
                <a:latin typeface="system-ui"/>
              </a:rPr>
              <a:t>Introduction to the UN System of Human Rights Protection</a:t>
            </a:r>
            <a:br>
              <a:rPr lang="en" sz="3100" b="1" i="0" u="none" strike="noStrike">
                <a:solidFill>
                  <a:schemeClr val="tx2"/>
                </a:solidFill>
                <a:effectLst/>
                <a:latin typeface="system-ui"/>
              </a:rPr>
            </a:br>
            <a:endParaRPr lang="ru-UA" sz="3100">
              <a:solidFill>
                <a:schemeClr val="tx2"/>
              </a:solidFill>
            </a:endParaRPr>
          </a:p>
        </p:txBody>
      </p:sp>
      <p:grpSp>
        <p:nvGrpSpPr>
          <p:cNvPr id="25" name="Group 12">
            <a:extLst>
              <a:ext uri="{FF2B5EF4-FFF2-40B4-BE49-F238E27FC236}">
                <a16:creationId xmlns:a16="http://schemas.microsoft.com/office/drawing/2014/main" id="{B441F8D5-EBCE-4FB9-91A9-3425971C1F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262397" y="134260"/>
            <a:ext cx="3142400" cy="2716805"/>
            <a:chOff x="-305" y="-4155"/>
            <a:chExt cx="2514948" cy="2174333"/>
          </a:xfrm>
        </p:grpSpPr>
        <p:sp>
          <p:nvSpPr>
            <p:cNvPr id="14" name="Freeform: Shape 13">
              <a:extLst>
                <a:ext uri="{FF2B5EF4-FFF2-40B4-BE49-F238E27FC236}">
                  <a16:creationId xmlns:a16="http://schemas.microsoft.com/office/drawing/2014/main" id="{9A5E80E2-35F9-41F3-A2B8-A2F17D956F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14">
              <a:extLst>
                <a:ext uri="{FF2B5EF4-FFF2-40B4-BE49-F238E27FC236}">
                  <a16:creationId xmlns:a16="http://schemas.microsoft.com/office/drawing/2014/main" id="{988BDEEE-0C30-49F3-8D05-B062EF890C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F21E0C27-19E6-45DC-B154-4934802074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17" name="Freeform: Shape 16">
              <a:extLst>
                <a:ext uri="{FF2B5EF4-FFF2-40B4-BE49-F238E27FC236}">
                  <a16:creationId xmlns:a16="http://schemas.microsoft.com/office/drawing/2014/main" id="{A3A55340-18E0-4A23-B406-BD1221643D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08701F99-7E4C-4B92-A4B5-307CDFB7A4D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5047906"/>
            <a:ext cx="2412221" cy="1810094"/>
            <a:chOff x="-305" y="-1"/>
            <a:chExt cx="3832880" cy="2876136"/>
          </a:xfrm>
        </p:grpSpPr>
        <p:sp>
          <p:nvSpPr>
            <p:cNvPr id="20" name="Freeform: Shape 19">
              <a:extLst>
                <a:ext uri="{FF2B5EF4-FFF2-40B4-BE49-F238E27FC236}">
                  <a16:creationId xmlns:a16="http://schemas.microsoft.com/office/drawing/2014/main" id="{441E616B-C319-43C1-9A9C-A2074B2E8A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CC86BD2B-CA73-48DF-9CC8-0152EA6B1B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59C1AA9D-3FCF-4B84-94D1-51F0E15171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1D7CE92F-1DE7-4252-A62C-77ACF8CF26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27" name="Объект 2">
            <a:extLst>
              <a:ext uri="{FF2B5EF4-FFF2-40B4-BE49-F238E27FC236}">
                <a16:creationId xmlns:a16="http://schemas.microsoft.com/office/drawing/2014/main" id="{4A4E89FE-77B9-30EF-6C0E-E4F4ACD72AEB}"/>
              </a:ext>
            </a:extLst>
          </p:cNvPr>
          <p:cNvGraphicFramePr>
            <a:graphicFrameLocks noGrp="1"/>
          </p:cNvGraphicFramePr>
          <p:nvPr>
            <p:ph sz="quarter" idx="13"/>
            <p:extLst>
              <p:ext uri="{D42A27DB-BD31-4B8C-83A1-F6EECF244321}">
                <p14:modId xmlns:p14="http://schemas.microsoft.com/office/powerpoint/2010/main" val="546351345"/>
              </p:ext>
            </p:extLst>
          </p:nvPr>
        </p:nvGraphicFramePr>
        <p:xfrm>
          <a:off x="1036320" y="2543633"/>
          <a:ext cx="10119360" cy="35661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495834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Осьминог движется по морскому дну">
            <a:extLst>
              <a:ext uri="{FF2B5EF4-FFF2-40B4-BE49-F238E27FC236}">
                <a16:creationId xmlns:a16="http://schemas.microsoft.com/office/drawing/2014/main" id="{50D5B401-2EAC-C07A-5887-C40629CE421A}"/>
              </a:ext>
            </a:extLst>
          </p:cNvPr>
          <p:cNvPicPr>
            <a:picLocks noChangeAspect="1"/>
          </p:cNvPicPr>
          <p:nvPr/>
        </p:nvPicPr>
        <p:blipFill>
          <a:blip r:embed="rId2"/>
          <a:srcRect l="10085" r="23024"/>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Объект 2">
            <a:extLst>
              <a:ext uri="{FF2B5EF4-FFF2-40B4-BE49-F238E27FC236}">
                <a16:creationId xmlns:a16="http://schemas.microsoft.com/office/drawing/2014/main" id="{0EDFED74-FF62-ECF2-1EC9-A6CAF977EB3C}"/>
              </a:ext>
            </a:extLst>
          </p:cNvPr>
          <p:cNvSpPr>
            <a:spLocks noGrp="1"/>
          </p:cNvSpPr>
          <p:nvPr>
            <p:ph sz="quarter" idx="13"/>
          </p:nvPr>
        </p:nvSpPr>
        <p:spPr>
          <a:xfrm>
            <a:off x="6096000" y="814646"/>
            <a:ext cx="5924204" cy="5469775"/>
          </a:xfrm>
        </p:spPr>
        <p:txBody>
          <a:bodyPr>
            <a:normAutofit/>
          </a:bodyPr>
          <a:lstStyle/>
          <a:p>
            <a:pPr>
              <a:buFont typeface="Arial" panose="020B0604020202020204" pitchFamily="34" charset="0"/>
              <a:buChar char="•"/>
            </a:pPr>
            <a:endParaRPr lang="en" sz="1400" b="0" i="0" u="none" strike="noStrike" dirty="0">
              <a:effectLst/>
            </a:endParaRPr>
          </a:p>
          <a:p>
            <a:pPr algn="ctr"/>
            <a:r>
              <a:rPr lang="uk-UA" sz="2000" dirty="0"/>
              <a:t>2</a:t>
            </a:r>
            <a:r>
              <a:rPr lang="en" sz="2000" dirty="0"/>
              <a:t> THINK</a:t>
            </a:r>
            <a:r>
              <a:rPr lang="uk-UA" sz="2000" dirty="0"/>
              <a:t> </a:t>
            </a:r>
          </a:p>
          <a:p>
            <a:pPr algn="ctr"/>
            <a:r>
              <a:rPr lang="en" sz="2000" b="0" i="1" u="none" strike="noStrike" dirty="0">
                <a:effectLst/>
              </a:rPr>
              <a:t>Where there is no justice, it is dangerous to be right." </a:t>
            </a:r>
            <a:r>
              <a:rPr lang="en" sz="2000" b="0" i="0" u="none" strike="noStrike" dirty="0">
                <a:effectLst/>
              </a:rPr>
              <a:t>— Francisco de Quevedo</a:t>
            </a:r>
            <a:endParaRPr lang="uk-UA" sz="2000" b="0" i="0" u="none" strike="noStrike" dirty="0">
              <a:effectLst/>
            </a:endParaRPr>
          </a:p>
          <a:p>
            <a:pPr algn="ctr"/>
            <a:endParaRPr lang="en" sz="2000" dirty="0"/>
          </a:p>
          <a:p>
            <a:pPr>
              <a:buFont typeface="Arial" panose="020B0604020202020204" pitchFamily="34" charset="0"/>
              <a:buChar char="•"/>
            </a:pPr>
            <a:r>
              <a:rPr lang="en" sz="1800" b="0" i="0" u="none" strike="noStrike" dirty="0">
                <a:effectLst/>
              </a:rPr>
              <a:t>The United Nations (UN) system of human rights protection is like a giant legal octopus, spreading its tentacles into every corner of the globe. Its ambition is grand: to uphold human dignity, protect fundamental freedoms, and ensure that no government can get away with human rights violations without at least being called out.</a:t>
            </a:r>
          </a:p>
          <a:p>
            <a:pPr>
              <a:buFont typeface="Arial" panose="020B0604020202020204" pitchFamily="34" charset="0"/>
              <a:buChar char="•"/>
            </a:pPr>
            <a:r>
              <a:rPr lang="en" sz="1800" b="0" i="0" u="none" strike="noStrike" dirty="0">
                <a:effectLst/>
              </a:rPr>
              <a:t>It’s like an international karaoke night where everyone’s singing, but no one knows the lyrics. Yet somehow, we’re all convinced we’re harmonizing.</a:t>
            </a:r>
          </a:p>
          <a:p>
            <a:endParaRPr lang="ru-UA" sz="1400" dirty="0"/>
          </a:p>
        </p:txBody>
      </p:sp>
    </p:spTree>
    <p:extLst>
      <p:ext uri="{BB962C8B-B14F-4D97-AF65-F5344CB8AC3E}">
        <p14:creationId xmlns:p14="http://schemas.microsoft.com/office/powerpoint/2010/main" val="28570021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94A1BB4D-DE9A-4D45-839A-F04C660A755A}"/>
              </a:ext>
            </a:extLst>
          </p:cNvPr>
          <p:cNvSpPr>
            <a:spLocks noGrp="1"/>
          </p:cNvSpPr>
          <p:nvPr>
            <p:ph type="title"/>
          </p:nvPr>
        </p:nvSpPr>
        <p:spPr>
          <a:xfrm>
            <a:off x="838201" y="365125"/>
            <a:ext cx="5251316" cy="1807305"/>
          </a:xfrm>
        </p:spPr>
        <p:txBody>
          <a:bodyPr>
            <a:normAutofit/>
          </a:bodyPr>
          <a:lstStyle/>
          <a:p>
            <a:r>
              <a:rPr lang="en" sz="3700" b="1" i="0" u="none" strike="noStrike">
                <a:effectLst/>
              </a:rPr>
              <a:t>The UN System of Human Rights Protection</a:t>
            </a:r>
            <a:br>
              <a:rPr lang="en" sz="3700" b="0" i="0" u="none" strike="noStrike">
                <a:effectLst/>
              </a:rPr>
            </a:br>
            <a:endParaRPr lang="ru-UA" sz="3700"/>
          </a:p>
        </p:txBody>
      </p:sp>
      <p:sp>
        <p:nvSpPr>
          <p:cNvPr id="3" name="Объект 2">
            <a:extLst>
              <a:ext uri="{FF2B5EF4-FFF2-40B4-BE49-F238E27FC236}">
                <a16:creationId xmlns:a16="http://schemas.microsoft.com/office/drawing/2014/main" id="{1D25EAE6-6698-2201-158E-BBEF528C0251}"/>
              </a:ext>
            </a:extLst>
          </p:cNvPr>
          <p:cNvSpPr>
            <a:spLocks noGrp="1"/>
          </p:cNvSpPr>
          <p:nvPr>
            <p:ph sz="quarter" idx="13"/>
          </p:nvPr>
        </p:nvSpPr>
        <p:spPr>
          <a:xfrm>
            <a:off x="838200" y="1862051"/>
            <a:ext cx="5124586" cy="4314912"/>
          </a:xfrm>
        </p:spPr>
        <p:txBody>
          <a:bodyPr>
            <a:normAutofit/>
          </a:bodyPr>
          <a:lstStyle/>
          <a:p>
            <a:pPr>
              <a:buFont typeface="Arial" panose="020B0604020202020204" pitchFamily="34" charset="0"/>
              <a:buChar char="•"/>
            </a:pPr>
            <a:r>
              <a:rPr lang="en" sz="1600" b="0" i="0" u="none" strike="noStrike" dirty="0">
                <a:effectLst/>
              </a:rPr>
              <a:t>The UN, born from the ashes of World War II, aims to prevent history’s worst chapters from repeating themselves. Yet, while the ambition is noble, the reality sometimes resembles a bureaucratic treasure hunt. You might find a powerful resolution... buried under 300 pages of committee reports.</a:t>
            </a:r>
          </a:p>
          <a:p>
            <a:pPr>
              <a:buFont typeface="Arial" panose="020B0604020202020204" pitchFamily="34" charset="0"/>
              <a:buChar char="•"/>
            </a:pPr>
            <a:endParaRPr lang="en" sz="1600" b="0" i="0" u="none" strike="noStrike" dirty="0">
              <a:effectLst/>
            </a:endParaRPr>
          </a:p>
          <a:p>
            <a:pPr>
              <a:buFont typeface="Arial" panose="020B0604020202020204" pitchFamily="34" charset="0"/>
              <a:buChar char="•"/>
            </a:pPr>
            <a:r>
              <a:rPr lang="en" sz="1600" b="0" i="0" u="none" strike="noStrike" dirty="0">
                <a:effectLst/>
              </a:rPr>
              <a:t>Functions: Setting international standards, monitoring compliance, addressing violations, and promoting human rights education.</a:t>
            </a:r>
          </a:p>
          <a:p>
            <a:pPr>
              <a:buFont typeface="Arial" panose="020B0604020202020204" pitchFamily="34" charset="0"/>
              <a:buChar char="•"/>
            </a:pPr>
            <a:endParaRPr lang="en-US" sz="1600" dirty="0"/>
          </a:p>
          <a:p>
            <a:pPr>
              <a:buFont typeface="Arial" panose="020B0604020202020204" pitchFamily="34" charset="0"/>
              <a:buChar char="•"/>
            </a:pPr>
            <a:r>
              <a:rPr lang="en-US" sz="1600" dirty="0"/>
              <a:t>Please, note. </a:t>
            </a:r>
            <a:r>
              <a:rPr lang="en" sz="1600" b="0" i="0" u="none" strike="noStrike" dirty="0">
                <a:effectLst/>
              </a:rPr>
              <a:t>Trying to navigate the UN’s human rights system feels like solving a Rubik’s Cube while blindfolded—every turn seems promising, but you’re never quite sure how it’s all supposed to fit together.</a:t>
            </a:r>
          </a:p>
          <a:p>
            <a:endParaRPr lang="ru-UA" sz="1600" dirty="0"/>
          </a:p>
        </p:txBody>
      </p:sp>
      <p:pic>
        <p:nvPicPr>
          <p:cNvPr id="5" name="Рисунок 4" descr="Изображение выглядит как Механическая головоломка, Кубик Рубика, куб, головоломка&#10;&#10;Контент, сгенерированный ИИ, может содержать ошибки.">
            <a:extLst>
              <a:ext uri="{FF2B5EF4-FFF2-40B4-BE49-F238E27FC236}">
                <a16:creationId xmlns:a16="http://schemas.microsoft.com/office/drawing/2014/main" id="{8AD4F4B0-A450-42FB-50BA-8CA38BD71BA0}"/>
              </a:ext>
            </a:extLst>
          </p:cNvPr>
          <p:cNvPicPr>
            <a:picLocks noChangeAspect="1"/>
          </p:cNvPicPr>
          <p:nvPr/>
        </p:nvPicPr>
        <p:blipFill>
          <a:blip r:embed="rId2">
            <a:extLst>
              <a:ext uri="{837473B0-CC2E-450A-ABE3-18F120FF3D39}">
                <a1611:picAttrSrcUrl xmlns:a1611="http://schemas.microsoft.com/office/drawing/2016/11/main" r:id="rId3"/>
              </a:ext>
            </a:extLst>
          </a:blip>
          <a:srcRect l="24087" r="10919" b="-2"/>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400646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5EF17487-C386-4F99-B5EB-4FD3DF4236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A0DE92DF-4769-4DE9-93FD-EE312718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0" y="0"/>
            <a:ext cx="7472381"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bg2">
              <a:alpha val="50000"/>
            </a:schemeClr>
          </a:solidFill>
          <a:ln w="32707" cap="flat">
            <a:noFill/>
            <a:prstDash val="solid"/>
            <a:miter/>
          </a:ln>
        </p:spPr>
        <p:txBody>
          <a:bodyPr wrap="square" rtlCol="0" anchor="ctr">
            <a:noAutofit/>
          </a:bodyPr>
          <a:lstStyle/>
          <a:p>
            <a:endParaRPr lang="en-US">
              <a:solidFill>
                <a:schemeClr val="tx1"/>
              </a:solidFill>
            </a:endParaRPr>
          </a:p>
        </p:txBody>
      </p:sp>
      <p:sp>
        <p:nvSpPr>
          <p:cNvPr id="2" name="Заголовок 1">
            <a:extLst>
              <a:ext uri="{FF2B5EF4-FFF2-40B4-BE49-F238E27FC236}">
                <a16:creationId xmlns:a16="http://schemas.microsoft.com/office/drawing/2014/main" id="{867C1CB1-49FC-F76F-4575-F6964340F002}"/>
              </a:ext>
            </a:extLst>
          </p:cNvPr>
          <p:cNvSpPr>
            <a:spLocks noGrp="1"/>
          </p:cNvSpPr>
          <p:nvPr>
            <p:ph type="title"/>
          </p:nvPr>
        </p:nvSpPr>
        <p:spPr>
          <a:xfrm>
            <a:off x="1246824" y="643467"/>
            <a:ext cx="4772975" cy="1800526"/>
          </a:xfrm>
        </p:spPr>
        <p:txBody>
          <a:bodyPr>
            <a:normAutofit/>
          </a:bodyPr>
          <a:lstStyle/>
          <a:p>
            <a:r>
              <a:rPr lang="en" sz="3100" b="1" i="0" u="none" strike="noStrike" dirty="0">
                <a:effectLst/>
                <a:latin typeface="system-ui"/>
              </a:rPr>
              <a:t>Functions of the UN System</a:t>
            </a:r>
            <a:br>
              <a:rPr lang="en" sz="3100" b="1" i="0" u="none" strike="noStrike" dirty="0">
                <a:effectLst/>
                <a:latin typeface="system-ui"/>
              </a:rPr>
            </a:br>
            <a:r>
              <a:rPr lang="en" sz="3100" b="0" i="1" u="none" strike="noStrike" dirty="0">
                <a:effectLst/>
                <a:latin typeface="system-ui"/>
              </a:rPr>
              <a:t>The world breaks everyone, but some are stronger at the broken places.</a:t>
            </a:r>
            <a:endParaRPr lang="ru-UA" sz="3100" dirty="0"/>
          </a:p>
        </p:txBody>
      </p:sp>
      <p:sp>
        <p:nvSpPr>
          <p:cNvPr id="3" name="Объект 2">
            <a:extLst>
              <a:ext uri="{FF2B5EF4-FFF2-40B4-BE49-F238E27FC236}">
                <a16:creationId xmlns:a16="http://schemas.microsoft.com/office/drawing/2014/main" id="{B138CE62-DD47-BAF8-08A1-0F5B97BE2E5E}"/>
              </a:ext>
            </a:extLst>
          </p:cNvPr>
          <p:cNvSpPr>
            <a:spLocks noGrp="1"/>
          </p:cNvSpPr>
          <p:nvPr>
            <p:ph sz="quarter" idx="13"/>
          </p:nvPr>
        </p:nvSpPr>
        <p:spPr>
          <a:xfrm>
            <a:off x="631767" y="2623381"/>
            <a:ext cx="6428025" cy="3619729"/>
          </a:xfrm>
        </p:spPr>
        <p:txBody>
          <a:bodyPr>
            <a:noAutofit/>
          </a:bodyPr>
          <a:lstStyle/>
          <a:p>
            <a:pPr>
              <a:buNone/>
            </a:pPr>
            <a:r>
              <a:rPr lang="en" sz="2000" b="0" i="0" u="none" strike="noStrike" dirty="0">
                <a:effectLst/>
                <a:latin typeface="system-ui"/>
              </a:rPr>
              <a:t>Key Functions</a:t>
            </a:r>
          </a:p>
          <a:p>
            <a:pPr>
              <a:buNone/>
            </a:pPr>
            <a:r>
              <a:rPr lang="en" sz="2000" b="0" i="0" u="none" strike="noStrike" dirty="0">
                <a:effectLst/>
                <a:latin typeface="system-ui"/>
              </a:rPr>
              <a:t>Think of it as a teacher grading homework—if countries don’t do their assignments, they might get called out during parent-teacher night!</a:t>
            </a:r>
          </a:p>
          <a:p>
            <a:pPr>
              <a:buNone/>
            </a:pPr>
            <a:endParaRPr lang="en" sz="2000" b="0" i="0" u="none" strike="noStrike" dirty="0">
              <a:effectLst/>
              <a:latin typeface="system-ui"/>
            </a:endParaRPr>
          </a:p>
          <a:p>
            <a:pPr>
              <a:spcBef>
                <a:spcPts val="900"/>
              </a:spcBef>
              <a:spcAft>
                <a:spcPts val="900"/>
              </a:spcAft>
              <a:buFont typeface="+mj-lt"/>
              <a:buAutoNum type="arabicPeriod"/>
            </a:pPr>
            <a:r>
              <a:rPr lang="en" sz="2000" b="0" i="0" u="none" strike="noStrike" dirty="0">
                <a:effectLst/>
                <a:latin typeface="system-ui"/>
              </a:rPr>
              <a:t>Promotion : Educating governments and citizens about their rights. </a:t>
            </a:r>
          </a:p>
          <a:p>
            <a:pPr>
              <a:spcBef>
                <a:spcPts val="900"/>
              </a:spcBef>
              <a:spcAft>
                <a:spcPts val="900"/>
              </a:spcAft>
              <a:buFont typeface="+mj-lt"/>
              <a:buAutoNum type="arabicPeriod"/>
            </a:pPr>
            <a:r>
              <a:rPr lang="en" sz="2000" b="0" i="0" u="none" strike="noStrike" dirty="0">
                <a:effectLst/>
                <a:latin typeface="system-ui"/>
              </a:rPr>
              <a:t>Protection : Investigating violations and advocating for justice. </a:t>
            </a:r>
          </a:p>
          <a:p>
            <a:pPr>
              <a:spcBef>
                <a:spcPts val="900"/>
              </a:spcBef>
              <a:spcAft>
                <a:spcPts val="900"/>
              </a:spcAft>
              <a:buFont typeface="+mj-lt"/>
              <a:buAutoNum type="arabicPeriod"/>
            </a:pPr>
            <a:r>
              <a:rPr lang="en" sz="2000" b="0" i="0" u="none" strike="noStrike" dirty="0">
                <a:effectLst/>
                <a:latin typeface="system-ui"/>
              </a:rPr>
              <a:t>Monitoring : Ensuring compliance with international standards.</a:t>
            </a:r>
          </a:p>
          <a:p>
            <a:pPr>
              <a:buNone/>
            </a:pPr>
            <a:br>
              <a:rPr lang="en" sz="2000" dirty="0"/>
            </a:br>
            <a:endParaRPr lang="ru-UA" sz="2000" dirty="0"/>
          </a:p>
        </p:txBody>
      </p:sp>
      <p:pic>
        <p:nvPicPr>
          <p:cNvPr id="8" name="Рисунок 7" descr="Изображение выглядит как текст, карта, диаграмма&#10;&#10;Контент, сгенерированный ИИ, может содержать ошибки.">
            <a:extLst>
              <a:ext uri="{FF2B5EF4-FFF2-40B4-BE49-F238E27FC236}">
                <a16:creationId xmlns:a16="http://schemas.microsoft.com/office/drawing/2014/main" id="{FB2FE0FD-628B-D4E2-1086-32F220E607B3}"/>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910564" y="643468"/>
            <a:ext cx="3427616" cy="2545005"/>
          </a:xfrm>
          <a:prstGeom prst="rect">
            <a:avLst/>
          </a:prstGeom>
        </p:spPr>
      </p:pic>
      <p:pic>
        <p:nvPicPr>
          <p:cNvPr id="5" name="Рисунок 4" descr="Изображение выглядит как текст, Шрифт, снимок экрана, Цвет электрик&#10;&#10;Контент, сгенерированный ИИ, может содержать ошибки.">
            <a:extLst>
              <a:ext uri="{FF2B5EF4-FFF2-40B4-BE49-F238E27FC236}">
                <a16:creationId xmlns:a16="http://schemas.microsoft.com/office/drawing/2014/main" id="{D842EB51-F7ED-B3C2-0525-4FA112F8DF30}"/>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8331617" y="3657600"/>
            <a:ext cx="2585510" cy="2585510"/>
          </a:xfrm>
          <a:prstGeom prst="rect">
            <a:avLst/>
          </a:prstGeom>
        </p:spPr>
      </p:pic>
      <p:sp>
        <p:nvSpPr>
          <p:cNvPr id="6" name="TextBox 5">
            <a:extLst>
              <a:ext uri="{FF2B5EF4-FFF2-40B4-BE49-F238E27FC236}">
                <a16:creationId xmlns:a16="http://schemas.microsoft.com/office/drawing/2014/main" id="{5AAD1805-29AF-84FD-666F-8A3A3AA2091A}"/>
              </a:ext>
            </a:extLst>
          </p:cNvPr>
          <p:cNvSpPr txBox="1"/>
          <p:nvPr/>
        </p:nvSpPr>
        <p:spPr>
          <a:xfrm>
            <a:off x="9165209" y="6657945"/>
            <a:ext cx="3026791" cy="200055"/>
          </a:xfrm>
          <a:prstGeom prst="rect">
            <a:avLst/>
          </a:prstGeom>
          <a:solidFill>
            <a:srgbClr val="000000"/>
          </a:solidFill>
        </p:spPr>
        <p:txBody>
          <a:bodyPr wrap="none" rtlCol="0">
            <a:spAutoFit/>
          </a:bodyPr>
          <a:lstStyle/>
          <a:p>
            <a:pPr algn="r">
              <a:spcAft>
                <a:spcPts val="600"/>
              </a:spcAft>
            </a:pPr>
            <a:r>
              <a:rPr lang="ru-UA" sz="700">
                <a:solidFill>
                  <a:srgbClr val="FFFFFF"/>
                </a:solidFill>
                <a:hlinkClick r:id="rId5" tooltip="https://fm-cab.blogspot.com/2012/05/country-reports-on-human-rights.html">
                  <a:extLst>
                    <a:ext uri="{A12FA001-AC4F-418D-AE19-62706E023703}">
                      <ahyp:hlinkClr xmlns:ahyp="http://schemas.microsoft.com/office/drawing/2018/hyperlinkcolor" val="tx"/>
                    </a:ext>
                  </a:extLst>
                </a:hlinkClick>
              </a:rPr>
              <a:t>Это изображение</a:t>
            </a:r>
            <a:r>
              <a:rPr lang="ru-UA" sz="700">
                <a:solidFill>
                  <a:srgbClr val="FFFFFF"/>
                </a:solidFill>
              </a:rPr>
              <a:t>, автор: Неизвестный автор, лицензия: </a:t>
            </a:r>
            <a:r>
              <a:rPr lang="ru-UA" sz="700">
                <a:solidFill>
                  <a:srgbClr val="FFFFFF"/>
                </a:solidFill>
                <a:hlinkClick r:id="rId6" tooltip="https://creativecommons.org/licenses/by-nc-sa/3.0/">
                  <a:extLst>
                    <a:ext uri="{A12FA001-AC4F-418D-AE19-62706E023703}">
                      <ahyp:hlinkClr xmlns:ahyp="http://schemas.microsoft.com/office/drawing/2018/hyperlinkcolor" val="tx"/>
                    </a:ext>
                  </a:extLst>
                </a:hlinkClick>
              </a:rPr>
              <a:t>CC BY-SA-NC</a:t>
            </a:r>
            <a:endParaRPr lang="ru-UA" sz="700">
              <a:solidFill>
                <a:srgbClr val="FFFFFF"/>
              </a:solidFill>
            </a:endParaRPr>
          </a:p>
        </p:txBody>
      </p:sp>
      <p:sp>
        <p:nvSpPr>
          <p:cNvPr id="9" name="TextBox 8">
            <a:extLst>
              <a:ext uri="{FF2B5EF4-FFF2-40B4-BE49-F238E27FC236}">
                <a16:creationId xmlns:a16="http://schemas.microsoft.com/office/drawing/2014/main" id="{711B48C3-7507-1B0C-7C95-FA11791E353E}"/>
              </a:ext>
            </a:extLst>
          </p:cNvPr>
          <p:cNvSpPr txBox="1"/>
          <p:nvPr/>
        </p:nvSpPr>
        <p:spPr>
          <a:xfrm>
            <a:off x="8603137" y="2988418"/>
            <a:ext cx="2735043" cy="200055"/>
          </a:xfrm>
          <a:prstGeom prst="rect">
            <a:avLst/>
          </a:prstGeom>
          <a:solidFill>
            <a:srgbClr val="000000"/>
          </a:solidFill>
        </p:spPr>
        <p:txBody>
          <a:bodyPr wrap="none" rtlCol="0">
            <a:spAutoFit/>
          </a:bodyPr>
          <a:lstStyle/>
          <a:p>
            <a:pPr algn="r">
              <a:spcAft>
                <a:spcPts val="600"/>
              </a:spcAft>
            </a:pPr>
            <a:r>
              <a:rPr lang="ru-UA" sz="700">
                <a:solidFill>
                  <a:srgbClr val="FFFFFF"/>
                </a:solidFill>
                <a:hlinkClick r:id="rId3" tooltip="https://www.frontiersin.org/articles/10.3389/fams.2020.565336/full">
                  <a:extLst>
                    <a:ext uri="{A12FA001-AC4F-418D-AE19-62706E023703}">
                      <ahyp:hlinkClr xmlns:ahyp="http://schemas.microsoft.com/office/drawing/2018/hyperlinkcolor" val="tx"/>
                    </a:ext>
                  </a:extLst>
                </a:hlinkClick>
              </a:rPr>
              <a:t>Это изображение</a:t>
            </a:r>
            <a:r>
              <a:rPr lang="ru-UA" sz="700">
                <a:solidFill>
                  <a:srgbClr val="FFFFFF"/>
                </a:solidFill>
              </a:rPr>
              <a:t>, автор: Неизвестный автор, лицензия: </a:t>
            </a:r>
            <a:r>
              <a:rPr lang="ru-UA" sz="700">
                <a:solidFill>
                  <a:srgbClr val="FFFFFF"/>
                </a:solidFill>
                <a:hlinkClick r:id="rId7" tooltip="https://creativecommons.org/licenses/by/3.0/">
                  <a:extLst>
                    <a:ext uri="{A12FA001-AC4F-418D-AE19-62706E023703}">
                      <ahyp:hlinkClr xmlns:ahyp="http://schemas.microsoft.com/office/drawing/2018/hyperlinkcolor" val="tx"/>
                    </a:ext>
                  </a:extLst>
                </a:hlinkClick>
              </a:rPr>
              <a:t>CC BY</a:t>
            </a:r>
            <a:endParaRPr lang="ru-UA" sz="700">
              <a:solidFill>
                <a:srgbClr val="FFFFFF"/>
              </a:solidFill>
            </a:endParaRPr>
          </a:p>
        </p:txBody>
      </p:sp>
    </p:spTree>
    <p:extLst>
      <p:ext uri="{BB962C8B-B14F-4D97-AF65-F5344CB8AC3E}">
        <p14:creationId xmlns:p14="http://schemas.microsoft.com/office/powerpoint/2010/main" val="26750172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A5047569-DCFD-E602-FABA-06683E44091F}"/>
              </a:ext>
            </a:extLst>
          </p:cNvPr>
          <p:cNvSpPr>
            <a:spLocks noGrp="1"/>
          </p:cNvSpPr>
          <p:nvPr>
            <p:ph type="title"/>
          </p:nvPr>
        </p:nvSpPr>
        <p:spPr>
          <a:xfrm>
            <a:off x="6513788" y="365125"/>
            <a:ext cx="4840010" cy="1807305"/>
          </a:xfrm>
        </p:spPr>
        <p:txBody>
          <a:bodyPr>
            <a:normAutofit/>
          </a:bodyPr>
          <a:lstStyle/>
          <a:p>
            <a:r>
              <a:rPr lang="en" b="1" i="0" u="none" strike="noStrike">
                <a:effectLst/>
              </a:rPr>
              <a:t>UN Charter Bodies</a:t>
            </a:r>
            <a:br>
              <a:rPr lang="en" b="0" i="0" u="none" strike="noStrike">
                <a:effectLst/>
              </a:rPr>
            </a:br>
            <a:endParaRPr lang="ru-UA" dirty="0"/>
          </a:p>
        </p:txBody>
      </p:sp>
      <p:pic>
        <p:nvPicPr>
          <p:cNvPr id="5" name="Рисунок 4" descr="Изображение выглядит как в помещении, концертный зал, Центр исполнительских искусств, Конференц-центр&#10;&#10;Контент, сгенерированный ИИ, может содержать ошибки.">
            <a:extLst>
              <a:ext uri="{FF2B5EF4-FFF2-40B4-BE49-F238E27FC236}">
                <a16:creationId xmlns:a16="http://schemas.microsoft.com/office/drawing/2014/main" id="{38AD8776-D090-C19D-2F0C-F6AD745F3CD1}"/>
              </a:ext>
            </a:extLst>
          </p:cNvPr>
          <p:cNvPicPr>
            <a:picLocks noChangeAspect="1"/>
          </p:cNvPicPr>
          <p:nvPr/>
        </p:nvPicPr>
        <p:blipFill>
          <a:blip r:embed="rId2">
            <a:extLst>
              <a:ext uri="{837473B0-CC2E-450A-ABE3-18F120FF3D39}">
                <a1611:picAttrSrcUrl xmlns:a1611="http://schemas.microsoft.com/office/drawing/2016/11/main" r:id="rId3"/>
              </a:ext>
            </a:extLst>
          </a:blip>
          <a:srcRect l="21942" r="18523" b="-1"/>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Объект 2">
            <a:extLst>
              <a:ext uri="{FF2B5EF4-FFF2-40B4-BE49-F238E27FC236}">
                <a16:creationId xmlns:a16="http://schemas.microsoft.com/office/drawing/2014/main" id="{2ACA20C9-463F-1FE9-D19D-FD510422786B}"/>
              </a:ext>
            </a:extLst>
          </p:cNvPr>
          <p:cNvSpPr>
            <a:spLocks noGrp="1"/>
          </p:cNvSpPr>
          <p:nvPr>
            <p:ph sz="quarter" idx="13"/>
          </p:nvPr>
        </p:nvSpPr>
        <p:spPr>
          <a:xfrm>
            <a:off x="6513787" y="1629295"/>
            <a:ext cx="5237229" cy="4547668"/>
          </a:xfrm>
        </p:spPr>
        <p:txBody>
          <a:bodyPr>
            <a:normAutofit/>
          </a:bodyPr>
          <a:lstStyle/>
          <a:p>
            <a:pPr>
              <a:buFont typeface="Arial" panose="020B0604020202020204" pitchFamily="34" charset="0"/>
              <a:buChar char="•"/>
            </a:pPr>
            <a:r>
              <a:rPr lang="en" sz="1600" b="0" i="0" u="none" strike="noStrike" dirty="0">
                <a:effectLst/>
              </a:rPr>
              <a:t>General Assembly: The global parliament where everyone gets to speak but nobody actually listens. It’s democracy in its purest form—chaotic, loud, and occasionally productive.</a:t>
            </a:r>
          </a:p>
          <a:p>
            <a:pPr>
              <a:buFont typeface="Arial" panose="020B0604020202020204" pitchFamily="34" charset="0"/>
              <a:buChar char="•"/>
            </a:pPr>
            <a:r>
              <a:rPr lang="en" sz="1600" b="0" i="0" u="none" strike="noStrike" dirty="0">
                <a:effectLst/>
              </a:rPr>
              <a:t>Security Council: Where five countries decide who gets peace and who doesn’t. Permanent members act like bouncers at an exclusive club, and if they don’t like you, you’re not getting in.</a:t>
            </a:r>
          </a:p>
          <a:p>
            <a:pPr>
              <a:buFont typeface="Arial" panose="020B0604020202020204" pitchFamily="34" charset="0"/>
              <a:buChar char="•"/>
            </a:pPr>
            <a:r>
              <a:rPr lang="en" sz="1600" b="0" i="0" u="none" strike="noStrike" dirty="0">
                <a:effectLst/>
              </a:rPr>
              <a:t>Economic and Social Council (ECOSOC): Tackles global socioeconomic issues with the speed and efficiency of a sleepy tortoise—important work, but painfully slow.</a:t>
            </a:r>
          </a:p>
          <a:p>
            <a:pPr>
              <a:buFont typeface="Arial" panose="020B0604020202020204" pitchFamily="34" charset="0"/>
              <a:buChar char="•"/>
            </a:pPr>
            <a:r>
              <a:rPr lang="en" sz="1600" b="0" i="0" u="none" strike="noStrike" dirty="0">
                <a:effectLst/>
              </a:rPr>
              <a:t>International Court of Justice: A fancy courtroom where states air their grievances, but rarely leave feeling satisfied.</a:t>
            </a:r>
          </a:p>
          <a:p>
            <a:endParaRPr lang="ru-UA" sz="1600" dirty="0"/>
          </a:p>
        </p:txBody>
      </p:sp>
      <p:sp>
        <p:nvSpPr>
          <p:cNvPr id="6" name="TextBox 5">
            <a:extLst>
              <a:ext uri="{FF2B5EF4-FFF2-40B4-BE49-F238E27FC236}">
                <a16:creationId xmlns:a16="http://schemas.microsoft.com/office/drawing/2014/main" id="{CD7F344F-093A-6DA9-49C0-34D2D60A7E43}"/>
              </a:ext>
            </a:extLst>
          </p:cNvPr>
          <p:cNvSpPr txBox="1"/>
          <p:nvPr/>
        </p:nvSpPr>
        <p:spPr>
          <a:xfrm>
            <a:off x="9299863" y="6657945"/>
            <a:ext cx="2892137" cy="200055"/>
          </a:xfrm>
          <a:prstGeom prst="rect">
            <a:avLst/>
          </a:prstGeom>
          <a:solidFill>
            <a:srgbClr val="000000"/>
          </a:solidFill>
        </p:spPr>
        <p:txBody>
          <a:bodyPr wrap="none" rtlCol="0">
            <a:spAutoFit/>
          </a:bodyPr>
          <a:lstStyle/>
          <a:p>
            <a:pPr algn="r">
              <a:spcAft>
                <a:spcPts val="600"/>
              </a:spcAft>
            </a:pPr>
            <a:r>
              <a:rPr lang="ru-UA" sz="700">
                <a:solidFill>
                  <a:srgbClr val="FFFFFF"/>
                </a:solidFill>
                <a:hlinkClick r:id="rId3" tooltip="https://austria-forum.org/af/Geography/America/United_States/Pictures/New_York_3/Headquarters_of_the_United_Nations_-_Assembly_Hall">
                  <a:extLst>
                    <a:ext uri="{A12FA001-AC4F-418D-AE19-62706E023703}">
                      <ahyp:hlinkClr xmlns:ahyp="http://schemas.microsoft.com/office/drawing/2018/hyperlinkcolor" val="tx"/>
                    </a:ext>
                  </a:extLst>
                </a:hlinkClick>
              </a:rPr>
              <a:t>Это изображение</a:t>
            </a:r>
            <a:r>
              <a:rPr lang="ru-UA" sz="700">
                <a:solidFill>
                  <a:srgbClr val="FFFFFF"/>
                </a:solidFill>
              </a:rPr>
              <a:t>, автор: Неизвестный автор, лицензия: </a:t>
            </a:r>
            <a:r>
              <a:rPr lang="ru-UA" sz="700">
                <a:solidFill>
                  <a:srgbClr val="FFFFFF"/>
                </a:solidFill>
                <a:hlinkClick r:id="rId4" tooltip="https://creativecommons.org/licenses/by-nc/3.0/">
                  <a:extLst>
                    <a:ext uri="{A12FA001-AC4F-418D-AE19-62706E023703}">
                      <ahyp:hlinkClr xmlns:ahyp="http://schemas.microsoft.com/office/drawing/2018/hyperlinkcolor" val="tx"/>
                    </a:ext>
                  </a:extLst>
                </a:hlinkClick>
              </a:rPr>
              <a:t>CC BY-NC</a:t>
            </a:r>
            <a:endParaRPr lang="ru-UA" sz="700">
              <a:solidFill>
                <a:srgbClr val="FFFFFF"/>
              </a:solidFill>
            </a:endParaRPr>
          </a:p>
        </p:txBody>
      </p:sp>
    </p:spTree>
    <p:extLst>
      <p:ext uri="{BB962C8B-B14F-4D97-AF65-F5344CB8AC3E}">
        <p14:creationId xmlns:p14="http://schemas.microsoft.com/office/powerpoint/2010/main" val="19231983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25B12735-5AF1-4271-35D6-FF1556F8FEE9}"/>
              </a:ext>
            </a:extLst>
          </p:cNvPr>
          <p:cNvSpPr>
            <a:spLocks noGrp="1"/>
          </p:cNvSpPr>
          <p:nvPr>
            <p:ph type="title"/>
          </p:nvPr>
        </p:nvSpPr>
        <p:spPr>
          <a:xfrm>
            <a:off x="838201" y="365125"/>
            <a:ext cx="5251316" cy="1807305"/>
          </a:xfrm>
        </p:spPr>
        <p:txBody>
          <a:bodyPr>
            <a:normAutofit/>
          </a:bodyPr>
          <a:lstStyle/>
          <a:p>
            <a:r>
              <a:rPr lang="en" b="1" i="0" u="none" strike="noStrike">
                <a:effectLst/>
              </a:rPr>
              <a:t>UN Treaty Bodies</a:t>
            </a:r>
            <a:br>
              <a:rPr lang="en" b="0" i="0" u="none" strike="noStrike">
                <a:effectLst/>
              </a:rPr>
            </a:br>
            <a:endParaRPr lang="ru-UA" dirty="0"/>
          </a:p>
        </p:txBody>
      </p:sp>
      <p:sp>
        <p:nvSpPr>
          <p:cNvPr id="3" name="Объект 2">
            <a:extLst>
              <a:ext uri="{FF2B5EF4-FFF2-40B4-BE49-F238E27FC236}">
                <a16:creationId xmlns:a16="http://schemas.microsoft.com/office/drawing/2014/main" id="{F5ECE4EC-B21E-E6DD-791A-253C5B68DD9A}"/>
              </a:ext>
            </a:extLst>
          </p:cNvPr>
          <p:cNvSpPr>
            <a:spLocks noGrp="1"/>
          </p:cNvSpPr>
          <p:nvPr>
            <p:ph sz="quarter" idx="13"/>
          </p:nvPr>
        </p:nvSpPr>
        <p:spPr>
          <a:xfrm>
            <a:off x="698504" y="1596044"/>
            <a:ext cx="5264282" cy="4896831"/>
          </a:xfrm>
        </p:spPr>
        <p:txBody>
          <a:bodyPr>
            <a:normAutofit/>
          </a:bodyPr>
          <a:lstStyle/>
          <a:p>
            <a:pPr>
              <a:buFont typeface="Arial" panose="020B0604020202020204" pitchFamily="34" charset="0"/>
              <a:buChar char="•"/>
            </a:pPr>
            <a:r>
              <a:rPr lang="en" sz="1400" b="0" i="0" u="none" strike="noStrike" dirty="0">
                <a:effectLst/>
              </a:rPr>
              <a:t>These are like specialized doctors diagnosing human rights ailments in member states. Unfortunately, their prescriptions often get lost in transit or ignored entirely.</a:t>
            </a:r>
          </a:p>
          <a:p>
            <a:pPr>
              <a:buFont typeface="Arial" panose="020B0604020202020204" pitchFamily="34" charset="0"/>
              <a:buChar char="•"/>
            </a:pPr>
            <a:r>
              <a:rPr lang="en" sz="1400" b="0" i="0" u="none" strike="noStrike" dirty="0">
                <a:effectLst/>
              </a:rPr>
              <a:t>Examples:</a:t>
            </a:r>
          </a:p>
          <a:p>
            <a:pPr marL="742950" lvl="1" indent="-285750">
              <a:buFont typeface="Arial" panose="020B0604020202020204" pitchFamily="34" charset="0"/>
              <a:buChar char="•"/>
            </a:pPr>
            <a:r>
              <a:rPr lang="en" sz="1400" b="0" i="0" u="none" strike="noStrike" dirty="0">
                <a:effectLst/>
              </a:rPr>
              <a:t>Human Rights Committee: Ensures civil and political rights—because governments sometimes forget these matter.</a:t>
            </a:r>
          </a:p>
          <a:p>
            <a:pPr marL="742950" lvl="1" indent="-285750">
              <a:buFont typeface="Arial" panose="020B0604020202020204" pitchFamily="34" charset="0"/>
              <a:buChar char="•"/>
            </a:pPr>
            <a:r>
              <a:rPr lang="en" sz="1400" b="0" i="0" u="none" strike="noStrike" dirty="0">
                <a:effectLst/>
              </a:rPr>
              <a:t>Committee on Economic, Social and Cultural Rights: Advocates for basic human decency, like not starving your citizens.</a:t>
            </a:r>
          </a:p>
          <a:p>
            <a:pPr marL="742950" lvl="1" indent="-285750">
              <a:buFont typeface="Arial" panose="020B0604020202020204" pitchFamily="34" charset="0"/>
              <a:buChar char="•"/>
            </a:pPr>
            <a:r>
              <a:rPr lang="en" sz="1400" b="0" i="0" u="none" strike="noStrike" dirty="0">
                <a:effectLst/>
              </a:rPr>
              <a:t>Committee on the Elimination of Discrimination against Women: Asking why women are still fighting for basic respect in 2025.</a:t>
            </a:r>
          </a:p>
          <a:p>
            <a:pPr>
              <a:buFont typeface="Arial" panose="020B0604020202020204" pitchFamily="34" charset="0"/>
              <a:buChar char="•"/>
            </a:pPr>
            <a:r>
              <a:rPr lang="en" sz="1400" b="0" i="0" u="none" strike="noStrike" dirty="0">
                <a:effectLst/>
              </a:rPr>
              <a:t>Treaty bodies are like personal trainers—you know you need them, but it’s easier to just keep eating junk and pretending you’ll start next Monday.</a:t>
            </a:r>
          </a:p>
          <a:p>
            <a:endParaRPr lang="ru-UA" sz="1400" dirty="0"/>
          </a:p>
        </p:txBody>
      </p:sp>
      <p:pic>
        <p:nvPicPr>
          <p:cNvPr id="5" name="Рисунок 4" descr="Изображение выглядит как большой, искусство, панорама&#10;&#10;Контент, сгенерированный ИИ, может содержать ошибки.">
            <a:extLst>
              <a:ext uri="{FF2B5EF4-FFF2-40B4-BE49-F238E27FC236}">
                <a16:creationId xmlns:a16="http://schemas.microsoft.com/office/drawing/2014/main" id="{58790333-68E8-064D-A964-883459080953}"/>
              </a:ext>
            </a:extLst>
          </p:cNvPr>
          <p:cNvPicPr>
            <a:picLocks noChangeAspect="1"/>
          </p:cNvPicPr>
          <p:nvPr/>
        </p:nvPicPr>
        <p:blipFill>
          <a:blip r:embed="rId2">
            <a:extLst>
              <a:ext uri="{837473B0-CC2E-450A-ABE3-18F120FF3D39}">
                <a1611:picAttrSrcUrl xmlns:a1611="http://schemas.microsoft.com/office/drawing/2016/11/main" r:id="rId3"/>
              </a:ext>
            </a:extLst>
          </a:blip>
          <a:srcRect l="19637" r="22544"/>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6" name="TextBox 5">
            <a:extLst>
              <a:ext uri="{FF2B5EF4-FFF2-40B4-BE49-F238E27FC236}">
                <a16:creationId xmlns:a16="http://schemas.microsoft.com/office/drawing/2014/main" id="{C0B3CDE1-177E-1995-35C7-BBF9A7114F31}"/>
              </a:ext>
            </a:extLst>
          </p:cNvPr>
          <p:cNvSpPr txBox="1"/>
          <p:nvPr/>
        </p:nvSpPr>
        <p:spPr>
          <a:xfrm>
            <a:off x="9165209" y="6657945"/>
            <a:ext cx="3026791" cy="200055"/>
          </a:xfrm>
          <a:prstGeom prst="rect">
            <a:avLst/>
          </a:prstGeom>
          <a:solidFill>
            <a:srgbClr val="000000"/>
          </a:solidFill>
        </p:spPr>
        <p:txBody>
          <a:bodyPr wrap="none" rtlCol="0">
            <a:spAutoFit/>
          </a:bodyPr>
          <a:lstStyle/>
          <a:p>
            <a:pPr algn="r">
              <a:spcAft>
                <a:spcPts val="600"/>
              </a:spcAft>
            </a:pPr>
            <a:r>
              <a:rPr lang="ru-UA" sz="700">
                <a:solidFill>
                  <a:srgbClr val="FFFFFF"/>
                </a:solidFill>
                <a:hlinkClick r:id="rId3" tooltip="https://ijrcenter.org/2019/02/28/march-2019-un-treaty-bodies-human-rights-council-and-regional-bodies-in-session/">
                  <a:extLst>
                    <a:ext uri="{A12FA001-AC4F-418D-AE19-62706E023703}">
                      <ahyp:hlinkClr xmlns:ahyp="http://schemas.microsoft.com/office/drawing/2018/hyperlinkcolor" val="tx"/>
                    </a:ext>
                  </a:extLst>
                </a:hlinkClick>
              </a:rPr>
              <a:t>Это изображение</a:t>
            </a:r>
            <a:r>
              <a:rPr lang="ru-UA" sz="700">
                <a:solidFill>
                  <a:srgbClr val="FFFFFF"/>
                </a:solidFill>
              </a:rPr>
              <a:t>, автор: Неизвестный автор, лицензия: </a:t>
            </a:r>
            <a:r>
              <a:rPr lang="ru-UA" sz="700">
                <a:solidFill>
                  <a:srgbClr val="FFFFFF"/>
                </a:solidFill>
                <a:hlinkClick r:id="rId4" tooltip="https://creativecommons.org/licenses/by-nc-sa/3.0/">
                  <a:extLst>
                    <a:ext uri="{A12FA001-AC4F-418D-AE19-62706E023703}">
                      <ahyp:hlinkClr xmlns:ahyp="http://schemas.microsoft.com/office/drawing/2018/hyperlinkcolor" val="tx"/>
                    </a:ext>
                  </a:extLst>
                </a:hlinkClick>
              </a:rPr>
              <a:t>CC BY-SA-NC</a:t>
            </a:r>
            <a:endParaRPr lang="ru-UA" sz="700">
              <a:solidFill>
                <a:srgbClr val="FFFFFF"/>
              </a:solidFill>
            </a:endParaRPr>
          </a:p>
        </p:txBody>
      </p:sp>
    </p:spTree>
    <p:extLst>
      <p:ext uri="{BB962C8B-B14F-4D97-AF65-F5344CB8AC3E}">
        <p14:creationId xmlns:p14="http://schemas.microsoft.com/office/powerpoint/2010/main" val="262846078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924</TotalTime>
  <Words>1966</Words>
  <Application>Microsoft Macintosh PowerPoint</Application>
  <PresentationFormat>Широкоэкранный</PresentationFormat>
  <Paragraphs>134</Paragraphs>
  <Slides>22</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22</vt:i4>
      </vt:variant>
    </vt:vector>
  </HeadingPairs>
  <TitlesOfParts>
    <vt:vector size="31" baseType="lpstr">
      <vt:lpstr>Aptos</vt:lpstr>
      <vt:lpstr>Aptos Display</vt:lpstr>
      <vt:lpstr>Arial</vt:lpstr>
      <vt:lpstr>Roboto</vt:lpstr>
      <vt:lpstr>Roboto Condensed</vt:lpstr>
      <vt:lpstr>system-ui</vt:lpstr>
      <vt:lpstr>Times New Roman</vt:lpstr>
      <vt:lpstr>ui-sans-serif</vt:lpstr>
      <vt:lpstr>Тема Office</vt:lpstr>
      <vt:lpstr>UNIT 6-1.   "Exploring the UN System of Human Rights Protection:  Guardians of Dignity, Freedom, and Justice"    "A Journey Through Global Mechanisms with a Dash of Wit and Wisdom"  </vt:lpstr>
      <vt:lpstr>Презентация PowerPoint</vt:lpstr>
      <vt:lpstr>United Nations (UN) - Global Organization for Human Rights </vt:lpstr>
      <vt:lpstr>Introduction to the UN System of Human Rights Protection </vt:lpstr>
      <vt:lpstr>Презентация PowerPoint</vt:lpstr>
      <vt:lpstr>The UN System of Human Rights Protection </vt:lpstr>
      <vt:lpstr>Functions of the UN System The world breaks everyone, but some are stronger at the broken places.</vt:lpstr>
      <vt:lpstr>UN Charter Bodies </vt:lpstr>
      <vt:lpstr>UN Treaty Bodies </vt:lpstr>
      <vt:lpstr>"When life gives you lemons, create two overlapping systems."</vt:lpstr>
      <vt:lpstr>UN Charter Bodies vs. Treaty Bodies </vt:lpstr>
      <vt:lpstr>UN Special Procedures and Investigative Bodies </vt:lpstr>
      <vt:lpstr>Презентация PowerPoint</vt:lpstr>
      <vt:lpstr>The UN Human Rights Council </vt:lpstr>
      <vt:lpstr>Deeper Dive</vt:lpstr>
      <vt:lpstr>Universal Periodic Review (UPR) </vt:lpstr>
      <vt:lpstr>Comparing UN Systems with ECHR </vt:lpstr>
      <vt:lpstr>  Case Study – Rohingya Crisis  The best way to find yourself is to lose yourself in the service of others." – Mahatma Gandhi</vt:lpstr>
      <vt:lpstr>Challenges Facing the UN HR System </vt:lpstr>
      <vt:lpstr>   Success Stories "The world is a fine place and worth fighting for." Hemingway</vt:lpstr>
      <vt:lpstr>Perceptions of the UN HR Protection Mechanism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Viacheslav Tuliakov</dc:creator>
  <cp:lastModifiedBy>Viacheslav Tuliakov</cp:lastModifiedBy>
  <cp:revision>31</cp:revision>
  <dcterms:created xsi:type="dcterms:W3CDTF">2024-12-26T17:09:39Z</dcterms:created>
  <dcterms:modified xsi:type="dcterms:W3CDTF">2025-03-18T20:16:44Z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04dd16c-3145-49ee-83f9-a0532d9206d3_Enabled">
    <vt:lpwstr>true</vt:lpwstr>
  </property>
  <property fmtid="{D5CDD505-2E9C-101B-9397-08002B2CF9AE}" pid="3" name="MSIP_Label_504dd16c-3145-49ee-83f9-a0532d9206d3_SetDate">
    <vt:lpwstr>2025-02-18T08:20:01Z</vt:lpwstr>
  </property>
  <property fmtid="{D5CDD505-2E9C-101B-9397-08002B2CF9AE}" pid="4" name="MSIP_Label_504dd16c-3145-49ee-83f9-a0532d9206d3_Method">
    <vt:lpwstr>Standard</vt:lpwstr>
  </property>
  <property fmtid="{D5CDD505-2E9C-101B-9397-08002B2CF9AE}" pid="5" name="MSIP_Label_504dd16c-3145-49ee-83f9-a0532d9206d3_Name">
    <vt:lpwstr>Interno</vt:lpwstr>
  </property>
  <property fmtid="{D5CDD505-2E9C-101B-9397-08002B2CF9AE}" pid="6" name="MSIP_Label_504dd16c-3145-49ee-83f9-a0532d9206d3_SiteId">
    <vt:lpwstr>31651f30-e0e9-431c-8c5e-f5c49130f662</vt:lpwstr>
  </property>
  <property fmtid="{D5CDD505-2E9C-101B-9397-08002B2CF9AE}" pid="7" name="MSIP_Label_504dd16c-3145-49ee-83f9-a0532d9206d3_ActionId">
    <vt:lpwstr>23db5bbf-1ac8-43de-9168-917ad9a82216</vt:lpwstr>
  </property>
  <property fmtid="{D5CDD505-2E9C-101B-9397-08002B2CF9AE}" pid="8" name="MSIP_Label_504dd16c-3145-49ee-83f9-a0532d9206d3_ContentBits">
    <vt:lpwstr>1</vt:lpwstr>
  </property>
  <property fmtid="{D5CDD505-2E9C-101B-9397-08002B2CF9AE}" pid="9" name="MSIP_Label_504dd16c-3145-49ee-83f9-a0532d9206d3_Tag">
    <vt:lpwstr>10, 3, 0, 2</vt:lpwstr>
  </property>
  <property fmtid="{D5CDD505-2E9C-101B-9397-08002B2CF9AE}" pid="10" name="ClassificationContentMarkingHeaderLocations">
    <vt:lpwstr>Капля:8</vt:lpwstr>
  </property>
  <property fmtid="{D5CDD505-2E9C-101B-9397-08002B2CF9AE}" pid="11" name="ClassificationContentMarkingHeaderText">
    <vt:lpwstr>Interno</vt:lpwstr>
  </property>
</Properties>
</file>