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5" r:id="rId20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32"/>
    <p:restoredTop sz="94610"/>
  </p:normalViewPr>
  <p:slideViewPr>
    <p:cSldViewPr snapToGrid="0" snapToObjects="1">
      <p:cViewPr varScale="1">
        <p:scale>
          <a:sx n="155" d="100"/>
          <a:sy n="155" d="100"/>
        </p:scale>
        <p:origin x="3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7367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tuliakov@onua.edu.ua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0D1B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57200" y="640080"/>
            <a:ext cx="64008" cy="384048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Text 1"/>
          <p:cNvSpPr/>
          <p:nvPr/>
        </p:nvSpPr>
        <p:spPr>
          <a:xfrm>
            <a:off x="685800" y="594360"/>
            <a:ext cx="7955280" cy="8229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30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ІДЕОЛОГІЯ ТА ЮРИСДИКЦІЙНІ РОЗРИВИ</a:t>
            </a:r>
            <a:endParaRPr lang="en-US" sz="3000" dirty="0"/>
          </a:p>
        </p:txBody>
      </p:sp>
      <p:sp>
        <p:nvSpPr>
          <p:cNvPr id="4" name="Text 2"/>
          <p:cNvSpPr/>
          <p:nvPr/>
        </p:nvSpPr>
        <p:spPr>
          <a:xfrm>
            <a:off x="685800" y="1371600"/>
            <a:ext cx="7955280" cy="5943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26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 ПРАКТИЦІ МКС</a:t>
            </a:r>
            <a:endParaRPr lang="en-US" sz="2600" dirty="0"/>
          </a:p>
        </p:txBody>
      </p:sp>
      <p:sp>
        <p:nvSpPr>
          <p:cNvPr id="5" name="Shape 3"/>
          <p:cNvSpPr/>
          <p:nvPr/>
        </p:nvSpPr>
        <p:spPr>
          <a:xfrm>
            <a:off x="685800" y="2057400"/>
            <a:ext cx="7772400" cy="22860"/>
          </a:xfrm>
          <a:prstGeom prst="rect">
            <a:avLst/>
          </a:prstGeom>
          <a:solidFill>
            <a:srgbClr val="C8D8F0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685800" y="2240280"/>
            <a:ext cx="77724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600" dirty="0">
                <a:solidFill>
                  <a:srgbClr val="C8D8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д-р юрид. наук, проф. </a:t>
            </a:r>
            <a:r>
              <a:rPr lang="en-US" sz="1600" dirty="0" err="1">
                <a:solidFill>
                  <a:srgbClr val="C8D8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Вячеслав</a:t>
            </a:r>
            <a:r>
              <a:rPr lang="en-US" sz="1600" dirty="0">
                <a:solidFill>
                  <a:srgbClr val="C8D8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Туляков</a:t>
            </a:r>
            <a:endParaRPr lang="en-US" sz="1600" dirty="0"/>
          </a:p>
        </p:txBody>
      </p:sp>
      <p:sp>
        <p:nvSpPr>
          <p:cNvPr id="7" name="Text 5"/>
          <p:cNvSpPr/>
          <p:nvPr/>
        </p:nvSpPr>
        <p:spPr>
          <a:xfrm>
            <a:off x="685800" y="2651760"/>
            <a:ext cx="77724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400" dirty="0">
                <a:solidFill>
                  <a:srgbClr val="8FA3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Національний університет «Одеська юридична академія»</a:t>
            </a:r>
            <a:endParaRPr lang="en-US" sz="1400" dirty="0"/>
          </a:p>
        </p:txBody>
      </p:sp>
      <p:sp>
        <p:nvSpPr>
          <p:cNvPr id="8" name="Text 6"/>
          <p:cNvSpPr/>
          <p:nvPr/>
        </p:nvSpPr>
        <p:spPr>
          <a:xfrm>
            <a:off x="685800" y="3017520"/>
            <a:ext cx="77724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200" dirty="0">
                <a:solidFill>
                  <a:srgbClr val="8FA3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ORCID: 0000-0002-2716-7244</a:t>
            </a:r>
            <a:endParaRPr lang="en-US" sz="1200" dirty="0"/>
          </a:p>
        </p:txBody>
      </p:sp>
      <p:sp>
        <p:nvSpPr>
          <p:cNvPr id="9" name="Shape 7"/>
          <p:cNvSpPr/>
          <p:nvPr/>
        </p:nvSpPr>
        <p:spPr>
          <a:xfrm>
            <a:off x="685800" y="4114800"/>
            <a:ext cx="1005840" cy="347472"/>
          </a:xfrm>
          <a:prstGeom prst="roundRect">
            <a:avLst>
              <a:gd name="adj" fmla="val 13158"/>
            </a:avLst>
          </a:prstGeom>
          <a:solidFill>
            <a:srgbClr val="1A3260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0" name="Text 8"/>
          <p:cNvSpPr/>
          <p:nvPr/>
        </p:nvSpPr>
        <p:spPr>
          <a:xfrm>
            <a:off x="685800" y="4114800"/>
            <a:ext cx="10058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ICL</a:t>
            </a:r>
            <a:endParaRPr lang="en-US" sz="1300" dirty="0"/>
          </a:p>
        </p:txBody>
      </p:sp>
      <p:sp>
        <p:nvSpPr>
          <p:cNvPr id="11" name="Shape 9"/>
          <p:cNvSpPr/>
          <p:nvPr/>
        </p:nvSpPr>
        <p:spPr>
          <a:xfrm>
            <a:off x="1874520" y="4114800"/>
            <a:ext cx="1005840" cy="347472"/>
          </a:xfrm>
          <a:prstGeom prst="roundRect">
            <a:avLst>
              <a:gd name="adj" fmla="val 13158"/>
            </a:avLst>
          </a:prstGeom>
          <a:solidFill>
            <a:srgbClr val="1A3260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10"/>
          <p:cNvSpPr/>
          <p:nvPr/>
        </p:nvSpPr>
        <p:spPr>
          <a:xfrm>
            <a:off x="1874520" y="4114800"/>
            <a:ext cx="10058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ECL</a:t>
            </a:r>
            <a:endParaRPr lang="en-US" sz="1300" dirty="0"/>
          </a:p>
        </p:txBody>
      </p:sp>
      <p:sp>
        <p:nvSpPr>
          <p:cNvPr id="13" name="Shape 11"/>
          <p:cNvSpPr/>
          <p:nvPr/>
        </p:nvSpPr>
        <p:spPr>
          <a:xfrm>
            <a:off x="3063240" y="4114800"/>
            <a:ext cx="1005840" cy="347472"/>
          </a:xfrm>
          <a:prstGeom prst="roundRect">
            <a:avLst>
              <a:gd name="adj" fmla="val 13158"/>
            </a:avLst>
          </a:prstGeom>
          <a:solidFill>
            <a:srgbClr val="1A3260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4" name="Text 12"/>
          <p:cNvSpPr/>
          <p:nvPr/>
        </p:nvSpPr>
        <p:spPr>
          <a:xfrm>
            <a:off x="3063240" y="4114800"/>
            <a:ext cx="10058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TCL</a:t>
            </a:r>
            <a:endParaRPr lang="en-US" sz="1300" dirty="0"/>
          </a:p>
        </p:txBody>
      </p:sp>
      <p:sp>
        <p:nvSpPr>
          <p:cNvPr id="15" name="Text 13"/>
          <p:cNvSpPr/>
          <p:nvPr/>
        </p:nvSpPr>
        <p:spPr>
          <a:xfrm>
            <a:off x="4389120" y="4133088"/>
            <a:ext cx="4389120" cy="32918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r">
              <a:buNone/>
            </a:pPr>
            <a:r>
              <a:rPr lang="en-US" sz="1000" i="1" dirty="0">
                <a:solidFill>
                  <a:srgbClr val="8FA3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МКС · Людиноцентризм · Комплементарність · Алгоритми</a:t>
            </a:r>
            <a:endParaRPr lang="en-US" sz="1000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5F44896-58FD-13BC-C110-753F526095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3680" y="2477489"/>
            <a:ext cx="1455625" cy="1532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Вертикалізація без суб'єкта: корпорації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365760" y="1143000"/>
            <a:ext cx="5029200" cy="3474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Тенденція до вертикалізації: держави як агенти виконання зобов'язань МКС — арешти, замороження активів, співпраця</a:t>
            </a:r>
            <a:endParaRPr lang="en-US" sz="1400" dirty="0"/>
          </a:p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Структурна межа: юрисдикція МКС обмежена виключно фізичними особами</a:t>
            </a:r>
            <a:endParaRPr lang="en-US" sz="1400" dirty="0"/>
          </a:p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Корпорації, ТНК, приватні військові компанії, цифрові платформи — ключові гравці сучасних конфліктів, але поза досяжністю Суду</a:t>
            </a:r>
            <a:endParaRPr lang="en-US" sz="1400" dirty="0"/>
          </a:p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Постачання озброєнь, фінансування, логістика конфлікту — залишаються ненакараними на рівні МКС</a:t>
            </a:r>
            <a:endParaRPr lang="en-US" sz="1400" dirty="0"/>
          </a:p>
        </p:txBody>
      </p:sp>
      <p:sp>
        <p:nvSpPr>
          <p:cNvPr id="6" name="Shape 4"/>
          <p:cNvSpPr/>
          <p:nvPr/>
        </p:nvSpPr>
        <p:spPr>
          <a:xfrm>
            <a:off x="5577840" y="1097280"/>
            <a:ext cx="3108960" cy="2194560"/>
          </a:xfrm>
          <a:prstGeom prst="ellipse">
            <a:avLst/>
          </a:prstGeom>
          <a:solidFill>
            <a:srgbClr val="0D1B3E">
              <a:alpha val="80000"/>
            </a:srgbClr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7" name="Text 5"/>
          <p:cNvSpPr/>
          <p:nvPr/>
        </p:nvSpPr>
        <p:spPr>
          <a:xfrm>
            <a:off x="5577840" y="1097280"/>
            <a:ext cx="3108960" cy="21945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МКС</a:t>
            </a:r>
            <a:endParaRPr lang="en-US" sz="1300" dirty="0"/>
          </a:p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(фізичні особи)</a:t>
            </a:r>
            <a:endParaRPr lang="en-US" sz="1300" dirty="0"/>
          </a:p>
        </p:txBody>
      </p:sp>
      <p:sp>
        <p:nvSpPr>
          <p:cNvPr id="8" name="Shape 6"/>
          <p:cNvSpPr/>
          <p:nvPr/>
        </p:nvSpPr>
        <p:spPr>
          <a:xfrm>
            <a:off x="5943600" y="2834640"/>
            <a:ext cx="2743200" cy="1828800"/>
          </a:xfrm>
          <a:prstGeom prst="ellipse">
            <a:avLst/>
          </a:prstGeom>
          <a:solidFill>
            <a:srgbClr val="7B3F00">
              <a:alpha val="80000"/>
            </a:srgbClr>
          </a:solidFill>
          <a:ln w="12700">
            <a:solidFill>
              <a:srgbClr val="7B3F0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9" name="Text 7"/>
          <p:cNvSpPr/>
          <p:nvPr/>
        </p:nvSpPr>
        <p:spPr>
          <a:xfrm>
            <a:off x="5943600" y="2834640"/>
            <a:ext cx="2743200" cy="1828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Корпорації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(поза юрисдикцією)</a:t>
            </a:r>
            <a:endParaRPr lang="en-US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Алгоритмічні виклики та командна відповідальність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365760" y="1143000"/>
            <a:ext cx="5029200" cy="30175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3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Зростання ролі штучного інтелекту, цифрових платформ та алгоритмічного менеджменту у реалізації масової шкоди</a:t>
            </a:r>
            <a:endParaRPr lang="en-US" sz="1300" dirty="0"/>
          </a:p>
          <a:p>
            <a:pPr marL="127000" indent="-127000">
              <a:buSzPct val="100000"/>
              <a:buChar char="●"/>
            </a:pPr>
            <a:r>
              <a:rPr lang="en-US" sz="13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Традиційна доктрина командної відповідальності («знав або мав знати», «ефективний контроль») розрахована на ієрархію людського управління</a:t>
            </a:r>
            <a:endParaRPr lang="en-US" sz="1300" dirty="0"/>
          </a:p>
          <a:p>
            <a:pPr marL="127000" indent="-127000">
              <a:buSzPct val="100000"/>
              <a:buChar char="●"/>
            </a:pPr>
            <a:r>
              <a:rPr lang="en-US" sz="13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Якщо рішення є продуктом системи, а не ідентифікованої особи — зв'язок між умислом і наслідком стає доктринально проблематичним</a:t>
            </a:r>
            <a:endParaRPr lang="en-US" sz="1300" dirty="0"/>
          </a:p>
        </p:txBody>
      </p:sp>
      <p:sp>
        <p:nvSpPr>
          <p:cNvPr id="6" name="Shape 4"/>
          <p:cNvSpPr/>
          <p:nvPr/>
        </p:nvSpPr>
        <p:spPr>
          <a:xfrm>
            <a:off x="5577840" y="1097280"/>
            <a:ext cx="3200400" cy="137160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7" name="Text 5"/>
          <p:cNvSpPr/>
          <p:nvPr/>
        </p:nvSpPr>
        <p:spPr>
          <a:xfrm>
            <a:off x="5577840" y="1097280"/>
            <a:ext cx="3200400" cy="1371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dirty="0">
                <a:solidFill>
                  <a:srgbClr val="C8D8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Класична модель: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dirty="0">
                <a:solidFill>
                  <a:srgbClr val="C8D8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командир → наказ → злочин</a:t>
            </a:r>
            <a:endParaRPr lang="en-US" sz="1200" dirty="0"/>
          </a:p>
        </p:txBody>
      </p:sp>
      <p:sp>
        <p:nvSpPr>
          <p:cNvPr id="8" name="Shape 6"/>
          <p:cNvSpPr/>
          <p:nvPr/>
        </p:nvSpPr>
        <p:spPr>
          <a:xfrm>
            <a:off x="5577840" y="2606040"/>
            <a:ext cx="3200400" cy="1371600"/>
          </a:xfrm>
          <a:prstGeom prst="rect">
            <a:avLst/>
          </a:prstGeom>
          <a:solidFill>
            <a:srgbClr val="5C3D1E"/>
          </a:solidFill>
          <a:ln w="12700">
            <a:solidFill>
              <a:srgbClr val="5C3D1E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9" name="Text 7"/>
          <p:cNvSpPr/>
          <p:nvPr/>
        </p:nvSpPr>
        <p:spPr>
          <a:xfrm>
            <a:off x="5577840" y="2606040"/>
            <a:ext cx="3200400" cy="1371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dirty="0">
                <a:solidFill>
                  <a:srgbClr val="FFA04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Нова модель: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dirty="0">
                <a:solidFill>
                  <a:srgbClr val="FFA04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архітектор → система → результат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365760" y="4251960"/>
            <a:ext cx="841248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3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→ Необхідне розширення доктрини до відповідальності за дизайн систем</a:t>
            </a:r>
            <a:endParaRPr lang="en-US" sz="13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Кейс: постанова ВП ВС 28.02.2024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365760" y="1097280"/>
            <a:ext cx="8412480" cy="50292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65760" y="1097280"/>
            <a:ext cx="841248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Справа № 415/2182/20 — ключовий акт щодо злочину агресії в українській практиці</a:t>
            </a:r>
            <a:endParaRPr lang="en-US" sz="1300" dirty="0"/>
          </a:p>
        </p:txBody>
      </p:sp>
      <p:sp>
        <p:nvSpPr>
          <p:cNvPr id="7" name="Shape 5"/>
          <p:cNvSpPr/>
          <p:nvPr/>
        </p:nvSpPr>
        <p:spPr>
          <a:xfrm>
            <a:off x="365760" y="1737360"/>
            <a:ext cx="4114800" cy="28346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365760" y="1737360"/>
            <a:ext cx="4114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КОНЦЕПТУАЛЬНЕ ДОСЯГНЕННЯ</a:t>
            </a:r>
            <a:endParaRPr lang="en-US" sz="1200" dirty="0"/>
          </a:p>
        </p:txBody>
      </p:sp>
      <p:sp>
        <p:nvSpPr>
          <p:cNvPr id="9" name="Text 7"/>
          <p:cNvSpPr/>
          <p:nvPr/>
        </p:nvSpPr>
        <p:spPr>
          <a:xfrm>
            <a:off x="502920" y="2240280"/>
            <a:ext cx="3840480" cy="21945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Виокремлення «лідерського рівня» як суб'єкта злочину агресії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Рядовий боєць — суб'єкт воєнних злочинів (ст. 438 КК), але не агресії (ст. 437 КК)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Конвергенція з ідеєю leadership crime Римського статуту</a:t>
            </a:r>
            <a:endParaRPr lang="en-US" sz="1200" dirty="0"/>
          </a:p>
        </p:txBody>
      </p:sp>
      <p:sp>
        <p:nvSpPr>
          <p:cNvPr id="10" name="Shape 8"/>
          <p:cNvSpPr/>
          <p:nvPr/>
        </p:nvSpPr>
        <p:spPr>
          <a:xfrm>
            <a:off x="4663440" y="1737360"/>
            <a:ext cx="4114800" cy="283464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1" name="Text 9"/>
          <p:cNvSpPr/>
          <p:nvPr/>
        </p:nvSpPr>
        <p:spPr>
          <a:xfrm>
            <a:off x="4663440" y="1737360"/>
            <a:ext cx="4114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МЕЖІ ТА ЗАСТЕРЕЖЕННЯ</a:t>
            </a:r>
            <a:endParaRPr lang="en-US" sz="1200" dirty="0"/>
          </a:p>
        </p:txBody>
      </p:sp>
      <p:sp>
        <p:nvSpPr>
          <p:cNvPr id="12" name="Text 10"/>
          <p:cNvSpPr/>
          <p:nvPr/>
        </p:nvSpPr>
        <p:spPr>
          <a:xfrm>
            <a:off x="4800600" y="2240280"/>
            <a:ext cx="3840480" cy="21945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Крок у напрямку ст. 8bis, але не повна калька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Різні категоріальні апарати нац. та міжнародного права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Свідчення концептуальної відстані до стандарту МКС</a:t>
            </a:r>
            <a:endParaRPr lang="en-US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«Істотний вплив» vs «Ефективний контроль»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320040" y="1051560"/>
            <a:ext cx="4023360" cy="457200"/>
          </a:xfrm>
          <a:prstGeom prst="rect">
            <a:avLst/>
          </a:prstGeom>
          <a:solidFill>
            <a:srgbClr val="1A3260"/>
          </a:solidFill>
          <a:ln w="12700">
            <a:solidFill>
              <a:srgbClr val="1A326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20040" y="1051560"/>
            <a:ext cx="40233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НАЦІОНАЛЬНИЙ СТАНДАРТ</a:t>
            </a:r>
            <a:endParaRPr lang="en-US" sz="1200" dirty="0"/>
          </a:p>
        </p:txBody>
      </p:sp>
      <p:sp>
        <p:nvSpPr>
          <p:cNvPr id="7" name="Shape 5"/>
          <p:cNvSpPr/>
          <p:nvPr/>
        </p:nvSpPr>
        <p:spPr>
          <a:xfrm>
            <a:off x="320040" y="1508760"/>
            <a:ext cx="4023360" cy="329184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457200" y="1554480"/>
            <a:ext cx="3749040" cy="3200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3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Національна конструкція: достатньо «істотного впливу на процеси»</a:t>
            </a:r>
            <a:endParaRPr lang="en-US" sz="1300" dirty="0"/>
          </a:p>
          <a:p>
            <a:pPr marL="127000" indent="-127000">
              <a:buSzPct val="100000"/>
              <a:buChar char="●"/>
            </a:pPr>
            <a:r>
              <a:rPr lang="en-US" sz="13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Ширше коло суб'єктів через конструкцію «змови»</a:t>
            </a:r>
            <a:endParaRPr lang="en-US" sz="1300" dirty="0"/>
          </a:p>
          <a:p>
            <a:pPr marL="127000" indent="-127000">
              <a:buSzPct val="100000"/>
              <a:buChar char="●"/>
            </a:pPr>
            <a:r>
              <a:rPr lang="en-US" sz="13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Не вимагає реальної можливості запобігти злочину</a:t>
            </a:r>
            <a:endParaRPr lang="en-US" sz="1300" dirty="0"/>
          </a:p>
        </p:txBody>
      </p:sp>
      <p:sp>
        <p:nvSpPr>
          <p:cNvPr id="9" name="Shape 7"/>
          <p:cNvSpPr/>
          <p:nvPr/>
        </p:nvSpPr>
        <p:spPr>
          <a:xfrm>
            <a:off x="4160520" y="2286000"/>
            <a:ext cx="822960" cy="822960"/>
          </a:xfrm>
          <a:prstGeom prst="ellipse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0" name="Text 8"/>
          <p:cNvSpPr/>
          <p:nvPr/>
        </p:nvSpPr>
        <p:spPr>
          <a:xfrm>
            <a:off x="4160520" y="2286000"/>
            <a:ext cx="822960" cy="8229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VS</a:t>
            </a:r>
            <a:endParaRPr lang="en-US" sz="1600" dirty="0"/>
          </a:p>
        </p:txBody>
      </p:sp>
      <p:sp>
        <p:nvSpPr>
          <p:cNvPr id="11" name="Shape 9"/>
          <p:cNvSpPr/>
          <p:nvPr/>
        </p:nvSpPr>
        <p:spPr>
          <a:xfrm>
            <a:off x="4800600" y="1051560"/>
            <a:ext cx="4023360" cy="45720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10"/>
          <p:cNvSpPr/>
          <p:nvPr/>
        </p:nvSpPr>
        <p:spPr>
          <a:xfrm>
            <a:off x="4800600" y="1051560"/>
            <a:ext cx="40233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СТАНДАРТ МКС (ст. 8bis)</a:t>
            </a:r>
            <a:endParaRPr lang="en-US" sz="1200" dirty="0"/>
          </a:p>
        </p:txBody>
      </p:sp>
      <p:sp>
        <p:nvSpPr>
          <p:cNvPr id="13" name="Shape 11"/>
          <p:cNvSpPr/>
          <p:nvPr/>
        </p:nvSpPr>
        <p:spPr>
          <a:xfrm>
            <a:off x="4800600" y="1508760"/>
            <a:ext cx="4023360" cy="329184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4" name="Text 12"/>
          <p:cNvSpPr/>
          <p:nvPr/>
        </p:nvSpPr>
        <p:spPr>
          <a:xfrm>
            <a:off x="4937760" y="1554480"/>
            <a:ext cx="3749040" cy="3200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3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Стаття 8bis: «effectively exercise control over or to direct» — конкретний поріг</a:t>
            </a:r>
            <a:endParaRPr lang="en-US" sz="1300" dirty="0"/>
          </a:p>
          <a:p>
            <a:pPr marL="127000" indent="-127000">
              <a:buSzPct val="100000"/>
              <a:buChar char="●"/>
            </a:pPr>
            <a:r>
              <a:rPr lang="en-US" sz="13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Звужений суб'єктний склад: лише вище керівництво</a:t>
            </a:r>
            <a:endParaRPr lang="en-US" sz="1300" dirty="0"/>
          </a:p>
          <a:p>
            <a:pPr marL="127000" indent="-127000">
              <a:buSzPct val="100000"/>
              <a:buChar char="●"/>
            </a:pPr>
            <a:r>
              <a:rPr lang="en-US" sz="13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Верле: необхідна реальна можливість покарання або запобігання</a:t>
            </a:r>
            <a:endParaRPr lang="en-US" sz="13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Ідеологічний урок з українського кейсу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365760" y="1097280"/>
            <a:ext cx="777240" cy="1078992"/>
          </a:xfrm>
          <a:prstGeom prst="rect">
            <a:avLst/>
          </a:prstGeom>
          <a:solidFill>
            <a:srgbClr val="1A3260"/>
          </a:solidFill>
          <a:ln w="12700">
            <a:solidFill>
              <a:srgbClr val="1A326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65760" y="1097280"/>
            <a:ext cx="777240" cy="10789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30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</a:t>
            </a:r>
            <a:endParaRPr lang="en-US" sz="3000" dirty="0"/>
          </a:p>
        </p:txBody>
      </p:sp>
      <p:sp>
        <p:nvSpPr>
          <p:cNvPr id="7" name="Shape 5"/>
          <p:cNvSpPr/>
          <p:nvPr/>
        </p:nvSpPr>
        <p:spPr>
          <a:xfrm>
            <a:off x="1234440" y="1097280"/>
            <a:ext cx="7543800" cy="1078992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1371600" y="1143000"/>
            <a:ext cx="7223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Висока нац. експертиза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1371600" y="1554480"/>
            <a:ext cx="722376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Постанова ВП ВС демонструє глибину національної доктрини кримінального права</a:t>
            </a:r>
            <a:endParaRPr lang="en-US" sz="1200" dirty="0"/>
          </a:p>
        </p:txBody>
      </p:sp>
      <p:sp>
        <p:nvSpPr>
          <p:cNvPr id="10" name="Shape 8"/>
          <p:cNvSpPr/>
          <p:nvPr/>
        </p:nvSpPr>
        <p:spPr>
          <a:xfrm>
            <a:off x="365760" y="2359152"/>
            <a:ext cx="777240" cy="1078992"/>
          </a:xfrm>
          <a:prstGeom prst="rect">
            <a:avLst/>
          </a:prstGeom>
          <a:solidFill>
            <a:srgbClr val="7B3F00"/>
          </a:solidFill>
          <a:ln w="12700">
            <a:solidFill>
              <a:srgbClr val="7B3F0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1" name="Text 9"/>
          <p:cNvSpPr/>
          <p:nvPr/>
        </p:nvSpPr>
        <p:spPr>
          <a:xfrm>
            <a:off x="365760" y="2359152"/>
            <a:ext cx="777240" cy="10789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30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≠</a:t>
            </a:r>
            <a:endParaRPr lang="en-US" sz="3000" dirty="0"/>
          </a:p>
        </p:txBody>
      </p:sp>
      <p:sp>
        <p:nvSpPr>
          <p:cNvPr id="12" name="Shape 10"/>
          <p:cNvSpPr/>
          <p:nvPr/>
        </p:nvSpPr>
        <p:spPr>
          <a:xfrm>
            <a:off x="1234440" y="2359152"/>
            <a:ext cx="7543800" cy="1078992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3" name="Text 11"/>
          <p:cNvSpPr/>
          <p:nvPr/>
        </p:nvSpPr>
        <p:spPr>
          <a:xfrm>
            <a:off x="1371600" y="2404872"/>
            <a:ext cx="7223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Концептуальна відстань</a:t>
            </a:r>
            <a:endParaRPr lang="en-US" sz="1400" dirty="0"/>
          </a:p>
        </p:txBody>
      </p:sp>
      <p:sp>
        <p:nvSpPr>
          <p:cNvPr id="14" name="Text 12"/>
          <p:cNvSpPr/>
          <p:nvPr/>
        </p:nvSpPr>
        <p:spPr>
          <a:xfrm>
            <a:off x="1371600" y="2816352"/>
            <a:ext cx="722376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Помилка: ототожнення знання нац. права з готовністю мислити в категоріях ICL</a:t>
            </a:r>
            <a:endParaRPr lang="en-US" sz="1200" dirty="0"/>
          </a:p>
        </p:txBody>
      </p:sp>
      <p:sp>
        <p:nvSpPr>
          <p:cNvPr id="15" name="Shape 13"/>
          <p:cNvSpPr/>
          <p:nvPr/>
        </p:nvSpPr>
        <p:spPr>
          <a:xfrm>
            <a:off x="365760" y="3621024"/>
            <a:ext cx="777240" cy="1078992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6" name="Text 14"/>
          <p:cNvSpPr/>
          <p:nvPr/>
        </p:nvSpPr>
        <p:spPr>
          <a:xfrm>
            <a:off x="365760" y="3621024"/>
            <a:ext cx="777240" cy="10789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30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→</a:t>
            </a:r>
            <a:endParaRPr lang="en-US" sz="3000" dirty="0"/>
          </a:p>
        </p:txBody>
      </p:sp>
      <p:sp>
        <p:nvSpPr>
          <p:cNvPr id="17" name="Shape 15"/>
          <p:cNvSpPr/>
          <p:nvPr/>
        </p:nvSpPr>
        <p:spPr>
          <a:xfrm>
            <a:off x="1234440" y="3621024"/>
            <a:ext cx="7543800" cy="1078992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8" name="Text 16"/>
          <p:cNvSpPr/>
          <p:nvPr/>
        </p:nvSpPr>
        <p:spPr>
          <a:xfrm>
            <a:off x="1371600" y="3666744"/>
            <a:ext cx="7223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Ключ: різні апарати</a:t>
            </a:r>
            <a:endParaRPr lang="en-US" sz="1400" dirty="0"/>
          </a:p>
        </p:txBody>
      </p:sp>
      <p:sp>
        <p:nvSpPr>
          <p:cNvPr id="19" name="Text 17"/>
          <p:cNvSpPr/>
          <p:nvPr/>
        </p:nvSpPr>
        <p:spPr>
          <a:xfrm>
            <a:off x="1371600" y="4078224"/>
            <a:ext cx="722376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Одна і та сама поведінка інакше описується й кваліфікується в нац. та міжн. парадигмах</a:t>
            </a:r>
            <a:endParaRPr lang="en-US" sz="1200" dirty="0"/>
          </a:p>
        </p:txBody>
      </p:sp>
      <p:sp>
        <p:nvSpPr>
          <p:cNvPr id="20" name="Text 18"/>
          <p:cNvSpPr/>
          <p:nvPr/>
        </p:nvSpPr>
        <p:spPr>
          <a:xfrm>
            <a:off x="365760" y="4617720"/>
            <a:ext cx="84124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i="1" dirty="0">
                <a:solidFill>
                  <a:srgbClr val="8FA3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Для роботи в МКС критичне не «знання норм», а мислення в категоріях ICL</a:t>
            </a:r>
            <a:endParaRPr lang="en-US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Нормативні пріоритети для ICL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365760" y="1143000"/>
            <a:ext cx="594360" cy="1078992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65760" y="1143000"/>
            <a:ext cx="594360" cy="10789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</a:t>
            </a:r>
            <a:endParaRPr lang="en-US" sz="2800" dirty="0"/>
          </a:p>
        </p:txBody>
      </p:sp>
      <p:sp>
        <p:nvSpPr>
          <p:cNvPr id="7" name="Shape 5"/>
          <p:cNvSpPr/>
          <p:nvPr/>
        </p:nvSpPr>
        <p:spPr>
          <a:xfrm>
            <a:off x="1051560" y="1143000"/>
            <a:ext cx="7726680" cy="1078992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1188720" y="1188720"/>
            <a:ext cx="74066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Розширення суб'єктності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1188720" y="1581912"/>
            <a:ext cx="7406640" cy="5943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Від індивіда — до організаційної вини та корпоративної відповідальності; подолання «юрисдикційного сліпого кута»</a:t>
            </a:r>
            <a:endParaRPr lang="en-US" sz="1200" dirty="0"/>
          </a:p>
        </p:txBody>
      </p:sp>
      <p:sp>
        <p:nvSpPr>
          <p:cNvPr id="10" name="Shape 8"/>
          <p:cNvSpPr/>
          <p:nvPr/>
        </p:nvSpPr>
        <p:spPr>
          <a:xfrm>
            <a:off x="365760" y="2404872"/>
            <a:ext cx="594360" cy="1078992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1" name="Text 9"/>
          <p:cNvSpPr/>
          <p:nvPr/>
        </p:nvSpPr>
        <p:spPr>
          <a:xfrm>
            <a:off x="365760" y="2404872"/>
            <a:ext cx="594360" cy="10789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</a:t>
            </a:r>
            <a:endParaRPr lang="en-US" sz="2800" dirty="0"/>
          </a:p>
        </p:txBody>
      </p:sp>
      <p:sp>
        <p:nvSpPr>
          <p:cNvPr id="12" name="Shape 10"/>
          <p:cNvSpPr/>
          <p:nvPr/>
        </p:nvSpPr>
        <p:spPr>
          <a:xfrm>
            <a:off x="1051560" y="2404872"/>
            <a:ext cx="7726680" cy="1078992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3" name="Text 11"/>
          <p:cNvSpPr/>
          <p:nvPr/>
        </p:nvSpPr>
        <p:spPr>
          <a:xfrm>
            <a:off x="1188720" y="2450592"/>
            <a:ext cx="74066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Системне читання TCL через ICL</a:t>
            </a:r>
            <a:endParaRPr lang="en-US" sz="1400" dirty="0"/>
          </a:p>
        </p:txBody>
      </p:sp>
      <p:sp>
        <p:nvSpPr>
          <p:cNvPr id="14" name="Text 12"/>
          <p:cNvSpPr/>
          <p:nvPr/>
        </p:nvSpPr>
        <p:spPr>
          <a:xfrm>
            <a:off x="1188720" y="2843784"/>
            <a:ext cx="7406640" cy="5943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Подолання асиметрії між високими порогами ICL та операційною широтою TCL (особливо — торгівля людьми в умовах конфлікту)</a:t>
            </a:r>
            <a:endParaRPr lang="en-US" sz="1200" dirty="0"/>
          </a:p>
        </p:txBody>
      </p:sp>
      <p:sp>
        <p:nvSpPr>
          <p:cNvPr id="15" name="Shape 13"/>
          <p:cNvSpPr/>
          <p:nvPr/>
        </p:nvSpPr>
        <p:spPr>
          <a:xfrm>
            <a:off x="365760" y="3666744"/>
            <a:ext cx="594360" cy="1078992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6" name="Text 14"/>
          <p:cNvSpPr/>
          <p:nvPr/>
        </p:nvSpPr>
        <p:spPr>
          <a:xfrm>
            <a:off x="365760" y="3666744"/>
            <a:ext cx="594360" cy="10789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</a:t>
            </a:r>
            <a:endParaRPr lang="en-US" sz="2800" dirty="0"/>
          </a:p>
        </p:txBody>
      </p:sp>
      <p:sp>
        <p:nvSpPr>
          <p:cNvPr id="17" name="Shape 15"/>
          <p:cNvSpPr/>
          <p:nvPr/>
        </p:nvSpPr>
        <p:spPr>
          <a:xfrm>
            <a:off x="1051560" y="3666744"/>
            <a:ext cx="7726680" cy="1078992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8" name="Text 16"/>
          <p:cNvSpPr/>
          <p:nvPr/>
        </p:nvSpPr>
        <p:spPr>
          <a:xfrm>
            <a:off x="1188720" y="3712464"/>
            <a:ext cx="74066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Оновлення командної відповідальності</a:t>
            </a:r>
            <a:endParaRPr lang="en-US" sz="1400" dirty="0"/>
          </a:p>
        </p:txBody>
      </p:sp>
      <p:sp>
        <p:nvSpPr>
          <p:cNvPr id="19" name="Text 17"/>
          <p:cNvSpPr/>
          <p:nvPr/>
        </p:nvSpPr>
        <p:spPr>
          <a:xfrm>
            <a:off x="1188720" y="4105656"/>
            <a:ext cx="7406640" cy="5943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44444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Адаптація до алгоритмічного управління: відповідальність через дизайн і розгортання систем, а не лише через індивідуальне знання</a:t>
            </a:r>
            <a:endParaRPr lang="en-US" sz="1200" dirty="0"/>
          </a:p>
        </p:txBody>
      </p:sp>
      <p:sp>
        <p:nvSpPr>
          <p:cNvPr id="20" name="Text 18"/>
          <p:cNvSpPr/>
          <p:nvPr/>
        </p:nvSpPr>
        <p:spPr>
          <a:xfrm>
            <a:off x="365760" y="4645152"/>
            <a:ext cx="841248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8FA3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Йдеться не про «косметичну поправку», а про перегляд базових ідеологічних припущень МКС</a:t>
            </a:r>
            <a:endParaRPr lang="en-US" sz="1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Схема юрисдикційних розривів МКС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365760" y="1097280"/>
            <a:ext cx="8412480" cy="64008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65760" y="1097280"/>
            <a:ext cx="841248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Масова шкода / системні порушення прав людини</a:t>
            </a:r>
            <a:endParaRPr lang="en-US" sz="1400" dirty="0"/>
          </a:p>
        </p:txBody>
      </p:sp>
      <p:sp>
        <p:nvSpPr>
          <p:cNvPr id="7" name="Shape 5"/>
          <p:cNvSpPr/>
          <p:nvPr/>
        </p:nvSpPr>
        <p:spPr>
          <a:xfrm>
            <a:off x="365760" y="1874520"/>
            <a:ext cx="2606040" cy="2560320"/>
          </a:xfrm>
          <a:prstGeom prst="rect">
            <a:avLst/>
          </a:prstGeom>
          <a:solidFill>
            <a:srgbClr val="F3F7FF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365760" y="1874520"/>
            <a:ext cx="260604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1A326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TCL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457200" y="2331720"/>
            <a:ext cx="2423160" cy="20116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Широке охоплення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Немає суду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Різні нац. системи</a:t>
            </a:r>
            <a:endParaRPr lang="en-US" sz="1200" dirty="0"/>
          </a:p>
        </p:txBody>
      </p:sp>
      <p:sp>
        <p:nvSpPr>
          <p:cNvPr id="10" name="Shape 8"/>
          <p:cNvSpPr/>
          <p:nvPr/>
        </p:nvSpPr>
        <p:spPr>
          <a:xfrm>
            <a:off x="3246120" y="1874520"/>
            <a:ext cx="2651760" cy="2560320"/>
          </a:xfrm>
          <a:prstGeom prst="rect">
            <a:avLst/>
          </a:prstGeom>
          <a:solidFill>
            <a:srgbClr val="F0F7F0"/>
          </a:solidFill>
          <a:ln w="12700">
            <a:solidFill>
              <a:srgbClr val="90C09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1" name="Text 9"/>
          <p:cNvSpPr/>
          <p:nvPr/>
        </p:nvSpPr>
        <p:spPr>
          <a:xfrm>
            <a:off x="3246120" y="1874520"/>
            <a:ext cx="265176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2A6A2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ECL</a:t>
            </a:r>
            <a:endParaRPr lang="en-US" sz="1400" dirty="0"/>
          </a:p>
        </p:txBody>
      </p:sp>
      <p:sp>
        <p:nvSpPr>
          <p:cNvPr id="12" name="Text 10"/>
          <p:cNvSpPr/>
          <p:nvPr/>
        </p:nvSpPr>
        <p:spPr>
          <a:xfrm>
            <a:off x="3337560" y="2331720"/>
            <a:ext cx="2468880" cy="20116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Регіональне охоплення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ЄС-інституції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Доречне, але вузьке</a:t>
            </a:r>
            <a:endParaRPr lang="en-US" sz="1200" dirty="0"/>
          </a:p>
        </p:txBody>
      </p:sp>
      <p:sp>
        <p:nvSpPr>
          <p:cNvPr id="13" name="Shape 11"/>
          <p:cNvSpPr/>
          <p:nvPr/>
        </p:nvSpPr>
        <p:spPr>
          <a:xfrm>
            <a:off x="6172200" y="1874520"/>
            <a:ext cx="2606040" cy="2560320"/>
          </a:xfrm>
          <a:prstGeom prst="rect">
            <a:avLst/>
          </a:prstGeom>
          <a:solidFill>
            <a:srgbClr val="FFF8F0"/>
          </a:solidFill>
          <a:ln w="12700">
            <a:solidFill>
              <a:srgbClr val="D0A08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4" name="Text 12"/>
          <p:cNvSpPr/>
          <p:nvPr/>
        </p:nvSpPr>
        <p:spPr>
          <a:xfrm>
            <a:off x="6172200" y="1874520"/>
            <a:ext cx="260604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7B3F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ICL / МКС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6263640" y="2331720"/>
            <a:ext cx="2423160" cy="20116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Глибока юрисдикція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Високі пороги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Вузьке охоплення</a:t>
            </a:r>
            <a:endParaRPr lang="en-US" sz="1200" dirty="0"/>
          </a:p>
        </p:txBody>
      </p:sp>
      <p:sp>
        <p:nvSpPr>
          <p:cNvPr id="16" name="Shape 14"/>
          <p:cNvSpPr/>
          <p:nvPr/>
        </p:nvSpPr>
        <p:spPr>
          <a:xfrm>
            <a:off x="2880360" y="2651760"/>
            <a:ext cx="365760" cy="822960"/>
          </a:xfrm>
          <a:prstGeom prst="rect">
            <a:avLst/>
          </a:prstGeom>
          <a:solidFill>
            <a:srgbClr val="FF4444"/>
          </a:solidFill>
          <a:ln w="12700">
            <a:solidFill>
              <a:srgbClr val="FF4444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7" name="Text 15"/>
          <p:cNvSpPr/>
          <p:nvPr/>
        </p:nvSpPr>
        <p:spPr>
          <a:xfrm>
            <a:off x="2880360" y="2651760"/>
            <a:ext cx="365760" cy="8229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7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GAP</a:t>
            </a:r>
            <a:endParaRPr lang="en-US" sz="700" dirty="0"/>
          </a:p>
        </p:txBody>
      </p:sp>
      <p:sp>
        <p:nvSpPr>
          <p:cNvPr id="18" name="Shape 16"/>
          <p:cNvSpPr/>
          <p:nvPr/>
        </p:nvSpPr>
        <p:spPr>
          <a:xfrm>
            <a:off x="5897880" y="2651760"/>
            <a:ext cx="274320" cy="822960"/>
          </a:xfrm>
          <a:prstGeom prst="rect">
            <a:avLst/>
          </a:prstGeom>
          <a:solidFill>
            <a:srgbClr val="FF4444"/>
          </a:solidFill>
          <a:ln w="12700">
            <a:solidFill>
              <a:srgbClr val="FF4444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9" name="Text 17"/>
          <p:cNvSpPr/>
          <p:nvPr/>
        </p:nvSpPr>
        <p:spPr>
          <a:xfrm>
            <a:off x="5897880" y="2651760"/>
            <a:ext cx="274320" cy="8229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9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!</a:t>
            </a:r>
            <a:endParaRPr lang="en-US" sz="900" dirty="0"/>
          </a:p>
        </p:txBody>
      </p:sp>
      <p:sp>
        <p:nvSpPr>
          <p:cNvPr id="20" name="Text 18"/>
          <p:cNvSpPr/>
          <p:nvPr/>
        </p:nvSpPr>
        <p:spPr>
          <a:xfrm>
            <a:off x="365760" y="4590288"/>
            <a:ext cx="84124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rgbClr val="BB222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Жертви потрапляють у нормативний вакуум між режимами</a:t>
            </a:r>
            <a:endParaRPr lang="en-US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Ключові тези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365760" y="1097280"/>
            <a:ext cx="457200" cy="64008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65760" y="1097280"/>
            <a:ext cx="4572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</a:t>
            </a:r>
            <a:endParaRPr lang="en-US" sz="1600" dirty="0"/>
          </a:p>
        </p:txBody>
      </p:sp>
      <p:sp>
        <p:nvSpPr>
          <p:cNvPr id="7" name="Shape 5"/>
          <p:cNvSpPr/>
          <p:nvPr/>
        </p:nvSpPr>
        <p:spPr>
          <a:xfrm>
            <a:off x="914400" y="1097280"/>
            <a:ext cx="7863840" cy="64008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1005840" y="1097280"/>
            <a:ext cx="76809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Юрисдикційні розриви МКС є наслідком його ідеологічної архітектури, а не помилками практики</a:t>
            </a:r>
            <a:endParaRPr lang="en-US" sz="1200" dirty="0"/>
          </a:p>
        </p:txBody>
      </p:sp>
      <p:sp>
        <p:nvSpPr>
          <p:cNvPr id="9" name="Shape 7"/>
          <p:cNvSpPr/>
          <p:nvPr/>
        </p:nvSpPr>
        <p:spPr>
          <a:xfrm>
            <a:off x="365760" y="1874520"/>
            <a:ext cx="457200" cy="64008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0" name="Text 8"/>
          <p:cNvSpPr/>
          <p:nvPr/>
        </p:nvSpPr>
        <p:spPr>
          <a:xfrm>
            <a:off x="365760" y="1874520"/>
            <a:ext cx="4572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</a:t>
            </a:r>
            <a:endParaRPr lang="en-US" sz="1600" dirty="0"/>
          </a:p>
        </p:txBody>
      </p:sp>
      <p:sp>
        <p:nvSpPr>
          <p:cNvPr id="11" name="Shape 9"/>
          <p:cNvSpPr/>
          <p:nvPr/>
        </p:nvSpPr>
        <p:spPr>
          <a:xfrm>
            <a:off x="914400" y="1874520"/>
            <a:ext cx="7863840" cy="64008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10"/>
          <p:cNvSpPr/>
          <p:nvPr/>
        </p:nvSpPr>
        <p:spPr>
          <a:xfrm>
            <a:off x="1005840" y="1874520"/>
            <a:ext cx="76809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TCL — «відсутній третій»: без його визнання жертви залишаються між режимами ICL та ECL</a:t>
            </a:r>
            <a:endParaRPr lang="en-US" sz="1200" dirty="0"/>
          </a:p>
        </p:txBody>
      </p:sp>
      <p:sp>
        <p:nvSpPr>
          <p:cNvPr id="13" name="Shape 11"/>
          <p:cNvSpPr/>
          <p:nvPr/>
        </p:nvSpPr>
        <p:spPr>
          <a:xfrm>
            <a:off x="365760" y="2651760"/>
            <a:ext cx="457200" cy="64008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4" name="Text 12"/>
          <p:cNvSpPr/>
          <p:nvPr/>
        </p:nvSpPr>
        <p:spPr>
          <a:xfrm>
            <a:off x="365760" y="2651760"/>
            <a:ext cx="4572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</a:t>
            </a:r>
            <a:endParaRPr lang="en-US" sz="1600" dirty="0"/>
          </a:p>
        </p:txBody>
      </p:sp>
      <p:sp>
        <p:nvSpPr>
          <p:cNvPr id="15" name="Shape 13"/>
          <p:cNvSpPr/>
          <p:nvPr/>
        </p:nvSpPr>
        <p:spPr>
          <a:xfrm>
            <a:off x="914400" y="2651760"/>
            <a:ext cx="7863840" cy="64008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6" name="Text 14"/>
          <p:cNvSpPr/>
          <p:nvPr/>
        </p:nvSpPr>
        <p:spPr>
          <a:xfrm>
            <a:off x="1005840" y="2651760"/>
            <a:ext cx="76809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Корпоративна та алгоритмічна безкарність — структурні обмеження, що потребують доктринальної відповіді</a:t>
            </a:r>
            <a:endParaRPr lang="en-US" sz="1200" dirty="0"/>
          </a:p>
        </p:txBody>
      </p:sp>
      <p:sp>
        <p:nvSpPr>
          <p:cNvPr id="17" name="Shape 15"/>
          <p:cNvSpPr/>
          <p:nvPr/>
        </p:nvSpPr>
        <p:spPr>
          <a:xfrm>
            <a:off x="365760" y="3429000"/>
            <a:ext cx="457200" cy="64008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8" name="Text 16"/>
          <p:cNvSpPr/>
          <p:nvPr/>
        </p:nvSpPr>
        <p:spPr>
          <a:xfrm>
            <a:off x="365760" y="3429000"/>
            <a:ext cx="4572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</a:t>
            </a:r>
            <a:endParaRPr lang="en-US" sz="1600" dirty="0"/>
          </a:p>
        </p:txBody>
      </p:sp>
      <p:sp>
        <p:nvSpPr>
          <p:cNvPr id="19" name="Shape 17"/>
          <p:cNvSpPr/>
          <p:nvPr/>
        </p:nvSpPr>
        <p:spPr>
          <a:xfrm>
            <a:off x="914400" y="3429000"/>
            <a:ext cx="7863840" cy="64008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20" name="Text 18"/>
          <p:cNvSpPr/>
          <p:nvPr/>
        </p:nvSpPr>
        <p:spPr>
          <a:xfrm>
            <a:off x="1005840" y="3429000"/>
            <a:ext cx="76809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Українська судова практика: висока нац. компетенція, але концептуальна відстань від стандартів ICL</a:t>
            </a:r>
            <a:endParaRPr lang="en-US" sz="1200" dirty="0"/>
          </a:p>
        </p:txBody>
      </p:sp>
      <p:sp>
        <p:nvSpPr>
          <p:cNvPr id="21" name="Shape 19"/>
          <p:cNvSpPr/>
          <p:nvPr/>
        </p:nvSpPr>
        <p:spPr>
          <a:xfrm>
            <a:off x="365760" y="4206240"/>
            <a:ext cx="457200" cy="64008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22" name="Text 20"/>
          <p:cNvSpPr/>
          <p:nvPr/>
        </p:nvSpPr>
        <p:spPr>
          <a:xfrm>
            <a:off x="365760" y="4206240"/>
            <a:ext cx="4572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</a:t>
            </a:r>
            <a:endParaRPr lang="en-US" sz="1600" dirty="0"/>
          </a:p>
        </p:txBody>
      </p:sp>
      <p:sp>
        <p:nvSpPr>
          <p:cNvPr id="23" name="Shape 21"/>
          <p:cNvSpPr/>
          <p:nvPr/>
        </p:nvSpPr>
        <p:spPr>
          <a:xfrm>
            <a:off x="914400" y="4206240"/>
            <a:ext cx="7863840" cy="64008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24" name="Text 22"/>
          <p:cNvSpPr/>
          <p:nvPr/>
        </p:nvSpPr>
        <p:spPr>
          <a:xfrm>
            <a:off x="1005840" y="4206240"/>
            <a:ext cx="76809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Без переосмислення суб'єктності та доктрини контролю МКС ризикує залишитися символічно потужним, але операційно «вузьким»</a:t>
            </a:r>
            <a:endParaRPr lang="en-US" sz="1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solidFill>
          <a:srgbClr val="0D1B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64008" cy="514350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Text 1"/>
          <p:cNvSpPr/>
          <p:nvPr/>
        </p:nvSpPr>
        <p:spPr>
          <a:xfrm>
            <a:off x="365760" y="274320"/>
            <a:ext cx="841248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300" b="1" kern="0" spc="500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ВИСНОВОК</a:t>
            </a:r>
            <a:endParaRPr lang="en-US" sz="1300" dirty="0"/>
          </a:p>
        </p:txBody>
      </p:sp>
      <p:sp>
        <p:nvSpPr>
          <p:cNvPr id="4" name="Text 2"/>
          <p:cNvSpPr/>
          <p:nvPr/>
        </p:nvSpPr>
        <p:spPr>
          <a:xfrm>
            <a:off x="365760" y="822960"/>
            <a:ext cx="8412480" cy="7315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Ідеологія та юрисдикційні розриви в практиці МКС</a:t>
            </a:r>
            <a:endParaRPr lang="en-US" sz="2400" dirty="0"/>
          </a:p>
        </p:txBody>
      </p:sp>
      <p:sp>
        <p:nvSpPr>
          <p:cNvPr id="5" name="Shape 3"/>
          <p:cNvSpPr/>
          <p:nvPr/>
        </p:nvSpPr>
        <p:spPr>
          <a:xfrm>
            <a:off x="365760" y="1600200"/>
            <a:ext cx="8412480" cy="22860"/>
          </a:xfrm>
          <a:prstGeom prst="rect">
            <a:avLst/>
          </a:prstGeom>
          <a:solidFill>
            <a:srgbClr val="C8D8F0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65760" y="1691640"/>
            <a:ext cx="8412480" cy="1645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dirty="0">
                <a:solidFill>
                  <a:srgbClr val="C8D8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Більшість проблем МКС — не «помилки практики», а логічні наслідки його ідеології та архітектури, розроблених в іншому історичному і технологічному контексті. Юрисдикційні розриви виникають саме на стику режимів: ICL–ECL–TCL, між високими порогами МКС і широтою транснаціонального права, між індивідуалістичною суб'єктністю Суду та колективним характером сучасної масової шкоди.</a:t>
            </a:r>
            <a:endParaRPr lang="en-US" sz="1400" dirty="0"/>
          </a:p>
        </p:txBody>
      </p:sp>
      <p:sp>
        <p:nvSpPr>
          <p:cNvPr id="7" name="Shape 5"/>
          <p:cNvSpPr/>
          <p:nvPr/>
        </p:nvSpPr>
        <p:spPr>
          <a:xfrm>
            <a:off x="365760" y="3383280"/>
            <a:ext cx="8412480" cy="2286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365760" y="3520440"/>
            <a:ext cx="8412480" cy="10972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5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Без визнання TCL як повноцінного «третього», без переосмислення суб'єктності та доктрини контролю — МКС ризикує залишатися символічно потужним, але операційно «вузьким».</a:t>
            </a:r>
            <a:endParaRPr lang="en-US" sz="1500" dirty="0"/>
          </a:p>
        </p:txBody>
      </p:sp>
      <p:sp>
        <p:nvSpPr>
          <p:cNvPr id="9" name="Text 7"/>
          <p:cNvSpPr/>
          <p:nvPr/>
        </p:nvSpPr>
        <p:spPr>
          <a:xfrm>
            <a:off x="365760" y="4709160"/>
            <a:ext cx="841248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8FA3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В'ячеслав Туляков · НУ «Одеська юридична академія» · ORCID 0000-0002-2716-7244</a:t>
            </a:r>
            <a:endParaRPr lang="en-US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600200" y="1100139"/>
            <a:ext cx="6062472" cy="3071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430"/>
              </a:lnSpc>
            </a:pPr>
            <a:r>
              <a:rPr lang="uk-UA" sz="2025" b="1" dirty="0">
                <a:solidFill>
                  <a:srgbClr val="0070C0"/>
                </a:solidFill>
                <a:latin typeface="Arial" pitchFamily="34" charset="0"/>
                <a:cs typeface="Arial" pitchFamily="34" charset="-120"/>
              </a:rPr>
              <a:t>Дякую за Увагу</a:t>
            </a:r>
            <a:endParaRPr lang="en-US" sz="2025" dirty="0">
              <a:solidFill>
                <a:srgbClr val="0070C0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600200" y="1578770"/>
            <a:ext cx="6062472" cy="1785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418"/>
              </a:lnSpc>
            </a:pPr>
            <a:r>
              <a:rPr lang="en-US" sz="15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Вячеслав</a:t>
            </a:r>
            <a:r>
              <a:rPr lang="en-US" sz="15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Туляков</a:t>
            </a:r>
            <a:r>
              <a:rPr lang="uk-UA" sz="15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(с) 2026</a:t>
            </a:r>
            <a:endParaRPr lang="en-US" sz="1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 2"/>
          <p:cNvSpPr/>
          <p:nvPr/>
        </p:nvSpPr>
        <p:spPr>
          <a:xfrm>
            <a:off x="1828800" y="1871663"/>
            <a:ext cx="3311237" cy="12001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257175" indent="-257175">
              <a:lnSpc>
                <a:spcPts val="1823"/>
              </a:lnSpc>
              <a:buSzPct val="100000"/>
              <a:buChar char="•"/>
            </a:pPr>
            <a:r>
              <a:rPr lang="en-US" sz="15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Доктор юридичних наук, професор</a:t>
            </a:r>
            <a:endParaRPr lang="en-US" sz="1500" dirty="0">
              <a:solidFill>
                <a:srgbClr val="0070C0"/>
              </a:solidFill>
            </a:endParaRPr>
          </a:p>
          <a:p>
            <a:pPr marL="257175" indent="-257175">
              <a:lnSpc>
                <a:spcPts val="1823"/>
              </a:lnSpc>
              <a:buSzPct val="100000"/>
              <a:buChar char="•"/>
            </a:pPr>
            <a:r>
              <a:rPr lang="en-US" sz="15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Член-кореспондент НАПрН України</a:t>
            </a:r>
            <a:endParaRPr lang="en-US" sz="1500" dirty="0">
              <a:solidFill>
                <a:srgbClr val="0070C0"/>
              </a:solidFill>
            </a:endParaRPr>
          </a:p>
          <a:p>
            <a:pPr marL="257175" indent="-257175">
              <a:lnSpc>
                <a:spcPts val="1823"/>
              </a:lnSpc>
              <a:buSzPct val="100000"/>
              <a:buChar char="•"/>
            </a:pPr>
            <a:r>
              <a:rPr lang="en-US" sz="15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Суддя ad hoc ЄСПЛ (20</a:t>
            </a:r>
            <a:r>
              <a:rPr lang="uk-UA" sz="15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</a:t>
            </a:r>
            <a:r>
              <a:rPr lang="en-US" sz="1500" dirty="0">
                <a:solidFill>
                  <a:srgbClr val="0070C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3–2026)</a:t>
            </a:r>
            <a:endParaRPr lang="uk-UA" sz="1500" dirty="0">
              <a:solidFill>
                <a:srgbClr val="0070C0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  <a:p>
            <a:pPr marL="257175" indent="-257175">
              <a:lnSpc>
                <a:spcPts val="1823"/>
              </a:lnSpc>
              <a:buSzPct val="100000"/>
              <a:buChar char="•"/>
            </a:pPr>
            <a:endParaRPr lang="uk-UA" sz="1500" dirty="0">
              <a:solidFill>
                <a:srgbClr val="0070C0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  <a:p>
            <a:pPr algn="ctr">
              <a:lnSpc>
                <a:spcPts val="1103"/>
              </a:lnSpc>
            </a:pPr>
            <a:r>
              <a:rPr lang="en-US" sz="1500" dirty="0">
                <a:solidFill>
                  <a:srgbClr val="94A3B8"/>
                </a:solidFill>
                <a:latin typeface="Arial" pitchFamily="34" charset="0"/>
                <a:ea typeface="Arial" pitchFamily="34" charset="-122"/>
                <a:cs typeface="Arial" pitchFamily="34" charset="-120"/>
                <a:hlinkClick r:id="rId3"/>
              </a:rPr>
              <a:t>tuliakov@onua.edu.ua</a:t>
            </a:r>
            <a:endParaRPr lang="uk-UA" sz="1500" dirty="0">
              <a:solidFill>
                <a:srgbClr val="94A3B8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  <a:p>
            <a:pPr algn="ctr">
              <a:lnSpc>
                <a:spcPts val="1103"/>
              </a:lnSpc>
            </a:pPr>
            <a:endParaRPr lang="en-US" sz="1500" dirty="0"/>
          </a:p>
          <a:p>
            <a:pPr algn="ctr">
              <a:lnSpc>
                <a:spcPts val="1103"/>
              </a:lnSpc>
            </a:pPr>
            <a:r>
              <a:rPr lang="en-US" sz="1500" dirty="0">
                <a:solidFill>
                  <a:srgbClr val="94A3B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ORCID: 0000-0002-2716-7244</a:t>
            </a:r>
            <a:endParaRPr lang="en-US" sz="1500" dirty="0"/>
          </a:p>
          <a:p>
            <a:pPr marL="257175" indent="-257175">
              <a:lnSpc>
                <a:spcPts val="1823"/>
              </a:lnSpc>
              <a:buSzPct val="100000"/>
              <a:buChar char="•"/>
            </a:pPr>
            <a:endParaRPr lang="en-US" sz="1013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63BC3852-A015-8D7F-0978-C54E50461C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4625579" y="1125141"/>
            <a:ext cx="3857625" cy="289321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B5B253-ED56-3DFB-11EF-53210744E7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575" y="1705619"/>
            <a:ext cx="1455625" cy="1532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МКС між архітектурою та реальністю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365760" y="1143000"/>
            <a:ext cx="5120640" cy="374904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МКС як «нормативний розрив» з традицією суверенітет-центричного міжнародного права</a:t>
            </a:r>
            <a:endParaRPr lang="en-US" sz="1400" dirty="0"/>
          </a:p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Людиноцентричний мандат: захист жертв найтяжчих злочинів як джерело легітимності</a:t>
            </a:r>
            <a:endParaRPr lang="en-US" sz="1400" dirty="0"/>
          </a:p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Структурна залежність від держав: відсутність власного апарату примусу</a:t>
            </a:r>
            <a:endParaRPr lang="en-US" sz="1400" dirty="0"/>
          </a:p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Потреба в ратифікації, співпраці та підтримці РБ ООН для виконання рішень</a:t>
            </a:r>
            <a:endParaRPr lang="en-US" sz="1400" dirty="0"/>
          </a:p>
        </p:txBody>
      </p:sp>
      <p:sp>
        <p:nvSpPr>
          <p:cNvPr id="6" name="Shape 4"/>
          <p:cNvSpPr/>
          <p:nvPr/>
        </p:nvSpPr>
        <p:spPr>
          <a:xfrm>
            <a:off x="5669280" y="1143000"/>
            <a:ext cx="3108960" cy="164592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7" name="Text 5"/>
          <p:cNvSpPr/>
          <p:nvPr/>
        </p:nvSpPr>
        <p:spPr>
          <a:xfrm>
            <a:off x="5669280" y="1143000"/>
            <a:ext cx="3108960" cy="1645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Суверенітет</a:t>
            </a:r>
            <a:endParaRPr lang="en-US" sz="1600" dirty="0"/>
          </a:p>
          <a:p>
            <a:pPr marL="0" indent="0" algn="ctr">
              <a:buNone/>
            </a:pPr>
            <a:r>
              <a:rPr lang="en-US" sz="16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виходить —</a:t>
            </a:r>
            <a:endParaRPr lang="en-US" sz="1600" dirty="0"/>
          </a:p>
          <a:p>
            <a:pPr marL="0" indent="0" algn="ctr">
              <a:buNone/>
            </a:pPr>
            <a:r>
              <a:rPr lang="en-US" sz="16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людина входить</a:t>
            </a:r>
            <a:endParaRPr lang="en-US" sz="1600" dirty="0"/>
          </a:p>
        </p:txBody>
      </p:sp>
      <p:sp>
        <p:nvSpPr>
          <p:cNvPr id="8" name="Shape 6"/>
          <p:cNvSpPr/>
          <p:nvPr/>
        </p:nvSpPr>
        <p:spPr>
          <a:xfrm>
            <a:off x="5669280" y="2926080"/>
            <a:ext cx="3108960" cy="164592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9" name="Text 7"/>
          <p:cNvSpPr/>
          <p:nvPr/>
        </p:nvSpPr>
        <p:spPr>
          <a:xfrm>
            <a:off x="5669280" y="2926080"/>
            <a:ext cx="3108960" cy="1645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«Суд без рук»:</a:t>
            </a:r>
            <a:endParaRPr lang="en-US" sz="1400" dirty="0"/>
          </a:p>
          <a:p>
            <a:pPr marL="0" indent="0" algn="ctr">
              <a:buNone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символічна влада</a:t>
            </a:r>
            <a:endParaRPr lang="en-US" sz="1400" dirty="0"/>
          </a:p>
          <a:p>
            <a:pPr marL="0" indent="0" algn="ctr">
              <a:buNone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bez апарату примусу</a:t>
            </a: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Ідеологія людиноцентризму МКС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274320" y="1097280"/>
            <a:ext cx="2743200" cy="356616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274320" y="1143000"/>
            <a:ext cx="27432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Ідеологічна вісь</a:t>
            </a:r>
            <a:endParaRPr lang="en-US" sz="1400" dirty="0"/>
          </a:p>
        </p:txBody>
      </p:sp>
      <p:sp>
        <p:nvSpPr>
          <p:cNvPr id="7" name="Shape 5"/>
          <p:cNvSpPr/>
          <p:nvPr/>
        </p:nvSpPr>
        <p:spPr>
          <a:xfrm>
            <a:off x="411480" y="1691640"/>
            <a:ext cx="2468880" cy="27432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365760" y="1783080"/>
            <a:ext cx="2560320" cy="26517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Людиноцентризм як базова установка, що відрізняє МКС від усіх попередніх міжнародних трибуналів</a:t>
            </a:r>
            <a:endParaRPr lang="en-US" sz="1300" dirty="0"/>
          </a:p>
        </p:txBody>
      </p:sp>
      <p:sp>
        <p:nvSpPr>
          <p:cNvPr id="9" name="Shape 7"/>
          <p:cNvSpPr/>
          <p:nvPr/>
        </p:nvSpPr>
        <p:spPr>
          <a:xfrm>
            <a:off x="3200400" y="1097280"/>
            <a:ext cx="2743200" cy="3566160"/>
          </a:xfrm>
          <a:prstGeom prst="rect">
            <a:avLst/>
          </a:prstGeom>
          <a:solidFill>
            <a:srgbClr val="1A3260"/>
          </a:solidFill>
          <a:ln w="12700">
            <a:solidFill>
              <a:srgbClr val="1A326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0" name="Text 8"/>
          <p:cNvSpPr/>
          <p:nvPr/>
        </p:nvSpPr>
        <p:spPr>
          <a:xfrm>
            <a:off x="3200400" y="1143000"/>
            <a:ext cx="27432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Інституційні прояви</a:t>
            </a:r>
            <a:endParaRPr lang="en-US" sz="1400" dirty="0"/>
          </a:p>
        </p:txBody>
      </p:sp>
      <p:sp>
        <p:nvSpPr>
          <p:cNvPr id="11" name="Shape 9"/>
          <p:cNvSpPr/>
          <p:nvPr/>
        </p:nvSpPr>
        <p:spPr>
          <a:xfrm>
            <a:off x="3337560" y="1691640"/>
            <a:ext cx="2468880" cy="27432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10"/>
          <p:cNvSpPr/>
          <p:nvPr/>
        </p:nvSpPr>
        <p:spPr>
          <a:xfrm>
            <a:off x="3291840" y="1783080"/>
            <a:ext cx="2560320" cy="26517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Самостійна процесуальна участь потерпілих</a:t>
            </a:r>
            <a:endParaRPr lang="en-US" sz="1300" dirty="0"/>
          </a:p>
          <a:p>
            <a:pPr marL="0" indent="0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Proprio motu повноваження Прокурора</a:t>
            </a:r>
            <a:endParaRPr lang="en-US" sz="1300" dirty="0"/>
          </a:p>
        </p:txBody>
      </p:sp>
      <p:sp>
        <p:nvSpPr>
          <p:cNvPr id="13" name="Shape 11"/>
          <p:cNvSpPr/>
          <p:nvPr/>
        </p:nvSpPr>
        <p:spPr>
          <a:xfrm>
            <a:off x="6126480" y="1097280"/>
            <a:ext cx="2743200" cy="3566160"/>
          </a:xfrm>
          <a:prstGeom prst="rect">
            <a:avLst/>
          </a:prstGeom>
          <a:solidFill>
            <a:srgbClr val="7B3F00"/>
          </a:solidFill>
          <a:ln w="12700">
            <a:solidFill>
              <a:srgbClr val="7B3F0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4" name="Text 12"/>
          <p:cNvSpPr/>
          <p:nvPr/>
        </p:nvSpPr>
        <p:spPr>
          <a:xfrm>
            <a:off x="6126480" y="1143000"/>
            <a:ext cx="27432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Парадокс</a:t>
            </a:r>
            <a:endParaRPr lang="en-US" sz="1400" dirty="0"/>
          </a:p>
        </p:txBody>
      </p:sp>
      <p:sp>
        <p:nvSpPr>
          <p:cNvPr id="15" name="Shape 13"/>
          <p:cNvSpPr/>
          <p:nvPr/>
        </p:nvSpPr>
        <p:spPr>
          <a:xfrm>
            <a:off x="6263640" y="1691640"/>
            <a:ext cx="2468880" cy="27432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6" name="Text 14"/>
          <p:cNvSpPr/>
          <p:nvPr/>
        </p:nvSpPr>
        <p:spPr>
          <a:xfrm>
            <a:off x="6217920" y="1783080"/>
            <a:ext cx="2560320" cy="26517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Посилення моральної легітимності — і одночасно зростання політичного спротиву держав</a:t>
            </a:r>
            <a:endParaRPr lang="en-US" sz="13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Триполярна система ICL – ECL – TCL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228600" y="1051560"/>
            <a:ext cx="2743200" cy="50292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228600" y="1051560"/>
            <a:ext cx="27432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ICL</a:t>
            </a:r>
            <a:endParaRPr lang="en-US" sz="2000" dirty="0"/>
          </a:p>
        </p:txBody>
      </p:sp>
      <p:sp>
        <p:nvSpPr>
          <p:cNvPr id="7" name="Shape 5"/>
          <p:cNvSpPr/>
          <p:nvPr/>
        </p:nvSpPr>
        <p:spPr>
          <a:xfrm>
            <a:off x="228600" y="1554480"/>
            <a:ext cx="2743200" cy="347472"/>
          </a:xfrm>
          <a:prstGeom prst="rect">
            <a:avLst/>
          </a:prstGeom>
          <a:solidFill>
            <a:srgbClr val="C8D8F0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228600" y="1554480"/>
            <a:ext cx="274320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Міжнародне кримінальне право</a:t>
            </a:r>
            <a:endParaRPr lang="en-US" sz="1000" dirty="0"/>
          </a:p>
        </p:txBody>
      </p:sp>
      <p:sp>
        <p:nvSpPr>
          <p:cNvPr id="9" name="Shape 7"/>
          <p:cNvSpPr/>
          <p:nvPr/>
        </p:nvSpPr>
        <p:spPr>
          <a:xfrm>
            <a:off x="228600" y="1901952"/>
            <a:ext cx="2743200" cy="292608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0" name="Text 8"/>
          <p:cNvSpPr/>
          <p:nvPr/>
        </p:nvSpPr>
        <p:spPr>
          <a:xfrm>
            <a:off x="320040" y="1965960"/>
            <a:ext cx="2560320" cy="27432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Римський статут та МКС</a:t>
            </a:r>
            <a:endParaRPr lang="en-US" sz="1200" dirty="0"/>
          </a:p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Геноцид, злочини проти людяності</a:t>
            </a:r>
            <a:endParaRPr lang="en-US" sz="1200" dirty="0"/>
          </a:p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Воєнні злочини, агресія</a:t>
            </a:r>
            <a:endParaRPr lang="en-US" sz="1200" dirty="0"/>
          </a:p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Максимальна глибина юрисдикції</a:t>
            </a:r>
            <a:endParaRPr lang="en-US" sz="1200" dirty="0"/>
          </a:p>
        </p:txBody>
      </p:sp>
      <p:sp>
        <p:nvSpPr>
          <p:cNvPr id="11" name="Shape 9"/>
          <p:cNvSpPr/>
          <p:nvPr/>
        </p:nvSpPr>
        <p:spPr>
          <a:xfrm>
            <a:off x="3154680" y="1051560"/>
            <a:ext cx="2743200" cy="502920"/>
          </a:xfrm>
          <a:prstGeom prst="rect">
            <a:avLst/>
          </a:prstGeom>
          <a:solidFill>
            <a:srgbClr val="1A3260"/>
          </a:solidFill>
          <a:ln w="12700">
            <a:solidFill>
              <a:srgbClr val="1A326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10"/>
          <p:cNvSpPr/>
          <p:nvPr/>
        </p:nvSpPr>
        <p:spPr>
          <a:xfrm>
            <a:off x="3154680" y="1051560"/>
            <a:ext cx="27432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ECL</a:t>
            </a:r>
            <a:endParaRPr lang="en-US" sz="2000" dirty="0"/>
          </a:p>
        </p:txBody>
      </p:sp>
      <p:sp>
        <p:nvSpPr>
          <p:cNvPr id="13" name="Shape 11"/>
          <p:cNvSpPr/>
          <p:nvPr/>
        </p:nvSpPr>
        <p:spPr>
          <a:xfrm>
            <a:off x="3154680" y="1554480"/>
            <a:ext cx="2743200" cy="347472"/>
          </a:xfrm>
          <a:prstGeom prst="rect">
            <a:avLst/>
          </a:prstGeom>
          <a:solidFill>
            <a:srgbClr val="C8D8F0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4" name="Text 12"/>
          <p:cNvSpPr/>
          <p:nvPr/>
        </p:nvSpPr>
        <p:spPr>
          <a:xfrm>
            <a:off x="3154680" y="1554480"/>
            <a:ext cx="274320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Європейське кримінальне право</a:t>
            </a:r>
            <a:endParaRPr lang="en-US" sz="1000" dirty="0"/>
          </a:p>
        </p:txBody>
      </p:sp>
      <p:sp>
        <p:nvSpPr>
          <p:cNvPr id="15" name="Shape 13"/>
          <p:cNvSpPr/>
          <p:nvPr/>
        </p:nvSpPr>
        <p:spPr>
          <a:xfrm>
            <a:off x="3154680" y="1901952"/>
            <a:ext cx="2743200" cy="292608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6" name="Text 14"/>
          <p:cNvSpPr/>
          <p:nvPr/>
        </p:nvSpPr>
        <p:spPr>
          <a:xfrm>
            <a:off x="3246120" y="1965960"/>
            <a:ext cx="2560320" cy="27432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Директиви ЄС</a:t>
            </a:r>
            <a:endParaRPr lang="en-US" sz="1200" dirty="0"/>
          </a:p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Європейський ордер на арешт</a:t>
            </a:r>
            <a:endParaRPr lang="en-US" sz="1200" dirty="0"/>
          </a:p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Євроюст та EPPO</a:t>
            </a:r>
            <a:endParaRPr lang="en-US" sz="1200" dirty="0"/>
          </a:p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Інтеграційний шар для нац. систем</a:t>
            </a:r>
            <a:endParaRPr lang="en-US" sz="1200" dirty="0"/>
          </a:p>
        </p:txBody>
      </p:sp>
      <p:sp>
        <p:nvSpPr>
          <p:cNvPr id="17" name="Shape 15"/>
          <p:cNvSpPr/>
          <p:nvPr/>
        </p:nvSpPr>
        <p:spPr>
          <a:xfrm>
            <a:off x="6080760" y="1051560"/>
            <a:ext cx="2743200" cy="502920"/>
          </a:xfrm>
          <a:prstGeom prst="rect">
            <a:avLst/>
          </a:prstGeom>
          <a:solidFill>
            <a:srgbClr val="5C3D1E"/>
          </a:solidFill>
          <a:ln w="12700">
            <a:solidFill>
              <a:srgbClr val="5C3D1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8" name="Text 16"/>
          <p:cNvSpPr/>
          <p:nvPr/>
        </p:nvSpPr>
        <p:spPr>
          <a:xfrm>
            <a:off x="6080760" y="1051560"/>
            <a:ext cx="27432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TCL</a:t>
            </a:r>
            <a:endParaRPr lang="en-US" sz="2000" dirty="0"/>
          </a:p>
        </p:txBody>
      </p:sp>
      <p:sp>
        <p:nvSpPr>
          <p:cNvPr id="19" name="Shape 17"/>
          <p:cNvSpPr/>
          <p:nvPr/>
        </p:nvSpPr>
        <p:spPr>
          <a:xfrm>
            <a:off x="6080760" y="1554480"/>
            <a:ext cx="2743200" cy="347472"/>
          </a:xfrm>
          <a:prstGeom prst="rect">
            <a:avLst/>
          </a:prstGeom>
          <a:solidFill>
            <a:srgbClr val="C8D8F0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20" name="Text 18"/>
          <p:cNvSpPr/>
          <p:nvPr/>
        </p:nvSpPr>
        <p:spPr>
          <a:xfrm>
            <a:off x="6080760" y="1554480"/>
            <a:ext cx="274320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Транснаціональне кримінальне право</a:t>
            </a:r>
            <a:endParaRPr lang="en-US" sz="1000" dirty="0"/>
          </a:p>
        </p:txBody>
      </p:sp>
      <p:sp>
        <p:nvSpPr>
          <p:cNvPr id="21" name="Shape 19"/>
          <p:cNvSpPr/>
          <p:nvPr/>
        </p:nvSpPr>
        <p:spPr>
          <a:xfrm>
            <a:off x="6080760" y="1901952"/>
            <a:ext cx="2743200" cy="292608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22" name="Text 20"/>
          <p:cNvSpPr/>
          <p:nvPr/>
        </p:nvSpPr>
        <p:spPr>
          <a:xfrm>
            <a:off x="6172200" y="1965960"/>
            <a:ext cx="2560320" cy="27432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Палермська конвенція</a:t>
            </a:r>
            <a:endParaRPr lang="en-US" sz="1200" dirty="0"/>
          </a:p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Конвенція ООН проти корупції</a:t>
            </a:r>
            <a:endParaRPr lang="en-US" sz="1200" dirty="0"/>
          </a:p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Директива 2011/36/ЄС</a:t>
            </a:r>
            <a:endParaRPr lang="en-US" sz="1200" dirty="0"/>
          </a:p>
          <a:p>
            <a:pPr marL="342900" indent="-342900">
              <a:buSzPct val="100000"/>
              <a:buChar char="•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«Відсутній третій» — без свого суду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TCL як «відсутній третій»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365760" y="1143000"/>
            <a:ext cx="5029200" cy="34747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TCL регулює торгівлю людьми, контрабанду мігрантів, відмивання грошей, корупцію, кіберзлочинність</a:t>
            </a:r>
            <a:endParaRPr lang="en-US" sz="1400" dirty="0"/>
          </a:p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Відсутність власного суду: реалізація через гармонізацію національних законів і міжнародну співпрацю</a:t>
            </a:r>
            <a:endParaRPr lang="en-US" sz="1400" dirty="0"/>
          </a:p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Концепція «відсутнього третього»: TCL є системним, але недооціненим рівнем поряд з ICL та ECL</a:t>
            </a:r>
            <a:endParaRPr lang="en-US" sz="1400" dirty="0"/>
          </a:p>
          <a:p>
            <a:pPr marL="127000" indent="-127000">
              <a:buSzPct val="100000"/>
              <a:buChar char="●"/>
            </a:pPr>
            <a:r>
              <a:rPr lang="en-US" sz="14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Інструменти — конвенції та протоколи, але не постійний юрисдикційний суб'єкт</a:t>
            </a:r>
            <a:endParaRPr lang="en-US" sz="1400" dirty="0"/>
          </a:p>
        </p:txBody>
      </p:sp>
      <p:sp>
        <p:nvSpPr>
          <p:cNvPr id="6" name="Shape 4"/>
          <p:cNvSpPr/>
          <p:nvPr/>
        </p:nvSpPr>
        <p:spPr>
          <a:xfrm>
            <a:off x="5760720" y="1097280"/>
            <a:ext cx="3108960" cy="365760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7" name="Text 5"/>
          <p:cNvSpPr/>
          <p:nvPr/>
        </p:nvSpPr>
        <p:spPr>
          <a:xfrm>
            <a:off x="6766560" y="1234440"/>
            <a:ext cx="10972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ICL</a:t>
            </a:r>
            <a:endParaRPr lang="en-US" sz="1600" dirty="0"/>
          </a:p>
        </p:txBody>
      </p:sp>
      <p:sp>
        <p:nvSpPr>
          <p:cNvPr id="8" name="Text 6"/>
          <p:cNvSpPr/>
          <p:nvPr/>
        </p:nvSpPr>
        <p:spPr>
          <a:xfrm>
            <a:off x="5852160" y="3566160"/>
            <a:ext cx="10972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C8D8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ECL</a:t>
            </a:r>
            <a:endParaRPr lang="en-US" sz="1600" dirty="0"/>
          </a:p>
        </p:txBody>
      </p:sp>
      <p:sp>
        <p:nvSpPr>
          <p:cNvPr id="9" name="Text 7"/>
          <p:cNvSpPr/>
          <p:nvPr/>
        </p:nvSpPr>
        <p:spPr>
          <a:xfrm>
            <a:off x="7498080" y="3566160"/>
            <a:ext cx="118872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FFA04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TCL (?)</a:t>
            </a:r>
            <a:endParaRPr lang="en-US" sz="1600" dirty="0"/>
          </a:p>
        </p:txBody>
      </p:sp>
      <p:sp>
        <p:nvSpPr>
          <p:cNvPr id="10" name="Text 8"/>
          <p:cNvSpPr/>
          <p:nvPr/>
        </p:nvSpPr>
        <p:spPr>
          <a:xfrm>
            <a:off x="6217920" y="2468880"/>
            <a:ext cx="2194560" cy="8229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8FA3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Юрисдикційний</a:t>
            </a:r>
            <a:endParaRPr lang="en-US" sz="1100" dirty="0"/>
          </a:p>
          <a:p>
            <a:pPr marL="0" indent="0" algn="ctr">
              <a:buNone/>
            </a:pPr>
            <a:r>
              <a:rPr lang="en-US" sz="1100" i="1" dirty="0">
                <a:solidFill>
                  <a:srgbClr val="8FA3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трикутник</a:t>
            </a:r>
            <a:endParaRPr lang="en-US" sz="1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Порівняльна таблиця: ICL – ECL – TCL</a:t>
            </a:r>
            <a:endParaRPr lang="en-US" sz="2200" dirty="0"/>
          </a:p>
        </p:txBody>
      </p:sp>
      <p:graphicFrame>
        <p:nvGraphicFramePr>
          <p:cNvPr id="16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011935"/>
              </p:ext>
            </p:extLst>
          </p:nvPr>
        </p:nvGraphicFramePr>
        <p:xfrm>
          <a:off x="320040" y="1097280"/>
          <a:ext cx="8503920" cy="3520440"/>
        </p:xfrm>
        <a:graphic>
          <a:graphicData uri="http://schemas.openxmlformats.org/drawingml/2006/table">
            <a:tbl>
              <a:tblPr/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Критерій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3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ICL (МКС)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3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ECL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3E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TCL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100" dirty="0">
                          <a:solidFill>
                            <a:srgbClr val="0D1B3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Правова база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Римський статут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Директиви ЄС, ЄОА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Палермо, UNCAC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100" dirty="0">
                          <a:solidFill>
                            <a:srgbClr val="0D1B3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Суб'єкт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Фізична особа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Фізична та юр. особа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Фізична особа (нац.)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100" dirty="0">
                          <a:solidFill>
                            <a:srgbClr val="0D1B3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Свій суд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МКС (Гаага)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Євроюст, EPPO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Відсутній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100" dirty="0">
                          <a:solidFill>
                            <a:srgbClr val="0D1B3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Пороги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Дуже високі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Середні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Низькі / відсутні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100" dirty="0">
                          <a:solidFill>
                            <a:srgbClr val="0D1B3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Виконання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Залежність від держав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Обов'язок ЄС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Нац. системи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100" dirty="0">
                          <a:solidFill>
                            <a:srgbClr val="0D1B3E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Слабке місце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Нормативні вакууми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Охоплення поза ЄС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dirty="0">
                          <a:solidFill>
                            <a:srgbClr val="22222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Відсутній центр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8D8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D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Комплементарність як структурна напруга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365760" y="1143000"/>
            <a:ext cx="640080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65760" y="1143000"/>
            <a:ext cx="640080" cy="10058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2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01</a:t>
            </a:r>
            <a:endParaRPr lang="en-US" sz="2200" dirty="0"/>
          </a:p>
        </p:txBody>
      </p:sp>
      <p:sp>
        <p:nvSpPr>
          <p:cNvPr id="7" name="Shape 5"/>
          <p:cNvSpPr/>
          <p:nvPr/>
        </p:nvSpPr>
        <p:spPr>
          <a:xfrm>
            <a:off x="1097280" y="1143000"/>
            <a:ext cx="7680960" cy="100584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1234440" y="1188720"/>
            <a:ext cx="74066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Структурний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1234440" y="1536192"/>
            <a:ext cx="740664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Держава-правопорушник одночасно зобов'язана переслідувати злочини й зацікавлена уникати відповідальності</a:t>
            </a:r>
            <a:endParaRPr lang="en-US" sz="1200" dirty="0"/>
          </a:p>
        </p:txBody>
      </p:sp>
      <p:sp>
        <p:nvSpPr>
          <p:cNvPr id="10" name="Shape 8"/>
          <p:cNvSpPr/>
          <p:nvPr/>
        </p:nvSpPr>
        <p:spPr>
          <a:xfrm>
            <a:off x="365760" y="2377440"/>
            <a:ext cx="640080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1" name="Text 9"/>
          <p:cNvSpPr/>
          <p:nvPr/>
        </p:nvSpPr>
        <p:spPr>
          <a:xfrm>
            <a:off x="365760" y="2377440"/>
            <a:ext cx="640080" cy="10058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2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02</a:t>
            </a:r>
            <a:endParaRPr lang="en-US" sz="2200" dirty="0"/>
          </a:p>
        </p:txBody>
      </p:sp>
      <p:sp>
        <p:nvSpPr>
          <p:cNvPr id="12" name="Shape 10"/>
          <p:cNvSpPr/>
          <p:nvPr/>
        </p:nvSpPr>
        <p:spPr>
          <a:xfrm>
            <a:off x="1097280" y="2377440"/>
            <a:ext cx="7680960" cy="100584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3" name="Text 11"/>
          <p:cNvSpPr/>
          <p:nvPr/>
        </p:nvSpPr>
        <p:spPr>
          <a:xfrm>
            <a:off x="1234440" y="2423160"/>
            <a:ext cx="74066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Концептуальний</a:t>
            </a:r>
            <a:endParaRPr lang="en-US" sz="1400" dirty="0"/>
          </a:p>
        </p:txBody>
      </p:sp>
      <p:sp>
        <p:nvSpPr>
          <p:cNvPr id="14" name="Text 12"/>
          <p:cNvSpPr/>
          <p:nvPr/>
        </p:nvSpPr>
        <p:spPr>
          <a:xfrm>
            <a:off x="1234440" y="2770632"/>
            <a:ext cx="740664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Оціночні критерії «небажання» та «нездатності» — поле для маніпуляцій і політичних конфліктів</a:t>
            </a:r>
            <a:endParaRPr lang="en-US" sz="1200" dirty="0"/>
          </a:p>
        </p:txBody>
      </p:sp>
      <p:sp>
        <p:nvSpPr>
          <p:cNvPr id="15" name="Shape 13"/>
          <p:cNvSpPr/>
          <p:nvPr/>
        </p:nvSpPr>
        <p:spPr>
          <a:xfrm>
            <a:off x="365760" y="3611880"/>
            <a:ext cx="640080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6" name="Text 14"/>
          <p:cNvSpPr/>
          <p:nvPr/>
        </p:nvSpPr>
        <p:spPr>
          <a:xfrm>
            <a:off x="365760" y="3611880"/>
            <a:ext cx="640080" cy="10058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22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03</a:t>
            </a:r>
            <a:endParaRPr lang="en-US" sz="2200" dirty="0"/>
          </a:p>
        </p:txBody>
      </p:sp>
      <p:sp>
        <p:nvSpPr>
          <p:cNvPr id="17" name="Shape 15"/>
          <p:cNvSpPr/>
          <p:nvPr/>
        </p:nvSpPr>
        <p:spPr>
          <a:xfrm>
            <a:off x="1097280" y="3611880"/>
            <a:ext cx="7680960" cy="100584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  <a:effectLst>
            <a:outerShdw blurRad="76200" dist="25400" dir="8100000" algn="bl" rotWithShape="0">
              <a:srgbClr val="000000">
                <a:alpha val="15000"/>
              </a:srgbClr>
            </a:outerShdw>
          </a:effectLst>
        </p:spPr>
        <p:txBody>
          <a:bodyPr/>
          <a:lstStyle/>
          <a:p>
            <a:endParaRPr lang="ru-UA"/>
          </a:p>
        </p:txBody>
      </p:sp>
      <p:sp>
        <p:nvSpPr>
          <p:cNvPr id="18" name="Text 16"/>
          <p:cNvSpPr/>
          <p:nvPr/>
        </p:nvSpPr>
        <p:spPr>
          <a:xfrm>
            <a:off x="1234440" y="3657600"/>
            <a:ext cx="74066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Лінгвістичний</a:t>
            </a:r>
            <a:endParaRPr lang="en-US" sz="1400" dirty="0"/>
          </a:p>
        </p:txBody>
      </p:sp>
      <p:sp>
        <p:nvSpPr>
          <p:cNvPr id="19" name="Text 17"/>
          <p:cNvSpPr/>
          <p:nvPr/>
        </p:nvSpPr>
        <p:spPr>
          <a:xfrm>
            <a:off x="1234440" y="4005072"/>
            <a:ext cx="740664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3333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Припущення, що національне й міжнародне право говорять «однією мовою» про злочини — хибне</a:t>
            </a:r>
            <a:endParaRPr lang="en-US" sz="1200" dirty="0"/>
          </a:p>
        </p:txBody>
      </p:sp>
      <p:sp>
        <p:nvSpPr>
          <p:cNvPr id="20" name="Text 18"/>
          <p:cNvSpPr/>
          <p:nvPr/>
        </p:nvSpPr>
        <p:spPr>
          <a:xfrm>
            <a:off x="365760" y="4663440"/>
            <a:ext cx="841248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i="1" dirty="0">
                <a:solidFill>
                  <a:srgbClr val="8FA3C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Ст. 17 Римського статуту: формула, але не автоматичний запобіжник</a:t>
            </a:r>
            <a:endParaRPr lang="en-US" sz="11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Контекстуальні пороги та нормативні вакууми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365760" y="1097280"/>
            <a:ext cx="4114800" cy="41148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65760" y="1097280"/>
            <a:ext cx="41148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ВИСОКІ ПОРОГИ МКС</a:t>
            </a:r>
            <a:endParaRPr lang="en-US" sz="1300" dirty="0"/>
          </a:p>
        </p:txBody>
      </p:sp>
      <p:sp>
        <p:nvSpPr>
          <p:cNvPr id="7" name="Shape 5"/>
          <p:cNvSpPr/>
          <p:nvPr/>
        </p:nvSpPr>
        <p:spPr>
          <a:xfrm>
            <a:off x="365760" y="1600200"/>
            <a:ext cx="4114800" cy="68580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502920" y="1600200"/>
            <a:ext cx="384048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Злочини проти людяності: широкомасштабний або систематичний напад + наявність державної/організаційної політики</a:t>
            </a:r>
            <a:endParaRPr lang="en-US" sz="1100" dirty="0"/>
          </a:p>
        </p:txBody>
      </p:sp>
      <p:sp>
        <p:nvSpPr>
          <p:cNvPr id="9" name="Shape 7"/>
          <p:cNvSpPr/>
          <p:nvPr/>
        </p:nvSpPr>
        <p:spPr>
          <a:xfrm>
            <a:off x="365760" y="2377440"/>
            <a:ext cx="4114800" cy="68580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0" name="Text 8"/>
          <p:cNvSpPr/>
          <p:nvPr/>
        </p:nvSpPr>
        <p:spPr>
          <a:xfrm>
            <a:off x="502920" y="2377440"/>
            <a:ext cx="384048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Воєнні злочини: nexus до збройного конфлікту, відповідність нормам МГП</a:t>
            </a:r>
            <a:endParaRPr lang="en-US" sz="1100" dirty="0"/>
          </a:p>
        </p:txBody>
      </p:sp>
      <p:sp>
        <p:nvSpPr>
          <p:cNvPr id="11" name="Shape 9"/>
          <p:cNvSpPr/>
          <p:nvPr/>
        </p:nvSpPr>
        <p:spPr>
          <a:xfrm>
            <a:off x="365760" y="3154680"/>
            <a:ext cx="4114800" cy="68580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10"/>
          <p:cNvSpPr/>
          <p:nvPr/>
        </p:nvSpPr>
        <p:spPr>
          <a:xfrm>
            <a:off x="502920" y="3154680"/>
            <a:ext cx="384048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Геноцид: спеціальний умисел знищити групу як таку</a:t>
            </a:r>
            <a:endParaRPr lang="en-US" sz="1100" dirty="0"/>
          </a:p>
        </p:txBody>
      </p:sp>
      <p:sp>
        <p:nvSpPr>
          <p:cNvPr id="13" name="Shape 11"/>
          <p:cNvSpPr/>
          <p:nvPr/>
        </p:nvSpPr>
        <p:spPr>
          <a:xfrm>
            <a:off x="365760" y="3931920"/>
            <a:ext cx="4114800" cy="68580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4" name="Text 12"/>
          <p:cNvSpPr/>
          <p:nvPr/>
        </p:nvSpPr>
        <p:spPr>
          <a:xfrm>
            <a:off x="502920" y="3931920"/>
            <a:ext cx="384048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Злочин агресії: leadership crime — лише для вищого керівництва</a:t>
            </a:r>
            <a:endParaRPr lang="en-US" sz="1100" dirty="0"/>
          </a:p>
        </p:txBody>
      </p:sp>
      <p:sp>
        <p:nvSpPr>
          <p:cNvPr id="15" name="Shape 13"/>
          <p:cNvSpPr/>
          <p:nvPr/>
        </p:nvSpPr>
        <p:spPr>
          <a:xfrm>
            <a:off x="4754880" y="1097280"/>
            <a:ext cx="4023360" cy="411480"/>
          </a:xfrm>
          <a:prstGeom prst="rect">
            <a:avLst/>
          </a:prstGeom>
          <a:solidFill>
            <a:srgbClr val="7B1A1A"/>
          </a:solidFill>
          <a:ln w="12700">
            <a:solidFill>
              <a:srgbClr val="7B1A1A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6" name="Text 14"/>
          <p:cNvSpPr/>
          <p:nvPr/>
        </p:nvSpPr>
        <p:spPr>
          <a:xfrm>
            <a:off x="4754880" y="1097280"/>
            <a:ext cx="402336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НОРМАТИВНИЙ ВАКУУМ</a:t>
            </a:r>
            <a:endParaRPr lang="en-US" sz="1300" dirty="0"/>
          </a:p>
        </p:txBody>
      </p:sp>
      <p:sp>
        <p:nvSpPr>
          <p:cNvPr id="17" name="Shape 15"/>
          <p:cNvSpPr/>
          <p:nvPr/>
        </p:nvSpPr>
        <p:spPr>
          <a:xfrm>
            <a:off x="4754880" y="1600200"/>
            <a:ext cx="4023360" cy="3108960"/>
          </a:xfrm>
          <a:prstGeom prst="rect">
            <a:avLst/>
          </a:prstGeom>
          <a:solidFill>
            <a:srgbClr val="FDF0F0"/>
          </a:solidFill>
          <a:ln w="12700">
            <a:solidFill>
              <a:srgbClr val="D9A0A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8" name="Text 16"/>
          <p:cNvSpPr/>
          <p:nvPr/>
        </p:nvSpPr>
        <p:spPr>
          <a:xfrm>
            <a:off x="4892040" y="1691640"/>
            <a:ext cx="3749040" cy="292608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1300" b="1" dirty="0">
                <a:solidFill>
                  <a:srgbClr val="7B1A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Шкода масова та системна, але:
</a:t>
            </a: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✗ немає широкомасштабності
✗ немає збройного конфлікту
✗ немає спеціального умислу
</a:t>
            </a:r>
            <a:r>
              <a:rPr lang="en-US" sz="1300" b="1" dirty="0">
                <a:solidFill>
                  <a:srgbClr val="7B1A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→ МКС не може діяти
</a:t>
            </a:r>
            <a:r>
              <a:rPr lang="en-US" sz="1300" b="1" dirty="0">
                <a:solidFill>
                  <a:srgbClr val="5C3D1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→ TCL без суду
</a:t>
            </a:r>
            <a:r>
              <a:rPr lang="en-US" sz="1300" b="1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→ Жертви — між режимами</a:t>
            </a:r>
            <a:endParaRPr lang="en-US" sz="13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4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1005840"/>
          </a:xfrm>
          <a:prstGeom prst="rect">
            <a:avLst/>
          </a:prstGeom>
          <a:solidFill>
            <a:srgbClr val="0D1B3E"/>
          </a:solidFill>
          <a:ln w="12700">
            <a:solidFill>
              <a:srgbClr val="0D1B3E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64008" cy="1005840"/>
          </a:xfrm>
          <a:prstGeom prst="rect">
            <a:avLst/>
          </a:prstGeom>
          <a:solidFill>
            <a:srgbClr val="C9A84C"/>
          </a:solidFill>
          <a:ln w="12700">
            <a:solidFill>
              <a:srgbClr val="C9A84C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4" name="Text 2"/>
          <p:cNvSpPr/>
          <p:nvPr/>
        </p:nvSpPr>
        <p:spPr>
          <a:xfrm>
            <a:off x="182880" y="0"/>
            <a:ext cx="8778240" cy="10058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Торгівля людьми: Палермо vs Рим</a:t>
            </a:r>
            <a:endParaRPr lang="en-US" sz="2200" dirty="0"/>
          </a:p>
        </p:txBody>
      </p:sp>
      <p:sp>
        <p:nvSpPr>
          <p:cNvPr id="5" name="Shape 3"/>
          <p:cNvSpPr/>
          <p:nvPr/>
        </p:nvSpPr>
        <p:spPr>
          <a:xfrm>
            <a:off x="320040" y="1051560"/>
            <a:ext cx="4114800" cy="457200"/>
          </a:xfrm>
          <a:prstGeom prst="rect">
            <a:avLst/>
          </a:prstGeom>
          <a:solidFill>
            <a:srgbClr val="1A3260"/>
          </a:solidFill>
          <a:ln w="12700">
            <a:solidFill>
              <a:srgbClr val="1A326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6" name="Text 4"/>
          <p:cNvSpPr/>
          <p:nvPr/>
        </p:nvSpPr>
        <p:spPr>
          <a:xfrm>
            <a:off x="320040" y="1051560"/>
            <a:ext cx="4114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ПАЛЕРМСЬКИЙ ПРОТОКОЛ</a:t>
            </a:r>
            <a:endParaRPr lang="en-US" sz="1300" dirty="0"/>
          </a:p>
        </p:txBody>
      </p:sp>
      <p:sp>
        <p:nvSpPr>
          <p:cNvPr id="7" name="Shape 5"/>
          <p:cNvSpPr/>
          <p:nvPr/>
        </p:nvSpPr>
        <p:spPr>
          <a:xfrm>
            <a:off x="320040" y="1508760"/>
            <a:ext cx="4114800" cy="3291840"/>
          </a:xfrm>
          <a:prstGeom prst="rect">
            <a:avLst/>
          </a:prstGeom>
          <a:solidFill>
            <a:srgbClr val="E8EDF6"/>
          </a:solidFill>
          <a:ln w="12700">
            <a:solidFill>
              <a:srgbClr val="C8D8F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8" name="Text 6"/>
          <p:cNvSpPr/>
          <p:nvPr/>
        </p:nvSpPr>
        <p:spPr>
          <a:xfrm>
            <a:off x="457200" y="1554480"/>
            <a:ext cx="3840480" cy="3200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Формула «акт – засоби – мета» — чітка та самодостатня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Відсутність вимог щодо конфлікту або систематичності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Широке охоплення: будь-яка торгівля людьми підпадає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Криміналізація зобов'язана — кожній державі-учасниці</a:t>
            </a:r>
            <a:endParaRPr lang="en-US" sz="1200" dirty="0"/>
          </a:p>
        </p:txBody>
      </p:sp>
      <p:sp>
        <p:nvSpPr>
          <p:cNvPr id="9" name="Shape 7"/>
          <p:cNvSpPr/>
          <p:nvPr/>
        </p:nvSpPr>
        <p:spPr>
          <a:xfrm>
            <a:off x="4709160" y="1051560"/>
            <a:ext cx="4114800" cy="457200"/>
          </a:xfrm>
          <a:prstGeom prst="rect">
            <a:avLst/>
          </a:prstGeom>
          <a:solidFill>
            <a:srgbClr val="7B3F00"/>
          </a:solidFill>
          <a:ln w="12700">
            <a:solidFill>
              <a:srgbClr val="7B3F0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0" name="Text 8"/>
          <p:cNvSpPr/>
          <p:nvPr/>
        </p:nvSpPr>
        <p:spPr>
          <a:xfrm>
            <a:off x="4709160" y="1051560"/>
            <a:ext cx="4114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C9A84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РИМСЬКИЙ СТАТУТ</a:t>
            </a:r>
            <a:endParaRPr lang="en-US" sz="1300" dirty="0"/>
          </a:p>
        </p:txBody>
      </p:sp>
      <p:sp>
        <p:nvSpPr>
          <p:cNvPr id="11" name="Shape 9"/>
          <p:cNvSpPr/>
          <p:nvPr/>
        </p:nvSpPr>
        <p:spPr>
          <a:xfrm>
            <a:off x="4709160" y="1508760"/>
            <a:ext cx="4114800" cy="3291840"/>
          </a:xfrm>
          <a:prstGeom prst="rect">
            <a:avLst/>
          </a:prstGeom>
          <a:solidFill>
            <a:srgbClr val="E8EDF6"/>
          </a:solidFill>
          <a:ln w="12700">
            <a:solidFill>
              <a:srgbClr val="D9A0A0"/>
            </a:solidFill>
            <a:prstDash val="solid"/>
          </a:ln>
        </p:spPr>
        <p:txBody>
          <a:bodyPr/>
          <a:lstStyle/>
          <a:p>
            <a:endParaRPr lang="ru-UA"/>
          </a:p>
        </p:txBody>
      </p:sp>
      <p:sp>
        <p:nvSpPr>
          <p:cNvPr id="12" name="Text 10"/>
          <p:cNvSpPr/>
          <p:nvPr/>
        </p:nvSpPr>
        <p:spPr>
          <a:xfrm>
            <a:off x="4846320" y="1554480"/>
            <a:ext cx="3840480" cy="3200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Торгівля людьми — не окремий склад злочину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Охоплення лише опосередковане: поневолення, сексуальне рабство, «інші нелюдські діяння»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Необхідний контекст: злочини проти людяності або збройний конфлікт</a:t>
            </a:r>
            <a:endParaRPr lang="en-US" sz="1200" dirty="0"/>
          </a:p>
          <a:p>
            <a:pPr marL="127000" indent="-127000">
              <a:buSzPct val="100000"/>
              <a:buChar char="●"/>
            </a:pPr>
            <a:r>
              <a:rPr lang="en-US" sz="1200" dirty="0">
                <a:solidFill>
                  <a:srgbClr val="0D1B3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Ті самі факти можуть «провалитися» між двома режимами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1336</Words>
  <Application>Microsoft Macintosh PowerPoint</Application>
  <PresentationFormat>Экран (16:9)</PresentationFormat>
  <Paragraphs>237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Ідеологія та юрисдикційні розриви в практиці МКС</dc:title>
  <dc:subject>PptxGenJS Presentation</dc:subject>
  <dc:creator>PptxGenJS</dc:creator>
  <cp:lastModifiedBy>Viacheslav Tuliakov</cp:lastModifiedBy>
  <cp:revision>2</cp:revision>
  <dcterms:created xsi:type="dcterms:W3CDTF">2026-04-24T02:35:00Z</dcterms:created>
  <dcterms:modified xsi:type="dcterms:W3CDTF">2026-04-24T03:44:44Z</dcterms:modified>
</cp:coreProperties>
</file>