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0"/>
  </p:notesMasterIdLst>
  <p:sldIdLst>
    <p:sldId id="256" r:id="rId2"/>
    <p:sldId id="282" r:id="rId3"/>
    <p:sldId id="276" r:id="rId4"/>
    <p:sldId id="283" r:id="rId5"/>
    <p:sldId id="284" r:id="rId6"/>
    <p:sldId id="272" r:id="rId7"/>
    <p:sldId id="257" r:id="rId8"/>
    <p:sldId id="258" r:id="rId9"/>
    <p:sldId id="269" r:id="rId10"/>
    <p:sldId id="285" r:id="rId11"/>
    <p:sldId id="266" r:id="rId12"/>
    <p:sldId id="281" r:id="rId13"/>
    <p:sldId id="262" r:id="rId14"/>
    <p:sldId id="280" r:id="rId15"/>
    <p:sldId id="263" r:id="rId16"/>
    <p:sldId id="279" r:id="rId17"/>
    <p:sldId id="264" r:id="rId18"/>
    <p:sldId id="265"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42"/>
    <p:restoredTop sz="94659"/>
  </p:normalViewPr>
  <p:slideViewPr>
    <p:cSldViewPr snapToGrid="0">
      <p:cViewPr varScale="1">
        <p:scale>
          <a:sx n="96" d="100"/>
          <a:sy n="96" d="100"/>
        </p:scale>
        <p:origin x="1176" y="4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_rels/data3.xml.rels><?xml version="1.0" encoding="UTF-8" standalone="yes"?>
<Relationships xmlns="http://schemas.openxmlformats.org/package/2006/relationships"><Relationship Id="rId2" Type="http://schemas.openxmlformats.org/officeDocument/2006/relationships/hyperlink" Target="https://hudoc.echr.coe.int/eng?i=001-57905" TargetMode="External"/><Relationship Id="rId1" Type="http://schemas.openxmlformats.org/officeDocument/2006/relationships/hyperlink" Target="https://hudoc.echr.coe.int/" TargetMode="External"/></Relationships>
</file>

<file path=ppt/diagrams/_rels/drawing3.xml.rels><?xml version="1.0" encoding="UTF-8" standalone="yes"?>
<Relationships xmlns="http://schemas.openxmlformats.org/package/2006/relationships"><Relationship Id="rId2" Type="http://schemas.openxmlformats.org/officeDocument/2006/relationships/hyperlink" Target="https://hudoc.echr.coe.int/eng?i=001-57905" TargetMode="External"/><Relationship Id="rId1" Type="http://schemas.openxmlformats.org/officeDocument/2006/relationships/hyperlink" Target="https://hudoc.echr.coe.int/" TargetMode="Externa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3BFBFD-D82B-4BBD-B54D-4AC55A7E20E8}" type="doc">
      <dgm:prSet loTypeId="urn:microsoft.com/office/officeart/2005/8/layout/default" loCatId="list" qsTypeId="urn:microsoft.com/office/officeart/2005/8/quickstyle/simple1" qsCatId="simple" csTypeId="urn:microsoft.com/office/officeart/2005/8/colors/colorful5" csCatId="colorful"/>
      <dgm:spPr/>
      <dgm:t>
        <a:bodyPr/>
        <a:lstStyle/>
        <a:p>
          <a:endParaRPr lang="en-US"/>
        </a:p>
      </dgm:t>
    </dgm:pt>
    <dgm:pt modelId="{E38619A5-AABA-4D7A-8AC4-769B64E89ECE}">
      <dgm:prSet/>
      <dgm:spPr/>
      <dgm:t>
        <a:bodyPr/>
        <a:lstStyle/>
        <a:p>
          <a:r>
            <a:rPr lang="en-GB"/>
            <a:t>The relevance of Human Rights: legal justification.</a:t>
          </a:r>
          <a:endParaRPr lang="en-US"/>
        </a:p>
      </dgm:t>
    </dgm:pt>
    <dgm:pt modelId="{D4113F4D-224E-4355-A66A-4F34BBC38A5F}" type="parTrans" cxnId="{7EE83AB8-666F-4861-B707-331185843379}">
      <dgm:prSet/>
      <dgm:spPr/>
      <dgm:t>
        <a:bodyPr/>
        <a:lstStyle/>
        <a:p>
          <a:endParaRPr lang="en-US"/>
        </a:p>
      </dgm:t>
    </dgm:pt>
    <dgm:pt modelId="{DA6F17C9-9319-401E-B92A-A29DC268858C}" type="sibTrans" cxnId="{7EE83AB8-666F-4861-B707-331185843379}">
      <dgm:prSet/>
      <dgm:spPr/>
      <dgm:t>
        <a:bodyPr/>
        <a:lstStyle/>
        <a:p>
          <a:endParaRPr lang="en-US"/>
        </a:p>
      </dgm:t>
    </dgm:pt>
    <dgm:pt modelId="{7A3D9A3A-3B5F-4C11-B9A4-93CD0907C691}">
      <dgm:prSet/>
      <dgm:spPr/>
      <dgm:t>
        <a:bodyPr/>
        <a:lstStyle/>
        <a:p>
          <a:r>
            <a:rPr lang="en-GB"/>
            <a:t>Notions on Law and protection of Human Rights</a:t>
          </a:r>
          <a:endParaRPr lang="en-US"/>
        </a:p>
      </dgm:t>
    </dgm:pt>
    <dgm:pt modelId="{5AD790EE-14B2-4334-B386-ED16E95B944B}" type="parTrans" cxnId="{7ED0E59C-A6D7-4609-B01F-ACF50915EF99}">
      <dgm:prSet/>
      <dgm:spPr/>
      <dgm:t>
        <a:bodyPr/>
        <a:lstStyle/>
        <a:p>
          <a:endParaRPr lang="en-US"/>
        </a:p>
      </dgm:t>
    </dgm:pt>
    <dgm:pt modelId="{D824E7F9-F5CD-4A97-AA97-929B3B11D067}" type="sibTrans" cxnId="{7ED0E59C-A6D7-4609-B01F-ACF50915EF99}">
      <dgm:prSet/>
      <dgm:spPr/>
      <dgm:t>
        <a:bodyPr/>
        <a:lstStyle/>
        <a:p>
          <a:endParaRPr lang="en-US"/>
        </a:p>
      </dgm:t>
    </dgm:pt>
    <dgm:pt modelId="{3649B7C4-8998-4B39-9B11-54FD2E1CB843}">
      <dgm:prSet/>
      <dgm:spPr/>
      <dgm:t>
        <a:bodyPr/>
        <a:lstStyle/>
        <a:p>
          <a:r>
            <a:rPr lang="en-GB"/>
            <a:t>Human Rights’ generations.</a:t>
          </a:r>
          <a:endParaRPr lang="en-US"/>
        </a:p>
      </dgm:t>
    </dgm:pt>
    <dgm:pt modelId="{C4B86AA0-1735-4A28-97B4-24106316DA43}" type="parTrans" cxnId="{85DD8BF1-A345-402D-8310-B0111DC19458}">
      <dgm:prSet/>
      <dgm:spPr/>
      <dgm:t>
        <a:bodyPr/>
        <a:lstStyle/>
        <a:p>
          <a:endParaRPr lang="en-US"/>
        </a:p>
      </dgm:t>
    </dgm:pt>
    <dgm:pt modelId="{2C534A57-26C0-45EB-97F6-6BE09CFF2F45}" type="sibTrans" cxnId="{85DD8BF1-A345-402D-8310-B0111DC19458}">
      <dgm:prSet/>
      <dgm:spPr/>
      <dgm:t>
        <a:bodyPr/>
        <a:lstStyle/>
        <a:p>
          <a:endParaRPr lang="en-US"/>
        </a:p>
      </dgm:t>
    </dgm:pt>
    <dgm:pt modelId="{0288E9F4-1F64-467A-9A0F-A7B0D7C867EC}">
      <dgm:prSet/>
      <dgm:spPr/>
      <dgm:t>
        <a:bodyPr/>
        <a:lstStyle/>
        <a:p>
          <a:r>
            <a:rPr lang="en-GB"/>
            <a:t>Relationship between international and national dimensions.</a:t>
          </a:r>
          <a:endParaRPr lang="en-US"/>
        </a:p>
      </dgm:t>
    </dgm:pt>
    <dgm:pt modelId="{FF8AFAD4-05D9-4477-8FBD-D27208CB9C5B}" type="parTrans" cxnId="{EDE8D9BF-8B04-4BF7-8036-04AF40AF0C09}">
      <dgm:prSet/>
      <dgm:spPr/>
      <dgm:t>
        <a:bodyPr/>
        <a:lstStyle/>
        <a:p>
          <a:endParaRPr lang="en-US"/>
        </a:p>
      </dgm:t>
    </dgm:pt>
    <dgm:pt modelId="{D25B688E-0D00-4FAE-86FB-F262BF7176DB}" type="sibTrans" cxnId="{EDE8D9BF-8B04-4BF7-8036-04AF40AF0C09}">
      <dgm:prSet/>
      <dgm:spPr/>
      <dgm:t>
        <a:bodyPr/>
        <a:lstStyle/>
        <a:p>
          <a:endParaRPr lang="en-US"/>
        </a:p>
      </dgm:t>
    </dgm:pt>
    <dgm:pt modelId="{E1B8D886-5EC9-469E-9592-B8E6999844F2}">
      <dgm:prSet/>
      <dgm:spPr/>
      <dgm:t>
        <a:bodyPr/>
        <a:lstStyle/>
        <a:p>
          <a:r>
            <a:rPr lang="en-GB"/>
            <a:t>Spanish relationship between Human Rights and Fundamental Rights.</a:t>
          </a:r>
          <a:endParaRPr lang="en-US"/>
        </a:p>
      </dgm:t>
    </dgm:pt>
    <dgm:pt modelId="{FBC1E5D8-5BCF-4913-AE91-F34E3AF03FFF}" type="parTrans" cxnId="{F38E5388-A3E9-4A38-9316-FFA1A6336E16}">
      <dgm:prSet/>
      <dgm:spPr/>
      <dgm:t>
        <a:bodyPr/>
        <a:lstStyle/>
        <a:p>
          <a:endParaRPr lang="en-US"/>
        </a:p>
      </dgm:t>
    </dgm:pt>
    <dgm:pt modelId="{EDAE8F7E-D735-48FC-A07D-5B1D401C25FF}" type="sibTrans" cxnId="{F38E5388-A3E9-4A38-9316-FFA1A6336E16}">
      <dgm:prSet/>
      <dgm:spPr/>
      <dgm:t>
        <a:bodyPr/>
        <a:lstStyle/>
        <a:p>
          <a:endParaRPr lang="en-US"/>
        </a:p>
      </dgm:t>
    </dgm:pt>
    <dgm:pt modelId="{DE89FB9F-656A-48A3-B779-750A34E75A69}">
      <dgm:prSet/>
      <dgm:spPr/>
      <dgm:t>
        <a:bodyPr/>
        <a:lstStyle/>
        <a:p>
          <a:r>
            <a:rPr lang="en-GB"/>
            <a:t>CASE STUDY (ECHR Judgements ANALYSIS)</a:t>
          </a:r>
          <a:endParaRPr lang="en-US"/>
        </a:p>
      </dgm:t>
    </dgm:pt>
    <dgm:pt modelId="{A6B86C70-3DDD-42D7-BF1A-2C47BB186B06}" type="parTrans" cxnId="{5A58B29E-9C45-4B77-B74A-DEAAB8D76755}">
      <dgm:prSet/>
      <dgm:spPr/>
      <dgm:t>
        <a:bodyPr/>
        <a:lstStyle/>
        <a:p>
          <a:endParaRPr lang="en-US"/>
        </a:p>
      </dgm:t>
    </dgm:pt>
    <dgm:pt modelId="{E5A5D1CE-0E20-4FD2-8009-10355BE33EEC}" type="sibTrans" cxnId="{5A58B29E-9C45-4B77-B74A-DEAAB8D76755}">
      <dgm:prSet/>
      <dgm:spPr/>
      <dgm:t>
        <a:bodyPr/>
        <a:lstStyle/>
        <a:p>
          <a:endParaRPr lang="en-US"/>
        </a:p>
      </dgm:t>
    </dgm:pt>
    <dgm:pt modelId="{80782BDE-D410-CF4B-8DBB-AC77455A7A24}" type="pres">
      <dgm:prSet presAssocID="{0A3BFBFD-D82B-4BBD-B54D-4AC55A7E20E8}" presName="diagram" presStyleCnt="0">
        <dgm:presLayoutVars>
          <dgm:dir/>
          <dgm:resizeHandles val="exact"/>
        </dgm:presLayoutVars>
      </dgm:prSet>
      <dgm:spPr/>
    </dgm:pt>
    <dgm:pt modelId="{2E5053F7-3C7D-A94E-B4FE-2D2EFF5E4AFA}" type="pres">
      <dgm:prSet presAssocID="{E38619A5-AABA-4D7A-8AC4-769B64E89ECE}" presName="node" presStyleLbl="node1" presStyleIdx="0" presStyleCnt="6">
        <dgm:presLayoutVars>
          <dgm:bulletEnabled val="1"/>
        </dgm:presLayoutVars>
      </dgm:prSet>
      <dgm:spPr/>
    </dgm:pt>
    <dgm:pt modelId="{C4339A0B-5632-F74B-846A-E10146DE12F0}" type="pres">
      <dgm:prSet presAssocID="{DA6F17C9-9319-401E-B92A-A29DC268858C}" presName="sibTrans" presStyleCnt="0"/>
      <dgm:spPr/>
    </dgm:pt>
    <dgm:pt modelId="{3F6FC931-BB08-E149-8082-E5C30EC37B45}" type="pres">
      <dgm:prSet presAssocID="{7A3D9A3A-3B5F-4C11-B9A4-93CD0907C691}" presName="node" presStyleLbl="node1" presStyleIdx="1" presStyleCnt="6">
        <dgm:presLayoutVars>
          <dgm:bulletEnabled val="1"/>
        </dgm:presLayoutVars>
      </dgm:prSet>
      <dgm:spPr/>
    </dgm:pt>
    <dgm:pt modelId="{F5B82607-B09A-B646-AD50-6120DC0612C2}" type="pres">
      <dgm:prSet presAssocID="{D824E7F9-F5CD-4A97-AA97-929B3B11D067}" presName="sibTrans" presStyleCnt="0"/>
      <dgm:spPr/>
    </dgm:pt>
    <dgm:pt modelId="{831DD0BB-EBE1-8848-BAAC-B15937D17FC9}" type="pres">
      <dgm:prSet presAssocID="{3649B7C4-8998-4B39-9B11-54FD2E1CB843}" presName="node" presStyleLbl="node1" presStyleIdx="2" presStyleCnt="6">
        <dgm:presLayoutVars>
          <dgm:bulletEnabled val="1"/>
        </dgm:presLayoutVars>
      </dgm:prSet>
      <dgm:spPr/>
    </dgm:pt>
    <dgm:pt modelId="{C67C0B7C-4A6B-4E4B-8FA3-37E3C996D52A}" type="pres">
      <dgm:prSet presAssocID="{2C534A57-26C0-45EB-97F6-6BE09CFF2F45}" presName="sibTrans" presStyleCnt="0"/>
      <dgm:spPr/>
    </dgm:pt>
    <dgm:pt modelId="{070DB31C-7810-8C41-BBAE-4287D0AF0BB2}" type="pres">
      <dgm:prSet presAssocID="{0288E9F4-1F64-467A-9A0F-A7B0D7C867EC}" presName="node" presStyleLbl="node1" presStyleIdx="3" presStyleCnt="6">
        <dgm:presLayoutVars>
          <dgm:bulletEnabled val="1"/>
        </dgm:presLayoutVars>
      </dgm:prSet>
      <dgm:spPr/>
    </dgm:pt>
    <dgm:pt modelId="{C28CC16D-C66F-FA43-91A7-837EB72AA1D2}" type="pres">
      <dgm:prSet presAssocID="{D25B688E-0D00-4FAE-86FB-F262BF7176DB}" presName="sibTrans" presStyleCnt="0"/>
      <dgm:spPr/>
    </dgm:pt>
    <dgm:pt modelId="{AA8BBCBE-FB86-7849-B9FF-978592EA8FD2}" type="pres">
      <dgm:prSet presAssocID="{E1B8D886-5EC9-469E-9592-B8E6999844F2}" presName="node" presStyleLbl="node1" presStyleIdx="4" presStyleCnt="6">
        <dgm:presLayoutVars>
          <dgm:bulletEnabled val="1"/>
        </dgm:presLayoutVars>
      </dgm:prSet>
      <dgm:spPr/>
    </dgm:pt>
    <dgm:pt modelId="{12B490D7-D29C-CB4C-BE56-465AE866A002}" type="pres">
      <dgm:prSet presAssocID="{EDAE8F7E-D735-48FC-A07D-5B1D401C25FF}" presName="sibTrans" presStyleCnt="0"/>
      <dgm:spPr/>
    </dgm:pt>
    <dgm:pt modelId="{26C5C765-0F1F-044C-8465-625F150BAA3B}" type="pres">
      <dgm:prSet presAssocID="{DE89FB9F-656A-48A3-B779-750A34E75A69}" presName="node" presStyleLbl="node1" presStyleIdx="5" presStyleCnt="6">
        <dgm:presLayoutVars>
          <dgm:bulletEnabled val="1"/>
        </dgm:presLayoutVars>
      </dgm:prSet>
      <dgm:spPr/>
    </dgm:pt>
  </dgm:ptLst>
  <dgm:cxnLst>
    <dgm:cxn modelId="{8096B41F-2251-1148-AC70-F37405B680AE}" type="presOf" srcId="{E38619A5-AABA-4D7A-8AC4-769B64E89ECE}" destId="{2E5053F7-3C7D-A94E-B4FE-2D2EFF5E4AFA}" srcOrd="0" destOrd="0" presId="urn:microsoft.com/office/officeart/2005/8/layout/default"/>
    <dgm:cxn modelId="{BFE1F725-9AA4-CE43-8739-9E54B56C0BF3}" type="presOf" srcId="{0288E9F4-1F64-467A-9A0F-A7B0D7C867EC}" destId="{070DB31C-7810-8C41-BBAE-4287D0AF0BB2}" srcOrd="0" destOrd="0" presId="urn:microsoft.com/office/officeart/2005/8/layout/default"/>
    <dgm:cxn modelId="{68572051-459E-8D4B-9F38-5800446DEAD3}" type="presOf" srcId="{0A3BFBFD-D82B-4BBD-B54D-4AC55A7E20E8}" destId="{80782BDE-D410-CF4B-8DBB-AC77455A7A24}" srcOrd="0" destOrd="0" presId="urn:microsoft.com/office/officeart/2005/8/layout/default"/>
    <dgm:cxn modelId="{D7472353-1D5A-5543-A21C-2F2DD15DB33A}" type="presOf" srcId="{7A3D9A3A-3B5F-4C11-B9A4-93CD0907C691}" destId="{3F6FC931-BB08-E149-8082-E5C30EC37B45}" srcOrd="0" destOrd="0" presId="urn:microsoft.com/office/officeart/2005/8/layout/default"/>
    <dgm:cxn modelId="{99E03D6D-A190-AB42-846A-CB4C92544CAB}" type="presOf" srcId="{DE89FB9F-656A-48A3-B779-750A34E75A69}" destId="{26C5C765-0F1F-044C-8465-625F150BAA3B}" srcOrd="0" destOrd="0" presId="urn:microsoft.com/office/officeart/2005/8/layout/default"/>
    <dgm:cxn modelId="{B53A5370-6457-3543-8942-51F54CADF7D4}" type="presOf" srcId="{E1B8D886-5EC9-469E-9592-B8E6999844F2}" destId="{AA8BBCBE-FB86-7849-B9FF-978592EA8FD2}" srcOrd="0" destOrd="0" presId="urn:microsoft.com/office/officeart/2005/8/layout/default"/>
    <dgm:cxn modelId="{F38E5388-A3E9-4A38-9316-FFA1A6336E16}" srcId="{0A3BFBFD-D82B-4BBD-B54D-4AC55A7E20E8}" destId="{E1B8D886-5EC9-469E-9592-B8E6999844F2}" srcOrd="4" destOrd="0" parTransId="{FBC1E5D8-5BCF-4913-AE91-F34E3AF03FFF}" sibTransId="{EDAE8F7E-D735-48FC-A07D-5B1D401C25FF}"/>
    <dgm:cxn modelId="{7ED0E59C-A6D7-4609-B01F-ACF50915EF99}" srcId="{0A3BFBFD-D82B-4BBD-B54D-4AC55A7E20E8}" destId="{7A3D9A3A-3B5F-4C11-B9A4-93CD0907C691}" srcOrd="1" destOrd="0" parTransId="{5AD790EE-14B2-4334-B386-ED16E95B944B}" sibTransId="{D824E7F9-F5CD-4A97-AA97-929B3B11D067}"/>
    <dgm:cxn modelId="{5A58B29E-9C45-4B77-B74A-DEAAB8D76755}" srcId="{0A3BFBFD-D82B-4BBD-B54D-4AC55A7E20E8}" destId="{DE89FB9F-656A-48A3-B779-750A34E75A69}" srcOrd="5" destOrd="0" parTransId="{A6B86C70-3DDD-42D7-BF1A-2C47BB186B06}" sibTransId="{E5A5D1CE-0E20-4FD2-8009-10355BE33EEC}"/>
    <dgm:cxn modelId="{518E1EB8-26A4-CA41-822D-31688BC17C47}" type="presOf" srcId="{3649B7C4-8998-4B39-9B11-54FD2E1CB843}" destId="{831DD0BB-EBE1-8848-BAAC-B15937D17FC9}" srcOrd="0" destOrd="0" presId="urn:microsoft.com/office/officeart/2005/8/layout/default"/>
    <dgm:cxn modelId="{7EE83AB8-666F-4861-B707-331185843379}" srcId="{0A3BFBFD-D82B-4BBD-B54D-4AC55A7E20E8}" destId="{E38619A5-AABA-4D7A-8AC4-769B64E89ECE}" srcOrd="0" destOrd="0" parTransId="{D4113F4D-224E-4355-A66A-4F34BBC38A5F}" sibTransId="{DA6F17C9-9319-401E-B92A-A29DC268858C}"/>
    <dgm:cxn modelId="{EDE8D9BF-8B04-4BF7-8036-04AF40AF0C09}" srcId="{0A3BFBFD-D82B-4BBD-B54D-4AC55A7E20E8}" destId="{0288E9F4-1F64-467A-9A0F-A7B0D7C867EC}" srcOrd="3" destOrd="0" parTransId="{FF8AFAD4-05D9-4477-8FBD-D27208CB9C5B}" sibTransId="{D25B688E-0D00-4FAE-86FB-F262BF7176DB}"/>
    <dgm:cxn modelId="{85DD8BF1-A345-402D-8310-B0111DC19458}" srcId="{0A3BFBFD-D82B-4BBD-B54D-4AC55A7E20E8}" destId="{3649B7C4-8998-4B39-9B11-54FD2E1CB843}" srcOrd="2" destOrd="0" parTransId="{C4B86AA0-1735-4A28-97B4-24106316DA43}" sibTransId="{2C534A57-26C0-45EB-97F6-6BE09CFF2F45}"/>
    <dgm:cxn modelId="{26711D53-3203-CE4C-8794-61500EF91B31}" type="presParOf" srcId="{80782BDE-D410-CF4B-8DBB-AC77455A7A24}" destId="{2E5053F7-3C7D-A94E-B4FE-2D2EFF5E4AFA}" srcOrd="0" destOrd="0" presId="urn:microsoft.com/office/officeart/2005/8/layout/default"/>
    <dgm:cxn modelId="{84B647C5-80C1-CE45-AE74-A3615406C3E6}" type="presParOf" srcId="{80782BDE-D410-CF4B-8DBB-AC77455A7A24}" destId="{C4339A0B-5632-F74B-846A-E10146DE12F0}" srcOrd="1" destOrd="0" presId="urn:microsoft.com/office/officeart/2005/8/layout/default"/>
    <dgm:cxn modelId="{119DD032-FCA6-9344-8A8F-F5DC864340EA}" type="presParOf" srcId="{80782BDE-D410-CF4B-8DBB-AC77455A7A24}" destId="{3F6FC931-BB08-E149-8082-E5C30EC37B45}" srcOrd="2" destOrd="0" presId="urn:microsoft.com/office/officeart/2005/8/layout/default"/>
    <dgm:cxn modelId="{A64C66B8-2F3A-604E-9865-B87C54C1B892}" type="presParOf" srcId="{80782BDE-D410-CF4B-8DBB-AC77455A7A24}" destId="{F5B82607-B09A-B646-AD50-6120DC0612C2}" srcOrd="3" destOrd="0" presId="urn:microsoft.com/office/officeart/2005/8/layout/default"/>
    <dgm:cxn modelId="{5D09FC43-5B0C-C642-A8C9-D15347F5AD46}" type="presParOf" srcId="{80782BDE-D410-CF4B-8DBB-AC77455A7A24}" destId="{831DD0BB-EBE1-8848-BAAC-B15937D17FC9}" srcOrd="4" destOrd="0" presId="urn:microsoft.com/office/officeart/2005/8/layout/default"/>
    <dgm:cxn modelId="{8F883BD6-3FC5-7645-BC89-9692B487215D}" type="presParOf" srcId="{80782BDE-D410-CF4B-8DBB-AC77455A7A24}" destId="{C67C0B7C-4A6B-4E4B-8FA3-37E3C996D52A}" srcOrd="5" destOrd="0" presId="urn:microsoft.com/office/officeart/2005/8/layout/default"/>
    <dgm:cxn modelId="{98F2A8B3-6ED3-C24E-AAD6-A68D70DF0204}" type="presParOf" srcId="{80782BDE-D410-CF4B-8DBB-AC77455A7A24}" destId="{070DB31C-7810-8C41-BBAE-4287D0AF0BB2}" srcOrd="6" destOrd="0" presId="urn:microsoft.com/office/officeart/2005/8/layout/default"/>
    <dgm:cxn modelId="{FC1E03BF-0D1F-FE49-841B-E86F90A98B6A}" type="presParOf" srcId="{80782BDE-D410-CF4B-8DBB-AC77455A7A24}" destId="{C28CC16D-C66F-FA43-91A7-837EB72AA1D2}" srcOrd="7" destOrd="0" presId="urn:microsoft.com/office/officeart/2005/8/layout/default"/>
    <dgm:cxn modelId="{21B1CEE7-B0A6-0141-A6FE-89DED1CD8169}" type="presParOf" srcId="{80782BDE-D410-CF4B-8DBB-AC77455A7A24}" destId="{AA8BBCBE-FB86-7849-B9FF-978592EA8FD2}" srcOrd="8" destOrd="0" presId="urn:microsoft.com/office/officeart/2005/8/layout/default"/>
    <dgm:cxn modelId="{BEF4F849-AF04-344C-B999-3CE1F98689BF}" type="presParOf" srcId="{80782BDE-D410-CF4B-8DBB-AC77455A7A24}" destId="{12B490D7-D29C-CB4C-BE56-465AE866A002}" srcOrd="9" destOrd="0" presId="urn:microsoft.com/office/officeart/2005/8/layout/default"/>
    <dgm:cxn modelId="{9A8B5004-5772-B141-967D-9913CBCB5216}" type="presParOf" srcId="{80782BDE-D410-CF4B-8DBB-AC77455A7A24}" destId="{26C5C765-0F1F-044C-8465-625F150BAA3B}"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42D6E21-BB16-4557-AE04-66A4ED27E11D}"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5C0E0710-D45F-8742-81CE-6832BCA90419}">
      <dgm:prSet/>
      <dgm:spPr/>
      <dgm:t>
        <a:bodyPr/>
        <a:lstStyle/>
        <a:p>
          <a:r>
            <a:rPr lang="en" b="1" i="0" u="none"/>
            <a:t>Human Rights Law</a:t>
          </a:r>
          <a:r>
            <a:rPr lang="en" b="0" i="0" u="none"/>
            <a:t>: A body of international and national laws that protect fundamental freedoms.</a:t>
          </a:r>
        </a:p>
      </dgm:t>
    </dgm:pt>
    <dgm:pt modelId="{FAA4D474-A310-E443-A182-389800443E9B}" type="parTrans" cxnId="{7B4E7FD8-9B4C-BF42-AA14-9B16A795F4D4}">
      <dgm:prSet/>
      <dgm:spPr/>
      <dgm:t>
        <a:bodyPr/>
        <a:lstStyle/>
        <a:p>
          <a:endParaRPr lang="ru-RU"/>
        </a:p>
      </dgm:t>
    </dgm:pt>
    <dgm:pt modelId="{B1F55012-35C9-594C-88EE-FCFD6E5406DD}" type="sibTrans" cxnId="{7B4E7FD8-9B4C-BF42-AA14-9B16A795F4D4}">
      <dgm:prSet/>
      <dgm:spPr/>
      <dgm:t>
        <a:bodyPr/>
        <a:lstStyle/>
        <a:p>
          <a:endParaRPr lang="ru-RU"/>
        </a:p>
      </dgm:t>
    </dgm:pt>
    <dgm:pt modelId="{E8257D7E-122E-D940-8F16-54C5B145A43A}">
      <dgm:prSet/>
      <dgm:spPr/>
      <dgm:t>
        <a:bodyPr/>
        <a:lstStyle/>
        <a:p>
          <a:r>
            <a:rPr lang="en" b="1" i="0" u="none"/>
            <a:t>Enforcement mechanisms</a:t>
          </a:r>
          <a:r>
            <a:rPr lang="en" b="0" i="0" u="none"/>
            <a:t>: Courts (e.g., European Court of Human Rights), human rights committees, and monitoring bodies.</a:t>
          </a:r>
        </a:p>
      </dgm:t>
    </dgm:pt>
    <dgm:pt modelId="{DE9D1E55-CDB8-AD4F-81DF-4DA59E58EC68}" type="parTrans" cxnId="{BB456D29-20C4-9047-BC7A-A3DEFA0F72C1}">
      <dgm:prSet/>
      <dgm:spPr/>
      <dgm:t>
        <a:bodyPr/>
        <a:lstStyle/>
        <a:p>
          <a:endParaRPr lang="ru-RU"/>
        </a:p>
      </dgm:t>
    </dgm:pt>
    <dgm:pt modelId="{833712F4-B313-9A47-93A7-A94765FE24E8}" type="sibTrans" cxnId="{BB456D29-20C4-9047-BC7A-A3DEFA0F72C1}">
      <dgm:prSet/>
      <dgm:spPr/>
      <dgm:t>
        <a:bodyPr/>
        <a:lstStyle/>
        <a:p>
          <a:endParaRPr lang="ru-RU"/>
        </a:p>
      </dgm:t>
    </dgm:pt>
    <dgm:pt modelId="{9DD6F019-8F3A-C641-B2EA-AC0C99059C91}">
      <dgm:prSet/>
      <dgm:spPr/>
      <dgm:t>
        <a:bodyPr/>
        <a:lstStyle/>
        <a:p>
          <a:r>
            <a:rPr lang="en" b="1" i="0" u="none"/>
            <a:t>State obligations</a:t>
          </a:r>
          <a:r>
            <a:rPr lang="en" b="0" i="0" u="none"/>
            <a:t>: To respect, protect, and fulfill human rights.</a:t>
          </a:r>
        </a:p>
      </dgm:t>
    </dgm:pt>
    <dgm:pt modelId="{9995A088-85F7-C04B-B9F4-0E04F6ABD138}" type="parTrans" cxnId="{12F934F5-8EE8-7949-AD57-93EF3028884A}">
      <dgm:prSet/>
      <dgm:spPr/>
      <dgm:t>
        <a:bodyPr/>
        <a:lstStyle/>
        <a:p>
          <a:endParaRPr lang="ru-RU"/>
        </a:p>
      </dgm:t>
    </dgm:pt>
    <dgm:pt modelId="{A1078030-9EDF-6F48-9EEA-8C0BABF3015F}" type="sibTrans" cxnId="{12F934F5-8EE8-7949-AD57-93EF3028884A}">
      <dgm:prSet/>
      <dgm:spPr/>
      <dgm:t>
        <a:bodyPr/>
        <a:lstStyle/>
        <a:p>
          <a:endParaRPr lang="ru-RU"/>
        </a:p>
      </dgm:t>
    </dgm:pt>
    <dgm:pt modelId="{C7CDF4C9-2D8C-7E4B-BD98-CF59FB8F62B6}">
      <dgm:prSet/>
      <dgm:spPr/>
      <dgm:t>
        <a:bodyPr/>
        <a:lstStyle/>
        <a:p>
          <a:r>
            <a:rPr lang="en" b="1" i="0" u="none"/>
            <a:t>Q&amp;A Discussion:</a:t>
          </a:r>
          <a:endParaRPr lang="en" b="0" i="0" u="none"/>
        </a:p>
      </dgm:t>
    </dgm:pt>
    <dgm:pt modelId="{2CF5FFDF-1E9C-6A4D-8010-02377045841D}" type="parTrans" cxnId="{A1F6BBE9-5FFD-DA42-BC51-D68DAC2F7F90}">
      <dgm:prSet/>
      <dgm:spPr/>
      <dgm:t>
        <a:bodyPr/>
        <a:lstStyle/>
        <a:p>
          <a:endParaRPr lang="ru-RU"/>
        </a:p>
      </dgm:t>
    </dgm:pt>
    <dgm:pt modelId="{83AC3EE7-9844-6849-9FEC-FB89E3EA4246}" type="sibTrans" cxnId="{A1F6BBE9-5FFD-DA42-BC51-D68DAC2F7F90}">
      <dgm:prSet/>
      <dgm:spPr/>
      <dgm:t>
        <a:bodyPr/>
        <a:lstStyle/>
        <a:p>
          <a:endParaRPr lang="ru-RU"/>
        </a:p>
      </dgm:t>
    </dgm:pt>
    <dgm:pt modelId="{D86874D6-BE62-7D42-840B-81650BFDBD92}">
      <dgm:prSet/>
      <dgm:spPr/>
      <dgm:t>
        <a:bodyPr/>
        <a:lstStyle/>
        <a:p>
          <a:pPr>
            <a:buFont typeface="Arial" panose="020B0604020202020204" pitchFamily="34" charset="0"/>
            <a:buChar char="•"/>
          </a:pPr>
          <a:r>
            <a:rPr lang="en" b="0" i="0" u="none"/>
            <a:t>What challenges exist in enforcing Human Rights at the national level?</a:t>
          </a:r>
        </a:p>
      </dgm:t>
    </dgm:pt>
    <dgm:pt modelId="{EE390F48-E735-BD48-B092-BBD6082CE283}" type="parTrans" cxnId="{A9C5E6A8-7BC1-DB4F-884F-9CD59CF3899C}">
      <dgm:prSet/>
      <dgm:spPr/>
      <dgm:t>
        <a:bodyPr/>
        <a:lstStyle/>
        <a:p>
          <a:endParaRPr lang="ru-RU"/>
        </a:p>
      </dgm:t>
    </dgm:pt>
    <dgm:pt modelId="{38C17A5A-973E-A145-A75B-BF0898FD137B}" type="sibTrans" cxnId="{A9C5E6A8-7BC1-DB4F-884F-9CD59CF3899C}">
      <dgm:prSet/>
      <dgm:spPr/>
      <dgm:t>
        <a:bodyPr/>
        <a:lstStyle/>
        <a:p>
          <a:endParaRPr lang="ru-RU"/>
        </a:p>
      </dgm:t>
    </dgm:pt>
    <dgm:pt modelId="{248E980B-3E97-0F43-85CC-A967453AD185}">
      <dgm:prSet/>
      <dgm:spPr/>
      <dgm:t>
        <a:bodyPr/>
        <a:lstStyle/>
        <a:p>
          <a:pPr>
            <a:buFont typeface="Arial" panose="020B0604020202020204" pitchFamily="34" charset="0"/>
            <a:buChar char="•"/>
          </a:pPr>
          <a:r>
            <a:rPr lang="en" b="0" i="0" u="none"/>
            <a:t>How can indivisibility be applied to address poverty and inequality?</a:t>
          </a:r>
        </a:p>
      </dgm:t>
    </dgm:pt>
    <dgm:pt modelId="{FFE7A38B-0BEE-5E40-ABB8-A3B4A4FEE523}" type="parTrans" cxnId="{D7917CC4-A138-E44E-8272-9436D8DD3027}">
      <dgm:prSet/>
      <dgm:spPr/>
      <dgm:t>
        <a:bodyPr/>
        <a:lstStyle/>
        <a:p>
          <a:endParaRPr lang="ru-RU"/>
        </a:p>
      </dgm:t>
    </dgm:pt>
    <dgm:pt modelId="{4005DBDB-E42F-EF40-B36B-2DE12A499F31}" type="sibTrans" cxnId="{D7917CC4-A138-E44E-8272-9436D8DD3027}">
      <dgm:prSet/>
      <dgm:spPr/>
      <dgm:t>
        <a:bodyPr/>
        <a:lstStyle/>
        <a:p>
          <a:endParaRPr lang="ru-RU"/>
        </a:p>
      </dgm:t>
    </dgm:pt>
    <dgm:pt modelId="{9FAA7BB2-D256-C34A-B895-DA5B668C27F1}" type="pres">
      <dgm:prSet presAssocID="{742D6E21-BB16-4557-AE04-66A4ED27E11D}" presName="diagram" presStyleCnt="0">
        <dgm:presLayoutVars>
          <dgm:dir/>
          <dgm:resizeHandles val="exact"/>
        </dgm:presLayoutVars>
      </dgm:prSet>
      <dgm:spPr/>
    </dgm:pt>
    <dgm:pt modelId="{EE655A36-9EE4-FD43-9C58-28630952F163}" type="pres">
      <dgm:prSet presAssocID="{9DD6F019-8F3A-C641-B2EA-AC0C99059C91}" presName="node" presStyleLbl="node1" presStyleIdx="0" presStyleCnt="6">
        <dgm:presLayoutVars>
          <dgm:bulletEnabled val="1"/>
        </dgm:presLayoutVars>
      </dgm:prSet>
      <dgm:spPr/>
    </dgm:pt>
    <dgm:pt modelId="{75A8F793-9657-F942-AF16-4FA4EA95C3C2}" type="pres">
      <dgm:prSet presAssocID="{A1078030-9EDF-6F48-9EEA-8C0BABF3015F}" presName="sibTrans" presStyleCnt="0"/>
      <dgm:spPr/>
    </dgm:pt>
    <dgm:pt modelId="{18E302A2-7570-D64C-B6BB-F3C3116C0971}" type="pres">
      <dgm:prSet presAssocID="{5C0E0710-D45F-8742-81CE-6832BCA90419}" presName="node" presStyleLbl="node1" presStyleIdx="1" presStyleCnt="6">
        <dgm:presLayoutVars>
          <dgm:bulletEnabled val="1"/>
        </dgm:presLayoutVars>
      </dgm:prSet>
      <dgm:spPr/>
    </dgm:pt>
    <dgm:pt modelId="{2363327B-9FB3-FF4F-A260-E804B651A16F}" type="pres">
      <dgm:prSet presAssocID="{B1F55012-35C9-594C-88EE-FCFD6E5406DD}" presName="sibTrans" presStyleCnt="0"/>
      <dgm:spPr/>
    </dgm:pt>
    <dgm:pt modelId="{8D07F251-8BFF-9743-8344-F15043C62E0A}" type="pres">
      <dgm:prSet presAssocID="{E8257D7E-122E-D940-8F16-54C5B145A43A}" presName="node" presStyleLbl="node1" presStyleIdx="2" presStyleCnt="6">
        <dgm:presLayoutVars>
          <dgm:bulletEnabled val="1"/>
        </dgm:presLayoutVars>
      </dgm:prSet>
      <dgm:spPr/>
    </dgm:pt>
    <dgm:pt modelId="{2B738678-3742-724A-B5D8-C84A65181A28}" type="pres">
      <dgm:prSet presAssocID="{833712F4-B313-9A47-93A7-A94765FE24E8}" presName="sibTrans" presStyleCnt="0"/>
      <dgm:spPr/>
    </dgm:pt>
    <dgm:pt modelId="{7710A9CF-BDDB-F049-83AF-E541499CA445}" type="pres">
      <dgm:prSet presAssocID="{C7CDF4C9-2D8C-7E4B-BD98-CF59FB8F62B6}" presName="node" presStyleLbl="node1" presStyleIdx="3" presStyleCnt="6">
        <dgm:presLayoutVars>
          <dgm:bulletEnabled val="1"/>
        </dgm:presLayoutVars>
      </dgm:prSet>
      <dgm:spPr/>
    </dgm:pt>
    <dgm:pt modelId="{7D44CAB4-AEB7-FA44-82D4-328DC1D2CCE2}" type="pres">
      <dgm:prSet presAssocID="{83AC3EE7-9844-6849-9FEC-FB89E3EA4246}" presName="sibTrans" presStyleCnt="0"/>
      <dgm:spPr/>
    </dgm:pt>
    <dgm:pt modelId="{80EB5DB7-6EC8-874B-B4E3-05CE88489610}" type="pres">
      <dgm:prSet presAssocID="{D86874D6-BE62-7D42-840B-81650BFDBD92}" presName="node" presStyleLbl="node1" presStyleIdx="4" presStyleCnt="6">
        <dgm:presLayoutVars>
          <dgm:bulletEnabled val="1"/>
        </dgm:presLayoutVars>
      </dgm:prSet>
      <dgm:spPr/>
    </dgm:pt>
    <dgm:pt modelId="{5665235C-B172-7040-9380-16B8D71A2DE8}" type="pres">
      <dgm:prSet presAssocID="{38C17A5A-973E-A145-A75B-BF0898FD137B}" presName="sibTrans" presStyleCnt="0"/>
      <dgm:spPr/>
    </dgm:pt>
    <dgm:pt modelId="{640A1ED7-4964-4B4D-93D4-C72DF4CF3365}" type="pres">
      <dgm:prSet presAssocID="{248E980B-3E97-0F43-85CC-A967453AD185}" presName="node" presStyleLbl="node1" presStyleIdx="5" presStyleCnt="6">
        <dgm:presLayoutVars>
          <dgm:bulletEnabled val="1"/>
        </dgm:presLayoutVars>
      </dgm:prSet>
      <dgm:spPr/>
    </dgm:pt>
  </dgm:ptLst>
  <dgm:cxnLst>
    <dgm:cxn modelId="{8F36181F-FD82-914F-96F4-F95F9750B2DF}" type="presOf" srcId="{E8257D7E-122E-D940-8F16-54C5B145A43A}" destId="{8D07F251-8BFF-9743-8344-F15043C62E0A}" srcOrd="0" destOrd="0" presId="urn:microsoft.com/office/officeart/2005/8/layout/default"/>
    <dgm:cxn modelId="{BB456D29-20C4-9047-BC7A-A3DEFA0F72C1}" srcId="{742D6E21-BB16-4557-AE04-66A4ED27E11D}" destId="{E8257D7E-122E-D940-8F16-54C5B145A43A}" srcOrd="2" destOrd="0" parTransId="{DE9D1E55-CDB8-AD4F-81DF-4DA59E58EC68}" sibTransId="{833712F4-B313-9A47-93A7-A94765FE24E8}"/>
    <dgm:cxn modelId="{2BCC8D8C-21A0-BC48-BB62-2A9110D281B0}" type="presOf" srcId="{742D6E21-BB16-4557-AE04-66A4ED27E11D}" destId="{9FAA7BB2-D256-C34A-B895-DA5B668C27F1}" srcOrd="0" destOrd="0" presId="urn:microsoft.com/office/officeart/2005/8/layout/default"/>
    <dgm:cxn modelId="{FE629A98-D423-8F4E-9144-A887D568CEF4}" type="presOf" srcId="{5C0E0710-D45F-8742-81CE-6832BCA90419}" destId="{18E302A2-7570-D64C-B6BB-F3C3116C0971}" srcOrd="0" destOrd="0" presId="urn:microsoft.com/office/officeart/2005/8/layout/default"/>
    <dgm:cxn modelId="{E4FFEB9F-E7A2-6545-8F3C-85C3A5056BB0}" type="presOf" srcId="{9DD6F019-8F3A-C641-B2EA-AC0C99059C91}" destId="{EE655A36-9EE4-FD43-9C58-28630952F163}" srcOrd="0" destOrd="0" presId="urn:microsoft.com/office/officeart/2005/8/layout/default"/>
    <dgm:cxn modelId="{A9C5E6A8-7BC1-DB4F-884F-9CD59CF3899C}" srcId="{742D6E21-BB16-4557-AE04-66A4ED27E11D}" destId="{D86874D6-BE62-7D42-840B-81650BFDBD92}" srcOrd="4" destOrd="0" parTransId="{EE390F48-E735-BD48-B092-BBD6082CE283}" sibTransId="{38C17A5A-973E-A145-A75B-BF0898FD137B}"/>
    <dgm:cxn modelId="{6ACF3CB7-DDB7-C34A-B3C0-C895DD04F7C8}" type="presOf" srcId="{248E980B-3E97-0F43-85CC-A967453AD185}" destId="{640A1ED7-4964-4B4D-93D4-C72DF4CF3365}" srcOrd="0" destOrd="0" presId="urn:microsoft.com/office/officeart/2005/8/layout/default"/>
    <dgm:cxn modelId="{8EF142B9-216F-7F42-A467-A21351B57D0F}" type="presOf" srcId="{D86874D6-BE62-7D42-840B-81650BFDBD92}" destId="{80EB5DB7-6EC8-874B-B4E3-05CE88489610}" srcOrd="0" destOrd="0" presId="urn:microsoft.com/office/officeart/2005/8/layout/default"/>
    <dgm:cxn modelId="{D7917CC4-A138-E44E-8272-9436D8DD3027}" srcId="{742D6E21-BB16-4557-AE04-66A4ED27E11D}" destId="{248E980B-3E97-0F43-85CC-A967453AD185}" srcOrd="5" destOrd="0" parTransId="{FFE7A38B-0BEE-5E40-ABB8-A3B4A4FEE523}" sibTransId="{4005DBDB-E42F-EF40-B36B-2DE12A499F31}"/>
    <dgm:cxn modelId="{4F28F5C6-BA28-7641-9270-3D74D32EC52E}" type="presOf" srcId="{C7CDF4C9-2D8C-7E4B-BD98-CF59FB8F62B6}" destId="{7710A9CF-BDDB-F049-83AF-E541499CA445}" srcOrd="0" destOrd="0" presId="urn:microsoft.com/office/officeart/2005/8/layout/default"/>
    <dgm:cxn modelId="{7B4E7FD8-9B4C-BF42-AA14-9B16A795F4D4}" srcId="{742D6E21-BB16-4557-AE04-66A4ED27E11D}" destId="{5C0E0710-D45F-8742-81CE-6832BCA90419}" srcOrd="1" destOrd="0" parTransId="{FAA4D474-A310-E443-A182-389800443E9B}" sibTransId="{B1F55012-35C9-594C-88EE-FCFD6E5406DD}"/>
    <dgm:cxn modelId="{A1F6BBE9-5FFD-DA42-BC51-D68DAC2F7F90}" srcId="{742D6E21-BB16-4557-AE04-66A4ED27E11D}" destId="{C7CDF4C9-2D8C-7E4B-BD98-CF59FB8F62B6}" srcOrd="3" destOrd="0" parTransId="{2CF5FFDF-1E9C-6A4D-8010-02377045841D}" sibTransId="{83AC3EE7-9844-6849-9FEC-FB89E3EA4246}"/>
    <dgm:cxn modelId="{12F934F5-8EE8-7949-AD57-93EF3028884A}" srcId="{742D6E21-BB16-4557-AE04-66A4ED27E11D}" destId="{9DD6F019-8F3A-C641-B2EA-AC0C99059C91}" srcOrd="0" destOrd="0" parTransId="{9995A088-85F7-C04B-B9F4-0E04F6ABD138}" sibTransId="{A1078030-9EDF-6F48-9EEA-8C0BABF3015F}"/>
    <dgm:cxn modelId="{AD664561-7C08-C545-AF65-E0E539F123A8}" type="presParOf" srcId="{9FAA7BB2-D256-C34A-B895-DA5B668C27F1}" destId="{EE655A36-9EE4-FD43-9C58-28630952F163}" srcOrd="0" destOrd="0" presId="urn:microsoft.com/office/officeart/2005/8/layout/default"/>
    <dgm:cxn modelId="{417F62D0-AEA6-7E48-B894-373B1688825D}" type="presParOf" srcId="{9FAA7BB2-D256-C34A-B895-DA5B668C27F1}" destId="{75A8F793-9657-F942-AF16-4FA4EA95C3C2}" srcOrd="1" destOrd="0" presId="urn:microsoft.com/office/officeart/2005/8/layout/default"/>
    <dgm:cxn modelId="{7270A6E4-77DA-5240-B70D-AD1F96832B2F}" type="presParOf" srcId="{9FAA7BB2-D256-C34A-B895-DA5B668C27F1}" destId="{18E302A2-7570-D64C-B6BB-F3C3116C0971}" srcOrd="2" destOrd="0" presId="urn:microsoft.com/office/officeart/2005/8/layout/default"/>
    <dgm:cxn modelId="{85D71C0B-F3F8-FE4C-98C0-06F0127074AD}" type="presParOf" srcId="{9FAA7BB2-D256-C34A-B895-DA5B668C27F1}" destId="{2363327B-9FB3-FF4F-A260-E804B651A16F}" srcOrd="3" destOrd="0" presId="urn:microsoft.com/office/officeart/2005/8/layout/default"/>
    <dgm:cxn modelId="{C3F81278-332A-C14D-95D1-EE4DD4528BAA}" type="presParOf" srcId="{9FAA7BB2-D256-C34A-B895-DA5B668C27F1}" destId="{8D07F251-8BFF-9743-8344-F15043C62E0A}" srcOrd="4" destOrd="0" presId="urn:microsoft.com/office/officeart/2005/8/layout/default"/>
    <dgm:cxn modelId="{63317216-4BFD-974F-BE30-FC5EB4FE8B8C}" type="presParOf" srcId="{9FAA7BB2-D256-C34A-B895-DA5B668C27F1}" destId="{2B738678-3742-724A-B5D8-C84A65181A28}" srcOrd="5" destOrd="0" presId="urn:microsoft.com/office/officeart/2005/8/layout/default"/>
    <dgm:cxn modelId="{1F3D62DA-0354-B040-B2DE-B52F98EC9928}" type="presParOf" srcId="{9FAA7BB2-D256-C34A-B895-DA5B668C27F1}" destId="{7710A9CF-BDDB-F049-83AF-E541499CA445}" srcOrd="6" destOrd="0" presId="urn:microsoft.com/office/officeart/2005/8/layout/default"/>
    <dgm:cxn modelId="{96230D2B-7163-FD4F-8DC5-B6BCC9526811}" type="presParOf" srcId="{9FAA7BB2-D256-C34A-B895-DA5B668C27F1}" destId="{7D44CAB4-AEB7-FA44-82D4-328DC1D2CCE2}" srcOrd="7" destOrd="0" presId="urn:microsoft.com/office/officeart/2005/8/layout/default"/>
    <dgm:cxn modelId="{7540134D-9FA5-774E-83F7-4C02F1F16940}" type="presParOf" srcId="{9FAA7BB2-D256-C34A-B895-DA5B668C27F1}" destId="{80EB5DB7-6EC8-874B-B4E3-05CE88489610}" srcOrd="8" destOrd="0" presId="urn:microsoft.com/office/officeart/2005/8/layout/default"/>
    <dgm:cxn modelId="{FAAAE4EE-1622-604C-9FE2-CAA0C00FDB27}" type="presParOf" srcId="{9FAA7BB2-D256-C34A-B895-DA5B668C27F1}" destId="{5665235C-B172-7040-9380-16B8D71A2DE8}" srcOrd="9" destOrd="0" presId="urn:microsoft.com/office/officeart/2005/8/layout/default"/>
    <dgm:cxn modelId="{AAB22D35-FDD4-AD41-A001-3E824363F38F}" type="presParOf" srcId="{9FAA7BB2-D256-C34A-B895-DA5B668C27F1}" destId="{640A1ED7-4964-4B4D-93D4-C72DF4CF3365}"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AF0AA34-3000-4079-A620-A076567F7411}" type="doc">
      <dgm:prSet loTypeId="urn:microsoft.com/office/officeart/2016/7/layout/LinearBlockProcessNumbered" loCatId="process" qsTypeId="urn:microsoft.com/office/officeart/2005/8/quickstyle/simple1" qsCatId="simple" csTypeId="urn:microsoft.com/office/officeart/2005/8/colors/accent1_2" csCatId="accent1" phldr="1"/>
      <dgm:spPr/>
      <dgm:t>
        <a:bodyPr/>
        <a:lstStyle/>
        <a:p>
          <a:endParaRPr lang="en-US"/>
        </a:p>
      </dgm:t>
    </dgm:pt>
    <dgm:pt modelId="{B5E9F99B-E100-4714-9864-EFFF210FA5F3}">
      <dgm:prSet/>
      <dgm:spPr/>
      <dgm:t>
        <a:bodyPr/>
        <a:lstStyle/>
        <a:p>
          <a:r>
            <a:rPr lang="en-US" b="1" i="0" dirty="0"/>
            <a:t>Case:</a:t>
          </a:r>
          <a:r>
            <a:rPr lang="en-US" b="0" i="0" dirty="0"/>
            <a:t> </a:t>
          </a:r>
          <a:r>
            <a:rPr lang="en-US" b="0" i="1" dirty="0"/>
            <a:t>López </a:t>
          </a:r>
          <a:r>
            <a:rPr lang="en-US" b="0" i="1" dirty="0" err="1"/>
            <a:t>Ostra</a:t>
          </a:r>
          <a:r>
            <a:rPr lang="en-US" b="0" i="1" dirty="0"/>
            <a:t> v. Spain</a:t>
          </a:r>
          <a:r>
            <a:rPr lang="en-US" b="0" i="0" dirty="0"/>
            <a:t> (1994) – ECHR.</a:t>
          </a:r>
          <a:endParaRPr lang="en-US" dirty="0"/>
        </a:p>
      </dgm:t>
    </dgm:pt>
    <dgm:pt modelId="{AF742C66-0D52-4025-A2FB-EC0FC9DA12EA}" type="parTrans" cxnId="{2DD6D601-DC5C-4B2F-A96C-AAD056FB0435}">
      <dgm:prSet/>
      <dgm:spPr/>
      <dgm:t>
        <a:bodyPr/>
        <a:lstStyle/>
        <a:p>
          <a:endParaRPr lang="en-US"/>
        </a:p>
      </dgm:t>
    </dgm:pt>
    <dgm:pt modelId="{C17004EA-9C71-4DA6-A431-D7E0FD192167}" type="sibTrans" cxnId="{2DD6D601-DC5C-4B2F-A96C-AAD056FB0435}">
      <dgm:prSet phldrT="01" phldr="0"/>
      <dgm:spPr/>
      <dgm:t>
        <a:bodyPr/>
        <a:lstStyle/>
        <a:p>
          <a:r>
            <a:rPr lang="en-US"/>
            <a:t>01</a:t>
          </a:r>
        </a:p>
      </dgm:t>
    </dgm:pt>
    <dgm:pt modelId="{60F4F2BA-BC38-404E-B31B-08B8A39FE0A8}">
      <dgm:prSet/>
      <dgm:spPr/>
      <dgm:t>
        <a:bodyPr/>
        <a:lstStyle/>
        <a:p>
          <a:r>
            <a:rPr lang="en-US" b="1" i="0"/>
            <a:t>Facts:</a:t>
          </a:r>
          <a:r>
            <a:rPr lang="en-US" b="0" i="0"/>
            <a:t> A waste treatment plant caused severe pollution, affecting the applicant’s health and home.</a:t>
          </a:r>
          <a:endParaRPr lang="en-US"/>
        </a:p>
      </dgm:t>
    </dgm:pt>
    <dgm:pt modelId="{0F7A39D4-614E-4147-A4AF-F3E45200AB30}" type="parTrans" cxnId="{7404ADED-672D-4F69-A64D-D49A929863CC}">
      <dgm:prSet/>
      <dgm:spPr/>
      <dgm:t>
        <a:bodyPr/>
        <a:lstStyle/>
        <a:p>
          <a:endParaRPr lang="en-US"/>
        </a:p>
      </dgm:t>
    </dgm:pt>
    <dgm:pt modelId="{D17AC86F-508C-40BF-BCBD-105D9243A92C}" type="sibTrans" cxnId="{7404ADED-672D-4F69-A64D-D49A929863CC}">
      <dgm:prSet/>
      <dgm:spPr/>
      <dgm:t>
        <a:bodyPr/>
        <a:lstStyle/>
        <a:p>
          <a:endParaRPr lang="en-US"/>
        </a:p>
      </dgm:t>
    </dgm:pt>
    <dgm:pt modelId="{DE6DEB76-718C-44D0-B8B0-033333D42F92}">
      <dgm:prSet/>
      <dgm:spPr/>
      <dgm:t>
        <a:bodyPr/>
        <a:lstStyle/>
        <a:p>
          <a:r>
            <a:rPr lang="en-US" b="1" i="0"/>
            <a:t>Violation:</a:t>
          </a:r>
          <a:r>
            <a:rPr lang="en-US" b="0" i="0"/>
            <a:t> Article 8 (Right to Private and Family Life).</a:t>
          </a:r>
          <a:endParaRPr lang="en-US"/>
        </a:p>
      </dgm:t>
    </dgm:pt>
    <dgm:pt modelId="{560B35AC-5591-47A0-BE7A-86C880058BE2}" type="parTrans" cxnId="{D4C79933-64D3-42EB-9CF8-8BE4A919C737}">
      <dgm:prSet/>
      <dgm:spPr/>
      <dgm:t>
        <a:bodyPr/>
        <a:lstStyle/>
        <a:p>
          <a:endParaRPr lang="en-US"/>
        </a:p>
      </dgm:t>
    </dgm:pt>
    <dgm:pt modelId="{E1F0A29F-EBD9-4CC7-A6D3-87097AF4970F}" type="sibTrans" cxnId="{D4C79933-64D3-42EB-9CF8-8BE4A919C737}">
      <dgm:prSet/>
      <dgm:spPr/>
      <dgm:t>
        <a:bodyPr/>
        <a:lstStyle/>
        <a:p>
          <a:endParaRPr lang="en-US"/>
        </a:p>
      </dgm:t>
    </dgm:pt>
    <dgm:pt modelId="{ACBFD489-4862-4B72-B592-07139BAD4E53}">
      <dgm:prSet/>
      <dgm:spPr/>
      <dgm:t>
        <a:bodyPr/>
        <a:lstStyle/>
        <a:p>
          <a:r>
            <a:rPr lang="en-US" b="1" i="0" dirty="0"/>
            <a:t>Link:</a:t>
          </a:r>
          <a:r>
            <a:rPr lang="en-US" b="0" i="0" dirty="0"/>
            <a:t> </a:t>
          </a:r>
          <a:r>
            <a:rPr lang="en-US" b="0" i="0" dirty="0">
              <a:hlinkClick xmlns:r="http://schemas.openxmlformats.org/officeDocument/2006/relationships" r:id="rId1"/>
            </a:rPr>
            <a:t>López Ostra v. Spain Judgment</a:t>
          </a:r>
          <a:r>
            <a:rPr lang="en-US" b="0" i="0" dirty="0"/>
            <a:t> </a:t>
          </a:r>
          <a:r>
            <a:rPr lang="en" b="0" i="0" dirty="0">
              <a:hlinkClick xmlns:r="http://schemas.openxmlformats.org/officeDocument/2006/relationships" r:id="rId2"/>
            </a:rPr>
            <a:t>https://</a:t>
          </a:r>
          <a:r>
            <a:rPr lang="en" b="0" i="0" dirty="0" err="1">
              <a:hlinkClick xmlns:r="http://schemas.openxmlformats.org/officeDocument/2006/relationships" r:id="rId2"/>
            </a:rPr>
            <a:t>hudoc.echr.coe.int</a:t>
          </a:r>
          <a:r>
            <a:rPr lang="en" b="0" i="0" dirty="0">
              <a:hlinkClick xmlns:r="http://schemas.openxmlformats.org/officeDocument/2006/relationships" r:id="rId2"/>
            </a:rPr>
            <a:t>/</a:t>
          </a:r>
          <a:r>
            <a:rPr lang="en" b="0" i="0" dirty="0" err="1">
              <a:hlinkClick xmlns:r="http://schemas.openxmlformats.org/officeDocument/2006/relationships" r:id="rId2"/>
            </a:rPr>
            <a:t>eng?i</a:t>
          </a:r>
          <a:r>
            <a:rPr lang="en" b="0" i="0" dirty="0">
              <a:hlinkClick xmlns:r="http://schemas.openxmlformats.org/officeDocument/2006/relationships" r:id="rId2"/>
            </a:rPr>
            <a:t>=001-57905</a:t>
          </a:r>
          <a:endParaRPr lang="en-US" dirty="0"/>
        </a:p>
      </dgm:t>
    </dgm:pt>
    <dgm:pt modelId="{293A05D6-15A8-4411-B04E-867EB3A7AB61}" type="parTrans" cxnId="{BADABAEA-29E9-4A73-9C37-7EFD472D4939}">
      <dgm:prSet/>
      <dgm:spPr/>
      <dgm:t>
        <a:bodyPr/>
        <a:lstStyle/>
        <a:p>
          <a:endParaRPr lang="en-US"/>
        </a:p>
      </dgm:t>
    </dgm:pt>
    <dgm:pt modelId="{5ED9A046-B6B7-4979-82A8-35A2CB8EF3C6}" type="sibTrans" cxnId="{BADABAEA-29E9-4A73-9C37-7EFD472D4939}">
      <dgm:prSet/>
      <dgm:spPr/>
      <dgm:t>
        <a:bodyPr/>
        <a:lstStyle/>
        <a:p>
          <a:endParaRPr lang="en-US"/>
        </a:p>
      </dgm:t>
    </dgm:pt>
    <dgm:pt modelId="{3A45D829-9732-4800-B62F-48A286296634}">
      <dgm:prSet/>
      <dgm:spPr/>
      <dgm:t>
        <a:bodyPr/>
        <a:lstStyle/>
        <a:p>
          <a:r>
            <a:rPr lang="en-US" b="0" i="0" dirty="0"/>
            <a:t>How did the ECHR balance the right to private life with economic development?</a:t>
          </a:r>
          <a:endParaRPr lang="en-US" dirty="0"/>
        </a:p>
      </dgm:t>
    </dgm:pt>
    <dgm:pt modelId="{5FECBF63-5799-407C-BC57-74F6F6884884}" type="parTrans" cxnId="{13F6CE11-D231-461B-BCB6-0C92B7599DA9}">
      <dgm:prSet/>
      <dgm:spPr/>
      <dgm:t>
        <a:bodyPr/>
        <a:lstStyle/>
        <a:p>
          <a:endParaRPr lang="en-US"/>
        </a:p>
      </dgm:t>
    </dgm:pt>
    <dgm:pt modelId="{0CF524C8-549F-4BB1-88A4-1AC3585FE0CD}" type="sibTrans" cxnId="{13F6CE11-D231-461B-BCB6-0C92B7599DA9}">
      <dgm:prSet phldrT="02" phldr="0"/>
      <dgm:spPr/>
      <dgm:t>
        <a:bodyPr/>
        <a:lstStyle/>
        <a:p>
          <a:r>
            <a:rPr lang="en-US"/>
            <a:t>02</a:t>
          </a:r>
        </a:p>
      </dgm:t>
    </dgm:pt>
    <dgm:pt modelId="{D2DA8C19-3943-4088-8B31-710B577C8580}">
      <dgm:prSet/>
      <dgm:spPr/>
      <dgm:t>
        <a:bodyPr/>
        <a:lstStyle/>
        <a:p>
          <a:r>
            <a:rPr lang="en-US" b="0" i="0" dirty="0"/>
            <a:t>What lessons can Spain learn from this case to improve environmental protection?</a:t>
          </a:r>
          <a:endParaRPr lang="en-US" dirty="0"/>
        </a:p>
      </dgm:t>
    </dgm:pt>
    <dgm:pt modelId="{340C17A7-F375-4172-9437-F877162410E4}" type="parTrans" cxnId="{FF6EFAC5-EB20-40ED-9737-563BBC8D11B3}">
      <dgm:prSet/>
      <dgm:spPr/>
      <dgm:t>
        <a:bodyPr/>
        <a:lstStyle/>
        <a:p>
          <a:endParaRPr lang="en-US"/>
        </a:p>
      </dgm:t>
    </dgm:pt>
    <dgm:pt modelId="{EC24EE81-FA57-486B-B400-0909ADB601C9}" type="sibTrans" cxnId="{FF6EFAC5-EB20-40ED-9737-563BBC8D11B3}">
      <dgm:prSet phldrT="05" phldr="0"/>
      <dgm:spPr/>
      <dgm:t>
        <a:bodyPr/>
        <a:lstStyle/>
        <a:p>
          <a:r>
            <a:rPr lang="en-US"/>
            <a:t>05</a:t>
          </a:r>
        </a:p>
      </dgm:t>
    </dgm:pt>
    <dgm:pt modelId="{A593DAB1-338E-AD45-B5FC-82D47CD6EBDE}">
      <dgm:prSet/>
      <dgm:spPr/>
      <dgm:t>
        <a:bodyPr/>
        <a:lstStyle/>
        <a:p>
          <a:r>
            <a:rPr lang="en" b="0" i="0" u="none" dirty="0"/>
            <a:t>Having regard to the foregoing, and despite the margin of appreciation left to the respondent State, the Court considers that the State did not succeed in striking a fair balance between the interest of the town’s economic well-being - that of having a waste-treatment plant - and the applicant’s effective enjoyment of her right to respect for her home and her private and family life.</a:t>
          </a:r>
        </a:p>
      </dgm:t>
    </dgm:pt>
    <dgm:pt modelId="{30FF396F-2595-2B42-89EA-0EA7C343F11A}" type="parTrans" cxnId="{2321E482-D5EC-134F-9F25-CCE4725307C0}">
      <dgm:prSet/>
      <dgm:spPr/>
      <dgm:t>
        <a:bodyPr/>
        <a:lstStyle/>
        <a:p>
          <a:endParaRPr lang="ru-RU"/>
        </a:p>
      </dgm:t>
    </dgm:pt>
    <dgm:pt modelId="{0789B9C0-D89D-284C-B7F0-CED113BD5BC5}" type="sibTrans" cxnId="{2321E482-D5EC-134F-9F25-CCE4725307C0}">
      <dgm:prSet phldrT="03" phldr="0"/>
      <dgm:spPr/>
      <dgm:t>
        <a:bodyPr/>
        <a:lstStyle/>
        <a:p>
          <a:r>
            <a:rPr lang="ru-RU"/>
            <a:t>03</a:t>
          </a:r>
          <a:endParaRPr lang="ru-RU" dirty="0"/>
        </a:p>
      </dgm:t>
    </dgm:pt>
    <dgm:pt modelId="{1913219F-3C2F-AA43-8190-B63A852AB167}">
      <dgm:prSet/>
      <dgm:spPr/>
      <dgm:t>
        <a:bodyPr/>
        <a:lstStyle/>
        <a:p>
          <a:r>
            <a:rPr lang="en" b="0" i="0" u="none"/>
            <a:t>There has accordingly been a violation of Article 8</a:t>
          </a:r>
        </a:p>
      </dgm:t>
    </dgm:pt>
    <dgm:pt modelId="{3FEC9080-F50B-4145-9AD3-21306481A5A6}" type="parTrans" cxnId="{5404EE43-76E1-1B49-83A5-E9F299F24FAC}">
      <dgm:prSet/>
      <dgm:spPr/>
      <dgm:t>
        <a:bodyPr/>
        <a:lstStyle/>
        <a:p>
          <a:endParaRPr lang="ru-RU"/>
        </a:p>
      </dgm:t>
    </dgm:pt>
    <dgm:pt modelId="{E6766C76-C611-7542-9204-7FDD0850995F}" type="sibTrans" cxnId="{5404EE43-76E1-1B49-83A5-E9F299F24FAC}">
      <dgm:prSet phldrT="04" phldr="0"/>
      <dgm:spPr/>
      <dgm:t>
        <a:bodyPr/>
        <a:lstStyle/>
        <a:p>
          <a:r>
            <a:rPr lang="ru-RU"/>
            <a:t>04</a:t>
          </a:r>
        </a:p>
      </dgm:t>
    </dgm:pt>
    <dgm:pt modelId="{74C9DF35-54F4-334B-B8EE-C0037682785D}" type="pres">
      <dgm:prSet presAssocID="{1AF0AA34-3000-4079-A620-A076567F7411}" presName="Name0" presStyleCnt="0">
        <dgm:presLayoutVars>
          <dgm:animLvl val="lvl"/>
          <dgm:resizeHandles val="exact"/>
        </dgm:presLayoutVars>
      </dgm:prSet>
      <dgm:spPr/>
    </dgm:pt>
    <dgm:pt modelId="{9E1AB4E1-2008-B14D-9F3C-022B239405B8}" type="pres">
      <dgm:prSet presAssocID="{B5E9F99B-E100-4714-9864-EFFF210FA5F3}" presName="compositeNode" presStyleCnt="0">
        <dgm:presLayoutVars>
          <dgm:bulletEnabled val="1"/>
        </dgm:presLayoutVars>
      </dgm:prSet>
      <dgm:spPr/>
    </dgm:pt>
    <dgm:pt modelId="{0E77A56B-B397-4446-AC6B-2AF40A47DBFC}" type="pres">
      <dgm:prSet presAssocID="{B5E9F99B-E100-4714-9864-EFFF210FA5F3}" presName="bgRect" presStyleLbl="alignNode1" presStyleIdx="0" presStyleCnt="5"/>
      <dgm:spPr/>
    </dgm:pt>
    <dgm:pt modelId="{EE1E20C3-796D-F34F-AF52-C0178C3BE755}" type="pres">
      <dgm:prSet presAssocID="{C17004EA-9C71-4DA6-A431-D7E0FD192167}" presName="sibTransNodeRect" presStyleLbl="alignNode1" presStyleIdx="0" presStyleCnt="5">
        <dgm:presLayoutVars>
          <dgm:chMax val="0"/>
          <dgm:bulletEnabled val="1"/>
        </dgm:presLayoutVars>
      </dgm:prSet>
      <dgm:spPr/>
    </dgm:pt>
    <dgm:pt modelId="{F1217832-D6DB-CA48-85A9-74147EDA6E3D}" type="pres">
      <dgm:prSet presAssocID="{B5E9F99B-E100-4714-9864-EFFF210FA5F3}" presName="nodeRect" presStyleLbl="alignNode1" presStyleIdx="0" presStyleCnt="5">
        <dgm:presLayoutVars>
          <dgm:bulletEnabled val="1"/>
        </dgm:presLayoutVars>
      </dgm:prSet>
      <dgm:spPr/>
    </dgm:pt>
    <dgm:pt modelId="{8E571CA9-8359-354F-A9AF-C6DA8C6E10E7}" type="pres">
      <dgm:prSet presAssocID="{C17004EA-9C71-4DA6-A431-D7E0FD192167}" presName="sibTrans" presStyleCnt="0"/>
      <dgm:spPr/>
    </dgm:pt>
    <dgm:pt modelId="{B1483C00-429E-8741-85BC-12B69B77F7AD}" type="pres">
      <dgm:prSet presAssocID="{3A45D829-9732-4800-B62F-48A286296634}" presName="compositeNode" presStyleCnt="0">
        <dgm:presLayoutVars>
          <dgm:bulletEnabled val="1"/>
        </dgm:presLayoutVars>
      </dgm:prSet>
      <dgm:spPr/>
    </dgm:pt>
    <dgm:pt modelId="{0FFF5FAE-D029-8641-A1B3-88BCD9A9CBE7}" type="pres">
      <dgm:prSet presAssocID="{3A45D829-9732-4800-B62F-48A286296634}" presName="bgRect" presStyleLbl="alignNode1" presStyleIdx="1" presStyleCnt="5"/>
      <dgm:spPr/>
    </dgm:pt>
    <dgm:pt modelId="{B3BD47A4-BD79-6E44-944A-020A14352D6E}" type="pres">
      <dgm:prSet presAssocID="{0CF524C8-549F-4BB1-88A4-1AC3585FE0CD}" presName="sibTransNodeRect" presStyleLbl="alignNode1" presStyleIdx="1" presStyleCnt="5">
        <dgm:presLayoutVars>
          <dgm:chMax val="0"/>
          <dgm:bulletEnabled val="1"/>
        </dgm:presLayoutVars>
      </dgm:prSet>
      <dgm:spPr/>
    </dgm:pt>
    <dgm:pt modelId="{759135A5-7E47-BF44-A7BE-48E872E5C660}" type="pres">
      <dgm:prSet presAssocID="{3A45D829-9732-4800-B62F-48A286296634}" presName="nodeRect" presStyleLbl="alignNode1" presStyleIdx="1" presStyleCnt="5">
        <dgm:presLayoutVars>
          <dgm:bulletEnabled val="1"/>
        </dgm:presLayoutVars>
      </dgm:prSet>
      <dgm:spPr/>
    </dgm:pt>
    <dgm:pt modelId="{F98D6802-4EF3-FE4F-836D-7A33504DAEB2}" type="pres">
      <dgm:prSet presAssocID="{0CF524C8-549F-4BB1-88A4-1AC3585FE0CD}" presName="sibTrans" presStyleCnt="0"/>
      <dgm:spPr/>
    </dgm:pt>
    <dgm:pt modelId="{10317D84-9889-CE4E-9572-880FED6ECB88}" type="pres">
      <dgm:prSet presAssocID="{A593DAB1-338E-AD45-B5FC-82D47CD6EBDE}" presName="compositeNode" presStyleCnt="0">
        <dgm:presLayoutVars>
          <dgm:bulletEnabled val="1"/>
        </dgm:presLayoutVars>
      </dgm:prSet>
      <dgm:spPr/>
    </dgm:pt>
    <dgm:pt modelId="{B3A3655C-831E-4C42-B880-220CF5FF46CD}" type="pres">
      <dgm:prSet presAssocID="{A593DAB1-338E-AD45-B5FC-82D47CD6EBDE}" presName="bgRect" presStyleLbl="alignNode1" presStyleIdx="2" presStyleCnt="5" custScaleX="114322" custScaleY="161268"/>
      <dgm:spPr/>
    </dgm:pt>
    <dgm:pt modelId="{8B8CDD58-1CBC-A641-8348-B44B7179FEF5}" type="pres">
      <dgm:prSet presAssocID="{0789B9C0-D89D-284C-B7F0-CED113BD5BC5}" presName="sibTransNodeRect" presStyleLbl="alignNode1" presStyleIdx="2" presStyleCnt="5">
        <dgm:presLayoutVars>
          <dgm:chMax val="0"/>
          <dgm:bulletEnabled val="1"/>
        </dgm:presLayoutVars>
      </dgm:prSet>
      <dgm:spPr/>
    </dgm:pt>
    <dgm:pt modelId="{EBB2B9C5-5D08-6146-A0D4-C8E674EAE2C5}" type="pres">
      <dgm:prSet presAssocID="{A593DAB1-338E-AD45-B5FC-82D47CD6EBDE}" presName="nodeRect" presStyleLbl="alignNode1" presStyleIdx="2" presStyleCnt="5">
        <dgm:presLayoutVars>
          <dgm:bulletEnabled val="1"/>
        </dgm:presLayoutVars>
      </dgm:prSet>
      <dgm:spPr/>
    </dgm:pt>
    <dgm:pt modelId="{33C5C9E5-191A-FD45-988F-B9CDBEB12AC5}" type="pres">
      <dgm:prSet presAssocID="{0789B9C0-D89D-284C-B7F0-CED113BD5BC5}" presName="sibTrans" presStyleCnt="0"/>
      <dgm:spPr/>
    </dgm:pt>
    <dgm:pt modelId="{89B2A6B9-E0C2-A14C-8413-1C508BF859D0}" type="pres">
      <dgm:prSet presAssocID="{1913219F-3C2F-AA43-8190-B63A852AB167}" presName="compositeNode" presStyleCnt="0">
        <dgm:presLayoutVars>
          <dgm:bulletEnabled val="1"/>
        </dgm:presLayoutVars>
      </dgm:prSet>
      <dgm:spPr/>
    </dgm:pt>
    <dgm:pt modelId="{56022B89-A231-F447-8767-E53518A19590}" type="pres">
      <dgm:prSet presAssocID="{1913219F-3C2F-AA43-8190-B63A852AB167}" presName="bgRect" presStyleLbl="alignNode1" presStyleIdx="3" presStyleCnt="5"/>
      <dgm:spPr/>
    </dgm:pt>
    <dgm:pt modelId="{963BB840-E673-1B46-ADA8-8131C7BD97B1}" type="pres">
      <dgm:prSet presAssocID="{E6766C76-C611-7542-9204-7FDD0850995F}" presName="sibTransNodeRect" presStyleLbl="alignNode1" presStyleIdx="3" presStyleCnt="5">
        <dgm:presLayoutVars>
          <dgm:chMax val="0"/>
          <dgm:bulletEnabled val="1"/>
        </dgm:presLayoutVars>
      </dgm:prSet>
      <dgm:spPr/>
    </dgm:pt>
    <dgm:pt modelId="{236DA47B-C7D5-6047-B30A-F18A0690C572}" type="pres">
      <dgm:prSet presAssocID="{1913219F-3C2F-AA43-8190-B63A852AB167}" presName="nodeRect" presStyleLbl="alignNode1" presStyleIdx="3" presStyleCnt="5">
        <dgm:presLayoutVars>
          <dgm:bulletEnabled val="1"/>
        </dgm:presLayoutVars>
      </dgm:prSet>
      <dgm:spPr/>
    </dgm:pt>
    <dgm:pt modelId="{5906B4CD-0E15-C044-8679-D85A943F1CD9}" type="pres">
      <dgm:prSet presAssocID="{E6766C76-C611-7542-9204-7FDD0850995F}" presName="sibTrans" presStyleCnt="0"/>
      <dgm:spPr/>
    </dgm:pt>
    <dgm:pt modelId="{A4E3FD92-9323-FF45-9BC0-1EAE9D1A04BB}" type="pres">
      <dgm:prSet presAssocID="{D2DA8C19-3943-4088-8B31-710B577C8580}" presName="compositeNode" presStyleCnt="0">
        <dgm:presLayoutVars>
          <dgm:bulletEnabled val="1"/>
        </dgm:presLayoutVars>
      </dgm:prSet>
      <dgm:spPr/>
    </dgm:pt>
    <dgm:pt modelId="{C420678F-4C90-B745-B384-AD327A625745}" type="pres">
      <dgm:prSet presAssocID="{D2DA8C19-3943-4088-8B31-710B577C8580}" presName="bgRect" presStyleLbl="alignNode1" presStyleIdx="4" presStyleCnt="5"/>
      <dgm:spPr/>
    </dgm:pt>
    <dgm:pt modelId="{CC2853E3-FC13-A748-9BDE-510C33CE81E9}" type="pres">
      <dgm:prSet presAssocID="{EC24EE81-FA57-486B-B400-0909ADB601C9}" presName="sibTransNodeRect" presStyleLbl="alignNode1" presStyleIdx="4" presStyleCnt="5">
        <dgm:presLayoutVars>
          <dgm:chMax val="0"/>
          <dgm:bulletEnabled val="1"/>
        </dgm:presLayoutVars>
      </dgm:prSet>
      <dgm:spPr/>
    </dgm:pt>
    <dgm:pt modelId="{D179D2E2-12E1-A94C-9454-0360AADCDD9B}" type="pres">
      <dgm:prSet presAssocID="{D2DA8C19-3943-4088-8B31-710B577C8580}" presName="nodeRect" presStyleLbl="alignNode1" presStyleIdx="4" presStyleCnt="5">
        <dgm:presLayoutVars>
          <dgm:bulletEnabled val="1"/>
        </dgm:presLayoutVars>
      </dgm:prSet>
      <dgm:spPr/>
    </dgm:pt>
  </dgm:ptLst>
  <dgm:cxnLst>
    <dgm:cxn modelId="{2DD6D601-DC5C-4B2F-A96C-AAD056FB0435}" srcId="{1AF0AA34-3000-4079-A620-A076567F7411}" destId="{B5E9F99B-E100-4714-9864-EFFF210FA5F3}" srcOrd="0" destOrd="0" parTransId="{AF742C66-0D52-4025-A2FB-EC0FC9DA12EA}" sibTransId="{C17004EA-9C71-4DA6-A431-D7E0FD192167}"/>
    <dgm:cxn modelId="{72D1B20D-AB8A-DF41-8421-3F74C073E356}" type="presOf" srcId="{B5E9F99B-E100-4714-9864-EFFF210FA5F3}" destId="{F1217832-D6DB-CA48-85A9-74147EDA6E3D}" srcOrd="1" destOrd="0" presId="urn:microsoft.com/office/officeart/2016/7/layout/LinearBlockProcessNumbered"/>
    <dgm:cxn modelId="{13F6CE11-D231-461B-BCB6-0C92B7599DA9}" srcId="{1AF0AA34-3000-4079-A620-A076567F7411}" destId="{3A45D829-9732-4800-B62F-48A286296634}" srcOrd="1" destOrd="0" parTransId="{5FECBF63-5799-407C-BC57-74F6F6884884}" sibTransId="{0CF524C8-549F-4BB1-88A4-1AC3585FE0CD}"/>
    <dgm:cxn modelId="{594CB818-551E-D342-B3B9-D0F26417A2FE}" type="presOf" srcId="{A593DAB1-338E-AD45-B5FC-82D47CD6EBDE}" destId="{EBB2B9C5-5D08-6146-A0D4-C8E674EAE2C5}" srcOrd="1" destOrd="0" presId="urn:microsoft.com/office/officeart/2016/7/layout/LinearBlockProcessNumbered"/>
    <dgm:cxn modelId="{6CB7B330-1749-094D-AC12-CD1073A536EB}" type="presOf" srcId="{1AF0AA34-3000-4079-A620-A076567F7411}" destId="{74C9DF35-54F4-334B-B8EE-C0037682785D}" srcOrd="0" destOrd="0" presId="urn:microsoft.com/office/officeart/2016/7/layout/LinearBlockProcessNumbered"/>
    <dgm:cxn modelId="{D4C79933-64D3-42EB-9CF8-8BE4A919C737}" srcId="{B5E9F99B-E100-4714-9864-EFFF210FA5F3}" destId="{DE6DEB76-718C-44D0-B8B0-033333D42F92}" srcOrd="1" destOrd="0" parTransId="{560B35AC-5591-47A0-BE7A-86C880058BE2}" sibTransId="{E1F0A29F-EBD9-4CC7-A6D3-87097AF4970F}"/>
    <dgm:cxn modelId="{1B13FF39-7AA2-0545-A797-4D1180925224}" type="presOf" srcId="{DE6DEB76-718C-44D0-B8B0-033333D42F92}" destId="{F1217832-D6DB-CA48-85A9-74147EDA6E3D}" srcOrd="0" destOrd="2" presId="urn:microsoft.com/office/officeart/2016/7/layout/LinearBlockProcessNumbered"/>
    <dgm:cxn modelId="{91D0C540-7465-C14C-948D-2F4DBB038EC7}" type="presOf" srcId="{C17004EA-9C71-4DA6-A431-D7E0FD192167}" destId="{EE1E20C3-796D-F34F-AF52-C0178C3BE755}" srcOrd="0" destOrd="0" presId="urn:microsoft.com/office/officeart/2016/7/layout/LinearBlockProcessNumbered"/>
    <dgm:cxn modelId="{5404EE43-76E1-1B49-83A5-E9F299F24FAC}" srcId="{1AF0AA34-3000-4079-A620-A076567F7411}" destId="{1913219F-3C2F-AA43-8190-B63A852AB167}" srcOrd="3" destOrd="0" parTransId="{3FEC9080-F50B-4145-9AD3-21306481A5A6}" sibTransId="{E6766C76-C611-7542-9204-7FDD0850995F}"/>
    <dgm:cxn modelId="{EBFF0F59-01A2-1D4F-8F26-23F28D86C9A7}" type="presOf" srcId="{1913219F-3C2F-AA43-8190-B63A852AB167}" destId="{56022B89-A231-F447-8767-E53518A19590}" srcOrd="0" destOrd="0" presId="urn:microsoft.com/office/officeart/2016/7/layout/LinearBlockProcessNumbered"/>
    <dgm:cxn modelId="{F1A7035B-8C5D-6F45-B1BD-28AC3F6AF689}" type="presOf" srcId="{D2DA8C19-3943-4088-8B31-710B577C8580}" destId="{C420678F-4C90-B745-B384-AD327A625745}" srcOrd="0" destOrd="0" presId="urn:microsoft.com/office/officeart/2016/7/layout/LinearBlockProcessNumbered"/>
    <dgm:cxn modelId="{D80BDD67-2E2F-6F49-82C7-823B11CB13A5}" type="presOf" srcId="{A593DAB1-338E-AD45-B5FC-82D47CD6EBDE}" destId="{B3A3655C-831E-4C42-B880-220CF5FF46CD}" srcOrd="0" destOrd="0" presId="urn:microsoft.com/office/officeart/2016/7/layout/LinearBlockProcessNumbered"/>
    <dgm:cxn modelId="{2321E482-D5EC-134F-9F25-CCE4725307C0}" srcId="{1AF0AA34-3000-4079-A620-A076567F7411}" destId="{A593DAB1-338E-AD45-B5FC-82D47CD6EBDE}" srcOrd="2" destOrd="0" parTransId="{30FF396F-2595-2B42-89EA-0EA7C343F11A}" sibTransId="{0789B9C0-D89D-284C-B7F0-CED113BD5BC5}"/>
    <dgm:cxn modelId="{24516B9D-1F41-1447-BF11-1897ACE1015C}" type="presOf" srcId="{0CF524C8-549F-4BB1-88A4-1AC3585FE0CD}" destId="{B3BD47A4-BD79-6E44-944A-020A14352D6E}" srcOrd="0" destOrd="0" presId="urn:microsoft.com/office/officeart/2016/7/layout/LinearBlockProcessNumbered"/>
    <dgm:cxn modelId="{9D730AA2-5207-964B-82C0-C2F984EBE966}" type="presOf" srcId="{ACBFD489-4862-4B72-B592-07139BAD4E53}" destId="{F1217832-D6DB-CA48-85A9-74147EDA6E3D}" srcOrd="0" destOrd="3" presId="urn:microsoft.com/office/officeart/2016/7/layout/LinearBlockProcessNumbered"/>
    <dgm:cxn modelId="{0A9505AA-974C-2D48-847A-C1C49E66736C}" type="presOf" srcId="{EC24EE81-FA57-486B-B400-0909ADB601C9}" destId="{CC2853E3-FC13-A748-9BDE-510C33CE81E9}" srcOrd="0" destOrd="0" presId="urn:microsoft.com/office/officeart/2016/7/layout/LinearBlockProcessNumbered"/>
    <dgm:cxn modelId="{FDE683B2-813B-D042-886F-28B749784DD0}" type="presOf" srcId="{D2DA8C19-3943-4088-8B31-710B577C8580}" destId="{D179D2E2-12E1-A94C-9454-0360AADCDD9B}" srcOrd="1" destOrd="0" presId="urn:microsoft.com/office/officeart/2016/7/layout/LinearBlockProcessNumbered"/>
    <dgm:cxn modelId="{6C4CC6B5-22F8-1948-AC41-3DFB55E04316}" type="presOf" srcId="{E6766C76-C611-7542-9204-7FDD0850995F}" destId="{963BB840-E673-1B46-ADA8-8131C7BD97B1}" srcOrd="0" destOrd="0" presId="urn:microsoft.com/office/officeart/2016/7/layout/LinearBlockProcessNumbered"/>
    <dgm:cxn modelId="{06B23CBB-ED84-F84E-A0B7-92DBDB927DEC}" type="presOf" srcId="{3A45D829-9732-4800-B62F-48A286296634}" destId="{0FFF5FAE-D029-8641-A1B3-88BCD9A9CBE7}" srcOrd="0" destOrd="0" presId="urn:microsoft.com/office/officeart/2016/7/layout/LinearBlockProcessNumbered"/>
    <dgm:cxn modelId="{D747A9C0-D216-B141-A548-446E7FADDF6C}" type="presOf" srcId="{B5E9F99B-E100-4714-9864-EFFF210FA5F3}" destId="{0E77A56B-B397-4446-AC6B-2AF40A47DBFC}" srcOrd="0" destOrd="0" presId="urn:microsoft.com/office/officeart/2016/7/layout/LinearBlockProcessNumbered"/>
    <dgm:cxn modelId="{61B8B5C5-C0D5-364C-8D4E-FB1DE529400D}" type="presOf" srcId="{3A45D829-9732-4800-B62F-48A286296634}" destId="{759135A5-7E47-BF44-A7BE-48E872E5C660}" srcOrd="1" destOrd="0" presId="urn:microsoft.com/office/officeart/2016/7/layout/LinearBlockProcessNumbered"/>
    <dgm:cxn modelId="{FF6EFAC5-EB20-40ED-9737-563BBC8D11B3}" srcId="{1AF0AA34-3000-4079-A620-A076567F7411}" destId="{D2DA8C19-3943-4088-8B31-710B577C8580}" srcOrd="4" destOrd="0" parTransId="{340C17A7-F375-4172-9437-F877162410E4}" sibTransId="{EC24EE81-FA57-486B-B400-0909ADB601C9}"/>
    <dgm:cxn modelId="{20EBC1CE-C643-3A4B-A2AA-5B6A648A8AF3}" type="presOf" srcId="{60F4F2BA-BC38-404E-B31B-08B8A39FE0A8}" destId="{F1217832-D6DB-CA48-85A9-74147EDA6E3D}" srcOrd="0" destOrd="1" presId="urn:microsoft.com/office/officeart/2016/7/layout/LinearBlockProcessNumbered"/>
    <dgm:cxn modelId="{D4D79CDA-7601-5B42-B092-F9A1BDF64177}" type="presOf" srcId="{0789B9C0-D89D-284C-B7F0-CED113BD5BC5}" destId="{8B8CDD58-1CBC-A641-8348-B44B7179FEF5}" srcOrd="0" destOrd="0" presId="urn:microsoft.com/office/officeart/2016/7/layout/LinearBlockProcessNumbered"/>
    <dgm:cxn modelId="{BADABAEA-29E9-4A73-9C37-7EFD472D4939}" srcId="{B5E9F99B-E100-4714-9864-EFFF210FA5F3}" destId="{ACBFD489-4862-4B72-B592-07139BAD4E53}" srcOrd="2" destOrd="0" parTransId="{293A05D6-15A8-4411-B04E-867EB3A7AB61}" sibTransId="{5ED9A046-B6B7-4979-82A8-35A2CB8EF3C6}"/>
    <dgm:cxn modelId="{7404ADED-672D-4F69-A64D-D49A929863CC}" srcId="{B5E9F99B-E100-4714-9864-EFFF210FA5F3}" destId="{60F4F2BA-BC38-404E-B31B-08B8A39FE0A8}" srcOrd="0" destOrd="0" parTransId="{0F7A39D4-614E-4147-A4AF-F3E45200AB30}" sibTransId="{D17AC86F-508C-40BF-BCBD-105D9243A92C}"/>
    <dgm:cxn modelId="{A822D0FC-5393-254B-89E2-A176D81032F9}" type="presOf" srcId="{1913219F-3C2F-AA43-8190-B63A852AB167}" destId="{236DA47B-C7D5-6047-B30A-F18A0690C572}" srcOrd="1" destOrd="0" presId="urn:microsoft.com/office/officeart/2016/7/layout/LinearBlockProcessNumbered"/>
    <dgm:cxn modelId="{83242644-3969-F846-A749-DC09DB8C97C7}" type="presParOf" srcId="{74C9DF35-54F4-334B-B8EE-C0037682785D}" destId="{9E1AB4E1-2008-B14D-9F3C-022B239405B8}" srcOrd="0" destOrd="0" presId="urn:microsoft.com/office/officeart/2016/7/layout/LinearBlockProcessNumbered"/>
    <dgm:cxn modelId="{911116A1-D299-9C42-9DB0-FC021777DF0E}" type="presParOf" srcId="{9E1AB4E1-2008-B14D-9F3C-022B239405B8}" destId="{0E77A56B-B397-4446-AC6B-2AF40A47DBFC}" srcOrd="0" destOrd="0" presId="urn:microsoft.com/office/officeart/2016/7/layout/LinearBlockProcessNumbered"/>
    <dgm:cxn modelId="{C750E7F3-45DB-4D4D-978F-2A7CE67E17B4}" type="presParOf" srcId="{9E1AB4E1-2008-B14D-9F3C-022B239405B8}" destId="{EE1E20C3-796D-F34F-AF52-C0178C3BE755}" srcOrd="1" destOrd="0" presId="urn:microsoft.com/office/officeart/2016/7/layout/LinearBlockProcessNumbered"/>
    <dgm:cxn modelId="{A6CD0393-B515-B84B-A664-561AC2D173C6}" type="presParOf" srcId="{9E1AB4E1-2008-B14D-9F3C-022B239405B8}" destId="{F1217832-D6DB-CA48-85A9-74147EDA6E3D}" srcOrd="2" destOrd="0" presId="urn:microsoft.com/office/officeart/2016/7/layout/LinearBlockProcessNumbered"/>
    <dgm:cxn modelId="{097991FA-FCE3-A242-B372-47AEBDF30F3C}" type="presParOf" srcId="{74C9DF35-54F4-334B-B8EE-C0037682785D}" destId="{8E571CA9-8359-354F-A9AF-C6DA8C6E10E7}" srcOrd="1" destOrd="0" presId="urn:microsoft.com/office/officeart/2016/7/layout/LinearBlockProcessNumbered"/>
    <dgm:cxn modelId="{864102CE-C092-5C4B-9B63-3AC9D3046A0A}" type="presParOf" srcId="{74C9DF35-54F4-334B-B8EE-C0037682785D}" destId="{B1483C00-429E-8741-85BC-12B69B77F7AD}" srcOrd="2" destOrd="0" presId="urn:microsoft.com/office/officeart/2016/7/layout/LinearBlockProcessNumbered"/>
    <dgm:cxn modelId="{6FB59BCE-4C88-D945-9F79-C39D4EC5B5AE}" type="presParOf" srcId="{B1483C00-429E-8741-85BC-12B69B77F7AD}" destId="{0FFF5FAE-D029-8641-A1B3-88BCD9A9CBE7}" srcOrd="0" destOrd="0" presId="urn:microsoft.com/office/officeart/2016/7/layout/LinearBlockProcessNumbered"/>
    <dgm:cxn modelId="{15B581A7-F496-304B-BECF-C23EE4EF1F37}" type="presParOf" srcId="{B1483C00-429E-8741-85BC-12B69B77F7AD}" destId="{B3BD47A4-BD79-6E44-944A-020A14352D6E}" srcOrd="1" destOrd="0" presId="urn:microsoft.com/office/officeart/2016/7/layout/LinearBlockProcessNumbered"/>
    <dgm:cxn modelId="{538C5B94-E62D-0B42-B2F9-E2ADE973F503}" type="presParOf" srcId="{B1483C00-429E-8741-85BC-12B69B77F7AD}" destId="{759135A5-7E47-BF44-A7BE-48E872E5C660}" srcOrd="2" destOrd="0" presId="urn:microsoft.com/office/officeart/2016/7/layout/LinearBlockProcessNumbered"/>
    <dgm:cxn modelId="{909C8B92-0179-1D41-B26E-F7B1D3C0A37F}" type="presParOf" srcId="{74C9DF35-54F4-334B-B8EE-C0037682785D}" destId="{F98D6802-4EF3-FE4F-836D-7A33504DAEB2}" srcOrd="3" destOrd="0" presId="urn:microsoft.com/office/officeart/2016/7/layout/LinearBlockProcessNumbered"/>
    <dgm:cxn modelId="{69F996A6-13D0-5A4F-9B08-380C2C88EF05}" type="presParOf" srcId="{74C9DF35-54F4-334B-B8EE-C0037682785D}" destId="{10317D84-9889-CE4E-9572-880FED6ECB88}" srcOrd="4" destOrd="0" presId="urn:microsoft.com/office/officeart/2016/7/layout/LinearBlockProcessNumbered"/>
    <dgm:cxn modelId="{23053EBB-1B7B-FC40-BFC8-7145321B91AC}" type="presParOf" srcId="{10317D84-9889-CE4E-9572-880FED6ECB88}" destId="{B3A3655C-831E-4C42-B880-220CF5FF46CD}" srcOrd="0" destOrd="0" presId="urn:microsoft.com/office/officeart/2016/7/layout/LinearBlockProcessNumbered"/>
    <dgm:cxn modelId="{0D70B402-D91C-9B45-882E-3AD406EACF02}" type="presParOf" srcId="{10317D84-9889-CE4E-9572-880FED6ECB88}" destId="{8B8CDD58-1CBC-A641-8348-B44B7179FEF5}" srcOrd="1" destOrd="0" presId="urn:microsoft.com/office/officeart/2016/7/layout/LinearBlockProcessNumbered"/>
    <dgm:cxn modelId="{99F8ED6F-536F-464F-B56C-D8EFA8137BCF}" type="presParOf" srcId="{10317D84-9889-CE4E-9572-880FED6ECB88}" destId="{EBB2B9C5-5D08-6146-A0D4-C8E674EAE2C5}" srcOrd="2" destOrd="0" presId="urn:microsoft.com/office/officeart/2016/7/layout/LinearBlockProcessNumbered"/>
    <dgm:cxn modelId="{BB15EF7C-0F29-CF4C-A320-04CF6303C211}" type="presParOf" srcId="{74C9DF35-54F4-334B-B8EE-C0037682785D}" destId="{33C5C9E5-191A-FD45-988F-B9CDBEB12AC5}" srcOrd="5" destOrd="0" presId="urn:microsoft.com/office/officeart/2016/7/layout/LinearBlockProcessNumbered"/>
    <dgm:cxn modelId="{5AD92D3A-FFA1-D54A-82EE-93F2A4A8044D}" type="presParOf" srcId="{74C9DF35-54F4-334B-B8EE-C0037682785D}" destId="{89B2A6B9-E0C2-A14C-8413-1C508BF859D0}" srcOrd="6" destOrd="0" presId="urn:microsoft.com/office/officeart/2016/7/layout/LinearBlockProcessNumbered"/>
    <dgm:cxn modelId="{E892D549-4346-2B48-A018-A370B0D9167A}" type="presParOf" srcId="{89B2A6B9-E0C2-A14C-8413-1C508BF859D0}" destId="{56022B89-A231-F447-8767-E53518A19590}" srcOrd="0" destOrd="0" presId="urn:microsoft.com/office/officeart/2016/7/layout/LinearBlockProcessNumbered"/>
    <dgm:cxn modelId="{3D603A8F-C3E2-5F43-8C8E-1AFEFAC06A24}" type="presParOf" srcId="{89B2A6B9-E0C2-A14C-8413-1C508BF859D0}" destId="{963BB840-E673-1B46-ADA8-8131C7BD97B1}" srcOrd="1" destOrd="0" presId="urn:microsoft.com/office/officeart/2016/7/layout/LinearBlockProcessNumbered"/>
    <dgm:cxn modelId="{BDCD6C6E-579C-F949-BC42-29CCEC039350}" type="presParOf" srcId="{89B2A6B9-E0C2-A14C-8413-1C508BF859D0}" destId="{236DA47B-C7D5-6047-B30A-F18A0690C572}" srcOrd="2" destOrd="0" presId="urn:microsoft.com/office/officeart/2016/7/layout/LinearBlockProcessNumbered"/>
    <dgm:cxn modelId="{68E5CCD9-3CF7-AE45-A991-5BE8F0763077}" type="presParOf" srcId="{74C9DF35-54F4-334B-B8EE-C0037682785D}" destId="{5906B4CD-0E15-C044-8679-D85A943F1CD9}" srcOrd="7" destOrd="0" presId="urn:microsoft.com/office/officeart/2016/7/layout/LinearBlockProcessNumbered"/>
    <dgm:cxn modelId="{9D89CB4F-EC1D-CF46-BCDC-6CF8F0F817D5}" type="presParOf" srcId="{74C9DF35-54F4-334B-B8EE-C0037682785D}" destId="{A4E3FD92-9323-FF45-9BC0-1EAE9D1A04BB}" srcOrd="8" destOrd="0" presId="urn:microsoft.com/office/officeart/2016/7/layout/LinearBlockProcessNumbered"/>
    <dgm:cxn modelId="{25952534-238C-8B4D-945D-99CF690BFFD6}" type="presParOf" srcId="{A4E3FD92-9323-FF45-9BC0-1EAE9D1A04BB}" destId="{C420678F-4C90-B745-B384-AD327A625745}" srcOrd="0" destOrd="0" presId="urn:microsoft.com/office/officeart/2016/7/layout/LinearBlockProcessNumbered"/>
    <dgm:cxn modelId="{26D736E5-9071-0C45-B235-B779188AC7BA}" type="presParOf" srcId="{A4E3FD92-9323-FF45-9BC0-1EAE9D1A04BB}" destId="{CC2853E3-FC13-A748-9BDE-510C33CE81E9}" srcOrd="1" destOrd="0" presId="urn:microsoft.com/office/officeart/2016/7/layout/LinearBlockProcessNumbered"/>
    <dgm:cxn modelId="{235BB21A-44C1-DA44-9B9F-E350258FCC05}" type="presParOf" srcId="{A4E3FD92-9323-FF45-9BC0-1EAE9D1A04BB}" destId="{D179D2E2-12E1-A94C-9454-0360AADCDD9B}" srcOrd="2" destOrd="0" presId="urn:microsoft.com/office/officeart/2016/7/layout/LinearBlock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5053F7-3C7D-A94E-B4FE-2D2EFF5E4AFA}">
      <dsp:nvSpPr>
        <dsp:cNvPr id="0" name=""/>
        <dsp:cNvSpPr/>
      </dsp:nvSpPr>
      <dsp:spPr>
        <a:xfrm>
          <a:off x="177105" y="1546"/>
          <a:ext cx="2327671" cy="1396603"/>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The relevance of Human Rights: legal justification.</a:t>
          </a:r>
          <a:endParaRPr lang="en-US" sz="2100" kern="1200"/>
        </a:p>
      </dsp:txBody>
      <dsp:txXfrm>
        <a:off x="177105" y="1546"/>
        <a:ext cx="2327671" cy="1396603"/>
      </dsp:txXfrm>
    </dsp:sp>
    <dsp:sp modelId="{3F6FC931-BB08-E149-8082-E5C30EC37B45}">
      <dsp:nvSpPr>
        <dsp:cNvPr id="0" name=""/>
        <dsp:cNvSpPr/>
      </dsp:nvSpPr>
      <dsp:spPr>
        <a:xfrm>
          <a:off x="2737544" y="1546"/>
          <a:ext cx="2327671" cy="1396603"/>
        </a:xfrm>
        <a:prstGeom prst="rect">
          <a:avLst/>
        </a:prstGeom>
        <a:solidFill>
          <a:schemeClr val="accent5">
            <a:hueOff val="3077562"/>
            <a:satOff val="-1099"/>
            <a:lumOff val="176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Notions on Law and protection of Human Rights</a:t>
          </a:r>
          <a:endParaRPr lang="en-US" sz="2100" kern="1200"/>
        </a:p>
      </dsp:txBody>
      <dsp:txXfrm>
        <a:off x="2737544" y="1546"/>
        <a:ext cx="2327671" cy="1396603"/>
      </dsp:txXfrm>
    </dsp:sp>
    <dsp:sp modelId="{831DD0BB-EBE1-8848-BAAC-B15937D17FC9}">
      <dsp:nvSpPr>
        <dsp:cNvPr id="0" name=""/>
        <dsp:cNvSpPr/>
      </dsp:nvSpPr>
      <dsp:spPr>
        <a:xfrm>
          <a:off x="5297983" y="1546"/>
          <a:ext cx="2327671" cy="1396603"/>
        </a:xfrm>
        <a:prstGeom prst="rect">
          <a:avLst/>
        </a:prstGeom>
        <a:solidFill>
          <a:schemeClr val="accent5">
            <a:hueOff val="6155125"/>
            <a:satOff val="-2198"/>
            <a:lumOff val="353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Human Rights’ generations.</a:t>
          </a:r>
          <a:endParaRPr lang="en-US" sz="2100" kern="1200"/>
        </a:p>
      </dsp:txBody>
      <dsp:txXfrm>
        <a:off x="5297983" y="1546"/>
        <a:ext cx="2327671" cy="1396603"/>
      </dsp:txXfrm>
    </dsp:sp>
    <dsp:sp modelId="{070DB31C-7810-8C41-BBAE-4287D0AF0BB2}">
      <dsp:nvSpPr>
        <dsp:cNvPr id="0" name=""/>
        <dsp:cNvSpPr/>
      </dsp:nvSpPr>
      <dsp:spPr>
        <a:xfrm>
          <a:off x="7858422" y="1546"/>
          <a:ext cx="2327671" cy="1396603"/>
        </a:xfrm>
        <a:prstGeom prst="rect">
          <a:avLst/>
        </a:prstGeom>
        <a:solidFill>
          <a:schemeClr val="accent5">
            <a:hueOff val="9232688"/>
            <a:satOff val="-3298"/>
            <a:lumOff val="529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Relationship between international and national dimensions.</a:t>
          </a:r>
          <a:endParaRPr lang="en-US" sz="2100" kern="1200"/>
        </a:p>
      </dsp:txBody>
      <dsp:txXfrm>
        <a:off x="7858422" y="1546"/>
        <a:ext cx="2327671" cy="1396603"/>
      </dsp:txXfrm>
    </dsp:sp>
    <dsp:sp modelId="{AA8BBCBE-FB86-7849-B9FF-978592EA8FD2}">
      <dsp:nvSpPr>
        <dsp:cNvPr id="0" name=""/>
        <dsp:cNvSpPr/>
      </dsp:nvSpPr>
      <dsp:spPr>
        <a:xfrm>
          <a:off x="2737544" y="1630917"/>
          <a:ext cx="2327671" cy="1396603"/>
        </a:xfrm>
        <a:prstGeom prst="rect">
          <a:avLst/>
        </a:prstGeom>
        <a:solidFill>
          <a:schemeClr val="accent5">
            <a:hueOff val="12310249"/>
            <a:satOff val="-4397"/>
            <a:lumOff val="706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Spanish relationship between Human Rights and Fundamental Rights.</a:t>
          </a:r>
          <a:endParaRPr lang="en-US" sz="2100" kern="1200"/>
        </a:p>
      </dsp:txBody>
      <dsp:txXfrm>
        <a:off x="2737544" y="1630917"/>
        <a:ext cx="2327671" cy="1396603"/>
      </dsp:txXfrm>
    </dsp:sp>
    <dsp:sp modelId="{26C5C765-0F1F-044C-8465-625F150BAA3B}">
      <dsp:nvSpPr>
        <dsp:cNvPr id="0" name=""/>
        <dsp:cNvSpPr/>
      </dsp:nvSpPr>
      <dsp:spPr>
        <a:xfrm>
          <a:off x="5297983" y="1630917"/>
          <a:ext cx="2327671" cy="1396603"/>
        </a:xfrm>
        <a:prstGeom prst="rect">
          <a:avLst/>
        </a:prstGeom>
        <a:solidFill>
          <a:schemeClr val="accent5">
            <a:hueOff val="15387812"/>
            <a:satOff val="-5496"/>
            <a:lumOff val="882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CASE STUDY (ECHR Judgements ANALYSIS)</a:t>
          </a:r>
          <a:endParaRPr lang="en-US" sz="2100" kern="1200"/>
        </a:p>
      </dsp:txBody>
      <dsp:txXfrm>
        <a:off x="5297983" y="1630917"/>
        <a:ext cx="2327671" cy="13966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655A36-9EE4-FD43-9C58-28630952F163}">
      <dsp:nvSpPr>
        <dsp:cNvPr id="0" name=""/>
        <dsp:cNvSpPr/>
      </dsp:nvSpPr>
      <dsp:spPr>
        <a:xfrm>
          <a:off x="630078" y="1729"/>
          <a:ext cx="2879337" cy="1727602"/>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 sz="2000" b="1" i="0" u="none" kern="1200"/>
            <a:t>State obligations</a:t>
          </a:r>
          <a:r>
            <a:rPr lang="en" sz="2000" b="0" i="0" u="none" kern="1200"/>
            <a:t>: To respect, protect, and fulfill human rights.</a:t>
          </a:r>
        </a:p>
      </dsp:txBody>
      <dsp:txXfrm>
        <a:off x="630078" y="1729"/>
        <a:ext cx="2879337" cy="1727602"/>
      </dsp:txXfrm>
    </dsp:sp>
    <dsp:sp modelId="{18E302A2-7570-D64C-B6BB-F3C3116C0971}">
      <dsp:nvSpPr>
        <dsp:cNvPr id="0" name=""/>
        <dsp:cNvSpPr/>
      </dsp:nvSpPr>
      <dsp:spPr>
        <a:xfrm>
          <a:off x="3797349" y="1729"/>
          <a:ext cx="2879337" cy="1727602"/>
        </a:xfrm>
        <a:prstGeom prst="rect">
          <a:avLst/>
        </a:prstGeom>
        <a:solidFill>
          <a:schemeClr val="accent5">
            <a:hueOff val="3077562"/>
            <a:satOff val="-1099"/>
            <a:lumOff val="176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 sz="2000" b="1" i="0" u="none" kern="1200"/>
            <a:t>Human Rights Law</a:t>
          </a:r>
          <a:r>
            <a:rPr lang="en" sz="2000" b="0" i="0" u="none" kern="1200"/>
            <a:t>: A body of international and national laws that protect fundamental freedoms.</a:t>
          </a:r>
        </a:p>
      </dsp:txBody>
      <dsp:txXfrm>
        <a:off x="3797349" y="1729"/>
        <a:ext cx="2879337" cy="1727602"/>
      </dsp:txXfrm>
    </dsp:sp>
    <dsp:sp modelId="{8D07F251-8BFF-9743-8344-F15043C62E0A}">
      <dsp:nvSpPr>
        <dsp:cNvPr id="0" name=""/>
        <dsp:cNvSpPr/>
      </dsp:nvSpPr>
      <dsp:spPr>
        <a:xfrm>
          <a:off x="6964620" y="1729"/>
          <a:ext cx="2879337" cy="1727602"/>
        </a:xfrm>
        <a:prstGeom prst="rect">
          <a:avLst/>
        </a:prstGeom>
        <a:solidFill>
          <a:schemeClr val="accent5">
            <a:hueOff val="6155125"/>
            <a:satOff val="-2198"/>
            <a:lumOff val="353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 sz="2000" b="1" i="0" u="none" kern="1200"/>
            <a:t>Enforcement mechanisms</a:t>
          </a:r>
          <a:r>
            <a:rPr lang="en" sz="2000" b="0" i="0" u="none" kern="1200"/>
            <a:t>: Courts (e.g., European Court of Human Rights), human rights committees, and monitoring bodies.</a:t>
          </a:r>
        </a:p>
      </dsp:txBody>
      <dsp:txXfrm>
        <a:off x="6964620" y="1729"/>
        <a:ext cx="2879337" cy="1727602"/>
      </dsp:txXfrm>
    </dsp:sp>
    <dsp:sp modelId="{7710A9CF-BDDB-F049-83AF-E541499CA445}">
      <dsp:nvSpPr>
        <dsp:cNvPr id="0" name=""/>
        <dsp:cNvSpPr/>
      </dsp:nvSpPr>
      <dsp:spPr>
        <a:xfrm>
          <a:off x="630078" y="2017265"/>
          <a:ext cx="2879337" cy="1727602"/>
        </a:xfrm>
        <a:prstGeom prst="rect">
          <a:avLst/>
        </a:prstGeom>
        <a:solidFill>
          <a:schemeClr val="accent5">
            <a:hueOff val="9232688"/>
            <a:satOff val="-3298"/>
            <a:lumOff val="529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 sz="2000" b="1" i="0" u="none" kern="1200"/>
            <a:t>Q&amp;A Discussion:</a:t>
          </a:r>
          <a:endParaRPr lang="en" sz="2000" b="0" i="0" u="none" kern="1200"/>
        </a:p>
      </dsp:txBody>
      <dsp:txXfrm>
        <a:off x="630078" y="2017265"/>
        <a:ext cx="2879337" cy="1727602"/>
      </dsp:txXfrm>
    </dsp:sp>
    <dsp:sp modelId="{80EB5DB7-6EC8-874B-B4E3-05CE88489610}">
      <dsp:nvSpPr>
        <dsp:cNvPr id="0" name=""/>
        <dsp:cNvSpPr/>
      </dsp:nvSpPr>
      <dsp:spPr>
        <a:xfrm>
          <a:off x="3797349" y="2017265"/>
          <a:ext cx="2879337" cy="1727602"/>
        </a:xfrm>
        <a:prstGeom prst="rect">
          <a:avLst/>
        </a:prstGeom>
        <a:solidFill>
          <a:schemeClr val="accent5">
            <a:hueOff val="12310249"/>
            <a:satOff val="-4397"/>
            <a:lumOff val="706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Font typeface="Arial" panose="020B0604020202020204" pitchFamily="34" charset="0"/>
            <a:buNone/>
          </a:pPr>
          <a:r>
            <a:rPr lang="en" sz="2000" b="0" i="0" u="none" kern="1200"/>
            <a:t>What challenges exist in enforcing Human Rights at the national level?</a:t>
          </a:r>
        </a:p>
      </dsp:txBody>
      <dsp:txXfrm>
        <a:off x="3797349" y="2017265"/>
        <a:ext cx="2879337" cy="1727602"/>
      </dsp:txXfrm>
    </dsp:sp>
    <dsp:sp modelId="{640A1ED7-4964-4B4D-93D4-C72DF4CF3365}">
      <dsp:nvSpPr>
        <dsp:cNvPr id="0" name=""/>
        <dsp:cNvSpPr/>
      </dsp:nvSpPr>
      <dsp:spPr>
        <a:xfrm>
          <a:off x="6964620" y="2017265"/>
          <a:ext cx="2879337" cy="1727602"/>
        </a:xfrm>
        <a:prstGeom prst="rect">
          <a:avLst/>
        </a:prstGeom>
        <a:solidFill>
          <a:schemeClr val="accent5">
            <a:hueOff val="15387812"/>
            <a:satOff val="-5496"/>
            <a:lumOff val="882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Font typeface="Arial" panose="020B0604020202020204" pitchFamily="34" charset="0"/>
            <a:buNone/>
          </a:pPr>
          <a:r>
            <a:rPr lang="en" sz="2000" b="0" i="0" u="none" kern="1200"/>
            <a:t>How can indivisibility be applied to address poverty and inequality?</a:t>
          </a:r>
        </a:p>
      </dsp:txBody>
      <dsp:txXfrm>
        <a:off x="6964620" y="2017265"/>
        <a:ext cx="2879337" cy="17276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77A56B-B397-4446-AC6B-2AF40A47DBFC}">
      <dsp:nvSpPr>
        <dsp:cNvPr id="0" name=""/>
        <dsp:cNvSpPr/>
      </dsp:nvSpPr>
      <dsp:spPr>
        <a:xfrm>
          <a:off x="5395" y="132515"/>
          <a:ext cx="1996481" cy="2395777"/>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208" tIns="0" rIns="197208" bIns="330200" numCol="1" spcCol="1270" anchor="t" anchorCtr="0">
          <a:noAutofit/>
        </a:bodyPr>
        <a:lstStyle/>
        <a:p>
          <a:pPr marL="0" lvl="0" indent="0" algn="l" defTabSz="488950">
            <a:lnSpc>
              <a:spcPct val="90000"/>
            </a:lnSpc>
            <a:spcBef>
              <a:spcPct val="0"/>
            </a:spcBef>
            <a:spcAft>
              <a:spcPct val="35000"/>
            </a:spcAft>
            <a:buNone/>
          </a:pPr>
          <a:r>
            <a:rPr lang="en-US" sz="1100" b="1" i="0" kern="1200" dirty="0"/>
            <a:t>Case:</a:t>
          </a:r>
          <a:r>
            <a:rPr lang="en-US" sz="1100" b="0" i="0" kern="1200" dirty="0"/>
            <a:t> </a:t>
          </a:r>
          <a:r>
            <a:rPr lang="en-US" sz="1100" b="0" i="1" kern="1200" dirty="0"/>
            <a:t>López </a:t>
          </a:r>
          <a:r>
            <a:rPr lang="en-US" sz="1100" b="0" i="1" kern="1200" dirty="0" err="1"/>
            <a:t>Ostra</a:t>
          </a:r>
          <a:r>
            <a:rPr lang="en-US" sz="1100" b="0" i="1" kern="1200" dirty="0"/>
            <a:t> v. Spain</a:t>
          </a:r>
          <a:r>
            <a:rPr lang="en-US" sz="1100" b="0" i="0" kern="1200" dirty="0"/>
            <a:t> (1994) – ECHR.</a:t>
          </a:r>
          <a:endParaRPr lang="en-US" sz="1100" kern="1200" dirty="0"/>
        </a:p>
        <a:p>
          <a:pPr marL="57150" lvl="1" indent="-57150" algn="l" defTabSz="400050">
            <a:lnSpc>
              <a:spcPct val="90000"/>
            </a:lnSpc>
            <a:spcBef>
              <a:spcPct val="0"/>
            </a:spcBef>
            <a:spcAft>
              <a:spcPct val="15000"/>
            </a:spcAft>
            <a:buChar char="•"/>
          </a:pPr>
          <a:r>
            <a:rPr lang="en-US" sz="900" b="1" i="0" kern="1200"/>
            <a:t>Facts:</a:t>
          </a:r>
          <a:r>
            <a:rPr lang="en-US" sz="900" b="0" i="0" kern="1200"/>
            <a:t> A waste treatment plant caused severe pollution, affecting the applicant’s health and home.</a:t>
          </a:r>
          <a:endParaRPr lang="en-US" sz="900" kern="1200"/>
        </a:p>
        <a:p>
          <a:pPr marL="57150" lvl="1" indent="-57150" algn="l" defTabSz="400050">
            <a:lnSpc>
              <a:spcPct val="90000"/>
            </a:lnSpc>
            <a:spcBef>
              <a:spcPct val="0"/>
            </a:spcBef>
            <a:spcAft>
              <a:spcPct val="15000"/>
            </a:spcAft>
            <a:buChar char="•"/>
          </a:pPr>
          <a:r>
            <a:rPr lang="en-US" sz="900" b="1" i="0" kern="1200"/>
            <a:t>Violation:</a:t>
          </a:r>
          <a:r>
            <a:rPr lang="en-US" sz="900" b="0" i="0" kern="1200"/>
            <a:t> Article 8 (Right to Private and Family Life).</a:t>
          </a:r>
          <a:endParaRPr lang="en-US" sz="900" kern="1200"/>
        </a:p>
        <a:p>
          <a:pPr marL="57150" lvl="1" indent="-57150" algn="l" defTabSz="400050">
            <a:lnSpc>
              <a:spcPct val="90000"/>
            </a:lnSpc>
            <a:spcBef>
              <a:spcPct val="0"/>
            </a:spcBef>
            <a:spcAft>
              <a:spcPct val="15000"/>
            </a:spcAft>
            <a:buChar char="•"/>
          </a:pPr>
          <a:r>
            <a:rPr lang="en-US" sz="900" b="1" i="0" kern="1200" dirty="0"/>
            <a:t>Link:</a:t>
          </a:r>
          <a:r>
            <a:rPr lang="en-US" sz="900" b="0" i="0" kern="1200" dirty="0"/>
            <a:t> </a:t>
          </a:r>
          <a:r>
            <a:rPr lang="en-US" sz="900" b="0" i="0" kern="1200" dirty="0">
              <a:hlinkClick xmlns:r="http://schemas.openxmlformats.org/officeDocument/2006/relationships" r:id="rId1"/>
            </a:rPr>
            <a:t>López Ostra v. Spain Judgment</a:t>
          </a:r>
          <a:r>
            <a:rPr lang="en-US" sz="900" b="0" i="0" kern="1200" dirty="0"/>
            <a:t> </a:t>
          </a:r>
          <a:r>
            <a:rPr lang="en" sz="900" b="0" i="0" kern="1200" dirty="0">
              <a:hlinkClick xmlns:r="http://schemas.openxmlformats.org/officeDocument/2006/relationships" r:id="rId2"/>
            </a:rPr>
            <a:t>https://</a:t>
          </a:r>
          <a:r>
            <a:rPr lang="en" sz="900" b="0" i="0" kern="1200" dirty="0" err="1">
              <a:hlinkClick xmlns:r="http://schemas.openxmlformats.org/officeDocument/2006/relationships" r:id="rId2"/>
            </a:rPr>
            <a:t>hudoc.echr.coe.int</a:t>
          </a:r>
          <a:r>
            <a:rPr lang="en" sz="900" b="0" i="0" kern="1200" dirty="0">
              <a:hlinkClick xmlns:r="http://schemas.openxmlformats.org/officeDocument/2006/relationships" r:id="rId2"/>
            </a:rPr>
            <a:t>/</a:t>
          </a:r>
          <a:r>
            <a:rPr lang="en" sz="900" b="0" i="0" kern="1200" dirty="0" err="1">
              <a:hlinkClick xmlns:r="http://schemas.openxmlformats.org/officeDocument/2006/relationships" r:id="rId2"/>
            </a:rPr>
            <a:t>eng?i</a:t>
          </a:r>
          <a:r>
            <a:rPr lang="en" sz="900" b="0" i="0" kern="1200" dirty="0">
              <a:hlinkClick xmlns:r="http://schemas.openxmlformats.org/officeDocument/2006/relationships" r:id="rId2"/>
            </a:rPr>
            <a:t>=001-57905</a:t>
          </a:r>
          <a:endParaRPr lang="en-US" sz="900" kern="1200" dirty="0"/>
        </a:p>
      </dsp:txBody>
      <dsp:txXfrm>
        <a:off x="5395" y="1090826"/>
        <a:ext cx="1996481" cy="1437466"/>
      </dsp:txXfrm>
    </dsp:sp>
    <dsp:sp modelId="{EE1E20C3-796D-F34F-AF52-C0178C3BE755}">
      <dsp:nvSpPr>
        <dsp:cNvPr id="0" name=""/>
        <dsp:cNvSpPr/>
      </dsp:nvSpPr>
      <dsp:spPr>
        <a:xfrm>
          <a:off x="5395" y="132515"/>
          <a:ext cx="1996481" cy="958311"/>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7208" tIns="165100" rIns="197208" bIns="165100" numCol="1" spcCol="1270" anchor="ctr" anchorCtr="0">
          <a:noAutofit/>
        </a:bodyPr>
        <a:lstStyle/>
        <a:p>
          <a:pPr marL="0" lvl="0" indent="0" algn="l" defTabSz="2222500">
            <a:lnSpc>
              <a:spcPct val="90000"/>
            </a:lnSpc>
            <a:spcBef>
              <a:spcPct val="0"/>
            </a:spcBef>
            <a:spcAft>
              <a:spcPct val="35000"/>
            </a:spcAft>
            <a:buNone/>
          </a:pPr>
          <a:r>
            <a:rPr lang="en-US" sz="5000" kern="1200"/>
            <a:t>01</a:t>
          </a:r>
        </a:p>
      </dsp:txBody>
      <dsp:txXfrm>
        <a:off x="5395" y="132515"/>
        <a:ext cx="1996481" cy="958311"/>
      </dsp:txXfrm>
    </dsp:sp>
    <dsp:sp modelId="{0FFF5FAE-D029-8641-A1B3-88BCD9A9CBE7}">
      <dsp:nvSpPr>
        <dsp:cNvPr id="0" name=""/>
        <dsp:cNvSpPr/>
      </dsp:nvSpPr>
      <dsp:spPr>
        <a:xfrm>
          <a:off x="2161595" y="132515"/>
          <a:ext cx="1996481" cy="2395777"/>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208" tIns="0" rIns="197208" bIns="330200" numCol="1" spcCol="1270" anchor="t" anchorCtr="0">
          <a:noAutofit/>
        </a:bodyPr>
        <a:lstStyle/>
        <a:p>
          <a:pPr marL="0" lvl="0" indent="0" algn="l" defTabSz="488950">
            <a:lnSpc>
              <a:spcPct val="90000"/>
            </a:lnSpc>
            <a:spcBef>
              <a:spcPct val="0"/>
            </a:spcBef>
            <a:spcAft>
              <a:spcPct val="35000"/>
            </a:spcAft>
            <a:buNone/>
          </a:pPr>
          <a:r>
            <a:rPr lang="en-US" sz="1100" b="0" i="0" kern="1200" dirty="0"/>
            <a:t>How did the ECHR balance the right to private life with economic development?</a:t>
          </a:r>
          <a:endParaRPr lang="en-US" sz="1100" kern="1200" dirty="0"/>
        </a:p>
      </dsp:txBody>
      <dsp:txXfrm>
        <a:off x="2161595" y="1090826"/>
        <a:ext cx="1996481" cy="1437466"/>
      </dsp:txXfrm>
    </dsp:sp>
    <dsp:sp modelId="{B3BD47A4-BD79-6E44-944A-020A14352D6E}">
      <dsp:nvSpPr>
        <dsp:cNvPr id="0" name=""/>
        <dsp:cNvSpPr/>
      </dsp:nvSpPr>
      <dsp:spPr>
        <a:xfrm>
          <a:off x="2161595" y="132515"/>
          <a:ext cx="1996481" cy="958311"/>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7208" tIns="165100" rIns="197208" bIns="165100" numCol="1" spcCol="1270" anchor="ctr" anchorCtr="0">
          <a:noAutofit/>
        </a:bodyPr>
        <a:lstStyle/>
        <a:p>
          <a:pPr marL="0" lvl="0" indent="0" algn="l" defTabSz="2222500">
            <a:lnSpc>
              <a:spcPct val="90000"/>
            </a:lnSpc>
            <a:spcBef>
              <a:spcPct val="0"/>
            </a:spcBef>
            <a:spcAft>
              <a:spcPct val="35000"/>
            </a:spcAft>
            <a:buNone/>
          </a:pPr>
          <a:r>
            <a:rPr lang="en-US" sz="5000" kern="1200"/>
            <a:t>02</a:t>
          </a:r>
        </a:p>
      </dsp:txBody>
      <dsp:txXfrm>
        <a:off x="2161595" y="132515"/>
        <a:ext cx="1996481" cy="958311"/>
      </dsp:txXfrm>
    </dsp:sp>
    <dsp:sp modelId="{B3A3655C-831E-4C42-B880-220CF5FF46CD}">
      <dsp:nvSpPr>
        <dsp:cNvPr id="0" name=""/>
        <dsp:cNvSpPr/>
      </dsp:nvSpPr>
      <dsp:spPr>
        <a:xfrm>
          <a:off x="4317795" y="132515"/>
          <a:ext cx="2282417" cy="3863623"/>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208" tIns="0" rIns="197208" bIns="330200" numCol="1" spcCol="1270" anchor="t" anchorCtr="0">
          <a:noAutofit/>
        </a:bodyPr>
        <a:lstStyle/>
        <a:p>
          <a:pPr marL="0" lvl="0" indent="0" algn="l" defTabSz="488950">
            <a:lnSpc>
              <a:spcPct val="90000"/>
            </a:lnSpc>
            <a:spcBef>
              <a:spcPct val="0"/>
            </a:spcBef>
            <a:spcAft>
              <a:spcPct val="35000"/>
            </a:spcAft>
            <a:buNone/>
          </a:pPr>
          <a:r>
            <a:rPr lang="en" sz="1100" b="0" i="0" u="none" kern="1200" dirty="0"/>
            <a:t>Having regard to the foregoing, and despite the margin of appreciation left to the respondent State, the Court considers that the State did not succeed in striking a fair balance between the interest of the town’s economic well-being - that of having a waste-treatment plant - and the applicant’s effective enjoyment of her right to respect for her home and her private and family life.</a:t>
          </a:r>
        </a:p>
      </dsp:txBody>
      <dsp:txXfrm>
        <a:off x="4317795" y="1677964"/>
        <a:ext cx="2282417" cy="2318173"/>
      </dsp:txXfrm>
    </dsp:sp>
    <dsp:sp modelId="{8B8CDD58-1CBC-A641-8348-B44B7179FEF5}">
      <dsp:nvSpPr>
        <dsp:cNvPr id="0" name=""/>
        <dsp:cNvSpPr/>
      </dsp:nvSpPr>
      <dsp:spPr>
        <a:xfrm>
          <a:off x="4460763" y="866438"/>
          <a:ext cx="1996481" cy="958311"/>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7208" tIns="165100" rIns="197208" bIns="165100" numCol="1" spcCol="1270" anchor="ctr" anchorCtr="0">
          <a:noAutofit/>
        </a:bodyPr>
        <a:lstStyle/>
        <a:p>
          <a:pPr marL="0" lvl="0" indent="0" algn="l" defTabSz="2222500">
            <a:lnSpc>
              <a:spcPct val="90000"/>
            </a:lnSpc>
            <a:spcBef>
              <a:spcPct val="0"/>
            </a:spcBef>
            <a:spcAft>
              <a:spcPct val="35000"/>
            </a:spcAft>
            <a:buNone/>
          </a:pPr>
          <a:r>
            <a:rPr lang="ru-RU" sz="5000" kern="1200"/>
            <a:t>03</a:t>
          </a:r>
          <a:endParaRPr lang="ru-RU" sz="5000" kern="1200" dirty="0"/>
        </a:p>
      </dsp:txBody>
      <dsp:txXfrm>
        <a:off x="4460763" y="866438"/>
        <a:ext cx="1996481" cy="958311"/>
      </dsp:txXfrm>
    </dsp:sp>
    <dsp:sp modelId="{56022B89-A231-F447-8767-E53518A19590}">
      <dsp:nvSpPr>
        <dsp:cNvPr id="0" name=""/>
        <dsp:cNvSpPr/>
      </dsp:nvSpPr>
      <dsp:spPr>
        <a:xfrm>
          <a:off x="6759931" y="132515"/>
          <a:ext cx="1996481" cy="2395777"/>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208" tIns="0" rIns="197208" bIns="330200" numCol="1" spcCol="1270" anchor="t" anchorCtr="0">
          <a:noAutofit/>
        </a:bodyPr>
        <a:lstStyle/>
        <a:p>
          <a:pPr marL="0" lvl="0" indent="0" algn="l" defTabSz="488950">
            <a:lnSpc>
              <a:spcPct val="90000"/>
            </a:lnSpc>
            <a:spcBef>
              <a:spcPct val="0"/>
            </a:spcBef>
            <a:spcAft>
              <a:spcPct val="35000"/>
            </a:spcAft>
            <a:buNone/>
          </a:pPr>
          <a:r>
            <a:rPr lang="en" sz="1100" b="0" i="0" u="none" kern="1200"/>
            <a:t>There has accordingly been a violation of Article 8</a:t>
          </a:r>
        </a:p>
      </dsp:txBody>
      <dsp:txXfrm>
        <a:off x="6759931" y="1090826"/>
        <a:ext cx="1996481" cy="1437466"/>
      </dsp:txXfrm>
    </dsp:sp>
    <dsp:sp modelId="{963BB840-E673-1B46-ADA8-8131C7BD97B1}">
      <dsp:nvSpPr>
        <dsp:cNvPr id="0" name=""/>
        <dsp:cNvSpPr/>
      </dsp:nvSpPr>
      <dsp:spPr>
        <a:xfrm>
          <a:off x="6759931" y="132515"/>
          <a:ext cx="1996481" cy="958311"/>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7208" tIns="165100" rIns="197208" bIns="165100" numCol="1" spcCol="1270" anchor="ctr" anchorCtr="0">
          <a:noAutofit/>
        </a:bodyPr>
        <a:lstStyle/>
        <a:p>
          <a:pPr marL="0" lvl="0" indent="0" algn="l" defTabSz="2222500">
            <a:lnSpc>
              <a:spcPct val="90000"/>
            </a:lnSpc>
            <a:spcBef>
              <a:spcPct val="0"/>
            </a:spcBef>
            <a:spcAft>
              <a:spcPct val="35000"/>
            </a:spcAft>
            <a:buNone/>
          </a:pPr>
          <a:r>
            <a:rPr lang="ru-RU" sz="5000" kern="1200"/>
            <a:t>04</a:t>
          </a:r>
        </a:p>
      </dsp:txBody>
      <dsp:txXfrm>
        <a:off x="6759931" y="132515"/>
        <a:ext cx="1996481" cy="958311"/>
      </dsp:txXfrm>
    </dsp:sp>
    <dsp:sp modelId="{C420678F-4C90-B745-B384-AD327A625745}">
      <dsp:nvSpPr>
        <dsp:cNvPr id="0" name=""/>
        <dsp:cNvSpPr/>
      </dsp:nvSpPr>
      <dsp:spPr>
        <a:xfrm>
          <a:off x="8916132" y="132515"/>
          <a:ext cx="1996481" cy="2395777"/>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208" tIns="0" rIns="197208" bIns="330200" numCol="1" spcCol="1270" anchor="t" anchorCtr="0">
          <a:noAutofit/>
        </a:bodyPr>
        <a:lstStyle/>
        <a:p>
          <a:pPr marL="0" lvl="0" indent="0" algn="l" defTabSz="488950">
            <a:lnSpc>
              <a:spcPct val="90000"/>
            </a:lnSpc>
            <a:spcBef>
              <a:spcPct val="0"/>
            </a:spcBef>
            <a:spcAft>
              <a:spcPct val="35000"/>
            </a:spcAft>
            <a:buNone/>
          </a:pPr>
          <a:r>
            <a:rPr lang="en-US" sz="1100" b="0" i="0" kern="1200" dirty="0"/>
            <a:t>What lessons can Spain learn from this case to improve environmental protection?</a:t>
          </a:r>
          <a:endParaRPr lang="en-US" sz="1100" kern="1200" dirty="0"/>
        </a:p>
      </dsp:txBody>
      <dsp:txXfrm>
        <a:off x="8916132" y="1090826"/>
        <a:ext cx="1996481" cy="1437466"/>
      </dsp:txXfrm>
    </dsp:sp>
    <dsp:sp modelId="{CC2853E3-FC13-A748-9BDE-510C33CE81E9}">
      <dsp:nvSpPr>
        <dsp:cNvPr id="0" name=""/>
        <dsp:cNvSpPr/>
      </dsp:nvSpPr>
      <dsp:spPr>
        <a:xfrm>
          <a:off x="8916132" y="132515"/>
          <a:ext cx="1996481" cy="958311"/>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7208" tIns="165100" rIns="197208" bIns="165100" numCol="1" spcCol="1270" anchor="ctr" anchorCtr="0">
          <a:noAutofit/>
        </a:bodyPr>
        <a:lstStyle/>
        <a:p>
          <a:pPr marL="0" lvl="0" indent="0" algn="l" defTabSz="2222500">
            <a:lnSpc>
              <a:spcPct val="90000"/>
            </a:lnSpc>
            <a:spcBef>
              <a:spcPct val="0"/>
            </a:spcBef>
            <a:spcAft>
              <a:spcPct val="35000"/>
            </a:spcAft>
            <a:buNone/>
          </a:pPr>
          <a:r>
            <a:rPr lang="en-US" sz="5000" kern="1200"/>
            <a:t>05</a:t>
          </a:r>
        </a:p>
      </dsp:txBody>
      <dsp:txXfrm>
        <a:off x="8916132" y="132515"/>
        <a:ext cx="1996481" cy="958311"/>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6976B5-EBF4-C841-9EC8-ABE5520015A7}" type="datetimeFigureOut">
              <a:rPr lang="ru-UA" smtClean="0"/>
              <a:t>06.02.2025</a:t>
            </a:fld>
            <a:endParaRPr lang="ru-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1D4041-421B-C04E-B257-11A0E2C123DE}" type="slidenum">
              <a:rPr lang="ru-UA" smtClean="0"/>
              <a:t>‹#›</a:t>
            </a:fld>
            <a:endParaRPr lang="ru-UA"/>
          </a:p>
        </p:txBody>
      </p:sp>
    </p:spTree>
    <p:extLst>
      <p:ext uri="{BB962C8B-B14F-4D97-AF65-F5344CB8AC3E}">
        <p14:creationId xmlns:p14="http://schemas.microsoft.com/office/powerpoint/2010/main" val="4265556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UA" dirty="0"/>
          </a:p>
        </p:txBody>
      </p:sp>
      <p:sp>
        <p:nvSpPr>
          <p:cNvPr id="4" name="Номер слайда 3"/>
          <p:cNvSpPr>
            <a:spLocks noGrp="1"/>
          </p:cNvSpPr>
          <p:nvPr>
            <p:ph type="sldNum" sz="quarter" idx="5"/>
          </p:nvPr>
        </p:nvSpPr>
        <p:spPr/>
        <p:txBody>
          <a:bodyPr/>
          <a:lstStyle/>
          <a:p>
            <a:fld id="{491D4041-421B-C04E-B257-11A0E2C123DE}" type="slidenum">
              <a:rPr lang="ru-UA" smtClean="0"/>
              <a:t>1</a:t>
            </a:fld>
            <a:endParaRPr lang="ru-UA"/>
          </a:p>
        </p:txBody>
      </p:sp>
    </p:spTree>
    <p:extLst>
      <p:ext uri="{BB962C8B-B14F-4D97-AF65-F5344CB8AC3E}">
        <p14:creationId xmlns:p14="http://schemas.microsoft.com/office/powerpoint/2010/main" val="6092301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ru-RU"/>
              <a:t>Образец заголовка</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2/6/25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2/6/25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2/6/25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2/6/25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2/6/25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ru-RU"/>
              <a:t>Образец заголовка</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2/6/25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2/6/25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2/6/25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ru-RU"/>
              <a:t>Образец заголовка</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2/6/25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2/6/25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ru-RU"/>
              <a:t>Образец заголовка</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t>2/6/25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2/6/25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Content Placeholder 3"/>
          <p:cNvSpPr>
            <a:spLocks noGrp="1"/>
          </p:cNvSpPr>
          <p:nvPr>
            <p:ph sz="quarter" idx="13"/>
          </p:nvPr>
        </p:nvSpPr>
        <p:spPr>
          <a:xfrm>
            <a:off x="913774" y="3051012"/>
            <a:ext cx="5106027"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6172200" y="3051012"/>
            <a:ext cx="5105401"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2/6/25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2/6/25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2/6/25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ru-RU"/>
              <a:t>Образец заголовка</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2/6/25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2/6/25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2/6/25</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hyperlink" Target="https://hudoc.echr.coe.int/eng?i=001-233261" TargetMode="External"/><Relationship Id="rId2" Type="http://schemas.openxmlformats.org/officeDocument/2006/relationships/hyperlink" Target="https://hudoc.echr.coe.int/eng?i=002-13212" TargetMode="External"/><Relationship Id="rId1" Type="http://schemas.openxmlformats.org/officeDocument/2006/relationships/slideLayout" Target="../slideLayouts/slideLayout2.xml"/><Relationship Id="rId4" Type="http://schemas.openxmlformats.org/officeDocument/2006/relationships/hyperlink" Target="https://climatecasechart.co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hyperlink" Target="https://hudoc.echr.coe.int/" TargetMode="External"/><Relationship Id="rId5" Type="http://schemas.openxmlformats.org/officeDocument/2006/relationships/hyperlink" Target="https://hudoc.echr.coe.int/eng?i=001-57905" TargetMode="External"/><Relationship Id="rId4" Type="http://schemas.openxmlformats.org/officeDocument/2006/relationships/hyperlink" Target="https://www.un.org/en/about-us/universal-declaration-of-human-rights"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6.jp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hyperlink" Target="https://www.vaticannews.va/en/pope/news/2025-02/pope-francis-ukraine-young-people-dialogue-war-forgiveness.html" TargetMode="External"/><Relationship Id="rId4" Type="http://schemas.openxmlformats.org/officeDocument/2006/relationships/hyperlink" Target="https://www.politico.com/news/2025/02/03/us-withdraw-un-human-rights-council-trump-00202100"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hyperlink" Target="https://www.youtube.com/watch?v=h-bYMQRT9ik&amp;t=3s" TargetMode="External"/><Relationship Id="rId4" Type="http://schemas.openxmlformats.org/officeDocument/2006/relationships/hyperlink" Target="https://www.un.org/en/about-us/universal-declaration-of-human-right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hyperlink" Target="https://youtu.be/tPEhUPxPy1Y?si=8nsyD_kIefn4bb0p" TargetMode="Externa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057" name="Rectangle 1056">
            <a:extLst>
              <a:ext uri="{FF2B5EF4-FFF2-40B4-BE49-F238E27FC236}">
                <a16:creationId xmlns:a16="http://schemas.microsoft.com/office/drawing/2014/main" id="{7A9DDB14-2119-4710-B257-A2D232D17B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La escuela de negocios Esic renueva su identidad corporativa">
            <a:extLst>
              <a:ext uri="{FF2B5EF4-FFF2-40B4-BE49-F238E27FC236}">
                <a16:creationId xmlns:a16="http://schemas.microsoft.com/office/drawing/2014/main" id="{276A3F7C-474E-9AC8-4152-EDAFA32AEC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4184" r="-2" b="6680"/>
          <a:stretch/>
        </p:blipFill>
        <p:spPr bwMode="auto">
          <a:xfrm>
            <a:off x="6645" y="10"/>
            <a:ext cx="4628035" cy="3428988"/>
          </a:xfrm>
          <a:prstGeom prst="rect">
            <a:avLst/>
          </a:prstGeom>
          <a:noFill/>
          <a:extLst>
            <a:ext uri="{909E8E84-426E-40DD-AFC4-6F175D3DCCD1}">
              <a14:hiddenFill xmlns:a14="http://schemas.microsoft.com/office/drawing/2010/main">
                <a:solidFill>
                  <a:srgbClr val="FFFFFF"/>
                </a:solidFill>
              </a14:hiddenFill>
            </a:ext>
          </a:extLst>
        </p:spPr>
      </p:pic>
      <p:pic>
        <p:nvPicPr>
          <p:cNvPr id="5" name="Рисунок 4" descr="Изображение выглядит как снимок экрана, искусство, круг&#10;&#10;Автоматически созданное описание">
            <a:extLst>
              <a:ext uri="{FF2B5EF4-FFF2-40B4-BE49-F238E27FC236}">
                <a16:creationId xmlns:a16="http://schemas.microsoft.com/office/drawing/2014/main" id="{2108CAD7-ACE9-A973-F135-19946EC72DBF}"/>
              </a:ext>
            </a:extLst>
          </p:cNvPr>
          <p:cNvPicPr>
            <a:picLocks noChangeAspect="1"/>
          </p:cNvPicPr>
          <p:nvPr/>
        </p:nvPicPr>
        <p:blipFill>
          <a:blip r:embed="rId4"/>
          <a:srcRect t="4878" r="-1" b="21030"/>
          <a:stretch/>
        </p:blipFill>
        <p:spPr>
          <a:xfrm>
            <a:off x="6645" y="3429000"/>
            <a:ext cx="4628035" cy="3428998"/>
          </a:xfrm>
          <a:prstGeom prst="rect">
            <a:avLst/>
          </a:prstGeom>
        </p:spPr>
      </p:pic>
      <p:cxnSp>
        <p:nvCxnSpPr>
          <p:cNvPr id="1059" name="Straight Connector 1058">
            <a:extLst>
              <a:ext uri="{FF2B5EF4-FFF2-40B4-BE49-F238E27FC236}">
                <a16:creationId xmlns:a16="http://schemas.microsoft.com/office/drawing/2014/main" id="{665226B8-7BEF-459A-943B-2D317D39AC3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a:endCxn id="15" idx="1"/>
          </p:cNvCxnSpPr>
          <p:nvPr>
            <p:extLst>
              <p:ext uri="{386F3935-93C4-4BCD-93E2-E3B085C9AB24}">
                <p16:designElem xmlns:p16="http://schemas.microsoft.com/office/powerpoint/2015/main" val="1"/>
              </p:ext>
            </p:extLst>
          </p:nvPr>
        </p:nvCxnSpPr>
        <p:spPr>
          <a:xfrm flipV="1">
            <a:off x="58020" y="3428999"/>
            <a:ext cx="4534756" cy="3"/>
          </a:xfrm>
          <a:prstGeom prst="line">
            <a:avLst/>
          </a:prstGeom>
          <a:ln w="82550" cap="sq">
            <a:solidFill>
              <a:srgbClr val="D9D9D9"/>
            </a:solidFill>
            <a:miter lim="800000"/>
          </a:ln>
          <a:scene3d>
            <a:camera prst="orthographicFront"/>
            <a:lightRig rig="threePt" dir="t">
              <a:rot lat="0" lon="0" rev="2700000"/>
            </a:lightRig>
          </a:scene3d>
          <a:sp3d contourW="6350">
            <a:bevelT h="38100"/>
            <a:contourClr>
              <a:srgbClr val="BFBFBF"/>
            </a:contourClr>
          </a:sp3d>
        </p:spPr>
        <p:style>
          <a:lnRef idx="1">
            <a:schemeClr val="accent1"/>
          </a:lnRef>
          <a:fillRef idx="0">
            <a:schemeClr val="accent1"/>
          </a:fillRef>
          <a:effectRef idx="0">
            <a:schemeClr val="accent1"/>
          </a:effectRef>
          <a:fontRef idx="minor">
            <a:schemeClr val="tx1"/>
          </a:fontRef>
        </p:style>
      </p:cxnSp>
      <p:sp>
        <p:nvSpPr>
          <p:cNvPr id="1061" name="Rectangle 1060">
            <a:extLst>
              <a:ext uri="{FF2B5EF4-FFF2-40B4-BE49-F238E27FC236}">
                <a16:creationId xmlns:a16="http://schemas.microsoft.com/office/drawing/2014/main" id="{5E1206B7-071A-4F64-B994-3D36DF2B04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2776"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63" name="Picture 1062">
            <a:extLst>
              <a:ext uri="{FF2B5EF4-FFF2-40B4-BE49-F238E27FC236}">
                <a16:creationId xmlns:a16="http://schemas.microsoft.com/office/drawing/2014/main" id="{CC27FB91-E9A5-42F8-A854-9762A4D1F1E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E6C7057D-FE98-4949-A469-4C1F17A6ADA6}"/>
              </a:ext>
            </a:extLst>
          </p:cNvPr>
          <p:cNvSpPr>
            <a:spLocks noGrp="1"/>
          </p:cNvSpPr>
          <p:nvPr>
            <p:ph type="ctrTitle"/>
          </p:nvPr>
        </p:nvSpPr>
        <p:spPr>
          <a:xfrm>
            <a:off x="5615756" y="1358901"/>
            <a:ext cx="5601818" cy="2730498"/>
          </a:xfrm>
        </p:spPr>
        <p:txBody>
          <a:bodyPr>
            <a:normAutofit/>
          </a:bodyPr>
          <a:lstStyle/>
          <a:p>
            <a:br>
              <a:rPr lang="en-US" sz="2600" dirty="0"/>
            </a:br>
            <a:br>
              <a:rPr lang="en-US" sz="2600" dirty="0"/>
            </a:br>
            <a:br>
              <a:rPr lang="ru-RU" sz="2600" dirty="0"/>
            </a:br>
            <a:endParaRPr lang="ru-UA" sz="2600" dirty="0"/>
          </a:p>
        </p:txBody>
      </p:sp>
      <p:sp>
        <p:nvSpPr>
          <p:cNvPr id="3" name="Подзаголовок 2">
            <a:extLst>
              <a:ext uri="{FF2B5EF4-FFF2-40B4-BE49-F238E27FC236}">
                <a16:creationId xmlns:a16="http://schemas.microsoft.com/office/drawing/2014/main" id="{23F5E26F-B64F-2EFD-ECE6-8E300B95339C}"/>
              </a:ext>
            </a:extLst>
          </p:cNvPr>
          <p:cNvSpPr>
            <a:spLocks noGrp="1"/>
          </p:cNvSpPr>
          <p:nvPr>
            <p:ph type="subTitle" idx="1"/>
          </p:nvPr>
        </p:nvSpPr>
        <p:spPr>
          <a:xfrm>
            <a:off x="5782220" y="4165601"/>
            <a:ext cx="5268890" cy="789172"/>
          </a:xfrm>
        </p:spPr>
        <p:txBody>
          <a:bodyPr>
            <a:normAutofit fontScale="77500" lnSpcReduction="20000"/>
          </a:bodyPr>
          <a:lstStyle/>
          <a:p>
            <a:r>
              <a:rPr lang="en-US" dirty="0"/>
              <a:t>Prof. Viacheslav (SLAVA) TULIAKOV</a:t>
            </a:r>
          </a:p>
          <a:p>
            <a:r>
              <a:rPr lang="en-US" dirty="0" err="1"/>
              <a:t>Viacheslav.Tuliakov@esic.university</a:t>
            </a:r>
            <a:endParaRPr lang="ru-UA" dirty="0"/>
          </a:p>
        </p:txBody>
      </p:sp>
      <p:sp>
        <p:nvSpPr>
          <p:cNvPr id="8" name="TextBox 7">
            <a:extLst>
              <a:ext uri="{FF2B5EF4-FFF2-40B4-BE49-F238E27FC236}">
                <a16:creationId xmlns:a16="http://schemas.microsoft.com/office/drawing/2014/main" id="{FFF09CAF-68B0-E8F8-2BE3-29173C952560}"/>
              </a:ext>
            </a:extLst>
          </p:cNvPr>
          <p:cNvSpPr txBox="1"/>
          <p:nvPr/>
        </p:nvSpPr>
        <p:spPr>
          <a:xfrm>
            <a:off x="5247861" y="1282700"/>
            <a:ext cx="5803249" cy="1323439"/>
          </a:xfrm>
          <a:prstGeom prst="rect">
            <a:avLst/>
          </a:prstGeom>
          <a:noFill/>
        </p:spPr>
        <p:txBody>
          <a:bodyPr wrap="square">
            <a:spAutoFit/>
          </a:bodyPr>
          <a:lstStyle/>
          <a:p>
            <a:r>
              <a:rPr lang="en-GB" sz="4000" b="1" dirty="0">
                <a:latin typeface="Arial" panose="020B0604020202020204" pitchFamily="34" charset="0"/>
                <a:ea typeface="Times New Roman" panose="02020603050405020304" pitchFamily="18" charset="0"/>
              </a:rPr>
              <a:t>Unit 1-2. HR regulation and legal justification</a:t>
            </a:r>
            <a:endParaRPr lang="ru-UA"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309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200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4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B818340-682C-81FA-9308-F29336C306B6}"/>
              </a:ext>
            </a:extLst>
          </p:cNvPr>
          <p:cNvSpPr>
            <a:spLocks noGrp="1"/>
          </p:cNvSpPr>
          <p:nvPr>
            <p:ph type="title"/>
          </p:nvPr>
        </p:nvSpPr>
        <p:spPr/>
        <p:txBody>
          <a:bodyPr/>
          <a:lstStyle/>
          <a:p>
            <a:r>
              <a:rPr lang="en-US" dirty="0"/>
              <a:t>ECHR</a:t>
            </a:r>
            <a:r>
              <a:rPr lang="ru-RU" dirty="0"/>
              <a:t> </a:t>
            </a:r>
            <a:r>
              <a:rPr lang="en-US" dirty="0"/>
              <a:t>&amp; THE WORLD</a:t>
            </a:r>
            <a:endParaRPr lang="ru-UA" dirty="0"/>
          </a:p>
        </p:txBody>
      </p:sp>
      <p:sp>
        <p:nvSpPr>
          <p:cNvPr id="3" name="Объект 2">
            <a:extLst>
              <a:ext uri="{FF2B5EF4-FFF2-40B4-BE49-F238E27FC236}">
                <a16:creationId xmlns:a16="http://schemas.microsoft.com/office/drawing/2014/main" id="{583FBD7B-C15B-05CC-729F-00EBF696AC02}"/>
              </a:ext>
            </a:extLst>
          </p:cNvPr>
          <p:cNvSpPr>
            <a:spLocks noGrp="1"/>
          </p:cNvSpPr>
          <p:nvPr>
            <p:ph sz="quarter" idx="13"/>
          </p:nvPr>
        </p:nvSpPr>
        <p:spPr>
          <a:xfrm>
            <a:off x="625033" y="1932972"/>
            <a:ext cx="11088547" cy="3858227"/>
          </a:xfrm>
        </p:spPr>
        <p:txBody>
          <a:bodyPr>
            <a:normAutofit fontScale="70000" lnSpcReduction="20000"/>
          </a:bodyPr>
          <a:lstStyle/>
          <a:p>
            <a:r>
              <a:rPr lang="en" dirty="0"/>
              <a:t>29 March 2023,</a:t>
            </a:r>
            <a:r>
              <a:rPr lang="ru-RU" dirty="0"/>
              <a:t> </a:t>
            </a:r>
            <a:r>
              <a:rPr lang="en" dirty="0"/>
              <a:t>the first case (Association of Senior Women for Climate Protection and Others</a:t>
            </a:r>
            <a:r>
              <a:rPr lang="ru-RU" dirty="0"/>
              <a:t> </a:t>
            </a:r>
            <a:r>
              <a:rPr lang="en" dirty="0"/>
              <a:t>v. Switzerland, no. 53600/20</a:t>
            </a:r>
            <a:r>
              <a:rPr lang="ru-RU" dirty="0"/>
              <a:t> </a:t>
            </a:r>
            <a:r>
              <a:rPr lang="en" dirty="0"/>
              <a:t> </a:t>
            </a:r>
            <a:r>
              <a:rPr lang="en" dirty="0">
                <a:hlinkClick r:id="rId2"/>
              </a:rPr>
              <a:t>https://hudoc.echr.coe.int/eng?i=002-13212</a:t>
            </a:r>
            <a:r>
              <a:rPr lang="ru-RU" dirty="0"/>
              <a:t> </a:t>
            </a:r>
            <a:r>
              <a:rPr lang="en" dirty="0"/>
              <a:t>) concerning the health impact of extreme heat caused by climate change. The lawsuit was filed with the ECHR by the Zurich-based </a:t>
            </a:r>
            <a:r>
              <a:rPr lang="en" dirty="0" err="1"/>
              <a:t>KlimaSeniorinnen</a:t>
            </a:r>
            <a:r>
              <a:rPr lang="en" dirty="0"/>
              <a:t>, a non-governmental association that</a:t>
            </a:r>
            <a:r>
              <a:rPr lang="ru-RU" dirty="0"/>
              <a:t> </a:t>
            </a:r>
            <a:r>
              <a:rPr lang="en" dirty="0"/>
              <a:t>uniting pensioners with an average age of 73 years. In their lawsuit, they claim</a:t>
            </a:r>
            <a:r>
              <a:rPr lang="ru-RU" dirty="0"/>
              <a:t> </a:t>
            </a:r>
            <a:r>
              <a:rPr lang="en" dirty="0"/>
              <a:t>‘the detrimental impact of climate change on human life and health’ and claim that the negative</a:t>
            </a:r>
            <a:r>
              <a:rPr lang="ru-RU" dirty="0"/>
              <a:t> </a:t>
            </a:r>
            <a:r>
              <a:rPr lang="en" dirty="0"/>
              <a:t>consequences of climate change directly lead to violations of a number of </a:t>
            </a:r>
            <a:r>
              <a:rPr lang="en" dirty="0" err="1"/>
              <a:t>fundamentalrights</a:t>
            </a:r>
            <a:r>
              <a:rPr lang="en" dirty="0"/>
              <a:t> and freedoms enshrined in the Convention for the Protection of Human Rights and Fundamental Freedoms</a:t>
            </a:r>
            <a:endParaRPr lang="ru-RU" dirty="0"/>
          </a:p>
          <a:p>
            <a:r>
              <a:rPr lang="en" dirty="0">
                <a:solidFill>
                  <a:srgbClr val="333333"/>
                </a:solidFill>
                <a:latin typeface="Roboto" panose="02000000000000000000" pitchFamily="2" charset="0"/>
              </a:rPr>
              <a:t>Duarte Agostinho and Others v. Portugal and 32 Other States, no. 39371/20</a:t>
            </a:r>
            <a:r>
              <a:rPr lang="ru-RU" dirty="0">
                <a:solidFill>
                  <a:srgbClr val="333333"/>
                </a:solidFill>
                <a:latin typeface="Roboto" panose="02000000000000000000" pitchFamily="2" charset="0"/>
              </a:rPr>
              <a:t>  - </a:t>
            </a:r>
            <a:r>
              <a:rPr lang="en" dirty="0">
                <a:solidFill>
                  <a:srgbClr val="333333"/>
                </a:solidFill>
                <a:latin typeface="Roboto" panose="02000000000000000000" pitchFamily="2" charset="0"/>
                <a:hlinkClick r:id="rId3"/>
              </a:rPr>
              <a:t>https://hudoc.echr.coe.int/eng?i=001-233261</a:t>
            </a:r>
            <a:r>
              <a:rPr lang="ru-RU" dirty="0">
                <a:solidFill>
                  <a:srgbClr val="333333"/>
                </a:solidFill>
                <a:latin typeface="Roboto" panose="02000000000000000000" pitchFamily="2" charset="0"/>
              </a:rPr>
              <a:t>)</a:t>
            </a:r>
            <a:r>
              <a:rPr lang="en" dirty="0">
                <a:solidFill>
                  <a:srgbClr val="333333"/>
                </a:solidFill>
                <a:latin typeface="Roboto" panose="02000000000000000000" pitchFamily="2" charset="0"/>
              </a:rPr>
              <a:t> </a:t>
            </a:r>
            <a:r>
              <a:rPr lang="ru-RU" dirty="0">
                <a:solidFill>
                  <a:srgbClr val="333333"/>
                </a:solidFill>
                <a:latin typeface="Roboto" panose="02000000000000000000" pitchFamily="2" charset="0"/>
              </a:rPr>
              <a:t> </a:t>
            </a:r>
            <a:r>
              <a:rPr lang="en" dirty="0">
                <a:solidFill>
                  <a:srgbClr val="333333"/>
                </a:solidFill>
                <a:latin typeface="Roboto" panose="02000000000000000000" pitchFamily="2" charset="0"/>
              </a:rPr>
              <a:t>In their view, the governments of these countries have failed to agree on emission reductions fast enough to limit global warming to 1.5°C. They argue that their right to life is threatened by the negative impacts of climate change, such as forest fires, and that the failure to combat climate change discriminates against young people who will be most affected.</a:t>
            </a:r>
            <a:endParaRPr lang="ru-RU" dirty="0">
              <a:solidFill>
                <a:srgbClr val="333333"/>
              </a:solidFill>
              <a:latin typeface="Roboto" panose="02000000000000000000" pitchFamily="2" charset="0"/>
            </a:endParaRPr>
          </a:p>
          <a:p>
            <a:r>
              <a:rPr lang="en" dirty="0">
                <a:solidFill>
                  <a:srgbClr val="333333"/>
                </a:solidFill>
                <a:latin typeface="Roboto" panose="02000000000000000000" pitchFamily="2" charset="0"/>
                <a:hlinkClick r:id="rId4"/>
              </a:rPr>
              <a:t>https://climatecasechart.com</a:t>
            </a:r>
            <a:endParaRPr lang="en" dirty="0">
              <a:solidFill>
                <a:srgbClr val="333333"/>
              </a:solidFill>
              <a:latin typeface="Roboto" panose="02000000000000000000" pitchFamily="2" charset="0"/>
            </a:endParaRPr>
          </a:p>
          <a:p>
            <a:endParaRPr lang="ru-UA" dirty="0"/>
          </a:p>
        </p:txBody>
      </p:sp>
    </p:spTree>
    <p:extLst>
      <p:ext uri="{BB962C8B-B14F-4D97-AF65-F5344CB8AC3E}">
        <p14:creationId xmlns:p14="http://schemas.microsoft.com/office/powerpoint/2010/main" val="9309481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4D4DD4CF-9732-4771-98FE-77886DC915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Рисунок 6" descr="Изображение выглядит как одежда, человек, картина, небо&#10;&#10;Контент, сгенерированный ИИ, может содержать ошибки.">
            <a:extLst>
              <a:ext uri="{FF2B5EF4-FFF2-40B4-BE49-F238E27FC236}">
                <a16:creationId xmlns:a16="http://schemas.microsoft.com/office/drawing/2014/main" id="{711AB810-6072-19F4-C1A8-A251AB818F1B}"/>
              </a:ext>
            </a:extLst>
          </p:cNvPr>
          <p:cNvPicPr>
            <a:picLocks noChangeAspect="1"/>
          </p:cNvPicPr>
          <p:nvPr/>
        </p:nvPicPr>
        <p:blipFill>
          <a:blip r:embed="rId2"/>
          <a:srcRect l="7878" r="2966" b="-2"/>
          <a:stretch/>
        </p:blipFill>
        <p:spPr>
          <a:xfrm>
            <a:off x="1" y="10"/>
            <a:ext cx="7479157" cy="6857990"/>
          </a:xfrm>
          <a:prstGeom prst="rect">
            <a:avLst/>
          </a:prstGeom>
        </p:spPr>
      </p:pic>
      <p:sp>
        <p:nvSpPr>
          <p:cNvPr id="34" name="Rectangle 33">
            <a:extLst>
              <a:ext uri="{FF2B5EF4-FFF2-40B4-BE49-F238E27FC236}">
                <a16:creationId xmlns:a16="http://schemas.microsoft.com/office/drawing/2014/main" id="{A2861A9C-C970-4FFE-B67C-222B6F5732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791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id="{D2FDF82E-EBD8-4EC5-AD10-CD9E70EE85C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51475AF5-B184-1D54-6E73-7BCB6C644D03}"/>
              </a:ext>
            </a:extLst>
          </p:cNvPr>
          <p:cNvSpPr>
            <a:spLocks noGrp="1"/>
          </p:cNvSpPr>
          <p:nvPr>
            <p:ph type="title"/>
          </p:nvPr>
        </p:nvSpPr>
        <p:spPr>
          <a:xfrm>
            <a:off x="8196408" y="640831"/>
            <a:ext cx="3352128" cy="1573863"/>
          </a:xfrm>
        </p:spPr>
        <p:txBody>
          <a:bodyPr vert="horz" lIns="91440" tIns="45720" rIns="91440" bIns="45720" rtlCol="0">
            <a:normAutofit/>
          </a:bodyPr>
          <a:lstStyle/>
          <a:p>
            <a:pPr algn="l"/>
            <a:r>
              <a:rPr lang="en" sz="2300" b="1" i="0" u="none" strike="noStrike">
                <a:effectLst/>
              </a:rPr>
              <a:t>Relationship Between International and National Dimensions</a:t>
            </a:r>
          </a:p>
        </p:txBody>
      </p:sp>
      <p:sp>
        <p:nvSpPr>
          <p:cNvPr id="6" name="Объект 5">
            <a:extLst>
              <a:ext uri="{FF2B5EF4-FFF2-40B4-BE49-F238E27FC236}">
                <a16:creationId xmlns:a16="http://schemas.microsoft.com/office/drawing/2014/main" id="{3FC5E1A5-96D5-7560-58B0-0839B11F8E35}"/>
              </a:ext>
            </a:extLst>
          </p:cNvPr>
          <p:cNvSpPr>
            <a:spLocks noGrp="1"/>
          </p:cNvSpPr>
          <p:nvPr>
            <p:ph sz="quarter" idx="13"/>
          </p:nvPr>
        </p:nvSpPr>
        <p:spPr>
          <a:xfrm>
            <a:off x="8196408" y="2367092"/>
            <a:ext cx="3352128" cy="3881309"/>
          </a:xfrm>
        </p:spPr>
        <p:txBody>
          <a:bodyPr vert="horz" lIns="91440" tIns="45720" rIns="91440" bIns="45720" rtlCol="0">
            <a:normAutofit/>
          </a:bodyPr>
          <a:lstStyle/>
          <a:p>
            <a:pPr>
              <a:lnSpc>
                <a:spcPct val="110000"/>
              </a:lnSpc>
            </a:pPr>
            <a:r>
              <a:rPr lang="en" sz="1500" b="0" i="0" u="none" strike="noStrike">
                <a:effectLst/>
              </a:rPr>
              <a:t>Fragmentation vs INTERNATIONALIZATION</a:t>
            </a:r>
          </a:p>
          <a:p>
            <a:pPr>
              <a:lnSpc>
                <a:spcPct val="110000"/>
              </a:lnSpc>
              <a:buFont typeface="Arial" panose="020B0604020202020204" pitchFamily="34" charset="0"/>
              <a:buChar char="•"/>
            </a:pPr>
            <a:r>
              <a:rPr lang="en" sz="1500" b="1" i="0" u="none" strike="noStrike">
                <a:effectLst/>
              </a:rPr>
              <a:t>International treaties</a:t>
            </a:r>
            <a:r>
              <a:rPr lang="en" sz="1500" b="0" i="0" u="none" strike="noStrike">
                <a:effectLst/>
              </a:rPr>
              <a:t> influence domestic laws.</a:t>
            </a:r>
          </a:p>
          <a:p>
            <a:pPr>
              <a:lnSpc>
                <a:spcPct val="110000"/>
              </a:lnSpc>
              <a:buFont typeface="Arial" panose="020B0604020202020204" pitchFamily="34" charset="0"/>
              <a:buChar char="•"/>
            </a:pPr>
            <a:r>
              <a:rPr lang="en" sz="1500" b="1" i="0" u="none" strike="noStrike">
                <a:effectLst/>
              </a:rPr>
              <a:t>Countries incorporate international human rights standards</a:t>
            </a:r>
            <a:r>
              <a:rPr lang="en" sz="1500" b="0" i="0" u="none" strike="noStrike">
                <a:effectLst/>
              </a:rPr>
              <a:t> into national constitutions.</a:t>
            </a:r>
          </a:p>
          <a:p>
            <a:pPr>
              <a:lnSpc>
                <a:spcPct val="110000"/>
              </a:lnSpc>
              <a:buFont typeface="Arial" panose="020B0604020202020204" pitchFamily="34" charset="0"/>
              <a:buChar char="•"/>
            </a:pPr>
            <a:r>
              <a:rPr lang="en" sz="1500" b="1" i="0" u="none" strike="noStrike">
                <a:effectLst/>
              </a:rPr>
              <a:t>Judicial decisions</a:t>
            </a:r>
            <a:r>
              <a:rPr lang="en" sz="1500" b="0" i="0" u="none" strike="noStrike">
                <a:effectLst/>
              </a:rPr>
              <a:t> enforce human rights principles across different legal systems</a:t>
            </a:r>
          </a:p>
          <a:p>
            <a:pPr>
              <a:lnSpc>
                <a:spcPct val="110000"/>
              </a:lnSpc>
            </a:pPr>
            <a:endParaRPr lang="en" sz="1500" b="0" i="0" u="none" strike="noStrike">
              <a:effectLst/>
            </a:endParaRPr>
          </a:p>
        </p:txBody>
      </p:sp>
    </p:spTree>
    <p:extLst>
      <p:ext uri="{BB962C8B-B14F-4D97-AF65-F5344CB8AC3E}">
        <p14:creationId xmlns:p14="http://schemas.microsoft.com/office/powerpoint/2010/main" val="25034619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solidFill>
            <a:schemeClr val="accent1">
              <a:lumMod val="75000"/>
            </a:schemeClr>
          </a:solidFill>
          <a:ln>
            <a:noFill/>
          </a:ln>
          <a:effectLst>
            <a:outerShdw blurRad="50800" dist="12700" algn="l" rotWithShape="0">
              <a:prstClr val="black">
                <a:alpha val="30000"/>
              </a:prstClr>
            </a:outerShdw>
          </a:effectLst>
        </p:spPr>
        <p:style>
          <a:lnRef idx="2">
            <a:schemeClr val="accent1">
              <a:shade val="50000"/>
            </a:schemeClr>
          </a:lnRef>
          <a:fillRef idx="1002">
            <a:schemeClr val="l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36F22F08-B195-A3CC-2B43-D0F986CCF864}"/>
              </a:ext>
            </a:extLst>
          </p:cNvPr>
          <p:cNvSpPr>
            <a:spLocks noGrp="1"/>
          </p:cNvSpPr>
          <p:nvPr>
            <p:ph type="title"/>
          </p:nvPr>
        </p:nvSpPr>
        <p:spPr>
          <a:xfrm>
            <a:off x="641074" y="1588878"/>
            <a:ext cx="2844002" cy="3680244"/>
          </a:xfrm>
        </p:spPr>
        <p:txBody>
          <a:bodyPr>
            <a:normAutofit/>
          </a:bodyPr>
          <a:lstStyle/>
          <a:p>
            <a:pPr algn="l"/>
            <a:r>
              <a:rPr lang="en-US" sz="4400" dirty="0">
                <a:solidFill>
                  <a:srgbClr val="FFFFFF"/>
                </a:solidFill>
              </a:rPr>
              <a:t>EC STEPS </a:t>
            </a:r>
            <a:r>
              <a:rPr lang="ru-RU" sz="4400" dirty="0">
                <a:solidFill>
                  <a:srgbClr val="FFFFFF"/>
                </a:solidFill>
              </a:rPr>
              <a:t>2 </a:t>
            </a:r>
            <a:r>
              <a:rPr lang="en-US" sz="4400" dirty="0">
                <a:solidFill>
                  <a:srgbClr val="FFFFFF"/>
                </a:solidFill>
              </a:rPr>
              <a:t>JUSTICE</a:t>
            </a:r>
            <a:endParaRPr lang="ru-UA" sz="4400" dirty="0">
              <a:solidFill>
                <a:srgbClr val="FFFFFF"/>
              </a:solidFill>
            </a:endParaRPr>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3" name="Объект 2">
            <a:extLst>
              <a:ext uri="{FF2B5EF4-FFF2-40B4-BE49-F238E27FC236}">
                <a16:creationId xmlns:a16="http://schemas.microsoft.com/office/drawing/2014/main" id="{EA835B6D-0320-1C4E-0EDE-4F359A82231F}"/>
              </a:ext>
            </a:extLst>
          </p:cNvPr>
          <p:cNvSpPr>
            <a:spLocks noGrp="1"/>
          </p:cNvSpPr>
          <p:nvPr>
            <p:ph sz="quarter" idx="13"/>
          </p:nvPr>
        </p:nvSpPr>
        <p:spPr>
          <a:xfrm>
            <a:off x="4634794" y="1049695"/>
            <a:ext cx="6642806" cy="4758611"/>
          </a:xfrm>
        </p:spPr>
        <p:txBody>
          <a:bodyPr anchor="ctr">
            <a:normAutofit/>
          </a:bodyPr>
          <a:lstStyle/>
          <a:p>
            <a:r>
              <a:rPr lang="en" b="0" i="0" u="none" strike="noStrike" dirty="0">
                <a:effectLst/>
                <a:latin typeface="system-ui"/>
              </a:rPr>
              <a:t>Council of Europe Secretary General Alain Berset has welcomed a major step forward in Brussels today towards creating a Special Tribunal for the Crime of Aggression against Ukraine, within the framework of the Council of Europe. The 13th meeting of the international Core Group* of senior legal experts laid down the legal foundations of the Special Tribunal, including key elements of its statute.</a:t>
            </a:r>
            <a:endParaRPr lang="ru-UA" dirty="0"/>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4249627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446F2B05-D14A-46C1-B94D-81BAFA34CA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Рисунок 6" descr="Изображение выглядит как одежда, человек, обувь, Брюки&#10;&#10;Контент, сгенерированный ИИ, может содержать ошибки.">
            <a:extLst>
              <a:ext uri="{FF2B5EF4-FFF2-40B4-BE49-F238E27FC236}">
                <a16:creationId xmlns:a16="http://schemas.microsoft.com/office/drawing/2014/main" id="{9C038A7C-6021-C9B9-764C-8D90507587AD}"/>
              </a:ext>
            </a:extLst>
          </p:cNvPr>
          <p:cNvPicPr>
            <a:picLocks noChangeAspect="1"/>
          </p:cNvPicPr>
          <p:nvPr/>
        </p:nvPicPr>
        <p:blipFill>
          <a:blip r:embed="rId2"/>
          <a:stretch>
            <a:fillRect/>
          </a:stretch>
        </p:blipFill>
        <p:spPr>
          <a:xfrm>
            <a:off x="7537704" y="884359"/>
            <a:ext cx="3840815" cy="5121086"/>
          </a:xfrm>
          <a:prstGeom prst="rect">
            <a:avLst/>
          </a:prstGeom>
        </p:spPr>
      </p:pic>
      <p:pic>
        <p:nvPicPr>
          <p:cNvPr id="21" name="Picture 20">
            <a:extLst>
              <a:ext uri="{FF2B5EF4-FFF2-40B4-BE49-F238E27FC236}">
                <a16:creationId xmlns:a16="http://schemas.microsoft.com/office/drawing/2014/main" id="{DC21F734-A85A-4FEA-8CB8-6C72B8195C3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Объект 2">
            <a:extLst>
              <a:ext uri="{FF2B5EF4-FFF2-40B4-BE49-F238E27FC236}">
                <a16:creationId xmlns:a16="http://schemas.microsoft.com/office/drawing/2014/main" id="{AEF8BDAA-AC9C-B0CC-CADC-A9F090C265BF}"/>
              </a:ext>
            </a:extLst>
          </p:cNvPr>
          <p:cNvSpPr>
            <a:spLocks noGrp="1"/>
          </p:cNvSpPr>
          <p:nvPr>
            <p:ph sz="quarter" idx="13"/>
          </p:nvPr>
        </p:nvSpPr>
        <p:spPr>
          <a:xfrm>
            <a:off x="1054065" y="2367092"/>
            <a:ext cx="5855415" cy="3847444"/>
          </a:xfrm>
        </p:spPr>
        <p:txBody>
          <a:bodyPr>
            <a:normAutofit/>
          </a:bodyPr>
          <a:lstStyle/>
          <a:p>
            <a:pPr>
              <a:lnSpc>
                <a:spcPct val="110000"/>
              </a:lnSpc>
            </a:pPr>
            <a:r>
              <a:rPr lang="en" sz="1600" b="0" i="0" u="none" strike="noStrike">
                <a:effectLst/>
              </a:rPr>
              <a:t>Spain recognizes human rights through its </a:t>
            </a:r>
            <a:r>
              <a:rPr lang="en" sz="1600" b="1" i="0" u="none" strike="noStrike">
                <a:effectLst/>
              </a:rPr>
              <a:t>Constitution of 1978</a:t>
            </a:r>
            <a:r>
              <a:rPr lang="en" sz="1600" b="0" i="0" u="none" strike="noStrike">
                <a:effectLst/>
              </a:rPr>
              <a:t>, which distinguishes between:</a:t>
            </a:r>
          </a:p>
          <a:p>
            <a:pPr>
              <a:lnSpc>
                <a:spcPct val="110000"/>
              </a:lnSpc>
              <a:buFont typeface="Arial" panose="020B0604020202020204" pitchFamily="34" charset="0"/>
              <a:buChar char="•"/>
            </a:pPr>
            <a:r>
              <a:rPr lang="en" sz="1600" b="1" i="0" u="none" strike="noStrike">
                <a:effectLst/>
              </a:rPr>
              <a:t>Fundamental Rights (Derechos </a:t>
            </a:r>
            <a:r>
              <a:rPr lang="en" sz="1600" b="1" i="0" u="none" strike="noStrike" err="1">
                <a:effectLst/>
              </a:rPr>
              <a:t>Fundamentales</a:t>
            </a:r>
            <a:r>
              <a:rPr lang="en" sz="1600" b="1" i="0" u="none" strike="noStrike">
                <a:effectLst/>
              </a:rPr>
              <a:t>)</a:t>
            </a:r>
            <a:r>
              <a:rPr lang="en" sz="1600" b="0" i="0" u="none" strike="noStrike">
                <a:effectLst/>
              </a:rPr>
              <a:t>: Enforceable by courts (e.g., right to life, freedom of expression).</a:t>
            </a:r>
          </a:p>
          <a:p>
            <a:pPr>
              <a:lnSpc>
                <a:spcPct val="110000"/>
              </a:lnSpc>
              <a:buFont typeface="Arial" panose="020B0604020202020204" pitchFamily="34" charset="0"/>
              <a:buChar char="•"/>
            </a:pPr>
            <a:r>
              <a:rPr lang="en" sz="1600" b="1" i="0" u="none" strike="noStrike">
                <a:effectLst/>
              </a:rPr>
              <a:t>Other Constitutional Rights</a:t>
            </a:r>
            <a:r>
              <a:rPr lang="en" sz="1600" b="0" i="0" u="none" strike="noStrike">
                <a:effectLst/>
              </a:rPr>
              <a:t>: Economic, social, and cultural rights.</a:t>
            </a:r>
          </a:p>
          <a:p>
            <a:pPr>
              <a:lnSpc>
                <a:spcPct val="110000"/>
              </a:lnSpc>
            </a:pPr>
            <a:r>
              <a:rPr lang="en" sz="1600" b="1"/>
              <a:t>"Fundamental rights and freedoms are directly applicable and binding on all public authorities."</a:t>
            </a:r>
            <a:r>
              <a:rPr lang="en" sz="1600" i="1"/>
              <a:t>(Spanish Constitution, Article 53, https://</a:t>
            </a:r>
            <a:r>
              <a:rPr lang="en" sz="1600" i="1" err="1"/>
              <a:t>www.boe.es</a:t>
            </a:r>
            <a:r>
              <a:rPr lang="en" sz="1600" i="1"/>
              <a:t>/</a:t>
            </a:r>
            <a:r>
              <a:rPr lang="en" sz="1600" i="1" err="1"/>
              <a:t>legislacion</a:t>
            </a:r>
            <a:r>
              <a:rPr lang="en" sz="1600" i="1"/>
              <a:t>/</a:t>
            </a:r>
            <a:r>
              <a:rPr lang="en" sz="1600" i="1" err="1"/>
              <a:t>constitucion.php</a:t>
            </a:r>
            <a:r>
              <a:rPr lang="en" sz="1600" i="1"/>
              <a:t>)</a:t>
            </a:r>
            <a:endParaRPr lang="en" sz="1600"/>
          </a:p>
          <a:p>
            <a:pPr>
              <a:lnSpc>
                <a:spcPct val="110000"/>
              </a:lnSpc>
              <a:spcBef>
                <a:spcPts val="300"/>
              </a:spcBef>
              <a:buFont typeface="Arial" panose="020B0604020202020204" pitchFamily="34" charset="0"/>
              <a:buChar char="•"/>
            </a:pPr>
            <a:endParaRPr lang="en" sz="1600" b="0" i="0" u="none" strike="noStrike">
              <a:effectLst/>
              <a:latin typeface="Inter"/>
            </a:endParaRPr>
          </a:p>
        </p:txBody>
      </p:sp>
      <p:sp>
        <p:nvSpPr>
          <p:cNvPr id="2" name="Заголовок 1">
            <a:extLst>
              <a:ext uri="{FF2B5EF4-FFF2-40B4-BE49-F238E27FC236}">
                <a16:creationId xmlns:a16="http://schemas.microsoft.com/office/drawing/2014/main" id="{CC5E274E-D668-F06E-8475-095B0F00BF65}"/>
              </a:ext>
            </a:extLst>
          </p:cNvPr>
          <p:cNvSpPr>
            <a:spLocks noGrp="1"/>
          </p:cNvSpPr>
          <p:nvPr>
            <p:ph type="title"/>
          </p:nvPr>
        </p:nvSpPr>
        <p:spPr>
          <a:xfrm>
            <a:off x="1054064" y="618517"/>
            <a:ext cx="5855416" cy="1596177"/>
          </a:xfrm>
        </p:spPr>
        <p:txBody>
          <a:bodyPr>
            <a:normAutofit/>
          </a:bodyPr>
          <a:lstStyle/>
          <a:p>
            <a:r>
              <a:rPr lang="en" b="1" i="0" u="none" strike="noStrike">
                <a:effectLst/>
              </a:rPr>
              <a:t>Spanish Relationship Between Human Rights and Fundamental Rights</a:t>
            </a:r>
          </a:p>
        </p:txBody>
      </p:sp>
    </p:spTree>
    <p:extLst>
      <p:ext uri="{BB962C8B-B14F-4D97-AF65-F5344CB8AC3E}">
        <p14:creationId xmlns:p14="http://schemas.microsoft.com/office/powerpoint/2010/main" val="33385084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C3B8C6B-63CA-4384-8059-2036BE5202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Один в толпе">
            <a:extLst>
              <a:ext uri="{FF2B5EF4-FFF2-40B4-BE49-F238E27FC236}">
                <a16:creationId xmlns:a16="http://schemas.microsoft.com/office/drawing/2014/main" id="{5737E401-4A6F-02E2-B90A-6B2EEDA6690C}"/>
              </a:ext>
            </a:extLst>
          </p:cNvPr>
          <p:cNvPicPr>
            <a:picLocks noChangeAspect="1"/>
          </p:cNvPicPr>
          <p:nvPr/>
        </p:nvPicPr>
        <p:blipFill>
          <a:blip r:embed="rId2"/>
          <a:srcRect l="32088" r="23897"/>
          <a:stretch/>
        </p:blipFill>
        <p:spPr>
          <a:xfrm>
            <a:off x="20" y="10"/>
            <a:ext cx="4024741" cy="6857990"/>
          </a:xfrm>
          <a:prstGeom prst="rect">
            <a:avLst/>
          </a:prstGeom>
        </p:spPr>
      </p:pic>
      <p:sp>
        <p:nvSpPr>
          <p:cNvPr id="11" name="Rectangle 10">
            <a:extLst>
              <a:ext uri="{FF2B5EF4-FFF2-40B4-BE49-F238E27FC236}">
                <a16:creationId xmlns:a16="http://schemas.microsoft.com/office/drawing/2014/main" id="{C71B03AA-C0EB-4104-84F8-E1AB8BFBE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09C2B723-6C2F-49DE-A429-50BDFD1ADB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9EF63AA6-550E-8BC7-68B1-48A592D3BB78}"/>
              </a:ext>
            </a:extLst>
          </p:cNvPr>
          <p:cNvSpPr>
            <a:spLocks noGrp="1"/>
          </p:cNvSpPr>
          <p:nvPr>
            <p:ph type="title"/>
          </p:nvPr>
        </p:nvSpPr>
        <p:spPr>
          <a:xfrm>
            <a:off x="4465050" y="618517"/>
            <a:ext cx="6672886" cy="1596177"/>
          </a:xfrm>
        </p:spPr>
        <p:txBody>
          <a:bodyPr>
            <a:normAutofit/>
          </a:bodyPr>
          <a:lstStyle/>
          <a:p>
            <a:r>
              <a:rPr lang="en" b="1">
                <a:latin typeface="ui-sans-serif"/>
              </a:rPr>
              <a:t>Let’s Discuss!</a:t>
            </a:r>
            <a:br>
              <a:rPr lang="en">
                <a:latin typeface="ui-sans-serif"/>
              </a:rPr>
            </a:br>
            <a:endParaRPr lang="ru-UA" dirty="0"/>
          </a:p>
        </p:txBody>
      </p:sp>
      <p:sp>
        <p:nvSpPr>
          <p:cNvPr id="3" name="Объект 2">
            <a:extLst>
              <a:ext uri="{FF2B5EF4-FFF2-40B4-BE49-F238E27FC236}">
                <a16:creationId xmlns:a16="http://schemas.microsoft.com/office/drawing/2014/main" id="{7F97732B-7DDE-A30E-4DDC-CE802045EB52}"/>
              </a:ext>
            </a:extLst>
          </p:cNvPr>
          <p:cNvSpPr>
            <a:spLocks noGrp="1"/>
          </p:cNvSpPr>
          <p:nvPr>
            <p:ph sz="quarter" idx="13"/>
          </p:nvPr>
        </p:nvSpPr>
        <p:spPr>
          <a:xfrm>
            <a:off x="4465048" y="1593274"/>
            <a:ext cx="7325170" cy="4197926"/>
          </a:xfrm>
        </p:spPr>
        <p:txBody>
          <a:bodyPr>
            <a:normAutofit/>
          </a:bodyPr>
          <a:lstStyle/>
          <a:p>
            <a:pPr>
              <a:lnSpc>
                <a:spcPct val="110000"/>
              </a:lnSpc>
              <a:buFont typeface="+mj-lt"/>
              <a:buAutoNum type="arabicPeriod"/>
            </a:pPr>
            <a:r>
              <a:rPr lang="en" sz="1000" b="1" i="0" u="none" strike="noStrike" dirty="0">
                <a:effectLst/>
                <a:latin typeface="ui-sans-serif"/>
              </a:rPr>
              <a:t>Regulation and Legal Justification: </a:t>
            </a:r>
            <a:r>
              <a:rPr lang="en" sz="1000" b="0" i="0" u="none" strike="noStrike" dirty="0">
                <a:effectLst/>
                <a:latin typeface="ui-sans-serif"/>
              </a:rPr>
              <a:t>Why is it important to have a legal basis for human rights? </a:t>
            </a:r>
          </a:p>
          <a:p>
            <a:pPr marL="742950" lvl="1" indent="-285750">
              <a:lnSpc>
                <a:spcPct val="110000"/>
              </a:lnSpc>
              <a:buFont typeface="+mj-lt"/>
              <a:buAutoNum type="arabicPeriod"/>
            </a:pPr>
            <a:r>
              <a:rPr lang="en" sz="1000" b="0" i="0" u="none" strike="noStrike" dirty="0">
                <a:effectLst/>
                <a:latin typeface="ui-sans-serif"/>
              </a:rPr>
              <a:t>Answer: A legal basis ensures that human rights are enforceable and respected by governments and institutions.</a:t>
            </a:r>
          </a:p>
          <a:p>
            <a:pPr>
              <a:lnSpc>
                <a:spcPct val="110000"/>
              </a:lnSpc>
              <a:buFont typeface="+mj-lt"/>
              <a:buAutoNum type="arabicPeriod"/>
            </a:pPr>
            <a:r>
              <a:rPr lang="en" sz="1000" b="1" i="0" u="none" strike="noStrike" dirty="0">
                <a:effectLst/>
                <a:latin typeface="ui-sans-serif"/>
              </a:rPr>
              <a:t>Protection Mechanisms: </a:t>
            </a:r>
            <a:r>
              <a:rPr lang="en" sz="1000" b="0" i="0" u="none" strike="noStrike" dirty="0">
                <a:effectLst/>
                <a:latin typeface="ui-sans-serif"/>
              </a:rPr>
              <a:t>What role do courts play in protecting human rights? </a:t>
            </a:r>
          </a:p>
          <a:p>
            <a:pPr marL="742950" lvl="1" indent="-285750">
              <a:lnSpc>
                <a:spcPct val="110000"/>
              </a:lnSpc>
              <a:buFont typeface="+mj-lt"/>
              <a:buAutoNum type="arabicPeriod"/>
            </a:pPr>
            <a:r>
              <a:rPr lang="en" sz="1000" b="0" i="0" u="none" strike="noStrike" dirty="0">
                <a:effectLst/>
                <a:latin typeface="ui-sans-serif"/>
              </a:rPr>
              <a:t>Answer: Courts interpret and apply human rights laws, providing remedies for violations.</a:t>
            </a:r>
          </a:p>
          <a:p>
            <a:pPr>
              <a:lnSpc>
                <a:spcPct val="110000"/>
              </a:lnSpc>
              <a:buFont typeface="+mj-lt"/>
              <a:buAutoNum type="arabicPeriod"/>
            </a:pPr>
            <a:r>
              <a:rPr lang="en" sz="1000" b="1" i="0" u="none" strike="noStrike" dirty="0">
                <a:effectLst/>
                <a:latin typeface="ui-sans-serif"/>
              </a:rPr>
              <a:t>Generations of Rights: </a:t>
            </a:r>
            <a:r>
              <a:rPr lang="en" sz="1000" b="0" i="0" u="none" strike="noStrike" dirty="0">
                <a:effectLst/>
                <a:latin typeface="ui-sans-serif"/>
              </a:rPr>
              <a:t>Can you give an example of a third-generation right and explain its importance? </a:t>
            </a:r>
          </a:p>
          <a:p>
            <a:pPr marL="742950" lvl="1" indent="-285750">
              <a:lnSpc>
                <a:spcPct val="110000"/>
              </a:lnSpc>
              <a:buFont typeface="+mj-lt"/>
              <a:buAutoNum type="arabicPeriod"/>
            </a:pPr>
            <a:r>
              <a:rPr lang="en" sz="1000" b="0" i="0" u="none" strike="noStrike" dirty="0">
                <a:effectLst/>
                <a:latin typeface="ui-sans-serif"/>
              </a:rPr>
              <a:t>Answer: The right to a healthy environment ensures sustainable development and protects future generations.</a:t>
            </a:r>
          </a:p>
          <a:p>
            <a:pPr>
              <a:lnSpc>
                <a:spcPct val="110000"/>
              </a:lnSpc>
              <a:buFont typeface="+mj-lt"/>
              <a:buAutoNum type="arabicPeriod"/>
            </a:pPr>
            <a:r>
              <a:rPr lang="en" sz="1000" b="1" i="0" u="none" strike="noStrike" dirty="0">
                <a:effectLst/>
                <a:latin typeface="ui-sans-serif"/>
              </a:rPr>
              <a:t>National vs. International Law: </a:t>
            </a:r>
            <a:r>
              <a:rPr lang="en" sz="1000" b="0" i="0" u="none" strike="noStrike" dirty="0">
                <a:effectLst/>
                <a:latin typeface="ui-sans-serif"/>
              </a:rPr>
              <a:t>How do national courts use international human rights treaties in their decisions? </a:t>
            </a:r>
          </a:p>
          <a:p>
            <a:pPr marL="742950" lvl="1" indent="-285750">
              <a:lnSpc>
                <a:spcPct val="110000"/>
              </a:lnSpc>
              <a:buFont typeface="+mj-lt"/>
              <a:buAutoNum type="arabicPeriod"/>
            </a:pPr>
            <a:r>
              <a:rPr lang="en" sz="1000" b="0" i="0" u="none" strike="noStrike" dirty="0">
                <a:effectLst/>
                <a:latin typeface="ui-sans-serif"/>
              </a:rPr>
              <a:t>Answer: National courts often cite international treaties to strengthen their rulings and promote consistency with global standards.</a:t>
            </a:r>
          </a:p>
          <a:p>
            <a:pPr>
              <a:lnSpc>
                <a:spcPct val="110000"/>
              </a:lnSpc>
            </a:pPr>
            <a:endParaRPr lang="ru-UA" sz="1000" dirty="0"/>
          </a:p>
        </p:txBody>
      </p:sp>
    </p:spTree>
    <p:extLst>
      <p:ext uri="{BB962C8B-B14F-4D97-AF65-F5344CB8AC3E}">
        <p14:creationId xmlns:p14="http://schemas.microsoft.com/office/powerpoint/2010/main" val="799291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solidFill>
            <a:schemeClr val="accent1">
              <a:lumMod val="75000"/>
            </a:schemeClr>
          </a:solidFill>
          <a:ln>
            <a:noFill/>
          </a:ln>
          <a:effectLst>
            <a:outerShdw blurRad="50800" dist="12700" algn="l" rotWithShape="0">
              <a:prstClr val="black">
                <a:alpha val="30000"/>
              </a:prstClr>
            </a:outerShdw>
          </a:effectLst>
        </p:spPr>
        <p:style>
          <a:lnRef idx="2">
            <a:schemeClr val="accent1">
              <a:shade val="50000"/>
            </a:schemeClr>
          </a:lnRef>
          <a:fillRef idx="1002">
            <a:schemeClr val="l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3A157EB2-67C3-3816-554F-28C718930B00}"/>
              </a:ext>
            </a:extLst>
          </p:cNvPr>
          <p:cNvSpPr>
            <a:spLocks noGrp="1"/>
          </p:cNvSpPr>
          <p:nvPr>
            <p:ph type="title"/>
          </p:nvPr>
        </p:nvSpPr>
        <p:spPr>
          <a:xfrm>
            <a:off x="641074" y="1588878"/>
            <a:ext cx="2844002" cy="3680244"/>
          </a:xfrm>
        </p:spPr>
        <p:txBody>
          <a:bodyPr>
            <a:normAutofit/>
          </a:bodyPr>
          <a:lstStyle/>
          <a:p>
            <a:pPr algn="l"/>
            <a:r>
              <a:rPr lang="en" sz="2100" b="0" i="0" u="none" strike="noStrike" dirty="0">
                <a:solidFill>
                  <a:srgbClr val="FFFFFF"/>
                </a:solidFill>
                <a:effectLst/>
                <a:latin typeface="-apple-system"/>
              </a:rPr>
              <a:t>“Human rights education is much more than a lesson in schools or a theme for a day; it is a process to equip people with the tools they need to live lives of security and dignity” -Kofi Annan</a:t>
            </a:r>
            <a:br>
              <a:rPr lang="en" sz="2100" b="1" dirty="0">
                <a:solidFill>
                  <a:srgbClr val="FFFFFF"/>
                </a:solidFill>
                <a:latin typeface="Inter"/>
              </a:rPr>
            </a:br>
            <a:endParaRPr lang="ru-UA" sz="2100" dirty="0">
              <a:solidFill>
                <a:srgbClr val="FFFFFF"/>
              </a:solidFill>
            </a:endParaRPr>
          </a:p>
        </p:txBody>
      </p:sp>
      <p:pic>
        <p:nvPicPr>
          <p:cNvPr id="39" name="Picture 38">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44" name="Объект 2">
            <a:extLst>
              <a:ext uri="{FF2B5EF4-FFF2-40B4-BE49-F238E27FC236}">
                <a16:creationId xmlns:a16="http://schemas.microsoft.com/office/drawing/2014/main" id="{F6FFE383-8872-4C9D-29A5-A464F9FB9B97}"/>
              </a:ext>
            </a:extLst>
          </p:cNvPr>
          <p:cNvSpPr>
            <a:spLocks noGrp="1"/>
          </p:cNvSpPr>
          <p:nvPr>
            <p:ph sz="quarter" idx="13"/>
          </p:nvPr>
        </p:nvSpPr>
        <p:spPr>
          <a:xfrm>
            <a:off x="4634794" y="1049695"/>
            <a:ext cx="6642806" cy="4758611"/>
          </a:xfrm>
        </p:spPr>
        <p:txBody>
          <a:bodyPr anchor="ctr">
            <a:normAutofit/>
          </a:bodyPr>
          <a:lstStyle/>
          <a:p>
            <a:pPr>
              <a:buFont typeface="+mj-lt"/>
              <a:buAutoNum type="arabicPeriod"/>
            </a:pPr>
            <a:r>
              <a:rPr lang="en" b="0" i="0" u="none" strike="noStrike">
                <a:effectLst/>
              </a:rPr>
              <a:t>How does the </a:t>
            </a:r>
            <a:r>
              <a:rPr lang="en" b="1" i="0" u="none" strike="noStrike">
                <a:effectLst/>
              </a:rPr>
              <a:t>Universal Declaration of Human Rights</a:t>
            </a:r>
            <a:r>
              <a:rPr lang="en" b="0" i="0" u="none" strike="noStrike">
                <a:effectLst/>
              </a:rPr>
              <a:t> influence modern legal systems?</a:t>
            </a:r>
          </a:p>
          <a:p>
            <a:pPr>
              <a:buFont typeface="+mj-lt"/>
              <a:buAutoNum type="arabicPeriod"/>
            </a:pPr>
            <a:r>
              <a:rPr lang="en" b="0" i="0" u="none" strike="noStrike">
                <a:effectLst/>
              </a:rPr>
              <a:t>Why is it important to differentiate between fundamental rights and other human rights in national law?</a:t>
            </a:r>
          </a:p>
          <a:p>
            <a:pPr>
              <a:buFont typeface="+mj-lt"/>
              <a:buAutoNum type="arabicPeriod"/>
            </a:pPr>
            <a:r>
              <a:rPr lang="en" b="0" i="0" u="none" strike="noStrike">
                <a:effectLst/>
              </a:rPr>
              <a:t>How do international human rights treaties shape national legislation?</a:t>
            </a:r>
          </a:p>
          <a:p>
            <a:pPr>
              <a:buFont typeface="+mj-lt"/>
              <a:buAutoNum type="arabicPeriod"/>
            </a:pPr>
            <a:r>
              <a:rPr lang="en" b="0" i="0" u="none" strike="noStrike">
                <a:effectLst/>
              </a:rPr>
              <a:t>Should national laws take precedence over international human rights obligations?</a:t>
            </a:r>
          </a:p>
          <a:p>
            <a:pPr>
              <a:buFont typeface="+mj-lt"/>
              <a:buAutoNum type="arabicPeriod"/>
            </a:pPr>
            <a:r>
              <a:rPr lang="en" b="0" i="0" u="none" strike="noStrike">
                <a:effectLst/>
              </a:rPr>
              <a:t>How does Spain's legal system integrate international human rights standards?</a:t>
            </a:r>
          </a:p>
          <a:p>
            <a:pPr>
              <a:spcBef>
                <a:spcPts val="300"/>
              </a:spcBef>
              <a:buFont typeface="Arial" panose="020B0604020202020204" pitchFamily="34" charset="0"/>
              <a:buChar char="•"/>
            </a:pPr>
            <a:endParaRPr lang="en" b="0" i="0" u="none" strike="noStrike">
              <a:effectLst/>
              <a:latin typeface="Inter"/>
            </a:endParaRPr>
          </a:p>
        </p:txBody>
      </p:sp>
      <p:pic>
        <p:nvPicPr>
          <p:cNvPr id="41" name="Picture 40">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25577555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38A9543-3A48-7E25-A7EB-0215921A289E}"/>
              </a:ext>
            </a:extLst>
          </p:cNvPr>
          <p:cNvSpPr>
            <a:spLocks noGrp="1"/>
          </p:cNvSpPr>
          <p:nvPr>
            <p:ph type="title"/>
          </p:nvPr>
        </p:nvSpPr>
        <p:spPr/>
        <p:txBody>
          <a:bodyPr/>
          <a:lstStyle/>
          <a:p>
            <a:r>
              <a:rPr lang="en-US" dirty="0"/>
              <a:t>CASE STUDY</a:t>
            </a:r>
            <a:endParaRPr lang="ru-UA" dirty="0"/>
          </a:p>
        </p:txBody>
      </p:sp>
      <p:sp>
        <p:nvSpPr>
          <p:cNvPr id="3" name="Объект 2">
            <a:extLst>
              <a:ext uri="{FF2B5EF4-FFF2-40B4-BE49-F238E27FC236}">
                <a16:creationId xmlns:a16="http://schemas.microsoft.com/office/drawing/2014/main" id="{5BBFBC72-9169-DF57-BC5D-C869DDB02C5C}"/>
              </a:ext>
            </a:extLst>
          </p:cNvPr>
          <p:cNvSpPr>
            <a:spLocks noGrp="1"/>
          </p:cNvSpPr>
          <p:nvPr>
            <p:ph sz="quarter" idx="13"/>
          </p:nvPr>
        </p:nvSpPr>
        <p:spPr/>
        <p:txBody>
          <a:bodyPr/>
          <a:lstStyle/>
          <a:p>
            <a:pPr marL="220980" indent="0" algn="just">
              <a:lnSpc>
                <a:spcPct val="150000"/>
              </a:lnSpc>
              <a:buNone/>
              <a:tabLst>
                <a:tab pos="900430" algn="l"/>
              </a:tabLst>
            </a:pPr>
            <a:r>
              <a:rPr lang="en-GB" sz="1800" b="1" dirty="0">
                <a:effectLst/>
                <a:latin typeface="Arial" panose="020B0604020202020204" pitchFamily="34" charset="0"/>
                <a:ea typeface="Times New Roman" panose="02020603050405020304" pitchFamily="18" charset="0"/>
              </a:rPr>
              <a:t>.</a:t>
            </a:r>
            <a:endParaRPr lang="ru-UA" sz="1800" dirty="0">
              <a:effectLst/>
              <a:latin typeface="Times New Roman" panose="02020603050405020304" pitchFamily="18" charset="0"/>
              <a:ea typeface="Times New Roman" panose="02020603050405020304" pitchFamily="18" charset="0"/>
            </a:endParaRPr>
          </a:p>
          <a:p>
            <a:endParaRPr lang="ru-UA" dirty="0"/>
          </a:p>
        </p:txBody>
      </p:sp>
      <p:graphicFrame>
        <p:nvGraphicFramePr>
          <p:cNvPr id="7" name="TextBox 4">
            <a:extLst>
              <a:ext uri="{FF2B5EF4-FFF2-40B4-BE49-F238E27FC236}">
                <a16:creationId xmlns:a16="http://schemas.microsoft.com/office/drawing/2014/main" id="{6C001339-5E48-45CB-5A38-713FA661AEC3}"/>
              </a:ext>
            </a:extLst>
          </p:cNvPr>
          <p:cNvGraphicFramePr/>
          <p:nvPr>
            <p:extLst>
              <p:ext uri="{D42A27DB-BD31-4B8C-83A1-F6EECF244321}">
                <p14:modId xmlns:p14="http://schemas.microsoft.com/office/powerpoint/2010/main" val="637710767"/>
              </p:ext>
            </p:extLst>
          </p:nvPr>
        </p:nvGraphicFramePr>
        <p:xfrm>
          <a:off x="913773" y="1662545"/>
          <a:ext cx="10918009" cy="41286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364948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446F2B05-D14A-46C1-B94D-81BAFA34CA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Рисунок 3">
            <a:extLst>
              <a:ext uri="{FF2B5EF4-FFF2-40B4-BE49-F238E27FC236}">
                <a16:creationId xmlns:a16="http://schemas.microsoft.com/office/drawing/2014/main" id="{F29A7825-2B86-51A7-C3C0-F4827ACC6282}"/>
              </a:ext>
            </a:extLst>
          </p:cNvPr>
          <p:cNvPicPr>
            <a:picLocks noChangeAspect="1"/>
          </p:cNvPicPr>
          <p:nvPr/>
        </p:nvPicPr>
        <p:blipFill>
          <a:blip r:embed="rId2"/>
          <a:stretch>
            <a:fillRect/>
          </a:stretch>
        </p:blipFill>
        <p:spPr>
          <a:xfrm>
            <a:off x="643464" y="1418730"/>
            <a:ext cx="3995592" cy="3995592"/>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pic>
        <p:nvPicPr>
          <p:cNvPr id="21" name="Picture 20">
            <a:extLst>
              <a:ext uri="{FF2B5EF4-FFF2-40B4-BE49-F238E27FC236}">
                <a16:creationId xmlns:a16="http://schemas.microsoft.com/office/drawing/2014/main" id="{DC21F734-A85A-4FEA-8CB8-6C72B8195C3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4954DE87-9852-645E-64E7-6549CCA1CD44}"/>
              </a:ext>
            </a:extLst>
          </p:cNvPr>
          <p:cNvSpPr>
            <a:spLocks noGrp="1"/>
          </p:cNvSpPr>
          <p:nvPr>
            <p:ph type="title"/>
          </p:nvPr>
        </p:nvSpPr>
        <p:spPr>
          <a:xfrm>
            <a:off x="5282520" y="618517"/>
            <a:ext cx="5855416" cy="1596177"/>
          </a:xfrm>
        </p:spPr>
        <p:txBody>
          <a:bodyPr>
            <a:normAutofit/>
          </a:bodyPr>
          <a:lstStyle/>
          <a:p>
            <a:r>
              <a:rPr lang="en" b="1">
                <a:latin typeface="Inter"/>
              </a:rPr>
              <a:t>References</a:t>
            </a:r>
            <a:br>
              <a:rPr lang="en" b="1">
                <a:latin typeface="Inter"/>
              </a:rPr>
            </a:br>
            <a:endParaRPr lang="ru-UA"/>
          </a:p>
        </p:txBody>
      </p:sp>
      <p:sp>
        <p:nvSpPr>
          <p:cNvPr id="3" name="Объект 2">
            <a:extLst>
              <a:ext uri="{FF2B5EF4-FFF2-40B4-BE49-F238E27FC236}">
                <a16:creationId xmlns:a16="http://schemas.microsoft.com/office/drawing/2014/main" id="{49C6922D-8835-5737-2FB7-DF6CF0A45D9B}"/>
              </a:ext>
            </a:extLst>
          </p:cNvPr>
          <p:cNvSpPr>
            <a:spLocks noGrp="1"/>
          </p:cNvSpPr>
          <p:nvPr>
            <p:ph sz="quarter" idx="13"/>
          </p:nvPr>
        </p:nvSpPr>
        <p:spPr>
          <a:xfrm>
            <a:off x="5282520" y="2367092"/>
            <a:ext cx="5855415" cy="3847444"/>
          </a:xfrm>
        </p:spPr>
        <p:txBody>
          <a:bodyPr>
            <a:normAutofit/>
          </a:bodyPr>
          <a:lstStyle/>
          <a:p>
            <a:pPr>
              <a:buFont typeface="Arial" panose="020B0604020202020204" pitchFamily="34" charset="0"/>
              <a:buChar char="•"/>
            </a:pPr>
            <a:r>
              <a:rPr lang="en" b="0" i="0" u="none" strike="noStrike" dirty="0">
                <a:effectLst/>
                <a:latin typeface="Inter"/>
                <a:hlinkClick r:id="rId4"/>
              </a:rPr>
              <a:t>Universal Declaration of Human Rights</a:t>
            </a:r>
            <a:endParaRPr lang="en" b="0" i="0" u="none" strike="noStrike" dirty="0">
              <a:effectLst/>
              <a:latin typeface="Inter"/>
            </a:endParaRPr>
          </a:p>
          <a:p>
            <a:r>
              <a:rPr lang="en" b="0" i="0" u="none" strike="noStrike" dirty="0">
                <a:effectLst/>
                <a:hlinkClick r:id="rId5"/>
              </a:rPr>
              <a:t>https://hudoc.echr.coe.int/eng?i=001-57905</a:t>
            </a:r>
            <a:endParaRPr lang="en" b="0" i="0" u="none" strike="noStrike" dirty="0">
              <a:effectLst/>
            </a:endParaRPr>
          </a:p>
          <a:p>
            <a:r>
              <a:rPr lang="en" b="0" i="0" u="none" strike="noStrike" dirty="0">
                <a:effectLst/>
                <a:hlinkClick r:id="rId6"/>
              </a:rPr>
              <a:t>https://hudoc.echr.coe.int</a:t>
            </a:r>
            <a:endParaRPr lang="en" b="0" i="0" u="none" strike="noStrike" dirty="0">
              <a:effectLst/>
            </a:endParaRPr>
          </a:p>
          <a:p>
            <a:endParaRPr lang="ru-UA" dirty="0"/>
          </a:p>
        </p:txBody>
      </p:sp>
    </p:spTree>
    <p:extLst>
      <p:ext uri="{BB962C8B-B14F-4D97-AF65-F5344CB8AC3E}">
        <p14:creationId xmlns:p14="http://schemas.microsoft.com/office/powerpoint/2010/main" val="1383346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31CA2540-FD07-4286-91E4-8D0DE4E50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Заголовок 3">
            <a:extLst>
              <a:ext uri="{FF2B5EF4-FFF2-40B4-BE49-F238E27FC236}">
                <a16:creationId xmlns:a16="http://schemas.microsoft.com/office/drawing/2014/main" id="{71D5F2DC-B824-7B5F-1B2F-0CFDF4146F55}"/>
              </a:ext>
            </a:extLst>
          </p:cNvPr>
          <p:cNvSpPr>
            <a:spLocks noGrp="1"/>
          </p:cNvSpPr>
          <p:nvPr>
            <p:ph type="ctrTitle"/>
          </p:nvPr>
        </p:nvSpPr>
        <p:spPr>
          <a:xfrm>
            <a:off x="706056" y="1227280"/>
            <a:ext cx="4749525" cy="2441896"/>
          </a:xfrm>
        </p:spPr>
        <p:txBody>
          <a:bodyPr>
            <a:normAutofit/>
          </a:bodyPr>
          <a:lstStyle/>
          <a:p>
            <a:br>
              <a:rPr lang="en" b="1" i="0" u="none" strike="noStrike" dirty="0">
                <a:solidFill>
                  <a:srgbClr val="000000"/>
                </a:solidFill>
                <a:effectLst/>
              </a:rPr>
            </a:br>
            <a:endParaRPr lang="ru-UA" dirty="0"/>
          </a:p>
        </p:txBody>
      </p:sp>
      <p:sp>
        <p:nvSpPr>
          <p:cNvPr id="6" name="AutoShape 2" descr="An illustration representing transnational criminal policy challenges and prospects for Ukraine. The image should depict a balanced scale with one side symbolizing sovereignty (featuring a map of Ukraine and its flag) and the other side representing transnational collaboration (with symbols like the European Union flag and a handshake). In the background, include abstract visuals of a globe, interconnected digital networks, and icons of justice (such as a gavel or courthouse). Highlight Ukraine's integration into the EU with subtle but clear visual elements. The overall tone should be professional and modern, using a blue and yellow color palette to reflect Ukraine's national colors.">
            <a:extLst>
              <a:ext uri="{FF2B5EF4-FFF2-40B4-BE49-F238E27FC236}">
                <a16:creationId xmlns:a16="http://schemas.microsoft.com/office/drawing/2014/main" id="{76AD78FC-D15C-6133-51AB-2ACE55B1607C}"/>
              </a:ext>
            </a:extLst>
          </p:cNvPr>
          <p:cNvSpPr>
            <a:spLocks noGrp="1" noChangeAspect="1" noChangeArrowheads="1"/>
          </p:cNvSpPr>
          <p:nvPr>
            <p:ph type="subTitle" idx="1"/>
          </p:nvPr>
        </p:nvSpPr>
        <p:spPr bwMode="auto">
          <a:xfrm>
            <a:off x="578734" y="3812695"/>
            <a:ext cx="4839837" cy="1361190"/>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en-US" b="1" dirty="0"/>
              <a:t>Viacheslav TULIAKOV © 2025</a:t>
            </a:r>
            <a:endParaRPr lang="uk-UA" dirty="0"/>
          </a:p>
          <a:p>
            <a:r>
              <a:rPr lang="en" dirty="0"/>
              <a:t>mail: </a:t>
            </a:r>
            <a:r>
              <a:rPr lang="en-US" sz="1900" cap="none" dirty="0" err="1"/>
              <a:t>Viacheslav.Tuliakov@esic.university</a:t>
            </a:r>
            <a:endParaRPr lang="en-US" sz="1900" cap="none" dirty="0"/>
          </a:p>
        </p:txBody>
      </p:sp>
      <p:pic>
        <p:nvPicPr>
          <p:cNvPr id="15" name="Picture 14">
            <a:extLst>
              <a:ext uri="{FF2B5EF4-FFF2-40B4-BE49-F238E27FC236}">
                <a16:creationId xmlns:a16="http://schemas.microsoft.com/office/drawing/2014/main" id="{214924F5-CDC2-4DFA-82F3-4843ADD678A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55295" t="89389" r="26987" b="24"/>
          <a:stretch/>
        </p:blipFill>
        <p:spPr>
          <a:xfrm flipH="1">
            <a:off x="0" y="-1"/>
            <a:ext cx="2596444" cy="872709"/>
          </a:xfrm>
          <a:prstGeom prst="rect">
            <a:avLst/>
          </a:prstGeom>
        </p:spPr>
      </p:pic>
      <p:pic>
        <p:nvPicPr>
          <p:cNvPr id="17" name="Picture 16">
            <a:extLst>
              <a:ext uri="{FF2B5EF4-FFF2-40B4-BE49-F238E27FC236}">
                <a16:creationId xmlns:a16="http://schemas.microsoft.com/office/drawing/2014/main" id="{AED59812-6820-446C-B994-0D059C97DC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91927" t="72411" b="13751"/>
          <a:stretch/>
        </p:blipFill>
        <p:spPr>
          <a:xfrm>
            <a:off x="10473994" y="5564567"/>
            <a:ext cx="1341545" cy="1293433"/>
          </a:xfrm>
          <a:custGeom>
            <a:avLst/>
            <a:gdLst>
              <a:gd name="connsiteX0" fmla="*/ 0 w 1341545"/>
              <a:gd name="connsiteY0" fmla="*/ 0 h 1293433"/>
              <a:gd name="connsiteX1" fmla="*/ 1341545 w 1341545"/>
              <a:gd name="connsiteY1" fmla="*/ 0 h 1293433"/>
              <a:gd name="connsiteX2" fmla="*/ 1341545 w 1341545"/>
              <a:gd name="connsiteY2" fmla="*/ 1293433 h 1293433"/>
              <a:gd name="connsiteX3" fmla="*/ 150847 w 1341545"/>
              <a:gd name="connsiteY3" fmla="*/ 1293433 h 1293433"/>
              <a:gd name="connsiteX4" fmla="*/ 66240 w 1341545"/>
              <a:gd name="connsiteY4" fmla="*/ 1183451 h 1293433"/>
              <a:gd name="connsiteX5" fmla="*/ 0 w 1341545"/>
              <a:gd name="connsiteY5" fmla="*/ 1061841 h 1293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545" h="1293433">
                <a:moveTo>
                  <a:pt x="0" y="0"/>
                </a:moveTo>
                <a:lnTo>
                  <a:pt x="1341545" y="0"/>
                </a:lnTo>
                <a:lnTo>
                  <a:pt x="1341545" y="1293433"/>
                </a:lnTo>
                <a:lnTo>
                  <a:pt x="150847" y="1293433"/>
                </a:lnTo>
                <a:lnTo>
                  <a:pt x="66240" y="1183451"/>
                </a:lnTo>
                <a:lnTo>
                  <a:pt x="0" y="1061841"/>
                </a:lnTo>
                <a:close/>
              </a:path>
            </a:pathLst>
          </a:custGeom>
        </p:spPr>
      </p:pic>
      <p:pic>
        <p:nvPicPr>
          <p:cNvPr id="19" name="Picture 18">
            <a:extLst>
              <a:ext uri="{FF2B5EF4-FFF2-40B4-BE49-F238E27FC236}">
                <a16:creationId xmlns:a16="http://schemas.microsoft.com/office/drawing/2014/main" id="{E844ED7C-1917-40D8-8B42-1B1C27BC5A5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3623" t="43915" r="1" b="18252"/>
          <a:stretch/>
        </p:blipFill>
        <p:spPr>
          <a:xfrm flipH="1">
            <a:off x="0" y="3142319"/>
            <a:ext cx="4605339" cy="3715682"/>
          </a:xfrm>
          <a:prstGeom prst="rect">
            <a:avLst/>
          </a:prstGeom>
        </p:spPr>
      </p:pic>
      <p:sp>
        <p:nvSpPr>
          <p:cNvPr id="3" name="TextBox 2">
            <a:extLst>
              <a:ext uri="{FF2B5EF4-FFF2-40B4-BE49-F238E27FC236}">
                <a16:creationId xmlns:a16="http://schemas.microsoft.com/office/drawing/2014/main" id="{74223E22-723A-CA5D-6E09-771002C2CCD3}"/>
              </a:ext>
            </a:extLst>
          </p:cNvPr>
          <p:cNvSpPr txBox="1"/>
          <p:nvPr/>
        </p:nvSpPr>
        <p:spPr>
          <a:xfrm>
            <a:off x="886691" y="1066800"/>
            <a:ext cx="5673135" cy="2585323"/>
          </a:xfrm>
          <a:prstGeom prst="rect">
            <a:avLst/>
          </a:prstGeom>
          <a:noFill/>
        </p:spPr>
        <p:txBody>
          <a:bodyPr wrap="square">
            <a:spAutoFit/>
          </a:bodyPr>
          <a:lstStyle/>
          <a:p>
            <a:pPr algn="l"/>
            <a:r>
              <a:rPr lang="en" b="1" i="0" u="none" strike="noStrike" dirty="0">
                <a:solidFill>
                  <a:srgbClr val="374151"/>
                </a:solidFill>
                <a:effectLst/>
                <a:latin typeface="ui-sans-serif"/>
              </a:rPr>
              <a:t>What Have We Learned?</a:t>
            </a:r>
            <a:endParaRPr lang="en" b="0" i="0" u="none" strike="noStrike" dirty="0">
              <a:solidFill>
                <a:srgbClr val="374151"/>
              </a:solidFill>
              <a:effectLst/>
              <a:latin typeface="ui-sans-serif"/>
            </a:endParaRPr>
          </a:p>
          <a:p>
            <a:pPr algn="l">
              <a:buFont typeface="Arial" panose="020B0604020202020204" pitchFamily="34" charset="0"/>
              <a:buChar char="•"/>
            </a:pPr>
            <a:r>
              <a:rPr lang="en" b="0" i="0" u="none" strike="noStrike" dirty="0">
                <a:solidFill>
                  <a:srgbClr val="374151"/>
                </a:solidFill>
                <a:effectLst/>
                <a:latin typeface="ui-sans-serif"/>
              </a:rPr>
              <a:t>Human rights are legally justified through international treaties and national laws. </a:t>
            </a:r>
          </a:p>
          <a:p>
            <a:pPr algn="l">
              <a:buFont typeface="Arial" panose="020B0604020202020204" pitchFamily="34" charset="0"/>
              <a:buChar char="•"/>
            </a:pPr>
            <a:r>
              <a:rPr lang="en" b="0" i="0" u="none" strike="noStrike" dirty="0">
                <a:solidFill>
                  <a:srgbClr val="374151"/>
                </a:solidFill>
                <a:effectLst/>
                <a:latin typeface="ui-sans-serif"/>
              </a:rPr>
              <a:t>Protection mechanisms involve collaboration between international bodies and domestic institutions. </a:t>
            </a:r>
          </a:p>
          <a:p>
            <a:pPr algn="l">
              <a:buFont typeface="Arial" panose="020B0604020202020204" pitchFamily="34" charset="0"/>
              <a:buChar char="•"/>
            </a:pPr>
            <a:r>
              <a:rPr lang="en" b="0" i="0" u="none" strike="noStrike" dirty="0">
                <a:solidFill>
                  <a:srgbClr val="374151"/>
                </a:solidFill>
                <a:effectLst/>
                <a:latin typeface="ui-sans-serif"/>
              </a:rPr>
              <a:t>Understanding the generations of rights helps us appreciate the evolution of human rights law. </a:t>
            </a:r>
          </a:p>
          <a:p>
            <a:pPr algn="l">
              <a:buFont typeface="Arial" panose="020B0604020202020204" pitchFamily="34" charset="0"/>
              <a:buChar char="•"/>
            </a:pPr>
            <a:r>
              <a:rPr lang="en" b="0" i="0" u="none" strike="noStrike" dirty="0">
                <a:solidFill>
                  <a:srgbClr val="374151"/>
                </a:solidFill>
                <a:effectLst/>
                <a:latin typeface="ui-sans-serif"/>
              </a:rPr>
              <a:t>Spain’s Constitution reflects a strong commitment to fundamental rights, aligned with international standards.</a:t>
            </a:r>
          </a:p>
        </p:txBody>
      </p:sp>
      <p:pic>
        <p:nvPicPr>
          <p:cNvPr id="7" name="Рисунок 6" descr="Изображение выглядит как одежда, на открытом воздухе, человек, земля&#10;&#10;Контент, сгенерированный ИИ, может содержать ошибки.">
            <a:extLst>
              <a:ext uri="{FF2B5EF4-FFF2-40B4-BE49-F238E27FC236}">
                <a16:creationId xmlns:a16="http://schemas.microsoft.com/office/drawing/2014/main" id="{BD2B5B00-8CFD-DB6A-9B27-C151C13ADAFD}"/>
              </a:ext>
            </a:extLst>
          </p:cNvPr>
          <p:cNvPicPr>
            <a:picLocks noChangeAspect="1"/>
          </p:cNvPicPr>
          <p:nvPr/>
        </p:nvPicPr>
        <p:blipFill>
          <a:blip r:embed="rId4"/>
          <a:stretch>
            <a:fillRect/>
          </a:stretch>
        </p:blipFill>
        <p:spPr>
          <a:xfrm>
            <a:off x="6799604" y="1066800"/>
            <a:ext cx="4835539" cy="3139322"/>
          </a:xfrm>
          <a:prstGeom prst="rect">
            <a:avLst/>
          </a:prstGeom>
        </p:spPr>
      </p:pic>
    </p:spTree>
    <p:extLst>
      <p:ext uri="{BB962C8B-B14F-4D97-AF65-F5344CB8AC3E}">
        <p14:creationId xmlns:p14="http://schemas.microsoft.com/office/powerpoint/2010/main" val="917286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74DBB32-E437-3129-C5DD-91ADEA04EB0F}"/>
              </a:ext>
            </a:extLst>
          </p:cNvPr>
          <p:cNvSpPr>
            <a:spLocks noGrp="1"/>
          </p:cNvSpPr>
          <p:nvPr>
            <p:ph type="title"/>
          </p:nvPr>
        </p:nvSpPr>
        <p:spPr>
          <a:xfrm>
            <a:off x="913775" y="618517"/>
            <a:ext cx="10364451" cy="1596177"/>
          </a:xfrm>
        </p:spPr>
        <p:txBody>
          <a:bodyPr>
            <a:normAutofit/>
          </a:bodyPr>
          <a:lstStyle/>
          <a:p>
            <a:r>
              <a:rPr lang="en-GB" b="1" dirty="0">
                <a:latin typeface="Arial" panose="020B0604020202020204" pitchFamily="34" charset="0"/>
                <a:ea typeface="Times New Roman" panose="02020603050405020304" pitchFamily="18" charset="0"/>
              </a:rPr>
              <a:t>Regulation and legal justification</a:t>
            </a:r>
            <a:endParaRPr lang="ru-UA" dirty="0"/>
          </a:p>
        </p:txBody>
      </p:sp>
      <p:graphicFrame>
        <p:nvGraphicFramePr>
          <p:cNvPr id="5" name="Объект 2">
            <a:extLst>
              <a:ext uri="{FF2B5EF4-FFF2-40B4-BE49-F238E27FC236}">
                <a16:creationId xmlns:a16="http://schemas.microsoft.com/office/drawing/2014/main" id="{3117734E-F42E-52D4-49E6-84FE3862933D}"/>
              </a:ext>
            </a:extLst>
          </p:cNvPr>
          <p:cNvGraphicFramePr>
            <a:graphicFrameLocks noGrp="1"/>
          </p:cNvGraphicFramePr>
          <p:nvPr>
            <p:ph sz="quarter" idx="13"/>
            <p:extLst>
              <p:ext uri="{D42A27DB-BD31-4B8C-83A1-F6EECF244321}">
                <p14:modId xmlns:p14="http://schemas.microsoft.com/office/powerpoint/2010/main" val="2163972386"/>
              </p:ext>
            </p:extLst>
          </p:nvPr>
        </p:nvGraphicFramePr>
        <p:xfrm>
          <a:off x="914400" y="2532475"/>
          <a:ext cx="10363200" cy="3029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36738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5" name="Rectangle 9">
            <a:extLst>
              <a:ext uri="{FF2B5EF4-FFF2-40B4-BE49-F238E27FC236}">
                <a16:creationId xmlns:a16="http://schemas.microsoft.com/office/drawing/2014/main" id="{4D4DD4CF-9732-4771-98FE-77886DC915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2">
            <a:extLst>
              <a:ext uri="{FF2B5EF4-FFF2-40B4-BE49-F238E27FC236}">
                <a16:creationId xmlns:a16="http://schemas.microsoft.com/office/drawing/2014/main" id="{0917E639-5738-4605-929E-1222198314A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3"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64091C07-4BF8-3DD9-FA07-A20EBBB036A2}"/>
              </a:ext>
            </a:extLst>
          </p:cNvPr>
          <p:cNvSpPr>
            <a:spLocks noGrp="1"/>
          </p:cNvSpPr>
          <p:nvPr>
            <p:ph type="title"/>
          </p:nvPr>
        </p:nvSpPr>
        <p:spPr>
          <a:xfrm>
            <a:off x="643463" y="640831"/>
            <a:ext cx="3352128" cy="1573863"/>
          </a:xfrm>
        </p:spPr>
        <p:txBody>
          <a:bodyPr>
            <a:normAutofit/>
          </a:bodyPr>
          <a:lstStyle/>
          <a:p>
            <a:pPr algn="l"/>
            <a:r>
              <a:rPr lang="en-US" b="1">
                <a:latin typeface="Inter"/>
              </a:rPr>
              <a:t>EQUAL VS DOMINATE</a:t>
            </a:r>
            <a:endParaRPr lang="ru-UA"/>
          </a:p>
        </p:txBody>
      </p:sp>
      <p:sp>
        <p:nvSpPr>
          <p:cNvPr id="3" name="Объект 2">
            <a:extLst>
              <a:ext uri="{FF2B5EF4-FFF2-40B4-BE49-F238E27FC236}">
                <a16:creationId xmlns:a16="http://schemas.microsoft.com/office/drawing/2014/main" id="{05A5C54F-07A2-1FA9-C045-BF042E452BC4}"/>
              </a:ext>
            </a:extLst>
          </p:cNvPr>
          <p:cNvSpPr>
            <a:spLocks noGrp="1"/>
          </p:cNvSpPr>
          <p:nvPr>
            <p:ph sz="quarter" idx="13"/>
          </p:nvPr>
        </p:nvSpPr>
        <p:spPr>
          <a:xfrm>
            <a:off x="643463" y="2367092"/>
            <a:ext cx="3352128" cy="3881309"/>
          </a:xfrm>
        </p:spPr>
        <p:txBody>
          <a:bodyPr>
            <a:normAutofit/>
          </a:bodyPr>
          <a:lstStyle/>
          <a:p>
            <a:pPr marL="0" indent="0">
              <a:buNone/>
            </a:pPr>
            <a:br>
              <a:rPr lang="en" sz="1800" b="0" i="0" u="none" strike="noStrike">
                <a:effectLst/>
                <a:latin typeface="Inter"/>
              </a:rPr>
            </a:br>
            <a:r>
              <a:rPr lang="en" sz="1800" b="1" i="0" u="none" strike="noStrike">
                <a:effectLst/>
              </a:rPr>
              <a:t>"Human rights are rights inherent to all human beings, regardless of race, sex, nationality, ethnicity, language, religion, or any other status."</a:t>
            </a:r>
            <a:r>
              <a:rPr lang="en" sz="1800" b="0" i="0" u="none" strike="noStrike">
                <a:effectLst/>
              </a:rPr>
              <a:t> </a:t>
            </a:r>
            <a:r>
              <a:rPr lang="en" sz="1800" b="0" i="1" u="none" strike="noStrike">
                <a:effectLst/>
              </a:rPr>
              <a:t>(United Nations, https://www.un.org/en/global-issues/human-rights)</a:t>
            </a:r>
            <a:endParaRPr lang="en" sz="1800" b="0" i="0" u="none" strike="noStrike">
              <a:effectLst/>
            </a:endParaRPr>
          </a:p>
          <a:p>
            <a:endParaRPr lang="ru-UA" sz="1800"/>
          </a:p>
        </p:txBody>
      </p:sp>
      <p:sp>
        <p:nvSpPr>
          <p:cNvPr id="14" name="Rectangle 13">
            <a:extLst>
              <a:ext uri="{FF2B5EF4-FFF2-40B4-BE49-F238E27FC236}">
                <a16:creationId xmlns:a16="http://schemas.microsoft.com/office/drawing/2014/main" id="{A2861A9C-C970-4FFE-B67C-222B6F5732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1525"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descr="Изображение выглядит как одежда, в помещении, мебель, человек&#10;&#10;Контент, сгенерированный ИИ, может содержать ошибки.">
            <a:extLst>
              <a:ext uri="{FF2B5EF4-FFF2-40B4-BE49-F238E27FC236}">
                <a16:creationId xmlns:a16="http://schemas.microsoft.com/office/drawing/2014/main" id="{CEBA6871-2541-8199-E518-BC30BEBFA17C}"/>
              </a:ext>
            </a:extLst>
          </p:cNvPr>
          <p:cNvPicPr>
            <a:picLocks noChangeAspect="1"/>
          </p:cNvPicPr>
          <p:nvPr/>
        </p:nvPicPr>
        <p:blipFill>
          <a:blip r:embed="rId3"/>
          <a:srcRect l="9907" r="8027"/>
          <a:stretch/>
        </p:blipFill>
        <p:spPr>
          <a:xfrm>
            <a:off x="4712842" y="10"/>
            <a:ext cx="7479157" cy="6857990"/>
          </a:xfrm>
          <a:prstGeom prst="rect">
            <a:avLst/>
          </a:prstGeom>
        </p:spPr>
      </p:pic>
      <p:pic>
        <p:nvPicPr>
          <p:cNvPr id="16" name="Picture 15">
            <a:extLst>
              <a:ext uri="{FF2B5EF4-FFF2-40B4-BE49-F238E27FC236}">
                <a16:creationId xmlns:a16="http://schemas.microsoft.com/office/drawing/2014/main" id="{D2FDF82E-EBD8-4EC5-AD10-CD9E70EE85C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8150"/>
          <a:stretch/>
        </p:blipFill>
        <p:spPr>
          <a:xfrm>
            <a:off x="4651242" y="0"/>
            <a:ext cx="7540758" cy="6858000"/>
          </a:xfrm>
          <a:prstGeom prst="rect">
            <a:avLst/>
          </a:prstGeom>
        </p:spPr>
      </p:pic>
    </p:spTree>
    <p:extLst>
      <p:ext uri="{BB962C8B-B14F-4D97-AF65-F5344CB8AC3E}">
        <p14:creationId xmlns:p14="http://schemas.microsoft.com/office/powerpoint/2010/main" val="409740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6D58954F-C5AC-4BE0-811D-8DFE18E350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a:extLst>
              <a:ext uri="{FF2B5EF4-FFF2-40B4-BE49-F238E27FC236}">
                <a16:creationId xmlns:a16="http://schemas.microsoft.com/office/drawing/2014/main" id="{C359E835-CE77-4DCC-8EC3-1924094D3B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760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Donald Trump speaks to reporters">
            <a:extLst>
              <a:ext uri="{FF2B5EF4-FFF2-40B4-BE49-F238E27FC236}">
                <a16:creationId xmlns:a16="http://schemas.microsoft.com/office/drawing/2014/main" id="{17B41BB7-A86F-1AEA-1718-9D3AE0FE06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6865" r="23865" b="-1"/>
          <a:stretch/>
        </p:blipFill>
        <p:spPr bwMode="auto">
          <a:xfrm>
            <a:off x="8157374" y="10"/>
            <a:ext cx="4034626" cy="6857990"/>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034">
            <a:extLst>
              <a:ext uri="{FF2B5EF4-FFF2-40B4-BE49-F238E27FC236}">
                <a16:creationId xmlns:a16="http://schemas.microsoft.com/office/drawing/2014/main" id="{B03B59B5-123A-4DC5-87BD-6D3E22FA650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8EC57861-0892-1919-0CE5-CB31C51B8C48}"/>
              </a:ext>
            </a:extLst>
          </p:cNvPr>
          <p:cNvSpPr>
            <a:spLocks noGrp="1"/>
          </p:cNvSpPr>
          <p:nvPr>
            <p:ph type="title"/>
          </p:nvPr>
        </p:nvSpPr>
        <p:spPr>
          <a:xfrm>
            <a:off x="913776" y="618517"/>
            <a:ext cx="6672886" cy="1596177"/>
          </a:xfrm>
        </p:spPr>
        <p:txBody>
          <a:bodyPr>
            <a:normAutofit/>
          </a:bodyPr>
          <a:lstStyle/>
          <a:p>
            <a:r>
              <a:rPr lang="en-US" dirty="0"/>
              <a:t>NEWS FROM THE WEST</a:t>
            </a:r>
            <a:endParaRPr lang="ru-UA" dirty="0"/>
          </a:p>
        </p:txBody>
      </p:sp>
      <p:sp>
        <p:nvSpPr>
          <p:cNvPr id="3" name="Объект 2">
            <a:extLst>
              <a:ext uri="{FF2B5EF4-FFF2-40B4-BE49-F238E27FC236}">
                <a16:creationId xmlns:a16="http://schemas.microsoft.com/office/drawing/2014/main" id="{9EE56F0E-81F9-E691-6A93-694FFA4463D0}"/>
              </a:ext>
            </a:extLst>
          </p:cNvPr>
          <p:cNvSpPr>
            <a:spLocks noGrp="1"/>
          </p:cNvSpPr>
          <p:nvPr>
            <p:ph sz="quarter" idx="13"/>
          </p:nvPr>
        </p:nvSpPr>
        <p:spPr>
          <a:xfrm>
            <a:off x="913774" y="2367092"/>
            <a:ext cx="6672887" cy="3424107"/>
          </a:xfrm>
        </p:spPr>
        <p:txBody>
          <a:bodyPr>
            <a:normAutofit/>
          </a:bodyPr>
          <a:lstStyle/>
          <a:p>
            <a:pPr>
              <a:lnSpc>
                <a:spcPct val="110000"/>
              </a:lnSpc>
            </a:pPr>
            <a:r>
              <a:rPr lang="en" sz="1300" b="1" i="0" u="none" strike="noStrike">
                <a:effectLst/>
                <a:latin typeface="din-2014"/>
              </a:rPr>
              <a:t>US to again withdraw from the UN Human Rights Council, stop UNRWA funding</a:t>
            </a:r>
          </a:p>
          <a:p>
            <a:pPr marL="0" indent="0">
              <a:lnSpc>
                <a:spcPct val="110000"/>
              </a:lnSpc>
              <a:buNone/>
            </a:pPr>
            <a:r>
              <a:rPr lang="en" sz="1300">
                <a:hlinkClick r:id="rId4"/>
              </a:rPr>
              <a:t>https://www.politico.com/news/2025/02/03/us-withdraw-un-human-rights-council-trump-00202100</a:t>
            </a:r>
            <a:endParaRPr lang="en" sz="1300"/>
          </a:p>
          <a:p>
            <a:pPr>
              <a:lnSpc>
                <a:spcPct val="110000"/>
              </a:lnSpc>
              <a:spcAft>
                <a:spcPts val="1875"/>
              </a:spcAft>
            </a:pPr>
            <a:r>
              <a:rPr lang="en" sz="1300" i="1" cap="none">
                <a:latin typeface="Museo Sans Cyrl"/>
              </a:rPr>
              <a:t>a young woman from Donetsk, having endured violence since childhood, expressed her desire for justice: "</a:t>
            </a:r>
            <a:r>
              <a:rPr lang="en" sz="1300" i="1" cap="none" err="1">
                <a:latin typeface="Museo Sans Cyrl"/>
              </a:rPr>
              <a:t>i</a:t>
            </a:r>
            <a:r>
              <a:rPr lang="en" sz="1300" i="1" cap="none">
                <a:latin typeface="Museo Sans Cyrl"/>
              </a:rPr>
              <a:t> was born with a sense of injustice but also with hope for the future. my faith gives me strength to carry on." addressing the pope, she added, "we want peace - a just and lasting peace that will allow us to return to our homes and dreams. we believe that good is stronger than evil."</a:t>
            </a:r>
            <a:endParaRPr lang="ru-UA" sz="1300" i="1" cap="none"/>
          </a:p>
          <a:p>
            <a:pPr>
              <a:lnSpc>
                <a:spcPct val="110000"/>
              </a:lnSpc>
              <a:spcAft>
                <a:spcPts val="1875"/>
              </a:spcAft>
            </a:pPr>
            <a:r>
              <a:rPr lang="en" sz="1300" b="1" i="0" u="none" strike="noStrike">
                <a:effectLst/>
                <a:latin typeface="Museo Sans Cyrl"/>
              </a:rPr>
              <a:t>Pope to Ukrainian youth: 'Be patriots, reject war, forgive’ </a:t>
            </a:r>
            <a:r>
              <a:rPr lang="en" sz="1300">
                <a:hlinkClick r:id="rId5"/>
              </a:rPr>
              <a:t>https://www.vaticannews.va/en/pope/news/2025-02/pope-francis-ukraine-young-people-dialogue-war-forgiveness.html</a:t>
            </a:r>
            <a:endParaRPr lang="en" sz="1300"/>
          </a:p>
        </p:txBody>
      </p:sp>
    </p:spTree>
    <p:extLst>
      <p:ext uri="{BB962C8B-B14F-4D97-AF65-F5344CB8AC3E}">
        <p14:creationId xmlns:p14="http://schemas.microsoft.com/office/powerpoint/2010/main" val="3076246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C3B8C6B-63CA-4384-8059-2036BE5202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4" descr="Люди открытия руки">
            <a:extLst>
              <a:ext uri="{FF2B5EF4-FFF2-40B4-BE49-F238E27FC236}">
                <a16:creationId xmlns:a16="http://schemas.microsoft.com/office/drawing/2014/main" id="{441CFD7C-228F-98B8-0B8D-65DFADBFB85A}"/>
              </a:ext>
            </a:extLst>
          </p:cNvPr>
          <p:cNvPicPr>
            <a:picLocks noChangeAspect="1"/>
          </p:cNvPicPr>
          <p:nvPr/>
        </p:nvPicPr>
        <p:blipFill>
          <a:blip r:embed="rId2"/>
          <a:srcRect l="22163" r="33822"/>
          <a:stretch/>
        </p:blipFill>
        <p:spPr>
          <a:xfrm>
            <a:off x="20" y="10"/>
            <a:ext cx="4024741" cy="6857990"/>
          </a:xfrm>
          <a:prstGeom prst="rect">
            <a:avLst/>
          </a:prstGeom>
        </p:spPr>
      </p:pic>
      <p:sp>
        <p:nvSpPr>
          <p:cNvPr id="11" name="Rectangle 10">
            <a:extLst>
              <a:ext uri="{FF2B5EF4-FFF2-40B4-BE49-F238E27FC236}">
                <a16:creationId xmlns:a16="http://schemas.microsoft.com/office/drawing/2014/main" id="{C71B03AA-C0EB-4104-84F8-E1AB8BFBE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09C2B723-6C2F-49DE-A429-50BDFD1ADB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133427C8-6FA0-4E08-53F5-23472AA57F0C}"/>
              </a:ext>
            </a:extLst>
          </p:cNvPr>
          <p:cNvSpPr>
            <a:spLocks noGrp="1"/>
          </p:cNvSpPr>
          <p:nvPr>
            <p:ph type="title"/>
          </p:nvPr>
        </p:nvSpPr>
        <p:spPr>
          <a:xfrm>
            <a:off x="4465050" y="618517"/>
            <a:ext cx="6672886" cy="1596177"/>
          </a:xfrm>
        </p:spPr>
        <p:txBody>
          <a:bodyPr>
            <a:normAutofit/>
          </a:bodyPr>
          <a:lstStyle/>
          <a:p>
            <a:r>
              <a:rPr lang="en-US" dirty="0"/>
              <a:t>PREAMBLE</a:t>
            </a:r>
            <a:endParaRPr lang="ru-UA" dirty="0"/>
          </a:p>
        </p:txBody>
      </p:sp>
      <p:sp>
        <p:nvSpPr>
          <p:cNvPr id="8" name="Объект 2">
            <a:extLst>
              <a:ext uri="{FF2B5EF4-FFF2-40B4-BE49-F238E27FC236}">
                <a16:creationId xmlns:a16="http://schemas.microsoft.com/office/drawing/2014/main" id="{ED3C006A-418B-BD48-2E54-EC41E3516FC1}"/>
              </a:ext>
            </a:extLst>
          </p:cNvPr>
          <p:cNvSpPr>
            <a:spLocks noGrp="1"/>
          </p:cNvSpPr>
          <p:nvPr>
            <p:ph sz="quarter" idx="13"/>
          </p:nvPr>
        </p:nvSpPr>
        <p:spPr>
          <a:xfrm>
            <a:off x="4465048" y="1786598"/>
            <a:ext cx="7281475" cy="4004602"/>
          </a:xfrm>
        </p:spPr>
        <p:txBody>
          <a:bodyPr>
            <a:normAutofit/>
          </a:bodyPr>
          <a:lstStyle/>
          <a:p>
            <a:pPr>
              <a:lnSpc>
                <a:spcPct val="110000"/>
              </a:lnSpc>
            </a:pPr>
            <a:r>
              <a:rPr lang="en" sz="700" b="0" i="0" u="none" strike="noStrike" dirty="0">
                <a:effectLst/>
                <a:latin typeface="Roboto" panose="02000000000000000000" pitchFamily="2" charset="0"/>
              </a:rPr>
              <a:t>Whereas recognition of the inherent dignity and of the equal and inalienable rights of all members of the human family is the foundation of freedom, justice and peace in the world,</a:t>
            </a:r>
          </a:p>
          <a:p>
            <a:pPr>
              <a:lnSpc>
                <a:spcPct val="110000"/>
              </a:lnSpc>
            </a:pPr>
            <a:r>
              <a:rPr lang="en" sz="700" b="0" i="0" u="none" strike="noStrike" dirty="0">
                <a:effectLst/>
                <a:latin typeface="Roboto" panose="02000000000000000000" pitchFamily="2" charset="0"/>
              </a:rPr>
              <a:t>Whereas disregard and contempt for human rights have resulted in barbarous acts which have outraged the conscience of mankind, and the advent of a world in which human beings shall enjoy freedom of speech and belief and freedom from fear and want has been proclaimed as the highest aspiration of the common people,</a:t>
            </a:r>
          </a:p>
          <a:p>
            <a:pPr>
              <a:lnSpc>
                <a:spcPct val="110000"/>
              </a:lnSpc>
            </a:pPr>
            <a:r>
              <a:rPr lang="en" sz="700" b="0" i="0" u="none" strike="noStrike" dirty="0">
                <a:effectLst/>
                <a:latin typeface="Roboto" panose="02000000000000000000" pitchFamily="2" charset="0"/>
              </a:rPr>
              <a:t>Whereas it is essential, if man is not to be compelled to have recourse, as a last resort, to rebellion against tyranny and oppression, that human rights should be protected by the rule of law,</a:t>
            </a:r>
          </a:p>
          <a:p>
            <a:pPr>
              <a:lnSpc>
                <a:spcPct val="110000"/>
              </a:lnSpc>
            </a:pPr>
            <a:r>
              <a:rPr lang="en" sz="700" b="0" i="0" u="none" strike="noStrike" dirty="0">
                <a:effectLst/>
                <a:latin typeface="Roboto" panose="02000000000000000000" pitchFamily="2" charset="0"/>
              </a:rPr>
              <a:t>Whereas it is essential to promote the development of friendly relations between nations,</a:t>
            </a:r>
          </a:p>
          <a:p>
            <a:pPr>
              <a:lnSpc>
                <a:spcPct val="110000"/>
              </a:lnSpc>
            </a:pPr>
            <a:r>
              <a:rPr lang="en" sz="700" b="0" i="0" u="none" strike="noStrike" dirty="0">
                <a:effectLst/>
                <a:latin typeface="Roboto" panose="02000000000000000000" pitchFamily="2" charset="0"/>
              </a:rPr>
              <a:t>Whereas the peoples of the United Nations have in the Charter reaffirmed their faith in fundamental human rights, in the dignity and worth of the human person and in the equal rights of men and women and have determined to promote social progress and better standards of life in larger freedom,</a:t>
            </a:r>
          </a:p>
          <a:p>
            <a:pPr>
              <a:lnSpc>
                <a:spcPct val="110000"/>
              </a:lnSpc>
            </a:pPr>
            <a:r>
              <a:rPr lang="en" sz="700" b="0" i="0" u="none" strike="noStrike" dirty="0">
                <a:effectLst/>
                <a:latin typeface="Roboto" panose="02000000000000000000" pitchFamily="2" charset="0"/>
              </a:rPr>
              <a:t>Whereas Member States have pledged themselves to achieve, in co-operation with the United Nations, the promotion of universal respect for and observance of human rights and fundamental freedoms,</a:t>
            </a:r>
          </a:p>
          <a:p>
            <a:pPr>
              <a:lnSpc>
                <a:spcPct val="110000"/>
              </a:lnSpc>
            </a:pPr>
            <a:r>
              <a:rPr lang="en" sz="700" b="0" i="0" u="none" strike="noStrike" dirty="0">
                <a:effectLst/>
                <a:latin typeface="Roboto" panose="02000000000000000000" pitchFamily="2" charset="0"/>
              </a:rPr>
              <a:t>Whereas a common understanding of these rights and freedoms is of the greatest importance for the full realization of this pledge,</a:t>
            </a:r>
          </a:p>
          <a:p>
            <a:pPr>
              <a:lnSpc>
                <a:spcPct val="110000"/>
              </a:lnSpc>
            </a:pPr>
            <a:r>
              <a:rPr lang="en" sz="700" b="0" i="0" u="none" strike="noStrike" dirty="0">
                <a:effectLst/>
                <a:latin typeface="Roboto" panose="02000000000000000000" pitchFamily="2" charset="0"/>
              </a:rPr>
              <a:t>Now, therefore, The General Assembly,</a:t>
            </a:r>
          </a:p>
          <a:p>
            <a:pPr>
              <a:lnSpc>
                <a:spcPct val="110000"/>
              </a:lnSpc>
            </a:pPr>
            <a:r>
              <a:rPr lang="en" sz="700" b="0" i="0" u="none" strike="noStrike" dirty="0">
                <a:effectLst/>
                <a:latin typeface="Roboto" panose="02000000000000000000" pitchFamily="2" charset="0"/>
              </a:rPr>
              <a:t>Proclaims this Universal Declaration of Human Rights as a common standard of achievement for all peoples and all nations</a:t>
            </a:r>
          </a:p>
          <a:p>
            <a:pPr>
              <a:lnSpc>
                <a:spcPct val="110000"/>
              </a:lnSpc>
            </a:pPr>
            <a:r>
              <a:rPr lang="en" sz="700" b="0" i="0" u="none" strike="noStrike" dirty="0">
                <a:effectLst/>
                <a:latin typeface="Roboto" panose="02000000000000000000" pitchFamily="2" charset="0"/>
                <a:hlinkClick r:id="rId4"/>
              </a:rPr>
              <a:t>https://www.un.org/en/about-us/universal-declaration-of-human-rights</a:t>
            </a:r>
            <a:endParaRPr lang="en" sz="700" b="0" i="0" u="none" strike="noStrike" dirty="0">
              <a:effectLst/>
              <a:latin typeface="Roboto" panose="02000000000000000000" pitchFamily="2" charset="0"/>
            </a:endParaRPr>
          </a:p>
          <a:p>
            <a:pPr>
              <a:lnSpc>
                <a:spcPct val="110000"/>
              </a:lnSpc>
            </a:pPr>
            <a:r>
              <a:rPr lang="en" sz="700" dirty="0">
                <a:hlinkClick r:id="rId5"/>
              </a:rPr>
              <a:t>https://www.youtube.com/watch?v=h-bYMQRT9ik&amp;t=3s</a:t>
            </a:r>
            <a:endParaRPr lang="en" sz="700" dirty="0"/>
          </a:p>
          <a:p>
            <a:pPr marL="0" indent="0">
              <a:lnSpc>
                <a:spcPct val="110000"/>
              </a:lnSpc>
              <a:buNone/>
            </a:pPr>
            <a:endParaRPr lang="ru-UA" sz="700" dirty="0"/>
          </a:p>
        </p:txBody>
      </p:sp>
    </p:spTree>
    <p:extLst>
      <p:ext uri="{BB962C8B-B14F-4D97-AF65-F5344CB8AC3E}">
        <p14:creationId xmlns:p14="http://schemas.microsoft.com/office/powerpoint/2010/main" val="2245554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48FE65CB-EFD8-497D-A30A-093E20EACB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Рисунок 5" descr="Изображение выглядит как небо, облако, дерево, на открытом воздухе&#10;&#10;Контент, сгенерированный ИИ, может содержать ошибки.">
            <a:extLst>
              <a:ext uri="{FF2B5EF4-FFF2-40B4-BE49-F238E27FC236}">
                <a16:creationId xmlns:a16="http://schemas.microsoft.com/office/drawing/2014/main" id="{641125D1-3159-CAF4-B36A-071F72C672F0}"/>
              </a:ext>
            </a:extLst>
          </p:cNvPr>
          <p:cNvPicPr>
            <a:picLocks noChangeAspect="1"/>
          </p:cNvPicPr>
          <p:nvPr/>
        </p:nvPicPr>
        <p:blipFill>
          <a:blip r:embed="rId2"/>
          <a:stretch>
            <a:fillRect/>
          </a:stretch>
        </p:blipFill>
        <p:spPr>
          <a:xfrm>
            <a:off x="643465" y="842404"/>
            <a:ext cx="6909479" cy="5182109"/>
          </a:xfrm>
          <a:prstGeom prst="roundRect">
            <a:avLst>
              <a:gd name="adj" fmla="val 298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pic>
        <p:nvPicPr>
          <p:cNvPr id="43" name="Picture 42">
            <a:extLst>
              <a:ext uri="{FF2B5EF4-FFF2-40B4-BE49-F238E27FC236}">
                <a16:creationId xmlns:a16="http://schemas.microsoft.com/office/drawing/2014/main" id="{E3265C2A-0A58-43AD-A406-8F4478E2875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174963D4-A9E4-669C-807F-40A55F8B995D}"/>
              </a:ext>
            </a:extLst>
          </p:cNvPr>
          <p:cNvSpPr>
            <a:spLocks noGrp="1"/>
          </p:cNvSpPr>
          <p:nvPr>
            <p:ph type="title"/>
          </p:nvPr>
        </p:nvSpPr>
        <p:spPr>
          <a:xfrm>
            <a:off x="8196408" y="640831"/>
            <a:ext cx="3352128" cy="1573863"/>
          </a:xfrm>
        </p:spPr>
        <p:txBody>
          <a:bodyPr>
            <a:normAutofit/>
          </a:bodyPr>
          <a:lstStyle/>
          <a:p>
            <a:pPr algn="l"/>
            <a:r>
              <a:rPr lang="en" b="1"/>
              <a:t>a common standard of achievement</a:t>
            </a:r>
            <a:endParaRPr lang="ru-UA"/>
          </a:p>
        </p:txBody>
      </p:sp>
      <p:sp>
        <p:nvSpPr>
          <p:cNvPr id="3" name="Объект 2">
            <a:extLst>
              <a:ext uri="{FF2B5EF4-FFF2-40B4-BE49-F238E27FC236}">
                <a16:creationId xmlns:a16="http://schemas.microsoft.com/office/drawing/2014/main" id="{8069C32D-F310-D122-2E5E-2C76ADF94980}"/>
              </a:ext>
            </a:extLst>
          </p:cNvPr>
          <p:cNvSpPr>
            <a:spLocks noGrp="1"/>
          </p:cNvSpPr>
          <p:nvPr>
            <p:ph sz="quarter" idx="13"/>
          </p:nvPr>
        </p:nvSpPr>
        <p:spPr>
          <a:xfrm>
            <a:off x="8196408" y="2367092"/>
            <a:ext cx="3352128" cy="3881309"/>
          </a:xfrm>
        </p:spPr>
        <p:txBody>
          <a:bodyPr>
            <a:normAutofit/>
          </a:bodyPr>
          <a:lstStyle/>
          <a:p>
            <a:pPr>
              <a:lnSpc>
                <a:spcPct val="110000"/>
              </a:lnSpc>
            </a:pPr>
            <a:r>
              <a:rPr lang="en" sz="1400" b="0" i="0" u="none" strike="noStrike">
                <a:effectLst/>
              </a:rPr>
              <a:t>The </a:t>
            </a:r>
            <a:r>
              <a:rPr lang="en" sz="1400" b="1" i="0" u="none" strike="noStrike">
                <a:effectLst/>
              </a:rPr>
              <a:t>Universal Declaration of Human Rights (UDHR)</a:t>
            </a:r>
            <a:r>
              <a:rPr lang="en" sz="1400" b="0" i="0" u="none" strike="noStrike">
                <a:effectLst/>
              </a:rPr>
              <a:t> serves as a foundational document for human rights protection worldwide. Though not legally binding, it has influenced numerous national constitutions and international treaties.</a:t>
            </a:r>
          </a:p>
          <a:p>
            <a:pPr>
              <a:lnSpc>
                <a:spcPct val="110000"/>
              </a:lnSpc>
            </a:pPr>
            <a:r>
              <a:rPr lang="en" sz="1400" b="1"/>
              <a:t>"The UDHR is a common standard of achievement for all peoples and all nations."</a:t>
            </a:r>
            <a:r>
              <a:rPr lang="en" sz="1400"/>
              <a:t> </a:t>
            </a:r>
            <a:r>
              <a:rPr lang="en" sz="1400" i="1"/>
              <a:t>(United Nations, https://www.un.org/en/about-us/universal-declaration-of-human-rights)</a:t>
            </a:r>
            <a:endParaRPr lang="en" sz="1400"/>
          </a:p>
          <a:p>
            <a:pPr>
              <a:lnSpc>
                <a:spcPct val="110000"/>
              </a:lnSpc>
            </a:pPr>
            <a:endParaRPr lang="ru-UA" sz="1400"/>
          </a:p>
        </p:txBody>
      </p:sp>
    </p:spTree>
    <p:extLst>
      <p:ext uri="{BB962C8B-B14F-4D97-AF65-F5344CB8AC3E}">
        <p14:creationId xmlns:p14="http://schemas.microsoft.com/office/powerpoint/2010/main" val="9494238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48FE65CB-EFD8-497D-A30A-093E20EACB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Graphic 17" descr="Изображение выглядит как на открытом воздухе, строительство, архитектура, Дневной свет&#10;&#10;Контент, сгенерированный ИИ, может содержать ошибки.">
            <a:extLst>
              <a:ext uri="{FF2B5EF4-FFF2-40B4-BE49-F238E27FC236}">
                <a16:creationId xmlns:a16="http://schemas.microsoft.com/office/drawing/2014/main" id="{75614647-7342-5B16-7AB5-E50C16596CCA}"/>
              </a:ext>
            </a:extLst>
          </p:cNvPr>
          <p:cNvPicPr>
            <a:picLocks noChangeAspect="1"/>
          </p:cNvPicPr>
          <p:nvPr/>
        </p:nvPicPr>
        <p:blipFill>
          <a:blip r:embed="rId2"/>
          <a:srcRect l="15205" r="15205"/>
          <a:stretch/>
        </p:blipFill>
        <p:spPr>
          <a:xfrm>
            <a:off x="1283262" y="618517"/>
            <a:ext cx="5629884" cy="5629884"/>
          </a:xfrm>
          <a:prstGeom prst="roundRect">
            <a:avLst>
              <a:gd name="adj" fmla="val 298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pic>
        <p:nvPicPr>
          <p:cNvPr id="23" name="Picture 22">
            <a:extLst>
              <a:ext uri="{FF2B5EF4-FFF2-40B4-BE49-F238E27FC236}">
                <a16:creationId xmlns:a16="http://schemas.microsoft.com/office/drawing/2014/main" id="{E3265C2A-0A58-43AD-A406-8F4478E2875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931D53E9-0D3C-B9DE-CBB3-785B4AA409B3}"/>
              </a:ext>
            </a:extLst>
          </p:cNvPr>
          <p:cNvSpPr>
            <a:spLocks noGrp="1"/>
          </p:cNvSpPr>
          <p:nvPr>
            <p:ph type="title"/>
          </p:nvPr>
        </p:nvSpPr>
        <p:spPr>
          <a:xfrm>
            <a:off x="8196408" y="640831"/>
            <a:ext cx="3352128" cy="1573863"/>
          </a:xfrm>
        </p:spPr>
        <p:txBody>
          <a:bodyPr>
            <a:normAutofit/>
          </a:bodyPr>
          <a:lstStyle/>
          <a:p>
            <a:pPr algn="l"/>
            <a:br>
              <a:rPr lang="en" sz="1700" b="1"/>
            </a:br>
            <a:br>
              <a:rPr lang="en" sz="1700" b="1" i="0" u="none" strike="noStrike">
                <a:effectLst/>
              </a:rPr>
            </a:br>
            <a:r>
              <a:rPr lang="en" sz="1700" b="1" i="0" u="none" strike="noStrike">
                <a:effectLst/>
              </a:rPr>
              <a:t>The Relevance of Human Rights: Legal Justification</a:t>
            </a:r>
            <a:br>
              <a:rPr lang="en" sz="1700" b="1" i="0" u="none" strike="noStrike">
                <a:effectLst/>
              </a:rPr>
            </a:br>
            <a:endParaRPr lang="ru-UA" sz="1700"/>
          </a:p>
        </p:txBody>
      </p:sp>
      <p:sp>
        <p:nvSpPr>
          <p:cNvPr id="3" name="Объект 2">
            <a:extLst>
              <a:ext uri="{FF2B5EF4-FFF2-40B4-BE49-F238E27FC236}">
                <a16:creationId xmlns:a16="http://schemas.microsoft.com/office/drawing/2014/main" id="{5A4B68B2-756E-4D13-23EE-CBF3F545E964}"/>
              </a:ext>
            </a:extLst>
          </p:cNvPr>
          <p:cNvSpPr>
            <a:spLocks noGrp="1"/>
          </p:cNvSpPr>
          <p:nvPr>
            <p:ph sz="quarter" idx="13"/>
          </p:nvPr>
        </p:nvSpPr>
        <p:spPr>
          <a:xfrm>
            <a:off x="7050157" y="1921566"/>
            <a:ext cx="5009321" cy="4326836"/>
          </a:xfrm>
        </p:spPr>
        <p:txBody>
          <a:bodyPr>
            <a:normAutofit/>
          </a:bodyPr>
          <a:lstStyle/>
          <a:p>
            <a:pPr>
              <a:lnSpc>
                <a:spcPct val="110000"/>
              </a:lnSpc>
            </a:pPr>
            <a:r>
              <a:rPr lang="en" sz="1100" b="0" i="0" u="none" strike="noStrike" dirty="0">
                <a:effectLst/>
              </a:rPr>
              <a:t>Human rights are legally justified through:</a:t>
            </a:r>
          </a:p>
          <a:p>
            <a:pPr>
              <a:lnSpc>
                <a:spcPct val="110000"/>
              </a:lnSpc>
              <a:buFont typeface="Arial" panose="020B0604020202020204" pitchFamily="34" charset="0"/>
              <a:buChar char="•"/>
            </a:pPr>
            <a:r>
              <a:rPr lang="en" sz="1100" b="1" i="0" u="none" strike="noStrike" dirty="0">
                <a:effectLst/>
              </a:rPr>
              <a:t>International treaties</a:t>
            </a:r>
            <a:r>
              <a:rPr lang="en" sz="1100" b="0" i="0" u="none" strike="noStrike" dirty="0">
                <a:effectLst/>
              </a:rPr>
              <a:t> such as the International Covenant on Civil and Political Rights (ICCPR) and the International Covenant on Economic, Social and Cultural Rights (ICESCR).</a:t>
            </a:r>
          </a:p>
          <a:p>
            <a:pPr>
              <a:lnSpc>
                <a:spcPct val="110000"/>
              </a:lnSpc>
              <a:buFont typeface="Arial" panose="020B0604020202020204" pitchFamily="34" charset="0"/>
              <a:buChar char="•"/>
            </a:pPr>
            <a:r>
              <a:rPr lang="en" sz="1100" b="1" i="0" u="none" strike="noStrike" dirty="0">
                <a:effectLst/>
              </a:rPr>
              <a:t>National constitutions</a:t>
            </a:r>
            <a:r>
              <a:rPr lang="en" sz="1100" b="0" i="0" u="none" strike="noStrike" dirty="0">
                <a:effectLst/>
              </a:rPr>
              <a:t> that incorporate human rights protections.</a:t>
            </a:r>
          </a:p>
          <a:p>
            <a:pPr>
              <a:lnSpc>
                <a:spcPct val="110000"/>
              </a:lnSpc>
              <a:buFont typeface="Arial" panose="020B0604020202020204" pitchFamily="34" charset="0"/>
              <a:buChar char="•"/>
            </a:pPr>
            <a:r>
              <a:rPr lang="en" sz="1100" b="1" i="0" u="none" strike="noStrike" dirty="0">
                <a:effectLst/>
              </a:rPr>
              <a:t>Judicial decisions</a:t>
            </a:r>
            <a:r>
              <a:rPr lang="en" sz="1100" b="0" i="0" u="none" strike="noStrike" dirty="0">
                <a:effectLst/>
              </a:rPr>
              <a:t> that interpret and apply human rights standards.</a:t>
            </a:r>
          </a:p>
          <a:p>
            <a:pPr>
              <a:lnSpc>
                <a:spcPct val="110000"/>
              </a:lnSpc>
              <a:buFont typeface="Arial" panose="020B0604020202020204" pitchFamily="34" charset="0"/>
              <a:buChar char="•"/>
            </a:pPr>
            <a:r>
              <a:rPr lang="en" sz="1100" b="1" i="0" u="none" strike="noStrike" dirty="0">
                <a:effectLst/>
              </a:rPr>
              <a:t>Customary international law</a:t>
            </a:r>
            <a:r>
              <a:rPr lang="en" sz="1100" b="0" i="0" u="none" strike="noStrike" dirty="0">
                <a:effectLst/>
              </a:rPr>
              <a:t>, which recognizes certain human rights as universally binding.</a:t>
            </a:r>
          </a:p>
          <a:p>
            <a:pPr algn="l"/>
            <a:r>
              <a:rPr lang="en" sz="1050" b="1" i="0" u="none" strike="noStrike" dirty="0">
                <a:solidFill>
                  <a:srgbClr val="404040"/>
                </a:solidFill>
                <a:effectLst/>
                <a:latin typeface="Inter"/>
              </a:rPr>
              <a:t>Q&amp;A Discussion:</a:t>
            </a:r>
            <a:endParaRPr lang="en" sz="1050" b="0" i="0" u="none" strike="noStrike" dirty="0">
              <a:solidFill>
                <a:srgbClr val="404040"/>
              </a:solidFill>
              <a:effectLst/>
              <a:latin typeface="Inter"/>
            </a:endParaRPr>
          </a:p>
          <a:p>
            <a:pPr algn="l">
              <a:buFont typeface="Arial" panose="020B0604020202020204" pitchFamily="34" charset="0"/>
              <a:buChar char="•"/>
            </a:pPr>
            <a:r>
              <a:rPr lang="en" sz="1050" b="0" i="0" u="none" strike="noStrike" dirty="0">
                <a:solidFill>
                  <a:srgbClr val="404040"/>
                </a:solidFill>
                <a:effectLst/>
                <a:latin typeface="Inter"/>
              </a:rPr>
              <a:t>Can you think of a recent case where Human Rights were violated? How was it addressed legally?</a:t>
            </a:r>
          </a:p>
          <a:p>
            <a:pPr algn="l">
              <a:spcBef>
                <a:spcPts val="300"/>
              </a:spcBef>
              <a:buFont typeface="Arial" panose="020B0604020202020204" pitchFamily="34" charset="0"/>
              <a:buChar char="•"/>
            </a:pPr>
            <a:r>
              <a:rPr lang="en" sz="1050" b="0" i="0" u="none" strike="noStrike" dirty="0">
                <a:solidFill>
                  <a:srgbClr val="404040"/>
                </a:solidFill>
                <a:effectLst/>
                <a:latin typeface="Inter"/>
              </a:rPr>
              <a:t>How do Human Rights contribute to global peace and security?</a:t>
            </a:r>
          </a:p>
          <a:p>
            <a:pPr>
              <a:lnSpc>
                <a:spcPct val="110000"/>
              </a:lnSpc>
            </a:pPr>
            <a:endParaRPr lang="en" sz="1100" b="0" i="0" u="none" strike="noStrike" dirty="0">
              <a:effectLst/>
            </a:endParaRPr>
          </a:p>
        </p:txBody>
      </p:sp>
    </p:spTree>
    <p:extLst>
      <p:ext uri="{BB962C8B-B14F-4D97-AF65-F5344CB8AC3E}">
        <p14:creationId xmlns:p14="http://schemas.microsoft.com/office/powerpoint/2010/main" val="34862900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A13C94D-6DB5-E38B-4731-4B122F25D5B7}"/>
              </a:ext>
            </a:extLst>
          </p:cNvPr>
          <p:cNvSpPr>
            <a:spLocks noGrp="1"/>
          </p:cNvSpPr>
          <p:nvPr>
            <p:ph type="title"/>
          </p:nvPr>
        </p:nvSpPr>
        <p:spPr>
          <a:xfrm>
            <a:off x="913775" y="618517"/>
            <a:ext cx="10364451" cy="1596177"/>
          </a:xfrm>
        </p:spPr>
        <p:txBody>
          <a:bodyPr>
            <a:normAutofit/>
          </a:bodyPr>
          <a:lstStyle/>
          <a:p>
            <a:r>
              <a:rPr lang="en" sz="3100" b="1" i="0" u="none" strike="noStrike">
                <a:effectLst/>
              </a:rPr>
              <a:t>Notions on Law and Protection of Human Rights</a:t>
            </a:r>
            <a:br>
              <a:rPr lang="en" sz="3100" b="1" i="0" u="none" strike="noStrike">
                <a:effectLst/>
              </a:rPr>
            </a:br>
            <a:br>
              <a:rPr lang="en" sz="3100"/>
            </a:br>
            <a:endParaRPr lang="ru-UA" sz="3100"/>
          </a:p>
        </p:txBody>
      </p:sp>
      <p:graphicFrame>
        <p:nvGraphicFramePr>
          <p:cNvPr id="5" name="Объект 2">
            <a:extLst>
              <a:ext uri="{FF2B5EF4-FFF2-40B4-BE49-F238E27FC236}">
                <a16:creationId xmlns:a16="http://schemas.microsoft.com/office/drawing/2014/main" id="{5DD67274-30CF-BB1C-5197-38C98274AD31}"/>
              </a:ext>
            </a:extLst>
          </p:cNvPr>
          <p:cNvGraphicFramePr>
            <a:graphicFrameLocks noGrp="1"/>
          </p:cNvGraphicFramePr>
          <p:nvPr>
            <p:ph sz="quarter" idx="13"/>
            <p:extLst>
              <p:ext uri="{D42A27DB-BD31-4B8C-83A1-F6EECF244321}">
                <p14:modId xmlns:p14="http://schemas.microsoft.com/office/powerpoint/2010/main" val="3425376358"/>
              </p:ext>
            </p:extLst>
          </p:nvPr>
        </p:nvGraphicFramePr>
        <p:xfrm>
          <a:off x="914400" y="1814945"/>
          <a:ext cx="10474036" cy="37465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478424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08B58CE-A486-4D86-A04C-CEBEC0C6E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a:extLst>
              <a:ext uri="{FF2B5EF4-FFF2-40B4-BE49-F238E27FC236}">
                <a16:creationId xmlns:a16="http://schemas.microsoft.com/office/drawing/2014/main" id="{7EF397AE-0609-4FFB-A98F-ECD05F0EF2C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Цветной Карвед-люди">
            <a:extLst>
              <a:ext uri="{FF2B5EF4-FFF2-40B4-BE49-F238E27FC236}">
                <a16:creationId xmlns:a16="http://schemas.microsoft.com/office/drawing/2014/main" id="{81249544-9220-9E94-6730-DD3F864B1954}"/>
              </a:ext>
            </a:extLst>
          </p:cNvPr>
          <p:cNvPicPr>
            <a:picLocks noChangeAspect="1"/>
          </p:cNvPicPr>
          <p:nvPr/>
        </p:nvPicPr>
        <p:blipFill>
          <a:blip r:embed="rId3">
            <a:duotone>
              <a:schemeClr val="bg2">
                <a:shade val="45000"/>
                <a:satMod val="135000"/>
              </a:schemeClr>
              <a:prstClr val="white"/>
            </a:duotone>
            <a:alphaModFix amt="25000"/>
          </a:blip>
          <a:srcRect t="21053"/>
          <a:stretch/>
        </p:blipFill>
        <p:spPr>
          <a:xfrm>
            <a:off x="20" y="10"/>
            <a:ext cx="12191980" cy="6857990"/>
          </a:xfrm>
          <a:prstGeom prst="rect">
            <a:avLst/>
          </a:prstGeom>
        </p:spPr>
      </p:pic>
      <p:pic>
        <p:nvPicPr>
          <p:cNvPr id="13" name="Picture 12">
            <a:extLst>
              <a:ext uri="{FF2B5EF4-FFF2-40B4-BE49-F238E27FC236}">
                <a16:creationId xmlns:a16="http://schemas.microsoft.com/office/drawing/2014/main" id="{FF0509A6-53B5-44A9-B59C-1D9C4DD3C2A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3075CE32-E33F-9B7C-DA8A-C0BA746ECCF7}"/>
              </a:ext>
            </a:extLst>
          </p:cNvPr>
          <p:cNvSpPr>
            <a:spLocks noGrp="1"/>
          </p:cNvSpPr>
          <p:nvPr>
            <p:ph type="title"/>
          </p:nvPr>
        </p:nvSpPr>
        <p:spPr>
          <a:xfrm>
            <a:off x="913775" y="618517"/>
            <a:ext cx="10364451" cy="1596177"/>
          </a:xfrm>
        </p:spPr>
        <p:txBody>
          <a:bodyPr>
            <a:normAutofit fontScale="90000"/>
          </a:bodyPr>
          <a:lstStyle/>
          <a:p>
            <a:r>
              <a:rPr lang="en" b="1" i="0" u="none" strike="noStrike" dirty="0">
                <a:solidFill>
                  <a:srgbClr val="000000"/>
                </a:solidFill>
                <a:effectLst/>
              </a:rPr>
              <a:t>Human Rights’ Generations </a:t>
            </a:r>
            <a:r>
              <a:rPr lang="en" b="1" i="0" u="none" strike="noStrike" dirty="0">
                <a:solidFill>
                  <a:srgbClr val="000000"/>
                </a:solidFill>
                <a:effectLst/>
                <a:hlinkClick r:id="rId5"/>
              </a:rPr>
              <a:t>https://youtu.be/tPEhUPxPy1Y?si=8nsyD_kIefn4bb0p</a:t>
            </a:r>
            <a:br>
              <a:rPr lang="en" b="1" i="0" u="none" strike="noStrike" dirty="0">
                <a:solidFill>
                  <a:srgbClr val="000000"/>
                </a:solidFill>
                <a:effectLst/>
              </a:rPr>
            </a:br>
            <a:endParaRPr lang="en" b="1" i="0" u="none" strike="noStrike" dirty="0">
              <a:solidFill>
                <a:srgbClr val="000000"/>
              </a:solidFill>
              <a:effectLst/>
            </a:endParaRPr>
          </a:p>
        </p:txBody>
      </p:sp>
      <p:sp>
        <p:nvSpPr>
          <p:cNvPr id="3" name="Объект 2">
            <a:extLst>
              <a:ext uri="{FF2B5EF4-FFF2-40B4-BE49-F238E27FC236}">
                <a16:creationId xmlns:a16="http://schemas.microsoft.com/office/drawing/2014/main" id="{22474503-A0DA-7990-EA23-25FDBF409F4B}"/>
              </a:ext>
            </a:extLst>
          </p:cNvPr>
          <p:cNvSpPr>
            <a:spLocks noGrp="1"/>
          </p:cNvSpPr>
          <p:nvPr>
            <p:ph sz="quarter" idx="13"/>
          </p:nvPr>
        </p:nvSpPr>
        <p:spPr>
          <a:xfrm>
            <a:off x="913774" y="2214694"/>
            <a:ext cx="10098783" cy="3576505"/>
          </a:xfrm>
        </p:spPr>
        <p:txBody>
          <a:bodyPr>
            <a:normAutofit/>
          </a:bodyPr>
          <a:lstStyle/>
          <a:p>
            <a:pPr>
              <a:buFont typeface="Arial" panose="020B0604020202020204" pitchFamily="34" charset="0"/>
              <a:buChar char="•"/>
            </a:pPr>
            <a:endParaRPr lang="en" b="1" i="0" u="none" strike="noStrike" dirty="0">
              <a:effectLst/>
            </a:endParaRPr>
          </a:p>
          <a:p>
            <a:pPr>
              <a:buFont typeface="Arial" panose="020B0604020202020204" pitchFamily="34" charset="0"/>
              <a:buChar char="•"/>
            </a:pPr>
            <a:endParaRPr lang="en" b="1" dirty="0"/>
          </a:p>
          <a:p>
            <a:pPr marL="0" lvl="0" indent="0">
              <a:buNone/>
              <a:tabLst>
                <a:tab pos="457200" algn="l"/>
              </a:tabLst>
            </a:pPr>
            <a:endParaRPr lang="ru-UA" kern="100" dirty="0">
              <a:effectLst/>
              <a:latin typeface="Times New Roman" panose="02020603050405020304" pitchFamily="18" charset="0"/>
              <a:ea typeface="Aptos" panose="020B0004020202020204" pitchFamily="34" charset="0"/>
            </a:endParaRPr>
          </a:p>
          <a:p>
            <a:endParaRPr lang="ru-UA" dirty="0"/>
          </a:p>
        </p:txBody>
      </p:sp>
      <p:sp>
        <p:nvSpPr>
          <p:cNvPr id="6" name="TextBox 5">
            <a:extLst>
              <a:ext uri="{FF2B5EF4-FFF2-40B4-BE49-F238E27FC236}">
                <a16:creationId xmlns:a16="http://schemas.microsoft.com/office/drawing/2014/main" id="{986BF501-AA89-5FC6-D97F-4C9327D6DCB2}"/>
              </a:ext>
            </a:extLst>
          </p:cNvPr>
          <p:cNvSpPr txBox="1"/>
          <p:nvPr/>
        </p:nvSpPr>
        <p:spPr>
          <a:xfrm>
            <a:off x="225288" y="2040835"/>
            <a:ext cx="11661912" cy="5301451"/>
          </a:xfrm>
          <a:prstGeom prst="rect">
            <a:avLst/>
          </a:prstGeom>
          <a:noFill/>
        </p:spPr>
        <p:txBody>
          <a:bodyPr wrap="square">
            <a:spAutoFit/>
          </a:bodyPr>
          <a:lstStyle/>
          <a:p>
            <a:pPr algn="l"/>
            <a:r>
              <a:rPr lang="en" sz="2800" b="0" i="0" u="none" strike="noStrike" dirty="0">
                <a:solidFill>
                  <a:srgbClr val="000000"/>
                </a:solidFill>
                <a:effectLst/>
              </a:rPr>
              <a:t>Human rights are commonly categorized into three generations:</a:t>
            </a:r>
          </a:p>
          <a:p>
            <a:pPr algn="l">
              <a:buFont typeface="+mj-lt"/>
              <a:buAutoNum type="arabicPeriod"/>
            </a:pPr>
            <a:r>
              <a:rPr lang="en" sz="2800" b="1" i="0" u="none" strike="noStrike" dirty="0">
                <a:solidFill>
                  <a:srgbClr val="000000"/>
                </a:solidFill>
                <a:effectLst/>
              </a:rPr>
              <a:t>First Generation (Civil and Political Rights)</a:t>
            </a:r>
            <a:r>
              <a:rPr lang="en" sz="2800" b="0" i="0" u="none" strike="noStrike" dirty="0">
                <a:solidFill>
                  <a:srgbClr val="000000"/>
                </a:solidFill>
                <a:effectLst/>
              </a:rPr>
              <a:t>: Right to life, freedom of speech, fair trial.</a:t>
            </a:r>
          </a:p>
          <a:p>
            <a:pPr algn="l">
              <a:buFont typeface="+mj-lt"/>
              <a:buAutoNum type="arabicPeriod"/>
            </a:pPr>
            <a:r>
              <a:rPr lang="en" sz="2800" b="1" i="0" u="none" strike="noStrike" dirty="0">
                <a:solidFill>
                  <a:srgbClr val="000000"/>
                </a:solidFill>
                <a:effectLst/>
              </a:rPr>
              <a:t>Second Generation (Economic, Social, and Cultural Rights)</a:t>
            </a:r>
            <a:r>
              <a:rPr lang="en" sz="2800" b="0" i="0" u="none" strike="noStrike" dirty="0">
                <a:solidFill>
                  <a:srgbClr val="000000"/>
                </a:solidFill>
                <a:effectLst/>
              </a:rPr>
              <a:t>: Right to education, healthcare, and work.</a:t>
            </a:r>
          </a:p>
          <a:p>
            <a:pPr algn="l">
              <a:buFont typeface="+mj-lt"/>
              <a:buAutoNum type="arabicPeriod"/>
            </a:pPr>
            <a:r>
              <a:rPr lang="en" sz="2800" b="1" i="0" u="none" strike="noStrike" dirty="0">
                <a:solidFill>
                  <a:srgbClr val="000000"/>
                </a:solidFill>
                <a:effectLst/>
              </a:rPr>
              <a:t>Third Generation (Collective Rights)</a:t>
            </a:r>
            <a:r>
              <a:rPr lang="en" sz="2800" b="0" i="0" u="none" strike="noStrike" dirty="0">
                <a:solidFill>
                  <a:srgbClr val="000000"/>
                </a:solidFill>
                <a:effectLst/>
              </a:rPr>
              <a:t>: Right to development, peace, and a clean environment.</a:t>
            </a:r>
          </a:p>
          <a:p>
            <a:pPr algn="l"/>
            <a:r>
              <a:rPr lang="en" sz="2800" b="1" i="0" u="none" strike="noStrike" dirty="0">
                <a:solidFill>
                  <a:srgbClr val="404040"/>
                </a:solidFill>
                <a:effectLst/>
                <a:latin typeface="Inter"/>
              </a:rPr>
              <a:t>Q&amp;A Discussion:</a:t>
            </a:r>
            <a:endParaRPr lang="en" sz="2800" b="0" i="0" u="none" strike="noStrike" dirty="0">
              <a:solidFill>
                <a:srgbClr val="404040"/>
              </a:solidFill>
              <a:effectLst/>
              <a:latin typeface="Inter"/>
            </a:endParaRPr>
          </a:p>
          <a:p>
            <a:pPr algn="l">
              <a:buFont typeface="Arial" panose="020B0604020202020204" pitchFamily="34" charset="0"/>
              <a:buChar char="•"/>
            </a:pPr>
            <a:r>
              <a:rPr lang="en" sz="2800" b="0" i="0" u="none" strike="noStrike" dirty="0">
                <a:solidFill>
                  <a:srgbClr val="404040"/>
                </a:solidFill>
                <a:effectLst/>
                <a:latin typeface="Inter"/>
              </a:rPr>
              <a:t>Which generation of Human Rights do you think is most important today? Why?</a:t>
            </a:r>
          </a:p>
          <a:p>
            <a:pPr algn="l">
              <a:spcBef>
                <a:spcPts val="300"/>
              </a:spcBef>
              <a:buFont typeface="Arial" panose="020B0604020202020204" pitchFamily="34" charset="0"/>
              <a:buChar char="•"/>
            </a:pPr>
            <a:r>
              <a:rPr lang="en" sz="2800" b="0" i="0" u="none" strike="noStrike" dirty="0">
                <a:solidFill>
                  <a:srgbClr val="404040"/>
                </a:solidFill>
                <a:effectLst/>
                <a:latin typeface="Inter"/>
              </a:rPr>
              <a:t>How do third-generation rights address global challenges like climate change?</a:t>
            </a:r>
          </a:p>
          <a:p>
            <a:pPr algn="l"/>
            <a:endParaRPr lang="en" sz="2800" b="0" i="0" u="none" strike="noStrike" dirty="0">
              <a:solidFill>
                <a:srgbClr val="000000"/>
              </a:solidFill>
              <a:effectLst/>
            </a:endParaRPr>
          </a:p>
        </p:txBody>
      </p:sp>
    </p:spTree>
    <p:extLst>
      <p:ext uri="{BB962C8B-B14F-4D97-AF65-F5344CB8AC3E}">
        <p14:creationId xmlns:p14="http://schemas.microsoft.com/office/powerpoint/2010/main" val="2538373019"/>
      </p:ext>
    </p:extLst>
  </p:cSld>
  <p:clrMapOvr>
    <a:masterClrMapping/>
  </p:clrMapOvr>
</p:sld>
</file>

<file path=ppt/theme/theme1.xml><?xml version="1.0" encoding="utf-8"?>
<a:theme xmlns:a="http://schemas.openxmlformats.org/drawingml/2006/main" name="Капля">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Капля</Template>
  <TotalTime>398</TotalTime>
  <Words>1930</Words>
  <Application>Microsoft Macintosh PowerPoint</Application>
  <PresentationFormat>Широкоэкранный</PresentationFormat>
  <Paragraphs>118</Paragraphs>
  <Slides>18</Slides>
  <Notes>1</Notes>
  <HiddenSlides>0</HiddenSlides>
  <MMClips>0</MMClips>
  <ScaleCrop>false</ScaleCrop>
  <HeadingPairs>
    <vt:vector size="6" baseType="variant">
      <vt:variant>
        <vt:lpstr>Использованные шрифты</vt:lpstr>
      </vt:variant>
      <vt:variant>
        <vt:i4>11</vt:i4>
      </vt:variant>
      <vt:variant>
        <vt:lpstr>Тема</vt:lpstr>
      </vt:variant>
      <vt:variant>
        <vt:i4>1</vt:i4>
      </vt:variant>
      <vt:variant>
        <vt:lpstr>Заголовки слайдов</vt:lpstr>
      </vt:variant>
      <vt:variant>
        <vt:i4>18</vt:i4>
      </vt:variant>
    </vt:vector>
  </HeadingPairs>
  <TitlesOfParts>
    <vt:vector size="30" baseType="lpstr">
      <vt:lpstr>-apple-system</vt:lpstr>
      <vt:lpstr>Aptos</vt:lpstr>
      <vt:lpstr>Arial</vt:lpstr>
      <vt:lpstr>din-2014</vt:lpstr>
      <vt:lpstr>Inter</vt:lpstr>
      <vt:lpstr>Museo Sans Cyrl</vt:lpstr>
      <vt:lpstr>Roboto</vt:lpstr>
      <vt:lpstr>system-ui</vt:lpstr>
      <vt:lpstr>Times New Roman</vt:lpstr>
      <vt:lpstr>Tw Cen MT</vt:lpstr>
      <vt:lpstr>ui-sans-serif</vt:lpstr>
      <vt:lpstr>Капля</vt:lpstr>
      <vt:lpstr>   </vt:lpstr>
      <vt:lpstr>Regulation and legal justification</vt:lpstr>
      <vt:lpstr>EQUAL VS DOMINATE</vt:lpstr>
      <vt:lpstr>NEWS FROM THE WEST</vt:lpstr>
      <vt:lpstr>PREAMBLE</vt:lpstr>
      <vt:lpstr>a common standard of achievement</vt:lpstr>
      <vt:lpstr>  The Relevance of Human Rights: Legal Justification </vt:lpstr>
      <vt:lpstr>Notions on Law and Protection of Human Rights  </vt:lpstr>
      <vt:lpstr>Human Rights’ Generations https://youtu.be/tPEhUPxPy1Y?si=8nsyD_kIefn4bb0p </vt:lpstr>
      <vt:lpstr>ECHR &amp; THE WORLD</vt:lpstr>
      <vt:lpstr>Relationship Between International and National Dimensions</vt:lpstr>
      <vt:lpstr>EC STEPS 2 JUSTICE</vt:lpstr>
      <vt:lpstr>Spanish Relationship Between Human Rights and Fundamental Rights</vt:lpstr>
      <vt:lpstr>Let’s Discuss! </vt:lpstr>
      <vt:lpstr>“Human rights education is much more than a lesson in schools or a theme for a day; it is a process to equip people with the tools they need to live lives of security and dignity” -Kofi Annan </vt:lpstr>
      <vt:lpstr>CASE STUDY</vt:lpstr>
      <vt:lpstr>References </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Viacheslav Tuliakov</dc:creator>
  <cp:lastModifiedBy>Viacheslav Tuliakov</cp:lastModifiedBy>
  <cp:revision>15</cp:revision>
  <dcterms:created xsi:type="dcterms:W3CDTF">2024-12-26T17:09:39Z</dcterms:created>
  <dcterms:modified xsi:type="dcterms:W3CDTF">2025-02-06T08:22:43Z</dcterms:modified>
</cp:coreProperties>
</file>