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9"/>
  </p:notesMasterIdLst>
  <p:sldIdLst>
    <p:sldId id="256" r:id="rId2"/>
    <p:sldId id="276" r:id="rId3"/>
    <p:sldId id="272" r:id="rId4"/>
    <p:sldId id="257" r:id="rId5"/>
    <p:sldId id="258" r:id="rId6"/>
    <p:sldId id="277" r:id="rId7"/>
    <p:sldId id="269" r:id="rId8"/>
    <p:sldId id="266" r:id="rId9"/>
    <p:sldId id="278" r:id="rId10"/>
    <p:sldId id="273" r:id="rId11"/>
    <p:sldId id="274" r:id="rId12"/>
    <p:sldId id="275" r:id="rId13"/>
    <p:sldId id="262" r:id="rId14"/>
    <p:sldId id="263" r:id="rId15"/>
    <p:sldId id="279" r:id="rId16"/>
    <p:sldId id="264" r:id="rId17"/>
    <p:sldId id="265"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2"/>
    <p:restoredTop sz="94643"/>
  </p:normalViewPr>
  <p:slideViewPr>
    <p:cSldViewPr snapToGrid="0">
      <p:cViewPr varScale="1">
        <p:scale>
          <a:sx n="96" d="100"/>
          <a:sy n="96" d="100"/>
        </p:scale>
        <p:origin x="1264" y="4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2D6E21-BB16-4557-AE04-66A4ED27E11D}" type="doc">
      <dgm:prSet loTypeId="urn:microsoft.com/office/officeart/2005/8/layout/hierarchy1" loCatId="hierarchy" qsTypeId="urn:microsoft.com/office/officeart/2005/8/quickstyle/simple2" qsCatId="simple" csTypeId="urn:microsoft.com/office/officeart/2005/8/colors/accent1_2" csCatId="accent1" phldr="1"/>
      <dgm:spPr/>
      <dgm:t>
        <a:bodyPr/>
        <a:lstStyle/>
        <a:p>
          <a:endParaRPr lang="en-US"/>
        </a:p>
      </dgm:t>
    </dgm:pt>
    <dgm:pt modelId="{70557F8F-687A-4C33-818F-170DE83770F6}">
      <dgm:prSet/>
      <dgm:spPr/>
      <dgm:t>
        <a:bodyPr/>
        <a:lstStyle/>
        <a:p>
          <a:r>
            <a:rPr lang="en" b="0" i="0" u="none" dirty="0"/>
            <a:t>The understanding of human rights also implies the idea of justice and fairness for the entire society. </a:t>
          </a:r>
          <a:endParaRPr lang="en-US" dirty="0"/>
        </a:p>
      </dgm:t>
    </dgm:pt>
    <dgm:pt modelId="{52BFE247-10E3-40A1-89CB-42FB01B00CD1}" type="parTrans" cxnId="{D5723143-ABF0-4F32-9406-FEBB5C084C64}">
      <dgm:prSet/>
      <dgm:spPr/>
      <dgm:t>
        <a:bodyPr/>
        <a:lstStyle/>
        <a:p>
          <a:endParaRPr lang="en-US"/>
        </a:p>
      </dgm:t>
    </dgm:pt>
    <dgm:pt modelId="{83982150-3D82-48E4-AE92-AF8C00367F8D}" type="sibTrans" cxnId="{D5723143-ABF0-4F32-9406-FEBB5C084C64}">
      <dgm:prSet/>
      <dgm:spPr/>
      <dgm:t>
        <a:bodyPr/>
        <a:lstStyle/>
        <a:p>
          <a:endParaRPr lang="en-US"/>
        </a:p>
      </dgm:t>
    </dgm:pt>
    <dgm:pt modelId="{0413DAE9-9FA3-4325-A74F-1CE3D983745C}">
      <dgm:prSet/>
      <dgm:spPr/>
      <dgm:t>
        <a:bodyPr/>
        <a:lstStyle/>
        <a:p>
          <a:r>
            <a:rPr lang="en" b="0" i="0" u="none" dirty="0"/>
            <a:t>Human rights must be respected on an equal basis by everyone, without any form of discrimination. </a:t>
          </a:r>
          <a:endParaRPr lang="en-US" dirty="0"/>
        </a:p>
      </dgm:t>
    </dgm:pt>
    <dgm:pt modelId="{BD04B863-54CD-4BD3-82DA-FCCBDA5F8017}" type="parTrans" cxnId="{D9C0ED47-9EE7-42D9-B2D6-EC3D1AD596F5}">
      <dgm:prSet/>
      <dgm:spPr/>
      <dgm:t>
        <a:bodyPr/>
        <a:lstStyle/>
        <a:p>
          <a:endParaRPr lang="en-US"/>
        </a:p>
      </dgm:t>
    </dgm:pt>
    <dgm:pt modelId="{0488763C-F73C-4B4F-96F3-5D553C326F74}" type="sibTrans" cxnId="{D9C0ED47-9EE7-42D9-B2D6-EC3D1AD596F5}">
      <dgm:prSet/>
      <dgm:spPr/>
      <dgm:t>
        <a:bodyPr/>
        <a:lstStyle/>
        <a:p>
          <a:endParaRPr lang="en-US"/>
        </a:p>
      </dgm:t>
    </dgm:pt>
    <dgm:pt modelId="{D54E991E-1953-8444-BDA8-98D1733C5D02}" type="pres">
      <dgm:prSet presAssocID="{742D6E21-BB16-4557-AE04-66A4ED27E11D}" presName="hierChild1" presStyleCnt="0">
        <dgm:presLayoutVars>
          <dgm:chPref val="1"/>
          <dgm:dir/>
          <dgm:animOne val="branch"/>
          <dgm:animLvl val="lvl"/>
          <dgm:resizeHandles/>
        </dgm:presLayoutVars>
      </dgm:prSet>
      <dgm:spPr/>
    </dgm:pt>
    <dgm:pt modelId="{166A301E-03A4-DC44-B4E0-E38BA018CE0B}" type="pres">
      <dgm:prSet presAssocID="{70557F8F-687A-4C33-818F-170DE83770F6}" presName="hierRoot1" presStyleCnt="0"/>
      <dgm:spPr/>
    </dgm:pt>
    <dgm:pt modelId="{F5F13F34-C6F5-8448-B5EF-25A8D5EC3498}" type="pres">
      <dgm:prSet presAssocID="{70557F8F-687A-4C33-818F-170DE83770F6}" presName="composite" presStyleCnt="0"/>
      <dgm:spPr/>
    </dgm:pt>
    <dgm:pt modelId="{2E837A9C-5D06-6C41-9370-13F396C74861}" type="pres">
      <dgm:prSet presAssocID="{70557F8F-687A-4C33-818F-170DE83770F6}" presName="background" presStyleLbl="node0" presStyleIdx="0" presStyleCnt="2"/>
      <dgm:spPr/>
    </dgm:pt>
    <dgm:pt modelId="{D6D309CC-7733-CE42-B0D6-DED4F2E942CA}" type="pres">
      <dgm:prSet presAssocID="{70557F8F-687A-4C33-818F-170DE83770F6}" presName="text" presStyleLbl="fgAcc0" presStyleIdx="0" presStyleCnt="2">
        <dgm:presLayoutVars>
          <dgm:chPref val="3"/>
        </dgm:presLayoutVars>
      </dgm:prSet>
      <dgm:spPr/>
    </dgm:pt>
    <dgm:pt modelId="{98FDB842-46B5-434C-B678-5AB3B007FFE4}" type="pres">
      <dgm:prSet presAssocID="{70557F8F-687A-4C33-818F-170DE83770F6}" presName="hierChild2" presStyleCnt="0"/>
      <dgm:spPr/>
    </dgm:pt>
    <dgm:pt modelId="{5749147A-193A-FA4E-AB89-FF99B41A1272}" type="pres">
      <dgm:prSet presAssocID="{0413DAE9-9FA3-4325-A74F-1CE3D983745C}" presName="hierRoot1" presStyleCnt="0"/>
      <dgm:spPr/>
    </dgm:pt>
    <dgm:pt modelId="{87493F6C-6913-334B-9747-FB69F0D6CC80}" type="pres">
      <dgm:prSet presAssocID="{0413DAE9-9FA3-4325-A74F-1CE3D983745C}" presName="composite" presStyleCnt="0"/>
      <dgm:spPr/>
    </dgm:pt>
    <dgm:pt modelId="{4049BA86-34E6-9345-B588-149FB8BB645F}" type="pres">
      <dgm:prSet presAssocID="{0413DAE9-9FA3-4325-A74F-1CE3D983745C}" presName="background" presStyleLbl="node0" presStyleIdx="1" presStyleCnt="2"/>
      <dgm:spPr/>
    </dgm:pt>
    <dgm:pt modelId="{21CC3A0F-0A16-0542-8BDA-89F0F7007D9F}" type="pres">
      <dgm:prSet presAssocID="{0413DAE9-9FA3-4325-A74F-1CE3D983745C}" presName="text" presStyleLbl="fgAcc0" presStyleIdx="1" presStyleCnt="2">
        <dgm:presLayoutVars>
          <dgm:chPref val="3"/>
        </dgm:presLayoutVars>
      </dgm:prSet>
      <dgm:spPr/>
    </dgm:pt>
    <dgm:pt modelId="{7E597B7D-ECF1-0D47-A9B0-E9EED0EF4145}" type="pres">
      <dgm:prSet presAssocID="{0413DAE9-9FA3-4325-A74F-1CE3D983745C}" presName="hierChild2" presStyleCnt="0"/>
      <dgm:spPr/>
    </dgm:pt>
  </dgm:ptLst>
  <dgm:cxnLst>
    <dgm:cxn modelId="{E6C6C002-3C10-2B42-8D4E-76EF51616BEE}" type="presOf" srcId="{0413DAE9-9FA3-4325-A74F-1CE3D983745C}" destId="{21CC3A0F-0A16-0542-8BDA-89F0F7007D9F}" srcOrd="0" destOrd="0" presId="urn:microsoft.com/office/officeart/2005/8/layout/hierarchy1"/>
    <dgm:cxn modelId="{D5723143-ABF0-4F32-9406-FEBB5C084C64}" srcId="{742D6E21-BB16-4557-AE04-66A4ED27E11D}" destId="{70557F8F-687A-4C33-818F-170DE83770F6}" srcOrd="0" destOrd="0" parTransId="{52BFE247-10E3-40A1-89CB-42FB01B00CD1}" sibTransId="{83982150-3D82-48E4-AE92-AF8C00367F8D}"/>
    <dgm:cxn modelId="{D9C0ED47-9EE7-42D9-B2D6-EC3D1AD596F5}" srcId="{742D6E21-BB16-4557-AE04-66A4ED27E11D}" destId="{0413DAE9-9FA3-4325-A74F-1CE3D983745C}" srcOrd="1" destOrd="0" parTransId="{BD04B863-54CD-4BD3-82DA-FCCBDA5F8017}" sibTransId="{0488763C-F73C-4B4F-96F3-5D553C326F74}"/>
    <dgm:cxn modelId="{BA788079-30C7-354D-9696-261613A4FB5D}" type="presOf" srcId="{70557F8F-687A-4C33-818F-170DE83770F6}" destId="{D6D309CC-7733-CE42-B0D6-DED4F2E942CA}" srcOrd="0" destOrd="0" presId="urn:microsoft.com/office/officeart/2005/8/layout/hierarchy1"/>
    <dgm:cxn modelId="{21937DA8-A5A9-E04C-9C44-5D21E1C2D18F}" type="presOf" srcId="{742D6E21-BB16-4557-AE04-66A4ED27E11D}" destId="{D54E991E-1953-8444-BDA8-98D1733C5D02}" srcOrd="0" destOrd="0" presId="urn:microsoft.com/office/officeart/2005/8/layout/hierarchy1"/>
    <dgm:cxn modelId="{CC785FF8-FDBF-D54A-9A77-976412F4CCDE}" type="presParOf" srcId="{D54E991E-1953-8444-BDA8-98D1733C5D02}" destId="{166A301E-03A4-DC44-B4E0-E38BA018CE0B}" srcOrd="0" destOrd="0" presId="urn:microsoft.com/office/officeart/2005/8/layout/hierarchy1"/>
    <dgm:cxn modelId="{94374DBA-E0D5-9646-A438-AE41D5C06F0A}" type="presParOf" srcId="{166A301E-03A4-DC44-B4E0-E38BA018CE0B}" destId="{F5F13F34-C6F5-8448-B5EF-25A8D5EC3498}" srcOrd="0" destOrd="0" presId="urn:microsoft.com/office/officeart/2005/8/layout/hierarchy1"/>
    <dgm:cxn modelId="{7AD3208B-733D-224F-B7B6-DCE4C8655E01}" type="presParOf" srcId="{F5F13F34-C6F5-8448-B5EF-25A8D5EC3498}" destId="{2E837A9C-5D06-6C41-9370-13F396C74861}" srcOrd="0" destOrd="0" presId="urn:microsoft.com/office/officeart/2005/8/layout/hierarchy1"/>
    <dgm:cxn modelId="{BE87A02E-72E1-3B44-BE4C-33F26721A641}" type="presParOf" srcId="{F5F13F34-C6F5-8448-B5EF-25A8D5EC3498}" destId="{D6D309CC-7733-CE42-B0D6-DED4F2E942CA}" srcOrd="1" destOrd="0" presId="urn:microsoft.com/office/officeart/2005/8/layout/hierarchy1"/>
    <dgm:cxn modelId="{F7FA6B0A-FF43-F640-8EB4-169FD47BE6C7}" type="presParOf" srcId="{166A301E-03A4-DC44-B4E0-E38BA018CE0B}" destId="{98FDB842-46B5-434C-B678-5AB3B007FFE4}" srcOrd="1" destOrd="0" presId="urn:microsoft.com/office/officeart/2005/8/layout/hierarchy1"/>
    <dgm:cxn modelId="{0DEE7867-3317-DB4E-B639-7A0F0DCBD90D}" type="presParOf" srcId="{D54E991E-1953-8444-BDA8-98D1733C5D02}" destId="{5749147A-193A-FA4E-AB89-FF99B41A1272}" srcOrd="1" destOrd="0" presId="urn:microsoft.com/office/officeart/2005/8/layout/hierarchy1"/>
    <dgm:cxn modelId="{2DDD63AB-C466-0F45-8C37-AD15F42B6362}" type="presParOf" srcId="{5749147A-193A-FA4E-AB89-FF99B41A1272}" destId="{87493F6C-6913-334B-9747-FB69F0D6CC80}" srcOrd="0" destOrd="0" presId="urn:microsoft.com/office/officeart/2005/8/layout/hierarchy1"/>
    <dgm:cxn modelId="{135F08D2-EF80-BE4E-83D2-3D38FFE53F5D}" type="presParOf" srcId="{87493F6C-6913-334B-9747-FB69F0D6CC80}" destId="{4049BA86-34E6-9345-B588-149FB8BB645F}" srcOrd="0" destOrd="0" presId="urn:microsoft.com/office/officeart/2005/8/layout/hierarchy1"/>
    <dgm:cxn modelId="{BCE10E39-D5E9-CF4D-9C30-CEF04A81B82C}" type="presParOf" srcId="{87493F6C-6913-334B-9747-FB69F0D6CC80}" destId="{21CC3A0F-0A16-0542-8BDA-89F0F7007D9F}" srcOrd="1" destOrd="0" presId="urn:microsoft.com/office/officeart/2005/8/layout/hierarchy1"/>
    <dgm:cxn modelId="{096D57F3-7235-9B48-9EC0-C6102D2421A3}" type="presParOf" srcId="{5749147A-193A-FA4E-AB89-FF99B41A1272}" destId="{7E597B7D-ECF1-0D47-A9B0-E9EED0EF4145}"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837A9C-5D06-6C41-9370-13F396C74861}">
      <dsp:nvSpPr>
        <dsp:cNvPr id="0" name=""/>
        <dsp:cNvSpPr/>
      </dsp:nvSpPr>
      <dsp:spPr>
        <a:xfrm>
          <a:off x="1378" y="515373"/>
          <a:ext cx="4838013" cy="3072138"/>
        </a:xfrm>
        <a:prstGeom prst="roundRect">
          <a:avLst>
            <a:gd name="adj" fmla="val 10000"/>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D6D309CC-7733-CE42-B0D6-DED4F2E942CA}">
      <dsp:nvSpPr>
        <dsp:cNvPr id="0" name=""/>
        <dsp:cNvSpPr/>
      </dsp:nvSpPr>
      <dsp:spPr>
        <a:xfrm>
          <a:off x="538935" y="1026052"/>
          <a:ext cx="4838013" cy="3072138"/>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 sz="3800" b="0" i="0" u="none" kern="1200" dirty="0"/>
            <a:t>The understanding of human rights also implies the idea of justice and fairness for the entire society. </a:t>
          </a:r>
          <a:endParaRPr lang="en-US" sz="3800" kern="1200" dirty="0"/>
        </a:p>
      </dsp:txBody>
      <dsp:txXfrm>
        <a:off x="628915" y="1116032"/>
        <a:ext cx="4658053" cy="2892178"/>
      </dsp:txXfrm>
    </dsp:sp>
    <dsp:sp modelId="{4049BA86-34E6-9345-B588-149FB8BB645F}">
      <dsp:nvSpPr>
        <dsp:cNvPr id="0" name=""/>
        <dsp:cNvSpPr/>
      </dsp:nvSpPr>
      <dsp:spPr>
        <a:xfrm>
          <a:off x="5914505" y="515373"/>
          <a:ext cx="4838013" cy="3072138"/>
        </a:xfrm>
        <a:prstGeom prst="roundRect">
          <a:avLst>
            <a:gd name="adj" fmla="val 10000"/>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21CC3A0F-0A16-0542-8BDA-89F0F7007D9F}">
      <dsp:nvSpPr>
        <dsp:cNvPr id="0" name=""/>
        <dsp:cNvSpPr/>
      </dsp:nvSpPr>
      <dsp:spPr>
        <a:xfrm>
          <a:off x="6452062" y="1026052"/>
          <a:ext cx="4838013" cy="3072138"/>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 sz="3800" b="0" i="0" u="none" kern="1200" dirty="0"/>
            <a:t>Human rights must be respected on an equal basis by everyone, without any form of discrimination. </a:t>
          </a:r>
          <a:endParaRPr lang="en-US" sz="3800" kern="1200" dirty="0"/>
        </a:p>
      </dsp:txBody>
      <dsp:txXfrm>
        <a:off x="6542042" y="1116032"/>
        <a:ext cx="4658053" cy="289217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6976B5-EBF4-C841-9EC8-ABE5520015A7}" type="datetimeFigureOut">
              <a:rPr lang="ru-UA" smtClean="0"/>
              <a:t>02.02.2025</a:t>
            </a:fld>
            <a:endParaRPr lang="ru-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1D4041-421B-C04E-B257-11A0E2C123DE}" type="slidenum">
              <a:rPr lang="ru-UA" smtClean="0"/>
              <a:t>‹#›</a:t>
            </a:fld>
            <a:endParaRPr lang="ru-UA"/>
          </a:p>
        </p:txBody>
      </p:sp>
    </p:spTree>
    <p:extLst>
      <p:ext uri="{BB962C8B-B14F-4D97-AF65-F5344CB8AC3E}">
        <p14:creationId xmlns:p14="http://schemas.microsoft.com/office/powerpoint/2010/main" val="4265556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UA" dirty="0"/>
          </a:p>
        </p:txBody>
      </p:sp>
      <p:sp>
        <p:nvSpPr>
          <p:cNvPr id="4" name="Номер слайда 3"/>
          <p:cNvSpPr>
            <a:spLocks noGrp="1"/>
          </p:cNvSpPr>
          <p:nvPr>
            <p:ph type="sldNum" sz="quarter" idx="5"/>
          </p:nvPr>
        </p:nvSpPr>
        <p:spPr/>
        <p:txBody>
          <a:bodyPr/>
          <a:lstStyle/>
          <a:p>
            <a:fld id="{491D4041-421B-C04E-B257-11A0E2C123DE}" type="slidenum">
              <a:rPr lang="ru-UA" smtClean="0"/>
              <a:t>1</a:t>
            </a:fld>
            <a:endParaRPr lang="ru-UA"/>
          </a:p>
        </p:txBody>
      </p:sp>
    </p:spTree>
    <p:extLst>
      <p:ext uri="{BB962C8B-B14F-4D97-AF65-F5344CB8AC3E}">
        <p14:creationId xmlns:p14="http://schemas.microsoft.com/office/powerpoint/2010/main" val="6092301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ru-RU"/>
              <a:t>Образец заголовка</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2/2/25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2/2/25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2/2/25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2/2/25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ru-RU"/>
              <a:t>Образец заголовка</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2/2/25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2/2/25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ru-RU"/>
              <a:t>Образец заголовка</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ru-RU"/>
              <a:t>Образец заголовка</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t>2/2/25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2/2/25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Content Placeholder 3"/>
          <p:cNvSpPr>
            <a:spLocks noGrp="1"/>
          </p:cNvSpPr>
          <p:nvPr>
            <p:ph sz="quarter" idx="13"/>
          </p:nvPr>
        </p:nvSpPr>
        <p:spPr>
          <a:xfrm>
            <a:off x="913774" y="3051012"/>
            <a:ext cx="5106027"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6172200" y="3051012"/>
            <a:ext cx="5105401"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2/2/25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2/2/25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2/2/25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ru-RU"/>
              <a:t>Образец заголовка</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2/2/25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2/2/25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2/2/25</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hyperlink" Target="https://www.humanrights.com/what-are-human-rights/brief-history/" TargetMode="External"/><Relationship Id="rId4" Type="http://schemas.openxmlformats.org/officeDocument/2006/relationships/hyperlink" Target="https://www.un.org/en/about-us/universal-declaration-of-human-rights"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hyperlink" Target="https://www.humanrights.com/what-are-human-rights/brief-history/"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hyperlink" Target="https://avalon.law.yale.edu/ancient/hamframe.asp#:~:text=143.,144" TargetMode="External"/><Relationship Id="rId5" Type="http://schemas.openxmlformats.org/officeDocument/2006/relationships/image" Target="../media/image3.pn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057" name="Rectangle 1056">
            <a:extLst>
              <a:ext uri="{FF2B5EF4-FFF2-40B4-BE49-F238E27FC236}">
                <a16:creationId xmlns:a16="http://schemas.microsoft.com/office/drawing/2014/main" id="{7A9DDB14-2119-4710-B257-A2D232D17B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La escuela de negocios Esic renueva su identidad corporativa">
            <a:extLst>
              <a:ext uri="{FF2B5EF4-FFF2-40B4-BE49-F238E27FC236}">
                <a16:creationId xmlns:a16="http://schemas.microsoft.com/office/drawing/2014/main" id="{276A3F7C-474E-9AC8-4152-EDAFA32AEC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4184" r="-2" b="6680"/>
          <a:stretch/>
        </p:blipFill>
        <p:spPr bwMode="auto">
          <a:xfrm>
            <a:off x="6645" y="10"/>
            <a:ext cx="4628035" cy="3428988"/>
          </a:xfrm>
          <a:prstGeom prst="rect">
            <a:avLst/>
          </a:prstGeom>
          <a:noFill/>
          <a:extLst>
            <a:ext uri="{909E8E84-426E-40DD-AFC4-6F175D3DCCD1}">
              <a14:hiddenFill xmlns:a14="http://schemas.microsoft.com/office/drawing/2010/main">
                <a:solidFill>
                  <a:srgbClr val="FFFFFF"/>
                </a:solidFill>
              </a14:hiddenFill>
            </a:ext>
          </a:extLst>
        </p:spPr>
      </p:pic>
      <p:pic>
        <p:nvPicPr>
          <p:cNvPr id="5" name="Рисунок 4" descr="Изображение выглядит как снимок экрана, искусство, круг&#10;&#10;Автоматически созданное описание">
            <a:extLst>
              <a:ext uri="{FF2B5EF4-FFF2-40B4-BE49-F238E27FC236}">
                <a16:creationId xmlns:a16="http://schemas.microsoft.com/office/drawing/2014/main" id="{2108CAD7-ACE9-A973-F135-19946EC72DBF}"/>
              </a:ext>
            </a:extLst>
          </p:cNvPr>
          <p:cNvPicPr>
            <a:picLocks noChangeAspect="1"/>
          </p:cNvPicPr>
          <p:nvPr/>
        </p:nvPicPr>
        <p:blipFill>
          <a:blip r:embed="rId4"/>
          <a:srcRect t="4878" r="-1" b="21030"/>
          <a:stretch/>
        </p:blipFill>
        <p:spPr>
          <a:xfrm>
            <a:off x="6645" y="3429000"/>
            <a:ext cx="4628035" cy="3428998"/>
          </a:xfrm>
          <a:prstGeom prst="rect">
            <a:avLst/>
          </a:prstGeom>
        </p:spPr>
      </p:pic>
      <p:cxnSp>
        <p:nvCxnSpPr>
          <p:cNvPr id="1059" name="Straight Connector 1058">
            <a:extLst>
              <a:ext uri="{FF2B5EF4-FFF2-40B4-BE49-F238E27FC236}">
                <a16:creationId xmlns:a16="http://schemas.microsoft.com/office/drawing/2014/main" id="{665226B8-7BEF-459A-943B-2D317D39AC3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a:endCxn id="15" idx="1"/>
          </p:cNvCxnSpPr>
          <p:nvPr>
            <p:extLst>
              <p:ext uri="{386F3935-93C4-4BCD-93E2-E3B085C9AB24}">
                <p16:designElem xmlns:p16="http://schemas.microsoft.com/office/powerpoint/2015/main" val="1"/>
              </p:ext>
            </p:extLst>
          </p:nvPr>
        </p:nvCxnSpPr>
        <p:spPr>
          <a:xfrm flipV="1">
            <a:off x="58020" y="3428999"/>
            <a:ext cx="4534756" cy="3"/>
          </a:xfrm>
          <a:prstGeom prst="line">
            <a:avLst/>
          </a:prstGeom>
          <a:ln w="82550" cap="sq">
            <a:solidFill>
              <a:srgbClr val="D9D9D9"/>
            </a:solidFill>
            <a:miter lim="800000"/>
          </a:ln>
          <a:scene3d>
            <a:camera prst="orthographicFront"/>
            <a:lightRig rig="threePt" dir="t">
              <a:rot lat="0" lon="0" rev="2700000"/>
            </a:lightRig>
          </a:scene3d>
          <a:sp3d contourW="6350">
            <a:bevelT h="38100"/>
            <a:contourClr>
              <a:srgbClr val="BFBFBF"/>
            </a:contourClr>
          </a:sp3d>
        </p:spPr>
        <p:style>
          <a:lnRef idx="1">
            <a:schemeClr val="accent1"/>
          </a:lnRef>
          <a:fillRef idx="0">
            <a:schemeClr val="accent1"/>
          </a:fillRef>
          <a:effectRef idx="0">
            <a:schemeClr val="accent1"/>
          </a:effectRef>
          <a:fontRef idx="minor">
            <a:schemeClr val="tx1"/>
          </a:fontRef>
        </p:style>
      </p:cxnSp>
      <p:sp>
        <p:nvSpPr>
          <p:cNvPr id="1061" name="Rectangle 1060">
            <a:extLst>
              <a:ext uri="{FF2B5EF4-FFF2-40B4-BE49-F238E27FC236}">
                <a16:creationId xmlns:a16="http://schemas.microsoft.com/office/drawing/2014/main" id="{5E1206B7-071A-4F64-B994-3D36DF2B04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2776"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63" name="Picture 1062">
            <a:extLst>
              <a:ext uri="{FF2B5EF4-FFF2-40B4-BE49-F238E27FC236}">
                <a16:creationId xmlns:a16="http://schemas.microsoft.com/office/drawing/2014/main" id="{CC27FB91-E9A5-42F8-A854-9762A4D1F1E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E6C7057D-FE98-4949-A469-4C1F17A6ADA6}"/>
              </a:ext>
            </a:extLst>
          </p:cNvPr>
          <p:cNvSpPr>
            <a:spLocks noGrp="1"/>
          </p:cNvSpPr>
          <p:nvPr>
            <p:ph type="ctrTitle"/>
          </p:nvPr>
        </p:nvSpPr>
        <p:spPr>
          <a:xfrm>
            <a:off x="5615756" y="1358901"/>
            <a:ext cx="5601818" cy="2730498"/>
          </a:xfrm>
        </p:spPr>
        <p:txBody>
          <a:bodyPr>
            <a:normAutofit/>
          </a:bodyPr>
          <a:lstStyle/>
          <a:p>
            <a:br>
              <a:rPr lang="en-US" sz="2600" dirty="0"/>
            </a:br>
            <a:br>
              <a:rPr lang="en-US" sz="2600" dirty="0"/>
            </a:br>
            <a:br>
              <a:rPr lang="ru-RU" sz="2600" dirty="0"/>
            </a:br>
            <a:endParaRPr lang="ru-UA" sz="2600" dirty="0"/>
          </a:p>
        </p:txBody>
      </p:sp>
      <p:sp>
        <p:nvSpPr>
          <p:cNvPr id="3" name="Подзаголовок 2">
            <a:extLst>
              <a:ext uri="{FF2B5EF4-FFF2-40B4-BE49-F238E27FC236}">
                <a16:creationId xmlns:a16="http://schemas.microsoft.com/office/drawing/2014/main" id="{23F5E26F-B64F-2EFD-ECE6-8E300B95339C}"/>
              </a:ext>
            </a:extLst>
          </p:cNvPr>
          <p:cNvSpPr>
            <a:spLocks noGrp="1"/>
          </p:cNvSpPr>
          <p:nvPr>
            <p:ph type="subTitle" idx="1"/>
          </p:nvPr>
        </p:nvSpPr>
        <p:spPr>
          <a:xfrm>
            <a:off x="5782220" y="4165601"/>
            <a:ext cx="5268890" cy="789172"/>
          </a:xfrm>
        </p:spPr>
        <p:txBody>
          <a:bodyPr>
            <a:normAutofit fontScale="77500" lnSpcReduction="20000"/>
          </a:bodyPr>
          <a:lstStyle/>
          <a:p>
            <a:r>
              <a:rPr lang="en-US" dirty="0"/>
              <a:t>Prof. Viacheslav (SLAVA) TULIAKOV</a:t>
            </a:r>
          </a:p>
          <a:p>
            <a:r>
              <a:rPr lang="en-US" dirty="0" err="1"/>
              <a:t>Viacheslav.Tuliakov@esic.university</a:t>
            </a:r>
            <a:endParaRPr lang="ru-UA" dirty="0"/>
          </a:p>
        </p:txBody>
      </p:sp>
      <p:sp>
        <p:nvSpPr>
          <p:cNvPr id="8" name="TextBox 7">
            <a:extLst>
              <a:ext uri="{FF2B5EF4-FFF2-40B4-BE49-F238E27FC236}">
                <a16:creationId xmlns:a16="http://schemas.microsoft.com/office/drawing/2014/main" id="{FFF09CAF-68B0-E8F8-2BE3-29173C952560}"/>
              </a:ext>
            </a:extLst>
          </p:cNvPr>
          <p:cNvSpPr txBox="1"/>
          <p:nvPr/>
        </p:nvSpPr>
        <p:spPr>
          <a:xfrm>
            <a:off x="5697069" y="1282700"/>
            <a:ext cx="5520505" cy="2062103"/>
          </a:xfrm>
          <a:prstGeom prst="rect">
            <a:avLst/>
          </a:prstGeom>
          <a:noFill/>
        </p:spPr>
        <p:txBody>
          <a:bodyPr wrap="square">
            <a:spAutoFit/>
          </a:bodyPr>
          <a:lstStyle/>
          <a:p>
            <a:r>
              <a:rPr lang="en" sz="3200" dirty="0">
                <a:solidFill>
                  <a:srgbClr val="000000"/>
                </a:solidFill>
                <a:effectLst/>
                <a:latin typeface="Times New Roman" panose="02020603050405020304" pitchFamily="18" charset="0"/>
                <a:cs typeface="Times New Roman" panose="02020603050405020304" pitchFamily="18" charset="0"/>
              </a:rPr>
              <a:t>The study of Human </a:t>
            </a:r>
            <a:r>
              <a:rPr lang="en" sz="3200" dirty="0">
                <a:solidFill>
                  <a:srgbClr val="000000"/>
                </a:solidFill>
                <a:latin typeface="Times New Roman" panose="02020603050405020304" pitchFamily="18" charset="0"/>
                <a:cs typeface="Times New Roman" panose="02020603050405020304" pitchFamily="18" charset="0"/>
              </a:rPr>
              <a:t>R</a:t>
            </a:r>
            <a:r>
              <a:rPr lang="en" sz="3200" dirty="0">
                <a:solidFill>
                  <a:srgbClr val="000000"/>
                </a:solidFill>
                <a:effectLst/>
                <a:latin typeface="Times New Roman" panose="02020603050405020304" pitchFamily="18" charset="0"/>
                <a:cs typeface="Times New Roman" panose="02020603050405020304" pitchFamily="18" charset="0"/>
              </a:rPr>
              <a:t>ights and the promotion of the principles embedded in the human rights doctrine (Unit 1-1)</a:t>
            </a:r>
            <a:endParaRPr lang="ru-UA"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309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200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4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a:extLst>
            <a:ext uri="{FF2B5EF4-FFF2-40B4-BE49-F238E27FC236}">
              <a16:creationId xmlns:a16="http://schemas.microsoft.com/office/drawing/2014/main" id="{11D58AEB-7743-0257-3BAB-D0A243462C09}"/>
            </a:ext>
          </a:extLst>
        </p:cNvPr>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DC3B8C6B-63CA-4384-8059-2036BE5202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a:extLst>
              <a:ext uri="{FF2B5EF4-FFF2-40B4-BE49-F238E27FC236}">
                <a16:creationId xmlns:a16="http://schemas.microsoft.com/office/drawing/2014/main" id="{EF43B70D-ED67-90A2-4E63-5EF8A67904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0102" r="-1" b="-1"/>
          <a:stretch/>
        </p:blipFill>
        <p:spPr bwMode="auto">
          <a:xfrm>
            <a:off x="20" y="10"/>
            <a:ext cx="4024741" cy="6857990"/>
          </a:xfrm>
          <a:prstGeom prst="rect">
            <a:avLst/>
          </a:prstGeom>
          <a:noFill/>
          <a:extLst>
            <a:ext uri="{909E8E84-426E-40DD-AFC4-6F175D3DCCD1}">
              <a14:hiddenFill xmlns:a14="http://schemas.microsoft.com/office/drawing/2010/main">
                <a:solidFill>
                  <a:srgbClr val="FFFFFF"/>
                </a:solidFill>
              </a14:hiddenFill>
            </a:ext>
          </a:extLst>
        </p:spPr>
      </p:pic>
      <p:sp>
        <p:nvSpPr>
          <p:cNvPr id="2057" name="Rectangle 2056">
            <a:extLst>
              <a:ext uri="{FF2B5EF4-FFF2-40B4-BE49-F238E27FC236}">
                <a16:creationId xmlns:a16="http://schemas.microsoft.com/office/drawing/2014/main" id="{C71B03AA-C0EB-4104-84F8-E1AB8BFBE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9" name="Picture 2058">
            <a:extLst>
              <a:ext uri="{FF2B5EF4-FFF2-40B4-BE49-F238E27FC236}">
                <a16:creationId xmlns:a16="http://schemas.microsoft.com/office/drawing/2014/main" id="{09C2B723-6C2F-49DE-A429-50BDFD1ADB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B9D05E4B-9AB1-7DEE-AE46-4D752D4D63A7}"/>
              </a:ext>
            </a:extLst>
          </p:cNvPr>
          <p:cNvSpPr>
            <a:spLocks noGrp="1"/>
          </p:cNvSpPr>
          <p:nvPr>
            <p:ph type="title"/>
          </p:nvPr>
        </p:nvSpPr>
        <p:spPr>
          <a:xfrm>
            <a:off x="4465050" y="618517"/>
            <a:ext cx="6672886" cy="1596177"/>
          </a:xfrm>
        </p:spPr>
        <p:txBody>
          <a:bodyPr vert="horz" lIns="91440" tIns="45720" rIns="91440" bIns="45720" rtlCol="0">
            <a:normAutofit/>
          </a:bodyPr>
          <a:lstStyle/>
          <a:p>
            <a:r>
              <a:rPr lang="en" b="1"/>
              <a:t>John Locke and Liberalism</a:t>
            </a:r>
            <a:br>
              <a:rPr lang="en" b="1"/>
            </a:br>
            <a:br>
              <a:rPr lang="en" b="1"/>
            </a:br>
            <a:endParaRPr lang="en-US" b="1" i="0" u="none" strike="noStrike" dirty="0"/>
          </a:p>
        </p:txBody>
      </p:sp>
      <p:sp>
        <p:nvSpPr>
          <p:cNvPr id="6" name="Объект 5">
            <a:extLst>
              <a:ext uri="{FF2B5EF4-FFF2-40B4-BE49-F238E27FC236}">
                <a16:creationId xmlns:a16="http://schemas.microsoft.com/office/drawing/2014/main" id="{914D0CD3-B252-35C5-10A4-0588FC3D8EF6}"/>
              </a:ext>
            </a:extLst>
          </p:cNvPr>
          <p:cNvSpPr>
            <a:spLocks noGrp="1"/>
          </p:cNvSpPr>
          <p:nvPr>
            <p:ph sz="quarter" idx="13"/>
          </p:nvPr>
        </p:nvSpPr>
        <p:spPr>
          <a:xfrm>
            <a:off x="4465048" y="2367092"/>
            <a:ext cx="6672887" cy="3424107"/>
          </a:xfrm>
        </p:spPr>
        <p:txBody>
          <a:bodyPr vert="horz" lIns="91440" tIns="45720" rIns="91440" bIns="45720" rtlCol="0">
            <a:normAutofit/>
          </a:bodyPr>
          <a:lstStyle/>
          <a:p>
            <a:pPr>
              <a:lnSpc>
                <a:spcPct val="110000"/>
              </a:lnSpc>
            </a:pPr>
            <a:r>
              <a:rPr lang="en" sz="1100" b="1" dirty="0"/>
              <a:t>John Locke (1632–1704):</a:t>
            </a:r>
            <a:endParaRPr lang="en" sz="1100" dirty="0"/>
          </a:p>
          <a:p>
            <a:pPr>
              <a:lnSpc>
                <a:spcPct val="110000"/>
              </a:lnSpc>
            </a:pPr>
            <a:r>
              <a:rPr lang="en" sz="1100" b="0" i="0" u="none" strike="noStrike" dirty="0">
                <a:effectLst/>
              </a:rPr>
              <a:t> believed in natural rights – life, liberty, and property. </a:t>
            </a:r>
          </a:p>
          <a:p>
            <a:pPr>
              <a:lnSpc>
                <a:spcPct val="110000"/>
              </a:lnSpc>
            </a:pPr>
            <a:r>
              <a:rPr lang="en" sz="1100" b="0" i="0" u="none" strike="noStrike" dirty="0">
                <a:effectLst/>
              </a:rPr>
              <a:t>He said the government must protect these rights, and if it fails, the people have the right to change it.</a:t>
            </a:r>
          </a:p>
          <a:p>
            <a:pPr>
              <a:lnSpc>
                <a:spcPct val="110000"/>
              </a:lnSpc>
              <a:spcBef>
                <a:spcPts val="300"/>
              </a:spcBef>
              <a:buFont typeface="Arial" panose="020B0604020202020204" pitchFamily="34" charset="0"/>
              <a:buChar char="•"/>
            </a:pPr>
            <a:r>
              <a:rPr lang="en" sz="1100" dirty="0">
                <a:effectLst/>
              </a:rPr>
              <a:t>Wrote </a:t>
            </a:r>
            <a:r>
              <a:rPr lang="en" sz="1100" i="1" dirty="0">
                <a:effectLst/>
              </a:rPr>
              <a:t>“Two Treatises of Government”</a:t>
            </a:r>
            <a:r>
              <a:rPr lang="en" sz="1100" dirty="0">
                <a:effectLst/>
              </a:rPr>
              <a:t> (1689).</a:t>
            </a:r>
          </a:p>
          <a:p>
            <a:pPr>
              <a:lnSpc>
                <a:spcPct val="110000"/>
              </a:lnSpc>
              <a:spcBef>
                <a:spcPts val="300"/>
              </a:spcBef>
              <a:buFont typeface="Arial" panose="020B0604020202020204" pitchFamily="34" charset="0"/>
              <a:buChar char="•"/>
            </a:pPr>
            <a:r>
              <a:rPr lang="en" sz="1100" b="1" dirty="0">
                <a:effectLst/>
              </a:rPr>
              <a:t>Quote:</a:t>
            </a:r>
            <a:br>
              <a:rPr lang="en" sz="1100" dirty="0">
                <a:effectLst/>
              </a:rPr>
            </a:br>
            <a:r>
              <a:rPr lang="en" sz="1100" i="1" dirty="0">
                <a:effectLst/>
              </a:rPr>
              <a:t>“All mankind... being all equal and independent, no one ought to harm another in his life, health, liberty, or possessions.”</a:t>
            </a:r>
            <a:br>
              <a:rPr lang="en" sz="1100" dirty="0">
                <a:effectLst/>
              </a:rPr>
            </a:br>
            <a:r>
              <a:rPr lang="en" sz="1100" i="1" dirty="0">
                <a:effectLst/>
              </a:rPr>
              <a:t>“</a:t>
            </a:r>
            <a:r>
              <a:rPr lang="en" sz="1100" i="1" dirty="0" err="1">
                <a:effectLst/>
              </a:rPr>
              <a:t>Todos</a:t>
            </a:r>
            <a:r>
              <a:rPr lang="en" sz="1100" i="1" dirty="0">
                <a:effectLst/>
              </a:rPr>
              <a:t> </a:t>
            </a:r>
            <a:r>
              <a:rPr lang="en" sz="1100" i="1" dirty="0" err="1">
                <a:effectLst/>
              </a:rPr>
              <a:t>los</a:t>
            </a:r>
            <a:r>
              <a:rPr lang="en" sz="1100" i="1" dirty="0">
                <a:effectLst/>
              </a:rPr>
              <a:t> </a:t>
            </a:r>
            <a:r>
              <a:rPr lang="en" sz="1100" i="1" dirty="0" err="1">
                <a:effectLst/>
              </a:rPr>
              <a:t>seres</a:t>
            </a:r>
            <a:r>
              <a:rPr lang="en" sz="1100" i="1" dirty="0">
                <a:effectLst/>
              </a:rPr>
              <a:t> </a:t>
            </a:r>
            <a:r>
              <a:rPr lang="en" sz="1100" i="1" dirty="0" err="1">
                <a:effectLst/>
              </a:rPr>
              <a:t>humanos</a:t>
            </a:r>
            <a:r>
              <a:rPr lang="en" sz="1100" i="1" dirty="0">
                <a:effectLst/>
              </a:rPr>
              <a:t>... </a:t>
            </a:r>
            <a:r>
              <a:rPr lang="en" sz="1100" i="1" dirty="0" err="1">
                <a:effectLst/>
              </a:rPr>
              <a:t>siendo</a:t>
            </a:r>
            <a:r>
              <a:rPr lang="en" sz="1100" i="1" dirty="0">
                <a:effectLst/>
              </a:rPr>
              <a:t> </a:t>
            </a:r>
            <a:r>
              <a:rPr lang="en" sz="1100" i="1" dirty="0" err="1">
                <a:effectLst/>
              </a:rPr>
              <a:t>iguales</a:t>
            </a:r>
            <a:r>
              <a:rPr lang="en" sz="1100" i="1" dirty="0">
                <a:effectLst/>
              </a:rPr>
              <a:t> e </a:t>
            </a:r>
            <a:r>
              <a:rPr lang="en" sz="1100" i="1" dirty="0" err="1">
                <a:effectLst/>
              </a:rPr>
              <a:t>independientes</a:t>
            </a:r>
            <a:r>
              <a:rPr lang="en" sz="1100" i="1" dirty="0">
                <a:effectLst/>
              </a:rPr>
              <a:t>, </a:t>
            </a:r>
            <a:r>
              <a:rPr lang="en" sz="1100" i="1" dirty="0" err="1">
                <a:effectLst/>
              </a:rPr>
              <a:t>nadie</a:t>
            </a:r>
            <a:r>
              <a:rPr lang="en" sz="1100" i="1" dirty="0">
                <a:effectLst/>
              </a:rPr>
              <a:t> </a:t>
            </a:r>
            <a:r>
              <a:rPr lang="en" sz="1100" i="1" dirty="0" err="1">
                <a:effectLst/>
              </a:rPr>
              <a:t>debe</a:t>
            </a:r>
            <a:r>
              <a:rPr lang="en" sz="1100" i="1" dirty="0">
                <a:effectLst/>
              </a:rPr>
              <a:t> </a:t>
            </a:r>
            <a:r>
              <a:rPr lang="en" sz="1100" i="1" dirty="0" err="1">
                <a:effectLst/>
              </a:rPr>
              <a:t>dañar</a:t>
            </a:r>
            <a:r>
              <a:rPr lang="en" sz="1100" i="1" dirty="0">
                <a:effectLst/>
              </a:rPr>
              <a:t> a </a:t>
            </a:r>
            <a:r>
              <a:rPr lang="en" sz="1100" i="1" dirty="0" err="1">
                <a:effectLst/>
              </a:rPr>
              <a:t>otro</a:t>
            </a:r>
            <a:r>
              <a:rPr lang="en" sz="1100" i="1" dirty="0">
                <a:effectLst/>
              </a:rPr>
              <a:t> </a:t>
            </a:r>
            <a:r>
              <a:rPr lang="en" sz="1100" i="1" dirty="0" err="1">
                <a:effectLst/>
              </a:rPr>
              <a:t>en</a:t>
            </a:r>
            <a:r>
              <a:rPr lang="en" sz="1100" i="1" dirty="0">
                <a:effectLst/>
              </a:rPr>
              <a:t> </a:t>
            </a:r>
            <a:r>
              <a:rPr lang="en" sz="1100" i="1" dirty="0" err="1">
                <a:effectLst/>
              </a:rPr>
              <a:t>su</a:t>
            </a:r>
            <a:r>
              <a:rPr lang="en" sz="1100" i="1" dirty="0">
                <a:effectLst/>
              </a:rPr>
              <a:t> </a:t>
            </a:r>
            <a:r>
              <a:rPr lang="en" sz="1100" i="1" dirty="0" err="1">
                <a:effectLst/>
              </a:rPr>
              <a:t>vida</a:t>
            </a:r>
            <a:r>
              <a:rPr lang="en" sz="1100" i="1" dirty="0">
                <a:effectLst/>
              </a:rPr>
              <a:t>, </a:t>
            </a:r>
            <a:r>
              <a:rPr lang="en" sz="1100" i="1" dirty="0" err="1">
                <a:effectLst/>
              </a:rPr>
              <a:t>salud</a:t>
            </a:r>
            <a:r>
              <a:rPr lang="en" sz="1100" i="1" dirty="0">
                <a:effectLst/>
              </a:rPr>
              <a:t>, </a:t>
            </a:r>
            <a:r>
              <a:rPr lang="en" sz="1100" i="1" dirty="0" err="1">
                <a:effectLst/>
              </a:rPr>
              <a:t>libertad</a:t>
            </a:r>
            <a:r>
              <a:rPr lang="en" sz="1100" i="1" dirty="0">
                <a:effectLst/>
              </a:rPr>
              <a:t> o </a:t>
            </a:r>
            <a:r>
              <a:rPr lang="en" sz="1100" i="1" dirty="0" err="1">
                <a:effectLst/>
              </a:rPr>
              <a:t>posesiones</a:t>
            </a:r>
            <a:r>
              <a:rPr lang="en" sz="1100" i="1" dirty="0">
                <a:effectLst/>
              </a:rPr>
              <a:t>.”</a:t>
            </a:r>
            <a:endParaRPr lang="en" sz="1100" dirty="0">
              <a:effectLst/>
            </a:endParaRPr>
          </a:p>
          <a:p>
            <a:pPr>
              <a:lnSpc>
                <a:spcPct val="110000"/>
              </a:lnSpc>
              <a:spcAft>
                <a:spcPts val="300"/>
              </a:spcAft>
            </a:pPr>
            <a:r>
              <a:rPr lang="en" sz="1100" b="1" dirty="0">
                <a:effectLst/>
              </a:rPr>
              <a:t>Liberalism:</a:t>
            </a:r>
            <a:endParaRPr lang="en" sz="1100" dirty="0">
              <a:effectLst/>
            </a:endParaRPr>
          </a:p>
          <a:p>
            <a:pPr>
              <a:lnSpc>
                <a:spcPct val="110000"/>
              </a:lnSpc>
              <a:spcBef>
                <a:spcPts val="300"/>
              </a:spcBef>
              <a:buFont typeface="Arial" panose="020B0604020202020204" pitchFamily="34" charset="0"/>
              <a:buChar char="•"/>
            </a:pPr>
            <a:r>
              <a:rPr lang="en" sz="1100" dirty="0">
                <a:effectLst/>
              </a:rPr>
              <a:t>Emphasizes individual freedom and limited government.</a:t>
            </a:r>
          </a:p>
          <a:p>
            <a:pPr>
              <a:lnSpc>
                <a:spcPct val="110000"/>
              </a:lnSpc>
              <a:spcBef>
                <a:spcPts val="300"/>
              </a:spcBef>
              <a:buFont typeface="Arial" panose="020B0604020202020204" pitchFamily="34" charset="0"/>
              <a:buChar char="•"/>
            </a:pPr>
            <a:r>
              <a:rPr lang="en" sz="1100" i="1" dirty="0" err="1">
                <a:effectLst/>
              </a:rPr>
              <a:t>Enfatiza</a:t>
            </a:r>
            <a:r>
              <a:rPr lang="en" sz="1100" i="1" dirty="0">
                <a:effectLst/>
              </a:rPr>
              <a:t> la </a:t>
            </a:r>
            <a:r>
              <a:rPr lang="en" sz="1100" i="1" dirty="0" err="1">
                <a:effectLst/>
              </a:rPr>
              <a:t>libertad</a:t>
            </a:r>
            <a:r>
              <a:rPr lang="en" sz="1100" i="1" dirty="0">
                <a:effectLst/>
              </a:rPr>
              <a:t> individual y </a:t>
            </a:r>
            <a:r>
              <a:rPr lang="en" sz="1100" i="1" dirty="0" err="1">
                <a:effectLst/>
              </a:rPr>
              <a:t>el</a:t>
            </a:r>
            <a:r>
              <a:rPr lang="en" sz="1100" i="1" dirty="0">
                <a:effectLst/>
              </a:rPr>
              <a:t> </a:t>
            </a:r>
            <a:r>
              <a:rPr lang="en" sz="1100" i="1" dirty="0" err="1">
                <a:effectLst/>
              </a:rPr>
              <a:t>gobierno</a:t>
            </a:r>
            <a:r>
              <a:rPr lang="en" sz="1100" i="1" dirty="0">
                <a:effectLst/>
              </a:rPr>
              <a:t> </a:t>
            </a:r>
            <a:r>
              <a:rPr lang="en" sz="1100" i="1" dirty="0" err="1">
                <a:effectLst/>
              </a:rPr>
              <a:t>limitado</a:t>
            </a:r>
            <a:r>
              <a:rPr lang="en" sz="1100" i="1" dirty="0">
                <a:effectLst/>
              </a:rPr>
              <a:t>.</a:t>
            </a:r>
            <a:endParaRPr lang="en" sz="1100" dirty="0">
              <a:effectLst/>
            </a:endParaRPr>
          </a:p>
          <a:p>
            <a:pPr>
              <a:lnSpc>
                <a:spcPct val="110000"/>
              </a:lnSpc>
            </a:pPr>
            <a:r>
              <a:rPr lang="en" sz="1100" i="1" dirty="0"/>
              <a:t>(Locke, Two Treatises of Government, https://</a:t>
            </a:r>
            <a:r>
              <a:rPr lang="en" sz="1100" i="1" dirty="0" err="1"/>
              <a:t>www.earlymoderntexts.com</a:t>
            </a:r>
            <a:r>
              <a:rPr lang="en" sz="1100" i="1" dirty="0"/>
              <a:t>/authors/</a:t>
            </a:r>
            <a:r>
              <a:rPr lang="en" sz="1100" i="1" dirty="0" err="1"/>
              <a:t>locke</a:t>
            </a:r>
            <a:r>
              <a:rPr lang="en" sz="1100" i="1" dirty="0"/>
              <a:t>)</a:t>
            </a:r>
            <a:endParaRPr lang="en" sz="1100" dirty="0"/>
          </a:p>
        </p:txBody>
      </p:sp>
    </p:spTree>
    <p:extLst>
      <p:ext uri="{BB962C8B-B14F-4D97-AF65-F5344CB8AC3E}">
        <p14:creationId xmlns:p14="http://schemas.microsoft.com/office/powerpoint/2010/main" val="2248925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a:extLst>
            <a:ext uri="{FF2B5EF4-FFF2-40B4-BE49-F238E27FC236}">
              <a16:creationId xmlns:a16="http://schemas.microsoft.com/office/drawing/2014/main" id="{2FC564EF-8E41-0152-CCE8-E9CEAFE29572}"/>
            </a:ext>
          </a:extLst>
        </p:cNvPr>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DC3B8C6B-63CA-4384-8059-2036BE5202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undefined">
            <a:extLst>
              <a:ext uri="{FF2B5EF4-FFF2-40B4-BE49-F238E27FC236}">
                <a16:creationId xmlns:a16="http://schemas.microsoft.com/office/drawing/2014/main" id="{B742EB6A-5771-E0E2-CD55-86F8052A09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2448" r="-2" b="-2"/>
          <a:stretch/>
        </p:blipFill>
        <p:spPr bwMode="auto">
          <a:xfrm>
            <a:off x="20" y="10"/>
            <a:ext cx="4024741" cy="6857990"/>
          </a:xfrm>
          <a:prstGeom prst="rect">
            <a:avLst/>
          </a:prstGeom>
          <a:noFill/>
          <a:extLst>
            <a:ext uri="{909E8E84-426E-40DD-AFC4-6F175D3DCCD1}">
              <a14:hiddenFill xmlns:a14="http://schemas.microsoft.com/office/drawing/2010/main">
                <a:solidFill>
                  <a:srgbClr val="FFFFFF"/>
                </a:solidFill>
              </a14:hiddenFill>
            </a:ext>
          </a:extLst>
        </p:spPr>
      </p:pic>
      <p:sp>
        <p:nvSpPr>
          <p:cNvPr id="3081" name="Rectangle 3080">
            <a:extLst>
              <a:ext uri="{FF2B5EF4-FFF2-40B4-BE49-F238E27FC236}">
                <a16:creationId xmlns:a16="http://schemas.microsoft.com/office/drawing/2014/main" id="{C71B03AA-C0EB-4104-84F8-E1AB8BFBE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83" name="Picture 3082">
            <a:extLst>
              <a:ext uri="{FF2B5EF4-FFF2-40B4-BE49-F238E27FC236}">
                <a16:creationId xmlns:a16="http://schemas.microsoft.com/office/drawing/2014/main" id="{09C2B723-6C2F-49DE-A429-50BDFD1ADB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9ADD5FF1-5B9E-A7EE-15D5-855761E1E1B2}"/>
              </a:ext>
            </a:extLst>
          </p:cNvPr>
          <p:cNvSpPr>
            <a:spLocks noGrp="1"/>
          </p:cNvSpPr>
          <p:nvPr>
            <p:ph type="title"/>
          </p:nvPr>
        </p:nvSpPr>
        <p:spPr>
          <a:xfrm>
            <a:off x="4465050" y="618517"/>
            <a:ext cx="6672886" cy="947047"/>
          </a:xfrm>
        </p:spPr>
        <p:txBody>
          <a:bodyPr vert="horz" lIns="91440" tIns="45720" rIns="91440" bIns="45720" rtlCol="0">
            <a:normAutofit fontScale="90000"/>
          </a:bodyPr>
          <a:lstStyle/>
          <a:p>
            <a:br>
              <a:rPr lang="en" sz="2500" b="1" dirty="0"/>
            </a:br>
            <a:br>
              <a:rPr lang="en" sz="2500" b="1" dirty="0"/>
            </a:br>
            <a:r>
              <a:rPr lang="en" sz="2500" b="1" dirty="0"/>
              <a:t>Immanuel Kant and the Enlightenment</a:t>
            </a:r>
            <a:br>
              <a:rPr lang="en" sz="2500" b="1" dirty="0"/>
            </a:br>
            <a:endParaRPr lang="en-US" sz="2500" b="1" i="0" u="none" strike="noStrike" dirty="0"/>
          </a:p>
        </p:txBody>
      </p:sp>
      <p:sp>
        <p:nvSpPr>
          <p:cNvPr id="6" name="Объект 5">
            <a:extLst>
              <a:ext uri="{FF2B5EF4-FFF2-40B4-BE49-F238E27FC236}">
                <a16:creationId xmlns:a16="http://schemas.microsoft.com/office/drawing/2014/main" id="{DC67328F-F8B2-E7E0-689B-A22AFD46EBC5}"/>
              </a:ext>
            </a:extLst>
          </p:cNvPr>
          <p:cNvSpPr>
            <a:spLocks noGrp="1"/>
          </p:cNvSpPr>
          <p:nvPr>
            <p:ph sz="quarter" idx="13"/>
          </p:nvPr>
        </p:nvSpPr>
        <p:spPr>
          <a:xfrm>
            <a:off x="4465048" y="1565564"/>
            <a:ext cx="7117352" cy="4225635"/>
          </a:xfrm>
        </p:spPr>
        <p:txBody>
          <a:bodyPr vert="horz" lIns="91440" tIns="45720" rIns="91440" bIns="45720" rtlCol="0">
            <a:normAutofit fontScale="70000" lnSpcReduction="20000"/>
          </a:bodyPr>
          <a:lstStyle/>
          <a:p>
            <a:pPr>
              <a:lnSpc>
                <a:spcPct val="110000"/>
              </a:lnSpc>
            </a:pPr>
            <a:r>
              <a:rPr lang="en" sz="1800" b="0" i="0" u="none" strike="noStrike" dirty="0">
                <a:effectLst/>
              </a:rPr>
              <a:t>Kant emphasized human dignity and moral duty. </a:t>
            </a:r>
          </a:p>
          <a:p>
            <a:pPr>
              <a:lnSpc>
                <a:spcPct val="110000"/>
              </a:lnSpc>
            </a:pPr>
            <a:r>
              <a:rPr lang="en" sz="1800" b="0" i="0" u="none" strike="noStrike" dirty="0">
                <a:effectLst/>
              </a:rPr>
              <a:t>He believed people should be treated as ends, not means.</a:t>
            </a:r>
          </a:p>
          <a:p>
            <a:pPr>
              <a:lnSpc>
                <a:spcPct val="110000"/>
              </a:lnSpc>
            </a:pPr>
            <a:r>
              <a:rPr lang="en" sz="1800" b="1" dirty="0"/>
              <a:t>"Act only according to that maxim whereby you can at the same time will that it should become a universal law."</a:t>
            </a:r>
            <a:r>
              <a:rPr lang="en" sz="1800" dirty="0"/>
              <a:t> </a:t>
            </a:r>
            <a:r>
              <a:rPr lang="en" sz="1800" i="1" dirty="0"/>
              <a:t>(Kant, Groundwork of the Metaphysics of Morals, https://</a:t>
            </a:r>
            <a:r>
              <a:rPr lang="en" sz="1800" i="1" dirty="0" err="1"/>
              <a:t>plato.stanford.edu</a:t>
            </a:r>
            <a:r>
              <a:rPr lang="en" sz="1800" i="1" dirty="0"/>
              <a:t>/entries/</a:t>
            </a:r>
            <a:r>
              <a:rPr lang="en" sz="1800" i="1" dirty="0" err="1"/>
              <a:t>kant</a:t>
            </a:r>
            <a:r>
              <a:rPr lang="en" sz="1800" i="1" dirty="0"/>
              <a:t>-moral/)</a:t>
            </a:r>
            <a:endParaRPr lang="en" sz="1800" dirty="0"/>
          </a:p>
          <a:p>
            <a:pPr>
              <a:lnSpc>
                <a:spcPct val="110000"/>
              </a:lnSpc>
              <a:buFont typeface="Arial" panose="020B0604020202020204" pitchFamily="34" charset="0"/>
              <a:buChar char="•"/>
            </a:pPr>
            <a:endParaRPr lang="en" sz="1800" b="0" i="0" u="none" strike="noStrike" dirty="0">
              <a:effectLst/>
              <a:latin typeface="Inter"/>
            </a:endParaRPr>
          </a:p>
          <a:p>
            <a:pPr marL="742950" lvl="1" indent="-285750">
              <a:lnSpc>
                <a:spcPct val="110000"/>
              </a:lnSpc>
              <a:spcBef>
                <a:spcPts val="300"/>
              </a:spcBef>
              <a:buFont typeface="Arial" panose="020B0604020202020204" pitchFamily="34" charset="0"/>
              <a:buChar char="•"/>
            </a:pPr>
            <a:r>
              <a:rPr lang="en" b="0" i="0" u="none" strike="noStrike" dirty="0">
                <a:effectLst/>
                <a:latin typeface="Inter"/>
              </a:rPr>
              <a:t>Focused on reason, morality, and human dignity.</a:t>
            </a:r>
          </a:p>
          <a:p>
            <a:pPr marL="742950" lvl="1" indent="-285750">
              <a:lnSpc>
                <a:spcPct val="110000"/>
              </a:lnSpc>
              <a:spcBef>
                <a:spcPts val="300"/>
              </a:spcBef>
              <a:buFont typeface="Arial" panose="020B0604020202020204" pitchFamily="34" charset="0"/>
              <a:buChar char="•"/>
            </a:pPr>
            <a:r>
              <a:rPr lang="en" b="0" i="0" u="none" strike="noStrike" dirty="0">
                <a:effectLst/>
                <a:latin typeface="Inter"/>
              </a:rPr>
              <a:t>Wrote </a:t>
            </a:r>
            <a:r>
              <a:rPr lang="en" b="0" i="1" u="none" strike="noStrike" dirty="0">
                <a:effectLst/>
                <a:latin typeface="Inter"/>
              </a:rPr>
              <a:t>“Groundwork of the Metaphysics of Morals”</a:t>
            </a:r>
            <a:r>
              <a:rPr lang="en" b="0" i="0" u="none" strike="noStrike" dirty="0">
                <a:effectLst/>
                <a:latin typeface="Inter"/>
              </a:rPr>
              <a:t> (1785).</a:t>
            </a:r>
          </a:p>
          <a:p>
            <a:pPr marL="742950" lvl="1" indent="-285750">
              <a:lnSpc>
                <a:spcPct val="110000"/>
              </a:lnSpc>
              <a:spcBef>
                <a:spcPts val="300"/>
              </a:spcBef>
              <a:buFont typeface="Arial" panose="020B0604020202020204" pitchFamily="34" charset="0"/>
              <a:buChar char="•"/>
            </a:pPr>
            <a:endParaRPr lang="en" b="1" i="0" u="none" strike="noStrike" dirty="0">
              <a:effectLst/>
              <a:latin typeface="Inter"/>
            </a:endParaRPr>
          </a:p>
          <a:p>
            <a:pPr marL="742950" lvl="1" indent="-285750">
              <a:lnSpc>
                <a:spcPct val="110000"/>
              </a:lnSpc>
              <a:spcBef>
                <a:spcPts val="300"/>
              </a:spcBef>
              <a:buFont typeface="Arial" panose="020B0604020202020204" pitchFamily="34" charset="0"/>
              <a:buChar char="•"/>
            </a:pPr>
            <a:r>
              <a:rPr lang="en" b="1" i="0" u="none" strike="noStrike" dirty="0">
                <a:effectLst/>
                <a:latin typeface="Inter"/>
              </a:rPr>
              <a:t>Quote:</a:t>
            </a:r>
            <a:br>
              <a:rPr lang="en" b="0" i="0" u="none" strike="noStrike" dirty="0">
                <a:effectLst/>
                <a:latin typeface="Inter"/>
              </a:rPr>
            </a:br>
            <a:r>
              <a:rPr lang="en" b="0" i="1" u="none" strike="noStrike" dirty="0">
                <a:effectLst/>
                <a:latin typeface="Inter"/>
              </a:rPr>
              <a:t>“Act in such a way that you treat humanity, whether in your own person or in the person of any other, never merely as a means to an end, but always at the same time as an end.”</a:t>
            </a:r>
            <a:br>
              <a:rPr lang="en" b="0" i="0" u="none" strike="noStrike" dirty="0">
                <a:effectLst/>
                <a:latin typeface="Inter"/>
              </a:rPr>
            </a:br>
            <a:endParaRPr lang="en" b="0" i="0" u="none" strike="noStrike" dirty="0">
              <a:effectLst/>
              <a:latin typeface="Inter"/>
            </a:endParaRPr>
          </a:p>
          <a:p>
            <a:pPr marL="742950" lvl="1" indent="-285750">
              <a:lnSpc>
                <a:spcPct val="110000"/>
              </a:lnSpc>
              <a:spcBef>
                <a:spcPts val="300"/>
              </a:spcBef>
              <a:buFont typeface="Arial" panose="020B0604020202020204" pitchFamily="34" charset="0"/>
              <a:buChar char="•"/>
            </a:pPr>
            <a:r>
              <a:rPr lang="en" b="0" i="1" u="none" strike="noStrike" dirty="0">
                <a:effectLst/>
                <a:latin typeface="Inter"/>
              </a:rPr>
              <a:t>“</a:t>
            </a:r>
            <a:r>
              <a:rPr lang="en" b="0" i="1" u="none" strike="noStrike" dirty="0" err="1">
                <a:effectLst/>
                <a:latin typeface="Inter"/>
              </a:rPr>
              <a:t>Actúa</a:t>
            </a:r>
            <a:r>
              <a:rPr lang="en" b="0" i="1" u="none" strike="noStrike" dirty="0">
                <a:effectLst/>
                <a:latin typeface="Inter"/>
              </a:rPr>
              <a:t> de </a:t>
            </a:r>
            <a:r>
              <a:rPr lang="en" b="0" i="1" u="none" strike="noStrike" dirty="0" err="1">
                <a:effectLst/>
                <a:latin typeface="Inter"/>
              </a:rPr>
              <a:t>tal</a:t>
            </a:r>
            <a:r>
              <a:rPr lang="en" b="0" i="1" u="none" strike="noStrike" dirty="0">
                <a:effectLst/>
                <a:latin typeface="Inter"/>
              </a:rPr>
              <a:t> </a:t>
            </a:r>
            <a:r>
              <a:rPr lang="en" b="0" i="1" u="none" strike="noStrike" dirty="0" err="1">
                <a:effectLst/>
                <a:latin typeface="Inter"/>
              </a:rPr>
              <a:t>manera</a:t>
            </a:r>
            <a:r>
              <a:rPr lang="en" b="0" i="1" u="none" strike="noStrike" dirty="0">
                <a:effectLst/>
                <a:latin typeface="Inter"/>
              </a:rPr>
              <a:t> que </a:t>
            </a:r>
            <a:r>
              <a:rPr lang="en" b="0" i="1" u="none" strike="noStrike" dirty="0" err="1">
                <a:effectLst/>
                <a:latin typeface="Inter"/>
              </a:rPr>
              <a:t>trates</a:t>
            </a:r>
            <a:r>
              <a:rPr lang="en" b="0" i="1" u="none" strike="noStrike" dirty="0">
                <a:effectLst/>
                <a:latin typeface="Inter"/>
              </a:rPr>
              <a:t> a la </a:t>
            </a:r>
            <a:r>
              <a:rPr lang="en" b="0" i="1" u="none" strike="noStrike" dirty="0" err="1">
                <a:effectLst/>
                <a:latin typeface="Inter"/>
              </a:rPr>
              <a:t>humanidad</a:t>
            </a:r>
            <a:r>
              <a:rPr lang="en" b="0" i="1" u="none" strike="noStrike" dirty="0">
                <a:effectLst/>
                <a:latin typeface="Inter"/>
              </a:rPr>
              <a:t>, tanto </a:t>
            </a:r>
            <a:r>
              <a:rPr lang="en" b="0" i="1" u="none" strike="noStrike" dirty="0" err="1">
                <a:effectLst/>
                <a:latin typeface="Inter"/>
              </a:rPr>
              <a:t>en</a:t>
            </a:r>
            <a:r>
              <a:rPr lang="en" b="0" i="1" u="none" strike="noStrike" dirty="0">
                <a:effectLst/>
                <a:latin typeface="Inter"/>
              </a:rPr>
              <a:t> </a:t>
            </a:r>
            <a:r>
              <a:rPr lang="en" b="0" i="1" u="none" strike="noStrike" dirty="0" err="1">
                <a:effectLst/>
                <a:latin typeface="Inter"/>
              </a:rPr>
              <a:t>tu</a:t>
            </a:r>
            <a:r>
              <a:rPr lang="en" b="0" i="1" u="none" strike="noStrike" dirty="0">
                <a:effectLst/>
                <a:latin typeface="Inter"/>
              </a:rPr>
              <a:t> persona </a:t>
            </a:r>
            <a:r>
              <a:rPr lang="en" b="0" i="1" u="none" strike="noStrike" dirty="0" err="1">
                <a:effectLst/>
                <a:latin typeface="Inter"/>
              </a:rPr>
              <a:t>como</a:t>
            </a:r>
            <a:r>
              <a:rPr lang="en" b="0" i="1" u="none" strike="noStrike" dirty="0">
                <a:effectLst/>
                <a:latin typeface="Inter"/>
              </a:rPr>
              <a:t> </a:t>
            </a:r>
            <a:r>
              <a:rPr lang="en" b="0" i="1" u="none" strike="noStrike" dirty="0" err="1">
                <a:effectLst/>
                <a:latin typeface="Inter"/>
              </a:rPr>
              <a:t>en</a:t>
            </a:r>
            <a:r>
              <a:rPr lang="en" b="0" i="1" u="none" strike="noStrike" dirty="0">
                <a:effectLst/>
                <a:latin typeface="Inter"/>
              </a:rPr>
              <a:t> la de </a:t>
            </a:r>
            <a:r>
              <a:rPr lang="en" b="0" i="1" u="none" strike="noStrike" dirty="0" err="1">
                <a:effectLst/>
                <a:latin typeface="Inter"/>
              </a:rPr>
              <a:t>cualquier</a:t>
            </a:r>
            <a:r>
              <a:rPr lang="en" b="0" i="1" u="none" strike="noStrike" dirty="0">
                <a:effectLst/>
                <a:latin typeface="Inter"/>
              </a:rPr>
              <a:t> </a:t>
            </a:r>
            <a:r>
              <a:rPr lang="en" b="0" i="1" u="none" strike="noStrike" dirty="0" err="1">
                <a:effectLst/>
                <a:latin typeface="Inter"/>
              </a:rPr>
              <a:t>otro</a:t>
            </a:r>
            <a:r>
              <a:rPr lang="en" b="0" i="1" u="none" strike="noStrike" dirty="0">
                <a:effectLst/>
                <a:latin typeface="Inter"/>
              </a:rPr>
              <a:t>, </a:t>
            </a:r>
            <a:r>
              <a:rPr lang="en" b="0" i="1" u="none" strike="noStrike" dirty="0" err="1">
                <a:effectLst/>
                <a:latin typeface="Inter"/>
              </a:rPr>
              <a:t>siempre</a:t>
            </a:r>
            <a:r>
              <a:rPr lang="en" b="0" i="1" u="none" strike="noStrike" dirty="0">
                <a:effectLst/>
                <a:latin typeface="Inter"/>
              </a:rPr>
              <a:t> </a:t>
            </a:r>
            <a:r>
              <a:rPr lang="en" b="0" i="1" u="none" strike="noStrike" dirty="0" err="1">
                <a:effectLst/>
                <a:latin typeface="Inter"/>
              </a:rPr>
              <a:t>como</a:t>
            </a:r>
            <a:r>
              <a:rPr lang="en" b="0" i="1" u="none" strike="noStrike" dirty="0">
                <a:effectLst/>
                <a:latin typeface="Inter"/>
              </a:rPr>
              <a:t> un fin y </a:t>
            </a:r>
            <a:r>
              <a:rPr lang="en" b="0" i="1" u="none" strike="noStrike" dirty="0" err="1">
                <a:effectLst/>
                <a:latin typeface="Inter"/>
              </a:rPr>
              <a:t>nunca</a:t>
            </a:r>
            <a:r>
              <a:rPr lang="en" b="0" i="1" u="none" strike="noStrike" dirty="0">
                <a:effectLst/>
                <a:latin typeface="Inter"/>
              </a:rPr>
              <a:t> solo </a:t>
            </a:r>
            <a:r>
              <a:rPr lang="en" b="0" i="1" u="none" strike="noStrike" dirty="0" err="1">
                <a:effectLst/>
                <a:latin typeface="Inter"/>
              </a:rPr>
              <a:t>como</a:t>
            </a:r>
            <a:r>
              <a:rPr lang="en" b="0" i="1" u="none" strike="noStrike" dirty="0">
                <a:effectLst/>
                <a:latin typeface="Inter"/>
              </a:rPr>
              <a:t> un medio.”</a:t>
            </a:r>
            <a:endParaRPr lang="en" b="0" i="0" u="none" strike="noStrike" dirty="0">
              <a:effectLst/>
              <a:latin typeface="Inter"/>
            </a:endParaRPr>
          </a:p>
          <a:p>
            <a:pPr>
              <a:lnSpc>
                <a:spcPct val="110000"/>
              </a:lnSpc>
              <a:spcBef>
                <a:spcPts val="300"/>
              </a:spcBef>
              <a:spcAft>
                <a:spcPts val="300"/>
              </a:spcAft>
              <a:buFont typeface="Arial" panose="020B0604020202020204" pitchFamily="34" charset="0"/>
              <a:buChar char="•"/>
            </a:pPr>
            <a:r>
              <a:rPr lang="en" sz="1800" b="1" i="0" u="none" strike="noStrike" dirty="0">
                <a:effectLst/>
                <a:latin typeface="Inter"/>
              </a:rPr>
              <a:t>Enlightenment:</a:t>
            </a:r>
            <a:endParaRPr lang="en" sz="1800" b="0" i="0" u="none" strike="noStrike" dirty="0">
              <a:effectLst/>
              <a:latin typeface="Inter"/>
            </a:endParaRPr>
          </a:p>
          <a:p>
            <a:pPr marL="742950" lvl="1" indent="-285750">
              <a:lnSpc>
                <a:spcPct val="110000"/>
              </a:lnSpc>
              <a:spcBef>
                <a:spcPts val="300"/>
              </a:spcBef>
              <a:buFont typeface="Arial" panose="020B0604020202020204" pitchFamily="34" charset="0"/>
              <a:buChar char="•"/>
            </a:pPr>
            <a:r>
              <a:rPr lang="en" b="0" i="0" u="none" strike="noStrike" dirty="0">
                <a:effectLst/>
                <a:latin typeface="Inter"/>
              </a:rPr>
              <a:t>A movement that emphasized reason, science, and human rights.</a:t>
            </a:r>
          </a:p>
          <a:p>
            <a:pPr marL="742950" lvl="1" indent="-285750">
              <a:lnSpc>
                <a:spcPct val="110000"/>
              </a:lnSpc>
              <a:spcBef>
                <a:spcPts val="300"/>
              </a:spcBef>
              <a:buFont typeface="Arial" panose="020B0604020202020204" pitchFamily="34" charset="0"/>
              <a:buChar char="•"/>
            </a:pPr>
            <a:r>
              <a:rPr lang="en" b="0" i="1" u="none" strike="noStrike" dirty="0">
                <a:effectLst/>
                <a:latin typeface="Inter"/>
              </a:rPr>
              <a:t>Un </a:t>
            </a:r>
            <a:r>
              <a:rPr lang="en" b="0" i="1" u="none" strike="noStrike" dirty="0" err="1">
                <a:effectLst/>
                <a:latin typeface="Inter"/>
              </a:rPr>
              <a:t>movimiento</a:t>
            </a:r>
            <a:r>
              <a:rPr lang="en" b="0" i="1" u="none" strike="noStrike" dirty="0">
                <a:effectLst/>
                <a:latin typeface="Inter"/>
              </a:rPr>
              <a:t> que </a:t>
            </a:r>
            <a:r>
              <a:rPr lang="en" b="0" i="1" u="none" strike="noStrike" dirty="0" err="1">
                <a:effectLst/>
                <a:latin typeface="Inter"/>
              </a:rPr>
              <a:t>enfatizó</a:t>
            </a:r>
            <a:r>
              <a:rPr lang="en" b="0" i="1" u="none" strike="noStrike" dirty="0">
                <a:effectLst/>
                <a:latin typeface="Inter"/>
              </a:rPr>
              <a:t> la </a:t>
            </a:r>
            <a:r>
              <a:rPr lang="en" b="0" i="1" u="none" strike="noStrike" dirty="0" err="1">
                <a:effectLst/>
                <a:latin typeface="Inter"/>
              </a:rPr>
              <a:t>razón</a:t>
            </a:r>
            <a:r>
              <a:rPr lang="en" b="0" i="1" u="none" strike="noStrike" dirty="0">
                <a:effectLst/>
                <a:latin typeface="Inter"/>
              </a:rPr>
              <a:t>, la </a:t>
            </a:r>
            <a:r>
              <a:rPr lang="en" b="0" i="1" u="none" strike="noStrike" dirty="0" err="1">
                <a:effectLst/>
                <a:latin typeface="Inter"/>
              </a:rPr>
              <a:t>ciencia</a:t>
            </a:r>
            <a:r>
              <a:rPr lang="en" b="0" i="1" u="none" strike="noStrike" dirty="0">
                <a:effectLst/>
                <a:latin typeface="Inter"/>
              </a:rPr>
              <a:t> y </a:t>
            </a:r>
            <a:r>
              <a:rPr lang="en" b="0" i="1" u="none" strike="noStrike" dirty="0" err="1">
                <a:effectLst/>
                <a:latin typeface="Inter"/>
              </a:rPr>
              <a:t>los</a:t>
            </a:r>
            <a:r>
              <a:rPr lang="en" b="0" i="1" u="none" strike="noStrike" dirty="0">
                <a:effectLst/>
                <a:latin typeface="Inter"/>
              </a:rPr>
              <a:t> derechos </a:t>
            </a:r>
            <a:r>
              <a:rPr lang="en" b="0" i="1" u="none" strike="noStrike" dirty="0" err="1">
                <a:effectLst/>
                <a:latin typeface="Inter"/>
              </a:rPr>
              <a:t>humanos</a:t>
            </a:r>
            <a:r>
              <a:rPr lang="en" b="0" i="1" u="none" strike="noStrike" dirty="0">
                <a:effectLst/>
                <a:latin typeface="Inter"/>
              </a:rPr>
              <a:t>.</a:t>
            </a:r>
            <a:endParaRPr lang="en" b="0" i="0" u="none" strike="noStrike" dirty="0">
              <a:effectLst/>
              <a:latin typeface="Inter"/>
            </a:endParaRPr>
          </a:p>
          <a:p>
            <a:pPr>
              <a:lnSpc>
                <a:spcPct val="110000"/>
              </a:lnSpc>
            </a:pPr>
            <a:endParaRPr lang="en" sz="700" b="0" i="0" u="none" strike="noStrike" dirty="0">
              <a:effectLst/>
            </a:endParaRPr>
          </a:p>
        </p:txBody>
      </p:sp>
    </p:spTree>
    <p:extLst>
      <p:ext uri="{BB962C8B-B14F-4D97-AF65-F5344CB8AC3E}">
        <p14:creationId xmlns:p14="http://schemas.microsoft.com/office/powerpoint/2010/main" val="21747136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a:extLst>
            <a:ext uri="{FF2B5EF4-FFF2-40B4-BE49-F238E27FC236}">
              <a16:creationId xmlns:a16="http://schemas.microsoft.com/office/drawing/2014/main" id="{2645282A-3071-2C26-4F72-FB90C3F14AC2}"/>
            </a:ext>
          </a:extLst>
        </p:cNvPr>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446F2B05-D14A-46C1-B94D-81BAFA34CA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a:extLst>
              <a:ext uri="{FF2B5EF4-FFF2-40B4-BE49-F238E27FC236}">
                <a16:creationId xmlns:a16="http://schemas.microsoft.com/office/drawing/2014/main" id="{3D0ADB51-BAA9-82C2-8FC1-34646974880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97458" y="618517"/>
            <a:ext cx="3487603" cy="5596019"/>
          </a:xfrm>
          <a:prstGeom prst="roundRect">
            <a:avLst>
              <a:gd name="adj" fmla="val 530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pic>
        <p:nvPicPr>
          <p:cNvPr id="4105" name="Picture 4104">
            <a:extLst>
              <a:ext uri="{FF2B5EF4-FFF2-40B4-BE49-F238E27FC236}">
                <a16:creationId xmlns:a16="http://schemas.microsoft.com/office/drawing/2014/main" id="{DC21F734-A85A-4FEA-8CB8-6C72B8195C3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E1F5286C-DD81-FECB-CE9B-3B9C7E48188F}"/>
              </a:ext>
            </a:extLst>
          </p:cNvPr>
          <p:cNvSpPr>
            <a:spLocks noGrp="1"/>
          </p:cNvSpPr>
          <p:nvPr>
            <p:ph type="title"/>
          </p:nvPr>
        </p:nvSpPr>
        <p:spPr>
          <a:xfrm>
            <a:off x="5282520" y="618517"/>
            <a:ext cx="5855416" cy="1596177"/>
          </a:xfrm>
        </p:spPr>
        <p:txBody>
          <a:bodyPr vert="horz" lIns="91440" tIns="45720" rIns="91440" bIns="45720" rtlCol="0">
            <a:normAutofit/>
          </a:bodyPr>
          <a:lstStyle/>
          <a:p>
            <a:br>
              <a:rPr lang="en" sz="1700" b="1"/>
            </a:br>
            <a:r>
              <a:rPr lang="en" sz="1700" b="1"/>
              <a:t>Jean-Jacques Rousseau and the Social Contract</a:t>
            </a:r>
            <a:br>
              <a:rPr lang="en" sz="1700" b="1"/>
            </a:br>
            <a:br>
              <a:rPr lang="en" sz="1700" b="1"/>
            </a:br>
            <a:br>
              <a:rPr lang="en" sz="1700" b="1"/>
            </a:br>
            <a:endParaRPr lang="en-US" sz="1700" b="1" i="0" u="none" strike="noStrike"/>
          </a:p>
        </p:txBody>
      </p:sp>
      <p:sp>
        <p:nvSpPr>
          <p:cNvPr id="6" name="Объект 5">
            <a:extLst>
              <a:ext uri="{FF2B5EF4-FFF2-40B4-BE49-F238E27FC236}">
                <a16:creationId xmlns:a16="http://schemas.microsoft.com/office/drawing/2014/main" id="{E2425968-17BC-8EA0-FA92-7CF0643459BD}"/>
              </a:ext>
            </a:extLst>
          </p:cNvPr>
          <p:cNvSpPr>
            <a:spLocks noGrp="1"/>
          </p:cNvSpPr>
          <p:nvPr>
            <p:ph sz="quarter" idx="13"/>
          </p:nvPr>
        </p:nvSpPr>
        <p:spPr>
          <a:xfrm>
            <a:off x="5282520" y="2367092"/>
            <a:ext cx="5855415" cy="3847444"/>
          </a:xfrm>
        </p:spPr>
        <p:txBody>
          <a:bodyPr vert="horz" lIns="91440" tIns="45720" rIns="91440" bIns="45720" rtlCol="0">
            <a:normAutofit fontScale="77500" lnSpcReduction="20000"/>
          </a:bodyPr>
          <a:lstStyle/>
          <a:p>
            <a:r>
              <a:rPr lang="en" b="0" i="0" u="none" strike="noStrike" dirty="0">
                <a:effectLst/>
              </a:rPr>
              <a:t>Rousseau argued that society should be based on a contract between people and their government. The people give up some freedom in exchange for protection and justice.</a:t>
            </a:r>
          </a:p>
          <a:p>
            <a:r>
              <a:rPr lang="en" b="1" dirty="0"/>
              <a:t>"Man is born free, and everywhere he is in chains."</a:t>
            </a:r>
            <a:r>
              <a:rPr lang="en" dirty="0"/>
              <a:t> </a:t>
            </a:r>
            <a:r>
              <a:rPr lang="en" i="1" dirty="0"/>
              <a:t>(Rousseau, The Social Contract, https://</a:t>
            </a:r>
            <a:r>
              <a:rPr lang="en" i="1" dirty="0" err="1"/>
              <a:t>plato.stanford.edu</a:t>
            </a:r>
            <a:r>
              <a:rPr lang="en" i="1" dirty="0"/>
              <a:t>/entries/</a:t>
            </a:r>
            <a:r>
              <a:rPr lang="en" i="1" dirty="0" err="1"/>
              <a:t>rousseau</a:t>
            </a:r>
            <a:r>
              <a:rPr lang="en" i="1" dirty="0"/>
              <a:t>/) </a:t>
            </a:r>
            <a:r>
              <a:rPr lang="en" b="0" i="1" u="none" strike="noStrike" dirty="0">
                <a:solidFill>
                  <a:srgbClr val="404040"/>
                </a:solidFill>
                <a:effectLst/>
                <a:latin typeface="Inter"/>
              </a:rPr>
              <a:t>“El hombre </a:t>
            </a:r>
            <a:r>
              <a:rPr lang="en" b="0" i="1" u="none" strike="noStrike" dirty="0" err="1">
                <a:solidFill>
                  <a:srgbClr val="404040"/>
                </a:solidFill>
                <a:effectLst/>
                <a:latin typeface="Inter"/>
              </a:rPr>
              <a:t>nace</a:t>
            </a:r>
            <a:r>
              <a:rPr lang="en" b="0" i="1" u="none" strike="noStrike" dirty="0">
                <a:solidFill>
                  <a:srgbClr val="404040"/>
                </a:solidFill>
                <a:effectLst/>
                <a:latin typeface="Inter"/>
              </a:rPr>
              <a:t> libre, </a:t>
            </a:r>
            <a:r>
              <a:rPr lang="en" b="0" i="1" u="none" strike="noStrike" dirty="0" err="1">
                <a:solidFill>
                  <a:srgbClr val="404040"/>
                </a:solidFill>
                <a:effectLst/>
                <a:latin typeface="Inter"/>
              </a:rPr>
              <a:t>pero</a:t>
            </a:r>
            <a:r>
              <a:rPr lang="en" b="0" i="1" u="none" strike="noStrike" dirty="0">
                <a:solidFill>
                  <a:srgbClr val="404040"/>
                </a:solidFill>
                <a:effectLst/>
                <a:latin typeface="Inter"/>
              </a:rPr>
              <a:t> </a:t>
            </a:r>
            <a:r>
              <a:rPr lang="en" b="0" i="1" u="none" strike="noStrike" dirty="0" err="1">
                <a:solidFill>
                  <a:srgbClr val="404040"/>
                </a:solidFill>
                <a:effectLst/>
                <a:latin typeface="Inter"/>
              </a:rPr>
              <a:t>en</a:t>
            </a:r>
            <a:r>
              <a:rPr lang="en" b="0" i="1" u="none" strike="noStrike" dirty="0">
                <a:solidFill>
                  <a:srgbClr val="404040"/>
                </a:solidFill>
                <a:effectLst/>
                <a:latin typeface="Inter"/>
              </a:rPr>
              <a:t> </a:t>
            </a:r>
            <a:r>
              <a:rPr lang="en" b="0" i="1" u="none" strike="noStrike" dirty="0" err="1">
                <a:solidFill>
                  <a:srgbClr val="404040"/>
                </a:solidFill>
                <a:effectLst/>
                <a:latin typeface="Inter"/>
              </a:rPr>
              <a:t>todas</a:t>
            </a:r>
            <a:r>
              <a:rPr lang="en" b="0" i="1" u="none" strike="noStrike" dirty="0">
                <a:solidFill>
                  <a:srgbClr val="404040"/>
                </a:solidFill>
                <a:effectLst/>
                <a:latin typeface="Inter"/>
              </a:rPr>
              <a:t> partes </a:t>
            </a:r>
            <a:r>
              <a:rPr lang="en" b="0" i="1" u="none" strike="noStrike" dirty="0" err="1">
                <a:solidFill>
                  <a:srgbClr val="404040"/>
                </a:solidFill>
                <a:effectLst/>
                <a:latin typeface="Inter"/>
              </a:rPr>
              <a:t>está</a:t>
            </a:r>
            <a:r>
              <a:rPr lang="en" b="0" i="1" u="none" strike="noStrike" dirty="0">
                <a:solidFill>
                  <a:srgbClr val="404040"/>
                </a:solidFill>
                <a:effectLst/>
                <a:latin typeface="Inter"/>
              </a:rPr>
              <a:t> </a:t>
            </a:r>
            <a:r>
              <a:rPr lang="en" b="0" i="1" u="none" strike="noStrike" dirty="0" err="1">
                <a:solidFill>
                  <a:srgbClr val="404040"/>
                </a:solidFill>
                <a:effectLst/>
                <a:latin typeface="Inter"/>
              </a:rPr>
              <a:t>encadenado</a:t>
            </a:r>
            <a:r>
              <a:rPr lang="en" b="0" i="1" u="none" strike="noStrike" dirty="0">
                <a:solidFill>
                  <a:srgbClr val="404040"/>
                </a:solidFill>
                <a:effectLst/>
                <a:latin typeface="Inter"/>
              </a:rPr>
              <a:t>.”</a:t>
            </a:r>
            <a:endParaRPr lang="en" b="0" i="0" u="none" strike="noStrike" dirty="0">
              <a:solidFill>
                <a:srgbClr val="404040"/>
              </a:solidFill>
              <a:effectLst/>
              <a:latin typeface="Inter"/>
            </a:endParaRPr>
          </a:p>
          <a:p>
            <a:pPr algn="l">
              <a:spcBef>
                <a:spcPts val="300"/>
              </a:spcBef>
              <a:spcAft>
                <a:spcPts val="300"/>
              </a:spcAft>
              <a:buFont typeface="Arial" panose="020B0604020202020204" pitchFamily="34" charset="0"/>
              <a:buChar char="•"/>
            </a:pPr>
            <a:r>
              <a:rPr lang="en" b="1" i="0" u="none" strike="noStrike" dirty="0">
                <a:solidFill>
                  <a:srgbClr val="404040"/>
                </a:solidFill>
                <a:effectLst/>
                <a:latin typeface="Inter"/>
              </a:rPr>
              <a:t>Social Contract:</a:t>
            </a:r>
            <a:endParaRPr lang="en" b="0" i="0" u="none" strike="noStrike" dirty="0">
              <a:solidFill>
                <a:srgbClr val="404040"/>
              </a:solidFill>
              <a:effectLst/>
              <a:latin typeface="Inter"/>
            </a:endParaRPr>
          </a:p>
          <a:p>
            <a:pPr marL="742950" lvl="1" indent="-285750" algn="l">
              <a:spcBef>
                <a:spcPts val="300"/>
              </a:spcBef>
              <a:buFont typeface="Arial" panose="020B0604020202020204" pitchFamily="34" charset="0"/>
              <a:buChar char="•"/>
            </a:pPr>
            <a:r>
              <a:rPr lang="en" b="0" i="0" u="none" strike="noStrike" dirty="0">
                <a:solidFill>
                  <a:srgbClr val="404040"/>
                </a:solidFill>
                <a:effectLst/>
                <a:latin typeface="Inter"/>
              </a:rPr>
              <a:t>An agreement between the people and the government to protect rights.</a:t>
            </a:r>
          </a:p>
          <a:p>
            <a:pPr marL="742950" lvl="1" indent="-285750" algn="l">
              <a:spcBef>
                <a:spcPts val="300"/>
              </a:spcBef>
              <a:buFont typeface="Arial" panose="020B0604020202020204" pitchFamily="34" charset="0"/>
              <a:buChar char="•"/>
            </a:pPr>
            <a:r>
              <a:rPr lang="en" b="0" i="1" u="none" strike="noStrike" dirty="0">
                <a:solidFill>
                  <a:srgbClr val="404040"/>
                </a:solidFill>
                <a:effectLst/>
                <a:latin typeface="Inter"/>
              </a:rPr>
              <a:t>Un </a:t>
            </a:r>
            <a:r>
              <a:rPr lang="en" b="0" i="1" u="none" strike="noStrike" dirty="0" err="1">
                <a:solidFill>
                  <a:srgbClr val="404040"/>
                </a:solidFill>
                <a:effectLst/>
                <a:latin typeface="Inter"/>
              </a:rPr>
              <a:t>acuerdo</a:t>
            </a:r>
            <a:r>
              <a:rPr lang="en" b="0" i="1" u="none" strike="noStrike" dirty="0">
                <a:solidFill>
                  <a:srgbClr val="404040"/>
                </a:solidFill>
                <a:effectLst/>
                <a:latin typeface="Inter"/>
              </a:rPr>
              <a:t> entre </a:t>
            </a:r>
            <a:r>
              <a:rPr lang="en" b="0" i="1" u="none" strike="noStrike" dirty="0" err="1">
                <a:solidFill>
                  <a:srgbClr val="404040"/>
                </a:solidFill>
                <a:effectLst/>
                <a:latin typeface="Inter"/>
              </a:rPr>
              <a:t>el</a:t>
            </a:r>
            <a:r>
              <a:rPr lang="en" b="0" i="1" u="none" strike="noStrike" dirty="0">
                <a:solidFill>
                  <a:srgbClr val="404040"/>
                </a:solidFill>
                <a:effectLst/>
                <a:latin typeface="Inter"/>
              </a:rPr>
              <a:t> pueblo y </a:t>
            </a:r>
            <a:r>
              <a:rPr lang="en" b="0" i="1" u="none" strike="noStrike" dirty="0" err="1">
                <a:solidFill>
                  <a:srgbClr val="404040"/>
                </a:solidFill>
                <a:effectLst/>
                <a:latin typeface="Inter"/>
              </a:rPr>
              <a:t>el</a:t>
            </a:r>
            <a:r>
              <a:rPr lang="en" b="0" i="1" u="none" strike="noStrike" dirty="0">
                <a:solidFill>
                  <a:srgbClr val="404040"/>
                </a:solidFill>
                <a:effectLst/>
                <a:latin typeface="Inter"/>
              </a:rPr>
              <a:t> </a:t>
            </a:r>
            <a:r>
              <a:rPr lang="en" b="0" i="1" u="none" strike="noStrike" dirty="0" err="1">
                <a:solidFill>
                  <a:srgbClr val="404040"/>
                </a:solidFill>
                <a:effectLst/>
                <a:latin typeface="Inter"/>
              </a:rPr>
              <a:t>gobierno</a:t>
            </a:r>
            <a:r>
              <a:rPr lang="en" b="0" i="1" u="none" strike="noStrike" dirty="0">
                <a:solidFill>
                  <a:srgbClr val="404040"/>
                </a:solidFill>
                <a:effectLst/>
                <a:latin typeface="Inter"/>
              </a:rPr>
              <a:t> para </a:t>
            </a:r>
            <a:r>
              <a:rPr lang="en" b="0" i="1" u="none" strike="noStrike" dirty="0" err="1">
                <a:solidFill>
                  <a:srgbClr val="404040"/>
                </a:solidFill>
                <a:effectLst/>
                <a:latin typeface="Inter"/>
              </a:rPr>
              <a:t>proteger</a:t>
            </a:r>
            <a:r>
              <a:rPr lang="en" b="0" i="1" u="none" strike="noStrike" dirty="0">
                <a:solidFill>
                  <a:srgbClr val="404040"/>
                </a:solidFill>
                <a:effectLst/>
                <a:latin typeface="Inter"/>
              </a:rPr>
              <a:t> </a:t>
            </a:r>
            <a:r>
              <a:rPr lang="en" b="0" i="1" u="none" strike="noStrike" dirty="0" err="1">
                <a:solidFill>
                  <a:srgbClr val="404040"/>
                </a:solidFill>
                <a:effectLst/>
                <a:latin typeface="Inter"/>
              </a:rPr>
              <a:t>los</a:t>
            </a:r>
            <a:r>
              <a:rPr lang="en" b="0" i="1" u="none" strike="noStrike" dirty="0">
                <a:solidFill>
                  <a:srgbClr val="404040"/>
                </a:solidFill>
                <a:effectLst/>
                <a:latin typeface="Inter"/>
              </a:rPr>
              <a:t> derechos.</a:t>
            </a:r>
            <a:endParaRPr lang="en" b="0" i="0" u="none" strike="noStrike" dirty="0">
              <a:solidFill>
                <a:srgbClr val="404040"/>
              </a:solidFill>
              <a:effectLst/>
              <a:latin typeface="Inter"/>
            </a:endParaRPr>
          </a:p>
          <a:p>
            <a:endParaRPr lang="en" dirty="0"/>
          </a:p>
        </p:txBody>
      </p:sp>
    </p:spTree>
    <p:extLst>
      <p:ext uri="{BB962C8B-B14F-4D97-AF65-F5344CB8AC3E}">
        <p14:creationId xmlns:p14="http://schemas.microsoft.com/office/powerpoint/2010/main" val="11312409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solidFill>
            <a:schemeClr val="accent1">
              <a:lumMod val="75000"/>
            </a:schemeClr>
          </a:solidFill>
          <a:ln>
            <a:noFill/>
          </a:ln>
          <a:effectLst>
            <a:outerShdw blurRad="50800" dist="12700" algn="l" rotWithShape="0">
              <a:prstClr val="black">
                <a:alpha val="30000"/>
              </a:prstClr>
            </a:outerShdw>
          </a:effectLst>
        </p:spPr>
        <p:style>
          <a:lnRef idx="2">
            <a:schemeClr val="accent1">
              <a:shade val="50000"/>
            </a:schemeClr>
          </a:lnRef>
          <a:fillRef idx="1002">
            <a:schemeClr val="l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CC5E274E-D668-F06E-8475-095B0F00BF65}"/>
              </a:ext>
            </a:extLst>
          </p:cNvPr>
          <p:cNvSpPr>
            <a:spLocks noGrp="1"/>
          </p:cNvSpPr>
          <p:nvPr>
            <p:ph type="title"/>
          </p:nvPr>
        </p:nvSpPr>
        <p:spPr>
          <a:xfrm>
            <a:off x="641074" y="1588878"/>
            <a:ext cx="2844002" cy="3680244"/>
          </a:xfrm>
        </p:spPr>
        <p:txBody>
          <a:bodyPr>
            <a:normAutofit/>
          </a:bodyPr>
          <a:lstStyle/>
          <a:p>
            <a:pPr algn="l"/>
            <a:r>
              <a:rPr lang="en" sz="2400" dirty="0">
                <a:solidFill>
                  <a:srgbClr val="404040"/>
                </a:solidFill>
                <a:latin typeface="Inter"/>
              </a:rPr>
              <a:t>Human Rights are universal and protect everyone.</a:t>
            </a:r>
            <a:br>
              <a:rPr lang="en" sz="2400" dirty="0">
                <a:solidFill>
                  <a:srgbClr val="404040"/>
                </a:solidFill>
                <a:latin typeface="Inter"/>
              </a:rPr>
            </a:br>
            <a:endParaRPr lang="ru-UA" sz="2400" dirty="0">
              <a:solidFill>
                <a:srgbClr val="FFFFFF"/>
              </a:solidFill>
            </a:endParaRPr>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3" name="Объект 2">
            <a:extLst>
              <a:ext uri="{FF2B5EF4-FFF2-40B4-BE49-F238E27FC236}">
                <a16:creationId xmlns:a16="http://schemas.microsoft.com/office/drawing/2014/main" id="{AEF8BDAA-AC9C-B0CC-CADC-A9F090C265BF}"/>
              </a:ext>
            </a:extLst>
          </p:cNvPr>
          <p:cNvSpPr>
            <a:spLocks noGrp="1"/>
          </p:cNvSpPr>
          <p:nvPr>
            <p:ph sz="quarter" idx="13"/>
          </p:nvPr>
        </p:nvSpPr>
        <p:spPr>
          <a:xfrm>
            <a:off x="4634794" y="1049695"/>
            <a:ext cx="6642806" cy="4758611"/>
          </a:xfrm>
        </p:spPr>
        <p:txBody>
          <a:bodyPr anchor="ctr">
            <a:normAutofit/>
          </a:bodyPr>
          <a:lstStyle/>
          <a:p>
            <a:pPr algn="l">
              <a:spcBef>
                <a:spcPts val="300"/>
              </a:spcBef>
              <a:buFont typeface="Arial" panose="020B0604020202020204" pitchFamily="34" charset="0"/>
              <a:buChar char="•"/>
            </a:pPr>
            <a:r>
              <a:rPr lang="en" b="0" i="0" u="none" strike="noStrike" dirty="0">
                <a:solidFill>
                  <a:srgbClr val="404040"/>
                </a:solidFill>
                <a:effectLst/>
                <a:latin typeface="Inter"/>
              </a:rPr>
              <a:t>They have evolved over time, influenced by philosophers like Hobbes, Locke, Kant, and Rousseau.</a:t>
            </a:r>
          </a:p>
          <a:p>
            <a:pPr algn="l">
              <a:spcBef>
                <a:spcPts val="300"/>
              </a:spcBef>
              <a:buFont typeface="Arial" panose="020B0604020202020204" pitchFamily="34" charset="0"/>
              <a:buChar char="•"/>
            </a:pPr>
            <a:r>
              <a:rPr lang="en" b="0" i="0" u="none" strike="noStrike" dirty="0">
                <a:solidFill>
                  <a:srgbClr val="404040"/>
                </a:solidFill>
                <a:effectLst/>
                <a:latin typeface="Inter"/>
              </a:rPr>
              <a:t>Modern states are built on the ideas of freedom, equality, and justice.</a:t>
            </a:r>
          </a:p>
          <a:p>
            <a:pPr algn="l"/>
            <a:r>
              <a:rPr lang="en" b="1" i="0" u="none" strike="noStrike" dirty="0">
                <a:solidFill>
                  <a:srgbClr val="404040"/>
                </a:solidFill>
                <a:effectLst/>
                <a:latin typeface="Inter"/>
              </a:rPr>
              <a:t>Final Quote:</a:t>
            </a:r>
            <a:br>
              <a:rPr lang="en" b="0" i="0" u="none" strike="noStrike" dirty="0">
                <a:solidFill>
                  <a:srgbClr val="404040"/>
                </a:solidFill>
                <a:effectLst/>
                <a:latin typeface="Inter"/>
              </a:rPr>
            </a:br>
            <a:r>
              <a:rPr lang="en" b="0" i="1" u="none" strike="noStrike" dirty="0">
                <a:solidFill>
                  <a:srgbClr val="404040"/>
                </a:solidFill>
                <a:effectLst/>
                <a:latin typeface="Inter"/>
              </a:rPr>
              <a:t>“Human rights are not a privilege granted by the few; they are a liberty entitled to all.”</a:t>
            </a:r>
            <a:endParaRPr lang="en" b="0" i="0" u="none" strike="noStrike" dirty="0">
              <a:solidFill>
                <a:srgbClr val="404040"/>
              </a:solidFill>
              <a:effectLst/>
              <a:latin typeface="Inter"/>
            </a:endParaRPr>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33385084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446F2B05-D14A-46C1-B94D-81BAFA34CA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descr="Изображение выглядит как картина, искусство, рисунок, Цвет Majorelle blue&#10;&#10;Автоматически созданное описание">
            <a:extLst>
              <a:ext uri="{FF2B5EF4-FFF2-40B4-BE49-F238E27FC236}">
                <a16:creationId xmlns:a16="http://schemas.microsoft.com/office/drawing/2014/main" id="{FDD8C56B-B8FB-B40F-83BC-917FE8387519}"/>
              </a:ext>
            </a:extLst>
          </p:cNvPr>
          <p:cNvPicPr>
            <a:picLocks noChangeAspect="1"/>
          </p:cNvPicPr>
          <p:nvPr/>
        </p:nvPicPr>
        <p:blipFill>
          <a:blip r:embed="rId2"/>
          <a:srcRect l="13570" r="27599"/>
          <a:stretch/>
        </p:blipFill>
        <p:spPr>
          <a:xfrm>
            <a:off x="7922350" y="834438"/>
            <a:ext cx="3071523" cy="5220929"/>
          </a:xfrm>
          <a:prstGeom prst="rect">
            <a:avLst/>
          </a:prstGeom>
        </p:spPr>
      </p:pic>
      <p:pic>
        <p:nvPicPr>
          <p:cNvPr id="30" name="Picture 29">
            <a:extLst>
              <a:ext uri="{FF2B5EF4-FFF2-40B4-BE49-F238E27FC236}">
                <a16:creationId xmlns:a16="http://schemas.microsoft.com/office/drawing/2014/main" id="{DC21F734-A85A-4FEA-8CB8-6C72B8195C3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Объект 2">
            <a:extLst>
              <a:ext uri="{FF2B5EF4-FFF2-40B4-BE49-F238E27FC236}">
                <a16:creationId xmlns:a16="http://schemas.microsoft.com/office/drawing/2014/main" id="{F6FFE383-8872-4C9D-29A5-A464F9FB9B97}"/>
              </a:ext>
            </a:extLst>
          </p:cNvPr>
          <p:cNvSpPr>
            <a:spLocks noGrp="1"/>
          </p:cNvSpPr>
          <p:nvPr>
            <p:ph sz="quarter" idx="13"/>
          </p:nvPr>
        </p:nvSpPr>
        <p:spPr>
          <a:xfrm>
            <a:off x="1054065" y="2367092"/>
            <a:ext cx="5855415" cy="3847444"/>
          </a:xfrm>
        </p:spPr>
        <p:txBody>
          <a:bodyPr>
            <a:normAutofit fontScale="85000" lnSpcReduction="10000"/>
          </a:bodyPr>
          <a:lstStyle/>
          <a:p>
            <a:pPr algn="l">
              <a:buFont typeface="Arial" panose="020B0604020202020204" pitchFamily="34" charset="0"/>
              <a:buChar char="•"/>
            </a:pPr>
            <a:r>
              <a:rPr lang="en" b="0" i="0" u="none" strike="noStrike" dirty="0">
                <a:solidFill>
                  <a:srgbClr val="404040"/>
                </a:solidFill>
                <a:effectLst/>
                <a:latin typeface="Inter"/>
              </a:rPr>
              <a:t>What do you think is the most important Human Right?</a:t>
            </a:r>
          </a:p>
          <a:p>
            <a:pPr algn="l">
              <a:spcBef>
                <a:spcPts val="300"/>
              </a:spcBef>
              <a:buFont typeface="Arial" panose="020B0604020202020204" pitchFamily="34" charset="0"/>
              <a:buChar char="•"/>
            </a:pPr>
            <a:r>
              <a:rPr lang="en" b="0" i="0" u="none" strike="noStrike" dirty="0">
                <a:solidFill>
                  <a:srgbClr val="404040"/>
                </a:solidFill>
                <a:effectLst/>
                <a:latin typeface="Inter"/>
              </a:rPr>
              <a:t>How can we protect Human Rights in our daily lives?</a:t>
            </a:r>
          </a:p>
          <a:p>
            <a:pPr algn="l"/>
            <a:r>
              <a:rPr lang="en" b="1" i="0" u="none" strike="noStrike" dirty="0">
                <a:effectLst/>
                <a:latin typeface="ui-sans-serif"/>
              </a:rPr>
              <a:t>Activity Time</a:t>
            </a:r>
          </a:p>
          <a:p>
            <a:pPr algn="l"/>
            <a:r>
              <a:rPr lang="en" b="1" i="0" u="none" strike="noStrike" dirty="0">
                <a:solidFill>
                  <a:srgbClr val="374151"/>
                </a:solidFill>
                <a:effectLst/>
                <a:latin typeface="ui-sans-serif"/>
              </a:rPr>
              <a:t>Let’s Practice TILL NEXT MEETING!</a:t>
            </a:r>
            <a:r>
              <a:rPr lang="en" dirty="0">
                <a:solidFill>
                  <a:srgbClr val="374151"/>
                </a:solidFill>
                <a:latin typeface="ui-sans-serif"/>
              </a:rPr>
              <a:t> </a:t>
            </a:r>
            <a:r>
              <a:rPr lang="en" b="0" i="0" u="none" strike="noStrike" dirty="0">
                <a:solidFill>
                  <a:srgbClr val="374151"/>
                </a:solidFill>
                <a:effectLst/>
                <a:latin typeface="ui-sans-serif"/>
              </a:rPr>
              <a:t>Discuss in group: Which philosopher’s idea do you think is most important for protecting human rights today? </a:t>
            </a:r>
          </a:p>
          <a:p>
            <a:pPr algn="l"/>
            <a:r>
              <a:rPr lang="en" b="0" i="0" u="none" strike="noStrike" dirty="0">
                <a:solidFill>
                  <a:srgbClr val="374151"/>
                </a:solidFill>
                <a:effectLst/>
                <a:latin typeface="ui-sans-serif"/>
              </a:rPr>
              <a:t>Why?</a:t>
            </a:r>
          </a:p>
          <a:p>
            <a:pPr algn="l"/>
            <a:r>
              <a:rPr lang="en" b="1" i="0" u="none" strike="noStrike" dirty="0">
                <a:solidFill>
                  <a:srgbClr val="374151"/>
                </a:solidFill>
                <a:effectLst/>
                <a:latin typeface="ui-sans-serif"/>
              </a:rPr>
              <a:t>Bonus Question:</a:t>
            </a:r>
            <a:br>
              <a:rPr lang="en" b="0" i="0" u="none" strike="noStrike" dirty="0">
                <a:solidFill>
                  <a:srgbClr val="374151"/>
                </a:solidFill>
                <a:effectLst/>
                <a:latin typeface="ui-sans-serif"/>
              </a:rPr>
            </a:br>
            <a:r>
              <a:rPr lang="en" b="0" i="0" u="none" strike="noStrike" dirty="0">
                <a:solidFill>
                  <a:srgbClr val="374151"/>
                </a:solidFill>
                <a:effectLst/>
                <a:latin typeface="ui-sans-serif"/>
              </a:rPr>
              <a:t>Can you name three human rights from the UDHR?</a:t>
            </a:r>
          </a:p>
          <a:p>
            <a:pPr algn="l">
              <a:spcBef>
                <a:spcPts val="300"/>
              </a:spcBef>
              <a:buFont typeface="Arial" panose="020B0604020202020204" pitchFamily="34" charset="0"/>
              <a:buChar char="•"/>
            </a:pPr>
            <a:endParaRPr lang="en" b="0" i="0" u="none" strike="noStrike" dirty="0">
              <a:solidFill>
                <a:srgbClr val="404040"/>
              </a:solidFill>
              <a:effectLst/>
              <a:latin typeface="Inter"/>
            </a:endParaRPr>
          </a:p>
        </p:txBody>
      </p:sp>
      <p:sp>
        <p:nvSpPr>
          <p:cNvPr id="2" name="Заголовок 1">
            <a:extLst>
              <a:ext uri="{FF2B5EF4-FFF2-40B4-BE49-F238E27FC236}">
                <a16:creationId xmlns:a16="http://schemas.microsoft.com/office/drawing/2014/main" id="{3A157EB2-67C3-3816-554F-28C718930B00}"/>
              </a:ext>
            </a:extLst>
          </p:cNvPr>
          <p:cNvSpPr>
            <a:spLocks noGrp="1"/>
          </p:cNvSpPr>
          <p:nvPr>
            <p:ph type="title"/>
          </p:nvPr>
        </p:nvSpPr>
        <p:spPr>
          <a:xfrm>
            <a:off x="1054063" y="618517"/>
            <a:ext cx="6499675" cy="1596177"/>
          </a:xfrm>
        </p:spPr>
        <p:txBody>
          <a:bodyPr>
            <a:normAutofit/>
          </a:bodyPr>
          <a:lstStyle/>
          <a:p>
            <a:r>
              <a:rPr lang="en" b="1" dirty="0">
                <a:solidFill>
                  <a:srgbClr val="404040"/>
                </a:solidFill>
                <a:latin typeface="Inter"/>
              </a:rPr>
              <a:t>Questions and Discussion</a:t>
            </a:r>
            <a:br>
              <a:rPr lang="en" b="1" dirty="0">
                <a:solidFill>
                  <a:srgbClr val="404040"/>
                </a:solidFill>
                <a:latin typeface="Inter"/>
              </a:rPr>
            </a:br>
            <a:endParaRPr lang="ru-UA" dirty="0"/>
          </a:p>
        </p:txBody>
      </p:sp>
    </p:spTree>
    <p:extLst>
      <p:ext uri="{BB962C8B-B14F-4D97-AF65-F5344CB8AC3E}">
        <p14:creationId xmlns:p14="http://schemas.microsoft.com/office/powerpoint/2010/main" val="25577555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38A9543-3A48-7E25-A7EB-0215921A289E}"/>
              </a:ext>
            </a:extLst>
          </p:cNvPr>
          <p:cNvSpPr>
            <a:spLocks noGrp="1"/>
          </p:cNvSpPr>
          <p:nvPr>
            <p:ph type="title"/>
          </p:nvPr>
        </p:nvSpPr>
        <p:spPr/>
        <p:txBody>
          <a:bodyPr/>
          <a:lstStyle/>
          <a:p>
            <a:r>
              <a:rPr lang="en-US" dirty="0"/>
              <a:t>NEXT STEP </a:t>
            </a:r>
            <a:br>
              <a:rPr lang="en-US" dirty="0"/>
            </a:br>
            <a:r>
              <a:rPr lang="en-GB" b="1" dirty="0">
                <a:latin typeface="Arial" panose="020B0604020202020204" pitchFamily="34" charset="0"/>
                <a:ea typeface="Times New Roman" panose="02020603050405020304" pitchFamily="18" charset="0"/>
              </a:rPr>
              <a:t>Unit 1-2. Regulation and legal justification</a:t>
            </a:r>
            <a:endParaRPr lang="ru-UA" dirty="0"/>
          </a:p>
        </p:txBody>
      </p:sp>
      <p:sp>
        <p:nvSpPr>
          <p:cNvPr id="3" name="Объект 2">
            <a:extLst>
              <a:ext uri="{FF2B5EF4-FFF2-40B4-BE49-F238E27FC236}">
                <a16:creationId xmlns:a16="http://schemas.microsoft.com/office/drawing/2014/main" id="{5BBFBC72-9169-DF57-BC5D-C869DDB02C5C}"/>
              </a:ext>
            </a:extLst>
          </p:cNvPr>
          <p:cNvSpPr>
            <a:spLocks noGrp="1"/>
          </p:cNvSpPr>
          <p:nvPr>
            <p:ph sz="quarter" idx="13"/>
          </p:nvPr>
        </p:nvSpPr>
        <p:spPr/>
        <p:txBody>
          <a:bodyPr/>
          <a:lstStyle/>
          <a:p>
            <a:pPr marL="220980" indent="0" algn="just">
              <a:lnSpc>
                <a:spcPct val="150000"/>
              </a:lnSpc>
              <a:buNone/>
              <a:tabLst>
                <a:tab pos="900430" algn="l"/>
              </a:tabLst>
            </a:pPr>
            <a:r>
              <a:rPr lang="en-GB" sz="1800" b="1" dirty="0">
                <a:effectLst/>
                <a:latin typeface="Arial" panose="020B0604020202020204" pitchFamily="34" charset="0"/>
                <a:ea typeface="Times New Roman" panose="02020603050405020304" pitchFamily="18" charset="0"/>
              </a:rPr>
              <a:t>.</a:t>
            </a:r>
            <a:endParaRPr lang="ru-UA" sz="1800" dirty="0">
              <a:effectLst/>
              <a:latin typeface="Times New Roman" panose="02020603050405020304" pitchFamily="18" charset="0"/>
              <a:ea typeface="Times New Roman" panose="02020603050405020304" pitchFamily="18" charset="0"/>
            </a:endParaRPr>
          </a:p>
          <a:p>
            <a:pPr marL="342900" lvl="0" indent="-342900" algn="l">
              <a:lnSpc>
                <a:spcPct val="115000"/>
              </a:lnSpc>
              <a:buFont typeface="Symbol" pitchFamily="2" charset="2"/>
              <a:buChar char=""/>
              <a:tabLst>
                <a:tab pos="900430" algn="l"/>
                <a:tab pos="449580" algn="l"/>
              </a:tabLst>
            </a:pPr>
            <a:r>
              <a:rPr lang="en-GB" sz="1800" dirty="0">
                <a:effectLst/>
                <a:latin typeface="Arial" panose="020B0604020202020204" pitchFamily="34" charset="0"/>
                <a:ea typeface="Times New Roman" panose="02020603050405020304" pitchFamily="18" charset="0"/>
              </a:rPr>
              <a:t>The relevance of Human Rights: legal justification.</a:t>
            </a:r>
            <a:endParaRPr lang="ru-UA" sz="1800" dirty="0">
              <a:effectLst/>
              <a:latin typeface="Times New Roman" panose="02020603050405020304" pitchFamily="18" charset="0"/>
              <a:ea typeface="Times New Roman" panose="02020603050405020304" pitchFamily="18" charset="0"/>
            </a:endParaRPr>
          </a:p>
          <a:p>
            <a:pPr marL="342900" lvl="0" indent="-342900" algn="l">
              <a:lnSpc>
                <a:spcPct val="115000"/>
              </a:lnSpc>
              <a:buFont typeface="Symbol" pitchFamily="2" charset="2"/>
              <a:buChar char=""/>
              <a:tabLst>
                <a:tab pos="900430" algn="l"/>
                <a:tab pos="449580" algn="l"/>
              </a:tabLst>
            </a:pPr>
            <a:r>
              <a:rPr lang="en-GB" sz="1800" dirty="0">
                <a:effectLst/>
                <a:latin typeface="Arial" panose="020B0604020202020204" pitchFamily="34" charset="0"/>
                <a:ea typeface="Times New Roman" panose="02020603050405020304" pitchFamily="18" charset="0"/>
              </a:rPr>
              <a:t>Notions on Law and protection of Human Rights</a:t>
            </a:r>
            <a:endParaRPr lang="ru-UA" sz="1800" dirty="0">
              <a:effectLst/>
              <a:latin typeface="Times New Roman" panose="02020603050405020304" pitchFamily="18" charset="0"/>
              <a:ea typeface="Times New Roman" panose="02020603050405020304" pitchFamily="18" charset="0"/>
            </a:endParaRPr>
          </a:p>
          <a:p>
            <a:pPr marL="342900" lvl="0" indent="-342900" algn="l">
              <a:lnSpc>
                <a:spcPct val="115000"/>
              </a:lnSpc>
              <a:buFont typeface="Symbol" pitchFamily="2" charset="2"/>
              <a:buChar char=""/>
              <a:tabLst>
                <a:tab pos="900430" algn="l"/>
                <a:tab pos="449580" algn="l"/>
              </a:tabLst>
            </a:pPr>
            <a:r>
              <a:rPr lang="en-GB" sz="1800" dirty="0">
                <a:effectLst/>
                <a:latin typeface="Arial" panose="020B0604020202020204" pitchFamily="34" charset="0"/>
                <a:ea typeface="Times New Roman" panose="02020603050405020304" pitchFamily="18" charset="0"/>
              </a:rPr>
              <a:t>Human Rights’ generations.</a:t>
            </a:r>
            <a:endParaRPr lang="ru-UA" sz="1800" dirty="0">
              <a:effectLst/>
              <a:latin typeface="Times New Roman" panose="02020603050405020304" pitchFamily="18" charset="0"/>
              <a:ea typeface="Times New Roman" panose="02020603050405020304" pitchFamily="18" charset="0"/>
            </a:endParaRPr>
          </a:p>
          <a:p>
            <a:pPr marL="342900" lvl="0" indent="-342900" algn="l">
              <a:lnSpc>
                <a:spcPct val="115000"/>
              </a:lnSpc>
              <a:buFont typeface="Symbol" pitchFamily="2" charset="2"/>
              <a:buChar char=""/>
              <a:tabLst>
                <a:tab pos="900430" algn="l"/>
                <a:tab pos="449580" algn="l"/>
              </a:tabLst>
            </a:pPr>
            <a:r>
              <a:rPr lang="en-GB" sz="1800" dirty="0">
                <a:effectLst/>
                <a:latin typeface="Arial" panose="020B0604020202020204" pitchFamily="34" charset="0"/>
                <a:ea typeface="Times New Roman" panose="02020603050405020304" pitchFamily="18" charset="0"/>
              </a:rPr>
              <a:t>Relationship between international and national dimensions.</a:t>
            </a:r>
            <a:endParaRPr lang="ru-UA" sz="1800" dirty="0">
              <a:effectLst/>
              <a:latin typeface="Times New Roman" panose="02020603050405020304" pitchFamily="18" charset="0"/>
              <a:ea typeface="Times New Roman" panose="02020603050405020304" pitchFamily="18" charset="0"/>
            </a:endParaRPr>
          </a:p>
          <a:p>
            <a:pPr marL="342900" lvl="0" indent="-342900" algn="l">
              <a:lnSpc>
                <a:spcPct val="115000"/>
              </a:lnSpc>
              <a:buFont typeface="Symbol" pitchFamily="2" charset="2"/>
              <a:buChar char=""/>
              <a:tabLst>
                <a:tab pos="900430" algn="l"/>
                <a:tab pos="449580" algn="l"/>
              </a:tabLst>
            </a:pPr>
            <a:r>
              <a:rPr lang="en-GB" sz="1800" dirty="0">
                <a:effectLst/>
                <a:latin typeface="Arial" panose="020B0604020202020204" pitchFamily="34" charset="0"/>
                <a:ea typeface="Times New Roman" panose="02020603050405020304" pitchFamily="18" charset="0"/>
              </a:rPr>
              <a:t>Spanish relationship between Human Rights and Fundamental Rights.</a:t>
            </a:r>
          </a:p>
          <a:p>
            <a:pPr marL="342900" lvl="0" indent="-342900" algn="l">
              <a:lnSpc>
                <a:spcPct val="115000"/>
              </a:lnSpc>
              <a:buFont typeface="Symbol" pitchFamily="2" charset="2"/>
              <a:buChar char=""/>
              <a:tabLst>
                <a:tab pos="900430" algn="l"/>
                <a:tab pos="449580" algn="l"/>
              </a:tabLst>
            </a:pPr>
            <a:r>
              <a:rPr lang="en-GB" sz="1800" dirty="0">
                <a:latin typeface="Arial" panose="020B0604020202020204" pitchFamily="34" charset="0"/>
                <a:ea typeface="Times New Roman" panose="02020603050405020304" pitchFamily="18" charset="0"/>
              </a:rPr>
              <a:t>CASE STUDY (ECHR Judgements ANALYSIS)</a:t>
            </a:r>
            <a:endParaRPr lang="ru-UA" sz="1800" dirty="0">
              <a:effectLst/>
              <a:latin typeface="Times New Roman" panose="02020603050405020304" pitchFamily="18" charset="0"/>
              <a:ea typeface="Times New Roman" panose="02020603050405020304" pitchFamily="18" charset="0"/>
            </a:endParaRPr>
          </a:p>
          <a:p>
            <a:endParaRPr lang="ru-UA" dirty="0"/>
          </a:p>
        </p:txBody>
      </p:sp>
    </p:spTree>
    <p:extLst>
      <p:ext uri="{BB962C8B-B14F-4D97-AF65-F5344CB8AC3E}">
        <p14:creationId xmlns:p14="http://schemas.microsoft.com/office/powerpoint/2010/main" val="16364948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446F2B05-D14A-46C1-B94D-81BAFA34CA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Рисунок 3">
            <a:extLst>
              <a:ext uri="{FF2B5EF4-FFF2-40B4-BE49-F238E27FC236}">
                <a16:creationId xmlns:a16="http://schemas.microsoft.com/office/drawing/2014/main" id="{F29A7825-2B86-51A7-C3C0-F4827ACC6282}"/>
              </a:ext>
            </a:extLst>
          </p:cNvPr>
          <p:cNvPicPr>
            <a:picLocks noChangeAspect="1"/>
          </p:cNvPicPr>
          <p:nvPr/>
        </p:nvPicPr>
        <p:blipFill>
          <a:blip r:embed="rId2"/>
          <a:stretch>
            <a:fillRect/>
          </a:stretch>
        </p:blipFill>
        <p:spPr>
          <a:xfrm>
            <a:off x="643464" y="1418730"/>
            <a:ext cx="3995592" cy="3995592"/>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pic>
        <p:nvPicPr>
          <p:cNvPr id="21" name="Picture 20">
            <a:extLst>
              <a:ext uri="{FF2B5EF4-FFF2-40B4-BE49-F238E27FC236}">
                <a16:creationId xmlns:a16="http://schemas.microsoft.com/office/drawing/2014/main" id="{DC21F734-A85A-4FEA-8CB8-6C72B8195C3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4954DE87-9852-645E-64E7-6549CCA1CD44}"/>
              </a:ext>
            </a:extLst>
          </p:cNvPr>
          <p:cNvSpPr>
            <a:spLocks noGrp="1"/>
          </p:cNvSpPr>
          <p:nvPr>
            <p:ph type="title"/>
          </p:nvPr>
        </p:nvSpPr>
        <p:spPr>
          <a:xfrm>
            <a:off x="5282520" y="618517"/>
            <a:ext cx="5855416" cy="1596177"/>
          </a:xfrm>
        </p:spPr>
        <p:txBody>
          <a:bodyPr>
            <a:normAutofit/>
          </a:bodyPr>
          <a:lstStyle/>
          <a:p>
            <a:r>
              <a:rPr lang="en" b="1">
                <a:latin typeface="Inter"/>
              </a:rPr>
              <a:t>References</a:t>
            </a:r>
            <a:br>
              <a:rPr lang="en" b="1">
                <a:latin typeface="Inter"/>
              </a:rPr>
            </a:br>
            <a:endParaRPr lang="ru-UA"/>
          </a:p>
        </p:txBody>
      </p:sp>
      <p:sp>
        <p:nvSpPr>
          <p:cNvPr id="3" name="Объект 2">
            <a:extLst>
              <a:ext uri="{FF2B5EF4-FFF2-40B4-BE49-F238E27FC236}">
                <a16:creationId xmlns:a16="http://schemas.microsoft.com/office/drawing/2014/main" id="{49C6922D-8835-5737-2FB7-DF6CF0A45D9B}"/>
              </a:ext>
            </a:extLst>
          </p:cNvPr>
          <p:cNvSpPr>
            <a:spLocks noGrp="1"/>
          </p:cNvSpPr>
          <p:nvPr>
            <p:ph sz="quarter" idx="13"/>
          </p:nvPr>
        </p:nvSpPr>
        <p:spPr>
          <a:xfrm>
            <a:off x="5282520" y="2367092"/>
            <a:ext cx="5855415" cy="3847444"/>
          </a:xfrm>
        </p:spPr>
        <p:txBody>
          <a:bodyPr>
            <a:normAutofit/>
          </a:bodyPr>
          <a:lstStyle/>
          <a:p>
            <a:pPr>
              <a:buFont typeface="Arial" panose="020B0604020202020204" pitchFamily="34" charset="0"/>
              <a:buChar char="•"/>
            </a:pPr>
            <a:r>
              <a:rPr lang="en" b="0" i="0" u="none" strike="noStrike" dirty="0">
                <a:effectLst/>
                <a:latin typeface="Inter"/>
                <a:hlinkClick r:id="rId4"/>
              </a:rPr>
              <a:t>Universal Declaration of Human Rights</a:t>
            </a:r>
            <a:endParaRPr lang="en" b="0" i="0" u="none" strike="noStrike" dirty="0">
              <a:effectLst/>
              <a:latin typeface="Inter"/>
            </a:endParaRPr>
          </a:p>
          <a:p>
            <a:pPr>
              <a:spcBef>
                <a:spcPts val="300"/>
              </a:spcBef>
              <a:buFont typeface="Arial" panose="020B0604020202020204" pitchFamily="34" charset="0"/>
              <a:buChar char="•"/>
            </a:pPr>
            <a:r>
              <a:rPr lang="en" b="0" i="0" u="none" strike="noStrike" dirty="0">
                <a:effectLst/>
                <a:latin typeface="Inter"/>
              </a:rPr>
              <a:t>Hobbes, T. (1651). </a:t>
            </a:r>
            <a:r>
              <a:rPr lang="en" b="0" i="1" u="none" strike="noStrike" dirty="0">
                <a:effectLst/>
                <a:latin typeface="Inter"/>
              </a:rPr>
              <a:t>Leviathan.</a:t>
            </a:r>
            <a:endParaRPr lang="en" b="0" i="0" u="none" strike="noStrike" dirty="0">
              <a:effectLst/>
              <a:latin typeface="Inter"/>
            </a:endParaRPr>
          </a:p>
          <a:p>
            <a:pPr>
              <a:spcBef>
                <a:spcPts val="300"/>
              </a:spcBef>
              <a:buFont typeface="Arial" panose="020B0604020202020204" pitchFamily="34" charset="0"/>
              <a:buChar char="•"/>
            </a:pPr>
            <a:r>
              <a:rPr lang="en" b="0" i="0" u="none" strike="noStrike" dirty="0">
                <a:effectLst/>
                <a:latin typeface="Inter"/>
              </a:rPr>
              <a:t>Locke, J. (1689). </a:t>
            </a:r>
            <a:r>
              <a:rPr lang="en" b="0" i="1" u="none" strike="noStrike" dirty="0">
                <a:effectLst/>
                <a:latin typeface="Inter"/>
              </a:rPr>
              <a:t>Two Treatises of Government.</a:t>
            </a:r>
            <a:endParaRPr lang="en" b="0" i="0" u="none" strike="noStrike" dirty="0">
              <a:effectLst/>
              <a:latin typeface="Inter"/>
            </a:endParaRPr>
          </a:p>
          <a:p>
            <a:pPr>
              <a:spcBef>
                <a:spcPts val="300"/>
              </a:spcBef>
              <a:buFont typeface="Arial" panose="020B0604020202020204" pitchFamily="34" charset="0"/>
              <a:buChar char="•"/>
            </a:pPr>
            <a:r>
              <a:rPr lang="en" b="0" i="0" u="none" strike="noStrike" dirty="0">
                <a:effectLst/>
                <a:latin typeface="Inter"/>
              </a:rPr>
              <a:t>Kant, I. (1785). </a:t>
            </a:r>
            <a:r>
              <a:rPr lang="en" b="0" i="1" u="none" strike="noStrike" dirty="0">
                <a:effectLst/>
                <a:latin typeface="Inter"/>
              </a:rPr>
              <a:t>Groundwork of the Metaphysics of Morals.</a:t>
            </a:r>
            <a:endParaRPr lang="en" b="0" i="0" u="none" strike="noStrike" dirty="0">
              <a:effectLst/>
              <a:latin typeface="Inter"/>
            </a:endParaRPr>
          </a:p>
          <a:p>
            <a:pPr>
              <a:spcBef>
                <a:spcPts val="300"/>
              </a:spcBef>
              <a:buFont typeface="Arial" panose="020B0604020202020204" pitchFamily="34" charset="0"/>
              <a:buChar char="•"/>
            </a:pPr>
            <a:r>
              <a:rPr lang="en" b="0" i="0" u="none" strike="noStrike" dirty="0">
                <a:effectLst/>
                <a:latin typeface="Inter"/>
              </a:rPr>
              <a:t>Rousseau, J.-J. (1762). </a:t>
            </a:r>
            <a:r>
              <a:rPr lang="en" b="0" i="1" u="none" strike="noStrike" dirty="0">
                <a:effectLst/>
                <a:latin typeface="Inter"/>
              </a:rPr>
              <a:t>The Social Contract.</a:t>
            </a:r>
          </a:p>
          <a:p>
            <a:pPr>
              <a:spcBef>
                <a:spcPts val="300"/>
              </a:spcBef>
              <a:buFont typeface="Arial" panose="020B0604020202020204" pitchFamily="34" charset="0"/>
              <a:buChar char="•"/>
            </a:pPr>
            <a:r>
              <a:rPr lang="en" b="0" i="1" u="none" strike="noStrike" dirty="0">
                <a:effectLst/>
                <a:latin typeface="Inter"/>
                <a:hlinkClick r:id="rId5"/>
              </a:rPr>
              <a:t>https://www.humanrights.com/what-are-human-rights/brief-history/</a:t>
            </a:r>
            <a:endParaRPr lang="en" b="0" i="1" u="none" strike="noStrike" dirty="0">
              <a:effectLst/>
              <a:latin typeface="Inter"/>
            </a:endParaRPr>
          </a:p>
          <a:p>
            <a:pPr>
              <a:spcBef>
                <a:spcPts val="300"/>
              </a:spcBef>
              <a:buFont typeface="Arial" panose="020B0604020202020204" pitchFamily="34" charset="0"/>
              <a:buChar char="•"/>
            </a:pPr>
            <a:endParaRPr lang="en" b="0" i="0" u="none" strike="noStrike" dirty="0">
              <a:effectLst/>
              <a:latin typeface="Inter"/>
            </a:endParaRPr>
          </a:p>
          <a:p>
            <a:pPr marL="0" indent="0">
              <a:buNone/>
            </a:pPr>
            <a:endParaRPr lang="en" b="0" i="0" u="none" strike="noStrike" dirty="0">
              <a:effectLst/>
            </a:endParaRPr>
          </a:p>
          <a:p>
            <a:endParaRPr lang="ru-UA" dirty="0"/>
          </a:p>
        </p:txBody>
      </p:sp>
    </p:spTree>
    <p:extLst>
      <p:ext uri="{BB962C8B-B14F-4D97-AF65-F5344CB8AC3E}">
        <p14:creationId xmlns:p14="http://schemas.microsoft.com/office/powerpoint/2010/main" val="1383346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31CA2540-FD07-4286-91E4-8D0DE4E50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Заголовок 3">
            <a:extLst>
              <a:ext uri="{FF2B5EF4-FFF2-40B4-BE49-F238E27FC236}">
                <a16:creationId xmlns:a16="http://schemas.microsoft.com/office/drawing/2014/main" id="{71D5F2DC-B824-7B5F-1B2F-0CFDF4146F55}"/>
              </a:ext>
            </a:extLst>
          </p:cNvPr>
          <p:cNvSpPr>
            <a:spLocks noGrp="1"/>
          </p:cNvSpPr>
          <p:nvPr>
            <p:ph type="ctrTitle"/>
          </p:nvPr>
        </p:nvSpPr>
        <p:spPr>
          <a:xfrm>
            <a:off x="706056" y="1227280"/>
            <a:ext cx="4749525" cy="2441896"/>
          </a:xfrm>
        </p:spPr>
        <p:txBody>
          <a:bodyPr>
            <a:normAutofit/>
          </a:bodyPr>
          <a:lstStyle/>
          <a:p>
            <a:br>
              <a:rPr lang="en" b="1" i="0" u="none" strike="noStrike" dirty="0">
                <a:solidFill>
                  <a:srgbClr val="000000"/>
                </a:solidFill>
                <a:effectLst/>
              </a:rPr>
            </a:br>
            <a:endParaRPr lang="ru-UA" dirty="0"/>
          </a:p>
        </p:txBody>
      </p:sp>
      <p:sp>
        <p:nvSpPr>
          <p:cNvPr id="6" name="AutoShape 2" descr="An illustration representing transnational criminal policy challenges and prospects for Ukraine. The image should depict a balanced scale with one side symbolizing sovereignty (featuring a map of Ukraine and its flag) and the other side representing transnational collaboration (with symbols like the European Union flag and a handshake). In the background, include abstract visuals of a globe, interconnected digital networks, and icons of justice (such as a gavel or courthouse). Highlight Ukraine's integration into the EU with subtle but clear visual elements. The overall tone should be professional and modern, using a blue and yellow color palette to reflect Ukraine's national colors.">
            <a:extLst>
              <a:ext uri="{FF2B5EF4-FFF2-40B4-BE49-F238E27FC236}">
                <a16:creationId xmlns:a16="http://schemas.microsoft.com/office/drawing/2014/main" id="{76AD78FC-D15C-6133-51AB-2ACE55B1607C}"/>
              </a:ext>
            </a:extLst>
          </p:cNvPr>
          <p:cNvSpPr>
            <a:spLocks noGrp="1" noChangeAspect="1" noChangeArrowheads="1"/>
          </p:cNvSpPr>
          <p:nvPr>
            <p:ph type="subTitle" idx="1"/>
          </p:nvPr>
        </p:nvSpPr>
        <p:spPr bwMode="auto">
          <a:xfrm>
            <a:off x="578734" y="3812695"/>
            <a:ext cx="4839837" cy="1361190"/>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en-US" b="1" dirty="0"/>
              <a:t>Viacheslav TULIAKOV © 2025</a:t>
            </a:r>
            <a:endParaRPr lang="uk-UA" dirty="0"/>
          </a:p>
          <a:p>
            <a:r>
              <a:rPr lang="en" dirty="0"/>
              <a:t>mail: </a:t>
            </a:r>
            <a:r>
              <a:rPr lang="en-US" sz="1900" cap="none" dirty="0" err="1"/>
              <a:t>Viacheslav.Tuliakov@esic.university</a:t>
            </a:r>
            <a:endParaRPr lang="en-US" sz="1900" cap="none" dirty="0"/>
          </a:p>
        </p:txBody>
      </p:sp>
      <p:pic>
        <p:nvPicPr>
          <p:cNvPr id="15" name="Picture 14">
            <a:extLst>
              <a:ext uri="{FF2B5EF4-FFF2-40B4-BE49-F238E27FC236}">
                <a16:creationId xmlns:a16="http://schemas.microsoft.com/office/drawing/2014/main" id="{214924F5-CDC2-4DFA-82F3-4843ADD678A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55295" t="89389" r="26987" b="24"/>
          <a:stretch/>
        </p:blipFill>
        <p:spPr>
          <a:xfrm flipH="1">
            <a:off x="0" y="-1"/>
            <a:ext cx="2596444" cy="872709"/>
          </a:xfrm>
          <a:prstGeom prst="rect">
            <a:avLst/>
          </a:prstGeom>
        </p:spPr>
      </p:pic>
      <p:pic>
        <p:nvPicPr>
          <p:cNvPr id="17" name="Picture 16">
            <a:extLst>
              <a:ext uri="{FF2B5EF4-FFF2-40B4-BE49-F238E27FC236}">
                <a16:creationId xmlns:a16="http://schemas.microsoft.com/office/drawing/2014/main" id="{AED59812-6820-446C-B994-0D059C97DC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91927" t="72411" b="13751"/>
          <a:stretch/>
        </p:blipFill>
        <p:spPr>
          <a:xfrm>
            <a:off x="10473994" y="5564567"/>
            <a:ext cx="1341545" cy="1293433"/>
          </a:xfrm>
          <a:custGeom>
            <a:avLst/>
            <a:gdLst>
              <a:gd name="connsiteX0" fmla="*/ 0 w 1341545"/>
              <a:gd name="connsiteY0" fmla="*/ 0 h 1293433"/>
              <a:gd name="connsiteX1" fmla="*/ 1341545 w 1341545"/>
              <a:gd name="connsiteY1" fmla="*/ 0 h 1293433"/>
              <a:gd name="connsiteX2" fmla="*/ 1341545 w 1341545"/>
              <a:gd name="connsiteY2" fmla="*/ 1293433 h 1293433"/>
              <a:gd name="connsiteX3" fmla="*/ 150847 w 1341545"/>
              <a:gd name="connsiteY3" fmla="*/ 1293433 h 1293433"/>
              <a:gd name="connsiteX4" fmla="*/ 66240 w 1341545"/>
              <a:gd name="connsiteY4" fmla="*/ 1183451 h 1293433"/>
              <a:gd name="connsiteX5" fmla="*/ 0 w 1341545"/>
              <a:gd name="connsiteY5" fmla="*/ 1061841 h 1293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545" h="1293433">
                <a:moveTo>
                  <a:pt x="0" y="0"/>
                </a:moveTo>
                <a:lnTo>
                  <a:pt x="1341545" y="0"/>
                </a:lnTo>
                <a:lnTo>
                  <a:pt x="1341545" y="1293433"/>
                </a:lnTo>
                <a:lnTo>
                  <a:pt x="150847" y="1293433"/>
                </a:lnTo>
                <a:lnTo>
                  <a:pt x="66240" y="1183451"/>
                </a:lnTo>
                <a:lnTo>
                  <a:pt x="0" y="1061841"/>
                </a:lnTo>
                <a:close/>
              </a:path>
            </a:pathLst>
          </a:custGeom>
        </p:spPr>
      </p:pic>
      <p:pic>
        <p:nvPicPr>
          <p:cNvPr id="8" name="Рисунок 7" descr="Изображение выглядит как снимок экрана, искусство, круг&#10;&#10;Автоматически созданное описание">
            <a:extLst>
              <a:ext uri="{FF2B5EF4-FFF2-40B4-BE49-F238E27FC236}">
                <a16:creationId xmlns:a16="http://schemas.microsoft.com/office/drawing/2014/main" id="{69627532-ED86-EE23-DD8F-844B6DB06311}"/>
              </a:ext>
            </a:extLst>
          </p:cNvPr>
          <p:cNvPicPr>
            <a:picLocks noChangeAspect="1"/>
          </p:cNvPicPr>
          <p:nvPr/>
        </p:nvPicPr>
        <p:blipFill>
          <a:blip r:embed="rId3"/>
          <a:stretch>
            <a:fillRect/>
          </a:stretch>
        </p:blipFill>
        <p:spPr>
          <a:xfrm>
            <a:off x="5362203" y="41070"/>
            <a:ext cx="6858000" cy="6858000"/>
          </a:xfrm>
          <a:prstGeom prst="rect">
            <a:avLst/>
          </a:prstGeom>
        </p:spPr>
      </p:pic>
      <p:pic>
        <p:nvPicPr>
          <p:cNvPr id="19" name="Picture 18">
            <a:extLst>
              <a:ext uri="{FF2B5EF4-FFF2-40B4-BE49-F238E27FC236}">
                <a16:creationId xmlns:a16="http://schemas.microsoft.com/office/drawing/2014/main" id="{E844ED7C-1917-40D8-8B42-1B1C27BC5A5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73623" t="43915" r="1" b="18252"/>
          <a:stretch/>
        </p:blipFill>
        <p:spPr>
          <a:xfrm flipH="1">
            <a:off x="0" y="3142319"/>
            <a:ext cx="4605339" cy="3715682"/>
          </a:xfrm>
          <a:prstGeom prst="rect">
            <a:avLst/>
          </a:prstGeom>
        </p:spPr>
      </p:pic>
    </p:spTree>
    <p:extLst>
      <p:ext uri="{BB962C8B-B14F-4D97-AF65-F5344CB8AC3E}">
        <p14:creationId xmlns:p14="http://schemas.microsoft.com/office/powerpoint/2010/main" val="917286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4091C07-4BF8-3DD9-FA07-A20EBBB036A2}"/>
              </a:ext>
            </a:extLst>
          </p:cNvPr>
          <p:cNvSpPr>
            <a:spLocks noGrp="1"/>
          </p:cNvSpPr>
          <p:nvPr>
            <p:ph type="title"/>
          </p:nvPr>
        </p:nvSpPr>
        <p:spPr/>
        <p:txBody>
          <a:bodyPr/>
          <a:lstStyle/>
          <a:p>
            <a:r>
              <a:rPr lang="en" b="1" dirty="0">
                <a:solidFill>
                  <a:srgbClr val="404040"/>
                </a:solidFill>
                <a:latin typeface="Inter"/>
              </a:rPr>
              <a:t>What are Human Rights</a:t>
            </a:r>
            <a:endParaRPr lang="ru-UA" dirty="0"/>
          </a:p>
        </p:txBody>
      </p:sp>
      <p:sp>
        <p:nvSpPr>
          <p:cNvPr id="3" name="Объект 2">
            <a:extLst>
              <a:ext uri="{FF2B5EF4-FFF2-40B4-BE49-F238E27FC236}">
                <a16:creationId xmlns:a16="http://schemas.microsoft.com/office/drawing/2014/main" id="{05A5C54F-07A2-1FA9-C045-BF042E452BC4}"/>
              </a:ext>
            </a:extLst>
          </p:cNvPr>
          <p:cNvSpPr>
            <a:spLocks noGrp="1"/>
          </p:cNvSpPr>
          <p:nvPr>
            <p:ph sz="quarter" idx="13"/>
          </p:nvPr>
        </p:nvSpPr>
        <p:spPr/>
        <p:txBody>
          <a:bodyPr/>
          <a:lstStyle/>
          <a:p>
            <a:pPr marL="0" indent="0" algn="l">
              <a:buNone/>
            </a:pPr>
            <a:br>
              <a:rPr lang="en" b="0" i="0" u="none" strike="noStrike" dirty="0">
                <a:solidFill>
                  <a:srgbClr val="404040"/>
                </a:solidFill>
                <a:effectLst/>
                <a:latin typeface="Inter"/>
              </a:rPr>
            </a:br>
            <a:r>
              <a:rPr lang="en" b="0" i="0" u="none" strike="noStrike" dirty="0">
                <a:solidFill>
                  <a:srgbClr val="404040"/>
                </a:solidFill>
                <a:effectLst/>
                <a:latin typeface="Inter"/>
              </a:rPr>
              <a:t>Human Rights are the basic rights and freedoms that belong to every person in the world, from birth until death.</a:t>
            </a:r>
            <a:br>
              <a:rPr lang="en" b="0" i="0" u="none" strike="noStrike" dirty="0">
                <a:solidFill>
                  <a:srgbClr val="404040"/>
                </a:solidFill>
                <a:effectLst/>
                <a:latin typeface="Inter"/>
              </a:rPr>
            </a:br>
            <a:r>
              <a:rPr lang="en" b="0" i="1" u="none" strike="noStrike" dirty="0">
                <a:solidFill>
                  <a:srgbClr val="404040"/>
                </a:solidFill>
                <a:effectLst/>
                <a:latin typeface="Inter"/>
              </a:rPr>
              <a:t>Derechos Humanos son </a:t>
            </a:r>
            <a:r>
              <a:rPr lang="en" b="0" i="1" u="none" strike="noStrike" dirty="0" err="1">
                <a:solidFill>
                  <a:srgbClr val="404040"/>
                </a:solidFill>
                <a:effectLst/>
                <a:latin typeface="Inter"/>
              </a:rPr>
              <a:t>los</a:t>
            </a:r>
            <a:r>
              <a:rPr lang="en" b="0" i="1" u="none" strike="noStrike" dirty="0">
                <a:solidFill>
                  <a:srgbClr val="404040"/>
                </a:solidFill>
                <a:effectLst/>
                <a:latin typeface="Inter"/>
              </a:rPr>
              <a:t> derechos </a:t>
            </a:r>
            <a:r>
              <a:rPr lang="en" b="0" i="1" u="none" strike="noStrike" dirty="0" err="1">
                <a:solidFill>
                  <a:srgbClr val="404040"/>
                </a:solidFill>
                <a:effectLst/>
                <a:latin typeface="Inter"/>
              </a:rPr>
              <a:t>básicos</a:t>
            </a:r>
            <a:r>
              <a:rPr lang="en" b="0" i="1" u="none" strike="noStrike" dirty="0">
                <a:solidFill>
                  <a:srgbClr val="404040"/>
                </a:solidFill>
                <a:effectLst/>
                <a:latin typeface="Inter"/>
              </a:rPr>
              <a:t> y </a:t>
            </a:r>
            <a:r>
              <a:rPr lang="en" b="0" i="1" u="none" strike="noStrike" dirty="0" err="1">
                <a:solidFill>
                  <a:srgbClr val="404040"/>
                </a:solidFill>
                <a:effectLst/>
                <a:latin typeface="Inter"/>
              </a:rPr>
              <a:t>libertades</a:t>
            </a:r>
            <a:r>
              <a:rPr lang="en" b="0" i="1" u="none" strike="noStrike" dirty="0">
                <a:solidFill>
                  <a:srgbClr val="404040"/>
                </a:solidFill>
                <a:effectLst/>
                <a:latin typeface="Inter"/>
              </a:rPr>
              <a:t> que </a:t>
            </a:r>
            <a:r>
              <a:rPr lang="en" b="0" i="1" u="none" strike="noStrike" dirty="0" err="1">
                <a:solidFill>
                  <a:srgbClr val="404040"/>
                </a:solidFill>
                <a:effectLst/>
                <a:latin typeface="Inter"/>
              </a:rPr>
              <a:t>pertenecen</a:t>
            </a:r>
            <a:r>
              <a:rPr lang="en" b="0" i="1" u="none" strike="noStrike" dirty="0">
                <a:solidFill>
                  <a:srgbClr val="404040"/>
                </a:solidFill>
                <a:effectLst/>
                <a:latin typeface="Inter"/>
              </a:rPr>
              <a:t> a </a:t>
            </a:r>
            <a:r>
              <a:rPr lang="en" b="0" i="1" u="none" strike="noStrike" dirty="0" err="1">
                <a:solidFill>
                  <a:srgbClr val="404040"/>
                </a:solidFill>
                <a:effectLst/>
                <a:latin typeface="Inter"/>
              </a:rPr>
              <a:t>todas</a:t>
            </a:r>
            <a:r>
              <a:rPr lang="en" b="0" i="1" u="none" strike="noStrike" dirty="0">
                <a:solidFill>
                  <a:srgbClr val="404040"/>
                </a:solidFill>
                <a:effectLst/>
                <a:latin typeface="Inter"/>
              </a:rPr>
              <a:t> las personas </a:t>
            </a:r>
            <a:r>
              <a:rPr lang="en" b="0" i="1" u="none" strike="noStrike" dirty="0" err="1">
                <a:solidFill>
                  <a:srgbClr val="404040"/>
                </a:solidFill>
                <a:effectLst/>
                <a:latin typeface="Inter"/>
              </a:rPr>
              <a:t>en</a:t>
            </a:r>
            <a:r>
              <a:rPr lang="en" b="0" i="1" u="none" strike="noStrike" dirty="0">
                <a:solidFill>
                  <a:srgbClr val="404040"/>
                </a:solidFill>
                <a:effectLst/>
                <a:latin typeface="Inter"/>
              </a:rPr>
              <a:t> </a:t>
            </a:r>
            <a:r>
              <a:rPr lang="en" b="0" i="1" u="none" strike="noStrike" dirty="0" err="1">
                <a:solidFill>
                  <a:srgbClr val="404040"/>
                </a:solidFill>
                <a:effectLst/>
                <a:latin typeface="Inter"/>
              </a:rPr>
              <a:t>el</a:t>
            </a:r>
            <a:r>
              <a:rPr lang="en" b="0" i="1" u="none" strike="noStrike" dirty="0">
                <a:solidFill>
                  <a:srgbClr val="404040"/>
                </a:solidFill>
                <a:effectLst/>
                <a:latin typeface="Inter"/>
              </a:rPr>
              <a:t> </a:t>
            </a:r>
            <a:r>
              <a:rPr lang="en" b="0" i="1" u="none" strike="noStrike" dirty="0" err="1">
                <a:solidFill>
                  <a:srgbClr val="404040"/>
                </a:solidFill>
                <a:effectLst/>
                <a:latin typeface="Inter"/>
              </a:rPr>
              <a:t>mundo</a:t>
            </a:r>
            <a:r>
              <a:rPr lang="en" b="0" i="1" u="none" strike="noStrike" dirty="0">
                <a:solidFill>
                  <a:srgbClr val="404040"/>
                </a:solidFill>
                <a:effectLst/>
                <a:latin typeface="Inter"/>
              </a:rPr>
              <a:t>, </a:t>
            </a:r>
            <a:r>
              <a:rPr lang="en" b="0" i="1" u="none" strike="noStrike" dirty="0" err="1">
                <a:solidFill>
                  <a:srgbClr val="404040"/>
                </a:solidFill>
                <a:effectLst/>
                <a:latin typeface="Inter"/>
              </a:rPr>
              <a:t>desde</a:t>
            </a:r>
            <a:r>
              <a:rPr lang="en" b="0" i="1" u="none" strike="noStrike" dirty="0">
                <a:solidFill>
                  <a:srgbClr val="404040"/>
                </a:solidFill>
                <a:effectLst/>
                <a:latin typeface="Inter"/>
              </a:rPr>
              <a:t> </a:t>
            </a:r>
            <a:r>
              <a:rPr lang="en" b="0" i="1" u="none" strike="noStrike" dirty="0" err="1">
                <a:solidFill>
                  <a:srgbClr val="404040"/>
                </a:solidFill>
                <a:effectLst/>
                <a:latin typeface="Inter"/>
              </a:rPr>
              <a:t>el</a:t>
            </a:r>
            <a:r>
              <a:rPr lang="en" b="0" i="1" u="none" strike="noStrike" dirty="0">
                <a:solidFill>
                  <a:srgbClr val="404040"/>
                </a:solidFill>
                <a:effectLst/>
                <a:latin typeface="Inter"/>
              </a:rPr>
              <a:t> </a:t>
            </a:r>
            <a:r>
              <a:rPr lang="en" b="0" i="1" u="none" strike="noStrike" dirty="0" err="1">
                <a:solidFill>
                  <a:srgbClr val="404040"/>
                </a:solidFill>
                <a:effectLst/>
                <a:latin typeface="Inter"/>
              </a:rPr>
              <a:t>nacimiento</a:t>
            </a:r>
            <a:r>
              <a:rPr lang="en" b="0" i="1" u="none" strike="noStrike" dirty="0">
                <a:solidFill>
                  <a:srgbClr val="404040"/>
                </a:solidFill>
                <a:effectLst/>
                <a:latin typeface="Inter"/>
              </a:rPr>
              <a:t> hasta la </a:t>
            </a:r>
            <a:r>
              <a:rPr lang="en" b="0" i="1" u="none" strike="noStrike" dirty="0" err="1">
                <a:solidFill>
                  <a:srgbClr val="404040"/>
                </a:solidFill>
                <a:effectLst/>
                <a:latin typeface="Inter"/>
              </a:rPr>
              <a:t>muerte</a:t>
            </a:r>
            <a:r>
              <a:rPr lang="en" b="0" i="1" u="none" strike="noStrike" dirty="0">
                <a:solidFill>
                  <a:srgbClr val="404040"/>
                </a:solidFill>
                <a:effectLst/>
                <a:latin typeface="Inter"/>
              </a:rPr>
              <a:t>.</a:t>
            </a:r>
            <a:endParaRPr lang="en" b="0" i="0" u="none" strike="noStrike" dirty="0">
              <a:solidFill>
                <a:srgbClr val="404040"/>
              </a:solidFill>
              <a:effectLst/>
              <a:latin typeface="Inter"/>
            </a:endParaRPr>
          </a:p>
          <a:p>
            <a:pPr algn="l">
              <a:spcBef>
                <a:spcPts val="300"/>
              </a:spcBef>
              <a:buFont typeface="Arial" panose="020B0604020202020204" pitchFamily="34" charset="0"/>
              <a:buChar char="•"/>
            </a:pPr>
            <a:r>
              <a:rPr lang="en" b="1" i="0" u="none" strike="noStrike" dirty="0">
                <a:solidFill>
                  <a:srgbClr val="404040"/>
                </a:solidFill>
                <a:effectLst/>
                <a:latin typeface="Inter"/>
              </a:rPr>
              <a:t>Why are they important?</a:t>
            </a:r>
            <a:br>
              <a:rPr lang="en" b="0" i="0" u="none" strike="noStrike" dirty="0">
                <a:solidFill>
                  <a:srgbClr val="404040"/>
                </a:solidFill>
                <a:effectLst/>
                <a:latin typeface="Inter"/>
              </a:rPr>
            </a:br>
            <a:r>
              <a:rPr lang="en" b="0" i="0" u="none" strike="noStrike" dirty="0">
                <a:solidFill>
                  <a:srgbClr val="404040"/>
                </a:solidFill>
                <a:effectLst/>
                <a:latin typeface="Inter"/>
              </a:rPr>
              <a:t>They protect us from harm, ensure fairness, and allow us to live with dignity.</a:t>
            </a:r>
            <a:br>
              <a:rPr lang="en" b="0" i="0" u="none" strike="noStrike" dirty="0">
                <a:solidFill>
                  <a:srgbClr val="404040"/>
                </a:solidFill>
                <a:effectLst/>
                <a:latin typeface="Inter"/>
              </a:rPr>
            </a:br>
            <a:r>
              <a:rPr lang="en" b="0" i="1" u="none" strike="noStrike" dirty="0">
                <a:solidFill>
                  <a:srgbClr val="404040"/>
                </a:solidFill>
                <a:effectLst/>
                <a:latin typeface="Inter"/>
              </a:rPr>
              <a:t>Nos </a:t>
            </a:r>
            <a:r>
              <a:rPr lang="en" b="0" i="1" u="none" strike="noStrike" dirty="0" err="1">
                <a:solidFill>
                  <a:srgbClr val="404040"/>
                </a:solidFill>
                <a:effectLst/>
                <a:latin typeface="Inter"/>
              </a:rPr>
              <a:t>protegen</a:t>
            </a:r>
            <a:r>
              <a:rPr lang="en" b="0" i="1" u="none" strike="noStrike" dirty="0">
                <a:solidFill>
                  <a:srgbClr val="404040"/>
                </a:solidFill>
                <a:effectLst/>
                <a:latin typeface="Inter"/>
              </a:rPr>
              <a:t> del </a:t>
            </a:r>
            <a:r>
              <a:rPr lang="en" b="0" i="1" u="none" strike="noStrike" dirty="0" err="1">
                <a:solidFill>
                  <a:srgbClr val="404040"/>
                </a:solidFill>
                <a:effectLst/>
                <a:latin typeface="Inter"/>
              </a:rPr>
              <a:t>daño</a:t>
            </a:r>
            <a:r>
              <a:rPr lang="en" b="0" i="1" u="none" strike="noStrike" dirty="0">
                <a:solidFill>
                  <a:srgbClr val="404040"/>
                </a:solidFill>
                <a:effectLst/>
                <a:latin typeface="Inter"/>
              </a:rPr>
              <a:t>, </a:t>
            </a:r>
            <a:r>
              <a:rPr lang="en" b="0" i="1" u="none" strike="noStrike" dirty="0" err="1">
                <a:solidFill>
                  <a:srgbClr val="404040"/>
                </a:solidFill>
                <a:effectLst/>
                <a:latin typeface="Inter"/>
              </a:rPr>
              <a:t>aseguran</a:t>
            </a:r>
            <a:r>
              <a:rPr lang="en" b="0" i="1" u="none" strike="noStrike" dirty="0">
                <a:solidFill>
                  <a:srgbClr val="404040"/>
                </a:solidFill>
                <a:effectLst/>
                <a:latin typeface="Inter"/>
              </a:rPr>
              <a:t> la </a:t>
            </a:r>
            <a:r>
              <a:rPr lang="en" b="0" i="1" u="none" strike="noStrike" dirty="0" err="1">
                <a:solidFill>
                  <a:srgbClr val="404040"/>
                </a:solidFill>
                <a:effectLst/>
                <a:latin typeface="Inter"/>
              </a:rPr>
              <a:t>justicia</a:t>
            </a:r>
            <a:r>
              <a:rPr lang="en" b="0" i="1" u="none" strike="noStrike" dirty="0">
                <a:solidFill>
                  <a:srgbClr val="404040"/>
                </a:solidFill>
                <a:effectLst/>
                <a:latin typeface="Inter"/>
              </a:rPr>
              <a:t> y </a:t>
            </a:r>
            <a:r>
              <a:rPr lang="en" b="0" i="1" u="none" strike="noStrike" dirty="0" err="1">
                <a:solidFill>
                  <a:srgbClr val="404040"/>
                </a:solidFill>
                <a:effectLst/>
                <a:latin typeface="Inter"/>
              </a:rPr>
              <a:t>nos</a:t>
            </a:r>
            <a:r>
              <a:rPr lang="en" b="0" i="1" u="none" strike="noStrike" dirty="0">
                <a:solidFill>
                  <a:srgbClr val="404040"/>
                </a:solidFill>
                <a:effectLst/>
                <a:latin typeface="Inter"/>
              </a:rPr>
              <a:t> </a:t>
            </a:r>
            <a:r>
              <a:rPr lang="en" b="0" i="1" u="none" strike="noStrike" dirty="0" err="1">
                <a:solidFill>
                  <a:srgbClr val="404040"/>
                </a:solidFill>
                <a:effectLst/>
                <a:latin typeface="Inter"/>
              </a:rPr>
              <a:t>permiten</a:t>
            </a:r>
            <a:r>
              <a:rPr lang="en" b="0" i="1" u="none" strike="noStrike" dirty="0">
                <a:solidFill>
                  <a:srgbClr val="404040"/>
                </a:solidFill>
                <a:effectLst/>
                <a:latin typeface="Inter"/>
              </a:rPr>
              <a:t> </a:t>
            </a:r>
            <a:r>
              <a:rPr lang="en" b="0" i="1" u="none" strike="noStrike" dirty="0" err="1">
                <a:solidFill>
                  <a:srgbClr val="404040"/>
                </a:solidFill>
                <a:effectLst/>
                <a:latin typeface="Inter"/>
              </a:rPr>
              <a:t>vivir</a:t>
            </a:r>
            <a:r>
              <a:rPr lang="en" b="0" i="1" u="none" strike="noStrike" dirty="0">
                <a:solidFill>
                  <a:srgbClr val="404040"/>
                </a:solidFill>
                <a:effectLst/>
                <a:latin typeface="Inter"/>
              </a:rPr>
              <a:t> con </a:t>
            </a:r>
            <a:r>
              <a:rPr lang="en" b="0" i="1" u="none" strike="noStrike" dirty="0" err="1">
                <a:solidFill>
                  <a:srgbClr val="404040"/>
                </a:solidFill>
                <a:effectLst/>
                <a:latin typeface="Inter"/>
              </a:rPr>
              <a:t>dignidad</a:t>
            </a:r>
            <a:r>
              <a:rPr lang="en" b="0" i="1" u="none" strike="noStrike" dirty="0">
                <a:solidFill>
                  <a:srgbClr val="404040"/>
                </a:solidFill>
                <a:effectLst/>
                <a:latin typeface="Inter"/>
              </a:rPr>
              <a:t>.</a:t>
            </a:r>
            <a:endParaRPr lang="en" b="0" i="0" u="none" strike="noStrike" dirty="0">
              <a:solidFill>
                <a:srgbClr val="404040"/>
              </a:solidFill>
              <a:effectLst/>
              <a:latin typeface="Inter"/>
            </a:endParaRPr>
          </a:p>
          <a:p>
            <a:endParaRPr lang="ru-UA" dirty="0"/>
          </a:p>
        </p:txBody>
      </p:sp>
    </p:spTree>
    <p:extLst>
      <p:ext uri="{BB962C8B-B14F-4D97-AF65-F5344CB8AC3E}">
        <p14:creationId xmlns:p14="http://schemas.microsoft.com/office/powerpoint/2010/main" val="4097404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C3B8C6B-63CA-4384-8059-2036BE5202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BE6812A8-CE1A-4404-4E13-E4B8AF3CEBC2}"/>
              </a:ext>
            </a:extLst>
          </p:cNvPr>
          <p:cNvPicPr>
            <a:picLocks noChangeAspect="1"/>
          </p:cNvPicPr>
          <p:nvPr/>
        </p:nvPicPr>
        <p:blipFill>
          <a:blip r:embed="rId2"/>
          <a:srcRect l="31614" r="35375"/>
          <a:stretch/>
        </p:blipFill>
        <p:spPr>
          <a:xfrm>
            <a:off x="20" y="10"/>
            <a:ext cx="4024741" cy="6857990"/>
          </a:xfrm>
          <a:prstGeom prst="rect">
            <a:avLst/>
          </a:prstGeom>
        </p:spPr>
      </p:pic>
      <p:sp>
        <p:nvSpPr>
          <p:cNvPr id="20" name="Rectangle 19">
            <a:extLst>
              <a:ext uri="{FF2B5EF4-FFF2-40B4-BE49-F238E27FC236}">
                <a16:creationId xmlns:a16="http://schemas.microsoft.com/office/drawing/2014/main" id="{C71B03AA-C0EB-4104-84F8-E1AB8BFBE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09C2B723-6C2F-49DE-A429-50BDFD1ADB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174963D4-A9E4-669C-807F-40A55F8B995D}"/>
              </a:ext>
            </a:extLst>
          </p:cNvPr>
          <p:cNvSpPr>
            <a:spLocks noGrp="1"/>
          </p:cNvSpPr>
          <p:nvPr>
            <p:ph type="title"/>
          </p:nvPr>
        </p:nvSpPr>
        <p:spPr>
          <a:xfrm>
            <a:off x="4465050" y="618517"/>
            <a:ext cx="6672886" cy="1596177"/>
          </a:xfrm>
        </p:spPr>
        <p:txBody>
          <a:bodyPr>
            <a:normAutofit/>
          </a:bodyPr>
          <a:lstStyle/>
          <a:p>
            <a:r>
              <a:rPr lang="en" sz="1700" dirty="0"/>
              <a:t>The study of human rights and the promotion of the values of human rights doctrine</a:t>
            </a:r>
            <a:endParaRPr lang="ru-UA" sz="1700" dirty="0"/>
          </a:p>
        </p:txBody>
      </p:sp>
      <p:sp>
        <p:nvSpPr>
          <p:cNvPr id="3" name="Объект 2">
            <a:extLst>
              <a:ext uri="{FF2B5EF4-FFF2-40B4-BE49-F238E27FC236}">
                <a16:creationId xmlns:a16="http://schemas.microsoft.com/office/drawing/2014/main" id="{8069C32D-F310-D122-2E5E-2C76ADF94980}"/>
              </a:ext>
            </a:extLst>
          </p:cNvPr>
          <p:cNvSpPr>
            <a:spLocks noGrp="1"/>
          </p:cNvSpPr>
          <p:nvPr>
            <p:ph sz="quarter" idx="13"/>
          </p:nvPr>
        </p:nvSpPr>
        <p:spPr>
          <a:xfrm>
            <a:off x="4465048" y="2367092"/>
            <a:ext cx="7255897" cy="3424107"/>
          </a:xfrm>
        </p:spPr>
        <p:txBody>
          <a:bodyPr>
            <a:normAutofit/>
          </a:bodyPr>
          <a:lstStyle/>
          <a:p>
            <a:pPr marL="0" indent="0" algn="l">
              <a:buNone/>
            </a:pPr>
            <a:r>
              <a:rPr lang="en" sz="1600" b="1" i="0" u="none" strike="noStrike" dirty="0">
                <a:solidFill>
                  <a:srgbClr val="000000"/>
                </a:solidFill>
                <a:effectLst/>
              </a:rPr>
              <a:t>Introduction</a:t>
            </a:r>
          </a:p>
          <a:p>
            <a:pPr algn="l"/>
            <a:r>
              <a:rPr lang="en" sz="1600" b="0" i="0" u="none" strike="noStrike" dirty="0">
                <a:solidFill>
                  <a:srgbClr val="000000"/>
                </a:solidFill>
                <a:effectLst/>
              </a:rPr>
              <a:t>Human Rights are the basic rights and freedoms that belong to every person in the world. They are protected by law, and their purpose is to ensure dignity, freedom, and equality for all people.</a:t>
            </a:r>
          </a:p>
          <a:p>
            <a:r>
              <a:rPr lang="en" sz="1600" b="1" dirty="0"/>
              <a:t>"Human rights are rights inherent to all human beings, regardless of race, sex, nationality, ethnicity, language, religion, or any other status."</a:t>
            </a:r>
            <a:r>
              <a:rPr lang="en" sz="1600" dirty="0"/>
              <a:t> </a:t>
            </a:r>
            <a:r>
              <a:rPr lang="en" sz="1600" i="1" dirty="0"/>
              <a:t>(United Nations, https://</a:t>
            </a:r>
            <a:r>
              <a:rPr lang="en" sz="1600" i="1" dirty="0" err="1"/>
              <a:t>www.un.org</a:t>
            </a:r>
            <a:r>
              <a:rPr lang="en" sz="1600" i="1" dirty="0"/>
              <a:t>/</a:t>
            </a:r>
            <a:r>
              <a:rPr lang="en" sz="1600" i="1" dirty="0" err="1"/>
              <a:t>en</a:t>
            </a:r>
            <a:r>
              <a:rPr lang="en" sz="1600" i="1" dirty="0"/>
              <a:t>/global-issues/human-rights)</a:t>
            </a:r>
            <a:endParaRPr lang="en" sz="1600" dirty="0"/>
          </a:p>
          <a:p>
            <a:pPr>
              <a:lnSpc>
                <a:spcPct val="110000"/>
              </a:lnSpc>
            </a:pPr>
            <a:endParaRPr lang="ru-UA" sz="1700" dirty="0"/>
          </a:p>
        </p:txBody>
      </p:sp>
    </p:spTree>
    <p:extLst>
      <p:ext uri="{BB962C8B-B14F-4D97-AF65-F5344CB8AC3E}">
        <p14:creationId xmlns:p14="http://schemas.microsoft.com/office/powerpoint/2010/main" val="9494238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solidFill>
            <a:schemeClr val="accent1">
              <a:lumMod val="75000"/>
            </a:schemeClr>
          </a:solidFill>
          <a:ln>
            <a:noFill/>
          </a:ln>
          <a:effectLst>
            <a:outerShdw blurRad="50800" dist="12700" algn="l" rotWithShape="0">
              <a:prstClr val="black">
                <a:alpha val="30000"/>
              </a:prstClr>
            </a:outerShdw>
          </a:effectLst>
        </p:spPr>
        <p:style>
          <a:lnRef idx="2">
            <a:schemeClr val="accent1">
              <a:shade val="50000"/>
            </a:schemeClr>
          </a:lnRef>
          <a:fillRef idx="1002">
            <a:schemeClr val="l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931D53E9-0D3C-B9DE-CBB3-785B4AA409B3}"/>
              </a:ext>
            </a:extLst>
          </p:cNvPr>
          <p:cNvSpPr>
            <a:spLocks noGrp="1"/>
          </p:cNvSpPr>
          <p:nvPr>
            <p:ph type="title"/>
          </p:nvPr>
        </p:nvSpPr>
        <p:spPr>
          <a:xfrm>
            <a:off x="641074" y="1588878"/>
            <a:ext cx="2844002" cy="3680244"/>
          </a:xfrm>
        </p:spPr>
        <p:txBody>
          <a:bodyPr>
            <a:normAutofit/>
          </a:bodyPr>
          <a:lstStyle/>
          <a:p>
            <a:pPr algn="l"/>
            <a:br>
              <a:rPr lang="en" sz="2800" b="1" dirty="0">
                <a:solidFill>
                  <a:srgbClr val="000000"/>
                </a:solidFill>
              </a:rPr>
            </a:br>
            <a:br>
              <a:rPr lang="en" sz="1400" b="1" i="0" u="none" strike="noStrike" dirty="0">
                <a:solidFill>
                  <a:srgbClr val="000000"/>
                </a:solidFill>
                <a:effectLst/>
              </a:rPr>
            </a:br>
            <a:r>
              <a:rPr lang="en" sz="2400" b="1" dirty="0">
                <a:solidFill>
                  <a:srgbClr val="000000"/>
                </a:solidFill>
              </a:rPr>
              <a:t>Definition and Characteristics</a:t>
            </a:r>
            <a:br>
              <a:rPr lang="en" sz="2400" b="1" dirty="0">
                <a:solidFill>
                  <a:srgbClr val="000000"/>
                </a:solidFill>
              </a:rPr>
            </a:br>
            <a:endParaRPr lang="ru-UA" sz="2100" dirty="0">
              <a:solidFill>
                <a:srgbClr val="FFFFFF"/>
              </a:solidFill>
            </a:endParaRPr>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3" name="Объект 2">
            <a:extLst>
              <a:ext uri="{FF2B5EF4-FFF2-40B4-BE49-F238E27FC236}">
                <a16:creationId xmlns:a16="http://schemas.microsoft.com/office/drawing/2014/main" id="{5A4B68B2-756E-4D13-23EE-CBF3F545E964}"/>
              </a:ext>
            </a:extLst>
          </p:cNvPr>
          <p:cNvSpPr>
            <a:spLocks noGrp="1"/>
          </p:cNvSpPr>
          <p:nvPr>
            <p:ph sz="quarter" idx="13"/>
          </p:nvPr>
        </p:nvSpPr>
        <p:spPr>
          <a:xfrm>
            <a:off x="4634794" y="1049695"/>
            <a:ext cx="6642806" cy="4758611"/>
          </a:xfrm>
        </p:spPr>
        <p:txBody>
          <a:bodyPr anchor="ctr">
            <a:normAutofit fontScale="92500" lnSpcReduction="20000"/>
          </a:bodyPr>
          <a:lstStyle/>
          <a:p>
            <a:pPr algn="l"/>
            <a:r>
              <a:rPr lang="en" b="0" i="0" u="none" strike="noStrike" dirty="0">
                <a:solidFill>
                  <a:srgbClr val="000000"/>
                </a:solidFill>
                <a:effectLst/>
              </a:rPr>
              <a:t>Human rights have specific characteristics that make them universal and essential for a just society:</a:t>
            </a:r>
          </a:p>
          <a:p>
            <a:pPr algn="l">
              <a:buFont typeface="Arial" panose="020B0604020202020204" pitchFamily="34" charset="0"/>
              <a:buChar char="•"/>
            </a:pPr>
            <a:r>
              <a:rPr lang="en" b="0" i="1" u="none" strike="noStrike" dirty="0">
                <a:solidFill>
                  <a:srgbClr val="404040"/>
                </a:solidFill>
                <a:effectLst/>
                <a:latin typeface="Inter"/>
              </a:rPr>
              <a:t>Los Derechos Humanos son </a:t>
            </a:r>
            <a:r>
              <a:rPr lang="en" b="0" i="1" u="none" strike="noStrike" dirty="0" err="1">
                <a:solidFill>
                  <a:srgbClr val="404040"/>
                </a:solidFill>
                <a:effectLst/>
                <a:latin typeface="Inter"/>
              </a:rPr>
              <a:t>universales</a:t>
            </a:r>
            <a:r>
              <a:rPr lang="en" b="0" i="1" u="none" strike="noStrike" dirty="0">
                <a:solidFill>
                  <a:srgbClr val="404040"/>
                </a:solidFill>
                <a:effectLst/>
                <a:latin typeface="Inter"/>
              </a:rPr>
              <a:t>, </a:t>
            </a:r>
            <a:r>
              <a:rPr lang="en" b="0" i="1" u="none" strike="noStrike" dirty="0" err="1">
                <a:solidFill>
                  <a:srgbClr val="404040"/>
                </a:solidFill>
                <a:effectLst/>
                <a:latin typeface="Inter"/>
              </a:rPr>
              <a:t>inalienables</a:t>
            </a:r>
            <a:r>
              <a:rPr lang="en" b="0" i="1" u="none" strike="noStrike" dirty="0">
                <a:solidFill>
                  <a:srgbClr val="404040"/>
                </a:solidFill>
                <a:effectLst/>
                <a:latin typeface="Inter"/>
              </a:rPr>
              <a:t>, indivisibles e </a:t>
            </a:r>
            <a:r>
              <a:rPr lang="en" b="0" i="1" u="none" strike="noStrike" dirty="0" err="1">
                <a:solidFill>
                  <a:srgbClr val="404040"/>
                </a:solidFill>
                <a:effectLst/>
                <a:latin typeface="Inter"/>
              </a:rPr>
              <a:t>interdependientes</a:t>
            </a:r>
            <a:r>
              <a:rPr lang="en" b="0" i="1" u="none" strike="noStrike" dirty="0">
                <a:solidFill>
                  <a:srgbClr val="404040"/>
                </a:solidFill>
                <a:effectLst/>
                <a:latin typeface="Inter"/>
              </a:rPr>
              <a:t>.</a:t>
            </a:r>
            <a:endParaRPr lang="en" b="0" i="0" u="none" strike="noStrike" dirty="0">
              <a:solidFill>
                <a:srgbClr val="404040"/>
              </a:solidFill>
              <a:effectLst/>
              <a:latin typeface="Inter"/>
            </a:endParaRPr>
          </a:p>
          <a:p>
            <a:pPr algn="l">
              <a:spcBef>
                <a:spcPts val="300"/>
              </a:spcBef>
              <a:spcAft>
                <a:spcPts val="300"/>
              </a:spcAft>
              <a:buFont typeface="Arial" panose="020B0604020202020204" pitchFamily="34" charset="0"/>
              <a:buChar char="•"/>
            </a:pPr>
            <a:r>
              <a:rPr lang="en" b="1" i="0" u="none" strike="noStrike" dirty="0">
                <a:solidFill>
                  <a:srgbClr val="404040"/>
                </a:solidFill>
                <a:effectLst/>
                <a:latin typeface="Inter"/>
              </a:rPr>
              <a:t>Characteristics:</a:t>
            </a:r>
            <a:endParaRPr lang="en" b="0" i="0" u="none" strike="noStrike" dirty="0">
              <a:solidFill>
                <a:srgbClr val="404040"/>
              </a:solidFill>
              <a:effectLst/>
              <a:latin typeface="Inter"/>
            </a:endParaRPr>
          </a:p>
          <a:p>
            <a:pPr marL="742950" lvl="1" indent="-285750" algn="l">
              <a:spcBef>
                <a:spcPts val="300"/>
              </a:spcBef>
              <a:buFont typeface="Arial" panose="020B0604020202020204" pitchFamily="34" charset="0"/>
              <a:buChar char="•"/>
            </a:pPr>
            <a:r>
              <a:rPr lang="en" b="1" i="0" u="none" strike="noStrike" dirty="0">
                <a:solidFill>
                  <a:srgbClr val="404040"/>
                </a:solidFill>
                <a:effectLst/>
                <a:latin typeface="Inter"/>
              </a:rPr>
              <a:t>Universal:</a:t>
            </a:r>
            <a:r>
              <a:rPr lang="en" b="0" i="0" u="none" strike="noStrike" dirty="0">
                <a:solidFill>
                  <a:srgbClr val="404040"/>
                </a:solidFill>
                <a:effectLst/>
                <a:latin typeface="Inter"/>
              </a:rPr>
              <a:t> They apply to everyone, everywhere.</a:t>
            </a:r>
            <a:br>
              <a:rPr lang="en" b="0" i="0" u="none" strike="noStrike" dirty="0">
                <a:solidFill>
                  <a:srgbClr val="404040"/>
                </a:solidFill>
                <a:effectLst/>
                <a:latin typeface="Inter"/>
              </a:rPr>
            </a:br>
            <a:r>
              <a:rPr lang="en" b="1" i="0" u="none" strike="noStrike" dirty="0">
                <a:solidFill>
                  <a:srgbClr val="404040"/>
                </a:solidFill>
                <a:effectLst/>
                <a:latin typeface="Inter"/>
              </a:rPr>
              <a:t>Inalienable:</a:t>
            </a:r>
            <a:r>
              <a:rPr lang="en" b="0" i="0" u="none" strike="noStrike" dirty="0">
                <a:solidFill>
                  <a:srgbClr val="404040"/>
                </a:solidFill>
                <a:effectLst/>
                <a:latin typeface="Inter"/>
              </a:rPr>
              <a:t> They cannot be taken away.</a:t>
            </a:r>
            <a:br>
              <a:rPr lang="en" b="0" i="0" u="none" strike="noStrike" dirty="0">
                <a:solidFill>
                  <a:srgbClr val="404040"/>
                </a:solidFill>
                <a:effectLst/>
                <a:latin typeface="Inter"/>
              </a:rPr>
            </a:br>
            <a:r>
              <a:rPr lang="en" b="0" i="1" u="none" strike="noStrike" dirty="0">
                <a:solidFill>
                  <a:srgbClr val="404040"/>
                </a:solidFill>
                <a:effectLst/>
                <a:latin typeface="Inter"/>
              </a:rPr>
              <a:t>No </a:t>
            </a:r>
            <a:r>
              <a:rPr lang="en" b="0" i="1" u="none" strike="noStrike" dirty="0" err="1">
                <a:solidFill>
                  <a:srgbClr val="404040"/>
                </a:solidFill>
                <a:effectLst/>
                <a:latin typeface="Inter"/>
              </a:rPr>
              <a:t>pueden</a:t>
            </a:r>
            <a:r>
              <a:rPr lang="en" b="0" i="1" u="none" strike="noStrike" dirty="0">
                <a:solidFill>
                  <a:srgbClr val="404040"/>
                </a:solidFill>
                <a:effectLst/>
                <a:latin typeface="Inter"/>
              </a:rPr>
              <a:t> ser </a:t>
            </a:r>
            <a:r>
              <a:rPr lang="en" b="0" i="1" u="none" strike="noStrike" dirty="0" err="1">
                <a:solidFill>
                  <a:srgbClr val="404040"/>
                </a:solidFill>
                <a:effectLst/>
                <a:latin typeface="Inter"/>
              </a:rPr>
              <a:t>quitados</a:t>
            </a:r>
            <a:r>
              <a:rPr lang="en" b="0" i="1" u="none" strike="noStrike" dirty="0">
                <a:solidFill>
                  <a:srgbClr val="404040"/>
                </a:solidFill>
                <a:effectLst/>
                <a:latin typeface="Inter"/>
              </a:rPr>
              <a:t>.</a:t>
            </a:r>
            <a:endParaRPr lang="en" b="0" i="0" u="none" strike="noStrike" dirty="0">
              <a:solidFill>
                <a:srgbClr val="404040"/>
              </a:solidFill>
              <a:effectLst/>
              <a:latin typeface="Inter"/>
            </a:endParaRPr>
          </a:p>
          <a:p>
            <a:pPr marL="742950" lvl="1" indent="-285750" algn="l">
              <a:spcBef>
                <a:spcPts val="300"/>
              </a:spcBef>
              <a:buFont typeface="Arial" panose="020B0604020202020204" pitchFamily="34" charset="0"/>
              <a:buChar char="•"/>
            </a:pPr>
            <a:r>
              <a:rPr lang="en" b="1" i="0" u="none" strike="noStrike" dirty="0">
                <a:solidFill>
                  <a:srgbClr val="404040"/>
                </a:solidFill>
                <a:effectLst/>
                <a:latin typeface="Inter"/>
              </a:rPr>
              <a:t>Indivisible:</a:t>
            </a:r>
            <a:r>
              <a:rPr lang="en" b="0" i="0" u="none" strike="noStrike" dirty="0">
                <a:solidFill>
                  <a:srgbClr val="404040"/>
                </a:solidFill>
                <a:effectLst/>
                <a:latin typeface="Inter"/>
              </a:rPr>
              <a:t> All rights are equally important.</a:t>
            </a:r>
            <a:br>
              <a:rPr lang="en" b="0" i="0" u="none" strike="noStrike" dirty="0">
                <a:solidFill>
                  <a:srgbClr val="404040"/>
                </a:solidFill>
                <a:effectLst/>
                <a:latin typeface="Inter"/>
              </a:rPr>
            </a:br>
            <a:r>
              <a:rPr lang="en" b="0" i="1" u="none" strike="noStrike" dirty="0" err="1">
                <a:solidFill>
                  <a:srgbClr val="404040"/>
                </a:solidFill>
                <a:effectLst/>
                <a:latin typeface="Inter"/>
              </a:rPr>
              <a:t>Todos</a:t>
            </a:r>
            <a:r>
              <a:rPr lang="en" b="0" i="1" u="none" strike="noStrike" dirty="0">
                <a:solidFill>
                  <a:srgbClr val="404040"/>
                </a:solidFill>
                <a:effectLst/>
                <a:latin typeface="Inter"/>
              </a:rPr>
              <a:t> </a:t>
            </a:r>
            <a:r>
              <a:rPr lang="en" b="0" i="1" u="none" strike="noStrike" dirty="0" err="1">
                <a:solidFill>
                  <a:srgbClr val="404040"/>
                </a:solidFill>
                <a:effectLst/>
                <a:latin typeface="Inter"/>
              </a:rPr>
              <a:t>los</a:t>
            </a:r>
            <a:r>
              <a:rPr lang="en" b="0" i="1" u="none" strike="noStrike" dirty="0">
                <a:solidFill>
                  <a:srgbClr val="404040"/>
                </a:solidFill>
                <a:effectLst/>
                <a:latin typeface="Inter"/>
              </a:rPr>
              <a:t> derechos son </a:t>
            </a:r>
            <a:r>
              <a:rPr lang="en" b="0" i="1" u="none" strike="noStrike" dirty="0" err="1">
                <a:solidFill>
                  <a:srgbClr val="404040"/>
                </a:solidFill>
                <a:effectLst/>
                <a:latin typeface="Inter"/>
              </a:rPr>
              <a:t>igualmente</a:t>
            </a:r>
            <a:r>
              <a:rPr lang="en" b="0" i="1" u="none" strike="noStrike" dirty="0">
                <a:solidFill>
                  <a:srgbClr val="404040"/>
                </a:solidFill>
                <a:effectLst/>
                <a:latin typeface="Inter"/>
              </a:rPr>
              <a:t> </a:t>
            </a:r>
            <a:r>
              <a:rPr lang="en" b="0" i="1" u="none" strike="noStrike" dirty="0" err="1">
                <a:solidFill>
                  <a:srgbClr val="404040"/>
                </a:solidFill>
                <a:effectLst/>
                <a:latin typeface="Inter"/>
              </a:rPr>
              <a:t>importantes</a:t>
            </a:r>
            <a:r>
              <a:rPr lang="en" b="0" i="1" u="none" strike="noStrike" dirty="0">
                <a:solidFill>
                  <a:srgbClr val="404040"/>
                </a:solidFill>
                <a:effectLst/>
                <a:latin typeface="Inter"/>
              </a:rPr>
              <a:t>.</a:t>
            </a:r>
            <a:endParaRPr lang="en" b="0" i="0" u="none" strike="noStrike" dirty="0">
              <a:solidFill>
                <a:srgbClr val="404040"/>
              </a:solidFill>
              <a:effectLst/>
              <a:latin typeface="Inter"/>
            </a:endParaRPr>
          </a:p>
          <a:p>
            <a:pPr marL="742950" lvl="1" indent="-285750" algn="l">
              <a:spcBef>
                <a:spcPts val="300"/>
              </a:spcBef>
              <a:buFont typeface="Arial" panose="020B0604020202020204" pitchFamily="34" charset="0"/>
              <a:buChar char="•"/>
            </a:pPr>
            <a:r>
              <a:rPr lang="en" b="1" i="0" u="none" strike="noStrike" dirty="0">
                <a:solidFill>
                  <a:srgbClr val="404040"/>
                </a:solidFill>
                <a:effectLst/>
                <a:latin typeface="Inter"/>
              </a:rPr>
              <a:t>Interdependent:</a:t>
            </a:r>
            <a:r>
              <a:rPr lang="en" b="0" i="0" u="none" strike="noStrike" dirty="0">
                <a:solidFill>
                  <a:srgbClr val="404040"/>
                </a:solidFill>
                <a:effectLst/>
                <a:latin typeface="Inter"/>
              </a:rPr>
              <a:t> The improvement of one right supports others.</a:t>
            </a:r>
            <a:br>
              <a:rPr lang="en" b="0" i="0" u="none" strike="noStrike" dirty="0">
                <a:solidFill>
                  <a:srgbClr val="404040"/>
                </a:solidFill>
                <a:effectLst/>
                <a:latin typeface="Inter"/>
              </a:rPr>
            </a:br>
            <a:r>
              <a:rPr lang="en" b="0" i="1" u="none" strike="noStrike" dirty="0">
                <a:solidFill>
                  <a:srgbClr val="404040"/>
                </a:solidFill>
                <a:effectLst/>
                <a:latin typeface="Inter"/>
              </a:rPr>
              <a:t>La </a:t>
            </a:r>
            <a:r>
              <a:rPr lang="en" b="0" i="1" u="none" strike="noStrike" dirty="0" err="1">
                <a:solidFill>
                  <a:srgbClr val="404040"/>
                </a:solidFill>
                <a:effectLst/>
                <a:latin typeface="Inter"/>
              </a:rPr>
              <a:t>mejora</a:t>
            </a:r>
            <a:r>
              <a:rPr lang="en" b="0" i="1" u="none" strike="noStrike" dirty="0">
                <a:solidFill>
                  <a:srgbClr val="404040"/>
                </a:solidFill>
                <a:effectLst/>
                <a:latin typeface="Inter"/>
              </a:rPr>
              <a:t> de un derecho </a:t>
            </a:r>
            <a:r>
              <a:rPr lang="en" b="0" i="1" u="none" strike="noStrike" dirty="0" err="1">
                <a:solidFill>
                  <a:srgbClr val="404040"/>
                </a:solidFill>
                <a:effectLst/>
                <a:latin typeface="Inter"/>
              </a:rPr>
              <a:t>apoya</a:t>
            </a:r>
            <a:r>
              <a:rPr lang="en" b="0" i="1" u="none" strike="noStrike" dirty="0">
                <a:solidFill>
                  <a:srgbClr val="404040"/>
                </a:solidFill>
                <a:effectLst/>
                <a:latin typeface="Inter"/>
              </a:rPr>
              <a:t> a </a:t>
            </a:r>
            <a:r>
              <a:rPr lang="en" b="0" i="1" u="none" strike="noStrike" dirty="0" err="1">
                <a:solidFill>
                  <a:srgbClr val="404040"/>
                </a:solidFill>
                <a:effectLst/>
                <a:latin typeface="Inter"/>
              </a:rPr>
              <a:t>los</a:t>
            </a:r>
            <a:r>
              <a:rPr lang="en" b="0" i="1" u="none" strike="noStrike" dirty="0">
                <a:solidFill>
                  <a:srgbClr val="404040"/>
                </a:solidFill>
                <a:effectLst/>
                <a:latin typeface="Inter"/>
              </a:rPr>
              <a:t> </a:t>
            </a:r>
            <a:r>
              <a:rPr lang="en" b="0" i="1" u="none" strike="noStrike" dirty="0" err="1">
                <a:solidFill>
                  <a:srgbClr val="404040"/>
                </a:solidFill>
                <a:effectLst/>
                <a:latin typeface="Inter"/>
              </a:rPr>
              <a:t>demás</a:t>
            </a:r>
            <a:r>
              <a:rPr lang="en" b="0" i="1" u="none" strike="noStrike" dirty="0">
                <a:solidFill>
                  <a:srgbClr val="404040"/>
                </a:solidFill>
                <a:effectLst/>
                <a:latin typeface="Inter"/>
              </a:rPr>
              <a:t>.</a:t>
            </a:r>
            <a:endParaRPr lang="en" b="0" i="0" u="none" strike="noStrike" dirty="0">
              <a:solidFill>
                <a:srgbClr val="404040"/>
              </a:solidFill>
              <a:effectLst/>
              <a:latin typeface="Inter"/>
            </a:endParaRPr>
          </a:p>
          <a:p>
            <a:pPr algn="l">
              <a:buFont typeface="Arial" panose="020B0604020202020204" pitchFamily="34" charset="0"/>
              <a:buChar char="•"/>
            </a:pPr>
            <a:r>
              <a:rPr lang="en" b="1" i="0" u="none" strike="noStrike" dirty="0">
                <a:solidFill>
                  <a:srgbClr val="000000"/>
                </a:solidFill>
                <a:effectLst/>
              </a:rPr>
              <a:t>Protected by law</a:t>
            </a:r>
            <a:r>
              <a:rPr lang="en" b="0" i="0" u="none" strike="noStrike" dirty="0">
                <a:solidFill>
                  <a:srgbClr val="000000"/>
                </a:solidFill>
                <a:effectLst/>
              </a:rPr>
              <a:t> – Governments must respect, protect, and fulfill human rights.</a:t>
            </a:r>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3486290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08B58CE-A486-4D86-A04C-CEBEC0C6E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2">
            <a:extLst>
              <a:ext uri="{FF2B5EF4-FFF2-40B4-BE49-F238E27FC236}">
                <a16:creationId xmlns:a16="http://schemas.microsoft.com/office/drawing/2014/main" id="{7EF397AE-0609-4FFB-A98F-ECD05F0EF2C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FF0509A6-53B5-44A9-B59C-1D9C4DD3C2A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2A13C94D-6DB5-E38B-4731-4B122F25D5B7}"/>
              </a:ext>
            </a:extLst>
          </p:cNvPr>
          <p:cNvSpPr>
            <a:spLocks noGrp="1"/>
          </p:cNvSpPr>
          <p:nvPr>
            <p:ph type="title"/>
          </p:nvPr>
        </p:nvSpPr>
        <p:spPr>
          <a:xfrm>
            <a:off x="913775" y="618517"/>
            <a:ext cx="10364451" cy="1596177"/>
          </a:xfrm>
        </p:spPr>
        <p:txBody>
          <a:bodyPr>
            <a:normAutofit/>
          </a:bodyPr>
          <a:lstStyle/>
          <a:p>
            <a:r>
              <a:rPr lang="en-US" b="1" dirty="0"/>
              <a:t>JUSTICE SHOULD BE EQUAL</a:t>
            </a:r>
            <a:endParaRPr lang="ru-UA" dirty="0"/>
          </a:p>
        </p:txBody>
      </p:sp>
      <p:graphicFrame>
        <p:nvGraphicFramePr>
          <p:cNvPr id="5" name="Объект 2">
            <a:extLst>
              <a:ext uri="{FF2B5EF4-FFF2-40B4-BE49-F238E27FC236}">
                <a16:creationId xmlns:a16="http://schemas.microsoft.com/office/drawing/2014/main" id="{5DD67274-30CF-BB1C-5197-38C98274AD31}"/>
              </a:ext>
            </a:extLst>
          </p:cNvPr>
          <p:cNvGraphicFramePr>
            <a:graphicFrameLocks noGrp="1"/>
          </p:cNvGraphicFramePr>
          <p:nvPr>
            <p:ph sz="quarter" idx="13"/>
            <p:extLst>
              <p:ext uri="{D42A27DB-BD31-4B8C-83A1-F6EECF244321}">
                <p14:modId xmlns:p14="http://schemas.microsoft.com/office/powerpoint/2010/main" val="2197659072"/>
              </p:ext>
            </p:extLst>
          </p:nvPr>
        </p:nvGraphicFramePr>
        <p:xfrm>
          <a:off x="360219" y="2036618"/>
          <a:ext cx="11291454" cy="461356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7478424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5136" name="Rectangle 5135">
            <a:extLst>
              <a:ext uri="{FF2B5EF4-FFF2-40B4-BE49-F238E27FC236}">
                <a16:creationId xmlns:a16="http://schemas.microsoft.com/office/drawing/2014/main" id="{DBDA9611-D30E-4AFD-BC65-3AAF36BA11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38" name="Picture 2">
            <a:extLst>
              <a:ext uri="{FF2B5EF4-FFF2-40B4-BE49-F238E27FC236}">
                <a16:creationId xmlns:a16="http://schemas.microsoft.com/office/drawing/2014/main" id="{63A544C9-123B-40A3-8ED2-784254C536D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7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Code of Hammurabi - Wikipedia">
            <a:extLst>
              <a:ext uri="{FF2B5EF4-FFF2-40B4-BE49-F238E27FC236}">
                <a16:creationId xmlns:a16="http://schemas.microsoft.com/office/drawing/2014/main" id="{6B570472-4C13-2450-28C6-3BD9603D61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5495" r="2" b="15496"/>
          <a:stretch/>
        </p:blipFill>
        <p:spPr bwMode="auto">
          <a:xfrm>
            <a:off x="20" y="10"/>
            <a:ext cx="4024741" cy="4571986"/>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yrus Cylinder - Wikipedia">
            <a:extLst>
              <a:ext uri="{FF2B5EF4-FFF2-40B4-BE49-F238E27FC236}">
                <a16:creationId xmlns:a16="http://schemas.microsoft.com/office/drawing/2014/main" id="{C53CB324-F457-28CA-D7EE-F5F74F0094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r="1" b="5929"/>
          <a:stretch/>
        </p:blipFill>
        <p:spPr bwMode="auto">
          <a:xfrm>
            <a:off x="-3177" y="4571999"/>
            <a:ext cx="4024761" cy="2286001"/>
          </a:xfrm>
          <a:prstGeom prst="rect">
            <a:avLst/>
          </a:prstGeom>
          <a:noFill/>
          <a:extLst>
            <a:ext uri="{909E8E84-426E-40DD-AFC4-6F175D3DCCD1}">
              <a14:hiddenFill xmlns:a14="http://schemas.microsoft.com/office/drawing/2010/main">
                <a:solidFill>
                  <a:srgbClr val="FFFFFF"/>
                </a:solidFill>
              </a14:hiddenFill>
            </a:ext>
          </a:extLst>
        </p:spPr>
      </p:pic>
      <p:cxnSp>
        <p:nvCxnSpPr>
          <p:cNvPr id="5140" name="Straight Connector 5139">
            <a:extLst>
              <a:ext uri="{FF2B5EF4-FFF2-40B4-BE49-F238E27FC236}">
                <a16:creationId xmlns:a16="http://schemas.microsoft.com/office/drawing/2014/main" id="{68B3DA20-4966-456A-A6B2-598E9DFBE41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3274" y="4571999"/>
            <a:ext cx="3981487" cy="1"/>
          </a:xfrm>
          <a:prstGeom prst="line">
            <a:avLst/>
          </a:prstGeom>
          <a:ln w="82550" cap="sq">
            <a:solidFill>
              <a:srgbClr val="D9D9D9"/>
            </a:solidFill>
            <a:miter lim="800000"/>
          </a:ln>
          <a:scene3d>
            <a:camera prst="orthographicFront"/>
            <a:lightRig rig="threePt" dir="t">
              <a:rot lat="0" lon="0" rev="2700000"/>
            </a:lightRig>
          </a:scene3d>
          <a:sp3d contourW="6350">
            <a:bevelT h="38100"/>
            <a:contourClr>
              <a:srgbClr val="BFBFBF"/>
            </a:contourClr>
          </a:sp3d>
        </p:spPr>
        <p:style>
          <a:lnRef idx="1">
            <a:schemeClr val="accent1"/>
          </a:lnRef>
          <a:fillRef idx="0">
            <a:schemeClr val="accent1"/>
          </a:fillRef>
          <a:effectRef idx="0">
            <a:schemeClr val="accent1"/>
          </a:effectRef>
          <a:fontRef idx="minor">
            <a:schemeClr val="tx1"/>
          </a:fontRef>
        </p:style>
      </p:cxnSp>
      <p:sp>
        <p:nvSpPr>
          <p:cNvPr id="5142" name="Rectangle 5141">
            <a:extLst>
              <a:ext uri="{FF2B5EF4-FFF2-40B4-BE49-F238E27FC236}">
                <a16:creationId xmlns:a16="http://schemas.microsoft.com/office/drawing/2014/main" id="{F702CFEA-8621-4EFF-9FA3-BD1799EF65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44" name="Picture 5143">
            <a:extLst>
              <a:ext uri="{FF2B5EF4-FFF2-40B4-BE49-F238E27FC236}">
                <a16:creationId xmlns:a16="http://schemas.microsoft.com/office/drawing/2014/main" id="{2628E452-3FDF-4A43-A5B3-282ACCA5547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718518CD-9610-3121-76FC-8557698EF8F1}"/>
              </a:ext>
            </a:extLst>
          </p:cNvPr>
          <p:cNvSpPr>
            <a:spLocks noGrp="1"/>
          </p:cNvSpPr>
          <p:nvPr>
            <p:ph type="title"/>
          </p:nvPr>
        </p:nvSpPr>
        <p:spPr>
          <a:xfrm>
            <a:off x="4465050" y="618517"/>
            <a:ext cx="6672886" cy="1596177"/>
          </a:xfrm>
        </p:spPr>
        <p:txBody>
          <a:bodyPr>
            <a:normAutofit/>
          </a:bodyPr>
          <a:lstStyle/>
          <a:p>
            <a:r>
              <a:rPr lang="en" b="1" dirty="0">
                <a:latin typeface="Inter"/>
              </a:rPr>
              <a:t>Ancient Roots:</a:t>
            </a:r>
            <a:br>
              <a:rPr lang="en" dirty="0">
                <a:latin typeface="Inter"/>
              </a:rPr>
            </a:br>
            <a:endParaRPr lang="ru-UA" dirty="0"/>
          </a:p>
        </p:txBody>
      </p:sp>
      <p:sp>
        <p:nvSpPr>
          <p:cNvPr id="3" name="Объект 2">
            <a:extLst>
              <a:ext uri="{FF2B5EF4-FFF2-40B4-BE49-F238E27FC236}">
                <a16:creationId xmlns:a16="http://schemas.microsoft.com/office/drawing/2014/main" id="{DA4ADE90-5030-0269-DDC1-572DF478ABE0}"/>
              </a:ext>
            </a:extLst>
          </p:cNvPr>
          <p:cNvSpPr>
            <a:spLocks noGrp="1"/>
          </p:cNvSpPr>
          <p:nvPr>
            <p:ph sz="quarter" idx="13"/>
          </p:nvPr>
        </p:nvSpPr>
        <p:spPr>
          <a:xfrm>
            <a:off x="4465048" y="1722784"/>
            <a:ext cx="6672887" cy="4068416"/>
          </a:xfrm>
        </p:spPr>
        <p:txBody>
          <a:bodyPr>
            <a:normAutofit/>
          </a:bodyPr>
          <a:lstStyle/>
          <a:p>
            <a:pPr marL="742950" lvl="1" indent="-285750">
              <a:lnSpc>
                <a:spcPct val="110000"/>
              </a:lnSpc>
              <a:spcBef>
                <a:spcPts val="300"/>
              </a:spcBef>
              <a:buFont typeface="Arial" panose="020B0604020202020204" pitchFamily="34" charset="0"/>
              <a:buChar char="•"/>
            </a:pPr>
            <a:r>
              <a:rPr lang="en" sz="1700" b="0" i="0" u="none" strike="noStrike" dirty="0">
                <a:effectLst/>
                <a:latin typeface="Inter"/>
              </a:rPr>
              <a:t>Code of Hammurabi (1754 BCE): One of the earliest written laws.</a:t>
            </a:r>
          </a:p>
          <a:p>
            <a:pPr marL="457200" lvl="1" indent="0">
              <a:lnSpc>
                <a:spcPct val="110000"/>
              </a:lnSpc>
              <a:spcBef>
                <a:spcPts val="300"/>
              </a:spcBef>
              <a:buNone/>
            </a:pPr>
            <a:r>
              <a:rPr lang="en" sz="1700" b="0" i="0" u="none" strike="noStrike" dirty="0">
                <a:effectLst/>
                <a:latin typeface="Inter"/>
                <a:hlinkClick r:id="rId6"/>
              </a:rPr>
              <a:t>https://avalon.law.yale.edu/ancient/hamframe.asp#:~:text=143.,144</a:t>
            </a:r>
            <a:r>
              <a:rPr lang="en" sz="1700" b="0" i="0" u="none" strike="noStrike" dirty="0">
                <a:effectLst/>
                <a:latin typeface="Inter"/>
              </a:rPr>
              <a:t>.</a:t>
            </a:r>
          </a:p>
          <a:p>
            <a:pPr marL="742950" lvl="1" indent="-285750">
              <a:lnSpc>
                <a:spcPct val="110000"/>
              </a:lnSpc>
              <a:spcBef>
                <a:spcPts val="300"/>
              </a:spcBef>
              <a:buFont typeface="Arial" panose="020B0604020202020204" pitchFamily="34" charset="0"/>
              <a:buChar char="•"/>
            </a:pPr>
            <a:r>
              <a:rPr lang="en" sz="1700" b="0" i="0" u="none" strike="noStrike" dirty="0">
                <a:effectLst/>
                <a:latin typeface="Inter"/>
              </a:rPr>
              <a:t>Cyrus Cylinder (539 BCE): First charter of human rights by Cyrus the Great. </a:t>
            </a:r>
            <a:r>
              <a:rPr lang="en" sz="1700" b="0" i="0" u="none" strike="noStrike" dirty="0">
                <a:effectLst/>
                <a:latin typeface="Google Sans"/>
              </a:rPr>
              <a:t>If anyone oppresses others, should it happen, I will take his/her right back and penalize the oppressors. Today I declare Freedom of Religion. All are free to choose any religion, live in all regions and take up any job provided that they never violate other's rights. </a:t>
            </a:r>
          </a:p>
          <a:p>
            <a:pPr marL="742950" lvl="1" indent="-285750">
              <a:lnSpc>
                <a:spcPct val="110000"/>
              </a:lnSpc>
              <a:spcBef>
                <a:spcPts val="300"/>
              </a:spcBef>
              <a:buFont typeface="Arial" panose="020B0604020202020204" pitchFamily="34" charset="0"/>
              <a:buChar char="•"/>
            </a:pPr>
            <a:r>
              <a:rPr lang="en" sz="1700" b="0" i="0" u="none" strike="noStrike" dirty="0">
                <a:effectLst/>
                <a:latin typeface="Google Sans"/>
                <a:hlinkClick r:id="rId7"/>
              </a:rPr>
              <a:t>https://www.humanrights.com/what-are-human-rights/brief-history/</a:t>
            </a:r>
            <a:endParaRPr lang="en" sz="1700" b="0" i="0" u="none" strike="noStrike" dirty="0">
              <a:effectLst/>
              <a:latin typeface="Google Sans"/>
            </a:endParaRPr>
          </a:p>
          <a:p>
            <a:pPr marL="742950" lvl="1" indent="-285750">
              <a:lnSpc>
                <a:spcPct val="110000"/>
              </a:lnSpc>
              <a:spcBef>
                <a:spcPts val="300"/>
              </a:spcBef>
              <a:buFont typeface="Arial" panose="020B0604020202020204" pitchFamily="34" charset="0"/>
              <a:buChar char="•"/>
            </a:pPr>
            <a:endParaRPr lang="ru-UA" sz="1700" dirty="0"/>
          </a:p>
        </p:txBody>
      </p:sp>
    </p:spTree>
    <p:extLst>
      <p:ext uri="{BB962C8B-B14F-4D97-AF65-F5344CB8AC3E}">
        <p14:creationId xmlns:p14="http://schemas.microsoft.com/office/powerpoint/2010/main" val="1341746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08B58CE-A486-4D86-A04C-CEBEC0C6E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a:extLst>
              <a:ext uri="{FF2B5EF4-FFF2-40B4-BE49-F238E27FC236}">
                <a16:creationId xmlns:a16="http://schemas.microsoft.com/office/drawing/2014/main" id="{7EF397AE-0609-4FFB-A98F-ECD05F0EF2C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Цветной Карвед-люди">
            <a:extLst>
              <a:ext uri="{FF2B5EF4-FFF2-40B4-BE49-F238E27FC236}">
                <a16:creationId xmlns:a16="http://schemas.microsoft.com/office/drawing/2014/main" id="{81249544-9220-9E94-6730-DD3F864B1954}"/>
              </a:ext>
            </a:extLst>
          </p:cNvPr>
          <p:cNvPicPr>
            <a:picLocks noChangeAspect="1"/>
          </p:cNvPicPr>
          <p:nvPr/>
        </p:nvPicPr>
        <p:blipFill>
          <a:blip r:embed="rId3">
            <a:duotone>
              <a:schemeClr val="bg2">
                <a:shade val="45000"/>
                <a:satMod val="135000"/>
              </a:schemeClr>
              <a:prstClr val="white"/>
            </a:duotone>
            <a:alphaModFix amt="25000"/>
          </a:blip>
          <a:srcRect t="21053"/>
          <a:stretch/>
        </p:blipFill>
        <p:spPr>
          <a:xfrm>
            <a:off x="20" y="10"/>
            <a:ext cx="12191980" cy="6857990"/>
          </a:xfrm>
          <a:prstGeom prst="rect">
            <a:avLst/>
          </a:prstGeom>
        </p:spPr>
      </p:pic>
      <p:pic>
        <p:nvPicPr>
          <p:cNvPr id="13" name="Picture 12">
            <a:extLst>
              <a:ext uri="{FF2B5EF4-FFF2-40B4-BE49-F238E27FC236}">
                <a16:creationId xmlns:a16="http://schemas.microsoft.com/office/drawing/2014/main" id="{FF0509A6-53B5-44A9-B59C-1D9C4DD3C2A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3075CE32-E33F-9B7C-DA8A-C0BA746ECCF7}"/>
              </a:ext>
            </a:extLst>
          </p:cNvPr>
          <p:cNvSpPr>
            <a:spLocks noGrp="1"/>
          </p:cNvSpPr>
          <p:nvPr>
            <p:ph type="title"/>
          </p:nvPr>
        </p:nvSpPr>
        <p:spPr>
          <a:xfrm>
            <a:off x="913775" y="618517"/>
            <a:ext cx="10364451" cy="1596177"/>
          </a:xfrm>
        </p:spPr>
        <p:txBody>
          <a:bodyPr>
            <a:normAutofit/>
          </a:bodyPr>
          <a:lstStyle/>
          <a:p>
            <a:pPr algn="l"/>
            <a:r>
              <a:rPr lang="en" b="1" i="0" u="none" strike="noStrike" dirty="0">
                <a:solidFill>
                  <a:srgbClr val="000000"/>
                </a:solidFill>
                <a:effectLst/>
              </a:rPr>
              <a:t>History: Origin and Evolution of Human Rights Protection</a:t>
            </a:r>
          </a:p>
        </p:txBody>
      </p:sp>
      <p:sp>
        <p:nvSpPr>
          <p:cNvPr id="3" name="Объект 2">
            <a:extLst>
              <a:ext uri="{FF2B5EF4-FFF2-40B4-BE49-F238E27FC236}">
                <a16:creationId xmlns:a16="http://schemas.microsoft.com/office/drawing/2014/main" id="{22474503-A0DA-7990-EA23-25FDBF409F4B}"/>
              </a:ext>
            </a:extLst>
          </p:cNvPr>
          <p:cNvSpPr>
            <a:spLocks noGrp="1"/>
          </p:cNvSpPr>
          <p:nvPr>
            <p:ph sz="quarter" idx="13"/>
          </p:nvPr>
        </p:nvSpPr>
        <p:spPr>
          <a:xfrm>
            <a:off x="913774" y="2214694"/>
            <a:ext cx="10098783" cy="3576505"/>
          </a:xfrm>
        </p:spPr>
        <p:txBody>
          <a:bodyPr>
            <a:normAutofit/>
          </a:bodyPr>
          <a:lstStyle/>
          <a:p>
            <a:pPr>
              <a:buFont typeface="Arial" panose="020B0604020202020204" pitchFamily="34" charset="0"/>
              <a:buChar char="•"/>
            </a:pPr>
            <a:endParaRPr lang="en" b="1" i="0" u="none" strike="noStrike" dirty="0">
              <a:effectLst/>
            </a:endParaRPr>
          </a:p>
          <a:p>
            <a:pPr>
              <a:buFont typeface="Arial" panose="020B0604020202020204" pitchFamily="34" charset="0"/>
              <a:buChar char="•"/>
            </a:pPr>
            <a:endParaRPr lang="en" b="1" dirty="0"/>
          </a:p>
          <a:p>
            <a:pPr marL="0" lvl="0" indent="0">
              <a:buNone/>
              <a:tabLst>
                <a:tab pos="457200" algn="l"/>
              </a:tabLst>
            </a:pPr>
            <a:endParaRPr lang="ru-UA" kern="100" dirty="0">
              <a:effectLst/>
              <a:latin typeface="Times New Roman" panose="02020603050405020304" pitchFamily="18" charset="0"/>
              <a:ea typeface="Aptos" panose="020B0004020202020204" pitchFamily="34" charset="0"/>
            </a:endParaRPr>
          </a:p>
          <a:p>
            <a:endParaRPr lang="ru-UA" dirty="0"/>
          </a:p>
        </p:txBody>
      </p:sp>
      <p:sp>
        <p:nvSpPr>
          <p:cNvPr id="6" name="TextBox 5">
            <a:extLst>
              <a:ext uri="{FF2B5EF4-FFF2-40B4-BE49-F238E27FC236}">
                <a16:creationId xmlns:a16="http://schemas.microsoft.com/office/drawing/2014/main" id="{986BF501-AA89-5FC6-D97F-4C9327D6DCB2}"/>
              </a:ext>
            </a:extLst>
          </p:cNvPr>
          <p:cNvSpPr txBox="1"/>
          <p:nvPr/>
        </p:nvSpPr>
        <p:spPr>
          <a:xfrm>
            <a:off x="225288" y="2040835"/>
            <a:ext cx="11661912" cy="4832092"/>
          </a:xfrm>
          <a:prstGeom prst="rect">
            <a:avLst/>
          </a:prstGeom>
          <a:noFill/>
        </p:spPr>
        <p:txBody>
          <a:bodyPr wrap="square">
            <a:spAutoFit/>
          </a:bodyPr>
          <a:lstStyle/>
          <a:p>
            <a:pPr algn="l"/>
            <a:r>
              <a:rPr lang="en" sz="2800" b="0" i="0" u="none" strike="noStrike" dirty="0">
                <a:solidFill>
                  <a:srgbClr val="000000"/>
                </a:solidFill>
                <a:effectLst/>
              </a:rPr>
              <a:t>The idea of human rights has evolved over time. Some important milestones include:</a:t>
            </a:r>
          </a:p>
          <a:p>
            <a:pPr algn="l">
              <a:buFont typeface="Arial" panose="020B0604020202020204" pitchFamily="34" charset="0"/>
              <a:buChar char="•"/>
            </a:pPr>
            <a:r>
              <a:rPr lang="en" sz="2800" b="1" i="0" u="none" strike="noStrike" dirty="0">
                <a:solidFill>
                  <a:srgbClr val="000000"/>
                </a:solidFill>
                <a:effectLst/>
              </a:rPr>
              <a:t>Magna Carta (1215)</a:t>
            </a:r>
            <a:r>
              <a:rPr lang="en" sz="2800" b="0" i="0" u="none" strike="noStrike" dirty="0">
                <a:solidFill>
                  <a:srgbClr val="000000"/>
                </a:solidFill>
                <a:effectLst/>
              </a:rPr>
              <a:t> – Limited the power of the king and gave some rights to the people.</a:t>
            </a:r>
          </a:p>
          <a:p>
            <a:pPr algn="l">
              <a:buFont typeface="Arial" panose="020B0604020202020204" pitchFamily="34" charset="0"/>
              <a:buChar char="•"/>
            </a:pPr>
            <a:r>
              <a:rPr lang="en" sz="2800" b="1" i="0" u="none" strike="noStrike" dirty="0">
                <a:solidFill>
                  <a:srgbClr val="000000"/>
                </a:solidFill>
                <a:effectLst/>
              </a:rPr>
              <a:t>Bill of Rights (1689, England)</a:t>
            </a:r>
            <a:r>
              <a:rPr lang="en" sz="2800" b="0" i="0" u="none" strike="noStrike" dirty="0">
                <a:solidFill>
                  <a:srgbClr val="000000"/>
                </a:solidFill>
                <a:effectLst/>
              </a:rPr>
              <a:t> – Strengthened individual rights.</a:t>
            </a:r>
          </a:p>
          <a:p>
            <a:pPr algn="l">
              <a:buFont typeface="Arial" panose="020B0604020202020204" pitchFamily="34" charset="0"/>
              <a:buChar char="•"/>
            </a:pPr>
            <a:r>
              <a:rPr lang="en" sz="2800" b="1" i="0" u="none" strike="noStrike" dirty="0">
                <a:solidFill>
                  <a:srgbClr val="000000"/>
                </a:solidFill>
                <a:effectLst/>
              </a:rPr>
              <a:t>Declaration of Independence (1776, USA)</a:t>
            </a:r>
            <a:r>
              <a:rPr lang="en" sz="2800" b="0" i="0" u="none" strike="noStrike" dirty="0">
                <a:solidFill>
                  <a:srgbClr val="000000"/>
                </a:solidFill>
                <a:effectLst/>
              </a:rPr>
              <a:t> – Stated that all men are created equal.</a:t>
            </a:r>
          </a:p>
          <a:p>
            <a:pPr algn="l">
              <a:buFont typeface="Arial" panose="020B0604020202020204" pitchFamily="34" charset="0"/>
              <a:buChar char="•"/>
            </a:pPr>
            <a:r>
              <a:rPr lang="en" sz="2800" b="1" i="0" u="none" strike="noStrike" dirty="0">
                <a:solidFill>
                  <a:srgbClr val="000000"/>
                </a:solidFill>
                <a:effectLst/>
              </a:rPr>
              <a:t>French Declaration of the Rights of Man and Citizen (1789)</a:t>
            </a:r>
            <a:r>
              <a:rPr lang="en" sz="2800" b="0" i="0" u="none" strike="noStrike" dirty="0">
                <a:solidFill>
                  <a:srgbClr val="000000"/>
                </a:solidFill>
                <a:effectLst/>
              </a:rPr>
              <a:t> – Focused on liberty, property, and security.</a:t>
            </a:r>
          </a:p>
          <a:p>
            <a:pPr algn="l">
              <a:buFont typeface="Arial" panose="020B0604020202020204" pitchFamily="34" charset="0"/>
              <a:buChar char="•"/>
            </a:pPr>
            <a:r>
              <a:rPr lang="en" sz="2800" b="1" i="0" u="none" strike="noStrike" dirty="0">
                <a:solidFill>
                  <a:srgbClr val="000000"/>
                </a:solidFill>
                <a:effectLst/>
              </a:rPr>
              <a:t>Universal Declaration of Human Rights (1948, UN)</a:t>
            </a:r>
            <a:r>
              <a:rPr lang="en" sz="2800" b="0" i="0" u="none" strike="noStrike" dirty="0">
                <a:solidFill>
                  <a:srgbClr val="000000"/>
                </a:solidFill>
                <a:effectLst/>
              </a:rPr>
              <a:t> – A global agreement on fundamental human rights.</a:t>
            </a:r>
          </a:p>
        </p:txBody>
      </p:sp>
    </p:spTree>
    <p:extLst>
      <p:ext uri="{BB962C8B-B14F-4D97-AF65-F5344CB8AC3E}">
        <p14:creationId xmlns:p14="http://schemas.microsoft.com/office/powerpoint/2010/main" val="25383730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4D4DD4CF-9732-4771-98FE-77886DC915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
            <a:extLst>
              <a:ext uri="{FF2B5EF4-FFF2-40B4-BE49-F238E27FC236}">
                <a16:creationId xmlns:a16="http://schemas.microsoft.com/office/drawing/2014/main" id="{0917E639-5738-4605-929E-1222198314A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3"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51475AF5-B184-1D54-6E73-7BCB6C644D03}"/>
              </a:ext>
            </a:extLst>
          </p:cNvPr>
          <p:cNvSpPr>
            <a:spLocks noGrp="1"/>
          </p:cNvSpPr>
          <p:nvPr>
            <p:ph type="title"/>
          </p:nvPr>
        </p:nvSpPr>
        <p:spPr>
          <a:xfrm>
            <a:off x="643463" y="640831"/>
            <a:ext cx="3352128" cy="1573863"/>
          </a:xfrm>
        </p:spPr>
        <p:txBody>
          <a:bodyPr vert="horz" lIns="91440" tIns="45720" rIns="91440" bIns="45720" rtlCol="0">
            <a:normAutofit/>
          </a:bodyPr>
          <a:lstStyle/>
          <a:p>
            <a:pPr algn="l"/>
            <a:r>
              <a:rPr lang="en" sz="2500" b="1"/>
              <a:t>Construction of Human Rights in the Modern State</a:t>
            </a:r>
            <a:br>
              <a:rPr lang="en" sz="2500" b="1"/>
            </a:br>
            <a:endParaRPr lang="en-US" sz="2500" b="1" i="0" u="none" strike="noStrike"/>
          </a:p>
        </p:txBody>
      </p:sp>
      <p:sp>
        <p:nvSpPr>
          <p:cNvPr id="6" name="Объект 5">
            <a:extLst>
              <a:ext uri="{FF2B5EF4-FFF2-40B4-BE49-F238E27FC236}">
                <a16:creationId xmlns:a16="http://schemas.microsoft.com/office/drawing/2014/main" id="{3FC5E1A5-96D5-7560-58B0-0839B11F8E35}"/>
              </a:ext>
            </a:extLst>
          </p:cNvPr>
          <p:cNvSpPr>
            <a:spLocks noGrp="1"/>
          </p:cNvSpPr>
          <p:nvPr>
            <p:ph sz="quarter" idx="13"/>
          </p:nvPr>
        </p:nvSpPr>
        <p:spPr>
          <a:xfrm>
            <a:off x="643463" y="2367092"/>
            <a:ext cx="3352128" cy="3881309"/>
          </a:xfrm>
        </p:spPr>
        <p:txBody>
          <a:bodyPr vert="horz" lIns="91440" tIns="45720" rIns="91440" bIns="45720" rtlCol="0">
            <a:normAutofit/>
          </a:bodyPr>
          <a:lstStyle/>
          <a:p>
            <a:r>
              <a:rPr lang="en" sz="1800" b="0" i="0" u="none" strike="noStrike">
                <a:effectLst/>
              </a:rPr>
              <a:t>Many philosophers helped to shape modern human rights. Their ideas influenced governments and laws</a:t>
            </a:r>
          </a:p>
          <a:p>
            <a:endParaRPr lang="en" sz="1800" b="0" i="0" u="none" strike="noStrike">
              <a:effectLst/>
            </a:endParaRPr>
          </a:p>
        </p:txBody>
      </p:sp>
      <p:sp>
        <p:nvSpPr>
          <p:cNvPr id="25" name="Rectangle 24">
            <a:extLst>
              <a:ext uri="{FF2B5EF4-FFF2-40B4-BE49-F238E27FC236}">
                <a16:creationId xmlns:a16="http://schemas.microsoft.com/office/drawing/2014/main" id="{A2861A9C-C970-4FFE-B67C-222B6F5732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1525"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Размытие проживания">
            <a:extLst>
              <a:ext uri="{FF2B5EF4-FFF2-40B4-BE49-F238E27FC236}">
                <a16:creationId xmlns:a16="http://schemas.microsoft.com/office/drawing/2014/main" id="{5DCC4A36-4300-A19F-6E05-E23235291B2B}"/>
              </a:ext>
            </a:extLst>
          </p:cNvPr>
          <p:cNvPicPr>
            <a:picLocks noChangeAspect="1"/>
          </p:cNvPicPr>
          <p:nvPr/>
        </p:nvPicPr>
        <p:blipFill>
          <a:blip r:embed="rId3"/>
          <a:srcRect l="19661" r="7542" b="-1"/>
          <a:stretch/>
        </p:blipFill>
        <p:spPr>
          <a:xfrm>
            <a:off x="4712842" y="10"/>
            <a:ext cx="7479157" cy="6857990"/>
          </a:xfrm>
          <a:prstGeom prst="rect">
            <a:avLst/>
          </a:prstGeom>
        </p:spPr>
      </p:pic>
      <p:pic>
        <p:nvPicPr>
          <p:cNvPr id="27" name="Picture 26">
            <a:extLst>
              <a:ext uri="{FF2B5EF4-FFF2-40B4-BE49-F238E27FC236}">
                <a16:creationId xmlns:a16="http://schemas.microsoft.com/office/drawing/2014/main" id="{D2FDF82E-EBD8-4EC5-AD10-CD9E70EE85C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8150"/>
          <a:stretch/>
        </p:blipFill>
        <p:spPr>
          <a:xfrm>
            <a:off x="4651242" y="0"/>
            <a:ext cx="7540758" cy="6858000"/>
          </a:xfrm>
          <a:prstGeom prst="rect">
            <a:avLst/>
          </a:prstGeom>
        </p:spPr>
      </p:pic>
    </p:spTree>
    <p:extLst>
      <p:ext uri="{BB962C8B-B14F-4D97-AF65-F5344CB8AC3E}">
        <p14:creationId xmlns:p14="http://schemas.microsoft.com/office/powerpoint/2010/main" val="25034619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a:extLst>
            <a:ext uri="{FF2B5EF4-FFF2-40B4-BE49-F238E27FC236}">
              <a16:creationId xmlns:a16="http://schemas.microsoft.com/office/drawing/2014/main" id="{D2D490B4-4DED-A62E-64A7-B3F9A986AAEE}"/>
            </a:ext>
          </a:extLst>
        </p:cNvPr>
        <p:cNvGrpSpPr/>
        <p:nvPr/>
      </p:nvGrpSpPr>
      <p:grpSpPr>
        <a:xfrm>
          <a:off x="0" y="0"/>
          <a:ext cx="0" cy="0"/>
          <a:chOff x="0" y="0"/>
          <a:chExt cx="0" cy="0"/>
        </a:xfrm>
      </p:grpSpPr>
      <p:sp useBgFill="1">
        <p:nvSpPr>
          <p:cNvPr id="1033" name="Rectangle 1032">
            <a:extLst>
              <a:ext uri="{FF2B5EF4-FFF2-40B4-BE49-F238E27FC236}">
                <a16:creationId xmlns:a16="http://schemas.microsoft.com/office/drawing/2014/main" id="{DC3B8C6B-63CA-4384-8059-2036BE5202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undefined">
            <a:extLst>
              <a:ext uri="{FF2B5EF4-FFF2-40B4-BE49-F238E27FC236}">
                <a16:creationId xmlns:a16="http://schemas.microsoft.com/office/drawing/2014/main" id="{2A355F44-796F-A1BA-ABE5-2BC8CA27AD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982" r="4493"/>
          <a:stretch/>
        </p:blipFill>
        <p:spPr bwMode="auto">
          <a:xfrm>
            <a:off x="20" y="10"/>
            <a:ext cx="4024741"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5" name="Rectangle 1034">
            <a:extLst>
              <a:ext uri="{FF2B5EF4-FFF2-40B4-BE49-F238E27FC236}">
                <a16:creationId xmlns:a16="http://schemas.microsoft.com/office/drawing/2014/main" id="{C71B03AA-C0EB-4104-84F8-E1AB8BFBE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7" name="Picture 1036">
            <a:extLst>
              <a:ext uri="{FF2B5EF4-FFF2-40B4-BE49-F238E27FC236}">
                <a16:creationId xmlns:a16="http://schemas.microsoft.com/office/drawing/2014/main" id="{09C2B723-6C2F-49DE-A429-50BDFD1ADB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E04A2DAC-5B7A-2170-B9BC-A714BD3657AE}"/>
              </a:ext>
            </a:extLst>
          </p:cNvPr>
          <p:cNvSpPr>
            <a:spLocks noGrp="1"/>
          </p:cNvSpPr>
          <p:nvPr>
            <p:ph type="title"/>
          </p:nvPr>
        </p:nvSpPr>
        <p:spPr>
          <a:xfrm>
            <a:off x="4465050" y="618517"/>
            <a:ext cx="6672886" cy="1596177"/>
          </a:xfrm>
        </p:spPr>
        <p:txBody>
          <a:bodyPr vert="horz" lIns="91440" tIns="45720" rIns="91440" bIns="45720" rtlCol="0">
            <a:normAutofit/>
          </a:bodyPr>
          <a:lstStyle/>
          <a:p>
            <a:r>
              <a:rPr lang="en" b="1"/>
              <a:t>Thomas Hobbes and Absolutism </a:t>
            </a:r>
            <a:endParaRPr lang="en-US" b="1" i="0" u="none" strike="noStrike" dirty="0"/>
          </a:p>
        </p:txBody>
      </p:sp>
      <p:sp>
        <p:nvSpPr>
          <p:cNvPr id="6" name="Объект 5">
            <a:extLst>
              <a:ext uri="{FF2B5EF4-FFF2-40B4-BE49-F238E27FC236}">
                <a16:creationId xmlns:a16="http://schemas.microsoft.com/office/drawing/2014/main" id="{F15E252A-D043-CA9F-CFD6-8B348E4657BD}"/>
              </a:ext>
            </a:extLst>
          </p:cNvPr>
          <p:cNvSpPr>
            <a:spLocks noGrp="1"/>
          </p:cNvSpPr>
          <p:nvPr>
            <p:ph sz="quarter" idx="13"/>
          </p:nvPr>
        </p:nvSpPr>
        <p:spPr>
          <a:xfrm>
            <a:off x="4465048" y="2367092"/>
            <a:ext cx="6672887" cy="3424107"/>
          </a:xfrm>
        </p:spPr>
        <p:txBody>
          <a:bodyPr vert="horz" lIns="91440" tIns="45720" rIns="91440" bIns="45720" rtlCol="0">
            <a:normAutofit/>
          </a:bodyPr>
          <a:lstStyle/>
          <a:p>
            <a:pPr>
              <a:lnSpc>
                <a:spcPct val="110000"/>
              </a:lnSpc>
            </a:pPr>
            <a:r>
              <a:rPr lang="en" sz="1000" b="1" err="1">
                <a:latin typeface="Inter"/>
              </a:rPr>
              <a:t>homas</a:t>
            </a:r>
            <a:r>
              <a:rPr lang="en" sz="1000" b="1">
                <a:latin typeface="Inter"/>
              </a:rPr>
              <a:t> Hobbes (1588–1679):</a:t>
            </a:r>
            <a:endParaRPr lang="en" sz="1000">
              <a:latin typeface="Inter"/>
            </a:endParaRPr>
          </a:p>
          <a:p>
            <a:pPr>
              <a:lnSpc>
                <a:spcPct val="110000"/>
              </a:lnSpc>
            </a:pPr>
            <a:endParaRPr lang="en" sz="1000" b="1" i="0" u="none" strike="noStrike">
              <a:effectLst/>
            </a:endParaRPr>
          </a:p>
          <a:p>
            <a:pPr>
              <a:lnSpc>
                <a:spcPct val="110000"/>
              </a:lnSpc>
            </a:pPr>
            <a:r>
              <a:rPr lang="en" sz="1000" b="0" i="0" u="none" strike="noStrike">
                <a:effectLst/>
              </a:rPr>
              <a:t>Hobbes believed that without government, life would be "nasty, brutish, and short" (</a:t>
            </a:r>
            <a:r>
              <a:rPr lang="en" sz="1000" b="0" i="1" u="none" strike="noStrike">
                <a:effectLst/>
              </a:rPr>
              <a:t>Leviathan, 1651</a:t>
            </a:r>
            <a:r>
              <a:rPr lang="en" sz="1000" b="0" i="0" u="none" strike="noStrike">
                <a:effectLst/>
              </a:rPr>
              <a:t>). He argued that people need a strong ruler to maintain order.</a:t>
            </a:r>
          </a:p>
          <a:p>
            <a:pPr marL="742950" lvl="1" indent="-285750">
              <a:lnSpc>
                <a:spcPct val="110000"/>
              </a:lnSpc>
              <a:spcBef>
                <a:spcPts val="300"/>
              </a:spcBef>
              <a:buFont typeface="Arial" panose="020B0604020202020204" pitchFamily="34" charset="0"/>
              <a:buChar char="•"/>
            </a:pPr>
            <a:r>
              <a:rPr lang="en" sz="1000" b="0" i="0" u="none" strike="noStrike">
                <a:effectLst/>
                <a:latin typeface="Inter"/>
              </a:rPr>
              <a:t>Believed in a strong central authority to prevent chaos.</a:t>
            </a:r>
          </a:p>
          <a:p>
            <a:pPr marL="742950" lvl="1" indent="-285750">
              <a:lnSpc>
                <a:spcPct val="110000"/>
              </a:lnSpc>
              <a:spcBef>
                <a:spcPts val="300"/>
              </a:spcBef>
              <a:buFont typeface="Arial" panose="020B0604020202020204" pitchFamily="34" charset="0"/>
              <a:buChar char="•"/>
            </a:pPr>
            <a:r>
              <a:rPr lang="en" sz="1000" b="0" i="0" u="none" strike="noStrike">
                <a:effectLst/>
                <a:latin typeface="Inter"/>
              </a:rPr>
              <a:t>Wrote </a:t>
            </a:r>
            <a:r>
              <a:rPr lang="en" sz="1000" b="0" i="1" u="none" strike="noStrike">
                <a:effectLst/>
                <a:latin typeface="Inter"/>
              </a:rPr>
              <a:t>“Leviathan”</a:t>
            </a:r>
            <a:r>
              <a:rPr lang="en" sz="1000" b="0" i="0" u="none" strike="noStrike">
                <a:effectLst/>
                <a:latin typeface="Inter"/>
              </a:rPr>
              <a:t> (1651).</a:t>
            </a:r>
          </a:p>
          <a:p>
            <a:pPr marL="742950" lvl="1" indent="-285750">
              <a:lnSpc>
                <a:spcPct val="110000"/>
              </a:lnSpc>
              <a:spcBef>
                <a:spcPts val="300"/>
              </a:spcBef>
              <a:buFont typeface="Arial" panose="020B0604020202020204" pitchFamily="34" charset="0"/>
              <a:buChar char="•"/>
            </a:pPr>
            <a:r>
              <a:rPr lang="en" sz="1000" b="1" i="0" u="none" strike="noStrike">
                <a:effectLst/>
                <a:latin typeface="Inter"/>
              </a:rPr>
              <a:t>Quote:</a:t>
            </a:r>
            <a:br>
              <a:rPr lang="en" sz="1000" b="0" i="0" u="none" strike="noStrike">
                <a:effectLst/>
                <a:latin typeface="Inter"/>
              </a:rPr>
            </a:br>
            <a:r>
              <a:rPr lang="en" sz="1000" b="0" i="1" u="none" strike="noStrike">
                <a:effectLst/>
                <a:latin typeface="Inter"/>
              </a:rPr>
              <a:t>“Without government, life would be solitary, poor, nasty, brutish, and short.”</a:t>
            </a:r>
            <a:br>
              <a:rPr lang="en" sz="1000" b="0" i="0" u="none" strike="noStrike">
                <a:effectLst/>
                <a:latin typeface="Inter"/>
              </a:rPr>
            </a:br>
            <a:r>
              <a:rPr lang="en" sz="1000" b="0" i="1" u="none" strike="noStrike">
                <a:effectLst/>
                <a:latin typeface="Inter"/>
              </a:rPr>
              <a:t>“Sin </a:t>
            </a:r>
            <a:r>
              <a:rPr lang="en" sz="1000" b="0" i="1" u="none" strike="noStrike" err="1">
                <a:effectLst/>
                <a:latin typeface="Inter"/>
              </a:rPr>
              <a:t>gobierno</a:t>
            </a:r>
            <a:r>
              <a:rPr lang="en" sz="1000" b="0" i="1" u="none" strike="noStrike">
                <a:effectLst/>
                <a:latin typeface="Inter"/>
              </a:rPr>
              <a:t>, la </a:t>
            </a:r>
            <a:r>
              <a:rPr lang="en" sz="1000" b="0" i="1" u="none" strike="noStrike" err="1">
                <a:effectLst/>
                <a:latin typeface="Inter"/>
              </a:rPr>
              <a:t>vida</a:t>
            </a:r>
            <a:r>
              <a:rPr lang="en" sz="1000" b="0" i="1" u="none" strike="noStrike">
                <a:effectLst/>
                <a:latin typeface="Inter"/>
              </a:rPr>
              <a:t> </a:t>
            </a:r>
            <a:r>
              <a:rPr lang="en" sz="1000" b="0" i="1" u="none" strike="noStrike" err="1">
                <a:effectLst/>
                <a:latin typeface="Inter"/>
              </a:rPr>
              <a:t>sería</a:t>
            </a:r>
            <a:r>
              <a:rPr lang="en" sz="1000" b="0" i="1" u="none" strike="noStrike">
                <a:effectLst/>
                <a:latin typeface="Inter"/>
              </a:rPr>
              <a:t> solitaria, </a:t>
            </a:r>
            <a:r>
              <a:rPr lang="en" sz="1000" b="0" i="1" u="none" strike="noStrike" err="1">
                <a:effectLst/>
                <a:latin typeface="Inter"/>
              </a:rPr>
              <a:t>pobre</a:t>
            </a:r>
            <a:r>
              <a:rPr lang="en" sz="1000" b="0" i="1" u="none" strike="noStrike">
                <a:effectLst/>
                <a:latin typeface="Inter"/>
              </a:rPr>
              <a:t>, </a:t>
            </a:r>
            <a:r>
              <a:rPr lang="en" sz="1000" b="0" i="1" u="none" strike="noStrike" err="1">
                <a:effectLst/>
                <a:latin typeface="Inter"/>
              </a:rPr>
              <a:t>desagradable</a:t>
            </a:r>
            <a:r>
              <a:rPr lang="en" sz="1000" b="0" i="1" u="none" strike="noStrike">
                <a:effectLst/>
                <a:latin typeface="Inter"/>
              </a:rPr>
              <a:t>, brutal y </a:t>
            </a:r>
            <a:r>
              <a:rPr lang="en" sz="1000" b="0" i="1" u="none" strike="noStrike" err="1">
                <a:effectLst/>
                <a:latin typeface="Inter"/>
              </a:rPr>
              <a:t>corta</a:t>
            </a:r>
            <a:r>
              <a:rPr lang="en" sz="1000" b="0" i="1" u="none" strike="noStrike">
                <a:effectLst/>
                <a:latin typeface="Inter"/>
              </a:rPr>
              <a:t>.”</a:t>
            </a:r>
            <a:endParaRPr lang="en" sz="1000" b="0" i="0" u="none" strike="noStrike">
              <a:effectLst/>
              <a:latin typeface="Inter"/>
            </a:endParaRPr>
          </a:p>
          <a:p>
            <a:pPr>
              <a:lnSpc>
                <a:spcPct val="110000"/>
              </a:lnSpc>
              <a:spcBef>
                <a:spcPts val="300"/>
              </a:spcBef>
              <a:spcAft>
                <a:spcPts val="300"/>
              </a:spcAft>
              <a:buFont typeface="Arial" panose="020B0604020202020204" pitchFamily="34" charset="0"/>
              <a:buChar char="•"/>
            </a:pPr>
            <a:r>
              <a:rPr lang="en" sz="1000" b="1" i="0" u="none" strike="noStrike">
                <a:effectLst/>
                <a:latin typeface="Inter"/>
              </a:rPr>
              <a:t>Absolutism:</a:t>
            </a:r>
            <a:endParaRPr lang="en" sz="1000" b="0" i="0" u="none" strike="noStrike">
              <a:effectLst/>
              <a:latin typeface="Inter"/>
            </a:endParaRPr>
          </a:p>
          <a:p>
            <a:pPr marL="742950" lvl="1" indent="-285750">
              <a:lnSpc>
                <a:spcPct val="110000"/>
              </a:lnSpc>
              <a:spcBef>
                <a:spcPts val="300"/>
              </a:spcBef>
              <a:buFont typeface="Arial" panose="020B0604020202020204" pitchFamily="34" charset="0"/>
              <a:buChar char="•"/>
            </a:pPr>
            <a:r>
              <a:rPr lang="en" sz="1000" b="0" i="0" u="none" strike="noStrike">
                <a:effectLst/>
                <a:latin typeface="Inter"/>
              </a:rPr>
              <a:t>The ruler has absolute power to maintain order.</a:t>
            </a:r>
          </a:p>
          <a:p>
            <a:pPr marL="742950" lvl="1" indent="-285750">
              <a:lnSpc>
                <a:spcPct val="110000"/>
              </a:lnSpc>
              <a:spcBef>
                <a:spcPts val="300"/>
              </a:spcBef>
              <a:buFont typeface="Arial" panose="020B0604020202020204" pitchFamily="34" charset="0"/>
              <a:buChar char="•"/>
            </a:pPr>
            <a:r>
              <a:rPr lang="en" sz="1000" b="0" i="1" u="none" strike="noStrike">
                <a:effectLst/>
                <a:latin typeface="Inter"/>
              </a:rPr>
              <a:t>El </a:t>
            </a:r>
            <a:r>
              <a:rPr lang="en" sz="1000" b="0" i="1" u="none" strike="noStrike" err="1">
                <a:effectLst/>
                <a:latin typeface="Inter"/>
              </a:rPr>
              <a:t>gobernante</a:t>
            </a:r>
            <a:r>
              <a:rPr lang="en" sz="1000" b="0" i="1" u="none" strike="noStrike">
                <a:effectLst/>
                <a:latin typeface="Inter"/>
              </a:rPr>
              <a:t> </a:t>
            </a:r>
            <a:r>
              <a:rPr lang="en" sz="1000" b="0" i="1" u="none" strike="noStrike" err="1">
                <a:effectLst/>
                <a:latin typeface="Inter"/>
              </a:rPr>
              <a:t>tiene</a:t>
            </a:r>
            <a:r>
              <a:rPr lang="en" sz="1000" b="0" i="1" u="none" strike="noStrike">
                <a:effectLst/>
                <a:latin typeface="Inter"/>
              </a:rPr>
              <a:t> </a:t>
            </a:r>
            <a:r>
              <a:rPr lang="en" sz="1000" b="0" i="1" u="none" strike="noStrike" err="1">
                <a:effectLst/>
                <a:latin typeface="Inter"/>
              </a:rPr>
              <a:t>poder</a:t>
            </a:r>
            <a:r>
              <a:rPr lang="en" sz="1000" b="0" i="1" u="none" strike="noStrike">
                <a:effectLst/>
                <a:latin typeface="Inter"/>
              </a:rPr>
              <a:t> </a:t>
            </a:r>
            <a:r>
              <a:rPr lang="en" sz="1000" b="0" i="1" u="none" strike="noStrike" err="1">
                <a:effectLst/>
                <a:latin typeface="Inter"/>
              </a:rPr>
              <a:t>absoluto</a:t>
            </a:r>
            <a:r>
              <a:rPr lang="en" sz="1000" b="0" i="1" u="none" strike="noStrike">
                <a:effectLst/>
                <a:latin typeface="Inter"/>
              </a:rPr>
              <a:t> para </a:t>
            </a:r>
            <a:r>
              <a:rPr lang="en" sz="1000" b="0" i="1" u="none" strike="noStrike" err="1">
                <a:effectLst/>
                <a:latin typeface="Inter"/>
              </a:rPr>
              <a:t>mantener</a:t>
            </a:r>
            <a:r>
              <a:rPr lang="en" sz="1000" b="0" i="1" u="none" strike="noStrike">
                <a:effectLst/>
                <a:latin typeface="Inter"/>
              </a:rPr>
              <a:t> </a:t>
            </a:r>
            <a:r>
              <a:rPr lang="en" sz="1000" b="0" i="1" u="none" strike="noStrike" err="1">
                <a:effectLst/>
                <a:latin typeface="Inter"/>
              </a:rPr>
              <a:t>el</a:t>
            </a:r>
            <a:r>
              <a:rPr lang="en" sz="1000" b="0" i="1" u="none" strike="noStrike">
                <a:effectLst/>
                <a:latin typeface="Inter"/>
              </a:rPr>
              <a:t> </a:t>
            </a:r>
            <a:r>
              <a:rPr lang="en" sz="1000" b="0" i="1" u="none" strike="noStrike" err="1">
                <a:effectLst/>
                <a:latin typeface="Inter"/>
              </a:rPr>
              <a:t>orden</a:t>
            </a:r>
            <a:r>
              <a:rPr lang="en" sz="1000" b="0" i="1" u="none" strike="noStrike">
                <a:effectLst/>
                <a:latin typeface="Inter"/>
              </a:rPr>
              <a:t>.</a:t>
            </a:r>
          </a:p>
          <a:p>
            <a:pPr marL="742950" lvl="1" indent="-285750">
              <a:lnSpc>
                <a:spcPct val="110000"/>
              </a:lnSpc>
              <a:spcBef>
                <a:spcPts val="300"/>
              </a:spcBef>
              <a:buFont typeface="Arial" panose="020B0604020202020204" pitchFamily="34" charset="0"/>
              <a:buChar char="•"/>
            </a:pPr>
            <a:endParaRPr lang="en" sz="1000" b="0" i="0" u="none" strike="noStrike">
              <a:effectLst/>
              <a:latin typeface="Inter"/>
            </a:endParaRPr>
          </a:p>
          <a:p>
            <a:pPr>
              <a:lnSpc>
                <a:spcPct val="110000"/>
              </a:lnSpc>
            </a:pPr>
            <a:r>
              <a:rPr lang="en" sz="1000" b="1"/>
              <a:t>"The only way to erect a common power... is to confer all their power and strength upon one man."</a:t>
            </a:r>
            <a:r>
              <a:rPr lang="en" sz="1000" i="1"/>
              <a:t>(Hobbes, Leviathan, https://</a:t>
            </a:r>
            <a:r>
              <a:rPr lang="en" sz="1000" i="1" err="1"/>
              <a:t>plato.stanford.edu</a:t>
            </a:r>
            <a:r>
              <a:rPr lang="en" sz="1000" i="1"/>
              <a:t>/entries/</a:t>
            </a:r>
            <a:r>
              <a:rPr lang="en" sz="1000" i="1" err="1"/>
              <a:t>hobbes</a:t>
            </a:r>
            <a:r>
              <a:rPr lang="en" sz="1000" i="1"/>
              <a:t>-moral/)</a:t>
            </a:r>
          </a:p>
          <a:p>
            <a:pPr>
              <a:lnSpc>
                <a:spcPct val="110000"/>
              </a:lnSpc>
            </a:pPr>
            <a:endParaRPr lang="en" sz="1000"/>
          </a:p>
        </p:txBody>
      </p:sp>
    </p:spTree>
    <p:extLst>
      <p:ext uri="{BB962C8B-B14F-4D97-AF65-F5344CB8AC3E}">
        <p14:creationId xmlns:p14="http://schemas.microsoft.com/office/powerpoint/2010/main" val="3735255713"/>
      </p:ext>
    </p:extLst>
  </p:cSld>
  <p:clrMapOvr>
    <a:masterClrMapping/>
  </p:clrMapOvr>
</p:sld>
</file>

<file path=ppt/theme/theme1.xml><?xml version="1.0" encoding="utf-8"?>
<a:theme xmlns:a="http://schemas.openxmlformats.org/drawingml/2006/main" name="Капля">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Капля</Template>
  <TotalTime>316</TotalTime>
  <Words>1545</Words>
  <Application>Microsoft Macintosh PowerPoint</Application>
  <PresentationFormat>Широкоэкранный</PresentationFormat>
  <Paragraphs>110</Paragraphs>
  <Slides>17</Slides>
  <Notes>1</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17</vt:i4>
      </vt:variant>
    </vt:vector>
  </HeadingPairs>
  <TitlesOfParts>
    <vt:vector size="26" baseType="lpstr">
      <vt:lpstr>Aptos</vt:lpstr>
      <vt:lpstr>Arial</vt:lpstr>
      <vt:lpstr>Google Sans</vt:lpstr>
      <vt:lpstr>Inter</vt:lpstr>
      <vt:lpstr>Symbol</vt:lpstr>
      <vt:lpstr>Times New Roman</vt:lpstr>
      <vt:lpstr>Tw Cen MT</vt:lpstr>
      <vt:lpstr>ui-sans-serif</vt:lpstr>
      <vt:lpstr>Капля</vt:lpstr>
      <vt:lpstr>   </vt:lpstr>
      <vt:lpstr>What are Human Rights</vt:lpstr>
      <vt:lpstr>The study of human rights and the promotion of the values of human rights doctrine</vt:lpstr>
      <vt:lpstr>  Definition and Characteristics </vt:lpstr>
      <vt:lpstr>JUSTICE SHOULD BE EQUAL</vt:lpstr>
      <vt:lpstr>Ancient Roots: </vt:lpstr>
      <vt:lpstr>History: Origin and Evolution of Human Rights Protection</vt:lpstr>
      <vt:lpstr>Construction of Human Rights in the Modern State </vt:lpstr>
      <vt:lpstr>Thomas Hobbes and Absolutism </vt:lpstr>
      <vt:lpstr>John Locke and Liberalism  </vt:lpstr>
      <vt:lpstr>  Immanuel Kant and the Enlightenment </vt:lpstr>
      <vt:lpstr> Jean-Jacques Rousseau and the Social Contract   </vt:lpstr>
      <vt:lpstr>Human Rights are universal and protect everyone. </vt:lpstr>
      <vt:lpstr>Questions and Discussion </vt:lpstr>
      <vt:lpstr>NEXT STEP  Unit 1-2. Regulation and legal justification</vt:lpstr>
      <vt:lpstr>References </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Viacheslav Tuliakov</dc:creator>
  <cp:lastModifiedBy>Viacheslav Tuliakov</cp:lastModifiedBy>
  <cp:revision>11</cp:revision>
  <dcterms:created xsi:type="dcterms:W3CDTF">2024-12-26T17:09:39Z</dcterms:created>
  <dcterms:modified xsi:type="dcterms:W3CDTF">2025-02-02T12:54:40Z</dcterms:modified>
</cp:coreProperties>
</file>