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0"/>
  </p:notesMasterIdLst>
  <p:sldIdLst>
    <p:sldId id="282" r:id="rId2"/>
    <p:sldId id="331" r:id="rId3"/>
    <p:sldId id="348" r:id="rId4"/>
    <p:sldId id="347" r:id="rId5"/>
    <p:sldId id="332" r:id="rId6"/>
    <p:sldId id="333" r:id="rId7"/>
    <p:sldId id="334" r:id="rId8"/>
    <p:sldId id="342" r:id="rId9"/>
    <p:sldId id="343" r:id="rId10"/>
    <p:sldId id="344" r:id="rId11"/>
    <p:sldId id="335" r:id="rId12"/>
    <p:sldId id="341" r:id="rId13"/>
    <p:sldId id="340" r:id="rId14"/>
    <p:sldId id="339" r:id="rId15"/>
    <p:sldId id="338" r:id="rId16"/>
    <p:sldId id="337" r:id="rId17"/>
    <p:sldId id="336" r:id="rId18"/>
    <p:sldId id="265"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130"/>
    <p:restoredTop sz="94635"/>
  </p:normalViewPr>
  <p:slideViewPr>
    <p:cSldViewPr snapToGrid="0">
      <p:cViewPr varScale="1">
        <p:scale>
          <a:sx n="96" d="100"/>
          <a:sy n="96" d="100"/>
        </p:scale>
        <p:origin x="176" y="4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6A5820-A1F4-4E70-9BCB-A62B464A3FA6}"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A29F15D6-11A7-4179-8AB1-B44A568C6983}">
      <dgm:prSet/>
      <dgm:spPr/>
      <dgm:t>
        <a:bodyPr/>
        <a:lstStyle/>
        <a:p>
          <a:r>
            <a:rPr lang="ru-RU" b="0" i="0" baseline="0"/>
            <a:t>"Усі до сьогоднішнього дня існуючі історичні форми суспільства є історією класової боротьби" (Маркс, Енгельс, "Комунистичний манифест")</a:t>
          </a:r>
          <a:endParaRPr lang="en-US"/>
        </a:p>
      </dgm:t>
    </dgm:pt>
    <dgm:pt modelId="{143A4C5F-6C34-4E81-8B35-BA1901B56E25}" type="parTrans" cxnId="{977107FC-DAD7-434E-AD31-87838A38526F}">
      <dgm:prSet/>
      <dgm:spPr/>
      <dgm:t>
        <a:bodyPr/>
        <a:lstStyle/>
        <a:p>
          <a:endParaRPr lang="en-US"/>
        </a:p>
      </dgm:t>
    </dgm:pt>
    <dgm:pt modelId="{0C10C54F-559F-48C3-AD6B-A2370E92C929}" type="sibTrans" cxnId="{977107FC-DAD7-434E-AD31-87838A38526F}">
      <dgm:prSet/>
      <dgm:spPr/>
      <dgm:t>
        <a:bodyPr/>
        <a:lstStyle/>
        <a:p>
          <a:endParaRPr lang="en-US"/>
        </a:p>
      </dgm:t>
    </dgm:pt>
    <dgm:pt modelId="{673F5A90-75B2-4517-BE37-786DEDA2140D}">
      <dgm:prSet/>
      <dgm:spPr/>
      <dgm:t>
        <a:bodyPr/>
        <a:lstStyle/>
        <a:p>
          <a:r>
            <a:rPr lang="ru-RU" b="0" i="0" baseline="0"/>
            <a:t>Приклад: Велика французька революція як боротьба третім станом проти привілейованих класів</a:t>
          </a:r>
          <a:endParaRPr lang="en-US"/>
        </a:p>
      </dgm:t>
    </dgm:pt>
    <dgm:pt modelId="{42BC59F4-1E02-4EAD-B2BF-8F88F65870E2}" type="parTrans" cxnId="{85D6E276-A54B-4961-8626-FF8D032349CA}">
      <dgm:prSet/>
      <dgm:spPr/>
      <dgm:t>
        <a:bodyPr/>
        <a:lstStyle/>
        <a:p>
          <a:endParaRPr lang="en-US"/>
        </a:p>
      </dgm:t>
    </dgm:pt>
    <dgm:pt modelId="{5C44BC45-7BEC-45CE-96C0-78E1D2604B37}" type="sibTrans" cxnId="{85D6E276-A54B-4961-8626-FF8D032349CA}">
      <dgm:prSet/>
      <dgm:spPr/>
      <dgm:t>
        <a:bodyPr/>
        <a:lstStyle/>
        <a:p>
          <a:endParaRPr lang="en-US"/>
        </a:p>
      </dgm:t>
    </dgm:pt>
    <dgm:pt modelId="{BAFBFFAC-CB14-4421-9336-7B8DF60FD088}">
      <dgm:prSet/>
      <dgm:spPr/>
      <dgm:t>
        <a:bodyPr/>
        <a:lstStyle/>
        <a:p>
          <a:r>
            <a:rPr lang="ru-RU" b="0" i="0" baseline="0"/>
            <a:t>Фуко: "Право - це форма контролю, яка маскує своє насильницьке походження"</a:t>
          </a:r>
          <a:endParaRPr lang="en-US"/>
        </a:p>
      </dgm:t>
    </dgm:pt>
    <dgm:pt modelId="{F3519123-EFA3-4DD8-8D9B-4787FE6A91CF}" type="parTrans" cxnId="{5E411E5D-65DA-4E10-94D1-D6CA631352FE}">
      <dgm:prSet/>
      <dgm:spPr/>
      <dgm:t>
        <a:bodyPr/>
        <a:lstStyle/>
        <a:p>
          <a:endParaRPr lang="en-US"/>
        </a:p>
      </dgm:t>
    </dgm:pt>
    <dgm:pt modelId="{4645FDD8-1707-41BD-8677-9CCDE507473B}" type="sibTrans" cxnId="{5E411E5D-65DA-4E10-94D1-D6CA631352FE}">
      <dgm:prSet/>
      <dgm:spPr/>
      <dgm:t>
        <a:bodyPr/>
        <a:lstStyle/>
        <a:p>
          <a:endParaRPr lang="en-US"/>
        </a:p>
      </dgm:t>
    </dgm:pt>
    <dgm:pt modelId="{F2BCAA09-F2D8-4AE0-9FC7-D9A5E6D20EBF}">
      <dgm:prSet/>
      <dgm:spPr/>
      <dgm:t>
        <a:bodyPr/>
        <a:lstStyle/>
        <a:p>
          <a:r>
            <a:rPr lang="ru-UA" baseline="0"/>
            <a:t>. аПОЛОГІЯ ТЕРРОРУ</a:t>
          </a:r>
          <a:endParaRPr lang="en-US"/>
        </a:p>
      </dgm:t>
    </dgm:pt>
    <dgm:pt modelId="{68ECF95A-0539-4D86-AAC2-11443C34A2BC}" type="parTrans" cxnId="{FB5E1FAE-556D-4795-BB54-E279D0BE8158}">
      <dgm:prSet/>
      <dgm:spPr/>
      <dgm:t>
        <a:bodyPr/>
        <a:lstStyle/>
        <a:p>
          <a:endParaRPr lang="en-US"/>
        </a:p>
      </dgm:t>
    </dgm:pt>
    <dgm:pt modelId="{DF5BC212-70EE-483D-90DA-1F026E4B1B63}" type="sibTrans" cxnId="{FB5E1FAE-556D-4795-BB54-E279D0BE8158}">
      <dgm:prSet/>
      <dgm:spPr/>
      <dgm:t>
        <a:bodyPr/>
        <a:lstStyle/>
        <a:p>
          <a:endParaRPr lang="en-US"/>
        </a:p>
      </dgm:t>
    </dgm:pt>
    <dgm:pt modelId="{1C21C1AD-4785-3545-AED3-0281A33FCAF0}" type="pres">
      <dgm:prSet presAssocID="{A56A5820-A1F4-4E70-9BCB-A62B464A3FA6}" presName="hierChild1" presStyleCnt="0">
        <dgm:presLayoutVars>
          <dgm:chPref val="1"/>
          <dgm:dir/>
          <dgm:animOne val="branch"/>
          <dgm:animLvl val="lvl"/>
          <dgm:resizeHandles/>
        </dgm:presLayoutVars>
      </dgm:prSet>
      <dgm:spPr/>
    </dgm:pt>
    <dgm:pt modelId="{FF42FFD3-686A-AD49-8FA9-531EA8C00D8C}" type="pres">
      <dgm:prSet presAssocID="{A29F15D6-11A7-4179-8AB1-B44A568C6983}" presName="hierRoot1" presStyleCnt="0"/>
      <dgm:spPr/>
    </dgm:pt>
    <dgm:pt modelId="{76F0EC4C-B53A-8947-8231-2B33F22DC450}" type="pres">
      <dgm:prSet presAssocID="{A29F15D6-11A7-4179-8AB1-B44A568C6983}" presName="composite" presStyleCnt="0"/>
      <dgm:spPr/>
    </dgm:pt>
    <dgm:pt modelId="{59BDC77E-9D5A-174B-AEC5-3899FC0B8D55}" type="pres">
      <dgm:prSet presAssocID="{A29F15D6-11A7-4179-8AB1-B44A568C6983}" presName="background" presStyleLbl="node0" presStyleIdx="0" presStyleCnt="4"/>
      <dgm:spPr/>
    </dgm:pt>
    <dgm:pt modelId="{30C6E036-D3B7-ED49-9DF2-FFB56E5C0809}" type="pres">
      <dgm:prSet presAssocID="{A29F15D6-11A7-4179-8AB1-B44A568C6983}" presName="text" presStyleLbl="fgAcc0" presStyleIdx="0" presStyleCnt="4">
        <dgm:presLayoutVars>
          <dgm:chPref val="3"/>
        </dgm:presLayoutVars>
      </dgm:prSet>
      <dgm:spPr/>
    </dgm:pt>
    <dgm:pt modelId="{1D0274E0-E3D0-6048-A855-58B49FD2C4EA}" type="pres">
      <dgm:prSet presAssocID="{A29F15D6-11A7-4179-8AB1-B44A568C6983}" presName="hierChild2" presStyleCnt="0"/>
      <dgm:spPr/>
    </dgm:pt>
    <dgm:pt modelId="{1698F76A-A987-6940-AA51-25418FDEB37A}" type="pres">
      <dgm:prSet presAssocID="{673F5A90-75B2-4517-BE37-786DEDA2140D}" presName="hierRoot1" presStyleCnt="0"/>
      <dgm:spPr/>
    </dgm:pt>
    <dgm:pt modelId="{FF227A66-B12A-1244-8B6F-77DC5DA92BD8}" type="pres">
      <dgm:prSet presAssocID="{673F5A90-75B2-4517-BE37-786DEDA2140D}" presName="composite" presStyleCnt="0"/>
      <dgm:spPr/>
    </dgm:pt>
    <dgm:pt modelId="{FFA11593-8F72-7A41-9902-A9B8104931CC}" type="pres">
      <dgm:prSet presAssocID="{673F5A90-75B2-4517-BE37-786DEDA2140D}" presName="background" presStyleLbl="node0" presStyleIdx="1" presStyleCnt="4"/>
      <dgm:spPr/>
    </dgm:pt>
    <dgm:pt modelId="{40AA7C9D-63EE-5C45-AFE1-BAF8D0D68C49}" type="pres">
      <dgm:prSet presAssocID="{673F5A90-75B2-4517-BE37-786DEDA2140D}" presName="text" presStyleLbl="fgAcc0" presStyleIdx="1" presStyleCnt="4">
        <dgm:presLayoutVars>
          <dgm:chPref val="3"/>
        </dgm:presLayoutVars>
      </dgm:prSet>
      <dgm:spPr/>
    </dgm:pt>
    <dgm:pt modelId="{8ED2F713-8756-E642-AC93-532BBB33FD5D}" type="pres">
      <dgm:prSet presAssocID="{673F5A90-75B2-4517-BE37-786DEDA2140D}" presName="hierChild2" presStyleCnt="0"/>
      <dgm:spPr/>
    </dgm:pt>
    <dgm:pt modelId="{45D50A52-2AFD-384E-BC67-725715334124}" type="pres">
      <dgm:prSet presAssocID="{BAFBFFAC-CB14-4421-9336-7B8DF60FD088}" presName="hierRoot1" presStyleCnt="0"/>
      <dgm:spPr/>
    </dgm:pt>
    <dgm:pt modelId="{5BF21BE6-799D-0042-837A-C60213D49DFD}" type="pres">
      <dgm:prSet presAssocID="{BAFBFFAC-CB14-4421-9336-7B8DF60FD088}" presName="composite" presStyleCnt="0"/>
      <dgm:spPr/>
    </dgm:pt>
    <dgm:pt modelId="{5475C92C-D1CE-BC4C-92AC-D6184EC25B86}" type="pres">
      <dgm:prSet presAssocID="{BAFBFFAC-CB14-4421-9336-7B8DF60FD088}" presName="background" presStyleLbl="node0" presStyleIdx="2" presStyleCnt="4"/>
      <dgm:spPr/>
    </dgm:pt>
    <dgm:pt modelId="{DFBF2E64-651B-C04F-A20E-178DAF7D6D57}" type="pres">
      <dgm:prSet presAssocID="{BAFBFFAC-CB14-4421-9336-7B8DF60FD088}" presName="text" presStyleLbl="fgAcc0" presStyleIdx="2" presStyleCnt="4">
        <dgm:presLayoutVars>
          <dgm:chPref val="3"/>
        </dgm:presLayoutVars>
      </dgm:prSet>
      <dgm:spPr/>
    </dgm:pt>
    <dgm:pt modelId="{BF15531C-704F-EB40-A802-C88B52586E41}" type="pres">
      <dgm:prSet presAssocID="{BAFBFFAC-CB14-4421-9336-7B8DF60FD088}" presName="hierChild2" presStyleCnt="0"/>
      <dgm:spPr/>
    </dgm:pt>
    <dgm:pt modelId="{492A93A3-46D7-084F-A346-C24D8E722FF3}" type="pres">
      <dgm:prSet presAssocID="{F2BCAA09-F2D8-4AE0-9FC7-D9A5E6D20EBF}" presName="hierRoot1" presStyleCnt="0"/>
      <dgm:spPr/>
    </dgm:pt>
    <dgm:pt modelId="{3562CD7F-42B0-C842-81F3-A04D84D7A295}" type="pres">
      <dgm:prSet presAssocID="{F2BCAA09-F2D8-4AE0-9FC7-D9A5E6D20EBF}" presName="composite" presStyleCnt="0"/>
      <dgm:spPr/>
    </dgm:pt>
    <dgm:pt modelId="{EF99E71F-80C7-AD43-9D72-71D9FB99B494}" type="pres">
      <dgm:prSet presAssocID="{F2BCAA09-F2D8-4AE0-9FC7-D9A5E6D20EBF}" presName="background" presStyleLbl="node0" presStyleIdx="3" presStyleCnt="4"/>
      <dgm:spPr/>
    </dgm:pt>
    <dgm:pt modelId="{E59282FE-0291-A240-85F1-56C381A9CECC}" type="pres">
      <dgm:prSet presAssocID="{F2BCAA09-F2D8-4AE0-9FC7-D9A5E6D20EBF}" presName="text" presStyleLbl="fgAcc0" presStyleIdx="3" presStyleCnt="4">
        <dgm:presLayoutVars>
          <dgm:chPref val="3"/>
        </dgm:presLayoutVars>
      </dgm:prSet>
      <dgm:spPr/>
    </dgm:pt>
    <dgm:pt modelId="{F16853E8-6BC4-2A43-8172-40C03413B42F}" type="pres">
      <dgm:prSet presAssocID="{F2BCAA09-F2D8-4AE0-9FC7-D9A5E6D20EBF}" presName="hierChild2" presStyleCnt="0"/>
      <dgm:spPr/>
    </dgm:pt>
  </dgm:ptLst>
  <dgm:cxnLst>
    <dgm:cxn modelId="{98783743-218D-0642-BA62-EAE2CE6AE15F}" type="presOf" srcId="{BAFBFFAC-CB14-4421-9336-7B8DF60FD088}" destId="{DFBF2E64-651B-C04F-A20E-178DAF7D6D57}" srcOrd="0" destOrd="0" presId="urn:microsoft.com/office/officeart/2005/8/layout/hierarchy1"/>
    <dgm:cxn modelId="{5E411E5D-65DA-4E10-94D1-D6CA631352FE}" srcId="{A56A5820-A1F4-4E70-9BCB-A62B464A3FA6}" destId="{BAFBFFAC-CB14-4421-9336-7B8DF60FD088}" srcOrd="2" destOrd="0" parTransId="{F3519123-EFA3-4DD8-8D9B-4787FE6A91CF}" sibTransId="{4645FDD8-1707-41BD-8677-9CCDE507473B}"/>
    <dgm:cxn modelId="{85D6E276-A54B-4961-8626-FF8D032349CA}" srcId="{A56A5820-A1F4-4E70-9BCB-A62B464A3FA6}" destId="{673F5A90-75B2-4517-BE37-786DEDA2140D}" srcOrd="1" destOrd="0" parTransId="{42BC59F4-1E02-4EAD-B2BF-8F88F65870E2}" sibTransId="{5C44BC45-7BEC-45CE-96C0-78E1D2604B37}"/>
    <dgm:cxn modelId="{FB5E1FAE-556D-4795-BB54-E279D0BE8158}" srcId="{A56A5820-A1F4-4E70-9BCB-A62B464A3FA6}" destId="{F2BCAA09-F2D8-4AE0-9FC7-D9A5E6D20EBF}" srcOrd="3" destOrd="0" parTransId="{68ECF95A-0539-4D86-AAC2-11443C34A2BC}" sibTransId="{DF5BC212-70EE-483D-90DA-1F026E4B1B63}"/>
    <dgm:cxn modelId="{CD6DE7BA-F522-934E-9A4E-2A235A0D7E21}" type="presOf" srcId="{673F5A90-75B2-4517-BE37-786DEDA2140D}" destId="{40AA7C9D-63EE-5C45-AFE1-BAF8D0D68C49}" srcOrd="0" destOrd="0" presId="urn:microsoft.com/office/officeart/2005/8/layout/hierarchy1"/>
    <dgm:cxn modelId="{4CE715C2-685C-AB40-B359-7C14CAC7D1F4}" type="presOf" srcId="{A56A5820-A1F4-4E70-9BCB-A62B464A3FA6}" destId="{1C21C1AD-4785-3545-AED3-0281A33FCAF0}" srcOrd="0" destOrd="0" presId="urn:microsoft.com/office/officeart/2005/8/layout/hierarchy1"/>
    <dgm:cxn modelId="{55A4EDD0-E9FC-3745-8A2B-298F8CC90695}" type="presOf" srcId="{F2BCAA09-F2D8-4AE0-9FC7-D9A5E6D20EBF}" destId="{E59282FE-0291-A240-85F1-56C381A9CECC}" srcOrd="0" destOrd="0" presId="urn:microsoft.com/office/officeart/2005/8/layout/hierarchy1"/>
    <dgm:cxn modelId="{DC30C0DC-70A7-1141-B955-6BE6C2463DBE}" type="presOf" srcId="{A29F15D6-11A7-4179-8AB1-B44A568C6983}" destId="{30C6E036-D3B7-ED49-9DF2-FFB56E5C0809}" srcOrd="0" destOrd="0" presId="urn:microsoft.com/office/officeart/2005/8/layout/hierarchy1"/>
    <dgm:cxn modelId="{977107FC-DAD7-434E-AD31-87838A38526F}" srcId="{A56A5820-A1F4-4E70-9BCB-A62B464A3FA6}" destId="{A29F15D6-11A7-4179-8AB1-B44A568C6983}" srcOrd="0" destOrd="0" parTransId="{143A4C5F-6C34-4E81-8B35-BA1901B56E25}" sibTransId="{0C10C54F-559F-48C3-AD6B-A2370E92C929}"/>
    <dgm:cxn modelId="{62760141-9DEE-324A-AEF4-8151764A8A7E}" type="presParOf" srcId="{1C21C1AD-4785-3545-AED3-0281A33FCAF0}" destId="{FF42FFD3-686A-AD49-8FA9-531EA8C00D8C}" srcOrd="0" destOrd="0" presId="urn:microsoft.com/office/officeart/2005/8/layout/hierarchy1"/>
    <dgm:cxn modelId="{8264BC75-15AC-F54B-BE61-A46F8D13A657}" type="presParOf" srcId="{FF42FFD3-686A-AD49-8FA9-531EA8C00D8C}" destId="{76F0EC4C-B53A-8947-8231-2B33F22DC450}" srcOrd="0" destOrd="0" presId="urn:microsoft.com/office/officeart/2005/8/layout/hierarchy1"/>
    <dgm:cxn modelId="{8C3556BD-C332-3341-AF64-3D468A914035}" type="presParOf" srcId="{76F0EC4C-B53A-8947-8231-2B33F22DC450}" destId="{59BDC77E-9D5A-174B-AEC5-3899FC0B8D55}" srcOrd="0" destOrd="0" presId="urn:microsoft.com/office/officeart/2005/8/layout/hierarchy1"/>
    <dgm:cxn modelId="{1A183BC2-C31C-EE4F-8D98-425CDBC54657}" type="presParOf" srcId="{76F0EC4C-B53A-8947-8231-2B33F22DC450}" destId="{30C6E036-D3B7-ED49-9DF2-FFB56E5C0809}" srcOrd="1" destOrd="0" presId="urn:microsoft.com/office/officeart/2005/8/layout/hierarchy1"/>
    <dgm:cxn modelId="{EF77AA9B-90EF-7841-97D8-019B30EB0588}" type="presParOf" srcId="{FF42FFD3-686A-AD49-8FA9-531EA8C00D8C}" destId="{1D0274E0-E3D0-6048-A855-58B49FD2C4EA}" srcOrd="1" destOrd="0" presId="urn:microsoft.com/office/officeart/2005/8/layout/hierarchy1"/>
    <dgm:cxn modelId="{E8AAA173-E97F-2144-A7BE-921DA6776120}" type="presParOf" srcId="{1C21C1AD-4785-3545-AED3-0281A33FCAF0}" destId="{1698F76A-A987-6940-AA51-25418FDEB37A}" srcOrd="1" destOrd="0" presId="urn:microsoft.com/office/officeart/2005/8/layout/hierarchy1"/>
    <dgm:cxn modelId="{639174A8-0D9E-4548-86ED-D89F90BAC9DF}" type="presParOf" srcId="{1698F76A-A987-6940-AA51-25418FDEB37A}" destId="{FF227A66-B12A-1244-8B6F-77DC5DA92BD8}" srcOrd="0" destOrd="0" presId="urn:microsoft.com/office/officeart/2005/8/layout/hierarchy1"/>
    <dgm:cxn modelId="{CDA9DB00-1895-614A-8C32-AA1D4EE55EA8}" type="presParOf" srcId="{FF227A66-B12A-1244-8B6F-77DC5DA92BD8}" destId="{FFA11593-8F72-7A41-9902-A9B8104931CC}" srcOrd="0" destOrd="0" presId="urn:microsoft.com/office/officeart/2005/8/layout/hierarchy1"/>
    <dgm:cxn modelId="{DC875EE1-D810-0048-B657-6FBDFFC72188}" type="presParOf" srcId="{FF227A66-B12A-1244-8B6F-77DC5DA92BD8}" destId="{40AA7C9D-63EE-5C45-AFE1-BAF8D0D68C49}" srcOrd="1" destOrd="0" presId="urn:microsoft.com/office/officeart/2005/8/layout/hierarchy1"/>
    <dgm:cxn modelId="{10BBBFB6-C795-5B42-AFFD-992F013B236F}" type="presParOf" srcId="{1698F76A-A987-6940-AA51-25418FDEB37A}" destId="{8ED2F713-8756-E642-AC93-532BBB33FD5D}" srcOrd="1" destOrd="0" presId="urn:microsoft.com/office/officeart/2005/8/layout/hierarchy1"/>
    <dgm:cxn modelId="{19FA6ABF-9940-3646-B4EB-682F9D76DCC6}" type="presParOf" srcId="{1C21C1AD-4785-3545-AED3-0281A33FCAF0}" destId="{45D50A52-2AFD-384E-BC67-725715334124}" srcOrd="2" destOrd="0" presId="urn:microsoft.com/office/officeart/2005/8/layout/hierarchy1"/>
    <dgm:cxn modelId="{F3319594-FAA9-994D-988C-1382FBD105FC}" type="presParOf" srcId="{45D50A52-2AFD-384E-BC67-725715334124}" destId="{5BF21BE6-799D-0042-837A-C60213D49DFD}" srcOrd="0" destOrd="0" presId="urn:microsoft.com/office/officeart/2005/8/layout/hierarchy1"/>
    <dgm:cxn modelId="{0B22A1FC-4D28-6F41-A5C6-57381658C542}" type="presParOf" srcId="{5BF21BE6-799D-0042-837A-C60213D49DFD}" destId="{5475C92C-D1CE-BC4C-92AC-D6184EC25B86}" srcOrd="0" destOrd="0" presId="urn:microsoft.com/office/officeart/2005/8/layout/hierarchy1"/>
    <dgm:cxn modelId="{C03BFE94-FC7D-2F4F-9721-FCC5297B36EF}" type="presParOf" srcId="{5BF21BE6-799D-0042-837A-C60213D49DFD}" destId="{DFBF2E64-651B-C04F-A20E-178DAF7D6D57}" srcOrd="1" destOrd="0" presId="urn:microsoft.com/office/officeart/2005/8/layout/hierarchy1"/>
    <dgm:cxn modelId="{94616478-95E8-FF45-A320-8E75D0A4B8A8}" type="presParOf" srcId="{45D50A52-2AFD-384E-BC67-725715334124}" destId="{BF15531C-704F-EB40-A802-C88B52586E41}" srcOrd="1" destOrd="0" presId="urn:microsoft.com/office/officeart/2005/8/layout/hierarchy1"/>
    <dgm:cxn modelId="{546D7260-0368-7340-98CF-4795828D93CE}" type="presParOf" srcId="{1C21C1AD-4785-3545-AED3-0281A33FCAF0}" destId="{492A93A3-46D7-084F-A346-C24D8E722FF3}" srcOrd="3" destOrd="0" presId="urn:microsoft.com/office/officeart/2005/8/layout/hierarchy1"/>
    <dgm:cxn modelId="{98DD926F-672E-DD4C-8F38-4DCCD9165BCB}" type="presParOf" srcId="{492A93A3-46D7-084F-A346-C24D8E722FF3}" destId="{3562CD7F-42B0-C842-81F3-A04D84D7A295}" srcOrd="0" destOrd="0" presId="urn:microsoft.com/office/officeart/2005/8/layout/hierarchy1"/>
    <dgm:cxn modelId="{3D3CFD8D-D8AC-CD46-AF99-CCC791CBED52}" type="presParOf" srcId="{3562CD7F-42B0-C842-81F3-A04D84D7A295}" destId="{EF99E71F-80C7-AD43-9D72-71D9FB99B494}" srcOrd="0" destOrd="0" presId="urn:microsoft.com/office/officeart/2005/8/layout/hierarchy1"/>
    <dgm:cxn modelId="{9C23163B-7512-3941-8203-0781F583D103}" type="presParOf" srcId="{3562CD7F-42B0-C842-81F3-A04D84D7A295}" destId="{E59282FE-0291-A240-85F1-56C381A9CECC}" srcOrd="1" destOrd="0" presId="urn:microsoft.com/office/officeart/2005/8/layout/hierarchy1"/>
    <dgm:cxn modelId="{3777C112-5E1F-4640-8FC9-E9F66129E90D}" type="presParOf" srcId="{492A93A3-46D7-084F-A346-C24D8E722FF3}" destId="{F16853E8-6BC4-2A43-8172-40C03413B42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749137-442C-444C-BE60-44C9738D13B8}" type="doc">
      <dgm:prSet loTypeId="urn:microsoft.com/office/officeart/2005/8/layout/hierarchy3" loCatId="hierarchy" qsTypeId="urn:microsoft.com/office/officeart/2005/8/quickstyle/simple1" qsCatId="simple" csTypeId="urn:microsoft.com/office/officeart/2005/8/colors/accent0_3" csCatId="mainScheme"/>
      <dgm:spPr/>
      <dgm:t>
        <a:bodyPr/>
        <a:lstStyle/>
        <a:p>
          <a:endParaRPr lang="en-US"/>
        </a:p>
      </dgm:t>
    </dgm:pt>
    <dgm:pt modelId="{4BC4D863-A8DC-44AC-9CE3-838A920B954A}">
      <dgm:prSet/>
      <dgm:spPr/>
      <dgm:t>
        <a:bodyPr/>
        <a:lstStyle/>
        <a:p>
          <a:r>
            <a:rPr lang="uk-UA" baseline="0"/>
            <a:t>жорстко класово орієнтована, оскільки базувалась на ідеології марксизму-ленінізму в основі якого перебувало вчення про диктатуру пролетаріату. </a:t>
          </a:r>
          <a:endParaRPr lang="en-US"/>
        </a:p>
      </dgm:t>
    </dgm:pt>
    <dgm:pt modelId="{055EB0FD-CBE3-4369-AE1F-9F287A7FEB22}" type="parTrans" cxnId="{1B38FDE9-4A20-41D1-950B-9F8DDAA62DD9}">
      <dgm:prSet/>
      <dgm:spPr/>
      <dgm:t>
        <a:bodyPr/>
        <a:lstStyle/>
        <a:p>
          <a:endParaRPr lang="en-US"/>
        </a:p>
      </dgm:t>
    </dgm:pt>
    <dgm:pt modelId="{C22B8217-B2E4-4810-94D6-1120F36FC47F}" type="sibTrans" cxnId="{1B38FDE9-4A20-41D1-950B-9F8DDAA62DD9}">
      <dgm:prSet/>
      <dgm:spPr/>
      <dgm:t>
        <a:bodyPr/>
        <a:lstStyle/>
        <a:p>
          <a:endParaRPr lang="en-US"/>
        </a:p>
      </dgm:t>
    </dgm:pt>
    <dgm:pt modelId="{98EEF8F3-BF9E-40AF-85FA-1E7E68A58DE3}">
      <dgm:prSet/>
      <dgm:spPr/>
      <dgm:t>
        <a:bodyPr/>
        <a:lstStyle/>
        <a:p>
          <a:r>
            <a:rPr lang="uk-UA" baseline="0"/>
            <a:t>Це у першу чергу відбилось на визнані змісту однієї з центральних підстав криміналізації – кримінолого-юридичної підстави, яка включає в себе необхідність врахування наявності суспільної небезпеки діяння. </a:t>
          </a:r>
          <a:endParaRPr lang="en-US"/>
        </a:p>
      </dgm:t>
    </dgm:pt>
    <dgm:pt modelId="{319456E5-F0A2-41EF-BA21-D7D0319F8225}" type="parTrans" cxnId="{50972936-3AA6-4225-BE0A-D6DBB2B22AC7}">
      <dgm:prSet/>
      <dgm:spPr/>
      <dgm:t>
        <a:bodyPr/>
        <a:lstStyle/>
        <a:p>
          <a:endParaRPr lang="en-US"/>
        </a:p>
      </dgm:t>
    </dgm:pt>
    <dgm:pt modelId="{09A6DD6B-2783-42B6-AA2B-D8404F89D9AF}" type="sibTrans" cxnId="{50972936-3AA6-4225-BE0A-D6DBB2B22AC7}">
      <dgm:prSet/>
      <dgm:spPr/>
      <dgm:t>
        <a:bodyPr/>
        <a:lstStyle/>
        <a:p>
          <a:endParaRPr lang="en-US"/>
        </a:p>
      </dgm:t>
    </dgm:pt>
    <dgm:pt modelId="{0292FE0C-3B12-4A38-BE35-BD313087EC7E}">
      <dgm:prSet/>
      <dgm:spPr/>
      <dgm:t>
        <a:bodyPr/>
        <a:lstStyle/>
        <a:p>
          <a:r>
            <a:rPr lang="uk-UA" baseline="0"/>
            <a:t>Було викривлено само розумінні змісту суспільної небезпеки яка визначалась як небезпека виключно для інтересів робітничо-селянської влади, а не суспільства у цілому. Радянська кримінально-правова політика </a:t>
          </a:r>
          <a:endParaRPr lang="en-US"/>
        </a:p>
      </dgm:t>
    </dgm:pt>
    <dgm:pt modelId="{0846E136-C1B4-4A16-B247-201FCD6C0229}" type="parTrans" cxnId="{FE63E488-5C83-42CC-B83B-133EDE580894}">
      <dgm:prSet/>
      <dgm:spPr/>
      <dgm:t>
        <a:bodyPr/>
        <a:lstStyle/>
        <a:p>
          <a:endParaRPr lang="en-US"/>
        </a:p>
      </dgm:t>
    </dgm:pt>
    <dgm:pt modelId="{8670475C-9FD7-4739-A39E-42BE33909500}" type="sibTrans" cxnId="{FE63E488-5C83-42CC-B83B-133EDE580894}">
      <dgm:prSet/>
      <dgm:spPr/>
      <dgm:t>
        <a:bodyPr/>
        <a:lstStyle/>
        <a:p>
          <a:endParaRPr lang="en-US"/>
        </a:p>
      </dgm:t>
    </dgm:pt>
    <dgm:pt modelId="{FC46D065-1DB0-2141-BE13-D6F31E87EAF6}" type="pres">
      <dgm:prSet presAssocID="{CD749137-442C-444C-BE60-44C9738D13B8}" presName="diagram" presStyleCnt="0">
        <dgm:presLayoutVars>
          <dgm:chPref val="1"/>
          <dgm:dir/>
          <dgm:animOne val="branch"/>
          <dgm:animLvl val="lvl"/>
          <dgm:resizeHandles/>
        </dgm:presLayoutVars>
      </dgm:prSet>
      <dgm:spPr/>
    </dgm:pt>
    <dgm:pt modelId="{488B173A-6674-7440-AA2D-EE03C26A7817}" type="pres">
      <dgm:prSet presAssocID="{4BC4D863-A8DC-44AC-9CE3-838A920B954A}" presName="root" presStyleCnt="0"/>
      <dgm:spPr/>
    </dgm:pt>
    <dgm:pt modelId="{FC837D71-D6FF-6542-B38D-5C87C3ECE3AF}" type="pres">
      <dgm:prSet presAssocID="{4BC4D863-A8DC-44AC-9CE3-838A920B954A}" presName="rootComposite" presStyleCnt="0"/>
      <dgm:spPr/>
    </dgm:pt>
    <dgm:pt modelId="{342C45C4-8D32-5145-A087-C620432A959D}" type="pres">
      <dgm:prSet presAssocID="{4BC4D863-A8DC-44AC-9CE3-838A920B954A}" presName="rootText" presStyleLbl="node1" presStyleIdx="0" presStyleCnt="3"/>
      <dgm:spPr/>
    </dgm:pt>
    <dgm:pt modelId="{307A041D-6C10-714F-ACE3-A3A06A0BFEA1}" type="pres">
      <dgm:prSet presAssocID="{4BC4D863-A8DC-44AC-9CE3-838A920B954A}" presName="rootConnector" presStyleLbl="node1" presStyleIdx="0" presStyleCnt="3"/>
      <dgm:spPr/>
    </dgm:pt>
    <dgm:pt modelId="{FD981003-0CB3-D840-B980-3821A94FBEF3}" type="pres">
      <dgm:prSet presAssocID="{4BC4D863-A8DC-44AC-9CE3-838A920B954A}" presName="childShape" presStyleCnt="0"/>
      <dgm:spPr/>
    </dgm:pt>
    <dgm:pt modelId="{A831EA2B-BC4A-EB40-A9C8-1AC2A9A69982}" type="pres">
      <dgm:prSet presAssocID="{98EEF8F3-BF9E-40AF-85FA-1E7E68A58DE3}" presName="root" presStyleCnt="0"/>
      <dgm:spPr/>
    </dgm:pt>
    <dgm:pt modelId="{1DFC0ADA-78AF-2D4E-A4CB-7F580E7A62D3}" type="pres">
      <dgm:prSet presAssocID="{98EEF8F3-BF9E-40AF-85FA-1E7E68A58DE3}" presName="rootComposite" presStyleCnt="0"/>
      <dgm:spPr/>
    </dgm:pt>
    <dgm:pt modelId="{F6F1FBBD-34C1-014A-BB80-0B1724D960AC}" type="pres">
      <dgm:prSet presAssocID="{98EEF8F3-BF9E-40AF-85FA-1E7E68A58DE3}" presName="rootText" presStyleLbl="node1" presStyleIdx="1" presStyleCnt="3"/>
      <dgm:spPr/>
    </dgm:pt>
    <dgm:pt modelId="{28481934-9FD7-2B49-9F3E-8D103B740A7F}" type="pres">
      <dgm:prSet presAssocID="{98EEF8F3-BF9E-40AF-85FA-1E7E68A58DE3}" presName="rootConnector" presStyleLbl="node1" presStyleIdx="1" presStyleCnt="3"/>
      <dgm:spPr/>
    </dgm:pt>
    <dgm:pt modelId="{4BB92337-0BB5-0346-894D-BD31FD2DEF80}" type="pres">
      <dgm:prSet presAssocID="{98EEF8F3-BF9E-40AF-85FA-1E7E68A58DE3}" presName="childShape" presStyleCnt="0"/>
      <dgm:spPr/>
    </dgm:pt>
    <dgm:pt modelId="{99421509-32D1-F64D-B633-C88CBCD5A68E}" type="pres">
      <dgm:prSet presAssocID="{0292FE0C-3B12-4A38-BE35-BD313087EC7E}" presName="root" presStyleCnt="0"/>
      <dgm:spPr/>
    </dgm:pt>
    <dgm:pt modelId="{7A55B54B-2D19-AC44-8932-729C29B460D7}" type="pres">
      <dgm:prSet presAssocID="{0292FE0C-3B12-4A38-BE35-BD313087EC7E}" presName="rootComposite" presStyleCnt="0"/>
      <dgm:spPr/>
    </dgm:pt>
    <dgm:pt modelId="{04A4C676-FFA0-424C-A949-5DDB666D6F12}" type="pres">
      <dgm:prSet presAssocID="{0292FE0C-3B12-4A38-BE35-BD313087EC7E}" presName="rootText" presStyleLbl="node1" presStyleIdx="2" presStyleCnt="3"/>
      <dgm:spPr/>
    </dgm:pt>
    <dgm:pt modelId="{578D8B5E-8BFF-164E-ABEC-EA206EEDE08A}" type="pres">
      <dgm:prSet presAssocID="{0292FE0C-3B12-4A38-BE35-BD313087EC7E}" presName="rootConnector" presStyleLbl="node1" presStyleIdx="2" presStyleCnt="3"/>
      <dgm:spPr/>
    </dgm:pt>
    <dgm:pt modelId="{33F2D1C5-69A8-F14D-8F18-9FFA1753E415}" type="pres">
      <dgm:prSet presAssocID="{0292FE0C-3B12-4A38-BE35-BD313087EC7E}" presName="childShape" presStyleCnt="0"/>
      <dgm:spPr/>
    </dgm:pt>
  </dgm:ptLst>
  <dgm:cxnLst>
    <dgm:cxn modelId="{D0BB8409-AC6C-7949-81F6-B29CEDF731B8}" type="presOf" srcId="{98EEF8F3-BF9E-40AF-85FA-1E7E68A58DE3}" destId="{28481934-9FD7-2B49-9F3E-8D103B740A7F}" srcOrd="1" destOrd="0" presId="urn:microsoft.com/office/officeart/2005/8/layout/hierarchy3"/>
    <dgm:cxn modelId="{50972936-3AA6-4225-BE0A-D6DBB2B22AC7}" srcId="{CD749137-442C-444C-BE60-44C9738D13B8}" destId="{98EEF8F3-BF9E-40AF-85FA-1E7E68A58DE3}" srcOrd="1" destOrd="0" parTransId="{319456E5-F0A2-41EF-BA21-D7D0319F8225}" sibTransId="{09A6DD6B-2783-42B6-AA2B-D8404F89D9AF}"/>
    <dgm:cxn modelId="{DEDF034E-0F97-6A45-BC5D-2EB6A1709B8B}" type="presOf" srcId="{4BC4D863-A8DC-44AC-9CE3-838A920B954A}" destId="{307A041D-6C10-714F-ACE3-A3A06A0BFEA1}" srcOrd="1" destOrd="0" presId="urn:microsoft.com/office/officeart/2005/8/layout/hierarchy3"/>
    <dgm:cxn modelId="{9ADC9F5C-D9EE-E748-94C7-930B3C1759F5}" type="presOf" srcId="{4BC4D863-A8DC-44AC-9CE3-838A920B954A}" destId="{342C45C4-8D32-5145-A087-C620432A959D}" srcOrd="0" destOrd="0" presId="urn:microsoft.com/office/officeart/2005/8/layout/hierarchy3"/>
    <dgm:cxn modelId="{8113747B-FF43-7F48-9C43-6D30B41D0349}" type="presOf" srcId="{98EEF8F3-BF9E-40AF-85FA-1E7E68A58DE3}" destId="{F6F1FBBD-34C1-014A-BB80-0B1724D960AC}" srcOrd="0" destOrd="0" presId="urn:microsoft.com/office/officeart/2005/8/layout/hierarchy3"/>
    <dgm:cxn modelId="{F7EF6F88-59A9-3A48-B9B8-4AF290E474C7}" type="presOf" srcId="{0292FE0C-3B12-4A38-BE35-BD313087EC7E}" destId="{04A4C676-FFA0-424C-A949-5DDB666D6F12}" srcOrd="0" destOrd="0" presId="urn:microsoft.com/office/officeart/2005/8/layout/hierarchy3"/>
    <dgm:cxn modelId="{FE63E488-5C83-42CC-B83B-133EDE580894}" srcId="{CD749137-442C-444C-BE60-44C9738D13B8}" destId="{0292FE0C-3B12-4A38-BE35-BD313087EC7E}" srcOrd="2" destOrd="0" parTransId="{0846E136-C1B4-4A16-B247-201FCD6C0229}" sibTransId="{8670475C-9FD7-4739-A39E-42BE33909500}"/>
    <dgm:cxn modelId="{3751ABC6-4163-F541-A23B-11D4FA0F262E}" type="presOf" srcId="{0292FE0C-3B12-4A38-BE35-BD313087EC7E}" destId="{578D8B5E-8BFF-164E-ABEC-EA206EEDE08A}" srcOrd="1" destOrd="0" presId="urn:microsoft.com/office/officeart/2005/8/layout/hierarchy3"/>
    <dgm:cxn modelId="{E77D31D0-92B0-C64D-A14F-62F58675C886}" type="presOf" srcId="{CD749137-442C-444C-BE60-44C9738D13B8}" destId="{FC46D065-1DB0-2141-BE13-D6F31E87EAF6}" srcOrd="0" destOrd="0" presId="urn:microsoft.com/office/officeart/2005/8/layout/hierarchy3"/>
    <dgm:cxn modelId="{1B38FDE9-4A20-41D1-950B-9F8DDAA62DD9}" srcId="{CD749137-442C-444C-BE60-44C9738D13B8}" destId="{4BC4D863-A8DC-44AC-9CE3-838A920B954A}" srcOrd="0" destOrd="0" parTransId="{055EB0FD-CBE3-4369-AE1F-9F287A7FEB22}" sibTransId="{C22B8217-B2E4-4810-94D6-1120F36FC47F}"/>
    <dgm:cxn modelId="{06BC6B20-C123-C54F-9398-A3E2C87F86BC}" type="presParOf" srcId="{FC46D065-1DB0-2141-BE13-D6F31E87EAF6}" destId="{488B173A-6674-7440-AA2D-EE03C26A7817}" srcOrd="0" destOrd="0" presId="urn:microsoft.com/office/officeart/2005/8/layout/hierarchy3"/>
    <dgm:cxn modelId="{A20788DE-EC4E-F848-A262-3AD69903FB49}" type="presParOf" srcId="{488B173A-6674-7440-AA2D-EE03C26A7817}" destId="{FC837D71-D6FF-6542-B38D-5C87C3ECE3AF}" srcOrd="0" destOrd="0" presId="urn:microsoft.com/office/officeart/2005/8/layout/hierarchy3"/>
    <dgm:cxn modelId="{0A0A970B-7363-6645-9D21-F6873A330C92}" type="presParOf" srcId="{FC837D71-D6FF-6542-B38D-5C87C3ECE3AF}" destId="{342C45C4-8D32-5145-A087-C620432A959D}" srcOrd="0" destOrd="0" presId="urn:microsoft.com/office/officeart/2005/8/layout/hierarchy3"/>
    <dgm:cxn modelId="{DA5C96EF-98F5-E54A-80D0-ACF2787567AB}" type="presParOf" srcId="{FC837D71-D6FF-6542-B38D-5C87C3ECE3AF}" destId="{307A041D-6C10-714F-ACE3-A3A06A0BFEA1}" srcOrd="1" destOrd="0" presId="urn:microsoft.com/office/officeart/2005/8/layout/hierarchy3"/>
    <dgm:cxn modelId="{1B69F61E-BC56-994B-877F-FC4CA0736AA3}" type="presParOf" srcId="{488B173A-6674-7440-AA2D-EE03C26A7817}" destId="{FD981003-0CB3-D840-B980-3821A94FBEF3}" srcOrd="1" destOrd="0" presId="urn:microsoft.com/office/officeart/2005/8/layout/hierarchy3"/>
    <dgm:cxn modelId="{061A4D93-1B58-AB4D-AD67-66337152C94D}" type="presParOf" srcId="{FC46D065-1DB0-2141-BE13-D6F31E87EAF6}" destId="{A831EA2B-BC4A-EB40-A9C8-1AC2A9A69982}" srcOrd="1" destOrd="0" presId="urn:microsoft.com/office/officeart/2005/8/layout/hierarchy3"/>
    <dgm:cxn modelId="{3464D22F-A69C-2045-B580-0145B771543D}" type="presParOf" srcId="{A831EA2B-BC4A-EB40-A9C8-1AC2A9A69982}" destId="{1DFC0ADA-78AF-2D4E-A4CB-7F580E7A62D3}" srcOrd="0" destOrd="0" presId="urn:microsoft.com/office/officeart/2005/8/layout/hierarchy3"/>
    <dgm:cxn modelId="{C2D4039E-904B-084B-85E6-1D35C29D4590}" type="presParOf" srcId="{1DFC0ADA-78AF-2D4E-A4CB-7F580E7A62D3}" destId="{F6F1FBBD-34C1-014A-BB80-0B1724D960AC}" srcOrd="0" destOrd="0" presId="urn:microsoft.com/office/officeart/2005/8/layout/hierarchy3"/>
    <dgm:cxn modelId="{24E65AA7-90BC-1B44-BC93-B714D66E38E7}" type="presParOf" srcId="{1DFC0ADA-78AF-2D4E-A4CB-7F580E7A62D3}" destId="{28481934-9FD7-2B49-9F3E-8D103B740A7F}" srcOrd="1" destOrd="0" presId="urn:microsoft.com/office/officeart/2005/8/layout/hierarchy3"/>
    <dgm:cxn modelId="{04828DB4-52C8-204C-9B59-208C343DCB92}" type="presParOf" srcId="{A831EA2B-BC4A-EB40-A9C8-1AC2A9A69982}" destId="{4BB92337-0BB5-0346-894D-BD31FD2DEF80}" srcOrd="1" destOrd="0" presId="urn:microsoft.com/office/officeart/2005/8/layout/hierarchy3"/>
    <dgm:cxn modelId="{C3E8061E-88F1-B945-8F4B-97C8A7BDF1EC}" type="presParOf" srcId="{FC46D065-1DB0-2141-BE13-D6F31E87EAF6}" destId="{99421509-32D1-F64D-B633-C88CBCD5A68E}" srcOrd="2" destOrd="0" presId="urn:microsoft.com/office/officeart/2005/8/layout/hierarchy3"/>
    <dgm:cxn modelId="{D93635D9-7196-EF44-88AE-B965D5F186EB}" type="presParOf" srcId="{99421509-32D1-F64D-B633-C88CBCD5A68E}" destId="{7A55B54B-2D19-AC44-8932-729C29B460D7}" srcOrd="0" destOrd="0" presId="urn:microsoft.com/office/officeart/2005/8/layout/hierarchy3"/>
    <dgm:cxn modelId="{D22A64B8-65EE-684A-96AE-6D5151FCA562}" type="presParOf" srcId="{7A55B54B-2D19-AC44-8932-729C29B460D7}" destId="{04A4C676-FFA0-424C-A949-5DDB666D6F12}" srcOrd="0" destOrd="0" presId="urn:microsoft.com/office/officeart/2005/8/layout/hierarchy3"/>
    <dgm:cxn modelId="{998C32A7-66E2-3247-B1A0-72C896DD3A76}" type="presParOf" srcId="{7A55B54B-2D19-AC44-8932-729C29B460D7}" destId="{578D8B5E-8BFF-164E-ABEC-EA206EEDE08A}" srcOrd="1" destOrd="0" presId="urn:microsoft.com/office/officeart/2005/8/layout/hierarchy3"/>
    <dgm:cxn modelId="{C05BA035-193A-3D4D-AA2B-665BB748CDBF}" type="presParOf" srcId="{99421509-32D1-F64D-B633-C88CBCD5A68E}" destId="{33F2D1C5-69A8-F14D-8F18-9FFA1753E415}"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BDC77E-9D5A-174B-AEC5-3899FC0B8D55}">
      <dsp:nvSpPr>
        <dsp:cNvPr id="0" name=""/>
        <dsp:cNvSpPr/>
      </dsp:nvSpPr>
      <dsp:spPr>
        <a:xfrm>
          <a:off x="3036" y="711856"/>
          <a:ext cx="2167770" cy="137653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C6E036-D3B7-ED49-9DF2-FFB56E5C0809}">
      <dsp:nvSpPr>
        <dsp:cNvPr id="0" name=""/>
        <dsp:cNvSpPr/>
      </dsp:nvSpPr>
      <dsp:spPr>
        <a:xfrm>
          <a:off x="243899" y="940676"/>
          <a:ext cx="2167770" cy="137653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ru-RU" sz="1300" b="0" i="0" kern="1200" baseline="0"/>
            <a:t>"Усі до сьогоднішнього дня існуючі історичні форми суспільства є історією класової боротьби" (Маркс, Енгельс, "Комунистичний манифест")</a:t>
          </a:r>
          <a:endParaRPr lang="en-US" sz="1300" kern="1200"/>
        </a:p>
      </dsp:txBody>
      <dsp:txXfrm>
        <a:off x="284216" y="980993"/>
        <a:ext cx="2087136" cy="1295900"/>
      </dsp:txXfrm>
    </dsp:sp>
    <dsp:sp modelId="{FFA11593-8F72-7A41-9902-A9B8104931CC}">
      <dsp:nvSpPr>
        <dsp:cNvPr id="0" name=""/>
        <dsp:cNvSpPr/>
      </dsp:nvSpPr>
      <dsp:spPr>
        <a:xfrm>
          <a:off x="2652533" y="711856"/>
          <a:ext cx="2167770" cy="137653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AA7C9D-63EE-5C45-AFE1-BAF8D0D68C49}">
      <dsp:nvSpPr>
        <dsp:cNvPr id="0" name=""/>
        <dsp:cNvSpPr/>
      </dsp:nvSpPr>
      <dsp:spPr>
        <a:xfrm>
          <a:off x="2893397" y="940676"/>
          <a:ext cx="2167770" cy="137653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ru-RU" sz="1300" b="0" i="0" kern="1200" baseline="0"/>
            <a:t>Приклад: Велика французька революція як боротьба третім станом проти привілейованих класів</a:t>
          </a:r>
          <a:endParaRPr lang="en-US" sz="1300" kern="1200"/>
        </a:p>
      </dsp:txBody>
      <dsp:txXfrm>
        <a:off x="2933714" y="980993"/>
        <a:ext cx="2087136" cy="1295900"/>
      </dsp:txXfrm>
    </dsp:sp>
    <dsp:sp modelId="{5475C92C-D1CE-BC4C-92AC-D6184EC25B86}">
      <dsp:nvSpPr>
        <dsp:cNvPr id="0" name=""/>
        <dsp:cNvSpPr/>
      </dsp:nvSpPr>
      <dsp:spPr>
        <a:xfrm>
          <a:off x="5302031" y="711856"/>
          <a:ext cx="2167770" cy="137653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BF2E64-651B-C04F-A20E-178DAF7D6D57}">
      <dsp:nvSpPr>
        <dsp:cNvPr id="0" name=""/>
        <dsp:cNvSpPr/>
      </dsp:nvSpPr>
      <dsp:spPr>
        <a:xfrm>
          <a:off x="5542895" y="940676"/>
          <a:ext cx="2167770" cy="137653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ru-RU" sz="1300" b="0" i="0" kern="1200" baseline="0"/>
            <a:t>Фуко: "Право - це форма контролю, яка маскує своє насильницьке походження"</a:t>
          </a:r>
          <a:endParaRPr lang="en-US" sz="1300" kern="1200"/>
        </a:p>
      </dsp:txBody>
      <dsp:txXfrm>
        <a:off x="5583212" y="980993"/>
        <a:ext cx="2087136" cy="1295900"/>
      </dsp:txXfrm>
    </dsp:sp>
    <dsp:sp modelId="{EF99E71F-80C7-AD43-9D72-71D9FB99B494}">
      <dsp:nvSpPr>
        <dsp:cNvPr id="0" name=""/>
        <dsp:cNvSpPr/>
      </dsp:nvSpPr>
      <dsp:spPr>
        <a:xfrm>
          <a:off x="7951529" y="711856"/>
          <a:ext cx="2167770" cy="137653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9282FE-0291-A240-85F1-56C381A9CECC}">
      <dsp:nvSpPr>
        <dsp:cNvPr id="0" name=""/>
        <dsp:cNvSpPr/>
      </dsp:nvSpPr>
      <dsp:spPr>
        <a:xfrm>
          <a:off x="8192392" y="940676"/>
          <a:ext cx="2167770" cy="137653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ru-UA" sz="1300" kern="1200" baseline="0"/>
            <a:t>. аПОЛОГІЯ ТЕРРОРУ</a:t>
          </a:r>
          <a:endParaRPr lang="en-US" sz="1300" kern="1200"/>
        </a:p>
      </dsp:txBody>
      <dsp:txXfrm>
        <a:off x="8232709" y="980993"/>
        <a:ext cx="2087136" cy="12959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2C45C4-8D32-5145-A087-C620432A959D}">
      <dsp:nvSpPr>
        <dsp:cNvPr id="0" name=""/>
        <dsp:cNvSpPr/>
      </dsp:nvSpPr>
      <dsp:spPr>
        <a:xfrm>
          <a:off x="1265" y="774485"/>
          <a:ext cx="2960191" cy="1480095"/>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uk-UA" sz="1300" kern="1200" baseline="0"/>
            <a:t>жорстко класово орієнтована, оскільки базувалась на ідеології марксизму-ленінізму в основі якого перебувало вчення про диктатуру пролетаріату. </a:t>
          </a:r>
          <a:endParaRPr lang="en-US" sz="1300" kern="1200"/>
        </a:p>
      </dsp:txBody>
      <dsp:txXfrm>
        <a:off x="44616" y="817836"/>
        <a:ext cx="2873489" cy="1393393"/>
      </dsp:txXfrm>
    </dsp:sp>
    <dsp:sp modelId="{F6F1FBBD-34C1-014A-BB80-0B1724D960AC}">
      <dsp:nvSpPr>
        <dsp:cNvPr id="0" name=""/>
        <dsp:cNvSpPr/>
      </dsp:nvSpPr>
      <dsp:spPr>
        <a:xfrm>
          <a:off x="3701504" y="774485"/>
          <a:ext cx="2960191" cy="1480095"/>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uk-UA" sz="1300" kern="1200" baseline="0"/>
            <a:t>Це у першу чергу відбилось на визнані змісту однієї з центральних підстав криміналізації – кримінолого-юридичної підстави, яка включає в себе необхідність врахування наявності суспільної небезпеки діяння. </a:t>
          </a:r>
          <a:endParaRPr lang="en-US" sz="1300" kern="1200"/>
        </a:p>
      </dsp:txBody>
      <dsp:txXfrm>
        <a:off x="3744855" y="817836"/>
        <a:ext cx="2873489" cy="1393393"/>
      </dsp:txXfrm>
    </dsp:sp>
    <dsp:sp modelId="{04A4C676-FFA0-424C-A949-5DDB666D6F12}">
      <dsp:nvSpPr>
        <dsp:cNvPr id="0" name=""/>
        <dsp:cNvSpPr/>
      </dsp:nvSpPr>
      <dsp:spPr>
        <a:xfrm>
          <a:off x="7401743" y="774485"/>
          <a:ext cx="2960191" cy="1480095"/>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uk-UA" sz="1300" kern="1200" baseline="0"/>
            <a:t>Було викривлено само розумінні змісту суспільної небезпеки яка визначалась як небезпека виключно для інтересів робітничо-селянської влади, а не суспільства у цілому. Радянська кримінально-правова політика </a:t>
          </a:r>
          <a:endParaRPr lang="en-US" sz="1300" kern="1200"/>
        </a:p>
      </dsp:txBody>
      <dsp:txXfrm>
        <a:off x="7445094" y="817836"/>
        <a:ext cx="2873489" cy="139339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6976B5-EBF4-C841-9EC8-ABE5520015A7}" type="datetimeFigureOut">
              <a:rPr lang="ru-UA" smtClean="0"/>
              <a:t>10/5/25</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1D4041-421B-C04E-B257-11A0E2C123DE}" type="slidenum">
              <a:rPr lang="ru-UA" smtClean="0"/>
              <a:t>‹#›</a:t>
            </a:fld>
            <a:endParaRPr lang="ru-UA"/>
          </a:p>
        </p:txBody>
      </p:sp>
    </p:spTree>
    <p:extLst>
      <p:ext uri="{BB962C8B-B14F-4D97-AF65-F5344CB8AC3E}">
        <p14:creationId xmlns:p14="http://schemas.microsoft.com/office/powerpoint/2010/main" val="4265556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10/5/25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10/5/25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10/5/25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10/5/25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10/5/25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10/5/25</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ks.echr.coe.int/uk/web/echr-ks/?fbclid=IwY2xjawIuZIxleHRuA2FlbQIxMAABHRp8AhpapvRrsQyAIGlEURivzQSwXYvW5WRUhaYOxyAEKghdNmd88k24NA_aem_KHARcgyiiQ0cRxP6JXXukw" TargetMode="Externa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hyperlink" Target="https://itd.rada.gov.ua/billInfo/Bills/Card/5590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40" name="Rectangle 32">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utoShape 6"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D481242F-8318-624B-E9C2-2B5E80CD96E2}"/>
              </a:ext>
            </a:extLst>
          </p:cNvPr>
          <p:cNvSpPr>
            <a:spLocks noGrp="1" noChangeAspect="1" noChangeArrowheads="1"/>
          </p:cNvSpPr>
          <p:nvPr>
            <p:ph type="ctrTitle"/>
          </p:nvPr>
        </p:nvSpPr>
        <p:spPr bwMode="auto">
          <a:xfrm>
            <a:off x="1126762" y="1227279"/>
            <a:ext cx="4328819" cy="2509213"/>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uk-UA" sz="2600" b="1" dirty="0"/>
              <a:t>ПАРАДИГМИ КРИМІНАЛЬНОГО ПРАВА Лекція 4</a:t>
            </a:r>
            <a:br>
              <a:rPr lang="uk-UA" sz="2600" b="1" dirty="0"/>
            </a:br>
            <a:r>
              <a:rPr lang="uk-UA" sz="2600" b="1" dirty="0"/>
              <a:t>Кроками КРАСНИХ КХМЕРІВ</a:t>
            </a:r>
            <a:br>
              <a:rPr lang="en-US" sz="2600" dirty="0"/>
            </a:br>
            <a:endParaRPr lang="ru-UA" sz="2600" dirty="0"/>
          </a:p>
        </p:txBody>
      </p:sp>
      <p:sp>
        <p:nvSpPr>
          <p:cNvPr id="6" name="AutoShape 2" descr="A conceptual illustration of the relationship between international and national dimensions of human rights protection. The image should depict a globe with interconnected scales of justice, symbolizing internationalization. On one side, a national courthouse represents sovereignty, while on the other, a diverse group of individuals symbolizes individual rights. The background should feature abstract legal documents and human rights symbols. The overall theme should be balanced, showing the tension between internationalization and fragmentation, sovereignty, and individual rights.">
            <a:extLst>
              <a:ext uri="{FF2B5EF4-FFF2-40B4-BE49-F238E27FC236}">
                <a16:creationId xmlns:a16="http://schemas.microsoft.com/office/drawing/2014/main" id="{FF51D14F-C23C-FE93-BF8C-80D96A9B2292}"/>
              </a:ext>
            </a:extLst>
          </p:cNvPr>
          <p:cNvSpPr>
            <a:spLocks noGrp="1" noChangeAspect="1" noChangeArrowheads="1"/>
          </p:cNvSpPr>
          <p:nvPr>
            <p:ph type="subTitle" idx="1"/>
          </p:nvPr>
        </p:nvSpPr>
        <p:spPr bwMode="auto">
          <a:xfrm>
            <a:off x="1126762" y="3812694"/>
            <a:ext cx="4328819" cy="1371599"/>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uk-UA">
                <a:solidFill>
                  <a:schemeClr val="tx1">
                    <a:lumMod val="50000"/>
                    <a:lumOff val="50000"/>
                  </a:schemeClr>
                </a:solidFill>
              </a:rPr>
              <a:t>Професор Вячеслав ТУЛЯКОВ</a:t>
            </a:r>
            <a:endParaRPr lang="en-US">
              <a:solidFill>
                <a:schemeClr val="tx1">
                  <a:lumMod val="50000"/>
                  <a:lumOff val="50000"/>
                </a:schemeClr>
              </a:solidFill>
            </a:endParaRPr>
          </a:p>
          <a:p>
            <a:r>
              <a:rPr lang="en-US">
                <a:solidFill>
                  <a:schemeClr val="tx1">
                    <a:lumMod val="50000"/>
                    <a:lumOff val="50000"/>
                  </a:schemeClr>
                </a:solidFill>
              </a:rPr>
              <a:t>Tuliakov@onua.edu.ua</a:t>
            </a:r>
            <a:endParaRPr lang="ru-UA">
              <a:solidFill>
                <a:schemeClr val="tx1">
                  <a:lumMod val="50000"/>
                  <a:lumOff val="50000"/>
                </a:schemeClr>
              </a:solidFill>
            </a:endParaRPr>
          </a:p>
        </p:txBody>
      </p:sp>
      <p:pic>
        <p:nvPicPr>
          <p:cNvPr id="41" name="Picture 34">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42" name="Picture 36">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39" name="Picture 38">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pic>
        <p:nvPicPr>
          <p:cNvPr id="3" name="Picture 2" descr="Манифест Коммунистической партии: в адаптации Мартина Роусона">
            <a:extLst>
              <a:ext uri="{FF2B5EF4-FFF2-40B4-BE49-F238E27FC236}">
                <a16:creationId xmlns:a16="http://schemas.microsoft.com/office/drawing/2014/main" id="{0CAC69E7-0227-68F0-0799-BE623A99BC46}"/>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096000" y="1523655"/>
            <a:ext cx="5132324" cy="3592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11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700"/>
                                        <p:tgtEl>
                                          <p:spTgt spid="8"/>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7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7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iustitia">
            <a:extLst>
              <a:ext uri="{FF2B5EF4-FFF2-40B4-BE49-F238E27FC236}">
                <a16:creationId xmlns:a16="http://schemas.microsoft.com/office/drawing/2014/main" id="{CDC2DDBF-6538-5109-B06C-2D9BA166348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5" y="920136"/>
            <a:ext cx="6909479" cy="5026645"/>
          </a:xfrm>
          <a:prstGeom prst="roundRect">
            <a:avLst>
              <a:gd name="adj" fmla="val 298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4105" name="Picture 4104">
            <a:extLst>
              <a:ext uri="{FF2B5EF4-FFF2-40B4-BE49-F238E27FC236}">
                <a16:creationId xmlns:a16="http://schemas.microsoft.com/office/drawing/2014/main" id="{E3265C2A-0A58-43AD-A406-8F4478E2875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7629CB68-4BDC-7741-5D8A-76072F2A9774}"/>
              </a:ext>
            </a:extLst>
          </p:cNvPr>
          <p:cNvSpPr>
            <a:spLocks noGrp="1"/>
          </p:cNvSpPr>
          <p:nvPr>
            <p:ph type="title"/>
          </p:nvPr>
        </p:nvSpPr>
        <p:spPr>
          <a:xfrm>
            <a:off x="8196408" y="640831"/>
            <a:ext cx="3352128" cy="1573863"/>
          </a:xfrm>
        </p:spPr>
        <p:txBody>
          <a:bodyPr>
            <a:normAutofit/>
          </a:bodyPr>
          <a:lstStyle/>
          <a:p>
            <a:pPr algn="l"/>
            <a:r>
              <a:rPr lang="ru-UA" dirty="0"/>
              <a:t>ЗЛОЧИННІ ЗАКОНИ</a:t>
            </a:r>
            <a:endParaRPr lang="ru-UA"/>
          </a:p>
        </p:txBody>
      </p:sp>
      <p:sp>
        <p:nvSpPr>
          <p:cNvPr id="3" name="Объект 2">
            <a:extLst>
              <a:ext uri="{FF2B5EF4-FFF2-40B4-BE49-F238E27FC236}">
                <a16:creationId xmlns:a16="http://schemas.microsoft.com/office/drawing/2014/main" id="{21212047-8CDE-A7C8-7D2B-594AFCFB7637}"/>
              </a:ext>
            </a:extLst>
          </p:cNvPr>
          <p:cNvSpPr>
            <a:spLocks noGrp="1"/>
          </p:cNvSpPr>
          <p:nvPr>
            <p:ph sz="quarter" idx="13"/>
          </p:nvPr>
        </p:nvSpPr>
        <p:spPr>
          <a:xfrm>
            <a:off x="8196408" y="2367092"/>
            <a:ext cx="3352128" cy="3881309"/>
          </a:xfrm>
        </p:spPr>
        <p:txBody>
          <a:bodyPr>
            <a:normAutofit/>
          </a:bodyPr>
          <a:lstStyle/>
          <a:p>
            <a:pPr>
              <a:lnSpc>
                <a:spcPct val="110000"/>
              </a:lnSpc>
            </a:pPr>
            <a:r>
              <a:rPr lang="ru-RU" sz="1100"/>
              <a:t>Режим спирався на комуністичне право і захищав себе законами, перед якими були рівними не всі піддані держави, а лише ті, кого комуністична ідеологія відносила до рівних.</a:t>
            </a:r>
          </a:p>
          <a:p>
            <a:pPr>
              <a:lnSpc>
                <a:spcPct val="110000"/>
              </a:lnSpc>
            </a:pPr>
            <a:endParaRPr lang="ru-RU" sz="1100"/>
          </a:p>
          <a:p>
            <a:pPr>
              <a:lnSpc>
                <a:spcPct val="110000"/>
              </a:lnSpc>
            </a:pPr>
            <a:r>
              <a:rPr lang="ru-RU" sz="1100"/>
              <a:t>Стаття 1 КК свідчила: «Кримінальне законодавство РРФСР має завданням охорону соціалістичної держави робітників і селян і встановленого в ній правопорядку від суспільно-небезпечних дій (злочинів) [---]». Стаття 6: «Суспільно-небезпечною визнають будь-яку дію або бездіяльність, спрямовану проти Радянського ладу або таку, що порушує правопорядок, установлений Робітничо-Селянською владою на перехідний до комуністичного ладу період часу».</a:t>
            </a:r>
            <a:endParaRPr lang="ru-UA" sz="1100"/>
          </a:p>
        </p:txBody>
      </p:sp>
    </p:spTree>
    <p:extLst>
      <p:ext uri="{BB962C8B-B14F-4D97-AF65-F5344CB8AC3E}">
        <p14:creationId xmlns:p14="http://schemas.microsoft.com/office/powerpoint/2010/main" val="568234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3F012C5-2940-4F3E-BB5E-B8B2C9E829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999"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B37C977-E7E3-44AC-AEC8-2E27641909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13876" cy="6858000"/>
          </a:xfrm>
          <a:prstGeom prst="rect">
            <a:avLst/>
          </a:prstGeom>
          <a:ln>
            <a:noFill/>
          </a:ln>
          <a:effectLst>
            <a:outerShdw blurRad="88900" dist="25400" algn="l" rotWithShape="0">
              <a:prstClr val="black">
                <a:alpha val="40000"/>
              </a:prstClr>
            </a:outerShdw>
          </a:effectLst>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A70DF37D-86A3-45DB-B1C1-580462D4BB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77037" b="73004"/>
          <a:stretch/>
        </p:blipFill>
        <p:spPr>
          <a:xfrm>
            <a:off x="1" y="-2"/>
            <a:ext cx="3321978" cy="2196792"/>
          </a:xfrm>
          <a:prstGeom prst="rect">
            <a:avLst/>
          </a:prstGeom>
        </p:spPr>
      </p:pic>
      <p:sp>
        <p:nvSpPr>
          <p:cNvPr id="2" name="Заголовок 1">
            <a:extLst>
              <a:ext uri="{FF2B5EF4-FFF2-40B4-BE49-F238E27FC236}">
                <a16:creationId xmlns:a16="http://schemas.microsoft.com/office/drawing/2014/main" id="{03C68B82-D09C-F154-2009-F5078586A861}"/>
              </a:ext>
            </a:extLst>
          </p:cNvPr>
          <p:cNvSpPr>
            <a:spLocks noGrp="1"/>
          </p:cNvSpPr>
          <p:nvPr>
            <p:ph type="title"/>
          </p:nvPr>
        </p:nvSpPr>
        <p:spPr>
          <a:xfrm>
            <a:off x="959896" y="960814"/>
            <a:ext cx="2732249" cy="4912936"/>
          </a:xfrm>
        </p:spPr>
        <p:txBody>
          <a:bodyPr anchor="b">
            <a:normAutofit/>
          </a:bodyPr>
          <a:lstStyle/>
          <a:p>
            <a:pPr algn="r"/>
            <a:r>
              <a:rPr lang="ru-RU" sz="2800">
                <a:solidFill>
                  <a:schemeClr val="bg1"/>
                </a:solidFill>
                <a:latin typeface="ui-sans-serif"/>
              </a:rPr>
              <a:t>Неомарксизм:</a:t>
            </a:r>
            <a:br>
              <a:rPr lang="ru-RU" sz="2800">
                <a:solidFill>
                  <a:schemeClr val="bg1"/>
                </a:solidFill>
                <a:latin typeface="ui-sans-serif"/>
              </a:rPr>
            </a:br>
            <a:endParaRPr lang="ru-UA" sz="2800">
              <a:solidFill>
                <a:schemeClr val="bg1"/>
              </a:solidFill>
            </a:endParaRPr>
          </a:p>
        </p:txBody>
      </p:sp>
      <p:sp>
        <p:nvSpPr>
          <p:cNvPr id="17" name="Объект 2">
            <a:extLst>
              <a:ext uri="{FF2B5EF4-FFF2-40B4-BE49-F238E27FC236}">
                <a16:creationId xmlns:a16="http://schemas.microsoft.com/office/drawing/2014/main" id="{03130A17-7F6A-DB7D-0A92-A52174032FCE}"/>
              </a:ext>
            </a:extLst>
          </p:cNvPr>
          <p:cNvSpPr>
            <a:spLocks noGrp="1"/>
          </p:cNvSpPr>
          <p:nvPr>
            <p:ph sz="quarter" idx="13"/>
          </p:nvPr>
        </p:nvSpPr>
        <p:spPr>
          <a:xfrm>
            <a:off x="4979078" y="960814"/>
            <a:ext cx="6247722" cy="4830385"/>
          </a:xfrm>
        </p:spPr>
        <p:txBody>
          <a:bodyPr anchor="ctr">
            <a:normAutofit/>
          </a:bodyPr>
          <a:lstStyle/>
          <a:p>
            <a:pPr marL="0" indent="0">
              <a:lnSpc>
                <a:spcPct val="110000"/>
              </a:lnSpc>
              <a:buNone/>
            </a:pPr>
            <a:r>
              <a:rPr lang="ru-RU" sz="1300" b="0" i="0" u="none" strike="noStrike">
                <a:effectLst/>
                <a:latin typeface="ui-sans-serif"/>
              </a:rPr>
              <a:t>Тейлор та Янг: "Кримінальні закони є продуктом домінуючих класів, які використовують їх для підтримки своєї влади" (Тейлор та Янг, "</a:t>
            </a:r>
            <a:r>
              <a:rPr lang="en" sz="1300" b="0" i="0" u="none" strike="noStrike">
                <a:effectLst/>
                <a:latin typeface="ui-sans-serif"/>
              </a:rPr>
              <a:t>Criminology: Theory and Context"). </a:t>
            </a:r>
            <a:r>
              <a:rPr lang="ru-RU" sz="1300" b="0" i="0" u="none" strike="noStrike">
                <a:effectLst/>
                <a:latin typeface="ui-sans-serif"/>
              </a:rPr>
              <a:t>Декриміналізація марихуани в деяких штатах США демонструє зміну атитуд до "криміналу бідних".</a:t>
            </a:r>
          </a:p>
          <a:p>
            <a:pPr>
              <a:lnSpc>
                <a:spcPct val="110000"/>
              </a:lnSpc>
              <a:buFont typeface="Arial" panose="020B0604020202020204" pitchFamily="34" charset="0"/>
              <a:buChar char="•"/>
            </a:pPr>
            <a:r>
              <a:rPr lang="en" sz="1300" b="0" i="0" u="none" strike="noStrike">
                <a:effectLst/>
                <a:latin typeface="ui-sans-serif"/>
              </a:rPr>
              <a:t>OECD: </a:t>
            </a:r>
            <a:r>
              <a:rPr lang="ru-RU" sz="1300" b="0" i="0" u="none" strike="noStrike">
                <a:effectLst/>
                <a:latin typeface="ui-sans-serif"/>
              </a:rPr>
              <a:t>Збільшення соціальної нерівності 1985-2020 рр. "Збільшення соціальної нерівності у розвинених країнах з 1985 до 2020 року становить основну проблему сучасного суспільства". </a:t>
            </a:r>
            <a:r>
              <a:rPr lang="en" sz="1300" b="0" i="0" u="none" strike="noStrike">
                <a:effectLst/>
                <a:latin typeface="ui-sans-serif"/>
              </a:rPr>
              <a:t>Occupy Wall Street </a:t>
            </a:r>
            <a:r>
              <a:rPr lang="ru-RU" sz="1300" b="0" i="0" u="none" strike="noStrike">
                <a:effectLst/>
                <a:latin typeface="ui-sans-serif"/>
              </a:rPr>
              <a:t>рух (2011) став символом протесту проти соціальної нерівності.</a:t>
            </a:r>
          </a:p>
          <a:p>
            <a:pPr>
              <a:lnSpc>
                <a:spcPct val="110000"/>
              </a:lnSpc>
              <a:buFont typeface="+mj-lt"/>
              <a:buAutoNum type="arabicPeriod"/>
            </a:pPr>
            <a:r>
              <a:rPr lang="ru-RU" sz="1300" b="0" i="0" u="none" strike="noStrike">
                <a:effectLst/>
                <a:latin typeface="ui-sans-serif"/>
              </a:rPr>
              <a:t>Фуко:  "Влада є знанням, і знання є владою" (Фуко, "</a:t>
            </a:r>
            <a:r>
              <a:rPr lang="en" sz="1300" b="0" i="0" u="none" strike="noStrike">
                <a:effectLst/>
                <a:latin typeface="ui-sans-serif"/>
              </a:rPr>
              <a:t>Discipline and Punish"). </a:t>
            </a:r>
            <a:r>
              <a:rPr lang="ru-RU" sz="1300" b="0" i="0" u="none" strike="noStrike">
                <a:effectLst/>
                <a:latin typeface="ui-sans-serif"/>
              </a:rPr>
              <a:t>Крісті ("</a:t>
            </a:r>
            <a:r>
              <a:rPr lang="en" sz="1300" b="0" i="0" u="none" strike="noStrike">
                <a:effectLst/>
                <a:latin typeface="ui-sans-serif"/>
              </a:rPr>
              <a:t>Key Concepts in Critical Criminology") </a:t>
            </a:r>
            <a:r>
              <a:rPr lang="ru-RU" sz="1300" b="0" i="0" u="none" strike="noStrike">
                <a:effectLst/>
                <a:latin typeface="ui-sans-serif"/>
              </a:rPr>
              <a:t>стверджує, що постмодерністська кримінологія допомагає зрозуміти нові форми соціального контроль.</a:t>
            </a:r>
          </a:p>
          <a:p>
            <a:pPr>
              <a:lnSpc>
                <a:spcPct val="110000"/>
              </a:lnSpc>
              <a:buFont typeface="+mj-lt"/>
              <a:buAutoNum type="arabicPeriod"/>
            </a:pPr>
            <a:r>
              <a:rPr lang="ru-RU" sz="1300" b="0" i="0" u="none" strike="noStrike">
                <a:effectLst/>
                <a:latin typeface="ui-sans-serif"/>
              </a:rPr>
              <a:t>Робота Фуко: "Паноптикум є метафорою модерністського контролю" (Фуко, "Надзирательство та покарання"). Модернізація пенітенціарних систем в багатьох країнах базується на принципах видимості та контролю.</a:t>
            </a:r>
          </a:p>
          <a:p>
            <a:pPr>
              <a:lnSpc>
                <a:spcPct val="110000"/>
              </a:lnSpc>
              <a:buFont typeface="Arial" panose="020B0604020202020204" pitchFamily="34" charset="0"/>
              <a:buChar char="•"/>
            </a:pPr>
            <a:endParaRPr lang="ru-RU" sz="1300" b="0" i="0" u="none" strike="noStrike">
              <a:effectLst/>
              <a:latin typeface="ui-sans-serif"/>
            </a:endParaRPr>
          </a:p>
          <a:p>
            <a:pPr>
              <a:lnSpc>
                <a:spcPct val="110000"/>
              </a:lnSpc>
              <a:buFont typeface="Arial" panose="020B0604020202020204" pitchFamily="34" charset="0"/>
              <a:buChar char="•"/>
            </a:pPr>
            <a:r>
              <a:rPr lang="ru-RU" sz="1300" b="0" i="0" u="none" strike="noStrike">
                <a:effectLst/>
                <a:latin typeface="ui-sans-serif"/>
              </a:rPr>
              <a:t>Крісті: "Постмодерністська кримінологія"</a:t>
            </a:r>
          </a:p>
          <a:p>
            <a:pPr marL="0" indent="0">
              <a:lnSpc>
                <a:spcPct val="110000"/>
              </a:lnSpc>
              <a:buNone/>
            </a:pPr>
            <a:endParaRPr lang="ru-UA" sz="1300"/>
          </a:p>
        </p:txBody>
      </p:sp>
    </p:spTree>
    <p:extLst>
      <p:ext uri="{BB962C8B-B14F-4D97-AF65-F5344CB8AC3E}">
        <p14:creationId xmlns:p14="http://schemas.microsoft.com/office/powerpoint/2010/main" val="2549371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5127" name="Picture 2">
            <a:extLst>
              <a:ext uri="{FF2B5EF4-FFF2-40B4-BE49-F238E27FC236}">
                <a16:creationId xmlns:a16="http://schemas.microsoft.com/office/drawing/2014/main" id="{B1981535-B5AA-4E0C-ACE5-925CC19B20F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5129" name="Picture 5128">
            <a:extLst>
              <a:ext uri="{FF2B5EF4-FFF2-40B4-BE49-F238E27FC236}">
                <a16:creationId xmlns:a16="http://schemas.microsoft.com/office/drawing/2014/main" id="{BF97D060-AA7E-4411-BA62-28BD1EBD55D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131" name="Freeform: Shape 5130">
            <a:extLst>
              <a:ext uri="{FF2B5EF4-FFF2-40B4-BE49-F238E27FC236}">
                <a16:creationId xmlns:a16="http://schemas.microsoft.com/office/drawing/2014/main" id="{DDDE267B-E820-4910-868D-BA40CFB936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9523"/>
            <a:ext cx="10058400" cy="6867522"/>
          </a:xfrm>
          <a:custGeom>
            <a:avLst/>
            <a:gdLst>
              <a:gd name="connsiteX0" fmla="*/ 1263465 w 10058400"/>
              <a:gd name="connsiteY0" fmla="*/ 0 h 6867522"/>
              <a:gd name="connsiteX1" fmla="*/ 8794935 w 10058400"/>
              <a:gd name="connsiteY1" fmla="*/ 0 h 6867522"/>
              <a:gd name="connsiteX2" fmla="*/ 8909975 w 10058400"/>
              <a:gd name="connsiteY2" fmla="*/ 132807 h 6867522"/>
              <a:gd name="connsiteX3" fmla="*/ 10058400 w 10058400"/>
              <a:gd name="connsiteY3" fmla="*/ 3331845 h 6867522"/>
              <a:gd name="connsiteX4" fmla="*/ 8751905 w 10058400"/>
              <a:gd name="connsiteY4" fmla="*/ 6713366 h 6867522"/>
              <a:gd name="connsiteX5" fmla="*/ 8604930 w 10058400"/>
              <a:gd name="connsiteY5" fmla="*/ 6867522 h 6867522"/>
              <a:gd name="connsiteX6" fmla="*/ 1453470 w 10058400"/>
              <a:gd name="connsiteY6" fmla="*/ 6867522 h 6867522"/>
              <a:gd name="connsiteX7" fmla="*/ 1306495 w 10058400"/>
              <a:gd name="connsiteY7" fmla="*/ 6713366 h 6867522"/>
              <a:gd name="connsiteX8" fmla="*/ 0 w 10058400"/>
              <a:gd name="connsiteY8" fmla="*/ 3331845 h 6867522"/>
              <a:gd name="connsiteX9" fmla="*/ 1148425 w 10058400"/>
              <a:gd name="connsiteY9" fmla="*/ 132807 h 6867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58400" h="6867522">
                <a:moveTo>
                  <a:pt x="1263465" y="0"/>
                </a:moveTo>
                <a:lnTo>
                  <a:pt x="8794935" y="0"/>
                </a:lnTo>
                <a:lnTo>
                  <a:pt x="8909975" y="132807"/>
                </a:lnTo>
                <a:cubicBezTo>
                  <a:pt x="9627420" y="1002149"/>
                  <a:pt x="10058400" y="2116667"/>
                  <a:pt x="10058400" y="3331845"/>
                </a:cubicBezTo>
                <a:cubicBezTo>
                  <a:pt x="10058400" y="4633822"/>
                  <a:pt x="9563653" y="5820244"/>
                  <a:pt x="8751905" y="6713366"/>
                </a:cubicBezTo>
                <a:lnTo>
                  <a:pt x="8604930" y="6867522"/>
                </a:lnTo>
                <a:lnTo>
                  <a:pt x="1453470" y="6867522"/>
                </a:lnTo>
                <a:lnTo>
                  <a:pt x="1306495" y="6713366"/>
                </a:lnTo>
                <a:cubicBezTo>
                  <a:pt x="494747" y="5820244"/>
                  <a:pt x="0" y="4633822"/>
                  <a:pt x="0" y="3331845"/>
                </a:cubicBezTo>
                <a:cubicBezTo>
                  <a:pt x="0" y="2116667"/>
                  <a:pt x="430980" y="1002149"/>
                  <a:pt x="1148425" y="132807"/>
                </a:cubicBezTo>
                <a:close/>
              </a:path>
            </a:pathLst>
          </a:custGeom>
          <a:solidFill>
            <a:srgbClr val="FFFFFF"/>
          </a:solidFill>
          <a:ln>
            <a:noFill/>
          </a:ln>
          <a:scene3d>
            <a:camera prst="orthographicFront"/>
            <a:lightRig rig="threePt" dir="t">
              <a:rot lat="0" lon="0" rev="2700000"/>
            </a:lightRig>
          </a:scene3d>
          <a:sp3d contourW="6350">
            <a:bevelT h="38100"/>
            <a:contourClr>
              <a:srgbClr val="C0C0C0"/>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5133" name="Picture 5132">
            <a:extLst>
              <a:ext uri="{FF2B5EF4-FFF2-40B4-BE49-F238E27FC236}">
                <a16:creationId xmlns:a16="http://schemas.microsoft.com/office/drawing/2014/main" id="{FF3E25D7-C2F8-445D-AA42-C1163028DA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122" name="Picture 2" descr="92% українців вважають Голодомор геноцидом українського народу – АрміяInform">
            <a:extLst>
              <a:ext uri="{FF2B5EF4-FFF2-40B4-BE49-F238E27FC236}">
                <a16:creationId xmlns:a16="http://schemas.microsoft.com/office/drawing/2014/main" id="{2AFC4F4E-113C-2BE0-9314-98A2A581ED64}"/>
              </a:ext>
            </a:extLst>
          </p:cNvPr>
          <p:cNvPicPr>
            <a:picLocks noGrp="1" noChangeAspect="1" noChangeArrowheads="1"/>
          </p:cNvPicPr>
          <p:nvPr>
            <p:ph sz="quarter" idx="13"/>
          </p:nvPr>
        </p:nvPicPr>
        <p:blipFill>
          <a:blip r:embed="rId4">
            <a:extLst>
              <a:ext uri="{28A0092B-C50C-407E-A947-70E740481C1C}">
                <a14:useLocalDpi xmlns:a14="http://schemas.microsoft.com/office/drawing/2010/main" val="0"/>
              </a:ext>
            </a:extLst>
          </a:blip>
          <a:stretch>
            <a:fillRect/>
          </a:stretch>
        </p:blipFill>
        <p:spPr bwMode="auto">
          <a:xfrm>
            <a:off x="2813059" y="965201"/>
            <a:ext cx="6565882" cy="4918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7306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4103" name="Picture 2">
            <a:extLst>
              <a:ext uri="{FF2B5EF4-FFF2-40B4-BE49-F238E27FC236}">
                <a16:creationId xmlns:a16="http://schemas.microsoft.com/office/drawing/2014/main" id="{B1981535-B5AA-4E0C-ACE5-925CC19B20F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4104">
            <a:extLst>
              <a:ext uri="{FF2B5EF4-FFF2-40B4-BE49-F238E27FC236}">
                <a16:creationId xmlns:a16="http://schemas.microsoft.com/office/drawing/2014/main" id="{BF97D060-AA7E-4411-BA62-28BD1EBD55D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107" name="Freeform: Shape 4106">
            <a:extLst>
              <a:ext uri="{FF2B5EF4-FFF2-40B4-BE49-F238E27FC236}">
                <a16:creationId xmlns:a16="http://schemas.microsoft.com/office/drawing/2014/main" id="{DDDE267B-E820-4910-868D-BA40CFB936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9523"/>
            <a:ext cx="10058400" cy="6867522"/>
          </a:xfrm>
          <a:custGeom>
            <a:avLst/>
            <a:gdLst>
              <a:gd name="connsiteX0" fmla="*/ 1263465 w 10058400"/>
              <a:gd name="connsiteY0" fmla="*/ 0 h 6867522"/>
              <a:gd name="connsiteX1" fmla="*/ 8794935 w 10058400"/>
              <a:gd name="connsiteY1" fmla="*/ 0 h 6867522"/>
              <a:gd name="connsiteX2" fmla="*/ 8909975 w 10058400"/>
              <a:gd name="connsiteY2" fmla="*/ 132807 h 6867522"/>
              <a:gd name="connsiteX3" fmla="*/ 10058400 w 10058400"/>
              <a:gd name="connsiteY3" fmla="*/ 3331845 h 6867522"/>
              <a:gd name="connsiteX4" fmla="*/ 8751905 w 10058400"/>
              <a:gd name="connsiteY4" fmla="*/ 6713366 h 6867522"/>
              <a:gd name="connsiteX5" fmla="*/ 8604930 w 10058400"/>
              <a:gd name="connsiteY5" fmla="*/ 6867522 h 6867522"/>
              <a:gd name="connsiteX6" fmla="*/ 1453470 w 10058400"/>
              <a:gd name="connsiteY6" fmla="*/ 6867522 h 6867522"/>
              <a:gd name="connsiteX7" fmla="*/ 1306495 w 10058400"/>
              <a:gd name="connsiteY7" fmla="*/ 6713366 h 6867522"/>
              <a:gd name="connsiteX8" fmla="*/ 0 w 10058400"/>
              <a:gd name="connsiteY8" fmla="*/ 3331845 h 6867522"/>
              <a:gd name="connsiteX9" fmla="*/ 1148425 w 10058400"/>
              <a:gd name="connsiteY9" fmla="*/ 132807 h 6867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58400" h="6867522">
                <a:moveTo>
                  <a:pt x="1263465" y="0"/>
                </a:moveTo>
                <a:lnTo>
                  <a:pt x="8794935" y="0"/>
                </a:lnTo>
                <a:lnTo>
                  <a:pt x="8909975" y="132807"/>
                </a:lnTo>
                <a:cubicBezTo>
                  <a:pt x="9627420" y="1002149"/>
                  <a:pt x="10058400" y="2116667"/>
                  <a:pt x="10058400" y="3331845"/>
                </a:cubicBezTo>
                <a:cubicBezTo>
                  <a:pt x="10058400" y="4633822"/>
                  <a:pt x="9563653" y="5820244"/>
                  <a:pt x="8751905" y="6713366"/>
                </a:cubicBezTo>
                <a:lnTo>
                  <a:pt x="8604930" y="6867522"/>
                </a:lnTo>
                <a:lnTo>
                  <a:pt x="1453470" y="6867522"/>
                </a:lnTo>
                <a:lnTo>
                  <a:pt x="1306495" y="6713366"/>
                </a:lnTo>
                <a:cubicBezTo>
                  <a:pt x="494747" y="5820244"/>
                  <a:pt x="0" y="4633822"/>
                  <a:pt x="0" y="3331845"/>
                </a:cubicBezTo>
                <a:cubicBezTo>
                  <a:pt x="0" y="2116667"/>
                  <a:pt x="430980" y="1002149"/>
                  <a:pt x="1148425" y="132807"/>
                </a:cubicBezTo>
                <a:close/>
              </a:path>
            </a:pathLst>
          </a:custGeom>
          <a:solidFill>
            <a:srgbClr val="FFFFFF"/>
          </a:solidFill>
          <a:ln>
            <a:noFill/>
          </a:ln>
          <a:scene3d>
            <a:camera prst="orthographicFront"/>
            <a:lightRig rig="threePt" dir="t">
              <a:rot lat="0" lon="0" rev="2700000"/>
            </a:lightRig>
          </a:scene3d>
          <a:sp3d contourW="6350">
            <a:bevelT h="38100"/>
            <a:contourClr>
              <a:srgbClr val="C0C0C0"/>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109" name="Picture 4108">
            <a:extLst>
              <a:ext uri="{FF2B5EF4-FFF2-40B4-BE49-F238E27FC236}">
                <a16:creationId xmlns:a16="http://schemas.microsoft.com/office/drawing/2014/main" id="{FF3E25D7-C2F8-445D-AA42-C1163028DA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098" name="Picture 2" descr="Голодомор - это геноцид | Газета «День»">
            <a:extLst>
              <a:ext uri="{FF2B5EF4-FFF2-40B4-BE49-F238E27FC236}">
                <a16:creationId xmlns:a16="http://schemas.microsoft.com/office/drawing/2014/main" id="{58341A4F-A84E-3EF7-8EA3-78329CE11C2F}"/>
              </a:ext>
            </a:extLst>
          </p:cNvPr>
          <p:cNvPicPr>
            <a:picLocks noGrp="1" noChangeAspect="1" noChangeArrowheads="1"/>
          </p:cNvPicPr>
          <p:nvPr>
            <p:ph sz="quarter" idx="13"/>
          </p:nvPr>
        </p:nvPicPr>
        <p:blipFill>
          <a:blip r:embed="rId4">
            <a:extLst>
              <a:ext uri="{28A0092B-C50C-407E-A947-70E740481C1C}">
                <a14:useLocalDpi xmlns:a14="http://schemas.microsoft.com/office/drawing/2010/main" val="0"/>
              </a:ext>
            </a:extLst>
          </a:blip>
          <a:stretch>
            <a:fillRect/>
          </a:stretch>
        </p:blipFill>
        <p:spPr bwMode="auto">
          <a:xfrm>
            <a:off x="2389239" y="1171866"/>
            <a:ext cx="7413522" cy="4504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49692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6E3254AE-C4CD-426D-A6E8-7FA13B0F88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leaders">
            <a:extLst>
              <a:ext uri="{FF2B5EF4-FFF2-40B4-BE49-F238E27FC236}">
                <a16:creationId xmlns:a16="http://schemas.microsoft.com/office/drawing/2014/main" id="{A57AC6EE-081F-030E-EF6D-DEAEFE89B9D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17734" y="2820999"/>
            <a:ext cx="4770219" cy="2516290"/>
          </a:xfrm>
          <a:prstGeom prst="roundRect">
            <a:avLst>
              <a:gd name="adj" fmla="val 530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2057" name="Picture 2056">
            <a:extLst>
              <a:ext uri="{FF2B5EF4-FFF2-40B4-BE49-F238E27FC236}">
                <a16:creationId xmlns:a16="http://schemas.microsoft.com/office/drawing/2014/main" id="{F5C53434-A0C7-4A81-8EB0-D460DAD9BB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98DB4E29-65B6-50AB-5B8D-363204DA0AD1}"/>
              </a:ext>
            </a:extLst>
          </p:cNvPr>
          <p:cNvSpPr>
            <a:spLocks noGrp="1"/>
          </p:cNvSpPr>
          <p:nvPr>
            <p:ph type="title"/>
          </p:nvPr>
        </p:nvSpPr>
        <p:spPr>
          <a:xfrm>
            <a:off x="913775" y="618517"/>
            <a:ext cx="10364451" cy="1596177"/>
          </a:xfrm>
        </p:spPr>
        <p:txBody>
          <a:bodyPr>
            <a:normAutofit/>
          </a:bodyPr>
          <a:lstStyle/>
          <a:p>
            <a:r>
              <a:rPr lang="ru-RU" err="1">
                <a:latin typeface="ui-sans-serif"/>
              </a:rPr>
              <a:t>Сталінський</a:t>
            </a:r>
            <a:r>
              <a:rPr lang="ru-RU">
                <a:latin typeface="ui-sans-serif"/>
              </a:rPr>
              <a:t> </a:t>
            </a:r>
            <a:r>
              <a:rPr lang="ru-RU" err="1">
                <a:latin typeface="ui-sans-serif"/>
              </a:rPr>
              <a:t>терор</a:t>
            </a:r>
            <a:r>
              <a:rPr lang="ru-RU">
                <a:latin typeface="ui-sans-serif"/>
              </a:rPr>
              <a:t>: </a:t>
            </a:r>
            <a:endParaRPr lang="ru-UA" dirty="0"/>
          </a:p>
        </p:txBody>
      </p:sp>
      <p:sp>
        <p:nvSpPr>
          <p:cNvPr id="3" name="Объект 2">
            <a:extLst>
              <a:ext uri="{FF2B5EF4-FFF2-40B4-BE49-F238E27FC236}">
                <a16:creationId xmlns:a16="http://schemas.microsoft.com/office/drawing/2014/main" id="{FEE5CFE3-1E64-7D63-0136-3A13A57176C5}"/>
              </a:ext>
            </a:extLst>
          </p:cNvPr>
          <p:cNvSpPr>
            <a:spLocks noGrp="1"/>
          </p:cNvSpPr>
          <p:nvPr>
            <p:ph sz="quarter" idx="13"/>
          </p:nvPr>
        </p:nvSpPr>
        <p:spPr>
          <a:xfrm>
            <a:off x="913774" y="2367092"/>
            <a:ext cx="4860493" cy="3424107"/>
          </a:xfrm>
        </p:spPr>
        <p:txBody>
          <a:bodyPr>
            <a:normAutofit/>
          </a:bodyPr>
          <a:lstStyle/>
          <a:p>
            <a:pPr>
              <a:lnSpc>
                <a:spcPct val="110000"/>
              </a:lnSpc>
            </a:pPr>
            <a:r>
              <a:rPr lang="ru-RU" sz="1700" b="0" i="0" u="none" strike="noStrike">
                <a:effectLst/>
                <a:latin typeface="ui-sans-serif"/>
              </a:rPr>
              <a:t>"</a:t>
            </a:r>
            <a:r>
              <a:rPr lang="ru-RU" sz="1700" b="0" i="0" u="none" strike="noStrike" err="1">
                <a:effectLst/>
                <a:latin typeface="ui-sans-serif"/>
              </a:rPr>
              <a:t>Розкулачування</a:t>
            </a:r>
            <a:r>
              <a:rPr lang="ru-RU" sz="1700" b="0" i="0" u="none" strike="noStrike">
                <a:effectLst/>
                <a:latin typeface="ui-sans-serif"/>
              </a:rPr>
              <a:t> </a:t>
            </a:r>
            <a:r>
              <a:rPr lang="ru-RU" sz="1700" b="0" i="0" u="none" strike="noStrike" err="1">
                <a:effectLst/>
                <a:latin typeface="ui-sans-serif"/>
              </a:rPr>
              <a:t>було</a:t>
            </a:r>
            <a:r>
              <a:rPr lang="ru-RU" sz="1700" b="0" i="0" u="none" strike="noStrike">
                <a:effectLst/>
                <a:latin typeface="ui-sans-serif"/>
              </a:rPr>
              <a:t> не </a:t>
            </a:r>
            <a:r>
              <a:rPr lang="ru-RU" sz="1700" b="0" i="0" u="none" strike="noStrike" err="1">
                <a:effectLst/>
                <a:latin typeface="ui-sans-serif"/>
              </a:rPr>
              <a:t>лише</a:t>
            </a:r>
            <a:r>
              <a:rPr lang="ru-RU" sz="1700" b="0" i="0" u="none" strike="noStrike">
                <a:effectLst/>
                <a:latin typeface="ui-sans-serif"/>
              </a:rPr>
              <a:t> </a:t>
            </a:r>
            <a:r>
              <a:rPr lang="ru-RU" sz="1700" b="0" i="0" u="none" strike="noStrike" err="1">
                <a:effectLst/>
                <a:latin typeface="ui-sans-serif"/>
              </a:rPr>
              <a:t>економічною</a:t>
            </a:r>
            <a:r>
              <a:rPr lang="ru-RU" sz="1700" b="0" i="0" u="none" strike="noStrike">
                <a:effectLst/>
                <a:latin typeface="ui-sans-serif"/>
              </a:rPr>
              <a:t>, </a:t>
            </a:r>
            <a:r>
              <a:rPr lang="ru-RU" sz="1700" b="0" i="0" u="none" strike="noStrike" err="1">
                <a:effectLst/>
                <a:latin typeface="ui-sans-serif"/>
              </a:rPr>
              <a:t>але</a:t>
            </a:r>
            <a:r>
              <a:rPr lang="ru-RU" sz="1700" b="0" i="0" u="none" strike="noStrike">
                <a:effectLst/>
                <a:latin typeface="ui-sans-serif"/>
              </a:rPr>
              <a:t> й </a:t>
            </a:r>
            <a:r>
              <a:rPr lang="ru-RU" sz="1700" b="0" i="0" u="none" strike="noStrike" err="1">
                <a:effectLst/>
                <a:latin typeface="ui-sans-serif"/>
              </a:rPr>
              <a:t>політичною</a:t>
            </a:r>
            <a:r>
              <a:rPr lang="ru-RU" sz="1700" b="0" i="0" u="none" strike="noStrike">
                <a:effectLst/>
                <a:latin typeface="ui-sans-serif"/>
              </a:rPr>
              <a:t> </a:t>
            </a:r>
            <a:r>
              <a:rPr lang="ru-RU" sz="1700" b="0" i="0" u="none" strike="noStrike" err="1">
                <a:effectLst/>
                <a:latin typeface="ui-sans-serif"/>
              </a:rPr>
              <a:t>політикою</a:t>
            </a:r>
            <a:r>
              <a:rPr lang="ru-RU" sz="1700" b="0" i="0" u="none" strike="noStrike">
                <a:effectLst/>
                <a:latin typeface="ui-sans-serif"/>
              </a:rPr>
              <a:t> </a:t>
            </a:r>
            <a:r>
              <a:rPr lang="ru-RU" sz="1700" b="0" i="0" u="none" strike="noStrike" err="1">
                <a:effectLst/>
                <a:latin typeface="ui-sans-serif"/>
              </a:rPr>
              <a:t>ставлення</a:t>
            </a:r>
            <a:r>
              <a:rPr lang="ru-RU" sz="1700" b="0" i="0" u="none" strike="noStrike">
                <a:effectLst/>
                <a:latin typeface="ui-sans-serif"/>
              </a:rPr>
              <a:t> до селянства" (</a:t>
            </a:r>
            <a:r>
              <a:rPr lang="en" sz="1700" b="0" i="0" u="none" strike="noStrike">
                <a:effectLst/>
                <a:latin typeface="ui-sans-serif"/>
              </a:rPr>
              <a:t>Conquest, "The Harvest of Sorrow"). </a:t>
            </a:r>
            <a:r>
              <a:rPr lang="ru-RU" sz="1700" b="0" i="0" u="none" strike="noStrike" err="1">
                <a:effectLst/>
                <a:latin typeface="ui-sans-serif"/>
              </a:rPr>
              <a:t>Протоколи</a:t>
            </a:r>
            <a:r>
              <a:rPr lang="ru-RU" sz="1700" b="0" i="0" u="none" strike="noStrike">
                <a:effectLst/>
                <a:latin typeface="ui-sans-serif"/>
              </a:rPr>
              <a:t> Особых совещаний НКВД </a:t>
            </a:r>
            <a:r>
              <a:rPr lang="ru-RU" sz="1700" b="0" i="0" u="none" strike="noStrike" err="1">
                <a:effectLst/>
                <a:latin typeface="ui-sans-serif"/>
              </a:rPr>
              <a:t>свідчать</a:t>
            </a:r>
            <a:r>
              <a:rPr lang="ru-RU" sz="1700" b="0" i="0" u="none" strike="noStrike">
                <a:effectLst/>
                <a:latin typeface="ui-sans-serif"/>
              </a:rPr>
              <a:t> про </a:t>
            </a:r>
            <a:r>
              <a:rPr lang="ru-RU" sz="1700" b="0" i="0" u="none" strike="noStrike" err="1">
                <a:effectLst/>
                <a:latin typeface="ui-sans-serif"/>
              </a:rPr>
              <a:t>масові</a:t>
            </a:r>
            <a:r>
              <a:rPr lang="ru-RU" sz="1700" b="0" i="0" u="none" strike="noStrike">
                <a:effectLst/>
                <a:latin typeface="ui-sans-serif"/>
              </a:rPr>
              <a:t> </a:t>
            </a:r>
            <a:r>
              <a:rPr lang="ru-RU" sz="1700" b="0" i="0" u="none" strike="noStrike" err="1">
                <a:effectLst/>
                <a:latin typeface="ui-sans-serif"/>
              </a:rPr>
              <a:t>репресії</a:t>
            </a:r>
            <a:r>
              <a:rPr lang="ru-RU" sz="1700" b="0" i="0" u="none" strike="noStrike">
                <a:effectLst/>
                <a:latin typeface="ui-sans-serif"/>
              </a:rPr>
              <a:t> </a:t>
            </a:r>
            <a:r>
              <a:rPr lang="ru-RU" sz="1700" b="0" i="0" u="none" strike="noStrike" err="1">
                <a:effectLst/>
                <a:latin typeface="ui-sans-serif"/>
              </a:rPr>
              <a:t>проти</a:t>
            </a:r>
            <a:r>
              <a:rPr lang="ru-RU" sz="1700" b="0" i="0" u="none" strike="noStrike">
                <a:effectLst/>
                <a:latin typeface="ui-sans-serif"/>
              </a:rPr>
              <a:t> </a:t>
            </a:r>
            <a:r>
              <a:rPr lang="ru-RU" sz="1700" b="0" i="0" u="none" strike="noStrike" err="1">
                <a:effectLst/>
                <a:latin typeface="ui-sans-serif"/>
              </a:rPr>
              <a:t>кулаків</a:t>
            </a:r>
            <a:r>
              <a:rPr lang="ru-RU" sz="1700" b="0" i="0" u="none" strike="noStrike">
                <a:effectLst/>
                <a:latin typeface="ui-sans-serif"/>
              </a:rPr>
              <a:t> </a:t>
            </a:r>
            <a:r>
              <a:rPr lang="ru-RU" sz="1700" b="0" i="0" u="none" strike="noStrike" err="1">
                <a:effectLst/>
                <a:latin typeface="ui-sans-serif"/>
              </a:rPr>
              <a:t>під</a:t>
            </a:r>
            <a:r>
              <a:rPr lang="ru-RU" sz="1700" b="0" i="0" u="none" strike="noStrike">
                <a:effectLst/>
                <a:latin typeface="ui-sans-serif"/>
              </a:rPr>
              <a:t> час </a:t>
            </a:r>
            <a:r>
              <a:rPr lang="ru-RU" sz="1700" b="0" i="0" u="none" strike="noStrike" err="1">
                <a:effectLst/>
                <a:latin typeface="ui-sans-serif"/>
              </a:rPr>
              <a:t>колективізації</a:t>
            </a:r>
            <a:r>
              <a:rPr lang="ru-RU" sz="1700" b="0" i="0" u="none" strike="noStrike">
                <a:effectLst/>
                <a:latin typeface="ui-sans-serif"/>
              </a:rPr>
              <a:t>.</a:t>
            </a:r>
            <a:endParaRPr lang="en-US" sz="1700" b="0" i="0" u="none" strike="noStrike">
              <a:effectLst/>
              <a:latin typeface="ui-sans-serif"/>
            </a:endParaRPr>
          </a:p>
          <a:p>
            <a:pPr>
              <a:lnSpc>
                <a:spcPct val="110000"/>
              </a:lnSpc>
            </a:pPr>
            <a:r>
              <a:rPr lang="uk-UA" sz="1700" b="0" i="0" u="none" strike="noStrike">
                <a:effectLst/>
                <a:latin typeface="ui-sans-serif"/>
              </a:rPr>
              <a:t>ПЕРЕХОД ВІД ЗАСОБІВ СОЦІАЛЬНОГО ЗАХИСТУ ДО ПОКАРАННЯ</a:t>
            </a:r>
          </a:p>
          <a:p>
            <a:pPr>
              <a:lnSpc>
                <a:spcPct val="110000"/>
              </a:lnSpc>
            </a:pPr>
            <a:r>
              <a:rPr lang="uk-UA" sz="1700">
                <a:latin typeface="ui-sans-serif"/>
              </a:rPr>
              <a:t>КОЛЕКТИВНА ВІДПОВІДАЛЬНІСТЬ </a:t>
            </a:r>
            <a:endParaRPr lang="en-US" sz="1700" b="0" i="0" u="none" strike="noStrike">
              <a:effectLst/>
              <a:latin typeface="ui-sans-serif"/>
            </a:endParaRPr>
          </a:p>
          <a:p>
            <a:pPr>
              <a:lnSpc>
                <a:spcPct val="110000"/>
              </a:lnSpc>
            </a:pPr>
            <a:endParaRPr lang="ru-RU" sz="1700" b="0" i="0" u="none" strike="noStrike">
              <a:effectLst/>
              <a:latin typeface="ui-sans-serif"/>
            </a:endParaRPr>
          </a:p>
          <a:p>
            <a:pPr>
              <a:lnSpc>
                <a:spcPct val="110000"/>
              </a:lnSpc>
            </a:pPr>
            <a:endParaRPr lang="ru-UA" sz="1700"/>
          </a:p>
        </p:txBody>
      </p:sp>
    </p:spTree>
    <p:extLst>
      <p:ext uri="{BB962C8B-B14F-4D97-AF65-F5344CB8AC3E}">
        <p14:creationId xmlns:p14="http://schemas.microsoft.com/office/powerpoint/2010/main" val="1086856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Хунвейбіни - опричники Мао Цзедуна / Культурна революція в Китаї / Уроки  історії - YouTube">
            <a:extLst>
              <a:ext uri="{FF2B5EF4-FFF2-40B4-BE49-F238E27FC236}">
                <a16:creationId xmlns:a16="http://schemas.microsoft.com/office/drawing/2014/main" id="{ECDCEBB3-D6F9-F971-A6A0-D8E87AB091E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37704" y="2004597"/>
            <a:ext cx="3840815" cy="2880611"/>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3080">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19D8C90F-DB7C-216A-1EE8-E06C586562BD}"/>
              </a:ext>
            </a:extLst>
          </p:cNvPr>
          <p:cNvSpPr>
            <a:spLocks noGrp="1"/>
          </p:cNvSpPr>
          <p:nvPr>
            <p:ph sz="quarter" idx="13"/>
          </p:nvPr>
        </p:nvSpPr>
        <p:spPr>
          <a:xfrm>
            <a:off x="1054065" y="2367092"/>
            <a:ext cx="5855415" cy="3847444"/>
          </a:xfrm>
        </p:spPr>
        <p:txBody>
          <a:bodyPr>
            <a:normAutofit/>
          </a:bodyPr>
          <a:lstStyle/>
          <a:p>
            <a:r>
              <a:rPr lang="ru-RU" b="0" i="0" u="none" strike="noStrike" dirty="0">
                <a:effectLst/>
                <a:latin typeface="ui-sans-serif"/>
              </a:rPr>
              <a:t>"Культурна </a:t>
            </a:r>
            <a:r>
              <a:rPr lang="ru-RU" b="0" i="0" u="none" strike="noStrike" dirty="0" err="1">
                <a:effectLst/>
                <a:latin typeface="ui-sans-serif"/>
              </a:rPr>
              <a:t>революція</a:t>
            </a:r>
            <a:r>
              <a:rPr lang="ru-RU" b="0" i="0" u="none" strike="noStrike" dirty="0">
                <a:effectLst/>
                <a:latin typeface="ui-sans-serif"/>
              </a:rPr>
              <a:t> </a:t>
            </a:r>
            <a:r>
              <a:rPr lang="ru-RU" b="0" i="0" u="none" strike="noStrike" dirty="0" err="1">
                <a:effectLst/>
                <a:latin typeface="ui-sans-serif"/>
              </a:rPr>
              <a:t>була</a:t>
            </a:r>
            <a:r>
              <a:rPr lang="ru-RU" b="0" i="0" u="none" strike="noStrike" dirty="0">
                <a:effectLst/>
                <a:latin typeface="ui-sans-serif"/>
              </a:rPr>
              <a:t> </a:t>
            </a:r>
            <a:r>
              <a:rPr lang="ru-RU" b="0" i="0" u="none" strike="noStrike" dirty="0" err="1">
                <a:effectLst/>
                <a:latin typeface="ui-sans-serif"/>
              </a:rPr>
              <a:t>спробою</a:t>
            </a:r>
            <a:r>
              <a:rPr lang="ru-RU" b="0" i="0" u="none" strike="noStrike" dirty="0">
                <a:effectLst/>
                <a:latin typeface="ui-sans-serif"/>
              </a:rPr>
              <a:t> Мао </a:t>
            </a:r>
            <a:r>
              <a:rPr lang="ru-RU" b="0" i="0" u="none" strike="noStrike" dirty="0" err="1">
                <a:effectLst/>
                <a:latin typeface="ui-sans-serif"/>
              </a:rPr>
              <a:t>Цзедуна</a:t>
            </a:r>
            <a:r>
              <a:rPr lang="ru-RU" b="0" i="0" u="none" strike="noStrike" dirty="0">
                <a:effectLst/>
                <a:latin typeface="ui-sans-serif"/>
              </a:rPr>
              <a:t> </a:t>
            </a:r>
            <a:r>
              <a:rPr lang="ru-RU" b="0" i="0" u="none" strike="noStrike" dirty="0" err="1">
                <a:effectLst/>
                <a:latin typeface="ui-sans-serif"/>
              </a:rPr>
              <a:t>очистити</a:t>
            </a:r>
            <a:r>
              <a:rPr lang="ru-RU" b="0" i="0" u="none" strike="noStrike" dirty="0">
                <a:effectLst/>
                <a:latin typeface="ui-sans-serif"/>
              </a:rPr>
              <a:t> </a:t>
            </a:r>
            <a:r>
              <a:rPr lang="ru-RU" b="0" i="0" u="none" strike="noStrike" dirty="0" err="1">
                <a:effectLst/>
                <a:latin typeface="ui-sans-serif"/>
              </a:rPr>
              <a:t>партію</a:t>
            </a:r>
            <a:r>
              <a:rPr lang="ru-RU" b="0" i="0" u="none" strike="noStrike" dirty="0">
                <a:effectLst/>
                <a:latin typeface="ui-sans-serif"/>
              </a:rPr>
              <a:t> </a:t>
            </a:r>
            <a:r>
              <a:rPr lang="ru-RU" b="0" i="0" u="none" strike="noStrike" dirty="0" err="1">
                <a:effectLst/>
                <a:latin typeface="ui-sans-serif"/>
              </a:rPr>
              <a:t>від</a:t>
            </a:r>
            <a:r>
              <a:rPr lang="ru-RU" b="0" i="0" u="none" strike="noStrike" dirty="0">
                <a:effectLst/>
                <a:latin typeface="ui-sans-serif"/>
              </a:rPr>
              <a:t> '</a:t>
            </a:r>
            <a:r>
              <a:rPr lang="ru-RU" b="0" i="0" u="none" strike="noStrike" dirty="0" err="1">
                <a:effectLst/>
                <a:latin typeface="ui-sans-serif"/>
              </a:rPr>
              <a:t>буржуазних</a:t>
            </a:r>
            <a:r>
              <a:rPr lang="ru-RU" b="0" i="0" u="none" strike="noStrike" dirty="0">
                <a:effectLst/>
                <a:latin typeface="ui-sans-serif"/>
              </a:rPr>
              <a:t> </a:t>
            </a:r>
            <a:r>
              <a:rPr lang="ru-RU" b="0" i="0" u="none" strike="noStrike" dirty="0" err="1">
                <a:effectLst/>
                <a:latin typeface="ui-sans-serif"/>
              </a:rPr>
              <a:t>елементів</a:t>
            </a:r>
            <a:r>
              <a:rPr lang="ru-RU" b="0" i="0" u="none" strike="noStrike" dirty="0">
                <a:effectLst/>
                <a:latin typeface="ui-sans-serif"/>
              </a:rPr>
              <a:t>'" (</a:t>
            </a:r>
            <a:r>
              <a:rPr lang="en" b="0" i="0" u="none" strike="noStrike" dirty="0" err="1">
                <a:effectLst/>
                <a:latin typeface="ui-sans-serif"/>
              </a:rPr>
              <a:t>MacFarquhar</a:t>
            </a:r>
            <a:r>
              <a:rPr lang="en" b="0" i="0" u="none" strike="noStrike" dirty="0">
                <a:effectLst/>
                <a:latin typeface="ui-sans-serif"/>
              </a:rPr>
              <a:t>, "The Origins of the Cultural Revolution"). </a:t>
            </a:r>
            <a:r>
              <a:rPr lang="ru-RU" b="0" i="0" u="none" strike="noStrike" dirty="0">
                <a:effectLst/>
                <a:latin typeface="ui-sans-serif"/>
              </a:rPr>
              <a:t>У 1966-1976 роках були </a:t>
            </a:r>
            <a:r>
              <a:rPr lang="ru-RU" b="0" i="0" u="none" strike="noStrike" dirty="0" err="1">
                <a:effectLst/>
                <a:latin typeface="ui-sans-serif"/>
              </a:rPr>
              <a:t>знищені</a:t>
            </a:r>
            <a:r>
              <a:rPr lang="ru-RU" b="0" i="0" u="none" strike="noStrike" dirty="0">
                <a:effectLst/>
                <a:latin typeface="ui-sans-serif"/>
              </a:rPr>
              <a:t> </a:t>
            </a:r>
            <a:r>
              <a:rPr lang="ru-RU" b="0" i="0" u="none" strike="noStrike" dirty="0" err="1">
                <a:effectLst/>
                <a:latin typeface="ui-sans-serif"/>
              </a:rPr>
              <a:t>мільйони</a:t>
            </a:r>
            <a:r>
              <a:rPr lang="ru-RU" b="0" i="0" u="none" strike="noStrike" dirty="0">
                <a:effectLst/>
                <a:latin typeface="ui-sans-serif"/>
              </a:rPr>
              <a:t> людей, </a:t>
            </a:r>
            <a:r>
              <a:rPr lang="ru-RU" b="0" i="0" u="none" strike="noStrike" dirty="0" err="1">
                <a:effectLst/>
                <a:latin typeface="ui-sans-serif"/>
              </a:rPr>
              <a:t>включаючи</a:t>
            </a:r>
            <a:r>
              <a:rPr lang="ru-RU" b="0" i="0" u="none" strike="noStrike" dirty="0">
                <a:effectLst/>
                <a:latin typeface="ui-sans-serif"/>
              </a:rPr>
              <a:t> </a:t>
            </a:r>
            <a:r>
              <a:rPr lang="ru-RU" b="0" i="0" u="none" strike="noStrike" dirty="0" err="1">
                <a:effectLst/>
                <a:latin typeface="ui-sans-serif"/>
              </a:rPr>
              <a:t>інтелігентів</a:t>
            </a:r>
            <a:r>
              <a:rPr lang="ru-RU" b="0" i="0" u="none" strike="noStrike" dirty="0">
                <a:effectLst/>
                <a:latin typeface="ui-sans-serif"/>
              </a:rPr>
              <a:t>, та </a:t>
            </a:r>
            <a:r>
              <a:rPr lang="ru-RU" b="0" i="0" u="none" strike="noStrike" dirty="0" err="1">
                <a:effectLst/>
                <a:latin typeface="ui-sans-serif"/>
              </a:rPr>
              <a:t>представників</a:t>
            </a:r>
            <a:r>
              <a:rPr lang="ru-RU" b="0" i="0" u="none" strike="noStrike" dirty="0">
                <a:effectLst/>
                <a:latin typeface="ui-sans-serif"/>
              </a:rPr>
              <a:t> </a:t>
            </a:r>
            <a:r>
              <a:rPr lang="ru-RU" b="0" i="0" u="none" strike="noStrike" dirty="0" err="1">
                <a:effectLst/>
                <a:latin typeface="ui-sans-serif"/>
              </a:rPr>
              <a:t>старої</a:t>
            </a:r>
            <a:r>
              <a:rPr lang="ru-RU" b="0" i="0" u="none" strike="noStrike" dirty="0">
                <a:effectLst/>
                <a:latin typeface="ui-sans-serif"/>
              </a:rPr>
              <a:t> </a:t>
            </a:r>
            <a:r>
              <a:rPr lang="ru-RU" b="0" i="0" u="none" strike="noStrike" dirty="0" err="1">
                <a:effectLst/>
                <a:latin typeface="ui-sans-serif"/>
              </a:rPr>
              <a:t>еліти</a:t>
            </a:r>
            <a:r>
              <a:rPr lang="ru-RU" b="0" i="0" u="none" strike="noStrike" dirty="0">
                <a:effectLst/>
                <a:latin typeface="ui-sans-serif"/>
              </a:rPr>
              <a:t>.  </a:t>
            </a:r>
            <a:endParaRPr lang="ru-UA" dirty="0"/>
          </a:p>
        </p:txBody>
      </p:sp>
      <p:sp>
        <p:nvSpPr>
          <p:cNvPr id="2" name="Заголовок 1">
            <a:extLst>
              <a:ext uri="{FF2B5EF4-FFF2-40B4-BE49-F238E27FC236}">
                <a16:creationId xmlns:a16="http://schemas.microsoft.com/office/drawing/2014/main" id="{E18CF795-4E2B-5FAC-BC37-4804A2F023F6}"/>
              </a:ext>
            </a:extLst>
          </p:cNvPr>
          <p:cNvSpPr>
            <a:spLocks noGrp="1"/>
          </p:cNvSpPr>
          <p:nvPr>
            <p:ph type="title"/>
          </p:nvPr>
        </p:nvSpPr>
        <p:spPr>
          <a:xfrm>
            <a:off x="1054064" y="618517"/>
            <a:ext cx="5855416" cy="1596177"/>
          </a:xfrm>
        </p:spPr>
        <p:txBody>
          <a:bodyPr>
            <a:normAutofit/>
          </a:bodyPr>
          <a:lstStyle/>
          <a:p>
            <a:r>
              <a:rPr lang="ru-UA" dirty="0"/>
              <a:t>Мі на горе всем буржуям</a:t>
            </a:r>
          </a:p>
        </p:txBody>
      </p:sp>
    </p:spTree>
    <p:extLst>
      <p:ext uri="{BB962C8B-B14F-4D97-AF65-F5344CB8AC3E}">
        <p14:creationId xmlns:p14="http://schemas.microsoft.com/office/powerpoint/2010/main" val="34131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Убивства 70-х років у Камбоджі визнали геноцидом: двом лідерам червоних  кхмерів присудили довічне ➜ ZMINA">
            <a:extLst>
              <a:ext uri="{FF2B5EF4-FFF2-40B4-BE49-F238E27FC236}">
                <a16:creationId xmlns:a16="http://schemas.microsoft.com/office/drawing/2014/main" id="{FCE09A6B-EAC4-73E5-E4F6-77D79C89033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48643" y="1599682"/>
            <a:ext cx="6299887" cy="3543686"/>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2056">
            <a:extLst>
              <a:ext uri="{FF2B5EF4-FFF2-40B4-BE49-F238E27FC236}">
                <a16:creationId xmlns:a16="http://schemas.microsoft.com/office/drawing/2014/main" id="{00E374F5-52B2-4260-8B1C-54237931F06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D96288AB-A44F-5E7F-78ED-3029F4F94358}"/>
              </a:ext>
            </a:extLst>
          </p:cNvPr>
          <p:cNvSpPr>
            <a:spLocks noGrp="1"/>
          </p:cNvSpPr>
          <p:nvPr>
            <p:ph sz="quarter" idx="13"/>
          </p:nvPr>
        </p:nvSpPr>
        <p:spPr>
          <a:xfrm>
            <a:off x="913774" y="2367092"/>
            <a:ext cx="3740509" cy="3881309"/>
          </a:xfrm>
        </p:spPr>
        <p:txBody>
          <a:bodyPr>
            <a:normAutofit/>
          </a:bodyPr>
          <a:lstStyle/>
          <a:p>
            <a:r>
              <a:rPr lang="ru-RU" sz="1700" b="0" i="0" u="none" strike="noStrike" dirty="0">
                <a:effectLst/>
                <a:latin typeface="ui-sans-serif"/>
              </a:rPr>
              <a:t>"</a:t>
            </a:r>
            <a:r>
              <a:rPr lang="ru-RU" sz="1700" b="0" i="0" u="none" strike="noStrike" dirty="0" err="1">
                <a:effectLst/>
                <a:latin typeface="ui-sans-serif"/>
              </a:rPr>
              <a:t>Політика</a:t>
            </a:r>
            <a:r>
              <a:rPr lang="ru-RU" sz="1700" b="0" i="0" u="none" strike="noStrike" dirty="0">
                <a:effectLst/>
                <a:latin typeface="ui-sans-serif"/>
              </a:rPr>
              <a:t> Пол Пота </a:t>
            </a:r>
            <a:r>
              <a:rPr lang="ru-RU" sz="1700" b="0" i="0" u="none" strike="noStrike" dirty="0" err="1">
                <a:effectLst/>
                <a:latin typeface="ui-sans-serif"/>
              </a:rPr>
              <a:t>була</a:t>
            </a:r>
            <a:r>
              <a:rPr lang="ru-RU" sz="1700" b="0" i="0" u="none" strike="noStrike" dirty="0">
                <a:effectLst/>
                <a:latin typeface="ui-sans-serif"/>
              </a:rPr>
              <a:t> </a:t>
            </a:r>
            <a:r>
              <a:rPr lang="ru-RU" sz="1700" b="0" i="0" u="none" strike="noStrike" dirty="0" err="1">
                <a:effectLst/>
                <a:latin typeface="ui-sans-serif"/>
              </a:rPr>
              <a:t>спрямована</a:t>
            </a:r>
            <a:r>
              <a:rPr lang="ru-RU" sz="1700" b="0" i="0" u="none" strike="noStrike" dirty="0">
                <a:effectLst/>
                <a:latin typeface="ui-sans-serif"/>
              </a:rPr>
              <a:t> на </a:t>
            </a:r>
            <a:r>
              <a:rPr lang="ru-RU" sz="1700" b="0" i="0" u="none" strike="noStrike" dirty="0" err="1">
                <a:effectLst/>
                <a:latin typeface="ui-sans-serif"/>
              </a:rPr>
              <a:t>повне</a:t>
            </a:r>
            <a:r>
              <a:rPr lang="ru-RU" sz="1700" b="0" i="0" u="none" strike="noStrike" dirty="0">
                <a:effectLst/>
                <a:latin typeface="ui-sans-serif"/>
              </a:rPr>
              <a:t> </a:t>
            </a:r>
            <a:r>
              <a:rPr lang="ru-RU" sz="1700" b="0" i="0" u="none" strike="noStrike" dirty="0" err="1">
                <a:effectLst/>
                <a:latin typeface="ui-sans-serif"/>
              </a:rPr>
              <a:t>перебудування</a:t>
            </a:r>
            <a:r>
              <a:rPr lang="ru-RU" sz="1700" b="0" i="0" u="none" strike="noStrike" dirty="0">
                <a:effectLst/>
                <a:latin typeface="ui-sans-serif"/>
              </a:rPr>
              <a:t> </a:t>
            </a:r>
            <a:r>
              <a:rPr lang="ru-RU" sz="1700" b="0" i="0" u="none" strike="noStrike" dirty="0" err="1">
                <a:effectLst/>
                <a:latin typeface="ui-sans-serif"/>
              </a:rPr>
              <a:t>суспільства</a:t>
            </a:r>
            <a:r>
              <a:rPr lang="ru-RU" sz="1700" b="0" i="0" u="none" strike="noStrike" dirty="0">
                <a:effectLst/>
                <a:latin typeface="ui-sans-serif"/>
              </a:rPr>
              <a:t> через </a:t>
            </a:r>
            <a:r>
              <a:rPr lang="ru-RU" sz="1700" b="0" i="0" u="none" strike="noStrike" dirty="0" err="1">
                <a:effectLst/>
                <a:latin typeface="ui-sans-serif"/>
              </a:rPr>
              <a:t>насильство</a:t>
            </a:r>
            <a:r>
              <a:rPr lang="ru-RU" sz="1700" b="0" i="0" u="none" strike="noStrike" dirty="0">
                <a:effectLst/>
                <a:latin typeface="ui-sans-serif"/>
              </a:rPr>
              <a:t>" (</a:t>
            </a:r>
            <a:r>
              <a:rPr lang="en" sz="1700" b="0" i="0" u="none" strike="noStrike" dirty="0">
                <a:effectLst/>
                <a:latin typeface="ui-sans-serif"/>
              </a:rPr>
              <a:t>Chandler, "The Tragedy of Cambodian History"). </a:t>
            </a:r>
            <a:r>
              <a:rPr lang="ru-RU" sz="1700" b="0" i="0" u="none" strike="noStrike" dirty="0">
                <a:effectLst/>
                <a:latin typeface="ui-sans-serif"/>
              </a:rPr>
              <a:t>За </a:t>
            </a:r>
            <a:r>
              <a:rPr lang="ru-RU" sz="1700" b="0" i="0" u="none" strike="noStrike" dirty="0" err="1">
                <a:effectLst/>
                <a:latin typeface="ui-sans-serif"/>
              </a:rPr>
              <a:t>часи</a:t>
            </a:r>
            <a:r>
              <a:rPr lang="ru-RU" sz="1700" b="0" i="0" u="none" strike="noStrike" dirty="0">
                <a:effectLst/>
                <a:latin typeface="ui-sans-serif"/>
              </a:rPr>
              <a:t> режиму </a:t>
            </a:r>
            <a:r>
              <a:rPr lang="ru-RU" sz="1700" b="0" i="0" u="none" strike="noStrike" dirty="0" err="1">
                <a:effectLst/>
                <a:latin typeface="ui-sans-serif"/>
              </a:rPr>
              <a:t>Червоних</a:t>
            </a:r>
            <a:r>
              <a:rPr lang="ru-RU" sz="1700" b="0" i="0" u="none" strike="noStrike" dirty="0">
                <a:effectLst/>
                <a:latin typeface="ui-sans-serif"/>
              </a:rPr>
              <a:t> </a:t>
            </a:r>
            <a:r>
              <a:rPr lang="ru-RU" sz="1700" b="0" i="0" u="none" strike="noStrike" dirty="0" err="1">
                <a:effectLst/>
                <a:latin typeface="ui-sans-serif"/>
              </a:rPr>
              <a:t>кхмерів</a:t>
            </a:r>
            <a:r>
              <a:rPr lang="ru-RU" sz="1700" b="0" i="0" u="none" strike="noStrike" dirty="0">
                <a:effectLst/>
                <a:latin typeface="ui-sans-serif"/>
              </a:rPr>
              <a:t> (1975-1979) </a:t>
            </a:r>
            <a:r>
              <a:rPr lang="ru-RU" sz="1700" b="0" i="0" u="none" strike="noStrike" dirty="0" err="1">
                <a:effectLst/>
                <a:latin typeface="ui-sans-serif"/>
              </a:rPr>
              <a:t>було</a:t>
            </a:r>
            <a:r>
              <a:rPr lang="ru-RU" sz="1700" b="0" i="0" u="none" strike="noStrike" dirty="0">
                <a:effectLst/>
                <a:latin typeface="ui-sans-serif"/>
              </a:rPr>
              <a:t> </a:t>
            </a:r>
            <a:r>
              <a:rPr lang="ru-RU" sz="1700" b="0" i="0" u="none" strike="noStrike" dirty="0" err="1">
                <a:effectLst/>
                <a:latin typeface="ui-sans-serif"/>
              </a:rPr>
              <a:t>знищено</a:t>
            </a:r>
            <a:r>
              <a:rPr lang="ru-RU" sz="1700" b="0" i="0" u="none" strike="noStrike" dirty="0">
                <a:effectLst/>
                <a:latin typeface="ui-sans-serif"/>
              </a:rPr>
              <a:t> </a:t>
            </a:r>
            <a:r>
              <a:rPr lang="ru-RU" sz="1700" b="0" i="0" u="none" strike="noStrike" dirty="0" err="1">
                <a:effectLst/>
                <a:latin typeface="ui-sans-serif"/>
              </a:rPr>
              <a:t>приблизно</a:t>
            </a:r>
            <a:r>
              <a:rPr lang="ru-RU" sz="1700" b="0" i="0" u="none" strike="noStrike" dirty="0">
                <a:effectLst/>
                <a:latin typeface="ui-sans-serif"/>
              </a:rPr>
              <a:t> 25% </a:t>
            </a:r>
            <a:r>
              <a:rPr lang="ru-RU" sz="1700" b="0" i="0" u="none" strike="noStrike" dirty="0" err="1">
                <a:effectLst/>
                <a:latin typeface="ui-sans-serif"/>
              </a:rPr>
              <a:t>населення</a:t>
            </a:r>
            <a:r>
              <a:rPr lang="ru-RU" sz="1700" b="0" i="0" u="none" strike="noStrike" dirty="0">
                <a:effectLst/>
                <a:latin typeface="ui-sans-serif"/>
              </a:rPr>
              <a:t> </a:t>
            </a:r>
            <a:r>
              <a:rPr lang="ru-RU" sz="1700" b="0" i="0" u="none" strike="noStrike" dirty="0" err="1">
                <a:effectLst/>
                <a:latin typeface="ui-sans-serif"/>
              </a:rPr>
              <a:t>Кампучії</a:t>
            </a:r>
            <a:r>
              <a:rPr lang="ru-RU" sz="1700" b="0" i="0" u="none" strike="noStrike" dirty="0">
                <a:effectLst/>
                <a:latin typeface="ui-sans-serif"/>
              </a:rPr>
              <a:t>, </a:t>
            </a:r>
            <a:r>
              <a:rPr lang="ru-RU" sz="1700" b="0" i="0" u="none" strike="noStrike" dirty="0" err="1">
                <a:effectLst/>
                <a:latin typeface="ui-sans-serif"/>
              </a:rPr>
              <a:t>включаючи</a:t>
            </a:r>
            <a:r>
              <a:rPr lang="ru-RU" sz="1700" b="0" i="0" u="none" strike="noStrike" dirty="0">
                <a:effectLst/>
                <a:latin typeface="ui-sans-serif"/>
              </a:rPr>
              <a:t> </a:t>
            </a:r>
            <a:r>
              <a:rPr lang="ru-RU" sz="1700" b="0" i="0" u="none" strike="noStrike" dirty="0" err="1">
                <a:effectLst/>
                <a:latin typeface="ui-sans-serif"/>
              </a:rPr>
              <a:t>еліту</a:t>
            </a:r>
            <a:r>
              <a:rPr lang="ru-RU" sz="1700" b="0" i="0" u="none" strike="noStrike" dirty="0">
                <a:effectLst/>
                <a:latin typeface="ui-sans-serif"/>
              </a:rPr>
              <a:t>, </a:t>
            </a:r>
            <a:r>
              <a:rPr lang="ru-RU" sz="1700" b="0" i="0" u="none" strike="noStrike" dirty="0" err="1">
                <a:effectLst/>
                <a:latin typeface="ui-sans-serif"/>
              </a:rPr>
              <a:t>інтелігенцію</a:t>
            </a:r>
            <a:r>
              <a:rPr lang="ru-RU" sz="1700" b="0" i="0" u="none" strike="noStrike" dirty="0">
                <a:effectLst/>
                <a:latin typeface="ui-sans-serif"/>
              </a:rPr>
              <a:t> та </a:t>
            </a:r>
            <a:r>
              <a:rPr lang="ru-RU" sz="1700" b="0" i="0" u="none" strike="noStrike" dirty="0" err="1">
                <a:effectLst/>
                <a:latin typeface="ui-sans-serif"/>
              </a:rPr>
              <a:t>етнічні</a:t>
            </a:r>
            <a:r>
              <a:rPr lang="ru-RU" sz="1700" b="0" i="0" u="none" strike="noStrike" dirty="0">
                <a:effectLst/>
                <a:latin typeface="ui-sans-serif"/>
              </a:rPr>
              <a:t> </a:t>
            </a:r>
            <a:r>
              <a:rPr lang="ru-RU" sz="1700" b="0" i="0" u="none" strike="noStrike" dirty="0" err="1">
                <a:effectLst/>
                <a:latin typeface="ui-sans-serif"/>
              </a:rPr>
              <a:t>меншини</a:t>
            </a:r>
            <a:r>
              <a:rPr lang="ru-RU" sz="1700" b="0" i="0" u="none" strike="noStrike" dirty="0">
                <a:effectLst/>
                <a:latin typeface="ui-sans-serif"/>
              </a:rPr>
              <a:t>.</a:t>
            </a:r>
            <a:endParaRPr lang="ru-UA" sz="1700" dirty="0"/>
          </a:p>
        </p:txBody>
      </p:sp>
      <p:sp>
        <p:nvSpPr>
          <p:cNvPr id="2" name="Заголовок 1">
            <a:extLst>
              <a:ext uri="{FF2B5EF4-FFF2-40B4-BE49-F238E27FC236}">
                <a16:creationId xmlns:a16="http://schemas.microsoft.com/office/drawing/2014/main" id="{FE7A5F74-7595-8679-AF8E-430677228B84}"/>
              </a:ext>
            </a:extLst>
          </p:cNvPr>
          <p:cNvSpPr>
            <a:spLocks noGrp="1"/>
          </p:cNvSpPr>
          <p:nvPr>
            <p:ph type="title"/>
          </p:nvPr>
        </p:nvSpPr>
        <p:spPr>
          <a:xfrm>
            <a:off x="913774" y="640831"/>
            <a:ext cx="3740515" cy="1573863"/>
          </a:xfrm>
        </p:spPr>
        <p:txBody>
          <a:bodyPr>
            <a:normAutofit/>
          </a:bodyPr>
          <a:lstStyle/>
          <a:p>
            <a:pPr algn="l"/>
            <a:r>
              <a:rPr lang="ru-RU" dirty="0">
                <a:latin typeface="ui-sans-serif"/>
              </a:rPr>
              <a:t>Геноцид </a:t>
            </a:r>
            <a:r>
              <a:rPr lang="ru-RU" dirty="0" err="1">
                <a:latin typeface="ui-sans-serif"/>
              </a:rPr>
              <a:t>Червоних</a:t>
            </a:r>
            <a:r>
              <a:rPr lang="ru-RU" dirty="0">
                <a:latin typeface="ui-sans-serif"/>
              </a:rPr>
              <a:t> </a:t>
            </a:r>
            <a:r>
              <a:rPr lang="ru-RU" dirty="0" err="1">
                <a:latin typeface="ui-sans-serif"/>
              </a:rPr>
              <a:t>кхмерів</a:t>
            </a:r>
            <a:r>
              <a:rPr lang="ru-RU" dirty="0">
                <a:latin typeface="ui-sans-serif"/>
              </a:rPr>
              <a:t>: </a:t>
            </a:r>
            <a:endParaRPr lang="ru-UA" dirty="0"/>
          </a:p>
        </p:txBody>
      </p:sp>
    </p:spTree>
    <p:extLst>
      <p:ext uri="{BB962C8B-B14F-4D97-AF65-F5344CB8AC3E}">
        <p14:creationId xmlns:p14="http://schemas.microsoft.com/office/powerpoint/2010/main" val="703977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759E31B-6A60-8BF5-DB39-2FE817272580}"/>
              </a:ext>
            </a:extLst>
          </p:cNvPr>
          <p:cNvSpPr>
            <a:spLocks noGrp="1"/>
          </p:cNvSpPr>
          <p:nvPr>
            <p:ph type="title"/>
          </p:nvPr>
        </p:nvSpPr>
        <p:spPr/>
        <p:txBody>
          <a:bodyPr/>
          <a:lstStyle/>
          <a:p>
            <a:endParaRPr lang="ru-UA"/>
          </a:p>
        </p:txBody>
      </p:sp>
      <p:sp>
        <p:nvSpPr>
          <p:cNvPr id="3" name="Объект 2">
            <a:extLst>
              <a:ext uri="{FF2B5EF4-FFF2-40B4-BE49-F238E27FC236}">
                <a16:creationId xmlns:a16="http://schemas.microsoft.com/office/drawing/2014/main" id="{70C4A170-7FA8-784A-C465-39F5F83D35D1}"/>
              </a:ext>
            </a:extLst>
          </p:cNvPr>
          <p:cNvSpPr>
            <a:spLocks noGrp="1"/>
          </p:cNvSpPr>
          <p:nvPr>
            <p:ph sz="quarter" idx="13"/>
          </p:nvPr>
        </p:nvSpPr>
        <p:spPr/>
        <p:txBody>
          <a:bodyPr>
            <a:normAutofit lnSpcReduction="10000"/>
          </a:bodyPr>
          <a:lstStyle/>
          <a:p>
            <a:pPr algn="l">
              <a:buFont typeface="Arial" panose="020B0604020202020204" pitchFamily="34" charset="0"/>
              <a:buChar char="•"/>
            </a:pPr>
            <a:r>
              <a:rPr lang="en" b="0" i="0" u="none" strike="noStrike" dirty="0">
                <a:solidFill>
                  <a:srgbClr val="374151"/>
                </a:solidFill>
                <a:effectLst/>
                <a:latin typeface="ui-sans-serif"/>
              </a:rPr>
              <a:t>Marx, K., Engels, F. (1848). The Communist Manifesto. DOI: 10.1007/978-3-642-57194-2</a:t>
            </a:r>
          </a:p>
          <a:p>
            <a:pPr algn="l">
              <a:buFont typeface="Arial" panose="020B0604020202020204" pitchFamily="34" charset="0"/>
              <a:buChar char="•"/>
            </a:pPr>
            <a:r>
              <a:rPr lang="en" b="0" i="0" u="none" strike="noStrike" dirty="0">
                <a:solidFill>
                  <a:srgbClr val="374151"/>
                </a:solidFill>
                <a:effectLst/>
                <a:latin typeface="ui-sans-serif"/>
              </a:rPr>
              <a:t>Foucault, M. (1975). Discipline and Punish. DOI: 10.1007/978-1-349-16762-1</a:t>
            </a:r>
          </a:p>
          <a:p>
            <a:pPr algn="l">
              <a:buFont typeface="Arial" panose="020B0604020202020204" pitchFamily="34" charset="0"/>
              <a:buChar char="•"/>
            </a:pPr>
            <a:r>
              <a:rPr lang="en" b="0" i="0" u="none" strike="noStrike" dirty="0">
                <a:solidFill>
                  <a:srgbClr val="374151"/>
                </a:solidFill>
                <a:effectLst/>
                <a:latin typeface="ui-sans-serif"/>
              </a:rPr>
              <a:t>Taylor, I., Young, J. (2014). Criminology: Theory and Context. DOI: 10.1177/004711788302600203</a:t>
            </a:r>
          </a:p>
          <a:p>
            <a:pPr algn="l">
              <a:buFont typeface="Arial" panose="020B0604020202020204" pitchFamily="34" charset="0"/>
              <a:buChar char="•"/>
            </a:pPr>
            <a:r>
              <a:rPr lang="en" b="0" i="0" u="none" strike="noStrike" dirty="0">
                <a:solidFill>
                  <a:srgbClr val="374151"/>
                </a:solidFill>
                <a:effectLst/>
                <a:latin typeface="ui-sans-serif"/>
              </a:rPr>
              <a:t>Chandler, D. (1991). The Tragedy of Cambodian History. ISBN: 978-0300057523</a:t>
            </a:r>
          </a:p>
          <a:p>
            <a:pPr algn="l">
              <a:buFont typeface="Arial" panose="020B0604020202020204" pitchFamily="34" charset="0"/>
              <a:buChar char="•"/>
            </a:pPr>
            <a:r>
              <a:rPr lang="en" b="0" i="0" u="none" strike="noStrike" dirty="0" err="1">
                <a:solidFill>
                  <a:srgbClr val="374151"/>
                </a:solidFill>
                <a:effectLst/>
                <a:latin typeface="ui-sans-serif"/>
              </a:rPr>
              <a:t>MacFarquhar</a:t>
            </a:r>
            <a:r>
              <a:rPr lang="en" b="0" i="0" u="none" strike="noStrike" dirty="0">
                <a:solidFill>
                  <a:srgbClr val="374151"/>
                </a:solidFill>
                <a:effectLst/>
                <a:latin typeface="ui-sans-serif"/>
              </a:rPr>
              <a:t>, R. (1974). The Origins of the Cultural Revolution. DOI: 10.1007/978-3-319-43091-4</a:t>
            </a:r>
          </a:p>
          <a:p>
            <a:pPr algn="l">
              <a:buFont typeface="Arial" panose="020B0604020202020204" pitchFamily="34" charset="0"/>
              <a:buChar char="•"/>
            </a:pPr>
            <a:r>
              <a:rPr lang="en" b="0" i="0" u="none" strike="noStrike" dirty="0">
                <a:solidFill>
                  <a:srgbClr val="374151"/>
                </a:solidFill>
                <a:effectLst/>
                <a:latin typeface="ui-sans-serif"/>
              </a:rPr>
              <a:t>Conquest, R. (1986). The Harvest of Sorrow. ISBN: 978-0195051803</a:t>
            </a:r>
          </a:p>
          <a:p>
            <a:endParaRPr lang="ru-UA" dirty="0"/>
          </a:p>
        </p:txBody>
      </p:sp>
    </p:spTree>
    <p:extLst>
      <p:ext uri="{BB962C8B-B14F-4D97-AF65-F5344CB8AC3E}">
        <p14:creationId xmlns:p14="http://schemas.microsoft.com/office/powerpoint/2010/main" val="40385580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4114" name="Rectangle 4113">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Заголовок 3">
            <a:extLst>
              <a:ext uri="{FF2B5EF4-FFF2-40B4-BE49-F238E27FC236}">
                <a16:creationId xmlns:a16="http://schemas.microsoft.com/office/drawing/2014/main" id="{71D5F2DC-B824-7B5F-1B2F-0CFDF4146F55}"/>
              </a:ext>
            </a:extLst>
          </p:cNvPr>
          <p:cNvSpPr>
            <a:spLocks noGrp="1"/>
          </p:cNvSpPr>
          <p:nvPr>
            <p:ph type="ctrTitle"/>
          </p:nvPr>
        </p:nvSpPr>
        <p:spPr>
          <a:xfrm>
            <a:off x="1126762" y="1227279"/>
            <a:ext cx="4328819" cy="2509213"/>
          </a:xfrm>
        </p:spPr>
        <p:txBody>
          <a:bodyPr>
            <a:normAutofit/>
          </a:bodyPr>
          <a:lstStyle/>
          <a:p>
            <a:r>
              <a:rPr lang="uk-UA" sz="1900" b="1" i="0" u="none" strike="noStrike" dirty="0">
                <a:effectLst/>
              </a:rPr>
              <a:t>ПРИОБРЕТУТ ЖЕ ОНИ ВЕСЬ МИР</a:t>
            </a:r>
            <a:r>
              <a:rPr lang="en-US" sz="1900" b="1" i="0" u="none" strike="noStrike" dirty="0">
                <a:effectLst/>
              </a:rPr>
              <a:t>???</a:t>
            </a:r>
            <a:br>
              <a:rPr lang="ru-RU" sz="1900" b="1" i="0" u="none" strike="noStrike" dirty="0">
                <a:effectLst/>
              </a:rPr>
            </a:br>
            <a:r>
              <a:rPr lang="en" sz="1900" b="1" i="0" u="none" strike="noStrike" dirty="0">
                <a:effectLst/>
                <a:hlinkClick r:id="rId2"/>
              </a:rPr>
              <a:t>https://ks.echr.coe.int/uk/web/echr-ks/?fbclid=IwY2xjawIuZIxleHRuA2FlbQIxMAABHRp8AhpapvRrsQyAIGlEURivzQSwXYvW5WRUhaYOxyAEKghdNmd88k24NA_aem_KHARcgyiiQ0cRxP6JXXukw</a:t>
            </a:r>
            <a:br>
              <a:rPr lang="ru-RU" sz="1900" b="1" i="0" u="none" strike="noStrike" dirty="0">
                <a:effectLst/>
              </a:rPr>
            </a:br>
            <a:endParaRPr lang="ru-UA" sz="1900" dirty="0"/>
          </a:p>
        </p:txBody>
      </p:sp>
      <p:sp>
        <p:nvSpPr>
          <p:cNvPr id="6" name="AutoShape 2" descr="An illustration representing transnational criminal policy challenges and prospects for Ukraine. The image should depict a balanced scale with one side symbolizing sovereignty (featuring a map of Ukraine and its flag) and the other side representing transnational collaboration (with symbols like the European Union flag and a handshake). In the background, include abstract visuals of a globe, interconnected digital networks, and icons of justice (such as a gavel or courthouse). Highlight Ukraine's integration into the EU with subtle but clear visual elements. The overall tone should be professional and modern, using a blue and yellow color palette to reflect Ukraine's national colors.">
            <a:extLst>
              <a:ext uri="{FF2B5EF4-FFF2-40B4-BE49-F238E27FC236}">
                <a16:creationId xmlns:a16="http://schemas.microsoft.com/office/drawing/2014/main" id="{76AD78FC-D15C-6133-51AB-2ACE55B1607C}"/>
              </a:ext>
            </a:extLst>
          </p:cNvPr>
          <p:cNvSpPr>
            <a:spLocks noGrp="1" noChangeAspect="1" noChangeArrowheads="1"/>
          </p:cNvSpPr>
          <p:nvPr>
            <p:ph type="subTitle" idx="1"/>
          </p:nvPr>
        </p:nvSpPr>
        <p:spPr bwMode="auto">
          <a:xfrm>
            <a:off x="1126762" y="3812694"/>
            <a:ext cx="4328819" cy="1371599"/>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en-US" b="1" dirty="0">
                <a:solidFill>
                  <a:schemeClr val="tx1">
                    <a:lumMod val="50000"/>
                    <a:lumOff val="50000"/>
                  </a:schemeClr>
                </a:solidFill>
              </a:rPr>
              <a:t>Viacheslav TULIAKOV © 2025</a:t>
            </a:r>
            <a:endParaRPr lang="uk-UA" dirty="0">
              <a:solidFill>
                <a:schemeClr val="tx1">
                  <a:lumMod val="50000"/>
                  <a:lumOff val="50000"/>
                </a:schemeClr>
              </a:solidFill>
            </a:endParaRPr>
          </a:p>
        </p:txBody>
      </p:sp>
      <p:pic>
        <p:nvPicPr>
          <p:cNvPr id="4116" name="Picture 4115">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4118" name="Picture 4117">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4098" name="Picture 2" descr="Манифест Коммунистической партии: в адаптации Мартина Роусона">
            <a:extLst>
              <a:ext uri="{FF2B5EF4-FFF2-40B4-BE49-F238E27FC236}">
                <a16:creationId xmlns:a16="http://schemas.microsoft.com/office/drawing/2014/main" id="{D48CFA94-2A77-73F5-931D-5ED2E57597F6}"/>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096000" y="1523655"/>
            <a:ext cx="5132324" cy="3592627"/>
          </a:xfrm>
          <a:prstGeom prst="rect">
            <a:avLst/>
          </a:prstGeom>
          <a:noFill/>
          <a:extLst>
            <a:ext uri="{909E8E84-426E-40DD-AFC4-6F175D3DCCD1}">
              <a14:hiddenFill xmlns:a14="http://schemas.microsoft.com/office/drawing/2010/main">
                <a:solidFill>
                  <a:srgbClr val="FFFFFF"/>
                </a:solidFill>
              </a14:hiddenFill>
            </a:ext>
          </a:extLst>
        </p:spPr>
      </p:pic>
      <p:pic>
        <p:nvPicPr>
          <p:cNvPr id="4120" name="Picture 4119">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Tree>
    <p:extLst>
      <p:ext uri="{BB962C8B-B14F-4D97-AF65-F5344CB8AC3E}">
        <p14:creationId xmlns:p14="http://schemas.microsoft.com/office/powerpoint/2010/main" val="917286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текст, снимок экрана, Шрифт&#10;&#10;Контент, сгенерированный ИИ, может содержать ошибки.">
            <a:extLst>
              <a:ext uri="{FF2B5EF4-FFF2-40B4-BE49-F238E27FC236}">
                <a16:creationId xmlns:a16="http://schemas.microsoft.com/office/drawing/2014/main" id="{F1B0D5A9-7B4A-6FEB-E012-F499750DF180}"/>
              </a:ext>
            </a:extLst>
          </p:cNvPr>
          <p:cNvPicPr>
            <a:picLocks noChangeAspect="1"/>
          </p:cNvPicPr>
          <p:nvPr/>
        </p:nvPicPr>
        <p:blipFill>
          <a:blip r:embed="rId2"/>
          <a:stretch>
            <a:fillRect/>
          </a:stretch>
        </p:blipFill>
        <p:spPr>
          <a:xfrm>
            <a:off x="6572452" y="883070"/>
            <a:ext cx="4976078" cy="4976910"/>
          </a:xfrm>
          <a:prstGeom prst="rect">
            <a:avLst/>
          </a:prstGeom>
        </p:spPr>
      </p:pic>
      <p:pic>
        <p:nvPicPr>
          <p:cNvPr id="12" name="Picture 11">
            <a:extLst>
              <a:ext uri="{FF2B5EF4-FFF2-40B4-BE49-F238E27FC236}">
                <a16:creationId xmlns:a16="http://schemas.microsoft.com/office/drawing/2014/main" id="{00E374F5-52B2-4260-8B1C-54237931F06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F7A86EEA-53E2-EDB0-5F5C-3EB8F0940962}"/>
              </a:ext>
            </a:extLst>
          </p:cNvPr>
          <p:cNvSpPr>
            <a:spLocks noGrp="1"/>
          </p:cNvSpPr>
          <p:nvPr>
            <p:ph sz="quarter" idx="13"/>
          </p:nvPr>
        </p:nvSpPr>
        <p:spPr>
          <a:xfrm>
            <a:off x="913774" y="883070"/>
            <a:ext cx="5341252" cy="5365331"/>
          </a:xfrm>
        </p:spPr>
        <p:txBody>
          <a:bodyPr>
            <a:normAutofit/>
          </a:bodyPr>
          <a:lstStyle/>
          <a:p>
            <a:r>
              <a:rPr lang="uk-UA" sz="1800" kern="0" dirty="0">
                <a:effectLst/>
                <a:latin typeface="Times New Roman" panose="02020603050405020304" pitchFamily="18" charset="0"/>
                <a:ea typeface="Times New Roman" panose="02020603050405020304" pitchFamily="18" charset="0"/>
              </a:rPr>
              <a:t>Відсутність ідеологічного фундаменту</a:t>
            </a:r>
            <a:r>
              <a:rPr lang="en-US" sz="1800" kern="0" dirty="0">
                <a:effectLst/>
                <a:latin typeface="Times New Roman" panose="02020603050405020304" pitchFamily="18" charset="0"/>
                <a:ea typeface="Times New Roman" panose="02020603050405020304" pitchFamily="18" charset="0"/>
              </a:rPr>
              <a:t> </a:t>
            </a:r>
            <a:r>
              <a:rPr lang="uk-UA" sz="1800" kern="0" dirty="0">
                <a:effectLst/>
                <a:latin typeface="Times New Roman" panose="02020603050405020304" pitchFamily="18" charset="0"/>
                <a:ea typeface="Times New Roman" panose="02020603050405020304" pitchFamily="18" charset="0"/>
              </a:rPr>
              <a:t>ТА МЕТОДИЧНОГО ІНСТРУМЕНТАРІЮ, </a:t>
            </a:r>
          </a:p>
          <a:p>
            <a:r>
              <a:rPr lang="uk-UA" sz="1800" kern="0" dirty="0">
                <a:effectLst/>
                <a:latin typeface="Times New Roman" panose="02020603050405020304" pitchFamily="18" charset="0"/>
                <a:ea typeface="Times New Roman" panose="02020603050405020304" pitchFamily="18" charset="0"/>
              </a:rPr>
              <a:t>як правило, </a:t>
            </a:r>
          </a:p>
          <a:p>
            <a:r>
              <a:rPr lang="uk-UA" sz="1800" kern="0" dirty="0">
                <a:effectLst/>
                <a:latin typeface="Times New Roman" panose="02020603050405020304" pitchFamily="18" charset="0"/>
                <a:ea typeface="Times New Roman" panose="02020603050405020304" pitchFamily="18" charset="0"/>
              </a:rPr>
              <a:t>призводить до неможливості формування концептуального рівня кримінально-правової політики, </a:t>
            </a:r>
          </a:p>
          <a:p>
            <a:r>
              <a:rPr lang="uk-UA" sz="1800" kern="0" dirty="0">
                <a:effectLst/>
                <a:latin typeface="Times New Roman" panose="02020603050405020304" pitchFamily="18" charset="0"/>
                <a:ea typeface="Times New Roman" panose="02020603050405020304" pitchFamily="18" charset="0"/>
              </a:rPr>
              <a:t>і на його основі законодавчого убезпечення протидії злочинності. </a:t>
            </a:r>
          </a:p>
          <a:p>
            <a:r>
              <a:rPr lang="en" sz="1800" dirty="0">
                <a:hlinkClick r:id="rId4"/>
              </a:rPr>
              <a:t>https://itd.rada.gov.ua/billInfo/Bills/Card/55900</a:t>
            </a:r>
            <a:endParaRPr lang="ru-RU" sz="1800" dirty="0"/>
          </a:p>
          <a:p>
            <a:pPr marL="0" indent="0">
              <a:buNone/>
            </a:pPr>
            <a:endParaRPr lang="ru-UA" sz="1800" dirty="0"/>
          </a:p>
        </p:txBody>
      </p:sp>
    </p:spTree>
    <p:extLst>
      <p:ext uri="{BB962C8B-B14F-4D97-AF65-F5344CB8AC3E}">
        <p14:creationId xmlns:p14="http://schemas.microsoft.com/office/powerpoint/2010/main" val="2072157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10" name="Picture 2">
            <a:extLst>
              <a:ext uri="{FF2B5EF4-FFF2-40B4-BE49-F238E27FC236}">
                <a16:creationId xmlns:a16="http://schemas.microsoft.com/office/drawing/2014/main" id="{93274B0C-1CB3-4AA4-A183-20B7FE5DB1D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2E640319-3BB6-49BF-BAF4-D63FEC73E14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Объект 4" descr="Изображение выглядит как Человеческое лицо, человек, текст, снимок экрана&#10;&#10;Контент, сгенерированный ИИ, может содержать ошибки.">
            <a:extLst>
              <a:ext uri="{FF2B5EF4-FFF2-40B4-BE49-F238E27FC236}">
                <a16:creationId xmlns:a16="http://schemas.microsoft.com/office/drawing/2014/main" id="{D81FEE65-97F7-A04D-8DFC-F94138530349}"/>
              </a:ext>
            </a:extLst>
          </p:cNvPr>
          <p:cNvPicPr>
            <a:picLocks noGrp="1" noChangeAspect="1"/>
          </p:cNvPicPr>
          <p:nvPr>
            <p:ph sz="quarter" idx="13"/>
          </p:nvPr>
        </p:nvPicPr>
        <p:blipFill>
          <a:blip r:embed="rId4"/>
          <a:srcRect l="5333"/>
          <a:stretch/>
        </p:blipFill>
        <p:spPr>
          <a:xfrm>
            <a:off x="20" y="10"/>
            <a:ext cx="12191980" cy="6857990"/>
          </a:xfrm>
          <a:prstGeom prst="rect">
            <a:avLst/>
          </a:prstGeom>
        </p:spPr>
      </p:pic>
    </p:spTree>
    <p:extLst>
      <p:ext uri="{BB962C8B-B14F-4D97-AF65-F5344CB8AC3E}">
        <p14:creationId xmlns:p14="http://schemas.microsoft.com/office/powerpoint/2010/main" val="968027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E928B170-B7BC-4BDA-AF69-28A89C4F89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Электрик">
            <a:extLst>
              <a:ext uri="{FF2B5EF4-FFF2-40B4-BE49-F238E27FC236}">
                <a16:creationId xmlns:a16="http://schemas.microsoft.com/office/drawing/2014/main" id="{77820B3D-82A4-D238-9CA5-1E64887568D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43176" y="2046759"/>
            <a:ext cx="3427091" cy="3427091"/>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15" name="Picture 14">
            <a:extLst>
              <a:ext uri="{FF2B5EF4-FFF2-40B4-BE49-F238E27FC236}">
                <a16:creationId xmlns:a16="http://schemas.microsoft.com/office/drawing/2014/main" id="{2E1E8C82-833C-4573-807A-A01BED37570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Заголовок 4">
            <a:extLst>
              <a:ext uri="{FF2B5EF4-FFF2-40B4-BE49-F238E27FC236}">
                <a16:creationId xmlns:a16="http://schemas.microsoft.com/office/drawing/2014/main" id="{11B4E115-AEEE-94C4-89F7-497B2DCE3767}"/>
              </a:ext>
            </a:extLst>
          </p:cNvPr>
          <p:cNvSpPr>
            <a:spLocks noGrp="1"/>
          </p:cNvSpPr>
          <p:nvPr>
            <p:ph type="title"/>
          </p:nvPr>
        </p:nvSpPr>
        <p:spPr>
          <a:xfrm>
            <a:off x="913776" y="640831"/>
            <a:ext cx="6500815" cy="469485"/>
          </a:xfrm>
        </p:spPr>
        <p:txBody>
          <a:bodyPr>
            <a:normAutofit fontScale="90000"/>
          </a:bodyPr>
          <a:lstStyle/>
          <a:p>
            <a:r>
              <a:rPr lang="ru-RU" dirty="0" err="1"/>
              <a:t>Комуністична</a:t>
            </a:r>
            <a:r>
              <a:rPr lang="ru-RU" dirty="0"/>
              <a:t> </a:t>
            </a:r>
            <a:r>
              <a:rPr lang="ru-RU" dirty="0" err="1"/>
              <a:t>ідеологія</a:t>
            </a:r>
            <a:r>
              <a:rPr lang="ru-RU" dirty="0"/>
              <a:t> та </a:t>
            </a:r>
            <a:r>
              <a:rPr lang="ru-RU" dirty="0" err="1"/>
              <a:t>кримінальна</a:t>
            </a:r>
            <a:r>
              <a:rPr lang="ru-RU" dirty="0"/>
              <a:t> </a:t>
            </a:r>
            <a:r>
              <a:rPr lang="ru-RU" dirty="0" err="1"/>
              <a:t>політика</a:t>
            </a:r>
            <a:br>
              <a:rPr lang="ru-RU" dirty="0"/>
            </a:br>
            <a:endParaRPr lang="ru-UA" dirty="0"/>
          </a:p>
        </p:txBody>
      </p:sp>
      <p:sp>
        <p:nvSpPr>
          <p:cNvPr id="6" name="Объект 5">
            <a:extLst>
              <a:ext uri="{FF2B5EF4-FFF2-40B4-BE49-F238E27FC236}">
                <a16:creationId xmlns:a16="http://schemas.microsoft.com/office/drawing/2014/main" id="{D0CA5DDE-1AD7-7692-5393-F43BC8CE2505}"/>
              </a:ext>
            </a:extLst>
          </p:cNvPr>
          <p:cNvSpPr>
            <a:spLocks noGrp="1"/>
          </p:cNvSpPr>
          <p:nvPr>
            <p:ph sz="quarter" idx="13"/>
          </p:nvPr>
        </p:nvSpPr>
        <p:spPr>
          <a:xfrm>
            <a:off x="913773" y="1272209"/>
            <a:ext cx="7207671" cy="4976193"/>
          </a:xfrm>
        </p:spPr>
        <p:txBody>
          <a:bodyPr>
            <a:normAutofit lnSpcReduction="10000"/>
          </a:bodyPr>
          <a:lstStyle/>
          <a:p>
            <a:pPr>
              <a:lnSpc>
                <a:spcPct val="110000"/>
              </a:lnSpc>
            </a:pPr>
            <a:endParaRPr lang="ru-RU" sz="700" dirty="0"/>
          </a:p>
          <a:p>
            <a:pPr>
              <a:lnSpc>
                <a:spcPct val="110000"/>
              </a:lnSpc>
            </a:pPr>
            <a:r>
              <a:rPr lang="ru-RU" sz="1000" dirty="0" err="1"/>
              <a:t>Комуністична</a:t>
            </a:r>
            <a:r>
              <a:rPr lang="ru-RU" sz="1000" dirty="0"/>
              <a:t> </a:t>
            </a:r>
            <a:r>
              <a:rPr lang="ru-RU" sz="1000" dirty="0" err="1"/>
              <a:t>ідеологія</a:t>
            </a:r>
            <a:r>
              <a:rPr lang="ru-RU" sz="1000" dirty="0"/>
              <a:t> мала </a:t>
            </a:r>
            <a:r>
              <a:rPr lang="ru-RU" sz="1000" dirty="0" err="1"/>
              <a:t>значний</a:t>
            </a:r>
            <a:r>
              <a:rPr lang="ru-RU" sz="1000" dirty="0"/>
              <a:t> </a:t>
            </a:r>
            <a:r>
              <a:rPr lang="ru-RU" sz="1000" dirty="0" err="1"/>
              <a:t>вплив</a:t>
            </a:r>
            <a:r>
              <a:rPr lang="ru-RU" sz="1000" dirty="0"/>
              <a:t> на </a:t>
            </a:r>
            <a:r>
              <a:rPr lang="ru-RU" sz="1000" dirty="0" err="1"/>
              <a:t>кримінальну</a:t>
            </a:r>
            <a:r>
              <a:rPr lang="ru-RU" sz="1000" dirty="0"/>
              <a:t> </a:t>
            </a:r>
            <a:r>
              <a:rPr lang="ru-RU" sz="1000" dirty="0" err="1"/>
              <a:t>політику</a:t>
            </a:r>
            <a:r>
              <a:rPr lang="ru-RU" sz="1000" dirty="0"/>
              <a:t> та систему </a:t>
            </a:r>
            <a:r>
              <a:rPr lang="ru-RU" sz="1000" dirty="0" err="1"/>
              <a:t>кримінального</a:t>
            </a:r>
            <a:r>
              <a:rPr lang="ru-RU" sz="1000" dirty="0"/>
              <a:t> </a:t>
            </a:r>
            <a:r>
              <a:rPr lang="ru-RU" sz="1000" dirty="0" err="1"/>
              <a:t>правосуддя</a:t>
            </a:r>
            <a:r>
              <a:rPr lang="ru-RU" sz="1000" dirty="0"/>
              <a:t> в </a:t>
            </a:r>
            <a:r>
              <a:rPr lang="ru-RU" sz="1000" dirty="0" err="1"/>
              <a:t>країнах</a:t>
            </a:r>
            <a:r>
              <a:rPr lang="ru-RU" sz="1000" dirty="0"/>
              <a:t>, </a:t>
            </a:r>
            <a:r>
              <a:rPr lang="ru-RU" sz="1000" dirty="0" err="1"/>
              <a:t>які</a:t>
            </a:r>
            <a:r>
              <a:rPr lang="ru-RU" sz="1000" dirty="0"/>
              <a:t> </a:t>
            </a:r>
            <a:r>
              <a:rPr lang="ru-RU" sz="1000" dirty="0" err="1"/>
              <a:t>прийняли</a:t>
            </a:r>
            <a:r>
              <a:rPr lang="ru-RU" sz="1000" dirty="0"/>
              <a:t> </a:t>
            </a:r>
            <a:r>
              <a:rPr lang="ru-RU" sz="1000" dirty="0" err="1"/>
              <a:t>комуністичну</a:t>
            </a:r>
            <a:r>
              <a:rPr lang="ru-RU" sz="1000" dirty="0"/>
              <a:t> </a:t>
            </a:r>
            <a:r>
              <a:rPr lang="ru-RU" sz="1000" dirty="0" err="1"/>
              <a:t>або</a:t>
            </a:r>
            <a:r>
              <a:rPr lang="ru-RU" sz="1000" dirty="0"/>
              <a:t> </a:t>
            </a:r>
            <a:r>
              <a:rPr lang="ru-RU" sz="1000" dirty="0" err="1"/>
              <a:t>соціалістичну</a:t>
            </a:r>
            <a:r>
              <a:rPr lang="ru-RU" sz="1000" dirty="0"/>
              <a:t> </a:t>
            </a:r>
            <a:r>
              <a:rPr lang="ru-RU" sz="1000" dirty="0" err="1"/>
              <a:t>політичну</a:t>
            </a:r>
            <a:r>
              <a:rPr lang="ru-RU" sz="1000" dirty="0"/>
              <a:t> систему. Ось </a:t>
            </a:r>
            <a:r>
              <a:rPr lang="ru-RU" sz="1000" dirty="0" err="1"/>
              <a:t>деякі</a:t>
            </a:r>
            <a:r>
              <a:rPr lang="ru-RU" sz="1000" dirty="0"/>
              <a:t> </a:t>
            </a:r>
            <a:r>
              <a:rPr lang="ru-RU" sz="1000" dirty="0" err="1"/>
              <a:t>ключові</a:t>
            </a:r>
            <a:r>
              <a:rPr lang="ru-RU" sz="1000" dirty="0"/>
              <a:t> </a:t>
            </a:r>
            <a:r>
              <a:rPr lang="ru-RU" sz="1000" dirty="0" err="1"/>
              <a:t>моменти</a:t>
            </a:r>
            <a:r>
              <a:rPr lang="ru-RU" sz="1000" dirty="0"/>
              <a:t>:</a:t>
            </a:r>
          </a:p>
          <a:p>
            <a:pPr>
              <a:lnSpc>
                <a:spcPct val="110000"/>
              </a:lnSpc>
            </a:pPr>
            <a:r>
              <a:rPr lang="ru-RU" sz="1000" dirty="0" err="1"/>
              <a:t>Марксистсько-ленінська</a:t>
            </a:r>
            <a:r>
              <a:rPr lang="ru-RU" sz="1000" dirty="0"/>
              <a:t> </a:t>
            </a:r>
            <a:r>
              <a:rPr lang="ru-RU" sz="1000" dirty="0" err="1"/>
              <a:t>ідеологія</a:t>
            </a:r>
            <a:r>
              <a:rPr lang="ru-RU" sz="1000" dirty="0"/>
              <a:t>: </a:t>
            </a:r>
            <a:r>
              <a:rPr lang="ru-RU" sz="1000" dirty="0" err="1"/>
              <a:t>Комуністичні</a:t>
            </a:r>
            <a:r>
              <a:rPr lang="ru-RU" sz="1000" dirty="0"/>
              <a:t> </a:t>
            </a:r>
            <a:r>
              <a:rPr lang="ru-RU" sz="1000" dirty="0" err="1"/>
              <a:t>режими</a:t>
            </a:r>
            <a:r>
              <a:rPr lang="ru-RU" sz="1000" dirty="0"/>
              <a:t>, </a:t>
            </a:r>
            <a:r>
              <a:rPr lang="ru-RU" sz="1000" dirty="0" err="1"/>
              <a:t>такі</a:t>
            </a:r>
            <a:r>
              <a:rPr lang="ru-RU" sz="1000" dirty="0"/>
              <a:t> як </a:t>
            </a:r>
            <a:r>
              <a:rPr lang="ru-RU" sz="1000" dirty="0" err="1"/>
              <a:t>Радянський</a:t>
            </a:r>
            <a:r>
              <a:rPr lang="ru-RU" sz="1000" dirty="0"/>
              <a:t> Союз і Китай, були </a:t>
            </a:r>
            <a:r>
              <a:rPr lang="ru-RU" sz="1000" dirty="0" err="1"/>
              <a:t>засновані</a:t>
            </a:r>
            <a:r>
              <a:rPr lang="ru-RU" sz="1000" dirty="0"/>
              <a:t> на </a:t>
            </a:r>
            <a:r>
              <a:rPr lang="ru-RU" sz="1000" dirty="0" err="1"/>
              <a:t>марксистсько-ленінській</a:t>
            </a:r>
            <a:r>
              <a:rPr lang="ru-RU" sz="1000" dirty="0"/>
              <a:t> </a:t>
            </a:r>
            <a:r>
              <a:rPr lang="ru-RU" sz="1000" dirty="0" err="1"/>
              <a:t>ідеології</a:t>
            </a:r>
            <a:r>
              <a:rPr lang="ru-RU" sz="1000" dirty="0"/>
              <a:t>, яка </a:t>
            </a:r>
            <a:r>
              <a:rPr lang="ru-RU" sz="1000" dirty="0" err="1"/>
              <a:t>розглядала</a:t>
            </a:r>
            <a:r>
              <a:rPr lang="ru-RU" sz="1000" dirty="0"/>
              <a:t> </a:t>
            </a:r>
            <a:r>
              <a:rPr lang="ru-RU" sz="1000" dirty="0" err="1"/>
              <a:t>злочинність</a:t>
            </a:r>
            <a:r>
              <a:rPr lang="ru-RU" sz="1000" dirty="0"/>
              <a:t> як продукт </a:t>
            </a:r>
            <a:r>
              <a:rPr lang="ru-RU" sz="1000" dirty="0" err="1"/>
              <a:t>капіталістичної</a:t>
            </a:r>
            <a:r>
              <a:rPr lang="ru-RU" sz="1000" dirty="0"/>
              <a:t> </a:t>
            </a:r>
            <a:r>
              <a:rPr lang="ru-RU" sz="1000" dirty="0" err="1"/>
              <a:t>експлуатації</a:t>
            </a:r>
            <a:r>
              <a:rPr lang="ru-RU" sz="1000" dirty="0"/>
              <a:t> і </a:t>
            </a:r>
            <a:r>
              <a:rPr lang="ru-RU" sz="1000" dirty="0" err="1"/>
              <a:t>класового</a:t>
            </a:r>
            <a:r>
              <a:rPr lang="ru-RU" sz="1000" dirty="0"/>
              <a:t> </a:t>
            </a:r>
            <a:r>
              <a:rPr lang="ru-RU" sz="1000" dirty="0" err="1"/>
              <a:t>конфлікту</a:t>
            </a:r>
            <a:r>
              <a:rPr lang="ru-RU" sz="1000" dirty="0"/>
              <a:t>.</a:t>
            </a:r>
          </a:p>
          <a:p>
            <a:pPr>
              <a:lnSpc>
                <a:spcPct val="110000"/>
              </a:lnSpc>
            </a:pPr>
            <a:r>
              <a:rPr lang="ru-RU" sz="1000" dirty="0"/>
              <a:t>Роль </a:t>
            </a:r>
            <a:r>
              <a:rPr lang="ru-RU" sz="1000" dirty="0" err="1"/>
              <a:t>держави</a:t>
            </a:r>
            <a:r>
              <a:rPr lang="ru-RU" sz="1000" dirty="0"/>
              <a:t>: У </a:t>
            </a:r>
            <a:r>
              <a:rPr lang="ru-RU" sz="1000" dirty="0" err="1"/>
              <a:t>комуністичній</a:t>
            </a:r>
            <a:r>
              <a:rPr lang="ru-RU" sz="1000" dirty="0"/>
              <a:t> </a:t>
            </a:r>
            <a:r>
              <a:rPr lang="ru-RU" sz="1000" dirty="0" err="1"/>
              <a:t>ідеології</a:t>
            </a:r>
            <a:r>
              <a:rPr lang="ru-RU" sz="1000" dirty="0"/>
              <a:t> держава </a:t>
            </a:r>
            <a:r>
              <a:rPr lang="ru-RU" sz="1000" dirty="0" err="1"/>
              <a:t>розглядалася</a:t>
            </a:r>
            <a:r>
              <a:rPr lang="ru-RU" sz="1000" dirty="0"/>
              <a:t> як </a:t>
            </a:r>
            <a:r>
              <a:rPr lang="ru-RU" sz="1000" dirty="0" err="1"/>
              <a:t>інструмент</a:t>
            </a:r>
            <a:r>
              <a:rPr lang="ru-RU" sz="1000" dirty="0"/>
              <a:t> </a:t>
            </a:r>
            <a:r>
              <a:rPr lang="ru-RU" sz="1000" dirty="0" err="1"/>
              <a:t>досягнення</a:t>
            </a:r>
            <a:r>
              <a:rPr lang="ru-RU" sz="1000" dirty="0"/>
              <a:t> </a:t>
            </a:r>
            <a:r>
              <a:rPr lang="ru-RU" sz="1000" dirty="0" err="1"/>
              <a:t>безкласового</a:t>
            </a:r>
            <a:r>
              <a:rPr lang="ru-RU" sz="1000" dirty="0"/>
              <a:t>, </a:t>
            </a:r>
            <a:r>
              <a:rPr lang="ru-RU" sz="1000" dirty="0" err="1"/>
              <a:t>егалітарного</a:t>
            </a:r>
            <a:r>
              <a:rPr lang="ru-RU" sz="1000" dirty="0"/>
              <a:t> </a:t>
            </a:r>
            <a:r>
              <a:rPr lang="ru-RU" sz="1000" dirty="0" err="1"/>
              <a:t>суспільства</a:t>
            </a:r>
            <a:r>
              <a:rPr lang="ru-RU" sz="1000" dirty="0"/>
              <a:t>. Система </a:t>
            </a:r>
            <a:r>
              <a:rPr lang="ru-RU" sz="1000" dirty="0" err="1"/>
              <a:t>кримінального</a:t>
            </a:r>
            <a:r>
              <a:rPr lang="ru-RU" sz="1000" dirty="0"/>
              <a:t> </a:t>
            </a:r>
            <a:r>
              <a:rPr lang="ru-RU" sz="1000" dirty="0" err="1"/>
              <a:t>правосуддя</a:t>
            </a:r>
            <a:r>
              <a:rPr lang="ru-RU" sz="1000" dirty="0"/>
              <a:t> </a:t>
            </a:r>
            <a:r>
              <a:rPr lang="ru-RU" sz="1000" dirty="0" err="1"/>
              <a:t>використовувалася</a:t>
            </a:r>
            <a:r>
              <a:rPr lang="ru-RU" sz="1000" dirty="0"/>
              <a:t> для </a:t>
            </a:r>
            <a:r>
              <a:rPr lang="ru-RU" sz="1000" dirty="0" err="1"/>
              <a:t>придушення</a:t>
            </a:r>
            <a:r>
              <a:rPr lang="ru-RU" sz="1000" dirty="0"/>
              <a:t> «</a:t>
            </a:r>
            <a:r>
              <a:rPr lang="ru-RU" sz="1000" dirty="0" err="1"/>
              <a:t>класових</a:t>
            </a:r>
            <a:r>
              <a:rPr lang="ru-RU" sz="1000" dirty="0"/>
              <a:t> </a:t>
            </a:r>
            <a:r>
              <a:rPr lang="ru-RU" sz="1000" dirty="0" err="1"/>
              <a:t>ворогів</a:t>
            </a:r>
            <a:r>
              <a:rPr lang="ru-RU" sz="1000" dirty="0"/>
              <a:t>» і </a:t>
            </a:r>
            <a:r>
              <a:rPr lang="ru-RU" sz="1000" dirty="0" err="1"/>
              <a:t>реалізації</a:t>
            </a:r>
            <a:r>
              <a:rPr lang="ru-RU" sz="1000" dirty="0"/>
              <a:t> </a:t>
            </a:r>
            <a:r>
              <a:rPr lang="ru-RU" sz="1000" dirty="0" err="1"/>
              <a:t>політичного</a:t>
            </a:r>
            <a:r>
              <a:rPr lang="ru-RU" sz="1000" dirty="0"/>
              <a:t> та </a:t>
            </a:r>
            <a:r>
              <a:rPr lang="ru-RU" sz="1000" dirty="0" err="1"/>
              <a:t>економічного</a:t>
            </a:r>
            <a:r>
              <a:rPr lang="ru-RU" sz="1000" dirty="0"/>
              <a:t> порядку денного </a:t>
            </a:r>
            <a:r>
              <a:rPr lang="ru-RU" sz="1000" dirty="0" err="1"/>
              <a:t>держави</a:t>
            </a:r>
            <a:r>
              <a:rPr lang="ru-RU" sz="1000" dirty="0"/>
              <a:t>. </a:t>
            </a:r>
          </a:p>
          <a:p>
            <a:pPr>
              <a:lnSpc>
                <a:spcPct val="110000"/>
              </a:lnSpc>
            </a:pPr>
            <a:r>
              <a:rPr lang="ru-RU" sz="1000" dirty="0" err="1"/>
              <a:t>Криміналізація</a:t>
            </a:r>
            <a:r>
              <a:rPr lang="ru-RU" sz="1000" dirty="0"/>
              <a:t> </a:t>
            </a:r>
            <a:r>
              <a:rPr lang="ru-RU" sz="1000" dirty="0" err="1"/>
              <a:t>політичного</a:t>
            </a:r>
            <a:r>
              <a:rPr lang="ru-RU" sz="1000" dirty="0"/>
              <a:t> </a:t>
            </a:r>
            <a:r>
              <a:rPr lang="ru-RU" sz="1000" dirty="0" err="1"/>
              <a:t>інакомислення</a:t>
            </a:r>
            <a:r>
              <a:rPr lang="ru-RU" sz="1000" dirty="0"/>
              <a:t>: </a:t>
            </a:r>
            <a:r>
              <a:rPr lang="ru-RU" sz="1000" dirty="0" err="1"/>
              <a:t>Комуністичні</a:t>
            </a:r>
            <a:r>
              <a:rPr lang="ru-RU" sz="1000" dirty="0"/>
              <a:t> </a:t>
            </a:r>
            <a:r>
              <a:rPr lang="ru-RU" sz="1000" dirty="0" err="1"/>
              <a:t>режими</a:t>
            </a:r>
            <a:r>
              <a:rPr lang="ru-RU" sz="1000" dirty="0"/>
              <a:t> часто </a:t>
            </a:r>
            <a:r>
              <a:rPr lang="ru-RU" sz="1000" dirty="0" err="1"/>
              <a:t>криміналізували</a:t>
            </a:r>
            <a:r>
              <a:rPr lang="ru-RU" sz="1000" dirty="0"/>
              <a:t> </a:t>
            </a:r>
            <a:r>
              <a:rPr lang="ru-RU" sz="1000" dirty="0" err="1"/>
              <a:t>політичне</a:t>
            </a:r>
            <a:r>
              <a:rPr lang="ru-RU" sz="1000" dirty="0"/>
              <a:t> </a:t>
            </a:r>
            <a:r>
              <a:rPr lang="ru-RU" sz="1000" dirty="0" err="1"/>
              <a:t>інакомислення</a:t>
            </a:r>
            <a:r>
              <a:rPr lang="ru-RU" sz="1000" dirty="0"/>
              <a:t> і </a:t>
            </a:r>
            <a:r>
              <a:rPr lang="ru-RU" sz="1000" dirty="0" err="1"/>
              <a:t>використовували</a:t>
            </a:r>
            <a:r>
              <a:rPr lang="ru-RU" sz="1000" dirty="0"/>
              <a:t> систему </a:t>
            </a:r>
            <a:r>
              <a:rPr lang="ru-RU" sz="1000" dirty="0" err="1"/>
              <a:t>кримінального</a:t>
            </a:r>
            <a:r>
              <a:rPr lang="ru-RU" sz="1000" dirty="0"/>
              <a:t> </a:t>
            </a:r>
            <a:r>
              <a:rPr lang="ru-RU" sz="1000" dirty="0" err="1"/>
              <a:t>правосуддя</a:t>
            </a:r>
            <a:r>
              <a:rPr lang="ru-RU" sz="1000" dirty="0"/>
              <a:t> для </a:t>
            </a:r>
            <a:r>
              <a:rPr lang="ru-RU" sz="1000" dirty="0" err="1"/>
              <a:t>придушення</a:t>
            </a:r>
            <a:r>
              <a:rPr lang="ru-RU" sz="1000" dirty="0"/>
              <a:t> </a:t>
            </a:r>
            <a:r>
              <a:rPr lang="ru-RU" sz="1000" dirty="0" err="1"/>
              <a:t>опозиції</a:t>
            </a:r>
            <a:r>
              <a:rPr lang="ru-RU" sz="1000" dirty="0"/>
              <a:t> та </a:t>
            </a:r>
            <a:r>
              <a:rPr lang="ru-RU" sz="1000" dirty="0" err="1"/>
              <a:t>утримання</a:t>
            </a:r>
            <a:r>
              <a:rPr lang="ru-RU" sz="1000" dirty="0"/>
              <a:t> </a:t>
            </a:r>
            <a:r>
              <a:rPr lang="ru-RU" sz="1000" dirty="0" err="1"/>
              <a:t>влади</a:t>
            </a:r>
            <a:r>
              <a:rPr lang="ru-RU" sz="1000" dirty="0"/>
              <a:t>. </a:t>
            </a:r>
            <a:r>
              <a:rPr lang="ru-RU" sz="1000" dirty="0" err="1"/>
              <a:t>Це</a:t>
            </a:r>
            <a:r>
              <a:rPr lang="ru-RU" sz="1000" dirty="0"/>
              <a:t> </a:t>
            </a:r>
            <a:r>
              <a:rPr lang="ru-RU" sz="1000" dirty="0" err="1"/>
              <a:t>призводило</a:t>
            </a:r>
            <a:r>
              <a:rPr lang="ru-RU" sz="1000" dirty="0"/>
              <a:t> до широкого </a:t>
            </a:r>
            <a:r>
              <a:rPr lang="ru-RU" sz="1000" dirty="0" err="1"/>
              <a:t>застосування</a:t>
            </a:r>
            <a:r>
              <a:rPr lang="ru-RU" sz="1000" dirty="0"/>
              <a:t> </a:t>
            </a:r>
            <a:r>
              <a:rPr lang="ru-RU" sz="1000" dirty="0" err="1"/>
              <a:t>свавільних</a:t>
            </a:r>
            <a:r>
              <a:rPr lang="ru-RU" sz="1000" dirty="0"/>
              <a:t> </a:t>
            </a:r>
            <a:r>
              <a:rPr lang="ru-RU" sz="1000" dirty="0" err="1"/>
              <a:t>затримань</a:t>
            </a:r>
            <a:r>
              <a:rPr lang="ru-RU" sz="1000" dirty="0"/>
              <a:t>, </a:t>
            </a:r>
            <a:r>
              <a:rPr lang="ru-RU" sz="1000" dirty="0" err="1"/>
              <a:t>примусової</a:t>
            </a:r>
            <a:r>
              <a:rPr lang="ru-RU" sz="1000" dirty="0"/>
              <a:t> </a:t>
            </a:r>
            <a:r>
              <a:rPr lang="ru-RU" sz="1000" dirty="0" err="1"/>
              <a:t>праці</a:t>
            </a:r>
            <a:r>
              <a:rPr lang="ru-RU" sz="1000" dirty="0"/>
              <a:t> та </a:t>
            </a:r>
            <a:r>
              <a:rPr lang="ru-RU" sz="1000" dirty="0" err="1"/>
              <a:t>інших</a:t>
            </a:r>
            <a:r>
              <a:rPr lang="ru-RU" sz="1000" dirty="0"/>
              <a:t> </a:t>
            </a:r>
            <a:r>
              <a:rPr lang="ru-RU" sz="1000" dirty="0" err="1"/>
              <a:t>порушень</a:t>
            </a:r>
            <a:r>
              <a:rPr lang="ru-RU" sz="1000" dirty="0"/>
              <a:t> прав </a:t>
            </a:r>
            <a:r>
              <a:rPr lang="ru-RU" sz="1000" dirty="0" err="1"/>
              <a:t>людини</a:t>
            </a:r>
            <a:r>
              <a:rPr lang="ru-RU" sz="1000" dirty="0"/>
              <a:t>. </a:t>
            </a:r>
          </a:p>
          <a:p>
            <a:pPr>
              <a:lnSpc>
                <a:spcPct val="110000"/>
              </a:lnSpc>
            </a:pPr>
            <a:r>
              <a:rPr lang="ru-RU" sz="1000" dirty="0" err="1"/>
              <a:t>Реабілітація</a:t>
            </a:r>
            <a:r>
              <a:rPr lang="ru-RU" sz="1000" dirty="0"/>
              <a:t> </a:t>
            </a:r>
            <a:r>
              <a:rPr lang="ru-RU" sz="1000" dirty="0" err="1"/>
              <a:t>замість</a:t>
            </a:r>
            <a:r>
              <a:rPr lang="ru-RU" sz="1000" dirty="0"/>
              <a:t> </a:t>
            </a:r>
            <a:r>
              <a:rPr lang="ru-RU" sz="1000" dirty="0" err="1"/>
              <a:t>покарання</a:t>
            </a:r>
            <a:r>
              <a:rPr lang="ru-RU" sz="1000" dirty="0"/>
              <a:t>: </a:t>
            </a:r>
            <a:r>
              <a:rPr lang="ru-RU" sz="1000" dirty="0" err="1"/>
              <a:t>Комуністичні</a:t>
            </a:r>
            <a:r>
              <a:rPr lang="ru-RU" sz="1000" dirty="0"/>
              <a:t> </a:t>
            </a:r>
            <a:r>
              <a:rPr lang="ru-RU" sz="1000" dirty="0" err="1"/>
              <a:t>системи</a:t>
            </a:r>
            <a:r>
              <a:rPr lang="ru-RU" sz="1000" dirty="0"/>
              <a:t> </a:t>
            </a:r>
            <a:r>
              <a:rPr lang="ru-RU" sz="1000" dirty="0" err="1"/>
              <a:t>кримінального</a:t>
            </a:r>
            <a:r>
              <a:rPr lang="ru-RU" sz="1000" dirty="0"/>
              <a:t> </a:t>
            </a:r>
            <a:r>
              <a:rPr lang="ru-RU" sz="1000" dirty="0" err="1"/>
              <a:t>правосуддя</a:t>
            </a:r>
            <a:r>
              <a:rPr lang="ru-RU" sz="1000" dirty="0"/>
              <a:t> часто надавали </a:t>
            </a:r>
            <a:r>
              <a:rPr lang="ru-RU" sz="1000" dirty="0" err="1"/>
              <a:t>перевагу</a:t>
            </a:r>
            <a:r>
              <a:rPr lang="ru-RU" sz="1000" dirty="0"/>
              <a:t> </a:t>
            </a:r>
            <a:r>
              <a:rPr lang="ru-RU" sz="1000" dirty="0" err="1"/>
              <a:t>реабілітації</a:t>
            </a:r>
            <a:r>
              <a:rPr lang="ru-RU" sz="1000" dirty="0"/>
              <a:t> </a:t>
            </a:r>
            <a:r>
              <a:rPr lang="ru-RU" sz="1000" dirty="0" err="1"/>
              <a:t>правопорушників</a:t>
            </a:r>
            <a:r>
              <a:rPr lang="ru-RU" sz="1000" dirty="0"/>
              <a:t>, а не </a:t>
            </a:r>
            <a:r>
              <a:rPr lang="ru-RU" sz="1000" dirty="0" err="1"/>
              <a:t>покаранню</a:t>
            </a:r>
            <a:r>
              <a:rPr lang="ru-RU" sz="1000" dirty="0"/>
              <a:t>, з метою «</a:t>
            </a:r>
            <a:r>
              <a:rPr lang="ru-RU" sz="1000" dirty="0" err="1"/>
              <a:t>перевиховання</a:t>
            </a:r>
            <a:r>
              <a:rPr lang="ru-RU" sz="1000" dirty="0"/>
              <a:t>» </a:t>
            </a:r>
            <a:r>
              <a:rPr lang="ru-RU" sz="1000" dirty="0" err="1"/>
              <a:t>їх</a:t>
            </a:r>
            <a:r>
              <a:rPr lang="ru-RU" sz="1000" dirty="0"/>
              <a:t>, </a:t>
            </a:r>
            <a:r>
              <a:rPr lang="ru-RU" sz="1000" dirty="0" err="1"/>
              <a:t>щоб</a:t>
            </a:r>
            <a:r>
              <a:rPr lang="ru-RU" sz="1000" dirty="0"/>
              <a:t> вони стали </a:t>
            </a:r>
            <a:r>
              <a:rPr lang="ru-RU" sz="1000" dirty="0" err="1"/>
              <a:t>лояльними</a:t>
            </a:r>
            <a:r>
              <a:rPr lang="ru-RU" sz="1000" dirty="0"/>
              <a:t> </a:t>
            </a:r>
            <a:r>
              <a:rPr lang="ru-RU" sz="1000" dirty="0" err="1"/>
              <a:t>громадянами</a:t>
            </a:r>
            <a:r>
              <a:rPr lang="ru-RU" sz="1000" dirty="0"/>
              <a:t>. </a:t>
            </a:r>
            <a:r>
              <a:rPr lang="ru-RU" sz="1000" dirty="0" err="1"/>
              <a:t>Однак</a:t>
            </a:r>
            <a:r>
              <a:rPr lang="ru-RU" sz="1000" dirty="0"/>
              <a:t> </a:t>
            </a:r>
            <a:r>
              <a:rPr lang="ru-RU" sz="1000" dirty="0" err="1"/>
              <a:t>такий</a:t>
            </a:r>
            <a:r>
              <a:rPr lang="ru-RU" sz="1000" dirty="0"/>
              <a:t> </a:t>
            </a:r>
            <a:r>
              <a:rPr lang="ru-RU" sz="1000" dirty="0" err="1"/>
              <a:t>підхід</a:t>
            </a:r>
            <a:r>
              <a:rPr lang="ru-RU" sz="1000" dirty="0"/>
              <a:t> часто </a:t>
            </a:r>
            <a:r>
              <a:rPr lang="ru-RU" sz="1000" dirty="0" err="1"/>
              <a:t>використовувався</a:t>
            </a:r>
            <a:r>
              <a:rPr lang="ru-RU" sz="1000" dirty="0"/>
              <a:t> як </a:t>
            </a:r>
            <a:r>
              <a:rPr lang="ru-RU" sz="1000" dirty="0" err="1"/>
              <a:t>привід</a:t>
            </a:r>
            <a:r>
              <a:rPr lang="ru-RU" sz="1000" dirty="0"/>
              <a:t> для </a:t>
            </a:r>
            <a:r>
              <a:rPr lang="ru-RU" sz="1000" dirty="0" err="1"/>
              <a:t>політичної</a:t>
            </a:r>
            <a:r>
              <a:rPr lang="ru-RU" sz="1000" dirty="0"/>
              <a:t> </a:t>
            </a:r>
            <a:r>
              <a:rPr lang="ru-RU" sz="1000" dirty="0" err="1"/>
              <a:t>індоктринації</a:t>
            </a:r>
            <a:r>
              <a:rPr lang="ru-RU" sz="1000" dirty="0"/>
              <a:t> та контролю.</a:t>
            </a:r>
          </a:p>
          <a:p>
            <a:pPr>
              <a:lnSpc>
                <a:spcPct val="110000"/>
              </a:lnSpc>
            </a:pPr>
            <a:r>
              <a:rPr lang="ru-RU" sz="1000" dirty="0" err="1"/>
              <a:t>Вплив</a:t>
            </a:r>
            <a:r>
              <a:rPr lang="ru-RU" sz="1000" dirty="0"/>
              <a:t> на </a:t>
            </a:r>
            <a:r>
              <a:rPr lang="ru-RU" sz="1000" dirty="0" err="1"/>
              <a:t>інші</a:t>
            </a:r>
            <a:r>
              <a:rPr lang="ru-RU" sz="1000" dirty="0"/>
              <a:t> </a:t>
            </a:r>
            <a:r>
              <a:rPr lang="ru-RU" sz="1000" dirty="0" err="1"/>
              <a:t>комуністичні</a:t>
            </a:r>
            <a:r>
              <a:rPr lang="ru-RU" sz="1000" dirty="0"/>
              <a:t> </a:t>
            </a:r>
            <a:r>
              <a:rPr lang="ru-RU" sz="1000" dirty="0" err="1"/>
              <a:t>режими</a:t>
            </a:r>
            <a:r>
              <a:rPr lang="ru-RU" sz="1000" dirty="0"/>
              <a:t>: </a:t>
            </a:r>
            <a:r>
              <a:rPr lang="ru-RU" sz="1000" dirty="0" err="1"/>
              <a:t>Політика</a:t>
            </a:r>
            <a:r>
              <a:rPr lang="ru-RU" sz="1000" dirty="0"/>
              <a:t> </a:t>
            </a:r>
            <a:r>
              <a:rPr lang="ru-RU" sz="1000" dirty="0" err="1"/>
              <a:t>кримінального</a:t>
            </a:r>
            <a:r>
              <a:rPr lang="ru-RU" sz="1000" dirty="0"/>
              <a:t> </a:t>
            </a:r>
            <a:r>
              <a:rPr lang="ru-RU" sz="1000" dirty="0" err="1"/>
              <a:t>правосуддя</a:t>
            </a:r>
            <a:r>
              <a:rPr lang="ru-RU" sz="1000" dirty="0"/>
              <a:t> </a:t>
            </a:r>
            <a:r>
              <a:rPr lang="ru-RU" sz="1000" dirty="0" err="1"/>
              <a:t>Радянського</a:t>
            </a:r>
            <a:r>
              <a:rPr lang="ru-RU" sz="1000" dirty="0"/>
              <a:t> Союзу і Китаю </a:t>
            </a:r>
            <a:r>
              <a:rPr lang="ru-RU" sz="1000" dirty="0" err="1"/>
              <a:t>вплинула</a:t>
            </a:r>
            <a:r>
              <a:rPr lang="ru-RU" sz="1000" dirty="0"/>
              <a:t> на </a:t>
            </a:r>
            <a:r>
              <a:rPr lang="ru-RU" sz="1000" dirty="0" err="1"/>
              <a:t>розвиток</a:t>
            </a:r>
            <a:r>
              <a:rPr lang="ru-RU" sz="1000" dirty="0"/>
              <a:t> систем </a:t>
            </a:r>
            <a:r>
              <a:rPr lang="ru-RU" sz="1000" dirty="0" err="1"/>
              <a:t>кримінального</a:t>
            </a:r>
            <a:r>
              <a:rPr lang="ru-RU" sz="1000" dirty="0"/>
              <a:t> </a:t>
            </a:r>
            <a:r>
              <a:rPr lang="ru-RU" sz="1000" dirty="0" err="1"/>
              <a:t>правосуддя</a:t>
            </a:r>
            <a:r>
              <a:rPr lang="ru-RU" sz="1000" dirty="0"/>
              <a:t> в </a:t>
            </a:r>
            <a:r>
              <a:rPr lang="ru-RU" sz="1000" dirty="0" err="1"/>
              <a:t>інших</a:t>
            </a:r>
            <a:r>
              <a:rPr lang="ru-RU" sz="1000" dirty="0"/>
              <a:t> </a:t>
            </a:r>
            <a:r>
              <a:rPr lang="ru-RU" sz="1000" dirty="0" err="1"/>
              <a:t>комуністичних</a:t>
            </a:r>
            <a:r>
              <a:rPr lang="ru-RU" sz="1000" dirty="0"/>
              <a:t> </a:t>
            </a:r>
            <a:r>
              <a:rPr lang="ru-RU" sz="1000" dirty="0" err="1"/>
              <a:t>або</a:t>
            </a:r>
            <a:r>
              <a:rPr lang="ru-RU" sz="1000" dirty="0"/>
              <a:t> </a:t>
            </a:r>
            <a:r>
              <a:rPr lang="ru-RU" sz="1000" dirty="0" err="1"/>
              <a:t>соціалістичних</a:t>
            </a:r>
            <a:r>
              <a:rPr lang="ru-RU" sz="1000" dirty="0"/>
              <a:t> </a:t>
            </a:r>
            <a:r>
              <a:rPr lang="ru-RU" sz="1000" dirty="0" err="1"/>
              <a:t>країнах</a:t>
            </a:r>
            <a:r>
              <a:rPr lang="ru-RU" sz="1000" dirty="0"/>
              <a:t>, таких як Куба, </a:t>
            </a:r>
            <a:r>
              <a:rPr lang="ru-RU" sz="1000" dirty="0" err="1"/>
              <a:t>Північна</a:t>
            </a:r>
            <a:r>
              <a:rPr lang="ru-RU" sz="1000" dirty="0"/>
              <a:t> Корея і </a:t>
            </a:r>
            <a:r>
              <a:rPr lang="ru-RU" sz="1000" dirty="0" err="1"/>
              <a:t>В'єтнам</a:t>
            </a:r>
            <a:r>
              <a:rPr lang="ru-RU" sz="1000" dirty="0"/>
              <a:t>.</a:t>
            </a:r>
          </a:p>
          <a:p>
            <a:pPr>
              <a:lnSpc>
                <a:spcPct val="110000"/>
              </a:lnSpc>
            </a:pPr>
            <a:r>
              <a:rPr lang="ru-RU" sz="1000" dirty="0"/>
              <a:t>Таким чином, </a:t>
            </a:r>
            <a:r>
              <a:rPr lang="ru-RU" sz="1000" dirty="0" err="1"/>
              <a:t>комуністична</a:t>
            </a:r>
            <a:r>
              <a:rPr lang="ru-RU" sz="1000" dirty="0"/>
              <a:t> </a:t>
            </a:r>
            <a:r>
              <a:rPr lang="ru-RU" sz="1000" dirty="0" err="1"/>
              <a:t>ідеологія</a:t>
            </a:r>
            <a:r>
              <a:rPr lang="ru-RU" sz="1000" dirty="0"/>
              <a:t> мала </a:t>
            </a:r>
            <a:r>
              <a:rPr lang="ru-RU" sz="1000" dirty="0" err="1"/>
              <a:t>значний</a:t>
            </a:r>
            <a:r>
              <a:rPr lang="ru-RU" sz="1000" dirty="0"/>
              <a:t> </a:t>
            </a:r>
            <a:r>
              <a:rPr lang="ru-RU" sz="1000" dirty="0" err="1"/>
              <a:t>вплив</a:t>
            </a:r>
            <a:r>
              <a:rPr lang="ru-RU" sz="1000" dirty="0"/>
              <a:t> на </a:t>
            </a:r>
            <a:r>
              <a:rPr lang="ru-RU" sz="1000" dirty="0" err="1"/>
              <a:t>кримінальну</a:t>
            </a:r>
            <a:r>
              <a:rPr lang="ru-RU" sz="1000" dirty="0"/>
              <a:t> </a:t>
            </a:r>
            <a:r>
              <a:rPr lang="ru-RU" sz="1000" dirty="0" err="1"/>
              <a:t>політику</a:t>
            </a:r>
            <a:r>
              <a:rPr lang="ru-RU" sz="1000" dirty="0"/>
              <a:t> і систему </a:t>
            </a:r>
            <a:r>
              <a:rPr lang="ru-RU" sz="1000" dirty="0" err="1"/>
              <a:t>кримінального</a:t>
            </a:r>
            <a:r>
              <a:rPr lang="ru-RU" sz="1000" dirty="0"/>
              <a:t> </a:t>
            </a:r>
            <a:r>
              <a:rPr lang="ru-RU" sz="1000" dirty="0" err="1"/>
              <a:t>правосуддя</a:t>
            </a:r>
            <a:r>
              <a:rPr lang="ru-RU" sz="1000" dirty="0"/>
              <a:t> в </a:t>
            </a:r>
            <a:r>
              <a:rPr lang="ru-RU" sz="1000" dirty="0" err="1"/>
              <a:t>країнах</a:t>
            </a:r>
            <a:r>
              <a:rPr lang="ru-RU" sz="1000" dirty="0"/>
              <a:t>, </a:t>
            </a:r>
            <a:r>
              <a:rPr lang="ru-RU" sz="1000" dirty="0" err="1"/>
              <a:t>які</a:t>
            </a:r>
            <a:r>
              <a:rPr lang="ru-RU" sz="1000" dirty="0"/>
              <a:t> </a:t>
            </a:r>
            <a:r>
              <a:rPr lang="ru-RU" sz="1000" dirty="0" err="1"/>
              <a:t>прийняли</a:t>
            </a:r>
            <a:r>
              <a:rPr lang="ru-RU" sz="1000" dirty="0"/>
              <a:t> </a:t>
            </a:r>
            <a:r>
              <a:rPr lang="ru-RU" sz="1000" dirty="0" err="1"/>
              <a:t>комуністичну</a:t>
            </a:r>
            <a:r>
              <a:rPr lang="ru-RU" sz="1000" dirty="0"/>
              <a:t> </a:t>
            </a:r>
            <a:r>
              <a:rPr lang="ru-RU" sz="1000" dirty="0" err="1"/>
              <a:t>або</a:t>
            </a:r>
            <a:r>
              <a:rPr lang="ru-RU" sz="1000" dirty="0"/>
              <a:t> </a:t>
            </a:r>
            <a:r>
              <a:rPr lang="ru-RU" sz="1000" dirty="0" err="1"/>
              <a:t>соціалістичну</a:t>
            </a:r>
            <a:r>
              <a:rPr lang="ru-RU" sz="1000" dirty="0"/>
              <a:t> </a:t>
            </a:r>
            <a:r>
              <a:rPr lang="ru-RU" sz="1000" dirty="0" err="1"/>
              <a:t>політичну</a:t>
            </a:r>
            <a:r>
              <a:rPr lang="ru-RU" sz="1000" dirty="0"/>
              <a:t> систему, </a:t>
            </a:r>
            <a:r>
              <a:rPr lang="ru-RU" sz="1000" dirty="0" err="1"/>
              <a:t>що</a:t>
            </a:r>
            <a:r>
              <a:rPr lang="ru-RU" sz="1000" dirty="0"/>
              <a:t> часто </a:t>
            </a:r>
            <a:r>
              <a:rPr lang="ru-RU" sz="1000" dirty="0" err="1"/>
              <a:t>призводило</a:t>
            </a:r>
            <a:r>
              <a:rPr lang="ru-RU" sz="1000" dirty="0"/>
              <a:t> до </a:t>
            </a:r>
            <a:r>
              <a:rPr lang="ru-RU" sz="1000" dirty="0" err="1"/>
              <a:t>придушення</a:t>
            </a:r>
            <a:r>
              <a:rPr lang="ru-RU" sz="1000" dirty="0"/>
              <a:t> </a:t>
            </a:r>
            <a:r>
              <a:rPr lang="ru-RU" sz="1000" dirty="0" err="1"/>
              <a:t>політичного</a:t>
            </a:r>
            <a:r>
              <a:rPr lang="ru-RU" sz="1000" dirty="0"/>
              <a:t> </a:t>
            </a:r>
            <a:r>
              <a:rPr lang="ru-RU" sz="1000" dirty="0" err="1"/>
              <a:t>інакомислення</a:t>
            </a:r>
            <a:r>
              <a:rPr lang="ru-RU" sz="1000" dirty="0"/>
              <a:t> і </a:t>
            </a:r>
            <a:r>
              <a:rPr lang="ru-RU" sz="1000" dirty="0" err="1"/>
              <a:t>використання</a:t>
            </a:r>
            <a:r>
              <a:rPr lang="ru-RU" sz="1000" dirty="0"/>
              <a:t> </a:t>
            </a:r>
            <a:r>
              <a:rPr lang="ru-RU" sz="1000" dirty="0" err="1"/>
              <a:t>системи</a:t>
            </a:r>
            <a:r>
              <a:rPr lang="ru-RU" sz="1000" dirty="0"/>
              <a:t> </a:t>
            </a:r>
            <a:r>
              <a:rPr lang="ru-RU" sz="1000" dirty="0" err="1"/>
              <a:t>кримінального</a:t>
            </a:r>
            <a:r>
              <a:rPr lang="ru-RU" sz="1000" dirty="0"/>
              <a:t> </a:t>
            </a:r>
            <a:r>
              <a:rPr lang="ru-RU" sz="1000" dirty="0" err="1"/>
              <a:t>правосуддя</a:t>
            </a:r>
            <a:r>
              <a:rPr lang="ru-RU" sz="1000" dirty="0"/>
              <a:t> як </a:t>
            </a:r>
            <a:r>
              <a:rPr lang="ru-RU" sz="1000" dirty="0" err="1"/>
              <a:t>інструменту</a:t>
            </a:r>
            <a:r>
              <a:rPr lang="ru-RU" sz="1000" dirty="0"/>
              <a:t> державного контролю.</a:t>
            </a:r>
            <a:r>
              <a:rPr lang="en-US" sz="1000" dirty="0"/>
              <a:t> === </a:t>
            </a:r>
            <a:r>
              <a:rPr lang="en-US" sz="1000" dirty="0" err="1"/>
              <a:t>you.com</a:t>
            </a:r>
            <a:endParaRPr lang="ru-UA" sz="1000" dirty="0"/>
          </a:p>
        </p:txBody>
      </p:sp>
    </p:spTree>
    <p:extLst>
      <p:ext uri="{BB962C8B-B14F-4D97-AF65-F5344CB8AC3E}">
        <p14:creationId xmlns:p14="http://schemas.microsoft.com/office/powerpoint/2010/main" val="504518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3F012C5-2940-4F3E-BB5E-B8B2C9E829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999" cy="6858000"/>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B37C977-E7E3-44AC-AEC8-2E27641909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13876" cy="6858000"/>
          </a:xfrm>
          <a:prstGeom prst="rect">
            <a:avLst/>
          </a:prstGeom>
          <a:ln>
            <a:noFill/>
          </a:ln>
          <a:effectLst>
            <a:outerShdw blurRad="88900" dist="25400" algn="l" rotWithShape="0">
              <a:prstClr val="black">
                <a:alpha val="40000"/>
              </a:prstClr>
            </a:outerShdw>
          </a:effectLst>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A70DF37D-86A3-45DB-B1C1-580462D4BB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77037" b="73004"/>
          <a:stretch/>
        </p:blipFill>
        <p:spPr>
          <a:xfrm>
            <a:off x="1" y="-2"/>
            <a:ext cx="3321978" cy="2196792"/>
          </a:xfrm>
          <a:prstGeom prst="rect">
            <a:avLst/>
          </a:prstGeom>
        </p:spPr>
      </p:pic>
      <p:sp>
        <p:nvSpPr>
          <p:cNvPr id="2" name="Заголовок 1">
            <a:extLst>
              <a:ext uri="{FF2B5EF4-FFF2-40B4-BE49-F238E27FC236}">
                <a16:creationId xmlns:a16="http://schemas.microsoft.com/office/drawing/2014/main" id="{C9908BF6-6020-0041-7149-FDF66B73506C}"/>
              </a:ext>
            </a:extLst>
          </p:cNvPr>
          <p:cNvSpPr>
            <a:spLocks noGrp="1"/>
          </p:cNvSpPr>
          <p:nvPr>
            <p:ph type="title"/>
          </p:nvPr>
        </p:nvSpPr>
        <p:spPr>
          <a:xfrm>
            <a:off x="959896" y="960814"/>
            <a:ext cx="2732249" cy="4912936"/>
          </a:xfrm>
        </p:spPr>
        <p:txBody>
          <a:bodyPr anchor="b">
            <a:normAutofit/>
          </a:bodyPr>
          <a:lstStyle/>
          <a:p>
            <a:pPr algn="r"/>
            <a:r>
              <a:rPr lang="ru-UA" sz="4000">
                <a:solidFill>
                  <a:schemeClr val="bg1"/>
                </a:solidFill>
              </a:rPr>
              <a:t>КОМУНІЗМ</a:t>
            </a:r>
          </a:p>
        </p:txBody>
      </p:sp>
      <p:sp>
        <p:nvSpPr>
          <p:cNvPr id="3" name="Объект 2">
            <a:extLst>
              <a:ext uri="{FF2B5EF4-FFF2-40B4-BE49-F238E27FC236}">
                <a16:creationId xmlns:a16="http://schemas.microsoft.com/office/drawing/2014/main" id="{B65DEC8F-41CB-E6D7-300C-D104935E08B1}"/>
              </a:ext>
            </a:extLst>
          </p:cNvPr>
          <p:cNvSpPr>
            <a:spLocks noGrp="1"/>
          </p:cNvSpPr>
          <p:nvPr>
            <p:ph sz="quarter" idx="13"/>
          </p:nvPr>
        </p:nvSpPr>
        <p:spPr>
          <a:xfrm>
            <a:off x="4979078" y="960814"/>
            <a:ext cx="6247722" cy="4830385"/>
          </a:xfrm>
        </p:spPr>
        <p:txBody>
          <a:bodyPr anchor="ctr">
            <a:normAutofit/>
          </a:bodyPr>
          <a:lstStyle/>
          <a:p>
            <a:r>
              <a:rPr lang="ru-RU" sz="1800" dirty="0" err="1"/>
              <a:t>Комунізм</a:t>
            </a:r>
            <a:r>
              <a:rPr lang="ru-RU" sz="1800" dirty="0"/>
              <a:t> - </a:t>
            </a:r>
            <a:r>
              <a:rPr lang="ru-RU" sz="1800" dirty="0" err="1"/>
              <a:t>виникла</a:t>
            </a:r>
            <a:r>
              <a:rPr lang="ru-RU" sz="1800" dirty="0"/>
              <a:t> в 19 </a:t>
            </a:r>
            <a:r>
              <a:rPr lang="ru-RU" sz="1800" dirty="0" err="1"/>
              <a:t>столітті</a:t>
            </a:r>
            <a:r>
              <a:rPr lang="ru-RU" sz="1800" dirty="0"/>
              <a:t> </a:t>
            </a:r>
            <a:r>
              <a:rPr lang="ru-RU" sz="1800" dirty="0" err="1"/>
              <a:t>політична</a:t>
            </a:r>
            <a:r>
              <a:rPr lang="ru-RU" sz="1800" dirty="0"/>
              <a:t> </a:t>
            </a:r>
            <a:r>
              <a:rPr lang="ru-RU" sz="1800" dirty="0" err="1"/>
              <a:t>ідеологія</a:t>
            </a:r>
            <a:r>
              <a:rPr lang="ru-RU" sz="1800" dirty="0"/>
              <a:t>, яка ставила </a:t>
            </a:r>
            <a:r>
              <a:rPr lang="ru-RU" sz="1800" dirty="0" err="1"/>
              <a:t>собі</a:t>
            </a:r>
            <a:r>
              <a:rPr lang="ru-RU" sz="1800" dirty="0"/>
              <a:t> за мету </a:t>
            </a:r>
            <a:r>
              <a:rPr lang="ru-RU" sz="1800" dirty="0" err="1"/>
              <a:t>побудову</a:t>
            </a:r>
            <a:r>
              <a:rPr lang="ru-RU" sz="1800" dirty="0"/>
              <a:t> </a:t>
            </a:r>
            <a:r>
              <a:rPr lang="ru-RU" sz="1800" dirty="0" err="1"/>
              <a:t>суспільства</a:t>
            </a:r>
            <a:r>
              <a:rPr lang="ru-RU" sz="1800" dirty="0"/>
              <a:t> без </a:t>
            </a:r>
            <a:r>
              <a:rPr lang="ru-RU" sz="1800" dirty="0" err="1"/>
              <a:t>класів</a:t>
            </a:r>
            <a:r>
              <a:rPr lang="ru-RU" sz="1800" dirty="0"/>
              <a:t>, у </a:t>
            </a:r>
            <a:r>
              <a:rPr lang="ru-RU" sz="1800" dirty="0" err="1"/>
              <a:t>якому</a:t>
            </a:r>
            <a:r>
              <a:rPr lang="ru-RU" sz="1800" dirty="0"/>
              <a:t> </a:t>
            </a:r>
            <a:r>
              <a:rPr lang="ru-RU" sz="1800" dirty="0" err="1"/>
              <a:t>всі</a:t>
            </a:r>
            <a:r>
              <a:rPr lang="ru-RU" sz="1800" dirty="0"/>
              <a:t> </a:t>
            </a:r>
            <a:r>
              <a:rPr lang="ru-RU" sz="1800" dirty="0" err="1"/>
              <a:t>засоби</a:t>
            </a:r>
            <a:r>
              <a:rPr lang="ru-RU" sz="1800" dirty="0"/>
              <a:t> </a:t>
            </a:r>
            <a:r>
              <a:rPr lang="ru-RU" sz="1800" dirty="0" err="1"/>
              <a:t>виробництва</a:t>
            </a:r>
            <a:r>
              <a:rPr lang="ru-RU" sz="1800" dirty="0"/>
              <a:t> і </a:t>
            </a:r>
            <a:r>
              <a:rPr lang="ru-RU" sz="1800" dirty="0" err="1"/>
              <a:t>товари</a:t>
            </a:r>
            <a:r>
              <a:rPr lang="ru-RU" sz="1800" dirty="0"/>
              <a:t> </a:t>
            </a:r>
            <a:r>
              <a:rPr lang="ru-RU" sz="1800" dirty="0" err="1"/>
              <a:t>перебувають</a:t>
            </a:r>
            <a:r>
              <a:rPr lang="ru-RU" sz="1800" dirty="0"/>
              <a:t> у </a:t>
            </a:r>
            <a:r>
              <a:rPr lang="ru-RU" sz="1800" dirty="0" err="1"/>
              <a:t>спільній</a:t>
            </a:r>
            <a:r>
              <a:rPr lang="ru-RU" sz="1800" dirty="0"/>
              <a:t> </a:t>
            </a:r>
            <a:r>
              <a:rPr lang="ru-RU" sz="1800" dirty="0" err="1"/>
              <a:t>власності</a:t>
            </a:r>
            <a:r>
              <a:rPr lang="ru-RU" sz="1800" dirty="0"/>
              <a:t> </a:t>
            </a:r>
            <a:r>
              <a:rPr lang="ru-RU" sz="1800" dirty="0" err="1"/>
              <a:t>всіх</a:t>
            </a:r>
            <a:r>
              <a:rPr lang="ru-RU" sz="1800" dirty="0"/>
              <a:t> </a:t>
            </a:r>
            <a:r>
              <a:rPr lang="ru-RU" sz="1800" dirty="0" err="1"/>
              <a:t>членів</a:t>
            </a:r>
            <a:r>
              <a:rPr lang="ru-RU" sz="1800" dirty="0"/>
              <a:t> </a:t>
            </a:r>
            <a:r>
              <a:rPr lang="ru-RU" sz="1800" dirty="0" err="1"/>
              <a:t>суспільства</a:t>
            </a:r>
            <a:r>
              <a:rPr lang="ru-RU" sz="1800" dirty="0"/>
              <a:t>, </a:t>
            </a:r>
          </a:p>
          <a:p>
            <a:r>
              <a:rPr lang="ru-RU" sz="1800" dirty="0" err="1"/>
              <a:t>замість</a:t>
            </a:r>
            <a:r>
              <a:rPr lang="ru-RU" sz="1800" dirty="0"/>
              <a:t> </a:t>
            </a:r>
            <a:r>
              <a:rPr lang="ru-RU" sz="1800" dirty="0" err="1"/>
              <a:t>приватної</a:t>
            </a:r>
            <a:r>
              <a:rPr lang="ru-RU" sz="1800" dirty="0"/>
              <a:t> </a:t>
            </a:r>
            <a:r>
              <a:rPr lang="ru-RU" sz="1800" dirty="0" err="1"/>
              <a:t>власності</a:t>
            </a:r>
            <a:r>
              <a:rPr lang="ru-RU" sz="1800" dirty="0"/>
              <a:t> </a:t>
            </a:r>
            <a:r>
              <a:rPr lang="ru-RU" sz="1800" dirty="0" err="1"/>
              <a:t>діє</a:t>
            </a:r>
            <a:r>
              <a:rPr lang="ru-RU" sz="1800" dirty="0"/>
              <a:t> </a:t>
            </a:r>
            <a:r>
              <a:rPr lang="ru-RU" sz="1800" dirty="0" err="1"/>
              <a:t>загальнонародна</a:t>
            </a:r>
            <a:r>
              <a:rPr lang="ru-RU" sz="1800" dirty="0"/>
              <a:t> </a:t>
            </a:r>
            <a:r>
              <a:rPr lang="ru-RU" sz="1800" dirty="0" err="1"/>
              <a:t>власність</a:t>
            </a:r>
            <a:r>
              <a:rPr lang="ru-RU" sz="1800" dirty="0"/>
              <a:t>, яка </a:t>
            </a:r>
            <a:r>
              <a:rPr lang="ru-RU" sz="1800" dirty="0" err="1"/>
              <a:t>унеможливлює</a:t>
            </a:r>
            <a:r>
              <a:rPr lang="ru-RU" sz="1800" dirty="0"/>
              <a:t> </a:t>
            </a:r>
            <a:r>
              <a:rPr lang="ru-RU" sz="1800" dirty="0" err="1"/>
              <a:t>економічну</a:t>
            </a:r>
            <a:r>
              <a:rPr lang="ru-RU" sz="1800" dirty="0"/>
              <a:t> </a:t>
            </a:r>
            <a:r>
              <a:rPr lang="ru-RU" sz="1800" dirty="0" err="1"/>
              <a:t>експлуатацію</a:t>
            </a:r>
            <a:r>
              <a:rPr lang="ru-RU" sz="1800" dirty="0"/>
              <a:t> </a:t>
            </a:r>
            <a:r>
              <a:rPr lang="ru-RU" sz="1800" dirty="0" err="1"/>
              <a:t>людини</a:t>
            </a:r>
            <a:r>
              <a:rPr lang="ru-RU" sz="1800" dirty="0"/>
              <a:t> </a:t>
            </a:r>
            <a:r>
              <a:rPr lang="ru-RU" sz="1800" dirty="0" err="1"/>
              <a:t>людиною</a:t>
            </a:r>
            <a:r>
              <a:rPr lang="ru-RU" sz="1800" dirty="0"/>
              <a:t>. </a:t>
            </a:r>
          </a:p>
          <a:p>
            <a:r>
              <a:rPr lang="ru-RU" sz="1800" dirty="0" err="1"/>
              <a:t>Комуністи</a:t>
            </a:r>
            <a:r>
              <a:rPr lang="ru-RU" sz="1800" dirty="0"/>
              <a:t> </a:t>
            </a:r>
            <a:r>
              <a:rPr lang="ru-RU" sz="1800" dirty="0" err="1"/>
              <a:t>підпорядковували</a:t>
            </a:r>
            <a:r>
              <a:rPr lang="ru-RU" sz="1800" dirty="0"/>
              <a:t> </a:t>
            </a:r>
            <a:r>
              <a:rPr lang="ru-RU" sz="1800" dirty="0" err="1"/>
              <a:t>суспільство</a:t>
            </a:r>
            <a:r>
              <a:rPr lang="ru-RU" sz="1800" dirty="0"/>
              <a:t> </a:t>
            </a:r>
            <a:r>
              <a:rPr lang="ru-RU" sz="1800" dirty="0" err="1"/>
              <a:t>ідеології</a:t>
            </a:r>
            <a:r>
              <a:rPr lang="ru-RU" sz="1800" dirty="0"/>
              <a:t> та </a:t>
            </a:r>
            <a:r>
              <a:rPr lang="ru-RU" sz="1800" dirty="0" err="1"/>
              <a:t>партії</a:t>
            </a:r>
            <a:r>
              <a:rPr lang="ru-RU" sz="1800" dirty="0"/>
              <a:t>, </a:t>
            </a:r>
            <a:r>
              <a:rPr lang="ru-RU" sz="1800" dirty="0" err="1"/>
              <a:t>що</a:t>
            </a:r>
            <a:r>
              <a:rPr lang="ru-RU" sz="1800" dirty="0"/>
              <a:t> </a:t>
            </a:r>
            <a:r>
              <a:rPr lang="ru-RU" sz="1800" dirty="0" err="1"/>
              <a:t>контролює</a:t>
            </a:r>
            <a:r>
              <a:rPr lang="ru-RU" sz="1800" dirty="0"/>
              <a:t> </a:t>
            </a:r>
            <a:r>
              <a:rPr lang="ru-RU" sz="1800" dirty="0" err="1"/>
              <a:t>її</a:t>
            </a:r>
            <a:r>
              <a:rPr lang="ru-RU" sz="1800" dirty="0"/>
              <a:t> </a:t>
            </a:r>
            <a:r>
              <a:rPr lang="ru-RU" sz="1800" dirty="0" err="1"/>
              <a:t>впровадження</a:t>
            </a:r>
            <a:r>
              <a:rPr lang="ru-RU" sz="1800" dirty="0"/>
              <a:t>, </a:t>
            </a:r>
            <a:r>
              <a:rPr lang="ru-RU" sz="1800" dirty="0" err="1"/>
              <a:t>безумовно</a:t>
            </a:r>
            <a:r>
              <a:rPr lang="ru-RU" sz="1800" dirty="0"/>
              <a:t>.</a:t>
            </a:r>
            <a:endParaRPr lang="ru-UA" sz="1800" dirty="0"/>
          </a:p>
        </p:txBody>
      </p:sp>
    </p:spTree>
    <p:extLst>
      <p:ext uri="{BB962C8B-B14F-4D97-AF65-F5344CB8AC3E}">
        <p14:creationId xmlns:p14="http://schemas.microsoft.com/office/powerpoint/2010/main" val="1493359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446F2B05-D14A-46C1-B94D-81BAFA34C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Eav">
            <a:extLst>
              <a:ext uri="{FF2B5EF4-FFF2-40B4-BE49-F238E27FC236}">
                <a16:creationId xmlns:a16="http://schemas.microsoft.com/office/drawing/2014/main" id="{DD6F9C66-206B-27E8-9F45-C25CF7DAE4E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537704" y="2047806"/>
            <a:ext cx="3840815" cy="2794192"/>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1032">
            <a:extLst>
              <a:ext uri="{FF2B5EF4-FFF2-40B4-BE49-F238E27FC236}">
                <a16:creationId xmlns:a16="http://schemas.microsoft.com/office/drawing/2014/main" id="{DC21F734-A85A-4FEA-8CB8-6C72B8195C3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E93D646A-B0C9-C175-7755-8C2A1EF4D5F4}"/>
              </a:ext>
            </a:extLst>
          </p:cNvPr>
          <p:cNvSpPr>
            <a:spLocks noGrp="1"/>
          </p:cNvSpPr>
          <p:nvPr>
            <p:ph sz="quarter" idx="13"/>
          </p:nvPr>
        </p:nvSpPr>
        <p:spPr>
          <a:xfrm>
            <a:off x="1054065" y="2367092"/>
            <a:ext cx="5855415" cy="3847444"/>
          </a:xfrm>
        </p:spPr>
        <p:txBody>
          <a:bodyPr>
            <a:normAutofit/>
          </a:bodyPr>
          <a:lstStyle/>
          <a:p>
            <a:r>
              <a:rPr lang="ru-RU" dirty="0" err="1"/>
              <a:t>Комуністичні</a:t>
            </a:r>
            <a:r>
              <a:rPr lang="ru-RU" dirty="0"/>
              <a:t> </a:t>
            </a:r>
            <a:r>
              <a:rPr lang="ru-RU" dirty="0" err="1"/>
              <a:t>режими</a:t>
            </a:r>
            <a:r>
              <a:rPr lang="ru-RU" dirty="0"/>
              <a:t> - </a:t>
            </a:r>
            <a:r>
              <a:rPr lang="ru-RU" dirty="0" err="1"/>
              <a:t>частина</a:t>
            </a:r>
            <a:r>
              <a:rPr lang="ru-RU" dirty="0"/>
              <a:t> </a:t>
            </a:r>
            <a:r>
              <a:rPr lang="ru-RU" dirty="0" err="1"/>
              <a:t>історичної</a:t>
            </a:r>
            <a:r>
              <a:rPr lang="ru-RU" dirty="0"/>
              <a:t> </a:t>
            </a:r>
            <a:r>
              <a:rPr lang="ru-RU" dirty="0" err="1"/>
              <a:t>ідентичності</a:t>
            </a:r>
            <a:r>
              <a:rPr lang="ru-RU" dirty="0"/>
              <a:t> </a:t>
            </a:r>
            <a:r>
              <a:rPr lang="ru-RU" dirty="0" err="1"/>
              <a:t>народів</a:t>
            </a:r>
            <a:r>
              <a:rPr lang="ru-RU" dirty="0"/>
              <a:t>, </a:t>
            </a:r>
            <a:r>
              <a:rPr lang="ru-RU" dirty="0" err="1"/>
              <a:t>які</a:t>
            </a:r>
            <a:r>
              <a:rPr lang="ru-RU" dirty="0"/>
              <a:t> </a:t>
            </a:r>
            <a:r>
              <a:rPr lang="ru-RU" dirty="0" err="1"/>
              <a:t>постраждали</a:t>
            </a:r>
            <a:r>
              <a:rPr lang="ru-RU" dirty="0"/>
              <a:t> </a:t>
            </a:r>
            <a:r>
              <a:rPr lang="ru-RU" dirty="0" err="1"/>
              <a:t>від</a:t>
            </a:r>
            <a:r>
              <a:rPr lang="ru-RU" dirty="0"/>
              <a:t> них, і </a:t>
            </a:r>
            <a:r>
              <a:rPr lang="ru-RU" dirty="0" err="1"/>
              <a:t>частина</a:t>
            </a:r>
            <a:r>
              <a:rPr lang="ru-RU" dirty="0"/>
              <a:t> </a:t>
            </a:r>
            <a:r>
              <a:rPr lang="ru-RU" dirty="0" err="1"/>
              <a:t>ідентичності</a:t>
            </a:r>
            <a:r>
              <a:rPr lang="ru-RU" dirty="0"/>
              <a:t> </a:t>
            </a:r>
            <a:r>
              <a:rPr lang="ru-RU" dirty="0" err="1"/>
              <a:t>всього</a:t>
            </a:r>
            <a:r>
              <a:rPr lang="ru-RU" dirty="0"/>
              <a:t> </a:t>
            </a:r>
            <a:r>
              <a:rPr lang="ru-RU" dirty="0" err="1"/>
              <a:t>світу</a:t>
            </a:r>
            <a:r>
              <a:rPr lang="ru-RU" dirty="0"/>
              <a:t>. Десятки </a:t>
            </a:r>
            <a:r>
              <a:rPr lang="ru-RU" dirty="0" err="1"/>
              <a:t>мільйонів</a:t>
            </a:r>
            <a:r>
              <a:rPr lang="ru-RU" dirty="0"/>
              <a:t> жертв </a:t>
            </a:r>
            <a:r>
              <a:rPr lang="ru-RU" dirty="0" err="1"/>
              <a:t>комуністичного</a:t>
            </a:r>
            <a:r>
              <a:rPr lang="ru-RU" dirty="0"/>
              <a:t> </a:t>
            </a:r>
            <a:r>
              <a:rPr lang="ru-RU" dirty="0" err="1"/>
              <a:t>терору</a:t>
            </a:r>
            <a:r>
              <a:rPr lang="ru-RU" dirty="0"/>
              <a:t> та геноциду - </a:t>
            </a:r>
            <a:r>
              <a:rPr lang="ru-RU" dirty="0" err="1"/>
              <a:t>попередження</a:t>
            </a:r>
            <a:r>
              <a:rPr lang="ru-RU" dirty="0"/>
              <a:t> </a:t>
            </a:r>
            <a:r>
              <a:rPr lang="ru-RU" dirty="0" err="1"/>
              <a:t>минулого</a:t>
            </a:r>
            <a:r>
              <a:rPr lang="ru-RU" dirty="0"/>
              <a:t> про </a:t>
            </a:r>
            <a:r>
              <a:rPr lang="ru-RU" dirty="0" err="1"/>
              <a:t>наслідки</a:t>
            </a:r>
            <a:r>
              <a:rPr lang="ru-RU" dirty="0"/>
              <a:t> </a:t>
            </a:r>
            <a:r>
              <a:rPr lang="ru-RU" dirty="0" err="1"/>
              <a:t>політики</a:t>
            </a:r>
            <a:r>
              <a:rPr lang="ru-RU" dirty="0"/>
              <a:t> та </a:t>
            </a:r>
            <a:r>
              <a:rPr lang="ru-RU" dirty="0" err="1"/>
              <a:t>жаги</a:t>
            </a:r>
            <a:r>
              <a:rPr lang="ru-RU" dirty="0"/>
              <a:t> до </a:t>
            </a:r>
            <a:r>
              <a:rPr lang="ru-RU" dirty="0" err="1"/>
              <a:t>влади</a:t>
            </a:r>
            <a:r>
              <a:rPr lang="ru-RU" dirty="0"/>
              <a:t>, </a:t>
            </a:r>
            <a:r>
              <a:rPr lang="ru-RU" dirty="0" err="1"/>
              <a:t>заснованих</a:t>
            </a:r>
            <a:r>
              <a:rPr lang="ru-RU" dirty="0"/>
              <a:t> на </a:t>
            </a:r>
            <a:r>
              <a:rPr lang="ru-RU" dirty="0" err="1"/>
              <a:t>людиноненависницьких</a:t>
            </a:r>
            <a:r>
              <a:rPr lang="ru-RU" dirty="0"/>
              <a:t> </a:t>
            </a:r>
            <a:r>
              <a:rPr lang="ru-RU" dirty="0" err="1"/>
              <a:t>ідеологіях</a:t>
            </a:r>
            <a:r>
              <a:rPr lang="ru-RU" dirty="0"/>
              <a:t>.</a:t>
            </a:r>
            <a:endParaRPr lang="ru-UA" dirty="0"/>
          </a:p>
        </p:txBody>
      </p:sp>
      <p:sp>
        <p:nvSpPr>
          <p:cNvPr id="2" name="Заголовок 1">
            <a:extLst>
              <a:ext uri="{FF2B5EF4-FFF2-40B4-BE49-F238E27FC236}">
                <a16:creationId xmlns:a16="http://schemas.microsoft.com/office/drawing/2014/main" id="{5A5ADDA5-3A6D-6EFD-CB8C-715177CBB22D}"/>
              </a:ext>
            </a:extLst>
          </p:cNvPr>
          <p:cNvSpPr>
            <a:spLocks noGrp="1"/>
          </p:cNvSpPr>
          <p:nvPr>
            <p:ph type="title"/>
          </p:nvPr>
        </p:nvSpPr>
        <p:spPr>
          <a:xfrm>
            <a:off x="1054064" y="618517"/>
            <a:ext cx="5855416" cy="1596177"/>
          </a:xfrm>
        </p:spPr>
        <p:txBody>
          <a:bodyPr>
            <a:normAutofit/>
          </a:bodyPr>
          <a:lstStyle/>
          <a:p>
            <a:r>
              <a:rPr lang="ru-UA" dirty="0"/>
              <a:t>ІДЕНТИЧНІСТЬ НОРМОТВОРЧОСТІ</a:t>
            </a:r>
          </a:p>
        </p:txBody>
      </p:sp>
    </p:spTree>
    <p:extLst>
      <p:ext uri="{BB962C8B-B14F-4D97-AF65-F5344CB8AC3E}">
        <p14:creationId xmlns:p14="http://schemas.microsoft.com/office/powerpoint/2010/main" val="468538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2074FAF-0569-FF8D-9F0D-60CAE4B45085}"/>
              </a:ext>
            </a:extLst>
          </p:cNvPr>
          <p:cNvSpPr>
            <a:spLocks noGrp="1"/>
          </p:cNvSpPr>
          <p:nvPr>
            <p:ph type="title"/>
          </p:nvPr>
        </p:nvSpPr>
        <p:spPr>
          <a:xfrm>
            <a:off x="913775" y="618517"/>
            <a:ext cx="10364451" cy="1596177"/>
          </a:xfrm>
        </p:spPr>
        <p:txBody>
          <a:bodyPr>
            <a:normAutofit/>
          </a:bodyPr>
          <a:lstStyle/>
          <a:p>
            <a:r>
              <a:rPr lang="ru-RU" err="1">
                <a:latin typeface="ui-sans-serif"/>
              </a:rPr>
              <a:t>Класова</a:t>
            </a:r>
            <a:r>
              <a:rPr lang="ru-RU">
                <a:latin typeface="ui-sans-serif"/>
              </a:rPr>
              <a:t> </a:t>
            </a:r>
            <a:r>
              <a:rPr lang="ru-RU" err="1">
                <a:latin typeface="ui-sans-serif"/>
              </a:rPr>
              <a:t>боротьба</a:t>
            </a:r>
            <a:r>
              <a:rPr lang="ru-RU">
                <a:latin typeface="ui-sans-serif"/>
              </a:rPr>
              <a:t>:</a:t>
            </a:r>
            <a:br>
              <a:rPr lang="ru-RU">
                <a:latin typeface="ui-sans-serif"/>
              </a:rPr>
            </a:br>
            <a:endParaRPr lang="ru-UA" dirty="0"/>
          </a:p>
        </p:txBody>
      </p:sp>
      <p:graphicFrame>
        <p:nvGraphicFramePr>
          <p:cNvPr id="5" name="Объект 2">
            <a:extLst>
              <a:ext uri="{FF2B5EF4-FFF2-40B4-BE49-F238E27FC236}">
                <a16:creationId xmlns:a16="http://schemas.microsoft.com/office/drawing/2014/main" id="{51EC78A3-BFF1-4B06-CD65-68F8FECFCDE7}"/>
              </a:ext>
            </a:extLst>
          </p:cNvPr>
          <p:cNvGraphicFramePr>
            <a:graphicFrameLocks noGrp="1"/>
          </p:cNvGraphicFramePr>
          <p:nvPr>
            <p:ph sz="quarter" idx="13"/>
            <p:extLst>
              <p:ext uri="{D42A27DB-BD31-4B8C-83A1-F6EECF244321}">
                <p14:modId xmlns:p14="http://schemas.microsoft.com/office/powerpoint/2010/main" val="446952863"/>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5050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B4C267-AE60-0D76-1397-80740CF2463D}"/>
              </a:ext>
            </a:extLst>
          </p:cNvPr>
          <p:cNvSpPr>
            <a:spLocks noGrp="1"/>
          </p:cNvSpPr>
          <p:nvPr>
            <p:ph type="title"/>
          </p:nvPr>
        </p:nvSpPr>
        <p:spPr>
          <a:xfrm>
            <a:off x="913775" y="618517"/>
            <a:ext cx="10364451" cy="1596177"/>
          </a:xfrm>
        </p:spPr>
        <p:txBody>
          <a:bodyPr>
            <a:normAutofit/>
          </a:bodyPr>
          <a:lstStyle/>
          <a:p>
            <a:r>
              <a:rPr lang="uk-UA" kern="0">
                <a:effectLst/>
                <a:latin typeface="Times New Roman" panose="02020603050405020304" pitchFamily="18" charset="0"/>
                <a:ea typeface="Times New Roman" panose="02020603050405020304" pitchFamily="18" charset="0"/>
              </a:rPr>
              <a:t>Радянська кримінально-правова політика.</a:t>
            </a:r>
            <a:endParaRPr lang="ru-UA" dirty="0"/>
          </a:p>
        </p:txBody>
      </p:sp>
      <p:graphicFrame>
        <p:nvGraphicFramePr>
          <p:cNvPr id="5" name="Объект 2">
            <a:extLst>
              <a:ext uri="{FF2B5EF4-FFF2-40B4-BE49-F238E27FC236}">
                <a16:creationId xmlns:a16="http://schemas.microsoft.com/office/drawing/2014/main" id="{2C60FD22-E84A-F531-6DB9-9DB4D1E84D4C}"/>
              </a:ext>
            </a:extLst>
          </p:cNvPr>
          <p:cNvGraphicFramePr>
            <a:graphicFrameLocks noGrp="1"/>
          </p:cNvGraphicFramePr>
          <p:nvPr>
            <p:ph sz="quarter" idx="13"/>
            <p:extLst>
              <p:ext uri="{D42A27DB-BD31-4B8C-83A1-F6EECF244321}">
                <p14:modId xmlns:p14="http://schemas.microsoft.com/office/powerpoint/2010/main" val="3956119071"/>
              </p:ext>
            </p:extLst>
          </p:nvPr>
        </p:nvGraphicFramePr>
        <p:xfrm>
          <a:off x="914400" y="2532475"/>
          <a:ext cx="10363200" cy="3029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3703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48FE65CB-EFD8-497D-A30A-093E20EACB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ЦЕ Люди, чи ВОРОГИ СУСПІЛЬСТВА??">
            <a:extLst>
              <a:ext uri="{FF2B5EF4-FFF2-40B4-BE49-F238E27FC236}">
                <a16:creationId xmlns:a16="http://schemas.microsoft.com/office/drawing/2014/main" id="{8DE33792-C551-F0D6-0917-8771919B2F9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43465" y="1192212"/>
            <a:ext cx="6909479" cy="4482493"/>
          </a:xfrm>
          <a:prstGeom prst="roundRect">
            <a:avLst>
              <a:gd name="adj" fmla="val 298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a:extLst>
            <a:ext uri="{909E8E84-426E-40DD-AFC4-6F175D3DCCD1}">
              <a14:hiddenFill xmlns:a14="http://schemas.microsoft.com/office/drawing/2010/main">
                <a:solidFill>
                  <a:srgbClr val="FFFFFF"/>
                </a:solidFill>
              </a14:hiddenFill>
            </a:ext>
          </a:extLst>
        </p:spPr>
      </p:pic>
      <p:pic>
        <p:nvPicPr>
          <p:cNvPr id="3081" name="Picture 3080">
            <a:extLst>
              <a:ext uri="{FF2B5EF4-FFF2-40B4-BE49-F238E27FC236}">
                <a16:creationId xmlns:a16="http://schemas.microsoft.com/office/drawing/2014/main" id="{E3265C2A-0A58-43AD-A406-8F4478E2875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C873F834-1CA8-D308-ADCD-DBCC16681237}"/>
              </a:ext>
            </a:extLst>
          </p:cNvPr>
          <p:cNvSpPr>
            <a:spLocks noGrp="1"/>
          </p:cNvSpPr>
          <p:nvPr>
            <p:ph type="title"/>
          </p:nvPr>
        </p:nvSpPr>
        <p:spPr>
          <a:xfrm>
            <a:off x="8196408" y="640831"/>
            <a:ext cx="3352128" cy="1573863"/>
          </a:xfrm>
        </p:spPr>
        <p:txBody>
          <a:bodyPr>
            <a:normAutofit/>
          </a:bodyPr>
          <a:lstStyle/>
          <a:p>
            <a:pPr algn="l"/>
            <a:r>
              <a:rPr lang="ru-UA" dirty="0"/>
              <a:t>ВОРОГ СУСПІЛЬСТВА</a:t>
            </a:r>
            <a:endParaRPr lang="ru-UA"/>
          </a:p>
        </p:txBody>
      </p:sp>
      <p:sp>
        <p:nvSpPr>
          <p:cNvPr id="3" name="Объект 2">
            <a:extLst>
              <a:ext uri="{FF2B5EF4-FFF2-40B4-BE49-F238E27FC236}">
                <a16:creationId xmlns:a16="http://schemas.microsoft.com/office/drawing/2014/main" id="{4F560F48-08EC-30F8-41B1-121A83D1ACF2}"/>
              </a:ext>
            </a:extLst>
          </p:cNvPr>
          <p:cNvSpPr>
            <a:spLocks noGrp="1"/>
          </p:cNvSpPr>
          <p:nvPr>
            <p:ph sz="quarter" idx="13"/>
          </p:nvPr>
        </p:nvSpPr>
        <p:spPr>
          <a:xfrm>
            <a:off x="8196408" y="2367092"/>
            <a:ext cx="3352128" cy="3881309"/>
          </a:xfrm>
        </p:spPr>
        <p:txBody>
          <a:bodyPr>
            <a:normAutofit/>
          </a:bodyPr>
          <a:lstStyle/>
          <a:p>
            <a:pPr>
              <a:lnSpc>
                <a:spcPct val="110000"/>
              </a:lnSpc>
            </a:pPr>
            <a:r>
              <a:rPr lang="uk-UA" sz="1400" kern="0">
                <a:effectLst/>
                <a:latin typeface="Times New Roman" panose="02020603050405020304" pitchFamily="18" charset="0"/>
                <a:ea typeface="Times New Roman" panose="02020603050405020304" pitchFamily="18" charset="0"/>
              </a:rPr>
              <a:t>практично до 30-х років ХХ ст. центральне місце приділялось навіть не стільки питанню про суспільну небезпеку діяння, а питанню про суспільну небезпеку особи яка його вчинила. Це знайшло свій вираз у запровадженні у кримінальне право інститутів «небезпечного стану особи», «соціального захисту» при відмові від інститутів вини, покарання та т. ін.</a:t>
            </a:r>
            <a:endParaRPr lang="ru-UA" sz="1400"/>
          </a:p>
        </p:txBody>
      </p:sp>
    </p:spTree>
    <p:extLst>
      <p:ext uri="{BB962C8B-B14F-4D97-AF65-F5344CB8AC3E}">
        <p14:creationId xmlns:p14="http://schemas.microsoft.com/office/powerpoint/2010/main" val="1088585793"/>
      </p:ext>
    </p:extLst>
  </p:cSld>
  <p:clrMapOvr>
    <a:masterClrMapping/>
  </p:clrMapOvr>
</p:sld>
</file>

<file path=ppt/theme/theme1.xml><?xml version="1.0" encoding="utf-8"?>
<a:theme xmlns:a="http://schemas.openxmlformats.org/drawingml/2006/main" name="Капля">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Капля</Template>
  <TotalTime>1591</TotalTime>
  <Words>1171</Words>
  <Application>Microsoft Macintosh PowerPoint</Application>
  <PresentationFormat>Широкоэкранный</PresentationFormat>
  <Paragraphs>61</Paragraphs>
  <Slides>18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Aptos</vt:lpstr>
      <vt:lpstr>Arial</vt:lpstr>
      <vt:lpstr>Times New Roman</vt:lpstr>
      <vt:lpstr>Tw Cen MT</vt:lpstr>
      <vt:lpstr>ui-sans-serif</vt:lpstr>
      <vt:lpstr>Капля</vt:lpstr>
      <vt:lpstr>ПАРАДИГМИ КРИМІНАЛЬНОГО ПРАВА Лекція 4 Кроками КРАСНИХ КХМЕРІВ </vt:lpstr>
      <vt:lpstr>Презентация PowerPoint</vt:lpstr>
      <vt:lpstr>Презентация PowerPoint</vt:lpstr>
      <vt:lpstr>Комуністична ідеологія та кримінальна політика </vt:lpstr>
      <vt:lpstr>КОМУНІЗМ</vt:lpstr>
      <vt:lpstr>ІДЕНТИЧНІСТЬ НОРМОТВОРЧОСТІ</vt:lpstr>
      <vt:lpstr>Класова боротьба: </vt:lpstr>
      <vt:lpstr>Радянська кримінально-правова політика.</vt:lpstr>
      <vt:lpstr>ВОРОГ СУСПІЛЬСТВА</vt:lpstr>
      <vt:lpstr>ЗЛОЧИННІ ЗАКОНИ</vt:lpstr>
      <vt:lpstr>Неомарксизм: </vt:lpstr>
      <vt:lpstr>Презентация PowerPoint</vt:lpstr>
      <vt:lpstr>Презентация PowerPoint</vt:lpstr>
      <vt:lpstr>Сталінський терор: </vt:lpstr>
      <vt:lpstr>Мі на горе всем буржуям</vt:lpstr>
      <vt:lpstr>Геноцид Червоних кхмерів: </vt:lpstr>
      <vt:lpstr>Презентация PowerPoint</vt:lpstr>
      <vt:lpstr>ПРИОБРЕТУТ ЖЕ ОНИ ВЕСЬ МИР??? https://ks.echr.coe.int/uk/web/echr-ks/?fbclid=IwY2xjawIuZIxleHRuA2FlbQIxMAABHRp8AhpapvRrsQyAIGlEURivzQSwXYvW5WRUhaYOxyAEKghdNmd88k24NA_aem_KHARcgyiiQ0cRxP6JXXukw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Viacheslav Tuliakov</dc:creator>
  <cp:lastModifiedBy>Viacheslav Tuliakov</cp:lastModifiedBy>
  <cp:revision>39</cp:revision>
  <dcterms:created xsi:type="dcterms:W3CDTF">2024-12-26T17:09:39Z</dcterms:created>
  <dcterms:modified xsi:type="dcterms:W3CDTF">2025-10-05T08:31:41Z</dcterms:modified>
</cp:coreProperties>
</file>