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56" r:id="rId2"/>
    <p:sldId id="263" r:id="rId3"/>
    <p:sldId id="257" r:id="rId4"/>
    <p:sldId id="258" r:id="rId5"/>
    <p:sldId id="259" r:id="rId6"/>
    <p:sldId id="262" r:id="rId7"/>
    <p:sldId id="260" r:id="rId8"/>
    <p:sldId id="264" r:id="rId9"/>
    <p:sldId id="261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>
        <p:scale>
          <a:sx n="51" d="100"/>
          <a:sy n="51" d="100"/>
        </p:scale>
        <p:origin x="-1926" y="-4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774769-89BC-4D39-BED9-416C47F9007D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273526-1D04-4A80-8C00-A26A36245B9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73526-1D04-4A80-8C00-A26A36245B9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73526-1D04-4A80-8C00-A26A36245B97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3E315-61F2-44B1-969A-09BC1C8278EA}" type="datetime1">
              <a:rPr lang="ru-RU" smtClean="0"/>
              <a:pPr/>
              <a:t>02.02.2022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Дремлюга О. О., Наукова бібліотека НУ "ОЮА", 2018</a:t>
            </a:r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433D83B-1FFB-4232-8275-0BB19AB54B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1C43D-6419-42CF-8EC2-486DB8F6C676}" type="datetime1">
              <a:rPr lang="ru-RU" smtClean="0"/>
              <a:pPr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Дремлюга О. О., Наукова бібліотека НУ "ОЮА", 2018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3D83B-1FFB-4232-8275-0BB19AB54B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858C-DAC3-463A-B999-82E8D6C4029A}" type="datetime1">
              <a:rPr lang="ru-RU" smtClean="0"/>
              <a:pPr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Дремлюга О. О., Наукова бібліотека НУ "ОЮА", 2018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3D83B-1FFB-4232-8275-0BB19AB54B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E44DC-325A-47E2-A54C-68333D838AFD}" type="datetime1">
              <a:rPr lang="ru-RU" smtClean="0"/>
              <a:pPr/>
              <a:t>02.02.2022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r>
              <a:rPr lang="ru-RU" smtClean="0"/>
              <a:t>Дремлюга О. О., Наукова бібліотека НУ "ОЮА", 2018</a:t>
            </a:r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433D83B-1FFB-4232-8275-0BB19AB54B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8C524-63AD-4C39-AD57-B4689D604F22}" type="datetime1">
              <a:rPr lang="ru-RU" smtClean="0"/>
              <a:pPr/>
              <a:t>02.02.2022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Дремлюга О. О., Наукова бібліотека НУ "ОЮА", 2018</a:t>
            </a:r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3D83B-1FFB-4232-8275-0BB19AB54B8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F1C1-A27A-4686-8B5A-69E4CBC1F35F}" type="datetime1">
              <a:rPr lang="ru-RU" smtClean="0"/>
              <a:pPr/>
              <a:t>02.02.2022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Дремлюга О. О., Наукова бібліотека НУ "ОЮА", 2018</a:t>
            </a:r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3D83B-1FFB-4232-8275-0BB19AB54B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4108B-DF2C-45F0-AB21-B4A88623C620}" type="datetime1">
              <a:rPr lang="ru-RU" smtClean="0"/>
              <a:pPr/>
              <a:t>02.02.2022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Дремлюга О. О., Наукова бібліотека НУ "ОЮА", 2018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4433D83B-1FFB-4232-8275-0BB19AB54B8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42FAF-D1FC-4714-AD02-1C8ADDAE6439}" type="datetime1">
              <a:rPr lang="ru-RU" smtClean="0"/>
              <a:pPr/>
              <a:t>02.02.2022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Дремлюга О. О., Наукова бібліотека НУ "ОЮА", 2018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3D83B-1FFB-4232-8275-0BB19AB54B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0B13A-3071-476E-B039-3E18B60AFBBD}" type="datetime1">
              <a:rPr lang="ru-RU" smtClean="0"/>
              <a:pPr/>
              <a:t>02.02.2022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Дремлюга О. О., Наукова бібліотека НУ "ОЮА", 2018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3D83B-1FFB-4232-8275-0BB19AB54B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99629-F2D9-4A08-B09C-030C151FDE02}" type="datetime1">
              <a:rPr lang="ru-RU" smtClean="0"/>
              <a:pPr/>
              <a:t>02.02.2022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Дремлюга О. О., Наукова бібліотека НУ "ОЮА", 2018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3D83B-1FFB-4232-8275-0BB19AB54B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6AC36-0574-4086-811B-A8CC93C0668B}" type="datetime1">
              <a:rPr lang="ru-RU" smtClean="0"/>
              <a:pPr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Дремлюга О. О., Наукова бібліотека НУ "ОЮА", 2018</a:t>
            </a:r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3D83B-1FFB-4232-8275-0BB19AB54B8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C273F17-0613-4096-97DC-C0C61D8D0C87}" type="datetime1">
              <a:rPr lang="ru-RU" smtClean="0"/>
              <a:pPr/>
              <a:t>02.02.2022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r>
              <a:rPr lang="ru-RU" smtClean="0"/>
              <a:t>Дремлюга О. О., Наукова бібліотека НУ "ОЮА", 2018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433D83B-1FFB-4232-8275-0BB19AB54B8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Белый 3d современный дизайн фона | Бесплатно вектор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500042"/>
            <a:ext cx="9144000" cy="3862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54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SemiConden" pitchFamily="34" charset="0"/>
                <a:ea typeface="Calibri" pitchFamily="34" charset="0"/>
                <a:cs typeface="Times New Roman" pitchFamily="18" charset="0"/>
              </a:rPr>
              <a:t>Методика </a:t>
            </a:r>
            <a:r>
              <a:rPr lang="ru-RU" sz="5400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SemiConden" pitchFamily="34" charset="0"/>
                <a:ea typeface="Calibri" pitchFamily="34" charset="0"/>
                <a:cs typeface="Times New Roman" pitchFamily="18" charset="0"/>
              </a:rPr>
              <a:t>виявлення</a:t>
            </a:r>
            <a:r>
              <a:rPr lang="ru-RU" sz="54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SemiConden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5400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SemiConden" pitchFamily="34" charset="0"/>
                <a:ea typeface="Calibri" pitchFamily="34" charset="0"/>
                <a:cs typeface="Times New Roman" pitchFamily="18" charset="0"/>
              </a:rPr>
              <a:t>запозичень</a:t>
            </a:r>
            <a:r>
              <a:rPr lang="ru-RU" sz="54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SemiConden" pitchFamily="34" charset="0"/>
                <a:ea typeface="Calibri" pitchFamily="34" charset="0"/>
                <a:cs typeface="Times New Roman" pitchFamily="18" charset="0"/>
              </a:rPr>
              <a:t> у </a:t>
            </a:r>
            <a:r>
              <a:rPr lang="ru-RU" sz="5400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SemiConden" pitchFamily="34" charset="0"/>
                <a:ea typeface="Calibri" pitchFamily="34" charset="0"/>
                <a:cs typeface="Times New Roman" pitchFamily="18" charset="0"/>
              </a:rPr>
              <a:t>юридичних</a:t>
            </a:r>
            <a:r>
              <a:rPr lang="ru-RU" sz="54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SemiConden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5400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SemiConden" pitchFamily="34" charset="0"/>
                <a:ea typeface="Calibri" pitchFamily="34" charset="0"/>
                <a:cs typeface="Times New Roman" pitchFamily="18" charset="0"/>
              </a:rPr>
              <a:t>дослідженнях</a:t>
            </a:r>
            <a:r>
              <a:rPr kumimoji="0" lang="ru-RU" sz="54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SemiConden" pitchFamily="34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SemiBold SemiConden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54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SemiConden" pitchFamily="34" charset="0"/>
                <a:ea typeface="Calibri" pitchFamily="34" charset="0"/>
                <a:cs typeface="Times New Roman" pitchFamily="18" charset="0"/>
              </a:rPr>
              <a:t>система</a:t>
            </a:r>
            <a:r>
              <a:rPr kumimoji="0" lang="ru-RU" sz="54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SemiConden" pitchFamily="34" charset="0"/>
                <a:ea typeface="Calibri" pitchFamily="34" charset="0"/>
                <a:cs typeface="Times New Roman" pitchFamily="18" charset="0"/>
              </a:rPr>
              <a:t> Unicheck </a:t>
            </a:r>
            <a:r>
              <a:rPr kumimoji="0" lang="en-US" sz="54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SemiConden" pitchFamily="34" charset="0"/>
                <a:ea typeface="Calibri" pitchFamily="34" charset="0"/>
                <a:cs typeface="Times New Roman" pitchFamily="18" charset="0"/>
              </a:rPr>
              <a:t>  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6000768"/>
            <a:ext cx="50006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Дремлюга</a:t>
            </a:r>
            <a:r>
              <a:rPr lang="ru-RU" dirty="0" smtClean="0"/>
              <a:t> О. О</a:t>
            </a:r>
            <a:r>
              <a:rPr lang="uk-UA" dirty="0" smtClean="0"/>
              <a:t>., Наукова бібліотека </a:t>
            </a:r>
            <a:r>
              <a:rPr lang="ru-RU" dirty="0" smtClean="0"/>
              <a:t>НУ "ОЮА</a:t>
            </a:r>
            <a:endParaRPr lang="uk-UA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Белый 3d современный дизайн фона | Бесплатно векторы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1928794" y="2214554"/>
            <a:ext cx="471487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6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Дякую за увагу</a:t>
            </a:r>
            <a:endParaRPr kumimoji="0" lang="uk-UA" sz="36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Белый 3d современный дизайн фона | Бесплатно вектор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57158" y="6072206"/>
            <a:ext cx="3376626" cy="495280"/>
          </a:xfrm>
        </p:spPr>
        <p:txBody>
          <a:bodyPr/>
          <a:lstStyle/>
          <a:p>
            <a:r>
              <a:rPr lang="ru-RU" dirty="0" smtClean="0"/>
              <a:t>Дремлюга О. </a:t>
            </a:r>
            <a:r>
              <a:rPr lang="ru-RU" dirty="0" smtClean="0"/>
              <a:t>О</a:t>
            </a:r>
            <a:r>
              <a:rPr lang="uk-UA" dirty="0" smtClean="0"/>
              <a:t>., Наукова бібліотека </a:t>
            </a:r>
            <a:r>
              <a:rPr lang="ru-RU" dirty="0" smtClean="0"/>
              <a:t>НУ </a:t>
            </a:r>
            <a:r>
              <a:rPr lang="ru-RU" dirty="0" smtClean="0"/>
              <a:t>"ОЮА",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71538" y="2643182"/>
            <a:ext cx="750099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SemiCondensed" pitchFamily="34" charset="0"/>
                <a:ea typeface="Calibri" pitchFamily="34" charset="0"/>
                <a:cs typeface="Times New Roman" pitchFamily="18" charset="0"/>
              </a:rPr>
              <a:t>1. </a:t>
            </a:r>
            <a:r>
              <a:rPr lang="uk-UA" sz="20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SemiCondensed" pitchFamily="34" charset="0"/>
                <a:ea typeface="Calibri" pitchFamily="34" charset="0"/>
                <a:cs typeface="Times New Roman" pitchFamily="18" charset="0"/>
              </a:rPr>
              <a:t>Закон України «Про освіту».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0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SemiCondensed" pitchFamily="34" charset="0"/>
                <a:ea typeface="Calibri" pitchFamily="34" charset="0"/>
                <a:cs typeface="Times New Roman" pitchFamily="18" charset="0"/>
              </a:rPr>
              <a:t>2.Закон України «Про вищу освіту».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0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SemiCondensed" pitchFamily="34" charset="0"/>
                <a:ea typeface="Calibri" pitchFamily="34" charset="0"/>
                <a:cs typeface="Times New Roman" pitchFamily="18" charset="0"/>
              </a:rPr>
              <a:t>3. Закон України «Про авторське право і суміжні права».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0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SemiCondensed" pitchFamily="34" charset="0"/>
                <a:ea typeface="Calibri" pitchFamily="34" charset="0"/>
                <a:cs typeface="Times New Roman" pitchFamily="18" charset="0"/>
              </a:rPr>
              <a:t>4. Цивільний кодекс України.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0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SemiCondensed" pitchFamily="34" charset="0"/>
                <a:ea typeface="Calibri" pitchFamily="34" charset="0"/>
                <a:cs typeface="Times New Roman" pitchFamily="18" charset="0"/>
              </a:rPr>
              <a:t>5. Положення про забезпечення  оригінальності наукових робіт  і  запобігання та виявлення академічного плагіату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0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SemiCondensed" pitchFamily="34" charset="0"/>
                <a:ea typeface="Calibri" pitchFamily="34" charset="0"/>
                <a:cs typeface="Times New Roman" pitchFamily="18" charset="0"/>
              </a:rPr>
              <a:t>Національного університету «Одеська  юридична академія»</a:t>
            </a:r>
            <a:endParaRPr lang="uk-UA" sz="2000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SemiCondensed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642918"/>
            <a:ext cx="864399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800" b="1" dirty="0" smtClean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Основні нормативно-правові акти,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800" b="1" dirty="0" smtClean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що містять законодавчі основи </a:t>
            </a:r>
            <a:r>
              <a:rPr lang="uk-UA" sz="2800" b="1" dirty="0" smtClean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забезпечення </a:t>
            </a:r>
            <a:r>
              <a:rPr lang="uk-UA" sz="2800" b="1" dirty="0" smtClean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академічної доброчесності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lang="uk-UA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Белый 3d современный дизайн фона | Бесплатно векторы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785786" y="2857496"/>
            <a:ext cx="3225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980728"/>
            <a:ext cx="8715436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7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itchFamily="34" charset="0"/>
              </a:rPr>
              <a:t>Академічний плагіат </a:t>
            </a:r>
            <a:r>
              <a:rPr lang="uk-UA" sz="27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itchFamily="34" charset="0"/>
              </a:rPr>
              <a:t>- оприлюднення  </a:t>
            </a:r>
          </a:p>
          <a:p>
            <a:pPr algn="ctr"/>
            <a:r>
              <a:rPr lang="uk-UA" sz="27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itchFamily="34" charset="0"/>
              </a:rPr>
              <a:t>(частково або повністю) наукових (творчих) результатів, отриманих іншими особами, як результатів власного дослідження (творчості) та/або відтворення опублікованих текстів (оприлюднених творів мистецтва) інших авторів без зазначення авторства</a:t>
            </a:r>
            <a:endParaRPr lang="ru-RU" sz="27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 Condensed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71538" y="4357694"/>
            <a:ext cx="700092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uk-UA" sz="27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itchFamily="34" charset="0"/>
              </a:rPr>
              <a:t>Плагіат</a:t>
            </a:r>
            <a:r>
              <a:rPr lang="uk-UA" sz="27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 Condensed" pitchFamily="34" charset="0"/>
              </a:rPr>
              <a:t>  -  оприлюднення  (опублікування),  повністю або частково,  чужого  твору під іменем особи, яка не є автором цього твору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Белый 3d современный дизайн фона | Бесплатно векторы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785918" y="500042"/>
            <a:ext cx="51125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 Semibold" pitchFamily="34" charset="-128"/>
                <a:ea typeface="Yu Gothic UI Semibold" pitchFamily="34" charset="-128"/>
              </a:rPr>
              <a:t>Unicheck</a:t>
            </a:r>
            <a:endParaRPr lang="en-US" sz="8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u Gothic UI Semibold" pitchFamily="34" charset="-128"/>
              <a:ea typeface="Yu Gothic UI Semibold" pitchFamily="34" charset="-128"/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3306" y="5072074"/>
            <a:ext cx="170376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317500"/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9" name="Прямоугольник 8"/>
          <p:cNvSpPr/>
          <p:nvPr/>
        </p:nvSpPr>
        <p:spPr>
          <a:xfrm>
            <a:off x="571472" y="2214554"/>
            <a:ext cx="728667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 smtClean="0">
                <a:solidFill>
                  <a:srgbClr val="0070C0"/>
                </a:solidFill>
              </a:rPr>
              <a:t>    </a:t>
            </a:r>
            <a:r>
              <a:rPr lang="en-US" sz="2800" dirty="0" smtClean="0">
                <a:solidFill>
                  <a:srgbClr val="0070C0"/>
                </a:solidFill>
              </a:rPr>
              <a:t>Unicheck – </a:t>
            </a:r>
            <a:r>
              <a:rPr lang="uk-UA" sz="2800" dirty="0" smtClean="0">
                <a:solidFill>
                  <a:srgbClr val="0070C0"/>
                </a:solidFill>
              </a:rPr>
              <a:t>система (онлайн-сервіс)  пошуку плагіату, який перевіряє текстові документи на наявність запозичених частин тексту з відкритих джерел в Інтернеті чи внутрішньої бази документів користувача</a:t>
            </a:r>
            <a:endParaRPr lang="uk-UA" sz="2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Белый 3d современный дизайн фона | Бесплатно векторы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1071538" y="285728"/>
            <a:ext cx="7097442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Calibri" pitchFamily="34" charset="0"/>
                <a:cs typeface="Arial" pitchFamily="34" charset="0"/>
              </a:rPr>
              <a:t>Можливості сервісу 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Calibri" pitchFamily="34" charset="0"/>
                <a:cs typeface="Arial" pitchFamily="34" charset="0"/>
              </a:rPr>
              <a:t>Unicheck</a:t>
            </a:r>
            <a:endParaRPr kumimoji="0" lang="en-US" sz="3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1428736"/>
            <a:ext cx="8643998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400" dirty="0" smtClean="0">
                <a:solidFill>
                  <a:schemeClr val="tx1"/>
                </a:solidFill>
              </a:rPr>
              <a:t>Підтримує</a:t>
            </a:r>
            <a:r>
              <a:rPr lang="en-AU" sz="24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 </a:t>
            </a:r>
            <a:r>
              <a:rPr lang="en-AU" sz="2400" dirty="0" smtClean="0">
                <a:solidFill>
                  <a:schemeClr val="tx1"/>
                </a:solidFill>
              </a:rPr>
              <a:t>doc, .docx,</a:t>
            </a:r>
            <a:r>
              <a:rPr lang="en-US" sz="24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 </a:t>
            </a:r>
            <a:r>
              <a:rPr lang="en-US" sz="2400" dirty="0" smtClean="0">
                <a:solidFill>
                  <a:schemeClr val="tx1"/>
                </a:solidFill>
              </a:rPr>
              <a:t>.rtf,</a:t>
            </a:r>
            <a:r>
              <a:rPr lang="en-US" sz="24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 </a:t>
            </a:r>
            <a:r>
              <a:rPr lang="en-US" sz="2400" dirty="0" smtClean="0">
                <a:solidFill>
                  <a:schemeClr val="tx1"/>
                </a:solidFill>
              </a:rPr>
              <a:t>.txt,</a:t>
            </a:r>
            <a:r>
              <a:rPr lang="en-US" sz="24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 </a:t>
            </a:r>
            <a:r>
              <a:rPr lang="en-US" sz="2400" dirty="0" smtClean="0">
                <a:solidFill>
                  <a:schemeClr val="tx1"/>
                </a:solidFill>
              </a:rPr>
              <a:t>.odt,</a:t>
            </a:r>
            <a:r>
              <a:rPr lang="en-US" sz="24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 </a:t>
            </a:r>
            <a:r>
              <a:rPr lang="en-US" sz="2400" dirty="0" smtClean="0">
                <a:solidFill>
                  <a:schemeClr val="tx1"/>
                </a:solidFill>
              </a:rPr>
              <a:t>.html,</a:t>
            </a:r>
            <a:r>
              <a:rPr lang="en-AU" sz="24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 </a:t>
            </a:r>
            <a:r>
              <a:rPr lang="en-AU" sz="2400" dirty="0" smtClean="0">
                <a:solidFill>
                  <a:schemeClr val="tx1"/>
                </a:solidFill>
              </a:rPr>
              <a:t>.zip</a:t>
            </a:r>
            <a:r>
              <a:rPr lang="uk-UA" sz="24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 </a:t>
            </a:r>
            <a:r>
              <a:rPr lang="uk-UA" sz="2400" dirty="0" smtClean="0">
                <a:solidFill>
                  <a:schemeClr val="tx1"/>
                </a:solidFill>
              </a:rPr>
              <a:t>та</a:t>
            </a:r>
            <a:r>
              <a:rPr lang="uk-UA" sz="24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 </a:t>
            </a:r>
            <a:r>
              <a:rPr lang="en-US" sz="2400" dirty="0" smtClean="0">
                <a:solidFill>
                  <a:schemeClr val="tx1"/>
                </a:solidFill>
              </a:rPr>
              <a:t>.pdf</a:t>
            </a:r>
            <a:r>
              <a:rPr lang="uk-UA" sz="24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 </a:t>
            </a:r>
            <a:r>
              <a:rPr lang="uk-UA" sz="2400" dirty="0" smtClean="0">
                <a:solidFill>
                  <a:schemeClr val="tx1"/>
                </a:solidFill>
              </a:rPr>
              <a:t>формати</a:t>
            </a:r>
            <a:endParaRPr lang="uk-UA" sz="2400" dirty="0">
              <a:solidFill>
                <a:schemeClr val="tx1"/>
              </a:solidFill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214282" y="2143116"/>
            <a:ext cx="8677628" cy="110799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Інтегрується 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Unicheck</a:t>
            </a:r>
            <a:r>
              <a:rPr kumimoji="0" lang="uk-UA" sz="2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</a:t>
            </a:r>
            <a:r>
              <a:rPr kumimoji="0" lang="en-US" sz="2200" b="0" i="0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lang="uk-UA" sz="2200" dirty="0" smtClean="0">
                <a:solidFill>
                  <a:srgbClr val="222222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системи управління навчанням</a:t>
            </a:r>
            <a:r>
              <a:rPr lang="en-US" sz="2200" dirty="0" smtClean="0">
                <a:solidFill>
                  <a:srgbClr val="222222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—Moodle,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200" dirty="0" smtClean="0">
                <a:solidFill>
                  <a:srgbClr val="222222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Canvas, Blackboard, Sakai, Schoology, Google 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Classroom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—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через</a:t>
            </a:r>
            <a:r>
              <a:rPr lang="uk-UA" sz="2200" dirty="0" smtClean="0">
                <a:solidFill>
                  <a:srgbClr val="222222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 плагін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або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API</a:t>
            </a:r>
            <a:endParaRPr kumimoji="0" 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0034" y="3500438"/>
            <a:ext cx="8072494" cy="76944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200" dirty="0" smtClean="0">
                <a:solidFill>
                  <a:srgbClr val="222222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Система здатна на автоматичне визначення заміни символів і літер в тексті</a:t>
            </a: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642910" y="4429132"/>
            <a:ext cx="6084168" cy="78581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200" dirty="0" smtClean="0">
                <a:solidFill>
                  <a:srgbClr val="222222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Визначає цитати та виноски, автоматично виключаючи їх зі звіту</a:t>
            </a:r>
            <a:r>
              <a:rPr kumimoji="0" lang="uk-UA" sz="1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642910" y="5429264"/>
            <a:ext cx="6143668" cy="76944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200" dirty="0" smtClean="0">
                <a:solidFill>
                  <a:srgbClr val="222222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Виявляє посилання відформатовані в стилях </a:t>
            </a:r>
            <a:r>
              <a:rPr lang="en-US" sz="2200" dirty="0" smtClean="0">
                <a:solidFill>
                  <a:srgbClr val="222222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APA</a:t>
            </a:r>
            <a:r>
              <a:rPr lang="uk-UA" sz="2200" dirty="0" smtClean="0">
                <a:solidFill>
                  <a:srgbClr val="222222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lang="en-US" sz="2200" dirty="0" smtClean="0">
                <a:solidFill>
                  <a:srgbClr val="222222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MLA</a:t>
            </a:r>
            <a:r>
              <a:rPr lang="uk-UA" sz="2200" dirty="0" smtClean="0">
                <a:solidFill>
                  <a:srgbClr val="222222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</a:t>
            </a:r>
            <a:r>
              <a:rPr lang="en-US" sz="2200" dirty="0" smtClean="0">
                <a:solidFill>
                  <a:srgbClr val="222222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Chicago</a:t>
            </a:r>
            <a:r>
              <a:rPr lang="uk-UA" sz="2200" dirty="0" smtClean="0">
                <a:solidFill>
                  <a:srgbClr val="222222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/</a:t>
            </a:r>
            <a:r>
              <a:rPr lang="en-US" sz="2200" dirty="0" smtClean="0">
                <a:solidFill>
                  <a:srgbClr val="222222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Turabian</a:t>
            </a:r>
            <a:r>
              <a:rPr lang="uk-UA" sz="2200" dirty="0" smtClean="0">
                <a:solidFill>
                  <a:srgbClr val="222222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і </a:t>
            </a:r>
            <a:r>
              <a:rPr lang="en-US" sz="2200" dirty="0" smtClean="0">
                <a:solidFill>
                  <a:srgbClr val="222222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Harvard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Белый 3d современный дизайн фона | Бесплатно векторы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5834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14282" y="428604"/>
            <a:ext cx="864399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6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Calibri" pitchFamily="34" charset="0"/>
                <a:cs typeface="Times New Roman" pitchFamily="18" charset="0"/>
              </a:rPr>
              <a:t>Основні види академічного плагіату в наукових роботах юридичної спрямованості</a:t>
            </a:r>
            <a:endParaRPr kumimoji="0" lang="uk-UA" sz="36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00034" y="2857496"/>
            <a:ext cx="82868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Неправомірне цитування нормативно-правових актів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3714752"/>
            <a:ext cx="22733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Самоплагіат</a:t>
            </a: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 </a:t>
            </a:r>
            <a:endParaRPr lang="uk-UA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57290" y="4572008"/>
            <a:ext cx="6143668" cy="10156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0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Самоплагіат - оприлюднення (частково або повністю) власних раніше опублікованих наукових результатів як нових наукових результатів</a:t>
            </a:r>
            <a:endParaRPr lang="uk-UA" sz="20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Белый 3d современный дизайн фона | Бесплатно векторы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 l="15719" t="19966" r="12422" b="14723"/>
          <a:stretch>
            <a:fillRect/>
          </a:stretch>
        </p:blipFill>
        <p:spPr bwMode="auto">
          <a:xfrm>
            <a:off x="285720" y="2071678"/>
            <a:ext cx="4214874" cy="3286148"/>
          </a:xfrm>
          <a:prstGeom prst="rect">
            <a:avLst/>
          </a:prstGeom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softEdge rad="63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000232" y="642918"/>
            <a:ext cx="47525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Настройка системы</a:t>
            </a:r>
            <a:endParaRPr lang="ru-RU" sz="3600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4" cstate="print"/>
          <a:srcRect l="7697" t="15385" r="909" b="6838"/>
          <a:stretch>
            <a:fillRect/>
          </a:stretch>
        </p:blipFill>
        <p:spPr bwMode="auto">
          <a:xfrm>
            <a:off x="3428992" y="1428736"/>
            <a:ext cx="5429256" cy="26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  <a:softEdge rad="127000"/>
          </a:effectLst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571472" y="5429264"/>
            <a:ext cx="435768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Розмір файлу повинен бути не більш 70 МВ и 100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000 слів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Белый 3d современный дизайн фона | Бесплатно векторы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/>
          <p:nvPr/>
        </p:nvPicPr>
        <p:blipFill>
          <a:blip r:embed="rId3" cstate="print"/>
          <a:srcRect t="13675" r="13415" b="5128"/>
          <a:stretch>
            <a:fillRect/>
          </a:stretch>
        </p:blipFill>
        <p:spPr bwMode="auto">
          <a:xfrm>
            <a:off x="3286116" y="1142984"/>
            <a:ext cx="5500726" cy="3000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3214678" y="428604"/>
            <a:ext cx="26725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Статистика</a:t>
            </a:r>
            <a:endParaRPr lang="ru-RU" sz="360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pic>
        <p:nvPicPr>
          <p:cNvPr id="13" name="Рисунок 12"/>
          <p:cNvPicPr/>
          <p:nvPr/>
        </p:nvPicPr>
        <p:blipFill>
          <a:blip r:embed="rId4" cstate="print"/>
          <a:srcRect t="13960" r="13736" b="4843"/>
          <a:stretch>
            <a:fillRect/>
          </a:stretch>
        </p:blipFill>
        <p:spPr bwMode="auto">
          <a:xfrm>
            <a:off x="357158" y="3286124"/>
            <a:ext cx="4929222" cy="2500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Белый 3d современный дизайн фона | Бесплатно векторы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500298" y="357166"/>
            <a:ext cx="366638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6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Calibri" pitchFamily="34" charset="0"/>
                <a:cs typeface="Times New Roman" pitchFamily="18" charset="0"/>
              </a:rPr>
              <a:t>Звіт  подібності </a:t>
            </a:r>
            <a:endParaRPr kumimoji="0" lang="uk-UA" sz="36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714348" y="1571612"/>
            <a:ext cx="728667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Звіт  подібності формується в форматі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PDF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і складається з розділів: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785786" y="3143248"/>
            <a:ext cx="7572428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kumimoji="0" lang="uk-UA" sz="2400" b="1" u="none" strike="noStrike" cap="none" normalizeH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Джерела подібності </a:t>
            </a: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uk-UA" sz="2400" b="1" u="none" strike="noStrike" cap="none" normalizeH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lv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kumimoji="0" lang="uk-UA" sz="2400" b="1" u="none" strike="noStrike" cap="none" normalizeH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Перевірений текст з підсвіченими збігами,    цитатами, посиланнями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2160</TotalTime>
  <Words>279</Words>
  <Application>Microsoft Office PowerPoint</Application>
  <PresentationFormat>Экран (4:3)</PresentationFormat>
  <Paragraphs>42</Paragraphs>
  <Slides>10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Microsoft Office</dc:creator>
  <cp:lastModifiedBy>Olga</cp:lastModifiedBy>
  <cp:revision>186</cp:revision>
  <dcterms:created xsi:type="dcterms:W3CDTF">2018-10-22T08:58:04Z</dcterms:created>
  <dcterms:modified xsi:type="dcterms:W3CDTF">2022-02-02T21:35:19Z</dcterms:modified>
</cp:coreProperties>
</file>