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14"/>
  </p:notesMasterIdLst>
  <p:sldIdLst>
    <p:sldId id="256" r:id="rId2"/>
    <p:sldId id="270" r:id="rId3"/>
    <p:sldId id="257" r:id="rId4"/>
    <p:sldId id="269" r:id="rId5"/>
    <p:sldId id="258" r:id="rId6"/>
    <p:sldId id="259" r:id="rId7"/>
    <p:sldId id="260" r:id="rId8"/>
    <p:sldId id="261" r:id="rId9"/>
    <p:sldId id="262" r:id="rId10"/>
    <p:sldId id="263" r:id="rId11"/>
    <p:sldId id="264" r:id="rId12"/>
    <p:sldId id="265" r:id="rId13"/>
  </p:sldIdLst>
  <p:sldSz cx="14630400" cy="8229600"/>
  <p:notesSz cx="8229600" cy="14630400"/>
  <p:embeddedFontLst>
    <p:embeddedFont>
      <p:font typeface="Overpass Light" pitchFamily="2" charset="0"/>
      <p:regular r:id="rId15"/>
    </p:embeddedFont>
  </p:embeddedFontLst>
  <p:defaultTextStyle>
    <a:defPPr>
      <a:defRPr lang="ru-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8"/>
    <p:restoredTop sz="94610"/>
  </p:normalViewPr>
  <p:slideViewPr>
    <p:cSldViewPr snapToGrid="0" snapToObjects="1">
      <p:cViewPr varScale="1">
        <p:scale>
          <a:sx n="75" d="100"/>
          <a:sy n="75" d="100"/>
        </p:scale>
        <p:origin x="200" y="7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1959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lide 9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9F4BE"/>
          </a:solidFill>
          <a:ln/>
        </p:spPr>
      </p:sp>
      <p:sp>
        <p:nvSpPr>
          <p:cNvPr id="3" name="Shape 1"/>
          <p:cNvSpPr/>
          <p:nvPr/>
        </p:nvSpPr>
        <p:spPr>
          <a:xfrm>
            <a:off x="0" y="0"/>
            <a:ext cx="14630400" cy="8229600"/>
          </a:xfrm>
          <a:prstGeom prst="rect">
            <a:avLst/>
          </a:prstGeom>
          <a:solidFill>
            <a:srgbClr val="FFFDE6"/>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lide 10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9F4BE"/>
          </a:solidFill>
          <a:ln/>
        </p:spPr>
      </p:sp>
      <p:sp>
        <p:nvSpPr>
          <p:cNvPr id="3" name="Shape 1"/>
          <p:cNvSpPr/>
          <p:nvPr/>
        </p:nvSpPr>
        <p:spPr>
          <a:xfrm>
            <a:off x="0" y="0"/>
            <a:ext cx="14630400" cy="8229600"/>
          </a:xfrm>
          <a:prstGeom prst="rect">
            <a:avLst/>
          </a:prstGeom>
          <a:solidFill>
            <a:srgbClr val="FFFDE6"/>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lide 1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9F4BE"/>
          </a:solidFill>
          <a:ln/>
        </p:spPr>
      </p:sp>
      <p:sp>
        <p:nvSpPr>
          <p:cNvPr id="3" name="Shape 1"/>
          <p:cNvSpPr/>
          <p:nvPr/>
        </p:nvSpPr>
        <p:spPr>
          <a:xfrm>
            <a:off x="0" y="0"/>
            <a:ext cx="14630400" cy="8229600"/>
          </a:xfrm>
          <a:prstGeom prst="rect">
            <a:avLst/>
          </a:prstGeom>
          <a:solidFill>
            <a:srgbClr val="FFFDE6"/>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lide 2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9F4BE"/>
          </a:solidFill>
          <a:ln/>
        </p:spPr>
      </p:sp>
      <p:sp>
        <p:nvSpPr>
          <p:cNvPr id="3" name="Shape 1"/>
          <p:cNvSpPr/>
          <p:nvPr/>
        </p:nvSpPr>
        <p:spPr>
          <a:xfrm>
            <a:off x="0" y="0"/>
            <a:ext cx="14630400" cy="8229600"/>
          </a:xfrm>
          <a:prstGeom prst="rect">
            <a:avLst/>
          </a:prstGeom>
          <a:solidFill>
            <a:srgbClr val="FFFDE6"/>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lide 3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9F4BE"/>
          </a:solidFill>
          <a:ln/>
        </p:spPr>
      </p:sp>
      <p:sp>
        <p:nvSpPr>
          <p:cNvPr id="3" name="Shape 1"/>
          <p:cNvSpPr/>
          <p:nvPr/>
        </p:nvSpPr>
        <p:spPr>
          <a:xfrm>
            <a:off x="0" y="0"/>
            <a:ext cx="14630400" cy="8229600"/>
          </a:xfrm>
          <a:prstGeom prst="rect">
            <a:avLst/>
          </a:prstGeom>
          <a:solidFill>
            <a:srgbClr val="FFFDE6"/>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lide 4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9F4BE"/>
          </a:solidFill>
          <a:ln/>
        </p:spPr>
      </p:sp>
      <p:sp>
        <p:nvSpPr>
          <p:cNvPr id="3" name="Shape 1"/>
          <p:cNvSpPr/>
          <p:nvPr/>
        </p:nvSpPr>
        <p:spPr>
          <a:xfrm>
            <a:off x="0" y="0"/>
            <a:ext cx="14630400" cy="8229600"/>
          </a:xfrm>
          <a:prstGeom prst="rect">
            <a:avLst/>
          </a:prstGeom>
          <a:solidFill>
            <a:srgbClr val="FFFDE6"/>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lide 5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9F4BE"/>
          </a:solidFill>
          <a:ln/>
        </p:spPr>
      </p:sp>
      <p:sp>
        <p:nvSpPr>
          <p:cNvPr id="3" name="Shape 1"/>
          <p:cNvSpPr/>
          <p:nvPr/>
        </p:nvSpPr>
        <p:spPr>
          <a:xfrm>
            <a:off x="0" y="0"/>
            <a:ext cx="14630400" cy="8229600"/>
          </a:xfrm>
          <a:prstGeom prst="rect">
            <a:avLst/>
          </a:prstGeom>
          <a:solidFill>
            <a:srgbClr val="FFFDE6"/>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lide 6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9F4BE"/>
          </a:solidFill>
          <a:ln/>
        </p:spPr>
      </p:sp>
      <p:sp>
        <p:nvSpPr>
          <p:cNvPr id="3" name="Shape 1"/>
          <p:cNvSpPr/>
          <p:nvPr/>
        </p:nvSpPr>
        <p:spPr>
          <a:xfrm>
            <a:off x="0" y="0"/>
            <a:ext cx="14630400" cy="8229600"/>
          </a:xfrm>
          <a:prstGeom prst="rect">
            <a:avLst/>
          </a:prstGeom>
          <a:solidFill>
            <a:srgbClr val="FFFDE6"/>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lide 7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9F4BE"/>
          </a:solidFill>
          <a:ln/>
        </p:spPr>
      </p:sp>
      <p:sp>
        <p:nvSpPr>
          <p:cNvPr id="3" name="Shape 1"/>
          <p:cNvSpPr/>
          <p:nvPr/>
        </p:nvSpPr>
        <p:spPr>
          <a:xfrm>
            <a:off x="0" y="0"/>
            <a:ext cx="14630400" cy="8229600"/>
          </a:xfrm>
          <a:prstGeom prst="rect">
            <a:avLst/>
          </a:prstGeom>
          <a:solidFill>
            <a:srgbClr val="FFFDE6"/>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lide 8 master">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F9F4BE"/>
          </a:solidFill>
          <a:ln/>
        </p:spPr>
      </p:sp>
      <p:sp>
        <p:nvSpPr>
          <p:cNvPr id="3" name="Shape 1"/>
          <p:cNvSpPr/>
          <p:nvPr/>
        </p:nvSpPr>
        <p:spPr>
          <a:xfrm>
            <a:off x="0" y="0"/>
            <a:ext cx="14630400" cy="8229600"/>
          </a:xfrm>
          <a:prstGeom prst="rect">
            <a:avLst/>
          </a:prstGeom>
          <a:solidFill>
            <a:srgbClr val="FFFDE6"/>
          </a:solidFill>
          <a:ln/>
        </p:spPr>
      </p:sp>
      <p:pic>
        <p:nvPicPr>
          <p:cNvPr id="4" name="Image 0" descr="preencoded.png">
            <a:hlinkClick r:id="rId2"/>
          </p:cNvPr>
          <p:cNvPicPr>
            <a:picLocks noChangeAspect="1"/>
          </p:cNvPicPr>
          <p:nvPr/>
        </p:nvPicPr>
        <p:blipFill>
          <a:blip r:embed="rId3"/>
          <a:stretch>
            <a:fillRect/>
          </a:stretch>
        </p:blipFill>
        <p:spPr>
          <a:xfrm>
            <a:off x="12839215" y="7749540"/>
            <a:ext cx="1722605" cy="41148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s://ks.echr.coe.int/documents/d/echr-ks/guide-on-article-1-obligation-to-respect-human-rights" TargetMode="External"/><Relationship Id="rId1" Type="http://schemas.openxmlformats.org/officeDocument/2006/relationships/slideLayout" Target="../slideLayouts/slideLayout10.xml"/><Relationship Id="rId5" Type="http://schemas.openxmlformats.org/officeDocument/2006/relationships/hyperlink" Target="https://creativecommons.org/licenses/by/3.0/" TargetMode="External"/><Relationship Id="rId4" Type="http://schemas.openxmlformats.org/officeDocument/2006/relationships/hyperlink" Target="http://www.flickr.com/photos/artmakesmesmile/2516476754/"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
        <p:nvSpPr>
          <p:cNvPr id="2" name="Text 0"/>
          <p:cNvSpPr/>
          <p:nvPr/>
        </p:nvSpPr>
        <p:spPr>
          <a:xfrm>
            <a:off x="793790" y="792004"/>
            <a:ext cx="13042821" cy="2126337"/>
          </a:xfrm>
          <a:prstGeom prst="rect">
            <a:avLst/>
          </a:prstGeom>
          <a:noFill/>
          <a:ln/>
        </p:spPr>
        <p:txBody>
          <a:bodyPr wrap="square" lIns="0" tIns="0" rIns="0" bIns="0" rtlCol="0" anchor="t"/>
          <a:lstStyle/>
          <a:p>
            <a:pPr marL="0" indent="0">
              <a:lnSpc>
                <a:spcPts val="5550"/>
              </a:lnSpc>
              <a:buNone/>
            </a:pPr>
            <a:r>
              <a:rPr lang="en-US" sz="4450" b="1" dirty="0">
                <a:solidFill>
                  <a:srgbClr val="233939"/>
                </a:solidFill>
                <a:latin typeface="Syne Bold" pitchFamily="34" charset="0"/>
                <a:ea typeface="Syne Bold" pitchFamily="34" charset="-122"/>
                <a:cs typeface="Syne Bold" pitchFamily="34" charset="-120"/>
              </a:rPr>
              <a:t>Articles 1-7 of the European Convention on Human Rights: Key Cases and Updates</a:t>
            </a:r>
            <a:endParaRPr lang="en-US" sz="4450" dirty="0"/>
          </a:p>
        </p:txBody>
      </p:sp>
      <p:sp>
        <p:nvSpPr>
          <p:cNvPr id="3" name="Text 1"/>
          <p:cNvSpPr/>
          <p:nvPr/>
        </p:nvSpPr>
        <p:spPr>
          <a:xfrm>
            <a:off x="793790" y="3371969"/>
            <a:ext cx="13042821" cy="1088708"/>
          </a:xfrm>
          <a:prstGeom prst="rect">
            <a:avLst/>
          </a:prstGeom>
          <a:noFill/>
          <a:ln/>
        </p:spPr>
        <p:txBody>
          <a:bodyPr wrap="square" lIns="0" tIns="0" rIns="0" bIns="0" rtlCol="0" anchor="t"/>
          <a:lstStyle/>
          <a:p>
            <a:pPr marL="0" indent="0">
              <a:lnSpc>
                <a:spcPts val="2850"/>
              </a:lnSpc>
              <a:buNone/>
            </a:pPr>
            <a:r>
              <a:rPr lang="en-US" sz="1750" dirty="0">
                <a:solidFill>
                  <a:srgbClr val="3B4E4E"/>
                </a:solidFill>
                <a:latin typeface="Overpass Light" pitchFamily="34" charset="0"/>
                <a:ea typeface="Overpass Light" pitchFamily="34" charset="-122"/>
                <a:cs typeface="Overpass Light" pitchFamily="34" charset="-120"/>
              </a:rPr>
              <a:t>Welcome to this comprehensive exploration of the foundational articles of the European Convention on Human Rights. Over the next slides, we'll examine the interpretation and application of Articles 1-7 through landmark cases, with particular focus on pilot judgments and cases involving Spain.</a:t>
            </a:r>
            <a:endParaRPr lang="en-US" sz="1750" dirty="0"/>
          </a:p>
        </p:txBody>
      </p:sp>
      <p:sp>
        <p:nvSpPr>
          <p:cNvPr id="4" name="Text 2"/>
          <p:cNvSpPr/>
          <p:nvPr/>
        </p:nvSpPr>
        <p:spPr>
          <a:xfrm>
            <a:off x="793790" y="4715828"/>
            <a:ext cx="13042821" cy="1088708"/>
          </a:xfrm>
          <a:prstGeom prst="rect">
            <a:avLst/>
          </a:prstGeom>
          <a:noFill/>
          <a:ln/>
        </p:spPr>
        <p:txBody>
          <a:bodyPr wrap="square" lIns="0" tIns="0" rIns="0" bIns="0" rtlCol="0" anchor="t"/>
          <a:lstStyle/>
          <a:p>
            <a:pPr marL="0" indent="0">
              <a:lnSpc>
                <a:spcPts val="2850"/>
              </a:lnSpc>
              <a:buNone/>
            </a:pPr>
            <a:r>
              <a:rPr lang="en-US" sz="1750" dirty="0">
                <a:solidFill>
                  <a:srgbClr val="3B4E4E"/>
                </a:solidFill>
                <a:latin typeface="Overpass Light" pitchFamily="34" charset="0"/>
                <a:ea typeface="Overpass Light" pitchFamily="34" charset="-122"/>
                <a:cs typeface="Overpass Light" pitchFamily="34" charset="-120"/>
              </a:rPr>
              <a:t>The Convention's first seven articles establish the fundamental protections afforded to all individuals within the jurisdiction of signatory states, forming the backbone of human rights protection in Europe. Understanding these articles through the lens of case law provides critical insights into their practical application and evolving interpretation.</a:t>
            </a:r>
            <a:endParaRPr lang="en-US" sz="1750" dirty="0"/>
          </a:p>
        </p:txBody>
      </p:sp>
      <p:sp>
        <p:nvSpPr>
          <p:cNvPr id="5" name="Text 3"/>
          <p:cNvSpPr/>
          <p:nvPr/>
        </p:nvSpPr>
        <p:spPr>
          <a:xfrm>
            <a:off x="793790" y="6059686"/>
            <a:ext cx="13042821" cy="725805"/>
          </a:xfrm>
          <a:prstGeom prst="rect">
            <a:avLst/>
          </a:prstGeom>
          <a:noFill/>
          <a:ln/>
        </p:spPr>
        <p:txBody>
          <a:bodyPr wrap="square" lIns="0" tIns="0" rIns="0" bIns="0" rtlCol="0" anchor="t"/>
          <a:lstStyle/>
          <a:p>
            <a:pPr marL="0" indent="0">
              <a:lnSpc>
                <a:spcPts val="2850"/>
              </a:lnSpc>
              <a:buNone/>
            </a:pPr>
            <a:r>
              <a:rPr lang="en-US" sz="1750" dirty="0">
                <a:solidFill>
                  <a:srgbClr val="3B4E4E"/>
                </a:solidFill>
                <a:latin typeface="Overpass Light" pitchFamily="34" charset="0"/>
                <a:ea typeface="Overpass Light" pitchFamily="34" charset="-122"/>
                <a:cs typeface="Overpass Light" pitchFamily="34" charset="-120"/>
              </a:rPr>
              <a:t>We'll explore how the European Court of Human Rights has shaped the understanding of these provisions through its judgments, highlighting systemic issues addressed through pilot procedures and examining Spain's human rights record.</a:t>
            </a:r>
            <a:endParaRPr lang="en-US" sz="1750" dirty="0"/>
          </a:p>
        </p:txBody>
      </p:sp>
      <p:sp>
        <p:nvSpPr>
          <p:cNvPr id="6" name="Shape 4"/>
          <p:cNvSpPr/>
          <p:nvPr/>
        </p:nvSpPr>
        <p:spPr>
          <a:xfrm>
            <a:off x="793790" y="7057549"/>
            <a:ext cx="362903" cy="362903"/>
          </a:xfrm>
          <a:prstGeom prst="roundRect">
            <a:avLst>
              <a:gd name="adj" fmla="val 25194296"/>
            </a:avLst>
          </a:prstGeom>
          <a:noFill/>
          <a:ln w="7620">
            <a:solidFill>
              <a:srgbClr val="FFFFFF"/>
            </a:solidFill>
            <a:prstDash val="solid"/>
          </a:ln>
        </p:spPr>
        <p:txBody>
          <a:bodyPr/>
          <a:lstStyle/>
          <a:p>
            <a:endParaRPr lang="ru-UA"/>
          </a:p>
        </p:txBody>
      </p:sp>
      <p:pic>
        <p:nvPicPr>
          <p:cNvPr id="7" name="Image 0" descr="preencoded.png"/>
          <p:cNvPicPr>
            <a:picLocks noChangeAspect="1"/>
          </p:cNvPicPr>
          <p:nvPr/>
        </p:nvPicPr>
        <p:blipFill>
          <a:blip r:embed="rId3"/>
          <a:stretch>
            <a:fillRect/>
          </a:stretch>
        </p:blipFill>
        <p:spPr>
          <a:xfrm>
            <a:off x="801410" y="7065169"/>
            <a:ext cx="347663" cy="347663"/>
          </a:xfrm>
          <a:prstGeom prst="rect">
            <a:avLst/>
          </a:prstGeom>
        </p:spPr>
      </p:pic>
      <p:sp>
        <p:nvSpPr>
          <p:cNvPr id="8" name="Text 5"/>
          <p:cNvSpPr/>
          <p:nvPr/>
        </p:nvSpPr>
        <p:spPr>
          <a:xfrm>
            <a:off x="1270040" y="7040642"/>
            <a:ext cx="3359468" cy="396835"/>
          </a:xfrm>
          <a:prstGeom prst="rect">
            <a:avLst/>
          </a:prstGeom>
          <a:noFill/>
          <a:ln/>
        </p:spPr>
        <p:txBody>
          <a:bodyPr wrap="none" lIns="0" tIns="0" rIns="0" bIns="0" rtlCol="0" anchor="t"/>
          <a:lstStyle/>
          <a:p>
            <a:pPr marL="0" indent="0" algn="l">
              <a:lnSpc>
                <a:spcPts val="3100"/>
              </a:lnSpc>
              <a:buNone/>
            </a:pPr>
            <a:r>
              <a:rPr lang="en-US" sz="2200" b="1" dirty="0">
                <a:solidFill>
                  <a:srgbClr val="3B4E4E"/>
                </a:solidFill>
                <a:latin typeface="Overpass Bold" pitchFamily="34" charset="0"/>
                <a:ea typeface="Overpass Bold" pitchFamily="34" charset="-122"/>
                <a:cs typeface="Overpass Bold" pitchFamily="34" charset="-120"/>
              </a:rPr>
              <a:t>by Dr.Tuliakov Viacheslav</a:t>
            </a:r>
            <a:endParaRPr lang="en-US" sz="2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Text 0"/>
          <p:cNvSpPr/>
          <p:nvPr/>
        </p:nvSpPr>
        <p:spPr>
          <a:xfrm>
            <a:off x="610552" y="759381"/>
            <a:ext cx="9082564" cy="545068"/>
          </a:xfrm>
          <a:prstGeom prst="rect">
            <a:avLst/>
          </a:prstGeom>
          <a:noFill/>
          <a:ln/>
        </p:spPr>
        <p:txBody>
          <a:bodyPr wrap="none" lIns="0" tIns="0" rIns="0" bIns="0" rtlCol="0" anchor="t"/>
          <a:lstStyle/>
          <a:p>
            <a:pPr marL="0" indent="0">
              <a:lnSpc>
                <a:spcPts val="4250"/>
              </a:lnSpc>
              <a:buNone/>
            </a:pPr>
            <a:r>
              <a:rPr lang="en-US" sz="3400" b="1" dirty="0">
                <a:solidFill>
                  <a:srgbClr val="233939"/>
                </a:solidFill>
                <a:latin typeface="Syne Bold" pitchFamily="34" charset="0"/>
                <a:ea typeface="Syne Bold" pitchFamily="34" charset="-122"/>
                <a:cs typeface="Syne Bold" pitchFamily="34" charset="-120"/>
              </a:rPr>
              <a:t>Article 7: No Punishment Without Law</a:t>
            </a:r>
            <a:endParaRPr lang="en-US" sz="3400" dirty="0"/>
          </a:p>
        </p:txBody>
      </p:sp>
      <p:sp>
        <p:nvSpPr>
          <p:cNvPr id="3" name="Text 1"/>
          <p:cNvSpPr/>
          <p:nvPr/>
        </p:nvSpPr>
        <p:spPr>
          <a:xfrm>
            <a:off x="610552" y="1653302"/>
            <a:ext cx="13409295" cy="558165"/>
          </a:xfrm>
          <a:prstGeom prst="rect">
            <a:avLst/>
          </a:prstGeom>
          <a:noFill/>
          <a:ln/>
        </p:spPr>
        <p:txBody>
          <a:bodyPr wrap="square" lIns="0" tIns="0" rIns="0" bIns="0" rtlCol="0" anchor="t"/>
          <a:lstStyle/>
          <a:p>
            <a:pPr marL="0" indent="0">
              <a:lnSpc>
                <a:spcPts val="2150"/>
              </a:lnSpc>
              <a:buNone/>
            </a:pPr>
            <a:r>
              <a:rPr lang="en-US" sz="1350" dirty="0">
                <a:solidFill>
                  <a:srgbClr val="3B4E4E"/>
                </a:solidFill>
                <a:latin typeface="Overpass Light" pitchFamily="34" charset="0"/>
                <a:ea typeface="Overpass Light" pitchFamily="34" charset="-122"/>
                <a:cs typeface="Overpass Light" pitchFamily="34" charset="-120"/>
              </a:rPr>
              <a:t>Article 7 embodies the principle of legality in criminal law (nullum crimen, nulla poena sine lege), prohibiting retrospective criminalisation of acts and barring the imposition of heavier penalties than those applicable when the offence was committed. This fundamental safeguard protects against arbitrary prosecution, conviction, and punishment.</a:t>
            </a:r>
            <a:endParaRPr lang="en-US" sz="1350" dirty="0"/>
          </a:p>
        </p:txBody>
      </p:sp>
      <p:sp>
        <p:nvSpPr>
          <p:cNvPr id="4" name="Text 2"/>
          <p:cNvSpPr/>
          <p:nvPr/>
        </p:nvSpPr>
        <p:spPr>
          <a:xfrm>
            <a:off x="610552" y="2407682"/>
            <a:ext cx="13409295" cy="558165"/>
          </a:xfrm>
          <a:prstGeom prst="rect">
            <a:avLst/>
          </a:prstGeom>
          <a:noFill/>
          <a:ln/>
        </p:spPr>
        <p:txBody>
          <a:bodyPr wrap="square" lIns="0" tIns="0" rIns="0" bIns="0" rtlCol="0" anchor="t"/>
          <a:lstStyle/>
          <a:p>
            <a:pPr marL="0" indent="0">
              <a:lnSpc>
                <a:spcPts val="2150"/>
              </a:lnSpc>
              <a:buNone/>
            </a:pPr>
            <a:r>
              <a:rPr lang="en-US" sz="1350" dirty="0">
                <a:solidFill>
                  <a:srgbClr val="3B4E4E"/>
                </a:solidFill>
                <a:latin typeface="Overpass Light" pitchFamily="34" charset="0"/>
                <a:ea typeface="Overpass Light" pitchFamily="34" charset="-122"/>
                <a:cs typeface="Overpass Light" pitchFamily="34" charset="-120"/>
              </a:rPr>
              <a:t>The principle extends beyond the written law to include judicial interpretation, requiring that criminal offences be clearly defined in law. The Court has established that legal provisions must meet standards of accessibility and foreseeability, allowing individuals to reasonably anticipate the consequences of their actions.</a:t>
            </a:r>
            <a:endParaRPr lang="en-US" sz="1350" dirty="0"/>
          </a:p>
        </p:txBody>
      </p:sp>
      <p:sp>
        <p:nvSpPr>
          <p:cNvPr id="5" name="Text 3"/>
          <p:cNvSpPr/>
          <p:nvPr/>
        </p:nvSpPr>
        <p:spPr>
          <a:xfrm>
            <a:off x="610552" y="3162062"/>
            <a:ext cx="13409295" cy="837248"/>
          </a:xfrm>
          <a:prstGeom prst="rect">
            <a:avLst/>
          </a:prstGeom>
          <a:noFill/>
          <a:ln/>
        </p:spPr>
        <p:txBody>
          <a:bodyPr wrap="square" lIns="0" tIns="0" rIns="0" bIns="0" rtlCol="0" anchor="t"/>
          <a:lstStyle/>
          <a:p>
            <a:pPr marL="0" indent="0">
              <a:lnSpc>
                <a:spcPts val="2150"/>
              </a:lnSpc>
              <a:buNone/>
            </a:pPr>
            <a:r>
              <a:rPr lang="en-US" sz="1350" dirty="0">
                <a:solidFill>
                  <a:srgbClr val="3B4E4E"/>
                </a:solidFill>
                <a:latin typeface="Overpass Light" pitchFamily="34" charset="0"/>
                <a:ea typeface="Overpass Light" pitchFamily="34" charset="-122"/>
                <a:cs typeface="Overpass Light" pitchFamily="34" charset="-120"/>
              </a:rPr>
              <a:t>In </a:t>
            </a:r>
            <a:r>
              <a:rPr lang="en-US" sz="1350" b="1" dirty="0">
                <a:solidFill>
                  <a:srgbClr val="3B4E4E"/>
                </a:solidFill>
                <a:latin typeface="Overpass Light" pitchFamily="34" charset="0"/>
                <a:ea typeface="Overpass Light" pitchFamily="34" charset="-122"/>
                <a:cs typeface="Overpass Light" pitchFamily="34" charset="-120"/>
              </a:rPr>
              <a:t>Kononov v. Latvia</a:t>
            </a:r>
            <a:r>
              <a:rPr lang="en-US" sz="1350" dirty="0">
                <a:solidFill>
                  <a:srgbClr val="3B4E4E"/>
                </a:solidFill>
                <a:latin typeface="Overpass Light" pitchFamily="34" charset="0"/>
                <a:ea typeface="Overpass Light" pitchFamily="34" charset="-122"/>
                <a:cs typeface="Overpass Light" pitchFamily="34" charset="-120"/>
              </a:rPr>
              <a:t> [GC] (2010), the Grand Chamber examined whether the applicant's conviction for war crimes committed in 1944 violated Article 7. The Court held that international law provided a sufficient legal basis for the war crimes conviction decades later, finding that the acts were defined with sufficient accessibility and foreseeability as criminal under the laws and customs of war at the time of commission.</a:t>
            </a:r>
            <a:endParaRPr lang="en-US" sz="1350" dirty="0"/>
          </a:p>
        </p:txBody>
      </p:sp>
      <p:sp>
        <p:nvSpPr>
          <p:cNvPr id="6" name="Shape 4"/>
          <p:cNvSpPr/>
          <p:nvPr/>
        </p:nvSpPr>
        <p:spPr>
          <a:xfrm>
            <a:off x="610552" y="4391739"/>
            <a:ext cx="392430" cy="392430"/>
          </a:xfrm>
          <a:prstGeom prst="roundRect">
            <a:avLst>
              <a:gd name="adj" fmla="val 18670"/>
            </a:avLst>
          </a:prstGeom>
          <a:solidFill>
            <a:srgbClr val="DDEEE6"/>
          </a:solidFill>
          <a:ln w="7620">
            <a:solidFill>
              <a:srgbClr val="C3D4CC"/>
            </a:solidFill>
            <a:prstDash val="solid"/>
          </a:ln>
        </p:spPr>
        <p:txBody>
          <a:bodyPr/>
          <a:lstStyle/>
          <a:p>
            <a:endParaRPr lang="ru-UA"/>
          </a:p>
        </p:txBody>
      </p:sp>
      <p:sp>
        <p:nvSpPr>
          <p:cNvPr id="7" name="Text 5"/>
          <p:cNvSpPr/>
          <p:nvPr/>
        </p:nvSpPr>
        <p:spPr>
          <a:xfrm>
            <a:off x="675977" y="4424422"/>
            <a:ext cx="261580" cy="327065"/>
          </a:xfrm>
          <a:prstGeom prst="rect">
            <a:avLst/>
          </a:prstGeom>
          <a:noFill/>
          <a:ln/>
        </p:spPr>
        <p:txBody>
          <a:bodyPr wrap="none" lIns="0" tIns="0" rIns="0" bIns="0" rtlCol="0" anchor="t"/>
          <a:lstStyle/>
          <a:p>
            <a:pPr marL="0" indent="0" algn="ctr">
              <a:lnSpc>
                <a:spcPts val="2050"/>
              </a:lnSpc>
              <a:buNone/>
            </a:pPr>
            <a:r>
              <a:rPr lang="en-US" sz="2050" b="1" dirty="0">
                <a:solidFill>
                  <a:srgbClr val="3B4E4E"/>
                </a:solidFill>
                <a:latin typeface="Syne Bold" pitchFamily="34" charset="0"/>
                <a:ea typeface="Syne Bold" pitchFamily="34" charset="-122"/>
                <a:cs typeface="Syne Bold" pitchFamily="34" charset="-120"/>
              </a:rPr>
              <a:t>1</a:t>
            </a:r>
            <a:endParaRPr lang="en-US" sz="2050" dirty="0"/>
          </a:p>
        </p:txBody>
      </p:sp>
      <p:sp>
        <p:nvSpPr>
          <p:cNvPr id="8" name="Text 6"/>
          <p:cNvSpPr/>
          <p:nvPr/>
        </p:nvSpPr>
        <p:spPr>
          <a:xfrm>
            <a:off x="1177409" y="4391739"/>
            <a:ext cx="2180511" cy="272415"/>
          </a:xfrm>
          <a:prstGeom prst="rect">
            <a:avLst/>
          </a:prstGeom>
          <a:noFill/>
          <a:ln/>
        </p:spPr>
        <p:txBody>
          <a:bodyPr wrap="none" lIns="0" tIns="0" rIns="0" bIns="0" rtlCol="0" anchor="t"/>
          <a:lstStyle/>
          <a:p>
            <a:pPr marL="0" indent="0">
              <a:lnSpc>
                <a:spcPts val="2100"/>
              </a:lnSpc>
              <a:buNone/>
            </a:pPr>
            <a:r>
              <a:rPr lang="en-US" sz="1700" b="1" dirty="0">
                <a:solidFill>
                  <a:srgbClr val="3B4E4E"/>
                </a:solidFill>
                <a:latin typeface="Syne Bold" pitchFamily="34" charset="0"/>
                <a:ea typeface="Syne Bold" pitchFamily="34" charset="-122"/>
                <a:cs typeface="Syne Bold" pitchFamily="34" charset="-120"/>
              </a:rPr>
              <a:t>Accessibility</a:t>
            </a:r>
            <a:endParaRPr lang="en-US" sz="1700" dirty="0"/>
          </a:p>
        </p:txBody>
      </p:sp>
      <p:sp>
        <p:nvSpPr>
          <p:cNvPr id="9" name="Text 7"/>
          <p:cNvSpPr/>
          <p:nvPr/>
        </p:nvSpPr>
        <p:spPr>
          <a:xfrm>
            <a:off x="1177409" y="4768810"/>
            <a:ext cx="6050637" cy="837248"/>
          </a:xfrm>
          <a:prstGeom prst="rect">
            <a:avLst/>
          </a:prstGeom>
          <a:noFill/>
          <a:ln/>
        </p:spPr>
        <p:txBody>
          <a:bodyPr wrap="square" lIns="0" tIns="0" rIns="0" bIns="0" rtlCol="0" anchor="t"/>
          <a:lstStyle/>
          <a:p>
            <a:pPr marL="0" indent="0">
              <a:lnSpc>
                <a:spcPts val="2150"/>
              </a:lnSpc>
              <a:buNone/>
            </a:pPr>
            <a:r>
              <a:rPr lang="en-US" sz="1350" dirty="0">
                <a:solidFill>
                  <a:srgbClr val="3B4E4E"/>
                </a:solidFill>
                <a:latin typeface="Overpass Light" pitchFamily="34" charset="0"/>
                <a:ea typeface="Overpass Light" pitchFamily="34" charset="-122"/>
                <a:cs typeface="Overpass Light" pitchFamily="34" charset="-120"/>
              </a:rPr>
              <a:t>The law must be published or made available in a way that citizens can become aware of which acts will make them criminally liable. Secret laws or unpublished judicial interpretations cannot form the basis for criminal liability.</a:t>
            </a:r>
            <a:endParaRPr lang="en-US" sz="1350" dirty="0"/>
          </a:p>
        </p:txBody>
      </p:sp>
      <p:sp>
        <p:nvSpPr>
          <p:cNvPr id="10" name="Shape 8"/>
          <p:cNvSpPr/>
          <p:nvPr/>
        </p:nvSpPr>
        <p:spPr>
          <a:xfrm>
            <a:off x="7402473" y="4391739"/>
            <a:ext cx="392430" cy="392430"/>
          </a:xfrm>
          <a:prstGeom prst="roundRect">
            <a:avLst>
              <a:gd name="adj" fmla="val 18670"/>
            </a:avLst>
          </a:prstGeom>
          <a:solidFill>
            <a:srgbClr val="DDEEE6"/>
          </a:solidFill>
          <a:ln w="7620">
            <a:solidFill>
              <a:srgbClr val="C3D4CC"/>
            </a:solidFill>
            <a:prstDash val="solid"/>
          </a:ln>
        </p:spPr>
        <p:txBody>
          <a:bodyPr/>
          <a:lstStyle/>
          <a:p>
            <a:endParaRPr lang="ru-UA"/>
          </a:p>
        </p:txBody>
      </p:sp>
      <p:sp>
        <p:nvSpPr>
          <p:cNvPr id="11" name="Text 9"/>
          <p:cNvSpPr/>
          <p:nvPr/>
        </p:nvSpPr>
        <p:spPr>
          <a:xfrm>
            <a:off x="7467898" y="4424422"/>
            <a:ext cx="261580" cy="327065"/>
          </a:xfrm>
          <a:prstGeom prst="rect">
            <a:avLst/>
          </a:prstGeom>
          <a:noFill/>
          <a:ln/>
        </p:spPr>
        <p:txBody>
          <a:bodyPr wrap="none" lIns="0" tIns="0" rIns="0" bIns="0" rtlCol="0" anchor="t"/>
          <a:lstStyle/>
          <a:p>
            <a:pPr marL="0" indent="0" algn="ctr">
              <a:lnSpc>
                <a:spcPts val="2050"/>
              </a:lnSpc>
              <a:buNone/>
            </a:pPr>
            <a:r>
              <a:rPr lang="en-US" sz="2050" b="1" dirty="0">
                <a:solidFill>
                  <a:srgbClr val="3B4E4E"/>
                </a:solidFill>
                <a:latin typeface="Syne Bold" pitchFamily="34" charset="0"/>
                <a:ea typeface="Syne Bold" pitchFamily="34" charset="-122"/>
                <a:cs typeface="Syne Bold" pitchFamily="34" charset="-120"/>
              </a:rPr>
              <a:t>2</a:t>
            </a:r>
            <a:endParaRPr lang="en-US" sz="2050" dirty="0"/>
          </a:p>
        </p:txBody>
      </p:sp>
      <p:sp>
        <p:nvSpPr>
          <p:cNvPr id="12" name="Text 10"/>
          <p:cNvSpPr/>
          <p:nvPr/>
        </p:nvSpPr>
        <p:spPr>
          <a:xfrm>
            <a:off x="7969329" y="4391739"/>
            <a:ext cx="2180511" cy="272415"/>
          </a:xfrm>
          <a:prstGeom prst="rect">
            <a:avLst/>
          </a:prstGeom>
          <a:noFill/>
          <a:ln/>
        </p:spPr>
        <p:txBody>
          <a:bodyPr wrap="none" lIns="0" tIns="0" rIns="0" bIns="0" rtlCol="0" anchor="t"/>
          <a:lstStyle/>
          <a:p>
            <a:pPr marL="0" indent="0">
              <a:lnSpc>
                <a:spcPts val="2100"/>
              </a:lnSpc>
              <a:buNone/>
            </a:pPr>
            <a:r>
              <a:rPr lang="en-US" sz="1700" b="1" dirty="0">
                <a:solidFill>
                  <a:srgbClr val="3B4E4E"/>
                </a:solidFill>
                <a:latin typeface="Syne Bold" pitchFamily="34" charset="0"/>
                <a:ea typeface="Syne Bold" pitchFamily="34" charset="-122"/>
                <a:cs typeface="Syne Bold" pitchFamily="34" charset="-120"/>
              </a:rPr>
              <a:t>Foreseeability</a:t>
            </a:r>
            <a:endParaRPr lang="en-US" sz="1700" dirty="0"/>
          </a:p>
        </p:txBody>
      </p:sp>
      <p:sp>
        <p:nvSpPr>
          <p:cNvPr id="13" name="Text 11"/>
          <p:cNvSpPr/>
          <p:nvPr/>
        </p:nvSpPr>
        <p:spPr>
          <a:xfrm>
            <a:off x="7969329" y="4768810"/>
            <a:ext cx="6050637" cy="837248"/>
          </a:xfrm>
          <a:prstGeom prst="rect">
            <a:avLst/>
          </a:prstGeom>
          <a:noFill/>
          <a:ln/>
        </p:spPr>
        <p:txBody>
          <a:bodyPr wrap="square" lIns="0" tIns="0" rIns="0" bIns="0" rtlCol="0" anchor="t"/>
          <a:lstStyle/>
          <a:p>
            <a:pPr marL="0" indent="0">
              <a:lnSpc>
                <a:spcPts val="2150"/>
              </a:lnSpc>
              <a:buNone/>
            </a:pPr>
            <a:r>
              <a:rPr lang="en-US" sz="1350" dirty="0">
                <a:solidFill>
                  <a:srgbClr val="3B4E4E"/>
                </a:solidFill>
                <a:latin typeface="Overpass Light" pitchFamily="34" charset="0"/>
                <a:ea typeface="Overpass Light" pitchFamily="34" charset="-122"/>
                <a:cs typeface="Overpass Light" pitchFamily="34" charset="-120"/>
              </a:rPr>
              <a:t>The law must be formulated with sufficient precision to enable individuals to regulate their conduct and reasonably foresee the consequences of their actions, potentially with appropriate legal advice.</a:t>
            </a:r>
            <a:endParaRPr lang="en-US" sz="1350" dirty="0"/>
          </a:p>
        </p:txBody>
      </p:sp>
      <p:sp>
        <p:nvSpPr>
          <p:cNvPr id="14" name="Shape 12"/>
          <p:cNvSpPr/>
          <p:nvPr/>
        </p:nvSpPr>
        <p:spPr>
          <a:xfrm>
            <a:off x="610552" y="5976699"/>
            <a:ext cx="392430" cy="392430"/>
          </a:xfrm>
          <a:prstGeom prst="roundRect">
            <a:avLst>
              <a:gd name="adj" fmla="val 18670"/>
            </a:avLst>
          </a:prstGeom>
          <a:solidFill>
            <a:srgbClr val="DDEEE6"/>
          </a:solidFill>
          <a:ln w="7620">
            <a:solidFill>
              <a:srgbClr val="C3D4CC"/>
            </a:solidFill>
            <a:prstDash val="solid"/>
          </a:ln>
        </p:spPr>
        <p:txBody>
          <a:bodyPr/>
          <a:lstStyle/>
          <a:p>
            <a:endParaRPr lang="ru-UA"/>
          </a:p>
        </p:txBody>
      </p:sp>
      <p:sp>
        <p:nvSpPr>
          <p:cNvPr id="15" name="Text 13"/>
          <p:cNvSpPr/>
          <p:nvPr/>
        </p:nvSpPr>
        <p:spPr>
          <a:xfrm>
            <a:off x="675977" y="6009382"/>
            <a:ext cx="261580" cy="327065"/>
          </a:xfrm>
          <a:prstGeom prst="rect">
            <a:avLst/>
          </a:prstGeom>
          <a:noFill/>
          <a:ln/>
        </p:spPr>
        <p:txBody>
          <a:bodyPr wrap="none" lIns="0" tIns="0" rIns="0" bIns="0" rtlCol="0" anchor="t"/>
          <a:lstStyle/>
          <a:p>
            <a:pPr marL="0" indent="0" algn="ctr">
              <a:lnSpc>
                <a:spcPts val="2050"/>
              </a:lnSpc>
              <a:buNone/>
            </a:pPr>
            <a:r>
              <a:rPr lang="en-US" sz="2050" b="1" dirty="0">
                <a:solidFill>
                  <a:srgbClr val="3B4E4E"/>
                </a:solidFill>
                <a:latin typeface="Syne Bold" pitchFamily="34" charset="0"/>
                <a:ea typeface="Syne Bold" pitchFamily="34" charset="-122"/>
                <a:cs typeface="Syne Bold" pitchFamily="34" charset="-120"/>
              </a:rPr>
              <a:t>3</a:t>
            </a:r>
            <a:endParaRPr lang="en-US" sz="2050" dirty="0"/>
          </a:p>
        </p:txBody>
      </p:sp>
      <p:sp>
        <p:nvSpPr>
          <p:cNvPr id="16" name="Text 14"/>
          <p:cNvSpPr/>
          <p:nvPr/>
        </p:nvSpPr>
        <p:spPr>
          <a:xfrm>
            <a:off x="1177409" y="5976699"/>
            <a:ext cx="2180511" cy="272415"/>
          </a:xfrm>
          <a:prstGeom prst="rect">
            <a:avLst/>
          </a:prstGeom>
          <a:noFill/>
          <a:ln/>
        </p:spPr>
        <p:txBody>
          <a:bodyPr wrap="none" lIns="0" tIns="0" rIns="0" bIns="0" rtlCol="0" anchor="t"/>
          <a:lstStyle/>
          <a:p>
            <a:pPr marL="0" indent="0">
              <a:lnSpc>
                <a:spcPts val="2100"/>
              </a:lnSpc>
              <a:buNone/>
            </a:pPr>
            <a:r>
              <a:rPr lang="en-US" sz="1700" b="1" dirty="0">
                <a:solidFill>
                  <a:srgbClr val="3B4E4E"/>
                </a:solidFill>
                <a:latin typeface="Syne Bold" pitchFamily="34" charset="0"/>
                <a:ea typeface="Syne Bold" pitchFamily="34" charset="-122"/>
                <a:cs typeface="Syne Bold" pitchFamily="34" charset="-120"/>
              </a:rPr>
              <a:t>Non-retroactivity</a:t>
            </a:r>
            <a:endParaRPr lang="en-US" sz="1700" dirty="0"/>
          </a:p>
        </p:txBody>
      </p:sp>
      <p:sp>
        <p:nvSpPr>
          <p:cNvPr id="17" name="Text 15"/>
          <p:cNvSpPr/>
          <p:nvPr/>
        </p:nvSpPr>
        <p:spPr>
          <a:xfrm>
            <a:off x="1177409" y="6353770"/>
            <a:ext cx="6050637" cy="1116330"/>
          </a:xfrm>
          <a:prstGeom prst="rect">
            <a:avLst/>
          </a:prstGeom>
          <a:noFill/>
          <a:ln/>
        </p:spPr>
        <p:txBody>
          <a:bodyPr wrap="square" lIns="0" tIns="0" rIns="0" bIns="0" rtlCol="0" anchor="t"/>
          <a:lstStyle/>
          <a:p>
            <a:pPr marL="0" indent="0">
              <a:lnSpc>
                <a:spcPts val="2150"/>
              </a:lnSpc>
              <a:buNone/>
            </a:pPr>
            <a:r>
              <a:rPr lang="en-US" sz="1350" dirty="0">
                <a:solidFill>
                  <a:srgbClr val="3B4E4E"/>
                </a:solidFill>
                <a:latin typeface="Overpass Light" pitchFamily="34" charset="0"/>
                <a:ea typeface="Overpass Light" pitchFamily="34" charset="-122"/>
                <a:cs typeface="Overpass Light" pitchFamily="34" charset="-120"/>
              </a:rPr>
              <a:t>Criminal laws cannot be applied retroactively unless they benefit the accused. This prohibits ex post facto criminalisation and prevents courts from expansively interpreting existing offences to cover acts not clearly punishable when committed.</a:t>
            </a:r>
            <a:endParaRPr lang="en-US" sz="1350" dirty="0"/>
          </a:p>
        </p:txBody>
      </p:sp>
      <p:sp>
        <p:nvSpPr>
          <p:cNvPr id="18" name="Shape 16"/>
          <p:cNvSpPr/>
          <p:nvPr/>
        </p:nvSpPr>
        <p:spPr>
          <a:xfrm>
            <a:off x="7402473" y="5976699"/>
            <a:ext cx="392430" cy="392430"/>
          </a:xfrm>
          <a:prstGeom prst="roundRect">
            <a:avLst>
              <a:gd name="adj" fmla="val 18670"/>
            </a:avLst>
          </a:prstGeom>
          <a:solidFill>
            <a:srgbClr val="DDEEE6"/>
          </a:solidFill>
          <a:ln w="7620">
            <a:solidFill>
              <a:srgbClr val="C3D4CC"/>
            </a:solidFill>
            <a:prstDash val="solid"/>
          </a:ln>
        </p:spPr>
        <p:txBody>
          <a:bodyPr/>
          <a:lstStyle/>
          <a:p>
            <a:endParaRPr lang="ru-UA"/>
          </a:p>
        </p:txBody>
      </p:sp>
      <p:sp>
        <p:nvSpPr>
          <p:cNvPr id="19" name="Text 17"/>
          <p:cNvSpPr/>
          <p:nvPr/>
        </p:nvSpPr>
        <p:spPr>
          <a:xfrm>
            <a:off x="7467898" y="6009382"/>
            <a:ext cx="261580" cy="327065"/>
          </a:xfrm>
          <a:prstGeom prst="rect">
            <a:avLst/>
          </a:prstGeom>
          <a:noFill/>
          <a:ln/>
        </p:spPr>
        <p:txBody>
          <a:bodyPr wrap="none" lIns="0" tIns="0" rIns="0" bIns="0" rtlCol="0" anchor="t"/>
          <a:lstStyle/>
          <a:p>
            <a:pPr marL="0" indent="0" algn="ctr">
              <a:lnSpc>
                <a:spcPts val="2050"/>
              </a:lnSpc>
              <a:buNone/>
            </a:pPr>
            <a:r>
              <a:rPr lang="en-US" sz="2050" b="1" dirty="0">
                <a:solidFill>
                  <a:srgbClr val="3B4E4E"/>
                </a:solidFill>
                <a:latin typeface="Syne Bold" pitchFamily="34" charset="0"/>
                <a:ea typeface="Syne Bold" pitchFamily="34" charset="-122"/>
                <a:cs typeface="Syne Bold" pitchFamily="34" charset="-120"/>
              </a:rPr>
              <a:t>4</a:t>
            </a:r>
            <a:endParaRPr lang="en-US" sz="2050" dirty="0"/>
          </a:p>
        </p:txBody>
      </p:sp>
      <p:sp>
        <p:nvSpPr>
          <p:cNvPr id="20" name="Text 18"/>
          <p:cNvSpPr/>
          <p:nvPr/>
        </p:nvSpPr>
        <p:spPr>
          <a:xfrm>
            <a:off x="7969329" y="5976699"/>
            <a:ext cx="3777139" cy="272415"/>
          </a:xfrm>
          <a:prstGeom prst="rect">
            <a:avLst/>
          </a:prstGeom>
          <a:noFill/>
          <a:ln/>
        </p:spPr>
        <p:txBody>
          <a:bodyPr wrap="none" lIns="0" tIns="0" rIns="0" bIns="0" rtlCol="0" anchor="t"/>
          <a:lstStyle/>
          <a:p>
            <a:pPr marL="0" indent="0">
              <a:lnSpc>
                <a:spcPts val="2100"/>
              </a:lnSpc>
              <a:buNone/>
            </a:pPr>
            <a:r>
              <a:rPr lang="en-US" sz="1700" b="1" dirty="0">
                <a:solidFill>
                  <a:srgbClr val="3B4E4E"/>
                </a:solidFill>
                <a:latin typeface="Syne Bold" pitchFamily="34" charset="0"/>
                <a:ea typeface="Syne Bold" pitchFamily="34" charset="-122"/>
                <a:cs typeface="Syne Bold" pitchFamily="34" charset="-120"/>
              </a:rPr>
              <a:t>Exception: International Crimes</a:t>
            </a:r>
            <a:endParaRPr lang="en-US" sz="1700" dirty="0"/>
          </a:p>
        </p:txBody>
      </p:sp>
      <p:sp>
        <p:nvSpPr>
          <p:cNvPr id="21" name="Text 19"/>
          <p:cNvSpPr/>
          <p:nvPr/>
        </p:nvSpPr>
        <p:spPr>
          <a:xfrm>
            <a:off x="7969329" y="6353770"/>
            <a:ext cx="6050637" cy="1116330"/>
          </a:xfrm>
          <a:prstGeom prst="rect">
            <a:avLst/>
          </a:prstGeom>
          <a:noFill/>
          <a:ln/>
        </p:spPr>
        <p:txBody>
          <a:bodyPr wrap="square" lIns="0" tIns="0" rIns="0" bIns="0" rtlCol="0" anchor="t"/>
          <a:lstStyle/>
          <a:p>
            <a:pPr marL="0" indent="0">
              <a:lnSpc>
                <a:spcPts val="2150"/>
              </a:lnSpc>
              <a:buNone/>
            </a:pPr>
            <a:r>
              <a:rPr lang="en-US" sz="1350" dirty="0">
                <a:solidFill>
                  <a:srgbClr val="3B4E4E"/>
                </a:solidFill>
                <a:latin typeface="Overpass Light" pitchFamily="34" charset="0"/>
                <a:ea typeface="Overpass Light" pitchFamily="34" charset="-122"/>
                <a:cs typeface="Overpass Light" pitchFamily="34" charset="-120"/>
              </a:rPr>
              <a:t>Article 7(2) provides that prosecution for acts criminal "according to the general principles of law recognised by civilised nations" does not violate the principle of legality, permitting prosecution of war crimes and crimes against humanity.</a:t>
            </a:r>
            <a:endParaRPr lang="en-US" sz="135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Text 0"/>
          <p:cNvSpPr/>
          <p:nvPr/>
        </p:nvSpPr>
        <p:spPr>
          <a:xfrm>
            <a:off x="622935" y="825341"/>
            <a:ext cx="10729079" cy="556260"/>
          </a:xfrm>
          <a:prstGeom prst="rect">
            <a:avLst/>
          </a:prstGeom>
          <a:noFill/>
          <a:ln/>
        </p:spPr>
        <p:txBody>
          <a:bodyPr wrap="none" lIns="0" tIns="0" rIns="0" bIns="0" rtlCol="0" anchor="t"/>
          <a:lstStyle/>
          <a:p>
            <a:pPr marL="0" indent="0">
              <a:lnSpc>
                <a:spcPts val="4350"/>
              </a:lnSpc>
              <a:buNone/>
            </a:pPr>
            <a:r>
              <a:rPr lang="en-US" sz="3500" b="1" dirty="0">
                <a:solidFill>
                  <a:srgbClr val="233939"/>
                </a:solidFill>
                <a:latin typeface="Syne Bold" pitchFamily="34" charset="0"/>
                <a:ea typeface="Syne Bold" pitchFamily="34" charset="-122"/>
                <a:cs typeface="Syne Bold" pitchFamily="34" charset="-120"/>
              </a:rPr>
              <a:t>Recent Developments and Emerging Trends</a:t>
            </a:r>
            <a:endParaRPr lang="en-US" sz="3500" dirty="0"/>
          </a:p>
        </p:txBody>
      </p:sp>
      <p:sp>
        <p:nvSpPr>
          <p:cNvPr id="3" name="Text 1"/>
          <p:cNvSpPr/>
          <p:nvPr/>
        </p:nvSpPr>
        <p:spPr>
          <a:xfrm>
            <a:off x="622935" y="1737598"/>
            <a:ext cx="13384530" cy="569595"/>
          </a:xfrm>
          <a:prstGeom prst="rect">
            <a:avLst/>
          </a:prstGeom>
          <a:noFill/>
          <a:ln/>
        </p:spPr>
        <p:txBody>
          <a:bodyPr wrap="square" lIns="0" tIns="0" rIns="0" bIns="0" rtlCol="0" anchor="t"/>
          <a:lstStyle/>
          <a:p>
            <a:pPr marL="0" indent="0">
              <a:lnSpc>
                <a:spcPts val="2200"/>
              </a:lnSpc>
              <a:buNone/>
            </a:pPr>
            <a:r>
              <a:rPr lang="en-US" sz="1400" dirty="0">
                <a:solidFill>
                  <a:srgbClr val="3B4E4E"/>
                </a:solidFill>
                <a:latin typeface="Overpass Light" pitchFamily="34" charset="0"/>
                <a:ea typeface="Overpass Light" pitchFamily="34" charset="-122"/>
                <a:cs typeface="Overpass Light" pitchFamily="34" charset="-120"/>
              </a:rPr>
              <a:t>The interpretation of Articles 1-7 continues to evolve in response to emerging challenges. The COVID-19 pandemic prompted unprecedented state measures restricting various rights, raising questions about the scope of permissible limitations and derogations, particularly regarding freedom of movement and assembly.</a:t>
            </a:r>
            <a:endParaRPr lang="en-US" sz="1400" dirty="0"/>
          </a:p>
        </p:txBody>
      </p:sp>
      <p:sp>
        <p:nvSpPr>
          <p:cNvPr id="4" name="Text 2"/>
          <p:cNvSpPr/>
          <p:nvPr/>
        </p:nvSpPr>
        <p:spPr>
          <a:xfrm>
            <a:off x="622935" y="2507337"/>
            <a:ext cx="13384530" cy="569595"/>
          </a:xfrm>
          <a:prstGeom prst="rect">
            <a:avLst/>
          </a:prstGeom>
          <a:noFill/>
          <a:ln/>
        </p:spPr>
        <p:txBody>
          <a:bodyPr wrap="square" lIns="0" tIns="0" rIns="0" bIns="0" rtlCol="0" anchor="t"/>
          <a:lstStyle/>
          <a:p>
            <a:pPr marL="0" indent="0">
              <a:lnSpc>
                <a:spcPts val="2200"/>
              </a:lnSpc>
              <a:buNone/>
            </a:pPr>
            <a:r>
              <a:rPr lang="en-US" sz="1400" dirty="0">
                <a:solidFill>
                  <a:srgbClr val="3B4E4E"/>
                </a:solidFill>
                <a:latin typeface="Overpass Light" pitchFamily="34" charset="0"/>
                <a:ea typeface="Overpass Light" pitchFamily="34" charset="-122"/>
                <a:cs typeface="Overpass Light" pitchFamily="34" charset="-120"/>
              </a:rPr>
              <a:t>Climate change litigation represents another frontier, with applicants increasingly framing environmental degradation as threatening rights to life and home. The Court's admissibility decision in </a:t>
            </a:r>
            <a:r>
              <a:rPr lang="en-US" sz="1400" b="1" dirty="0">
                <a:solidFill>
                  <a:srgbClr val="3B4E4E"/>
                </a:solidFill>
                <a:latin typeface="Overpass Light" pitchFamily="34" charset="0"/>
                <a:ea typeface="Overpass Light" pitchFamily="34" charset="-122"/>
                <a:cs typeface="Overpass Light" pitchFamily="34" charset="-120"/>
              </a:rPr>
              <a:t>Duarte Agostinho and Others v. Portugal and Others</a:t>
            </a:r>
            <a:r>
              <a:rPr lang="en-US" sz="1400" dirty="0">
                <a:solidFill>
                  <a:srgbClr val="3B4E4E"/>
                </a:solidFill>
                <a:latin typeface="Overpass Light" pitchFamily="34" charset="0"/>
                <a:ea typeface="Overpass Light" pitchFamily="34" charset="-122"/>
                <a:cs typeface="Overpass Light" pitchFamily="34" charset="-120"/>
              </a:rPr>
              <a:t> signals willingness to consider climate change within the Convention framework.</a:t>
            </a:r>
            <a:endParaRPr lang="en-US" sz="1400" dirty="0"/>
          </a:p>
        </p:txBody>
      </p:sp>
      <p:sp>
        <p:nvSpPr>
          <p:cNvPr id="5" name="Text 3"/>
          <p:cNvSpPr/>
          <p:nvPr/>
        </p:nvSpPr>
        <p:spPr>
          <a:xfrm>
            <a:off x="622935" y="3277076"/>
            <a:ext cx="13384530" cy="854393"/>
          </a:xfrm>
          <a:prstGeom prst="rect">
            <a:avLst/>
          </a:prstGeom>
          <a:noFill/>
          <a:ln/>
        </p:spPr>
        <p:txBody>
          <a:bodyPr wrap="square" lIns="0" tIns="0" rIns="0" bIns="0" rtlCol="0" anchor="t"/>
          <a:lstStyle/>
          <a:p>
            <a:pPr marL="0" indent="0">
              <a:lnSpc>
                <a:spcPts val="2200"/>
              </a:lnSpc>
              <a:buNone/>
            </a:pPr>
            <a:r>
              <a:rPr lang="en-US" sz="1400" dirty="0">
                <a:solidFill>
                  <a:srgbClr val="3B4E4E"/>
                </a:solidFill>
                <a:latin typeface="Overpass Light" pitchFamily="34" charset="0"/>
                <a:ea typeface="Overpass Light" pitchFamily="34" charset="-122"/>
                <a:cs typeface="Overpass Light" pitchFamily="34" charset="-120"/>
              </a:rPr>
              <a:t>Artificial intelligence and mass surveillance technologies pose novel challenges to privacy and fair trial rights. The Court is developing jurisprudence on automated decision-making and algorithmic governance, questioning whether traditional safeguards remain adequate in the digital age, with significant implications for criminal justice systems.</a:t>
            </a:r>
            <a:endParaRPr lang="en-US" sz="1400" dirty="0"/>
          </a:p>
        </p:txBody>
      </p:sp>
      <p:sp>
        <p:nvSpPr>
          <p:cNvPr id="6" name="Text 4"/>
          <p:cNvSpPr/>
          <p:nvPr/>
        </p:nvSpPr>
        <p:spPr>
          <a:xfrm>
            <a:off x="622935" y="4509611"/>
            <a:ext cx="3077051" cy="278130"/>
          </a:xfrm>
          <a:prstGeom prst="rect">
            <a:avLst/>
          </a:prstGeom>
          <a:noFill/>
          <a:ln/>
        </p:spPr>
        <p:txBody>
          <a:bodyPr wrap="none" lIns="0" tIns="0" rIns="0" bIns="0" rtlCol="0" anchor="t"/>
          <a:lstStyle/>
          <a:p>
            <a:pPr marL="0" indent="0">
              <a:lnSpc>
                <a:spcPts val="2150"/>
              </a:lnSpc>
              <a:buNone/>
            </a:pPr>
            <a:r>
              <a:rPr lang="en-US" sz="1750" b="1" dirty="0">
                <a:solidFill>
                  <a:srgbClr val="233939"/>
                </a:solidFill>
                <a:latin typeface="Syne Bold" pitchFamily="34" charset="0"/>
                <a:ea typeface="Syne Bold" pitchFamily="34" charset="-122"/>
                <a:cs typeface="Syne Bold" pitchFamily="34" charset="-120"/>
              </a:rPr>
              <a:t>Pandemic Jurisprudence</a:t>
            </a:r>
            <a:endParaRPr lang="en-US" sz="1750" dirty="0"/>
          </a:p>
        </p:txBody>
      </p:sp>
      <p:sp>
        <p:nvSpPr>
          <p:cNvPr id="7" name="Text 5"/>
          <p:cNvSpPr/>
          <p:nvPr/>
        </p:nvSpPr>
        <p:spPr>
          <a:xfrm>
            <a:off x="622935" y="4965740"/>
            <a:ext cx="4171593" cy="2278380"/>
          </a:xfrm>
          <a:prstGeom prst="rect">
            <a:avLst/>
          </a:prstGeom>
          <a:noFill/>
          <a:ln/>
        </p:spPr>
        <p:txBody>
          <a:bodyPr wrap="square" lIns="0" tIns="0" rIns="0" bIns="0" rtlCol="0" anchor="t"/>
          <a:lstStyle/>
          <a:p>
            <a:pPr marL="0" indent="0">
              <a:lnSpc>
                <a:spcPts val="2200"/>
              </a:lnSpc>
              <a:buNone/>
            </a:pPr>
            <a:r>
              <a:rPr lang="en-US" sz="1400" dirty="0">
                <a:solidFill>
                  <a:srgbClr val="3B4E4E"/>
                </a:solidFill>
                <a:latin typeface="Overpass Light" pitchFamily="34" charset="0"/>
                <a:ea typeface="Overpass Light" pitchFamily="34" charset="-122"/>
                <a:cs typeface="Overpass Light" pitchFamily="34" charset="-120"/>
              </a:rPr>
              <a:t>The Court has begun examining cases challenging lockdown measures, quarantine requirements, vaccination policies, and restrictions on care home visits. These cases test the boundaries of permissible limitations on rights during public health emergencies, with the Court generally affording states a wide margin of appreciation while ensuring restrictions remain proportionate.</a:t>
            </a:r>
            <a:endParaRPr lang="en-US" sz="1400" dirty="0"/>
          </a:p>
        </p:txBody>
      </p:sp>
      <p:sp>
        <p:nvSpPr>
          <p:cNvPr id="8" name="Text 6"/>
          <p:cNvSpPr/>
          <p:nvPr/>
        </p:nvSpPr>
        <p:spPr>
          <a:xfrm>
            <a:off x="5236250" y="4509611"/>
            <a:ext cx="3130868" cy="278130"/>
          </a:xfrm>
          <a:prstGeom prst="rect">
            <a:avLst/>
          </a:prstGeom>
          <a:noFill/>
          <a:ln/>
        </p:spPr>
        <p:txBody>
          <a:bodyPr wrap="none" lIns="0" tIns="0" rIns="0" bIns="0" rtlCol="0" anchor="t"/>
          <a:lstStyle/>
          <a:p>
            <a:pPr marL="0" indent="0">
              <a:lnSpc>
                <a:spcPts val="2150"/>
              </a:lnSpc>
              <a:buNone/>
            </a:pPr>
            <a:r>
              <a:rPr lang="en-US" sz="1750" b="1" dirty="0">
                <a:solidFill>
                  <a:srgbClr val="233939"/>
                </a:solidFill>
                <a:latin typeface="Syne Bold" pitchFamily="34" charset="0"/>
                <a:ea typeface="Syne Bold" pitchFamily="34" charset="-122"/>
                <a:cs typeface="Syne Bold" pitchFamily="34" charset="-120"/>
              </a:rPr>
              <a:t>Environmental Protection</a:t>
            </a:r>
            <a:endParaRPr lang="en-US" sz="1750" dirty="0"/>
          </a:p>
        </p:txBody>
      </p:sp>
      <p:sp>
        <p:nvSpPr>
          <p:cNvPr id="9" name="Text 7"/>
          <p:cNvSpPr/>
          <p:nvPr/>
        </p:nvSpPr>
        <p:spPr>
          <a:xfrm>
            <a:off x="5236250" y="4965740"/>
            <a:ext cx="4171593" cy="1993583"/>
          </a:xfrm>
          <a:prstGeom prst="rect">
            <a:avLst/>
          </a:prstGeom>
          <a:noFill/>
          <a:ln/>
        </p:spPr>
        <p:txBody>
          <a:bodyPr wrap="square" lIns="0" tIns="0" rIns="0" bIns="0" rtlCol="0" anchor="t"/>
          <a:lstStyle/>
          <a:p>
            <a:pPr marL="0" indent="0">
              <a:lnSpc>
                <a:spcPts val="2200"/>
              </a:lnSpc>
              <a:buNone/>
            </a:pPr>
            <a:r>
              <a:rPr lang="en-US" sz="1400" dirty="0">
                <a:solidFill>
                  <a:srgbClr val="3B4E4E"/>
                </a:solidFill>
                <a:latin typeface="Overpass Light" pitchFamily="34" charset="0"/>
                <a:ea typeface="Overpass Light" pitchFamily="34" charset="-122"/>
                <a:cs typeface="Overpass Light" pitchFamily="34" charset="-120"/>
              </a:rPr>
              <a:t>Although the Convention does not explicitly protect environmental rights, the Court has increasingly recognised that severe environmental degradation may affect individuals' rights under Articles 2 and 8. Recent applications seek to establish positive obligations for states to mitigate climate change as part of their duty to protect life.</a:t>
            </a:r>
            <a:endParaRPr lang="en-US" sz="1400" dirty="0"/>
          </a:p>
        </p:txBody>
      </p:sp>
      <p:sp>
        <p:nvSpPr>
          <p:cNvPr id="10" name="Text 8"/>
          <p:cNvSpPr/>
          <p:nvPr/>
        </p:nvSpPr>
        <p:spPr>
          <a:xfrm>
            <a:off x="9849564" y="4509611"/>
            <a:ext cx="2224921" cy="278130"/>
          </a:xfrm>
          <a:prstGeom prst="rect">
            <a:avLst/>
          </a:prstGeom>
          <a:noFill/>
          <a:ln/>
        </p:spPr>
        <p:txBody>
          <a:bodyPr wrap="none" lIns="0" tIns="0" rIns="0" bIns="0" rtlCol="0" anchor="t"/>
          <a:lstStyle/>
          <a:p>
            <a:pPr marL="0" indent="0">
              <a:lnSpc>
                <a:spcPts val="2150"/>
              </a:lnSpc>
              <a:buNone/>
            </a:pPr>
            <a:r>
              <a:rPr lang="en-US" sz="1750" b="1" dirty="0">
                <a:solidFill>
                  <a:srgbClr val="233939"/>
                </a:solidFill>
                <a:latin typeface="Syne Bold" pitchFamily="34" charset="0"/>
                <a:ea typeface="Syne Bold" pitchFamily="34" charset="-122"/>
                <a:cs typeface="Syne Bold" pitchFamily="34" charset="-120"/>
              </a:rPr>
              <a:t>Digital Rights</a:t>
            </a:r>
            <a:endParaRPr lang="en-US" sz="1750" dirty="0"/>
          </a:p>
        </p:txBody>
      </p:sp>
      <p:sp>
        <p:nvSpPr>
          <p:cNvPr id="11" name="Text 9"/>
          <p:cNvSpPr/>
          <p:nvPr/>
        </p:nvSpPr>
        <p:spPr>
          <a:xfrm>
            <a:off x="9849564" y="4965740"/>
            <a:ext cx="4171593" cy="1993583"/>
          </a:xfrm>
          <a:prstGeom prst="rect">
            <a:avLst/>
          </a:prstGeom>
          <a:noFill/>
          <a:ln/>
        </p:spPr>
        <p:txBody>
          <a:bodyPr wrap="square" lIns="0" tIns="0" rIns="0" bIns="0" rtlCol="0" anchor="t"/>
          <a:lstStyle/>
          <a:p>
            <a:pPr marL="0" indent="0">
              <a:lnSpc>
                <a:spcPts val="2200"/>
              </a:lnSpc>
              <a:buNone/>
            </a:pPr>
            <a:r>
              <a:rPr lang="en-US" sz="1400" dirty="0">
                <a:solidFill>
                  <a:srgbClr val="3B4E4E"/>
                </a:solidFill>
                <a:latin typeface="Overpass Light" pitchFamily="34" charset="0"/>
                <a:ea typeface="Overpass Light" pitchFamily="34" charset="-122"/>
                <a:cs typeface="Overpass Light" pitchFamily="34" charset="-120"/>
              </a:rPr>
              <a:t>The use of facial recognition, predictive policing algorithms, and automated risk assessment tools in criminal justice raises profound questions about discrimination, transparency, and the right to effective judicial review. The Court is navigating how traditional fair trial guarantees apply when decisions are influenced by opaque technological systems.</a:t>
            </a:r>
            <a:endParaRPr lang="en-US" sz="1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Text 0"/>
          <p:cNvSpPr/>
          <p:nvPr/>
        </p:nvSpPr>
        <p:spPr>
          <a:xfrm>
            <a:off x="587812" y="462082"/>
            <a:ext cx="12110918" cy="524828"/>
          </a:xfrm>
          <a:prstGeom prst="rect">
            <a:avLst/>
          </a:prstGeom>
          <a:noFill/>
          <a:ln/>
        </p:spPr>
        <p:txBody>
          <a:bodyPr wrap="none" lIns="0" tIns="0" rIns="0" bIns="0" rtlCol="0" anchor="t"/>
          <a:lstStyle/>
          <a:p>
            <a:pPr marL="0" indent="0">
              <a:lnSpc>
                <a:spcPts val="4100"/>
              </a:lnSpc>
              <a:buNone/>
            </a:pPr>
            <a:r>
              <a:rPr lang="en-US" sz="3300" b="1" dirty="0">
                <a:solidFill>
                  <a:srgbClr val="233939"/>
                </a:solidFill>
                <a:latin typeface="Syne Bold" pitchFamily="34" charset="0"/>
                <a:ea typeface="Syne Bold" pitchFamily="34" charset="-122"/>
                <a:cs typeface="Syne Bold" pitchFamily="34" charset="-120"/>
              </a:rPr>
              <a:t>Conclusion: The Evolving Interpretation of Articles 1-7</a:t>
            </a:r>
            <a:endParaRPr lang="en-US" sz="3300" dirty="0"/>
          </a:p>
        </p:txBody>
      </p:sp>
      <p:sp>
        <p:nvSpPr>
          <p:cNvPr id="3" name="Text 1"/>
          <p:cNvSpPr/>
          <p:nvPr/>
        </p:nvSpPr>
        <p:spPr>
          <a:xfrm>
            <a:off x="587812" y="1322784"/>
            <a:ext cx="13454777" cy="537448"/>
          </a:xfrm>
          <a:prstGeom prst="rect">
            <a:avLst/>
          </a:prstGeom>
          <a:noFill/>
          <a:ln/>
        </p:spPr>
        <p:txBody>
          <a:bodyPr wrap="square" lIns="0" tIns="0" rIns="0" bIns="0" rtlCol="0" anchor="t"/>
          <a:lstStyle/>
          <a:p>
            <a:pPr marL="0" indent="0">
              <a:lnSpc>
                <a:spcPts val="2100"/>
              </a:lnSpc>
              <a:buNone/>
            </a:pPr>
            <a:r>
              <a:rPr lang="en-US" sz="1300" dirty="0">
                <a:solidFill>
                  <a:srgbClr val="3B4E4E"/>
                </a:solidFill>
                <a:latin typeface="Overpass Light" pitchFamily="34" charset="0"/>
                <a:ea typeface="Overpass Light" pitchFamily="34" charset="-122"/>
                <a:cs typeface="Overpass Light" pitchFamily="34" charset="-120"/>
              </a:rPr>
              <a:t>The European Court of Human Rights has developed Articles 1-7 through dynamic interpretation, adapting these fundamental protections to contemporary challenges whilst maintaining their core principles. This "living instrument" approach ensures the Convention remains relevant in addressing emerging human rights concerns.</a:t>
            </a:r>
            <a:endParaRPr lang="en-US" sz="1300" dirty="0"/>
          </a:p>
        </p:txBody>
      </p:sp>
      <p:sp>
        <p:nvSpPr>
          <p:cNvPr id="4" name="Text 2"/>
          <p:cNvSpPr/>
          <p:nvPr/>
        </p:nvSpPr>
        <p:spPr>
          <a:xfrm>
            <a:off x="587812" y="2049185"/>
            <a:ext cx="13454777" cy="537448"/>
          </a:xfrm>
          <a:prstGeom prst="rect">
            <a:avLst/>
          </a:prstGeom>
          <a:noFill/>
          <a:ln/>
        </p:spPr>
        <p:txBody>
          <a:bodyPr wrap="square" lIns="0" tIns="0" rIns="0" bIns="0" rtlCol="0" anchor="t"/>
          <a:lstStyle/>
          <a:p>
            <a:pPr marL="0" indent="0">
              <a:lnSpc>
                <a:spcPts val="2100"/>
              </a:lnSpc>
              <a:buNone/>
            </a:pPr>
            <a:r>
              <a:rPr lang="en-US" sz="1300" dirty="0">
                <a:solidFill>
                  <a:srgbClr val="3B4E4E"/>
                </a:solidFill>
                <a:latin typeface="Overpass Light" pitchFamily="34" charset="0"/>
                <a:ea typeface="Overpass Light" pitchFamily="34" charset="-122"/>
                <a:cs typeface="Overpass Light" pitchFamily="34" charset="-120"/>
              </a:rPr>
              <a:t>Pilot judgments have proven crucial in addressing systemic deficiencies within national legal systems. By identifying structural problems and prescribing general measures, these procedures move beyond individual redress to effect comprehensive reforms, improving human rights protection for countless individuals not party to the original proceedings.</a:t>
            </a:r>
            <a:endParaRPr lang="en-US" sz="1300" dirty="0"/>
          </a:p>
        </p:txBody>
      </p:sp>
      <p:sp>
        <p:nvSpPr>
          <p:cNvPr id="5" name="Text 3"/>
          <p:cNvSpPr/>
          <p:nvPr/>
        </p:nvSpPr>
        <p:spPr>
          <a:xfrm>
            <a:off x="587812" y="2775585"/>
            <a:ext cx="13454777" cy="806172"/>
          </a:xfrm>
          <a:prstGeom prst="rect">
            <a:avLst/>
          </a:prstGeom>
          <a:noFill/>
          <a:ln/>
        </p:spPr>
        <p:txBody>
          <a:bodyPr wrap="square" lIns="0" tIns="0" rIns="0" bIns="0" rtlCol="0" anchor="t"/>
          <a:lstStyle/>
          <a:p>
            <a:pPr marL="0" indent="0">
              <a:lnSpc>
                <a:spcPts val="2100"/>
              </a:lnSpc>
              <a:buNone/>
            </a:pPr>
            <a:r>
              <a:rPr lang="en-US" sz="1300" dirty="0">
                <a:solidFill>
                  <a:srgbClr val="3B4E4E"/>
                </a:solidFill>
                <a:latin typeface="Overpass Light" pitchFamily="34" charset="0"/>
                <a:ea typeface="Overpass Light" pitchFamily="34" charset="-122"/>
                <a:cs typeface="Overpass Light" pitchFamily="34" charset="-120"/>
              </a:rPr>
              <a:t>Spain's engagement with the Convention system reflects both progress and ongoing challenges. While generally compliant with Court judgments, cases like </a:t>
            </a:r>
            <a:r>
              <a:rPr lang="en-US" sz="1300" b="1" dirty="0">
                <a:solidFill>
                  <a:srgbClr val="3B4E4E"/>
                </a:solidFill>
                <a:latin typeface="Overpass Light" pitchFamily="34" charset="0"/>
                <a:ea typeface="Overpass Light" pitchFamily="34" charset="-122"/>
                <a:cs typeface="Overpass Light" pitchFamily="34" charset="-120"/>
              </a:rPr>
              <a:t>Del Río Prada</a:t>
            </a:r>
            <a:r>
              <a:rPr lang="en-US" sz="1300" dirty="0">
                <a:solidFill>
                  <a:srgbClr val="3B4E4E"/>
                </a:solidFill>
                <a:latin typeface="Overpass Light" pitchFamily="34" charset="0"/>
                <a:ea typeface="Overpass Light" pitchFamily="34" charset="-122"/>
                <a:cs typeface="Overpass Light" pitchFamily="34" charset="-120"/>
              </a:rPr>
              <a:t> and </a:t>
            </a:r>
            <a:r>
              <a:rPr lang="en-US" sz="1300" b="1" dirty="0">
                <a:solidFill>
                  <a:srgbClr val="3B4E4E"/>
                </a:solidFill>
                <a:latin typeface="Overpass Light" pitchFamily="34" charset="0"/>
                <a:ea typeface="Overpass Light" pitchFamily="34" charset="-122"/>
                <a:cs typeface="Overpass Light" pitchFamily="34" charset="-120"/>
              </a:rPr>
              <a:t>N.D. and N.T.</a:t>
            </a:r>
            <a:r>
              <a:rPr lang="en-US" sz="1300" dirty="0">
                <a:solidFill>
                  <a:srgbClr val="3B4E4E"/>
                </a:solidFill>
                <a:latin typeface="Overpass Light" pitchFamily="34" charset="0"/>
                <a:ea typeface="Overpass Light" pitchFamily="34" charset="-122"/>
                <a:cs typeface="Overpass Light" pitchFamily="34" charset="-120"/>
              </a:rPr>
              <a:t> highlight tensions in areas touching national security and territorial integrity. Recent reforms to judicial procedures and detention practices demonstrate the Convention's transformative impact on domestic legal frameworks.</a:t>
            </a:r>
            <a:endParaRPr lang="en-US" sz="1300" dirty="0"/>
          </a:p>
        </p:txBody>
      </p:sp>
      <p:pic>
        <p:nvPicPr>
          <p:cNvPr id="6" name="Image 0" descr="preencoded.png"/>
          <p:cNvPicPr>
            <a:picLocks noChangeAspect="1"/>
          </p:cNvPicPr>
          <p:nvPr/>
        </p:nvPicPr>
        <p:blipFill>
          <a:blip r:embed="rId3"/>
          <a:stretch>
            <a:fillRect/>
          </a:stretch>
        </p:blipFill>
        <p:spPr>
          <a:xfrm>
            <a:off x="3118961" y="3770709"/>
            <a:ext cx="1664970" cy="967740"/>
          </a:xfrm>
          <a:prstGeom prst="rect">
            <a:avLst/>
          </a:prstGeom>
        </p:spPr>
      </p:pic>
      <p:sp>
        <p:nvSpPr>
          <p:cNvPr id="7" name="Text 4"/>
          <p:cNvSpPr/>
          <p:nvPr/>
        </p:nvSpPr>
        <p:spPr>
          <a:xfrm>
            <a:off x="3833336" y="4226838"/>
            <a:ext cx="236101" cy="295156"/>
          </a:xfrm>
          <a:prstGeom prst="rect">
            <a:avLst/>
          </a:prstGeom>
          <a:noFill/>
          <a:ln/>
        </p:spPr>
        <p:txBody>
          <a:bodyPr wrap="none" lIns="0" tIns="0" rIns="0" bIns="0" rtlCol="0" anchor="t"/>
          <a:lstStyle/>
          <a:p>
            <a:pPr marL="0" indent="0" algn="ctr">
              <a:lnSpc>
                <a:spcPts val="2950"/>
              </a:lnSpc>
              <a:buNone/>
            </a:pPr>
            <a:r>
              <a:rPr lang="en-US" sz="1850" b="1" dirty="0">
                <a:solidFill>
                  <a:srgbClr val="3B4E4E"/>
                </a:solidFill>
                <a:latin typeface="Syne Bold" pitchFamily="34" charset="0"/>
                <a:ea typeface="Syne Bold" pitchFamily="34" charset="-122"/>
                <a:cs typeface="Syne Bold" pitchFamily="34" charset="-120"/>
              </a:rPr>
              <a:t>1</a:t>
            </a:r>
            <a:endParaRPr lang="en-US" sz="1850" dirty="0"/>
          </a:p>
        </p:txBody>
      </p:sp>
      <p:sp>
        <p:nvSpPr>
          <p:cNvPr id="8" name="Text 5"/>
          <p:cNvSpPr/>
          <p:nvPr/>
        </p:nvSpPr>
        <p:spPr>
          <a:xfrm>
            <a:off x="4951809" y="3938588"/>
            <a:ext cx="2691884" cy="262533"/>
          </a:xfrm>
          <a:prstGeom prst="rect">
            <a:avLst/>
          </a:prstGeom>
          <a:noFill/>
          <a:ln/>
        </p:spPr>
        <p:txBody>
          <a:bodyPr wrap="none" lIns="0" tIns="0" rIns="0" bIns="0" rtlCol="0" anchor="t"/>
          <a:lstStyle/>
          <a:p>
            <a:pPr marL="0" indent="0" algn="l">
              <a:lnSpc>
                <a:spcPts val="2050"/>
              </a:lnSpc>
              <a:buNone/>
            </a:pPr>
            <a:r>
              <a:rPr lang="en-US" sz="1650" b="1" dirty="0">
                <a:solidFill>
                  <a:srgbClr val="3B4E4E"/>
                </a:solidFill>
                <a:latin typeface="Syne Bold" pitchFamily="34" charset="0"/>
                <a:ea typeface="Syne Bold" pitchFamily="34" charset="-122"/>
                <a:cs typeface="Syne Bold" pitchFamily="34" charset="-120"/>
              </a:rPr>
              <a:t>Dynamic Interpretation</a:t>
            </a:r>
            <a:endParaRPr lang="en-US" sz="1650" dirty="0"/>
          </a:p>
        </p:txBody>
      </p:sp>
      <p:sp>
        <p:nvSpPr>
          <p:cNvPr id="9" name="Text 6"/>
          <p:cNvSpPr/>
          <p:nvPr/>
        </p:nvSpPr>
        <p:spPr>
          <a:xfrm>
            <a:off x="4951809" y="4301847"/>
            <a:ext cx="4954548" cy="268724"/>
          </a:xfrm>
          <a:prstGeom prst="rect">
            <a:avLst/>
          </a:prstGeom>
          <a:noFill/>
          <a:ln/>
        </p:spPr>
        <p:txBody>
          <a:bodyPr wrap="none" lIns="0" tIns="0" rIns="0" bIns="0" rtlCol="0" anchor="t"/>
          <a:lstStyle/>
          <a:p>
            <a:pPr marL="0" indent="0" algn="l">
              <a:lnSpc>
                <a:spcPts val="2100"/>
              </a:lnSpc>
              <a:buNone/>
            </a:pPr>
            <a:r>
              <a:rPr lang="en-US" sz="1300" dirty="0">
                <a:solidFill>
                  <a:srgbClr val="3B4E4E"/>
                </a:solidFill>
                <a:latin typeface="Overpass Light" pitchFamily="34" charset="0"/>
                <a:ea typeface="Overpass Light" pitchFamily="34" charset="-122"/>
                <a:cs typeface="Overpass Light" pitchFamily="34" charset="-120"/>
              </a:rPr>
              <a:t>Evolving understanding of rights to meet contemporary challenges</a:t>
            </a:r>
            <a:endParaRPr lang="en-US" sz="1300" dirty="0"/>
          </a:p>
        </p:txBody>
      </p:sp>
      <p:sp>
        <p:nvSpPr>
          <p:cNvPr id="10" name="Shape 7"/>
          <p:cNvSpPr/>
          <p:nvPr/>
        </p:nvSpPr>
        <p:spPr>
          <a:xfrm>
            <a:off x="4825841" y="4749879"/>
            <a:ext cx="9174837" cy="11430"/>
          </a:xfrm>
          <a:prstGeom prst="roundRect">
            <a:avLst>
              <a:gd name="adj" fmla="val 617227"/>
            </a:avLst>
          </a:prstGeom>
          <a:solidFill>
            <a:srgbClr val="C3D4CC"/>
          </a:solidFill>
          <a:ln/>
        </p:spPr>
        <p:txBody>
          <a:bodyPr/>
          <a:lstStyle/>
          <a:p>
            <a:endParaRPr lang="ru-UA"/>
          </a:p>
        </p:txBody>
      </p:sp>
      <p:pic>
        <p:nvPicPr>
          <p:cNvPr id="11" name="Image 1" descr="preencoded.png"/>
          <p:cNvPicPr>
            <a:picLocks noChangeAspect="1"/>
          </p:cNvPicPr>
          <p:nvPr/>
        </p:nvPicPr>
        <p:blipFill>
          <a:blip r:embed="rId4"/>
          <a:stretch>
            <a:fillRect/>
          </a:stretch>
        </p:blipFill>
        <p:spPr>
          <a:xfrm>
            <a:off x="2286476" y="4780359"/>
            <a:ext cx="3329940" cy="967740"/>
          </a:xfrm>
          <a:prstGeom prst="rect">
            <a:avLst/>
          </a:prstGeom>
        </p:spPr>
      </p:pic>
      <p:sp>
        <p:nvSpPr>
          <p:cNvPr id="12" name="Text 8"/>
          <p:cNvSpPr/>
          <p:nvPr/>
        </p:nvSpPr>
        <p:spPr>
          <a:xfrm>
            <a:off x="3833336" y="5116592"/>
            <a:ext cx="236101" cy="295156"/>
          </a:xfrm>
          <a:prstGeom prst="rect">
            <a:avLst/>
          </a:prstGeom>
          <a:noFill/>
          <a:ln/>
        </p:spPr>
        <p:txBody>
          <a:bodyPr wrap="none" lIns="0" tIns="0" rIns="0" bIns="0" rtlCol="0" anchor="t"/>
          <a:lstStyle/>
          <a:p>
            <a:pPr marL="0" indent="0" algn="ctr">
              <a:lnSpc>
                <a:spcPts val="2950"/>
              </a:lnSpc>
              <a:buNone/>
            </a:pPr>
            <a:r>
              <a:rPr lang="en-US" sz="1850" b="1" dirty="0">
                <a:solidFill>
                  <a:srgbClr val="3B4E4E"/>
                </a:solidFill>
                <a:latin typeface="Syne Bold" pitchFamily="34" charset="0"/>
                <a:ea typeface="Syne Bold" pitchFamily="34" charset="-122"/>
                <a:cs typeface="Syne Bold" pitchFamily="34" charset="-120"/>
              </a:rPr>
              <a:t>2</a:t>
            </a:r>
            <a:endParaRPr lang="en-US" sz="1850" dirty="0"/>
          </a:p>
        </p:txBody>
      </p:sp>
      <p:sp>
        <p:nvSpPr>
          <p:cNvPr id="13" name="Text 9"/>
          <p:cNvSpPr/>
          <p:nvPr/>
        </p:nvSpPr>
        <p:spPr>
          <a:xfrm>
            <a:off x="5784294" y="4948238"/>
            <a:ext cx="2099667" cy="262533"/>
          </a:xfrm>
          <a:prstGeom prst="rect">
            <a:avLst/>
          </a:prstGeom>
          <a:noFill/>
          <a:ln/>
        </p:spPr>
        <p:txBody>
          <a:bodyPr wrap="none" lIns="0" tIns="0" rIns="0" bIns="0" rtlCol="0" anchor="t"/>
          <a:lstStyle/>
          <a:p>
            <a:pPr marL="0" indent="0" algn="l">
              <a:lnSpc>
                <a:spcPts val="2050"/>
              </a:lnSpc>
              <a:buNone/>
            </a:pPr>
            <a:r>
              <a:rPr lang="en-US" sz="1650" b="1" dirty="0">
                <a:solidFill>
                  <a:srgbClr val="3B4E4E"/>
                </a:solidFill>
                <a:latin typeface="Syne Bold" pitchFamily="34" charset="0"/>
                <a:ea typeface="Syne Bold" pitchFamily="34" charset="-122"/>
                <a:cs typeface="Syne Bold" pitchFamily="34" charset="-120"/>
              </a:rPr>
              <a:t>Systemic Impact</a:t>
            </a:r>
            <a:endParaRPr lang="en-US" sz="1650" dirty="0"/>
          </a:p>
        </p:txBody>
      </p:sp>
      <p:sp>
        <p:nvSpPr>
          <p:cNvPr id="14" name="Text 10"/>
          <p:cNvSpPr/>
          <p:nvPr/>
        </p:nvSpPr>
        <p:spPr>
          <a:xfrm>
            <a:off x="5784294" y="5311497"/>
            <a:ext cx="3696533" cy="268724"/>
          </a:xfrm>
          <a:prstGeom prst="rect">
            <a:avLst/>
          </a:prstGeom>
          <a:noFill/>
          <a:ln/>
        </p:spPr>
        <p:txBody>
          <a:bodyPr wrap="none" lIns="0" tIns="0" rIns="0" bIns="0" rtlCol="0" anchor="t"/>
          <a:lstStyle/>
          <a:p>
            <a:pPr marL="0" indent="0" algn="l">
              <a:lnSpc>
                <a:spcPts val="2100"/>
              </a:lnSpc>
              <a:buNone/>
            </a:pPr>
            <a:r>
              <a:rPr lang="en-US" sz="1300" dirty="0">
                <a:solidFill>
                  <a:srgbClr val="3B4E4E"/>
                </a:solidFill>
                <a:latin typeface="Overpass Light" pitchFamily="34" charset="0"/>
                <a:ea typeface="Overpass Light" pitchFamily="34" charset="-122"/>
                <a:cs typeface="Overpass Light" pitchFamily="34" charset="-120"/>
              </a:rPr>
              <a:t>Pilot judgments addressing structural deficiencies</a:t>
            </a:r>
            <a:endParaRPr lang="en-US" sz="1300" dirty="0"/>
          </a:p>
        </p:txBody>
      </p:sp>
      <p:sp>
        <p:nvSpPr>
          <p:cNvPr id="15" name="Shape 11"/>
          <p:cNvSpPr/>
          <p:nvPr/>
        </p:nvSpPr>
        <p:spPr>
          <a:xfrm>
            <a:off x="5658326" y="5759529"/>
            <a:ext cx="8342352" cy="11430"/>
          </a:xfrm>
          <a:prstGeom prst="roundRect">
            <a:avLst>
              <a:gd name="adj" fmla="val 617227"/>
            </a:avLst>
          </a:prstGeom>
          <a:solidFill>
            <a:srgbClr val="C3D4CC"/>
          </a:solidFill>
          <a:ln/>
        </p:spPr>
        <p:txBody>
          <a:bodyPr/>
          <a:lstStyle/>
          <a:p>
            <a:endParaRPr lang="ru-UA"/>
          </a:p>
        </p:txBody>
      </p:sp>
      <p:pic>
        <p:nvPicPr>
          <p:cNvPr id="16" name="Image 2" descr="preencoded.png"/>
          <p:cNvPicPr>
            <a:picLocks noChangeAspect="1"/>
          </p:cNvPicPr>
          <p:nvPr/>
        </p:nvPicPr>
        <p:blipFill>
          <a:blip r:embed="rId5"/>
          <a:stretch>
            <a:fillRect/>
          </a:stretch>
        </p:blipFill>
        <p:spPr>
          <a:xfrm>
            <a:off x="1453872" y="5790009"/>
            <a:ext cx="4995029" cy="967740"/>
          </a:xfrm>
          <a:prstGeom prst="rect">
            <a:avLst/>
          </a:prstGeom>
        </p:spPr>
      </p:pic>
      <p:sp>
        <p:nvSpPr>
          <p:cNvPr id="17" name="Text 12"/>
          <p:cNvSpPr/>
          <p:nvPr/>
        </p:nvSpPr>
        <p:spPr>
          <a:xfrm>
            <a:off x="3833217" y="6126242"/>
            <a:ext cx="236101" cy="295156"/>
          </a:xfrm>
          <a:prstGeom prst="rect">
            <a:avLst/>
          </a:prstGeom>
          <a:noFill/>
          <a:ln/>
        </p:spPr>
        <p:txBody>
          <a:bodyPr wrap="none" lIns="0" tIns="0" rIns="0" bIns="0" rtlCol="0" anchor="t"/>
          <a:lstStyle/>
          <a:p>
            <a:pPr marL="0" indent="0" algn="ctr">
              <a:lnSpc>
                <a:spcPts val="2950"/>
              </a:lnSpc>
              <a:buNone/>
            </a:pPr>
            <a:r>
              <a:rPr lang="en-US" sz="1850" b="1" dirty="0">
                <a:solidFill>
                  <a:srgbClr val="3B4E4E"/>
                </a:solidFill>
                <a:latin typeface="Syne Bold" pitchFamily="34" charset="0"/>
                <a:ea typeface="Syne Bold" pitchFamily="34" charset="-122"/>
                <a:cs typeface="Syne Bold" pitchFamily="34" charset="-120"/>
              </a:rPr>
              <a:t>3</a:t>
            </a:r>
            <a:endParaRPr lang="en-US" sz="1850" dirty="0"/>
          </a:p>
        </p:txBody>
      </p:sp>
      <p:sp>
        <p:nvSpPr>
          <p:cNvPr id="18" name="Text 13"/>
          <p:cNvSpPr/>
          <p:nvPr/>
        </p:nvSpPr>
        <p:spPr>
          <a:xfrm>
            <a:off x="6616779" y="5957887"/>
            <a:ext cx="2531745" cy="262533"/>
          </a:xfrm>
          <a:prstGeom prst="rect">
            <a:avLst/>
          </a:prstGeom>
          <a:noFill/>
          <a:ln/>
        </p:spPr>
        <p:txBody>
          <a:bodyPr wrap="none" lIns="0" tIns="0" rIns="0" bIns="0" rtlCol="0" anchor="t"/>
          <a:lstStyle/>
          <a:p>
            <a:pPr marL="0" indent="0" algn="l">
              <a:lnSpc>
                <a:spcPts val="2050"/>
              </a:lnSpc>
              <a:buNone/>
            </a:pPr>
            <a:r>
              <a:rPr lang="en-US" sz="1650" b="1" dirty="0">
                <a:solidFill>
                  <a:srgbClr val="3B4E4E"/>
                </a:solidFill>
                <a:latin typeface="Syne Bold" pitchFamily="34" charset="0"/>
                <a:ea typeface="Syne Bold" pitchFamily="34" charset="-122"/>
                <a:cs typeface="Syne Bold" pitchFamily="34" charset="-120"/>
              </a:rPr>
              <a:t>State Implementation</a:t>
            </a:r>
            <a:endParaRPr lang="en-US" sz="1650" dirty="0"/>
          </a:p>
        </p:txBody>
      </p:sp>
      <p:sp>
        <p:nvSpPr>
          <p:cNvPr id="19" name="Text 14"/>
          <p:cNvSpPr/>
          <p:nvPr/>
        </p:nvSpPr>
        <p:spPr>
          <a:xfrm>
            <a:off x="6616779" y="6321147"/>
            <a:ext cx="3502462" cy="268724"/>
          </a:xfrm>
          <a:prstGeom prst="rect">
            <a:avLst/>
          </a:prstGeom>
          <a:noFill/>
          <a:ln/>
        </p:spPr>
        <p:txBody>
          <a:bodyPr wrap="none" lIns="0" tIns="0" rIns="0" bIns="0" rtlCol="0" anchor="t"/>
          <a:lstStyle/>
          <a:p>
            <a:pPr marL="0" indent="0" algn="l">
              <a:lnSpc>
                <a:spcPts val="2100"/>
              </a:lnSpc>
              <a:buNone/>
            </a:pPr>
            <a:r>
              <a:rPr lang="en-US" sz="1300" dirty="0">
                <a:solidFill>
                  <a:srgbClr val="3B4E4E"/>
                </a:solidFill>
                <a:latin typeface="Overpass Light" pitchFamily="34" charset="0"/>
                <a:ea typeface="Overpass Light" pitchFamily="34" charset="-122"/>
                <a:cs typeface="Overpass Light" pitchFamily="34" charset="-120"/>
              </a:rPr>
              <a:t>National incorporation of Convention standards</a:t>
            </a:r>
            <a:endParaRPr lang="en-US" sz="1300" dirty="0"/>
          </a:p>
        </p:txBody>
      </p:sp>
      <p:sp>
        <p:nvSpPr>
          <p:cNvPr id="20" name="Shape 15"/>
          <p:cNvSpPr/>
          <p:nvPr/>
        </p:nvSpPr>
        <p:spPr>
          <a:xfrm>
            <a:off x="6490811" y="6769179"/>
            <a:ext cx="7509867" cy="11430"/>
          </a:xfrm>
          <a:prstGeom prst="roundRect">
            <a:avLst>
              <a:gd name="adj" fmla="val 617227"/>
            </a:avLst>
          </a:prstGeom>
          <a:solidFill>
            <a:srgbClr val="C3D4CC"/>
          </a:solidFill>
          <a:ln/>
        </p:spPr>
        <p:txBody>
          <a:bodyPr/>
          <a:lstStyle/>
          <a:p>
            <a:endParaRPr lang="ru-UA"/>
          </a:p>
        </p:txBody>
      </p:sp>
      <p:pic>
        <p:nvPicPr>
          <p:cNvPr id="21" name="Image 3" descr="preencoded.png"/>
          <p:cNvPicPr>
            <a:picLocks noChangeAspect="1"/>
          </p:cNvPicPr>
          <p:nvPr/>
        </p:nvPicPr>
        <p:blipFill>
          <a:blip r:embed="rId6"/>
          <a:stretch>
            <a:fillRect/>
          </a:stretch>
        </p:blipFill>
        <p:spPr>
          <a:xfrm>
            <a:off x="621387" y="6799659"/>
            <a:ext cx="6659999" cy="967740"/>
          </a:xfrm>
          <a:prstGeom prst="rect">
            <a:avLst/>
          </a:prstGeom>
        </p:spPr>
      </p:pic>
      <p:sp>
        <p:nvSpPr>
          <p:cNvPr id="22" name="Text 16"/>
          <p:cNvSpPr/>
          <p:nvPr/>
        </p:nvSpPr>
        <p:spPr>
          <a:xfrm>
            <a:off x="3833217" y="7135892"/>
            <a:ext cx="236101" cy="295156"/>
          </a:xfrm>
          <a:prstGeom prst="rect">
            <a:avLst/>
          </a:prstGeom>
          <a:noFill/>
          <a:ln/>
        </p:spPr>
        <p:txBody>
          <a:bodyPr wrap="none" lIns="0" tIns="0" rIns="0" bIns="0" rtlCol="0" anchor="t"/>
          <a:lstStyle/>
          <a:p>
            <a:pPr marL="0" indent="0" algn="ctr">
              <a:lnSpc>
                <a:spcPts val="2950"/>
              </a:lnSpc>
              <a:buNone/>
            </a:pPr>
            <a:r>
              <a:rPr lang="en-US" sz="1850" b="1" dirty="0">
                <a:solidFill>
                  <a:srgbClr val="3B4E4E"/>
                </a:solidFill>
                <a:latin typeface="Syne Bold" pitchFamily="34" charset="0"/>
                <a:ea typeface="Syne Bold" pitchFamily="34" charset="-122"/>
                <a:cs typeface="Syne Bold" pitchFamily="34" charset="-120"/>
              </a:rPr>
              <a:t>4</a:t>
            </a:r>
            <a:endParaRPr lang="en-US" sz="1850" dirty="0"/>
          </a:p>
        </p:txBody>
      </p:sp>
      <p:sp>
        <p:nvSpPr>
          <p:cNvPr id="23" name="Text 17"/>
          <p:cNvSpPr/>
          <p:nvPr/>
        </p:nvSpPr>
        <p:spPr>
          <a:xfrm>
            <a:off x="7449264" y="6967538"/>
            <a:ext cx="2386727" cy="262533"/>
          </a:xfrm>
          <a:prstGeom prst="rect">
            <a:avLst/>
          </a:prstGeom>
          <a:noFill/>
          <a:ln/>
        </p:spPr>
        <p:txBody>
          <a:bodyPr wrap="none" lIns="0" tIns="0" rIns="0" bIns="0" rtlCol="0" anchor="t"/>
          <a:lstStyle/>
          <a:p>
            <a:pPr marL="0" indent="0" algn="l">
              <a:lnSpc>
                <a:spcPts val="2050"/>
              </a:lnSpc>
              <a:buNone/>
            </a:pPr>
            <a:r>
              <a:rPr lang="en-US" sz="1650" b="1" dirty="0">
                <a:solidFill>
                  <a:srgbClr val="3B4E4E"/>
                </a:solidFill>
                <a:latin typeface="Syne Bold" pitchFamily="34" charset="0"/>
                <a:ea typeface="Syne Bold" pitchFamily="34" charset="-122"/>
                <a:cs typeface="Syne Bold" pitchFamily="34" charset="-120"/>
              </a:rPr>
              <a:t>Individual Protection</a:t>
            </a:r>
            <a:endParaRPr lang="en-US" sz="1650" dirty="0"/>
          </a:p>
        </p:txBody>
      </p:sp>
      <p:sp>
        <p:nvSpPr>
          <p:cNvPr id="24" name="Text 18"/>
          <p:cNvSpPr/>
          <p:nvPr/>
        </p:nvSpPr>
        <p:spPr>
          <a:xfrm>
            <a:off x="7449264" y="7330797"/>
            <a:ext cx="2984540" cy="268724"/>
          </a:xfrm>
          <a:prstGeom prst="rect">
            <a:avLst/>
          </a:prstGeom>
          <a:noFill/>
          <a:ln/>
        </p:spPr>
        <p:txBody>
          <a:bodyPr wrap="none" lIns="0" tIns="0" rIns="0" bIns="0" rtlCol="0" anchor="t"/>
          <a:lstStyle/>
          <a:p>
            <a:pPr marL="0" indent="0" algn="l">
              <a:lnSpc>
                <a:spcPts val="2100"/>
              </a:lnSpc>
              <a:buNone/>
            </a:pPr>
            <a:r>
              <a:rPr lang="en-US" sz="1300" dirty="0">
                <a:solidFill>
                  <a:srgbClr val="3B4E4E"/>
                </a:solidFill>
                <a:latin typeface="Overpass Light" pitchFamily="34" charset="0"/>
                <a:ea typeface="Overpass Light" pitchFamily="34" charset="-122"/>
                <a:cs typeface="Overpass Light" pitchFamily="34" charset="-120"/>
              </a:rPr>
              <a:t>Effective remedies for specific violations</a:t>
            </a:r>
            <a:endParaRPr lang="en-US" sz="13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B57114-41EA-898A-A07C-0D35BE35739E}"/>
              </a:ext>
            </a:extLst>
          </p:cNvPr>
          <p:cNvSpPr txBox="1"/>
          <p:nvPr/>
        </p:nvSpPr>
        <p:spPr>
          <a:xfrm>
            <a:off x="442452" y="280219"/>
            <a:ext cx="13951974" cy="4062651"/>
          </a:xfrm>
          <a:prstGeom prst="rect">
            <a:avLst/>
          </a:prstGeom>
          <a:noFill/>
        </p:spPr>
        <p:txBody>
          <a:bodyPr wrap="square" rtlCol="0">
            <a:spAutoFit/>
          </a:bodyPr>
          <a:lstStyle/>
          <a:p>
            <a:pPr algn="ctr"/>
            <a:r>
              <a:rPr lang="en" sz="2400" b="1" i="0" u="none" strike="noStrike" dirty="0">
                <a:solidFill>
                  <a:srgbClr val="000000"/>
                </a:solidFill>
                <a:effectLst/>
                <a:latin typeface="Times New Roman" panose="02020603050405020304" pitchFamily="18" charset="0"/>
                <a:cs typeface="Times New Roman" panose="02020603050405020304" pitchFamily="18" charset="0"/>
              </a:rPr>
              <a:t>Article 1 ECHR</a:t>
            </a:r>
            <a:r>
              <a:rPr lang="en" sz="2400" b="0" i="0" u="none" strike="noStrike" dirty="0">
                <a:solidFill>
                  <a:srgbClr val="000000"/>
                </a:solidFill>
                <a:effectLst/>
                <a:latin typeface="Times New Roman" panose="02020603050405020304" pitchFamily="18" charset="0"/>
                <a:cs typeface="Times New Roman" panose="02020603050405020304" pitchFamily="18" charset="0"/>
              </a:rPr>
              <a:t> </a:t>
            </a:r>
          </a:p>
          <a:p>
            <a:pPr algn="ctr"/>
            <a:r>
              <a:rPr lang="en" sz="2400" b="0" i="0" u="none" strike="noStrike" dirty="0">
                <a:solidFill>
                  <a:srgbClr val="000000"/>
                </a:solidFill>
                <a:effectLst/>
                <a:latin typeface="Times New Roman" panose="02020603050405020304" pitchFamily="18" charset="0"/>
                <a:cs typeface="Times New Roman" panose="02020603050405020304" pitchFamily="18" charset="0"/>
              </a:rPr>
              <a:t>establishes the </a:t>
            </a:r>
            <a:r>
              <a:rPr lang="en" sz="2400" b="1" i="0" u="none" strike="noStrike" dirty="0">
                <a:solidFill>
                  <a:srgbClr val="000000"/>
                </a:solidFill>
                <a:effectLst/>
                <a:latin typeface="Times New Roman" panose="02020603050405020304" pitchFamily="18" charset="0"/>
                <a:cs typeface="Times New Roman" panose="02020603050405020304" pitchFamily="18" charset="0"/>
              </a:rPr>
              <a:t>scope of state responsibility</a:t>
            </a:r>
            <a:r>
              <a:rPr lang="en" sz="2400" b="0" i="0" u="none" strike="noStrike" dirty="0">
                <a:solidFill>
                  <a:srgbClr val="000000"/>
                </a:solidFill>
                <a:effectLst/>
                <a:latin typeface="Times New Roman" panose="02020603050405020304" pitchFamily="18" charset="0"/>
                <a:cs typeface="Times New Roman" panose="02020603050405020304" pitchFamily="18" charset="0"/>
              </a:rPr>
              <a:t> and underscores the </a:t>
            </a:r>
            <a:r>
              <a:rPr lang="en" sz="2400" b="1" i="0" u="none" strike="noStrike" dirty="0">
                <a:solidFill>
                  <a:srgbClr val="000000"/>
                </a:solidFill>
                <a:effectLst/>
                <a:latin typeface="Times New Roman" panose="02020603050405020304" pitchFamily="18" charset="0"/>
                <a:cs typeface="Times New Roman" panose="02020603050405020304" pitchFamily="18" charset="0"/>
              </a:rPr>
              <a:t>obligation to secure human rights for all individuals within the state’s jurisdiction</a:t>
            </a:r>
            <a:r>
              <a:rPr lang="en" sz="2400" b="0" i="0" u="none" strike="noStrike" dirty="0">
                <a:solidFill>
                  <a:srgbClr val="000000"/>
                </a:solidFill>
                <a:effectLst/>
                <a:latin typeface="Times New Roman" panose="02020603050405020304" pitchFamily="18" charset="0"/>
                <a:cs typeface="Times New Roman" panose="02020603050405020304" pitchFamily="18" charset="0"/>
              </a:rPr>
              <a:t>. </a:t>
            </a:r>
          </a:p>
          <a:p>
            <a:pPr algn="ctr"/>
            <a:endParaRPr lang="en" sz="2400" dirty="0">
              <a:solidFill>
                <a:srgbClr val="000000"/>
              </a:solidFill>
              <a:latin typeface="Times New Roman" panose="02020603050405020304" pitchFamily="18" charset="0"/>
              <a:cs typeface="Times New Roman" panose="02020603050405020304" pitchFamily="18" charset="0"/>
              <a:hlinkClick r:id="rId2"/>
            </a:endParaRPr>
          </a:p>
          <a:p>
            <a:pPr algn="ctr"/>
            <a:r>
              <a:rPr lang="en" sz="2400" b="0" i="0" u="none" strike="noStrike" dirty="0">
                <a:solidFill>
                  <a:srgbClr val="000000"/>
                </a:solidFill>
                <a:effectLst/>
                <a:latin typeface="Times New Roman" panose="02020603050405020304" pitchFamily="18" charset="0"/>
                <a:cs typeface="Times New Roman" panose="02020603050405020304" pitchFamily="18" charset="0"/>
                <a:hlinkClick r:id="rId2"/>
              </a:rPr>
              <a:t>https://ks.echr.coe.int/documents/d/echr-ks/guide-on-article-1-obligation-to-respect-human-rights</a:t>
            </a:r>
            <a:endParaRPr lang="en" sz="2400" b="0" i="0" u="none" strike="noStrike" dirty="0">
              <a:solidFill>
                <a:srgbClr val="000000"/>
              </a:solidFill>
              <a:effectLst/>
              <a:latin typeface="Times New Roman" panose="02020603050405020304" pitchFamily="18" charset="0"/>
              <a:cs typeface="Times New Roman" panose="02020603050405020304" pitchFamily="18" charset="0"/>
            </a:endParaRPr>
          </a:p>
          <a:p>
            <a:pPr algn="ctr"/>
            <a:endParaRPr lang="en" sz="2400" dirty="0">
              <a:solidFill>
                <a:srgbClr val="000000"/>
              </a:solidFill>
              <a:latin typeface="Times New Roman" panose="02020603050405020304" pitchFamily="18" charset="0"/>
              <a:cs typeface="Times New Roman" panose="02020603050405020304" pitchFamily="18" charset="0"/>
            </a:endParaRPr>
          </a:p>
          <a:p>
            <a:pPr algn="ctr"/>
            <a:endParaRPr lang="en" sz="2400" b="0" i="0" u="none" strike="noStrike" dirty="0">
              <a:solidFill>
                <a:srgbClr val="000000"/>
              </a:solidFill>
              <a:effectLst/>
              <a:latin typeface="Times New Roman" panose="02020603050405020304" pitchFamily="18" charset="0"/>
              <a:cs typeface="Times New Roman" panose="02020603050405020304" pitchFamily="18" charset="0"/>
            </a:endParaRPr>
          </a:p>
          <a:p>
            <a:pPr algn="ctr"/>
            <a:endParaRPr lang="en" sz="2400" b="0" i="0" u="none" strike="noStrike" dirty="0">
              <a:solidFill>
                <a:srgbClr val="000000"/>
              </a:solidFill>
              <a:effectLst/>
              <a:latin typeface="Times New Roman" panose="02020603050405020304" pitchFamily="18" charset="0"/>
              <a:cs typeface="Times New Roman" panose="02020603050405020304" pitchFamily="18" charset="0"/>
            </a:endParaRPr>
          </a:p>
          <a:p>
            <a:pPr algn="ctr"/>
            <a:endParaRPr lang="en" sz="2400" b="0" i="0" u="none" strike="noStrike" dirty="0">
              <a:solidFill>
                <a:srgbClr val="000000"/>
              </a:solidFill>
              <a:effectLst/>
              <a:latin typeface="Times New Roman" panose="02020603050405020304" pitchFamily="18" charset="0"/>
              <a:cs typeface="Times New Roman" panose="02020603050405020304" pitchFamily="18" charset="0"/>
            </a:endParaRPr>
          </a:p>
          <a:p>
            <a:pPr algn="l"/>
            <a:endParaRPr lang="en" sz="2400" b="0" i="0" u="none" strike="noStrike" dirty="0">
              <a:solidFill>
                <a:srgbClr val="000000"/>
              </a:solidFill>
              <a:effectLst/>
              <a:latin typeface="Times New Roman" panose="02020603050405020304" pitchFamily="18" charset="0"/>
              <a:cs typeface="Times New Roman" panose="02020603050405020304" pitchFamily="18" charset="0"/>
            </a:endParaRPr>
          </a:p>
          <a:p>
            <a:endParaRPr lang="ru-UA" dirty="0">
              <a:latin typeface="Times New Roman" panose="02020603050405020304" pitchFamily="18" charset="0"/>
              <a:cs typeface="Times New Roman" panose="02020603050405020304" pitchFamily="18" charset="0"/>
            </a:endParaRPr>
          </a:p>
        </p:txBody>
      </p:sp>
      <p:pic>
        <p:nvPicPr>
          <p:cNvPr id="4" name="Рисунок 3" descr="Изображение выглядит как текст, плакат, Шрифт, графический дизайн&#10;&#10;Контент, сгенерированный ИИ, может содержать ошибки.">
            <a:extLst>
              <a:ext uri="{FF2B5EF4-FFF2-40B4-BE49-F238E27FC236}">
                <a16:creationId xmlns:a16="http://schemas.microsoft.com/office/drawing/2014/main" id="{2F40302E-C1EF-1088-CEA5-951DD6781EC7}"/>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1456267" y="2673349"/>
            <a:ext cx="11938000" cy="4840869"/>
          </a:xfrm>
          <a:prstGeom prst="rect">
            <a:avLst/>
          </a:prstGeom>
        </p:spPr>
      </p:pic>
      <p:sp>
        <p:nvSpPr>
          <p:cNvPr id="5" name="TextBox 4">
            <a:extLst>
              <a:ext uri="{FF2B5EF4-FFF2-40B4-BE49-F238E27FC236}">
                <a16:creationId xmlns:a16="http://schemas.microsoft.com/office/drawing/2014/main" id="{A87CD16A-DD19-0961-1DA0-90F74240E495}"/>
              </a:ext>
            </a:extLst>
          </p:cNvPr>
          <p:cNvSpPr txBox="1"/>
          <p:nvPr/>
        </p:nvSpPr>
        <p:spPr>
          <a:xfrm>
            <a:off x="5283199" y="5556250"/>
            <a:ext cx="6824133" cy="230832"/>
          </a:xfrm>
          <a:prstGeom prst="rect">
            <a:avLst/>
          </a:prstGeom>
          <a:noFill/>
        </p:spPr>
        <p:txBody>
          <a:bodyPr wrap="square" rtlCol="0">
            <a:spAutoFit/>
          </a:bodyPr>
          <a:lstStyle/>
          <a:p>
            <a:r>
              <a:rPr lang="ru-UA" sz="900">
                <a:hlinkClick r:id="rId4" tooltip="http://www.flickr.com/photos/artmakesmesmile/2516476754/"/>
              </a:rPr>
              <a:t>Это изображение</a:t>
            </a:r>
            <a:r>
              <a:rPr lang="ru-UA" sz="900"/>
              <a:t>, автор: Неизвестный автор, лицензия: </a:t>
            </a:r>
            <a:r>
              <a:rPr lang="ru-UA" sz="900">
                <a:hlinkClick r:id="rId5" tooltip="https://creativecommons.org/licenses/by/3.0/"/>
              </a:rPr>
              <a:t>CC BY</a:t>
            </a:r>
            <a:endParaRPr lang="ru-UA" sz="900"/>
          </a:p>
        </p:txBody>
      </p:sp>
    </p:spTree>
    <p:extLst>
      <p:ext uri="{BB962C8B-B14F-4D97-AF65-F5344CB8AC3E}">
        <p14:creationId xmlns:p14="http://schemas.microsoft.com/office/powerpoint/2010/main" val="339242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Text 0"/>
          <p:cNvSpPr/>
          <p:nvPr/>
        </p:nvSpPr>
        <p:spPr>
          <a:xfrm>
            <a:off x="622697" y="903684"/>
            <a:ext cx="10970776" cy="556022"/>
          </a:xfrm>
          <a:prstGeom prst="rect">
            <a:avLst/>
          </a:prstGeom>
          <a:noFill/>
          <a:ln/>
        </p:spPr>
        <p:txBody>
          <a:bodyPr wrap="none" lIns="0" tIns="0" rIns="0" bIns="0" rtlCol="0" anchor="t"/>
          <a:lstStyle/>
          <a:p>
            <a:pPr marL="0" indent="0">
              <a:lnSpc>
                <a:spcPts val="4350"/>
              </a:lnSpc>
              <a:buNone/>
            </a:pPr>
            <a:r>
              <a:rPr lang="en-US" sz="3500" b="1" dirty="0">
                <a:solidFill>
                  <a:srgbClr val="233939"/>
                </a:solidFill>
                <a:latin typeface="Syne Bold" pitchFamily="34" charset="0"/>
                <a:ea typeface="Syne Bold" pitchFamily="34" charset="-122"/>
                <a:cs typeface="Syne Bold" pitchFamily="34" charset="-120"/>
              </a:rPr>
              <a:t>Article 1: Obligation to Respect Human Rights</a:t>
            </a:r>
            <a:endParaRPr lang="en-US" sz="3500" dirty="0"/>
          </a:p>
        </p:txBody>
      </p:sp>
      <p:sp>
        <p:nvSpPr>
          <p:cNvPr id="3" name="Text 1"/>
          <p:cNvSpPr/>
          <p:nvPr/>
        </p:nvSpPr>
        <p:spPr>
          <a:xfrm>
            <a:off x="622697" y="1815465"/>
            <a:ext cx="13385006" cy="569119"/>
          </a:xfrm>
          <a:prstGeom prst="rect">
            <a:avLst/>
          </a:prstGeom>
          <a:noFill/>
          <a:ln/>
        </p:spPr>
        <p:txBody>
          <a:bodyPr wrap="square" lIns="0" tIns="0" rIns="0" bIns="0" rtlCol="0" anchor="t"/>
          <a:lstStyle/>
          <a:p>
            <a:pPr marL="0" indent="0">
              <a:lnSpc>
                <a:spcPts val="2200"/>
              </a:lnSpc>
              <a:buNone/>
            </a:pPr>
            <a:r>
              <a:rPr lang="en-US" sz="1400" dirty="0">
                <a:solidFill>
                  <a:srgbClr val="3B4E4E"/>
                </a:solidFill>
                <a:latin typeface="Overpass Light" pitchFamily="34" charset="0"/>
                <a:ea typeface="Overpass Light" pitchFamily="34" charset="-122"/>
                <a:cs typeface="Overpass Light" pitchFamily="34" charset="-120"/>
              </a:rPr>
              <a:t>Article 1 establishes the fundamental obligation of Contracting States to "secure to everyone within their jurisdiction" the rights and freedoms defined in the Convention. This provision serves as the gateway to Convention protection, establishing when states become responsible for alleged violations.</a:t>
            </a:r>
            <a:endParaRPr lang="en-US" sz="1400" dirty="0"/>
          </a:p>
        </p:txBody>
      </p:sp>
      <p:sp>
        <p:nvSpPr>
          <p:cNvPr id="4" name="Text 2"/>
          <p:cNvSpPr/>
          <p:nvPr/>
        </p:nvSpPr>
        <p:spPr>
          <a:xfrm>
            <a:off x="622697" y="2584728"/>
            <a:ext cx="13385006" cy="569119"/>
          </a:xfrm>
          <a:prstGeom prst="rect">
            <a:avLst/>
          </a:prstGeom>
          <a:noFill/>
          <a:ln/>
        </p:spPr>
        <p:txBody>
          <a:bodyPr wrap="square" lIns="0" tIns="0" rIns="0" bIns="0" rtlCol="0" anchor="t"/>
          <a:lstStyle/>
          <a:p>
            <a:pPr marL="0" indent="0">
              <a:lnSpc>
                <a:spcPts val="2200"/>
              </a:lnSpc>
              <a:buNone/>
            </a:pPr>
            <a:r>
              <a:rPr lang="en-US" sz="1400" dirty="0">
                <a:solidFill>
                  <a:srgbClr val="3B4E4E"/>
                </a:solidFill>
                <a:latin typeface="Overpass Light" pitchFamily="34" charset="0"/>
                <a:ea typeface="Overpass Light" pitchFamily="34" charset="-122"/>
                <a:cs typeface="Overpass Light" pitchFamily="34" charset="-120"/>
              </a:rPr>
              <a:t>The Court has developed an extensive body of case law on jurisdictional questions, particularly regarding extraterritorial application. The concept of "jurisdiction" has evolved to include situations where states exercise "effective control" over foreign territories or individuals outside their borders.</a:t>
            </a:r>
            <a:endParaRPr lang="en-US" sz="1400" dirty="0"/>
          </a:p>
        </p:txBody>
      </p:sp>
      <p:sp>
        <p:nvSpPr>
          <p:cNvPr id="5" name="Text 3"/>
          <p:cNvSpPr/>
          <p:nvPr/>
        </p:nvSpPr>
        <p:spPr>
          <a:xfrm>
            <a:off x="622697" y="3353991"/>
            <a:ext cx="13385006" cy="569119"/>
          </a:xfrm>
          <a:prstGeom prst="rect">
            <a:avLst/>
          </a:prstGeom>
          <a:noFill/>
          <a:ln/>
        </p:spPr>
        <p:txBody>
          <a:bodyPr wrap="square" lIns="0" tIns="0" rIns="0" bIns="0" rtlCol="0" anchor="t"/>
          <a:lstStyle/>
          <a:p>
            <a:pPr marL="0" indent="0">
              <a:lnSpc>
                <a:spcPts val="2200"/>
              </a:lnSpc>
              <a:buNone/>
            </a:pPr>
            <a:r>
              <a:rPr lang="en-US" sz="1400" dirty="0">
                <a:solidFill>
                  <a:srgbClr val="3B4E4E"/>
                </a:solidFill>
                <a:latin typeface="Overpass Light" pitchFamily="34" charset="0"/>
                <a:ea typeface="Overpass Light" pitchFamily="34" charset="-122"/>
                <a:cs typeface="Overpass Light" pitchFamily="34" charset="-120"/>
              </a:rPr>
              <a:t>In the landmark case of </a:t>
            </a:r>
            <a:r>
              <a:rPr lang="en-US" sz="1400" b="1" dirty="0">
                <a:solidFill>
                  <a:srgbClr val="3B4E4E"/>
                </a:solidFill>
                <a:latin typeface="Overpass Light" pitchFamily="34" charset="0"/>
                <a:ea typeface="Overpass Light" pitchFamily="34" charset="-122"/>
                <a:cs typeface="Overpass Light" pitchFamily="34" charset="-120"/>
              </a:rPr>
              <a:t>Ilias and Ahmed v. Hungary</a:t>
            </a:r>
            <a:r>
              <a:rPr lang="en-US" sz="1400" dirty="0">
                <a:solidFill>
                  <a:srgbClr val="3B4E4E"/>
                </a:solidFill>
                <a:latin typeface="Overpass Light" pitchFamily="34" charset="0"/>
                <a:ea typeface="Overpass Light" pitchFamily="34" charset="-122"/>
                <a:cs typeface="Overpass Light" pitchFamily="34" charset="-120"/>
              </a:rPr>
              <a:t> [GC] (2019), the Court addressed state responsibility in transit zones at borders. It ruled that individuals held in such zones fall within the state's jurisdiction, even if technically able to leave in another direction, establishing crucial protections for asylum seekers at Europe's frontiers.</a:t>
            </a:r>
            <a:endParaRPr lang="en-US" sz="1400" dirty="0"/>
          </a:p>
        </p:txBody>
      </p:sp>
      <p:pic>
        <p:nvPicPr>
          <p:cNvPr id="6" name="Image 0" descr="preencoded.png"/>
          <p:cNvPicPr>
            <a:picLocks noChangeAspect="1"/>
          </p:cNvPicPr>
          <p:nvPr/>
        </p:nvPicPr>
        <p:blipFill>
          <a:blip r:embed="rId3"/>
          <a:stretch>
            <a:fillRect/>
          </a:stretch>
        </p:blipFill>
        <p:spPr>
          <a:xfrm>
            <a:off x="622697" y="4123253"/>
            <a:ext cx="889635" cy="1067514"/>
          </a:xfrm>
          <a:prstGeom prst="rect">
            <a:avLst/>
          </a:prstGeom>
        </p:spPr>
      </p:pic>
      <p:sp>
        <p:nvSpPr>
          <p:cNvPr id="7" name="Text 4"/>
          <p:cNvSpPr/>
          <p:nvPr/>
        </p:nvSpPr>
        <p:spPr>
          <a:xfrm>
            <a:off x="1779151" y="4301133"/>
            <a:ext cx="2629972" cy="278011"/>
          </a:xfrm>
          <a:prstGeom prst="rect">
            <a:avLst/>
          </a:prstGeom>
          <a:noFill/>
          <a:ln/>
        </p:spPr>
        <p:txBody>
          <a:bodyPr wrap="none" lIns="0" tIns="0" rIns="0" bIns="0" rtlCol="0" anchor="t"/>
          <a:lstStyle/>
          <a:p>
            <a:pPr marL="0" indent="0" algn="l">
              <a:lnSpc>
                <a:spcPts val="2150"/>
              </a:lnSpc>
              <a:buNone/>
            </a:pPr>
            <a:r>
              <a:rPr lang="en-US" sz="1750" b="1" dirty="0">
                <a:solidFill>
                  <a:srgbClr val="3B4E4E"/>
                </a:solidFill>
                <a:latin typeface="Syne Bold" pitchFamily="34" charset="0"/>
                <a:ea typeface="Syne Bold" pitchFamily="34" charset="-122"/>
                <a:cs typeface="Syne Bold" pitchFamily="34" charset="-120"/>
              </a:rPr>
              <a:t>Territorial Jurisdiction</a:t>
            </a:r>
            <a:endParaRPr lang="en-US" sz="1750" dirty="0"/>
          </a:p>
        </p:txBody>
      </p:sp>
      <p:sp>
        <p:nvSpPr>
          <p:cNvPr id="8" name="Text 5"/>
          <p:cNvSpPr/>
          <p:nvPr/>
        </p:nvSpPr>
        <p:spPr>
          <a:xfrm>
            <a:off x="1779151" y="4685824"/>
            <a:ext cx="12228552" cy="284559"/>
          </a:xfrm>
          <a:prstGeom prst="rect">
            <a:avLst/>
          </a:prstGeom>
          <a:noFill/>
          <a:ln/>
        </p:spPr>
        <p:txBody>
          <a:bodyPr wrap="none" lIns="0" tIns="0" rIns="0" bIns="0" rtlCol="0" anchor="t"/>
          <a:lstStyle/>
          <a:p>
            <a:pPr marL="0" indent="0" algn="l">
              <a:lnSpc>
                <a:spcPts val="2200"/>
              </a:lnSpc>
              <a:buNone/>
            </a:pPr>
            <a:r>
              <a:rPr lang="en-US" sz="1400" dirty="0">
                <a:solidFill>
                  <a:srgbClr val="3B4E4E"/>
                </a:solidFill>
                <a:latin typeface="Overpass Light" pitchFamily="34" charset="0"/>
                <a:ea typeface="Overpass Light" pitchFamily="34" charset="-122"/>
                <a:cs typeface="Overpass Light" pitchFamily="34" charset="-120"/>
              </a:rPr>
              <a:t>Presumed to exist throughout a state's internationally recognised territory, with only exceptional circumstances limiting responsibility within borders.</a:t>
            </a:r>
            <a:endParaRPr lang="en-US" sz="1400" dirty="0"/>
          </a:p>
        </p:txBody>
      </p:sp>
      <p:pic>
        <p:nvPicPr>
          <p:cNvPr id="9" name="Image 1" descr="preencoded.png"/>
          <p:cNvPicPr>
            <a:picLocks noChangeAspect="1"/>
          </p:cNvPicPr>
          <p:nvPr/>
        </p:nvPicPr>
        <p:blipFill>
          <a:blip r:embed="rId4"/>
          <a:stretch>
            <a:fillRect/>
          </a:stretch>
        </p:blipFill>
        <p:spPr>
          <a:xfrm>
            <a:off x="622697" y="5190768"/>
            <a:ext cx="889635" cy="1067514"/>
          </a:xfrm>
          <a:prstGeom prst="rect">
            <a:avLst/>
          </a:prstGeom>
        </p:spPr>
      </p:pic>
      <p:sp>
        <p:nvSpPr>
          <p:cNvPr id="10" name="Text 6"/>
          <p:cNvSpPr/>
          <p:nvPr/>
        </p:nvSpPr>
        <p:spPr>
          <a:xfrm>
            <a:off x="1779151" y="5368647"/>
            <a:ext cx="3245763" cy="278011"/>
          </a:xfrm>
          <a:prstGeom prst="rect">
            <a:avLst/>
          </a:prstGeom>
          <a:noFill/>
          <a:ln/>
        </p:spPr>
        <p:txBody>
          <a:bodyPr wrap="none" lIns="0" tIns="0" rIns="0" bIns="0" rtlCol="0" anchor="t"/>
          <a:lstStyle/>
          <a:p>
            <a:pPr marL="0" indent="0" algn="l">
              <a:lnSpc>
                <a:spcPts val="2150"/>
              </a:lnSpc>
              <a:buNone/>
            </a:pPr>
            <a:r>
              <a:rPr lang="en-US" sz="1750" b="1" dirty="0">
                <a:solidFill>
                  <a:srgbClr val="3B4E4E"/>
                </a:solidFill>
                <a:latin typeface="Syne Bold" pitchFamily="34" charset="0"/>
                <a:ea typeface="Syne Bold" pitchFamily="34" charset="-122"/>
                <a:cs typeface="Syne Bold" pitchFamily="34" charset="-120"/>
              </a:rPr>
              <a:t>Extraterritorial Jurisdiction</a:t>
            </a:r>
            <a:endParaRPr lang="en-US" sz="1750" dirty="0"/>
          </a:p>
        </p:txBody>
      </p:sp>
      <p:sp>
        <p:nvSpPr>
          <p:cNvPr id="11" name="Text 7"/>
          <p:cNvSpPr/>
          <p:nvPr/>
        </p:nvSpPr>
        <p:spPr>
          <a:xfrm>
            <a:off x="1779151" y="5753338"/>
            <a:ext cx="12228552" cy="284559"/>
          </a:xfrm>
          <a:prstGeom prst="rect">
            <a:avLst/>
          </a:prstGeom>
          <a:noFill/>
          <a:ln/>
        </p:spPr>
        <p:txBody>
          <a:bodyPr wrap="none" lIns="0" tIns="0" rIns="0" bIns="0" rtlCol="0" anchor="t"/>
          <a:lstStyle/>
          <a:p>
            <a:pPr marL="0" indent="0" algn="l">
              <a:lnSpc>
                <a:spcPts val="2200"/>
              </a:lnSpc>
              <a:buNone/>
            </a:pPr>
            <a:r>
              <a:rPr lang="en-US" sz="1400" dirty="0">
                <a:solidFill>
                  <a:srgbClr val="3B4E4E"/>
                </a:solidFill>
                <a:latin typeface="Overpass Light" pitchFamily="34" charset="0"/>
                <a:ea typeface="Overpass Light" pitchFamily="34" charset="-122"/>
                <a:cs typeface="Overpass Light" pitchFamily="34" charset="-120"/>
              </a:rPr>
              <a:t>Applies when a state exercises effective control over an area outside its territory or when state agents exercise authority or control over individuals abroad.</a:t>
            </a:r>
            <a:endParaRPr lang="en-US" sz="1400" dirty="0"/>
          </a:p>
        </p:txBody>
      </p:sp>
      <p:pic>
        <p:nvPicPr>
          <p:cNvPr id="12" name="Image 2" descr="preencoded.png"/>
          <p:cNvPicPr>
            <a:picLocks noChangeAspect="1"/>
          </p:cNvPicPr>
          <p:nvPr/>
        </p:nvPicPr>
        <p:blipFill>
          <a:blip r:embed="rId5"/>
          <a:stretch>
            <a:fillRect/>
          </a:stretch>
        </p:blipFill>
        <p:spPr>
          <a:xfrm>
            <a:off x="622697" y="6258282"/>
            <a:ext cx="889635" cy="1067514"/>
          </a:xfrm>
          <a:prstGeom prst="rect">
            <a:avLst/>
          </a:prstGeom>
        </p:spPr>
      </p:pic>
      <p:sp>
        <p:nvSpPr>
          <p:cNvPr id="13" name="Text 8"/>
          <p:cNvSpPr/>
          <p:nvPr/>
        </p:nvSpPr>
        <p:spPr>
          <a:xfrm>
            <a:off x="1779151" y="6436162"/>
            <a:ext cx="3047643" cy="278011"/>
          </a:xfrm>
          <a:prstGeom prst="rect">
            <a:avLst/>
          </a:prstGeom>
          <a:noFill/>
          <a:ln/>
        </p:spPr>
        <p:txBody>
          <a:bodyPr wrap="none" lIns="0" tIns="0" rIns="0" bIns="0" rtlCol="0" anchor="t"/>
          <a:lstStyle/>
          <a:p>
            <a:pPr marL="0" indent="0" algn="l">
              <a:lnSpc>
                <a:spcPts val="2150"/>
              </a:lnSpc>
              <a:buNone/>
            </a:pPr>
            <a:r>
              <a:rPr lang="en-US" sz="1750" b="1" dirty="0">
                <a:solidFill>
                  <a:srgbClr val="3B4E4E"/>
                </a:solidFill>
                <a:latin typeface="Syne Bold" pitchFamily="34" charset="0"/>
                <a:ea typeface="Syne Bold" pitchFamily="34" charset="-122"/>
                <a:cs typeface="Syne Bold" pitchFamily="34" charset="-120"/>
              </a:rPr>
              <a:t>Special Border Situations</a:t>
            </a:r>
            <a:endParaRPr lang="en-US" sz="1750" dirty="0"/>
          </a:p>
        </p:txBody>
      </p:sp>
      <p:sp>
        <p:nvSpPr>
          <p:cNvPr id="14" name="Text 9"/>
          <p:cNvSpPr/>
          <p:nvPr/>
        </p:nvSpPr>
        <p:spPr>
          <a:xfrm>
            <a:off x="1779151" y="6820853"/>
            <a:ext cx="12228552" cy="284559"/>
          </a:xfrm>
          <a:prstGeom prst="rect">
            <a:avLst/>
          </a:prstGeom>
          <a:noFill/>
          <a:ln/>
        </p:spPr>
        <p:txBody>
          <a:bodyPr wrap="none" lIns="0" tIns="0" rIns="0" bIns="0" rtlCol="0" anchor="t"/>
          <a:lstStyle/>
          <a:p>
            <a:pPr marL="0" indent="0" algn="l">
              <a:lnSpc>
                <a:spcPts val="2200"/>
              </a:lnSpc>
              <a:buNone/>
            </a:pPr>
            <a:r>
              <a:rPr lang="en-US" sz="1400" dirty="0">
                <a:solidFill>
                  <a:srgbClr val="3B4E4E"/>
                </a:solidFill>
                <a:latin typeface="Overpass Light" pitchFamily="34" charset="0"/>
                <a:ea typeface="Overpass Light" pitchFamily="34" charset="-122"/>
                <a:cs typeface="Overpass Light" pitchFamily="34" charset="-120"/>
              </a:rPr>
              <a:t>Border zones, transit areas, and international waters may fall under a state's jurisdiction when it exercises control, requiring human rights compliance.</a:t>
            </a:r>
            <a:endParaRPr lang="en-US" sz="1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23B83FC-E0BD-A46F-5AD5-0C6972EB90AB}"/>
              </a:ext>
            </a:extLst>
          </p:cNvPr>
          <p:cNvSpPr txBox="1"/>
          <p:nvPr/>
        </p:nvSpPr>
        <p:spPr>
          <a:xfrm>
            <a:off x="206478" y="634181"/>
            <a:ext cx="14320684" cy="7355860"/>
          </a:xfrm>
          <a:prstGeom prst="rect">
            <a:avLst/>
          </a:prstGeom>
          <a:noFill/>
        </p:spPr>
        <p:txBody>
          <a:bodyPr wrap="square">
            <a:spAutoFit/>
          </a:bodyPr>
          <a:lstStyle/>
          <a:p>
            <a:pPr algn="l"/>
            <a:r>
              <a:rPr lang="en" sz="2000" b="1" i="0" u="none" strike="noStrike" dirty="0">
                <a:effectLst/>
                <a:latin typeface="ui-sans-serif"/>
              </a:rPr>
              <a:t>Jurisdiction of the ECHR</a:t>
            </a:r>
          </a:p>
          <a:p>
            <a:pPr algn="l">
              <a:buFont typeface="Arial" panose="020B0604020202020204" pitchFamily="34" charset="0"/>
              <a:buChar char="•"/>
            </a:pPr>
            <a:r>
              <a:rPr lang="en" sz="2000" b="1" i="0" u="none" strike="noStrike" dirty="0">
                <a:solidFill>
                  <a:srgbClr val="374151"/>
                </a:solidFill>
                <a:effectLst/>
                <a:latin typeface="ui-sans-serif"/>
              </a:rPr>
              <a:t>Article 1 ECHR: </a:t>
            </a:r>
            <a:r>
              <a:rPr lang="en" sz="2000" b="0" i="0" u="none" strike="noStrike" dirty="0">
                <a:solidFill>
                  <a:srgbClr val="374151"/>
                </a:solidFill>
                <a:effectLst/>
                <a:latin typeface="ui-sans-serif"/>
              </a:rPr>
              <a:t>"Obligations apply to states’ territorial jurisdiction." </a:t>
            </a:r>
          </a:p>
          <a:p>
            <a:pPr algn="l">
              <a:buFont typeface="Arial" panose="020B0604020202020204" pitchFamily="34" charset="0"/>
              <a:buChar char="•"/>
            </a:pPr>
            <a:r>
              <a:rPr lang="en" sz="2000" b="1" i="0" u="none" strike="noStrike" dirty="0">
                <a:solidFill>
                  <a:srgbClr val="374151"/>
                </a:solidFill>
                <a:effectLst/>
                <a:latin typeface="ui-sans-serif"/>
              </a:rPr>
              <a:t>Key Case: </a:t>
            </a:r>
            <a:r>
              <a:rPr lang="en" sz="2000" b="0" i="1" u="none" strike="noStrike" dirty="0">
                <a:solidFill>
                  <a:srgbClr val="374151"/>
                </a:solidFill>
                <a:effectLst/>
                <a:latin typeface="ui-sans-serif"/>
              </a:rPr>
              <a:t>Soering v. UK </a:t>
            </a:r>
            <a:r>
              <a:rPr lang="en" sz="2000" b="0" i="0" u="none" strike="noStrike" dirty="0">
                <a:solidFill>
                  <a:srgbClr val="374151"/>
                </a:solidFill>
                <a:effectLst/>
                <a:latin typeface="ui-sans-serif"/>
              </a:rPr>
              <a:t>(1989) – Extraterritorial jurisdiction in extradition.</a:t>
            </a:r>
          </a:p>
          <a:p>
            <a:pPr algn="l"/>
            <a:r>
              <a:rPr lang="en" sz="2000" b="1" i="0" u="none" strike="noStrike" dirty="0">
                <a:solidFill>
                  <a:srgbClr val="000000"/>
                </a:solidFill>
                <a:effectLst/>
              </a:rPr>
              <a:t>Essence of the Case:</a:t>
            </a:r>
          </a:p>
          <a:p>
            <a:pPr algn="l"/>
            <a:r>
              <a:rPr lang="en" sz="2000" b="0" i="0" u="none" strike="noStrike" dirty="0">
                <a:solidFill>
                  <a:srgbClr val="000000"/>
                </a:solidFill>
                <a:effectLst/>
              </a:rPr>
              <a:t>The applicant, </a:t>
            </a:r>
            <a:r>
              <a:rPr lang="en" sz="2000" b="1" i="0" u="none" strike="noStrike" dirty="0">
                <a:solidFill>
                  <a:srgbClr val="000000"/>
                </a:solidFill>
                <a:effectLst/>
              </a:rPr>
              <a:t>Jens Soering</a:t>
            </a:r>
            <a:r>
              <a:rPr lang="en" sz="2000" b="0" i="0" u="none" strike="noStrike" dirty="0">
                <a:solidFill>
                  <a:srgbClr val="000000"/>
                </a:solidFill>
                <a:effectLst/>
              </a:rPr>
              <a:t>, a German national, was accused of committing murder in the United States and faced </a:t>
            </a:r>
            <a:r>
              <a:rPr lang="en" sz="2000" b="1" i="0" u="none" strike="noStrike" dirty="0">
                <a:solidFill>
                  <a:srgbClr val="000000"/>
                </a:solidFill>
                <a:effectLst/>
              </a:rPr>
              <a:t>extradition from the UK to Virginia</a:t>
            </a:r>
            <a:r>
              <a:rPr lang="en" sz="2000" b="0" i="0" u="none" strike="noStrike" dirty="0">
                <a:solidFill>
                  <a:srgbClr val="000000"/>
                </a:solidFill>
                <a:effectLst/>
              </a:rPr>
              <a:t>, where he would potentially face the </a:t>
            </a:r>
            <a:r>
              <a:rPr lang="en" sz="2000" b="1" i="0" u="none" strike="noStrike" dirty="0">
                <a:solidFill>
                  <a:srgbClr val="000000"/>
                </a:solidFill>
                <a:effectLst/>
              </a:rPr>
              <a:t>death penalty</a:t>
            </a:r>
            <a:r>
              <a:rPr lang="en" sz="2000" b="0" i="0" u="none" strike="noStrike" dirty="0">
                <a:solidFill>
                  <a:srgbClr val="000000"/>
                </a:solidFill>
                <a:effectLst/>
              </a:rPr>
              <a:t> and endure prolonged periods on death row (the so-called </a:t>
            </a:r>
            <a:r>
              <a:rPr lang="en" sz="2000" b="1" i="0" u="none" strike="noStrike" dirty="0">
                <a:solidFill>
                  <a:srgbClr val="000000"/>
                </a:solidFill>
                <a:effectLst/>
              </a:rPr>
              <a:t>"death row phenomenon"</a:t>
            </a:r>
            <a:r>
              <a:rPr lang="en" sz="2000" b="0" i="0" u="none" strike="noStrike" dirty="0">
                <a:solidFill>
                  <a:srgbClr val="000000"/>
                </a:solidFill>
                <a:effectLst/>
              </a:rPr>
              <a:t>).</a:t>
            </a:r>
          </a:p>
          <a:p>
            <a:pPr algn="l"/>
            <a:r>
              <a:rPr lang="en" sz="2000" b="1" i="0" u="none" strike="noStrike" dirty="0">
                <a:solidFill>
                  <a:srgbClr val="000000"/>
                </a:solidFill>
                <a:effectLst/>
              </a:rPr>
              <a:t>Key Issue:</a:t>
            </a:r>
          </a:p>
          <a:p>
            <a:pPr algn="l"/>
            <a:r>
              <a:rPr lang="en" sz="2000" b="0" i="0" u="none" strike="noStrike" dirty="0">
                <a:solidFill>
                  <a:srgbClr val="000000"/>
                </a:solidFill>
                <a:effectLst/>
              </a:rPr>
              <a:t>The main legal question was whether Soering’s extradition to the US would violate </a:t>
            </a:r>
            <a:r>
              <a:rPr lang="en" sz="2000" b="1" i="0" u="none" strike="noStrike" dirty="0">
                <a:solidFill>
                  <a:srgbClr val="000000"/>
                </a:solidFill>
                <a:effectLst/>
              </a:rPr>
              <a:t>Article 3 of the European Convention on Human Rights</a:t>
            </a:r>
            <a:r>
              <a:rPr lang="en" sz="2000" b="0" i="0" u="none" strike="noStrike" dirty="0">
                <a:solidFill>
                  <a:srgbClr val="000000"/>
                </a:solidFill>
                <a:effectLst/>
              </a:rPr>
              <a:t>, which prohibits </a:t>
            </a:r>
            <a:r>
              <a:rPr lang="en" sz="2000" b="1" i="0" u="none" strike="noStrike" dirty="0">
                <a:solidFill>
                  <a:srgbClr val="000000"/>
                </a:solidFill>
                <a:effectLst/>
              </a:rPr>
              <a:t>torture and inhuman or degrading treatment or punishment</a:t>
            </a:r>
            <a:r>
              <a:rPr lang="en" sz="2000" b="0" i="0" u="none" strike="noStrike" dirty="0">
                <a:solidFill>
                  <a:srgbClr val="000000"/>
                </a:solidFill>
                <a:effectLst/>
              </a:rPr>
              <a:t>.</a:t>
            </a:r>
          </a:p>
          <a:p>
            <a:pPr algn="l"/>
            <a:r>
              <a:rPr lang="en" sz="2000" b="1" i="0" u="none" strike="noStrike" dirty="0">
                <a:solidFill>
                  <a:srgbClr val="000000"/>
                </a:solidFill>
                <a:effectLst/>
              </a:rPr>
              <a:t>Judgment:</a:t>
            </a:r>
          </a:p>
          <a:p>
            <a:pPr algn="l"/>
            <a:r>
              <a:rPr lang="en" sz="2000" b="0" i="0" u="none" strike="noStrike" dirty="0">
                <a:solidFill>
                  <a:srgbClr val="000000"/>
                </a:solidFill>
                <a:effectLst/>
              </a:rPr>
              <a:t>The ECtHR held that </a:t>
            </a:r>
            <a:r>
              <a:rPr lang="en" sz="2000" b="1" i="0" u="none" strike="noStrike" dirty="0">
                <a:solidFill>
                  <a:srgbClr val="000000"/>
                </a:solidFill>
                <a:effectLst/>
              </a:rPr>
              <a:t>extraditing Soering would violate Article 3</a:t>
            </a:r>
            <a:r>
              <a:rPr lang="en" sz="2000" b="0" i="0" u="none" strike="noStrike" dirty="0">
                <a:solidFill>
                  <a:srgbClr val="000000"/>
                </a:solidFill>
                <a:effectLst/>
              </a:rPr>
              <a:t> because the </a:t>
            </a:r>
            <a:r>
              <a:rPr lang="en" sz="2000" b="1" i="0" u="none" strike="noStrike" dirty="0">
                <a:solidFill>
                  <a:srgbClr val="000000"/>
                </a:solidFill>
                <a:effectLst/>
              </a:rPr>
              <a:t>death row phenomenon</a:t>
            </a:r>
            <a:r>
              <a:rPr lang="en" sz="2000" b="0" i="0" u="none" strike="noStrike" dirty="0">
                <a:solidFill>
                  <a:srgbClr val="000000"/>
                </a:solidFill>
                <a:effectLst/>
              </a:rPr>
              <a:t> (the psychological suffering caused by prolonged detention under threat of execution) constituted </a:t>
            </a:r>
            <a:r>
              <a:rPr lang="en" sz="2000" b="1" i="0" u="none" strike="noStrike" dirty="0">
                <a:solidFill>
                  <a:srgbClr val="000000"/>
                </a:solidFill>
                <a:effectLst/>
              </a:rPr>
              <a:t>inhuman and degrading treatment</a:t>
            </a:r>
            <a:r>
              <a:rPr lang="en" sz="2000" b="0" i="0" u="none" strike="noStrike" dirty="0">
                <a:solidFill>
                  <a:srgbClr val="000000"/>
                </a:solidFill>
                <a:effectLst/>
              </a:rPr>
              <a:t>.</a:t>
            </a:r>
          </a:p>
          <a:p>
            <a:pPr algn="l"/>
            <a:r>
              <a:rPr lang="en" sz="2000" b="1" i="0" u="none" strike="noStrike" dirty="0">
                <a:solidFill>
                  <a:srgbClr val="000000"/>
                </a:solidFill>
                <a:effectLst/>
              </a:rPr>
              <a:t>Significance:</a:t>
            </a:r>
          </a:p>
          <a:p>
            <a:pPr algn="l">
              <a:buFont typeface="+mj-lt"/>
              <a:buAutoNum type="arabicPeriod"/>
            </a:pPr>
            <a:r>
              <a:rPr lang="en" sz="2000" b="1" i="0" u="none" strike="noStrike" dirty="0">
                <a:solidFill>
                  <a:srgbClr val="000000"/>
                </a:solidFill>
                <a:effectLst/>
              </a:rPr>
              <a:t>Extraterritorial Effect of Article 3:</a:t>
            </a:r>
            <a:r>
              <a:rPr lang="en" sz="2000" b="0" i="0" u="none" strike="noStrike" dirty="0">
                <a:solidFill>
                  <a:srgbClr val="000000"/>
                </a:solidFill>
                <a:effectLst/>
              </a:rPr>
              <a:t> The ruling established that a state could be held accountable for exposing an individual to </a:t>
            </a:r>
            <a:r>
              <a:rPr lang="en" sz="2000" b="1" i="0" u="none" strike="noStrike" dirty="0">
                <a:solidFill>
                  <a:srgbClr val="000000"/>
                </a:solidFill>
                <a:effectLst/>
              </a:rPr>
              <a:t>inhuman treatment in another country</a:t>
            </a:r>
            <a:r>
              <a:rPr lang="en" sz="2000" b="0" i="0" u="none" strike="noStrike" dirty="0">
                <a:solidFill>
                  <a:srgbClr val="000000"/>
                </a:solidFill>
                <a:effectLst/>
              </a:rPr>
              <a:t> through extradition.</a:t>
            </a:r>
          </a:p>
          <a:p>
            <a:pPr algn="l">
              <a:buFont typeface="+mj-lt"/>
              <a:buAutoNum type="arabicPeriod"/>
            </a:pPr>
            <a:r>
              <a:rPr lang="en" sz="2000" b="1" i="0" u="none" strike="noStrike" dirty="0">
                <a:solidFill>
                  <a:srgbClr val="000000"/>
                </a:solidFill>
                <a:effectLst/>
              </a:rPr>
              <a:t>Human Rights as a Limit to Extradition:</a:t>
            </a:r>
            <a:r>
              <a:rPr lang="en" sz="2000" b="0" i="0" u="none" strike="noStrike" dirty="0">
                <a:solidFill>
                  <a:srgbClr val="000000"/>
                </a:solidFill>
                <a:effectLst/>
              </a:rPr>
              <a:t> It set a precedent for preventing extradition when there is a </a:t>
            </a:r>
            <a:r>
              <a:rPr lang="en" sz="2000" b="1" i="0" u="none" strike="noStrike" dirty="0">
                <a:solidFill>
                  <a:srgbClr val="000000"/>
                </a:solidFill>
                <a:effectLst/>
              </a:rPr>
              <a:t>real risk of severe human rights violations</a:t>
            </a:r>
            <a:r>
              <a:rPr lang="en" sz="2000" b="0" i="0" u="none" strike="noStrike" dirty="0">
                <a:solidFill>
                  <a:srgbClr val="000000"/>
                </a:solidFill>
                <a:effectLst/>
              </a:rPr>
              <a:t> in the requesting state.</a:t>
            </a:r>
          </a:p>
          <a:p>
            <a:pPr algn="l">
              <a:buFont typeface="+mj-lt"/>
              <a:buAutoNum type="arabicPeriod"/>
            </a:pPr>
            <a:r>
              <a:rPr lang="en" sz="2000" b="1" i="0" u="none" strike="noStrike" dirty="0">
                <a:solidFill>
                  <a:srgbClr val="000000"/>
                </a:solidFill>
                <a:effectLst/>
              </a:rPr>
              <a:t>Death Row Phenomenon:</a:t>
            </a:r>
            <a:r>
              <a:rPr lang="en" sz="2000" b="0" i="0" u="none" strike="noStrike" dirty="0">
                <a:solidFill>
                  <a:srgbClr val="000000"/>
                </a:solidFill>
                <a:effectLst/>
              </a:rPr>
              <a:t> The case highlighted the </a:t>
            </a:r>
            <a:r>
              <a:rPr lang="en" sz="2000" b="1" i="0" u="none" strike="noStrike" dirty="0">
                <a:solidFill>
                  <a:srgbClr val="000000"/>
                </a:solidFill>
                <a:effectLst/>
              </a:rPr>
              <a:t>psychological impact of awaiting execution</a:t>
            </a:r>
            <a:r>
              <a:rPr lang="en" sz="2000" b="0" i="0" u="none" strike="noStrike" dirty="0">
                <a:solidFill>
                  <a:srgbClr val="000000"/>
                </a:solidFill>
                <a:effectLst/>
              </a:rPr>
              <a:t> as a factor in determining inhuman or degrading treatment.</a:t>
            </a:r>
          </a:p>
          <a:p>
            <a:pPr algn="l"/>
            <a:r>
              <a:rPr lang="en" sz="2000" b="0" i="0" u="none" strike="noStrike" dirty="0">
                <a:solidFill>
                  <a:srgbClr val="000000"/>
                </a:solidFill>
                <a:effectLst/>
              </a:rPr>
              <a:t>This decision marked a significant development in human rights law by emphasizing that states must consider the </a:t>
            </a:r>
            <a:r>
              <a:rPr lang="en" sz="2000" b="1" i="0" u="none" strike="noStrike" dirty="0">
                <a:solidFill>
                  <a:srgbClr val="000000"/>
                </a:solidFill>
                <a:effectLst/>
              </a:rPr>
              <a:t>foreseeable consequences of extradition</a:t>
            </a:r>
            <a:r>
              <a:rPr lang="en" sz="2000" b="0" i="0" u="none" strike="noStrike" dirty="0">
                <a:solidFill>
                  <a:srgbClr val="000000"/>
                </a:solidFill>
                <a:effectLst/>
              </a:rPr>
              <a:t> in terms of potential human rights violations.</a:t>
            </a:r>
          </a:p>
          <a:p>
            <a:pPr algn="l">
              <a:buFont typeface="Arial" panose="020B0604020202020204" pitchFamily="34" charset="0"/>
              <a:buChar char="•"/>
            </a:pPr>
            <a:endParaRPr lang="en" sz="3200" b="0" i="0" u="none" strike="noStrike" dirty="0">
              <a:solidFill>
                <a:srgbClr val="374151"/>
              </a:solidFill>
              <a:effectLst/>
              <a:latin typeface="ui-sans-serif"/>
            </a:endParaRPr>
          </a:p>
        </p:txBody>
      </p:sp>
    </p:spTree>
    <p:extLst>
      <p:ext uri="{BB962C8B-B14F-4D97-AF65-F5344CB8AC3E}">
        <p14:creationId xmlns:p14="http://schemas.microsoft.com/office/powerpoint/2010/main" val="3568307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Text 0"/>
          <p:cNvSpPr/>
          <p:nvPr/>
        </p:nvSpPr>
        <p:spPr>
          <a:xfrm>
            <a:off x="673179" y="581263"/>
            <a:ext cx="5539026" cy="601028"/>
          </a:xfrm>
          <a:prstGeom prst="rect">
            <a:avLst/>
          </a:prstGeom>
          <a:noFill/>
          <a:ln/>
        </p:spPr>
        <p:txBody>
          <a:bodyPr wrap="none" lIns="0" tIns="0" rIns="0" bIns="0" rtlCol="0" anchor="t"/>
          <a:lstStyle/>
          <a:p>
            <a:pPr marL="0" indent="0">
              <a:lnSpc>
                <a:spcPts val="4700"/>
              </a:lnSpc>
              <a:buNone/>
            </a:pPr>
            <a:r>
              <a:rPr lang="en-US" sz="3750" b="1" dirty="0">
                <a:solidFill>
                  <a:srgbClr val="233939"/>
                </a:solidFill>
                <a:latin typeface="Syne Bold" pitchFamily="34" charset="0"/>
                <a:ea typeface="Syne Bold" pitchFamily="34" charset="-122"/>
                <a:cs typeface="Syne Bold" pitchFamily="34" charset="-120"/>
              </a:rPr>
              <a:t>Article 2: Right to Life</a:t>
            </a:r>
            <a:endParaRPr lang="en-US" sz="3750" dirty="0"/>
          </a:p>
        </p:txBody>
      </p:sp>
      <p:sp>
        <p:nvSpPr>
          <p:cNvPr id="3" name="Text 1"/>
          <p:cNvSpPr/>
          <p:nvPr/>
        </p:nvSpPr>
        <p:spPr>
          <a:xfrm>
            <a:off x="673179" y="1566982"/>
            <a:ext cx="13284041" cy="923330"/>
          </a:xfrm>
          <a:prstGeom prst="rect">
            <a:avLst/>
          </a:prstGeom>
          <a:noFill/>
          <a:ln/>
        </p:spPr>
        <p:txBody>
          <a:bodyPr wrap="square" lIns="0" tIns="0" rIns="0" bIns="0" rtlCol="0" anchor="t"/>
          <a:lstStyle/>
          <a:p>
            <a:pPr marL="0" indent="0">
              <a:lnSpc>
                <a:spcPts val="2400"/>
              </a:lnSpc>
              <a:buNone/>
            </a:pPr>
            <a:r>
              <a:rPr lang="en-US" sz="1500" dirty="0">
                <a:solidFill>
                  <a:srgbClr val="3B4E4E"/>
                </a:solidFill>
                <a:latin typeface="Overpass Light" pitchFamily="34" charset="0"/>
                <a:ea typeface="Overpass Light" pitchFamily="34" charset="-122"/>
                <a:cs typeface="Overpass Light" pitchFamily="34" charset="-120"/>
              </a:rPr>
              <a:t>Article 2 protects the most fundamental human right – the right to life. It imposes both negative obligations (refraining from unlawful taking of life) and positive obligations (taking appropriate steps to safeguard lives). The Court has consistently emphasised that states must establish an effective legal framework to deter offences against individuals.</a:t>
            </a:r>
            <a:endParaRPr lang="en-US" sz="1500" dirty="0"/>
          </a:p>
        </p:txBody>
      </p:sp>
      <p:sp>
        <p:nvSpPr>
          <p:cNvPr id="4" name="Text 2"/>
          <p:cNvSpPr/>
          <p:nvPr/>
        </p:nvSpPr>
        <p:spPr>
          <a:xfrm>
            <a:off x="673179" y="2706648"/>
            <a:ext cx="13284041" cy="923330"/>
          </a:xfrm>
          <a:prstGeom prst="rect">
            <a:avLst/>
          </a:prstGeom>
          <a:noFill/>
          <a:ln/>
        </p:spPr>
        <p:txBody>
          <a:bodyPr wrap="square" lIns="0" tIns="0" rIns="0" bIns="0" rtlCol="0" anchor="t"/>
          <a:lstStyle/>
          <a:p>
            <a:pPr marL="0" indent="0">
              <a:lnSpc>
                <a:spcPts val="2400"/>
              </a:lnSpc>
              <a:buNone/>
            </a:pPr>
            <a:r>
              <a:rPr lang="en-US" sz="1500" dirty="0">
                <a:solidFill>
                  <a:srgbClr val="3B4E4E"/>
                </a:solidFill>
                <a:latin typeface="Overpass Light" pitchFamily="34" charset="0"/>
                <a:ea typeface="Overpass Light" pitchFamily="34" charset="-122"/>
                <a:cs typeface="Overpass Light" pitchFamily="34" charset="-120"/>
              </a:rPr>
              <a:t>In </a:t>
            </a:r>
            <a:r>
              <a:rPr lang="en-US" sz="1500" b="1" dirty="0">
                <a:solidFill>
                  <a:srgbClr val="3B4E4E"/>
                </a:solidFill>
                <a:latin typeface="Overpass Light" pitchFamily="34" charset="0"/>
                <a:ea typeface="Overpass Light" pitchFamily="34" charset="-122"/>
                <a:cs typeface="Overpass Light" pitchFamily="34" charset="-120"/>
              </a:rPr>
              <a:t>Muršić v. Croatia</a:t>
            </a:r>
            <a:r>
              <a:rPr lang="en-US" sz="1500" dirty="0">
                <a:solidFill>
                  <a:srgbClr val="3B4E4E"/>
                </a:solidFill>
                <a:latin typeface="Overpass Light" pitchFamily="34" charset="0"/>
                <a:ea typeface="Overpass Light" pitchFamily="34" charset="-122"/>
                <a:cs typeface="Overpass Light" pitchFamily="34" charset="-120"/>
              </a:rPr>
              <a:t> [GC] (2016), while primarily addressing Article 3 concerns regarding prison conditions, the Court reinforced that overcrowding can create situations threatening prisoners' right to life, particularly when combined with inadequate healthcare, establishing minimum standards for detention conditions.</a:t>
            </a:r>
            <a:endParaRPr lang="en-US" sz="1500" dirty="0"/>
          </a:p>
        </p:txBody>
      </p:sp>
      <p:sp>
        <p:nvSpPr>
          <p:cNvPr id="5" name="Text 3"/>
          <p:cNvSpPr/>
          <p:nvPr/>
        </p:nvSpPr>
        <p:spPr>
          <a:xfrm>
            <a:off x="673179" y="3846314"/>
            <a:ext cx="13284041" cy="923330"/>
          </a:xfrm>
          <a:prstGeom prst="rect">
            <a:avLst/>
          </a:prstGeom>
          <a:noFill/>
          <a:ln/>
        </p:spPr>
        <p:txBody>
          <a:bodyPr wrap="square" lIns="0" tIns="0" rIns="0" bIns="0" rtlCol="0" anchor="t"/>
          <a:lstStyle/>
          <a:p>
            <a:pPr marL="0" indent="0">
              <a:lnSpc>
                <a:spcPts val="2400"/>
              </a:lnSpc>
              <a:buNone/>
            </a:pPr>
            <a:r>
              <a:rPr lang="en-US" sz="1500" dirty="0">
                <a:solidFill>
                  <a:srgbClr val="3B4E4E"/>
                </a:solidFill>
                <a:latin typeface="Overpass Light" pitchFamily="34" charset="0"/>
                <a:ea typeface="Overpass Light" pitchFamily="34" charset="-122"/>
                <a:cs typeface="Overpass Light" pitchFamily="34" charset="-120"/>
              </a:rPr>
              <a:t>The Spanish case of </a:t>
            </a:r>
            <a:r>
              <a:rPr lang="en-US" sz="1500" b="1" dirty="0">
                <a:solidFill>
                  <a:srgbClr val="3B4E4E"/>
                </a:solidFill>
                <a:latin typeface="Overpass Light" pitchFamily="34" charset="0"/>
                <a:ea typeface="Overpass Light" pitchFamily="34" charset="-122"/>
                <a:cs typeface="Overpass Light" pitchFamily="34" charset="-120"/>
              </a:rPr>
              <a:t>González Hernández v. Spain</a:t>
            </a:r>
            <a:r>
              <a:rPr lang="en-US" sz="1500" dirty="0">
                <a:solidFill>
                  <a:srgbClr val="3B4E4E"/>
                </a:solidFill>
                <a:latin typeface="Overpass Light" pitchFamily="34" charset="0"/>
                <a:ea typeface="Overpass Light" pitchFamily="34" charset="-122"/>
                <a:cs typeface="Overpass Light" pitchFamily="34" charset="-120"/>
              </a:rPr>
              <a:t> (2020) addressed state responsibility in domestic violence cases. The Court examined whether Spanish authorities had fulfilled their positive obligations to protect the applicant's mother, who was killed by her partner despite restraining orders, highlighting the critical importance of effective implementation of protective measures.</a:t>
            </a:r>
            <a:endParaRPr lang="en-US" sz="1500" dirty="0"/>
          </a:p>
        </p:txBody>
      </p:sp>
      <p:sp>
        <p:nvSpPr>
          <p:cNvPr id="6" name="Shape 4"/>
          <p:cNvSpPr/>
          <p:nvPr/>
        </p:nvSpPr>
        <p:spPr>
          <a:xfrm>
            <a:off x="673179" y="4985980"/>
            <a:ext cx="4299823" cy="2662238"/>
          </a:xfrm>
          <a:prstGeom prst="roundRect">
            <a:avLst>
              <a:gd name="adj" fmla="val 3035"/>
            </a:avLst>
          </a:prstGeom>
          <a:solidFill>
            <a:srgbClr val="DDEEE6"/>
          </a:solidFill>
          <a:ln w="7620">
            <a:solidFill>
              <a:srgbClr val="C3D4CC"/>
            </a:solidFill>
            <a:prstDash val="solid"/>
          </a:ln>
        </p:spPr>
        <p:txBody>
          <a:bodyPr/>
          <a:lstStyle/>
          <a:p>
            <a:endParaRPr lang="ru-UA"/>
          </a:p>
        </p:txBody>
      </p:sp>
      <p:sp>
        <p:nvSpPr>
          <p:cNvPr id="7" name="Text 5"/>
          <p:cNvSpPr/>
          <p:nvPr/>
        </p:nvSpPr>
        <p:spPr>
          <a:xfrm>
            <a:off x="873085" y="5185886"/>
            <a:ext cx="3024664" cy="300395"/>
          </a:xfrm>
          <a:prstGeom prst="rect">
            <a:avLst/>
          </a:prstGeom>
          <a:noFill/>
          <a:ln/>
        </p:spPr>
        <p:txBody>
          <a:bodyPr wrap="none" lIns="0" tIns="0" rIns="0" bIns="0" rtlCol="0" anchor="t"/>
          <a:lstStyle/>
          <a:p>
            <a:pPr marL="0" indent="0">
              <a:lnSpc>
                <a:spcPts val="2350"/>
              </a:lnSpc>
              <a:buNone/>
            </a:pPr>
            <a:r>
              <a:rPr lang="en-US" sz="1850" b="1" dirty="0">
                <a:solidFill>
                  <a:srgbClr val="3B4E4E"/>
                </a:solidFill>
                <a:latin typeface="Syne Bold" pitchFamily="34" charset="0"/>
                <a:ea typeface="Syne Bold" pitchFamily="34" charset="-122"/>
                <a:cs typeface="Syne Bold" pitchFamily="34" charset="-120"/>
              </a:rPr>
              <a:t>Procedural Obligations</a:t>
            </a:r>
            <a:endParaRPr lang="en-US" sz="1850" dirty="0"/>
          </a:p>
        </p:txBody>
      </p:sp>
      <p:sp>
        <p:nvSpPr>
          <p:cNvPr id="8" name="Text 6"/>
          <p:cNvSpPr/>
          <p:nvPr/>
        </p:nvSpPr>
        <p:spPr>
          <a:xfrm>
            <a:off x="873085" y="5601653"/>
            <a:ext cx="3900011" cy="1846659"/>
          </a:xfrm>
          <a:prstGeom prst="rect">
            <a:avLst/>
          </a:prstGeom>
          <a:noFill/>
          <a:ln/>
        </p:spPr>
        <p:txBody>
          <a:bodyPr wrap="square" lIns="0" tIns="0" rIns="0" bIns="0" rtlCol="0" anchor="t"/>
          <a:lstStyle/>
          <a:p>
            <a:pPr marL="0" indent="0">
              <a:lnSpc>
                <a:spcPts val="2400"/>
              </a:lnSpc>
              <a:buNone/>
            </a:pPr>
            <a:r>
              <a:rPr lang="en-US" sz="1500" dirty="0">
                <a:solidFill>
                  <a:srgbClr val="3B4E4E"/>
                </a:solidFill>
                <a:latin typeface="Overpass Light" pitchFamily="34" charset="0"/>
                <a:ea typeface="Overpass Light" pitchFamily="34" charset="-122"/>
                <a:cs typeface="Overpass Light" pitchFamily="34" charset="-120"/>
              </a:rPr>
              <a:t>States must conduct effective official investigations into deaths that may involve state responsibility or where individuals have died in suspicious circumstances. Investigations must be independent, prompt, thorough, and open to public scrutiny.</a:t>
            </a:r>
            <a:endParaRPr lang="en-US" sz="1500" dirty="0"/>
          </a:p>
        </p:txBody>
      </p:sp>
      <p:sp>
        <p:nvSpPr>
          <p:cNvPr id="9" name="Shape 7"/>
          <p:cNvSpPr/>
          <p:nvPr/>
        </p:nvSpPr>
        <p:spPr>
          <a:xfrm>
            <a:off x="5165288" y="4985980"/>
            <a:ext cx="4299823" cy="2662238"/>
          </a:xfrm>
          <a:prstGeom prst="roundRect">
            <a:avLst>
              <a:gd name="adj" fmla="val 3035"/>
            </a:avLst>
          </a:prstGeom>
          <a:solidFill>
            <a:srgbClr val="DDEEE6"/>
          </a:solidFill>
          <a:ln w="7620">
            <a:solidFill>
              <a:srgbClr val="C3D4CC"/>
            </a:solidFill>
            <a:prstDash val="solid"/>
          </a:ln>
        </p:spPr>
        <p:txBody>
          <a:bodyPr/>
          <a:lstStyle/>
          <a:p>
            <a:endParaRPr lang="ru-UA"/>
          </a:p>
        </p:txBody>
      </p:sp>
      <p:sp>
        <p:nvSpPr>
          <p:cNvPr id="10" name="Text 8"/>
          <p:cNvSpPr/>
          <p:nvPr/>
        </p:nvSpPr>
        <p:spPr>
          <a:xfrm>
            <a:off x="5365194" y="5185886"/>
            <a:ext cx="2404229" cy="300395"/>
          </a:xfrm>
          <a:prstGeom prst="rect">
            <a:avLst/>
          </a:prstGeom>
          <a:noFill/>
          <a:ln/>
        </p:spPr>
        <p:txBody>
          <a:bodyPr wrap="none" lIns="0" tIns="0" rIns="0" bIns="0" rtlCol="0" anchor="t"/>
          <a:lstStyle/>
          <a:p>
            <a:pPr marL="0" indent="0">
              <a:lnSpc>
                <a:spcPts val="2350"/>
              </a:lnSpc>
              <a:buNone/>
            </a:pPr>
            <a:r>
              <a:rPr lang="en-US" sz="1850" b="1" dirty="0">
                <a:solidFill>
                  <a:srgbClr val="3B4E4E"/>
                </a:solidFill>
                <a:latin typeface="Syne Bold" pitchFamily="34" charset="0"/>
                <a:ea typeface="Syne Bold" pitchFamily="34" charset="-122"/>
                <a:cs typeface="Syne Bold" pitchFamily="34" charset="-120"/>
              </a:rPr>
              <a:t>Use of Force</a:t>
            </a:r>
            <a:endParaRPr lang="en-US" sz="1850" dirty="0"/>
          </a:p>
        </p:txBody>
      </p:sp>
      <p:sp>
        <p:nvSpPr>
          <p:cNvPr id="11" name="Text 9"/>
          <p:cNvSpPr/>
          <p:nvPr/>
        </p:nvSpPr>
        <p:spPr>
          <a:xfrm>
            <a:off x="5365194" y="5601653"/>
            <a:ext cx="3900011" cy="1846659"/>
          </a:xfrm>
          <a:prstGeom prst="rect">
            <a:avLst/>
          </a:prstGeom>
          <a:noFill/>
          <a:ln/>
        </p:spPr>
        <p:txBody>
          <a:bodyPr wrap="square" lIns="0" tIns="0" rIns="0" bIns="0" rtlCol="0" anchor="t"/>
          <a:lstStyle/>
          <a:p>
            <a:pPr marL="0" indent="0">
              <a:lnSpc>
                <a:spcPts val="2400"/>
              </a:lnSpc>
              <a:buNone/>
            </a:pPr>
            <a:r>
              <a:rPr lang="en-US" sz="1500" dirty="0">
                <a:solidFill>
                  <a:srgbClr val="3B4E4E"/>
                </a:solidFill>
                <a:latin typeface="Overpass Light" pitchFamily="34" charset="0"/>
                <a:ea typeface="Overpass Light" pitchFamily="34" charset="-122"/>
                <a:cs typeface="Overpass Light" pitchFamily="34" charset="-120"/>
              </a:rPr>
              <a:t>Any use of force by state agents resulting in death must be "absolutely necessary" and strictly proportionate to achieve permitted aims, such as defence from unlawful violence, effecting lawful arrest, or quelling riots or insurrection.</a:t>
            </a:r>
            <a:endParaRPr lang="en-US" sz="1500" dirty="0"/>
          </a:p>
        </p:txBody>
      </p:sp>
      <p:sp>
        <p:nvSpPr>
          <p:cNvPr id="12" name="Shape 10"/>
          <p:cNvSpPr/>
          <p:nvPr/>
        </p:nvSpPr>
        <p:spPr>
          <a:xfrm>
            <a:off x="9657398" y="4985980"/>
            <a:ext cx="4299823" cy="2662238"/>
          </a:xfrm>
          <a:prstGeom prst="roundRect">
            <a:avLst>
              <a:gd name="adj" fmla="val 3035"/>
            </a:avLst>
          </a:prstGeom>
          <a:solidFill>
            <a:srgbClr val="DDEEE6"/>
          </a:solidFill>
          <a:ln w="7620">
            <a:solidFill>
              <a:srgbClr val="C3D4CC"/>
            </a:solidFill>
            <a:prstDash val="solid"/>
          </a:ln>
        </p:spPr>
        <p:txBody>
          <a:bodyPr/>
          <a:lstStyle/>
          <a:p>
            <a:endParaRPr lang="ru-UA"/>
          </a:p>
        </p:txBody>
      </p:sp>
      <p:sp>
        <p:nvSpPr>
          <p:cNvPr id="13" name="Text 11"/>
          <p:cNvSpPr/>
          <p:nvPr/>
        </p:nvSpPr>
        <p:spPr>
          <a:xfrm>
            <a:off x="9857303" y="5185886"/>
            <a:ext cx="3822978" cy="300395"/>
          </a:xfrm>
          <a:prstGeom prst="rect">
            <a:avLst/>
          </a:prstGeom>
          <a:noFill/>
          <a:ln/>
        </p:spPr>
        <p:txBody>
          <a:bodyPr wrap="none" lIns="0" tIns="0" rIns="0" bIns="0" rtlCol="0" anchor="t"/>
          <a:lstStyle/>
          <a:p>
            <a:pPr marL="0" indent="0">
              <a:lnSpc>
                <a:spcPts val="2350"/>
              </a:lnSpc>
              <a:buNone/>
            </a:pPr>
            <a:r>
              <a:rPr lang="en-US" sz="1850" b="1" dirty="0">
                <a:solidFill>
                  <a:srgbClr val="3B4E4E"/>
                </a:solidFill>
                <a:latin typeface="Syne Bold" pitchFamily="34" charset="0"/>
                <a:ea typeface="Syne Bold" pitchFamily="34" charset="-122"/>
                <a:cs typeface="Syne Bold" pitchFamily="34" charset="-120"/>
              </a:rPr>
              <a:t>Protection from Known Risks</a:t>
            </a:r>
            <a:endParaRPr lang="en-US" sz="1850" dirty="0"/>
          </a:p>
        </p:txBody>
      </p:sp>
      <p:sp>
        <p:nvSpPr>
          <p:cNvPr id="14" name="Text 12"/>
          <p:cNvSpPr/>
          <p:nvPr/>
        </p:nvSpPr>
        <p:spPr>
          <a:xfrm>
            <a:off x="9857303" y="5601653"/>
            <a:ext cx="3900011" cy="1846659"/>
          </a:xfrm>
          <a:prstGeom prst="rect">
            <a:avLst/>
          </a:prstGeom>
          <a:noFill/>
          <a:ln/>
        </p:spPr>
        <p:txBody>
          <a:bodyPr wrap="square" lIns="0" tIns="0" rIns="0" bIns="0" rtlCol="0" anchor="t"/>
          <a:lstStyle/>
          <a:p>
            <a:pPr marL="0" indent="0">
              <a:lnSpc>
                <a:spcPts val="2400"/>
              </a:lnSpc>
              <a:buNone/>
            </a:pPr>
            <a:r>
              <a:rPr lang="en-US" sz="1500" dirty="0">
                <a:solidFill>
                  <a:srgbClr val="3B4E4E"/>
                </a:solidFill>
                <a:latin typeface="Overpass Light" pitchFamily="34" charset="0"/>
                <a:ea typeface="Overpass Light" pitchFamily="34" charset="-122"/>
                <a:cs typeface="Overpass Light" pitchFamily="34" charset="-120"/>
              </a:rPr>
              <a:t>States have a duty to take preventive operational measures to protect individuals whose lives are at risk from the criminal acts of another person or from environmental or industrial hazards when authorities knew or ought to have known of the risk.</a:t>
            </a:r>
            <a:endParaRPr lang="en-US" sz="15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2" name="Text 0"/>
          <p:cNvSpPr/>
          <p:nvPr/>
        </p:nvSpPr>
        <p:spPr>
          <a:xfrm>
            <a:off x="638651" y="589359"/>
            <a:ext cx="7508796" cy="570309"/>
          </a:xfrm>
          <a:prstGeom prst="rect">
            <a:avLst/>
          </a:prstGeom>
          <a:noFill/>
          <a:ln/>
        </p:spPr>
        <p:txBody>
          <a:bodyPr wrap="none" lIns="0" tIns="0" rIns="0" bIns="0" rtlCol="0" anchor="t"/>
          <a:lstStyle/>
          <a:p>
            <a:pPr marL="0" indent="0">
              <a:lnSpc>
                <a:spcPts val="4450"/>
              </a:lnSpc>
              <a:buNone/>
            </a:pPr>
            <a:r>
              <a:rPr lang="en-US" sz="3550" b="1" dirty="0">
                <a:solidFill>
                  <a:srgbClr val="233939"/>
                </a:solidFill>
                <a:latin typeface="Syne Bold" pitchFamily="34" charset="0"/>
                <a:ea typeface="Syne Bold" pitchFamily="34" charset="-122"/>
                <a:cs typeface="Syne Bold" pitchFamily="34" charset="-120"/>
              </a:rPr>
              <a:t>Article 3: Prohibition of Torture</a:t>
            </a:r>
            <a:endParaRPr lang="en-US" sz="3550" dirty="0"/>
          </a:p>
        </p:txBody>
      </p:sp>
      <p:sp>
        <p:nvSpPr>
          <p:cNvPr id="3" name="Text 1"/>
          <p:cNvSpPr/>
          <p:nvPr/>
        </p:nvSpPr>
        <p:spPr>
          <a:xfrm>
            <a:off x="638651" y="1524595"/>
            <a:ext cx="13353098" cy="583883"/>
          </a:xfrm>
          <a:prstGeom prst="rect">
            <a:avLst/>
          </a:prstGeom>
          <a:noFill/>
          <a:ln/>
        </p:spPr>
        <p:txBody>
          <a:bodyPr wrap="square" lIns="0" tIns="0" rIns="0" bIns="0" rtlCol="0" anchor="t"/>
          <a:lstStyle/>
          <a:p>
            <a:pPr marL="0" indent="0">
              <a:lnSpc>
                <a:spcPts val="2250"/>
              </a:lnSpc>
              <a:buNone/>
            </a:pPr>
            <a:r>
              <a:rPr lang="en-US" sz="1400" dirty="0">
                <a:solidFill>
                  <a:srgbClr val="3B4E4E"/>
                </a:solidFill>
                <a:latin typeface="Overpass Light" pitchFamily="34" charset="0"/>
                <a:ea typeface="Overpass Light" pitchFamily="34" charset="-122"/>
                <a:cs typeface="Overpass Light" pitchFamily="34" charset="-120"/>
              </a:rPr>
              <a:t>Article 3 establishes an absolute prohibition of torture and inhuman or degrading treatment or punishment, with no derogations permitted even in times of emergency. The Court distinguishes between three types of ill-treatment based on severity, with torture representing the most serious form.</a:t>
            </a:r>
            <a:endParaRPr lang="en-US" sz="1400" dirty="0"/>
          </a:p>
        </p:txBody>
      </p:sp>
      <p:sp>
        <p:nvSpPr>
          <p:cNvPr id="4" name="Text 2"/>
          <p:cNvSpPr/>
          <p:nvPr/>
        </p:nvSpPr>
        <p:spPr>
          <a:xfrm>
            <a:off x="638651" y="2313742"/>
            <a:ext cx="13353098" cy="583883"/>
          </a:xfrm>
          <a:prstGeom prst="rect">
            <a:avLst/>
          </a:prstGeom>
          <a:noFill/>
          <a:ln/>
        </p:spPr>
        <p:txBody>
          <a:bodyPr wrap="square" lIns="0" tIns="0" rIns="0" bIns="0" rtlCol="0" anchor="t"/>
          <a:lstStyle/>
          <a:p>
            <a:pPr marL="0" indent="0">
              <a:lnSpc>
                <a:spcPts val="2250"/>
              </a:lnSpc>
              <a:buNone/>
            </a:pPr>
            <a:r>
              <a:rPr lang="en-US" sz="1400" dirty="0">
                <a:solidFill>
                  <a:srgbClr val="3B4E4E"/>
                </a:solidFill>
                <a:latin typeface="Overpass Light" pitchFamily="34" charset="0"/>
                <a:ea typeface="Overpass Light" pitchFamily="34" charset="-122"/>
                <a:cs typeface="Overpass Light" pitchFamily="34" charset="-120"/>
              </a:rPr>
              <a:t>The pilot case of </a:t>
            </a:r>
            <a:r>
              <a:rPr lang="en-US" sz="1400" b="1" dirty="0">
                <a:solidFill>
                  <a:srgbClr val="3B4E4E"/>
                </a:solidFill>
                <a:latin typeface="Overpass Light" pitchFamily="34" charset="0"/>
                <a:ea typeface="Overpass Light" pitchFamily="34" charset="-122"/>
                <a:cs typeface="Overpass Light" pitchFamily="34" charset="-120"/>
              </a:rPr>
              <a:t>Ananyev and Others v. Russia</a:t>
            </a:r>
            <a:r>
              <a:rPr lang="en-US" sz="1400" dirty="0">
                <a:solidFill>
                  <a:srgbClr val="3B4E4E"/>
                </a:solidFill>
                <a:latin typeface="Overpass Light" pitchFamily="34" charset="0"/>
                <a:ea typeface="Overpass Light" pitchFamily="34" charset="-122"/>
                <a:cs typeface="Overpass Light" pitchFamily="34" charset="-120"/>
              </a:rPr>
              <a:t> (2012) addressed systemic problems of prison overcrowding and inadequate detention conditions. The Court identified structural deficiencies requiring Russia to implement comprehensive reforms, including preventive and compensatory remedies for detainees.</a:t>
            </a:r>
            <a:endParaRPr lang="en-US" sz="1400" dirty="0"/>
          </a:p>
        </p:txBody>
      </p:sp>
      <p:sp>
        <p:nvSpPr>
          <p:cNvPr id="5" name="Text 3"/>
          <p:cNvSpPr/>
          <p:nvPr/>
        </p:nvSpPr>
        <p:spPr>
          <a:xfrm>
            <a:off x="638651" y="3102888"/>
            <a:ext cx="13353098" cy="875824"/>
          </a:xfrm>
          <a:prstGeom prst="rect">
            <a:avLst/>
          </a:prstGeom>
          <a:noFill/>
          <a:ln/>
        </p:spPr>
        <p:txBody>
          <a:bodyPr wrap="square" lIns="0" tIns="0" rIns="0" bIns="0" rtlCol="0" anchor="t"/>
          <a:lstStyle/>
          <a:p>
            <a:pPr marL="0" indent="0">
              <a:lnSpc>
                <a:spcPts val="2250"/>
              </a:lnSpc>
              <a:buNone/>
            </a:pPr>
            <a:r>
              <a:rPr lang="en-US" sz="1400" dirty="0">
                <a:solidFill>
                  <a:srgbClr val="3B4E4E"/>
                </a:solidFill>
                <a:latin typeface="Overpass Light" pitchFamily="34" charset="0"/>
                <a:ea typeface="Overpass Light" pitchFamily="34" charset="-122"/>
                <a:cs typeface="Overpass Light" pitchFamily="34" charset="-120"/>
              </a:rPr>
              <a:t>In the significant Spanish case of </a:t>
            </a:r>
            <a:r>
              <a:rPr lang="en-US" sz="1400" b="1" dirty="0">
                <a:solidFill>
                  <a:srgbClr val="3B4E4E"/>
                </a:solidFill>
                <a:latin typeface="Overpass Light" pitchFamily="34" charset="0"/>
                <a:ea typeface="Overpass Light" pitchFamily="34" charset="-122"/>
                <a:cs typeface="Overpass Light" pitchFamily="34" charset="-120"/>
              </a:rPr>
              <a:t>N.D. and N.T. v. Spain</a:t>
            </a:r>
            <a:r>
              <a:rPr lang="en-US" sz="1400" dirty="0">
                <a:solidFill>
                  <a:srgbClr val="3B4E4E"/>
                </a:solidFill>
                <a:latin typeface="Overpass Light" pitchFamily="34" charset="0"/>
                <a:ea typeface="Overpass Light" pitchFamily="34" charset="-122"/>
                <a:cs typeface="Overpass Light" pitchFamily="34" charset="-120"/>
              </a:rPr>
              <a:t> [GC] (2020), the Court examined the practice of immediate pushbacks at the Spanish-Moroccan border in Melilla. Controversially, the Grand Chamber found no violation of Article 3 in conjunction with Article 4 Protocol 4 (prohibition of collective expulsions), ruling that the applicants had placed themselves in an unlawful situation by attempting to cross the border fence rather than using legal entry procedures.</a:t>
            </a:r>
            <a:endParaRPr lang="en-US" sz="1400" dirty="0"/>
          </a:p>
        </p:txBody>
      </p:sp>
      <p:sp>
        <p:nvSpPr>
          <p:cNvPr id="6" name="Shape 4"/>
          <p:cNvSpPr/>
          <p:nvPr/>
        </p:nvSpPr>
        <p:spPr>
          <a:xfrm>
            <a:off x="7303770" y="4183975"/>
            <a:ext cx="22860" cy="3456265"/>
          </a:xfrm>
          <a:prstGeom prst="roundRect">
            <a:avLst>
              <a:gd name="adj" fmla="val 335286"/>
            </a:avLst>
          </a:prstGeom>
          <a:solidFill>
            <a:srgbClr val="C3D4CC"/>
          </a:solidFill>
          <a:ln/>
        </p:spPr>
        <p:txBody>
          <a:bodyPr/>
          <a:lstStyle/>
          <a:p>
            <a:endParaRPr lang="ru-UA"/>
          </a:p>
        </p:txBody>
      </p:sp>
      <p:sp>
        <p:nvSpPr>
          <p:cNvPr id="7" name="Shape 5"/>
          <p:cNvSpPr/>
          <p:nvPr/>
        </p:nvSpPr>
        <p:spPr>
          <a:xfrm>
            <a:off x="6585347" y="4583073"/>
            <a:ext cx="547449" cy="22860"/>
          </a:xfrm>
          <a:prstGeom prst="roundRect">
            <a:avLst>
              <a:gd name="adj" fmla="val 335286"/>
            </a:avLst>
          </a:prstGeom>
          <a:solidFill>
            <a:srgbClr val="C3D4CC"/>
          </a:solidFill>
          <a:ln/>
        </p:spPr>
        <p:txBody>
          <a:bodyPr/>
          <a:lstStyle/>
          <a:p>
            <a:endParaRPr lang="ru-UA"/>
          </a:p>
        </p:txBody>
      </p:sp>
      <p:sp>
        <p:nvSpPr>
          <p:cNvPr id="8" name="Shape 6"/>
          <p:cNvSpPr/>
          <p:nvPr/>
        </p:nvSpPr>
        <p:spPr>
          <a:xfrm>
            <a:off x="7109936" y="4389239"/>
            <a:ext cx="410528" cy="410527"/>
          </a:xfrm>
          <a:prstGeom prst="roundRect">
            <a:avLst>
              <a:gd name="adj" fmla="val 18670"/>
            </a:avLst>
          </a:prstGeom>
          <a:solidFill>
            <a:srgbClr val="DDEEE6"/>
          </a:solidFill>
          <a:ln w="7620">
            <a:solidFill>
              <a:srgbClr val="C3D4CC"/>
            </a:solidFill>
            <a:prstDash val="solid"/>
          </a:ln>
        </p:spPr>
        <p:txBody>
          <a:bodyPr/>
          <a:lstStyle/>
          <a:p>
            <a:endParaRPr lang="ru-UA"/>
          </a:p>
        </p:txBody>
      </p:sp>
      <p:sp>
        <p:nvSpPr>
          <p:cNvPr id="9" name="Text 7"/>
          <p:cNvSpPr/>
          <p:nvPr/>
        </p:nvSpPr>
        <p:spPr>
          <a:xfrm>
            <a:off x="7178338" y="4423470"/>
            <a:ext cx="273725" cy="342067"/>
          </a:xfrm>
          <a:prstGeom prst="rect">
            <a:avLst/>
          </a:prstGeom>
          <a:noFill/>
          <a:ln/>
        </p:spPr>
        <p:txBody>
          <a:bodyPr wrap="none" lIns="0" tIns="0" rIns="0" bIns="0" rtlCol="0" anchor="t"/>
          <a:lstStyle/>
          <a:p>
            <a:pPr marL="0" indent="0" algn="ctr">
              <a:lnSpc>
                <a:spcPts val="2150"/>
              </a:lnSpc>
              <a:buNone/>
            </a:pPr>
            <a:r>
              <a:rPr lang="en-US" sz="2150" b="1" dirty="0">
                <a:solidFill>
                  <a:srgbClr val="3B4E4E"/>
                </a:solidFill>
                <a:latin typeface="Syne Bold" pitchFamily="34" charset="0"/>
                <a:ea typeface="Syne Bold" pitchFamily="34" charset="-122"/>
                <a:cs typeface="Syne Bold" pitchFamily="34" charset="-120"/>
              </a:rPr>
              <a:t>1</a:t>
            </a:r>
            <a:endParaRPr lang="en-US" sz="2150" dirty="0"/>
          </a:p>
        </p:txBody>
      </p:sp>
      <p:sp>
        <p:nvSpPr>
          <p:cNvPr id="10" name="Text 8"/>
          <p:cNvSpPr/>
          <p:nvPr/>
        </p:nvSpPr>
        <p:spPr>
          <a:xfrm>
            <a:off x="4121706" y="4366379"/>
            <a:ext cx="2281118" cy="285155"/>
          </a:xfrm>
          <a:prstGeom prst="rect">
            <a:avLst/>
          </a:prstGeom>
          <a:noFill/>
          <a:ln/>
        </p:spPr>
        <p:txBody>
          <a:bodyPr wrap="none" lIns="0" tIns="0" rIns="0" bIns="0" rtlCol="0" anchor="t"/>
          <a:lstStyle/>
          <a:p>
            <a:pPr marL="0" indent="0" algn="r">
              <a:lnSpc>
                <a:spcPts val="2200"/>
              </a:lnSpc>
              <a:buNone/>
            </a:pPr>
            <a:r>
              <a:rPr lang="en-US" sz="1750" b="1" dirty="0">
                <a:solidFill>
                  <a:srgbClr val="3B4E4E"/>
                </a:solidFill>
                <a:latin typeface="Syne Bold" pitchFamily="34" charset="0"/>
                <a:ea typeface="Syne Bold" pitchFamily="34" charset="-122"/>
                <a:cs typeface="Syne Bold" pitchFamily="34" charset="-120"/>
              </a:rPr>
              <a:t>Torture</a:t>
            </a:r>
            <a:endParaRPr lang="en-US" sz="1750" dirty="0"/>
          </a:p>
        </p:txBody>
      </p:sp>
      <p:sp>
        <p:nvSpPr>
          <p:cNvPr id="11" name="Text 9"/>
          <p:cNvSpPr/>
          <p:nvPr/>
        </p:nvSpPr>
        <p:spPr>
          <a:xfrm>
            <a:off x="638651" y="4760952"/>
            <a:ext cx="5764173" cy="875824"/>
          </a:xfrm>
          <a:prstGeom prst="rect">
            <a:avLst/>
          </a:prstGeom>
          <a:noFill/>
          <a:ln/>
        </p:spPr>
        <p:txBody>
          <a:bodyPr wrap="square" lIns="0" tIns="0" rIns="0" bIns="0" rtlCol="0" anchor="t"/>
          <a:lstStyle/>
          <a:p>
            <a:pPr marL="0" indent="0" algn="r">
              <a:lnSpc>
                <a:spcPts val="2250"/>
              </a:lnSpc>
              <a:buNone/>
            </a:pPr>
            <a:r>
              <a:rPr lang="en-US" sz="1400" dirty="0">
                <a:solidFill>
                  <a:srgbClr val="3B4E4E"/>
                </a:solidFill>
                <a:latin typeface="Overpass Light" pitchFamily="34" charset="0"/>
                <a:ea typeface="Overpass Light" pitchFamily="34" charset="-122"/>
                <a:cs typeface="Overpass Light" pitchFamily="34" charset="-120"/>
              </a:rPr>
              <a:t>Deliberate inhuman treatment causing very serious and cruel suffering, often inflicted with a specific purpose such as obtaining information or punishment.</a:t>
            </a:r>
            <a:endParaRPr lang="en-US" sz="1400" dirty="0"/>
          </a:p>
        </p:txBody>
      </p:sp>
      <p:sp>
        <p:nvSpPr>
          <p:cNvPr id="12" name="Shape 10"/>
          <p:cNvSpPr/>
          <p:nvPr/>
        </p:nvSpPr>
        <p:spPr>
          <a:xfrm>
            <a:off x="7497604" y="5495330"/>
            <a:ext cx="547449" cy="22860"/>
          </a:xfrm>
          <a:prstGeom prst="roundRect">
            <a:avLst>
              <a:gd name="adj" fmla="val 335286"/>
            </a:avLst>
          </a:prstGeom>
          <a:solidFill>
            <a:srgbClr val="C3D4CC"/>
          </a:solidFill>
          <a:ln/>
        </p:spPr>
        <p:txBody>
          <a:bodyPr/>
          <a:lstStyle/>
          <a:p>
            <a:endParaRPr lang="ru-UA"/>
          </a:p>
        </p:txBody>
      </p:sp>
      <p:sp>
        <p:nvSpPr>
          <p:cNvPr id="13" name="Shape 11"/>
          <p:cNvSpPr/>
          <p:nvPr/>
        </p:nvSpPr>
        <p:spPr>
          <a:xfrm>
            <a:off x="7109936" y="5301496"/>
            <a:ext cx="410528" cy="410527"/>
          </a:xfrm>
          <a:prstGeom prst="roundRect">
            <a:avLst>
              <a:gd name="adj" fmla="val 18670"/>
            </a:avLst>
          </a:prstGeom>
          <a:solidFill>
            <a:srgbClr val="DDEEE6"/>
          </a:solidFill>
          <a:ln w="7620">
            <a:solidFill>
              <a:srgbClr val="C3D4CC"/>
            </a:solidFill>
            <a:prstDash val="solid"/>
          </a:ln>
        </p:spPr>
        <p:txBody>
          <a:bodyPr/>
          <a:lstStyle/>
          <a:p>
            <a:endParaRPr lang="ru-UA"/>
          </a:p>
        </p:txBody>
      </p:sp>
      <p:sp>
        <p:nvSpPr>
          <p:cNvPr id="14" name="Text 12"/>
          <p:cNvSpPr/>
          <p:nvPr/>
        </p:nvSpPr>
        <p:spPr>
          <a:xfrm>
            <a:off x="7178338" y="5335726"/>
            <a:ext cx="273725" cy="342067"/>
          </a:xfrm>
          <a:prstGeom prst="rect">
            <a:avLst/>
          </a:prstGeom>
          <a:noFill/>
          <a:ln/>
        </p:spPr>
        <p:txBody>
          <a:bodyPr wrap="none" lIns="0" tIns="0" rIns="0" bIns="0" rtlCol="0" anchor="t"/>
          <a:lstStyle/>
          <a:p>
            <a:pPr marL="0" indent="0" algn="ctr">
              <a:lnSpc>
                <a:spcPts val="2150"/>
              </a:lnSpc>
              <a:buNone/>
            </a:pPr>
            <a:r>
              <a:rPr lang="en-US" sz="2150" b="1" dirty="0">
                <a:solidFill>
                  <a:srgbClr val="3B4E4E"/>
                </a:solidFill>
                <a:latin typeface="Syne Bold" pitchFamily="34" charset="0"/>
                <a:ea typeface="Syne Bold" pitchFamily="34" charset="-122"/>
                <a:cs typeface="Syne Bold" pitchFamily="34" charset="-120"/>
              </a:rPr>
              <a:t>2</a:t>
            </a:r>
            <a:endParaRPr lang="en-US" sz="2150" dirty="0"/>
          </a:p>
        </p:txBody>
      </p:sp>
      <p:sp>
        <p:nvSpPr>
          <p:cNvPr id="15" name="Text 13"/>
          <p:cNvSpPr/>
          <p:nvPr/>
        </p:nvSpPr>
        <p:spPr>
          <a:xfrm>
            <a:off x="8227576" y="5278636"/>
            <a:ext cx="2506742" cy="285155"/>
          </a:xfrm>
          <a:prstGeom prst="rect">
            <a:avLst/>
          </a:prstGeom>
          <a:noFill/>
          <a:ln/>
        </p:spPr>
        <p:txBody>
          <a:bodyPr wrap="none" lIns="0" tIns="0" rIns="0" bIns="0" rtlCol="0" anchor="t"/>
          <a:lstStyle/>
          <a:p>
            <a:pPr marL="0" indent="0" algn="l">
              <a:lnSpc>
                <a:spcPts val="2200"/>
              </a:lnSpc>
              <a:buNone/>
            </a:pPr>
            <a:r>
              <a:rPr lang="en-US" sz="1750" b="1" dirty="0">
                <a:solidFill>
                  <a:srgbClr val="3B4E4E"/>
                </a:solidFill>
                <a:latin typeface="Syne Bold" pitchFamily="34" charset="0"/>
                <a:ea typeface="Syne Bold" pitchFamily="34" charset="-122"/>
                <a:cs typeface="Syne Bold" pitchFamily="34" charset="-120"/>
              </a:rPr>
              <a:t>Inhuman Treatment</a:t>
            </a:r>
            <a:endParaRPr lang="en-US" sz="1750" dirty="0"/>
          </a:p>
        </p:txBody>
      </p:sp>
      <p:sp>
        <p:nvSpPr>
          <p:cNvPr id="16" name="Text 14"/>
          <p:cNvSpPr/>
          <p:nvPr/>
        </p:nvSpPr>
        <p:spPr>
          <a:xfrm>
            <a:off x="8227576" y="5673209"/>
            <a:ext cx="5764173" cy="875824"/>
          </a:xfrm>
          <a:prstGeom prst="rect">
            <a:avLst/>
          </a:prstGeom>
          <a:noFill/>
          <a:ln/>
        </p:spPr>
        <p:txBody>
          <a:bodyPr wrap="square" lIns="0" tIns="0" rIns="0" bIns="0" rtlCol="0" anchor="t"/>
          <a:lstStyle/>
          <a:p>
            <a:pPr marL="0" indent="0" algn="l">
              <a:lnSpc>
                <a:spcPts val="2250"/>
              </a:lnSpc>
              <a:buNone/>
            </a:pPr>
            <a:r>
              <a:rPr lang="en-US" sz="1400" dirty="0">
                <a:solidFill>
                  <a:srgbClr val="3B4E4E"/>
                </a:solidFill>
                <a:latin typeface="Overpass Light" pitchFamily="34" charset="0"/>
                <a:ea typeface="Overpass Light" pitchFamily="34" charset="-122"/>
                <a:cs typeface="Overpass Light" pitchFamily="34" charset="-120"/>
              </a:rPr>
              <a:t>Treatment causing intense physical or mental suffering, characterized by premeditation, application for hours, and causing actual bodily injury or intense physical and mental suffering.</a:t>
            </a:r>
            <a:endParaRPr lang="en-US" sz="1400" dirty="0"/>
          </a:p>
        </p:txBody>
      </p:sp>
      <p:sp>
        <p:nvSpPr>
          <p:cNvPr id="17" name="Shape 15"/>
          <p:cNvSpPr/>
          <p:nvPr/>
        </p:nvSpPr>
        <p:spPr>
          <a:xfrm>
            <a:off x="6585347" y="6404134"/>
            <a:ext cx="547449" cy="22860"/>
          </a:xfrm>
          <a:prstGeom prst="roundRect">
            <a:avLst>
              <a:gd name="adj" fmla="val 335286"/>
            </a:avLst>
          </a:prstGeom>
          <a:solidFill>
            <a:srgbClr val="C3D4CC"/>
          </a:solidFill>
          <a:ln/>
        </p:spPr>
        <p:txBody>
          <a:bodyPr/>
          <a:lstStyle/>
          <a:p>
            <a:endParaRPr lang="ru-UA"/>
          </a:p>
        </p:txBody>
      </p:sp>
      <p:sp>
        <p:nvSpPr>
          <p:cNvPr id="18" name="Shape 16"/>
          <p:cNvSpPr/>
          <p:nvPr/>
        </p:nvSpPr>
        <p:spPr>
          <a:xfrm>
            <a:off x="7109936" y="6210300"/>
            <a:ext cx="410528" cy="410527"/>
          </a:xfrm>
          <a:prstGeom prst="roundRect">
            <a:avLst>
              <a:gd name="adj" fmla="val 18670"/>
            </a:avLst>
          </a:prstGeom>
          <a:solidFill>
            <a:srgbClr val="DDEEE6"/>
          </a:solidFill>
          <a:ln w="7620">
            <a:solidFill>
              <a:srgbClr val="C3D4CC"/>
            </a:solidFill>
            <a:prstDash val="solid"/>
          </a:ln>
        </p:spPr>
        <p:txBody>
          <a:bodyPr/>
          <a:lstStyle/>
          <a:p>
            <a:endParaRPr lang="ru-UA"/>
          </a:p>
        </p:txBody>
      </p:sp>
      <p:sp>
        <p:nvSpPr>
          <p:cNvPr id="19" name="Text 17"/>
          <p:cNvSpPr/>
          <p:nvPr/>
        </p:nvSpPr>
        <p:spPr>
          <a:xfrm>
            <a:off x="7178338" y="6244530"/>
            <a:ext cx="273725" cy="342067"/>
          </a:xfrm>
          <a:prstGeom prst="rect">
            <a:avLst/>
          </a:prstGeom>
          <a:noFill/>
          <a:ln/>
        </p:spPr>
        <p:txBody>
          <a:bodyPr wrap="none" lIns="0" tIns="0" rIns="0" bIns="0" rtlCol="0" anchor="t"/>
          <a:lstStyle/>
          <a:p>
            <a:pPr marL="0" indent="0" algn="ctr">
              <a:lnSpc>
                <a:spcPts val="2150"/>
              </a:lnSpc>
              <a:buNone/>
            </a:pPr>
            <a:r>
              <a:rPr lang="en-US" sz="2150" b="1" dirty="0">
                <a:solidFill>
                  <a:srgbClr val="3B4E4E"/>
                </a:solidFill>
                <a:latin typeface="Syne Bold" pitchFamily="34" charset="0"/>
                <a:ea typeface="Syne Bold" pitchFamily="34" charset="-122"/>
                <a:cs typeface="Syne Bold" pitchFamily="34" charset="-120"/>
              </a:rPr>
              <a:t>3</a:t>
            </a:r>
            <a:endParaRPr lang="en-US" sz="2150" dirty="0"/>
          </a:p>
        </p:txBody>
      </p:sp>
      <p:sp>
        <p:nvSpPr>
          <p:cNvPr id="20" name="Text 18"/>
          <p:cNvSpPr/>
          <p:nvPr/>
        </p:nvSpPr>
        <p:spPr>
          <a:xfrm>
            <a:off x="3719632" y="6187440"/>
            <a:ext cx="2683193" cy="285155"/>
          </a:xfrm>
          <a:prstGeom prst="rect">
            <a:avLst/>
          </a:prstGeom>
          <a:noFill/>
          <a:ln/>
        </p:spPr>
        <p:txBody>
          <a:bodyPr wrap="none" lIns="0" tIns="0" rIns="0" bIns="0" rtlCol="0" anchor="t"/>
          <a:lstStyle/>
          <a:p>
            <a:pPr marL="0" indent="0" algn="r">
              <a:lnSpc>
                <a:spcPts val="2200"/>
              </a:lnSpc>
              <a:buNone/>
            </a:pPr>
            <a:r>
              <a:rPr lang="en-US" sz="1750" b="1" dirty="0">
                <a:solidFill>
                  <a:srgbClr val="3B4E4E"/>
                </a:solidFill>
                <a:latin typeface="Syne Bold" pitchFamily="34" charset="0"/>
                <a:ea typeface="Syne Bold" pitchFamily="34" charset="-122"/>
                <a:cs typeface="Syne Bold" pitchFamily="34" charset="-120"/>
              </a:rPr>
              <a:t>Degrading Treatment</a:t>
            </a:r>
            <a:endParaRPr lang="en-US" sz="1750" dirty="0"/>
          </a:p>
        </p:txBody>
      </p:sp>
      <p:sp>
        <p:nvSpPr>
          <p:cNvPr id="21" name="Text 19"/>
          <p:cNvSpPr/>
          <p:nvPr/>
        </p:nvSpPr>
        <p:spPr>
          <a:xfrm>
            <a:off x="638651" y="6582013"/>
            <a:ext cx="5764173" cy="875824"/>
          </a:xfrm>
          <a:prstGeom prst="rect">
            <a:avLst/>
          </a:prstGeom>
          <a:noFill/>
          <a:ln/>
        </p:spPr>
        <p:txBody>
          <a:bodyPr wrap="square" lIns="0" tIns="0" rIns="0" bIns="0" rtlCol="0" anchor="t"/>
          <a:lstStyle/>
          <a:p>
            <a:pPr marL="0" indent="0" algn="r">
              <a:lnSpc>
                <a:spcPts val="2250"/>
              </a:lnSpc>
              <a:buNone/>
            </a:pPr>
            <a:r>
              <a:rPr lang="en-US" sz="1400" dirty="0">
                <a:solidFill>
                  <a:srgbClr val="3B4E4E"/>
                </a:solidFill>
                <a:latin typeface="Overpass Light" pitchFamily="34" charset="0"/>
                <a:ea typeface="Overpass Light" pitchFamily="34" charset="-122"/>
                <a:cs typeface="Overpass Light" pitchFamily="34" charset="-120"/>
              </a:rPr>
              <a:t>Treatment humiliating or debasing an individual, diminishing their human dignity, or arousing feelings of fear, anguish, or inferiority capable of breaking their moral and physical resistance.</a:t>
            </a:r>
            <a:endParaRPr lang="en-US" sz="1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Text 0"/>
          <p:cNvSpPr/>
          <p:nvPr/>
        </p:nvSpPr>
        <p:spPr>
          <a:xfrm>
            <a:off x="613291" y="885111"/>
            <a:ext cx="11978045" cy="547688"/>
          </a:xfrm>
          <a:prstGeom prst="rect">
            <a:avLst/>
          </a:prstGeom>
          <a:noFill/>
          <a:ln/>
        </p:spPr>
        <p:txBody>
          <a:bodyPr wrap="none" lIns="0" tIns="0" rIns="0" bIns="0" rtlCol="0" anchor="t"/>
          <a:lstStyle/>
          <a:p>
            <a:pPr marL="0" indent="0">
              <a:lnSpc>
                <a:spcPts val="4300"/>
              </a:lnSpc>
              <a:buNone/>
            </a:pPr>
            <a:r>
              <a:rPr lang="en-US" sz="3400" b="1" dirty="0">
                <a:solidFill>
                  <a:srgbClr val="233939"/>
                </a:solidFill>
                <a:latin typeface="Syne Bold" pitchFamily="34" charset="0"/>
                <a:ea typeface="Syne Bold" pitchFamily="34" charset="-122"/>
                <a:cs typeface="Syne Bold" pitchFamily="34" charset="-120"/>
              </a:rPr>
              <a:t>Article 4: Prohibition of Slavery and Forced Labour</a:t>
            </a:r>
            <a:endParaRPr lang="en-US" sz="3400" dirty="0"/>
          </a:p>
        </p:txBody>
      </p:sp>
      <p:sp>
        <p:nvSpPr>
          <p:cNvPr id="3" name="Text 1"/>
          <p:cNvSpPr/>
          <p:nvPr/>
        </p:nvSpPr>
        <p:spPr>
          <a:xfrm>
            <a:off x="613291" y="1783199"/>
            <a:ext cx="13403818" cy="560784"/>
          </a:xfrm>
          <a:prstGeom prst="rect">
            <a:avLst/>
          </a:prstGeom>
          <a:noFill/>
          <a:ln/>
        </p:spPr>
        <p:txBody>
          <a:bodyPr wrap="square" lIns="0" tIns="0" rIns="0" bIns="0" rtlCol="0" anchor="t"/>
          <a:lstStyle/>
          <a:p>
            <a:pPr marL="0" indent="0">
              <a:lnSpc>
                <a:spcPts val="2200"/>
              </a:lnSpc>
              <a:buNone/>
            </a:pPr>
            <a:r>
              <a:rPr lang="en-US" sz="1350" dirty="0">
                <a:solidFill>
                  <a:srgbClr val="3B4E4E"/>
                </a:solidFill>
                <a:latin typeface="Overpass Light" pitchFamily="34" charset="0"/>
                <a:ea typeface="Overpass Light" pitchFamily="34" charset="-122"/>
                <a:cs typeface="Overpass Light" pitchFamily="34" charset="-120"/>
              </a:rPr>
              <a:t>Article 4 prohibits slavery, servitude, and forced or compulsory labour, with limited exceptions for detention work, military service, emergency service, and normal civic obligations. Initially less frequently invoked than other articles, it has gained prominence with the rise of modern forms of exploitation, particularly human trafficking.</a:t>
            </a:r>
            <a:endParaRPr lang="en-US" sz="1350" dirty="0"/>
          </a:p>
        </p:txBody>
      </p:sp>
      <p:sp>
        <p:nvSpPr>
          <p:cNvPr id="4" name="Text 2"/>
          <p:cNvSpPr/>
          <p:nvPr/>
        </p:nvSpPr>
        <p:spPr>
          <a:xfrm>
            <a:off x="613291" y="2541032"/>
            <a:ext cx="13403818" cy="560784"/>
          </a:xfrm>
          <a:prstGeom prst="rect">
            <a:avLst/>
          </a:prstGeom>
          <a:noFill/>
          <a:ln/>
        </p:spPr>
        <p:txBody>
          <a:bodyPr wrap="square" lIns="0" tIns="0" rIns="0" bIns="0" rtlCol="0" anchor="t"/>
          <a:lstStyle/>
          <a:p>
            <a:pPr marL="0" indent="0">
              <a:lnSpc>
                <a:spcPts val="2200"/>
              </a:lnSpc>
              <a:buNone/>
            </a:pPr>
            <a:r>
              <a:rPr lang="en-US" sz="1350" dirty="0">
                <a:solidFill>
                  <a:srgbClr val="3B4E4E"/>
                </a:solidFill>
                <a:latin typeface="Overpass Light" pitchFamily="34" charset="0"/>
                <a:ea typeface="Overpass Light" pitchFamily="34" charset="-122"/>
                <a:cs typeface="Overpass Light" pitchFamily="34" charset="-120"/>
              </a:rPr>
              <a:t>The Court has evolved its interpretation to encompass contemporary manifestations of slavery and servitude, including domestic servitude, agricultural exploitation, and sex trafficking. In </a:t>
            </a:r>
            <a:r>
              <a:rPr lang="en-US" sz="1350" b="1" dirty="0">
                <a:solidFill>
                  <a:srgbClr val="3B4E4E"/>
                </a:solidFill>
                <a:latin typeface="Overpass Light" pitchFamily="34" charset="0"/>
                <a:ea typeface="Overpass Light" pitchFamily="34" charset="-122"/>
                <a:cs typeface="Overpass Light" pitchFamily="34" charset="-120"/>
              </a:rPr>
              <a:t>S.M. v. Croatia</a:t>
            </a:r>
            <a:r>
              <a:rPr lang="en-US" sz="1350" dirty="0">
                <a:solidFill>
                  <a:srgbClr val="3B4E4E"/>
                </a:solidFill>
                <a:latin typeface="Overpass Light" pitchFamily="34" charset="0"/>
                <a:ea typeface="Overpass Light" pitchFamily="34" charset="-122"/>
                <a:cs typeface="Overpass Light" pitchFamily="34" charset="-120"/>
              </a:rPr>
              <a:t> [GC] (2020), the Grand Chamber clarified state obligations in human trafficking cases, particularly regarding sexual exploitation.</a:t>
            </a:r>
            <a:endParaRPr lang="en-US" sz="1350" dirty="0"/>
          </a:p>
        </p:txBody>
      </p:sp>
      <p:sp>
        <p:nvSpPr>
          <p:cNvPr id="5" name="Text 3"/>
          <p:cNvSpPr/>
          <p:nvPr/>
        </p:nvSpPr>
        <p:spPr>
          <a:xfrm>
            <a:off x="613291" y="3298865"/>
            <a:ext cx="13403818" cy="841177"/>
          </a:xfrm>
          <a:prstGeom prst="rect">
            <a:avLst/>
          </a:prstGeom>
          <a:noFill/>
          <a:ln/>
        </p:spPr>
        <p:txBody>
          <a:bodyPr wrap="square" lIns="0" tIns="0" rIns="0" bIns="0" rtlCol="0" anchor="t"/>
          <a:lstStyle/>
          <a:p>
            <a:pPr marL="0" indent="0">
              <a:lnSpc>
                <a:spcPts val="2200"/>
              </a:lnSpc>
              <a:buNone/>
            </a:pPr>
            <a:r>
              <a:rPr lang="en-US" sz="1350" dirty="0">
                <a:solidFill>
                  <a:srgbClr val="3B4E4E"/>
                </a:solidFill>
                <a:latin typeface="Overpass Light" pitchFamily="34" charset="0"/>
                <a:ea typeface="Overpass Light" pitchFamily="34" charset="-122"/>
                <a:cs typeface="Overpass Light" pitchFamily="34" charset="-120"/>
              </a:rPr>
              <a:t>This landmark judgment established that human trafficking falls within the scope of Article 4, regardless of whether connected to organised crime. The Court emphasised positive obligations requiring states to: protect victims, put in place appropriate legal and regulatory frameworks, take preventive measures, and conduct effective investigations when aware of potential trafficking situations.</a:t>
            </a:r>
            <a:endParaRPr lang="en-US" sz="1350" dirty="0"/>
          </a:p>
        </p:txBody>
      </p:sp>
      <p:sp>
        <p:nvSpPr>
          <p:cNvPr id="6" name="Shape 4"/>
          <p:cNvSpPr/>
          <p:nvPr/>
        </p:nvSpPr>
        <p:spPr>
          <a:xfrm>
            <a:off x="613291" y="5125641"/>
            <a:ext cx="3153847" cy="175141"/>
          </a:xfrm>
          <a:prstGeom prst="roundRect">
            <a:avLst>
              <a:gd name="adj" fmla="val 42027"/>
            </a:avLst>
          </a:prstGeom>
          <a:solidFill>
            <a:srgbClr val="DDEEE6"/>
          </a:solidFill>
          <a:ln w="7620">
            <a:solidFill>
              <a:srgbClr val="C3D4CC"/>
            </a:solidFill>
            <a:prstDash val="solid"/>
          </a:ln>
        </p:spPr>
        <p:txBody>
          <a:bodyPr/>
          <a:lstStyle/>
          <a:p>
            <a:endParaRPr lang="ru-UA"/>
          </a:p>
        </p:txBody>
      </p:sp>
      <p:sp>
        <p:nvSpPr>
          <p:cNvPr id="7" name="Text 5"/>
          <p:cNvSpPr/>
          <p:nvPr/>
        </p:nvSpPr>
        <p:spPr>
          <a:xfrm>
            <a:off x="613291" y="5563553"/>
            <a:ext cx="2870835" cy="273844"/>
          </a:xfrm>
          <a:prstGeom prst="rect">
            <a:avLst/>
          </a:prstGeom>
          <a:noFill/>
          <a:ln/>
        </p:spPr>
        <p:txBody>
          <a:bodyPr wrap="none" lIns="0" tIns="0" rIns="0" bIns="0" rtlCol="0" anchor="t"/>
          <a:lstStyle/>
          <a:p>
            <a:pPr marL="0" indent="0" algn="l">
              <a:lnSpc>
                <a:spcPts val="2150"/>
              </a:lnSpc>
              <a:buNone/>
            </a:pPr>
            <a:r>
              <a:rPr lang="en-US" sz="1700" b="1" dirty="0">
                <a:solidFill>
                  <a:srgbClr val="3B4E4E"/>
                </a:solidFill>
                <a:latin typeface="Syne Bold" pitchFamily="34" charset="0"/>
                <a:ea typeface="Syne Bold" pitchFamily="34" charset="-122"/>
                <a:cs typeface="Syne Bold" pitchFamily="34" charset="-120"/>
              </a:rPr>
              <a:t>Identification of Victims</a:t>
            </a:r>
            <a:endParaRPr lang="en-US" sz="1700" dirty="0"/>
          </a:p>
        </p:txBody>
      </p:sp>
      <p:sp>
        <p:nvSpPr>
          <p:cNvPr id="8" name="Text 6"/>
          <p:cNvSpPr/>
          <p:nvPr/>
        </p:nvSpPr>
        <p:spPr>
          <a:xfrm>
            <a:off x="613291" y="5942528"/>
            <a:ext cx="3153847" cy="1401961"/>
          </a:xfrm>
          <a:prstGeom prst="rect">
            <a:avLst/>
          </a:prstGeom>
          <a:noFill/>
          <a:ln/>
        </p:spPr>
        <p:txBody>
          <a:bodyPr wrap="square" lIns="0" tIns="0" rIns="0" bIns="0" rtlCol="0" anchor="t"/>
          <a:lstStyle/>
          <a:p>
            <a:pPr marL="0" indent="0" algn="l">
              <a:lnSpc>
                <a:spcPts val="2200"/>
              </a:lnSpc>
              <a:buNone/>
            </a:pPr>
            <a:r>
              <a:rPr lang="en-US" sz="1350" dirty="0">
                <a:solidFill>
                  <a:srgbClr val="3B4E4E"/>
                </a:solidFill>
                <a:latin typeface="Overpass Light" pitchFamily="34" charset="0"/>
                <a:ea typeface="Overpass Light" pitchFamily="34" charset="-122"/>
                <a:cs typeface="Overpass Light" pitchFamily="34" charset="-120"/>
              </a:rPr>
              <a:t>States must implement effective mechanisms to identify potential victims of trafficking and exploitation, including training officials who may come into contact with vulnerable groups.</a:t>
            </a:r>
            <a:endParaRPr lang="en-US" sz="1350" dirty="0"/>
          </a:p>
        </p:txBody>
      </p:sp>
      <p:sp>
        <p:nvSpPr>
          <p:cNvPr id="9" name="Shape 7"/>
          <p:cNvSpPr/>
          <p:nvPr/>
        </p:nvSpPr>
        <p:spPr>
          <a:xfrm>
            <a:off x="4029908" y="4862751"/>
            <a:ext cx="3153847" cy="175141"/>
          </a:xfrm>
          <a:prstGeom prst="roundRect">
            <a:avLst>
              <a:gd name="adj" fmla="val 42027"/>
            </a:avLst>
          </a:prstGeom>
          <a:solidFill>
            <a:srgbClr val="DDEEE6"/>
          </a:solidFill>
          <a:ln w="7620">
            <a:solidFill>
              <a:srgbClr val="C3D4CC"/>
            </a:solidFill>
            <a:prstDash val="solid"/>
          </a:ln>
        </p:spPr>
        <p:txBody>
          <a:bodyPr/>
          <a:lstStyle/>
          <a:p>
            <a:endParaRPr lang="ru-UA"/>
          </a:p>
        </p:txBody>
      </p:sp>
      <p:sp>
        <p:nvSpPr>
          <p:cNvPr id="10" name="Text 8"/>
          <p:cNvSpPr/>
          <p:nvPr/>
        </p:nvSpPr>
        <p:spPr>
          <a:xfrm>
            <a:off x="4029908" y="5300663"/>
            <a:ext cx="2677239" cy="273844"/>
          </a:xfrm>
          <a:prstGeom prst="rect">
            <a:avLst/>
          </a:prstGeom>
          <a:noFill/>
          <a:ln/>
        </p:spPr>
        <p:txBody>
          <a:bodyPr wrap="none" lIns="0" tIns="0" rIns="0" bIns="0" rtlCol="0" anchor="t"/>
          <a:lstStyle/>
          <a:p>
            <a:pPr marL="0" indent="0" algn="l">
              <a:lnSpc>
                <a:spcPts val="2150"/>
              </a:lnSpc>
              <a:buNone/>
            </a:pPr>
            <a:r>
              <a:rPr lang="en-US" sz="1700" b="1" dirty="0">
                <a:solidFill>
                  <a:srgbClr val="3B4E4E"/>
                </a:solidFill>
                <a:latin typeface="Syne Bold" pitchFamily="34" charset="0"/>
                <a:ea typeface="Syne Bold" pitchFamily="34" charset="-122"/>
                <a:cs typeface="Syne Bold" pitchFamily="34" charset="-120"/>
              </a:rPr>
              <a:t>Protective Framework</a:t>
            </a:r>
            <a:endParaRPr lang="en-US" sz="1700" dirty="0"/>
          </a:p>
        </p:txBody>
      </p:sp>
      <p:sp>
        <p:nvSpPr>
          <p:cNvPr id="11" name="Text 9"/>
          <p:cNvSpPr/>
          <p:nvPr/>
        </p:nvSpPr>
        <p:spPr>
          <a:xfrm>
            <a:off x="4029908" y="5679638"/>
            <a:ext cx="3153847" cy="1401961"/>
          </a:xfrm>
          <a:prstGeom prst="rect">
            <a:avLst/>
          </a:prstGeom>
          <a:noFill/>
          <a:ln/>
        </p:spPr>
        <p:txBody>
          <a:bodyPr wrap="square" lIns="0" tIns="0" rIns="0" bIns="0" rtlCol="0" anchor="t"/>
          <a:lstStyle/>
          <a:p>
            <a:pPr marL="0" indent="0" algn="l">
              <a:lnSpc>
                <a:spcPts val="2200"/>
              </a:lnSpc>
              <a:buNone/>
            </a:pPr>
            <a:r>
              <a:rPr lang="en-US" sz="1350" dirty="0">
                <a:solidFill>
                  <a:srgbClr val="3B4E4E"/>
                </a:solidFill>
                <a:latin typeface="Overpass Light" pitchFamily="34" charset="0"/>
                <a:ea typeface="Overpass Light" pitchFamily="34" charset="-122"/>
                <a:cs typeface="Overpass Light" pitchFamily="34" charset="-120"/>
              </a:rPr>
              <a:t>Legal systems must criminalise and effectively prosecute trafficking, forced labour, and related offences, with appropriate penalties reflecting the gravity of these violations.</a:t>
            </a:r>
            <a:endParaRPr lang="en-US" sz="1350" dirty="0"/>
          </a:p>
        </p:txBody>
      </p:sp>
      <p:sp>
        <p:nvSpPr>
          <p:cNvPr id="12" name="Shape 10"/>
          <p:cNvSpPr/>
          <p:nvPr/>
        </p:nvSpPr>
        <p:spPr>
          <a:xfrm>
            <a:off x="7446526" y="4599861"/>
            <a:ext cx="3153847" cy="175141"/>
          </a:xfrm>
          <a:prstGeom prst="roundRect">
            <a:avLst>
              <a:gd name="adj" fmla="val 42027"/>
            </a:avLst>
          </a:prstGeom>
          <a:solidFill>
            <a:srgbClr val="DDEEE6"/>
          </a:solidFill>
          <a:ln w="7620">
            <a:solidFill>
              <a:srgbClr val="C3D4CC"/>
            </a:solidFill>
            <a:prstDash val="solid"/>
          </a:ln>
        </p:spPr>
        <p:txBody>
          <a:bodyPr/>
          <a:lstStyle/>
          <a:p>
            <a:endParaRPr lang="ru-UA"/>
          </a:p>
        </p:txBody>
      </p:sp>
      <p:sp>
        <p:nvSpPr>
          <p:cNvPr id="13" name="Text 11"/>
          <p:cNvSpPr/>
          <p:nvPr/>
        </p:nvSpPr>
        <p:spPr>
          <a:xfrm>
            <a:off x="7446526" y="5037773"/>
            <a:ext cx="2190631" cy="273844"/>
          </a:xfrm>
          <a:prstGeom prst="rect">
            <a:avLst/>
          </a:prstGeom>
          <a:noFill/>
          <a:ln/>
        </p:spPr>
        <p:txBody>
          <a:bodyPr wrap="none" lIns="0" tIns="0" rIns="0" bIns="0" rtlCol="0" anchor="t"/>
          <a:lstStyle/>
          <a:p>
            <a:pPr marL="0" indent="0" algn="l">
              <a:lnSpc>
                <a:spcPts val="2150"/>
              </a:lnSpc>
              <a:buNone/>
            </a:pPr>
            <a:r>
              <a:rPr lang="en-US" sz="1700" b="1" dirty="0">
                <a:solidFill>
                  <a:srgbClr val="3B4E4E"/>
                </a:solidFill>
                <a:latin typeface="Syne Bold" pitchFamily="34" charset="0"/>
                <a:ea typeface="Syne Bold" pitchFamily="34" charset="-122"/>
                <a:cs typeface="Syne Bold" pitchFamily="34" charset="-120"/>
              </a:rPr>
              <a:t>Victim Support</a:t>
            </a:r>
            <a:endParaRPr lang="en-US" sz="1700" dirty="0"/>
          </a:p>
        </p:txBody>
      </p:sp>
      <p:sp>
        <p:nvSpPr>
          <p:cNvPr id="14" name="Text 12"/>
          <p:cNvSpPr/>
          <p:nvPr/>
        </p:nvSpPr>
        <p:spPr>
          <a:xfrm>
            <a:off x="7446526" y="5416748"/>
            <a:ext cx="3153847" cy="1682353"/>
          </a:xfrm>
          <a:prstGeom prst="rect">
            <a:avLst/>
          </a:prstGeom>
          <a:noFill/>
          <a:ln/>
        </p:spPr>
        <p:txBody>
          <a:bodyPr wrap="square" lIns="0" tIns="0" rIns="0" bIns="0" rtlCol="0" anchor="t"/>
          <a:lstStyle/>
          <a:p>
            <a:pPr marL="0" indent="0" algn="l">
              <a:lnSpc>
                <a:spcPts val="2200"/>
              </a:lnSpc>
              <a:buNone/>
            </a:pPr>
            <a:r>
              <a:rPr lang="en-US" sz="1350" dirty="0">
                <a:solidFill>
                  <a:srgbClr val="3B4E4E"/>
                </a:solidFill>
                <a:latin typeface="Overpass Light" pitchFamily="34" charset="0"/>
                <a:ea typeface="Overpass Light" pitchFamily="34" charset="-122"/>
                <a:cs typeface="Overpass Light" pitchFamily="34" charset="-120"/>
              </a:rPr>
              <a:t>States must provide comprehensive support including safe accommodation, psychological assistance, medical treatment, and residence permits when necessary for victim cooperation or safety.</a:t>
            </a:r>
            <a:endParaRPr lang="en-US" sz="1350" dirty="0"/>
          </a:p>
        </p:txBody>
      </p:sp>
      <p:sp>
        <p:nvSpPr>
          <p:cNvPr id="15" name="Shape 13"/>
          <p:cNvSpPr/>
          <p:nvPr/>
        </p:nvSpPr>
        <p:spPr>
          <a:xfrm>
            <a:off x="10863143" y="4337090"/>
            <a:ext cx="3153966" cy="175141"/>
          </a:xfrm>
          <a:prstGeom prst="roundRect">
            <a:avLst>
              <a:gd name="adj" fmla="val 42027"/>
            </a:avLst>
          </a:prstGeom>
          <a:solidFill>
            <a:srgbClr val="DDEEE6"/>
          </a:solidFill>
          <a:ln w="7620">
            <a:solidFill>
              <a:srgbClr val="C3D4CC"/>
            </a:solidFill>
            <a:prstDash val="solid"/>
          </a:ln>
        </p:spPr>
        <p:txBody>
          <a:bodyPr/>
          <a:lstStyle/>
          <a:p>
            <a:endParaRPr lang="ru-UA"/>
          </a:p>
        </p:txBody>
      </p:sp>
      <p:sp>
        <p:nvSpPr>
          <p:cNvPr id="16" name="Text 14"/>
          <p:cNvSpPr/>
          <p:nvPr/>
        </p:nvSpPr>
        <p:spPr>
          <a:xfrm>
            <a:off x="10863143" y="4775002"/>
            <a:ext cx="2689265" cy="273844"/>
          </a:xfrm>
          <a:prstGeom prst="rect">
            <a:avLst/>
          </a:prstGeom>
          <a:noFill/>
          <a:ln/>
        </p:spPr>
        <p:txBody>
          <a:bodyPr wrap="none" lIns="0" tIns="0" rIns="0" bIns="0" rtlCol="0" anchor="t"/>
          <a:lstStyle/>
          <a:p>
            <a:pPr marL="0" indent="0" algn="l">
              <a:lnSpc>
                <a:spcPts val="2150"/>
              </a:lnSpc>
              <a:buNone/>
            </a:pPr>
            <a:r>
              <a:rPr lang="en-US" sz="1700" b="1" dirty="0">
                <a:solidFill>
                  <a:srgbClr val="3B4E4E"/>
                </a:solidFill>
                <a:latin typeface="Syne Bold" pitchFamily="34" charset="0"/>
                <a:ea typeface="Syne Bold" pitchFamily="34" charset="-122"/>
                <a:cs typeface="Syne Bold" pitchFamily="34" charset="-120"/>
              </a:rPr>
              <a:t>Effective Investigation</a:t>
            </a:r>
            <a:endParaRPr lang="en-US" sz="1700" dirty="0"/>
          </a:p>
        </p:txBody>
      </p:sp>
      <p:sp>
        <p:nvSpPr>
          <p:cNvPr id="17" name="Text 15"/>
          <p:cNvSpPr/>
          <p:nvPr/>
        </p:nvSpPr>
        <p:spPr>
          <a:xfrm>
            <a:off x="10863143" y="5153978"/>
            <a:ext cx="3153966" cy="1401961"/>
          </a:xfrm>
          <a:prstGeom prst="rect">
            <a:avLst/>
          </a:prstGeom>
          <a:noFill/>
          <a:ln/>
        </p:spPr>
        <p:txBody>
          <a:bodyPr wrap="square" lIns="0" tIns="0" rIns="0" bIns="0" rtlCol="0" anchor="t"/>
          <a:lstStyle/>
          <a:p>
            <a:pPr marL="0" indent="0" algn="l">
              <a:lnSpc>
                <a:spcPts val="2200"/>
              </a:lnSpc>
              <a:buNone/>
            </a:pPr>
            <a:r>
              <a:rPr lang="en-US" sz="1350" dirty="0">
                <a:solidFill>
                  <a:srgbClr val="3B4E4E"/>
                </a:solidFill>
                <a:latin typeface="Overpass Light" pitchFamily="34" charset="0"/>
                <a:ea typeface="Overpass Light" pitchFamily="34" charset="-122"/>
                <a:cs typeface="Overpass Light" pitchFamily="34" charset="-120"/>
              </a:rPr>
              <a:t>Authorities must conduct prompt, thorough investigations when credible allegations arise, ensuring victims can participate in proceedings while being protected from intimidation.</a:t>
            </a:r>
            <a:endParaRPr lang="en-US" sz="135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Text 0"/>
          <p:cNvSpPr/>
          <p:nvPr/>
        </p:nvSpPr>
        <p:spPr>
          <a:xfrm>
            <a:off x="608290" y="604123"/>
            <a:ext cx="8906470" cy="543044"/>
          </a:xfrm>
          <a:prstGeom prst="rect">
            <a:avLst/>
          </a:prstGeom>
          <a:noFill/>
          <a:ln/>
        </p:spPr>
        <p:txBody>
          <a:bodyPr wrap="none" lIns="0" tIns="0" rIns="0" bIns="0" rtlCol="0" anchor="t"/>
          <a:lstStyle/>
          <a:p>
            <a:pPr marL="0" indent="0">
              <a:lnSpc>
                <a:spcPts val="4250"/>
              </a:lnSpc>
              <a:buNone/>
            </a:pPr>
            <a:r>
              <a:rPr lang="en-US" sz="3400" b="1" dirty="0">
                <a:solidFill>
                  <a:srgbClr val="233939"/>
                </a:solidFill>
                <a:latin typeface="Syne Bold" pitchFamily="34" charset="0"/>
                <a:ea typeface="Syne Bold" pitchFamily="34" charset="-122"/>
                <a:cs typeface="Syne Bold" pitchFamily="34" charset="-120"/>
              </a:rPr>
              <a:t>Article 5: Right to Liberty and Security</a:t>
            </a:r>
            <a:endParaRPr lang="en-US" sz="3400" dirty="0"/>
          </a:p>
        </p:txBody>
      </p:sp>
      <p:sp>
        <p:nvSpPr>
          <p:cNvPr id="3" name="Text 1"/>
          <p:cNvSpPr/>
          <p:nvPr/>
        </p:nvSpPr>
        <p:spPr>
          <a:xfrm>
            <a:off x="608290" y="1494711"/>
            <a:ext cx="13413819" cy="556260"/>
          </a:xfrm>
          <a:prstGeom prst="rect">
            <a:avLst/>
          </a:prstGeom>
          <a:noFill/>
          <a:ln/>
        </p:spPr>
        <p:txBody>
          <a:bodyPr wrap="square" lIns="0" tIns="0" rIns="0" bIns="0" rtlCol="0" anchor="t"/>
          <a:lstStyle/>
          <a:p>
            <a:pPr marL="0" indent="0">
              <a:lnSpc>
                <a:spcPts val="2150"/>
              </a:lnSpc>
              <a:buNone/>
            </a:pPr>
            <a:r>
              <a:rPr lang="en-US" sz="1350" dirty="0">
                <a:solidFill>
                  <a:srgbClr val="3B4E4E"/>
                </a:solidFill>
                <a:latin typeface="Overpass Light" pitchFamily="34" charset="0"/>
                <a:ea typeface="Overpass Light" pitchFamily="34" charset="-122"/>
                <a:cs typeface="Overpass Light" pitchFamily="34" charset="-120"/>
              </a:rPr>
              <a:t>Article 5 protects individuals against arbitrary detention by establishing an exhaustive list of permissible grounds for deprivation of liberty and guaranteeing procedural safeguards. It enshrines the fundamental principle that detention must be based on clear legal grounds and subject to prompt judicial review.</a:t>
            </a:r>
            <a:endParaRPr lang="en-US" sz="1350" dirty="0"/>
          </a:p>
        </p:txBody>
      </p:sp>
      <p:sp>
        <p:nvSpPr>
          <p:cNvPr id="4" name="Text 2"/>
          <p:cNvSpPr/>
          <p:nvPr/>
        </p:nvSpPr>
        <p:spPr>
          <a:xfrm>
            <a:off x="608290" y="2246471"/>
            <a:ext cx="13413819" cy="556260"/>
          </a:xfrm>
          <a:prstGeom prst="rect">
            <a:avLst/>
          </a:prstGeom>
          <a:noFill/>
          <a:ln/>
        </p:spPr>
        <p:txBody>
          <a:bodyPr wrap="square" lIns="0" tIns="0" rIns="0" bIns="0" rtlCol="0" anchor="t"/>
          <a:lstStyle/>
          <a:p>
            <a:pPr marL="0" indent="0">
              <a:lnSpc>
                <a:spcPts val="2150"/>
              </a:lnSpc>
              <a:buNone/>
            </a:pPr>
            <a:r>
              <a:rPr lang="en-US" sz="1350" dirty="0">
                <a:solidFill>
                  <a:srgbClr val="3B4E4E"/>
                </a:solidFill>
                <a:latin typeface="Overpass Light" pitchFamily="34" charset="0"/>
                <a:ea typeface="Overpass Light" pitchFamily="34" charset="-122"/>
                <a:cs typeface="Overpass Light" pitchFamily="34" charset="-120"/>
              </a:rPr>
              <a:t>The provision contains five substantive paragraphs establishing: 1) the exhaustive list of permissible grounds for detention, 2) the right to be informed of reasons for arrest, 3) the right to prompt judicial review, 4) the right to speedy determination of lawfulness of detention, and 5) the right to compensation for unlawful detention.</a:t>
            </a:r>
            <a:endParaRPr lang="en-US" sz="1350" dirty="0"/>
          </a:p>
        </p:txBody>
      </p:sp>
      <p:sp>
        <p:nvSpPr>
          <p:cNvPr id="5" name="Text 3"/>
          <p:cNvSpPr/>
          <p:nvPr/>
        </p:nvSpPr>
        <p:spPr>
          <a:xfrm>
            <a:off x="608290" y="2998232"/>
            <a:ext cx="13413819" cy="834390"/>
          </a:xfrm>
          <a:prstGeom prst="rect">
            <a:avLst/>
          </a:prstGeom>
          <a:noFill/>
          <a:ln/>
        </p:spPr>
        <p:txBody>
          <a:bodyPr wrap="square" lIns="0" tIns="0" rIns="0" bIns="0" rtlCol="0" anchor="t"/>
          <a:lstStyle/>
          <a:p>
            <a:pPr marL="0" indent="0">
              <a:lnSpc>
                <a:spcPts val="2150"/>
              </a:lnSpc>
              <a:buNone/>
            </a:pPr>
            <a:r>
              <a:rPr lang="en-US" sz="1350" dirty="0">
                <a:solidFill>
                  <a:srgbClr val="3B4E4E"/>
                </a:solidFill>
                <a:latin typeface="Overpass Light" pitchFamily="34" charset="0"/>
                <a:ea typeface="Overpass Light" pitchFamily="34" charset="-122"/>
                <a:cs typeface="Overpass Light" pitchFamily="34" charset="-120"/>
              </a:rPr>
              <a:t>The Spanish case of </a:t>
            </a:r>
            <a:r>
              <a:rPr lang="en-US" sz="1350" b="1" dirty="0">
                <a:solidFill>
                  <a:srgbClr val="3B4E4E"/>
                </a:solidFill>
                <a:latin typeface="Overpass Light" pitchFamily="34" charset="0"/>
                <a:ea typeface="Overpass Light" pitchFamily="34" charset="-122"/>
                <a:cs typeface="Overpass Light" pitchFamily="34" charset="-120"/>
              </a:rPr>
              <a:t>Del Río Prada v. Spain</a:t>
            </a:r>
            <a:r>
              <a:rPr lang="en-US" sz="1350" dirty="0">
                <a:solidFill>
                  <a:srgbClr val="3B4E4E"/>
                </a:solidFill>
                <a:latin typeface="Overpass Light" pitchFamily="34" charset="0"/>
                <a:ea typeface="Overpass Light" pitchFamily="34" charset="-122"/>
                <a:cs typeface="Overpass Light" pitchFamily="34" charset="-120"/>
              </a:rPr>
              <a:t> [GC] (2013) concerned the retrospective application of changes to sentencing rules, effectively extending the applicant's detention. The Grand Chamber found violations of Article 5 and 7, ruling that the "Parot doctrine" (a new interpretation of remission rules applied to serious offenders) had not been foreseeable and resulted in extending detention arbitrarily, leading to the release of numerous ETA prisoners.</a:t>
            </a:r>
            <a:endParaRPr lang="en-US" sz="1350" dirty="0"/>
          </a:p>
        </p:txBody>
      </p:sp>
      <p:sp>
        <p:nvSpPr>
          <p:cNvPr id="6" name="Text 4"/>
          <p:cNvSpPr/>
          <p:nvPr/>
        </p:nvSpPr>
        <p:spPr>
          <a:xfrm>
            <a:off x="3083362" y="4396264"/>
            <a:ext cx="2172533" cy="271582"/>
          </a:xfrm>
          <a:prstGeom prst="rect">
            <a:avLst/>
          </a:prstGeom>
          <a:noFill/>
          <a:ln/>
        </p:spPr>
        <p:txBody>
          <a:bodyPr wrap="none" lIns="0" tIns="0" rIns="0" bIns="0" rtlCol="0" anchor="t"/>
          <a:lstStyle/>
          <a:p>
            <a:pPr marL="0" indent="0" algn="r">
              <a:lnSpc>
                <a:spcPts val="2100"/>
              </a:lnSpc>
              <a:buNone/>
            </a:pPr>
            <a:r>
              <a:rPr lang="en-US" sz="1700" b="1" dirty="0">
                <a:solidFill>
                  <a:srgbClr val="3B4E4E"/>
                </a:solidFill>
                <a:latin typeface="Syne Bold" pitchFamily="34" charset="0"/>
                <a:ea typeface="Syne Bold" pitchFamily="34" charset="-122"/>
                <a:cs typeface="Syne Bold" pitchFamily="34" charset="-120"/>
              </a:rPr>
              <a:t>Lawful Detention</a:t>
            </a:r>
            <a:endParaRPr lang="en-US" sz="1700" dirty="0"/>
          </a:p>
        </p:txBody>
      </p:sp>
      <p:sp>
        <p:nvSpPr>
          <p:cNvPr id="7" name="Text 5"/>
          <p:cNvSpPr/>
          <p:nvPr/>
        </p:nvSpPr>
        <p:spPr>
          <a:xfrm>
            <a:off x="608290" y="4772025"/>
            <a:ext cx="4647605" cy="556260"/>
          </a:xfrm>
          <a:prstGeom prst="rect">
            <a:avLst/>
          </a:prstGeom>
          <a:noFill/>
          <a:ln/>
        </p:spPr>
        <p:txBody>
          <a:bodyPr wrap="square" lIns="0" tIns="0" rIns="0" bIns="0" rtlCol="0" anchor="t"/>
          <a:lstStyle/>
          <a:p>
            <a:pPr marL="0" indent="0" algn="r">
              <a:lnSpc>
                <a:spcPts val="2150"/>
              </a:lnSpc>
              <a:buNone/>
            </a:pPr>
            <a:r>
              <a:rPr lang="en-US" sz="1350" dirty="0">
                <a:solidFill>
                  <a:srgbClr val="3B4E4E"/>
                </a:solidFill>
                <a:latin typeface="Overpass Light" pitchFamily="34" charset="0"/>
                <a:ea typeface="Overpass Light" pitchFamily="34" charset="-122"/>
                <a:cs typeface="Overpass Light" pitchFamily="34" charset="-120"/>
              </a:rPr>
              <a:t>Must be based on one of the permissible grounds under Article 5(1)(a)-(f) and follow a procedure prescribed by law.</a:t>
            </a:r>
            <a:endParaRPr lang="en-US" sz="1350" dirty="0"/>
          </a:p>
        </p:txBody>
      </p:sp>
      <p:pic>
        <p:nvPicPr>
          <p:cNvPr id="8" name="Image 0" descr="preencoded.png"/>
          <p:cNvPicPr>
            <a:picLocks noChangeAspect="1"/>
          </p:cNvPicPr>
          <p:nvPr/>
        </p:nvPicPr>
        <p:blipFill>
          <a:blip r:embed="rId3"/>
          <a:stretch>
            <a:fillRect/>
          </a:stretch>
        </p:blipFill>
        <p:spPr>
          <a:xfrm>
            <a:off x="5516523" y="4028123"/>
            <a:ext cx="3597354" cy="3597354"/>
          </a:xfrm>
          <a:prstGeom prst="rect">
            <a:avLst/>
          </a:prstGeom>
        </p:spPr>
      </p:pic>
      <p:sp>
        <p:nvSpPr>
          <p:cNvPr id="9" name="Text 6"/>
          <p:cNvSpPr/>
          <p:nvPr/>
        </p:nvSpPr>
        <p:spPr>
          <a:xfrm>
            <a:off x="6461105" y="4634091"/>
            <a:ext cx="260033" cy="325041"/>
          </a:xfrm>
          <a:prstGeom prst="rect">
            <a:avLst/>
          </a:prstGeom>
          <a:noFill/>
          <a:ln/>
        </p:spPr>
        <p:txBody>
          <a:bodyPr wrap="none" lIns="0" tIns="0" rIns="0" bIns="0" rtlCol="0" anchor="t"/>
          <a:lstStyle/>
          <a:p>
            <a:pPr marL="0" indent="0">
              <a:lnSpc>
                <a:spcPts val="3250"/>
              </a:lnSpc>
              <a:buNone/>
            </a:pPr>
            <a:r>
              <a:rPr lang="en-US" sz="2000" b="1" dirty="0">
                <a:solidFill>
                  <a:srgbClr val="3B4E4E"/>
                </a:solidFill>
                <a:latin typeface="Syne Bold" pitchFamily="34" charset="0"/>
                <a:ea typeface="Syne Bold" pitchFamily="34" charset="-122"/>
                <a:cs typeface="Syne Bold" pitchFamily="34" charset="-120"/>
              </a:rPr>
              <a:t>1</a:t>
            </a:r>
            <a:endParaRPr lang="en-US" sz="2000" dirty="0"/>
          </a:p>
        </p:txBody>
      </p:sp>
      <p:sp>
        <p:nvSpPr>
          <p:cNvPr id="10" name="Text 7"/>
          <p:cNvSpPr/>
          <p:nvPr/>
        </p:nvSpPr>
        <p:spPr>
          <a:xfrm>
            <a:off x="9374505" y="4257199"/>
            <a:ext cx="2172533" cy="271582"/>
          </a:xfrm>
          <a:prstGeom prst="rect">
            <a:avLst/>
          </a:prstGeom>
          <a:noFill/>
          <a:ln/>
        </p:spPr>
        <p:txBody>
          <a:bodyPr wrap="none" lIns="0" tIns="0" rIns="0" bIns="0" rtlCol="0" anchor="t"/>
          <a:lstStyle/>
          <a:p>
            <a:pPr marL="0" indent="0" algn="l">
              <a:lnSpc>
                <a:spcPts val="2100"/>
              </a:lnSpc>
              <a:buNone/>
            </a:pPr>
            <a:r>
              <a:rPr lang="en-US" sz="1700" b="1" dirty="0">
                <a:solidFill>
                  <a:srgbClr val="3B4E4E"/>
                </a:solidFill>
                <a:latin typeface="Syne Bold" pitchFamily="34" charset="0"/>
                <a:ea typeface="Syne Bold" pitchFamily="34" charset="-122"/>
                <a:cs typeface="Syne Bold" pitchFamily="34" charset="-120"/>
              </a:rPr>
              <a:t>Judicial Review</a:t>
            </a:r>
            <a:endParaRPr lang="en-US" sz="1700" dirty="0"/>
          </a:p>
        </p:txBody>
      </p:sp>
      <p:sp>
        <p:nvSpPr>
          <p:cNvPr id="11" name="Text 8"/>
          <p:cNvSpPr/>
          <p:nvPr/>
        </p:nvSpPr>
        <p:spPr>
          <a:xfrm>
            <a:off x="9374505" y="4632960"/>
            <a:ext cx="4647605" cy="834390"/>
          </a:xfrm>
          <a:prstGeom prst="rect">
            <a:avLst/>
          </a:prstGeom>
          <a:noFill/>
          <a:ln/>
        </p:spPr>
        <p:txBody>
          <a:bodyPr wrap="square" lIns="0" tIns="0" rIns="0" bIns="0" rtlCol="0" anchor="t"/>
          <a:lstStyle/>
          <a:p>
            <a:pPr marL="0" indent="0" algn="l">
              <a:lnSpc>
                <a:spcPts val="2150"/>
              </a:lnSpc>
              <a:buNone/>
            </a:pPr>
            <a:r>
              <a:rPr lang="en-US" sz="1350" dirty="0">
                <a:solidFill>
                  <a:srgbClr val="3B4E4E"/>
                </a:solidFill>
                <a:latin typeface="Overpass Light" pitchFamily="34" charset="0"/>
                <a:ea typeface="Overpass Light" pitchFamily="34" charset="-122"/>
                <a:cs typeface="Overpass Light" pitchFamily="34" charset="-120"/>
              </a:rPr>
              <a:t>Detained persons have the right to prompt appearance before a judge and a speedy decision on the lawfulness of detention.</a:t>
            </a:r>
            <a:endParaRPr lang="en-US" sz="1350" dirty="0"/>
          </a:p>
        </p:txBody>
      </p:sp>
      <p:pic>
        <p:nvPicPr>
          <p:cNvPr id="12" name="Image 1" descr="preencoded.png"/>
          <p:cNvPicPr>
            <a:picLocks noChangeAspect="1"/>
          </p:cNvPicPr>
          <p:nvPr/>
        </p:nvPicPr>
        <p:blipFill>
          <a:blip r:embed="rId4"/>
          <a:stretch>
            <a:fillRect/>
          </a:stretch>
        </p:blipFill>
        <p:spPr>
          <a:xfrm>
            <a:off x="5516523" y="4028123"/>
            <a:ext cx="3597354" cy="3597354"/>
          </a:xfrm>
          <a:prstGeom prst="rect">
            <a:avLst/>
          </a:prstGeom>
        </p:spPr>
      </p:pic>
      <p:sp>
        <p:nvSpPr>
          <p:cNvPr id="13" name="Text 9"/>
          <p:cNvSpPr/>
          <p:nvPr/>
        </p:nvSpPr>
        <p:spPr>
          <a:xfrm>
            <a:off x="8215134" y="4940201"/>
            <a:ext cx="260033" cy="325041"/>
          </a:xfrm>
          <a:prstGeom prst="rect">
            <a:avLst/>
          </a:prstGeom>
          <a:noFill/>
          <a:ln/>
        </p:spPr>
        <p:txBody>
          <a:bodyPr wrap="none" lIns="0" tIns="0" rIns="0" bIns="0" rtlCol="0" anchor="t"/>
          <a:lstStyle/>
          <a:p>
            <a:pPr marL="0" indent="0">
              <a:lnSpc>
                <a:spcPts val="3250"/>
              </a:lnSpc>
              <a:buNone/>
            </a:pPr>
            <a:r>
              <a:rPr lang="en-US" sz="2000" b="1" dirty="0">
                <a:solidFill>
                  <a:srgbClr val="3B4E4E"/>
                </a:solidFill>
                <a:latin typeface="Syne Bold" pitchFamily="34" charset="0"/>
                <a:ea typeface="Syne Bold" pitchFamily="34" charset="-122"/>
                <a:cs typeface="Syne Bold" pitchFamily="34" charset="-120"/>
              </a:rPr>
              <a:t>2</a:t>
            </a:r>
            <a:endParaRPr lang="en-US" sz="2000" dirty="0"/>
          </a:p>
        </p:txBody>
      </p:sp>
      <p:sp>
        <p:nvSpPr>
          <p:cNvPr id="14" name="Text 10"/>
          <p:cNvSpPr/>
          <p:nvPr/>
        </p:nvSpPr>
        <p:spPr>
          <a:xfrm>
            <a:off x="9374505" y="6186130"/>
            <a:ext cx="2218730" cy="271582"/>
          </a:xfrm>
          <a:prstGeom prst="rect">
            <a:avLst/>
          </a:prstGeom>
          <a:noFill/>
          <a:ln/>
        </p:spPr>
        <p:txBody>
          <a:bodyPr wrap="none" lIns="0" tIns="0" rIns="0" bIns="0" rtlCol="0" anchor="t"/>
          <a:lstStyle/>
          <a:p>
            <a:pPr marL="0" indent="0" algn="l">
              <a:lnSpc>
                <a:spcPts val="2100"/>
              </a:lnSpc>
              <a:buNone/>
            </a:pPr>
            <a:r>
              <a:rPr lang="en-US" sz="1700" b="1" dirty="0">
                <a:solidFill>
                  <a:srgbClr val="3B4E4E"/>
                </a:solidFill>
                <a:latin typeface="Syne Bold" pitchFamily="34" charset="0"/>
                <a:ea typeface="Syne Bold" pitchFamily="34" charset="-122"/>
                <a:cs typeface="Syne Bold" pitchFamily="34" charset="-120"/>
              </a:rPr>
              <a:t>Information Rights</a:t>
            </a:r>
            <a:endParaRPr lang="en-US" sz="1700" dirty="0"/>
          </a:p>
        </p:txBody>
      </p:sp>
      <p:sp>
        <p:nvSpPr>
          <p:cNvPr id="15" name="Text 11"/>
          <p:cNvSpPr/>
          <p:nvPr/>
        </p:nvSpPr>
        <p:spPr>
          <a:xfrm>
            <a:off x="9374505" y="6561892"/>
            <a:ext cx="4647605" cy="834390"/>
          </a:xfrm>
          <a:prstGeom prst="rect">
            <a:avLst/>
          </a:prstGeom>
          <a:noFill/>
          <a:ln/>
        </p:spPr>
        <p:txBody>
          <a:bodyPr wrap="square" lIns="0" tIns="0" rIns="0" bIns="0" rtlCol="0" anchor="t"/>
          <a:lstStyle/>
          <a:p>
            <a:pPr marL="0" indent="0" algn="l">
              <a:lnSpc>
                <a:spcPts val="2150"/>
              </a:lnSpc>
              <a:buNone/>
            </a:pPr>
            <a:r>
              <a:rPr lang="en-US" sz="1350" dirty="0">
                <a:solidFill>
                  <a:srgbClr val="3B4E4E"/>
                </a:solidFill>
                <a:latin typeface="Overpass Light" pitchFamily="34" charset="0"/>
                <a:ea typeface="Overpass Light" pitchFamily="34" charset="-122"/>
                <a:cs typeface="Overpass Light" pitchFamily="34" charset="-120"/>
              </a:rPr>
              <a:t>Everyone arrested must be promptly informed, in a language they understand, of the reasons for arrest and charges against them.</a:t>
            </a:r>
            <a:endParaRPr lang="en-US" sz="1350" dirty="0"/>
          </a:p>
        </p:txBody>
      </p:sp>
      <p:pic>
        <p:nvPicPr>
          <p:cNvPr id="16" name="Image 2" descr="preencoded.png"/>
          <p:cNvPicPr>
            <a:picLocks noChangeAspect="1"/>
          </p:cNvPicPr>
          <p:nvPr/>
        </p:nvPicPr>
        <p:blipFill>
          <a:blip r:embed="rId5"/>
          <a:stretch>
            <a:fillRect/>
          </a:stretch>
        </p:blipFill>
        <p:spPr>
          <a:xfrm>
            <a:off x="5516523" y="4028123"/>
            <a:ext cx="3597354" cy="3597354"/>
          </a:xfrm>
          <a:prstGeom prst="rect">
            <a:avLst/>
          </a:prstGeom>
        </p:spPr>
      </p:pic>
      <p:sp>
        <p:nvSpPr>
          <p:cNvPr id="17" name="Text 12"/>
          <p:cNvSpPr/>
          <p:nvPr/>
        </p:nvSpPr>
        <p:spPr>
          <a:xfrm>
            <a:off x="7909024" y="6694230"/>
            <a:ext cx="260033" cy="325041"/>
          </a:xfrm>
          <a:prstGeom prst="rect">
            <a:avLst/>
          </a:prstGeom>
          <a:noFill/>
          <a:ln/>
        </p:spPr>
        <p:txBody>
          <a:bodyPr wrap="none" lIns="0" tIns="0" rIns="0" bIns="0" rtlCol="0" anchor="t"/>
          <a:lstStyle/>
          <a:p>
            <a:pPr marL="0" indent="0">
              <a:lnSpc>
                <a:spcPts val="3250"/>
              </a:lnSpc>
              <a:buNone/>
            </a:pPr>
            <a:r>
              <a:rPr lang="en-US" sz="2000" b="1" dirty="0">
                <a:solidFill>
                  <a:srgbClr val="3B4E4E"/>
                </a:solidFill>
                <a:latin typeface="Syne Bold" pitchFamily="34" charset="0"/>
                <a:ea typeface="Syne Bold" pitchFamily="34" charset="-122"/>
                <a:cs typeface="Syne Bold" pitchFamily="34" charset="-120"/>
              </a:rPr>
              <a:t>3</a:t>
            </a:r>
            <a:endParaRPr lang="en-US" sz="2000" dirty="0"/>
          </a:p>
        </p:txBody>
      </p:sp>
      <p:sp>
        <p:nvSpPr>
          <p:cNvPr id="18" name="Text 13"/>
          <p:cNvSpPr/>
          <p:nvPr/>
        </p:nvSpPr>
        <p:spPr>
          <a:xfrm>
            <a:off x="3083362" y="6325195"/>
            <a:ext cx="2172533" cy="271582"/>
          </a:xfrm>
          <a:prstGeom prst="rect">
            <a:avLst/>
          </a:prstGeom>
          <a:noFill/>
          <a:ln/>
        </p:spPr>
        <p:txBody>
          <a:bodyPr wrap="none" lIns="0" tIns="0" rIns="0" bIns="0" rtlCol="0" anchor="t"/>
          <a:lstStyle/>
          <a:p>
            <a:pPr marL="0" indent="0" algn="r">
              <a:lnSpc>
                <a:spcPts val="2100"/>
              </a:lnSpc>
              <a:buNone/>
            </a:pPr>
            <a:r>
              <a:rPr lang="en-US" sz="1700" b="1" dirty="0">
                <a:solidFill>
                  <a:srgbClr val="3B4E4E"/>
                </a:solidFill>
                <a:latin typeface="Syne Bold" pitchFamily="34" charset="0"/>
                <a:ea typeface="Syne Bold" pitchFamily="34" charset="-122"/>
                <a:cs typeface="Syne Bold" pitchFamily="34" charset="-120"/>
              </a:rPr>
              <a:t>Compensation</a:t>
            </a:r>
            <a:endParaRPr lang="en-US" sz="1700" dirty="0"/>
          </a:p>
        </p:txBody>
      </p:sp>
      <p:sp>
        <p:nvSpPr>
          <p:cNvPr id="19" name="Text 14"/>
          <p:cNvSpPr/>
          <p:nvPr/>
        </p:nvSpPr>
        <p:spPr>
          <a:xfrm>
            <a:off x="608290" y="6700957"/>
            <a:ext cx="4647605" cy="556260"/>
          </a:xfrm>
          <a:prstGeom prst="rect">
            <a:avLst/>
          </a:prstGeom>
          <a:noFill/>
          <a:ln/>
        </p:spPr>
        <p:txBody>
          <a:bodyPr wrap="square" lIns="0" tIns="0" rIns="0" bIns="0" rtlCol="0" anchor="t"/>
          <a:lstStyle/>
          <a:p>
            <a:pPr marL="0" indent="0" algn="r">
              <a:lnSpc>
                <a:spcPts val="2150"/>
              </a:lnSpc>
              <a:buNone/>
            </a:pPr>
            <a:r>
              <a:rPr lang="en-US" sz="1350" dirty="0">
                <a:solidFill>
                  <a:srgbClr val="3B4E4E"/>
                </a:solidFill>
                <a:latin typeface="Overpass Light" pitchFamily="34" charset="0"/>
                <a:ea typeface="Overpass Light" pitchFamily="34" charset="-122"/>
                <a:cs typeface="Overpass Light" pitchFamily="34" charset="-120"/>
              </a:rPr>
              <a:t>Those detained in violation of Article 5 have an enforceable right to compensation for unlawful detention.</a:t>
            </a:r>
            <a:endParaRPr lang="en-US" sz="1350" dirty="0"/>
          </a:p>
        </p:txBody>
      </p:sp>
      <p:pic>
        <p:nvPicPr>
          <p:cNvPr id="20" name="Image 3" descr="preencoded.png"/>
          <p:cNvPicPr>
            <a:picLocks noChangeAspect="1"/>
          </p:cNvPicPr>
          <p:nvPr/>
        </p:nvPicPr>
        <p:blipFill>
          <a:blip r:embed="rId6"/>
          <a:stretch>
            <a:fillRect/>
          </a:stretch>
        </p:blipFill>
        <p:spPr>
          <a:xfrm>
            <a:off x="5516523" y="4028123"/>
            <a:ext cx="3597354" cy="3597354"/>
          </a:xfrm>
          <a:prstGeom prst="rect">
            <a:avLst/>
          </a:prstGeom>
        </p:spPr>
      </p:pic>
      <p:sp>
        <p:nvSpPr>
          <p:cNvPr id="21" name="Text 15"/>
          <p:cNvSpPr/>
          <p:nvPr/>
        </p:nvSpPr>
        <p:spPr>
          <a:xfrm>
            <a:off x="6154995" y="6388120"/>
            <a:ext cx="260033" cy="325041"/>
          </a:xfrm>
          <a:prstGeom prst="rect">
            <a:avLst/>
          </a:prstGeom>
          <a:noFill/>
          <a:ln/>
        </p:spPr>
        <p:txBody>
          <a:bodyPr wrap="none" lIns="0" tIns="0" rIns="0" bIns="0" rtlCol="0" anchor="t"/>
          <a:lstStyle/>
          <a:p>
            <a:pPr marL="0" indent="0">
              <a:lnSpc>
                <a:spcPts val="3250"/>
              </a:lnSpc>
              <a:buNone/>
            </a:pPr>
            <a:r>
              <a:rPr lang="en-US" sz="2000" b="1" dirty="0">
                <a:solidFill>
                  <a:srgbClr val="3B4E4E"/>
                </a:solidFill>
                <a:latin typeface="Syne Bold" pitchFamily="34" charset="0"/>
                <a:ea typeface="Syne Bold" pitchFamily="34" charset="-122"/>
                <a:cs typeface="Syne Bold" pitchFamily="34" charset="-120"/>
              </a:rPr>
              <a:t>4</a:t>
            </a: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Text 0"/>
          <p:cNvSpPr/>
          <p:nvPr/>
        </p:nvSpPr>
        <p:spPr>
          <a:xfrm>
            <a:off x="576977" y="578168"/>
            <a:ext cx="6223159" cy="515183"/>
          </a:xfrm>
          <a:prstGeom prst="rect">
            <a:avLst/>
          </a:prstGeom>
          <a:noFill/>
          <a:ln/>
        </p:spPr>
        <p:txBody>
          <a:bodyPr wrap="none" lIns="0" tIns="0" rIns="0" bIns="0" rtlCol="0" anchor="t"/>
          <a:lstStyle/>
          <a:p>
            <a:pPr marL="0" indent="0">
              <a:lnSpc>
                <a:spcPts val="4050"/>
              </a:lnSpc>
              <a:buNone/>
            </a:pPr>
            <a:r>
              <a:rPr lang="en-US" sz="3200" b="1" dirty="0">
                <a:solidFill>
                  <a:srgbClr val="233939"/>
                </a:solidFill>
                <a:latin typeface="Syne Bold" pitchFamily="34" charset="0"/>
                <a:ea typeface="Syne Bold" pitchFamily="34" charset="-122"/>
                <a:cs typeface="Syne Bold" pitchFamily="34" charset="-120"/>
              </a:rPr>
              <a:t>Article 6: Right to a Fair Trial</a:t>
            </a:r>
            <a:endParaRPr lang="en-US" sz="3200" dirty="0"/>
          </a:p>
        </p:txBody>
      </p:sp>
      <p:sp>
        <p:nvSpPr>
          <p:cNvPr id="3" name="Text 1"/>
          <p:cNvSpPr/>
          <p:nvPr/>
        </p:nvSpPr>
        <p:spPr>
          <a:xfrm>
            <a:off x="576977" y="1423035"/>
            <a:ext cx="13476446" cy="527685"/>
          </a:xfrm>
          <a:prstGeom prst="rect">
            <a:avLst/>
          </a:prstGeom>
          <a:noFill/>
          <a:ln/>
        </p:spPr>
        <p:txBody>
          <a:bodyPr wrap="square" lIns="0" tIns="0" rIns="0" bIns="0" rtlCol="0" anchor="t"/>
          <a:lstStyle/>
          <a:p>
            <a:pPr marL="0" indent="0">
              <a:lnSpc>
                <a:spcPts val="2050"/>
              </a:lnSpc>
              <a:buNone/>
            </a:pPr>
            <a:r>
              <a:rPr lang="en-US" sz="1250" dirty="0">
                <a:solidFill>
                  <a:srgbClr val="3B4E4E"/>
                </a:solidFill>
                <a:latin typeface="Overpass Light" pitchFamily="34" charset="0"/>
                <a:ea typeface="Overpass Light" pitchFamily="34" charset="-122"/>
                <a:cs typeface="Overpass Light" pitchFamily="34" charset="-120"/>
              </a:rPr>
              <a:t>Article 6 guarantees the right to a fair hearing in civil and criminal proceedings, forming one of the most frequently invoked Convention rights. It encompasses several procedural guarantees including access to court, independence and impartiality of tribunals, equality of arms, reasonable time requirements, and public hearings.</a:t>
            </a:r>
            <a:endParaRPr lang="en-US" sz="1250" dirty="0"/>
          </a:p>
        </p:txBody>
      </p:sp>
      <p:sp>
        <p:nvSpPr>
          <p:cNvPr id="4" name="Text 2"/>
          <p:cNvSpPr/>
          <p:nvPr/>
        </p:nvSpPr>
        <p:spPr>
          <a:xfrm>
            <a:off x="576977" y="2136100"/>
            <a:ext cx="13476446" cy="527685"/>
          </a:xfrm>
          <a:prstGeom prst="rect">
            <a:avLst/>
          </a:prstGeom>
          <a:noFill/>
          <a:ln/>
        </p:spPr>
        <p:txBody>
          <a:bodyPr wrap="square" lIns="0" tIns="0" rIns="0" bIns="0" rtlCol="0" anchor="t"/>
          <a:lstStyle/>
          <a:p>
            <a:pPr marL="0" indent="0">
              <a:lnSpc>
                <a:spcPts val="2050"/>
              </a:lnSpc>
              <a:buNone/>
            </a:pPr>
            <a:r>
              <a:rPr lang="en-US" sz="1250" dirty="0">
                <a:solidFill>
                  <a:srgbClr val="3B4E4E"/>
                </a:solidFill>
                <a:latin typeface="Overpass Light" pitchFamily="34" charset="0"/>
                <a:ea typeface="Overpass Light" pitchFamily="34" charset="-122"/>
                <a:cs typeface="Overpass Light" pitchFamily="34" charset="-120"/>
              </a:rPr>
              <a:t>The pilot case of </a:t>
            </a:r>
            <a:r>
              <a:rPr lang="en-US" sz="1250" b="1" dirty="0">
                <a:solidFill>
                  <a:srgbClr val="3B4E4E"/>
                </a:solidFill>
                <a:latin typeface="Overpass Light" pitchFamily="34" charset="0"/>
                <a:ea typeface="Overpass Light" pitchFamily="34" charset="-122"/>
                <a:cs typeface="Overpass Light" pitchFamily="34" charset="-120"/>
              </a:rPr>
              <a:t>Rumpf v. Germany</a:t>
            </a:r>
            <a:r>
              <a:rPr lang="en-US" sz="1250" dirty="0">
                <a:solidFill>
                  <a:srgbClr val="3B4E4E"/>
                </a:solidFill>
                <a:latin typeface="Overpass Light" pitchFamily="34" charset="0"/>
                <a:ea typeface="Overpass Light" pitchFamily="34" charset="-122"/>
                <a:cs typeface="Overpass Light" pitchFamily="34" charset="-120"/>
              </a:rPr>
              <a:t> (2010) addressed excessive length of proceedings, a systemic problem identified across many Convention states. The Court ordered Germany to introduce an effective domestic remedy for unduly lengthy proceedings, establishing an important precedent for addressing structural deficiencies in national justice systems.</a:t>
            </a:r>
            <a:endParaRPr lang="en-US" sz="1250" dirty="0"/>
          </a:p>
        </p:txBody>
      </p:sp>
      <p:sp>
        <p:nvSpPr>
          <p:cNvPr id="5" name="Text 3"/>
          <p:cNvSpPr/>
          <p:nvPr/>
        </p:nvSpPr>
        <p:spPr>
          <a:xfrm>
            <a:off x="576977" y="2849166"/>
            <a:ext cx="13476446" cy="791527"/>
          </a:xfrm>
          <a:prstGeom prst="rect">
            <a:avLst/>
          </a:prstGeom>
          <a:noFill/>
          <a:ln/>
        </p:spPr>
        <p:txBody>
          <a:bodyPr wrap="square" lIns="0" tIns="0" rIns="0" bIns="0" rtlCol="0" anchor="t"/>
          <a:lstStyle/>
          <a:p>
            <a:pPr marL="0" indent="0">
              <a:lnSpc>
                <a:spcPts val="2050"/>
              </a:lnSpc>
              <a:buNone/>
            </a:pPr>
            <a:r>
              <a:rPr lang="en-US" sz="1250" dirty="0">
                <a:solidFill>
                  <a:srgbClr val="3B4E4E"/>
                </a:solidFill>
                <a:latin typeface="Overpass Light" pitchFamily="34" charset="0"/>
                <a:ea typeface="Overpass Light" pitchFamily="34" charset="-122"/>
                <a:cs typeface="Overpass Light" pitchFamily="34" charset="-120"/>
              </a:rPr>
              <a:t>In </a:t>
            </a:r>
            <a:r>
              <a:rPr lang="en-US" sz="1250" b="1" dirty="0">
                <a:solidFill>
                  <a:srgbClr val="3B4E4E"/>
                </a:solidFill>
                <a:latin typeface="Overpass Light" pitchFamily="34" charset="0"/>
                <a:ea typeface="Overpass Light" pitchFamily="34" charset="-122"/>
                <a:cs typeface="Overpass Light" pitchFamily="34" charset="-120"/>
              </a:rPr>
              <a:t>Otegi Mondragon and Others v. Spain</a:t>
            </a:r>
            <a:r>
              <a:rPr lang="en-US" sz="1250" dirty="0">
                <a:solidFill>
                  <a:srgbClr val="3B4E4E"/>
                </a:solidFill>
                <a:latin typeface="Overpass Light" pitchFamily="34" charset="0"/>
                <a:ea typeface="Overpass Light" pitchFamily="34" charset="-122"/>
                <a:cs typeface="Overpass Light" pitchFamily="34" charset="-120"/>
              </a:rPr>
              <a:t> (2018), the Court examined judicial impartiality in a politically sensitive case involving Basque separatist politicians. It found that the applicants' fears about the impartiality of the trial judges were objectively justified, as the same judges who had previously recused themselves in related proceedings ultimately tried and convicted the applicants, violating the right to an impartial tribunal.</a:t>
            </a:r>
            <a:endParaRPr lang="en-US" sz="1250" dirty="0"/>
          </a:p>
        </p:txBody>
      </p:sp>
      <p:pic>
        <p:nvPicPr>
          <p:cNvPr id="6" name="Image 0" descr="preencoded.png"/>
          <p:cNvPicPr>
            <a:picLocks noChangeAspect="1"/>
          </p:cNvPicPr>
          <p:nvPr/>
        </p:nvPicPr>
        <p:blipFill>
          <a:blip r:embed="rId3"/>
          <a:stretch>
            <a:fillRect/>
          </a:stretch>
        </p:blipFill>
        <p:spPr>
          <a:xfrm>
            <a:off x="576977" y="3826073"/>
            <a:ext cx="3145155" cy="1943814"/>
          </a:xfrm>
          <a:prstGeom prst="rect">
            <a:avLst/>
          </a:prstGeom>
        </p:spPr>
      </p:pic>
      <p:sp>
        <p:nvSpPr>
          <p:cNvPr id="7" name="Text 4"/>
          <p:cNvSpPr/>
          <p:nvPr/>
        </p:nvSpPr>
        <p:spPr>
          <a:xfrm>
            <a:off x="576977" y="5975866"/>
            <a:ext cx="2416373" cy="257532"/>
          </a:xfrm>
          <a:prstGeom prst="rect">
            <a:avLst/>
          </a:prstGeom>
          <a:noFill/>
          <a:ln/>
        </p:spPr>
        <p:txBody>
          <a:bodyPr wrap="none" lIns="0" tIns="0" rIns="0" bIns="0" rtlCol="0" anchor="t"/>
          <a:lstStyle/>
          <a:p>
            <a:pPr marL="0" indent="0" algn="l">
              <a:lnSpc>
                <a:spcPts val="2000"/>
              </a:lnSpc>
              <a:buNone/>
            </a:pPr>
            <a:r>
              <a:rPr lang="en-US" sz="1600" b="1" dirty="0">
                <a:solidFill>
                  <a:srgbClr val="3B4E4E"/>
                </a:solidFill>
                <a:latin typeface="Syne Bold" pitchFamily="34" charset="0"/>
                <a:ea typeface="Syne Bold" pitchFamily="34" charset="-122"/>
                <a:cs typeface="Syne Bold" pitchFamily="34" charset="-120"/>
              </a:rPr>
              <a:t>Impartiality Standard</a:t>
            </a:r>
            <a:endParaRPr lang="en-US" sz="1600" dirty="0"/>
          </a:p>
        </p:txBody>
      </p:sp>
      <p:sp>
        <p:nvSpPr>
          <p:cNvPr id="8" name="Text 5"/>
          <p:cNvSpPr/>
          <p:nvPr/>
        </p:nvSpPr>
        <p:spPr>
          <a:xfrm>
            <a:off x="576977" y="6332220"/>
            <a:ext cx="4327208" cy="1319213"/>
          </a:xfrm>
          <a:prstGeom prst="rect">
            <a:avLst/>
          </a:prstGeom>
          <a:noFill/>
          <a:ln/>
        </p:spPr>
        <p:txBody>
          <a:bodyPr wrap="square" lIns="0" tIns="0" rIns="0" bIns="0" rtlCol="0" anchor="t"/>
          <a:lstStyle/>
          <a:p>
            <a:pPr marL="0" indent="0" algn="l">
              <a:lnSpc>
                <a:spcPts val="2050"/>
              </a:lnSpc>
              <a:buNone/>
            </a:pPr>
            <a:r>
              <a:rPr lang="en-US" sz="1250" dirty="0">
                <a:solidFill>
                  <a:srgbClr val="3B4E4E"/>
                </a:solidFill>
                <a:latin typeface="Overpass Light" pitchFamily="34" charset="0"/>
                <a:ea typeface="Overpass Light" pitchFamily="34" charset="-122"/>
                <a:cs typeface="Overpass Light" pitchFamily="34" charset="-120"/>
              </a:rPr>
              <a:t>The Court applies both subjective (personal conviction of a judge) and objective (whether appearance of impartiality is sufficiently guaranteed) tests when assessing judicial impartiality, recognising that justice must not only be done but be seen to be done.</a:t>
            </a:r>
            <a:endParaRPr lang="en-US" sz="1250" dirty="0"/>
          </a:p>
        </p:txBody>
      </p:sp>
      <p:pic>
        <p:nvPicPr>
          <p:cNvPr id="9" name="Image 1" descr="preencoded.png"/>
          <p:cNvPicPr>
            <a:picLocks noChangeAspect="1"/>
          </p:cNvPicPr>
          <p:nvPr/>
        </p:nvPicPr>
        <p:blipFill>
          <a:blip r:embed="rId4"/>
          <a:stretch>
            <a:fillRect/>
          </a:stretch>
        </p:blipFill>
        <p:spPr>
          <a:xfrm>
            <a:off x="5151477" y="3826073"/>
            <a:ext cx="3145155" cy="1943814"/>
          </a:xfrm>
          <a:prstGeom prst="rect">
            <a:avLst/>
          </a:prstGeom>
        </p:spPr>
      </p:pic>
      <p:sp>
        <p:nvSpPr>
          <p:cNvPr id="10" name="Text 6"/>
          <p:cNvSpPr/>
          <p:nvPr/>
        </p:nvSpPr>
        <p:spPr>
          <a:xfrm>
            <a:off x="5151477" y="5975866"/>
            <a:ext cx="2060734" cy="257532"/>
          </a:xfrm>
          <a:prstGeom prst="rect">
            <a:avLst/>
          </a:prstGeom>
          <a:noFill/>
          <a:ln/>
        </p:spPr>
        <p:txBody>
          <a:bodyPr wrap="none" lIns="0" tIns="0" rIns="0" bIns="0" rtlCol="0" anchor="t"/>
          <a:lstStyle/>
          <a:p>
            <a:pPr marL="0" indent="0" algn="l">
              <a:lnSpc>
                <a:spcPts val="2000"/>
              </a:lnSpc>
              <a:buNone/>
            </a:pPr>
            <a:r>
              <a:rPr lang="en-US" sz="1600" b="1" dirty="0">
                <a:solidFill>
                  <a:srgbClr val="3B4E4E"/>
                </a:solidFill>
                <a:latin typeface="Syne Bold" pitchFamily="34" charset="0"/>
                <a:ea typeface="Syne Bold" pitchFamily="34" charset="-122"/>
                <a:cs typeface="Syne Bold" pitchFamily="34" charset="-120"/>
              </a:rPr>
              <a:t>Reasonable Time</a:t>
            </a:r>
            <a:endParaRPr lang="en-US" sz="1600" dirty="0"/>
          </a:p>
        </p:txBody>
      </p:sp>
      <p:sp>
        <p:nvSpPr>
          <p:cNvPr id="11" name="Text 7"/>
          <p:cNvSpPr/>
          <p:nvPr/>
        </p:nvSpPr>
        <p:spPr>
          <a:xfrm>
            <a:off x="5151477" y="6332220"/>
            <a:ext cx="4327327" cy="1319213"/>
          </a:xfrm>
          <a:prstGeom prst="rect">
            <a:avLst/>
          </a:prstGeom>
          <a:noFill/>
          <a:ln/>
        </p:spPr>
        <p:txBody>
          <a:bodyPr wrap="square" lIns="0" tIns="0" rIns="0" bIns="0" rtlCol="0" anchor="t"/>
          <a:lstStyle/>
          <a:p>
            <a:pPr marL="0" indent="0" algn="l">
              <a:lnSpc>
                <a:spcPts val="2050"/>
              </a:lnSpc>
              <a:buNone/>
            </a:pPr>
            <a:r>
              <a:rPr lang="en-US" sz="1250" dirty="0">
                <a:solidFill>
                  <a:srgbClr val="3B4E4E"/>
                </a:solidFill>
                <a:latin typeface="Overpass Light" pitchFamily="34" charset="0"/>
                <a:ea typeface="Overpass Light" pitchFamily="34" charset="-122"/>
                <a:cs typeface="Overpass Light" pitchFamily="34" charset="-120"/>
              </a:rPr>
              <a:t>The Court considers complexity of the case, conduct of the applicant and authorities, and what's at stake for the applicant when assessing whether proceedings were completed within a "reasonable time" as required by Article 6.</a:t>
            </a:r>
            <a:endParaRPr lang="en-US" sz="1250" dirty="0"/>
          </a:p>
        </p:txBody>
      </p:sp>
      <p:pic>
        <p:nvPicPr>
          <p:cNvPr id="12" name="Image 2" descr="preencoded.png"/>
          <p:cNvPicPr>
            <a:picLocks noChangeAspect="1"/>
          </p:cNvPicPr>
          <p:nvPr/>
        </p:nvPicPr>
        <p:blipFill>
          <a:blip r:embed="rId5"/>
          <a:stretch>
            <a:fillRect/>
          </a:stretch>
        </p:blipFill>
        <p:spPr>
          <a:xfrm>
            <a:off x="9726097" y="3826073"/>
            <a:ext cx="3145155" cy="1943814"/>
          </a:xfrm>
          <a:prstGeom prst="rect">
            <a:avLst/>
          </a:prstGeom>
        </p:spPr>
      </p:pic>
      <p:sp>
        <p:nvSpPr>
          <p:cNvPr id="13" name="Text 8"/>
          <p:cNvSpPr/>
          <p:nvPr/>
        </p:nvSpPr>
        <p:spPr>
          <a:xfrm>
            <a:off x="9726097" y="5975866"/>
            <a:ext cx="2060734" cy="257532"/>
          </a:xfrm>
          <a:prstGeom prst="rect">
            <a:avLst/>
          </a:prstGeom>
          <a:noFill/>
          <a:ln/>
        </p:spPr>
        <p:txBody>
          <a:bodyPr wrap="none" lIns="0" tIns="0" rIns="0" bIns="0" rtlCol="0" anchor="t"/>
          <a:lstStyle/>
          <a:p>
            <a:pPr marL="0" indent="0" algn="l">
              <a:lnSpc>
                <a:spcPts val="2000"/>
              </a:lnSpc>
              <a:buNone/>
            </a:pPr>
            <a:r>
              <a:rPr lang="en-US" sz="1600" b="1" dirty="0">
                <a:solidFill>
                  <a:srgbClr val="3B4E4E"/>
                </a:solidFill>
                <a:latin typeface="Syne Bold" pitchFamily="34" charset="0"/>
                <a:ea typeface="Syne Bold" pitchFamily="34" charset="-122"/>
                <a:cs typeface="Syne Bold" pitchFamily="34" charset="-120"/>
              </a:rPr>
              <a:t>Equality of Arms</a:t>
            </a:r>
            <a:endParaRPr lang="en-US" sz="1600" dirty="0"/>
          </a:p>
        </p:txBody>
      </p:sp>
      <p:sp>
        <p:nvSpPr>
          <p:cNvPr id="14" name="Text 9"/>
          <p:cNvSpPr/>
          <p:nvPr/>
        </p:nvSpPr>
        <p:spPr>
          <a:xfrm>
            <a:off x="9726097" y="6332220"/>
            <a:ext cx="4327327" cy="1055370"/>
          </a:xfrm>
          <a:prstGeom prst="rect">
            <a:avLst/>
          </a:prstGeom>
          <a:noFill/>
          <a:ln/>
        </p:spPr>
        <p:txBody>
          <a:bodyPr wrap="square" lIns="0" tIns="0" rIns="0" bIns="0" rtlCol="0" anchor="t"/>
          <a:lstStyle/>
          <a:p>
            <a:pPr marL="0" indent="0" algn="l">
              <a:lnSpc>
                <a:spcPts val="2050"/>
              </a:lnSpc>
              <a:buNone/>
            </a:pPr>
            <a:r>
              <a:rPr lang="en-US" sz="1250" dirty="0">
                <a:solidFill>
                  <a:srgbClr val="3B4E4E"/>
                </a:solidFill>
                <a:latin typeface="Overpass Light" pitchFamily="34" charset="0"/>
                <a:ea typeface="Overpass Light" pitchFamily="34" charset="-122"/>
                <a:cs typeface="Overpass Light" pitchFamily="34" charset="-120"/>
              </a:rPr>
              <a:t>Each party must have a reasonable opportunity to present their case under conditions that do not place them at a substantial disadvantage vis-à-vis their opponent, ensuring procedural equality between prosecution and defence.</a:t>
            </a:r>
            <a:endParaRPr lang="en-US" sz="125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44</TotalTime>
  <Words>3043</Words>
  <Application>Microsoft Macintosh PowerPoint</Application>
  <PresentationFormat>Произвольный</PresentationFormat>
  <Paragraphs>151</Paragraphs>
  <Slides>12</Slides>
  <Notes>10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12</vt:i4>
      </vt:variant>
    </vt:vector>
  </HeadingPairs>
  <TitlesOfParts>
    <vt:vector size="19" baseType="lpstr">
      <vt:lpstr>Overpass Light</vt:lpstr>
      <vt:lpstr>Syne Bold</vt:lpstr>
      <vt:lpstr>ui-sans-serif</vt:lpstr>
      <vt:lpstr>Arial</vt:lpstr>
      <vt:lpstr>Overpass Bold</vt:lpstr>
      <vt:lpstr>Times New Roman</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Viacheslav Tuliakov</cp:lastModifiedBy>
  <cp:revision>2</cp:revision>
  <dcterms:created xsi:type="dcterms:W3CDTF">2025-03-12T10:35:23Z</dcterms:created>
  <dcterms:modified xsi:type="dcterms:W3CDTF">2025-03-12T18:13:16Z</dcterms:modified>
</cp:coreProperties>
</file>