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5" r:id="rId9"/>
    <p:sldId id="262" r:id="rId10"/>
    <p:sldId id="266" r:id="rId11"/>
    <p:sldId id="263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CA0D55-196C-41E8-815F-8A398FFC59D0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CAFF3FC-F660-4205-8C3E-B78A81CD40AE}">
      <dgm:prSet/>
      <dgm:spPr/>
      <dgm:t>
        <a:bodyPr/>
        <a:lstStyle/>
        <a:p>
          <a:pPr rtl="0"/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 психології розвитку 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це спосіб наукового вивчення змісту та механізмів психічного розвитку людини впродовж її онтогенезу.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D5D159-829F-4762-B699-7CD659E7721E}" type="parTrans" cxnId="{FAF2D4D7-4D3F-4B34-947C-B211AF17DA16}">
      <dgm:prSet/>
      <dgm:spPr/>
      <dgm:t>
        <a:bodyPr/>
        <a:lstStyle/>
        <a:p>
          <a:endParaRPr lang="ru-RU"/>
        </a:p>
      </dgm:t>
    </dgm:pt>
    <dgm:pt modelId="{16320BB1-B50C-436D-B875-68F15D22A416}" type="sibTrans" cxnId="{FAF2D4D7-4D3F-4B34-947C-B211AF17DA16}">
      <dgm:prSet/>
      <dgm:spPr/>
      <dgm:t>
        <a:bodyPr/>
        <a:lstStyle/>
        <a:p>
          <a:endParaRPr lang="ru-RU"/>
        </a:p>
      </dgm:t>
    </dgm:pt>
    <dgm:pt modelId="{2E1B84A6-9819-4051-81D5-68BF0A07A0DD}" type="pres">
      <dgm:prSet presAssocID="{01CA0D55-196C-41E8-815F-8A398FFC59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043825-E56A-4917-B999-E17E75629040}" type="pres">
      <dgm:prSet presAssocID="{CCAFF3FC-F660-4205-8C3E-B78A81CD40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0A588A-8896-4658-93BC-414CE9766C77}" type="presOf" srcId="{01CA0D55-196C-41E8-815F-8A398FFC59D0}" destId="{2E1B84A6-9819-4051-81D5-68BF0A07A0DD}" srcOrd="0" destOrd="0" presId="urn:microsoft.com/office/officeart/2005/8/layout/vList2"/>
    <dgm:cxn modelId="{FAF2D4D7-4D3F-4B34-947C-B211AF17DA16}" srcId="{01CA0D55-196C-41E8-815F-8A398FFC59D0}" destId="{CCAFF3FC-F660-4205-8C3E-B78A81CD40AE}" srcOrd="0" destOrd="0" parTransId="{F7D5D159-829F-4762-B699-7CD659E7721E}" sibTransId="{16320BB1-B50C-436D-B875-68F15D22A416}"/>
    <dgm:cxn modelId="{C7FAE2C9-0278-4C71-95A2-86932250A8CE}" type="presOf" srcId="{CCAFF3FC-F660-4205-8C3E-B78A81CD40AE}" destId="{52043825-E56A-4917-B999-E17E75629040}" srcOrd="0" destOrd="0" presId="urn:microsoft.com/office/officeart/2005/8/layout/vList2"/>
    <dgm:cxn modelId="{77449155-5A2F-415A-BE19-7D8BDAFBC90C}" type="presParOf" srcId="{2E1B84A6-9819-4051-81D5-68BF0A07A0DD}" destId="{52043825-E56A-4917-B999-E17E7562904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67D0C6-A05B-4266-9F8F-FA0BF4106818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A539137-EE27-4FCF-970C-39C04AABDC16}">
      <dgm:prSet custT="1"/>
      <dgm:spPr/>
      <dgm:t>
        <a:bodyPr/>
        <a:lstStyle/>
        <a:p>
          <a:pPr rtl="0"/>
          <a:r>
            <a: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Організаційні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431339-3939-492F-B8DA-36C9B0598FEE}" type="parTrans" cxnId="{9E088D6D-B3F6-4895-8567-193CA0202484}">
      <dgm:prSet/>
      <dgm:spPr/>
      <dgm:t>
        <a:bodyPr/>
        <a:lstStyle/>
        <a:p>
          <a:endParaRPr lang="ru-RU"/>
        </a:p>
      </dgm:t>
    </dgm:pt>
    <dgm:pt modelId="{AF469D30-66D4-4EC4-A942-D949CD5513E4}" type="sibTrans" cxnId="{9E088D6D-B3F6-4895-8567-193CA0202484}">
      <dgm:prSet/>
      <dgm:spPr/>
      <dgm:t>
        <a:bodyPr/>
        <a:lstStyle/>
        <a:p>
          <a:endParaRPr lang="ru-RU"/>
        </a:p>
      </dgm:t>
    </dgm:pt>
    <dgm:pt modelId="{6F6AFEE2-B890-4767-BD32-7FE35D7114E7}">
      <dgm:prSet/>
      <dgm:spPr/>
      <dgm:t>
        <a:bodyPr/>
        <a:lstStyle/>
        <a:p>
          <a:pPr rtl="0"/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Емпіричні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7E4818-E39C-4617-9721-0F52C806DBA6}" type="parTrans" cxnId="{2DF5EDAF-75BA-4EC4-9218-73848A12F66B}">
      <dgm:prSet/>
      <dgm:spPr/>
      <dgm:t>
        <a:bodyPr/>
        <a:lstStyle/>
        <a:p>
          <a:endParaRPr lang="ru-RU"/>
        </a:p>
      </dgm:t>
    </dgm:pt>
    <dgm:pt modelId="{398845EB-408D-425B-9BE5-BD0C04A6C5BA}" type="sibTrans" cxnId="{2DF5EDAF-75BA-4EC4-9218-73848A12F66B}">
      <dgm:prSet/>
      <dgm:spPr/>
      <dgm:t>
        <a:bodyPr/>
        <a:lstStyle/>
        <a:p>
          <a:endParaRPr lang="ru-RU"/>
        </a:p>
      </dgm:t>
    </dgm:pt>
    <dgm:pt modelId="{97BF2A44-71AD-4088-8A0E-262F1422EBD1}">
      <dgm:prSet/>
      <dgm:spPr/>
      <dgm:t>
        <a:bodyPr/>
        <a:lstStyle/>
        <a:p>
          <a:pPr rtl="0"/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Обробки</a:t>
          </a:r>
          <a:r>
            <a:rPr lang="uk-UA" dirty="0" smtClean="0"/>
            <a:t> 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даних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563560-1CE7-4B68-8C33-7BC802CC5ECA}" type="parTrans" cxnId="{0F4269A4-A155-4C0A-A647-E34B42833D8E}">
      <dgm:prSet/>
      <dgm:spPr/>
      <dgm:t>
        <a:bodyPr/>
        <a:lstStyle/>
        <a:p>
          <a:endParaRPr lang="ru-RU"/>
        </a:p>
      </dgm:t>
    </dgm:pt>
    <dgm:pt modelId="{C08DA5C3-3E07-4E66-8073-DA79ED5BF19A}" type="sibTrans" cxnId="{0F4269A4-A155-4C0A-A647-E34B42833D8E}">
      <dgm:prSet/>
      <dgm:spPr/>
      <dgm:t>
        <a:bodyPr/>
        <a:lstStyle/>
        <a:p>
          <a:endParaRPr lang="ru-RU"/>
        </a:p>
      </dgm:t>
    </dgm:pt>
    <dgm:pt modelId="{D3CC6926-41B5-4C38-BE43-053E8908DF46}">
      <dgm:prSet/>
      <dgm:spPr/>
      <dgm:t>
        <a:bodyPr/>
        <a:lstStyle/>
        <a:p>
          <a:pPr rtl="0"/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Інтерпретаційні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FED2C5-CABB-43B2-B6DF-29BB318C2572}" type="parTrans" cxnId="{60C9DEF2-E09C-4818-8D30-1A9598037A6A}">
      <dgm:prSet/>
      <dgm:spPr/>
      <dgm:t>
        <a:bodyPr/>
        <a:lstStyle/>
        <a:p>
          <a:endParaRPr lang="ru-RU"/>
        </a:p>
      </dgm:t>
    </dgm:pt>
    <dgm:pt modelId="{A1FD7DF2-F779-4765-9B4B-1C59FD4B74AC}" type="sibTrans" cxnId="{60C9DEF2-E09C-4818-8D30-1A9598037A6A}">
      <dgm:prSet/>
      <dgm:spPr/>
      <dgm:t>
        <a:bodyPr/>
        <a:lstStyle/>
        <a:p>
          <a:endParaRPr lang="ru-RU"/>
        </a:p>
      </dgm:t>
    </dgm:pt>
    <dgm:pt modelId="{BE4863C6-7C39-4938-ABF6-9A544366DF5F}" type="pres">
      <dgm:prSet presAssocID="{4267D0C6-A05B-4266-9F8F-FA0BF410681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EFC23B-03DD-4830-A0B2-FED61C13B618}" type="pres">
      <dgm:prSet presAssocID="{5A539137-EE27-4FCF-970C-39C04AABDC16}" presName="parentLin" presStyleCnt="0"/>
      <dgm:spPr/>
    </dgm:pt>
    <dgm:pt modelId="{C605C525-8806-416B-847E-CBFB65D6466E}" type="pres">
      <dgm:prSet presAssocID="{5A539137-EE27-4FCF-970C-39C04AABDC1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9830BF2-27A9-42C0-82EE-38766DD02642}" type="pres">
      <dgm:prSet presAssocID="{5A539137-EE27-4FCF-970C-39C04AABDC1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06FB1-AB59-493B-94B9-FA5D9012AF2D}" type="pres">
      <dgm:prSet presAssocID="{5A539137-EE27-4FCF-970C-39C04AABDC16}" presName="negativeSpace" presStyleCnt="0"/>
      <dgm:spPr/>
    </dgm:pt>
    <dgm:pt modelId="{7463237C-1F5B-4550-A00C-976619AC412B}" type="pres">
      <dgm:prSet presAssocID="{5A539137-EE27-4FCF-970C-39C04AABDC16}" presName="childText" presStyleLbl="conFgAcc1" presStyleIdx="0" presStyleCnt="4">
        <dgm:presLayoutVars>
          <dgm:bulletEnabled val="1"/>
        </dgm:presLayoutVars>
      </dgm:prSet>
      <dgm:spPr/>
    </dgm:pt>
    <dgm:pt modelId="{48156AE0-B2E1-4246-96B2-409A4DCD46B5}" type="pres">
      <dgm:prSet presAssocID="{AF469D30-66D4-4EC4-A942-D949CD5513E4}" presName="spaceBetweenRectangles" presStyleCnt="0"/>
      <dgm:spPr/>
    </dgm:pt>
    <dgm:pt modelId="{080CD7CB-8CF9-4C7F-809D-C2D4E974F36E}" type="pres">
      <dgm:prSet presAssocID="{6F6AFEE2-B890-4767-BD32-7FE35D7114E7}" presName="parentLin" presStyleCnt="0"/>
      <dgm:spPr/>
    </dgm:pt>
    <dgm:pt modelId="{A46E118D-836E-44E1-8C5B-08BFC2A69459}" type="pres">
      <dgm:prSet presAssocID="{6F6AFEE2-B890-4767-BD32-7FE35D7114E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B826122-BD5C-410D-9367-098CE3D9128D}" type="pres">
      <dgm:prSet presAssocID="{6F6AFEE2-B890-4767-BD32-7FE35D7114E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74D5A-89ED-4180-ABC0-7C3E9F10E91B}" type="pres">
      <dgm:prSet presAssocID="{6F6AFEE2-B890-4767-BD32-7FE35D7114E7}" presName="negativeSpace" presStyleCnt="0"/>
      <dgm:spPr/>
    </dgm:pt>
    <dgm:pt modelId="{A3AA1FB0-C65F-401E-BEAA-9AA657588A43}" type="pres">
      <dgm:prSet presAssocID="{6F6AFEE2-B890-4767-BD32-7FE35D7114E7}" presName="childText" presStyleLbl="conFgAcc1" presStyleIdx="1" presStyleCnt="4">
        <dgm:presLayoutVars>
          <dgm:bulletEnabled val="1"/>
        </dgm:presLayoutVars>
      </dgm:prSet>
      <dgm:spPr/>
    </dgm:pt>
    <dgm:pt modelId="{5EFD3467-64A2-4E10-AD33-2BFA42447B79}" type="pres">
      <dgm:prSet presAssocID="{398845EB-408D-425B-9BE5-BD0C04A6C5BA}" presName="spaceBetweenRectangles" presStyleCnt="0"/>
      <dgm:spPr/>
    </dgm:pt>
    <dgm:pt modelId="{2C4085E3-282B-49E5-A2BB-436745618F5C}" type="pres">
      <dgm:prSet presAssocID="{97BF2A44-71AD-4088-8A0E-262F1422EBD1}" presName="parentLin" presStyleCnt="0"/>
      <dgm:spPr/>
    </dgm:pt>
    <dgm:pt modelId="{393B8747-F235-480A-9E51-1B3D1407A54F}" type="pres">
      <dgm:prSet presAssocID="{97BF2A44-71AD-4088-8A0E-262F1422EBD1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74410F3C-8E5D-4B1F-8CC8-D6B801A0E70C}" type="pres">
      <dgm:prSet presAssocID="{97BF2A44-71AD-4088-8A0E-262F1422EBD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1B63B5-9382-469F-9007-2FFB47B32969}" type="pres">
      <dgm:prSet presAssocID="{97BF2A44-71AD-4088-8A0E-262F1422EBD1}" presName="negativeSpace" presStyleCnt="0"/>
      <dgm:spPr/>
    </dgm:pt>
    <dgm:pt modelId="{3C15F42C-484C-42E8-824E-03D58FDD7648}" type="pres">
      <dgm:prSet presAssocID="{97BF2A44-71AD-4088-8A0E-262F1422EBD1}" presName="childText" presStyleLbl="conFgAcc1" presStyleIdx="2" presStyleCnt="4">
        <dgm:presLayoutVars>
          <dgm:bulletEnabled val="1"/>
        </dgm:presLayoutVars>
      </dgm:prSet>
      <dgm:spPr/>
    </dgm:pt>
    <dgm:pt modelId="{517707AD-636C-4A13-9BD7-41C7598C0932}" type="pres">
      <dgm:prSet presAssocID="{C08DA5C3-3E07-4E66-8073-DA79ED5BF19A}" presName="spaceBetweenRectangles" presStyleCnt="0"/>
      <dgm:spPr/>
    </dgm:pt>
    <dgm:pt modelId="{546897B9-5B84-473D-B852-1D8FCF99DE73}" type="pres">
      <dgm:prSet presAssocID="{D3CC6926-41B5-4C38-BE43-053E8908DF46}" presName="parentLin" presStyleCnt="0"/>
      <dgm:spPr/>
    </dgm:pt>
    <dgm:pt modelId="{A33CF895-BA53-4F6B-99FB-CBBA98B1F4FA}" type="pres">
      <dgm:prSet presAssocID="{D3CC6926-41B5-4C38-BE43-053E8908DF46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6BABAF7-C06B-4B3D-AD9F-74971C5B5410}" type="pres">
      <dgm:prSet presAssocID="{D3CC6926-41B5-4C38-BE43-053E8908DF4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CCD6D-7123-453C-8D47-E7C16454DD25}" type="pres">
      <dgm:prSet presAssocID="{D3CC6926-41B5-4C38-BE43-053E8908DF46}" presName="negativeSpace" presStyleCnt="0"/>
      <dgm:spPr/>
    </dgm:pt>
    <dgm:pt modelId="{E39A4D5D-8C21-43D7-B525-05B81D133DB5}" type="pres">
      <dgm:prSet presAssocID="{D3CC6926-41B5-4C38-BE43-053E8908DF4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2CDF0C1-11BE-409B-83D4-CA9B9A65667B}" type="presOf" srcId="{5A539137-EE27-4FCF-970C-39C04AABDC16}" destId="{99830BF2-27A9-42C0-82EE-38766DD02642}" srcOrd="1" destOrd="0" presId="urn:microsoft.com/office/officeart/2005/8/layout/list1"/>
    <dgm:cxn modelId="{60C9DEF2-E09C-4818-8D30-1A9598037A6A}" srcId="{4267D0C6-A05B-4266-9F8F-FA0BF4106818}" destId="{D3CC6926-41B5-4C38-BE43-053E8908DF46}" srcOrd="3" destOrd="0" parTransId="{20FED2C5-CABB-43B2-B6DF-29BB318C2572}" sibTransId="{A1FD7DF2-F779-4765-9B4B-1C59FD4B74AC}"/>
    <dgm:cxn modelId="{0F4269A4-A155-4C0A-A647-E34B42833D8E}" srcId="{4267D0C6-A05B-4266-9F8F-FA0BF4106818}" destId="{97BF2A44-71AD-4088-8A0E-262F1422EBD1}" srcOrd="2" destOrd="0" parTransId="{28563560-1CE7-4B68-8C33-7BC802CC5ECA}" sibTransId="{C08DA5C3-3E07-4E66-8073-DA79ED5BF19A}"/>
    <dgm:cxn modelId="{9E088D6D-B3F6-4895-8567-193CA0202484}" srcId="{4267D0C6-A05B-4266-9F8F-FA0BF4106818}" destId="{5A539137-EE27-4FCF-970C-39C04AABDC16}" srcOrd="0" destOrd="0" parTransId="{11431339-3939-492F-B8DA-36C9B0598FEE}" sibTransId="{AF469D30-66D4-4EC4-A942-D949CD5513E4}"/>
    <dgm:cxn modelId="{CE5A2D67-5592-42D5-87FB-CEEF5F556A6C}" type="presOf" srcId="{4267D0C6-A05B-4266-9F8F-FA0BF4106818}" destId="{BE4863C6-7C39-4938-ABF6-9A544366DF5F}" srcOrd="0" destOrd="0" presId="urn:microsoft.com/office/officeart/2005/8/layout/list1"/>
    <dgm:cxn modelId="{88FD2220-76CA-43AA-80A8-B17032F3EAAF}" type="presOf" srcId="{6F6AFEE2-B890-4767-BD32-7FE35D7114E7}" destId="{2B826122-BD5C-410D-9367-098CE3D9128D}" srcOrd="1" destOrd="0" presId="urn:microsoft.com/office/officeart/2005/8/layout/list1"/>
    <dgm:cxn modelId="{F9D69475-0CE3-4F67-83CE-810BF2B90660}" type="presOf" srcId="{D3CC6926-41B5-4C38-BE43-053E8908DF46}" destId="{96BABAF7-C06B-4B3D-AD9F-74971C5B5410}" srcOrd="1" destOrd="0" presId="urn:microsoft.com/office/officeart/2005/8/layout/list1"/>
    <dgm:cxn modelId="{1FDDBFC3-3E9B-426B-995C-D080C250DEB7}" type="presOf" srcId="{5A539137-EE27-4FCF-970C-39C04AABDC16}" destId="{C605C525-8806-416B-847E-CBFB65D6466E}" srcOrd="0" destOrd="0" presId="urn:microsoft.com/office/officeart/2005/8/layout/list1"/>
    <dgm:cxn modelId="{2DF5EDAF-75BA-4EC4-9218-73848A12F66B}" srcId="{4267D0C6-A05B-4266-9F8F-FA0BF4106818}" destId="{6F6AFEE2-B890-4767-BD32-7FE35D7114E7}" srcOrd="1" destOrd="0" parTransId="{9B7E4818-E39C-4617-9721-0F52C806DBA6}" sibTransId="{398845EB-408D-425B-9BE5-BD0C04A6C5BA}"/>
    <dgm:cxn modelId="{F8F74E61-5D93-4D49-B65B-1F204F280608}" type="presOf" srcId="{97BF2A44-71AD-4088-8A0E-262F1422EBD1}" destId="{74410F3C-8E5D-4B1F-8CC8-D6B801A0E70C}" srcOrd="1" destOrd="0" presId="urn:microsoft.com/office/officeart/2005/8/layout/list1"/>
    <dgm:cxn modelId="{FB96F3C7-2F8A-41EF-A304-76090E5A93CC}" type="presOf" srcId="{97BF2A44-71AD-4088-8A0E-262F1422EBD1}" destId="{393B8747-F235-480A-9E51-1B3D1407A54F}" srcOrd="0" destOrd="0" presId="urn:microsoft.com/office/officeart/2005/8/layout/list1"/>
    <dgm:cxn modelId="{DE36669D-6187-413C-A89F-19ADA626558D}" type="presOf" srcId="{D3CC6926-41B5-4C38-BE43-053E8908DF46}" destId="{A33CF895-BA53-4F6B-99FB-CBBA98B1F4FA}" srcOrd="0" destOrd="0" presId="urn:microsoft.com/office/officeart/2005/8/layout/list1"/>
    <dgm:cxn modelId="{80D3BD4A-73BB-4BA2-A782-DA99F23BA74B}" type="presOf" srcId="{6F6AFEE2-B890-4767-BD32-7FE35D7114E7}" destId="{A46E118D-836E-44E1-8C5B-08BFC2A69459}" srcOrd="0" destOrd="0" presId="urn:microsoft.com/office/officeart/2005/8/layout/list1"/>
    <dgm:cxn modelId="{349877B3-A0AD-492A-9388-64DBBD9AEAE3}" type="presParOf" srcId="{BE4863C6-7C39-4938-ABF6-9A544366DF5F}" destId="{31EFC23B-03DD-4830-A0B2-FED61C13B618}" srcOrd="0" destOrd="0" presId="urn:microsoft.com/office/officeart/2005/8/layout/list1"/>
    <dgm:cxn modelId="{E2AA406A-6A38-4CC2-B4EF-62E547B0D165}" type="presParOf" srcId="{31EFC23B-03DD-4830-A0B2-FED61C13B618}" destId="{C605C525-8806-416B-847E-CBFB65D6466E}" srcOrd="0" destOrd="0" presId="urn:microsoft.com/office/officeart/2005/8/layout/list1"/>
    <dgm:cxn modelId="{757BB072-FB92-4DDC-8AB7-1E3DDEAF92EC}" type="presParOf" srcId="{31EFC23B-03DD-4830-A0B2-FED61C13B618}" destId="{99830BF2-27A9-42C0-82EE-38766DD02642}" srcOrd="1" destOrd="0" presId="urn:microsoft.com/office/officeart/2005/8/layout/list1"/>
    <dgm:cxn modelId="{74996E26-BA43-42A1-A3B1-D03F918763A9}" type="presParOf" srcId="{BE4863C6-7C39-4938-ABF6-9A544366DF5F}" destId="{8D306FB1-AB59-493B-94B9-FA5D9012AF2D}" srcOrd="1" destOrd="0" presId="urn:microsoft.com/office/officeart/2005/8/layout/list1"/>
    <dgm:cxn modelId="{F9AF1475-8A64-4539-848F-9C301B812F9C}" type="presParOf" srcId="{BE4863C6-7C39-4938-ABF6-9A544366DF5F}" destId="{7463237C-1F5B-4550-A00C-976619AC412B}" srcOrd="2" destOrd="0" presId="urn:microsoft.com/office/officeart/2005/8/layout/list1"/>
    <dgm:cxn modelId="{CCB53B5D-7882-4A2B-B881-D39844BF918E}" type="presParOf" srcId="{BE4863C6-7C39-4938-ABF6-9A544366DF5F}" destId="{48156AE0-B2E1-4246-96B2-409A4DCD46B5}" srcOrd="3" destOrd="0" presId="urn:microsoft.com/office/officeart/2005/8/layout/list1"/>
    <dgm:cxn modelId="{06B208FC-DB45-4F75-9EA2-14E636D28985}" type="presParOf" srcId="{BE4863C6-7C39-4938-ABF6-9A544366DF5F}" destId="{080CD7CB-8CF9-4C7F-809D-C2D4E974F36E}" srcOrd="4" destOrd="0" presId="urn:microsoft.com/office/officeart/2005/8/layout/list1"/>
    <dgm:cxn modelId="{DC3DBEBC-B7B8-4BD7-AFB2-56AD670F7CAE}" type="presParOf" srcId="{080CD7CB-8CF9-4C7F-809D-C2D4E974F36E}" destId="{A46E118D-836E-44E1-8C5B-08BFC2A69459}" srcOrd="0" destOrd="0" presId="urn:microsoft.com/office/officeart/2005/8/layout/list1"/>
    <dgm:cxn modelId="{9D5ACA3D-197E-49B7-B6FA-339D9849756E}" type="presParOf" srcId="{080CD7CB-8CF9-4C7F-809D-C2D4E974F36E}" destId="{2B826122-BD5C-410D-9367-098CE3D9128D}" srcOrd="1" destOrd="0" presId="urn:microsoft.com/office/officeart/2005/8/layout/list1"/>
    <dgm:cxn modelId="{C673DDF0-D37B-47A1-B07B-54E2713B4390}" type="presParOf" srcId="{BE4863C6-7C39-4938-ABF6-9A544366DF5F}" destId="{42E74D5A-89ED-4180-ABC0-7C3E9F10E91B}" srcOrd="5" destOrd="0" presId="urn:microsoft.com/office/officeart/2005/8/layout/list1"/>
    <dgm:cxn modelId="{DE626157-50CA-4DE8-9E35-557E511CFE4F}" type="presParOf" srcId="{BE4863C6-7C39-4938-ABF6-9A544366DF5F}" destId="{A3AA1FB0-C65F-401E-BEAA-9AA657588A43}" srcOrd="6" destOrd="0" presId="urn:microsoft.com/office/officeart/2005/8/layout/list1"/>
    <dgm:cxn modelId="{23D08E89-235D-43EB-9CCD-B0732037E970}" type="presParOf" srcId="{BE4863C6-7C39-4938-ABF6-9A544366DF5F}" destId="{5EFD3467-64A2-4E10-AD33-2BFA42447B79}" srcOrd="7" destOrd="0" presId="urn:microsoft.com/office/officeart/2005/8/layout/list1"/>
    <dgm:cxn modelId="{67C4DDFB-5ED4-4033-9397-4C45F657CFE2}" type="presParOf" srcId="{BE4863C6-7C39-4938-ABF6-9A544366DF5F}" destId="{2C4085E3-282B-49E5-A2BB-436745618F5C}" srcOrd="8" destOrd="0" presId="urn:microsoft.com/office/officeart/2005/8/layout/list1"/>
    <dgm:cxn modelId="{DC9EC08D-2F71-4D9A-8DAB-A3A37E381A81}" type="presParOf" srcId="{2C4085E3-282B-49E5-A2BB-436745618F5C}" destId="{393B8747-F235-480A-9E51-1B3D1407A54F}" srcOrd="0" destOrd="0" presId="urn:microsoft.com/office/officeart/2005/8/layout/list1"/>
    <dgm:cxn modelId="{1B36DA4D-10EA-4191-BA53-9F10A6DCAB72}" type="presParOf" srcId="{2C4085E3-282B-49E5-A2BB-436745618F5C}" destId="{74410F3C-8E5D-4B1F-8CC8-D6B801A0E70C}" srcOrd="1" destOrd="0" presId="urn:microsoft.com/office/officeart/2005/8/layout/list1"/>
    <dgm:cxn modelId="{B7D1C38D-0238-416F-A72E-E4E428C3F554}" type="presParOf" srcId="{BE4863C6-7C39-4938-ABF6-9A544366DF5F}" destId="{4F1B63B5-9382-469F-9007-2FFB47B32969}" srcOrd="9" destOrd="0" presId="urn:microsoft.com/office/officeart/2005/8/layout/list1"/>
    <dgm:cxn modelId="{E3BC3B1D-50D0-4029-AC70-233EA9C83567}" type="presParOf" srcId="{BE4863C6-7C39-4938-ABF6-9A544366DF5F}" destId="{3C15F42C-484C-42E8-824E-03D58FDD7648}" srcOrd="10" destOrd="0" presId="urn:microsoft.com/office/officeart/2005/8/layout/list1"/>
    <dgm:cxn modelId="{1D4AE878-9E4D-4898-A49B-55152F80B2F1}" type="presParOf" srcId="{BE4863C6-7C39-4938-ABF6-9A544366DF5F}" destId="{517707AD-636C-4A13-9BD7-41C7598C0932}" srcOrd="11" destOrd="0" presId="urn:microsoft.com/office/officeart/2005/8/layout/list1"/>
    <dgm:cxn modelId="{4F64A33B-DC9C-4BDA-916A-DA1DBC695847}" type="presParOf" srcId="{BE4863C6-7C39-4938-ABF6-9A544366DF5F}" destId="{546897B9-5B84-473D-B852-1D8FCF99DE73}" srcOrd="12" destOrd="0" presId="urn:microsoft.com/office/officeart/2005/8/layout/list1"/>
    <dgm:cxn modelId="{0B5FD068-1D9A-4183-9D39-B25516205149}" type="presParOf" srcId="{546897B9-5B84-473D-B852-1D8FCF99DE73}" destId="{A33CF895-BA53-4F6B-99FB-CBBA98B1F4FA}" srcOrd="0" destOrd="0" presId="urn:microsoft.com/office/officeart/2005/8/layout/list1"/>
    <dgm:cxn modelId="{5020B6F0-0BBA-4261-90CA-03373C3670C3}" type="presParOf" srcId="{546897B9-5B84-473D-B852-1D8FCF99DE73}" destId="{96BABAF7-C06B-4B3D-AD9F-74971C5B5410}" srcOrd="1" destOrd="0" presId="urn:microsoft.com/office/officeart/2005/8/layout/list1"/>
    <dgm:cxn modelId="{D01291AA-6E06-4DA1-8B8D-C9B64593A5AF}" type="presParOf" srcId="{BE4863C6-7C39-4938-ABF6-9A544366DF5F}" destId="{2CFCCD6D-7123-453C-8D47-E7C16454DD25}" srcOrd="13" destOrd="0" presId="urn:microsoft.com/office/officeart/2005/8/layout/list1"/>
    <dgm:cxn modelId="{E17AC70B-767D-4554-8A34-4279E2EBEEB9}" type="presParOf" srcId="{BE4863C6-7C39-4938-ABF6-9A544366DF5F}" destId="{E39A4D5D-8C21-43D7-B525-05B81D133DB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F3A91D-A6D6-40EA-AB22-3E2CA210CFF8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160826-D25C-40B5-AFAE-9A42DDBBE837}">
      <dgm:prSet custT="1"/>
      <dgm:spPr/>
      <dgm:t>
        <a:bodyPr/>
        <a:lstStyle/>
        <a:p>
          <a:pPr rtl="0"/>
          <a:r>
            <a:rPr lang="uk-UA" sz="4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• </a:t>
          </a:r>
          <a:r>
            <a:rPr lang="uk-UA" sz="4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лонгітюдний</a:t>
          </a:r>
          <a:r>
            <a:rPr lang="uk-UA" sz="4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метод </a:t>
          </a:r>
        </a:p>
        <a:p>
          <a:pPr rtl="0"/>
          <a:r>
            <a:rPr lang="uk-UA" sz="4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(метод поздовжніх зрізів)</a:t>
          </a:r>
          <a:endParaRPr lang="ru-RU" sz="4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8DB3B4-1BBF-4543-AD62-590F3D0BAE4F}" type="parTrans" cxnId="{5AC69CB9-734E-41C7-A934-DE480843F3FD}">
      <dgm:prSet/>
      <dgm:spPr/>
      <dgm:t>
        <a:bodyPr/>
        <a:lstStyle/>
        <a:p>
          <a:endParaRPr lang="ru-RU"/>
        </a:p>
      </dgm:t>
    </dgm:pt>
    <dgm:pt modelId="{A2700EB0-DB3E-43A9-A986-A7FEA3936458}" type="sibTrans" cxnId="{5AC69CB9-734E-41C7-A934-DE480843F3FD}">
      <dgm:prSet/>
      <dgm:spPr/>
      <dgm:t>
        <a:bodyPr/>
        <a:lstStyle/>
        <a:p>
          <a:endParaRPr lang="ru-RU"/>
        </a:p>
      </dgm:t>
    </dgm:pt>
    <dgm:pt modelId="{608908E8-5C49-4710-AA89-BE660AFD04EB}">
      <dgm:prSet custT="1"/>
      <dgm:spPr/>
      <dgm:t>
        <a:bodyPr/>
        <a:lstStyle/>
        <a:p>
          <a:pPr rtl="0"/>
          <a:r>
            <a:rPr lang="uk-UA" sz="4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• метод зрізу </a:t>
          </a:r>
        </a:p>
        <a:p>
          <a:pPr rtl="0"/>
          <a:r>
            <a:rPr lang="uk-UA" sz="4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(метод поперечних зрізів)</a:t>
          </a:r>
          <a:endParaRPr lang="ru-RU" sz="4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03185A-4A99-4728-B539-55F9AE47C2B7}" type="parTrans" cxnId="{7A191AF1-BE3C-48F1-AE14-EABFFB27DDF0}">
      <dgm:prSet/>
      <dgm:spPr/>
      <dgm:t>
        <a:bodyPr/>
        <a:lstStyle/>
        <a:p>
          <a:endParaRPr lang="ru-RU"/>
        </a:p>
      </dgm:t>
    </dgm:pt>
    <dgm:pt modelId="{920C529A-649D-47F0-AC16-8D6880F95972}" type="sibTrans" cxnId="{7A191AF1-BE3C-48F1-AE14-EABFFB27DDF0}">
      <dgm:prSet/>
      <dgm:spPr/>
      <dgm:t>
        <a:bodyPr/>
        <a:lstStyle/>
        <a:p>
          <a:endParaRPr lang="ru-RU"/>
        </a:p>
      </dgm:t>
    </dgm:pt>
    <dgm:pt modelId="{688DC18E-504E-4B9F-A6EC-5ACDF7224802}" type="pres">
      <dgm:prSet presAssocID="{37F3A91D-A6D6-40EA-AB22-3E2CA210CF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662E1D-3D28-4854-AC6A-F89CDC650390}" type="pres">
      <dgm:prSet presAssocID="{DD160826-D25C-40B5-AFAE-9A42DDBBE83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0DACF9-030C-484D-B684-B310B408979C}" type="pres">
      <dgm:prSet presAssocID="{A2700EB0-DB3E-43A9-A986-A7FEA3936458}" presName="spacer" presStyleCnt="0"/>
      <dgm:spPr/>
    </dgm:pt>
    <dgm:pt modelId="{6A3883CC-5278-41CB-9805-79F934551728}" type="pres">
      <dgm:prSet presAssocID="{608908E8-5C49-4710-AA89-BE660AFD04E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C69CB9-734E-41C7-A934-DE480843F3FD}" srcId="{37F3A91D-A6D6-40EA-AB22-3E2CA210CFF8}" destId="{DD160826-D25C-40B5-AFAE-9A42DDBBE837}" srcOrd="0" destOrd="0" parTransId="{A98DB3B4-1BBF-4543-AD62-590F3D0BAE4F}" sibTransId="{A2700EB0-DB3E-43A9-A986-A7FEA3936458}"/>
    <dgm:cxn modelId="{49DFEA1D-0A80-4342-83B5-148FBA59C179}" type="presOf" srcId="{37F3A91D-A6D6-40EA-AB22-3E2CA210CFF8}" destId="{688DC18E-504E-4B9F-A6EC-5ACDF7224802}" srcOrd="0" destOrd="0" presId="urn:microsoft.com/office/officeart/2005/8/layout/vList2"/>
    <dgm:cxn modelId="{F33FF4D5-777D-42FA-87A1-9248C58AF08A}" type="presOf" srcId="{DD160826-D25C-40B5-AFAE-9A42DDBBE837}" destId="{67662E1D-3D28-4854-AC6A-F89CDC650390}" srcOrd="0" destOrd="0" presId="urn:microsoft.com/office/officeart/2005/8/layout/vList2"/>
    <dgm:cxn modelId="{0D1BE238-43BD-42EF-A337-327044D3DE22}" type="presOf" srcId="{608908E8-5C49-4710-AA89-BE660AFD04EB}" destId="{6A3883CC-5278-41CB-9805-79F934551728}" srcOrd="0" destOrd="0" presId="urn:microsoft.com/office/officeart/2005/8/layout/vList2"/>
    <dgm:cxn modelId="{7A191AF1-BE3C-48F1-AE14-EABFFB27DDF0}" srcId="{37F3A91D-A6D6-40EA-AB22-3E2CA210CFF8}" destId="{608908E8-5C49-4710-AA89-BE660AFD04EB}" srcOrd="1" destOrd="0" parTransId="{A003185A-4A99-4728-B539-55F9AE47C2B7}" sibTransId="{920C529A-649D-47F0-AC16-8D6880F95972}"/>
    <dgm:cxn modelId="{DA0A2F57-98A4-4D62-A3F0-1687680D60E4}" type="presParOf" srcId="{688DC18E-504E-4B9F-A6EC-5ACDF7224802}" destId="{67662E1D-3D28-4854-AC6A-F89CDC650390}" srcOrd="0" destOrd="0" presId="urn:microsoft.com/office/officeart/2005/8/layout/vList2"/>
    <dgm:cxn modelId="{09F54F2E-D104-4529-8460-CF5875BD4914}" type="presParOf" srcId="{688DC18E-504E-4B9F-A6EC-5ACDF7224802}" destId="{D40DACF9-030C-484D-B684-B310B408979C}" srcOrd="1" destOrd="0" presId="urn:microsoft.com/office/officeart/2005/8/layout/vList2"/>
    <dgm:cxn modelId="{7389EED2-9094-4800-A483-6CE7901F00CC}" type="presParOf" srcId="{688DC18E-504E-4B9F-A6EC-5ACDF7224802}" destId="{6A3883CC-5278-41CB-9805-79F93455172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43825-E56A-4917-B999-E17E75629040}">
      <dsp:nvSpPr>
        <dsp:cNvPr id="0" name=""/>
        <dsp:cNvSpPr/>
      </dsp:nvSpPr>
      <dsp:spPr>
        <a:xfrm>
          <a:off x="0" y="71843"/>
          <a:ext cx="8891209" cy="409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 психології розвитку </a:t>
          </a:r>
          <a:r>
            <a:rPr lang="uk-UA" sz="5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це спосіб наукового вивчення змісту та механізмів психічного розвитку людини впродовж її онтогенезу.</a:t>
          </a:r>
          <a:endParaRPr lang="ru-RU" sz="5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9901" y="271744"/>
        <a:ext cx="8491407" cy="36951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63237C-1F5B-4550-A00C-976619AC412B}">
      <dsp:nvSpPr>
        <dsp:cNvPr id="0" name=""/>
        <dsp:cNvSpPr/>
      </dsp:nvSpPr>
      <dsp:spPr>
        <a:xfrm>
          <a:off x="0" y="436757"/>
          <a:ext cx="6096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830BF2-27A9-42C0-82EE-38766DD02642}">
      <dsp:nvSpPr>
        <dsp:cNvPr id="0" name=""/>
        <dsp:cNvSpPr/>
      </dsp:nvSpPr>
      <dsp:spPr>
        <a:xfrm>
          <a:off x="304800" y="52997"/>
          <a:ext cx="42672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Організаційні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267" y="90464"/>
        <a:ext cx="4192266" cy="692586"/>
      </dsp:txXfrm>
    </dsp:sp>
    <dsp:sp modelId="{A3AA1FB0-C65F-401E-BEAA-9AA657588A43}">
      <dsp:nvSpPr>
        <dsp:cNvPr id="0" name=""/>
        <dsp:cNvSpPr/>
      </dsp:nvSpPr>
      <dsp:spPr>
        <a:xfrm>
          <a:off x="0" y="1616117"/>
          <a:ext cx="6096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826122-BD5C-410D-9367-098CE3D9128D}">
      <dsp:nvSpPr>
        <dsp:cNvPr id="0" name=""/>
        <dsp:cNvSpPr/>
      </dsp:nvSpPr>
      <dsp:spPr>
        <a:xfrm>
          <a:off x="304800" y="1232357"/>
          <a:ext cx="42672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Емпіричні</a:t>
          </a:r>
          <a:endParaRPr lang="ru-RU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267" y="1269824"/>
        <a:ext cx="4192266" cy="692586"/>
      </dsp:txXfrm>
    </dsp:sp>
    <dsp:sp modelId="{3C15F42C-484C-42E8-824E-03D58FDD7648}">
      <dsp:nvSpPr>
        <dsp:cNvPr id="0" name=""/>
        <dsp:cNvSpPr/>
      </dsp:nvSpPr>
      <dsp:spPr>
        <a:xfrm>
          <a:off x="0" y="2795477"/>
          <a:ext cx="6096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410F3C-8E5D-4B1F-8CC8-D6B801A0E70C}">
      <dsp:nvSpPr>
        <dsp:cNvPr id="0" name=""/>
        <dsp:cNvSpPr/>
      </dsp:nvSpPr>
      <dsp:spPr>
        <a:xfrm>
          <a:off x="304800" y="2411717"/>
          <a:ext cx="42672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Обробки</a:t>
          </a:r>
          <a:r>
            <a:rPr lang="uk-UA" sz="2600" kern="1200" dirty="0" smtClean="0"/>
            <a:t> </a:t>
          </a:r>
          <a:r>
            <a:rPr lang="uk-UA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даних</a:t>
          </a:r>
          <a:endParaRPr lang="ru-RU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267" y="2449184"/>
        <a:ext cx="4192266" cy="692586"/>
      </dsp:txXfrm>
    </dsp:sp>
    <dsp:sp modelId="{E39A4D5D-8C21-43D7-B525-05B81D133DB5}">
      <dsp:nvSpPr>
        <dsp:cNvPr id="0" name=""/>
        <dsp:cNvSpPr/>
      </dsp:nvSpPr>
      <dsp:spPr>
        <a:xfrm>
          <a:off x="0" y="3974837"/>
          <a:ext cx="6096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BABAF7-C06B-4B3D-AD9F-74971C5B5410}">
      <dsp:nvSpPr>
        <dsp:cNvPr id="0" name=""/>
        <dsp:cNvSpPr/>
      </dsp:nvSpPr>
      <dsp:spPr>
        <a:xfrm>
          <a:off x="304800" y="3591077"/>
          <a:ext cx="42672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Інтерпретаційні</a:t>
          </a:r>
          <a:endParaRPr lang="ru-RU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267" y="3628544"/>
        <a:ext cx="4192266" cy="6925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62E1D-3D28-4854-AC6A-F89CDC650390}">
      <dsp:nvSpPr>
        <dsp:cNvPr id="0" name=""/>
        <dsp:cNvSpPr/>
      </dsp:nvSpPr>
      <dsp:spPr>
        <a:xfrm>
          <a:off x="0" y="247141"/>
          <a:ext cx="8596668" cy="19392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• </a:t>
          </a:r>
          <a:r>
            <a:rPr lang="uk-UA" sz="4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лонгітюдний</a:t>
          </a:r>
          <a:r>
            <a:rPr lang="uk-UA" sz="4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метод </a:t>
          </a:r>
        </a:p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(метод поздовжніх зрізів)</a:t>
          </a:r>
          <a:endParaRPr lang="ru-RU" sz="4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668" y="341809"/>
        <a:ext cx="8407332" cy="1749939"/>
      </dsp:txXfrm>
    </dsp:sp>
    <dsp:sp modelId="{6A3883CC-5278-41CB-9805-79F934551728}">
      <dsp:nvSpPr>
        <dsp:cNvPr id="0" name=""/>
        <dsp:cNvSpPr/>
      </dsp:nvSpPr>
      <dsp:spPr>
        <a:xfrm>
          <a:off x="0" y="2373617"/>
          <a:ext cx="8596668" cy="19392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• метод зрізу </a:t>
          </a:r>
        </a:p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(метод поперечних зрізів)</a:t>
          </a:r>
          <a:endParaRPr lang="ru-RU" sz="4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668" y="2468285"/>
        <a:ext cx="8407332" cy="1749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939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89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6388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881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7123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863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464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71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624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69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58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999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126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31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848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24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E740D-7374-4F82-9F19-07EBE339CF6B}" type="datetimeFigureOut">
              <a:rPr lang="ru-RU" smtClean="0"/>
              <a:t>15.09.2024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4C7215-61F4-4257-A13B-55A2F2F81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42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та методи психології розвитку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267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6833" y="992777"/>
            <a:ext cx="860842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Порівняльний метод («поперечний зріз») </a:t>
            </a:r>
            <a:r>
              <a:rPr lang="uk-UA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 для виявлення динаміки певної психічної функції через її одночасне дослідження у представників різних вікових періодів – дітей, підлітків, юнаків чи дорослих. </a:t>
            </a:r>
          </a:p>
          <a:p>
            <a:pPr algn="just"/>
            <a:r>
              <a:rPr lang="uk-UA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Недоліки: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нівелювання індивідуальних особливостей психічного розвитку та ефект когорти (неоднакові якості психіки досліджуваних різних вікових груп через специфічні соціально-економічні особливості формування їх особистості).</a:t>
            </a:r>
          </a:p>
          <a:p>
            <a:pPr algn="just"/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поперечних зрізів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стратегія дослідження, за якою вивчаються і порівнюються групи людей різного віку у той самий проміжок часу.</a:t>
            </a: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Недоліки: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неможливість вивчити індивідуальну безперервність поведінки, виявити індивідуальні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відмінності;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еквівалентності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вимірів: підбір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методик, рівноцінних для порівнюваних вікових груп, нерідко буває утруднений: тест, придатний одного віку,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підходить до іншого.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591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Спостереження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521823"/>
            <a:ext cx="8917335" cy="45195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Спостереження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цілеспрямоване та організоване фіксування психологічних фактів у природних умовах повсякденного життя з метою їх пояснення за умови невтручання в них спостерігача.</a:t>
            </a:r>
          </a:p>
          <a:p>
            <a:pPr marL="0" indent="0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структура спостереження включає такі етапи:</a:t>
            </a:r>
          </a:p>
          <a:p>
            <a:pPr marL="0" indent="0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визначення цілей та завдань спостереження;</a:t>
            </a:r>
          </a:p>
          <a:p>
            <a:pPr marL="0" indent="0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визначення предмета спостереження (що саме підлягає спостереженню) та об'єкта спостереження (окремі індивіди чи група), ситуації;</a:t>
            </a:r>
          </a:p>
          <a:p>
            <a:pPr marL="0" indent="0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вибір способу спостереження, що забезпечує збирання необхідної інформації;</a:t>
            </a:r>
          </a:p>
          <a:p>
            <a:pPr marL="0" indent="0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вибір способів реєстрації даних;</a:t>
            </a:r>
          </a:p>
          <a:p>
            <a:pPr marL="0" indent="0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побудова плану спостереження;</a:t>
            </a:r>
          </a:p>
          <a:p>
            <a:pPr marL="0" indent="0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обробка та інтерпретація отриманої інформації.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025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 спостереження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521823"/>
            <a:ext cx="8917335" cy="4519540"/>
          </a:xfrm>
        </p:spPr>
        <p:txBody>
          <a:bodyPr>
            <a:noAutofit/>
          </a:bodyPr>
          <a:lstStyle/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природне спостереження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спостереження поведінки у природних умовах,</a:t>
            </a: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структуроване спостереження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спостереження поведінки у лабораторних умовах, однакових для всіх учасників дослідження (наприклад, спостереження за грою у стандартних умовах із використанням однакових іграшок).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природного спостереження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пов'язаний з деякими обмеженнями: не всі діти мають однакову можливість виявити особливу поведінку у повсякденному житті.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структурованому спостереженні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лабораторії дослідник створює умови, які викликають поведінку, що цікавить його, так що кожен учасник має рівну можливість для реагування. Структуроване спостереження дозволяє краще контролювати ситуацію дослідження, ніж природне спостереження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965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 спостереження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521823"/>
            <a:ext cx="8917335" cy="45195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Суцільне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спостереження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охоплює багато сторін поведінки дитини протягом тривалого часу, при цьому найчастіше використовується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наративний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запис, при якому спостерігач безперервно в оповідальній формі описує видиму поведінку.</a:t>
            </a:r>
          </a:p>
          <a:p>
            <a:pPr marL="0" indent="0" algn="just">
              <a:buNone/>
            </a:pP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вибірковому спостереженні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фіксується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будь-яка одна сторона поведінки дитини чи поведінка у певних ситуаціях,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певні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проміжки часу.</a:t>
            </a:r>
          </a:p>
        </p:txBody>
      </p:sp>
    </p:spTree>
    <p:extLst>
      <p:ext uri="{BB962C8B-B14F-4D97-AF65-F5344CB8AC3E}">
        <p14:creationId xmlns:p14="http://schemas.microsoft.com/office/powerpoint/2010/main" val="2114871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0787"/>
            <a:ext cx="8917335" cy="515329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Експериментальне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 активне втручання дослідника у діяльність піддослідного з метою створення умов, у яких виявляється психологічний факт, що підлягає вивченню. </a:t>
            </a: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Експериментальні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проводяться 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метою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перевірки гіпотези про причинно-наслідковий зв'язок між впливом (незалежною змінною) та змінами стану об'єкта (залежною змінною) при контролі за побічними та додатковими змінними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польових експериментах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дослідник у випадковому порядку відбирає випробуваних для проведення експерименту в природних умовах.</a:t>
            </a:r>
          </a:p>
          <a:p>
            <a:pPr marL="0" indent="0" algn="just"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риродний експеримент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порівнюються вже існуючі у повсякденному житті умови (різне сімейне оточення, дошкільні програми тощо). Обираються учасники із максимально однорідними характеристиками. Дана модель дозволяє вивчити змінні, які природно виникли, і не залежать від маніпуляцій експериментатора.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259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0787"/>
            <a:ext cx="8917335" cy="515329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Природний експеримент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 у звичних для досліджуваного умовах виявляються його психологічні особливості відповідно до віку; в школах практикується як психолого-педагогічний експеримент,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Лабораторний експеримент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в спеціально обладнаних приміщеннях із використанням приладів вивчаються психічні функції досліджуваного певного віку, ﻿</a:t>
            </a: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Констатуючий експеримент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спрямований на виявлення наявного рівня тієї чи іншої поведінки чи психологічної якості, виявлення та реєстрацію тих чи інших структур і зв'язків, що складаються в процесі індивідуального розвитку.</a:t>
            </a: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Формуючий експеримент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був введений Л. С. Виготським для дослідження становлення вищих психічних функцій у спеціально створених експериментальних умовах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прямований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формування бажаних якостей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психіки.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72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опитування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0787"/>
            <a:ext cx="8917335" cy="515329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опитування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передбачає отримання відповідей досліджуваного на заздалегідь сформульовані запитання, які виявляють його означені психічні якості.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 від форми опитування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буває:</a:t>
            </a: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усним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бесіда чи </a:t>
            </a:r>
            <a:r>
              <a:rPr lang="uk-UA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інтервʼю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спрямовані на вивчення індивідуальних психологічних особливостей представників певного вікового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періоду;</a:t>
            </a: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письмовим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анкетування чи особистісний опитувальник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які дозволяють виявити типові психологічні прояви людей певного віку, так як можуть одночасно використовуватись щодо великої кількості досліджуваних.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стандартизоване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випробування, спрямоване на вивчення  індивідуальних психологічних особливостей досліджуваного.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24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Праксометричний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0787"/>
            <a:ext cx="8917335" cy="515329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раксометричний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(тобто метод аналізу процесу та продуктів діяльності), змістом якого є виявлення психологічних особливостей людини шляхом розгляду й аналізу її творів, листів, малюнків, технічних виробів і інших результатів діяльності.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здійсненні аналізу продуктів діяльності психолог спирається на відображення (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проекцію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індивідуальних психологічних особливостей досліджуваного у результатах його діяльності. Тому часто вживається поняття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проективних діагностичних методик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Недоліки: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 низька надійність одержуваних результатів, пов'язана із суб'єктивністю інтерпретації.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053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Порівняльні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дослідження: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0787"/>
            <a:ext cx="8917335" cy="515329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uk-UA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близнюковий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досліджує роль середовища та спадковості у психічному розвитку;</a:t>
            </a:r>
          </a:p>
          <a:p>
            <a:pPr marL="0" indent="0" algn="just"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метод порівняння норми та патології,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 акцентує проблему норми психічного розвитку та індивідуальних варіантів нормативного розвитку;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uk-UA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кроскультурний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 передбачає виявлення особливостей психічного розвитку в залежності від культурного контексту, що відрізняється;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біографічний,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спрямований на виявлення стійких, закономірних характеристик розвитку, які виявляються під час аналізу життєвого шляху різних людей.</a:t>
            </a:r>
          </a:p>
        </p:txBody>
      </p:sp>
    </p:spTree>
    <p:extLst>
      <p:ext uri="{BB962C8B-B14F-4D97-AF65-F5344CB8AC3E}">
        <p14:creationId xmlns:p14="http://schemas.microsoft.com/office/powerpoint/2010/main" val="38082503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Етика наукового дослідження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0787"/>
            <a:ext cx="8917335" cy="515329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Етичні принципи, схвалені Товариством дослідження розвитку дітей: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Ненанесення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шкоди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випробуваному.</a:t>
            </a:r>
          </a:p>
          <a:p>
            <a:pPr marL="0" indent="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Обов'язком дослідника є виявлення негативних наслідків, створення умов для їх пом'якшення або повне їх усунення.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Поінформована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згода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Aft>
                <a:spcPts val="1000"/>
              </a:spcAft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Згода батьків.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Додаткова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згода.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Дослідник повинен отримати поінформовану згоду будь-яких осіб, наприклад,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шкільних вчителів, взаємодія яких із дитиною є предметом дослідження.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Заохочення.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Заохочення за участь у дослідженні має бути розумним і не перевищувати за своєю значущістю тих заохочень, які дитина отримує у звичайному житті.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38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3752" y="1175110"/>
            <a:ext cx="8683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Психологія розвитку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галузь психологічної науки, що вивчає факти та закономірності психічного розвитку людини в онтогенезі.</a:t>
            </a:r>
          </a:p>
          <a:p>
            <a:pPr algn="just"/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 завдання психології розвитку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полягає у дослідженні цілісного психічного розвитку протягом усього життя людини.</a:t>
            </a:r>
          </a:p>
          <a:p>
            <a:pPr algn="just"/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 вікової психології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«розкриття загальних закономірностей психічного розвитку в онтогенезі, встановлення вікових періодів цього розвитку та причин переходу від одного періоду до іншого» (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Обухова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 психології розвитку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вивчення виникнення, становлення та розвитку психічних процесів як таких, наприклад, пам'яті чи мислення.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029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Етика наукового дослідження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0787"/>
            <a:ext cx="8917335" cy="515329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Уникнення обману.</a:t>
            </a: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Анонімність та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конфіденційність.</a:t>
            </a:r>
            <a:endParaRPr lang="uk-U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406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63752"/>
          </a:xfrm>
        </p:spPr>
        <p:txBody>
          <a:bodyPr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ПОНЯТТЯ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65377"/>
            <a:ext cx="8596668" cy="4175986"/>
          </a:xfrm>
        </p:spPr>
        <p:txBody>
          <a:bodyPr>
            <a:normAutofit fontScale="92500" lnSpcReduction="10000"/>
          </a:bodyPr>
          <a:lstStyle/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Онтогенез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відрізок життя окремого індивіда від народження до смерті.</a:t>
            </a:r>
          </a:p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Онтогенез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сприймається як незмінна і універсальна послідовність щодо стійких і обмежених стадій, характерна всім представників цієї культури (образ «сходів», де кожен вік представлений своєю «сходинкою»).</a:t>
            </a:r>
          </a:p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закономірна зміна явища або процесу в часі, виражена в якісних та структурних перетвореннях.</a:t>
            </a:r>
          </a:p>
          <a:p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кількісна зміна чи вдосконалення будь-якої конкретної функції чи якості; збільшення розмірів, функціональних можливостей органу чи організму загалом.</a:t>
            </a:r>
          </a:p>
          <a:p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Дозрівання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психофізіологічний процес запрограмованої зміни відповідно до генетичного плану.</a:t>
            </a:r>
          </a:p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Научання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процес набуття індивідуального досвіду, зміна поведінки у результаті зовнішніх впливів.</a:t>
            </a:r>
          </a:p>
        </p:txBody>
      </p:sp>
    </p:spTree>
    <p:extLst>
      <p:ext uri="{BB962C8B-B14F-4D97-AF65-F5344CB8AC3E}">
        <p14:creationId xmlns:p14="http://schemas.microsoft.com/office/powerpoint/2010/main" val="3042420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63752"/>
          </a:xfrm>
        </p:spPr>
        <p:txBody>
          <a:bodyPr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ПОНЯТТЯ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65377"/>
            <a:ext cx="8596668" cy="4175986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Вік -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певний, обмежений відносними хронологічними межами період у фізичному та психічному розвитку людини.</a:t>
            </a:r>
          </a:p>
          <a:p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Вирізняють:</a:t>
            </a:r>
          </a:p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біологічний вік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який співвідноситься з властивостями організму та його окремих підсистем; </a:t>
            </a:r>
          </a:p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соціальний вік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пов'язані з становищем індивіда у системі громадських відносин, з виконуваними соціальними ролями; </a:t>
            </a:r>
          </a:p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психологічний вік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що визначається характером </a:t>
            </a:r>
            <a:r>
              <a:rPr lang="uk-UA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сенсомоторної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розумової діяльності, рівнем емоційного та особистісного розвитку, переживанням та ставленням до часу власного життя.</a:t>
            </a:r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942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510" y="371856"/>
            <a:ext cx="8596668" cy="1063752"/>
          </a:xfrm>
        </p:spPr>
        <p:txBody>
          <a:bodyPr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Л.С. Виготський: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61288"/>
            <a:ext cx="8596668" cy="4880075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Психологічний </a:t>
            </a:r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вік -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просто сума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 психічних процесів, а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замкнутий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 дитячого розвитку, певна стадія розвитку індивіда в онтогенезі, має свою структуру і динаміку.</a:t>
            </a:r>
          </a:p>
          <a:p>
            <a:pPr algn="just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Поділ онтогенезу на послідовні окремі вікові епохи, періоди, фази чи стадії є </a:t>
            </a:r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періодизацією розвитку</a:t>
            </a:r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 </a:t>
            </a:r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обґрунтована періодизація повинна відповідати таким вимогам:</a:t>
            </a:r>
          </a:p>
          <a:p>
            <a:pPr algn="just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описувати якісну своєрідність кожного періоду та його відмінності від інших періодів;</a:t>
            </a:r>
          </a:p>
          <a:p>
            <a:pPr algn="just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визначати структурний зв'язок між психічними процесами та функціями в рамках одного періоду;</a:t>
            </a:r>
          </a:p>
          <a:p>
            <a:pPr algn="just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встановлювати постійну послідовність стадій розвитку;</a:t>
            </a:r>
          </a:p>
          <a:p>
            <a:pPr algn="just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мати таку структуру, де кожен наступний період заснований на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попередньому, включає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розвиває його досягнення.</a:t>
            </a:r>
          </a:p>
        </p:txBody>
      </p:sp>
    </p:spTree>
    <p:extLst>
      <p:ext uri="{BB962C8B-B14F-4D97-AF65-F5344CB8AC3E}">
        <p14:creationId xmlns:p14="http://schemas.microsoft.com/office/powerpoint/2010/main" val="2398997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510" y="371856"/>
            <a:ext cx="8596668" cy="1063752"/>
          </a:xfrm>
        </p:spPr>
        <p:txBody>
          <a:bodyPr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5880"/>
            <a:ext cx="8596668" cy="4880075"/>
          </a:xfrm>
        </p:spPr>
        <p:txBody>
          <a:bodyPr>
            <a:normAutofit/>
          </a:bodyPr>
          <a:lstStyle/>
          <a:p>
            <a:pPr algn="just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розвитку індивіда протягом життя взаємодіють </a:t>
            </a:r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типи </a:t>
            </a:r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 вікові фактори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це ті біологічні (</a:t>
            </a:r>
            <a:r>
              <a:rPr lang="uk-UA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пубертат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менопауза, фізичні аспекти старіння) та соціальні (надходження до школи, одруження, догляд на пенсію та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ін.)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зміни, які зазвичай відбуваються у певному, передбачуваному віці.</a:t>
            </a:r>
          </a:p>
          <a:p>
            <a:pPr algn="just"/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 історичні фактори</a:t>
            </a:r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це такі історичні події, які одночасно зачіпають всю вікову когорту (війна, економічний спад, епідемія).</a:t>
            </a:r>
          </a:p>
          <a:p>
            <a:pPr algn="just"/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Ненормативні фактори</a:t>
            </a:r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це суто особисті події, зміни у житті, які пов'язані з певним віковим періодом (зміни у кар'єрі, хвороба, розлучення та інших.).</a:t>
            </a:r>
          </a:p>
        </p:txBody>
      </p:sp>
    </p:spTree>
    <p:extLst>
      <p:ext uri="{BB962C8B-B14F-4D97-AF65-F5344CB8AC3E}">
        <p14:creationId xmlns:p14="http://schemas.microsoft.com/office/powerpoint/2010/main" val="1754085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психології розвитку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988781"/>
              </p:ext>
            </p:extLst>
          </p:nvPr>
        </p:nvGraphicFramePr>
        <p:xfrm>
          <a:off x="677333" y="1802675"/>
          <a:ext cx="8891209" cy="4238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0901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766166917"/>
              </p:ext>
            </p:extLst>
          </p:nvPr>
        </p:nvGraphicFramePr>
        <p:xfrm>
          <a:off x="2479766" y="1182187"/>
          <a:ext cx="6096000" cy="4683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8905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3168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СТРАТЕГІЇ ВИВЧЕННЯ РОЗВИТКУ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311325"/>
              </p:ext>
            </p:extLst>
          </p:nvPr>
        </p:nvGraphicFramePr>
        <p:xfrm>
          <a:off x="677334" y="1481329"/>
          <a:ext cx="8596668" cy="4560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988963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</TotalTime>
  <Words>1408</Words>
  <Application>Microsoft Office PowerPoint</Application>
  <PresentationFormat>Широкоэкранный</PresentationFormat>
  <Paragraphs>112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Times New Roman</vt:lpstr>
      <vt:lpstr>Trebuchet MS</vt:lpstr>
      <vt:lpstr>Wingdings 3</vt:lpstr>
      <vt:lpstr>Аспект</vt:lpstr>
      <vt:lpstr>Предмет та методи психології розвитку</vt:lpstr>
      <vt:lpstr>Презентация PowerPoint</vt:lpstr>
      <vt:lpstr>ОСНОВНІ ПОНЯТТЯ</vt:lpstr>
      <vt:lpstr>ОСНОВНІ ПОНЯТТЯ</vt:lpstr>
      <vt:lpstr>Л.С. Виготський:</vt:lpstr>
      <vt:lpstr>ФАКТОРИ</vt:lpstr>
      <vt:lpstr>Методи психології розвитку</vt:lpstr>
      <vt:lpstr>Презентация PowerPoint</vt:lpstr>
      <vt:lpstr>СТРАТЕГІЇ ВИВЧЕННЯ РОЗВИТКУ</vt:lpstr>
      <vt:lpstr>Презентация PowerPoint</vt:lpstr>
      <vt:lpstr>Спостереження</vt:lpstr>
      <vt:lpstr>Види спостереження</vt:lpstr>
      <vt:lpstr>Види спостереження</vt:lpstr>
      <vt:lpstr>Експеримент</vt:lpstr>
      <vt:lpstr>Експеримент</vt:lpstr>
      <vt:lpstr>Метод опитування</vt:lpstr>
      <vt:lpstr>Праксометричний метод</vt:lpstr>
      <vt:lpstr>Порівняльні методи дослідження:</vt:lpstr>
      <vt:lpstr>Етика наукового дослідження</vt:lpstr>
      <vt:lpstr>Етика наукового дослідження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 та методи психології розвитку</dc:title>
  <dc:creator>Nata</dc:creator>
  <cp:lastModifiedBy>Main</cp:lastModifiedBy>
  <cp:revision>51</cp:revision>
  <dcterms:created xsi:type="dcterms:W3CDTF">2024-09-15T09:57:45Z</dcterms:created>
  <dcterms:modified xsi:type="dcterms:W3CDTF">2024-09-15T14:38:57Z</dcterms:modified>
</cp:coreProperties>
</file>