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4630400" cy="8229600"/>
  <p:notesSz cx="8229600" cy="146304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98" d="100"/>
          <a:sy n="98" d="100"/>
        </p:scale>
        <p:origin x="3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3361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6324124" y="1029057"/>
            <a:ext cx="7468553" cy="1408033"/>
          </a:xfrm>
          <a:prstGeom prst="rect">
            <a:avLst/>
          </a:prstGeom>
          <a:noFill/>
          <a:ln/>
        </p:spPr>
        <p:txBody>
          <a:bodyPr wrap="square" lIns="0" tIns="0" rIns="0" bIns="0" rtlCol="0" anchor="t"/>
          <a:lstStyle/>
          <a:p>
            <a:pPr marL="0" indent="0" algn="l">
              <a:lnSpc>
                <a:spcPts val="5500"/>
              </a:lnSpc>
              <a:buNone/>
            </a:pPr>
            <a:r>
              <a:rPr lang="en-US" sz="4400" kern="0" spc="-89" dirty="0">
                <a:solidFill>
                  <a:srgbClr val="000000"/>
                </a:solidFill>
                <a:latin typeface="Source Serif Pro Semi Bold" pitchFamily="34" charset="0"/>
                <a:ea typeface="Source Serif Pro Semi Bold" pitchFamily="34" charset="-122"/>
                <a:cs typeface="Source Serif Pro Semi Bold" pitchFamily="34" charset="-120"/>
              </a:rPr>
              <a:t>Human Rights: Foundations, Systems, and Protections</a:t>
            </a:r>
            <a:endParaRPr lang="en-US" sz="4400" dirty="0"/>
          </a:p>
        </p:txBody>
      </p:sp>
      <p:sp>
        <p:nvSpPr>
          <p:cNvPr id="4" name="Text 1"/>
          <p:cNvSpPr/>
          <p:nvPr/>
        </p:nvSpPr>
        <p:spPr>
          <a:xfrm>
            <a:off x="6324124" y="2796064"/>
            <a:ext cx="7468553" cy="1532096"/>
          </a:xfrm>
          <a:prstGeom prst="rect">
            <a:avLst/>
          </a:prstGeom>
          <a:noFill/>
          <a:ln/>
        </p:spPr>
        <p:txBody>
          <a:bodyPr wrap="square" lIns="0" tIns="0" rIns="0" bIns="0" rtlCol="0" anchor="t"/>
          <a:lstStyle/>
          <a:p>
            <a:pPr marL="0" indent="0" algn="l">
              <a:lnSpc>
                <a:spcPts val="3000"/>
              </a:lnSpc>
              <a:buNone/>
            </a:pPr>
            <a:r>
              <a:rPr lang="en-US" sz="1850" kern="0" spc="-38" dirty="0">
                <a:solidFill>
                  <a:srgbClr val="272525"/>
                </a:solidFill>
                <a:latin typeface="Source Sans Pro" pitchFamily="34" charset="0"/>
                <a:ea typeface="Source Sans Pro" pitchFamily="34" charset="-122"/>
                <a:cs typeface="Source Sans Pro" pitchFamily="34" charset="-120"/>
              </a:rPr>
              <a:t>Welcome to the Human Rights course for the Bachelor's Degree in Law. This comprehensive exploration will guide you through the theoretical foundations, historical development, and practical applications of human rights across global systems.</a:t>
            </a:r>
            <a:endParaRPr lang="en-US" sz="1850" dirty="0"/>
          </a:p>
        </p:txBody>
      </p:sp>
      <p:sp>
        <p:nvSpPr>
          <p:cNvPr id="5" name="Text 2"/>
          <p:cNvSpPr/>
          <p:nvPr/>
        </p:nvSpPr>
        <p:spPr>
          <a:xfrm>
            <a:off x="6324124" y="4597360"/>
            <a:ext cx="7468553" cy="1915120"/>
          </a:xfrm>
          <a:prstGeom prst="rect">
            <a:avLst/>
          </a:prstGeom>
          <a:noFill/>
          <a:ln/>
        </p:spPr>
        <p:txBody>
          <a:bodyPr wrap="square" lIns="0" tIns="0" rIns="0" bIns="0" rtlCol="0" anchor="t"/>
          <a:lstStyle/>
          <a:p>
            <a:pPr marL="0" indent="0" algn="l">
              <a:lnSpc>
                <a:spcPts val="3000"/>
              </a:lnSpc>
              <a:buNone/>
            </a:pPr>
            <a:r>
              <a:rPr lang="en-US" sz="1850" kern="0" spc="-38" dirty="0">
                <a:solidFill>
                  <a:srgbClr val="272525"/>
                </a:solidFill>
                <a:latin typeface="Source Sans Pro" pitchFamily="34" charset="0"/>
                <a:ea typeface="Source Sans Pro" pitchFamily="34" charset="-122"/>
                <a:cs typeface="Source Sans Pro" pitchFamily="34" charset="-120"/>
              </a:rPr>
              <a:t>Throughout this course, we'll examine the philosophical underpinnings of human rights, analyze international and regional protection mechanisms, and investigate how these rights impact vulnerable populations. You'll gain a thorough understanding of both theoretical frameworks and practical implementation of human rights principles.</a:t>
            </a:r>
            <a:endParaRPr lang="en-US" sz="1850" dirty="0"/>
          </a:p>
        </p:txBody>
      </p:sp>
      <p:sp>
        <p:nvSpPr>
          <p:cNvPr id="6" name="Shape 3"/>
          <p:cNvSpPr/>
          <p:nvPr/>
        </p:nvSpPr>
        <p:spPr>
          <a:xfrm>
            <a:off x="6324124" y="6799540"/>
            <a:ext cx="382905" cy="382905"/>
          </a:xfrm>
          <a:prstGeom prst="roundRect">
            <a:avLst>
              <a:gd name="adj" fmla="val 23878209"/>
            </a:avLst>
          </a:prstGeom>
          <a:noFill/>
          <a:ln w="7620">
            <a:solidFill>
              <a:srgbClr val="FFFFFF"/>
            </a:solidFill>
            <a:prstDash val="solid"/>
          </a:ln>
        </p:spPr>
        <p:txBody>
          <a:bodyPr/>
          <a:lstStyle/>
          <a:p>
            <a:endParaRPr lang="ru-UA"/>
          </a:p>
        </p:txBody>
      </p:sp>
      <p:pic>
        <p:nvPicPr>
          <p:cNvPr id="7" name="Image 1" descr="preencoded.png"/>
          <p:cNvPicPr>
            <a:picLocks noChangeAspect="1"/>
          </p:cNvPicPr>
          <p:nvPr/>
        </p:nvPicPr>
        <p:blipFill>
          <a:blip r:embed="rId4"/>
          <a:stretch>
            <a:fillRect/>
          </a:stretch>
        </p:blipFill>
        <p:spPr>
          <a:xfrm>
            <a:off x="6331744" y="6807160"/>
            <a:ext cx="367665" cy="367665"/>
          </a:xfrm>
          <a:prstGeom prst="rect">
            <a:avLst/>
          </a:prstGeom>
        </p:spPr>
      </p:pic>
      <p:sp>
        <p:nvSpPr>
          <p:cNvPr id="8" name="Text 4"/>
          <p:cNvSpPr/>
          <p:nvPr/>
        </p:nvSpPr>
        <p:spPr>
          <a:xfrm>
            <a:off x="6826687" y="6781681"/>
            <a:ext cx="3195995" cy="418862"/>
          </a:xfrm>
          <a:prstGeom prst="rect">
            <a:avLst/>
          </a:prstGeom>
          <a:noFill/>
          <a:ln/>
        </p:spPr>
        <p:txBody>
          <a:bodyPr wrap="none" lIns="0" tIns="0" rIns="0" bIns="0" rtlCol="0" anchor="t"/>
          <a:lstStyle/>
          <a:p>
            <a:pPr marL="0" indent="0" algn="l">
              <a:lnSpc>
                <a:spcPts val="3250"/>
              </a:lnSpc>
              <a:buNone/>
            </a:pPr>
            <a:r>
              <a:rPr lang="en-US" sz="2350" b="1" kern="0" spc="-38" dirty="0">
                <a:solidFill>
                  <a:srgbClr val="272525"/>
                </a:solidFill>
                <a:latin typeface="Source Sans Pro Bold" pitchFamily="34" charset="0"/>
                <a:ea typeface="Source Sans Pro Bold" pitchFamily="34" charset="-122"/>
                <a:cs typeface="Source Sans Pro Bold" pitchFamily="34" charset="-120"/>
              </a:rPr>
              <a:t>by Dr.Tuliakov Viacheslav</a:t>
            </a:r>
            <a:endParaRPr lang="en-US" sz="235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694134" y="546140"/>
            <a:ext cx="7755731" cy="1166336"/>
          </a:xfrm>
          <a:prstGeom prst="rect">
            <a:avLst/>
          </a:prstGeom>
          <a:noFill/>
          <a:ln/>
        </p:spPr>
        <p:txBody>
          <a:bodyPr wrap="square" lIns="0" tIns="0" rIns="0" bIns="0" rtlCol="0" anchor="t"/>
          <a:lstStyle/>
          <a:p>
            <a:pPr marL="0" indent="0" algn="l">
              <a:lnSpc>
                <a:spcPts val="4550"/>
              </a:lnSpc>
              <a:buNone/>
            </a:pPr>
            <a:r>
              <a:rPr lang="en-US" sz="3650" kern="0" spc="-73" dirty="0">
                <a:solidFill>
                  <a:srgbClr val="000000"/>
                </a:solidFill>
                <a:latin typeface="Source Serif Pro Semi Bold" pitchFamily="34" charset="0"/>
                <a:ea typeface="Source Serif Pro Semi Bold" pitchFamily="34" charset="-122"/>
                <a:cs typeface="Source Serif Pro Semi Bold" pitchFamily="34" charset="-120"/>
              </a:rPr>
              <a:t>Foundations and Evolution of Human Rights</a:t>
            </a:r>
            <a:endParaRPr lang="en-US" sz="3650" dirty="0"/>
          </a:p>
        </p:txBody>
      </p:sp>
      <p:sp>
        <p:nvSpPr>
          <p:cNvPr id="4" name="Shape 1"/>
          <p:cNvSpPr/>
          <p:nvPr/>
        </p:nvSpPr>
        <p:spPr>
          <a:xfrm>
            <a:off x="917258" y="2009894"/>
            <a:ext cx="22860" cy="5673566"/>
          </a:xfrm>
          <a:prstGeom prst="roundRect">
            <a:avLst>
              <a:gd name="adj" fmla="val 364389"/>
            </a:avLst>
          </a:prstGeom>
          <a:solidFill>
            <a:srgbClr val="D6BADD"/>
          </a:solidFill>
          <a:ln/>
        </p:spPr>
        <p:txBody>
          <a:bodyPr/>
          <a:lstStyle/>
          <a:p>
            <a:endParaRPr lang="ru-UA"/>
          </a:p>
        </p:txBody>
      </p:sp>
      <p:sp>
        <p:nvSpPr>
          <p:cNvPr id="5" name="Shape 2"/>
          <p:cNvSpPr/>
          <p:nvPr/>
        </p:nvSpPr>
        <p:spPr>
          <a:xfrm>
            <a:off x="1117521" y="2444710"/>
            <a:ext cx="594955" cy="22860"/>
          </a:xfrm>
          <a:prstGeom prst="roundRect">
            <a:avLst>
              <a:gd name="adj" fmla="val 364389"/>
            </a:avLst>
          </a:prstGeom>
          <a:solidFill>
            <a:srgbClr val="D6BADD"/>
          </a:solidFill>
          <a:ln/>
        </p:spPr>
        <p:txBody>
          <a:bodyPr/>
          <a:lstStyle/>
          <a:p>
            <a:endParaRPr lang="ru-UA"/>
          </a:p>
        </p:txBody>
      </p:sp>
      <p:sp>
        <p:nvSpPr>
          <p:cNvPr id="6" name="Shape 3"/>
          <p:cNvSpPr/>
          <p:nvPr/>
        </p:nvSpPr>
        <p:spPr>
          <a:xfrm>
            <a:off x="694134" y="2233017"/>
            <a:ext cx="446246" cy="446246"/>
          </a:xfrm>
          <a:prstGeom prst="roundRect">
            <a:avLst>
              <a:gd name="adj" fmla="val 18667"/>
            </a:avLst>
          </a:prstGeom>
          <a:solidFill>
            <a:srgbClr val="F0D4F7"/>
          </a:solidFill>
          <a:ln w="7620">
            <a:solidFill>
              <a:srgbClr val="D6BADD"/>
            </a:solidFill>
            <a:prstDash val="solid"/>
          </a:ln>
        </p:spPr>
        <p:txBody>
          <a:bodyPr/>
          <a:lstStyle/>
          <a:p>
            <a:endParaRPr lang="ru-UA"/>
          </a:p>
        </p:txBody>
      </p:sp>
      <p:sp>
        <p:nvSpPr>
          <p:cNvPr id="7" name="Text 4"/>
          <p:cNvSpPr/>
          <p:nvPr/>
        </p:nvSpPr>
        <p:spPr>
          <a:xfrm>
            <a:off x="777300" y="2281178"/>
            <a:ext cx="279916" cy="349925"/>
          </a:xfrm>
          <a:prstGeom prst="rect">
            <a:avLst/>
          </a:prstGeom>
          <a:noFill/>
          <a:ln/>
        </p:spPr>
        <p:txBody>
          <a:bodyPr wrap="none" lIns="0" tIns="0" rIns="0" bIns="0" rtlCol="0" anchor="t"/>
          <a:lstStyle/>
          <a:p>
            <a:pPr marL="0" indent="0" algn="ctr">
              <a:lnSpc>
                <a:spcPts val="220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1</a:t>
            </a:r>
            <a:endParaRPr lang="en-US" sz="2200" dirty="0"/>
          </a:p>
        </p:txBody>
      </p:sp>
      <p:sp>
        <p:nvSpPr>
          <p:cNvPr id="8" name="Text 5"/>
          <p:cNvSpPr/>
          <p:nvPr/>
        </p:nvSpPr>
        <p:spPr>
          <a:xfrm>
            <a:off x="1908810" y="2208133"/>
            <a:ext cx="2333268" cy="291703"/>
          </a:xfrm>
          <a:prstGeom prst="rect">
            <a:avLst/>
          </a:prstGeom>
          <a:noFill/>
          <a:ln/>
        </p:spPr>
        <p:txBody>
          <a:bodyPr wrap="none" lIns="0" tIns="0" rIns="0" bIns="0" rtlCol="0" anchor="t"/>
          <a:lstStyle/>
          <a:p>
            <a:pPr marL="0" indent="0" algn="l">
              <a:lnSpc>
                <a:spcPts val="2250"/>
              </a:lnSpc>
              <a:buNone/>
            </a:pPr>
            <a:r>
              <a:rPr lang="en-US" sz="1800" kern="0" spc="-37" dirty="0">
                <a:solidFill>
                  <a:srgbClr val="272525"/>
                </a:solidFill>
                <a:latin typeface="Source Serif Pro Semi Bold" pitchFamily="34" charset="0"/>
                <a:ea typeface="Source Serif Pro Semi Bold" pitchFamily="34" charset="-122"/>
                <a:cs typeface="Source Serif Pro Semi Bold" pitchFamily="34" charset="-120"/>
              </a:rPr>
              <a:t>Origins</a:t>
            </a:r>
            <a:endParaRPr lang="en-US" sz="1800" dirty="0"/>
          </a:p>
        </p:txBody>
      </p:sp>
      <p:sp>
        <p:nvSpPr>
          <p:cNvPr id="9" name="Text 6"/>
          <p:cNvSpPr/>
          <p:nvPr/>
        </p:nvSpPr>
        <p:spPr>
          <a:xfrm>
            <a:off x="1908810" y="2618780"/>
            <a:ext cx="6541056" cy="951905"/>
          </a:xfrm>
          <a:prstGeom prst="rect">
            <a:avLst/>
          </a:prstGeom>
          <a:noFill/>
          <a:ln/>
        </p:spPr>
        <p:txBody>
          <a:bodyPr wrap="square" lIns="0" tIns="0" rIns="0" bIns="0" rtlCol="0" anchor="t"/>
          <a:lstStyle/>
          <a:p>
            <a:pPr marL="0" indent="0" algn="l">
              <a:lnSpc>
                <a:spcPts val="2450"/>
              </a:lnSpc>
              <a:buNone/>
            </a:pPr>
            <a:r>
              <a:rPr lang="en-US" sz="1550" kern="0" spc="-31" dirty="0">
                <a:solidFill>
                  <a:srgbClr val="272525"/>
                </a:solidFill>
                <a:latin typeface="Source Sans Pro" pitchFamily="34" charset="0"/>
                <a:ea typeface="Source Sans Pro" pitchFamily="34" charset="-122"/>
                <a:cs typeface="Source Sans Pro" pitchFamily="34" charset="-120"/>
              </a:rPr>
              <a:t>Human rights emerged from philosophical debates about the relationship between individuals and the state. These rights are universal, inalienable, and interdependent, forming the foundation of human dignity and freedom.</a:t>
            </a:r>
            <a:endParaRPr lang="en-US" sz="1550" dirty="0"/>
          </a:p>
        </p:txBody>
      </p:sp>
      <p:sp>
        <p:nvSpPr>
          <p:cNvPr id="10" name="Shape 7"/>
          <p:cNvSpPr/>
          <p:nvPr/>
        </p:nvSpPr>
        <p:spPr>
          <a:xfrm>
            <a:off x="1117521" y="4401979"/>
            <a:ext cx="594955" cy="22860"/>
          </a:xfrm>
          <a:prstGeom prst="roundRect">
            <a:avLst>
              <a:gd name="adj" fmla="val 364389"/>
            </a:avLst>
          </a:prstGeom>
          <a:solidFill>
            <a:srgbClr val="D6BADD"/>
          </a:solidFill>
          <a:ln/>
        </p:spPr>
        <p:txBody>
          <a:bodyPr/>
          <a:lstStyle/>
          <a:p>
            <a:endParaRPr lang="ru-UA"/>
          </a:p>
        </p:txBody>
      </p:sp>
      <p:sp>
        <p:nvSpPr>
          <p:cNvPr id="11" name="Shape 8"/>
          <p:cNvSpPr/>
          <p:nvPr/>
        </p:nvSpPr>
        <p:spPr>
          <a:xfrm>
            <a:off x="694134" y="4190286"/>
            <a:ext cx="446246" cy="446246"/>
          </a:xfrm>
          <a:prstGeom prst="roundRect">
            <a:avLst>
              <a:gd name="adj" fmla="val 18667"/>
            </a:avLst>
          </a:prstGeom>
          <a:solidFill>
            <a:srgbClr val="F0D4F7"/>
          </a:solidFill>
          <a:ln w="7620">
            <a:solidFill>
              <a:srgbClr val="D6BADD"/>
            </a:solidFill>
            <a:prstDash val="solid"/>
          </a:ln>
        </p:spPr>
        <p:txBody>
          <a:bodyPr/>
          <a:lstStyle/>
          <a:p>
            <a:endParaRPr lang="ru-UA"/>
          </a:p>
        </p:txBody>
      </p:sp>
      <p:sp>
        <p:nvSpPr>
          <p:cNvPr id="12" name="Text 9"/>
          <p:cNvSpPr/>
          <p:nvPr/>
        </p:nvSpPr>
        <p:spPr>
          <a:xfrm>
            <a:off x="777300" y="4238446"/>
            <a:ext cx="279916" cy="349925"/>
          </a:xfrm>
          <a:prstGeom prst="rect">
            <a:avLst/>
          </a:prstGeom>
          <a:noFill/>
          <a:ln/>
        </p:spPr>
        <p:txBody>
          <a:bodyPr wrap="none" lIns="0" tIns="0" rIns="0" bIns="0" rtlCol="0" anchor="t"/>
          <a:lstStyle/>
          <a:p>
            <a:pPr marL="0" indent="0" algn="ctr">
              <a:lnSpc>
                <a:spcPts val="220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2</a:t>
            </a:r>
            <a:endParaRPr lang="en-US" sz="2200" dirty="0"/>
          </a:p>
        </p:txBody>
      </p:sp>
      <p:sp>
        <p:nvSpPr>
          <p:cNvPr id="13" name="Text 10"/>
          <p:cNvSpPr/>
          <p:nvPr/>
        </p:nvSpPr>
        <p:spPr>
          <a:xfrm>
            <a:off x="1908810" y="4165402"/>
            <a:ext cx="2787491" cy="291703"/>
          </a:xfrm>
          <a:prstGeom prst="rect">
            <a:avLst/>
          </a:prstGeom>
          <a:noFill/>
          <a:ln/>
        </p:spPr>
        <p:txBody>
          <a:bodyPr wrap="none" lIns="0" tIns="0" rIns="0" bIns="0" rtlCol="0" anchor="t"/>
          <a:lstStyle/>
          <a:p>
            <a:pPr marL="0" indent="0" algn="l">
              <a:lnSpc>
                <a:spcPts val="2250"/>
              </a:lnSpc>
              <a:buNone/>
            </a:pPr>
            <a:r>
              <a:rPr lang="en-US" sz="1800" kern="0" spc="-37" dirty="0">
                <a:solidFill>
                  <a:srgbClr val="272525"/>
                </a:solidFill>
                <a:latin typeface="Source Serif Pro Semi Bold" pitchFamily="34" charset="0"/>
                <a:ea typeface="Source Serif Pro Semi Bold" pitchFamily="34" charset="-122"/>
                <a:cs typeface="Source Serif Pro Semi Bold" pitchFamily="34" charset="-120"/>
              </a:rPr>
              <a:t>Philosophical Development</a:t>
            </a:r>
            <a:endParaRPr lang="en-US" sz="1800" dirty="0"/>
          </a:p>
        </p:txBody>
      </p:sp>
      <p:sp>
        <p:nvSpPr>
          <p:cNvPr id="14" name="Text 11"/>
          <p:cNvSpPr/>
          <p:nvPr/>
        </p:nvSpPr>
        <p:spPr>
          <a:xfrm>
            <a:off x="1908810" y="4576048"/>
            <a:ext cx="6541056" cy="951905"/>
          </a:xfrm>
          <a:prstGeom prst="rect">
            <a:avLst/>
          </a:prstGeom>
          <a:noFill/>
          <a:ln/>
        </p:spPr>
        <p:txBody>
          <a:bodyPr wrap="square" lIns="0" tIns="0" rIns="0" bIns="0" rtlCol="0" anchor="t"/>
          <a:lstStyle/>
          <a:p>
            <a:pPr marL="0" indent="0" algn="l">
              <a:lnSpc>
                <a:spcPts val="2450"/>
              </a:lnSpc>
              <a:buNone/>
            </a:pPr>
            <a:r>
              <a:rPr lang="en-US" sz="1550" kern="0" spc="-31" dirty="0">
                <a:solidFill>
                  <a:srgbClr val="272525"/>
                </a:solidFill>
                <a:latin typeface="Source Sans Pro" pitchFamily="34" charset="0"/>
                <a:ea typeface="Source Sans Pro" pitchFamily="34" charset="-122"/>
                <a:cs typeface="Source Sans Pro" pitchFamily="34" charset="-120"/>
              </a:rPr>
              <a:t>The construction of human rights in the modern state was influenced by key thinkers: Hobbes and Absolutism, Locke and Liberalism, Kant and the Enlightenment, and Rousseau with his Social Contract Agreement.</a:t>
            </a:r>
            <a:endParaRPr lang="en-US" sz="1550" dirty="0"/>
          </a:p>
        </p:txBody>
      </p:sp>
      <p:sp>
        <p:nvSpPr>
          <p:cNvPr id="15" name="Shape 12"/>
          <p:cNvSpPr/>
          <p:nvPr/>
        </p:nvSpPr>
        <p:spPr>
          <a:xfrm>
            <a:off x="1117521" y="6359247"/>
            <a:ext cx="594955" cy="22860"/>
          </a:xfrm>
          <a:prstGeom prst="roundRect">
            <a:avLst>
              <a:gd name="adj" fmla="val 364389"/>
            </a:avLst>
          </a:prstGeom>
          <a:solidFill>
            <a:srgbClr val="D6BADD"/>
          </a:solidFill>
          <a:ln/>
        </p:spPr>
        <p:txBody>
          <a:bodyPr/>
          <a:lstStyle/>
          <a:p>
            <a:endParaRPr lang="ru-UA"/>
          </a:p>
        </p:txBody>
      </p:sp>
      <p:sp>
        <p:nvSpPr>
          <p:cNvPr id="16" name="Shape 13"/>
          <p:cNvSpPr/>
          <p:nvPr/>
        </p:nvSpPr>
        <p:spPr>
          <a:xfrm>
            <a:off x="694134" y="6147554"/>
            <a:ext cx="446246" cy="446246"/>
          </a:xfrm>
          <a:prstGeom prst="roundRect">
            <a:avLst>
              <a:gd name="adj" fmla="val 18667"/>
            </a:avLst>
          </a:prstGeom>
          <a:solidFill>
            <a:srgbClr val="F0D4F7"/>
          </a:solidFill>
          <a:ln w="7620">
            <a:solidFill>
              <a:srgbClr val="D6BADD"/>
            </a:solidFill>
            <a:prstDash val="solid"/>
          </a:ln>
        </p:spPr>
        <p:txBody>
          <a:bodyPr/>
          <a:lstStyle/>
          <a:p>
            <a:endParaRPr lang="ru-UA"/>
          </a:p>
        </p:txBody>
      </p:sp>
      <p:sp>
        <p:nvSpPr>
          <p:cNvPr id="17" name="Text 14"/>
          <p:cNvSpPr/>
          <p:nvPr/>
        </p:nvSpPr>
        <p:spPr>
          <a:xfrm>
            <a:off x="777300" y="6195715"/>
            <a:ext cx="279916" cy="349925"/>
          </a:xfrm>
          <a:prstGeom prst="rect">
            <a:avLst/>
          </a:prstGeom>
          <a:noFill/>
          <a:ln/>
        </p:spPr>
        <p:txBody>
          <a:bodyPr wrap="none" lIns="0" tIns="0" rIns="0" bIns="0" rtlCol="0" anchor="t"/>
          <a:lstStyle/>
          <a:p>
            <a:pPr marL="0" indent="0" algn="ctr">
              <a:lnSpc>
                <a:spcPts val="220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3</a:t>
            </a:r>
            <a:endParaRPr lang="en-US" sz="2200" dirty="0"/>
          </a:p>
        </p:txBody>
      </p:sp>
      <p:sp>
        <p:nvSpPr>
          <p:cNvPr id="18" name="Text 15"/>
          <p:cNvSpPr/>
          <p:nvPr/>
        </p:nvSpPr>
        <p:spPr>
          <a:xfrm>
            <a:off x="1908810" y="6122670"/>
            <a:ext cx="2333268" cy="291703"/>
          </a:xfrm>
          <a:prstGeom prst="rect">
            <a:avLst/>
          </a:prstGeom>
          <a:noFill/>
          <a:ln/>
        </p:spPr>
        <p:txBody>
          <a:bodyPr wrap="none" lIns="0" tIns="0" rIns="0" bIns="0" rtlCol="0" anchor="t"/>
          <a:lstStyle/>
          <a:p>
            <a:pPr marL="0" indent="0" algn="l">
              <a:lnSpc>
                <a:spcPts val="2250"/>
              </a:lnSpc>
              <a:buNone/>
            </a:pPr>
            <a:r>
              <a:rPr lang="en-US" sz="1800" kern="0" spc="-37" dirty="0">
                <a:solidFill>
                  <a:srgbClr val="272525"/>
                </a:solidFill>
                <a:latin typeface="Source Serif Pro Semi Bold" pitchFamily="34" charset="0"/>
                <a:ea typeface="Source Serif Pro Semi Bold" pitchFamily="34" charset="-122"/>
                <a:cs typeface="Source Serif Pro Semi Bold" pitchFamily="34" charset="-120"/>
              </a:rPr>
              <a:t>Modern Evolution</a:t>
            </a:r>
            <a:endParaRPr lang="en-US" sz="1800" dirty="0"/>
          </a:p>
        </p:txBody>
      </p:sp>
      <p:sp>
        <p:nvSpPr>
          <p:cNvPr id="19" name="Text 16"/>
          <p:cNvSpPr/>
          <p:nvPr/>
        </p:nvSpPr>
        <p:spPr>
          <a:xfrm>
            <a:off x="1908810" y="6533317"/>
            <a:ext cx="6541056" cy="951905"/>
          </a:xfrm>
          <a:prstGeom prst="rect">
            <a:avLst/>
          </a:prstGeom>
          <a:noFill/>
          <a:ln/>
        </p:spPr>
        <p:txBody>
          <a:bodyPr wrap="square" lIns="0" tIns="0" rIns="0" bIns="0" rtlCol="0" anchor="t"/>
          <a:lstStyle/>
          <a:p>
            <a:pPr marL="0" indent="0" algn="l">
              <a:lnSpc>
                <a:spcPts val="2450"/>
              </a:lnSpc>
              <a:buNone/>
            </a:pPr>
            <a:r>
              <a:rPr lang="en-US" sz="1550" kern="0" spc="-31" dirty="0">
                <a:solidFill>
                  <a:srgbClr val="272525"/>
                </a:solidFill>
                <a:latin typeface="Source Sans Pro" pitchFamily="34" charset="0"/>
                <a:ea typeface="Source Sans Pro" pitchFamily="34" charset="-122"/>
                <a:cs typeface="Source Sans Pro" pitchFamily="34" charset="-120"/>
              </a:rPr>
              <a:t>The contemporary understanding of human rights has evolved through historical struggles, revolutionary movements, and international cooperation, establishing a framework that continues to develop today.</a:t>
            </a:r>
            <a:endParaRPr lang="en-US" sz="15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786765" y="619482"/>
            <a:ext cx="7904559" cy="661154"/>
          </a:xfrm>
          <a:prstGeom prst="rect">
            <a:avLst/>
          </a:prstGeom>
          <a:noFill/>
          <a:ln/>
        </p:spPr>
        <p:txBody>
          <a:bodyPr wrap="none" lIns="0" tIns="0" rIns="0" bIns="0" rtlCol="0" anchor="t"/>
          <a:lstStyle/>
          <a:p>
            <a:pPr marL="0" indent="0" algn="l">
              <a:lnSpc>
                <a:spcPts val="5200"/>
              </a:lnSpc>
              <a:buNone/>
            </a:pPr>
            <a:r>
              <a:rPr lang="en-US" sz="4150" kern="0" spc="-83" dirty="0">
                <a:solidFill>
                  <a:srgbClr val="000000"/>
                </a:solidFill>
                <a:latin typeface="Source Serif Pro Semi Bold" pitchFamily="34" charset="0"/>
                <a:ea typeface="Source Serif Pro Semi Bold" pitchFamily="34" charset="-122"/>
                <a:cs typeface="Source Serif Pro Semi Bold" pitchFamily="34" charset="-120"/>
              </a:rPr>
              <a:t>Legal Framework and Generations</a:t>
            </a:r>
            <a:endParaRPr lang="en-US" sz="4150" dirty="0"/>
          </a:p>
        </p:txBody>
      </p:sp>
      <p:pic>
        <p:nvPicPr>
          <p:cNvPr id="3" name="Image 0" descr="preencoded.png"/>
          <p:cNvPicPr>
            <a:picLocks noChangeAspect="1"/>
          </p:cNvPicPr>
          <p:nvPr/>
        </p:nvPicPr>
        <p:blipFill>
          <a:blip r:embed="rId3"/>
          <a:stretch>
            <a:fillRect/>
          </a:stretch>
        </p:blipFill>
        <p:spPr>
          <a:xfrm>
            <a:off x="2973705" y="1730216"/>
            <a:ext cx="2154317" cy="1274445"/>
          </a:xfrm>
          <a:prstGeom prst="rect">
            <a:avLst/>
          </a:prstGeom>
        </p:spPr>
      </p:pic>
      <p:sp>
        <p:nvSpPr>
          <p:cNvPr id="4" name="Text 1"/>
          <p:cNvSpPr/>
          <p:nvPr/>
        </p:nvSpPr>
        <p:spPr>
          <a:xfrm>
            <a:off x="3892748" y="2327196"/>
            <a:ext cx="316111" cy="395168"/>
          </a:xfrm>
          <a:prstGeom prst="rect">
            <a:avLst/>
          </a:prstGeom>
          <a:noFill/>
          <a:ln/>
        </p:spPr>
        <p:txBody>
          <a:bodyPr wrap="none" lIns="0" tIns="0" rIns="0" bIns="0" rtlCol="0" anchor="t"/>
          <a:lstStyle/>
          <a:p>
            <a:pPr marL="0" indent="0" algn="ctr">
              <a:lnSpc>
                <a:spcPts val="3950"/>
              </a:lnSpc>
              <a:buNone/>
            </a:pPr>
            <a:r>
              <a:rPr lang="en-US" sz="2450" kern="0" spc="-44" dirty="0">
                <a:solidFill>
                  <a:srgbClr val="272525"/>
                </a:solidFill>
                <a:latin typeface="Source Serif Pro Semi Bold" pitchFamily="34" charset="0"/>
                <a:ea typeface="Source Serif Pro Semi Bold" pitchFamily="34" charset="-122"/>
                <a:cs typeface="Source Serif Pro Semi Bold" pitchFamily="34" charset="-120"/>
              </a:rPr>
              <a:t>1</a:t>
            </a:r>
            <a:endParaRPr lang="en-US" sz="2450" dirty="0"/>
          </a:p>
        </p:txBody>
      </p:sp>
      <p:sp>
        <p:nvSpPr>
          <p:cNvPr id="5" name="Text 2"/>
          <p:cNvSpPr/>
          <p:nvPr/>
        </p:nvSpPr>
        <p:spPr>
          <a:xfrm>
            <a:off x="5352812" y="1955006"/>
            <a:ext cx="1989772" cy="330517"/>
          </a:xfrm>
          <a:prstGeom prst="rect">
            <a:avLst/>
          </a:prstGeom>
          <a:noFill/>
          <a:ln/>
        </p:spPr>
        <p:txBody>
          <a:bodyPr wrap="none" lIns="0" tIns="0" rIns="0" bIns="0" rtlCol="0" anchor="t"/>
          <a:lstStyle/>
          <a:p>
            <a:pPr marL="0" indent="0" algn="l">
              <a:lnSpc>
                <a:spcPts val="2600"/>
              </a:lnSpc>
              <a:buNone/>
            </a:pPr>
            <a:r>
              <a:rPr lang="en-US" sz="2050" kern="0" spc="-42" dirty="0">
                <a:solidFill>
                  <a:srgbClr val="272525"/>
                </a:solidFill>
                <a:latin typeface="Source Serif Pro Semi Bold" pitchFamily="34" charset="0"/>
                <a:ea typeface="Source Serif Pro Semi Bold" pitchFamily="34" charset="-122"/>
                <a:cs typeface="Source Serif Pro Semi Bold" pitchFamily="34" charset="-120"/>
              </a:rPr>
              <a:t>Third Generation</a:t>
            </a:r>
            <a:endParaRPr lang="en-US" sz="2050" dirty="0"/>
          </a:p>
        </p:txBody>
      </p:sp>
      <p:sp>
        <p:nvSpPr>
          <p:cNvPr id="6" name="Text 3"/>
          <p:cNvSpPr/>
          <p:nvPr/>
        </p:nvSpPr>
        <p:spPr>
          <a:xfrm>
            <a:off x="5352812" y="2420303"/>
            <a:ext cx="1989772" cy="359569"/>
          </a:xfrm>
          <a:prstGeom prst="rect">
            <a:avLst/>
          </a:prstGeom>
          <a:noFill/>
          <a:ln/>
        </p:spPr>
        <p:txBody>
          <a:bodyPr wrap="none" lIns="0" tIns="0" rIns="0" bIns="0" rtlCol="0" anchor="t"/>
          <a:lstStyle/>
          <a:p>
            <a:pPr marL="0" indent="0" algn="l">
              <a:lnSpc>
                <a:spcPts val="2800"/>
              </a:lnSpc>
              <a:buNone/>
            </a:pPr>
            <a:r>
              <a:rPr lang="en-US" sz="1750" kern="0" spc="-35" dirty="0">
                <a:solidFill>
                  <a:srgbClr val="272525"/>
                </a:solidFill>
                <a:latin typeface="Source Sans Pro" pitchFamily="34" charset="0"/>
                <a:ea typeface="Source Sans Pro" pitchFamily="34" charset="-122"/>
                <a:cs typeface="Source Sans Pro" pitchFamily="34" charset="-120"/>
              </a:rPr>
              <a:t>Collective rights</a:t>
            </a:r>
            <a:endParaRPr lang="en-US" sz="1750" dirty="0"/>
          </a:p>
        </p:txBody>
      </p:sp>
      <p:sp>
        <p:nvSpPr>
          <p:cNvPr id="7" name="Shape 4"/>
          <p:cNvSpPr/>
          <p:nvPr/>
        </p:nvSpPr>
        <p:spPr>
          <a:xfrm>
            <a:off x="5184219" y="3017520"/>
            <a:ext cx="8603218" cy="15240"/>
          </a:xfrm>
          <a:prstGeom prst="roundRect">
            <a:avLst>
              <a:gd name="adj" fmla="val 619554"/>
            </a:avLst>
          </a:prstGeom>
          <a:solidFill>
            <a:srgbClr val="D6BADD"/>
          </a:solidFill>
          <a:ln/>
        </p:spPr>
        <p:txBody>
          <a:bodyPr/>
          <a:lstStyle/>
          <a:p>
            <a:endParaRPr lang="ru-UA"/>
          </a:p>
        </p:txBody>
      </p:sp>
      <p:pic>
        <p:nvPicPr>
          <p:cNvPr id="8" name="Image 1" descr="preencoded.png"/>
          <p:cNvPicPr>
            <a:picLocks noChangeAspect="1"/>
          </p:cNvPicPr>
          <p:nvPr/>
        </p:nvPicPr>
        <p:blipFill>
          <a:blip r:embed="rId4"/>
          <a:stretch>
            <a:fillRect/>
          </a:stretch>
        </p:blipFill>
        <p:spPr>
          <a:xfrm>
            <a:off x="1896547" y="3060859"/>
            <a:ext cx="4308753" cy="1274445"/>
          </a:xfrm>
          <a:prstGeom prst="rect">
            <a:avLst/>
          </a:prstGeom>
        </p:spPr>
      </p:pic>
      <p:sp>
        <p:nvSpPr>
          <p:cNvPr id="9" name="Text 5"/>
          <p:cNvSpPr/>
          <p:nvPr/>
        </p:nvSpPr>
        <p:spPr>
          <a:xfrm>
            <a:off x="3892868" y="3500438"/>
            <a:ext cx="316111" cy="395168"/>
          </a:xfrm>
          <a:prstGeom prst="rect">
            <a:avLst/>
          </a:prstGeom>
          <a:noFill/>
          <a:ln/>
        </p:spPr>
        <p:txBody>
          <a:bodyPr wrap="none" lIns="0" tIns="0" rIns="0" bIns="0" rtlCol="0" anchor="t"/>
          <a:lstStyle/>
          <a:p>
            <a:pPr marL="0" indent="0" algn="ctr">
              <a:lnSpc>
                <a:spcPts val="3950"/>
              </a:lnSpc>
              <a:buNone/>
            </a:pPr>
            <a:r>
              <a:rPr lang="en-US" sz="2450" kern="0" spc="-44" dirty="0">
                <a:solidFill>
                  <a:srgbClr val="272525"/>
                </a:solidFill>
                <a:latin typeface="Source Serif Pro Semi Bold" pitchFamily="34" charset="0"/>
                <a:ea typeface="Source Serif Pro Semi Bold" pitchFamily="34" charset="-122"/>
                <a:cs typeface="Source Serif Pro Semi Bold" pitchFamily="34" charset="-120"/>
              </a:rPr>
              <a:t>2</a:t>
            </a:r>
            <a:endParaRPr lang="en-US" sz="2450" dirty="0"/>
          </a:p>
        </p:txBody>
      </p:sp>
      <p:sp>
        <p:nvSpPr>
          <p:cNvPr id="10" name="Text 6"/>
          <p:cNvSpPr/>
          <p:nvPr/>
        </p:nvSpPr>
        <p:spPr>
          <a:xfrm>
            <a:off x="6430089" y="3285649"/>
            <a:ext cx="2644735" cy="330517"/>
          </a:xfrm>
          <a:prstGeom prst="rect">
            <a:avLst/>
          </a:prstGeom>
          <a:noFill/>
          <a:ln/>
        </p:spPr>
        <p:txBody>
          <a:bodyPr wrap="none" lIns="0" tIns="0" rIns="0" bIns="0" rtlCol="0" anchor="t"/>
          <a:lstStyle/>
          <a:p>
            <a:pPr marL="0" indent="0" algn="l">
              <a:lnSpc>
                <a:spcPts val="2600"/>
              </a:lnSpc>
              <a:buNone/>
            </a:pPr>
            <a:r>
              <a:rPr lang="en-US" sz="2050" kern="0" spc="-42" dirty="0">
                <a:solidFill>
                  <a:srgbClr val="272525"/>
                </a:solidFill>
                <a:latin typeface="Source Serif Pro Semi Bold" pitchFamily="34" charset="0"/>
                <a:ea typeface="Source Serif Pro Semi Bold" pitchFamily="34" charset="-122"/>
                <a:cs typeface="Source Serif Pro Semi Bold" pitchFamily="34" charset="-120"/>
              </a:rPr>
              <a:t>Second Generation</a:t>
            </a:r>
            <a:endParaRPr lang="en-US" sz="2050" dirty="0"/>
          </a:p>
        </p:txBody>
      </p:sp>
      <p:sp>
        <p:nvSpPr>
          <p:cNvPr id="11" name="Text 7"/>
          <p:cNvSpPr/>
          <p:nvPr/>
        </p:nvSpPr>
        <p:spPr>
          <a:xfrm>
            <a:off x="6430089" y="3750945"/>
            <a:ext cx="2828092" cy="359569"/>
          </a:xfrm>
          <a:prstGeom prst="rect">
            <a:avLst/>
          </a:prstGeom>
          <a:noFill/>
          <a:ln/>
        </p:spPr>
        <p:txBody>
          <a:bodyPr wrap="none" lIns="0" tIns="0" rIns="0" bIns="0" rtlCol="0" anchor="t"/>
          <a:lstStyle/>
          <a:p>
            <a:pPr marL="0" indent="0" algn="l">
              <a:lnSpc>
                <a:spcPts val="2800"/>
              </a:lnSpc>
              <a:buNone/>
            </a:pPr>
            <a:r>
              <a:rPr lang="en-US" sz="1750" kern="0" spc="-35" dirty="0">
                <a:solidFill>
                  <a:srgbClr val="272525"/>
                </a:solidFill>
                <a:latin typeface="Source Sans Pro" pitchFamily="34" charset="0"/>
                <a:ea typeface="Source Sans Pro" pitchFamily="34" charset="-122"/>
                <a:cs typeface="Source Sans Pro" pitchFamily="34" charset="-120"/>
              </a:rPr>
              <a:t>Economic, social, cultural rights</a:t>
            </a:r>
            <a:endParaRPr lang="en-US" sz="1750" dirty="0"/>
          </a:p>
        </p:txBody>
      </p:sp>
      <p:sp>
        <p:nvSpPr>
          <p:cNvPr id="12" name="Shape 8"/>
          <p:cNvSpPr/>
          <p:nvPr/>
        </p:nvSpPr>
        <p:spPr>
          <a:xfrm>
            <a:off x="6261497" y="4348162"/>
            <a:ext cx="7525941" cy="15240"/>
          </a:xfrm>
          <a:prstGeom prst="roundRect">
            <a:avLst>
              <a:gd name="adj" fmla="val 619554"/>
            </a:avLst>
          </a:prstGeom>
          <a:solidFill>
            <a:srgbClr val="D6BADD"/>
          </a:solidFill>
          <a:ln/>
        </p:spPr>
        <p:txBody>
          <a:bodyPr/>
          <a:lstStyle/>
          <a:p>
            <a:endParaRPr lang="ru-UA"/>
          </a:p>
        </p:txBody>
      </p:sp>
      <p:pic>
        <p:nvPicPr>
          <p:cNvPr id="13" name="Image 2" descr="preencoded.png"/>
          <p:cNvPicPr>
            <a:picLocks noChangeAspect="1"/>
          </p:cNvPicPr>
          <p:nvPr/>
        </p:nvPicPr>
        <p:blipFill>
          <a:blip r:embed="rId5"/>
          <a:stretch>
            <a:fillRect/>
          </a:stretch>
        </p:blipFill>
        <p:spPr>
          <a:xfrm>
            <a:off x="819388" y="4391501"/>
            <a:ext cx="6463070" cy="1274445"/>
          </a:xfrm>
          <a:prstGeom prst="rect">
            <a:avLst/>
          </a:prstGeom>
        </p:spPr>
      </p:pic>
      <p:sp>
        <p:nvSpPr>
          <p:cNvPr id="14" name="Text 9"/>
          <p:cNvSpPr/>
          <p:nvPr/>
        </p:nvSpPr>
        <p:spPr>
          <a:xfrm>
            <a:off x="3892748" y="4831080"/>
            <a:ext cx="316111" cy="395168"/>
          </a:xfrm>
          <a:prstGeom prst="rect">
            <a:avLst/>
          </a:prstGeom>
          <a:noFill/>
          <a:ln/>
        </p:spPr>
        <p:txBody>
          <a:bodyPr wrap="none" lIns="0" tIns="0" rIns="0" bIns="0" rtlCol="0" anchor="t"/>
          <a:lstStyle/>
          <a:p>
            <a:pPr marL="0" indent="0" algn="ctr">
              <a:lnSpc>
                <a:spcPts val="3950"/>
              </a:lnSpc>
              <a:buNone/>
            </a:pPr>
            <a:r>
              <a:rPr lang="en-US" sz="2450" kern="0" spc="-44" dirty="0">
                <a:solidFill>
                  <a:srgbClr val="272525"/>
                </a:solidFill>
                <a:latin typeface="Source Serif Pro Semi Bold" pitchFamily="34" charset="0"/>
                <a:ea typeface="Source Serif Pro Semi Bold" pitchFamily="34" charset="-122"/>
                <a:cs typeface="Source Serif Pro Semi Bold" pitchFamily="34" charset="-120"/>
              </a:rPr>
              <a:t>3</a:t>
            </a:r>
            <a:endParaRPr lang="en-US" sz="2450" dirty="0"/>
          </a:p>
        </p:txBody>
      </p:sp>
      <p:sp>
        <p:nvSpPr>
          <p:cNvPr id="15" name="Text 10"/>
          <p:cNvSpPr/>
          <p:nvPr/>
        </p:nvSpPr>
        <p:spPr>
          <a:xfrm>
            <a:off x="7507248" y="4616291"/>
            <a:ext cx="2078474" cy="330517"/>
          </a:xfrm>
          <a:prstGeom prst="rect">
            <a:avLst/>
          </a:prstGeom>
          <a:noFill/>
          <a:ln/>
        </p:spPr>
        <p:txBody>
          <a:bodyPr wrap="none" lIns="0" tIns="0" rIns="0" bIns="0" rtlCol="0" anchor="t"/>
          <a:lstStyle/>
          <a:p>
            <a:pPr marL="0" indent="0" algn="l">
              <a:lnSpc>
                <a:spcPts val="2600"/>
              </a:lnSpc>
              <a:buNone/>
            </a:pPr>
            <a:r>
              <a:rPr lang="en-US" sz="2050" kern="0" spc="-42" dirty="0">
                <a:solidFill>
                  <a:srgbClr val="272525"/>
                </a:solidFill>
                <a:latin typeface="Source Serif Pro Semi Bold" pitchFamily="34" charset="0"/>
                <a:ea typeface="Source Serif Pro Semi Bold" pitchFamily="34" charset="-122"/>
                <a:cs typeface="Source Serif Pro Semi Bold" pitchFamily="34" charset="-120"/>
              </a:rPr>
              <a:t>First Generation</a:t>
            </a:r>
            <a:endParaRPr lang="en-US" sz="2050" dirty="0"/>
          </a:p>
        </p:txBody>
      </p:sp>
      <p:sp>
        <p:nvSpPr>
          <p:cNvPr id="16" name="Text 11"/>
          <p:cNvSpPr/>
          <p:nvPr/>
        </p:nvSpPr>
        <p:spPr>
          <a:xfrm>
            <a:off x="7507248" y="5081588"/>
            <a:ext cx="2078474" cy="359569"/>
          </a:xfrm>
          <a:prstGeom prst="rect">
            <a:avLst/>
          </a:prstGeom>
          <a:noFill/>
          <a:ln/>
        </p:spPr>
        <p:txBody>
          <a:bodyPr wrap="none" lIns="0" tIns="0" rIns="0" bIns="0" rtlCol="0" anchor="t"/>
          <a:lstStyle/>
          <a:p>
            <a:pPr marL="0" indent="0" algn="l">
              <a:lnSpc>
                <a:spcPts val="2800"/>
              </a:lnSpc>
              <a:buNone/>
            </a:pPr>
            <a:r>
              <a:rPr lang="en-US" sz="1750" kern="0" spc="-35" dirty="0">
                <a:solidFill>
                  <a:srgbClr val="272525"/>
                </a:solidFill>
                <a:latin typeface="Source Sans Pro" pitchFamily="34" charset="0"/>
                <a:ea typeface="Source Sans Pro" pitchFamily="34" charset="-122"/>
                <a:cs typeface="Source Sans Pro" pitchFamily="34" charset="-120"/>
              </a:rPr>
              <a:t>Civil and political rights</a:t>
            </a:r>
            <a:endParaRPr lang="en-US" sz="1750" dirty="0"/>
          </a:p>
        </p:txBody>
      </p:sp>
      <p:sp>
        <p:nvSpPr>
          <p:cNvPr id="17" name="Text 12"/>
          <p:cNvSpPr/>
          <p:nvPr/>
        </p:nvSpPr>
        <p:spPr>
          <a:xfrm>
            <a:off x="786765" y="5918835"/>
            <a:ext cx="13056870" cy="719138"/>
          </a:xfrm>
          <a:prstGeom prst="rect">
            <a:avLst/>
          </a:prstGeom>
          <a:noFill/>
          <a:ln/>
        </p:spPr>
        <p:txBody>
          <a:bodyPr wrap="square" lIns="0" tIns="0" rIns="0" bIns="0" rtlCol="0" anchor="t"/>
          <a:lstStyle/>
          <a:p>
            <a:pPr marL="0" indent="0" algn="l">
              <a:lnSpc>
                <a:spcPts val="2800"/>
              </a:lnSpc>
              <a:buNone/>
            </a:pPr>
            <a:r>
              <a:rPr lang="en-US" sz="1750" kern="0" spc="-35" dirty="0">
                <a:solidFill>
                  <a:srgbClr val="272525"/>
                </a:solidFill>
                <a:latin typeface="Source Sans Pro" pitchFamily="34" charset="0"/>
                <a:ea typeface="Source Sans Pro" pitchFamily="34" charset="-122"/>
                <a:cs typeface="Source Sans Pro" pitchFamily="34" charset="-120"/>
              </a:rPr>
              <a:t>Human rights require legal justification to ensure their protection and enforcement. The relationship between international and national dimensions creates a complex legal framework where rights are recognized and protected at multiple levels.</a:t>
            </a:r>
            <a:endParaRPr lang="en-US" sz="1750" dirty="0"/>
          </a:p>
        </p:txBody>
      </p:sp>
      <p:sp>
        <p:nvSpPr>
          <p:cNvPr id="18" name="Text 13"/>
          <p:cNvSpPr/>
          <p:nvPr/>
        </p:nvSpPr>
        <p:spPr>
          <a:xfrm>
            <a:off x="786765" y="6890861"/>
            <a:ext cx="13056870" cy="719138"/>
          </a:xfrm>
          <a:prstGeom prst="rect">
            <a:avLst/>
          </a:prstGeom>
          <a:noFill/>
          <a:ln/>
        </p:spPr>
        <p:txBody>
          <a:bodyPr wrap="square" lIns="0" tIns="0" rIns="0" bIns="0" rtlCol="0" anchor="t"/>
          <a:lstStyle/>
          <a:p>
            <a:pPr marL="0" indent="0" algn="l">
              <a:lnSpc>
                <a:spcPts val="2800"/>
              </a:lnSpc>
              <a:buNone/>
            </a:pPr>
            <a:r>
              <a:rPr lang="en-US" sz="1750" kern="0" spc="-35" dirty="0">
                <a:solidFill>
                  <a:srgbClr val="272525"/>
                </a:solidFill>
                <a:latin typeface="Source Sans Pro" pitchFamily="34" charset="0"/>
                <a:ea typeface="Source Sans Pro" pitchFamily="34" charset="-122"/>
                <a:cs typeface="Source Sans Pro" pitchFamily="34" charset="-120"/>
              </a:rPr>
              <a:t>In Spain, there exists a specific relationship between human rights and fundamental rights, with constitutional protections reinforcing international commitments. This multi-layered approach ensures comprehensive protection while respecting national sovereignty.</a:t>
            </a:r>
            <a:endParaRPr lang="en-US" sz="17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639961" y="599718"/>
            <a:ext cx="6029682" cy="537805"/>
          </a:xfrm>
          <a:prstGeom prst="rect">
            <a:avLst/>
          </a:prstGeom>
          <a:noFill/>
          <a:ln/>
        </p:spPr>
        <p:txBody>
          <a:bodyPr wrap="none" lIns="0" tIns="0" rIns="0" bIns="0" rtlCol="0" anchor="t"/>
          <a:lstStyle/>
          <a:p>
            <a:pPr marL="0" indent="0" algn="l">
              <a:lnSpc>
                <a:spcPts val="4200"/>
              </a:lnSpc>
              <a:buNone/>
            </a:pPr>
            <a:r>
              <a:rPr lang="en-US" sz="3350" kern="0" spc="-68" dirty="0">
                <a:solidFill>
                  <a:srgbClr val="000000"/>
                </a:solidFill>
                <a:latin typeface="Source Serif Pro Semi Bold" pitchFamily="34" charset="0"/>
                <a:ea typeface="Source Serif Pro Semi Bold" pitchFamily="34" charset="-122"/>
                <a:cs typeface="Source Serif Pro Semi Bold" pitchFamily="34" charset="-120"/>
              </a:rPr>
              <a:t>Regional Human Rights Systems</a:t>
            </a:r>
            <a:endParaRPr lang="en-US" sz="3350" dirty="0"/>
          </a:p>
        </p:txBody>
      </p:sp>
      <p:sp>
        <p:nvSpPr>
          <p:cNvPr id="4" name="Shape 1"/>
          <p:cNvSpPr/>
          <p:nvPr/>
        </p:nvSpPr>
        <p:spPr>
          <a:xfrm>
            <a:off x="639961" y="1411724"/>
            <a:ext cx="7864078" cy="1636871"/>
          </a:xfrm>
          <a:prstGeom prst="roundRect">
            <a:avLst>
              <a:gd name="adj" fmla="val 4692"/>
            </a:avLst>
          </a:prstGeom>
          <a:solidFill>
            <a:srgbClr val="F0D4F7"/>
          </a:solidFill>
          <a:ln w="7620">
            <a:solidFill>
              <a:srgbClr val="D6BADD"/>
            </a:solidFill>
            <a:prstDash val="solid"/>
          </a:ln>
        </p:spPr>
        <p:txBody>
          <a:bodyPr/>
          <a:lstStyle/>
          <a:p>
            <a:endParaRPr lang="ru-UA"/>
          </a:p>
        </p:txBody>
      </p:sp>
      <p:sp>
        <p:nvSpPr>
          <p:cNvPr id="5" name="Text 2"/>
          <p:cNvSpPr/>
          <p:nvPr/>
        </p:nvSpPr>
        <p:spPr>
          <a:xfrm>
            <a:off x="830342" y="1602105"/>
            <a:ext cx="2151459" cy="268843"/>
          </a:xfrm>
          <a:prstGeom prst="rect">
            <a:avLst/>
          </a:prstGeom>
          <a:noFill/>
          <a:ln/>
        </p:spPr>
        <p:txBody>
          <a:bodyPr wrap="none" lIns="0" tIns="0" rIns="0" bIns="0" rtlCol="0" anchor="t"/>
          <a:lstStyle/>
          <a:p>
            <a:pPr marL="0" indent="0" algn="l">
              <a:lnSpc>
                <a:spcPts val="2100"/>
              </a:lnSpc>
              <a:buNone/>
            </a:pPr>
            <a:r>
              <a:rPr lang="en-US" sz="1650" kern="0" spc="-34" dirty="0">
                <a:solidFill>
                  <a:srgbClr val="272525"/>
                </a:solidFill>
                <a:latin typeface="Source Serif Pro Semi Bold" pitchFamily="34" charset="0"/>
                <a:ea typeface="Source Serif Pro Semi Bold" pitchFamily="34" charset="-122"/>
                <a:cs typeface="Source Serif Pro Semi Bold" pitchFamily="34" charset="-120"/>
              </a:rPr>
              <a:t>European System</a:t>
            </a:r>
            <a:endParaRPr lang="en-US" sz="1650" dirty="0"/>
          </a:p>
        </p:txBody>
      </p:sp>
      <p:sp>
        <p:nvSpPr>
          <p:cNvPr id="6" name="Text 3"/>
          <p:cNvSpPr/>
          <p:nvPr/>
        </p:nvSpPr>
        <p:spPr>
          <a:xfrm>
            <a:off x="830342" y="1980605"/>
            <a:ext cx="7483316" cy="877610"/>
          </a:xfrm>
          <a:prstGeom prst="rect">
            <a:avLst/>
          </a:prstGeom>
          <a:noFill/>
          <a:ln/>
        </p:spPr>
        <p:txBody>
          <a:bodyPr wrap="square" lIns="0" tIns="0" rIns="0" bIns="0" rtlCol="0" anchor="t"/>
          <a:lstStyle/>
          <a:p>
            <a:pPr marL="0" indent="0" algn="l">
              <a:lnSpc>
                <a:spcPts val="2300"/>
              </a:lnSpc>
              <a:buNone/>
            </a:pPr>
            <a:r>
              <a:rPr lang="en-US" sz="1400" kern="0" spc="-29" dirty="0">
                <a:solidFill>
                  <a:srgbClr val="272525"/>
                </a:solidFill>
                <a:latin typeface="Source Sans Pro" pitchFamily="34" charset="0"/>
                <a:ea typeface="Source Sans Pro" pitchFamily="34" charset="-122"/>
                <a:cs typeface="Source Sans Pro" pitchFamily="34" charset="-120"/>
              </a:rPr>
              <a:t>The European system centers around the European Court of Human Rights, providing a robust judicial mechanism for citizens of member states to seek redress for human rights violations after exhausting domestic remedies.</a:t>
            </a:r>
            <a:endParaRPr lang="en-US" sz="1400" dirty="0"/>
          </a:p>
        </p:txBody>
      </p:sp>
      <p:sp>
        <p:nvSpPr>
          <p:cNvPr id="7" name="Shape 4"/>
          <p:cNvSpPr/>
          <p:nvPr/>
        </p:nvSpPr>
        <p:spPr>
          <a:xfrm>
            <a:off x="639961" y="3231356"/>
            <a:ext cx="7864078" cy="1344335"/>
          </a:xfrm>
          <a:prstGeom prst="roundRect">
            <a:avLst>
              <a:gd name="adj" fmla="val 5713"/>
            </a:avLst>
          </a:prstGeom>
          <a:solidFill>
            <a:srgbClr val="F0D4F7"/>
          </a:solidFill>
          <a:ln w="7620">
            <a:solidFill>
              <a:srgbClr val="D6BADD"/>
            </a:solidFill>
            <a:prstDash val="solid"/>
          </a:ln>
        </p:spPr>
        <p:txBody>
          <a:bodyPr/>
          <a:lstStyle/>
          <a:p>
            <a:endParaRPr lang="ru-UA"/>
          </a:p>
        </p:txBody>
      </p:sp>
      <p:sp>
        <p:nvSpPr>
          <p:cNvPr id="8" name="Text 5"/>
          <p:cNvSpPr/>
          <p:nvPr/>
        </p:nvSpPr>
        <p:spPr>
          <a:xfrm>
            <a:off x="830342" y="3421737"/>
            <a:ext cx="2159318" cy="268843"/>
          </a:xfrm>
          <a:prstGeom prst="rect">
            <a:avLst/>
          </a:prstGeom>
          <a:noFill/>
          <a:ln/>
        </p:spPr>
        <p:txBody>
          <a:bodyPr wrap="none" lIns="0" tIns="0" rIns="0" bIns="0" rtlCol="0" anchor="t"/>
          <a:lstStyle/>
          <a:p>
            <a:pPr marL="0" indent="0" algn="l">
              <a:lnSpc>
                <a:spcPts val="2100"/>
              </a:lnSpc>
              <a:buNone/>
            </a:pPr>
            <a:r>
              <a:rPr lang="en-US" sz="1650" kern="0" spc="-34" dirty="0">
                <a:solidFill>
                  <a:srgbClr val="272525"/>
                </a:solidFill>
                <a:latin typeface="Source Serif Pro Semi Bold" pitchFamily="34" charset="0"/>
                <a:ea typeface="Source Serif Pro Semi Bold" pitchFamily="34" charset="-122"/>
                <a:cs typeface="Source Serif Pro Semi Bold" pitchFamily="34" charset="-120"/>
              </a:rPr>
              <a:t>Inter-American System</a:t>
            </a:r>
            <a:endParaRPr lang="en-US" sz="1650" dirty="0"/>
          </a:p>
        </p:txBody>
      </p:sp>
      <p:sp>
        <p:nvSpPr>
          <p:cNvPr id="9" name="Text 6"/>
          <p:cNvSpPr/>
          <p:nvPr/>
        </p:nvSpPr>
        <p:spPr>
          <a:xfrm>
            <a:off x="830342" y="3800237"/>
            <a:ext cx="7483316" cy="585073"/>
          </a:xfrm>
          <a:prstGeom prst="rect">
            <a:avLst/>
          </a:prstGeom>
          <a:noFill/>
          <a:ln/>
        </p:spPr>
        <p:txBody>
          <a:bodyPr wrap="square" lIns="0" tIns="0" rIns="0" bIns="0" rtlCol="0" anchor="t"/>
          <a:lstStyle/>
          <a:p>
            <a:pPr marL="0" indent="0" algn="l">
              <a:lnSpc>
                <a:spcPts val="2300"/>
              </a:lnSpc>
              <a:buNone/>
            </a:pPr>
            <a:r>
              <a:rPr lang="en-US" sz="1400" kern="0" spc="-29" dirty="0">
                <a:solidFill>
                  <a:srgbClr val="272525"/>
                </a:solidFill>
                <a:latin typeface="Source Sans Pro" pitchFamily="34" charset="0"/>
                <a:ea typeface="Source Sans Pro" pitchFamily="34" charset="-122"/>
                <a:cs typeface="Source Sans Pro" pitchFamily="34" charset="-120"/>
              </a:rPr>
              <a:t>This system operates through the Inter-American Commission on Human Rights and the Inter-American Court of Human Rights, protecting rights across North, Central, and South America.</a:t>
            </a:r>
            <a:endParaRPr lang="en-US" sz="1400" dirty="0"/>
          </a:p>
        </p:txBody>
      </p:sp>
      <p:sp>
        <p:nvSpPr>
          <p:cNvPr id="10" name="Shape 7"/>
          <p:cNvSpPr/>
          <p:nvPr/>
        </p:nvSpPr>
        <p:spPr>
          <a:xfrm>
            <a:off x="639961" y="4758452"/>
            <a:ext cx="7864078" cy="1344335"/>
          </a:xfrm>
          <a:prstGeom prst="roundRect">
            <a:avLst>
              <a:gd name="adj" fmla="val 5713"/>
            </a:avLst>
          </a:prstGeom>
          <a:solidFill>
            <a:srgbClr val="F0D4F7"/>
          </a:solidFill>
          <a:ln w="7620">
            <a:solidFill>
              <a:srgbClr val="D6BADD"/>
            </a:solidFill>
            <a:prstDash val="solid"/>
          </a:ln>
        </p:spPr>
        <p:txBody>
          <a:bodyPr/>
          <a:lstStyle/>
          <a:p>
            <a:endParaRPr lang="ru-UA"/>
          </a:p>
        </p:txBody>
      </p:sp>
      <p:sp>
        <p:nvSpPr>
          <p:cNvPr id="11" name="Text 8"/>
          <p:cNvSpPr/>
          <p:nvPr/>
        </p:nvSpPr>
        <p:spPr>
          <a:xfrm>
            <a:off x="830342" y="4948833"/>
            <a:ext cx="2151459" cy="268843"/>
          </a:xfrm>
          <a:prstGeom prst="rect">
            <a:avLst/>
          </a:prstGeom>
          <a:noFill/>
          <a:ln/>
        </p:spPr>
        <p:txBody>
          <a:bodyPr wrap="none" lIns="0" tIns="0" rIns="0" bIns="0" rtlCol="0" anchor="t"/>
          <a:lstStyle/>
          <a:p>
            <a:pPr marL="0" indent="0" algn="l">
              <a:lnSpc>
                <a:spcPts val="2100"/>
              </a:lnSpc>
              <a:buNone/>
            </a:pPr>
            <a:r>
              <a:rPr lang="en-US" sz="1650" kern="0" spc="-34" dirty="0">
                <a:solidFill>
                  <a:srgbClr val="272525"/>
                </a:solidFill>
                <a:latin typeface="Source Serif Pro Semi Bold" pitchFamily="34" charset="0"/>
                <a:ea typeface="Source Serif Pro Semi Bold" pitchFamily="34" charset="-122"/>
                <a:cs typeface="Source Serif Pro Semi Bold" pitchFamily="34" charset="-120"/>
              </a:rPr>
              <a:t>African System</a:t>
            </a:r>
            <a:endParaRPr lang="en-US" sz="1650" dirty="0"/>
          </a:p>
        </p:txBody>
      </p:sp>
      <p:sp>
        <p:nvSpPr>
          <p:cNvPr id="12" name="Text 9"/>
          <p:cNvSpPr/>
          <p:nvPr/>
        </p:nvSpPr>
        <p:spPr>
          <a:xfrm>
            <a:off x="830342" y="5327332"/>
            <a:ext cx="7483316" cy="585073"/>
          </a:xfrm>
          <a:prstGeom prst="rect">
            <a:avLst/>
          </a:prstGeom>
          <a:noFill/>
          <a:ln/>
        </p:spPr>
        <p:txBody>
          <a:bodyPr wrap="square" lIns="0" tIns="0" rIns="0" bIns="0" rtlCol="0" anchor="t"/>
          <a:lstStyle/>
          <a:p>
            <a:pPr marL="0" indent="0" algn="l">
              <a:lnSpc>
                <a:spcPts val="2300"/>
              </a:lnSpc>
              <a:buNone/>
            </a:pPr>
            <a:r>
              <a:rPr lang="en-US" sz="1400" kern="0" spc="-29" dirty="0">
                <a:solidFill>
                  <a:srgbClr val="272525"/>
                </a:solidFill>
                <a:latin typeface="Source Sans Pro" pitchFamily="34" charset="0"/>
                <a:ea typeface="Source Sans Pro" pitchFamily="34" charset="-122"/>
                <a:cs typeface="Source Sans Pro" pitchFamily="34" charset="-120"/>
              </a:rPr>
              <a:t>The African Commission on Human and People's Rights and the African Court of Human and Peoples' Rights address violations while respecting cultural contexts unique to the continent.</a:t>
            </a:r>
            <a:endParaRPr lang="en-US" sz="1400" dirty="0"/>
          </a:p>
        </p:txBody>
      </p:sp>
      <p:sp>
        <p:nvSpPr>
          <p:cNvPr id="13" name="Shape 10"/>
          <p:cNvSpPr/>
          <p:nvPr/>
        </p:nvSpPr>
        <p:spPr>
          <a:xfrm>
            <a:off x="639961" y="6285548"/>
            <a:ext cx="7864078" cy="1344335"/>
          </a:xfrm>
          <a:prstGeom prst="roundRect">
            <a:avLst>
              <a:gd name="adj" fmla="val 5713"/>
            </a:avLst>
          </a:prstGeom>
          <a:solidFill>
            <a:srgbClr val="F0D4F7"/>
          </a:solidFill>
          <a:ln w="7620">
            <a:solidFill>
              <a:srgbClr val="D6BADD"/>
            </a:solidFill>
            <a:prstDash val="solid"/>
          </a:ln>
        </p:spPr>
        <p:txBody>
          <a:bodyPr/>
          <a:lstStyle/>
          <a:p>
            <a:endParaRPr lang="ru-UA"/>
          </a:p>
        </p:txBody>
      </p:sp>
      <p:sp>
        <p:nvSpPr>
          <p:cNvPr id="14" name="Text 11"/>
          <p:cNvSpPr/>
          <p:nvPr/>
        </p:nvSpPr>
        <p:spPr>
          <a:xfrm>
            <a:off x="830342" y="6475928"/>
            <a:ext cx="2151459" cy="268843"/>
          </a:xfrm>
          <a:prstGeom prst="rect">
            <a:avLst/>
          </a:prstGeom>
          <a:noFill/>
          <a:ln/>
        </p:spPr>
        <p:txBody>
          <a:bodyPr wrap="none" lIns="0" tIns="0" rIns="0" bIns="0" rtlCol="0" anchor="t"/>
          <a:lstStyle/>
          <a:p>
            <a:pPr marL="0" indent="0" algn="l">
              <a:lnSpc>
                <a:spcPts val="2100"/>
              </a:lnSpc>
              <a:buNone/>
            </a:pPr>
            <a:r>
              <a:rPr lang="en-US" sz="1650" kern="0" spc="-34" dirty="0">
                <a:solidFill>
                  <a:srgbClr val="272525"/>
                </a:solidFill>
                <a:latin typeface="Source Serif Pro Semi Bold" pitchFamily="34" charset="0"/>
                <a:ea typeface="Source Serif Pro Semi Bold" pitchFamily="34" charset="-122"/>
                <a:cs typeface="Source Serif Pro Semi Bold" pitchFamily="34" charset="-120"/>
              </a:rPr>
              <a:t>Asian Protection</a:t>
            </a:r>
            <a:endParaRPr lang="en-US" sz="1650" dirty="0"/>
          </a:p>
        </p:txBody>
      </p:sp>
      <p:sp>
        <p:nvSpPr>
          <p:cNvPr id="15" name="Text 12"/>
          <p:cNvSpPr/>
          <p:nvPr/>
        </p:nvSpPr>
        <p:spPr>
          <a:xfrm>
            <a:off x="830342" y="6854428"/>
            <a:ext cx="7483316" cy="585073"/>
          </a:xfrm>
          <a:prstGeom prst="rect">
            <a:avLst/>
          </a:prstGeom>
          <a:noFill/>
          <a:ln/>
        </p:spPr>
        <p:txBody>
          <a:bodyPr wrap="square" lIns="0" tIns="0" rIns="0" bIns="0" rtlCol="0" anchor="t"/>
          <a:lstStyle/>
          <a:p>
            <a:pPr marL="0" indent="0" algn="l">
              <a:lnSpc>
                <a:spcPts val="2300"/>
              </a:lnSpc>
              <a:buNone/>
            </a:pPr>
            <a:r>
              <a:rPr lang="en-US" sz="1400" kern="0" spc="-29" dirty="0">
                <a:solidFill>
                  <a:srgbClr val="272525"/>
                </a:solidFill>
                <a:latin typeface="Source Sans Pro" pitchFamily="34" charset="0"/>
                <a:ea typeface="Source Sans Pro" pitchFamily="34" charset="-122"/>
                <a:cs typeface="Source Sans Pro" pitchFamily="34" charset="-120"/>
              </a:rPr>
              <a:t>While lacking a comprehensive regional system, various sub-regional mechanisms and national institutions work to protect human rights throughout Asia.</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728543" y="573405"/>
            <a:ext cx="9654897" cy="612219"/>
          </a:xfrm>
          <a:prstGeom prst="rect">
            <a:avLst/>
          </a:prstGeom>
          <a:noFill/>
          <a:ln/>
        </p:spPr>
        <p:txBody>
          <a:bodyPr wrap="none" lIns="0" tIns="0" rIns="0" bIns="0" rtlCol="0" anchor="t"/>
          <a:lstStyle/>
          <a:p>
            <a:pPr marL="0" indent="0" algn="l">
              <a:lnSpc>
                <a:spcPts val="4800"/>
              </a:lnSpc>
              <a:buNone/>
            </a:pPr>
            <a:r>
              <a:rPr lang="en-US" sz="3850" kern="0" spc="-77" dirty="0">
                <a:solidFill>
                  <a:srgbClr val="000000"/>
                </a:solidFill>
                <a:latin typeface="Source Serif Pro Semi Bold" pitchFamily="34" charset="0"/>
                <a:ea typeface="Source Serif Pro Semi Bold" pitchFamily="34" charset="-122"/>
                <a:cs typeface="Source Serif Pro Semi Bold" pitchFamily="34" charset="-120"/>
              </a:rPr>
              <a:t>Universal System of Human Rights Protection</a:t>
            </a:r>
            <a:endParaRPr lang="en-US" sz="3850" dirty="0"/>
          </a:p>
        </p:txBody>
      </p:sp>
      <p:pic>
        <p:nvPicPr>
          <p:cNvPr id="3" name="Image 0" descr="preencoded.png"/>
          <p:cNvPicPr>
            <a:picLocks noChangeAspect="1"/>
          </p:cNvPicPr>
          <p:nvPr/>
        </p:nvPicPr>
        <p:blipFill>
          <a:blip r:embed="rId3"/>
          <a:stretch>
            <a:fillRect/>
          </a:stretch>
        </p:blipFill>
        <p:spPr>
          <a:xfrm>
            <a:off x="728543" y="1601986"/>
            <a:ext cx="1040844" cy="1513522"/>
          </a:xfrm>
          <a:prstGeom prst="rect">
            <a:avLst/>
          </a:prstGeom>
        </p:spPr>
      </p:pic>
      <p:sp>
        <p:nvSpPr>
          <p:cNvPr id="4" name="Text 1"/>
          <p:cNvSpPr/>
          <p:nvPr/>
        </p:nvSpPr>
        <p:spPr>
          <a:xfrm>
            <a:off x="2081570" y="1810107"/>
            <a:ext cx="2449116" cy="306110"/>
          </a:xfrm>
          <a:prstGeom prst="rect">
            <a:avLst/>
          </a:prstGeom>
          <a:noFill/>
          <a:ln/>
        </p:spPr>
        <p:txBody>
          <a:bodyPr wrap="none" lIns="0" tIns="0" rIns="0" bIns="0" rtlCol="0" anchor="t"/>
          <a:lstStyle/>
          <a:p>
            <a:pPr marL="0" indent="0" algn="l">
              <a:lnSpc>
                <a:spcPts val="2400"/>
              </a:lnSpc>
              <a:buNone/>
            </a:pPr>
            <a:r>
              <a:rPr lang="en-US" sz="1900" kern="0" spc="-39" dirty="0">
                <a:solidFill>
                  <a:srgbClr val="272525"/>
                </a:solidFill>
                <a:latin typeface="Source Serif Pro Semi Bold" pitchFamily="34" charset="0"/>
                <a:ea typeface="Source Serif Pro Semi Bold" pitchFamily="34" charset="-122"/>
                <a:cs typeface="Source Serif Pro Semi Bold" pitchFamily="34" charset="-120"/>
              </a:rPr>
              <a:t>Universal Framework</a:t>
            </a:r>
            <a:endParaRPr lang="en-US" sz="1900" dirty="0"/>
          </a:p>
        </p:txBody>
      </p:sp>
      <p:sp>
        <p:nvSpPr>
          <p:cNvPr id="5" name="Text 2"/>
          <p:cNvSpPr/>
          <p:nvPr/>
        </p:nvSpPr>
        <p:spPr>
          <a:xfrm>
            <a:off x="2081570" y="2241113"/>
            <a:ext cx="11820287" cy="666274"/>
          </a:xfrm>
          <a:prstGeom prst="rect">
            <a:avLst/>
          </a:prstGeom>
          <a:noFill/>
          <a:ln/>
        </p:spPr>
        <p:txBody>
          <a:bodyPr wrap="square" lIns="0" tIns="0" rIns="0" bIns="0" rtlCol="0" anchor="t"/>
          <a:lstStyle/>
          <a:p>
            <a:pPr marL="0" indent="0" algn="l">
              <a:lnSpc>
                <a:spcPts val="2600"/>
              </a:lnSpc>
              <a:buNone/>
            </a:pPr>
            <a:r>
              <a:rPr lang="en-US" sz="1600" kern="0" spc="-33" dirty="0">
                <a:solidFill>
                  <a:srgbClr val="272525"/>
                </a:solidFill>
                <a:latin typeface="Source Sans Pro" pitchFamily="34" charset="0"/>
                <a:ea typeface="Source Sans Pro" pitchFamily="34" charset="-122"/>
                <a:cs typeface="Source Sans Pro" pitchFamily="34" charset="-120"/>
              </a:rPr>
              <a:t>The universal system provides global standards and monitoring mechanisms that transcend regional boundaries, establishing minimum protections for all human beings regardless of nationality.</a:t>
            </a:r>
            <a:endParaRPr lang="en-US" sz="1600" dirty="0"/>
          </a:p>
        </p:txBody>
      </p:sp>
      <p:pic>
        <p:nvPicPr>
          <p:cNvPr id="6" name="Image 1" descr="preencoded.png"/>
          <p:cNvPicPr>
            <a:picLocks noChangeAspect="1"/>
          </p:cNvPicPr>
          <p:nvPr/>
        </p:nvPicPr>
        <p:blipFill>
          <a:blip r:embed="rId4"/>
          <a:stretch>
            <a:fillRect/>
          </a:stretch>
        </p:blipFill>
        <p:spPr>
          <a:xfrm>
            <a:off x="728543" y="3115508"/>
            <a:ext cx="1040844" cy="1513522"/>
          </a:xfrm>
          <a:prstGeom prst="rect">
            <a:avLst/>
          </a:prstGeom>
        </p:spPr>
      </p:pic>
      <p:sp>
        <p:nvSpPr>
          <p:cNvPr id="7" name="Text 3"/>
          <p:cNvSpPr/>
          <p:nvPr/>
        </p:nvSpPr>
        <p:spPr>
          <a:xfrm>
            <a:off x="2081570" y="3323630"/>
            <a:ext cx="2449116" cy="306110"/>
          </a:xfrm>
          <a:prstGeom prst="rect">
            <a:avLst/>
          </a:prstGeom>
          <a:noFill/>
          <a:ln/>
        </p:spPr>
        <p:txBody>
          <a:bodyPr wrap="none" lIns="0" tIns="0" rIns="0" bIns="0" rtlCol="0" anchor="t"/>
          <a:lstStyle/>
          <a:p>
            <a:pPr marL="0" indent="0" algn="l">
              <a:lnSpc>
                <a:spcPts val="2400"/>
              </a:lnSpc>
              <a:buNone/>
            </a:pPr>
            <a:r>
              <a:rPr lang="en-US" sz="1900" kern="0" spc="-39" dirty="0">
                <a:solidFill>
                  <a:srgbClr val="272525"/>
                </a:solidFill>
                <a:latin typeface="Source Serif Pro Semi Bold" pitchFamily="34" charset="0"/>
                <a:ea typeface="Source Serif Pro Semi Bold" pitchFamily="34" charset="-122"/>
                <a:cs typeface="Source Serif Pro Semi Bold" pitchFamily="34" charset="-120"/>
              </a:rPr>
              <a:t>Key Institutions</a:t>
            </a:r>
            <a:endParaRPr lang="en-US" sz="1900" dirty="0"/>
          </a:p>
        </p:txBody>
      </p:sp>
      <p:sp>
        <p:nvSpPr>
          <p:cNvPr id="8" name="Text 4"/>
          <p:cNvSpPr/>
          <p:nvPr/>
        </p:nvSpPr>
        <p:spPr>
          <a:xfrm>
            <a:off x="2081570" y="3754636"/>
            <a:ext cx="11820287" cy="666274"/>
          </a:xfrm>
          <a:prstGeom prst="rect">
            <a:avLst/>
          </a:prstGeom>
          <a:noFill/>
          <a:ln/>
        </p:spPr>
        <p:txBody>
          <a:bodyPr wrap="square" lIns="0" tIns="0" rIns="0" bIns="0" rtlCol="0" anchor="t"/>
          <a:lstStyle/>
          <a:p>
            <a:pPr marL="0" indent="0" algn="l">
              <a:lnSpc>
                <a:spcPts val="2600"/>
              </a:lnSpc>
              <a:buNone/>
            </a:pPr>
            <a:r>
              <a:rPr lang="en-US" sz="1600" kern="0" spc="-33" dirty="0">
                <a:solidFill>
                  <a:srgbClr val="272525"/>
                </a:solidFill>
                <a:latin typeface="Source Sans Pro" pitchFamily="34" charset="0"/>
                <a:ea typeface="Source Sans Pro" pitchFamily="34" charset="-122"/>
                <a:cs typeface="Source Sans Pro" pitchFamily="34" charset="-120"/>
              </a:rPr>
              <a:t>Central to this system are the Human Rights Council and the United Nations High Commissioner for Human Rights, which monitor compliance and promote human rights globally.</a:t>
            </a:r>
            <a:endParaRPr lang="en-US" sz="1600" dirty="0"/>
          </a:p>
        </p:txBody>
      </p:sp>
      <p:pic>
        <p:nvPicPr>
          <p:cNvPr id="9" name="Image 2" descr="preencoded.png"/>
          <p:cNvPicPr>
            <a:picLocks noChangeAspect="1"/>
          </p:cNvPicPr>
          <p:nvPr/>
        </p:nvPicPr>
        <p:blipFill>
          <a:blip r:embed="rId5"/>
          <a:stretch>
            <a:fillRect/>
          </a:stretch>
        </p:blipFill>
        <p:spPr>
          <a:xfrm>
            <a:off x="728543" y="4629031"/>
            <a:ext cx="1040844" cy="1513522"/>
          </a:xfrm>
          <a:prstGeom prst="rect">
            <a:avLst/>
          </a:prstGeom>
        </p:spPr>
      </p:pic>
      <p:sp>
        <p:nvSpPr>
          <p:cNvPr id="10" name="Text 5"/>
          <p:cNvSpPr/>
          <p:nvPr/>
        </p:nvSpPr>
        <p:spPr>
          <a:xfrm>
            <a:off x="2081570" y="4837152"/>
            <a:ext cx="2449116" cy="306110"/>
          </a:xfrm>
          <a:prstGeom prst="rect">
            <a:avLst/>
          </a:prstGeom>
          <a:noFill/>
          <a:ln/>
        </p:spPr>
        <p:txBody>
          <a:bodyPr wrap="none" lIns="0" tIns="0" rIns="0" bIns="0" rtlCol="0" anchor="t"/>
          <a:lstStyle/>
          <a:p>
            <a:pPr marL="0" indent="0" algn="l">
              <a:lnSpc>
                <a:spcPts val="2400"/>
              </a:lnSpc>
              <a:buNone/>
            </a:pPr>
            <a:r>
              <a:rPr lang="en-US" sz="1900" kern="0" spc="-39" dirty="0">
                <a:solidFill>
                  <a:srgbClr val="272525"/>
                </a:solidFill>
                <a:latin typeface="Source Serif Pro Semi Bold" pitchFamily="34" charset="0"/>
                <a:ea typeface="Source Serif Pro Semi Bold" pitchFamily="34" charset="-122"/>
                <a:cs typeface="Source Serif Pro Semi Bold" pitchFamily="34" charset="-120"/>
              </a:rPr>
              <a:t>International Justice</a:t>
            </a:r>
            <a:endParaRPr lang="en-US" sz="1900" dirty="0"/>
          </a:p>
        </p:txBody>
      </p:sp>
      <p:sp>
        <p:nvSpPr>
          <p:cNvPr id="11" name="Text 6"/>
          <p:cNvSpPr/>
          <p:nvPr/>
        </p:nvSpPr>
        <p:spPr>
          <a:xfrm>
            <a:off x="2081570" y="5268158"/>
            <a:ext cx="11820287" cy="666274"/>
          </a:xfrm>
          <a:prstGeom prst="rect">
            <a:avLst/>
          </a:prstGeom>
          <a:noFill/>
          <a:ln/>
        </p:spPr>
        <p:txBody>
          <a:bodyPr wrap="square" lIns="0" tIns="0" rIns="0" bIns="0" rtlCol="0" anchor="t"/>
          <a:lstStyle/>
          <a:p>
            <a:pPr marL="0" indent="0" algn="l">
              <a:lnSpc>
                <a:spcPts val="2600"/>
              </a:lnSpc>
              <a:buNone/>
            </a:pPr>
            <a:r>
              <a:rPr lang="en-US" sz="1600" kern="0" spc="-33" dirty="0">
                <a:solidFill>
                  <a:srgbClr val="272525"/>
                </a:solidFill>
                <a:latin typeface="Source Sans Pro" pitchFamily="34" charset="0"/>
                <a:ea typeface="Source Sans Pro" pitchFamily="34" charset="-122"/>
                <a:cs typeface="Source Sans Pro" pitchFamily="34" charset="-120"/>
              </a:rPr>
              <a:t>The International Criminal Court prosecutes genocide, crimes against humanity, and war crimes when national courts are unwilling or unable to do so, while Universal Jurisdiction allows certain crimes to be prosecuted regardless of where they occurred.</a:t>
            </a:r>
            <a:endParaRPr lang="en-US" sz="1600" dirty="0"/>
          </a:p>
        </p:txBody>
      </p:sp>
      <p:pic>
        <p:nvPicPr>
          <p:cNvPr id="12" name="Image 3" descr="preencoded.png"/>
          <p:cNvPicPr>
            <a:picLocks noChangeAspect="1"/>
          </p:cNvPicPr>
          <p:nvPr/>
        </p:nvPicPr>
        <p:blipFill>
          <a:blip r:embed="rId6"/>
          <a:stretch>
            <a:fillRect/>
          </a:stretch>
        </p:blipFill>
        <p:spPr>
          <a:xfrm>
            <a:off x="728543" y="6142553"/>
            <a:ext cx="1040844" cy="1513522"/>
          </a:xfrm>
          <a:prstGeom prst="rect">
            <a:avLst/>
          </a:prstGeom>
        </p:spPr>
      </p:pic>
      <p:sp>
        <p:nvSpPr>
          <p:cNvPr id="13" name="Text 7"/>
          <p:cNvSpPr/>
          <p:nvPr/>
        </p:nvSpPr>
        <p:spPr>
          <a:xfrm>
            <a:off x="2081570" y="6350675"/>
            <a:ext cx="2449116" cy="306110"/>
          </a:xfrm>
          <a:prstGeom prst="rect">
            <a:avLst/>
          </a:prstGeom>
          <a:noFill/>
          <a:ln/>
        </p:spPr>
        <p:txBody>
          <a:bodyPr wrap="none" lIns="0" tIns="0" rIns="0" bIns="0" rtlCol="0" anchor="t"/>
          <a:lstStyle/>
          <a:p>
            <a:pPr marL="0" indent="0" algn="l">
              <a:lnSpc>
                <a:spcPts val="2400"/>
              </a:lnSpc>
              <a:buNone/>
            </a:pPr>
            <a:r>
              <a:rPr lang="en-US" sz="1900" kern="0" spc="-39" dirty="0">
                <a:solidFill>
                  <a:srgbClr val="272525"/>
                </a:solidFill>
                <a:latin typeface="Source Serif Pro Semi Bold" pitchFamily="34" charset="0"/>
                <a:ea typeface="Source Serif Pro Semi Bold" pitchFamily="34" charset="-122"/>
                <a:cs typeface="Source Serif Pro Semi Bold" pitchFamily="34" charset="-120"/>
              </a:rPr>
              <a:t>Legal Frameworks</a:t>
            </a:r>
            <a:endParaRPr lang="en-US" sz="1900" dirty="0"/>
          </a:p>
        </p:txBody>
      </p:sp>
      <p:sp>
        <p:nvSpPr>
          <p:cNvPr id="14" name="Text 8"/>
          <p:cNvSpPr/>
          <p:nvPr/>
        </p:nvSpPr>
        <p:spPr>
          <a:xfrm>
            <a:off x="2081570" y="6781681"/>
            <a:ext cx="11820287" cy="666274"/>
          </a:xfrm>
          <a:prstGeom prst="rect">
            <a:avLst/>
          </a:prstGeom>
          <a:noFill/>
          <a:ln/>
        </p:spPr>
        <p:txBody>
          <a:bodyPr wrap="square" lIns="0" tIns="0" rIns="0" bIns="0" rtlCol="0" anchor="t"/>
          <a:lstStyle/>
          <a:p>
            <a:pPr marL="0" indent="0" algn="l">
              <a:lnSpc>
                <a:spcPts val="2600"/>
              </a:lnSpc>
              <a:buNone/>
            </a:pPr>
            <a:r>
              <a:rPr lang="en-US" sz="1600" kern="0" spc="-33" dirty="0">
                <a:solidFill>
                  <a:srgbClr val="272525"/>
                </a:solidFill>
                <a:latin typeface="Source Sans Pro" pitchFamily="34" charset="0"/>
                <a:ea typeface="Source Sans Pro" pitchFamily="34" charset="-122"/>
                <a:cs typeface="Source Sans Pro" pitchFamily="34" charset="-120"/>
              </a:rPr>
              <a:t>International Human Rights Law operates alongside International Humanitarian Law, with the former applying at all times and the latter specifically during armed conflicts.</a:t>
            </a:r>
            <a:endParaRPr 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827842" y="650438"/>
            <a:ext cx="11187589" cy="695563"/>
          </a:xfrm>
          <a:prstGeom prst="rect">
            <a:avLst/>
          </a:prstGeom>
          <a:noFill/>
          <a:ln/>
        </p:spPr>
        <p:txBody>
          <a:bodyPr wrap="none" lIns="0" tIns="0" rIns="0" bIns="0" rtlCol="0" anchor="t"/>
          <a:lstStyle/>
          <a:p>
            <a:pPr marL="0" indent="0" algn="l">
              <a:lnSpc>
                <a:spcPts val="5450"/>
              </a:lnSpc>
              <a:buNone/>
            </a:pPr>
            <a:r>
              <a:rPr lang="en-US" sz="4350" kern="0" spc="-88" dirty="0">
                <a:solidFill>
                  <a:srgbClr val="000000"/>
                </a:solidFill>
                <a:latin typeface="Source Serif Pro Semi Bold" pitchFamily="34" charset="0"/>
                <a:ea typeface="Source Serif Pro Semi Bold" pitchFamily="34" charset="-122"/>
                <a:cs typeface="Source Serif Pro Semi Bold" pitchFamily="34" charset="-120"/>
              </a:rPr>
              <a:t>Core International Human Rights Instruments</a:t>
            </a:r>
            <a:endParaRPr lang="en-US" sz="4350" dirty="0"/>
          </a:p>
        </p:txBody>
      </p:sp>
      <p:sp>
        <p:nvSpPr>
          <p:cNvPr id="3" name="Text 1"/>
          <p:cNvSpPr/>
          <p:nvPr/>
        </p:nvSpPr>
        <p:spPr>
          <a:xfrm>
            <a:off x="1934170" y="2197537"/>
            <a:ext cx="2782729" cy="347782"/>
          </a:xfrm>
          <a:prstGeom prst="rect">
            <a:avLst/>
          </a:prstGeom>
          <a:noFill/>
          <a:ln/>
        </p:spPr>
        <p:txBody>
          <a:bodyPr wrap="none" lIns="0" tIns="0" rIns="0" bIns="0" rtlCol="0" anchor="t"/>
          <a:lstStyle/>
          <a:p>
            <a:pPr marL="0" indent="0" algn="r">
              <a:lnSpc>
                <a:spcPts val="2700"/>
              </a:lnSpc>
              <a:buNone/>
            </a:pPr>
            <a:r>
              <a:rPr lang="en-US" sz="2150" kern="0" spc="-44" dirty="0">
                <a:solidFill>
                  <a:srgbClr val="272525"/>
                </a:solidFill>
                <a:latin typeface="Source Serif Pro Semi Bold" pitchFamily="34" charset="0"/>
                <a:ea typeface="Source Serif Pro Semi Bold" pitchFamily="34" charset="-122"/>
                <a:cs typeface="Source Serif Pro Semi Bold" pitchFamily="34" charset="-120"/>
              </a:rPr>
              <a:t>Universal Declaration</a:t>
            </a:r>
            <a:endParaRPr lang="en-US" sz="2150" dirty="0"/>
          </a:p>
        </p:txBody>
      </p:sp>
      <p:sp>
        <p:nvSpPr>
          <p:cNvPr id="4" name="Text 2"/>
          <p:cNvSpPr/>
          <p:nvPr/>
        </p:nvSpPr>
        <p:spPr>
          <a:xfrm>
            <a:off x="827842" y="2687122"/>
            <a:ext cx="3889058" cy="1135499"/>
          </a:xfrm>
          <a:prstGeom prst="rect">
            <a:avLst/>
          </a:prstGeom>
          <a:noFill/>
          <a:ln/>
        </p:spPr>
        <p:txBody>
          <a:bodyPr wrap="square" lIns="0" tIns="0" rIns="0" bIns="0" rtlCol="0" anchor="t"/>
          <a:lstStyle/>
          <a:p>
            <a:pPr marL="0" indent="0" algn="r">
              <a:lnSpc>
                <a:spcPts val="2950"/>
              </a:lnSpc>
              <a:buNone/>
            </a:pPr>
            <a:r>
              <a:rPr lang="en-US" sz="1850" kern="0" spc="-37" dirty="0">
                <a:solidFill>
                  <a:srgbClr val="272525"/>
                </a:solidFill>
                <a:latin typeface="Source Sans Pro" pitchFamily="34" charset="0"/>
                <a:ea typeface="Source Sans Pro" pitchFamily="34" charset="-122"/>
                <a:cs typeface="Source Sans Pro" pitchFamily="34" charset="-120"/>
              </a:rPr>
              <a:t>The 1948 Universal Declaration of Human Rights forms the cornerstone of international human rights law.</a:t>
            </a:r>
            <a:endParaRPr lang="en-US" sz="1850" dirty="0"/>
          </a:p>
        </p:txBody>
      </p:sp>
      <p:pic>
        <p:nvPicPr>
          <p:cNvPr id="5" name="Image 0" descr="preencoded.png"/>
          <p:cNvPicPr>
            <a:picLocks noChangeAspect="1"/>
          </p:cNvPicPr>
          <p:nvPr/>
        </p:nvPicPr>
        <p:blipFill>
          <a:blip r:embed="rId3"/>
          <a:stretch>
            <a:fillRect/>
          </a:stretch>
        </p:blipFill>
        <p:spPr>
          <a:xfrm>
            <a:off x="5071586" y="1945600"/>
            <a:ext cx="4487108" cy="4487108"/>
          </a:xfrm>
          <a:prstGeom prst="rect">
            <a:avLst/>
          </a:prstGeom>
        </p:spPr>
      </p:pic>
      <p:sp>
        <p:nvSpPr>
          <p:cNvPr id="6" name="Text 3"/>
          <p:cNvSpPr/>
          <p:nvPr/>
        </p:nvSpPr>
        <p:spPr>
          <a:xfrm>
            <a:off x="6235065" y="2682954"/>
            <a:ext cx="353854" cy="442317"/>
          </a:xfrm>
          <a:prstGeom prst="rect">
            <a:avLst/>
          </a:prstGeom>
          <a:noFill/>
          <a:ln/>
        </p:spPr>
        <p:txBody>
          <a:bodyPr wrap="none" lIns="0" tIns="0" rIns="0" bIns="0" rtlCol="0" anchor="t"/>
          <a:lstStyle/>
          <a:p>
            <a:pPr marL="0" indent="0" algn="l">
              <a:lnSpc>
                <a:spcPts val="4450"/>
              </a:lnSpc>
              <a:buNone/>
            </a:pPr>
            <a:r>
              <a:rPr lang="en-US" sz="2750" kern="0" spc="-37" dirty="0">
                <a:solidFill>
                  <a:srgbClr val="272525"/>
                </a:solidFill>
                <a:latin typeface="Source Serif Pro Semi Bold" pitchFamily="34" charset="0"/>
                <a:ea typeface="Source Serif Pro Semi Bold" pitchFamily="34" charset="-122"/>
                <a:cs typeface="Source Serif Pro Semi Bold" pitchFamily="34" charset="-120"/>
              </a:rPr>
              <a:t>1</a:t>
            </a:r>
            <a:endParaRPr lang="en-US" sz="2750" dirty="0"/>
          </a:p>
        </p:txBody>
      </p:sp>
      <p:sp>
        <p:nvSpPr>
          <p:cNvPr id="7" name="Text 4"/>
          <p:cNvSpPr/>
          <p:nvPr/>
        </p:nvSpPr>
        <p:spPr>
          <a:xfrm>
            <a:off x="9913382" y="1819037"/>
            <a:ext cx="2782729" cy="347782"/>
          </a:xfrm>
          <a:prstGeom prst="rect">
            <a:avLst/>
          </a:prstGeom>
          <a:noFill/>
          <a:ln/>
        </p:spPr>
        <p:txBody>
          <a:bodyPr wrap="none" lIns="0" tIns="0" rIns="0" bIns="0" rtlCol="0" anchor="t"/>
          <a:lstStyle/>
          <a:p>
            <a:pPr marL="0" indent="0" algn="l">
              <a:lnSpc>
                <a:spcPts val="2700"/>
              </a:lnSpc>
              <a:buNone/>
            </a:pPr>
            <a:r>
              <a:rPr lang="en-US" sz="2150" kern="0" spc="-44" dirty="0">
                <a:solidFill>
                  <a:srgbClr val="272525"/>
                </a:solidFill>
                <a:latin typeface="Source Serif Pro Semi Bold" pitchFamily="34" charset="0"/>
                <a:ea typeface="Source Serif Pro Semi Bold" pitchFamily="34" charset="-122"/>
                <a:cs typeface="Source Serif Pro Semi Bold" pitchFamily="34" charset="-120"/>
              </a:rPr>
              <a:t>Major Covenants</a:t>
            </a:r>
            <a:endParaRPr lang="en-US" sz="2150" dirty="0"/>
          </a:p>
        </p:txBody>
      </p:sp>
      <p:sp>
        <p:nvSpPr>
          <p:cNvPr id="8" name="Text 5"/>
          <p:cNvSpPr/>
          <p:nvPr/>
        </p:nvSpPr>
        <p:spPr>
          <a:xfrm>
            <a:off x="9913382" y="2308622"/>
            <a:ext cx="3889177" cy="1892498"/>
          </a:xfrm>
          <a:prstGeom prst="rect">
            <a:avLst/>
          </a:prstGeom>
          <a:noFill/>
          <a:ln/>
        </p:spPr>
        <p:txBody>
          <a:bodyPr wrap="square" lIns="0" tIns="0" rIns="0" bIns="0" rtlCol="0" anchor="t"/>
          <a:lstStyle/>
          <a:p>
            <a:pPr marL="0" indent="0" algn="l">
              <a:lnSpc>
                <a:spcPts val="2950"/>
              </a:lnSpc>
              <a:buNone/>
            </a:pPr>
            <a:r>
              <a:rPr lang="en-US" sz="1850" kern="0" spc="-37" dirty="0">
                <a:solidFill>
                  <a:srgbClr val="272525"/>
                </a:solidFill>
                <a:latin typeface="Source Sans Pro" pitchFamily="34" charset="0"/>
                <a:ea typeface="Source Sans Pro" pitchFamily="34" charset="-122"/>
                <a:cs typeface="Source Sans Pro" pitchFamily="34" charset="-120"/>
              </a:rPr>
              <a:t>The International Covenant on Civil and Political Rights and International Covenant on Economic, Social and Cultural Rights translate declaration principles into binding obligations.</a:t>
            </a:r>
            <a:endParaRPr lang="en-US" sz="1850" dirty="0"/>
          </a:p>
        </p:txBody>
      </p:sp>
      <p:pic>
        <p:nvPicPr>
          <p:cNvPr id="9" name="Image 1" descr="preencoded.png"/>
          <p:cNvPicPr>
            <a:picLocks noChangeAspect="1"/>
          </p:cNvPicPr>
          <p:nvPr/>
        </p:nvPicPr>
        <p:blipFill>
          <a:blip r:embed="rId4"/>
          <a:stretch>
            <a:fillRect/>
          </a:stretch>
        </p:blipFill>
        <p:spPr>
          <a:xfrm>
            <a:off x="5071586" y="1945600"/>
            <a:ext cx="4487108" cy="4487108"/>
          </a:xfrm>
          <a:prstGeom prst="rect">
            <a:avLst/>
          </a:prstGeom>
        </p:spPr>
      </p:pic>
      <p:sp>
        <p:nvSpPr>
          <p:cNvPr id="10" name="Text 6"/>
          <p:cNvSpPr/>
          <p:nvPr/>
        </p:nvSpPr>
        <p:spPr>
          <a:xfrm>
            <a:off x="8423077" y="3064788"/>
            <a:ext cx="353854" cy="442317"/>
          </a:xfrm>
          <a:prstGeom prst="rect">
            <a:avLst/>
          </a:prstGeom>
          <a:noFill/>
          <a:ln/>
        </p:spPr>
        <p:txBody>
          <a:bodyPr wrap="none" lIns="0" tIns="0" rIns="0" bIns="0" rtlCol="0" anchor="t"/>
          <a:lstStyle/>
          <a:p>
            <a:pPr marL="0" indent="0" algn="l">
              <a:lnSpc>
                <a:spcPts val="4450"/>
              </a:lnSpc>
              <a:buNone/>
            </a:pPr>
            <a:r>
              <a:rPr lang="en-US" sz="2750" kern="0" spc="-37" dirty="0">
                <a:solidFill>
                  <a:srgbClr val="272525"/>
                </a:solidFill>
                <a:latin typeface="Source Serif Pro Semi Bold" pitchFamily="34" charset="0"/>
                <a:ea typeface="Source Serif Pro Semi Bold" pitchFamily="34" charset="-122"/>
                <a:cs typeface="Source Serif Pro Semi Bold" pitchFamily="34" charset="-120"/>
              </a:rPr>
              <a:t>2</a:t>
            </a:r>
            <a:endParaRPr lang="en-US" sz="2750" dirty="0"/>
          </a:p>
        </p:txBody>
      </p:sp>
      <p:sp>
        <p:nvSpPr>
          <p:cNvPr id="11" name="Text 7"/>
          <p:cNvSpPr/>
          <p:nvPr/>
        </p:nvSpPr>
        <p:spPr>
          <a:xfrm>
            <a:off x="9913382" y="4555808"/>
            <a:ext cx="2782729" cy="347782"/>
          </a:xfrm>
          <a:prstGeom prst="rect">
            <a:avLst/>
          </a:prstGeom>
          <a:noFill/>
          <a:ln/>
        </p:spPr>
        <p:txBody>
          <a:bodyPr wrap="none" lIns="0" tIns="0" rIns="0" bIns="0" rtlCol="0" anchor="t"/>
          <a:lstStyle/>
          <a:p>
            <a:pPr marL="0" indent="0" algn="l">
              <a:lnSpc>
                <a:spcPts val="2700"/>
              </a:lnSpc>
              <a:buNone/>
            </a:pPr>
            <a:r>
              <a:rPr lang="en-US" sz="2150" kern="0" spc="-44" dirty="0">
                <a:solidFill>
                  <a:srgbClr val="272525"/>
                </a:solidFill>
                <a:latin typeface="Source Serif Pro Semi Bold" pitchFamily="34" charset="0"/>
                <a:ea typeface="Source Serif Pro Semi Bold" pitchFamily="34" charset="-122"/>
                <a:cs typeface="Source Serif Pro Semi Bold" pitchFamily="34" charset="-120"/>
              </a:rPr>
              <a:t>Specialized Treaties</a:t>
            </a:r>
            <a:endParaRPr lang="en-US" sz="2150" dirty="0"/>
          </a:p>
        </p:txBody>
      </p:sp>
      <p:sp>
        <p:nvSpPr>
          <p:cNvPr id="12" name="Text 8"/>
          <p:cNvSpPr/>
          <p:nvPr/>
        </p:nvSpPr>
        <p:spPr>
          <a:xfrm>
            <a:off x="9913382" y="5045393"/>
            <a:ext cx="3889177" cy="1513999"/>
          </a:xfrm>
          <a:prstGeom prst="rect">
            <a:avLst/>
          </a:prstGeom>
          <a:noFill/>
          <a:ln/>
        </p:spPr>
        <p:txBody>
          <a:bodyPr wrap="square" lIns="0" tIns="0" rIns="0" bIns="0" rtlCol="0" anchor="t"/>
          <a:lstStyle/>
          <a:p>
            <a:pPr marL="0" indent="0" algn="l">
              <a:lnSpc>
                <a:spcPts val="2950"/>
              </a:lnSpc>
              <a:buNone/>
            </a:pPr>
            <a:r>
              <a:rPr lang="en-US" sz="1850" kern="0" spc="-37" dirty="0">
                <a:solidFill>
                  <a:srgbClr val="272525"/>
                </a:solidFill>
                <a:latin typeface="Source Sans Pro" pitchFamily="34" charset="0"/>
                <a:ea typeface="Source Sans Pro" pitchFamily="34" charset="-122"/>
                <a:cs typeface="Source Sans Pro" pitchFamily="34" charset="-120"/>
              </a:rPr>
              <a:t>Additional instruments address specific rights or protect particular groups, including conventions on torture, racial discrimination, and rights of children.</a:t>
            </a:r>
            <a:endParaRPr lang="en-US" sz="1850" dirty="0"/>
          </a:p>
        </p:txBody>
      </p:sp>
      <p:pic>
        <p:nvPicPr>
          <p:cNvPr id="13" name="Image 2" descr="preencoded.png"/>
          <p:cNvPicPr>
            <a:picLocks noChangeAspect="1"/>
          </p:cNvPicPr>
          <p:nvPr/>
        </p:nvPicPr>
        <p:blipFill>
          <a:blip r:embed="rId5"/>
          <a:stretch>
            <a:fillRect/>
          </a:stretch>
        </p:blipFill>
        <p:spPr>
          <a:xfrm>
            <a:off x="5071586" y="1945600"/>
            <a:ext cx="4487108" cy="4487108"/>
          </a:xfrm>
          <a:prstGeom prst="rect">
            <a:avLst/>
          </a:prstGeom>
        </p:spPr>
      </p:pic>
      <p:sp>
        <p:nvSpPr>
          <p:cNvPr id="14" name="Text 9"/>
          <p:cNvSpPr/>
          <p:nvPr/>
        </p:nvSpPr>
        <p:spPr>
          <a:xfrm>
            <a:off x="8041243" y="5252799"/>
            <a:ext cx="353854" cy="442317"/>
          </a:xfrm>
          <a:prstGeom prst="rect">
            <a:avLst/>
          </a:prstGeom>
          <a:noFill/>
          <a:ln/>
        </p:spPr>
        <p:txBody>
          <a:bodyPr wrap="none" lIns="0" tIns="0" rIns="0" bIns="0" rtlCol="0" anchor="t"/>
          <a:lstStyle/>
          <a:p>
            <a:pPr marL="0" indent="0" algn="l">
              <a:lnSpc>
                <a:spcPts val="4450"/>
              </a:lnSpc>
              <a:buNone/>
            </a:pPr>
            <a:r>
              <a:rPr lang="en-US" sz="2750" kern="0" spc="-37" dirty="0">
                <a:solidFill>
                  <a:srgbClr val="272525"/>
                </a:solidFill>
                <a:latin typeface="Source Serif Pro Semi Bold" pitchFamily="34" charset="0"/>
                <a:ea typeface="Source Serif Pro Semi Bold" pitchFamily="34" charset="-122"/>
                <a:cs typeface="Source Serif Pro Semi Bold" pitchFamily="34" charset="-120"/>
              </a:rPr>
              <a:t>3</a:t>
            </a:r>
            <a:endParaRPr lang="en-US" sz="2750" dirty="0"/>
          </a:p>
        </p:txBody>
      </p:sp>
      <p:sp>
        <p:nvSpPr>
          <p:cNvPr id="15" name="Text 10"/>
          <p:cNvSpPr/>
          <p:nvPr/>
        </p:nvSpPr>
        <p:spPr>
          <a:xfrm>
            <a:off x="1934170" y="4744998"/>
            <a:ext cx="2782729" cy="347782"/>
          </a:xfrm>
          <a:prstGeom prst="rect">
            <a:avLst/>
          </a:prstGeom>
          <a:noFill/>
          <a:ln/>
        </p:spPr>
        <p:txBody>
          <a:bodyPr wrap="none" lIns="0" tIns="0" rIns="0" bIns="0" rtlCol="0" anchor="t"/>
          <a:lstStyle/>
          <a:p>
            <a:pPr marL="0" indent="0" algn="r">
              <a:lnSpc>
                <a:spcPts val="2700"/>
              </a:lnSpc>
              <a:buNone/>
            </a:pPr>
            <a:r>
              <a:rPr lang="en-US" sz="2150" kern="0" spc="-44" dirty="0">
                <a:solidFill>
                  <a:srgbClr val="272525"/>
                </a:solidFill>
                <a:latin typeface="Source Serif Pro Semi Bold" pitchFamily="34" charset="0"/>
                <a:ea typeface="Source Serif Pro Semi Bold" pitchFamily="34" charset="-122"/>
                <a:cs typeface="Source Serif Pro Semi Bold" pitchFamily="34" charset="-120"/>
              </a:rPr>
              <a:t>Implementation Status</a:t>
            </a:r>
            <a:endParaRPr lang="en-US" sz="2150" dirty="0"/>
          </a:p>
        </p:txBody>
      </p:sp>
      <p:sp>
        <p:nvSpPr>
          <p:cNvPr id="16" name="Text 11"/>
          <p:cNvSpPr/>
          <p:nvPr/>
        </p:nvSpPr>
        <p:spPr>
          <a:xfrm>
            <a:off x="827842" y="5234583"/>
            <a:ext cx="3889058" cy="1135499"/>
          </a:xfrm>
          <a:prstGeom prst="rect">
            <a:avLst/>
          </a:prstGeom>
          <a:noFill/>
          <a:ln/>
        </p:spPr>
        <p:txBody>
          <a:bodyPr wrap="square" lIns="0" tIns="0" rIns="0" bIns="0" rtlCol="0" anchor="t"/>
          <a:lstStyle/>
          <a:p>
            <a:pPr marL="0" indent="0" algn="r">
              <a:lnSpc>
                <a:spcPts val="2950"/>
              </a:lnSpc>
              <a:buNone/>
            </a:pPr>
            <a:r>
              <a:rPr lang="en-US" sz="1850" kern="0" spc="-37" dirty="0">
                <a:solidFill>
                  <a:srgbClr val="272525"/>
                </a:solidFill>
                <a:latin typeface="Source Sans Pro" pitchFamily="34" charset="0"/>
                <a:ea typeface="Source Sans Pro" pitchFamily="34" charset="-122"/>
                <a:cs typeface="Source Sans Pro" pitchFamily="34" charset="-120"/>
              </a:rPr>
              <a:t>The effectiveness of these instruments depends on ratification status and state compliance with treaty obligations.</a:t>
            </a:r>
            <a:endParaRPr lang="en-US" sz="1850" dirty="0"/>
          </a:p>
        </p:txBody>
      </p:sp>
      <p:pic>
        <p:nvPicPr>
          <p:cNvPr id="17" name="Image 3" descr="preencoded.png"/>
          <p:cNvPicPr>
            <a:picLocks noChangeAspect="1"/>
          </p:cNvPicPr>
          <p:nvPr/>
        </p:nvPicPr>
        <p:blipFill>
          <a:blip r:embed="rId6"/>
          <a:stretch>
            <a:fillRect/>
          </a:stretch>
        </p:blipFill>
        <p:spPr>
          <a:xfrm>
            <a:off x="5071586" y="1945600"/>
            <a:ext cx="4487108" cy="4487108"/>
          </a:xfrm>
          <a:prstGeom prst="rect">
            <a:avLst/>
          </a:prstGeom>
        </p:spPr>
      </p:pic>
      <p:sp>
        <p:nvSpPr>
          <p:cNvPr id="18" name="Text 12"/>
          <p:cNvSpPr/>
          <p:nvPr/>
        </p:nvSpPr>
        <p:spPr>
          <a:xfrm>
            <a:off x="5853232" y="4870966"/>
            <a:ext cx="353854" cy="442317"/>
          </a:xfrm>
          <a:prstGeom prst="rect">
            <a:avLst/>
          </a:prstGeom>
          <a:noFill/>
          <a:ln/>
        </p:spPr>
        <p:txBody>
          <a:bodyPr wrap="none" lIns="0" tIns="0" rIns="0" bIns="0" rtlCol="0" anchor="t"/>
          <a:lstStyle/>
          <a:p>
            <a:pPr marL="0" indent="0" algn="l">
              <a:lnSpc>
                <a:spcPts val="4450"/>
              </a:lnSpc>
              <a:buNone/>
            </a:pPr>
            <a:r>
              <a:rPr lang="en-US" sz="2750" kern="0" spc="-37" dirty="0">
                <a:solidFill>
                  <a:srgbClr val="272525"/>
                </a:solidFill>
                <a:latin typeface="Source Serif Pro Semi Bold" pitchFamily="34" charset="0"/>
                <a:ea typeface="Source Serif Pro Semi Bold" pitchFamily="34" charset="-122"/>
                <a:cs typeface="Source Serif Pro Semi Bold" pitchFamily="34" charset="-120"/>
              </a:rPr>
              <a:t>4</a:t>
            </a:r>
            <a:endParaRPr lang="en-US" sz="2750" dirty="0"/>
          </a:p>
        </p:txBody>
      </p:sp>
      <p:sp>
        <p:nvSpPr>
          <p:cNvPr id="19" name="Text 13"/>
          <p:cNvSpPr/>
          <p:nvPr/>
        </p:nvSpPr>
        <p:spPr>
          <a:xfrm>
            <a:off x="827842" y="6825377"/>
            <a:ext cx="12974717" cy="756999"/>
          </a:xfrm>
          <a:prstGeom prst="rect">
            <a:avLst/>
          </a:prstGeom>
          <a:noFill/>
          <a:ln/>
        </p:spPr>
        <p:txBody>
          <a:bodyPr wrap="square" lIns="0" tIns="0" rIns="0" bIns="0" rtlCol="0" anchor="t"/>
          <a:lstStyle/>
          <a:p>
            <a:pPr marL="0" indent="0" algn="l">
              <a:lnSpc>
                <a:spcPts val="2950"/>
              </a:lnSpc>
              <a:buNone/>
            </a:pPr>
            <a:r>
              <a:rPr lang="en-US" sz="1850" kern="0" spc="-37" dirty="0">
                <a:solidFill>
                  <a:srgbClr val="272525"/>
                </a:solidFill>
                <a:latin typeface="Source Sans Pro" pitchFamily="34" charset="0"/>
                <a:ea typeface="Source Sans Pro" pitchFamily="34" charset="-122"/>
                <a:cs typeface="Source Sans Pro" pitchFamily="34" charset="-120"/>
              </a:rPr>
              <a:t>These core documents establish the fundamental framework for human rights protection globally, creating both moral standards and legal obligations for signatory states.</a:t>
            </a:r>
            <a:endParaRPr lang="en-US" sz="18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582811" y="835700"/>
            <a:ext cx="6360676" cy="489704"/>
          </a:xfrm>
          <a:prstGeom prst="rect">
            <a:avLst/>
          </a:prstGeom>
          <a:noFill/>
          <a:ln/>
        </p:spPr>
        <p:txBody>
          <a:bodyPr wrap="none" lIns="0" tIns="0" rIns="0" bIns="0" rtlCol="0" anchor="t"/>
          <a:lstStyle/>
          <a:p>
            <a:pPr marL="0" indent="0" algn="l">
              <a:lnSpc>
                <a:spcPts val="3850"/>
              </a:lnSpc>
              <a:buNone/>
            </a:pPr>
            <a:r>
              <a:rPr lang="en-US" sz="3050" kern="0" spc="-62" dirty="0">
                <a:solidFill>
                  <a:srgbClr val="000000"/>
                </a:solidFill>
                <a:latin typeface="Source Serif Pro Semi Bold" pitchFamily="34" charset="0"/>
                <a:ea typeface="Source Serif Pro Semi Bold" pitchFamily="34" charset="-122"/>
                <a:cs typeface="Source Serif Pro Semi Bold" pitchFamily="34" charset="-120"/>
              </a:rPr>
              <a:t>United Nations Human Rights System</a:t>
            </a:r>
            <a:endParaRPr lang="en-US" sz="3050" dirty="0"/>
          </a:p>
        </p:txBody>
      </p:sp>
      <p:pic>
        <p:nvPicPr>
          <p:cNvPr id="4" name="Image 1" descr="preencoded.png"/>
          <p:cNvPicPr>
            <a:picLocks noChangeAspect="1"/>
          </p:cNvPicPr>
          <p:nvPr/>
        </p:nvPicPr>
        <p:blipFill>
          <a:blip r:embed="rId4"/>
          <a:stretch>
            <a:fillRect/>
          </a:stretch>
        </p:blipFill>
        <p:spPr>
          <a:xfrm>
            <a:off x="582811" y="1575197"/>
            <a:ext cx="416243" cy="416243"/>
          </a:xfrm>
          <a:prstGeom prst="rect">
            <a:avLst/>
          </a:prstGeom>
        </p:spPr>
      </p:pic>
      <p:sp>
        <p:nvSpPr>
          <p:cNvPr id="5" name="Text 1"/>
          <p:cNvSpPr/>
          <p:nvPr/>
        </p:nvSpPr>
        <p:spPr>
          <a:xfrm>
            <a:off x="582811" y="2157889"/>
            <a:ext cx="1959173" cy="244912"/>
          </a:xfrm>
          <a:prstGeom prst="rect">
            <a:avLst/>
          </a:prstGeom>
          <a:noFill/>
          <a:ln/>
        </p:spPr>
        <p:txBody>
          <a:bodyPr wrap="none" lIns="0" tIns="0" rIns="0" bIns="0" rtlCol="0" anchor="t"/>
          <a:lstStyle/>
          <a:p>
            <a:pPr marL="0" indent="0" algn="l">
              <a:lnSpc>
                <a:spcPts val="1900"/>
              </a:lnSpc>
              <a:buNone/>
            </a:pPr>
            <a:r>
              <a:rPr lang="en-US" sz="1500" kern="0" spc="-31" dirty="0">
                <a:solidFill>
                  <a:srgbClr val="272525"/>
                </a:solidFill>
                <a:latin typeface="Source Serif Pro Semi Bold" pitchFamily="34" charset="0"/>
                <a:ea typeface="Source Serif Pro Semi Bold" pitchFamily="34" charset="-122"/>
                <a:cs typeface="Source Serif Pro Semi Bold" pitchFamily="34" charset="-120"/>
              </a:rPr>
              <a:t>Protection Functions</a:t>
            </a:r>
            <a:endParaRPr lang="en-US" sz="1500" dirty="0"/>
          </a:p>
        </p:txBody>
      </p:sp>
      <p:sp>
        <p:nvSpPr>
          <p:cNvPr id="6" name="Text 2"/>
          <p:cNvSpPr/>
          <p:nvPr/>
        </p:nvSpPr>
        <p:spPr>
          <a:xfrm>
            <a:off x="582811" y="2502694"/>
            <a:ext cx="2492931" cy="1598771"/>
          </a:xfrm>
          <a:prstGeom prst="rect">
            <a:avLst/>
          </a:prstGeom>
          <a:noFill/>
          <a:ln/>
        </p:spPr>
        <p:txBody>
          <a:bodyPr wrap="square" lIns="0" tIns="0" rIns="0" bIns="0" rtlCol="0" anchor="t"/>
          <a:lstStyle/>
          <a:p>
            <a:pPr marL="0" indent="0" algn="l">
              <a:lnSpc>
                <a:spcPts val="2050"/>
              </a:lnSpc>
              <a:buNone/>
            </a:pPr>
            <a:r>
              <a:rPr lang="en-US" sz="1300" kern="0" spc="-26" dirty="0">
                <a:solidFill>
                  <a:srgbClr val="272525"/>
                </a:solidFill>
                <a:latin typeface="Source Sans Pro" pitchFamily="34" charset="0"/>
                <a:ea typeface="Source Sans Pro" pitchFamily="34" charset="-122"/>
                <a:cs typeface="Source Sans Pro" pitchFamily="34" charset="-120"/>
              </a:rPr>
              <a:t>The UN system serves as the primary global guardian of human rights, establishing standards, monitoring compliance, and responding to violations through various mechanisms and bodies.</a:t>
            </a:r>
            <a:endParaRPr lang="en-US" sz="1300" dirty="0"/>
          </a:p>
        </p:txBody>
      </p:sp>
      <p:pic>
        <p:nvPicPr>
          <p:cNvPr id="7" name="Image 2" descr="preencoded.png"/>
          <p:cNvPicPr>
            <a:picLocks noChangeAspect="1"/>
          </p:cNvPicPr>
          <p:nvPr/>
        </p:nvPicPr>
        <p:blipFill>
          <a:blip r:embed="rId5"/>
          <a:stretch>
            <a:fillRect/>
          </a:stretch>
        </p:blipFill>
        <p:spPr>
          <a:xfrm>
            <a:off x="3325535" y="1575197"/>
            <a:ext cx="416243" cy="416243"/>
          </a:xfrm>
          <a:prstGeom prst="rect">
            <a:avLst/>
          </a:prstGeom>
        </p:spPr>
      </p:pic>
      <p:sp>
        <p:nvSpPr>
          <p:cNvPr id="8" name="Text 3"/>
          <p:cNvSpPr/>
          <p:nvPr/>
        </p:nvSpPr>
        <p:spPr>
          <a:xfrm>
            <a:off x="3325535" y="2157889"/>
            <a:ext cx="1959173" cy="244912"/>
          </a:xfrm>
          <a:prstGeom prst="rect">
            <a:avLst/>
          </a:prstGeom>
          <a:noFill/>
          <a:ln/>
        </p:spPr>
        <p:txBody>
          <a:bodyPr wrap="none" lIns="0" tIns="0" rIns="0" bIns="0" rtlCol="0" anchor="t"/>
          <a:lstStyle/>
          <a:p>
            <a:pPr marL="0" indent="0" algn="l">
              <a:lnSpc>
                <a:spcPts val="1900"/>
              </a:lnSpc>
              <a:buNone/>
            </a:pPr>
            <a:r>
              <a:rPr lang="en-US" sz="1500" kern="0" spc="-31" dirty="0">
                <a:solidFill>
                  <a:srgbClr val="272525"/>
                </a:solidFill>
                <a:latin typeface="Source Serif Pro Semi Bold" pitchFamily="34" charset="0"/>
                <a:ea typeface="Source Serif Pro Semi Bold" pitchFamily="34" charset="-122"/>
                <a:cs typeface="Source Serif Pro Semi Bold" pitchFamily="34" charset="-120"/>
              </a:rPr>
              <a:t>Special Procedures</a:t>
            </a:r>
            <a:endParaRPr lang="en-US" sz="1500" dirty="0"/>
          </a:p>
        </p:txBody>
      </p:sp>
      <p:sp>
        <p:nvSpPr>
          <p:cNvPr id="9" name="Text 4"/>
          <p:cNvSpPr/>
          <p:nvPr/>
        </p:nvSpPr>
        <p:spPr>
          <a:xfrm>
            <a:off x="3325535" y="2502694"/>
            <a:ext cx="2492931" cy="1865233"/>
          </a:xfrm>
          <a:prstGeom prst="rect">
            <a:avLst/>
          </a:prstGeom>
          <a:noFill/>
          <a:ln/>
        </p:spPr>
        <p:txBody>
          <a:bodyPr wrap="square" lIns="0" tIns="0" rIns="0" bIns="0" rtlCol="0" anchor="t"/>
          <a:lstStyle/>
          <a:p>
            <a:pPr marL="0" indent="0" algn="l">
              <a:lnSpc>
                <a:spcPts val="2050"/>
              </a:lnSpc>
              <a:buNone/>
            </a:pPr>
            <a:r>
              <a:rPr lang="en-US" sz="1300" kern="0" spc="-26" dirty="0">
                <a:solidFill>
                  <a:srgbClr val="272525"/>
                </a:solidFill>
                <a:latin typeface="Source Sans Pro" pitchFamily="34" charset="0"/>
                <a:ea typeface="Source Sans Pro" pitchFamily="34" charset="-122"/>
                <a:cs typeface="Source Sans Pro" pitchFamily="34" charset="-120"/>
              </a:rPr>
              <a:t>Special Rapporteurs, Working Groups, and Investigative Bodies examine specific human rights issues or country situations, providing expert analysis and recommendations to the international community.</a:t>
            </a:r>
            <a:endParaRPr lang="en-US" sz="1300" dirty="0"/>
          </a:p>
        </p:txBody>
      </p:sp>
      <p:pic>
        <p:nvPicPr>
          <p:cNvPr id="10" name="Image 3" descr="preencoded.png"/>
          <p:cNvPicPr>
            <a:picLocks noChangeAspect="1"/>
          </p:cNvPicPr>
          <p:nvPr/>
        </p:nvPicPr>
        <p:blipFill>
          <a:blip r:embed="rId6"/>
          <a:stretch>
            <a:fillRect/>
          </a:stretch>
        </p:blipFill>
        <p:spPr>
          <a:xfrm>
            <a:off x="6068258" y="1575197"/>
            <a:ext cx="416243" cy="416243"/>
          </a:xfrm>
          <a:prstGeom prst="rect">
            <a:avLst/>
          </a:prstGeom>
        </p:spPr>
      </p:pic>
      <p:sp>
        <p:nvSpPr>
          <p:cNvPr id="11" name="Text 5"/>
          <p:cNvSpPr/>
          <p:nvPr/>
        </p:nvSpPr>
        <p:spPr>
          <a:xfrm>
            <a:off x="6068258" y="2157889"/>
            <a:ext cx="2165866" cy="244912"/>
          </a:xfrm>
          <a:prstGeom prst="rect">
            <a:avLst/>
          </a:prstGeom>
          <a:noFill/>
          <a:ln/>
        </p:spPr>
        <p:txBody>
          <a:bodyPr wrap="none" lIns="0" tIns="0" rIns="0" bIns="0" rtlCol="0" anchor="t"/>
          <a:lstStyle/>
          <a:p>
            <a:pPr marL="0" indent="0" algn="l">
              <a:lnSpc>
                <a:spcPts val="1900"/>
              </a:lnSpc>
              <a:buNone/>
            </a:pPr>
            <a:r>
              <a:rPr lang="en-US" sz="1500" kern="0" spc="-31" dirty="0">
                <a:solidFill>
                  <a:srgbClr val="272525"/>
                </a:solidFill>
                <a:latin typeface="Source Serif Pro Semi Bold" pitchFamily="34" charset="0"/>
                <a:ea typeface="Source Serif Pro Semi Bold" pitchFamily="34" charset="-122"/>
                <a:cs typeface="Source Serif Pro Semi Bold" pitchFamily="34" charset="-120"/>
              </a:rPr>
              <a:t>Sustainable Development</a:t>
            </a:r>
            <a:endParaRPr lang="en-US" sz="1500" dirty="0"/>
          </a:p>
        </p:txBody>
      </p:sp>
      <p:sp>
        <p:nvSpPr>
          <p:cNvPr id="12" name="Text 6"/>
          <p:cNvSpPr/>
          <p:nvPr/>
        </p:nvSpPr>
        <p:spPr>
          <a:xfrm>
            <a:off x="6068258" y="2502694"/>
            <a:ext cx="2492931" cy="1598771"/>
          </a:xfrm>
          <a:prstGeom prst="rect">
            <a:avLst/>
          </a:prstGeom>
          <a:noFill/>
          <a:ln/>
        </p:spPr>
        <p:txBody>
          <a:bodyPr wrap="square" lIns="0" tIns="0" rIns="0" bIns="0" rtlCol="0" anchor="t"/>
          <a:lstStyle/>
          <a:p>
            <a:pPr marL="0" indent="0" algn="l">
              <a:lnSpc>
                <a:spcPts val="2050"/>
              </a:lnSpc>
              <a:buNone/>
            </a:pPr>
            <a:r>
              <a:rPr lang="en-US" sz="1300" kern="0" spc="-26" dirty="0">
                <a:solidFill>
                  <a:srgbClr val="272525"/>
                </a:solidFill>
                <a:latin typeface="Source Sans Pro" pitchFamily="34" charset="0"/>
                <a:ea typeface="Source Sans Pro" pitchFamily="34" charset="-122"/>
                <a:cs typeface="Source Sans Pro" pitchFamily="34" charset="-120"/>
              </a:rPr>
              <a:t>The UN has established clear links between human rights and the Sustainable Development Goals, recognizing that development must be rights-based to be truly sustainable and equitable.</a:t>
            </a:r>
            <a:endParaRPr lang="en-US" sz="1300" dirty="0"/>
          </a:p>
        </p:txBody>
      </p:sp>
      <p:pic>
        <p:nvPicPr>
          <p:cNvPr id="13" name="Image 4" descr="preencoded.png"/>
          <p:cNvPicPr>
            <a:picLocks noChangeAspect="1"/>
          </p:cNvPicPr>
          <p:nvPr/>
        </p:nvPicPr>
        <p:blipFill>
          <a:blip r:embed="rId7"/>
          <a:stretch>
            <a:fillRect/>
          </a:stretch>
        </p:blipFill>
        <p:spPr>
          <a:xfrm>
            <a:off x="582811" y="4867513"/>
            <a:ext cx="416243" cy="416243"/>
          </a:xfrm>
          <a:prstGeom prst="rect">
            <a:avLst/>
          </a:prstGeom>
        </p:spPr>
      </p:pic>
      <p:sp>
        <p:nvSpPr>
          <p:cNvPr id="14" name="Text 7"/>
          <p:cNvSpPr/>
          <p:nvPr/>
        </p:nvSpPr>
        <p:spPr>
          <a:xfrm>
            <a:off x="582811" y="5450205"/>
            <a:ext cx="1959173" cy="244912"/>
          </a:xfrm>
          <a:prstGeom prst="rect">
            <a:avLst/>
          </a:prstGeom>
          <a:noFill/>
          <a:ln/>
        </p:spPr>
        <p:txBody>
          <a:bodyPr wrap="none" lIns="0" tIns="0" rIns="0" bIns="0" rtlCol="0" anchor="t"/>
          <a:lstStyle/>
          <a:p>
            <a:pPr marL="0" indent="0" algn="l">
              <a:lnSpc>
                <a:spcPts val="1900"/>
              </a:lnSpc>
              <a:buNone/>
            </a:pPr>
            <a:r>
              <a:rPr lang="en-US" sz="1500" kern="0" spc="-31" dirty="0">
                <a:solidFill>
                  <a:srgbClr val="272525"/>
                </a:solidFill>
                <a:latin typeface="Source Serif Pro Semi Bold" pitchFamily="34" charset="0"/>
                <a:ea typeface="Source Serif Pro Semi Bold" pitchFamily="34" charset="-122"/>
                <a:cs typeface="Source Serif Pro Semi Bold" pitchFamily="34" charset="-120"/>
              </a:rPr>
              <a:t>Business Guidelines</a:t>
            </a:r>
            <a:endParaRPr lang="en-US" sz="1500" dirty="0"/>
          </a:p>
        </p:txBody>
      </p:sp>
      <p:sp>
        <p:nvSpPr>
          <p:cNvPr id="15" name="Text 8"/>
          <p:cNvSpPr/>
          <p:nvPr/>
        </p:nvSpPr>
        <p:spPr>
          <a:xfrm>
            <a:off x="582811" y="5795010"/>
            <a:ext cx="2492931" cy="1598771"/>
          </a:xfrm>
          <a:prstGeom prst="rect">
            <a:avLst/>
          </a:prstGeom>
          <a:noFill/>
          <a:ln/>
        </p:spPr>
        <p:txBody>
          <a:bodyPr wrap="square" lIns="0" tIns="0" rIns="0" bIns="0" rtlCol="0" anchor="t"/>
          <a:lstStyle/>
          <a:p>
            <a:pPr marL="0" indent="0" algn="l">
              <a:lnSpc>
                <a:spcPts val="2050"/>
              </a:lnSpc>
              <a:buNone/>
            </a:pPr>
            <a:r>
              <a:rPr lang="en-US" sz="1300" kern="0" spc="-26" dirty="0">
                <a:solidFill>
                  <a:srgbClr val="272525"/>
                </a:solidFill>
                <a:latin typeface="Source Sans Pro" pitchFamily="34" charset="0"/>
                <a:ea typeface="Source Sans Pro" pitchFamily="34" charset="-122"/>
                <a:cs typeface="Source Sans Pro" pitchFamily="34" charset="-120"/>
              </a:rPr>
              <a:t>UN Guidelines on Business and Human Rights establish standards for corporate responsibility, requiring businesses to respect human rights throughout their operations and supply chains.</a:t>
            </a:r>
            <a:endParaRPr lang="en-US" sz="1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837724" y="716518"/>
            <a:ext cx="9753957" cy="704017"/>
          </a:xfrm>
          <a:prstGeom prst="rect">
            <a:avLst/>
          </a:prstGeom>
          <a:noFill/>
          <a:ln/>
        </p:spPr>
        <p:txBody>
          <a:bodyPr wrap="none" lIns="0" tIns="0" rIns="0" bIns="0" rtlCol="0" anchor="t"/>
          <a:lstStyle/>
          <a:p>
            <a:pPr marL="0" indent="0" algn="l">
              <a:lnSpc>
                <a:spcPts val="5500"/>
              </a:lnSpc>
              <a:buNone/>
            </a:pPr>
            <a:r>
              <a:rPr lang="en-US" sz="4400" kern="0" spc="-89" dirty="0">
                <a:solidFill>
                  <a:srgbClr val="000000"/>
                </a:solidFill>
                <a:latin typeface="Source Serif Pro Semi Bold" pitchFamily="34" charset="0"/>
                <a:ea typeface="Source Serif Pro Semi Bold" pitchFamily="34" charset="-122"/>
                <a:cs typeface="Source Serif Pro Semi Bold" pitchFamily="34" charset="-120"/>
              </a:rPr>
              <a:t>Vulnerable Groups and Access to Justice</a:t>
            </a:r>
            <a:endParaRPr lang="en-US" sz="4400" dirty="0"/>
          </a:p>
        </p:txBody>
      </p:sp>
      <p:pic>
        <p:nvPicPr>
          <p:cNvPr id="3" name="Image 0" descr="preencoded.png"/>
          <p:cNvPicPr>
            <a:picLocks noChangeAspect="1"/>
          </p:cNvPicPr>
          <p:nvPr/>
        </p:nvPicPr>
        <p:blipFill>
          <a:blip r:embed="rId3"/>
          <a:stretch>
            <a:fillRect/>
          </a:stretch>
        </p:blipFill>
        <p:spPr>
          <a:xfrm>
            <a:off x="837724" y="1899285"/>
            <a:ext cx="4078962" cy="2520910"/>
          </a:xfrm>
          <a:prstGeom prst="rect">
            <a:avLst/>
          </a:prstGeom>
        </p:spPr>
      </p:pic>
      <p:sp>
        <p:nvSpPr>
          <p:cNvPr id="4" name="Text 1"/>
          <p:cNvSpPr/>
          <p:nvPr/>
        </p:nvSpPr>
        <p:spPr>
          <a:xfrm>
            <a:off x="837724" y="4719399"/>
            <a:ext cx="2816185" cy="351949"/>
          </a:xfrm>
          <a:prstGeom prst="rect">
            <a:avLst/>
          </a:prstGeom>
          <a:noFill/>
          <a:ln/>
        </p:spPr>
        <p:txBody>
          <a:bodyPr wrap="none" lIns="0" tIns="0" rIns="0" bIns="0" rtlCol="0" anchor="t"/>
          <a:lstStyle/>
          <a:p>
            <a:pPr marL="0" indent="0" algn="l">
              <a:lnSpc>
                <a:spcPts val="275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Children's Rights</a:t>
            </a:r>
            <a:endParaRPr lang="en-US" sz="2200" dirty="0"/>
          </a:p>
        </p:txBody>
      </p:sp>
      <p:sp>
        <p:nvSpPr>
          <p:cNvPr id="5" name="Text 2"/>
          <p:cNvSpPr/>
          <p:nvPr/>
        </p:nvSpPr>
        <p:spPr>
          <a:xfrm>
            <a:off x="837724" y="5214938"/>
            <a:ext cx="4078962" cy="2298144"/>
          </a:xfrm>
          <a:prstGeom prst="rect">
            <a:avLst/>
          </a:prstGeom>
          <a:noFill/>
          <a:ln/>
        </p:spPr>
        <p:txBody>
          <a:bodyPr wrap="square" lIns="0" tIns="0" rIns="0" bIns="0" rtlCol="0" anchor="t"/>
          <a:lstStyle/>
          <a:p>
            <a:pPr marL="0" indent="0" algn="l">
              <a:lnSpc>
                <a:spcPts val="3000"/>
              </a:lnSpc>
              <a:buNone/>
            </a:pPr>
            <a:r>
              <a:rPr lang="en-US" sz="1850" kern="0" spc="-38" dirty="0">
                <a:solidFill>
                  <a:srgbClr val="272525"/>
                </a:solidFill>
                <a:latin typeface="Source Sans Pro" pitchFamily="34" charset="0"/>
                <a:ea typeface="Source Sans Pro" pitchFamily="34" charset="-122"/>
                <a:cs typeface="Source Sans Pro" pitchFamily="34" charset="-120"/>
              </a:rPr>
              <a:t>Children require special protection due to their vulnerability. International frameworks establish rights to education, protection from exploitation, and consideration of their best interests in all decisions affecting them.</a:t>
            </a:r>
            <a:endParaRPr lang="en-US" sz="1850" dirty="0"/>
          </a:p>
        </p:txBody>
      </p:sp>
      <p:pic>
        <p:nvPicPr>
          <p:cNvPr id="6" name="Image 1" descr="preencoded.png"/>
          <p:cNvPicPr>
            <a:picLocks noChangeAspect="1"/>
          </p:cNvPicPr>
          <p:nvPr/>
        </p:nvPicPr>
        <p:blipFill>
          <a:blip r:embed="rId4"/>
          <a:stretch>
            <a:fillRect/>
          </a:stretch>
        </p:blipFill>
        <p:spPr>
          <a:xfrm>
            <a:off x="5275659" y="1899285"/>
            <a:ext cx="4078962" cy="2520910"/>
          </a:xfrm>
          <a:prstGeom prst="rect">
            <a:avLst/>
          </a:prstGeom>
        </p:spPr>
      </p:pic>
      <p:sp>
        <p:nvSpPr>
          <p:cNvPr id="7" name="Text 3"/>
          <p:cNvSpPr/>
          <p:nvPr/>
        </p:nvSpPr>
        <p:spPr>
          <a:xfrm>
            <a:off x="5275659" y="4719399"/>
            <a:ext cx="2816185" cy="351949"/>
          </a:xfrm>
          <a:prstGeom prst="rect">
            <a:avLst/>
          </a:prstGeom>
          <a:noFill/>
          <a:ln/>
        </p:spPr>
        <p:txBody>
          <a:bodyPr wrap="none" lIns="0" tIns="0" rIns="0" bIns="0" rtlCol="0" anchor="t"/>
          <a:lstStyle/>
          <a:p>
            <a:pPr marL="0" indent="0" algn="l">
              <a:lnSpc>
                <a:spcPts val="275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Refugees and Migrants</a:t>
            </a:r>
            <a:endParaRPr lang="en-US" sz="2200" dirty="0"/>
          </a:p>
        </p:txBody>
      </p:sp>
      <p:sp>
        <p:nvSpPr>
          <p:cNvPr id="8" name="Text 4"/>
          <p:cNvSpPr/>
          <p:nvPr/>
        </p:nvSpPr>
        <p:spPr>
          <a:xfrm>
            <a:off x="5275659" y="5214938"/>
            <a:ext cx="4078962" cy="2298144"/>
          </a:xfrm>
          <a:prstGeom prst="rect">
            <a:avLst/>
          </a:prstGeom>
          <a:noFill/>
          <a:ln/>
        </p:spPr>
        <p:txBody>
          <a:bodyPr wrap="square" lIns="0" tIns="0" rIns="0" bIns="0" rtlCol="0" anchor="t"/>
          <a:lstStyle/>
          <a:p>
            <a:pPr marL="0" indent="0" algn="l">
              <a:lnSpc>
                <a:spcPts val="3000"/>
              </a:lnSpc>
              <a:buNone/>
            </a:pPr>
            <a:r>
              <a:rPr lang="en-US" sz="1850" kern="0" spc="-38" dirty="0">
                <a:solidFill>
                  <a:srgbClr val="272525"/>
                </a:solidFill>
                <a:latin typeface="Source Sans Pro" pitchFamily="34" charset="0"/>
                <a:ea typeface="Source Sans Pro" pitchFamily="34" charset="-122"/>
                <a:cs typeface="Source Sans Pro" pitchFamily="34" charset="-120"/>
              </a:rPr>
              <a:t>Refugee law and migration frameworks protect those fleeing persecution or seeking better lives. These populations face unique challenges requiring specific human rights protections regardless of their legal status.</a:t>
            </a:r>
            <a:endParaRPr lang="en-US" sz="1850" dirty="0"/>
          </a:p>
        </p:txBody>
      </p:sp>
      <p:pic>
        <p:nvPicPr>
          <p:cNvPr id="9" name="Image 2" descr="preencoded.png"/>
          <p:cNvPicPr>
            <a:picLocks noChangeAspect="1"/>
          </p:cNvPicPr>
          <p:nvPr/>
        </p:nvPicPr>
        <p:blipFill>
          <a:blip r:embed="rId5"/>
          <a:stretch>
            <a:fillRect/>
          </a:stretch>
        </p:blipFill>
        <p:spPr>
          <a:xfrm>
            <a:off x="9713595" y="1899285"/>
            <a:ext cx="4079081" cy="2521029"/>
          </a:xfrm>
          <a:prstGeom prst="rect">
            <a:avLst/>
          </a:prstGeom>
        </p:spPr>
      </p:pic>
      <p:sp>
        <p:nvSpPr>
          <p:cNvPr id="10" name="Text 5"/>
          <p:cNvSpPr/>
          <p:nvPr/>
        </p:nvSpPr>
        <p:spPr>
          <a:xfrm>
            <a:off x="9713595" y="4719518"/>
            <a:ext cx="3054429" cy="351949"/>
          </a:xfrm>
          <a:prstGeom prst="rect">
            <a:avLst/>
          </a:prstGeom>
          <a:noFill/>
          <a:ln/>
        </p:spPr>
        <p:txBody>
          <a:bodyPr wrap="none" lIns="0" tIns="0" rIns="0" bIns="0" rtlCol="0" anchor="t"/>
          <a:lstStyle/>
          <a:p>
            <a:pPr marL="0" indent="0" algn="l">
              <a:lnSpc>
                <a:spcPts val="2750"/>
              </a:lnSpc>
              <a:buNone/>
            </a:pPr>
            <a:r>
              <a:rPr lang="en-US" sz="2200" kern="0" spc="-44" dirty="0">
                <a:solidFill>
                  <a:srgbClr val="272525"/>
                </a:solidFill>
                <a:latin typeface="Source Serif Pro Semi Bold" pitchFamily="34" charset="0"/>
                <a:ea typeface="Source Serif Pro Semi Bold" pitchFamily="34" charset="-122"/>
                <a:cs typeface="Source Serif Pro Semi Bold" pitchFamily="34" charset="-120"/>
              </a:rPr>
              <a:t>Other Vulnerable Groups</a:t>
            </a:r>
            <a:endParaRPr lang="en-US" sz="2200" dirty="0"/>
          </a:p>
        </p:txBody>
      </p:sp>
      <p:sp>
        <p:nvSpPr>
          <p:cNvPr id="11" name="Text 6"/>
          <p:cNvSpPr/>
          <p:nvPr/>
        </p:nvSpPr>
        <p:spPr>
          <a:xfrm>
            <a:off x="9713595" y="5215057"/>
            <a:ext cx="4079081" cy="1915120"/>
          </a:xfrm>
          <a:prstGeom prst="rect">
            <a:avLst/>
          </a:prstGeom>
          <a:noFill/>
          <a:ln/>
        </p:spPr>
        <p:txBody>
          <a:bodyPr wrap="square" lIns="0" tIns="0" rIns="0" bIns="0" rtlCol="0" anchor="t"/>
          <a:lstStyle/>
          <a:p>
            <a:pPr marL="0" indent="0" algn="l">
              <a:lnSpc>
                <a:spcPts val="3000"/>
              </a:lnSpc>
              <a:buNone/>
            </a:pPr>
            <a:r>
              <a:rPr lang="en-US" sz="1850" kern="0" spc="-38" dirty="0">
                <a:solidFill>
                  <a:srgbClr val="272525"/>
                </a:solidFill>
                <a:latin typeface="Source Sans Pro" pitchFamily="34" charset="0"/>
                <a:ea typeface="Source Sans Pro" pitchFamily="34" charset="-122"/>
                <a:cs typeface="Source Sans Pro" pitchFamily="34" charset="-120"/>
              </a:rPr>
              <a:t>Women and girls, persons with disabilities, and LGBTI persons face distinct challenges requiring targeted protections. Civil society organizations and social media play crucial roles in advocating for these groups.</a:t>
            </a:r>
            <a:endParaRPr lang="en-US" sz="18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920</Words>
  <Application>Microsoft Macintosh PowerPoint</Application>
  <PresentationFormat>Произвольный</PresentationFormat>
  <Paragraphs>82</Paragraphs>
  <Slides>8</Slides>
  <Notes>8</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Source Sans Pro</vt:lpstr>
      <vt:lpstr>Source Sans Pro Bold</vt:lpstr>
      <vt:lpstr>Source Serif Pro Semi Bold</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Viacheslav Tuliakov</cp:lastModifiedBy>
  <cp:revision>1</cp:revision>
  <dcterms:created xsi:type="dcterms:W3CDTF">2025-03-16T19:18:32Z</dcterms:created>
  <dcterms:modified xsi:type="dcterms:W3CDTF">2025-03-16T19:18:58Z</dcterms:modified>
</cp:coreProperties>
</file>