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62"/>
  </p:notesMasterIdLst>
  <p:sldIdLst>
    <p:sldId id="319" r:id="rId2"/>
    <p:sldId id="289" r:id="rId3"/>
    <p:sldId id="290" r:id="rId4"/>
    <p:sldId id="291" r:id="rId5"/>
    <p:sldId id="292" r:id="rId6"/>
    <p:sldId id="293" r:id="rId7"/>
    <p:sldId id="294" r:id="rId8"/>
    <p:sldId id="295" r:id="rId9"/>
    <p:sldId id="296" r:id="rId10"/>
    <p:sldId id="297" r:id="rId11"/>
    <p:sldId id="298" r:id="rId12"/>
    <p:sldId id="315" r:id="rId13"/>
    <p:sldId id="299" r:id="rId14"/>
    <p:sldId id="300" r:id="rId15"/>
    <p:sldId id="301" r:id="rId16"/>
    <p:sldId id="302" r:id="rId17"/>
    <p:sldId id="303" r:id="rId18"/>
    <p:sldId id="304" r:id="rId19"/>
    <p:sldId id="305" r:id="rId20"/>
    <p:sldId id="306" r:id="rId21"/>
    <p:sldId id="307" r:id="rId22"/>
    <p:sldId id="308" r:id="rId23"/>
    <p:sldId id="309" r:id="rId24"/>
    <p:sldId id="310" r:id="rId25"/>
    <p:sldId id="311" r:id="rId26"/>
    <p:sldId id="312" r:id="rId27"/>
    <p:sldId id="313" r:id="rId28"/>
    <p:sldId id="259" r:id="rId29"/>
    <p:sldId id="316" r:id="rId30"/>
    <p:sldId id="260" r:id="rId31"/>
    <p:sldId id="261" r:id="rId32"/>
    <p:sldId id="262" r:id="rId33"/>
    <p:sldId id="263" r:id="rId34"/>
    <p:sldId id="264" r:id="rId35"/>
    <p:sldId id="266" r:id="rId36"/>
    <p:sldId id="267" r:id="rId37"/>
    <p:sldId id="268" r:id="rId38"/>
    <p:sldId id="269" r:id="rId39"/>
    <p:sldId id="270" r:id="rId40"/>
    <p:sldId id="271" r:id="rId41"/>
    <p:sldId id="283" r:id="rId42"/>
    <p:sldId id="272" r:id="rId43"/>
    <p:sldId id="284" r:id="rId44"/>
    <p:sldId id="273" r:id="rId45"/>
    <p:sldId id="274" r:id="rId46"/>
    <p:sldId id="275" r:id="rId47"/>
    <p:sldId id="276" r:id="rId48"/>
    <p:sldId id="277" r:id="rId49"/>
    <p:sldId id="286" r:id="rId50"/>
    <p:sldId id="278" r:id="rId51"/>
    <p:sldId id="279" r:id="rId52"/>
    <p:sldId id="280" r:id="rId53"/>
    <p:sldId id="321" r:id="rId54"/>
    <p:sldId id="320" r:id="rId55"/>
    <p:sldId id="288" r:id="rId56"/>
    <p:sldId id="281" r:id="rId57"/>
    <p:sldId id="282" r:id="rId58"/>
    <p:sldId id="285" r:id="rId59"/>
    <p:sldId id="322" r:id="rId60"/>
    <p:sldId id="287" r:id="rId6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>
        <p:scale>
          <a:sx n="66" d="100"/>
          <a:sy n="66" d="100"/>
        </p:scale>
        <p:origin x="-142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5518B3-B5C1-4E8D-BBAD-05005CCFD41F}" type="datetimeFigureOut">
              <a:rPr lang="ru-RU" smtClean="0"/>
              <a:pPr/>
              <a:t>27.11.2015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B15604-5341-4F90-8E24-9E8CBA330B0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14228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16E52-6375-40DE-946C-4A976BAF8CE8}" type="datetime1">
              <a:rPr lang="ru-RU" smtClean="0"/>
              <a:pPr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Надія Зубченко, бібліотекар І категорії Наукової бібліотеки "НУ ОЮА"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7DF9D-25E6-4410-8820-53F9472EE84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A8B36-0ED6-44CB-B481-292F6DD8F5E0}" type="datetime1">
              <a:rPr lang="ru-RU" smtClean="0"/>
              <a:pPr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Надія Зубченко, бібліотекар І категорії Наукової бібліотеки "НУ ОЮА"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7DF9D-25E6-4410-8820-53F9472EE84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26A49-1F87-4E1D-BDD6-68DBDAAD3540}" type="datetime1">
              <a:rPr lang="ru-RU" smtClean="0"/>
              <a:pPr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Надія Зубченко, бібліотекар І категорії Наукової бібліотеки "НУ ОЮА"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7DF9D-25E6-4410-8820-53F9472EE8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2675D-A81B-4915-B707-7135D05FB1B8}" type="datetime1">
              <a:rPr lang="ru-RU" smtClean="0"/>
              <a:pPr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Надія Зубченко, бібліотекар І категорії Наукової бібліотеки "НУ ОЮА"</a:t>
            </a: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7DF9D-25E6-4410-8820-53F9472EE8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F23B2-DB84-429C-9F0E-5B4AAEB8350E}" type="datetime1">
              <a:rPr lang="ru-RU" smtClean="0"/>
              <a:pPr/>
              <a:t>27.11.2015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Надія Зубченко, бібліотекар І категорії Наукової бібліотеки "НУ ОЮА"</a:t>
            </a: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7DF9D-25E6-4410-8820-53F9472EE8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B40B4-6CC0-4B1E-8663-348C8532C3BC}" type="datetime1">
              <a:rPr lang="ru-RU" smtClean="0"/>
              <a:pPr/>
              <a:t>27.11.2015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Надія Зубченко, бібліотекар І категорії Наукової бібліотеки "НУ ОЮА"</a:t>
            </a: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7DF9D-25E6-4410-8820-53F9472EE8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3010A-C77E-4681-A73E-EF8501F11C33}" type="datetime1">
              <a:rPr lang="ru-RU" smtClean="0"/>
              <a:pPr/>
              <a:t>27.11.2015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Надія Зубченко, бібліотекар І категорії Наукової бібліотеки "НУ ОЮА"</a:t>
            </a: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7DF9D-25E6-4410-8820-53F9472EE8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8CE4A-05C8-487D-B9D8-72962CB04606}" type="datetime1">
              <a:rPr lang="ru-RU" smtClean="0"/>
              <a:pPr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Надія Зубченко, бібліотекар І категорії Наукової бібліотеки "НУ ОЮА"</a:t>
            </a: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7DF9D-25E6-4410-8820-53F9472EE8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78C19-B800-4F21-9A7D-484765A8EFFB}" type="datetime1">
              <a:rPr lang="ru-RU" smtClean="0"/>
              <a:pPr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Надія Зубченко, бібліотекар І категорії Наукової бібліотеки "НУ ОЮА"</a:t>
            </a: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7DF9D-25E6-4410-8820-53F9472EE8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EBFD3-0A65-4FC4-BDA3-A5199CDE4FB7}" type="datetime1">
              <a:rPr lang="ru-RU" smtClean="0"/>
              <a:pPr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Надія Зубченко, бібліотекар І категорії Наукової бібліотеки "НУ ОЮА"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7DF9D-25E6-4410-8820-53F9472EE8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F753B-F536-4AB1-8B5A-A963EFEAE1BF}" type="datetime1">
              <a:rPr lang="ru-RU" smtClean="0"/>
              <a:pPr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Надія Зубченко, бібліотекар І категорії Наукової бібліотеки "НУ ОЮА"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7DF9D-25E6-4410-8820-53F9472EE8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1574564F-B0B5-4ED9-B08D-61043A601EA1}" type="datetime1">
              <a:rPr lang="ru-RU" smtClean="0"/>
              <a:pPr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Надія Зубченко, бібліотекар І категорії Наукової бібліотеки "НУ ОЮА"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BE27DF9D-25E6-4410-8820-53F9472EE84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dt="0"/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microsoft.com/office/2007/relationships/hdphoto" Target="../media/hdphoto4.wdp"/><Relationship Id="rId7" Type="http://schemas.openxmlformats.org/officeDocument/2006/relationships/image" Target="../media/image23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irbis-nbuv.gov.ua/cgi-bin/irbis_nbuv/cgiirbis_64.exe?C21COM=2&amp;I21DBN=UJRN&amp;P21DBN=UJRN&amp;IMAGE_FILE_DOWNLOAD=1&amp;Image_file_name=PDF/vcpitevn_2014_21_12.pdf" TargetMode="External"/><Relationship Id="rId5" Type="http://schemas.openxmlformats.org/officeDocument/2006/relationships/hyperlink" Target="http://www.irbis-nbuv.gov.ua/cgi-bin/irbis_nbuv/cgiirbis_64.exe?Z21ID=&amp;I21DBN=UJRN&amp;P21DBN=UJRN&amp;S21STN=1&amp;S21REF=10&amp;S21FMT=JUU_all&amp;C21COM=S&amp;S21CNR=20&amp;S21P01=0&amp;S21P02=0&amp;S21P03=IJ=&amp;S21COLORTERMS=1&amp;S21STR=%D0%9629210:%D0%A2%D0%B5%D1%85.%D1%8D%D0%BB%D0%B5%D0%BA%D1%82%D1%80%D0%BE%D1%84%D0%B8%D0%B7." TargetMode="External"/><Relationship Id="rId4" Type="http://schemas.openxmlformats.org/officeDocument/2006/relationships/hyperlink" Target="http://www.irbis-nbuv.gov.ua/cgi-bin/irbis_nbuv/cgiirbis_64.exe?Z21ID=&amp;I21DBN=UJRN&amp;P21DBN=UJRN&amp;S21STN=1&amp;S21REF=10&amp;S21FMT=fullwebr&amp;C21COM=S&amp;S21CNR=20&amp;S21P01=0&amp;S21P02=0&amp;S21P03=A=&amp;S21COLORTERMS=1&amp;S21STR=%D0%9A%D0%B0%D1%81%D1%96%D0%BB%D0%BE%D0%B2%20%D0%9E$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37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5.wdp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32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59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45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7" Type="http://schemas.openxmlformats.org/officeDocument/2006/relationships/image" Target="../media/image9.jpe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7.jpeg"/><Relationship Id="rId5" Type="http://schemas.openxmlformats.org/officeDocument/2006/relationships/image" Target="../media/image66.jpeg"/><Relationship Id="rId4" Type="http://schemas.openxmlformats.org/officeDocument/2006/relationships/image" Target="../media/image65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71.jpeg"/><Relationship Id="rId4" Type="http://schemas.openxmlformats.org/officeDocument/2006/relationships/image" Target="../media/image70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gif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7" Type="http://schemas.openxmlformats.org/officeDocument/2006/relationships/image" Target="../media/image9.jpe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3.jpeg"/><Relationship Id="rId5" Type="http://schemas.openxmlformats.org/officeDocument/2006/relationships/image" Target="../media/image49.png"/><Relationship Id="rId4" Type="http://schemas.openxmlformats.org/officeDocument/2006/relationships/image" Target="../media/image51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871700" y="6381328"/>
            <a:ext cx="5400600" cy="365125"/>
          </a:xfrm>
        </p:spPr>
        <p:txBody>
          <a:bodyPr/>
          <a:lstStyle/>
          <a:p>
            <a:pPr algn="ctr"/>
            <a:r>
              <a:rPr lang="en-US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"НУ ОЮА"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70693" y="566678"/>
            <a:ext cx="7202613" cy="2862322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  <a:outerShdw blurRad="254000" dist="228600" dir="2700000" sx="106000" sy="106000" rotWithShape="0">
              <a:srgbClr val="000000">
                <a:alpha val="45000"/>
              </a:srgb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  <a:sp3d extrusionH="57150">
              <a:bevelT w="38100" h="38100" prst="angle"/>
            </a:sp3d>
          </a:bodyPr>
          <a:lstStyle/>
          <a:p>
            <a:pPr algn="ctr"/>
            <a:r>
              <a:rPr lang="ru-RU" sz="7200" b="1" dirty="0" err="1" smtClean="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Сучасний</a:t>
            </a:r>
            <a:r>
              <a:rPr lang="ru-RU" sz="72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ru-RU" sz="7200" b="1" dirty="0" err="1" smtClean="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вчений</a:t>
            </a:r>
            <a:r>
              <a:rPr lang="ru-RU" sz="72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: </a:t>
            </a:r>
          </a:p>
          <a:p>
            <a:pPr algn="ctr"/>
            <a:r>
              <a:rPr lang="ru-RU" sz="5400" b="1" dirty="0" err="1" smtClean="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самопрезентац</a:t>
            </a:r>
            <a:r>
              <a:rPr lang="uk-UA" sz="5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і</a:t>
            </a:r>
            <a:r>
              <a:rPr lang="ru-RU" sz="5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я </a:t>
            </a:r>
          </a:p>
          <a:p>
            <a:pPr algn="ctr"/>
            <a:r>
              <a:rPr lang="ru-RU" sz="5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та </a:t>
            </a:r>
            <a:r>
              <a:rPr lang="ru-RU" sz="5400" b="1" dirty="0" err="1" smtClean="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науковий</a:t>
            </a:r>
            <a:r>
              <a:rPr lang="ru-RU" sz="5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ru-RU" sz="5400" b="1" dirty="0" err="1" smtClean="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пошук</a:t>
            </a:r>
            <a:endParaRPr lang="ru-RU" sz="5400" b="1" dirty="0">
              <a:solidFill>
                <a:schemeClr val="accent4">
                  <a:lumMod val="50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1028" name="Picture 4" descr="http://cs619817.vk.me/v619817783/16a36/8pO3bRu80_c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DDB"/>
              </a:clrFrom>
              <a:clrTo>
                <a:srgbClr val="FFFDDB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900238"/>
            <a:ext cx="2192754" cy="2337074"/>
          </a:xfrm>
          <a:prstGeom prst="rect">
            <a:avLst/>
          </a:prstGeom>
          <a:ln>
            <a:noFill/>
          </a:ln>
          <a:effectLst>
            <a:glow rad="139700">
              <a:schemeClr val="accent3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cs612516.vk.me/u25631911/docs/f6f42916e4eb/Gerb-zolotoy-web2.png?extra=5uo2UZwGnTRGaKReVWQ5ODBQ2g5m4nbbLcGJo5Xd9sMH8SCF9-gutyo8V_NiplNuNT0OzjQxWSS9OnuuJQW35cj7zBzL9lO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149080"/>
            <a:ext cx="2218390" cy="2088232"/>
          </a:xfrm>
          <a:prstGeom prst="rect">
            <a:avLst/>
          </a:prstGeom>
          <a:ln>
            <a:noFill/>
          </a:ln>
          <a:effectLst>
            <a:glow rad="139700">
              <a:schemeClr val="accent3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4001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357422" y="38576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sp>
        <p:nvSpPr>
          <p:cNvPr id="7" name="TextBox 6"/>
          <p:cNvSpPr txBox="1"/>
          <p:nvPr/>
        </p:nvSpPr>
        <p:spPr>
          <a:xfrm>
            <a:off x="1023887" y="2348880"/>
            <a:ext cx="7000925" cy="4993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uk-UA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uk-UA" sz="3010" b="1" dirty="0" smtClean="0">
                <a:solidFill>
                  <a:srgbClr val="FFC000"/>
                </a:solidFill>
              </a:rPr>
              <a:t>ІНСТРУМЕНТИ ТА РІШЕННЯ,  </a:t>
            </a:r>
          </a:p>
          <a:p>
            <a:pPr algn="ctr"/>
            <a:r>
              <a:rPr lang="uk-UA" sz="3010" b="1" dirty="0" smtClean="0">
                <a:solidFill>
                  <a:srgbClr val="FFC000"/>
                </a:solidFill>
              </a:rPr>
              <a:t>ЯКІ ДОЗВОЛЯЮТЬ ПРИСКОРИТИ ПРОЦЕС ДОСЛІДЖЕННЯ ТА НАПИСАННЯ НАУКОВИХ РОБІТ</a:t>
            </a:r>
          </a:p>
          <a:p>
            <a:pPr algn="ctr"/>
            <a:r>
              <a:rPr lang="uk-UA" sz="3010" b="1" dirty="0" smtClean="0">
                <a:solidFill>
                  <a:srgbClr val="FFC000"/>
                </a:solidFill>
              </a:rPr>
              <a:t>(бібліографічні аспекти)</a:t>
            </a:r>
          </a:p>
          <a:p>
            <a:pPr algn="r"/>
            <a:endParaRPr lang="uk-UA" b="1" dirty="0" smtClean="0">
              <a:solidFill>
                <a:srgbClr val="FFC000"/>
              </a:solidFill>
            </a:endParaRPr>
          </a:p>
          <a:p>
            <a:pPr algn="r"/>
            <a:r>
              <a:rPr lang="uk-UA" sz="2400" b="1" dirty="0" err="1" smtClean="0">
                <a:solidFill>
                  <a:srgbClr val="FFC000"/>
                </a:solidFill>
              </a:rPr>
              <a:t>Таісія</a:t>
            </a:r>
            <a:r>
              <a:rPr lang="uk-UA" sz="2400" b="1" dirty="0" smtClean="0">
                <a:solidFill>
                  <a:srgbClr val="FFC000"/>
                </a:solidFill>
              </a:rPr>
              <a:t> </a:t>
            </a:r>
            <a:r>
              <a:rPr lang="uk-UA" sz="2400" b="1" dirty="0" err="1" smtClean="0">
                <a:solidFill>
                  <a:srgbClr val="FFC000"/>
                </a:solidFill>
              </a:rPr>
              <a:t>Іванійчук</a:t>
            </a:r>
            <a:endParaRPr lang="uk-UA" sz="2400" b="1" dirty="0" smtClean="0">
              <a:solidFill>
                <a:srgbClr val="FFC000"/>
              </a:solidFill>
            </a:endParaRPr>
          </a:p>
          <a:p>
            <a:pPr algn="r"/>
            <a:r>
              <a:rPr lang="uk-UA" sz="2400" b="1" dirty="0" smtClean="0">
                <a:solidFill>
                  <a:srgbClr val="FFC000"/>
                </a:solidFill>
              </a:rPr>
              <a:t>заст. директора з наукової роботи </a:t>
            </a:r>
          </a:p>
          <a:p>
            <a:pPr algn="r"/>
            <a:r>
              <a:rPr lang="uk-UA" sz="2400" b="1" dirty="0" smtClean="0">
                <a:solidFill>
                  <a:srgbClr val="FFC000"/>
                </a:solidFill>
              </a:rPr>
              <a:t>Наукової бібліотеки</a:t>
            </a:r>
          </a:p>
          <a:p>
            <a:pPr algn="r"/>
            <a:r>
              <a:rPr lang="uk-UA" sz="2400" b="1" dirty="0" smtClean="0">
                <a:solidFill>
                  <a:srgbClr val="FFC000"/>
                </a:solidFill>
              </a:rPr>
              <a:t>НУ «ОЮА»</a:t>
            </a:r>
            <a:r>
              <a:rPr lang="uk-UA" sz="2400" dirty="0" smtClean="0">
                <a:solidFill>
                  <a:srgbClr val="FFC000"/>
                </a:solidFill>
              </a:rPr>
              <a:t> </a:t>
            </a:r>
            <a:endParaRPr lang="en-US" sz="2400" dirty="0" smtClean="0">
              <a:solidFill>
                <a:srgbClr val="FFC000"/>
              </a:solidFill>
            </a:endParaRPr>
          </a:p>
          <a:p>
            <a:pPr algn="ctr"/>
            <a:endParaRPr lang="en-US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uk-UA" dirty="0"/>
          </a:p>
        </p:txBody>
      </p:sp>
      <p:sp>
        <p:nvSpPr>
          <p:cNvPr id="10" name="TextBox 9"/>
          <p:cNvSpPr txBox="1"/>
          <p:nvPr/>
        </p:nvSpPr>
        <p:spPr>
          <a:xfrm>
            <a:off x="8501090" y="585789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sp>
        <p:nvSpPr>
          <p:cNvPr id="8" name="TextBox 7"/>
          <p:cNvSpPr txBox="1"/>
          <p:nvPr/>
        </p:nvSpPr>
        <p:spPr>
          <a:xfrm>
            <a:off x="1043607" y="190381"/>
            <a:ext cx="7886111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ІНСТРУМЕНТИ </a:t>
            </a:r>
            <a:r>
              <a:rPr lang="ru-RU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ТА </a:t>
            </a:r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РІШЕННЯ, ЯКІ ДОЗВОЛЯЮТЬ ПРИСКОРИТИ ПРОЦЕС ДОСЛІДЖЕННЯ ТА НАПИСАННЯ НАУКОВИХ РОБІТ </a:t>
            </a:r>
            <a:r>
              <a:rPr lang="en-US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(</a:t>
            </a:r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бібліографічні аспекти)</a:t>
            </a:r>
            <a:endParaRPr lang="ru-RU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212" y="32834"/>
            <a:ext cx="82232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C:\Users\Pamela\Desktop\129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11965" y="730188"/>
            <a:ext cx="6336704" cy="18573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043905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212" y="32834"/>
            <a:ext cx="82232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428596" y="1898841"/>
            <a:ext cx="4071966" cy="33547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400" b="1" dirty="0" err="1" smtClean="0">
                <a:solidFill>
                  <a:srgbClr val="FFC000"/>
                </a:solidFill>
              </a:rPr>
              <a:t>Інформаційні</a:t>
            </a:r>
            <a:r>
              <a:rPr lang="ru-RU" sz="2400" b="1" dirty="0" smtClean="0">
                <a:solidFill>
                  <a:srgbClr val="FFC000"/>
                </a:solidFill>
              </a:rPr>
              <a:t> </a:t>
            </a:r>
            <a:r>
              <a:rPr lang="ru-RU" sz="2400" b="1" dirty="0" err="1" smtClean="0">
                <a:solidFill>
                  <a:srgbClr val="FFC000"/>
                </a:solidFill>
              </a:rPr>
              <a:t>ресурси</a:t>
            </a:r>
            <a:r>
              <a:rPr lang="ru-RU" sz="2400" dirty="0" smtClean="0"/>
              <a:t>– </a:t>
            </a:r>
            <a:r>
              <a:rPr lang="ru-RU" sz="2400" dirty="0" err="1" smtClean="0"/>
              <a:t>це</a:t>
            </a:r>
            <a:r>
              <a:rPr lang="ru-RU" sz="2400" dirty="0" smtClean="0"/>
              <a:t> </a:t>
            </a:r>
            <a:r>
              <a:rPr lang="ru-RU" sz="2400" dirty="0" err="1" smtClean="0"/>
              <a:t>сукупність</a:t>
            </a:r>
            <a:r>
              <a:rPr lang="ru-RU" sz="2400" dirty="0" smtClean="0"/>
              <a:t> </a:t>
            </a:r>
            <a:r>
              <a:rPr lang="ru-RU" sz="2400" dirty="0" err="1" smtClean="0"/>
              <a:t>інформаційних</a:t>
            </a:r>
            <a:r>
              <a:rPr lang="ru-RU" sz="2400" dirty="0" smtClean="0"/>
              <a:t> </a:t>
            </a:r>
            <a:r>
              <a:rPr lang="ru-RU" sz="2400" dirty="0" err="1" smtClean="0"/>
              <a:t>матеріалів</a:t>
            </a:r>
            <a:r>
              <a:rPr lang="ru-RU" sz="2400" dirty="0" smtClean="0"/>
              <a:t>, а </a:t>
            </a:r>
            <a:r>
              <a:rPr lang="ru-RU" sz="2400" dirty="0" err="1" smtClean="0"/>
              <a:t>також</a:t>
            </a:r>
            <a:r>
              <a:rPr lang="ru-RU" sz="2400" dirty="0" smtClean="0"/>
              <a:t> </a:t>
            </a:r>
            <a:r>
              <a:rPr lang="ru-RU" sz="2400" dirty="0" err="1" smtClean="0"/>
              <a:t>різноманітні</a:t>
            </a:r>
            <a:r>
              <a:rPr lang="ru-RU" sz="2400" dirty="0" smtClean="0"/>
              <a:t> </a:t>
            </a:r>
            <a:r>
              <a:rPr lang="ru-RU" sz="2400" dirty="0" err="1" smtClean="0"/>
              <a:t>пошукові</a:t>
            </a:r>
            <a:r>
              <a:rPr lang="ru-RU" sz="2400" dirty="0" smtClean="0"/>
              <a:t> </a:t>
            </a:r>
            <a:r>
              <a:rPr lang="ru-RU" sz="2400" dirty="0" err="1" smtClean="0"/>
              <a:t>системи</a:t>
            </a:r>
            <a:r>
              <a:rPr lang="ru-RU" sz="2400" dirty="0" smtClean="0"/>
              <a:t>, </a:t>
            </a:r>
            <a:r>
              <a:rPr lang="ru-RU" sz="2400" dirty="0" err="1" smtClean="0"/>
              <a:t>що</a:t>
            </a:r>
            <a:r>
              <a:rPr lang="ru-RU" sz="2400" dirty="0" smtClean="0"/>
              <a:t> </a:t>
            </a:r>
            <a:r>
              <a:rPr lang="ru-RU" sz="2400" dirty="0" err="1" smtClean="0"/>
              <a:t>забезпечують</a:t>
            </a:r>
            <a:r>
              <a:rPr lang="ru-RU" sz="2400" dirty="0" smtClean="0"/>
              <a:t> доступ до них. </a:t>
            </a:r>
          </a:p>
          <a:p>
            <a:r>
              <a:rPr lang="ru-RU" sz="2400" dirty="0" smtClean="0"/>
              <a:t>Структурна </a:t>
            </a:r>
            <a:r>
              <a:rPr lang="ru-RU" sz="2400" dirty="0" err="1" smtClean="0"/>
              <a:t>одиниця</a:t>
            </a:r>
            <a:r>
              <a:rPr lang="ru-RU" sz="2400" dirty="0" smtClean="0"/>
              <a:t> </a:t>
            </a:r>
            <a:r>
              <a:rPr lang="ru-RU" sz="2400" dirty="0" err="1" smtClean="0"/>
              <a:t>інформаційного</a:t>
            </a:r>
            <a:r>
              <a:rPr lang="ru-RU" sz="2400" dirty="0" smtClean="0"/>
              <a:t> ресурсу ‑ </a:t>
            </a:r>
            <a:r>
              <a:rPr lang="ru-RU" sz="2400" b="1" dirty="0" err="1" smtClean="0">
                <a:solidFill>
                  <a:srgbClr val="FFC000"/>
                </a:solidFill>
              </a:rPr>
              <a:t>науковий</a:t>
            </a:r>
            <a:r>
              <a:rPr lang="ru-RU" sz="2400" b="1" dirty="0" smtClean="0">
                <a:solidFill>
                  <a:srgbClr val="FFC000"/>
                </a:solidFill>
              </a:rPr>
              <a:t> документ </a:t>
            </a:r>
          </a:p>
          <a:p>
            <a:pPr marL="0" marR="0" lvl="0" indent="449263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482" name="Picture 2" descr="C:\Users\Pamela\Desktop\Електронна бібліотека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1214422"/>
            <a:ext cx="3786213" cy="4000528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043607" y="190381"/>
            <a:ext cx="7886111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ІНСТРУМЕНТИ </a:t>
            </a:r>
            <a:r>
              <a:rPr lang="ru-RU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ТА </a:t>
            </a:r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РІШЕННЯ, ЯКІ ДОЗВОЛЯЮТЬ ПРИСКОРИТИ ПРОЦЕС ДОСЛІДЖЕННЯ ТА НАПИСАННЯ НАУКОВИХ РОБІТ </a:t>
            </a:r>
            <a:r>
              <a:rPr lang="en-US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(</a:t>
            </a:r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бібліографічні аспекти)</a:t>
            </a:r>
            <a:endParaRPr lang="ru-RU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871700" y="6381328"/>
            <a:ext cx="5400600" cy="365125"/>
          </a:xfrm>
        </p:spPr>
        <p:txBody>
          <a:bodyPr/>
          <a:lstStyle/>
          <a:p>
            <a:pPr algn="ctr"/>
            <a:r>
              <a:rPr lang="en-US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"НУ ОЮА"</a:t>
            </a:r>
          </a:p>
        </p:txBody>
      </p:sp>
    </p:spTree>
    <p:extLst>
      <p:ext uri="{BB962C8B-B14F-4D97-AF65-F5344CB8AC3E}">
        <p14:creationId xmlns:p14="http://schemas.microsoft.com/office/powerpoint/2010/main" val="71351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212" y="32834"/>
            <a:ext cx="82232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 descr="C:\Users\Pamela\Desktop\1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243777" y="1357298"/>
            <a:ext cx="2857488" cy="4071966"/>
          </a:xfrm>
          <a:prstGeom prst="rect">
            <a:avLst/>
          </a:prstGeom>
          <a:solidFill>
            <a:srgbClr val="FFC000"/>
          </a:solidFill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3214678" y="857232"/>
            <a:ext cx="564360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err="1" smtClean="0">
                <a:solidFill>
                  <a:srgbClr val="FFC000"/>
                </a:solidFill>
              </a:rPr>
              <a:t>Етап</a:t>
            </a:r>
            <a:r>
              <a:rPr lang="ru-RU" sz="2800" b="1" dirty="0" smtClean="0">
                <a:solidFill>
                  <a:srgbClr val="FFC000"/>
                </a:solidFill>
              </a:rPr>
              <a:t> </a:t>
            </a:r>
            <a:r>
              <a:rPr lang="ru-RU" sz="2800" b="1" dirty="0" err="1" smtClean="0">
                <a:solidFill>
                  <a:srgbClr val="FFC000"/>
                </a:solidFill>
              </a:rPr>
              <a:t>збору</a:t>
            </a:r>
            <a:r>
              <a:rPr lang="ru-RU" sz="2800" b="1" dirty="0" smtClean="0">
                <a:solidFill>
                  <a:srgbClr val="FFC000"/>
                </a:solidFill>
              </a:rPr>
              <a:t> </a:t>
            </a:r>
            <a:r>
              <a:rPr lang="ru-RU" sz="2800" b="1" dirty="0" err="1" smtClean="0">
                <a:solidFill>
                  <a:srgbClr val="FFC000"/>
                </a:solidFill>
              </a:rPr>
              <a:t>і</a:t>
            </a:r>
            <a:r>
              <a:rPr lang="ru-RU" sz="2800" b="1" dirty="0" smtClean="0">
                <a:solidFill>
                  <a:srgbClr val="FFC000"/>
                </a:solidFill>
              </a:rPr>
              <a:t> </a:t>
            </a:r>
            <a:r>
              <a:rPr lang="ru-RU" sz="2800" b="1" dirty="0" err="1" smtClean="0">
                <a:solidFill>
                  <a:srgbClr val="FFC000"/>
                </a:solidFill>
              </a:rPr>
              <a:t>відбору</a:t>
            </a:r>
            <a:r>
              <a:rPr lang="ru-RU" sz="2800" b="1" dirty="0" smtClean="0">
                <a:solidFill>
                  <a:srgbClr val="FFC000"/>
                </a:solidFill>
              </a:rPr>
              <a:t> </a:t>
            </a:r>
            <a:r>
              <a:rPr lang="ru-RU" sz="2800" b="1" dirty="0" err="1" smtClean="0">
                <a:solidFill>
                  <a:srgbClr val="FFC000"/>
                </a:solidFill>
              </a:rPr>
              <a:t>інформації</a:t>
            </a:r>
            <a:r>
              <a:rPr lang="ru-RU" sz="2800" b="1" dirty="0" smtClean="0">
                <a:solidFill>
                  <a:srgbClr val="FFC000"/>
                </a:solidFill>
              </a:rPr>
              <a:t> </a:t>
            </a:r>
            <a:r>
              <a:rPr lang="ru-RU" sz="2800" dirty="0" smtClean="0"/>
              <a:t>— </a:t>
            </a:r>
            <a:r>
              <a:rPr lang="uk-UA" sz="2800" dirty="0" smtClean="0"/>
              <a:t>ключовий етап наукового дослідження</a:t>
            </a:r>
            <a:r>
              <a:rPr lang="en-US" sz="2800" b="1" dirty="0" smtClean="0"/>
              <a:t> </a:t>
            </a:r>
            <a:r>
              <a:rPr lang="ru-RU" sz="2800" dirty="0" smtClean="0"/>
              <a:t>.</a:t>
            </a:r>
          </a:p>
          <a:p>
            <a:endParaRPr lang="ru-RU" sz="2800" dirty="0" smtClean="0"/>
          </a:p>
          <a:p>
            <a:r>
              <a:rPr lang="ru-RU" sz="2800" b="1" dirty="0" err="1" smtClean="0">
                <a:solidFill>
                  <a:srgbClr val="FFC000"/>
                </a:solidFill>
              </a:rPr>
              <a:t>Первинн</a:t>
            </a:r>
            <a:r>
              <a:rPr lang="uk-UA" sz="2800" b="1" dirty="0" smtClean="0">
                <a:solidFill>
                  <a:srgbClr val="FFC000"/>
                </a:solidFill>
              </a:rPr>
              <a:t>і</a:t>
            </a:r>
            <a:r>
              <a:rPr lang="ru-RU" sz="2800" b="1" dirty="0" smtClean="0">
                <a:solidFill>
                  <a:srgbClr val="FFC000"/>
                </a:solidFill>
              </a:rPr>
              <a:t> </a:t>
            </a:r>
            <a:r>
              <a:rPr lang="ru-RU" sz="2800" b="1" dirty="0" err="1" smtClean="0">
                <a:solidFill>
                  <a:srgbClr val="FFC000"/>
                </a:solidFill>
              </a:rPr>
              <a:t>інформаційні</a:t>
            </a:r>
            <a:r>
              <a:rPr lang="ru-RU" sz="2800" b="1" dirty="0" smtClean="0">
                <a:solidFill>
                  <a:srgbClr val="FFC000"/>
                </a:solidFill>
              </a:rPr>
              <a:t> </a:t>
            </a:r>
            <a:r>
              <a:rPr lang="ru-RU" sz="2800" b="1" dirty="0" err="1" smtClean="0">
                <a:solidFill>
                  <a:srgbClr val="FFC000"/>
                </a:solidFill>
              </a:rPr>
              <a:t>ресурси</a:t>
            </a:r>
            <a:r>
              <a:rPr lang="ru-RU" sz="2800" b="1" dirty="0" smtClean="0">
                <a:solidFill>
                  <a:srgbClr val="FFC000"/>
                </a:solidFill>
              </a:rPr>
              <a:t> </a:t>
            </a:r>
            <a:r>
              <a:rPr lang="ru-RU" sz="2800" dirty="0" smtClean="0"/>
              <a:t>— </a:t>
            </a:r>
            <a:r>
              <a:rPr lang="ru-RU" sz="2800" dirty="0" err="1" smtClean="0"/>
              <a:t>це</a:t>
            </a:r>
            <a:r>
              <a:rPr lang="ru-RU" sz="2800" dirty="0" smtClean="0"/>
              <a:t> </a:t>
            </a:r>
            <a:r>
              <a:rPr lang="ru-RU" sz="2800" dirty="0" err="1" smtClean="0"/>
              <a:t>вихідні</a:t>
            </a:r>
            <a:r>
              <a:rPr lang="ru-RU" sz="2800" dirty="0" smtClean="0"/>
              <a:t> </a:t>
            </a:r>
            <a:r>
              <a:rPr lang="ru-RU" sz="2800" dirty="0" err="1" smtClean="0"/>
              <a:t>дані</a:t>
            </a:r>
            <a:r>
              <a:rPr lang="ru-RU" sz="2800" dirty="0" smtClean="0"/>
              <a:t>, </a:t>
            </a:r>
            <a:r>
              <a:rPr lang="ru-RU" sz="2800" dirty="0" err="1" smtClean="0"/>
              <a:t>які</a:t>
            </a:r>
            <a:r>
              <a:rPr lang="ru-RU" sz="2800" dirty="0" smtClean="0"/>
              <a:t> </a:t>
            </a:r>
            <a:r>
              <a:rPr lang="ru-RU" sz="2800" dirty="0" err="1" smtClean="0"/>
              <a:t>є</a:t>
            </a:r>
            <a:r>
              <a:rPr lang="ru-RU" sz="2800" dirty="0" smtClean="0"/>
              <a:t> результатом </a:t>
            </a:r>
            <a:r>
              <a:rPr lang="ru-RU" sz="2800" dirty="0" err="1" smtClean="0"/>
              <a:t>конкретної</a:t>
            </a:r>
            <a:r>
              <a:rPr lang="ru-RU" sz="2800" dirty="0" smtClean="0"/>
              <a:t> </a:t>
            </a:r>
            <a:r>
              <a:rPr lang="ru-RU" sz="2800" dirty="0" err="1" smtClean="0"/>
              <a:t>практичної</a:t>
            </a:r>
            <a:r>
              <a:rPr lang="ru-RU" sz="2800" dirty="0" smtClean="0"/>
              <a:t> та </a:t>
            </a:r>
            <a:r>
              <a:rPr lang="uk-UA" sz="2800" dirty="0" smtClean="0"/>
              <a:t>науково-дослідної</a:t>
            </a:r>
            <a:r>
              <a:rPr lang="ru-RU" sz="2800" dirty="0" smtClean="0"/>
              <a:t> </a:t>
            </a:r>
            <a:r>
              <a:rPr lang="ru-RU" sz="2800" dirty="0" err="1" smtClean="0"/>
              <a:t>діяльності</a:t>
            </a:r>
            <a:r>
              <a:rPr lang="ru-RU" sz="2800" dirty="0" smtClean="0"/>
              <a:t>.</a:t>
            </a:r>
          </a:p>
          <a:p>
            <a:endParaRPr lang="ru-RU" sz="2800" dirty="0" smtClean="0"/>
          </a:p>
          <a:p>
            <a:r>
              <a:rPr lang="ru-RU" sz="2800" b="1" dirty="0" err="1" smtClean="0">
                <a:solidFill>
                  <a:srgbClr val="FFC000"/>
                </a:solidFill>
              </a:rPr>
              <a:t>Вторинні</a:t>
            </a:r>
            <a:r>
              <a:rPr lang="ru-RU" sz="2800" b="1" dirty="0" smtClean="0">
                <a:solidFill>
                  <a:srgbClr val="FFC000"/>
                </a:solidFill>
              </a:rPr>
              <a:t> </a:t>
            </a:r>
            <a:r>
              <a:rPr lang="ru-RU" sz="2800" b="1" dirty="0" err="1" smtClean="0">
                <a:solidFill>
                  <a:srgbClr val="FFC000"/>
                </a:solidFill>
              </a:rPr>
              <a:t>інформаційні</a:t>
            </a:r>
            <a:r>
              <a:rPr lang="ru-RU" sz="2800" b="1" dirty="0" smtClean="0">
                <a:solidFill>
                  <a:srgbClr val="FFC000"/>
                </a:solidFill>
              </a:rPr>
              <a:t> </a:t>
            </a:r>
            <a:r>
              <a:rPr lang="ru-RU" sz="2800" b="1" dirty="0" err="1" smtClean="0">
                <a:solidFill>
                  <a:srgbClr val="FFC000"/>
                </a:solidFill>
              </a:rPr>
              <a:t>ресурси</a:t>
            </a:r>
            <a:r>
              <a:rPr lang="ru-RU" sz="2800" b="1" dirty="0" smtClean="0">
                <a:solidFill>
                  <a:srgbClr val="FFC000"/>
                </a:solidFill>
              </a:rPr>
              <a:t> </a:t>
            </a:r>
            <a:r>
              <a:rPr lang="ru-RU" sz="2800" dirty="0" smtClean="0"/>
              <a:t>— </a:t>
            </a:r>
            <a:r>
              <a:rPr lang="ru-RU" sz="2800" dirty="0" err="1" smtClean="0"/>
              <a:t>це</a:t>
            </a:r>
            <a:r>
              <a:rPr lang="ru-RU" sz="2800" dirty="0" smtClean="0"/>
              <a:t> результат </a:t>
            </a:r>
            <a:r>
              <a:rPr lang="ru-RU" sz="2800" dirty="0" err="1" smtClean="0"/>
              <a:t>аналітико-синтетичної</a:t>
            </a:r>
            <a:r>
              <a:rPr lang="ru-RU" sz="2800" dirty="0" smtClean="0"/>
              <a:t> </a:t>
            </a:r>
            <a:r>
              <a:rPr lang="ru-RU" sz="2800" dirty="0" err="1" smtClean="0"/>
              <a:t>переробки</a:t>
            </a:r>
            <a:r>
              <a:rPr lang="ru-RU" sz="2800" dirty="0" smtClean="0"/>
              <a:t> </a:t>
            </a:r>
            <a:r>
              <a:rPr lang="ru-RU" sz="2800" dirty="0" err="1" smtClean="0"/>
              <a:t>первинної</a:t>
            </a:r>
            <a:r>
              <a:rPr lang="ru-RU" sz="2800" dirty="0" smtClean="0"/>
              <a:t> </a:t>
            </a:r>
            <a:r>
              <a:rPr lang="ru-RU" sz="2800" dirty="0" err="1" smtClean="0"/>
              <a:t>інформації</a:t>
            </a:r>
            <a:r>
              <a:rPr lang="en-US" sz="2800" dirty="0" smtClean="0"/>
              <a:t>.</a:t>
            </a:r>
            <a:endParaRPr lang="ru-RU" sz="2800" dirty="0" smtClean="0"/>
          </a:p>
        </p:txBody>
      </p:sp>
      <p:sp>
        <p:nvSpPr>
          <p:cNvPr id="8" name="TextBox 7"/>
          <p:cNvSpPr txBox="1"/>
          <p:nvPr/>
        </p:nvSpPr>
        <p:spPr>
          <a:xfrm>
            <a:off x="1043607" y="190381"/>
            <a:ext cx="7886111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ІНСТРУМЕНТИ </a:t>
            </a:r>
            <a:r>
              <a:rPr lang="ru-RU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ТА </a:t>
            </a:r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РІШЕННЯ, ЯКІ ДОЗВОЛЯЮТЬ ПРИСКОРИТИ ПРОЦЕС ДОСЛІДЖЕННЯ ТА НАПИСАННЯ НАУКОВИХ РОБІТ </a:t>
            </a:r>
            <a:r>
              <a:rPr lang="en-US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(</a:t>
            </a:r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бібліографічні аспекти)</a:t>
            </a:r>
            <a:endParaRPr lang="ru-RU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871700" y="6381328"/>
            <a:ext cx="5400600" cy="365125"/>
          </a:xfrm>
        </p:spPr>
        <p:txBody>
          <a:bodyPr/>
          <a:lstStyle/>
          <a:p>
            <a:pPr algn="ctr"/>
            <a:r>
              <a:rPr lang="en-US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"НУ ОЮА"</a:t>
            </a:r>
          </a:p>
        </p:txBody>
      </p:sp>
    </p:spTree>
    <p:extLst>
      <p:ext uri="{BB962C8B-B14F-4D97-AF65-F5344CB8AC3E}">
        <p14:creationId xmlns:p14="http://schemas.microsoft.com/office/powerpoint/2010/main" val="1464806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upload.wikimedia.org/wikipedia/commons/thumb/f/f4/%D0%93%D0%B5%D1%80%D0%B1_%D0%9D%D0%A3%D0%9E%D0%AE%D0%90.jpg/440px-%D0%93%D0%B5%D1%80%D0%B1_%D0%9D%D0%A3%D0%9E%D0%AE%D0%90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903" y="44624"/>
            <a:ext cx="821171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4071934" y="1071546"/>
            <a:ext cx="45005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 </a:t>
            </a:r>
          </a:p>
          <a:p>
            <a:endParaRPr lang="uk-UA" dirty="0"/>
          </a:p>
        </p:txBody>
      </p:sp>
      <p:pic>
        <p:nvPicPr>
          <p:cNvPr id="14" name="Рисунок 13" descr="2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21" y="1285860"/>
            <a:ext cx="2428891" cy="4643470"/>
          </a:xfrm>
          <a:prstGeom prst="rect">
            <a:avLst/>
          </a:prstGeom>
        </p:spPr>
      </p:pic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2928926" y="1479560"/>
            <a:ext cx="5500726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291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Пошук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первинної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інформації</a:t>
            </a: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щодо судової практики </a:t>
            </a:r>
            <a:r>
              <a:rPr kumimoji="0" lang="uk-UA" sz="20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може здійснюватись, зокрема у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291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Єдин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ому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реєстр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і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судових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рішень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(з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2006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.) – безоплатна база даних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291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Продукти</a:t>
            </a: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НВЦ «АКРОС»: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361950" marR="0" lvl="0" indent="3619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ЛІГА:ЗАКОН 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VERDICTUM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361950" marR="0" lvl="0" indent="3619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ДIНАЙ: СУДОВА ПРАКТИКА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291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Tax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Link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податкова судова практика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291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Iplex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(зокрема,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база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судових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рішень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судів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України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загальної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юрисдикції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291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та ін.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43607" y="190381"/>
            <a:ext cx="7886111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ІНСТРУМЕНТИ </a:t>
            </a:r>
            <a:r>
              <a:rPr lang="ru-RU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ТА </a:t>
            </a:r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РІШЕННЯ, ЯКІ ДОЗВОЛЯЮТЬ ПРИСКОРИТИ ПРОЦЕС ДОСЛІДЖЕННЯ ТА НАПИСАННЯ НАУКОВИХ РОБІТ </a:t>
            </a:r>
            <a:r>
              <a:rPr lang="en-US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(</a:t>
            </a:r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бібліографічні аспекти)</a:t>
            </a:r>
            <a:endParaRPr lang="ru-RU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871700" y="6381328"/>
            <a:ext cx="5400600" cy="365125"/>
          </a:xfrm>
        </p:spPr>
        <p:txBody>
          <a:bodyPr/>
          <a:lstStyle/>
          <a:p>
            <a:pPr algn="ctr"/>
            <a:r>
              <a:rPr lang="en-US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"НУ ОЮА"</a:t>
            </a:r>
          </a:p>
        </p:txBody>
      </p:sp>
    </p:spTree>
    <p:extLst>
      <p:ext uri="{BB962C8B-B14F-4D97-AF65-F5344CB8AC3E}">
        <p14:creationId xmlns:p14="http://schemas.microsoft.com/office/powerpoint/2010/main" val="3940352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4500562" y="1142984"/>
            <a:ext cx="3962400" cy="4114800"/>
          </a:xfrm>
        </p:spPr>
        <p:txBody>
          <a:bodyPr>
            <a:normAutofit fontScale="92500" lnSpcReduction="10000"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uk-UA" sz="2000" b="1" dirty="0" smtClean="0">
                <a:solidFill>
                  <a:srgbClr val="FFC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Рекомендація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uk-UA" sz="2000" b="1" dirty="0" smtClean="0">
                <a:solidFill>
                  <a:srgbClr val="FFC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№ R (95) 11</a:t>
            </a:r>
          </a:p>
          <a:p>
            <a:pPr marL="0" lvl="0" indent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uk-UA" sz="2000" b="1" dirty="0" smtClean="0">
                <a:solidFill>
                  <a:srgbClr val="FFC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Комітету Міністрів Ради Європи</a:t>
            </a:r>
          </a:p>
          <a:p>
            <a:pPr marL="0" lvl="0" indent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uk-UA" sz="2000" b="1" dirty="0" smtClean="0">
                <a:solidFill>
                  <a:srgbClr val="FFC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uk-UA" sz="20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державам-членам</a:t>
            </a:r>
            <a:endParaRPr lang="ru-RU" sz="2000" dirty="0" smtClean="0">
              <a:latin typeface="Arial" pitchFamily="34" charset="0"/>
              <a:cs typeface="Arial" pitchFamily="34" charset="0"/>
            </a:endParaRPr>
          </a:p>
          <a:p>
            <a:pPr marL="0" lvl="0" indent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uk-UA" sz="20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щодо відбору, обробки, представлення</a:t>
            </a:r>
            <a:endParaRPr lang="ru-RU" sz="2000" dirty="0" smtClean="0">
              <a:latin typeface="Arial" pitchFamily="34" charset="0"/>
              <a:cs typeface="Arial" pitchFamily="34" charset="0"/>
            </a:endParaRPr>
          </a:p>
          <a:p>
            <a:pPr marL="0" lvl="0" indent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uk-UA" sz="20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та архівації судових рішень</a:t>
            </a:r>
            <a:endParaRPr lang="ru-RU" sz="2000" dirty="0" smtClean="0">
              <a:latin typeface="Arial" pitchFamily="34" charset="0"/>
              <a:cs typeface="Arial" pitchFamily="34" charset="0"/>
            </a:endParaRPr>
          </a:p>
          <a:p>
            <a:pPr marL="0" lvl="0" indent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uk-UA" sz="20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у </a:t>
            </a:r>
            <a:r>
              <a:rPr lang="uk-UA" sz="2000" b="1" dirty="0" smtClean="0">
                <a:solidFill>
                  <a:srgbClr val="FFC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правових інформаційно-пошукових системах</a:t>
            </a:r>
            <a:endParaRPr lang="ru-RU" sz="2000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  <a:p>
            <a:pPr marL="0" lvl="0" indent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uk-UA" sz="1800" i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lvl="0" indent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uk-UA" sz="1800" i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lvl="0" indent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uk-UA" sz="1800" i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Ухвалено Комітетом Міністрів Ради Європи</a:t>
            </a:r>
            <a:endParaRPr lang="ru-RU" sz="1800" dirty="0" smtClean="0">
              <a:latin typeface="Arial" pitchFamily="34" charset="0"/>
              <a:cs typeface="Arial" pitchFamily="34" charset="0"/>
            </a:endParaRPr>
          </a:p>
          <a:p>
            <a:pPr marL="0" lvl="0" indent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uk-UA" sz="1800" i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на 543 засіданні заступників міністрів 11 вересня 1995 року</a:t>
            </a:r>
            <a:endParaRPr lang="uk-UA" sz="1800" dirty="0" smtClean="0">
              <a:latin typeface="Arial" pitchFamily="34" charset="0"/>
              <a:cs typeface="Arial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buNone/>
            </a:pP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endParaRPr lang="uk-UA" dirty="0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212" y="32834"/>
            <a:ext cx="82232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" descr="C:\Users\Pamela\Desktop\d64577dc0a926ed1948fc46ad678655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1357298"/>
            <a:ext cx="3500462" cy="4500594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1043607" y="190381"/>
            <a:ext cx="7886111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ІНСТРУМЕНТИ </a:t>
            </a:r>
            <a:r>
              <a:rPr lang="ru-RU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ТА </a:t>
            </a:r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РІШЕННЯ, ЯКІ ДОЗВОЛЯЮТЬ ПРИСКОРИТИ ПРОЦЕС ДОСЛІДЖЕННЯ ТА НАПИСАННЯ НАУКОВИХ РОБІТ </a:t>
            </a:r>
            <a:r>
              <a:rPr lang="en-US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(</a:t>
            </a:r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бібліографічні аспекти)</a:t>
            </a:r>
            <a:endParaRPr lang="ru-RU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871700" y="6381328"/>
            <a:ext cx="5400600" cy="365125"/>
          </a:xfrm>
        </p:spPr>
        <p:txBody>
          <a:bodyPr/>
          <a:lstStyle/>
          <a:p>
            <a:pPr algn="ctr"/>
            <a:r>
              <a:rPr lang="en-US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"НУ ОЮА"</a:t>
            </a:r>
          </a:p>
        </p:txBody>
      </p:sp>
    </p:spTree>
    <p:extLst>
      <p:ext uri="{BB962C8B-B14F-4D97-AF65-F5344CB8AC3E}">
        <p14:creationId xmlns:p14="http://schemas.microsoft.com/office/powerpoint/2010/main" val="1057876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3286116" y="1285860"/>
            <a:ext cx="4857784" cy="4471990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sz="2600" b="1" dirty="0" smtClean="0">
                <a:solidFill>
                  <a:srgbClr val="FFC000"/>
                </a:solidFill>
              </a:rPr>
              <a:t>Закон </a:t>
            </a:r>
            <a:r>
              <a:rPr lang="ru-RU" sz="2600" b="1" dirty="0" err="1" smtClean="0">
                <a:solidFill>
                  <a:srgbClr val="FFC000"/>
                </a:solidFill>
              </a:rPr>
              <a:t>України</a:t>
            </a:r>
            <a:endParaRPr lang="ru-RU" sz="2600" dirty="0" smtClean="0">
              <a:solidFill>
                <a:srgbClr val="FFC000"/>
              </a:solidFill>
            </a:endParaRPr>
          </a:p>
          <a:p>
            <a:pPr algn="ctr">
              <a:buNone/>
            </a:pPr>
            <a:r>
              <a:rPr lang="ru-RU" sz="2600" b="1" dirty="0" smtClean="0">
                <a:solidFill>
                  <a:srgbClr val="FFC000"/>
                </a:solidFill>
              </a:rPr>
              <a:t>«Про доступ до </a:t>
            </a:r>
            <a:r>
              <a:rPr lang="ru-RU" sz="2600" b="1" dirty="0" err="1" smtClean="0">
                <a:solidFill>
                  <a:srgbClr val="FFC000"/>
                </a:solidFill>
              </a:rPr>
              <a:t>судових</a:t>
            </a:r>
            <a:r>
              <a:rPr lang="ru-RU" sz="2600" b="1" dirty="0" smtClean="0">
                <a:solidFill>
                  <a:srgbClr val="FFC000"/>
                </a:solidFill>
              </a:rPr>
              <a:t> </a:t>
            </a:r>
            <a:r>
              <a:rPr lang="ru-RU" sz="2600" b="1" dirty="0" err="1" smtClean="0">
                <a:solidFill>
                  <a:srgbClr val="FFC000"/>
                </a:solidFill>
              </a:rPr>
              <a:t>рішень</a:t>
            </a:r>
            <a:r>
              <a:rPr lang="ru-RU" sz="2600" b="1" dirty="0" smtClean="0">
                <a:solidFill>
                  <a:srgbClr val="FFC000"/>
                </a:solidFill>
              </a:rPr>
              <a:t>»</a:t>
            </a:r>
            <a:endParaRPr lang="ru-RU" sz="2600" dirty="0" smtClean="0">
              <a:solidFill>
                <a:srgbClr val="FFC000"/>
              </a:solidFill>
            </a:endParaRPr>
          </a:p>
          <a:p>
            <a:pPr algn="ctr">
              <a:buNone/>
            </a:pPr>
            <a:r>
              <a:rPr lang="ru-RU" sz="2600" dirty="0" err="1" smtClean="0">
                <a:solidFill>
                  <a:srgbClr val="FFC000"/>
                </a:solidFill>
              </a:rPr>
              <a:t>від</a:t>
            </a:r>
            <a:r>
              <a:rPr lang="ru-RU" sz="2600" dirty="0" smtClean="0">
                <a:solidFill>
                  <a:srgbClr val="FFC000"/>
                </a:solidFill>
              </a:rPr>
              <a:t> 22.12.2005 № </a:t>
            </a:r>
            <a:r>
              <a:rPr lang="ru-RU" sz="2600" b="1" dirty="0" smtClean="0">
                <a:solidFill>
                  <a:srgbClr val="FFC000"/>
                </a:solidFill>
              </a:rPr>
              <a:t>3262-IV</a:t>
            </a:r>
            <a:endParaRPr lang="ru-RU" sz="2600" dirty="0" smtClean="0">
              <a:solidFill>
                <a:srgbClr val="FFC000"/>
              </a:solidFill>
            </a:endParaRPr>
          </a:p>
          <a:p>
            <a:pPr algn="ctr">
              <a:buNone/>
            </a:pPr>
            <a:r>
              <a:rPr lang="ru-RU" sz="2600" dirty="0" smtClean="0"/>
              <a:t> </a:t>
            </a:r>
          </a:p>
          <a:p>
            <a:pPr algn="ctr">
              <a:buNone/>
            </a:pPr>
            <a:r>
              <a:rPr lang="ru-RU" sz="1900" dirty="0" err="1" smtClean="0"/>
              <a:t>передбачає</a:t>
            </a:r>
            <a:endParaRPr lang="ru-RU" sz="1900" dirty="0" smtClean="0"/>
          </a:p>
          <a:p>
            <a:pPr algn="ctr">
              <a:buNone/>
            </a:pPr>
            <a:r>
              <a:rPr lang="ru-RU" sz="2600" b="1" dirty="0" err="1" smtClean="0">
                <a:solidFill>
                  <a:srgbClr val="FFC000"/>
                </a:solidFill>
              </a:rPr>
              <a:t>вільний</a:t>
            </a:r>
            <a:r>
              <a:rPr lang="ru-RU" sz="2600" b="1" dirty="0" smtClean="0">
                <a:solidFill>
                  <a:srgbClr val="FFC000"/>
                </a:solidFill>
              </a:rPr>
              <a:t> доступ</a:t>
            </a:r>
            <a:endParaRPr lang="ru-RU" sz="2600" dirty="0" smtClean="0">
              <a:solidFill>
                <a:srgbClr val="FFC000"/>
              </a:solidFill>
            </a:endParaRPr>
          </a:p>
          <a:p>
            <a:pPr algn="ctr">
              <a:buNone/>
            </a:pPr>
            <a:r>
              <a:rPr lang="ru-RU" sz="2600" dirty="0" smtClean="0">
                <a:solidFill>
                  <a:srgbClr val="FFC000"/>
                </a:solidFill>
              </a:rPr>
              <a:t>до </a:t>
            </a:r>
            <a:r>
              <a:rPr lang="ru-RU" sz="2600" dirty="0" err="1" smtClean="0">
                <a:solidFill>
                  <a:srgbClr val="FFC000"/>
                </a:solidFill>
              </a:rPr>
              <a:t>судових</a:t>
            </a:r>
            <a:r>
              <a:rPr lang="ru-RU" sz="2600" dirty="0" smtClean="0">
                <a:solidFill>
                  <a:srgbClr val="FFC000"/>
                </a:solidFill>
              </a:rPr>
              <a:t> </a:t>
            </a:r>
            <a:r>
              <a:rPr lang="ru-RU" sz="2600" dirty="0" err="1" smtClean="0">
                <a:solidFill>
                  <a:srgbClr val="FFC000"/>
                </a:solidFill>
              </a:rPr>
              <a:t>рішень</a:t>
            </a:r>
            <a:r>
              <a:rPr lang="ru-RU" sz="2600" dirty="0" smtClean="0">
                <a:solidFill>
                  <a:srgbClr val="FFC000"/>
                </a:solidFill>
              </a:rPr>
              <a:t>, </a:t>
            </a:r>
          </a:p>
          <a:p>
            <a:pPr algn="ctr">
              <a:buNone/>
            </a:pPr>
            <a:r>
              <a:rPr lang="ru-RU" sz="2600" dirty="0" err="1" smtClean="0">
                <a:solidFill>
                  <a:schemeClr val="tx1">
                    <a:lumMod val="95000"/>
                  </a:schemeClr>
                </a:solidFill>
              </a:rPr>
              <a:t>що</a:t>
            </a:r>
            <a:r>
              <a:rPr lang="ru-RU" sz="2600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ru-RU" sz="2600" dirty="0" err="1" smtClean="0">
                <a:solidFill>
                  <a:schemeClr val="tx1">
                    <a:lumMod val="95000"/>
                  </a:schemeClr>
                </a:solidFill>
              </a:rPr>
              <a:t>містяться</a:t>
            </a:r>
            <a:r>
              <a:rPr lang="ru-RU" sz="2600" dirty="0" smtClean="0">
                <a:solidFill>
                  <a:schemeClr val="tx1">
                    <a:lumMod val="95000"/>
                  </a:schemeClr>
                </a:solidFill>
              </a:rPr>
              <a:t> у </a:t>
            </a:r>
            <a:r>
              <a:rPr lang="ru-RU" sz="2600" dirty="0" err="1" smtClean="0">
                <a:solidFill>
                  <a:schemeClr val="tx1">
                    <a:lumMod val="95000"/>
                  </a:schemeClr>
                </a:solidFill>
              </a:rPr>
              <a:t>Єдиному</a:t>
            </a:r>
            <a:r>
              <a:rPr lang="ru-RU" sz="2600" dirty="0" smtClean="0">
                <a:solidFill>
                  <a:schemeClr val="tx1">
                    <a:lumMod val="95000"/>
                  </a:schemeClr>
                </a:solidFill>
              </a:rPr>
              <a:t> державному </a:t>
            </a:r>
            <a:r>
              <a:rPr lang="ru-RU" sz="2600" dirty="0" err="1" smtClean="0">
                <a:solidFill>
                  <a:schemeClr val="tx1">
                    <a:lumMod val="95000"/>
                  </a:schemeClr>
                </a:solidFill>
              </a:rPr>
              <a:t>реєстрі</a:t>
            </a:r>
            <a:r>
              <a:rPr lang="ru-RU" sz="2600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ru-RU" sz="2600" dirty="0" err="1" smtClean="0">
                <a:solidFill>
                  <a:schemeClr val="tx1">
                    <a:lumMod val="95000"/>
                  </a:schemeClr>
                </a:solidFill>
              </a:rPr>
              <a:t>судових</a:t>
            </a:r>
            <a:r>
              <a:rPr lang="ru-RU" sz="2600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ru-RU" sz="2600" dirty="0" err="1" smtClean="0">
                <a:solidFill>
                  <a:schemeClr val="tx1">
                    <a:lumMod val="95000"/>
                  </a:schemeClr>
                </a:solidFill>
              </a:rPr>
              <a:t>рішень</a:t>
            </a:r>
            <a:endParaRPr lang="ru-RU" sz="2600" dirty="0" smtClean="0">
              <a:solidFill>
                <a:schemeClr val="tx1">
                  <a:lumMod val="95000"/>
                </a:schemeClr>
              </a:solidFill>
            </a:endParaRPr>
          </a:p>
          <a:p>
            <a:pPr algn="ctr">
              <a:buNone/>
            </a:pPr>
            <a:r>
              <a:rPr lang="uk-UA" sz="2600" dirty="0" smtClean="0"/>
              <a:t>та їх </a:t>
            </a:r>
            <a:r>
              <a:rPr lang="uk-UA" sz="2600" b="1" dirty="0" smtClean="0">
                <a:solidFill>
                  <a:srgbClr val="FFC000"/>
                </a:solidFill>
              </a:rPr>
              <a:t>вільне відтворення</a:t>
            </a:r>
            <a:r>
              <a:rPr lang="uk-UA" sz="2600" dirty="0" smtClean="0">
                <a:solidFill>
                  <a:srgbClr val="FFC000"/>
                </a:solidFill>
              </a:rPr>
              <a:t>.</a:t>
            </a:r>
            <a:endParaRPr lang="uk-UA" sz="2600" dirty="0">
              <a:solidFill>
                <a:srgbClr val="FFC000"/>
              </a:solidFill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20" y="32834"/>
            <a:ext cx="82232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 descr="C:\Users\Pamela\Desktop\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7" y="1571612"/>
            <a:ext cx="2643205" cy="392909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043607" y="190381"/>
            <a:ext cx="7886111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ІНСТРУМЕНТИ </a:t>
            </a:r>
            <a:r>
              <a:rPr lang="ru-RU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ТА </a:t>
            </a:r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РІШЕННЯ, ЯКІ ДОЗВОЛЯЮТЬ ПРИСКОРИТИ ПРОЦЕС ДОСЛІДЖЕННЯ ТА НАПИСАННЯ НАУКОВИХ РОБІТ </a:t>
            </a:r>
            <a:r>
              <a:rPr lang="en-US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(</a:t>
            </a:r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бібліографічні аспекти)</a:t>
            </a:r>
            <a:endParaRPr lang="ru-RU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871700" y="6381328"/>
            <a:ext cx="5400600" cy="365125"/>
          </a:xfrm>
        </p:spPr>
        <p:txBody>
          <a:bodyPr/>
          <a:lstStyle/>
          <a:p>
            <a:pPr algn="ctr"/>
            <a:r>
              <a:rPr lang="en-US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"НУ ОЮА"</a:t>
            </a:r>
          </a:p>
        </p:txBody>
      </p:sp>
    </p:spTree>
    <p:extLst>
      <p:ext uri="{BB962C8B-B14F-4D97-AF65-F5344CB8AC3E}">
        <p14:creationId xmlns:p14="http://schemas.microsoft.com/office/powerpoint/2010/main" val="283831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714744" y="1600200"/>
            <a:ext cx="4819656" cy="4114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err="1"/>
              <a:t>Пошук</a:t>
            </a:r>
            <a:r>
              <a:rPr lang="ru-RU" sz="2400" dirty="0"/>
              <a:t> </a:t>
            </a:r>
            <a:r>
              <a:rPr lang="ru-RU" sz="2400" dirty="0" err="1"/>
              <a:t>первинної</a:t>
            </a:r>
            <a:r>
              <a:rPr lang="ru-RU" sz="2400" dirty="0"/>
              <a:t> </a:t>
            </a:r>
            <a:r>
              <a:rPr lang="ru-RU" sz="2400" dirty="0" err="1" smtClean="0"/>
              <a:t>статистичної</a:t>
            </a:r>
            <a:r>
              <a:rPr lang="ru-RU" sz="2400" dirty="0" smtClean="0"/>
              <a:t>,  </a:t>
            </a:r>
            <a:r>
              <a:rPr lang="ru-RU" sz="2400" dirty="0" err="1"/>
              <a:t>соціально</a:t>
            </a:r>
            <a:r>
              <a:rPr lang="ru-RU" sz="2400" dirty="0"/>
              <a:t> - </a:t>
            </a:r>
            <a:r>
              <a:rPr lang="ru-RU" sz="2400" dirty="0" err="1" smtClean="0"/>
              <a:t>економічної</a:t>
            </a:r>
            <a:r>
              <a:rPr lang="ru-RU" sz="2400" dirty="0" smtClean="0"/>
              <a:t> </a:t>
            </a:r>
            <a:r>
              <a:rPr lang="ru-RU" sz="2400" dirty="0" err="1"/>
              <a:t>інформації</a:t>
            </a:r>
            <a:r>
              <a:rPr lang="ru-RU" sz="2400" dirty="0"/>
              <a:t>  </a:t>
            </a:r>
            <a:r>
              <a:rPr lang="ru-RU" sz="2400" dirty="0" err="1" smtClean="0"/>
              <a:t>може</a:t>
            </a:r>
            <a:r>
              <a:rPr lang="ru-RU" sz="2400" dirty="0" smtClean="0"/>
              <a:t> </a:t>
            </a:r>
            <a:r>
              <a:rPr lang="ru-RU" sz="2400" dirty="0" err="1" smtClean="0"/>
              <a:t>здійснюватись</a:t>
            </a:r>
            <a:r>
              <a:rPr lang="ru-RU" sz="2400" dirty="0" smtClean="0"/>
              <a:t> на:</a:t>
            </a:r>
          </a:p>
          <a:p>
            <a:pPr marL="0" indent="0">
              <a:buFont typeface="Wingdings" pitchFamily="2" charset="2"/>
              <a:buChar char="§"/>
            </a:pPr>
            <a:r>
              <a:rPr lang="ru-RU" sz="2400" dirty="0" smtClean="0">
                <a:solidFill>
                  <a:srgbClr val="FFC000"/>
                </a:solidFill>
              </a:rPr>
              <a:t>  </a:t>
            </a:r>
            <a:r>
              <a:rPr lang="ru-RU" sz="2400" dirty="0" err="1" smtClean="0">
                <a:solidFill>
                  <a:srgbClr val="FFC000"/>
                </a:solidFill>
              </a:rPr>
              <a:t>офіційних</a:t>
            </a:r>
            <a:r>
              <a:rPr lang="ru-RU" sz="2400" dirty="0" smtClean="0">
                <a:solidFill>
                  <a:srgbClr val="FFC000"/>
                </a:solidFill>
              </a:rPr>
              <a:t> </a:t>
            </a:r>
            <a:r>
              <a:rPr lang="ru-RU" sz="2400" dirty="0">
                <a:solidFill>
                  <a:srgbClr val="FFC000"/>
                </a:solidFill>
              </a:rPr>
              <a:t>сайтах </a:t>
            </a:r>
            <a:r>
              <a:rPr lang="ru-RU" sz="2400" dirty="0" err="1">
                <a:solidFill>
                  <a:srgbClr val="FFC000"/>
                </a:solidFill>
              </a:rPr>
              <a:t>органів</a:t>
            </a:r>
            <a:r>
              <a:rPr lang="ru-RU" sz="2400" dirty="0">
                <a:solidFill>
                  <a:srgbClr val="FFC000"/>
                </a:solidFill>
              </a:rPr>
              <a:t> </a:t>
            </a:r>
            <a:r>
              <a:rPr lang="ru-RU" sz="2400" dirty="0" err="1">
                <a:solidFill>
                  <a:srgbClr val="FFC000"/>
                </a:solidFill>
              </a:rPr>
              <a:t>державної</a:t>
            </a:r>
            <a:r>
              <a:rPr lang="ru-RU" sz="2400" dirty="0">
                <a:solidFill>
                  <a:srgbClr val="FFC000"/>
                </a:solidFill>
              </a:rPr>
              <a:t> </a:t>
            </a:r>
            <a:r>
              <a:rPr lang="ru-RU" sz="2400" dirty="0" err="1" smtClean="0">
                <a:solidFill>
                  <a:srgbClr val="FFC000"/>
                </a:solidFill>
              </a:rPr>
              <a:t>влади</a:t>
            </a:r>
            <a:r>
              <a:rPr lang="ru-RU" sz="2400" dirty="0" smtClean="0">
                <a:solidFill>
                  <a:srgbClr val="FFC000"/>
                </a:solidFill>
              </a:rPr>
              <a:t> </a:t>
            </a:r>
            <a:r>
              <a:rPr lang="ru-RU" sz="2400" dirty="0">
                <a:solidFill>
                  <a:srgbClr val="FFC000"/>
                </a:solidFill>
              </a:rPr>
              <a:t>та </a:t>
            </a:r>
            <a:r>
              <a:rPr lang="ru-RU" sz="2400" dirty="0" err="1">
                <a:solidFill>
                  <a:srgbClr val="FFC000"/>
                </a:solidFill>
              </a:rPr>
              <a:t>місцевого</a:t>
            </a:r>
            <a:r>
              <a:rPr lang="ru-RU" sz="2400" dirty="0">
                <a:solidFill>
                  <a:srgbClr val="FFC000"/>
                </a:solidFill>
              </a:rPr>
              <a:t> </a:t>
            </a:r>
            <a:r>
              <a:rPr lang="ru-RU" sz="2400" dirty="0" err="1" smtClean="0">
                <a:solidFill>
                  <a:srgbClr val="FFC000"/>
                </a:solidFill>
              </a:rPr>
              <a:t>самоврядування</a:t>
            </a:r>
            <a:r>
              <a:rPr lang="ru-RU" sz="2400" dirty="0" smtClean="0">
                <a:solidFill>
                  <a:srgbClr val="FFC000"/>
                </a:solidFill>
              </a:rPr>
              <a:t> ;</a:t>
            </a:r>
          </a:p>
          <a:p>
            <a:pPr marL="0" indent="0">
              <a:buFont typeface="Wingdings" pitchFamily="2" charset="2"/>
              <a:buChar char="§"/>
            </a:pPr>
            <a:r>
              <a:rPr lang="ru-RU" sz="2400" dirty="0" smtClean="0">
                <a:solidFill>
                  <a:srgbClr val="FFC000"/>
                </a:solidFill>
              </a:rPr>
              <a:t>  сайтах </a:t>
            </a:r>
            <a:r>
              <a:rPr lang="ru-RU" sz="2400" dirty="0" err="1">
                <a:solidFill>
                  <a:srgbClr val="FFC000"/>
                </a:solidFill>
              </a:rPr>
              <a:t>міністерств</a:t>
            </a:r>
            <a:r>
              <a:rPr lang="ru-RU" sz="2400" dirty="0">
                <a:solidFill>
                  <a:srgbClr val="FFC000"/>
                </a:solidFill>
              </a:rPr>
              <a:t> </a:t>
            </a:r>
            <a:r>
              <a:rPr lang="ru-RU" sz="2400" dirty="0" err="1" smtClean="0">
                <a:solidFill>
                  <a:srgbClr val="FFC000"/>
                </a:solidFill>
              </a:rPr>
              <a:t>і</a:t>
            </a:r>
            <a:r>
              <a:rPr lang="ru-RU" sz="2400" dirty="0" smtClean="0">
                <a:solidFill>
                  <a:srgbClr val="FFC000"/>
                </a:solidFill>
              </a:rPr>
              <a:t> </a:t>
            </a:r>
            <a:r>
              <a:rPr lang="ru-RU" sz="2400" dirty="0" err="1" smtClean="0">
                <a:solidFill>
                  <a:srgbClr val="FFC000"/>
                </a:solidFill>
              </a:rPr>
              <a:t>відомств</a:t>
            </a:r>
            <a:endParaRPr lang="ru-RU" sz="2400" dirty="0" smtClean="0">
              <a:solidFill>
                <a:srgbClr val="FFC000"/>
              </a:solidFill>
            </a:endParaRPr>
          </a:p>
          <a:p>
            <a:pPr marL="0" indent="0">
              <a:buNone/>
            </a:pPr>
            <a:endParaRPr lang="ru-RU" sz="2000" dirty="0" smtClean="0"/>
          </a:p>
          <a:p>
            <a:pPr marL="0" indent="0">
              <a:buNone/>
            </a:pPr>
            <a:endParaRPr lang="ru-RU" sz="2000" dirty="0"/>
          </a:p>
          <a:p>
            <a:pPr marL="0" indent="0">
              <a:buNone/>
            </a:pPr>
            <a:endParaRPr lang="ru-RU" sz="2000" dirty="0" smtClean="0"/>
          </a:p>
          <a:p>
            <a:pPr marL="0" indent="0">
              <a:buNone/>
            </a:pPr>
            <a:endParaRPr lang="uk-UA" sz="2000" dirty="0"/>
          </a:p>
        </p:txBody>
      </p:sp>
      <p:pic>
        <p:nvPicPr>
          <p:cNvPr id="15362" name="Picture 2" descr="C:\Users\Pamela\Desktop\titl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3" y="4000504"/>
            <a:ext cx="3357586" cy="1438275"/>
          </a:xfrm>
          <a:prstGeom prst="rect">
            <a:avLst/>
          </a:prstGeom>
          <a:noFill/>
        </p:spPr>
      </p:pic>
      <p:pic>
        <p:nvPicPr>
          <p:cNvPr id="15366" name="Picture 6" descr="C:\Users\Pamela\Desktop\9797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3000372"/>
            <a:ext cx="1928826" cy="914402"/>
          </a:xfrm>
          <a:prstGeom prst="rect">
            <a:avLst/>
          </a:prstGeom>
          <a:noFill/>
        </p:spPr>
      </p:pic>
      <p:pic>
        <p:nvPicPr>
          <p:cNvPr id="15367" name="Picture 7" descr="C:\Users\Pamela\Desktop\kopyya_kmu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3108" y="3786190"/>
            <a:ext cx="1428760" cy="1214446"/>
          </a:xfrm>
          <a:prstGeom prst="rect">
            <a:avLst/>
          </a:prstGeom>
          <a:noFill/>
        </p:spPr>
      </p:pic>
      <p:pic>
        <p:nvPicPr>
          <p:cNvPr id="15369" name="Picture 9" descr="C:\Users\Pamela\Desktop\state-statistics-service-ukrain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857364"/>
            <a:ext cx="2071670" cy="1000132"/>
          </a:xfrm>
          <a:prstGeom prst="rect">
            <a:avLst/>
          </a:prstGeom>
          <a:noFill/>
        </p:spPr>
      </p:pic>
      <p:pic>
        <p:nvPicPr>
          <p:cNvPr id="15370" name="Picture 10" descr="C:\Users\Pamela\Desktop\--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85918" y="2143116"/>
            <a:ext cx="1857388" cy="1209675"/>
          </a:xfrm>
          <a:prstGeom prst="rect">
            <a:avLst/>
          </a:prstGeom>
          <a:noFill/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20" y="32834"/>
            <a:ext cx="82232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043607" y="190381"/>
            <a:ext cx="7886111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ІНСТРУМЕНТИ </a:t>
            </a:r>
            <a:r>
              <a:rPr lang="ru-RU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ТА </a:t>
            </a:r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РІШЕННЯ, ЯКІ ДОЗВОЛЯЮТЬ ПРИСКОРИТИ ПРОЦЕС ДОСЛІДЖЕННЯ ТА НАПИСАННЯ НАУКОВИХ РОБІТ </a:t>
            </a:r>
            <a:r>
              <a:rPr lang="en-US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(</a:t>
            </a:r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бібліографічні аспекти)</a:t>
            </a:r>
            <a:endParaRPr lang="ru-RU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871700" y="6381328"/>
            <a:ext cx="5400600" cy="365125"/>
          </a:xfrm>
        </p:spPr>
        <p:txBody>
          <a:bodyPr/>
          <a:lstStyle/>
          <a:p>
            <a:pPr algn="ctr"/>
            <a:r>
              <a:rPr lang="en-US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"НУ ОЮА"</a:t>
            </a:r>
          </a:p>
        </p:txBody>
      </p:sp>
    </p:spTree>
    <p:extLst>
      <p:ext uri="{BB962C8B-B14F-4D97-AF65-F5344CB8AC3E}">
        <p14:creationId xmlns:p14="http://schemas.microsoft.com/office/powerpoint/2010/main" val="268469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одержимое 7"/>
          <p:cNvSpPr>
            <a:spLocks noGrp="1"/>
          </p:cNvSpPr>
          <p:nvPr>
            <p:ph sz="quarter" idx="13"/>
          </p:nvPr>
        </p:nvSpPr>
        <p:spPr>
          <a:xfrm>
            <a:off x="3571868" y="1214422"/>
            <a:ext cx="5572132" cy="4525963"/>
          </a:xfrm>
        </p:spPr>
        <p:txBody>
          <a:bodyPr/>
          <a:lstStyle/>
          <a:p>
            <a:pPr marL="0" lvl="0" indent="0">
              <a:buNone/>
            </a:pPr>
            <a:r>
              <a:rPr lang="ru-RU" sz="2400" b="1" dirty="0" err="1"/>
              <a:t>Пошук</a:t>
            </a:r>
            <a:r>
              <a:rPr lang="ru-RU" sz="2400" b="1" dirty="0"/>
              <a:t> </a:t>
            </a:r>
            <a:r>
              <a:rPr lang="ru-RU" sz="2400" b="1" dirty="0" err="1"/>
              <a:t>первинної</a:t>
            </a:r>
            <a:r>
              <a:rPr lang="ru-RU" sz="2400" b="1" dirty="0"/>
              <a:t> </a:t>
            </a:r>
            <a:r>
              <a:rPr lang="ru-RU" sz="2400" b="1" dirty="0" err="1"/>
              <a:t>інформації</a:t>
            </a:r>
            <a:r>
              <a:rPr lang="ru-RU" sz="2400" b="1" dirty="0"/>
              <a:t>  </a:t>
            </a:r>
            <a:r>
              <a:rPr lang="ru-RU" sz="2400" b="1" dirty="0" err="1" smtClean="0"/>
              <a:t>що</a:t>
            </a:r>
            <a:r>
              <a:rPr lang="ru-RU" sz="2400" b="1" dirty="0" smtClean="0"/>
              <a:t> м</a:t>
            </a:r>
            <a:r>
              <a:rPr lang="uk-UA" sz="2400" b="1" dirty="0" smtClean="0"/>
              <a:t>і</a:t>
            </a:r>
            <a:r>
              <a:rPr lang="ru-RU" sz="2400" b="1" dirty="0" err="1" smtClean="0"/>
              <a:t>стить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результати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наукової</a:t>
            </a:r>
            <a:r>
              <a:rPr lang="ru-RU" sz="2400" b="1" dirty="0" smtClean="0"/>
              <a:t> та </a:t>
            </a:r>
            <a:r>
              <a:rPr lang="ru-RU" sz="2400" b="1" dirty="0" err="1" smtClean="0"/>
              <a:t>науково-дослідної</a:t>
            </a:r>
            <a:r>
              <a:rPr lang="ru-RU" sz="2400" b="1" dirty="0" smtClean="0"/>
              <a:t> </a:t>
            </a:r>
            <a:r>
              <a:rPr lang="ru-RU" sz="2400" b="1" dirty="0" err="1"/>
              <a:t>діяльності</a:t>
            </a:r>
            <a:r>
              <a:rPr lang="ru-RU" sz="2400" b="1" dirty="0"/>
              <a:t> </a:t>
            </a:r>
            <a:r>
              <a:rPr lang="ru-RU" sz="2400" b="1" dirty="0" err="1"/>
              <a:t>може</a:t>
            </a:r>
            <a:r>
              <a:rPr lang="ru-RU" sz="2400" b="1" dirty="0"/>
              <a:t> </a:t>
            </a:r>
            <a:r>
              <a:rPr lang="ru-RU" sz="2400" b="1" dirty="0" err="1"/>
              <a:t>здійсюватись</a:t>
            </a:r>
            <a:r>
              <a:rPr lang="ru-RU" sz="2400" b="1" dirty="0"/>
              <a:t> </a:t>
            </a:r>
            <a:r>
              <a:rPr lang="ru-RU" sz="2400" b="1" dirty="0" smtClean="0"/>
              <a:t>у </a:t>
            </a:r>
            <a:r>
              <a:rPr lang="ru-RU" sz="2400" b="1" dirty="0" err="1" smtClean="0">
                <a:solidFill>
                  <a:srgbClr val="FFC000"/>
                </a:solidFill>
              </a:rPr>
              <a:t>друкованих</a:t>
            </a:r>
            <a:r>
              <a:rPr lang="ru-RU" sz="2400" b="1" dirty="0" smtClean="0"/>
              <a:t> та </a:t>
            </a:r>
            <a:r>
              <a:rPr lang="ru-RU" sz="2400" b="1" dirty="0" err="1" smtClean="0">
                <a:solidFill>
                  <a:srgbClr val="FFC000"/>
                </a:solidFill>
              </a:rPr>
              <a:t>електронних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виданнях</a:t>
            </a:r>
            <a:r>
              <a:rPr lang="ru-RU" sz="2400" dirty="0" smtClean="0"/>
              <a:t>:</a:t>
            </a:r>
            <a:endParaRPr lang="ru-RU" sz="2400" dirty="0"/>
          </a:p>
          <a:p>
            <a:pPr lvl="0"/>
            <a:r>
              <a:rPr lang="ru-RU" sz="2400" dirty="0" err="1" smtClean="0">
                <a:solidFill>
                  <a:srgbClr val="FFC000"/>
                </a:solidFill>
              </a:rPr>
              <a:t>опублікованих</a:t>
            </a:r>
            <a:endParaRPr lang="ru-RU" sz="2400" dirty="0" smtClean="0">
              <a:solidFill>
                <a:srgbClr val="FFC000"/>
              </a:solidFill>
            </a:endParaRPr>
          </a:p>
          <a:p>
            <a:pPr lvl="0"/>
            <a:r>
              <a:rPr lang="ru-RU" sz="2400" dirty="0" err="1" smtClean="0">
                <a:solidFill>
                  <a:srgbClr val="FFC000"/>
                </a:solidFill>
              </a:rPr>
              <a:t>неопублікованних</a:t>
            </a:r>
            <a:r>
              <a:rPr lang="ru-RU" sz="2400" dirty="0" smtClean="0">
                <a:solidFill>
                  <a:srgbClr val="FFC000"/>
                </a:solidFill>
              </a:rPr>
              <a:t> </a:t>
            </a:r>
            <a:r>
              <a:rPr lang="ru-RU" sz="2400" dirty="0" smtClean="0"/>
              <a:t>(</a:t>
            </a:r>
            <a:r>
              <a:rPr lang="ru-RU" sz="2400" dirty="0" err="1" smtClean="0"/>
              <a:t>наукові</a:t>
            </a:r>
            <a:r>
              <a:rPr lang="ru-RU" sz="2400" dirty="0" smtClean="0"/>
              <a:t> </a:t>
            </a:r>
            <a:r>
              <a:rPr lang="ru-RU" sz="2400" dirty="0" err="1" smtClean="0"/>
              <a:t>звіти</a:t>
            </a:r>
            <a:r>
              <a:rPr lang="ru-RU" sz="2400" dirty="0" smtClean="0"/>
              <a:t> з НДР, </a:t>
            </a:r>
            <a:r>
              <a:rPr lang="ru-RU" sz="2400" dirty="0" err="1" smtClean="0"/>
              <a:t>дисертації</a:t>
            </a:r>
            <a:r>
              <a:rPr lang="ru-RU" sz="2400" dirty="0" smtClean="0"/>
              <a:t>, </a:t>
            </a:r>
            <a:r>
              <a:rPr lang="ru-RU" sz="2400" dirty="0" err="1" smtClean="0"/>
              <a:t>депоновані</a:t>
            </a:r>
            <a:r>
              <a:rPr lang="ru-RU" sz="2400" dirty="0" smtClean="0"/>
              <a:t> рукописи)</a:t>
            </a:r>
          </a:p>
          <a:p>
            <a:pPr lvl="0"/>
            <a:endParaRPr lang="ru-RU" sz="2400" dirty="0"/>
          </a:p>
          <a:p>
            <a:endParaRPr lang="ru-RU" sz="2400" dirty="0" smtClean="0"/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82" y="0"/>
            <a:ext cx="82232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7" name="Picture 1" descr="C:\Users\Pamela\Desktop\5695_364_450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1214423"/>
            <a:ext cx="3357586" cy="4643452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1043607" y="190381"/>
            <a:ext cx="7886111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ІНСТРУМЕНТИ </a:t>
            </a:r>
            <a:r>
              <a:rPr lang="ru-RU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ТА </a:t>
            </a:r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РІШЕННЯ, ЯКІ ДОЗВОЛЯЮТЬ ПРИСКОРИТИ ПРОЦЕС ДОСЛІДЖЕННЯ ТА НАПИСАННЯ НАУКОВИХ РОБІТ </a:t>
            </a:r>
            <a:r>
              <a:rPr lang="en-US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(</a:t>
            </a:r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бібліографічні аспекти)</a:t>
            </a:r>
            <a:endParaRPr lang="ru-RU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871700" y="6381328"/>
            <a:ext cx="5400600" cy="365125"/>
          </a:xfrm>
        </p:spPr>
        <p:txBody>
          <a:bodyPr/>
          <a:lstStyle/>
          <a:p>
            <a:pPr algn="ctr"/>
            <a:r>
              <a:rPr lang="en-US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"НУ ОЮА"</a:t>
            </a:r>
          </a:p>
        </p:txBody>
      </p:sp>
    </p:spTree>
    <p:extLst>
      <p:ext uri="{BB962C8B-B14F-4D97-AF65-F5344CB8AC3E}">
        <p14:creationId xmlns:p14="http://schemas.microsoft.com/office/powerpoint/2010/main" val="3746337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857620" y="928670"/>
            <a:ext cx="4676780" cy="4857784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uk-UA" sz="3300" dirty="0" smtClean="0">
                <a:solidFill>
                  <a:srgbClr val="FFC000"/>
                </a:solidFill>
              </a:rPr>
              <a:t>Опубліковані первинні документи</a:t>
            </a:r>
            <a:r>
              <a:rPr lang="uk-UA" sz="2600" dirty="0" smtClean="0">
                <a:solidFill>
                  <a:srgbClr val="FFC000"/>
                </a:solidFill>
              </a:rPr>
              <a:t>:</a:t>
            </a:r>
            <a:endParaRPr lang="uk-UA" sz="2600" dirty="0">
              <a:solidFill>
                <a:srgbClr val="FFC000"/>
              </a:solidFill>
            </a:endParaRPr>
          </a:p>
          <a:p>
            <a:r>
              <a:rPr lang="uk-UA" sz="2600" dirty="0" smtClean="0">
                <a:solidFill>
                  <a:srgbClr val="FFC000"/>
                </a:solidFill>
              </a:rPr>
              <a:t>книги</a:t>
            </a:r>
            <a:r>
              <a:rPr lang="uk-UA" sz="2600" dirty="0" smtClean="0"/>
              <a:t> (монографії</a:t>
            </a:r>
            <a:r>
              <a:rPr lang="uk-UA" sz="2600" dirty="0"/>
              <a:t>, підручники, навчальні посібники, праці і матеріали наукових конференцій, конгресів тощо), </a:t>
            </a:r>
            <a:endParaRPr lang="uk-UA" sz="2600" dirty="0" smtClean="0"/>
          </a:p>
          <a:p>
            <a:r>
              <a:rPr lang="uk-UA" sz="2600" dirty="0" smtClean="0">
                <a:solidFill>
                  <a:srgbClr val="FFC000"/>
                </a:solidFill>
              </a:rPr>
              <a:t>періодичні </a:t>
            </a:r>
            <a:r>
              <a:rPr lang="uk-UA" sz="2600" dirty="0">
                <a:solidFill>
                  <a:srgbClr val="FFC000"/>
                </a:solidFill>
              </a:rPr>
              <a:t>видання </a:t>
            </a:r>
            <a:r>
              <a:rPr lang="uk-UA" sz="2600" dirty="0"/>
              <a:t>(збірники, журнали, газети), </a:t>
            </a:r>
            <a:endParaRPr lang="uk-UA" sz="2600" dirty="0" smtClean="0"/>
          </a:p>
          <a:p>
            <a:r>
              <a:rPr lang="uk-UA" sz="2600" dirty="0" smtClean="0">
                <a:solidFill>
                  <a:srgbClr val="FFC000"/>
                </a:solidFill>
              </a:rPr>
              <a:t>спеціальні </a:t>
            </a:r>
            <a:r>
              <a:rPr lang="uk-UA" sz="2600" dirty="0">
                <a:solidFill>
                  <a:srgbClr val="FFC000"/>
                </a:solidFill>
              </a:rPr>
              <a:t>види науково-технічних видань </a:t>
            </a:r>
            <a:r>
              <a:rPr lang="uk-UA" sz="2600" dirty="0"/>
              <a:t>(стандарти, каталоги, прейскуранти, інформаційні листки</a:t>
            </a:r>
            <a:r>
              <a:rPr lang="uk-UA" sz="2600" dirty="0" smtClean="0"/>
              <a:t>)</a:t>
            </a:r>
          </a:p>
          <a:p>
            <a:r>
              <a:rPr lang="uk-UA" sz="2600" dirty="0" smtClean="0"/>
              <a:t> </a:t>
            </a:r>
            <a:r>
              <a:rPr lang="uk-UA" sz="2600" dirty="0">
                <a:solidFill>
                  <a:srgbClr val="FFC000"/>
                </a:solidFill>
              </a:rPr>
              <a:t>проміжні види </a:t>
            </a:r>
            <a:r>
              <a:rPr lang="uk-UA" sz="2600" dirty="0" smtClean="0">
                <a:solidFill>
                  <a:srgbClr val="FFC000"/>
                </a:solidFill>
              </a:rPr>
              <a:t>публікацій </a:t>
            </a:r>
            <a:r>
              <a:rPr lang="uk-UA" sz="2600" dirty="0" smtClean="0"/>
              <a:t>(попередні публікації, автореферати)</a:t>
            </a:r>
          </a:p>
          <a:p>
            <a:pPr>
              <a:buNone/>
            </a:pPr>
            <a:endParaRPr lang="ru-RU" sz="2000" dirty="0" smtClean="0">
              <a:solidFill>
                <a:srgbClr val="FFC000"/>
              </a:solidFill>
            </a:endParaRPr>
          </a:p>
          <a:p>
            <a:endParaRPr lang="uk-UA" sz="2200" dirty="0" smtClean="0"/>
          </a:p>
          <a:p>
            <a:endParaRPr lang="uk-UA" sz="2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85720" y="3071810"/>
            <a:ext cx="357190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err="1" smtClean="0">
                <a:solidFill>
                  <a:srgbClr val="FFC000"/>
                </a:solidFill>
              </a:rPr>
              <a:t>Неопубліковані</a:t>
            </a:r>
            <a:r>
              <a:rPr lang="ru-RU" sz="2800" dirty="0" smtClean="0">
                <a:solidFill>
                  <a:srgbClr val="FFC000"/>
                </a:solidFill>
              </a:rPr>
              <a:t> </a:t>
            </a:r>
            <a:r>
              <a:rPr lang="ru-RU" sz="2800" dirty="0" err="1" smtClean="0">
                <a:solidFill>
                  <a:srgbClr val="FFC000"/>
                </a:solidFill>
              </a:rPr>
              <a:t>первинні</a:t>
            </a:r>
            <a:r>
              <a:rPr lang="ru-RU" sz="2800" dirty="0" smtClean="0">
                <a:solidFill>
                  <a:srgbClr val="FFC000"/>
                </a:solidFill>
              </a:rPr>
              <a:t> </a:t>
            </a:r>
            <a:r>
              <a:rPr lang="ru-RU" sz="2800" dirty="0" err="1" smtClean="0">
                <a:solidFill>
                  <a:srgbClr val="FFC000"/>
                </a:solidFill>
              </a:rPr>
              <a:t>документи</a:t>
            </a:r>
            <a:r>
              <a:rPr lang="ru-RU" sz="2800" dirty="0" smtClean="0">
                <a:solidFill>
                  <a:srgbClr val="FFC000"/>
                </a:solidFill>
              </a:rPr>
              <a:t> </a:t>
            </a:r>
          </a:p>
          <a:p>
            <a:pPr>
              <a:buFont typeface="Wingdings" pitchFamily="2" charset="2"/>
              <a:buChar char="§"/>
            </a:pPr>
            <a:r>
              <a:rPr lang="ru-RU" sz="2400" dirty="0" err="1" smtClean="0"/>
              <a:t>переклади</a:t>
            </a:r>
            <a:r>
              <a:rPr lang="ru-RU" sz="2400" dirty="0" smtClean="0"/>
              <a:t>,</a:t>
            </a:r>
          </a:p>
          <a:p>
            <a:pPr>
              <a:buFont typeface="Wingdings" pitchFamily="2" charset="2"/>
              <a:buChar char="§"/>
            </a:pPr>
            <a:r>
              <a:rPr lang="ru-RU" sz="2400" dirty="0" err="1" smtClean="0"/>
              <a:t>дисертації</a:t>
            </a:r>
            <a:endParaRPr lang="ru-RU" sz="2400" dirty="0" smtClean="0"/>
          </a:p>
          <a:p>
            <a:pPr>
              <a:buFont typeface="Wingdings" pitchFamily="2" charset="2"/>
              <a:buChar char="§"/>
            </a:pPr>
            <a:r>
              <a:rPr lang="ru-RU" sz="2400" dirty="0" smtClean="0"/>
              <a:t> </a:t>
            </a:r>
            <a:r>
              <a:rPr lang="ru-RU" sz="2400" dirty="0" err="1" smtClean="0"/>
              <a:t>звіти</a:t>
            </a:r>
            <a:r>
              <a:rPr lang="ru-RU" sz="2400" dirty="0" smtClean="0"/>
              <a:t> про </a:t>
            </a:r>
            <a:r>
              <a:rPr lang="ru-RU" sz="2400" dirty="0" err="1" smtClean="0"/>
              <a:t>результати</a:t>
            </a:r>
            <a:r>
              <a:rPr lang="ru-RU" sz="2400" dirty="0" smtClean="0"/>
              <a:t>  НДР</a:t>
            </a:r>
          </a:p>
          <a:p>
            <a:pPr>
              <a:buFont typeface="Wingdings" pitchFamily="2" charset="2"/>
              <a:buChar char="§"/>
            </a:pPr>
            <a:r>
              <a:rPr lang="ru-RU" sz="2400" dirty="0" smtClean="0"/>
              <a:t> </a:t>
            </a:r>
            <a:r>
              <a:rPr lang="ru-RU" sz="2400" dirty="0" err="1" smtClean="0"/>
              <a:t>проектна</a:t>
            </a:r>
            <a:r>
              <a:rPr lang="ru-RU" sz="2400" dirty="0" smtClean="0"/>
              <a:t> </a:t>
            </a:r>
            <a:r>
              <a:rPr lang="ru-RU" sz="2400" dirty="0" err="1" smtClean="0"/>
              <a:t>документація</a:t>
            </a:r>
            <a:endParaRPr lang="ru-RU" sz="2400" dirty="0" smtClean="0"/>
          </a:p>
          <a:p>
            <a:pPr>
              <a:buFont typeface="Wingdings" pitchFamily="2" charset="2"/>
              <a:buChar char="§"/>
            </a:pPr>
            <a:r>
              <a:rPr lang="ru-RU" sz="2400" dirty="0" err="1" smtClean="0"/>
              <a:t>тощо</a:t>
            </a:r>
            <a:endParaRPr lang="ru-RU" sz="2400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82" y="0"/>
            <a:ext cx="82232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043607" y="190381"/>
            <a:ext cx="7886111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ІНСТРУМЕНТИ </a:t>
            </a:r>
            <a:r>
              <a:rPr lang="ru-RU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ТА </a:t>
            </a:r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РІШЕННЯ, ЯКІ ДОЗВОЛЯЮТЬ ПРИСКОРИТИ ПРОЦЕС ДОСЛІДЖЕННЯ ТА НАПИСАННЯ НАУКОВИХ РОБІТ </a:t>
            </a:r>
            <a:r>
              <a:rPr lang="en-US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(</a:t>
            </a:r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бібліографічні аспекти)</a:t>
            </a:r>
            <a:endParaRPr lang="ru-RU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871700" y="6381328"/>
            <a:ext cx="5400600" cy="365125"/>
          </a:xfrm>
        </p:spPr>
        <p:txBody>
          <a:bodyPr/>
          <a:lstStyle/>
          <a:p>
            <a:pPr algn="ctr"/>
            <a:r>
              <a:rPr lang="en-US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"НУ ОЮА"</a:t>
            </a:r>
          </a:p>
        </p:txBody>
      </p:sp>
    </p:spTree>
    <p:extLst>
      <p:ext uri="{BB962C8B-B14F-4D97-AF65-F5344CB8AC3E}">
        <p14:creationId xmlns:p14="http://schemas.microsoft.com/office/powerpoint/2010/main" val="2795196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00034" y="1000108"/>
            <a:ext cx="4071966" cy="4857784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uk-UA" sz="5100" dirty="0" smtClean="0">
                <a:solidFill>
                  <a:srgbClr val="FFC000"/>
                </a:solidFill>
              </a:rPr>
              <a:t>Опубліковані вторинні документи:</a:t>
            </a:r>
          </a:p>
          <a:p>
            <a:r>
              <a:rPr lang="uk-UA" sz="4400" dirty="0"/>
              <a:t>довідкові видання (енциклопедії, виробничо-технічні довідники, багатотомні словники</a:t>
            </a:r>
            <a:r>
              <a:rPr lang="uk-UA" sz="4400" dirty="0" smtClean="0"/>
              <a:t>) </a:t>
            </a:r>
          </a:p>
          <a:p>
            <a:r>
              <a:rPr lang="uk-UA" sz="4400" dirty="0" smtClean="0"/>
              <a:t>огляди </a:t>
            </a:r>
            <a:r>
              <a:rPr lang="uk-UA" sz="4400" dirty="0"/>
              <a:t>(аналітичні, реферативні</a:t>
            </a:r>
            <a:r>
              <a:rPr lang="uk-UA" sz="4400" dirty="0" smtClean="0"/>
              <a:t>),</a:t>
            </a:r>
          </a:p>
          <a:p>
            <a:r>
              <a:rPr lang="uk-UA" sz="4400" dirty="0" smtClean="0"/>
              <a:t>реферативні </a:t>
            </a:r>
            <a:r>
              <a:rPr lang="uk-UA" sz="4400" dirty="0"/>
              <a:t>журнали (галузеві і тематичні</a:t>
            </a:r>
            <a:r>
              <a:rPr lang="uk-UA" sz="4400" dirty="0" smtClean="0"/>
              <a:t>),</a:t>
            </a:r>
          </a:p>
          <a:p>
            <a:r>
              <a:rPr lang="uk-UA" sz="4400" dirty="0" smtClean="0"/>
              <a:t>експрес-інформацію </a:t>
            </a:r>
            <a:r>
              <a:rPr lang="uk-UA" sz="4400" dirty="0"/>
              <a:t>(галузеву і тематичну</a:t>
            </a:r>
            <a:r>
              <a:rPr lang="uk-UA" sz="4400" dirty="0" smtClean="0"/>
              <a:t>)</a:t>
            </a:r>
          </a:p>
          <a:p>
            <a:endParaRPr lang="uk-UA" sz="1800" dirty="0"/>
          </a:p>
          <a:p>
            <a:pPr marL="0" indent="0">
              <a:buNone/>
            </a:pPr>
            <a:r>
              <a:rPr lang="ru-RU" sz="1800" dirty="0" smtClean="0"/>
              <a:t>.</a:t>
            </a:r>
            <a:endParaRPr lang="uk-UA" sz="1800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82" y="0"/>
            <a:ext cx="82232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5357818" y="2214554"/>
            <a:ext cx="350046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dirty="0" smtClean="0">
                <a:solidFill>
                  <a:srgbClr val="FFC000"/>
                </a:solidFill>
              </a:rPr>
              <a:t>Неопубліковані вторинні документи</a:t>
            </a:r>
            <a:r>
              <a:rPr lang="uk-UA" sz="2800" dirty="0" smtClean="0"/>
              <a:t>:</a:t>
            </a:r>
          </a:p>
          <a:p>
            <a:r>
              <a:rPr lang="ru-RU" sz="2400" dirty="0" err="1" smtClean="0"/>
              <a:t>розпорядження</a:t>
            </a:r>
            <a:endParaRPr lang="ru-RU" sz="2400" dirty="0" smtClean="0"/>
          </a:p>
          <a:p>
            <a:r>
              <a:rPr lang="ru-RU" sz="2400" dirty="0" smtClean="0"/>
              <a:t> </a:t>
            </a:r>
            <a:r>
              <a:rPr lang="ru-RU" sz="2400" dirty="0" err="1" smtClean="0"/>
              <a:t>внутрішні</a:t>
            </a:r>
            <a:r>
              <a:rPr lang="ru-RU" sz="2400" dirty="0" smtClean="0"/>
              <a:t> </a:t>
            </a:r>
            <a:r>
              <a:rPr lang="ru-RU" sz="2400" dirty="0" err="1" smtClean="0"/>
              <a:t>інформаційні</a:t>
            </a:r>
            <a:r>
              <a:rPr lang="ru-RU" sz="2400" dirty="0" smtClean="0"/>
              <a:t> листки </a:t>
            </a:r>
          </a:p>
          <a:p>
            <a:r>
              <a:rPr lang="ru-RU" sz="2400" dirty="0" err="1" smtClean="0"/>
              <a:t>проекти</a:t>
            </a:r>
            <a:r>
              <a:rPr lang="ru-RU" sz="2400" dirty="0" smtClean="0"/>
              <a:t>,</a:t>
            </a:r>
          </a:p>
          <a:p>
            <a:r>
              <a:rPr lang="ru-RU" sz="2400" dirty="0" smtClean="0"/>
              <a:t> </a:t>
            </a:r>
            <a:r>
              <a:rPr lang="ru-RU" sz="2400" dirty="0" err="1" smtClean="0"/>
              <a:t>пілотні</a:t>
            </a:r>
            <a:r>
              <a:rPr lang="ru-RU" sz="2400" dirty="0" smtClean="0"/>
              <a:t> </a:t>
            </a:r>
            <a:r>
              <a:rPr lang="ru-RU" sz="2400" dirty="0" err="1" smtClean="0"/>
              <a:t>проекти</a:t>
            </a:r>
            <a:r>
              <a:rPr lang="ru-RU" sz="2400" dirty="0" smtClean="0"/>
              <a:t>,</a:t>
            </a:r>
          </a:p>
          <a:p>
            <a:r>
              <a:rPr lang="ru-RU" sz="2400" dirty="0" smtClean="0"/>
              <a:t> БД </a:t>
            </a:r>
            <a:r>
              <a:rPr lang="ru-RU" sz="2400" dirty="0" err="1" smtClean="0"/>
              <a:t>ідей</a:t>
            </a:r>
            <a:endParaRPr lang="en-US" sz="2400" dirty="0" smtClean="0"/>
          </a:p>
          <a:p>
            <a:r>
              <a:rPr lang="ru-RU" sz="2400" dirty="0" smtClean="0"/>
              <a:t> та </a:t>
            </a:r>
            <a:r>
              <a:rPr lang="ru-RU" sz="2400" dirty="0" err="1" smtClean="0"/>
              <a:t>інш</a:t>
            </a:r>
            <a:r>
              <a:rPr lang="uk-UA" sz="2400" dirty="0" smtClean="0"/>
              <a:t>і</a:t>
            </a:r>
            <a:r>
              <a:rPr lang="ru-RU" sz="2400" dirty="0" smtClean="0"/>
              <a:t> </a:t>
            </a:r>
            <a:r>
              <a:rPr lang="ru-RU" sz="2400" dirty="0" err="1" smtClean="0"/>
              <a:t>матеріали</a:t>
            </a:r>
            <a:r>
              <a:rPr lang="ru-RU" sz="2400" dirty="0" smtClean="0"/>
              <a:t>.</a:t>
            </a:r>
            <a:endParaRPr lang="uk-UA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1043607" y="190381"/>
            <a:ext cx="7886111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ІНСТРУМЕНТИ </a:t>
            </a:r>
            <a:r>
              <a:rPr lang="ru-RU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ТА </a:t>
            </a:r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РІШЕННЯ, ЯКІ ДОЗВОЛЯЮТЬ ПРИСКОРИТИ ПРОЦЕС ДОСЛІДЖЕННЯ ТА НАПИСАННЯ НАУКОВИХ РОБІТ </a:t>
            </a:r>
            <a:r>
              <a:rPr lang="en-US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(</a:t>
            </a:r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бібліографічні аспекти)</a:t>
            </a:r>
            <a:endParaRPr lang="ru-RU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871700" y="6381328"/>
            <a:ext cx="5400600" cy="365125"/>
          </a:xfrm>
        </p:spPr>
        <p:txBody>
          <a:bodyPr/>
          <a:lstStyle/>
          <a:p>
            <a:pPr algn="ctr"/>
            <a:r>
              <a:rPr lang="en-US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"НУ ОЮА"</a:t>
            </a:r>
          </a:p>
        </p:txBody>
      </p:sp>
    </p:spTree>
    <p:extLst>
      <p:ext uri="{BB962C8B-B14F-4D97-AF65-F5344CB8AC3E}">
        <p14:creationId xmlns:p14="http://schemas.microsoft.com/office/powerpoint/2010/main" val="999194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D:\ФОТО паблика\Панорамы\ZXjoQJdco0U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131" t="3614" r="9861" b="4332"/>
          <a:stretch/>
        </p:blipFill>
        <p:spPr bwMode="auto">
          <a:xfrm>
            <a:off x="214282" y="2114245"/>
            <a:ext cx="2634061" cy="36991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9" name="Picture 3" descr="http://www.nbuv.gov.ua/sites/default/files/ex/2013-06_exhibitions_field_ex_gallery/18_0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24"/>
          <a:stretch/>
        </p:blipFill>
        <p:spPr bwMode="auto">
          <a:xfrm>
            <a:off x="2799334" y="1152504"/>
            <a:ext cx="2187328" cy="28083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1" name="Picture 5" descr="http://jurkniga.com.ua/img/catalog/item_51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4803" y="3429000"/>
            <a:ext cx="1944216" cy="28024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3" name="Picture 7" descr="http://law-books.od.ua/assets/images/Obl/Urid/dovidn%20mijn%20priv%20pravo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713601"/>
            <a:ext cx="1840551" cy="2686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5" name="Picture 9" descr="https://pp.vk.me/c627823/v627823018/eba/DMqIPCFpKRs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110345"/>
            <a:ext cx="1933298" cy="2703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871700" y="6381328"/>
            <a:ext cx="5400600" cy="365125"/>
          </a:xfrm>
        </p:spPr>
        <p:txBody>
          <a:bodyPr/>
          <a:lstStyle/>
          <a:p>
            <a:pPr algn="ctr"/>
            <a:r>
              <a:rPr lang="en-US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"НУ ОЮА"</a:t>
            </a: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82" y="0"/>
            <a:ext cx="82232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043607" y="190381"/>
            <a:ext cx="7886111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ІНСТРУМЕНТИ </a:t>
            </a:r>
            <a:r>
              <a:rPr lang="ru-RU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ТА </a:t>
            </a:r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РІШЕННЯ, ЯКІ ДОЗВОЛЯЮТЬ ПРИСКОРИТИ ПРОЦЕС ДОСЛІДЖЕННЯ ТА НАПИСАННЯ НАУКОВИХ РОБІТ </a:t>
            </a:r>
            <a:r>
              <a:rPr lang="en-US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(</a:t>
            </a:r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бібліографічні аспекти)</a:t>
            </a:r>
            <a:endParaRPr lang="ru-RU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1967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C:\Users\Pamela\Desktop\8d8218231e3b0db734d6f57af552d11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71546"/>
            <a:ext cx="4286248" cy="4895867"/>
          </a:xfrm>
          <a:prstGeom prst="rect">
            <a:avLst/>
          </a:prstGeom>
          <a:noFill/>
        </p:spPr>
      </p:pic>
      <p:pic>
        <p:nvPicPr>
          <p:cNvPr id="6" name="Picture 2" descr="http://upload.wikimedia.org/wikipedia/commons/thumb/f/f4/%D0%93%D0%B5%D1%80%D0%B1_%D0%9D%D0%A3%D0%9E%D0%AE%D0%90.jpg/440px-%D0%93%D0%B5%D1%80%D0%B1_%D0%9D%D0%A3%D0%9E%D0%AE%D0%90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903" y="44624"/>
            <a:ext cx="821171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142976" y="207167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4429124" y="1165233"/>
            <a:ext cx="4240436" cy="4431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 метою </a:t>
            </a:r>
            <a:r>
              <a:rPr kumimoji="0" lang="ru-RU" sz="2400" b="0" i="0" u="none" strike="noStrike" cap="none" normalizeH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накопичення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2400" b="0" i="0" u="none" strike="noStrike" cap="none" normalizeH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упорядкування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2400" b="0" i="0" u="none" strike="noStrike" cap="none" normalizeH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збереження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та </a:t>
            </a:r>
            <a:r>
              <a:rPr kumimoji="0" lang="ru-RU" sz="2400" b="0" i="0" u="none" strike="noStrike" cap="none" normalizeH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поширення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0" i="0" u="none" strike="noStrike" cap="none" normalizeH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інформації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2400" b="0" i="0" u="none" strike="noStrike" cap="none" normalizeH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що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0" i="0" u="none" strike="noStrike" cap="none" normalizeH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виробляє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0" i="0" u="none" strike="noStrike" cap="none" normalizeH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суспільство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2400" b="0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створено</a:t>
            </a:r>
            <a:r>
              <a:rPr kumimoji="0" lang="uk-UA" sz="2400" b="0" i="0" u="none" strike="noStrike" cap="none" normalizeH="0" dirty="0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</a:t>
            </a:r>
            <a:endParaRPr kumimoji="0" lang="ru-RU" sz="2400" b="0" i="0" u="none" strike="noStrike" cap="none" normalizeH="0" dirty="0" smtClean="0">
              <a:ln>
                <a:noFill/>
              </a:ln>
              <a:solidFill>
                <a:srgbClr val="FFC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uk-UA" sz="2400" b="0" i="0" u="none" strike="noStrike" cap="none" normalizeH="0" dirty="0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книгосховища</a:t>
            </a:r>
            <a:endParaRPr kumimoji="0" lang="ru-RU" sz="2400" b="0" i="0" u="none" strike="noStrike" cap="none" normalizeH="0" dirty="0" smtClean="0">
              <a:ln>
                <a:noFill/>
              </a:ln>
              <a:solidFill>
                <a:srgbClr val="FFC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uk-UA" sz="2400" b="0" i="0" u="none" strike="noStrike" cap="none" normalizeH="0" dirty="0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бібліотеки</a:t>
            </a:r>
            <a:endParaRPr kumimoji="0" lang="ru-RU" sz="2400" b="0" i="0" u="none" strike="noStrike" cap="none" normalizeH="0" dirty="0" smtClean="0">
              <a:ln>
                <a:noFill/>
              </a:ln>
              <a:solidFill>
                <a:srgbClr val="FFC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ru-RU" sz="2400" b="0" i="0" u="none" strike="noStrike" cap="none" normalizeH="0" dirty="0" err="1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архіви</a:t>
            </a:r>
            <a:endParaRPr kumimoji="0" lang="ru-RU" sz="2400" b="0" i="0" u="none" strike="noStrike" cap="none" normalizeH="0" dirty="0" smtClean="0">
              <a:ln>
                <a:noFill/>
              </a:ln>
              <a:solidFill>
                <a:srgbClr val="FFC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ru-RU" sz="2400" b="0" i="0" u="none" strike="noStrike" cap="none" normalizeH="0" dirty="0" err="1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органи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dirty="0" err="1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інформації</a:t>
            </a:r>
            <a:endParaRPr kumimoji="0" lang="ru-RU" sz="2400" b="0" i="0" u="none" strike="noStrike" cap="none" normalizeH="0" dirty="0" smtClean="0">
              <a:ln>
                <a:noFill/>
              </a:ln>
              <a:solidFill>
                <a:srgbClr val="FFC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ru-RU" sz="2400" b="0" i="0" u="none" strike="noStrike" cap="none" normalizeH="0" dirty="0" err="1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автоматизовані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dirty="0" err="1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інформаційні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dirty="0" err="1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мережі</a:t>
            </a:r>
            <a:endParaRPr kumimoji="0" lang="ru-RU" sz="2400" b="0" i="0" u="none" strike="noStrike" cap="none" normalizeH="0" dirty="0" smtClean="0">
              <a:ln>
                <a:noFill/>
              </a:ln>
              <a:solidFill>
                <a:srgbClr val="FFC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43607" y="190381"/>
            <a:ext cx="7886111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ІНСТРУМЕНТИ </a:t>
            </a:r>
            <a:r>
              <a:rPr lang="ru-RU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ТА </a:t>
            </a:r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РІШЕННЯ, ЯКІ ДОЗВОЛЯЮТЬ ПРИСКОРИТИ ПРОЦЕС ДОСЛІДЖЕННЯ ТА НАПИСАННЯ НАУКОВИХ РОБІТ </a:t>
            </a:r>
            <a:r>
              <a:rPr lang="en-US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(</a:t>
            </a:r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бібліографічні аспекти)</a:t>
            </a:r>
            <a:endParaRPr lang="ru-RU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871700" y="6381328"/>
            <a:ext cx="5400600" cy="365125"/>
          </a:xfrm>
        </p:spPr>
        <p:txBody>
          <a:bodyPr/>
          <a:lstStyle/>
          <a:p>
            <a:pPr algn="ctr"/>
            <a:r>
              <a:rPr lang="en-US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"НУ ОЮА"</a:t>
            </a:r>
          </a:p>
        </p:txBody>
      </p:sp>
    </p:spTree>
    <p:extLst>
      <p:ext uri="{BB962C8B-B14F-4D97-AF65-F5344CB8AC3E}">
        <p14:creationId xmlns:p14="http://schemas.microsoft.com/office/powerpoint/2010/main" val="1291046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500034" y="658765"/>
            <a:ext cx="3929090" cy="3831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 err="1">
                <a:solidFill>
                  <a:srgbClr val="FFC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Інформаційно-пошукова</a:t>
            </a:r>
            <a:r>
              <a:rPr lang="ru-RU" sz="2400" dirty="0">
                <a:solidFill>
                  <a:srgbClr val="FFC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система (ІПС</a:t>
            </a:r>
            <a:r>
              <a:rPr lang="ru-RU" sz="2400" dirty="0">
                <a:latin typeface="Arial" pitchFamily="34" charset="0"/>
                <a:ea typeface="Times New Roman" pitchFamily="18" charset="0"/>
                <a:cs typeface="Arial" pitchFamily="34" charset="0"/>
              </a:rPr>
              <a:t>) — </a:t>
            </a:r>
            <a:r>
              <a:rPr lang="ru-RU" sz="2400" dirty="0" err="1">
                <a:latin typeface="Arial" pitchFamily="34" charset="0"/>
                <a:ea typeface="Times New Roman" pitchFamily="18" charset="0"/>
                <a:cs typeface="Arial" pitchFamily="34" charset="0"/>
              </a:rPr>
              <a:t>це</a:t>
            </a:r>
            <a:r>
              <a:rPr lang="ru-RU" sz="2400" dirty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ea typeface="Times New Roman" pitchFamily="18" charset="0"/>
                <a:cs typeface="Arial" pitchFamily="34" charset="0"/>
              </a:rPr>
              <a:t>сукупність</a:t>
            </a:r>
            <a:r>
              <a:rPr lang="ru-RU" sz="2400" dirty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ea typeface="Times New Roman" pitchFamily="18" charset="0"/>
                <a:cs typeface="Arial" pitchFamily="34" charset="0"/>
              </a:rPr>
              <a:t>довідково-інформаційного</a:t>
            </a:r>
            <a:r>
              <a:rPr lang="ru-RU" sz="2400" dirty="0">
                <a:latin typeface="Arial" pitchFamily="34" charset="0"/>
                <a:ea typeface="Times New Roman" pitchFamily="18" charset="0"/>
                <a:cs typeface="Arial" pitchFamily="34" charset="0"/>
              </a:rPr>
              <a:t> фонду і </a:t>
            </a:r>
            <a:r>
              <a:rPr lang="ru-RU" sz="2400" dirty="0" err="1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технічних</a:t>
            </a:r>
            <a:r>
              <a:rPr lang="ru-RU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(</a:t>
            </a:r>
            <a:r>
              <a:rPr lang="ru-RU" sz="2400" dirty="0" err="1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автоматизованих</a:t>
            </a:r>
            <a:r>
              <a:rPr lang="ru-RU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) </a:t>
            </a:r>
            <a:r>
              <a:rPr lang="ru-RU" sz="2400" dirty="0" err="1">
                <a:latin typeface="Arial" pitchFamily="34" charset="0"/>
                <a:ea typeface="Times New Roman" pitchFamily="18" charset="0"/>
                <a:cs typeface="Arial" pitchFamily="34" charset="0"/>
              </a:rPr>
              <a:t>засобів</a:t>
            </a:r>
            <a:r>
              <a:rPr lang="ru-RU" sz="2400" dirty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ea typeface="Times New Roman" pitchFamily="18" charset="0"/>
                <a:cs typeface="Arial" pitchFamily="34" charset="0"/>
              </a:rPr>
              <a:t>інформаційного</a:t>
            </a:r>
            <a:r>
              <a:rPr lang="ru-RU" sz="2400" dirty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ea typeface="Times New Roman" pitchFamily="18" charset="0"/>
                <a:cs typeface="Arial" pitchFamily="34" charset="0"/>
              </a:rPr>
              <a:t>пошуку</a:t>
            </a:r>
            <a:r>
              <a:rPr lang="ru-RU" sz="2400" dirty="0">
                <a:latin typeface="Arial" pitchFamily="34" charset="0"/>
                <a:ea typeface="Times New Roman" pitchFamily="18" charset="0"/>
                <a:cs typeface="Arial" pitchFamily="34" charset="0"/>
              </a:rPr>
              <a:t> в </a:t>
            </a:r>
            <a:r>
              <a:rPr lang="ru-RU" sz="2400" dirty="0" err="1">
                <a:latin typeface="Arial" pitchFamily="34" charset="0"/>
                <a:ea typeface="Times New Roman" pitchFamily="18" charset="0"/>
                <a:cs typeface="Arial" pitchFamily="34" charset="0"/>
              </a:rPr>
              <a:t>ньому</a:t>
            </a:r>
            <a:r>
              <a:rPr lang="ru-RU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kumimoji="0" lang="ru-RU" sz="1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uk-UA" sz="17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4643438" y="2413338"/>
            <a:ext cx="396101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Документ </a:t>
            </a:r>
            <a:r>
              <a:rPr lang="ru-RU" sz="2800" dirty="0" err="1"/>
              <a:t>стає</a:t>
            </a:r>
            <a:r>
              <a:rPr lang="ru-RU" sz="2800" dirty="0"/>
              <a:t> </a:t>
            </a:r>
            <a:r>
              <a:rPr lang="ru-RU" sz="2800" dirty="0" err="1"/>
              <a:t>доступним</a:t>
            </a:r>
            <a:r>
              <a:rPr lang="ru-RU" sz="2800" dirty="0"/>
              <a:t> для </a:t>
            </a:r>
            <a:r>
              <a:rPr lang="ru-RU" sz="2800" dirty="0" err="1"/>
              <a:t>пошуку</a:t>
            </a:r>
            <a:r>
              <a:rPr lang="ru-RU" sz="2800" dirty="0"/>
              <a:t> за </a:t>
            </a:r>
            <a:r>
              <a:rPr lang="ru-RU" sz="2800" dirty="0" err="1"/>
              <a:t>допомогою</a:t>
            </a:r>
            <a:endParaRPr lang="ru-RU" sz="2800" dirty="0"/>
          </a:p>
          <a:p>
            <a:r>
              <a:rPr lang="ru-RU" sz="2800" dirty="0"/>
              <a:t>ІПС, </a:t>
            </a:r>
            <a:r>
              <a:rPr lang="ru-RU" sz="2800" dirty="0" err="1"/>
              <a:t>якщо</a:t>
            </a:r>
            <a:r>
              <a:rPr lang="ru-RU" sz="2800" dirty="0"/>
              <a:t> </a:t>
            </a:r>
            <a:r>
              <a:rPr lang="ru-RU" sz="2800" dirty="0" err="1"/>
              <a:t>його</a:t>
            </a:r>
            <a:r>
              <a:rPr lang="ru-RU" sz="2800" dirty="0"/>
              <a:t> </a:t>
            </a:r>
            <a:r>
              <a:rPr lang="ru-RU" sz="2800" dirty="0" err="1">
                <a:solidFill>
                  <a:srgbClr val="FFC000"/>
                </a:solidFill>
              </a:rPr>
              <a:t>метаописання</a:t>
            </a:r>
            <a:r>
              <a:rPr lang="ru-RU" sz="2800" dirty="0">
                <a:solidFill>
                  <a:srgbClr val="FFC000"/>
                </a:solidFill>
              </a:rPr>
              <a:t> </a:t>
            </a:r>
            <a:r>
              <a:rPr lang="ru-RU" sz="2800" dirty="0"/>
              <a:t>(</a:t>
            </a:r>
            <a:r>
              <a:rPr lang="ru-RU" sz="2800" dirty="0" err="1"/>
              <a:t>тобто</a:t>
            </a:r>
            <a:r>
              <a:rPr lang="ru-RU" sz="2800" dirty="0"/>
              <a:t> </a:t>
            </a:r>
            <a:r>
              <a:rPr lang="ru-RU" sz="2800" dirty="0" err="1"/>
              <a:t>сукупність</a:t>
            </a:r>
            <a:r>
              <a:rPr lang="ru-RU" sz="2800" dirty="0"/>
              <a:t> </a:t>
            </a:r>
            <a:r>
              <a:rPr lang="ru-RU" sz="2800" dirty="0" err="1">
                <a:solidFill>
                  <a:srgbClr val="FFC000"/>
                </a:solidFill>
              </a:rPr>
              <a:t>метаданих</a:t>
            </a:r>
            <a:r>
              <a:rPr lang="ru-RU" sz="2800" dirty="0"/>
              <a:t>)</a:t>
            </a:r>
          </a:p>
          <a:p>
            <a:r>
              <a:rPr lang="ru-RU" sz="2800" dirty="0" err="1"/>
              <a:t>потрапляє</a:t>
            </a:r>
            <a:r>
              <a:rPr lang="ru-RU" sz="2800" dirty="0"/>
              <a:t> в </a:t>
            </a:r>
            <a:r>
              <a:rPr lang="ru-RU" sz="2800" dirty="0" err="1"/>
              <a:t>довідково-інформаційний</a:t>
            </a:r>
            <a:r>
              <a:rPr lang="ru-RU" sz="2800" dirty="0"/>
              <a:t> фонд </a:t>
            </a:r>
            <a:r>
              <a:rPr lang="ru-RU" sz="2800" dirty="0" err="1"/>
              <a:t>цієї</a:t>
            </a:r>
            <a:r>
              <a:rPr lang="ru-RU" sz="2800" dirty="0"/>
              <a:t> </a:t>
            </a:r>
            <a:r>
              <a:rPr lang="ru-RU" sz="2800" dirty="0" err="1"/>
              <a:t>системи</a:t>
            </a:r>
            <a:r>
              <a:rPr lang="ru-RU" dirty="0"/>
              <a:t>.</a:t>
            </a:r>
            <a:endParaRPr lang="uk-UA" dirty="0"/>
          </a:p>
        </p:txBody>
      </p:sp>
      <p:pic>
        <p:nvPicPr>
          <p:cNvPr id="9" name="Picture 2" descr="http://upload.wikimedia.org/wikipedia/commons/thumb/f/f4/%D0%93%D0%B5%D1%80%D0%B1_%D0%9D%D0%A3%D0%9E%D0%AE%D0%90.jpg/440px-%D0%93%D0%B5%D1%80%D0%B1_%D0%9D%D0%A3%D0%9E%D0%AE%D0%90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903" y="44624"/>
            <a:ext cx="821171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043607" y="190381"/>
            <a:ext cx="7886111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ІНСТРУМЕНТИ </a:t>
            </a:r>
            <a:r>
              <a:rPr lang="ru-RU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ТА </a:t>
            </a:r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РІШЕННЯ, ЯКІ ДОЗВОЛЯЮТЬ ПРИСКОРИТИ ПРОЦЕС ДОСЛІДЖЕННЯ ТА НАПИСАННЯ НАУКОВИХ РОБІТ </a:t>
            </a:r>
            <a:r>
              <a:rPr lang="en-US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(</a:t>
            </a:r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бібліографічні аспекти)</a:t>
            </a:r>
            <a:endParaRPr lang="ru-RU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871700" y="6381328"/>
            <a:ext cx="5400600" cy="365125"/>
          </a:xfrm>
        </p:spPr>
        <p:txBody>
          <a:bodyPr/>
          <a:lstStyle/>
          <a:p>
            <a:pPr algn="ctr"/>
            <a:r>
              <a:rPr lang="en-US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"НУ ОЮА"</a:t>
            </a:r>
          </a:p>
        </p:txBody>
      </p:sp>
    </p:spTree>
    <p:extLst>
      <p:ext uri="{BB962C8B-B14F-4D97-AF65-F5344CB8AC3E}">
        <p14:creationId xmlns:p14="http://schemas.microsoft.com/office/powerpoint/2010/main" val="289940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571613"/>
            <a:ext cx="382098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FFC000"/>
                </a:solidFill>
              </a:rPr>
              <a:t>Бібліотечні фонди </a:t>
            </a:r>
            <a:r>
              <a:rPr lang="uk-UA" sz="2400" dirty="0"/>
              <a:t>являють собою документальну інформаційно-пошукову систему (ІПС) первинного (елементарно-базисного) рівня, а каталоги – більш складну ІПС другого рівня, яка містить бібліографічну інформацію про фонди</a:t>
            </a:r>
            <a:r>
              <a:rPr lang="uk-UA" dirty="0"/>
              <a:t>. </a:t>
            </a:r>
          </a:p>
        </p:txBody>
      </p:sp>
      <p:pic>
        <p:nvPicPr>
          <p:cNvPr id="9217" name="Picture 1" descr="C:\Users\Pamela\Desktop\IMGi2566copy_84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9058" y="785794"/>
            <a:ext cx="3286148" cy="2357454"/>
          </a:xfrm>
          <a:prstGeom prst="rect">
            <a:avLst/>
          </a:prstGeom>
          <a:noFill/>
        </p:spPr>
      </p:pic>
      <p:pic>
        <p:nvPicPr>
          <p:cNvPr id="9218" name="Picture 2" descr="C:\Users\Pamela\Desktop\Schlagwortkatalo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84" y="2643182"/>
            <a:ext cx="2786082" cy="2714644"/>
          </a:xfrm>
          <a:prstGeom prst="rect">
            <a:avLst/>
          </a:prstGeom>
          <a:noFill/>
        </p:spPr>
      </p:pic>
      <p:pic>
        <p:nvPicPr>
          <p:cNvPr id="9" name="Picture 2" descr="http://upload.wikimedia.org/wikipedia/commons/thumb/f/f4/%D0%93%D0%B5%D1%80%D0%B1_%D0%9D%D0%A3%D0%9E%D0%AE%D0%90.jpg/440px-%D0%93%D0%B5%D1%80%D0%B1_%D0%9D%D0%A3%D0%9E%D0%AE%D0%90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903" y="44624"/>
            <a:ext cx="821171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043607" y="190381"/>
            <a:ext cx="7886111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ІНСТРУМЕНТИ </a:t>
            </a:r>
            <a:r>
              <a:rPr lang="ru-RU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ТА </a:t>
            </a:r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РІШЕННЯ, ЯКІ ДОЗВОЛЯЮТЬ ПРИСКОРИТИ ПРОЦЕС ДОСЛІДЖЕННЯ ТА НАПИСАННЯ НАУКОВИХ РОБІТ </a:t>
            </a:r>
            <a:r>
              <a:rPr lang="en-US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(</a:t>
            </a:r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бібліографічні аспекти)</a:t>
            </a:r>
            <a:endParaRPr lang="ru-RU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871700" y="6381328"/>
            <a:ext cx="5400600" cy="365125"/>
          </a:xfrm>
        </p:spPr>
        <p:txBody>
          <a:bodyPr/>
          <a:lstStyle/>
          <a:p>
            <a:pPr algn="ctr"/>
            <a:r>
              <a:rPr lang="en-US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"НУ ОЮА"</a:t>
            </a:r>
          </a:p>
        </p:txBody>
      </p:sp>
    </p:spTree>
    <p:extLst>
      <p:ext uri="{BB962C8B-B14F-4D97-AF65-F5344CB8AC3E}">
        <p14:creationId xmlns:p14="http://schemas.microsoft.com/office/powerpoint/2010/main" val="2229518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upload.wikimedia.org/wikipedia/commons/thumb/f/f4/%D0%93%D0%B5%D1%80%D0%B1_%D0%9D%D0%A3%D0%9E%D0%AE%D0%90.jpg/440px-%D0%93%D0%B5%D1%80%D0%B1_%D0%9D%D0%A3%D0%9E%D0%AE%D0%90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436" y="116632"/>
            <a:ext cx="821171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700808"/>
            <a:ext cx="4824535" cy="4014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85720" y="1857365"/>
            <a:ext cx="3500462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solidFill>
                  <a:srgbClr val="FFC000"/>
                </a:solidFill>
              </a:rPr>
              <a:t>UniLib</a:t>
            </a:r>
            <a:r>
              <a:rPr lang="en-US" sz="2800" dirty="0"/>
              <a:t> </a:t>
            </a:r>
            <a:r>
              <a:rPr lang="en-US" sz="2000" dirty="0" smtClean="0"/>
              <a:t>– </a:t>
            </a:r>
            <a:r>
              <a:rPr lang="uk-UA" sz="2000" dirty="0" smtClean="0"/>
              <a:t>автоматизована інформаційно-бібліотечна </a:t>
            </a:r>
            <a:endParaRPr lang="uk-UA" sz="2000" dirty="0"/>
          </a:p>
          <a:p>
            <a:r>
              <a:rPr lang="uk-UA" sz="2000" dirty="0" smtClean="0"/>
              <a:t>система, яка забезпечує:</a:t>
            </a:r>
          </a:p>
          <a:p>
            <a:pPr>
              <a:buFont typeface="Wingdings" pitchFamily="2" charset="2"/>
              <a:buChar char="§"/>
            </a:pPr>
            <a:r>
              <a:rPr lang="ru-RU" sz="2000" dirty="0" smtClean="0"/>
              <a:t>  </a:t>
            </a:r>
            <a:r>
              <a:rPr lang="ru-RU" sz="2000" dirty="0" err="1" smtClean="0"/>
              <a:t>комплектування</a:t>
            </a:r>
            <a:r>
              <a:rPr lang="ru-RU" sz="2000" dirty="0" smtClean="0"/>
              <a:t> </a:t>
            </a:r>
            <a:r>
              <a:rPr lang="ru-RU" sz="2000" dirty="0" err="1" smtClean="0"/>
              <a:t>фондів</a:t>
            </a:r>
            <a:endParaRPr lang="ru-RU" sz="2000" dirty="0"/>
          </a:p>
          <a:p>
            <a:pPr>
              <a:buFont typeface="Wingdings" pitchFamily="2" charset="2"/>
              <a:buChar char="§"/>
            </a:pPr>
            <a:r>
              <a:rPr lang="ru-RU" sz="2000" dirty="0" smtClean="0"/>
              <a:t>  </a:t>
            </a:r>
            <a:r>
              <a:rPr lang="ru-RU" sz="2000" dirty="0" err="1" smtClean="0"/>
              <a:t>обробку</a:t>
            </a:r>
            <a:r>
              <a:rPr lang="ru-RU" sz="2000" dirty="0" smtClean="0"/>
              <a:t> </a:t>
            </a:r>
            <a:r>
              <a:rPr lang="ru-RU" sz="2000" dirty="0" err="1" smtClean="0"/>
              <a:t>літератури</a:t>
            </a:r>
            <a:endParaRPr lang="ru-RU" sz="2000" dirty="0"/>
          </a:p>
          <a:p>
            <a:pPr>
              <a:buFont typeface="Wingdings" pitchFamily="2" charset="2"/>
              <a:buChar char="§"/>
            </a:pPr>
            <a:r>
              <a:rPr lang="ru-RU" sz="2000" dirty="0" smtClean="0"/>
              <a:t>   </a:t>
            </a:r>
            <a:r>
              <a:rPr lang="ru-RU" sz="2000" dirty="0" err="1" smtClean="0"/>
              <a:t>зберігання</a:t>
            </a:r>
            <a:endParaRPr lang="ru-RU" sz="2000" dirty="0"/>
          </a:p>
          <a:p>
            <a:pPr>
              <a:buFont typeface="Wingdings" pitchFamily="2" charset="2"/>
              <a:buChar char="§"/>
            </a:pPr>
            <a:r>
              <a:rPr lang="ru-RU" sz="2000" dirty="0" smtClean="0"/>
              <a:t>  </a:t>
            </a:r>
            <a:r>
              <a:rPr lang="ru-RU" sz="2000" dirty="0" err="1" smtClean="0"/>
              <a:t>обслуговування</a:t>
            </a:r>
            <a:r>
              <a:rPr lang="ru-RU" sz="2000" dirty="0" smtClean="0"/>
              <a:t> </a:t>
            </a:r>
            <a:r>
              <a:rPr lang="ru-RU" sz="2000" dirty="0" err="1" smtClean="0"/>
              <a:t>читачів</a:t>
            </a:r>
            <a:r>
              <a:rPr lang="ru-RU" sz="2000" dirty="0" smtClean="0"/>
              <a:t>:</a:t>
            </a:r>
            <a:endParaRPr lang="ru-RU" sz="2000" dirty="0"/>
          </a:p>
          <a:p>
            <a:pPr>
              <a:buFont typeface="Wingdings" pitchFamily="2" charset="2"/>
              <a:buChar char="§"/>
            </a:pPr>
            <a:r>
              <a:rPr lang="ru-RU" sz="2000" dirty="0" smtClean="0"/>
              <a:t>   </a:t>
            </a:r>
            <a:r>
              <a:rPr lang="ru-RU" sz="2000" dirty="0" err="1" smtClean="0"/>
              <a:t>довідково-інформаційне</a:t>
            </a:r>
            <a:r>
              <a:rPr lang="ru-RU" sz="2000" dirty="0" smtClean="0"/>
              <a:t> </a:t>
            </a:r>
            <a:r>
              <a:rPr lang="ru-RU" sz="2000" dirty="0" err="1" smtClean="0"/>
              <a:t>обслуговування</a:t>
            </a:r>
            <a:endParaRPr lang="uk-UA" sz="2000" dirty="0"/>
          </a:p>
        </p:txBody>
      </p:sp>
      <p:sp>
        <p:nvSpPr>
          <p:cNvPr id="9" name="TextBox 8"/>
          <p:cNvSpPr txBox="1"/>
          <p:nvPr/>
        </p:nvSpPr>
        <p:spPr>
          <a:xfrm>
            <a:off x="1043607" y="190381"/>
            <a:ext cx="7886111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ІНСТРУМЕНТИ </a:t>
            </a:r>
            <a:r>
              <a:rPr lang="ru-RU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ТА </a:t>
            </a:r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РІШЕННЯ, ЯКІ ДОЗВОЛЯЮТЬ ПРИСКОРИТИ ПРОЦЕС ДОСЛІДЖЕННЯ ТА НАПИСАННЯ НАУКОВИХ РОБІТ </a:t>
            </a:r>
            <a:r>
              <a:rPr lang="en-US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(</a:t>
            </a:r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бібліографічні аспекти)</a:t>
            </a:r>
            <a:endParaRPr lang="ru-RU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871700" y="6381328"/>
            <a:ext cx="5400600" cy="365125"/>
          </a:xfrm>
        </p:spPr>
        <p:txBody>
          <a:bodyPr/>
          <a:lstStyle/>
          <a:p>
            <a:pPr algn="ctr"/>
            <a:r>
              <a:rPr lang="en-US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"НУ ОЮА"</a:t>
            </a:r>
          </a:p>
        </p:txBody>
      </p:sp>
    </p:spTree>
    <p:extLst>
      <p:ext uri="{BB962C8B-B14F-4D97-AF65-F5344CB8AC3E}">
        <p14:creationId xmlns:p14="http://schemas.microsoft.com/office/powerpoint/2010/main" val="2815901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786446" y="38576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42844" y="1000108"/>
            <a:ext cx="3959057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/>
              <a:t>	</a:t>
            </a:r>
            <a:r>
              <a:rPr lang="uk-UA" sz="2400" dirty="0" err="1">
                <a:solidFill>
                  <a:srgbClr val="FFC000"/>
                </a:solidFill>
              </a:rPr>
              <a:t>Репозитарій</a:t>
            </a:r>
            <a:r>
              <a:rPr lang="uk-UA" sz="2400" dirty="0">
                <a:solidFill>
                  <a:srgbClr val="FFC000"/>
                </a:solidFill>
              </a:rPr>
              <a:t> НУ «ОЮА» </a:t>
            </a:r>
            <a:r>
              <a:rPr lang="uk-UA" sz="2400" dirty="0"/>
              <a:t>– це електронний архів НУ «ОЮА», який накопичує, систематизує та зберігає документи наукового, освітнього та методичного призначення, створені співробітниками, аспірантами чи студентами Університету шляхом їх архівування, а також поширює ці матеріали у відкритому доступі засобами </a:t>
            </a:r>
            <a:r>
              <a:rPr lang="uk-UA" sz="2400" dirty="0" err="1" smtClean="0"/>
              <a:t>Інтернет-технологій</a:t>
            </a:r>
            <a:endParaRPr lang="uk-UA" sz="24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7456" y="1142984"/>
            <a:ext cx="4467948" cy="47863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 descr="http://upload.wikimedia.org/wikipedia/commons/thumb/f/f4/%D0%93%D0%B5%D1%80%D0%B1_%D0%9D%D0%A3%D0%9E%D0%AE%D0%90.jpg/440px-%D0%93%D0%B5%D1%80%D0%B1_%D0%9D%D0%A3%D0%9E%D0%AE%D0%90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903" y="44624"/>
            <a:ext cx="821171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043607" y="190381"/>
            <a:ext cx="7886111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ІНСТРУМЕНТИ </a:t>
            </a:r>
            <a:r>
              <a:rPr lang="ru-RU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ТА </a:t>
            </a:r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РІШЕННЯ, ЯКІ ДОЗВОЛЯЮТЬ ПРИСКОРИТИ ПРОЦЕС ДОСЛІДЖЕННЯ ТА НАПИСАННЯ НАУКОВИХ РОБІТ </a:t>
            </a:r>
            <a:r>
              <a:rPr lang="en-US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(</a:t>
            </a:r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бібліографічні аспекти)</a:t>
            </a:r>
            <a:endParaRPr lang="ru-RU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871700" y="6381328"/>
            <a:ext cx="5400600" cy="365125"/>
          </a:xfrm>
        </p:spPr>
        <p:txBody>
          <a:bodyPr/>
          <a:lstStyle/>
          <a:p>
            <a:pPr algn="ctr"/>
            <a:r>
              <a:rPr lang="en-US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"НУ ОЮА"</a:t>
            </a:r>
          </a:p>
        </p:txBody>
      </p:sp>
    </p:spTree>
    <p:extLst>
      <p:ext uri="{BB962C8B-B14F-4D97-AF65-F5344CB8AC3E}">
        <p14:creationId xmlns:p14="http://schemas.microsoft.com/office/powerpoint/2010/main" val="987334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5572132" y="335756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pic>
        <p:nvPicPr>
          <p:cNvPr id="8195" name="Picture 3" descr="C:\Users\ТаисияЮрьевна\Desktop\3azlJCASUe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124745"/>
            <a:ext cx="5184576" cy="4590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ТаисияЮрьевна\Desktop\Mendeley_Logo_Vertical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980728"/>
            <a:ext cx="1296144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214282" y="1357298"/>
            <a:ext cx="321471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 smtClean="0">
                <a:solidFill>
                  <a:srgbClr val="FFC000"/>
                </a:solidFill>
              </a:rPr>
              <a:t>Mendeley</a:t>
            </a:r>
            <a:r>
              <a:rPr lang="ru-RU" sz="2400" dirty="0" smtClean="0">
                <a:solidFill>
                  <a:srgbClr val="FFC000"/>
                </a:solidFill>
              </a:rPr>
              <a:t> </a:t>
            </a:r>
            <a:r>
              <a:rPr lang="ru-RU" sz="2400" dirty="0" smtClean="0"/>
              <a:t>— </a:t>
            </a:r>
            <a:r>
              <a:rPr lang="uk-UA" sz="2400" dirty="0" smtClean="0"/>
              <a:t>безкоштовна програма для управління бібліографічною інформацією, що дозволяє зберігати та проглядати дослідницькі праці у форматі PDF, а також має підключення до міжнародної соціальної мережі вчених.</a:t>
            </a:r>
            <a:endParaRPr lang="uk-UA" sz="2400" dirty="0"/>
          </a:p>
        </p:txBody>
      </p:sp>
      <p:pic>
        <p:nvPicPr>
          <p:cNvPr id="12" name="Picture 2" descr="http://upload.wikimedia.org/wikipedia/commons/thumb/f/f4/%D0%93%D0%B5%D1%80%D0%B1_%D0%9D%D0%A3%D0%9E%D0%AE%D0%90.jpg/440px-%D0%93%D0%B5%D1%80%D0%B1_%D0%9D%D0%A3%D0%9E%D0%AE%D0%90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903" y="44624"/>
            <a:ext cx="821171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1043607" y="190381"/>
            <a:ext cx="7886111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ІНСТРУМЕНТИ </a:t>
            </a:r>
            <a:r>
              <a:rPr lang="ru-RU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ТА </a:t>
            </a:r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РІШЕННЯ, ЯКІ ДОЗВОЛЯЮТЬ ПРИСКОРИТИ ПРОЦЕС ДОСЛІДЖЕННЯ ТА НАПИСАННЯ НАУКОВИХ РОБІТ </a:t>
            </a:r>
            <a:r>
              <a:rPr lang="en-US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(</a:t>
            </a:r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бібліографічні аспекти)</a:t>
            </a:r>
            <a:endParaRPr lang="ru-RU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871700" y="6381328"/>
            <a:ext cx="5400600" cy="365125"/>
          </a:xfrm>
        </p:spPr>
        <p:txBody>
          <a:bodyPr/>
          <a:lstStyle/>
          <a:p>
            <a:pPr algn="ctr"/>
            <a:r>
              <a:rPr lang="en-US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"НУ ОЮА"</a:t>
            </a:r>
          </a:p>
        </p:txBody>
      </p:sp>
    </p:spTree>
    <p:extLst>
      <p:ext uri="{BB962C8B-B14F-4D97-AF65-F5344CB8AC3E}">
        <p14:creationId xmlns:p14="http://schemas.microsoft.com/office/powerpoint/2010/main" val="1236404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6982" y="2564904"/>
            <a:ext cx="35719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FFC000"/>
                </a:solidFill>
              </a:rPr>
              <a:t>Академия </a:t>
            </a:r>
            <a:r>
              <a:rPr lang="ru-RU" sz="2400" dirty="0" err="1">
                <a:solidFill>
                  <a:srgbClr val="FFC000"/>
                </a:solidFill>
              </a:rPr>
              <a:t>Google</a:t>
            </a:r>
            <a:r>
              <a:rPr lang="ru-RU" sz="2400" dirty="0">
                <a:solidFill>
                  <a:srgbClr val="FFC000"/>
                </a:solidFill>
              </a:rPr>
              <a:t> </a:t>
            </a:r>
            <a:r>
              <a:rPr lang="ru-RU" sz="2400" dirty="0"/>
              <a:t>(англ. </a:t>
            </a:r>
            <a:r>
              <a:rPr lang="ru-RU" sz="2400" dirty="0" err="1"/>
              <a:t>Google</a:t>
            </a:r>
            <a:r>
              <a:rPr lang="ru-RU" sz="2400" dirty="0"/>
              <a:t> </a:t>
            </a:r>
            <a:r>
              <a:rPr lang="ru-RU" sz="2400" dirty="0" err="1"/>
              <a:t>Scholar</a:t>
            </a:r>
            <a:r>
              <a:rPr lang="ru-RU" sz="2400" dirty="0"/>
              <a:t>) — </a:t>
            </a:r>
            <a:r>
              <a:rPr lang="uk-UA" sz="2400" dirty="0" smtClean="0"/>
              <a:t>безкоштовна пошукова система за повними текстами наукових публікацій всіх форматів і дисциплін. Проект працює з листопаду 2004 року</a:t>
            </a:r>
            <a:endParaRPr lang="uk-UA" sz="2400" dirty="0"/>
          </a:p>
        </p:txBody>
      </p:sp>
      <p:pic>
        <p:nvPicPr>
          <p:cNvPr id="7" name="Picture 2" descr="http://upload.wikimedia.org/wikipedia/commons/thumb/f/f4/%D0%93%D0%B5%D1%80%D0%B1_%D0%9D%D0%A3%D0%9E%D0%AE%D0%90.jpg/440px-%D0%93%D0%B5%D1%80%D0%B1_%D0%9D%D0%A3%D0%9E%D0%AE%D0%90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903" y="44624"/>
            <a:ext cx="821171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043607" y="190381"/>
            <a:ext cx="7886111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ІНСТРУМЕНТИ </a:t>
            </a:r>
            <a:r>
              <a:rPr lang="ru-RU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ТА </a:t>
            </a:r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РІШЕННЯ, ЯКІ ДОЗВОЛЯЮТЬ ПРИСКОРИТИ ПРОЦЕС ДОСЛІДЖЕННЯ ТА НАПИСАННЯ НАУКОВИХ РОБІТ </a:t>
            </a:r>
            <a:r>
              <a:rPr lang="en-US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(</a:t>
            </a:r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бібліографічні аспекти)</a:t>
            </a:r>
            <a:endParaRPr lang="ru-RU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871700" y="6381328"/>
            <a:ext cx="5400600" cy="365125"/>
          </a:xfrm>
        </p:spPr>
        <p:txBody>
          <a:bodyPr/>
          <a:lstStyle/>
          <a:p>
            <a:pPr algn="ctr"/>
            <a:r>
              <a:rPr lang="en-US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"НУ ОЮА"</a:t>
            </a:r>
          </a:p>
        </p:txBody>
      </p:sp>
      <p:pic>
        <p:nvPicPr>
          <p:cNvPr id="11" name="Picture 3" descr="C:\Users\ТаисияЮрьевна\Desktop\sjAdFiiT8ek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9058" y="1071546"/>
            <a:ext cx="4968552" cy="3632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2424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142976" y="1214422"/>
            <a:ext cx="41434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endParaRPr lang="uk-UA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395536" y="1988840"/>
            <a:ext cx="396044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/>
              <a:t>З 1 липня 2007 року в Україні набув</a:t>
            </a:r>
          </a:p>
          <a:p>
            <a:r>
              <a:rPr lang="uk-UA" sz="2400" dirty="0"/>
              <a:t>чинності</a:t>
            </a:r>
            <a:r>
              <a:rPr lang="uk-UA" sz="2400" dirty="0">
                <a:solidFill>
                  <a:srgbClr val="FFC000"/>
                </a:solidFill>
              </a:rPr>
              <a:t> ДСТУ ГОСТ 7.1: 2006</a:t>
            </a:r>
          </a:p>
          <a:p>
            <a:r>
              <a:rPr lang="uk-UA" sz="2400" dirty="0">
                <a:solidFill>
                  <a:srgbClr val="FFC000"/>
                </a:solidFill>
              </a:rPr>
              <a:t>"Бібліографічний запис. Бібліографічний</a:t>
            </a:r>
          </a:p>
          <a:p>
            <a:r>
              <a:rPr lang="uk-UA" sz="2400" dirty="0">
                <a:solidFill>
                  <a:srgbClr val="FFC000"/>
                </a:solidFill>
              </a:rPr>
              <a:t>опис. Загальні вимоги та правила</a:t>
            </a:r>
          </a:p>
          <a:p>
            <a:r>
              <a:rPr lang="uk-UA" sz="2400" dirty="0">
                <a:solidFill>
                  <a:srgbClr val="FFC000"/>
                </a:solidFill>
              </a:rPr>
              <a:t>складання</a:t>
            </a:r>
            <a:r>
              <a:rPr lang="uk-UA" sz="2400" dirty="0" smtClean="0">
                <a:solidFill>
                  <a:srgbClr val="FFC000"/>
                </a:solidFill>
              </a:rPr>
              <a:t>".</a:t>
            </a:r>
          </a:p>
          <a:p>
            <a:endParaRPr lang="uk-UA" dirty="0" smtClean="0"/>
          </a:p>
          <a:p>
            <a:r>
              <a:rPr lang="uk-UA" dirty="0" smtClean="0"/>
              <a:t> </a:t>
            </a:r>
            <a:r>
              <a:rPr lang="uk-UA" dirty="0"/>
              <a:t>Він є базовим для системи</a:t>
            </a:r>
          </a:p>
          <a:p>
            <a:r>
              <a:rPr lang="uk-UA" dirty="0"/>
              <a:t>стандартів, правил та методичних</a:t>
            </a:r>
          </a:p>
          <a:p>
            <a:r>
              <a:rPr lang="uk-UA" dirty="0" smtClean="0"/>
              <a:t>посібників  із </a:t>
            </a:r>
            <a:r>
              <a:rPr lang="uk-UA" dirty="0"/>
              <a:t>складання бібліографічного</a:t>
            </a:r>
          </a:p>
          <a:p>
            <a:r>
              <a:rPr lang="uk-UA" dirty="0"/>
              <a:t>опису.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643438" y="1214422"/>
            <a:ext cx="424847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err="1"/>
              <a:t>Всі</a:t>
            </a:r>
            <a:r>
              <a:rPr lang="ru-RU" sz="2000" dirty="0"/>
              <a:t> </a:t>
            </a:r>
            <a:r>
              <a:rPr lang="ru-RU" sz="2000" dirty="0" err="1"/>
              <a:t>види</a:t>
            </a:r>
            <a:r>
              <a:rPr lang="ru-RU" sz="2000" dirty="0"/>
              <a:t> </a:t>
            </a:r>
            <a:r>
              <a:rPr lang="ru-RU" sz="2000" dirty="0" err="1"/>
              <a:t>документів</a:t>
            </a:r>
            <a:r>
              <a:rPr lang="ru-RU" sz="2000" dirty="0"/>
              <a:t> </a:t>
            </a:r>
            <a:r>
              <a:rPr lang="ru-RU" sz="2000" dirty="0" err="1"/>
              <a:t>описуються</a:t>
            </a:r>
            <a:r>
              <a:rPr lang="ru-RU" sz="2000" dirty="0"/>
              <a:t> </a:t>
            </a:r>
            <a:r>
              <a:rPr lang="ru-RU" sz="2000" dirty="0" err="1"/>
              <a:t>із</a:t>
            </a:r>
            <a:r>
              <a:rPr lang="ru-RU" sz="2000" dirty="0"/>
              <a:t> </a:t>
            </a:r>
            <a:r>
              <a:rPr lang="ru-RU" sz="2000" dirty="0" err="1"/>
              <a:t>застосуванням</a:t>
            </a:r>
            <a:r>
              <a:rPr lang="ru-RU" sz="2000" dirty="0"/>
              <a:t> 8 областей </a:t>
            </a:r>
            <a:r>
              <a:rPr lang="ru-RU" sz="2000" dirty="0" err="1"/>
              <a:t>бібліографічного</a:t>
            </a:r>
            <a:r>
              <a:rPr lang="ru-RU" sz="2000" dirty="0"/>
              <a:t> </a:t>
            </a:r>
            <a:r>
              <a:rPr lang="ru-RU" sz="2000" dirty="0" err="1" smtClean="0"/>
              <a:t>опису</a:t>
            </a:r>
            <a:r>
              <a:rPr lang="ru-RU" sz="2000" dirty="0" smtClean="0"/>
              <a:t> :</a:t>
            </a:r>
          </a:p>
          <a:p>
            <a:endParaRPr lang="ru-RU" sz="2000" dirty="0" smtClean="0"/>
          </a:p>
          <a:p>
            <a:pPr indent="365125">
              <a:buFont typeface="Wingdings" pitchFamily="2" charset="2"/>
              <a:buChar char="§"/>
            </a:pPr>
            <a:r>
              <a:rPr lang="ru-RU" sz="2000" dirty="0" smtClean="0"/>
              <a:t> </a:t>
            </a:r>
            <a:r>
              <a:rPr lang="ru-RU" sz="2000" dirty="0"/>
              <a:t>область </a:t>
            </a:r>
            <a:r>
              <a:rPr lang="ru-RU" sz="2000" dirty="0" err="1"/>
              <a:t>назви</a:t>
            </a:r>
            <a:r>
              <a:rPr lang="ru-RU" sz="2000" dirty="0"/>
              <a:t> і </a:t>
            </a:r>
            <a:r>
              <a:rPr lang="ru-RU" sz="2000" dirty="0" err="1"/>
              <a:t>відомостей</a:t>
            </a:r>
            <a:r>
              <a:rPr lang="ru-RU" sz="2000" dirty="0"/>
              <a:t> про </a:t>
            </a:r>
            <a:r>
              <a:rPr lang="ru-RU" sz="2000" dirty="0" err="1"/>
              <a:t>відповідальність</a:t>
            </a:r>
            <a:r>
              <a:rPr lang="ru-RU" sz="2000" dirty="0"/>
              <a:t>; </a:t>
            </a:r>
            <a:endParaRPr lang="ru-RU" sz="2000" dirty="0" smtClean="0"/>
          </a:p>
          <a:p>
            <a:pPr indent="365125">
              <a:buFont typeface="Wingdings" pitchFamily="2" charset="2"/>
              <a:buChar char="§"/>
            </a:pPr>
            <a:r>
              <a:rPr lang="ru-RU" sz="2000" dirty="0" smtClean="0"/>
              <a:t>область </a:t>
            </a:r>
            <a:r>
              <a:rPr lang="ru-RU" sz="2000" dirty="0" err="1"/>
              <a:t>видання</a:t>
            </a:r>
            <a:r>
              <a:rPr lang="ru-RU" sz="2000" dirty="0" smtClean="0"/>
              <a:t>;</a:t>
            </a:r>
          </a:p>
          <a:p>
            <a:pPr indent="365125">
              <a:buFont typeface="Wingdings" pitchFamily="2" charset="2"/>
              <a:buChar char="§"/>
            </a:pPr>
            <a:r>
              <a:rPr lang="ru-RU" sz="2000" dirty="0" smtClean="0"/>
              <a:t> </a:t>
            </a:r>
            <a:r>
              <a:rPr lang="ru-RU" sz="2000" dirty="0"/>
              <a:t>область </a:t>
            </a:r>
            <a:r>
              <a:rPr lang="ru-RU" sz="2000" dirty="0" err="1"/>
              <a:t>специфічних</a:t>
            </a:r>
            <a:r>
              <a:rPr lang="ru-RU" sz="2000" dirty="0"/>
              <a:t> </a:t>
            </a:r>
            <a:r>
              <a:rPr lang="ru-RU" sz="2000" dirty="0" err="1"/>
              <a:t>відомостей</a:t>
            </a:r>
            <a:r>
              <a:rPr lang="ru-RU" sz="2000" dirty="0"/>
              <a:t>; </a:t>
            </a:r>
            <a:endParaRPr lang="ru-RU" sz="2000" dirty="0" smtClean="0"/>
          </a:p>
          <a:p>
            <a:pPr indent="365125">
              <a:buFont typeface="Wingdings" pitchFamily="2" charset="2"/>
              <a:buChar char="§"/>
            </a:pPr>
            <a:r>
              <a:rPr lang="ru-RU" sz="2000" dirty="0" smtClean="0"/>
              <a:t>область </a:t>
            </a:r>
            <a:r>
              <a:rPr lang="ru-RU" sz="2000" dirty="0" err="1" smtClean="0"/>
              <a:t>вихідних</a:t>
            </a:r>
            <a:r>
              <a:rPr lang="ru-RU" sz="2000" dirty="0" smtClean="0"/>
              <a:t> </a:t>
            </a:r>
            <a:r>
              <a:rPr lang="ru-RU" sz="2000" dirty="0" err="1"/>
              <a:t>відомостей</a:t>
            </a:r>
            <a:r>
              <a:rPr lang="ru-RU" sz="2000" dirty="0"/>
              <a:t>; </a:t>
            </a:r>
            <a:endParaRPr lang="ru-RU" sz="2000" dirty="0" smtClean="0"/>
          </a:p>
          <a:p>
            <a:pPr indent="365125">
              <a:buFont typeface="Wingdings" pitchFamily="2" charset="2"/>
              <a:buChar char="§"/>
            </a:pPr>
            <a:r>
              <a:rPr lang="ru-RU" sz="2000" dirty="0" smtClean="0"/>
              <a:t>область </a:t>
            </a:r>
            <a:r>
              <a:rPr lang="ru-RU" sz="2000" dirty="0" err="1"/>
              <a:t>фізичної</a:t>
            </a:r>
            <a:r>
              <a:rPr lang="ru-RU" sz="2000" dirty="0"/>
              <a:t> характеристики; область </a:t>
            </a:r>
            <a:r>
              <a:rPr lang="ru-RU" sz="2000" dirty="0" err="1"/>
              <a:t>серії</a:t>
            </a:r>
            <a:r>
              <a:rPr lang="ru-RU" sz="2000" dirty="0"/>
              <a:t>; </a:t>
            </a:r>
            <a:endParaRPr lang="ru-RU" sz="2000" dirty="0" smtClean="0"/>
          </a:p>
          <a:p>
            <a:pPr indent="365125">
              <a:buFont typeface="Wingdings" pitchFamily="2" charset="2"/>
              <a:buChar char="§"/>
            </a:pPr>
            <a:r>
              <a:rPr lang="ru-RU" sz="2000" dirty="0" smtClean="0"/>
              <a:t>область </a:t>
            </a:r>
            <a:r>
              <a:rPr lang="ru-RU" sz="2000" dirty="0" err="1"/>
              <a:t>приміток</a:t>
            </a:r>
            <a:r>
              <a:rPr lang="ru-RU" sz="2000" dirty="0"/>
              <a:t>; </a:t>
            </a:r>
            <a:endParaRPr lang="ru-RU" sz="2000" dirty="0" smtClean="0"/>
          </a:p>
          <a:p>
            <a:pPr indent="365125">
              <a:buFont typeface="Wingdings" pitchFamily="2" charset="2"/>
              <a:buChar char="§"/>
            </a:pPr>
            <a:r>
              <a:rPr lang="ru-RU" sz="2000" dirty="0" smtClean="0"/>
              <a:t>область </a:t>
            </a:r>
            <a:r>
              <a:rPr lang="ru-RU" sz="2000" dirty="0"/>
              <a:t>стандартного номера (</a:t>
            </a:r>
            <a:r>
              <a:rPr lang="ru-RU" sz="2000" dirty="0" err="1"/>
              <a:t>чи</a:t>
            </a:r>
            <a:r>
              <a:rPr lang="ru-RU" sz="2000" dirty="0"/>
              <a:t> </a:t>
            </a:r>
            <a:r>
              <a:rPr lang="ru-RU" sz="2000" dirty="0" err="1"/>
              <a:t>його</a:t>
            </a:r>
            <a:r>
              <a:rPr lang="ru-RU" sz="2000" dirty="0"/>
              <a:t> </a:t>
            </a:r>
            <a:r>
              <a:rPr lang="ru-RU" sz="2000" dirty="0" err="1"/>
              <a:t>альтернативи</a:t>
            </a:r>
            <a:r>
              <a:rPr lang="ru-RU" sz="2000" dirty="0"/>
              <a:t>) </a:t>
            </a:r>
            <a:endParaRPr lang="ru-RU" sz="2000" dirty="0" smtClean="0"/>
          </a:p>
          <a:p>
            <a:pPr indent="365125">
              <a:buFont typeface="Wingdings" pitchFamily="2" charset="2"/>
              <a:buChar char="§"/>
            </a:pPr>
            <a:r>
              <a:rPr lang="ru-RU" sz="2000" dirty="0" smtClean="0"/>
              <a:t>область умов </a:t>
            </a:r>
            <a:r>
              <a:rPr lang="ru-RU" sz="2000" dirty="0" err="1"/>
              <a:t>доступності</a:t>
            </a:r>
            <a:r>
              <a:rPr lang="ru-RU" sz="2000" dirty="0"/>
              <a:t>. </a:t>
            </a:r>
            <a:endParaRPr lang="uk-UA" sz="2000" dirty="0"/>
          </a:p>
        </p:txBody>
      </p:sp>
      <p:pic>
        <p:nvPicPr>
          <p:cNvPr id="9" name="Picture 2" descr="http://upload.wikimedia.org/wikipedia/commons/thumb/f/f4/%D0%93%D0%B5%D1%80%D0%B1_%D0%9D%D0%A3%D0%9E%D0%AE%D0%90.jpg/440px-%D0%93%D0%B5%D1%80%D0%B1_%D0%9D%D0%A3%D0%9E%D0%AE%D0%90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903" y="44624"/>
            <a:ext cx="821171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043607" y="190381"/>
            <a:ext cx="7886111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ІНСТРУМЕНТИ </a:t>
            </a:r>
            <a:r>
              <a:rPr lang="ru-RU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ТА </a:t>
            </a:r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РІШЕННЯ, ЯКІ ДОЗВОЛЯЮТЬ ПРИСКОРИТИ ПРОЦЕС ДОСЛІДЖЕННЯ ТА НАПИСАННЯ НАУКОВИХ РОБІТ </a:t>
            </a:r>
            <a:r>
              <a:rPr lang="en-US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(</a:t>
            </a:r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бібліографічні аспекти)</a:t>
            </a:r>
            <a:endParaRPr lang="ru-RU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871700" y="6381328"/>
            <a:ext cx="5400600" cy="365125"/>
          </a:xfrm>
        </p:spPr>
        <p:txBody>
          <a:bodyPr/>
          <a:lstStyle/>
          <a:p>
            <a:pPr algn="ctr"/>
            <a:r>
              <a:rPr lang="en-US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"НУ ОЮА"</a:t>
            </a:r>
          </a:p>
        </p:txBody>
      </p:sp>
    </p:spTree>
    <p:extLst>
      <p:ext uri="{BB962C8B-B14F-4D97-AF65-F5344CB8AC3E}">
        <p14:creationId xmlns:p14="http://schemas.microsoft.com/office/powerpoint/2010/main" val="1517677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4348" y="1214423"/>
            <a:ext cx="7500990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 smtClean="0">
                <a:solidFill>
                  <a:srgbClr val="FFC000"/>
                </a:solidFill>
              </a:rPr>
              <a:t>Стилі оформлення бібліографічних посилань (всього більше 2000) </a:t>
            </a:r>
            <a:r>
              <a:rPr lang="uk-UA" dirty="0" smtClean="0"/>
              <a:t>:</a:t>
            </a:r>
          </a:p>
          <a:p>
            <a:endParaRPr lang="uk-UA" dirty="0" smtClean="0"/>
          </a:p>
          <a:p>
            <a:r>
              <a:rPr lang="en-US" sz="3200" b="1" dirty="0" smtClean="0">
                <a:solidFill>
                  <a:srgbClr val="FFC000"/>
                </a:solidFill>
              </a:rPr>
              <a:t>APA</a:t>
            </a:r>
            <a:r>
              <a:rPr lang="en-US" sz="3200" dirty="0" smtClean="0">
                <a:solidFill>
                  <a:srgbClr val="FFC000"/>
                </a:solidFill>
              </a:rPr>
              <a:t> </a:t>
            </a:r>
            <a:r>
              <a:rPr lang="en-US" sz="3200" dirty="0" smtClean="0"/>
              <a:t>(American Psychological Association);</a:t>
            </a:r>
          </a:p>
          <a:p>
            <a:r>
              <a:rPr lang="en-US" sz="3200" b="1" dirty="0" smtClean="0">
                <a:solidFill>
                  <a:srgbClr val="FFC000"/>
                </a:solidFill>
              </a:rPr>
              <a:t>MLA</a:t>
            </a:r>
            <a:r>
              <a:rPr lang="en-US" sz="3200" dirty="0" smtClean="0">
                <a:solidFill>
                  <a:srgbClr val="FFC000"/>
                </a:solidFill>
              </a:rPr>
              <a:t> </a:t>
            </a:r>
            <a:r>
              <a:rPr lang="en-US" sz="3200" dirty="0" smtClean="0"/>
              <a:t>(Modern Language Association);</a:t>
            </a:r>
          </a:p>
          <a:p>
            <a:r>
              <a:rPr lang="en-US" sz="3200" b="1" dirty="0" smtClean="0">
                <a:solidFill>
                  <a:srgbClr val="FFC000"/>
                </a:solidFill>
              </a:rPr>
              <a:t>Chicago </a:t>
            </a:r>
            <a:r>
              <a:rPr lang="en-US" sz="3200" dirty="0" smtClean="0"/>
              <a:t>(University of Chicago Press);</a:t>
            </a:r>
          </a:p>
          <a:p>
            <a:r>
              <a:rPr lang="en-US" sz="3200" b="1" dirty="0" smtClean="0">
                <a:solidFill>
                  <a:srgbClr val="FFC000"/>
                </a:solidFill>
              </a:rPr>
              <a:t>CSE</a:t>
            </a:r>
            <a:r>
              <a:rPr lang="en-US" sz="3200" b="1" dirty="0" smtClean="0"/>
              <a:t> </a:t>
            </a:r>
            <a:r>
              <a:rPr lang="en-US" sz="3200" dirty="0" smtClean="0"/>
              <a:t>(Council of Biology Editors)</a:t>
            </a:r>
            <a:endParaRPr lang="uk-UA" sz="3200" dirty="0" smtClean="0"/>
          </a:p>
          <a:p>
            <a:r>
              <a:rPr lang="en-US" sz="3200" b="1" dirty="0" smtClean="0">
                <a:solidFill>
                  <a:srgbClr val="FFC000"/>
                </a:solidFill>
              </a:rPr>
              <a:t>BSI</a:t>
            </a:r>
            <a:r>
              <a:rPr lang="uk-UA" sz="3200" b="1" dirty="0" smtClean="0"/>
              <a:t>  </a:t>
            </a:r>
            <a:r>
              <a:rPr lang="uk-UA" sz="3200" dirty="0" smtClean="0"/>
              <a:t>Гарвардський стиль</a:t>
            </a:r>
            <a:r>
              <a:rPr lang="uk-UA" sz="3200" dirty="0" smtClean="0">
                <a:solidFill>
                  <a:srgbClr val="FFC000"/>
                </a:solidFill>
              </a:rPr>
              <a:t>)</a:t>
            </a:r>
          </a:p>
          <a:p>
            <a:r>
              <a:rPr lang="uk-UA" sz="3200" dirty="0" smtClean="0">
                <a:solidFill>
                  <a:srgbClr val="FFC000"/>
                </a:solidFill>
              </a:rPr>
              <a:t>та ін.</a:t>
            </a:r>
            <a:endParaRPr lang="en-US" sz="3200" dirty="0">
              <a:solidFill>
                <a:srgbClr val="FFC000"/>
              </a:solidFill>
            </a:endParaRPr>
          </a:p>
        </p:txBody>
      </p:sp>
      <p:pic>
        <p:nvPicPr>
          <p:cNvPr id="7" name="Picture 2" descr="http://upload.wikimedia.org/wikipedia/commons/thumb/f/f4/%D0%93%D0%B5%D1%80%D0%B1_%D0%9D%D0%A3%D0%9E%D0%AE%D0%90.jpg/440px-%D0%93%D0%B5%D1%80%D0%B1_%D0%9D%D0%A3%D0%9E%D0%AE%D0%90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903" y="44624"/>
            <a:ext cx="821171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043607" y="190381"/>
            <a:ext cx="7886111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ІНСТРУМЕНТИ </a:t>
            </a:r>
            <a:r>
              <a:rPr lang="ru-RU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ТА </a:t>
            </a:r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РІШЕННЯ, ЯКІ ДОЗВОЛЯЮТЬ ПРИСКОРИТИ ПРОЦЕС ДОСЛІДЖЕННЯ ТА НАПИСАННЯ НАУКОВИХ РОБІТ </a:t>
            </a:r>
            <a:r>
              <a:rPr lang="en-US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(</a:t>
            </a:r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бібліографічні аспекти)</a:t>
            </a:r>
            <a:endParaRPr lang="ru-RU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871700" y="6381328"/>
            <a:ext cx="5400600" cy="365125"/>
          </a:xfrm>
        </p:spPr>
        <p:txBody>
          <a:bodyPr/>
          <a:lstStyle/>
          <a:p>
            <a:pPr algn="ctr"/>
            <a:r>
              <a:rPr lang="en-US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"НУ ОЮА"</a:t>
            </a:r>
          </a:p>
        </p:txBody>
      </p:sp>
    </p:spTree>
    <p:extLst>
      <p:ext uri="{BB962C8B-B14F-4D97-AF65-F5344CB8AC3E}">
        <p14:creationId xmlns:p14="http://schemas.microsoft.com/office/powerpoint/2010/main" val="141507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1500174"/>
            <a:ext cx="7929618" cy="4156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upload.wikimedia.org/wikipedia/commons/thumb/f/f4/%D0%93%D0%B5%D1%80%D0%B1_%D0%9D%D0%A3%D0%9E%D0%AE%D0%90.jpg/440px-%D0%93%D0%B5%D1%80%D0%B1_%D0%9D%D0%A3%D0%9E%D0%AE%D0%90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903" y="44624"/>
            <a:ext cx="821171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043607" y="190381"/>
            <a:ext cx="7886111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ІНСТРУМЕНТИ </a:t>
            </a:r>
            <a:r>
              <a:rPr lang="ru-RU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ТА </a:t>
            </a:r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РІШЕННЯ, ЯКІ ДОЗВОЛЯЮТЬ ПРИСКОРИТИ ПРОЦЕС ДОСЛІДЖЕННЯ ТА НАПИСАННЯ НАУКОВИХ РОБІТ </a:t>
            </a:r>
            <a:r>
              <a:rPr lang="en-US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(</a:t>
            </a:r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бібліографічні аспекти)</a:t>
            </a:r>
            <a:endParaRPr lang="ru-RU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871700" y="6381328"/>
            <a:ext cx="5400600" cy="365125"/>
          </a:xfrm>
        </p:spPr>
        <p:txBody>
          <a:bodyPr/>
          <a:lstStyle/>
          <a:p>
            <a:pPr algn="ctr"/>
            <a:r>
              <a:rPr lang="en-US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"НУ ОЮА"</a:t>
            </a:r>
          </a:p>
        </p:txBody>
      </p:sp>
    </p:spTree>
    <p:extLst>
      <p:ext uri="{BB962C8B-B14F-4D97-AF65-F5344CB8AC3E}">
        <p14:creationId xmlns:p14="http://schemas.microsoft.com/office/powerpoint/2010/main" val="341303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1" y="1928802"/>
            <a:ext cx="7929618" cy="3929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857224" y="1357298"/>
            <a:ext cx="264320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FFC000"/>
                </a:solidFill>
              </a:rPr>
              <a:t>http://vak.in.ua</a:t>
            </a:r>
            <a:r>
              <a:rPr lang="en-US" dirty="0" smtClean="0">
                <a:solidFill>
                  <a:srgbClr val="FFC000"/>
                </a:solidFill>
              </a:rPr>
              <a:t>/</a:t>
            </a:r>
            <a:endParaRPr lang="uk-UA" dirty="0">
              <a:solidFill>
                <a:srgbClr val="FFC000"/>
              </a:solidFill>
            </a:endParaRPr>
          </a:p>
        </p:txBody>
      </p:sp>
      <p:pic>
        <p:nvPicPr>
          <p:cNvPr id="7" name="Picture 2" descr="http://upload.wikimedia.org/wikipedia/commons/thumb/f/f4/%D0%93%D0%B5%D1%80%D0%B1_%D0%9D%D0%A3%D0%9E%D0%AE%D0%90.jpg/440px-%D0%93%D0%B5%D1%80%D0%B1_%D0%9D%D0%A3%D0%9E%D0%AE%D0%90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903" y="44624"/>
            <a:ext cx="821171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043607" y="190381"/>
            <a:ext cx="7886111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ІНСТРУМЕНТИ </a:t>
            </a:r>
            <a:r>
              <a:rPr lang="ru-RU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ТА </a:t>
            </a:r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РІШЕННЯ, ЯКІ ДОЗВОЛЯЮТЬ ПРИСКОРИТИ ПРОЦЕС ДОСЛІДЖЕННЯ ТА НАПИСАННЯ НАУКОВИХ РОБІТ </a:t>
            </a:r>
            <a:r>
              <a:rPr lang="en-US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(</a:t>
            </a:r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бібліографічні аспекти)</a:t>
            </a:r>
            <a:endParaRPr lang="ru-RU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871700" y="6381328"/>
            <a:ext cx="5400600" cy="365125"/>
          </a:xfrm>
        </p:spPr>
        <p:txBody>
          <a:bodyPr/>
          <a:lstStyle/>
          <a:p>
            <a:pPr algn="ctr"/>
            <a:r>
              <a:rPr lang="en-US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"НУ ОЮА"</a:t>
            </a:r>
          </a:p>
        </p:txBody>
      </p:sp>
    </p:spTree>
    <p:extLst>
      <p:ext uri="{BB962C8B-B14F-4D97-AF65-F5344CB8AC3E}">
        <p14:creationId xmlns:p14="http://schemas.microsoft.com/office/powerpoint/2010/main" val="1976165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714488"/>
            <a:ext cx="8572560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214282" y="1142984"/>
            <a:ext cx="78581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 smtClean="0">
                <a:solidFill>
                  <a:srgbClr val="FFC000"/>
                </a:solidFill>
              </a:rPr>
              <a:t>О</a:t>
            </a:r>
            <a:r>
              <a:rPr lang="en-US" sz="2400" dirty="0" err="1" smtClean="0">
                <a:solidFill>
                  <a:srgbClr val="FFC000"/>
                </a:solidFill>
              </a:rPr>
              <a:t>nline</a:t>
            </a:r>
            <a:r>
              <a:rPr lang="en-US" sz="2400" dirty="0" smtClean="0">
                <a:solidFill>
                  <a:srgbClr val="FFC000"/>
                </a:solidFill>
              </a:rPr>
              <a:t>-</a:t>
            </a:r>
            <a:r>
              <a:rPr lang="ru-RU" sz="2400" dirty="0" err="1" smtClean="0">
                <a:solidFill>
                  <a:srgbClr val="FFC000"/>
                </a:solidFill>
              </a:rPr>
              <a:t>сервіси</a:t>
            </a:r>
            <a:r>
              <a:rPr lang="ru-RU" sz="2400" dirty="0" smtClean="0">
                <a:solidFill>
                  <a:srgbClr val="FFC000"/>
                </a:solidFill>
              </a:rPr>
              <a:t> для </a:t>
            </a:r>
            <a:r>
              <a:rPr lang="ru-RU" sz="2400" dirty="0" err="1" smtClean="0">
                <a:solidFill>
                  <a:srgbClr val="FFC000"/>
                </a:solidFill>
              </a:rPr>
              <a:t>роботи</a:t>
            </a:r>
            <a:r>
              <a:rPr lang="ru-RU" sz="2400" dirty="0" smtClean="0">
                <a:solidFill>
                  <a:srgbClr val="FFC000"/>
                </a:solidFill>
              </a:rPr>
              <a:t> </a:t>
            </a:r>
            <a:r>
              <a:rPr lang="ru-RU" sz="2400" dirty="0" err="1" smtClean="0">
                <a:solidFill>
                  <a:srgbClr val="FFC000"/>
                </a:solidFill>
              </a:rPr>
              <a:t>зі</a:t>
            </a:r>
            <a:r>
              <a:rPr lang="ru-RU" sz="2400" dirty="0" smtClean="0">
                <a:solidFill>
                  <a:srgbClr val="FFC000"/>
                </a:solidFill>
              </a:rPr>
              <a:t> </a:t>
            </a:r>
            <a:r>
              <a:rPr lang="ru-RU" sz="2400" dirty="0" err="1" smtClean="0">
                <a:solidFill>
                  <a:srgbClr val="FFC000"/>
                </a:solidFill>
              </a:rPr>
              <a:t>складанням</a:t>
            </a:r>
            <a:r>
              <a:rPr lang="ru-RU" sz="2400" dirty="0" smtClean="0">
                <a:solidFill>
                  <a:srgbClr val="FFC000"/>
                </a:solidFill>
              </a:rPr>
              <a:t> </a:t>
            </a:r>
            <a:r>
              <a:rPr lang="ru-RU" sz="2400" dirty="0" err="1" smtClean="0">
                <a:solidFill>
                  <a:srgbClr val="FFC000"/>
                </a:solidFill>
              </a:rPr>
              <a:t>бібліографічних</a:t>
            </a:r>
            <a:r>
              <a:rPr lang="ru-RU" sz="2400" dirty="0" smtClean="0">
                <a:solidFill>
                  <a:srgbClr val="FFC000"/>
                </a:solidFill>
              </a:rPr>
              <a:t> </a:t>
            </a:r>
            <a:r>
              <a:rPr lang="ru-RU" sz="2400" dirty="0" err="1" smtClean="0">
                <a:solidFill>
                  <a:srgbClr val="FFC000"/>
                </a:solidFill>
              </a:rPr>
              <a:t>описів</a:t>
            </a:r>
            <a:r>
              <a:rPr lang="ru-RU" sz="2400" dirty="0" smtClean="0">
                <a:solidFill>
                  <a:srgbClr val="FFC000"/>
                </a:solidFill>
              </a:rPr>
              <a:t/>
            </a:r>
            <a:br>
              <a:rPr lang="ru-RU" sz="2400" dirty="0" smtClean="0">
                <a:solidFill>
                  <a:srgbClr val="FFC000"/>
                </a:solidFill>
              </a:rPr>
            </a:br>
            <a:endParaRPr lang="uk-UA" sz="2400" dirty="0">
              <a:solidFill>
                <a:srgbClr val="FFC000"/>
              </a:solidFill>
            </a:endParaRPr>
          </a:p>
        </p:txBody>
      </p:sp>
      <p:pic>
        <p:nvPicPr>
          <p:cNvPr id="9" name="Picture 2" descr="http://upload.wikimedia.org/wikipedia/commons/thumb/f/f4/%D0%93%D0%B5%D1%80%D0%B1_%D0%9D%D0%A3%D0%9E%D0%AE%D0%90.jpg/440px-%D0%93%D0%B5%D1%80%D0%B1_%D0%9D%D0%A3%D0%9E%D0%AE%D0%90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903" y="44624"/>
            <a:ext cx="821171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043607" y="190381"/>
            <a:ext cx="7886111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ІНСТРУМЕНТИ </a:t>
            </a:r>
            <a:r>
              <a:rPr lang="ru-RU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ТА </a:t>
            </a:r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РІШЕННЯ, ЯКІ ДОЗВОЛЯЮТЬ ПРИСКОРИТИ ПРОЦЕС ДОСЛІДЖЕННЯ ТА НАПИСАННЯ НАУКОВИХ РОБІТ </a:t>
            </a:r>
            <a:r>
              <a:rPr lang="en-US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(</a:t>
            </a:r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бібліографічні аспекти)</a:t>
            </a:r>
            <a:endParaRPr lang="ru-RU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871700" y="6381328"/>
            <a:ext cx="5400600" cy="365125"/>
          </a:xfrm>
        </p:spPr>
        <p:txBody>
          <a:bodyPr/>
          <a:lstStyle/>
          <a:p>
            <a:pPr algn="ctr"/>
            <a:r>
              <a:rPr lang="en-US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"НУ ОЮА"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71472" y="5286388"/>
            <a:ext cx="821537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solidFill>
                  <a:srgbClr val="FFC000"/>
                </a:solidFill>
                <a:hlinkClick r:id="rId4" tooltip="Пошук за автором"/>
              </a:rPr>
              <a:t>За </a:t>
            </a:r>
            <a:r>
              <a:rPr lang="ru-RU" sz="1400" dirty="0" err="1" smtClean="0">
                <a:solidFill>
                  <a:srgbClr val="FFC000"/>
                </a:solidFill>
                <a:hlinkClick r:id="rId4" tooltip="Пошук за автором"/>
              </a:rPr>
              <a:t>матеріалами</a:t>
            </a:r>
            <a:r>
              <a:rPr lang="ru-RU" sz="1400" dirty="0" smtClean="0">
                <a:solidFill>
                  <a:srgbClr val="FFC000"/>
                </a:solidFill>
                <a:hlinkClick r:id="rId4" tooltip="Пошук за автором"/>
              </a:rPr>
              <a:t> </a:t>
            </a:r>
            <a:r>
              <a:rPr lang="ru-RU" sz="1400" dirty="0" err="1" smtClean="0">
                <a:solidFill>
                  <a:srgbClr val="FFC000"/>
                </a:solidFill>
                <a:hlinkClick r:id="rId4" tooltip="Пошук за автором"/>
              </a:rPr>
              <a:t>статті</a:t>
            </a:r>
            <a:r>
              <a:rPr lang="ru-RU" sz="1400" dirty="0" smtClean="0">
                <a:solidFill>
                  <a:srgbClr val="FFC000"/>
                </a:solidFill>
                <a:hlinkClick r:id="rId4" tooltip="Пошук за автором"/>
              </a:rPr>
              <a:t>: </a:t>
            </a:r>
            <a:r>
              <a:rPr lang="ru-RU" sz="1400" dirty="0" err="1" smtClean="0">
                <a:solidFill>
                  <a:srgbClr val="FFC000"/>
                </a:solidFill>
                <a:hlinkClick r:id="rId4" tooltip="Пошук за автором"/>
              </a:rPr>
              <a:t>Касілов</a:t>
            </a:r>
            <a:r>
              <a:rPr lang="ru-RU" sz="1400" dirty="0" smtClean="0">
                <a:solidFill>
                  <a:srgbClr val="FFC000"/>
                </a:solidFill>
                <a:hlinkClick r:id="rId4" tooltip="Пошук за автором"/>
              </a:rPr>
              <a:t> О. В.</a:t>
            </a:r>
            <a:r>
              <a:rPr lang="ru-RU" sz="1400" dirty="0" smtClean="0">
                <a:solidFill>
                  <a:srgbClr val="FFC000"/>
                </a:solidFill>
              </a:rPr>
              <a:t> </a:t>
            </a:r>
            <a:r>
              <a:rPr lang="ru-RU" sz="1400" b="1" dirty="0" smtClean="0">
                <a:solidFill>
                  <a:srgbClr val="FFC000"/>
                </a:solidFill>
              </a:rPr>
              <a:t>Система </a:t>
            </a:r>
            <a:r>
              <a:rPr lang="ru-RU" sz="1400" b="1" dirty="0" err="1" smtClean="0">
                <a:solidFill>
                  <a:srgbClr val="FFC000"/>
                </a:solidFill>
              </a:rPr>
              <a:t>підготовки</a:t>
            </a:r>
            <a:r>
              <a:rPr lang="ru-RU" sz="1400" b="1" dirty="0" smtClean="0">
                <a:solidFill>
                  <a:srgbClr val="FFC000"/>
                </a:solidFill>
              </a:rPr>
              <a:t> </a:t>
            </a:r>
            <a:r>
              <a:rPr lang="ru-RU" sz="1400" b="1" dirty="0" err="1" smtClean="0">
                <a:solidFill>
                  <a:srgbClr val="FFC000"/>
                </a:solidFill>
              </a:rPr>
              <a:t>бібліографічних</a:t>
            </a:r>
            <a:r>
              <a:rPr lang="ru-RU" sz="1400" b="1" dirty="0" smtClean="0">
                <a:solidFill>
                  <a:srgbClr val="FFC000"/>
                </a:solidFill>
              </a:rPr>
              <a:t> </a:t>
            </a:r>
            <a:r>
              <a:rPr lang="ru-RU" sz="1400" b="1" dirty="0" err="1" smtClean="0">
                <a:solidFill>
                  <a:srgbClr val="FFC000"/>
                </a:solidFill>
              </a:rPr>
              <a:t>описів</a:t>
            </a:r>
            <a:r>
              <a:rPr lang="ru-RU" sz="1400" b="1" dirty="0" smtClean="0">
                <a:solidFill>
                  <a:srgbClr val="FFC000"/>
                </a:solidFill>
              </a:rPr>
              <a:t> </a:t>
            </a:r>
            <a:r>
              <a:rPr lang="ru-RU" sz="1400" b="1" dirty="0" err="1" smtClean="0">
                <a:solidFill>
                  <a:srgbClr val="FFC000"/>
                </a:solidFill>
              </a:rPr>
              <a:t>згідно</a:t>
            </a:r>
            <a:r>
              <a:rPr lang="ru-RU" sz="1400" b="1" dirty="0" smtClean="0">
                <a:solidFill>
                  <a:srgbClr val="FFC000"/>
                </a:solidFill>
              </a:rPr>
              <a:t> </a:t>
            </a:r>
            <a:r>
              <a:rPr lang="ru-RU" sz="1400" b="1" dirty="0" err="1" smtClean="0">
                <a:solidFill>
                  <a:srgbClr val="FFC000"/>
                </a:solidFill>
              </a:rPr>
              <a:t>міжнародним</a:t>
            </a:r>
            <a:r>
              <a:rPr lang="ru-RU" sz="1400" b="1" dirty="0" smtClean="0">
                <a:solidFill>
                  <a:srgbClr val="FFC000"/>
                </a:solidFill>
              </a:rPr>
              <a:t> стандартам</a:t>
            </a:r>
            <a:r>
              <a:rPr lang="ru-RU" sz="1400" dirty="0" smtClean="0">
                <a:solidFill>
                  <a:srgbClr val="FFC000"/>
                </a:solidFill>
              </a:rPr>
              <a:t> / О. В. </a:t>
            </a:r>
            <a:r>
              <a:rPr lang="ru-RU" sz="1400" dirty="0" err="1" smtClean="0">
                <a:solidFill>
                  <a:srgbClr val="FFC000"/>
                </a:solidFill>
              </a:rPr>
              <a:t>Касілов</a:t>
            </a:r>
            <a:r>
              <a:rPr lang="ru-RU" sz="1400" dirty="0" smtClean="0">
                <a:solidFill>
                  <a:srgbClr val="FFC000"/>
                </a:solidFill>
              </a:rPr>
              <a:t>, А. В. </a:t>
            </a:r>
            <a:r>
              <a:rPr lang="ru-RU" sz="1400" dirty="0" err="1" smtClean="0">
                <a:solidFill>
                  <a:srgbClr val="FFC000"/>
                </a:solidFill>
              </a:rPr>
              <a:t>Суботіна</a:t>
            </a:r>
            <a:r>
              <a:rPr lang="ru-RU" sz="1400" dirty="0" smtClean="0">
                <a:solidFill>
                  <a:srgbClr val="FFC000"/>
                </a:solidFill>
              </a:rPr>
              <a:t> // </a:t>
            </a:r>
            <a:r>
              <a:rPr lang="ru-RU" sz="1400" dirty="0" err="1" smtClean="0">
                <a:solidFill>
                  <a:srgbClr val="FFC000"/>
                </a:solidFill>
                <a:hlinkClick r:id="rId5" tooltip="Періодичне видання"/>
              </a:rPr>
              <a:t>Вісник</a:t>
            </a:r>
            <a:r>
              <a:rPr lang="ru-RU" sz="1400" dirty="0" smtClean="0">
                <a:solidFill>
                  <a:srgbClr val="FFC000"/>
                </a:solidFill>
                <a:hlinkClick r:id="rId5" tooltip="Періодичне видання"/>
              </a:rPr>
              <a:t> </a:t>
            </a:r>
            <a:r>
              <a:rPr lang="ru-RU" sz="1400" dirty="0" err="1" smtClean="0">
                <a:solidFill>
                  <a:srgbClr val="FFC000"/>
                </a:solidFill>
                <a:hlinkClick r:id="rId5" tooltip="Періодичне видання"/>
              </a:rPr>
              <a:t>Національного</a:t>
            </a:r>
            <a:r>
              <a:rPr lang="ru-RU" sz="1400" dirty="0" smtClean="0">
                <a:solidFill>
                  <a:srgbClr val="FFC000"/>
                </a:solidFill>
                <a:hlinkClick r:id="rId5" tooltip="Періодичне видання"/>
              </a:rPr>
              <a:t> </a:t>
            </a:r>
            <a:r>
              <a:rPr lang="ru-RU" sz="1400" dirty="0" err="1" smtClean="0">
                <a:solidFill>
                  <a:srgbClr val="FFC000"/>
                </a:solidFill>
                <a:hlinkClick r:id="rId5" tooltip="Періодичне видання"/>
              </a:rPr>
              <a:t>технічного</a:t>
            </a:r>
            <a:r>
              <a:rPr lang="ru-RU" sz="1400" dirty="0" smtClean="0">
                <a:solidFill>
                  <a:srgbClr val="FFC000"/>
                </a:solidFill>
                <a:hlinkClick r:id="rId5" tooltip="Періодичне видання"/>
              </a:rPr>
              <a:t> </a:t>
            </a:r>
            <a:r>
              <a:rPr lang="ru-RU" sz="1400" dirty="0" err="1" smtClean="0">
                <a:solidFill>
                  <a:srgbClr val="FFC000"/>
                </a:solidFill>
                <a:hlinkClick r:id="rId5" tooltip="Періодичне видання"/>
              </a:rPr>
              <a:t>університету</a:t>
            </a:r>
            <a:r>
              <a:rPr lang="ru-RU" sz="1400" dirty="0" smtClean="0">
                <a:solidFill>
                  <a:srgbClr val="FFC000"/>
                </a:solidFill>
                <a:hlinkClick r:id="rId5" tooltip="Періодичне видання"/>
              </a:rPr>
              <a:t> "ХПІ". Сер. : </a:t>
            </a:r>
            <a:r>
              <a:rPr lang="ru-RU" sz="1400" dirty="0" err="1" smtClean="0">
                <a:solidFill>
                  <a:srgbClr val="FFC000"/>
                </a:solidFill>
                <a:hlinkClick r:id="rId5" tooltip="Періодичне видання"/>
              </a:rPr>
              <a:t>Техніка</a:t>
            </a:r>
            <a:r>
              <a:rPr lang="ru-RU" sz="1400" dirty="0" smtClean="0">
                <a:solidFill>
                  <a:srgbClr val="FFC000"/>
                </a:solidFill>
                <a:hlinkClick r:id="rId5" tooltip="Періодичне видання"/>
              </a:rPr>
              <a:t> та </a:t>
            </a:r>
            <a:r>
              <a:rPr lang="ru-RU" sz="1400" dirty="0" err="1" smtClean="0">
                <a:solidFill>
                  <a:srgbClr val="FFC000"/>
                </a:solidFill>
                <a:hlinkClick r:id="rId5" tooltip="Періодичне видання"/>
              </a:rPr>
              <a:t>електрофізика</a:t>
            </a:r>
            <a:r>
              <a:rPr lang="ru-RU" sz="1400" dirty="0" smtClean="0">
                <a:solidFill>
                  <a:srgbClr val="FFC000"/>
                </a:solidFill>
                <a:hlinkClick r:id="rId5" tooltip="Періодичне видання"/>
              </a:rPr>
              <a:t> </a:t>
            </a:r>
            <a:r>
              <a:rPr lang="ru-RU" sz="1400" dirty="0" err="1" smtClean="0">
                <a:solidFill>
                  <a:srgbClr val="FFC000"/>
                </a:solidFill>
                <a:hlinkClick r:id="rId5" tooltip="Періодичне видання"/>
              </a:rPr>
              <a:t>високих</a:t>
            </a:r>
            <a:r>
              <a:rPr lang="ru-RU" sz="1400" dirty="0" smtClean="0">
                <a:solidFill>
                  <a:srgbClr val="FFC000"/>
                </a:solidFill>
                <a:hlinkClick r:id="rId5" tooltip="Періодичне видання"/>
              </a:rPr>
              <a:t> </a:t>
            </a:r>
            <a:r>
              <a:rPr lang="ru-RU" sz="1400" dirty="0" err="1" smtClean="0">
                <a:solidFill>
                  <a:srgbClr val="FFC000"/>
                </a:solidFill>
                <a:hlinkClick r:id="rId5" tooltip="Періодичне видання"/>
              </a:rPr>
              <a:t>напруг</a:t>
            </a:r>
            <a:r>
              <a:rPr lang="ru-RU" sz="1400" dirty="0" smtClean="0">
                <a:solidFill>
                  <a:srgbClr val="FFC000"/>
                </a:solidFill>
              </a:rPr>
              <a:t>. - 2014. - № 21. - С. 60-65. - Режим доступу: </a:t>
            </a:r>
            <a:r>
              <a:rPr lang="en-US" sz="1400" dirty="0" smtClean="0">
                <a:solidFill>
                  <a:srgbClr val="FFC000"/>
                </a:solidFill>
                <a:hlinkClick r:id="rId6"/>
              </a:rPr>
              <a:t>http://nbuv.gov.ua/j-pdf/</a:t>
            </a:r>
            <a:r>
              <a:rPr lang="en-US" sz="1400" b="1" dirty="0" smtClean="0">
                <a:solidFill>
                  <a:srgbClr val="FFC000"/>
                </a:solidFill>
                <a:hlinkClick r:id="rId6"/>
              </a:rPr>
              <a:t>vcpitevn</a:t>
            </a:r>
            <a:r>
              <a:rPr lang="en-US" sz="1400" dirty="0" smtClean="0">
                <a:solidFill>
                  <a:srgbClr val="FFC000"/>
                </a:solidFill>
                <a:hlinkClick r:id="rId6"/>
              </a:rPr>
              <a:t>_2014_21_12.pdf</a:t>
            </a:r>
            <a:endParaRPr lang="uk-UA" sz="14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7747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00035" y="1214423"/>
            <a:ext cx="5143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 </a:t>
            </a:r>
            <a:endParaRPr lang="uk-UA" dirty="0"/>
          </a:p>
        </p:txBody>
      </p:sp>
      <p:pic>
        <p:nvPicPr>
          <p:cNvPr id="10242" name="Picture 2" descr="C:\Users\ТаисияЮрьевна\Desktop\dePqZnA34Tw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36" y="1399089"/>
            <a:ext cx="2676836" cy="2744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1071546"/>
            <a:ext cx="578644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dirty="0" smtClean="0"/>
              <a:t>Існує близько 30 бібліографічних менеджерів:</a:t>
            </a:r>
          </a:p>
          <a:p>
            <a:endParaRPr lang="uk-UA" sz="2800" dirty="0" smtClean="0"/>
          </a:p>
          <a:p>
            <a:endParaRPr lang="uk-UA" sz="28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28596" y="2071678"/>
            <a:ext cx="328614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uk-UA" sz="2800" b="1" dirty="0" smtClean="0">
                <a:solidFill>
                  <a:srgbClr val="FFC000"/>
                </a:solidFill>
              </a:rPr>
              <a:t>  </a:t>
            </a:r>
            <a:r>
              <a:rPr lang="uk-UA" sz="2800" b="1" dirty="0" err="1" smtClean="0">
                <a:solidFill>
                  <a:srgbClr val="FFC000"/>
                </a:solidFill>
              </a:rPr>
              <a:t>EndNote</a:t>
            </a:r>
            <a:r>
              <a:rPr lang="uk-UA" sz="2800" b="1" dirty="0" smtClean="0">
                <a:solidFill>
                  <a:srgbClr val="FFC000"/>
                </a:solidFill>
              </a:rPr>
              <a:t> / </a:t>
            </a:r>
            <a:r>
              <a:rPr lang="uk-UA" sz="2800" b="1" dirty="0" err="1" smtClean="0">
                <a:solidFill>
                  <a:srgbClr val="FFC000"/>
                </a:solidFill>
              </a:rPr>
              <a:t>EndNote</a:t>
            </a:r>
            <a:r>
              <a:rPr lang="uk-UA" sz="2800" b="1" dirty="0" smtClean="0">
                <a:solidFill>
                  <a:srgbClr val="FFC000"/>
                </a:solidFill>
              </a:rPr>
              <a:t> </a:t>
            </a:r>
            <a:r>
              <a:rPr lang="uk-UA" sz="2800" b="1" dirty="0" err="1" smtClean="0">
                <a:solidFill>
                  <a:srgbClr val="FFC000"/>
                </a:solidFill>
              </a:rPr>
              <a:t>Web</a:t>
            </a:r>
            <a:r>
              <a:rPr lang="uk-UA" sz="2800" b="1" dirty="0" smtClean="0">
                <a:solidFill>
                  <a:srgbClr val="FFC000"/>
                </a:solidFill>
              </a:rPr>
              <a:t>,</a:t>
            </a:r>
          </a:p>
          <a:p>
            <a:pPr>
              <a:buFont typeface="Wingdings" pitchFamily="2" charset="2"/>
              <a:buChar char="§"/>
            </a:pPr>
            <a:r>
              <a:rPr lang="uk-UA" sz="2800" b="1" dirty="0" smtClean="0">
                <a:solidFill>
                  <a:srgbClr val="FFC000"/>
                </a:solidFill>
              </a:rPr>
              <a:t>  </a:t>
            </a:r>
            <a:r>
              <a:rPr lang="uk-UA" sz="2800" b="1" dirty="0" err="1" smtClean="0">
                <a:solidFill>
                  <a:srgbClr val="FFC000"/>
                </a:solidFill>
              </a:rPr>
              <a:t>Mendeley</a:t>
            </a:r>
            <a:endParaRPr lang="uk-UA" sz="2800" b="1" dirty="0" smtClean="0">
              <a:solidFill>
                <a:srgbClr val="FFC000"/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uk-UA" sz="2800" b="1" dirty="0" smtClean="0">
                <a:solidFill>
                  <a:srgbClr val="FFC000"/>
                </a:solidFill>
              </a:rPr>
              <a:t>  </a:t>
            </a:r>
            <a:r>
              <a:rPr lang="uk-UA" sz="2800" b="1" dirty="0" err="1" smtClean="0">
                <a:solidFill>
                  <a:srgbClr val="FFC000"/>
                </a:solidFill>
              </a:rPr>
              <a:t>BibDesk</a:t>
            </a:r>
            <a:r>
              <a:rPr lang="uk-UA" sz="2800" b="1" dirty="0" smtClean="0">
                <a:solidFill>
                  <a:srgbClr val="FFC000"/>
                </a:solidFill>
              </a:rPr>
              <a:t>, </a:t>
            </a:r>
          </a:p>
          <a:p>
            <a:pPr>
              <a:buFont typeface="Wingdings" pitchFamily="2" charset="2"/>
              <a:buChar char="§"/>
            </a:pPr>
            <a:r>
              <a:rPr lang="uk-UA" sz="2800" b="1" dirty="0" smtClean="0">
                <a:solidFill>
                  <a:srgbClr val="FFC000"/>
                </a:solidFill>
              </a:rPr>
              <a:t>  </a:t>
            </a:r>
            <a:r>
              <a:rPr lang="uk-UA" sz="2800" b="1" dirty="0" err="1" smtClean="0">
                <a:solidFill>
                  <a:srgbClr val="FFC000"/>
                </a:solidFill>
              </a:rPr>
              <a:t>BibLaTeX</a:t>
            </a:r>
            <a:r>
              <a:rPr lang="uk-UA" sz="2800" b="1" dirty="0" smtClean="0">
                <a:solidFill>
                  <a:srgbClr val="FFC000"/>
                </a:solidFill>
              </a:rPr>
              <a:t> </a:t>
            </a:r>
          </a:p>
          <a:p>
            <a:pPr>
              <a:buFont typeface="Wingdings" pitchFamily="2" charset="2"/>
              <a:buChar char="§"/>
            </a:pPr>
            <a:r>
              <a:rPr lang="uk-UA" sz="2800" b="1" dirty="0" smtClean="0">
                <a:solidFill>
                  <a:srgbClr val="FFC000"/>
                </a:solidFill>
              </a:rPr>
              <a:t>  </a:t>
            </a:r>
            <a:r>
              <a:rPr lang="uk-UA" sz="2800" b="1" dirty="0" err="1" smtClean="0">
                <a:solidFill>
                  <a:srgbClr val="FFC000"/>
                </a:solidFill>
              </a:rPr>
              <a:t>CiteULike</a:t>
            </a:r>
            <a:r>
              <a:rPr lang="uk-UA" sz="2800" b="1" dirty="0" smtClean="0">
                <a:solidFill>
                  <a:srgbClr val="FFC000"/>
                </a:solidFill>
              </a:rPr>
              <a:t>,</a:t>
            </a:r>
          </a:p>
          <a:p>
            <a:pPr>
              <a:buFont typeface="Wingdings" pitchFamily="2" charset="2"/>
              <a:buChar char="§"/>
            </a:pPr>
            <a:r>
              <a:rPr lang="uk-UA" sz="2800" b="1" dirty="0" smtClean="0">
                <a:solidFill>
                  <a:srgbClr val="FFC000"/>
                </a:solidFill>
              </a:rPr>
              <a:t>  </a:t>
            </a:r>
            <a:r>
              <a:rPr lang="uk-UA" sz="2800" b="1" dirty="0" err="1" smtClean="0">
                <a:solidFill>
                  <a:srgbClr val="FFC000"/>
                </a:solidFill>
              </a:rPr>
              <a:t>Jabref</a:t>
            </a:r>
            <a:r>
              <a:rPr lang="uk-UA" sz="2800" b="1" dirty="0" smtClean="0">
                <a:solidFill>
                  <a:srgbClr val="FFC000"/>
                </a:solidFill>
              </a:rPr>
              <a:t>,</a:t>
            </a:r>
          </a:p>
          <a:p>
            <a:pPr>
              <a:buFont typeface="Wingdings" pitchFamily="2" charset="2"/>
              <a:buChar char="§"/>
            </a:pPr>
            <a:r>
              <a:rPr lang="uk-UA" sz="2800" b="1" dirty="0" smtClean="0">
                <a:solidFill>
                  <a:srgbClr val="FFC000"/>
                </a:solidFill>
              </a:rPr>
              <a:t>  </a:t>
            </a:r>
            <a:r>
              <a:rPr lang="uk-UA" sz="2800" b="1" dirty="0" err="1" smtClean="0">
                <a:solidFill>
                  <a:srgbClr val="FFC000"/>
                </a:solidFill>
              </a:rPr>
              <a:t>Zotero</a:t>
            </a:r>
            <a:r>
              <a:rPr lang="uk-UA" sz="2800" b="1" dirty="0" smtClean="0">
                <a:solidFill>
                  <a:srgbClr val="FFC000"/>
                </a:solidFill>
              </a:rPr>
              <a:t> та ін.</a:t>
            </a:r>
            <a:endParaRPr lang="uk-UA" sz="2800" dirty="0">
              <a:solidFill>
                <a:srgbClr val="FFC000"/>
              </a:solidFill>
            </a:endParaRPr>
          </a:p>
        </p:txBody>
      </p:sp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86183" y="2500306"/>
            <a:ext cx="3000396" cy="2890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15074" y="3143247"/>
            <a:ext cx="2928925" cy="2786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2" descr="http://upload.wikimedia.org/wikipedia/commons/thumb/f/f4/%D0%93%D0%B5%D1%80%D0%B1_%D0%9D%D0%A3%D0%9E%D0%AE%D0%90.jpg/440px-%D0%93%D0%B5%D1%80%D0%B1_%D0%9D%D0%A3%D0%9E%D0%AE%D0%90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903" y="44624"/>
            <a:ext cx="821171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1043607" y="190381"/>
            <a:ext cx="7886111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ІНСТРУМЕНТИ </a:t>
            </a:r>
            <a:r>
              <a:rPr lang="ru-RU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ТА </a:t>
            </a:r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РІШЕННЯ, ЯКІ ДОЗВОЛЯЮТЬ ПРИСКОРИТИ ПРОЦЕС ДОСЛІДЖЕННЯ ТА НАПИСАННЯ НАУКОВИХ РОБІТ </a:t>
            </a:r>
            <a:r>
              <a:rPr lang="en-US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(</a:t>
            </a:r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бібліографічні аспекти)</a:t>
            </a:r>
            <a:endParaRPr lang="ru-RU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871700" y="6381328"/>
            <a:ext cx="5400600" cy="365125"/>
          </a:xfrm>
        </p:spPr>
        <p:txBody>
          <a:bodyPr/>
          <a:lstStyle/>
          <a:p>
            <a:pPr algn="ctr"/>
            <a:r>
              <a:rPr lang="en-US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"НУ ОЮА"</a:t>
            </a:r>
          </a:p>
        </p:txBody>
      </p:sp>
    </p:spTree>
    <p:extLst>
      <p:ext uri="{BB962C8B-B14F-4D97-AF65-F5344CB8AC3E}">
        <p14:creationId xmlns:p14="http://schemas.microsoft.com/office/powerpoint/2010/main" val="430285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00100" y="1225689"/>
            <a:ext cx="7572428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err="1" smtClean="0"/>
              <a:t>Будь-який</a:t>
            </a:r>
            <a:r>
              <a:rPr lang="ru-RU" sz="2400" dirty="0" smtClean="0"/>
              <a:t> менеджер </a:t>
            </a:r>
            <a:r>
              <a:rPr lang="ru-RU" sz="2400" dirty="0" err="1" smtClean="0"/>
              <a:t>бібліографічної</a:t>
            </a:r>
            <a:r>
              <a:rPr lang="ru-RU" sz="2400" dirty="0" smtClean="0"/>
              <a:t> </a:t>
            </a:r>
            <a:r>
              <a:rPr lang="ru-RU" sz="2400" dirty="0" err="1" smtClean="0"/>
              <a:t>інформації</a:t>
            </a:r>
            <a:r>
              <a:rPr lang="ru-RU" sz="2400" dirty="0" smtClean="0"/>
              <a:t> </a:t>
            </a:r>
            <a:r>
              <a:rPr lang="ru-RU" sz="2400" dirty="0" err="1" smtClean="0"/>
              <a:t>складається</a:t>
            </a:r>
            <a:r>
              <a:rPr lang="ru-RU" sz="2400" dirty="0" smtClean="0"/>
              <a:t> </a:t>
            </a:r>
            <a:r>
              <a:rPr lang="ru-RU" sz="2400" dirty="0" err="1" smtClean="0"/>
              <a:t>з</a:t>
            </a:r>
            <a:r>
              <a:rPr lang="ru-RU" sz="2400" dirty="0" smtClean="0"/>
              <a:t> </a:t>
            </a:r>
            <a:r>
              <a:rPr lang="ru-RU" sz="2400" dirty="0" err="1" smtClean="0"/>
              <a:t>трьох</a:t>
            </a:r>
            <a:r>
              <a:rPr lang="ru-RU" sz="2400" dirty="0" smtClean="0"/>
              <a:t> </a:t>
            </a:r>
            <a:r>
              <a:rPr lang="ru-RU" sz="2400" dirty="0" err="1" smtClean="0"/>
              <a:t>принципових</a:t>
            </a:r>
            <a:r>
              <a:rPr lang="ru-RU" sz="2400" dirty="0" smtClean="0"/>
              <a:t> </a:t>
            </a:r>
            <a:r>
              <a:rPr lang="ru-RU" sz="2400" dirty="0" err="1" smtClean="0"/>
              <a:t>частин</a:t>
            </a:r>
            <a:r>
              <a:rPr lang="ru-RU" sz="2400" dirty="0" smtClean="0"/>
              <a:t>:</a:t>
            </a:r>
          </a:p>
          <a:p>
            <a:pPr lvl="0" indent="449263">
              <a:buFont typeface="Wingdings" pitchFamily="2" charset="2"/>
              <a:buChar char="§"/>
            </a:pPr>
            <a:r>
              <a:rPr lang="uk-UA" sz="2400" dirty="0" smtClean="0">
                <a:solidFill>
                  <a:srgbClr val="FFC000"/>
                </a:solidFill>
              </a:rPr>
              <a:t>база даних</a:t>
            </a:r>
            <a:r>
              <a:rPr lang="uk-UA" sz="2400" dirty="0" smtClean="0"/>
              <a:t>, в якій зберігається повна інформація про джерела ( тип, автор, назва, видавництво, номера сторінок тощо);</a:t>
            </a:r>
            <a:endParaRPr lang="ru-RU" sz="2400" dirty="0" smtClean="0"/>
          </a:p>
          <a:p>
            <a:pPr lvl="0" indent="449263">
              <a:buFont typeface="Wingdings" pitchFamily="2" charset="2"/>
              <a:buChar char="§"/>
            </a:pPr>
            <a:r>
              <a:rPr lang="uk-UA" sz="2400" dirty="0" smtClean="0">
                <a:solidFill>
                  <a:srgbClr val="FFC000"/>
                </a:solidFill>
              </a:rPr>
              <a:t>модуль імпорту</a:t>
            </a:r>
            <a:r>
              <a:rPr lang="uk-UA" sz="2400" dirty="0" smtClean="0"/>
              <a:t>, що дозволяє автоматично «витягувати» інформацію про джерела із наукових баз даних, </a:t>
            </a:r>
            <a:r>
              <a:rPr lang="uk-UA" sz="2400" dirty="0" err="1" smtClean="0"/>
              <a:t>веб-сторінок</a:t>
            </a:r>
            <a:r>
              <a:rPr lang="uk-UA" sz="2400" dirty="0" smtClean="0"/>
              <a:t>, текстових документів і поміщати її в базу;</a:t>
            </a:r>
            <a:endParaRPr lang="ru-RU" sz="2400" dirty="0" smtClean="0"/>
          </a:p>
          <a:p>
            <a:pPr lvl="0" indent="449263">
              <a:buFont typeface="Wingdings" pitchFamily="2" charset="2"/>
              <a:buChar char="§"/>
            </a:pPr>
            <a:r>
              <a:rPr lang="uk-UA" sz="2400" dirty="0" err="1" smtClean="0">
                <a:solidFill>
                  <a:srgbClr val="FFC000"/>
                </a:solidFill>
              </a:rPr>
              <a:t>плагін</a:t>
            </a:r>
            <a:r>
              <a:rPr lang="uk-UA" sz="2400" dirty="0" smtClean="0">
                <a:solidFill>
                  <a:srgbClr val="FFC000"/>
                </a:solidFill>
              </a:rPr>
              <a:t>  </a:t>
            </a:r>
            <a:r>
              <a:rPr lang="uk-UA" sz="2400" dirty="0" smtClean="0"/>
              <a:t>для текстового редактора, який дозволяє вставляти в текст посилання на джерела з бази даних, автоматично нумерує їх і формує список літератури. Формат посилань і списку літератури можна швидко змінювати, вибираючи один з наявних стилів оформлення. </a:t>
            </a:r>
            <a:endParaRPr lang="ru-RU" sz="2400" dirty="0"/>
          </a:p>
        </p:txBody>
      </p:sp>
      <p:pic>
        <p:nvPicPr>
          <p:cNvPr id="6" name="Picture 2" descr="http://upload.wikimedia.org/wikipedia/commons/thumb/f/f4/%D0%93%D0%B5%D1%80%D0%B1_%D0%9D%D0%A3%D0%9E%D0%AE%D0%90.jpg/440px-%D0%93%D0%B5%D1%80%D0%B1_%D0%9D%D0%A3%D0%9E%D0%AE%D0%90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903" y="44624"/>
            <a:ext cx="821171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043607" y="190381"/>
            <a:ext cx="7886111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ІНСТРУМЕНТИ </a:t>
            </a:r>
            <a:r>
              <a:rPr lang="ru-RU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ТА </a:t>
            </a:r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РІШЕННЯ, ЯКІ ДОЗВОЛЯЮТЬ ПРИСКОРИТИ ПРОЦЕС ДОСЛІДЖЕННЯ ТА НАПИСАННЯ НАУКОВИХ РОБІТ </a:t>
            </a:r>
            <a:r>
              <a:rPr lang="en-US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(</a:t>
            </a:r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бібліографічні аспекти)</a:t>
            </a:r>
            <a:endParaRPr lang="ru-RU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871700" y="6381328"/>
            <a:ext cx="5400600" cy="365125"/>
          </a:xfrm>
        </p:spPr>
        <p:txBody>
          <a:bodyPr/>
          <a:lstStyle/>
          <a:p>
            <a:pPr algn="ctr"/>
            <a:r>
              <a:rPr lang="en-US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"НУ ОЮА"</a:t>
            </a:r>
          </a:p>
        </p:txBody>
      </p:sp>
    </p:spTree>
    <p:extLst>
      <p:ext uri="{BB962C8B-B14F-4D97-AF65-F5344CB8AC3E}">
        <p14:creationId xmlns:p14="http://schemas.microsoft.com/office/powerpoint/2010/main" val="1062354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C:\Users\Pamela\Desktop\cat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1214422"/>
            <a:ext cx="8143932" cy="4214842"/>
          </a:xfrm>
          <a:prstGeom prst="rect">
            <a:avLst/>
          </a:prstGeom>
          <a:noFill/>
        </p:spPr>
      </p:pic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2196088" y="4505934"/>
            <a:ext cx="517641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54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Дякую за увагу</a:t>
            </a:r>
            <a:r>
              <a:rPr kumimoji="0" lang="uk-UA" sz="54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!</a:t>
            </a:r>
            <a:endParaRPr kumimoji="0" lang="uk-UA" sz="54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2" descr="http://upload.wikimedia.org/wikipedia/commons/thumb/f/f4/%D0%93%D0%B5%D1%80%D0%B1_%D0%9D%D0%A3%D0%9E%D0%AE%D0%90.jpg/440px-%D0%93%D0%B5%D1%80%D0%B1_%D0%9D%D0%A3%D0%9E%D0%AE%D0%90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903" y="44624"/>
            <a:ext cx="821171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043607" y="190381"/>
            <a:ext cx="7886111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ІНСТРУМЕНТИ </a:t>
            </a:r>
            <a:r>
              <a:rPr lang="ru-RU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ТА </a:t>
            </a:r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РІШЕННЯ, ЯКІ ДОЗВОЛЯЮТЬ ПРИСКОРИТИ ПРОЦЕС ДОСЛІДЖЕННЯ ТА НАПИСАННЯ НАУКОВИХ РОБІТ </a:t>
            </a:r>
            <a:r>
              <a:rPr lang="en-US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(</a:t>
            </a:r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бібліографічні аспекти)</a:t>
            </a:r>
            <a:endParaRPr lang="ru-RU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871700" y="6381328"/>
            <a:ext cx="5400600" cy="365125"/>
          </a:xfrm>
        </p:spPr>
        <p:txBody>
          <a:bodyPr/>
          <a:lstStyle/>
          <a:p>
            <a:pPr algn="ctr"/>
            <a:r>
              <a:rPr lang="en-US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"НУ ОЮА"</a:t>
            </a:r>
          </a:p>
        </p:txBody>
      </p:sp>
    </p:spTree>
    <p:extLst>
      <p:ext uri="{BB962C8B-B14F-4D97-AF65-F5344CB8AC3E}">
        <p14:creationId xmlns:p14="http://schemas.microsoft.com/office/powerpoint/2010/main" val="3441393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871700" y="6381328"/>
            <a:ext cx="5400600" cy="365125"/>
          </a:xfrm>
        </p:spPr>
        <p:txBody>
          <a:bodyPr/>
          <a:lstStyle/>
          <a:p>
            <a:pPr algn="ctr"/>
            <a:r>
              <a:rPr lang="en-US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"НУ ОЮА"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77815" y="836712"/>
            <a:ext cx="8614665" cy="5386090"/>
          </a:xfrm>
          <a:prstGeom prst="rect">
            <a:avLst/>
          </a:prstGeom>
          <a:noFill/>
          <a:scene3d>
            <a:camera prst="perspectiveFront"/>
            <a:lightRig rig="threePt" dir="t"/>
          </a:scene3d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solidFill>
                  <a:srgbClr val="FFC000"/>
                </a:solidFill>
              </a:rPr>
              <a:t>Науковий пошук: Всесвітня мережа як джерело інформації для дослідника-правника</a:t>
            </a:r>
          </a:p>
          <a:p>
            <a:pPr algn="ctr"/>
            <a:endParaRPr lang="uk-UA" sz="3600" b="1" dirty="0">
              <a:solidFill>
                <a:srgbClr val="FFC000"/>
              </a:solidFill>
            </a:endParaRPr>
          </a:p>
          <a:p>
            <a:pPr algn="ctr"/>
            <a:endParaRPr lang="uk-UA" sz="3600" b="1" dirty="0" smtClean="0">
              <a:solidFill>
                <a:srgbClr val="FFC000"/>
              </a:solidFill>
            </a:endParaRPr>
          </a:p>
          <a:p>
            <a:pPr algn="ctr"/>
            <a:endParaRPr lang="uk-UA" sz="3600" b="1" dirty="0">
              <a:solidFill>
                <a:srgbClr val="FFC000"/>
              </a:solidFill>
            </a:endParaRPr>
          </a:p>
          <a:p>
            <a:pPr algn="r"/>
            <a:r>
              <a:rPr lang="uk-UA" sz="2400" b="1" dirty="0" smtClean="0">
                <a:solidFill>
                  <a:srgbClr val="FFC000"/>
                </a:solidFill>
              </a:rPr>
              <a:t>Надія Зубченко</a:t>
            </a:r>
          </a:p>
          <a:p>
            <a:pPr algn="r"/>
            <a:r>
              <a:rPr lang="uk-UA" sz="2400" b="1" dirty="0" smtClean="0">
                <a:solidFill>
                  <a:srgbClr val="FFC000"/>
                </a:solidFill>
              </a:rPr>
              <a:t>бібліотекар І категорії</a:t>
            </a:r>
          </a:p>
          <a:p>
            <a:pPr algn="r"/>
            <a:r>
              <a:rPr lang="uk-UA" sz="2400" b="1" dirty="0" smtClean="0">
                <a:solidFill>
                  <a:srgbClr val="FFC000"/>
                </a:solidFill>
              </a:rPr>
              <a:t>Наукової бібліотеки</a:t>
            </a:r>
          </a:p>
          <a:p>
            <a:pPr algn="r"/>
            <a:r>
              <a:rPr lang="uk-UA" sz="2400" b="1" dirty="0" smtClean="0">
                <a:solidFill>
                  <a:srgbClr val="FFC000"/>
                </a:solidFill>
              </a:rPr>
              <a:t>НУ «ОЮА» </a:t>
            </a:r>
          </a:p>
          <a:p>
            <a:pPr algn="r"/>
            <a:endParaRPr lang="uk-UA" sz="3200" b="1" dirty="0" smtClean="0">
              <a:solidFill>
                <a:srgbClr val="FFC000"/>
              </a:solidFill>
            </a:endParaRPr>
          </a:p>
        </p:txBody>
      </p:sp>
      <p:pic>
        <p:nvPicPr>
          <p:cNvPr id="8" name="Picture 2" descr="http://upload.wikimedia.org/wikipedia/commons/thumb/f/f4/%D0%93%D0%B5%D1%80%D0%B1_%D0%9D%D0%A3%D0%9E%D0%AE%D0%90.jpg/440px-%D0%93%D0%B5%D1%80%D0%B1_%D0%9D%D0%A3%D0%9E%D0%AE%D0%90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00" y="44624"/>
            <a:ext cx="821171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043607" y="262389"/>
            <a:ext cx="8100393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НАУКОВИЙ ПОШУК: ВСЕСВІТНЯ МЕРЕЖА ЯК ДЖЕРЕЛО ІНФОРМАЦІЇ ДЛЯ ДОСЛІДНИКА-ПРАВНИКА</a:t>
            </a:r>
            <a:endParaRPr lang="ru-RU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8" name="Picture 2" descr="http://im6.asset.yvimg.kz/userimages/svetikzaika/2GATK7b1mdo5CWqo32v5Qexo6NLtp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627080"/>
            <a:ext cx="3888432" cy="362401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9810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image.slidesharecdn.com/thesisstatement-100518005350-phpapp01/95/thesis-statement-1-728.jpg%3Fcb%3D1274164255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445792"/>
            <a:ext cx="5688632" cy="4266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871700" y="6381328"/>
            <a:ext cx="5400600" cy="365125"/>
          </a:xfrm>
        </p:spPr>
        <p:txBody>
          <a:bodyPr/>
          <a:lstStyle/>
          <a:p>
            <a:pPr algn="ctr"/>
            <a:r>
              <a:rPr lang="en-US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"НУ ОЮА"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77815" y="783310"/>
            <a:ext cx="8783174" cy="1384995"/>
          </a:xfrm>
          <a:prstGeom prst="rect">
            <a:avLst/>
          </a:prstGeom>
          <a:noFill/>
          <a:scene3d>
            <a:camera prst="perspectiveFront"/>
            <a:lightRig rig="threePt" dir="t"/>
          </a:scene3d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solidFill>
                  <a:srgbClr val="FFC000"/>
                </a:solidFill>
              </a:rPr>
              <a:t>Пошук інформації для дисертаційного дослідження </a:t>
            </a:r>
          </a:p>
          <a:p>
            <a:r>
              <a:rPr lang="uk-UA" sz="2800" b="1" dirty="0" smtClean="0">
                <a:solidFill>
                  <a:srgbClr val="FFC000"/>
                </a:solidFill>
              </a:rPr>
              <a:t>здійснюється, в тому числі, в інформаційних базах даних </a:t>
            </a:r>
          </a:p>
          <a:p>
            <a:r>
              <a:rPr lang="uk-UA" sz="2800" b="1" dirty="0" smtClean="0">
                <a:solidFill>
                  <a:srgbClr val="FFC000"/>
                </a:solidFill>
              </a:rPr>
              <a:t>Всесвітньої мережі</a:t>
            </a:r>
          </a:p>
        </p:txBody>
      </p:sp>
      <p:pic>
        <p:nvPicPr>
          <p:cNvPr id="6" name="Picture 2" descr="http://upload.wikimedia.org/wikipedia/commons/thumb/f/f4/%D0%93%D0%B5%D1%80%D0%B1_%D0%9D%D0%A3%D0%9E%D0%AE%D0%90.jpg/440px-%D0%93%D0%B5%D1%80%D0%B1_%D0%9D%D0%A3%D0%9E%D0%AE%D0%90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00" y="44624"/>
            <a:ext cx="821171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043607" y="262389"/>
            <a:ext cx="8100393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НАУКОВИЙ ПОШУК: ВСЕСВІТНЯ МЕРЕЖА ЯК ДЖЕРЕЛО ІНФОРМАЦІЇ ДЛЯ ДОСЛІДНИКА-ПРАВНИКА</a:t>
            </a:r>
            <a:endParaRPr lang="ru-RU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4603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871700" y="6381328"/>
            <a:ext cx="5400600" cy="365125"/>
          </a:xfrm>
        </p:spPr>
        <p:txBody>
          <a:bodyPr/>
          <a:lstStyle/>
          <a:p>
            <a:pPr algn="ctr"/>
            <a:r>
              <a:rPr lang="en-US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"НУ ОЮА"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83506" y="49419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b="1" dirty="0" smtClean="0">
              <a:solidFill>
                <a:srgbClr val="FFC000"/>
              </a:solidFill>
            </a:endParaRPr>
          </a:p>
        </p:txBody>
      </p:sp>
      <p:pic>
        <p:nvPicPr>
          <p:cNvPr id="1026" name="Picture 2" descr="http://metasign.nl/wp-content/uploads/2015/06/database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310077"/>
            <a:ext cx="7128792" cy="4094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79640" y="925082"/>
            <a:ext cx="7561365" cy="1384995"/>
          </a:xfrm>
          <a:prstGeom prst="rect">
            <a:avLst/>
          </a:prstGeom>
          <a:noFill/>
          <a:scene3d>
            <a:camera prst="perspectiveFront"/>
            <a:lightRig rig="threePt" dir="t"/>
          </a:scene3d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solidFill>
                  <a:srgbClr val="FFC000"/>
                </a:solidFill>
              </a:rPr>
              <a:t>Інформаційні бази даних умовно поділяються на </a:t>
            </a:r>
          </a:p>
          <a:p>
            <a:pPr marL="457200" indent="-7938">
              <a:buFont typeface="Wingdings" panose="05000000000000000000" pitchFamily="2" charset="2"/>
              <a:buChar char="q"/>
            </a:pPr>
            <a:r>
              <a:rPr lang="uk-UA" sz="2800" b="1" dirty="0" smtClean="0">
                <a:solidFill>
                  <a:srgbClr val="FFC000"/>
                </a:solidFill>
              </a:rPr>
              <a:t>реферативні</a:t>
            </a:r>
          </a:p>
          <a:p>
            <a:pPr marL="457200" indent="-7938">
              <a:buFont typeface="Wingdings" panose="05000000000000000000" pitchFamily="2" charset="2"/>
              <a:buChar char="q"/>
            </a:pPr>
            <a:r>
              <a:rPr lang="uk-UA" sz="2800" b="1" dirty="0">
                <a:solidFill>
                  <a:srgbClr val="FFC000"/>
                </a:solidFill>
              </a:rPr>
              <a:t>п</a:t>
            </a:r>
            <a:r>
              <a:rPr lang="uk-UA" sz="2800" b="1" dirty="0" smtClean="0">
                <a:solidFill>
                  <a:srgbClr val="FFC000"/>
                </a:solidFill>
              </a:rPr>
              <a:t>овнотекстові + наукові соціальні спільноти</a:t>
            </a:r>
          </a:p>
        </p:txBody>
      </p:sp>
      <p:pic>
        <p:nvPicPr>
          <p:cNvPr id="6" name="Picture 2" descr="http://upload.wikimedia.org/wikipedia/commons/thumb/f/f4/%D0%93%D0%B5%D1%80%D0%B1_%D0%9D%D0%A3%D0%9E%D0%AE%D0%90.jpg/440px-%D0%93%D0%B5%D1%80%D0%B1_%D0%9D%D0%A3%D0%9E%D0%AE%D0%90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00" y="44624"/>
            <a:ext cx="821171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043607" y="262389"/>
            <a:ext cx="8100393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НАУКОВИЙ ПОШУК: ВСЕСВІТНЯ МЕРЕЖА ЯК ДЖЕРЕЛО ІНФОРМАЦІЇ ДЛЯ ДОСЛІДНИКА-ПРАВНИКА</a:t>
            </a:r>
            <a:endParaRPr lang="ru-RU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914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871700" y="6381328"/>
            <a:ext cx="5400600" cy="365125"/>
          </a:xfrm>
        </p:spPr>
        <p:txBody>
          <a:bodyPr/>
          <a:lstStyle/>
          <a:p>
            <a:pPr algn="ctr"/>
            <a:r>
              <a:rPr lang="en-US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"НУ ОЮА"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94634" y="797510"/>
            <a:ext cx="8887113" cy="5262979"/>
          </a:xfrm>
          <a:prstGeom prst="rect">
            <a:avLst/>
          </a:prstGeom>
          <a:noFill/>
          <a:scene3d>
            <a:camera prst="perspectiveFront"/>
            <a:lightRig rig="threePt" dir="t"/>
          </a:scene3d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solidFill>
                  <a:srgbClr val="FFC000"/>
                </a:solidFill>
              </a:rPr>
              <a:t>Реферативні бази даних містять інформацію щодо </a:t>
            </a:r>
          </a:p>
          <a:p>
            <a:r>
              <a:rPr lang="uk-UA" sz="2800" b="1" dirty="0" smtClean="0">
                <a:solidFill>
                  <a:srgbClr val="FFC000"/>
                </a:solidFill>
              </a:rPr>
              <a:t>публікацій (назва, автор, ключові слова, анотації тощо)</a:t>
            </a:r>
            <a:endParaRPr lang="uk-UA" sz="2800" b="1" dirty="0">
              <a:solidFill>
                <a:srgbClr val="FFC000"/>
              </a:solidFill>
            </a:endParaRPr>
          </a:p>
          <a:p>
            <a:r>
              <a:rPr lang="en-US" sz="2800" b="1" dirty="0" smtClean="0">
                <a:solidFill>
                  <a:srgbClr val="FFC000"/>
                </a:solidFill>
              </a:rPr>
              <a:t> 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b="1" dirty="0" smtClean="0">
                <a:solidFill>
                  <a:srgbClr val="FFC000"/>
                </a:solidFill>
              </a:rPr>
              <a:t>Elsevier (Scopus)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b="1" dirty="0" smtClean="0">
                <a:solidFill>
                  <a:srgbClr val="FFC000"/>
                </a:solidFill>
              </a:rPr>
              <a:t>Springer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b="1" dirty="0" smtClean="0">
                <a:solidFill>
                  <a:srgbClr val="FFC000"/>
                </a:solidFill>
              </a:rPr>
              <a:t>Web of Science</a:t>
            </a:r>
            <a:endParaRPr lang="ru-RU" sz="2800" b="1" dirty="0" smtClean="0">
              <a:solidFill>
                <a:srgbClr val="FFC000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ru-RU" sz="2800" b="1" dirty="0" smtClean="0">
                <a:solidFill>
                  <a:srgbClr val="FFC000"/>
                </a:solidFill>
              </a:rPr>
              <a:t>РИНЦ</a:t>
            </a:r>
            <a:endParaRPr lang="en-US" sz="2800" b="1" dirty="0" smtClean="0">
              <a:solidFill>
                <a:srgbClr val="FFC000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b="1" dirty="0" smtClean="0">
                <a:solidFill>
                  <a:srgbClr val="FFC000"/>
                </a:solidFill>
              </a:rPr>
              <a:t>Google Scholar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b="1" dirty="0" err="1" smtClean="0">
                <a:solidFill>
                  <a:srgbClr val="FFC000"/>
                </a:solidFill>
              </a:rPr>
              <a:t>Mendeley</a:t>
            </a:r>
            <a:r>
              <a:rPr lang="en-US" sz="2800" b="1" dirty="0" smtClean="0">
                <a:solidFill>
                  <a:srgbClr val="FFC000"/>
                </a:solidFill>
              </a:rPr>
              <a:t> </a:t>
            </a:r>
            <a:r>
              <a:rPr lang="ru-RU" sz="2800" b="1" dirty="0" smtClean="0">
                <a:solidFill>
                  <a:srgbClr val="FFC000"/>
                </a:solidFill>
              </a:rPr>
              <a:t>та </a:t>
            </a:r>
            <a:r>
              <a:rPr lang="uk-UA" sz="2800" b="1" dirty="0" smtClean="0">
                <a:solidFill>
                  <a:srgbClr val="FFC000"/>
                </a:solidFill>
              </a:rPr>
              <a:t>інші.</a:t>
            </a:r>
          </a:p>
          <a:p>
            <a:endParaRPr lang="uk-UA" sz="2800" b="1" dirty="0">
              <a:solidFill>
                <a:srgbClr val="FFC000"/>
              </a:solidFill>
            </a:endParaRPr>
          </a:p>
          <a:p>
            <a:r>
              <a:rPr lang="uk-UA" sz="2800" b="1" dirty="0" smtClean="0">
                <a:solidFill>
                  <a:srgbClr val="FFC000"/>
                </a:solidFill>
              </a:rPr>
              <a:t>Дуже часто реферативна база даних одночасно є </a:t>
            </a:r>
          </a:p>
          <a:p>
            <a:r>
              <a:rPr lang="uk-UA" sz="2800" b="1" dirty="0" err="1" smtClean="0">
                <a:solidFill>
                  <a:srgbClr val="FFC000"/>
                </a:solidFill>
              </a:rPr>
              <a:t>наукометричною</a:t>
            </a:r>
            <a:r>
              <a:rPr lang="uk-UA" sz="2800" b="1" dirty="0" smtClean="0">
                <a:solidFill>
                  <a:srgbClr val="FFC000"/>
                </a:solidFill>
              </a:rPr>
              <a:t> (наприклад </a:t>
            </a:r>
            <a:r>
              <a:rPr lang="en-US" sz="2800" b="1" dirty="0" smtClean="0">
                <a:solidFill>
                  <a:srgbClr val="FFC000"/>
                </a:solidFill>
              </a:rPr>
              <a:t>Scopus, </a:t>
            </a:r>
            <a:r>
              <a:rPr lang="en-US" sz="2800" b="1" dirty="0" err="1" smtClean="0">
                <a:solidFill>
                  <a:srgbClr val="FFC000"/>
                </a:solidFill>
              </a:rPr>
              <a:t>WoS</a:t>
            </a:r>
            <a:r>
              <a:rPr lang="en-US" sz="2800" b="1" dirty="0" smtClean="0">
                <a:solidFill>
                  <a:srgbClr val="FFC000"/>
                </a:solidFill>
              </a:rPr>
              <a:t>, Google Scholar)</a:t>
            </a:r>
            <a:endParaRPr lang="uk-UA" sz="2800" b="1" dirty="0" smtClean="0">
              <a:solidFill>
                <a:srgbClr val="FFC000"/>
              </a:solidFill>
            </a:endParaRPr>
          </a:p>
        </p:txBody>
      </p:sp>
      <p:pic>
        <p:nvPicPr>
          <p:cNvPr id="3074" name="Picture 2" descr="http://solutionsforsport.net/wp-content/uploads/2015/08/shutterstockdatabase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412776"/>
            <a:ext cx="4826135" cy="3166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upload.wikimedia.org/wikipedia/commons/thumb/f/f4/%D0%93%D0%B5%D1%80%D0%B1_%D0%9D%D0%A3%D0%9E%D0%AE%D0%90.jpg/440px-%D0%93%D0%B5%D1%80%D0%B1_%D0%9D%D0%A3%D0%9E%D0%AE%D0%90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00" y="44624"/>
            <a:ext cx="821171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043607" y="262389"/>
            <a:ext cx="8100393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НАУКОВИЙ ПОШУК: ВСЕСВІТНЯ МЕРЕЖА ЯК ДЖЕРЕЛО ІНФОРМАЦІЇ ДЛЯ ДОСЛІДНИКА-ПРАВНИКА</a:t>
            </a:r>
            <a:endParaRPr lang="ru-RU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5674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871700" y="6381328"/>
            <a:ext cx="5400600" cy="365125"/>
          </a:xfrm>
        </p:spPr>
        <p:txBody>
          <a:bodyPr/>
          <a:lstStyle/>
          <a:p>
            <a:pPr algn="ctr"/>
            <a:r>
              <a:rPr lang="en-US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"НУ ОЮА"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14136" y="733246"/>
            <a:ext cx="8582799" cy="6124754"/>
          </a:xfrm>
          <a:prstGeom prst="rect">
            <a:avLst/>
          </a:prstGeom>
          <a:noFill/>
          <a:scene3d>
            <a:camera prst="perspectiveFront"/>
            <a:lightRig rig="threePt" dir="t"/>
          </a:scene3d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solidFill>
                  <a:srgbClr val="FFC000"/>
                </a:solidFill>
              </a:rPr>
              <a:t>Повнотекстові бази даних не тільки містять інформацію </a:t>
            </a:r>
          </a:p>
          <a:p>
            <a:r>
              <a:rPr lang="uk-UA" sz="2800" b="1" dirty="0" smtClean="0">
                <a:solidFill>
                  <a:srgbClr val="FFC000"/>
                </a:solidFill>
              </a:rPr>
              <a:t>щодо публікацій, але й повні тексти</a:t>
            </a:r>
          </a:p>
          <a:p>
            <a:endParaRPr lang="en-US" sz="2800" b="1" dirty="0" smtClean="0">
              <a:solidFill>
                <a:srgbClr val="FFC000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b="1" dirty="0" smtClean="0">
                <a:solidFill>
                  <a:srgbClr val="FFC000"/>
                </a:solidFill>
              </a:rPr>
              <a:t>EBSCO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b="1" dirty="0" smtClean="0">
                <a:solidFill>
                  <a:srgbClr val="FFC000"/>
                </a:solidFill>
              </a:rPr>
              <a:t>Oxford University Press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b="1" dirty="0" smtClean="0">
                <a:solidFill>
                  <a:srgbClr val="FFC000"/>
                </a:solidFill>
              </a:rPr>
              <a:t>Digital  Commons Network</a:t>
            </a:r>
            <a:endParaRPr lang="ru-RU" sz="2800" b="1" dirty="0" smtClean="0">
              <a:solidFill>
                <a:srgbClr val="FFC000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b="1" dirty="0" smtClean="0">
                <a:solidFill>
                  <a:srgbClr val="FFC000"/>
                </a:solidFill>
              </a:rPr>
              <a:t>Google Scholar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b="1" dirty="0" err="1">
                <a:solidFill>
                  <a:srgbClr val="FFC000"/>
                </a:solidFill>
              </a:rPr>
              <a:t>Mendeley</a:t>
            </a:r>
            <a:endParaRPr lang="en-US" sz="2800" b="1" dirty="0">
              <a:solidFill>
                <a:srgbClr val="FFC000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ru-RU" sz="2800" b="1" dirty="0" smtClean="0">
                <a:solidFill>
                  <a:srgbClr val="FFC000"/>
                </a:solidFill>
              </a:rPr>
              <a:t>РИНЦ</a:t>
            </a:r>
            <a:endParaRPr lang="en-US" sz="2800" b="1" dirty="0" smtClean="0">
              <a:solidFill>
                <a:srgbClr val="FFC000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uk-UA" sz="2800" b="1" dirty="0" smtClean="0">
                <a:solidFill>
                  <a:srgbClr val="FFC000"/>
                </a:solidFill>
              </a:rPr>
              <a:t>РГБ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uk-UA" sz="2800" b="1" dirty="0" smtClean="0">
                <a:solidFill>
                  <a:srgbClr val="FFC000"/>
                </a:solidFill>
              </a:rPr>
              <a:t>Бази іноземних дисертацій </a:t>
            </a:r>
            <a:endParaRPr lang="en-US" sz="2800" b="1" dirty="0" smtClean="0">
              <a:solidFill>
                <a:srgbClr val="FFC000"/>
              </a:solidFill>
            </a:endParaRPr>
          </a:p>
          <a:p>
            <a:r>
              <a:rPr lang="uk-UA" sz="2800" b="1" dirty="0" smtClean="0">
                <a:solidFill>
                  <a:srgbClr val="FFC000"/>
                </a:solidFill>
              </a:rPr>
              <a:t>(</a:t>
            </a:r>
            <a:r>
              <a:rPr lang="en-US" sz="2800" b="1" dirty="0" smtClean="0">
                <a:solidFill>
                  <a:srgbClr val="FFC000"/>
                </a:solidFill>
              </a:rPr>
              <a:t>DART-Europe</a:t>
            </a:r>
            <a:r>
              <a:rPr lang="uk-UA" sz="2800" b="1" dirty="0" smtClean="0">
                <a:solidFill>
                  <a:srgbClr val="FFC000"/>
                </a:solidFill>
              </a:rPr>
              <a:t>, </a:t>
            </a:r>
            <a:r>
              <a:rPr lang="en-US" sz="2800" b="1" dirty="0" smtClean="0">
                <a:solidFill>
                  <a:srgbClr val="FFC000"/>
                </a:solidFill>
              </a:rPr>
              <a:t>OATD </a:t>
            </a:r>
            <a:r>
              <a:rPr lang="uk-UA" sz="2800" b="1" dirty="0" smtClean="0">
                <a:solidFill>
                  <a:srgbClr val="FFC000"/>
                </a:solidFill>
              </a:rPr>
              <a:t>– </a:t>
            </a:r>
            <a:r>
              <a:rPr lang="en-US" sz="2800" b="1" dirty="0" smtClean="0">
                <a:solidFill>
                  <a:srgbClr val="FFC000"/>
                </a:solidFill>
              </a:rPr>
              <a:t>Open </a:t>
            </a:r>
            <a:r>
              <a:rPr lang="en-US" sz="2800" b="1" dirty="0">
                <a:solidFill>
                  <a:srgbClr val="FFC000"/>
                </a:solidFill>
              </a:rPr>
              <a:t>Access Theses and </a:t>
            </a:r>
            <a:endParaRPr lang="en-US" sz="2800" b="1" dirty="0" smtClean="0">
              <a:solidFill>
                <a:srgbClr val="FFC000"/>
              </a:solidFill>
            </a:endParaRPr>
          </a:p>
          <a:p>
            <a:r>
              <a:rPr lang="en-US" sz="2800" b="1" dirty="0" smtClean="0">
                <a:solidFill>
                  <a:srgbClr val="FFC000"/>
                </a:solidFill>
              </a:rPr>
              <a:t>Dissertations</a:t>
            </a:r>
            <a:r>
              <a:rPr lang="uk-UA" sz="2800" b="1" dirty="0" smtClean="0">
                <a:solidFill>
                  <a:srgbClr val="FFC000"/>
                </a:solidFill>
              </a:rPr>
              <a:t>, </a:t>
            </a:r>
            <a:r>
              <a:rPr lang="en-US" sz="2800" b="1" dirty="0" smtClean="0">
                <a:solidFill>
                  <a:srgbClr val="FFC000"/>
                </a:solidFill>
              </a:rPr>
              <a:t>NDLTD</a:t>
            </a:r>
            <a:r>
              <a:rPr lang="uk-UA" sz="2800" b="1" dirty="0" smtClean="0">
                <a:solidFill>
                  <a:srgbClr val="FFC000"/>
                </a:solidFill>
              </a:rPr>
              <a:t>, </a:t>
            </a:r>
            <a:r>
              <a:rPr lang="en-US" sz="2800" b="1" dirty="0" err="1" smtClean="0">
                <a:solidFill>
                  <a:srgbClr val="FFC000"/>
                </a:solidFill>
              </a:rPr>
              <a:t>ProQUEST</a:t>
            </a:r>
            <a:r>
              <a:rPr lang="en-US" sz="2800" b="1" dirty="0" smtClean="0">
                <a:solidFill>
                  <a:srgbClr val="FFC000"/>
                </a:solidFill>
              </a:rPr>
              <a:t> )</a:t>
            </a:r>
            <a:endParaRPr lang="uk-UA" sz="2800" b="1" dirty="0" smtClean="0">
              <a:solidFill>
                <a:srgbClr val="FFC000"/>
              </a:solidFill>
            </a:endParaRPr>
          </a:p>
          <a:p>
            <a:endParaRPr lang="uk-UA" sz="2800" b="1" dirty="0">
              <a:solidFill>
                <a:srgbClr val="FFC000"/>
              </a:solidFill>
            </a:endParaRPr>
          </a:p>
        </p:txBody>
      </p:sp>
      <p:pic>
        <p:nvPicPr>
          <p:cNvPr id="1026" name="Picture 2" descr="http://sacnas.org/sites/sacnas.civicactions.net/files/imagecache/wysiwyg_imageupload_lightbox_preset/wysiwyg_imageupload/12/sn_spring-2011_feature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5443" y="2300197"/>
            <a:ext cx="4420527" cy="2990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upload.wikimedia.org/wikipedia/commons/thumb/f/f4/%D0%93%D0%B5%D1%80%D0%B1_%D0%9D%D0%A3%D0%9E%D0%AE%D0%90.jpg/440px-%D0%93%D0%B5%D1%80%D0%B1_%D0%9D%D0%A3%D0%9E%D0%AE%D0%90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00" y="44624"/>
            <a:ext cx="821171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043607" y="262389"/>
            <a:ext cx="8100393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НАУКОВИЙ ПОШУК: ВСЕСВІТНЯ МЕРЕЖА ЯК ДЖЕРЕЛО ІНФОРМАЦІЇ ДЛЯ ДОСЛІДНИКА-ПРАВНИКА</a:t>
            </a:r>
            <a:endParaRPr lang="ru-RU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5674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871700" y="6381328"/>
            <a:ext cx="5400600" cy="365125"/>
          </a:xfrm>
        </p:spPr>
        <p:txBody>
          <a:bodyPr/>
          <a:lstStyle/>
          <a:p>
            <a:pPr algn="ctr"/>
            <a:r>
              <a:rPr lang="en-US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"НУ ОЮА"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6520" y="764704"/>
            <a:ext cx="8552341" cy="4401205"/>
          </a:xfrm>
          <a:prstGeom prst="rect">
            <a:avLst/>
          </a:prstGeom>
          <a:noFill/>
          <a:scene3d>
            <a:camera prst="perspectiveFront"/>
            <a:lightRig rig="threePt" dir="t"/>
          </a:scene3d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solidFill>
                  <a:srgbClr val="FFC000"/>
                </a:solidFill>
              </a:rPr>
              <a:t>Наукові соціальні спільноти є одним з інструментів </a:t>
            </a:r>
            <a:endParaRPr lang="en-US" sz="2800" b="1" dirty="0" smtClean="0">
              <a:solidFill>
                <a:srgbClr val="FFC000"/>
              </a:solidFill>
            </a:endParaRPr>
          </a:p>
          <a:p>
            <a:r>
              <a:rPr lang="uk-UA" sz="2800" b="1" dirty="0" smtClean="0">
                <a:solidFill>
                  <a:srgbClr val="FFC000"/>
                </a:solidFill>
              </a:rPr>
              <a:t>Вільного</a:t>
            </a:r>
            <a:r>
              <a:rPr lang="en-US" sz="2800" b="1" dirty="0" smtClean="0">
                <a:solidFill>
                  <a:srgbClr val="FFC000"/>
                </a:solidFill>
              </a:rPr>
              <a:t> </a:t>
            </a:r>
            <a:r>
              <a:rPr lang="uk-UA" sz="2800" b="1" dirty="0" smtClean="0">
                <a:solidFill>
                  <a:srgbClr val="FFC000"/>
                </a:solidFill>
              </a:rPr>
              <a:t>доступу до інформації щодо самого науковця, </a:t>
            </a:r>
            <a:endParaRPr lang="en-US" sz="2800" b="1" dirty="0" smtClean="0">
              <a:solidFill>
                <a:srgbClr val="FFC000"/>
              </a:solidFill>
            </a:endParaRPr>
          </a:p>
          <a:p>
            <a:r>
              <a:rPr lang="uk-UA" sz="2800" b="1" dirty="0" smtClean="0">
                <a:solidFill>
                  <a:srgbClr val="FFC000"/>
                </a:solidFill>
              </a:rPr>
              <a:t>тематики його досліджень та наукових праць у повному </a:t>
            </a:r>
            <a:endParaRPr lang="en-US" sz="2800" b="1" dirty="0" smtClean="0">
              <a:solidFill>
                <a:srgbClr val="FFC000"/>
              </a:solidFill>
            </a:endParaRPr>
          </a:p>
          <a:p>
            <a:r>
              <a:rPr lang="uk-UA" sz="2800" b="1" dirty="0" smtClean="0">
                <a:solidFill>
                  <a:srgbClr val="FFC000"/>
                </a:solidFill>
              </a:rPr>
              <a:t>чи обмеженому доступі</a:t>
            </a:r>
          </a:p>
          <a:p>
            <a:endParaRPr lang="en-US" sz="2800" b="1" dirty="0" smtClean="0">
              <a:solidFill>
                <a:srgbClr val="FFC000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b="1" dirty="0" smtClean="0">
                <a:solidFill>
                  <a:srgbClr val="FFC000"/>
                </a:solidFill>
              </a:rPr>
              <a:t>ORCID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b="1" dirty="0" smtClean="0">
                <a:solidFill>
                  <a:srgbClr val="FFC000"/>
                </a:solidFill>
              </a:rPr>
              <a:t>Academia.edu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b="1" dirty="0" smtClean="0">
                <a:solidFill>
                  <a:srgbClr val="FFC000"/>
                </a:solidFill>
              </a:rPr>
              <a:t>Selected Works</a:t>
            </a:r>
            <a:endParaRPr lang="ru-RU" sz="2800" b="1" dirty="0" smtClean="0">
              <a:solidFill>
                <a:srgbClr val="FFC000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b="1" dirty="0" err="1" smtClean="0">
                <a:solidFill>
                  <a:srgbClr val="FFC000"/>
                </a:solidFill>
              </a:rPr>
              <a:t>Mendeley</a:t>
            </a:r>
            <a:endParaRPr lang="en-US" sz="2800" b="1" dirty="0" smtClean="0">
              <a:solidFill>
                <a:srgbClr val="FFC000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b="1" dirty="0" smtClean="0">
                <a:solidFill>
                  <a:srgbClr val="FFC000"/>
                </a:solidFill>
              </a:rPr>
              <a:t>LinkedIn</a:t>
            </a:r>
            <a:endParaRPr lang="uk-UA" sz="2800" b="1" dirty="0">
              <a:solidFill>
                <a:srgbClr val="FFC000"/>
              </a:solidFill>
            </a:endParaRPr>
          </a:p>
        </p:txBody>
      </p:sp>
      <p:pic>
        <p:nvPicPr>
          <p:cNvPr id="3" name="Picture 4" descr="http://bx-cert.ru/upload/iblock/7e3/7e32a38556395d4bdc84224168da327c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90D16"/>
              </a:clrFrom>
              <a:clrTo>
                <a:srgbClr val="090D1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35496">
            <a:off x="3206814" y="2487978"/>
            <a:ext cx="5593853" cy="3357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upload.wikimedia.org/wikipedia/commons/thumb/f/f4/%D0%93%D0%B5%D1%80%D0%B1_%D0%9D%D0%A3%D0%9E%D0%AE%D0%90.jpg/440px-%D0%93%D0%B5%D1%80%D0%B1_%D0%9D%D0%A3%D0%9E%D0%AE%D0%90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00" y="44624"/>
            <a:ext cx="821171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043607" y="262389"/>
            <a:ext cx="8100393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НАУКОВИЙ ПОШУК: ВСЕСВІТНЯ МЕРЕЖА ЯК ДЖЕРЕЛО ІНФОРМАЦІЇ ДЛЯ ДОСЛІДНИКА-ПРАВНИКА</a:t>
            </a:r>
            <a:endParaRPr lang="ru-RU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5611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871700" y="6381328"/>
            <a:ext cx="5400600" cy="365125"/>
          </a:xfrm>
        </p:spPr>
        <p:txBody>
          <a:bodyPr/>
          <a:lstStyle/>
          <a:p>
            <a:pPr algn="ctr"/>
            <a:r>
              <a:rPr lang="en-US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"НУ ОЮА"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65737" y="900898"/>
            <a:ext cx="9010672" cy="1815882"/>
          </a:xfrm>
          <a:prstGeom prst="rect">
            <a:avLst/>
          </a:prstGeom>
          <a:noFill/>
          <a:scene3d>
            <a:camera prst="perspectiveFront"/>
            <a:lightRig rig="threePt" dir="t"/>
          </a:scene3d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FFC000"/>
                </a:solidFill>
              </a:rPr>
              <a:t>Elsevier </a:t>
            </a:r>
            <a:r>
              <a:rPr lang="en-US" sz="2800" b="1" dirty="0" err="1" smtClean="0">
                <a:solidFill>
                  <a:srgbClr val="FFC000"/>
                </a:solidFill>
              </a:rPr>
              <a:t>SciVerse</a:t>
            </a:r>
            <a:r>
              <a:rPr lang="en-US" sz="2800" b="1" dirty="0" smtClean="0">
                <a:solidFill>
                  <a:srgbClr val="FFC000"/>
                </a:solidFill>
              </a:rPr>
              <a:t> </a:t>
            </a:r>
            <a:r>
              <a:rPr lang="en-US" sz="2800" b="1" dirty="0">
                <a:solidFill>
                  <a:srgbClr val="FFC000"/>
                </a:solidFill>
              </a:rPr>
              <a:t>Scopus – </a:t>
            </a:r>
            <a:r>
              <a:rPr lang="ru-RU" sz="2800" b="1" dirty="0" err="1">
                <a:solidFill>
                  <a:srgbClr val="FFC000"/>
                </a:solidFill>
              </a:rPr>
              <a:t>це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r>
              <a:rPr lang="ru-RU" sz="2800" b="1" dirty="0" err="1">
                <a:solidFill>
                  <a:srgbClr val="FFC000"/>
                </a:solidFill>
              </a:rPr>
              <a:t>реферативна</a:t>
            </a:r>
            <a:r>
              <a:rPr lang="ru-RU" sz="2800" b="1" dirty="0">
                <a:solidFill>
                  <a:srgbClr val="FFC000"/>
                </a:solidFill>
              </a:rPr>
              <a:t> база </a:t>
            </a:r>
            <a:r>
              <a:rPr lang="ru-RU" sz="2800" b="1" dirty="0" err="1">
                <a:solidFill>
                  <a:srgbClr val="FFC000"/>
                </a:solidFill>
              </a:rPr>
              <a:t>даних</a:t>
            </a:r>
            <a:r>
              <a:rPr lang="ru-RU" sz="2800" b="1" dirty="0">
                <a:solidFill>
                  <a:srgbClr val="FFC000"/>
                </a:solidFill>
              </a:rPr>
              <a:t> та </a:t>
            </a:r>
            <a:endParaRPr lang="en-US" sz="2800" b="1" dirty="0" smtClean="0">
              <a:solidFill>
                <a:srgbClr val="FFC000"/>
              </a:solidFill>
            </a:endParaRPr>
          </a:p>
          <a:p>
            <a:r>
              <a:rPr lang="ru-RU" sz="2800" b="1" dirty="0" err="1" smtClean="0">
                <a:solidFill>
                  <a:srgbClr val="FFC000"/>
                </a:solidFill>
              </a:rPr>
              <a:t>наукометрична</a:t>
            </a:r>
            <a:r>
              <a:rPr lang="ru-RU" sz="2800" b="1" dirty="0" smtClean="0">
                <a:solidFill>
                  <a:srgbClr val="FFC000"/>
                </a:solidFill>
              </a:rPr>
              <a:t> </a:t>
            </a:r>
            <a:r>
              <a:rPr lang="ru-RU" sz="2800" b="1" dirty="0">
                <a:solidFill>
                  <a:srgbClr val="FFC000"/>
                </a:solidFill>
              </a:rPr>
              <a:t>платформа, </a:t>
            </a:r>
            <a:r>
              <a:rPr lang="ru-RU" sz="2800" b="1" dirty="0" err="1">
                <a:solidFill>
                  <a:srgbClr val="FFC000"/>
                </a:solidFill>
              </a:rPr>
              <a:t>видавничої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r>
              <a:rPr lang="ru-RU" sz="2800" b="1" dirty="0" err="1">
                <a:solidFill>
                  <a:srgbClr val="FFC000"/>
                </a:solidFill>
              </a:rPr>
              <a:t>корпорації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r>
              <a:rPr lang="en-US" sz="2800" b="1" dirty="0">
                <a:solidFill>
                  <a:srgbClr val="FFC000"/>
                </a:solidFill>
              </a:rPr>
              <a:t>Elsevier. </a:t>
            </a:r>
            <a:endParaRPr lang="en-US" sz="2800" b="1" dirty="0" smtClean="0">
              <a:solidFill>
                <a:srgbClr val="FFC000"/>
              </a:solidFill>
            </a:endParaRPr>
          </a:p>
          <a:p>
            <a:r>
              <a:rPr lang="ru-RU" sz="2800" b="1" dirty="0" smtClean="0">
                <a:solidFill>
                  <a:srgbClr val="FFC000"/>
                </a:solidFill>
              </a:rPr>
              <a:t>Станом </a:t>
            </a:r>
            <a:r>
              <a:rPr lang="ru-RU" sz="2800" b="1" dirty="0">
                <a:solidFill>
                  <a:srgbClr val="FFC000"/>
                </a:solidFill>
              </a:rPr>
              <a:t>на </a:t>
            </a:r>
            <a:r>
              <a:rPr lang="ru-RU" sz="2800" b="1" dirty="0" err="1">
                <a:solidFill>
                  <a:srgbClr val="FFC000"/>
                </a:solidFill>
              </a:rPr>
              <a:t>жовтень</a:t>
            </a:r>
            <a:r>
              <a:rPr lang="ru-RU" sz="2800" b="1" dirty="0">
                <a:solidFill>
                  <a:srgbClr val="FFC000"/>
                </a:solidFill>
              </a:rPr>
              <a:t> 2013 р. </a:t>
            </a:r>
            <a:r>
              <a:rPr lang="en-US" sz="2800" b="1" dirty="0">
                <a:solidFill>
                  <a:srgbClr val="FFC000"/>
                </a:solidFill>
              </a:rPr>
              <a:t>Scopus </a:t>
            </a:r>
            <a:r>
              <a:rPr lang="ru-RU" sz="2800" b="1" dirty="0" err="1">
                <a:solidFill>
                  <a:srgbClr val="FFC000"/>
                </a:solidFill>
              </a:rPr>
              <a:t>містить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r>
              <a:rPr lang="ru-RU" sz="2800" b="1" dirty="0" err="1">
                <a:solidFill>
                  <a:srgbClr val="FFC000"/>
                </a:solidFill>
              </a:rPr>
              <a:t>понад</a:t>
            </a:r>
            <a:r>
              <a:rPr lang="ru-RU" sz="2800" b="1" dirty="0">
                <a:solidFill>
                  <a:srgbClr val="FFC000"/>
                </a:solidFill>
              </a:rPr>
              <a:t> 50 млн </a:t>
            </a:r>
            <a:endParaRPr lang="en-US" sz="2800" b="1" dirty="0" smtClean="0">
              <a:solidFill>
                <a:srgbClr val="FFC000"/>
              </a:solidFill>
            </a:endParaRPr>
          </a:p>
          <a:p>
            <a:r>
              <a:rPr lang="ru-RU" sz="2800" b="1" dirty="0" err="1" smtClean="0">
                <a:solidFill>
                  <a:srgbClr val="FFC000"/>
                </a:solidFill>
              </a:rPr>
              <a:t>реферативних</a:t>
            </a:r>
            <a:r>
              <a:rPr lang="ru-RU" sz="2800" b="1" dirty="0" smtClean="0">
                <a:solidFill>
                  <a:srgbClr val="FFC000"/>
                </a:solidFill>
              </a:rPr>
              <a:t> </a:t>
            </a:r>
            <a:r>
              <a:rPr lang="ru-RU" sz="2800" b="1" dirty="0" err="1">
                <a:solidFill>
                  <a:srgbClr val="FFC000"/>
                </a:solidFill>
              </a:rPr>
              <a:t>записів</a:t>
            </a:r>
            <a:r>
              <a:rPr lang="ru-RU" sz="2800" b="1" dirty="0">
                <a:solidFill>
                  <a:srgbClr val="FFC000"/>
                </a:solidFill>
              </a:rPr>
              <a:t>. </a:t>
            </a:r>
            <a:r>
              <a:rPr lang="en-US" sz="2800" b="1" dirty="0" smtClean="0">
                <a:solidFill>
                  <a:srgbClr val="FFC000"/>
                </a:solidFill>
              </a:rPr>
              <a:t> </a:t>
            </a:r>
            <a:endParaRPr lang="uk-UA" sz="2800" b="1" dirty="0">
              <a:solidFill>
                <a:srgbClr val="FFC000"/>
              </a:solidFill>
            </a:endParaRPr>
          </a:p>
        </p:txBody>
      </p:sp>
      <p:pic>
        <p:nvPicPr>
          <p:cNvPr id="2050" name="Picture 2" descr="http://scitechconnect.elsevier.com/wp-content/uploads/2013/10/scopus-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28" y="2716780"/>
            <a:ext cx="2857500" cy="28575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84"/>
          <a:stretch/>
        </p:blipFill>
        <p:spPr bwMode="auto">
          <a:xfrm>
            <a:off x="3203848" y="3284984"/>
            <a:ext cx="5503329" cy="2942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http://upload.wikimedia.org/wikipedia/commons/thumb/f/f4/%D0%93%D0%B5%D1%80%D0%B1_%D0%9D%D0%A3%D0%9E%D0%AE%D0%90.jpg/440px-%D0%93%D0%B5%D1%80%D0%B1_%D0%9D%D0%A3%D0%9E%D0%AE%D0%90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00" y="44624"/>
            <a:ext cx="821171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043607" y="262389"/>
            <a:ext cx="8100393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НАУКОВИЙ ПОШУК: ВСЕСВІТНЯ МЕРЕЖА ЯК ДЖЕРЕЛО ІНФОРМАЦІЇ ДЛЯ ДОСЛІДНИКА-ПРАВНИКА</a:t>
            </a:r>
            <a:endParaRPr lang="ru-RU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5611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871700" y="6381328"/>
            <a:ext cx="5400600" cy="365125"/>
          </a:xfrm>
        </p:spPr>
        <p:txBody>
          <a:bodyPr/>
          <a:lstStyle/>
          <a:p>
            <a:pPr algn="ctr"/>
            <a:r>
              <a:rPr lang="en-US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"НУ ОЮА"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974" y="3717032"/>
            <a:ext cx="9010672" cy="2677656"/>
          </a:xfrm>
          <a:prstGeom prst="rect">
            <a:avLst/>
          </a:prstGeom>
          <a:noFill/>
          <a:scene3d>
            <a:camera prst="perspectiveFront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C000"/>
                </a:solidFill>
              </a:rPr>
              <a:t>Проект</a:t>
            </a:r>
            <a:r>
              <a:rPr lang="en-US" sz="2800" b="1" dirty="0" smtClean="0">
                <a:solidFill>
                  <a:srgbClr val="FFC000"/>
                </a:solidFill>
              </a:rPr>
              <a:t> </a:t>
            </a:r>
            <a:r>
              <a:rPr lang="en-US" sz="2800" b="1" dirty="0">
                <a:solidFill>
                  <a:srgbClr val="FFC000"/>
                </a:solidFill>
              </a:rPr>
              <a:t>Web of Science </a:t>
            </a:r>
            <a:r>
              <a:rPr lang="ru-RU" sz="2800" b="1" dirty="0" smtClean="0">
                <a:solidFill>
                  <a:srgbClr val="FFC000"/>
                </a:solidFill>
              </a:rPr>
              <a:t>– </a:t>
            </a:r>
            <a:r>
              <a:rPr lang="ru-RU" sz="2800" b="1" dirty="0" err="1">
                <a:solidFill>
                  <a:srgbClr val="FFC000"/>
                </a:solidFill>
              </a:rPr>
              <a:t>р</a:t>
            </a:r>
            <a:r>
              <a:rPr lang="ru-RU" sz="2800" b="1" dirty="0" err="1" smtClean="0">
                <a:solidFill>
                  <a:srgbClr val="FFC000"/>
                </a:solidFill>
              </a:rPr>
              <a:t>еферативна</a:t>
            </a:r>
            <a:r>
              <a:rPr lang="ru-RU" sz="2800" b="1" dirty="0" smtClean="0">
                <a:solidFill>
                  <a:srgbClr val="FFC000"/>
                </a:solidFill>
              </a:rPr>
              <a:t> </a:t>
            </a:r>
            <a:r>
              <a:rPr lang="ru-RU" sz="2800" b="1" dirty="0" err="1">
                <a:solidFill>
                  <a:srgbClr val="FFC000"/>
                </a:solidFill>
              </a:rPr>
              <a:t>наукометрична</a:t>
            </a:r>
            <a:r>
              <a:rPr lang="ru-RU" sz="2800" b="1" dirty="0">
                <a:solidFill>
                  <a:srgbClr val="FFC000"/>
                </a:solidFill>
              </a:rPr>
              <a:t> база </a:t>
            </a:r>
            <a:r>
              <a:rPr lang="ru-RU" sz="2800" b="1" dirty="0" err="1">
                <a:solidFill>
                  <a:srgbClr val="FFC000"/>
                </a:solidFill>
              </a:rPr>
              <a:t>даних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r>
              <a:rPr lang="ru-RU" sz="2800" b="1" dirty="0" err="1">
                <a:solidFill>
                  <a:srgbClr val="FFC000"/>
                </a:solidFill>
              </a:rPr>
              <a:t>наукових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r>
              <a:rPr lang="ru-RU" sz="2800" b="1" dirty="0" err="1">
                <a:solidFill>
                  <a:srgbClr val="FFC000"/>
                </a:solidFill>
              </a:rPr>
              <a:t>публікацій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r>
              <a:rPr lang="ru-RU" sz="2800" b="1" dirty="0" err="1" smtClean="0">
                <a:solidFill>
                  <a:srgbClr val="FFC000"/>
                </a:solidFill>
              </a:rPr>
              <a:t>компанії</a:t>
            </a:r>
            <a:r>
              <a:rPr lang="ru-RU" sz="2800" b="1" dirty="0" smtClean="0">
                <a:solidFill>
                  <a:srgbClr val="FFC000"/>
                </a:solidFill>
              </a:rPr>
              <a:t> </a:t>
            </a:r>
            <a:r>
              <a:rPr lang="en-US" sz="2800" b="1" dirty="0" smtClean="0">
                <a:solidFill>
                  <a:srgbClr val="FFC000"/>
                </a:solidFill>
              </a:rPr>
              <a:t>Thomson</a:t>
            </a:r>
            <a:r>
              <a:rPr lang="ru-RU" sz="2800" b="1" dirty="0" smtClean="0">
                <a:solidFill>
                  <a:srgbClr val="FFC000"/>
                </a:solidFill>
              </a:rPr>
              <a:t> </a:t>
            </a:r>
            <a:r>
              <a:rPr lang="en-US" sz="2800" b="1" dirty="0" smtClean="0">
                <a:solidFill>
                  <a:srgbClr val="FFC000"/>
                </a:solidFill>
              </a:rPr>
              <a:t>Reuters</a:t>
            </a:r>
            <a:r>
              <a:rPr lang="en-US" sz="2800" b="1" dirty="0">
                <a:solidFill>
                  <a:srgbClr val="FFC000"/>
                </a:solidFill>
              </a:rPr>
              <a:t>. </a:t>
            </a:r>
            <a:endParaRPr lang="ru-RU" sz="2800" b="1" dirty="0" smtClean="0">
              <a:solidFill>
                <a:srgbClr val="FFC000"/>
              </a:solidFill>
            </a:endParaRPr>
          </a:p>
          <a:p>
            <a:endParaRPr lang="en-US" sz="2800" b="1" dirty="0" smtClean="0">
              <a:solidFill>
                <a:srgbClr val="FFC000"/>
              </a:solidFill>
            </a:endParaRPr>
          </a:p>
          <a:p>
            <a:r>
              <a:rPr lang="ru-RU" sz="2800" b="1" dirty="0" err="1" smtClean="0">
                <a:solidFill>
                  <a:srgbClr val="FFC000"/>
                </a:solidFill>
              </a:rPr>
              <a:t>Наукометричний</a:t>
            </a:r>
            <a:r>
              <a:rPr lang="en-US" sz="2800" b="1" dirty="0" smtClean="0">
                <a:solidFill>
                  <a:srgbClr val="FFC000"/>
                </a:solidFill>
              </a:rPr>
              <a:t> </a:t>
            </a:r>
            <a:r>
              <a:rPr lang="ru-RU" sz="2800" b="1" dirty="0" smtClean="0">
                <a:solidFill>
                  <a:srgbClr val="FFC000"/>
                </a:solidFill>
              </a:rPr>
              <a:t>аппарат </a:t>
            </a:r>
            <a:r>
              <a:rPr lang="ru-RU" sz="2800" b="1" dirty="0" err="1">
                <a:solidFill>
                  <a:srgbClr val="FFC000"/>
                </a:solidFill>
              </a:rPr>
              <a:t>платформи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r>
              <a:rPr lang="ru-RU" sz="2800" b="1" dirty="0" err="1">
                <a:solidFill>
                  <a:srgbClr val="FFC000"/>
                </a:solidFill>
              </a:rPr>
              <a:t>забезпечує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r>
              <a:rPr lang="ru-RU" sz="2800" b="1" dirty="0" err="1" smtClean="0">
                <a:solidFill>
                  <a:srgbClr val="FFC000"/>
                </a:solidFill>
              </a:rPr>
              <a:t>відстеження</a:t>
            </a:r>
            <a:r>
              <a:rPr lang="ru-RU" sz="2800" b="1" dirty="0" smtClean="0">
                <a:solidFill>
                  <a:srgbClr val="FFC000"/>
                </a:solidFill>
              </a:rPr>
              <a:t> </a:t>
            </a:r>
            <a:r>
              <a:rPr lang="ru-RU" sz="2800" b="1" dirty="0" err="1">
                <a:solidFill>
                  <a:srgbClr val="FFC000"/>
                </a:solidFill>
              </a:rPr>
              <a:t>показників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r>
              <a:rPr lang="ru-RU" sz="2800" b="1" dirty="0" err="1">
                <a:solidFill>
                  <a:srgbClr val="FFC000"/>
                </a:solidFill>
              </a:rPr>
              <a:t>цитованості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r>
              <a:rPr lang="ru-RU" sz="2800" b="1" dirty="0" err="1">
                <a:solidFill>
                  <a:srgbClr val="FFC000"/>
                </a:solidFill>
              </a:rPr>
              <a:t>публікацій</a:t>
            </a:r>
            <a:r>
              <a:rPr lang="ru-RU" sz="2800" b="1" dirty="0">
                <a:solidFill>
                  <a:srgbClr val="FFC000"/>
                </a:solidFill>
              </a:rPr>
              <a:t> з </a:t>
            </a:r>
            <a:r>
              <a:rPr lang="ru-RU" sz="2800" b="1" dirty="0" err="1">
                <a:solidFill>
                  <a:srgbClr val="FFC000"/>
                </a:solidFill>
              </a:rPr>
              <a:t>ретроспективою</a:t>
            </a:r>
            <a:r>
              <a:rPr lang="ru-RU" sz="2800" b="1" dirty="0">
                <a:solidFill>
                  <a:srgbClr val="FFC000"/>
                </a:solidFill>
              </a:rPr>
              <a:t> до 1900 р. </a:t>
            </a:r>
            <a:endParaRPr lang="en-US" sz="2800" b="1" dirty="0" smtClean="0">
              <a:solidFill>
                <a:srgbClr val="FFC000"/>
              </a:solidFill>
            </a:endParaRPr>
          </a:p>
        </p:txBody>
      </p:sp>
      <p:pic>
        <p:nvPicPr>
          <p:cNvPr id="5126" name="Picture 6" descr="http://www.tusur.ru/export/sites/ru.tusur.new/ru/news/2014/11/4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33" r="17959" b="9279"/>
          <a:stretch/>
        </p:blipFill>
        <p:spPr bwMode="auto">
          <a:xfrm>
            <a:off x="757693" y="1036868"/>
            <a:ext cx="2046515" cy="226398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88" t="17857" r="15511" b="5555"/>
          <a:stretch/>
        </p:blipFill>
        <p:spPr bwMode="auto">
          <a:xfrm>
            <a:off x="3401212" y="650663"/>
            <a:ext cx="5461407" cy="3096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http://upload.wikimedia.org/wikipedia/commons/thumb/f/f4/%D0%93%D0%B5%D1%80%D0%B1_%D0%9D%D0%A3%D0%9E%D0%AE%D0%90.jpg/440px-%D0%93%D0%B5%D1%80%D0%B1_%D0%9D%D0%A3%D0%9E%D0%AE%D0%90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00" y="44624"/>
            <a:ext cx="821171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043607" y="262389"/>
            <a:ext cx="8100393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НАУКОВИЙ ПОШУК: ВСЕСВІТНЯ МЕРЕЖА ЯК ДЖЕРЕЛО ІНФОРМАЦІЇ ДЛЯ ДОСЛІДНИКА-ПРАВНИКА</a:t>
            </a:r>
            <a:endParaRPr lang="ru-RU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5611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871700" y="6381328"/>
            <a:ext cx="5400600" cy="365125"/>
          </a:xfrm>
        </p:spPr>
        <p:txBody>
          <a:bodyPr/>
          <a:lstStyle/>
          <a:p>
            <a:pPr algn="ctr"/>
            <a:r>
              <a:rPr lang="en-US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"НУ ОЮА"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066" y="1052736"/>
            <a:ext cx="4313934" cy="13681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6664" y="3140968"/>
            <a:ext cx="9010672" cy="3108543"/>
          </a:xfrm>
          <a:prstGeom prst="rect">
            <a:avLst/>
          </a:prstGeom>
          <a:noFill/>
          <a:scene3d>
            <a:camera prst="perspectiveFront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rgbClr val="FFC000"/>
                </a:solidFill>
              </a:rPr>
              <a:t>І</a:t>
            </a:r>
            <a:r>
              <a:rPr lang="ru-RU" sz="2800" b="1" dirty="0" err="1" smtClean="0">
                <a:solidFill>
                  <a:srgbClr val="FFC000"/>
                </a:solidFill>
              </a:rPr>
              <a:t>нформаційно-аналітична</a:t>
            </a:r>
            <a:r>
              <a:rPr lang="ru-RU" sz="2800" b="1" dirty="0" smtClean="0">
                <a:solidFill>
                  <a:srgbClr val="FFC000"/>
                </a:solidFill>
              </a:rPr>
              <a:t> </a:t>
            </a:r>
            <a:r>
              <a:rPr lang="ru-RU" sz="2800" b="1" dirty="0">
                <a:solidFill>
                  <a:srgbClr val="FFC000"/>
                </a:solidFill>
              </a:rPr>
              <a:t>система, </a:t>
            </a:r>
            <a:r>
              <a:rPr lang="ru-RU" sz="2800" b="1" dirty="0" err="1">
                <a:solidFill>
                  <a:srgbClr val="FFC000"/>
                </a:solidFill>
              </a:rPr>
              <a:t>безкоштовний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r>
              <a:rPr lang="ru-RU" sz="2800" b="1" dirty="0" err="1">
                <a:solidFill>
                  <a:srgbClr val="FFC000"/>
                </a:solidFill>
              </a:rPr>
              <a:t>загальнодоступний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r>
              <a:rPr lang="ru-RU" sz="2800" b="1" dirty="0" err="1">
                <a:solidFill>
                  <a:srgbClr val="FFC000"/>
                </a:solidFill>
              </a:rPr>
              <a:t>інструмент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r>
              <a:rPr lang="ru-RU" sz="2800" b="1" dirty="0" err="1">
                <a:solidFill>
                  <a:srgbClr val="FFC000"/>
                </a:solidFill>
              </a:rPr>
              <a:t>вимірювання</a:t>
            </a:r>
            <a:r>
              <a:rPr lang="ru-RU" sz="2800" b="1" dirty="0">
                <a:solidFill>
                  <a:srgbClr val="FFC000"/>
                </a:solidFill>
              </a:rPr>
              <a:t> та </a:t>
            </a:r>
            <a:r>
              <a:rPr lang="ru-RU" sz="2800" b="1" dirty="0" err="1">
                <a:solidFill>
                  <a:srgbClr val="FFC000"/>
                </a:solidFill>
              </a:rPr>
              <a:t>аналізу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r>
              <a:rPr lang="ru-RU" sz="2800" b="1" dirty="0" err="1">
                <a:solidFill>
                  <a:srgbClr val="FFC000"/>
                </a:solidFill>
              </a:rPr>
              <a:t>публікаційної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r>
              <a:rPr lang="ru-RU" sz="2800" b="1" dirty="0" err="1">
                <a:solidFill>
                  <a:srgbClr val="FFC000"/>
                </a:solidFill>
              </a:rPr>
              <a:t>активності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r>
              <a:rPr lang="ru-RU" sz="2800" b="1" dirty="0" err="1">
                <a:solidFill>
                  <a:srgbClr val="FFC000"/>
                </a:solidFill>
              </a:rPr>
              <a:t>вчених</a:t>
            </a:r>
            <a:r>
              <a:rPr lang="ru-RU" sz="2800" b="1" dirty="0">
                <a:solidFill>
                  <a:srgbClr val="FFC000"/>
                </a:solidFill>
              </a:rPr>
              <a:t> і </a:t>
            </a:r>
            <a:r>
              <a:rPr lang="ru-RU" sz="2800" b="1" dirty="0" err="1">
                <a:solidFill>
                  <a:srgbClr val="FFC000"/>
                </a:solidFill>
              </a:rPr>
              <a:t>організацій</a:t>
            </a:r>
            <a:r>
              <a:rPr lang="ru-RU" sz="2800" b="1" dirty="0">
                <a:solidFill>
                  <a:srgbClr val="FFC000"/>
                </a:solidFill>
              </a:rPr>
              <a:t>. </a:t>
            </a:r>
            <a:endParaRPr lang="ru-RU" sz="2800" b="1" dirty="0" smtClean="0">
              <a:solidFill>
                <a:srgbClr val="FFC000"/>
              </a:solidFill>
            </a:endParaRPr>
          </a:p>
          <a:p>
            <a:endParaRPr lang="ru-RU" sz="2800" b="1" dirty="0" smtClean="0">
              <a:solidFill>
                <a:srgbClr val="FFC000"/>
              </a:solidFill>
            </a:endParaRPr>
          </a:p>
          <a:p>
            <a:r>
              <a:rPr lang="ru-RU" sz="2800" b="1" dirty="0" err="1" smtClean="0">
                <a:solidFill>
                  <a:srgbClr val="FFC000"/>
                </a:solidFill>
              </a:rPr>
              <a:t>Хронологічне</a:t>
            </a:r>
            <a:r>
              <a:rPr lang="ru-RU" sz="2800" b="1" dirty="0" smtClean="0">
                <a:solidFill>
                  <a:srgbClr val="FFC000"/>
                </a:solidFill>
              </a:rPr>
              <a:t> </a:t>
            </a:r>
            <a:r>
              <a:rPr lang="ru-RU" sz="2800" b="1" dirty="0" err="1">
                <a:solidFill>
                  <a:srgbClr val="FFC000"/>
                </a:solidFill>
              </a:rPr>
              <a:t>охоплення</a:t>
            </a:r>
            <a:r>
              <a:rPr lang="ru-RU" sz="2800" b="1" dirty="0">
                <a:solidFill>
                  <a:srgbClr val="FFC000"/>
                </a:solidFill>
              </a:rPr>
              <a:t> - з 2005 р. </a:t>
            </a:r>
            <a:r>
              <a:rPr lang="ru-RU" sz="2800" b="1" dirty="0" err="1">
                <a:solidFill>
                  <a:srgbClr val="FFC000"/>
                </a:solidFill>
              </a:rPr>
              <a:t>Загальний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r>
              <a:rPr lang="ru-RU" sz="2800" b="1" dirty="0" err="1">
                <a:solidFill>
                  <a:srgbClr val="FFC000"/>
                </a:solidFill>
              </a:rPr>
              <a:t>обсяг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r>
              <a:rPr lang="ru-RU" sz="2800" b="1" dirty="0" err="1">
                <a:solidFill>
                  <a:srgbClr val="FFC000"/>
                </a:solidFill>
              </a:rPr>
              <a:t>публікацій</a:t>
            </a:r>
            <a:r>
              <a:rPr lang="ru-RU" sz="2800" b="1" dirty="0">
                <a:solidFill>
                  <a:srgbClr val="FFC000"/>
                </a:solidFill>
              </a:rPr>
              <a:t>, </a:t>
            </a:r>
            <a:r>
              <a:rPr lang="ru-RU" sz="2800" b="1" dirty="0" err="1">
                <a:solidFill>
                  <a:srgbClr val="FFC000"/>
                </a:solidFill>
              </a:rPr>
              <a:t>що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r>
              <a:rPr lang="ru-RU" sz="2800" b="1" dirty="0" err="1">
                <a:solidFill>
                  <a:srgbClr val="FFC000"/>
                </a:solidFill>
              </a:rPr>
              <a:t>надходять</a:t>
            </a:r>
            <a:r>
              <a:rPr lang="ru-RU" sz="2800" b="1" dirty="0">
                <a:solidFill>
                  <a:srgbClr val="FFC000"/>
                </a:solidFill>
              </a:rPr>
              <a:t> у РІНЦ </a:t>
            </a:r>
            <a:r>
              <a:rPr lang="ru-RU" sz="2800" b="1" dirty="0" err="1">
                <a:solidFill>
                  <a:srgbClr val="FFC000"/>
                </a:solidFill>
              </a:rPr>
              <a:t>щорічно</a:t>
            </a:r>
            <a:r>
              <a:rPr lang="ru-RU" sz="2800" b="1" dirty="0">
                <a:solidFill>
                  <a:srgbClr val="FFC000"/>
                </a:solidFill>
              </a:rPr>
              <a:t>, </a:t>
            </a:r>
            <a:r>
              <a:rPr lang="ru-RU" sz="2800" b="1" dirty="0" err="1">
                <a:solidFill>
                  <a:srgbClr val="FFC000"/>
                </a:solidFill>
              </a:rPr>
              <a:t>складає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r>
              <a:rPr lang="ru-RU" sz="2800" b="1" dirty="0" err="1">
                <a:solidFill>
                  <a:srgbClr val="FFC000"/>
                </a:solidFill>
              </a:rPr>
              <a:t>більш</a:t>
            </a:r>
            <a:r>
              <a:rPr lang="ru-RU" sz="2800" b="1" dirty="0">
                <a:solidFill>
                  <a:srgbClr val="FFC000"/>
                </a:solidFill>
              </a:rPr>
              <a:t> 280 000 статей. </a:t>
            </a:r>
            <a:endParaRPr lang="en-US" sz="2800" b="1" dirty="0" smtClean="0">
              <a:solidFill>
                <a:srgbClr val="FFC000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80" t="12710" r="8170" b="5845"/>
          <a:stretch/>
        </p:blipFill>
        <p:spPr bwMode="auto">
          <a:xfrm>
            <a:off x="4537472" y="793316"/>
            <a:ext cx="4371876" cy="2432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http://upload.wikimedia.org/wikipedia/commons/thumb/f/f4/%D0%93%D0%B5%D1%80%D0%B1_%D0%9D%D0%A3%D0%9E%D0%AE%D0%90.jpg/440px-%D0%93%D0%B5%D1%80%D0%B1_%D0%9D%D0%A3%D0%9E%D0%AE%D0%90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00" y="44624"/>
            <a:ext cx="821171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043607" y="262389"/>
            <a:ext cx="8100393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НАУКОВИЙ ПОШУК: ВСЕСВІТНЯ МЕРЕЖА ЯК ДЖЕРЕЛО ІНФОРМАЦІЇ ДЛЯ ДОСЛІДНИКА-ПРАВНИКА</a:t>
            </a:r>
            <a:endParaRPr lang="ru-RU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5611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871700" y="6381328"/>
            <a:ext cx="5400600" cy="365125"/>
          </a:xfrm>
        </p:spPr>
        <p:txBody>
          <a:bodyPr/>
          <a:lstStyle/>
          <a:p>
            <a:pPr algn="ctr"/>
            <a:r>
              <a:rPr lang="en-US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"НУ ОЮА"</a:t>
            </a:r>
          </a:p>
        </p:txBody>
      </p:sp>
      <p:pic>
        <p:nvPicPr>
          <p:cNvPr id="2050" name="Picture 2" descr="http://khersonline.net/uploads/posts/2015-08/1439898446_rsrsr-sryerrss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446" b="19319"/>
          <a:stretch/>
        </p:blipFill>
        <p:spPr bwMode="auto">
          <a:xfrm>
            <a:off x="497834" y="954899"/>
            <a:ext cx="3672408" cy="18578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40" t="16468" r="13747" b="5357"/>
          <a:stretch/>
        </p:blipFill>
        <p:spPr bwMode="auto">
          <a:xfrm>
            <a:off x="323527" y="3212108"/>
            <a:ext cx="4248473" cy="3168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652075" y="980728"/>
            <a:ext cx="4505336" cy="4462760"/>
          </a:xfrm>
          <a:prstGeom prst="rect">
            <a:avLst/>
          </a:prstGeom>
          <a:noFill/>
          <a:scene3d>
            <a:camera prst="perspectiveFront"/>
            <a:lightRig rig="threePt" dir="t"/>
          </a:scene3d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C000"/>
                </a:solidFill>
              </a:rPr>
              <a:t>Google Scholar </a:t>
            </a:r>
          </a:p>
          <a:p>
            <a:r>
              <a:rPr lang="uk-UA" sz="2800" b="1" dirty="0" smtClean="0">
                <a:solidFill>
                  <a:srgbClr val="FFC000"/>
                </a:solidFill>
              </a:rPr>
              <a:t>Вільно </a:t>
            </a:r>
            <a:r>
              <a:rPr lang="uk-UA" sz="2800" b="1" dirty="0">
                <a:solidFill>
                  <a:srgbClr val="FFC000"/>
                </a:solidFill>
              </a:rPr>
              <a:t>доступна </a:t>
            </a:r>
            <a:r>
              <a:rPr lang="uk-UA" sz="2800" b="1" dirty="0" smtClean="0">
                <a:solidFill>
                  <a:srgbClr val="FFC000"/>
                </a:solidFill>
              </a:rPr>
              <a:t>реферативна система</a:t>
            </a:r>
            <a:r>
              <a:rPr lang="uk-UA" sz="2800" b="1" dirty="0">
                <a:solidFill>
                  <a:srgbClr val="FFC000"/>
                </a:solidFill>
              </a:rPr>
              <a:t>, яка індексує повний текст наукових публікацій всіх форматів і дисциплін</a:t>
            </a:r>
            <a:r>
              <a:rPr lang="uk-UA" sz="2800" b="1" dirty="0" smtClean="0">
                <a:solidFill>
                  <a:srgbClr val="FFC000"/>
                </a:solidFill>
              </a:rPr>
              <a:t>.</a:t>
            </a:r>
          </a:p>
          <a:p>
            <a:r>
              <a:rPr lang="uk-UA" sz="2800" b="1" dirty="0" smtClean="0">
                <a:solidFill>
                  <a:srgbClr val="FFC000"/>
                </a:solidFill>
              </a:rPr>
              <a:t>Одночасно</a:t>
            </a:r>
            <a:r>
              <a:rPr lang="en-US" sz="2800" b="1" dirty="0" smtClean="0">
                <a:solidFill>
                  <a:srgbClr val="FFC000"/>
                </a:solidFill>
              </a:rPr>
              <a:t> Google Scholar </a:t>
            </a:r>
            <a:r>
              <a:rPr lang="uk-UA" sz="2800" b="1" dirty="0" smtClean="0">
                <a:solidFill>
                  <a:srgbClr val="FFC000"/>
                </a:solidFill>
              </a:rPr>
              <a:t>є пошуковою системою з публікаціями у вільному доступі </a:t>
            </a:r>
            <a:endParaRPr lang="en-US" sz="2800" b="1" dirty="0" smtClean="0">
              <a:solidFill>
                <a:srgbClr val="FFC000"/>
              </a:solidFill>
            </a:endParaRPr>
          </a:p>
        </p:txBody>
      </p:sp>
      <p:pic>
        <p:nvPicPr>
          <p:cNvPr id="7" name="Picture 2" descr="http://upload.wikimedia.org/wikipedia/commons/thumb/f/f4/%D0%93%D0%B5%D1%80%D0%B1_%D0%9D%D0%A3%D0%9E%D0%AE%D0%90.jpg/440px-%D0%93%D0%B5%D1%80%D0%B1_%D0%9D%D0%A3%D0%9E%D0%AE%D0%90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00" y="44624"/>
            <a:ext cx="821171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043607" y="262389"/>
            <a:ext cx="8100393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НАУКОВИЙ ПОШУК: ВСЕСВІТНЯ МЕРЕЖА ЯК ДЖЕРЕЛО ІНФОРМАЦІЇ ДЛЯ ДОСЛІДНИКА-ПРАВНИКА</a:t>
            </a:r>
            <a:endParaRPr lang="ru-RU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5611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871700" y="6381328"/>
            <a:ext cx="5400600" cy="365125"/>
          </a:xfrm>
        </p:spPr>
        <p:txBody>
          <a:bodyPr/>
          <a:lstStyle/>
          <a:p>
            <a:pPr algn="ctr"/>
            <a:r>
              <a:rPr lang="en-US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"НУ ОЮА"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26849" y="3645024"/>
            <a:ext cx="7890302" cy="2677656"/>
          </a:xfrm>
          <a:prstGeom prst="rect">
            <a:avLst/>
          </a:prstGeom>
          <a:noFill/>
          <a:scene3d>
            <a:camera prst="perspectiveFront"/>
            <a:lightRig rig="threePt" dir="t"/>
          </a:scene3d>
        </p:spPr>
        <p:txBody>
          <a:bodyPr wrap="none" rtlCol="0">
            <a:spAutoFit/>
          </a:bodyPr>
          <a:lstStyle/>
          <a:p>
            <a:r>
              <a:rPr lang="ru-RU" sz="2800" b="1" dirty="0" err="1">
                <a:solidFill>
                  <a:srgbClr val="FFC000"/>
                </a:solidFill>
              </a:rPr>
              <a:t>EBSCOhost</a:t>
            </a:r>
            <a:r>
              <a:rPr lang="ru-RU" sz="2800" b="1" dirty="0">
                <a:solidFill>
                  <a:srgbClr val="FFC000"/>
                </a:solidFill>
              </a:rPr>
              <a:t> - служба, </a:t>
            </a:r>
            <a:r>
              <a:rPr lang="ru-RU" sz="2800" b="1" dirty="0" err="1">
                <a:solidFill>
                  <a:srgbClr val="FFC000"/>
                </a:solidFill>
              </a:rPr>
              <a:t>що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r>
              <a:rPr lang="ru-RU" sz="2800" b="1" dirty="0" err="1">
                <a:solidFill>
                  <a:srgbClr val="FFC000"/>
                </a:solidFill>
              </a:rPr>
              <a:t>надає</a:t>
            </a:r>
            <a:r>
              <a:rPr lang="ru-RU" sz="2800" b="1" dirty="0">
                <a:solidFill>
                  <a:srgbClr val="FFC000"/>
                </a:solidFill>
              </a:rPr>
              <a:t> доступ до баз </a:t>
            </a:r>
            <a:r>
              <a:rPr lang="ru-RU" sz="2800" b="1" dirty="0" err="1">
                <a:solidFill>
                  <a:srgbClr val="FFC000"/>
                </a:solidFill>
              </a:rPr>
              <a:t>даних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endParaRPr lang="ru-RU" sz="2800" b="1" dirty="0" smtClean="0">
              <a:solidFill>
                <a:srgbClr val="FFC000"/>
              </a:solidFill>
            </a:endParaRPr>
          </a:p>
          <a:p>
            <a:r>
              <a:rPr lang="ru-RU" sz="2800" b="1" dirty="0" err="1" smtClean="0">
                <a:solidFill>
                  <a:srgbClr val="FFC000"/>
                </a:solidFill>
              </a:rPr>
              <a:t>періодичних</a:t>
            </a:r>
            <a:r>
              <a:rPr lang="ru-RU" sz="2800" b="1" dirty="0" smtClean="0">
                <a:solidFill>
                  <a:srgbClr val="FFC000"/>
                </a:solidFill>
              </a:rPr>
              <a:t> </a:t>
            </a:r>
            <a:r>
              <a:rPr lang="ru-RU" sz="2800" b="1" dirty="0" err="1">
                <a:solidFill>
                  <a:srgbClr val="FFC000"/>
                </a:solidFill>
              </a:rPr>
              <a:t>видань</a:t>
            </a:r>
            <a:r>
              <a:rPr lang="ru-RU" sz="2800" b="1" dirty="0">
                <a:solidFill>
                  <a:srgbClr val="FFC000"/>
                </a:solidFill>
              </a:rPr>
              <a:t>. </a:t>
            </a:r>
            <a:endParaRPr lang="ru-RU" sz="2800" b="1" dirty="0" smtClean="0">
              <a:solidFill>
                <a:srgbClr val="FFC000"/>
              </a:solidFill>
            </a:endParaRPr>
          </a:p>
          <a:p>
            <a:r>
              <a:rPr lang="ru-RU" sz="2800" b="1" dirty="0" err="1" smtClean="0">
                <a:solidFill>
                  <a:srgbClr val="FFC000"/>
                </a:solidFill>
              </a:rPr>
              <a:t>Частина</a:t>
            </a:r>
            <a:r>
              <a:rPr lang="ru-RU" sz="2800" b="1" dirty="0" smtClean="0">
                <a:solidFill>
                  <a:srgbClr val="FFC000"/>
                </a:solidFill>
              </a:rPr>
              <a:t> </a:t>
            </a:r>
            <a:r>
              <a:rPr lang="ru-RU" sz="2800" b="1" dirty="0">
                <a:solidFill>
                  <a:srgbClr val="FFC000"/>
                </a:solidFill>
              </a:rPr>
              <a:t>статей в базах представлена ​​у </a:t>
            </a:r>
            <a:r>
              <a:rPr lang="ru-RU" sz="2800" b="1" dirty="0" err="1">
                <a:solidFill>
                  <a:srgbClr val="FFC000"/>
                </a:solidFill>
              </a:rPr>
              <a:t>вигляді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endParaRPr lang="ru-RU" sz="2800" b="1" dirty="0" smtClean="0">
              <a:solidFill>
                <a:srgbClr val="FFC000"/>
              </a:solidFill>
            </a:endParaRPr>
          </a:p>
          <a:p>
            <a:r>
              <a:rPr lang="ru-RU" sz="2800" b="1" dirty="0" err="1" smtClean="0">
                <a:solidFill>
                  <a:srgbClr val="FFC000"/>
                </a:solidFill>
              </a:rPr>
              <a:t>повних</a:t>
            </a:r>
            <a:r>
              <a:rPr lang="ru-RU" sz="2800" b="1" dirty="0" smtClean="0">
                <a:solidFill>
                  <a:srgbClr val="FFC000"/>
                </a:solidFill>
              </a:rPr>
              <a:t> </a:t>
            </a:r>
            <a:r>
              <a:rPr lang="ru-RU" sz="2800" b="1" dirty="0" err="1">
                <a:solidFill>
                  <a:srgbClr val="FFC000"/>
                </a:solidFill>
              </a:rPr>
              <a:t>текстів</a:t>
            </a:r>
            <a:r>
              <a:rPr lang="ru-RU" sz="2800" b="1" dirty="0">
                <a:solidFill>
                  <a:srgbClr val="FFC000"/>
                </a:solidFill>
              </a:rPr>
              <a:t>, </a:t>
            </a:r>
            <a:r>
              <a:rPr lang="ru-RU" sz="2800" b="1" dirty="0" err="1">
                <a:solidFill>
                  <a:srgbClr val="FFC000"/>
                </a:solidFill>
              </a:rPr>
              <a:t>частина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r>
              <a:rPr lang="ru-RU" sz="2800" b="1" dirty="0" smtClean="0">
                <a:solidFill>
                  <a:srgbClr val="FFC000"/>
                </a:solidFill>
              </a:rPr>
              <a:t>– </a:t>
            </a:r>
            <a:r>
              <a:rPr lang="ru-RU" sz="2800" b="1" dirty="0" err="1" smtClean="0">
                <a:solidFill>
                  <a:srgbClr val="FFC000"/>
                </a:solidFill>
              </a:rPr>
              <a:t>тільки</a:t>
            </a:r>
            <a:r>
              <a:rPr lang="ru-RU" sz="2800" b="1" dirty="0" smtClean="0">
                <a:solidFill>
                  <a:srgbClr val="FFC000"/>
                </a:solidFill>
              </a:rPr>
              <a:t> </a:t>
            </a:r>
            <a:r>
              <a:rPr lang="ru-RU" sz="2800" b="1" dirty="0">
                <a:solidFill>
                  <a:srgbClr val="FFC000"/>
                </a:solidFill>
              </a:rPr>
              <a:t>у </a:t>
            </a:r>
            <a:r>
              <a:rPr lang="ru-RU" sz="2800" b="1" dirty="0" err="1">
                <a:solidFill>
                  <a:srgbClr val="FFC000"/>
                </a:solidFill>
              </a:rPr>
              <a:t>вигляді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r>
              <a:rPr lang="ru-RU" sz="2800" b="1" dirty="0" err="1">
                <a:solidFill>
                  <a:srgbClr val="FFC000"/>
                </a:solidFill>
              </a:rPr>
              <a:t>анотацій</a:t>
            </a:r>
            <a:r>
              <a:rPr lang="ru-RU" sz="2800" b="1" dirty="0">
                <a:solidFill>
                  <a:srgbClr val="FFC000"/>
                </a:solidFill>
              </a:rPr>
              <a:t>. </a:t>
            </a:r>
            <a:endParaRPr lang="ru-RU" sz="2800" b="1" dirty="0" smtClean="0">
              <a:solidFill>
                <a:srgbClr val="FFC000"/>
              </a:solidFill>
            </a:endParaRPr>
          </a:p>
          <a:p>
            <a:r>
              <a:rPr lang="ru-RU" sz="2800" b="1" dirty="0" smtClean="0">
                <a:solidFill>
                  <a:srgbClr val="FFC000"/>
                </a:solidFill>
              </a:rPr>
              <a:t>У </a:t>
            </a:r>
            <a:r>
              <a:rPr lang="ru-RU" sz="2800" b="1" dirty="0">
                <a:solidFill>
                  <a:srgbClr val="FFC000"/>
                </a:solidFill>
              </a:rPr>
              <a:t>EBSCO </a:t>
            </a:r>
            <a:r>
              <a:rPr lang="ru-RU" sz="2800" b="1" dirty="0" err="1">
                <a:solidFill>
                  <a:srgbClr val="FFC000"/>
                </a:solidFill>
              </a:rPr>
              <a:t>включені</a:t>
            </a:r>
            <a:r>
              <a:rPr lang="ru-RU" sz="2800" b="1" dirty="0">
                <a:solidFill>
                  <a:srgbClr val="FFC000"/>
                </a:solidFill>
              </a:rPr>
              <a:t> як </a:t>
            </a:r>
            <a:r>
              <a:rPr lang="ru-RU" sz="2800" b="1" dirty="0" err="1">
                <a:solidFill>
                  <a:srgbClr val="FFC000"/>
                </a:solidFill>
              </a:rPr>
              <a:t>найсвіжіші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r>
              <a:rPr lang="ru-RU" sz="2800" b="1" dirty="0" err="1">
                <a:solidFill>
                  <a:srgbClr val="FFC000"/>
                </a:solidFill>
              </a:rPr>
              <a:t>номери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r>
              <a:rPr lang="ru-RU" sz="2800" b="1" dirty="0" err="1">
                <a:solidFill>
                  <a:srgbClr val="FFC000"/>
                </a:solidFill>
              </a:rPr>
              <a:t>журналів</a:t>
            </a:r>
            <a:r>
              <a:rPr lang="ru-RU" sz="2800" b="1" dirty="0">
                <a:solidFill>
                  <a:srgbClr val="FFC000"/>
                </a:solidFill>
              </a:rPr>
              <a:t>, </a:t>
            </a:r>
            <a:endParaRPr lang="ru-RU" sz="2800" b="1" dirty="0" smtClean="0">
              <a:solidFill>
                <a:srgbClr val="FFC000"/>
              </a:solidFill>
            </a:endParaRPr>
          </a:p>
          <a:p>
            <a:r>
              <a:rPr lang="ru-RU" sz="2800" b="1" dirty="0" smtClean="0">
                <a:solidFill>
                  <a:srgbClr val="FFC000"/>
                </a:solidFill>
              </a:rPr>
              <a:t>так </a:t>
            </a:r>
            <a:r>
              <a:rPr lang="ru-RU" sz="2800" b="1" dirty="0">
                <a:solidFill>
                  <a:srgbClr val="FFC000"/>
                </a:solidFill>
              </a:rPr>
              <a:t>і </a:t>
            </a:r>
            <a:r>
              <a:rPr lang="ru-RU" sz="2800" b="1" dirty="0" err="1">
                <a:solidFill>
                  <a:srgbClr val="FFC000"/>
                </a:solidFill>
              </a:rPr>
              <a:t>архів</a:t>
            </a:r>
            <a:r>
              <a:rPr lang="ru-RU" sz="2800" b="1" dirty="0">
                <a:solidFill>
                  <a:srgbClr val="FFC000"/>
                </a:solidFill>
              </a:rPr>
              <a:t> - для </a:t>
            </a:r>
            <a:r>
              <a:rPr lang="ru-RU" sz="2800" b="1" dirty="0" err="1">
                <a:solidFill>
                  <a:srgbClr val="FFC000"/>
                </a:solidFill>
              </a:rPr>
              <a:t>деяких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r>
              <a:rPr lang="ru-RU" sz="2800" b="1" dirty="0" err="1">
                <a:solidFill>
                  <a:srgbClr val="FFC000"/>
                </a:solidFill>
              </a:rPr>
              <a:t>видань</a:t>
            </a:r>
            <a:r>
              <a:rPr lang="ru-RU" sz="2800" b="1" dirty="0">
                <a:solidFill>
                  <a:srgbClr val="FFC000"/>
                </a:solidFill>
              </a:rPr>
              <a:t> аж до 1950-х </a:t>
            </a:r>
            <a:r>
              <a:rPr lang="ru-RU" sz="2800" b="1" dirty="0" err="1">
                <a:solidFill>
                  <a:srgbClr val="FFC000"/>
                </a:solidFill>
              </a:rPr>
              <a:t>років</a:t>
            </a:r>
            <a:r>
              <a:rPr lang="ru-RU" sz="2800" b="1" dirty="0">
                <a:solidFill>
                  <a:srgbClr val="FFC000"/>
                </a:solidFill>
              </a:rPr>
              <a:t>. </a:t>
            </a:r>
            <a:endParaRPr lang="uk-UA" sz="2800" b="1" dirty="0">
              <a:solidFill>
                <a:srgbClr val="FFC000"/>
              </a:solidFill>
            </a:endParaRPr>
          </a:p>
        </p:txBody>
      </p:sp>
      <p:pic>
        <p:nvPicPr>
          <p:cNvPr id="4098" name="Picture 2" descr="http://search.ebscohost.com/webauth/images/InterfaceLogo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7042" y="549837"/>
            <a:ext cx="3081055" cy="30810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4100" name="Picture 4" descr="https://sctcc.ims.mnscu.edu/shared/libraryresearchorientation/images/EBSCO_search_results_screen_for_basic_search_on_.jpg?_&amp;d2lSessionVal=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37" r="1994" b="4812"/>
          <a:stretch/>
        </p:blipFill>
        <p:spPr bwMode="auto">
          <a:xfrm>
            <a:off x="323528" y="908720"/>
            <a:ext cx="4953047" cy="2630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upload.wikimedia.org/wikipedia/commons/thumb/f/f4/%D0%93%D0%B5%D1%80%D0%B1_%D0%9D%D0%A3%D0%9E%D0%AE%D0%90.jpg/440px-%D0%93%D0%B5%D1%80%D0%B1_%D0%9D%D0%A3%D0%9E%D0%AE%D0%90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00" y="44624"/>
            <a:ext cx="821171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043607" y="262389"/>
            <a:ext cx="8100393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НАУКОВИЙ ПОШУК: ВСЕСВІТНЯ МЕРЕЖА ЯК ДЖЕРЕЛО ІНФОРМАЦІЇ ДЛЯ ДОСЛІДНИКА-ПРАВНИКА</a:t>
            </a:r>
            <a:endParaRPr lang="ru-RU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5611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871700" y="6381328"/>
            <a:ext cx="5400600" cy="365125"/>
          </a:xfrm>
        </p:spPr>
        <p:txBody>
          <a:bodyPr/>
          <a:lstStyle/>
          <a:p>
            <a:pPr algn="ctr"/>
            <a:r>
              <a:rPr lang="en-US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"НУ ОЮА"</a:t>
            </a:r>
          </a:p>
        </p:txBody>
      </p:sp>
      <p:pic>
        <p:nvPicPr>
          <p:cNvPr id="5124" name="Picture 4" descr="http://static1.1.sqspcdn.com/static/f/459470/19097822/1341390700997/oxford+university+press-logo.jpg?token=QLMFVOvgQ0bHiYRQ32c8uF8mxVA%3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852936"/>
            <a:ext cx="2049834" cy="22117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99" t="16419" r="13300" b="5208"/>
          <a:stretch/>
        </p:blipFill>
        <p:spPr bwMode="auto">
          <a:xfrm>
            <a:off x="2987677" y="2716921"/>
            <a:ext cx="5938724" cy="3565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75995" y="893038"/>
            <a:ext cx="6659195" cy="1815882"/>
          </a:xfrm>
          <a:prstGeom prst="rect">
            <a:avLst/>
          </a:prstGeom>
          <a:noFill/>
          <a:scene3d>
            <a:camera prst="perspectiveFront"/>
            <a:lightRig rig="threePt" dir="t"/>
          </a:scene3d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FFC000"/>
                </a:solidFill>
              </a:rPr>
              <a:t>Oxford University Press (OUP) </a:t>
            </a:r>
            <a:r>
              <a:rPr lang="ru-RU" sz="2800" b="1" dirty="0">
                <a:solidFill>
                  <a:srgbClr val="FFC000"/>
                </a:solidFill>
              </a:rPr>
              <a:t>є </a:t>
            </a:r>
            <a:r>
              <a:rPr lang="ru-RU" sz="2800" b="1" dirty="0" err="1">
                <a:solidFill>
                  <a:srgbClr val="FFC000"/>
                </a:solidFill>
              </a:rPr>
              <a:t>найбільшим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endParaRPr lang="ru-RU" sz="2800" b="1" dirty="0" smtClean="0">
              <a:solidFill>
                <a:srgbClr val="FFC000"/>
              </a:solidFill>
            </a:endParaRPr>
          </a:p>
          <a:p>
            <a:r>
              <a:rPr lang="ru-RU" sz="2800" b="1" dirty="0" err="1" smtClean="0">
                <a:solidFill>
                  <a:srgbClr val="FFC000"/>
                </a:solidFill>
              </a:rPr>
              <a:t>університетським</a:t>
            </a:r>
            <a:r>
              <a:rPr lang="ru-RU" sz="2800" b="1" dirty="0" smtClean="0">
                <a:solidFill>
                  <a:srgbClr val="FFC000"/>
                </a:solidFill>
              </a:rPr>
              <a:t> </a:t>
            </a:r>
            <a:r>
              <a:rPr lang="ru-RU" sz="2800" b="1" dirty="0" err="1">
                <a:solidFill>
                  <a:srgbClr val="FFC000"/>
                </a:solidFill>
              </a:rPr>
              <a:t>видавництвом</a:t>
            </a:r>
            <a:r>
              <a:rPr lang="ru-RU" sz="2800" b="1" dirty="0">
                <a:solidFill>
                  <a:srgbClr val="FFC000"/>
                </a:solidFill>
              </a:rPr>
              <a:t> в </a:t>
            </a:r>
            <a:r>
              <a:rPr lang="ru-RU" sz="2800" b="1" dirty="0" err="1">
                <a:solidFill>
                  <a:srgbClr val="FFC000"/>
                </a:solidFill>
              </a:rPr>
              <a:t>світі</a:t>
            </a:r>
            <a:r>
              <a:rPr lang="ru-RU" sz="2800" b="1" dirty="0">
                <a:solidFill>
                  <a:srgbClr val="FFC000"/>
                </a:solidFill>
              </a:rPr>
              <a:t>, </a:t>
            </a:r>
          </a:p>
          <a:p>
            <a:r>
              <a:rPr lang="ru-RU" sz="2800" b="1" dirty="0" smtClean="0">
                <a:solidFill>
                  <a:srgbClr val="FFC000"/>
                </a:solidFill>
              </a:rPr>
              <a:t>є </a:t>
            </a:r>
            <a:r>
              <a:rPr lang="ru-RU" sz="2800" b="1" dirty="0" err="1">
                <a:solidFill>
                  <a:srgbClr val="FFC000"/>
                </a:solidFill>
              </a:rPr>
              <a:t>частиною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r>
              <a:rPr lang="ru-RU" sz="2800" b="1" dirty="0" err="1">
                <a:solidFill>
                  <a:srgbClr val="FFC000"/>
                </a:solidFill>
              </a:rPr>
              <a:t>Оксфордського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r>
              <a:rPr lang="ru-RU" sz="2800" b="1" dirty="0" err="1">
                <a:solidFill>
                  <a:srgbClr val="FFC000"/>
                </a:solidFill>
              </a:rPr>
              <a:t>університету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endParaRPr lang="ru-RU" sz="2800" b="1" dirty="0" smtClean="0">
              <a:solidFill>
                <a:srgbClr val="FFC000"/>
              </a:solidFill>
            </a:endParaRPr>
          </a:p>
          <a:p>
            <a:r>
              <a:rPr lang="ru-RU" sz="2800" b="1" dirty="0" err="1" smtClean="0">
                <a:solidFill>
                  <a:srgbClr val="FFC000"/>
                </a:solidFill>
              </a:rPr>
              <a:t>вже</a:t>
            </a:r>
            <a:r>
              <a:rPr lang="ru-RU" sz="2800" b="1" dirty="0" smtClean="0">
                <a:solidFill>
                  <a:srgbClr val="FFC000"/>
                </a:solidFill>
              </a:rPr>
              <a:t> </a:t>
            </a:r>
            <a:r>
              <a:rPr lang="ru-RU" sz="2800" b="1" dirty="0" err="1">
                <a:solidFill>
                  <a:srgbClr val="FFC000"/>
                </a:solidFill>
              </a:rPr>
              <a:t>понад</a:t>
            </a:r>
            <a:r>
              <a:rPr lang="ru-RU" sz="2800" b="1" dirty="0">
                <a:solidFill>
                  <a:srgbClr val="FFC000"/>
                </a:solidFill>
              </a:rPr>
              <a:t> 400 </a:t>
            </a:r>
            <a:r>
              <a:rPr lang="ru-RU" sz="2800" b="1" dirty="0" err="1">
                <a:solidFill>
                  <a:srgbClr val="FFC000"/>
                </a:solidFill>
              </a:rPr>
              <a:t>років</a:t>
            </a:r>
            <a:r>
              <a:rPr lang="ru-RU" sz="2800" b="1" dirty="0" smtClean="0">
                <a:solidFill>
                  <a:srgbClr val="FFC000"/>
                </a:solidFill>
              </a:rPr>
              <a:t>. </a:t>
            </a:r>
            <a:endParaRPr lang="uk-UA" sz="2800" b="1" dirty="0">
              <a:solidFill>
                <a:srgbClr val="FFC000"/>
              </a:solidFill>
            </a:endParaRPr>
          </a:p>
        </p:txBody>
      </p:sp>
      <p:pic>
        <p:nvPicPr>
          <p:cNvPr id="7" name="Picture 2" descr="http://upload.wikimedia.org/wikipedia/commons/thumb/f/f4/%D0%93%D0%B5%D1%80%D0%B1_%D0%9D%D0%A3%D0%9E%D0%AE%D0%90.jpg/440px-%D0%93%D0%B5%D1%80%D0%B1_%D0%9D%D0%A3%D0%9E%D0%AE%D0%90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00" y="44624"/>
            <a:ext cx="821171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043607" y="262389"/>
            <a:ext cx="8100393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НАУКОВИЙ ПОШУК: ВСЕСВІТНЯ МЕРЕЖА ЯК ДЖЕРЕЛО ІНФОРМАЦІЇ ДЛЯ ДОСЛІДНИКА-ПРАВНИКА</a:t>
            </a:r>
            <a:endParaRPr lang="ru-RU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5611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871700" y="6381328"/>
            <a:ext cx="5400600" cy="365125"/>
          </a:xfrm>
        </p:spPr>
        <p:txBody>
          <a:bodyPr/>
          <a:lstStyle/>
          <a:p>
            <a:pPr algn="ctr"/>
            <a:r>
              <a:rPr lang="en-US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"НУ ОЮА"</a:t>
            </a:r>
          </a:p>
        </p:txBody>
      </p:sp>
      <p:pic>
        <p:nvPicPr>
          <p:cNvPr id="6150" name="Picture 6" descr="http://biomedicallibrary.southalabama.edu/library/sites/default/files/digitalcommonsnetwork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6003" y="585986"/>
            <a:ext cx="6210300" cy="453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s://charlottelawlibrary.files.wordpress.com/2013/03/digitalcommons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155" b="38426"/>
          <a:stretch/>
        </p:blipFill>
        <p:spPr bwMode="auto">
          <a:xfrm>
            <a:off x="2706003" y="1556792"/>
            <a:ext cx="6210300" cy="4303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http://s3.amazonaws.com/libapps/accounts/45703/images/Digital_Commons_Network-_Law_sectio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162" y="2852936"/>
            <a:ext cx="4480256" cy="3584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upload.wikimedia.org/wikipedia/commons/thumb/f/f4/%D0%93%D0%B5%D1%80%D0%B1_%D0%9D%D0%A3%D0%9E%D0%AE%D0%90.jpg/440px-%D0%93%D0%B5%D1%80%D0%B1_%D0%9D%D0%A3%D0%9E%D0%AE%D0%90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00" y="44624"/>
            <a:ext cx="821171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043607" y="262389"/>
            <a:ext cx="8100393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НАУКОВИЙ ПОШУК: ВСЕСВІТНЯ МЕРЕЖА ЯК ДЖЕРЕЛО ІНФОРМАЦІЇ ДЛЯ ДОСЛІДНИКА-ПРАВНИКА</a:t>
            </a:r>
            <a:endParaRPr lang="ru-RU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5611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871700" y="6381328"/>
            <a:ext cx="5400600" cy="365125"/>
          </a:xfrm>
        </p:spPr>
        <p:txBody>
          <a:bodyPr/>
          <a:lstStyle/>
          <a:p>
            <a:pPr algn="ctr"/>
            <a:r>
              <a:rPr lang="en-US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"НУ ОЮА"</a:t>
            </a:r>
          </a:p>
        </p:txBody>
      </p:sp>
      <p:pic>
        <p:nvPicPr>
          <p:cNvPr id="2050" name="Picture 2" descr="http://khersonline.net/uploads/posts/2015-08/1439898446_rsrsr-sryerrss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446" b="19319"/>
          <a:stretch/>
        </p:blipFill>
        <p:spPr bwMode="auto">
          <a:xfrm>
            <a:off x="497834" y="908720"/>
            <a:ext cx="3672408" cy="18578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6" name="TextBox 5"/>
          <p:cNvSpPr txBox="1"/>
          <p:nvPr/>
        </p:nvSpPr>
        <p:spPr>
          <a:xfrm>
            <a:off x="4638664" y="1124744"/>
            <a:ext cx="4505336" cy="3046988"/>
          </a:xfrm>
          <a:prstGeom prst="rect">
            <a:avLst/>
          </a:prstGeom>
          <a:noFill/>
          <a:scene3d>
            <a:camera prst="perspectiveFront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C000"/>
                </a:solidFill>
              </a:rPr>
              <a:t>Google Scholar </a:t>
            </a:r>
            <a:r>
              <a:rPr lang="uk-UA" sz="3200" b="1" dirty="0" smtClean="0">
                <a:solidFill>
                  <a:srgbClr val="FFC000"/>
                </a:solidFill>
              </a:rPr>
              <a:t>може використовуватися як пошукова машина для знаходження наукових публікацій у повнотекстовому доступі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66" r="43443" b="28373"/>
          <a:stretch/>
        </p:blipFill>
        <p:spPr bwMode="auto">
          <a:xfrm>
            <a:off x="175704" y="3437001"/>
            <a:ext cx="4476371" cy="2872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http://upload.wikimedia.org/wikipedia/commons/thumb/f/f4/%D0%93%D0%B5%D1%80%D0%B1_%D0%9D%D0%A3%D0%9E%D0%AE%D0%90.jpg/440px-%D0%93%D0%B5%D1%80%D0%B1_%D0%9D%D0%A3%D0%9E%D0%AE%D0%90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00" y="44624"/>
            <a:ext cx="821171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043607" y="262389"/>
            <a:ext cx="8100393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НАУКОВИЙ ПОШУК: ВСЕСВІТНЯ МЕРЕЖА ЯК ДЖЕРЕЛО ІНФОРМАЦІЇ ДЛЯ ДОСЛІДНИКА-ПРАВНИКА</a:t>
            </a:r>
            <a:endParaRPr lang="ru-RU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9220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871700" y="6381328"/>
            <a:ext cx="5400600" cy="365125"/>
          </a:xfrm>
        </p:spPr>
        <p:txBody>
          <a:bodyPr/>
          <a:lstStyle/>
          <a:p>
            <a:pPr algn="ctr"/>
            <a:r>
              <a:rPr lang="en-US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"НУ ОЮА"</a:t>
            </a:r>
          </a:p>
        </p:txBody>
      </p:sp>
      <p:pic>
        <p:nvPicPr>
          <p:cNvPr id="8194" name="Picture 2" descr="C:\Users\NIZ-Nadiya\Desktop\менделей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124744"/>
            <a:ext cx="4782602" cy="4597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5254" y="1124744"/>
            <a:ext cx="4166706" cy="4031873"/>
          </a:xfrm>
          <a:prstGeom prst="rect">
            <a:avLst/>
          </a:prstGeom>
          <a:noFill/>
          <a:scene3d>
            <a:camera prst="perspectiveFront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en-US" sz="3200" b="1" dirty="0" err="1" smtClean="0">
                <a:solidFill>
                  <a:srgbClr val="FFC000"/>
                </a:solidFill>
              </a:rPr>
              <a:t>Mendeley</a:t>
            </a:r>
            <a:r>
              <a:rPr lang="en-US" sz="3200" b="1" dirty="0" smtClean="0">
                <a:solidFill>
                  <a:srgbClr val="FFC000"/>
                </a:solidFill>
              </a:rPr>
              <a:t> </a:t>
            </a:r>
            <a:r>
              <a:rPr lang="uk-UA" sz="3200" b="1" dirty="0" smtClean="0">
                <a:solidFill>
                  <a:srgbClr val="FFC000"/>
                </a:solidFill>
              </a:rPr>
              <a:t>є одночасно інструментом пошуку повних текстів публікацій, засобом популяризації науковця і бібліографічним менеджером</a:t>
            </a:r>
          </a:p>
        </p:txBody>
      </p:sp>
      <p:pic>
        <p:nvPicPr>
          <p:cNvPr id="6" name="Picture 2" descr="http://upload.wikimedia.org/wikipedia/commons/thumb/f/f4/%D0%93%D0%B5%D1%80%D0%B1_%D0%9D%D0%A3%D0%9E%D0%AE%D0%90.jpg/440px-%D0%93%D0%B5%D1%80%D0%B1_%D0%9D%D0%A3%D0%9E%D0%AE%D0%90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00" y="44624"/>
            <a:ext cx="821171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043607" y="262389"/>
            <a:ext cx="8100393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НАУКОВИЙ ПОШУК: ВСЕСВІТНЯ МЕРЕЖА ЯК ДЖЕРЕЛО ІНФОРМАЦІЇ ДЛЯ ДОСЛІДНИКА-ПРАВНИКА</a:t>
            </a:r>
            <a:endParaRPr lang="ru-RU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5611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871700" y="6381328"/>
            <a:ext cx="5400600" cy="365125"/>
          </a:xfrm>
        </p:spPr>
        <p:txBody>
          <a:bodyPr/>
          <a:lstStyle/>
          <a:p>
            <a:pPr algn="ctr"/>
            <a:r>
              <a:rPr lang="en-US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"НУ ОЮА"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089371"/>
            <a:ext cx="4313934" cy="13681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6664" y="3140968"/>
            <a:ext cx="9010672" cy="3108543"/>
          </a:xfrm>
          <a:prstGeom prst="rect">
            <a:avLst/>
          </a:prstGeom>
          <a:noFill/>
          <a:scene3d>
            <a:camera prst="perspectiveFront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rgbClr val="FFC000"/>
                </a:solidFill>
              </a:rPr>
              <a:t>І</a:t>
            </a:r>
            <a:r>
              <a:rPr lang="ru-RU" sz="2800" b="1" dirty="0" err="1" smtClean="0">
                <a:solidFill>
                  <a:srgbClr val="FFC000"/>
                </a:solidFill>
              </a:rPr>
              <a:t>нформаційно-аналітична</a:t>
            </a:r>
            <a:r>
              <a:rPr lang="ru-RU" sz="2800" b="1" dirty="0" smtClean="0">
                <a:solidFill>
                  <a:srgbClr val="FFC000"/>
                </a:solidFill>
              </a:rPr>
              <a:t> </a:t>
            </a:r>
            <a:r>
              <a:rPr lang="ru-RU" sz="2800" b="1" dirty="0">
                <a:solidFill>
                  <a:srgbClr val="FFC000"/>
                </a:solidFill>
              </a:rPr>
              <a:t>система, </a:t>
            </a:r>
            <a:r>
              <a:rPr lang="ru-RU" sz="2800" b="1" dirty="0" err="1">
                <a:solidFill>
                  <a:srgbClr val="FFC000"/>
                </a:solidFill>
              </a:rPr>
              <a:t>безкоштовний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r>
              <a:rPr lang="ru-RU" sz="2800" b="1" dirty="0" err="1">
                <a:solidFill>
                  <a:srgbClr val="FFC000"/>
                </a:solidFill>
              </a:rPr>
              <a:t>загальнодоступний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r>
              <a:rPr lang="ru-RU" sz="2800" b="1" dirty="0" err="1">
                <a:solidFill>
                  <a:srgbClr val="FFC000"/>
                </a:solidFill>
              </a:rPr>
              <a:t>інструмент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r>
              <a:rPr lang="ru-RU" sz="2800" b="1" dirty="0" err="1">
                <a:solidFill>
                  <a:srgbClr val="FFC000"/>
                </a:solidFill>
              </a:rPr>
              <a:t>вимірювання</a:t>
            </a:r>
            <a:r>
              <a:rPr lang="ru-RU" sz="2800" b="1" dirty="0">
                <a:solidFill>
                  <a:srgbClr val="FFC000"/>
                </a:solidFill>
              </a:rPr>
              <a:t> та </a:t>
            </a:r>
            <a:r>
              <a:rPr lang="ru-RU" sz="2800" b="1" dirty="0" err="1">
                <a:solidFill>
                  <a:srgbClr val="FFC000"/>
                </a:solidFill>
              </a:rPr>
              <a:t>аналізу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r>
              <a:rPr lang="ru-RU" sz="2800" b="1" dirty="0" err="1">
                <a:solidFill>
                  <a:srgbClr val="FFC000"/>
                </a:solidFill>
              </a:rPr>
              <a:t>публікаційної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r>
              <a:rPr lang="ru-RU" sz="2800" b="1" dirty="0" err="1">
                <a:solidFill>
                  <a:srgbClr val="FFC000"/>
                </a:solidFill>
              </a:rPr>
              <a:t>активності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r>
              <a:rPr lang="ru-RU" sz="2800" b="1" dirty="0" err="1">
                <a:solidFill>
                  <a:srgbClr val="FFC000"/>
                </a:solidFill>
              </a:rPr>
              <a:t>вчених</a:t>
            </a:r>
            <a:r>
              <a:rPr lang="ru-RU" sz="2800" b="1" dirty="0">
                <a:solidFill>
                  <a:srgbClr val="FFC000"/>
                </a:solidFill>
              </a:rPr>
              <a:t> і </a:t>
            </a:r>
            <a:r>
              <a:rPr lang="ru-RU" sz="2800" b="1" dirty="0" err="1">
                <a:solidFill>
                  <a:srgbClr val="FFC000"/>
                </a:solidFill>
              </a:rPr>
              <a:t>організацій</a:t>
            </a:r>
            <a:r>
              <a:rPr lang="ru-RU" sz="2800" b="1" dirty="0">
                <a:solidFill>
                  <a:srgbClr val="FFC000"/>
                </a:solidFill>
              </a:rPr>
              <a:t>. </a:t>
            </a:r>
            <a:endParaRPr lang="ru-RU" sz="2800" b="1" dirty="0" smtClean="0">
              <a:solidFill>
                <a:srgbClr val="FFC000"/>
              </a:solidFill>
            </a:endParaRPr>
          </a:p>
          <a:p>
            <a:endParaRPr lang="ru-RU" sz="2800" b="1" dirty="0" smtClean="0">
              <a:solidFill>
                <a:srgbClr val="FFC000"/>
              </a:solidFill>
            </a:endParaRPr>
          </a:p>
          <a:p>
            <a:r>
              <a:rPr lang="ru-RU" sz="2800" b="1" dirty="0" err="1" smtClean="0">
                <a:solidFill>
                  <a:srgbClr val="FFC000"/>
                </a:solidFill>
              </a:rPr>
              <a:t>Хронологічне</a:t>
            </a:r>
            <a:r>
              <a:rPr lang="ru-RU" sz="2800" b="1" dirty="0" smtClean="0">
                <a:solidFill>
                  <a:srgbClr val="FFC000"/>
                </a:solidFill>
              </a:rPr>
              <a:t> </a:t>
            </a:r>
            <a:r>
              <a:rPr lang="ru-RU" sz="2800" b="1" dirty="0" err="1">
                <a:solidFill>
                  <a:srgbClr val="FFC000"/>
                </a:solidFill>
              </a:rPr>
              <a:t>охоплення</a:t>
            </a:r>
            <a:r>
              <a:rPr lang="ru-RU" sz="2800" b="1" dirty="0">
                <a:solidFill>
                  <a:srgbClr val="FFC000"/>
                </a:solidFill>
              </a:rPr>
              <a:t> - з 2005 р. </a:t>
            </a:r>
            <a:r>
              <a:rPr lang="ru-RU" sz="2800" b="1" dirty="0" err="1">
                <a:solidFill>
                  <a:srgbClr val="FFC000"/>
                </a:solidFill>
              </a:rPr>
              <a:t>Загальний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r>
              <a:rPr lang="ru-RU" sz="2800" b="1" dirty="0" err="1">
                <a:solidFill>
                  <a:srgbClr val="FFC000"/>
                </a:solidFill>
              </a:rPr>
              <a:t>обсяг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r>
              <a:rPr lang="ru-RU" sz="2800" b="1" dirty="0" err="1">
                <a:solidFill>
                  <a:srgbClr val="FFC000"/>
                </a:solidFill>
              </a:rPr>
              <a:t>публікацій</a:t>
            </a:r>
            <a:r>
              <a:rPr lang="ru-RU" sz="2800" b="1" dirty="0">
                <a:solidFill>
                  <a:srgbClr val="FFC000"/>
                </a:solidFill>
              </a:rPr>
              <a:t>, </a:t>
            </a:r>
            <a:r>
              <a:rPr lang="ru-RU" sz="2800" b="1" dirty="0" err="1">
                <a:solidFill>
                  <a:srgbClr val="FFC000"/>
                </a:solidFill>
              </a:rPr>
              <a:t>що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r>
              <a:rPr lang="ru-RU" sz="2800" b="1" dirty="0" err="1">
                <a:solidFill>
                  <a:srgbClr val="FFC000"/>
                </a:solidFill>
              </a:rPr>
              <a:t>надходять</a:t>
            </a:r>
            <a:r>
              <a:rPr lang="ru-RU" sz="2800" b="1" dirty="0">
                <a:solidFill>
                  <a:srgbClr val="FFC000"/>
                </a:solidFill>
              </a:rPr>
              <a:t> у РІНЦ </a:t>
            </a:r>
            <a:r>
              <a:rPr lang="ru-RU" sz="2800" b="1" dirty="0" err="1">
                <a:solidFill>
                  <a:srgbClr val="FFC000"/>
                </a:solidFill>
              </a:rPr>
              <a:t>щорічно</a:t>
            </a:r>
            <a:r>
              <a:rPr lang="ru-RU" sz="2800" b="1" dirty="0">
                <a:solidFill>
                  <a:srgbClr val="FFC000"/>
                </a:solidFill>
              </a:rPr>
              <a:t>, </a:t>
            </a:r>
            <a:r>
              <a:rPr lang="ru-RU" sz="2800" b="1" dirty="0" err="1">
                <a:solidFill>
                  <a:srgbClr val="FFC000"/>
                </a:solidFill>
              </a:rPr>
              <a:t>складає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r>
              <a:rPr lang="ru-RU" sz="2800" b="1" dirty="0" err="1">
                <a:solidFill>
                  <a:srgbClr val="FFC000"/>
                </a:solidFill>
              </a:rPr>
              <a:t>більш</a:t>
            </a:r>
            <a:r>
              <a:rPr lang="ru-RU" sz="2800" b="1" dirty="0">
                <a:solidFill>
                  <a:srgbClr val="FFC000"/>
                </a:solidFill>
              </a:rPr>
              <a:t> 280 000 статей. </a:t>
            </a:r>
            <a:endParaRPr lang="en-US" sz="2800" b="1" dirty="0" smtClean="0">
              <a:solidFill>
                <a:srgbClr val="FFC000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80" t="12710" r="8170" b="5845"/>
          <a:stretch/>
        </p:blipFill>
        <p:spPr bwMode="auto">
          <a:xfrm>
            <a:off x="4577499" y="556951"/>
            <a:ext cx="4371876" cy="2432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http://upload.wikimedia.org/wikipedia/commons/thumb/f/f4/%D0%93%D0%B5%D1%80%D0%B1_%D0%9D%D0%A3%D0%9E%D0%AE%D0%90.jpg/440px-%D0%93%D0%B5%D1%80%D0%B1_%D0%9D%D0%A3%D0%9E%D0%AE%D0%90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00" y="44624"/>
            <a:ext cx="821171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043607" y="262389"/>
            <a:ext cx="8100393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НАУКОВИЙ ПОШУК: ВСЕСВІТНЯ МЕРЕЖА ЯК ДЖЕРЕЛО ІНФОРМАЦІЇ ДЛЯ ДОСЛІДНИКА-ПРАВНИКА</a:t>
            </a:r>
            <a:endParaRPr lang="ru-RU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5867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871700" y="6381328"/>
            <a:ext cx="5400600" cy="365125"/>
          </a:xfrm>
        </p:spPr>
        <p:txBody>
          <a:bodyPr/>
          <a:lstStyle/>
          <a:p>
            <a:pPr algn="ctr"/>
            <a:r>
              <a:rPr lang="en-US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"НУ ОЮА"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95" r="6518" b="12897"/>
          <a:stretch/>
        </p:blipFill>
        <p:spPr bwMode="auto">
          <a:xfrm>
            <a:off x="179512" y="902896"/>
            <a:ext cx="8749025" cy="3894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4" descr="http://old.usurt.ru/ru/data/index1/images/13_3/009_1_13_7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1185" y="4818083"/>
            <a:ext cx="5601623" cy="1563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upload.wikimedia.org/wikipedia/commons/thumb/f/f4/%D0%93%D0%B5%D1%80%D0%B1_%D0%9D%D0%A3%D0%9E%D0%AE%D0%90.jpg/440px-%D0%93%D0%B5%D1%80%D0%B1_%D0%9D%D0%A3%D0%9E%D0%AE%D0%90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00" y="44624"/>
            <a:ext cx="821171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043607" y="262389"/>
            <a:ext cx="8100393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НАУКОВИЙ ПОШУК: ВСЕСВІТНЯ МЕРЕЖА ЯК ДЖЕРЕЛО ІНФОРМАЦІЇ ДЛЯ ДОСЛІДНИКА-ПРАВНИКА</a:t>
            </a:r>
            <a:endParaRPr lang="ru-RU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5611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871700" y="6381328"/>
            <a:ext cx="5400600" cy="365125"/>
          </a:xfrm>
        </p:spPr>
        <p:txBody>
          <a:bodyPr/>
          <a:lstStyle/>
          <a:p>
            <a:pPr algn="ctr"/>
            <a:r>
              <a:rPr lang="en-US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"НУ ОЮА"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0912" y="991763"/>
            <a:ext cx="9010672" cy="3139321"/>
          </a:xfrm>
          <a:prstGeom prst="rect">
            <a:avLst/>
          </a:prstGeom>
          <a:noFill/>
          <a:scene3d>
            <a:camera prst="perspectiveFront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C000"/>
                </a:solidFill>
              </a:rPr>
              <a:t>DART-Europe - </a:t>
            </a:r>
            <a:r>
              <a:rPr lang="ru-RU" b="1" dirty="0" err="1">
                <a:solidFill>
                  <a:srgbClr val="FFC000"/>
                </a:solidFill>
              </a:rPr>
              <a:t>містить</a:t>
            </a:r>
            <a:r>
              <a:rPr lang="ru-RU" b="1" dirty="0">
                <a:solidFill>
                  <a:srgbClr val="FFC000"/>
                </a:solidFill>
              </a:rPr>
              <a:t> </a:t>
            </a:r>
            <a:r>
              <a:rPr lang="ru-RU" b="1" dirty="0" err="1">
                <a:solidFill>
                  <a:srgbClr val="FFC000"/>
                </a:solidFill>
              </a:rPr>
              <a:t>повні</a:t>
            </a:r>
            <a:r>
              <a:rPr lang="ru-RU" b="1" dirty="0">
                <a:solidFill>
                  <a:srgbClr val="FFC000"/>
                </a:solidFill>
              </a:rPr>
              <a:t> </a:t>
            </a:r>
            <a:r>
              <a:rPr lang="ru-RU" b="1" dirty="0" err="1">
                <a:solidFill>
                  <a:srgbClr val="FFC000"/>
                </a:solidFill>
              </a:rPr>
              <a:t>тексти</a:t>
            </a:r>
            <a:r>
              <a:rPr lang="ru-RU" b="1" dirty="0">
                <a:solidFill>
                  <a:srgbClr val="FFC000"/>
                </a:solidFill>
              </a:rPr>
              <a:t> </a:t>
            </a:r>
            <a:r>
              <a:rPr lang="ru-RU" b="1" dirty="0" err="1">
                <a:solidFill>
                  <a:srgbClr val="FFC000"/>
                </a:solidFill>
              </a:rPr>
              <a:t>більш</a:t>
            </a:r>
            <a:r>
              <a:rPr lang="ru-RU" b="1" dirty="0">
                <a:solidFill>
                  <a:srgbClr val="FFC000"/>
                </a:solidFill>
              </a:rPr>
              <a:t> 500000 </a:t>
            </a:r>
            <a:r>
              <a:rPr lang="ru-RU" b="1" dirty="0" err="1">
                <a:solidFill>
                  <a:srgbClr val="FFC000"/>
                </a:solidFill>
              </a:rPr>
              <a:t>дисертацій</a:t>
            </a:r>
            <a:r>
              <a:rPr lang="ru-RU" b="1" dirty="0">
                <a:solidFill>
                  <a:srgbClr val="FFC000"/>
                </a:solidFill>
              </a:rPr>
              <a:t> </a:t>
            </a:r>
            <a:r>
              <a:rPr lang="ru-RU" b="1" dirty="0" err="1">
                <a:solidFill>
                  <a:srgbClr val="FFC000"/>
                </a:solidFill>
              </a:rPr>
              <a:t>англійською</a:t>
            </a:r>
            <a:r>
              <a:rPr lang="ru-RU" b="1" dirty="0">
                <a:solidFill>
                  <a:srgbClr val="FFC000"/>
                </a:solidFill>
              </a:rPr>
              <a:t> та </a:t>
            </a:r>
            <a:r>
              <a:rPr lang="ru-RU" b="1" dirty="0" err="1">
                <a:solidFill>
                  <a:srgbClr val="FFC000"/>
                </a:solidFill>
              </a:rPr>
              <a:t>іншими</a:t>
            </a:r>
            <a:r>
              <a:rPr lang="ru-RU" b="1" dirty="0">
                <a:solidFill>
                  <a:srgbClr val="FFC000"/>
                </a:solidFill>
              </a:rPr>
              <a:t> </a:t>
            </a:r>
            <a:r>
              <a:rPr lang="ru-RU" b="1" dirty="0" err="1">
                <a:solidFill>
                  <a:srgbClr val="FFC000"/>
                </a:solidFill>
              </a:rPr>
              <a:t>європейськими</a:t>
            </a:r>
            <a:r>
              <a:rPr lang="ru-RU" b="1" dirty="0">
                <a:solidFill>
                  <a:srgbClr val="FFC000"/>
                </a:solidFill>
              </a:rPr>
              <a:t> </a:t>
            </a:r>
            <a:r>
              <a:rPr lang="ru-RU" b="1" dirty="0" err="1">
                <a:solidFill>
                  <a:srgbClr val="FFC000"/>
                </a:solidFill>
              </a:rPr>
              <a:t>мовами</a:t>
            </a:r>
            <a:r>
              <a:rPr lang="ru-RU" b="1" dirty="0">
                <a:solidFill>
                  <a:srgbClr val="FFC000"/>
                </a:solidFill>
              </a:rPr>
              <a:t>. </a:t>
            </a:r>
          </a:p>
          <a:p>
            <a:r>
              <a:rPr lang="ru-RU" b="1" dirty="0">
                <a:solidFill>
                  <a:srgbClr val="FFC000"/>
                </a:solidFill>
              </a:rPr>
              <a:t>  </a:t>
            </a:r>
          </a:p>
          <a:p>
            <a:r>
              <a:rPr lang="en-US" b="1" dirty="0" err="1" smtClean="0">
                <a:solidFill>
                  <a:srgbClr val="FFC000"/>
                </a:solidFill>
              </a:rPr>
              <a:t>Dialnet</a:t>
            </a:r>
            <a:r>
              <a:rPr lang="en-US" b="1" dirty="0" smtClean="0">
                <a:solidFill>
                  <a:srgbClr val="FFC000"/>
                </a:solidFill>
              </a:rPr>
              <a:t> </a:t>
            </a:r>
            <a:r>
              <a:rPr lang="en-US" b="1" dirty="0">
                <a:solidFill>
                  <a:srgbClr val="FFC000"/>
                </a:solidFill>
              </a:rPr>
              <a:t>- </a:t>
            </a:r>
            <a:r>
              <a:rPr lang="ru-RU" b="1" dirty="0">
                <a:solidFill>
                  <a:srgbClr val="FFC000"/>
                </a:solidFill>
              </a:rPr>
              <a:t>регулярно </a:t>
            </a:r>
            <a:r>
              <a:rPr lang="ru-RU" b="1" dirty="0" err="1">
                <a:solidFill>
                  <a:srgbClr val="FFC000"/>
                </a:solidFill>
              </a:rPr>
              <a:t>поповнювана</a:t>
            </a:r>
            <a:r>
              <a:rPr lang="ru-RU" b="1" dirty="0">
                <a:solidFill>
                  <a:srgbClr val="FFC000"/>
                </a:solidFill>
              </a:rPr>
              <a:t> база </a:t>
            </a:r>
            <a:r>
              <a:rPr lang="ru-RU" b="1" dirty="0" err="1">
                <a:solidFill>
                  <a:srgbClr val="FFC000"/>
                </a:solidFill>
              </a:rPr>
              <a:t>містить</a:t>
            </a:r>
            <a:r>
              <a:rPr lang="ru-RU" b="1" dirty="0">
                <a:solidFill>
                  <a:srgbClr val="FFC000"/>
                </a:solidFill>
              </a:rPr>
              <a:t> </a:t>
            </a:r>
            <a:r>
              <a:rPr lang="ru-RU" b="1" dirty="0" err="1">
                <a:solidFill>
                  <a:srgbClr val="FFC000"/>
                </a:solidFill>
              </a:rPr>
              <a:t>понад</a:t>
            </a:r>
            <a:r>
              <a:rPr lang="ru-RU" b="1" dirty="0">
                <a:solidFill>
                  <a:srgbClr val="FFC000"/>
                </a:solidFill>
              </a:rPr>
              <a:t> 40000 </a:t>
            </a:r>
            <a:r>
              <a:rPr lang="ru-RU" b="1" dirty="0" err="1">
                <a:solidFill>
                  <a:srgbClr val="FFC000"/>
                </a:solidFill>
              </a:rPr>
              <a:t>докторських</a:t>
            </a:r>
            <a:r>
              <a:rPr lang="ru-RU" b="1" dirty="0">
                <a:solidFill>
                  <a:srgbClr val="FFC000"/>
                </a:solidFill>
              </a:rPr>
              <a:t> </a:t>
            </a:r>
            <a:r>
              <a:rPr lang="ru-RU" b="1" dirty="0" err="1">
                <a:solidFill>
                  <a:srgbClr val="FFC000"/>
                </a:solidFill>
              </a:rPr>
              <a:t>дисертацій</a:t>
            </a:r>
            <a:r>
              <a:rPr lang="ru-RU" b="1" dirty="0">
                <a:solidFill>
                  <a:srgbClr val="FFC000"/>
                </a:solidFill>
              </a:rPr>
              <a:t> та </a:t>
            </a:r>
            <a:r>
              <a:rPr lang="ru-RU" b="1" dirty="0" err="1">
                <a:solidFill>
                  <a:srgbClr val="FFC000"/>
                </a:solidFill>
              </a:rPr>
              <a:t>наукових</a:t>
            </a:r>
            <a:r>
              <a:rPr lang="ru-RU" b="1" dirty="0">
                <a:solidFill>
                  <a:srgbClr val="FFC000"/>
                </a:solidFill>
              </a:rPr>
              <a:t> статей </a:t>
            </a:r>
            <a:r>
              <a:rPr lang="ru-RU" b="1" dirty="0" err="1">
                <a:solidFill>
                  <a:srgbClr val="FFC000"/>
                </a:solidFill>
              </a:rPr>
              <a:t>провідних</a:t>
            </a:r>
            <a:r>
              <a:rPr lang="ru-RU" b="1" dirty="0">
                <a:solidFill>
                  <a:srgbClr val="FFC000"/>
                </a:solidFill>
              </a:rPr>
              <a:t> </a:t>
            </a:r>
            <a:r>
              <a:rPr lang="ru-RU" b="1" dirty="0" err="1">
                <a:solidFill>
                  <a:srgbClr val="FFC000"/>
                </a:solidFill>
              </a:rPr>
              <a:t>університетів</a:t>
            </a:r>
            <a:r>
              <a:rPr lang="ru-RU" b="1" dirty="0">
                <a:solidFill>
                  <a:srgbClr val="FFC000"/>
                </a:solidFill>
              </a:rPr>
              <a:t> </a:t>
            </a:r>
            <a:r>
              <a:rPr lang="ru-RU" b="1" dirty="0" err="1">
                <a:solidFill>
                  <a:srgbClr val="FFC000"/>
                </a:solidFill>
              </a:rPr>
              <a:t>Іспанії</a:t>
            </a:r>
            <a:endParaRPr lang="ru-RU" b="1" dirty="0">
              <a:solidFill>
                <a:srgbClr val="FFC000"/>
              </a:solidFill>
            </a:endParaRPr>
          </a:p>
          <a:p>
            <a:r>
              <a:rPr lang="ru-RU" b="1" dirty="0">
                <a:solidFill>
                  <a:srgbClr val="FFC000"/>
                </a:solidFill>
              </a:rPr>
              <a:t>  </a:t>
            </a:r>
          </a:p>
          <a:p>
            <a:r>
              <a:rPr lang="en-US" b="1" dirty="0" smtClean="0">
                <a:solidFill>
                  <a:srgbClr val="FFC000"/>
                </a:solidFill>
              </a:rPr>
              <a:t>HAL </a:t>
            </a:r>
            <a:r>
              <a:rPr lang="en-US" b="1" dirty="0">
                <a:solidFill>
                  <a:srgbClr val="FFC000"/>
                </a:solidFill>
              </a:rPr>
              <a:t>- </a:t>
            </a:r>
            <a:r>
              <a:rPr lang="ru-RU" b="1" dirty="0" err="1">
                <a:solidFill>
                  <a:srgbClr val="FFC000"/>
                </a:solidFill>
              </a:rPr>
              <a:t>електронний</a:t>
            </a:r>
            <a:r>
              <a:rPr lang="ru-RU" b="1" dirty="0">
                <a:solidFill>
                  <a:srgbClr val="FFC000"/>
                </a:solidFill>
              </a:rPr>
              <a:t> </a:t>
            </a:r>
            <a:r>
              <a:rPr lang="ru-RU" b="1" dirty="0" err="1">
                <a:solidFill>
                  <a:srgbClr val="FFC000"/>
                </a:solidFill>
              </a:rPr>
              <a:t>архів</a:t>
            </a:r>
            <a:r>
              <a:rPr lang="ru-RU" b="1" dirty="0">
                <a:solidFill>
                  <a:srgbClr val="FFC000"/>
                </a:solidFill>
              </a:rPr>
              <a:t> </a:t>
            </a:r>
            <a:r>
              <a:rPr lang="ru-RU" b="1" dirty="0" err="1">
                <a:solidFill>
                  <a:srgbClr val="FFC000"/>
                </a:solidFill>
              </a:rPr>
              <a:t>містить</a:t>
            </a:r>
            <a:r>
              <a:rPr lang="ru-RU" b="1" dirty="0">
                <a:solidFill>
                  <a:srgbClr val="FFC000"/>
                </a:solidFill>
              </a:rPr>
              <a:t> </a:t>
            </a:r>
            <a:r>
              <a:rPr lang="ru-RU" b="1" dirty="0" err="1">
                <a:solidFill>
                  <a:srgbClr val="FFC000"/>
                </a:solidFill>
              </a:rPr>
              <a:t>більше</a:t>
            </a:r>
            <a:r>
              <a:rPr lang="ru-RU" b="1" dirty="0">
                <a:solidFill>
                  <a:srgbClr val="FFC000"/>
                </a:solidFill>
              </a:rPr>
              <a:t> </a:t>
            </a:r>
            <a:r>
              <a:rPr lang="ru-RU" b="1" dirty="0" err="1">
                <a:solidFill>
                  <a:srgbClr val="FFC000"/>
                </a:solidFill>
              </a:rPr>
              <a:t>мільйона</a:t>
            </a:r>
            <a:r>
              <a:rPr lang="ru-RU" b="1" dirty="0">
                <a:solidFill>
                  <a:srgbClr val="FFC000"/>
                </a:solidFill>
              </a:rPr>
              <a:t> </a:t>
            </a:r>
            <a:r>
              <a:rPr lang="ru-RU" b="1" dirty="0" err="1">
                <a:solidFill>
                  <a:srgbClr val="FFC000"/>
                </a:solidFill>
              </a:rPr>
              <a:t>публікацій</a:t>
            </a:r>
            <a:r>
              <a:rPr lang="ru-RU" b="1" dirty="0">
                <a:solidFill>
                  <a:srgbClr val="FFC000"/>
                </a:solidFill>
              </a:rPr>
              <a:t> </a:t>
            </a:r>
            <a:r>
              <a:rPr lang="ru-RU" b="1" dirty="0" err="1">
                <a:solidFill>
                  <a:srgbClr val="FFC000"/>
                </a:solidFill>
              </a:rPr>
              <a:t>Франції</a:t>
            </a:r>
            <a:r>
              <a:rPr lang="ru-RU" b="1" dirty="0">
                <a:solidFill>
                  <a:srgbClr val="FFC000"/>
                </a:solidFill>
              </a:rPr>
              <a:t>.</a:t>
            </a:r>
          </a:p>
          <a:p>
            <a:endParaRPr lang="en-US" b="1" dirty="0" smtClean="0">
              <a:solidFill>
                <a:srgbClr val="FFC000"/>
              </a:solidFill>
            </a:endParaRPr>
          </a:p>
          <a:p>
            <a:r>
              <a:rPr lang="en-US" b="1" dirty="0" smtClean="0">
                <a:solidFill>
                  <a:srgbClr val="FFC000"/>
                </a:solidFill>
              </a:rPr>
              <a:t>OATD </a:t>
            </a:r>
            <a:r>
              <a:rPr lang="en-US" b="1" dirty="0">
                <a:solidFill>
                  <a:srgbClr val="FFC000"/>
                </a:solidFill>
              </a:rPr>
              <a:t>(Open Access Theses and Dissertations) - </a:t>
            </a:r>
            <a:r>
              <a:rPr lang="ru-RU" b="1" dirty="0" err="1">
                <a:solidFill>
                  <a:srgbClr val="FFC000"/>
                </a:solidFill>
              </a:rPr>
              <a:t>міжнародна</a:t>
            </a:r>
            <a:r>
              <a:rPr lang="ru-RU" b="1" dirty="0">
                <a:solidFill>
                  <a:srgbClr val="FFC000"/>
                </a:solidFill>
              </a:rPr>
              <a:t> база </a:t>
            </a:r>
            <a:r>
              <a:rPr lang="ru-RU" b="1" dirty="0" err="1">
                <a:solidFill>
                  <a:srgbClr val="FFC000"/>
                </a:solidFill>
              </a:rPr>
              <a:t>даних</a:t>
            </a:r>
            <a:r>
              <a:rPr lang="ru-RU" b="1" dirty="0">
                <a:solidFill>
                  <a:srgbClr val="FFC000"/>
                </a:solidFill>
              </a:rPr>
              <a:t> </a:t>
            </a:r>
            <a:r>
              <a:rPr lang="ru-RU" b="1" dirty="0" err="1">
                <a:solidFill>
                  <a:srgbClr val="FFC000"/>
                </a:solidFill>
              </a:rPr>
              <a:t>надає</a:t>
            </a:r>
            <a:r>
              <a:rPr lang="ru-RU" b="1" dirty="0">
                <a:solidFill>
                  <a:srgbClr val="FFC000"/>
                </a:solidFill>
              </a:rPr>
              <a:t> доступ до </a:t>
            </a:r>
            <a:r>
              <a:rPr lang="ru-RU" b="1" dirty="0" err="1">
                <a:solidFill>
                  <a:srgbClr val="FFC000"/>
                </a:solidFill>
              </a:rPr>
              <a:t>дисертацій</a:t>
            </a:r>
            <a:r>
              <a:rPr lang="ru-RU" b="1" dirty="0">
                <a:solidFill>
                  <a:srgbClr val="FFC000"/>
                </a:solidFill>
              </a:rPr>
              <a:t> та </a:t>
            </a:r>
            <a:r>
              <a:rPr lang="ru-RU" b="1" dirty="0" err="1">
                <a:solidFill>
                  <a:srgbClr val="FFC000"/>
                </a:solidFill>
              </a:rPr>
              <a:t>дипломних</a:t>
            </a:r>
            <a:r>
              <a:rPr lang="ru-RU" b="1" dirty="0">
                <a:solidFill>
                  <a:srgbClr val="FFC000"/>
                </a:solidFill>
              </a:rPr>
              <a:t> </a:t>
            </a:r>
            <a:r>
              <a:rPr lang="ru-RU" b="1" dirty="0" err="1">
                <a:solidFill>
                  <a:srgbClr val="FFC000"/>
                </a:solidFill>
              </a:rPr>
              <a:t>робіт</a:t>
            </a:r>
            <a:r>
              <a:rPr lang="ru-RU" b="1" dirty="0">
                <a:solidFill>
                  <a:srgbClr val="FFC000"/>
                </a:solidFill>
              </a:rPr>
              <a:t> </a:t>
            </a:r>
            <a:r>
              <a:rPr lang="ru-RU" b="1" dirty="0" err="1">
                <a:solidFill>
                  <a:srgbClr val="FFC000"/>
                </a:solidFill>
              </a:rPr>
              <a:t>випускників</a:t>
            </a:r>
            <a:r>
              <a:rPr lang="ru-RU" b="1" dirty="0">
                <a:solidFill>
                  <a:srgbClr val="FFC000"/>
                </a:solidFill>
              </a:rPr>
              <a:t> </a:t>
            </a:r>
            <a:r>
              <a:rPr lang="ru-RU" b="1" dirty="0" err="1">
                <a:solidFill>
                  <a:srgbClr val="FFC000"/>
                </a:solidFill>
              </a:rPr>
              <a:t>більше</a:t>
            </a:r>
            <a:r>
              <a:rPr lang="ru-RU" b="1" dirty="0">
                <a:solidFill>
                  <a:srgbClr val="FFC000"/>
                </a:solidFill>
              </a:rPr>
              <a:t> 1 000 </a:t>
            </a:r>
            <a:r>
              <a:rPr lang="ru-RU" b="1" dirty="0" err="1">
                <a:solidFill>
                  <a:srgbClr val="FFC000"/>
                </a:solidFill>
              </a:rPr>
              <a:t>дослідних</a:t>
            </a:r>
            <a:r>
              <a:rPr lang="ru-RU" b="1" dirty="0">
                <a:solidFill>
                  <a:srgbClr val="FFC000"/>
                </a:solidFill>
              </a:rPr>
              <a:t> </a:t>
            </a:r>
            <a:r>
              <a:rPr lang="ru-RU" b="1" dirty="0" err="1">
                <a:solidFill>
                  <a:srgbClr val="FFC000"/>
                </a:solidFill>
              </a:rPr>
              <a:t>інститутів</a:t>
            </a:r>
            <a:r>
              <a:rPr lang="ru-RU" b="1" dirty="0">
                <a:solidFill>
                  <a:srgbClr val="FFC000"/>
                </a:solidFill>
              </a:rPr>
              <a:t>, </a:t>
            </a:r>
            <a:r>
              <a:rPr lang="ru-RU" b="1" dirty="0" err="1">
                <a:solidFill>
                  <a:srgbClr val="FFC000"/>
                </a:solidFill>
              </a:rPr>
              <a:t>університетів</a:t>
            </a:r>
            <a:r>
              <a:rPr lang="ru-RU" b="1" dirty="0">
                <a:solidFill>
                  <a:srgbClr val="FFC000"/>
                </a:solidFill>
              </a:rPr>
              <a:t> і </a:t>
            </a:r>
            <a:r>
              <a:rPr lang="ru-RU" b="1" dirty="0" err="1">
                <a:solidFill>
                  <a:srgbClr val="FFC000"/>
                </a:solidFill>
              </a:rPr>
              <a:t>коледжів</a:t>
            </a:r>
            <a:r>
              <a:rPr lang="ru-RU" b="1" dirty="0">
                <a:solidFill>
                  <a:srgbClr val="FFC000"/>
                </a:solidFill>
              </a:rPr>
              <a:t>. </a:t>
            </a:r>
          </a:p>
        </p:txBody>
      </p:sp>
      <p:pic>
        <p:nvPicPr>
          <p:cNvPr id="11267" name="Picture 3" descr="http://i.imgur.com/5p491CZ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48" y="4673444"/>
            <a:ext cx="2294994" cy="1851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9" name="Picture 5" descr="http://i.imgur.com/6Dgr0OI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764"/>
          <a:stretch/>
        </p:blipFill>
        <p:spPr bwMode="auto">
          <a:xfrm>
            <a:off x="3752990" y="4303611"/>
            <a:ext cx="2681626" cy="67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1" name="Picture 7" descr="http://i.imgur.com/TJIJmM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8221" y="4144226"/>
            <a:ext cx="14287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3" name="Picture 9" descr="http://i.imgur.com/FLKc0oA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5296612"/>
            <a:ext cx="4886780" cy="977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upload.wikimedia.org/wikipedia/commons/thumb/f/f4/%D0%93%D0%B5%D1%80%D0%B1_%D0%9D%D0%A3%D0%9E%D0%AE%D0%90.jpg/440px-%D0%93%D0%B5%D1%80%D0%B1_%D0%9D%D0%A3%D0%9E%D0%AE%D0%90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00" y="-27384"/>
            <a:ext cx="821171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043607" y="190381"/>
            <a:ext cx="8100393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НАУКОВИЙ ПОШУК: ВСЕСВІТНЯ МЕРЕЖА ЯК ДЖЕРЕЛО ІНФОРМАЦІЇ ДЛЯ ДОСЛІДНИКА-ПРАВНИКА</a:t>
            </a:r>
            <a:endParaRPr lang="ru-RU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5611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871700" y="6381328"/>
            <a:ext cx="5400600" cy="365125"/>
          </a:xfrm>
        </p:spPr>
        <p:txBody>
          <a:bodyPr/>
          <a:lstStyle/>
          <a:p>
            <a:pPr algn="ctr"/>
            <a:r>
              <a:rPr lang="en-US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"НУ ОЮА"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985109" y="751068"/>
            <a:ext cx="806489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FFC000"/>
                </a:solidFill>
              </a:rPr>
              <a:t>PQDT Open - </a:t>
            </a:r>
            <a:r>
              <a:rPr lang="ru-RU" b="1" dirty="0" err="1">
                <a:solidFill>
                  <a:srgbClr val="FFC000"/>
                </a:solidFill>
              </a:rPr>
              <a:t>повні</a:t>
            </a:r>
            <a:r>
              <a:rPr lang="ru-RU" b="1" dirty="0">
                <a:solidFill>
                  <a:srgbClr val="FFC000"/>
                </a:solidFill>
              </a:rPr>
              <a:t> </a:t>
            </a:r>
            <a:r>
              <a:rPr lang="ru-RU" b="1" dirty="0" err="1">
                <a:solidFill>
                  <a:srgbClr val="FFC000"/>
                </a:solidFill>
              </a:rPr>
              <a:t>тексти</a:t>
            </a:r>
            <a:r>
              <a:rPr lang="ru-RU" b="1" dirty="0">
                <a:solidFill>
                  <a:srgbClr val="FFC000"/>
                </a:solidFill>
              </a:rPr>
              <a:t> </a:t>
            </a:r>
            <a:r>
              <a:rPr lang="ru-RU" b="1" dirty="0" err="1">
                <a:solidFill>
                  <a:srgbClr val="FFC000"/>
                </a:solidFill>
              </a:rPr>
              <a:t>дисертацій</a:t>
            </a:r>
            <a:r>
              <a:rPr lang="ru-RU" b="1" dirty="0">
                <a:solidFill>
                  <a:srgbClr val="FFC000"/>
                </a:solidFill>
              </a:rPr>
              <a:t> в </a:t>
            </a:r>
            <a:r>
              <a:rPr lang="ru-RU" b="1" dirty="0" err="1">
                <a:solidFill>
                  <a:srgbClr val="FFC000"/>
                </a:solidFill>
              </a:rPr>
              <a:t>базі</a:t>
            </a:r>
            <a:r>
              <a:rPr lang="ru-RU" b="1" dirty="0">
                <a:solidFill>
                  <a:srgbClr val="FFC000"/>
                </a:solidFill>
              </a:rPr>
              <a:t> </a:t>
            </a:r>
            <a:r>
              <a:rPr lang="ru-RU" b="1" dirty="0" err="1">
                <a:solidFill>
                  <a:srgbClr val="FFC000"/>
                </a:solidFill>
              </a:rPr>
              <a:t>даних</a:t>
            </a:r>
            <a:r>
              <a:rPr lang="ru-RU" b="1" dirty="0">
                <a:solidFill>
                  <a:srgbClr val="FFC000"/>
                </a:solidFill>
              </a:rPr>
              <a:t> </a:t>
            </a:r>
            <a:r>
              <a:rPr lang="ru-RU" b="1" dirty="0" err="1">
                <a:solidFill>
                  <a:srgbClr val="FFC000"/>
                </a:solidFill>
              </a:rPr>
              <a:t>компанії</a:t>
            </a:r>
            <a:r>
              <a:rPr lang="ru-RU" b="1" dirty="0">
                <a:solidFill>
                  <a:srgbClr val="FFC000"/>
                </a:solidFill>
              </a:rPr>
              <a:t> </a:t>
            </a:r>
            <a:r>
              <a:rPr lang="en-US" b="1" dirty="0">
                <a:solidFill>
                  <a:srgbClr val="FFC000"/>
                </a:solidFill>
              </a:rPr>
              <a:t>ProQuest's UMI Dissertation Publishing, </a:t>
            </a:r>
            <a:r>
              <a:rPr lang="ru-RU" b="1" dirty="0" err="1">
                <a:solidFill>
                  <a:srgbClr val="FFC000"/>
                </a:solidFill>
              </a:rPr>
              <a:t>автори</a:t>
            </a:r>
            <a:r>
              <a:rPr lang="ru-RU" b="1" dirty="0">
                <a:solidFill>
                  <a:srgbClr val="FFC000"/>
                </a:solidFill>
              </a:rPr>
              <a:t> </a:t>
            </a:r>
            <a:r>
              <a:rPr lang="ru-RU" b="1" dirty="0" err="1">
                <a:solidFill>
                  <a:srgbClr val="FFC000"/>
                </a:solidFill>
              </a:rPr>
              <a:t>яких</a:t>
            </a:r>
            <a:r>
              <a:rPr lang="ru-RU" b="1" dirty="0">
                <a:solidFill>
                  <a:srgbClr val="FFC000"/>
                </a:solidFill>
              </a:rPr>
              <a:t> дали </a:t>
            </a:r>
            <a:r>
              <a:rPr lang="ru-RU" b="1" dirty="0" err="1">
                <a:solidFill>
                  <a:srgbClr val="FFC000"/>
                </a:solidFill>
              </a:rPr>
              <a:t>згоду</a:t>
            </a:r>
            <a:r>
              <a:rPr lang="ru-RU" b="1" dirty="0">
                <a:solidFill>
                  <a:srgbClr val="FFC000"/>
                </a:solidFill>
              </a:rPr>
              <a:t> на </a:t>
            </a:r>
            <a:r>
              <a:rPr lang="ru-RU" b="1" dirty="0" err="1">
                <a:solidFill>
                  <a:srgbClr val="FFC000"/>
                </a:solidFill>
              </a:rPr>
              <a:t>розміщення</a:t>
            </a:r>
            <a:r>
              <a:rPr lang="ru-RU" b="1" dirty="0">
                <a:solidFill>
                  <a:srgbClr val="FFC000"/>
                </a:solidFill>
              </a:rPr>
              <a:t> </a:t>
            </a:r>
            <a:r>
              <a:rPr lang="ru-RU" b="1" dirty="0" err="1">
                <a:solidFill>
                  <a:srgbClr val="FFC000"/>
                </a:solidFill>
              </a:rPr>
              <a:t>своїх</a:t>
            </a:r>
            <a:r>
              <a:rPr lang="ru-RU" b="1" dirty="0">
                <a:solidFill>
                  <a:srgbClr val="FFC000"/>
                </a:solidFill>
              </a:rPr>
              <a:t> </a:t>
            </a:r>
            <a:r>
              <a:rPr lang="ru-RU" b="1" dirty="0" err="1">
                <a:solidFill>
                  <a:srgbClr val="FFC000"/>
                </a:solidFill>
              </a:rPr>
              <a:t>робіт</a:t>
            </a:r>
            <a:r>
              <a:rPr lang="ru-RU" b="1" dirty="0">
                <a:solidFill>
                  <a:srgbClr val="FFC000"/>
                </a:solidFill>
              </a:rPr>
              <a:t> у </a:t>
            </a:r>
            <a:r>
              <a:rPr lang="ru-RU" b="1" dirty="0" err="1">
                <a:solidFill>
                  <a:srgbClr val="FFC000"/>
                </a:solidFill>
              </a:rPr>
              <a:t>відкритому</a:t>
            </a:r>
            <a:r>
              <a:rPr lang="ru-RU" b="1" dirty="0">
                <a:solidFill>
                  <a:srgbClr val="FFC000"/>
                </a:solidFill>
              </a:rPr>
              <a:t> </a:t>
            </a:r>
            <a:r>
              <a:rPr lang="ru-RU" b="1" dirty="0" err="1">
                <a:solidFill>
                  <a:srgbClr val="FFC000"/>
                </a:solidFill>
              </a:rPr>
              <a:t>доступі</a:t>
            </a:r>
            <a:r>
              <a:rPr lang="ru-RU" b="1" dirty="0">
                <a:solidFill>
                  <a:srgbClr val="FFC000"/>
                </a:solidFill>
              </a:rPr>
              <a:t>. </a:t>
            </a:r>
          </a:p>
          <a:p>
            <a:r>
              <a:rPr lang="ru-RU" b="1" dirty="0">
                <a:solidFill>
                  <a:srgbClr val="FFC000"/>
                </a:solidFill>
              </a:rPr>
              <a:t>  </a:t>
            </a:r>
          </a:p>
          <a:p>
            <a:r>
              <a:rPr lang="en-US" b="1" dirty="0" smtClean="0">
                <a:solidFill>
                  <a:srgbClr val="FFC000"/>
                </a:solidFill>
              </a:rPr>
              <a:t>dissertations.se </a:t>
            </a:r>
            <a:r>
              <a:rPr lang="en-US" b="1" dirty="0">
                <a:solidFill>
                  <a:srgbClr val="FFC000"/>
                </a:solidFill>
              </a:rPr>
              <a:t>- </a:t>
            </a:r>
            <a:r>
              <a:rPr lang="ru-RU" b="1" dirty="0" err="1">
                <a:solidFill>
                  <a:srgbClr val="FFC000"/>
                </a:solidFill>
              </a:rPr>
              <a:t>колекція</a:t>
            </a:r>
            <a:r>
              <a:rPr lang="ru-RU" b="1" dirty="0">
                <a:solidFill>
                  <a:srgbClr val="FFC000"/>
                </a:solidFill>
              </a:rPr>
              <a:t> </a:t>
            </a:r>
            <a:r>
              <a:rPr lang="ru-RU" b="1" dirty="0" err="1">
                <a:solidFill>
                  <a:srgbClr val="FFC000"/>
                </a:solidFill>
              </a:rPr>
              <a:t>шведських</a:t>
            </a:r>
            <a:r>
              <a:rPr lang="ru-RU" b="1" dirty="0">
                <a:solidFill>
                  <a:srgbClr val="FFC000"/>
                </a:solidFill>
              </a:rPr>
              <a:t> </a:t>
            </a:r>
            <a:r>
              <a:rPr lang="ru-RU" b="1" dirty="0" err="1">
                <a:solidFill>
                  <a:srgbClr val="FFC000"/>
                </a:solidFill>
              </a:rPr>
              <a:t>дисертацій</a:t>
            </a:r>
            <a:r>
              <a:rPr lang="ru-RU" b="1" dirty="0">
                <a:solidFill>
                  <a:srgbClr val="FFC000"/>
                </a:solidFill>
              </a:rPr>
              <a:t>, </a:t>
            </a:r>
            <a:r>
              <a:rPr lang="ru-RU" b="1" dirty="0" err="1">
                <a:solidFill>
                  <a:srgbClr val="FFC000"/>
                </a:solidFill>
              </a:rPr>
              <a:t>що</a:t>
            </a:r>
            <a:r>
              <a:rPr lang="ru-RU" b="1" dirty="0">
                <a:solidFill>
                  <a:srgbClr val="FFC000"/>
                </a:solidFill>
              </a:rPr>
              <a:t> </a:t>
            </a:r>
            <a:r>
              <a:rPr lang="ru-RU" b="1" dirty="0" err="1">
                <a:solidFill>
                  <a:srgbClr val="FFC000"/>
                </a:solidFill>
              </a:rPr>
              <a:t>містить</a:t>
            </a:r>
            <a:r>
              <a:rPr lang="ru-RU" b="1" dirty="0">
                <a:solidFill>
                  <a:srgbClr val="FFC000"/>
                </a:solidFill>
              </a:rPr>
              <a:t> </a:t>
            </a:r>
            <a:r>
              <a:rPr lang="ru-RU" b="1" dirty="0" err="1">
                <a:solidFill>
                  <a:srgbClr val="FFC000"/>
                </a:solidFill>
              </a:rPr>
              <a:t>більше</a:t>
            </a:r>
            <a:r>
              <a:rPr lang="ru-RU" b="1" dirty="0">
                <a:solidFill>
                  <a:srgbClr val="FFC000"/>
                </a:solidFill>
              </a:rPr>
              <a:t> 54 000 </a:t>
            </a:r>
            <a:r>
              <a:rPr lang="ru-RU" b="1" dirty="0" err="1">
                <a:solidFill>
                  <a:srgbClr val="FFC000"/>
                </a:solidFill>
              </a:rPr>
              <a:t>повнотекстових</a:t>
            </a:r>
            <a:r>
              <a:rPr lang="ru-RU" b="1" dirty="0">
                <a:solidFill>
                  <a:srgbClr val="FFC000"/>
                </a:solidFill>
              </a:rPr>
              <a:t> </a:t>
            </a:r>
            <a:r>
              <a:rPr lang="ru-RU" b="1" dirty="0" err="1">
                <a:solidFill>
                  <a:srgbClr val="FFC000"/>
                </a:solidFill>
              </a:rPr>
              <a:t>докторських</a:t>
            </a:r>
            <a:r>
              <a:rPr lang="ru-RU" b="1" dirty="0">
                <a:solidFill>
                  <a:srgbClr val="FFC000"/>
                </a:solidFill>
              </a:rPr>
              <a:t> </a:t>
            </a:r>
            <a:r>
              <a:rPr lang="ru-RU" b="1" dirty="0" err="1">
                <a:solidFill>
                  <a:srgbClr val="FFC000"/>
                </a:solidFill>
              </a:rPr>
              <a:t>дисертацій</a:t>
            </a:r>
            <a:r>
              <a:rPr lang="ru-RU" b="1" dirty="0">
                <a:solidFill>
                  <a:srgbClr val="FFC000"/>
                </a:solidFill>
              </a:rPr>
              <a:t> на </a:t>
            </a:r>
            <a:r>
              <a:rPr lang="ru-RU" b="1" dirty="0" err="1">
                <a:solidFill>
                  <a:srgbClr val="FFC000"/>
                </a:solidFill>
              </a:rPr>
              <a:t>різних</a:t>
            </a:r>
            <a:r>
              <a:rPr lang="ru-RU" b="1" dirty="0">
                <a:solidFill>
                  <a:srgbClr val="FFC000"/>
                </a:solidFill>
              </a:rPr>
              <a:t> </a:t>
            </a:r>
            <a:r>
              <a:rPr lang="ru-RU" b="1" dirty="0" err="1">
                <a:solidFill>
                  <a:srgbClr val="FFC000"/>
                </a:solidFill>
              </a:rPr>
              <a:t>європейських</a:t>
            </a:r>
            <a:r>
              <a:rPr lang="ru-RU" b="1" dirty="0">
                <a:solidFill>
                  <a:srgbClr val="FFC000"/>
                </a:solidFill>
              </a:rPr>
              <a:t> і </a:t>
            </a:r>
            <a:r>
              <a:rPr lang="ru-RU" b="1" dirty="0" err="1">
                <a:solidFill>
                  <a:srgbClr val="FFC000"/>
                </a:solidFill>
              </a:rPr>
              <a:t>східних</a:t>
            </a:r>
            <a:r>
              <a:rPr lang="ru-RU" b="1" dirty="0">
                <a:solidFill>
                  <a:srgbClr val="FFC000"/>
                </a:solidFill>
              </a:rPr>
              <a:t> </a:t>
            </a:r>
            <a:r>
              <a:rPr lang="ru-RU" b="1" dirty="0" err="1">
                <a:solidFill>
                  <a:srgbClr val="FFC000"/>
                </a:solidFill>
              </a:rPr>
              <a:t>мовах</a:t>
            </a:r>
            <a:r>
              <a:rPr lang="ru-RU" b="1" dirty="0">
                <a:solidFill>
                  <a:srgbClr val="FFC000"/>
                </a:solidFill>
              </a:rPr>
              <a:t>. </a:t>
            </a:r>
          </a:p>
          <a:p>
            <a:r>
              <a:rPr lang="ru-RU" b="1" dirty="0">
                <a:solidFill>
                  <a:srgbClr val="FFC000"/>
                </a:solidFill>
              </a:rPr>
              <a:t>  </a:t>
            </a:r>
          </a:p>
          <a:p>
            <a:r>
              <a:rPr lang="en-US" b="1" dirty="0" smtClean="0">
                <a:solidFill>
                  <a:srgbClr val="FFC000"/>
                </a:solidFill>
              </a:rPr>
              <a:t>theses.fr </a:t>
            </a:r>
            <a:r>
              <a:rPr lang="en-US" b="1" dirty="0">
                <a:solidFill>
                  <a:srgbClr val="FFC000"/>
                </a:solidFill>
              </a:rPr>
              <a:t>- </a:t>
            </a:r>
            <a:r>
              <a:rPr lang="ru-RU" b="1" dirty="0">
                <a:solidFill>
                  <a:srgbClr val="FFC000"/>
                </a:solidFill>
              </a:rPr>
              <a:t>база </a:t>
            </a:r>
            <a:r>
              <a:rPr lang="ru-RU" b="1" dirty="0" err="1">
                <a:solidFill>
                  <a:srgbClr val="FFC000"/>
                </a:solidFill>
              </a:rPr>
              <a:t>даних</a:t>
            </a:r>
            <a:r>
              <a:rPr lang="ru-RU" b="1" dirty="0">
                <a:solidFill>
                  <a:srgbClr val="FFC000"/>
                </a:solidFill>
              </a:rPr>
              <a:t>, створена в рамках проекту </a:t>
            </a:r>
            <a:r>
              <a:rPr lang="ru-RU" b="1" dirty="0" err="1">
                <a:solidFill>
                  <a:srgbClr val="FFC000"/>
                </a:solidFill>
              </a:rPr>
              <a:t>інформаційного</a:t>
            </a:r>
            <a:r>
              <a:rPr lang="ru-RU" b="1" dirty="0">
                <a:solidFill>
                  <a:srgbClr val="FFC000"/>
                </a:solidFill>
              </a:rPr>
              <a:t> </a:t>
            </a:r>
            <a:r>
              <a:rPr lang="ru-RU" b="1" dirty="0" err="1">
                <a:solidFill>
                  <a:srgbClr val="FFC000"/>
                </a:solidFill>
              </a:rPr>
              <a:t>забезпечення</a:t>
            </a:r>
            <a:r>
              <a:rPr lang="ru-RU" b="1" dirty="0">
                <a:solidFill>
                  <a:srgbClr val="FFC000"/>
                </a:solidFill>
              </a:rPr>
              <a:t> </a:t>
            </a:r>
            <a:r>
              <a:rPr lang="ru-RU" b="1" dirty="0" err="1">
                <a:solidFill>
                  <a:srgbClr val="FFC000"/>
                </a:solidFill>
              </a:rPr>
              <a:t>вищої</a:t>
            </a:r>
            <a:r>
              <a:rPr lang="ru-RU" b="1" dirty="0">
                <a:solidFill>
                  <a:srgbClr val="FFC000"/>
                </a:solidFill>
              </a:rPr>
              <a:t> </a:t>
            </a:r>
            <a:r>
              <a:rPr lang="ru-RU" b="1" dirty="0" err="1">
                <a:solidFill>
                  <a:srgbClr val="FFC000"/>
                </a:solidFill>
              </a:rPr>
              <a:t>освіти</a:t>
            </a:r>
            <a:r>
              <a:rPr lang="ru-RU" b="1" dirty="0">
                <a:solidFill>
                  <a:srgbClr val="FFC000"/>
                </a:solidFill>
              </a:rPr>
              <a:t> за </a:t>
            </a:r>
            <a:r>
              <a:rPr lang="ru-RU" b="1" dirty="0" err="1">
                <a:solidFill>
                  <a:srgbClr val="FFC000"/>
                </a:solidFill>
              </a:rPr>
              <a:t>підтримки</a:t>
            </a:r>
            <a:r>
              <a:rPr lang="ru-RU" b="1" dirty="0">
                <a:solidFill>
                  <a:srgbClr val="FFC000"/>
                </a:solidFill>
              </a:rPr>
              <a:t> </a:t>
            </a:r>
            <a:r>
              <a:rPr lang="ru-RU" b="1" dirty="0" err="1">
                <a:solidFill>
                  <a:srgbClr val="FFC000"/>
                </a:solidFill>
              </a:rPr>
              <a:t>Міністерства</a:t>
            </a:r>
            <a:r>
              <a:rPr lang="ru-RU" b="1" dirty="0">
                <a:solidFill>
                  <a:srgbClr val="FFC000"/>
                </a:solidFill>
              </a:rPr>
              <a:t> </a:t>
            </a:r>
            <a:r>
              <a:rPr lang="ru-RU" b="1" dirty="0" err="1">
                <a:solidFill>
                  <a:srgbClr val="FFC000"/>
                </a:solidFill>
              </a:rPr>
              <a:t>освіти</a:t>
            </a:r>
            <a:r>
              <a:rPr lang="ru-RU" b="1" dirty="0">
                <a:solidFill>
                  <a:srgbClr val="FFC000"/>
                </a:solidFill>
              </a:rPr>
              <a:t> </a:t>
            </a:r>
            <a:r>
              <a:rPr lang="ru-RU" b="1" dirty="0" err="1">
                <a:solidFill>
                  <a:srgbClr val="FFC000"/>
                </a:solidFill>
              </a:rPr>
              <a:t>Франції</a:t>
            </a:r>
            <a:r>
              <a:rPr lang="ru-RU" b="1" dirty="0" smtClean="0">
                <a:solidFill>
                  <a:srgbClr val="FFC000"/>
                </a:solidFill>
              </a:rPr>
              <a:t>.</a:t>
            </a:r>
            <a:endParaRPr lang="en-US" b="1" dirty="0" smtClean="0">
              <a:solidFill>
                <a:srgbClr val="FFC000"/>
              </a:solidFill>
            </a:endParaRPr>
          </a:p>
          <a:p>
            <a:endParaRPr lang="ru-RU" b="1" dirty="0">
              <a:solidFill>
                <a:srgbClr val="FFC000"/>
              </a:solidFill>
            </a:endParaRPr>
          </a:p>
          <a:p>
            <a:r>
              <a:rPr lang="en-US" b="1" dirty="0" smtClean="0">
                <a:solidFill>
                  <a:srgbClr val="FFC000"/>
                </a:solidFill>
              </a:rPr>
              <a:t>NDLTD </a:t>
            </a:r>
            <a:r>
              <a:rPr lang="en-US" b="1" dirty="0">
                <a:solidFill>
                  <a:srgbClr val="FFC000"/>
                </a:solidFill>
              </a:rPr>
              <a:t>- </a:t>
            </a:r>
            <a:r>
              <a:rPr lang="ru-RU" b="1" dirty="0" err="1">
                <a:solidFill>
                  <a:srgbClr val="FFC000"/>
                </a:solidFill>
              </a:rPr>
              <a:t>інформаційна</a:t>
            </a:r>
            <a:r>
              <a:rPr lang="ru-RU" b="1" dirty="0">
                <a:solidFill>
                  <a:srgbClr val="FFC000"/>
                </a:solidFill>
              </a:rPr>
              <a:t> система, </a:t>
            </a:r>
            <a:r>
              <a:rPr lang="ru-RU" b="1" dirty="0" err="1">
                <a:solidFill>
                  <a:srgbClr val="FFC000"/>
                </a:solidFill>
              </a:rPr>
              <a:t>підтримувана</a:t>
            </a:r>
            <a:r>
              <a:rPr lang="ru-RU" b="1" dirty="0">
                <a:solidFill>
                  <a:srgbClr val="FFC000"/>
                </a:solidFill>
              </a:rPr>
              <a:t> </a:t>
            </a:r>
            <a:r>
              <a:rPr lang="ru-RU" b="1" dirty="0" err="1">
                <a:solidFill>
                  <a:srgbClr val="FFC000"/>
                </a:solidFill>
              </a:rPr>
              <a:t>міжнародною</a:t>
            </a:r>
            <a:r>
              <a:rPr lang="ru-RU" b="1" dirty="0">
                <a:solidFill>
                  <a:srgbClr val="FFC000"/>
                </a:solidFill>
              </a:rPr>
              <a:t> </a:t>
            </a:r>
            <a:r>
              <a:rPr lang="ru-RU" b="1" dirty="0" err="1">
                <a:solidFill>
                  <a:srgbClr val="FFC000"/>
                </a:solidFill>
              </a:rPr>
              <a:t>організацією</a:t>
            </a:r>
            <a:r>
              <a:rPr lang="ru-RU" b="1" dirty="0">
                <a:solidFill>
                  <a:srgbClr val="FFC000"/>
                </a:solidFill>
              </a:rPr>
              <a:t> </a:t>
            </a:r>
            <a:r>
              <a:rPr lang="en-US" b="1" dirty="0">
                <a:solidFill>
                  <a:srgbClr val="FFC000"/>
                </a:solidFill>
              </a:rPr>
              <a:t>Networked Digital Library of Theses and Dissertations (NDLTD), </a:t>
            </a:r>
            <a:r>
              <a:rPr lang="ru-RU" b="1" dirty="0" err="1">
                <a:solidFill>
                  <a:srgbClr val="FFC000"/>
                </a:solidFill>
              </a:rPr>
              <a:t>забезпечує</a:t>
            </a:r>
            <a:r>
              <a:rPr lang="ru-RU" b="1" dirty="0">
                <a:solidFill>
                  <a:srgbClr val="FFC000"/>
                </a:solidFill>
              </a:rPr>
              <a:t> </a:t>
            </a:r>
            <a:r>
              <a:rPr lang="ru-RU" b="1" dirty="0" err="1">
                <a:solidFill>
                  <a:srgbClr val="FFC000"/>
                </a:solidFill>
              </a:rPr>
              <a:t>пошук</a:t>
            </a:r>
            <a:r>
              <a:rPr lang="ru-RU" b="1" dirty="0">
                <a:solidFill>
                  <a:srgbClr val="FFC000"/>
                </a:solidFill>
              </a:rPr>
              <a:t> </a:t>
            </a:r>
            <a:r>
              <a:rPr lang="ru-RU" b="1" dirty="0" err="1">
                <a:solidFill>
                  <a:srgbClr val="FFC000"/>
                </a:solidFill>
              </a:rPr>
              <a:t>повнотекстових</a:t>
            </a:r>
            <a:r>
              <a:rPr lang="ru-RU" b="1" dirty="0">
                <a:solidFill>
                  <a:srgbClr val="FFC000"/>
                </a:solidFill>
              </a:rPr>
              <a:t> </a:t>
            </a:r>
            <a:r>
              <a:rPr lang="ru-RU" b="1" dirty="0" err="1">
                <a:solidFill>
                  <a:srgbClr val="FFC000"/>
                </a:solidFill>
              </a:rPr>
              <a:t>дисертацій</a:t>
            </a:r>
            <a:r>
              <a:rPr lang="ru-RU" b="1" dirty="0">
                <a:solidFill>
                  <a:srgbClr val="FFC000"/>
                </a:solidFill>
              </a:rPr>
              <a:t> </a:t>
            </a:r>
            <a:r>
              <a:rPr lang="ru-RU" b="1" dirty="0" err="1">
                <a:solidFill>
                  <a:srgbClr val="FFC000"/>
                </a:solidFill>
              </a:rPr>
              <a:t>відкритого</a:t>
            </a:r>
            <a:r>
              <a:rPr lang="ru-RU" b="1" dirty="0">
                <a:solidFill>
                  <a:srgbClr val="FFC000"/>
                </a:solidFill>
              </a:rPr>
              <a:t> доступу </a:t>
            </a:r>
            <a:r>
              <a:rPr lang="ru-RU" b="1" dirty="0" err="1">
                <a:solidFill>
                  <a:srgbClr val="FFC000"/>
                </a:solidFill>
              </a:rPr>
              <a:t>або</a:t>
            </a:r>
            <a:r>
              <a:rPr lang="ru-RU" b="1" dirty="0">
                <a:solidFill>
                  <a:srgbClr val="FFC000"/>
                </a:solidFill>
              </a:rPr>
              <a:t> </a:t>
            </a:r>
            <a:r>
              <a:rPr lang="ru-RU" b="1" dirty="0" err="1">
                <a:solidFill>
                  <a:srgbClr val="FFC000"/>
                </a:solidFill>
              </a:rPr>
              <a:t>відомостей</a:t>
            </a:r>
            <a:r>
              <a:rPr lang="ru-RU" b="1" dirty="0">
                <a:solidFill>
                  <a:srgbClr val="FFC000"/>
                </a:solidFill>
              </a:rPr>
              <a:t> про </a:t>
            </a:r>
            <a:r>
              <a:rPr lang="ru-RU" b="1" dirty="0" err="1">
                <a:solidFill>
                  <a:srgbClr val="FFC000"/>
                </a:solidFill>
              </a:rPr>
              <a:t>дисертації</a:t>
            </a:r>
            <a:r>
              <a:rPr lang="ru-RU" b="1" dirty="0">
                <a:solidFill>
                  <a:srgbClr val="FFC000"/>
                </a:solidFill>
              </a:rPr>
              <a:t> </a:t>
            </a:r>
            <a:r>
              <a:rPr lang="ru-RU" b="1" dirty="0" err="1">
                <a:solidFill>
                  <a:srgbClr val="FFC000"/>
                </a:solidFill>
              </a:rPr>
              <a:t>обмеженого</a:t>
            </a:r>
            <a:r>
              <a:rPr lang="ru-RU" b="1" dirty="0">
                <a:solidFill>
                  <a:srgbClr val="FFC000"/>
                </a:solidFill>
              </a:rPr>
              <a:t> доступу.</a:t>
            </a:r>
            <a:endParaRPr lang="en-US" b="1" dirty="0">
              <a:solidFill>
                <a:srgbClr val="FFC000"/>
              </a:solidFill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518265"/>
            <a:ext cx="2124075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4" descr="http://i.imgur.com/7zmr6fM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0873" y="4708094"/>
            <a:ext cx="5262253" cy="666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http://i.imgur.com/9lud8c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62" y="5674484"/>
            <a:ext cx="3000276" cy="640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6" name="Picture 8" descr="http://i.imgur.com/EkArX7Q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5374646"/>
            <a:ext cx="2113189" cy="1239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upload.wikimedia.org/wikipedia/commons/thumb/f/f4/%D0%93%D0%B5%D1%80%D0%B1_%D0%9D%D0%A3%D0%9E%D0%AE%D0%90.jpg/440px-%D0%93%D0%B5%D1%80%D0%B1_%D0%9D%D0%A3%D0%9E%D0%AE%D0%90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00" y="44624"/>
            <a:ext cx="821171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043607" y="262389"/>
            <a:ext cx="8100393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НАУКОВИЙ ПОШУК: ВСЕСВІТНЯ МЕРЕЖА ЯК ДЖЕРЕЛО ІНФОРМАЦІЇ ДЛЯ ДОСЛІДНИКА-ПРАВНИКА</a:t>
            </a:r>
            <a:endParaRPr lang="ru-RU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5611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871700" y="6381328"/>
            <a:ext cx="5400600" cy="365125"/>
          </a:xfrm>
        </p:spPr>
        <p:txBody>
          <a:bodyPr/>
          <a:lstStyle/>
          <a:p>
            <a:pPr algn="ctr"/>
            <a:r>
              <a:rPr lang="en-US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"НУ ОЮА"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34149" y="1071900"/>
            <a:ext cx="8380820" cy="523220"/>
          </a:xfrm>
          <a:prstGeom prst="rect">
            <a:avLst/>
          </a:prstGeom>
          <a:noFill/>
          <a:scene3d>
            <a:camera prst="perspectiveFront"/>
            <a:lightRig rig="threePt" dir="t"/>
          </a:scene3d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solidFill>
                  <a:srgbClr val="FFC000"/>
                </a:solidFill>
              </a:rPr>
              <a:t>Наукові соціальні спільноти </a:t>
            </a:r>
            <a:r>
              <a:rPr lang="en-US" sz="2800" b="1" dirty="0">
                <a:solidFill>
                  <a:srgbClr val="FFC000"/>
                </a:solidFill>
              </a:rPr>
              <a:t> </a:t>
            </a:r>
            <a:r>
              <a:rPr lang="en-US" sz="2800" b="1" dirty="0" smtClean="0">
                <a:solidFill>
                  <a:srgbClr val="FFC000"/>
                </a:solidFill>
              </a:rPr>
              <a:t>(</a:t>
            </a:r>
            <a:r>
              <a:rPr lang="uk-UA" sz="2800" b="1" dirty="0" smtClean="0">
                <a:solidFill>
                  <a:srgbClr val="FFC000"/>
                </a:solidFill>
              </a:rPr>
              <a:t>наукові соціальні мережі)</a:t>
            </a:r>
            <a:endParaRPr lang="en-US" sz="2800" b="1" dirty="0" smtClean="0">
              <a:solidFill>
                <a:srgbClr val="FFC000"/>
              </a:solidFill>
            </a:endParaRPr>
          </a:p>
        </p:txBody>
      </p:sp>
      <p:pic>
        <p:nvPicPr>
          <p:cNvPr id="13316" name="Picture 4" descr="http://www.library.cmu.edu/sites/drupal-live.library.cmu.edu/files/Orci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866354"/>
            <a:ext cx="6968933" cy="3125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06533" y="5157192"/>
            <a:ext cx="348172" cy="523220"/>
          </a:xfrm>
          <a:prstGeom prst="rect">
            <a:avLst/>
          </a:prstGeom>
          <a:noFill/>
          <a:scene3d>
            <a:camera prst="perspectiveFront"/>
            <a:lightRig rig="threePt" dir="t"/>
          </a:scene3d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solidFill>
                  <a:srgbClr val="FFC000"/>
                </a:solidFill>
              </a:rPr>
              <a:t>  </a:t>
            </a:r>
            <a:endParaRPr lang="en-US" sz="2800" b="1" dirty="0" smtClean="0">
              <a:solidFill>
                <a:srgbClr val="FFC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8670" y="5118043"/>
            <a:ext cx="7800533" cy="954107"/>
          </a:xfrm>
          <a:prstGeom prst="rect">
            <a:avLst/>
          </a:prstGeom>
          <a:noFill/>
          <a:scene3d>
            <a:camera prst="perspectiveFront"/>
            <a:lightRig rig="threePt" dir="t"/>
          </a:scene3d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FFC000"/>
                </a:solidFill>
              </a:rPr>
              <a:t>ORCID (</a:t>
            </a:r>
            <a:r>
              <a:rPr lang="uk-UA" sz="2800" b="1" dirty="0" err="1">
                <a:solidFill>
                  <a:srgbClr val="FFC000"/>
                </a:solidFill>
              </a:rPr>
              <a:t>англ</a:t>
            </a:r>
            <a:r>
              <a:rPr lang="uk-UA" sz="2800" b="1" dirty="0">
                <a:solidFill>
                  <a:srgbClr val="FFC000"/>
                </a:solidFill>
              </a:rPr>
              <a:t>. </a:t>
            </a:r>
            <a:r>
              <a:rPr lang="en-US" sz="2800" b="1" dirty="0">
                <a:solidFill>
                  <a:srgbClr val="FFC000"/>
                </a:solidFill>
              </a:rPr>
              <a:t>Open Researcher and Contributor ID) — </a:t>
            </a:r>
            <a:endParaRPr lang="uk-UA" sz="2800" b="1" dirty="0" smtClean="0">
              <a:solidFill>
                <a:srgbClr val="FFC000"/>
              </a:solidFill>
            </a:endParaRPr>
          </a:p>
          <a:p>
            <a:r>
              <a:rPr lang="uk-UA" sz="2800" b="1" dirty="0" smtClean="0">
                <a:solidFill>
                  <a:srgbClr val="FFC000"/>
                </a:solidFill>
              </a:rPr>
              <a:t>єдиний </a:t>
            </a:r>
            <a:r>
              <a:rPr lang="uk-UA" sz="2800" b="1" dirty="0">
                <a:solidFill>
                  <a:srgbClr val="FFC000"/>
                </a:solidFill>
              </a:rPr>
              <a:t>міжнародний реєстр вчених </a:t>
            </a:r>
            <a:r>
              <a:rPr lang="en-US" sz="2800" b="1" dirty="0">
                <a:solidFill>
                  <a:srgbClr val="FFC000"/>
                </a:solidFill>
              </a:rPr>
              <a:t>ORCID.</a:t>
            </a:r>
            <a:endParaRPr lang="en-US" sz="2800" b="1" dirty="0" smtClean="0">
              <a:solidFill>
                <a:srgbClr val="FFC000"/>
              </a:solidFill>
            </a:endParaRPr>
          </a:p>
        </p:txBody>
      </p:sp>
      <p:pic>
        <p:nvPicPr>
          <p:cNvPr id="9" name="Picture 2" descr="http://upload.wikimedia.org/wikipedia/commons/thumb/f/f4/%D0%93%D0%B5%D1%80%D0%B1_%D0%9D%D0%A3%D0%9E%D0%AE%D0%90.jpg/440px-%D0%93%D0%B5%D1%80%D0%B1_%D0%9D%D0%A3%D0%9E%D0%AE%D0%90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00" y="44624"/>
            <a:ext cx="821171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043607" y="262389"/>
            <a:ext cx="8100393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НАУКОВИЙ ПОШУК: ВСЕСВІТНЯ МЕРЕЖА ЯК ДЖЕРЕЛО ІНФОРМАЦІЇ ДЛЯ ДОСЛІДНИКА-ПРАВНИКА</a:t>
            </a:r>
            <a:endParaRPr lang="ru-RU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5611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871700" y="6381328"/>
            <a:ext cx="5400600" cy="365125"/>
          </a:xfrm>
        </p:spPr>
        <p:txBody>
          <a:bodyPr/>
          <a:lstStyle/>
          <a:p>
            <a:pPr algn="ctr"/>
            <a:r>
              <a:rPr lang="en-US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"НУ ОЮА"</a:t>
            </a:r>
          </a:p>
        </p:txBody>
      </p:sp>
      <p:pic>
        <p:nvPicPr>
          <p:cNvPr id="14338" name="Picture 2" descr="http://onwardtoourpast.com/wp-content/uploads/2015/07/academia.png?933bfb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4351" y="624393"/>
            <a:ext cx="2773142" cy="2773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02387" y="980728"/>
            <a:ext cx="3900266" cy="5262979"/>
          </a:xfrm>
          <a:prstGeom prst="rect">
            <a:avLst/>
          </a:prstGeom>
          <a:noFill/>
          <a:scene3d>
            <a:camera prst="perspectiveFront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C000"/>
                </a:solidFill>
              </a:rPr>
              <a:t>Academia.edu — </a:t>
            </a:r>
            <a:r>
              <a:rPr lang="ru-RU" sz="2800" b="1" dirty="0" err="1">
                <a:solidFill>
                  <a:srgbClr val="FFC000"/>
                </a:solidFill>
              </a:rPr>
              <a:t>соціальна</a:t>
            </a:r>
            <a:r>
              <a:rPr lang="ru-RU" sz="2800" b="1" dirty="0">
                <a:solidFill>
                  <a:srgbClr val="FFC000"/>
                </a:solidFill>
              </a:rPr>
              <a:t> мережа для </a:t>
            </a:r>
            <a:r>
              <a:rPr lang="ru-RU" sz="2800" b="1" dirty="0" err="1">
                <a:solidFill>
                  <a:srgbClr val="FFC000"/>
                </a:solidFill>
              </a:rPr>
              <a:t>співпраці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r>
              <a:rPr lang="ru-RU" sz="2800" b="1" dirty="0" err="1" smtClean="0">
                <a:solidFill>
                  <a:srgbClr val="FFC000"/>
                </a:solidFill>
              </a:rPr>
              <a:t>вчених</a:t>
            </a:r>
            <a:r>
              <a:rPr lang="ru-RU" sz="2800" b="1" dirty="0" smtClean="0">
                <a:solidFill>
                  <a:srgbClr val="FFC000"/>
                </a:solidFill>
              </a:rPr>
              <a:t>. </a:t>
            </a:r>
          </a:p>
          <a:p>
            <a:r>
              <a:rPr lang="ru-RU" sz="2800" b="1" dirty="0" smtClean="0">
                <a:solidFill>
                  <a:srgbClr val="FFC000"/>
                </a:solidFill>
              </a:rPr>
              <a:t>Мережа </a:t>
            </a:r>
            <a:r>
              <a:rPr lang="ru-RU" sz="2800" b="1" dirty="0" err="1">
                <a:solidFill>
                  <a:srgbClr val="FFC000"/>
                </a:solidFill>
              </a:rPr>
              <a:t>може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r>
              <a:rPr lang="ru-RU" sz="2800" b="1" dirty="0" err="1">
                <a:solidFill>
                  <a:srgbClr val="FFC000"/>
                </a:solidFill>
              </a:rPr>
              <a:t>використовуватися</a:t>
            </a:r>
            <a:r>
              <a:rPr lang="ru-RU" sz="2800" b="1" dirty="0">
                <a:solidFill>
                  <a:srgbClr val="FFC000"/>
                </a:solidFill>
              </a:rPr>
              <a:t> для того, </a:t>
            </a:r>
            <a:r>
              <a:rPr lang="ru-RU" sz="2800" b="1" dirty="0" err="1">
                <a:solidFill>
                  <a:srgbClr val="FFC000"/>
                </a:solidFill>
              </a:rPr>
              <a:t>щоб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r>
              <a:rPr lang="ru-RU" sz="2800" b="1" dirty="0" err="1">
                <a:solidFill>
                  <a:srgbClr val="FFC000"/>
                </a:solidFill>
              </a:rPr>
              <a:t>ділитися</a:t>
            </a:r>
            <a:r>
              <a:rPr lang="ru-RU" sz="2800" b="1" dirty="0">
                <a:solidFill>
                  <a:srgbClr val="FFC000"/>
                </a:solidFill>
              </a:rPr>
              <a:t> з </a:t>
            </a:r>
            <a:r>
              <a:rPr lang="ru-RU" sz="2800" b="1" dirty="0" err="1">
                <a:solidFill>
                  <a:srgbClr val="FFC000"/>
                </a:solidFill>
              </a:rPr>
              <a:t>іншими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r>
              <a:rPr lang="ru-RU" sz="2800" b="1" dirty="0" err="1">
                <a:solidFill>
                  <a:srgbClr val="FFC000"/>
                </a:solidFill>
              </a:rPr>
              <a:t>своїми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r>
              <a:rPr lang="ru-RU" sz="2800" b="1" dirty="0" err="1">
                <a:solidFill>
                  <a:srgbClr val="FFC000"/>
                </a:solidFill>
              </a:rPr>
              <a:t>статтями</a:t>
            </a:r>
            <a:r>
              <a:rPr lang="ru-RU" sz="2800" b="1" dirty="0">
                <a:solidFill>
                  <a:srgbClr val="FFC000"/>
                </a:solidFill>
              </a:rPr>
              <a:t>, </a:t>
            </a:r>
            <a:r>
              <a:rPr lang="ru-RU" sz="2800" b="1" dirty="0" err="1">
                <a:solidFill>
                  <a:srgbClr val="FFC000"/>
                </a:solidFill>
              </a:rPr>
              <a:t>відстежувати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r>
              <a:rPr lang="ru-RU" sz="2800" b="1" dirty="0" err="1">
                <a:solidFill>
                  <a:srgbClr val="FFC000"/>
                </a:solidFill>
              </a:rPr>
              <a:t>їхнє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r>
              <a:rPr lang="ru-RU" sz="2800" b="1" dirty="0" err="1">
                <a:solidFill>
                  <a:srgbClr val="FFC000"/>
                </a:solidFill>
              </a:rPr>
              <a:t>цитування</a:t>
            </a:r>
            <a:r>
              <a:rPr lang="ru-RU" sz="2800" b="1" dirty="0">
                <a:solidFill>
                  <a:srgbClr val="FFC000"/>
                </a:solidFill>
              </a:rPr>
              <a:t> і </a:t>
            </a:r>
            <a:r>
              <a:rPr lang="ru-RU" sz="2800" b="1" dirty="0" err="1">
                <a:solidFill>
                  <a:srgbClr val="FFC000"/>
                </a:solidFill>
              </a:rPr>
              <a:t>стежити</a:t>
            </a:r>
            <a:r>
              <a:rPr lang="ru-RU" sz="2800" b="1" dirty="0">
                <a:solidFill>
                  <a:srgbClr val="FFC000"/>
                </a:solidFill>
              </a:rPr>
              <a:t> за новинами </a:t>
            </a:r>
            <a:r>
              <a:rPr lang="ru-RU" sz="2800" b="1" dirty="0" err="1">
                <a:solidFill>
                  <a:srgbClr val="FFC000"/>
                </a:solidFill>
              </a:rPr>
              <a:t>досліджень</a:t>
            </a:r>
            <a:r>
              <a:rPr lang="ru-RU" sz="2800" b="1" dirty="0">
                <a:solidFill>
                  <a:srgbClr val="FFC000"/>
                </a:solidFill>
              </a:rPr>
              <a:t> і </a:t>
            </a:r>
            <a:r>
              <a:rPr lang="ru-RU" sz="2800" b="1" dirty="0" err="1">
                <a:solidFill>
                  <a:srgbClr val="FFC000"/>
                </a:solidFill>
              </a:rPr>
              <a:t>розробок</a:t>
            </a:r>
            <a:r>
              <a:rPr lang="ru-RU" sz="2800" b="1" dirty="0">
                <a:solidFill>
                  <a:srgbClr val="FFC000"/>
                </a:solidFill>
              </a:rPr>
              <a:t> за </a:t>
            </a:r>
            <a:r>
              <a:rPr lang="ru-RU" sz="2800" b="1" dirty="0" err="1">
                <a:solidFill>
                  <a:srgbClr val="FFC000"/>
                </a:solidFill>
              </a:rPr>
              <a:t>іменами</a:t>
            </a:r>
            <a:r>
              <a:rPr lang="ru-RU" sz="2800" b="1" dirty="0">
                <a:solidFill>
                  <a:srgbClr val="FFC000"/>
                </a:solidFill>
              </a:rPr>
              <a:t> й </a:t>
            </a:r>
            <a:r>
              <a:rPr lang="ru-RU" sz="2800" b="1" dirty="0" err="1">
                <a:solidFill>
                  <a:srgbClr val="FFC000"/>
                </a:solidFill>
              </a:rPr>
              <a:t>ключовими</a:t>
            </a:r>
            <a:r>
              <a:rPr lang="ru-RU" sz="2800" b="1" dirty="0">
                <a:solidFill>
                  <a:srgbClr val="FFC000"/>
                </a:solidFill>
              </a:rPr>
              <a:t> словами</a:t>
            </a:r>
            <a:endParaRPr lang="en-US" sz="2800" b="1" dirty="0" smtClean="0">
              <a:solidFill>
                <a:srgbClr val="FFC000"/>
              </a:solidFill>
            </a:endParaRPr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2" t="13095" r="22694" b="12897"/>
          <a:stretch/>
        </p:blipFill>
        <p:spPr bwMode="auto">
          <a:xfrm>
            <a:off x="4559605" y="3428999"/>
            <a:ext cx="4031517" cy="29427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http://upload.wikimedia.org/wikipedia/commons/thumb/f/f4/%D0%93%D0%B5%D1%80%D0%B1_%D0%9D%D0%A3%D0%9E%D0%AE%D0%90.jpg/440px-%D0%93%D0%B5%D1%80%D0%B1_%D0%9D%D0%A3%D0%9E%D0%AE%D0%90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00" y="44624"/>
            <a:ext cx="821171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043607" y="262389"/>
            <a:ext cx="8100393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НАУКОВИЙ ПОШУК: ВСЕСВІТНЯ МЕРЕЖА ЯК ДЖЕРЕЛО ІНФОРМАЦІЇ ДЛЯ ДОСЛІДНИКА-ПРАВНИКА</a:t>
            </a:r>
            <a:endParaRPr lang="ru-RU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5611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871700" y="6381328"/>
            <a:ext cx="5400600" cy="365125"/>
          </a:xfrm>
        </p:spPr>
        <p:txBody>
          <a:bodyPr/>
          <a:lstStyle/>
          <a:p>
            <a:pPr algn="ctr"/>
            <a:r>
              <a:rPr lang="en-US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"НУ ОЮА"</a:t>
            </a: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95" r="17452" b="6250"/>
          <a:stretch/>
        </p:blipFill>
        <p:spPr bwMode="auto">
          <a:xfrm>
            <a:off x="160033" y="1195942"/>
            <a:ext cx="5112301" cy="280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936302"/>
            <a:ext cx="2113387" cy="211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89756" y="4049689"/>
            <a:ext cx="8964488" cy="2677656"/>
          </a:xfrm>
          <a:prstGeom prst="rect">
            <a:avLst/>
          </a:prstGeom>
          <a:noFill/>
          <a:scene3d>
            <a:camera prst="perspectiveFront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en-US" sz="2800" b="1" dirty="0" err="1" smtClean="0">
                <a:solidFill>
                  <a:srgbClr val="FFC000"/>
                </a:solidFill>
              </a:rPr>
              <a:t>ResearchGate</a:t>
            </a:r>
            <a:r>
              <a:rPr lang="ru-RU" sz="2800" b="1" dirty="0" smtClean="0">
                <a:solidFill>
                  <a:srgbClr val="FFC000"/>
                </a:solidFill>
              </a:rPr>
              <a:t> </a:t>
            </a:r>
            <a:r>
              <a:rPr lang="ru-RU" sz="2800" b="1" dirty="0">
                <a:solidFill>
                  <a:srgbClr val="FFC000"/>
                </a:solidFill>
              </a:rPr>
              <a:t>– </a:t>
            </a:r>
            <a:r>
              <a:rPr lang="ru-RU" sz="2800" b="1" dirty="0" err="1">
                <a:solidFill>
                  <a:srgbClr val="FFC000"/>
                </a:solidFill>
              </a:rPr>
              <a:t>науковий</a:t>
            </a:r>
            <a:r>
              <a:rPr lang="ru-RU" sz="2800" b="1" dirty="0">
                <a:solidFill>
                  <a:srgbClr val="FFC000"/>
                </a:solidFill>
              </a:rPr>
              <a:t> портал та </a:t>
            </a:r>
            <a:r>
              <a:rPr lang="ru-RU" sz="2800" b="1" dirty="0" err="1">
                <a:solidFill>
                  <a:srgbClr val="FFC000"/>
                </a:solidFill>
              </a:rPr>
              <a:t>соціальна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r>
              <a:rPr lang="ru-RU" sz="2800" b="1" dirty="0" smtClean="0">
                <a:solidFill>
                  <a:srgbClr val="FFC000"/>
                </a:solidFill>
              </a:rPr>
              <a:t>мережа, </a:t>
            </a:r>
            <a:r>
              <a:rPr lang="ru-RU" sz="2800" b="1" dirty="0" err="1">
                <a:solidFill>
                  <a:srgbClr val="FFC000"/>
                </a:solidFill>
              </a:rPr>
              <a:t>засіб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r>
              <a:rPr lang="ru-RU" sz="2800" b="1" dirty="0" err="1">
                <a:solidFill>
                  <a:srgbClr val="FFC000"/>
                </a:solidFill>
              </a:rPr>
              <a:t>співробітництва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r>
              <a:rPr lang="ru-RU" sz="2800" b="1" dirty="0" err="1">
                <a:solidFill>
                  <a:srgbClr val="FFC000"/>
                </a:solidFill>
              </a:rPr>
              <a:t>між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r>
              <a:rPr lang="ru-RU" sz="2800" b="1" dirty="0" err="1">
                <a:solidFill>
                  <a:srgbClr val="FFC000"/>
                </a:solidFill>
              </a:rPr>
              <a:t>вченими</a:t>
            </a:r>
            <a:r>
              <a:rPr lang="ru-RU" sz="2800" b="1" dirty="0">
                <a:solidFill>
                  <a:srgbClr val="FFC000"/>
                </a:solidFill>
              </a:rPr>
              <a:t> з будь-</a:t>
            </a:r>
            <a:r>
              <a:rPr lang="ru-RU" sz="2800" b="1" dirty="0" err="1">
                <a:solidFill>
                  <a:srgbClr val="FFC000"/>
                </a:solidFill>
              </a:rPr>
              <a:t>яких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r>
              <a:rPr lang="ru-RU" sz="2800" b="1" dirty="0" err="1">
                <a:solidFill>
                  <a:srgbClr val="FFC000"/>
                </a:solidFill>
              </a:rPr>
              <a:t>наукових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r>
              <a:rPr lang="ru-RU" sz="2800" b="1" dirty="0" err="1">
                <a:solidFill>
                  <a:srgbClr val="FFC000"/>
                </a:solidFill>
              </a:rPr>
              <a:t>дисциплін</a:t>
            </a:r>
            <a:r>
              <a:rPr lang="ru-RU" sz="2800" b="1" dirty="0">
                <a:solidFill>
                  <a:srgbClr val="FFC000"/>
                </a:solidFill>
              </a:rPr>
              <a:t>. Вона </a:t>
            </a:r>
            <a:r>
              <a:rPr lang="ru-RU" sz="2800" b="1" dirty="0" err="1">
                <a:solidFill>
                  <a:srgbClr val="FFC000"/>
                </a:solidFill>
              </a:rPr>
              <a:t>містить</a:t>
            </a:r>
            <a:r>
              <a:rPr lang="ru-RU" sz="2800" b="1" dirty="0">
                <a:solidFill>
                  <a:srgbClr val="FFC000"/>
                </a:solidFill>
              </a:rPr>
              <a:t> веб-</a:t>
            </a:r>
            <a:r>
              <a:rPr lang="ru-RU" sz="2800" b="1" dirty="0" err="1">
                <a:solidFill>
                  <a:srgbClr val="FFC000"/>
                </a:solidFill>
              </a:rPr>
              <a:t>застосунки</a:t>
            </a:r>
            <a:r>
              <a:rPr lang="ru-RU" sz="2800" b="1" dirty="0">
                <a:solidFill>
                  <a:srgbClr val="FFC000"/>
                </a:solidFill>
              </a:rPr>
              <a:t>, </a:t>
            </a:r>
            <a:r>
              <a:rPr lang="ru-RU" sz="2800" b="1" dirty="0" err="1">
                <a:solidFill>
                  <a:srgbClr val="FFC000"/>
                </a:solidFill>
              </a:rPr>
              <a:t>включаючи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r>
              <a:rPr lang="ru-RU" sz="2800" b="1" dirty="0" err="1">
                <a:solidFill>
                  <a:srgbClr val="FFC000"/>
                </a:solidFill>
              </a:rPr>
              <a:t>семантичний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r>
              <a:rPr lang="ru-RU" sz="2800" b="1" dirty="0" err="1" smtClean="0">
                <a:solidFill>
                  <a:srgbClr val="FFC000"/>
                </a:solidFill>
              </a:rPr>
              <a:t>пошук</a:t>
            </a:r>
            <a:r>
              <a:rPr lang="ru-RU" sz="2800" b="1" dirty="0" smtClean="0">
                <a:solidFill>
                  <a:srgbClr val="FFC000"/>
                </a:solidFill>
              </a:rPr>
              <a:t>, </a:t>
            </a:r>
            <a:r>
              <a:rPr lang="ru-RU" sz="2800" b="1" dirty="0" err="1">
                <a:solidFill>
                  <a:srgbClr val="FFC000"/>
                </a:solidFill>
              </a:rPr>
              <a:t>обмін</a:t>
            </a:r>
            <a:r>
              <a:rPr lang="ru-RU" sz="2800" b="1" dirty="0">
                <a:solidFill>
                  <a:srgbClr val="FFC000"/>
                </a:solidFill>
              </a:rPr>
              <a:t> файлами, </a:t>
            </a:r>
            <a:r>
              <a:rPr lang="ru-RU" sz="2800" b="1" dirty="0" err="1">
                <a:solidFill>
                  <a:srgbClr val="FFC000"/>
                </a:solidFill>
              </a:rPr>
              <a:t>спільне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r>
              <a:rPr lang="ru-RU" sz="2800" b="1" dirty="0" err="1">
                <a:solidFill>
                  <a:srgbClr val="FFC000"/>
                </a:solidFill>
              </a:rPr>
              <a:t>користування</a:t>
            </a:r>
            <a:r>
              <a:rPr lang="ru-RU" sz="2800" b="1" dirty="0">
                <a:solidFill>
                  <a:srgbClr val="FFC000"/>
                </a:solidFill>
              </a:rPr>
              <a:t> базою </a:t>
            </a:r>
            <a:r>
              <a:rPr lang="ru-RU" sz="2800" b="1" dirty="0" err="1">
                <a:solidFill>
                  <a:srgbClr val="FFC000"/>
                </a:solidFill>
              </a:rPr>
              <a:t>публікацій</a:t>
            </a:r>
            <a:r>
              <a:rPr lang="ru-RU" sz="2800" b="1" dirty="0">
                <a:solidFill>
                  <a:srgbClr val="FFC000"/>
                </a:solidFill>
              </a:rPr>
              <a:t>, </a:t>
            </a:r>
            <a:r>
              <a:rPr lang="ru-RU" sz="2800" b="1" dirty="0" err="1">
                <a:solidFill>
                  <a:srgbClr val="FFC000"/>
                </a:solidFill>
              </a:rPr>
              <a:t>форуми</a:t>
            </a:r>
            <a:r>
              <a:rPr lang="ru-RU" sz="2800" b="1" dirty="0">
                <a:solidFill>
                  <a:srgbClr val="FFC000"/>
                </a:solidFill>
              </a:rPr>
              <a:t>, </a:t>
            </a:r>
            <a:r>
              <a:rPr lang="ru-RU" sz="2800" b="1" dirty="0" err="1">
                <a:solidFill>
                  <a:srgbClr val="FFC000"/>
                </a:solidFill>
              </a:rPr>
              <a:t>методологічні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r>
              <a:rPr lang="ru-RU" sz="2800" b="1" dirty="0" err="1">
                <a:solidFill>
                  <a:srgbClr val="FFC000"/>
                </a:solidFill>
              </a:rPr>
              <a:t>дискусії</a:t>
            </a:r>
            <a:r>
              <a:rPr lang="ru-RU" sz="2800" b="1" dirty="0">
                <a:solidFill>
                  <a:srgbClr val="FFC000"/>
                </a:solidFill>
              </a:rPr>
              <a:t>, </a:t>
            </a:r>
            <a:r>
              <a:rPr lang="ru-RU" sz="2800" b="1" dirty="0" err="1">
                <a:solidFill>
                  <a:srgbClr val="FFC000"/>
                </a:solidFill>
              </a:rPr>
              <a:t>групи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r>
              <a:rPr lang="ru-RU" sz="2800" b="1" dirty="0" err="1">
                <a:solidFill>
                  <a:srgbClr val="FFC000"/>
                </a:solidFill>
              </a:rPr>
              <a:t>тощо</a:t>
            </a:r>
            <a:r>
              <a:rPr lang="ru-RU" sz="2800" b="1" dirty="0">
                <a:solidFill>
                  <a:srgbClr val="FFC000"/>
                </a:solidFill>
              </a:rPr>
              <a:t>.</a:t>
            </a:r>
            <a:r>
              <a:rPr lang="en-US" sz="2800" b="1" dirty="0" smtClean="0">
                <a:solidFill>
                  <a:srgbClr val="FFC000"/>
                </a:solidFill>
              </a:rPr>
              <a:t>.</a:t>
            </a:r>
          </a:p>
        </p:txBody>
      </p:sp>
      <p:pic>
        <p:nvPicPr>
          <p:cNvPr id="7" name="Picture 2" descr="http://upload.wikimedia.org/wikipedia/commons/thumb/f/f4/%D0%93%D0%B5%D1%80%D0%B1_%D0%9D%D0%A3%D0%9E%D0%AE%D0%90.jpg/440px-%D0%93%D0%B5%D1%80%D0%B1_%D0%9D%D0%A3%D0%9E%D0%AE%D0%90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00" y="44624"/>
            <a:ext cx="821171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043607" y="262389"/>
            <a:ext cx="8100393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НАУКОВИЙ ПОШУК: ВСЕСВІТНЯ МЕРЕЖА ЯК ДЖЕРЕЛО ІНФОРМАЦІЇ ДЛЯ ДОСЛІДНИКА-ПРАВНИКА</a:t>
            </a:r>
            <a:endParaRPr lang="ru-RU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2749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871700" y="6381328"/>
            <a:ext cx="5400600" cy="365125"/>
          </a:xfrm>
        </p:spPr>
        <p:txBody>
          <a:bodyPr/>
          <a:lstStyle/>
          <a:p>
            <a:pPr algn="ctr"/>
            <a:r>
              <a:rPr lang="en-US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"НУ ОЮА"</a:t>
            </a:r>
          </a:p>
        </p:txBody>
      </p:sp>
      <p:pic>
        <p:nvPicPr>
          <p:cNvPr id="15362" name="Picture 2" descr="http://cdn.radiobardak.com/wp-content/uploads/2012/11/%D0%A7%D1%82%D0%BE-%D1%82%D0%B0%D0%BA%D0%BE%D0%B5-LinkedIn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3012" y="2780928"/>
            <a:ext cx="6657975" cy="2847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19090" y="836712"/>
            <a:ext cx="8705818" cy="1815882"/>
          </a:xfrm>
          <a:prstGeom prst="rect">
            <a:avLst/>
          </a:prstGeom>
          <a:noFill/>
          <a:scene3d>
            <a:camera prst="perspectiveFront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ru-RU" sz="2800" b="1" dirty="0" err="1" smtClean="0">
                <a:solidFill>
                  <a:srgbClr val="FFC000"/>
                </a:solidFill>
              </a:rPr>
              <a:t>LinkedIn</a:t>
            </a:r>
            <a:r>
              <a:rPr lang="ru-RU" sz="2800" b="1" dirty="0" smtClean="0">
                <a:solidFill>
                  <a:srgbClr val="FFC000"/>
                </a:solidFill>
              </a:rPr>
              <a:t> — </a:t>
            </a:r>
            <a:r>
              <a:rPr lang="ru-RU" sz="2800" b="1" dirty="0" err="1">
                <a:solidFill>
                  <a:srgbClr val="FFC000"/>
                </a:solidFill>
              </a:rPr>
              <a:t>соціальна</a:t>
            </a:r>
            <a:r>
              <a:rPr lang="ru-RU" sz="2800" b="1" dirty="0">
                <a:solidFill>
                  <a:srgbClr val="FFC000"/>
                </a:solidFill>
              </a:rPr>
              <a:t> мережа для </a:t>
            </a:r>
            <a:r>
              <a:rPr lang="ru-RU" sz="2800" b="1" dirty="0" err="1">
                <a:solidFill>
                  <a:srgbClr val="FFC000"/>
                </a:solidFill>
              </a:rPr>
              <a:t>пошуку</a:t>
            </a:r>
            <a:r>
              <a:rPr lang="ru-RU" sz="2800" b="1" dirty="0">
                <a:solidFill>
                  <a:srgbClr val="FFC000"/>
                </a:solidFill>
              </a:rPr>
              <a:t> і </a:t>
            </a:r>
            <a:r>
              <a:rPr lang="ru-RU" sz="2800" b="1" dirty="0" err="1">
                <a:solidFill>
                  <a:srgbClr val="FFC000"/>
                </a:solidFill>
              </a:rPr>
              <a:t>встановлення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r>
              <a:rPr lang="ru-RU" sz="2800" b="1" dirty="0" err="1">
                <a:solidFill>
                  <a:srgbClr val="FFC000"/>
                </a:solidFill>
              </a:rPr>
              <a:t>ділових</a:t>
            </a:r>
            <a:r>
              <a:rPr lang="ru-RU" sz="2800" b="1" dirty="0">
                <a:solidFill>
                  <a:srgbClr val="FFC000"/>
                </a:solidFill>
              </a:rPr>
              <a:t> </a:t>
            </a:r>
            <a:r>
              <a:rPr lang="ru-RU" sz="2800" b="1" dirty="0" err="1">
                <a:solidFill>
                  <a:srgbClr val="FFC000"/>
                </a:solidFill>
              </a:rPr>
              <a:t>контактів</a:t>
            </a:r>
            <a:r>
              <a:rPr lang="ru-RU" sz="2800" b="1" dirty="0" smtClean="0">
                <a:solidFill>
                  <a:srgbClr val="FFC000"/>
                </a:solidFill>
              </a:rPr>
              <a:t>. </a:t>
            </a:r>
            <a:r>
              <a:rPr lang="uk-UA" sz="2800" b="1" dirty="0" smtClean="0">
                <a:solidFill>
                  <a:srgbClr val="FFC000"/>
                </a:solidFill>
              </a:rPr>
              <a:t>Є можливість завантаження повних текстів статей, що дозволяє знаходити у мережі наукові публікації</a:t>
            </a:r>
            <a:r>
              <a:rPr lang="en-US" sz="2800" b="1" dirty="0" smtClean="0">
                <a:solidFill>
                  <a:srgbClr val="FFC000"/>
                </a:solidFill>
              </a:rPr>
              <a:t>.</a:t>
            </a:r>
          </a:p>
        </p:txBody>
      </p:sp>
      <p:pic>
        <p:nvPicPr>
          <p:cNvPr id="6" name="Picture 2" descr="http://upload.wikimedia.org/wikipedia/commons/thumb/f/f4/%D0%93%D0%B5%D1%80%D0%B1_%D0%9D%D0%A3%D0%9E%D0%AE%D0%90.jpg/440px-%D0%93%D0%B5%D1%80%D0%B1_%D0%9D%D0%A3%D0%9E%D0%AE%D0%90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00" y="44624"/>
            <a:ext cx="821171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043607" y="262389"/>
            <a:ext cx="8100393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НАУКОВИЙ ПОШУК: ВСЕСВІТНЯ МЕРЕЖА ЯК ДЖЕРЕЛО ІНФОРМАЦІЇ ДЛЯ ДОСЛІДНИКА-ПРАВНИКА</a:t>
            </a:r>
            <a:endParaRPr lang="ru-RU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5611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871700" y="6381328"/>
            <a:ext cx="5400600" cy="365125"/>
          </a:xfrm>
        </p:spPr>
        <p:txBody>
          <a:bodyPr/>
          <a:lstStyle/>
          <a:p>
            <a:pPr algn="ctr"/>
            <a:r>
              <a:rPr lang="en-US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"НУ ОЮА"</a:t>
            </a:r>
          </a:p>
        </p:txBody>
      </p:sp>
      <p:pic>
        <p:nvPicPr>
          <p:cNvPr id="16386" name="Picture 2" descr="http://digitalcommons.bepress.com/repository-software/1001/preview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284984"/>
            <a:ext cx="38100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4" descr="http://www.bepress.com/assets/images/branding/id_sw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787" y="1044386"/>
            <a:ext cx="4536504" cy="1751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860032" y="796532"/>
            <a:ext cx="4352909" cy="2246769"/>
          </a:xfrm>
          <a:prstGeom prst="rect">
            <a:avLst/>
          </a:prstGeom>
          <a:noFill/>
          <a:scene3d>
            <a:camera prst="perspectiveFront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en-US" sz="2800" b="1" dirty="0" err="1" smtClean="0">
                <a:solidFill>
                  <a:srgbClr val="FFC000"/>
                </a:solidFill>
              </a:rPr>
              <a:t>SelectedWorks</a:t>
            </a:r>
            <a:r>
              <a:rPr lang="en-US" sz="2800" b="1" dirty="0" smtClean="0">
                <a:solidFill>
                  <a:srgbClr val="FFC000"/>
                </a:solidFill>
              </a:rPr>
              <a:t> </a:t>
            </a:r>
            <a:r>
              <a:rPr lang="uk-UA" sz="2800" b="1" dirty="0" smtClean="0">
                <a:solidFill>
                  <a:srgbClr val="FFC000"/>
                </a:solidFill>
              </a:rPr>
              <a:t>від </a:t>
            </a:r>
            <a:r>
              <a:rPr lang="en-US" sz="2800" b="1" dirty="0" err="1" smtClean="0">
                <a:solidFill>
                  <a:srgbClr val="FFC000"/>
                </a:solidFill>
              </a:rPr>
              <a:t>Bepress</a:t>
            </a:r>
            <a:r>
              <a:rPr lang="en-US" sz="2800" b="1" dirty="0" smtClean="0">
                <a:solidFill>
                  <a:srgbClr val="FFC000"/>
                </a:solidFill>
              </a:rPr>
              <a:t> </a:t>
            </a:r>
            <a:r>
              <a:rPr lang="uk-UA" sz="2800" b="1" dirty="0" smtClean="0">
                <a:solidFill>
                  <a:srgbClr val="FFC000"/>
                </a:solidFill>
              </a:rPr>
              <a:t>представляє собою гібрид персонального сайту науковця з міні-</a:t>
            </a:r>
            <a:r>
              <a:rPr lang="uk-UA" sz="2800" b="1" dirty="0" err="1" smtClean="0">
                <a:solidFill>
                  <a:srgbClr val="FFC000"/>
                </a:solidFill>
              </a:rPr>
              <a:t>репозиторієм</a:t>
            </a:r>
            <a:endParaRPr lang="en-US" sz="2800" b="1" dirty="0" smtClean="0">
              <a:solidFill>
                <a:srgbClr val="FFC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0585" y="3789040"/>
            <a:ext cx="4352909" cy="2246769"/>
          </a:xfrm>
          <a:prstGeom prst="rect">
            <a:avLst/>
          </a:prstGeom>
          <a:noFill/>
          <a:scene3d>
            <a:camera prst="perspectiveFront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solidFill>
                  <a:srgbClr val="FFC000"/>
                </a:solidFill>
              </a:rPr>
              <a:t>Інформація, розміщена на цьому ресурсі, індексується багатьма </a:t>
            </a:r>
            <a:r>
              <a:rPr lang="uk-UA" sz="2800" b="1" dirty="0" err="1" smtClean="0">
                <a:solidFill>
                  <a:srgbClr val="FFC000"/>
                </a:solidFill>
              </a:rPr>
              <a:t>пошуковиками</a:t>
            </a:r>
            <a:r>
              <a:rPr lang="uk-UA" sz="2800" b="1" dirty="0" smtClean="0">
                <a:solidFill>
                  <a:srgbClr val="FFC000"/>
                </a:solidFill>
              </a:rPr>
              <a:t> та акумулюється у </a:t>
            </a:r>
            <a:r>
              <a:rPr lang="en-US" sz="2800" b="1" dirty="0" smtClean="0">
                <a:solidFill>
                  <a:srgbClr val="FFC000"/>
                </a:solidFill>
              </a:rPr>
              <a:t>Digital Commons Network</a:t>
            </a:r>
          </a:p>
        </p:txBody>
      </p:sp>
      <p:pic>
        <p:nvPicPr>
          <p:cNvPr id="8" name="Picture 2" descr="http://upload.wikimedia.org/wikipedia/commons/thumb/f/f4/%D0%93%D0%B5%D1%80%D0%B1_%D0%9D%D0%A3%D0%9E%D0%AE%D0%90.jpg/440px-%D0%93%D0%B5%D1%80%D0%B1_%D0%9D%D0%A3%D0%9E%D0%AE%D0%90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00" y="44624"/>
            <a:ext cx="821171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043607" y="262389"/>
            <a:ext cx="8100393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НАУКОВИЙ ПОШУК: ВСЕСВІТНЯ МЕРЕЖА ЯК ДЖЕРЕЛО ІНФОРМАЦІЇ ДЛЯ ДОСЛІДНИКА-ПРАВНИКА</a:t>
            </a:r>
            <a:endParaRPr lang="ru-RU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5611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871700" y="6381328"/>
            <a:ext cx="5400600" cy="365125"/>
          </a:xfrm>
        </p:spPr>
        <p:txBody>
          <a:bodyPr/>
          <a:lstStyle/>
          <a:p>
            <a:pPr algn="ctr"/>
            <a:r>
              <a:rPr lang="en-US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"НУ ОЮА"</a:t>
            </a: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78" t="13345" r="15921" b="6375"/>
          <a:stretch/>
        </p:blipFill>
        <p:spPr bwMode="auto">
          <a:xfrm>
            <a:off x="1583668" y="943087"/>
            <a:ext cx="5976664" cy="3926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97317" y="4867441"/>
            <a:ext cx="8313349" cy="1384995"/>
          </a:xfrm>
          <a:prstGeom prst="rect">
            <a:avLst/>
          </a:prstGeom>
          <a:noFill/>
          <a:scene3d>
            <a:camera prst="perspectiveFront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uk-UA" sz="2800" b="1" dirty="0" err="1" smtClean="0">
                <a:solidFill>
                  <a:srgbClr val="FFC000"/>
                </a:solidFill>
              </a:rPr>
              <a:t>Репозитарій</a:t>
            </a:r>
            <a:r>
              <a:rPr lang="uk-UA" sz="2800" b="1" dirty="0" smtClean="0">
                <a:solidFill>
                  <a:srgbClr val="FFC000"/>
                </a:solidFill>
              </a:rPr>
              <a:t> НУ «ОЮА» накопичує праці вчених           НУ «ОЮА» та індексується </a:t>
            </a:r>
            <a:r>
              <a:rPr lang="uk-UA" sz="2800" b="1" dirty="0" err="1" smtClean="0">
                <a:solidFill>
                  <a:srgbClr val="FFC000"/>
                </a:solidFill>
              </a:rPr>
              <a:t>пошуковиками</a:t>
            </a:r>
            <a:r>
              <a:rPr lang="uk-UA" sz="2800" b="1" dirty="0" smtClean="0">
                <a:solidFill>
                  <a:srgbClr val="FFC000"/>
                </a:solidFill>
              </a:rPr>
              <a:t> та </a:t>
            </a:r>
            <a:r>
              <a:rPr lang="uk-UA" sz="2800" b="1" dirty="0" err="1" smtClean="0">
                <a:solidFill>
                  <a:srgbClr val="FFC000"/>
                </a:solidFill>
              </a:rPr>
              <a:t>наукометричними</a:t>
            </a:r>
            <a:r>
              <a:rPr lang="uk-UA" sz="2800" b="1" dirty="0" smtClean="0">
                <a:solidFill>
                  <a:srgbClr val="FFC000"/>
                </a:solidFill>
              </a:rPr>
              <a:t> базами</a:t>
            </a:r>
            <a:endParaRPr lang="en-US" sz="2800" b="1" dirty="0" smtClean="0">
              <a:solidFill>
                <a:srgbClr val="FFC000"/>
              </a:solidFill>
            </a:endParaRPr>
          </a:p>
        </p:txBody>
      </p:sp>
      <p:pic>
        <p:nvPicPr>
          <p:cNvPr id="6" name="Picture 2" descr="http://upload.wikimedia.org/wikipedia/commons/thumb/f/f4/%D0%93%D0%B5%D1%80%D0%B1_%D0%9D%D0%A3%D0%9E%D0%AE%D0%90.jpg/440px-%D0%93%D0%B5%D1%80%D0%B1_%D0%9D%D0%A3%D0%9E%D0%AE%D0%90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00" y="44624"/>
            <a:ext cx="821171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043607" y="262389"/>
            <a:ext cx="8100393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НАУКОВИЙ ПОШУК: ВСЕСВІТНЯ МЕРЕЖА ЯК ДЖЕРЕЛО ІНФОРМАЦІЇ ДЛЯ ДОСЛІДНИКА-ПРАВНИКА</a:t>
            </a:r>
            <a:endParaRPr lang="ru-RU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5611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871700" y="6381328"/>
            <a:ext cx="5400600" cy="365125"/>
          </a:xfrm>
        </p:spPr>
        <p:txBody>
          <a:bodyPr/>
          <a:lstStyle/>
          <a:p>
            <a:pPr algn="ctr"/>
            <a:r>
              <a:rPr lang="en-US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"НУ ОЮА"</a:t>
            </a:r>
          </a:p>
        </p:txBody>
      </p:sp>
      <p:pic>
        <p:nvPicPr>
          <p:cNvPr id="22530" name="Picture 2" descr="http://www.heal-link.gr/demo/tgcl_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674" y="476672"/>
            <a:ext cx="7740652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943708" y="4161589"/>
            <a:ext cx="5256584" cy="923330"/>
          </a:xfrm>
          <a:prstGeom prst="rect">
            <a:avLst/>
          </a:prstGeom>
          <a:noFill/>
          <a:scene3d>
            <a:camera prst="perspectiveFront"/>
            <a:lightRig rig="threePt" dir="t"/>
          </a:scene3d>
        </p:spPr>
        <p:txBody>
          <a:bodyPr wrap="square" rtlCol="0">
            <a:spAutoFit/>
          </a:bodyPr>
          <a:lstStyle/>
          <a:p>
            <a:pPr algn="ctr"/>
            <a:r>
              <a:rPr lang="uk-UA" sz="5400" b="1" dirty="0" smtClean="0">
                <a:solidFill>
                  <a:srgbClr val="FFC000"/>
                </a:solidFill>
              </a:rPr>
              <a:t>Дякую за увагу!</a:t>
            </a:r>
            <a:endParaRPr lang="en-US" sz="5400" b="1" dirty="0" smtClean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3484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871700" y="6381328"/>
            <a:ext cx="5400600" cy="365125"/>
          </a:xfrm>
        </p:spPr>
        <p:txBody>
          <a:bodyPr/>
          <a:lstStyle/>
          <a:p>
            <a:pPr algn="ctr"/>
            <a:r>
              <a:rPr lang="en-US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"НУ ОЮА"</a:t>
            </a:r>
          </a:p>
        </p:txBody>
      </p:sp>
      <p:pic>
        <p:nvPicPr>
          <p:cNvPr id="6" name="Picture 2" descr="http://upload.wikimedia.org/wikipedia/commons/thumb/f/f4/%D0%93%D0%B5%D1%80%D0%B1_%D0%9D%D0%A3%D0%9E%D0%AE%D0%90.jpg/440px-%D0%93%D0%B5%D1%80%D0%B1_%D0%9D%D0%A3%D0%9E%D0%AE%D0%90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00" y="44624"/>
            <a:ext cx="821171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043607" y="262389"/>
            <a:ext cx="6768753" cy="3077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ЯК ВИМІРЯТИ ДОСЯГНЕННЯ ВЧЕНОГО</a:t>
            </a:r>
            <a:r>
              <a:rPr lang="ru-RU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?</a:t>
            </a:r>
            <a:endParaRPr lang="ru-RU" sz="1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06040" y="1268760"/>
            <a:ext cx="8313349" cy="4216539"/>
          </a:xfrm>
          <a:prstGeom prst="rect">
            <a:avLst/>
          </a:prstGeom>
          <a:noFill/>
          <a:scene3d>
            <a:camera prst="perspectiveFront"/>
            <a:lightRig rig="threePt" dir="t"/>
          </a:scene3d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FFC000"/>
                </a:solidFill>
              </a:rPr>
              <a:t>ЯК ВИМІРЯТИ ДОСЯГНЕННЯ ВЧЕНОГО?</a:t>
            </a:r>
          </a:p>
          <a:p>
            <a:pPr algn="r"/>
            <a:endParaRPr lang="uk-UA" sz="2000" b="1" dirty="0" smtClean="0">
              <a:solidFill>
                <a:srgbClr val="FFC000"/>
              </a:solidFill>
            </a:endParaRPr>
          </a:p>
          <a:p>
            <a:pPr algn="r"/>
            <a:endParaRPr lang="uk-UA" sz="2000" b="1" dirty="0">
              <a:solidFill>
                <a:srgbClr val="FFC000"/>
              </a:solidFill>
            </a:endParaRPr>
          </a:p>
          <a:p>
            <a:pPr algn="r"/>
            <a:endParaRPr lang="uk-UA" sz="2000" b="1" dirty="0" smtClean="0">
              <a:solidFill>
                <a:srgbClr val="FFC000"/>
              </a:solidFill>
            </a:endParaRPr>
          </a:p>
          <a:p>
            <a:pPr algn="r"/>
            <a:endParaRPr lang="uk-UA" sz="2000" b="1" dirty="0">
              <a:solidFill>
                <a:srgbClr val="FFC000"/>
              </a:solidFill>
            </a:endParaRPr>
          </a:p>
          <a:p>
            <a:pPr algn="r"/>
            <a:endParaRPr lang="uk-UA" sz="2000" b="1" dirty="0" smtClean="0">
              <a:solidFill>
                <a:srgbClr val="FFC000"/>
              </a:solidFill>
            </a:endParaRPr>
          </a:p>
          <a:p>
            <a:pPr algn="r"/>
            <a:endParaRPr lang="uk-UA" sz="2000" b="1" dirty="0">
              <a:solidFill>
                <a:srgbClr val="FFC000"/>
              </a:solidFill>
            </a:endParaRPr>
          </a:p>
          <a:p>
            <a:pPr algn="r"/>
            <a:endParaRPr lang="uk-UA" sz="2000" b="1" dirty="0" smtClean="0">
              <a:solidFill>
                <a:srgbClr val="FFC000"/>
              </a:solidFill>
            </a:endParaRPr>
          </a:p>
          <a:p>
            <a:pPr algn="r"/>
            <a:endParaRPr lang="uk-UA" sz="2000" b="1" dirty="0">
              <a:solidFill>
                <a:srgbClr val="FFC000"/>
              </a:solidFill>
            </a:endParaRPr>
          </a:p>
          <a:p>
            <a:pPr algn="r"/>
            <a:endParaRPr lang="uk-UA" sz="2000" b="1" dirty="0" smtClean="0">
              <a:solidFill>
                <a:srgbClr val="FFC000"/>
              </a:solidFill>
            </a:endParaRPr>
          </a:p>
          <a:p>
            <a:pPr algn="r"/>
            <a:r>
              <a:rPr lang="uk-UA" sz="2000" b="1" dirty="0" smtClean="0">
                <a:solidFill>
                  <a:srgbClr val="FFC000"/>
                </a:solidFill>
              </a:rPr>
              <a:t>Ольга </a:t>
            </a:r>
            <a:r>
              <a:rPr lang="uk-UA" sz="2000" b="1" dirty="0" err="1" smtClean="0">
                <a:solidFill>
                  <a:srgbClr val="FFC000"/>
                </a:solidFill>
              </a:rPr>
              <a:t>Дремлюга</a:t>
            </a:r>
            <a:r>
              <a:rPr lang="uk-UA" sz="2000" b="1" dirty="0" smtClean="0">
                <a:solidFill>
                  <a:srgbClr val="FFC000"/>
                </a:solidFill>
              </a:rPr>
              <a:t> </a:t>
            </a:r>
          </a:p>
          <a:p>
            <a:pPr algn="r"/>
            <a:r>
              <a:rPr lang="uk-UA" sz="2000" b="1" dirty="0" smtClean="0">
                <a:solidFill>
                  <a:srgbClr val="FFC000"/>
                </a:solidFill>
              </a:rPr>
              <a:t>зав. Науково-інформаційним центром </a:t>
            </a:r>
          </a:p>
          <a:p>
            <a:pPr algn="r"/>
            <a:r>
              <a:rPr lang="uk-UA" sz="2000" b="1" dirty="0" smtClean="0">
                <a:solidFill>
                  <a:srgbClr val="FFC000"/>
                </a:solidFill>
              </a:rPr>
              <a:t>Наукової бібліотеки НУ ОЮА</a:t>
            </a:r>
            <a:endParaRPr lang="en-US" sz="2000" b="1" dirty="0" smtClean="0">
              <a:solidFill>
                <a:srgbClr val="FFC000"/>
              </a:solidFill>
            </a:endParaRPr>
          </a:p>
        </p:txBody>
      </p:sp>
      <p:pic>
        <p:nvPicPr>
          <p:cNvPr id="2050" name="Picture 2" descr="http://www.thelearnwellprojects.com/wp-content/uploads/2014/02/indicators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3F3F3"/>
              </a:clrFrom>
              <a:clrTo>
                <a:srgbClr val="F3F3F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7367" y="2060848"/>
            <a:ext cx="2849266" cy="242457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790876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871700" y="6381328"/>
            <a:ext cx="5400600" cy="365125"/>
          </a:xfrm>
        </p:spPr>
        <p:txBody>
          <a:bodyPr/>
          <a:lstStyle/>
          <a:p>
            <a:pPr algn="ctr"/>
            <a:r>
              <a:rPr lang="en-US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"НУ ОЮА"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7584" y="620113"/>
            <a:ext cx="5529078" cy="4524315"/>
          </a:xfrm>
          <a:prstGeom prst="rect">
            <a:avLst/>
          </a:prstGeom>
          <a:noFill/>
          <a:scene3d>
            <a:camera prst="perspectiveFront"/>
            <a:lightRig rig="threePt" dir="t"/>
          </a:scene3d>
        </p:spPr>
        <p:txBody>
          <a:bodyPr wrap="none" rtlCol="0">
            <a:spAutoFit/>
          </a:bodyPr>
          <a:lstStyle/>
          <a:p>
            <a:r>
              <a:rPr lang="uk-UA" sz="3600" b="1" dirty="0" err="1" smtClean="0">
                <a:solidFill>
                  <a:srgbClr val="FFC000"/>
                </a:solidFill>
              </a:rPr>
              <a:t>Наукометричні</a:t>
            </a:r>
            <a:r>
              <a:rPr lang="uk-UA" sz="3600" b="1" dirty="0" smtClean="0">
                <a:solidFill>
                  <a:srgbClr val="FFC000"/>
                </a:solidFill>
              </a:rPr>
              <a:t> бази даних : </a:t>
            </a:r>
          </a:p>
          <a:p>
            <a:endParaRPr lang="en-US" sz="3600" b="1" dirty="0" smtClean="0">
              <a:solidFill>
                <a:srgbClr val="FFC000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3600" b="1" dirty="0" smtClean="0">
                <a:solidFill>
                  <a:srgbClr val="FFC000"/>
                </a:solidFill>
              </a:rPr>
              <a:t>Elsevier (Scopus)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3600" b="1" dirty="0" smtClean="0">
                <a:solidFill>
                  <a:srgbClr val="FFC000"/>
                </a:solidFill>
              </a:rPr>
              <a:t>Web of Science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3600" b="1" dirty="0">
                <a:solidFill>
                  <a:srgbClr val="FFC000"/>
                </a:solidFill>
              </a:rPr>
              <a:t>Google Scholar</a:t>
            </a:r>
            <a:endParaRPr lang="uk-UA" sz="3600" b="1" dirty="0">
              <a:solidFill>
                <a:srgbClr val="FFC000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3600" b="1" dirty="0" smtClean="0">
                <a:solidFill>
                  <a:srgbClr val="FFC000"/>
                </a:solidFill>
              </a:rPr>
              <a:t>Index Copernicus</a:t>
            </a:r>
            <a:endParaRPr lang="ru-RU" sz="3600" b="1" dirty="0" smtClean="0">
              <a:solidFill>
                <a:srgbClr val="FFC000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ru-RU" sz="3600" b="1" dirty="0" smtClean="0">
                <a:solidFill>
                  <a:srgbClr val="FFC000"/>
                </a:solidFill>
              </a:rPr>
              <a:t>РИНЦ</a:t>
            </a:r>
            <a:endParaRPr lang="en-US" sz="3600" b="1" dirty="0" smtClean="0">
              <a:solidFill>
                <a:srgbClr val="FFC000"/>
              </a:solidFill>
            </a:endParaRPr>
          </a:p>
          <a:p>
            <a:endParaRPr lang="uk-UA" sz="3600" b="1" dirty="0">
              <a:solidFill>
                <a:srgbClr val="FFC000"/>
              </a:solidFill>
            </a:endParaRPr>
          </a:p>
        </p:txBody>
      </p:sp>
      <p:pic>
        <p:nvPicPr>
          <p:cNvPr id="6" name="Picture 2" descr="http://scitechconnect.elsevier.com/wp-content/uploads/2013/10/scopus-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3182" y="1298094"/>
            <a:ext cx="1986890" cy="198689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http://www.tusur.ru/export/sites/ru.tusur.new/ru/news/2014/11/4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33" r="17959" b="9279"/>
          <a:stretch/>
        </p:blipFill>
        <p:spPr bwMode="auto">
          <a:xfrm>
            <a:off x="7236296" y="1916832"/>
            <a:ext cx="1483974" cy="164166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8" name="Picture 2" descr="http://khersonline.net/uploads/posts/2015-08/1439898446_rsrsr-sryerrss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446" b="19319"/>
          <a:stretch/>
        </p:blipFill>
        <p:spPr bwMode="auto">
          <a:xfrm>
            <a:off x="6577238" y="4427833"/>
            <a:ext cx="2313699" cy="117047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5162291"/>
            <a:ext cx="2749613" cy="8720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http://www.ijtel.org/indexing/1index_cop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67" t="4347" r="8649" b="10416"/>
          <a:stretch/>
        </p:blipFill>
        <p:spPr bwMode="auto">
          <a:xfrm>
            <a:off x="4289191" y="3789040"/>
            <a:ext cx="2033409" cy="210822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upload.wikimedia.org/wikipedia/commons/thumb/f/f4/%D0%93%D0%B5%D1%80%D0%B1_%D0%9D%D0%A3%D0%9E%D0%AE%D0%90.jpg/440px-%D0%93%D0%B5%D1%80%D0%B1_%D0%9D%D0%A3%D0%9E%D0%AE%D0%90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00" y="44624"/>
            <a:ext cx="821171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1043607" y="262389"/>
            <a:ext cx="6768753" cy="3077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ЯК ВИМІРЯТИ ДОСЯГНЕННЯ ВЧЕНОГО</a:t>
            </a:r>
            <a:r>
              <a:rPr lang="ru-RU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?</a:t>
            </a:r>
            <a:endParaRPr lang="ru-RU" sz="1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3801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871700" y="6381328"/>
            <a:ext cx="5400600" cy="365125"/>
          </a:xfrm>
        </p:spPr>
        <p:txBody>
          <a:bodyPr/>
          <a:lstStyle/>
          <a:p>
            <a:pPr algn="ctr"/>
            <a:r>
              <a:rPr lang="en-US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"НУ ОЮА"</a:t>
            </a: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09" r="4927" b="3122"/>
          <a:stretch>
            <a:fillRect/>
          </a:stretch>
        </p:blipFill>
        <p:spPr>
          <a:xfrm>
            <a:off x="296862" y="980728"/>
            <a:ext cx="8451023" cy="5349205"/>
          </a:xfrm>
          <a:prstGeom prst="rect">
            <a:avLst/>
          </a:prstGeom>
        </p:spPr>
      </p:pic>
      <p:pic>
        <p:nvPicPr>
          <p:cNvPr id="4" name="Picture 2" descr="http://upload.wikimedia.org/wikipedia/commons/thumb/f/f4/%D0%93%D0%B5%D1%80%D0%B1_%D0%9D%D0%A3%D0%9E%D0%AE%D0%90.jpg/440px-%D0%93%D0%B5%D1%80%D0%B1_%D0%9D%D0%A3%D0%9E%D0%AE%D0%90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00" y="44624"/>
            <a:ext cx="821171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043607" y="262389"/>
            <a:ext cx="6768753" cy="3077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ЯК ВИМІРЯТИ ДОСЯГНЕННЯ ВЧЕНОГО</a:t>
            </a:r>
            <a:r>
              <a:rPr lang="ru-RU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?</a:t>
            </a:r>
            <a:endParaRPr lang="ru-RU" sz="1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5611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871700" y="6381328"/>
            <a:ext cx="5400600" cy="365125"/>
          </a:xfrm>
        </p:spPr>
        <p:txBody>
          <a:bodyPr/>
          <a:lstStyle/>
          <a:p>
            <a:pPr algn="ctr"/>
            <a:r>
              <a:rPr lang="en-US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"НУ ОЮА"</a:t>
            </a:r>
          </a:p>
        </p:txBody>
      </p:sp>
      <p:pic>
        <p:nvPicPr>
          <p:cNvPr id="6" name="Picture 2" descr="http://upload.wikimedia.org/wikipedia/commons/thumb/f/f4/%D0%93%D0%B5%D1%80%D0%B1_%D0%9D%D0%A3%D0%9E%D0%AE%D0%90.jpg/440px-%D0%93%D0%B5%D1%80%D0%B1_%D0%9D%D0%A3%D0%9E%D0%AE%D0%90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00" y="44624"/>
            <a:ext cx="821171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043607" y="262389"/>
            <a:ext cx="6768753" cy="3077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ЯК ВИМІРЯТИ ДОСЯГНЕННЯ ВЧЕНОГО</a:t>
            </a:r>
            <a:r>
              <a:rPr lang="ru-RU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?</a:t>
            </a:r>
            <a:endParaRPr lang="ru-RU" sz="1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7169" name="Picture 1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82" t="12422" r="13430" b="11231"/>
          <a:stretch/>
        </p:blipFill>
        <p:spPr bwMode="auto">
          <a:xfrm>
            <a:off x="277422" y="944217"/>
            <a:ext cx="8589155" cy="4969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15611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871700" y="6381328"/>
            <a:ext cx="5400600" cy="365125"/>
          </a:xfrm>
        </p:spPr>
        <p:txBody>
          <a:bodyPr/>
          <a:lstStyle/>
          <a:p>
            <a:pPr algn="ctr"/>
            <a:r>
              <a:rPr lang="en-US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"НУ ОЮА"</a:t>
            </a: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07" t="12699" r="22806" b="6250"/>
          <a:stretch/>
        </p:blipFill>
        <p:spPr bwMode="auto">
          <a:xfrm>
            <a:off x="936171" y="692695"/>
            <a:ext cx="7271658" cy="57008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http://upload.wikimedia.org/wikipedia/commons/thumb/f/f4/%D0%93%D0%B5%D1%80%D0%B1_%D0%9D%D0%A3%D0%9E%D0%AE%D0%90.jpg/440px-%D0%93%D0%B5%D1%80%D0%B1_%D0%9D%D0%A3%D0%9E%D0%AE%D0%90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00" y="44624"/>
            <a:ext cx="821171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043607" y="262389"/>
            <a:ext cx="6768753" cy="3077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ЯК ВИМІРЯТИ ДОСЯГНЕННЯ ВЧЕНОГО</a:t>
            </a:r>
            <a:r>
              <a:rPr lang="ru-RU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?</a:t>
            </a:r>
            <a:endParaRPr lang="ru-RU" sz="1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2749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871700" y="6381328"/>
            <a:ext cx="5400600" cy="365125"/>
          </a:xfrm>
        </p:spPr>
        <p:txBody>
          <a:bodyPr/>
          <a:lstStyle/>
          <a:p>
            <a:pPr algn="ctr"/>
            <a:r>
              <a:rPr lang="en-US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"НУ ОЮА"</a:t>
            </a:r>
          </a:p>
        </p:txBody>
      </p:sp>
      <p:pic>
        <p:nvPicPr>
          <p:cNvPr id="4" name="Picture 2" descr="http://upload.wikimedia.org/wikipedia/commons/thumb/f/f4/%D0%93%D0%B5%D1%80%D0%B1_%D0%9D%D0%A3%D0%9E%D0%AE%D0%90.jpg/440px-%D0%93%D0%B5%D1%80%D0%B1_%D0%9D%D0%A3%D0%9E%D0%AE%D0%90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00" y="44624"/>
            <a:ext cx="821171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043607" y="262389"/>
            <a:ext cx="6768753" cy="3077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ЯК ВИМІРЯТИ ДОСЯГНЕННЯ ВЧЕНОГО</a:t>
            </a:r>
            <a:r>
              <a:rPr lang="ru-RU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?</a:t>
            </a:r>
            <a:endParaRPr lang="ru-RU" sz="1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40" t="16468" r="13747" b="5357"/>
          <a:stretch/>
        </p:blipFill>
        <p:spPr bwMode="auto">
          <a:xfrm>
            <a:off x="1008971" y="710817"/>
            <a:ext cx="7632849" cy="56922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32063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871700" y="6381328"/>
            <a:ext cx="5400600" cy="365125"/>
          </a:xfrm>
        </p:spPr>
        <p:txBody>
          <a:bodyPr/>
          <a:lstStyle/>
          <a:p>
            <a:pPr algn="ctr"/>
            <a:r>
              <a:rPr lang="en-US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бібліотека</a:t>
            </a:r>
            <a:r>
              <a:rPr lang="ru-RU" sz="1600" b="1" cap="none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"НУ ОЮА"</a:t>
            </a:r>
          </a:p>
        </p:txBody>
      </p:sp>
      <p:pic>
        <p:nvPicPr>
          <p:cNvPr id="22530" name="Picture 2" descr="http://www.heal-link.gr/demo/tgcl_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971" y="3429000"/>
            <a:ext cx="7363059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upload.wikimedia.org/wikipedia/commons/thumb/f/f4/%D0%93%D0%B5%D1%80%D0%B1_%D0%9D%D0%A3%D0%9E%D0%AE%D0%90.jpg/440px-%D0%93%D0%B5%D1%80%D0%B1_%D0%9D%D0%A3%D0%9E%D0%AE%D0%90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00" y="44624"/>
            <a:ext cx="821171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043607" y="262389"/>
            <a:ext cx="6768753" cy="3077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ЯК ВИМІРЯТИ ДОСЯГНЕННЯ ВЧЕНОГО</a:t>
            </a:r>
            <a:r>
              <a:rPr lang="ru-RU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?</a:t>
            </a:r>
            <a:endParaRPr lang="ru-RU" sz="1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87623" y="1268760"/>
            <a:ext cx="6768753" cy="1938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uk-UA" sz="6000" b="1" dirty="0" smtClean="0">
                <a:solidFill>
                  <a:srgbClr val="FFC0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Arial" pitchFamily="34" charset="0"/>
                <a:cs typeface="Arial" pitchFamily="34" charset="0"/>
              </a:rPr>
              <a:t>ДЯКУЄМО ЗА УВАГУ!</a:t>
            </a:r>
            <a:endParaRPr lang="ru-RU" sz="6000" b="1" dirty="0">
              <a:solidFill>
                <a:srgbClr val="FFC000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2749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оризонт">
  <a:themeElements>
    <a:clrScheme name="Горизонт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Горизонт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Горизонт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738</TotalTime>
  <Words>2863</Words>
  <Application>Microsoft Office PowerPoint</Application>
  <PresentationFormat>Экран (4:3)</PresentationFormat>
  <Paragraphs>392</Paragraphs>
  <Slides>60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60</vt:i4>
      </vt:variant>
    </vt:vector>
  </HeadingPairs>
  <TitlesOfParts>
    <vt:vector size="61" baseType="lpstr">
      <vt:lpstr>Горизонт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Krokoz™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NIZ-Nadiya</dc:creator>
  <cp:lastModifiedBy>NIZ-Nadiya</cp:lastModifiedBy>
  <cp:revision>45</cp:revision>
  <dcterms:created xsi:type="dcterms:W3CDTF">2015-11-20T07:34:50Z</dcterms:created>
  <dcterms:modified xsi:type="dcterms:W3CDTF">2015-11-27T08:16:43Z</dcterms:modified>
</cp:coreProperties>
</file>