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346" r:id="rId11"/>
    <p:sldId id="345" r:id="rId12"/>
    <p:sldId id="265" r:id="rId13"/>
  </p:sldIdLst>
  <p:sldSz cx="14630400" cy="8229600"/>
  <p:notesSz cx="8229600" cy="14630400"/>
  <p:embeddedFontLst>
    <p:embeddedFont>
      <p:font typeface="Corben" panose="020F0503020000020004" pitchFamily="34" charset="0"/>
      <p:regular r:id="rId15"/>
    </p:embeddedFont>
    <p:embeddedFont>
      <p:font typeface="Nobile" panose="02000503050000020004" pitchFamily="2" charset="0"/>
      <p:regular r:id="rId16"/>
    </p:embeddedFont>
  </p:embeddedFontLst>
  <p:defaultTextStyle>
    <a:defPPr>
      <a:defRPr lang="ru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45"/>
    <p:restoredTop sz="94610"/>
  </p:normalViewPr>
  <p:slideViewPr>
    <p:cSldViewPr snapToGrid="0" snapToObjects="1">
      <p:cViewPr varScale="1">
        <p:scale>
          <a:sx n="73" d="100"/>
          <a:sy n="73" d="100"/>
        </p:scale>
        <p:origin x="240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4218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0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96531" y="742221"/>
            <a:ext cx="12437341" cy="191541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1096529" y="2840511"/>
            <a:ext cx="6127231" cy="410892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7406640" y="2840511"/>
            <a:ext cx="6126480" cy="410892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10/5/25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279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>
              <a:alpha val="95000"/>
            </a:srgbClr>
          </a:solidFill>
          <a:ln/>
        </p:spPr>
        <p:txBody>
          <a:bodyPr/>
          <a:lstStyle/>
          <a:p>
            <a:endParaRPr lang="ru-ES"/>
          </a:p>
        </p:txBody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x.ai/" TargetMode="External"/><Relationship Id="rId3" Type="http://schemas.openxmlformats.org/officeDocument/2006/relationships/hyperlink" Target="https://scite.ai/" TargetMode="External"/><Relationship Id="rId7" Type="http://schemas.openxmlformats.org/officeDocument/2006/relationships/hyperlink" Target="https://uacademic.info/" TargetMode="External"/><Relationship Id="rId2" Type="http://schemas.openxmlformats.org/officeDocument/2006/relationships/hyperlink" Target="https://www.perplexity.ai/hub/blog/introducing-perplexity-deep-research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evernote.com/" TargetMode="External"/><Relationship Id="rId11" Type="http://schemas.openxmlformats.org/officeDocument/2006/relationships/hyperlink" Target="https://chat.qwenlm.ai/" TargetMode="External"/><Relationship Id="rId5" Type="http://schemas.openxmlformats.org/officeDocument/2006/relationships/hyperlink" Target="https://www.mendeley.com/" TargetMode="External"/><Relationship Id="rId10" Type="http://schemas.openxmlformats.org/officeDocument/2006/relationships/hyperlink" Target="https://gemini.google.com/" TargetMode="External"/><Relationship Id="rId4" Type="http://schemas.openxmlformats.org/officeDocument/2006/relationships/hyperlink" Target="https://www.zotero.org/" TargetMode="External"/><Relationship Id="rId9" Type="http://schemas.openxmlformats.org/officeDocument/2006/relationships/hyperlink" Target="https://claude.ai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80190" y="1249085"/>
            <a:ext cx="7556421" cy="21263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Методологія використання наукових </a:t>
            </a:r>
            <a:r>
              <a:rPr lang="en-US" sz="4450" dirty="0" err="1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парадигм</a:t>
            </a:r>
            <a:r>
              <a:rPr lang="en-US" sz="4450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 </a:t>
            </a:r>
            <a:r>
              <a:rPr lang="en-US" sz="4450" dirty="0" err="1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аспірантами</a:t>
            </a:r>
            <a:r>
              <a:rPr lang="uk-UA" sz="4450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: </a:t>
            </a:r>
            <a:r>
              <a:rPr lang="uk-UA" sz="4450" dirty="0" err="1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практизація</a:t>
            </a:r>
            <a:endParaRPr lang="en-US" sz="44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4DCA46-3741-D1CD-BA88-2FD86A81677F}"/>
              </a:ext>
            </a:extLst>
          </p:cNvPr>
          <p:cNvSpPr txBox="1"/>
          <p:nvPr/>
        </p:nvSpPr>
        <p:spPr>
          <a:xfrm>
            <a:off x="8176846" y="4800600"/>
            <a:ext cx="2702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/>
              <a:t>(с) 2025 Вячеслав</a:t>
            </a:r>
            <a:r>
              <a:rPr lang="uk-UA" dirty="0"/>
              <a:t> Туляков</a:t>
            </a:r>
            <a:endParaRPr lang="ru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818846-5F7A-65AD-7B38-FF7782DC5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Chat GPT and…Grok. </a:t>
            </a:r>
            <a:r>
              <a:rPr lang="en-US"/>
              <a:t>What else?</a:t>
            </a: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56FFF0-E0AE-4302-240D-1BCF557496B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" dirty="0">
                <a:hlinkClick r:id="rId2"/>
              </a:rPr>
              <a:t>https://www.perplexity.ai/</a:t>
            </a:r>
            <a:endParaRPr lang="uk-UA" dirty="0"/>
          </a:p>
          <a:p>
            <a:r>
              <a:rPr lang="en" dirty="0">
                <a:hlinkClick r:id="rId3"/>
              </a:rPr>
              <a:t>https://scite.ai</a:t>
            </a:r>
            <a:endParaRPr lang="en" dirty="0"/>
          </a:p>
          <a:p>
            <a:r>
              <a:rPr lang="en" dirty="0">
                <a:hlinkClick r:id="rId4"/>
              </a:rPr>
              <a:t>https://www.zotero.org</a:t>
            </a:r>
            <a:endParaRPr lang="en" dirty="0"/>
          </a:p>
          <a:p>
            <a:r>
              <a:rPr lang="en" dirty="0">
                <a:hlinkClick r:id="rId5"/>
              </a:rPr>
              <a:t>https://www.mendeley.com</a:t>
            </a:r>
            <a:endParaRPr lang="en" dirty="0"/>
          </a:p>
          <a:p>
            <a:r>
              <a:rPr lang="en" dirty="0">
                <a:hlinkClick r:id="rId6"/>
              </a:rPr>
              <a:t>https://evernote.com</a:t>
            </a:r>
            <a:endParaRPr lang="en" dirty="0"/>
          </a:p>
          <a:p>
            <a:endParaRPr lang="ru-UA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1763A54-C79C-656F-BD86-43C24F9CCFD4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" dirty="0">
                <a:hlinkClick r:id="rId7"/>
              </a:rPr>
              <a:t>https://uacademic.info</a:t>
            </a:r>
            <a:endParaRPr lang="en" dirty="0"/>
          </a:p>
          <a:p>
            <a:r>
              <a:rPr lang="en" dirty="0">
                <a:hlinkClick r:id="rId8"/>
              </a:rPr>
              <a:t>https://x.ai</a:t>
            </a:r>
            <a:endParaRPr lang="en" dirty="0"/>
          </a:p>
          <a:p>
            <a:r>
              <a:rPr lang="en" dirty="0">
                <a:hlinkClick r:id="rId9"/>
              </a:rPr>
              <a:t>https://claude.ai/</a:t>
            </a:r>
            <a:endParaRPr lang="en" dirty="0"/>
          </a:p>
          <a:p>
            <a:r>
              <a:rPr lang="en" dirty="0">
                <a:hlinkClick r:id="rId10"/>
              </a:rPr>
              <a:t>https://gemini.google.com/</a:t>
            </a:r>
            <a:endParaRPr lang="en" dirty="0"/>
          </a:p>
          <a:p>
            <a:r>
              <a:rPr lang="en" dirty="0">
                <a:hlinkClick r:id="rId11"/>
              </a:rPr>
              <a:t>https://chat.qwenlm.ai</a:t>
            </a:r>
            <a:endParaRPr lang="en" dirty="0"/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609236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59C381B-388C-4469-3AFB-EF7D8CF7E56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6529" y="397565"/>
            <a:ext cx="6126480" cy="6551875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dirty="0"/>
              <a:t>:</a:t>
            </a:r>
          </a:p>
          <a:p>
            <a:pPr marL="0" indent="0">
              <a:buNone/>
            </a:pPr>
            <a:r>
              <a:rPr lang="en" sz="4800" dirty="0" err="1"/>
              <a:t>You.com</a:t>
            </a:r>
            <a:r>
              <a:rPr lang="uk-UA" sz="4800" dirty="0"/>
              <a:t> </a:t>
            </a:r>
            <a:r>
              <a:rPr lang="en" sz="4800" dirty="0"/>
              <a:t>- </a:t>
            </a:r>
            <a:r>
              <a:rPr lang="ru-RU" sz="4800" dirty="0" err="1"/>
              <a:t>Опис</a:t>
            </a:r>
            <a:r>
              <a:rPr lang="ru-RU" sz="4800" dirty="0"/>
              <a:t>: </a:t>
            </a:r>
            <a:r>
              <a:rPr lang="en" sz="4800" dirty="0"/>
              <a:t>AI-</a:t>
            </a:r>
            <a:r>
              <a:rPr lang="ru-RU" sz="4800" dirty="0" err="1"/>
              <a:t>пошукова</a:t>
            </a:r>
            <a:r>
              <a:rPr lang="ru-RU" sz="4800" dirty="0"/>
              <a:t> система, яка </a:t>
            </a:r>
            <a:r>
              <a:rPr lang="ru-RU" sz="4800" dirty="0" err="1"/>
              <a:t>фокусується</a:t>
            </a:r>
            <a:r>
              <a:rPr lang="ru-RU" sz="4800" dirty="0"/>
              <a:t> на </a:t>
            </a:r>
            <a:r>
              <a:rPr lang="ru-RU" sz="4800" dirty="0" err="1"/>
              <a:t>конфіденційності</a:t>
            </a:r>
            <a:r>
              <a:rPr lang="ru-RU" sz="4800" dirty="0"/>
              <a:t> та </a:t>
            </a:r>
            <a:r>
              <a:rPr lang="ru-RU" sz="4800" dirty="0" err="1"/>
              <a:t>надає</a:t>
            </a:r>
            <a:r>
              <a:rPr lang="ru-RU" sz="4800" dirty="0"/>
              <a:t> </a:t>
            </a:r>
            <a:r>
              <a:rPr lang="ru-RU" sz="4800" dirty="0" err="1"/>
              <a:t>персоналізовані</a:t>
            </a:r>
            <a:r>
              <a:rPr lang="ru-RU" sz="4800" dirty="0"/>
              <a:t> </a:t>
            </a:r>
            <a:r>
              <a:rPr lang="ru-RU" sz="4800" dirty="0" err="1"/>
              <a:t>результати</a:t>
            </a:r>
            <a:r>
              <a:rPr lang="ru-RU" sz="4800" dirty="0"/>
              <a:t>. </a:t>
            </a:r>
            <a:r>
              <a:rPr lang="ru-RU" sz="4800" dirty="0" err="1"/>
              <a:t>Підтримує</a:t>
            </a:r>
            <a:r>
              <a:rPr lang="ru-RU" sz="4800" dirty="0"/>
              <a:t> чат-</a:t>
            </a:r>
            <a:r>
              <a:rPr lang="ru-RU" sz="4800" dirty="0" err="1"/>
              <a:t>боти</a:t>
            </a:r>
            <a:r>
              <a:rPr lang="ru-RU" sz="4800" dirty="0"/>
              <a:t>, генератор </a:t>
            </a:r>
            <a:r>
              <a:rPr lang="ru-RU" sz="4800" dirty="0" err="1"/>
              <a:t>зображень</a:t>
            </a:r>
            <a:r>
              <a:rPr lang="ru-RU" sz="4800" dirty="0"/>
              <a:t> і </a:t>
            </a:r>
            <a:r>
              <a:rPr lang="ru-RU" sz="4800" dirty="0" err="1"/>
              <a:t>помічник</a:t>
            </a:r>
            <a:r>
              <a:rPr lang="ru-RU" sz="4800" dirty="0"/>
              <a:t> для </a:t>
            </a:r>
            <a:r>
              <a:rPr lang="ru-RU" sz="4800" dirty="0" err="1"/>
              <a:t>написання</a:t>
            </a:r>
            <a:r>
              <a:rPr lang="ru-RU" sz="4800" dirty="0"/>
              <a:t> </a:t>
            </a:r>
            <a:r>
              <a:rPr lang="ru-RU" sz="4800" dirty="0" err="1"/>
              <a:t>текстів</a:t>
            </a:r>
            <a:r>
              <a:rPr lang="ru-RU" sz="4800" dirty="0"/>
              <a:t>. </a:t>
            </a:r>
            <a:r>
              <a:rPr lang="ru-RU" sz="4800" dirty="0" err="1"/>
              <a:t>Посилання</a:t>
            </a:r>
            <a:r>
              <a:rPr lang="ru-RU" sz="4800" dirty="0"/>
              <a:t>: [</a:t>
            </a:r>
            <a:r>
              <a:rPr lang="en" sz="4800" dirty="0" err="1"/>
              <a:t>you.com</a:t>
            </a:r>
            <a:r>
              <a:rPr lang="en" sz="4800" dirty="0"/>
              <a:t>](https://</a:t>
            </a:r>
            <a:r>
              <a:rPr lang="en" sz="4800" dirty="0" err="1"/>
              <a:t>www.you.com</a:t>
            </a:r>
            <a:r>
              <a:rPr lang="en" sz="4800" dirty="0"/>
              <a:t>)</a:t>
            </a:r>
          </a:p>
          <a:p>
            <a:pPr marL="0" indent="0">
              <a:buNone/>
            </a:pPr>
            <a:r>
              <a:rPr lang="en" sz="4800" dirty="0"/>
              <a:t>Perplexity AI</a:t>
            </a:r>
            <a:r>
              <a:rPr lang="uk-UA" sz="4800" dirty="0"/>
              <a:t> </a:t>
            </a:r>
            <a:r>
              <a:rPr lang="en" sz="4800" dirty="0"/>
              <a:t> </a:t>
            </a:r>
            <a:r>
              <a:rPr lang="ru-RU" sz="4800" dirty="0" err="1"/>
              <a:t>Опис</a:t>
            </a:r>
            <a:r>
              <a:rPr lang="ru-RU" sz="4800" dirty="0"/>
              <a:t>: </a:t>
            </a:r>
            <a:r>
              <a:rPr lang="en" sz="4800" dirty="0"/>
              <a:t>AI-</a:t>
            </a:r>
            <a:r>
              <a:rPr lang="ru-RU" sz="4800" dirty="0"/>
              <a:t>система </a:t>
            </a:r>
            <a:r>
              <a:rPr lang="ru-RU" sz="4800" dirty="0" err="1"/>
              <a:t>пошуку</a:t>
            </a:r>
            <a:r>
              <a:rPr lang="ru-RU" sz="4800" dirty="0"/>
              <a:t>, яка </a:t>
            </a:r>
            <a:r>
              <a:rPr lang="ru-RU" sz="4800" dirty="0" err="1"/>
              <a:t>забезпечує</a:t>
            </a:r>
            <a:r>
              <a:rPr lang="ru-RU" sz="4800" dirty="0"/>
              <a:t> </a:t>
            </a:r>
            <a:r>
              <a:rPr lang="ru-RU" sz="4800" dirty="0" err="1"/>
              <a:t>точні</a:t>
            </a:r>
            <a:r>
              <a:rPr lang="ru-RU" sz="4800" dirty="0"/>
              <a:t> </a:t>
            </a:r>
            <a:r>
              <a:rPr lang="ru-RU" sz="4800" dirty="0" err="1"/>
              <a:t>результати</a:t>
            </a:r>
            <a:r>
              <a:rPr lang="ru-RU" sz="4800" dirty="0"/>
              <a:t> для </a:t>
            </a:r>
            <a:r>
              <a:rPr lang="ru-RU" sz="4800" dirty="0" err="1"/>
              <a:t>складних</a:t>
            </a:r>
            <a:r>
              <a:rPr lang="ru-RU" sz="4800" dirty="0"/>
              <a:t> </a:t>
            </a:r>
            <a:r>
              <a:rPr lang="ru-RU" sz="4800" dirty="0" err="1"/>
              <a:t>запитів</a:t>
            </a:r>
            <a:r>
              <a:rPr lang="ru-RU" sz="4800" dirty="0"/>
              <a:t>. </a:t>
            </a:r>
            <a:r>
              <a:rPr lang="ru-RU" sz="4800" dirty="0" err="1"/>
              <a:t>Включає</a:t>
            </a:r>
            <a:r>
              <a:rPr lang="ru-RU" sz="4800" dirty="0"/>
              <a:t> </a:t>
            </a:r>
            <a:r>
              <a:rPr lang="ru-RU" sz="4800" dirty="0" err="1"/>
              <a:t>аналіз</a:t>
            </a:r>
            <a:r>
              <a:rPr lang="ru-RU" sz="4800" dirty="0"/>
              <a:t> </a:t>
            </a:r>
            <a:r>
              <a:rPr lang="ru-RU" sz="4800" dirty="0" err="1"/>
              <a:t>документів</a:t>
            </a:r>
            <a:r>
              <a:rPr lang="ru-RU" sz="4800" dirty="0"/>
              <a:t> і </a:t>
            </a:r>
            <a:r>
              <a:rPr lang="ru-RU" sz="4800" dirty="0" err="1"/>
              <a:t>інтерфейс</a:t>
            </a:r>
            <a:r>
              <a:rPr lang="ru-RU" sz="4800" dirty="0"/>
              <a:t> для </a:t>
            </a:r>
            <a:r>
              <a:rPr lang="ru-RU" sz="4800" dirty="0" err="1"/>
              <a:t>живих</a:t>
            </a:r>
            <a:r>
              <a:rPr lang="ru-RU" sz="4800" dirty="0"/>
              <a:t> </a:t>
            </a:r>
            <a:r>
              <a:rPr lang="ru-RU" sz="4800" dirty="0" err="1"/>
              <a:t>розмов</a:t>
            </a:r>
            <a:r>
              <a:rPr lang="ru-RU" sz="4800" dirty="0"/>
              <a:t>. </a:t>
            </a:r>
            <a:r>
              <a:rPr lang="ru-RU" sz="4800" dirty="0" err="1"/>
              <a:t>Посилання</a:t>
            </a:r>
            <a:r>
              <a:rPr lang="ru-RU" sz="4800" dirty="0"/>
              <a:t>: [</a:t>
            </a:r>
            <a:r>
              <a:rPr lang="en" sz="4800" dirty="0" err="1"/>
              <a:t>perplexity.ai</a:t>
            </a:r>
            <a:r>
              <a:rPr lang="en" sz="4800" dirty="0"/>
              <a:t>](https://</a:t>
            </a:r>
            <a:r>
              <a:rPr lang="en" sz="4800" dirty="0" err="1"/>
              <a:t>www.perplexity.ai</a:t>
            </a:r>
            <a:r>
              <a:rPr lang="en" sz="4800" dirty="0"/>
              <a:t>)</a:t>
            </a:r>
          </a:p>
          <a:p>
            <a:pPr marL="0" indent="0">
              <a:buNone/>
            </a:pPr>
            <a:r>
              <a:rPr lang="en" sz="4800" dirty="0"/>
              <a:t> Andi</a:t>
            </a:r>
            <a:r>
              <a:rPr lang="uk-UA" sz="4800" dirty="0"/>
              <a:t> </a:t>
            </a:r>
            <a:r>
              <a:rPr lang="en" sz="4800" dirty="0"/>
              <a:t> </a:t>
            </a:r>
            <a:r>
              <a:rPr lang="ru-RU" sz="4800" dirty="0" err="1"/>
              <a:t>Опис</a:t>
            </a:r>
            <a:r>
              <a:rPr lang="ru-RU" sz="4800" dirty="0"/>
              <a:t>: </a:t>
            </a:r>
            <a:r>
              <a:rPr lang="ru-RU" sz="4800" dirty="0" err="1"/>
              <a:t>Безкоштовна</a:t>
            </a:r>
            <a:r>
              <a:rPr lang="ru-RU" sz="4800" dirty="0"/>
              <a:t> </a:t>
            </a:r>
            <a:r>
              <a:rPr lang="en" sz="4800" dirty="0"/>
              <a:t>AI-</a:t>
            </a:r>
            <a:r>
              <a:rPr lang="ru-RU" sz="4800" dirty="0" err="1"/>
              <a:t>пошукова</a:t>
            </a:r>
            <a:r>
              <a:rPr lang="ru-RU" sz="4800" dirty="0"/>
              <a:t> система, яка </a:t>
            </a:r>
            <a:r>
              <a:rPr lang="ru-RU" sz="4800" dirty="0" err="1"/>
              <a:t>надає</a:t>
            </a:r>
            <a:r>
              <a:rPr lang="ru-RU" sz="4800" dirty="0"/>
              <a:t> </a:t>
            </a:r>
            <a:r>
              <a:rPr lang="ru-RU" sz="4800" dirty="0" err="1"/>
              <a:t>підсумки</a:t>
            </a:r>
            <a:r>
              <a:rPr lang="ru-RU" sz="4800" dirty="0"/>
              <a:t> та </a:t>
            </a:r>
            <a:r>
              <a:rPr lang="ru-RU" sz="4800" dirty="0" err="1"/>
              <a:t>реальні</a:t>
            </a:r>
            <a:r>
              <a:rPr lang="ru-RU" sz="4800" dirty="0"/>
              <a:t> </a:t>
            </a:r>
            <a:r>
              <a:rPr lang="ru-RU" sz="4800" dirty="0" err="1"/>
              <a:t>дані</a:t>
            </a:r>
            <a:r>
              <a:rPr lang="ru-RU" sz="4800" dirty="0"/>
              <a:t> з </a:t>
            </a:r>
            <a:r>
              <a:rPr lang="ru-RU" sz="4800" dirty="0" err="1"/>
              <a:t>Інтернету</a:t>
            </a:r>
            <a:r>
              <a:rPr lang="ru-RU" sz="4800" dirty="0"/>
              <a:t>. </a:t>
            </a:r>
            <a:r>
              <a:rPr lang="ru-RU" sz="4800" dirty="0" err="1"/>
              <a:t>Пропонує</a:t>
            </a:r>
            <a:r>
              <a:rPr lang="ru-RU" sz="4800" dirty="0"/>
              <a:t> </a:t>
            </a:r>
            <a:r>
              <a:rPr lang="ru-RU" sz="4800" dirty="0" err="1"/>
              <a:t>чистий</a:t>
            </a:r>
            <a:r>
              <a:rPr lang="ru-RU" sz="4800" dirty="0"/>
              <a:t>, </a:t>
            </a:r>
            <a:r>
              <a:rPr lang="ru-RU" sz="4800" dirty="0" err="1"/>
              <a:t>приватний</a:t>
            </a:r>
            <a:r>
              <a:rPr lang="ru-RU" sz="4800" dirty="0"/>
              <a:t> </a:t>
            </a:r>
            <a:r>
              <a:rPr lang="ru-RU" sz="4800" dirty="0" err="1"/>
              <a:t>пошук</a:t>
            </a:r>
            <a:r>
              <a:rPr lang="ru-RU" sz="4800" dirty="0"/>
              <a:t> без </a:t>
            </a:r>
            <a:r>
              <a:rPr lang="ru-RU" sz="4800" dirty="0" err="1"/>
              <a:t>реклами</a:t>
            </a:r>
            <a:r>
              <a:rPr lang="ru-RU" sz="4800" dirty="0"/>
              <a:t>.  </a:t>
            </a:r>
            <a:r>
              <a:rPr lang="ru-RU" sz="4800" dirty="0" err="1"/>
              <a:t>Посилання</a:t>
            </a:r>
            <a:r>
              <a:rPr lang="ru-RU" sz="4800" dirty="0"/>
              <a:t>: [</a:t>
            </a:r>
            <a:r>
              <a:rPr lang="en" sz="4800" dirty="0" err="1"/>
              <a:t>andisearch.com</a:t>
            </a:r>
            <a:r>
              <a:rPr lang="en" sz="4800" dirty="0"/>
              <a:t>](https://</a:t>
            </a:r>
            <a:r>
              <a:rPr lang="en" sz="4800" dirty="0" err="1"/>
              <a:t>www.andisearch.com</a:t>
            </a:r>
            <a:r>
              <a:rPr lang="en" sz="4800" dirty="0"/>
              <a:t>)</a:t>
            </a:r>
          </a:p>
          <a:p>
            <a:endParaRPr lang="en" sz="4800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F2DD1577-7C27-D14D-218E-FCF8755D898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649155" y="397565"/>
            <a:ext cx="5883965" cy="6551874"/>
          </a:xfrm>
        </p:spPr>
        <p:txBody>
          <a:bodyPr>
            <a:normAutofit fontScale="70000" lnSpcReduction="20000"/>
          </a:bodyPr>
          <a:lstStyle/>
          <a:p>
            <a:r>
              <a:rPr lang="en" dirty="0"/>
              <a:t>. Exa AI</a:t>
            </a:r>
            <a:r>
              <a:rPr lang="uk-UA" dirty="0"/>
              <a:t> </a:t>
            </a:r>
            <a:r>
              <a:rPr lang="ru-RU" dirty="0" err="1"/>
              <a:t>Опис</a:t>
            </a:r>
            <a:r>
              <a:rPr lang="ru-RU" dirty="0"/>
              <a:t>: </a:t>
            </a:r>
            <a:r>
              <a:rPr lang="ru-RU" dirty="0" err="1"/>
              <a:t>Використовує</a:t>
            </a:r>
            <a:r>
              <a:rPr lang="ru-RU" dirty="0"/>
              <a:t> </a:t>
            </a:r>
            <a:r>
              <a:rPr lang="ru-RU" dirty="0" err="1"/>
              <a:t>штучний</a:t>
            </a:r>
            <a:r>
              <a:rPr lang="ru-RU" dirty="0"/>
              <a:t> </a:t>
            </a:r>
            <a:r>
              <a:rPr lang="ru-RU" dirty="0" err="1"/>
              <a:t>інтелект</a:t>
            </a:r>
            <a:r>
              <a:rPr lang="ru-RU" dirty="0"/>
              <a:t> для </a:t>
            </a:r>
            <a:r>
              <a:rPr lang="ru-RU" dirty="0" err="1"/>
              <a:t>фільтрації</a:t>
            </a:r>
            <a:r>
              <a:rPr lang="ru-RU" dirty="0"/>
              <a:t> </a:t>
            </a:r>
            <a:r>
              <a:rPr lang="ru-RU" dirty="0" err="1"/>
              <a:t>результатів</a:t>
            </a:r>
            <a:r>
              <a:rPr lang="ru-RU" dirty="0"/>
              <a:t>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, а не </a:t>
            </a:r>
            <a:r>
              <a:rPr lang="ru-RU" dirty="0" err="1"/>
              <a:t>ключових</a:t>
            </a:r>
            <a:r>
              <a:rPr lang="ru-RU" dirty="0"/>
              <a:t> </a:t>
            </a:r>
            <a:r>
              <a:rPr lang="ru-RU" dirty="0" err="1"/>
              <a:t>слів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робить </a:t>
            </a:r>
            <a:r>
              <a:rPr lang="ru-RU" dirty="0" err="1"/>
              <a:t>пошук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точним</a:t>
            </a:r>
            <a:r>
              <a:rPr lang="ru-RU" dirty="0"/>
              <a:t> і </a:t>
            </a:r>
            <a:r>
              <a:rPr lang="ru-RU" dirty="0" err="1"/>
              <a:t>глибоким</a:t>
            </a:r>
            <a:r>
              <a:rPr lang="ru-RU" dirty="0"/>
              <a:t>. </a:t>
            </a:r>
            <a:r>
              <a:rPr lang="ru-RU" dirty="0" err="1"/>
              <a:t>Посилання</a:t>
            </a:r>
            <a:r>
              <a:rPr lang="ru-RU" dirty="0"/>
              <a:t>: [</a:t>
            </a:r>
            <a:r>
              <a:rPr lang="en" dirty="0" err="1"/>
              <a:t>exa.ai</a:t>
            </a:r>
            <a:r>
              <a:rPr lang="en" dirty="0"/>
              <a:t>](https://</a:t>
            </a:r>
            <a:r>
              <a:rPr lang="en" dirty="0" err="1"/>
              <a:t>www.exa.ai</a:t>
            </a:r>
            <a:r>
              <a:rPr lang="en" dirty="0"/>
              <a:t>)</a:t>
            </a:r>
          </a:p>
          <a:p>
            <a:r>
              <a:rPr lang="en" dirty="0"/>
              <a:t>Consensus</a:t>
            </a:r>
            <a:r>
              <a:rPr lang="uk-UA" dirty="0"/>
              <a:t> </a:t>
            </a:r>
            <a:r>
              <a:rPr lang="ru-RU" dirty="0" err="1"/>
              <a:t>Опис</a:t>
            </a:r>
            <a:r>
              <a:rPr lang="ru-RU" dirty="0"/>
              <a:t>: </a:t>
            </a:r>
            <a:r>
              <a:rPr lang="ru-RU" dirty="0" err="1"/>
              <a:t>Пошукова</a:t>
            </a:r>
            <a:r>
              <a:rPr lang="ru-RU" dirty="0"/>
              <a:t> система на </a:t>
            </a:r>
            <a:r>
              <a:rPr lang="ru-RU" dirty="0" err="1"/>
              <a:t>базі</a:t>
            </a:r>
            <a:r>
              <a:rPr lang="ru-RU" dirty="0"/>
              <a:t> </a:t>
            </a:r>
            <a:r>
              <a:rPr lang="en" dirty="0"/>
              <a:t>AI </a:t>
            </a:r>
            <a:r>
              <a:rPr lang="ru-RU" dirty="0"/>
              <a:t>для доступу до </a:t>
            </a:r>
            <a:r>
              <a:rPr lang="ru-RU" dirty="0" err="1"/>
              <a:t>наукових</a:t>
            </a:r>
            <a:r>
              <a:rPr lang="ru-RU" dirty="0"/>
              <a:t> статей,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аналізує</a:t>
            </a:r>
            <a:r>
              <a:rPr lang="ru-RU" dirty="0"/>
              <a:t> </a:t>
            </a:r>
            <a:r>
              <a:rPr lang="ru-RU" dirty="0" err="1"/>
              <a:t>понад</a:t>
            </a:r>
            <a:r>
              <a:rPr lang="ru-RU" dirty="0"/>
              <a:t> 200 </a:t>
            </a:r>
            <a:r>
              <a:rPr lang="ru-RU" dirty="0" err="1"/>
              <a:t>мільйонів</a:t>
            </a:r>
            <a:r>
              <a:rPr lang="ru-RU" dirty="0"/>
              <a:t> </a:t>
            </a:r>
            <a:r>
              <a:rPr lang="ru-RU" dirty="0" err="1"/>
              <a:t>документів</a:t>
            </a:r>
            <a:r>
              <a:rPr lang="ru-RU" dirty="0"/>
              <a:t> і </a:t>
            </a:r>
            <a:r>
              <a:rPr lang="ru-RU" dirty="0" err="1"/>
              <a:t>надає</a:t>
            </a:r>
            <a:r>
              <a:rPr lang="ru-RU" dirty="0"/>
              <a:t> </a:t>
            </a:r>
            <a:r>
              <a:rPr lang="ru-RU" dirty="0" err="1"/>
              <a:t>узагальнені</a:t>
            </a:r>
            <a:r>
              <a:rPr lang="ru-RU" dirty="0"/>
              <a:t> </a:t>
            </a:r>
            <a:r>
              <a:rPr lang="ru-RU" dirty="0" err="1"/>
              <a:t>експертні</a:t>
            </a:r>
            <a:r>
              <a:rPr lang="ru-RU" dirty="0"/>
              <a:t> </a:t>
            </a:r>
            <a:r>
              <a:rPr lang="ru-RU" dirty="0" err="1"/>
              <a:t>висновки</a:t>
            </a:r>
            <a:r>
              <a:rPr lang="ru-RU" dirty="0"/>
              <a:t>. </a:t>
            </a:r>
            <a:r>
              <a:rPr lang="ru-RU" dirty="0" err="1"/>
              <a:t>Посилання</a:t>
            </a:r>
            <a:r>
              <a:rPr lang="ru-RU" dirty="0"/>
              <a:t>: [</a:t>
            </a:r>
            <a:r>
              <a:rPr lang="en" dirty="0" err="1"/>
              <a:t>consensus.app</a:t>
            </a:r>
            <a:r>
              <a:rPr lang="en" dirty="0"/>
              <a:t>](https://</a:t>
            </a:r>
            <a:r>
              <a:rPr lang="en" dirty="0" err="1"/>
              <a:t>www.consensus.app</a:t>
            </a:r>
            <a:r>
              <a:rPr lang="en" dirty="0"/>
              <a:t>)</a:t>
            </a:r>
          </a:p>
          <a:p>
            <a:r>
              <a:rPr lang="en" dirty="0" err="1"/>
              <a:t>Phind</a:t>
            </a:r>
            <a:r>
              <a:rPr lang="uk-UA" dirty="0"/>
              <a:t> </a:t>
            </a:r>
            <a:r>
              <a:rPr lang="ru-RU" dirty="0" err="1"/>
              <a:t>Опис</a:t>
            </a:r>
            <a:r>
              <a:rPr lang="ru-RU" dirty="0"/>
              <a:t>: </a:t>
            </a:r>
            <a:r>
              <a:rPr lang="ru-RU" dirty="0" err="1"/>
              <a:t>Пошукова</a:t>
            </a:r>
            <a:r>
              <a:rPr lang="ru-RU" dirty="0"/>
              <a:t> система на </a:t>
            </a:r>
            <a:r>
              <a:rPr lang="ru-RU" dirty="0" err="1"/>
              <a:t>базі</a:t>
            </a:r>
            <a:r>
              <a:rPr lang="ru-RU" dirty="0"/>
              <a:t> </a:t>
            </a:r>
            <a:r>
              <a:rPr lang="en" dirty="0"/>
              <a:t>AI, </a:t>
            </a:r>
            <a:r>
              <a:rPr lang="ru-RU" dirty="0"/>
              <a:t>яка </a:t>
            </a:r>
            <a:r>
              <a:rPr lang="ru-RU" dirty="0" err="1"/>
              <a:t>допомагає</a:t>
            </a:r>
            <a:r>
              <a:rPr lang="ru-RU" dirty="0"/>
              <a:t> з </a:t>
            </a:r>
            <a:r>
              <a:rPr lang="ru-RU" dirty="0" err="1"/>
              <a:t>отриманням</a:t>
            </a:r>
            <a:r>
              <a:rPr lang="ru-RU" dirty="0"/>
              <a:t> </a:t>
            </a:r>
            <a:r>
              <a:rPr lang="ru-RU" dirty="0" err="1"/>
              <a:t>візуальних</a:t>
            </a:r>
            <a:r>
              <a:rPr lang="ru-RU" dirty="0"/>
              <a:t> </a:t>
            </a:r>
            <a:r>
              <a:rPr lang="ru-RU" dirty="0" err="1"/>
              <a:t>даних</a:t>
            </a:r>
            <a:r>
              <a:rPr lang="ru-RU" dirty="0"/>
              <a:t> і </a:t>
            </a:r>
            <a:r>
              <a:rPr lang="ru-RU" dirty="0" err="1"/>
              <a:t>використовується</a:t>
            </a:r>
            <a:r>
              <a:rPr lang="ru-RU" dirty="0"/>
              <a:t> в </a:t>
            </a:r>
            <a:r>
              <a:rPr lang="ru-RU" dirty="0" err="1"/>
              <a:t>освіті</a:t>
            </a:r>
            <a:r>
              <a:rPr lang="ru-RU" dirty="0"/>
              <a:t> та </a:t>
            </a:r>
            <a:r>
              <a:rPr lang="ru-RU" dirty="0" err="1"/>
              <a:t>науці</a:t>
            </a:r>
            <a:r>
              <a:rPr lang="ru-RU" dirty="0"/>
              <a:t>.</a:t>
            </a:r>
          </a:p>
          <a:p>
            <a:r>
              <a:rPr lang="ru-RU" dirty="0"/>
              <a:t>- </a:t>
            </a:r>
            <a:r>
              <a:rPr lang="ru-RU" dirty="0" err="1"/>
              <a:t>Посилання</a:t>
            </a:r>
            <a:r>
              <a:rPr lang="ru-RU" dirty="0"/>
              <a:t>: [</a:t>
            </a:r>
            <a:r>
              <a:rPr lang="en" dirty="0" err="1"/>
              <a:t>phind.com</a:t>
            </a:r>
            <a:r>
              <a:rPr lang="en" dirty="0"/>
              <a:t>](https://</a:t>
            </a:r>
            <a:r>
              <a:rPr lang="en" dirty="0" err="1"/>
              <a:t>www.phind.com</a:t>
            </a:r>
            <a:r>
              <a:rPr lang="en" dirty="0"/>
              <a:t>)</a:t>
            </a:r>
          </a:p>
          <a:p>
            <a:endParaRPr lang="en" dirty="0"/>
          </a:p>
          <a:p>
            <a:r>
              <a:rPr lang="en" dirty="0"/>
              <a:t> Komo AI</a:t>
            </a:r>
            <a:r>
              <a:rPr lang="uk-UA" dirty="0"/>
              <a:t> </a:t>
            </a:r>
            <a:r>
              <a:rPr lang="ru-RU" dirty="0" err="1"/>
              <a:t>Опис</a:t>
            </a:r>
            <a:r>
              <a:rPr lang="ru-RU" dirty="0"/>
              <a:t>: </a:t>
            </a:r>
            <a:r>
              <a:rPr lang="ru-RU" dirty="0" err="1"/>
              <a:t>Пошукова</a:t>
            </a:r>
            <a:r>
              <a:rPr lang="ru-RU" dirty="0"/>
              <a:t> система на </a:t>
            </a:r>
            <a:r>
              <a:rPr lang="ru-RU" dirty="0" err="1"/>
              <a:t>базі</a:t>
            </a:r>
            <a:r>
              <a:rPr lang="ru-RU" dirty="0"/>
              <a:t> </a:t>
            </a:r>
            <a:r>
              <a:rPr lang="en" dirty="0"/>
              <a:t>AI, </a:t>
            </a:r>
            <a:r>
              <a:rPr lang="ru-RU" dirty="0"/>
              <a:t>яка </a:t>
            </a:r>
            <a:r>
              <a:rPr lang="ru-RU" dirty="0" err="1"/>
              <a:t>надає</a:t>
            </a:r>
            <a:r>
              <a:rPr lang="ru-RU" dirty="0"/>
              <a:t> </a:t>
            </a:r>
            <a:r>
              <a:rPr lang="ru-RU" dirty="0" err="1"/>
              <a:t>мультимедійні</a:t>
            </a:r>
            <a:r>
              <a:rPr lang="ru-RU" dirty="0"/>
              <a:t> та </a:t>
            </a:r>
            <a:r>
              <a:rPr lang="ru-RU" dirty="0" err="1"/>
              <a:t>персоналізовані</a:t>
            </a:r>
            <a:r>
              <a:rPr lang="ru-RU" dirty="0"/>
              <a:t> </a:t>
            </a:r>
            <a:r>
              <a:rPr lang="ru-RU" dirty="0" err="1"/>
              <a:t>результати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- </a:t>
            </a:r>
            <a:r>
              <a:rPr lang="ru-RU" dirty="0" err="1"/>
              <a:t>Посилання</a:t>
            </a:r>
            <a:r>
              <a:rPr lang="ru-RU" dirty="0"/>
              <a:t>: [</a:t>
            </a:r>
            <a:r>
              <a:rPr lang="en" dirty="0" err="1"/>
              <a:t>komo.ai</a:t>
            </a:r>
            <a:r>
              <a:rPr lang="en" dirty="0"/>
              <a:t>](https://</a:t>
            </a:r>
            <a:r>
              <a:rPr lang="en" dirty="0" err="1"/>
              <a:t>www.komo.ai</a:t>
            </a:r>
            <a:r>
              <a:rPr lang="en" dirty="0"/>
              <a:t>)</a:t>
            </a: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4095891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3150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77240" y="610672"/>
            <a:ext cx="4892754" cy="4857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800"/>
              </a:lnSpc>
              <a:buNone/>
            </a:pPr>
            <a:r>
              <a:rPr lang="en-US" sz="3050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Висновки та рекомендації</a:t>
            </a:r>
            <a:endParaRPr lang="en-US" sz="3050" dirty="0"/>
          </a:p>
        </p:txBody>
      </p:sp>
      <p:sp>
        <p:nvSpPr>
          <p:cNvPr id="4" name="Text 1"/>
          <p:cNvSpPr/>
          <p:nvPr/>
        </p:nvSpPr>
        <p:spPr>
          <a:xfrm>
            <a:off x="777240" y="1407200"/>
            <a:ext cx="3678198" cy="513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000"/>
              </a:lnSpc>
              <a:buNone/>
            </a:pPr>
            <a:r>
              <a:rPr lang="en-US" sz="400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4</a:t>
            </a:r>
            <a:endParaRPr lang="en-US" sz="4000" dirty="0"/>
          </a:p>
        </p:txBody>
      </p:sp>
      <p:sp>
        <p:nvSpPr>
          <p:cNvPr id="5" name="Text 2"/>
          <p:cNvSpPr/>
          <p:nvPr/>
        </p:nvSpPr>
        <p:spPr>
          <a:xfrm>
            <a:off x="1644610" y="2114431"/>
            <a:ext cx="1943338" cy="2428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900"/>
              </a:lnSpc>
              <a:buNone/>
            </a:pPr>
            <a:r>
              <a:rPr lang="en-US" sz="150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Ключові парадигми</a:t>
            </a:r>
            <a:endParaRPr lang="en-US" sz="1500" dirty="0"/>
          </a:p>
        </p:txBody>
      </p:sp>
      <p:sp>
        <p:nvSpPr>
          <p:cNvPr id="6" name="Text 3"/>
          <p:cNvSpPr/>
          <p:nvPr/>
        </p:nvSpPr>
        <p:spPr>
          <a:xfrm>
            <a:off x="777240" y="2450544"/>
            <a:ext cx="3678198" cy="99488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950"/>
              </a:lnSpc>
              <a:buNone/>
            </a:pPr>
            <a:r>
              <a:rPr lang="en-US" sz="120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Позитивістська, інтерпретативна, критична та постмодерністська парадигми формують основу сучасних досліджень у кримінальній юстиції.</a:t>
            </a:r>
            <a:endParaRPr lang="en-US" sz="1200" dirty="0"/>
          </a:p>
        </p:txBody>
      </p:sp>
      <p:sp>
        <p:nvSpPr>
          <p:cNvPr id="7" name="Text 4"/>
          <p:cNvSpPr/>
          <p:nvPr/>
        </p:nvSpPr>
        <p:spPr>
          <a:xfrm>
            <a:off x="4688562" y="1407200"/>
            <a:ext cx="3678198" cy="513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000"/>
              </a:lnSpc>
              <a:buNone/>
            </a:pPr>
            <a:r>
              <a:rPr lang="en-US" sz="400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3</a:t>
            </a:r>
            <a:endParaRPr lang="en-US" sz="4000" dirty="0"/>
          </a:p>
        </p:txBody>
      </p:sp>
      <p:sp>
        <p:nvSpPr>
          <p:cNvPr id="8" name="Text 5"/>
          <p:cNvSpPr/>
          <p:nvPr/>
        </p:nvSpPr>
        <p:spPr>
          <a:xfrm>
            <a:off x="5555932" y="2114431"/>
            <a:ext cx="1943338" cy="2428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900"/>
              </a:lnSpc>
              <a:buNone/>
            </a:pPr>
            <a:r>
              <a:rPr lang="en-US" sz="150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Етапи вибору</a:t>
            </a:r>
            <a:endParaRPr lang="en-US" sz="1500" dirty="0"/>
          </a:p>
        </p:txBody>
      </p:sp>
      <p:sp>
        <p:nvSpPr>
          <p:cNvPr id="9" name="Text 6"/>
          <p:cNvSpPr/>
          <p:nvPr/>
        </p:nvSpPr>
        <p:spPr>
          <a:xfrm>
            <a:off x="4688562" y="2450544"/>
            <a:ext cx="3678198" cy="74616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950"/>
              </a:lnSpc>
              <a:buNone/>
            </a:pPr>
            <a:r>
              <a:rPr lang="en-US" sz="120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Вибір парадигми включає аналіз теми, визначення дослідницьких питань та оцінку власних методологічних компетенцій.</a:t>
            </a:r>
            <a:endParaRPr lang="en-US" sz="1200" dirty="0"/>
          </a:p>
        </p:txBody>
      </p:sp>
      <p:sp>
        <p:nvSpPr>
          <p:cNvPr id="10" name="Text 7"/>
          <p:cNvSpPr/>
          <p:nvPr/>
        </p:nvSpPr>
        <p:spPr>
          <a:xfrm>
            <a:off x="2732842" y="3989427"/>
            <a:ext cx="3678198" cy="513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000"/>
              </a:lnSpc>
              <a:buNone/>
            </a:pPr>
            <a:r>
              <a:rPr lang="en-US" sz="400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2</a:t>
            </a:r>
            <a:endParaRPr lang="en-US" sz="4000" dirty="0"/>
          </a:p>
        </p:txBody>
      </p:sp>
      <p:sp>
        <p:nvSpPr>
          <p:cNvPr id="11" name="Text 8"/>
          <p:cNvSpPr/>
          <p:nvPr/>
        </p:nvSpPr>
        <p:spPr>
          <a:xfrm>
            <a:off x="3600212" y="4696658"/>
            <a:ext cx="1943338" cy="2428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900"/>
              </a:lnSpc>
              <a:buNone/>
            </a:pPr>
            <a:r>
              <a:rPr lang="en-US" sz="150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Рівні застосування</a:t>
            </a:r>
            <a:endParaRPr lang="en-US" sz="1500" dirty="0"/>
          </a:p>
        </p:txBody>
      </p:sp>
      <p:sp>
        <p:nvSpPr>
          <p:cNvPr id="12" name="Text 9"/>
          <p:cNvSpPr/>
          <p:nvPr/>
        </p:nvSpPr>
        <p:spPr>
          <a:xfrm>
            <a:off x="2732842" y="5032772"/>
            <a:ext cx="3678198" cy="74616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950"/>
              </a:lnSpc>
              <a:buNone/>
            </a:pPr>
            <a:r>
              <a:rPr lang="en-US" sz="120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Парадигми визначають як філософське підґрунтя дослідження, так і конкретні методи збору та аналізу даних.</a:t>
            </a:r>
            <a:endParaRPr lang="en-US" sz="1200" dirty="0"/>
          </a:p>
        </p:txBody>
      </p:sp>
      <p:sp>
        <p:nvSpPr>
          <p:cNvPr id="13" name="Text 10"/>
          <p:cNvSpPr/>
          <p:nvPr/>
        </p:nvSpPr>
        <p:spPr>
          <a:xfrm>
            <a:off x="777240" y="5953720"/>
            <a:ext cx="7589520" cy="74616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950"/>
              </a:lnSpc>
              <a:buNone/>
            </a:pPr>
            <a:r>
              <a:rPr lang="en-US" sz="120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Успішне застосування наукових парадигм вимагає від аспірантів глибокого розуміння їх філософських основ, уміння обирати відповідні методи та критично оцінювати їх переваги й обмеження для конкретного дослідження.</a:t>
            </a:r>
            <a:endParaRPr lang="en-US" sz="1200" dirty="0"/>
          </a:p>
        </p:txBody>
      </p:sp>
      <p:sp>
        <p:nvSpPr>
          <p:cNvPr id="14" name="Text 11"/>
          <p:cNvSpPr/>
          <p:nvPr/>
        </p:nvSpPr>
        <p:spPr>
          <a:xfrm>
            <a:off x="777240" y="6874669"/>
            <a:ext cx="7589520" cy="74616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950"/>
              </a:lnSpc>
              <a:buNone/>
            </a:pPr>
            <a:r>
              <a:rPr lang="en-US" sz="120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Розвиток методології досліджень у кримінальній юстиції рухається в напрямку інтеграції різних підходів, використання інноваційних методів аналізу даних та підвищення практичної значущості результатів для реформування системи кримінальної юстиції.</a:t>
            </a:r>
            <a:endParaRPr 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42950" y="923211"/>
            <a:ext cx="13144500" cy="132659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r>
              <a:rPr lang="en-US" sz="4150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Поняття наукової парадигми у кримінальній юстиції</a:t>
            </a:r>
            <a:endParaRPr lang="en-US" sz="4150" dirty="0"/>
          </a:p>
        </p:txBody>
      </p:sp>
      <p:sp>
        <p:nvSpPr>
          <p:cNvPr id="3" name="Text 1"/>
          <p:cNvSpPr/>
          <p:nvPr/>
        </p:nvSpPr>
        <p:spPr>
          <a:xfrm>
            <a:off x="2515076" y="3742015"/>
            <a:ext cx="2653427" cy="3317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600"/>
              </a:lnSpc>
              <a:buNone/>
            </a:pPr>
            <a:r>
              <a:rPr lang="en-US" sz="205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Визначення</a:t>
            </a:r>
            <a:endParaRPr lang="en-US" sz="2050" dirty="0"/>
          </a:p>
        </p:txBody>
      </p:sp>
      <p:sp>
        <p:nvSpPr>
          <p:cNvPr id="4" name="Text 2"/>
          <p:cNvSpPr/>
          <p:nvPr/>
        </p:nvSpPr>
        <p:spPr>
          <a:xfrm>
            <a:off x="742950" y="4201001"/>
            <a:ext cx="4425553" cy="203739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ts val="2650"/>
              </a:lnSpc>
              <a:buNone/>
            </a:pPr>
            <a:r>
              <a:rPr lang="en-US" sz="16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Наукова парадигма - це сукупність фундаментальних теорій, законів, методів і способів інтерпретації, які формують основу наукового мислення та визначають підходи до дослідження в конкретний історичний період.</a:t>
            </a:r>
            <a:endParaRPr lang="en-US" sz="1650" dirty="0"/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2961" y="3268028"/>
            <a:ext cx="3444359" cy="3444359"/>
          </a:xfrm>
          <a:prstGeom prst="rect">
            <a:avLst/>
          </a:prstGeom>
        </p:spPr>
      </p:pic>
      <p:sp>
        <p:nvSpPr>
          <p:cNvPr id="6" name="Shape 3"/>
          <p:cNvSpPr/>
          <p:nvPr/>
        </p:nvSpPr>
        <p:spPr>
          <a:xfrm>
            <a:off x="5392162" y="4724817"/>
            <a:ext cx="530662" cy="530662"/>
          </a:xfrm>
          <a:prstGeom prst="roundRect">
            <a:avLst>
              <a:gd name="adj" fmla="val 1721408"/>
            </a:avLst>
          </a:prstGeom>
          <a:solidFill>
            <a:srgbClr val="D2D9F9"/>
          </a:solidFill>
          <a:ln w="7620">
            <a:solidFill>
              <a:srgbClr val="B8BFDF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7" name="Text 4"/>
          <p:cNvSpPr/>
          <p:nvPr/>
        </p:nvSpPr>
        <p:spPr>
          <a:xfrm>
            <a:off x="5538133" y="4840903"/>
            <a:ext cx="238720" cy="2984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1</a:t>
            </a:r>
            <a:endParaRPr lang="en-US" sz="1850" dirty="0"/>
          </a:p>
        </p:txBody>
      </p:sp>
      <p:sp>
        <p:nvSpPr>
          <p:cNvPr id="8" name="Text 5"/>
          <p:cNvSpPr/>
          <p:nvPr/>
        </p:nvSpPr>
        <p:spPr>
          <a:xfrm>
            <a:off x="9355693" y="2674263"/>
            <a:ext cx="2653427" cy="3317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205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Особливості</a:t>
            </a:r>
            <a:endParaRPr lang="en-US" sz="2050" dirty="0"/>
          </a:p>
        </p:txBody>
      </p:sp>
      <p:sp>
        <p:nvSpPr>
          <p:cNvPr id="9" name="Text 6"/>
          <p:cNvSpPr/>
          <p:nvPr/>
        </p:nvSpPr>
        <p:spPr>
          <a:xfrm>
            <a:off x="9355693" y="3133249"/>
            <a:ext cx="4531757" cy="203739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16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У кримінально-правових дослідженнях парадигми відображають різні погляди на злочинність, покарання, причини протиправної поведінки та шляхи реформування системи кримінальної юстиції.</a:t>
            </a:r>
            <a:endParaRPr lang="en-US" sz="1650" dirty="0"/>
          </a:p>
        </p:txBody>
      </p:sp>
      <p:pic>
        <p:nvPicPr>
          <p:cNvPr id="10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2961" y="3268028"/>
            <a:ext cx="3444359" cy="3444359"/>
          </a:xfrm>
          <a:prstGeom prst="rect">
            <a:avLst/>
          </a:prstGeom>
        </p:spPr>
      </p:pic>
      <p:sp>
        <p:nvSpPr>
          <p:cNvPr id="11" name="Shape 7"/>
          <p:cNvSpPr/>
          <p:nvPr/>
        </p:nvSpPr>
        <p:spPr>
          <a:xfrm>
            <a:off x="7878544" y="3289280"/>
            <a:ext cx="530662" cy="530662"/>
          </a:xfrm>
          <a:prstGeom prst="roundRect">
            <a:avLst>
              <a:gd name="adj" fmla="val 1721408"/>
            </a:avLst>
          </a:prstGeom>
          <a:solidFill>
            <a:srgbClr val="D2D9F9"/>
          </a:solidFill>
          <a:ln w="7620">
            <a:solidFill>
              <a:srgbClr val="B8BFDF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2" name="Text 8"/>
          <p:cNvSpPr/>
          <p:nvPr/>
        </p:nvSpPr>
        <p:spPr>
          <a:xfrm>
            <a:off x="8024515" y="3405366"/>
            <a:ext cx="238720" cy="2984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2</a:t>
            </a:r>
            <a:endParaRPr lang="en-US" sz="1850" dirty="0"/>
          </a:p>
        </p:txBody>
      </p:sp>
      <p:sp>
        <p:nvSpPr>
          <p:cNvPr id="13" name="Text 9"/>
          <p:cNvSpPr/>
          <p:nvPr/>
        </p:nvSpPr>
        <p:spPr>
          <a:xfrm>
            <a:off x="9355693" y="5489019"/>
            <a:ext cx="3020258" cy="3317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205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Формування світогляду</a:t>
            </a:r>
            <a:endParaRPr lang="en-US" sz="2050" dirty="0"/>
          </a:p>
        </p:txBody>
      </p:sp>
      <p:sp>
        <p:nvSpPr>
          <p:cNvPr id="14" name="Text 10"/>
          <p:cNvSpPr/>
          <p:nvPr/>
        </p:nvSpPr>
        <p:spPr>
          <a:xfrm>
            <a:off x="9355693" y="5948005"/>
            <a:ext cx="4531757" cy="135826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16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Парадигми допомагають аспірантам структурувати своє мислення, формувати власну дослідницьку позицію та обирати відповідні методи збору й аналізу даних.</a:t>
            </a:r>
            <a:endParaRPr lang="en-US" sz="1650" dirty="0"/>
          </a:p>
        </p:txBody>
      </p:sp>
      <p:pic>
        <p:nvPicPr>
          <p:cNvPr id="15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2961" y="3268028"/>
            <a:ext cx="3444359" cy="3444359"/>
          </a:xfrm>
          <a:prstGeom prst="rect">
            <a:avLst/>
          </a:prstGeom>
        </p:spPr>
      </p:pic>
      <p:sp>
        <p:nvSpPr>
          <p:cNvPr id="16" name="Shape 11"/>
          <p:cNvSpPr/>
          <p:nvPr/>
        </p:nvSpPr>
        <p:spPr>
          <a:xfrm>
            <a:off x="7878544" y="6160353"/>
            <a:ext cx="530662" cy="530662"/>
          </a:xfrm>
          <a:prstGeom prst="roundRect">
            <a:avLst>
              <a:gd name="adj" fmla="val 1721408"/>
            </a:avLst>
          </a:prstGeom>
          <a:solidFill>
            <a:srgbClr val="D2D9F9"/>
          </a:solidFill>
          <a:ln w="7620">
            <a:solidFill>
              <a:srgbClr val="B8BFDF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7" name="Text 12"/>
          <p:cNvSpPr/>
          <p:nvPr/>
        </p:nvSpPr>
        <p:spPr>
          <a:xfrm>
            <a:off x="8024515" y="6276439"/>
            <a:ext cx="238720" cy="2984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3</a:t>
            </a:r>
            <a:endParaRPr lang="en-US" sz="185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639247"/>
            <a:ext cx="7556421" cy="99226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900"/>
              </a:lnSpc>
              <a:buNone/>
            </a:pPr>
            <a:r>
              <a:rPr lang="en-US" sz="3100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Основні наукові парадигми у кримінальній юстиції</a:t>
            </a:r>
            <a:endParaRPr lang="en-US" sz="3100" dirty="0"/>
          </a:p>
        </p:txBody>
      </p:sp>
      <p:sp>
        <p:nvSpPr>
          <p:cNvPr id="4" name="Shape 1"/>
          <p:cNvSpPr/>
          <p:nvPr/>
        </p:nvSpPr>
        <p:spPr>
          <a:xfrm>
            <a:off x="793790" y="1869638"/>
            <a:ext cx="7556421" cy="1438156"/>
          </a:xfrm>
          <a:prstGeom prst="roundRect">
            <a:avLst>
              <a:gd name="adj" fmla="val 4637"/>
            </a:avLst>
          </a:prstGeom>
          <a:solidFill>
            <a:srgbClr val="D2D9F9"/>
          </a:solidFill>
          <a:ln w="7620">
            <a:solidFill>
              <a:srgbClr val="B8BFDF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5" name="Text 2"/>
          <p:cNvSpPr/>
          <p:nvPr/>
        </p:nvSpPr>
        <p:spPr>
          <a:xfrm>
            <a:off x="960120" y="2035969"/>
            <a:ext cx="2564249" cy="2480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1950"/>
              </a:lnSpc>
              <a:buNone/>
            </a:pPr>
            <a:r>
              <a:rPr lang="en-US" sz="155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Позитивістська парадигма</a:t>
            </a:r>
            <a:endParaRPr lang="en-US" sz="1550" dirty="0"/>
          </a:p>
        </p:txBody>
      </p:sp>
      <p:sp>
        <p:nvSpPr>
          <p:cNvPr id="6" name="Text 3"/>
          <p:cNvSpPr/>
          <p:nvPr/>
        </p:nvSpPr>
        <p:spPr>
          <a:xfrm>
            <a:off x="960120" y="2379226"/>
            <a:ext cx="7223760" cy="76223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000"/>
              </a:lnSpc>
              <a:buNone/>
            </a:pPr>
            <a:r>
              <a:rPr lang="en-US" sz="12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Ґрунтується на об'єктивному підході до реальності, використанні кількісних методів, статистичному аналізі даних та пошуку причинно-наслідкових зв'язків у кримінальних явищах.</a:t>
            </a:r>
            <a:endParaRPr lang="en-US" sz="1250" dirty="0"/>
          </a:p>
        </p:txBody>
      </p:sp>
      <p:sp>
        <p:nvSpPr>
          <p:cNvPr id="7" name="Shape 4"/>
          <p:cNvSpPr/>
          <p:nvPr/>
        </p:nvSpPr>
        <p:spPr>
          <a:xfrm>
            <a:off x="793790" y="3466505"/>
            <a:ext cx="7556421" cy="1438156"/>
          </a:xfrm>
          <a:prstGeom prst="roundRect">
            <a:avLst>
              <a:gd name="adj" fmla="val 4637"/>
            </a:avLst>
          </a:prstGeom>
          <a:solidFill>
            <a:srgbClr val="D2D9F9"/>
          </a:solidFill>
          <a:ln w="7620">
            <a:solidFill>
              <a:srgbClr val="B8BFDF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8" name="Text 5"/>
          <p:cNvSpPr/>
          <p:nvPr/>
        </p:nvSpPr>
        <p:spPr>
          <a:xfrm>
            <a:off x="960120" y="3632835"/>
            <a:ext cx="2717483" cy="2480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1950"/>
              </a:lnSpc>
              <a:buNone/>
            </a:pPr>
            <a:r>
              <a:rPr lang="en-US" sz="155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Інтерпретативна парадигма</a:t>
            </a:r>
            <a:endParaRPr lang="en-US" sz="1550" dirty="0"/>
          </a:p>
        </p:txBody>
      </p:sp>
      <p:sp>
        <p:nvSpPr>
          <p:cNvPr id="9" name="Text 6"/>
          <p:cNvSpPr/>
          <p:nvPr/>
        </p:nvSpPr>
        <p:spPr>
          <a:xfrm>
            <a:off x="960120" y="3976092"/>
            <a:ext cx="7223760" cy="76223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000"/>
              </a:lnSpc>
              <a:buNone/>
            </a:pPr>
            <a:r>
              <a:rPr lang="en-US" sz="12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Зосереджується на суб'єктивному розумінні соціальної реальності, якісних методах дослідження та інтерпретації смислів, які вкладають у свої дії учасники кримінально-правових відносин.</a:t>
            </a:r>
            <a:endParaRPr lang="en-US" sz="1250" dirty="0"/>
          </a:p>
        </p:txBody>
      </p:sp>
      <p:sp>
        <p:nvSpPr>
          <p:cNvPr id="10" name="Shape 7"/>
          <p:cNvSpPr/>
          <p:nvPr/>
        </p:nvSpPr>
        <p:spPr>
          <a:xfrm>
            <a:off x="793790" y="5063371"/>
            <a:ext cx="7556421" cy="1184077"/>
          </a:xfrm>
          <a:prstGeom prst="roundRect">
            <a:avLst>
              <a:gd name="adj" fmla="val 5632"/>
            </a:avLst>
          </a:prstGeom>
          <a:solidFill>
            <a:srgbClr val="D2D9F9"/>
          </a:solidFill>
          <a:ln w="7620">
            <a:solidFill>
              <a:srgbClr val="B8BFDF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1" name="Text 8"/>
          <p:cNvSpPr/>
          <p:nvPr/>
        </p:nvSpPr>
        <p:spPr>
          <a:xfrm>
            <a:off x="960120" y="5229701"/>
            <a:ext cx="2026087" cy="2480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1950"/>
              </a:lnSpc>
              <a:buNone/>
            </a:pPr>
            <a:r>
              <a:rPr lang="en-US" sz="155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Критична парадигма</a:t>
            </a:r>
            <a:endParaRPr lang="en-US" sz="1550" dirty="0"/>
          </a:p>
        </p:txBody>
      </p:sp>
      <p:sp>
        <p:nvSpPr>
          <p:cNvPr id="12" name="Text 9"/>
          <p:cNvSpPr/>
          <p:nvPr/>
        </p:nvSpPr>
        <p:spPr>
          <a:xfrm>
            <a:off x="960120" y="5572958"/>
            <a:ext cx="7223760" cy="5081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000"/>
              </a:lnSpc>
              <a:buNone/>
            </a:pPr>
            <a:r>
              <a:rPr lang="en-US" sz="12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Аналізує владні відносини, соціальну нерівність та дискримінацію в системі кримінальної юстиції, прагне до соціальних змін та подолання несправедливості.</a:t>
            </a:r>
            <a:endParaRPr lang="en-US" sz="1250" dirty="0"/>
          </a:p>
        </p:txBody>
      </p:sp>
      <p:sp>
        <p:nvSpPr>
          <p:cNvPr id="13" name="Shape 10"/>
          <p:cNvSpPr/>
          <p:nvPr/>
        </p:nvSpPr>
        <p:spPr>
          <a:xfrm>
            <a:off x="793790" y="6406158"/>
            <a:ext cx="7556421" cy="1184077"/>
          </a:xfrm>
          <a:prstGeom prst="roundRect">
            <a:avLst>
              <a:gd name="adj" fmla="val 5632"/>
            </a:avLst>
          </a:prstGeom>
          <a:solidFill>
            <a:srgbClr val="D2D9F9"/>
          </a:solidFill>
          <a:ln w="7620">
            <a:solidFill>
              <a:srgbClr val="B8BFDF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4" name="Text 11"/>
          <p:cNvSpPr/>
          <p:nvPr/>
        </p:nvSpPr>
        <p:spPr>
          <a:xfrm>
            <a:off x="960120" y="6572488"/>
            <a:ext cx="2934414" cy="2480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1950"/>
              </a:lnSpc>
              <a:buNone/>
            </a:pPr>
            <a:r>
              <a:rPr lang="en-US" sz="155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Постмодерністська парадигма</a:t>
            </a:r>
            <a:endParaRPr lang="en-US" sz="1550" dirty="0"/>
          </a:p>
        </p:txBody>
      </p:sp>
      <p:sp>
        <p:nvSpPr>
          <p:cNvPr id="15" name="Text 12"/>
          <p:cNvSpPr/>
          <p:nvPr/>
        </p:nvSpPr>
        <p:spPr>
          <a:xfrm>
            <a:off x="960120" y="6915745"/>
            <a:ext cx="7223760" cy="5081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000"/>
              </a:lnSpc>
              <a:buNone/>
            </a:pPr>
            <a:r>
              <a:rPr lang="en-US" sz="12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Критично переосмислює традиційні концепції, деконструює правові тексти та дискурси, аналізує множинність інтерпретацій кримінально-правових явищ.</a:t>
            </a:r>
            <a:endParaRPr lang="en-US" sz="125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77240" y="612100"/>
            <a:ext cx="7589520" cy="111037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350"/>
              </a:lnSpc>
              <a:buNone/>
            </a:pPr>
            <a:r>
              <a:rPr lang="en-US" sz="3450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Практичне застосування позитивістської парадигми</a:t>
            </a:r>
            <a:endParaRPr lang="en-US" sz="34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240" y="1988939"/>
            <a:ext cx="888325" cy="1876187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1932027" y="2166580"/>
            <a:ext cx="2220873" cy="2775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50"/>
              </a:lnSpc>
              <a:buNone/>
            </a:pPr>
            <a:r>
              <a:rPr lang="en-US" sz="170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Кількісний аналіз</a:t>
            </a:r>
            <a:endParaRPr lang="en-US" sz="1700" dirty="0"/>
          </a:p>
        </p:txBody>
      </p:sp>
      <p:sp>
        <p:nvSpPr>
          <p:cNvPr id="6" name="Text 2"/>
          <p:cNvSpPr/>
          <p:nvPr/>
        </p:nvSpPr>
        <p:spPr>
          <a:xfrm>
            <a:off x="1932027" y="2550676"/>
            <a:ext cx="6434733" cy="113680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3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Збір статистичних даних про рівень злочинності, види покарань, рецидиви. Проведення опитувань з використанням стандартизованих інструментів. Аналіз даних за допомогою статистичних програм SPSS, STATA, R.</a:t>
            </a:r>
            <a:endParaRPr lang="en-US" sz="135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240" y="3865126"/>
            <a:ext cx="888325" cy="1876187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1932027" y="4042767"/>
            <a:ext cx="2220873" cy="2775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50"/>
              </a:lnSpc>
              <a:buNone/>
            </a:pPr>
            <a:r>
              <a:rPr lang="en-US" sz="170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Статистичні методи</a:t>
            </a:r>
            <a:endParaRPr lang="en-US" sz="1700" dirty="0"/>
          </a:p>
        </p:txBody>
      </p:sp>
      <p:sp>
        <p:nvSpPr>
          <p:cNvPr id="9" name="Text 4"/>
          <p:cNvSpPr/>
          <p:nvPr/>
        </p:nvSpPr>
        <p:spPr>
          <a:xfrm>
            <a:off x="1932027" y="4426863"/>
            <a:ext cx="6434733" cy="113680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3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Регресійний аналіз для виявлення факторів, що впливають на злочинність. Кореляційний аналіз для встановлення взаємозв'язків між змінними. Аналіз часових рядів для виявлення тенденцій злочинності.</a:t>
            </a:r>
            <a:endParaRPr lang="en-US" sz="135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7240" y="5741313"/>
            <a:ext cx="888325" cy="1876187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1932027" y="5918954"/>
            <a:ext cx="2458760" cy="2775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50"/>
              </a:lnSpc>
              <a:buNone/>
            </a:pPr>
            <a:r>
              <a:rPr lang="en-US" sz="170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Приклади з дисертацій</a:t>
            </a:r>
            <a:endParaRPr lang="en-US" sz="1700" dirty="0"/>
          </a:p>
        </p:txBody>
      </p:sp>
      <p:sp>
        <p:nvSpPr>
          <p:cNvPr id="12" name="Text 6"/>
          <p:cNvSpPr/>
          <p:nvPr/>
        </p:nvSpPr>
        <p:spPr>
          <a:xfrm>
            <a:off x="1932027" y="6303050"/>
            <a:ext cx="6434733" cy="113680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3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Дослідження ефективності покарань через аналіз статистики рецидивів. Вивчення зв'язку між соціально-економічними показниками та рівнем злочинності. Оцінка впливу законодавчих змін на судову практику.</a:t>
            </a:r>
            <a:endParaRPr lang="en-US" sz="135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16015" y="885111"/>
            <a:ext cx="7684770" cy="123777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Інтерпретативна парадигма в дії</a:t>
            </a:r>
            <a:endParaRPr lang="en-US" sz="38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6015" y="2419945"/>
            <a:ext cx="495062" cy="495062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6216015" y="3113008"/>
            <a:ext cx="2363510" cy="309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Глибинні інтерв'ю</a:t>
            </a:r>
            <a:endParaRPr lang="en-US" sz="1900" dirty="0"/>
          </a:p>
        </p:txBody>
      </p:sp>
      <p:sp>
        <p:nvSpPr>
          <p:cNvPr id="6" name="Text 2"/>
          <p:cNvSpPr/>
          <p:nvPr/>
        </p:nvSpPr>
        <p:spPr>
          <a:xfrm>
            <a:off x="6216015" y="3541157"/>
            <a:ext cx="2363510" cy="38033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5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Проведення відкритих інтерв'ю з суддями, прокурорами, адвокатами та засудженими для розуміння їхнього сприйняття системи кримінальної юстиції. Фокус на індивідуальному досвіді та особистих інтерпретаціях.</a:t>
            </a:r>
            <a:endParaRPr lang="en-US" sz="155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6586" y="2419945"/>
            <a:ext cx="495062" cy="495062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8876586" y="3113008"/>
            <a:ext cx="2363510" cy="309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Аналіз кейсів</a:t>
            </a:r>
            <a:endParaRPr lang="en-US" sz="1900" dirty="0"/>
          </a:p>
        </p:txBody>
      </p:sp>
      <p:sp>
        <p:nvSpPr>
          <p:cNvPr id="9" name="Text 4"/>
          <p:cNvSpPr/>
          <p:nvPr/>
        </p:nvSpPr>
        <p:spPr>
          <a:xfrm>
            <a:off x="8876586" y="3541157"/>
            <a:ext cx="2363510" cy="34863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5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Детальне вивчення окремих кримінальних справ для розуміння контексту прийняття рішень, мотивів учасників та соціального контексту. Порівняння різних кейсів для виявлення спільних патернів.</a:t>
            </a:r>
            <a:endParaRPr lang="en-US" sz="155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37156" y="2419945"/>
            <a:ext cx="495062" cy="495062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11537156" y="3113008"/>
            <a:ext cx="2363629" cy="6186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Включене спостереження</a:t>
            </a:r>
            <a:endParaRPr lang="en-US" sz="1900" dirty="0"/>
          </a:p>
        </p:txBody>
      </p:sp>
      <p:sp>
        <p:nvSpPr>
          <p:cNvPr id="12" name="Text 6"/>
          <p:cNvSpPr/>
          <p:nvPr/>
        </p:nvSpPr>
        <p:spPr>
          <a:xfrm>
            <a:off x="11537156" y="3850481"/>
            <a:ext cx="2363629" cy="316944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5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Безпосереднє спостереження за роботою судів, слідчих органів чи пенітенціарних установ. Аналіз повсякденних практик та неформальних правил у системі кримінальної юстиції.</a:t>
            </a:r>
            <a:endParaRPr lang="en-US" sz="155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08038" y="697111"/>
            <a:ext cx="7700724" cy="10310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050"/>
              </a:lnSpc>
              <a:buNone/>
            </a:pPr>
            <a:r>
              <a:rPr lang="en-US" sz="3200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Критична парадигма: від теорії до практики</a:t>
            </a:r>
            <a:endParaRPr lang="en-US" sz="3200" dirty="0"/>
          </a:p>
        </p:txBody>
      </p:sp>
      <p:sp>
        <p:nvSpPr>
          <p:cNvPr id="4" name="Shape 1"/>
          <p:cNvSpPr/>
          <p:nvPr/>
        </p:nvSpPr>
        <p:spPr>
          <a:xfrm>
            <a:off x="6393537" y="1975604"/>
            <a:ext cx="22860" cy="5556885"/>
          </a:xfrm>
          <a:prstGeom prst="roundRect">
            <a:avLst>
              <a:gd name="adj" fmla="val 303087"/>
            </a:avLst>
          </a:prstGeom>
          <a:solidFill>
            <a:srgbClr val="B8BFDF"/>
          </a:solidFill>
          <a:ln/>
        </p:spPr>
        <p:txBody>
          <a:bodyPr/>
          <a:lstStyle/>
          <a:p>
            <a:endParaRPr lang="ru-UA"/>
          </a:p>
        </p:txBody>
      </p:sp>
      <p:sp>
        <p:nvSpPr>
          <p:cNvPr id="5" name="Shape 2"/>
          <p:cNvSpPr/>
          <p:nvPr/>
        </p:nvSpPr>
        <p:spPr>
          <a:xfrm>
            <a:off x="6556236" y="2335173"/>
            <a:ext cx="494824" cy="22860"/>
          </a:xfrm>
          <a:prstGeom prst="roundRect">
            <a:avLst>
              <a:gd name="adj" fmla="val 303087"/>
            </a:avLst>
          </a:prstGeom>
          <a:solidFill>
            <a:srgbClr val="B8BFDF"/>
          </a:solidFill>
          <a:ln/>
        </p:spPr>
        <p:txBody>
          <a:bodyPr/>
          <a:lstStyle/>
          <a:p>
            <a:endParaRPr lang="ru-UA"/>
          </a:p>
        </p:txBody>
      </p:sp>
      <p:sp>
        <p:nvSpPr>
          <p:cNvPr id="6" name="Shape 3"/>
          <p:cNvSpPr/>
          <p:nvPr/>
        </p:nvSpPr>
        <p:spPr>
          <a:xfrm>
            <a:off x="6207978" y="2161103"/>
            <a:ext cx="371118" cy="371118"/>
          </a:xfrm>
          <a:prstGeom prst="roundRect">
            <a:avLst>
              <a:gd name="adj" fmla="val 18669"/>
            </a:avLst>
          </a:prstGeom>
          <a:solidFill>
            <a:srgbClr val="D2D9F9"/>
          </a:solidFill>
          <a:ln w="7620">
            <a:solidFill>
              <a:srgbClr val="B8BFDF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7" name="Text 4"/>
          <p:cNvSpPr/>
          <p:nvPr/>
        </p:nvSpPr>
        <p:spPr>
          <a:xfrm>
            <a:off x="6269772" y="2192000"/>
            <a:ext cx="247412" cy="3092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900"/>
              </a:lnSpc>
              <a:buNone/>
            </a:pPr>
            <a:r>
              <a:rPr lang="en-US" sz="190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1</a:t>
            </a:r>
            <a:endParaRPr lang="en-US" sz="1900" dirty="0"/>
          </a:p>
        </p:txBody>
      </p:sp>
      <p:sp>
        <p:nvSpPr>
          <p:cNvPr id="8" name="Text 5"/>
          <p:cNvSpPr/>
          <p:nvPr/>
        </p:nvSpPr>
        <p:spPr>
          <a:xfrm>
            <a:off x="7218402" y="2140506"/>
            <a:ext cx="2461379" cy="25777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00"/>
              </a:lnSpc>
              <a:buNone/>
            </a:pPr>
            <a:r>
              <a:rPr lang="en-US" sz="160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Аналіз владних відносин</a:t>
            </a:r>
            <a:endParaRPr lang="en-US" sz="1600" dirty="0"/>
          </a:p>
        </p:txBody>
      </p:sp>
      <p:sp>
        <p:nvSpPr>
          <p:cNvPr id="9" name="Text 6"/>
          <p:cNvSpPr/>
          <p:nvPr/>
        </p:nvSpPr>
        <p:spPr>
          <a:xfrm>
            <a:off x="7218402" y="2497217"/>
            <a:ext cx="6690360" cy="105584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2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Дослідження механізмів і практик, що дозволяють певним групам контролювати систему кримінальної юстиції. Вивчення впливу владних структур на законотворчість і правозастосування. Аналіз дискурсивних практик, які легітимізують наявний розподіл влади.</a:t>
            </a:r>
            <a:endParaRPr lang="en-US" sz="1250" dirty="0"/>
          </a:p>
        </p:txBody>
      </p:sp>
      <p:sp>
        <p:nvSpPr>
          <p:cNvPr id="10" name="Shape 7"/>
          <p:cNvSpPr/>
          <p:nvPr/>
        </p:nvSpPr>
        <p:spPr>
          <a:xfrm>
            <a:off x="6556236" y="4242435"/>
            <a:ext cx="494824" cy="22860"/>
          </a:xfrm>
          <a:prstGeom prst="roundRect">
            <a:avLst>
              <a:gd name="adj" fmla="val 303087"/>
            </a:avLst>
          </a:prstGeom>
          <a:solidFill>
            <a:srgbClr val="B8BFDF"/>
          </a:solidFill>
          <a:ln/>
        </p:spPr>
        <p:txBody>
          <a:bodyPr/>
          <a:lstStyle/>
          <a:p>
            <a:endParaRPr lang="ru-UA"/>
          </a:p>
        </p:txBody>
      </p:sp>
      <p:sp>
        <p:nvSpPr>
          <p:cNvPr id="11" name="Shape 8"/>
          <p:cNvSpPr/>
          <p:nvPr/>
        </p:nvSpPr>
        <p:spPr>
          <a:xfrm>
            <a:off x="6207978" y="4068366"/>
            <a:ext cx="371118" cy="371118"/>
          </a:xfrm>
          <a:prstGeom prst="roundRect">
            <a:avLst>
              <a:gd name="adj" fmla="val 18669"/>
            </a:avLst>
          </a:prstGeom>
          <a:solidFill>
            <a:srgbClr val="D2D9F9"/>
          </a:solidFill>
          <a:ln w="7620">
            <a:solidFill>
              <a:srgbClr val="B8BFDF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2" name="Text 9"/>
          <p:cNvSpPr/>
          <p:nvPr/>
        </p:nvSpPr>
        <p:spPr>
          <a:xfrm>
            <a:off x="6269772" y="4099262"/>
            <a:ext cx="247412" cy="3092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900"/>
              </a:lnSpc>
              <a:buNone/>
            </a:pPr>
            <a:r>
              <a:rPr lang="en-US" sz="190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2</a:t>
            </a:r>
            <a:endParaRPr lang="en-US" sz="1900" dirty="0"/>
          </a:p>
        </p:txBody>
      </p:sp>
      <p:sp>
        <p:nvSpPr>
          <p:cNvPr id="13" name="Text 10"/>
          <p:cNvSpPr/>
          <p:nvPr/>
        </p:nvSpPr>
        <p:spPr>
          <a:xfrm>
            <a:off x="7218402" y="4047768"/>
            <a:ext cx="2376368" cy="25777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00"/>
              </a:lnSpc>
              <a:buNone/>
            </a:pPr>
            <a:r>
              <a:rPr lang="en-US" sz="160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Дослідження нерівності</a:t>
            </a:r>
            <a:endParaRPr lang="en-US" sz="1600" dirty="0"/>
          </a:p>
        </p:txBody>
      </p:sp>
      <p:sp>
        <p:nvSpPr>
          <p:cNvPr id="14" name="Text 11"/>
          <p:cNvSpPr/>
          <p:nvPr/>
        </p:nvSpPr>
        <p:spPr>
          <a:xfrm>
            <a:off x="7218402" y="4404479"/>
            <a:ext cx="6690360" cy="105584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2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Вивчення дискримінаційних практик у кримінальному судочинстві щодо етнічних, релігійних, гендерних груп. Аналіз соціального профілю засуджених та впливу класової приналежності на вироки. Дослідження доступності правової допомоги для різних груп населення.</a:t>
            </a:r>
            <a:endParaRPr lang="en-US" sz="1250" dirty="0"/>
          </a:p>
        </p:txBody>
      </p:sp>
      <p:sp>
        <p:nvSpPr>
          <p:cNvPr id="15" name="Shape 12"/>
          <p:cNvSpPr/>
          <p:nvPr/>
        </p:nvSpPr>
        <p:spPr>
          <a:xfrm>
            <a:off x="6556236" y="6149697"/>
            <a:ext cx="494824" cy="22860"/>
          </a:xfrm>
          <a:prstGeom prst="roundRect">
            <a:avLst>
              <a:gd name="adj" fmla="val 303087"/>
            </a:avLst>
          </a:prstGeom>
          <a:solidFill>
            <a:srgbClr val="B8BFDF"/>
          </a:solidFill>
          <a:ln/>
        </p:spPr>
        <p:txBody>
          <a:bodyPr/>
          <a:lstStyle/>
          <a:p>
            <a:endParaRPr lang="ru-UA"/>
          </a:p>
        </p:txBody>
      </p:sp>
      <p:sp>
        <p:nvSpPr>
          <p:cNvPr id="16" name="Shape 13"/>
          <p:cNvSpPr/>
          <p:nvPr/>
        </p:nvSpPr>
        <p:spPr>
          <a:xfrm>
            <a:off x="6207978" y="5975628"/>
            <a:ext cx="371118" cy="371118"/>
          </a:xfrm>
          <a:prstGeom prst="roundRect">
            <a:avLst>
              <a:gd name="adj" fmla="val 18669"/>
            </a:avLst>
          </a:prstGeom>
          <a:solidFill>
            <a:srgbClr val="D2D9F9"/>
          </a:solidFill>
          <a:ln w="7620">
            <a:solidFill>
              <a:srgbClr val="B8BFDF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7" name="Text 14"/>
          <p:cNvSpPr/>
          <p:nvPr/>
        </p:nvSpPr>
        <p:spPr>
          <a:xfrm>
            <a:off x="6269772" y="6006525"/>
            <a:ext cx="247412" cy="3092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900"/>
              </a:lnSpc>
              <a:buNone/>
            </a:pPr>
            <a:r>
              <a:rPr lang="en-US" sz="190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3</a:t>
            </a:r>
            <a:endParaRPr lang="en-US" sz="1900" dirty="0"/>
          </a:p>
        </p:txBody>
      </p:sp>
      <p:sp>
        <p:nvSpPr>
          <p:cNvPr id="18" name="Text 15"/>
          <p:cNvSpPr/>
          <p:nvPr/>
        </p:nvSpPr>
        <p:spPr>
          <a:xfrm>
            <a:off x="7218402" y="5955030"/>
            <a:ext cx="2343626" cy="25777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00"/>
              </a:lnSpc>
              <a:buNone/>
            </a:pPr>
            <a:r>
              <a:rPr lang="en-US" sz="160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Практика в дисертаціях</a:t>
            </a:r>
            <a:endParaRPr lang="en-US" sz="1600" dirty="0"/>
          </a:p>
        </p:txBody>
      </p:sp>
      <p:sp>
        <p:nvSpPr>
          <p:cNvPr id="19" name="Text 16"/>
          <p:cNvSpPr/>
          <p:nvPr/>
        </p:nvSpPr>
        <p:spPr>
          <a:xfrm>
            <a:off x="7218402" y="6311741"/>
            <a:ext cx="6690360" cy="105584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2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Дослідження ґендерних упереджень у системі кримінальної юстиції. Критичний аналіз дискримінаційних положень законодавства. Вивчення системних проблем у захисті прав вразливих груп населення у кримінальному процесі.</a:t>
            </a:r>
            <a:endParaRPr lang="en-US" sz="125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738188"/>
            <a:ext cx="130428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Постмодерністська парадигма в кримінально-правових дослідженнях</a:t>
            </a:r>
            <a:endParaRPr lang="en-US" sz="4450" dirty="0"/>
          </a:p>
        </p:txBody>
      </p:sp>
      <p:sp>
        <p:nvSpPr>
          <p:cNvPr id="3" name="Text 1"/>
          <p:cNvSpPr/>
          <p:nvPr/>
        </p:nvSpPr>
        <p:spPr>
          <a:xfrm>
            <a:off x="793790" y="2722721"/>
            <a:ext cx="3978116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Деконструкція правових текстів</a:t>
            </a:r>
            <a:endParaRPr lang="en-US" sz="2200" dirty="0"/>
          </a:p>
        </p:txBody>
      </p:sp>
      <p:sp>
        <p:nvSpPr>
          <p:cNvPr id="4" name="Text 2"/>
          <p:cNvSpPr/>
          <p:nvPr/>
        </p:nvSpPr>
        <p:spPr>
          <a:xfrm>
            <a:off x="793790" y="3658195"/>
            <a:ext cx="3978116" cy="3629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Критичний аналіз мови законодавчих актів, виявлення прихованих смислів та ідеологічних конструктів. Дослідження відкритих та закритих елементів юридичних визначень. Вивчення суперечностей у правових текстах, що дозволяють різні інтерпретації.</a:t>
            </a:r>
            <a:endParaRPr lang="en-US" sz="1750" dirty="0"/>
          </a:p>
        </p:txBody>
      </p:sp>
      <p:sp>
        <p:nvSpPr>
          <p:cNvPr id="5" name="Text 3"/>
          <p:cNvSpPr/>
          <p:nvPr/>
        </p:nvSpPr>
        <p:spPr>
          <a:xfrm>
            <a:off x="5332928" y="2722721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Аналіз наративів</a:t>
            </a:r>
            <a:endParaRPr lang="en-US" sz="2200" dirty="0"/>
          </a:p>
        </p:txBody>
      </p:sp>
      <p:sp>
        <p:nvSpPr>
          <p:cNvPr id="6" name="Text 4"/>
          <p:cNvSpPr/>
          <p:nvPr/>
        </p:nvSpPr>
        <p:spPr>
          <a:xfrm>
            <a:off x="5332928" y="3303865"/>
            <a:ext cx="3978116" cy="29032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Дослідження різних версій та інтерпретацій кримінальних подій. Вивчення особистих історій правопорушників та жертв. Аналіз медійних наративів про резонансні злочини та їх вплив на судовий процес і громадську думку.</a:t>
            </a:r>
            <a:endParaRPr lang="en-US" sz="1750" dirty="0"/>
          </a:p>
        </p:txBody>
      </p:sp>
      <p:sp>
        <p:nvSpPr>
          <p:cNvPr id="7" name="Text 5"/>
          <p:cNvSpPr/>
          <p:nvPr/>
        </p:nvSpPr>
        <p:spPr>
          <a:xfrm>
            <a:off x="9872067" y="2722721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Практичні методи</a:t>
            </a:r>
            <a:endParaRPr lang="en-US" sz="2200" dirty="0"/>
          </a:p>
        </p:txBody>
      </p:sp>
      <p:sp>
        <p:nvSpPr>
          <p:cNvPr id="8" name="Text 6"/>
          <p:cNvSpPr/>
          <p:nvPr/>
        </p:nvSpPr>
        <p:spPr>
          <a:xfrm>
            <a:off x="9872067" y="3303865"/>
            <a:ext cx="3978116" cy="29032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Використання дискурс-аналізу для вивчення судових рішень. Наративний аналіз показань свідків та обвинувачених. Деконструкція правових концептів для виявлення їх історичної та культурної зумовленості.</a:t>
            </a:r>
            <a:endParaRPr lang="en-US" sz="175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33767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0218" y="620792"/>
            <a:ext cx="7563564" cy="119943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700"/>
              </a:lnSpc>
              <a:buNone/>
            </a:pPr>
            <a:r>
              <a:rPr lang="en-US" sz="3750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Вибір та комбінування парадигм у дослідженні</a:t>
            </a:r>
            <a:endParaRPr lang="en-US" sz="3750" dirty="0"/>
          </a:p>
        </p:txBody>
      </p:sp>
      <p:sp>
        <p:nvSpPr>
          <p:cNvPr id="4" name="Shape 1"/>
          <p:cNvSpPr/>
          <p:nvPr/>
        </p:nvSpPr>
        <p:spPr>
          <a:xfrm>
            <a:off x="790218" y="2108002"/>
            <a:ext cx="143828" cy="1643182"/>
          </a:xfrm>
          <a:prstGeom prst="roundRect">
            <a:avLst>
              <a:gd name="adj" fmla="val 56042"/>
            </a:avLst>
          </a:prstGeom>
          <a:solidFill>
            <a:srgbClr val="D2D9F9"/>
          </a:solidFill>
          <a:ln w="7620">
            <a:solidFill>
              <a:srgbClr val="B8BFDF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5" name="Text 2"/>
          <p:cNvSpPr/>
          <p:nvPr/>
        </p:nvSpPr>
        <p:spPr>
          <a:xfrm>
            <a:off x="1221819" y="2108002"/>
            <a:ext cx="3175040" cy="29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85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Критерії вибору парадигми</a:t>
            </a:r>
            <a:endParaRPr lang="en-US" sz="1850" dirty="0"/>
          </a:p>
        </p:txBody>
      </p:sp>
      <p:sp>
        <p:nvSpPr>
          <p:cNvPr id="6" name="Text 3"/>
          <p:cNvSpPr/>
          <p:nvPr/>
        </p:nvSpPr>
        <p:spPr>
          <a:xfrm>
            <a:off x="1221819" y="2522934"/>
            <a:ext cx="7131963" cy="12282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50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Об'єкт і предмет дослідження - певні явища краще досліджувати через призму конкретних парадигм. Дослідницьке питання та мета - що саме прагне з'ясувати аспірант. Особисті філософські погляди та світогляд дослідника.</a:t>
            </a:r>
            <a:endParaRPr lang="en-US" sz="1500" dirty="0"/>
          </a:p>
        </p:txBody>
      </p:sp>
      <p:sp>
        <p:nvSpPr>
          <p:cNvPr id="7" name="Shape 4"/>
          <p:cNvSpPr/>
          <p:nvPr/>
        </p:nvSpPr>
        <p:spPr>
          <a:xfrm>
            <a:off x="1077992" y="3942993"/>
            <a:ext cx="143828" cy="1643182"/>
          </a:xfrm>
          <a:prstGeom prst="roundRect">
            <a:avLst>
              <a:gd name="adj" fmla="val 56042"/>
            </a:avLst>
          </a:prstGeom>
          <a:solidFill>
            <a:srgbClr val="D2D9F9"/>
          </a:solidFill>
          <a:ln w="7620">
            <a:solidFill>
              <a:srgbClr val="B8BFDF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8" name="Text 5"/>
          <p:cNvSpPr/>
          <p:nvPr/>
        </p:nvSpPr>
        <p:spPr>
          <a:xfrm>
            <a:off x="1509593" y="3942993"/>
            <a:ext cx="3594021" cy="29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85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Мультипарадигмальний підхід</a:t>
            </a:r>
            <a:endParaRPr lang="en-US" sz="1850" dirty="0"/>
          </a:p>
        </p:txBody>
      </p:sp>
      <p:sp>
        <p:nvSpPr>
          <p:cNvPr id="9" name="Text 6"/>
          <p:cNvSpPr/>
          <p:nvPr/>
        </p:nvSpPr>
        <p:spPr>
          <a:xfrm>
            <a:off x="1509593" y="4357926"/>
            <a:ext cx="6844189" cy="12282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50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Комбінування кількісних та якісних методів для всебічного вивчення явища. Тріангуляція даних з різних джерел для підвищення надійності результатів. Застосування методів різних парадигм на різних етапах дослідження.</a:t>
            </a:r>
            <a:endParaRPr lang="en-US" sz="1500" dirty="0"/>
          </a:p>
        </p:txBody>
      </p:sp>
      <p:sp>
        <p:nvSpPr>
          <p:cNvPr id="10" name="Shape 7"/>
          <p:cNvSpPr/>
          <p:nvPr/>
        </p:nvSpPr>
        <p:spPr>
          <a:xfrm>
            <a:off x="1365885" y="5777984"/>
            <a:ext cx="143828" cy="1643182"/>
          </a:xfrm>
          <a:prstGeom prst="roundRect">
            <a:avLst>
              <a:gd name="adj" fmla="val 56042"/>
            </a:avLst>
          </a:prstGeom>
          <a:solidFill>
            <a:srgbClr val="D2D9F9"/>
          </a:solidFill>
          <a:ln w="7620">
            <a:solidFill>
              <a:srgbClr val="B8BFDF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1" name="Text 8"/>
          <p:cNvSpPr/>
          <p:nvPr/>
        </p:nvSpPr>
        <p:spPr>
          <a:xfrm>
            <a:off x="1797487" y="5777984"/>
            <a:ext cx="2679144" cy="29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85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Обґрунтування вибору</a:t>
            </a:r>
            <a:endParaRPr lang="en-US" sz="1850" dirty="0"/>
          </a:p>
        </p:txBody>
      </p:sp>
      <p:sp>
        <p:nvSpPr>
          <p:cNvPr id="12" name="Text 9"/>
          <p:cNvSpPr/>
          <p:nvPr/>
        </p:nvSpPr>
        <p:spPr>
          <a:xfrm>
            <a:off x="1797487" y="6192917"/>
            <a:ext cx="6556296" cy="12282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50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Детальний опис методологічних засад у вступі до дисертації. Пояснення переваг обраної парадигми для конкретної теми. Критичний аналіз обмежень обраного підходу та шляхи їх подолання.</a:t>
            </a:r>
            <a:endParaRPr lang="en-US" sz="15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80190" y="692706"/>
            <a:ext cx="7556421" cy="11339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450"/>
              </a:lnSpc>
              <a:buNone/>
            </a:pPr>
            <a:r>
              <a:rPr lang="en-US" sz="3550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Методологічні виклики та шляхи їх подолання</a:t>
            </a:r>
            <a:endParaRPr lang="en-US" sz="3550" dirty="0"/>
          </a:p>
        </p:txBody>
      </p:sp>
      <p:sp>
        <p:nvSpPr>
          <p:cNvPr id="4" name="Shape 1"/>
          <p:cNvSpPr/>
          <p:nvPr/>
        </p:nvSpPr>
        <p:spPr>
          <a:xfrm>
            <a:off x="6280190" y="2302907"/>
            <a:ext cx="408265" cy="408265"/>
          </a:xfrm>
          <a:prstGeom prst="roundRect">
            <a:avLst>
              <a:gd name="adj" fmla="val 18668"/>
            </a:avLst>
          </a:prstGeom>
          <a:solidFill>
            <a:srgbClr val="D2D9F9"/>
          </a:solidFill>
          <a:ln w="7620">
            <a:solidFill>
              <a:srgbClr val="B8BFDF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5" name="Text 2"/>
          <p:cNvSpPr/>
          <p:nvPr/>
        </p:nvSpPr>
        <p:spPr>
          <a:xfrm>
            <a:off x="6348174" y="2336899"/>
            <a:ext cx="272177" cy="34016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210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1</a:t>
            </a:r>
            <a:endParaRPr lang="en-US" sz="2100" dirty="0"/>
          </a:p>
        </p:txBody>
      </p:sp>
      <p:sp>
        <p:nvSpPr>
          <p:cNvPr id="6" name="Text 3"/>
          <p:cNvSpPr/>
          <p:nvPr/>
        </p:nvSpPr>
        <p:spPr>
          <a:xfrm>
            <a:off x="6869906" y="2302907"/>
            <a:ext cx="3067764" cy="2834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200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Типові проблеми аспірантів</a:t>
            </a:r>
            <a:endParaRPr lang="en-US" sz="1750" dirty="0"/>
          </a:p>
        </p:txBody>
      </p:sp>
      <p:sp>
        <p:nvSpPr>
          <p:cNvPr id="7" name="Text 4"/>
          <p:cNvSpPr/>
          <p:nvPr/>
        </p:nvSpPr>
        <p:spPr>
          <a:xfrm>
            <a:off x="6869906" y="2695218"/>
            <a:ext cx="3097768" cy="290274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250"/>
              </a:lnSpc>
              <a:buNone/>
            </a:pPr>
            <a:r>
              <a:rPr lang="en-US" sz="140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Недостатнє розуміння філософських основ обраної парадигми. Механічне застосування методів без осмислення їх теоретичних засад. Труднощі з обґрунтуванням методологічного вибору. Невідповідність між парадигмою та дослідницьким питанням.</a:t>
            </a:r>
            <a:endParaRPr lang="en-US" sz="1400" dirty="0"/>
          </a:p>
        </p:txBody>
      </p:sp>
      <p:sp>
        <p:nvSpPr>
          <p:cNvPr id="8" name="Shape 5"/>
          <p:cNvSpPr/>
          <p:nvPr/>
        </p:nvSpPr>
        <p:spPr>
          <a:xfrm>
            <a:off x="10149126" y="2302907"/>
            <a:ext cx="408265" cy="408265"/>
          </a:xfrm>
          <a:prstGeom prst="roundRect">
            <a:avLst>
              <a:gd name="adj" fmla="val 18668"/>
            </a:avLst>
          </a:prstGeom>
          <a:solidFill>
            <a:srgbClr val="D2D9F9"/>
          </a:solidFill>
          <a:ln w="7620">
            <a:solidFill>
              <a:srgbClr val="B8BFDF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9" name="Text 6"/>
          <p:cNvSpPr/>
          <p:nvPr/>
        </p:nvSpPr>
        <p:spPr>
          <a:xfrm>
            <a:off x="10217110" y="2336899"/>
            <a:ext cx="272177" cy="34016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210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2</a:t>
            </a:r>
            <a:endParaRPr lang="en-US" sz="2100" dirty="0"/>
          </a:p>
        </p:txBody>
      </p:sp>
      <p:sp>
        <p:nvSpPr>
          <p:cNvPr id="10" name="Text 7"/>
          <p:cNvSpPr/>
          <p:nvPr/>
        </p:nvSpPr>
        <p:spPr>
          <a:xfrm>
            <a:off x="10738842" y="2302907"/>
            <a:ext cx="3097768" cy="5669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200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Стратегії подолання труднощів</a:t>
            </a:r>
            <a:endParaRPr lang="en-US" sz="1750" dirty="0"/>
          </a:p>
        </p:txBody>
      </p:sp>
      <p:sp>
        <p:nvSpPr>
          <p:cNvPr id="11" name="Text 8"/>
          <p:cNvSpPr/>
          <p:nvPr/>
        </p:nvSpPr>
        <p:spPr>
          <a:xfrm>
            <a:off x="10738842" y="2978706"/>
            <a:ext cx="3097768" cy="26124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250"/>
              </a:lnSpc>
              <a:buNone/>
            </a:pPr>
            <a:r>
              <a:rPr lang="en-US" sz="140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Поглиблене вивчення філософії науки та методології досліджень. Участь у методологічних семінарах та воркшопах. Аналіз успішних дисертацій з подібною методологією. Обговорення методологічних питань з колегами та експертами.</a:t>
            </a:r>
            <a:endParaRPr lang="en-US" sz="1400" dirty="0"/>
          </a:p>
        </p:txBody>
      </p:sp>
      <p:sp>
        <p:nvSpPr>
          <p:cNvPr id="12" name="Shape 9"/>
          <p:cNvSpPr/>
          <p:nvPr/>
        </p:nvSpPr>
        <p:spPr>
          <a:xfrm>
            <a:off x="6280190" y="5983486"/>
            <a:ext cx="408265" cy="408265"/>
          </a:xfrm>
          <a:prstGeom prst="roundRect">
            <a:avLst>
              <a:gd name="adj" fmla="val 18668"/>
            </a:avLst>
          </a:prstGeom>
          <a:solidFill>
            <a:srgbClr val="D2D9F9"/>
          </a:solidFill>
          <a:ln w="7620">
            <a:solidFill>
              <a:srgbClr val="B8BFDF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3" name="Text 10"/>
          <p:cNvSpPr/>
          <p:nvPr/>
        </p:nvSpPr>
        <p:spPr>
          <a:xfrm>
            <a:off x="6348174" y="6017478"/>
            <a:ext cx="272177" cy="34016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210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3</a:t>
            </a:r>
            <a:endParaRPr lang="en-US" sz="2100" dirty="0"/>
          </a:p>
        </p:txBody>
      </p:sp>
      <p:sp>
        <p:nvSpPr>
          <p:cNvPr id="14" name="Text 11"/>
          <p:cNvSpPr/>
          <p:nvPr/>
        </p:nvSpPr>
        <p:spPr>
          <a:xfrm>
            <a:off x="6869906" y="5983486"/>
            <a:ext cx="2856428" cy="2834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200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Роль наукового керівника</a:t>
            </a:r>
            <a:endParaRPr lang="en-US" sz="1750" dirty="0"/>
          </a:p>
        </p:txBody>
      </p:sp>
      <p:sp>
        <p:nvSpPr>
          <p:cNvPr id="15" name="Text 12"/>
          <p:cNvSpPr/>
          <p:nvPr/>
        </p:nvSpPr>
        <p:spPr>
          <a:xfrm>
            <a:off x="6869906" y="6375797"/>
            <a:ext cx="6966704" cy="116109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250"/>
              </a:lnSpc>
              <a:buNone/>
            </a:pPr>
            <a:r>
              <a:rPr lang="en-US" sz="140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Допомога у виборі парадигми, що відповідає темі дослідження. Консультації щодо методологічних аспектів на всіх етапах роботи. Залучення додаткових консультантів з методології за необхідності. Рекомендації щодо літератури з методологічних питань.</a:t>
            </a: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1279</Words>
  <Application>Microsoft Macintosh PowerPoint</Application>
  <PresentationFormat>Произвольный</PresentationFormat>
  <Paragraphs>114</Paragraphs>
  <Slides>12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Corben</vt:lpstr>
      <vt:lpstr>Arial</vt:lpstr>
      <vt:lpstr>Nobile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Chat GPT and…Grok. What else?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Viacheslav Tuliakov</cp:lastModifiedBy>
  <cp:revision>4</cp:revision>
  <dcterms:created xsi:type="dcterms:W3CDTF">2025-03-12T11:16:01Z</dcterms:created>
  <dcterms:modified xsi:type="dcterms:W3CDTF">2025-10-05T08:36:26Z</dcterms:modified>
</cp:coreProperties>
</file>