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Tomorrow" pitchFamily="2" charset="0"/>
      <p:regular r:id="rId13"/>
    </p:embeddedFont>
    <p:embeddedFont>
      <p:font typeface="Tomorrow Semi Bold" pitchFamily="2" charset="0"/>
      <p:regular r:id="rId14"/>
    </p:embeddedFont>
  </p:embeddedFontLst>
  <p:defaultTextStyle>
    <a:defPPr>
      <a:defRPr lang="ru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7"/>
    <p:restoredTop sz="94610"/>
  </p:normalViewPr>
  <p:slideViewPr>
    <p:cSldViewPr snapToGrid="0" snapToObjects="1">
      <p:cViewPr varScale="1">
        <p:scale>
          <a:sx n="97" d="100"/>
          <a:sy n="97" d="100"/>
        </p:scale>
        <p:origin x="448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6445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FE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CFC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FE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CFC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FE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CFC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FE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CFC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FE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CFC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FE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CFC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FE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CFC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FE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CFC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FE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CFC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FEFE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CFCFC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883569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Теорія стигматизації, її прояви в Україні та виклики цифрової епохи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4350068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Автор: Вячеслав Туляков, д.ю.н., професор, НУ «Одеська юридична академія»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6280190" y="5331023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Дата: 2025 р.</a:t>
            </a:r>
            <a:endParaRPr lang="en-US" sz="1750" dirty="0"/>
          </a:p>
        </p:txBody>
      </p:sp>
      <p:sp>
        <p:nvSpPr>
          <p:cNvPr id="6" name="Shape 3"/>
          <p:cNvSpPr/>
          <p:nvPr/>
        </p:nvSpPr>
        <p:spPr>
          <a:xfrm>
            <a:off x="6280190" y="5965984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ru-E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7810" y="5973604"/>
            <a:ext cx="347663" cy="34766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756440" y="5949077"/>
            <a:ext cx="3797498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61615C"/>
                </a:solidFill>
                <a:latin typeface="Tomorrow Bold" pitchFamily="34" charset="0"/>
                <a:ea typeface="Tomorrow Bold" pitchFamily="34" charset="-122"/>
                <a:cs typeface="Tomorrow Bold" pitchFamily="34" charset="-120"/>
              </a:rPr>
              <a:t>by Dr.Tuliakov Viacheslav</a:t>
            </a:r>
            <a:endParaRPr lang="en-US" sz="2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788676"/>
            <a:ext cx="567666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Підсумки та виклики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2837617"/>
            <a:ext cx="170021" cy="853321"/>
          </a:xfrm>
          <a:prstGeom prst="roundRect">
            <a:avLst>
              <a:gd name="adj" fmla="val 20012"/>
            </a:avLst>
          </a:prstGeom>
          <a:solidFill>
            <a:srgbClr val="F0EAEA"/>
          </a:solidFill>
          <a:ln/>
        </p:spPr>
        <p:txBody>
          <a:bodyPr/>
          <a:lstStyle/>
          <a:p>
            <a:endParaRPr lang="ru-ES"/>
          </a:p>
        </p:txBody>
      </p:sp>
      <p:sp>
        <p:nvSpPr>
          <p:cNvPr id="5" name="Text 2"/>
          <p:cNvSpPr/>
          <p:nvPr/>
        </p:nvSpPr>
        <p:spPr>
          <a:xfrm>
            <a:off x="6790373" y="28376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Визнання проблеми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790373" y="3328035"/>
            <a:ext cx="704623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Стигматизація має глибокі соціальні та правові наслідки.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6620351" y="3917752"/>
            <a:ext cx="170021" cy="853321"/>
          </a:xfrm>
          <a:prstGeom prst="roundRect">
            <a:avLst>
              <a:gd name="adj" fmla="val 20012"/>
            </a:avLst>
          </a:prstGeom>
          <a:solidFill>
            <a:srgbClr val="F0EAEA"/>
          </a:solidFill>
          <a:ln/>
        </p:spPr>
        <p:txBody>
          <a:bodyPr/>
          <a:lstStyle/>
          <a:p>
            <a:endParaRPr lang="ru-ES"/>
          </a:p>
        </p:txBody>
      </p:sp>
      <p:sp>
        <p:nvSpPr>
          <p:cNvPr id="8" name="Text 5"/>
          <p:cNvSpPr/>
          <p:nvPr/>
        </p:nvSpPr>
        <p:spPr>
          <a:xfrm>
            <a:off x="7130534" y="391775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Реформи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7130534" y="4408170"/>
            <a:ext cx="67060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Необхідні правові та соціальні зміни для реінтеграції.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960632" y="4997887"/>
            <a:ext cx="170021" cy="1216223"/>
          </a:xfrm>
          <a:prstGeom prst="roundRect">
            <a:avLst>
              <a:gd name="adj" fmla="val 20012"/>
            </a:avLst>
          </a:prstGeom>
          <a:solidFill>
            <a:srgbClr val="F0EAEA"/>
          </a:solidFill>
          <a:ln/>
        </p:spPr>
        <p:txBody>
          <a:bodyPr/>
          <a:lstStyle/>
          <a:p>
            <a:endParaRPr lang="ru-ES"/>
          </a:p>
        </p:txBody>
      </p:sp>
      <p:sp>
        <p:nvSpPr>
          <p:cNvPr id="11" name="Text 8"/>
          <p:cNvSpPr/>
          <p:nvPr/>
        </p:nvSpPr>
        <p:spPr>
          <a:xfrm>
            <a:off x="7470815" y="499788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Цифрові виклики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7470815" y="5488305"/>
            <a:ext cx="636579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ШІ може посилювати стигматизацію, потрібне регулювання.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452682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Теоретичні основи стигматизації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3210401"/>
            <a:ext cx="3664863" cy="2032754"/>
          </a:xfrm>
          <a:prstGeom prst="roundRect">
            <a:avLst>
              <a:gd name="adj" fmla="val 1674"/>
            </a:avLst>
          </a:prstGeom>
          <a:solidFill>
            <a:srgbClr val="F0EAEA"/>
          </a:solidFill>
          <a:ln/>
        </p:spPr>
        <p:txBody>
          <a:bodyPr/>
          <a:lstStyle/>
          <a:p>
            <a:endParaRPr lang="ru-ES"/>
          </a:p>
        </p:txBody>
      </p:sp>
      <p:sp>
        <p:nvSpPr>
          <p:cNvPr id="5" name="Text 2"/>
          <p:cNvSpPr/>
          <p:nvPr/>
        </p:nvSpPr>
        <p:spPr>
          <a:xfrm>
            <a:off x="6507004" y="343721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Ервінг Гофман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507004" y="3927634"/>
            <a:ext cx="321123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Стигма — характеристика, що дискредитує особистість.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10171867" y="3210401"/>
            <a:ext cx="3664863" cy="2032754"/>
          </a:xfrm>
          <a:prstGeom prst="roundRect">
            <a:avLst>
              <a:gd name="adj" fmla="val 1674"/>
            </a:avLst>
          </a:prstGeom>
          <a:solidFill>
            <a:srgbClr val="F0EAEA"/>
          </a:solidFill>
          <a:ln/>
        </p:spPr>
        <p:txBody>
          <a:bodyPr/>
          <a:lstStyle/>
          <a:p>
            <a:endParaRPr lang="ru-ES"/>
          </a:p>
        </p:txBody>
      </p:sp>
      <p:sp>
        <p:nvSpPr>
          <p:cNvPr id="8" name="Text 5"/>
          <p:cNvSpPr/>
          <p:nvPr/>
        </p:nvSpPr>
        <p:spPr>
          <a:xfrm>
            <a:off x="10398681" y="343721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Френк Тенненбаум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398681" y="3927634"/>
            <a:ext cx="321123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Ідентичність формується через взаємодію з правосуддям.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280190" y="5469969"/>
            <a:ext cx="7556421" cy="1306949"/>
          </a:xfrm>
          <a:prstGeom prst="roundRect">
            <a:avLst>
              <a:gd name="adj" fmla="val 2603"/>
            </a:avLst>
          </a:prstGeom>
          <a:solidFill>
            <a:srgbClr val="F0EAEA"/>
          </a:solidFill>
          <a:ln/>
        </p:spPr>
        <p:txBody>
          <a:bodyPr/>
          <a:lstStyle/>
          <a:p>
            <a:endParaRPr lang="ru-ES"/>
          </a:p>
        </p:txBody>
      </p:sp>
      <p:sp>
        <p:nvSpPr>
          <p:cNvPr id="11" name="Text 8"/>
          <p:cNvSpPr/>
          <p:nvPr/>
        </p:nvSpPr>
        <p:spPr>
          <a:xfrm>
            <a:off x="6507004" y="569678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Гері Беккер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6507004" y="6187202"/>
            <a:ext cx="710279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Економічна модель девіантної поведінки та її наслідки.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744152"/>
            <a:ext cx="653498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Стигматизація в Україні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401990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Правові аспекти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601051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Обмеження прав після судимості за КК України.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5043249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Правообмеження після погашення судимості.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599521" y="401990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Соціальні аспекти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7599521" y="4601051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Маргіналізація засуджених та їхніх родин.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7599521" y="5043249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Проблеми з працевлаштуванням, освітою, житлом.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077879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Становище засуджених у період війни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3835598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0EAEA"/>
          </a:solidFill>
          <a:ln/>
        </p:spPr>
        <p:txBody>
          <a:bodyPr/>
          <a:lstStyle/>
          <a:p>
            <a:endParaRPr lang="ru-ES"/>
          </a:p>
        </p:txBody>
      </p:sp>
      <p:sp>
        <p:nvSpPr>
          <p:cNvPr id="5" name="Text 2"/>
          <p:cNvSpPr/>
          <p:nvPr/>
        </p:nvSpPr>
        <p:spPr>
          <a:xfrm>
            <a:off x="1530906" y="3913465"/>
            <a:ext cx="339804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Зростання нетерпимості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530906" y="4403884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Військовий стан посилює тривожність і страхи.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793790" y="5220414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0EAEA"/>
          </a:solidFill>
          <a:ln/>
        </p:spPr>
        <p:txBody>
          <a:bodyPr/>
          <a:lstStyle/>
          <a:p>
            <a:endParaRPr lang="ru-ES"/>
          </a:p>
        </p:txBody>
      </p:sp>
      <p:sp>
        <p:nvSpPr>
          <p:cNvPr id="8" name="Text 5"/>
          <p:cNvSpPr/>
          <p:nvPr/>
        </p:nvSpPr>
        <p:spPr>
          <a:xfrm>
            <a:off x="1530906" y="5298281"/>
            <a:ext cx="392096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Обмеження участі в обороні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530906" y="5788700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Відмова в мобілізації та виключення з підрозділів ЗСУ.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437924"/>
            <a:ext cx="927651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Правообмеження після судимості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71367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Основні обмеження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294823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Заборона на державну службу, поліцію, прокуратуру.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4737021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Відсутність зарахування строків ув’язнення до стажу.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93790" y="5179219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Обмеження реєстрації та пересування.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7599521" y="3713678"/>
            <a:ext cx="375999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Невідповідність КК України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599521" y="4294823"/>
            <a:ext cx="62447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Ст. 88 КК передбачає скасування обмежень після погашення.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7599521" y="5224701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Реально обмеження залишаються.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4104918"/>
            <a:ext cx="1193637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Аналіз чисельності та впливу стигматизації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5153858"/>
            <a:ext cx="6408063" cy="1805940"/>
          </a:xfrm>
          <a:prstGeom prst="roundRect">
            <a:avLst>
              <a:gd name="adj" fmla="val 1884"/>
            </a:avLst>
          </a:prstGeom>
          <a:solidFill>
            <a:srgbClr val="F0EAEA"/>
          </a:solidFill>
          <a:ln/>
        </p:spPr>
        <p:txBody>
          <a:bodyPr/>
          <a:lstStyle/>
          <a:p>
            <a:endParaRPr lang="ru-ES"/>
          </a:p>
        </p:txBody>
      </p:sp>
      <p:sp>
        <p:nvSpPr>
          <p:cNvPr id="5" name="Text 2"/>
          <p:cNvSpPr/>
          <p:nvPr/>
        </p:nvSpPr>
        <p:spPr>
          <a:xfrm>
            <a:off x="1020604" y="538067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Кількісні оцінки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20604" y="5871091"/>
            <a:ext cx="59544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2–2,5 млн засуджених за 1991–2022 рр.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1020604" y="6370082"/>
            <a:ext cx="59544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Понад 4 млн осіб з урахуванням сімей.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7428667" y="5153858"/>
            <a:ext cx="6408063" cy="1805940"/>
          </a:xfrm>
          <a:prstGeom prst="roundRect">
            <a:avLst>
              <a:gd name="adj" fmla="val 1884"/>
            </a:avLst>
          </a:prstGeom>
          <a:solidFill>
            <a:srgbClr val="F0EAEA"/>
          </a:solidFill>
          <a:ln/>
        </p:spPr>
        <p:txBody>
          <a:bodyPr/>
          <a:lstStyle/>
          <a:p>
            <a:endParaRPr lang="ru-ES"/>
          </a:p>
        </p:txBody>
      </p:sp>
      <p:sp>
        <p:nvSpPr>
          <p:cNvPr id="9" name="Text 6"/>
          <p:cNvSpPr/>
          <p:nvPr/>
        </p:nvSpPr>
        <p:spPr>
          <a:xfrm>
            <a:off x="7655481" y="538067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Соціальні наслідки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7655481" y="5871091"/>
            <a:ext cx="59544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Утворення маргіналізованого класу громадян.</a:t>
            </a:r>
            <a:endParaRPr lang="en-US" sz="1750" dirty="0"/>
          </a:p>
        </p:txBody>
      </p:sp>
      <p:sp>
        <p:nvSpPr>
          <p:cNvPr id="11" name="Text 8"/>
          <p:cNvSpPr/>
          <p:nvPr/>
        </p:nvSpPr>
        <p:spPr>
          <a:xfrm>
            <a:off x="7655481" y="6370082"/>
            <a:ext cx="59544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Посилення соціальної нерівності.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744152"/>
            <a:ext cx="1163145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Порівняння з європейськими практиками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4019907"/>
            <a:ext cx="385691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Досвід Німеччини та Швеції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601051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Автоматичне видалення даних про судимість.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5043249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Диференційовані обмеження для ресоціалізації.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599521" y="4019907"/>
            <a:ext cx="323457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Пропозиції для України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7599521" y="4601051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Перегляд безстрокових заборон.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7599521" y="5043249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Підтримка реінтеграції в умовах війни.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194554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Шляхи подолання стигматизації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0190" y="2952274"/>
            <a:ext cx="1134070" cy="136088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754422" y="317908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Правові реформи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754422" y="3669506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Вилучення неконституційних обмежень.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0190" y="4313158"/>
            <a:ext cx="1134070" cy="136088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754422" y="453997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Соціальна просвіта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7754422" y="5030391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Популяризація успішної реінтеграції.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0190" y="5674042"/>
            <a:ext cx="1134070" cy="136088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754422" y="5900857"/>
            <a:ext cx="321266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Механізми реінтеграції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7754422" y="6391275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Залучення до громадських і військових проектів.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925473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1D1D1B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Цифрова стигматизація та роль штучного інтелекту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2683192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0EAEA"/>
          </a:solidFill>
          <a:ln/>
        </p:spPr>
        <p:txBody>
          <a:bodyPr/>
          <a:lstStyle/>
          <a:p>
            <a:endParaRPr lang="ru-ES"/>
          </a:p>
        </p:txBody>
      </p:sp>
      <p:sp>
        <p:nvSpPr>
          <p:cNvPr id="5" name="Text 2"/>
          <p:cNvSpPr/>
          <p:nvPr/>
        </p:nvSpPr>
        <p:spPr>
          <a:xfrm>
            <a:off x="7017306" y="2761059"/>
            <a:ext cx="2899410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Цифрова стигматизація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7017306" y="3605808"/>
            <a:ext cx="2899410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Автоматичне фільтрування та алгоритмічна дискримінація.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10200203" y="2683192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0EAEA"/>
          </a:solidFill>
          <a:ln/>
        </p:spPr>
        <p:txBody>
          <a:bodyPr/>
          <a:lstStyle/>
          <a:p>
            <a:endParaRPr lang="ru-ES"/>
          </a:p>
        </p:txBody>
      </p:sp>
      <p:sp>
        <p:nvSpPr>
          <p:cNvPr id="8" name="Text 5"/>
          <p:cNvSpPr/>
          <p:nvPr/>
        </p:nvSpPr>
        <p:spPr>
          <a:xfrm>
            <a:off x="10937319" y="276105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Роль ШІ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937319" y="3251478"/>
            <a:ext cx="289941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HR-системи відсівають кандидатів із судимістю.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10937319" y="4113371"/>
            <a:ext cx="289941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Дані зберігаються в держреєстрах.</a:t>
            </a:r>
            <a:endParaRPr lang="en-US" sz="1750" dirty="0"/>
          </a:p>
        </p:txBody>
      </p:sp>
      <p:sp>
        <p:nvSpPr>
          <p:cNvPr id="11" name="Shape 8"/>
          <p:cNvSpPr/>
          <p:nvPr/>
        </p:nvSpPr>
        <p:spPr>
          <a:xfrm>
            <a:off x="6280190" y="5511046"/>
            <a:ext cx="510302" cy="510302"/>
          </a:xfrm>
          <a:prstGeom prst="roundRect">
            <a:avLst>
              <a:gd name="adj" fmla="val 6667"/>
            </a:avLst>
          </a:prstGeom>
          <a:solidFill>
            <a:srgbClr val="F0EAEA"/>
          </a:solidFill>
          <a:ln/>
        </p:spPr>
        <p:txBody>
          <a:bodyPr/>
          <a:lstStyle/>
          <a:p>
            <a:endParaRPr lang="ru-ES"/>
          </a:p>
        </p:txBody>
      </p:sp>
      <p:sp>
        <p:nvSpPr>
          <p:cNvPr id="12" name="Text 9"/>
          <p:cNvSpPr/>
          <p:nvPr/>
        </p:nvSpPr>
        <p:spPr>
          <a:xfrm>
            <a:off x="7017306" y="5588913"/>
            <a:ext cx="327957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61615C"/>
                </a:solidFill>
                <a:latin typeface="Tomorrow Semi Bold" pitchFamily="34" charset="0"/>
                <a:ea typeface="Tomorrow Semi Bold" pitchFamily="34" charset="-122"/>
                <a:cs typeface="Tomorrow Semi Bold" pitchFamily="34" charset="-120"/>
              </a:rPr>
              <a:t>Конвенція Ради Європи</a:t>
            </a:r>
            <a:endParaRPr lang="en-US" sz="2200" dirty="0"/>
          </a:p>
        </p:txBody>
      </p:sp>
      <p:sp>
        <p:nvSpPr>
          <p:cNvPr id="13" name="Text 10"/>
          <p:cNvSpPr/>
          <p:nvPr/>
        </p:nvSpPr>
        <p:spPr>
          <a:xfrm>
            <a:off x="7017306" y="6079331"/>
            <a:ext cx="681930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Перший юридично обов'язковий документ про регулювання ШІ.</a:t>
            </a:r>
            <a:endParaRPr lang="en-US" sz="1750" dirty="0"/>
          </a:p>
        </p:txBody>
      </p:sp>
      <p:sp>
        <p:nvSpPr>
          <p:cNvPr id="14" name="Text 11"/>
          <p:cNvSpPr/>
          <p:nvPr/>
        </p:nvSpPr>
        <p:spPr>
          <a:xfrm>
            <a:off x="7017306" y="6941225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61615C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Стандарти недискримінації, прозорості, відповідальності.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352</Words>
  <Application>Microsoft Macintosh PowerPoint</Application>
  <PresentationFormat>Произвольный</PresentationFormat>
  <Paragraphs>78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Tomorrow Bold</vt:lpstr>
      <vt:lpstr>Arial</vt:lpstr>
      <vt:lpstr>Tomorrow</vt:lpstr>
      <vt:lpstr>Tomorrow Semi Bold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Viacheslav Tuliakov</cp:lastModifiedBy>
  <cp:revision>1</cp:revision>
  <dcterms:created xsi:type="dcterms:W3CDTF">2025-05-19T12:58:52Z</dcterms:created>
  <dcterms:modified xsi:type="dcterms:W3CDTF">2025-06-25T05:36:27Z</dcterms:modified>
</cp:coreProperties>
</file>