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275" r:id="rId3"/>
    <p:sldId id="274" r:id="rId4"/>
    <p:sldId id="276" r:id="rId5"/>
    <p:sldId id="406" r:id="rId6"/>
    <p:sldId id="403" r:id="rId7"/>
    <p:sldId id="404" r:id="rId8"/>
    <p:sldId id="407" r:id="rId9"/>
    <p:sldId id="405" r:id="rId10"/>
    <p:sldId id="408" r:id="rId11"/>
    <p:sldId id="409" r:id="rId12"/>
    <p:sldId id="410" r:id="rId13"/>
    <p:sldId id="411" r:id="rId14"/>
    <p:sldId id="412" r:id="rId15"/>
    <p:sldId id="413" r:id="rId16"/>
    <p:sldId id="415" r:id="rId17"/>
    <p:sldId id="278" r:id="rId18"/>
    <p:sldId id="416" r:id="rId19"/>
    <p:sldId id="418" r:id="rId20"/>
    <p:sldId id="417" r:id="rId21"/>
    <p:sldId id="419" r:id="rId22"/>
    <p:sldId id="420" r:id="rId23"/>
    <p:sldId id="421" r:id="rId24"/>
    <p:sldId id="422" r:id="rId25"/>
    <p:sldId id="424" r:id="rId26"/>
    <p:sldId id="423" r:id="rId27"/>
    <p:sldId id="425" r:id="rId28"/>
    <p:sldId id="391" r:id="rId2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1pPr>
    <a:lvl2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2pPr>
    <a:lvl3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3pPr>
    <a:lvl4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4pPr>
    <a:lvl5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5pPr>
    <a:lvl6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6pPr>
    <a:lvl7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7pPr>
    <a:lvl8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8pPr>
    <a:lvl9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noFill/>
        </a:fill>
      </a:tcStyle>
    </a:wholeTbl>
    <a:band2H>
      <a:tcTxStyle/>
      <a:tcStyle>
        <a:tcBdr/>
        <a:fill>
          <a:solidFill>
            <a:srgbClr val="FFEBD2">
              <a:alpha val="48000"/>
            </a:srgbClr>
          </a:solidFill>
        </a:fill>
      </a:tcStyle>
    </a:band2H>
    <a:firstCo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Col>
    <a:la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lastRow>
    <a:fir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Row>
  </a:tblStyle>
  <a:tblStyle styleId="{C7B018BB-80A7-4F77-B60F-C8B233D01FF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solidFill>
                <a:srgbClr val="3E231A"/>
              </a:solidFill>
              <a:prstDash val="solid"/>
              <a:miter lim="400000"/>
            </a:ln>
          </a:insideV>
        </a:tcBdr>
        <a:fill>
          <a:solidFill>
            <a:srgbClr val="9BA7B4">
              <a:alpha val="9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firstRow>
  </a:tblStyle>
  <a:tblStyle styleId="{EEE7283C-3CF3-47DC-8721-378D4A62B22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wholeTbl>
    <a:band2H>
      <a:tcTxStyle/>
      <a:tcStyle>
        <a:tcBdr/>
        <a:fill>
          <a:solidFill>
            <a:srgbClr val="B1A596">
              <a:alpha val="20000"/>
            </a:srgbClr>
          </a:solidFill>
        </a:fill>
      </a:tcStyle>
    </a:band2H>
    <a:firstCol>
      <a:tcTxStyle b="off" i="off">
        <a:fontRef idx="minor">
          <a:srgbClr val="3E231A"/>
        </a:fontRef>
        <a:srgbClr val="3E231A"/>
      </a:tcTxStyle>
      <a:tcStyle>
        <a:tcBdr>
          <a:left>
            <a:ln w="12700" cap="flat">
              <a:solidFill>
                <a:srgbClr val="3D231A"/>
              </a:solidFill>
              <a:prstDash val="solid"/>
              <a:miter lim="400000"/>
            </a:ln>
          </a:left>
          <a:right>
            <a:ln w="12700" cap="flat">
              <a:solidFill>
                <a:srgbClr val="3D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CA581">
              <a:alpha val="50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254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solidFill>
            <a:srgbClr val="A56333">
              <a:alpha val="75000"/>
            </a:srgbClr>
          </a:solidFill>
        </a:fill>
      </a:tcStyle>
    </a:firstRow>
  </a:tblStyle>
  <a:tblStyle styleId="{CF821DB8-F4EB-4A41-A1BA-3FCAFE7338EE}"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C19B68">
              <a:alpha val="50000"/>
            </a:srgbClr>
          </a:solidFill>
        </a:fill>
      </a:tcStyle>
    </a:wholeTbl>
    <a:band2H>
      <a:tcTxStyle/>
      <a:tcStyle>
        <a:tcBdr/>
        <a:fill>
          <a:solidFill>
            <a:srgbClr val="C09B6C">
              <a:alpha val="26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45C39">
              <a:alpha val="8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A77A48">
              <a:alpha val="8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633E29">
              <a:alpha val="85000"/>
            </a:srgbClr>
          </a:solidFill>
        </a:fill>
      </a:tcStyle>
    </a:firstRow>
  </a:tblStyle>
  <a:tblStyle styleId="{33BA23B1-9221-436E-865A-0063620EA4FD}"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3E231A"/>
        </a:fontRef>
        <a:srgbClr val="3E231A"/>
      </a:tcTxStyle>
      <a:tcStyle>
        <a:tcBdr>
          <a:left>
            <a:ln w="12700" cap="flat">
              <a:solidFill>
                <a:srgbClr val="828D8E"/>
              </a:solidFill>
              <a:prstDash val="solid"/>
              <a:miter lim="400000"/>
            </a:ln>
          </a:left>
          <a:right>
            <a:ln w="12700" cap="flat">
              <a:solidFill>
                <a:srgbClr val="828D8E"/>
              </a:solidFill>
              <a:prstDash val="solid"/>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solidFill>
            <a:srgbClr val="E6DFD8">
              <a:alpha val="61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E6DFD8">
              <a:alpha val="6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5D5E5F"/>
          </a:solidFill>
        </a:fill>
      </a:tcStyle>
    </a:firstRow>
  </a:tblStyle>
  <a:tblStyle styleId="{2708684C-4D16-4618-839F-0558EEFCDFE6}" styleName="">
    <a:tblBg/>
    <a:wholeTbl>
      <a:tcTxStyle b="off" i="off">
        <a:fontRef idx="minor">
          <a:srgbClr val="232323"/>
        </a:fontRef>
        <a:srgbClr val="232323"/>
      </a:tcTxStyle>
      <a:tcStyle>
        <a:tcBdr>
          <a:left>
            <a:ln w="12700" cap="flat">
              <a:solidFill>
                <a:srgbClr val="83867F"/>
              </a:solidFill>
              <a:custDash>
                <a:ds d="200000" sp="200000"/>
              </a:custDash>
              <a:miter lim="400000"/>
            </a:ln>
          </a:left>
          <a:right>
            <a:ln w="12700" cap="flat">
              <a:solidFill>
                <a:srgbClr val="83867F"/>
              </a:solidFill>
              <a:custDash>
                <a:ds d="200000" sp="200000"/>
              </a:custDash>
              <a:miter lim="400000"/>
            </a:ln>
          </a:right>
          <a:top>
            <a:ln w="12700" cap="flat">
              <a:solidFill>
                <a:srgbClr val="83867F"/>
              </a:solidFill>
              <a:custDash>
                <a:ds d="200000" sp="200000"/>
              </a:custDash>
              <a:miter lim="400000"/>
            </a:ln>
          </a:top>
          <a:bottom>
            <a:ln w="12700" cap="flat">
              <a:solidFill>
                <a:srgbClr val="83867F"/>
              </a:solidFill>
              <a:custDash>
                <a:ds d="200000" sp="200000"/>
              </a:custDash>
              <a:miter lim="400000"/>
            </a:ln>
          </a:bottom>
          <a:insideH>
            <a:ln w="12700" cap="flat">
              <a:solidFill>
                <a:srgbClr val="83867F"/>
              </a:solidFill>
              <a:custDash>
                <a:ds d="200000" sp="200000"/>
              </a:custDash>
              <a:miter lim="400000"/>
            </a:ln>
          </a:insideH>
          <a:insideV>
            <a:ln w="12700" cap="flat">
              <a:solidFill>
                <a:srgbClr val="83867F"/>
              </a:solidFill>
              <a:custDash>
                <a:ds d="200000" sp="200000"/>
              </a:custDash>
              <a:miter lim="400000"/>
            </a:ln>
          </a:insideV>
        </a:tcBdr>
        <a:fill>
          <a:noFill/>
        </a:fill>
      </a:tcStyle>
    </a:wholeTbl>
    <a:band2H>
      <a:tcTxStyle/>
      <a:tcStyle>
        <a:tcBdr/>
        <a:fill>
          <a:solidFill>
            <a:srgbClr val="76654F">
              <a:alpha val="20000"/>
            </a:srgbClr>
          </a:solidFill>
        </a:fill>
      </a:tcStyle>
    </a:band2H>
    <a:firstCol>
      <a:tcTxStyle b="off" i="off">
        <a:fontRef idx="minor">
          <a:srgbClr val="232323"/>
        </a:fontRef>
        <a:srgbClr val="232323"/>
      </a:tcTxStyle>
      <a:tcStyle>
        <a:tcBdr>
          <a:left>
            <a:ln w="12700" cap="flat">
              <a:noFill/>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232323"/>
        </a:fontRef>
        <a:srgbClr val="232323"/>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232323"/>
        </a:fontRef>
        <a:srgbClr val="232323"/>
      </a:tcTxStyle>
      <a:tcStyle>
        <a:tcBdr>
          <a:left>
            <a:ln w="12700" cap="flat">
              <a:noFill/>
              <a:miter lim="400000"/>
            </a:ln>
          </a:left>
          <a:right>
            <a:ln w="12700" cap="flat">
              <a:noFill/>
              <a:miter lim="400000"/>
            </a:ln>
          </a:right>
          <a:top>
            <a:ln w="12700" cap="flat">
              <a:noFill/>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471"/>
    <p:restoredTop sz="94137"/>
  </p:normalViewPr>
  <p:slideViewPr>
    <p:cSldViewPr snapToGrid="0">
      <p:cViewPr varScale="1">
        <p:scale>
          <a:sx n="55" d="100"/>
          <a:sy n="55" d="100"/>
        </p:scale>
        <p:origin x="264" y="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Фото — горизонтально">
    <p:spTree>
      <p:nvGrpSpPr>
        <p:cNvPr id="1" name=""/>
        <p:cNvGrpSpPr/>
        <p:nvPr/>
      </p:nvGrpSpPr>
      <p:grpSpPr>
        <a:xfrm>
          <a:off x="0" y="0"/>
          <a:ext cx="0" cy="0"/>
          <a:chOff x="0" y="0"/>
          <a:chExt cx="0" cy="0"/>
        </a:xfrm>
      </p:grpSpPr>
      <p:sp>
        <p:nvSpPr>
          <p:cNvPr id="20" name="Силуэты пирамид Гизы на фоне оранжевого заката"/>
          <p:cNvSpPr>
            <a:spLocks noGrp="1"/>
          </p:cNvSpPr>
          <p:nvPr>
            <p:ph type="pic" idx="21"/>
          </p:nvPr>
        </p:nvSpPr>
        <p:spPr>
          <a:xfrm>
            <a:off x="2273300" y="-3352800"/>
            <a:ext cx="19850100" cy="12946560"/>
          </a:xfrm>
          <a:prstGeom prst="rect">
            <a:avLst/>
          </a:prstGeom>
          <a:ln w="9525">
            <a:round/>
          </a:ln>
        </p:spPr>
        <p:txBody>
          <a:bodyPr lIns="91439" tIns="45719" rIns="91439" bIns="45719" anchor="t">
            <a:noAutofit/>
          </a:bodyPr>
          <a:lstStyle/>
          <a:p>
            <a:endParaRPr/>
          </a:p>
        </p:txBody>
      </p:sp>
      <p:sp>
        <p:nvSpPr>
          <p:cNvPr id="21" name="Текст заголовка"/>
          <p:cNvSpPr txBox="1">
            <a:spLocks noGrp="1"/>
          </p:cNvSpPr>
          <p:nvPr>
            <p:ph type="title"/>
          </p:nvPr>
        </p:nvSpPr>
        <p:spPr>
          <a:xfrm>
            <a:off x="2374900" y="9080500"/>
            <a:ext cx="19621500" cy="1905000"/>
          </a:xfrm>
          <a:prstGeom prst="rect">
            <a:avLst/>
          </a:prstGeom>
        </p:spPr>
        <p:txBody>
          <a:bodyPr anchor="b"/>
          <a:lstStyle>
            <a:lvl1pPr algn="ctr"/>
          </a:lstStyle>
          <a:p>
            <a:r>
              <a:t>Текст заголовка</a:t>
            </a:r>
          </a:p>
        </p:txBody>
      </p:sp>
      <p:sp>
        <p:nvSpPr>
          <p:cNvPr id="22" name="Уровень текста 1…"/>
          <p:cNvSpPr txBox="1">
            <a:spLocks noGrp="1"/>
          </p:cNvSpPr>
          <p:nvPr>
            <p:ph type="body" sz="quarter" idx="1"/>
          </p:nvPr>
        </p:nvSpPr>
        <p:spPr>
          <a:xfrm>
            <a:off x="2374900" y="11010900"/>
            <a:ext cx="19621500" cy="1930400"/>
          </a:xfrm>
          <a:prstGeom prst="rect">
            <a:avLst/>
          </a:prstGeom>
        </p:spPr>
        <p:txBody>
          <a:bodyPr anchor="t"/>
          <a:lstStyle>
            <a:lvl1pPr marL="0" indent="0" algn="ctr">
              <a:spcBef>
                <a:spcPts val="0"/>
              </a:spcBef>
              <a:buSzTx/>
              <a:buNone/>
              <a:defRPr sz="5000"/>
            </a:lvl1pPr>
            <a:lvl2pPr marL="0" indent="0" algn="ctr">
              <a:spcBef>
                <a:spcPts val="0"/>
              </a:spcBef>
              <a:buSzTx/>
              <a:buNone/>
              <a:defRPr sz="5000"/>
            </a:lvl2pPr>
            <a:lvl3pPr marL="0" indent="0" algn="ctr">
              <a:spcBef>
                <a:spcPts val="0"/>
              </a:spcBef>
              <a:buSzTx/>
              <a:buNone/>
              <a:defRPr sz="5000"/>
            </a:lvl3pPr>
            <a:lvl4pPr marL="0" indent="0" algn="ctr">
              <a:spcBef>
                <a:spcPts val="0"/>
              </a:spcBef>
              <a:buSzTx/>
              <a:buNone/>
              <a:defRPr sz="5000"/>
            </a:lvl4pPr>
            <a:lvl5pPr marL="0" indent="0" algn="ctr">
              <a:spcBef>
                <a:spcPts val="0"/>
              </a:spcBef>
              <a:buSzTx/>
              <a:buNone/>
              <a:defRPr sz="50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2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3_Заключение">
    <p:spTree>
      <p:nvGrpSpPr>
        <p:cNvPr id="1" name=""/>
        <p:cNvGrpSpPr/>
        <p:nvPr/>
      </p:nvGrpSpPr>
      <p:grpSpPr>
        <a:xfrm>
          <a:off x="0" y="0"/>
          <a:ext cx="0" cy="0"/>
          <a:chOff x="0" y="0"/>
          <a:chExt cx="0" cy="0"/>
        </a:xfrm>
      </p:grpSpPr>
      <p:sp>
        <p:nvSpPr>
          <p:cNvPr id="28" name="Заголовок 1">
            <a:extLst>
              <a:ext uri="{FF2B5EF4-FFF2-40B4-BE49-F238E27FC236}">
                <a16:creationId xmlns:a16="http://schemas.microsoft.com/office/drawing/2014/main" id="{97246E34-E6EE-4BF3-A0D3-A20868B5A594}"/>
              </a:ext>
            </a:extLst>
          </p:cNvPr>
          <p:cNvSpPr>
            <a:spLocks noGrp="1"/>
          </p:cNvSpPr>
          <p:nvPr>
            <p:ph type="ctrTitle"/>
          </p:nvPr>
        </p:nvSpPr>
        <p:spPr>
          <a:xfrm>
            <a:off x="1101727" y="1098550"/>
            <a:ext cx="10874374" cy="5972468"/>
          </a:xfrm>
        </p:spPr>
        <p:txBody>
          <a:bodyPr rtlCol="0" anchor="b" anchorCtr="0">
            <a:noAutofit/>
          </a:bodyPr>
          <a:lstStyle/>
          <a:p>
            <a:pPr rtl="0"/>
            <a:r>
              <a:rPr lang="ru-RU"/>
              <a:t>Образец заголовка</a:t>
            </a:r>
            <a:endParaRPr lang="ru-RU" dirty="0"/>
          </a:p>
        </p:txBody>
      </p:sp>
      <p:sp>
        <p:nvSpPr>
          <p:cNvPr id="31" name="Подзаголовок 2">
            <a:extLst>
              <a:ext uri="{FF2B5EF4-FFF2-40B4-BE49-F238E27FC236}">
                <a16:creationId xmlns:a16="http://schemas.microsoft.com/office/drawing/2014/main" id="{45BE5FFB-47D1-4474-B6CA-C3C936DF285E}"/>
              </a:ext>
            </a:extLst>
          </p:cNvPr>
          <p:cNvSpPr>
            <a:spLocks noGrp="1"/>
          </p:cNvSpPr>
          <p:nvPr>
            <p:ph type="subTitle" idx="1"/>
          </p:nvPr>
        </p:nvSpPr>
        <p:spPr>
          <a:xfrm>
            <a:off x="1101727" y="7655220"/>
            <a:ext cx="10874374" cy="4530432"/>
          </a:xfrm>
        </p:spPr>
        <p:txBody>
          <a:bodyPr rtlCol="0">
            <a:noAutofit/>
          </a:bodyPr>
          <a:lstStyle>
            <a:lvl1pPr>
              <a:buNone/>
              <a:defRPr sz="4800"/>
            </a:lvl1pPr>
          </a:lstStyle>
          <a:p>
            <a:pPr rtl="0"/>
            <a:r>
              <a:rPr lang="ru-RU">
                <a:solidFill>
                  <a:schemeClr val="tx1">
                    <a:alpha val="60000"/>
                  </a:schemeClr>
                </a:solidFill>
              </a:rPr>
              <a:t>Образец подзаголовка</a:t>
            </a:r>
            <a:endParaRPr lang="ru-RU" dirty="0">
              <a:solidFill>
                <a:schemeClr val="tx1">
                  <a:alpha val="60000"/>
                </a:schemeClr>
              </a:solidFill>
            </a:endParaRPr>
          </a:p>
        </p:txBody>
      </p:sp>
      <p:sp>
        <p:nvSpPr>
          <p:cNvPr id="40" name="Рисунок 39">
            <a:extLst>
              <a:ext uri="{FF2B5EF4-FFF2-40B4-BE49-F238E27FC236}">
                <a16:creationId xmlns:a16="http://schemas.microsoft.com/office/drawing/2014/main" id="{008D9209-1A62-4AC3-BF92-94348A9BC06B}"/>
              </a:ext>
            </a:extLst>
          </p:cNvPr>
          <p:cNvSpPr>
            <a:spLocks noGrp="1"/>
          </p:cNvSpPr>
          <p:nvPr>
            <p:ph type="pic" sz="quarter" idx="15"/>
          </p:nvPr>
        </p:nvSpPr>
        <p:spPr>
          <a:xfrm>
            <a:off x="13112496" y="1097280"/>
            <a:ext cx="10168128" cy="5760720"/>
          </a:xfrm>
          <a:solidFill>
            <a:schemeClr val="accent5"/>
          </a:solidFill>
        </p:spPr>
        <p:txBody>
          <a:bodyPr rtlCol="0">
            <a:noAutofit/>
          </a:bodyPr>
          <a:lstStyle/>
          <a:p>
            <a:pPr rtl="0"/>
            <a:r>
              <a:rPr lang="ru-RU"/>
              <a:t>Вставка рисунка</a:t>
            </a:r>
            <a:endParaRPr lang="ru-RU" dirty="0"/>
          </a:p>
        </p:txBody>
      </p:sp>
      <p:sp>
        <p:nvSpPr>
          <p:cNvPr id="42" name="Рисунок 41">
            <a:extLst>
              <a:ext uri="{FF2B5EF4-FFF2-40B4-BE49-F238E27FC236}">
                <a16:creationId xmlns:a16="http://schemas.microsoft.com/office/drawing/2014/main" id="{FADBFB6B-1787-4549-91B6-D748C66B13C6}"/>
              </a:ext>
            </a:extLst>
          </p:cNvPr>
          <p:cNvSpPr>
            <a:spLocks noGrp="1"/>
          </p:cNvSpPr>
          <p:nvPr>
            <p:ph type="pic" sz="quarter" idx="16"/>
          </p:nvPr>
        </p:nvSpPr>
        <p:spPr>
          <a:xfrm>
            <a:off x="13112496" y="6858000"/>
            <a:ext cx="10168128" cy="5760720"/>
          </a:xfrm>
          <a:solidFill>
            <a:schemeClr val="accent5"/>
          </a:solidFill>
        </p:spPr>
        <p:txBody>
          <a:bodyPr rtlCol="0">
            <a:noAutofit/>
          </a:bodyPr>
          <a:lstStyle/>
          <a:p>
            <a:pPr rtl="0"/>
            <a:r>
              <a:rPr lang="ru-RU"/>
              <a:t>Вставка рисунка</a:t>
            </a:r>
          </a:p>
        </p:txBody>
      </p:sp>
      <p:grpSp>
        <p:nvGrpSpPr>
          <p:cNvPr id="43" name="Группа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22322694" y="250799"/>
            <a:ext cx="2809396" cy="2311282"/>
            <a:chOff x="11161347" y="125399"/>
            <a:chExt cx="1404698" cy="1155641"/>
          </a:xfrm>
        </p:grpSpPr>
        <p:sp>
          <p:nvSpPr>
            <p:cNvPr id="44" name="Полилиния: Фигура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sz="10000" dirty="0">
                <a:solidFill>
                  <a:schemeClr val="tx1"/>
                </a:solidFill>
                <a:latin typeface="Calibri" panose="020F0502020204030204" pitchFamily="34" charset="0"/>
              </a:endParaRPr>
            </a:p>
          </p:txBody>
        </p:sp>
        <p:sp>
          <p:nvSpPr>
            <p:cNvPr id="45" name="Овал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
          <p:nvSpPr>
            <p:cNvPr id="46" name="Полилиния: Фигура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sz="10000" dirty="0">
                <a:solidFill>
                  <a:schemeClr val="tx1"/>
                </a:solidFill>
                <a:latin typeface="Calibri" panose="020F0502020204030204" pitchFamily="34" charset="0"/>
              </a:endParaRPr>
            </a:p>
          </p:txBody>
        </p:sp>
      </p:grpSp>
      <p:grpSp>
        <p:nvGrpSpPr>
          <p:cNvPr id="15" name="Группа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1188072" y="11220784"/>
            <a:ext cx="1335604" cy="1262948"/>
            <a:chOff x="10478914" y="1506691"/>
            <a:chExt cx="667802" cy="631474"/>
          </a:xfrm>
        </p:grpSpPr>
        <p:sp>
          <p:nvSpPr>
            <p:cNvPr id="16" name="Полилиния: Фигура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
          <p:nvSpPr>
            <p:cNvPr id="21" name="Овал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grpSp>
      <p:sp>
        <p:nvSpPr>
          <p:cNvPr id="5" name="Дата 4">
            <a:extLst>
              <a:ext uri="{FF2B5EF4-FFF2-40B4-BE49-F238E27FC236}">
                <a16:creationId xmlns:a16="http://schemas.microsoft.com/office/drawing/2014/main" id="{E57D2D6F-49E8-4217-A908-2D9E43583589}"/>
              </a:ext>
            </a:extLst>
          </p:cNvPr>
          <p:cNvSpPr>
            <a:spLocks noGrp="1"/>
          </p:cNvSpPr>
          <p:nvPr>
            <p:ph type="dt" sz="half" idx="10"/>
          </p:nvPr>
        </p:nvSpPr>
        <p:spPr/>
        <p:txBody>
          <a:bodyPr rtlCol="0">
            <a:noAutofit/>
          </a:bodyPr>
          <a:lstStyle/>
          <a:p>
            <a:pPr rtl="0"/>
            <a:r>
              <a:rPr lang="ru-RU"/>
              <a:t>Вторник, 2 февраля 20XX г.</a:t>
            </a:r>
          </a:p>
        </p:txBody>
      </p:sp>
      <p:sp>
        <p:nvSpPr>
          <p:cNvPr id="6" name="Нижний колонтитул 5">
            <a:extLst>
              <a:ext uri="{FF2B5EF4-FFF2-40B4-BE49-F238E27FC236}">
                <a16:creationId xmlns:a16="http://schemas.microsoft.com/office/drawing/2014/main" id="{591C4440-6B8D-4A24-A807-8B1302A3DFAF}"/>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7" name="Номер слайда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
        <p:nvSpPr>
          <p:cNvPr id="17" name="Овал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10607690" y="10854424"/>
            <a:ext cx="2160000" cy="216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Tree>
    <p:extLst>
      <p:ext uri="{BB962C8B-B14F-4D97-AF65-F5344CB8AC3E}">
        <p14:creationId xmlns:p14="http://schemas.microsoft.com/office/powerpoint/2010/main" val="3989348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Заголовок">
    <p:spTree>
      <p:nvGrpSpPr>
        <p:cNvPr id="1" name=""/>
        <p:cNvGrpSpPr/>
        <p:nvPr/>
      </p:nvGrpSpPr>
      <p:grpSpPr>
        <a:xfrm>
          <a:off x="0" y="0"/>
          <a:ext cx="0" cy="0"/>
          <a:chOff x="0" y="0"/>
          <a:chExt cx="0" cy="0"/>
        </a:xfrm>
      </p:grpSpPr>
      <p:sp>
        <p:nvSpPr>
          <p:cNvPr id="11" name="Текст заголовка"/>
          <p:cNvSpPr txBox="1">
            <a:spLocks noGrp="1"/>
          </p:cNvSpPr>
          <p:nvPr>
            <p:ph type="title"/>
          </p:nvPr>
        </p:nvSpPr>
        <p:spPr>
          <a:xfrm>
            <a:off x="2374900" y="2387600"/>
            <a:ext cx="19621500" cy="4876800"/>
          </a:xfrm>
          <a:prstGeom prst="rect">
            <a:avLst/>
          </a:prstGeom>
        </p:spPr>
        <p:txBody>
          <a:bodyPr anchor="b"/>
          <a:lstStyle>
            <a:lvl1pPr algn="ctr"/>
          </a:lstStyle>
          <a:p>
            <a:r>
              <a:t>Текст заголовка</a:t>
            </a:r>
          </a:p>
        </p:txBody>
      </p:sp>
      <p:sp>
        <p:nvSpPr>
          <p:cNvPr id="12" name="Уровень текста 1…"/>
          <p:cNvSpPr txBox="1">
            <a:spLocks noGrp="1"/>
          </p:cNvSpPr>
          <p:nvPr>
            <p:ph type="body" sz="quarter" idx="1"/>
          </p:nvPr>
        </p:nvSpPr>
        <p:spPr>
          <a:xfrm>
            <a:off x="2374900" y="7251700"/>
            <a:ext cx="19621500" cy="2057400"/>
          </a:xfrm>
          <a:prstGeom prst="rect">
            <a:avLst/>
          </a:prstGeom>
        </p:spPr>
        <p:txBody>
          <a:bodyPr anchor="t"/>
          <a:lstStyle>
            <a:lvl1pPr marL="0" indent="0" algn="ctr">
              <a:spcBef>
                <a:spcPts val="0"/>
              </a:spcBef>
              <a:buSzTx/>
              <a:buNone/>
              <a:defRPr sz="5000"/>
            </a:lvl1pPr>
            <a:lvl2pPr marL="0" indent="0" algn="ctr">
              <a:spcBef>
                <a:spcPts val="0"/>
              </a:spcBef>
              <a:buSzTx/>
              <a:buNone/>
              <a:defRPr sz="5000"/>
            </a:lvl2pPr>
            <a:lvl3pPr marL="0" indent="0" algn="ctr">
              <a:spcBef>
                <a:spcPts val="0"/>
              </a:spcBef>
              <a:buSzTx/>
              <a:buNone/>
              <a:defRPr sz="5000"/>
            </a:lvl3pPr>
            <a:lvl4pPr marL="0" indent="0" algn="ctr">
              <a:spcBef>
                <a:spcPts val="0"/>
              </a:spcBef>
              <a:buSzTx/>
              <a:buNone/>
              <a:defRPr sz="5000"/>
            </a:lvl4pPr>
            <a:lvl5pPr marL="0" indent="0" algn="ctr">
              <a:spcBef>
                <a:spcPts val="0"/>
              </a:spcBef>
              <a:buSzTx/>
              <a:buNone/>
              <a:defRPr sz="50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1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31183527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Заголовок — по центру">
    <p:spTree>
      <p:nvGrpSpPr>
        <p:cNvPr id="1" name=""/>
        <p:cNvGrpSpPr/>
        <p:nvPr/>
      </p:nvGrpSpPr>
      <p:grpSpPr>
        <a:xfrm>
          <a:off x="0" y="0"/>
          <a:ext cx="0" cy="0"/>
          <a:chOff x="0" y="0"/>
          <a:chExt cx="0" cy="0"/>
        </a:xfrm>
      </p:grpSpPr>
      <p:sp>
        <p:nvSpPr>
          <p:cNvPr id="30" name="Текст заголовка"/>
          <p:cNvSpPr txBox="1">
            <a:spLocks noGrp="1"/>
          </p:cNvSpPr>
          <p:nvPr>
            <p:ph type="title"/>
          </p:nvPr>
        </p:nvSpPr>
        <p:spPr>
          <a:xfrm>
            <a:off x="2374900" y="5143500"/>
            <a:ext cx="19621500" cy="3429000"/>
          </a:xfrm>
          <a:prstGeom prst="rect">
            <a:avLst/>
          </a:prstGeom>
        </p:spPr>
        <p:txBody>
          <a:bodyPr/>
          <a:lstStyle>
            <a:lvl1pPr algn="ctr"/>
          </a:lstStyle>
          <a:p>
            <a:r>
              <a:t>Текст заголовка</a:t>
            </a:r>
          </a:p>
        </p:txBody>
      </p:sp>
      <p:sp>
        <p:nvSpPr>
          <p:cNvPr id="31"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Фото — вертикально">
    <p:spTree>
      <p:nvGrpSpPr>
        <p:cNvPr id="1" name=""/>
        <p:cNvGrpSpPr/>
        <p:nvPr/>
      </p:nvGrpSpPr>
      <p:grpSpPr>
        <a:xfrm>
          <a:off x="0" y="0"/>
          <a:ext cx="0" cy="0"/>
          <a:chOff x="0" y="0"/>
          <a:chExt cx="0" cy="0"/>
        </a:xfrm>
      </p:grpSpPr>
      <p:sp>
        <p:nvSpPr>
          <p:cNvPr id="38" name="Силуэты пирамид Гизы на фоне оранжевого заката"/>
          <p:cNvSpPr>
            <a:spLocks noGrp="1"/>
          </p:cNvSpPr>
          <p:nvPr>
            <p:ph type="pic" idx="21"/>
          </p:nvPr>
        </p:nvSpPr>
        <p:spPr>
          <a:xfrm>
            <a:off x="10998200" y="1930400"/>
            <a:ext cx="15167286" cy="10007600"/>
          </a:xfrm>
          <a:prstGeom prst="rect">
            <a:avLst/>
          </a:prstGeom>
          <a:ln w="9525">
            <a:round/>
          </a:ln>
        </p:spPr>
        <p:txBody>
          <a:bodyPr lIns="91439" tIns="45719" rIns="91439" bIns="45719" anchor="t">
            <a:noAutofit/>
          </a:bodyPr>
          <a:lstStyle/>
          <a:p>
            <a:endParaRPr/>
          </a:p>
        </p:txBody>
      </p:sp>
      <p:sp>
        <p:nvSpPr>
          <p:cNvPr id="39" name="Текст заголовка"/>
          <p:cNvSpPr txBox="1">
            <a:spLocks noGrp="1"/>
          </p:cNvSpPr>
          <p:nvPr>
            <p:ph type="title"/>
          </p:nvPr>
        </p:nvSpPr>
        <p:spPr>
          <a:xfrm>
            <a:off x="1816100" y="1943100"/>
            <a:ext cx="10502900" cy="5626100"/>
          </a:xfrm>
          <a:prstGeom prst="rect">
            <a:avLst/>
          </a:prstGeom>
        </p:spPr>
        <p:txBody>
          <a:bodyPr anchor="b"/>
          <a:lstStyle>
            <a:lvl1pPr algn="ctr">
              <a:defRPr sz="9400"/>
            </a:lvl1pPr>
          </a:lstStyle>
          <a:p>
            <a:r>
              <a:t>Текст заголовка</a:t>
            </a:r>
          </a:p>
        </p:txBody>
      </p:sp>
      <p:sp>
        <p:nvSpPr>
          <p:cNvPr id="40" name="Уровень текста 1…"/>
          <p:cNvSpPr txBox="1">
            <a:spLocks noGrp="1"/>
          </p:cNvSpPr>
          <p:nvPr>
            <p:ph type="body" sz="quarter" idx="1"/>
          </p:nvPr>
        </p:nvSpPr>
        <p:spPr>
          <a:xfrm>
            <a:off x="1816100" y="7556500"/>
            <a:ext cx="10502900" cy="4216400"/>
          </a:xfrm>
          <a:prstGeom prst="rect">
            <a:avLst/>
          </a:prstGeom>
        </p:spPr>
        <p:txBody>
          <a:bodyPr anchor="t"/>
          <a:lstStyle>
            <a:lvl1pPr marL="0" indent="0" algn="ctr">
              <a:spcBef>
                <a:spcPts val="0"/>
              </a:spcBef>
              <a:buSzTx/>
              <a:buNone/>
              <a:defRPr sz="5000"/>
            </a:lvl1pPr>
            <a:lvl2pPr marL="0" indent="0" algn="ctr">
              <a:spcBef>
                <a:spcPts val="0"/>
              </a:spcBef>
              <a:buSzTx/>
              <a:buNone/>
              <a:defRPr sz="5000"/>
            </a:lvl2pPr>
            <a:lvl3pPr marL="0" indent="0" algn="ctr">
              <a:spcBef>
                <a:spcPts val="0"/>
              </a:spcBef>
              <a:buSzTx/>
              <a:buNone/>
              <a:defRPr sz="5000"/>
            </a:lvl3pPr>
            <a:lvl4pPr marL="0" indent="0" algn="ctr">
              <a:spcBef>
                <a:spcPts val="0"/>
              </a:spcBef>
              <a:buSzTx/>
              <a:buNone/>
              <a:defRPr sz="5000"/>
            </a:lvl4pPr>
            <a:lvl5pPr marL="0" indent="0" algn="ctr">
              <a:spcBef>
                <a:spcPts val="0"/>
              </a:spcBef>
              <a:buSzTx/>
              <a:buNone/>
              <a:defRPr sz="50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1"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Заголовок — сверху">
    <p:spTree>
      <p:nvGrpSpPr>
        <p:cNvPr id="1" name=""/>
        <p:cNvGrpSpPr/>
        <p:nvPr/>
      </p:nvGrpSpPr>
      <p:grpSpPr>
        <a:xfrm>
          <a:off x="0" y="0"/>
          <a:ext cx="0" cy="0"/>
          <a:chOff x="0" y="0"/>
          <a:chExt cx="0" cy="0"/>
        </a:xfrm>
      </p:grpSpPr>
      <p:sp>
        <p:nvSpPr>
          <p:cNvPr id="48"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49"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Заголовок и пункты">
    <p:spTree>
      <p:nvGrpSpPr>
        <p:cNvPr id="1" name=""/>
        <p:cNvGrpSpPr/>
        <p:nvPr/>
      </p:nvGrpSpPr>
      <p:grpSpPr>
        <a:xfrm>
          <a:off x="0" y="0"/>
          <a:ext cx="0" cy="0"/>
          <a:chOff x="0" y="0"/>
          <a:chExt cx="0" cy="0"/>
        </a:xfrm>
      </p:grpSpPr>
      <p:sp>
        <p:nvSpPr>
          <p:cNvPr id="56"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57" name="Уровень текста 1…"/>
          <p:cNvSpPr txBox="1">
            <a:spLocks noGrp="1"/>
          </p:cNvSpPr>
          <p:nvPr>
            <p:ph type="body" idx="1"/>
          </p:nvPr>
        </p:nvSpPr>
        <p:spPr>
          <a:xfrm>
            <a:off x="2374900" y="4127500"/>
            <a:ext cx="19621500" cy="81915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Заголовок, пункты и фото">
    <p:spTree>
      <p:nvGrpSpPr>
        <p:cNvPr id="1" name=""/>
        <p:cNvGrpSpPr/>
        <p:nvPr/>
      </p:nvGrpSpPr>
      <p:grpSpPr>
        <a:xfrm>
          <a:off x="0" y="0"/>
          <a:ext cx="0" cy="0"/>
          <a:chOff x="0" y="0"/>
          <a:chExt cx="0" cy="0"/>
        </a:xfrm>
      </p:grpSpPr>
      <p:sp>
        <p:nvSpPr>
          <p:cNvPr id="65" name="Силуэты пирамид Гизы на фоне оранжевого заката"/>
          <p:cNvSpPr>
            <a:spLocks noGrp="1"/>
          </p:cNvSpPr>
          <p:nvPr>
            <p:ph type="pic" sz="half" idx="21"/>
          </p:nvPr>
        </p:nvSpPr>
        <p:spPr>
          <a:xfrm>
            <a:off x="10109200" y="3606800"/>
            <a:ext cx="12472592" cy="8382000"/>
          </a:xfrm>
          <a:prstGeom prst="rect">
            <a:avLst/>
          </a:prstGeom>
          <a:ln w="9525">
            <a:round/>
          </a:ln>
        </p:spPr>
        <p:txBody>
          <a:bodyPr lIns="91439" tIns="45719" rIns="91439" bIns="45719" anchor="t">
            <a:noAutofit/>
          </a:bodyPr>
          <a:lstStyle/>
          <a:p>
            <a:endParaRPr/>
          </a:p>
        </p:txBody>
      </p:sp>
      <p:sp>
        <p:nvSpPr>
          <p:cNvPr id="66"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67" name="Уровень текста 1…"/>
          <p:cNvSpPr txBox="1">
            <a:spLocks noGrp="1"/>
          </p:cNvSpPr>
          <p:nvPr>
            <p:ph type="body" sz="half" idx="1"/>
          </p:nvPr>
        </p:nvSpPr>
        <p:spPr>
          <a:xfrm>
            <a:off x="2374900" y="4140200"/>
            <a:ext cx="9410700" cy="7874000"/>
          </a:xfrm>
          <a:prstGeom prst="rect">
            <a:avLst/>
          </a:prstGeom>
        </p:spPr>
        <p:txBody>
          <a:bodyPr/>
          <a:lstStyle>
            <a:lvl1pPr marL="533400" indent="-533400">
              <a:spcBef>
                <a:spcPts val="3900"/>
              </a:spcBef>
              <a:buBlip>
                <a:blip r:embed="rId2"/>
              </a:buBlip>
              <a:defRPr sz="4200"/>
            </a:lvl1pPr>
            <a:lvl2pPr marL="1066800" indent="-533400">
              <a:spcBef>
                <a:spcPts val="3900"/>
              </a:spcBef>
              <a:buBlip>
                <a:blip r:embed="rId2"/>
              </a:buBlip>
              <a:defRPr sz="4200"/>
            </a:lvl2pPr>
            <a:lvl3pPr marL="1600200" indent="-533400">
              <a:spcBef>
                <a:spcPts val="3900"/>
              </a:spcBef>
              <a:buBlip>
                <a:blip r:embed="rId2"/>
              </a:buBlip>
              <a:defRPr sz="4200"/>
            </a:lvl3pPr>
            <a:lvl4pPr marL="2133600" indent="-533400">
              <a:spcBef>
                <a:spcPts val="3900"/>
              </a:spcBef>
              <a:buBlip>
                <a:blip r:embed="rId2"/>
              </a:buBlip>
              <a:defRPr sz="4200"/>
            </a:lvl4pPr>
            <a:lvl5pPr marL="2667000" indent="-533400">
              <a:spcBef>
                <a:spcPts val="3900"/>
              </a:spcBef>
              <a:buBlip>
                <a:blip r:embed="rId2"/>
              </a:buBlip>
              <a:defRPr sz="42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Пункты">
    <p:spTree>
      <p:nvGrpSpPr>
        <p:cNvPr id="1" name=""/>
        <p:cNvGrpSpPr/>
        <p:nvPr/>
      </p:nvGrpSpPr>
      <p:grpSpPr>
        <a:xfrm>
          <a:off x="0" y="0"/>
          <a:ext cx="0" cy="0"/>
          <a:chOff x="0" y="0"/>
          <a:chExt cx="0" cy="0"/>
        </a:xfrm>
      </p:grpSpPr>
      <p:sp>
        <p:nvSpPr>
          <p:cNvPr id="75" name="Уровень текста 1…"/>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Фото (3 шт.)">
    <p:spTree>
      <p:nvGrpSpPr>
        <p:cNvPr id="1" name=""/>
        <p:cNvGrpSpPr/>
        <p:nvPr/>
      </p:nvGrpSpPr>
      <p:grpSpPr>
        <a:xfrm>
          <a:off x="0" y="0"/>
          <a:ext cx="0" cy="0"/>
          <a:chOff x="0" y="0"/>
          <a:chExt cx="0" cy="0"/>
        </a:xfrm>
      </p:grpSpPr>
      <p:sp>
        <p:nvSpPr>
          <p:cNvPr id="83" name="Силуэты пирамид Гизы на фоне оранжевого заката"/>
          <p:cNvSpPr>
            <a:spLocks noGrp="1"/>
          </p:cNvSpPr>
          <p:nvPr>
            <p:ph type="pic" sz="quarter" idx="21"/>
          </p:nvPr>
        </p:nvSpPr>
        <p:spPr>
          <a:xfrm>
            <a:off x="13487400" y="-736600"/>
            <a:ext cx="9662406" cy="6375400"/>
          </a:xfrm>
          <a:prstGeom prst="rect">
            <a:avLst/>
          </a:prstGeom>
          <a:ln w="9525">
            <a:round/>
          </a:ln>
        </p:spPr>
        <p:txBody>
          <a:bodyPr lIns="91439" tIns="45719" rIns="91439" bIns="45719" anchor="t">
            <a:noAutofit/>
          </a:bodyPr>
          <a:lstStyle/>
          <a:p>
            <a:endParaRPr/>
          </a:p>
        </p:txBody>
      </p:sp>
      <p:sp>
        <p:nvSpPr>
          <p:cNvPr id="84" name="Крупный план одной из пирамид Гизы"/>
          <p:cNvSpPr>
            <a:spLocks noGrp="1"/>
          </p:cNvSpPr>
          <p:nvPr>
            <p:ph type="pic" idx="22"/>
          </p:nvPr>
        </p:nvSpPr>
        <p:spPr>
          <a:xfrm>
            <a:off x="13111577" y="4381521"/>
            <a:ext cx="9977826" cy="15152734"/>
          </a:xfrm>
          <a:prstGeom prst="rect">
            <a:avLst/>
          </a:prstGeom>
          <a:ln w="9525">
            <a:round/>
          </a:ln>
        </p:spPr>
        <p:txBody>
          <a:bodyPr lIns="91439" tIns="45719" rIns="91439" bIns="45719" anchor="t">
            <a:noAutofit/>
          </a:bodyPr>
          <a:lstStyle/>
          <a:p>
            <a:endParaRPr/>
          </a:p>
        </p:txBody>
      </p:sp>
      <p:sp>
        <p:nvSpPr>
          <p:cNvPr id="85" name="Статуя Сфинкса перед пирамидами Гизы на фоне ярко-голубого неба"/>
          <p:cNvSpPr>
            <a:spLocks noGrp="1"/>
          </p:cNvSpPr>
          <p:nvPr>
            <p:ph type="pic" idx="23"/>
          </p:nvPr>
        </p:nvSpPr>
        <p:spPr>
          <a:xfrm>
            <a:off x="-139700" y="-25400"/>
            <a:ext cx="17310482" cy="12984978"/>
          </a:xfrm>
          <a:prstGeom prst="rect">
            <a:avLst/>
          </a:prstGeom>
          <a:ln w="9525">
            <a:round/>
          </a:ln>
        </p:spPr>
        <p:txBody>
          <a:bodyPr lIns="91439" tIns="45719" rIns="91439" bIns="45719" anchor="t">
            <a:noAutofit/>
          </a:bodyPr>
          <a:lstStyle/>
          <a:p>
            <a:endParaRPr/>
          </a:p>
        </p:txBody>
      </p:sp>
      <p:sp>
        <p:nvSpPr>
          <p:cNvPr id="8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Пустой">
    <p:spTree>
      <p:nvGrpSpPr>
        <p:cNvPr id="1" name=""/>
        <p:cNvGrpSpPr/>
        <p:nvPr/>
      </p:nvGrpSpPr>
      <p:grpSpPr>
        <a:xfrm>
          <a:off x="0" y="0"/>
          <a:ext cx="0" cy="0"/>
          <a:chOff x="0" y="0"/>
          <a:chExt cx="0" cy="0"/>
        </a:xfrm>
      </p:grpSpPr>
      <p:sp>
        <p:nvSpPr>
          <p:cNvPr id="11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rcRect/>
          <a:stretch>
            <a:fillRect/>
          </a:stretch>
        </a:blipFill>
        <a:effectLst/>
      </p:bgPr>
    </p:bg>
    <p:spTree>
      <p:nvGrpSpPr>
        <p:cNvPr id="1" name=""/>
        <p:cNvGrpSpPr/>
        <p:nvPr/>
      </p:nvGrpSpPr>
      <p:grpSpPr>
        <a:xfrm>
          <a:off x="0" y="0"/>
          <a:ext cx="0" cy="0"/>
          <a:chOff x="0" y="0"/>
          <a:chExt cx="0" cy="0"/>
        </a:xfrm>
      </p:grpSpPr>
      <p:sp>
        <p:nvSpPr>
          <p:cNvPr id="2" name="Уровень текста 1…"/>
          <p:cNvSpPr txBox="1">
            <a:spLocks noGrp="1"/>
          </p:cNvSpPr>
          <p:nvPr>
            <p:ph type="body" idx="1"/>
          </p:nvPr>
        </p:nvSpPr>
        <p:spPr>
          <a:xfrm>
            <a:off x="2374900" y="1651000"/>
            <a:ext cx="19621500" cy="1041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buBlip>
                <a:blip r:embed="rId14"/>
              </a:buBlip>
            </a:lvl1pPr>
            <a:lvl2pPr>
              <a:buBlip>
                <a:blip r:embed="rId14"/>
              </a:buBlip>
            </a:lvl2pPr>
            <a:lvl3pPr>
              <a:buBlip>
                <a:blip r:embed="rId14"/>
              </a:buBlip>
            </a:lvl3pPr>
            <a:lvl4pPr>
              <a:buBlip>
                <a:blip r:embed="rId14"/>
              </a:buBlip>
            </a:lvl4pPr>
            <a:lvl5pPr>
              <a:buBlip>
                <a:blip r:embed="rId14"/>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3" name="Текст заголовка"/>
          <p:cNvSpPr txBox="1">
            <a:spLocks noGrp="1"/>
          </p:cNvSpPr>
          <p:nvPr>
            <p:ph type="title"/>
          </p:nvPr>
        </p:nvSpPr>
        <p:spPr>
          <a:xfrm>
            <a:off x="2387600" y="889000"/>
            <a:ext cx="19621500" cy="29591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Текст заголовка</a:t>
            </a:r>
          </a:p>
        </p:txBody>
      </p:sp>
      <p:sp>
        <p:nvSpPr>
          <p:cNvPr id="4" name="Номер слайда"/>
          <p:cNvSpPr txBox="1">
            <a:spLocks noGrp="1"/>
          </p:cNvSpPr>
          <p:nvPr>
            <p:ph type="sldNum" sz="quarter" idx="2"/>
          </p:nvPr>
        </p:nvSpPr>
        <p:spPr>
          <a:xfrm>
            <a:off x="11994817" y="13123671"/>
            <a:ext cx="391288" cy="592329"/>
          </a:xfrm>
          <a:prstGeom prst="rect">
            <a:avLst/>
          </a:prstGeom>
          <a:ln w="12700">
            <a:miter lim="400000"/>
          </a:ln>
        </p:spPr>
        <p:txBody>
          <a:bodyPr wrap="none" lIns="50800" tIns="50800" rIns="50800" bIns="50800" anchor="b">
            <a:spAutoFit/>
          </a:bodyPr>
          <a:lstStyle>
            <a:lvl1pPr>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60" r:id="rId9"/>
    <p:sldLayoutId id="2147483661" r:id="rId10"/>
    <p:sldLayoutId id="2147483662" r:id="rId11"/>
  </p:sldLayoutIdLst>
  <p:transition spd="med"/>
  <p:txStyles>
    <p:titleStyle>
      <a:lvl1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1pPr>
      <a:lvl2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2pPr>
      <a:lvl3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3pPr>
      <a:lvl4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4pPr>
      <a:lvl5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5pPr>
      <a:lvl6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6pPr>
      <a:lvl7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7pPr>
      <a:lvl8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8pPr>
      <a:lvl9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9pPr>
    </p:titleStyle>
    <p:bodyStyle>
      <a:lvl1pPr marL="660400" marR="0" indent="-660400" algn="l" defTabSz="825500" rtl="0" latinLnBrk="0">
        <a:lnSpc>
          <a:spcPct val="100000"/>
        </a:lnSpc>
        <a:spcBef>
          <a:spcPts val="4200"/>
        </a:spcBef>
        <a:spcAft>
          <a:spcPts val="0"/>
        </a:spcAft>
        <a:buClrTx/>
        <a:buSzPct val="25000"/>
        <a:buFontTx/>
        <a:buBlip>
          <a:blip r:embed="rId14"/>
        </a:buBlip>
        <a:tabLst/>
        <a:defRPr sz="5200" b="0" i="0" u="none" strike="noStrike" cap="none" spc="0" baseline="0">
          <a:solidFill>
            <a:srgbClr val="3E231A"/>
          </a:solidFill>
          <a:uFillTx/>
          <a:latin typeface="+mn-lt"/>
          <a:ea typeface="+mn-ea"/>
          <a:cs typeface="+mn-cs"/>
          <a:sym typeface="Noteworthy Light"/>
        </a:defRPr>
      </a:lvl1pPr>
      <a:lvl2pPr marL="1320800" marR="0" indent="-660400" algn="l" defTabSz="825500" rtl="0" latinLnBrk="0">
        <a:lnSpc>
          <a:spcPct val="100000"/>
        </a:lnSpc>
        <a:spcBef>
          <a:spcPts val="4200"/>
        </a:spcBef>
        <a:spcAft>
          <a:spcPts val="0"/>
        </a:spcAft>
        <a:buClrTx/>
        <a:buSzPct val="25000"/>
        <a:buFontTx/>
        <a:buBlip>
          <a:blip r:embed="rId14"/>
        </a:buBlip>
        <a:tabLst/>
        <a:defRPr sz="5200" b="0" i="0" u="none" strike="noStrike" cap="none" spc="0" baseline="0">
          <a:solidFill>
            <a:srgbClr val="3E231A"/>
          </a:solidFill>
          <a:uFillTx/>
          <a:latin typeface="+mn-lt"/>
          <a:ea typeface="+mn-ea"/>
          <a:cs typeface="+mn-cs"/>
          <a:sym typeface="Noteworthy Light"/>
        </a:defRPr>
      </a:lvl2pPr>
      <a:lvl3pPr marL="1981200" marR="0" indent="-660400" algn="l" defTabSz="825500" rtl="0" latinLnBrk="0">
        <a:lnSpc>
          <a:spcPct val="100000"/>
        </a:lnSpc>
        <a:spcBef>
          <a:spcPts val="4200"/>
        </a:spcBef>
        <a:spcAft>
          <a:spcPts val="0"/>
        </a:spcAft>
        <a:buClrTx/>
        <a:buSzPct val="25000"/>
        <a:buFontTx/>
        <a:buBlip>
          <a:blip r:embed="rId14"/>
        </a:buBlip>
        <a:tabLst/>
        <a:defRPr sz="5200" b="0" i="0" u="none" strike="noStrike" cap="none" spc="0" baseline="0">
          <a:solidFill>
            <a:srgbClr val="3E231A"/>
          </a:solidFill>
          <a:uFillTx/>
          <a:latin typeface="+mn-lt"/>
          <a:ea typeface="+mn-ea"/>
          <a:cs typeface="+mn-cs"/>
          <a:sym typeface="Noteworthy Light"/>
        </a:defRPr>
      </a:lvl3pPr>
      <a:lvl4pPr marL="2641600" marR="0" indent="-660400" algn="l" defTabSz="825500" rtl="0" latinLnBrk="0">
        <a:lnSpc>
          <a:spcPct val="100000"/>
        </a:lnSpc>
        <a:spcBef>
          <a:spcPts val="4200"/>
        </a:spcBef>
        <a:spcAft>
          <a:spcPts val="0"/>
        </a:spcAft>
        <a:buClrTx/>
        <a:buSzPct val="25000"/>
        <a:buFontTx/>
        <a:buBlip>
          <a:blip r:embed="rId14"/>
        </a:buBlip>
        <a:tabLst/>
        <a:defRPr sz="5200" b="0" i="0" u="none" strike="noStrike" cap="none" spc="0" baseline="0">
          <a:solidFill>
            <a:srgbClr val="3E231A"/>
          </a:solidFill>
          <a:uFillTx/>
          <a:latin typeface="+mn-lt"/>
          <a:ea typeface="+mn-ea"/>
          <a:cs typeface="+mn-cs"/>
          <a:sym typeface="Noteworthy Light"/>
        </a:defRPr>
      </a:lvl4pPr>
      <a:lvl5pPr marL="3302000" marR="0" indent="-660400" algn="l" defTabSz="825500" rtl="0" latinLnBrk="0">
        <a:lnSpc>
          <a:spcPct val="100000"/>
        </a:lnSpc>
        <a:spcBef>
          <a:spcPts val="4200"/>
        </a:spcBef>
        <a:spcAft>
          <a:spcPts val="0"/>
        </a:spcAft>
        <a:buClrTx/>
        <a:buSzPct val="25000"/>
        <a:buFontTx/>
        <a:buBlip>
          <a:blip r:embed="rId14"/>
        </a:buBlip>
        <a:tabLst/>
        <a:defRPr sz="5200" b="0" i="0" u="none" strike="noStrike" cap="none" spc="0" baseline="0">
          <a:solidFill>
            <a:srgbClr val="3E231A"/>
          </a:solidFill>
          <a:uFillTx/>
          <a:latin typeface="+mn-lt"/>
          <a:ea typeface="+mn-ea"/>
          <a:cs typeface="+mn-cs"/>
          <a:sym typeface="Noteworthy Light"/>
        </a:defRPr>
      </a:lvl5pPr>
      <a:lvl6pPr marL="3962400" marR="0" indent="-660400" algn="l" defTabSz="825500" rtl="0" latinLnBrk="0">
        <a:lnSpc>
          <a:spcPct val="100000"/>
        </a:lnSpc>
        <a:spcBef>
          <a:spcPts val="4200"/>
        </a:spcBef>
        <a:spcAft>
          <a:spcPts val="0"/>
        </a:spcAft>
        <a:buClrTx/>
        <a:buSzPct val="25000"/>
        <a:buFontTx/>
        <a:buBlip>
          <a:blip r:embed="rId14"/>
        </a:buBlip>
        <a:tabLst/>
        <a:defRPr sz="5200" b="0" i="0" u="none" strike="noStrike" cap="none" spc="0" baseline="0">
          <a:solidFill>
            <a:srgbClr val="3E231A"/>
          </a:solidFill>
          <a:uFillTx/>
          <a:latin typeface="+mn-lt"/>
          <a:ea typeface="+mn-ea"/>
          <a:cs typeface="+mn-cs"/>
          <a:sym typeface="Noteworthy Light"/>
        </a:defRPr>
      </a:lvl6pPr>
      <a:lvl7pPr marL="4622800" marR="0" indent="-660400" algn="l" defTabSz="825500" rtl="0" latinLnBrk="0">
        <a:lnSpc>
          <a:spcPct val="100000"/>
        </a:lnSpc>
        <a:spcBef>
          <a:spcPts val="4200"/>
        </a:spcBef>
        <a:spcAft>
          <a:spcPts val="0"/>
        </a:spcAft>
        <a:buClrTx/>
        <a:buSzPct val="25000"/>
        <a:buFontTx/>
        <a:buBlip>
          <a:blip r:embed="rId14"/>
        </a:buBlip>
        <a:tabLst/>
        <a:defRPr sz="5200" b="0" i="0" u="none" strike="noStrike" cap="none" spc="0" baseline="0">
          <a:solidFill>
            <a:srgbClr val="3E231A"/>
          </a:solidFill>
          <a:uFillTx/>
          <a:latin typeface="+mn-lt"/>
          <a:ea typeface="+mn-ea"/>
          <a:cs typeface="+mn-cs"/>
          <a:sym typeface="Noteworthy Light"/>
        </a:defRPr>
      </a:lvl7pPr>
      <a:lvl8pPr marL="5283200" marR="0" indent="-660400" algn="l" defTabSz="825500" rtl="0" latinLnBrk="0">
        <a:lnSpc>
          <a:spcPct val="100000"/>
        </a:lnSpc>
        <a:spcBef>
          <a:spcPts val="4200"/>
        </a:spcBef>
        <a:spcAft>
          <a:spcPts val="0"/>
        </a:spcAft>
        <a:buClrTx/>
        <a:buSzPct val="25000"/>
        <a:buFontTx/>
        <a:buBlip>
          <a:blip r:embed="rId14"/>
        </a:buBlip>
        <a:tabLst/>
        <a:defRPr sz="5200" b="0" i="0" u="none" strike="noStrike" cap="none" spc="0" baseline="0">
          <a:solidFill>
            <a:srgbClr val="3E231A"/>
          </a:solidFill>
          <a:uFillTx/>
          <a:latin typeface="+mn-lt"/>
          <a:ea typeface="+mn-ea"/>
          <a:cs typeface="+mn-cs"/>
          <a:sym typeface="Noteworthy Light"/>
        </a:defRPr>
      </a:lvl8pPr>
      <a:lvl9pPr marL="5943600" marR="0" indent="-660400" algn="l" defTabSz="825500" rtl="0" latinLnBrk="0">
        <a:lnSpc>
          <a:spcPct val="100000"/>
        </a:lnSpc>
        <a:spcBef>
          <a:spcPts val="4200"/>
        </a:spcBef>
        <a:spcAft>
          <a:spcPts val="0"/>
        </a:spcAft>
        <a:buClrTx/>
        <a:buSzPct val="25000"/>
        <a:buFontTx/>
        <a:buBlip>
          <a:blip r:embed="rId14"/>
        </a:buBlip>
        <a:tabLst/>
        <a:defRPr sz="5200" b="0" i="0" u="none" strike="noStrike" cap="none" spc="0" baseline="0">
          <a:solidFill>
            <a:srgbClr val="3E231A"/>
          </a:solidFill>
          <a:uFillTx/>
          <a:latin typeface="+mn-lt"/>
          <a:ea typeface="+mn-ea"/>
          <a:cs typeface="+mn-cs"/>
          <a:sym typeface="Noteworthy Light"/>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0.xml"/><Relationship Id="rId5" Type="http://schemas.openxmlformats.org/officeDocument/2006/relationships/image" Target="../media/image18.jpeg"/><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CRIMINAL LEGISLATION"/>
          <p:cNvSpPr txBox="1">
            <a:spLocks noGrp="1"/>
          </p:cNvSpPr>
          <p:nvPr>
            <p:ph type="ctrTitle"/>
          </p:nvPr>
        </p:nvSpPr>
        <p:spPr>
          <a:xfrm>
            <a:off x="845412" y="851407"/>
            <a:ext cx="22693176" cy="6398292"/>
          </a:xfrm>
          <a:prstGeom prst="rect">
            <a:avLst/>
          </a:prstGeom>
        </p:spPr>
        <p:txBody>
          <a:bodyPr>
            <a:normAutofit fontScale="90000"/>
          </a:bodyPr>
          <a:lstStyle/>
          <a:p>
            <a:r>
              <a:rPr lang="en-US" sz="6000" i="1" dirty="0">
                <a:latin typeface="+mj-lt"/>
                <a:ea typeface="MS Mincho" panose="02020609040205080304" pitchFamily="49" charset="-128"/>
                <a:cs typeface="Times New Roman" panose="02020603050405020304" pitchFamily="18" charset="0"/>
              </a:rPr>
              <a:t>T</a:t>
            </a:r>
            <a:r>
              <a:rPr lang="en-US" sz="6000" i="1" dirty="0">
                <a:effectLst/>
                <a:latin typeface="+mj-lt"/>
                <a:ea typeface="MS Mincho" panose="02020609040205080304" pitchFamily="49" charset="-128"/>
                <a:cs typeface="Times New Roman" panose="02020603050405020304" pitchFamily="18" charset="0"/>
              </a:rPr>
              <a:t>RENDS IN CRIMINAL POLICY: (DIS)</a:t>
            </a:r>
            <a:br>
              <a:rPr lang="en-US" sz="6000" i="1" dirty="0">
                <a:effectLst/>
                <a:latin typeface="+mj-lt"/>
                <a:ea typeface="MS Mincho" panose="02020609040205080304" pitchFamily="49" charset="-128"/>
                <a:cs typeface="Times New Roman" panose="02020603050405020304" pitchFamily="18" charset="0"/>
              </a:rPr>
            </a:br>
            <a:r>
              <a:rPr lang="en-US" sz="6000" i="1" dirty="0">
                <a:effectLst/>
                <a:latin typeface="+mj-lt"/>
                <a:ea typeface="MS Mincho" panose="02020609040205080304" pitchFamily="49" charset="-128"/>
                <a:cs typeface="Times New Roman" panose="02020603050405020304" pitchFamily="18" charset="0"/>
              </a:rPr>
              <a:t>ORGANISING THE CHAOS</a:t>
            </a:r>
            <a:br>
              <a:rPr lang="en-US" sz="6000" i="1" dirty="0">
                <a:effectLst/>
                <a:latin typeface="+mj-lt"/>
                <a:ea typeface="MS Mincho" panose="02020609040205080304" pitchFamily="49" charset="-128"/>
                <a:cs typeface="Times New Roman" panose="02020603050405020304" pitchFamily="18" charset="0"/>
              </a:rPr>
            </a:br>
            <a:br>
              <a:rPr lang="en-US" sz="6000" i="1" dirty="0">
                <a:effectLst/>
                <a:latin typeface="+mj-lt"/>
                <a:ea typeface="MS Mincho" panose="02020609040205080304" pitchFamily="49" charset="-128"/>
                <a:cs typeface="Times New Roman" panose="02020603050405020304" pitchFamily="18" charset="0"/>
              </a:rPr>
            </a:br>
            <a:r>
              <a:rPr lang="en-US" sz="6000" i="1" dirty="0">
                <a:effectLst/>
                <a:latin typeface="+mj-lt"/>
                <a:ea typeface="MS Mincho" panose="02020609040205080304" pitchFamily="49" charset="-128"/>
                <a:cs typeface="Times New Roman" panose="02020603050405020304" pitchFamily="18" charset="0"/>
              </a:rPr>
              <a:t>Lecture 3. </a:t>
            </a:r>
            <a:br>
              <a:rPr lang="en-US" sz="6000" i="1" dirty="0">
                <a:effectLst/>
                <a:latin typeface="+mj-lt"/>
                <a:ea typeface="MS Mincho" panose="02020609040205080304" pitchFamily="49" charset="-128"/>
                <a:cs typeface="Times New Roman" panose="02020603050405020304" pitchFamily="18" charset="0"/>
              </a:rPr>
            </a:br>
            <a:br>
              <a:rPr lang="en-US" sz="6000" i="1" dirty="0">
                <a:effectLst/>
                <a:latin typeface="+mj-lt"/>
                <a:ea typeface="MS Mincho" panose="02020609040205080304" pitchFamily="49" charset="-128"/>
                <a:cs typeface="Times New Roman" panose="02020603050405020304" pitchFamily="18" charset="0"/>
              </a:rPr>
            </a:br>
            <a:r>
              <a:rPr lang="en-US" sz="6600" b="1" dirty="0">
                <a:latin typeface="+mj-lt"/>
                <a:cs typeface="Times New Roman" panose="02020603050405020304" pitchFamily="18" charset="0"/>
              </a:rPr>
              <a:t>EUROPEAN CRIMINAL POLICY </a:t>
            </a:r>
            <a:br>
              <a:rPr lang="en-US" sz="6600" b="1" dirty="0">
                <a:latin typeface="+mj-lt"/>
                <a:cs typeface="Times New Roman" panose="02020603050405020304" pitchFamily="18" charset="0"/>
              </a:rPr>
            </a:br>
            <a:r>
              <a:rPr lang="en-US" sz="6600" b="1" dirty="0">
                <a:latin typeface="+mj-lt"/>
                <a:cs typeface="Times New Roman" panose="02020603050405020304" pitchFamily="18" charset="0"/>
              </a:rPr>
              <a:t>(HOW TO LISBONIZE CRIMINALITY</a:t>
            </a:r>
            <a:r>
              <a:rPr lang="en-US" sz="6000" dirty="0">
                <a:latin typeface="+mj-lt"/>
                <a:cs typeface="Times New Roman" panose="02020603050405020304" pitchFamily="18" charset="0"/>
              </a:rPr>
              <a:t>)</a:t>
            </a:r>
            <a:endParaRPr sz="6000" dirty="0">
              <a:latin typeface="+mj-lt"/>
              <a:cs typeface="Times New Roman" panose="02020603050405020304" pitchFamily="18" charset="0"/>
            </a:endParaRPr>
          </a:p>
        </p:txBody>
      </p:sp>
      <p:sp>
        <p:nvSpPr>
          <p:cNvPr id="120" name="Dr.prof Viacheslav Tuliakov…"/>
          <p:cNvSpPr txBox="1">
            <a:spLocks noGrp="1"/>
          </p:cNvSpPr>
          <p:nvPr>
            <p:ph type="subTitle" sz="quarter" idx="1"/>
          </p:nvPr>
        </p:nvSpPr>
        <p:spPr>
          <a:xfrm>
            <a:off x="2374900" y="7790688"/>
            <a:ext cx="19621500" cy="2852928"/>
          </a:xfrm>
          <a:prstGeom prst="rect">
            <a:avLst/>
          </a:prstGeom>
        </p:spPr>
        <p:txBody>
          <a:bodyPr>
            <a:normAutofit lnSpcReduction="10000"/>
          </a:bodyPr>
          <a:lstStyle/>
          <a:p>
            <a:pPr defTabSz="792479">
              <a:defRPr sz="4800"/>
            </a:pPr>
            <a:endParaRPr lang="en-US" dirty="0"/>
          </a:p>
          <a:p>
            <a:pPr defTabSz="792479">
              <a:defRPr sz="4800"/>
            </a:pPr>
            <a:r>
              <a:rPr dirty="0" err="1"/>
              <a:t>Dr</a:t>
            </a:r>
            <a:r>
              <a:rPr lang="en-US" dirty="0" err="1"/>
              <a:t>.Hab</a:t>
            </a:r>
            <a:r>
              <a:rPr dirty="0"/>
              <a:t>.</a:t>
            </a:r>
            <a:r>
              <a:rPr lang="ru-RU" dirty="0"/>
              <a:t> </a:t>
            </a:r>
            <a:r>
              <a:rPr lang="en-US" dirty="0"/>
              <a:t>P</a:t>
            </a:r>
            <a:r>
              <a:rPr dirty="0"/>
              <a:t>rof</a:t>
            </a:r>
            <a:r>
              <a:rPr lang="en-US" dirty="0"/>
              <a:t>.</a:t>
            </a:r>
            <a:r>
              <a:rPr dirty="0"/>
              <a:t> Viacheslav Tuliakov</a:t>
            </a:r>
            <a:endParaRPr lang="uk-UA" dirty="0"/>
          </a:p>
          <a:p>
            <a:pPr defTabSz="792479">
              <a:defRPr sz="4800"/>
            </a:pPr>
            <a:endParaRPr dirty="0"/>
          </a:p>
          <a:p>
            <a:pPr defTabSz="792479">
              <a:defRPr sz="4800"/>
            </a:pPr>
            <a:r>
              <a:rPr dirty="0"/>
              <a:t>NU ‘Odesa law academy’</a:t>
            </a:r>
            <a:r>
              <a:rPr lang="en-US" dirty="0"/>
              <a:t> (Ukraine)</a:t>
            </a:r>
            <a:r>
              <a:rPr dirty="0"/>
              <a:t>, university of Castilla La Mancha</a:t>
            </a:r>
            <a:r>
              <a:rPr lang="en-US" dirty="0"/>
              <a:t> (Spain)</a:t>
            </a:r>
            <a:endParaRPr dirty="0"/>
          </a:p>
        </p:txBody>
      </p:sp>
      <p:pic>
        <p:nvPicPr>
          <p:cNvPr id="2" name="Picture 2" descr="https://avatanplus.com/files/resources/mid/58233f09d283815849ae3e86.png">
            <a:extLst>
              <a:ext uri="{FF2B5EF4-FFF2-40B4-BE49-F238E27FC236}">
                <a16:creationId xmlns:a16="http://schemas.microsoft.com/office/drawing/2014/main" id="{9AAC1BF2-AAC0-6A13-BB73-272A9838A87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5412" y="851408"/>
            <a:ext cx="2352855" cy="261084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a:extLst>
              <a:ext uri="{FF2B5EF4-FFF2-40B4-BE49-F238E27FC236}">
                <a16:creationId xmlns:a16="http://schemas.microsoft.com/office/drawing/2014/main" id="{F825EDDD-4A4A-1FD8-C20E-5074809CE1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4651" y="849407"/>
            <a:ext cx="3023937" cy="261084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a:extLst>
              <a:ext uri="{FF2B5EF4-FFF2-40B4-BE49-F238E27FC236}">
                <a16:creationId xmlns:a16="http://schemas.microsoft.com/office/drawing/2014/main" id="{33ED1C92-42BA-B0D6-0404-3814DFEAF9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787" y="10643616"/>
            <a:ext cx="2189480" cy="21162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FE7AD2C-BBB9-9634-ECE4-81E1D68A1A40}"/>
              </a:ext>
            </a:extLst>
          </p:cNvPr>
          <p:cNvSpPr>
            <a:spLocks noGrp="1"/>
          </p:cNvSpPr>
          <p:nvPr>
            <p:ph type="title"/>
          </p:nvPr>
        </p:nvSpPr>
        <p:spPr/>
        <p:txBody>
          <a:bodyPr>
            <a:normAutofit fontScale="90000"/>
          </a:bodyPr>
          <a:lstStyle/>
          <a:p>
            <a:r>
              <a:rPr lang="en-US" sz="9600" dirty="0">
                <a:latin typeface="AdvOT5bd620f6.B"/>
              </a:rPr>
              <a:t>The </a:t>
            </a:r>
            <a:r>
              <a:rPr lang="en-US" sz="9600" dirty="0">
                <a:latin typeface="AdvOTa87bec0e.BI"/>
              </a:rPr>
              <a:t>ultima ratio </a:t>
            </a:r>
            <a:r>
              <a:rPr lang="en-US" sz="9600" dirty="0">
                <a:latin typeface="AdvOT5bd620f6.B"/>
              </a:rPr>
              <a:t>principle </a:t>
            </a:r>
            <a:br>
              <a:rPr lang="en-US" dirty="0"/>
            </a:br>
            <a:endParaRPr lang="ru-UA" dirty="0"/>
          </a:p>
        </p:txBody>
      </p:sp>
      <p:sp>
        <p:nvSpPr>
          <p:cNvPr id="3" name="Текст 2">
            <a:extLst>
              <a:ext uri="{FF2B5EF4-FFF2-40B4-BE49-F238E27FC236}">
                <a16:creationId xmlns:a16="http://schemas.microsoft.com/office/drawing/2014/main" id="{7EBA4B9C-F5EC-B190-55DA-690328E54C7F}"/>
              </a:ext>
            </a:extLst>
          </p:cNvPr>
          <p:cNvSpPr>
            <a:spLocks noGrp="1"/>
          </p:cNvSpPr>
          <p:nvPr>
            <p:ph type="body" idx="1"/>
          </p:nvPr>
        </p:nvSpPr>
        <p:spPr>
          <a:xfrm>
            <a:off x="2374900" y="2889504"/>
            <a:ext cx="19621500" cy="9429496"/>
          </a:xfrm>
        </p:spPr>
        <p:txBody>
          <a:bodyPr>
            <a:normAutofit fontScale="85000" lnSpcReduction="20000"/>
          </a:bodyPr>
          <a:lstStyle/>
          <a:p>
            <a:r>
              <a:rPr lang="en-US" sz="6000" dirty="0">
                <a:effectLst/>
                <a:latin typeface="Times New Roman" panose="02020603050405020304" pitchFamily="18" charset="0"/>
                <a:cs typeface="Times New Roman" panose="02020603050405020304" pitchFamily="18" charset="0"/>
              </a:rPr>
              <a:t>Since the European Union places the individual </a:t>
            </a:r>
            <a:r>
              <a:rPr lang="en-US" sz="6000" dirty="0" err="1">
                <a:effectLst/>
                <a:latin typeface="Times New Roman" panose="02020603050405020304" pitchFamily="18" charset="0"/>
                <a:cs typeface="Times New Roman" panose="02020603050405020304" pitchFamily="18" charset="0"/>
              </a:rPr>
              <a:t>centre</a:t>
            </a:r>
            <a:r>
              <a:rPr lang="en-US" sz="6000" dirty="0">
                <a:effectLst/>
                <a:latin typeface="Times New Roman" panose="02020603050405020304" pitchFamily="18" charset="0"/>
                <a:cs typeface="Times New Roman" panose="02020603050405020304" pitchFamily="18" charset="0"/>
              </a:rPr>
              <a:t> stage, the European legislator may only demand that an act be </a:t>
            </a:r>
            <a:r>
              <a:rPr lang="en-US" sz="6000" dirty="0" err="1">
                <a:effectLst/>
                <a:latin typeface="Times New Roman" panose="02020603050405020304" pitchFamily="18" charset="0"/>
                <a:cs typeface="Times New Roman" panose="02020603050405020304" pitchFamily="18" charset="0"/>
              </a:rPr>
              <a:t>criminalised</a:t>
            </a:r>
            <a:r>
              <a:rPr lang="en-US" sz="6000" dirty="0">
                <a:effectLst/>
                <a:latin typeface="Times New Roman" panose="02020603050405020304" pitchFamily="18" charset="0"/>
                <a:cs typeface="Times New Roman" panose="02020603050405020304" pitchFamily="18" charset="0"/>
              </a:rPr>
              <a:t> if it is necessary in order to protect a fundamental interest, and if all other measures have proved insufficient to safeguard that interest. </a:t>
            </a:r>
            <a:endParaRPr lang="en-US" sz="6000" dirty="0">
              <a:latin typeface="Times New Roman" panose="02020603050405020304" pitchFamily="18" charset="0"/>
              <a:cs typeface="Times New Roman" panose="02020603050405020304" pitchFamily="18" charset="0"/>
            </a:endParaRPr>
          </a:p>
          <a:p>
            <a:r>
              <a:rPr lang="en-US" sz="6000" dirty="0">
                <a:effectLst/>
                <a:latin typeface="Times New Roman" panose="02020603050405020304" pitchFamily="18" charset="0"/>
                <a:cs typeface="Times New Roman" panose="02020603050405020304" pitchFamily="18" charset="0"/>
              </a:rPr>
              <a:t>Only if this condition has been satisfied can criminal law be regarded as ‘necessary’ and in conformance with the European principle of proportionality. </a:t>
            </a:r>
          </a:p>
          <a:p>
            <a:r>
              <a:rPr lang="en-US" sz="6000" dirty="0">
                <a:effectLst/>
                <a:latin typeface="Times New Roman" panose="02020603050405020304" pitchFamily="18" charset="0"/>
                <a:cs typeface="Times New Roman" panose="02020603050405020304" pitchFamily="18" charset="0"/>
              </a:rPr>
              <a:t>This is also due to the fact that criminal sanctions entail social </a:t>
            </a:r>
            <a:r>
              <a:rPr lang="en-US" sz="6000" dirty="0" err="1">
                <a:effectLst/>
                <a:latin typeface="Times New Roman" panose="02020603050405020304" pitchFamily="18" charset="0"/>
                <a:cs typeface="Times New Roman" panose="02020603050405020304" pitchFamily="18" charset="0"/>
              </a:rPr>
              <a:t>stigmatisation</a:t>
            </a:r>
            <a:r>
              <a:rPr lang="en-US" sz="6000" dirty="0">
                <a:effectLst/>
                <a:latin typeface="Times New Roman" panose="02020603050405020304" pitchFamily="18" charset="0"/>
                <a:cs typeface="Times New Roman" panose="02020603050405020304" pitchFamily="18" charset="0"/>
              </a:rPr>
              <a:t> which significantly affects citizens’ rights, including the rights expressed in the EU Charter of Fundamental Rights. </a:t>
            </a:r>
          </a:p>
          <a:p>
            <a:r>
              <a:rPr lang="en-US" sz="6000" dirty="0">
                <a:effectLst/>
                <a:latin typeface="Times New Roman" panose="02020603050405020304" pitchFamily="18" charset="0"/>
                <a:cs typeface="Times New Roman" panose="02020603050405020304" pitchFamily="18" charset="0"/>
              </a:rPr>
              <a:t>Furthermore, excessive use of criminal sanctions and </a:t>
            </a:r>
            <a:r>
              <a:rPr lang="en-US" sz="6000" dirty="0" err="1">
                <a:effectLst/>
                <a:latin typeface="Times New Roman" panose="02020603050405020304" pitchFamily="18" charset="0"/>
                <a:cs typeface="Times New Roman" panose="02020603050405020304" pitchFamily="18" charset="0"/>
              </a:rPr>
              <a:t>criminalisation</a:t>
            </a:r>
            <a:r>
              <a:rPr lang="en-US" sz="6000" dirty="0">
                <a:effectLst/>
                <a:latin typeface="Times New Roman" panose="02020603050405020304" pitchFamily="18" charset="0"/>
                <a:cs typeface="Times New Roman" panose="02020603050405020304" pitchFamily="18" charset="0"/>
              </a:rPr>
              <a:t> leads to a decline in the efficiency of criminal law. </a:t>
            </a:r>
            <a:endParaRPr lang="en-US" sz="6000" dirty="0">
              <a:latin typeface="Times New Roman" panose="02020603050405020304" pitchFamily="18" charset="0"/>
              <a:cs typeface="Times New Roman" panose="02020603050405020304" pitchFamily="18" charset="0"/>
            </a:endParaRPr>
          </a:p>
          <a:p>
            <a:endParaRPr lang="ru-UA" dirty="0"/>
          </a:p>
        </p:txBody>
      </p:sp>
    </p:spTree>
    <p:extLst>
      <p:ext uri="{BB962C8B-B14F-4D97-AF65-F5344CB8AC3E}">
        <p14:creationId xmlns:p14="http://schemas.microsoft.com/office/powerpoint/2010/main" val="103441888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BECB9B-5746-2485-3FDF-B6BC5588A370}"/>
              </a:ext>
            </a:extLst>
          </p:cNvPr>
          <p:cNvSpPr>
            <a:spLocks noGrp="1"/>
          </p:cNvSpPr>
          <p:nvPr>
            <p:ph type="title"/>
          </p:nvPr>
        </p:nvSpPr>
        <p:spPr/>
        <p:txBody>
          <a:bodyPr>
            <a:normAutofit fontScale="90000"/>
          </a:bodyPr>
          <a:lstStyle/>
          <a:p>
            <a:r>
              <a:rPr lang="en-US" sz="9600" dirty="0">
                <a:latin typeface="AdvOT5bd620f6.B"/>
              </a:rPr>
              <a:t>The principle of guilt (</a:t>
            </a:r>
            <a:r>
              <a:rPr lang="en-US" sz="9600" dirty="0" err="1">
                <a:latin typeface="AdvOTa87bec0e.BI"/>
              </a:rPr>
              <a:t>mens</a:t>
            </a:r>
            <a:r>
              <a:rPr lang="en-US" sz="9600" dirty="0">
                <a:latin typeface="AdvOTa87bec0e.BI"/>
              </a:rPr>
              <a:t> rea</a:t>
            </a:r>
            <a:r>
              <a:rPr lang="en-US" sz="9600" dirty="0">
                <a:latin typeface="AdvOT5bd620f6.B"/>
              </a:rPr>
              <a:t>) </a:t>
            </a:r>
            <a:br>
              <a:rPr lang="en-US" dirty="0"/>
            </a:br>
            <a:endParaRPr lang="ru-UA" dirty="0"/>
          </a:p>
        </p:txBody>
      </p:sp>
      <p:sp>
        <p:nvSpPr>
          <p:cNvPr id="3" name="Текст 2">
            <a:extLst>
              <a:ext uri="{FF2B5EF4-FFF2-40B4-BE49-F238E27FC236}">
                <a16:creationId xmlns:a16="http://schemas.microsoft.com/office/drawing/2014/main" id="{0C97D1DE-3611-9331-0ED7-4D3ACEB266FF}"/>
              </a:ext>
            </a:extLst>
          </p:cNvPr>
          <p:cNvSpPr>
            <a:spLocks noGrp="1"/>
          </p:cNvSpPr>
          <p:nvPr>
            <p:ph type="body" idx="1"/>
          </p:nvPr>
        </p:nvSpPr>
        <p:spPr/>
        <p:txBody>
          <a:bodyPr>
            <a:normAutofit fontScale="85000" lnSpcReduction="20000"/>
          </a:bodyPr>
          <a:lstStyle/>
          <a:p>
            <a:r>
              <a:rPr lang="en-US" sz="6000" dirty="0">
                <a:effectLst/>
                <a:latin typeface="Times New Roman" panose="02020603050405020304" pitchFamily="18" charset="0"/>
                <a:cs typeface="Times New Roman" panose="02020603050405020304" pitchFamily="18" charset="0"/>
              </a:rPr>
              <a:t>European legislation requiring the Member States to </a:t>
            </a:r>
            <a:r>
              <a:rPr lang="en-US" sz="6000" dirty="0" err="1">
                <a:effectLst/>
                <a:latin typeface="Times New Roman" panose="02020603050405020304" pitchFamily="18" charset="0"/>
                <a:cs typeface="Times New Roman" panose="02020603050405020304" pitchFamily="18" charset="0"/>
              </a:rPr>
              <a:t>criminalise</a:t>
            </a:r>
            <a:r>
              <a:rPr lang="en-US" sz="6000" dirty="0">
                <a:effectLst/>
                <a:latin typeface="Times New Roman" panose="02020603050405020304" pitchFamily="18" charset="0"/>
                <a:cs typeface="Times New Roman" panose="02020603050405020304" pitchFamily="18" charset="0"/>
              </a:rPr>
              <a:t> certain acts must be based, without exception, on the principle of individual guilt (the principle of </a:t>
            </a:r>
            <a:r>
              <a:rPr lang="en-US" sz="6000" dirty="0" err="1">
                <a:effectLst/>
                <a:latin typeface="Times New Roman" panose="02020603050405020304" pitchFamily="18" charset="0"/>
                <a:cs typeface="Times New Roman" panose="02020603050405020304" pitchFamily="18" charset="0"/>
              </a:rPr>
              <a:t>nulla</a:t>
            </a:r>
            <a:r>
              <a:rPr lang="en-US" sz="6000" dirty="0">
                <a:effectLst/>
                <a:latin typeface="Times New Roman" panose="02020603050405020304" pitchFamily="18" charset="0"/>
                <a:cs typeface="Times New Roman" panose="02020603050405020304" pitchFamily="18" charset="0"/>
              </a:rPr>
              <a:t> </a:t>
            </a:r>
            <a:r>
              <a:rPr lang="en-US" sz="6000" dirty="0" err="1">
                <a:effectLst/>
                <a:latin typeface="Times New Roman" panose="02020603050405020304" pitchFamily="18" charset="0"/>
                <a:cs typeface="Times New Roman" panose="02020603050405020304" pitchFamily="18" charset="0"/>
              </a:rPr>
              <a:t>poena</a:t>
            </a:r>
            <a:r>
              <a:rPr lang="en-US" sz="6000" dirty="0">
                <a:effectLst/>
                <a:latin typeface="Times New Roman" panose="02020603050405020304" pitchFamily="18" charset="0"/>
                <a:cs typeface="Times New Roman" panose="02020603050405020304" pitchFamily="18" charset="0"/>
              </a:rPr>
              <a:t> sine culpa). </a:t>
            </a:r>
            <a:endParaRPr lang="en-US" sz="6000" dirty="0">
              <a:latin typeface="Times New Roman" panose="02020603050405020304" pitchFamily="18" charset="0"/>
              <a:cs typeface="Times New Roman" panose="02020603050405020304" pitchFamily="18" charset="0"/>
            </a:endParaRPr>
          </a:p>
          <a:p>
            <a:r>
              <a:rPr lang="en-US" sz="6000" dirty="0">
                <a:effectLst/>
                <a:latin typeface="Times New Roman" panose="02020603050405020304" pitchFamily="18" charset="0"/>
                <a:cs typeface="Times New Roman" panose="02020603050405020304" pitchFamily="18" charset="0"/>
              </a:rPr>
              <a:t>This requirement captures not only the fact that </a:t>
            </a:r>
            <a:r>
              <a:rPr lang="en-US" sz="6000" dirty="0" err="1">
                <a:effectLst/>
                <a:latin typeface="Times New Roman" panose="02020603050405020304" pitchFamily="18" charset="0"/>
                <a:cs typeface="Times New Roman" panose="02020603050405020304" pitchFamily="18" charset="0"/>
              </a:rPr>
              <a:t>criminalisation</a:t>
            </a:r>
            <a:r>
              <a:rPr lang="en-US" sz="6000" dirty="0">
                <a:effectLst/>
                <a:latin typeface="Times New Roman" panose="02020603050405020304" pitchFamily="18" charset="0"/>
                <a:cs typeface="Times New Roman" panose="02020603050405020304" pitchFamily="18" charset="0"/>
              </a:rPr>
              <a:t> should be used solely against conduct which is seriously prejudicial to society, but that it should also be regarded as a guarantee that human dignity will be respected by criminal law. Furthermore, the requirement of individual guilt is in conformity with the generally accepted perception of guilt within the system of administrative sanctions in the EU and can also be inferred from the presumption of innocence in Art. 48 (1) of the EU Charter of Fundamental Rights. </a:t>
            </a:r>
            <a:endParaRPr lang="en-US" sz="6000" dirty="0">
              <a:latin typeface="Times New Roman" panose="02020603050405020304" pitchFamily="18" charset="0"/>
              <a:cs typeface="Times New Roman" panose="02020603050405020304" pitchFamily="18" charset="0"/>
            </a:endParaRPr>
          </a:p>
          <a:p>
            <a:endParaRPr lang="ru-UA" dirty="0"/>
          </a:p>
        </p:txBody>
      </p:sp>
    </p:spTree>
    <p:extLst>
      <p:ext uri="{BB962C8B-B14F-4D97-AF65-F5344CB8AC3E}">
        <p14:creationId xmlns:p14="http://schemas.microsoft.com/office/powerpoint/2010/main" val="92903854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97A8CA-213E-2F29-9C7E-9ACFC56C1347}"/>
              </a:ext>
            </a:extLst>
          </p:cNvPr>
          <p:cNvSpPr>
            <a:spLocks noGrp="1"/>
          </p:cNvSpPr>
          <p:nvPr>
            <p:ph type="title"/>
          </p:nvPr>
        </p:nvSpPr>
        <p:spPr/>
        <p:txBody>
          <a:bodyPr>
            <a:normAutofit fontScale="90000"/>
          </a:bodyPr>
          <a:lstStyle/>
          <a:p>
            <a:r>
              <a:rPr lang="en-US" sz="9600" dirty="0">
                <a:latin typeface="AdvOT5bd620f6.B"/>
              </a:rPr>
              <a:t>The lex </a:t>
            </a:r>
            <a:r>
              <a:rPr lang="en-US" sz="9600" dirty="0" err="1">
                <a:latin typeface="AdvOT5bd620f6.B"/>
              </a:rPr>
              <a:t>certa</a:t>
            </a:r>
            <a:r>
              <a:rPr lang="en-US" sz="9600" dirty="0">
                <a:latin typeface="AdvOT5bd620f6.B"/>
              </a:rPr>
              <a:t> requirement </a:t>
            </a:r>
            <a:br>
              <a:rPr lang="en-US" dirty="0"/>
            </a:br>
            <a:endParaRPr lang="ru-UA" dirty="0"/>
          </a:p>
        </p:txBody>
      </p:sp>
      <p:sp>
        <p:nvSpPr>
          <p:cNvPr id="3" name="Текст 2">
            <a:extLst>
              <a:ext uri="{FF2B5EF4-FFF2-40B4-BE49-F238E27FC236}">
                <a16:creationId xmlns:a16="http://schemas.microsoft.com/office/drawing/2014/main" id="{C45963DD-4ECB-C46A-44CB-7BDC5BAAB721}"/>
              </a:ext>
            </a:extLst>
          </p:cNvPr>
          <p:cNvSpPr>
            <a:spLocks noGrp="1"/>
          </p:cNvSpPr>
          <p:nvPr>
            <p:ph type="body" idx="1"/>
          </p:nvPr>
        </p:nvSpPr>
        <p:spPr>
          <a:xfrm>
            <a:off x="2374900" y="2889504"/>
            <a:ext cx="19621500" cy="9429496"/>
          </a:xfrm>
        </p:spPr>
        <p:txBody>
          <a:bodyPr>
            <a:normAutofit fontScale="70000" lnSpcReduction="20000"/>
          </a:bodyPr>
          <a:lstStyle/>
          <a:p>
            <a:r>
              <a:rPr lang="en-US" sz="6000" dirty="0">
                <a:effectLst/>
                <a:latin typeface="Times New Roman" panose="02020603050405020304" pitchFamily="18" charset="0"/>
                <a:cs typeface="Times New Roman" panose="02020603050405020304" pitchFamily="18" charset="0"/>
              </a:rPr>
              <a:t>In European legal reasoning the principle of legal certainty requires that an individual shall be able to predict actions that will make him criminally liable. </a:t>
            </a:r>
          </a:p>
          <a:p>
            <a:r>
              <a:rPr lang="en-US" sz="6000" dirty="0">
                <a:effectLst/>
                <a:latin typeface="Times New Roman" panose="02020603050405020304" pitchFamily="18" charset="0"/>
                <a:cs typeface="Times New Roman" panose="02020603050405020304" pitchFamily="18" charset="0"/>
              </a:rPr>
              <a:t>This means that criminal law provisions must define offences in a strict and unambiguous way. This implies above all utmost clarity: the normative proscriptions should be understandable ‘on their own’.</a:t>
            </a:r>
          </a:p>
          <a:p>
            <a:r>
              <a:rPr lang="en-US" sz="6000" dirty="0">
                <a:effectLst/>
                <a:latin typeface="Times New Roman" panose="02020603050405020304" pitchFamily="18" charset="0"/>
                <a:cs typeface="Times New Roman" panose="02020603050405020304" pitchFamily="18" charset="0"/>
              </a:rPr>
              <a:t> Under any circumstances the norm must ensure that (1) the objective and (2) the subjective prerequisites for criminal liability as well as (3) sanctions which could be imposed if an offence is committed are foreseeable. </a:t>
            </a:r>
            <a:endParaRPr lang="en-US" sz="6000" dirty="0">
              <a:latin typeface="Times New Roman" panose="02020603050405020304" pitchFamily="18" charset="0"/>
              <a:cs typeface="Times New Roman" panose="02020603050405020304" pitchFamily="18" charset="0"/>
            </a:endParaRPr>
          </a:p>
          <a:p>
            <a:r>
              <a:rPr lang="en-US" sz="6000" dirty="0">
                <a:effectLst/>
                <a:latin typeface="Times New Roman" panose="02020603050405020304" pitchFamily="18" charset="0"/>
                <a:cs typeface="Times New Roman" panose="02020603050405020304" pitchFamily="18" charset="0"/>
              </a:rPr>
              <a:t>Although the subsidiary character of </a:t>
            </a:r>
            <a:r>
              <a:rPr lang="en-US" sz="6000" dirty="0" err="1">
                <a:effectLst/>
                <a:latin typeface="Times New Roman" panose="02020603050405020304" pitchFamily="18" charset="0"/>
                <a:cs typeface="Times New Roman" panose="02020603050405020304" pitchFamily="18" charset="0"/>
              </a:rPr>
              <a:t>harmonisation</a:t>
            </a:r>
            <a:r>
              <a:rPr lang="en-US" sz="6000" dirty="0">
                <a:effectLst/>
                <a:latin typeface="Times New Roman" panose="02020603050405020304" pitchFamily="18" charset="0"/>
                <a:cs typeface="Times New Roman" panose="02020603050405020304" pitchFamily="18" charset="0"/>
              </a:rPr>
              <a:t> work at EU-level necessarily requires that the Member states have a certain degree of latitude in drafting the details of implementation (which implies a certain degree of vagueness as regards European legislative acts), the lex </a:t>
            </a:r>
            <a:r>
              <a:rPr lang="en-US" sz="6000" dirty="0" err="1">
                <a:effectLst/>
                <a:latin typeface="Times New Roman" panose="02020603050405020304" pitchFamily="18" charset="0"/>
                <a:cs typeface="Times New Roman" panose="02020603050405020304" pitchFamily="18" charset="0"/>
              </a:rPr>
              <a:t>certa</a:t>
            </a:r>
            <a:r>
              <a:rPr lang="en-US" sz="6000" dirty="0">
                <a:effectLst/>
                <a:latin typeface="Times New Roman" panose="02020603050405020304" pitchFamily="18" charset="0"/>
                <a:cs typeface="Times New Roman" panose="02020603050405020304" pitchFamily="18" charset="0"/>
              </a:rPr>
              <a:t> requirement is nevertheless important for EU legal instruments as a general principle of law and a fundamental element of any criminal law system based on the rule of law. </a:t>
            </a:r>
            <a:endParaRPr lang="en-US" sz="6000" dirty="0">
              <a:latin typeface="Times New Roman" panose="02020603050405020304" pitchFamily="18" charset="0"/>
              <a:cs typeface="Times New Roman" panose="02020603050405020304" pitchFamily="18" charset="0"/>
            </a:endParaRPr>
          </a:p>
          <a:p>
            <a:endParaRPr lang="ru-UA" dirty="0"/>
          </a:p>
        </p:txBody>
      </p:sp>
    </p:spTree>
    <p:extLst>
      <p:ext uri="{BB962C8B-B14F-4D97-AF65-F5344CB8AC3E}">
        <p14:creationId xmlns:p14="http://schemas.microsoft.com/office/powerpoint/2010/main" val="141028516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F7E5F6-3A39-1A47-9A28-616CAD670252}"/>
              </a:ext>
            </a:extLst>
          </p:cNvPr>
          <p:cNvSpPr>
            <a:spLocks noGrp="1"/>
          </p:cNvSpPr>
          <p:nvPr>
            <p:ph type="title"/>
          </p:nvPr>
        </p:nvSpPr>
        <p:spPr/>
        <p:txBody>
          <a:bodyPr>
            <a:normAutofit fontScale="90000"/>
          </a:bodyPr>
          <a:lstStyle/>
          <a:p>
            <a:br>
              <a:rPr lang="en-US" sz="9600" dirty="0">
                <a:latin typeface="AdvOT5bd620f6.B"/>
              </a:rPr>
            </a:br>
            <a:r>
              <a:rPr lang="en-US" sz="9600" dirty="0">
                <a:latin typeface="AdvOT5bd620f6.B"/>
              </a:rPr>
              <a:t>The requirements of non-retroactivity and the principle of lex </a:t>
            </a:r>
            <a:r>
              <a:rPr lang="en-US" sz="9600" dirty="0" err="1">
                <a:latin typeface="AdvOT5bd620f6.B"/>
              </a:rPr>
              <a:t>mitior</a:t>
            </a:r>
            <a:r>
              <a:rPr lang="en-US" sz="9600" dirty="0">
                <a:latin typeface="AdvOT5bd620f6.B"/>
              </a:rPr>
              <a:t> </a:t>
            </a:r>
            <a:br>
              <a:rPr lang="en-US" dirty="0"/>
            </a:br>
            <a:endParaRPr lang="ru-UA" dirty="0"/>
          </a:p>
        </p:txBody>
      </p:sp>
      <p:sp>
        <p:nvSpPr>
          <p:cNvPr id="3" name="Текст 2">
            <a:extLst>
              <a:ext uri="{FF2B5EF4-FFF2-40B4-BE49-F238E27FC236}">
                <a16:creationId xmlns:a16="http://schemas.microsoft.com/office/drawing/2014/main" id="{72C4BB1D-20F3-8CB3-C916-751C1681BC23}"/>
              </a:ext>
            </a:extLst>
          </p:cNvPr>
          <p:cNvSpPr>
            <a:spLocks noGrp="1"/>
          </p:cNvSpPr>
          <p:nvPr>
            <p:ph type="body" idx="1"/>
          </p:nvPr>
        </p:nvSpPr>
        <p:spPr>
          <a:xfrm>
            <a:off x="1207008" y="4127500"/>
            <a:ext cx="21177504" cy="8191500"/>
          </a:xfrm>
        </p:spPr>
        <p:txBody>
          <a:bodyPr>
            <a:normAutofit fontScale="77500" lnSpcReduction="20000"/>
          </a:bodyPr>
          <a:lstStyle/>
          <a:p>
            <a:r>
              <a:rPr lang="en-US" sz="6000" dirty="0">
                <a:effectLst/>
                <a:latin typeface="Times New Roman" panose="02020603050405020304" pitchFamily="18" charset="0"/>
                <a:cs typeface="Times New Roman" panose="02020603050405020304" pitchFamily="18" charset="0"/>
              </a:rPr>
              <a:t>Punitive provisions must not apply retroactively to the detriment of the citizen involved. This principle, which also helps to reinforce foreseeability, implies that the European legislator cannot request that the Member States </a:t>
            </a:r>
            <a:r>
              <a:rPr lang="en-US" sz="6000" dirty="0" err="1">
                <a:effectLst/>
                <a:latin typeface="Times New Roman" panose="02020603050405020304" pitchFamily="18" charset="0"/>
                <a:cs typeface="Times New Roman" panose="02020603050405020304" pitchFamily="18" charset="0"/>
              </a:rPr>
              <a:t>harmonise</a:t>
            </a:r>
            <a:r>
              <a:rPr lang="en-US" sz="6000" dirty="0">
                <a:effectLst/>
                <a:latin typeface="Times New Roman" panose="02020603050405020304" pitchFamily="18" charset="0"/>
                <a:cs typeface="Times New Roman" panose="02020603050405020304" pitchFamily="18" charset="0"/>
              </a:rPr>
              <a:t> their criminal law by introducing criminal legislation to apply retroactively. </a:t>
            </a:r>
            <a:endParaRPr lang="en-US" sz="6000" dirty="0">
              <a:latin typeface="Times New Roman" panose="02020603050405020304" pitchFamily="18" charset="0"/>
              <a:cs typeface="Times New Roman" panose="02020603050405020304" pitchFamily="18" charset="0"/>
            </a:endParaRPr>
          </a:p>
          <a:p>
            <a:r>
              <a:rPr lang="en-US" sz="6000" dirty="0">
                <a:effectLst/>
                <a:latin typeface="Times New Roman" panose="02020603050405020304" pitchFamily="18" charset="0"/>
                <a:cs typeface="Times New Roman" panose="02020603050405020304" pitchFamily="18" charset="0"/>
              </a:rPr>
              <a:t>An exception to this basic rule is permissible only when retroactive criminal law benefits the offender. Criminal law provisions which come into effect after the commission of the offence, but which are </a:t>
            </a:r>
            <a:r>
              <a:rPr lang="en-US" sz="6000" dirty="0" err="1">
                <a:effectLst/>
                <a:latin typeface="Times New Roman" panose="02020603050405020304" pitchFamily="18" charset="0"/>
                <a:cs typeface="Times New Roman" panose="02020603050405020304" pitchFamily="18" charset="0"/>
              </a:rPr>
              <a:t>favourable</a:t>
            </a:r>
            <a:r>
              <a:rPr lang="en-US" sz="6000" dirty="0">
                <a:effectLst/>
                <a:latin typeface="Times New Roman" panose="02020603050405020304" pitchFamily="18" charset="0"/>
                <a:cs typeface="Times New Roman" panose="02020603050405020304" pitchFamily="18" charset="0"/>
              </a:rPr>
              <a:t> to the offender (i.e. according to which the act is not punishable or carries a lighter penalty than before), can be applied as a basis for conviction without violating the requirement of non-retro- activity (the </a:t>
            </a:r>
            <a:r>
              <a:rPr lang="en-US" sz="6000" dirty="0" err="1">
                <a:effectLst/>
                <a:latin typeface="Times New Roman" panose="02020603050405020304" pitchFamily="18" charset="0"/>
                <a:cs typeface="Times New Roman" panose="02020603050405020304" pitchFamily="18" charset="0"/>
              </a:rPr>
              <a:t>lexmitior</a:t>
            </a:r>
            <a:r>
              <a:rPr lang="en-US" sz="6000" dirty="0">
                <a:effectLst/>
                <a:latin typeface="Times New Roman" panose="02020603050405020304" pitchFamily="18" charset="0"/>
                <a:cs typeface="Times New Roman" panose="02020603050405020304" pitchFamily="18" charset="0"/>
              </a:rPr>
              <a:t> principle). The lex </a:t>
            </a:r>
            <a:r>
              <a:rPr lang="en-US" sz="6000" dirty="0" err="1">
                <a:effectLst/>
                <a:latin typeface="Times New Roman" panose="02020603050405020304" pitchFamily="18" charset="0"/>
                <a:cs typeface="Times New Roman" panose="02020603050405020304" pitchFamily="18" charset="0"/>
              </a:rPr>
              <a:t>mitior</a:t>
            </a:r>
            <a:r>
              <a:rPr lang="en-US" sz="6000" dirty="0">
                <a:effectLst/>
                <a:latin typeface="Times New Roman" panose="02020603050405020304" pitchFamily="18" charset="0"/>
                <a:cs typeface="Times New Roman" panose="02020603050405020304" pitchFamily="18" charset="0"/>
              </a:rPr>
              <a:t> principle is recognized by all Member  States, but there are differences as regards its normative status, especially as regards the question of whether the principle is of constitutional character. </a:t>
            </a:r>
            <a:endParaRPr lang="en-US" sz="6000" dirty="0">
              <a:latin typeface="Times New Roman" panose="02020603050405020304" pitchFamily="18" charset="0"/>
              <a:cs typeface="Times New Roman" panose="02020603050405020304" pitchFamily="18" charset="0"/>
            </a:endParaRPr>
          </a:p>
          <a:p>
            <a:endParaRPr lang="ru-UA" dirty="0"/>
          </a:p>
        </p:txBody>
      </p:sp>
    </p:spTree>
    <p:extLst>
      <p:ext uri="{BB962C8B-B14F-4D97-AF65-F5344CB8AC3E}">
        <p14:creationId xmlns:p14="http://schemas.microsoft.com/office/powerpoint/2010/main" val="361526388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BC85D9E-60CC-F0D0-B3E0-D6B75052926B}"/>
              </a:ext>
            </a:extLst>
          </p:cNvPr>
          <p:cNvSpPr>
            <a:spLocks noGrp="1"/>
          </p:cNvSpPr>
          <p:nvPr>
            <p:ph type="title"/>
          </p:nvPr>
        </p:nvSpPr>
        <p:spPr/>
        <p:txBody>
          <a:bodyPr>
            <a:normAutofit fontScale="90000"/>
          </a:bodyPr>
          <a:lstStyle/>
          <a:p>
            <a:r>
              <a:rPr lang="en-US" sz="9600" dirty="0" err="1">
                <a:latin typeface="AdvOT5bd620f6.B"/>
              </a:rPr>
              <a:t>Nulla</a:t>
            </a:r>
            <a:r>
              <a:rPr lang="en-US" sz="9600" dirty="0">
                <a:latin typeface="AdvOT5bd620f6.B"/>
              </a:rPr>
              <a:t> </a:t>
            </a:r>
            <a:r>
              <a:rPr lang="en-US" sz="9600" dirty="0" err="1">
                <a:latin typeface="AdvOT5bd620f6.B"/>
              </a:rPr>
              <a:t>poena</a:t>
            </a:r>
            <a:r>
              <a:rPr lang="en-US" sz="9600" dirty="0">
                <a:latin typeface="AdvOT5bd620f6.B"/>
              </a:rPr>
              <a:t> sine </a:t>
            </a:r>
            <a:r>
              <a:rPr lang="en-US" sz="9600" dirty="0" err="1">
                <a:latin typeface="AdvOT5bd620f6.B"/>
              </a:rPr>
              <a:t>lege</a:t>
            </a:r>
            <a:r>
              <a:rPr lang="en-US" sz="9600" dirty="0">
                <a:latin typeface="AdvOT5bd620f6.B"/>
              </a:rPr>
              <a:t> </a:t>
            </a:r>
            <a:r>
              <a:rPr lang="en-US" sz="9600" dirty="0" err="1">
                <a:latin typeface="AdvOT5bd620f6.B"/>
              </a:rPr>
              <a:t>parlamentaria</a:t>
            </a:r>
            <a:r>
              <a:rPr lang="en-US" sz="9600" dirty="0">
                <a:latin typeface="AdvOT5bd620f6.B"/>
              </a:rPr>
              <a:t> (no penalty without a law) </a:t>
            </a:r>
            <a:br>
              <a:rPr lang="en-US" dirty="0"/>
            </a:br>
            <a:endParaRPr lang="ru-UA" dirty="0"/>
          </a:p>
        </p:txBody>
      </p:sp>
      <p:sp>
        <p:nvSpPr>
          <p:cNvPr id="3" name="Текст 2">
            <a:extLst>
              <a:ext uri="{FF2B5EF4-FFF2-40B4-BE49-F238E27FC236}">
                <a16:creationId xmlns:a16="http://schemas.microsoft.com/office/drawing/2014/main" id="{247D4B11-5E8B-7690-6A0C-89D6D60E94D5}"/>
              </a:ext>
            </a:extLst>
          </p:cNvPr>
          <p:cNvSpPr>
            <a:spLocks noGrp="1"/>
          </p:cNvSpPr>
          <p:nvPr>
            <p:ph type="body" idx="1"/>
          </p:nvPr>
        </p:nvSpPr>
        <p:spPr>
          <a:xfrm>
            <a:off x="987552" y="3291840"/>
            <a:ext cx="22201632" cy="9027160"/>
          </a:xfrm>
        </p:spPr>
        <p:txBody>
          <a:bodyPr>
            <a:normAutofit fontScale="70000" lnSpcReduction="20000"/>
          </a:bodyPr>
          <a:lstStyle/>
          <a:p>
            <a:r>
              <a:rPr lang="en-US" sz="6000" dirty="0">
                <a:effectLst/>
                <a:latin typeface="Times New Roman" panose="02020603050405020304" pitchFamily="18" charset="0"/>
                <a:cs typeface="Times New Roman" panose="02020603050405020304" pitchFamily="18" charset="0"/>
              </a:rPr>
              <a:t>Since criminal law is the most intrusive of the institutions of state control, in a democratic society it must be justified by reference to as direct participation as possible by the people in the legislative process. To the extent that the EU does not have, or does not make use of a competence to make supranational criminal legislation, the competence to adopt criminal law provisions remains the preserve of the Member States (i.e. their national Parliaments). </a:t>
            </a:r>
          </a:p>
          <a:p>
            <a:r>
              <a:rPr lang="en-US" sz="6000" dirty="0">
                <a:effectLst/>
                <a:latin typeface="Times New Roman" panose="02020603050405020304" pitchFamily="18" charset="0"/>
                <a:cs typeface="Times New Roman" panose="02020603050405020304" pitchFamily="18" charset="0"/>
              </a:rPr>
              <a:t>Due to the fact that the European legislator can issue binding instruments which national Parliaments must comply with, constraints that impact on the freedom of national legislatures are placed on them. </a:t>
            </a:r>
          </a:p>
          <a:p>
            <a:r>
              <a:rPr lang="en-US" sz="6000" dirty="0">
                <a:effectLst/>
                <a:latin typeface="Times New Roman" panose="02020603050405020304" pitchFamily="18" charset="0"/>
                <a:cs typeface="Times New Roman" panose="02020603050405020304" pitchFamily="18" charset="0"/>
              </a:rPr>
              <a:t>This means that even instruments of </a:t>
            </a:r>
            <a:r>
              <a:rPr lang="en-US" sz="6000" dirty="0" err="1">
                <a:effectLst/>
                <a:latin typeface="Times New Roman" panose="02020603050405020304" pitchFamily="18" charset="0"/>
                <a:cs typeface="Times New Roman" panose="02020603050405020304" pitchFamily="18" charset="0"/>
              </a:rPr>
              <a:t>harmonisation</a:t>
            </a:r>
            <a:r>
              <a:rPr lang="en-US" sz="6000" dirty="0">
                <a:effectLst/>
                <a:latin typeface="Times New Roman" panose="02020603050405020304" pitchFamily="18" charset="0"/>
                <a:cs typeface="Times New Roman" panose="02020603050405020304" pitchFamily="18" charset="0"/>
              </a:rPr>
              <a:t> must be justifiable from the point of view of democracy. As far as European instruments limit the freedom of the national legislator, the </a:t>
            </a:r>
            <a:r>
              <a:rPr lang="en-US" sz="6000" dirty="0" err="1">
                <a:effectLst/>
                <a:latin typeface="Times New Roman" panose="02020603050405020304" pitchFamily="18" charset="0"/>
                <a:cs typeface="Times New Roman" panose="02020603050405020304" pitchFamily="18" charset="0"/>
              </a:rPr>
              <a:t>harmonised</a:t>
            </a:r>
            <a:r>
              <a:rPr lang="en-US" sz="6000" dirty="0">
                <a:effectLst/>
                <a:latin typeface="Times New Roman" panose="02020603050405020304" pitchFamily="18" charset="0"/>
                <a:cs typeface="Times New Roman" panose="02020603050405020304" pitchFamily="18" charset="0"/>
              </a:rPr>
              <a:t> criminal law provision cannot be justified on the grounds of democracy at the national level. This makes it necessary to strengthen democratic legitimacy at the European level by a more active role of the European Parliament in the Union’s legislative process. </a:t>
            </a:r>
            <a:endParaRPr lang="en-US" sz="6000" dirty="0">
              <a:latin typeface="Times New Roman" panose="02020603050405020304" pitchFamily="18" charset="0"/>
              <a:cs typeface="Times New Roman" panose="02020603050405020304" pitchFamily="18" charset="0"/>
            </a:endParaRPr>
          </a:p>
          <a:p>
            <a:endParaRPr lang="ru-UA" dirty="0"/>
          </a:p>
        </p:txBody>
      </p:sp>
    </p:spTree>
    <p:extLst>
      <p:ext uri="{BB962C8B-B14F-4D97-AF65-F5344CB8AC3E}">
        <p14:creationId xmlns:p14="http://schemas.microsoft.com/office/powerpoint/2010/main" val="54436224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67E1FA-D3A5-E1D3-A5D5-10779D3EE90B}"/>
              </a:ext>
            </a:extLst>
          </p:cNvPr>
          <p:cNvSpPr>
            <a:spLocks noGrp="1"/>
          </p:cNvSpPr>
          <p:nvPr>
            <p:ph type="title"/>
          </p:nvPr>
        </p:nvSpPr>
        <p:spPr/>
        <p:txBody>
          <a:bodyPr>
            <a:normAutofit fontScale="90000"/>
          </a:bodyPr>
          <a:lstStyle/>
          <a:p>
            <a:r>
              <a:rPr lang="en-US" sz="9600" dirty="0">
                <a:latin typeface="AdvOT5bd620f6.B"/>
              </a:rPr>
              <a:t>The principle of subsidiarity </a:t>
            </a:r>
            <a:br>
              <a:rPr lang="en-US" dirty="0"/>
            </a:br>
            <a:endParaRPr lang="ru-UA" dirty="0"/>
          </a:p>
        </p:txBody>
      </p:sp>
      <p:sp>
        <p:nvSpPr>
          <p:cNvPr id="3" name="Текст 2">
            <a:extLst>
              <a:ext uri="{FF2B5EF4-FFF2-40B4-BE49-F238E27FC236}">
                <a16:creationId xmlns:a16="http://schemas.microsoft.com/office/drawing/2014/main" id="{E8D63706-7A94-6942-EBA8-811C109DE43F}"/>
              </a:ext>
            </a:extLst>
          </p:cNvPr>
          <p:cNvSpPr>
            <a:spLocks noGrp="1"/>
          </p:cNvSpPr>
          <p:nvPr>
            <p:ph type="body" idx="1"/>
          </p:nvPr>
        </p:nvSpPr>
        <p:spPr>
          <a:xfrm>
            <a:off x="877824" y="2596896"/>
            <a:ext cx="22055328" cy="9722104"/>
          </a:xfrm>
        </p:spPr>
        <p:txBody>
          <a:bodyPr>
            <a:normAutofit fontScale="85000" lnSpcReduction="10000"/>
          </a:bodyPr>
          <a:lstStyle/>
          <a:p>
            <a:r>
              <a:rPr lang="en-US" sz="6000" dirty="0">
                <a:effectLst/>
                <a:latin typeface="Times New Roman" panose="02020603050405020304" pitchFamily="18" charset="0"/>
                <a:cs typeface="Times New Roman" panose="02020603050405020304" pitchFamily="18" charset="0"/>
              </a:rPr>
              <a:t>According to this principle the EU legislator may take action only on the condition that the goal pursued </a:t>
            </a:r>
            <a:endParaRPr lang="en-US" sz="6000" dirty="0">
              <a:latin typeface="Times New Roman" panose="02020603050405020304" pitchFamily="18" charset="0"/>
              <a:cs typeface="Times New Roman" panose="02020603050405020304" pitchFamily="18" charset="0"/>
            </a:endParaRPr>
          </a:p>
          <a:p>
            <a:r>
              <a:rPr lang="en-US" sz="6000" dirty="0">
                <a:effectLst/>
                <a:latin typeface="Times New Roman" panose="02020603050405020304" pitchFamily="18" charset="0"/>
                <a:cs typeface="Times New Roman" panose="02020603050405020304" pitchFamily="18" charset="0"/>
              </a:rPr>
              <a:t>(1) cannot be reached more effectively by measures taken at national level and</a:t>
            </a:r>
          </a:p>
          <a:p>
            <a:br>
              <a:rPr lang="en-US" sz="6000" dirty="0">
                <a:effectLst/>
                <a:latin typeface="Times New Roman" panose="02020603050405020304" pitchFamily="18" charset="0"/>
                <a:cs typeface="Times New Roman" panose="02020603050405020304" pitchFamily="18" charset="0"/>
              </a:rPr>
            </a:br>
            <a:r>
              <a:rPr lang="en-US" sz="6000" dirty="0">
                <a:effectLst/>
                <a:latin typeface="Times New Roman" panose="02020603050405020304" pitchFamily="18" charset="0"/>
                <a:cs typeface="Times New Roman" panose="02020603050405020304" pitchFamily="18" charset="0"/>
              </a:rPr>
              <a:t>(2) due to its nature or scope can be better achieved at Community level. Accordingly, the national legislator will be given priority in relation to the </a:t>
            </a:r>
            <a:endParaRPr lang="en-US" sz="6000" dirty="0">
              <a:latin typeface="Times New Roman" panose="02020603050405020304" pitchFamily="18" charset="0"/>
              <a:cs typeface="Times New Roman" panose="02020603050405020304" pitchFamily="18" charset="0"/>
            </a:endParaRPr>
          </a:p>
          <a:p>
            <a:r>
              <a:rPr lang="en-US" sz="6000" dirty="0">
                <a:effectLst/>
                <a:latin typeface="Times New Roman" panose="02020603050405020304" pitchFamily="18" charset="0"/>
                <a:cs typeface="Times New Roman" panose="02020603050405020304" pitchFamily="18" charset="0"/>
              </a:rPr>
              <a:t>The principle of subsidiarity is of special importance in the area of criminal law, since criminal law is also a value system, and as such it is a component part of the ‘national identities’ of the Member states, which must be respected by the Union in accordance with Art. 4 (2) of the Treaty on European Union. </a:t>
            </a:r>
            <a:endParaRPr lang="en-US" sz="6000" dirty="0">
              <a:latin typeface="Times New Roman" panose="02020603050405020304" pitchFamily="18" charset="0"/>
              <a:cs typeface="Times New Roman" panose="02020603050405020304" pitchFamily="18" charset="0"/>
            </a:endParaRPr>
          </a:p>
          <a:p>
            <a:endParaRPr lang="ru-UA" dirty="0"/>
          </a:p>
        </p:txBody>
      </p:sp>
    </p:spTree>
    <p:extLst>
      <p:ext uri="{BB962C8B-B14F-4D97-AF65-F5344CB8AC3E}">
        <p14:creationId xmlns:p14="http://schemas.microsoft.com/office/powerpoint/2010/main" val="275364103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72DA5A-EBFE-1444-B41E-6E7B66757D59}"/>
              </a:ext>
            </a:extLst>
          </p:cNvPr>
          <p:cNvSpPr>
            <a:spLocks noGrp="1"/>
          </p:cNvSpPr>
          <p:nvPr>
            <p:ph type="title"/>
          </p:nvPr>
        </p:nvSpPr>
        <p:spPr/>
        <p:txBody>
          <a:bodyPr>
            <a:normAutofit fontScale="90000"/>
          </a:bodyPr>
          <a:lstStyle/>
          <a:p>
            <a:r>
              <a:rPr lang="en-US" sz="9600" dirty="0">
                <a:latin typeface="AdvOT5bd620f6.B"/>
              </a:rPr>
              <a:t>The principle of coherence </a:t>
            </a:r>
            <a:br>
              <a:rPr lang="en-US" dirty="0"/>
            </a:br>
            <a:endParaRPr lang="ru-UA" dirty="0"/>
          </a:p>
        </p:txBody>
      </p:sp>
      <p:sp>
        <p:nvSpPr>
          <p:cNvPr id="3" name="Текст 2">
            <a:extLst>
              <a:ext uri="{FF2B5EF4-FFF2-40B4-BE49-F238E27FC236}">
                <a16:creationId xmlns:a16="http://schemas.microsoft.com/office/drawing/2014/main" id="{1E775667-66D5-64DC-F310-67FA3868048B}"/>
              </a:ext>
            </a:extLst>
          </p:cNvPr>
          <p:cNvSpPr>
            <a:spLocks noGrp="1"/>
          </p:cNvSpPr>
          <p:nvPr>
            <p:ph type="body" idx="1"/>
          </p:nvPr>
        </p:nvSpPr>
        <p:spPr>
          <a:xfrm>
            <a:off x="2374900" y="2816352"/>
            <a:ext cx="19621500" cy="9502648"/>
          </a:xfrm>
        </p:spPr>
        <p:txBody>
          <a:bodyPr>
            <a:normAutofit fontScale="70000" lnSpcReduction="20000"/>
          </a:bodyPr>
          <a:lstStyle/>
          <a:p>
            <a:r>
              <a:rPr lang="en-US" sz="6000" dirty="0">
                <a:effectLst/>
                <a:latin typeface="Times New Roman" panose="02020603050405020304" pitchFamily="18" charset="0"/>
                <a:cs typeface="Times New Roman" panose="02020603050405020304" pitchFamily="18" charset="0"/>
              </a:rPr>
              <a:t>The invasive character of criminal law makes it especially important to ensure that every criminal law system is a coherent system. Such inherent coherence is a necessary condition if criminal law is to be able to reflect the values held to be important by society collectively and by individuals and their understanding of justice. Inner coherence is, furthermore, necessary in order to ensure acceptance of criminal law. </a:t>
            </a:r>
            <a:endParaRPr lang="en-US" sz="6000" dirty="0">
              <a:latin typeface="Times New Roman" panose="02020603050405020304" pitchFamily="18" charset="0"/>
              <a:cs typeface="Times New Roman" panose="02020603050405020304" pitchFamily="18" charset="0"/>
            </a:endParaRPr>
          </a:p>
          <a:p>
            <a:r>
              <a:rPr lang="en-US" sz="6000" dirty="0">
                <a:effectLst/>
                <a:latin typeface="Times New Roman" panose="02020603050405020304" pitchFamily="18" charset="0"/>
                <a:cs typeface="Times New Roman" panose="02020603050405020304" pitchFamily="18" charset="0"/>
              </a:rPr>
              <a:t>When enacting instruments which affect criminal law, the European legislator should pay special attention to the coherence of the national criminal law systems, which constitute part of the identities of the Member states, and which are protected under Article 4 (2) of the Treaty on European Union (vertical coherence). </a:t>
            </a:r>
          </a:p>
          <a:p>
            <a:r>
              <a:rPr lang="en-US" sz="6000" dirty="0">
                <a:effectLst/>
                <a:latin typeface="Times New Roman" panose="02020603050405020304" pitchFamily="18" charset="0"/>
                <a:cs typeface="Times New Roman" panose="02020603050405020304" pitchFamily="18" charset="0"/>
              </a:rPr>
              <a:t>This means, first and foremost, that the minimum-maximum penalties provided for in different EU instruments must not create a need for increasing the maximum penalties in a way which would conflict with the existing systems. </a:t>
            </a:r>
          </a:p>
          <a:p>
            <a:r>
              <a:rPr lang="en-US" sz="6000" dirty="0">
                <a:effectLst/>
                <a:latin typeface="Times New Roman" panose="02020603050405020304" pitchFamily="18" charset="0"/>
                <a:cs typeface="Times New Roman" panose="02020603050405020304" pitchFamily="18" charset="0"/>
              </a:rPr>
              <a:t>In addition, the European legislator must pay regard to the framework provided for in different EU- instruments (horizontal coherence, cf. Art. 11 (3) Treaty on European Union). </a:t>
            </a:r>
            <a:endParaRPr lang="en-US" sz="6000" dirty="0">
              <a:latin typeface="Times New Roman" panose="02020603050405020304" pitchFamily="18" charset="0"/>
              <a:cs typeface="Times New Roman" panose="02020603050405020304" pitchFamily="18" charset="0"/>
            </a:endParaRPr>
          </a:p>
          <a:p>
            <a:endParaRPr lang="ru-UA" dirty="0"/>
          </a:p>
        </p:txBody>
      </p:sp>
    </p:spTree>
    <p:extLst>
      <p:ext uri="{BB962C8B-B14F-4D97-AF65-F5344CB8AC3E}">
        <p14:creationId xmlns:p14="http://schemas.microsoft.com/office/powerpoint/2010/main" val="318745971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a:extLst>
              <a:ext uri="{FF2B5EF4-FFF2-40B4-BE49-F238E27FC236}">
                <a16:creationId xmlns:a16="http://schemas.microsoft.com/office/drawing/2014/main" id="{68AEA0B5-A1A7-5FAF-4EB0-B1A8D109F59F}"/>
              </a:ext>
            </a:extLst>
          </p:cNvPr>
          <p:cNvSpPr>
            <a:spLocks noGrp="1"/>
          </p:cNvSpPr>
          <p:nvPr>
            <p:ph type="body" sz="quarter" idx="1"/>
          </p:nvPr>
        </p:nvSpPr>
        <p:spPr>
          <a:xfrm>
            <a:off x="980661" y="2075346"/>
            <a:ext cx="8798891" cy="8751404"/>
          </a:xfrm>
        </p:spPr>
        <p:txBody>
          <a:bodyPr anchor="t">
            <a:normAutofit/>
          </a:bodyPr>
          <a:lstStyle/>
          <a:p>
            <a:pPr>
              <a:spcAft>
                <a:spcPts val="600"/>
              </a:spcAft>
            </a:pPr>
            <a:endParaRPr lang="en-US" sz="8000" dirty="0"/>
          </a:p>
          <a:p>
            <a:pPr>
              <a:spcAft>
                <a:spcPts val="600"/>
              </a:spcAft>
            </a:pPr>
            <a:r>
              <a:rPr lang="en-US" sz="3200" b="0" i="0" u="none" strike="noStrike" dirty="0">
                <a:solidFill>
                  <a:srgbClr val="2A2A2A"/>
                </a:solidFill>
                <a:effectLst/>
                <a:latin typeface="Merriweather" pitchFamily="2" charset="0"/>
              </a:rPr>
              <a:t> </a:t>
            </a:r>
            <a:r>
              <a:rPr lang="en-US" sz="5400" b="0" i="0" u="none" strike="noStrike" dirty="0">
                <a:solidFill>
                  <a:srgbClr val="2A2A2A"/>
                </a:solidFill>
                <a:effectLst/>
                <a:latin typeface="Merriweather" pitchFamily="2" charset="0"/>
              </a:rPr>
              <a:t>By its nature, the principle of </a:t>
            </a:r>
            <a:r>
              <a:rPr lang="en-US" sz="9600" b="0" i="0" u="none" strike="noStrike" dirty="0">
                <a:solidFill>
                  <a:srgbClr val="2A2A2A"/>
                </a:solidFill>
                <a:effectLst/>
                <a:latin typeface="Merriweather" pitchFamily="2" charset="0"/>
              </a:rPr>
              <a:t>subsidiarity</a:t>
            </a:r>
            <a:r>
              <a:rPr lang="en-US" sz="5400" b="0" i="0" u="none" strike="noStrike" dirty="0">
                <a:solidFill>
                  <a:srgbClr val="2A2A2A"/>
                </a:solidFill>
                <a:effectLst/>
                <a:latin typeface="Merriweather" pitchFamily="2" charset="0"/>
              </a:rPr>
              <a:t> is an express manifestation of the diversified character of the implementation of human rights guarantees at national level</a:t>
            </a:r>
            <a:endParaRPr lang="ru-UA" sz="5400" dirty="0"/>
          </a:p>
        </p:txBody>
      </p:sp>
      <p:sp>
        <p:nvSpPr>
          <p:cNvPr id="3" name="Рисунок 2">
            <a:extLst>
              <a:ext uri="{FF2B5EF4-FFF2-40B4-BE49-F238E27FC236}">
                <a16:creationId xmlns:a16="http://schemas.microsoft.com/office/drawing/2014/main" id="{382C8A4D-BB2F-C41A-596C-CB68BF54A066}"/>
              </a:ext>
            </a:extLst>
          </p:cNvPr>
          <p:cNvSpPr>
            <a:spLocks noGrp="1"/>
          </p:cNvSpPr>
          <p:nvPr>
            <p:ph type="pic" idx="21"/>
          </p:nvPr>
        </p:nvSpPr>
        <p:spPr>
          <a:xfrm>
            <a:off x="10998200" y="2075346"/>
            <a:ext cx="12696687" cy="9862654"/>
          </a:xfrm>
        </p:spPr>
      </p:sp>
      <p:pic>
        <p:nvPicPr>
          <p:cNvPr id="1026" name="Picture 2" descr="Catholic Social Teachings | Subsidiarity and Participation">
            <a:extLst>
              <a:ext uri="{FF2B5EF4-FFF2-40B4-BE49-F238E27FC236}">
                <a16:creationId xmlns:a16="http://schemas.microsoft.com/office/drawing/2014/main" id="{B620E1F3-078F-AFDF-63CC-C26AA9601F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98200" y="2075346"/>
            <a:ext cx="12696687" cy="9710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000884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E04537-3654-6DCA-3752-3AC7EDDB93FB}"/>
              </a:ext>
            </a:extLst>
          </p:cNvPr>
          <p:cNvSpPr>
            <a:spLocks noGrp="1"/>
          </p:cNvSpPr>
          <p:nvPr>
            <p:ph type="title"/>
          </p:nvPr>
        </p:nvSpPr>
        <p:spPr/>
        <p:txBody>
          <a:bodyPr>
            <a:normAutofit/>
          </a:bodyPr>
          <a:lstStyle/>
          <a:p>
            <a:r>
              <a:rPr lang="en-US" sz="6000" dirty="0">
                <a:effectLst/>
                <a:latin typeface="Times New Roman" panose="02020603050405020304" pitchFamily="18" charset="0"/>
                <a:cs typeface="Times New Roman" panose="02020603050405020304" pitchFamily="18" charset="0"/>
              </a:rPr>
              <a:t>The Manifesto on European Criminal Policy 2011 </a:t>
            </a:r>
            <a:br>
              <a:rPr lang="en-US" sz="6000" dirty="0">
                <a:latin typeface="Times New Roman" panose="02020603050405020304" pitchFamily="18" charset="0"/>
                <a:cs typeface="Times New Roman" panose="02020603050405020304" pitchFamily="18" charset="0"/>
              </a:rPr>
            </a:br>
            <a:endParaRPr lang="ru-UA" sz="6000" dirty="0">
              <a:latin typeface="Times New Roman" panose="02020603050405020304" pitchFamily="18" charset="0"/>
              <a:cs typeface="Times New Roman" panose="02020603050405020304" pitchFamily="18" charset="0"/>
            </a:endParaRPr>
          </a:p>
        </p:txBody>
      </p:sp>
      <p:sp>
        <p:nvSpPr>
          <p:cNvPr id="3" name="Текст 2">
            <a:extLst>
              <a:ext uri="{FF2B5EF4-FFF2-40B4-BE49-F238E27FC236}">
                <a16:creationId xmlns:a16="http://schemas.microsoft.com/office/drawing/2014/main" id="{207714EF-8FC7-FA6C-9F4A-FAF34A8FD2DA}"/>
              </a:ext>
            </a:extLst>
          </p:cNvPr>
          <p:cNvSpPr>
            <a:spLocks noGrp="1"/>
          </p:cNvSpPr>
          <p:nvPr>
            <p:ph type="body" idx="1"/>
          </p:nvPr>
        </p:nvSpPr>
        <p:spPr>
          <a:xfrm>
            <a:off x="1097280" y="2962656"/>
            <a:ext cx="21982176" cy="9356344"/>
          </a:xfrm>
        </p:spPr>
        <p:txBody>
          <a:bodyPr>
            <a:normAutofit fontScale="70000" lnSpcReduction="20000"/>
          </a:bodyPr>
          <a:lstStyle/>
          <a:p>
            <a:r>
              <a:rPr lang="en-US" sz="6000" dirty="0">
                <a:effectLst/>
                <a:latin typeface="Times New Roman" panose="02020603050405020304" pitchFamily="18" charset="0"/>
                <a:cs typeface="Times New Roman" panose="02020603050405020304" pitchFamily="18" charset="0"/>
              </a:rPr>
              <a:t>European legislation has only partly amounted to unacceptable or at least critical results. Although the line to unbearable consequences has not been crossed some alarming tendencies must be observed and not be ignored: criminal law must not be adopted without pursuing a legitimate </a:t>
            </a:r>
          </a:p>
          <a:p>
            <a:r>
              <a:rPr lang="en-US" sz="6000" dirty="0">
                <a:effectLst/>
                <a:latin typeface="Times New Roman" panose="02020603050405020304" pitchFamily="18" charset="0"/>
                <a:cs typeface="Times New Roman" panose="02020603050405020304" pitchFamily="18" charset="0"/>
              </a:rPr>
              <a:t>purpose; the principle of ultima ratio must not be neglected; the Member States must not be obliged to pass imprecise national criminal laws; the legislation must not answer every social problem with passing increasingly repressive acts and consider this as a value in itself. </a:t>
            </a:r>
            <a:endParaRPr lang="en-US" sz="6000" dirty="0">
              <a:latin typeface="Times New Roman" panose="02020603050405020304" pitchFamily="18" charset="0"/>
              <a:cs typeface="Times New Roman" panose="02020603050405020304" pitchFamily="18" charset="0"/>
            </a:endParaRPr>
          </a:p>
          <a:p>
            <a:r>
              <a:rPr lang="en-US" sz="6000" dirty="0">
                <a:effectLst/>
                <a:latin typeface="Times New Roman" panose="02020603050405020304" pitchFamily="18" charset="0"/>
                <a:cs typeface="Times New Roman" panose="02020603050405020304" pitchFamily="18" charset="0"/>
              </a:rPr>
              <a:t>These worrisome tendencies can also be perceived on a national level but are significantly amplified by European developments. If the entailed risks are not acknowledged in time, we fear to be confronted with criminal laws that contradict our fundamental principles. </a:t>
            </a:r>
            <a:endParaRPr lang="en-US" sz="6000" dirty="0">
              <a:latin typeface="Times New Roman" panose="02020603050405020304" pitchFamily="18" charset="0"/>
              <a:cs typeface="Times New Roman" panose="02020603050405020304" pitchFamily="18" charset="0"/>
            </a:endParaRPr>
          </a:p>
          <a:p>
            <a:endParaRPr lang="uk-UA" dirty="0"/>
          </a:p>
          <a:p>
            <a:r>
              <a:rPr lang="en-US" dirty="0"/>
              <a:t>https://</a:t>
            </a:r>
            <a:r>
              <a:rPr lang="en-US" dirty="0" err="1"/>
              <a:t>www.europarl.europa.eu</a:t>
            </a:r>
            <a:r>
              <a:rPr lang="en-US" dirty="0"/>
              <a:t>/document/activities/</a:t>
            </a:r>
            <a:r>
              <a:rPr lang="en-US" dirty="0" err="1"/>
              <a:t>cont</a:t>
            </a:r>
            <a:r>
              <a:rPr lang="en-US" dirty="0"/>
              <a:t>/201112/20111207ATT33475/20111207ATT33475EN.pdf</a:t>
            </a:r>
            <a:endParaRPr lang="ru-UA" dirty="0"/>
          </a:p>
        </p:txBody>
      </p:sp>
    </p:spTree>
    <p:extLst>
      <p:ext uri="{BB962C8B-B14F-4D97-AF65-F5344CB8AC3E}">
        <p14:creationId xmlns:p14="http://schemas.microsoft.com/office/powerpoint/2010/main" val="129056451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D9E318A-CA3F-95EB-75E8-56F7246B09DD}"/>
              </a:ext>
            </a:extLst>
          </p:cNvPr>
          <p:cNvSpPr>
            <a:spLocks noGrp="1"/>
          </p:cNvSpPr>
          <p:nvPr>
            <p:ph type="title"/>
          </p:nvPr>
        </p:nvSpPr>
        <p:spPr/>
        <p:txBody>
          <a:bodyPr>
            <a:normAutofit fontScale="90000"/>
          </a:bodyPr>
          <a:lstStyle/>
          <a:p>
            <a:r>
              <a:rPr lang="en-US" dirty="0">
                <a:solidFill>
                  <a:srgbClr val="000000"/>
                </a:solidFill>
                <a:latin typeface="-webkit-standard"/>
              </a:rPr>
              <a:t>The algorithm for working out the approximation</a:t>
            </a:r>
            <a:endParaRPr lang="ru-UA" dirty="0"/>
          </a:p>
        </p:txBody>
      </p:sp>
      <p:sp>
        <p:nvSpPr>
          <p:cNvPr id="3" name="Текст 2">
            <a:extLst>
              <a:ext uri="{FF2B5EF4-FFF2-40B4-BE49-F238E27FC236}">
                <a16:creationId xmlns:a16="http://schemas.microsoft.com/office/drawing/2014/main" id="{38D1E938-9E9C-A3D2-BAED-26583D9A6C1E}"/>
              </a:ext>
            </a:extLst>
          </p:cNvPr>
          <p:cNvSpPr>
            <a:spLocks noGrp="1"/>
          </p:cNvSpPr>
          <p:nvPr>
            <p:ph type="body" idx="1"/>
          </p:nvPr>
        </p:nvSpPr>
        <p:spPr/>
        <p:txBody>
          <a:bodyPr>
            <a:normAutofit fontScale="85000" lnSpcReduction="20000"/>
          </a:bodyPr>
          <a:lstStyle/>
          <a:p>
            <a:r>
              <a:rPr lang="en-US" b="0" i="0" u="none" strike="noStrike" dirty="0">
                <a:solidFill>
                  <a:srgbClr val="000000"/>
                </a:solidFill>
                <a:effectLst/>
                <a:latin typeface="Times New Roman" panose="02020603050405020304" pitchFamily="18" charset="0"/>
                <a:cs typeface="Times New Roman" panose="02020603050405020304" pitchFamily="18" charset="0"/>
              </a:rPr>
              <a:t>analysis of the current EU criminal law at the supranational level, </a:t>
            </a:r>
            <a:endParaRPr lang="uk-UA" b="0" i="0" u="none" strike="noStrike" dirty="0">
              <a:solidFill>
                <a:srgbClr val="000000"/>
              </a:solidFill>
              <a:effectLst/>
              <a:latin typeface="Times New Roman" panose="02020603050405020304" pitchFamily="18" charset="0"/>
              <a:cs typeface="Times New Roman" panose="02020603050405020304" pitchFamily="18" charset="0"/>
            </a:endParaRPr>
          </a:p>
          <a:p>
            <a:r>
              <a:rPr lang="en-US" b="0" i="0" u="none" strike="noStrike" dirty="0">
                <a:solidFill>
                  <a:srgbClr val="000000"/>
                </a:solidFill>
                <a:effectLst/>
                <a:latin typeface="Times New Roman" panose="02020603050405020304" pitchFamily="18" charset="0"/>
                <a:cs typeface="Times New Roman" panose="02020603050405020304" pitchFamily="18" charset="0"/>
              </a:rPr>
              <a:t>the case law of the European Court of Justice, </a:t>
            </a:r>
            <a:endParaRPr lang="uk-UA" b="0" i="0" u="none" strike="noStrike" dirty="0">
              <a:solidFill>
                <a:srgbClr val="000000"/>
              </a:solidFill>
              <a:effectLst/>
              <a:latin typeface="Times New Roman" panose="02020603050405020304" pitchFamily="18" charset="0"/>
              <a:cs typeface="Times New Roman" panose="02020603050405020304" pitchFamily="18" charset="0"/>
            </a:endParaRPr>
          </a:p>
          <a:p>
            <a:r>
              <a:rPr lang="en-US" b="0" i="0" u="none" strike="noStrike" dirty="0">
                <a:solidFill>
                  <a:srgbClr val="000000"/>
                </a:solidFill>
                <a:effectLst/>
                <a:latin typeface="Times New Roman" panose="02020603050405020304" pitchFamily="18" charset="0"/>
                <a:cs typeface="Times New Roman" panose="02020603050405020304" pitchFamily="18" charset="0"/>
              </a:rPr>
              <a:t>European Commission directives, </a:t>
            </a:r>
            <a:endParaRPr lang="uk-UA" b="0" i="0" u="none" strike="noStrike" dirty="0">
              <a:solidFill>
                <a:srgbClr val="000000"/>
              </a:solidFill>
              <a:effectLst/>
              <a:latin typeface="Times New Roman" panose="02020603050405020304" pitchFamily="18" charset="0"/>
              <a:cs typeface="Times New Roman" panose="02020603050405020304" pitchFamily="18" charset="0"/>
            </a:endParaRPr>
          </a:p>
          <a:p>
            <a:r>
              <a:rPr lang="en-US" b="0" i="0" u="none" strike="noStrike" dirty="0">
                <a:solidFill>
                  <a:srgbClr val="000000"/>
                </a:solidFill>
                <a:effectLst/>
                <a:latin typeface="Times New Roman" panose="02020603050405020304" pitchFamily="18" charset="0"/>
                <a:cs typeface="Times New Roman" panose="02020603050405020304" pitchFamily="18" charset="0"/>
              </a:rPr>
              <a:t>procedures for bringing to justice for violation or non-compliance with EU law, </a:t>
            </a:r>
            <a:endParaRPr lang="uk-UA" b="0" i="0" u="none" strike="noStrike" dirty="0">
              <a:solidFill>
                <a:srgbClr val="000000"/>
              </a:solidFill>
              <a:effectLst/>
              <a:latin typeface="Times New Roman" panose="02020603050405020304" pitchFamily="18" charset="0"/>
              <a:cs typeface="Times New Roman" panose="02020603050405020304" pitchFamily="18" charset="0"/>
            </a:endParaRPr>
          </a:p>
          <a:p>
            <a:r>
              <a:rPr lang="en-US" b="0" i="0" u="none" strike="noStrike" dirty="0">
                <a:solidFill>
                  <a:srgbClr val="000000"/>
                </a:solidFill>
                <a:effectLst/>
                <a:latin typeface="Times New Roman" panose="02020603050405020304" pitchFamily="18" charset="0"/>
                <a:cs typeface="Times New Roman" panose="02020603050405020304" pitchFamily="18" charset="0"/>
              </a:rPr>
              <a:t>draft E</a:t>
            </a:r>
            <a:r>
              <a:rPr lang="uk-UA" b="0" i="0" u="none" strike="noStrike" dirty="0">
                <a:solidFill>
                  <a:srgbClr val="000000"/>
                </a:solidFill>
                <a:effectLst/>
                <a:latin typeface="Times New Roman" panose="02020603050405020304" pitchFamily="18" charset="0"/>
                <a:cs typeface="Times New Roman" panose="02020603050405020304" pitchFamily="18" charset="0"/>
              </a:rPr>
              <a:t>Г</a:t>
            </a:r>
            <a:r>
              <a:rPr lang="en-US" b="0" i="0" u="none" strike="noStrike" dirty="0">
                <a:solidFill>
                  <a:srgbClr val="000000"/>
                </a:solidFill>
                <a:effectLst/>
                <a:latin typeface="Times New Roman" panose="02020603050405020304" pitchFamily="18" charset="0"/>
                <a:cs typeface="Times New Roman" panose="02020603050405020304" pitchFamily="18" charset="0"/>
              </a:rPr>
              <a:t> Directives on criminal policy of criminalization and penalization of acts (substantive, procedural, procedural, penitentiary and preventive aspects), </a:t>
            </a:r>
            <a:endParaRPr lang="uk-UA" b="0" i="0" u="none" strike="noStrike" dirty="0">
              <a:solidFill>
                <a:srgbClr val="000000"/>
              </a:solidFill>
              <a:effectLst/>
              <a:latin typeface="Times New Roman" panose="02020603050405020304" pitchFamily="18" charset="0"/>
              <a:cs typeface="Times New Roman" panose="02020603050405020304" pitchFamily="18" charset="0"/>
            </a:endParaRPr>
          </a:p>
          <a:p>
            <a:r>
              <a:rPr lang="en-US" b="0" i="0" u="none" strike="noStrike" dirty="0">
                <a:solidFill>
                  <a:srgbClr val="000000"/>
                </a:solidFill>
                <a:effectLst/>
                <a:latin typeface="Times New Roman" panose="02020603050405020304" pitchFamily="18" charset="0"/>
                <a:cs typeface="Times New Roman" panose="02020603050405020304" pitchFamily="18" charset="0"/>
              </a:rPr>
              <a:t>European legislation of a non-criminal profile that requires additional protection of the</a:t>
            </a:r>
            <a:br>
              <a:rPr lang="en-US" dirty="0">
                <a:latin typeface="Times New Roman" panose="02020603050405020304" pitchFamily="18" charset="0"/>
                <a:cs typeface="Times New Roman" panose="02020603050405020304" pitchFamily="18" charset="0"/>
              </a:rPr>
            </a:br>
            <a:endParaRPr lang="ru-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874622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8BFBCCA-09C5-C7E2-B7E9-94667D76374C}"/>
              </a:ext>
            </a:extLst>
          </p:cNvPr>
          <p:cNvSpPr txBox="1"/>
          <p:nvPr/>
        </p:nvSpPr>
        <p:spPr>
          <a:xfrm>
            <a:off x="2374900" y="2889504"/>
            <a:ext cx="19621500" cy="81564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0">
            <a:scrgbClr r="0" g="0" b="0"/>
          </a:lnRef>
          <a:fillRef idx="0">
            <a:scrgbClr r="0" g="0" b="0"/>
          </a:fillRef>
          <a:effectRef idx="0">
            <a:scrgbClr r="0" g="0" b="0"/>
          </a:effectRef>
          <a:fontRef idx="none"/>
        </p:style>
        <p:txBody>
          <a:bodyPr lIns="50800" tIns="50800" rIns="50800" bIns="50800" anchor="ctr">
            <a:normAutofit/>
          </a:bodyPr>
          <a:lstStyle/>
          <a:p>
            <a:pPr rtl="0">
              <a:lnSpc>
                <a:spcPct val="90000"/>
              </a:lnSpc>
              <a:spcAft>
                <a:spcPts val="600"/>
              </a:spcAft>
            </a:pPr>
            <a:r>
              <a:rPr lang="en-US" sz="9600" b="0" i="0" u="none" strike="noStrike" cap="none" spc="0" baseline="0" dirty="0">
                <a:uFillTx/>
                <a:latin typeface="+mn-lt"/>
                <a:ea typeface="+mn-ea"/>
                <a:cs typeface="+mn-cs"/>
                <a:sym typeface="Noteworthy Light"/>
              </a:rPr>
              <a:t>International criminal  policy </a:t>
            </a:r>
          </a:p>
          <a:p>
            <a:pPr rtl="0">
              <a:lnSpc>
                <a:spcPct val="90000"/>
              </a:lnSpc>
              <a:spcAft>
                <a:spcPts val="600"/>
              </a:spcAft>
            </a:pPr>
            <a:r>
              <a:rPr lang="en-US" sz="6600" b="0" i="0" u="none" strike="noStrike" cap="none" spc="0" baseline="0" dirty="0">
                <a:uFillTx/>
                <a:latin typeface="+mn-lt"/>
                <a:ea typeface="+mn-ea"/>
                <a:cs typeface="+mn-cs"/>
                <a:sym typeface="Noteworthy Light"/>
              </a:rPr>
              <a:t>realized in ongoing conflict between globalization (unification of cl impact, universal rules) and fragmentation (ultima ratio, subsidiarity) processes based on HR prevalence.</a:t>
            </a:r>
          </a:p>
          <a:p>
            <a:pPr rtl="0">
              <a:lnSpc>
                <a:spcPct val="90000"/>
              </a:lnSpc>
              <a:spcAft>
                <a:spcPts val="600"/>
              </a:spcAft>
            </a:pPr>
            <a:r>
              <a:rPr lang="en-US" sz="6600" dirty="0"/>
              <a:t>Between globalization and fragmentation lies supranational regulation which unites non-united</a:t>
            </a:r>
            <a:r>
              <a:rPr lang="uk-UA" sz="6600" dirty="0"/>
              <a:t> </a:t>
            </a:r>
            <a:r>
              <a:rPr lang="en-US" sz="6600" dirty="0"/>
              <a:t>in synergy.</a:t>
            </a:r>
            <a:endParaRPr lang="ru-RU" sz="6600" b="0" i="0" u="none" strike="noStrike" cap="none" spc="0" baseline="0" dirty="0">
              <a:uFillTx/>
              <a:latin typeface="+mn-lt"/>
              <a:ea typeface="+mn-ea"/>
              <a:cs typeface="+mn-cs"/>
              <a:sym typeface="Noteworthy Light"/>
            </a:endParaRPr>
          </a:p>
        </p:txBody>
      </p:sp>
    </p:spTree>
    <p:extLst>
      <p:ext uri="{BB962C8B-B14F-4D97-AF65-F5344CB8AC3E}">
        <p14:creationId xmlns:p14="http://schemas.microsoft.com/office/powerpoint/2010/main" val="535384366"/>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DE8109-0213-B9BC-2F87-EE3CA8D4B70E}"/>
              </a:ext>
            </a:extLst>
          </p:cNvPr>
          <p:cNvSpPr>
            <a:spLocks noGrp="1"/>
          </p:cNvSpPr>
          <p:nvPr>
            <p:ph type="title"/>
          </p:nvPr>
        </p:nvSpPr>
        <p:spPr>
          <a:xfrm>
            <a:off x="2374900" y="512064"/>
            <a:ext cx="19621500" cy="2487168"/>
          </a:xfrm>
        </p:spPr>
        <p:txBody>
          <a:bodyPr/>
          <a:lstStyle/>
          <a:p>
            <a:r>
              <a:rPr lang="en-US" b="1" dirty="0">
                <a:solidFill>
                  <a:srgbClr val="0D3663"/>
                </a:solidFill>
                <a:latin typeface="News Cycle"/>
              </a:rPr>
              <a:t>Euro-crimes (Art. 83(1) TFEU</a:t>
            </a:r>
            <a:endParaRPr lang="ru-UA" dirty="0"/>
          </a:p>
        </p:txBody>
      </p:sp>
      <p:sp>
        <p:nvSpPr>
          <p:cNvPr id="3" name="Текст 2">
            <a:extLst>
              <a:ext uri="{FF2B5EF4-FFF2-40B4-BE49-F238E27FC236}">
                <a16:creationId xmlns:a16="http://schemas.microsoft.com/office/drawing/2014/main" id="{8AAFDB72-3649-80A8-D075-1D868965151F}"/>
              </a:ext>
            </a:extLst>
          </p:cNvPr>
          <p:cNvSpPr>
            <a:spLocks noGrp="1"/>
          </p:cNvSpPr>
          <p:nvPr>
            <p:ph type="body" idx="1"/>
          </p:nvPr>
        </p:nvSpPr>
        <p:spPr>
          <a:xfrm>
            <a:off x="512064" y="2999232"/>
            <a:ext cx="23335488" cy="10541508"/>
          </a:xfrm>
        </p:spPr>
        <p:txBody>
          <a:bodyPr>
            <a:normAutofit fontScale="25000" lnSpcReduction="20000"/>
          </a:bodyPr>
          <a:lstStyle/>
          <a:p>
            <a:pPr marL="0" indent="0" algn="l">
              <a:buNone/>
            </a:pPr>
            <a:endParaRPr lang="en-US" b="1" i="0" u="none" strike="noStrike" dirty="0">
              <a:solidFill>
                <a:srgbClr val="0D3663"/>
              </a:solidFill>
              <a:effectLst/>
              <a:latin typeface="News Cycle"/>
            </a:endParaRPr>
          </a:p>
          <a:p>
            <a:pPr algn="l"/>
            <a:r>
              <a:rPr lang="en-US" sz="9800" b="0" i="0" u="none" strike="noStrike" dirty="0">
                <a:solidFill>
                  <a:srgbClr val="222222"/>
                </a:solidFill>
                <a:effectLst/>
                <a:latin typeface="Georgia" panose="02040502050405020303" pitchFamily="18" charset="0"/>
              </a:rPr>
              <a:t>Most of the framework decisions on substantive criminal law have now been repealed by directives based on Art. 83(1). They are as follows:</a:t>
            </a:r>
          </a:p>
          <a:p>
            <a:pPr algn="l">
              <a:buFont typeface="Arial" panose="020B0604020202020204" pitchFamily="34" charset="0"/>
              <a:buChar char="•"/>
            </a:pPr>
            <a:r>
              <a:rPr lang="en-US" sz="9800" b="0" i="0" u="none" strike="noStrike" dirty="0">
                <a:solidFill>
                  <a:srgbClr val="222222"/>
                </a:solidFill>
                <a:effectLst/>
                <a:latin typeface="Georgia" panose="02040502050405020303" pitchFamily="18" charset="0"/>
              </a:rPr>
              <a:t>The 2011 Directive on preventing and combating trafficking in human beings and protecting its victims;</a:t>
            </a:r>
          </a:p>
          <a:p>
            <a:pPr algn="l">
              <a:buFont typeface="Arial" panose="020B0604020202020204" pitchFamily="34" charset="0"/>
              <a:buChar char="•"/>
            </a:pPr>
            <a:r>
              <a:rPr lang="en-US" sz="9800" b="0" i="0" u="none" strike="noStrike" dirty="0">
                <a:solidFill>
                  <a:srgbClr val="222222"/>
                </a:solidFill>
                <a:effectLst/>
                <a:latin typeface="Georgia" panose="02040502050405020303" pitchFamily="18" charset="0"/>
              </a:rPr>
              <a:t>The 2011 Directive on combating the sexual abuse and sexual exploitation of children and child pornography;</a:t>
            </a:r>
          </a:p>
          <a:p>
            <a:pPr algn="l">
              <a:buFont typeface="Arial" panose="020B0604020202020204" pitchFamily="34" charset="0"/>
              <a:buChar char="•"/>
            </a:pPr>
            <a:r>
              <a:rPr lang="en-US" sz="9800" b="0" i="0" u="none" strike="noStrike" dirty="0">
                <a:solidFill>
                  <a:srgbClr val="222222"/>
                </a:solidFill>
                <a:effectLst/>
                <a:latin typeface="Georgia" panose="02040502050405020303" pitchFamily="18" charset="0"/>
              </a:rPr>
              <a:t>The 2013 Cybercrime Directive;</a:t>
            </a:r>
          </a:p>
          <a:p>
            <a:pPr algn="l">
              <a:buFont typeface="Arial" panose="020B0604020202020204" pitchFamily="34" charset="0"/>
              <a:buChar char="•"/>
            </a:pPr>
            <a:r>
              <a:rPr lang="en-US" sz="9800" b="0" i="0" u="none" strike="noStrike" dirty="0">
                <a:solidFill>
                  <a:srgbClr val="222222"/>
                </a:solidFill>
                <a:effectLst/>
                <a:latin typeface="Georgia" panose="02040502050405020303" pitchFamily="18" charset="0"/>
              </a:rPr>
              <a:t>The 2014 Directive on the protection of the euro against counterfeiting;</a:t>
            </a:r>
          </a:p>
          <a:p>
            <a:pPr algn="l">
              <a:buFont typeface="Arial" panose="020B0604020202020204" pitchFamily="34" charset="0"/>
              <a:buChar char="•"/>
            </a:pPr>
            <a:r>
              <a:rPr lang="en-US" sz="9800" b="0" i="0" u="none" strike="noStrike" dirty="0">
                <a:solidFill>
                  <a:srgbClr val="222222"/>
                </a:solidFill>
                <a:effectLst/>
                <a:latin typeface="Georgia" panose="02040502050405020303" pitchFamily="18" charset="0"/>
              </a:rPr>
              <a:t>The 2017 Directive on terrorism;</a:t>
            </a:r>
          </a:p>
          <a:p>
            <a:pPr algn="l">
              <a:buFont typeface="Arial" panose="020B0604020202020204" pitchFamily="34" charset="0"/>
              <a:buChar char="•"/>
            </a:pPr>
            <a:r>
              <a:rPr lang="en-US" sz="9800" b="0" i="0" u="none" strike="noStrike" dirty="0">
                <a:solidFill>
                  <a:srgbClr val="222222"/>
                </a:solidFill>
                <a:effectLst/>
                <a:latin typeface="Georgia" panose="02040502050405020303" pitchFamily="18" charset="0"/>
              </a:rPr>
              <a:t>The 2017 Drugs Directive;</a:t>
            </a:r>
          </a:p>
          <a:p>
            <a:pPr algn="l">
              <a:buFont typeface="Arial" panose="020B0604020202020204" pitchFamily="34" charset="0"/>
              <a:buChar char="•"/>
            </a:pPr>
            <a:r>
              <a:rPr lang="en-US" sz="9800" b="0" i="0" u="none" strike="noStrike" dirty="0">
                <a:solidFill>
                  <a:srgbClr val="222222"/>
                </a:solidFill>
                <a:effectLst/>
                <a:latin typeface="Georgia" panose="02040502050405020303" pitchFamily="18" charset="0"/>
              </a:rPr>
              <a:t>The 2018 criminal anti-money laundering Directive</a:t>
            </a:r>
          </a:p>
          <a:p>
            <a:pPr algn="l">
              <a:buFont typeface="Arial" panose="020B0604020202020204" pitchFamily="34" charset="0"/>
              <a:buChar char="•"/>
            </a:pPr>
            <a:r>
              <a:rPr lang="en-US" sz="9800" b="0" i="0" u="none" strike="noStrike" dirty="0">
                <a:solidFill>
                  <a:srgbClr val="222222"/>
                </a:solidFill>
                <a:effectLst/>
                <a:latin typeface="Georgia" panose="02040502050405020303" pitchFamily="18" charset="0"/>
              </a:rPr>
              <a:t>The 2019 non-cash counterfeiting Directive</a:t>
            </a:r>
          </a:p>
          <a:p>
            <a:pPr algn="l"/>
            <a:r>
              <a:rPr lang="en-US" sz="9800" b="0" i="0" u="none" strike="noStrike" dirty="0">
                <a:solidFill>
                  <a:srgbClr val="222222"/>
                </a:solidFill>
                <a:effectLst/>
                <a:latin typeface="Georgia" panose="02040502050405020303" pitchFamily="18" charset="0"/>
              </a:rPr>
              <a:t>This means that, of the ten Euro-crimes, seven have been addressed in specific directives.</a:t>
            </a:r>
            <a:endParaRPr lang="uk-UA" sz="9800" b="0" i="0" u="none" strike="noStrike" dirty="0">
              <a:solidFill>
                <a:srgbClr val="222222"/>
              </a:solidFill>
              <a:effectLst/>
              <a:latin typeface="Georgia" panose="02040502050405020303" pitchFamily="18" charset="0"/>
            </a:endParaRPr>
          </a:p>
          <a:p>
            <a:pPr algn="l"/>
            <a:r>
              <a:rPr lang="en-US" sz="9800" b="0" i="0" u="none" strike="noStrike" dirty="0">
                <a:solidFill>
                  <a:srgbClr val="222222"/>
                </a:solidFill>
                <a:effectLst/>
                <a:latin typeface="Georgia" panose="02040502050405020303" pitchFamily="18" charset="0"/>
              </a:rPr>
              <a:t>While arms trafficking, corruption, and </a:t>
            </a:r>
            <a:r>
              <a:rPr lang="en-US" sz="9800" b="0" i="0" u="none" strike="noStrike" dirty="0" err="1">
                <a:solidFill>
                  <a:srgbClr val="222222"/>
                </a:solidFill>
                <a:effectLst/>
                <a:latin typeface="Georgia" panose="02040502050405020303" pitchFamily="18" charset="0"/>
              </a:rPr>
              <a:t>organised</a:t>
            </a:r>
            <a:r>
              <a:rPr lang="en-US" sz="9800" b="0" i="0" u="none" strike="noStrike" dirty="0">
                <a:solidFill>
                  <a:srgbClr val="222222"/>
                </a:solidFill>
                <a:effectLst/>
                <a:latin typeface="Georgia" panose="02040502050405020303" pitchFamily="18" charset="0"/>
              </a:rPr>
              <a:t> crime have not been the subject matter of dedicated directives (yet), they are referred to in the other directives (e.g., as predicate offences for money laundering)</a:t>
            </a:r>
          </a:p>
          <a:p>
            <a:endParaRPr lang="ru-UA" dirty="0"/>
          </a:p>
        </p:txBody>
      </p:sp>
    </p:spTree>
    <p:extLst>
      <p:ext uri="{BB962C8B-B14F-4D97-AF65-F5344CB8AC3E}">
        <p14:creationId xmlns:p14="http://schemas.microsoft.com/office/powerpoint/2010/main" val="138978353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092DC2-248D-26F1-A1FA-A4AD9E0D3434}"/>
              </a:ext>
            </a:extLst>
          </p:cNvPr>
          <p:cNvSpPr>
            <a:spLocks noGrp="1"/>
          </p:cNvSpPr>
          <p:nvPr>
            <p:ph type="title"/>
          </p:nvPr>
        </p:nvSpPr>
        <p:spPr/>
        <p:txBody>
          <a:bodyPr>
            <a:noAutofit/>
          </a:bodyPr>
          <a:lstStyle/>
          <a:p>
            <a:r>
              <a:rPr lang="en-US" sz="7200" b="1" i="0" u="none" strike="noStrike" dirty="0">
                <a:solidFill>
                  <a:srgbClr val="0D3663"/>
                </a:solidFill>
                <a:effectLst/>
                <a:latin typeface="News Cycle"/>
              </a:rPr>
              <a:t>Offences related to ensuring the effective implementation of EU policies (Art. 83(2) TFEU)</a:t>
            </a:r>
            <a:br>
              <a:rPr lang="en-US" sz="7200" b="1" i="0" u="none" strike="noStrike" dirty="0">
                <a:solidFill>
                  <a:srgbClr val="0D3663"/>
                </a:solidFill>
                <a:effectLst/>
                <a:latin typeface="News Cycle"/>
              </a:rPr>
            </a:br>
            <a:endParaRPr lang="ru-UA" sz="7200" dirty="0"/>
          </a:p>
        </p:txBody>
      </p:sp>
      <p:sp>
        <p:nvSpPr>
          <p:cNvPr id="3" name="Текст 2">
            <a:extLst>
              <a:ext uri="{FF2B5EF4-FFF2-40B4-BE49-F238E27FC236}">
                <a16:creationId xmlns:a16="http://schemas.microsoft.com/office/drawing/2014/main" id="{242C9952-81DB-14A4-D3DC-ABC0E856CB45}"/>
              </a:ext>
            </a:extLst>
          </p:cNvPr>
          <p:cNvSpPr>
            <a:spLocks noGrp="1"/>
          </p:cNvSpPr>
          <p:nvPr>
            <p:ph type="body" idx="1"/>
          </p:nvPr>
        </p:nvSpPr>
        <p:spPr>
          <a:xfrm>
            <a:off x="1316736" y="3328416"/>
            <a:ext cx="21214080" cy="8990584"/>
          </a:xfrm>
        </p:spPr>
        <p:txBody>
          <a:bodyPr>
            <a:normAutofit fontScale="55000" lnSpcReduction="20000"/>
          </a:bodyPr>
          <a:lstStyle/>
          <a:p>
            <a:r>
              <a:rPr lang="en-US" b="0" i="0" u="none" strike="noStrike" dirty="0">
                <a:solidFill>
                  <a:srgbClr val="000000"/>
                </a:solidFill>
                <a:effectLst/>
                <a:latin typeface="-webkit-standard"/>
              </a:rPr>
              <a:t>- </a:t>
            </a:r>
            <a:r>
              <a:rPr lang="en-US" sz="7700" b="0" i="0" u="none" strike="noStrike" dirty="0">
                <a:solidFill>
                  <a:srgbClr val="000000"/>
                </a:solidFill>
                <a:effectLst/>
                <a:latin typeface="Times New Roman" panose="02020603050405020304" pitchFamily="18" charset="0"/>
                <a:cs typeface="Times New Roman" panose="02020603050405020304" pitchFamily="18" charset="0"/>
              </a:rPr>
              <a:t>determination of EU law with regard to specific provisions of EU treaties, regulations and directives in terms of the principle of subsidiarity (the level of mandatory implementation of a rule);</a:t>
            </a:r>
            <a:br>
              <a:rPr lang="en-US" sz="7700" dirty="0">
                <a:latin typeface="Times New Roman" panose="02020603050405020304" pitchFamily="18" charset="0"/>
                <a:cs typeface="Times New Roman" panose="02020603050405020304" pitchFamily="18" charset="0"/>
              </a:rPr>
            </a:br>
            <a:r>
              <a:rPr lang="en-US" sz="7700" b="0" i="0" u="none" strike="noStrike" dirty="0">
                <a:solidFill>
                  <a:srgbClr val="000000"/>
                </a:solidFill>
                <a:effectLst/>
                <a:latin typeface="Times New Roman" panose="02020603050405020304" pitchFamily="18" charset="0"/>
                <a:cs typeface="Times New Roman" panose="02020603050405020304" pitchFamily="18" charset="0"/>
              </a:rPr>
              <a:t>- Analyzing the relevant provisions of national criminal law and determining how they comply with EU law;</a:t>
            </a:r>
            <a:br>
              <a:rPr lang="en-US" sz="7700" dirty="0">
                <a:latin typeface="Times New Roman" panose="02020603050405020304" pitchFamily="18" charset="0"/>
                <a:cs typeface="Times New Roman" panose="02020603050405020304" pitchFamily="18" charset="0"/>
              </a:rPr>
            </a:br>
            <a:r>
              <a:rPr lang="en-US" sz="7700" b="0" i="0" u="none" strike="noStrike" dirty="0">
                <a:solidFill>
                  <a:srgbClr val="000000"/>
                </a:solidFill>
                <a:effectLst/>
                <a:latin typeface="Times New Roman" panose="02020603050405020304" pitchFamily="18" charset="0"/>
                <a:cs typeface="Times New Roman" panose="02020603050405020304" pitchFamily="18" charset="0"/>
              </a:rPr>
              <a:t>- assessing the level of approximation of the corpus delicti and the system of sanctions to EU law;</a:t>
            </a:r>
            <a:br>
              <a:rPr lang="en-US" sz="7700" dirty="0">
                <a:latin typeface="Times New Roman" panose="02020603050405020304" pitchFamily="18" charset="0"/>
                <a:cs typeface="Times New Roman" panose="02020603050405020304" pitchFamily="18" charset="0"/>
              </a:rPr>
            </a:br>
            <a:r>
              <a:rPr lang="en-US" sz="7700" b="0" i="0" u="none" strike="noStrike" dirty="0">
                <a:solidFill>
                  <a:srgbClr val="000000"/>
                </a:solidFill>
                <a:effectLst/>
                <a:latin typeface="Times New Roman" panose="02020603050405020304" pitchFamily="18" charset="0"/>
                <a:cs typeface="Times New Roman" panose="02020603050405020304" pitchFamily="18" charset="0"/>
              </a:rPr>
              <a:t>- determining the balance of interests in terms of consistency and coherence in the application of EU law with the need to respect the national sovereignty of EU Member States and their right to define and punish criminal offenses through interpretation or implementation of the legal provision</a:t>
            </a:r>
            <a:br>
              <a:rPr lang="en-US" dirty="0"/>
            </a:br>
            <a:br>
              <a:rPr lang="en-US" dirty="0"/>
            </a:br>
            <a:r>
              <a:rPr lang="ru-UA" sz="4100" i="1" dirty="0">
                <a:solidFill>
                  <a:srgbClr val="333333"/>
                </a:solidFill>
                <a:effectLst/>
                <a:latin typeface="Times New Roman" panose="02020603050405020304" pitchFamily="18" charset="0"/>
                <a:ea typeface="Times New Roman" panose="02020603050405020304" pitchFamily="18" charset="0"/>
              </a:rPr>
              <a:t>Opinion of Mr Advocate General Ruiz-Jarabo Colomer delivered on 12 September 2006. </a:t>
            </a:r>
            <a:br>
              <a:rPr lang="ru-UA" sz="4100" i="1" dirty="0">
                <a:solidFill>
                  <a:srgbClr val="333333"/>
                </a:solidFill>
                <a:effectLst/>
                <a:latin typeface="Times New Roman" panose="02020603050405020304" pitchFamily="18" charset="0"/>
                <a:ea typeface="Times New Roman" panose="02020603050405020304" pitchFamily="18" charset="0"/>
              </a:rPr>
            </a:br>
            <a:r>
              <a:rPr lang="ru-UA" sz="4100" i="1" dirty="0">
                <a:solidFill>
                  <a:srgbClr val="333333"/>
                </a:solidFill>
                <a:effectLst/>
                <a:latin typeface="Times New Roman" panose="02020603050405020304" pitchFamily="18" charset="0"/>
                <a:ea typeface="Times New Roman" panose="02020603050405020304" pitchFamily="18" charset="0"/>
              </a:rPr>
              <a:t>Advocaten voor de Wereld VZW v Leden van de Ministerraad.  Case C-303/05. </a:t>
            </a:r>
            <a:r>
              <a:rPr lang="en-US" sz="4100" i="1" dirty="0">
                <a:solidFill>
                  <a:srgbClr val="333333"/>
                </a:solidFill>
                <a:effectLst/>
                <a:latin typeface="Times New Roman" panose="02020603050405020304" pitchFamily="18" charset="0"/>
                <a:ea typeface="Times New Roman" panose="02020603050405020304" pitchFamily="18" charset="0"/>
              </a:rPr>
              <a:t>URL</a:t>
            </a:r>
            <a:r>
              <a:rPr lang="uk-UA" sz="4100" i="1" dirty="0">
                <a:solidFill>
                  <a:srgbClr val="333333"/>
                </a:solidFill>
                <a:effectLst/>
                <a:latin typeface="Times New Roman" panose="02020603050405020304" pitchFamily="18" charset="0"/>
                <a:ea typeface="Times New Roman" panose="02020603050405020304" pitchFamily="18" charset="0"/>
              </a:rPr>
              <a:t>: </a:t>
            </a:r>
            <a:r>
              <a:rPr lang="uk-UA" sz="4100" i="1" dirty="0" err="1">
                <a:solidFill>
                  <a:srgbClr val="333333"/>
                </a:solidFill>
                <a:effectLst/>
                <a:latin typeface="Times New Roman" panose="02020603050405020304" pitchFamily="18" charset="0"/>
                <a:ea typeface="Times New Roman" panose="02020603050405020304" pitchFamily="18" charset="0"/>
              </a:rPr>
              <a:t>https</a:t>
            </a:r>
            <a:r>
              <a:rPr lang="uk-UA" sz="4100" i="1" dirty="0">
                <a:solidFill>
                  <a:srgbClr val="333333"/>
                </a:solidFill>
                <a:effectLst/>
                <a:latin typeface="Times New Roman" panose="02020603050405020304" pitchFamily="18" charset="0"/>
                <a:ea typeface="Times New Roman" panose="02020603050405020304" pitchFamily="18" charset="0"/>
              </a:rPr>
              <a:t>://</a:t>
            </a:r>
            <a:r>
              <a:rPr lang="uk-UA" sz="4100" i="1" dirty="0" err="1">
                <a:solidFill>
                  <a:srgbClr val="333333"/>
                </a:solidFill>
                <a:effectLst/>
                <a:latin typeface="Times New Roman" panose="02020603050405020304" pitchFamily="18" charset="0"/>
                <a:ea typeface="Times New Roman" panose="02020603050405020304" pitchFamily="18" charset="0"/>
              </a:rPr>
              <a:t>eur-lex.europa.eu</a:t>
            </a:r>
            <a:r>
              <a:rPr lang="uk-UA" sz="4100" i="1" dirty="0">
                <a:solidFill>
                  <a:srgbClr val="333333"/>
                </a:solidFill>
                <a:effectLst/>
                <a:latin typeface="Times New Roman" panose="02020603050405020304" pitchFamily="18" charset="0"/>
                <a:ea typeface="Times New Roman" panose="02020603050405020304" pitchFamily="18" charset="0"/>
              </a:rPr>
              <a:t>/</a:t>
            </a:r>
            <a:r>
              <a:rPr lang="uk-UA" sz="4100" i="1" dirty="0" err="1">
                <a:solidFill>
                  <a:srgbClr val="333333"/>
                </a:solidFill>
                <a:effectLst/>
                <a:latin typeface="Times New Roman" panose="02020603050405020304" pitchFamily="18" charset="0"/>
                <a:ea typeface="Times New Roman" panose="02020603050405020304" pitchFamily="18" charset="0"/>
              </a:rPr>
              <a:t>legal-content</a:t>
            </a:r>
            <a:r>
              <a:rPr lang="uk-UA" sz="4100" i="1" dirty="0">
                <a:solidFill>
                  <a:srgbClr val="333333"/>
                </a:solidFill>
                <a:effectLst/>
                <a:latin typeface="Times New Roman" panose="02020603050405020304" pitchFamily="18" charset="0"/>
                <a:ea typeface="Times New Roman" panose="02020603050405020304" pitchFamily="18" charset="0"/>
              </a:rPr>
              <a:t>/EN/TXT/?</a:t>
            </a:r>
            <a:r>
              <a:rPr lang="uk-UA" sz="4100" i="1" dirty="0" err="1">
                <a:solidFill>
                  <a:srgbClr val="333333"/>
                </a:solidFill>
                <a:effectLst/>
                <a:latin typeface="Times New Roman" panose="02020603050405020304" pitchFamily="18" charset="0"/>
                <a:ea typeface="Times New Roman" panose="02020603050405020304" pitchFamily="18" charset="0"/>
              </a:rPr>
              <a:t>uri</a:t>
            </a:r>
            <a:r>
              <a:rPr lang="uk-UA" sz="4100" i="1" dirty="0">
                <a:solidFill>
                  <a:srgbClr val="333333"/>
                </a:solidFill>
                <a:effectLst/>
                <a:latin typeface="Times New Roman" panose="02020603050405020304" pitchFamily="18" charset="0"/>
                <a:ea typeface="Times New Roman" panose="02020603050405020304" pitchFamily="18" charset="0"/>
              </a:rPr>
              <a:t>=CELEX%3A62005CC0303</a:t>
            </a:r>
            <a:endParaRPr lang="ru-UA" sz="4100" i="1" dirty="0">
              <a:effectLst/>
              <a:latin typeface="Times New Roman" panose="02020603050405020304" pitchFamily="18" charset="0"/>
              <a:ea typeface="Times New Roman" panose="02020603050405020304" pitchFamily="18" charset="0"/>
            </a:endParaRPr>
          </a:p>
          <a:p>
            <a:pPr marL="0" indent="0">
              <a:buNone/>
            </a:pPr>
            <a:br>
              <a:rPr lang="en-US" sz="4100" i="1" dirty="0"/>
            </a:br>
            <a:endParaRPr lang="ru-UA" sz="4100" i="1" dirty="0"/>
          </a:p>
        </p:txBody>
      </p:sp>
    </p:spTree>
    <p:extLst>
      <p:ext uri="{BB962C8B-B14F-4D97-AF65-F5344CB8AC3E}">
        <p14:creationId xmlns:p14="http://schemas.microsoft.com/office/powerpoint/2010/main" val="343873230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6DC4A64-8F87-9A73-17DD-FE7434AB4AC9}"/>
              </a:ext>
            </a:extLst>
          </p:cNvPr>
          <p:cNvSpPr>
            <a:spLocks noGrp="1"/>
          </p:cNvSpPr>
          <p:nvPr>
            <p:ph type="title"/>
          </p:nvPr>
        </p:nvSpPr>
        <p:spPr/>
        <p:txBody>
          <a:bodyPr>
            <a:normAutofit fontScale="90000"/>
          </a:bodyPr>
          <a:lstStyle/>
          <a:p>
            <a:r>
              <a:rPr lang="en-US" dirty="0">
                <a:solidFill>
                  <a:srgbClr val="222222"/>
                </a:solidFill>
                <a:latin typeface="Georgia" panose="02040502050405020303" pitchFamily="18" charset="0"/>
              </a:rPr>
              <a:t>which EU policies require the use of criminal law</a:t>
            </a:r>
            <a:endParaRPr lang="ru-UA" dirty="0"/>
          </a:p>
        </p:txBody>
      </p:sp>
      <p:sp>
        <p:nvSpPr>
          <p:cNvPr id="3" name="Текст 2">
            <a:extLst>
              <a:ext uri="{FF2B5EF4-FFF2-40B4-BE49-F238E27FC236}">
                <a16:creationId xmlns:a16="http://schemas.microsoft.com/office/drawing/2014/main" id="{B89DAA6C-129F-DB89-9491-74FF7CC662EF}"/>
              </a:ext>
            </a:extLst>
          </p:cNvPr>
          <p:cNvSpPr>
            <a:spLocks noGrp="1"/>
          </p:cNvSpPr>
          <p:nvPr>
            <p:ph type="body" idx="1"/>
          </p:nvPr>
        </p:nvSpPr>
        <p:spPr>
          <a:xfrm>
            <a:off x="768096" y="4127500"/>
            <a:ext cx="23006304" cy="8191500"/>
          </a:xfrm>
        </p:spPr>
        <p:txBody>
          <a:bodyPr>
            <a:normAutofit fontScale="62500" lnSpcReduction="20000"/>
          </a:bodyPr>
          <a:lstStyle/>
          <a:p>
            <a:pPr algn="l"/>
            <a:r>
              <a:rPr lang="en-US" b="0" i="0" u="none" strike="noStrike" dirty="0">
                <a:solidFill>
                  <a:srgbClr val="222222"/>
                </a:solidFill>
                <a:effectLst/>
                <a:latin typeface="Georgia" panose="02040502050405020303" pitchFamily="18" charset="0"/>
              </a:rPr>
              <a:t>EU institutions need to make policy choices in terms of the use or non-use of criminal law (instead of other measures, such as administrative sanctions) as tools to enforce legislation</a:t>
            </a:r>
          </a:p>
          <a:p>
            <a:pPr algn="l"/>
            <a:r>
              <a:rPr lang="en-US" b="0" i="0" u="none" strike="noStrike" dirty="0">
                <a:solidFill>
                  <a:srgbClr val="222222"/>
                </a:solidFill>
                <a:effectLst/>
                <a:latin typeface="Georgia" panose="02040502050405020303" pitchFamily="18" charset="0"/>
              </a:rPr>
              <a:t>Already in 2011, the Commission issued specific guidance on this point in a Communication which outlined the principles that should guide EU criminal law legislation and the policy areas where it might be needed.</a:t>
            </a:r>
          </a:p>
          <a:p>
            <a:pPr algn="l"/>
            <a:r>
              <a:rPr lang="en-US" b="0" i="0" u="none" strike="noStrike" dirty="0">
                <a:solidFill>
                  <a:srgbClr val="222222"/>
                </a:solidFill>
                <a:effectLst/>
                <a:latin typeface="Georgia" panose="02040502050405020303" pitchFamily="18" charset="0"/>
              </a:rPr>
              <a:t>As is well known, the policies of the European Union are wide-ranging and cover such diverse areas as road transport, environmental protection, consumer protection, social policies, regulations for the financial sector, data protection, and the protection of the financial interests of the EU. </a:t>
            </a:r>
          </a:p>
          <a:p>
            <a:pPr algn="l"/>
            <a:r>
              <a:rPr lang="en-US" b="0" i="0" u="none" strike="noStrike" dirty="0">
                <a:solidFill>
                  <a:srgbClr val="222222"/>
                </a:solidFill>
                <a:effectLst/>
                <a:latin typeface="Georgia" panose="02040502050405020303" pitchFamily="18" charset="0"/>
              </a:rPr>
              <a:t>All of them require effective implementation but not necessarily through criminal sanctions. Certainly, criminal law can, as a last resort (</a:t>
            </a:r>
            <a:r>
              <a:rPr lang="en-US" b="0" i="1" u="none" strike="noStrike" dirty="0">
                <a:solidFill>
                  <a:srgbClr val="222222"/>
                </a:solidFill>
                <a:effectLst/>
                <a:latin typeface="Georgia" panose="02040502050405020303" pitchFamily="18" charset="0"/>
              </a:rPr>
              <a:t>ultima ratio</a:t>
            </a:r>
            <a:r>
              <a:rPr lang="en-US" b="0" i="0" u="none" strike="noStrike" dirty="0">
                <a:solidFill>
                  <a:srgbClr val="222222"/>
                </a:solidFill>
                <a:effectLst/>
                <a:latin typeface="Georgia" panose="02040502050405020303" pitchFamily="18" charset="0"/>
              </a:rPr>
              <a:t>), play an important role when other means of implementation have failed. </a:t>
            </a:r>
          </a:p>
          <a:p>
            <a:pPr algn="l"/>
            <a:r>
              <a:rPr lang="en-US" b="0" i="0" u="none" strike="noStrike" dirty="0">
                <a:solidFill>
                  <a:srgbClr val="222222"/>
                </a:solidFill>
                <a:effectLst/>
                <a:latin typeface="Georgia" panose="02040502050405020303" pitchFamily="18" charset="0"/>
              </a:rPr>
              <a:t>The development of an EU criminal policy on the basis of Art. 83(2) TFEU is therefore particularly sensitive and the need to introduce criminal measures must be demonstrated in a way that goes beyond the traditional scrutiny imposed by the principles of proportionality and subsidiarity. These considerations may explain why, to date, only two directives have been based on Art. 83(2): the 2014 Market Abuse Directive</a:t>
            </a:r>
            <a:r>
              <a:rPr lang="en-US" b="1" baseline="30000" dirty="0">
                <a:solidFill>
                  <a:srgbClr val="000000"/>
                </a:solidFill>
                <a:latin typeface="Georgia" panose="02040502050405020303" pitchFamily="18" charset="0"/>
              </a:rPr>
              <a:t> </a:t>
            </a:r>
            <a:r>
              <a:rPr lang="en-US" b="0" i="0" u="none" strike="noStrike" dirty="0">
                <a:solidFill>
                  <a:srgbClr val="222222"/>
                </a:solidFill>
                <a:effectLst/>
                <a:latin typeface="Georgia" panose="02040502050405020303" pitchFamily="18" charset="0"/>
              </a:rPr>
              <a:t>and the 2017 PIF Directive.</a:t>
            </a:r>
          </a:p>
          <a:p>
            <a:endParaRPr lang="ru-UA" dirty="0"/>
          </a:p>
        </p:txBody>
      </p:sp>
    </p:spTree>
    <p:extLst>
      <p:ext uri="{BB962C8B-B14F-4D97-AF65-F5344CB8AC3E}">
        <p14:creationId xmlns:p14="http://schemas.microsoft.com/office/powerpoint/2010/main" val="219515049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438DEB-CC22-25E4-46B8-3161EAF23DCC}"/>
              </a:ext>
            </a:extLst>
          </p:cNvPr>
          <p:cNvSpPr>
            <a:spLocks noGrp="1"/>
          </p:cNvSpPr>
          <p:nvPr>
            <p:ph type="title"/>
          </p:nvPr>
        </p:nvSpPr>
        <p:spPr/>
        <p:txBody>
          <a:bodyPr/>
          <a:lstStyle/>
          <a:p>
            <a:r>
              <a:rPr lang="en-US" dirty="0"/>
              <a:t>European Court of Justice </a:t>
            </a:r>
            <a:endParaRPr lang="ru-UA" dirty="0"/>
          </a:p>
        </p:txBody>
      </p:sp>
      <p:sp>
        <p:nvSpPr>
          <p:cNvPr id="3" name="Текст 2">
            <a:extLst>
              <a:ext uri="{FF2B5EF4-FFF2-40B4-BE49-F238E27FC236}">
                <a16:creationId xmlns:a16="http://schemas.microsoft.com/office/drawing/2014/main" id="{F29CAB2C-5A48-F198-AC7A-A54616B13636}"/>
              </a:ext>
            </a:extLst>
          </p:cNvPr>
          <p:cNvSpPr>
            <a:spLocks noGrp="1"/>
          </p:cNvSpPr>
          <p:nvPr>
            <p:ph type="body" idx="1"/>
          </p:nvPr>
        </p:nvSpPr>
        <p:spPr/>
        <p:txBody>
          <a:bodyPr>
            <a:normAutofit fontScale="85000" lnSpcReduction="10000"/>
          </a:bodyPr>
          <a:lstStyle/>
          <a:p>
            <a:r>
              <a:rPr lang="en-US" dirty="0"/>
              <a:t>In November 2022, in the judgment of the in the case of Luxembourg's claim on the legality of public access to the registers of beneficial owners, which is provided for by the EU anti-money laundering directives, the Court ruled that the provision of public access to the identification and personal data of beneficial owners would violate the right to respect for private and family life, as well as the right to protection of personal data, which are enshrined in Articles 7 and 8 of the European Union Charter for the Protection of Human Rights and Fundamental Freedoms, respectively. Thus, Directive 2018/843 on the use of criminal law measures to combat money laundering was declared invalid insofar as it required that information on the beneficial owners of companies be publicly available. It is known that after this decision of the EU Court of Justice, EU states began to close state registers of beneficial owners of companies, which may undermine the effectiveness of the stated EU goals of preventing money laundering, but guarantees that interference with fundamental rights will be compensated.</a:t>
            </a:r>
            <a:endParaRPr lang="ru-UA" dirty="0"/>
          </a:p>
        </p:txBody>
      </p:sp>
    </p:spTree>
    <p:extLst>
      <p:ext uri="{BB962C8B-B14F-4D97-AF65-F5344CB8AC3E}">
        <p14:creationId xmlns:p14="http://schemas.microsoft.com/office/powerpoint/2010/main" val="427158520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7AC54D-A3AA-009D-2AF3-1EB60D1FE5E2}"/>
              </a:ext>
            </a:extLst>
          </p:cNvPr>
          <p:cNvSpPr>
            <a:spLocks noGrp="1"/>
          </p:cNvSpPr>
          <p:nvPr>
            <p:ph type="title"/>
          </p:nvPr>
        </p:nvSpPr>
        <p:spPr>
          <a:xfrm>
            <a:off x="2374900" y="889000"/>
            <a:ext cx="19621500" cy="1781048"/>
          </a:xfrm>
        </p:spPr>
        <p:txBody>
          <a:bodyPr/>
          <a:lstStyle/>
          <a:p>
            <a:r>
              <a:rPr lang="en-US" dirty="0" err="1"/>
              <a:t>Lisbonising</a:t>
            </a:r>
            <a:r>
              <a:rPr lang="en-US" dirty="0"/>
              <a:t> the paths</a:t>
            </a:r>
            <a:endParaRPr lang="ru-UA" dirty="0"/>
          </a:p>
        </p:txBody>
      </p:sp>
      <p:sp>
        <p:nvSpPr>
          <p:cNvPr id="3" name="Текст 2">
            <a:extLst>
              <a:ext uri="{FF2B5EF4-FFF2-40B4-BE49-F238E27FC236}">
                <a16:creationId xmlns:a16="http://schemas.microsoft.com/office/drawing/2014/main" id="{42652DD2-DD55-C8A1-1054-8F9DFD5DA81E}"/>
              </a:ext>
            </a:extLst>
          </p:cNvPr>
          <p:cNvSpPr>
            <a:spLocks noGrp="1"/>
          </p:cNvSpPr>
          <p:nvPr>
            <p:ph type="body" idx="1"/>
          </p:nvPr>
        </p:nvSpPr>
        <p:spPr>
          <a:xfrm>
            <a:off x="658368" y="3108960"/>
            <a:ext cx="22969728" cy="9210040"/>
          </a:xfrm>
        </p:spPr>
        <p:txBody>
          <a:bodyPr>
            <a:normAutofit fontScale="85000" lnSpcReduction="20000"/>
          </a:bodyPr>
          <a:lstStyle/>
          <a:p>
            <a:pPr algn="l">
              <a:buFont typeface="Arial" panose="020B0604020202020204" pitchFamily="34" charset="0"/>
              <a:buChar char="•"/>
            </a:pPr>
            <a:r>
              <a:rPr lang="en-US" b="0" i="0" u="none" strike="noStrike" dirty="0">
                <a:solidFill>
                  <a:srgbClr val="222222"/>
                </a:solidFill>
                <a:effectLst/>
                <a:latin typeface="Georgia" panose="02040502050405020303" pitchFamily="18" charset="0"/>
              </a:rPr>
              <a:t>Road transport, concerning, for instance, serious infringements of EU social, technical, safety, and market rules for professional transports;</a:t>
            </a:r>
          </a:p>
          <a:p>
            <a:pPr algn="l">
              <a:buFont typeface="Arial" panose="020B0604020202020204" pitchFamily="34" charset="0"/>
              <a:buChar char="•"/>
            </a:pPr>
            <a:r>
              <a:rPr lang="en-US" b="0" i="0" u="none" strike="noStrike" dirty="0">
                <a:solidFill>
                  <a:srgbClr val="222222"/>
                </a:solidFill>
                <a:effectLst/>
                <a:latin typeface="Georgia" panose="02040502050405020303" pitchFamily="18" charset="0"/>
              </a:rPr>
              <a:t>Data protection, in cases of serious breaches of existing EU rules;</a:t>
            </a:r>
          </a:p>
          <a:p>
            <a:pPr algn="l">
              <a:buFont typeface="Arial" panose="020B0604020202020204" pitchFamily="34" charset="0"/>
              <a:buChar char="•"/>
            </a:pPr>
            <a:r>
              <a:rPr lang="en-US" b="0" i="0" u="none" strike="noStrike" dirty="0">
                <a:solidFill>
                  <a:srgbClr val="222222"/>
                </a:solidFill>
                <a:effectLst/>
                <a:latin typeface="Georgia" panose="02040502050405020303" pitchFamily="18" charset="0"/>
              </a:rPr>
              <a:t>Customs rules on the approximation of customs offences and penalties;</a:t>
            </a:r>
          </a:p>
          <a:p>
            <a:pPr algn="l">
              <a:buFont typeface="Arial" panose="020B0604020202020204" pitchFamily="34" charset="0"/>
              <a:buChar char="•"/>
            </a:pPr>
            <a:r>
              <a:rPr lang="en-US" b="0" i="0" u="none" strike="noStrike" dirty="0">
                <a:solidFill>
                  <a:srgbClr val="222222"/>
                </a:solidFill>
                <a:effectLst/>
                <a:latin typeface="Georgia" panose="02040502050405020303" pitchFamily="18" charset="0"/>
              </a:rPr>
              <a:t>Fisheries policy, in order to counter illegal, unreported, and unregulated fishing; and</a:t>
            </a:r>
          </a:p>
          <a:p>
            <a:pPr algn="l">
              <a:buFont typeface="Arial" panose="020B0604020202020204" pitchFamily="34" charset="0"/>
              <a:buChar char="•"/>
            </a:pPr>
            <a:r>
              <a:rPr lang="en-US" b="0" i="0" u="none" strike="noStrike" dirty="0">
                <a:solidFill>
                  <a:srgbClr val="222222"/>
                </a:solidFill>
                <a:effectLst/>
                <a:latin typeface="Georgia" panose="02040502050405020303" pitchFamily="18" charset="0"/>
              </a:rPr>
              <a:t>Internal market policies to fight serious illegal practices, such as counterfeiting and corruption or undeclared conflicts of interest in the context of public procurement.</a:t>
            </a:r>
          </a:p>
          <a:p>
            <a:pPr algn="l"/>
            <a:r>
              <a:rPr lang="en-US" b="0" i="0" u="none" strike="noStrike" dirty="0">
                <a:solidFill>
                  <a:srgbClr val="222222"/>
                </a:solidFill>
                <a:effectLst/>
                <a:latin typeface="Georgia" panose="02040502050405020303" pitchFamily="18" charset="0"/>
              </a:rPr>
              <a:t>not all Euro-crimes have been defined in specific directives, either. Corruption and </a:t>
            </a:r>
            <a:r>
              <a:rPr lang="en-US" b="0" i="0" u="none" strike="noStrike" dirty="0" err="1">
                <a:solidFill>
                  <a:srgbClr val="222222"/>
                </a:solidFill>
                <a:effectLst/>
                <a:latin typeface="Georgia" panose="02040502050405020303" pitchFamily="18" charset="0"/>
              </a:rPr>
              <a:t>organised</a:t>
            </a:r>
            <a:r>
              <a:rPr lang="en-US" b="0" i="0" u="none" strike="noStrike" dirty="0">
                <a:solidFill>
                  <a:srgbClr val="222222"/>
                </a:solidFill>
                <a:effectLst/>
                <a:latin typeface="Georgia" panose="02040502050405020303" pitchFamily="18" charset="0"/>
              </a:rPr>
              <a:t> crime, in particular, would lend themselves to legislation at the Union level, because they are also already the subject of international conventions and have been referred to in Union legislation.</a:t>
            </a:r>
          </a:p>
          <a:p>
            <a:endParaRPr lang="ru-UA" dirty="0"/>
          </a:p>
        </p:txBody>
      </p:sp>
    </p:spTree>
    <p:extLst>
      <p:ext uri="{BB962C8B-B14F-4D97-AF65-F5344CB8AC3E}">
        <p14:creationId xmlns:p14="http://schemas.microsoft.com/office/powerpoint/2010/main" val="4099691272"/>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Ursula von der Leyen presenta su visión al Parlamento ...">
            <a:extLst>
              <a:ext uri="{FF2B5EF4-FFF2-40B4-BE49-F238E27FC236}">
                <a16:creationId xmlns:a16="http://schemas.microsoft.com/office/drawing/2014/main" id="{E963158D-9FFE-8B95-D263-0BAEEC971D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289"/>
          <a:stretch/>
        </p:blipFill>
        <p:spPr bwMode="auto">
          <a:xfrm>
            <a:off x="5732945" y="1283962"/>
            <a:ext cx="13827264" cy="9018368"/>
          </a:xfrm>
          <a:prstGeom prst="rect">
            <a:avLst/>
          </a:prstGeom>
          <a:solidFill>
            <a:srgbClr val="FFFFFF"/>
          </a:solidFill>
          <a:ln w="9525">
            <a:round/>
          </a:ln>
        </p:spPr>
      </p:pic>
      <p:sp>
        <p:nvSpPr>
          <p:cNvPr id="6151" name="Title 2">
            <a:extLst>
              <a:ext uri="{FF2B5EF4-FFF2-40B4-BE49-F238E27FC236}">
                <a16:creationId xmlns:a16="http://schemas.microsoft.com/office/drawing/2014/main" id="{25974432-6904-DEE6-815F-8292B0AA742C}"/>
              </a:ext>
            </a:extLst>
          </p:cNvPr>
          <p:cNvSpPr>
            <a:spLocks noGrp="1"/>
          </p:cNvSpPr>
          <p:nvPr>
            <p:ph type="title"/>
          </p:nvPr>
        </p:nvSpPr>
        <p:spPr>
          <a:xfrm>
            <a:off x="2374900" y="9080500"/>
            <a:ext cx="19173135" cy="513260"/>
          </a:xfrm>
        </p:spPr>
        <p:txBody>
          <a:bodyPr>
            <a:normAutofit fontScale="90000"/>
          </a:bodyPr>
          <a:lstStyle/>
          <a:p>
            <a:endParaRPr lang="en-US" dirty="0"/>
          </a:p>
        </p:txBody>
      </p:sp>
      <p:sp>
        <p:nvSpPr>
          <p:cNvPr id="3" name="TextBox 2">
            <a:extLst>
              <a:ext uri="{FF2B5EF4-FFF2-40B4-BE49-F238E27FC236}">
                <a16:creationId xmlns:a16="http://schemas.microsoft.com/office/drawing/2014/main" id="{D556E8C4-EF47-00F6-1594-131A65075605}"/>
              </a:ext>
            </a:extLst>
          </p:cNvPr>
          <p:cNvSpPr txBox="1"/>
          <p:nvPr/>
        </p:nvSpPr>
        <p:spPr>
          <a:xfrm>
            <a:off x="1272209" y="10654748"/>
            <a:ext cx="22581703" cy="22865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0">
            <a:scrgbClr r="0" g="0" b="0"/>
          </a:lnRef>
          <a:fillRef idx="0">
            <a:scrgbClr r="0" g="0" b="0"/>
          </a:fillRef>
          <a:effectRef idx="0">
            <a:scrgbClr r="0" g="0" b="0"/>
          </a:effectRef>
          <a:fontRef idx="none"/>
        </p:style>
        <p:txBody>
          <a:bodyPr lIns="50800" tIns="50800" rIns="50800" bIns="50800" anchor="t">
            <a:normAutofit/>
          </a:bodyPr>
          <a:lstStyle/>
          <a:p>
            <a:pPr>
              <a:spcAft>
                <a:spcPts val="600"/>
              </a:spcAft>
            </a:pPr>
            <a:r>
              <a:rPr lang="en-US" sz="4600" dirty="0">
                <a:effectLst/>
              </a:rPr>
              <a:t>Commission President Ursula von der Leyen noted  the EU should do all it can to prevent domestic violence, protect victims, and punish international offenders. </a:t>
            </a:r>
          </a:p>
        </p:txBody>
      </p:sp>
    </p:spTree>
    <p:extLst>
      <p:ext uri="{BB962C8B-B14F-4D97-AF65-F5344CB8AC3E}">
        <p14:creationId xmlns:p14="http://schemas.microsoft.com/office/powerpoint/2010/main" val="275235658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EB2617-B91F-4843-5095-24DDF82BB076}"/>
              </a:ext>
            </a:extLst>
          </p:cNvPr>
          <p:cNvSpPr>
            <a:spLocks noGrp="1"/>
          </p:cNvSpPr>
          <p:nvPr>
            <p:ph type="title"/>
          </p:nvPr>
        </p:nvSpPr>
        <p:spPr/>
        <p:txBody>
          <a:bodyPr>
            <a:normAutofit fontScale="90000"/>
          </a:bodyPr>
          <a:lstStyle/>
          <a:p>
            <a:r>
              <a:rPr lang="en-US" b="0" i="0" u="none" strike="noStrike" dirty="0">
                <a:solidFill>
                  <a:srgbClr val="222222"/>
                </a:solidFill>
                <a:effectLst/>
                <a:latin typeface="Georgia" panose="02040502050405020303" pitchFamily="18" charset="0"/>
              </a:rPr>
              <a:t>Strategy to protect victims</a:t>
            </a:r>
            <a:br>
              <a:rPr lang="en-US" b="0" i="0" u="none" strike="noStrike" dirty="0">
                <a:solidFill>
                  <a:srgbClr val="222222"/>
                </a:solidFill>
                <a:effectLst/>
                <a:latin typeface="Georgia" panose="02040502050405020303" pitchFamily="18" charset="0"/>
              </a:rPr>
            </a:br>
            <a:endParaRPr lang="ru-UA" dirty="0"/>
          </a:p>
        </p:txBody>
      </p:sp>
      <p:graphicFrame>
        <p:nvGraphicFramePr>
          <p:cNvPr id="4" name="Таблица 3">
            <a:extLst>
              <a:ext uri="{FF2B5EF4-FFF2-40B4-BE49-F238E27FC236}">
                <a16:creationId xmlns:a16="http://schemas.microsoft.com/office/drawing/2014/main" id="{DA01364E-9859-D22F-0FD1-D4FED8A79962}"/>
              </a:ext>
            </a:extLst>
          </p:cNvPr>
          <p:cNvGraphicFramePr>
            <a:graphicFrameLocks noGrp="1"/>
          </p:cNvGraphicFramePr>
          <p:nvPr>
            <p:extLst>
              <p:ext uri="{D42A27DB-BD31-4B8C-83A1-F6EECF244321}">
                <p14:modId xmlns:p14="http://schemas.microsoft.com/office/powerpoint/2010/main" val="132584594"/>
              </p:ext>
            </p:extLst>
          </p:nvPr>
        </p:nvGraphicFramePr>
        <p:xfrm>
          <a:off x="731520" y="4127500"/>
          <a:ext cx="22823424" cy="12788900"/>
        </p:xfrm>
        <a:graphic>
          <a:graphicData uri="http://schemas.openxmlformats.org/drawingml/2006/table">
            <a:tbl>
              <a:tblPr/>
              <a:tblGrid>
                <a:gridCol w="22823424">
                  <a:extLst>
                    <a:ext uri="{9D8B030D-6E8A-4147-A177-3AD203B41FA5}">
                      <a16:colId xmlns:a16="http://schemas.microsoft.com/office/drawing/2014/main" val="3077289320"/>
                    </a:ext>
                  </a:extLst>
                </a:gridCol>
              </a:tblGrid>
              <a:tr h="12788900">
                <a:tc>
                  <a:txBody>
                    <a:bodyPr/>
                    <a:lstStyle/>
                    <a:p>
                      <a:r>
                        <a:rPr lang="en-US" sz="4800" dirty="0">
                          <a:effectLst/>
                          <a:latin typeface="Times New Roman" panose="02020603050405020304" pitchFamily="18" charset="0"/>
                          <a:cs typeface="Times New Roman" panose="02020603050405020304" pitchFamily="18" charset="0"/>
                        </a:rPr>
                        <a:t>The main objective of the Strategy will be to ensure that all victims of crime can fully rely on their rights independently of where in the EU the crime took place. The Strategy will identify policy priorities</a:t>
                      </a:r>
                    </a:p>
                    <a:p>
                      <a:r>
                        <a:rPr lang="en-US" sz="4800" dirty="0">
                          <a:effectLst/>
                          <a:latin typeface="Times New Roman" panose="02020603050405020304" pitchFamily="18" charset="0"/>
                          <a:cs typeface="Times New Roman" panose="02020603050405020304" pitchFamily="18" charset="0"/>
                        </a:rPr>
                        <a:t>These five key priorities which will constitute the backbone of the Strategy are: </a:t>
                      </a:r>
                    </a:p>
                    <a:p>
                      <a:r>
                        <a:rPr lang="en-US" sz="4800" dirty="0">
                          <a:effectLst/>
                          <a:latin typeface="Times New Roman" panose="02020603050405020304" pitchFamily="18" charset="0"/>
                          <a:cs typeface="Times New Roman" panose="02020603050405020304" pitchFamily="18" charset="0"/>
                        </a:rPr>
                        <a:t>empowering victims of crime, </a:t>
                      </a:r>
                    </a:p>
                    <a:p>
                      <a:r>
                        <a:rPr lang="en-US" sz="4800" dirty="0">
                          <a:effectLst/>
                          <a:latin typeface="Times New Roman" panose="02020603050405020304" pitchFamily="18" charset="0"/>
                          <a:cs typeface="Times New Roman" panose="02020603050405020304" pitchFamily="18" charset="0"/>
                        </a:rPr>
                        <a:t>strengthening cooperation and coordination, </a:t>
                      </a:r>
                    </a:p>
                    <a:p>
                      <a:r>
                        <a:rPr lang="en-US" sz="4800" dirty="0">
                          <a:effectLst/>
                          <a:latin typeface="Times New Roman" panose="02020603050405020304" pitchFamily="18" charset="0"/>
                          <a:cs typeface="Times New Roman" panose="02020603050405020304" pitchFamily="18" charset="0"/>
                        </a:rPr>
                        <a:t>improving protection and support of the most vulnerable victims, </a:t>
                      </a:r>
                    </a:p>
                    <a:p>
                      <a:r>
                        <a:rPr lang="en-US" sz="4800" dirty="0">
                          <a:effectLst/>
                          <a:latin typeface="Times New Roman" panose="02020603050405020304" pitchFamily="18" charset="0"/>
                          <a:cs typeface="Times New Roman" panose="02020603050405020304" pitchFamily="18" charset="0"/>
                        </a:rPr>
                        <a:t>facilitating victims’ access to compensation a</a:t>
                      </a:r>
                    </a:p>
                    <a:p>
                      <a:r>
                        <a:rPr lang="en-US" sz="4800" dirty="0" err="1">
                          <a:effectLst/>
                          <a:latin typeface="Times New Roman" panose="02020603050405020304" pitchFamily="18" charset="0"/>
                          <a:cs typeface="Times New Roman" panose="02020603050405020304" pitchFamily="18" charset="0"/>
                        </a:rPr>
                        <a:t>nd</a:t>
                      </a:r>
                      <a:r>
                        <a:rPr lang="en-US" sz="4800" dirty="0">
                          <a:effectLst/>
                          <a:latin typeface="Times New Roman" panose="02020603050405020304" pitchFamily="18" charset="0"/>
                          <a:cs typeface="Times New Roman" panose="02020603050405020304" pitchFamily="18" charset="0"/>
                        </a:rPr>
                        <a:t> working on the international dimension of victims’ rights. </a:t>
                      </a:r>
                    </a:p>
                    <a:p>
                      <a:r>
                        <a:rPr lang="en-US" sz="4800" dirty="0">
                          <a:effectLst/>
                          <a:latin typeface="Times New Roman" panose="02020603050405020304" pitchFamily="18" charset="0"/>
                          <a:cs typeface="Times New Roman" panose="02020603050405020304" pitchFamily="18" charset="0"/>
                        </a:rPr>
                        <a:t>It is envisaged that each of the five key priorities will be addressed through a set of specific objectives </a:t>
                      </a:r>
                    </a:p>
                  </a:txBody>
                  <a:tcPr marL="47625" marR="47625" marT="0" marB="0">
                    <a:lnL>
                      <a:noFill/>
                    </a:lnL>
                    <a:lnR>
                      <a:noFill/>
                    </a:lnR>
                    <a:lnT>
                      <a:noFill/>
                    </a:lnT>
                    <a:lnB>
                      <a:noFill/>
                    </a:lnB>
                  </a:tcPr>
                </a:tc>
                <a:extLst>
                  <a:ext uri="{0D108BD9-81ED-4DB2-BD59-A6C34878D82A}">
                    <a16:rowId xmlns:a16="http://schemas.microsoft.com/office/drawing/2014/main" val="4281817454"/>
                  </a:ext>
                </a:extLst>
              </a:tr>
            </a:tbl>
          </a:graphicData>
        </a:graphic>
      </p:graphicFrame>
      <p:sp>
        <p:nvSpPr>
          <p:cNvPr id="5" name="Rectangle 1">
            <a:extLst>
              <a:ext uri="{FF2B5EF4-FFF2-40B4-BE49-F238E27FC236}">
                <a16:creationId xmlns:a16="http://schemas.microsoft.com/office/drawing/2014/main" id="{727F698C-978E-81F0-BFD9-ABC48237E108}"/>
              </a:ext>
            </a:extLst>
          </p:cNvPr>
          <p:cNvSpPr>
            <a:spLocks noGrp="1" noChangeArrowheads="1"/>
          </p:cNvSpPr>
          <p:nvPr>
            <p:ph type="body"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ru-UA" altLang="ru-UA" sz="900" b="0" i="0" u="none" strike="noStrike" cap="none" normalizeH="0" baseline="0">
                <a:ln>
                  <a:noFill/>
                </a:ln>
                <a:solidFill>
                  <a:schemeClr val="tx1"/>
                </a:solidFill>
                <a:effectLst/>
                <a:latin typeface="Arial" panose="020B0604020202020204" pitchFamily="34" charset="0"/>
              </a:rPr>
            </a:br>
            <a:endParaRPr kumimoji="0" lang="ru-UA" altLang="ru-UA"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36518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Изображение выглядит как текст, стена, внутренний, стол&#10;&#10;Автоматически созданное описание">
            <a:extLst>
              <a:ext uri="{FF2B5EF4-FFF2-40B4-BE49-F238E27FC236}">
                <a16:creationId xmlns:a16="http://schemas.microsoft.com/office/drawing/2014/main" id="{90B172D3-8F84-4F2E-3BD0-9122F2448C05}"/>
              </a:ext>
            </a:extLst>
          </p:cNvPr>
          <p:cNvPicPr>
            <a:picLocks noGrp="1" noChangeAspect="1"/>
          </p:cNvPicPr>
          <p:nvPr>
            <p:ph type="pic" sz="half" idx="21"/>
          </p:nvPr>
        </p:nvPicPr>
        <p:blipFill rotWithShape="1">
          <a:blip r:embed="rId2">
            <a:extLst>
              <a:ext uri="{28A0092B-C50C-407E-A947-70E740481C1C}">
                <a14:useLocalDpi xmlns:a14="http://schemas.microsoft.com/office/drawing/2010/main" val="0"/>
              </a:ext>
            </a:extLst>
          </a:blip>
          <a:srcRect l="12550" r="20489" b="1"/>
          <a:stretch/>
        </p:blipFill>
        <p:spPr>
          <a:xfrm>
            <a:off x="10109200" y="889000"/>
            <a:ext cx="13884656" cy="11099800"/>
          </a:xfrm>
          <a:prstGeom prst="rect">
            <a:avLst/>
          </a:prstGeom>
          <a:noFill/>
        </p:spPr>
      </p:pic>
      <p:sp>
        <p:nvSpPr>
          <p:cNvPr id="12" name="Subtitle 2">
            <a:extLst>
              <a:ext uri="{FF2B5EF4-FFF2-40B4-BE49-F238E27FC236}">
                <a16:creationId xmlns:a16="http://schemas.microsoft.com/office/drawing/2014/main" id="{508DBCDC-2059-3100-D34A-AC283B304942}"/>
              </a:ext>
            </a:extLst>
          </p:cNvPr>
          <p:cNvSpPr>
            <a:spLocks noGrp="1"/>
          </p:cNvSpPr>
          <p:nvPr>
            <p:ph type="body" sz="half" idx="1"/>
          </p:nvPr>
        </p:nvSpPr>
        <p:spPr>
          <a:xfrm>
            <a:off x="390144" y="889000"/>
            <a:ext cx="9719056" cy="11125200"/>
          </a:xfrm>
        </p:spPr>
        <p:txBody>
          <a:bodyPr anchor="ctr">
            <a:normAutofit/>
          </a:bodyPr>
          <a:lstStyle/>
          <a:p>
            <a:pPr>
              <a:lnSpc>
                <a:spcPct val="90000"/>
              </a:lnSpc>
            </a:pPr>
            <a:r>
              <a:rPr lang="ru-UA" sz="3200" dirty="0"/>
              <a:t>The European Commission drew attention to the need for further development of the justice system and protection of fundamental human rights in Ukrainian legislation in accordance with the EU's provisions on Justice, Freedom and Security when deciding to support Ukraine's candidacy for EU membership.</a:t>
            </a:r>
            <a:endParaRPr lang="en-US" sz="3200" dirty="0"/>
          </a:p>
          <a:p>
            <a:pPr>
              <a:lnSpc>
                <a:spcPct val="90000"/>
              </a:lnSpc>
            </a:pPr>
            <a:r>
              <a:rPr lang="ru-UA" sz="3200" dirty="0"/>
              <a:t> </a:t>
            </a:r>
          </a:p>
          <a:p>
            <a:pPr>
              <a:lnSpc>
                <a:spcPct val="90000"/>
              </a:lnSpc>
            </a:pPr>
            <a:r>
              <a:rPr lang="ru-UA" sz="3200" dirty="0"/>
              <a:t>A significant role in that is played by the development of Ukraine's criminal legislation with its focus on the protection of fundamental rights and freedoms and security of citizens. </a:t>
            </a:r>
          </a:p>
          <a:p>
            <a:pPr>
              <a:lnSpc>
                <a:spcPct val="90000"/>
              </a:lnSpc>
            </a:pPr>
            <a:endParaRPr lang="ru-UA" sz="3200" dirty="0"/>
          </a:p>
          <a:p>
            <a:pPr>
              <a:lnSpc>
                <a:spcPct val="90000"/>
              </a:lnSpc>
            </a:pPr>
            <a:r>
              <a:rPr lang="ru-UA" sz="3200" dirty="0"/>
              <a:t>At the same time, there are a number of problems caused by a certain novelty of the subject matter, lack of experience and difference in legal cultures in the practice of approximation of national criminal legislation to EU law</a:t>
            </a:r>
          </a:p>
          <a:p>
            <a:pPr>
              <a:lnSpc>
                <a:spcPct val="90000"/>
              </a:lnSpc>
            </a:pPr>
            <a:r>
              <a:rPr lang="en-US" sz="3200" dirty="0"/>
              <a:t>Legal cultures… The next step</a:t>
            </a:r>
          </a:p>
        </p:txBody>
      </p:sp>
    </p:spTree>
    <p:extLst>
      <p:ext uri="{BB962C8B-B14F-4D97-AF65-F5344CB8AC3E}">
        <p14:creationId xmlns:p14="http://schemas.microsoft.com/office/powerpoint/2010/main" val="2867793196"/>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Заголовок 21">
            <a:extLst>
              <a:ext uri="{FF2B5EF4-FFF2-40B4-BE49-F238E27FC236}">
                <a16:creationId xmlns:a16="http://schemas.microsoft.com/office/drawing/2014/main" id="{F8FAEED9-1ECD-45F9-87A0-9394BAEABB79}"/>
              </a:ext>
            </a:extLst>
          </p:cNvPr>
          <p:cNvSpPr>
            <a:spLocks noGrp="1"/>
          </p:cNvSpPr>
          <p:nvPr>
            <p:ph type="ctrTitle"/>
          </p:nvPr>
        </p:nvSpPr>
        <p:spPr>
          <a:xfrm>
            <a:off x="1101727" y="1098550"/>
            <a:ext cx="10874374" cy="5972468"/>
          </a:xfrm>
        </p:spPr>
        <p:txBody>
          <a:bodyPr rtlCol="0"/>
          <a:lstStyle/>
          <a:p>
            <a:pPr rtl="0"/>
            <a:r>
              <a:rPr lang="en-US" dirty="0"/>
              <a:t>THANK YOU</a:t>
            </a:r>
            <a:endParaRPr lang="ru-RU" dirty="0"/>
          </a:p>
        </p:txBody>
      </p:sp>
      <p:sp>
        <p:nvSpPr>
          <p:cNvPr id="23" name="Подзаголовок 22">
            <a:extLst>
              <a:ext uri="{FF2B5EF4-FFF2-40B4-BE49-F238E27FC236}">
                <a16:creationId xmlns:a16="http://schemas.microsoft.com/office/drawing/2014/main" id="{8E5E4638-9BCB-4C2E-914F-CC868E2020D5}"/>
              </a:ext>
            </a:extLst>
          </p:cNvPr>
          <p:cNvSpPr>
            <a:spLocks noGrp="1"/>
          </p:cNvSpPr>
          <p:nvPr>
            <p:ph type="subTitle" idx="1"/>
          </p:nvPr>
        </p:nvSpPr>
        <p:spPr>
          <a:xfrm>
            <a:off x="1101727" y="7655220"/>
            <a:ext cx="10874374" cy="4530432"/>
          </a:xfrm>
        </p:spPr>
        <p:txBody>
          <a:bodyPr rtlCol="0"/>
          <a:lstStyle/>
          <a:p>
            <a:pPr rtl="0"/>
            <a:r>
              <a:rPr lang="en-US" dirty="0"/>
              <a:t>Viacheslav Tuliakov</a:t>
            </a:r>
            <a:endParaRPr lang="ru-RU" dirty="0"/>
          </a:p>
          <a:p>
            <a:pPr rtl="0"/>
            <a:r>
              <a:rPr lang="en-US" dirty="0"/>
              <a:t>( C )2023</a:t>
            </a:r>
            <a:endParaRPr lang="ru-RU" dirty="0"/>
          </a:p>
        </p:txBody>
      </p:sp>
      <p:sp>
        <p:nvSpPr>
          <p:cNvPr id="4" name="Дата 3">
            <a:extLst>
              <a:ext uri="{FF2B5EF4-FFF2-40B4-BE49-F238E27FC236}">
                <a16:creationId xmlns:a16="http://schemas.microsoft.com/office/drawing/2014/main" id="{7823E305-6365-4345-8BD1-4A31C61D96CB}"/>
              </a:ext>
            </a:extLst>
          </p:cNvPr>
          <p:cNvSpPr>
            <a:spLocks noGrp="1"/>
          </p:cNvSpPr>
          <p:nvPr>
            <p:ph type="dt" sz="half" idx="10"/>
          </p:nvPr>
        </p:nvSpPr>
        <p:spPr>
          <a:xfrm>
            <a:off x="1101726" y="13014424"/>
            <a:ext cx="5257800" cy="307776"/>
          </a:xfrm>
        </p:spPr>
        <p:txBody>
          <a:bodyPr rtlCol="0"/>
          <a:lstStyle/>
          <a:p>
            <a:pPr rtl="0"/>
            <a:endParaRPr lang="ru-RU" dirty="0"/>
          </a:p>
        </p:txBody>
      </p:sp>
      <p:sp>
        <p:nvSpPr>
          <p:cNvPr id="5" name="Нижний колонтитул 4">
            <a:extLst>
              <a:ext uri="{FF2B5EF4-FFF2-40B4-BE49-F238E27FC236}">
                <a16:creationId xmlns:a16="http://schemas.microsoft.com/office/drawing/2014/main" id="{0B37A3FF-ED32-4C4A-A21F-848A3BF6F896}"/>
              </a:ext>
            </a:extLst>
          </p:cNvPr>
          <p:cNvSpPr>
            <a:spLocks noGrp="1"/>
          </p:cNvSpPr>
          <p:nvPr>
            <p:ph type="ftr" sz="quarter" idx="11"/>
          </p:nvPr>
        </p:nvSpPr>
        <p:spPr>
          <a:xfrm>
            <a:off x="6718300" y="13014424"/>
            <a:ext cx="12758420" cy="307776"/>
          </a:xfrm>
        </p:spPr>
        <p:txBody>
          <a:bodyPr rtlCol="0"/>
          <a:lstStyle/>
          <a:p>
            <a:pPr rtl="0"/>
            <a:endParaRPr lang="ru-RU" dirty="0"/>
          </a:p>
        </p:txBody>
      </p:sp>
      <p:sp>
        <p:nvSpPr>
          <p:cNvPr id="6" name="Номер слайда 5">
            <a:extLst>
              <a:ext uri="{FF2B5EF4-FFF2-40B4-BE49-F238E27FC236}">
                <a16:creationId xmlns:a16="http://schemas.microsoft.com/office/drawing/2014/main" id="{36E60F23-FB58-4EF8-82FD-E86CED25FDD4}"/>
              </a:ext>
            </a:extLst>
          </p:cNvPr>
          <p:cNvSpPr>
            <a:spLocks noGrp="1"/>
          </p:cNvSpPr>
          <p:nvPr>
            <p:ph type="sldNum" sz="quarter" idx="12"/>
          </p:nvPr>
        </p:nvSpPr>
        <p:spPr>
          <a:xfrm>
            <a:off x="19897726" y="13014424"/>
            <a:ext cx="3384548" cy="307776"/>
          </a:xfrm>
        </p:spPr>
        <p:txBody>
          <a:bodyPr rtlCol="0"/>
          <a:lstStyle/>
          <a:p>
            <a:pPr rtl="0"/>
            <a:fld id="{DBA1B0FB-D917-4C8C-928F-313BD683BF39}" type="slidenum">
              <a:rPr lang="ru-RU" smtClean="0"/>
              <a:pPr rtl="0"/>
              <a:t>28</a:t>
            </a:fld>
            <a:endParaRPr lang="ru-RU"/>
          </a:p>
        </p:txBody>
      </p:sp>
      <p:pic>
        <p:nvPicPr>
          <p:cNvPr id="3" name="Рисунок 2" descr="Изображение выглядит как текст&#10;&#10;Автоматически созданное описание">
            <a:extLst>
              <a:ext uri="{FF2B5EF4-FFF2-40B4-BE49-F238E27FC236}">
                <a16:creationId xmlns:a16="http://schemas.microsoft.com/office/drawing/2014/main" id="{8F4E8D92-1F73-0EAE-7877-EC69162E0B6F}"/>
              </a:ext>
            </a:extLst>
          </p:cNvPr>
          <p:cNvPicPr>
            <a:picLocks noChangeAspect="1"/>
          </p:cNvPicPr>
          <p:nvPr/>
        </p:nvPicPr>
        <p:blipFill>
          <a:blip r:embed="rId2"/>
          <a:stretch>
            <a:fillRect/>
          </a:stretch>
        </p:blipFill>
        <p:spPr>
          <a:xfrm>
            <a:off x="15021560" y="7414260"/>
            <a:ext cx="6985000" cy="4648200"/>
          </a:xfrm>
          <a:prstGeom prst="rect">
            <a:avLst/>
          </a:prstGeom>
        </p:spPr>
      </p:pic>
      <p:pic>
        <p:nvPicPr>
          <p:cNvPr id="8" name="Рисунок 7"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7D73134F-D09B-7AF1-C592-B4488104414F}"/>
              </a:ext>
            </a:extLst>
          </p:cNvPr>
          <p:cNvPicPr>
            <a:picLocks noChangeAspect="1"/>
          </p:cNvPicPr>
          <p:nvPr/>
        </p:nvPicPr>
        <p:blipFill>
          <a:blip r:embed="rId3"/>
          <a:stretch>
            <a:fillRect/>
          </a:stretch>
        </p:blipFill>
        <p:spPr>
          <a:xfrm>
            <a:off x="15021560" y="1209040"/>
            <a:ext cx="6350000" cy="5537200"/>
          </a:xfrm>
          <a:prstGeom prst="rect">
            <a:avLst/>
          </a:prstGeom>
        </p:spPr>
      </p:pic>
      <p:pic>
        <p:nvPicPr>
          <p:cNvPr id="12" name="Рисунок 11"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87A6A851-7AC7-0840-A858-2F20AC16B16E}"/>
              </a:ext>
            </a:extLst>
          </p:cNvPr>
          <p:cNvPicPr>
            <a:picLocks noGrp="1" noChangeAspect="1"/>
          </p:cNvPicPr>
          <p:nvPr>
            <p:ph type="pic" sz="quarter" idx="15"/>
          </p:nvPr>
        </p:nvPicPr>
        <p:blipFill>
          <a:blip r:embed="rId4"/>
          <a:srcRect t="17516" b="17516"/>
          <a:stretch>
            <a:fillRect/>
          </a:stretch>
        </p:blipFill>
        <p:spPr/>
      </p:pic>
      <p:pic>
        <p:nvPicPr>
          <p:cNvPr id="20" name="Рисунок 19" descr="Изображение выглядит как текст&#10;&#10;Автоматически созданное описание">
            <a:extLst>
              <a:ext uri="{FF2B5EF4-FFF2-40B4-BE49-F238E27FC236}">
                <a16:creationId xmlns:a16="http://schemas.microsoft.com/office/drawing/2014/main" id="{F87834A4-16F4-2789-12E5-E6BB0696C791}"/>
              </a:ext>
            </a:extLst>
          </p:cNvPr>
          <p:cNvPicPr>
            <a:picLocks noGrp="1" noChangeAspect="1"/>
          </p:cNvPicPr>
          <p:nvPr>
            <p:ph type="pic" sz="quarter" idx="16"/>
          </p:nvPr>
        </p:nvPicPr>
        <p:blipFill>
          <a:blip r:embed="rId5"/>
          <a:srcRect t="7355" b="7355"/>
          <a:stretch>
            <a:fillRect/>
          </a:stretch>
        </p:blipFill>
        <p:spPr/>
      </p:pic>
    </p:spTree>
    <p:extLst>
      <p:ext uri="{BB962C8B-B14F-4D97-AF65-F5344CB8AC3E}">
        <p14:creationId xmlns:p14="http://schemas.microsoft.com/office/powerpoint/2010/main" val="3247798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Title 2">
            <a:extLst>
              <a:ext uri="{FF2B5EF4-FFF2-40B4-BE49-F238E27FC236}">
                <a16:creationId xmlns:a16="http://schemas.microsoft.com/office/drawing/2014/main" id="{FDFE5B33-C387-BF1A-D35F-FAF030579B60}"/>
              </a:ext>
            </a:extLst>
          </p:cNvPr>
          <p:cNvSpPr>
            <a:spLocks noGrp="1"/>
          </p:cNvSpPr>
          <p:nvPr>
            <p:ph type="title"/>
          </p:nvPr>
        </p:nvSpPr>
        <p:spPr>
          <a:xfrm>
            <a:off x="2374900" y="889000"/>
            <a:ext cx="19621500" cy="558800"/>
          </a:xfrm>
        </p:spPr>
        <p:txBody>
          <a:bodyPr>
            <a:normAutofit fontScale="90000"/>
          </a:bodyPr>
          <a:lstStyle/>
          <a:p>
            <a:br>
              <a:rPr lang="en-US" sz="9600" dirty="0"/>
            </a:br>
            <a:br>
              <a:rPr lang="en-US" sz="9600" dirty="0"/>
            </a:br>
            <a:r>
              <a:rPr lang="en-US" sz="9600" dirty="0"/>
              <a:t>To learn</a:t>
            </a:r>
            <a:br>
              <a:rPr lang="ru-UA" sz="9600" dirty="0"/>
            </a:br>
            <a:endParaRPr lang="en-US" dirty="0"/>
          </a:p>
        </p:txBody>
      </p:sp>
      <p:sp>
        <p:nvSpPr>
          <p:cNvPr id="6" name="TextBox 5">
            <a:extLst>
              <a:ext uri="{FF2B5EF4-FFF2-40B4-BE49-F238E27FC236}">
                <a16:creationId xmlns:a16="http://schemas.microsoft.com/office/drawing/2014/main" id="{1B73F162-50ED-C465-693E-27634FACA579}"/>
              </a:ext>
            </a:extLst>
          </p:cNvPr>
          <p:cNvSpPr txBox="1"/>
          <p:nvPr/>
        </p:nvSpPr>
        <p:spPr>
          <a:xfrm>
            <a:off x="2630932" y="1792224"/>
            <a:ext cx="12804140" cy="9840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0">
            <a:scrgbClr r="0" g="0" b="0"/>
          </a:lnRef>
          <a:fillRef idx="0">
            <a:scrgbClr r="0" g="0" b="0"/>
          </a:fillRef>
          <a:effectRef idx="0">
            <a:scrgbClr r="0" g="0" b="0"/>
          </a:effectRef>
          <a:fontRef idx="none"/>
        </p:style>
        <p:txBody>
          <a:bodyPr lIns="50800" tIns="50800" rIns="50800" bIns="50800" anchor="ctr">
            <a:normAutofit/>
          </a:bodyPr>
          <a:lstStyle/>
          <a:p>
            <a:pPr marL="342900" indent="-533400" algn="l">
              <a:lnSpc>
                <a:spcPct val="90000"/>
              </a:lnSpc>
              <a:spcBef>
                <a:spcPts val="3900"/>
              </a:spcBef>
              <a:buSzPct val="25000"/>
              <a:buBlip>
                <a:blip r:embed="rId2"/>
              </a:buBlip>
            </a:pPr>
            <a:r>
              <a:rPr lang="en-US" sz="4400" dirty="0"/>
              <a:t>Supranational regulation in Criminal Law. Politics vs Policy</a:t>
            </a:r>
          </a:p>
          <a:p>
            <a:pPr marL="342900" indent="-533400" algn="l">
              <a:lnSpc>
                <a:spcPct val="90000"/>
              </a:lnSpc>
              <a:spcBef>
                <a:spcPts val="3900"/>
              </a:spcBef>
              <a:buSzPct val="25000"/>
              <a:buBlip>
                <a:blip r:embed="rId2"/>
              </a:buBlip>
            </a:pPr>
            <a:r>
              <a:rPr lang="en-US" sz="4400" dirty="0"/>
              <a:t>EU law and Manifesto on Criminal Policy. Holistic approach</a:t>
            </a:r>
            <a:endParaRPr lang="uk-UA" sz="4400" dirty="0"/>
          </a:p>
          <a:p>
            <a:pPr marL="342900" indent="-533400" algn="l">
              <a:lnSpc>
                <a:spcPct val="90000"/>
              </a:lnSpc>
              <a:spcBef>
                <a:spcPts val="3900"/>
              </a:spcBef>
              <a:buSzPct val="25000"/>
              <a:buBlip>
                <a:blip r:embed="rId2"/>
              </a:buBlip>
            </a:pPr>
            <a:r>
              <a:rPr lang="en-US" sz="4400" dirty="0"/>
              <a:t>EU approximation process (acquis, criminalization and penalization)</a:t>
            </a:r>
            <a:endParaRPr lang="ru-UA" sz="4400" dirty="0"/>
          </a:p>
          <a:p>
            <a:pPr marL="342900" indent="-533400" algn="l">
              <a:lnSpc>
                <a:spcPct val="90000"/>
              </a:lnSpc>
              <a:spcBef>
                <a:spcPts val="3900"/>
              </a:spcBef>
              <a:buSzPct val="25000"/>
              <a:buBlip>
                <a:blip r:embed="rId2"/>
              </a:buBlip>
            </a:pPr>
            <a:r>
              <a:rPr lang="en-US" sz="4400" dirty="0"/>
              <a:t>EU judicial practice in criminal matters</a:t>
            </a:r>
          </a:p>
          <a:p>
            <a:pPr marL="342900" indent="-533400" algn="l">
              <a:lnSpc>
                <a:spcPct val="90000"/>
              </a:lnSpc>
              <a:spcBef>
                <a:spcPts val="3900"/>
              </a:spcBef>
              <a:buSzPct val="25000"/>
              <a:buBlip>
                <a:blip r:embed="rId2"/>
              </a:buBlip>
            </a:pPr>
            <a:r>
              <a:rPr lang="en-US" sz="4400" dirty="0"/>
              <a:t>Infringement as regulative mechanism</a:t>
            </a:r>
          </a:p>
          <a:p>
            <a:pPr marL="342900" indent="-533400" algn="l">
              <a:lnSpc>
                <a:spcPct val="90000"/>
              </a:lnSpc>
              <a:spcBef>
                <a:spcPts val="3900"/>
              </a:spcBef>
              <a:buSzPct val="25000"/>
              <a:buBlip>
                <a:blip r:embed="rId2"/>
              </a:buBlip>
            </a:pPr>
            <a:endParaRPr lang="en-US" sz="4400" dirty="0"/>
          </a:p>
        </p:txBody>
      </p:sp>
      <p:pic>
        <p:nvPicPr>
          <p:cNvPr id="3" name="Рисунок 2" descr="Изображение выглядит как природа&#10;&#10;Автоматически созданное описание">
            <a:extLst>
              <a:ext uri="{FF2B5EF4-FFF2-40B4-BE49-F238E27FC236}">
                <a16:creationId xmlns:a16="http://schemas.microsoft.com/office/drawing/2014/main" id="{362EAD50-D1E1-2FE1-363F-A97991D929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5072" y="1912519"/>
            <a:ext cx="7772400" cy="9720681"/>
          </a:xfrm>
          <a:prstGeom prst="rect">
            <a:avLst/>
          </a:prstGeom>
        </p:spPr>
      </p:pic>
    </p:spTree>
    <p:extLst>
      <p:ext uri="{BB962C8B-B14F-4D97-AF65-F5344CB8AC3E}">
        <p14:creationId xmlns:p14="http://schemas.microsoft.com/office/powerpoint/2010/main" val="81189378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955EB160-CE7C-AD1A-E347-2BA8EB863214}"/>
              </a:ext>
            </a:extLst>
          </p:cNvPr>
          <p:cNvSpPr>
            <a:spLocks noGrp="1"/>
          </p:cNvSpPr>
          <p:nvPr>
            <p:ph type="title"/>
          </p:nvPr>
        </p:nvSpPr>
        <p:spPr>
          <a:xfrm>
            <a:off x="2374900" y="889000"/>
            <a:ext cx="19621500" cy="2959100"/>
          </a:xfrm>
        </p:spPr>
        <p:txBody>
          <a:bodyPr anchor="ctr">
            <a:normAutofit/>
          </a:bodyPr>
          <a:lstStyle/>
          <a:p>
            <a:r>
              <a:rPr lang="en-US" dirty="0"/>
              <a:t>To Know</a:t>
            </a:r>
            <a:endParaRPr lang="ru-UA" dirty="0"/>
          </a:p>
        </p:txBody>
      </p:sp>
      <p:sp>
        <p:nvSpPr>
          <p:cNvPr id="12" name="Text Placeholder 3">
            <a:extLst>
              <a:ext uri="{FF2B5EF4-FFF2-40B4-BE49-F238E27FC236}">
                <a16:creationId xmlns:a16="http://schemas.microsoft.com/office/drawing/2014/main" id="{BCBEF0C8-339E-FC5A-14FD-F3F1FF1CF3C0}"/>
              </a:ext>
            </a:extLst>
          </p:cNvPr>
          <p:cNvSpPr>
            <a:spLocks noGrp="1"/>
          </p:cNvSpPr>
          <p:nvPr>
            <p:ph type="body" sz="half" idx="1"/>
          </p:nvPr>
        </p:nvSpPr>
        <p:spPr>
          <a:xfrm>
            <a:off x="2374900" y="3291840"/>
            <a:ext cx="9410700" cy="8722360"/>
          </a:xfrm>
        </p:spPr>
        <p:txBody>
          <a:bodyPr>
            <a:normAutofit lnSpcReduction="10000"/>
          </a:bodyPr>
          <a:lstStyle/>
          <a:p>
            <a:endParaRPr lang="en-US" dirty="0"/>
          </a:p>
          <a:p>
            <a:pPr marL="342900" lvl="0" indent="-342900" algn="just">
              <a:lnSpc>
                <a:spcPct val="115000"/>
              </a:lnSpc>
              <a:buFont typeface="Symbol" pitchFamily="2" charset="2"/>
              <a:buChar char=""/>
              <a:tabLst>
                <a:tab pos="18415" algn="l"/>
              </a:tabLst>
            </a:pPr>
            <a:r>
              <a:rPr lang="en-US" sz="4000" i="1"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Europeisation</a:t>
            </a:r>
            <a:r>
              <a:rPr lang="en-US" sz="4000" i="1"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of criminal law. Processes and results</a:t>
            </a:r>
            <a:endParaRPr lang="ru-UA" sz="4000" dirty="0">
              <a:effectLst/>
              <a:latin typeface="Times New Roman" panose="02020603050405020304" pitchFamily="18" charset="0"/>
              <a:ea typeface="MS Mincho" panose="02020609040205080304" pitchFamily="49" charset="-128"/>
              <a:cs typeface="Times New Roman" panose="02020603050405020304" pitchFamily="18" charset="0"/>
            </a:endParaRPr>
          </a:p>
          <a:p>
            <a:pPr marL="342900" lvl="0" indent="-342900" algn="just">
              <a:lnSpc>
                <a:spcPct val="115000"/>
              </a:lnSpc>
              <a:buFont typeface="Symbol" pitchFamily="2" charset="2"/>
              <a:buChar char=""/>
              <a:tabLst>
                <a:tab pos="18415" algn="l"/>
              </a:tabLst>
            </a:pPr>
            <a:r>
              <a:rPr lang="en-US" sz="4000" i="1"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European Crimes. Concepts and dynamics</a:t>
            </a:r>
            <a:endParaRPr lang="ru-UA" sz="4000" dirty="0">
              <a:effectLst/>
              <a:latin typeface="Times New Roman" panose="02020603050405020304" pitchFamily="18" charset="0"/>
              <a:ea typeface="MS Mincho" panose="02020609040205080304" pitchFamily="49" charset="-128"/>
              <a:cs typeface="Times New Roman" panose="02020603050405020304" pitchFamily="18" charset="0"/>
            </a:endParaRPr>
          </a:p>
          <a:p>
            <a:pPr marL="342900" lvl="0" indent="-342900" algn="just">
              <a:lnSpc>
                <a:spcPct val="115000"/>
              </a:lnSpc>
              <a:buFont typeface="Symbol" pitchFamily="2" charset="2"/>
              <a:buChar char=""/>
              <a:tabLst>
                <a:tab pos="18415" algn="l"/>
              </a:tabLst>
            </a:pPr>
            <a:r>
              <a:rPr lang="en-US" sz="4000" i="1"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Principles of criminalization (EU criminal regulations)</a:t>
            </a:r>
            <a:endParaRPr lang="ru-UA" sz="4000" dirty="0">
              <a:effectLst/>
              <a:latin typeface="Times New Roman" panose="02020603050405020304" pitchFamily="18" charset="0"/>
              <a:ea typeface="MS Mincho" panose="02020609040205080304" pitchFamily="49" charset="-128"/>
              <a:cs typeface="Times New Roman" panose="02020603050405020304" pitchFamily="18" charset="0"/>
            </a:endParaRPr>
          </a:p>
          <a:p>
            <a:pPr marL="342900" lvl="0" indent="-342900" algn="just">
              <a:lnSpc>
                <a:spcPct val="115000"/>
              </a:lnSpc>
              <a:buFont typeface="Symbol" pitchFamily="2" charset="2"/>
              <a:buChar char=""/>
              <a:tabLst>
                <a:tab pos="18415" algn="l"/>
              </a:tabLst>
            </a:pPr>
            <a:r>
              <a:rPr lang="en-US" sz="4000" i="1"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Sanctions and/or confiscations</a:t>
            </a:r>
            <a:endParaRPr lang="ru-UA" sz="4000" dirty="0">
              <a:effectLst/>
              <a:latin typeface="Times New Roman" panose="02020603050405020304" pitchFamily="18" charset="0"/>
              <a:ea typeface="MS Mincho" panose="02020609040205080304" pitchFamily="49" charset="-128"/>
              <a:cs typeface="Times New Roman" panose="02020603050405020304" pitchFamily="18" charset="0"/>
            </a:endParaRPr>
          </a:p>
          <a:p>
            <a:pPr marL="342900" lvl="0" indent="-342900" algn="just">
              <a:lnSpc>
                <a:spcPct val="115000"/>
              </a:lnSpc>
              <a:spcAft>
                <a:spcPts val="1000"/>
              </a:spcAft>
              <a:buFont typeface="Symbol" pitchFamily="2" charset="2"/>
              <a:buChar char=""/>
              <a:tabLst>
                <a:tab pos="18415" algn="l"/>
              </a:tabLst>
            </a:pPr>
            <a:r>
              <a:rPr lang="fr-CH" sz="4000" i="1"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EU </a:t>
            </a:r>
            <a:r>
              <a:rPr lang="fr-CH" sz="4000" i="1"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victims</a:t>
            </a:r>
            <a:r>
              <a:rPr lang="fr-CH" sz="4000" i="1"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protection </a:t>
            </a:r>
            <a:r>
              <a:rPr lang="fr-CH" sz="4000" i="1"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policy</a:t>
            </a:r>
            <a:r>
              <a:rPr lang="fr-CH" sz="4000" i="1"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(New roadmap)</a:t>
            </a:r>
            <a:endParaRPr lang="ru-UA" sz="4000" dirty="0">
              <a:effectLst/>
              <a:latin typeface="Times New Roman" panose="02020603050405020304" pitchFamily="18" charset="0"/>
              <a:ea typeface="MS Mincho" panose="02020609040205080304" pitchFamily="49" charset="-128"/>
              <a:cs typeface="Times New Roman" panose="02020603050405020304" pitchFamily="18" charset="0"/>
            </a:endParaRPr>
          </a:p>
          <a:p>
            <a:endParaRPr lang="en-US" dirty="0"/>
          </a:p>
        </p:txBody>
      </p:sp>
      <p:pic>
        <p:nvPicPr>
          <p:cNvPr id="6" name="Рисунок 5" descr="Изображение выглядит как силуэт, домашняя кошка&#10;&#10;Автоматически созданное описание">
            <a:extLst>
              <a:ext uri="{FF2B5EF4-FFF2-40B4-BE49-F238E27FC236}">
                <a16:creationId xmlns:a16="http://schemas.microsoft.com/office/drawing/2014/main" id="{C1411D29-3D7E-AF36-FEE2-233EDF029F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23013" y="3160303"/>
            <a:ext cx="7772400" cy="8985433"/>
          </a:xfrm>
          <a:prstGeom prst="rect">
            <a:avLst/>
          </a:prstGeom>
        </p:spPr>
      </p:pic>
    </p:spTree>
    <p:extLst>
      <p:ext uri="{BB962C8B-B14F-4D97-AF65-F5344CB8AC3E}">
        <p14:creationId xmlns:p14="http://schemas.microsoft.com/office/powerpoint/2010/main" val="97667936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Изображение выглядит как дерево, внешний, трава, растение&#10;&#10;Автоматически созданное описание">
            <a:extLst>
              <a:ext uri="{FF2B5EF4-FFF2-40B4-BE49-F238E27FC236}">
                <a16:creationId xmlns:a16="http://schemas.microsoft.com/office/drawing/2014/main" id="{61C54103-0A84-8CD8-DA28-A16051280CA5}"/>
              </a:ext>
            </a:extLst>
          </p:cNvPr>
          <p:cNvPicPr>
            <a:picLocks noGrp="1" noChangeAspect="1"/>
          </p:cNvPicPr>
          <p:nvPr>
            <p:ph type="pic" sz="half" idx="21"/>
          </p:nvPr>
        </p:nvPicPr>
        <p:blipFill>
          <a:blip r:embed="rId2">
            <a:extLst>
              <a:ext uri="{28A0092B-C50C-407E-A947-70E740481C1C}">
                <a14:useLocalDpi xmlns:a14="http://schemas.microsoft.com/office/drawing/2010/main" val="0"/>
              </a:ext>
            </a:extLst>
          </a:blip>
          <a:srcRect t="21641" b="21641"/>
          <a:stretch>
            <a:fillRect/>
          </a:stretch>
        </p:blipFill>
        <p:spPr>
          <a:xfrm>
            <a:off x="12598402" y="3606800"/>
            <a:ext cx="9983390" cy="8407400"/>
          </a:xfrm>
        </p:spPr>
      </p:pic>
      <p:sp>
        <p:nvSpPr>
          <p:cNvPr id="3" name="Заголовок 2">
            <a:extLst>
              <a:ext uri="{FF2B5EF4-FFF2-40B4-BE49-F238E27FC236}">
                <a16:creationId xmlns:a16="http://schemas.microsoft.com/office/drawing/2014/main" id="{182C88CE-73BD-25F3-D682-42E11943549B}"/>
              </a:ext>
            </a:extLst>
          </p:cNvPr>
          <p:cNvSpPr>
            <a:spLocks noGrp="1"/>
          </p:cNvSpPr>
          <p:nvPr>
            <p:ph type="title"/>
          </p:nvPr>
        </p:nvSpPr>
        <p:spPr/>
        <p:txBody>
          <a:bodyPr>
            <a:normAutofit fontScale="90000"/>
          </a:bodyPr>
          <a:lstStyle/>
          <a:p>
            <a:r>
              <a:rPr lang="en-US" dirty="0"/>
              <a:t>globalization and fragmentation of legislation</a:t>
            </a:r>
            <a:endParaRPr lang="ru-UA" dirty="0"/>
          </a:p>
        </p:txBody>
      </p:sp>
      <p:sp>
        <p:nvSpPr>
          <p:cNvPr id="4" name="Текст 3">
            <a:extLst>
              <a:ext uri="{FF2B5EF4-FFF2-40B4-BE49-F238E27FC236}">
                <a16:creationId xmlns:a16="http://schemas.microsoft.com/office/drawing/2014/main" id="{965D54C9-6A23-9B51-A239-59E623DE6DF0}"/>
              </a:ext>
            </a:extLst>
          </p:cNvPr>
          <p:cNvSpPr>
            <a:spLocks noGrp="1"/>
          </p:cNvSpPr>
          <p:nvPr>
            <p:ph type="body" sz="half" idx="1"/>
          </p:nvPr>
        </p:nvSpPr>
        <p:spPr/>
        <p:txBody>
          <a:bodyPr>
            <a:normAutofit/>
          </a:bodyPr>
          <a:lstStyle/>
          <a:p>
            <a:r>
              <a:rPr lang="en-US" sz="5400" dirty="0"/>
              <a:t>globalization and fragmentation of legislation in the context of defining sovereignties and ultima ratio are homeostatic processes that shape the balance of the criminal legal response of today. </a:t>
            </a:r>
            <a:endParaRPr lang="ru-UA" sz="5400" dirty="0"/>
          </a:p>
        </p:txBody>
      </p:sp>
    </p:spTree>
    <p:extLst>
      <p:ext uri="{BB962C8B-B14F-4D97-AF65-F5344CB8AC3E}">
        <p14:creationId xmlns:p14="http://schemas.microsoft.com/office/powerpoint/2010/main" val="21640529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Раздел юридических книг в библиотеке">
            <a:extLst>
              <a:ext uri="{FF2B5EF4-FFF2-40B4-BE49-F238E27FC236}">
                <a16:creationId xmlns:a16="http://schemas.microsoft.com/office/drawing/2014/main" id="{9B276C39-F02C-569E-0312-6FE7839A6D12}"/>
              </a:ext>
            </a:extLst>
          </p:cNvPr>
          <p:cNvPicPr>
            <a:picLocks noChangeAspect="1"/>
          </p:cNvPicPr>
          <p:nvPr/>
        </p:nvPicPr>
        <p:blipFill rotWithShape="1">
          <a:blip r:embed="rId2">
            <a:extLst>
              <a:ext uri="{28A0092B-C50C-407E-A947-70E740481C1C}">
                <a14:useLocalDpi xmlns:a14="http://schemas.microsoft.com/office/drawing/2010/main" val="0"/>
              </a:ext>
            </a:extLst>
          </a:blip>
          <a:srcRect l="675" r="-1" b="-1"/>
          <a:stretch/>
        </p:blipFill>
        <p:spPr>
          <a:xfrm>
            <a:off x="10109200" y="3606800"/>
            <a:ext cx="12472592" cy="8382000"/>
          </a:xfrm>
          <a:prstGeom prst="rect">
            <a:avLst/>
          </a:prstGeom>
          <a:noFill/>
          <a:ln w="9525">
            <a:round/>
          </a:ln>
        </p:spPr>
      </p:pic>
      <p:sp>
        <p:nvSpPr>
          <p:cNvPr id="11" name="Title 1">
            <a:extLst>
              <a:ext uri="{FF2B5EF4-FFF2-40B4-BE49-F238E27FC236}">
                <a16:creationId xmlns:a16="http://schemas.microsoft.com/office/drawing/2014/main" id="{B18B3596-9C52-A5E4-F15A-360CFE0A2CB6}"/>
              </a:ext>
            </a:extLst>
          </p:cNvPr>
          <p:cNvSpPr>
            <a:spLocks noGrp="1"/>
          </p:cNvSpPr>
          <p:nvPr>
            <p:ph type="title"/>
          </p:nvPr>
        </p:nvSpPr>
        <p:spPr>
          <a:xfrm>
            <a:off x="2374900" y="889000"/>
            <a:ext cx="19621500" cy="2959100"/>
          </a:xfrm>
        </p:spPr>
        <p:txBody>
          <a:bodyPr lIns="50800" tIns="50800" rIns="50800" bIns="50800" anchor="ctr">
            <a:normAutofit/>
          </a:bodyPr>
          <a:lstStyle/>
          <a:p>
            <a:pPr>
              <a:lnSpc>
                <a:spcPct val="90000"/>
              </a:lnSpc>
            </a:pPr>
            <a:r>
              <a:rPr lang="ru-UA" b="0" i="0" u="none" strike="noStrike" cap="none" spc="0" baseline="0">
                <a:uFillTx/>
                <a:latin typeface="+mn-lt"/>
                <a:ea typeface="+mn-ea"/>
                <a:cs typeface="+mn-cs"/>
                <a:sym typeface="Noteworthy Light"/>
              </a:rPr>
              <a:t>Legality and subsidiarity in the context of </a:t>
            </a:r>
            <a:endParaRPr lang="en-US" b="0" i="0" u="none" strike="noStrike" cap="none" spc="0" baseline="0">
              <a:uFillTx/>
              <a:latin typeface="+mn-lt"/>
              <a:ea typeface="+mn-ea"/>
              <a:cs typeface="+mn-cs"/>
              <a:sym typeface="Noteworthy Light"/>
            </a:endParaRPr>
          </a:p>
        </p:txBody>
      </p:sp>
      <p:sp>
        <p:nvSpPr>
          <p:cNvPr id="3" name="TextBox 2">
            <a:extLst>
              <a:ext uri="{FF2B5EF4-FFF2-40B4-BE49-F238E27FC236}">
                <a16:creationId xmlns:a16="http://schemas.microsoft.com/office/drawing/2014/main" id="{3A752EF2-3F9D-9158-1472-F6AC0388783E}"/>
              </a:ext>
            </a:extLst>
          </p:cNvPr>
          <p:cNvSpPr txBox="1"/>
          <p:nvPr/>
        </p:nvSpPr>
        <p:spPr>
          <a:xfrm>
            <a:off x="2374900" y="3606800"/>
            <a:ext cx="9410700" cy="84074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0">
            <a:scrgbClr r="0" g="0" b="0"/>
          </a:lnRef>
          <a:fillRef idx="0">
            <a:scrgbClr r="0" g="0" b="0"/>
          </a:fillRef>
          <a:effectRef idx="0">
            <a:scrgbClr r="0" g="0" b="0"/>
          </a:effectRef>
          <a:fontRef idx="none"/>
        </p:style>
        <p:txBody>
          <a:bodyPr lIns="50800" tIns="50800" rIns="50800" bIns="50800" anchor="ctr">
            <a:normAutofit/>
          </a:bodyPr>
          <a:lstStyle/>
          <a:p>
            <a:pPr algn="l">
              <a:lnSpc>
                <a:spcPct val="90000"/>
              </a:lnSpc>
              <a:spcBef>
                <a:spcPts val="3900"/>
              </a:spcBef>
              <a:buSzPct val="25000"/>
            </a:pPr>
            <a:r>
              <a:rPr lang="en-US" sz="4200" dirty="0">
                <a:effectLst/>
              </a:rPr>
              <a:t>		</a:t>
            </a:r>
          </a:p>
          <a:p>
            <a:pPr indent="-533400" algn="l">
              <a:lnSpc>
                <a:spcPct val="90000"/>
              </a:lnSpc>
              <a:spcBef>
                <a:spcPts val="3900"/>
              </a:spcBef>
              <a:buSzPct val="25000"/>
              <a:buBlip>
                <a:blip r:embed="rId3"/>
              </a:buBlip>
            </a:pPr>
            <a:r>
              <a:rPr lang="ru-UA" sz="4200" dirty="0">
                <a:effectLst/>
              </a:rPr>
              <a:t>ultima ratio, </a:t>
            </a:r>
            <a:endParaRPr lang="en-US" sz="4200" dirty="0">
              <a:effectLst/>
            </a:endParaRPr>
          </a:p>
          <a:p>
            <a:pPr indent="-533400" algn="l">
              <a:lnSpc>
                <a:spcPct val="90000"/>
              </a:lnSpc>
              <a:spcBef>
                <a:spcPts val="3900"/>
              </a:spcBef>
              <a:buSzPct val="25000"/>
              <a:buBlip>
                <a:blip r:embed="rId3"/>
              </a:buBlip>
            </a:pPr>
            <a:r>
              <a:rPr lang="ru-UA" sz="4200" dirty="0">
                <a:effectLst/>
              </a:rPr>
              <a:t>expediency </a:t>
            </a:r>
          </a:p>
          <a:p>
            <a:pPr indent="-533400" algn="l">
              <a:lnSpc>
                <a:spcPct val="90000"/>
              </a:lnSpc>
              <a:spcBef>
                <a:spcPts val="3900"/>
              </a:spcBef>
              <a:buSzPct val="25000"/>
              <a:buBlip>
                <a:blip r:embed="rId3"/>
              </a:buBlip>
            </a:pPr>
            <a:r>
              <a:rPr lang="ru-UA" sz="4200" dirty="0">
                <a:effectLst/>
              </a:rPr>
              <a:t>proportionality </a:t>
            </a:r>
            <a:endParaRPr lang="en-US" sz="4200" dirty="0">
              <a:effectLst/>
            </a:endParaRPr>
          </a:p>
          <a:p>
            <a:pPr indent="-533400" algn="l">
              <a:lnSpc>
                <a:spcPct val="90000"/>
              </a:lnSpc>
              <a:spcBef>
                <a:spcPts val="3900"/>
              </a:spcBef>
              <a:buSzPct val="25000"/>
              <a:buBlip>
                <a:blip r:embed="rId3"/>
              </a:buBlip>
            </a:pPr>
            <a:r>
              <a:rPr lang="ru-UA" sz="4200" dirty="0">
                <a:effectLst/>
              </a:rPr>
              <a:t>are essential, if not the main elements of the procedure of elevation to aquis, taking into account the primacy of human rights and the rights of victims of crime. </a:t>
            </a:r>
          </a:p>
          <a:p>
            <a:pPr indent="-533400" algn="l">
              <a:lnSpc>
                <a:spcPct val="90000"/>
              </a:lnSpc>
              <a:spcBef>
                <a:spcPts val="3900"/>
              </a:spcBef>
              <a:buSzPct val="25000"/>
              <a:buBlip>
                <a:blip r:embed="rId3"/>
              </a:buBlip>
            </a:pPr>
            <a:r>
              <a:rPr lang="ru-UA" sz="4200" dirty="0">
                <a:effectLst/>
              </a:rPr>
              <a:t> </a:t>
            </a:r>
          </a:p>
        </p:txBody>
      </p:sp>
    </p:spTree>
    <p:extLst>
      <p:ext uri="{BB962C8B-B14F-4D97-AF65-F5344CB8AC3E}">
        <p14:creationId xmlns:p14="http://schemas.microsoft.com/office/powerpoint/2010/main" val="21554847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B771690-0901-6057-7C1E-A06D363A929A}"/>
              </a:ext>
            </a:extLst>
          </p:cNvPr>
          <p:cNvSpPr>
            <a:spLocks noGrp="1"/>
          </p:cNvSpPr>
          <p:nvPr>
            <p:ph type="title"/>
          </p:nvPr>
        </p:nvSpPr>
        <p:spPr/>
        <p:txBody>
          <a:bodyPr/>
          <a:lstStyle/>
          <a:p>
            <a:r>
              <a:rPr lang="en-US" dirty="0"/>
              <a:t>VECTORS &amp; PRINCIPLES</a:t>
            </a:r>
            <a:endParaRPr lang="ru-UA" dirty="0"/>
          </a:p>
        </p:txBody>
      </p:sp>
      <p:sp>
        <p:nvSpPr>
          <p:cNvPr id="3" name="Текст 2">
            <a:extLst>
              <a:ext uri="{FF2B5EF4-FFF2-40B4-BE49-F238E27FC236}">
                <a16:creationId xmlns:a16="http://schemas.microsoft.com/office/drawing/2014/main" id="{3B6A2DE7-210E-0D8E-030E-1BDA60F724CD}"/>
              </a:ext>
            </a:extLst>
          </p:cNvPr>
          <p:cNvSpPr>
            <a:spLocks noGrp="1"/>
          </p:cNvSpPr>
          <p:nvPr>
            <p:ph type="body" idx="1"/>
          </p:nvPr>
        </p:nvSpPr>
        <p:spPr/>
        <p:txBody>
          <a:bodyPr>
            <a:normAutofit/>
          </a:bodyPr>
          <a:lstStyle/>
          <a:p>
            <a:r>
              <a:rPr lang="ru-UA" sz="4800" dirty="0">
                <a:solidFill>
                  <a:srgbClr val="000000"/>
                </a:solidFill>
                <a:effectLst/>
                <a:latin typeface="Times New Roman" panose="02020603050405020304" pitchFamily="18" charset="0"/>
                <a:ea typeface="Times New Roman" panose="02020603050405020304" pitchFamily="18" charset="0"/>
              </a:rPr>
              <a:t>equality, legal certainty, proportionality, predictability, subsidiarity, legality as principles of criminal law and socio-legal foundations of criminal policy </a:t>
            </a:r>
            <a:endParaRPr lang="en-US" sz="4800" dirty="0">
              <a:solidFill>
                <a:srgbClr val="000000"/>
              </a:solidFill>
              <a:effectLst/>
              <a:latin typeface="Times New Roman" panose="02020603050405020304" pitchFamily="18" charset="0"/>
              <a:ea typeface="Times New Roman" panose="02020603050405020304" pitchFamily="18" charset="0"/>
            </a:endParaRPr>
          </a:p>
          <a:p>
            <a:r>
              <a:rPr lang="en-US" sz="4800" dirty="0">
                <a:solidFill>
                  <a:srgbClr val="000000"/>
                </a:solidFill>
                <a:effectLst/>
                <a:latin typeface="Times New Roman" panose="02020603050405020304" pitchFamily="18" charset="0"/>
                <a:ea typeface="Times New Roman" panose="02020603050405020304" pitchFamily="18" charset="0"/>
              </a:rPr>
              <a:t>1 </a:t>
            </a:r>
            <a:r>
              <a:rPr lang="ru-UA" sz="4800" dirty="0">
                <a:solidFill>
                  <a:srgbClr val="000000"/>
                </a:solidFill>
                <a:effectLst/>
                <a:latin typeface="Times New Roman" panose="02020603050405020304" pitchFamily="18" charset="0"/>
                <a:ea typeface="Times New Roman" panose="02020603050405020304" pitchFamily="18" charset="0"/>
              </a:rPr>
              <a:t>vector of the primacy of human rights and safety of victims of criminal offenses, </a:t>
            </a:r>
            <a:endParaRPr lang="en-US" sz="4800" dirty="0">
              <a:solidFill>
                <a:srgbClr val="000000"/>
              </a:solidFill>
              <a:effectLst/>
              <a:latin typeface="Times New Roman" panose="02020603050405020304" pitchFamily="18" charset="0"/>
              <a:ea typeface="Times New Roman" panose="02020603050405020304" pitchFamily="18" charset="0"/>
            </a:endParaRPr>
          </a:p>
          <a:p>
            <a:r>
              <a:rPr lang="en-US" sz="4800" dirty="0">
                <a:solidFill>
                  <a:srgbClr val="000000"/>
                </a:solidFill>
                <a:effectLst/>
                <a:latin typeface="Times New Roman" panose="02020603050405020304" pitchFamily="18" charset="0"/>
                <a:ea typeface="Times New Roman" panose="02020603050405020304" pitchFamily="18" charset="0"/>
              </a:rPr>
              <a:t>2 </a:t>
            </a:r>
            <a:r>
              <a:rPr lang="ru-UA" sz="4800" dirty="0">
                <a:solidFill>
                  <a:srgbClr val="000000"/>
                </a:solidFill>
                <a:effectLst/>
                <a:latin typeface="Times New Roman" panose="02020603050405020304" pitchFamily="18" charset="0"/>
                <a:ea typeface="Times New Roman" panose="02020603050405020304" pitchFamily="18" charset="0"/>
              </a:rPr>
              <a:t>complementarity of coercion and decent treatment, </a:t>
            </a:r>
            <a:endParaRPr lang="en-US" sz="4800" dirty="0">
              <a:solidFill>
                <a:srgbClr val="000000"/>
              </a:solidFill>
              <a:effectLst/>
              <a:latin typeface="Times New Roman" panose="02020603050405020304" pitchFamily="18" charset="0"/>
              <a:ea typeface="Times New Roman" panose="02020603050405020304" pitchFamily="18" charset="0"/>
            </a:endParaRPr>
          </a:p>
          <a:p>
            <a:r>
              <a:rPr lang="en-US" sz="4800" dirty="0">
                <a:solidFill>
                  <a:srgbClr val="000000"/>
                </a:solidFill>
                <a:effectLst/>
                <a:latin typeface="Times New Roman" panose="02020603050405020304" pitchFamily="18" charset="0"/>
                <a:ea typeface="Times New Roman" panose="02020603050405020304" pitchFamily="18" charset="0"/>
              </a:rPr>
              <a:t>3 </a:t>
            </a:r>
            <a:r>
              <a:rPr lang="ru-UA" sz="4800" dirty="0">
                <a:solidFill>
                  <a:srgbClr val="000000"/>
                </a:solidFill>
                <a:effectLst/>
                <a:latin typeface="Times New Roman" panose="02020603050405020304" pitchFamily="18" charset="0"/>
                <a:ea typeface="Times New Roman" panose="02020603050405020304" pitchFamily="18" charset="0"/>
              </a:rPr>
              <a:t>compensation, restitution and rehabilitation, satisfaction, and guarantees of non-recurrence of harm to victims of criminal offenses, </a:t>
            </a:r>
            <a:endParaRPr lang="en-US" sz="4800" dirty="0">
              <a:solidFill>
                <a:srgbClr val="000000"/>
              </a:solidFill>
              <a:effectLst/>
              <a:latin typeface="Times New Roman" panose="02020603050405020304" pitchFamily="18" charset="0"/>
              <a:ea typeface="Times New Roman" panose="02020603050405020304" pitchFamily="18" charset="0"/>
            </a:endParaRPr>
          </a:p>
          <a:p>
            <a:r>
              <a:rPr lang="en-US" sz="4800" dirty="0">
                <a:solidFill>
                  <a:srgbClr val="000000"/>
                </a:solidFill>
                <a:effectLst/>
                <a:latin typeface="Times New Roman" panose="02020603050405020304" pitchFamily="18" charset="0"/>
                <a:ea typeface="Times New Roman" panose="02020603050405020304" pitchFamily="18" charset="0"/>
              </a:rPr>
              <a:t>4 </a:t>
            </a:r>
            <a:r>
              <a:rPr lang="ru-UA" sz="4800" dirty="0">
                <a:solidFill>
                  <a:srgbClr val="000000"/>
                </a:solidFill>
                <a:effectLst/>
                <a:latin typeface="Times New Roman" panose="02020603050405020304" pitchFamily="18" charset="0"/>
                <a:ea typeface="Times New Roman" panose="02020603050405020304" pitchFamily="18" charset="0"/>
              </a:rPr>
              <a:t>public interests and </a:t>
            </a:r>
            <a:r>
              <a:rPr lang="ru-UA" sz="4800" dirty="0">
                <a:solidFill>
                  <a:srgbClr val="000000"/>
                </a:solidFill>
                <a:latin typeface="Times New Roman" panose="02020603050405020304" pitchFamily="18" charset="0"/>
                <a:ea typeface="Times New Roman" panose="02020603050405020304" pitchFamily="18" charset="0"/>
              </a:rPr>
              <a:t>requirements of</a:t>
            </a:r>
            <a:r>
              <a:rPr lang="en-US" sz="4800" dirty="0">
                <a:solidFill>
                  <a:srgbClr val="000000"/>
                </a:solidFill>
                <a:latin typeface="Times New Roman" panose="02020603050405020304" pitchFamily="18" charset="0"/>
                <a:ea typeface="Times New Roman" panose="02020603050405020304" pitchFamily="18" charset="0"/>
              </a:rPr>
              <a:t> </a:t>
            </a:r>
            <a:r>
              <a:rPr lang="ru-UA" sz="4800" dirty="0">
                <a:solidFill>
                  <a:srgbClr val="000000"/>
                </a:solidFill>
                <a:latin typeface="Times New Roman" panose="02020603050405020304" pitchFamily="18" charset="0"/>
                <a:ea typeface="Times New Roman" panose="02020603050405020304" pitchFamily="18" charset="0"/>
              </a:rPr>
              <a:t>crime prevention </a:t>
            </a:r>
            <a:r>
              <a:rPr lang="en-US" sz="4800" dirty="0">
                <a:solidFill>
                  <a:srgbClr val="000000"/>
                </a:solidFill>
                <a:latin typeface="Times New Roman" panose="02020603050405020304" pitchFamily="18" charset="0"/>
                <a:ea typeface="Times New Roman" panose="02020603050405020304" pitchFamily="18" charset="0"/>
              </a:rPr>
              <a:t>and control</a:t>
            </a:r>
            <a:endParaRPr lang="ru-UA" dirty="0"/>
          </a:p>
        </p:txBody>
      </p:sp>
    </p:spTree>
    <p:extLst>
      <p:ext uri="{BB962C8B-B14F-4D97-AF65-F5344CB8AC3E}">
        <p14:creationId xmlns:p14="http://schemas.microsoft.com/office/powerpoint/2010/main" val="151084347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7F78E58-DCF2-21E0-128B-C0EF2C2BE97E}"/>
              </a:ext>
            </a:extLst>
          </p:cNvPr>
          <p:cNvSpPr txBox="1"/>
          <p:nvPr/>
        </p:nvSpPr>
        <p:spPr>
          <a:xfrm>
            <a:off x="2374900" y="1651000"/>
            <a:ext cx="19621500" cy="10414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0">
            <a:scrgbClr r="0" g="0" b="0"/>
          </a:lnRef>
          <a:fillRef idx="0">
            <a:scrgbClr r="0" g="0" b="0"/>
          </a:fillRef>
          <a:effectRef idx="0">
            <a:scrgbClr r="0" g="0" b="0"/>
          </a:effectRef>
          <a:fontRef idx="none"/>
        </p:style>
        <p:txBody>
          <a:bodyPr lIns="50800" tIns="50800" rIns="50800" bIns="50800" anchor="ctr">
            <a:normAutofit/>
          </a:bodyPr>
          <a:lstStyle/>
          <a:p>
            <a:pPr algn="l">
              <a:lnSpc>
                <a:spcPct val="90000"/>
              </a:lnSpc>
              <a:spcBef>
                <a:spcPts val="4200"/>
              </a:spcBef>
              <a:buSzPct val="25000"/>
            </a:pPr>
            <a:r>
              <a:rPr lang="en-US" sz="6000" b="1" dirty="0">
                <a:effectLst/>
              </a:rPr>
              <a:t>The requirement of a legitimate purpose </a:t>
            </a:r>
            <a:endParaRPr lang="en-US" sz="6000" b="1" dirty="0"/>
          </a:p>
          <a:p>
            <a:pPr indent="-660400" algn="l">
              <a:lnSpc>
                <a:spcPct val="90000"/>
              </a:lnSpc>
              <a:spcBef>
                <a:spcPts val="4200"/>
              </a:spcBef>
              <a:buSzPct val="25000"/>
              <a:buBlip>
                <a:blip r:embed="rId2"/>
              </a:buBlip>
            </a:pPr>
            <a:r>
              <a:rPr lang="en-US" sz="4400" dirty="0">
                <a:effectLst/>
              </a:rPr>
              <a:t>The legislative powers of the EU in relation to criminal law issues should only be exercised in order to protect fundamental interests if:</a:t>
            </a:r>
            <a:br>
              <a:rPr lang="en-US" sz="4400" dirty="0">
                <a:effectLst/>
              </a:rPr>
            </a:br>
            <a:r>
              <a:rPr lang="en-US" sz="4400" dirty="0">
                <a:effectLst/>
              </a:rPr>
              <a:t>(1)These interests can be derived from the primary legislation of the EU;</a:t>
            </a:r>
            <a:br>
              <a:rPr lang="en-US" sz="4400" dirty="0">
                <a:effectLst/>
              </a:rPr>
            </a:br>
            <a:r>
              <a:rPr lang="en-US" sz="4400" dirty="0">
                <a:effectLst/>
              </a:rPr>
              <a:t>(2)The Constitutions of the Member States and the fundamental principles of the </a:t>
            </a:r>
            <a:endParaRPr lang="en-US" sz="4400" dirty="0"/>
          </a:p>
          <a:p>
            <a:pPr indent="-660400" algn="l">
              <a:lnSpc>
                <a:spcPct val="90000"/>
              </a:lnSpc>
              <a:spcBef>
                <a:spcPts val="4200"/>
              </a:spcBef>
              <a:buSzPct val="25000"/>
              <a:buBlip>
                <a:blip r:embed="rId2"/>
              </a:buBlip>
            </a:pPr>
            <a:r>
              <a:rPr lang="en-US" sz="4400" dirty="0">
                <a:effectLst/>
              </a:rPr>
              <a:t>EU Charter of Fundamentals Rights are not violated, and</a:t>
            </a:r>
            <a:br>
              <a:rPr lang="en-US" sz="4400" dirty="0">
                <a:effectLst/>
              </a:rPr>
            </a:br>
            <a:r>
              <a:rPr lang="en-US" sz="4400" dirty="0">
                <a:effectLst/>
              </a:rPr>
              <a:t>(3)The activities in question could cause significant damage to society or </a:t>
            </a:r>
            <a:r>
              <a:rPr lang="en-US" sz="4400" dirty="0" err="1">
                <a:effectLst/>
              </a:rPr>
              <a:t>indivi</a:t>
            </a:r>
            <a:r>
              <a:rPr lang="en-US" sz="4400" dirty="0">
                <a:effectLst/>
              </a:rPr>
              <a:t>- </a:t>
            </a:r>
            <a:endParaRPr lang="en-US" sz="4400" dirty="0"/>
          </a:p>
          <a:p>
            <a:pPr indent="-660400" algn="l">
              <a:lnSpc>
                <a:spcPct val="90000"/>
              </a:lnSpc>
              <a:spcBef>
                <a:spcPts val="4200"/>
              </a:spcBef>
              <a:buSzPct val="25000"/>
              <a:buBlip>
                <a:blip r:embed="rId2"/>
              </a:buBlip>
            </a:pPr>
            <a:r>
              <a:rPr lang="en-US" sz="4400" dirty="0">
                <a:effectLst/>
              </a:rPr>
              <a:t>duals.</a:t>
            </a:r>
            <a:br>
              <a:rPr lang="en-US" sz="4400" dirty="0">
                <a:effectLst/>
              </a:rPr>
            </a:br>
            <a:r>
              <a:rPr lang="en-US" sz="4400" dirty="0">
                <a:effectLst/>
              </a:rPr>
              <a:t>The requirement of a legitimate purpose can be derived from the European </a:t>
            </a:r>
            <a:endParaRPr lang="en-US" sz="4400" dirty="0"/>
          </a:p>
          <a:p>
            <a:pPr indent="-660400" algn="l">
              <a:lnSpc>
                <a:spcPct val="90000"/>
              </a:lnSpc>
              <a:spcBef>
                <a:spcPts val="4200"/>
              </a:spcBef>
              <a:buSzPct val="25000"/>
              <a:buBlip>
                <a:blip r:embed="rId2"/>
              </a:buBlip>
            </a:pPr>
            <a:r>
              <a:rPr lang="en-US" sz="4400" dirty="0">
                <a:effectLst/>
              </a:rPr>
              <a:t>principle of proportionality. European legislation can be regarded as legitimate and proportionate only if criminal law is used in order to safeguard the fundamental interests of its citizens. </a:t>
            </a:r>
            <a:endParaRPr lang="en-US" sz="4400" dirty="0"/>
          </a:p>
        </p:txBody>
      </p:sp>
    </p:spTree>
    <p:extLst>
      <p:ext uri="{BB962C8B-B14F-4D97-AF65-F5344CB8AC3E}">
        <p14:creationId xmlns:p14="http://schemas.microsoft.com/office/powerpoint/2010/main" val="111849255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OP 25 INTERNATIONAL LAW QUOTES (of 135) | A-Z Quotes">
            <a:extLst>
              <a:ext uri="{FF2B5EF4-FFF2-40B4-BE49-F238E27FC236}">
                <a16:creationId xmlns:a16="http://schemas.microsoft.com/office/drawing/2014/main" id="{2E64E348-DC16-39DF-A929-6B46E6B6A4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105" y="636104"/>
            <a:ext cx="23098538" cy="123245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2885941"/>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Parchment">
  <a:themeElements>
    <a:clrScheme name="Parchment">
      <a:dk1>
        <a:srgbClr val="3E231A"/>
      </a:dk1>
      <a:lt1>
        <a:srgbClr val="24383E"/>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Noteworthy Light"/>
        <a:ea typeface="Noteworthy Light"/>
        <a:cs typeface="Noteworthy Light"/>
      </a:majorFont>
      <a:minorFont>
        <a:latin typeface="Noteworthy Light"/>
        <a:ea typeface="Noteworthy Light"/>
        <a:cs typeface="Noteworthy Light"/>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outerShdw blurRad="76200" dist="12700" dir="5400000" rotWithShape="0">
                <a:srgbClr val="000000">
                  <a:alpha val="50000"/>
                </a:srgbClr>
              </a:outerShdw>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Parchment">
  <a:themeElements>
    <a:clrScheme name="Parchment">
      <a:dk1>
        <a:srgbClr val="000000"/>
      </a:dk1>
      <a:lt1>
        <a:srgbClr val="FFFFFF"/>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Noteworthy Light"/>
        <a:ea typeface="Noteworthy Light"/>
        <a:cs typeface="Noteworthy Light"/>
      </a:majorFont>
      <a:minorFont>
        <a:latin typeface="Noteworthy Light"/>
        <a:ea typeface="Noteworthy Light"/>
        <a:cs typeface="Noteworthy Light"/>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outerShdw blurRad="76200" dist="12700" dir="5400000" rotWithShape="0">
                <a:srgbClr val="000000">
                  <a:alpha val="50000"/>
                </a:srgbClr>
              </a:outerShdw>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877</TotalTime>
  <Words>3133</Words>
  <Application>Microsoft Macintosh PowerPoint</Application>
  <PresentationFormat>Произвольный</PresentationFormat>
  <Paragraphs>138</Paragraphs>
  <Slides>28</Slides>
  <Notes>0</Notes>
  <HiddenSlides>0</HiddenSlides>
  <MMClips>0</MMClips>
  <ScaleCrop>false</ScaleCrop>
  <HeadingPairs>
    <vt:vector size="6" baseType="variant">
      <vt:variant>
        <vt:lpstr>Использованные шрифты</vt:lpstr>
      </vt:variant>
      <vt:variant>
        <vt:i4>12</vt:i4>
      </vt:variant>
      <vt:variant>
        <vt:lpstr>Тема</vt:lpstr>
      </vt:variant>
      <vt:variant>
        <vt:i4>1</vt:i4>
      </vt:variant>
      <vt:variant>
        <vt:lpstr>Заголовки слайдов</vt:lpstr>
      </vt:variant>
      <vt:variant>
        <vt:i4>28</vt:i4>
      </vt:variant>
    </vt:vector>
  </HeadingPairs>
  <TitlesOfParts>
    <vt:vector size="41" baseType="lpstr">
      <vt:lpstr>-webkit-standard</vt:lpstr>
      <vt:lpstr>AdvOT5bd620f6.B</vt:lpstr>
      <vt:lpstr>AdvOTa87bec0e.BI</vt:lpstr>
      <vt:lpstr>Arial</vt:lpstr>
      <vt:lpstr>Calibri</vt:lpstr>
      <vt:lpstr>Georgia</vt:lpstr>
      <vt:lpstr>Helvetica Neue</vt:lpstr>
      <vt:lpstr>Merriweather</vt:lpstr>
      <vt:lpstr>News Cycle</vt:lpstr>
      <vt:lpstr>Noteworthy Light</vt:lpstr>
      <vt:lpstr>Symbol</vt:lpstr>
      <vt:lpstr>Times New Roman</vt:lpstr>
      <vt:lpstr>Parchment</vt:lpstr>
      <vt:lpstr>TRENDS IN CRIMINAL POLICY: (DIS) ORGANISING THE CHAOS  Lecture 3.   EUROPEAN CRIMINAL POLICY  (HOW TO LISBONIZE CRIMINALITY)</vt:lpstr>
      <vt:lpstr>Презентация PowerPoint</vt:lpstr>
      <vt:lpstr>  To learn </vt:lpstr>
      <vt:lpstr>To Know</vt:lpstr>
      <vt:lpstr>globalization and fragmentation of legislation</vt:lpstr>
      <vt:lpstr>Legality and subsidiarity in the context of </vt:lpstr>
      <vt:lpstr>VECTORS &amp; PRINCIPLES</vt:lpstr>
      <vt:lpstr>Презентация PowerPoint</vt:lpstr>
      <vt:lpstr>Презентация PowerPoint</vt:lpstr>
      <vt:lpstr>The ultima ratio principle  </vt:lpstr>
      <vt:lpstr>The principle of guilt (mens rea)  </vt:lpstr>
      <vt:lpstr>The lex certa requirement  </vt:lpstr>
      <vt:lpstr> The requirements of non-retroactivity and the principle of lex mitior  </vt:lpstr>
      <vt:lpstr>Nulla poena sine lege parlamentaria (no penalty without a law)  </vt:lpstr>
      <vt:lpstr>The principle of subsidiarity  </vt:lpstr>
      <vt:lpstr>The principle of coherence  </vt:lpstr>
      <vt:lpstr>Презентация PowerPoint</vt:lpstr>
      <vt:lpstr>The Manifesto on European Criminal Policy 2011  </vt:lpstr>
      <vt:lpstr>The algorithm for working out the approximation</vt:lpstr>
      <vt:lpstr>Euro-crimes (Art. 83(1) TFEU</vt:lpstr>
      <vt:lpstr>Offences related to ensuring the effective implementation of EU policies (Art. 83(2) TFEU) </vt:lpstr>
      <vt:lpstr>which EU policies require the use of criminal law</vt:lpstr>
      <vt:lpstr>European Court of Justice </vt:lpstr>
      <vt:lpstr>Lisbonising the paths</vt:lpstr>
      <vt:lpstr>Презентация PowerPoint</vt:lpstr>
      <vt:lpstr>Strategy to protect victims </vt:lpstr>
      <vt:lpstr>Презентация PowerPoint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CRIMINAL LEGISLATION</dc:title>
  <cp:lastModifiedBy>Viacheslav Tuliakov</cp:lastModifiedBy>
  <cp:revision>19</cp:revision>
  <dcterms:modified xsi:type="dcterms:W3CDTF">2023-08-18T06:02:59Z</dcterms:modified>
</cp:coreProperties>
</file>