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1"/>
  </p:sldMasterIdLst>
  <p:notesMasterIdLst>
    <p:notesMasterId r:id="rId20"/>
  </p:notesMasterIdLst>
  <p:sldIdLst>
    <p:sldId id="256" r:id="rId2"/>
    <p:sldId id="426" r:id="rId3"/>
    <p:sldId id="431" r:id="rId4"/>
    <p:sldId id="443" r:id="rId5"/>
    <p:sldId id="442" r:id="rId6"/>
    <p:sldId id="444" r:id="rId7"/>
    <p:sldId id="446" r:id="rId8"/>
    <p:sldId id="445" r:id="rId9"/>
    <p:sldId id="441" r:id="rId10"/>
    <p:sldId id="447" r:id="rId11"/>
    <p:sldId id="448" r:id="rId12"/>
    <p:sldId id="449" r:id="rId13"/>
    <p:sldId id="450" r:id="rId14"/>
    <p:sldId id="451" r:id="rId15"/>
    <p:sldId id="452" r:id="rId16"/>
    <p:sldId id="453" r:id="rId17"/>
    <p:sldId id="454" r:id="rId18"/>
    <p:sldId id="391" r:id="rId19"/>
  </p:sldIdLst>
  <p:sldSz cx="24384000" cy="13716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22"/>
    <p:restoredTop sz="94137"/>
  </p:normalViewPr>
  <p:slideViewPr>
    <p:cSldViewPr snapToGrid="0">
      <p:cViewPr varScale="1">
        <p:scale>
          <a:sx n="39" d="100"/>
          <a:sy n="39" d="100"/>
        </p:scale>
        <p:origin x="232"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0A8256-58B0-445E-8CC7-794CC1BF02D8}"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C353E866-4AE8-482B-B7BB-DA9111E049A6}">
      <dgm:prSet/>
      <dgm:spPr/>
      <dgm:t>
        <a:bodyPr/>
        <a:lstStyle/>
        <a:p>
          <a:r>
            <a:rPr lang="fr-CH" i="1"/>
            <a:t>CRIMINALISATION VS DECRIMINALISATION  (CULTURAL APPROACH)</a:t>
          </a:r>
          <a:endParaRPr lang="en-US"/>
        </a:p>
      </dgm:t>
    </dgm:pt>
    <dgm:pt modelId="{E264C63F-68D5-4481-8BFC-81BD8C252656}" type="parTrans" cxnId="{15BDEF50-AB83-40F4-A3CE-8376B368B5A4}">
      <dgm:prSet/>
      <dgm:spPr/>
      <dgm:t>
        <a:bodyPr/>
        <a:lstStyle/>
        <a:p>
          <a:endParaRPr lang="en-US"/>
        </a:p>
      </dgm:t>
    </dgm:pt>
    <dgm:pt modelId="{4E880585-FC80-49D4-B802-4619B9D64117}" type="sibTrans" cxnId="{15BDEF50-AB83-40F4-A3CE-8376B368B5A4}">
      <dgm:prSet/>
      <dgm:spPr/>
      <dgm:t>
        <a:bodyPr/>
        <a:lstStyle/>
        <a:p>
          <a:endParaRPr lang="en-US"/>
        </a:p>
      </dgm:t>
    </dgm:pt>
    <dgm:pt modelId="{2EEC06BA-D604-4844-8651-E49429A7542C}">
      <dgm:prSet/>
      <dgm:spPr/>
      <dgm:t>
        <a:bodyPr/>
        <a:lstStyle/>
        <a:p>
          <a:r>
            <a:rPr lang="en-US" i="1"/>
            <a:t>Monotheism and criminal policy (</a:t>
          </a:r>
          <a:r>
            <a:rPr lang="es-ES"/>
            <a:t>e.g., Judaism, Christianity, Islam, Buddhism, Gandhian)</a:t>
          </a:r>
          <a:endParaRPr lang="en-US"/>
        </a:p>
      </dgm:t>
    </dgm:pt>
    <dgm:pt modelId="{3D0B0C44-0C01-42C6-92D7-3FC54FE15CCE}" type="parTrans" cxnId="{1535395E-CFD2-4CE1-85C1-D537986E4836}">
      <dgm:prSet/>
      <dgm:spPr/>
      <dgm:t>
        <a:bodyPr/>
        <a:lstStyle/>
        <a:p>
          <a:endParaRPr lang="en-US"/>
        </a:p>
      </dgm:t>
    </dgm:pt>
    <dgm:pt modelId="{348B3D2D-D483-4E88-9C91-99680F221FD7}" type="sibTrans" cxnId="{1535395E-CFD2-4CE1-85C1-D537986E4836}">
      <dgm:prSet/>
      <dgm:spPr/>
      <dgm:t>
        <a:bodyPr/>
        <a:lstStyle/>
        <a:p>
          <a:endParaRPr lang="en-US"/>
        </a:p>
      </dgm:t>
    </dgm:pt>
    <dgm:pt modelId="{FE04CCC5-A33F-40DA-824E-1E7B6519C0BF}">
      <dgm:prSet/>
      <dgm:spPr/>
      <dgm:t>
        <a:bodyPr/>
        <a:lstStyle/>
        <a:p>
          <a:r>
            <a:rPr lang="en-US" i="1"/>
            <a:t>New world order after Mordor Hybrid criminalization</a:t>
          </a:r>
          <a:endParaRPr lang="en-US"/>
        </a:p>
      </dgm:t>
    </dgm:pt>
    <dgm:pt modelId="{868F3461-0CBC-4FCF-8D29-3B012389176E}" type="parTrans" cxnId="{2A476712-95CB-4D7C-8D1D-1E9C7166B9F3}">
      <dgm:prSet/>
      <dgm:spPr/>
      <dgm:t>
        <a:bodyPr/>
        <a:lstStyle/>
        <a:p>
          <a:endParaRPr lang="en-US"/>
        </a:p>
      </dgm:t>
    </dgm:pt>
    <dgm:pt modelId="{649E0D8E-22C2-49D0-BC5E-4F42A3F2E3B0}" type="sibTrans" cxnId="{2A476712-95CB-4D7C-8D1D-1E9C7166B9F3}">
      <dgm:prSet/>
      <dgm:spPr/>
      <dgm:t>
        <a:bodyPr/>
        <a:lstStyle/>
        <a:p>
          <a:endParaRPr lang="en-US"/>
        </a:p>
      </dgm:t>
    </dgm:pt>
    <dgm:pt modelId="{4375E46E-7EBC-4E13-B37E-598BA94B90AD}">
      <dgm:prSet/>
      <dgm:spPr/>
      <dgm:t>
        <a:bodyPr/>
        <a:lstStyle/>
        <a:p>
          <a:r>
            <a:rPr lang="en-US" i="1"/>
            <a:t>(Narratives of criminalization) Media and parties. Dark IR and hidden circles</a:t>
          </a:r>
          <a:endParaRPr lang="en-US"/>
        </a:p>
      </dgm:t>
    </dgm:pt>
    <dgm:pt modelId="{5C57EA28-6635-4B63-B752-046CA6A6B1B3}" type="parTrans" cxnId="{F40F772D-9919-44AF-A00D-861CE873F37A}">
      <dgm:prSet/>
      <dgm:spPr/>
      <dgm:t>
        <a:bodyPr/>
        <a:lstStyle/>
        <a:p>
          <a:endParaRPr lang="en-US"/>
        </a:p>
      </dgm:t>
    </dgm:pt>
    <dgm:pt modelId="{3BA135BC-CCC2-4099-8365-A7729E8A03D6}" type="sibTrans" cxnId="{F40F772D-9919-44AF-A00D-861CE873F37A}">
      <dgm:prSet/>
      <dgm:spPr/>
      <dgm:t>
        <a:bodyPr/>
        <a:lstStyle/>
        <a:p>
          <a:endParaRPr lang="en-US"/>
        </a:p>
      </dgm:t>
    </dgm:pt>
    <dgm:pt modelId="{253A50E0-5369-4374-BE22-C33AF7EDE06F}">
      <dgm:prSet/>
      <dgm:spPr/>
      <dgm:t>
        <a:bodyPr/>
        <a:lstStyle/>
        <a:p>
          <a:r>
            <a:rPr lang="en-US" i="1"/>
            <a:t>The rise of Organized transnational crime  and Weak state. </a:t>
          </a:r>
          <a:endParaRPr lang="en-US"/>
        </a:p>
      </dgm:t>
    </dgm:pt>
    <dgm:pt modelId="{5E62F0B5-7A87-4F95-B3B6-A104CA31E6BB}" type="parTrans" cxnId="{CE0588B8-B24F-4E06-8A3B-CB2136C3CAD2}">
      <dgm:prSet/>
      <dgm:spPr/>
      <dgm:t>
        <a:bodyPr/>
        <a:lstStyle/>
        <a:p>
          <a:endParaRPr lang="en-US"/>
        </a:p>
      </dgm:t>
    </dgm:pt>
    <dgm:pt modelId="{01E7BA2A-8B13-4B18-97DC-578E9073BF09}" type="sibTrans" cxnId="{CE0588B8-B24F-4E06-8A3B-CB2136C3CAD2}">
      <dgm:prSet/>
      <dgm:spPr/>
      <dgm:t>
        <a:bodyPr/>
        <a:lstStyle/>
        <a:p>
          <a:endParaRPr lang="en-US"/>
        </a:p>
      </dgm:t>
    </dgm:pt>
    <dgm:pt modelId="{B0BA9FAE-5169-504D-86B8-4A9CCBECD589}" type="pres">
      <dgm:prSet presAssocID="{7F0A8256-58B0-445E-8CC7-794CC1BF02D8}" presName="diagram" presStyleCnt="0">
        <dgm:presLayoutVars>
          <dgm:dir/>
          <dgm:resizeHandles val="exact"/>
        </dgm:presLayoutVars>
      </dgm:prSet>
      <dgm:spPr/>
    </dgm:pt>
    <dgm:pt modelId="{38020D07-19A5-4249-96C5-CAB0E4323EA1}" type="pres">
      <dgm:prSet presAssocID="{C353E866-4AE8-482B-B7BB-DA9111E049A6}" presName="arrow" presStyleLbl="node1" presStyleIdx="0" presStyleCnt="5">
        <dgm:presLayoutVars>
          <dgm:bulletEnabled val="1"/>
        </dgm:presLayoutVars>
      </dgm:prSet>
      <dgm:spPr/>
    </dgm:pt>
    <dgm:pt modelId="{C9987861-DFBA-2E43-B0AB-8FECAFF44416}" type="pres">
      <dgm:prSet presAssocID="{2EEC06BA-D604-4844-8651-E49429A7542C}" presName="arrow" presStyleLbl="node1" presStyleIdx="1" presStyleCnt="5">
        <dgm:presLayoutVars>
          <dgm:bulletEnabled val="1"/>
        </dgm:presLayoutVars>
      </dgm:prSet>
      <dgm:spPr/>
    </dgm:pt>
    <dgm:pt modelId="{5664B3EA-66C5-DD49-B89A-0554AD2706D7}" type="pres">
      <dgm:prSet presAssocID="{FE04CCC5-A33F-40DA-824E-1E7B6519C0BF}" presName="arrow" presStyleLbl="node1" presStyleIdx="2" presStyleCnt="5">
        <dgm:presLayoutVars>
          <dgm:bulletEnabled val="1"/>
        </dgm:presLayoutVars>
      </dgm:prSet>
      <dgm:spPr/>
    </dgm:pt>
    <dgm:pt modelId="{A884349D-B2AA-974B-8AED-FB003528284B}" type="pres">
      <dgm:prSet presAssocID="{4375E46E-7EBC-4E13-B37E-598BA94B90AD}" presName="arrow" presStyleLbl="node1" presStyleIdx="3" presStyleCnt="5">
        <dgm:presLayoutVars>
          <dgm:bulletEnabled val="1"/>
        </dgm:presLayoutVars>
      </dgm:prSet>
      <dgm:spPr/>
    </dgm:pt>
    <dgm:pt modelId="{22E1B71E-50A6-154D-8EB6-785DF428A0CE}" type="pres">
      <dgm:prSet presAssocID="{253A50E0-5369-4374-BE22-C33AF7EDE06F}" presName="arrow" presStyleLbl="node1" presStyleIdx="4" presStyleCnt="5">
        <dgm:presLayoutVars>
          <dgm:bulletEnabled val="1"/>
        </dgm:presLayoutVars>
      </dgm:prSet>
      <dgm:spPr/>
    </dgm:pt>
  </dgm:ptLst>
  <dgm:cxnLst>
    <dgm:cxn modelId="{5177E002-1CFE-2645-A3C0-F468AA3F625D}" type="presOf" srcId="{2EEC06BA-D604-4844-8651-E49429A7542C}" destId="{C9987861-DFBA-2E43-B0AB-8FECAFF44416}" srcOrd="0" destOrd="0" presId="urn:microsoft.com/office/officeart/2005/8/layout/arrow5"/>
    <dgm:cxn modelId="{2A476712-95CB-4D7C-8D1D-1E9C7166B9F3}" srcId="{7F0A8256-58B0-445E-8CC7-794CC1BF02D8}" destId="{FE04CCC5-A33F-40DA-824E-1E7B6519C0BF}" srcOrd="2" destOrd="0" parTransId="{868F3461-0CBC-4FCF-8D29-3B012389176E}" sibTransId="{649E0D8E-22C2-49D0-BC5E-4F42A3F2E3B0}"/>
    <dgm:cxn modelId="{F40F772D-9919-44AF-A00D-861CE873F37A}" srcId="{7F0A8256-58B0-445E-8CC7-794CC1BF02D8}" destId="{4375E46E-7EBC-4E13-B37E-598BA94B90AD}" srcOrd="3" destOrd="0" parTransId="{5C57EA28-6635-4B63-B752-046CA6A6B1B3}" sibTransId="{3BA135BC-CCC2-4099-8365-A7729E8A03D6}"/>
    <dgm:cxn modelId="{15BDEF50-AB83-40F4-A3CE-8376B368B5A4}" srcId="{7F0A8256-58B0-445E-8CC7-794CC1BF02D8}" destId="{C353E866-4AE8-482B-B7BB-DA9111E049A6}" srcOrd="0" destOrd="0" parTransId="{E264C63F-68D5-4481-8BFC-81BD8C252656}" sibTransId="{4E880585-FC80-49D4-B802-4619B9D64117}"/>
    <dgm:cxn modelId="{1535395E-CFD2-4CE1-85C1-D537986E4836}" srcId="{7F0A8256-58B0-445E-8CC7-794CC1BF02D8}" destId="{2EEC06BA-D604-4844-8651-E49429A7542C}" srcOrd="1" destOrd="0" parTransId="{3D0B0C44-0C01-42C6-92D7-3FC54FE15CCE}" sibTransId="{348B3D2D-D483-4E88-9C91-99680F221FD7}"/>
    <dgm:cxn modelId="{44AC8E66-4BBA-7746-879F-9654CB1CED0B}" type="presOf" srcId="{FE04CCC5-A33F-40DA-824E-1E7B6519C0BF}" destId="{5664B3EA-66C5-DD49-B89A-0554AD2706D7}" srcOrd="0" destOrd="0" presId="urn:microsoft.com/office/officeart/2005/8/layout/arrow5"/>
    <dgm:cxn modelId="{4BA81093-DDE8-6F46-BA81-456967B47697}" type="presOf" srcId="{4375E46E-7EBC-4E13-B37E-598BA94B90AD}" destId="{A884349D-B2AA-974B-8AED-FB003528284B}" srcOrd="0" destOrd="0" presId="urn:microsoft.com/office/officeart/2005/8/layout/arrow5"/>
    <dgm:cxn modelId="{2BF8EC9A-A9CE-9244-B2FB-BCBE9F34B32D}" type="presOf" srcId="{C353E866-4AE8-482B-B7BB-DA9111E049A6}" destId="{38020D07-19A5-4249-96C5-CAB0E4323EA1}" srcOrd="0" destOrd="0" presId="urn:microsoft.com/office/officeart/2005/8/layout/arrow5"/>
    <dgm:cxn modelId="{CE0588B8-B24F-4E06-8A3B-CB2136C3CAD2}" srcId="{7F0A8256-58B0-445E-8CC7-794CC1BF02D8}" destId="{253A50E0-5369-4374-BE22-C33AF7EDE06F}" srcOrd="4" destOrd="0" parTransId="{5E62F0B5-7A87-4F95-B3B6-A104CA31E6BB}" sibTransId="{01E7BA2A-8B13-4B18-97DC-578E9073BF09}"/>
    <dgm:cxn modelId="{74ACA0D0-5DB4-E04F-BCD0-65D7C228F9E2}" type="presOf" srcId="{253A50E0-5369-4374-BE22-C33AF7EDE06F}" destId="{22E1B71E-50A6-154D-8EB6-785DF428A0CE}" srcOrd="0" destOrd="0" presId="urn:microsoft.com/office/officeart/2005/8/layout/arrow5"/>
    <dgm:cxn modelId="{0E88AFEB-C0EB-1D48-84B9-1B8DA874121C}" type="presOf" srcId="{7F0A8256-58B0-445E-8CC7-794CC1BF02D8}" destId="{B0BA9FAE-5169-504D-86B8-4A9CCBECD589}" srcOrd="0" destOrd="0" presId="urn:microsoft.com/office/officeart/2005/8/layout/arrow5"/>
    <dgm:cxn modelId="{CF883024-2EF8-C44F-9B01-2D7A98F68BD5}" type="presParOf" srcId="{B0BA9FAE-5169-504D-86B8-4A9CCBECD589}" destId="{38020D07-19A5-4249-96C5-CAB0E4323EA1}" srcOrd="0" destOrd="0" presId="urn:microsoft.com/office/officeart/2005/8/layout/arrow5"/>
    <dgm:cxn modelId="{37F6B5EA-30D4-754E-9CBB-457917C2508B}" type="presParOf" srcId="{B0BA9FAE-5169-504D-86B8-4A9CCBECD589}" destId="{C9987861-DFBA-2E43-B0AB-8FECAFF44416}" srcOrd="1" destOrd="0" presId="urn:microsoft.com/office/officeart/2005/8/layout/arrow5"/>
    <dgm:cxn modelId="{8E5105C6-BFB5-5044-9FD4-D082CC777888}" type="presParOf" srcId="{B0BA9FAE-5169-504D-86B8-4A9CCBECD589}" destId="{5664B3EA-66C5-DD49-B89A-0554AD2706D7}" srcOrd="2" destOrd="0" presId="urn:microsoft.com/office/officeart/2005/8/layout/arrow5"/>
    <dgm:cxn modelId="{18B411E4-0232-4A47-8C54-C4BF61E065D5}" type="presParOf" srcId="{B0BA9FAE-5169-504D-86B8-4A9CCBECD589}" destId="{A884349D-B2AA-974B-8AED-FB003528284B}" srcOrd="3" destOrd="0" presId="urn:microsoft.com/office/officeart/2005/8/layout/arrow5"/>
    <dgm:cxn modelId="{C5C86C39-E848-4A41-8191-CA68395DD39E}" type="presParOf" srcId="{B0BA9FAE-5169-504D-86B8-4A9CCBECD589}" destId="{22E1B71E-50A6-154D-8EB6-785DF428A0CE}" srcOrd="4" destOrd="0" presId="urn:microsoft.com/office/officeart/2005/8/layout/arrow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805E03-E0F0-48C2-953D-9A12B30B8000}"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C631752D-38D0-416C-B0A3-4BB766B1D3EB}">
      <dgm:prSet/>
      <dgm:spPr/>
      <dgm:t>
        <a:bodyPr/>
        <a:lstStyle/>
        <a:p>
          <a:r>
            <a:rPr lang="en-US" b="0" i="0"/>
            <a:t>Public danger, which refers to the presence of significant material or moral harm inflicted on victims;</a:t>
          </a:r>
          <a:endParaRPr lang="en-US"/>
        </a:p>
      </dgm:t>
    </dgm:pt>
    <dgm:pt modelId="{A8611A08-A49F-41A4-8643-B6B57D68D6D4}" type="parTrans" cxnId="{E70170F8-1E69-4F19-A64F-062BD9A59CBE}">
      <dgm:prSet/>
      <dgm:spPr/>
      <dgm:t>
        <a:bodyPr/>
        <a:lstStyle/>
        <a:p>
          <a:endParaRPr lang="en-US"/>
        </a:p>
      </dgm:t>
    </dgm:pt>
    <dgm:pt modelId="{6E012A07-CD36-4CF9-998C-2D44A473F95C}" type="sibTrans" cxnId="{E70170F8-1E69-4F19-A64F-062BD9A59CBE}">
      <dgm:prSet/>
      <dgm:spPr/>
      <dgm:t>
        <a:bodyPr/>
        <a:lstStyle/>
        <a:p>
          <a:endParaRPr lang="en-US"/>
        </a:p>
      </dgm:t>
    </dgm:pt>
    <dgm:pt modelId="{E25FD393-DC3B-4F31-8431-6499E331EE48}">
      <dgm:prSet/>
      <dgm:spPr/>
      <dgm:t>
        <a:bodyPr/>
        <a:lstStyle/>
        <a:p>
          <a:r>
            <a:rPr lang="en-US" b="0" i="0"/>
            <a:t>Typicality and sufficient prevalence of anti-social behavior, while taking into account the degree of their public danger and the fear of crime;</a:t>
          </a:r>
          <a:endParaRPr lang="en-US"/>
        </a:p>
      </dgm:t>
    </dgm:pt>
    <dgm:pt modelId="{8C38A999-C69D-4101-A176-FAE417919F6C}" type="parTrans" cxnId="{A09FE10E-0FF2-4504-A500-8E55448DB480}">
      <dgm:prSet/>
      <dgm:spPr/>
      <dgm:t>
        <a:bodyPr/>
        <a:lstStyle/>
        <a:p>
          <a:endParaRPr lang="en-US"/>
        </a:p>
      </dgm:t>
    </dgm:pt>
    <dgm:pt modelId="{ED6FE446-D6B4-4061-A503-A113660AD3D9}" type="sibTrans" cxnId="{A09FE10E-0FF2-4504-A500-8E55448DB480}">
      <dgm:prSet/>
      <dgm:spPr/>
      <dgm:t>
        <a:bodyPr/>
        <a:lstStyle/>
        <a:p>
          <a:endParaRPr lang="en-US"/>
        </a:p>
      </dgm:t>
    </dgm:pt>
    <dgm:pt modelId="{33333DB7-09FC-4440-A962-40A67C48B693}">
      <dgm:prSet/>
      <dgm:spPr/>
      <dgm:t>
        <a:bodyPr/>
        <a:lstStyle/>
        <a:p>
          <a:r>
            <a:rPr lang="en-US" b="0" i="0"/>
            <a:t>The dynamics of socially dangerous deeds, considering the causes and conditions that lead to them;</a:t>
          </a:r>
          <a:endParaRPr lang="en-US"/>
        </a:p>
      </dgm:t>
    </dgm:pt>
    <dgm:pt modelId="{F10C6531-5852-4968-BAEA-B194220A21DC}" type="parTrans" cxnId="{393E1202-3CD7-4C1C-83E0-38D098104A47}">
      <dgm:prSet/>
      <dgm:spPr/>
      <dgm:t>
        <a:bodyPr/>
        <a:lstStyle/>
        <a:p>
          <a:endParaRPr lang="en-US"/>
        </a:p>
      </dgm:t>
    </dgm:pt>
    <dgm:pt modelId="{091C8894-5042-4328-8E95-A7FD0F63DC27}" type="sibTrans" cxnId="{393E1202-3CD7-4C1C-83E0-38D098104A47}">
      <dgm:prSet/>
      <dgm:spPr/>
      <dgm:t>
        <a:bodyPr/>
        <a:lstStyle/>
        <a:p>
          <a:endParaRPr lang="en-US"/>
        </a:p>
      </dgm:t>
    </dgm:pt>
    <dgm:pt modelId="{06BF2737-3736-453A-AC2A-AED64B260792}">
      <dgm:prSet/>
      <dgm:spPr/>
      <dgm:t>
        <a:bodyPr/>
        <a:lstStyle/>
        <a:p>
          <a:r>
            <a:rPr lang="en-US" b="0" i="0"/>
            <a:t>The necessity for specific criminal law measures;</a:t>
          </a:r>
          <a:endParaRPr lang="en-US"/>
        </a:p>
      </dgm:t>
    </dgm:pt>
    <dgm:pt modelId="{97E4B950-68DC-4567-A132-2DE11EC8117E}" type="parTrans" cxnId="{EECD4505-DC64-45C3-9D4A-9B80969D0E9C}">
      <dgm:prSet/>
      <dgm:spPr/>
      <dgm:t>
        <a:bodyPr/>
        <a:lstStyle/>
        <a:p>
          <a:endParaRPr lang="en-US"/>
        </a:p>
      </dgm:t>
    </dgm:pt>
    <dgm:pt modelId="{619B83FB-47E6-4DB8-8770-C33B37F92A15}" type="sibTrans" cxnId="{EECD4505-DC64-45C3-9D4A-9B80969D0E9C}">
      <dgm:prSet/>
      <dgm:spPr/>
      <dgm:t>
        <a:bodyPr/>
        <a:lstStyle/>
        <a:p>
          <a:endParaRPr lang="en-US"/>
        </a:p>
      </dgm:t>
    </dgm:pt>
    <dgm:pt modelId="{4247DF41-40B7-4010-969D-C64FA7D26CFF}">
      <dgm:prSet/>
      <dgm:spPr/>
      <dgm:t>
        <a:bodyPr/>
        <a:lstStyle/>
        <a:p>
          <a:r>
            <a:rPr lang="en-US" b="0" i="0"/>
            <a:t>The consideration of the capacity of the criminal justice system in countering vulnerable individuals and groups;</a:t>
          </a:r>
          <a:endParaRPr lang="en-US"/>
        </a:p>
      </dgm:t>
    </dgm:pt>
    <dgm:pt modelId="{9109C0CB-2065-4A4D-BDAC-65100C39F5F7}" type="parTrans" cxnId="{4BE00114-2FCD-4060-815E-FC16DF8C0F9D}">
      <dgm:prSet/>
      <dgm:spPr/>
      <dgm:t>
        <a:bodyPr/>
        <a:lstStyle/>
        <a:p>
          <a:endParaRPr lang="en-US"/>
        </a:p>
      </dgm:t>
    </dgm:pt>
    <dgm:pt modelId="{90C06A06-BCC2-4249-B018-CD5F392BA1BB}" type="sibTrans" cxnId="{4BE00114-2FCD-4060-815E-FC16DF8C0F9D}">
      <dgm:prSet/>
      <dgm:spPr/>
      <dgm:t>
        <a:bodyPr/>
        <a:lstStyle/>
        <a:p>
          <a:endParaRPr lang="en-US"/>
        </a:p>
      </dgm:t>
    </dgm:pt>
    <dgm:pt modelId="{04E92325-87D5-44F1-9D95-1E1EF8BFCCA1}">
      <dgm:prSet/>
      <dgm:spPr/>
      <dgm:t>
        <a:bodyPr/>
        <a:lstStyle/>
        <a:p>
          <a:r>
            <a:rPr lang="en-US" b="0" i="0"/>
            <a:t>The requirement for the use of criminal law measures</a:t>
          </a:r>
          <a:endParaRPr lang="en-US"/>
        </a:p>
      </dgm:t>
    </dgm:pt>
    <dgm:pt modelId="{BCAECC34-5A20-4307-8327-F54CA0C7936F}" type="parTrans" cxnId="{F97B3847-004D-4A4D-8875-E4EE26A15AAF}">
      <dgm:prSet/>
      <dgm:spPr/>
      <dgm:t>
        <a:bodyPr/>
        <a:lstStyle/>
        <a:p>
          <a:endParaRPr lang="en-US"/>
        </a:p>
      </dgm:t>
    </dgm:pt>
    <dgm:pt modelId="{46C27497-55B5-431F-9DCD-3468836A8970}" type="sibTrans" cxnId="{F97B3847-004D-4A4D-8875-E4EE26A15AAF}">
      <dgm:prSet/>
      <dgm:spPr/>
      <dgm:t>
        <a:bodyPr/>
        <a:lstStyle/>
        <a:p>
          <a:endParaRPr lang="en-US"/>
        </a:p>
      </dgm:t>
    </dgm:pt>
    <dgm:pt modelId="{D07FB50D-960A-C748-99BD-D73C137F42E6}" type="pres">
      <dgm:prSet presAssocID="{7B805E03-E0F0-48C2-953D-9A12B30B8000}" presName="diagram" presStyleCnt="0">
        <dgm:presLayoutVars>
          <dgm:dir/>
          <dgm:resizeHandles val="exact"/>
        </dgm:presLayoutVars>
      </dgm:prSet>
      <dgm:spPr/>
    </dgm:pt>
    <dgm:pt modelId="{91A5D0B9-6F01-CA49-BAFA-1267401C59FD}" type="pres">
      <dgm:prSet presAssocID="{C631752D-38D0-416C-B0A3-4BB766B1D3EB}" presName="node" presStyleLbl="node1" presStyleIdx="0" presStyleCnt="6">
        <dgm:presLayoutVars>
          <dgm:bulletEnabled val="1"/>
        </dgm:presLayoutVars>
      </dgm:prSet>
      <dgm:spPr/>
    </dgm:pt>
    <dgm:pt modelId="{D6938711-B553-864C-B398-28A70B414427}" type="pres">
      <dgm:prSet presAssocID="{6E012A07-CD36-4CF9-998C-2D44A473F95C}" presName="sibTrans" presStyleCnt="0"/>
      <dgm:spPr/>
    </dgm:pt>
    <dgm:pt modelId="{38796DA0-1DD6-F442-8AE8-9BBB262EDC58}" type="pres">
      <dgm:prSet presAssocID="{E25FD393-DC3B-4F31-8431-6499E331EE48}" presName="node" presStyleLbl="node1" presStyleIdx="1" presStyleCnt="6">
        <dgm:presLayoutVars>
          <dgm:bulletEnabled val="1"/>
        </dgm:presLayoutVars>
      </dgm:prSet>
      <dgm:spPr/>
    </dgm:pt>
    <dgm:pt modelId="{8D4DFF78-2045-844B-9CB3-A35018FAAEE1}" type="pres">
      <dgm:prSet presAssocID="{ED6FE446-D6B4-4061-A503-A113660AD3D9}" presName="sibTrans" presStyleCnt="0"/>
      <dgm:spPr/>
    </dgm:pt>
    <dgm:pt modelId="{5B3025CF-FDFC-E84F-BBB8-B85D9ECE31AD}" type="pres">
      <dgm:prSet presAssocID="{33333DB7-09FC-4440-A962-40A67C48B693}" presName="node" presStyleLbl="node1" presStyleIdx="2" presStyleCnt="6">
        <dgm:presLayoutVars>
          <dgm:bulletEnabled val="1"/>
        </dgm:presLayoutVars>
      </dgm:prSet>
      <dgm:spPr/>
    </dgm:pt>
    <dgm:pt modelId="{5E2F4180-156C-5148-8249-4B1CDD123B66}" type="pres">
      <dgm:prSet presAssocID="{091C8894-5042-4328-8E95-A7FD0F63DC27}" presName="sibTrans" presStyleCnt="0"/>
      <dgm:spPr/>
    </dgm:pt>
    <dgm:pt modelId="{2E12ED07-5EFB-C145-9263-7AAB856AD8D7}" type="pres">
      <dgm:prSet presAssocID="{06BF2737-3736-453A-AC2A-AED64B260792}" presName="node" presStyleLbl="node1" presStyleIdx="3" presStyleCnt="6">
        <dgm:presLayoutVars>
          <dgm:bulletEnabled val="1"/>
        </dgm:presLayoutVars>
      </dgm:prSet>
      <dgm:spPr/>
    </dgm:pt>
    <dgm:pt modelId="{5BEA0D7D-9BCE-174C-A1D4-6A448E44D4F2}" type="pres">
      <dgm:prSet presAssocID="{619B83FB-47E6-4DB8-8770-C33B37F92A15}" presName="sibTrans" presStyleCnt="0"/>
      <dgm:spPr/>
    </dgm:pt>
    <dgm:pt modelId="{38A1CDD1-F9AC-7447-94EA-0194C8C35EF3}" type="pres">
      <dgm:prSet presAssocID="{4247DF41-40B7-4010-969D-C64FA7D26CFF}" presName="node" presStyleLbl="node1" presStyleIdx="4" presStyleCnt="6">
        <dgm:presLayoutVars>
          <dgm:bulletEnabled val="1"/>
        </dgm:presLayoutVars>
      </dgm:prSet>
      <dgm:spPr/>
    </dgm:pt>
    <dgm:pt modelId="{89C2F969-6B77-D14A-9BEF-04A6A86FC66E}" type="pres">
      <dgm:prSet presAssocID="{90C06A06-BCC2-4249-B018-CD5F392BA1BB}" presName="sibTrans" presStyleCnt="0"/>
      <dgm:spPr/>
    </dgm:pt>
    <dgm:pt modelId="{6311E608-0411-304F-8656-6B1BCF5BB154}" type="pres">
      <dgm:prSet presAssocID="{04E92325-87D5-44F1-9D95-1E1EF8BFCCA1}" presName="node" presStyleLbl="node1" presStyleIdx="5" presStyleCnt="6">
        <dgm:presLayoutVars>
          <dgm:bulletEnabled val="1"/>
        </dgm:presLayoutVars>
      </dgm:prSet>
      <dgm:spPr/>
    </dgm:pt>
  </dgm:ptLst>
  <dgm:cxnLst>
    <dgm:cxn modelId="{393E1202-3CD7-4C1C-83E0-38D098104A47}" srcId="{7B805E03-E0F0-48C2-953D-9A12B30B8000}" destId="{33333DB7-09FC-4440-A962-40A67C48B693}" srcOrd="2" destOrd="0" parTransId="{F10C6531-5852-4968-BAEA-B194220A21DC}" sibTransId="{091C8894-5042-4328-8E95-A7FD0F63DC27}"/>
    <dgm:cxn modelId="{EECD4505-DC64-45C3-9D4A-9B80969D0E9C}" srcId="{7B805E03-E0F0-48C2-953D-9A12B30B8000}" destId="{06BF2737-3736-453A-AC2A-AED64B260792}" srcOrd="3" destOrd="0" parTransId="{97E4B950-68DC-4567-A132-2DE11EC8117E}" sibTransId="{619B83FB-47E6-4DB8-8770-C33B37F92A15}"/>
    <dgm:cxn modelId="{A09FE10E-0FF2-4504-A500-8E55448DB480}" srcId="{7B805E03-E0F0-48C2-953D-9A12B30B8000}" destId="{E25FD393-DC3B-4F31-8431-6499E331EE48}" srcOrd="1" destOrd="0" parTransId="{8C38A999-C69D-4101-A176-FAE417919F6C}" sibTransId="{ED6FE446-D6B4-4061-A503-A113660AD3D9}"/>
    <dgm:cxn modelId="{4BE00114-2FCD-4060-815E-FC16DF8C0F9D}" srcId="{7B805E03-E0F0-48C2-953D-9A12B30B8000}" destId="{4247DF41-40B7-4010-969D-C64FA7D26CFF}" srcOrd="4" destOrd="0" parTransId="{9109C0CB-2065-4A4D-BDAC-65100C39F5F7}" sibTransId="{90C06A06-BCC2-4249-B018-CD5F392BA1BB}"/>
    <dgm:cxn modelId="{7821503E-BF08-0A45-9CB5-3E245D635C33}" type="presOf" srcId="{4247DF41-40B7-4010-969D-C64FA7D26CFF}" destId="{38A1CDD1-F9AC-7447-94EA-0194C8C35EF3}" srcOrd="0" destOrd="0" presId="urn:microsoft.com/office/officeart/2005/8/layout/default"/>
    <dgm:cxn modelId="{F97B3847-004D-4A4D-8875-E4EE26A15AAF}" srcId="{7B805E03-E0F0-48C2-953D-9A12B30B8000}" destId="{04E92325-87D5-44F1-9D95-1E1EF8BFCCA1}" srcOrd="5" destOrd="0" parTransId="{BCAECC34-5A20-4307-8327-F54CA0C7936F}" sibTransId="{46C27497-55B5-431F-9DCD-3468836A8970}"/>
    <dgm:cxn modelId="{ADAF2864-B454-FB4A-AF5F-35110DC577D0}" type="presOf" srcId="{7B805E03-E0F0-48C2-953D-9A12B30B8000}" destId="{D07FB50D-960A-C748-99BD-D73C137F42E6}" srcOrd="0" destOrd="0" presId="urn:microsoft.com/office/officeart/2005/8/layout/default"/>
    <dgm:cxn modelId="{9919777B-A727-844A-9649-4CD4F1E7B1C9}" type="presOf" srcId="{33333DB7-09FC-4440-A962-40A67C48B693}" destId="{5B3025CF-FDFC-E84F-BBB8-B85D9ECE31AD}" srcOrd="0" destOrd="0" presId="urn:microsoft.com/office/officeart/2005/8/layout/default"/>
    <dgm:cxn modelId="{13F6FAA3-8700-6244-BC14-552C8825651D}" type="presOf" srcId="{04E92325-87D5-44F1-9D95-1E1EF8BFCCA1}" destId="{6311E608-0411-304F-8656-6B1BCF5BB154}" srcOrd="0" destOrd="0" presId="urn:microsoft.com/office/officeart/2005/8/layout/default"/>
    <dgm:cxn modelId="{6EB6D4AA-E51B-4F4D-8073-6480E479DCF6}" type="presOf" srcId="{C631752D-38D0-416C-B0A3-4BB766B1D3EB}" destId="{91A5D0B9-6F01-CA49-BAFA-1267401C59FD}" srcOrd="0" destOrd="0" presId="urn:microsoft.com/office/officeart/2005/8/layout/default"/>
    <dgm:cxn modelId="{C507D4BC-0E21-F04E-AA6B-34ACC54D1BA0}" type="presOf" srcId="{E25FD393-DC3B-4F31-8431-6499E331EE48}" destId="{38796DA0-1DD6-F442-8AE8-9BBB262EDC58}" srcOrd="0" destOrd="0" presId="urn:microsoft.com/office/officeart/2005/8/layout/default"/>
    <dgm:cxn modelId="{E70A19CB-2A1C-6643-B227-08518D0F8262}" type="presOf" srcId="{06BF2737-3736-453A-AC2A-AED64B260792}" destId="{2E12ED07-5EFB-C145-9263-7AAB856AD8D7}" srcOrd="0" destOrd="0" presId="urn:microsoft.com/office/officeart/2005/8/layout/default"/>
    <dgm:cxn modelId="{E70170F8-1E69-4F19-A64F-062BD9A59CBE}" srcId="{7B805E03-E0F0-48C2-953D-9A12B30B8000}" destId="{C631752D-38D0-416C-B0A3-4BB766B1D3EB}" srcOrd="0" destOrd="0" parTransId="{A8611A08-A49F-41A4-8643-B6B57D68D6D4}" sibTransId="{6E012A07-CD36-4CF9-998C-2D44A473F95C}"/>
    <dgm:cxn modelId="{8AC048B9-C8AE-8F4F-88A2-5E2D02F869E2}" type="presParOf" srcId="{D07FB50D-960A-C748-99BD-D73C137F42E6}" destId="{91A5D0B9-6F01-CA49-BAFA-1267401C59FD}" srcOrd="0" destOrd="0" presId="urn:microsoft.com/office/officeart/2005/8/layout/default"/>
    <dgm:cxn modelId="{CFDC2BDE-D03F-9946-B78C-EFBA3A77B590}" type="presParOf" srcId="{D07FB50D-960A-C748-99BD-D73C137F42E6}" destId="{D6938711-B553-864C-B398-28A70B414427}" srcOrd="1" destOrd="0" presId="urn:microsoft.com/office/officeart/2005/8/layout/default"/>
    <dgm:cxn modelId="{98FF6547-60B5-A34C-9D02-A151DC537820}" type="presParOf" srcId="{D07FB50D-960A-C748-99BD-D73C137F42E6}" destId="{38796DA0-1DD6-F442-8AE8-9BBB262EDC58}" srcOrd="2" destOrd="0" presId="urn:microsoft.com/office/officeart/2005/8/layout/default"/>
    <dgm:cxn modelId="{DE353AC0-7450-8742-8692-BEAB601EC7AB}" type="presParOf" srcId="{D07FB50D-960A-C748-99BD-D73C137F42E6}" destId="{8D4DFF78-2045-844B-9CB3-A35018FAAEE1}" srcOrd="3" destOrd="0" presId="urn:microsoft.com/office/officeart/2005/8/layout/default"/>
    <dgm:cxn modelId="{F554DECC-4AA0-A54B-807D-8C2EC99D6384}" type="presParOf" srcId="{D07FB50D-960A-C748-99BD-D73C137F42E6}" destId="{5B3025CF-FDFC-E84F-BBB8-B85D9ECE31AD}" srcOrd="4" destOrd="0" presId="urn:microsoft.com/office/officeart/2005/8/layout/default"/>
    <dgm:cxn modelId="{82BE65F6-6FD9-EE4E-8597-6F53F4F85192}" type="presParOf" srcId="{D07FB50D-960A-C748-99BD-D73C137F42E6}" destId="{5E2F4180-156C-5148-8249-4B1CDD123B66}" srcOrd="5" destOrd="0" presId="urn:microsoft.com/office/officeart/2005/8/layout/default"/>
    <dgm:cxn modelId="{3FFF0EA8-F2C0-3845-AD9A-E9A83F8ED0B1}" type="presParOf" srcId="{D07FB50D-960A-C748-99BD-D73C137F42E6}" destId="{2E12ED07-5EFB-C145-9263-7AAB856AD8D7}" srcOrd="6" destOrd="0" presId="urn:microsoft.com/office/officeart/2005/8/layout/default"/>
    <dgm:cxn modelId="{E217DD01-2428-D745-A517-95001D47B878}" type="presParOf" srcId="{D07FB50D-960A-C748-99BD-D73C137F42E6}" destId="{5BEA0D7D-9BCE-174C-A1D4-6A448E44D4F2}" srcOrd="7" destOrd="0" presId="urn:microsoft.com/office/officeart/2005/8/layout/default"/>
    <dgm:cxn modelId="{B3E73FAC-5751-E14F-89EB-4F04AB81A384}" type="presParOf" srcId="{D07FB50D-960A-C748-99BD-D73C137F42E6}" destId="{38A1CDD1-F9AC-7447-94EA-0194C8C35EF3}" srcOrd="8" destOrd="0" presId="urn:microsoft.com/office/officeart/2005/8/layout/default"/>
    <dgm:cxn modelId="{BB07656E-200B-8A49-8F0E-8827E31E0C74}" type="presParOf" srcId="{D07FB50D-960A-C748-99BD-D73C137F42E6}" destId="{89C2F969-6B77-D14A-9BEF-04A6A86FC66E}" srcOrd="9" destOrd="0" presId="urn:microsoft.com/office/officeart/2005/8/layout/default"/>
    <dgm:cxn modelId="{7A550FB1-8996-7E41-B0DC-4F8C2FF104F0}" type="presParOf" srcId="{D07FB50D-960A-C748-99BD-D73C137F42E6}" destId="{6311E608-0411-304F-8656-6B1BCF5BB15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20D07-19A5-4249-96C5-CAB0E4323EA1}">
      <dsp:nvSpPr>
        <dsp:cNvPr id="0" name=""/>
        <dsp:cNvSpPr/>
      </dsp:nvSpPr>
      <dsp:spPr>
        <a:xfrm>
          <a:off x="3458386" y="622196"/>
          <a:ext cx="4115587" cy="411558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fr-CH" sz="1700" i="1" kern="1200"/>
            <a:t>CRIMINALISATION VS DECRIMINALISATION  (CULTURAL APPROACH)</a:t>
          </a:r>
          <a:endParaRPr lang="en-US" sz="1700" kern="1200"/>
        </a:p>
      </dsp:txBody>
      <dsp:txXfrm>
        <a:off x="4487283" y="622196"/>
        <a:ext cx="2057793" cy="3395359"/>
      </dsp:txXfrm>
    </dsp:sp>
    <dsp:sp modelId="{C9987861-DFBA-2E43-B0AB-8FECAFF44416}">
      <dsp:nvSpPr>
        <dsp:cNvPr id="0" name=""/>
        <dsp:cNvSpPr/>
      </dsp:nvSpPr>
      <dsp:spPr>
        <a:xfrm rot="4320000">
          <a:off x="6915418" y="3133877"/>
          <a:ext cx="4115587" cy="411558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i="1" kern="1200"/>
            <a:t>Monotheism and criminal policy (</a:t>
          </a:r>
          <a:r>
            <a:rPr lang="es-ES" sz="1700" kern="1200"/>
            <a:t>e.g., Judaism, Christianity, Islam, Buddhism, Gandhian)</a:t>
          </a:r>
          <a:endParaRPr lang="en-US" sz="1700" kern="1200"/>
        </a:p>
      </dsp:txBody>
      <dsp:txXfrm rot="-5400000">
        <a:off x="7618021" y="4051493"/>
        <a:ext cx="3395359" cy="2057793"/>
      </dsp:txXfrm>
    </dsp:sp>
    <dsp:sp modelId="{5664B3EA-66C5-DD49-B89A-0554AD2706D7}">
      <dsp:nvSpPr>
        <dsp:cNvPr id="0" name=""/>
        <dsp:cNvSpPr/>
      </dsp:nvSpPr>
      <dsp:spPr>
        <a:xfrm rot="8640000">
          <a:off x="5594949" y="7197862"/>
          <a:ext cx="4115587" cy="411558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i="1" kern="1200"/>
            <a:t>New world order after Mordor Hybrid criminalization</a:t>
          </a:r>
          <a:endParaRPr lang="en-US" sz="1700" kern="1200"/>
        </a:p>
      </dsp:txBody>
      <dsp:txXfrm rot="10800000">
        <a:off x="6835516" y="7849314"/>
        <a:ext cx="2057793" cy="3395359"/>
      </dsp:txXfrm>
    </dsp:sp>
    <dsp:sp modelId="{A884349D-B2AA-974B-8AED-FB003528284B}">
      <dsp:nvSpPr>
        <dsp:cNvPr id="0" name=""/>
        <dsp:cNvSpPr/>
      </dsp:nvSpPr>
      <dsp:spPr>
        <a:xfrm rot="12960000">
          <a:off x="1321822" y="7197862"/>
          <a:ext cx="4115587" cy="411558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i="1" kern="1200"/>
            <a:t>(Narratives of criminalization) Media and parties. Dark IR and hidden circles</a:t>
          </a:r>
          <a:endParaRPr lang="en-US" sz="1700" kern="1200"/>
        </a:p>
      </dsp:txBody>
      <dsp:txXfrm rot="10800000">
        <a:off x="2139049" y="7849314"/>
        <a:ext cx="2057793" cy="3395359"/>
      </dsp:txXfrm>
    </dsp:sp>
    <dsp:sp modelId="{22E1B71E-50A6-154D-8EB6-785DF428A0CE}">
      <dsp:nvSpPr>
        <dsp:cNvPr id="0" name=""/>
        <dsp:cNvSpPr/>
      </dsp:nvSpPr>
      <dsp:spPr>
        <a:xfrm rot="17280000">
          <a:off x="1354" y="3133877"/>
          <a:ext cx="4115587" cy="411558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i="1" kern="1200"/>
            <a:t>The rise of Organized transnational crime  and Weak state. </a:t>
          </a:r>
          <a:endParaRPr lang="en-US" sz="1700" kern="1200"/>
        </a:p>
      </dsp:txBody>
      <dsp:txXfrm rot="5400000">
        <a:off x="18979" y="4051493"/>
        <a:ext cx="3395359" cy="2057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5D0B9-6F01-CA49-BAFA-1267401C59FD}">
      <dsp:nvSpPr>
        <dsp:cNvPr id="0" name=""/>
        <dsp:cNvSpPr/>
      </dsp:nvSpPr>
      <dsp:spPr>
        <a:xfrm>
          <a:off x="0" y="846067"/>
          <a:ext cx="7230717" cy="43384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i="0" kern="1200"/>
            <a:t>Public danger, which refers to the presence of significant material or moral harm inflicted on victims;</a:t>
          </a:r>
          <a:endParaRPr lang="en-US" sz="4700" kern="1200"/>
        </a:p>
      </dsp:txBody>
      <dsp:txXfrm>
        <a:off x="0" y="846067"/>
        <a:ext cx="7230717" cy="4338430"/>
      </dsp:txXfrm>
    </dsp:sp>
    <dsp:sp modelId="{38796DA0-1DD6-F442-8AE8-9BBB262EDC58}">
      <dsp:nvSpPr>
        <dsp:cNvPr id="0" name=""/>
        <dsp:cNvSpPr/>
      </dsp:nvSpPr>
      <dsp:spPr>
        <a:xfrm>
          <a:off x="7953789" y="846067"/>
          <a:ext cx="7230717" cy="43384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i="0" kern="1200"/>
            <a:t>Typicality and sufficient prevalence of anti-social behavior, while taking into account the degree of their public danger and the fear of crime;</a:t>
          </a:r>
          <a:endParaRPr lang="en-US" sz="4700" kern="1200"/>
        </a:p>
      </dsp:txBody>
      <dsp:txXfrm>
        <a:off x="7953789" y="846067"/>
        <a:ext cx="7230717" cy="4338430"/>
      </dsp:txXfrm>
    </dsp:sp>
    <dsp:sp modelId="{5B3025CF-FDFC-E84F-BBB8-B85D9ECE31AD}">
      <dsp:nvSpPr>
        <dsp:cNvPr id="0" name=""/>
        <dsp:cNvSpPr/>
      </dsp:nvSpPr>
      <dsp:spPr>
        <a:xfrm>
          <a:off x="15907578" y="846067"/>
          <a:ext cx="7230717" cy="43384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i="0" kern="1200"/>
            <a:t>The dynamics of socially dangerous deeds, considering the causes and conditions that lead to them;</a:t>
          </a:r>
          <a:endParaRPr lang="en-US" sz="4700" kern="1200"/>
        </a:p>
      </dsp:txBody>
      <dsp:txXfrm>
        <a:off x="15907578" y="846067"/>
        <a:ext cx="7230717" cy="4338430"/>
      </dsp:txXfrm>
    </dsp:sp>
    <dsp:sp modelId="{2E12ED07-5EFB-C145-9263-7AAB856AD8D7}">
      <dsp:nvSpPr>
        <dsp:cNvPr id="0" name=""/>
        <dsp:cNvSpPr/>
      </dsp:nvSpPr>
      <dsp:spPr>
        <a:xfrm>
          <a:off x="0" y="5907569"/>
          <a:ext cx="7230717" cy="43384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i="0" kern="1200"/>
            <a:t>The necessity for specific criminal law measures;</a:t>
          </a:r>
          <a:endParaRPr lang="en-US" sz="4700" kern="1200"/>
        </a:p>
      </dsp:txBody>
      <dsp:txXfrm>
        <a:off x="0" y="5907569"/>
        <a:ext cx="7230717" cy="4338430"/>
      </dsp:txXfrm>
    </dsp:sp>
    <dsp:sp modelId="{38A1CDD1-F9AC-7447-94EA-0194C8C35EF3}">
      <dsp:nvSpPr>
        <dsp:cNvPr id="0" name=""/>
        <dsp:cNvSpPr/>
      </dsp:nvSpPr>
      <dsp:spPr>
        <a:xfrm>
          <a:off x="7953789" y="5907569"/>
          <a:ext cx="7230717" cy="43384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i="0" kern="1200"/>
            <a:t>The consideration of the capacity of the criminal justice system in countering vulnerable individuals and groups;</a:t>
          </a:r>
          <a:endParaRPr lang="en-US" sz="4700" kern="1200"/>
        </a:p>
      </dsp:txBody>
      <dsp:txXfrm>
        <a:off x="7953789" y="5907569"/>
        <a:ext cx="7230717" cy="4338430"/>
      </dsp:txXfrm>
    </dsp:sp>
    <dsp:sp modelId="{6311E608-0411-304F-8656-6B1BCF5BB154}">
      <dsp:nvSpPr>
        <dsp:cNvPr id="0" name=""/>
        <dsp:cNvSpPr/>
      </dsp:nvSpPr>
      <dsp:spPr>
        <a:xfrm>
          <a:off x="15907578" y="5907569"/>
          <a:ext cx="7230717" cy="43384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i="0" kern="1200"/>
            <a:t>The requirement for the use of criminal law measures</a:t>
          </a:r>
          <a:endParaRPr lang="en-US" sz="4700" kern="1200"/>
        </a:p>
      </dsp:txBody>
      <dsp:txXfrm>
        <a:off x="15907578" y="5907569"/>
        <a:ext cx="7230717" cy="4338430"/>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8:42:25.847"/>
    </inkml:context>
    <inkml:brush xml:id="br0">
      <inkml:brushProperty name="width" value="0.05" units="cm"/>
      <inkml:brushProperty name="height" value="0.05" units="cm"/>
    </inkml:brush>
  </inkml:definitions>
  <inkml:trace contextRef="#ctx0" brushRef="#br0">1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8:42:39.494"/>
    </inkml:context>
    <inkml:brush xml:id="br0">
      <inkml:brushProperty name="width" value="0.05" units="cm"/>
      <inkml:brushProperty name="height" value="0.05" units="cm"/>
    </inkml:brush>
  </inkml:definitions>
  <inkml:trace contextRef="#ctx0" brushRef="#br0">1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8:42:39.719"/>
    </inkml:context>
    <inkml:brush xml:id="br0">
      <inkml:brushProperty name="width" value="0.05" units="cm"/>
      <inkml:brushProperty name="height" value="0.05" units="cm"/>
    </inkml:brush>
  </inkml:definitions>
  <inkml:trace contextRef="#ctx0" brushRef="#br0">1 0 24575,'15'15'0,"-4"-4"0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0A702B-C589-CD80-83E5-AF2F6AEE6E29}"/>
              </a:ext>
            </a:extLst>
          </p:cNvPr>
          <p:cNvSpPr>
            <a:spLocks noGrp="1"/>
          </p:cNvSpPr>
          <p:nvPr>
            <p:ph type="ctrTitle"/>
          </p:nvPr>
        </p:nvSpPr>
        <p:spPr>
          <a:xfrm>
            <a:off x="3048000" y="2244726"/>
            <a:ext cx="18288000" cy="4775200"/>
          </a:xfrm>
        </p:spPr>
        <p:txBody>
          <a:bodyPr anchor="b"/>
          <a:lstStyle>
            <a:lvl1pPr algn="ctr">
              <a:defRPr sz="12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447109C3-8480-A449-BCE9-260C4C6573A4}"/>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B53CEC45-133F-2777-3ABF-62305A409B56}"/>
              </a:ext>
            </a:extLst>
          </p:cNvPr>
          <p:cNvSpPr>
            <a:spLocks noGrp="1"/>
          </p:cNvSpPr>
          <p:nvPr>
            <p:ph type="dt" sz="half" idx="10"/>
          </p:nvPr>
        </p:nvSpPr>
        <p:spPr/>
        <p:txBody>
          <a:bodyPr/>
          <a:lstStyle/>
          <a:p>
            <a:fld id="{48A87A34-81AB-432B-8DAE-1953F412C126}" type="datetimeFigureOut">
              <a:rPr lang="en-US" smtClean="0"/>
              <a:pPr/>
              <a:t>8/18/23</a:t>
            </a:fld>
            <a:endParaRPr lang="en-US" dirty="0"/>
          </a:p>
        </p:txBody>
      </p:sp>
      <p:sp>
        <p:nvSpPr>
          <p:cNvPr id="5" name="Нижний колонтитул 4">
            <a:extLst>
              <a:ext uri="{FF2B5EF4-FFF2-40B4-BE49-F238E27FC236}">
                <a16:creationId xmlns:a16="http://schemas.microsoft.com/office/drawing/2014/main" id="{72580ED2-BF5C-FC8D-0C7F-7CDFA7A89506}"/>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E5F05502-F6E3-CF0E-5C31-BBDC47E76889}"/>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704633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E037C9-7FE5-C963-57F4-B63D658055D7}"/>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0F6125E6-3D38-C752-1DD6-EE78107832E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BC36A6EB-D62D-97E7-7E16-563836346BAE}"/>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A9837DDD-62D4-CB84-3033-C237059F5A6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07D1DDD-2EF9-B72D-53AF-DDDF76785EB8}"/>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21260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7B1A2BF-0FDE-824C-785F-0D6FD7C549B9}"/>
              </a:ext>
            </a:extLst>
          </p:cNvPr>
          <p:cNvSpPr>
            <a:spLocks noGrp="1"/>
          </p:cNvSpPr>
          <p:nvPr>
            <p:ph type="title" orient="vert"/>
          </p:nvPr>
        </p:nvSpPr>
        <p:spPr>
          <a:xfrm>
            <a:off x="17449800" y="730250"/>
            <a:ext cx="5257800" cy="11623676"/>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B04D5370-25EC-2879-92A7-2494BBE07EDC}"/>
              </a:ext>
            </a:extLst>
          </p:cNvPr>
          <p:cNvSpPr>
            <a:spLocks noGrp="1"/>
          </p:cNvSpPr>
          <p:nvPr>
            <p:ph type="body" orient="vert" idx="1"/>
          </p:nvPr>
        </p:nvSpPr>
        <p:spPr>
          <a:xfrm>
            <a:off x="1676400" y="730250"/>
            <a:ext cx="15468600" cy="1162367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8FCBCC7-EFF3-8BC8-72C9-1898077F77C9}"/>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FD7A6AA1-E98B-6CE2-9F6E-D70DB19E8237}"/>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23BBB00A-CCDD-9771-B74B-5DBBAABED411}"/>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340329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Силуэты пирамид Гизы на фоне оранжевого заката"/>
          <p:cNvSpPr>
            <a:spLocks noGrp="1"/>
          </p:cNvSpPr>
          <p:nvPr>
            <p:ph type="pic" sz="half" idx="21"/>
          </p:nvPr>
        </p:nvSpPr>
        <p:spPr>
          <a:xfrm>
            <a:off x="10109200" y="3606800"/>
            <a:ext cx="12472592" cy="8382000"/>
          </a:xfrm>
          <a:prstGeom prst="rect">
            <a:avLst/>
          </a:prstGeom>
          <a:ln w="9525">
            <a:round/>
          </a:ln>
        </p:spPr>
        <p:txBody>
          <a:bodyPr lIns="91439" tIns="45719" rIns="91439" bIns="45719" anchor="t">
            <a:noAutofit/>
          </a:bodyPr>
          <a:lstStyle/>
          <a:p>
            <a:endParaRPr/>
          </a:p>
        </p:txBody>
      </p:sp>
      <p:sp>
        <p:nvSpPr>
          <p:cNvPr id="6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67" name="Уровень текста 1…"/>
          <p:cNvSpPr txBox="1">
            <a:spLocks noGrp="1"/>
          </p:cNvSpPr>
          <p:nvPr>
            <p:ph type="body" sz="half" idx="1"/>
          </p:nvPr>
        </p:nvSpPr>
        <p:spPr>
          <a:xfrm>
            <a:off x="2374900" y="4140200"/>
            <a:ext cx="9410700" cy="7874000"/>
          </a:xfrm>
          <a:prstGeom prst="rect">
            <a:avLst/>
          </a:prstGeom>
        </p:spPr>
        <p:txBody>
          <a:bodyPr/>
          <a:lstStyle>
            <a:lvl1pPr marL="533400" indent="-533400">
              <a:spcBef>
                <a:spcPts val="3900"/>
              </a:spcBef>
              <a:buBlip>
                <a:blip r:embed="rId2"/>
              </a:buBlip>
              <a:defRPr sz="4200"/>
            </a:lvl1pPr>
            <a:lvl2pPr marL="1066800" indent="-533400">
              <a:spcBef>
                <a:spcPts val="3900"/>
              </a:spcBef>
              <a:buBlip>
                <a:blip r:embed="rId2"/>
              </a:buBlip>
              <a:defRPr sz="4200"/>
            </a:lvl2pPr>
            <a:lvl3pPr marL="1600200" indent="-533400">
              <a:spcBef>
                <a:spcPts val="3900"/>
              </a:spcBef>
              <a:buBlip>
                <a:blip r:embed="rId2"/>
              </a:buBlip>
              <a:defRPr sz="4200"/>
            </a:lvl3pPr>
            <a:lvl4pPr marL="2133600" indent="-533400">
              <a:spcBef>
                <a:spcPts val="3900"/>
              </a:spcBef>
              <a:buBlip>
                <a:blip r:embed="rId2"/>
              </a:buBlip>
              <a:defRPr sz="4200"/>
            </a:lvl4pPr>
            <a:lvl5pPr marL="2667000" indent="-533400">
              <a:spcBef>
                <a:spcPts val="3900"/>
              </a:spcBef>
              <a:buBlip>
                <a:blip r:embed="rId2"/>
              </a:buBlip>
              <a:defRPr sz="4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7721726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1325422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Заключение">
    <p:spTree>
      <p:nvGrpSpPr>
        <p:cNvPr id="1" name=""/>
        <p:cNvGrpSpPr/>
        <p:nvPr/>
      </p:nvGrpSpPr>
      <p:grpSpPr>
        <a:xfrm>
          <a:off x="0" y="0"/>
          <a:ext cx="0" cy="0"/>
          <a:chOff x="0" y="0"/>
          <a:chExt cx="0" cy="0"/>
        </a:xfrm>
      </p:grpSpPr>
      <p:sp>
        <p:nvSpPr>
          <p:cNvPr id="28" name="Заголовок 1">
            <a:extLst>
              <a:ext uri="{FF2B5EF4-FFF2-40B4-BE49-F238E27FC236}">
                <a16:creationId xmlns:a16="http://schemas.microsoft.com/office/drawing/2014/main" id="{97246E34-E6EE-4BF3-A0D3-A20868B5A594}"/>
              </a:ext>
            </a:extLst>
          </p:cNvPr>
          <p:cNvSpPr>
            <a:spLocks noGrp="1"/>
          </p:cNvSpPr>
          <p:nvPr>
            <p:ph type="ctrTitle"/>
          </p:nvPr>
        </p:nvSpPr>
        <p:spPr>
          <a:xfrm>
            <a:off x="1101727" y="1098550"/>
            <a:ext cx="10874374" cy="5972468"/>
          </a:xfrm>
        </p:spPr>
        <p:txBody>
          <a:bodyPr rtlCol="0" anchor="b" anchorCtr="0">
            <a:noAutofit/>
          </a:bodyPr>
          <a:lstStyle/>
          <a:p>
            <a:pPr rtl="0"/>
            <a:r>
              <a:rPr lang="ru-RU"/>
              <a:t>Образец заголовка</a:t>
            </a:r>
            <a:endParaRPr lang="ru-RU" dirty="0"/>
          </a:p>
        </p:txBody>
      </p:sp>
      <p:sp>
        <p:nvSpPr>
          <p:cNvPr id="31" name="Подзаголовок 2">
            <a:extLst>
              <a:ext uri="{FF2B5EF4-FFF2-40B4-BE49-F238E27FC236}">
                <a16:creationId xmlns:a16="http://schemas.microsoft.com/office/drawing/2014/main" id="{45BE5FFB-47D1-4474-B6CA-C3C936DF285E}"/>
              </a:ext>
            </a:extLst>
          </p:cNvPr>
          <p:cNvSpPr>
            <a:spLocks noGrp="1"/>
          </p:cNvSpPr>
          <p:nvPr>
            <p:ph type="subTitle" idx="1"/>
          </p:nvPr>
        </p:nvSpPr>
        <p:spPr>
          <a:xfrm>
            <a:off x="1101727" y="7655220"/>
            <a:ext cx="10874374" cy="4530432"/>
          </a:xfrm>
        </p:spPr>
        <p:txBody>
          <a:bodyPr rtlCol="0">
            <a:noAutofit/>
          </a:bodyPr>
          <a:lstStyle>
            <a:lvl1pPr>
              <a:buNone/>
              <a:defRPr sz="4800"/>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
        <p:nvSpPr>
          <p:cNvPr id="40" name="Рисунок 39">
            <a:extLst>
              <a:ext uri="{FF2B5EF4-FFF2-40B4-BE49-F238E27FC236}">
                <a16:creationId xmlns:a16="http://schemas.microsoft.com/office/drawing/2014/main" id="{008D9209-1A62-4AC3-BF92-94348A9BC06B}"/>
              </a:ext>
            </a:extLst>
          </p:cNvPr>
          <p:cNvSpPr>
            <a:spLocks noGrp="1"/>
          </p:cNvSpPr>
          <p:nvPr>
            <p:ph type="pic" sz="quarter" idx="15"/>
          </p:nvPr>
        </p:nvSpPr>
        <p:spPr>
          <a:xfrm>
            <a:off x="13112496" y="1097280"/>
            <a:ext cx="10168128" cy="5760720"/>
          </a:xfrm>
          <a:solidFill>
            <a:schemeClr val="accent5"/>
          </a:solidFill>
        </p:spPr>
        <p:txBody>
          <a:bodyPr rtlCol="0">
            <a:noAutofit/>
          </a:bodyPr>
          <a:lstStyle/>
          <a:p>
            <a:pPr rtl="0"/>
            <a:r>
              <a:rPr lang="ru-RU"/>
              <a:t>Вставка рисунка</a:t>
            </a:r>
            <a:endParaRPr lang="ru-RU" dirty="0"/>
          </a:p>
        </p:txBody>
      </p:sp>
      <p:sp>
        <p:nvSpPr>
          <p:cNvPr id="42" name="Рисунок 41">
            <a:extLst>
              <a:ext uri="{FF2B5EF4-FFF2-40B4-BE49-F238E27FC236}">
                <a16:creationId xmlns:a16="http://schemas.microsoft.com/office/drawing/2014/main" id="{FADBFB6B-1787-4549-91B6-D748C66B13C6}"/>
              </a:ext>
            </a:extLst>
          </p:cNvPr>
          <p:cNvSpPr>
            <a:spLocks noGrp="1"/>
          </p:cNvSpPr>
          <p:nvPr>
            <p:ph type="pic" sz="quarter" idx="16"/>
          </p:nvPr>
        </p:nvSpPr>
        <p:spPr>
          <a:xfrm>
            <a:off x="13112496" y="6858000"/>
            <a:ext cx="10168128" cy="5760720"/>
          </a:xfrm>
          <a:solidFill>
            <a:schemeClr val="accent5"/>
          </a:solidFill>
        </p:spPr>
        <p:txBody>
          <a:bodyPr rtlCol="0">
            <a:noAutofit/>
          </a:bodyPr>
          <a:lstStyle/>
          <a:p>
            <a:pPr rtl="0"/>
            <a:r>
              <a:rPr lang="ru-RU"/>
              <a:t>Вставка рисунка</a:t>
            </a:r>
          </a:p>
        </p:txBody>
      </p:sp>
      <p:grpSp>
        <p:nvGrpSpPr>
          <p:cNvPr id="43" name="Группа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22322694" y="250799"/>
            <a:ext cx="2809396" cy="2311282"/>
            <a:chOff x="11161347" y="125399"/>
            <a:chExt cx="1404698" cy="1155641"/>
          </a:xfrm>
        </p:grpSpPr>
        <p:sp>
          <p:nvSpPr>
            <p:cNvPr id="44" name="Полилиния: Фигура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sp>
          <p:nvSpPr>
            <p:cNvPr id="45" name="Овал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46" name="Полилиния: Фигура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grpSp>
      <p:grpSp>
        <p:nvGrpSpPr>
          <p:cNvPr id="15" name="Группа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1188072" y="11220784"/>
            <a:ext cx="1335604" cy="1262948"/>
            <a:chOff x="10478914" y="1506691"/>
            <a:chExt cx="667802" cy="631474"/>
          </a:xfrm>
        </p:grpSpPr>
        <p:sp>
          <p:nvSpPr>
            <p:cNvPr id="16" name="Полилиния: Фигура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21" name="Овал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grpSp>
      <p:sp>
        <p:nvSpPr>
          <p:cNvPr id="5" name="Дата 4">
            <a:extLst>
              <a:ext uri="{FF2B5EF4-FFF2-40B4-BE49-F238E27FC236}">
                <a16:creationId xmlns:a16="http://schemas.microsoft.com/office/drawing/2014/main" id="{E57D2D6F-49E8-4217-A908-2D9E43583589}"/>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591C4440-6B8D-4A24-A807-8B1302A3DFAF}"/>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7" name="Овал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10607690" y="10854424"/>
            <a:ext cx="2160000" cy="216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Tree>
    <p:extLst>
      <p:ext uri="{BB962C8B-B14F-4D97-AF65-F5344CB8AC3E}">
        <p14:creationId xmlns:p14="http://schemas.microsoft.com/office/powerpoint/2010/main" val="366362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A5AF9C-F1AC-6728-C3F4-54467DA1044F}"/>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36717AD4-6882-BC1E-5322-30751A3E5A2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634FA6F-9AC0-A6CD-CD78-817F521F23A2}"/>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6235C1F5-E06D-1450-7F10-A0C317B05800}"/>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3D4CE8BE-C5A4-00DD-34E8-22275BDDEF7E}"/>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88247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16296E-9D12-61AF-EDF8-A22D62B4D73F}"/>
              </a:ext>
            </a:extLst>
          </p:cNvPr>
          <p:cNvSpPr>
            <a:spLocks noGrp="1"/>
          </p:cNvSpPr>
          <p:nvPr>
            <p:ph type="title"/>
          </p:nvPr>
        </p:nvSpPr>
        <p:spPr>
          <a:xfrm>
            <a:off x="1663700" y="3419477"/>
            <a:ext cx="21031200" cy="5705474"/>
          </a:xfrm>
        </p:spPr>
        <p:txBody>
          <a:bodyPr anchor="b"/>
          <a:lstStyle>
            <a:lvl1pPr>
              <a:defRPr sz="12000"/>
            </a:lvl1pPr>
          </a:lstStyle>
          <a:p>
            <a:r>
              <a:rPr lang="ru-RU"/>
              <a:t>Образец заголовка</a:t>
            </a:r>
            <a:endParaRPr lang="ru-UA"/>
          </a:p>
        </p:txBody>
      </p:sp>
      <p:sp>
        <p:nvSpPr>
          <p:cNvPr id="3" name="Текст 2">
            <a:extLst>
              <a:ext uri="{FF2B5EF4-FFF2-40B4-BE49-F238E27FC236}">
                <a16:creationId xmlns:a16="http://schemas.microsoft.com/office/drawing/2014/main" id="{F87C4720-06A2-DE2F-F3E5-5EC29E1647F6}"/>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0D6E1C3-B239-DB24-E7BF-97B063F706D8}"/>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1ACD4A7F-BBDE-ED9A-B485-CFB7DF50D61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944D97-8A34-FCEE-2369-7F84A98CAB7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11032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D5704-9457-01C0-CFC1-66492C8C85C6}"/>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106C6BBD-3D7E-560F-2497-C9E0173338E4}"/>
              </a:ext>
            </a:extLst>
          </p:cNvPr>
          <p:cNvSpPr>
            <a:spLocks noGrp="1"/>
          </p:cNvSpPr>
          <p:nvPr>
            <p:ph sz="half" idx="1"/>
          </p:nvPr>
        </p:nvSpPr>
        <p:spPr>
          <a:xfrm>
            <a:off x="1676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44B7012E-3A41-9348-AE76-1BEEF5D8E27D}"/>
              </a:ext>
            </a:extLst>
          </p:cNvPr>
          <p:cNvSpPr>
            <a:spLocks noGrp="1"/>
          </p:cNvSpPr>
          <p:nvPr>
            <p:ph sz="half" idx="2"/>
          </p:nvPr>
        </p:nvSpPr>
        <p:spPr>
          <a:xfrm>
            <a:off x="12344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934423B6-8709-4672-ED93-AB90F6D81B45}"/>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4ECC4748-278E-500E-E2A4-1D1609D77489}"/>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299348DD-524A-84CE-04F1-11378A187C12}"/>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132732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DDE2F4-E598-728D-0AEF-87213C19923D}"/>
              </a:ext>
            </a:extLst>
          </p:cNvPr>
          <p:cNvSpPr>
            <a:spLocks noGrp="1"/>
          </p:cNvSpPr>
          <p:nvPr>
            <p:ph type="title"/>
          </p:nvPr>
        </p:nvSpPr>
        <p:spPr>
          <a:xfrm>
            <a:off x="1679576" y="730251"/>
            <a:ext cx="21031200" cy="2651126"/>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47876D3B-A553-56F1-1604-84AB7F3B687B}"/>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4" name="Объект 3">
            <a:extLst>
              <a:ext uri="{FF2B5EF4-FFF2-40B4-BE49-F238E27FC236}">
                <a16:creationId xmlns:a16="http://schemas.microsoft.com/office/drawing/2014/main" id="{F96DDB0A-D1FD-7D49-F700-9C870D50EE91}"/>
              </a:ext>
            </a:extLst>
          </p:cNvPr>
          <p:cNvSpPr>
            <a:spLocks noGrp="1"/>
          </p:cNvSpPr>
          <p:nvPr>
            <p:ph sz="half" idx="2"/>
          </p:nvPr>
        </p:nvSpPr>
        <p:spPr>
          <a:xfrm>
            <a:off x="1679577" y="5010150"/>
            <a:ext cx="10315574"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B4D6C323-FDE1-E6CA-C7C6-ADCEA3CF8C7E}"/>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6" name="Объект 5">
            <a:extLst>
              <a:ext uri="{FF2B5EF4-FFF2-40B4-BE49-F238E27FC236}">
                <a16:creationId xmlns:a16="http://schemas.microsoft.com/office/drawing/2014/main" id="{CE5800A0-2A40-EA52-50F7-BFCEE635A7B8}"/>
              </a:ext>
            </a:extLst>
          </p:cNvPr>
          <p:cNvSpPr>
            <a:spLocks noGrp="1"/>
          </p:cNvSpPr>
          <p:nvPr>
            <p:ph sz="quarter" idx="4"/>
          </p:nvPr>
        </p:nvSpPr>
        <p:spPr>
          <a:xfrm>
            <a:off x="12344400" y="5010150"/>
            <a:ext cx="10366376"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E83E792D-6EE9-C3DF-5B1D-87CA5C13DB08}"/>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8" name="Нижний колонтитул 7">
            <a:extLst>
              <a:ext uri="{FF2B5EF4-FFF2-40B4-BE49-F238E27FC236}">
                <a16:creationId xmlns:a16="http://schemas.microsoft.com/office/drawing/2014/main" id="{0B52D16B-D8F4-9DFD-3A29-74F497136A77}"/>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83EC7C2F-BE6F-EE6C-5D5B-6DBC8632E3D1}"/>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479329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92AE3B-4F65-9D77-9BEB-F11DA1B6D10B}"/>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BAE648BC-3184-2836-0C52-59C30534F804}"/>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4" name="Нижний колонтитул 3">
            <a:extLst>
              <a:ext uri="{FF2B5EF4-FFF2-40B4-BE49-F238E27FC236}">
                <a16:creationId xmlns:a16="http://schemas.microsoft.com/office/drawing/2014/main" id="{0609D0AB-8747-A9FD-1F52-F9AEFEDBEDFA}"/>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9985A177-8759-D50D-6451-90FA41653720}"/>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74016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6C4A7E9-F325-A51A-F205-0F9E7155BBE6}"/>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3" name="Нижний колонтитул 2">
            <a:extLst>
              <a:ext uri="{FF2B5EF4-FFF2-40B4-BE49-F238E27FC236}">
                <a16:creationId xmlns:a16="http://schemas.microsoft.com/office/drawing/2014/main" id="{0FF9B859-3CD2-9C54-2106-33EE68326757}"/>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97F352F2-561E-FC7C-315D-6724E8E8A91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277859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BC6D6B-3F1D-EA5D-47A4-45DDC0C51C3D}"/>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endParaRPr lang="ru-UA"/>
          </a:p>
        </p:txBody>
      </p:sp>
      <p:sp>
        <p:nvSpPr>
          <p:cNvPr id="3" name="Объект 2">
            <a:extLst>
              <a:ext uri="{FF2B5EF4-FFF2-40B4-BE49-F238E27FC236}">
                <a16:creationId xmlns:a16="http://schemas.microsoft.com/office/drawing/2014/main" id="{B75BE1DA-7929-DA4F-CD66-5BC8C2368880}"/>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FDAD10F7-1882-836B-9681-F878D83D3648}"/>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8F38196C-8D1E-C5E6-C31E-458C5E9F6292}"/>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A393FD87-4F63-7614-28E3-0F5B27AA927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39A63C80-3A99-903B-3C6C-6AC50268122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279355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6D7A48-56B6-89C5-0153-36A29C870B95}"/>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CFA3B2AF-FB4B-8998-6DE7-E276E1B1D04E}"/>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ru-UA"/>
          </a:p>
        </p:txBody>
      </p:sp>
      <p:sp>
        <p:nvSpPr>
          <p:cNvPr id="4" name="Текст 3">
            <a:extLst>
              <a:ext uri="{FF2B5EF4-FFF2-40B4-BE49-F238E27FC236}">
                <a16:creationId xmlns:a16="http://schemas.microsoft.com/office/drawing/2014/main" id="{72BAC5A6-75BF-D42A-6FC1-7CEB0C9302CB}"/>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8E089A3C-02A2-6C23-EF65-C05AE8BB753E}"/>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F034603E-50B4-F257-BA5B-ECBB8B06164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D67D24F0-093C-7F78-B7BC-5B4794AE977E}"/>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33017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BB8964-262E-620A-AB96-4FC672057976}"/>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BC6090B8-E55F-E09D-2CB4-0400FA3B6A2E}"/>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F4D41BAB-3E46-3EDB-27D2-B405DE260A84}"/>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48A87A34-81AB-432B-8DAE-1953F412C126}" type="datetimeFigureOut">
              <a:rPr lang="en-US" smtClean="0"/>
              <a:pPr/>
              <a:t>8/18/23</a:t>
            </a:fld>
            <a:endParaRPr lang="en-US" dirty="0"/>
          </a:p>
        </p:txBody>
      </p:sp>
      <p:sp>
        <p:nvSpPr>
          <p:cNvPr id="5" name="Нижний колонтитул 4">
            <a:extLst>
              <a:ext uri="{FF2B5EF4-FFF2-40B4-BE49-F238E27FC236}">
                <a16:creationId xmlns:a16="http://schemas.microsoft.com/office/drawing/2014/main" id="{F060EEF7-9889-ECFF-A78C-9FB75352B938}"/>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3FDEAF92-C05D-31E2-AAFC-320B739A08BE}"/>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86CB4B4D-7CA3-9044-876B-883B54F8677D}" type="slidenum">
              <a:rPr lang="ru-UA" smtClean="0"/>
              <a:t>‹#›</a:t>
            </a:fld>
            <a:endParaRPr lang="ru-UA"/>
          </a:p>
        </p:txBody>
      </p:sp>
    </p:spTree>
    <p:extLst>
      <p:ext uri="{BB962C8B-B14F-4D97-AF65-F5344CB8AC3E}">
        <p14:creationId xmlns:p14="http://schemas.microsoft.com/office/powerpoint/2010/main" val="362042155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6" r:id="rId13"/>
    <p:sldLayoutId id="2147483698" r:id="rId14"/>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ru-UA"/>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6.png"/><Relationship Id="rId7" Type="http://schemas.openxmlformats.org/officeDocument/2006/relationships/image" Target="../media/image6.JPG"/><Relationship Id="rId12" Type="http://schemas.microsoft.com/office/2007/relationships/diagramDrawing" Target="../diagrams/drawing1.xml"/><Relationship Id="rId2" Type="http://schemas.openxmlformats.org/officeDocument/2006/relationships/customXml" Target="../ink/ink1.xml"/><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diagramColors" Target="../diagrams/colors1.xml"/><Relationship Id="rId5" Type="http://schemas.openxmlformats.org/officeDocument/2006/relationships/customXml" Target="../ink/ink3.xml"/><Relationship Id="rId10" Type="http://schemas.openxmlformats.org/officeDocument/2006/relationships/diagramQuickStyle" Target="../diagrams/quickStyle1.xml"/><Relationship Id="rId4" Type="http://schemas.openxmlformats.org/officeDocument/2006/relationships/customXml" Target="../ink/ink2.xml"/><Relationship Id="rId9"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 name="Rectangle 137">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descr="https://avatanplus.com/files/resources/mid/58233f09d283815849ae3e86.png">
            <a:extLst>
              <a:ext uri="{FF2B5EF4-FFF2-40B4-BE49-F238E27FC236}">
                <a16:creationId xmlns:a16="http://schemas.microsoft.com/office/drawing/2014/main" id="{9AAC1BF2-AAC0-6A13-BB73-272A9838A872}"/>
              </a:ext>
            </a:extLst>
          </p:cNvPr>
          <p:cNvPicPr>
            <a:picLocks noChangeAspect="1" noChangeArrowheads="1"/>
          </p:cNvPicPr>
          <p:nvPr/>
        </p:nvPicPr>
        <p:blipFill rotWithShape="1">
          <a:blip r:embed="rId2" cstate="print">
            <a:alphaModFix/>
            <a:extLst>
              <a:ext uri="{28A0092B-C50C-407E-A947-70E740481C1C}">
                <a14:useLocalDpi xmlns:a14="http://schemas.microsoft.com/office/drawing/2010/main" val="0"/>
              </a:ext>
            </a:extLst>
          </a:blip>
          <a:srcRect t="23203" r="-1" b="30924"/>
          <a:stretch/>
        </p:blipFill>
        <p:spPr bwMode="auto">
          <a:xfrm>
            <a:off x="9095874" y="-10"/>
            <a:ext cx="15288124" cy="736281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Изображение выглядит как логотип&#10;&#10;Автоматически созданное описание">
            <a:extLst>
              <a:ext uri="{FF2B5EF4-FFF2-40B4-BE49-F238E27FC236}">
                <a16:creationId xmlns:a16="http://schemas.microsoft.com/office/drawing/2014/main" id="{F825EDDD-4A4A-1FD8-C20E-5074809CE1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510" r="-1" b="-1"/>
          <a:stretch/>
        </p:blipFill>
        <p:spPr bwMode="auto">
          <a:xfrm>
            <a:off x="9095876" y="7362818"/>
            <a:ext cx="15288124" cy="6353190"/>
          </a:xfrm>
          <a:prstGeom prst="rect">
            <a:avLst/>
          </a:prstGeom>
          <a:noFill/>
          <a:extLst>
            <a:ext uri="{909E8E84-426E-40DD-AFC4-6F175D3DCCD1}">
              <a14:hiddenFill xmlns:a14="http://schemas.microsoft.com/office/drawing/2010/main">
                <a:solidFill>
                  <a:srgbClr val="FFFFFF"/>
                </a:solidFill>
              </a14:hiddenFill>
            </a:ext>
          </a:extLst>
        </p:spPr>
      </p:pic>
      <p:sp>
        <p:nvSpPr>
          <p:cNvPr id="145" name="Rectangle 13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CRIMINAL LEGISLATION"/>
          <p:cNvSpPr txBox="1">
            <a:spLocks noGrp="1"/>
          </p:cNvSpPr>
          <p:nvPr>
            <p:ph type="ctrTitle"/>
          </p:nvPr>
        </p:nvSpPr>
        <p:spPr>
          <a:xfrm>
            <a:off x="1676400" y="2230438"/>
            <a:ext cx="10791824" cy="4775200"/>
          </a:xfrm>
          <a:prstGeom prst="rect">
            <a:avLst/>
          </a:prstGeom>
        </p:spPr>
        <p:txBody>
          <a:bodyPr>
            <a:normAutofit fontScale="90000"/>
          </a:bodyPr>
          <a:lstStyle/>
          <a:p>
            <a:pPr algn="l"/>
            <a:br>
              <a:rPr lang="en-US" sz="2500" i="1" dirty="0">
                <a:solidFill>
                  <a:schemeClr val="bg1"/>
                </a:solidFill>
                <a:latin typeface="+mj-lt"/>
                <a:ea typeface="MS Mincho" panose="02020609040205080304" pitchFamily="49" charset="-128"/>
                <a:cs typeface="Times New Roman" panose="02020603050405020304" pitchFamily="18" charset="0"/>
              </a:rPr>
            </a:br>
            <a:br>
              <a:rPr lang="en-US" sz="2500" i="1" dirty="0">
                <a:solidFill>
                  <a:schemeClr val="bg1"/>
                </a:solidFill>
                <a:latin typeface="+mj-lt"/>
                <a:ea typeface="MS Mincho" panose="02020609040205080304" pitchFamily="49" charset="-128"/>
                <a:cs typeface="Times New Roman" panose="02020603050405020304" pitchFamily="18" charset="0"/>
              </a:rPr>
            </a:br>
            <a:br>
              <a:rPr lang="en-US" sz="2500" i="1" dirty="0">
                <a:solidFill>
                  <a:schemeClr val="bg1"/>
                </a:solidFill>
                <a:latin typeface="+mj-lt"/>
                <a:ea typeface="MS Mincho" panose="02020609040205080304" pitchFamily="49" charset="-128"/>
                <a:cs typeface="Times New Roman" panose="02020603050405020304" pitchFamily="18" charset="0"/>
              </a:rPr>
            </a:br>
            <a:br>
              <a:rPr lang="en-US" sz="2500" i="1" dirty="0">
                <a:solidFill>
                  <a:schemeClr val="bg1"/>
                </a:solidFill>
                <a:latin typeface="+mj-lt"/>
                <a:ea typeface="MS Mincho" panose="02020609040205080304" pitchFamily="49" charset="-128"/>
                <a:cs typeface="Times New Roman" panose="02020603050405020304" pitchFamily="18" charset="0"/>
              </a:rPr>
            </a:br>
            <a:br>
              <a:rPr lang="en-US" sz="2500" i="1" dirty="0">
                <a:solidFill>
                  <a:schemeClr val="bg1"/>
                </a:solidFill>
                <a:latin typeface="+mj-lt"/>
                <a:ea typeface="MS Mincho" panose="02020609040205080304" pitchFamily="49" charset="-128"/>
                <a:cs typeface="Times New Roman" panose="02020603050405020304" pitchFamily="18" charset="0"/>
              </a:rPr>
            </a:br>
            <a:r>
              <a:rPr lang="en-US" sz="4400" i="1" dirty="0">
                <a:solidFill>
                  <a:schemeClr val="bg1"/>
                </a:solidFill>
                <a:latin typeface="+mj-lt"/>
                <a:ea typeface="MS Mincho" panose="02020609040205080304" pitchFamily="49" charset="-128"/>
                <a:cs typeface="Times New Roman" panose="02020603050405020304" pitchFamily="18" charset="0"/>
              </a:rPr>
              <a:t>T</a:t>
            </a:r>
            <a:r>
              <a:rPr lang="en-US" sz="4400" i="1" dirty="0">
                <a:solidFill>
                  <a:schemeClr val="bg1"/>
                </a:solidFill>
                <a:effectLst/>
                <a:latin typeface="+mj-lt"/>
                <a:ea typeface="MS Mincho" panose="02020609040205080304" pitchFamily="49" charset="-128"/>
                <a:cs typeface="Times New Roman" panose="02020603050405020304" pitchFamily="18" charset="0"/>
              </a:rPr>
              <a:t>RENDS IN CRIMINAL POLICY: (DIS)</a:t>
            </a:r>
            <a:br>
              <a:rPr lang="en-US" sz="4400" i="1" dirty="0">
                <a:solidFill>
                  <a:schemeClr val="bg1"/>
                </a:solidFill>
                <a:effectLst/>
                <a:latin typeface="+mj-lt"/>
                <a:ea typeface="MS Mincho" panose="02020609040205080304" pitchFamily="49" charset="-128"/>
                <a:cs typeface="Times New Roman" panose="02020603050405020304" pitchFamily="18" charset="0"/>
              </a:rPr>
            </a:br>
            <a:r>
              <a:rPr lang="en-US" sz="4400" i="1" dirty="0">
                <a:solidFill>
                  <a:schemeClr val="bg1"/>
                </a:solidFill>
                <a:effectLst/>
                <a:latin typeface="+mj-lt"/>
                <a:ea typeface="MS Mincho" panose="02020609040205080304" pitchFamily="49" charset="-128"/>
                <a:cs typeface="Times New Roman" panose="02020603050405020304" pitchFamily="18" charset="0"/>
              </a:rPr>
              <a:t>ORGANISING THE CHAOS</a:t>
            </a:r>
            <a:br>
              <a:rPr lang="en-US" sz="4400" i="1" dirty="0">
                <a:solidFill>
                  <a:schemeClr val="bg1"/>
                </a:solidFill>
                <a:effectLst/>
                <a:latin typeface="+mj-lt"/>
                <a:ea typeface="MS Mincho" panose="02020609040205080304" pitchFamily="49" charset="-128"/>
                <a:cs typeface="Times New Roman" panose="02020603050405020304" pitchFamily="18" charset="0"/>
              </a:rPr>
            </a:br>
            <a:br>
              <a:rPr lang="en-US" sz="4400" i="1" dirty="0">
                <a:solidFill>
                  <a:schemeClr val="bg1"/>
                </a:solidFill>
                <a:effectLst/>
                <a:latin typeface="+mj-lt"/>
                <a:ea typeface="MS Mincho" panose="02020609040205080304" pitchFamily="49" charset="-128"/>
                <a:cs typeface="Times New Roman" panose="02020603050405020304" pitchFamily="18" charset="0"/>
              </a:rPr>
            </a:br>
            <a:r>
              <a:rPr lang="en-US" sz="4400" i="1" dirty="0">
                <a:solidFill>
                  <a:schemeClr val="bg1"/>
                </a:solidFill>
                <a:effectLst/>
                <a:latin typeface="+mj-lt"/>
                <a:ea typeface="MS Mincho" panose="02020609040205080304" pitchFamily="49" charset="-128"/>
                <a:cs typeface="Times New Roman" panose="02020603050405020304" pitchFamily="18" charset="0"/>
              </a:rPr>
              <a:t>Lecture 5. </a:t>
            </a:r>
            <a:br>
              <a:rPr lang="en-US" sz="4400" i="1" dirty="0">
                <a:solidFill>
                  <a:schemeClr val="bg1"/>
                </a:solidFill>
                <a:effectLst/>
                <a:latin typeface="+mj-lt"/>
                <a:ea typeface="MS Mincho" panose="02020609040205080304" pitchFamily="49" charset="-128"/>
                <a:cs typeface="Times New Roman" panose="02020603050405020304" pitchFamily="18" charset="0"/>
              </a:rPr>
            </a:br>
            <a:br>
              <a:rPr lang="en-US" sz="4400" i="1" dirty="0">
                <a:solidFill>
                  <a:schemeClr val="bg1"/>
                </a:solidFill>
                <a:effectLst/>
                <a:latin typeface="+mj-lt"/>
                <a:ea typeface="MS Mincho" panose="02020609040205080304" pitchFamily="49" charset="-128"/>
                <a:cs typeface="Times New Roman" panose="02020603050405020304" pitchFamily="18" charset="0"/>
              </a:rPr>
            </a:br>
            <a:r>
              <a:rPr lang="en-US" sz="4400" i="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CRIMINALISATION VS DECRIMINALISATION  </a:t>
            </a:r>
            <a:br>
              <a:rPr lang="en-US" sz="4400" i="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br>
            <a:r>
              <a:rPr lang="en-US" sz="4400" i="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(CULTURAL APPROACH)</a:t>
            </a:r>
            <a:br>
              <a:rPr lang="en-US" sz="44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rPr>
            </a:br>
            <a:endParaRPr lang="en-US" sz="4400" dirty="0">
              <a:solidFill>
                <a:schemeClr val="bg1"/>
              </a:solidFill>
              <a:latin typeface="+mj-lt"/>
              <a:cs typeface="Times New Roman" panose="02020603050405020304" pitchFamily="18" charset="0"/>
            </a:endParaRPr>
          </a:p>
        </p:txBody>
      </p:sp>
      <p:sp>
        <p:nvSpPr>
          <p:cNvPr id="120" name="Dr.prof Viacheslav Tuliakov…"/>
          <p:cNvSpPr txBox="1">
            <a:spLocks noGrp="1"/>
          </p:cNvSpPr>
          <p:nvPr>
            <p:ph type="subTitle" idx="1"/>
          </p:nvPr>
        </p:nvSpPr>
        <p:spPr>
          <a:xfrm>
            <a:off x="1676400" y="7804150"/>
            <a:ext cx="10791824" cy="3311524"/>
          </a:xfrm>
          <a:prstGeom prst="rect">
            <a:avLst/>
          </a:prstGeom>
        </p:spPr>
        <p:txBody>
          <a:bodyPr>
            <a:normAutofit/>
          </a:bodyPr>
          <a:lstStyle/>
          <a:p>
            <a:pPr algn="l" defTabSz="792479">
              <a:defRPr sz="4800"/>
            </a:pPr>
            <a:endParaRPr lang="en-US" sz="3400">
              <a:solidFill>
                <a:schemeClr val="bg1"/>
              </a:solidFill>
            </a:endParaRPr>
          </a:p>
          <a:p>
            <a:pPr algn="l" defTabSz="792479">
              <a:defRPr sz="4800"/>
            </a:pPr>
            <a:r>
              <a:rPr lang="en-US" sz="3400" b="1">
                <a:solidFill>
                  <a:schemeClr val="bg1"/>
                </a:solidFill>
              </a:rPr>
              <a:t>Dr.Hab. Prof. Viacheslav Tuliakov</a:t>
            </a:r>
          </a:p>
          <a:p>
            <a:pPr algn="l" defTabSz="792479">
              <a:defRPr sz="4800"/>
            </a:pPr>
            <a:endParaRPr lang="en-US" sz="3400" b="1">
              <a:solidFill>
                <a:schemeClr val="bg1"/>
              </a:solidFill>
            </a:endParaRPr>
          </a:p>
          <a:p>
            <a:pPr algn="l" defTabSz="792479">
              <a:defRPr sz="4800"/>
            </a:pPr>
            <a:r>
              <a:rPr lang="en-US" sz="3400">
                <a:solidFill>
                  <a:schemeClr val="bg1"/>
                </a:solidFill>
              </a:rPr>
              <a:t>NU ‘Odesa law academy’ (Ukraine), university of Castilla La Mancha (Spain)</a:t>
            </a:r>
          </a:p>
        </p:txBody>
      </p:sp>
      <p:cxnSp>
        <p:nvCxnSpPr>
          <p:cNvPr id="146" name="Straight Connector 14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76400" y="7362816"/>
            <a:ext cx="2270759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6">
            <a:extLst>
              <a:ext uri="{FF2B5EF4-FFF2-40B4-BE49-F238E27FC236}">
                <a16:creationId xmlns:a16="http://schemas.microsoft.com/office/drawing/2014/main" id="{2F55759B-6C61-CF3B-3952-BF3289B89E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660" y="11115674"/>
            <a:ext cx="2189480" cy="21162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The New World Order 25 Years Later: Success or Failure? | Alochonaa  (Dialogue)">
            <a:extLst>
              <a:ext uri="{FF2B5EF4-FFF2-40B4-BE49-F238E27FC236}">
                <a16:creationId xmlns:a16="http://schemas.microsoft.com/office/drawing/2014/main" id="{8D19854F-80C5-0EDB-803C-FFBB66BDD5A1}"/>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t="4157" b="4157"/>
          <a:stretch/>
        </p:blipFill>
        <p:spPr bwMode="auto">
          <a:xfrm>
            <a:off x="2" y="10"/>
            <a:ext cx="19339284" cy="13715990"/>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50038" y="0"/>
            <a:ext cx="1413395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Заголовок 2">
            <a:extLst>
              <a:ext uri="{FF2B5EF4-FFF2-40B4-BE49-F238E27FC236}">
                <a16:creationId xmlns:a16="http://schemas.microsoft.com/office/drawing/2014/main" id="{B4F33E85-10FC-BFEC-BD39-6640BD90C437}"/>
              </a:ext>
            </a:extLst>
          </p:cNvPr>
          <p:cNvSpPr>
            <a:spLocks noGrp="1"/>
          </p:cNvSpPr>
          <p:nvPr>
            <p:ph type="title"/>
          </p:nvPr>
        </p:nvSpPr>
        <p:spPr>
          <a:xfrm>
            <a:off x="15063220" y="730250"/>
            <a:ext cx="7644378" cy="3799824"/>
          </a:xfrm>
        </p:spPr>
        <p:txBody>
          <a:bodyPr vert="horz" lIns="91440" tIns="45720" rIns="91440" bIns="45720" rtlCol="0" anchor="ctr">
            <a:normAutofit/>
          </a:bodyPr>
          <a:lstStyle/>
          <a:p>
            <a:pPr algn="l" defTabSz="914400"/>
            <a:r>
              <a:rPr lang="en-US" sz="8000" dirty="0"/>
              <a:t>MONOPOLARITY</a:t>
            </a:r>
          </a:p>
        </p:txBody>
      </p:sp>
      <p:sp>
        <p:nvSpPr>
          <p:cNvPr id="4" name="Текст 3">
            <a:extLst>
              <a:ext uri="{FF2B5EF4-FFF2-40B4-BE49-F238E27FC236}">
                <a16:creationId xmlns:a16="http://schemas.microsoft.com/office/drawing/2014/main" id="{8FC439C5-6B62-1918-2B1D-77286B33E962}"/>
              </a:ext>
            </a:extLst>
          </p:cNvPr>
          <p:cNvSpPr>
            <a:spLocks noGrp="1"/>
          </p:cNvSpPr>
          <p:nvPr>
            <p:ph type="body" sz="half" idx="1"/>
          </p:nvPr>
        </p:nvSpPr>
        <p:spPr>
          <a:xfrm>
            <a:off x="15063220" y="4868402"/>
            <a:ext cx="7644378" cy="7485524"/>
          </a:xfrm>
        </p:spPr>
        <p:txBody>
          <a:bodyPr vert="horz" lIns="91440" tIns="45720" rIns="91440" bIns="45720" rtlCol="0">
            <a:normAutofit/>
          </a:bodyPr>
          <a:lstStyle/>
          <a:p>
            <a:pPr indent="-228600" defTabSz="914400">
              <a:buFont typeface="Arial" panose="020B0604020202020204" pitchFamily="34" charset="0"/>
              <a:buChar char="•"/>
            </a:pPr>
            <a:r>
              <a:rPr lang="en-US" sz="4000" dirty="0"/>
              <a:t>Crime and punishment are constructed under political interests</a:t>
            </a:r>
          </a:p>
          <a:p>
            <a:pPr indent="-228600" defTabSz="914400">
              <a:buFont typeface="Arial" panose="020B0604020202020204" pitchFamily="34" charset="0"/>
              <a:buChar char="•"/>
            </a:pPr>
            <a:r>
              <a:rPr lang="en-US" sz="4000" dirty="0"/>
              <a:t>US invasion to Iraqi (2002-2011)</a:t>
            </a:r>
          </a:p>
          <a:p>
            <a:pPr indent="-228600" defTabSz="914400">
              <a:buFont typeface="Arial" panose="020B0604020202020204" pitchFamily="34" charset="0"/>
              <a:buChar char="•"/>
            </a:pPr>
            <a:r>
              <a:rPr lang="en-US" sz="4000" dirty="0"/>
              <a:t> Misuse of Law (UN Charter – Self </a:t>
            </a:r>
            <a:r>
              <a:rPr lang="en-US" sz="4000" dirty="0" err="1"/>
              <a:t>Defence</a:t>
            </a:r>
            <a:r>
              <a:rPr lang="en-US" sz="4000" dirty="0"/>
              <a:t>)</a:t>
            </a:r>
          </a:p>
          <a:p>
            <a:pPr indent="-228600" defTabSz="914400">
              <a:buFont typeface="Arial" panose="020B0604020202020204" pitchFamily="34" charset="0"/>
              <a:buChar char="•"/>
            </a:pPr>
            <a:r>
              <a:rPr lang="en-US" sz="4000" dirty="0"/>
              <a:t> Tribunal for Putin (parallels and outcomes)</a:t>
            </a:r>
          </a:p>
        </p:txBody>
      </p:sp>
    </p:spTree>
    <p:extLst>
      <p:ext uri="{BB962C8B-B14F-4D97-AF65-F5344CB8AC3E}">
        <p14:creationId xmlns:p14="http://schemas.microsoft.com/office/powerpoint/2010/main" val="200994843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5" name="Rectangle 718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8A86FFB2-A2BA-ED60-924D-F4339FBA10B9}"/>
              </a:ext>
            </a:extLst>
          </p:cNvPr>
          <p:cNvSpPr>
            <a:spLocks noGrp="1"/>
          </p:cNvSpPr>
          <p:nvPr>
            <p:ph type="title"/>
          </p:nvPr>
        </p:nvSpPr>
        <p:spPr>
          <a:xfrm>
            <a:off x="10595524" y="658368"/>
            <a:ext cx="12502220" cy="3566160"/>
          </a:xfrm>
        </p:spPr>
        <p:txBody>
          <a:bodyPr vert="horz" lIns="91440" tIns="45720" rIns="91440" bIns="45720" rtlCol="0" anchor="b">
            <a:normAutofit/>
          </a:bodyPr>
          <a:lstStyle/>
          <a:p>
            <a:pPr algn="l" defTabSz="914400"/>
            <a:r>
              <a:rPr lang="en-US" sz="10800"/>
              <a:t>NARRATIVES OF CRIMINALIZATION</a:t>
            </a:r>
          </a:p>
        </p:txBody>
      </p:sp>
      <p:pic>
        <p:nvPicPr>
          <p:cNvPr id="7170" name="Picture 2" descr="2: Introducing the Criminalisation of Social Policy and an Overview of  Relevant Scholarship in: The Criminalisation of Social Policy in Neoliberal  Societies">
            <a:extLst>
              <a:ext uri="{FF2B5EF4-FFF2-40B4-BE49-F238E27FC236}">
                <a16:creationId xmlns:a16="http://schemas.microsoft.com/office/drawing/2014/main" id="{C307919F-6EA2-C084-338B-4CCB349CFC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708"/>
          <a:stretch/>
        </p:blipFill>
        <p:spPr bwMode="auto">
          <a:xfrm>
            <a:off x="2" y="10"/>
            <a:ext cx="9314688" cy="13715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18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95524" y="4749894"/>
            <a:ext cx="8487178" cy="36576"/>
          </a:xfrm>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 name="connsiteX0" fmla="*/ 0 w 8487178"/>
              <a:gd name="connsiteY0" fmla="*/ 0 h 36576"/>
              <a:gd name="connsiteX1" fmla="*/ 483116 w 8487178"/>
              <a:gd name="connsiteY1" fmla="*/ 0 h 36576"/>
              <a:gd name="connsiteX2" fmla="*/ 881361 w 8487178"/>
              <a:gd name="connsiteY2" fmla="*/ 0 h 36576"/>
              <a:gd name="connsiteX3" fmla="*/ 1364477 w 8487178"/>
              <a:gd name="connsiteY3" fmla="*/ 0 h 36576"/>
              <a:gd name="connsiteX4" fmla="*/ 2017337 w 8487178"/>
              <a:gd name="connsiteY4" fmla="*/ 0 h 36576"/>
              <a:gd name="connsiteX5" fmla="*/ 2755069 w 8487178"/>
              <a:gd name="connsiteY5" fmla="*/ 0 h 36576"/>
              <a:gd name="connsiteX6" fmla="*/ 3577672 w 8487178"/>
              <a:gd name="connsiteY6" fmla="*/ 0 h 36576"/>
              <a:gd name="connsiteX7" fmla="*/ 4400275 w 8487178"/>
              <a:gd name="connsiteY7" fmla="*/ 0 h 36576"/>
              <a:gd name="connsiteX8" fmla="*/ 4968263 w 8487178"/>
              <a:gd name="connsiteY8" fmla="*/ 0 h 36576"/>
              <a:gd name="connsiteX9" fmla="*/ 5705995 w 8487178"/>
              <a:gd name="connsiteY9" fmla="*/ 0 h 36576"/>
              <a:gd name="connsiteX10" fmla="*/ 6358855 w 8487178"/>
              <a:gd name="connsiteY10" fmla="*/ 0 h 36576"/>
              <a:gd name="connsiteX11" fmla="*/ 6926843 w 8487178"/>
              <a:gd name="connsiteY11" fmla="*/ 0 h 36576"/>
              <a:gd name="connsiteX12" fmla="*/ 7664575 w 8487178"/>
              <a:gd name="connsiteY12" fmla="*/ 0 h 36576"/>
              <a:gd name="connsiteX13" fmla="*/ 8487178 w 8487178"/>
              <a:gd name="connsiteY13" fmla="*/ 0 h 36576"/>
              <a:gd name="connsiteX14" fmla="*/ 8487178 w 8487178"/>
              <a:gd name="connsiteY14" fmla="*/ 36576 h 36576"/>
              <a:gd name="connsiteX15" fmla="*/ 8004062 w 8487178"/>
              <a:gd name="connsiteY15" fmla="*/ 36576 h 36576"/>
              <a:gd name="connsiteX16" fmla="*/ 7181458 w 8487178"/>
              <a:gd name="connsiteY16" fmla="*/ 36576 h 36576"/>
              <a:gd name="connsiteX17" fmla="*/ 6698342 w 8487178"/>
              <a:gd name="connsiteY17" fmla="*/ 36576 h 36576"/>
              <a:gd name="connsiteX18" fmla="*/ 5960610 w 8487178"/>
              <a:gd name="connsiteY18" fmla="*/ 36576 h 36576"/>
              <a:gd name="connsiteX19" fmla="*/ 5562366 w 8487178"/>
              <a:gd name="connsiteY19" fmla="*/ 36576 h 36576"/>
              <a:gd name="connsiteX20" fmla="*/ 4909506 w 8487178"/>
              <a:gd name="connsiteY20" fmla="*/ 36576 h 36576"/>
              <a:gd name="connsiteX21" fmla="*/ 4426390 w 8487178"/>
              <a:gd name="connsiteY21" fmla="*/ 36576 h 36576"/>
              <a:gd name="connsiteX22" fmla="*/ 3603786 w 8487178"/>
              <a:gd name="connsiteY22" fmla="*/ 36576 h 36576"/>
              <a:gd name="connsiteX23" fmla="*/ 3205542 w 8487178"/>
              <a:gd name="connsiteY23" fmla="*/ 36576 h 36576"/>
              <a:gd name="connsiteX24" fmla="*/ 2552682 w 8487178"/>
              <a:gd name="connsiteY24" fmla="*/ 36576 h 36576"/>
              <a:gd name="connsiteX25" fmla="*/ 2154437 w 8487178"/>
              <a:gd name="connsiteY25" fmla="*/ 36576 h 36576"/>
              <a:gd name="connsiteX26" fmla="*/ 1671321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16221" y="-6704"/>
                  <a:pt x="408364" y="41393"/>
                  <a:pt x="737732" y="0"/>
                </a:cubicBezTo>
                <a:cubicBezTo>
                  <a:pt x="1057616" y="-41348"/>
                  <a:pt x="1326248" y="22548"/>
                  <a:pt x="1560335" y="0"/>
                </a:cubicBezTo>
                <a:cubicBezTo>
                  <a:pt x="1779624" y="7118"/>
                  <a:pt x="1863120" y="21518"/>
                  <a:pt x="1958580" y="0"/>
                </a:cubicBezTo>
                <a:cubicBezTo>
                  <a:pt x="2051499" y="-19177"/>
                  <a:pt x="2426765" y="-7685"/>
                  <a:pt x="2526568" y="0"/>
                </a:cubicBezTo>
                <a:cubicBezTo>
                  <a:pt x="2644796" y="-5923"/>
                  <a:pt x="2756267" y="38819"/>
                  <a:pt x="2924812" y="0"/>
                </a:cubicBezTo>
                <a:cubicBezTo>
                  <a:pt x="3109745" y="-28396"/>
                  <a:pt x="3375207" y="-12883"/>
                  <a:pt x="3577672" y="0"/>
                </a:cubicBezTo>
                <a:cubicBezTo>
                  <a:pt x="3769338" y="-23237"/>
                  <a:pt x="4026056" y="-13968"/>
                  <a:pt x="4145660" y="0"/>
                </a:cubicBezTo>
                <a:cubicBezTo>
                  <a:pt x="4304176" y="63727"/>
                  <a:pt x="4465181" y="29531"/>
                  <a:pt x="4883392" y="0"/>
                </a:cubicBezTo>
                <a:cubicBezTo>
                  <a:pt x="5243088" y="-3144"/>
                  <a:pt x="5373480" y="-37490"/>
                  <a:pt x="5705995" y="0"/>
                </a:cubicBezTo>
                <a:cubicBezTo>
                  <a:pt x="6056677" y="36747"/>
                  <a:pt x="6159859" y="52147"/>
                  <a:pt x="6358855" y="0"/>
                </a:cubicBezTo>
                <a:cubicBezTo>
                  <a:pt x="6520888" y="-18899"/>
                  <a:pt x="6826761" y="-8113"/>
                  <a:pt x="7181458" y="0"/>
                </a:cubicBezTo>
                <a:cubicBezTo>
                  <a:pt x="7572354" y="8444"/>
                  <a:pt x="7595615" y="-25568"/>
                  <a:pt x="7834318" y="0"/>
                </a:cubicBezTo>
                <a:cubicBezTo>
                  <a:pt x="8052955" y="43179"/>
                  <a:pt x="8263326" y="-33173"/>
                  <a:pt x="8487178" y="0"/>
                </a:cubicBezTo>
                <a:cubicBezTo>
                  <a:pt x="8488672" y="7904"/>
                  <a:pt x="8488545" y="26577"/>
                  <a:pt x="8487178" y="36576"/>
                </a:cubicBezTo>
                <a:cubicBezTo>
                  <a:pt x="8184913" y="74160"/>
                  <a:pt x="8121822" y="65556"/>
                  <a:pt x="7834318" y="36576"/>
                </a:cubicBezTo>
                <a:cubicBezTo>
                  <a:pt x="7549692" y="5620"/>
                  <a:pt x="7517564" y="28106"/>
                  <a:pt x="7351202" y="36576"/>
                </a:cubicBezTo>
                <a:cubicBezTo>
                  <a:pt x="7203037" y="55778"/>
                  <a:pt x="7094786" y="36687"/>
                  <a:pt x="6952957" y="36576"/>
                </a:cubicBezTo>
                <a:cubicBezTo>
                  <a:pt x="6803900" y="43366"/>
                  <a:pt x="6516283" y="65361"/>
                  <a:pt x="6384969" y="36576"/>
                </a:cubicBezTo>
                <a:cubicBezTo>
                  <a:pt x="6242013" y="3977"/>
                  <a:pt x="5995582" y="94557"/>
                  <a:pt x="5732109" y="36576"/>
                </a:cubicBezTo>
                <a:cubicBezTo>
                  <a:pt x="5501736" y="5154"/>
                  <a:pt x="5423809" y="31077"/>
                  <a:pt x="5164121" y="36576"/>
                </a:cubicBezTo>
                <a:cubicBezTo>
                  <a:pt x="4889320" y="57000"/>
                  <a:pt x="4813495" y="41808"/>
                  <a:pt x="4681005" y="36576"/>
                </a:cubicBezTo>
                <a:cubicBezTo>
                  <a:pt x="4543463" y="22389"/>
                  <a:pt x="4061691" y="27272"/>
                  <a:pt x="3858402" y="36576"/>
                </a:cubicBezTo>
                <a:cubicBezTo>
                  <a:pt x="3594637" y="59963"/>
                  <a:pt x="3353691" y="38263"/>
                  <a:pt x="3205542" y="36576"/>
                </a:cubicBezTo>
                <a:cubicBezTo>
                  <a:pt x="3081859" y="64008"/>
                  <a:pt x="2704836" y="78189"/>
                  <a:pt x="2467810" y="36576"/>
                </a:cubicBezTo>
                <a:cubicBezTo>
                  <a:pt x="2230187" y="15876"/>
                  <a:pt x="2152012" y="25459"/>
                  <a:pt x="2069566" y="36576"/>
                </a:cubicBezTo>
                <a:cubicBezTo>
                  <a:pt x="2002085" y="22660"/>
                  <a:pt x="1696099" y="61108"/>
                  <a:pt x="1586449" y="36576"/>
                </a:cubicBezTo>
                <a:cubicBezTo>
                  <a:pt x="1407494" y="15523"/>
                  <a:pt x="1214192" y="54927"/>
                  <a:pt x="933590" y="36576"/>
                </a:cubicBezTo>
                <a:cubicBezTo>
                  <a:pt x="639816" y="73246"/>
                  <a:pt x="251114" y="78238"/>
                  <a:pt x="0" y="36576"/>
                </a:cubicBezTo>
                <a:cubicBezTo>
                  <a:pt x="-451" y="20298"/>
                  <a:pt x="1478" y="18086"/>
                  <a:pt x="0" y="0"/>
                </a:cubicBezTo>
                <a:close/>
              </a:path>
              <a:path w="8487178" h="36576" stroke="0" extrusionOk="0">
                <a:moveTo>
                  <a:pt x="0" y="0"/>
                </a:moveTo>
                <a:cubicBezTo>
                  <a:pt x="160534" y="49407"/>
                  <a:pt x="316743" y="-20370"/>
                  <a:pt x="483116" y="0"/>
                </a:cubicBezTo>
                <a:cubicBezTo>
                  <a:pt x="649474" y="20471"/>
                  <a:pt x="704397" y="7040"/>
                  <a:pt x="881361" y="0"/>
                </a:cubicBezTo>
                <a:cubicBezTo>
                  <a:pt x="1062081" y="-2373"/>
                  <a:pt x="1226057" y="7744"/>
                  <a:pt x="1364477" y="0"/>
                </a:cubicBezTo>
                <a:cubicBezTo>
                  <a:pt x="1494883" y="38289"/>
                  <a:pt x="1721946" y="-52301"/>
                  <a:pt x="2017337" y="0"/>
                </a:cubicBezTo>
                <a:cubicBezTo>
                  <a:pt x="2292545" y="37189"/>
                  <a:pt x="2530156" y="-21280"/>
                  <a:pt x="2755069" y="0"/>
                </a:cubicBezTo>
                <a:cubicBezTo>
                  <a:pt x="3019205" y="-77"/>
                  <a:pt x="3295306" y="-18783"/>
                  <a:pt x="3577672" y="0"/>
                </a:cubicBezTo>
                <a:cubicBezTo>
                  <a:pt x="3856063" y="-13583"/>
                  <a:pt x="4078846" y="27771"/>
                  <a:pt x="4400275" y="0"/>
                </a:cubicBezTo>
                <a:cubicBezTo>
                  <a:pt x="4702989" y="12424"/>
                  <a:pt x="4862543" y="-7477"/>
                  <a:pt x="4968263" y="0"/>
                </a:cubicBezTo>
                <a:cubicBezTo>
                  <a:pt x="5084586" y="30590"/>
                  <a:pt x="5464215" y="41779"/>
                  <a:pt x="5705995" y="0"/>
                </a:cubicBezTo>
                <a:cubicBezTo>
                  <a:pt x="5975075" y="-40078"/>
                  <a:pt x="6238142" y="-3232"/>
                  <a:pt x="6358855" y="0"/>
                </a:cubicBezTo>
                <a:cubicBezTo>
                  <a:pt x="6532376" y="-4958"/>
                  <a:pt x="6642284" y="5597"/>
                  <a:pt x="6926843" y="0"/>
                </a:cubicBezTo>
                <a:cubicBezTo>
                  <a:pt x="7164346" y="19633"/>
                  <a:pt x="7444770" y="19318"/>
                  <a:pt x="7664575" y="0"/>
                </a:cubicBezTo>
                <a:cubicBezTo>
                  <a:pt x="7940297" y="6962"/>
                  <a:pt x="8237594" y="-12258"/>
                  <a:pt x="8487178" y="0"/>
                </a:cubicBezTo>
                <a:cubicBezTo>
                  <a:pt x="8485372" y="11475"/>
                  <a:pt x="8485086" y="22933"/>
                  <a:pt x="8487178" y="36576"/>
                </a:cubicBezTo>
                <a:cubicBezTo>
                  <a:pt x="8394677" y="10350"/>
                  <a:pt x="8221026" y="54368"/>
                  <a:pt x="8004062" y="36576"/>
                </a:cubicBezTo>
                <a:cubicBezTo>
                  <a:pt x="7759555" y="25399"/>
                  <a:pt x="7422963" y="40745"/>
                  <a:pt x="7181458" y="36576"/>
                </a:cubicBezTo>
                <a:cubicBezTo>
                  <a:pt x="6914423" y="3294"/>
                  <a:pt x="6792795" y="23080"/>
                  <a:pt x="6698342" y="36576"/>
                </a:cubicBezTo>
                <a:cubicBezTo>
                  <a:pt x="6584090" y="49180"/>
                  <a:pt x="6264253" y="-4827"/>
                  <a:pt x="5960610" y="36576"/>
                </a:cubicBezTo>
                <a:cubicBezTo>
                  <a:pt x="5659702" y="61689"/>
                  <a:pt x="5662120" y="34932"/>
                  <a:pt x="5562366" y="36576"/>
                </a:cubicBezTo>
                <a:cubicBezTo>
                  <a:pt x="5474598" y="14475"/>
                  <a:pt x="5065231" y="57859"/>
                  <a:pt x="4909506" y="36576"/>
                </a:cubicBezTo>
                <a:cubicBezTo>
                  <a:pt x="4750628" y="46377"/>
                  <a:pt x="4555322" y="50036"/>
                  <a:pt x="4426390" y="36576"/>
                </a:cubicBezTo>
                <a:cubicBezTo>
                  <a:pt x="4364162" y="15524"/>
                  <a:pt x="3957329" y="107564"/>
                  <a:pt x="3603786" y="36576"/>
                </a:cubicBezTo>
                <a:cubicBezTo>
                  <a:pt x="3295611" y="7910"/>
                  <a:pt x="3379662" y="51592"/>
                  <a:pt x="3205542" y="36576"/>
                </a:cubicBezTo>
                <a:cubicBezTo>
                  <a:pt x="3039771" y="54895"/>
                  <a:pt x="2689950" y="-7861"/>
                  <a:pt x="2552682" y="36576"/>
                </a:cubicBezTo>
                <a:cubicBezTo>
                  <a:pt x="2402836" y="65831"/>
                  <a:pt x="2304392" y="6854"/>
                  <a:pt x="2154437" y="36576"/>
                </a:cubicBezTo>
                <a:cubicBezTo>
                  <a:pt x="1981627" y="32651"/>
                  <a:pt x="1889188" y="59657"/>
                  <a:pt x="1671321" y="36576"/>
                </a:cubicBezTo>
                <a:cubicBezTo>
                  <a:pt x="1433153" y="8129"/>
                  <a:pt x="1131145" y="45933"/>
                  <a:pt x="933590" y="36576"/>
                </a:cubicBezTo>
                <a:cubicBezTo>
                  <a:pt x="793541" y="17826"/>
                  <a:pt x="240123" y="-32107"/>
                  <a:pt x="0" y="36576"/>
                </a:cubicBezTo>
                <a:cubicBezTo>
                  <a:pt x="1615" y="20953"/>
                  <a:pt x="-1950" y="10637"/>
                  <a:pt x="0" y="0"/>
                </a:cubicBezTo>
                <a:close/>
              </a:path>
              <a:path w="8487178" h="36576" fill="none" stroke="0" extrusionOk="0">
                <a:moveTo>
                  <a:pt x="0" y="0"/>
                </a:moveTo>
                <a:cubicBezTo>
                  <a:pt x="129661" y="-9749"/>
                  <a:pt x="400470" y="18047"/>
                  <a:pt x="737732" y="0"/>
                </a:cubicBezTo>
                <a:cubicBezTo>
                  <a:pt x="1023464" y="-36808"/>
                  <a:pt x="1310128" y="14461"/>
                  <a:pt x="1560335" y="0"/>
                </a:cubicBezTo>
                <a:cubicBezTo>
                  <a:pt x="1776439" y="4551"/>
                  <a:pt x="1865206" y="10945"/>
                  <a:pt x="1958580" y="0"/>
                </a:cubicBezTo>
                <a:cubicBezTo>
                  <a:pt x="2050148" y="-5"/>
                  <a:pt x="2429910" y="14952"/>
                  <a:pt x="2526568" y="0"/>
                </a:cubicBezTo>
                <a:cubicBezTo>
                  <a:pt x="2661586" y="4540"/>
                  <a:pt x="2769327" y="4294"/>
                  <a:pt x="2924812" y="0"/>
                </a:cubicBezTo>
                <a:cubicBezTo>
                  <a:pt x="3067088" y="-49737"/>
                  <a:pt x="3378839" y="35475"/>
                  <a:pt x="3577672" y="0"/>
                </a:cubicBezTo>
                <a:cubicBezTo>
                  <a:pt x="3771483" y="4067"/>
                  <a:pt x="3997288" y="-23450"/>
                  <a:pt x="4145660" y="0"/>
                </a:cubicBezTo>
                <a:cubicBezTo>
                  <a:pt x="4277293" y="13446"/>
                  <a:pt x="4522522" y="9267"/>
                  <a:pt x="4883392" y="0"/>
                </a:cubicBezTo>
                <a:cubicBezTo>
                  <a:pt x="5249973" y="-22680"/>
                  <a:pt x="5342870" y="-29824"/>
                  <a:pt x="5705995" y="0"/>
                </a:cubicBezTo>
                <a:cubicBezTo>
                  <a:pt x="6056474" y="16164"/>
                  <a:pt x="6176764" y="28295"/>
                  <a:pt x="6358855" y="0"/>
                </a:cubicBezTo>
                <a:cubicBezTo>
                  <a:pt x="6600599" y="-1943"/>
                  <a:pt x="6746514" y="-12920"/>
                  <a:pt x="7181458" y="0"/>
                </a:cubicBezTo>
                <a:cubicBezTo>
                  <a:pt x="7577193" y="326"/>
                  <a:pt x="7586900" y="-24008"/>
                  <a:pt x="7834318" y="0"/>
                </a:cubicBezTo>
                <a:cubicBezTo>
                  <a:pt x="8073189" y="29599"/>
                  <a:pt x="8254406" y="-2763"/>
                  <a:pt x="8487178" y="0"/>
                </a:cubicBezTo>
                <a:cubicBezTo>
                  <a:pt x="8488109" y="7284"/>
                  <a:pt x="8487817" y="26540"/>
                  <a:pt x="8487178" y="36576"/>
                </a:cubicBezTo>
                <a:cubicBezTo>
                  <a:pt x="8188549" y="57034"/>
                  <a:pt x="8124825" y="47721"/>
                  <a:pt x="7834318" y="36576"/>
                </a:cubicBezTo>
                <a:cubicBezTo>
                  <a:pt x="7546195" y="7091"/>
                  <a:pt x="7503324" y="30719"/>
                  <a:pt x="7351202" y="36576"/>
                </a:cubicBezTo>
                <a:cubicBezTo>
                  <a:pt x="7188387" y="56239"/>
                  <a:pt x="7091108" y="13684"/>
                  <a:pt x="6952957" y="36576"/>
                </a:cubicBezTo>
                <a:cubicBezTo>
                  <a:pt x="6791950" y="53539"/>
                  <a:pt x="6518480" y="30796"/>
                  <a:pt x="6384969" y="36576"/>
                </a:cubicBezTo>
                <a:cubicBezTo>
                  <a:pt x="6247331" y="-8883"/>
                  <a:pt x="5949845" y="51231"/>
                  <a:pt x="5732109" y="36576"/>
                </a:cubicBezTo>
                <a:cubicBezTo>
                  <a:pt x="5499017" y="-6714"/>
                  <a:pt x="5419186" y="25152"/>
                  <a:pt x="5164121" y="36576"/>
                </a:cubicBezTo>
                <a:cubicBezTo>
                  <a:pt x="4905783" y="39387"/>
                  <a:pt x="4817361" y="30692"/>
                  <a:pt x="4681005" y="36576"/>
                </a:cubicBezTo>
                <a:cubicBezTo>
                  <a:pt x="4577000" y="-8293"/>
                  <a:pt x="4120884" y="45663"/>
                  <a:pt x="3858402" y="36576"/>
                </a:cubicBezTo>
                <a:cubicBezTo>
                  <a:pt x="3613266" y="17047"/>
                  <a:pt x="3341297" y="48286"/>
                  <a:pt x="3205542" y="36576"/>
                </a:cubicBezTo>
                <a:cubicBezTo>
                  <a:pt x="3020832" y="49890"/>
                  <a:pt x="2720661" y="89200"/>
                  <a:pt x="2467810" y="36576"/>
                </a:cubicBezTo>
                <a:cubicBezTo>
                  <a:pt x="2213698" y="3365"/>
                  <a:pt x="2156253" y="28424"/>
                  <a:pt x="2069566" y="36576"/>
                </a:cubicBezTo>
                <a:cubicBezTo>
                  <a:pt x="1979173" y="64711"/>
                  <a:pt x="1712734" y="47821"/>
                  <a:pt x="1586449" y="36576"/>
                </a:cubicBezTo>
                <a:cubicBezTo>
                  <a:pt x="1482339" y="33792"/>
                  <a:pt x="1241086" y="58390"/>
                  <a:pt x="933590" y="36576"/>
                </a:cubicBezTo>
                <a:cubicBezTo>
                  <a:pt x="622779" y="67857"/>
                  <a:pt x="220358" y="78237"/>
                  <a:pt x="0" y="36576"/>
                </a:cubicBezTo>
                <a:cubicBezTo>
                  <a:pt x="-251" y="20887"/>
                  <a:pt x="1716" y="1690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58648" y="-23080"/>
                          <a:pt x="414015" y="33691"/>
                          <a:pt x="737732" y="0"/>
                        </a:cubicBezTo>
                        <a:cubicBezTo>
                          <a:pt x="1061449" y="-33691"/>
                          <a:pt x="1348785" y="-6923"/>
                          <a:pt x="1560335" y="0"/>
                        </a:cubicBezTo>
                        <a:cubicBezTo>
                          <a:pt x="1771885" y="6923"/>
                          <a:pt x="1874673" y="6083"/>
                          <a:pt x="1958580" y="0"/>
                        </a:cubicBezTo>
                        <a:cubicBezTo>
                          <a:pt x="2042488" y="-6083"/>
                          <a:pt x="2411773" y="5497"/>
                          <a:pt x="2526568" y="0"/>
                        </a:cubicBezTo>
                        <a:cubicBezTo>
                          <a:pt x="2641363" y="-5497"/>
                          <a:pt x="2769955" y="14545"/>
                          <a:pt x="2924812" y="0"/>
                        </a:cubicBezTo>
                        <a:cubicBezTo>
                          <a:pt x="3079669" y="-14545"/>
                          <a:pt x="3398796" y="-305"/>
                          <a:pt x="3577672" y="0"/>
                        </a:cubicBezTo>
                        <a:cubicBezTo>
                          <a:pt x="3756548" y="305"/>
                          <a:pt x="4010524" y="-19439"/>
                          <a:pt x="4145660" y="0"/>
                        </a:cubicBezTo>
                        <a:cubicBezTo>
                          <a:pt x="4280796" y="19439"/>
                          <a:pt x="4519168" y="18856"/>
                          <a:pt x="4883392" y="0"/>
                        </a:cubicBezTo>
                        <a:cubicBezTo>
                          <a:pt x="5247616" y="-18856"/>
                          <a:pt x="5354959" y="-20344"/>
                          <a:pt x="5705995" y="0"/>
                        </a:cubicBezTo>
                        <a:cubicBezTo>
                          <a:pt x="6057031" y="20344"/>
                          <a:pt x="6165300" y="31467"/>
                          <a:pt x="6358855" y="0"/>
                        </a:cubicBezTo>
                        <a:cubicBezTo>
                          <a:pt x="6552410" y="-31467"/>
                          <a:pt x="6791945" y="-470"/>
                          <a:pt x="7181458" y="0"/>
                        </a:cubicBezTo>
                        <a:cubicBezTo>
                          <a:pt x="7570971" y="470"/>
                          <a:pt x="7589420" y="-27923"/>
                          <a:pt x="7834318" y="0"/>
                        </a:cubicBezTo>
                        <a:cubicBezTo>
                          <a:pt x="8079216" y="27923"/>
                          <a:pt x="8244660" y="-28188"/>
                          <a:pt x="8487178" y="0"/>
                        </a:cubicBezTo>
                        <a:cubicBezTo>
                          <a:pt x="8487756" y="9299"/>
                          <a:pt x="8487778" y="26774"/>
                          <a:pt x="8487178" y="36576"/>
                        </a:cubicBezTo>
                        <a:cubicBezTo>
                          <a:pt x="8193354" y="68129"/>
                          <a:pt x="8121938" y="60994"/>
                          <a:pt x="7834318" y="36576"/>
                        </a:cubicBezTo>
                        <a:cubicBezTo>
                          <a:pt x="7546698" y="12158"/>
                          <a:pt x="7507615" y="29628"/>
                          <a:pt x="7351202" y="36576"/>
                        </a:cubicBezTo>
                        <a:cubicBezTo>
                          <a:pt x="7194789" y="43524"/>
                          <a:pt x="7096566" y="31598"/>
                          <a:pt x="6952957" y="36576"/>
                        </a:cubicBezTo>
                        <a:cubicBezTo>
                          <a:pt x="6809349" y="41554"/>
                          <a:pt x="6510534" y="54733"/>
                          <a:pt x="6384969" y="36576"/>
                        </a:cubicBezTo>
                        <a:cubicBezTo>
                          <a:pt x="6259404" y="18419"/>
                          <a:pt x="5956387" y="64521"/>
                          <a:pt x="5732109" y="36576"/>
                        </a:cubicBezTo>
                        <a:cubicBezTo>
                          <a:pt x="5507831" y="8631"/>
                          <a:pt x="5425540" y="32239"/>
                          <a:pt x="5164121" y="36576"/>
                        </a:cubicBezTo>
                        <a:cubicBezTo>
                          <a:pt x="4902702" y="40913"/>
                          <a:pt x="4815733" y="45661"/>
                          <a:pt x="4681005" y="36576"/>
                        </a:cubicBezTo>
                        <a:cubicBezTo>
                          <a:pt x="4546277" y="27491"/>
                          <a:pt x="4111650" y="24454"/>
                          <a:pt x="3858402" y="36576"/>
                        </a:cubicBezTo>
                        <a:cubicBezTo>
                          <a:pt x="3605154" y="48698"/>
                          <a:pt x="3355682" y="45487"/>
                          <a:pt x="3205542" y="36576"/>
                        </a:cubicBezTo>
                        <a:cubicBezTo>
                          <a:pt x="3055402" y="27665"/>
                          <a:pt x="2716580" y="64954"/>
                          <a:pt x="2467810" y="36576"/>
                        </a:cubicBezTo>
                        <a:cubicBezTo>
                          <a:pt x="2219040" y="8198"/>
                          <a:pt x="2149690" y="30867"/>
                          <a:pt x="2069566" y="36576"/>
                        </a:cubicBezTo>
                        <a:cubicBezTo>
                          <a:pt x="1989442" y="42285"/>
                          <a:pt x="1703335" y="42806"/>
                          <a:pt x="1586449" y="36576"/>
                        </a:cubicBezTo>
                        <a:cubicBezTo>
                          <a:pt x="1469563" y="30346"/>
                          <a:pt x="1212036" y="34821"/>
                          <a:pt x="933590" y="36576"/>
                        </a:cubicBezTo>
                        <a:cubicBezTo>
                          <a:pt x="655144" y="38331"/>
                          <a:pt x="215255" y="74183"/>
                          <a:pt x="0" y="36576"/>
                        </a:cubicBezTo>
                        <a:cubicBezTo>
                          <a:pt x="-516" y="20544"/>
                          <a:pt x="1802" y="17140"/>
                          <a:pt x="0" y="0"/>
                        </a:cubicBezTo>
                        <a:close/>
                      </a:path>
                      <a:path w="8487178" h="36576" stroke="0" extrusionOk="0">
                        <a:moveTo>
                          <a:pt x="0" y="0"/>
                        </a:moveTo>
                        <a:cubicBezTo>
                          <a:pt x="141875" y="16416"/>
                          <a:pt x="317987" y="-14018"/>
                          <a:pt x="483116" y="0"/>
                        </a:cubicBezTo>
                        <a:cubicBezTo>
                          <a:pt x="648245" y="14018"/>
                          <a:pt x="704570" y="5647"/>
                          <a:pt x="881361" y="0"/>
                        </a:cubicBezTo>
                        <a:cubicBezTo>
                          <a:pt x="1058153" y="-5647"/>
                          <a:pt x="1211393" y="2543"/>
                          <a:pt x="1364477" y="0"/>
                        </a:cubicBezTo>
                        <a:cubicBezTo>
                          <a:pt x="1517561" y="-2543"/>
                          <a:pt x="1713772" y="-6752"/>
                          <a:pt x="2017337" y="0"/>
                        </a:cubicBezTo>
                        <a:cubicBezTo>
                          <a:pt x="2320902" y="6752"/>
                          <a:pt x="2535852" y="27273"/>
                          <a:pt x="2755069" y="0"/>
                        </a:cubicBezTo>
                        <a:cubicBezTo>
                          <a:pt x="2974286" y="-27273"/>
                          <a:pt x="3322220" y="-6972"/>
                          <a:pt x="3577672" y="0"/>
                        </a:cubicBezTo>
                        <a:cubicBezTo>
                          <a:pt x="3833124" y="6972"/>
                          <a:pt x="4082700" y="-30587"/>
                          <a:pt x="4400275" y="0"/>
                        </a:cubicBezTo>
                        <a:cubicBezTo>
                          <a:pt x="4717850" y="30587"/>
                          <a:pt x="4848568" y="-17249"/>
                          <a:pt x="4968263" y="0"/>
                        </a:cubicBezTo>
                        <a:cubicBezTo>
                          <a:pt x="5087958" y="17249"/>
                          <a:pt x="5447087" y="18553"/>
                          <a:pt x="5705995" y="0"/>
                        </a:cubicBezTo>
                        <a:cubicBezTo>
                          <a:pt x="5964903" y="-18553"/>
                          <a:pt x="6211105" y="-17498"/>
                          <a:pt x="6358855" y="0"/>
                        </a:cubicBezTo>
                        <a:cubicBezTo>
                          <a:pt x="6506605" y="17498"/>
                          <a:pt x="6655586" y="-15953"/>
                          <a:pt x="6926843" y="0"/>
                        </a:cubicBezTo>
                        <a:cubicBezTo>
                          <a:pt x="7198100" y="15953"/>
                          <a:pt x="7439942" y="-28058"/>
                          <a:pt x="7664575" y="0"/>
                        </a:cubicBezTo>
                        <a:cubicBezTo>
                          <a:pt x="7889208" y="28058"/>
                          <a:pt x="8244819" y="-11603"/>
                          <a:pt x="8487178" y="0"/>
                        </a:cubicBezTo>
                        <a:cubicBezTo>
                          <a:pt x="8486954" y="11559"/>
                          <a:pt x="8486570" y="21146"/>
                          <a:pt x="8487178" y="36576"/>
                        </a:cubicBezTo>
                        <a:cubicBezTo>
                          <a:pt x="8363638" y="18444"/>
                          <a:pt x="8225194" y="49967"/>
                          <a:pt x="8004062" y="36576"/>
                        </a:cubicBezTo>
                        <a:cubicBezTo>
                          <a:pt x="7782930" y="23185"/>
                          <a:pt x="7442338" y="64256"/>
                          <a:pt x="7181458" y="36576"/>
                        </a:cubicBezTo>
                        <a:cubicBezTo>
                          <a:pt x="6920578" y="8896"/>
                          <a:pt x="6812793" y="31551"/>
                          <a:pt x="6698342" y="36576"/>
                        </a:cubicBezTo>
                        <a:cubicBezTo>
                          <a:pt x="6583891" y="41601"/>
                          <a:pt x="6260356" y="9334"/>
                          <a:pt x="5960610" y="36576"/>
                        </a:cubicBezTo>
                        <a:cubicBezTo>
                          <a:pt x="5660864" y="63818"/>
                          <a:pt x="5663756" y="35872"/>
                          <a:pt x="5562366" y="36576"/>
                        </a:cubicBezTo>
                        <a:cubicBezTo>
                          <a:pt x="5460976" y="37280"/>
                          <a:pt x="5069820" y="22312"/>
                          <a:pt x="4909506" y="36576"/>
                        </a:cubicBezTo>
                        <a:cubicBezTo>
                          <a:pt x="4749192" y="50840"/>
                          <a:pt x="4551078" y="46187"/>
                          <a:pt x="4426390" y="36576"/>
                        </a:cubicBezTo>
                        <a:cubicBezTo>
                          <a:pt x="4301702" y="26965"/>
                          <a:pt x="3916782" y="59932"/>
                          <a:pt x="3603786" y="36576"/>
                        </a:cubicBezTo>
                        <a:cubicBezTo>
                          <a:pt x="3290790" y="13220"/>
                          <a:pt x="3382822" y="52886"/>
                          <a:pt x="3205542" y="36576"/>
                        </a:cubicBezTo>
                        <a:cubicBezTo>
                          <a:pt x="3028262" y="20266"/>
                          <a:pt x="2723637" y="9596"/>
                          <a:pt x="2552682" y="36576"/>
                        </a:cubicBezTo>
                        <a:cubicBezTo>
                          <a:pt x="2381727" y="63556"/>
                          <a:pt x="2306903" y="19145"/>
                          <a:pt x="2154437" y="36576"/>
                        </a:cubicBezTo>
                        <a:cubicBezTo>
                          <a:pt x="2001972" y="54007"/>
                          <a:pt x="1880716" y="55934"/>
                          <a:pt x="1671321" y="36576"/>
                        </a:cubicBezTo>
                        <a:cubicBezTo>
                          <a:pt x="1461926" y="17218"/>
                          <a:pt x="1116754" y="69031"/>
                          <a:pt x="933590" y="36576"/>
                        </a:cubicBezTo>
                        <a:cubicBezTo>
                          <a:pt x="750426" y="4121"/>
                          <a:pt x="234904" y="7568"/>
                          <a:pt x="0" y="36576"/>
                        </a:cubicBezTo>
                        <a:cubicBezTo>
                          <a:pt x="-299" y="20797"/>
                          <a:pt x="-1602" y="1003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D8CBCD24-2F59-8CEB-97CE-391F83208563}"/>
              </a:ext>
            </a:extLst>
          </p:cNvPr>
          <p:cNvSpPr>
            <a:spLocks noGrp="1"/>
          </p:cNvSpPr>
          <p:nvPr>
            <p:ph type="body" sz="half" idx="1"/>
          </p:nvPr>
        </p:nvSpPr>
        <p:spPr>
          <a:xfrm>
            <a:off x="10595524" y="5413248"/>
            <a:ext cx="12502220" cy="6967728"/>
          </a:xfrm>
        </p:spPr>
        <p:txBody>
          <a:bodyPr vert="horz" lIns="91440" tIns="45720" rIns="91440" bIns="45720" rtlCol="0">
            <a:normAutofit/>
          </a:bodyPr>
          <a:lstStyle/>
          <a:p>
            <a:pPr indent="-228600" defTabSz="914400">
              <a:buFont typeface="Arial" panose="020B0604020202020204" pitchFamily="34" charset="0"/>
              <a:buChar char="•"/>
            </a:pPr>
            <a:r>
              <a:rPr lang="en-US" sz="2800" dirty="0" err="1">
                <a:effectLst/>
              </a:rPr>
              <a:t>Ms</a:t>
            </a:r>
            <a:r>
              <a:rPr lang="en-US" sz="2800" dirty="0">
                <a:effectLst/>
              </a:rPr>
              <a:t> Bangura explained that during the war, a rebel soldier or commander could “seize a woman, often in the course of an attack, and claim her as his wife” </a:t>
            </a:r>
            <a:endParaRPr lang="en-US" sz="2800" dirty="0"/>
          </a:p>
          <a:p>
            <a:pPr indent="-228600" defTabSz="914400">
              <a:buFont typeface="Arial" panose="020B0604020202020204" pitchFamily="34" charset="0"/>
              <a:buChar char="•"/>
            </a:pPr>
            <a:r>
              <a:rPr lang="en-US" sz="2800" i="1" dirty="0" err="1">
                <a:effectLst/>
              </a:rPr>
              <a:t>Brima</a:t>
            </a:r>
            <a:r>
              <a:rPr lang="en-US" sz="2800" i="1" dirty="0">
                <a:effectLst/>
              </a:rPr>
              <a:t> et al. </a:t>
            </a:r>
            <a:r>
              <a:rPr lang="en-US" sz="2800" dirty="0">
                <a:effectLst/>
              </a:rPr>
              <a:t>2005, Decision on Prosecution Request for Leave to Call an Additional Witness Zainab </a:t>
            </a:r>
            <a:r>
              <a:rPr lang="en-US" sz="2800" dirty="0" err="1">
                <a:effectLst/>
              </a:rPr>
              <a:t>Hawa</a:t>
            </a:r>
            <a:r>
              <a:rPr lang="en-US" sz="2800" dirty="0">
                <a:effectLst/>
              </a:rPr>
              <a:t> Bangura, paras. 4 and 13) </a:t>
            </a:r>
            <a:endParaRPr lang="en-US" sz="2800" dirty="0"/>
          </a:p>
          <a:p>
            <a:pPr indent="-228600" defTabSz="914400">
              <a:buFont typeface="Arial" panose="020B0604020202020204" pitchFamily="34" charset="0"/>
              <a:buChar char="•"/>
            </a:pPr>
            <a:r>
              <a:rPr lang="en-US" sz="2800" dirty="0">
                <a:effectLst/>
              </a:rPr>
              <a:t>The </a:t>
            </a:r>
            <a:r>
              <a:rPr lang="en-US" sz="2800" dirty="0" err="1">
                <a:effectLst/>
              </a:rPr>
              <a:t>defence</a:t>
            </a:r>
            <a:r>
              <a:rPr lang="en-US" sz="2800" dirty="0">
                <a:effectLst/>
              </a:rPr>
              <a:t>, in turn, argued that “in normal Sierra Leonean society many girls under the age of eighteen married without giving their consent, and were thus victims of forced marriage”, and that the crime committed was more akin to forcible abduction, as opposed to forcible marriage </a:t>
            </a:r>
            <a:endParaRPr lang="en-US" sz="2800" dirty="0"/>
          </a:p>
          <a:p>
            <a:pPr indent="-228600" defTabSz="914400">
              <a:buFont typeface="Arial" panose="020B0604020202020204" pitchFamily="34" charset="0"/>
              <a:buChar char="•"/>
            </a:pPr>
            <a:r>
              <a:rPr lang="en-US" sz="2800" dirty="0">
                <a:effectLst/>
              </a:rPr>
              <a:t>In the end, the Chambers reasoned that the facts fulfilled all the elements of sexual slavery when considered in their totality. The court said: “the use of the term ‘wife’ by the perpetrator in reference to the victim is indicative of the intent of the perpetrator to exercise ownership over the victim </a:t>
            </a:r>
            <a:endParaRPr lang="en-US" sz="2800" dirty="0"/>
          </a:p>
          <a:p>
            <a:pPr indent="-228600" defTabSz="914400">
              <a:buFont typeface="Arial" panose="020B0604020202020204" pitchFamily="34" charset="0"/>
              <a:buChar char="•"/>
            </a:pPr>
            <a:endParaRPr lang="en-US" sz="2800" dirty="0"/>
          </a:p>
        </p:txBody>
      </p:sp>
    </p:spTree>
    <p:extLst>
      <p:ext uri="{BB962C8B-B14F-4D97-AF65-F5344CB8AC3E}">
        <p14:creationId xmlns:p14="http://schemas.microsoft.com/office/powerpoint/2010/main" val="343065502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Rectangle 820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35078" y="2835076"/>
            <a:ext cx="13751636" cy="808148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03" name="Rectangle 820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6990" y="5320946"/>
            <a:ext cx="8711188" cy="8077206"/>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Rectangle 820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361764" y="3276170"/>
            <a:ext cx="13715144" cy="71628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07" name="Freeform: Shape 820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494710" y="2402624"/>
            <a:ext cx="9616604" cy="8177332"/>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Заголовок 2">
            <a:extLst>
              <a:ext uri="{FF2B5EF4-FFF2-40B4-BE49-F238E27FC236}">
                <a16:creationId xmlns:a16="http://schemas.microsoft.com/office/drawing/2014/main" id="{0BB2C554-B7DF-5B29-02B5-F662CE1A24CB}"/>
              </a:ext>
            </a:extLst>
          </p:cNvPr>
          <p:cNvSpPr>
            <a:spLocks noGrp="1"/>
          </p:cNvSpPr>
          <p:nvPr>
            <p:ph type="title"/>
          </p:nvPr>
        </p:nvSpPr>
        <p:spPr>
          <a:xfrm>
            <a:off x="1320082" y="5534212"/>
            <a:ext cx="5761656" cy="6143812"/>
          </a:xfrm>
        </p:spPr>
        <p:txBody>
          <a:bodyPr vert="horz" lIns="91440" tIns="45720" rIns="91440" bIns="45720" rtlCol="0" anchor="t">
            <a:normAutofit/>
          </a:bodyPr>
          <a:lstStyle/>
          <a:p>
            <a:pPr algn="l" defTabSz="914400"/>
            <a:r>
              <a:rPr lang="en-US" sz="7400" kern="1200">
                <a:solidFill>
                  <a:srgbClr val="FFFFFF"/>
                </a:solidFill>
                <a:latin typeface="+mj-lt"/>
                <a:ea typeface="+mj-ea"/>
                <a:cs typeface="+mj-cs"/>
              </a:rPr>
              <a:t>INFLUENCE OF STORYTELLING</a:t>
            </a:r>
          </a:p>
        </p:txBody>
      </p:sp>
      <p:sp>
        <p:nvSpPr>
          <p:cNvPr id="4" name="Текст 3">
            <a:extLst>
              <a:ext uri="{FF2B5EF4-FFF2-40B4-BE49-F238E27FC236}">
                <a16:creationId xmlns:a16="http://schemas.microsoft.com/office/drawing/2014/main" id="{6FEEDD09-5238-CED6-21CE-DBF7D67DD666}"/>
              </a:ext>
            </a:extLst>
          </p:cNvPr>
          <p:cNvSpPr>
            <a:spLocks noGrp="1"/>
          </p:cNvSpPr>
          <p:nvPr>
            <p:ph type="body" sz="half" idx="1"/>
          </p:nvPr>
        </p:nvSpPr>
        <p:spPr>
          <a:xfrm>
            <a:off x="1320084" y="1613648"/>
            <a:ext cx="5839476" cy="2988234"/>
          </a:xfrm>
        </p:spPr>
        <p:txBody>
          <a:bodyPr vert="horz" lIns="91440" tIns="45720" rIns="91440" bIns="45720" rtlCol="0" anchor="b">
            <a:normAutofit/>
          </a:bodyPr>
          <a:lstStyle/>
          <a:p>
            <a:pPr marL="0" indent="0" defTabSz="914400">
              <a:spcBef>
                <a:spcPts val="1000"/>
              </a:spcBef>
              <a:buNone/>
            </a:pPr>
            <a:r>
              <a:rPr lang="en-US" sz="4000" b="0" i="0" u="none" strike="noStrike" kern="1200">
                <a:solidFill>
                  <a:srgbClr val="FFFFFF"/>
                </a:solidFill>
                <a:effectLst/>
                <a:latin typeface="+mn-lt"/>
                <a:ea typeface="+mn-ea"/>
                <a:cs typeface="+mn-cs"/>
              </a:rPr>
              <a:t>the stories people tell reflect values, identities, cultures and communities</a:t>
            </a:r>
            <a:endParaRPr lang="en-US" sz="4000" kern="1200">
              <a:solidFill>
                <a:srgbClr val="FFFFFF"/>
              </a:solidFill>
              <a:latin typeface="+mn-lt"/>
              <a:ea typeface="+mn-ea"/>
              <a:cs typeface="+mn-cs"/>
            </a:endParaRPr>
          </a:p>
        </p:txBody>
      </p:sp>
      <p:pic>
        <p:nvPicPr>
          <p:cNvPr id="8194" name="Picture 2" descr="Crime and its fear in social media | Humanities and Social Sciences  Communications">
            <a:extLst>
              <a:ext uri="{FF2B5EF4-FFF2-40B4-BE49-F238E27FC236}">
                <a16:creationId xmlns:a16="http://schemas.microsoft.com/office/drawing/2014/main" id="{43A61254-A7FC-D3BB-15F0-93EC8803038F}"/>
              </a:ext>
            </a:extLst>
          </p:cNvPr>
          <p:cNvPicPr>
            <a:picLocks noGrp="1" noChangeAspect="1" noChangeArrowheads="1"/>
          </p:cNvPicPr>
          <p:nvPr>
            <p:ph type="pic" sz="half" idx="21"/>
          </p:nvPr>
        </p:nvPicPr>
        <p:blipFill>
          <a:blip r:embed="rId2">
            <a:extLst>
              <a:ext uri="{28A0092B-C50C-407E-A947-70E740481C1C}">
                <a14:useLocalDpi xmlns:a14="http://schemas.microsoft.com/office/drawing/2010/main" val="0"/>
              </a:ext>
            </a:extLst>
          </a:blip>
          <a:srcRect l="6553" r="6553"/>
          <a:stretch>
            <a:fillRect/>
          </a:stretch>
        </p:blipFill>
        <p:spPr bwMode="auto">
          <a:xfrm>
            <a:off x="9004856" y="1993382"/>
            <a:ext cx="14451496" cy="9729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4924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E0359B1-C7AE-CE10-1FB9-76783D642778}"/>
              </a:ext>
            </a:extLst>
          </p:cNvPr>
          <p:cNvSpPr>
            <a:spLocks noGrp="1"/>
          </p:cNvSpPr>
          <p:nvPr>
            <p:ph type="title" idx="4294967295"/>
          </p:nvPr>
        </p:nvSpPr>
        <p:spPr>
          <a:xfrm>
            <a:off x="3352800" y="730250"/>
            <a:ext cx="21031200" cy="2651125"/>
          </a:xfrm>
        </p:spPr>
        <p:txBody>
          <a:bodyPr/>
          <a:lstStyle/>
          <a:p>
            <a:r>
              <a:rPr lang="en-US" dirty="0">
                <a:solidFill>
                  <a:srgbClr val="222222"/>
                </a:solidFill>
                <a:latin typeface="-apple-system"/>
              </a:rPr>
              <a:t>The social media revolution</a:t>
            </a:r>
            <a:br>
              <a:rPr lang="en-US" dirty="0">
                <a:solidFill>
                  <a:srgbClr val="222222"/>
                </a:solidFill>
                <a:latin typeface="-apple-system"/>
              </a:rPr>
            </a:br>
            <a:endParaRPr lang="ru-UA" dirty="0"/>
          </a:p>
        </p:txBody>
      </p:sp>
      <p:sp>
        <p:nvSpPr>
          <p:cNvPr id="5" name="Объект 4">
            <a:extLst>
              <a:ext uri="{FF2B5EF4-FFF2-40B4-BE49-F238E27FC236}">
                <a16:creationId xmlns:a16="http://schemas.microsoft.com/office/drawing/2014/main" id="{EBEB569A-99E5-7B57-AC6C-5CF569181404}"/>
              </a:ext>
            </a:extLst>
          </p:cNvPr>
          <p:cNvSpPr>
            <a:spLocks noGrp="1"/>
          </p:cNvSpPr>
          <p:nvPr>
            <p:ph sz="half" idx="4294967295"/>
          </p:nvPr>
        </p:nvSpPr>
        <p:spPr>
          <a:xfrm>
            <a:off x="0" y="5010150"/>
            <a:ext cx="10315575" cy="7369175"/>
          </a:xfrm>
        </p:spPr>
        <p:txBody>
          <a:bodyPr>
            <a:normAutofit fontScale="77500" lnSpcReduction="20000"/>
          </a:bodyPr>
          <a:lstStyle/>
          <a:p>
            <a:r>
              <a:rPr lang="en-US" dirty="0">
                <a:solidFill>
                  <a:srgbClr val="222222"/>
                </a:solidFill>
                <a:latin typeface="-apple-system"/>
              </a:rPr>
              <a:t>The use of social media completely </a:t>
            </a:r>
            <a:r>
              <a:rPr lang="en-US" dirty="0" err="1">
                <a:solidFill>
                  <a:srgbClr val="222222"/>
                </a:solidFill>
                <a:latin typeface="-apple-system"/>
              </a:rPr>
              <a:t>revolutionised</a:t>
            </a:r>
            <a:r>
              <a:rPr lang="en-US" dirty="0">
                <a:solidFill>
                  <a:srgbClr val="222222"/>
                </a:solidFill>
                <a:latin typeface="-apple-system"/>
              </a:rPr>
              <a:t> the way in which information is now shared and consumed, and is now a relevant part of government agencies and companies </a:t>
            </a:r>
          </a:p>
          <a:p>
            <a:r>
              <a:rPr lang="en-US" dirty="0">
                <a:solidFill>
                  <a:srgbClr val="222222"/>
                </a:solidFill>
                <a:latin typeface="-apple-system"/>
              </a:rPr>
              <a:t>Social media has given its users the ability to share content and opinions without having to depend on traditional and </a:t>
            </a:r>
            <a:r>
              <a:rPr lang="en-US" dirty="0" err="1">
                <a:solidFill>
                  <a:srgbClr val="222222"/>
                </a:solidFill>
                <a:latin typeface="-apple-system"/>
              </a:rPr>
              <a:t>centralised</a:t>
            </a:r>
            <a:r>
              <a:rPr lang="en-US" dirty="0">
                <a:solidFill>
                  <a:srgbClr val="222222"/>
                </a:solidFill>
                <a:latin typeface="-apple-system"/>
              </a:rPr>
              <a:t> news media outlets, potentially obtaining a more </a:t>
            </a:r>
            <a:r>
              <a:rPr lang="en-US" i="1" dirty="0">
                <a:solidFill>
                  <a:srgbClr val="222222"/>
                </a:solidFill>
                <a:latin typeface="-apple-system"/>
              </a:rPr>
              <a:t>democratic</a:t>
            </a:r>
            <a:r>
              <a:rPr lang="en-US" dirty="0">
                <a:solidFill>
                  <a:srgbClr val="222222"/>
                </a:solidFill>
                <a:latin typeface="-apple-system"/>
              </a:rPr>
              <a:t> distribution of opinions, offering users the ability to reach a large proportion of the population </a:t>
            </a:r>
          </a:p>
          <a:p>
            <a:endParaRPr lang="ru-UA" dirty="0"/>
          </a:p>
        </p:txBody>
      </p:sp>
      <p:sp>
        <p:nvSpPr>
          <p:cNvPr id="7" name="Объект 6">
            <a:extLst>
              <a:ext uri="{FF2B5EF4-FFF2-40B4-BE49-F238E27FC236}">
                <a16:creationId xmlns:a16="http://schemas.microsoft.com/office/drawing/2014/main" id="{FFC0DA1F-F4A8-FD4F-34B1-BB83A664D943}"/>
              </a:ext>
            </a:extLst>
          </p:cNvPr>
          <p:cNvSpPr>
            <a:spLocks noGrp="1"/>
          </p:cNvSpPr>
          <p:nvPr>
            <p:ph sz="quarter" idx="4294967295"/>
          </p:nvPr>
        </p:nvSpPr>
        <p:spPr>
          <a:xfrm>
            <a:off x="14017625" y="5010150"/>
            <a:ext cx="10366375" cy="7369175"/>
          </a:xfrm>
        </p:spPr>
        <p:txBody>
          <a:bodyPr>
            <a:normAutofit fontScale="62500" lnSpcReduction="20000"/>
          </a:bodyPr>
          <a:lstStyle/>
          <a:p>
            <a:r>
              <a:rPr lang="en-US" b="0" i="0" u="none" strike="noStrike" dirty="0">
                <a:solidFill>
                  <a:srgbClr val="222222"/>
                </a:solidFill>
                <a:effectLst/>
                <a:latin typeface="-apple-system"/>
              </a:rPr>
              <a:t>There are significant differences between what is published in traditional media, and what is posted on social media. For instance, traditional media typically covers major disasters in more depth than social media</a:t>
            </a:r>
          </a:p>
          <a:p>
            <a:r>
              <a:rPr lang="en-US" b="0" i="0" u="none" strike="noStrike" dirty="0">
                <a:solidFill>
                  <a:srgbClr val="222222"/>
                </a:solidFill>
                <a:effectLst/>
                <a:latin typeface="-apple-system"/>
              </a:rPr>
              <a:t> In terms of crime, social media could provide a more accurate description of the crime suffered in a country or a city than traditional media does.</a:t>
            </a:r>
          </a:p>
          <a:p>
            <a:r>
              <a:rPr lang="en-US" b="0" i="0" u="none" strike="noStrike" dirty="0">
                <a:solidFill>
                  <a:srgbClr val="222222"/>
                </a:solidFill>
                <a:effectLst/>
                <a:latin typeface="-apple-system"/>
              </a:rPr>
              <a:t> Victims, indirect victims, and witnesses might be inclined to share their thoughts after experiencing a crime, regardless of whether that crime was minor or not, so that social media might be able to provide a more accurate version of the criminal reality of a city. </a:t>
            </a:r>
          </a:p>
          <a:p>
            <a:r>
              <a:rPr lang="en-US" b="0" i="0" u="none" strike="noStrike" dirty="0">
                <a:solidFill>
                  <a:srgbClr val="222222"/>
                </a:solidFill>
                <a:effectLst/>
                <a:latin typeface="-apple-system"/>
              </a:rPr>
              <a:t>Leaving aside the potential readability issues  and fake news social media could potentially provide a powerful tool for detecting crime trends and patterns.</a:t>
            </a:r>
            <a:endParaRPr lang="ru-UA" dirty="0"/>
          </a:p>
        </p:txBody>
      </p:sp>
      <p:pic>
        <p:nvPicPr>
          <p:cNvPr id="9218" name="Picture 2" descr="Challenging Criminalisation Globally - Accountability International">
            <a:extLst>
              <a:ext uri="{FF2B5EF4-FFF2-40B4-BE49-F238E27FC236}">
                <a16:creationId xmlns:a16="http://schemas.microsoft.com/office/drawing/2014/main" id="{00D460CF-6E9A-EF6C-5C6A-0DB08DFEB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575" y="5010150"/>
            <a:ext cx="3437001" cy="6291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829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950EF25-A145-EF20-2B81-57221079803C}"/>
              </a:ext>
            </a:extLst>
          </p:cNvPr>
          <p:cNvPicPr>
            <a:picLocks noChangeAspect="1"/>
          </p:cNvPicPr>
          <p:nvPr/>
        </p:nvPicPr>
        <p:blipFill rotWithShape="1">
          <a:blip r:embed="rId2"/>
          <a:srcRect t="10000"/>
          <a:stretch/>
        </p:blipFill>
        <p:spPr>
          <a:xfrm>
            <a:off x="-6094" y="10"/>
            <a:ext cx="24383998" cy="13715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415204"/>
            <a:ext cx="24383998" cy="6324292"/>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67EFF75-EE1B-B417-2809-8ED5AD2BA88D}"/>
              </a:ext>
            </a:extLst>
          </p:cNvPr>
          <p:cNvSpPr>
            <a:spLocks noGrp="1"/>
          </p:cNvSpPr>
          <p:nvPr>
            <p:ph type="title"/>
          </p:nvPr>
        </p:nvSpPr>
        <p:spPr>
          <a:xfrm>
            <a:off x="2194560" y="651100"/>
            <a:ext cx="20116800" cy="7149556"/>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defTabSz="914400"/>
            <a:r>
              <a:rPr lang="en-US" sz="10400" dirty="0">
                <a:solidFill>
                  <a:srgbClr val="FFFFFF"/>
                </a:solidFill>
              </a:rPr>
              <a:t>WEAKNESS OF STATE</a:t>
            </a:r>
          </a:p>
        </p:txBody>
      </p:sp>
      <p:sp>
        <p:nvSpPr>
          <p:cNvPr id="3" name="Текст 2">
            <a:extLst>
              <a:ext uri="{FF2B5EF4-FFF2-40B4-BE49-F238E27FC236}">
                <a16:creationId xmlns:a16="http://schemas.microsoft.com/office/drawing/2014/main" id="{C92EA532-488A-F60C-F233-4593B878D940}"/>
              </a:ext>
            </a:extLst>
          </p:cNvPr>
          <p:cNvSpPr>
            <a:spLocks noGrp="1"/>
          </p:cNvSpPr>
          <p:nvPr>
            <p:ph type="body" idx="1"/>
          </p:nvPr>
        </p:nvSpPr>
        <p:spPr>
          <a:xfrm>
            <a:off x="2200102" y="8144086"/>
            <a:ext cx="20116800" cy="2565414"/>
          </a:xfrm>
          <a:effectLst>
            <a:outerShdw blurRad="50800" dist="38100" dir="2700000" algn="tl" rotWithShape="0">
              <a:prstClr val="black">
                <a:alpha val="40000"/>
              </a:prstClr>
            </a:outerShdw>
          </a:effectLst>
        </p:spPr>
        <p:txBody>
          <a:bodyPr vert="horz" lIns="91440" tIns="45720" rIns="91440" bIns="45720" rtlCol="0">
            <a:normAutofit/>
          </a:bodyPr>
          <a:lstStyle/>
          <a:p>
            <a:pPr algn="ctr" defTabSz="914400">
              <a:spcBef>
                <a:spcPts val="1000"/>
              </a:spcBef>
            </a:pPr>
            <a:r>
              <a:rPr lang="en-US" sz="4000" dirty="0">
                <a:solidFill>
                  <a:srgbClr val="FFFFFF"/>
                </a:solidFill>
              </a:rPr>
              <a:t>SUBSTITUTION</a:t>
            </a:r>
            <a:br>
              <a:rPr lang="en-US" sz="4000" dirty="0">
                <a:solidFill>
                  <a:srgbClr val="FFFFFF"/>
                </a:solidFill>
              </a:rPr>
            </a:br>
            <a:r>
              <a:rPr lang="en-US" sz="4000" dirty="0">
                <a:solidFill>
                  <a:srgbClr val="FFFFFF"/>
                </a:solidFill>
              </a:rPr>
              <a:t>SUBLIMATION</a:t>
            </a:r>
            <a:br>
              <a:rPr lang="en-US" sz="4000" dirty="0">
                <a:solidFill>
                  <a:srgbClr val="FFFFFF"/>
                </a:solidFill>
              </a:rPr>
            </a:br>
            <a:r>
              <a:rPr lang="en-US" sz="4000" dirty="0">
                <a:solidFill>
                  <a:srgbClr val="FFFFFF"/>
                </a:solidFill>
              </a:rPr>
              <a:t>SELF AWARENESS</a:t>
            </a:r>
          </a:p>
        </p:txBody>
      </p:sp>
    </p:spTree>
    <p:extLst>
      <p:ext uri="{BB962C8B-B14F-4D97-AF65-F5344CB8AC3E}">
        <p14:creationId xmlns:p14="http://schemas.microsoft.com/office/powerpoint/2010/main" val="1604049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Изображение выглядит как диаграмма&#10;&#10;Автоматически созданное описание">
            <a:extLst>
              <a:ext uri="{FF2B5EF4-FFF2-40B4-BE49-F238E27FC236}">
                <a16:creationId xmlns:a16="http://schemas.microsoft.com/office/drawing/2014/main" id="{039CE266-F4F3-6C79-EEF6-92A9719E7AFB}"/>
              </a:ext>
            </a:extLst>
          </p:cNvPr>
          <p:cNvPicPr>
            <a:picLocks noChangeAspect="1"/>
          </p:cNvPicPr>
          <p:nvPr/>
        </p:nvPicPr>
        <p:blipFill rotWithShape="1">
          <a:blip r:embed="rId2"/>
          <a:srcRect t="8702" r="26171" b="390"/>
          <a:stretch/>
        </p:blipFill>
        <p:spPr>
          <a:xfrm>
            <a:off x="7046976" y="10"/>
            <a:ext cx="17337024" cy="13715990"/>
          </a:xfrm>
          <a:prstGeom prst="rect">
            <a:avLst/>
          </a:prstGeom>
        </p:spPr>
      </p:pic>
      <p:sp>
        <p:nvSpPr>
          <p:cNvPr id="20" name="Rectangle 19">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513202" cy="13716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9432840F-CA0E-3787-DAF2-615AEFEABA33}"/>
              </a:ext>
            </a:extLst>
          </p:cNvPr>
          <p:cNvSpPr>
            <a:spLocks noGrp="1"/>
          </p:cNvSpPr>
          <p:nvPr>
            <p:ph type="title"/>
          </p:nvPr>
        </p:nvSpPr>
        <p:spPr>
          <a:xfrm>
            <a:off x="955962" y="2244726"/>
            <a:ext cx="8046720" cy="6408268"/>
          </a:xfrm>
        </p:spPr>
        <p:txBody>
          <a:bodyPr vert="horz" lIns="91440" tIns="45720" rIns="91440" bIns="45720" rtlCol="0" anchor="b">
            <a:normAutofit/>
          </a:bodyPr>
          <a:lstStyle/>
          <a:p>
            <a:pPr defTabSz="914400"/>
            <a:r>
              <a:rPr lang="en-US" sz="8900"/>
              <a:t>The constituent elements of the theory of criminalization are:</a:t>
            </a:r>
          </a:p>
        </p:txBody>
      </p:sp>
      <p:sp>
        <p:nvSpPr>
          <p:cNvPr id="3" name="Текст 2">
            <a:extLst>
              <a:ext uri="{FF2B5EF4-FFF2-40B4-BE49-F238E27FC236}">
                <a16:creationId xmlns:a16="http://schemas.microsoft.com/office/drawing/2014/main" id="{7D56AA1D-92BA-8E40-8CFE-C2215E1DB494}"/>
              </a:ext>
            </a:extLst>
          </p:cNvPr>
          <p:cNvSpPr>
            <a:spLocks noGrp="1"/>
          </p:cNvSpPr>
          <p:nvPr>
            <p:ph type="body" idx="1"/>
          </p:nvPr>
        </p:nvSpPr>
        <p:spPr>
          <a:xfrm>
            <a:off x="955960" y="9745844"/>
            <a:ext cx="11236040" cy="3496258"/>
          </a:xfrm>
        </p:spPr>
        <p:txBody>
          <a:bodyPr vert="horz" lIns="91440" tIns="45720" rIns="91440" bIns="45720" rtlCol="0">
            <a:normAutofit fontScale="92500" lnSpcReduction="10000"/>
          </a:bodyPr>
          <a:lstStyle/>
          <a:p>
            <a:pPr defTabSz="914400">
              <a:spcBef>
                <a:spcPts val="1000"/>
              </a:spcBef>
            </a:pPr>
            <a:r>
              <a:rPr lang="en-US" sz="2200" dirty="0">
                <a:solidFill>
                  <a:schemeClr val="tx1"/>
                </a:solidFill>
              </a:rPr>
              <a:t> 1</a:t>
            </a:r>
            <a:r>
              <a:rPr lang="en-US" sz="4400" dirty="0">
                <a:solidFill>
                  <a:schemeClr val="tx1"/>
                </a:solidFill>
                <a:latin typeface="Times New Roman" panose="02020603050405020304" pitchFamily="18" charset="0"/>
                <a:cs typeface="Times New Roman" panose="02020603050405020304" pitchFamily="18" charset="0"/>
              </a:rPr>
              <a:t>) </a:t>
            </a:r>
            <a:r>
              <a:rPr lang="en-US" sz="4400" b="0" i="0" u="none" strike="noStrike" dirty="0">
                <a:solidFill>
                  <a:schemeClr val="tx1"/>
                </a:solidFill>
                <a:effectLst/>
                <a:latin typeface="Times New Roman" panose="02020603050405020304" pitchFamily="18" charset="0"/>
                <a:cs typeface="Times New Roman" panose="02020603050405020304" pitchFamily="18" charset="0"/>
              </a:rPr>
              <a:t>The fundamental directions and methods of implementing criminal-legal regulation;</a:t>
            </a:r>
          </a:p>
          <a:p>
            <a:pPr defTabSz="914400">
              <a:spcBef>
                <a:spcPts val="1000"/>
              </a:spcBef>
            </a:pPr>
            <a:r>
              <a:rPr lang="en-US" sz="4400" b="0" i="0" u="none" strike="noStrike" dirty="0">
                <a:solidFill>
                  <a:schemeClr val="tx1"/>
                </a:solidFill>
                <a:effectLst/>
                <a:latin typeface="Times New Roman" panose="02020603050405020304" pitchFamily="18" charset="0"/>
                <a:cs typeface="Times New Roman" panose="02020603050405020304" pitchFamily="18" charset="0"/>
              </a:rPr>
              <a:t>The grounds for criminalization;</a:t>
            </a:r>
          </a:p>
          <a:p>
            <a:pPr defTabSz="914400">
              <a:spcBef>
                <a:spcPts val="1000"/>
              </a:spcBef>
            </a:pPr>
            <a:r>
              <a:rPr lang="en-US" sz="4400" b="0" i="0" u="none" strike="noStrike" dirty="0">
                <a:solidFill>
                  <a:schemeClr val="tx1"/>
                </a:solidFill>
                <a:effectLst/>
                <a:latin typeface="Times New Roman" panose="02020603050405020304" pitchFamily="18" charset="0"/>
                <a:cs typeface="Times New Roman" panose="02020603050405020304" pitchFamily="18" charset="0"/>
              </a:rPr>
              <a:t>The legislative technique and principles of criminalization</a:t>
            </a:r>
            <a:r>
              <a:rPr lang="en-US" sz="2200" b="0" i="0" u="none" strike="noStrike" dirty="0">
                <a:solidFill>
                  <a:schemeClr val="tx1"/>
                </a:solidFill>
                <a:effectLst/>
              </a:rPr>
              <a:t>.</a:t>
            </a:r>
          </a:p>
          <a:p>
            <a:pPr defTabSz="914400">
              <a:spcBef>
                <a:spcPts val="1000"/>
              </a:spcBef>
            </a:pPr>
            <a:br>
              <a:rPr lang="en-US" sz="2200" dirty="0">
                <a:solidFill>
                  <a:schemeClr val="tx1"/>
                </a:solidFill>
              </a:rPr>
            </a:br>
            <a:endParaRPr lang="en-US" sz="2200" dirty="0">
              <a:solidFill>
                <a:schemeClr val="tx1"/>
              </a:solidFill>
            </a:endParaRPr>
          </a:p>
        </p:txBody>
      </p:sp>
      <p:sp>
        <p:nvSpPr>
          <p:cNvPr id="22" name="Rectangle 2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19842" y="693582"/>
            <a:ext cx="292608"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58" y="9093840"/>
            <a:ext cx="795528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20246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4257E-1E2A-4AC7-89EC-1FB65C9C0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3E1C8F1-97F5-489C-8308-958F09657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22538672" cy="4017278"/>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Заголовок 1">
            <a:extLst>
              <a:ext uri="{FF2B5EF4-FFF2-40B4-BE49-F238E27FC236}">
                <a16:creationId xmlns:a16="http://schemas.microsoft.com/office/drawing/2014/main" id="{E611D7FC-84D5-655B-3A28-D37F94237ED4}"/>
              </a:ext>
            </a:extLst>
          </p:cNvPr>
          <p:cNvSpPr>
            <a:spLocks noGrp="1"/>
          </p:cNvSpPr>
          <p:nvPr>
            <p:ph type="title"/>
          </p:nvPr>
        </p:nvSpPr>
        <p:spPr>
          <a:xfrm>
            <a:off x="1447802" y="1019174"/>
            <a:ext cx="15298478" cy="1485902"/>
          </a:xfrm>
        </p:spPr>
        <p:txBody>
          <a:bodyPr vert="horz" lIns="91440" tIns="45720" rIns="91440" bIns="45720" rtlCol="0" anchor="ctr">
            <a:normAutofit/>
          </a:bodyPr>
          <a:lstStyle/>
          <a:p>
            <a:pPr defTabSz="914400"/>
            <a:r>
              <a:rPr lang="en-US" sz="6100" kern="1200">
                <a:solidFill>
                  <a:schemeClr val="tx1"/>
                </a:solidFill>
                <a:latin typeface="+mj-lt"/>
                <a:ea typeface="+mj-ea"/>
                <a:cs typeface="+mj-cs"/>
              </a:rPr>
              <a:t>The grounds of criminalization should include</a:t>
            </a:r>
          </a:p>
        </p:txBody>
      </p:sp>
      <p:sp>
        <p:nvSpPr>
          <p:cNvPr id="14" name="Freeform: Shape 13">
            <a:extLst>
              <a:ext uri="{FF2B5EF4-FFF2-40B4-BE49-F238E27FC236}">
                <a16:creationId xmlns:a16="http://schemas.microsoft.com/office/drawing/2014/main" id="{DEB62645-D4DA-4E99-8344-B1536F63D1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4176" y="12555942"/>
            <a:ext cx="13769824" cy="116006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Текст 2">
            <a:extLst>
              <a:ext uri="{FF2B5EF4-FFF2-40B4-BE49-F238E27FC236}">
                <a16:creationId xmlns:a16="http://schemas.microsoft.com/office/drawing/2014/main" id="{A9A86C94-4588-3957-9814-B0CCD2B0263F}"/>
              </a:ext>
            </a:extLst>
          </p:cNvPr>
          <p:cNvGraphicFramePr/>
          <p:nvPr>
            <p:extLst>
              <p:ext uri="{D42A27DB-BD31-4B8C-83A1-F6EECF244321}">
                <p14:modId xmlns:p14="http://schemas.microsoft.com/office/powerpoint/2010/main" val="1443660464"/>
              </p:ext>
            </p:extLst>
          </p:nvPr>
        </p:nvGraphicFramePr>
        <p:xfrm>
          <a:off x="636104" y="2067340"/>
          <a:ext cx="23138296" cy="11092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7932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A1804D7-1181-4A60-80B9-10D357188342}"/>
              </a:ext>
            </a:extLst>
          </p:cNvPr>
          <p:cNvPicPr>
            <a:picLocks noChangeAspect="1"/>
          </p:cNvPicPr>
          <p:nvPr/>
        </p:nvPicPr>
        <p:blipFill rotWithShape="1">
          <a:blip r:embed="rId2"/>
          <a:srcRect r="15628"/>
          <a:stretch/>
        </p:blipFill>
        <p:spPr>
          <a:xfrm>
            <a:off x="7046976" y="10"/>
            <a:ext cx="17337024" cy="13715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 y="0"/>
            <a:ext cx="18678412" cy="13716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280B5EA7-8EFA-E65F-E98E-A18339D94295}"/>
              </a:ext>
            </a:extLst>
          </p:cNvPr>
          <p:cNvSpPr>
            <a:spLocks noGrp="1"/>
          </p:cNvSpPr>
          <p:nvPr>
            <p:ph type="title"/>
          </p:nvPr>
        </p:nvSpPr>
        <p:spPr>
          <a:xfrm>
            <a:off x="955962" y="2244726"/>
            <a:ext cx="8046720" cy="6408268"/>
          </a:xfrm>
        </p:spPr>
        <p:txBody>
          <a:bodyPr vert="horz" lIns="91440" tIns="45720" rIns="91440" bIns="45720" rtlCol="0" anchor="b">
            <a:normAutofit/>
          </a:bodyPr>
          <a:lstStyle/>
          <a:p>
            <a:pPr defTabSz="914400"/>
            <a:r>
              <a:rPr lang="en-US" sz="9600" dirty="0"/>
              <a:t>The principles of criminalization</a:t>
            </a:r>
          </a:p>
        </p:txBody>
      </p:sp>
      <p:sp>
        <p:nvSpPr>
          <p:cNvPr id="3" name="Текст 2">
            <a:extLst>
              <a:ext uri="{FF2B5EF4-FFF2-40B4-BE49-F238E27FC236}">
                <a16:creationId xmlns:a16="http://schemas.microsoft.com/office/drawing/2014/main" id="{E662BE34-B3AA-A627-7EBD-825DB7C32ABA}"/>
              </a:ext>
            </a:extLst>
          </p:cNvPr>
          <p:cNvSpPr>
            <a:spLocks noGrp="1"/>
          </p:cNvSpPr>
          <p:nvPr>
            <p:ph type="body" idx="1"/>
          </p:nvPr>
        </p:nvSpPr>
        <p:spPr>
          <a:xfrm>
            <a:off x="955962" y="9390321"/>
            <a:ext cx="19717428" cy="2771805"/>
          </a:xfrm>
        </p:spPr>
        <p:txBody>
          <a:bodyPr vert="horz" lIns="91440" tIns="45720" rIns="91440" bIns="45720" rtlCol="0">
            <a:normAutofit lnSpcReduction="10000"/>
          </a:bodyPr>
          <a:lstStyle/>
          <a:p>
            <a:pPr defTabSz="914400">
              <a:spcBef>
                <a:spcPts val="1000"/>
              </a:spcBef>
            </a:pPr>
            <a:r>
              <a:rPr lang="en-US" sz="4400" b="0" i="0" u="none" strike="noStrike" dirty="0">
                <a:solidFill>
                  <a:schemeClr val="tx1"/>
                </a:solidFill>
                <a:effectLst/>
              </a:rPr>
              <a:t>The clarity and non-redundancy of the law's prohibition;</a:t>
            </a:r>
          </a:p>
          <a:p>
            <a:pPr defTabSz="914400">
              <a:spcBef>
                <a:spcPts val="1000"/>
              </a:spcBef>
            </a:pPr>
            <a:r>
              <a:rPr lang="en-US" sz="4400" b="0" i="0" u="none" strike="noStrike" dirty="0">
                <a:solidFill>
                  <a:schemeClr val="tx1"/>
                </a:solidFill>
                <a:effectLst/>
              </a:rPr>
              <a:t>Certainty and unity of terminology;</a:t>
            </a:r>
          </a:p>
          <a:p>
            <a:pPr defTabSz="914400">
              <a:spcBef>
                <a:spcPts val="1000"/>
              </a:spcBef>
            </a:pPr>
            <a:r>
              <a:rPr lang="en-US" sz="4400" b="0" i="0" u="none" strike="noStrike" dirty="0">
                <a:solidFill>
                  <a:schemeClr val="tx1"/>
                </a:solidFill>
                <a:effectLst/>
              </a:rPr>
              <a:t>Expediency.</a:t>
            </a:r>
          </a:p>
          <a:p>
            <a:pPr defTabSz="914400">
              <a:spcBef>
                <a:spcPts val="1000"/>
              </a:spcBef>
            </a:pPr>
            <a:br>
              <a:rPr lang="en-US" sz="2500" dirty="0">
                <a:solidFill>
                  <a:schemeClr val="tx1"/>
                </a:solidFill>
              </a:rPr>
            </a:br>
            <a:endParaRPr lang="en-US" sz="2500" dirty="0">
              <a:solidFill>
                <a:schemeClr val="tx1"/>
              </a:solidFill>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19842" y="693582"/>
            <a:ext cx="292608"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58" y="9093840"/>
            <a:ext cx="7955280" cy="3657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783509"/>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2" name="Заголовок 21">
            <a:extLst>
              <a:ext uri="{FF2B5EF4-FFF2-40B4-BE49-F238E27FC236}">
                <a16:creationId xmlns:a16="http://schemas.microsoft.com/office/drawing/2014/main" id="{F8FAEED9-1ECD-45F9-87A0-9394BAEABB79}"/>
              </a:ext>
            </a:extLst>
          </p:cNvPr>
          <p:cNvSpPr>
            <a:spLocks noGrp="1"/>
          </p:cNvSpPr>
          <p:nvPr>
            <p:ph type="ctrTitle"/>
          </p:nvPr>
        </p:nvSpPr>
        <p:spPr>
          <a:xfrm>
            <a:off x="8256736" y="9044312"/>
            <a:ext cx="9875874" cy="2726430"/>
          </a:xfrm>
        </p:spPr>
        <p:txBody>
          <a:bodyPr vert="horz" lIns="91440" tIns="45720" rIns="91440" bIns="45720" rtlCol="0" anchor="t">
            <a:normAutofit/>
          </a:bodyPr>
          <a:lstStyle/>
          <a:p>
            <a:pPr defTabSz="914400"/>
            <a:r>
              <a:rPr lang="en-US" kern="1200">
                <a:solidFill>
                  <a:schemeClr val="tx1"/>
                </a:solidFill>
                <a:latin typeface="+mj-lt"/>
                <a:ea typeface="+mj-ea"/>
                <a:cs typeface="+mj-cs"/>
              </a:rPr>
              <a:t>THANK YOU</a:t>
            </a:r>
          </a:p>
        </p:txBody>
      </p:sp>
      <p:sp>
        <p:nvSpPr>
          <p:cNvPr id="23" name="Подзаголовок 22">
            <a:extLst>
              <a:ext uri="{FF2B5EF4-FFF2-40B4-BE49-F238E27FC236}">
                <a16:creationId xmlns:a16="http://schemas.microsoft.com/office/drawing/2014/main" id="{8E5E4638-9BCB-4C2E-914F-CC868E2020D5}"/>
              </a:ext>
            </a:extLst>
          </p:cNvPr>
          <p:cNvSpPr>
            <a:spLocks noGrp="1"/>
          </p:cNvSpPr>
          <p:nvPr>
            <p:ph type="subTitle" idx="1"/>
          </p:nvPr>
        </p:nvSpPr>
        <p:spPr>
          <a:xfrm>
            <a:off x="8256738" y="7814836"/>
            <a:ext cx="9875872" cy="1153476"/>
          </a:xfrm>
        </p:spPr>
        <p:txBody>
          <a:bodyPr vert="horz" lIns="91440" tIns="45720" rIns="91440" bIns="45720" rtlCol="0" anchor="b">
            <a:normAutofit fontScale="70000" lnSpcReduction="20000"/>
          </a:bodyPr>
          <a:lstStyle/>
          <a:p>
            <a:pPr marL="0" indent="0" defTabSz="914400">
              <a:spcBef>
                <a:spcPts val="1000"/>
              </a:spcBef>
            </a:pPr>
            <a:r>
              <a:rPr lang="en-US" sz="3400" kern="1200" dirty="0">
                <a:solidFill>
                  <a:schemeClr val="tx1"/>
                </a:solidFill>
                <a:latin typeface="+mn-lt"/>
                <a:ea typeface="+mn-ea"/>
                <a:cs typeface="+mn-cs"/>
              </a:rPr>
              <a:t>Viacheslav Tuliakov</a:t>
            </a:r>
          </a:p>
          <a:p>
            <a:pPr marL="0" indent="0" defTabSz="914400">
              <a:spcBef>
                <a:spcPts val="1000"/>
              </a:spcBef>
            </a:pPr>
            <a:endParaRPr lang="en-US" sz="3400" kern="1200" dirty="0">
              <a:solidFill>
                <a:schemeClr val="tx1"/>
              </a:solidFill>
              <a:latin typeface="+mn-lt"/>
              <a:ea typeface="+mn-ea"/>
              <a:cs typeface="+mn-cs"/>
            </a:endParaRPr>
          </a:p>
          <a:p>
            <a:pPr marL="0" indent="0" defTabSz="914400">
              <a:spcBef>
                <a:spcPts val="1000"/>
              </a:spcBef>
            </a:pPr>
            <a:r>
              <a:rPr lang="en-US" sz="3400" kern="1200" dirty="0">
                <a:solidFill>
                  <a:schemeClr val="tx1"/>
                </a:solidFill>
                <a:latin typeface="+mn-lt"/>
                <a:ea typeface="+mn-ea"/>
                <a:cs typeface="+mn-cs"/>
              </a:rPr>
              <a:t>( C )2023</a:t>
            </a:r>
          </a:p>
        </p:txBody>
      </p:sp>
      <p:sp>
        <p:nvSpPr>
          <p:cNvPr id="10247" name="Freeform: Shape 10246">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4436"/>
            <a:ext cx="7461504" cy="9471564"/>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49" name="Freeform: Shape 10248">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63964" y="-8664"/>
            <a:ext cx="8485632" cy="4908316"/>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Рисунок 7"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7D73134F-D09B-7AF1-C592-B4488104414F}"/>
              </a:ext>
            </a:extLst>
          </p:cNvPr>
          <p:cNvPicPr>
            <a:picLocks noChangeAspect="1"/>
          </p:cNvPicPr>
          <p:nvPr/>
        </p:nvPicPr>
        <p:blipFill rotWithShape="1">
          <a:blip r:embed="rId2"/>
          <a:srcRect t="15868" b="17169"/>
          <a:stretch/>
        </p:blipFill>
        <p:spPr>
          <a:xfrm>
            <a:off x="2493146" y="10"/>
            <a:ext cx="7827264" cy="4570458"/>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10242" name="Picture 2" descr="Understanding Criminal Law | Éducaloi">
            <a:extLst>
              <a:ext uri="{FF2B5EF4-FFF2-40B4-BE49-F238E27FC236}">
                <a16:creationId xmlns:a16="http://schemas.microsoft.com/office/drawing/2014/main" id="{6A736A18-F57F-F011-65DA-D90C7C72EE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39" r="39197" b="-1"/>
          <a:stretch/>
        </p:blipFill>
        <p:spPr bwMode="auto">
          <a:xfrm>
            <a:off x="20" y="4576662"/>
            <a:ext cx="7129256" cy="9139336"/>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sp>
        <p:nvSpPr>
          <p:cNvPr id="10251" name="Oval 10250">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21934" y="1122632"/>
            <a:ext cx="6364224" cy="63642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Рисунок 19" descr="Изображение выглядит как текст&#10;&#10;Автоматически созданное описание">
            <a:extLst>
              <a:ext uri="{FF2B5EF4-FFF2-40B4-BE49-F238E27FC236}">
                <a16:creationId xmlns:a16="http://schemas.microsoft.com/office/drawing/2014/main" id="{F87834A4-16F4-2789-12E5-E6BB0696C791}"/>
              </a:ext>
            </a:extLst>
          </p:cNvPr>
          <p:cNvPicPr>
            <a:picLocks noGrp="1" noChangeAspect="1"/>
          </p:cNvPicPr>
          <p:nvPr>
            <p:ph type="pic" sz="quarter" idx="16"/>
          </p:nvPr>
        </p:nvPicPr>
        <p:blipFill rotWithShape="1">
          <a:blip r:embed="rId4"/>
          <a:srcRect l="18432" r="15145"/>
          <a:stretch/>
        </p:blipFill>
        <p:spPr>
          <a:xfrm>
            <a:off x="11051118" y="1451816"/>
            <a:ext cx="5705856" cy="5705856"/>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10253" name="Freeform: Shape 10252">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05136" y="-8664"/>
            <a:ext cx="6878864" cy="7100166"/>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Рисунок 2" descr="Изображение выглядит как текст&#10;&#10;Автоматически созданное описание">
            <a:extLst>
              <a:ext uri="{FF2B5EF4-FFF2-40B4-BE49-F238E27FC236}">
                <a16:creationId xmlns:a16="http://schemas.microsoft.com/office/drawing/2014/main" id="{8F4E8D92-1F73-0EAE-7877-EC69162E0B6F}"/>
              </a:ext>
            </a:extLst>
          </p:cNvPr>
          <p:cNvPicPr>
            <a:picLocks noChangeAspect="1"/>
          </p:cNvPicPr>
          <p:nvPr/>
        </p:nvPicPr>
        <p:blipFill rotWithShape="1">
          <a:blip r:embed="rId5"/>
          <a:srcRect l="16040" r="19590" b="-1"/>
          <a:stretch/>
        </p:blipFill>
        <p:spPr>
          <a:xfrm>
            <a:off x="17837522" y="-8662"/>
            <a:ext cx="6546476" cy="6767782"/>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10255" name="Freeform: Shape 10254">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98662" y="7814836"/>
            <a:ext cx="5985338" cy="5901164"/>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Рисунок 11"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87A6A851-7AC7-0840-A858-2F20AC16B16E}"/>
              </a:ext>
            </a:extLst>
          </p:cNvPr>
          <p:cNvPicPr>
            <a:picLocks noGrp="1" noChangeAspect="1"/>
          </p:cNvPicPr>
          <p:nvPr>
            <p:ph type="pic" sz="quarter" idx="15"/>
          </p:nvPr>
        </p:nvPicPr>
        <p:blipFill rotWithShape="1">
          <a:blip r:embed="rId6"/>
          <a:srcRect r="11484" b="1"/>
          <a:stretch/>
        </p:blipFill>
        <p:spPr>
          <a:xfrm>
            <a:off x="18726472" y="8142644"/>
            <a:ext cx="5657530" cy="5573356"/>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
        <p:nvSpPr>
          <p:cNvPr id="6" name="Номер слайда 5">
            <a:extLst>
              <a:ext uri="{FF2B5EF4-FFF2-40B4-BE49-F238E27FC236}">
                <a16:creationId xmlns:a16="http://schemas.microsoft.com/office/drawing/2014/main" id="{36E60F23-FB58-4EF8-82FD-E86CED25FDD4}"/>
              </a:ext>
            </a:extLst>
          </p:cNvPr>
          <p:cNvSpPr>
            <a:spLocks noGrp="1"/>
          </p:cNvSpPr>
          <p:nvPr>
            <p:ph type="sldNum" sz="quarter" idx="12"/>
          </p:nvPr>
        </p:nvSpPr>
        <p:spPr>
          <a:xfrm>
            <a:off x="22813436" y="12216384"/>
            <a:ext cx="1097280" cy="1097280"/>
          </a:xfrm>
          <a:prstGeom prst="ellipse">
            <a:avLst/>
          </a:prstGeom>
          <a:solidFill>
            <a:srgbClr val="7F7F7F"/>
          </a:solidFill>
        </p:spPr>
        <p:txBody>
          <a:bodyPr vert="horz" lIns="91440" tIns="45720" rIns="91440" bIns="45720" rtlCol="0" anchor="ctr">
            <a:normAutofit/>
          </a:bodyPr>
          <a:lstStyle/>
          <a:p>
            <a:pPr algn="ctr">
              <a:spcAft>
                <a:spcPts val="600"/>
              </a:spcAft>
            </a:pPr>
            <a:fld id="{DBA1B0FB-D917-4C8C-928F-313BD683BF39}" type="slidenum">
              <a:rPr lang="en-US" sz="3000">
                <a:solidFill>
                  <a:srgbClr val="FFFFFF"/>
                </a:solidFill>
              </a:rPr>
              <a:pPr algn="ctr">
                <a:spcAft>
                  <a:spcPts val="600"/>
                </a:spcAft>
              </a:pPr>
              <a:t>18</a:t>
            </a:fld>
            <a:endParaRPr lang="en-US" sz="3000">
              <a:solidFill>
                <a:srgbClr val="FFFFFF"/>
              </a:solidFill>
            </a:endParaRPr>
          </a:p>
        </p:txBody>
      </p:sp>
    </p:spTree>
    <p:extLst>
      <p:ext uri="{BB962C8B-B14F-4D97-AF65-F5344CB8AC3E}">
        <p14:creationId xmlns:p14="http://schemas.microsoft.com/office/powerpoint/2010/main" val="324779884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 name="Рукописный ввод 4">
                <a:extLst>
                  <a:ext uri="{FF2B5EF4-FFF2-40B4-BE49-F238E27FC236}">
                    <a16:creationId xmlns:a16="http://schemas.microsoft.com/office/drawing/2014/main" id="{C564E6D4-4F81-02F5-D0E4-20200684531C}"/>
                  </a:ext>
                </a:extLst>
              </p14:cNvPr>
              <p14:cNvContentPartPr/>
              <p14:nvPr/>
            </p14:nvContentPartPr>
            <p14:xfrm>
              <a:off x="7761312" y="4213368"/>
              <a:ext cx="360" cy="360"/>
            </p14:xfrm>
          </p:contentPart>
        </mc:Choice>
        <mc:Fallback xmlns="">
          <p:pic>
            <p:nvPicPr>
              <p:cNvPr id="5" name="Рукописный ввод 4">
                <a:extLst>
                  <a:ext uri="{FF2B5EF4-FFF2-40B4-BE49-F238E27FC236}">
                    <a16:creationId xmlns:a16="http://schemas.microsoft.com/office/drawing/2014/main" id="{C564E6D4-4F81-02F5-D0E4-20200684531C}"/>
                  </a:ext>
                </a:extLst>
              </p:cNvPr>
              <p:cNvPicPr/>
              <p:nvPr/>
            </p:nvPicPr>
            <p:blipFill>
              <a:blip r:embed="rId3"/>
              <a:stretch>
                <a:fillRect/>
              </a:stretch>
            </p:blipFill>
            <p:spPr>
              <a:xfrm>
                <a:off x="7752672" y="420436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Рукописный ввод 5">
                <a:extLst>
                  <a:ext uri="{FF2B5EF4-FFF2-40B4-BE49-F238E27FC236}">
                    <a16:creationId xmlns:a16="http://schemas.microsoft.com/office/drawing/2014/main" id="{A7D5AF34-546C-15BD-8EF9-F01C573E27CB}"/>
                  </a:ext>
                </a:extLst>
              </p14:cNvPr>
              <p14:cNvContentPartPr/>
              <p14:nvPr/>
            </p14:nvContentPartPr>
            <p14:xfrm>
              <a:off x="10279512" y="4526352"/>
              <a:ext cx="360" cy="360"/>
            </p14:xfrm>
          </p:contentPart>
        </mc:Choice>
        <mc:Fallback xmlns="">
          <p:pic>
            <p:nvPicPr>
              <p:cNvPr id="6" name="Рукописный ввод 5">
                <a:extLst>
                  <a:ext uri="{FF2B5EF4-FFF2-40B4-BE49-F238E27FC236}">
                    <a16:creationId xmlns:a16="http://schemas.microsoft.com/office/drawing/2014/main" id="{A7D5AF34-546C-15BD-8EF9-F01C573E27CB}"/>
                  </a:ext>
                </a:extLst>
              </p:cNvPr>
              <p:cNvPicPr/>
              <p:nvPr/>
            </p:nvPicPr>
            <p:blipFill>
              <a:blip r:embed="rId3"/>
              <a:stretch>
                <a:fillRect/>
              </a:stretch>
            </p:blipFill>
            <p:spPr>
              <a:xfrm>
                <a:off x="10270872" y="451735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Рукописный ввод 6">
                <a:extLst>
                  <a:ext uri="{FF2B5EF4-FFF2-40B4-BE49-F238E27FC236}">
                    <a16:creationId xmlns:a16="http://schemas.microsoft.com/office/drawing/2014/main" id="{AA2E09A1-12D8-0ABC-A2D8-CE5CBAA73FF6}"/>
                  </a:ext>
                </a:extLst>
              </p14:cNvPr>
              <p14:cNvContentPartPr/>
              <p14:nvPr/>
            </p14:nvContentPartPr>
            <p14:xfrm>
              <a:off x="10279512" y="4526352"/>
              <a:ext cx="9720" cy="9720"/>
            </p14:xfrm>
          </p:contentPart>
        </mc:Choice>
        <mc:Fallback xmlns="">
          <p:pic>
            <p:nvPicPr>
              <p:cNvPr id="7" name="Рукописный ввод 6">
                <a:extLst>
                  <a:ext uri="{FF2B5EF4-FFF2-40B4-BE49-F238E27FC236}">
                    <a16:creationId xmlns:a16="http://schemas.microsoft.com/office/drawing/2014/main" id="{AA2E09A1-12D8-0ABC-A2D8-CE5CBAA73FF6}"/>
                  </a:ext>
                </a:extLst>
              </p:cNvPr>
              <p:cNvPicPr/>
              <p:nvPr/>
            </p:nvPicPr>
            <p:blipFill>
              <a:blip r:embed="rId6"/>
              <a:stretch>
                <a:fillRect/>
              </a:stretch>
            </p:blipFill>
            <p:spPr>
              <a:xfrm>
                <a:off x="10270872" y="4517352"/>
                <a:ext cx="27360" cy="27360"/>
              </a:xfrm>
              <a:prstGeom prst="rect">
                <a:avLst/>
              </a:prstGeom>
            </p:spPr>
          </p:pic>
        </mc:Fallback>
      </mc:AlternateContent>
      <p:pic>
        <p:nvPicPr>
          <p:cNvPr id="3" name="Рисунок 2" descr="Изображение выглядит как карта&#10;&#10;Автоматически созданное описание">
            <a:extLst>
              <a:ext uri="{FF2B5EF4-FFF2-40B4-BE49-F238E27FC236}">
                <a16:creationId xmlns:a16="http://schemas.microsoft.com/office/drawing/2014/main" id="{492B2EE8-26EA-E00C-5F60-C946699DB6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1235" y="1668786"/>
            <a:ext cx="10478027" cy="10378427"/>
          </a:xfrm>
          <a:prstGeom prst="rect">
            <a:avLst/>
          </a:prstGeom>
        </p:spPr>
      </p:pic>
      <p:graphicFrame>
        <p:nvGraphicFramePr>
          <p:cNvPr id="12" name="Текст 9">
            <a:extLst>
              <a:ext uri="{FF2B5EF4-FFF2-40B4-BE49-F238E27FC236}">
                <a16:creationId xmlns:a16="http://schemas.microsoft.com/office/drawing/2014/main" id="{124937E4-6883-F04A-6D46-53720E2BC647}"/>
              </a:ext>
            </a:extLst>
          </p:cNvPr>
          <p:cNvGraphicFramePr/>
          <p:nvPr/>
        </p:nvGraphicFramePr>
        <p:xfrm>
          <a:off x="12815192" y="1099800"/>
          <a:ext cx="11032360" cy="119356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4115813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CULTURE NOTION">
            <a:extLst>
              <a:ext uri="{FF2B5EF4-FFF2-40B4-BE49-F238E27FC236}">
                <a16:creationId xmlns:a16="http://schemas.microsoft.com/office/drawing/2014/main" id="{ADC3D466-EE39-645D-7B38-3A2D17CC19CE}"/>
              </a:ext>
            </a:extLst>
          </p:cNvPr>
          <p:cNvPicPr>
            <a:picLocks noChangeAspect="1"/>
          </p:cNvPicPr>
          <p:nvPr/>
        </p:nvPicPr>
        <p:blipFill rotWithShape="1">
          <a:blip r:embed="rId2">
            <a:extLst>
              <a:ext uri="{28A0092B-C50C-407E-A947-70E740481C1C}">
                <a14:useLocalDpi xmlns:a14="http://schemas.microsoft.com/office/drawing/2010/main" val="0"/>
              </a:ext>
            </a:extLst>
          </a:blip>
          <a:srcRect l="2705" r="27143"/>
          <a:stretch/>
        </p:blipFill>
        <p:spPr>
          <a:xfrm>
            <a:off x="7046976" y="10"/>
            <a:ext cx="17337024" cy="13715990"/>
          </a:xfrm>
          <a:prstGeom prst="rect">
            <a:avLst/>
          </a:prstGeom>
        </p:spPr>
      </p:pic>
      <p:sp>
        <p:nvSpPr>
          <p:cNvPr id="1055" name="Rectangle 1054">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513202" cy="13716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Заголовок 2">
            <a:extLst>
              <a:ext uri="{FF2B5EF4-FFF2-40B4-BE49-F238E27FC236}">
                <a16:creationId xmlns:a16="http://schemas.microsoft.com/office/drawing/2014/main" id="{E17E6492-3C76-9BF8-64E7-8D33BA3E61B2}"/>
              </a:ext>
            </a:extLst>
          </p:cNvPr>
          <p:cNvSpPr>
            <a:spLocks noGrp="1"/>
          </p:cNvSpPr>
          <p:nvPr>
            <p:ph type="title"/>
          </p:nvPr>
        </p:nvSpPr>
        <p:spPr>
          <a:xfrm>
            <a:off x="955962" y="2795341"/>
            <a:ext cx="9943686" cy="8543219"/>
          </a:xfrm>
        </p:spPr>
        <p:txBody>
          <a:bodyPr vert="horz" lIns="91440" tIns="45720" rIns="91440" bIns="45720" rtlCol="0" anchor="b">
            <a:normAutofit/>
          </a:bodyPr>
          <a:lstStyle/>
          <a:p>
            <a:pPr algn="l"/>
            <a:r>
              <a:rPr lang="en-US" sz="3800" dirty="0">
                <a:effectLst/>
              </a:rPr>
              <a:t>CULTURE OF CRIMINALIZATION</a:t>
            </a:r>
            <a:br>
              <a:rPr lang="en-US" sz="3800" dirty="0">
                <a:effectLst/>
              </a:rPr>
            </a:br>
            <a:br>
              <a:rPr lang="en-US" sz="3800" dirty="0">
                <a:effectLst/>
              </a:rPr>
            </a:br>
            <a:r>
              <a:rPr lang="en-US" sz="3800" dirty="0">
                <a:effectLst/>
              </a:rPr>
              <a:t>shared set of (implicit and explicit) values, ideas, concepts, and rules of </a:t>
            </a:r>
            <a:r>
              <a:rPr lang="en-US" sz="3800" dirty="0" err="1">
                <a:effectLst/>
              </a:rPr>
              <a:t>behaviour</a:t>
            </a:r>
            <a:r>
              <a:rPr lang="en-US" sz="3800" dirty="0">
                <a:effectLst/>
              </a:rPr>
              <a:t> that allow a social group to function and perpetuate itself ... [it is] the </a:t>
            </a:r>
            <a:r>
              <a:rPr lang="en-US" sz="3800" b="1" dirty="0">
                <a:effectLst/>
              </a:rPr>
              <a:t>dynamic and evolving socially constructed reality </a:t>
            </a:r>
            <a:r>
              <a:rPr lang="en-US" sz="3800" dirty="0">
                <a:effectLst/>
              </a:rPr>
              <a:t>that exists in the minds of social group members.</a:t>
            </a:r>
            <a:br>
              <a:rPr lang="en-US" sz="3800" dirty="0">
                <a:effectLst/>
              </a:rPr>
            </a:br>
            <a:br>
              <a:rPr lang="en-US" sz="3800" dirty="0">
                <a:effectLst/>
              </a:rPr>
            </a:br>
            <a:br>
              <a:rPr lang="en-US" sz="3800" dirty="0">
                <a:effectLst/>
              </a:rPr>
            </a:br>
            <a:r>
              <a:rPr lang="en-US" sz="1800" dirty="0" err="1">
                <a:effectLst/>
                <a:latin typeface="BemboStd"/>
              </a:rPr>
              <a:t>Hudelson</a:t>
            </a:r>
            <a:r>
              <a:rPr lang="en-US" sz="1800" dirty="0">
                <a:effectLst/>
                <a:latin typeface="BemboStd"/>
              </a:rPr>
              <a:t>, Patricia M. 2004. “Culture and Quality: An Anthropological Perspective.” </a:t>
            </a:r>
            <a:br>
              <a:rPr lang="en-US" sz="800" dirty="0"/>
            </a:br>
            <a:r>
              <a:rPr lang="en-US" sz="1800" i="1" dirty="0">
                <a:effectLst/>
                <a:latin typeface="BemboStd"/>
              </a:rPr>
              <a:t>International Journal for Quality Health Care </a:t>
            </a:r>
            <a:r>
              <a:rPr lang="en-US" sz="1800" dirty="0">
                <a:effectLst/>
                <a:latin typeface="BemboStd"/>
              </a:rPr>
              <a:t>16, no. 5: 345–6</a:t>
            </a:r>
            <a:br>
              <a:rPr lang="en-US" sz="1800" dirty="0">
                <a:effectLst/>
                <a:latin typeface="BemboStd"/>
              </a:rPr>
            </a:br>
            <a:br>
              <a:rPr lang="en-US" sz="800" dirty="0"/>
            </a:br>
            <a:br>
              <a:rPr lang="en-US" sz="3800" dirty="0"/>
            </a:br>
            <a:endParaRPr lang="en-US" sz="3800" dirty="0"/>
          </a:p>
        </p:txBody>
      </p:sp>
      <p:sp>
        <p:nvSpPr>
          <p:cNvPr id="1057" name="Rectangle 105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19842" y="693582"/>
            <a:ext cx="292608"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59" name="Rectangle 105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58" y="9093840"/>
            <a:ext cx="795528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3416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Domino effect white cut-outs and one blue cutout">
            <a:extLst>
              <a:ext uri="{FF2B5EF4-FFF2-40B4-BE49-F238E27FC236}">
                <a16:creationId xmlns:a16="http://schemas.microsoft.com/office/drawing/2014/main" id="{6C7B06E3-8A45-45D2-8252-0C9DE84A45CC}"/>
              </a:ext>
            </a:extLst>
          </p:cNvPr>
          <p:cNvPicPr>
            <a:picLocks noChangeAspect="1"/>
          </p:cNvPicPr>
          <p:nvPr/>
        </p:nvPicPr>
        <p:blipFill rotWithShape="1">
          <a:blip r:embed="rId2"/>
          <a:srcRect l="13381" r="2248"/>
          <a:stretch/>
        </p:blipFill>
        <p:spPr>
          <a:xfrm>
            <a:off x="7046976" y="10"/>
            <a:ext cx="17337024" cy="13715990"/>
          </a:xfrm>
          <a:prstGeom prst="rect">
            <a:avLst/>
          </a:prstGeom>
        </p:spPr>
      </p:pic>
      <p:sp>
        <p:nvSpPr>
          <p:cNvPr id="13" name="Rectangle 12">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513202" cy="13716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Заголовок 4">
            <a:extLst>
              <a:ext uri="{FF2B5EF4-FFF2-40B4-BE49-F238E27FC236}">
                <a16:creationId xmlns:a16="http://schemas.microsoft.com/office/drawing/2014/main" id="{48480DD5-2FF5-42C1-4D44-B4847844500F}"/>
              </a:ext>
            </a:extLst>
          </p:cNvPr>
          <p:cNvSpPr>
            <a:spLocks noGrp="1"/>
          </p:cNvSpPr>
          <p:nvPr>
            <p:ph type="title"/>
          </p:nvPr>
        </p:nvSpPr>
        <p:spPr>
          <a:xfrm>
            <a:off x="955962" y="2244726"/>
            <a:ext cx="8046720" cy="6408268"/>
          </a:xfrm>
        </p:spPr>
        <p:txBody>
          <a:bodyPr vert="horz" lIns="91440" tIns="45720" rIns="91440" bIns="45720" rtlCol="0" anchor="b">
            <a:normAutofit/>
          </a:bodyPr>
          <a:lstStyle/>
          <a:p>
            <a:pPr defTabSz="914400"/>
            <a:r>
              <a:rPr lang="en-US" sz="7400" dirty="0"/>
              <a:t>CRIME AND PUNISHMENT ARE SOCIAL CONSTRUCTS THAT DEPEND ON CULTURE</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19842" y="693582"/>
            <a:ext cx="292608"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58" y="9093840"/>
            <a:ext cx="795528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48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65CC32AF-E7F9-094E-9C57-06872C1A4D83}"/>
              </a:ext>
            </a:extLst>
          </p:cNvPr>
          <p:cNvSpPr>
            <a:spLocks noGrp="1"/>
          </p:cNvSpPr>
          <p:nvPr>
            <p:ph type="title"/>
          </p:nvPr>
        </p:nvSpPr>
        <p:spPr>
          <a:xfrm>
            <a:off x="1286936" y="1286934"/>
            <a:ext cx="9241168" cy="9134274"/>
          </a:xfrm>
        </p:spPr>
        <p:txBody>
          <a:bodyPr vert="horz" lIns="91440" tIns="45720" rIns="91440" bIns="45720" rtlCol="0" anchor="b">
            <a:normAutofit/>
          </a:bodyPr>
          <a:lstStyle/>
          <a:p>
            <a:pPr algn="l" defTabSz="914400"/>
            <a:r>
              <a:rPr lang="en-US" sz="5500"/>
              <a:t>This painting shows Lao Tzu, Shakyamuni Buddha, and Confucius tasting vinegar. Each has a different reaction and facial expression that corresponds to the basics of understanding the teachings. Confucius has disgust on his face, Buddha has sorrow, and Lao Tzu has a smile on his face</a:t>
            </a:r>
          </a:p>
        </p:txBody>
      </p:sp>
      <p:pic>
        <p:nvPicPr>
          <p:cNvPr id="2050" name="Picture 2" descr="Изображение выглядит как текст, галерея, комната&#10;&#10;Автоматически созданное описание">
            <a:extLst>
              <a:ext uri="{FF2B5EF4-FFF2-40B4-BE49-F238E27FC236}">
                <a16:creationId xmlns:a16="http://schemas.microsoft.com/office/drawing/2014/main" id="{CBF150DE-4E54-EC2C-2726-3AF27746672A}"/>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l="15171" r="4403" b="-1"/>
          <a:stretch/>
        </p:blipFill>
        <p:spPr bwMode="auto">
          <a:xfrm>
            <a:off x="12458430" y="10"/>
            <a:ext cx="11925570" cy="13715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140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4" name="Rectangle 3078">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ight Triangle 3080">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53440" y="6671734"/>
            <a:ext cx="6583680"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548" y="1246550"/>
            <a:ext cx="21810106"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B17B14A9-EA13-31A7-5084-4E7C181060FC}"/>
              </a:ext>
            </a:extLst>
          </p:cNvPr>
          <p:cNvSpPr>
            <a:spLocks noGrp="1"/>
          </p:cNvSpPr>
          <p:nvPr>
            <p:ph type="title"/>
          </p:nvPr>
        </p:nvSpPr>
        <p:spPr>
          <a:xfrm>
            <a:off x="2246712" y="2377274"/>
            <a:ext cx="19969230" cy="3194456"/>
          </a:xfrm>
        </p:spPr>
        <p:txBody>
          <a:bodyPr vert="horz" lIns="91440" tIns="45720" rIns="91440" bIns="45720" rtlCol="0" anchor="ctr">
            <a:normAutofit/>
          </a:bodyPr>
          <a:lstStyle/>
          <a:p>
            <a:pPr algn="l" defTabSz="914400"/>
            <a:r>
              <a:rPr lang="en-US" altLang="ja-JP" sz="11100"/>
              <a:t>"</a:t>
            </a:r>
            <a:r>
              <a:rPr lang="ja-JP" altLang="en-US" sz="11100"/>
              <a:t>如果垫子铺得不平整，主人就不会坐在上面。</a:t>
            </a:r>
            <a:r>
              <a:rPr lang="en-US" sz="11100"/>
              <a:t>"</a:t>
            </a:r>
          </a:p>
        </p:txBody>
      </p:sp>
      <p:pic>
        <p:nvPicPr>
          <p:cNvPr id="3074" name="Picture 2" descr="SCHILDER HIMMEL anpassbares Ordnung Chaos Schild 30x21cm Kunststoff, Nr 684  eigener Text/Bild verschiedene Größen/Materialien: Amazon.de: Baumarkt">
            <a:extLst>
              <a:ext uri="{FF2B5EF4-FFF2-40B4-BE49-F238E27FC236}">
                <a16:creationId xmlns:a16="http://schemas.microsoft.com/office/drawing/2014/main" id="{55CCCB73-1EDD-1744-1E91-67885AFBEF38}"/>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l="4651" r="6442" b="-2"/>
          <a:stretch/>
        </p:blipFill>
        <p:spPr bwMode="auto">
          <a:xfrm>
            <a:off x="2246714" y="6036654"/>
            <a:ext cx="7067970" cy="5456396"/>
          </a:xfrm>
          <a:prstGeom prst="rect">
            <a:avLst/>
          </a:prstGeom>
          <a:noFill/>
          <a:extLst>
            <a:ext uri="{909E8E84-426E-40DD-AFC4-6F175D3DCCD1}">
              <a14:hiddenFill xmlns:a14="http://schemas.microsoft.com/office/drawing/2010/main">
                <a:solidFill>
                  <a:srgbClr val="FFFFFF"/>
                </a:solidFill>
              </a14:hiddenFill>
            </a:ext>
          </a:extLst>
        </p:spPr>
      </p:pic>
      <p:sp>
        <p:nvSpPr>
          <p:cNvPr id="4" name="Текст 3">
            <a:extLst>
              <a:ext uri="{FF2B5EF4-FFF2-40B4-BE49-F238E27FC236}">
                <a16:creationId xmlns:a16="http://schemas.microsoft.com/office/drawing/2014/main" id="{C582534B-2127-E53C-DBC7-3024B35534C0}"/>
              </a:ext>
            </a:extLst>
          </p:cNvPr>
          <p:cNvSpPr>
            <a:spLocks noGrp="1"/>
          </p:cNvSpPr>
          <p:nvPr>
            <p:ph type="body" sz="half" idx="1"/>
          </p:nvPr>
        </p:nvSpPr>
        <p:spPr>
          <a:xfrm>
            <a:off x="10510520" y="5996556"/>
            <a:ext cx="8856472" cy="5456396"/>
          </a:xfrm>
        </p:spPr>
        <p:txBody>
          <a:bodyPr vert="horz" lIns="91440" tIns="45720" rIns="91440" bIns="45720" rtlCol="0" anchor="t">
            <a:normAutofit/>
          </a:bodyPr>
          <a:lstStyle/>
          <a:p>
            <a:pPr indent="-228600" defTabSz="914400">
              <a:buFont typeface="Arial" panose="020B0604020202020204" pitchFamily="34" charset="0"/>
              <a:buChar char="•"/>
            </a:pPr>
            <a:r>
              <a:rPr lang="en-US" sz="4000"/>
              <a:t>If the mat lies unevenly, the Master will not sit on it."</a:t>
            </a:r>
          </a:p>
          <a:p>
            <a:pPr indent="-228600" defTabSz="914400">
              <a:buFont typeface="Arial" panose="020B0604020202020204" pitchFamily="34" charset="0"/>
              <a:buChar char="•"/>
            </a:pPr>
            <a:endParaRPr lang="en-US" sz="4000"/>
          </a:p>
        </p:txBody>
      </p:sp>
    </p:spTree>
    <p:extLst>
      <p:ext uri="{BB962C8B-B14F-4D97-AF65-F5344CB8AC3E}">
        <p14:creationId xmlns:p14="http://schemas.microsoft.com/office/powerpoint/2010/main" val="29840383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27,926 imágenes de Buddah - Imágenes, fotos y vectores de ...">
            <a:extLst>
              <a:ext uri="{FF2B5EF4-FFF2-40B4-BE49-F238E27FC236}">
                <a16:creationId xmlns:a16="http://schemas.microsoft.com/office/drawing/2014/main" id="{405717DF-88ED-326E-14C7-AC997EF8DE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31" r="1484" b="1"/>
          <a:stretch/>
        </p:blipFill>
        <p:spPr bwMode="auto">
          <a:xfrm>
            <a:off x="7046975" y="10"/>
            <a:ext cx="22681823" cy="15664426"/>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19513202" cy="13716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Заголовок 2">
            <a:extLst>
              <a:ext uri="{FF2B5EF4-FFF2-40B4-BE49-F238E27FC236}">
                <a16:creationId xmlns:a16="http://schemas.microsoft.com/office/drawing/2014/main" id="{C9C78D9B-2F78-5A1E-31BC-4DDFFDAA3138}"/>
              </a:ext>
            </a:extLst>
          </p:cNvPr>
          <p:cNvSpPr>
            <a:spLocks noGrp="1"/>
          </p:cNvSpPr>
          <p:nvPr>
            <p:ph type="title"/>
          </p:nvPr>
        </p:nvSpPr>
        <p:spPr>
          <a:xfrm>
            <a:off x="742188" y="2322576"/>
            <a:ext cx="6876288" cy="2249424"/>
          </a:xfrm>
        </p:spPr>
        <p:txBody>
          <a:bodyPr vert="horz" lIns="91440" tIns="45720" rIns="91440" bIns="45720" rtlCol="0" anchor="b">
            <a:normAutofit/>
          </a:bodyPr>
          <a:lstStyle/>
          <a:p>
            <a:pPr algn="l" defTabSz="914400"/>
            <a:r>
              <a:rPr lang="en-US" sz="5600"/>
              <a:t>the bitter winds of everyday existence </a:t>
            </a:r>
          </a:p>
        </p:txBody>
      </p:sp>
      <p:sp>
        <p:nvSpPr>
          <p:cNvPr id="5131" name="Rectangle 513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25118" y="1211580"/>
            <a:ext cx="146304" cy="1097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133" name="Rectangle 513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6488" y="4886960"/>
            <a:ext cx="6601968" cy="18288"/>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Текст 3">
            <a:extLst>
              <a:ext uri="{FF2B5EF4-FFF2-40B4-BE49-F238E27FC236}">
                <a16:creationId xmlns:a16="http://schemas.microsoft.com/office/drawing/2014/main" id="{3029CF85-EA00-A11C-AD30-74D081722B51}"/>
              </a:ext>
            </a:extLst>
          </p:cNvPr>
          <p:cNvSpPr>
            <a:spLocks noGrp="1"/>
          </p:cNvSpPr>
          <p:nvPr>
            <p:ph type="body" sz="half" idx="1"/>
          </p:nvPr>
        </p:nvSpPr>
        <p:spPr>
          <a:xfrm>
            <a:off x="742188" y="5436107"/>
            <a:ext cx="8998160" cy="7325735"/>
          </a:xfrm>
        </p:spPr>
        <p:txBody>
          <a:bodyPr vert="horz" lIns="91440" tIns="45720" rIns="91440" bIns="45720" rtlCol="0" anchor="t">
            <a:normAutofit/>
          </a:bodyPr>
          <a:lstStyle/>
          <a:p>
            <a:pPr indent="-228600" defTabSz="914400">
              <a:buFont typeface="Arial" panose="020B0604020202020204" pitchFamily="34" charset="0"/>
              <a:buChar char="•"/>
            </a:pPr>
            <a:r>
              <a:rPr lang="en-US" sz="2900" b="0" i="0" u="none" strike="noStrike" dirty="0">
                <a:effectLst/>
              </a:rPr>
              <a:t>The Buddha, </a:t>
            </a:r>
          </a:p>
          <a:p>
            <a:pPr indent="-228600" defTabSz="914400">
              <a:buFont typeface="Arial" panose="020B0604020202020204" pitchFamily="34" charset="0"/>
              <a:buChar char="•"/>
            </a:pPr>
            <a:r>
              <a:rPr lang="en-US" sz="4000" b="0" i="0" u="none" strike="noStrike" dirty="0">
                <a:effectLst/>
              </a:rPr>
              <a:t>human life is a prisoner of attachments and desires that lead only to suffering, and saw in it nothing but bitterness. T</a:t>
            </a:r>
          </a:p>
          <a:p>
            <a:pPr indent="-228600" defTabSz="914400">
              <a:buFont typeface="Arial" panose="020B0604020202020204" pitchFamily="34" charset="0"/>
              <a:buChar char="•"/>
            </a:pPr>
            <a:r>
              <a:rPr lang="en-US" sz="4000" b="0" i="0" u="none" strike="noStrike" dirty="0">
                <a:effectLst/>
              </a:rPr>
              <a:t>he world, as the Buddha saw it, does nothing but trap man, giving him illusions and causing him, like all life on earth, nothing but endless torment. </a:t>
            </a:r>
          </a:p>
          <a:p>
            <a:pPr indent="-228600" defTabSz="914400">
              <a:buFont typeface="Arial" panose="020B0604020202020204" pitchFamily="34" charset="0"/>
              <a:buChar char="•"/>
            </a:pPr>
            <a:r>
              <a:rPr lang="en-US" sz="4000" b="0" i="0" u="none" strike="noStrike" dirty="0">
                <a:effectLst/>
              </a:rPr>
              <a:t>Peace can only be found by "shaking off the ashes of this world"</a:t>
            </a:r>
            <a:endParaRPr lang="en-US" sz="4000" dirty="0"/>
          </a:p>
        </p:txBody>
      </p:sp>
    </p:spTree>
    <p:extLst>
      <p:ext uri="{BB962C8B-B14F-4D97-AF65-F5344CB8AC3E}">
        <p14:creationId xmlns:p14="http://schemas.microsoft.com/office/powerpoint/2010/main" val="32922670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9F071EE0-1DB8-10D2-2302-4B50556D2F30}"/>
              </a:ext>
            </a:extLst>
          </p:cNvPr>
          <p:cNvSpPr>
            <a:spLocks noGrp="1"/>
          </p:cNvSpPr>
          <p:nvPr>
            <p:ph type="title"/>
          </p:nvPr>
        </p:nvSpPr>
        <p:spPr>
          <a:xfrm>
            <a:off x="10595524" y="658368"/>
            <a:ext cx="12502220" cy="3566160"/>
          </a:xfrm>
        </p:spPr>
        <p:txBody>
          <a:bodyPr vert="horz" lIns="91440" tIns="45720" rIns="91440" bIns="45720" rtlCol="0" anchor="b">
            <a:normAutofit/>
          </a:bodyPr>
          <a:lstStyle/>
          <a:p>
            <a:pPr algn="l" defTabSz="914400"/>
            <a:r>
              <a:rPr lang="en-US" sz="8400"/>
              <a:t>the vinegar that symbolizes the Life Essence does taste unpleasant</a:t>
            </a:r>
          </a:p>
        </p:txBody>
      </p:sp>
      <p:pic>
        <p:nvPicPr>
          <p:cNvPr id="4098" name="Picture 2" descr="Ле Цзы - слушать аудиокниги онлайн">
            <a:extLst>
              <a:ext uri="{FF2B5EF4-FFF2-40B4-BE49-F238E27FC236}">
                <a16:creationId xmlns:a16="http://schemas.microsoft.com/office/drawing/2014/main" id="{868F4FAA-3577-3F9B-BAAD-C7C862FC10D3}"/>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t="1504" r="-1" b="3494"/>
          <a:stretch/>
        </p:blipFill>
        <p:spPr bwMode="auto">
          <a:xfrm>
            <a:off x="2" y="10"/>
            <a:ext cx="9314688" cy="13715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10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95524" y="4749894"/>
            <a:ext cx="8487178" cy="36576"/>
          </a:xfrm>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 name="connsiteX0" fmla="*/ 0 w 8487178"/>
              <a:gd name="connsiteY0" fmla="*/ 0 h 36576"/>
              <a:gd name="connsiteX1" fmla="*/ 483116 w 8487178"/>
              <a:gd name="connsiteY1" fmla="*/ 0 h 36576"/>
              <a:gd name="connsiteX2" fmla="*/ 881361 w 8487178"/>
              <a:gd name="connsiteY2" fmla="*/ 0 h 36576"/>
              <a:gd name="connsiteX3" fmla="*/ 1364477 w 8487178"/>
              <a:gd name="connsiteY3" fmla="*/ 0 h 36576"/>
              <a:gd name="connsiteX4" fmla="*/ 2017337 w 8487178"/>
              <a:gd name="connsiteY4" fmla="*/ 0 h 36576"/>
              <a:gd name="connsiteX5" fmla="*/ 2755069 w 8487178"/>
              <a:gd name="connsiteY5" fmla="*/ 0 h 36576"/>
              <a:gd name="connsiteX6" fmla="*/ 3577672 w 8487178"/>
              <a:gd name="connsiteY6" fmla="*/ 0 h 36576"/>
              <a:gd name="connsiteX7" fmla="*/ 4400275 w 8487178"/>
              <a:gd name="connsiteY7" fmla="*/ 0 h 36576"/>
              <a:gd name="connsiteX8" fmla="*/ 4968263 w 8487178"/>
              <a:gd name="connsiteY8" fmla="*/ 0 h 36576"/>
              <a:gd name="connsiteX9" fmla="*/ 5705995 w 8487178"/>
              <a:gd name="connsiteY9" fmla="*/ 0 h 36576"/>
              <a:gd name="connsiteX10" fmla="*/ 6358855 w 8487178"/>
              <a:gd name="connsiteY10" fmla="*/ 0 h 36576"/>
              <a:gd name="connsiteX11" fmla="*/ 6926843 w 8487178"/>
              <a:gd name="connsiteY11" fmla="*/ 0 h 36576"/>
              <a:gd name="connsiteX12" fmla="*/ 7664575 w 8487178"/>
              <a:gd name="connsiteY12" fmla="*/ 0 h 36576"/>
              <a:gd name="connsiteX13" fmla="*/ 8487178 w 8487178"/>
              <a:gd name="connsiteY13" fmla="*/ 0 h 36576"/>
              <a:gd name="connsiteX14" fmla="*/ 8487178 w 8487178"/>
              <a:gd name="connsiteY14" fmla="*/ 36576 h 36576"/>
              <a:gd name="connsiteX15" fmla="*/ 8004062 w 8487178"/>
              <a:gd name="connsiteY15" fmla="*/ 36576 h 36576"/>
              <a:gd name="connsiteX16" fmla="*/ 7181458 w 8487178"/>
              <a:gd name="connsiteY16" fmla="*/ 36576 h 36576"/>
              <a:gd name="connsiteX17" fmla="*/ 6698342 w 8487178"/>
              <a:gd name="connsiteY17" fmla="*/ 36576 h 36576"/>
              <a:gd name="connsiteX18" fmla="*/ 5960610 w 8487178"/>
              <a:gd name="connsiteY18" fmla="*/ 36576 h 36576"/>
              <a:gd name="connsiteX19" fmla="*/ 5562366 w 8487178"/>
              <a:gd name="connsiteY19" fmla="*/ 36576 h 36576"/>
              <a:gd name="connsiteX20" fmla="*/ 4909506 w 8487178"/>
              <a:gd name="connsiteY20" fmla="*/ 36576 h 36576"/>
              <a:gd name="connsiteX21" fmla="*/ 4426390 w 8487178"/>
              <a:gd name="connsiteY21" fmla="*/ 36576 h 36576"/>
              <a:gd name="connsiteX22" fmla="*/ 3603786 w 8487178"/>
              <a:gd name="connsiteY22" fmla="*/ 36576 h 36576"/>
              <a:gd name="connsiteX23" fmla="*/ 3205542 w 8487178"/>
              <a:gd name="connsiteY23" fmla="*/ 36576 h 36576"/>
              <a:gd name="connsiteX24" fmla="*/ 2552682 w 8487178"/>
              <a:gd name="connsiteY24" fmla="*/ 36576 h 36576"/>
              <a:gd name="connsiteX25" fmla="*/ 2154437 w 8487178"/>
              <a:gd name="connsiteY25" fmla="*/ 36576 h 36576"/>
              <a:gd name="connsiteX26" fmla="*/ 1671321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16221" y="-6704"/>
                  <a:pt x="408364" y="41393"/>
                  <a:pt x="737732" y="0"/>
                </a:cubicBezTo>
                <a:cubicBezTo>
                  <a:pt x="1057616" y="-41348"/>
                  <a:pt x="1326248" y="22548"/>
                  <a:pt x="1560335" y="0"/>
                </a:cubicBezTo>
                <a:cubicBezTo>
                  <a:pt x="1779624" y="7118"/>
                  <a:pt x="1863120" y="21518"/>
                  <a:pt x="1958580" y="0"/>
                </a:cubicBezTo>
                <a:cubicBezTo>
                  <a:pt x="2051499" y="-19177"/>
                  <a:pt x="2426765" y="-7685"/>
                  <a:pt x="2526568" y="0"/>
                </a:cubicBezTo>
                <a:cubicBezTo>
                  <a:pt x="2644796" y="-5923"/>
                  <a:pt x="2756267" y="38819"/>
                  <a:pt x="2924812" y="0"/>
                </a:cubicBezTo>
                <a:cubicBezTo>
                  <a:pt x="3109745" y="-28396"/>
                  <a:pt x="3375207" y="-12883"/>
                  <a:pt x="3577672" y="0"/>
                </a:cubicBezTo>
                <a:cubicBezTo>
                  <a:pt x="3769338" y="-23237"/>
                  <a:pt x="4026056" y="-13968"/>
                  <a:pt x="4145660" y="0"/>
                </a:cubicBezTo>
                <a:cubicBezTo>
                  <a:pt x="4304176" y="63727"/>
                  <a:pt x="4465181" y="29531"/>
                  <a:pt x="4883392" y="0"/>
                </a:cubicBezTo>
                <a:cubicBezTo>
                  <a:pt x="5243088" y="-3144"/>
                  <a:pt x="5373480" y="-37490"/>
                  <a:pt x="5705995" y="0"/>
                </a:cubicBezTo>
                <a:cubicBezTo>
                  <a:pt x="6056677" y="36747"/>
                  <a:pt x="6159859" y="52147"/>
                  <a:pt x="6358855" y="0"/>
                </a:cubicBezTo>
                <a:cubicBezTo>
                  <a:pt x="6520888" y="-18899"/>
                  <a:pt x="6826761" y="-8113"/>
                  <a:pt x="7181458" y="0"/>
                </a:cubicBezTo>
                <a:cubicBezTo>
                  <a:pt x="7572354" y="8444"/>
                  <a:pt x="7595615" y="-25568"/>
                  <a:pt x="7834318" y="0"/>
                </a:cubicBezTo>
                <a:cubicBezTo>
                  <a:pt x="8052955" y="43179"/>
                  <a:pt x="8263326" y="-33173"/>
                  <a:pt x="8487178" y="0"/>
                </a:cubicBezTo>
                <a:cubicBezTo>
                  <a:pt x="8488672" y="7904"/>
                  <a:pt x="8488545" y="26577"/>
                  <a:pt x="8487178" y="36576"/>
                </a:cubicBezTo>
                <a:cubicBezTo>
                  <a:pt x="8184913" y="74160"/>
                  <a:pt x="8121822" y="65556"/>
                  <a:pt x="7834318" y="36576"/>
                </a:cubicBezTo>
                <a:cubicBezTo>
                  <a:pt x="7549692" y="5620"/>
                  <a:pt x="7517564" y="28106"/>
                  <a:pt x="7351202" y="36576"/>
                </a:cubicBezTo>
                <a:cubicBezTo>
                  <a:pt x="7203037" y="55778"/>
                  <a:pt x="7094786" y="36687"/>
                  <a:pt x="6952957" y="36576"/>
                </a:cubicBezTo>
                <a:cubicBezTo>
                  <a:pt x="6803900" y="43366"/>
                  <a:pt x="6516283" y="65361"/>
                  <a:pt x="6384969" y="36576"/>
                </a:cubicBezTo>
                <a:cubicBezTo>
                  <a:pt x="6242013" y="3977"/>
                  <a:pt x="5995582" y="94557"/>
                  <a:pt x="5732109" y="36576"/>
                </a:cubicBezTo>
                <a:cubicBezTo>
                  <a:pt x="5501736" y="5154"/>
                  <a:pt x="5423809" y="31077"/>
                  <a:pt x="5164121" y="36576"/>
                </a:cubicBezTo>
                <a:cubicBezTo>
                  <a:pt x="4889320" y="57000"/>
                  <a:pt x="4813495" y="41808"/>
                  <a:pt x="4681005" y="36576"/>
                </a:cubicBezTo>
                <a:cubicBezTo>
                  <a:pt x="4543463" y="22389"/>
                  <a:pt x="4061691" y="27272"/>
                  <a:pt x="3858402" y="36576"/>
                </a:cubicBezTo>
                <a:cubicBezTo>
                  <a:pt x="3594637" y="59963"/>
                  <a:pt x="3353691" y="38263"/>
                  <a:pt x="3205542" y="36576"/>
                </a:cubicBezTo>
                <a:cubicBezTo>
                  <a:pt x="3081859" y="64008"/>
                  <a:pt x="2704836" y="78189"/>
                  <a:pt x="2467810" y="36576"/>
                </a:cubicBezTo>
                <a:cubicBezTo>
                  <a:pt x="2230187" y="15876"/>
                  <a:pt x="2152012" y="25459"/>
                  <a:pt x="2069566" y="36576"/>
                </a:cubicBezTo>
                <a:cubicBezTo>
                  <a:pt x="2002085" y="22660"/>
                  <a:pt x="1696099" y="61108"/>
                  <a:pt x="1586449" y="36576"/>
                </a:cubicBezTo>
                <a:cubicBezTo>
                  <a:pt x="1407494" y="15523"/>
                  <a:pt x="1214192" y="54927"/>
                  <a:pt x="933590" y="36576"/>
                </a:cubicBezTo>
                <a:cubicBezTo>
                  <a:pt x="639816" y="73246"/>
                  <a:pt x="251114" y="78238"/>
                  <a:pt x="0" y="36576"/>
                </a:cubicBezTo>
                <a:cubicBezTo>
                  <a:pt x="-451" y="20298"/>
                  <a:pt x="1478" y="18086"/>
                  <a:pt x="0" y="0"/>
                </a:cubicBezTo>
                <a:close/>
              </a:path>
              <a:path w="8487178" h="36576" stroke="0" extrusionOk="0">
                <a:moveTo>
                  <a:pt x="0" y="0"/>
                </a:moveTo>
                <a:cubicBezTo>
                  <a:pt x="160534" y="49407"/>
                  <a:pt x="316743" y="-20370"/>
                  <a:pt x="483116" y="0"/>
                </a:cubicBezTo>
                <a:cubicBezTo>
                  <a:pt x="649474" y="20471"/>
                  <a:pt x="704397" y="7040"/>
                  <a:pt x="881361" y="0"/>
                </a:cubicBezTo>
                <a:cubicBezTo>
                  <a:pt x="1062081" y="-2373"/>
                  <a:pt x="1226057" y="7744"/>
                  <a:pt x="1364477" y="0"/>
                </a:cubicBezTo>
                <a:cubicBezTo>
                  <a:pt x="1494883" y="38289"/>
                  <a:pt x="1721946" y="-52301"/>
                  <a:pt x="2017337" y="0"/>
                </a:cubicBezTo>
                <a:cubicBezTo>
                  <a:pt x="2292545" y="37189"/>
                  <a:pt x="2530156" y="-21280"/>
                  <a:pt x="2755069" y="0"/>
                </a:cubicBezTo>
                <a:cubicBezTo>
                  <a:pt x="3019205" y="-77"/>
                  <a:pt x="3295306" y="-18783"/>
                  <a:pt x="3577672" y="0"/>
                </a:cubicBezTo>
                <a:cubicBezTo>
                  <a:pt x="3856063" y="-13583"/>
                  <a:pt x="4078846" y="27771"/>
                  <a:pt x="4400275" y="0"/>
                </a:cubicBezTo>
                <a:cubicBezTo>
                  <a:pt x="4702989" y="12424"/>
                  <a:pt x="4862543" y="-7477"/>
                  <a:pt x="4968263" y="0"/>
                </a:cubicBezTo>
                <a:cubicBezTo>
                  <a:pt x="5084586" y="30590"/>
                  <a:pt x="5464215" y="41779"/>
                  <a:pt x="5705995" y="0"/>
                </a:cubicBezTo>
                <a:cubicBezTo>
                  <a:pt x="5975075" y="-40078"/>
                  <a:pt x="6238142" y="-3232"/>
                  <a:pt x="6358855" y="0"/>
                </a:cubicBezTo>
                <a:cubicBezTo>
                  <a:pt x="6532376" y="-4958"/>
                  <a:pt x="6642284" y="5597"/>
                  <a:pt x="6926843" y="0"/>
                </a:cubicBezTo>
                <a:cubicBezTo>
                  <a:pt x="7164346" y="19633"/>
                  <a:pt x="7444770" y="19318"/>
                  <a:pt x="7664575" y="0"/>
                </a:cubicBezTo>
                <a:cubicBezTo>
                  <a:pt x="7940297" y="6962"/>
                  <a:pt x="8237594" y="-12258"/>
                  <a:pt x="8487178" y="0"/>
                </a:cubicBezTo>
                <a:cubicBezTo>
                  <a:pt x="8485372" y="11475"/>
                  <a:pt x="8485086" y="22933"/>
                  <a:pt x="8487178" y="36576"/>
                </a:cubicBezTo>
                <a:cubicBezTo>
                  <a:pt x="8394677" y="10350"/>
                  <a:pt x="8221026" y="54368"/>
                  <a:pt x="8004062" y="36576"/>
                </a:cubicBezTo>
                <a:cubicBezTo>
                  <a:pt x="7759555" y="25399"/>
                  <a:pt x="7422963" y="40745"/>
                  <a:pt x="7181458" y="36576"/>
                </a:cubicBezTo>
                <a:cubicBezTo>
                  <a:pt x="6914423" y="3294"/>
                  <a:pt x="6792795" y="23080"/>
                  <a:pt x="6698342" y="36576"/>
                </a:cubicBezTo>
                <a:cubicBezTo>
                  <a:pt x="6584090" y="49180"/>
                  <a:pt x="6264253" y="-4827"/>
                  <a:pt x="5960610" y="36576"/>
                </a:cubicBezTo>
                <a:cubicBezTo>
                  <a:pt x="5659702" y="61689"/>
                  <a:pt x="5662120" y="34932"/>
                  <a:pt x="5562366" y="36576"/>
                </a:cubicBezTo>
                <a:cubicBezTo>
                  <a:pt x="5474598" y="14475"/>
                  <a:pt x="5065231" y="57859"/>
                  <a:pt x="4909506" y="36576"/>
                </a:cubicBezTo>
                <a:cubicBezTo>
                  <a:pt x="4750628" y="46377"/>
                  <a:pt x="4555322" y="50036"/>
                  <a:pt x="4426390" y="36576"/>
                </a:cubicBezTo>
                <a:cubicBezTo>
                  <a:pt x="4364162" y="15524"/>
                  <a:pt x="3957329" y="107564"/>
                  <a:pt x="3603786" y="36576"/>
                </a:cubicBezTo>
                <a:cubicBezTo>
                  <a:pt x="3295611" y="7910"/>
                  <a:pt x="3379662" y="51592"/>
                  <a:pt x="3205542" y="36576"/>
                </a:cubicBezTo>
                <a:cubicBezTo>
                  <a:pt x="3039771" y="54895"/>
                  <a:pt x="2689950" y="-7861"/>
                  <a:pt x="2552682" y="36576"/>
                </a:cubicBezTo>
                <a:cubicBezTo>
                  <a:pt x="2402836" y="65831"/>
                  <a:pt x="2304392" y="6854"/>
                  <a:pt x="2154437" y="36576"/>
                </a:cubicBezTo>
                <a:cubicBezTo>
                  <a:pt x="1981627" y="32651"/>
                  <a:pt x="1889188" y="59657"/>
                  <a:pt x="1671321" y="36576"/>
                </a:cubicBezTo>
                <a:cubicBezTo>
                  <a:pt x="1433153" y="8129"/>
                  <a:pt x="1131145" y="45933"/>
                  <a:pt x="933590" y="36576"/>
                </a:cubicBezTo>
                <a:cubicBezTo>
                  <a:pt x="793541" y="17826"/>
                  <a:pt x="240123" y="-32107"/>
                  <a:pt x="0" y="36576"/>
                </a:cubicBezTo>
                <a:cubicBezTo>
                  <a:pt x="1615" y="20953"/>
                  <a:pt x="-1950" y="10637"/>
                  <a:pt x="0" y="0"/>
                </a:cubicBezTo>
                <a:close/>
              </a:path>
              <a:path w="8487178" h="36576" fill="none" stroke="0" extrusionOk="0">
                <a:moveTo>
                  <a:pt x="0" y="0"/>
                </a:moveTo>
                <a:cubicBezTo>
                  <a:pt x="129661" y="-9749"/>
                  <a:pt x="400470" y="18047"/>
                  <a:pt x="737732" y="0"/>
                </a:cubicBezTo>
                <a:cubicBezTo>
                  <a:pt x="1023464" y="-36808"/>
                  <a:pt x="1310128" y="14461"/>
                  <a:pt x="1560335" y="0"/>
                </a:cubicBezTo>
                <a:cubicBezTo>
                  <a:pt x="1776439" y="4551"/>
                  <a:pt x="1865206" y="10945"/>
                  <a:pt x="1958580" y="0"/>
                </a:cubicBezTo>
                <a:cubicBezTo>
                  <a:pt x="2050148" y="-5"/>
                  <a:pt x="2429910" y="14952"/>
                  <a:pt x="2526568" y="0"/>
                </a:cubicBezTo>
                <a:cubicBezTo>
                  <a:pt x="2661586" y="4540"/>
                  <a:pt x="2769327" y="4294"/>
                  <a:pt x="2924812" y="0"/>
                </a:cubicBezTo>
                <a:cubicBezTo>
                  <a:pt x="3067088" y="-49737"/>
                  <a:pt x="3378839" y="35475"/>
                  <a:pt x="3577672" y="0"/>
                </a:cubicBezTo>
                <a:cubicBezTo>
                  <a:pt x="3771483" y="4067"/>
                  <a:pt x="3997288" y="-23450"/>
                  <a:pt x="4145660" y="0"/>
                </a:cubicBezTo>
                <a:cubicBezTo>
                  <a:pt x="4277293" y="13446"/>
                  <a:pt x="4522522" y="9267"/>
                  <a:pt x="4883392" y="0"/>
                </a:cubicBezTo>
                <a:cubicBezTo>
                  <a:pt x="5249973" y="-22680"/>
                  <a:pt x="5342870" y="-29824"/>
                  <a:pt x="5705995" y="0"/>
                </a:cubicBezTo>
                <a:cubicBezTo>
                  <a:pt x="6056474" y="16164"/>
                  <a:pt x="6176764" y="28295"/>
                  <a:pt x="6358855" y="0"/>
                </a:cubicBezTo>
                <a:cubicBezTo>
                  <a:pt x="6600599" y="-1943"/>
                  <a:pt x="6746514" y="-12920"/>
                  <a:pt x="7181458" y="0"/>
                </a:cubicBezTo>
                <a:cubicBezTo>
                  <a:pt x="7577193" y="326"/>
                  <a:pt x="7586900" y="-24008"/>
                  <a:pt x="7834318" y="0"/>
                </a:cubicBezTo>
                <a:cubicBezTo>
                  <a:pt x="8073189" y="29599"/>
                  <a:pt x="8254406" y="-2763"/>
                  <a:pt x="8487178" y="0"/>
                </a:cubicBezTo>
                <a:cubicBezTo>
                  <a:pt x="8488109" y="7284"/>
                  <a:pt x="8487817" y="26540"/>
                  <a:pt x="8487178" y="36576"/>
                </a:cubicBezTo>
                <a:cubicBezTo>
                  <a:pt x="8188549" y="57034"/>
                  <a:pt x="8124825" y="47721"/>
                  <a:pt x="7834318" y="36576"/>
                </a:cubicBezTo>
                <a:cubicBezTo>
                  <a:pt x="7546195" y="7091"/>
                  <a:pt x="7503324" y="30719"/>
                  <a:pt x="7351202" y="36576"/>
                </a:cubicBezTo>
                <a:cubicBezTo>
                  <a:pt x="7188387" y="56239"/>
                  <a:pt x="7091108" y="13684"/>
                  <a:pt x="6952957" y="36576"/>
                </a:cubicBezTo>
                <a:cubicBezTo>
                  <a:pt x="6791950" y="53539"/>
                  <a:pt x="6518480" y="30796"/>
                  <a:pt x="6384969" y="36576"/>
                </a:cubicBezTo>
                <a:cubicBezTo>
                  <a:pt x="6247331" y="-8883"/>
                  <a:pt x="5949845" y="51231"/>
                  <a:pt x="5732109" y="36576"/>
                </a:cubicBezTo>
                <a:cubicBezTo>
                  <a:pt x="5499017" y="-6714"/>
                  <a:pt x="5419186" y="25152"/>
                  <a:pt x="5164121" y="36576"/>
                </a:cubicBezTo>
                <a:cubicBezTo>
                  <a:pt x="4905783" y="39387"/>
                  <a:pt x="4817361" y="30692"/>
                  <a:pt x="4681005" y="36576"/>
                </a:cubicBezTo>
                <a:cubicBezTo>
                  <a:pt x="4577000" y="-8293"/>
                  <a:pt x="4120884" y="45663"/>
                  <a:pt x="3858402" y="36576"/>
                </a:cubicBezTo>
                <a:cubicBezTo>
                  <a:pt x="3613266" y="17047"/>
                  <a:pt x="3341297" y="48286"/>
                  <a:pt x="3205542" y="36576"/>
                </a:cubicBezTo>
                <a:cubicBezTo>
                  <a:pt x="3020832" y="49890"/>
                  <a:pt x="2720661" y="89200"/>
                  <a:pt x="2467810" y="36576"/>
                </a:cubicBezTo>
                <a:cubicBezTo>
                  <a:pt x="2213698" y="3365"/>
                  <a:pt x="2156253" y="28424"/>
                  <a:pt x="2069566" y="36576"/>
                </a:cubicBezTo>
                <a:cubicBezTo>
                  <a:pt x="1979173" y="64711"/>
                  <a:pt x="1712734" y="47821"/>
                  <a:pt x="1586449" y="36576"/>
                </a:cubicBezTo>
                <a:cubicBezTo>
                  <a:pt x="1482339" y="33792"/>
                  <a:pt x="1241086" y="58390"/>
                  <a:pt x="933590" y="36576"/>
                </a:cubicBezTo>
                <a:cubicBezTo>
                  <a:pt x="622779" y="67857"/>
                  <a:pt x="220358" y="78237"/>
                  <a:pt x="0" y="36576"/>
                </a:cubicBezTo>
                <a:cubicBezTo>
                  <a:pt x="-251" y="20887"/>
                  <a:pt x="1716" y="1690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58648" y="-23080"/>
                          <a:pt x="414015" y="33691"/>
                          <a:pt x="737732" y="0"/>
                        </a:cubicBezTo>
                        <a:cubicBezTo>
                          <a:pt x="1061449" y="-33691"/>
                          <a:pt x="1348785" y="-6923"/>
                          <a:pt x="1560335" y="0"/>
                        </a:cubicBezTo>
                        <a:cubicBezTo>
                          <a:pt x="1771885" y="6923"/>
                          <a:pt x="1874673" y="6083"/>
                          <a:pt x="1958580" y="0"/>
                        </a:cubicBezTo>
                        <a:cubicBezTo>
                          <a:pt x="2042488" y="-6083"/>
                          <a:pt x="2411773" y="5497"/>
                          <a:pt x="2526568" y="0"/>
                        </a:cubicBezTo>
                        <a:cubicBezTo>
                          <a:pt x="2641363" y="-5497"/>
                          <a:pt x="2769955" y="14545"/>
                          <a:pt x="2924812" y="0"/>
                        </a:cubicBezTo>
                        <a:cubicBezTo>
                          <a:pt x="3079669" y="-14545"/>
                          <a:pt x="3398796" y="-305"/>
                          <a:pt x="3577672" y="0"/>
                        </a:cubicBezTo>
                        <a:cubicBezTo>
                          <a:pt x="3756548" y="305"/>
                          <a:pt x="4010524" y="-19439"/>
                          <a:pt x="4145660" y="0"/>
                        </a:cubicBezTo>
                        <a:cubicBezTo>
                          <a:pt x="4280796" y="19439"/>
                          <a:pt x="4519168" y="18856"/>
                          <a:pt x="4883392" y="0"/>
                        </a:cubicBezTo>
                        <a:cubicBezTo>
                          <a:pt x="5247616" y="-18856"/>
                          <a:pt x="5354959" y="-20344"/>
                          <a:pt x="5705995" y="0"/>
                        </a:cubicBezTo>
                        <a:cubicBezTo>
                          <a:pt x="6057031" y="20344"/>
                          <a:pt x="6165300" y="31467"/>
                          <a:pt x="6358855" y="0"/>
                        </a:cubicBezTo>
                        <a:cubicBezTo>
                          <a:pt x="6552410" y="-31467"/>
                          <a:pt x="6791945" y="-470"/>
                          <a:pt x="7181458" y="0"/>
                        </a:cubicBezTo>
                        <a:cubicBezTo>
                          <a:pt x="7570971" y="470"/>
                          <a:pt x="7589420" y="-27923"/>
                          <a:pt x="7834318" y="0"/>
                        </a:cubicBezTo>
                        <a:cubicBezTo>
                          <a:pt x="8079216" y="27923"/>
                          <a:pt x="8244660" y="-28188"/>
                          <a:pt x="8487178" y="0"/>
                        </a:cubicBezTo>
                        <a:cubicBezTo>
                          <a:pt x="8487756" y="9299"/>
                          <a:pt x="8487778" y="26774"/>
                          <a:pt x="8487178" y="36576"/>
                        </a:cubicBezTo>
                        <a:cubicBezTo>
                          <a:pt x="8193354" y="68129"/>
                          <a:pt x="8121938" y="60994"/>
                          <a:pt x="7834318" y="36576"/>
                        </a:cubicBezTo>
                        <a:cubicBezTo>
                          <a:pt x="7546698" y="12158"/>
                          <a:pt x="7507615" y="29628"/>
                          <a:pt x="7351202" y="36576"/>
                        </a:cubicBezTo>
                        <a:cubicBezTo>
                          <a:pt x="7194789" y="43524"/>
                          <a:pt x="7096566" y="31598"/>
                          <a:pt x="6952957" y="36576"/>
                        </a:cubicBezTo>
                        <a:cubicBezTo>
                          <a:pt x="6809349" y="41554"/>
                          <a:pt x="6510534" y="54733"/>
                          <a:pt x="6384969" y="36576"/>
                        </a:cubicBezTo>
                        <a:cubicBezTo>
                          <a:pt x="6259404" y="18419"/>
                          <a:pt x="5956387" y="64521"/>
                          <a:pt x="5732109" y="36576"/>
                        </a:cubicBezTo>
                        <a:cubicBezTo>
                          <a:pt x="5507831" y="8631"/>
                          <a:pt x="5425540" y="32239"/>
                          <a:pt x="5164121" y="36576"/>
                        </a:cubicBezTo>
                        <a:cubicBezTo>
                          <a:pt x="4902702" y="40913"/>
                          <a:pt x="4815733" y="45661"/>
                          <a:pt x="4681005" y="36576"/>
                        </a:cubicBezTo>
                        <a:cubicBezTo>
                          <a:pt x="4546277" y="27491"/>
                          <a:pt x="4111650" y="24454"/>
                          <a:pt x="3858402" y="36576"/>
                        </a:cubicBezTo>
                        <a:cubicBezTo>
                          <a:pt x="3605154" y="48698"/>
                          <a:pt x="3355682" y="45487"/>
                          <a:pt x="3205542" y="36576"/>
                        </a:cubicBezTo>
                        <a:cubicBezTo>
                          <a:pt x="3055402" y="27665"/>
                          <a:pt x="2716580" y="64954"/>
                          <a:pt x="2467810" y="36576"/>
                        </a:cubicBezTo>
                        <a:cubicBezTo>
                          <a:pt x="2219040" y="8198"/>
                          <a:pt x="2149690" y="30867"/>
                          <a:pt x="2069566" y="36576"/>
                        </a:cubicBezTo>
                        <a:cubicBezTo>
                          <a:pt x="1989442" y="42285"/>
                          <a:pt x="1703335" y="42806"/>
                          <a:pt x="1586449" y="36576"/>
                        </a:cubicBezTo>
                        <a:cubicBezTo>
                          <a:pt x="1469563" y="30346"/>
                          <a:pt x="1212036" y="34821"/>
                          <a:pt x="933590" y="36576"/>
                        </a:cubicBezTo>
                        <a:cubicBezTo>
                          <a:pt x="655144" y="38331"/>
                          <a:pt x="215255" y="74183"/>
                          <a:pt x="0" y="36576"/>
                        </a:cubicBezTo>
                        <a:cubicBezTo>
                          <a:pt x="-516" y="20544"/>
                          <a:pt x="1802" y="17140"/>
                          <a:pt x="0" y="0"/>
                        </a:cubicBezTo>
                        <a:close/>
                      </a:path>
                      <a:path w="8487178" h="36576" stroke="0" extrusionOk="0">
                        <a:moveTo>
                          <a:pt x="0" y="0"/>
                        </a:moveTo>
                        <a:cubicBezTo>
                          <a:pt x="141875" y="16416"/>
                          <a:pt x="317987" y="-14018"/>
                          <a:pt x="483116" y="0"/>
                        </a:cubicBezTo>
                        <a:cubicBezTo>
                          <a:pt x="648245" y="14018"/>
                          <a:pt x="704570" y="5647"/>
                          <a:pt x="881361" y="0"/>
                        </a:cubicBezTo>
                        <a:cubicBezTo>
                          <a:pt x="1058153" y="-5647"/>
                          <a:pt x="1211393" y="2543"/>
                          <a:pt x="1364477" y="0"/>
                        </a:cubicBezTo>
                        <a:cubicBezTo>
                          <a:pt x="1517561" y="-2543"/>
                          <a:pt x="1713772" y="-6752"/>
                          <a:pt x="2017337" y="0"/>
                        </a:cubicBezTo>
                        <a:cubicBezTo>
                          <a:pt x="2320902" y="6752"/>
                          <a:pt x="2535852" y="27273"/>
                          <a:pt x="2755069" y="0"/>
                        </a:cubicBezTo>
                        <a:cubicBezTo>
                          <a:pt x="2974286" y="-27273"/>
                          <a:pt x="3322220" y="-6972"/>
                          <a:pt x="3577672" y="0"/>
                        </a:cubicBezTo>
                        <a:cubicBezTo>
                          <a:pt x="3833124" y="6972"/>
                          <a:pt x="4082700" y="-30587"/>
                          <a:pt x="4400275" y="0"/>
                        </a:cubicBezTo>
                        <a:cubicBezTo>
                          <a:pt x="4717850" y="30587"/>
                          <a:pt x="4848568" y="-17249"/>
                          <a:pt x="4968263" y="0"/>
                        </a:cubicBezTo>
                        <a:cubicBezTo>
                          <a:pt x="5087958" y="17249"/>
                          <a:pt x="5447087" y="18553"/>
                          <a:pt x="5705995" y="0"/>
                        </a:cubicBezTo>
                        <a:cubicBezTo>
                          <a:pt x="5964903" y="-18553"/>
                          <a:pt x="6211105" y="-17498"/>
                          <a:pt x="6358855" y="0"/>
                        </a:cubicBezTo>
                        <a:cubicBezTo>
                          <a:pt x="6506605" y="17498"/>
                          <a:pt x="6655586" y="-15953"/>
                          <a:pt x="6926843" y="0"/>
                        </a:cubicBezTo>
                        <a:cubicBezTo>
                          <a:pt x="7198100" y="15953"/>
                          <a:pt x="7439942" y="-28058"/>
                          <a:pt x="7664575" y="0"/>
                        </a:cubicBezTo>
                        <a:cubicBezTo>
                          <a:pt x="7889208" y="28058"/>
                          <a:pt x="8244819" y="-11603"/>
                          <a:pt x="8487178" y="0"/>
                        </a:cubicBezTo>
                        <a:cubicBezTo>
                          <a:pt x="8486954" y="11559"/>
                          <a:pt x="8486570" y="21146"/>
                          <a:pt x="8487178" y="36576"/>
                        </a:cubicBezTo>
                        <a:cubicBezTo>
                          <a:pt x="8363638" y="18444"/>
                          <a:pt x="8225194" y="49967"/>
                          <a:pt x="8004062" y="36576"/>
                        </a:cubicBezTo>
                        <a:cubicBezTo>
                          <a:pt x="7782930" y="23185"/>
                          <a:pt x="7442338" y="64256"/>
                          <a:pt x="7181458" y="36576"/>
                        </a:cubicBezTo>
                        <a:cubicBezTo>
                          <a:pt x="6920578" y="8896"/>
                          <a:pt x="6812793" y="31551"/>
                          <a:pt x="6698342" y="36576"/>
                        </a:cubicBezTo>
                        <a:cubicBezTo>
                          <a:pt x="6583891" y="41601"/>
                          <a:pt x="6260356" y="9334"/>
                          <a:pt x="5960610" y="36576"/>
                        </a:cubicBezTo>
                        <a:cubicBezTo>
                          <a:pt x="5660864" y="63818"/>
                          <a:pt x="5663756" y="35872"/>
                          <a:pt x="5562366" y="36576"/>
                        </a:cubicBezTo>
                        <a:cubicBezTo>
                          <a:pt x="5460976" y="37280"/>
                          <a:pt x="5069820" y="22312"/>
                          <a:pt x="4909506" y="36576"/>
                        </a:cubicBezTo>
                        <a:cubicBezTo>
                          <a:pt x="4749192" y="50840"/>
                          <a:pt x="4551078" y="46187"/>
                          <a:pt x="4426390" y="36576"/>
                        </a:cubicBezTo>
                        <a:cubicBezTo>
                          <a:pt x="4301702" y="26965"/>
                          <a:pt x="3916782" y="59932"/>
                          <a:pt x="3603786" y="36576"/>
                        </a:cubicBezTo>
                        <a:cubicBezTo>
                          <a:pt x="3290790" y="13220"/>
                          <a:pt x="3382822" y="52886"/>
                          <a:pt x="3205542" y="36576"/>
                        </a:cubicBezTo>
                        <a:cubicBezTo>
                          <a:pt x="3028262" y="20266"/>
                          <a:pt x="2723637" y="9596"/>
                          <a:pt x="2552682" y="36576"/>
                        </a:cubicBezTo>
                        <a:cubicBezTo>
                          <a:pt x="2381727" y="63556"/>
                          <a:pt x="2306903" y="19145"/>
                          <a:pt x="2154437" y="36576"/>
                        </a:cubicBezTo>
                        <a:cubicBezTo>
                          <a:pt x="2001972" y="54007"/>
                          <a:pt x="1880716" y="55934"/>
                          <a:pt x="1671321" y="36576"/>
                        </a:cubicBezTo>
                        <a:cubicBezTo>
                          <a:pt x="1461926" y="17218"/>
                          <a:pt x="1116754" y="69031"/>
                          <a:pt x="933590" y="36576"/>
                        </a:cubicBezTo>
                        <a:cubicBezTo>
                          <a:pt x="750426" y="4121"/>
                          <a:pt x="234904" y="7568"/>
                          <a:pt x="0" y="36576"/>
                        </a:cubicBezTo>
                        <a:cubicBezTo>
                          <a:pt x="-299" y="20797"/>
                          <a:pt x="-1602" y="1003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C364059F-EDFF-F296-0A9E-784CA4D511B6}"/>
              </a:ext>
            </a:extLst>
          </p:cNvPr>
          <p:cNvSpPr>
            <a:spLocks noGrp="1"/>
          </p:cNvSpPr>
          <p:nvPr>
            <p:ph type="body" sz="half" idx="1"/>
          </p:nvPr>
        </p:nvSpPr>
        <p:spPr>
          <a:xfrm>
            <a:off x="10595524" y="5413248"/>
            <a:ext cx="12502220" cy="6967728"/>
          </a:xfrm>
        </p:spPr>
        <p:txBody>
          <a:bodyPr vert="horz" lIns="91440" tIns="45720" rIns="91440" bIns="45720" rtlCol="0">
            <a:normAutofit/>
          </a:bodyPr>
          <a:lstStyle/>
          <a:p>
            <a:pPr indent="-228600" defTabSz="914400">
              <a:buFont typeface="Arial" panose="020B0604020202020204" pitchFamily="34" charset="0"/>
              <a:buChar char="•"/>
            </a:pPr>
            <a:r>
              <a:rPr lang="en-US" sz="4100" b="0" i="0" u="none" strike="noStrike">
                <a:effectLst/>
              </a:rPr>
              <a:t>But the fact is that the harmonious worldview peculiar to Taoism turns everything that others find unsatisfactory into something positive. </a:t>
            </a:r>
          </a:p>
          <a:p>
            <a:pPr indent="-228600" defTabSz="914400">
              <a:buFont typeface="Arial" panose="020B0604020202020204" pitchFamily="34" charset="0"/>
              <a:buChar char="•"/>
            </a:pPr>
            <a:r>
              <a:rPr lang="en-US" sz="4100" b="0" i="0" u="none" strike="noStrike">
                <a:effectLst/>
              </a:rPr>
              <a:t>From the Taoist point of view, bitterness and acidity are the products of a mind that is not sensitive to its surroundings and seeks to remake everything. </a:t>
            </a:r>
          </a:p>
          <a:p>
            <a:pPr indent="-228600" defTabSz="914400">
              <a:buFont typeface="Arial" panose="020B0604020202020204" pitchFamily="34" charset="0"/>
              <a:buChar char="•"/>
            </a:pPr>
            <a:r>
              <a:rPr lang="en-US" sz="4100" b="0" i="0" u="none" strike="noStrike">
                <a:effectLst/>
              </a:rPr>
              <a:t>Life itself, if properly understood and used as intended, tastes sweet.</a:t>
            </a:r>
            <a:br>
              <a:rPr lang="en-US" sz="4100"/>
            </a:br>
            <a:br>
              <a:rPr lang="en-US" sz="4100"/>
            </a:br>
            <a:endParaRPr lang="en-US" sz="4100"/>
          </a:p>
        </p:txBody>
      </p:sp>
    </p:spTree>
    <p:extLst>
      <p:ext uri="{BB962C8B-B14F-4D97-AF65-F5344CB8AC3E}">
        <p14:creationId xmlns:p14="http://schemas.microsoft.com/office/powerpoint/2010/main" val="348538014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2854001-B4AF-4E18-9D2E-33E37F97A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71B13886-A4D5-DE21-6E04-0B8A12644486}"/>
              </a:ext>
            </a:extLst>
          </p:cNvPr>
          <p:cNvSpPr>
            <a:spLocks noGrp="1"/>
          </p:cNvSpPr>
          <p:nvPr>
            <p:ph type="title"/>
          </p:nvPr>
        </p:nvSpPr>
        <p:spPr>
          <a:xfrm>
            <a:off x="1225296" y="2157984"/>
            <a:ext cx="12537540" cy="3072384"/>
          </a:xfrm>
        </p:spPr>
        <p:txBody>
          <a:bodyPr vert="horz" lIns="91440" tIns="45720" rIns="91440" bIns="45720" rtlCol="0" anchor="b">
            <a:normAutofit/>
          </a:bodyPr>
          <a:lstStyle/>
          <a:p>
            <a:pPr algn="l" defTabSz="914400"/>
            <a:r>
              <a:rPr lang="en-US" sz="4900" i="1" dirty="0">
                <a:effectLst/>
              </a:rPr>
              <a:t>Monotheism and criminal policy (</a:t>
            </a:r>
            <a:r>
              <a:rPr lang="en-US" sz="4900" dirty="0">
                <a:effectLst/>
              </a:rPr>
              <a:t>e.g., Judaism, Christianity, Islam, Buddhism, Gandhian)</a:t>
            </a:r>
            <a:br>
              <a:rPr lang="en-US" sz="4900" dirty="0">
                <a:effectLst/>
              </a:rPr>
            </a:br>
            <a:endParaRPr lang="en-US" sz="4900" dirty="0"/>
          </a:p>
        </p:txBody>
      </p:sp>
      <p:sp>
        <p:nvSpPr>
          <p:cNvPr id="13" name="Rectangle 12">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06404" y="726778"/>
            <a:ext cx="146304" cy="1097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37012" y="5871082"/>
            <a:ext cx="1243584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Текст 3">
            <a:extLst>
              <a:ext uri="{FF2B5EF4-FFF2-40B4-BE49-F238E27FC236}">
                <a16:creationId xmlns:a16="http://schemas.microsoft.com/office/drawing/2014/main" id="{6504DD50-9875-A398-F153-C4D3FF51AF78}"/>
              </a:ext>
            </a:extLst>
          </p:cNvPr>
          <p:cNvSpPr>
            <a:spLocks noGrp="1"/>
          </p:cNvSpPr>
          <p:nvPr>
            <p:ph type="body" sz="half" idx="1"/>
          </p:nvPr>
        </p:nvSpPr>
        <p:spPr>
          <a:xfrm>
            <a:off x="1278540" y="6711696"/>
            <a:ext cx="12489914" cy="5650992"/>
          </a:xfrm>
        </p:spPr>
        <p:txBody>
          <a:bodyPr vert="horz" lIns="91440" tIns="45720" rIns="91440" bIns="45720" rtlCol="0">
            <a:normAutofit fontScale="92500" lnSpcReduction="10000"/>
          </a:bodyPr>
          <a:lstStyle/>
          <a:p>
            <a:pPr indent="-228600" defTabSz="914400">
              <a:buFont typeface="Arial" panose="020B0604020202020204" pitchFamily="34" charset="0"/>
              <a:buChar char="•"/>
            </a:pPr>
            <a:r>
              <a:rPr lang="en-US" sz="4400" dirty="0"/>
              <a:t> HUMAN NATURE  (INDIVIDUALISM VS HOLISM)</a:t>
            </a:r>
          </a:p>
          <a:p>
            <a:pPr indent="-228600" defTabSz="914400">
              <a:buFont typeface="Arial" panose="020B0604020202020204" pitchFamily="34" charset="0"/>
              <a:buChar char="•"/>
            </a:pPr>
            <a:r>
              <a:rPr lang="en-US" sz="4400" dirty="0"/>
              <a:t>CULTURAL BACKGROUND</a:t>
            </a:r>
          </a:p>
          <a:p>
            <a:pPr indent="-228600" defTabSz="914400">
              <a:buFont typeface="Arial" panose="020B0604020202020204" pitchFamily="34" charset="0"/>
              <a:buChar char="•"/>
            </a:pPr>
            <a:r>
              <a:rPr lang="en-US" sz="4400" dirty="0"/>
              <a:t>FREE WILL </a:t>
            </a:r>
          </a:p>
          <a:p>
            <a:pPr indent="-228600" defTabSz="914400">
              <a:buFont typeface="Arial" panose="020B0604020202020204" pitchFamily="34" charset="0"/>
              <a:buChar char="•"/>
            </a:pPr>
            <a:r>
              <a:rPr lang="en-US" sz="4400" dirty="0"/>
              <a:t> ONTOLOGY OF CRIME (SOCIETAL VS INDIVIDUAL)</a:t>
            </a:r>
          </a:p>
          <a:p>
            <a:pPr indent="-228600" defTabSz="914400">
              <a:buFont typeface="Arial" panose="020B0604020202020204" pitchFamily="34" charset="0"/>
              <a:buChar char="•"/>
            </a:pPr>
            <a:r>
              <a:rPr lang="en-US" sz="4400" dirty="0"/>
              <a:t> HUMAN NATURE OF PUNISHMENT</a:t>
            </a:r>
          </a:p>
          <a:p>
            <a:pPr indent="-228600" defTabSz="914400">
              <a:buFont typeface="Arial" panose="020B0604020202020204" pitchFamily="34" charset="0"/>
              <a:buChar char="•"/>
            </a:pPr>
            <a:r>
              <a:rPr lang="en-US" sz="4400" dirty="0"/>
              <a:t>ADMINISTRATION OF JUSTICE</a:t>
            </a:r>
          </a:p>
        </p:txBody>
      </p:sp>
      <p:pic>
        <p:nvPicPr>
          <p:cNvPr id="6" name="Рисунок 5">
            <a:extLst>
              <a:ext uri="{FF2B5EF4-FFF2-40B4-BE49-F238E27FC236}">
                <a16:creationId xmlns:a16="http://schemas.microsoft.com/office/drawing/2014/main" id="{0FF1B494-63AC-D932-4518-D48726BFE3B8}"/>
              </a:ext>
            </a:extLst>
          </p:cNvPr>
          <p:cNvPicPr>
            <a:picLocks noChangeAspect="1"/>
          </p:cNvPicPr>
          <p:nvPr/>
        </p:nvPicPr>
        <p:blipFill rotWithShape="1">
          <a:blip r:embed="rId2"/>
          <a:srcRect t="8502" r="1" b="176"/>
          <a:stretch/>
        </p:blipFill>
        <p:spPr>
          <a:xfrm>
            <a:off x="15368014" y="1207008"/>
            <a:ext cx="8101584" cy="11155680"/>
          </a:xfrm>
          <a:prstGeom prst="rect">
            <a:avLst/>
          </a:prstGeom>
        </p:spPr>
      </p:pic>
    </p:spTree>
    <p:extLst>
      <p:ext uri="{BB962C8B-B14F-4D97-AF65-F5344CB8AC3E}">
        <p14:creationId xmlns:p14="http://schemas.microsoft.com/office/powerpoint/2010/main" val="518415828"/>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1631</TotalTime>
  <Words>1130</Words>
  <Application>Microsoft Macintosh PowerPoint</Application>
  <PresentationFormat>Произвольный</PresentationFormat>
  <Paragraphs>74</Paragraphs>
  <Slides>18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18</vt:i4>
      </vt:variant>
    </vt:vector>
  </HeadingPairs>
  <TitlesOfParts>
    <vt:vector size="26" baseType="lpstr">
      <vt:lpstr>-apple-system</vt:lpstr>
      <vt:lpstr>Arial</vt:lpstr>
      <vt:lpstr>BemboStd</vt:lpstr>
      <vt:lpstr>Calibri</vt:lpstr>
      <vt:lpstr>Calibri Light</vt:lpstr>
      <vt:lpstr>Helvetica Neue</vt:lpstr>
      <vt:lpstr>Times New Roman</vt:lpstr>
      <vt:lpstr>Тема Office</vt:lpstr>
      <vt:lpstr>     TRENDS IN CRIMINAL POLICY: (DIS) ORGANISING THE CHAOS  Lecture 5.   CRIMINALISATION VS DECRIMINALISATION   (CULTURAL APPROACH) </vt:lpstr>
      <vt:lpstr>Презентация PowerPoint</vt:lpstr>
      <vt:lpstr>CULTURE OF CRIMINALIZATION  shared set of (implicit and explicit) values, ideas, concepts, and rules of behaviour that allow a social group to function and perpetuate itself ... [it is] the dynamic and evolving socially constructed reality that exists in the minds of social group members.   Hudelson, Patricia M. 2004. “Culture and Quality: An Anthropological Perspective.”  International Journal for Quality Health Care 16, no. 5: 345–6   </vt:lpstr>
      <vt:lpstr>CRIME AND PUNISHMENT ARE SOCIAL CONSTRUCTS THAT DEPEND ON CULTURE</vt:lpstr>
      <vt:lpstr>This painting shows Lao Tzu, Shakyamuni Buddha, and Confucius tasting vinegar. Each has a different reaction and facial expression that corresponds to the basics of understanding the teachings. Confucius has disgust on his face, Buddha has sorrow, and Lao Tzu has a smile on his face</vt:lpstr>
      <vt:lpstr>"如果垫子铺得不平整，主人就不会坐在上面。"</vt:lpstr>
      <vt:lpstr>the bitter winds of everyday existence </vt:lpstr>
      <vt:lpstr>the vinegar that symbolizes the Life Essence does taste unpleasant</vt:lpstr>
      <vt:lpstr>Monotheism and criminal policy (e.g., Judaism, Christianity, Islam, Buddhism, Gandhian) </vt:lpstr>
      <vt:lpstr>MONOPOLARITY</vt:lpstr>
      <vt:lpstr>NARRATIVES OF CRIMINALIZATION</vt:lpstr>
      <vt:lpstr>INFLUENCE OF STORYTELLING</vt:lpstr>
      <vt:lpstr>The social media revolution </vt:lpstr>
      <vt:lpstr>WEAKNESS OF STATE</vt:lpstr>
      <vt:lpstr>The constituent elements of the theory of criminalization are:</vt:lpstr>
      <vt:lpstr>The grounds of criminalization should include</vt:lpstr>
      <vt:lpstr>The principles of criminalization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LEGISLATION</dc:title>
  <cp:lastModifiedBy>Viacheslav Tuliakov</cp:lastModifiedBy>
  <cp:revision>27</cp:revision>
  <dcterms:modified xsi:type="dcterms:W3CDTF">2023-08-18T06:04:38Z</dcterms:modified>
</cp:coreProperties>
</file>