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8"/>
  </p:notesMasterIdLst>
  <p:sldIdLst>
    <p:sldId id="256" r:id="rId2"/>
    <p:sldId id="280" r:id="rId3"/>
    <p:sldId id="257" r:id="rId4"/>
    <p:sldId id="261" r:id="rId5"/>
    <p:sldId id="262" r:id="rId6"/>
    <p:sldId id="263" r:id="rId7"/>
    <p:sldId id="264" r:id="rId8"/>
    <p:sldId id="281" r:id="rId9"/>
    <p:sldId id="278" r:id="rId10"/>
    <p:sldId id="273" r:id="rId11"/>
    <p:sldId id="274" r:id="rId12"/>
    <p:sldId id="275" r:id="rId13"/>
    <p:sldId id="276" r:id="rId14"/>
    <p:sldId id="277" r:id="rId15"/>
    <p:sldId id="282" r:id="rId16"/>
    <p:sldId id="265" r:id="rId17"/>
    <p:sldId id="266" r:id="rId18"/>
    <p:sldId id="267" r:id="rId19"/>
    <p:sldId id="268" r:id="rId20"/>
    <p:sldId id="269" r:id="rId21"/>
    <p:sldId id="270" r:id="rId22"/>
    <p:sldId id="283" r:id="rId23"/>
    <p:sldId id="258" r:id="rId24"/>
    <p:sldId id="271" r:id="rId25"/>
    <p:sldId id="272" r:id="rId26"/>
    <p:sldId id="279"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FDB96F1A-8304-47B0-A9CD-1B9ECD77F51C}">
          <p14:sldIdLst>
            <p14:sldId id="256"/>
            <p14:sldId id="280"/>
            <p14:sldId id="257"/>
            <p14:sldId id="261"/>
            <p14:sldId id="262"/>
            <p14:sldId id="263"/>
            <p14:sldId id="264"/>
            <p14:sldId id="281"/>
            <p14:sldId id="278"/>
            <p14:sldId id="273"/>
            <p14:sldId id="274"/>
            <p14:sldId id="275"/>
            <p14:sldId id="276"/>
            <p14:sldId id="277"/>
            <p14:sldId id="282"/>
            <p14:sldId id="265"/>
            <p14:sldId id="266"/>
            <p14:sldId id="267"/>
            <p14:sldId id="268"/>
            <p14:sldId id="269"/>
            <p14:sldId id="270"/>
            <p14:sldId id="283"/>
            <p14:sldId id="258"/>
            <p14:sldId id="271"/>
            <p14:sldId id="272"/>
            <p14:sldId id="279"/>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uzmin Family" initials="KF"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114787"/>
    <a:srgbClr val="144A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2120" y="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B1BD1B-F548-41DD-824B-AA0D831E2FA1}" type="datetimeFigureOut">
              <a:rPr lang="x-none" smtClean="0"/>
              <a:t>25.01.2019</a:t>
            </a:fld>
            <a:endParaRPr lang="x-none"/>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x-none"/>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70CEE-EF22-47DA-A014-52F2B56506E1}" type="slidenum">
              <a:rPr lang="x-none" smtClean="0"/>
              <a:t>‹#›</a:t>
            </a:fld>
            <a:endParaRPr lang="x-none"/>
          </a:p>
        </p:txBody>
      </p:sp>
    </p:spTree>
    <p:extLst>
      <p:ext uri="{BB962C8B-B14F-4D97-AF65-F5344CB8AC3E}">
        <p14:creationId xmlns:p14="http://schemas.microsoft.com/office/powerpoint/2010/main" val="2506849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x-none" dirty="0"/>
          </a:p>
        </p:txBody>
      </p:sp>
      <p:sp>
        <p:nvSpPr>
          <p:cNvPr id="4" name="Номер слайда 3"/>
          <p:cNvSpPr>
            <a:spLocks noGrp="1"/>
          </p:cNvSpPr>
          <p:nvPr>
            <p:ph type="sldNum" sz="quarter" idx="10"/>
          </p:nvPr>
        </p:nvSpPr>
        <p:spPr/>
        <p:txBody>
          <a:bodyPr/>
          <a:lstStyle/>
          <a:p>
            <a:fld id="{EDA70CEE-EF22-47DA-A014-52F2B56506E1}" type="slidenum">
              <a:rPr lang="x-none" smtClean="0"/>
              <a:t>16</a:t>
            </a:fld>
            <a:endParaRPr lang="x-none"/>
          </a:p>
        </p:txBody>
      </p:sp>
    </p:spTree>
    <p:extLst>
      <p:ext uri="{BB962C8B-B14F-4D97-AF65-F5344CB8AC3E}">
        <p14:creationId xmlns:p14="http://schemas.microsoft.com/office/powerpoint/2010/main" val="7539872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ru-RU"/>
              <a:t>Образец заголовка</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A233B15E-FE17-4C78-8268-8595A2FF3498}" type="datetimeFigureOut">
              <a:rPr lang="x-none" smtClean="0"/>
              <a:t>25.01.2019</a:t>
            </a:fld>
            <a:endParaRPr lang="x-none"/>
          </a:p>
        </p:txBody>
      </p:sp>
      <p:sp>
        <p:nvSpPr>
          <p:cNvPr id="5" name="Footer Placeholder 4"/>
          <p:cNvSpPr>
            <a:spLocks noGrp="1"/>
          </p:cNvSpPr>
          <p:nvPr>
            <p:ph type="ftr" sz="quarter" idx="11"/>
          </p:nvPr>
        </p:nvSpPr>
        <p:spPr>
          <a:xfrm>
            <a:off x="3962399" y="5870575"/>
            <a:ext cx="4893958" cy="377825"/>
          </a:xfrm>
        </p:spPr>
        <p:txBody>
          <a:bodyPr/>
          <a:lstStyle/>
          <a:p>
            <a:endParaRPr lang="x-none"/>
          </a:p>
        </p:txBody>
      </p:sp>
      <p:sp>
        <p:nvSpPr>
          <p:cNvPr id="6" name="Slide Number Placeholder 5"/>
          <p:cNvSpPr>
            <a:spLocks noGrp="1"/>
          </p:cNvSpPr>
          <p:nvPr>
            <p:ph type="sldNum" sz="quarter" idx="12"/>
          </p:nvPr>
        </p:nvSpPr>
        <p:spPr>
          <a:xfrm>
            <a:off x="10608958" y="5870575"/>
            <a:ext cx="551167" cy="377825"/>
          </a:xfrm>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418362189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233B15E-FE17-4C78-8268-8595A2FF3498}" type="datetimeFigureOut">
              <a:rPr lang="x-none" smtClean="0"/>
              <a:t>25.01.2019</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329914646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233B15E-FE17-4C78-8268-8595A2FF3498}" type="datetimeFigureOut">
              <a:rPr lang="x-none" smtClean="0"/>
              <a:t>25.01.2019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42003158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233B15E-FE17-4C78-8268-8595A2FF3498}" type="datetimeFigureOut">
              <a:rPr lang="x-none" smtClean="0"/>
              <a:t>25.01.2019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1142383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233B15E-FE17-4C78-8268-8595A2FF3498}" type="datetimeFigureOut">
              <a:rPr lang="x-none" smtClean="0"/>
              <a:t>25.01.2019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28197563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233B15E-FE17-4C78-8268-8595A2FF3498}" type="datetimeFigureOut">
              <a:rPr lang="x-none" smtClean="0"/>
              <a:t>25.01.2019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2329679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233B15E-FE17-4C78-8268-8595A2FF3498}" type="datetimeFigureOut">
              <a:rPr lang="x-none" smtClean="0"/>
              <a:t>25.01.2019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15762606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233B15E-FE17-4C78-8268-8595A2FF3498}" type="datetimeFigureOut">
              <a:rPr lang="x-none" smtClean="0"/>
              <a:t>25.01.2019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6261744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233B15E-FE17-4C78-8268-8595A2FF3498}" type="datetimeFigureOut">
              <a:rPr lang="x-none" smtClean="0"/>
              <a:t>25.01.2019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334868131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233B15E-FE17-4C78-8268-8595A2FF3498}" type="datetimeFigureOut">
              <a:rPr lang="x-none" smtClean="0"/>
              <a:t>25.01.2019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23332375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ru-RU"/>
              <a:t>Образец заголовка</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233B15E-FE17-4C78-8268-8595A2FF3498}" type="datetimeFigureOut">
              <a:rPr lang="x-none" smtClean="0"/>
              <a:t>25.01.2019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25029845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A233B15E-FE17-4C78-8268-8595A2FF3498}" type="datetimeFigureOut">
              <a:rPr lang="x-none" smtClean="0"/>
              <a:t>25.01.2019</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40229110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A233B15E-FE17-4C78-8268-8595A2FF3498}" type="datetimeFigureOut">
              <a:rPr lang="x-none" smtClean="0"/>
              <a:t>25.01.2019</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8012671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A233B15E-FE17-4C78-8268-8595A2FF3498}" type="datetimeFigureOut">
              <a:rPr lang="x-none" smtClean="0"/>
              <a:t>25.01.2019</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23752652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A233B15E-FE17-4C78-8268-8595A2FF3498}" type="datetimeFigureOut">
              <a:rPr lang="x-none" smtClean="0"/>
              <a:t>25.01.2019</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23634303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233B15E-FE17-4C78-8268-8595A2FF3498}" type="datetimeFigureOut">
              <a:rPr lang="x-none" smtClean="0"/>
              <a:t>25.01.2019</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22362197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ru-RU"/>
              <a:t>Образец заголовка</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233B15E-FE17-4C78-8268-8595A2FF3498}" type="datetimeFigureOut">
              <a:rPr lang="x-none" smtClean="0"/>
              <a:t>25.01.2019</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605B72AA-3AEC-4758-B2A6-9D714573A316}" type="slidenum">
              <a:rPr lang="x-none" smtClean="0"/>
              <a:t>‹#›</a:t>
            </a:fld>
            <a:endParaRPr lang="x-none"/>
          </a:p>
        </p:txBody>
      </p:sp>
    </p:spTree>
    <p:extLst>
      <p:ext uri="{BB962C8B-B14F-4D97-AF65-F5344CB8AC3E}">
        <p14:creationId xmlns:p14="http://schemas.microsoft.com/office/powerpoint/2010/main" val="28507450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233B15E-FE17-4C78-8268-8595A2FF3498}" type="datetimeFigureOut">
              <a:rPr lang="x-none" smtClean="0"/>
              <a:t>25.01.2019</a:t>
            </a:fld>
            <a:endParaRPr lang="x-none"/>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x-none"/>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05B72AA-3AEC-4758-B2A6-9D714573A316}" type="slidenum">
              <a:rPr lang="x-none" smtClean="0"/>
              <a:t>‹#›</a:t>
            </a:fld>
            <a:endParaRPr lang="x-none"/>
          </a:p>
        </p:txBody>
      </p:sp>
    </p:spTree>
    <p:extLst>
      <p:ext uri="{BB962C8B-B14F-4D97-AF65-F5344CB8AC3E}">
        <p14:creationId xmlns:p14="http://schemas.microsoft.com/office/powerpoint/2010/main" val="578003106"/>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hyperlink" Target="http://www.elsevier.com/journals/journal-of-criminal-justice/0047-2352/guide-for-authors" TargetMode="External"/><Relationship Id="rId2" Type="http://schemas.openxmlformats.org/officeDocument/2006/relationships/hyperlink" Target="http://www.elsevier.com/journals/journal-of-criminal-justice/0047-2352?generatepdf=true" TargetMode="External"/><Relationship Id="rId1" Type="http://schemas.openxmlformats.org/officeDocument/2006/relationships/slideLayout" Target="../slideLayouts/slideLayout9.xml"/><Relationship Id="rId6" Type="http://schemas.openxmlformats.org/officeDocument/2006/relationships/image" Target="../media/image14.gif"/><Relationship Id="rId5" Type="http://schemas.openxmlformats.org/officeDocument/2006/relationships/hyperlink" Target="https://www.elsevier.com/understand-publishing" TargetMode="External"/><Relationship Id="rId4" Type="http://schemas.openxmlformats.org/officeDocument/2006/relationships/hyperlink" Target="https://www.elsevier.com/connect/7-steps-to-publishing-in-a-scientific-journa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gif"/><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iopscience.iop.org/volume/1751-8121/44" TargetMode="External"/><Relationship Id="rId2" Type="http://schemas.openxmlformats.org/officeDocument/2006/relationships/hyperlink" Target="http://iopscience.iop.org/journal/1751-8121" TargetMode="Externa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hyperlink" Target="http://iopscience.iop.org/issue/1751-8121/44/49"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75FB82-128E-4963-81B4-966E96609455}"/>
              </a:ext>
            </a:extLst>
          </p:cNvPr>
          <p:cNvSpPr>
            <a:spLocks noGrp="1"/>
          </p:cNvSpPr>
          <p:nvPr>
            <p:ph type="ctrTitle"/>
          </p:nvPr>
        </p:nvSpPr>
        <p:spPr>
          <a:xfrm>
            <a:off x="360608" y="2815563"/>
            <a:ext cx="11470783" cy="1600158"/>
          </a:xfrm>
        </p:spPr>
        <p:txBody>
          <a:bodyPr>
            <a:normAutofit/>
          </a:bodyPr>
          <a:lstStyle/>
          <a:p>
            <a:pPr algn="ctr"/>
            <a:r>
              <a:rPr lang="uk-UA" b="1" dirty="0">
                <a:ln w="38100" cmpd="sng">
                  <a:solidFill>
                    <a:schemeClr val="tx1"/>
                  </a:solidFill>
                </a:ln>
                <a:effectLst>
                  <a:outerShdw blurRad="38100" dist="38100" dir="2700000" algn="tl">
                    <a:srgbClr val="000000">
                      <a:alpha val="43137"/>
                    </a:srgbClr>
                  </a:outerShdw>
                </a:effectLst>
              </a:rPr>
              <a:t>Оформлення правових досліджень:</a:t>
            </a:r>
            <a:br>
              <a:rPr lang="uk-UA" b="1" dirty="0">
                <a:ln w="38100" cmpd="sng">
                  <a:solidFill>
                    <a:schemeClr val="tx1"/>
                  </a:solidFill>
                </a:ln>
                <a:effectLst>
                  <a:outerShdw blurRad="38100" dist="38100" dir="2700000" algn="tl">
                    <a:srgbClr val="000000">
                      <a:alpha val="43137"/>
                    </a:srgbClr>
                  </a:outerShdw>
                </a:effectLst>
              </a:rPr>
            </a:br>
            <a:r>
              <a:rPr lang="uk-UA" b="1" dirty="0">
                <a:ln w="38100" cmpd="sng">
                  <a:solidFill>
                    <a:schemeClr val="tx1"/>
                  </a:solidFill>
                </a:ln>
                <a:effectLst>
                  <a:outerShdw blurRad="38100" dist="38100" dir="2700000" algn="tl">
                    <a:srgbClr val="000000">
                      <a:alpha val="43137"/>
                    </a:srgbClr>
                  </a:outerShdw>
                </a:effectLst>
              </a:rPr>
              <a:t>нові вимоги до наукових робіт юриста</a:t>
            </a:r>
            <a:endParaRPr lang="x-none" b="1" dirty="0">
              <a:ln w="38100" cmpd="sng">
                <a:solidFill>
                  <a:schemeClr val="tx1"/>
                </a:solidFill>
              </a:ln>
              <a:effectLst>
                <a:outerShdw blurRad="38100" dist="38100" dir="2700000" algn="tl">
                  <a:srgbClr val="000000">
                    <a:alpha val="43137"/>
                  </a:srgbClr>
                </a:outerShdw>
              </a:effectLst>
            </a:endParaRPr>
          </a:p>
        </p:txBody>
      </p:sp>
      <p:sp>
        <p:nvSpPr>
          <p:cNvPr id="3" name="Подзаголовок 2">
            <a:extLst>
              <a:ext uri="{FF2B5EF4-FFF2-40B4-BE49-F238E27FC236}">
                <a16:creationId xmlns:a16="http://schemas.microsoft.com/office/drawing/2014/main" id="{23B711ED-11C8-42E4-A66A-B50BCB4E2864}"/>
              </a:ext>
            </a:extLst>
          </p:cNvPr>
          <p:cNvSpPr>
            <a:spLocks noGrp="1"/>
          </p:cNvSpPr>
          <p:nvPr>
            <p:ph type="subTitle" idx="1"/>
          </p:nvPr>
        </p:nvSpPr>
        <p:spPr>
          <a:xfrm>
            <a:off x="5718219" y="4641559"/>
            <a:ext cx="5765441" cy="1745087"/>
          </a:xfrm>
        </p:spPr>
        <p:txBody>
          <a:bodyPr>
            <a:normAutofit fontScale="92500" lnSpcReduction="20000"/>
          </a:bodyPr>
          <a:lstStyle/>
          <a:p>
            <a:endParaRPr lang="uk-UA" dirty="0"/>
          </a:p>
          <a:p>
            <a:pPr>
              <a:lnSpc>
                <a:spcPct val="120000"/>
              </a:lnSpc>
              <a:spcAft>
                <a:spcPts val="0"/>
              </a:spcAft>
            </a:pPr>
            <a:r>
              <a:rPr lang="uk-UA" sz="2500" b="1" i="1" cap="none" dirty="0">
                <a:effectLst>
                  <a:outerShdw blurRad="38100" dist="38100" dir="2700000" algn="tl">
                    <a:srgbClr val="000000">
                      <a:alpha val="43137"/>
                    </a:srgbClr>
                  </a:outerShdw>
                </a:effectLst>
              </a:rPr>
              <a:t>Кузьмін </a:t>
            </a:r>
            <a:r>
              <a:rPr lang="uk-UA" sz="2500" b="1" i="1" cap="none">
                <a:effectLst>
                  <a:outerShdw blurRad="38100" dist="38100" dir="2700000" algn="tl">
                    <a:srgbClr val="000000">
                      <a:alpha val="43137"/>
                    </a:srgbClr>
                  </a:outerShdw>
                </a:effectLst>
              </a:rPr>
              <a:t>Едуард Едуардович</a:t>
            </a:r>
            <a:r>
              <a:rPr lang="uk-UA" sz="2500" cap="none">
                <a:effectLst>
                  <a:outerShdw blurRad="38100" dist="38100" dir="2700000" algn="tl">
                    <a:srgbClr val="000000">
                      <a:alpha val="43137"/>
                    </a:srgbClr>
                  </a:outerShdw>
                </a:effectLst>
              </a:rPr>
              <a:t>,</a:t>
            </a:r>
            <a:endParaRPr lang="uk-UA" sz="2500" cap="none" dirty="0">
              <a:effectLst>
                <a:outerShdw blurRad="38100" dist="38100" dir="2700000" algn="tl">
                  <a:srgbClr val="000000">
                    <a:alpha val="43137"/>
                  </a:srgbClr>
                </a:outerShdw>
              </a:effectLst>
            </a:endParaRPr>
          </a:p>
          <a:p>
            <a:pPr>
              <a:lnSpc>
                <a:spcPct val="120000"/>
              </a:lnSpc>
              <a:spcAft>
                <a:spcPts val="0"/>
              </a:spcAft>
            </a:pPr>
            <a:r>
              <a:rPr lang="uk-UA" sz="2200" cap="none" dirty="0">
                <a:effectLst>
                  <a:outerShdw blurRad="38100" dist="38100" dir="2700000" algn="tl">
                    <a:srgbClr val="000000">
                      <a:alpha val="43137"/>
                    </a:srgbClr>
                  </a:outerShdw>
                </a:effectLst>
              </a:rPr>
              <a:t>асистент кафедри кримінального права НУ «ОЮА»,</a:t>
            </a:r>
          </a:p>
          <a:p>
            <a:pPr>
              <a:lnSpc>
                <a:spcPct val="120000"/>
              </a:lnSpc>
              <a:spcAft>
                <a:spcPts val="0"/>
              </a:spcAft>
            </a:pPr>
            <a:r>
              <a:rPr lang="uk-UA" sz="2200" cap="none" dirty="0">
                <a:effectLst>
                  <a:outerShdw blurRad="38100" dist="38100" dir="2700000" algn="tl">
                    <a:srgbClr val="000000">
                      <a:alpha val="43137"/>
                    </a:srgbClr>
                  </a:outerShdw>
                </a:effectLst>
              </a:rPr>
              <a:t>е</a:t>
            </a:r>
            <a:r>
              <a:rPr lang="en-US" sz="2200" cap="none" dirty="0">
                <a:effectLst>
                  <a:outerShdw blurRad="38100" dist="38100" dir="2700000" algn="tl">
                    <a:srgbClr val="000000">
                      <a:alpha val="43137"/>
                    </a:srgbClr>
                  </a:outerShdw>
                </a:effectLst>
              </a:rPr>
              <a:t>x</a:t>
            </a:r>
            <a:r>
              <a:rPr lang="uk-UA" sz="2200" cap="none" dirty="0">
                <a:effectLst>
                  <a:outerShdw blurRad="38100" dist="38100" dir="2700000" algn="tl">
                    <a:srgbClr val="000000">
                      <a:alpha val="43137"/>
                    </a:srgbClr>
                  </a:outerShdw>
                </a:effectLst>
              </a:rPr>
              <a:t>-бібліограф Науково-інформаційного центру</a:t>
            </a:r>
          </a:p>
          <a:p>
            <a:pPr>
              <a:lnSpc>
                <a:spcPct val="120000"/>
              </a:lnSpc>
              <a:spcAft>
                <a:spcPts val="0"/>
              </a:spcAft>
            </a:pPr>
            <a:r>
              <a:rPr lang="uk-UA" sz="2200" cap="none" dirty="0">
                <a:effectLst>
                  <a:outerShdw blurRad="38100" dist="38100" dir="2700000" algn="tl">
                    <a:srgbClr val="000000">
                      <a:alpha val="43137"/>
                    </a:srgbClr>
                  </a:outerShdw>
                </a:effectLst>
              </a:rPr>
              <a:t>Наукової бібліотеки НУ «ОЮА»</a:t>
            </a:r>
            <a:endParaRPr lang="x-none" sz="2200" cap="none" dirty="0">
              <a:effectLst>
                <a:outerShdw blurRad="38100" dist="38100" dir="2700000" algn="tl">
                  <a:srgbClr val="000000">
                    <a:alpha val="43137"/>
                  </a:srgbClr>
                </a:outerShdw>
              </a:effectLst>
            </a:endParaRPr>
          </a:p>
        </p:txBody>
      </p:sp>
      <p:pic>
        <p:nvPicPr>
          <p:cNvPr id="5" name="Рисунок 4">
            <a:extLst>
              <a:ext uri="{FF2B5EF4-FFF2-40B4-BE49-F238E27FC236}">
                <a16:creationId xmlns:a16="http://schemas.microsoft.com/office/drawing/2014/main" id="{05DB29E3-59A6-4E6D-9794-477466C37F7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68435" y="739178"/>
            <a:ext cx="1917878" cy="1692245"/>
          </a:xfrm>
          <a:prstGeom prst="rect">
            <a:avLst/>
          </a:prstGeom>
        </p:spPr>
      </p:pic>
      <p:pic>
        <p:nvPicPr>
          <p:cNvPr id="9" name="Рисунок 8">
            <a:extLst>
              <a:ext uri="{FF2B5EF4-FFF2-40B4-BE49-F238E27FC236}">
                <a16:creationId xmlns:a16="http://schemas.microsoft.com/office/drawing/2014/main" id="{B9FB8899-6CFE-4924-B312-55FE0882E5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425" y="550401"/>
            <a:ext cx="1839908" cy="1936293"/>
          </a:xfrm>
          <a:prstGeom prst="rect">
            <a:avLst/>
          </a:prstGeom>
        </p:spPr>
      </p:pic>
      <p:sp>
        <p:nvSpPr>
          <p:cNvPr id="14" name="Подзаголовок 2">
            <a:extLst>
              <a:ext uri="{FF2B5EF4-FFF2-40B4-BE49-F238E27FC236}">
                <a16:creationId xmlns:a16="http://schemas.microsoft.com/office/drawing/2014/main" id="{F0E1C86D-FAE4-4A5A-8162-484FA30DCE34}"/>
              </a:ext>
            </a:extLst>
          </p:cNvPr>
          <p:cNvSpPr txBox="1">
            <a:spLocks/>
          </p:cNvSpPr>
          <p:nvPr/>
        </p:nvSpPr>
        <p:spPr>
          <a:xfrm>
            <a:off x="2144333" y="355038"/>
            <a:ext cx="7903335" cy="1918083"/>
          </a:xfrm>
          <a:prstGeom prst="rect">
            <a:avLst/>
          </a:prstGeom>
        </p:spPr>
        <p:txBody>
          <a:bodyPr vert="horz" lIns="91440" tIns="45720" rIns="91440" bIns="45720" rtlCol="0" anchor="t">
            <a:noAutofit/>
          </a:bodyPr>
          <a:lstStyle>
            <a:lvl1pPr marL="0" indent="0" algn="r" defTabSz="457200" rtl="0" eaLnBrk="1" latinLnBrk="0" hangingPunct="1">
              <a:spcBef>
                <a:spcPts val="0"/>
              </a:spcBef>
              <a:spcAft>
                <a:spcPts val="1000"/>
              </a:spcAft>
              <a:buClr>
                <a:schemeClr val="tx1"/>
              </a:buClr>
              <a:buSzPct val="100000"/>
              <a:buFont typeface="Arial"/>
              <a:buNone/>
              <a:defRPr sz="1800" kern="1200" cap="all">
                <a:solidFill>
                  <a:schemeClr val="tx1"/>
                </a:solidFill>
                <a:effectLst/>
                <a:latin typeface="+mn-lt"/>
                <a:ea typeface="+mn-ea"/>
                <a:cs typeface="+mn-cs"/>
              </a:defRPr>
            </a:lvl1pPr>
            <a:lvl2pPr marL="457200" indent="0" algn="ctr" defTabSz="457200" rtl="0" eaLnBrk="1" latinLnBrk="0" hangingPunct="1">
              <a:spcBef>
                <a:spcPts val="0"/>
              </a:spcBef>
              <a:spcAft>
                <a:spcPts val="1000"/>
              </a:spcAft>
              <a:buClr>
                <a:schemeClr val="tx1"/>
              </a:buClr>
              <a:buSzPct val="100000"/>
              <a:buFont typeface="Arial"/>
              <a:buNone/>
              <a:defRPr sz="1600" kern="1200" cap="none">
                <a:solidFill>
                  <a:schemeClr val="tx1">
                    <a:tint val="75000"/>
                  </a:schemeClr>
                </a:solidFill>
                <a:effectLst/>
                <a:latin typeface="+mn-lt"/>
                <a:ea typeface="+mn-ea"/>
                <a:cs typeface="+mn-cs"/>
              </a:defRPr>
            </a:lvl2pPr>
            <a:lvl3pPr marL="914400" indent="0" algn="ctr" defTabSz="457200" rtl="0" eaLnBrk="1" latinLnBrk="0" hangingPunct="1">
              <a:spcBef>
                <a:spcPts val="0"/>
              </a:spcBef>
              <a:spcAft>
                <a:spcPts val="1000"/>
              </a:spcAft>
              <a:buClr>
                <a:schemeClr val="tx1"/>
              </a:buClr>
              <a:buSzPct val="100000"/>
              <a:buFont typeface="Arial"/>
              <a:buNone/>
              <a:defRPr sz="1400" kern="1200" cap="none">
                <a:solidFill>
                  <a:schemeClr val="tx1">
                    <a:tint val="75000"/>
                  </a:schemeClr>
                </a:solidFill>
                <a:effectLst/>
                <a:latin typeface="+mn-lt"/>
                <a:ea typeface="+mn-ea"/>
                <a:cs typeface="+mn-cs"/>
              </a:defRPr>
            </a:lvl3pPr>
            <a:lvl4pPr marL="1371600" indent="0" algn="ctr" defTabSz="457200" rtl="0" eaLnBrk="1" latinLnBrk="0" hangingPunct="1">
              <a:spcBef>
                <a:spcPts val="0"/>
              </a:spcBef>
              <a:spcAft>
                <a:spcPts val="1000"/>
              </a:spcAft>
              <a:buClr>
                <a:schemeClr val="tx1"/>
              </a:buClr>
              <a:buSzPct val="100000"/>
              <a:buFont typeface="Arial"/>
              <a:buNone/>
              <a:defRPr sz="1200" kern="1200" cap="none">
                <a:solidFill>
                  <a:schemeClr val="tx1">
                    <a:tint val="75000"/>
                  </a:schemeClr>
                </a:solidFill>
                <a:effectLst/>
                <a:latin typeface="+mn-lt"/>
                <a:ea typeface="+mn-ea"/>
                <a:cs typeface="+mn-cs"/>
              </a:defRPr>
            </a:lvl4pPr>
            <a:lvl5pPr marL="1828800" indent="0" algn="ctr" defTabSz="457200" rtl="0" eaLnBrk="1" latinLnBrk="0" hangingPunct="1">
              <a:spcBef>
                <a:spcPts val="0"/>
              </a:spcBef>
              <a:spcAft>
                <a:spcPts val="1000"/>
              </a:spcAft>
              <a:buClr>
                <a:schemeClr val="tx1"/>
              </a:buClr>
              <a:buSzPct val="100000"/>
              <a:buFont typeface="Arial"/>
              <a:buNone/>
              <a:defRPr sz="1200" kern="1200" cap="none">
                <a:solidFill>
                  <a:schemeClr val="tx1">
                    <a:tint val="75000"/>
                  </a:schemeClr>
                </a:solidFill>
                <a:effectLst/>
                <a:latin typeface="+mn-lt"/>
                <a:ea typeface="+mn-ea"/>
                <a:cs typeface="+mn-cs"/>
              </a:defRPr>
            </a:lvl5pPr>
            <a:lvl6pPr marL="2286000" indent="0" algn="ctr" defTabSz="457200" rtl="0" eaLnBrk="1" latinLnBrk="0" hangingPunct="1">
              <a:spcBef>
                <a:spcPts val="0"/>
              </a:spcBef>
              <a:spcAft>
                <a:spcPts val="1000"/>
              </a:spcAft>
              <a:buClr>
                <a:schemeClr val="tx1"/>
              </a:buClr>
              <a:buSzPct val="100000"/>
              <a:buFont typeface="Arial"/>
              <a:buNone/>
              <a:defRPr sz="1200" kern="1200" cap="none">
                <a:solidFill>
                  <a:schemeClr val="tx1">
                    <a:tint val="75000"/>
                  </a:schemeClr>
                </a:solidFill>
                <a:effectLst/>
                <a:latin typeface="+mn-lt"/>
                <a:ea typeface="+mn-ea"/>
                <a:cs typeface="+mn-cs"/>
              </a:defRPr>
            </a:lvl6pPr>
            <a:lvl7pPr marL="2743200" indent="0" algn="ctr" defTabSz="457200" rtl="0" eaLnBrk="1" latinLnBrk="0" hangingPunct="1">
              <a:spcBef>
                <a:spcPts val="0"/>
              </a:spcBef>
              <a:spcAft>
                <a:spcPts val="1000"/>
              </a:spcAft>
              <a:buClr>
                <a:schemeClr val="tx1"/>
              </a:buClr>
              <a:buSzPct val="100000"/>
              <a:buFont typeface="Arial"/>
              <a:buNone/>
              <a:defRPr sz="1200" kern="1200" cap="none">
                <a:solidFill>
                  <a:schemeClr val="tx1">
                    <a:tint val="75000"/>
                  </a:schemeClr>
                </a:solidFill>
                <a:effectLst/>
                <a:latin typeface="+mn-lt"/>
                <a:ea typeface="+mn-ea"/>
                <a:cs typeface="+mn-cs"/>
              </a:defRPr>
            </a:lvl7pPr>
            <a:lvl8pPr marL="3200400" indent="0" algn="ctr" defTabSz="457200" rtl="0" eaLnBrk="1" latinLnBrk="0" hangingPunct="1">
              <a:spcBef>
                <a:spcPts val="0"/>
              </a:spcBef>
              <a:spcAft>
                <a:spcPts val="1000"/>
              </a:spcAft>
              <a:buClr>
                <a:schemeClr val="tx1"/>
              </a:buClr>
              <a:buSzPct val="100000"/>
              <a:buFont typeface="Arial"/>
              <a:buNone/>
              <a:defRPr sz="1200" kern="1200" cap="none">
                <a:solidFill>
                  <a:schemeClr val="tx1">
                    <a:tint val="75000"/>
                  </a:schemeClr>
                </a:solidFill>
                <a:effectLst/>
                <a:latin typeface="+mn-lt"/>
                <a:ea typeface="+mn-ea"/>
                <a:cs typeface="+mn-cs"/>
              </a:defRPr>
            </a:lvl8pPr>
            <a:lvl9pPr marL="3657600" indent="0" algn="ctr" defTabSz="457200" rtl="0" eaLnBrk="1" latinLnBrk="0" hangingPunct="1">
              <a:spcBef>
                <a:spcPts val="0"/>
              </a:spcBef>
              <a:spcAft>
                <a:spcPts val="1000"/>
              </a:spcAft>
              <a:buClr>
                <a:schemeClr val="tx1"/>
              </a:buClr>
              <a:buSzPct val="100000"/>
              <a:buFont typeface="Arial"/>
              <a:buNone/>
              <a:defRPr sz="1200" kern="1200" cap="none">
                <a:solidFill>
                  <a:schemeClr val="tx1">
                    <a:tint val="75000"/>
                  </a:schemeClr>
                </a:solidFill>
                <a:effectLst/>
                <a:latin typeface="+mn-lt"/>
                <a:ea typeface="+mn-ea"/>
                <a:cs typeface="+mn-cs"/>
              </a:defRPr>
            </a:lvl9pPr>
          </a:lstStyle>
          <a:p>
            <a:pPr algn="ctr">
              <a:spcAft>
                <a:spcPts val="0"/>
              </a:spcAft>
            </a:pPr>
            <a:r>
              <a:rPr lang="uk-UA" sz="2000" b="1" dirty="0">
                <a:effectLst>
                  <a:outerShdw blurRad="38100" dist="38100" dir="2700000" algn="tl">
                    <a:srgbClr val="000000">
                      <a:alpha val="43137"/>
                    </a:srgbClr>
                  </a:outerShdw>
                </a:effectLst>
              </a:rPr>
              <a:t>Національний університет «Одеська юридична академія»</a:t>
            </a:r>
          </a:p>
          <a:p>
            <a:pPr algn="ctr">
              <a:spcAft>
                <a:spcPts val="0"/>
              </a:spcAft>
            </a:pPr>
            <a:r>
              <a:rPr lang="uk-UA" sz="2000" b="1" dirty="0">
                <a:effectLst>
                  <a:outerShdw blurRad="38100" dist="38100" dir="2700000" algn="tl">
                    <a:srgbClr val="000000">
                      <a:alpha val="43137"/>
                    </a:srgbClr>
                  </a:outerShdw>
                </a:effectLst>
              </a:rPr>
              <a:t>НАУКОВА БІБЛІОТЕКА</a:t>
            </a:r>
          </a:p>
          <a:p>
            <a:pPr algn="ctr">
              <a:spcAft>
                <a:spcPts val="0"/>
              </a:spcAft>
            </a:pPr>
            <a:endParaRPr lang="uk-UA" sz="2000" b="1" dirty="0">
              <a:effectLst>
                <a:outerShdw blurRad="38100" dist="38100" dir="2700000" algn="tl">
                  <a:srgbClr val="000000">
                    <a:alpha val="43137"/>
                  </a:srgbClr>
                </a:outerShdw>
              </a:effectLst>
            </a:endParaRPr>
          </a:p>
          <a:p>
            <a:pPr algn="ctr">
              <a:spcAft>
                <a:spcPts val="0"/>
              </a:spcAft>
            </a:pPr>
            <a:r>
              <a:rPr lang="uk-UA" sz="3000" b="1" dirty="0">
                <a:ln>
                  <a:solidFill>
                    <a:srgbClr val="FF9933"/>
                  </a:solidFill>
                </a:ln>
                <a:effectLst>
                  <a:outerShdw blurRad="38100" dist="38100" dir="2700000" algn="tl">
                    <a:srgbClr val="000000">
                      <a:alpha val="43137"/>
                    </a:srgbClr>
                  </a:outerShdw>
                </a:effectLst>
              </a:rPr>
              <a:t>ОСІННЯ ШКОЛА НАУКОВЦЯ</a:t>
            </a:r>
          </a:p>
          <a:p>
            <a:pPr algn="ctr">
              <a:spcAft>
                <a:spcPts val="0"/>
              </a:spcAft>
            </a:pPr>
            <a:r>
              <a:rPr lang="uk-UA" sz="2000" b="1" cap="none" dirty="0">
                <a:effectLst>
                  <a:outerShdw blurRad="38100" dist="38100" dir="2700000" algn="tl">
                    <a:srgbClr val="000000">
                      <a:alpha val="43137"/>
                    </a:srgbClr>
                  </a:outerShdw>
                </a:effectLst>
              </a:rPr>
              <a:t>7 листопада 2017 р.</a:t>
            </a:r>
          </a:p>
        </p:txBody>
      </p:sp>
    </p:spTree>
    <p:extLst>
      <p:ext uri="{BB962C8B-B14F-4D97-AF65-F5344CB8AC3E}">
        <p14:creationId xmlns:p14="http://schemas.microsoft.com/office/powerpoint/2010/main" val="35604832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animEffect transition="in" filter="fade">
                                      <p:cBhvr>
                                        <p:cTn id="21" dur="1000"/>
                                        <p:tgtEl>
                                          <p:spTgt spid="14">
                                            <p:txEl>
                                              <p:pRg st="0" end="0"/>
                                            </p:txEl>
                                          </p:spTgt>
                                        </p:tgtEl>
                                      </p:cBhvr>
                                    </p:animEffect>
                                    <p:anim calcmode="lin" valueType="num">
                                      <p:cBhvr>
                                        <p:cTn id="22"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1" end="1"/>
                                            </p:txEl>
                                          </p:spTgt>
                                        </p:tgtEl>
                                        <p:attrNameLst>
                                          <p:attrName>style.visibility</p:attrName>
                                        </p:attrNameLst>
                                      </p:cBhvr>
                                      <p:to>
                                        <p:strVal val="visible"/>
                                      </p:to>
                                    </p:set>
                                    <p:animEffect transition="in" filter="fade">
                                      <p:cBhvr>
                                        <p:cTn id="28" dur="1000"/>
                                        <p:tgtEl>
                                          <p:spTgt spid="14">
                                            <p:txEl>
                                              <p:pRg st="1" end="1"/>
                                            </p:txEl>
                                          </p:spTgt>
                                        </p:tgtEl>
                                      </p:cBhvr>
                                    </p:animEffect>
                                    <p:anim calcmode="lin" valueType="num">
                                      <p:cBhvr>
                                        <p:cTn id="29"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animEffect transition="in" filter="fade">
                                      <p:cBhvr>
                                        <p:cTn id="35" dur="1000"/>
                                        <p:tgtEl>
                                          <p:spTgt spid="14">
                                            <p:txEl>
                                              <p:pRg st="3" end="3"/>
                                            </p:txEl>
                                          </p:spTgt>
                                        </p:tgtEl>
                                      </p:cBhvr>
                                    </p:animEffect>
                                    <p:anim calcmode="lin" valueType="num">
                                      <p:cBhvr>
                                        <p:cTn id="36"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14">
                                            <p:txEl>
                                              <p:pRg st="3" end="3"/>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4">
                                            <p:txEl>
                                              <p:pRg st="4" end="4"/>
                                            </p:txEl>
                                          </p:spTgt>
                                        </p:tgtEl>
                                        <p:attrNameLst>
                                          <p:attrName>style.visibility</p:attrName>
                                        </p:attrNameLst>
                                      </p:cBhvr>
                                      <p:to>
                                        <p:strVal val="visible"/>
                                      </p:to>
                                    </p:set>
                                    <p:animEffect transition="in" filter="fade">
                                      <p:cBhvr>
                                        <p:cTn id="40" dur="1000"/>
                                        <p:tgtEl>
                                          <p:spTgt spid="14">
                                            <p:txEl>
                                              <p:pRg st="4" end="4"/>
                                            </p:txEl>
                                          </p:spTgt>
                                        </p:tgtEl>
                                      </p:cBhvr>
                                    </p:animEffect>
                                    <p:anim calcmode="lin" valueType="num">
                                      <p:cBhvr>
                                        <p:cTn id="41" dur="10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1000"/>
                                        <p:tgtEl>
                                          <p:spTgt spid="2"/>
                                        </p:tgtEl>
                                      </p:cBhvr>
                                    </p:animEffect>
                                    <p:anim calcmode="lin" valueType="num">
                                      <p:cBhvr>
                                        <p:cTn id="48" dur="1000" fill="hold"/>
                                        <p:tgtEl>
                                          <p:spTgt spid="2"/>
                                        </p:tgtEl>
                                        <p:attrNameLst>
                                          <p:attrName>ppt_x</p:attrName>
                                        </p:attrNameLst>
                                      </p:cBhvr>
                                      <p:tavLst>
                                        <p:tav tm="0">
                                          <p:val>
                                            <p:strVal val="#ppt_x"/>
                                          </p:val>
                                        </p:tav>
                                        <p:tav tm="100000">
                                          <p:val>
                                            <p:strVal val="#ppt_x"/>
                                          </p:val>
                                        </p:tav>
                                      </p:tavLst>
                                    </p:anim>
                                    <p:anim calcmode="lin" valueType="num">
                                      <p:cBhvr>
                                        <p:cTn id="4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1" end="1"/>
                                            </p:txEl>
                                          </p:spTgt>
                                        </p:tgtEl>
                                        <p:attrNameLst>
                                          <p:attrName>style.visibility</p:attrName>
                                        </p:attrNameLst>
                                      </p:cBhvr>
                                      <p:to>
                                        <p:strVal val="visible"/>
                                      </p:to>
                                    </p:set>
                                    <p:animEffect transition="in" filter="fade">
                                      <p:cBhvr>
                                        <p:cTn id="54" dur="1000"/>
                                        <p:tgtEl>
                                          <p:spTgt spid="3">
                                            <p:txEl>
                                              <p:pRg st="1" end="1"/>
                                            </p:txEl>
                                          </p:spTgt>
                                        </p:tgtEl>
                                      </p:cBhvr>
                                    </p:animEffect>
                                    <p:anim calcmode="lin" valueType="num">
                                      <p:cBhvr>
                                        <p:cTn id="5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2" end="2"/>
                                            </p:txEl>
                                          </p:spTgt>
                                        </p:tgtEl>
                                        <p:attrNameLst>
                                          <p:attrName>style.visibility</p:attrName>
                                        </p:attrNameLst>
                                      </p:cBhvr>
                                      <p:to>
                                        <p:strVal val="visible"/>
                                      </p:to>
                                    </p:set>
                                    <p:animEffect transition="in" filter="fade">
                                      <p:cBhvr>
                                        <p:cTn id="59" dur="1000"/>
                                        <p:tgtEl>
                                          <p:spTgt spid="3">
                                            <p:txEl>
                                              <p:pRg st="2" end="2"/>
                                            </p:txEl>
                                          </p:spTgt>
                                        </p:tgtEl>
                                      </p:cBhvr>
                                    </p:animEffect>
                                    <p:anim calcmode="lin" valueType="num">
                                      <p:cBhvr>
                                        <p:cTn id="6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3">
                                            <p:txEl>
                                              <p:pRg st="3" end="3"/>
                                            </p:txEl>
                                          </p:spTgt>
                                        </p:tgtEl>
                                        <p:attrNameLst>
                                          <p:attrName>style.visibility</p:attrName>
                                        </p:attrNameLst>
                                      </p:cBhvr>
                                      <p:to>
                                        <p:strVal val="visible"/>
                                      </p:to>
                                    </p:set>
                                    <p:animEffect transition="in" filter="fade">
                                      <p:cBhvr>
                                        <p:cTn id="64" dur="1000"/>
                                        <p:tgtEl>
                                          <p:spTgt spid="3">
                                            <p:txEl>
                                              <p:pRg st="3" end="3"/>
                                            </p:txEl>
                                          </p:spTgt>
                                        </p:tgtEl>
                                      </p:cBhvr>
                                    </p:animEffect>
                                    <p:anim calcmode="lin" valueType="num">
                                      <p:cBhvr>
                                        <p:cTn id="6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6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3">
                                            <p:txEl>
                                              <p:pRg st="4" end="4"/>
                                            </p:txEl>
                                          </p:spTgt>
                                        </p:tgtEl>
                                        <p:attrNameLst>
                                          <p:attrName>style.visibility</p:attrName>
                                        </p:attrNameLst>
                                      </p:cBhvr>
                                      <p:to>
                                        <p:strVal val="visible"/>
                                      </p:to>
                                    </p:set>
                                    <p:animEffect transition="in" filter="fade">
                                      <p:cBhvr>
                                        <p:cTn id="69" dur="1000"/>
                                        <p:tgtEl>
                                          <p:spTgt spid="3">
                                            <p:txEl>
                                              <p:pRg st="4" end="4"/>
                                            </p:txEl>
                                          </p:spTgt>
                                        </p:tgtEl>
                                      </p:cBhvr>
                                    </p:animEffect>
                                    <p:anim calcmode="lin" valueType="num">
                                      <p:cBhvr>
                                        <p:cTn id="7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7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0B31B234-6B1B-4553-9E42-370B7E894E89}"/>
              </a:ext>
            </a:extLst>
          </p:cNvPr>
          <p:cNvSpPr>
            <a:spLocks noGrp="1"/>
          </p:cNvSpPr>
          <p:nvPr>
            <p:ph type="title"/>
          </p:nvPr>
        </p:nvSpPr>
        <p:spPr>
          <a:xfrm>
            <a:off x="304799" y="194084"/>
            <a:ext cx="11545825" cy="2097023"/>
          </a:xfrm>
        </p:spPr>
        <p:txBody>
          <a:bodyPr>
            <a:noAutofit/>
          </a:bodyPr>
          <a:lstStyle/>
          <a:p>
            <a:pPr algn="ctr"/>
            <a:r>
              <a:rPr lang="uk-UA" sz="3000" b="1" dirty="0">
                <a:ln w="19050" cmpd="sng">
                  <a:solidFill>
                    <a:srgbClr val="FF9933"/>
                  </a:solidFill>
                </a:ln>
                <a:effectLst>
                  <a:outerShdw blurRad="38100" dist="38100" dir="2700000" algn="tl">
                    <a:srgbClr val="000000">
                      <a:alpha val="43137"/>
                    </a:srgbClr>
                  </a:outerShdw>
                </a:effectLst>
              </a:rPr>
              <a:t>Наказ Міністерства освіти і науки України про затвердження «ВИМОГ до оформлення дисертації» в редакції від  12.01.2017 *</a:t>
            </a:r>
          </a:p>
        </p:txBody>
      </p:sp>
      <p:sp>
        <p:nvSpPr>
          <p:cNvPr id="10" name="Текст 9">
            <a:extLst>
              <a:ext uri="{FF2B5EF4-FFF2-40B4-BE49-F238E27FC236}">
                <a16:creationId xmlns:a16="http://schemas.microsoft.com/office/drawing/2014/main" id="{CE9D6D0B-D8EF-44B9-A0A5-130C04589652}"/>
              </a:ext>
            </a:extLst>
          </p:cNvPr>
          <p:cNvSpPr>
            <a:spLocks noGrp="1"/>
          </p:cNvSpPr>
          <p:nvPr>
            <p:ph type="body" idx="1"/>
          </p:nvPr>
        </p:nvSpPr>
        <p:spPr>
          <a:xfrm>
            <a:off x="7522464" y="5705857"/>
            <a:ext cx="4443984" cy="1152144"/>
          </a:xfrm>
        </p:spPr>
        <p:txBody>
          <a:bodyPr>
            <a:normAutofit fontScale="77500" lnSpcReduction="20000"/>
          </a:bodyPr>
          <a:lstStyle/>
          <a:p>
            <a:endParaRPr lang="x-none" dirty="0"/>
          </a:p>
          <a:p>
            <a:endParaRPr lang="x-none" dirty="0"/>
          </a:p>
          <a:p>
            <a:r>
              <a:rPr lang="uk-UA" sz="2100" dirty="0">
                <a:effectLst>
                  <a:outerShdw blurRad="38100" dist="38100" dir="2700000" algn="tl">
                    <a:srgbClr val="000000">
                      <a:alpha val="43137"/>
                    </a:srgbClr>
                  </a:outerShdw>
                </a:effectLst>
              </a:rPr>
              <a:t>* </a:t>
            </a:r>
            <a:r>
              <a:rPr lang="en-US" sz="2100" dirty="0">
                <a:effectLst>
                  <a:outerShdw blurRad="38100" dist="38100" dir="2700000" algn="tl">
                    <a:srgbClr val="000000">
                      <a:alpha val="43137"/>
                    </a:srgbClr>
                  </a:outerShdw>
                </a:effectLst>
              </a:rPr>
              <a:t>http://zakon3.rada.gov.ua/laws/show/z0155-17</a:t>
            </a:r>
            <a:endParaRPr lang="x-none" dirty="0"/>
          </a:p>
        </p:txBody>
      </p:sp>
      <p:sp>
        <p:nvSpPr>
          <p:cNvPr id="3" name="Прямоугольник 2">
            <a:extLst>
              <a:ext uri="{FF2B5EF4-FFF2-40B4-BE49-F238E27FC236}">
                <a16:creationId xmlns:a16="http://schemas.microsoft.com/office/drawing/2014/main" id="{A1A9F644-CD26-4CCD-9FEF-89C946AF5C7F}"/>
              </a:ext>
            </a:extLst>
          </p:cNvPr>
          <p:cNvSpPr/>
          <p:nvPr/>
        </p:nvSpPr>
        <p:spPr>
          <a:xfrm>
            <a:off x="304799" y="2314877"/>
            <a:ext cx="11545825" cy="353943"/>
          </a:xfrm>
          <a:prstGeom prst="rect">
            <a:avLst/>
          </a:prstGeom>
        </p:spPr>
        <p:txBody>
          <a:bodyPr wrap="square">
            <a:spAutoFit/>
          </a:bodyPr>
          <a:lstStyle/>
          <a:p>
            <a:pPr algn="just"/>
            <a:r>
              <a:rPr lang="uk-UA" sz="1700" dirty="0"/>
              <a:t>			</a:t>
            </a:r>
            <a:endParaRPr lang="x-none" sz="1700" dirty="0">
              <a:effectLst>
                <a:outerShdw blurRad="38100" dist="38100" dir="2700000" algn="tl">
                  <a:srgbClr val="000000">
                    <a:alpha val="43137"/>
                  </a:srgbClr>
                </a:outerShdw>
              </a:effectLst>
            </a:endParaRPr>
          </a:p>
        </p:txBody>
      </p:sp>
      <p:sp>
        <p:nvSpPr>
          <p:cNvPr id="4" name="Прямоугольник 3">
            <a:extLst>
              <a:ext uri="{FF2B5EF4-FFF2-40B4-BE49-F238E27FC236}">
                <a16:creationId xmlns:a16="http://schemas.microsoft.com/office/drawing/2014/main" id="{52EB39BD-0CF9-479E-B39A-8D167F41857D}"/>
              </a:ext>
            </a:extLst>
          </p:cNvPr>
          <p:cNvSpPr/>
          <p:nvPr/>
        </p:nvSpPr>
        <p:spPr>
          <a:xfrm>
            <a:off x="304799" y="2491848"/>
            <a:ext cx="11545825" cy="369332"/>
          </a:xfrm>
          <a:prstGeom prst="rect">
            <a:avLst/>
          </a:prstGeom>
        </p:spPr>
        <p:txBody>
          <a:bodyPr wrap="square">
            <a:spAutoFit/>
          </a:bodyPr>
          <a:lstStyle/>
          <a:p>
            <a:pPr algn="just"/>
            <a:endParaRPr lang="ru-RU" b="1" u="sng" dirty="0">
              <a:effectLst>
                <a:outerShdw blurRad="38100" dist="38100" dir="2700000" algn="tl">
                  <a:srgbClr val="000000">
                    <a:alpha val="43137"/>
                  </a:srgbClr>
                </a:outerShdw>
              </a:effectLst>
            </a:endParaRPr>
          </a:p>
        </p:txBody>
      </p:sp>
      <p:pic>
        <p:nvPicPr>
          <p:cNvPr id="8" name="Рисунок 7">
            <a:extLst>
              <a:ext uri="{FF2B5EF4-FFF2-40B4-BE49-F238E27FC236}">
                <a16:creationId xmlns:a16="http://schemas.microsoft.com/office/drawing/2014/main" id="{C66BB602-D792-4B2A-B4C9-1846AD2AE3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7262" y="2169524"/>
            <a:ext cx="8740897" cy="3657917"/>
          </a:xfrm>
          <a:prstGeom prst="rect">
            <a:avLst/>
          </a:prstGeom>
        </p:spPr>
      </p:pic>
    </p:spTree>
    <p:extLst>
      <p:ext uri="{BB962C8B-B14F-4D97-AF65-F5344CB8AC3E}">
        <p14:creationId xmlns:p14="http://schemas.microsoft.com/office/powerpoint/2010/main" val="36535489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0B31B234-6B1B-4553-9E42-370B7E894E89}"/>
              </a:ext>
            </a:extLst>
          </p:cNvPr>
          <p:cNvSpPr>
            <a:spLocks noGrp="1"/>
          </p:cNvSpPr>
          <p:nvPr>
            <p:ph type="title"/>
          </p:nvPr>
        </p:nvSpPr>
        <p:spPr>
          <a:xfrm>
            <a:off x="182451" y="309993"/>
            <a:ext cx="4640688" cy="5247240"/>
          </a:xfrm>
        </p:spPr>
        <p:txBody>
          <a:bodyPr>
            <a:noAutofit/>
          </a:bodyPr>
          <a:lstStyle/>
          <a:p>
            <a:pPr algn="ctr"/>
            <a:r>
              <a:rPr lang="uk-UA" sz="3000" b="1" dirty="0">
                <a:ln w="19050" cmpd="sng">
                  <a:solidFill>
                    <a:srgbClr val="FF9933"/>
                  </a:solidFill>
                </a:ln>
                <a:effectLst>
                  <a:outerShdw blurRad="38100" dist="38100" dir="2700000" algn="tl">
                    <a:srgbClr val="000000">
                      <a:alpha val="43137"/>
                    </a:srgbClr>
                  </a:outerShdw>
                </a:effectLst>
              </a:rPr>
              <a:t>Наказ Міністерства освіти і науки України про затвердження «ВИМОГ до оформлення дисертації» в редакції від  12.01.2017 *</a:t>
            </a:r>
          </a:p>
        </p:txBody>
      </p:sp>
      <p:sp>
        <p:nvSpPr>
          <p:cNvPr id="10" name="Текст 9">
            <a:extLst>
              <a:ext uri="{FF2B5EF4-FFF2-40B4-BE49-F238E27FC236}">
                <a16:creationId xmlns:a16="http://schemas.microsoft.com/office/drawing/2014/main" id="{CE9D6D0B-D8EF-44B9-A0A5-130C04589652}"/>
              </a:ext>
            </a:extLst>
          </p:cNvPr>
          <p:cNvSpPr>
            <a:spLocks noGrp="1"/>
          </p:cNvSpPr>
          <p:nvPr>
            <p:ph type="body" idx="1"/>
          </p:nvPr>
        </p:nvSpPr>
        <p:spPr>
          <a:xfrm>
            <a:off x="7522464" y="5705857"/>
            <a:ext cx="4443984" cy="1152144"/>
          </a:xfrm>
        </p:spPr>
        <p:txBody>
          <a:bodyPr>
            <a:normAutofit fontScale="77500" lnSpcReduction="20000"/>
          </a:bodyPr>
          <a:lstStyle/>
          <a:p>
            <a:endParaRPr lang="x-none" dirty="0"/>
          </a:p>
          <a:p>
            <a:endParaRPr lang="x-none" dirty="0"/>
          </a:p>
          <a:p>
            <a:r>
              <a:rPr lang="uk-UA" sz="2100" dirty="0">
                <a:effectLst>
                  <a:outerShdw blurRad="38100" dist="38100" dir="2700000" algn="tl">
                    <a:srgbClr val="000000">
                      <a:alpha val="43137"/>
                    </a:srgbClr>
                  </a:outerShdw>
                </a:effectLst>
              </a:rPr>
              <a:t>* </a:t>
            </a:r>
            <a:r>
              <a:rPr lang="en-US" sz="2100" dirty="0">
                <a:effectLst>
                  <a:outerShdw blurRad="38100" dist="38100" dir="2700000" algn="tl">
                    <a:srgbClr val="000000">
                      <a:alpha val="43137"/>
                    </a:srgbClr>
                  </a:outerShdw>
                </a:effectLst>
              </a:rPr>
              <a:t>http://zakon3.rada.gov.ua/laws/show/z0155-17</a:t>
            </a:r>
            <a:endParaRPr lang="x-none" dirty="0"/>
          </a:p>
        </p:txBody>
      </p:sp>
      <p:sp>
        <p:nvSpPr>
          <p:cNvPr id="3" name="Прямоугольник 2">
            <a:extLst>
              <a:ext uri="{FF2B5EF4-FFF2-40B4-BE49-F238E27FC236}">
                <a16:creationId xmlns:a16="http://schemas.microsoft.com/office/drawing/2014/main" id="{A1A9F644-CD26-4CCD-9FEF-89C946AF5C7F}"/>
              </a:ext>
            </a:extLst>
          </p:cNvPr>
          <p:cNvSpPr/>
          <p:nvPr/>
        </p:nvSpPr>
        <p:spPr>
          <a:xfrm>
            <a:off x="304799" y="2314877"/>
            <a:ext cx="11545825" cy="353943"/>
          </a:xfrm>
          <a:prstGeom prst="rect">
            <a:avLst/>
          </a:prstGeom>
        </p:spPr>
        <p:txBody>
          <a:bodyPr wrap="square">
            <a:spAutoFit/>
          </a:bodyPr>
          <a:lstStyle/>
          <a:p>
            <a:pPr algn="just"/>
            <a:r>
              <a:rPr lang="uk-UA" sz="1700" dirty="0"/>
              <a:t>			</a:t>
            </a:r>
            <a:endParaRPr lang="x-none" sz="1700" dirty="0">
              <a:effectLst>
                <a:outerShdw blurRad="38100" dist="38100" dir="2700000" algn="tl">
                  <a:srgbClr val="000000">
                    <a:alpha val="43137"/>
                  </a:srgbClr>
                </a:outerShdw>
              </a:effectLst>
            </a:endParaRPr>
          </a:p>
        </p:txBody>
      </p:sp>
      <p:sp>
        <p:nvSpPr>
          <p:cNvPr id="4" name="Прямоугольник 3">
            <a:extLst>
              <a:ext uri="{FF2B5EF4-FFF2-40B4-BE49-F238E27FC236}">
                <a16:creationId xmlns:a16="http://schemas.microsoft.com/office/drawing/2014/main" id="{52EB39BD-0CF9-479E-B39A-8D167F41857D}"/>
              </a:ext>
            </a:extLst>
          </p:cNvPr>
          <p:cNvSpPr/>
          <p:nvPr/>
        </p:nvSpPr>
        <p:spPr>
          <a:xfrm>
            <a:off x="304799" y="2491848"/>
            <a:ext cx="11545825" cy="369332"/>
          </a:xfrm>
          <a:prstGeom prst="rect">
            <a:avLst/>
          </a:prstGeom>
        </p:spPr>
        <p:txBody>
          <a:bodyPr wrap="square">
            <a:spAutoFit/>
          </a:bodyPr>
          <a:lstStyle/>
          <a:p>
            <a:pPr algn="just"/>
            <a:endParaRPr lang="ru-RU" b="1" u="sng" dirty="0">
              <a:effectLst>
                <a:outerShdw blurRad="38100" dist="38100" dir="2700000" algn="tl">
                  <a:srgbClr val="000000">
                    <a:alpha val="43137"/>
                  </a:srgbClr>
                </a:outerShdw>
              </a:effectLst>
            </a:endParaRPr>
          </a:p>
        </p:txBody>
      </p:sp>
      <p:pic>
        <p:nvPicPr>
          <p:cNvPr id="5" name="Рисунок 4">
            <a:extLst>
              <a:ext uri="{FF2B5EF4-FFF2-40B4-BE49-F238E27FC236}">
                <a16:creationId xmlns:a16="http://schemas.microsoft.com/office/drawing/2014/main" id="{0F8047D9-E57D-4A0E-965D-19ABFA66F5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8286" y="553791"/>
            <a:ext cx="6732338" cy="5242073"/>
          </a:xfrm>
          <a:prstGeom prst="rect">
            <a:avLst/>
          </a:prstGeom>
        </p:spPr>
      </p:pic>
    </p:spTree>
    <p:extLst>
      <p:ext uri="{BB962C8B-B14F-4D97-AF65-F5344CB8AC3E}">
        <p14:creationId xmlns:p14="http://schemas.microsoft.com/office/powerpoint/2010/main" val="2424938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0B31B234-6B1B-4553-9E42-370B7E894E89}"/>
              </a:ext>
            </a:extLst>
          </p:cNvPr>
          <p:cNvSpPr>
            <a:spLocks noGrp="1"/>
          </p:cNvSpPr>
          <p:nvPr>
            <p:ph type="title"/>
          </p:nvPr>
        </p:nvSpPr>
        <p:spPr>
          <a:xfrm>
            <a:off x="7522464" y="194085"/>
            <a:ext cx="4557918" cy="5060496"/>
          </a:xfrm>
        </p:spPr>
        <p:txBody>
          <a:bodyPr>
            <a:noAutofit/>
          </a:bodyPr>
          <a:lstStyle/>
          <a:p>
            <a:pPr algn="ctr"/>
            <a:r>
              <a:rPr lang="uk-UA" sz="3000" b="1" dirty="0">
                <a:ln w="19050" cmpd="sng">
                  <a:solidFill>
                    <a:srgbClr val="FF9933"/>
                  </a:solidFill>
                </a:ln>
                <a:effectLst>
                  <a:outerShdw blurRad="38100" dist="38100" dir="2700000" algn="tl">
                    <a:srgbClr val="000000">
                      <a:alpha val="43137"/>
                    </a:srgbClr>
                  </a:outerShdw>
                </a:effectLst>
              </a:rPr>
              <a:t>Наказ Міністерства освіти і науки України про затвердження «ВИМОГ до оформлення дисертації» в редакції від  12.01.2017 *</a:t>
            </a:r>
          </a:p>
        </p:txBody>
      </p:sp>
      <p:sp>
        <p:nvSpPr>
          <p:cNvPr id="10" name="Текст 9">
            <a:extLst>
              <a:ext uri="{FF2B5EF4-FFF2-40B4-BE49-F238E27FC236}">
                <a16:creationId xmlns:a16="http://schemas.microsoft.com/office/drawing/2014/main" id="{CE9D6D0B-D8EF-44B9-A0A5-130C04589652}"/>
              </a:ext>
            </a:extLst>
          </p:cNvPr>
          <p:cNvSpPr>
            <a:spLocks noGrp="1"/>
          </p:cNvSpPr>
          <p:nvPr>
            <p:ph type="body" idx="1"/>
          </p:nvPr>
        </p:nvSpPr>
        <p:spPr>
          <a:xfrm>
            <a:off x="7522464" y="5705857"/>
            <a:ext cx="4443984" cy="1152144"/>
          </a:xfrm>
        </p:spPr>
        <p:txBody>
          <a:bodyPr>
            <a:normAutofit fontScale="77500" lnSpcReduction="20000"/>
          </a:bodyPr>
          <a:lstStyle/>
          <a:p>
            <a:endParaRPr lang="x-none" dirty="0"/>
          </a:p>
          <a:p>
            <a:endParaRPr lang="x-none" dirty="0"/>
          </a:p>
          <a:p>
            <a:r>
              <a:rPr lang="uk-UA" sz="2100" dirty="0">
                <a:effectLst>
                  <a:outerShdw blurRad="38100" dist="38100" dir="2700000" algn="tl">
                    <a:srgbClr val="000000">
                      <a:alpha val="43137"/>
                    </a:srgbClr>
                  </a:outerShdw>
                </a:effectLst>
              </a:rPr>
              <a:t>* </a:t>
            </a:r>
            <a:r>
              <a:rPr lang="en-US" sz="2100" dirty="0">
                <a:effectLst>
                  <a:outerShdw blurRad="38100" dist="38100" dir="2700000" algn="tl">
                    <a:srgbClr val="000000">
                      <a:alpha val="43137"/>
                    </a:srgbClr>
                  </a:outerShdw>
                </a:effectLst>
              </a:rPr>
              <a:t>http://zakon3.rada.gov.ua/laws/show/z0155-17</a:t>
            </a:r>
            <a:endParaRPr lang="x-none" dirty="0"/>
          </a:p>
        </p:txBody>
      </p:sp>
      <p:sp>
        <p:nvSpPr>
          <p:cNvPr id="3" name="Прямоугольник 2">
            <a:extLst>
              <a:ext uri="{FF2B5EF4-FFF2-40B4-BE49-F238E27FC236}">
                <a16:creationId xmlns:a16="http://schemas.microsoft.com/office/drawing/2014/main" id="{A1A9F644-CD26-4CCD-9FEF-89C946AF5C7F}"/>
              </a:ext>
            </a:extLst>
          </p:cNvPr>
          <p:cNvSpPr/>
          <p:nvPr/>
        </p:nvSpPr>
        <p:spPr>
          <a:xfrm>
            <a:off x="304799" y="2314877"/>
            <a:ext cx="11545825" cy="353943"/>
          </a:xfrm>
          <a:prstGeom prst="rect">
            <a:avLst/>
          </a:prstGeom>
        </p:spPr>
        <p:txBody>
          <a:bodyPr wrap="square">
            <a:spAutoFit/>
          </a:bodyPr>
          <a:lstStyle/>
          <a:p>
            <a:pPr algn="just"/>
            <a:r>
              <a:rPr lang="uk-UA" sz="1700" dirty="0"/>
              <a:t>			</a:t>
            </a:r>
            <a:endParaRPr lang="x-none" sz="1700" dirty="0">
              <a:effectLst>
                <a:outerShdw blurRad="38100" dist="38100" dir="2700000" algn="tl">
                  <a:srgbClr val="000000">
                    <a:alpha val="43137"/>
                  </a:srgbClr>
                </a:outerShdw>
              </a:effectLst>
            </a:endParaRPr>
          </a:p>
        </p:txBody>
      </p:sp>
      <p:sp>
        <p:nvSpPr>
          <p:cNvPr id="4" name="Прямоугольник 3">
            <a:extLst>
              <a:ext uri="{FF2B5EF4-FFF2-40B4-BE49-F238E27FC236}">
                <a16:creationId xmlns:a16="http://schemas.microsoft.com/office/drawing/2014/main" id="{52EB39BD-0CF9-479E-B39A-8D167F41857D}"/>
              </a:ext>
            </a:extLst>
          </p:cNvPr>
          <p:cNvSpPr/>
          <p:nvPr/>
        </p:nvSpPr>
        <p:spPr>
          <a:xfrm>
            <a:off x="304799" y="2491848"/>
            <a:ext cx="11545825" cy="369332"/>
          </a:xfrm>
          <a:prstGeom prst="rect">
            <a:avLst/>
          </a:prstGeom>
        </p:spPr>
        <p:txBody>
          <a:bodyPr wrap="square">
            <a:spAutoFit/>
          </a:bodyPr>
          <a:lstStyle/>
          <a:p>
            <a:pPr algn="just"/>
            <a:endParaRPr lang="ru-RU" b="1" u="sng" dirty="0">
              <a:effectLst>
                <a:outerShdw blurRad="38100" dist="38100" dir="2700000" algn="tl">
                  <a:srgbClr val="000000">
                    <a:alpha val="43137"/>
                  </a:srgbClr>
                </a:outerShdw>
              </a:effectLst>
            </a:endParaRPr>
          </a:p>
        </p:txBody>
      </p:sp>
      <p:pic>
        <p:nvPicPr>
          <p:cNvPr id="5" name="Рисунок 4">
            <a:extLst>
              <a:ext uri="{FF2B5EF4-FFF2-40B4-BE49-F238E27FC236}">
                <a16:creationId xmlns:a16="http://schemas.microsoft.com/office/drawing/2014/main" id="{2530B2DB-3460-4199-94C9-55642BC2AD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9" y="260549"/>
            <a:ext cx="7023736" cy="6275479"/>
          </a:xfrm>
          <a:prstGeom prst="rect">
            <a:avLst/>
          </a:prstGeom>
        </p:spPr>
      </p:pic>
    </p:spTree>
    <p:extLst>
      <p:ext uri="{BB962C8B-B14F-4D97-AF65-F5344CB8AC3E}">
        <p14:creationId xmlns:p14="http://schemas.microsoft.com/office/powerpoint/2010/main" val="30895012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0B31B234-6B1B-4553-9E42-370B7E894E89}"/>
              </a:ext>
            </a:extLst>
          </p:cNvPr>
          <p:cNvSpPr>
            <a:spLocks noGrp="1"/>
          </p:cNvSpPr>
          <p:nvPr>
            <p:ph type="title"/>
          </p:nvPr>
        </p:nvSpPr>
        <p:spPr>
          <a:xfrm>
            <a:off x="304799" y="-98748"/>
            <a:ext cx="11545825" cy="1570057"/>
          </a:xfrm>
        </p:spPr>
        <p:txBody>
          <a:bodyPr>
            <a:noAutofit/>
          </a:bodyPr>
          <a:lstStyle/>
          <a:p>
            <a:pPr algn="ctr"/>
            <a:r>
              <a:rPr lang="uk-UA" sz="3000" b="1" dirty="0">
                <a:ln w="19050" cmpd="sng">
                  <a:solidFill>
                    <a:srgbClr val="FF9933"/>
                  </a:solidFill>
                </a:ln>
                <a:effectLst>
                  <a:outerShdw blurRad="38100" dist="38100" dir="2700000" algn="tl">
                    <a:srgbClr val="000000">
                      <a:alpha val="43137"/>
                    </a:srgbClr>
                  </a:outerShdw>
                </a:effectLst>
              </a:rPr>
              <a:t>Наказ Міністерства освіти і науки України про затвердження «ВИМОГ до оформлення дисертації» в редакції від  12.01.2017 *</a:t>
            </a:r>
          </a:p>
        </p:txBody>
      </p:sp>
      <p:sp>
        <p:nvSpPr>
          <p:cNvPr id="10" name="Текст 9">
            <a:extLst>
              <a:ext uri="{FF2B5EF4-FFF2-40B4-BE49-F238E27FC236}">
                <a16:creationId xmlns:a16="http://schemas.microsoft.com/office/drawing/2014/main" id="{CE9D6D0B-D8EF-44B9-A0A5-130C04589652}"/>
              </a:ext>
            </a:extLst>
          </p:cNvPr>
          <p:cNvSpPr>
            <a:spLocks noGrp="1"/>
          </p:cNvSpPr>
          <p:nvPr>
            <p:ph type="body" idx="1"/>
          </p:nvPr>
        </p:nvSpPr>
        <p:spPr>
          <a:xfrm>
            <a:off x="7522464" y="5705857"/>
            <a:ext cx="4443984" cy="1152144"/>
          </a:xfrm>
        </p:spPr>
        <p:txBody>
          <a:bodyPr>
            <a:normAutofit fontScale="77500" lnSpcReduction="20000"/>
          </a:bodyPr>
          <a:lstStyle/>
          <a:p>
            <a:endParaRPr lang="x-none" dirty="0"/>
          </a:p>
          <a:p>
            <a:endParaRPr lang="x-none" dirty="0"/>
          </a:p>
          <a:p>
            <a:r>
              <a:rPr lang="uk-UA" sz="2100" dirty="0">
                <a:effectLst>
                  <a:outerShdw blurRad="38100" dist="38100" dir="2700000" algn="tl">
                    <a:srgbClr val="000000">
                      <a:alpha val="43137"/>
                    </a:srgbClr>
                  </a:outerShdw>
                </a:effectLst>
              </a:rPr>
              <a:t>* </a:t>
            </a:r>
            <a:r>
              <a:rPr lang="en-US" sz="2100" dirty="0">
                <a:effectLst>
                  <a:outerShdw blurRad="38100" dist="38100" dir="2700000" algn="tl">
                    <a:srgbClr val="000000">
                      <a:alpha val="43137"/>
                    </a:srgbClr>
                  </a:outerShdw>
                </a:effectLst>
              </a:rPr>
              <a:t>http://zakon3.rada.gov.ua/laws/show/z0155-17</a:t>
            </a:r>
            <a:endParaRPr lang="x-none" dirty="0"/>
          </a:p>
        </p:txBody>
      </p:sp>
      <p:sp>
        <p:nvSpPr>
          <p:cNvPr id="3" name="Прямоугольник 2">
            <a:extLst>
              <a:ext uri="{FF2B5EF4-FFF2-40B4-BE49-F238E27FC236}">
                <a16:creationId xmlns:a16="http://schemas.microsoft.com/office/drawing/2014/main" id="{A1A9F644-CD26-4CCD-9FEF-89C946AF5C7F}"/>
              </a:ext>
            </a:extLst>
          </p:cNvPr>
          <p:cNvSpPr/>
          <p:nvPr/>
        </p:nvSpPr>
        <p:spPr>
          <a:xfrm>
            <a:off x="304799" y="2314877"/>
            <a:ext cx="11545825" cy="353943"/>
          </a:xfrm>
          <a:prstGeom prst="rect">
            <a:avLst/>
          </a:prstGeom>
        </p:spPr>
        <p:txBody>
          <a:bodyPr wrap="square">
            <a:spAutoFit/>
          </a:bodyPr>
          <a:lstStyle/>
          <a:p>
            <a:pPr algn="just"/>
            <a:r>
              <a:rPr lang="uk-UA" sz="1700" dirty="0"/>
              <a:t>			</a:t>
            </a:r>
            <a:endParaRPr lang="x-none" sz="1700" dirty="0">
              <a:effectLst>
                <a:outerShdw blurRad="38100" dist="38100" dir="2700000" algn="tl">
                  <a:srgbClr val="000000">
                    <a:alpha val="43137"/>
                  </a:srgbClr>
                </a:outerShdw>
              </a:effectLst>
            </a:endParaRPr>
          </a:p>
        </p:txBody>
      </p:sp>
      <p:sp>
        <p:nvSpPr>
          <p:cNvPr id="4" name="Прямоугольник 3">
            <a:extLst>
              <a:ext uri="{FF2B5EF4-FFF2-40B4-BE49-F238E27FC236}">
                <a16:creationId xmlns:a16="http://schemas.microsoft.com/office/drawing/2014/main" id="{52EB39BD-0CF9-479E-B39A-8D167F41857D}"/>
              </a:ext>
            </a:extLst>
          </p:cNvPr>
          <p:cNvSpPr/>
          <p:nvPr/>
        </p:nvSpPr>
        <p:spPr>
          <a:xfrm>
            <a:off x="304799" y="2491848"/>
            <a:ext cx="11545825" cy="369332"/>
          </a:xfrm>
          <a:prstGeom prst="rect">
            <a:avLst/>
          </a:prstGeom>
        </p:spPr>
        <p:txBody>
          <a:bodyPr wrap="square">
            <a:spAutoFit/>
          </a:bodyPr>
          <a:lstStyle/>
          <a:p>
            <a:pPr algn="just"/>
            <a:endParaRPr lang="ru-RU" b="1" u="sng" dirty="0">
              <a:effectLst>
                <a:outerShdw blurRad="38100" dist="38100" dir="2700000" algn="tl">
                  <a:srgbClr val="000000">
                    <a:alpha val="43137"/>
                  </a:srgbClr>
                </a:outerShdw>
              </a:effectLst>
            </a:endParaRPr>
          </a:p>
        </p:txBody>
      </p:sp>
      <p:pic>
        <p:nvPicPr>
          <p:cNvPr id="5" name="Рисунок 4">
            <a:extLst>
              <a:ext uri="{FF2B5EF4-FFF2-40B4-BE49-F238E27FC236}">
                <a16:creationId xmlns:a16="http://schemas.microsoft.com/office/drawing/2014/main" id="{E6DE6D2B-444F-466F-8813-0DBA5A0411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3749" y="1392103"/>
            <a:ext cx="6087923" cy="4746614"/>
          </a:xfrm>
          <a:prstGeom prst="rect">
            <a:avLst/>
          </a:prstGeom>
        </p:spPr>
      </p:pic>
    </p:spTree>
    <p:extLst>
      <p:ext uri="{BB962C8B-B14F-4D97-AF65-F5344CB8AC3E}">
        <p14:creationId xmlns:p14="http://schemas.microsoft.com/office/powerpoint/2010/main" val="13703927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0B31B234-6B1B-4553-9E42-370B7E894E89}"/>
              </a:ext>
            </a:extLst>
          </p:cNvPr>
          <p:cNvSpPr>
            <a:spLocks noGrp="1"/>
          </p:cNvSpPr>
          <p:nvPr>
            <p:ph type="title"/>
          </p:nvPr>
        </p:nvSpPr>
        <p:spPr>
          <a:xfrm>
            <a:off x="304797" y="310240"/>
            <a:ext cx="11545825" cy="1570057"/>
          </a:xfrm>
        </p:spPr>
        <p:txBody>
          <a:bodyPr>
            <a:noAutofit/>
          </a:bodyPr>
          <a:lstStyle/>
          <a:p>
            <a:pPr algn="ctr"/>
            <a:r>
              <a:rPr lang="uk-UA" sz="3000" b="1" dirty="0">
                <a:ln w="19050" cmpd="sng">
                  <a:solidFill>
                    <a:srgbClr val="FF9933"/>
                  </a:solidFill>
                </a:ln>
                <a:effectLst>
                  <a:outerShdw blurRad="38100" dist="38100" dir="2700000" algn="tl">
                    <a:srgbClr val="000000">
                      <a:alpha val="43137"/>
                    </a:srgbClr>
                  </a:outerShdw>
                </a:effectLst>
              </a:rPr>
              <a:t>Постанова кабінету міністрів України про затвердження «Порядку присудження наукових ступенів»</a:t>
            </a:r>
            <a:br>
              <a:rPr lang="uk-UA" sz="3000" b="1" dirty="0">
                <a:ln w="19050" cmpd="sng">
                  <a:solidFill>
                    <a:srgbClr val="FF9933"/>
                  </a:solidFill>
                </a:ln>
                <a:effectLst>
                  <a:outerShdw blurRad="38100" dist="38100" dir="2700000" algn="tl">
                    <a:srgbClr val="000000">
                      <a:alpha val="43137"/>
                    </a:srgbClr>
                  </a:outerShdw>
                </a:effectLst>
              </a:rPr>
            </a:br>
            <a:r>
              <a:rPr lang="uk-UA" sz="3000" b="1" dirty="0">
                <a:ln w="19050" cmpd="sng">
                  <a:solidFill>
                    <a:srgbClr val="FF9933"/>
                  </a:solidFill>
                </a:ln>
                <a:effectLst>
                  <a:outerShdw blurRad="38100" dist="38100" dir="2700000" algn="tl">
                    <a:srgbClr val="000000">
                      <a:alpha val="43137"/>
                    </a:srgbClr>
                  </a:outerShdw>
                </a:effectLst>
              </a:rPr>
              <a:t>в редакції від  24 липня 2013 р. *</a:t>
            </a:r>
          </a:p>
        </p:txBody>
      </p:sp>
      <p:sp>
        <p:nvSpPr>
          <p:cNvPr id="10" name="Текст 9">
            <a:extLst>
              <a:ext uri="{FF2B5EF4-FFF2-40B4-BE49-F238E27FC236}">
                <a16:creationId xmlns:a16="http://schemas.microsoft.com/office/drawing/2014/main" id="{CE9D6D0B-D8EF-44B9-A0A5-130C04589652}"/>
              </a:ext>
            </a:extLst>
          </p:cNvPr>
          <p:cNvSpPr>
            <a:spLocks noGrp="1"/>
          </p:cNvSpPr>
          <p:nvPr>
            <p:ph type="body" idx="1"/>
          </p:nvPr>
        </p:nvSpPr>
        <p:spPr>
          <a:xfrm>
            <a:off x="6207616" y="5654340"/>
            <a:ext cx="5784589" cy="1152144"/>
          </a:xfrm>
        </p:spPr>
        <p:txBody>
          <a:bodyPr>
            <a:normAutofit fontScale="85000" lnSpcReduction="10000"/>
          </a:bodyPr>
          <a:lstStyle/>
          <a:p>
            <a:endParaRPr lang="x-none" dirty="0"/>
          </a:p>
          <a:p>
            <a:endParaRPr lang="x-none" dirty="0"/>
          </a:p>
          <a:p>
            <a:r>
              <a:rPr lang="uk-UA" sz="2100" dirty="0">
                <a:effectLst>
                  <a:outerShdw blurRad="38100" dist="38100" dir="2700000" algn="tl">
                    <a:srgbClr val="000000">
                      <a:alpha val="43137"/>
                    </a:srgbClr>
                  </a:outerShdw>
                </a:effectLst>
              </a:rPr>
              <a:t>* </a:t>
            </a:r>
            <a:r>
              <a:rPr lang="en-US" sz="2100" dirty="0">
                <a:effectLst>
                  <a:outerShdw blurRad="38100" dist="38100" dir="2700000" algn="tl">
                    <a:srgbClr val="000000">
                      <a:alpha val="43137"/>
                    </a:srgbClr>
                  </a:outerShdw>
                </a:effectLst>
              </a:rPr>
              <a:t>http://zakon2.rada.gov.ua/laws/show/567-2013-%D0%BF</a:t>
            </a:r>
            <a:endParaRPr lang="x-none" dirty="0"/>
          </a:p>
        </p:txBody>
      </p:sp>
      <p:sp>
        <p:nvSpPr>
          <p:cNvPr id="3" name="Прямоугольник 2">
            <a:extLst>
              <a:ext uri="{FF2B5EF4-FFF2-40B4-BE49-F238E27FC236}">
                <a16:creationId xmlns:a16="http://schemas.microsoft.com/office/drawing/2014/main" id="{A1A9F644-CD26-4CCD-9FEF-89C946AF5C7F}"/>
              </a:ext>
            </a:extLst>
          </p:cNvPr>
          <p:cNvSpPr/>
          <p:nvPr/>
        </p:nvSpPr>
        <p:spPr>
          <a:xfrm>
            <a:off x="304799" y="2314877"/>
            <a:ext cx="11545825" cy="353943"/>
          </a:xfrm>
          <a:prstGeom prst="rect">
            <a:avLst/>
          </a:prstGeom>
        </p:spPr>
        <p:txBody>
          <a:bodyPr wrap="square">
            <a:spAutoFit/>
          </a:bodyPr>
          <a:lstStyle/>
          <a:p>
            <a:pPr algn="just"/>
            <a:r>
              <a:rPr lang="uk-UA" sz="1700" dirty="0"/>
              <a:t>			</a:t>
            </a:r>
            <a:endParaRPr lang="x-none" sz="1700" dirty="0">
              <a:effectLst>
                <a:outerShdw blurRad="38100" dist="38100" dir="2700000" algn="tl">
                  <a:srgbClr val="000000">
                    <a:alpha val="43137"/>
                  </a:srgbClr>
                </a:outerShdw>
              </a:effectLst>
            </a:endParaRPr>
          </a:p>
        </p:txBody>
      </p:sp>
      <p:sp>
        <p:nvSpPr>
          <p:cNvPr id="4" name="Прямоугольник 3">
            <a:extLst>
              <a:ext uri="{FF2B5EF4-FFF2-40B4-BE49-F238E27FC236}">
                <a16:creationId xmlns:a16="http://schemas.microsoft.com/office/drawing/2014/main" id="{52EB39BD-0CF9-479E-B39A-8D167F41857D}"/>
              </a:ext>
            </a:extLst>
          </p:cNvPr>
          <p:cNvSpPr/>
          <p:nvPr/>
        </p:nvSpPr>
        <p:spPr>
          <a:xfrm>
            <a:off x="304799" y="2491848"/>
            <a:ext cx="11545825" cy="369332"/>
          </a:xfrm>
          <a:prstGeom prst="rect">
            <a:avLst/>
          </a:prstGeom>
        </p:spPr>
        <p:txBody>
          <a:bodyPr wrap="square">
            <a:spAutoFit/>
          </a:bodyPr>
          <a:lstStyle/>
          <a:p>
            <a:pPr algn="just"/>
            <a:endParaRPr lang="ru-RU" b="1" u="sng" dirty="0">
              <a:effectLst>
                <a:outerShdw blurRad="38100" dist="38100" dir="2700000" algn="tl">
                  <a:srgbClr val="000000">
                    <a:alpha val="43137"/>
                  </a:srgbClr>
                </a:outerShdw>
              </a:effectLst>
            </a:endParaRPr>
          </a:p>
        </p:txBody>
      </p:sp>
      <p:sp>
        <p:nvSpPr>
          <p:cNvPr id="7" name="Прямоугольник 6">
            <a:extLst>
              <a:ext uri="{FF2B5EF4-FFF2-40B4-BE49-F238E27FC236}">
                <a16:creationId xmlns:a16="http://schemas.microsoft.com/office/drawing/2014/main" id="{BD79EFD7-5249-4089-B182-3824A2FB21DD}"/>
              </a:ext>
            </a:extLst>
          </p:cNvPr>
          <p:cNvSpPr/>
          <p:nvPr/>
        </p:nvSpPr>
        <p:spPr>
          <a:xfrm>
            <a:off x="839227" y="2197658"/>
            <a:ext cx="10476963" cy="3139321"/>
          </a:xfrm>
          <a:prstGeom prst="rect">
            <a:avLst/>
          </a:prstGeom>
        </p:spPr>
        <p:txBody>
          <a:bodyPr wrap="square">
            <a:spAutoFit/>
          </a:bodyPr>
          <a:lstStyle/>
          <a:p>
            <a:pPr algn="just"/>
            <a:r>
              <a:rPr lang="uk-UA" dirty="0">
                <a:effectLst>
                  <a:outerShdw blurRad="38100" dist="38100" dir="2700000" algn="tl">
                    <a:srgbClr val="000000">
                      <a:alpha val="43137"/>
                    </a:srgbClr>
                  </a:outerShdw>
                </a:effectLst>
              </a:rPr>
              <a:t>13. Докторська і кандидатська дисертації </a:t>
            </a:r>
            <a:r>
              <a:rPr lang="uk-UA" b="1" u="sng" dirty="0">
                <a:effectLst>
                  <a:outerShdw blurRad="38100" dist="38100" dir="2700000" algn="tl">
                    <a:srgbClr val="000000">
                      <a:alpha val="43137"/>
                    </a:srgbClr>
                  </a:outerShdw>
                </a:effectLst>
              </a:rPr>
              <a:t>супроводжуються окремими авторефератами</a:t>
            </a:r>
            <a:r>
              <a:rPr lang="uk-UA" dirty="0">
                <a:effectLst>
                  <a:outerShdw blurRad="38100" dist="38100" dir="2700000" algn="tl">
                    <a:srgbClr val="000000">
                      <a:alpha val="43137"/>
                    </a:srgbClr>
                  </a:outerShdw>
                </a:effectLst>
              </a:rPr>
              <a:t> обсягом відповідно 1,3-1,9 і 0,7-0,9 авторського аркуша, які подаються державною мовою. Вимоги до оформлення автореферату встановлює МОН.</a:t>
            </a:r>
          </a:p>
          <a:p>
            <a:pPr algn="just"/>
            <a:endParaRPr lang="uk-UA" dirty="0">
              <a:effectLst>
                <a:outerShdw blurRad="38100" dist="38100" dir="2700000" algn="tl">
                  <a:srgbClr val="000000">
                    <a:alpha val="43137"/>
                  </a:srgbClr>
                </a:outerShdw>
              </a:effectLst>
            </a:endParaRPr>
          </a:p>
          <a:p>
            <a:pPr algn="just"/>
            <a:r>
              <a:rPr lang="uk-UA" dirty="0">
                <a:effectLst>
                  <a:outerShdw blurRad="38100" dist="38100" dir="2700000" algn="tl">
                    <a:srgbClr val="000000">
                      <a:alpha val="43137"/>
                    </a:srgbClr>
                  </a:outerShdw>
                </a:effectLst>
              </a:rPr>
              <a:t>Автореферат дисертації видається друкарським способом з обов’язковим зазначенням вихідних відомостей видання у кількості, визначеній спеціалізованою вченою радою, і надсилається членам спеціалізованої вченої ради та заінтересованим організаціям не пізніше ніж за місяць до захисту дисертації. Список адресатів визначає спеціалізована вчена рада, яка прийняла дисертацію до захисту. Перелік установ та організацій, яким обов’язково надсилається автореферат, визначає МОН.</a:t>
            </a:r>
          </a:p>
          <a:p>
            <a:pPr algn="just"/>
            <a:endParaRPr lang="uk-UA" dirty="0">
              <a:effectLst>
                <a:outerShdw blurRad="38100" dist="38100" dir="2700000" algn="tl">
                  <a:srgbClr val="000000">
                    <a:alpha val="43137"/>
                  </a:srgbClr>
                </a:outerShdw>
              </a:effectLst>
            </a:endParaRPr>
          </a:p>
          <a:p>
            <a:pPr algn="just"/>
            <a:r>
              <a:rPr lang="uk-UA" b="1" dirty="0">
                <a:effectLst>
                  <a:outerShdw blurRad="38100" dist="38100" dir="2700000" algn="tl">
                    <a:srgbClr val="000000">
                      <a:alpha val="43137"/>
                    </a:srgbClr>
                  </a:outerShdw>
                </a:effectLst>
              </a:rPr>
              <a:t>Втрата чинності</a:t>
            </a:r>
            <a:r>
              <a:rPr lang="uk-UA" dirty="0">
                <a:effectLst>
                  <a:outerShdw blurRad="38100" dist="38100" dir="2700000" algn="tl">
                    <a:srgbClr val="000000">
                      <a:alpha val="43137"/>
                    </a:srgbClr>
                  </a:outerShdw>
                </a:effectLst>
              </a:rPr>
              <a:t>, відбудеться 31.12.2019.</a:t>
            </a:r>
          </a:p>
        </p:txBody>
      </p:sp>
    </p:spTree>
    <p:extLst>
      <p:ext uri="{BB962C8B-B14F-4D97-AF65-F5344CB8AC3E}">
        <p14:creationId xmlns:p14="http://schemas.microsoft.com/office/powerpoint/2010/main" val="10513190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2A7814-55C3-48FD-A879-A466B33352DF}"/>
              </a:ext>
            </a:extLst>
          </p:cNvPr>
          <p:cNvSpPr>
            <a:spLocks noGrp="1"/>
          </p:cNvSpPr>
          <p:nvPr>
            <p:ph type="title"/>
          </p:nvPr>
        </p:nvSpPr>
        <p:spPr>
          <a:xfrm>
            <a:off x="598867" y="1564784"/>
            <a:ext cx="11062953" cy="3179890"/>
          </a:xfrm>
        </p:spPr>
        <p:txBody>
          <a:bodyPr>
            <a:noAutofit/>
          </a:bodyPr>
          <a:lstStyle/>
          <a:p>
            <a:pPr algn="ctr"/>
            <a:r>
              <a:rPr lang="uk-UA" sz="10000" b="1" dirty="0">
                <a:ln w="38100" cmpd="sng">
                  <a:solidFill>
                    <a:schemeClr val="tx1"/>
                  </a:solidFill>
                </a:ln>
                <a:effectLst>
                  <a:outerShdw blurRad="38100" dist="38100" dir="2700000" algn="tl">
                    <a:srgbClr val="000000">
                      <a:alpha val="43137"/>
                    </a:srgbClr>
                  </a:outerShdw>
                </a:effectLst>
              </a:rPr>
              <a:t>Фахові статті</a:t>
            </a:r>
            <a:endParaRPr lang="x-none" sz="10000" dirty="0"/>
          </a:p>
        </p:txBody>
      </p:sp>
    </p:spTree>
    <p:extLst>
      <p:ext uri="{BB962C8B-B14F-4D97-AF65-F5344CB8AC3E}">
        <p14:creationId xmlns:p14="http://schemas.microsoft.com/office/powerpoint/2010/main" val="19103742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0B31B234-6B1B-4553-9E42-370B7E894E89}"/>
              </a:ext>
            </a:extLst>
          </p:cNvPr>
          <p:cNvSpPr>
            <a:spLocks noGrp="1"/>
          </p:cNvSpPr>
          <p:nvPr>
            <p:ph type="title"/>
          </p:nvPr>
        </p:nvSpPr>
        <p:spPr>
          <a:xfrm>
            <a:off x="304799" y="194085"/>
            <a:ext cx="11545825" cy="915388"/>
          </a:xfrm>
        </p:spPr>
        <p:txBody>
          <a:bodyPr>
            <a:noAutofit/>
          </a:bodyPr>
          <a:lstStyle/>
          <a:p>
            <a:pPr algn="ctr"/>
            <a:r>
              <a:rPr lang="uk-UA" sz="3000" b="1" dirty="0">
                <a:ln w="19050" cmpd="sng">
                  <a:solidFill>
                    <a:srgbClr val="FF9933"/>
                  </a:solidFill>
                </a:ln>
                <a:effectLst>
                  <a:outerShdw blurRad="38100" dist="38100" dir="2700000" algn="tl">
                    <a:srgbClr val="000000">
                      <a:alpha val="43137"/>
                    </a:srgbClr>
                  </a:outerShdw>
                </a:effectLst>
              </a:rPr>
              <a:t>Постанова ВАК України №7-05/1 від 15.01.2003 р.</a:t>
            </a:r>
          </a:p>
        </p:txBody>
      </p:sp>
      <p:sp>
        <p:nvSpPr>
          <p:cNvPr id="11" name="Текст 10">
            <a:extLst>
              <a:ext uri="{FF2B5EF4-FFF2-40B4-BE49-F238E27FC236}">
                <a16:creationId xmlns:a16="http://schemas.microsoft.com/office/drawing/2014/main" id="{4005931D-8B22-4191-A47B-D3F4DE490D39}"/>
              </a:ext>
            </a:extLst>
          </p:cNvPr>
          <p:cNvSpPr>
            <a:spLocks noGrp="1"/>
          </p:cNvSpPr>
          <p:nvPr>
            <p:ph type="body" sz="quarter" idx="13"/>
          </p:nvPr>
        </p:nvSpPr>
        <p:spPr>
          <a:xfrm>
            <a:off x="0" y="1891820"/>
            <a:ext cx="10771632" cy="4624804"/>
          </a:xfrm>
        </p:spPr>
        <p:txBody>
          <a:bodyPr>
            <a:noAutofit/>
          </a:bodyPr>
          <a:lstStyle/>
          <a:p>
            <a:pPr algn="just"/>
            <a:r>
              <a:rPr lang="uk-UA" sz="2400" dirty="0">
                <a:effectLst>
                  <a:outerShdw blurRad="38100" dist="38100" dir="2700000" algn="tl">
                    <a:srgbClr val="000000">
                      <a:alpha val="43137"/>
                    </a:srgbClr>
                  </a:outerShdw>
                </a:effectLst>
              </a:rPr>
              <a:t>						</a:t>
            </a:r>
            <a:endParaRPr lang="x-none" sz="2400" dirty="0"/>
          </a:p>
        </p:txBody>
      </p:sp>
      <p:sp>
        <p:nvSpPr>
          <p:cNvPr id="10" name="Текст 9">
            <a:extLst>
              <a:ext uri="{FF2B5EF4-FFF2-40B4-BE49-F238E27FC236}">
                <a16:creationId xmlns:a16="http://schemas.microsoft.com/office/drawing/2014/main" id="{CE9D6D0B-D8EF-44B9-A0A5-130C04589652}"/>
              </a:ext>
            </a:extLst>
          </p:cNvPr>
          <p:cNvSpPr>
            <a:spLocks noGrp="1"/>
          </p:cNvSpPr>
          <p:nvPr>
            <p:ph type="body" idx="1"/>
          </p:nvPr>
        </p:nvSpPr>
        <p:spPr>
          <a:xfrm>
            <a:off x="6669023" y="5807677"/>
            <a:ext cx="5431537" cy="1050323"/>
          </a:xfrm>
        </p:spPr>
        <p:txBody>
          <a:bodyPr>
            <a:normAutofit fontScale="77500" lnSpcReduction="20000"/>
          </a:bodyPr>
          <a:lstStyle/>
          <a:p>
            <a:endParaRPr lang="x-none" dirty="0"/>
          </a:p>
          <a:p>
            <a:endParaRPr lang="x-none" dirty="0"/>
          </a:p>
          <a:p>
            <a:r>
              <a:rPr lang="uk-UA" sz="2100" dirty="0">
                <a:effectLst>
                  <a:outerShdw blurRad="38100" dist="38100" dir="2700000" algn="tl">
                    <a:srgbClr val="000000">
                      <a:alpha val="43137"/>
                    </a:srgbClr>
                  </a:outerShdw>
                </a:effectLst>
              </a:rPr>
              <a:t>* Бюлетень Вищої атестаційної комісії України, № 1, 2003 р.</a:t>
            </a:r>
          </a:p>
          <a:p>
            <a:endParaRPr lang="uk-UA" sz="2100" dirty="0">
              <a:effectLst>
                <a:outerShdw blurRad="38100" dist="38100" dir="2700000" algn="tl">
                  <a:srgbClr val="000000">
                    <a:alpha val="43137"/>
                  </a:srgbClr>
                </a:outerShdw>
              </a:effectLst>
            </a:endParaRPr>
          </a:p>
          <a:p>
            <a:endParaRPr lang="x-none" dirty="0"/>
          </a:p>
        </p:txBody>
      </p:sp>
      <p:sp>
        <p:nvSpPr>
          <p:cNvPr id="3" name="Прямоугольник 2">
            <a:extLst>
              <a:ext uri="{FF2B5EF4-FFF2-40B4-BE49-F238E27FC236}">
                <a16:creationId xmlns:a16="http://schemas.microsoft.com/office/drawing/2014/main" id="{A1A9F644-CD26-4CCD-9FEF-89C946AF5C7F}"/>
              </a:ext>
            </a:extLst>
          </p:cNvPr>
          <p:cNvSpPr/>
          <p:nvPr/>
        </p:nvSpPr>
        <p:spPr>
          <a:xfrm>
            <a:off x="304799" y="2314877"/>
            <a:ext cx="11545825" cy="353943"/>
          </a:xfrm>
          <a:prstGeom prst="rect">
            <a:avLst/>
          </a:prstGeom>
        </p:spPr>
        <p:txBody>
          <a:bodyPr wrap="square">
            <a:spAutoFit/>
          </a:bodyPr>
          <a:lstStyle/>
          <a:p>
            <a:pPr algn="just"/>
            <a:r>
              <a:rPr lang="uk-UA" sz="1700" dirty="0"/>
              <a:t>			</a:t>
            </a:r>
            <a:endParaRPr lang="x-none" sz="1700" dirty="0">
              <a:effectLst>
                <a:outerShdw blurRad="38100" dist="38100" dir="2700000" algn="tl">
                  <a:srgbClr val="000000">
                    <a:alpha val="43137"/>
                  </a:srgbClr>
                </a:outerShdw>
              </a:effectLst>
            </a:endParaRPr>
          </a:p>
        </p:txBody>
      </p:sp>
      <p:sp>
        <p:nvSpPr>
          <p:cNvPr id="4" name="Прямоугольник 3">
            <a:extLst>
              <a:ext uri="{FF2B5EF4-FFF2-40B4-BE49-F238E27FC236}">
                <a16:creationId xmlns:a16="http://schemas.microsoft.com/office/drawing/2014/main" id="{52EB39BD-0CF9-479E-B39A-8D167F41857D}"/>
              </a:ext>
            </a:extLst>
          </p:cNvPr>
          <p:cNvSpPr/>
          <p:nvPr/>
        </p:nvSpPr>
        <p:spPr>
          <a:xfrm>
            <a:off x="304798" y="1109473"/>
            <a:ext cx="11545825" cy="5016758"/>
          </a:xfrm>
          <a:prstGeom prst="rect">
            <a:avLst/>
          </a:prstGeom>
        </p:spPr>
        <p:txBody>
          <a:bodyPr wrap="square">
            <a:spAutoFit/>
          </a:bodyPr>
          <a:lstStyle/>
          <a:p>
            <a:pPr algn="just"/>
            <a:r>
              <a:rPr lang="uk-UA" sz="1600" dirty="0">
                <a:effectLst>
                  <a:outerShdw blurRad="38100" dist="38100" dir="2700000" algn="tl">
                    <a:srgbClr val="000000">
                      <a:alpha val="43137"/>
                    </a:srgbClr>
                  </a:outerShdw>
                </a:effectLst>
              </a:rPr>
              <a:t>ПРО ПІДВИЩЕННЯ ВИМОГ ДО ФАХОВИХ ВИДАНЬ, ВНЕСЕНИХ ДО ПЕРЕЛІКІВ ВАК УКРАЇНИ</a:t>
            </a:r>
          </a:p>
          <a:p>
            <a:pPr algn="just"/>
            <a:r>
              <a:rPr lang="uk-UA" sz="1600" dirty="0">
                <a:effectLst>
                  <a:outerShdw blurRad="38100" dist="38100" dir="2700000" algn="tl">
                    <a:srgbClr val="000000">
                      <a:alpha val="43137"/>
                    </a:srgbClr>
                  </a:outerShdw>
                </a:effectLst>
              </a:rPr>
              <a:t>(Витяг з постанови Президії ВАК України від 15.01.2003 р. № 7-05/1)</a:t>
            </a:r>
          </a:p>
          <a:p>
            <a:pPr algn="just"/>
            <a:endParaRPr lang="uk-UA" sz="1600" dirty="0">
              <a:effectLst>
                <a:outerShdw blurRad="38100" dist="38100" dir="2700000" algn="tl">
                  <a:srgbClr val="000000">
                    <a:alpha val="43137"/>
                  </a:srgbClr>
                </a:outerShdw>
              </a:effectLst>
            </a:endParaRPr>
          </a:p>
          <a:p>
            <a:pPr algn="just"/>
            <a:r>
              <a:rPr lang="uk-UA" sz="1600" dirty="0">
                <a:effectLst>
                  <a:outerShdw blurRad="38100" dist="38100" dir="2700000" algn="tl">
                    <a:srgbClr val="000000">
                      <a:alpha val="43137"/>
                    </a:srgbClr>
                  </a:outerShdw>
                </a:effectLst>
              </a:rPr>
              <a:t>Президія вищої атестаційної комісії постановляє:</a:t>
            </a:r>
          </a:p>
          <a:p>
            <a:pPr algn="just"/>
            <a:r>
              <a:rPr lang="uk-UA" sz="1600" dirty="0">
                <a:effectLst>
                  <a:outerShdw blurRad="38100" dist="38100" dir="2700000" algn="tl">
                    <a:srgbClr val="000000">
                      <a:alpha val="43137"/>
                    </a:srgbClr>
                  </a:outerShdw>
                </a:effectLst>
              </a:rPr>
              <a:t>3. Редакційним колегіям організувати належне рецензування та ретельний відбір статей до друку. Зобов'язати їх приймати до друку у виданнях, що виходитимуть у 2003 році та у подальші роки, лише наукові статті, які мають такі </a:t>
            </a:r>
            <a:r>
              <a:rPr lang="uk-UA" sz="1600" b="1" i="1" dirty="0">
                <a:ln>
                  <a:solidFill>
                    <a:srgbClr val="FF9933"/>
                  </a:solidFill>
                </a:ln>
                <a:effectLst>
                  <a:outerShdw blurRad="38100" dist="38100" dir="2700000" algn="tl">
                    <a:srgbClr val="000000">
                      <a:alpha val="43137"/>
                    </a:srgbClr>
                  </a:outerShdw>
                </a:effectLst>
              </a:rPr>
              <a:t>необхідні елементи</a:t>
            </a:r>
            <a:r>
              <a:rPr lang="uk-UA" sz="1600" dirty="0">
                <a:effectLst>
                  <a:outerShdw blurRad="38100" dist="38100" dir="2700000" algn="tl">
                    <a:srgbClr val="000000">
                      <a:alpha val="43137"/>
                    </a:srgbClr>
                  </a:outerShdw>
                </a:effectLst>
              </a:rPr>
              <a:t>: </a:t>
            </a:r>
          </a:p>
          <a:p>
            <a:pPr algn="just"/>
            <a:endParaRPr lang="uk-UA" sz="1600" dirty="0">
              <a:effectLst>
                <a:outerShdw blurRad="38100" dist="38100" dir="2700000" algn="tl">
                  <a:srgbClr val="000000">
                    <a:alpha val="43137"/>
                  </a:srgbClr>
                </a:outerShdw>
              </a:effectLst>
            </a:endParaRPr>
          </a:p>
          <a:p>
            <a:pPr algn="just"/>
            <a:r>
              <a:rPr lang="uk-UA" sz="1600" dirty="0">
                <a:effectLst>
                  <a:outerShdw blurRad="38100" dist="38100" dir="2700000" algn="tl">
                    <a:srgbClr val="000000">
                      <a:alpha val="43137"/>
                    </a:srgbClr>
                  </a:outerShdw>
                </a:effectLst>
              </a:rPr>
              <a:t>постановка проблеми у загальному вигляді та її зв'язок із важливими науковими чи практичними завданнями;</a:t>
            </a:r>
          </a:p>
          <a:p>
            <a:pPr algn="just"/>
            <a:endParaRPr lang="uk-UA" sz="1600" dirty="0">
              <a:effectLst>
                <a:outerShdw blurRad="38100" dist="38100" dir="2700000" algn="tl">
                  <a:srgbClr val="000000">
                    <a:alpha val="43137"/>
                  </a:srgbClr>
                </a:outerShdw>
              </a:effectLst>
            </a:endParaRPr>
          </a:p>
          <a:p>
            <a:pPr algn="just"/>
            <a:r>
              <a:rPr lang="uk-UA" sz="1600" b="1" u="sng" dirty="0">
                <a:effectLst>
                  <a:outerShdw blurRad="38100" dist="38100" dir="2700000" algn="tl">
                    <a:srgbClr val="000000">
                      <a:alpha val="43137"/>
                    </a:srgbClr>
                  </a:outerShdw>
                </a:effectLst>
              </a:rPr>
              <a:t>аналіз останніх досліджень і публікацій, в яких започатковано розв'язання даної проблеми і на які спирається автор, виділення невирішених раніше частин загальної проблеми, котрим присвячується означена стаття;</a:t>
            </a:r>
          </a:p>
          <a:p>
            <a:pPr algn="just"/>
            <a:endParaRPr lang="uk-UA" sz="1600" b="1" u="sng" dirty="0">
              <a:effectLst>
                <a:outerShdw blurRad="38100" dist="38100" dir="2700000" algn="tl">
                  <a:srgbClr val="000000">
                    <a:alpha val="43137"/>
                  </a:srgbClr>
                </a:outerShdw>
              </a:effectLst>
            </a:endParaRPr>
          </a:p>
          <a:p>
            <a:pPr algn="just"/>
            <a:r>
              <a:rPr lang="uk-UA" sz="1600" b="1" u="sng" dirty="0">
                <a:effectLst>
                  <a:outerShdw blurRad="38100" dist="38100" dir="2700000" algn="tl">
                    <a:srgbClr val="000000">
                      <a:alpha val="43137"/>
                    </a:srgbClr>
                  </a:outerShdw>
                </a:effectLst>
              </a:rPr>
              <a:t>формулювання цілей статті (постановка завдання);</a:t>
            </a:r>
          </a:p>
          <a:p>
            <a:pPr algn="just"/>
            <a:endParaRPr lang="uk-UA" sz="1600" b="1" u="sng" dirty="0">
              <a:effectLst>
                <a:outerShdw blurRad="38100" dist="38100" dir="2700000" algn="tl">
                  <a:srgbClr val="000000">
                    <a:alpha val="43137"/>
                  </a:srgbClr>
                </a:outerShdw>
              </a:effectLst>
            </a:endParaRPr>
          </a:p>
          <a:p>
            <a:pPr algn="just"/>
            <a:r>
              <a:rPr lang="uk-UA" sz="1600" b="1" u="sng" dirty="0">
                <a:effectLst>
                  <a:outerShdw blurRad="38100" dist="38100" dir="2700000" algn="tl">
                    <a:srgbClr val="000000">
                      <a:alpha val="43137"/>
                    </a:srgbClr>
                  </a:outerShdw>
                </a:effectLst>
              </a:rPr>
              <a:t>виклад основного матеріалу дослідження з повним обґрунтуванням отриманих наукових результатів;</a:t>
            </a:r>
          </a:p>
          <a:p>
            <a:pPr algn="just"/>
            <a:endParaRPr lang="uk-UA" sz="1600" b="1" u="sng" dirty="0">
              <a:effectLst>
                <a:outerShdw blurRad="38100" dist="38100" dir="2700000" algn="tl">
                  <a:srgbClr val="000000">
                    <a:alpha val="43137"/>
                  </a:srgbClr>
                </a:outerShdw>
              </a:effectLst>
            </a:endParaRPr>
          </a:p>
          <a:p>
            <a:pPr algn="just"/>
            <a:r>
              <a:rPr lang="uk-UA" sz="1600" b="1" u="sng" dirty="0">
                <a:effectLst>
                  <a:outerShdw blurRad="38100" dist="38100" dir="2700000" algn="tl">
                    <a:srgbClr val="000000">
                      <a:alpha val="43137"/>
                    </a:srgbClr>
                  </a:outerShdw>
                </a:effectLst>
              </a:rPr>
              <a:t>висновки з цього дослідження і перспективи подальших розвідок у даному напрямку.</a:t>
            </a:r>
          </a:p>
          <a:p>
            <a:pPr algn="just"/>
            <a:endParaRPr lang="uk-UA" sz="1600" dirty="0">
              <a:effectLst>
                <a:outerShdw blurRad="38100" dist="38100" dir="2700000" algn="tl">
                  <a:srgbClr val="000000">
                    <a:alpha val="43137"/>
                  </a:srgbClr>
                </a:outerShdw>
              </a:effectLst>
            </a:endParaRPr>
          </a:p>
          <a:p>
            <a:pPr algn="just"/>
            <a:r>
              <a:rPr lang="uk-UA" sz="1600" dirty="0">
                <a:effectLst>
                  <a:outerShdw blurRad="38100" dist="38100" dir="2700000" algn="tl">
                    <a:srgbClr val="000000">
                      <a:alpha val="43137"/>
                    </a:srgbClr>
                  </a:outerShdw>
                </a:effectLst>
              </a:rPr>
              <a:t>4. Спеціалізованим ученим радам при прийомі до захисту дисертаційних робіт зараховувати статті, подані до друку, починаючи з лютого 2003 року, як фахові лише за умов дотримання вимог до них, викладених у п. 3 даної постанови.</a:t>
            </a:r>
          </a:p>
        </p:txBody>
      </p:sp>
    </p:spTree>
    <p:extLst>
      <p:ext uri="{BB962C8B-B14F-4D97-AF65-F5344CB8AC3E}">
        <p14:creationId xmlns:p14="http://schemas.microsoft.com/office/powerpoint/2010/main" val="135434138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1">
            <a:extLst>
              <a:ext uri="{FF2B5EF4-FFF2-40B4-BE49-F238E27FC236}">
                <a16:creationId xmlns:a16="http://schemas.microsoft.com/office/drawing/2014/main" id="{38651CC6-DECF-43DA-A665-4E8B42D908B3}"/>
              </a:ext>
            </a:extLst>
          </p:cNvPr>
          <p:cNvSpPr>
            <a:spLocks noGrp="1"/>
          </p:cNvSpPr>
          <p:nvPr>
            <p:ph type="title"/>
          </p:nvPr>
        </p:nvSpPr>
        <p:spPr>
          <a:xfrm>
            <a:off x="685800" y="323088"/>
            <a:ext cx="7903464" cy="1002792"/>
          </a:xfrm>
        </p:spPr>
        <p:txBody>
          <a:bodyPr>
            <a:normAutofit/>
          </a:bodyPr>
          <a:lstStyle/>
          <a:p>
            <a:pPr algn="ctr"/>
            <a:r>
              <a:rPr lang="uk-UA" b="1" dirty="0">
                <a:ln w="19050" cmpd="sng">
                  <a:solidFill>
                    <a:srgbClr val="FF9933"/>
                  </a:solidFill>
                </a:ln>
                <a:effectLst>
                  <a:outerShdw blurRad="38100" dist="38100" dir="2700000" algn="tl">
                    <a:srgbClr val="000000">
                      <a:alpha val="43137"/>
                    </a:srgbClr>
                  </a:outerShdw>
                </a:effectLst>
              </a:rPr>
              <a:t>Вісник Південного регіонального центру Національної академії правових наук України</a:t>
            </a:r>
            <a:endParaRPr lang="uk-UA" dirty="0"/>
          </a:p>
        </p:txBody>
      </p:sp>
      <p:sp>
        <p:nvSpPr>
          <p:cNvPr id="13" name="Текст 12">
            <a:extLst>
              <a:ext uri="{FF2B5EF4-FFF2-40B4-BE49-F238E27FC236}">
                <a16:creationId xmlns:a16="http://schemas.microsoft.com/office/drawing/2014/main" id="{27128982-9CD1-410B-BF1B-6676EFBD0292}"/>
              </a:ext>
            </a:extLst>
          </p:cNvPr>
          <p:cNvSpPr>
            <a:spLocks noGrp="1"/>
          </p:cNvSpPr>
          <p:nvPr>
            <p:ph type="body" sz="half" idx="2"/>
          </p:nvPr>
        </p:nvSpPr>
        <p:spPr>
          <a:xfrm>
            <a:off x="150950" y="1115568"/>
            <a:ext cx="7595616" cy="6364224"/>
          </a:xfrm>
        </p:spPr>
        <p:txBody>
          <a:bodyPr>
            <a:normAutofit fontScale="40000" lnSpcReduction="20000"/>
          </a:bodyPr>
          <a:lstStyle/>
          <a:p>
            <a:endParaRPr lang="ru-RU" sz="3000" dirty="0"/>
          </a:p>
          <a:p>
            <a:pPr algn="just"/>
            <a:r>
              <a:rPr lang="uk-UA" sz="3000" dirty="0">
                <a:effectLst>
                  <a:outerShdw blurRad="38100" dist="38100" dir="2700000" algn="tl">
                    <a:srgbClr val="000000">
                      <a:alpha val="43137"/>
                    </a:srgbClr>
                  </a:outerShdw>
                </a:effectLst>
              </a:rPr>
              <a:t>При поданні статей просимо додержуватися чинних стандартів для друкованих праць і вимог МОН України.</a:t>
            </a:r>
          </a:p>
          <a:p>
            <a:pPr algn="just"/>
            <a:r>
              <a:rPr lang="uk-UA" sz="3000" dirty="0">
                <a:effectLst>
                  <a:outerShdw blurRad="38100" dist="38100" dir="2700000" algn="tl">
                    <a:srgbClr val="000000">
                      <a:alpha val="43137"/>
                    </a:srgbClr>
                  </a:outerShdw>
                </a:effectLst>
              </a:rPr>
              <a:t>Редакція приймає до друку наукові статті, які </a:t>
            </a:r>
            <a:r>
              <a:rPr lang="uk-UA" sz="3000" b="1" u="sng" dirty="0">
                <a:effectLst>
                  <a:outerShdw blurRad="38100" dist="38100" dir="2700000" algn="tl">
                    <a:srgbClr val="000000">
                      <a:alpha val="43137"/>
                    </a:srgbClr>
                  </a:outerShdw>
                </a:effectLst>
              </a:rPr>
              <a:t>раніше не були опубліковані</a:t>
            </a:r>
            <a:r>
              <a:rPr lang="uk-UA" sz="3000" dirty="0">
                <a:effectLst>
                  <a:outerShdw blurRad="38100" dist="38100" dir="2700000" algn="tl">
                    <a:srgbClr val="000000">
                      <a:alpha val="43137"/>
                    </a:srgbClr>
                  </a:outerShdw>
                </a:effectLst>
              </a:rPr>
              <a:t> в інших виданнях.        </a:t>
            </a:r>
          </a:p>
          <a:p>
            <a:pPr algn="just"/>
            <a:r>
              <a:rPr lang="uk-UA" sz="3000" dirty="0">
                <a:effectLst>
                  <a:outerShdw blurRad="38100" dist="38100" dir="2700000" algn="tl">
                    <a:srgbClr val="000000">
                      <a:alpha val="43137"/>
                    </a:srgbClr>
                  </a:outerShdw>
                </a:effectLst>
              </a:rPr>
              <a:t>Статті студентів редакція не приймає, навіть якщо вони написані у співавторстві з науковим керівником.</a:t>
            </a:r>
          </a:p>
          <a:p>
            <a:pPr algn="just"/>
            <a:r>
              <a:rPr lang="uk-UA" sz="3000" dirty="0">
                <a:effectLst>
                  <a:outerShdw blurRad="38100" dist="38100" dir="2700000" algn="tl">
                    <a:srgbClr val="000000">
                      <a:alpha val="43137"/>
                    </a:srgbClr>
                  </a:outerShdw>
                </a:effectLst>
              </a:rPr>
              <a:t>Статті подаються однією з трьох мов: українською, російською, англійською. </a:t>
            </a:r>
            <a:r>
              <a:rPr lang="uk-UA" sz="3000" b="1" dirty="0">
                <a:effectLst>
                  <a:outerShdw blurRad="38100" dist="38100" dir="2700000" algn="tl">
                    <a:srgbClr val="000000">
                      <a:alpha val="43137"/>
                    </a:srgbClr>
                  </a:outerShdw>
                </a:effectLst>
              </a:rPr>
              <a:t>Загальний </a:t>
            </a:r>
            <a:r>
              <a:rPr lang="uk-UA" sz="3000" b="1" u="sng" dirty="0">
                <a:effectLst>
                  <a:outerShdw blurRad="38100" dist="38100" dir="2700000" algn="tl">
                    <a:srgbClr val="000000">
                      <a:alpha val="43137"/>
                    </a:srgbClr>
                  </a:outerShdw>
                </a:effectLst>
              </a:rPr>
              <a:t>обсяг статті</a:t>
            </a:r>
            <a:r>
              <a:rPr lang="uk-UA" sz="3000" b="1" dirty="0">
                <a:effectLst>
                  <a:outerShdw blurRad="38100" dist="38100" dir="2700000" algn="tl">
                    <a:srgbClr val="000000">
                      <a:alpha val="43137"/>
                    </a:srgbClr>
                  </a:outerShdw>
                </a:effectLst>
              </a:rPr>
              <a:t> – 8-12 сторінок</a:t>
            </a:r>
            <a:r>
              <a:rPr lang="uk-UA" sz="3000" dirty="0">
                <a:effectLst>
                  <a:outerShdw blurRad="38100" dist="38100" dir="2700000" algn="tl">
                    <a:srgbClr val="000000">
                      <a:alpha val="43137"/>
                    </a:srgbClr>
                  </a:outerShdw>
                </a:effectLst>
              </a:rPr>
              <a:t>. Шрифт:  </a:t>
            </a:r>
            <a:r>
              <a:rPr lang="en-US" sz="3000" dirty="0">
                <a:effectLst>
                  <a:outerShdw blurRad="38100" dist="38100" dir="2700000" algn="tl">
                    <a:srgbClr val="000000">
                      <a:alpha val="43137"/>
                    </a:srgbClr>
                  </a:outerShdw>
                </a:effectLst>
              </a:rPr>
              <a:t>Times New Roman</a:t>
            </a:r>
            <a:r>
              <a:rPr lang="uk-UA" sz="3000" dirty="0">
                <a:effectLst>
                  <a:outerShdw blurRad="38100" dist="38100" dir="2700000" algn="tl">
                    <a:srgbClr val="000000">
                      <a:alpha val="43137"/>
                    </a:srgbClr>
                  </a:outerShdw>
                </a:effectLst>
              </a:rPr>
              <a:t>; кегль 14, інтервал – 1,5.</a:t>
            </a:r>
          </a:p>
          <a:p>
            <a:pPr algn="just"/>
            <a:r>
              <a:rPr lang="uk-UA" sz="3000" dirty="0">
                <a:effectLst>
                  <a:outerShdw blurRad="38100" dist="38100" dir="2700000" algn="tl">
                    <a:srgbClr val="000000">
                      <a:alpha val="43137"/>
                    </a:srgbClr>
                  </a:outerShdw>
                </a:effectLst>
              </a:rPr>
              <a:t>На початку статті </a:t>
            </a:r>
            <a:r>
              <a:rPr lang="uk-UA" sz="3000" b="1" i="1" dirty="0">
                <a:effectLst>
                  <a:outerShdw blurRad="38100" dist="38100" dir="2700000" algn="tl">
                    <a:srgbClr val="000000">
                      <a:alpha val="43137"/>
                    </a:srgbClr>
                  </a:outerShdw>
                </a:effectLst>
              </a:rPr>
              <a:t>обов’язково необхідно зазначити</a:t>
            </a:r>
            <a:r>
              <a:rPr lang="uk-UA" sz="3000" dirty="0">
                <a:effectLst>
                  <a:outerShdw blurRad="38100" dist="38100" dir="2700000" algn="tl">
                    <a:srgbClr val="000000">
                      <a:alpha val="43137"/>
                    </a:srgbClr>
                  </a:outerShdw>
                </a:effectLst>
              </a:rPr>
              <a:t> УДК, номер рубрики, дані про автора (ПІБ, посада, місце роботи) та назву статті.</a:t>
            </a:r>
          </a:p>
          <a:p>
            <a:pPr algn="just"/>
            <a:r>
              <a:rPr lang="uk-UA" sz="3000" dirty="0">
                <a:effectLst>
                  <a:outerShdw blurRad="38100" dist="38100" dir="2700000" algn="tl">
                    <a:srgbClr val="000000">
                      <a:alpha val="43137"/>
                    </a:srgbClr>
                  </a:outerShdw>
                </a:effectLst>
              </a:rPr>
              <a:t>Перелік використаних літературних джерел слід наводити в кінці статті в порядку появи відповідних посилань. При оформленні списку літератури слід дотримуватися вимог МОН України (див.: Бюлетень Вищої атестаційної комісії. – 2009. – № 5. – С. 26–30) та державного стандарту ДСТУ ГОСТ 7.1:2006 «Система стандартів з інформації, бібліотечної та видавничої справи. Бібліографічний запис. Бібліографічний опис. Загальні вимоги та правила складання».</a:t>
            </a:r>
          </a:p>
          <a:p>
            <a:pPr algn="just"/>
            <a:r>
              <a:rPr lang="uk-UA" sz="3000" b="1" u="sng" dirty="0">
                <a:effectLst>
                  <a:outerShdw blurRad="38100" dist="38100" dir="2700000" algn="tl">
                    <a:srgbClr val="000000">
                      <a:alpha val="43137"/>
                    </a:srgbClr>
                  </a:outerShdw>
                </a:effectLst>
              </a:rPr>
              <a:t>Стаття обов’язково повинна містити наступні структурні елементи</a:t>
            </a:r>
            <a:r>
              <a:rPr lang="uk-UA" sz="3000" dirty="0">
                <a:effectLst>
                  <a:outerShdw blurRad="38100" dist="38100" dir="2700000" algn="tl">
                    <a:srgbClr val="000000">
                      <a:alpha val="43137"/>
                    </a:srgbClr>
                  </a:outerShdw>
                </a:effectLst>
              </a:rPr>
              <a:t>, які виділяються напівжирним шрифтом:</a:t>
            </a:r>
          </a:p>
          <a:p>
            <a:pPr lvl="1" algn="just"/>
            <a:r>
              <a:rPr lang="uk-UA" sz="3000" dirty="0">
                <a:effectLst>
                  <a:outerShdw blurRad="38100" dist="38100" dir="2700000" algn="tl">
                    <a:srgbClr val="000000">
                      <a:alpha val="43137"/>
                    </a:srgbClr>
                  </a:outerShdw>
                </a:effectLst>
              </a:rPr>
              <a:t>постановка проблеми у загальному вигляді та її зв’язок з важливими науковими чи практичними завданнями;</a:t>
            </a:r>
          </a:p>
          <a:p>
            <a:pPr lvl="1" algn="just"/>
            <a:r>
              <a:rPr lang="uk-UA" sz="3000" dirty="0">
                <a:effectLst>
                  <a:outerShdw blurRad="38100" dist="38100" dir="2700000" algn="tl">
                    <a:srgbClr val="000000">
                      <a:alpha val="43137"/>
                    </a:srgbClr>
                  </a:outerShdw>
                </a:effectLst>
              </a:rPr>
              <a:t>аналіз останніх досліджень і публікацій з даної теми, виділення невирішених раніше частин загальної проблеми, котрим присвячується означена стаття;</a:t>
            </a:r>
          </a:p>
          <a:p>
            <a:pPr lvl="1" algn="just"/>
            <a:r>
              <a:rPr lang="uk-UA" sz="3000" dirty="0">
                <a:effectLst>
                  <a:outerShdw blurRad="38100" dist="38100" dir="2700000" algn="tl">
                    <a:srgbClr val="000000">
                      <a:alpha val="43137"/>
                    </a:srgbClr>
                  </a:outerShdw>
                </a:effectLst>
              </a:rPr>
              <a:t>формування мети статті;</a:t>
            </a:r>
          </a:p>
          <a:p>
            <a:pPr lvl="1" algn="just"/>
            <a:r>
              <a:rPr lang="uk-UA" sz="3000" dirty="0">
                <a:effectLst>
                  <a:outerShdw blurRad="38100" dist="38100" dir="2700000" algn="tl">
                    <a:srgbClr val="000000">
                      <a:alpha val="43137"/>
                    </a:srgbClr>
                  </a:outerShdw>
                </a:effectLst>
              </a:rPr>
              <a:t>виклад основного матеріалу дослідження з повним обґрунтуванням отриманих наукових результатів;</a:t>
            </a:r>
          </a:p>
          <a:p>
            <a:pPr lvl="1" algn="just"/>
            <a:r>
              <a:rPr lang="uk-UA" sz="3000" dirty="0">
                <a:effectLst>
                  <a:outerShdw blurRad="38100" dist="38100" dir="2700000" algn="tl">
                    <a:srgbClr val="000000">
                      <a:alpha val="43137"/>
                    </a:srgbClr>
                  </a:outerShdw>
                </a:effectLst>
              </a:rPr>
              <a:t>висновки з дослідження і перспективи подальших пошуків у даному науковому напрямку.</a:t>
            </a:r>
          </a:p>
          <a:p>
            <a:pPr lvl="1" algn="just"/>
            <a:r>
              <a:rPr lang="uk-UA" sz="3000" dirty="0">
                <a:effectLst>
                  <a:outerShdw blurRad="38100" dist="38100" dir="2700000" algn="tl">
                    <a:srgbClr val="000000">
                      <a:alpha val="43137"/>
                    </a:srgbClr>
                  </a:outerShdw>
                </a:effectLst>
              </a:rPr>
              <a:t>У тексті статті посилання на використані літературні джерела слід зазначати порядковим номером, виділеним двома квадратними дужками, згідно з переліком джерел (позиція цитованого видання у списку літератури, сторінка).</a:t>
            </a:r>
          </a:p>
          <a:p>
            <a:pPr lvl="1" algn="just"/>
            <a:r>
              <a:rPr lang="uk-UA" sz="3000" dirty="0">
                <a:effectLst>
                  <a:outerShdw blurRad="38100" dist="38100" dir="2700000" algn="tl">
                    <a:srgbClr val="000000">
                      <a:alpha val="43137"/>
                    </a:srgbClr>
                  </a:outerShdw>
                </a:effectLst>
              </a:rPr>
              <a:t>Анотації та ключові слова трьома мовами: українською, російською та англійською.</a:t>
            </a:r>
          </a:p>
          <a:p>
            <a:endParaRPr lang="x-none" dirty="0"/>
          </a:p>
        </p:txBody>
      </p:sp>
      <p:pic>
        <p:nvPicPr>
          <p:cNvPr id="17" name="Рисунок 16">
            <a:extLst>
              <a:ext uri="{FF2B5EF4-FFF2-40B4-BE49-F238E27FC236}">
                <a16:creationId xmlns:a16="http://schemas.microsoft.com/office/drawing/2014/main" id="{988410A4-AA3E-4D82-BD3E-6A5FD354465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84826" y="463296"/>
            <a:ext cx="2382086" cy="3386328"/>
          </a:xfrm>
          <a:prstGeom prst="rect">
            <a:avLst/>
          </a:prstGeom>
        </p:spPr>
      </p:pic>
      <p:pic>
        <p:nvPicPr>
          <p:cNvPr id="11" name="Объект 10">
            <a:extLst>
              <a:ext uri="{FF2B5EF4-FFF2-40B4-BE49-F238E27FC236}">
                <a16:creationId xmlns:a16="http://schemas.microsoft.com/office/drawing/2014/main" id="{1EB3D60F-5B64-46B3-A158-6F4DB4702240}"/>
              </a:ext>
            </a:extLst>
          </p:cNvPr>
          <p:cNvPicPr>
            <a:picLocks noGrp="1" noChangeAspect="1"/>
          </p:cNvPicPr>
          <p:nvPr>
            <p:ph sz="half" idx="4294967295"/>
          </p:nvPr>
        </p:nvPicPr>
        <p:blipFill>
          <a:blip r:embed="rId3" cstate="print">
            <a:extLst>
              <a:ext uri="{28A0092B-C50C-407E-A947-70E740481C1C}">
                <a14:useLocalDpi xmlns:a14="http://schemas.microsoft.com/office/drawing/2010/main" val="0"/>
              </a:ext>
            </a:extLst>
          </a:blip>
          <a:stretch>
            <a:fillRect/>
          </a:stretch>
        </p:blipFill>
        <p:spPr>
          <a:xfrm>
            <a:off x="7746566" y="1700784"/>
            <a:ext cx="2354506" cy="3324944"/>
          </a:xfrm>
        </p:spPr>
      </p:pic>
      <p:sp>
        <p:nvSpPr>
          <p:cNvPr id="19" name="Прямоугольник 18">
            <a:extLst>
              <a:ext uri="{FF2B5EF4-FFF2-40B4-BE49-F238E27FC236}">
                <a16:creationId xmlns:a16="http://schemas.microsoft.com/office/drawing/2014/main" id="{92B28D62-F0AE-4445-9B9C-E92C19FE8A76}"/>
              </a:ext>
            </a:extLst>
          </p:cNvPr>
          <p:cNvSpPr/>
          <p:nvPr/>
        </p:nvSpPr>
        <p:spPr>
          <a:xfrm>
            <a:off x="7746566" y="6038011"/>
            <a:ext cx="4565904" cy="646331"/>
          </a:xfrm>
          <a:prstGeom prst="rect">
            <a:avLst/>
          </a:prstGeom>
        </p:spPr>
        <p:txBody>
          <a:bodyPr wrap="square">
            <a:spAutoFit/>
          </a:bodyPr>
          <a:lstStyle/>
          <a:p>
            <a:endParaRPr lang="x-none" dirty="0"/>
          </a:p>
          <a:p>
            <a:r>
              <a:rPr lang="uk-UA"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http://prc.com.ua/index.php/dlya-avtoriv</a:t>
            </a:r>
            <a:endParaRPr lang="uk-UA"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926742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1">
            <a:extLst>
              <a:ext uri="{FF2B5EF4-FFF2-40B4-BE49-F238E27FC236}">
                <a16:creationId xmlns:a16="http://schemas.microsoft.com/office/drawing/2014/main" id="{38651CC6-DECF-43DA-A665-4E8B42D908B3}"/>
              </a:ext>
            </a:extLst>
          </p:cNvPr>
          <p:cNvSpPr>
            <a:spLocks noGrp="1"/>
          </p:cNvSpPr>
          <p:nvPr>
            <p:ph type="title"/>
          </p:nvPr>
        </p:nvSpPr>
        <p:spPr>
          <a:xfrm>
            <a:off x="3727704" y="256032"/>
            <a:ext cx="4672584" cy="1002792"/>
          </a:xfrm>
        </p:spPr>
        <p:txBody>
          <a:bodyPr>
            <a:normAutofit/>
          </a:bodyPr>
          <a:lstStyle/>
          <a:p>
            <a:pPr algn="ctr"/>
            <a:r>
              <a:rPr lang="en-US" b="1" dirty="0">
                <a:ln w="19050" cmpd="sng">
                  <a:solidFill>
                    <a:srgbClr val="FF9933"/>
                  </a:solidFill>
                </a:ln>
                <a:effectLst>
                  <a:outerShdw blurRad="38100" dist="38100" dir="2700000" algn="tl">
                    <a:srgbClr val="000000">
                      <a:alpha val="43137"/>
                    </a:srgbClr>
                  </a:outerShdw>
                </a:effectLst>
              </a:rPr>
              <a:t>Journal of Criminal Justice</a:t>
            </a:r>
            <a:br>
              <a:rPr lang="en-US" b="1" dirty="0">
                <a:ln w="19050" cmpd="sng">
                  <a:solidFill>
                    <a:srgbClr val="FF9933"/>
                  </a:solidFill>
                </a:ln>
                <a:effectLst>
                  <a:outerShdw blurRad="38100" dist="38100" dir="2700000" algn="tl">
                    <a:srgbClr val="000000">
                      <a:alpha val="43137"/>
                    </a:srgbClr>
                  </a:outerShdw>
                </a:effectLst>
              </a:rPr>
            </a:br>
            <a:r>
              <a:rPr lang="en-US" b="1" cap="none" dirty="0">
                <a:ln w="19050" cmpd="sng">
                  <a:noFill/>
                </a:ln>
                <a:effectLst>
                  <a:outerShdw blurRad="38100" dist="38100" dir="2700000" algn="tl">
                    <a:srgbClr val="000000">
                      <a:alpha val="43137"/>
                    </a:srgbClr>
                  </a:outerShdw>
                </a:effectLst>
              </a:rPr>
              <a:t>An International Journal</a:t>
            </a:r>
            <a:endParaRPr lang="x-none" dirty="0">
              <a:ln w="19050" cmpd="sng">
                <a:noFill/>
              </a:ln>
            </a:endParaRPr>
          </a:p>
        </p:txBody>
      </p:sp>
      <p:sp>
        <p:nvSpPr>
          <p:cNvPr id="13" name="Текст 12">
            <a:extLst>
              <a:ext uri="{FF2B5EF4-FFF2-40B4-BE49-F238E27FC236}">
                <a16:creationId xmlns:a16="http://schemas.microsoft.com/office/drawing/2014/main" id="{27128982-9CD1-410B-BF1B-6676EFBD0292}"/>
              </a:ext>
            </a:extLst>
          </p:cNvPr>
          <p:cNvSpPr>
            <a:spLocks noGrp="1"/>
          </p:cNvSpPr>
          <p:nvPr>
            <p:ph type="body" sz="half" idx="2"/>
          </p:nvPr>
        </p:nvSpPr>
        <p:spPr>
          <a:xfrm>
            <a:off x="358214" y="1786128"/>
            <a:ext cx="8633386" cy="3694176"/>
          </a:xfrm>
        </p:spPr>
        <p:txBody>
          <a:bodyPr>
            <a:normAutofit/>
          </a:bodyPr>
          <a:lstStyle/>
          <a:p>
            <a:pPr fontAlgn="base"/>
            <a:r>
              <a:rPr lang="en-US" sz="2800" dirty="0">
                <a:effectLst>
                  <a:outerShdw blurRad="38100" dist="38100" dir="2700000" algn="tl">
                    <a:srgbClr val="000000">
                      <a:alpha val="43137"/>
                    </a:srgbClr>
                  </a:outerShdw>
                </a:effectLst>
                <a:hlinkClick r:id="rId2"/>
              </a:rPr>
              <a:t>Download the ‘Author Information Pack’ PDF</a:t>
            </a:r>
            <a:endParaRPr lang="en-US" sz="2800" dirty="0">
              <a:effectLst>
                <a:outerShdw blurRad="38100" dist="38100" dir="2700000" algn="tl">
                  <a:srgbClr val="000000">
                    <a:alpha val="43137"/>
                  </a:srgbClr>
                </a:outerShdw>
              </a:effectLst>
            </a:endParaRPr>
          </a:p>
          <a:p>
            <a:pPr fontAlgn="base"/>
            <a:r>
              <a:rPr lang="en-US" sz="2800" dirty="0">
                <a:effectLst>
                  <a:outerShdw blurRad="38100" dist="38100" dir="2700000" algn="tl">
                    <a:srgbClr val="000000">
                      <a:alpha val="43137"/>
                    </a:srgbClr>
                  </a:outerShdw>
                </a:effectLst>
                <a:hlinkClick r:id="rId3"/>
              </a:rPr>
              <a:t>View ‘Guide for Authors’ online</a:t>
            </a:r>
            <a:endParaRPr lang="en-US" sz="2800" dirty="0">
              <a:effectLst>
                <a:outerShdw blurRad="38100" dist="38100" dir="2700000" algn="tl">
                  <a:srgbClr val="000000">
                    <a:alpha val="43137"/>
                  </a:srgbClr>
                </a:outerShdw>
              </a:effectLst>
            </a:endParaRPr>
          </a:p>
          <a:p>
            <a:pPr fontAlgn="base"/>
            <a:endParaRPr lang="en-US" sz="2800" dirty="0">
              <a:effectLst>
                <a:outerShdw blurRad="38100" dist="38100" dir="2700000" algn="tl">
                  <a:srgbClr val="000000">
                    <a:alpha val="43137"/>
                  </a:srgbClr>
                </a:outerShdw>
              </a:effectLst>
            </a:endParaRPr>
          </a:p>
          <a:p>
            <a:pPr fontAlgn="base"/>
            <a:r>
              <a:rPr lang="en-US" sz="2800" dirty="0">
                <a:effectLst>
                  <a:outerShdw blurRad="38100" dist="38100" dir="2700000" algn="tl">
                    <a:srgbClr val="000000">
                      <a:alpha val="43137"/>
                    </a:srgbClr>
                  </a:outerShdw>
                </a:effectLst>
              </a:rPr>
              <a:t>Useful links</a:t>
            </a:r>
          </a:p>
          <a:p>
            <a:pPr fontAlgn="base"/>
            <a:r>
              <a:rPr lang="en-US" sz="2800" dirty="0">
                <a:effectLst>
                  <a:outerShdw blurRad="38100" dist="38100" dir="2700000" algn="tl">
                    <a:srgbClr val="000000">
                      <a:alpha val="43137"/>
                    </a:srgbClr>
                  </a:outerShdw>
                </a:effectLst>
                <a:hlinkClick r:id="rId4"/>
              </a:rPr>
              <a:t>Read the ‘7 steps to publishing in a scientific journal’ blog</a:t>
            </a:r>
            <a:endParaRPr lang="en-US" sz="2800" dirty="0">
              <a:effectLst>
                <a:outerShdw blurRad="38100" dist="38100" dir="2700000" algn="tl">
                  <a:srgbClr val="000000">
                    <a:alpha val="43137"/>
                  </a:srgbClr>
                </a:outerShdw>
              </a:effectLst>
            </a:endParaRPr>
          </a:p>
          <a:p>
            <a:pPr fontAlgn="base"/>
            <a:r>
              <a:rPr lang="en-US" sz="2800" dirty="0">
                <a:effectLst>
                  <a:outerShdw blurRad="38100" dist="38100" dir="2700000" algn="tl">
                    <a:srgbClr val="000000">
                      <a:alpha val="43137"/>
                    </a:srgbClr>
                  </a:outerShdw>
                </a:effectLst>
                <a:hlinkClick r:id="rId5"/>
              </a:rPr>
              <a:t>Download the ‘Understanding the Publishing Process’ PDF</a:t>
            </a:r>
            <a:endParaRPr lang="en-US" sz="2800" dirty="0">
              <a:effectLst>
                <a:outerShdw blurRad="38100" dist="38100" dir="2700000" algn="tl">
                  <a:srgbClr val="000000">
                    <a:alpha val="43137"/>
                  </a:srgbClr>
                </a:outerShdw>
              </a:effectLst>
            </a:endParaRPr>
          </a:p>
          <a:p>
            <a:endParaRPr lang="x-none" dirty="0"/>
          </a:p>
        </p:txBody>
      </p:sp>
      <p:sp>
        <p:nvSpPr>
          <p:cNvPr id="19" name="Прямоугольник 18">
            <a:extLst>
              <a:ext uri="{FF2B5EF4-FFF2-40B4-BE49-F238E27FC236}">
                <a16:creationId xmlns:a16="http://schemas.microsoft.com/office/drawing/2014/main" id="{92B28D62-F0AE-4445-9B9C-E92C19FE8A76}"/>
              </a:ext>
            </a:extLst>
          </p:cNvPr>
          <p:cNvSpPr/>
          <p:nvPr/>
        </p:nvSpPr>
        <p:spPr>
          <a:xfrm>
            <a:off x="7316650" y="5684443"/>
            <a:ext cx="4875350" cy="923330"/>
          </a:xfrm>
          <a:prstGeom prst="rect">
            <a:avLst/>
          </a:prstGeom>
        </p:spPr>
        <p:txBody>
          <a:bodyPr wrap="square">
            <a:spAutoFit/>
          </a:bodyPr>
          <a:lstStyle/>
          <a:p>
            <a:endParaRPr lang="x-none" dirty="0"/>
          </a:p>
          <a:p>
            <a:r>
              <a:rPr lang="uk-UA"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https://www.elsevier.com/journals/journal-of-criminal-justice/0047-2352?generatepdf=true</a:t>
            </a:r>
            <a:endParaRPr lang="uk-UA" dirty="0">
              <a:effectLst>
                <a:outerShdw blurRad="38100" dist="38100" dir="2700000" algn="tl">
                  <a:srgbClr val="000000">
                    <a:alpha val="43137"/>
                  </a:srgbClr>
                </a:outerShdw>
              </a:effectLst>
            </a:endParaRPr>
          </a:p>
        </p:txBody>
      </p:sp>
      <p:pic>
        <p:nvPicPr>
          <p:cNvPr id="3" name="Рисунок 2">
            <a:extLst>
              <a:ext uri="{FF2B5EF4-FFF2-40B4-BE49-F238E27FC236}">
                <a16:creationId xmlns:a16="http://schemas.microsoft.com/office/drawing/2014/main" id="{41A62A4C-6D18-4A43-876D-569E09DB588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21927" y="533400"/>
            <a:ext cx="2503170" cy="33375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439977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1">
            <a:extLst>
              <a:ext uri="{FF2B5EF4-FFF2-40B4-BE49-F238E27FC236}">
                <a16:creationId xmlns:a16="http://schemas.microsoft.com/office/drawing/2014/main" id="{38651CC6-DECF-43DA-A665-4E8B42D908B3}"/>
              </a:ext>
            </a:extLst>
          </p:cNvPr>
          <p:cNvSpPr>
            <a:spLocks noGrp="1"/>
          </p:cNvSpPr>
          <p:nvPr>
            <p:ph type="title"/>
          </p:nvPr>
        </p:nvSpPr>
        <p:spPr>
          <a:xfrm>
            <a:off x="3727704" y="256032"/>
            <a:ext cx="4672584" cy="1002792"/>
          </a:xfrm>
        </p:spPr>
        <p:txBody>
          <a:bodyPr>
            <a:normAutofit/>
          </a:bodyPr>
          <a:lstStyle/>
          <a:p>
            <a:pPr algn="ctr"/>
            <a:r>
              <a:rPr lang="en-US" b="1" dirty="0">
                <a:ln w="19050" cmpd="sng">
                  <a:solidFill>
                    <a:srgbClr val="FF9933"/>
                  </a:solidFill>
                </a:ln>
                <a:effectLst>
                  <a:outerShdw blurRad="38100" dist="38100" dir="2700000" algn="tl">
                    <a:srgbClr val="000000">
                      <a:alpha val="43137"/>
                    </a:srgbClr>
                  </a:outerShdw>
                </a:effectLst>
              </a:rPr>
              <a:t>Journal of Criminal Justice</a:t>
            </a:r>
            <a:br>
              <a:rPr lang="en-US" b="1" dirty="0">
                <a:ln w="19050" cmpd="sng">
                  <a:solidFill>
                    <a:srgbClr val="FF9933"/>
                  </a:solidFill>
                </a:ln>
                <a:effectLst>
                  <a:outerShdw blurRad="38100" dist="38100" dir="2700000" algn="tl">
                    <a:srgbClr val="000000">
                      <a:alpha val="43137"/>
                    </a:srgbClr>
                  </a:outerShdw>
                </a:effectLst>
              </a:rPr>
            </a:br>
            <a:r>
              <a:rPr lang="en-US" b="1" cap="none" dirty="0">
                <a:ln w="19050" cmpd="sng">
                  <a:noFill/>
                </a:ln>
                <a:effectLst>
                  <a:outerShdw blurRad="38100" dist="38100" dir="2700000" algn="tl">
                    <a:srgbClr val="000000">
                      <a:alpha val="43137"/>
                    </a:srgbClr>
                  </a:outerShdw>
                </a:effectLst>
              </a:rPr>
              <a:t>An International Journal</a:t>
            </a:r>
            <a:endParaRPr lang="x-none" dirty="0">
              <a:ln w="19050" cmpd="sng">
                <a:noFill/>
              </a:ln>
            </a:endParaRPr>
          </a:p>
        </p:txBody>
      </p:sp>
      <p:sp>
        <p:nvSpPr>
          <p:cNvPr id="13" name="Текст 12">
            <a:extLst>
              <a:ext uri="{FF2B5EF4-FFF2-40B4-BE49-F238E27FC236}">
                <a16:creationId xmlns:a16="http://schemas.microsoft.com/office/drawing/2014/main" id="{27128982-9CD1-410B-BF1B-6676EFBD0292}"/>
              </a:ext>
            </a:extLst>
          </p:cNvPr>
          <p:cNvSpPr>
            <a:spLocks noGrp="1"/>
          </p:cNvSpPr>
          <p:nvPr>
            <p:ph type="body" sz="half" idx="2"/>
          </p:nvPr>
        </p:nvSpPr>
        <p:spPr>
          <a:xfrm>
            <a:off x="262128" y="1682496"/>
            <a:ext cx="11673840" cy="3700272"/>
          </a:xfrm>
        </p:spPr>
        <p:txBody>
          <a:bodyPr>
            <a:normAutofit/>
          </a:bodyPr>
          <a:lstStyle/>
          <a:p>
            <a:pPr algn="ctr" fontAlgn="base"/>
            <a:r>
              <a:rPr lang="en-US" b="1" dirty="0">
                <a:effectLst>
                  <a:outerShdw blurRad="38100" dist="38100" dir="2700000" algn="tl">
                    <a:srgbClr val="000000">
                      <a:alpha val="43137"/>
                    </a:srgbClr>
                  </a:outerShdw>
                </a:effectLst>
              </a:rPr>
              <a:t>Article structure</a:t>
            </a:r>
          </a:p>
          <a:p>
            <a:pPr algn="just" fontAlgn="base"/>
            <a:r>
              <a:rPr lang="en-US" b="1" u="sng" dirty="0">
                <a:effectLst>
                  <a:outerShdw blurRad="38100" dist="38100" dir="2700000" algn="tl">
                    <a:srgbClr val="000000">
                      <a:alpha val="43137"/>
                    </a:srgbClr>
                  </a:outerShdw>
                </a:effectLst>
              </a:rPr>
              <a:t>Subdivision</a:t>
            </a:r>
            <a:r>
              <a:rPr lang="en-US" dirty="0">
                <a:effectLst>
                  <a:outerShdw blurRad="38100" dist="38100" dir="2700000" algn="tl">
                    <a:srgbClr val="000000">
                      <a:alpha val="43137"/>
                    </a:srgbClr>
                  </a:outerShdw>
                </a:effectLst>
              </a:rPr>
              <a:t> – Unnumbered sections – Divide your article into clearly defined sections. Each subsection is given a brief heading. Each heading should appear on its own separate line. Subsections should be used as much as possible when crossreferencing text: refer to the subsection by heading as opposed to simply 'the text’.</a:t>
            </a:r>
          </a:p>
          <a:p>
            <a:pPr algn="just" fontAlgn="base"/>
            <a:r>
              <a:rPr lang="en-US" b="1" u="sng" dirty="0">
                <a:effectLst>
                  <a:outerShdw blurRad="38100" dist="38100" dir="2700000" algn="tl">
                    <a:srgbClr val="000000">
                      <a:alpha val="43137"/>
                    </a:srgbClr>
                  </a:outerShdw>
                </a:effectLst>
              </a:rPr>
              <a:t>Introduction</a:t>
            </a:r>
            <a:r>
              <a:rPr lang="en-US" dirty="0">
                <a:effectLst>
                  <a:outerShdw blurRad="38100" dist="38100" dir="2700000" algn="tl">
                    <a:srgbClr val="000000">
                      <a:alpha val="43137"/>
                    </a:srgbClr>
                  </a:outerShdw>
                </a:effectLst>
              </a:rPr>
              <a:t> – State the objectives of the work and provide an adequate background, avoiding a detailed literature survey or a summary of the results.</a:t>
            </a:r>
          </a:p>
          <a:p>
            <a:pPr algn="just" fontAlgn="base"/>
            <a:r>
              <a:rPr lang="en-US" b="1" u="sng" dirty="0">
                <a:effectLst>
                  <a:outerShdw blurRad="38100" dist="38100" dir="2700000" algn="tl">
                    <a:srgbClr val="000000">
                      <a:alpha val="43137"/>
                    </a:srgbClr>
                  </a:outerShdw>
                </a:effectLst>
              </a:rPr>
              <a:t>Discussion</a:t>
            </a:r>
            <a:r>
              <a:rPr lang="en-US" dirty="0">
                <a:effectLst>
                  <a:outerShdw blurRad="38100" dist="38100" dir="2700000" algn="tl">
                    <a:srgbClr val="000000">
                      <a:alpha val="43137"/>
                    </a:srgbClr>
                  </a:outerShdw>
                </a:effectLst>
              </a:rPr>
              <a:t> – This should explore the significance of the results of the work, not repeat them. A combined Results and Discussion section is often appropriate. Avoid extensive citations and discussion of published literature.</a:t>
            </a:r>
          </a:p>
          <a:p>
            <a:pPr algn="just" fontAlgn="base"/>
            <a:r>
              <a:rPr lang="en-US" b="1" u="sng" dirty="0">
                <a:effectLst>
                  <a:outerShdw blurRad="38100" dist="38100" dir="2700000" algn="tl">
                    <a:srgbClr val="000000">
                      <a:alpha val="43137"/>
                    </a:srgbClr>
                  </a:outerShdw>
                </a:effectLst>
              </a:rPr>
              <a:t>Conclusions</a:t>
            </a:r>
            <a:r>
              <a:rPr lang="en-US" dirty="0">
                <a:effectLst>
                  <a:outerShdw blurRad="38100" dist="38100" dir="2700000" algn="tl">
                    <a:srgbClr val="000000">
                      <a:alpha val="43137"/>
                    </a:srgbClr>
                  </a:outerShdw>
                </a:effectLst>
              </a:rPr>
              <a:t> – The main conclusions of the study may be presented in a short Conclusions section, which may stand alone or form a subsection of a Discussion or Results and Discussion section.</a:t>
            </a:r>
          </a:p>
          <a:p>
            <a:pPr algn="just" fontAlgn="base"/>
            <a:endParaRPr lang="x-none" dirty="0">
              <a:effectLst>
                <a:outerShdw blurRad="38100" dist="38100" dir="2700000" algn="tl">
                  <a:srgbClr val="000000">
                    <a:alpha val="43137"/>
                  </a:srgbClr>
                </a:outerShdw>
              </a:effectLst>
            </a:endParaRPr>
          </a:p>
        </p:txBody>
      </p:sp>
      <p:sp>
        <p:nvSpPr>
          <p:cNvPr id="19" name="Прямоугольник 18">
            <a:extLst>
              <a:ext uri="{FF2B5EF4-FFF2-40B4-BE49-F238E27FC236}">
                <a16:creationId xmlns:a16="http://schemas.microsoft.com/office/drawing/2014/main" id="{92B28D62-F0AE-4445-9B9C-E92C19FE8A76}"/>
              </a:ext>
            </a:extLst>
          </p:cNvPr>
          <p:cNvSpPr/>
          <p:nvPr/>
        </p:nvSpPr>
        <p:spPr>
          <a:xfrm>
            <a:off x="7316650" y="5684443"/>
            <a:ext cx="4875350" cy="923330"/>
          </a:xfrm>
          <a:prstGeom prst="rect">
            <a:avLst/>
          </a:prstGeom>
        </p:spPr>
        <p:txBody>
          <a:bodyPr wrap="square">
            <a:spAutoFit/>
          </a:bodyPr>
          <a:lstStyle/>
          <a:p>
            <a:endParaRPr lang="x-none" dirty="0"/>
          </a:p>
          <a:p>
            <a:r>
              <a:rPr lang="uk-UA"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https://www.elsevier.com/journals/journal-of-criminal-justice/0047-2352?generatepdf=true</a:t>
            </a:r>
            <a:endParaRPr lang="uk-UA"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53533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2A7814-55C3-48FD-A879-A466B33352DF}"/>
              </a:ext>
            </a:extLst>
          </p:cNvPr>
          <p:cNvSpPr>
            <a:spLocks noGrp="1"/>
          </p:cNvSpPr>
          <p:nvPr>
            <p:ph type="title"/>
          </p:nvPr>
        </p:nvSpPr>
        <p:spPr>
          <a:xfrm>
            <a:off x="392805" y="1410237"/>
            <a:ext cx="11062953" cy="3179890"/>
          </a:xfrm>
        </p:spPr>
        <p:txBody>
          <a:bodyPr>
            <a:noAutofit/>
          </a:bodyPr>
          <a:lstStyle/>
          <a:p>
            <a:pPr algn="ctr"/>
            <a:r>
              <a:rPr lang="uk-UA" sz="10000" b="1" dirty="0">
                <a:ln w="38100" cmpd="sng">
                  <a:solidFill>
                    <a:schemeClr val="tx1"/>
                  </a:solidFill>
                </a:ln>
                <a:effectLst>
                  <a:outerShdw blurRad="38100" dist="38100" dir="2700000" algn="tl">
                    <a:srgbClr val="000000">
                      <a:alpha val="43137"/>
                    </a:srgbClr>
                  </a:outerShdw>
                </a:effectLst>
              </a:rPr>
              <a:t>Правові дослідження?</a:t>
            </a:r>
            <a:endParaRPr lang="x-none" sz="10000" dirty="0"/>
          </a:p>
        </p:txBody>
      </p:sp>
    </p:spTree>
    <p:extLst>
      <p:ext uri="{BB962C8B-B14F-4D97-AF65-F5344CB8AC3E}">
        <p14:creationId xmlns:p14="http://schemas.microsoft.com/office/powerpoint/2010/main" val="38162016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1">
            <a:extLst>
              <a:ext uri="{FF2B5EF4-FFF2-40B4-BE49-F238E27FC236}">
                <a16:creationId xmlns:a16="http://schemas.microsoft.com/office/drawing/2014/main" id="{38651CC6-DECF-43DA-A665-4E8B42D908B3}"/>
              </a:ext>
            </a:extLst>
          </p:cNvPr>
          <p:cNvSpPr>
            <a:spLocks noGrp="1"/>
          </p:cNvSpPr>
          <p:nvPr>
            <p:ph type="title"/>
          </p:nvPr>
        </p:nvSpPr>
        <p:spPr>
          <a:xfrm>
            <a:off x="7235153" y="707136"/>
            <a:ext cx="4672584" cy="1002792"/>
          </a:xfrm>
        </p:spPr>
        <p:txBody>
          <a:bodyPr>
            <a:normAutofit/>
          </a:bodyPr>
          <a:lstStyle/>
          <a:p>
            <a:pPr algn="ctr"/>
            <a:r>
              <a:rPr lang="en-US" b="1" dirty="0">
                <a:ln w="19050" cmpd="sng">
                  <a:solidFill>
                    <a:srgbClr val="FF9933"/>
                  </a:solidFill>
                </a:ln>
                <a:effectLst>
                  <a:outerShdw blurRad="38100" dist="38100" dir="2700000" algn="tl">
                    <a:srgbClr val="000000">
                      <a:alpha val="43137"/>
                    </a:srgbClr>
                  </a:outerShdw>
                </a:effectLst>
              </a:rPr>
              <a:t>Journal of Criminal Justice</a:t>
            </a:r>
            <a:br>
              <a:rPr lang="en-US" b="1" dirty="0">
                <a:ln w="19050" cmpd="sng">
                  <a:solidFill>
                    <a:srgbClr val="FF9933"/>
                  </a:solidFill>
                </a:ln>
                <a:effectLst>
                  <a:outerShdw blurRad="38100" dist="38100" dir="2700000" algn="tl">
                    <a:srgbClr val="000000">
                      <a:alpha val="43137"/>
                    </a:srgbClr>
                  </a:outerShdw>
                </a:effectLst>
              </a:rPr>
            </a:br>
            <a:r>
              <a:rPr lang="en-US" b="1" cap="none" dirty="0">
                <a:ln w="19050" cmpd="sng">
                  <a:noFill/>
                </a:ln>
                <a:effectLst>
                  <a:outerShdw blurRad="38100" dist="38100" dir="2700000" algn="tl">
                    <a:srgbClr val="000000">
                      <a:alpha val="43137"/>
                    </a:srgbClr>
                  </a:outerShdw>
                </a:effectLst>
              </a:rPr>
              <a:t>An International Journal</a:t>
            </a:r>
            <a:endParaRPr lang="x-none" dirty="0">
              <a:ln w="19050" cmpd="sng">
                <a:noFill/>
              </a:ln>
            </a:endParaRPr>
          </a:p>
        </p:txBody>
      </p:sp>
      <p:sp>
        <p:nvSpPr>
          <p:cNvPr id="19" name="Прямоугольник 18">
            <a:extLst>
              <a:ext uri="{FF2B5EF4-FFF2-40B4-BE49-F238E27FC236}">
                <a16:creationId xmlns:a16="http://schemas.microsoft.com/office/drawing/2014/main" id="{92B28D62-F0AE-4445-9B9C-E92C19FE8A76}"/>
              </a:ext>
            </a:extLst>
          </p:cNvPr>
          <p:cNvSpPr/>
          <p:nvPr/>
        </p:nvSpPr>
        <p:spPr>
          <a:xfrm>
            <a:off x="7316650" y="5684443"/>
            <a:ext cx="4875350" cy="923330"/>
          </a:xfrm>
          <a:prstGeom prst="rect">
            <a:avLst/>
          </a:prstGeom>
        </p:spPr>
        <p:txBody>
          <a:bodyPr wrap="square">
            <a:spAutoFit/>
          </a:bodyPr>
          <a:lstStyle/>
          <a:p>
            <a:endParaRPr lang="x-none" dirty="0"/>
          </a:p>
          <a:p>
            <a:r>
              <a:rPr lang="uk-UA"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https://www.elsevier.com/journals/journal-of-criminal-justice/0047-2352?generatepdf=true</a:t>
            </a:r>
            <a:endParaRPr lang="uk-UA" dirty="0">
              <a:effectLst>
                <a:outerShdw blurRad="38100" dist="38100" dir="2700000" algn="tl">
                  <a:srgbClr val="000000">
                    <a:alpha val="43137"/>
                  </a:srgbClr>
                </a:outerShdw>
              </a:effectLst>
            </a:endParaRPr>
          </a:p>
        </p:txBody>
      </p:sp>
      <p:pic>
        <p:nvPicPr>
          <p:cNvPr id="3" name="Рисунок 2">
            <a:extLst>
              <a:ext uri="{FF2B5EF4-FFF2-40B4-BE49-F238E27FC236}">
                <a16:creationId xmlns:a16="http://schemas.microsoft.com/office/drawing/2014/main" id="{80502C30-AA42-45D7-8B06-2FBFE8E0C4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578" y="147102"/>
            <a:ext cx="6999302" cy="6561389"/>
          </a:xfrm>
          <a:prstGeom prst="rect">
            <a:avLst/>
          </a:prstGeom>
        </p:spPr>
      </p:pic>
      <p:pic>
        <p:nvPicPr>
          <p:cNvPr id="7" name="Рисунок 6">
            <a:extLst>
              <a:ext uri="{FF2B5EF4-FFF2-40B4-BE49-F238E27FC236}">
                <a16:creationId xmlns:a16="http://schemas.microsoft.com/office/drawing/2014/main" id="{ED845A13-854B-4EFE-85D7-80BE53A77D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9860" y="2028405"/>
            <a:ext cx="2503170" cy="33375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122149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1">
            <a:extLst>
              <a:ext uri="{FF2B5EF4-FFF2-40B4-BE49-F238E27FC236}">
                <a16:creationId xmlns:a16="http://schemas.microsoft.com/office/drawing/2014/main" id="{38651CC6-DECF-43DA-A665-4E8B42D908B3}"/>
              </a:ext>
            </a:extLst>
          </p:cNvPr>
          <p:cNvSpPr>
            <a:spLocks noGrp="1"/>
          </p:cNvSpPr>
          <p:nvPr>
            <p:ph type="title"/>
          </p:nvPr>
        </p:nvSpPr>
        <p:spPr>
          <a:xfrm>
            <a:off x="7316650" y="275694"/>
            <a:ext cx="4672584" cy="1002792"/>
          </a:xfrm>
        </p:spPr>
        <p:txBody>
          <a:bodyPr>
            <a:normAutofit/>
          </a:bodyPr>
          <a:lstStyle/>
          <a:p>
            <a:pPr algn="ctr"/>
            <a:r>
              <a:rPr lang="en-US" b="1" dirty="0">
                <a:ln w="19050" cmpd="sng">
                  <a:solidFill>
                    <a:srgbClr val="FF9933"/>
                  </a:solidFill>
                </a:ln>
                <a:effectLst>
                  <a:outerShdw blurRad="38100" dist="38100" dir="2700000" algn="tl">
                    <a:srgbClr val="000000">
                      <a:alpha val="43137"/>
                    </a:srgbClr>
                  </a:outerShdw>
                </a:effectLst>
              </a:rPr>
              <a:t>Journal of Criminal Justice</a:t>
            </a:r>
            <a:br>
              <a:rPr lang="en-US" b="1" dirty="0">
                <a:ln w="19050" cmpd="sng">
                  <a:solidFill>
                    <a:srgbClr val="FF9933"/>
                  </a:solidFill>
                </a:ln>
                <a:effectLst>
                  <a:outerShdw blurRad="38100" dist="38100" dir="2700000" algn="tl">
                    <a:srgbClr val="000000">
                      <a:alpha val="43137"/>
                    </a:srgbClr>
                  </a:outerShdw>
                </a:effectLst>
              </a:rPr>
            </a:br>
            <a:r>
              <a:rPr lang="en-US" b="1" cap="none" dirty="0">
                <a:ln w="19050" cmpd="sng">
                  <a:noFill/>
                </a:ln>
                <a:effectLst>
                  <a:outerShdw blurRad="38100" dist="38100" dir="2700000" algn="tl">
                    <a:srgbClr val="000000">
                      <a:alpha val="43137"/>
                    </a:srgbClr>
                  </a:outerShdw>
                </a:effectLst>
              </a:rPr>
              <a:t>An International Journal</a:t>
            </a:r>
            <a:endParaRPr lang="x-none" dirty="0">
              <a:ln w="19050" cmpd="sng">
                <a:noFill/>
              </a:ln>
            </a:endParaRPr>
          </a:p>
        </p:txBody>
      </p:sp>
      <p:sp>
        <p:nvSpPr>
          <p:cNvPr id="19" name="Прямоугольник 18">
            <a:extLst>
              <a:ext uri="{FF2B5EF4-FFF2-40B4-BE49-F238E27FC236}">
                <a16:creationId xmlns:a16="http://schemas.microsoft.com/office/drawing/2014/main" id="{92B28D62-F0AE-4445-9B9C-E92C19FE8A76}"/>
              </a:ext>
            </a:extLst>
          </p:cNvPr>
          <p:cNvSpPr/>
          <p:nvPr/>
        </p:nvSpPr>
        <p:spPr>
          <a:xfrm>
            <a:off x="7316650" y="5684443"/>
            <a:ext cx="4875350" cy="923330"/>
          </a:xfrm>
          <a:prstGeom prst="rect">
            <a:avLst/>
          </a:prstGeom>
        </p:spPr>
        <p:txBody>
          <a:bodyPr wrap="square">
            <a:spAutoFit/>
          </a:bodyPr>
          <a:lstStyle/>
          <a:p>
            <a:endParaRPr lang="x-none" dirty="0"/>
          </a:p>
          <a:p>
            <a:r>
              <a:rPr lang="uk-UA"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https://www.elsevier.com/journals/journal-of-criminal-justice/0047-2352?generatepdf=true</a:t>
            </a:r>
            <a:endParaRPr lang="uk-UA" dirty="0">
              <a:effectLst>
                <a:outerShdw blurRad="38100" dist="38100" dir="2700000" algn="tl">
                  <a:srgbClr val="000000">
                    <a:alpha val="43137"/>
                  </a:srgbClr>
                </a:outerShdw>
              </a:effectLst>
            </a:endParaRPr>
          </a:p>
        </p:txBody>
      </p:sp>
      <p:pic>
        <p:nvPicPr>
          <p:cNvPr id="7" name="Рисунок 6">
            <a:extLst>
              <a:ext uri="{FF2B5EF4-FFF2-40B4-BE49-F238E27FC236}">
                <a16:creationId xmlns:a16="http://schemas.microsoft.com/office/drawing/2014/main" id="{ED845A13-854B-4EFE-85D7-80BE53A77D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02740" y="1431651"/>
            <a:ext cx="2503170" cy="3337560"/>
          </a:xfrm>
          <a:prstGeom prst="rect">
            <a:avLst/>
          </a:prstGeom>
          <a:ln>
            <a:noFill/>
          </a:ln>
          <a:effectLst>
            <a:outerShdw blurRad="292100" dist="139700" dir="2700000" algn="tl" rotWithShape="0">
              <a:srgbClr val="333333">
                <a:alpha val="65000"/>
              </a:srgbClr>
            </a:outerShdw>
          </a:effectLst>
        </p:spPr>
      </p:pic>
      <p:pic>
        <p:nvPicPr>
          <p:cNvPr id="5" name="Рисунок 4">
            <a:extLst>
              <a:ext uri="{FF2B5EF4-FFF2-40B4-BE49-F238E27FC236}">
                <a16:creationId xmlns:a16="http://schemas.microsoft.com/office/drawing/2014/main" id="{AAEA5987-84CC-4710-91B0-C175DE9506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38" y="5057606"/>
            <a:ext cx="7635902" cy="762066"/>
          </a:xfrm>
          <a:prstGeom prst="rect">
            <a:avLst/>
          </a:prstGeom>
        </p:spPr>
      </p:pic>
      <p:pic>
        <p:nvPicPr>
          <p:cNvPr id="8" name="Рисунок 7">
            <a:extLst>
              <a:ext uri="{FF2B5EF4-FFF2-40B4-BE49-F238E27FC236}">
                <a16:creationId xmlns:a16="http://schemas.microsoft.com/office/drawing/2014/main" id="{AFB0DFF8-EB28-4DED-B571-98E2120439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780" y="1431651"/>
            <a:ext cx="7033870" cy="3421677"/>
          </a:xfrm>
          <a:prstGeom prst="rect">
            <a:avLst/>
          </a:prstGeom>
        </p:spPr>
      </p:pic>
    </p:spTree>
    <p:extLst>
      <p:ext uri="{BB962C8B-B14F-4D97-AF65-F5344CB8AC3E}">
        <p14:creationId xmlns:p14="http://schemas.microsoft.com/office/powerpoint/2010/main" val="41769020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2A7814-55C3-48FD-A879-A466B33352DF}"/>
              </a:ext>
            </a:extLst>
          </p:cNvPr>
          <p:cNvSpPr>
            <a:spLocks noGrp="1"/>
          </p:cNvSpPr>
          <p:nvPr>
            <p:ph type="title"/>
          </p:nvPr>
        </p:nvSpPr>
        <p:spPr>
          <a:xfrm>
            <a:off x="495836" y="882203"/>
            <a:ext cx="11062953" cy="4274595"/>
          </a:xfrm>
        </p:spPr>
        <p:txBody>
          <a:bodyPr>
            <a:noAutofit/>
          </a:bodyPr>
          <a:lstStyle/>
          <a:p>
            <a:pPr algn="ctr"/>
            <a:r>
              <a:rPr lang="uk-UA" sz="10000" b="1" dirty="0">
                <a:ln w="38100" cmpd="sng">
                  <a:solidFill>
                    <a:schemeClr val="tx1"/>
                  </a:solidFill>
                </a:ln>
                <a:effectLst>
                  <a:outerShdw blurRad="38100" dist="38100" dir="2700000" algn="tl">
                    <a:srgbClr val="000000">
                      <a:alpha val="43137"/>
                    </a:srgbClr>
                  </a:outerShdw>
                </a:effectLst>
              </a:rPr>
              <a:t>Науковий креатив</a:t>
            </a:r>
            <a:endParaRPr lang="x-none" sz="10000" dirty="0"/>
          </a:p>
        </p:txBody>
      </p:sp>
    </p:spTree>
    <p:extLst>
      <p:ext uri="{BB962C8B-B14F-4D97-AF65-F5344CB8AC3E}">
        <p14:creationId xmlns:p14="http://schemas.microsoft.com/office/powerpoint/2010/main" val="36088042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684A2E9D-40CD-42AF-B624-633A239EF33A}"/>
              </a:ext>
            </a:extLst>
          </p:cNvPr>
          <p:cNvSpPr>
            <a:spLocks noGrp="1"/>
          </p:cNvSpPr>
          <p:nvPr>
            <p:ph type="title"/>
          </p:nvPr>
        </p:nvSpPr>
        <p:spPr>
          <a:xfrm>
            <a:off x="560059" y="551473"/>
            <a:ext cx="5538216" cy="1371600"/>
          </a:xfrm>
        </p:spPr>
        <p:txBody>
          <a:bodyPr/>
          <a:lstStyle/>
          <a:p>
            <a:pPr algn="ctr"/>
            <a:r>
              <a:rPr lang="uk-UA" b="1" dirty="0">
                <a:ln w="19050" cmpd="sng">
                  <a:solidFill>
                    <a:srgbClr val="FF9933"/>
                  </a:solidFill>
                </a:ln>
                <a:effectLst>
                  <a:outerShdw blurRad="38100" dist="38100" dir="2700000" algn="tl">
                    <a:srgbClr val="000000">
                      <a:alpha val="43137"/>
                    </a:srgbClr>
                  </a:outerShdw>
                </a:effectLst>
              </a:rPr>
              <a:t>Найкоротша </a:t>
            </a:r>
            <a:r>
              <a:rPr lang="en-US" b="1" dirty="0">
                <a:ln w="19050" cmpd="sng">
                  <a:solidFill>
                    <a:srgbClr val="FF9933"/>
                  </a:solidFill>
                </a:ln>
                <a:effectLst>
                  <a:outerShdw blurRad="38100" dist="38100" dir="2700000" algn="tl">
                    <a:srgbClr val="000000">
                      <a:alpha val="43137"/>
                    </a:srgbClr>
                  </a:outerShdw>
                </a:effectLst>
              </a:rPr>
              <a:t> </a:t>
            </a:r>
            <a:r>
              <a:rPr lang="uk-UA" b="1" dirty="0">
                <a:ln w="19050" cmpd="sng">
                  <a:solidFill>
                    <a:srgbClr val="FF9933"/>
                  </a:solidFill>
                </a:ln>
                <a:effectLst>
                  <a:outerShdw blurRad="38100" dist="38100" dir="2700000" algn="tl">
                    <a:srgbClr val="000000">
                      <a:alpha val="43137"/>
                    </a:srgbClr>
                  </a:outerShdw>
                </a:effectLst>
              </a:rPr>
              <a:t>анотація</a:t>
            </a:r>
            <a:br>
              <a:rPr lang="uk-UA" dirty="0"/>
            </a:br>
            <a:endParaRPr lang="uk-UA" dirty="0"/>
          </a:p>
        </p:txBody>
      </p:sp>
      <p:sp>
        <p:nvSpPr>
          <p:cNvPr id="6" name="Текст 5">
            <a:extLst>
              <a:ext uri="{FF2B5EF4-FFF2-40B4-BE49-F238E27FC236}">
                <a16:creationId xmlns:a16="http://schemas.microsoft.com/office/drawing/2014/main" id="{65BA1F73-1757-4BAA-81E2-BA9271E4E09B}"/>
              </a:ext>
            </a:extLst>
          </p:cNvPr>
          <p:cNvSpPr>
            <a:spLocks noGrp="1"/>
          </p:cNvSpPr>
          <p:nvPr>
            <p:ph type="body" sz="half" idx="2"/>
          </p:nvPr>
        </p:nvSpPr>
        <p:spPr>
          <a:xfrm>
            <a:off x="386344" y="1923074"/>
            <a:ext cx="5885645" cy="2706882"/>
          </a:xfrm>
        </p:spPr>
        <p:txBody>
          <a:bodyPr>
            <a:normAutofit/>
          </a:bodyPr>
          <a:lstStyle/>
          <a:p>
            <a:pPr algn="ctr" fontAlgn="base"/>
            <a:r>
              <a:rPr lang="en-US" b="1" dirty="0"/>
              <a:t>Can apparent superluminal neutrino speeds be explained as a quantum weak measurement?</a:t>
            </a:r>
          </a:p>
          <a:p>
            <a:pPr algn="ctr" fontAlgn="base"/>
            <a:r>
              <a:rPr lang="en-US" dirty="0"/>
              <a:t>M V Berry</a:t>
            </a:r>
            <a:r>
              <a:rPr lang="en-US" baseline="30000" dirty="0"/>
              <a:t>1</a:t>
            </a:r>
            <a:r>
              <a:rPr lang="en-US" dirty="0"/>
              <a:t>, N Brunner</a:t>
            </a:r>
            <a:r>
              <a:rPr lang="en-US" baseline="30000" dirty="0"/>
              <a:t>1</a:t>
            </a:r>
            <a:r>
              <a:rPr lang="en-US" dirty="0"/>
              <a:t>, S Popescu</a:t>
            </a:r>
            <a:r>
              <a:rPr lang="en-US" baseline="30000" dirty="0"/>
              <a:t>1</a:t>
            </a:r>
            <a:r>
              <a:rPr lang="en-US" dirty="0"/>
              <a:t> and P Shukla</a:t>
            </a:r>
            <a:r>
              <a:rPr lang="en-US" baseline="30000" dirty="0"/>
              <a:t>2</a:t>
            </a:r>
          </a:p>
          <a:p>
            <a:pPr algn="ctr" fontAlgn="base"/>
            <a:endParaRPr lang="uk-UA" dirty="0"/>
          </a:p>
          <a:p>
            <a:pPr algn="ctr" fontAlgn="base"/>
            <a:r>
              <a:rPr lang="en-US" dirty="0"/>
              <a:t>Published 11 November 2011 • 2011 IOP Publishing Ltd </a:t>
            </a:r>
            <a:br>
              <a:rPr lang="en-US" dirty="0"/>
            </a:br>
            <a:r>
              <a:rPr lang="en-US" u="sng" dirty="0">
                <a:hlinkClick r:id="rId2"/>
              </a:rPr>
              <a:t>Journal of Physics A: Mathematical and Theoretical</a:t>
            </a:r>
            <a:r>
              <a:rPr lang="en-US" dirty="0"/>
              <a:t>, </a:t>
            </a:r>
            <a:r>
              <a:rPr lang="en-US" u="sng" dirty="0">
                <a:hlinkClick r:id="rId3"/>
              </a:rPr>
              <a:t>Volume 44</a:t>
            </a:r>
            <a:r>
              <a:rPr lang="en-US" dirty="0"/>
              <a:t>, </a:t>
            </a:r>
            <a:r>
              <a:rPr lang="en-US" u="sng" dirty="0">
                <a:hlinkClick r:id="rId4"/>
              </a:rPr>
              <a:t>Number 49</a:t>
            </a:r>
            <a:endParaRPr lang="en-US" dirty="0"/>
          </a:p>
          <a:p>
            <a:pPr algn="just" fontAlgn="base"/>
            <a:endParaRPr lang="ru-RU" dirty="0">
              <a:effectLst>
                <a:outerShdw blurRad="38100" dist="38100" dir="2700000" algn="tl">
                  <a:srgbClr val="000000">
                    <a:alpha val="43137"/>
                  </a:srgbClr>
                </a:outerShdw>
              </a:effectLst>
            </a:endParaRPr>
          </a:p>
        </p:txBody>
      </p:sp>
      <p:pic>
        <p:nvPicPr>
          <p:cNvPr id="16" name="Рисунок 15">
            <a:extLst>
              <a:ext uri="{FF2B5EF4-FFF2-40B4-BE49-F238E27FC236}">
                <a16:creationId xmlns:a16="http://schemas.microsoft.com/office/drawing/2014/main" id="{3198A507-DBBA-46E3-9C13-A3E86A42B36C}"/>
              </a:ext>
            </a:extLst>
          </p:cNvPr>
          <p:cNvPicPr>
            <a:picLocks noGrp="1" noChangeAspect="1"/>
          </p:cNvPicPr>
          <p:nvPr>
            <p:ph type="pic" idx="1"/>
          </p:nvPr>
        </p:nvPicPr>
        <p:blipFill>
          <a:blip r:embed="rId5">
            <a:extLst>
              <a:ext uri="{28A0092B-C50C-407E-A947-70E740481C1C}">
                <a14:useLocalDpi xmlns:a14="http://schemas.microsoft.com/office/drawing/2010/main" val="0"/>
              </a:ext>
            </a:extLst>
          </a:blip>
          <a:srcRect t="1212" b="1212"/>
          <a:stretch>
            <a:fillRect/>
          </a:stretch>
        </p:blipFill>
        <p:spPr>
          <a:xfrm>
            <a:off x="6510528" y="384048"/>
            <a:ext cx="4730496" cy="6156960"/>
          </a:xfrm>
        </p:spPr>
      </p:pic>
    </p:spTree>
    <p:extLst>
      <p:ext uri="{BB962C8B-B14F-4D97-AF65-F5344CB8AC3E}">
        <p14:creationId xmlns:p14="http://schemas.microsoft.com/office/powerpoint/2010/main" val="33073263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684A2E9D-40CD-42AF-B624-633A239EF33A}"/>
              </a:ext>
            </a:extLst>
          </p:cNvPr>
          <p:cNvSpPr>
            <a:spLocks noGrp="1"/>
          </p:cNvSpPr>
          <p:nvPr>
            <p:ph type="title"/>
          </p:nvPr>
        </p:nvSpPr>
        <p:spPr>
          <a:xfrm>
            <a:off x="2975813" y="120031"/>
            <a:ext cx="5538216" cy="1097023"/>
          </a:xfrm>
        </p:spPr>
        <p:txBody>
          <a:bodyPr/>
          <a:lstStyle/>
          <a:p>
            <a:pPr algn="ctr"/>
            <a:r>
              <a:rPr lang="uk-UA" b="1" dirty="0">
                <a:ln w="19050" cmpd="sng">
                  <a:solidFill>
                    <a:srgbClr val="FF9933"/>
                  </a:solidFill>
                </a:ln>
                <a:effectLst>
                  <a:outerShdw blurRad="38100" dist="38100" dir="2700000" algn="tl">
                    <a:srgbClr val="000000">
                      <a:alpha val="43137"/>
                    </a:srgbClr>
                  </a:outerShdw>
                </a:effectLst>
              </a:rPr>
              <a:t>Найкоротша стаття</a:t>
            </a:r>
            <a:br>
              <a:rPr lang="uk-UA" dirty="0"/>
            </a:br>
            <a:endParaRPr lang="uk-UA" dirty="0"/>
          </a:p>
        </p:txBody>
      </p:sp>
      <p:pic>
        <p:nvPicPr>
          <p:cNvPr id="14" name="Рисунок 13">
            <a:extLst>
              <a:ext uri="{FF2B5EF4-FFF2-40B4-BE49-F238E27FC236}">
                <a16:creationId xmlns:a16="http://schemas.microsoft.com/office/drawing/2014/main" id="{85C1FCDF-D371-4105-BC0E-9829505482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0454" y="1062864"/>
            <a:ext cx="7968933" cy="5312622"/>
          </a:xfrm>
          <a:prstGeom prst="rect">
            <a:avLst/>
          </a:prstGeom>
        </p:spPr>
      </p:pic>
    </p:spTree>
    <p:extLst>
      <p:ext uri="{BB962C8B-B14F-4D97-AF65-F5344CB8AC3E}">
        <p14:creationId xmlns:p14="http://schemas.microsoft.com/office/powerpoint/2010/main" val="18504587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684A2E9D-40CD-42AF-B624-633A239EF33A}"/>
              </a:ext>
            </a:extLst>
          </p:cNvPr>
          <p:cNvSpPr>
            <a:spLocks noGrp="1"/>
          </p:cNvSpPr>
          <p:nvPr>
            <p:ph type="title"/>
          </p:nvPr>
        </p:nvSpPr>
        <p:spPr>
          <a:xfrm>
            <a:off x="6383969" y="874604"/>
            <a:ext cx="5538216" cy="1097023"/>
          </a:xfrm>
        </p:spPr>
        <p:txBody>
          <a:bodyPr/>
          <a:lstStyle/>
          <a:p>
            <a:pPr algn="ctr"/>
            <a:r>
              <a:rPr lang="uk-UA" b="1" dirty="0">
                <a:ln w="19050" cmpd="sng">
                  <a:solidFill>
                    <a:srgbClr val="FF9933"/>
                  </a:solidFill>
                </a:ln>
                <a:effectLst>
                  <a:outerShdw blurRad="38100" dist="38100" dir="2700000" algn="tl">
                    <a:srgbClr val="000000">
                      <a:alpha val="43137"/>
                    </a:srgbClr>
                  </a:outerShdw>
                </a:effectLst>
              </a:rPr>
              <a:t>Найкоротша наукова праця</a:t>
            </a:r>
            <a:br>
              <a:rPr lang="uk-UA" dirty="0"/>
            </a:br>
            <a:endParaRPr lang="uk-UA" dirty="0"/>
          </a:p>
        </p:txBody>
      </p:sp>
      <p:pic>
        <p:nvPicPr>
          <p:cNvPr id="6" name="Рисунок 5">
            <a:extLst>
              <a:ext uri="{FF2B5EF4-FFF2-40B4-BE49-F238E27FC236}">
                <a16:creationId xmlns:a16="http://schemas.microsoft.com/office/drawing/2014/main" id="{63A31024-7F48-448C-865E-02805D0DFD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 y="326093"/>
            <a:ext cx="5512159" cy="6063375"/>
          </a:xfrm>
          <a:prstGeom prst="rect">
            <a:avLst/>
          </a:prstGeom>
        </p:spPr>
      </p:pic>
      <p:sp>
        <p:nvSpPr>
          <p:cNvPr id="8" name="Текст 12">
            <a:extLst>
              <a:ext uri="{FF2B5EF4-FFF2-40B4-BE49-F238E27FC236}">
                <a16:creationId xmlns:a16="http://schemas.microsoft.com/office/drawing/2014/main" id="{4DDA850F-F70D-4669-B6BA-BF1DA3A3DE97}"/>
              </a:ext>
            </a:extLst>
          </p:cNvPr>
          <p:cNvSpPr>
            <a:spLocks noGrp="1"/>
          </p:cNvSpPr>
          <p:nvPr>
            <p:ph type="body" sz="half" idx="2"/>
          </p:nvPr>
        </p:nvSpPr>
        <p:spPr>
          <a:xfrm>
            <a:off x="6457852" y="1818756"/>
            <a:ext cx="5464333" cy="1162704"/>
          </a:xfrm>
        </p:spPr>
        <p:txBody>
          <a:bodyPr>
            <a:normAutofit/>
          </a:bodyPr>
          <a:lstStyle/>
          <a:p>
            <a:pPr algn="ctr" fontAlgn="base"/>
            <a:r>
              <a:rPr lang="ru-RU" dirty="0">
                <a:effectLst>
                  <a:outerShdw blurRad="38100" dist="38100" dir="2700000" algn="tl">
                    <a:srgbClr val="000000">
                      <a:alpha val="43137"/>
                    </a:srgbClr>
                  </a:outerShdw>
                </a:effectLst>
              </a:rPr>
              <a:t>Кризис творчества.</a:t>
            </a:r>
          </a:p>
          <a:p>
            <a:pPr algn="ctr" fontAlgn="base"/>
            <a:r>
              <a:rPr lang="ru-RU" dirty="0">
                <a:effectLst>
                  <a:outerShdw blurRad="38100" dist="38100" dir="2700000" algn="tl">
                    <a:srgbClr val="000000">
                      <a:alpha val="43137"/>
                    </a:srgbClr>
                  </a:outerShdw>
                </a:effectLst>
              </a:rPr>
              <a:t>«Безуспешное самолечение творческого застоя»</a:t>
            </a:r>
          </a:p>
          <a:p>
            <a:pPr algn="ctr" fontAlgn="base"/>
            <a:endParaRPr lang="ru-RU" dirty="0">
              <a:effectLst>
                <a:outerShdw blurRad="38100" dist="38100" dir="2700000" algn="tl">
                  <a:srgbClr val="000000">
                    <a:alpha val="43137"/>
                  </a:srgbClr>
                </a:outerShdw>
              </a:effectLst>
            </a:endParaRPr>
          </a:p>
          <a:p>
            <a:pPr algn="ctr" fontAlgn="base"/>
            <a:endParaRPr lang="x-none"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316771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Текст 12">
            <a:extLst>
              <a:ext uri="{FF2B5EF4-FFF2-40B4-BE49-F238E27FC236}">
                <a16:creationId xmlns:a16="http://schemas.microsoft.com/office/drawing/2014/main" id="{4DDA850F-F70D-4669-B6BA-BF1DA3A3DE97}"/>
              </a:ext>
            </a:extLst>
          </p:cNvPr>
          <p:cNvSpPr>
            <a:spLocks noGrp="1"/>
          </p:cNvSpPr>
          <p:nvPr>
            <p:ph type="body" sz="half" idx="4294967295"/>
          </p:nvPr>
        </p:nvSpPr>
        <p:spPr>
          <a:xfrm>
            <a:off x="6727825" y="1819275"/>
            <a:ext cx="5464175" cy="1162050"/>
          </a:xfrm>
        </p:spPr>
        <p:txBody>
          <a:bodyPr>
            <a:normAutofit/>
          </a:bodyPr>
          <a:lstStyle/>
          <a:p>
            <a:pPr algn="ctr" fontAlgn="base"/>
            <a:endParaRPr lang="ru-RU" dirty="0">
              <a:effectLst>
                <a:outerShdw blurRad="38100" dist="38100" dir="2700000" algn="tl">
                  <a:srgbClr val="000000">
                    <a:alpha val="43137"/>
                  </a:srgbClr>
                </a:outerShdw>
              </a:effectLst>
            </a:endParaRPr>
          </a:p>
          <a:p>
            <a:pPr algn="ctr" fontAlgn="base"/>
            <a:endParaRPr lang="x-none" dirty="0">
              <a:effectLst>
                <a:outerShdw blurRad="38100" dist="38100" dir="2700000" algn="tl">
                  <a:srgbClr val="000000">
                    <a:alpha val="43137"/>
                  </a:srgbClr>
                </a:outerShdw>
              </a:effectLst>
            </a:endParaRPr>
          </a:p>
        </p:txBody>
      </p:sp>
      <p:sp>
        <p:nvSpPr>
          <p:cNvPr id="5" name="Заголовок 4">
            <a:extLst>
              <a:ext uri="{FF2B5EF4-FFF2-40B4-BE49-F238E27FC236}">
                <a16:creationId xmlns:a16="http://schemas.microsoft.com/office/drawing/2014/main" id="{9913E8FF-D2CE-43BE-BAF4-C94912530073}"/>
              </a:ext>
            </a:extLst>
          </p:cNvPr>
          <p:cNvSpPr>
            <a:spLocks noGrp="1"/>
          </p:cNvSpPr>
          <p:nvPr>
            <p:ph type="title"/>
          </p:nvPr>
        </p:nvSpPr>
        <p:spPr>
          <a:xfrm>
            <a:off x="1336184" y="2400300"/>
            <a:ext cx="10131425" cy="1456267"/>
          </a:xfrm>
        </p:spPr>
        <p:txBody>
          <a:bodyPr>
            <a:noAutofit/>
          </a:bodyPr>
          <a:lstStyle/>
          <a:p>
            <a:r>
              <a:rPr lang="uk-UA" sz="10000" b="1" dirty="0">
                <a:ln w="38100" cmpd="sng">
                  <a:solidFill>
                    <a:schemeClr val="tx1"/>
                  </a:solidFill>
                </a:ln>
                <a:effectLst>
                  <a:outerShdw blurRad="38100" dist="38100" dir="2700000" algn="tl">
                    <a:srgbClr val="000000">
                      <a:alpha val="43137"/>
                    </a:srgbClr>
                  </a:outerShdw>
                </a:effectLst>
              </a:rPr>
              <a:t>Дякую за увагу!</a:t>
            </a:r>
            <a:endParaRPr lang="x-none" sz="10000" dirty="0"/>
          </a:p>
        </p:txBody>
      </p:sp>
    </p:spTree>
    <p:extLst>
      <p:ext uri="{BB962C8B-B14F-4D97-AF65-F5344CB8AC3E}">
        <p14:creationId xmlns:p14="http://schemas.microsoft.com/office/powerpoint/2010/main" val="27603711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0B31B234-6B1B-4553-9E42-370B7E894E89}"/>
              </a:ext>
            </a:extLst>
          </p:cNvPr>
          <p:cNvSpPr>
            <a:spLocks noGrp="1"/>
          </p:cNvSpPr>
          <p:nvPr>
            <p:ph type="title"/>
          </p:nvPr>
        </p:nvSpPr>
        <p:spPr>
          <a:xfrm>
            <a:off x="1908048" y="371857"/>
            <a:ext cx="8162544" cy="1206320"/>
          </a:xfrm>
        </p:spPr>
        <p:txBody>
          <a:bodyPr>
            <a:noAutofit/>
          </a:bodyPr>
          <a:lstStyle/>
          <a:p>
            <a:pPr algn="ctr"/>
            <a:r>
              <a:rPr lang="uk-UA" sz="3000" b="1" dirty="0">
                <a:ln w="19050" cmpd="sng">
                  <a:solidFill>
                    <a:srgbClr val="FF9933"/>
                  </a:solidFill>
                </a:ln>
                <a:effectLst>
                  <a:outerShdw blurRad="38100" dist="38100" dir="2700000" algn="tl">
                    <a:srgbClr val="000000">
                      <a:alpha val="43137"/>
                    </a:srgbClr>
                  </a:outerShdw>
                </a:effectLst>
              </a:rPr>
              <a:t>Закон України</a:t>
            </a:r>
            <a:br>
              <a:rPr lang="uk-UA" sz="3000" b="1" dirty="0">
                <a:ln w="19050" cmpd="sng">
                  <a:solidFill>
                    <a:srgbClr val="FF9933"/>
                  </a:solidFill>
                </a:ln>
                <a:effectLst>
                  <a:outerShdw blurRad="38100" dist="38100" dir="2700000" algn="tl">
                    <a:srgbClr val="000000">
                      <a:alpha val="43137"/>
                    </a:srgbClr>
                  </a:outerShdw>
                </a:effectLst>
              </a:rPr>
            </a:br>
            <a:r>
              <a:rPr lang="uk-UA" sz="3000" b="1" dirty="0">
                <a:ln w="19050" cmpd="sng">
                  <a:solidFill>
                    <a:srgbClr val="FF9933"/>
                  </a:solidFill>
                </a:ln>
                <a:effectLst>
                  <a:outerShdw blurRad="38100" dist="38100" dir="2700000" algn="tl">
                    <a:srgbClr val="000000">
                      <a:alpha val="43137"/>
                    </a:srgbClr>
                  </a:outerShdw>
                </a:effectLst>
              </a:rPr>
              <a:t>«Про наукову і науково-технічну діяльність»</a:t>
            </a:r>
            <a:br>
              <a:rPr lang="uk-UA" sz="3000" b="1" dirty="0">
                <a:ln w="19050" cmpd="sng">
                  <a:solidFill>
                    <a:srgbClr val="FF9933"/>
                  </a:solidFill>
                </a:ln>
                <a:effectLst>
                  <a:outerShdw blurRad="38100" dist="38100" dir="2700000" algn="tl">
                    <a:srgbClr val="000000">
                      <a:alpha val="43137"/>
                    </a:srgbClr>
                  </a:outerShdw>
                </a:effectLst>
              </a:rPr>
            </a:br>
            <a:r>
              <a:rPr lang="uk-UA" sz="3000" b="1" dirty="0">
                <a:ln w="19050" cmpd="sng">
                  <a:solidFill>
                    <a:srgbClr val="FF9933"/>
                  </a:solidFill>
                </a:ln>
                <a:effectLst>
                  <a:outerShdw blurRad="38100" dist="38100" dir="2700000" algn="tl">
                    <a:srgbClr val="000000">
                      <a:alpha val="43137"/>
                    </a:srgbClr>
                  </a:outerShdw>
                </a:effectLst>
              </a:rPr>
              <a:t>в редакції від 11.10.2017*</a:t>
            </a:r>
          </a:p>
        </p:txBody>
      </p:sp>
      <p:sp>
        <p:nvSpPr>
          <p:cNvPr id="11" name="Текст 10">
            <a:extLst>
              <a:ext uri="{FF2B5EF4-FFF2-40B4-BE49-F238E27FC236}">
                <a16:creationId xmlns:a16="http://schemas.microsoft.com/office/drawing/2014/main" id="{4005931D-8B22-4191-A47B-D3F4DE490D39}"/>
              </a:ext>
            </a:extLst>
          </p:cNvPr>
          <p:cNvSpPr>
            <a:spLocks noGrp="1"/>
          </p:cNvSpPr>
          <p:nvPr>
            <p:ph type="body" sz="quarter" idx="13"/>
          </p:nvPr>
        </p:nvSpPr>
        <p:spPr>
          <a:xfrm>
            <a:off x="54864" y="1194816"/>
            <a:ext cx="11868912" cy="5474208"/>
          </a:xfrm>
        </p:spPr>
        <p:txBody>
          <a:bodyPr>
            <a:noAutofit/>
          </a:bodyPr>
          <a:lstStyle/>
          <a:p>
            <a:pPr algn="just"/>
            <a:r>
              <a:rPr lang="uk-UA" sz="1700" dirty="0">
                <a:effectLst>
                  <a:outerShdw blurRad="38100" dist="38100" dir="2700000" algn="tl">
                    <a:srgbClr val="000000">
                      <a:alpha val="43137"/>
                    </a:srgbClr>
                  </a:outerShdw>
                </a:effectLst>
              </a:rPr>
              <a:t>				 Відповідно до п. 12 ст. 1 Закону України «</a:t>
            </a:r>
            <a:r>
              <a:rPr lang="ru-RU" sz="1700" dirty="0">
                <a:effectLst>
                  <a:outerShdw blurRad="38100" dist="38100" dir="2700000" algn="tl">
                    <a:srgbClr val="000000">
                      <a:alpha val="43137"/>
                    </a:srgbClr>
                  </a:outerShdw>
                </a:effectLst>
              </a:rPr>
              <a:t>Про наукову і науково-технічну діяльність»,</a:t>
            </a:r>
            <a:r>
              <a:rPr lang="uk-UA" sz="1700" dirty="0">
                <a:effectLst>
                  <a:outerShdw blurRad="38100" dist="38100" dir="2700000" algn="tl">
                    <a:srgbClr val="000000">
                      <a:alpha val="43137"/>
                    </a:srgbClr>
                  </a:outerShdw>
                </a:effectLst>
              </a:rPr>
              <a:t> наукова діяльність – </a:t>
            </a:r>
            <a:r>
              <a:rPr lang="uk-UA" sz="1700" b="1" i="1" dirty="0">
                <a:ln w="3175" cmpd="sng">
                  <a:solidFill>
                    <a:srgbClr val="FF9933"/>
                  </a:solidFill>
                </a:ln>
                <a:effectLst>
                  <a:outerShdw blurRad="38100" dist="38100" dir="2700000" algn="tl">
                    <a:srgbClr val="000000">
                      <a:alpha val="43137"/>
                    </a:srgbClr>
                  </a:outerShdw>
                </a:effectLst>
              </a:rPr>
              <a:t>інтелектуальна творча діяльність</a:t>
            </a:r>
            <a:r>
              <a:rPr lang="uk-UA" sz="1700" dirty="0">
                <a:effectLst>
                  <a:outerShdw blurRad="38100" dist="38100" dir="2700000" algn="tl">
                    <a:srgbClr val="000000">
                      <a:alpha val="43137"/>
                    </a:srgbClr>
                  </a:outerShdw>
                </a:effectLst>
              </a:rPr>
              <a:t>, спрямована на </a:t>
            </a:r>
            <a:r>
              <a:rPr lang="uk-UA" sz="1700" b="1" u="sng" dirty="0">
                <a:effectLst>
                  <a:outerShdw blurRad="38100" dist="38100" dir="2700000" algn="tl">
                    <a:srgbClr val="000000">
                      <a:alpha val="43137"/>
                    </a:srgbClr>
                  </a:outerShdw>
                </a:effectLst>
              </a:rPr>
              <a:t>одержання нових знань та (або) пошук шляхів їх застосування</a:t>
            </a:r>
            <a:r>
              <a:rPr lang="uk-UA" sz="1700" dirty="0">
                <a:effectLst>
                  <a:outerShdw blurRad="38100" dist="38100" dir="2700000" algn="tl">
                    <a:srgbClr val="000000">
                      <a:alpha val="43137"/>
                    </a:srgbClr>
                  </a:outerShdw>
                </a:effectLst>
              </a:rPr>
              <a:t>, основними видами якої є фундаментальні та прикладні наукові дослідження.</a:t>
            </a:r>
          </a:p>
          <a:p>
            <a:pPr algn="just"/>
            <a:r>
              <a:rPr lang="uk-UA" sz="1700" dirty="0">
                <a:effectLst>
                  <a:outerShdw blurRad="38100" dist="38100" dir="2700000" algn="tl">
                    <a:srgbClr val="000000">
                      <a:alpha val="43137"/>
                    </a:srgbClr>
                  </a:outerShdw>
                </a:effectLst>
              </a:rPr>
              <a:t>				Згідно з п. 18 ст. 1 Закону України «</a:t>
            </a:r>
            <a:r>
              <a:rPr lang="ru-RU" sz="1700" dirty="0">
                <a:effectLst>
                  <a:outerShdw blurRad="38100" dist="38100" dir="2700000" algn="tl">
                    <a:srgbClr val="000000">
                      <a:alpha val="43137"/>
                    </a:srgbClr>
                  </a:outerShdw>
                </a:effectLst>
              </a:rPr>
              <a:t>Про наукову і науково-технічну діяльність»,</a:t>
            </a:r>
            <a:r>
              <a:rPr lang="uk-UA" sz="1700" dirty="0">
                <a:effectLst>
                  <a:outerShdw blurRad="38100" dist="38100" dir="2700000" algn="tl">
                    <a:srgbClr val="000000">
                      <a:alpha val="43137"/>
                    </a:srgbClr>
                  </a:outerShdw>
                </a:effectLst>
              </a:rPr>
              <a:t> </a:t>
            </a:r>
            <a:r>
              <a:rPr lang="uk-UA" sz="1700" b="1" i="1" dirty="0">
                <a:ln w="3175" cmpd="sng">
                  <a:solidFill>
                    <a:srgbClr val="FF9933"/>
                  </a:solidFill>
                </a:ln>
                <a:effectLst>
                  <a:outerShdw blurRad="38100" dist="38100" dir="2700000" algn="tl">
                    <a:srgbClr val="000000">
                      <a:alpha val="43137"/>
                    </a:srgbClr>
                  </a:outerShdw>
                </a:effectLst>
              </a:rPr>
              <a:t>наукове видання</a:t>
            </a:r>
            <a:r>
              <a:rPr lang="uk-UA" sz="1700" b="1" i="1" dirty="0">
                <a:effectLst>
                  <a:outerShdw blurRad="38100" dist="38100" dir="2700000" algn="tl">
                    <a:srgbClr val="000000">
                      <a:alpha val="43137"/>
                    </a:srgbClr>
                  </a:outerShdw>
                </a:effectLst>
              </a:rPr>
              <a:t> </a:t>
            </a:r>
            <a:r>
              <a:rPr lang="uk-UA" sz="1700" dirty="0">
                <a:effectLst>
                  <a:outerShdw blurRad="38100" dist="38100" dir="2700000" algn="tl">
                    <a:srgbClr val="000000">
                      <a:alpha val="43137"/>
                    </a:srgbClr>
                  </a:outerShdw>
                </a:effectLst>
              </a:rPr>
              <a:t>– твір (</a:t>
            </a:r>
            <a:r>
              <a:rPr lang="uk-UA" sz="1700" b="1" u="sng" dirty="0">
                <a:effectLst>
                  <a:outerShdw blurRad="38100" dist="38100" dir="2700000" algn="tl">
                    <a:srgbClr val="000000">
                      <a:alpha val="43137"/>
                    </a:srgbClr>
                  </a:outerShdw>
                </a:effectLst>
              </a:rPr>
              <a:t>узагальнююча наукова праця, монографія, збірник наукових праць, збірник документів і матеріалів, тези та матеріали наукових конференцій, автореферат дисертації, препринт, словник, енциклопедія, науковий довідник або покажчик, наукове періодичне видання тощо</a:t>
            </a:r>
            <a:r>
              <a:rPr lang="uk-UA" sz="1700" dirty="0">
                <a:effectLst>
                  <a:outerShdw blurRad="38100" dist="38100" dir="2700000" algn="tl">
                    <a:srgbClr val="000000">
                      <a:alpha val="43137"/>
                    </a:srgbClr>
                  </a:outerShdw>
                </a:effectLst>
              </a:rPr>
              <a:t>) наукового характеру, що пройшов </a:t>
            </a:r>
            <a:r>
              <a:rPr lang="uk-UA" sz="1700" b="1" u="sng" dirty="0">
                <a:effectLst>
                  <a:outerShdw blurRad="38100" dist="38100" dir="2700000" algn="tl">
                    <a:srgbClr val="000000">
                      <a:alpha val="43137"/>
                    </a:srgbClr>
                  </a:outerShdw>
                </a:effectLst>
              </a:rPr>
              <a:t>процедуру наукового рецензування та затвердження до друку</a:t>
            </a:r>
            <a:r>
              <a:rPr lang="uk-UA" sz="1700" dirty="0">
                <a:effectLst>
                  <a:outerShdw blurRad="38100" dist="38100" dir="2700000" algn="tl">
                    <a:srgbClr val="000000">
                      <a:alpha val="43137"/>
                    </a:srgbClr>
                  </a:outerShdw>
                </a:effectLst>
              </a:rPr>
              <a:t> вченою (науковою, науково-технічною, технічною) радою наукової установи або вищого навчального закладу, редакційно-видавниче опрацювання, виготовлений шляхом друкування, тиснення або в інший спосіб, містить інформацію про результати наукової, науково-технічної, науково-педагогічної, науково-організаційної діяльності, теоретичних чи експериментальних досліджень (науково-дослідне видання); підготовлені науковцями до публікації тексти пам’яток культури, історичних документів чи літературних текстів (археографічне або джерелознавче видання); науково систематизовані дані чи матеріали, що відображають історію науки та сучасний стан наукового знання (науково-довідкове або науково-інформаційне видання), призначені для поширення, що </a:t>
            </a:r>
            <a:r>
              <a:rPr lang="uk-UA" sz="1700" b="1" u="sng" dirty="0">
                <a:effectLst>
                  <a:outerShdw blurRad="38100" dist="38100" dir="2700000" algn="tl">
                    <a:srgbClr val="000000">
                      <a:alpha val="43137"/>
                    </a:srgbClr>
                  </a:outerShdw>
                </a:effectLst>
              </a:rPr>
              <a:t>відповідають вимогам національних стандартів, інших нормативних документів з питань видавничого оформлення, поліграфічного і технічного виконання</a:t>
            </a:r>
            <a:r>
              <a:rPr lang="uk-UA" sz="1700" dirty="0">
                <a:effectLst>
                  <a:outerShdw blurRad="38100" dist="38100" dir="2700000" algn="tl">
                    <a:srgbClr val="000000">
                      <a:alpha val="43137"/>
                    </a:srgbClr>
                  </a:outerShdw>
                </a:effectLst>
              </a:rPr>
              <a:t>.</a:t>
            </a:r>
          </a:p>
          <a:p>
            <a:endParaRPr lang="x-none" sz="1700" dirty="0"/>
          </a:p>
        </p:txBody>
      </p:sp>
      <p:sp>
        <p:nvSpPr>
          <p:cNvPr id="10" name="Текст 9">
            <a:extLst>
              <a:ext uri="{FF2B5EF4-FFF2-40B4-BE49-F238E27FC236}">
                <a16:creationId xmlns:a16="http://schemas.microsoft.com/office/drawing/2014/main" id="{CE9D6D0B-D8EF-44B9-A0A5-130C04589652}"/>
              </a:ext>
            </a:extLst>
          </p:cNvPr>
          <p:cNvSpPr>
            <a:spLocks noGrp="1"/>
          </p:cNvSpPr>
          <p:nvPr>
            <p:ph type="body" idx="1"/>
          </p:nvPr>
        </p:nvSpPr>
        <p:spPr>
          <a:xfrm>
            <a:off x="7723632" y="5733288"/>
            <a:ext cx="4126993" cy="1432560"/>
          </a:xfrm>
        </p:spPr>
        <p:txBody>
          <a:bodyPr>
            <a:normAutofit fontScale="77500" lnSpcReduction="20000"/>
          </a:bodyPr>
          <a:lstStyle/>
          <a:p>
            <a:endParaRPr lang="x-none" dirty="0"/>
          </a:p>
          <a:p>
            <a:endParaRPr lang="x-none" dirty="0"/>
          </a:p>
          <a:p>
            <a:r>
              <a:rPr lang="uk-UA" sz="2100" dirty="0">
                <a:effectLst>
                  <a:outerShdw blurRad="38100" dist="38100" dir="2700000" algn="tl">
                    <a:srgbClr val="000000">
                      <a:alpha val="43137"/>
                    </a:srgbClr>
                  </a:outerShdw>
                </a:effectLst>
              </a:rPr>
              <a:t>* </a:t>
            </a:r>
            <a:r>
              <a:rPr lang="en-US" sz="2100" dirty="0">
                <a:effectLst>
                  <a:outerShdw blurRad="38100" dist="38100" dir="2700000" algn="tl">
                    <a:srgbClr val="000000">
                      <a:alpha val="43137"/>
                    </a:srgbClr>
                  </a:outerShdw>
                </a:effectLst>
              </a:rPr>
              <a:t>http://zakon0.rada.gov.ua/laws/show/848-19</a:t>
            </a:r>
            <a:endParaRPr lang="uk-UA" sz="2100" dirty="0">
              <a:effectLst>
                <a:outerShdw blurRad="38100" dist="38100" dir="2700000" algn="tl">
                  <a:srgbClr val="000000">
                    <a:alpha val="43137"/>
                  </a:srgbClr>
                </a:outerShdw>
              </a:effectLst>
            </a:endParaRPr>
          </a:p>
          <a:p>
            <a:endParaRPr lang="x-none" dirty="0"/>
          </a:p>
        </p:txBody>
      </p:sp>
    </p:spTree>
    <p:extLst>
      <p:ext uri="{BB962C8B-B14F-4D97-AF65-F5344CB8AC3E}">
        <p14:creationId xmlns:p14="http://schemas.microsoft.com/office/powerpoint/2010/main" val="5409521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0B31B234-6B1B-4553-9E42-370B7E894E89}"/>
              </a:ext>
            </a:extLst>
          </p:cNvPr>
          <p:cNvSpPr>
            <a:spLocks noGrp="1"/>
          </p:cNvSpPr>
          <p:nvPr>
            <p:ph type="title"/>
          </p:nvPr>
        </p:nvSpPr>
        <p:spPr>
          <a:xfrm>
            <a:off x="1889760" y="375592"/>
            <a:ext cx="8162544" cy="1206320"/>
          </a:xfrm>
        </p:spPr>
        <p:txBody>
          <a:bodyPr>
            <a:noAutofit/>
          </a:bodyPr>
          <a:lstStyle/>
          <a:p>
            <a:pPr algn="ctr"/>
            <a:r>
              <a:rPr lang="uk-UA" sz="3000" b="1" dirty="0">
                <a:ln w="19050" cmpd="sng">
                  <a:solidFill>
                    <a:srgbClr val="FF9933"/>
                  </a:solidFill>
                </a:ln>
                <a:effectLst>
                  <a:outerShdw blurRad="38100" dist="38100" dir="2700000" algn="tl">
                    <a:srgbClr val="000000">
                      <a:alpha val="43137"/>
                    </a:srgbClr>
                  </a:outerShdw>
                </a:effectLst>
              </a:rPr>
              <a:t>Закон України</a:t>
            </a:r>
            <a:br>
              <a:rPr lang="uk-UA" sz="3000" b="1" dirty="0">
                <a:ln w="19050" cmpd="sng">
                  <a:solidFill>
                    <a:srgbClr val="FF9933"/>
                  </a:solidFill>
                </a:ln>
                <a:effectLst>
                  <a:outerShdw blurRad="38100" dist="38100" dir="2700000" algn="tl">
                    <a:srgbClr val="000000">
                      <a:alpha val="43137"/>
                    </a:srgbClr>
                  </a:outerShdw>
                </a:effectLst>
              </a:rPr>
            </a:br>
            <a:r>
              <a:rPr lang="uk-UA" sz="3000" b="1" dirty="0">
                <a:ln w="19050" cmpd="sng">
                  <a:solidFill>
                    <a:srgbClr val="FF9933"/>
                  </a:solidFill>
                </a:ln>
                <a:effectLst>
                  <a:outerShdw blurRad="38100" dist="38100" dir="2700000" algn="tl">
                    <a:srgbClr val="000000">
                      <a:alpha val="43137"/>
                    </a:srgbClr>
                  </a:outerShdw>
                </a:effectLst>
              </a:rPr>
              <a:t>«Про наукову і науково-технічну діяльність»</a:t>
            </a:r>
            <a:br>
              <a:rPr lang="uk-UA" sz="3000" b="1" dirty="0">
                <a:ln w="19050" cmpd="sng">
                  <a:solidFill>
                    <a:srgbClr val="FF9933"/>
                  </a:solidFill>
                </a:ln>
                <a:effectLst>
                  <a:outerShdw blurRad="38100" dist="38100" dir="2700000" algn="tl">
                    <a:srgbClr val="000000">
                      <a:alpha val="43137"/>
                    </a:srgbClr>
                  </a:outerShdw>
                </a:effectLst>
              </a:rPr>
            </a:br>
            <a:r>
              <a:rPr lang="uk-UA" sz="3000" b="1" dirty="0">
                <a:ln w="19050" cmpd="sng">
                  <a:solidFill>
                    <a:srgbClr val="FF9933"/>
                  </a:solidFill>
                </a:ln>
                <a:effectLst>
                  <a:outerShdw blurRad="38100" dist="38100" dir="2700000" algn="tl">
                    <a:srgbClr val="000000">
                      <a:alpha val="43137"/>
                    </a:srgbClr>
                  </a:outerShdw>
                </a:effectLst>
              </a:rPr>
              <a:t>в редакції від 11.10.2017*</a:t>
            </a:r>
          </a:p>
        </p:txBody>
      </p:sp>
      <p:sp>
        <p:nvSpPr>
          <p:cNvPr id="11" name="Текст 10">
            <a:extLst>
              <a:ext uri="{FF2B5EF4-FFF2-40B4-BE49-F238E27FC236}">
                <a16:creationId xmlns:a16="http://schemas.microsoft.com/office/drawing/2014/main" id="{4005931D-8B22-4191-A47B-D3F4DE490D39}"/>
              </a:ext>
            </a:extLst>
          </p:cNvPr>
          <p:cNvSpPr>
            <a:spLocks noGrp="1"/>
          </p:cNvSpPr>
          <p:nvPr>
            <p:ph type="body" sz="quarter" idx="13"/>
          </p:nvPr>
        </p:nvSpPr>
        <p:spPr>
          <a:xfrm>
            <a:off x="0" y="1969008"/>
            <a:ext cx="11942064" cy="3377184"/>
          </a:xfrm>
        </p:spPr>
        <p:txBody>
          <a:bodyPr>
            <a:noAutofit/>
          </a:bodyPr>
          <a:lstStyle/>
          <a:p>
            <a:pPr algn="just"/>
            <a:r>
              <a:rPr lang="uk-UA" sz="2400" dirty="0">
                <a:effectLst>
                  <a:outerShdw blurRad="38100" dist="38100" dir="2700000" algn="tl">
                    <a:srgbClr val="000000">
                      <a:alpha val="43137"/>
                    </a:srgbClr>
                  </a:outerShdw>
                </a:effectLst>
              </a:rPr>
              <a:t>				 </a:t>
            </a:r>
            <a:r>
              <a:rPr lang="uk-UA" sz="1700" dirty="0">
                <a:effectLst>
                  <a:outerShdw blurRad="38100" dist="38100" dir="2700000" algn="tl">
                    <a:srgbClr val="000000">
                      <a:alpha val="43137"/>
                    </a:srgbClr>
                  </a:outerShdw>
                </a:effectLst>
              </a:rPr>
              <a:t>Відповідно до п. 22 ст. 1 Закону України «</a:t>
            </a:r>
            <a:r>
              <a:rPr lang="ru-RU" sz="1700" dirty="0">
                <a:effectLst>
                  <a:outerShdw blurRad="38100" dist="38100" dir="2700000" algn="tl">
                    <a:srgbClr val="000000">
                      <a:alpha val="43137"/>
                    </a:srgbClr>
                  </a:outerShdw>
                </a:effectLst>
              </a:rPr>
              <a:t>Про наукову і науково-технічну діяльність»,</a:t>
            </a:r>
            <a:r>
              <a:rPr lang="uk-UA" sz="1700" dirty="0">
                <a:effectLst>
                  <a:outerShdw blurRad="38100" dist="38100" dir="2700000" algn="tl">
                    <a:srgbClr val="000000">
                      <a:alpha val="43137"/>
                    </a:srgbClr>
                  </a:outerShdw>
                </a:effectLst>
              </a:rPr>
              <a:t> </a:t>
            </a:r>
            <a:r>
              <a:rPr lang="uk-UA" sz="1700" b="1" i="1" dirty="0">
                <a:ln w="3175" cmpd="sng">
                  <a:solidFill>
                    <a:srgbClr val="FF9933"/>
                  </a:solidFill>
                </a:ln>
                <a:effectLst>
                  <a:outerShdw blurRad="38100" dist="38100" dir="2700000" algn="tl">
                    <a:srgbClr val="000000">
                      <a:alpha val="43137"/>
                    </a:srgbClr>
                  </a:outerShdw>
                </a:effectLst>
              </a:rPr>
              <a:t>науковий результат</a:t>
            </a:r>
            <a:r>
              <a:rPr lang="uk-UA" sz="1700" dirty="0">
                <a:effectLst>
                  <a:outerShdw blurRad="38100" dist="38100" dir="2700000" algn="tl">
                    <a:srgbClr val="000000">
                      <a:alpha val="43137"/>
                    </a:srgbClr>
                  </a:outerShdw>
                </a:effectLst>
              </a:rPr>
              <a:t> – </a:t>
            </a:r>
            <a:r>
              <a:rPr lang="uk-UA" sz="1700" b="1" u="sng" dirty="0">
                <a:effectLst>
                  <a:outerShdw blurRad="38100" dist="38100" dir="2700000" algn="tl">
                    <a:srgbClr val="000000">
                      <a:alpha val="43137"/>
                    </a:srgbClr>
                  </a:outerShdw>
                </a:effectLst>
              </a:rPr>
              <a:t>нове наукове знання</a:t>
            </a:r>
            <a:r>
              <a:rPr lang="uk-UA" sz="1700" dirty="0">
                <a:effectLst>
                  <a:outerShdw blurRad="38100" dist="38100" dir="2700000" algn="tl">
                    <a:srgbClr val="000000">
                      <a:alpha val="43137"/>
                    </a:srgbClr>
                  </a:outerShdw>
                </a:effectLst>
              </a:rPr>
              <a:t>, одержане в процесі фундаментальних або прикладних наукових досліджень та зафіксоване на носіях інформації. Науковий результат може бути у формі</a:t>
            </a:r>
            <a:r>
              <a:rPr lang="uk-UA" sz="1700" b="1" dirty="0">
                <a:effectLst>
                  <a:outerShdw blurRad="38100" dist="38100" dir="2700000" algn="tl">
                    <a:srgbClr val="000000">
                      <a:alpha val="43137"/>
                    </a:srgbClr>
                  </a:outerShdw>
                </a:effectLst>
              </a:rPr>
              <a:t> </a:t>
            </a:r>
            <a:r>
              <a:rPr lang="uk-UA" sz="1700" b="1" u="sng" dirty="0">
                <a:effectLst>
                  <a:outerShdw blurRad="38100" dist="38100" dir="2700000" algn="tl">
                    <a:srgbClr val="000000">
                      <a:alpha val="43137"/>
                    </a:srgbClr>
                  </a:outerShdw>
                </a:effectLst>
              </a:rPr>
              <a:t>звіту, опублікованої наукової статті, наукової доповіді, наукового повідомлення про науково-дослідну роботу, монографічного дослідження, наукового відкриття, проекту нормативно-правового акта, нормативного документа або науково-методичних документів, </a:t>
            </a:r>
            <a:r>
              <a:rPr lang="uk-UA" sz="1700" dirty="0">
                <a:effectLst>
                  <a:outerShdw blurRad="38100" dist="38100" dir="2700000" algn="tl">
                    <a:srgbClr val="000000">
                      <a:alpha val="43137"/>
                    </a:srgbClr>
                  </a:outerShdw>
                </a:effectLst>
              </a:rPr>
              <a:t>підготовка яких потребує проведення відповідних наукових досліджень або містить наукову складову, тощо.</a:t>
            </a:r>
          </a:p>
          <a:p>
            <a:pPr algn="just"/>
            <a:r>
              <a:rPr lang="uk-UA" sz="1700" dirty="0">
                <a:effectLst>
                  <a:outerShdw blurRad="38100" dist="38100" dir="2700000" algn="tl">
                    <a:srgbClr val="000000">
                      <a:alpha val="43137"/>
                    </a:srgbClr>
                  </a:outerShdw>
                </a:effectLst>
              </a:rPr>
              <a:t>				Згідно з п. 5 ч. 2 ст. 5 Закону України «</a:t>
            </a:r>
            <a:r>
              <a:rPr lang="ru-RU" sz="1700" dirty="0">
                <a:effectLst>
                  <a:outerShdw blurRad="38100" dist="38100" dir="2700000" algn="tl">
                    <a:srgbClr val="000000">
                      <a:alpha val="43137"/>
                    </a:srgbClr>
                  </a:outerShdw>
                </a:effectLst>
              </a:rPr>
              <a:t>Про наукову і науково-технічну діяльність»,</a:t>
            </a:r>
            <a:r>
              <a:rPr lang="uk-UA" sz="1700" dirty="0">
                <a:effectLst>
                  <a:outerShdw blurRad="38100" dist="38100" dir="2700000" algn="tl">
                    <a:srgbClr val="000000">
                      <a:alpha val="43137"/>
                    </a:srgbClr>
                  </a:outerShdw>
                </a:effectLst>
              </a:rPr>
              <a:t> </a:t>
            </a:r>
            <a:r>
              <a:rPr lang="uk-UA" sz="1700" b="1" i="1" dirty="0">
                <a:ln w="3175" cmpd="sng">
                  <a:solidFill>
                    <a:srgbClr val="FF9933"/>
                  </a:solidFill>
                </a:ln>
                <a:effectLst>
                  <a:outerShdw blurRad="38100" dist="38100" dir="2700000" algn="tl">
                    <a:srgbClr val="000000">
                      <a:alpha val="43137"/>
                    </a:srgbClr>
                  </a:outerShdw>
                </a:effectLst>
              </a:rPr>
              <a:t>вчений має право</a:t>
            </a:r>
            <a:r>
              <a:rPr lang="uk-UA" sz="1700" dirty="0">
                <a:effectLst>
                  <a:outerShdw blurRad="38100" dist="38100" dir="2700000" algn="tl">
                    <a:srgbClr val="000000">
                      <a:alpha val="43137"/>
                    </a:srgbClr>
                  </a:outerShdw>
                </a:effectLst>
              </a:rPr>
              <a:t> </a:t>
            </a:r>
            <a:r>
              <a:rPr lang="uk-UA" sz="1700" b="1" u="sng" dirty="0">
                <a:effectLst>
                  <a:outerShdw blurRad="38100" dist="38100" dir="2700000" algn="tl">
                    <a:srgbClr val="000000">
                      <a:alpha val="43137"/>
                    </a:srgbClr>
                  </a:outerShdw>
                </a:effectLst>
              </a:rPr>
              <a:t>публікувати результати своїх досліджень або оприлюднювати їх в інший спосіб у порядку, встановленому законодавством України</a:t>
            </a:r>
            <a:r>
              <a:rPr lang="uk-UA" sz="1700" dirty="0">
                <a:effectLst>
                  <a:outerShdw blurRad="38100" dist="38100" dir="2700000" algn="tl">
                    <a:srgbClr val="000000">
                      <a:alpha val="43137"/>
                    </a:srgbClr>
                  </a:outerShdw>
                </a:effectLst>
              </a:rPr>
              <a:t>.</a:t>
            </a:r>
          </a:p>
          <a:p>
            <a:endParaRPr lang="x-none" sz="2400" dirty="0"/>
          </a:p>
        </p:txBody>
      </p:sp>
      <p:sp>
        <p:nvSpPr>
          <p:cNvPr id="10" name="Текст 9">
            <a:extLst>
              <a:ext uri="{FF2B5EF4-FFF2-40B4-BE49-F238E27FC236}">
                <a16:creationId xmlns:a16="http://schemas.microsoft.com/office/drawing/2014/main" id="{CE9D6D0B-D8EF-44B9-A0A5-130C04589652}"/>
              </a:ext>
            </a:extLst>
          </p:cNvPr>
          <p:cNvSpPr>
            <a:spLocks noGrp="1"/>
          </p:cNvSpPr>
          <p:nvPr>
            <p:ph type="body" idx="1"/>
          </p:nvPr>
        </p:nvSpPr>
        <p:spPr>
          <a:xfrm>
            <a:off x="7723632" y="5733288"/>
            <a:ext cx="4126993" cy="1432560"/>
          </a:xfrm>
        </p:spPr>
        <p:txBody>
          <a:bodyPr>
            <a:normAutofit fontScale="77500" lnSpcReduction="20000"/>
          </a:bodyPr>
          <a:lstStyle/>
          <a:p>
            <a:endParaRPr lang="x-none" dirty="0"/>
          </a:p>
          <a:p>
            <a:endParaRPr lang="x-none" dirty="0"/>
          </a:p>
          <a:p>
            <a:r>
              <a:rPr lang="uk-UA" sz="2100" dirty="0">
                <a:effectLst>
                  <a:outerShdw blurRad="38100" dist="38100" dir="2700000" algn="tl">
                    <a:srgbClr val="000000">
                      <a:alpha val="43137"/>
                    </a:srgbClr>
                  </a:outerShdw>
                </a:effectLst>
              </a:rPr>
              <a:t>* </a:t>
            </a:r>
            <a:r>
              <a:rPr lang="en-US" sz="2100" dirty="0">
                <a:effectLst>
                  <a:outerShdw blurRad="38100" dist="38100" dir="2700000" algn="tl">
                    <a:srgbClr val="000000">
                      <a:alpha val="43137"/>
                    </a:srgbClr>
                  </a:outerShdw>
                </a:effectLst>
              </a:rPr>
              <a:t>http://zakon0.rada.gov.ua/laws/show/848-19</a:t>
            </a:r>
            <a:endParaRPr lang="uk-UA" sz="2100" dirty="0">
              <a:effectLst>
                <a:outerShdw blurRad="38100" dist="38100" dir="2700000" algn="tl">
                  <a:srgbClr val="000000">
                    <a:alpha val="43137"/>
                  </a:srgbClr>
                </a:outerShdw>
              </a:effectLst>
            </a:endParaRPr>
          </a:p>
          <a:p>
            <a:endParaRPr lang="x-none" dirty="0"/>
          </a:p>
        </p:txBody>
      </p:sp>
    </p:spTree>
    <p:extLst>
      <p:ext uri="{BB962C8B-B14F-4D97-AF65-F5344CB8AC3E}">
        <p14:creationId xmlns:p14="http://schemas.microsoft.com/office/powerpoint/2010/main" val="35513072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0B31B234-6B1B-4553-9E42-370B7E894E89}"/>
              </a:ext>
            </a:extLst>
          </p:cNvPr>
          <p:cNvSpPr>
            <a:spLocks noGrp="1"/>
          </p:cNvSpPr>
          <p:nvPr>
            <p:ph type="title"/>
          </p:nvPr>
        </p:nvSpPr>
        <p:spPr>
          <a:xfrm>
            <a:off x="304799" y="0"/>
            <a:ext cx="11545825" cy="2097023"/>
          </a:xfrm>
        </p:spPr>
        <p:txBody>
          <a:bodyPr>
            <a:noAutofit/>
          </a:bodyPr>
          <a:lstStyle/>
          <a:p>
            <a:pPr algn="ctr"/>
            <a:r>
              <a:rPr lang="uk-UA" sz="3000" b="1" dirty="0">
                <a:ln w="19050" cmpd="sng">
                  <a:solidFill>
                    <a:srgbClr val="FF9933"/>
                  </a:solidFill>
                </a:ln>
                <a:effectLst>
                  <a:outerShdw blurRad="38100" dist="38100" dir="2700000" algn="tl">
                    <a:srgbClr val="000000">
                      <a:alpha val="43137"/>
                    </a:srgbClr>
                  </a:outerShdw>
                </a:effectLst>
              </a:rPr>
              <a:t>Наказ Міністерства освіти і науки України «Про затвердження Порядку присвоєння вчених звань науковим і науково-педагогічним працівникам» в редакції від 03.03.2017*</a:t>
            </a:r>
          </a:p>
        </p:txBody>
      </p:sp>
      <p:sp>
        <p:nvSpPr>
          <p:cNvPr id="11" name="Текст 10">
            <a:extLst>
              <a:ext uri="{FF2B5EF4-FFF2-40B4-BE49-F238E27FC236}">
                <a16:creationId xmlns:a16="http://schemas.microsoft.com/office/drawing/2014/main" id="{4005931D-8B22-4191-A47B-D3F4DE490D39}"/>
              </a:ext>
            </a:extLst>
          </p:cNvPr>
          <p:cNvSpPr>
            <a:spLocks noGrp="1"/>
          </p:cNvSpPr>
          <p:nvPr>
            <p:ph type="body" sz="quarter" idx="13"/>
          </p:nvPr>
        </p:nvSpPr>
        <p:spPr>
          <a:xfrm>
            <a:off x="0" y="1891820"/>
            <a:ext cx="10771632" cy="4624804"/>
          </a:xfrm>
        </p:spPr>
        <p:txBody>
          <a:bodyPr>
            <a:noAutofit/>
          </a:bodyPr>
          <a:lstStyle/>
          <a:p>
            <a:pPr algn="just"/>
            <a:r>
              <a:rPr lang="uk-UA" sz="2400" dirty="0">
                <a:effectLst>
                  <a:outerShdw blurRad="38100" dist="38100" dir="2700000" algn="tl">
                    <a:srgbClr val="000000">
                      <a:alpha val="43137"/>
                    </a:srgbClr>
                  </a:outerShdw>
                </a:effectLst>
              </a:rPr>
              <a:t>				</a:t>
            </a:r>
            <a:endParaRPr lang="x-none" sz="2400" dirty="0"/>
          </a:p>
        </p:txBody>
      </p:sp>
      <p:sp>
        <p:nvSpPr>
          <p:cNvPr id="10" name="Текст 9">
            <a:extLst>
              <a:ext uri="{FF2B5EF4-FFF2-40B4-BE49-F238E27FC236}">
                <a16:creationId xmlns:a16="http://schemas.microsoft.com/office/drawing/2014/main" id="{CE9D6D0B-D8EF-44B9-A0A5-130C04589652}"/>
              </a:ext>
            </a:extLst>
          </p:cNvPr>
          <p:cNvSpPr>
            <a:spLocks noGrp="1"/>
          </p:cNvSpPr>
          <p:nvPr>
            <p:ph type="body" idx="1"/>
          </p:nvPr>
        </p:nvSpPr>
        <p:spPr>
          <a:xfrm>
            <a:off x="7583424" y="5733288"/>
            <a:ext cx="4267201" cy="1432560"/>
          </a:xfrm>
        </p:spPr>
        <p:txBody>
          <a:bodyPr>
            <a:normAutofit fontScale="77500" lnSpcReduction="20000"/>
          </a:bodyPr>
          <a:lstStyle/>
          <a:p>
            <a:endParaRPr lang="x-none" dirty="0"/>
          </a:p>
          <a:p>
            <a:endParaRPr lang="x-none" dirty="0"/>
          </a:p>
          <a:p>
            <a:r>
              <a:rPr lang="uk-UA" sz="2100" dirty="0">
                <a:effectLst>
                  <a:outerShdw blurRad="38100" dist="38100" dir="2700000" algn="tl">
                    <a:srgbClr val="000000">
                      <a:alpha val="43137"/>
                    </a:srgbClr>
                  </a:outerShdw>
                </a:effectLst>
              </a:rPr>
              <a:t>* </a:t>
            </a:r>
            <a:r>
              <a:rPr lang="en-US" sz="2100" dirty="0">
                <a:effectLst>
                  <a:outerShdw blurRad="38100" dist="38100" dir="2700000" algn="tl">
                    <a:srgbClr val="000000">
                      <a:alpha val="43137"/>
                    </a:srgbClr>
                  </a:outerShdw>
                </a:effectLst>
              </a:rPr>
              <a:t>http://zakon2.rada.gov.ua/laws/show/z0183-16</a:t>
            </a:r>
            <a:endParaRPr lang="uk-UA" sz="2100" dirty="0">
              <a:effectLst>
                <a:outerShdw blurRad="38100" dist="38100" dir="2700000" algn="tl">
                  <a:srgbClr val="000000">
                    <a:alpha val="43137"/>
                  </a:srgbClr>
                </a:outerShdw>
              </a:effectLst>
            </a:endParaRPr>
          </a:p>
          <a:p>
            <a:endParaRPr lang="x-none" dirty="0"/>
          </a:p>
        </p:txBody>
      </p:sp>
      <p:sp>
        <p:nvSpPr>
          <p:cNvPr id="3" name="Прямоугольник 2">
            <a:extLst>
              <a:ext uri="{FF2B5EF4-FFF2-40B4-BE49-F238E27FC236}">
                <a16:creationId xmlns:a16="http://schemas.microsoft.com/office/drawing/2014/main" id="{A1A9F644-CD26-4CCD-9FEF-89C946AF5C7F}"/>
              </a:ext>
            </a:extLst>
          </p:cNvPr>
          <p:cNvSpPr/>
          <p:nvPr/>
        </p:nvSpPr>
        <p:spPr>
          <a:xfrm>
            <a:off x="304799" y="1978414"/>
            <a:ext cx="11545825" cy="4278094"/>
          </a:xfrm>
          <a:prstGeom prst="rect">
            <a:avLst/>
          </a:prstGeom>
        </p:spPr>
        <p:txBody>
          <a:bodyPr wrap="square">
            <a:spAutoFit/>
          </a:bodyPr>
          <a:lstStyle/>
          <a:p>
            <a:pPr algn="just"/>
            <a:r>
              <a:rPr lang="uk-UA" sz="1700" dirty="0"/>
              <a:t>			</a:t>
            </a:r>
            <a:r>
              <a:rPr lang="uk-UA" sz="1700" dirty="0">
                <a:effectLst>
                  <a:outerShdw blurRad="38100" dist="38100" dir="2700000" algn="tl">
                    <a:srgbClr val="000000">
                      <a:alpha val="43137"/>
                    </a:srgbClr>
                  </a:outerShdw>
                </a:effectLst>
              </a:rPr>
              <a:t>Відповідно до пп. 4 п. 5 розд. ІІ Наказу Міністерства освіти і науки України «Про затвердження Порядку присвоєння вчених звань науковим і науково-педагогічним працівникам», </a:t>
            </a:r>
            <a:r>
              <a:rPr lang="uk-UA" sz="1700" b="1" i="1" dirty="0">
                <a:ln>
                  <a:solidFill>
                    <a:srgbClr val="FF9933"/>
                  </a:solidFill>
                </a:ln>
                <a:effectLst>
                  <a:outerShdw blurRad="38100" dist="38100" dir="2700000" algn="tl">
                    <a:srgbClr val="000000">
                      <a:alpha val="43137"/>
                    </a:srgbClr>
                  </a:outerShdw>
                </a:effectLst>
              </a:rPr>
              <a:t>вчене звання доцента</a:t>
            </a:r>
            <a:r>
              <a:rPr lang="uk-UA" sz="1700" dirty="0">
                <a:effectLst>
                  <a:outerShdw blurRad="38100" dist="38100" dir="2700000" algn="tl">
                    <a:srgbClr val="000000">
                      <a:alpha val="43137"/>
                    </a:srgbClr>
                  </a:outerShdw>
                </a:effectLst>
              </a:rPr>
              <a:t> присвоюється працівникам вищих навчальних закладів, у тому числі закладів післядипломної освіти, які здійснюють освітню діяльність за відповідною спеціальністю на відповідному рівні вищої освіти, та вищих духовних навчальних закладів, які здійснюють науково-педагогічну діяльність, та які мають:</a:t>
            </a:r>
          </a:p>
          <a:p>
            <a:pPr algn="just"/>
            <a:endParaRPr lang="uk-UA" sz="1700" dirty="0">
              <a:effectLst>
                <a:outerShdw blurRad="38100" dist="38100" dir="2700000" algn="tl">
                  <a:srgbClr val="000000">
                    <a:alpha val="43137"/>
                  </a:srgbClr>
                </a:outerShdw>
              </a:effectLst>
            </a:endParaRPr>
          </a:p>
          <a:p>
            <a:pPr algn="just"/>
            <a:r>
              <a:rPr lang="uk-UA" sz="1700" dirty="0">
                <a:effectLst>
                  <a:outerShdw blurRad="38100" dist="38100" dir="2700000" algn="tl">
                    <a:srgbClr val="000000">
                      <a:alpha val="43137"/>
                    </a:srgbClr>
                  </a:outerShdw>
                </a:effectLst>
              </a:rPr>
              <a:t>				</a:t>
            </a:r>
            <a:r>
              <a:rPr lang="uk-UA" sz="1700" b="1" u="sng" dirty="0">
                <a:effectLst>
                  <a:outerShdw blurRad="38100" dist="38100" dir="2700000" algn="tl">
                    <a:srgbClr val="000000">
                      <a:alpha val="43137"/>
                    </a:srgbClr>
                  </a:outerShdw>
                </a:effectLst>
              </a:rPr>
              <a:t>навчально-методичні та наукові праці</a:t>
            </a:r>
            <a:r>
              <a:rPr lang="uk-UA" sz="1700" dirty="0">
                <a:effectLst>
                  <a:outerShdw blurRad="38100" dist="38100" dir="2700000" algn="tl">
                    <a:srgbClr val="000000">
                      <a:alpha val="43137"/>
                    </a:srgbClr>
                  </a:outerShdw>
                </a:effectLst>
              </a:rPr>
              <a:t>, які опубліковані після захисту дисертації у вітчизняних та/або 				іноземних (міжнародних) рецензованих фахових виданнях, з яких не менше однієї публікації </a:t>
            </a:r>
            <a:r>
              <a:rPr lang="uk-UA" sz="1700" b="1" u="sng" dirty="0">
                <a:effectLst>
                  <a:outerShdw blurRad="38100" dist="38100" dir="2700000" algn="tl">
                    <a:srgbClr val="000000">
                      <a:alpha val="43137"/>
                    </a:srgbClr>
                  </a:outerShdw>
                </a:effectLst>
              </a:rPr>
              <a:t>у </a:t>
            </a:r>
            <a:r>
              <a:rPr lang="uk-UA" sz="1700" dirty="0">
                <a:effectLst>
                  <a:outerShdw blurRad="38100" dist="38100" dir="2700000" algn="tl">
                    <a:srgbClr val="000000">
                      <a:alpha val="43137"/>
                    </a:srgbClr>
                  </a:outerShdw>
                </a:effectLst>
              </a:rPr>
              <a:t>					</a:t>
            </a:r>
            <a:r>
              <a:rPr lang="uk-UA" sz="1700" b="1" u="sng" dirty="0">
                <a:effectLst>
                  <a:outerShdw blurRad="38100" dist="38100" dir="2700000" algn="tl">
                    <a:srgbClr val="000000">
                      <a:alpha val="43137"/>
                    </a:srgbClr>
                  </a:outerShdw>
                </a:effectLst>
              </a:rPr>
              <a:t>періодичних виданнях, включених до </a:t>
            </a:r>
            <a:r>
              <a:rPr lang="uk-UA" sz="1700" b="1" u="sng" dirty="0" err="1">
                <a:effectLst>
                  <a:outerShdw blurRad="38100" dist="38100" dir="2700000" algn="tl">
                    <a:srgbClr val="000000">
                      <a:alpha val="43137"/>
                    </a:srgbClr>
                  </a:outerShdw>
                </a:effectLst>
              </a:rPr>
              <a:t>наукометричних</a:t>
            </a:r>
            <a:r>
              <a:rPr lang="uk-UA" sz="1700" b="1" u="sng" dirty="0">
                <a:effectLst>
                  <a:outerShdw blurRad="38100" dist="38100" dir="2700000" algn="tl">
                    <a:srgbClr val="000000">
                      <a:alpha val="43137"/>
                    </a:srgbClr>
                  </a:outerShdw>
                </a:effectLst>
              </a:rPr>
              <a:t> баз </a:t>
            </a:r>
            <a:r>
              <a:rPr lang="uk-UA" sz="1700" b="1" u="sng" dirty="0" err="1">
                <a:effectLst>
                  <a:outerShdw blurRad="38100" dist="38100" dir="2700000" algn="tl">
                    <a:srgbClr val="000000">
                      <a:alpha val="43137"/>
                    </a:srgbClr>
                  </a:outerShdw>
                </a:effectLst>
              </a:rPr>
              <a:t>Scopus</a:t>
            </a:r>
            <a:r>
              <a:rPr lang="uk-UA" sz="1700" b="1" u="sng" dirty="0">
                <a:effectLst>
                  <a:outerShdw blurRad="38100" dist="38100" dir="2700000" algn="tl">
                    <a:srgbClr val="000000">
                      <a:alpha val="43137"/>
                    </a:srgbClr>
                  </a:outerShdw>
                </a:effectLst>
              </a:rPr>
              <a:t> або </a:t>
            </a:r>
            <a:r>
              <a:rPr lang="uk-UA" sz="1700" b="1" u="sng" dirty="0" err="1">
                <a:effectLst>
                  <a:outerShdw blurRad="38100" dist="38100" dir="2700000" algn="tl">
                    <a:srgbClr val="000000">
                      <a:alpha val="43137"/>
                    </a:srgbClr>
                  </a:outerShdw>
                </a:effectLst>
              </a:rPr>
              <a:t>Web</a:t>
            </a:r>
            <a:r>
              <a:rPr lang="uk-UA" sz="1700" b="1" u="sng" dirty="0">
                <a:effectLst>
                  <a:outerShdw blurRad="38100" dist="38100" dir="2700000" algn="tl">
                    <a:srgbClr val="000000">
                      <a:alpha val="43137"/>
                    </a:srgbClr>
                  </a:outerShdw>
                </a:effectLst>
              </a:rPr>
              <a:t> </a:t>
            </a:r>
            <a:r>
              <a:rPr lang="uk-UA" sz="1700" b="1" u="sng" dirty="0" err="1">
                <a:effectLst>
                  <a:outerShdw blurRad="38100" dist="38100" dir="2700000" algn="tl">
                    <a:srgbClr val="000000">
                      <a:alpha val="43137"/>
                    </a:srgbClr>
                  </a:outerShdw>
                </a:effectLst>
              </a:rPr>
              <a:t>of</a:t>
            </a:r>
            <a:r>
              <a:rPr lang="uk-UA" sz="1700" b="1" u="sng" dirty="0">
                <a:effectLst>
                  <a:outerShdw blurRad="38100" dist="38100" dir="2700000" algn="tl">
                    <a:srgbClr val="000000">
                      <a:alpha val="43137"/>
                    </a:srgbClr>
                  </a:outerShdw>
                </a:effectLst>
              </a:rPr>
              <a:t> </a:t>
            </a:r>
            <a:r>
              <a:rPr lang="uk-UA" sz="1700" b="1" u="sng" dirty="0" err="1">
                <a:effectLst>
                  <a:outerShdw blurRad="38100" dist="38100" dir="2700000" algn="tl">
                    <a:srgbClr val="000000">
                      <a:alpha val="43137"/>
                    </a:srgbClr>
                  </a:outerShdw>
                </a:effectLst>
              </a:rPr>
              <a:t>Science</a:t>
            </a:r>
            <a:r>
              <a:rPr lang="uk-UA" sz="1700" b="1" u="sng" dirty="0">
                <a:effectLst>
                  <a:outerShdw blurRad="38100" dist="38100" dir="2700000" algn="tl">
                    <a:srgbClr val="000000">
                      <a:alpha val="43137"/>
                    </a:srgbClr>
                  </a:outerShdw>
                </a:effectLst>
              </a:rPr>
              <a:t>, та не є </a:t>
            </a:r>
            <a:r>
              <a:rPr lang="uk-UA" sz="1700" dirty="0">
                <a:effectLst>
                  <a:outerShdw blurRad="38100" dist="38100" dir="2700000" algn="tl">
                    <a:srgbClr val="000000">
                      <a:alpha val="43137"/>
                    </a:srgbClr>
                  </a:outerShdw>
                </a:effectLst>
              </a:rPr>
              <a:t>					</a:t>
            </a:r>
            <a:r>
              <a:rPr lang="uk-UA" sz="1700" b="1" u="sng" dirty="0">
                <a:effectLst>
                  <a:outerShdw blurRad="38100" dist="38100" dir="2700000" algn="tl">
                    <a:srgbClr val="000000">
                      <a:alpha val="43137"/>
                    </a:srgbClr>
                  </a:outerShdw>
                </a:effectLst>
              </a:rPr>
              <a:t>перекладами з інших мов</a:t>
            </a:r>
            <a:r>
              <a:rPr lang="uk-UA" sz="1700" dirty="0">
                <a:effectLst>
                  <a:outerShdw blurRad="38100" dist="38100" dir="2700000" algn="tl">
                    <a:srgbClr val="000000">
                      <a:alpha val="43137"/>
                    </a:srgbClr>
                  </a:outerShdw>
                </a:effectLst>
              </a:rPr>
              <a:t>;</a:t>
            </a:r>
          </a:p>
          <a:p>
            <a:pPr algn="just"/>
            <a:endParaRPr lang="uk-UA" sz="1700" dirty="0">
              <a:effectLst>
                <a:outerShdw blurRad="38100" dist="38100" dir="2700000" algn="tl">
                  <a:srgbClr val="000000">
                    <a:alpha val="43137"/>
                  </a:srgbClr>
                </a:outerShdw>
              </a:effectLst>
            </a:endParaRPr>
          </a:p>
          <a:p>
            <a:pPr algn="just"/>
            <a:r>
              <a:rPr lang="uk-UA" sz="1700" dirty="0">
                <a:effectLst>
                  <a:outerShdw blurRad="38100" dist="38100" dir="2700000" algn="tl">
                    <a:srgbClr val="000000">
                      <a:alpha val="43137"/>
                    </a:srgbClr>
                  </a:outerShdw>
                </a:effectLst>
              </a:rPr>
              <a:t>				сертифікат відповідно до Загальноєвропейської рекомендації з мовної освіти (на рівні не нижче В2) з 				мов країн Європейського Союзу або кваліфікаційні документи (диплом про вищу освіту, науковий 					ступінь), пов’язані з використанням цих мов, або не менш як </a:t>
            </a:r>
            <a:r>
              <a:rPr lang="uk-UA" sz="1700" b="1" u="sng" dirty="0">
                <a:effectLst>
                  <a:outerShdw blurRad="38100" dist="38100" dir="2700000" algn="tl">
                    <a:srgbClr val="000000">
                      <a:alpha val="43137"/>
                    </a:srgbClr>
                  </a:outerShdw>
                </a:effectLst>
              </a:rPr>
              <a:t>10 праць, які опубліковані англійською </a:t>
            </a:r>
            <a:r>
              <a:rPr lang="uk-UA" sz="1700" dirty="0">
                <a:effectLst>
                  <a:outerShdw blurRad="38100" dist="38100" dir="2700000" algn="tl">
                    <a:srgbClr val="000000">
                      <a:alpha val="43137"/>
                    </a:srgbClr>
                  </a:outerShdw>
                </a:effectLst>
              </a:rPr>
              <a:t>				</a:t>
            </a:r>
            <a:r>
              <a:rPr lang="uk-UA" sz="1700" b="1" u="sng" dirty="0">
                <a:effectLst>
                  <a:outerShdw blurRad="38100" dist="38100" dir="2700000" algn="tl">
                    <a:srgbClr val="000000">
                      <a:alpha val="43137"/>
                    </a:srgbClr>
                  </a:outerShdw>
                </a:effectLst>
              </a:rPr>
              <a:t>мовою у періодичних виданнях, включених до </a:t>
            </a:r>
            <a:r>
              <a:rPr lang="uk-UA" sz="1700" b="1" u="sng" dirty="0" err="1">
                <a:effectLst>
                  <a:outerShdw blurRad="38100" dist="38100" dir="2700000" algn="tl">
                    <a:srgbClr val="000000">
                      <a:alpha val="43137"/>
                    </a:srgbClr>
                  </a:outerShdw>
                </a:effectLst>
              </a:rPr>
              <a:t>наукометричних</a:t>
            </a:r>
            <a:r>
              <a:rPr lang="uk-UA" sz="1700" b="1" u="sng" dirty="0">
                <a:effectLst>
                  <a:outerShdw blurRad="38100" dist="38100" dir="2700000" algn="tl">
                    <a:srgbClr val="000000">
                      <a:alpha val="43137"/>
                    </a:srgbClr>
                  </a:outerShdw>
                </a:effectLst>
              </a:rPr>
              <a:t> баз </a:t>
            </a:r>
            <a:r>
              <a:rPr lang="uk-UA" sz="1700" b="1" u="sng" dirty="0" err="1">
                <a:effectLst>
                  <a:outerShdw blurRad="38100" dist="38100" dir="2700000" algn="tl">
                    <a:srgbClr val="000000">
                      <a:alpha val="43137"/>
                    </a:srgbClr>
                  </a:outerShdw>
                </a:effectLst>
              </a:rPr>
              <a:t>Scopus</a:t>
            </a:r>
            <a:r>
              <a:rPr lang="uk-UA" sz="1700" b="1" u="sng" dirty="0">
                <a:effectLst>
                  <a:outerShdw blurRad="38100" dist="38100" dir="2700000" algn="tl">
                    <a:srgbClr val="000000">
                      <a:alpha val="43137"/>
                    </a:srgbClr>
                  </a:outerShdw>
                </a:effectLst>
              </a:rPr>
              <a:t> або </a:t>
            </a:r>
            <a:r>
              <a:rPr lang="uk-UA" sz="1700" b="1" u="sng" dirty="0" err="1">
                <a:effectLst>
                  <a:outerShdw blurRad="38100" dist="38100" dir="2700000" algn="tl">
                    <a:srgbClr val="000000">
                      <a:alpha val="43137"/>
                    </a:srgbClr>
                  </a:outerShdw>
                </a:effectLst>
              </a:rPr>
              <a:t>Web</a:t>
            </a:r>
            <a:r>
              <a:rPr lang="uk-UA" sz="1700" b="1" u="sng" dirty="0">
                <a:effectLst>
                  <a:outerShdw blurRad="38100" dist="38100" dir="2700000" algn="tl">
                    <a:srgbClr val="000000">
                      <a:alpha val="43137"/>
                    </a:srgbClr>
                  </a:outerShdw>
                </a:effectLst>
              </a:rPr>
              <a:t> </a:t>
            </a:r>
            <a:r>
              <a:rPr lang="uk-UA" sz="1700" b="1" u="sng" dirty="0" err="1">
                <a:effectLst>
                  <a:outerShdw blurRad="38100" dist="38100" dir="2700000" algn="tl">
                    <a:srgbClr val="000000">
                      <a:alpha val="43137"/>
                    </a:srgbClr>
                  </a:outerShdw>
                </a:effectLst>
              </a:rPr>
              <a:t>of</a:t>
            </a:r>
            <a:r>
              <a:rPr lang="uk-UA" sz="1700" b="1" u="sng" dirty="0">
                <a:effectLst>
                  <a:outerShdw blurRad="38100" dist="38100" dir="2700000" algn="tl">
                    <a:srgbClr val="000000">
                      <a:alpha val="43137"/>
                    </a:srgbClr>
                  </a:outerShdw>
                </a:effectLst>
              </a:rPr>
              <a:t> </a:t>
            </a:r>
            <a:r>
              <a:rPr lang="uk-UA" sz="1700" b="1" u="sng" dirty="0" err="1">
                <a:effectLst>
                  <a:outerShdw blurRad="38100" dist="38100" dir="2700000" algn="tl">
                    <a:srgbClr val="000000">
                      <a:alpha val="43137"/>
                    </a:srgbClr>
                  </a:outerShdw>
                </a:effectLst>
              </a:rPr>
              <a:t>Science</a:t>
            </a:r>
            <a:r>
              <a:rPr lang="uk-UA" sz="1700" b="1" u="sng" dirty="0">
                <a:effectLst>
                  <a:outerShdw blurRad="38100" dist="38100" dir="2700000" algn="tl">
                    <a:srgbClr val="000000">
                      <a:alpha val="43137"/>
                    </a:srgbClr>
                  </a:outerShdw>
                </a:effectLst>
              </a:rPr>
              <a:t>, та не </a:t>
            </a:r>
            <a:r>
              <a:rPr lang="uk-UA" sz="1700" dirty="0">
                <a:effectLst>
                  <a:outerShdw blurRad="38100" dist="38100" dir="2700000" algn="tl">
                    <a:srgbClr val="000000">
                      <a:alpha val="43137"/>
                    </a:srgbClr>
                  </a:outerShdw>
                </a:effectLst>
              </a:rPr>
              <a:t>				</a:t>
            </a:r>
            <a:r>
              <a:rPr lang="uk-UA" sz="1700" b="1" u="sng" dirty="0">
                <a:effectLst>
                  <a:outerShdw blurRad="38100" dist="38100" dir="2700000" algn="tl">
                    <a:srgbClr val="000000">
                      <a:alpha val="43137"/>
                    </a:srgbClr>
                  </a:outerShdw>
                </a:effectLst>
              </a:rPr>
              <a:t>є перекладами з інших мов</a:t>
            </a:r>
            <a:r>
              <a:rPr lang="uk-UA" sz="1700" dirty="0">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23411963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0B31B234-6B1B-4553-9E42-370B7E894E89}"/>
              </a:ext>
            </a:extLst>
          </p:cNvPr>
          <p:cNvSpPr>
            <a:spLocks noGrp="1"/>
          </p:cNvSpPr>
          <p:nvPr>
            <p:ph type="title"/>
          </p:nvPr>
        </p:nvSpPr>
        <p:spPr>
          <a:xfrm>
            <a:off x="304799" y="194084"/>
            <a:ext cx="11545825" cy="2097023"/>
          </a:xfrm>
        </p:spPr>
        <p:txBody>
          <a:bodyPr>
            <a:noAutofit/>
          </a:bodyPr>
          <a:lstStyle/>
          <a:p>
            <a:pPr algn="ctr"/>
            <a:r>
              <a:rPr lang="uk-UA" sz="3000" b="1" dirty="0">
                <a:ln w="19050" cmpd="sng">
                  <a:solidFill>
                    <a:srgbClr val="FF9933"/>
                  </a:solidFill>
                </a:ln>
                <a:effectLst>
                  <a:outerShdw blurRad="38100" dist="38100" dir="2700000" algn="tl">
                    <a:srgbClr val="000000">
                      <a:alpha val="43137"/>
                    </a:srgbClr>
                  </a:outerShdw>
                </a:effectLst>
              </a:rPr>
              <a:t>Наказ Міністерства освіти і науки, молоді та спорту України «Про опублікування результатів дисертацій на здобуття наукових ступенів доктора і кандидата наук» в редакції від 01.09.2013*</a:t>
            </a:r>
          </a:p>
        </p:txBody>
      </p:sp>
      <p:sp>
        <p:nvSpPr>
          <p:cNvPr id="11" name="Текст 10">
            <a:extLst>
              <a:ext uri="{FF2B5EF4-FFF2-40B4-BE49-F238E27FC236}">
                <a16:creationId xmlns:a16="http://schemas.microsoft.com/office/drawing/2014/main" id="{4005931D-8B22-4191-A47B-D3F4DE490D39}"/>
              </a:ext>
            </a:extLst>
          </p:cNvPr>
          <p:cNvSpPr>
            <a:spLocks noGrp="1"/>
          </p:cNvSpPr>
          <p:nvPr>
            <p:ph type="body" sz="quarter" idx="13"/>
          </p:nvPr>
        </p:nvSpPr>
        <p:spPr>
          <a:xfrm>
            <a:off x="0" y="1891820"/>
            <a:ext cx="10771632" cy="4624804"/>
          </a:xfrm>
        </p:spPr>
        <p:txBody>
          <a:bodyPr>
            <a:noAutofit/>
          </a:bodyPr>
          <a:lstStyle/>
          <a:p>
            <a:pPr algn="just"/>
            <a:r>
              <a:rPr lang="uk-UA" sz="2400" dirty="0">
                <a:effectLst>
                  <a:outerShdw blurRad="38100" dist="38100" dir="2700000" algn="tl">
                    <a:srgbClr val="000000">
                      <a:alpha val="43137"/>
                    </a:srgbClr>
                  </a:outerShdw>
                </a:effectLst>
              </a:rPr>
              <a:t>				</a:t>
            </a:r>
            <a:endParaRPr lang="x-none" sz="2400" dirty="0"/>
          </a:p>
        </p:txBody>
      </p:sp>
      <p:sp>
        <p:nvSpPr>
          <p:cNvPr id="10" name="Текст 9">
            <a:extLst>
              <a:ext uri="{FF2B5EF4-FFF2-40B4-BE49-F238E27FC236}">
                <a16:creationId xmlns:a16="http://schemas.microsoft.com/office/drawing/2014/main" id="{CE9D6D0B-D8EF-44B9-A0A5-130C04589652}"/>
              </a:ext>
            </a:extLst>
          </p:cNvPr>
          <p:cNvSpPr>
            <a:spLocks noGrp="1"/>
          </p:cNvSpPr>
          <p:nvPr>
            <p:ph type="body" idx="1"/>
          </p:nvPr>
        </p:nvSpPr>
        <p:spPr>
          <a:xfrm>
            <a:off x="7522464" y="5705857"/>
            <a:ext cx="4443984" cy="1152144"/>
          </a:xfrm>
        </p:spPr>
        <p:txBody>
          <a:bodyPr>
            <a:normAutofit fontScale="70000" lnSpcReduction="20000"/>
          </a:bodyPr>
          <a:lstStyle/>
          <a:p>
            <a:endParaRPr lang="x-none" dirty="0"/>
          </a:p>
          <a:p>
            <a:endParaRPr lang="x-none" dirty="0"/>
          </a:p>
          <a:p>
            <a:r>
              <a:rPr lang="uk-UA" sz="2100" dirty="0">
                <a:effectLst>
                  <a:outerShdw blurRad="38100" dist="38100" dir="2700000" algn="tl">
                    <a:srgbClr val="000000">
                      <a:alpha val="43137"/>
                    </a:srgbClr>
                  </a:outerShdw>
                </a:effectLst>
              </a:rPr>
              <a:t>* </a:t>
            </a:r>
            <a:r>
              <a:rPr lang="en-US" sz="2100" dirty="0">
                <a:effectLst>
                  <a:outerShdw blurRad="38100" dist="38100" dir="2700000" algn="tl">
                    <a:srgbClr val="000000">
                      <a:alpha val="43137"/>
                    </a:srgbClr>
                  </a:outerShdw>
                </a:effectLst>
              </a:rPr>
              <a:t>http://zakon3.rada.gov.ua/laws/show/z1851-12#n26</a:t>
            </a:r>
            <a:endParaRPr lang="uk-UA" sz="2100" dirty="0">
              <a:effectLst>
                <a:outerShdw blurRad="38100" dist="38100" dir="2700000" algn="tl">
                  <a:srgbClr val="000000">
                    <a:alpha val="43137"/>
                  </a:srgbClr>
                </a:outerShdw>
              </a:effectLst>
            </a:endParaRPr>
          </a:p>
          <a:p>
            <a:endParaRPr lang="x-none" dirty="0"/>
          </a:p>
        </p:txBody>
      </p:sp>
      <p:sp>
        <p:nvSpPr>
          <p:cNvPr id="3" name="Прямоугольник 2">
            <a:extLst>
              <a:ext uri="{FF2B5EF4-FFF2-40B4-BE49-F238E27FC236}">
                <a16:creationId xmlns:a16="http://schemas.microsoft.com/office/drawing/2014/main" id="{A1A9F644-CD26-4CCD-9FEF-89C946AF5C7F}"/>
              </a:ext>
            </a:extLst>
          </p:cNvPr>
          <p:cNvSpPr/>
          <p:nvPr/>
        </p:nvSpPr>
        <p:spPr>
          <a:xfrm>
            <a:off x="304799" y="2314877"/>
            <a:ext cx="11545825" cy="353943"/>
          </a:xfrm>
          <a:prstGeom prst="rect">
            <a:avLst/>
          </a:prstGeom>
        </p:spPr>
        <p:txBody>
          <a:bodyPr wrap="square">
            <a:spAutoFit/>
          </a:bodyPr>
          <a:lstStyle/>
          <a:p>
            <a:pPr algn="just"/>
            <a:r>
              <a:rPr lang="uk-UA" sz="1700" dirty="0"/>
              <a:t>			</a:t>
            </a:r>
            <a:endParaRPr lang="x-none" sz="1700" dirty="0">
              <a:effectLst>
                <a:outerShdw blurRad="38100" dist="38100" dir="2700000" algn="tl">
                  <a:srgbClr val="000000">
                    <a:alpha val="43137"/>
                  </a:srgbClr>
                </a:outerShdw>
              </a:effectLst>
            </a:endParaRPr>
          </a:p>
        </p:txBody>
      </p:sp>
      <p:sp>
        <p:nvSpPr>
          <p:cNvPr id="4" name="Прямоугольник 3">
            <a:extLst>
              <a:ext uri="{FF2B5EF4-FFF2-40B4-BE49-F238E27FC236}">
                <a16:creationId xmlns:a16="http://schemas.microsoft.com/office/drawing/2014/main" id="{52EB39BD-0CF9-479E-B39A-8D167F41857D}"/>
              </a:ext>
            </a:extLst>
          </p:cNvPr>
          <p:cNvSpPr/>
          <p:nvPr/>
        </p:nvSpPr>
        <p:spPr>
          <a:xfrm>
            <a:off x="304799" y="2478053"/>
            <a:ext cx="11405617" cy="2862322"/>
          </a:xfrm>
          <a:prstGeom prst="rect">
            <a:avLst/>
          </a:prstGeom>
        </p:spPr>
        <p:txBody>
          <a:bodyPr wrap="square">
            <a:spAutoFit/>
          </a:bodyPr>
          <a:lstStyle/>
          <a:p>
            <a:pPr algn="just"/>
            <a:r>
              <a:rPr lang="uk-UA" dirty="0">
                <a:effectLst>
                  <a:outerShdw blurRad="38100" dist="38100" dir="2700000" algn="tl">
                    <a:srgbClr val="000000">
                      <a:alpha val="43137"/>
                    </a:srgbClr>
                  </a:outerShdw>
                </a:effectLst>
              </a:rPr>
              <a:t>Згідно з пп. 2.2 Наказу Міністерства освіти і науки, молоді та спорту України «Про опублікування результатів дисертацій на здобуття наукових ступенів доктора і кандидата наук», за темою дисертації на здобуття наукового ступеня кандидата наук необхідна </a:t>
            </a:r>
            <a:r>
              <a:rPr lang="uk-UA" b="1" i="1" dirty="0">
                <a:ln>
                  <a:solidFill>
                    <a:srgbClr val="FF9933"/>
                  </a:solidFill>
                </a:ln>
                <a:effectLst>
                  <a:outerShdw blurRad="38100" dist="38100" dir="2700000" algn="tl">
                    <a:srgbClr val="000000">
                      <a:alpha val="43137"/>
                    </a:srgbClr>
                  </a:outerShdw>
                </a:effectLst>
              </a:rPr>
              <a:t>наявність не менше п’яти публікацій</a:t>
            </a:r>
            <a:r>
              <a:rPr lang="uk-UA" dirty="0">
                <a:effectLst>
                  <a:outerShdw blurRad="38100" dist="38100" dir="2700000" algn="tl">
                    <a:srgbClr val="000000">
                      <a:alpha val="43137"/>
                    </a:srgbClr>
                  </a:outerShdw>
                </a:effectLst>
              </a:rPr>
              <a:t> </a:t>
            </a:r>
            <a:r>
              <a:rPr lang="uk-UA" b="1" u="sng" dirty="0">
                <a:effectLst>
                  <a:outerShdw blurRad="38100" dist="38100" dir="2700000" algn="tl">
                    <a:srgbClr val="000000">
                      <a:alpha val="43137"/>
                    </a:srgbClr>
                  </a:outerShdw>
                </a:effectLst>
              </a:rPr>
              <a:t>у наукових (зокрема електронних) фахових виданнях України та інших держав</a:t>
            </a:r>
            <a:r>
              <a:rPr lang="uk-UA" dirty="0">
                <a:effectLst>
                  <a:outerShdw blurRad="38100" dist="38100" dir="2700000" algn="tl">
                    <a:srgbClr val="000000">
                      <a:alpha val="43137"/>
                    </a:srgbClr>
                  </a:outerShdw>
                </a:effectLst>
              </a:rPr>
              <a:t>, з яких:</a:t>
            </a:r>
          </a:p>
          <a:p>
            <a:pPr algn="just"/>
            <a:endParaRPr lang="uk-UA" dirty="0">
              <a:effectLst>
                <a:outerShdw blurRad="38100" dist="38100" dir="2700000" algn="tl">
                  <a:srgbClr val="000000">
                    <a:alpha val="43137"/>
                  </a:srgbClr>
                </a:outerShdw>
              </a:effectLst>
            </a:endParaRPr>
          </a:p>
          <a:p>
            <a:pPr algn="just"/>
            <a:r>
              <a:rPr lang="uk-UA" dirty="0">
                <a:effectLst>
                  <a:outerShdw blurRad="38100" dist="38100" dir="2700000" algn="tl">
                    <a:srgbClr val="000000">
                      <a:alpha val="43137"/>
                    </a:srgbClr>
                  </a:outerShdw>
                </a:effectLst>
              </a:rPr>
              <a:t>не менше однієї статті </a:t>
            </a:r>
            <a:r>
              <a:rPr lang="uk-UA" b="1" u="sng" dirty="0">
                <a:effectLst>
                  <a:outerShdw blurRad="38100" dist="38100" dir="2700000" algn="tl">
                    <a:srgbClr val="000000">
                      <a:alpha val="43137"/>
                    </a:srgbClr>
                  </a:outerShdw>
                </a:effectLst>
              </a:rPr>
              <a:t>у наукових періодичних виданнях інших держав</a:t>
            </a:r>
            <a:r>
              <a:rPr lang="uk-UA" dirty="0">
                <a:effectLst>
                  <a:outerShdw blurRad="38100" dist="38100" dir="2700000" algn="tl">
                    <a:srgbClr val="000000">
                      <a:alpha val="43137"/>
                    </a:srgbClr>
                  </a:outerShdw>
                </a:effectLst>
              </a:rPr>
              <a:t> з напряму, з якого підготовлено дисертацію. До такої публікації може прирівнюватися публікація </a:t>
            </a:r>
            <a:r>
              <a:rPr lang="uk-UA" b="1" u="sng" dirty="0">
                <a:effectLst>
                  <a:outerShdw blurRad="38100" dist="38100" dir="2700000" algn="tl">
                    <a:srgbClr val="000000">
                      <a:alpha val="43137"/>
                    </a:srgbClr>
                  </a:outerShdw>
                </a:effectLst>
              </a:rPr>
              <a:t>у виданнях України, які включені до міжнародних </a:t>
            </a:r>
            <a:r>
              <a:rPr lang="uk-UA" b="1" u="sng" dirty="0" err="1">
                <a:effectLst>
                  <a:outerShdw blurRad="38100" dist="38100" dir="2700000" algn="tl">
                    <a:srgbClr val="000000">
                      <a:alpha val="43137"/>
                    </a:srgbClr>
                  </a:outerShdw>
                </a:effectLst>
              </a:rPr>
              <a:t>наукометричних</a:t>
            </a:r>
            <a:r>
              <a:rPr lang="uk-UA" b="1" u="sng" dirty="0">
                <a:effectLst>
                  <a:outerShdw blurRad="38100" dist="38100" dir="2700000" algn="tl">
                    <a:srgbClr val="000000">
                      <a:alpha val="43137"/>
                    </a:srgbClr>
                  </a:outerShdw>
                </a:effectLst>
              </a:rPr>
              <a:t> баз</a:t>
            </a:r>
            <a:r>
              <a:rPr lang="uk-UA" dirty="0">
                <a:effectLst>
                  <a:outerShdw blurRad="38100" dist="38100" dir="2700000" algn="tl">
                    <a:srgbClr val="000000">
                      <a:alpha val="43137"/>
                    </a:srgbClr>
                  </a:outerShdw>
                </a:effectLst>
              </a:rPr>
              <a:t>;</a:t>
            </a:r>
          </a:p>
          <a:p>
            <a:pPr algn="just"/>
            <a:endParaRPr lang="uk-UA" dirty="0">
              <a:effectLst>
                <a:outerShdw blurRad="38100" dist="38100" dir="2700000" algn="tl">
                  <a:srgbClr val="000000">
                    <a:alpha val="43137"/>
                  </a:srgbClr>
                </a:outerShdw>
              </a:effectLst>
            </a:endParaRPr>
          </a:p>
          <a:p>
            <a:pPr algn="just"/>
            <a:r>
              <a:rPr lang="uk-UA" dirty="0">
                <a:effectLst>
                  <a:outerShdw blurRad="38100" dist="38100" dir="2700000" algn="tl">
                    <a:srgbClr val="000000">
                      <a:alpha val="43137"/>
                    </a:srgbClr>
                  </a:outerShdw>
                </a:effectLst>
              </a:rPr>
              <a:t>одна із статей може бути опублікована в </a:t>
            </a:r>
            <a:r>
              <a:rPr lang="uk-UA" b="1" u="sng" dirty="0">
                <a:effectLst>
                  <a:outerShdw blurRad="38100" dist="38100" dir="2700000" algn="tl">
                    <a:srgbClr val="000000">
                      <a:alpha val="43137"/>
                    </a:srgbClr>
                  </a:outerShdw>
                </a:effectLst>
              </a:rPr>
              <a:t>електронному науковому фаховому виданні</a:t>
            </a:r>
            <a:r>
              <a:rPr lang="uk-UA" dirty="0">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67019811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0B31B234-6B1B-4553-9E42-370B7E894E89}"/>
              </a:ext>
            </a:extLst>
          </p:cNvPr>
          <p:cNvSpPr>
            <a:spLocks noGrp="1"/>
          </p:cNvSpPr>
          <p:nvPr>
            <p:ph type="title"/>
          </p:nvPr>
        </p:nvSpPr>
        <p:spPr>
          <a:xfrm>
            <a:off x="304799" y="194084"/>
            <a:ext cx="11545825" cy="2097023"/>
          </a:xfrm>
        </p:spPr>
        <p:txBody>
          <a:bodyPr>
            <a:noAutofit/>
          </a:bodyPr>
          <a:lstStyle/>
          <a:p>
            <a:pPr algn="ctr"/>
            <a:r>
              <a:rPr lang="uk-UA" sz="3000" b="1" dirty="0">
                <a:ln w="19050" cmpd="sng">
                  <a:solidFill>
                    <a:srgbClr val="FF9933"/>
                  </a:solidFill>
                </a:ln>
                <a:effectLst>
                  <a:outerShdw blurRad="38100" dist="38100" dir="2700000" algn="tl">
                    <a:srgbClr val="000000">
                      <a:alpha val="43137"/>
                    </a:srgbClr>
                  </a:outerShdw>
                </a:effectLst>
              </a:rPr>
              <a:t>Наказ Міністерства освіти і науки, молоді та спорту України про затвердження «Вимог до опублікованої монографії, що подається на здобуття наукового ступеня доктора і кандидата наук» в редакції від  09.04.2013*</a:t>
            </a:r>
          </a:p>
        </p:txBody>
      </p:sp>
      <p:sp>
        <p:nvSpPr>
          <p:cNvPr id="11" name="Текст 10">
            <a:extLst>
              <a:ext uri="{FF2B5EF4-FFF2-40B4-BE49-F238E27FC236}">
                <a16:creationId xmlns:a16="http://schemas.microsoft.com/office/drawing/2014/main" id="{4005931D-8B22-4191-A47B-D3F4DE490D39}"/>
              </a:ext>
            </a:extLst>
          </p:cNvPr>
          <p:cNvSpPr>
            <a:spLocks noGrp="1"/>
          </p:cNvSpPr>
          <p:nvPr>
            <p:ph type="body" sz="quarter" idx="13"/>
          </p:nvPr>
        </p:nvSpPr>
        <p:spPr>
          <a:xfrm>
            <a:off x="0" y="1891820"/>
            <a:ext cx="10771632" cy="4624804"/>
          </a:xfrm>
        </p:spPr>
        <p:txBody>
          <a:bodyPr>
            <a:noAutofit/>
          </a:bodyPr>
          <a:lstStyle/>
          <a:p>
            <a:pPr algn="just"/>
            <a:r>
              <a:rPr lang="uk-UA" sz="2400" dirty="0">
                <a:effectLst>
                  <a:outerShdw blurRad="38100" dist="38100" dir="2700000" algn="tl">
                    <a:srgbClr val="000000">
                      <a:alpha val="43137"/>
                    </a:srgbClr>
                  </a:outerShdw>
                </a:effectLst>
              </a:rPr>
              <a:t>						</a:t>
            </a:r>
            <a:endParaRPr lang="x-none" sz="2400" dirty="0"/>
          </a:p>
        </p:txBody>
      </p:sp>
      <p:sp>
        <p:nvSpPr>
          <p:cNvPr id="10" name="Текст 9">
            <a:extLst>
              <a:ext uri="{FF2B5EF4-FFF2-40B4-BE49-F238E27FC236}">
                <a16:creationId xmlns:a16="http://schemas.microsoft.com/office/drawing/2014/main" id="{CE9D6D0B-D8EF-44B9-A0A5-130C04589652}"/>
              </a:ext>
            </a:extLst>
          </p:cNvPr>
          <p:cNvSpPr>
            <a:spLocks noGrp="1"/>
          </p:cNvSpPr>
          <p:nvPr>
            <p:ph type="body" idx="1"/>
          </p:nvPr>
        </p:nvSpPr>
        <p:spPr>
          <a:xfrm>
            <a:off x="7522464" y="5705857"/>
            <a:ext cx="4443984" cy="1152144"/>
          </a:xfrm>
        </p:spPr>
        <p:txBody>
          <a:bodyPr>
            <a:normAutofit fontScale="77500" lnSpcReduction="20000"/>
          </a:bodyPr>
          <a:lstStyle/>
          <a:p>
            <a:endParaRPr lang="x-none" dirty="0"/>
          </a:p>
          <a:p>
            <a:endParaRPr lang="x-none" dirty="0"/>
          </a:p>
          <a:p>
            <a:r>
              <a:rPr lang="uk-UA" sz="2100" dirty="0">
                <a:effectLst>
                  <a:outerShdw blurRad="38100" dist="38100" dir="2700000" algn="tl">
                    <a:srgbClr val="000000">
                      <a:alpha val="43137"/>
                    </a:srgbClr>
                  </a:outerShdw>
                </a:effectLst>
              </a:rPr>
              <a:t>* </a:t>
            </a:r>
            <a:r>
              <a:rPr lang="en-US" sz="2100" dirty="0">
                <a:effectLst>
                  <a:outerShdw blurRad="38100" dist="38100" dir="2700000" algn="tl">
                    <a:srgbClr val="000000">
                      <a:alpha val="43137"/>
                    </a:srgbClr>
                  </a:outerShdw>
                </a:effectLst>
              </a:rPr>
              <a:t>http://zakon3.rada.gov.ua/laws/show/z1852-12</a:t>
            </a:r>
            <a:endParaRPr lang="uk-UA" sz="2100" dirty="0">
              <a:effectLst>
                <a:outerShdw blurRad="38100" dist="38100" dir="2700000" algn="tl">
                  <a:srgbClr val="000000">
                    <a:alpha val="43137"/>
                  </a:srgbClr>
                </a:outerShdw>
              </a:effectLst>
            </a:endParaRPr>
          </a:p>
          <a:p>
            <a:endParaRPr lang="x-none" dirty="0"/>
          </a:p>
        </p:txBody>
      </p:sp>
      <p:sp>
        <p:nvSpPr>
          <p:cNvPr id="3" name="Прямоугольник 2">
            <a:extLst>
              <a:ext uri="{FF2B5EF4-FFF2-40B4-BE49-F238E27FC236}">
                <a16:creationId xmlns:a16="http://schemas.microsoft.com/office/drawing/2014/main" id="{A1A9F644-CD26-4CCD-9FEF-89C946AF5C7F}"/>
              </a:ext>
            </a:extLst>
          </p:cNvPr>
          <p:cNvSpPr/>
          <p:nvPr/>
        </p:nvSpPr>
        <p:spPr>
          <a:xfrm>
            <a:off x="304799" y="2314877"/>
            <a:ext cx="11545825" cy="353943"/>
          </a:xfrm>
          <a:prstGeom prst="rect">
            <a:avLst/>
          </a:prstGeom>
        </p:spPr>
        <p:txBody>
          <a:bodyPr wrap="square">
            <a:spAutoFit/>
          </a:bodyPr>
          <a:lstStyle/>
          <a:p>
            <a:pPr algn="just"/>
            <a:r>
              <a:rPr lang="uk-UA" sz="1700" dirty="0"/>
              <a:t>			</a:t>
            </a:r>
            <a:endParaRPr lang="x-none" sz="1700" dirty="0">
              <a:effectLst>
                <a:outerShdw blurRad="38100" dist="38100" dir="2700000" algn="tl">
                  <a:srgbClr val="000000">
                    <a:alpha val="43137"/>
                  </a:srgbClr>
                </a:outerShdw>
              </a:effectLst>
            </a:endParaRPr>
          </a:p>
        </p:txBody>
      </p:sp>
      <p:sp>
        <p:nvSpPr>
          <p:cNvPr id="4" name="Прямоугольник 3">
            <a:extLst>
              <a:ext uri="{FF2B5EF4-FFF2-40B4-BE49-F238E27FC236}">
                <a16:creationId xmlns:a16="http://schemas.microsoft.com/office/drawing/2014/main" id="{52EB39BD-0CF9-479E-B39A-8D167F41857D}"/>
              </a:ext>
            </a:extLst>
          </p:cNvPr>
          <p:cNvSpPr/>
          <p:nvPr/>
        </p:nvSpPr>
        <p:spPr>
          <a:xfrm>
            <a:off x="304799" y="2491848"/>
            <a:ext cx="11545825" cy="3693319"/>
          </a:xfrm>
          <a:prstGeom prst="rect">
            <a:avLst/>
          </a:prstGeom>
        </p:spPr>
        <p:txBody>
          <a:bodyPr wrap="square">
            <a:spAutoFit/>
          </a:bodyPr>
          <a:lstStyle/>
          <a:p>
            <a:pPr algn="just"/>
            <a:r>
              <a:rPr lang="ru-RU" dirty="0">
                <a:effectLst>
                  <a:outerShdw blurRad="38100" dist="38100" dir="2700000" algn="tl">
                    <a:srgbClr val="000000">
                      <a:alpha val="43137"/>
                    </a:srgbClr>
                  </a:outerShdw>
                </a:effectLst>
              </a:rPr>
              <a:t>			</a:t>
            </a:r>
            <a:r>
              <a:rPr lang="uk-UA" dirty="0">
                <a:effectLst>
                  <a:outerShdw blurRad="38100" dist="38100" dir="2700000" algn="tl">
                    <a:srgbClr val="000000">
                      <a:alpha val="43137"/>
                    </a:srgbClr>
                  </a:outerShdw>
                </a:effectLst>
              </a:rPr>
              <a:t>Опублікована </a:t>
            </a:r>
            <a:r>
              <a:rPr lang="uk-UA" b="1" i="1" dirty="0">
                <a:ln>
                  <a:solidFill>
                    <a:srgbClr val="FF9933"/>
                  </a:solidFill>
                </a:ln>
                <a:effectLst>
                  <a:outerShdw blurRad="38100" dist="38100" dir="2700000" algn="tl">
                    <a:srgbClr val="000000">
                      <a:alpha val="43137"/>
                    </a:srgbClr>
                  </a:outerShdw>
                </a:effectLst>
              </a:rPr>
              <a:t>монографія</a:t>
            </a:r>
            <a:r>
              <a:rPr lang="uk-UA" dirty="0">
                <a:effectLst>
                  <a:outerShdw blurRad="38100" dist="38100" dir="2700000" algn="tl">
                    <a:srgbClr val="000000">
                      <a:alpha val="43137"/>
                    </a:srgbClr>
                  </a:outerShdw>
                </a:effectLst>
              </a:rPr>
              <a:t>, що подається на здобуття наукового ступеня кандидата наук, повинна:</a:t>
            </a:r>
          </a:p>
          <a:p>
            <a:pPr algn="just"/>
            <a:endParaRPr lang="uk-UA" dirty="0">
              <a:effectLst>
                <a:outerShdw blurRad="38100" dist="38100" dir="2700000" algn="tl">
                  <a:srgbClr val="000000">
                    <a:alpha val="43137"/>
                  </a:srgbClr>
                </a:outerShdw>
              </a:effectLst>
            </a:endParaRPr>
          </a:p>
          <a:p>
            <a:pPr algn="just"/>
            <a:r>
              <a:rPr lang="uk-UA" dirty="0">
                <a:effectLst>
                  <a:outerShdw blurRad="38100" dist="38100" dir="2700000" algn="tl">
                    <a:srgbClr val="000000">
                      <a:alpha val="43137"/>
                    </a:srgbClr>
                  </a:outerShdw>
                </a:effectLst>
              </a:rPr>
              <a:t>				бути надрукованою без співавторів;</a:t>
            </a:r>
          </a:p>
          <a:p>
            <a:pPr algn="just"/>
            <a:endParaRPr lang="uk-UA" dirty="0">
              <a:effectLst>
                <a:outerShdw blurRad="38100" dist="38100" dir="2700000" algn="tl">
                  <a:srgbClr val="000000">
                    <a:alpha val="43137"/>
                  </a:srgbClr>
                </a:outerShdw>
              </a:effectLst>
            </a:endParaRPr>
          </a:p>
          <a:p>
            <a:pPr algn="just"/>
            <a:r>
              <a:rPr lang="uk-UA" dirty="0">
                <a:effectLst>
                  <a:outerShdw blurRad="38100" dist="38100" dir="2700000" algn="tl">
                    <a:srgbClr val="000000">
                      <a:alpha val="43137"/>
                    </a:srgbClr>
                  </a:outerShdw>
                </a:effectLst>
              </a:rPr>
              <a:t>				містити узагальнені результати наукових досліджень автора, опубліковані раніше в наукових 					фахових виданнях України та інших держав, у кількості 12 публікацій;</a:t>
            </a:r>
          </a:p>
          <a:p>
            <a:pPr algn="just"/>
            <a:endParaRPr lang="uk-UA" dirty="0">
              <a:effectLst>
                <a:outerShdw blurRad="38100" dist="38100" dir="2700000" algn="tl">
                  <a:srgbClr val="000000">
                    <a:alpha val="43137"/>
                  </a:srgbClr>
                </a:outerShdw>
              </a:effectLst>
            </a:endParaRPr>
          </a:p>
          <a:p>
            <a:pPr algn="just"/>
            <a:r>
              <a:rPr lang="uk-UA" dirty="0">
                <a:effectLst>
                  <a:outerShdw blurRad="38100" dist="38100" dir="2700000" algn="tl">
                    <a:srgbClr val="000000">
                      <a:alpha val="43137"/>
                    </a:srgbClr>
                  </a:outerShdw>
                </a:effectLst>
              </a:rPr>
              <a:t>				мати обсяг основного тексту для здобуття наукового ступеня кандидата наук у галузі 						гуманітарних та суспільних наук не менше </a:t>
            </a:r>
            <a:r>
              <a:rPr lang="uk-UA" b="1" u="sng" dirty="0">
                <a:effectLst>
                  <a:outerShdw blurRad="38100" dist="38100" dir="2700000" algn="tl">
                    <a:srgbClr val="000000">
                      <a:alpha val="43137"/>
                    </a:srgbClr>
                  </a:outerShdw>
                </a:effectLst>
              </a:rPr>
              <a:t>8 авторських аркушів</a:t>
            </a:r>
            <a:r>
              <a:rPr lang="uk-UA" dirty="0">
                <a:effectLst>
                  <a:outerShdw blurRad="38100" dist="38100" dir="2700000" algn="tl">
                    <a:srgbClr val="000000">
                      <a:alpha val="43137"/>
                    </a:srgbClr>
                  </a:outerShdw>
                </a:effectLst>
              </a:rPr>
              <a:t>, а в галузі природничих та 					технічних наук - не менше 6 авторських аркушів;</a:t>
            </a:r>
          </a:p>
          <a:p>
            <a:pPr algn="just"/>
            <a:endParaRPr lang="uk-UA" dirty="0">
              <a:effectLst>
                <a:outerShdw blurRad="38100" dist="38100" dir="2700000" algn="tl">
                  <a:srgbClr val="000000">
                    <a:alpha val="43137"/>
                  </a:srgbClr>
                </a:outerShdw>
              </a:effectLst>
            </a:endParaRPr>
          </a:p>
          <a:p>
            <a:pPr algn="just"/>
            <a:r>
              <a:rPr lang="uk-UA" dirty="0">
                <a:effectLst>
                  <a:outerShdw blurRad="38100" dist="38100" dir="2700000" algn="tl">
                    <a:srgbClr val="000000">
                      <a:alpha val="43137"/>
                    </a:srgbClr>
                  </a:outerShdw>
                </a:effectLst>
              </a:rPr>
              <a:t>				</a:t>
            </a:r>
            <a:r>
              <a:rPr lang="uk-UA" b="1" u="sng" dirty="0">
                <a:effectLst>
                  <a:outerShdw blurRad="38100" dist="38100" dir="2700000" algn="tl">
                    <a:srgbClr val="000000">
                      <a:alpha val="43137"/>
                    </a:srgbClr>
                  </a:outerShdw>
                </a:effectLst>
              </a:rPr>
              <a:t>містити відомості про рецензентів - фахівців за спеціальністю дисертації, один з яких повинен </a:t>
            </a:r>
            <a:r>
              <a:rPr lang="uk-UA" dirty="0">
                <a:effectLst>
                  <a:outerShdw blurRad="38100" dist="38100" dir="2700000" algn="tl">
                    <a:srgbClr val="000000">
                      <a:alpha val="43137"/>
                    </a:srgbClr>
                  </a:outerShdw>
                </a:effectLst>
              </a:rPr>
              <a:t>				</a:t>
            </a:r>
            <a:r>
              <a:rPr lang="uk-UA" b="1" u="sng" dirty="0">
                <a:effectLst>
                  <a:outerShdw blurRad="38100" dist="38100" dir="2700000" algn="tl">
                    <a:srgbClr val="000000">
                      <a:alpha val="43137"/>
                    </a:srgbClr>
                  </a:outerShdw>
                </a:effectLst>
              </a:rPr>
              <a:t>бути доктором наук.</a:t>
            </a:r>
          </a:p>
        </p:txBody>
      </p:sp>
    </p:spTree>
    <p:extLst>
      <p:ext uri="{BB962C8B-B14F-4D97-AF65-F5344CB8AC3E}">
        <p14:creationId xmlns:p14="http://schemas.microsoft.com/office/powerpoint/2010/main" val="7906254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2A7814-55C3-48FD-A879-A466B33352DF}"/>
              </a:ext>
            </a:extLst>
          </p:cNvPr>
          <p:cNvSpPr>
            <a:spLocks noGrp="1"/>
          </p:cNvSpPr>
          <p:nvPr>
            <p:ph type="title"/>
          </p:nvPr>
        </p:nvSpPr>
        <p:spPr>
          <a:xfrm>
            <a:off x="399244" y="1584102"/>
            <a:ext cx="11062953" cy="3179890"/>
          </a:xfrm>
        </p:spPr>
        <p:txBody>
          <a:bodyPr>
            <a:noAutofit/>
          </a:bodyPr>
          <a:lstStyle/>
          <a:p>
            <a:pPr algn="ctr"/>
            <a:r>
              <a:rPr lang="uk-UA" sz="10000" b="1" dirty="0">
                <a:ln w="38100" cmpd="sng">
                  <a:solidFill>
                    <a:schemeClr val="tx1"/>
                  </a:solidFill>
                </a:ln>
                <a:effectLst>
                  <a:outerShdw blurRad="38100" dist="38100" dir="2700000" algn="tl">
                    <a:srgbClr val="000000">
                      <a:alpha val="43137"/>
                    </a:srgbClr>
                  </a:outerShdw>
                </a:effectLst>
              </a:rPr>
              <a:t>Дисертації та автореферати</a:t>
            </a:r>
            <a:endParaRPr lang="x-none" sz="10000" dirty="0"/>
          </a:p>
        </p:txBody>
      </p:sp>
    </p:spTree>
    <p:extLst>
      <p:ext uri="{BB962C8B-B14F-4D97-AF65-F5344CB8AC3E}">
        <p14:creationId xmlns:p14="http://schemas.microsoft.com/office/powerpoint/2010/main" val="5135101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Текст 10">
            <a:extLst>
              <a:ext uri="{FF2B5EF4-FFF2-40B4-BE49-F238E27FC236}">
                <a16:creationId xmlns:a16="http://schemas.microsoft.com/office/drawing/2014/main" id="{4005931D-8B22-4191-A47B-D3F4DE490D39}"/>
              </a:ext>
            </a:extLst>
          </p:cNvPr>
          <p:cNvSpPr>
            <a:spLocks noGrp="1"/>
          </p:cNvSpPr>
          <p:nvPr>
            <p:ph type="body" sz="quarter" idx="13"/>
          </p:nvPr>
        </p:nvSpPr>
        <p:spPr>
          <a:xfrm>
            <a:off x="0" y="1891820"/>
            <a:ext cx="10771632" cy="4624804"/>
          </a:xfrm>
        </p:spPr>
        <p:txBody>
          <a:bodyPr>
            <a:noAutofit/>
          </a:bodyPr>
          <a:lstStyle/>
          <a:p>
            <a:pPr algn="just"/>
            <a:r>
              <a:rPr lang="uk-UA" sz="2400" dirty="0">
                <a:effectLst>
                  <a:outerShdw blurRad="38100" dist="38100" dir="2700000" algn="tl">
                    <a:srgbClr val="000000">
                      <a:alpha val="43137"/>
                    </a:srgbClr>
                  </a:outerShdw>
                </a:effectLst>
              </a:rPr>
              <a:t>						</a:t>
            </a:r>
            <a:endParaRPr lang="x-none" sz="2400" dirty="0"/>
          </a:p>
        </p:txBody>
      </p:sp>
      <p:sp>
        <p:nvSpPr>
          <p:cNvPr id="3" name="Прямоугольник 2">
            <a:extLst>
              <a:ext uri="{FF2B5EF4-FFF2-40B4-BE49-F238E27FC236}">
                <a16:creationId xmlns:a16="http://schemas.microsoft.com/office/drawing/2014/main" id="{A1A9F644-CD26-4CCD-9FEF-89C946AF5C7F}"/>
              </a:ext>
            </a:extLst>
          </p:cNvPr>
          <p:cNvSpPr/>
          <p:nvPr/>
        </p:nvSpPr>
        <p:spPr>
          <a:xfrm>
            <a:off x="304799" y="2314877"/>
            <a:ext cx="11545825" cy="353943"/>
          </a:xfrm>
          <a:prstGeom prst="rect">
            <a:avLst/>
          </a:prstGeom>
        </p:spPr>
        <p:txBody>
          <a:bodyPr wrap="square">
            <a:spAutoFit/>
          </a:bodyPr>
          <a:lstStyle/>
          <a:p>
            <a:pPr algn="just"/>
            <a:r>
              <a:rPr lang="uk-UA" sz="1700" dirty="0"/>
              <a:t>			</a:t>
            </a:r>
            <a:endParaRPr lang="x-none" sz="1700" dirty="0">
              <a:effectLst>
                <a:outerShdw blurRad="38100" dist="38100" dir="2700000" algn="tl">
                  <a:srgbClr val="000000">
                    <a:alpha val="43137"/>
                  </a:srgbClr>
                </a:outerShdw>
              </a:effectLst>
            </a:endParaRPr>
          </a:p>
        </p:txBody>
      </p:sp>
      <p:pic>
        <p:nvPicPr>
          <p:cNvPr id="5" name="Рисунок 4">
            <a:extLst>
              <a:ext uri="{FF2B5EF4-FFF2-40B4-BE49-F238E27FC236}">
                <a16:creationId xmlns:a16="http://schemas.microsoft.com/office/drawing/2014/main" id="{25513BC3-0F39-4981-9A2C-92F613F581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310" y="85169"/>
            <a:ext cx="5495795" cy="6650481"/>
          </a:xfrm>
          <a:prstGeom prst="rect">
            <a:avLst/>
          </a:prstGeom>
        </p:spPr>
      </p:pic>
      <p:pic>
        <p:nvPicPr>
          <p:cNvPr id="14" name="Рисунок 13">
            <a:extLst>
              <a:ext uri="{FF2B5EF4-FFF2-40B4-BE49-F238E27FC236}">
                <a16:creationId xmlns:a16="http://schemas.microsoft.com/office/drawing/2014/main" id="{A1139F01-26F2-4C4E-8F5E-FE021C6E13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5553" y="85169"/>
            <a:ext cx="4836713" cy="6650481"/>
          </a:xfrm>
          <a:prstGeom prst="rect">
            <a:avLst/>
          </a:prstGeom>
        </p:spPr>
      </p:pic>
    </p:spTree>
    <p:extLst>
      <p:ext uri="{BB962C8B-B14F-4D97-AF65-F5344CB8AC3E}">
        <p14:creationId xmlns:p14="http://schemas.microsoft.com/office/powerpoint/2010/main" val="23340571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ебесная">
  <a:themeElements>
    <a:clrScheme name="Небесная">
      <a:dk1>
        <a:sysClr val="windowText" lastClr="000000"/>
      </a:dk1>
      <a:lt1>
        <a:sysClr val="window" lastClr="FFFFFF"/>
      </a:lt1>
      <a:dk2>
        <a:srgbClr val="104C7E"/>
      </a:dk2>
      <a:lt2>
        <a:srgbClr val="EBEBEB"/>
      </a:lt2>
      <a:accent1>
        <a:srgbClr val="94CE67"/>
      </a:accent1>
      <a:accent2>
        <a:srgbClr val="49D1CD"/>
      </a:accent2>
      <a:accent3>
        <a:srgbClr val="61A5D6"/>
      </a:accent3>
      <a:accent4>
        <a:srgbClr val="9D8CD3"/>
      </a:accent4>
      <a:accent5>
        <a:srgbClr val="E45C8A"/>
      </a:accent5>
      <a:accent6>
        <a:srgbClr val="F98C61"/>
      </a:accent6>
      <a:hlink>
        <a:srgbClr val="AAF172"/>
      </a:hlink>
      <a:folHlink>
        <a:srgbClr val="E7F19A"/>
      </a:folHlink>
    </a:clrScheme>
    <a:fontScheme name="Небес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Небесная">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E44E6A2F-09CD-4BE0-B42D-107FF03CEED6}"/>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TM03457452[[fn=Небесная]]</Template>
  <TotalTime>427</TotalTime>
  <Words>1188</Words>
  <Application>Microsoft Office PowerPoint</Application>
  <PresentationFormat>Широкоэкранный</PresentationFormat>
  <Paragraphs>170</Paragraphs>
  <Slides>26</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26</vt:i4>
      </vt:variant>
    </vt:vector>
  </HeadingPairs>
  <TitlesOfParts>
    <vt:vector size="30" baseType="lpstr">
      <vt:lpstr>Arial</vt:lpstr>
      <vt:lpstr>Calibri</vt:lpstr>
      <vt:lpstr>Calibri Light</vt:lpstr>
      <vt:lpstr>Небесная</vt:lpstr>
      <vt:lpstr>Оформлення правових досліджень: нові вимоги до наукових робіт юриста</vt:lpstr>
      <vt:lpstr>Правові дослідження?</vt:lpstr>
      <vt:lpstr>Закон України «Про наукову і науково-технічну діяльність» в редакції від 11.10.2017*</vt:lpstr>
      <vt:lpstr>Закон України «Про наукову і науково-технічну діяльність» в редакції від 11.10.2017*</vt:lpstr>
      <vt:lpstr>Наказ Міністерства освіти і науки України «Про затвердження Порядку присвоєння вчених звань науковим і науково-педагогічним працівникам» в редакції від 03.03.2017*</vt:lpstr>
      <vt:lpstr>Наказ Міністерства освіти і науки, молоді та спорту України «Про опублікування результатів дисертацій на здобуття наукових ступенів доктора і кандидата наук» в редакції від 01.09.2013*</vt:lpstr>
      <vt:lpstr>Наказ Міністерства освіти і науки, молоді та спорту України про затвердження «Вимог до опублікованої монографії, що подається на здобуття наукового ступеня доктора і кандидата наук» в редакції від  09.04.2013*</vt:lpstr>
      <vt:lpstr>Дисертації та автореферати</vt:lpstr>
      <vt:lpstr>Презентация PowerPoint</vt:lpstr>
      <vt:lpstr>Наказ Міністерства освіти і науки України про затвердження «ВИМОГ до оформлення дисертації» в редакції від  12.01.2017 *</vt:lpstr>
      <vt:lpstr>Наказ Міністерства освіти і науки України про затвердження «ВИМОГ до оформлення дисертації» в редакції від  12.01.2017 *</vt:lpstr>
      <vt:lpstr>Наказ Міністерства освіти і науки України про затвердження «ВИМОГ до оформлення дисертації» в редакції від  12.01.2017 *</vt:lpstr>
      <vt:lpstr>Наказ Міністерства освіти і науки України про затвердження «ВИМОГ до оформлення дисертації» в редакції від  12.01.2017 *</vt:lpstr>
      <vt:lpstr>Постанова кабінету міністрів України про затвердження «Порядку присудження наукових ступенів» в редакції від  24 липня 2013 р. *</vt:lpstr>
      <vt:lpstr>Фахові статті</vt:lpstr>
      <vt:lpstr>Постанова ВАК України №7-05/1 від 15.01.2003 р.</vt:lpstr>
      <vt:lpstr>Вісник Південного регіонального центру Національної академії правових наук України</vt:lpstr>
      <vt:lpstr>Journal of Criminal Justice An International Journal</vt:lpstr>
      <vt:lpstr>Journal of Criminal Justice An International Journal</vt:lpstr>
      <vt:lpstr>Journal of Criminal Justice An International Journal</vt:lpstr>
      <vt:lpstr>Journal of Criminal Justice An International Journal</vt:lpstr>
      <vt:lpstr>Науковий креатив</vt:lpstr>
      <vt:lpstr>Найкоротша  анотація </vt:lpstr>
      <vt:lpstr>Найкоротша стаття </vt:lpstr>
      <vt:lpstr>Найкоротша наукова праця </vt:lpstr>
      <vt:lpstr>Дякую за увагу!</vt:lpstr>
    </vt:vector>
  </TitlesOfParts>
  <Company>Наук. б-ка Нац. ун-т «Одес. юрид. акад.» ; наук.-інформ. центр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Oformlennia-pravovykh-doslidzhen</dc:title>
  <dc:subject>Оформлення правових досліджень: нові вимоги до наукових робіт юриста</dc:subject>
  <dc:creator>Кузьмін Едуард Едуардович; Кузьмин Эдуард Эдуардович; Kuzmin Eduard Eduardovych</dc:creator>
  <cp:keywords>правові дослідження; вимоги до наукових робіт; дисертації та автореферати; вимоги до оформлення дисертації; опублікування результатів дисертацій; порядок присудження наукових ступенів; порядок присвоєння вчених звань; фахові статті; науковий креатив; правовые исследования; требования к научным работам; диссертации и авторефераты; требования к оформлению диссертации; опубликование результатов диссертаций; порядок присуждения научных степеней; порядок присвоения ученых званий; профессиональные статьи; научный креатив; legal studies; requirements for scientific works; dissertations and abstracts; requirements for dissertation; publishing dissertation results; order of awarding scientific degrees; order of assigning academic degrees; professional articles; scientific creativity.</cp:keywords>
  <dc:description>Як оформлюються правові дослідження? Що передбачають нові вимоги до наукових робіт юриста? Коли має місце науковий креатив? Спроба відповіді на ці та інші питання здійснюється у відповідній презентації.
Как оформляются правовые исследования? Какие новые требования предусматриваются к научным работам юриста? Когда имеет место научный креатив? Попытка ответа на эти и другие вопросы осуществляется в соответствующей презентации.
How to do legal research? What are the new requirements for scientific lawyer’s work? When does scientific creativity take place? Attempts to respond to these and other issues are carried out in particular presentation.</dc:description>
  <cp:lastModifiedBy>Eduard Kuzmin</cp:lastModifiedBy>
  <cp:revision>64</cp:revision>
  <dcterms:created xsi:type="dcterms:W3CDTF">2017-11-06T18:09:46Z</dcterms:created>
  <dcterms:modified xsi:type="dcterms:W3CDTF">2019-01-25T21:24:33Z</dcterms:modified>
</cp:coreProperties>
</file>