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35869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60644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2655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2227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97356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88220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54961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63778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83246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0278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41628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1194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5352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83300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26477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96796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41064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440A2E2-1492-4631-A198-C8A44F4F83CE}" type="datetimeFigureOut">
              <a:rPr lang="x-none" smtClean="0"/>
              <a:t>24.01.2022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E8A27-B3A0-4715-AF80-109F6A8F9BB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422141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onua.edu.ua/ua/mizhnarodni-zviazky/akademicheskaya-mobilnost-studento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EA2834-F09A-47FB-9D6F-570AF5A62B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053575"/>
            <a:ext cx="10520372" cy="3329581"/>
          </a:xfrm>
          <a:solidFill>
            <a:schemeClr val="accent1">
              <a:alpha val="62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err="1"/>
              <a:t>Малі</a:t>
            </a:r>
            <a:r>
              <a:rPr lang="ru-RU" sz="3200" b="1" dirty="0"/>
              <a:t> кроки на шляху до великих </a:t>
            </a:r>
            <a:r>
              <a:rPr lang="ru-RU" sz="3200" b="1" dirty="0" err="1"/>
              <a:t>цілей</a:t>
            </a:r>
            <a:r>
              <a:rPr lang="ru-RU" sz="3200" dirty="0"/>
              <a:t>: </a:t>
            </a:r>
            <a:br>
              <a:rPr lang="ru-RU" sz="3200" dirty="0"/>
            </a:br>
            <a:br>
              <a:rPr lang="ru-RU" sz="3200" dirty="0"/>
            </a:br>
            <a:r>
              <a:rPr lang="ru-RU" sz="3200" dirty="0"/>
              <a:t>участь </a:t>
            </a:r>
            <a:r>
              <a:rPr lang="ru-RU" sz="3200" dirty="0" err="1"/>
              <a:t>здобувачів</a:t>
            </a:r>
            <a:r>
              <a:rPr lang="ru-RU" sz="3200" dirty="0"/>
              <a:t> в </a:t>
            </a:r>
            <a:r>
              <a:rPr lang="ru-RU" sz="3200" dirty="0" err="1"/>
              <a:t>міжнародних</a:t>
            </a:r>
            <a:r>
              <a:rPr lang="ru-RU" sz="3200" dirty="0"/>
              <a:t> конкурсах та </a:t>
            </a:r>
            <a:r>
              <a:rPr lang="ru-RU" sz="3200" dirty="0" err="1"/>
              <a:t>академічній</a:t>
            </a:r>
            <a:r>
              <a:rPr lang="ru-RU" sz="3200" dirty="0"/>
              <a:t> </a:t>
            </a:r>
            <a:r>
              <a:rPr lang="ru-RU" sz="3200" dirty="0" err="1"/>
              <a:t>мобільності</a:t>
            </a:r>
            <a:r>
              <a:rPr lang="ru-RU" sz="3200" dirty="0"/>
              <a:t> для </a:t>
            </a:r>
            <a:r>
              <a:rPr lang="ru-RU" sz="3200" dirty="0" err="1"/>
              <a:t>влиття</a:t>
            </a:r>
            <a:r>
              <a:rPr lang="ru-RU" sz="3200" dirty="0"/>
              <a:t> в </a:t>
            </a:r>
            <a:r>
              <a:rPr lang="ru-RU" sz="3200" dirty="0" err="1"/>
              <a:t>світовий</a:t>
            </a:r>
            <a:r>
              <a:rPr lang="ru-RU" sz="3200" dirty="0"/>
              <a:t> </a:t>
            </a:r>
            <a:r>
              <a:rPr lang="ru-RU" sz="3200" dirty="0" err="1"/>
              <a:t>науковий</a:t>
            </a:r>
            <a:r>
              <a:rPr lang="ru-RU" sz="3200" dirty="0"/>
              <a:t> </a:t>
            </a:r>
            <a:r>
              <a:rPr lang="ru-RU" sz="3200" dirty="0" err="1"/>
              <a:t>простір</a:t>
            </a:r>
            <a:endParaRPr lang="x-none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113FF3C-07EE-4ABF-969B-02B8177074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412" y="6383156"/>
            <a:ext cx="10877212" cy="4748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+</a:t>
            </a:r>
            <a:endParaRPr lang="x-none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8" name="Picture 4" descr="Transparent Beautiful Girl Png - Beautiful Girl Cartoon Png, Png Download ,  Transparent Png Image - PNGitem">
            <a:extLst>
              <a:ext uri="{FF2B5EF4-FFF2-40B4-BE49-F238E27FC236}">
                <a16:creationId xmlns:a16="http://schemas.microsoft.com/office/drawing/2014/main" id="{7EC3DD77-BACF-4F57-A626-3C7A41370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963" b="91645" l="6163" r="94535">
                        <a14:foregroundMark x1="69651" y1="24804" x2="70000" y2="25326"/>
                        <a14:foregroundMark x1="65930" y1="20757" x2="65116" y2="27285"/>
                        <a14:foregroundMark x1="60465" y1="57180" x2="60465" y2="61488"/>
                        <a14:foregroundMark x1="71047" y1="34987" x2="71628" y2="34856"/>
                        <a14:foregroundMark x1="90930" y1="79504" x2="94767" y2="79504"/>
                        <a14:foregroundMark x1="90581" y1="79765" x2="91163" y2="79504"/>
                        <a14:foregroundMark x1="90930" y1="79504" x2="90116" y2="79243"/>
                        <a14:foregroundMark x1="6163" y1="72454" x2="10581" y2="78590"/>
                        <a14:foregroundMark x1="10581" y1="78590" x2="10814" y2="78721"/>
                        <a14:foregroundMark x1="23953" y1="91645" x2="29767" y2="89034"/>
                        <a14:foregroundMark x1="71977" y1="7963" x2="76977" y2="7963"/>
                        <a14:backgroundMark x1="69070" y1="35379" x2="68488" y2="36162"/>
                        <a14:backgroundMark x1="62907" y1="62533" x2="62907" y2="62010"/>
                        <a14:backgroundMark x1="63605" y1="59138" x2="63721" y2="56266"/>
                        <a14:backgroundMark x1="63953" y1="55875" x2="64186" y2="549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7800" y="0"/>
            <a:ext cx="4429294" cy="377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Иллюстрация концепции reserch | Бесплатно векторы">
            <a:extLst>
              <a:ext uri="{FF2B5EF4-FFF2-40B4-BE49-F238E27FC236}">
                <a16:creationId xmlns:a16="http://schemas.microsoft.com/office/drawing/2014/main" id="{02C1DDF8-7DE1-43A9-A8ED-0D239A2BD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067" y="159266"/>
            <a:ext cx="3808145" cy="2281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07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E3F20D-863D-4354-BA5B-A5BF2AF14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341" y="2615869"/>
            <a:ext cx="11291889" cy="1257631"/>
          </a:xfrm>
        </p:spPr>
        <p:txBody>
          <a:bodyPr/>
          <a:lstStyle/>
          <a:p>
            <a:pPr algn="ctr"/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Міжнародні проекти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конкурси: </a:t>
            </a:r>
            <a:b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 and cons</a:t>
            </a:r>
            <a:endParaRPr lang="x-none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3687B2-C349-41B4-BF45-223E3553A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963" y="-2015"/>
            <a:ext cx="3791016" cy="2527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BE31DE-4CD8-4881-BF65-956F31AE4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061" y="0"/>
            <a:ext cx="3512447" cy="2525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На зображенні може бути: 2 людини">
            <a:extLst>
              <a:ext uri="{FF2B5EF4-FFF2-40B4-BE49-F238E27FC236}">
                <a16:creationId xmlns:a16="http://schemas.microsoft.com/office/drawing/2014/main" id="{0C3E3612-4046-4290-AC18-9D75ED6136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75"/>
          <a:stretch/>
        </p:blipFill>
        <p:spPr bwMode="auto">
          <a:xfrm>
            <a:off x="8679553" y="-2014"/>
            <a:ext cx="3512447" cy="256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A3EA82E-0C7B-41AA-A6A8-7AB30419793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0905"/>
          <a:stretch/>
        </p:blipFill>
        <p:spPr>
          <a:xfrm>
            <a:off x="6394284" y="3869868"/>
            <a:ext cx="3930815" cy="263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DB35EE8-6A18-44F6-A990-FC2E1B8F9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6702" y="3869868"/>
            <a:ext cx="3791015" cy="263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66458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9983FA-4DE0-4239-82AE-D9BAE45F6E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25" t="25926" r="8750" b="22407"/>
          <a:stretch/>
        </p:blipFill>
        <p:spPr>
          <a:xfrm>
            <a:off x="2794590" y="234081"/>
            <a:ext cx="5209780" cy="2398562"/>
          </a:xfrm>
          <a:prstGeom prst="rect">
            <a:avLst/>
          </a:prstGeom>
        </p:spPr>
      </p:pic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568A012A-C3C7-4133-8AC2-585C6D4702D2}"/>
              </a:ext>
            </a:extLst>
          </p:cNvPr>
          <p:cNvGrpSpPr/>
          <p:nvPr/>
        </p:nvGrpSpPr>
        <p:grpSpPr>
          <a:xfrm>
            <a:off x="8189910" y="192238"/>
            <a:ext cx="3857625" cy="6032500"/>
            <a:chOff x="7915275" y="190500"/>
            <a:chExt cx="3857625" cy="6032500"/>
          </a:xfrm>
        </p:grpSpPr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9059C8CE-DECC-42A2-9BE3-1D14FBD508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2037"/>
            <a:stretch/>
          </p:blipFill>
          <p:spPr>
            <a:xfrm>
              <a:off x="7915275" y="190500"/>
              <a:ext cx="3857625" cy="6032500"/>
            </a:xfrm>
            <a:prstGeom prst="rect">
              <a:avLst/>
            </a:prstGeom>
          </p:spPr>
        </p:pic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A039A9-EC63-4AA3-8696-A1DD2DCAC5D7}"/>
                </a:ext>
              </a:extLst>
            </p:cNvPr>
            <p:cNvSpPr/>
            <p:nvPr/>
          </p:nvSpPr>
          <p:spPr>
            <a:xfrm>
              <a:off x="8439150" y="374650"/>
              <a:ext cx="457200" cy="114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3B888509-453B-4000-A175-03798ED531F1}"/>
                </a:ext>
              </a:extLst>
            </p:cNvPr>
            <p:cNvSpPr/>
            <p:nvPr/>
          </p:nvSpPr>
          <p:spPr>
            <a:xfrm>
              <a:off x="8858250" y="3092450"/>
              <a:ext cx="558800" cy="114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7A56F5DE-F5E9-44B3-A1BF-CAB6A164E104}"/>
                </a:ext>
              </a:extLst>
            </p:cNvPr>
            <p:cNvSpPr/>
            <p:nvPr/>
          </p:nvSpPr>
          <p:spPr>
            <a:xfrm>
              <a:off x="8794750" y="3314700"/>
              <a:ext cx="1111250" cy="114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9A8A221-280B-4B5E-A3AB-1C384B4A6C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925" b="58355"/>
          <a:stretch/>
        </p:blipFill>
        <p:spPr>
          <a:xfrm>
            <a:off x="144464" y="3249327"/>
            <a:ext cx="3857625" cy="2175311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A348FC8-E63C-462F-A40A-2A08A0649D45}"/>
              </a:ext>
            </a:extLst>
          </p:cNvPr>
          <p:cNvSpPr/>
          <p:nvPr/>
        </p:nvSpPr>
        <p:spPr>
          <a:xfrm>
            <a:off x="9447207" y="5881838"/>
            <a:ext cx="9525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5F1CFD81-3E58-4043-B5E2-921ECCCE8B7A}"/>
              </a:ext>
            </a:extLst>
          </p:cNvPr>
          <p:cNvGrpSpPr/>
          <p:nvPr/>
        </p:nvGrpSpPr>
        <p:grpSpPr>
          <a:xfrm>
            <a:off x="4135630" y="3249327"/>
            <a:ext cx="3857625" cy="2567138"/>
            <a:chOff x="4167187" y="3657600"/>
            <a:chExt cx="3857625" cy="2567138"/>
          </a:xfrm>
        </p:grpSpPr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8E8EFF18-F45A-4440-8B2D-30D205BBA2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6271" b="26296"/>
            <a:stretch/>
          </p:blipFill>
          <p:spPr>
            <a:xfrm>
              <a:off x="4167187" y="3657600"/>
              <a:ext cx="3857625" cy="2567138"/>
            </a:xfrm>
            <a:prstGeom prst="rect">
              <a:avLst/>
            </a:prstGeom>
          </p:spPr>
        </p:pic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0A1A8AE8-2244-4C74-87E9-69FF737DDEEA}"/>
                </a:ext>
              </a:extLst>
            </p:cNvPr>
            <p:cNvSpPr/>
            <p:nvPr/>
          </p:nvSpPr>
          <p:spPr>
            <a:xfrm>
              <a:off x="6464300" y="3657600"/>
              <a:ext cx="9525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87301967-E1E6-4B90-96B5-98DE8BEAC0C1}"/>
                </a:ext>
              </a:extLst>
            </p:cNvPr>
            <p:cNvSpPr/>
            <p:nvPr/>
          </p:nvSpPr>
          <p:spPr>
            <a:xfrm>
              <a:off x="5511800" y="5424638"/>
              <a:ext cx="9525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2335D0A1-1F51-430F-A20D-90F0ED6F5146}"/>
                </a:ext>
              </a:extLst>
            </p:cNvPr>
            <p:cNvSpPr/>
            <p:nvPr/>
          </p:nvSpPr>
          <p:spPr>
            <a:xfrm>
              <a:off x="5143500" y="5953426"/>
              <a:ext cx="9525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sp>
        <p:nvSpPr>
          <p:cNvPr id="24" name="Объект 2">
            <a:extLst>
              <a:ext uri="{FF2B5EF4-FFF2-40B4-BE49-F238E27FC236}">
                <a16:creationId xmlns:a16="http://schemas.microsoft.com/office/drawing/2014/main" id="{22CEEEC9-EDE1-46F2-A99C-86D229849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6791" y="234081"/>
            <a:ext cx="2738832" cy="2762120"/>
          </a:xfrm>
        </p:spPr>
        <p:txBody>
          <a:bodyPr>
            <a:normAutofit/>
          </a:bodyPr>
          <a:lstStyle/>
          <a:p>
            <a:r>
              <a:rPr lang="uk-UA" dirty="0"/>
              <a:t>Участь в МП/МК майже завжди передбачає доступ до цінних ресурсі;</a:t>
            </a:r>
          </a:p>
          <a:p>
            <a:r>
              <a:rPr lang="uk-UA" dirty="0"/>
              <a:t>І завжди захоплює </a:t>
            </a:r>
            <a:r>
              <a:rPr lang="uk-UA" dirty="0">
                <a:sym typeface="Wingdings" panose="05000000000000000000" pitchFamily="2" charset="2"/>
              </a:rPr>
              <a:t> 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176086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58E85F-07FC-4980-8BAE-7C94FD782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68082"/>
          </a:xfrm>
        </p:spPr>
        <p:txBody>
          <a:bodyPr/>
          <a:lstStyle/>
          <a:p>
            <a:r>
              <a:rPr lang="uk-UA" dirty="0"/>
              <a:t>Академічна мобільність</a:t>
            </a:r>
            <a:endParaRPr lang="x-none" dirty="0"/>
          </a:p>
        </p:txBody>
      </p:sp>
      <p:pic>
        <p:nvPicPr>
          <p:cNvPr id="3074" name="Picture 2" descr="На зображенні може бути: 9 людей, зокрема Nuri Dadakdeniz та люди усміхаються">
            <a:extLst>
              <a:ext uri="{FF2B5EF4-FFF2-40B4-BE49-F238E27FC236}">
                <a16:creationId xmlns:a16="http://schemas.microsoft.com/office/drawing/2014/main" id="{7C120198-098F-4593-8AA5-94AB6348D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37" y="1320800"/>
            <a:ext cx="3771901" cy="2367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108EA4-6000-40D1-BB06-F5FF2DA10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6264" y="2696725"/>
            <a:ext cx="5266476" cy="3949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Объект 2">
            <a:extLst>
              <a:ext uri="{FF2B5EF4-FFF2-40B4-BE49-F238E27FC236}">
                <a16:creationId xmlns:a16="http://schemas.microsoft.com/office/drawing/2014/main" id="{FAD8BC17-F47F-4153-9DF2-72EC8F577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513" y="1320800"/>
            <a:ext cx="6238579" cy="2762120"/>
          </a:xfrm>
        </p:spPr>
        <p:txBody>
          <a:bodyPr>
            <a:normAutofit/>
          </a:bodyPr>
          <a:lstStyle/>
          <a:p>
            <a:r>
              <a:rPr lang="uk-UA" dirty="0"/>
              <a:t>Дослідження в міжнародному середовищі;</a:t>
            </a:r>
          </a:p>
          <a:p>
            <a:r>
              <a:rPr lang="uk-UA" dirty="0"/>
              <a:t>Нові ресурси – нові можливості;</a:t>
            </a:r>
          </a:p>
          <a:p>
            <a:r>
              <a:rPr lang="uk-UA" dirty="0"/>
              <a:t>Покращення </a:t>
            </a:r>
            <a:r>
              <a:rPr lang="uk-UA" dirty="0" err="1"/>
              <a:t>мовних</a:t>
            </a:r>
            <a:r>
              <a:rPr lang="uk-UA" dirty="0"/>
              <a:t> навиків;</a:t>
            </a:r>
          </a:p>
        </p:txBody>
      </p:sp>
      <p:pic>
        <p:nvPicPr>
          <p:cNvPr id="3076" name="Picture 4" descr="На зображенні може бути: 7 людей, зокрема Nuri Dadakdeniz та люди усміхаються">
            <a:extLst>
              <a:ext uri="{FF2B5EF4-FFF2-40B4-BE49-F238E27FC236}">
                <a16:creationId xmlns:a16="http://schemas.microsoft.com/office/drawing/2014/main" id="{DE663DDD-F469-48C8-96AD-FC93995F6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4131982"/>
            <a:ext cx="37719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8242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AFDFC52-9A32-4BF4-9A73-9714C5FBD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500" y="6023330"/>
            <a:ext cx="11493500" cy="634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hlinkClick r:id="rId2"/>
              </a:rPr>
              <a:t>https://onua.edu.ua/ua/mizhnarodni-zviazky/akademicheskaya-mobilnost-studentov</a:t>
            </a:r>
            <a:r>
              <a:rPr lang="uk-UA" dirty="0"/>
              <a:t> </a:t>
            </a:r>
            <a:endParaRPr lang="x-none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0C5F5B-B05A-4B6A-8AFB-3C8BE2BFA3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54" t="10740" r="4896" b="6985"/>
          <a:stretch/>
        </p:blipFill>
        <p:spPr>
          <a:xfrm>
            <a:off x="381000" y="199671"/>
            <a:ext cx="11430000" cy="564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0278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72</TotalTime>
  <Words>81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Ион</vt:lpstr>
      <vt:lpstr>Малі кроки на шляху до великих цілей:   участь здобувачів в міжнародних конкурсах та академічній мобільності для влиття в світовий науковий простір</vt:lpstr>
      <vt:lpstr>Міжнародні проекти/конкурси:  pros and cons</vt:lpstr>
      <vt:lpstr>Презентация PowerPoint</vt:lpstr>
      <vt:lpstr>Академічна мобільність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Малі кроки на шляху до великих цілей:   участь здобувачів в міжнародних конкурсах та академічній мобільності для влиття в світовий науковий простір</dc:title>
  <dc:creator>Viktoriia Muzyka</dc:creator>
  <cp:lastModifiedBy>User</cp:lastModifiedBy>
  <cp:revision>1</cp:revision>
  <dcterms:created xsi:type="dcterms:W3CDTF">2021-10-27T22:47:16Z</dcterms:created>
  <dcterms:modified xsi:type="dcterms:W3CDTF">2022-01-24T09:53:36Z</dcterms:modified>
</cp:coreProperties>
</file>