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6" r:id="rId1"/>
  </p:sldMasterIdLst>
  <p:notesMasterIdLst>
    <p:notesMasterId r:id="rId18"/>
  </p:notesMasterIdLst>
  <p:sldIdLst>
    <p:sldId id="282" r:id="rId2"/>
    <p:sldId id="331" r:id="rId3"/>
    <p:sldId id="366" r:id="rId4"/>
    <p:sldId id="365" r:id="rId5"/>
    <p:sldId id="367" r:id="rId6"/>
    <p:sldId id="374" r:id="rId7"/>
    <p:sldId id="375" r:id="rId8"/>
    <p:sldId id="368" r:id="rId9"/>
    <p:sldId id="376" r:id="rId10"/>
    <p:sldId id="369" r:id="rId11"/>
    <p:sldId id="377" r:id="rId12"/>
    <p:sldId id="370" r:id="rId13"/>
    <p:sldId id="371" r:id="rId14"/>
    <p:sldId id="372" r:id="rId15"/>
    <p:sldId id="373" r:id="rId16"/>
    <p:sldId id="265" r:id="rId17"/>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35"/>
  </p:normalViewPr>
  <p:slideViewPr>
    <p:cSldViewPr snapToGrid="0">
      <p:cViewPr varScale="1">
        <p:scale>
          <a:sx n="96" d="100"/>
          <a:sy n="96" d="100"/>
        </p:scale>
        <p:origin x="176"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10/5/25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7C1A82-88DB-6B84-4142-735408405E3D}"/>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DBA33217-D8E1-07AE-5723-CA1A50902C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CEB346C1-C4AE-C69D-71B5-75AA37D1CDAE}"/>
              </a:ext>
            </a:extLst>
          </p:cNvPr>
          <p:cNvSpPr>
            <a:spLocks noGrp="1"/>
          </p:cNvSpPr>
          <p:nvPr>
            <p:ph type="dt" sz="half" idx="10"/>
          </p:nvPr>
        </p:nvSpPr>
        <p:spPr/>
        <p:txBody>
          <a:bodyPr/>
          <a:lstStyle/>
          <a:p>
            <a:fld id="{48A87A34-81AB-432B-8DAE-1953F412C126}" type="datetimeFigureOut">
              <a:rPr lang="en-US" smtClean="0"/>
              <a:t>10/5/25</a:t>
            </a:fld>
            <a:endParaRPr lang="en-US" dirty="0"/>
          </a:p>
        </p:txBody>
      </p:sp>
      <p:sp>
        <p:nvSpPr>
          <p:cNvPr id="5" name="Нижний колонтитул 4">
            <a:extLst>
              <a:ext uri="{FF2B5EF4-FFF2-40B4-BE49-F238E27FC236}">
                <a16:creationId xmlns:a16="http://schemas.microsoft.com/office/drawing/2014/main" id="{FD0F6F37-7255-F4BC-D0D3-267E8B515F8D}"/>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F5551147-8B1D-6962-2C79-322F4EB31FF4}"/>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64906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F51AA6-1A5A-4883-D772-61804287D84A}"/>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9EABF46F-1134-70EC-2CEB-EDC350BD927A}"/>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A0D8CDAC-3909-276F-BE9A-EAAC866DB30A}"/>
              </a:ext>
            </a:extLst>
          </p:cNvPr>
          <p:cNvSpPr>
            <a:spLocks noGrp="1"/>
          </p:cNvSpPr>
          <p:nvPr>
            <p:ph type="dt" sz="half" idx="10"/>
          </p:nvPr>
        </p:nvSpPr>
        <p:spPr/>
        <p:txBody>
          <a:bodyPr/>
          <a:lstStyle/>
          <a:p>
            <a:fld id="{48A87A34-81AB-432B-8DAE-1953F412C126}" type="datetimeFigureOut">
              <a:rPr lang="en-US" smtClean="0"/>
              <a:pPr/>
              <a:t>10/5/25</a:t>
            </a:fld>
            <a:endParaRPr lang="en-US" dirty="0"/>
          </a:p>
        </p:txBody>
      </p:sp>
      <p:sp>
        <p:nvSpPr>
          <p:cNvPr id="5" name="Нижний колонтитул 4">
            <a:extLst>
              <a:ext uri="{FF2B5EF4-FFF2-40B4-BE49-F238E27FC236}">
                <a16:creationId xmlns:a16="http://schemas.microsoft.com/office/drawing/2014/main" id="{F93DF72B-9D52-9095-CB5F-6F59A9FE67FC}"/>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506A1CD7-D30B-5632-B5F2-0E1F3156D226}"/>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19161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DEBD2F4-0D31-3E56-C58B-F622B1DD8FC3}"/>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C9EFB15B-0A4B-97A8-77D1-13C715A3718B}"/>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C660F43A-1A49-DE45-95E4-7C8845B38864}"/>
              </a:ext>
            </a:extLst>
          </p:cNvPr>
          <p:cNvSpPr>
            <a:spLocks noGrp="1"/>
          </p:cNvSpPr>
          <p:nvPr>
            <p:ph type="dt" sz="half" idx="10"/>
          </p:nvPr>
        </p:nvSpPr>
        <p:spPr/>
        <p:txBody>
          <a:bodyPr/>
          <a:lstStyle/>
          <a:p>
            <a:fld id="{48A87A34-81AB-432B-8DAE-1953F412C126}" type="datetimeFigureOut">
              <a:rPr lang="en-US" smtClean="0"/>
              <a:pPr/>
              <a:t>10/5/25</a:t>
            </a:fld>
            <a:endParaRPr lang="en-US" dirty="0"/>
          </a:p>
        </p:txBody>
      </p:sp>
      <p:sp>
        <p:nvSpPr>
          <p:cNvPr id="5" name="Нижний колонтитул 4">
            <a:extLst>
              <a:ext uri="{FF2B5EF4-FFF2-40B4-BE49-F238E27FC236}">
                <a16:creationId xmlns:a16="http://schemas.microsoft.com/office/drawing/2014/main" id="{E6764FD8-678A-9ADE-7873-1728716DFC16}"/>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ABF5BAED-0284-8464-E78A-68B68A638707}"/>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2328226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96770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Фото — вертикально">
    <p:spTree>
      <p:nvGrpSpPr>
        <p:cNvPr id="1" name=""/>
        <p:cNvGrpSpPr/>
        <p:nvPr/>
      </p:nvGrpSpPr>
      <p:grpSpPr>
        <a:xfrm>
          <a:off x="0" y="0"/>
          <a:ext cx="0" cy="0"/>
          <a:chOff x="0" y="0"/>
          <a:chExt cx="0" cy="0"/>
        </a:xfrm>
      </p:grpSpPr>
      <p:sp>
        <p:nvSpPr>
          <p:cNvPr id="38" name="Силуэты пирамид Гизы на фоне оранжевого заката"/>
          <p:cNvSpPr>
            <a:spLocks noGrp="1"/>
          </p:cNvSpPr>
          <p:nvPr>
            <p:ph type="pic" idx="21"/>
          </p:nvPr>
        </p:nvSpPr>
        <p:spPr>
          <a:xfrm>
            <a:off x="5499100" y="965200"/>
            <a:ext cx="7583643" cy="5003800"/>
          </a:xfrm>
          <a:prstGeom prst="rect">
            <a:avLst/>
          </a:prstGeom>
          <a:ln w="9525">
            <a:round/>
          </a:ln>
        </p:spPr>
        <p:txBody>
          <a:bodyPr lIns="91439" tIns="45719" rIns="91439" bIns="45719" anchor="t">
            <a:noAutofit/>
          </a:bodyPr>
          <a:lstStyle/>
          <a:p>
            <a:endParaRPr/>
          </a:p>
        </p:txBody>
      </p:sp>
      <p:sp>
        <p:nvSpPr>
          <p:cNvPr id="39" name="Текст заголовка"/>
          <p:cNvSpPr txBox="1">
            <a:spLocks noGrp="1"/>
          </p:cNvSpPr>
          <p:nvPr>
            <p:ph type="title"/>
          </p:nvPr>
        </p:nvSpPr>
        <p:spPr>
          <a:xfrm>
            <a:off x="908050" y="971550"/>
            <a:ext cx="5251450" cy="2813050"/>
          </a:xfrm>
          <a:prstGeom prst="rect">
            <a:avLst/>
          </a:prstGeom>
        </p:spPr>
        <p:txBody>
          <a:bodyPr anchor="b"/>
          <a:lstStyle>
            <a:lvl1pPr algn="ctr">
              <a:defRPr sz="4700"/>
            </a:lvl1pPr>
          </a:lstStyle>
          <a:p>
            <a:r>
              <a:t>Текст заголовка</a:t>
            </a:r>
          </a:p>
        </p:txBody>
      </p:sp>
      <p:sp>
        <p:nvSpPr>
          <p:cNvPr id="40" name="Уровень текста 1…"/>
          <p:cNvSpPr txBox="1">
            <a:spLocks noGrp="1"/>
          </p:cNvSpPr>
          <p:nvPr>
            <p:ph type="body" sz="quarter" idx="1"/>
          </p:nvPr>
        </p:nvSpPr>
        <p:spPr>
          <a:xfrm>
            <a:off x="908050" y="3778250"/>
            <a:ext cx="5251450" cy="2108200"/>
          </a:xfrm>
          <a:prstGeom prst="rect">
            <a:avLst/>
          </a:prstGeom>
        </p:spPr>
        <p:txBody>
          <a:bodyPr anchor="t"/>
          <a:lstStyle>
            <a:lvl1pPr marL="0" indent="0" algn="ctr">
              <a:spcBef>
                <a:spcPts val="0"/>
              </a:spcBef>
              <a:buSzTx/>
              <a:buNone/>
              <a:defRPr sz="2500"/>
            </a:lvl1pPr>
            <a:lvl2pPr marL="0" indent="0" algn="ctr">
              <a:spcBef>
                <a:spcPts val="0"/>
              </a:spcBef>
              <a:buSzTx/>
              <a:buNone/>
              <a:defRPr sz="2500"/>
            </a:lvl2pPr>
            <a:lvl3pPr marL="0" indent="0" algn="ctr">
              <a:spcBef>
                <a:spcPts val="0"/>
              </a:spcBef>
              <a:buSzTx/>
              <a:buNone/>
              <a:defRPr sz="2500"/>
            </a:lvl3pPr>
            <a:lvl4pPr marL="0" indent="0" algn="ctr">
              <a:spcBef>
                <a:spcPts val="0"/>
              </a:spcBef>
              <a:buSzTx/>
              <a:buNone/>
              <a:defRPr sz="2500"/>
            </a:lvl4pPr>
            <a:lvl5pPr marL="0" indent="0" algn="ctr">
              <a:spcBef>
                <a:spcPts val="0"/>
              </a:spcBef>
              <a:buSzTx/>
              <a:buNone/>
              <a:defRPr sz="25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22772429"/>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1_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97848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673D5B-8C18-852D-4836-52170EA57D4F}"/>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AF173454-89C1-9DA9-75B6-EC772995F988}"/>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587EBA65-C4DC-0E2B-16E7-557FEFBB3F4C}"/>
              </a:ext>
            </a:extLst>
          </p:cNvPr>
          <p:cNvSpPr>
            <a:spLocks noGrp="1"/>
          </p:cNvSpPr>
          <p:nvPr>
            <p:ph type="dt" sz="half" idx="10"/>
          </p:nvPr>
        </p:nvSpPr>
        <p:spPr/>
        <p:txBody>
          <a:bodyPr/>
          <a:lstStyle/>
          <a:p>
            <a:fld id="{48A87A34-81AB-432B-8DAE-1953F412C126}" type="datetimeFigureOut">
              <a:rPr lang="en-US" smtClean="0"/>
              <a:pPr/>
              <a:t>10/5/25</a:t>
            </a:fld>
            <a:endParaRPr lang="en-US" dirty="0"/>
          </a:p>
        </p:txBody>
      </p:sp>
      <p:sp>
        <p:nvSpPr>
          <p:cNvPr id="5" name="Нижний колонтитул 4">
            <a:extLst>
              <a:ext uri="{FF2B5EF4-FFF2-40B4-BE49-F238E27FC236}">
                <a16:creationId xmlns:a16="http://schemas.microsoft.com/office/drawing/2014/main" id="{0172CFEF-DA93-896D-0E04-198DAC3766D0}"/>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430DEAD9-5D31-06DE-BF42-131EF8853F0B}"/>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67388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ECD98B-9070-51D2-9AAB-598C564256C4}"/>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ru-UA"/>
          </a:p>
        </p:txBody>
      </p:sp>
      <p:sp>
        <p:nvSpPr>
          <p:cNvPr id="3" name="Текст 2">
            <a:extLst>
              <a:ext uri="{FF2B5EF4-FFF2-40B4-BE49-F238E27FC236}">
                <a16:creationId xmlns:a16="http://schemas.microsoft.com/office/drawing/2014/main" id="{237FEC8F-CABE-02FB-F5AE-9328A3C96B8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5364B5D-4757-CA00-D488-4CC036386005}"/>
              </a:ext>
            </a:extLst>
          </p:cNvPr>
          <p:cNvSpPr>
            <a:spLocks noGrp="1"/>
          </p:cNvSpPr>
          <p:nvPr>
            <p:ph type="dt" sz="half" idx="10"/>
          </p:nvPr>
        </p:nvSpPr>
        <p:spPr/>
        <p:txBody>
          <a:bodyPr/>
          <a:lstStyle/>
          <a:p>
            <a:fld id="{48A87A34-81AB-432B-8DAE-1953F412C126}" type="datetimeFigureOut">
              <a:rPr lang="en-US" smtClean="0"/>
              <a:t>10/5/25</a:t>
            </a:fld>
            <a:endParaRPr lang="en-US" dirty="0"/>
          </a:p>
        </p:txBody>
      </p:sp>
      <p:sp>
        <p:nvSpPr>
          <p:cNvPr id="5" name="Нижний колонтитул 4">
            <a:extLst>
              <a:ext uri="{FF2B5EF4-FFF2-40B4-BE49-F238E27FC236}">
                <a16:creationId xmlns:a16="http://schemas.microsoft.com/office/drawing/2014/main" id="{67DF01FD-45E3-D3E3-0F41-DD13731C191F}"/>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A529E399-D2BE-C418-2BAB-2CD878D05409}"/>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75718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75DEB94-258B-7923-9FFE-F6F7690B8359}"/>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9A1F9AC3-83D3-72EA-0B2A-FDD034379F4C}"/>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7F3005C5-9DE8-A512-1F01-57B7FBFBC5C5}"/>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C420CB8E-F8A7-A68D-0DC1-D27304F82AF4}"/>
              </a:ext>
            </a:extLst>
          </p:cNvPr>
          <p:cNvSpPr>
            <a:spLocks noGrp="1"/>
          </p:cNvSpPr>
          <p:nvPr>
            <p:ph type="dt" sz="half" idx="10"/>
          </p:nvPr>
        </p:nvSpPr>
        <p:spPr/>
        <p:txBody>
          <a:bodyPr/>
          <a:lstStyle/>
          <a:p>
            <a:fld id="{48A87A34-81AB-432B-8DAE-1953F412C126}" type="datetimeFigureOut">
              <a:rPr lang="en-US" smtClean="0"/>
              <a:pPr/>
              <a:t>10/5/25</a:t>
            </a:fld>
            <a:endParaRPr lang="en-US" dirty="0"/>
          </a:p>
        </p:txBody>
      </p:sp>
      <p:sp>
        <p:nvSpPr>
          <p:cNvPr id="6" name="Нижний колонтитул 5">
            <a:extLst>
              <a:ext uri="{FF2B5EF4-FFF2-40B4-BE49-F238E27FC236}">
                <a16:creationId xmlns:a16="http://schemas.microsoft.com/office/drawing/2014/main" id="{DAF81FD1-0404-AAF3-9DE8-D2C7CCFCED8E}"/>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911E448C-0DA3-C207-512D-312382601F9C}"/>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23746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61EED8-B4C3-8BE3-163F-1C8FA06FCEAC}"/>
              </a:ext>
            </a:extLst>
          </p:cNvPr>
          <p:cNvSpPr>
            <a:spLocks noGrp="1"/>
          </p:cNvSpPr>
          <p:nvPr>
            <p:ph type="title"/>
          </p:nvPr>
        </p:nvSpPr>
        <p:spPr>
          <a:xfrm>
            <a:off x="839788" y="365125"/>
            <a:ext cx="10515600" cy="1325563"/>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E7F60B05-5701-FADA-11DA-FF6F37EEBD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D358FE1D-61E9-7EC2-F4CE-846591F1E75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E08CE42D-AE6C-F2D4-9C70-7E54CAB114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CE09CC01-55C1-57AC-DFE5-0D4E0D1902E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209998E6-2B35-01FA-C271-87B9DC752E12}"/>
              </a:ext>
            </a:extLst>
          </p:cNvPr>
          <p:cNvSpPr>
            <a:spLocks noGrp="1"/>
          </p:cNvSpPr>
          <p:nvPr>
            <p:ph type="dt" sz="half" idx="10"/>
          </p:nvPr>
        </p:nvSpPr>
        <p:spPr/>
        <p:txBody>
          <a:bodyPr/>
          <a:lstStyle/>
          <a:p>
            <a:fld id="{48A87A34-81AB-432B-8DAE-1953F412C126}" type="datetimeFigureOut">
              <a:rPr lang="en-US" smtClean="0"/>
              <a:pPr/>
              <a:t>10/5/25</a:t>
            </a:fld>
            <a:endParaRPr lang="en-US" dirty="0"/>
          </a:p>
        </p:txBody>
      </p:sp>
      <p:sp>
        <p:nvSpPr>
          <p:cNvPr id="8" name="Нижний колонтитул 7">
            <a:extLst>
              <a:ext uri="{FF2B5EF4-FFF2-40B4-BE49-F238E27FC236}">
                <a16:creationId xmlns:a16="http://schemas.microsoft.com/office/drawing/2014/main" id="{B1461F86-50B9-E47C-5744-6BF60327CFBD}"/>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E40AA85B-87A2-E155-E519-FFFB1FCF1255}"/>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35695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7F5E01-8F69-5398-E512-326DD837114D}"/>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66FBADE0-D9A9-46A8-EE9D-33F8E4DBBBA9}"/>
              </a:ext>
            </a:extLst>
          </p:cNvPr>
          <p:cNvSpPr>
            <a:spLocks noGrp="1"/>
          </p:cNvSpPr>
          <p:nvPr>
            <p:ph type="dt" sz="half" idx="10"/>
          </p:nvPr>
        </p:nvSpPr>
        <p:spPr/>
        <p:txBody>
          <a:bodyPr/>
          <a:lstStyle/>
          <a:p>
            <a:fld id="{48A87A34-81AB-432B-8DAE-1953F412C126}" type="datetimeFigureOut">
              <a:rPr lang="en-US" smtClean="0"/>
              <a:t>10/5/25</a:t>
            </a:fld>
            <a:endParaRPr lang="en-US" dirty="0"/>
          </a:p>
        </p:txBody>
      </p:sp>
      <p:sp>
        <p:nvSpPr>
          <p:cNvPr id="4" name="Нижний колонтитул 3">
            <a:extLst>
              <a:ext uri="{FF2B5EF4-FFF2-40B4-BE49-F238E27FC236}">
                <a16:creationId xmlns:a16="http://schemas.microsoft.com/office/drawing/2014/main" id="{675B80AD-34F8-44B8-BEC4-1FDE9E3F3D52}"/>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B1C745B5-9916-2421-66A9-DEDC43116BB6}"/>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76272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1416FBE7-E642-E017-48E5-F0AE1407176B}"/>
              </a:ext>
            </a:extLst>
          </p:cNvPr>
          <p:cNvSpPr>
            <a:spLocks noGrp="1"/>
          </p:cNvSpPr>
          <p:nvPr>
            <p:ph type="dt" sz="half" idx="10"/>
          </p:nvPr>
        </p:nvSpPr>
        <p:spPr/>
        <p:txBody>
          <a:bodyPr/>
          <a:lstStyle/>
          <a:p>
            <a:fld id="{48A87A34-81AB-432B-8DAE-1953F412C126}" type="datetimeFigureOut">
              <a:rPr lang="en-US" smtClean="0"/>
              <a:t>10/5/25</a:t>
            </a:fld>
            <a:endParaRPr lang="en-US" dirty="0"/>
          </a:p>
        </p:txBody>
      </p:sp>
      <p:sp>
        <p:nvSpPr>
          <p:cNvPr id="3" name="Нижний колонтитул 2">
            <a:extLst>
              <a:ext uri="{FF2B5EF4-FFF2-40B4-BE49-F238E27FC236}">
                <a16:creationId xmlns:a16="http://schemas.microsoft.com/office/drawing/2014/main" id="{7C332CDE-06D3-C7C7-5026-8CBD0AE559C5}"/>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C1713605-12D6-20BE-55E6-3340D92F54B6}"/>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1102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F99DEF-A230-F889-EAD9-27140853EC4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Объект 2">
            <a:extLst>
              <a:ext uri="{FF2B5EF4-FFF2-40B4-BE49-F238E27FC236}">
                <a16:creationId xmlns:a16="http://schemas.microsoft.com/office/drawing/2014/main" id="{91B65776-15FE-35F0-62FB-6F87AE5D38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766C4C48-B85E-2306-02E8-D1BF94A5A9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B19794E-EB3D-A938-E9D0-F2931D1CFBD9}"/>
              </a:ext>
            </a:extLst>
          </p:cNvPr>
          <p:cNvSpPr>
            <a:spLocks noGrp="1"/>
          </p:cNvSpPr>
          <p:nvPr>
            <p:ph type="dt" sz="half" idx="10"/>
          </p:nvPr>
        </p:nvSpPr>
        <p:spPr/>
        <p:txBody>
          <a:bodyPr/>
          <a:lstStyle/>
          <a:p>
            <a:fld id="{48A87A34-81AB-432B-8DAE-1953F412C126}" type="datetimeFigureOut">
              <a:rPr lang="en-US" smtClean="0"/>
              <a:pPr/>
              <a:t>10/5/25</a:t>
            </a:fld>
            <a:endParaRPr lang="en-US" dirty="0"/>
          </a:p>
        </p:txBody>
      </p:sp>
      <p:sp>
        <p:nvSpPr>
          <p:cNvPr id="6" name="Нижний колонтитул 5">
            <a:extLst>
              <a:ext uri="{FF2B5EF4-FFF2-40B4-BE49-F238E27FC236}">
                <a16:creationId xmlns:a16="http://schemas.microsoft.com/office/drawing/2014/main" id="{989B81CD-9859-092E-9B5B-B962C5791D1C}"/>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4902BF89-4B9B-5F28-196F-D73E0C155E5C}"/>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2560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72428C-7FC0-9DB5-A28C-83F949324C0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E0BF345D-914F-63F4-2434-B4D1799FAA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Текст 3">
            <a:extLst>
              <a:ext uri="{FF2B5EF4-FFF2-40B4-BE49-F238E27FC236}">
                <a16:creationId xmlns:a16="http://schemas.microsoft.com/office/drawing/2014/main" id="{7D61A042-3406-CA95-D28B-372BA47F0C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D941A37-79E7-5CEB-6298-825920A0C071}"/>
              </a:ext>
            </a:extLst>
          </p:cNvPr>
          <p:cNvSpPr>
            <a:spLocks noGrp="1"/>
          </p:cNvSpPr>
          <p:nvPr>
            <p:ph type="dt" sz="half" idx="10"/>
          </p:nvPr>
        </p:nvSpPr>
        <p:spPr/>
        <p:txBody>
          <a:bodyPr/>
          <a:lstStyle/>
          <a:p>
            <a:fld id="{48A87A34-81AB-432B-8DAE-1953F412C126}" type="datetimeFigureOut">
              <a:rPr lang="en-US" smtClean="0"/>
              <a:t>10/5/25</a:t>
            </a:fld>
            <a:endParaRPr lang="en-US" dirty="0"/>
          </a:p>
        </p:txBody>
      </p:sp>
      <p:sp>
        <p:nvSpPr>
          <p:cNvPr id="6" name="Нижний колонтитул 5">
            <a:extLst>
              <a:ext uri="{FF2B5EF4-FFF2-40B4-BE49-F238E27FC236}">
                <a16:creationId xmlns:a16="http://schemas.microsoft.com/office/drawing/2014/main" id="{6674FCB0-8528-31AD-FFB2-EBE051D3ADA1}"/>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3EEA693F-BDBA-E8BB-5375-3D3672783B51}"/>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08271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03E6964-CE68-E0F9-4F3A-E16456A974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160BDEF4-04AF-2429-9370-6B2A0D9577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78D82C51-E786-CDC3-CC14-408052FD93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8A87A34-81AB-432B-8DAE-1953F412C126}" type="datetimeFigureOut">
              <a:rPr lang="en-US" smtClean="0"/>
              <a:pPr/>
              <a:t>10/5/25</a:t>
            </a:fld>
            <a:endParaRPr lang="en-US" dirty="0"/>
          </a:p>
        </p:txBody>
      </p:sp>
      <p:sp>
        <p:nvSpPr>
          <p:cNvPr id="5" name="Нижний колонтитул 4">
            <a:extLst>
              <a:ext uri="{FF2B5EF4-FFF2-40B4-BE49-F238E27FC236}">
                <a16:creationId xmlns:a16="http://schemas.microsoft.com/office/drawing/2014/main" id="{DA7E5FFA-15E4-8C1E-3480-7C31B3E112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Номер слайда 5">
            <a:extLst>
              <a:ext uri="{FF2B5EF4-FFF2-40B4-BE49-F238E27FC236}">
                <a16:creationId xmlns:a16="http://schemas.microsoft.com/office/drawing/2014/main" id="{8D5B7D50-E7B8-8D11-9C62-6F262E7A7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728189"/>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dialnet.unirioja.es/servlet/autor?codigo=5013194" TargetMode="External"/><Relationship Id="rId2" Type="http://schemas.openxmlformats.org/officeDocument/2006/relationships/hyperlink" Target="https://dialnet.unirioja.es/servlet/autor?codigo=45406" TargetMode="External"/><Relationship Id="rId1" Type="http://schemas.openxmlformats.org/officeDocument/2006/relationships/slideLayout" Target="../slideLayouts/slideLayout12.xml"/><Relationship Id="rId5" Type="http://schemas.openxmlformats.org/officeDocument/2006/relationships/hyperlink" Target="https://dialnet.unirioja.es/ejemplar/541063" TargetMode="External"/><Relationship Id="rId4" Type="http://schemas.openxmlformats.org/officeDocument/2006/relationships/hyperlink" Target="https://dialnet.unirioja.es/servlet/revista?codigo=26693"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hyperlink" Target="https://www.elclarin.cl/fpa/pdf/tesis_sag.pdf"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Рисунок 2" descr="Изображение выглядит как небо, облако, осьминог, беспозвоночный&#10;&#10;Контент, сгенерированный ИИ, может содержать ошибки.">
            <a:extLst>
              <a:ext uri="{FF2B5EF4-FFF2-40B4-BE49-F238E27FC236}">
                <a16:creationId xmlns:a16="http://schemas.microsoft.com/office/drawing/2014/main" id="{85C8F47A-AB70-F818-4371-3D6FA92F540E}"/>
              </a:ext>
            </a:extLst>
          </p:cNvPr>
          <p:cNvPicPr>
            <a:picLocks noChangeAspect="1"/>
          </p:cNvPicPr>
          <p:nvPr/>
        </p:nvPicPr>
        <p:blipFill>
          <a:blip r:embed="rId2">
            <a:alphaModFix amt="35000"/>
          </a:blip>
          <a:srcRect t="40800" r="-1" b="15888"/>
          <a:stretch/>
        </p:blipFill>
        <p:spPr>
          <a:xfrm>
            <a:off x="20" y="10"/>
            <a:ext cx="12191980" cy="6857990"/>
          </a:xfrm>
          <a:prstGeom prst="rect">
            <a:avLst/>
          </a:prstGeom>
        </p:spPr>
      </p:pic>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fontScale="90000"/>
          </a:bodyPr>
          <a:lstStyle/>
          <a:p>
            <a:r>
              <a:rPr lang="uk-UA" sz="3400" b="1" dirty="0"/>
              <a:t>ПАРАДИГМИ КРИМІНАЛЬНОГО ПРАВА Лекція 6</a:t>
            </a:r>
            <a:br>
              <a:rPr lang="uk-UA" sz="3400" b="1" dirty="0"/>
            </a:br>
            <a:r>
              <a:rPr lang="en-US" sz="3400" b="1" dirty="0"/>
              <a:t>HOMO CRIMINALIS</a:t>
            </a:r>
            <a:r>
              <a:rPr lang="uk-UA" sz="3400" b="1" dirty="0"/>
              <a:t>: В ПОШУКАХ ПОЗИТИВНОГО ВИРІШЕННЯ ПРОБЛЕМИ ЗЛОЧИННОСТІ</a:t>
            </a:r>
            <a:endParaRPr lang="ru-UA" sz="3400" dirty="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a:solidFill>
                  <a:schemeClr val="tx1">
                    <a:lumMod val="65000"/>
                    <a:lumOff val="35000"/>
                  </a:schemeClr>
                </a:solidFill>
              </a:rPr>
              <a:t>Професор Вячеслав ТУЛЯКОВ</a:t>
            </a:r>
            <a:endParaRPr lang="en-US">
              <a:solidFill>
                <a:schemeClr val="tx1">
                  <a:lumMod val="65000"/>
                  <a:lumOff val="35000"/>
                </a:schemeClr>
              </a:solidFill>
            </a:endParaRPr>
          </a:p>
          <a:p>
            <a:r>
              <a:rPr lang="en-US">
                <a:solidFill>
                  <a:schemeClr val="tx1">
                    <a:lumMod val="65000"/>
                    <a:lumOff val="35000"/>
                  </a:schemeClr>
                </a:solidFill>
              </a:rPr>
              <a:t>Tuliakov@onua.edu.ua</a:t>
            </a:r>
            <a:endParaRPr lang="ru-UA">
              <a:solidFill>
                <a:schemeClr val="tx1">
                  <a:lumMod val="65000"/>
                  <a:lumOff val="35000"/>
                </a:schemeClr>
              </a:solidFill>
            </a:endParaRPr>
          </a:p>
        </p:txBody>
      </p:sp>
    </p:spTree>
    <p:extLst>
      <p:ext uri="{BB962C8B-B14F-4D97-AF65-F5344CB8AC3E}">
        <p14:creationId xmlns:p14="http://schemas.microsoft.com/office/powerpoint/2010/main" val="11601127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7AA09C-4A17-B6BA-D978-F5AD0439181B}"/>
              </a:ext>
            </a:extLst>
          </p:cNvPr>
          <p:cNvSpPr>
            <a:spLocks noGrp="1"/>
          </p:cNvSpPr>
          <p:nvPr>
            <p:ph type="title"/>
          </p:nvPr>
        </p:nvSpPr>
        <p:spPr/>
        <p:txBody>
          <a:bodyPr>
            <a:normAutofit fontScale="90000"/>
          </a:bodyPr>
          <a:lstStyle/>
          <a:p>
            <a:r>
              <a:rPr lang="ru-RU" b="1" dirty="0" err="1">
                <a:solidFill>
                  <a:srgbClr val="000000"/>
                </a:solidFill>
              </a:rPr>
              <a:t>Нейрокримінологія</a:t>
            </a:r>
            <a:r>
              <a:rPr lang="ru-RU" b="1" dirty="0">
                <a:solidFill>
                  <a:srgbClr val="000000"/>
                </a:solidFill>
              </a:rPr>
              <a:t>: </a:t>
            </a:r>
            <a:r>
              <a:rPr lang="ru-RU" b="1" dirty="0" err="1">
                <a:solidFill>
                  <a:srgbClr val="000000"/>
                </a:solidFill>
              </a:rPr>
              <a:t>сучасний</a:t>
            </a:r>
            <a:r>
              <a:rPr lang="ru-RU" b="1" dirty="0">
                <a:solidFill>
                  <a:srgbClr val="000000"/>
                </a:solidFill>
              </a:rPr>
              <a:t> стан </a:t>
            </a:r>
            <a:r>
              <a:rPr lang="ru-RU" b="1" dirty="0" err="1">
                <a:solidFill>
                  <a:srgbClr val="000000"/>
                </a:solidFill>
              </a:rPr>
              <a:t>досліджень</a:t>
            </a:r>
            <a:br>
              <a:rPr lang="ru-RU" b="1" dirty="0">
                <a:solidFill>
                  <a:srgbClr val="000000"/>
                </a:solidFill>
              </a:rPr>
            </a:br>
            <a:endParaRPr lang="ru-UA" dirty="0"/>
          </a:p>
        </p:txBody>
      </p:sp>
      <p:sp>
        <p:nvSpPr>
          <p:cNvPr id="3" name="Объект 2">
            <a:extLst>
              <a:ext uri="{FF2B5EF4-FFF2-40B4-BE49-F238E27FC236}">
                <a16:creationId xmlns:a16="http://schemas.microsoft.com/office/drawing/2014/main" id="{6F635FFC-1FB6-35E0-8745-A0B69291A61C}"/>
              </a:ext>
            </a:extLst>
          </p:cNvPr>
          <p:cNvSpPr>
            <a:spLocks noGrp="1"/>
          </p:cNvSpPr>
          <p:nvPr>
            <p:ph sz="quarter" idx="13"/>
          </p:nvPr>
        </p:nvSpPr>
        <p:spPr/>
        <p:txBody>
          <a:bodyPr>
            <a:normAutofit fontScale="70000" lnSpcReduction="20000"/>
          </a:bodyPr>
          <a:lstStyle/>
          <a:p>
            <a:pPr algn="l"/>
            <a:endParaRPr lang="ru-RU" b="0" i="0" u="none" strike="noStrike" dirty="0">
              <a:solidFill>
                <a:srgbClr val="000000"/>
              </a:solidFill>
              <a:effectLst/>
            </a:endParaRPr>
          </a:p>
          <a:p>
            <a:pPr algn="l"/>
            <a:r>
              <a:rPr lang="ru-RU" b="1" i="0" u="none" strike="noStrike" dirty="0" err="1">
                <a:solidFill>
                  <a:srgbClr val="000000"/>
                </a:solidFill>
                <a:effectLst/>
              </a:rPr>
              <a:t>Нейровізуалізація</a:t>
            </a:r>
            <a:endParaRPr lang="ru-RU" b="1" i="0" u="none" strike="noStrike" dirty="0">
              <a:solidFill>
                <a:srgbClr val="000000"/>
              </a:solidFill>
              <a:effectLst/>
            </a:endParaRPr>
          </a:p>
          <a:p>
            <a:pPr algn="l"/>
            <a:r>
              <a:rPr lang="ru-RU" b="0" i="0" u="none" strike="noStrike" dirty="0" err="1">
                <a:solidFill>
                  <a:srgbClr val="000000"/>
                </a:solidFill>
                <a:effectLst/>
              </a:rPr>
              <a:t>Нейровізуалізація</a:t>
            </a:r>
            <a:r>
              <a:rPr lang="ru-RU" b="0" i="0" u="none" strike="noStrike" dirty="0">
                <a:solidFill>
                  <a:srgbClr val="000000"/>
                </a:solidFill>
                <a:effectLst/>
              </a:rPr>
              <a:t> </a:t>
            </a:r>
            <a:r>
              <a:rPr lang="ru-RU" b="0" i="0" u="none" strike="noStrike" dirty="0" err="1">
                <a:solidFill>
                  <a:srgbClr val="000000"/>
                </a:solidFill>
                <a:effectLst/>
              </a:rPr>
              <a:t>дозволяє</a:t>
            </a:r>
            <a:r>
              <a:rPr lang="ru-RU" b="0" i="0" u="none" strike="noStrike" dirty="0">
                <a:solidFill>
                  <a:srgbClr val="000000"/>
                </a:solidFill>
                <a:effectLst/>
              </a:rPr>
              <a:t> </a:t>
            </a:r>
            <a:r>
              <a:rPr lang="ru-RU" b="0" i="0" u="none" strike="noStrike" dirty="0" err="1">
                <a:solidFill>
                  <a:srgbClr val="000000"/>
                </a:solidFill>
                <a:effectLst/>
              </a:rPr>
              <a:t>вивчати</a:t>
            </a:r>
            <a:r>
              <a:rPr lang="ru-RU" b="0" i="0" u="none" strike="noStrike" dirty="0">
                <a:solidFill>
                  <a:srgbClr val="000000"/>
                </a:solidFill>
                <a:effectLst/>
              </a:rPr>
              <a:t> </a:t>
            </a:r>
            <a:r>
              <a:rPr lang="ru-RU" b="0" i="0" u="none" strike="noStrike" dirty="0" err="1">
                <a:solidFill>
                  <a:srgbClr val="000000"/>
                </a:solidFill>
                <a:effectLst/>
              </a:rPr>
              <a:t>мозок</a:t>
            </a:r>
            <a:r>
              <a:rPr lang="ru-RU" b="0" i="0" u="none" strike="noStrike" dirty="0">
                <a:solidFill>
                  <a:srgbClr val="000000"/>
                </a:solidFill>
                <a:effectLst/>
              </a:rPr>
              <a:t> </a:t>
            </a:r>
            <a:r>
              <a:rPr lang="ru-RU" b="0" i="0" u="none" strike="noStrike" dirty="0" err="1">
                <a:solidFill>
                  <a:srgbClr val="000000"/>
                </a:solidFill>
                <a:effectLst/>
              </a:rPr>
              <a:t>злочинців</a:t>
            </a:r>
            <a:r>
              <a:rPr lang="ru-RU" b="0" i="0" u="none" strike="noStrike" dirty="0">
                <a:solidFill>
                  <a:srgbClr val="000000"/>
                </a:solidFill>
                <a:effectLst/>
              </a:rPr>
              <a:t>. </a:t>
            </a:r>
            <a:r>
              <a:rPr lang="ru-RU" b="0" i="0" u="none" strike="noStrike" dirty="0" err="1">
                <a:solidFill>
                  <a:srgbClr val="000000"/>
                </a:solidFill>
                <a:effectLst/>
              </a:rPr>
              <a:t>Використовуються</a:t>
            </a:r>
            <a:r>
              <a:rPr lang="ru-RU" b="0" i="0" u="none" strike="noStrike" dirty="0">
                <a:solidFill>
                  <a:srgbClr val="000000"/>
                </a:solidFill>
                <a:effectLst/>
              </a:rPr>
              <a:t> </a:t>
            </a:r>
            <a:r>
              <a:rPr lang="ru-RU" b="0" i="0" u="none" strike="noStrike" dirty="0" err="1">
                <a:solidFill>
                  <a:srgbClr val="000000"/>
                </a:solidFill>
                <a:effectLst/>
              </a:rPr>
              <a:t>методи</a:t>
            </a:r>
            <a:r>
              <a:rPr lang="ru-RU" b="0" i="0" u="none" strike="noStrike" dirty="0">
                <a:solidFill>
                  <a:srgbClr val="000000"/>
                </a:solidFill>
                <a:effectLst/>
              </a:rPr>
              <a:t>, </a:t>
            </a:r>
            <a:r>
              <a:rPr lang="ru-RU" b="0" i="0" u="none" strike="noStrike" dirty="0" err="1">
                <a:solidFill>
                  <a:srgbClr val="000000"/>
                </a:solidFill>
                <a:effectLst/>
              </a:rPr>
              <a:t>такі</a:t>
            </a:r>
            <a:r>
              <a:rPr lang="ru-RU" b="0" i="0" u="none" strike="noStrike" dirty="0">
                <a:solidFill>
                  <a:srgbClr val="000000"/>
                </a:solidFill>
                <a:effectLst/>
              </a:rPr>
              <a:t> як МРТ та ПЕТ. Вони </a:t>
            </a:r>
            <a:r>
              <a:rPr lang="ru-RU" b="0" i="0" u="none" strike="noStrike" dirty="0" err="1">
                <a:solidFill>
                  <a:srgbClr val="000000"/>
                </a:solidFill>
                <a:effectLst/>
              </a:rPr>
              <a:t>допомагають</a:t>
            </a:r>
            <a:r>
              <a:rPr lang="ru-RU" b="0" i="0" u="none" strike="noStrike" dirty="0">
                <a:solidFill>
                  <a:srgbClr val="000000"/>
                </a:solidFill>
                <a:effectLst/>
              </a:rPr>
              <a:t> </a:t>
            </a:r>
            <a:r>
              <a:rPr lang="ru-RU" b="0" i="0" u="none" strike="noStrike" dirty="0" err="1">
                <a:solidFill>
                  <a:srgbClr val="000000"/>
                </a:solidFill>
                <a:effectLst/>
              </a:rPr>
              <a:t>виявити</a:t>
            </a:r>
            <a:r>
              <a:rPr lang="ru-RU" b="0" i="0" u="none" strike="noStrike" dirty="0">
                <a:solidFill>
                  <a:srgbClr val="000000"/>
                </a:solidFill>
                <a:effectLst/>
              </a:rPr>
              <a:t> </a:t>
            </a:r>
            <a:r>
              <a:rPr lang="ru-RU" b="0" i="0" u="none" strike="noStrike" dirty="0" err="1">
                <a:solidFill>
                  <a:srgbClr val="000000"/>
                </a:solidFill>
                <a:effectLst/>
              </a:rPr>
              <a:t>особливості</a:t>
            </a:r>
            <a:r>
              <a:rPr lang="ru-RU" b="0" i="0" u="none" strike="noStrike" dirty="0">
                <a:solidFill>
                  <a:srgbClr val="000000"/>
                </a:solidFill>
                <a:effectLst/>
              </a:rPr>
              <a:t> </a:t>
            </a:r>
            <a:r>
              <a:rPr lang="ru-RU" b="0" i="0" u="none" strike="noStrike" dirty="0" err="1">
                <a:solidFill>
                  <a:srgbClr val="000000"/>
                </a:solidFill>
                <a:effectLst/>
              </a:rPr>
              <a:t>мозкової</a:t>
            </a:r>
            <a:r>
              <a:rPr lang="ru-RU" b="0" i="0" u="none" strike="noStrike" dirty="0">
                <a:solidFill>
                  <a:srgbClr val="000000"/>
                </a:solidFill>
                <a:effectLst/>
              </a:rPr>
              <a:t> </a:t>
            </a:r>
            <a:r>
              <a:rPr lang="ru-RU" b="0" i="0" u="none" strike="noStrike" dirty="0" err="1">
                <a:solidFill>
                  <a:srgbClr val="000000"/>
                </a:solidFill>
                <a:effectLst/>
              </a:rPr>
              <a:t>діяльності</a:t>
            </a:r>
            <a:r>
              <a:rPr lang="ru-RU" b="0" i="0" u="none" strike="noStrike" dirty="0">
                <a:solidFill>
                  <a:srgbClr val="000000"/>
                </a:solidFill>
                <a:effectLst/>
              </a:rPr>
              <a:t>.</a:t>
            </a:r>
          </a:p>
          <a:p>
            <a:pPr algn="l"/>
            <a:r>
              <a:rPr lang="ru-RU" b="1" i="0" u="none" strike="noStrike" dirty="0">
                <a:solidFill>
                  <a:srgbClr val="000000"/>
                </a:solidFill>
                <a:effectLst/>
              </a:rPr>
              <a:t>Префронтальна кора</a:t>
            </a:r>
          </a:p>
          <a:p>
            <a:pPr algn="l"/>
            <a:r>
              <a:rPr lang="ru-RU" b="0" i="0" u="none" strike="noStrike" dirty="0" err="1">
                <a:solidFill>
                  <a:srgbClr val="000000"/>
                </a:solidFill>
                <a:effectLst/>
              </a:rPr>
              <a:t>Вивчається</a:t>
            </a:r>
            <a:r>
              <a:rPr lang="ru-RU" b="0" i="0" u="none" strike="noStrike" dirty="0">
                <a:solidFill>
                  <a:srgbClr val="000000"/>
                </a:solidFill>
                <a:effectLst/>
              </a:rPr>
              <a:t> роль </a:t>
            </a:r>
            <a:r>
              <a:rPr lang="ru-RU" b="0" i="0" u="none" strike="noStrike" dirty="0" err="1">
                <a:solidFill>
                  <a:srgbClr val="000000"/>
                </a:solidFill>
                <a:effectLst/>
              </a:rPr>
              <a:t>префронтальної</a:t>
            </a:r>
            <a:r>
              <a:rPr lang="ru-RU" b="0" i="0" u="none" strike="noStrike" dirty="0">
                <a:solidFill>
                  <a:srgbClr val="000000"/>
                </a:solidFill>
                <a:effectLst/>
              </a:rPr>
              <a:t> кори. Вона </a:t>
            </a:r>
            <a:r>
              <a:rPr lang="ru-RU" b="0" i="0" u="none" strike="noStrike" dirty="0" err="1">
                <a:solidFill>
                  <a:srgbClr val="000000"/>
                </a:solidFill>
                <a:effectLst/>
              </a:rPr>
              <a:t>відіграє</a:t>
            </a:r>
            <a:r>
              <a:rPr lang="ru-RU" b="0" i="0" u="none" strike="noStrike" dirty="0">
                <a:solidFill>
                  <a:srgbClr val="000000"/>
                </a:solidFill>
                <a:effectLst/>
              </a:rPr>
              <a:t> </a:t>
            </a:r>
            <a:r>
              <a:rPr lang="ru-RU" b="0" i="0" u="none" strike="noStrike" dirty="0" err="1">
                <a:solidFill>
                  <a:srgbClr val="000000"/>
                </a:solidFill>
                <a:effectLst/>
              </a:rPr>
              <a:t>важливу</a:t>
            </a:r>
            <a:r>
              <a:rPr lang="ru-RU" b="0" i="0" u="none" strike="noStrike" dirty="0">
                <a:solidFill>
                  <a:srgbClr val="000000"/>
                </a:solidFill>
                <a:effectLst/>
              </a:rPr>
              <a:t> роль у </a:t>
            </a:r>
            <a:r>
              <a:rPr lang="ru-RU" b="0" i="0" u="none" strike="noStrike" dirty="0" err="1">
                <a:solidFill>
                  <a:srgbClr val="000000"/>
                </a:solidFill>
                <a:effectLst/>
              </a:rPr>
              <a:t>контролі</a:t>
            </a:r>
            <a:r>
              <a:rPr lang="ru-RU" b="0" i="0" u="none" strike="noStrike" dirty="0">
                <a:solidFill>
                  <a:srgbClr val="000000"/>
                </a:solidFill>
                <a:effectLst/>
              </a:rPr>
              <a:t> </a:t>
            </a:r>
            <a:r>
              <a:rPr lang="ru-RU" b="0" i="0" u="none" strike="noStrike" dirty="0" err="1">
                <a:solidFill>
                  <a:srgbClr val="000000"/>
                </a:solidFill>
                <a:effectLst/>
              </a:rPr>
              <a:t>імпульсів</a:t>
            </a:r>
            <a:r>
              <a:rPr lang="ru-RU" b="0" i="0" u="none" strike="noStrike" dirty="0">
                <a:solidFill>
                  <a:srgbClr val="000000"/>
                </a:solidFill>
                <a:effectLst/>
              </a:rPr>
              <a:t>. </a:t>
            </a:r>
            <a:r>
              <a:rPr lang="ru-RU" b="0" i="0" u="none" strike="noStrike" dirty="0" err="1">
                <a:solidFill>
                  <a:srgbClr val="000000"/>
                </a:solidFill>
                <a:effectLst/>
              </a:rPr>
              <a:t>Її</a:t>
            </a:r>
            <a:r>
              <a:rPr lang="ru-RU" b="0" i="0" u="none" strike="noStrike" dirty="0">
                <a:solidFill>
                  <a:srgbClr val="000000"/>
                </a:solidFill>
                <a:effectLst/>
              </a:rPr>
              <a:t> </a:t>
            </a:r>
            <a:r>
              <a:rPr lang="ru-RU" b="0" i="0" u="none" strike="noStrike" dirty="0" err="1">
                <a:solidFill>
                  <a:srgbClr val="000000"/>
                </a:solidFill>
                <a:effectLst/>
              </a:rPr>
              <a:t>дисфункція</a:t>
            </a:r>
            <a:r>
              <a:rPr lang="ru-RU" b="0" i="0" u="none" strike="noStrike" dirty="0">
                <a:solidFill>
                  <a:srgbClr val="000000"/>
                </a:solidFill>
                <a:effectLst/>
              </a:rPr>
              <a:t> </a:t>
            </a:r>
            <a:r>
              <a:rPr lang="ru-RU" b="0" i="0" u="none" strike="noStrike" dirty="0" err="1">
                <a:solidFill>
                  <a:srgbClr val="000000"/>
                </a:solidFill>
                <a:effectLst/>
              </a:rPr>
              <a:t>може</a:t>
            </a:r>
            <a:r>
              <a:rPr lang="ru-RU" b="0" i="0" u="none" strike="noStrike" dirty="0">
                <a:solidFill>
                  <a:srgbClr val="000000"/>
                </a:solidFill>
                <a:effectLst/>
              </a:rPr>
              <a:t> бути </a:t>
            </a:r>
            <a:r>
              <a:rPr lang="ru-RU" b="0" i="0" u="none" strike="noStrike" dirty="0" err="1">
                <a:solidFill>
                  <a:srgbClr val="000000"/>
                </a:solidFill>
                <a:effectLst/>
              </a:rPr>
              <a:t>пов'язана</a:t>
            </a:r>
            <a:r>
              <a:rPr lang="ru-RU" b="0" i="0" u="none" strike="noStrike" dirty="0">
                <a:solidFill>
                  <a:srgbClr val="000000"/>
                </a:solidFill>
                <a:effectLst/>
              </a:rPr>
              <a:t> </a:t>
            </a:r>
            <a:r>
              <a:rPr lang="ru-RU" b="0" i="0" u="none" strike="noStrike" dirty="0" err="1">
                <a:solidFill>
                  <a:srgbClr val="000000"/>
                </a:solidFill>
                <a:effectLst/>
              </a:rPr>
              <a:t>зі</a:t>
            </a:r>
            <a:r>
              <a:rPr lang="ru-RU" b="0" i="0" u="none" strike="noStrike" dirty="0">
                <a:solidFill>
                  <a:srgbClr val="000000"/>
                </a:solidFill>
                <a:effectLst/>
              </a:rPr>
              <a:t> </a:t>
            </a:r>
            <a:r>
              <a:rPr lang="ru-RU" b="0" i="0" u="none" strike="noStrike" dirty="0" err="1">
                <a:solidFill>
                  <a:srgbClr val="000000"/>
                </a:solidFill>
                <a:effectLst/>
              </a:rPr>
              <a:t>злочинною</a:t>
            </a:r>
            <a:r>
              <a:rPr lang="ru-RU" b="0" i="0" u="none" strike="noStrike" dirty="0">
                <a:solidFill>
                  <a:srgbClr val="000000"/>
                </a:solidFill>
                <a:effectLst/>
              </a:rPr>
              <a:t> </a:t>
            </a:r>
            <a:r>
              <a:rPr lang="ru-RU" b="0" i="0" u="none" strike="noStrike" dirty="0" err="1">
                <a:solidFill>
                  <a:srgbClr val="000000"/>
                </a:solidFill>
                <a:effectLst/>
              </a:rPr>
              <a:t>поведінкою</a:t>
            </a:r>
            <a:r>
              <a:rPr lang="ru-RU" b="0" i="0" u="none" strike="noStrike" dirty="0">
                <a:solidFill>
                  <a:srgbClr val="000000"/>
                </a:solidFill>
                <a:effectLst/>
              </a:rPr>
              <a:t>.</a:t>
            </a:r>
          </a:p>
          <a:p>
            <a:pPr algn="l"/>
            <a:r>
              <a:rPr lang="ru-RU" b="1" i="0" u="none" strike="noStrike" dirty="0" err="1">
                <a:solidFill>
                  <a:srgbClr val="000000"/>
                </a:solidFill>
                <a:effectLst/>
              </a:rPr>
              <a:t>Перспективи</a:t>
            </a:r>
            <a:r>
              <a:rPr lang="ru-RU" b="1" i="0" u="none" strike="noStrike" dirty="0">
                <a:solidFill>
                  <a:srgbClr val="000000"/>
                </a:solidFill>
                <a:effectLst/>
              </a:rPr>
              <a:t> </a:t>
            </a:r>
            <a:r>
              <a:rPr lang="ru-RU" b="1" i="0" u="none" strike="noStrike" dirty="0" err="1">
                <a:solidFill>
                  <a:srgbClr val="000000"/>
                </a:solidFill>
                <a:effectLst/>
              </a:rPr>
              <a:t>застосування</a:t>
            </a:r>
            <a:endParaRPr lang="ru-RU" b="1" i="0" u="none" strike="noStrike" dirty="0">
              <a:solidFill>
                <a:srgbClr val="000000"/>
              </a:solidFill>
              <a:effectLst/>
            </a:endParaRPr>
          </a:p>
          <a:p>
            <a:pPr algn="l"/>
            <a:r>
              <a:rPr lang="ru-RU" b="0" i="0" u="none" strike="noStrike" dirty="0" err="1">
                <a:solidFill>
                  <a:srgbClr val="000000"/>
                </a:solidFill>
                <a:effectLst/>
              </a:rPr>
              <a:t>Нейробіологія</a:t>
            </a:r>
            <a:r>
              <a:rPr lang="ru-RU" b="0" i="0" u="none" strike="noStrike" dirty="0">
                <a:solidFill>
                  <a:srgbClr val="000000"/>
                </a:solidFill>
                <a:effectLst/>
              </a:rPr>
              <a:t> </a:t>
            </a:r>
            <a:r>
              <a:rPr lang="ru-RU" b="0" i="0" u="none" strike="noStrike" dirty="0" err="1">
                <a:solidFill>
                  <a:srgbClr val="000000"/>
                </a:solidFill>
                <a:effectLst/>
              </a:rPr>
              <a:t>може</a:t>
            </a:r>
            <a:r>
              <a:rPr lang="ru-RU" b="0" i="0" u="none" strike="noStrike" dirty="0">
                <a:solidFill>
                  <a:srgbClr val="000000"/>
                </a:solidFill>
                <a:effectLst/>
              </a:rPr>
              <a:t> бути </a:t>
            </a:r>
            <a:r>
              <a:rPr lang="ru-RU" b="0" i="0" u="none" strike="noStrike" dirty="0" err="1">
                <a:solidFill>
                  <a:srgbClr val="000000"/>
                </a:solidFill>
                <a:effectLst/>
              </a:rPr>
              <a:t>застосована</a:t>
            </a:r>
            <a:r>
              <a:rPr lang="ru-RU" b="0" i="0" u="none" strike="noStrike" dirty="0">
                <a:solidFill>
                  <a:srgbClr val="000000"/>
                </a:solidFill>
                <a:effectLst/>
              </a:rPr>
              <a:t> у </a:t>
            </a:r>
            <a:r>
              <a:rPr lang="ru-RU" b="0" i="0" u="none" strike="noStrike" dirty="0" err="1">
                <a:solidFill>
                  <a:srgbClr val="000000"/>
                </a:solidFill>
                <a:effectLst/>
              </a:rPr>
              <a:t>кримінальному</a:t>
            </a:r>
            <a:r>
              <a:rPr lang="ru-RU" b="0" i="0" u="none" strike="noStrike" dirty="0">
                <a:solidFill>
                  <a:srgbClr val="000000"/>
                </a:solidFill>
                <a:effectLst/>
              </a:rPr>
              <a:t> </a:t>
            </a:r>
            <a:r>
              <a:rPr lang="ru-RU" b="0" i="0" u="none" strike="noStrike" dirty="0" err="1">
                <a:solidFill>
                  <a:srgbClr val="000000"/>
                </a:solidFill>
                <a:effectLst/>
              </a:rPr>
              <a:t>правосудді</a:t>
            </a:r>
            <a:r>
              <a:rPr lang="ru-RU" b="0" i="0" u="none" strike="noStrike" dirty="0">
                <a:solidFill>
                  <a:srgbClr val="000000"/>
                </a:solidFill>
                <a:effectLst/>
              </a:rPr>
              <a:t>. </a:t>
            </a:r>
            <a:r>
              <a:rPr lang="ru-RU" b="0" i="0" u="none" strike="noStrike" dirty="0" err="1">
                <a:solidFill>
                  <a:srgbClr val="000000"/>
                </a:solidFill>
                <a:effectLst/>
              </a:rPr>
              <a:t>Це</a:t>
            </a:r>
            <a:r>
              <a:rPr lang="ru-RU" b="0" i="0" u="none" strike="noStrike" dirty="0">
                <a:solidFill>
                  <a:srgbClr val="000000"/>
                </a:solidFill>
                <a:effectLst/>
              </a:rPr>
              <a:t> </a:t>
            </a:r>
            <a:r>
              <a:rPr lang="ru-RU" b="0" i="0" u="none" strike="noStrike" dirty="0" err="1">
                <a:solidFill>
                  <a:srgbClr val="000000"/>
                </a:solidFill>
                <a:effectLst/>
              </a:rPr>
              <a:t>може</a:t>
            </a:r>
            <a:r>
              <a:rPr lang="ru-RU" b="0" i="0" u="none" strike="noStrike" dirty="0">
                <a:solidFill>
                  <a:srgbClr val="000000"/>
                </a:solidFill>
                <a:effectLst/>
              </a:rPr>
              <a:t> </a:t>
            </a:r>
            <a:r>
              <a:rPr lang="ru-RU" b="0" i="0" u="none" strike="noStrike" dirty="0" err="1">
                <a:solidFill>
                  <a:srgbClr val="000000"/>
                </a:solidFill>
                <a:effectLst/>
              </a:rPr>
              <a:t>вплинути</a:t>
            </a:r>
            <a:r>
              <a:rPr lang="ru-RU" b="0" i="0" u="none" strike="noStrike" dirty="0">
                <a:solidFill>
                  <a:srgbClr val="000000"/>
                </a:solidFill>
                <a:effectLst/>
              </a:rPr>
              <a:t> на </a:t>
            </a:r>
            <a:r>
              <a:rPr lang="ru-RU" b="0" i="0" u="none" strike="noStrike" dirty="0" err="1">
                <a:solidFill>
                  <a:srgbClr val="000000"/>
                </a:solidFill>
                <a:effectLst/>
              </a:rPr>
              <a:t>оцінку</a:t>
            </a:r>
            <a:r>
              <a:rPr lang="ru-RU" b="0" i="0" u="none" strike="noStrike" dirty="0">
                <a:solidFill>
                  <a:srgbClr val="000000"/>
                </a:solidFill>
                <a:effectLst/>
              </a:rPr>
              <a:t> </a:t>
            </a:r>
            <a:r>
              <a:rPr lang="ru-RU" b="0" i="0" u="none" strike="noStrike" dirty="0" err="1">
                <a:solidFill>
                  <a:srgbClr val="000000"/>
                </a:solidFill>
                <a:effectLst/>
              </a:rPr>
              <a:t>ризику</a:t>
            </a:r>
            <a:r>
              <a:rPr lang="ru-RU" b="0" i="0" u="none" strike="noStrike" dirty="0">
                <a:solidFill>
                  <a:srgbClr val="000000"/>
                </a:solidFill>
                <a:effectLst/>
              </a:rPr>
              <a:t> рецидиву. </a:t>
            </a:r>
            <a:r>
              <a:rPr lang="ru-RU" b="0" i="0" u="none" strike="noStrike" dirty="0" err="1">
                <a:solidFill>
                  <a:srgbClr val="000000"/>
                </a:solidFill>
                <a:effectLst/>
              </a:rPr>
              <a:t>Може</a:t>
            </a:r>
            <a:r>
              <a:rPr lang="ru-RU" b="0" i="0" u="none" strike="noStrike" dirty="0">
                <a:solidFill>
                  <a:srgbClr val="000000"/>
                </a:solidFill>
                <a:effectLst/>
              </a:rPr>
              <a:t> </a:t>
            </a:r>
            <a:r>
              <a:rPr lang="ru-RU" b="0" i="0" u="none" strike="noStrike" dirty="0" err="1">
                <a:solidFill>
                  <a:srgbClr val="000000"/>
                </a:solidFill>
                <a:effectLst/>
              </a:rPr>
              <a:t>покращити</a:t>
            </a:r>
            <a:r>
              <a:rPr lang="ru-RU" b="0" i="0" u="none" strike="noStrike" dirty="0">
                <a:solidFill>
                  <a:srgbClr val="000000"/>
                </a:solidFill>
                <a:effectLst/>
              </a:rPr>
              <a:t> </a:t>
            </a:r>
            <a:r>
              <a:rPr lang="ru-RU" b="0" i="0" u="none" strike="noStrike" dirty="0" err="1">
                <a:solidFill>
                  <a:srgbClr val="000000"/>
                </a:solidFill>
                <a:effectLst/>
              </a:rPr>
              <a:t>реабілітаційні</a:t>
            </a:r>
            <a:r>
              <a:rPr lang="ru-RU" b="0" i="0" u="none" strike="noStrike" dirty="0">
                <a:solidFill>
                  <a:srgbClr val="000000"/>
                </a:solidFill>
                <a:effectLst/>
              </a:rPr>
              <a:t> </a:t>
            </a:r>
            <a:r>
              <a:rPr lang="ru-RU" b="0" i="0" u="none" strike="noStrike" dirty="0" err="1">
                <a:solidFill>
                  <a:srgbClr val="000000"/>
                </a:solidFill>
                <a:effectLst/>
              </a:rPr>
              <a:t>програми</a:t>
            </a:r>
            <a:r>
              <a:rPr lang="ru-RU" b="0" i="0" u="none" strike="noStrike" dirty="0">
                <a:solidFill>
                  <a:srgbClr val="000000"/>
                </a:solidFill>
                <a:effectLst/>
              </a:rPr>
              <a:t> для </a:t>
            </a:r>
            <a:r>
              <a:rPr lang="ru-RU" b="0" i="0" u="none" strike="noStrike" dirty="0" err="1">
                <a:solidFill>
                  <a:srgbClr val="000000"/>
                </a:solidFill>
                <a:effectLst/>
              </a:rPr>
              <a:t>злочинців</a:t>
            </a:r>
            <a:r>
              <a:rPr lang="ru-RU" b="0" i="0" u="none" strike="noStrike" dirty="0">
                <a:solidFill>
                  <a:srgbClr val="000000"/>
                </a:solidFill>
                <a:effectLst/>
              </a:rPr>
              <a:t>.</a:t>
            </a:r>
          </a:p>
          <a:p>
            <a:endParaRPr lang="ru-UA" dirty="0"/>
          </a:p>
        </p:txBody>
      </p:sp>
    </p:spTree>
    <p:extLst>
      <p:ext uri="{BB962C8B-B14F-4D97-AF65-F5344CB8AC3E}">
        <p14:creationId xmlns:p14="http://schemas.microsoft.com/office/powerpoint/2010/main" val="838180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7D00BF-E3BD-7A61-83C4-B1CF6E151566}"/>
              </a:ext>
            </a:extLst>
          </p:cNvPr>
          <p:cNvSpPr>
            <a:spLocks noGrp="1"/>
          </p:cNvSpPr>
          <p:nvPr>
            <p:ph type="title"/>
          </p:nvPr>
        </p:nvSpPr>
        <p:spPr>
          <a:xfrm>
            <a:off x="641074" y="1588878"/>
            <a:ext cx="2844002" cy="3680244"/>
          </a:xfrm>
        </p:spPr>
        <p:txBody>
          <a:bodyPr>
            <a:normAutofit/>
          </a:bodyPr>
          <a:lstStyle/>
          <a:p>
            <a:pPr algn="l" fontAlgn="base">
              <a:spcAft>
                <a:spcPts val="750"/>
              </a:spcAft>
            </a:pPr>
            <a:r>
              <a:rPr lang="en" sz="1800" b="0" i="0" u="none" strike="noStrike" dirty="0">
                <a:solidFill>
                  <a:srgbClr val="FFFFFF"/>
                </a:solidFill>
                <a:effectLst/>
                <a:latin typeface="inherit"/>
              </a:rPr>
              <a:t>A </a:t>
            </a:r>
            <a:r>
              <a:rPr lang="en" sz="1800" b="0" i="0" u="none" strike="noStrike" dirty="0" err="1">
                <a:solidFill>
                  <a:srgbClr val="FFFFFF"/>
                </a:solidFill>
                <a:effectLst/>
                <a:latin typeface="inherit"/>
              </a:rPr>
              <a:t>Metamorfose</a:t>
            </a:r>
            <a:r>
              <a:rPr lang="en" sz="1800" b="0" i="0" u="none" strike="noStrike" dirty="0">
                <a:solidFill>
                  <a:srgbClr val="FFFFFF"/>
                </a:solidFill>
                <a:effectLst/>
                <a:latin typeface="inherit"/>
              </a:rPr>
              <a:t> do </a:t>
            </a:r>
            <a:r>
              <a:rPr lang="en" sz="1800" b="0" i="0" u="none" strike="noStrike" dirty="0" err="1">
                <a:solidFill>
                  <a:srgbClr val="FFFFFF"/>
                </a:solidFill>
                <a:effectLst/>
                <a:latin typeface="inherit"/>
              </a:rPr>
              <a:t>Direito</a:t>
            </a:r>
            <a:r>
              <a:rPr lang="en" sz="1800" b="0" i="0" u="none" strike="noStrike" dirty="0">
                <a:solidFill>
                  <a:srgbClr val="FFFFFF"/>
                </a:solidFill>
                <a:effectLst/>
                <a:latin typeface="inherit"/>
              </a:rPr>
              <a:t> Penal do Estado de </a:t>
            </a:r>
            <a:r>
              <a:rPr lang="en" sz="1800" b="0" i="0" u="none" strike="noStrike" dirty="0" err="1">
                <a:solidFill>
                  <a:srgbClr val="FFFFFF"/>
                </a:solidFill>
                <a:effectLst/>
                <a:latin typeface="inherit"/>
              </a:rPr>
              <a:t>Direito</a:t>
            </a:r>
            <a:br>
              <a:rPr lang="en" sz="1800" b="0" i="0" u="none" strike="noStrike" dirty="0">
                <a:solidFill>
                  <a:srgbClr val="FFFFFF"/>
                </a:solidFill>
                <a:effectLst/>
                <a:latin typeface="Arial" panose="020B0604020202020204" pitchFamily="34" charset="0"/>
              </a:rPr>
            </a:br>
            <a:r>
              <a:rPr lang="en" sz="1800" b="1" i="0" u="none" strike="noStrike" dirty="0" err="1">
                <a:solidFill>
                  <a:srgbClr val="FFFFFF"/>
                </a:solidFill>
                <a:effectLst/>
                <a:latin typeface="inherit"/>
              </a:rPr>
              <a:t>Autores</a:t>
            </a:r>
            <a:r>
              <a:rPr lang="en" sz="1800" b="1" i="0" u="none" strike="noStrike" dirty="0">
                <a:solidFill>
                  <a:srgbClr val="FFFFFF"/>
                </a:solidFill>
                <a:effectLst/>
                <a:latin typeface="inherit"/>
              </a:rPr>
              <a:t>:</a:t>
            </a:r>
            <a:r>
              <a:rPr lang="en" sz="1800" b="0" i="0" u="none" strike="noStrike" dirty="0">
                <a:solidFill>
                  <a:srgbClr val="FFFFFF"/>
                </a:solidFill>
                <a:effectLst/>
                <a:latin typeface="inherit"/>
              </a:rPr>
              <a:t> </a:t>
            </a:r>
            <a:r>
              <a:rPr lang="en" sz="1800" b="0" i="0" u="none" strike="noStrike" dirty="0">
                <a:solidFill>
                  <a:srgbClr val="FFFFFF"/>
                </a:solidFill>
                <a:effectLst/>
                <a:latin typeface="inherit"/>
                <a:hlinkClick r:id="rId2"/>
              </a:rPr>
              <a:t>Eduardo Demetrio Crespo</a:t>
            </a:r>
            <a:r>
              <a:rPr lang="en" sz="1800" b="0" i="0" u="none" strike="noStrike" dirty="0">
                <a:solidFill>
                  <a:srgbClr val="FFFFFF"/>
                </a:solidFill>
                <a:effectLst/>
                <a:latin typeface="inherit"/>
              </a:rPr>
              <a:t>, </a:t>
            </a:r>
            <a:r>
              <a:rPr lang="en" sz="1800" b="0" i="0" u="none" strike="noStrike" dirty="0">
                <a:solidFill>
                  <a:srgbClr val="FFFFFF"/>
                </a:solidFill>
                <a:effectLst/>
                <a:latin typeface="inherit"/>
                <a:hlinkClick r:id="rId3"/>
              </a:rPr>
              <a:t>Pedro Garcia Marques</a:t>
            </a:r>
            <a:r>
              <a:rPr lang="en" sz="1800" b="0" i="0" u="none" strike="noStrike" dirty="0">
                <a:solidFill>
                  <a:srgbClr val="FFFFFF"/>
                </a:solidFill>
                <a:effectLst/>
                <a:latin typeface="inherit"/>
              </a:rPr>
              <a:t> (trad.)</a:t>
            </a:r>
            <a:br>
              <a:rPr lang="en" sz="1800" b="0" i="0" u="none" strike="noStrike" dirty="0">
                <a:solidFill>
                  <a:srgbClr val="FFFFFF"/>
                </a:solidFill>
                <a:effectLst/>
                <a:latin typeface="inherit"/>
              </a:rPr>
            </a:br>
            <a:r>
              <a:rPr lang="en" sz="1800" b="1" i="0" u="none" strike="noStrike" dirty="0" err="1">
                <a:solidFill>
                  <a:srgbClr val="FFFFFF"/>
                </a:solidFill>
                <a:effectLst/>
                <a:latin typeface="inherit"/>
              </a:rPr>
              <a:t>Localización</a:t>
            </a:r>
            <a:r>
              <a:rPr lang="en" sz="1800" b="1" i="0" u="none" strike="noStrike" dirty="0">
                <a:solidFill>
                  <a:srgbClr val="FFFFFF"/>
                </a:solidFill>
                <a:effectLst/>
                <a:latin typeface="inherit"/>
              </a:rPr>
              <a:t>:</a:t>
            </a:r>
            <a:r>
              <a:rPr lang="en" sz="1800" b="0" i="0" u="none" strike="noStrike" dirty="0">
                <a:solidFill>
                  <a:srgbClr val="FFFFFF"/>
                </a:solidFill>
                <a:effectLst/>
                <a:latin typeface="inherit"/>
              </a:rPr>
              <a:t> </a:t>
            </a:r>
            <a:r>
              <a:rPr lang="en" sz="1800" b="0" i="0" u="none" strike="noStrike" dirty="0">
                <a:solidFill>
                  <a:srgbClr val="FFFFFF"/>
                </a:solidFill>
                <a:effectLst/>
                <a:latin typeface="inherit"/>
                <a:hlinkClick r:id="rId4"/>
              </a:rPr>
              <a:t>Católica Law Review</a:t>
            </a:r>
            <a:r>
              <a:rPr lang="en" sz="1800" b="0" i="0" u="none" strike="noStrike" dirty="0">
                <a:solidFill>
                  <a:srgbClr val="FFFFFF"/>
                </a:solidFill>
                <a:effectLst/>
                <a:latin typeface="inherit"/>
              </a:rPr>
              <a:t>, ISSN-e 2183-9336, </a:t>
            </a:r>
            <a:r>
              <a:rPr lang="en" sz="1800" b="0" i="0" u="none" strike="noStrike" dirty="0">
                <a:solidFill>
                  <a:srgbClr val="FFFFFF"/>
                </a:solidFill>
                <a:effectLst/>
                <a:latin typeface="inherit"/>
                <a:hlinkClick r:id="rId5"/>
              </a:rPr>
              <a:t>Vol. 1, Nº. 3, 2017</a:t>
            </a:r>
            <a:r>
              <a:rPr lang="en" sz="1800" b="0" i="0" u="none" strike="noStrike" dirty="0">
                <a:solidFill>
                  <a:srgbClr val="FFFFFF"/>
                </a:solidFill>
                <a:effectLst/>
                <a:latin typeface="inherit"/>
              </a:rPr>
              <a:t> (</a:t>
            </a:r>
            <a:r>
              <a:rPr lang="en" sz="1800" b="0" i="0" u="none" strike="noStrike" dirty="0" err="1">
                <a:solidFill>
                  <a:srgbClr val="FFFFFF"/>
                </a:solidFill>
                <a:effectLst/>
                <a:latin typeface="inherit"/>
              </a:rPr>
              <a:t>Ejemplar</a:t>
            </a:r>
            <a:r>
              <a:rPr lang="en" sz="1800" b="0" i="0" u="none" strike="noStrike" dirty="0">
                <a:solidFill>
                  <a:srgbClr val="FFFFFF"/>
                </a:solidFill>
                <a:effectLst/>
                <a:latin typeface="inherit"/>
              </a:rPr>
              <a:t> </a:t>
            </a:r>
            <a:r>
              <a:rPr lang="en" sz="1800" b="0" i="0" u="none" strike="noStrike" dirty="0" err="1">
                <a:solidFill>
                  <a:srgbClr val="FFFFFF"/>
                </a:solidFill>
                <a:effectLst/>
                <a:latin typeface="inherit"/>
              </a:rPr>
              <a:t>dedicado</a:t>
            </a:r>
            <a:r>
              <a:rPr lang="en" sz="1800" b="0" i="0" u="none" strike="noStrike" dirty="0">
                <a:solidFill>
                  <a:srgbClr val="FFFFFF"/>
                </a:solidFill>
                <a:effectLst/>
                <a:latin typeface="inherit"/>
              </a:rPr>
              <a:t> a: </a:t>
            </a:r>
            <a:r>
              <a:rPr lang="en" sz="1800" b="0" i="0" u="none" strike="noStrike" dirty="0" err="1">
                <a:solidFill>
                  <a:srgbClr val="FFFFFF"/>
                </a:solidFill>
                <a:effectLst/>
                <a:latin typeface="inherit"/>
              </a:rPr>
              <a:t>Direito</a:t>
            </a:r>
            <a:r>
              <a:rPr lang="en" sz="1800" b="0" i="0" u="none" strike="noStrike" dirty="0">
                <a:solidFill>
                  <a:srgbClr val="FFFFFF"/>
                </a:solidFill>
                <a:effectLst/>
                <a:latin typeface="inherit"/>
              </a:rPr>
              <a:t> Penal), </a:t>
            </a:r>
            <a:r>
              <a:rPr lang="en" sz="1800" b="0" i="0" u="none" strike="noStrike" dirty="0" err="1">
                <a:solidFill>
                  <a:srgbClr val="FFFFFF"/>
                </a:solidFill>
                <a:effectLst/>
                <a:latin typeface="inherit"/>
              </a:rPr>
              <a:t>págs</a:t>
            </a:r>
            <a:r>
              <a:rPr lang="en" sz="1800" b="0" i="0" u="none" strike="noStrike" dirty="0">
                <a:solidFill>
                  <a:srgbClr val="FFFFFF"/>
                </a:solidFill>
                <a:effectLst/>
                <a:latin typeface="inherit"/>
              </a:rPr>
              <a:t>. 71-90</a:t>
            </a:r>
            <a:br>
              <a:rPr lang="en" sz="1800" b="0" i="0" u="none" strike="noStrike" dirty="0">
                <a:solidFill>
                  <a:srgbClr val="FFFFFF"/>
                </a:solidFill>
                <a:effectLst/>
                <a:latin typeface="inherit"/>
              </a:rPr>
            </a:br>
            <a:r>
              <a:rPr lang="en" sz="1800" b="1" i="0" u="none" strike="noStrike" dirty="0">
                <a:solidFill>
                  <a:srgbClr val="FFFFFF"/>
                </a:solidFill>
                <a:effectLst/>
                <a:latin typeface="inherit"/>
              </a:rPr>
              <a:t>Idioma:</a:t>
            </a:r>
            <a:r>
              <a:rPr lang="en" sz="1800" b="0" i="0" u="none" strike="noStrike" dirty="0">
                <a:solidFill>
                  <a:srgbClr val="FFFFFF"/>
                </a:solidFill>
                <a:effectLst/>
                <a:latin typeface="inherit"/>
              </a:rPr>
              <a:t> </a:t>
            </a:r>
            <a:r>
              <a:rPr lang="en" sz="1800" b="0" i="0" u="none" strike="noStrike" dirty="0" err="1">
                <a:solidFill>
                  <a:srgbClr val="FFFFFF"/>
                </a:solidFill>
                <a:effectLst/>
                <a:latin typeface="inherit"/>
              </a:rPr>
              <a:t>portugués</a:t>
            </a:r>
            <a:br>
              <a:rPr lang="en" sz="1800" b="0" i="0" u="none" strike="noStrike" dirty="0">
                <a:solidFill>
                  <a:srgbClr val="FFFFFF"/>
                </a:solidFill>
                <a:effectLst/>
                <a:latin typeface="inherit"/>
              </a:rPr>
            </a:br>
            <a:endParaRPr lang="ru-UA" sz="1800" dirty="0">
              <a:solidFill>
                <a:srgbClr val="FFFFFF"/>
              </a:solidFill>
            </a:endParaRPr>
          </a:p>
        </p:txBody>
      </p:sp>
      <p:sp>
        <p:nvSpPr>
          <p:cNvPr id="3" name="Объект 2">
            <a:extLst>
              <a:ext uri="{FF2B5EF4-FFF2-40B4-BE49-F238E27FC236}">
                <a16:creationId xmlns:a16="http://schemas.microsoft.com/office/drawing/2014/main" id="{B64D8C23-2E9C-EA87-C728-98EC67FBC033}"/>
              </a:ext>
            </a:extLst>
          </p:cNvPr>
          <p:cNvSpPr>
            <a:spLocks noGrp="1"/>
          </p:cNvSpPr>
          <p:nvPr>
            <p:ph sz="quarter" idx="13"/>
          </p:nvPr>
        </p:nvSpPr>
        <p:spPr>
          <a:xfrm>
            <a:off x="4634794" y="1049695"/>
            <a:ext cx="6642806" cy="4758611"/>
          </a:xfrm>
        </p:spPr>
        <p:txBody>
          <a:bodyPr anchor="ctr">
            <a:normAutofit/>
          </a:bodyPr>
          <a:lstStyle/>
          <a:p>
            <a:pPr>
              <a:lnSpc>
                <a:spcPct val="110000"/>
              </a:lnSpc>
            </a:pPr>
            <a:r>
              <a:rPr lang="ru-RU" sz="1700"/>
              <a:t>У </a:t>
            </a:r>
            <a:r>
              <a:rPr lang="ru-RU" sz="1700" err="1"/>
              <a:t>цьому</a:t>
            </a:r>
            <a:r>
              <a:rPr lang="ru-RU" sz="1700"/>
              <a:t> </a:t>
            </a:r>
            <a:r>
              <a:rPr lang="ru-RU" sz="1700" err="1"/>
              <a:t>дослідженні</a:t>
            </a:r>
            <a:r>
              <a:rPr lang="ru-RU" sz="1700"/>
              <a:t> Автор </a:t>
            </a:r>
            <a:r>
              <a:rPr lang="ru-RU" sz="1700" err="1"/>
              <a:t>має</a:t>
            </a:r>
            <a:r>
              <a:rPr lang="ru-RU" sz="1700"/>
              <a:t> </a:t>
            </a:r>
            <a:r>
              <a:rPr lang="ru-RU" sz="1700" err="1"/>
              <a:t>намір</a:t>
            </a:r>
            <a:r>
              <a:rPr lang="ru-RU" sz="1700"/>
              <a:t> </a:t>
            </a:r>
            <a:r>
              <a:rPr lang="ru-RU" sz="1700" err="1"/>
              <a:t>розглянути</a:t>
            </a:r>
            <a:r>
              <a:rPr lang="ru-RU" sz="1700"/>
              <a:t> </a:t>
            </a:r>
            <a:r>
              <a:rPr lang="ru-RU" sz="1700" err="1"/>
              <a:t>поточну</a:t>
            </a:r>
            <a:r>
              <a:rPr lang="ru-RU" sz="1700"/>
              <a:t> кризу </a:t>
            </a:r>
            <a:r>
              <a:rPr lang="ru-RU" sz="1700" err="1"/>
              <a:t>гарантистичної</a:t>
            </a:r>
            <a:r>
              <a:rPr lang="ru-RU" sz="1700"/>
              <a:t> </a:t>
            </a:r>
            <a:r>
              <a:rPr lang="ru-RU" sz="1700" err="1"/>
              <a:t>моделі</a:t>
            </a:r>
            <a:r>
              <a:rPr lang="ru-RU" sz="1700"/>
              <a:t> </a:t>
            </a:r>
            <a:r>
              <a:rPr lang="ru-RU" sz="1700" err="1"/>
              <a:t>сучасного</a:t>
            </a:r>
            <a:r>
              <a:rPr lang="ru-RU" sz="1700"/>
              <a:t> </a:t>
            </a:r>
            <a:r>
              <a:rPr lang="ru-RU" sz="1700" err="1"/>
              <a:t>кримінального</a:t>
            </a:r>
            <a:r>
              <a:rPr lang="ru-RU" sz="1700"/>
              <a:t> права, </a:t>
            </a:r>
            <a:r>
              <a:rPr lang="ru-RU" sz="1700" err="1"/>
              <a:t>оскільки</a:t>
            </a:r>
            <a:r>
              <a:rPr lang="ru-RU" sz="1700"/>
              <a:t> вона </a:t>
            </a:r>
            <a:r>
              <a:rPr lang="ru-RU" sz="1700" err="1"/>
              <a:t>підлягає</a:t>
            </a:r>
            <a:r>
              <a:rPr lang="ru-RU" sz="1700"/>
              <a:t> </a:t>
            </a:r>
            <a:r>
              <a:rPr lang="ru-RU" sz="1700" err="1"/>
              <a:t>безперервному</a:t>
            </a:r>
            <a:r>
              <a:rPr lang="ru-RU" sz="1700"/>
              <a:t> </a:t>
            </a:r>
            <a:r>
              <a:rPr lang="ru-RU" sz="1700" err="1"/>
              <a:t>процесу</a:t>
            </a:r>
            <a:r>
              <a:rPr lang="ru-RU" sz="1700"/>
              <a:t>, не </a:t>
            </a:r>
            <a:r>
              <a:rPr lang="ru-RU" sz="1700" err="1"/>
              <a:t>прості</a:t>
            </a:r>
            <a:r>
              <a:rPr lang="ru-RU" sz="1700"/>
              <a:t> </a:t>
            </a:r>
            <a:r>
              <a:rPr lang="ru-RU" sz="1700" err="1"/>
              <a:t>зміни</a:t>
            </a:r>
            <a:r>
              <a:rPr lang="ru-RU" sz="1700"/>
              <a:t> та </a:t>
            </a:r>
            <a:r>
              <a:rPr lang="ru-RU" sz="1700" err="1"/>
              <a:t>трансформації</a:t>
            </a:r>
            <a:r>
              <a:rPr lang="ru-RU" sz="1700"/>
              <a:t>, а </a:t>
            </a:r>
            <a:r>
              <a:rPr lang="ru-RU" sz="1700" err="1"/>
              <a:t>справжня</a:t>
            </a:r>
            <a:r>
              <a:rPr lang="ru-RU" sz="1700"/>
              <a:t> метаморфоза. Автор робить </a:t>
            </a:r>
            <a:r>
              <a:rPr lang="ru-RU" sz="1700" err="1"/>
              <a:t>це</a:t>
            </a:r>
            <a:r>
              <a:rPr lang="ru-RU" sz="1700"/>
              <a:t> з </a:t>
            </a:r>
            <a:r>
              <a:rPr lang="ru-RU" sz="1700" err="1"/>
              <a:t>визнаною</a:t>
            </a:r>
            <a:r>
              <a:rPr lang="ru-RU" sz="1700"/>
              <a:t> метою </a:t>
            </a:r>
            <a:r>
              <a:rPr lang="ru-RU" sz="1700" err="1"/>
              <a:t>передачі</a:t>
            </a:r>
            <a:r>
              <a:rPr lang="ru-RU" sz="1700"/>
              <a:t> нового </a:t>
            </a:r>
            <a:r>
              <a:rPr lang="ru-RU" sz="1700" err="1"/>
              <a:t>підходу</a:t>
            </a:r>
            <a:r>
              <a:rPr lang="ru-RU" sz="1700"/>
              <a:t> до </a:t>
            </a:r>
            <a:r>
              <a:rPr lang="ru-RU" sz="1700" err="1"/>
              <a:t>кримінальної</a:t>
            </a:r>
            <a:r>
              <a:rPr lang="ru-RU" sz="1700"/>
              <a:t> </a:t>
            </a:r>
            <a:r>
              <a:rPr lang="ru-RU" sz="1700" err="1"/>
              <a:t>гарантійної</a:t>
            </a:r>
            <a:r>
              <a:rPr lang="ru-RU" sz="1700"/>
              <a:t> </a:t>
            </a:r>
            <a:r>
              <a:rPr lang="ru-RU" sz="1700" err="1"/>
              <a:t>традиції</a:t>
            </a:r>
            <a:r>
              <a:rPr lang="ru-RU" sz="1700"/>
              <a:t>, яка </a:t>
            </a:r>
            <a:r>
              <a:rPr lang="ru-RU" sz="1700" err="1"/>
              <a:t>здатна</a:t>
            </a:r>
            <a:r>
              <a:rPr lang="ru-RU" sz="1700"/>
              <a:t> </a:t>
            </a:r>
            <a:r>
              <a:rPr lang="ru-RU" sz="1700" err="1"/>
              <a:t>згадати</a:t>
            </a:r>
            <a:r>
              <a:rPr lang="ru-RU" sz="1700"/>
              <a:t> </a:t>
            </a:r>
            <a:r>
              <a:rPr lang="ru-RU" sz="1700" err="1"/>
              <a:t>своє</a:t>
            </a:r>
            <a:r>
              <a:rPr lang="ru-RU" sz="1700"/>
              <a:t> </a:t>
            </a:r>
            <a:r>
              <a:rPr lang="ru-RU" sz="1700" err="1"/>
              <a:t>початкове</a:t>
            </a:r>
            <a:r>
              <a:rPr lang="ru-RU" sz="1700"/>
              <a:t> </a:t>
            </a:r>
            <a:r>
              <a:rPr lang="ru-RU" sz="1700" err="1"/>
              <a:t>джерело</a:t>
            </a:r>
            <a:r>
              <a:rPr lang="ru-RU" sz="1700"/>
              <a:t> як модель </a:t>
            </a:r>
            <a:r>
              <a:rPr lang="ru-RU" sz="1700" err="1"/>
              <a:t>справжнього</a:t>
            </a:r>
            <a:r>
              <a:rPr lang="ru-RU" sz="1700"/>
              <a:t> </a:t>
            </a:r>
            <a:r>
              <a:rPr lang="ru-RU" sz="1700" err="1"/>
              <a:t>делегітимації</a:t>
            </a:r>
            <a:r>
              <a:rPr lang="ru-RU" sz="1700"/>
              <a:t>. </a:t>
            </a:r>
            <a:r>
              <a:rPr lang="ru-RU" sz="1700" err="1"/>
              <a:t>Тільки</a:t>
            </a:r>
            <a:r>
              <a:rPr lang="ru-RU" sz="1700"/>
              <a:t> </a:t>
            </a:r>
            <a:r>
              <a:rPr lang="ru-RU" sz="1700" err="1"/>
              <a:t>тоді</a:t>
            </a:r>
            <a:r>
              <a:rPr lang="ru-RU" sz="1700"/>
              <a:t> </a:t>
            </a:r>
            <a:r>
              <a:rPr lang="ru-RU" sz="1700" err="1"/>
              <a:t>можна</a:t>
            </a:r>
            <a:r>
              <a:rPr lang="ru-RU" sz="1700"/>
              <a:t> буде </a:t>
            </a:r>
            <a:r>
              <a:rPr lang="ru-RU" sz="1700" err="1"/>
              <a:t>відновити</a:t>
            </a:r>
            <a:r>
              <a:rPr lang="ru-RU" sz="1700"/>
              <a:t> </a:t>
            </a:r>
            <a:r>
              <a:rPr lang="ru-RU" sz="1700" err="1"/>
              <a:t>кримінальне</a:t>
            </a:r>
            <a:r>
              <a:rPr lang="ru-RU" sz="1700"/>
              <a:t> право в </a:t>
            </a:r>
            <a:r>
              <a:rPr lang="ru-RU" sz="1700" err="1"/>
              <a:t>його</a:t>
            </a:r>
            <a:r>
              <a:rPr lang="ru-RU" sz="1700"/>
              <a:t> </a:t>
            </a:r>
            <a:r>
              <a:rPr lang="ru-RU" sz="1700" err="1"/>
              <a:t>ролі</a:t>
            </a:r>
            <a:r>
              <a:rPr lang="ru-RU" sz="1700"/>
              <a:t> гаранта прав </a:t>
            </a:r>
            <a:r>
              <a:rPr lang="ru-RU" sz="1700" err="1"/>
              <a:t>людини</a:t>
            </a:r>
            <a:r>
              <a:rPr lang="ru-RU" sz="1700"/>
              <a:t> таким чином, </a:t>
            </a:r>
            <a:r>
              <a:rPr lang="ru-RU" sz="1700" err="1"/>
              <a:t>щоб</a:t>
            </a:r>
            <a:r>
              <a:rPr lang="ru-RU" sz="1700"/>
              <a:t> </a:t>
            </a:r>
            <a:r>
              <a:rPr lang="ru-RU" sz="1700" err="1"/>
              <a:t>це</a:t>
            </a:r>
            <a:r>
              <a:rPr lang="ru-RU" sz="1700"/>
              <a:t> </a:t>
            </a:r>
            <a:r>
              <a:rPr lang="ru-RU" sz="1700" err="1"/>
              <a:t>відповідало</a:t>
            </a:r>
            <a:r>
              <a:rPr lang="ru-RU" sz="1700"/>
              <a:t> </a:t>
            </a:r>
            <a:r>
              <a:rPr lang="ru-RU" sz="1700" err="1"/>
              <a:t>критичній</a:t>
            </a:r>
            <a:r>
              <a:rPr lang="ru-RU" sz="1700"/>
              <a:t> </a:t>
            </a:r>
            <a:r>
              <a:rPr lang="ru-RU" sz="1700" err="1"/>
              <a:t>функції</a:t>
            </a:r>
            <a:r>
              <a:rPr lang="ru-RU" sz="1700"/>
              <a:t>, яку </a:t>
            </a:r>
            <a:r>
              <a:rPr lang="ru-RU" sz="1700" err="1"/>
              <a:t>воно</a:t>
            </a:r>
            <a:r>
              <a:rPr lang="ru-RU" sz="1700"/>
              <a:t> повинно </a:t>
            </a:r>
            <a:r>
              <a:rPr lang="ru-RU" sz="1700" err="1"/>
              <a:t>виконувати</a:t>
            </a:r>
            <a:r>
              <a:rPr lang="ru-RU" sz="1700"/>
              <a:t> в </a:t>
            </a:r>
            <a:r>
              <a:rPr lang="ru-RU" sz="1700" err="1"/>
              <a:t>державі</a:t>
            </a:r>
            <a:r>
              <a:rPr lang="ru-RU" sz="1700"/>
              <a:t>, </a:t>
            </a:r>
            <a:r>
              <a:rPr lang="ru-RU" sz="1700" err="1"/>
              <a:t>що</a:t>
            </a:r>
            <a:r>
              <a:rPr lang="ru-RU" sz="1700"/>
              <a:t> </a:t>
            </a:r>
            <a:r>
              <a:rPr lang="ru-RU" sz="1700" err="1"/>
              <a:t>підпорядковується</a:t>
            </a:r>
            <a:r>
              <a:rPr lang="ru-RU" sz="1700"/>
              <a:t> верховенству права, </a:t>
            </a:r>
            <a:r>
              <a:rPr lang="ru-RU" sz="1700" err="1"/>
              <a:t>отже</a:t>
            </a:r>
            <a:r>
              <a:rPr lang="ru-RU" sz="1700"/>
              <a:t>, </a:t>
            </a:r>
            <a:r>
              <a:rPr lang="ru-RU" sz="1700" err="1"/>
              <a:t>покладатися</a:t>
            </a:r>
            <a:r>
              <a:rPr lang="ru-RU" sz="1700"/>
              <a:t> на </a:t>
            </a:r>
            <a:r>
              <a:rPr lang="ru-RU" sz="1700" err="1"/>
              <a:t>підтвердження</a:t>
            </a:r>
            <a:r>
              <a:rPr lang="ru-RU" sz="1700"/>
              <a:t> </a:t>
            </a:r>
            <a:r>
              <a:rPr lang="ru-RU" sz="1700" err="1"/>
              <a:t>індивідуальної</a:t>
            </a:r>
            <a:r>
              <a:rPr lang="ru-RU" sz="1700"/>
              <a:t> </a:t>
            </a:r>
            <a:r>
              <a:rPr lang="ru-RU" sz="1700" err="1"/>
              <a:t>гідності</a:t>
            </a:r>
            <a:r>
              <a:rPr lang="ru-RU" sz="1700"/>
              <a:t> як </a:t>
            </a:r>
            <a:r>
              <a:rPr lang="ru-RU" sz="1700" err="1"/>
              <a:t>вищої</a:t>
            </a:r>
            <a:r>
              <a:rPr lang="ru-RU" sz="1700"/>
              <a:t> </a:t>
            </a:r>
            <a:r>
              <a:rPr lang="ru-RU" sz="1700" err="1"/>
              <a:t>цінності</a:t>
            </a:r>
            <a:r>
              <a:rPr lang="ru-RU" sz="1700"/>
              <a:t>, </a:t>
            </a:r>
            <a:r>
              <a:rPr lang="ru-RU" sz="1700" err="1"/>
              <a:t>визнаної</a:t>
            </a:r>
            <a:r>
              <a:rPr lang="ru-RU" sz="1700"/>
              <a:t> в </a:t>
            </a:r>
            <a:r>
              <a:rPr lang="ru-RU" sz="1700" err="1"/>
              <a:t>кожній</a:t>
            </a:r>
            <a:r>
              <a:rPr lang="ru-RU" sz="1700"/>
              <a:t> </a:t>
            </a:r>
            <a:r>
              <a:rPr lang="ru-RU" sz="1700" err="1"/>
              <a:t>окремій</a:t>
            </a:r>
            <a:r>
              <a:rPr lang="ru-RU" sz="1700"/>
              <a:t> </a:t>
            </a:r>
            <a:r>
              <a:rPr lang="ru-RU" sz="1700" err="1"/>
              <a:t>особі</a:t>
            </a:r>
            <a:endParaRPr lang="ru-UA" sz="1700"/>
          </a:p>
        </p:txBody>
      </p:sp>
    </p:spTree>
    <p:extLst>
      <p:ext uri="{BB962C8B-B14F-4D97-AF65-F5344CB8AC3E}">
        <p14:creationId xmlns:p14="http://schemas.microsoft.com/office/powerpoint/2010/main" val="634444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776C74-05CC-D864-2F54-61A115B864E7}"/>
              </a:ext>
            </a:extLst>
          </p:cNvPr>
          <p:cNvSpPr>
            <a:spLocks noGrp="1"/>
          </p:cNvSpPr>
          <p:nvPr>
            <p:ph type="title"/>
          </p:nvPr>
        </p:nvSpPr>
        <p:spPr>
          <a:xfrm>
            <a:off x="641074" y="1588878"/>
            <a:ext cx="2844002" cy="3680244"/>
          </a:xfrm>
        </p:spPr>
        <p:txBody>
          <a:bodyPr>
            <a:normAutofit/>
          </a:bodyPr>
          <a:lstStyle/>
          <a:p>
            <a:pPr algn="l"/>
            <a:r>
              <a:rPr lang="ru-RU" sz="2400" b="1">
                <a:solidFill>
                  <a:srgbClr val="FFFFFF"/>
                </a:solidFill>
              </a:rPr>
              <a:t>Проблема свободи волі у кримінальному праві</a:t>
            </a:r>
            <a:br>
              <a:rPr lang="ru-RU" sz="2400" b="1">
                <a:solidFill>
                  <a:srgbClr val="FFFFFF"/>
                </a:solidFill>
              </a:rPr>
            </a:br>
            <a:endParaRPr lang="ru-UA" sz="2400">
              <a:solidFill>
                <a:srgbClr val="FFFFFF"/>
              </a:solidFill>
            </a:endParaRPr>
          </a:p>
        </p:txBody>
      </p:sp>
      <p:sp>
        <p:nvSpPr>
          <p:cNvPr id="3" name="Объект 2">
            <a:extLst>
              <a:ext uri="{FF2B5EF4-FFF2-40B4-BE49-F238E27FC236}">
                <a16:creationId xmlns:a16="http://schemas.microsoft.com/office/drawing/2014/main" id="{9704DFF8-0FE7-F77D-360D-1D08CE5C0C4C}"/>
              </a:ext>
            </a:extLst>
          </p:cNvPr>
          <p:cNvSpPr>
            <a:spLocks noGrp="1"/>
          </p:cNvSpPr>
          <p:nvPr>
            <p:ph sz="quarter" idx="13"/>
          </p:nvPr>
        </p:nvSpPr>
        <p:spPr>
          <a:xfrm>
            <a:off x="4634794" y="1049695"/>
            <a:ext cx="6642806" cy="4758611"/>
          </a:xfrm>
        </p:spPr>
        <p:txBody>
          <a:bodyPr anchor="ctr">
            <a:normAutofit/>
          </a:bodyPr>
          <a:lstStyle/>
          <a:p>
            <a:pPr>
              <a:lnSpc>
                <a:spcPct val="110000"/>
              </a:lnSpc>
            </a:pPr>
            <a:r>
              <a:rPr lang="ru-RU" sz="1700" b="1" i="0" u="none" strike="noStrike" err="1">
                <a:effectLst/>
              </a:rPr>
              <a:t>Філософські</a:t>
            </a:r>
            <a:r>
              <a:rPr lang="ru-RU" sz="1700" b="1" i="0" u="none" strike="noStrike">
                <a:effectLst/>
              </a:rPr>
              <a:t> </a:t>
            </a:r>
            <a:r>
              <a:rPr lang="ru-RU" sz="1700" b="1" i="0" u="none" strike="noStrike" err="1">
                <a:effectLst/>
              </a:rPr>
              <a:t>концепції</a:t>
            </a:r>
            <a:endParaRPr lang="ru-RU" sz="1700" b="1" i="0" u="none" strike="noStrike">
              <a:effectLst/>
            </a:endParaRPr>
          </a:p>
          <a:p>
            <a:pPr>
              <a:lnSpc>
                <a:spcPct val="110000"/>
              </a:lnSpc>
            </a:pPr>
            <a:r>
              <a:rPr lang="ru-RU" sz="1700" b="0" i="0" u="none" strike="noStrike" err="1">
                <a:effectLst/>
              </a:rPr>
              <a:t>Розглядаються</a:t>
            </a:r>
            <a:r>
              <a:rPr lang="ru-RU" sz="1700" b="0" i="0" u="none" strike="noStrike">
                <a:effectLst/>
              </a:rPr>
              <a:t> </a:t>
            </a:r>
            <a:r>
              <a:rPr lang="ru-RU" sz="1700" b="0" i="0" u="none" strike="noStrike" err="1">
                <a:effectLst/>
              </a:rPr>
              <a:t>філософські</a:t>
            </a:r>
            <a:r>
              <a:rPr lang="ru-RU" sz="1700" b="0" i="0" u="none" strike="noStrike">
                <a:effectLst/>
              </a:rPr>
              <a:t> </a:t>
            </a:r>
            <a:r>
              <a:rPr lang="ru-RU" sz="1700" b="0" i="0" u="none" strike="noStrike" err="1">
                <a:effectLst/>
              </a:rPr>
              <a:t>концепції</a:t>
            </a:r>
            <a:r>
              <a:rPr lang="ru-RU" sz="1700" b="0" i="0" u="none" strike="noStrike">
                <a:effectLst/>
              </a:rPr>
              <a:t> </a:t>
            </a:r>
            <a:r>
              <a:rPr lang="ru-RU" sz="1700" b="0" i="0" u="none" strike="noStrike" err="1">
                <a:effectLst/>
              </a:rPr>
              <a:t>свободи</a:t>
            </a:r>
            <a:r>
              <a:rPr lang="ru-RU" sz="1700" b="0" i="0" u="none" strike="noStrike">
                <a:effectLst/>
              </a:rPr>
              <a:t> </a:t>
            </a:r>
            <a:r>
              <a:rPr lang="ru-RU" sz="1700" b="0" i="0" u="none" strike="noStrike" err="1">
                <a:effectLst/>
              </a:rPr>
              <a:t>волі</a:t>
            </a:r>
            <a:r>
              <a:rPr lang="ru-RU" sz="1700" b="0" i="0" u="none" strike="noStrike">
                <a:effectLst/>
              </a:rPr>
              <a:t>. </a:t>
            </a:r>
            <a:r>
              <a:rPr lang="ru-RU" sz="1700" b="0" i="0" u="none" strike="noStrike" err="1">
                <a:effectLst/>
              </a:rPr>
              <a:t>Вивчаються</a:t>
            </a:r>
            <a:r>
              <a:rPr lang="ru-RU" sz="1700" b="0" i="0" u="none" strike="noStrike">
                <a:effectLst/>
              </a:rPr>
              <a:t> </a:t>
            </a:r>
            <a:r>
              <a:rPr lang="ru-RU" sz="1700" b="0" i="0" u="none" strike="noStrike" err="1">
                <a:effectLst/>
              </a:rPr>
              <a:t>ідеї</a:t>
            </a:r>
            <a:r>
              <a:rPr lang="ru-RU" sz="1700" b="0" i="0" u="none" strike="noStrike">
                <a:effectLst/>
              </a:rPr>
              <a:t> </a:t>
            </a:r>
            <a:r>
              <a:rPr lang="ru-RU" sz="1700" b="0" i="0" u="none" strike="noStrike" err="1">
                <a:effectLst/>
              </a:rPr>
              <a:t>детермінізму</a:t>
            </a:r>
            <a:r>
              <a:rPr lang="ru-RU" sz="1700" b="0" i="0" u="none" strike="noStrike">
                <a:effectLst/>
              </a:rPr>
              <a:t>. </a:t>
            </a:r>
            <a:r>
              <a:rPr lang="ru-RU" sz="1700" b="0" i="0" u="none" strike="noStrike" err="1">
                <a:effectLst/>
              </a:rPr>
              <a:t>Аналізується</a:t>
            </a:r>
            <a:r>
              <a:rPr lang="ru-RU" sz="1700" b="0" i="0" u="none" strike="noStrike">
                <a:effectLst/>
              </a:rPr>
              <a:t> </a:t>
            </a:r>
            <a:r>
              <a:rPr lang="ru-RU" sz="1700" b="0" i="0" u="none" strike="noStrike" err="1">
                <a:effectLst/>
              </a:rPr>
              <a:t>їх</a:t>
            </a:r>
            <a:r>
              <a:rPr lang="ru-RU" sz="1700" b="0" i="0" u="none" strike="noStrike">
                <a:effectLst/>
              </a:rPr>
              <a:t> </a:t>
            </a:r>
            <a:r>
              <a:rPr lang="ru-RU" sz="1700" b="0" i="0" u="none" strike="noStrike" err="1">
                <a:effectLst/>
              </a:rPr>
              <a:t>вплив</a:t>
            </a:r>
            <a:r>
              <a:rPr lang="ru-RU" sz="1700" b="0" i="0" u="none" strike="noStrike">
                <a:effectLst/>
              </a:rPr>
              <a:t> на </a:t>
            </a:r>
            <a:r>
              <a:rPr lang="ru-RU" sz="1700" b="0" i="0" u="none" strike="noStrike" err="1">
                <a:effectLst/>
              </a:rPr>
              <a:t>кримінальне</a:t>
            </a:r>
            <a:r>
              <a:rPr lang="ru-RU" sz="1700" b="0" i="0" u="none" strike="noStrike">
                <a:effectLst/>
              </a:rPr>
              <a:t> право.</a:t>
            </a:r>
          </a:p>
          <a:p>
            <a:pPr>
              <a:lnSpc>
                <a:spcPct val="110000"/>
              </a:lnSpc>
            </a:pPr>
            <a:r>
              <a:rPr lang="ru-RU" sz="1700" b="1" i="0" u="none" strike="noStrike" err="1">
                <a:effectLst/>
              </a:rPr>
              <a:t>Вплив</a:t>
            </a:r>
            <a:r>
              <a:rPr lang="ru-RU" sz="1700" b="1" i="0" u="none" strike="noStrike">
                <a:effectLst/>
              </a:rPr>
              <a:t> нейронаук</a:t>
            </a:r>
          </a:p>
          <a:p>
            <a:pPr>
              <a:lnSpc>
                <a:spcPct val="110000"/>
              </a:lnSpc>
            </a:pPr>
            <a:r>
              <a:rPr lang="ru-RU" sz="1700" b="0" i="0" u="none" strike="noStrike">
                <a:effectLst/>
              </a:rPr>
              <a:t>Нейронауки </a:t>
            </a:r>
            <a:r>
              <a:rPr lang="ru-RU" sz="1700" b="0" i="0" u="none" strike="noStrike" err="1">
                <a:effectLst/>
              </a:rPr>
              <a:t>впливають</a:t>
            </a:r>
            <a:r>
              <a:rPr lang="ru-RU" sz="1700" b="0" i="0" u="none" strike="noStrike">
                <a:effectLst/>
              </a:rPr>
              <a:t> на </a:t>
            </a:r>
            <a:r>
              <a:rPr lang="ru-RU" sz="1700" b="0" i="0" u="none" strike="noStrike" err="1">
                <a:effectLst/>
              </a:rPr>
              <a:t>розуміння</a:t>
            </a:r>
            <a:r>
              <a:rPr lang="ru-RU" sz="1700" b="0" i="0" u="none" strike="noStrike">
                <a:effectLst/>
              </a:rPr>
              <a:t> </a:t>
            </a:r>
            <a:r>
              <a:rPr lang="ru-RU" sz="1700" b="0" i="0" u="none" strike="noStrike" err="1">
                <a:effectLst/>
              </a:rPr>
              <a:t>вольових</a:t>
            </a:r>
            <a:r>
              <a:rPr lang="ru-RU" sz="1700" b="0" i="0" u="none" strike="noStrike">
                <a:effectLst/>
              </a:rPr>
              <a:t> </a:t>
            </a:r>
            <a:r>
              <a:rPr lang="ru-RU" sz="1700" b="0" i="0" u="none" strike="noStrike" err="1">
                <a:effectLst/>
              </a:rPr>
              <a:t>процесів</a:t>
            </a:r>
            <a:r>
              <a:rPr lang="ru-RU" sz="1700" b="0" i="0" u="none" strike="noStrike">
                <a:effectLst/>
              </a:rPr>
              <a:t>. Вони </a:t>
            </a:r>
            <a:r>
              <a:rPr lang="ru-RU" sz="1700" b="0" i="0" u="none" strike="noStrike" err="1">
                <a:effectLst/>
              </a:rPr>
              <a:t>ставлять</a:t>
            </a:r>
            <a:r>
              <a:rPr lang="ru-RU" sz="1700" b="0" i="0" u="none" strike="noStrike">
                <a:effectLst/>
              </a:rPr>
              <a:t> </a:t>
            </a:r>
            <a:r>
              <a:rPr lang="ru-RU" sz="1700" b="0" i="0" u="none" strike="noStrike" err="1">
                <a:effectLst/>
              </a:rPr>
              <a:t>питання</a:t>
            </a:r>
            <a:r>
              <a:rPr lang="ru-RU" sz="1700" b="0" i="0" u="none" strike="noStrike">
                <a:effectLst/>
              </a:rPr>
              <a:t> про </a:t>
            </a:r>
            <a:r>
              <a:rPr lang="ru-RU" sz="1700" b="0" i="0" u="none" strike="noStrike" err="1">
                <a:effectLst/>
              </a:rPr>
              <a:t>нейробіологічні</a:t>
            </a:r>
            <a:r>
              <a:rPr lang="ru-RU" sz="1700" b="0" i="0" u="none" strike="noStrike">
                <a:effectLst/>
              </a:rPr>
              <a:t> </a:t>
            </a:r>
            <a:r>
              <a:rPr lang="ru-RU" sz="1700" b="0" i="0" u="none" strike="noStrike" err="1">
                <a:effectLst/>
              </a:rPr>
              <a:t>основи</a:t>
            </a:r>
            <a:r>
              <a:rPr lang="ru-RU" sz="1700" b="0" i="0" u="none" strike="noStrike">
                <a:effectLst/>
              </a:rPr>
              <a:t> </a:t>
            </a:r>
            <a:r>
              <a:rPr lang="ru-RU" sz="1700" b="0" i="0" u="none" strike="noStrike" err="1">
                <a:effectLst/>
              </a:rPr>
              <a:t>вибору</a:t>
            </a:r>
            <a:r>
              <a:rPr lang="ru-RU" sz="1700" b="0" i="0" u="none" strike="noStrike">
                <a:effectLst/>
              </a:rPr>
              <a:t>. </a:t>
            </a:r>
            <a:r>
              <a:rPr lang="ru-RU" sz="1700" b="0" i="0" u="none" strike="noStrike" err="1">
                <a:effectLst/>
              </a:rPr>
              <a:t>Це</a:t>
            </a:r>
            <a:r>
              <a:rPr lang="ru-RU" sz="1700" b="0" i="0" u="none" strike="noStrike">
                <a:effectLst/>
              </a:rPr>
              <a:t> </a:t>
            </a:r>
            <a:r>
              <a:rPr lang="ru-RU" sz="1700" b="0" i="0" u="none" strike="noStrike" err="1">
                <a:effectLst/>
              </a:rPr>
              <a:t>змінює</a:t>
            </a:r>
            <a:r>
              <a:rPr lang="ru-RU" sz="1700" b="0" i="0" u="none" strike="noStrike">
                <a:effectLst/>
              </a:rPr>
              <a:t> </a:t>
            </a:r>
            <a:r>
              <a:rPr lang="ru-RU" sz="1700" b="0" i="0" u="none" strike="noStrike" err="1">
                <a:effectLst/>
              </a:rPr>
              <a:t>погляд</a:t>
            </a:r>
            <a:r>
              <a:rPr lang="ru-RU" sz="1700" b="0" i="0" u="none" strike="noStrike">
                <a:effectLst/>
              </a:rPr>
              <a:t> на </a:t>
            </a:r>
            <a:r>
              <a:rPr lang="ru-RU" sz="1700" b="0" i="0" u="none" strike="noStrike" err="1">
                <a:effectLst/>
              </a:rPr>
              <a:t>відповідальність</a:t>
            </a:r>
            <a:r>
              <a:rPr lang="ru-RU" sz="1700" b="0" i="0" u="none" strike="noStrike">
                <a:effectLst/>
              </a:rPr>
              <a:t>.</a:t>
            </a:r>
          </a:p>
          <a:p>
            <a:pPr>
              <a:lnSpc>
                <a:spcPct val="110000"/>
              </a:lnSpc>
            </a:pPr>
            <a:r>
              <a:rPr lang="ru-RU" sz="1700" b="1" i="0" u="none" strike="noStrike" err="1">
                <a:effectLst/>
              </a:rPr>
              <a:t>Сучасні</a:t>
            </a:r>
            <a:r>
              <a:rPr lang="ru-RU" sz="1700" b="1" i="0" u="none" strike="noStrike">
                <a:effectLst/>
              </a:rPr>
              <a:t> </a:t>
            </a:r>
            <a:r>
              <a:rPr lang="ru-RU" sz="1700" b="1" i="0" u="none" strike="noStrike" err="1">
                <a:effectLst/>
              </a:rPr>
              <a:t>дискусії</a:t>
            </a:r>
            <a:endParaRPr lang="ru-RU" sz="1700" b="1" i="0" u="none" strike="noStrike">
              <a:effectLst/>
            </a:endParaRPr>
          </a:p>
          <a:p>
            <a:pPr>
              <a:lnSpc>
                <a:spcPct val="110000"/>
              </a:lnSpc>
            </a:pPr>
            <a:r>
              <a:rPr lang="ru-RU" sz="1700" b="0" i="0" u="none" strike="noStrike" err="1">
                <a:effectLst/>
              </a:rPr>
              <a:t>Точаться</a:t>
            </a:r>
            <a:r>
              <a:rPr lang="ru-RU" sz="1700" b="0" i="0" u="none" strike="noStrike">
                <a:effectLst/>
              </a:rPr>
              <a:t> </a:t>
            </a:r>
            <a:r>
              <a:rPr lang="ru-RU" sz="1700" b="0" i="0" u="none" strike="noStrike" err="1">
                <a:effectLst/>
              </a:rPr>
              <a:t>дискусії</a:t>
            </a:r>
            <a:r>
              <a:rPr lang="ru-RU" sz="1700" b="0" i="0" u="none" strike="noStrike">
                <a:effectLst/>
              </a:rPr>
              <a:t> </a:t>
            </a:r>
            <a:r>
              <a:rPr lang="ru-RU" sz="1700" b="0" i="0" u="none" strike="noStrike" err="1">
                <a:effectLst/>
              </a:rPr>
              <a:t>щодо</a:t>
            </a:r>
            <a:r>
              <a:rPr lang="ru-RU" sz="1700" b="0" i="0" u="none" strike="noStrike">
                <a:effectLst/>
              </a:rPr>
              <a:t> </a:t>
            </a:r>
            <a:r>
              <a:rPr lang="ru-RU" sz="1700" b="0" i="0" u="none" strike="noStrike" err="1">
                <a:effectLst/>
              </a:rPr>
              <a:t>нейробіологічних</a:t>
            </a:r>
            <a:r>
              <a:rPr lang="ru-RU" sz="1700" b="0" i="0" u="none" strike="noStrike">
                <a:effectLst/>
              </a:rPr>
              <a:t> основ </a:t>
            </a:r>
            <a:r>
              <a:rPr lang="ru-RU" sz="1700" b="0" i="0" u="none" strike="noStrike" err="1">
                <a:effectLst/>
              </a:rPr>
              <a:t>відповідальності</a:t>
            </a:r>
            <a:r>
              <a:rPr lang="ru-RU" sz="1700" b="0" i="0" u="none" strike="noStrike">
                <a:effectLst/>
              </a:rPr>
              <a:t>. </a:t>
            </a:r>
            <a:r>
              <a:rPr lang="ru-RU" sz="1700" b="0" i="0" u="none" strike="noStrike" err="1">
                <a:effectLst/>
              </a:rPr>
              <a:t>Обговорюється</a:t>
            </a:r>
            <a:r>
              <a:rPr lang="ru-RU" sz="1700" b="0" i="0" u="none" strike="noStrike">
                <a:effectLst/>
              </a:rPr>
              <a:t>, </a:t>
            </a:r>
            <a:r>
              <a:rPr lang="ru-RU" sz="1700" b="0" i="0" u="none" strike="noStrike" err="1">
                <a:effectLst/>
              </a:rPr>
              <a:t>чи</a:t>
            </a:r>
            <a:r>
              <a:rPr lang="ru-RU" sz="1700" b="0" i="0" u="none" strike="noStrike">
                <a:effectLst/>
              </a:rPr>
              <a:t> </a:t>
            </a:r>
            <a:r>
              <a:rPr lang="ru-RU" sz="1700" b="0" i="0" u="none" strike="noStrike" err="1">
                <a:effectLst/>
              </a:rPr>
              <a:t>може</a:t>
            </a:r>
            <a:r>
              <a:rPr lang="ru-RU" sz="1700" b="0" i="0" u="none" strike="noStrike">
                <a:effectLst/>
              </a:rPr>
              <a:t> </a:t>
            </a:r>
            <a:r>
              <a:rPr lang="ru-RU" sz="1700" b="0" i="0" u="none" strike="noStrike" err="1">
                <a:effectLst/>
              </a:rPr>
              <a:t>мозок</a:t>
            </a:r>
            <a:r>
              <a:rPr lang="ru-RU" sz="1700" b="0" i="0" u="none" strike="noStrike">
                <a:effectLst/>
              </a:rPr>
              <a:t> </a:t>
            </a:r>
            <a:r>
              <a:rPr lang="ru-RU" sz="1700" b="0" i="0" u="none" strike="noStrike" err="1">
                <a:effectLst/>
              </a:rPr>
              <a:t>визначати</a:t>
            </a:r>
            <a:r>
              <a:rPr lang="ru-RU" sz="1700" b="0" i="0" u="none" strike="noStrike">
                <a:effectLst/>
              </a:rPr>
              <a:t> </a:t>
            </a:r>
            <a:r>
              <a:rPr lang="ru-RU" sz="1700" b="0" i="0" u="none" strike="noStrike" err="1">
                <a:effectLst/>
              </a:rPr>
              <a:t>поведінку</a:t>
            </a:r>
            <a:r>
              <a:rPr lang="ru-RU" sz="1700" b="0" i="0" u="none" strike="noStrike">
                <a:effectLst/>
              </a:rPr>
              <a:t>. </a:t>
            </a:r>
            <a:r>
              <a:rPr lang="ru-RU" sz="1700" b="0" i="0" u="none" strike="noStrike" err="1">
                <a:effectLst/>
              </a:rPr>
              <a:t>Аналізуються</a:t>
            </a:r>
            <a:r>
              <a:rPr lang="ru-RU" sz="1700" b="0" i="0" u="none" strike="noStrike">
                <a:effectLst/>
              </a:rPr>
              <a:t> </a:t>
            </a:r>
            <a:r>
              <a:rPr lang="ru-RU" sz="1700" b="0" i="0" u="none" strike="noStrike" err="1">
                <a:effectLst/>
              </a:rPr>
              <a:t>етичні</a:t>
            </a:r>
            <a:r>
              <a:rPr lang="ru-RU" sz="1700" b="0" i="0" u="none" strike="noStrike">
                <a:effectLst/>
              </a:rPr>
              <a:t> </a:t>
            </a:r>
            <a:r>
              <a:rPr lang="ru-RU" sz="1700" b="0" i="0" u="none" strike="noStrike" err="1">
                <a:effectLst/>
              </a:rPr>
              <a:t>аспекти</a:t>
            </a:r>
            <a:r>
              <a:rPr lang="ru-RU" sz="1700" b="0" i="0" u="none" strike="noStrike">
                <a:effectLst/>
              </a:rPr>
              <a:t> </a:t>
            </a:r>
            <a:r>
              <a:rPr lang="ru-RU" sz="1700" b="0" i="0" u="none" strike="noStrike" err="1">
                <a:effectLst/>
              </a:rPr>
              <a:t>цих</a:t>
            </a:r>
            <a:r>
              <a:rPr lang="ru-RU" sz="1700" b="0" i="0" u="none" strike="noStrike">
                <a:effectLst/>
              </a:rPr>
              <a:t> </a:t>
            </a:r>
            <a:r>
              <a:rPr lang="ru-RU" sz="1700" b="0" i="0" u="none" strike="noStrike" err="1">
                <a:effectLst/>
              </a:rPr>
              <a:t>питань</a:t>
            </a:r>
            <a:r>
              <a:rPr lang="ru-RU" sz="1700" b="0" i="0" u="none" strike="noStrike">
                <a:effectLst/>
              </a:rPr>
              <a:t>.</a:t>
            </a:r>
          </a:p>
          <a:p>
            <a:pPr>
              <a:lnSpc>
                <a:spcPct val="110000"/>
              </a:lnSpc>
            </a:pPr>
            <a:endParaRPr lang="ru-UA" sz="1700"/>
          </a:p>
        </p:txBody>
      </p:sp>
    </p:spTree>
    <p:extLst>
      <p:ext uri="{BB962C8B-B14F-4D97-AF65-F5344CB8AC3E}">
        <p14:creationId xmlns:p14="http://schemas.microsoft.com/office/powerpoint/2010/main" val="2673793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10EF8E-1D9D-422A-5E77-0612444A1261}"/>
              </a:ext>
            </a:extLst>
          </p:cNvPr>
          <p:cNvSpPr>
            <a:spLocks noGrp="1"/>
          </p:cNvSpPr>
          <p:nvPr>
            <p:ph type="title"/>
          </p:nvPr>
        </p:nvSpPr>
        <p:spPr>
          <a:xfrm>
            <a:off x="641074" y="1588878"/>
            <a:ext cx="2844002" cy="3680244"/>
          </a:xfrm>
        </p:spPr>
        <p:txBody>
          <a:bodyPr>
            <a:normAutofit/>
          </a:bodyPr>
          <a:lstStyle/>
          <a:p>
            <a:pPr algn="l"/>
            <a:r>
              <a:rPr lang="ru-RU" sz="2400" b="1">
                <a:solidFill>
                  <a:srgbClr val="FFFFFF"/>
                </a:solidFill>
              </a:rPr>
              <a:t>Кримінальна відповідальність у світлі нових наукових даних</a:t>
            </a:r>
            <a:endParaRPr lang="ru-UA" sz="2400">
              <a:solidFill>
                <a:srgbClr val="FFFFFF"/>
              </a:solidFill>
            </a:endParaRPr>
          </a:p>
        </p:txBody>
      </p:sp>
      <p:sp>
        <p:nvSpPr>
          <p:cNvPr id="3" name="Объект 2">
            <a:extLst>
              <a:ext uri="{FF2B5EF4-FFF2-40B4-BE49-F238E27FC236}">
                <a16:creationId xmlns:a16="http://schemas.microsoft.com/office/drawing/2014/main" id="{EF9378A4-9E9E-07F1-0545-C94E570BE87E}"/>
              </a:ext>
            </a:extLst>
          </p:cNvPr>
          <p:cNvSpPr>
            <a:spLocks noGrp="1"/>
          </p:cNvSpPr>
          <p:nvPr>
            <p:ph sz="quarter" idx="13"/>
          </p:nvPr>
        </p:nvSpPr>
        <p:spPr>
          <a:xfrm>
            <a:off x="4634794" y="1049695"/>
            <a:ext cx="6642806" cy="4758611"/>
          </a:xfrm>
        </p:spPr>
        <p:txBody>
          <a:bodyPr anchor="ctr">
            <a:normAutofit/>
          </a:bodyPr>
          <a:lstStyle/>
          <a:p>
            <a:pPr>
              <a:lnSpc>
                <a:spcPct val="110000"/>
              </a:lnSpc>
            </a:pPr>
            <a:endParaRPr lang="ru-RU" sz="1600" b="0" i="0" u="none" strike="noStrike">
              <a:effectLst/>
            </a:endParaRPr>
          </a:p>
          <a:p>
            <a:pPr>
              <a:lnSpc>
                <a:spcPct val="110000"/>
              </a:lnSpc>
            </a:pPr>
            <a:endParaRPr lang="ru-RU" sz="1600" b="1" i="0" u="none" strike="noStrike">
              <a:effectLst/>
            </a:endParaRPr>
          </a:p>
          <a:p>
            <a:pPr>
              <a:lnSpc>
                <a:spcPct val="110000"/>
              </a:lnSpc>
            </a:pPr>
            <a:r>
              <a:rPr lang="ru-RU" sz="1600" b="1" i="0" u="none" strike="noStrike" err="1">
                <a:effectLst/>
              </a:rPr>
              <a:t>Переосмислення</a:t>
            </a:r>
            <a:r>
              <a:rPr lang="ru-RU" sz="1600" b="1" i="0" u="none" strike="noStrike">
                <a:effectLst/>
              </a:rPr>
              <a:t> </a:t>
            </a:r>
            <a:r>
              <a:rPr lang="ru-RU" sz="1600" b="1" i="0" u="none" strike="noStrike" err="1">
                <a:effectLst/>
              </a:rPr>
              <a:t>осудності</a:t>
            </a:r>
            <a:endParaRPr lang="ru-RU" sz="1600" b="1" i="0" u="none" strike="noStrike">
              <a:effectLst/>
            </a:endParaRPr>
          </a:p>
          <a:p>
            <a:pPr>
              <a:lnSpc>
                <a:spcPct val="110000"/>
              </a:lnSpc>
            </a:pPr>
            <a:r>
              <a:rPr lang="ru-RU" sz="1600" b="0" i="0" u="none" strike="noStrike" err="1">
                <a:effectLst/>
              </a:rPr>
              <a:t>Концепції</a:t>
            </a:r>
            <a:r>
              <a:rPr lang="ru-RU" sz="1600" b="0" i="0" u="none" strike="noStrike">
                <a:effectLst/>
              </a:rPr>
              <a:t> </a:t>
            </a:r>
            <a:r>
              <a:rPr lang="ru-RU" sz="1600" b="0" i="0" u="none" strike="noStrike" err="1">
                <a:effectLst/>
              </a:rPr>
              <a:t>осудності</a:t>
            </a:r>
            <a:r>
              <a:rPr lang="ru-RU" sz="1600" b="0" i="0" u="none" strike="noStrike">
                <a:effectLst/>
              </a:rPr>
              <a:t> та </a:t>
            </a:r>
            <a:r>
              <a:rPr lang="ru-RU" sz="1600" b="0" i="0" u="none" strike="noStrike" err="1">
                <a:effectLst/>
              </a:rPr>
              <a:t>неосудності</a:t>
            </a:r>
            <a:r>
              <a:rPr lang="ru-RU" sz="1600" b="0" i="0" u="none" strike="noStrike">
                <a:effectLst/>
              </a:rPr>
              <a:t> </a:t>
            </a:r>
            <a:r>
              <a:rPr lang="ru-RU" sz="1600" b="0" i="0" u="none" strike="noStrike" err="1">
                <a:effectLst/>
              </a:rPr>
              <a:t>переосмислюються</a:t>
            </a:r>
            <a:r>
              <a:rPr lang="ru-RU" sz="1600" b="0" i="0" u="none" strike="noStrike">
                <a:effectLst/>
              </a:rPr>
              <a:t>. </a:t>
            </a:r>
            <a:r>
              <a:rPr lang="ru-RU" sz="1600" b="0" i="0" u="none" strike="noStrike" err="1">
                <a:effectLst/>
              </a:rPr>
              <a:t>Враховуються</a:t>
            </a:r>
            <a:r>
              <a:rPr lang="ru-RU" sz="1600" b="0" i="0" u="none" strike="noStrike">
                <a:effectLst/>
              </a:rPr>
              <a:t> </a:t>
            </a:r>
            <a:r>
              <a:rPr lang="ru-RU" sz="1600" b="0" i="0" u="none" strike="noStrike" err="1">
                <a:effectLst/>
              </a:rPr>
              <a:t>нові</a:t>
            </a:r>
            <a:r>
              <a:rPr lang="ru-RU" sz="1600" b="0" i="0" u="none" strike="noStrike">
                <a:effectLst/>
              </a:rPr>
              <a:t> </a:t>
            </a:r>
            <a:r>
              <a:rPr lang="ru-RU" sz="1600" b="0" i="0" u="none" strike="noStrike" err="1">
                <a:effectLst/>
              </a:rPr>
              <a:t>наукові</a:t>
            </a:r>
            <a:r>
              <a:rPr lang="ru-RU" sz="1600" b="0" i="0" u="none" strike="noStrike">
                <a:effectLst/>
              </a:rPr>
              <a:t> </a:t>
            </a:r>
            <a:r>
              <a:rPr lang="ru-RU" sz="1600" b="0" i="0" u="none" strike="noStrike" err="1">
                <a:effectLst/>
              </a:rPr>
              <a:t>дані</a:t>
            </a:r>
            <a:r>
              <a:rPr lang="ru-RU" sz="1600" b="0" i="0" u="none" strike="noStrike">
                <a:effectLst/>
              </a:rPr>
              <a:t>. </a:t>
            </a:r>
            <a:r>
              <a:rPr lang="ru-RU" sz="1600" b="0" i="0" u="none" strike="noStrike" err="1">
                <a:effectLst/>
              </a:rPr>
              <a:t>Це</a:t>
            </a:r>
            <a:r>
              <a:rPr lang="ru-RU" sz="1600" b="0" i="0" u="none" strike="noStrike">
                <a:effectLst/>
              </a:rPr>
              <a:t> </a:t>
            </a:r>
            <a:r>
              <a:rPr lang="ru-RU" sz="1600" b="0" i="0" u="none" strike="noStrike" err="1">
                <a:effectLst/>
              </a:rPr>
              <a:t>змінює</a:t>
            </a:r>
            <a:r>
              <a:rPr lang="ru-RU" sz="1600" b="0" i="0" u="none" strike="noStrike">
                <a:effectLst/>
              </a:rPr>
              <a:t> </a:t>
            </a:r>
            <a:r>
              <a:rPr lang="ru-RU" sz="1600" b="0" i="0" u="none" strike="noStrike" err="1">
                <a:effectLst/>
              </a:rPr>
              <a:t>підхід</a:t>
            </a:r>
            <a:r>
              <a:rPr lang="ru-RU" sz="1600" b="0" i="0" u="none" strike="noStrike">
                <a:effectLst/>
              </a:rPr>
              <a:t> до </a:t>
            </a:r>
            <a:r>
              <a:rPr lang="ru-RU" sz="1600" b="0" i="0" u="none" strike="noStrike" err="1">
                <a:effectLst/>
              </a:rPr>
              <a:t>оцінки</a:t>
            </a:r>
            <a:r>
              <a:rPr lang="ru-RU" sz="1600" b="0" i="0" u="none" strike="noStrike">
                <a:effectLst/>
              </a:rPr>
              <a:t> </a:t>
            </a:r>
            <a:r>
              <a:rPr lang="ru-RU" sz="1600" b="0" i="0" u="none" strike="noStrike" err="1">
                <a:effectLst/>
              </a:rPr>
              <a:t>психічного</a:t>
            </a:r>
            <a:r>
              <a:rPr lang="ru-RU" sz="1600" b="0" i="0" u="none" strike="noStrike">
                <a:effectLst/>
              </a:rPr>
              <a:t> стану </a:t>
            </a:r>
            <a:r>
              <a:rPr lang="ru-RU" sz="1600" b="0" i="0" u="none" strike="noStrike" err="1">
                <a:effectLst/>
              </a:rPr>
              <a:t>злочинців</a:t>
            </a:r>
            <a:r>
              <a:rPr lang="ru-RU" sz="1600" b="0" i="0" u="none" strike="noStrike">
                <a:effectLst/>
              </a:rPr>
              <a:t>.</a:t>
            </a:r>
          </a:p>
          <a:p>
            <a:pPr>
              <a:lnSpc>
                <a:spcPct val="110000"/>
              </a:lnSpc>
            </a:pPr>
            <a:r>
              <a:rPr lang="ru-RU" sz="1600" b="1" i="0" u="none" strike="noStrike" err="1">
                <a:effectLst/>
              </a:rPr>
              <a:t>Вплив</a:t>
            </a:r>
            <a:r>
              <a:rPr lang="ru-RU" sz="1600" b="1" i="0" u="none" strike="noStrike">
                <a:effectLst/>
              </a:rPr>
              <a:t> </a:t>
            </a:r>
            <a:r>
              <a:rPr lang="ru-RU" sz="1600" b="1" i="0" u="none" strike="noStrike" err="1">
                <a:effectLst/>
              </a:rPr>
              <a:t>факторів</a:t>
            </a:r>
            <a:endParaRPr lang="ru-RU" sz="1600" b="1" i="0" u="none" strike="noStrike">
              <a:effectLst/>
            </a:endParaRPr>
          </a:p>
          <a:p>
            <a:pPr>
              <a:lnSpc>
                <a:spcPct val="110000"/>
              </a:lnSpc>
            </a:pPr>
            <a:r>
              <a:rPr lang="ru-RU" sz="1600" b="0" i="0" u="none" strike="noStrike" err="1">
                <a:effectLst/>
              </a:rPr>
              <a:t>Генетичні</a:t>
            </a:r>
            <a:r>
              <a:rPr lang="ru-RU" sz="1600" b="0" i="0" u="none" strike="noStrike">
                <a:effectLst/>
              </a:rPr>
              <a:t> та </a:t>
            </a:r>
            <a:r>
              <a:rPr lang="ru-RU" sz="1600" b="0" i="0" u="none" strike="noStrike" err="1">
                <a:effectLst/>
              </a:rPr>
              <a:t>нейробіологічні</a:t>
            </a:r>
            <a:r>
              <a:rPr lang="ru-RU" sz="1600" b="0" i="0" u="none" strike="noStrike">
                <a:effectLst/>
              </a:rPr>
              <a:t> </a:t>
            </a:r>
            <a:r>
              <a:rPr lang="ru-RU" sz="1600" b="0" i="0" u="none" strike="noStrike" err="1">
                <a:effectLst/>
              </a:rPr>
              <a:t>фактори</a:t>
            </a:r>
            <a:r>
              <a:rPr lang="ru-RU" sz="1600" b="0" i="0" u="none" strike="noStrike">
                <a:effectLst/>
              </a:rPr>
              <a:t> </a:t>
            </a:r>
            <a:r>
              <a:rPr lang="ru-RU" sz="1600" b="0" i="0" u="none" strike="noStrike" err="1">
                <a:effectLst/>
              </a:rPr>
              <a:t>впливають</a:t>
            </a:r>
            <a:r>
              <a:rPr lang="ru-RU" sz="1600" b="0" i="0" u="none" strike="noStrike">
                <a:effectLst/>
              </a:rPr>
              <a:t> на </a:t>
            </a:r>
            <a:r>
              <a:rPr lang="ru-RU" sz="1600" b="0" i="0" u="none" strike="noStrike" err="1">
                <a:effectLst/>
              </a:rPr>
              <a:t>покарання</a:t>
            </a:r>
            <a:r>
              <a:rPr lang="ru-RU" sz="1600" b="0" i="0" u="none" strike="noStrike">
                <a:effectLst/>
              </a:rPr>
              <a:t>. Вони </a:t>
            </a:r>
            <a:r>
              <a:rPr lang="ru-RU" sz="1600" b="0" i="0" u="none" strike="noStrike" err="1">
                <a:effectLst/>
              </a:rPr>
              <a:t>враховуються</a:t>
            </a:r>
            <a:r>
              <a:rPr lang="ru-RU" sz="1600" b="0" i="0" u="none" strike="noStrike">
                <a:effectLst/>
              </a:rPr>
              <a:t> при </a:t>
            </a:r>
            <a:r>
              <a:rPr lang="ru-RU" sz="1600" b="0" i="0" u="none" strike="noStrike" err="1">
                <a:effectLst/>
              </a:rPr>
              <a:t>призначенні</a:t>
            </a:r>
            <a:r>
              <a:rPr lang="ru-RU" sz="1600" b="0" i="0" u="none" strike="noStrike">
                <a:effectLst/>
              </a:rPr>
              <a:t> </a:t>
            </a:r>
            <a:r>
              <a:rPr lang="ru-RU" sz="1600" b="0" i="0" u="none" strike="noStrike" err="1">
                <a:effectLst/>
              </a:rPr>
              <a:t>покарання</a:t>
            </a:r>
            <a:r>
              <a:rPr lang="ru-RU" sz="1600" b="0" i="0" u="none" strike="noStrike">
                <a:effectLst/>
              </a:rPr>
              <a:t>. </a:t>
            </a:r>
            <a:r>
              <a:rPr lang="ru-RU" sz="1600" b="0" i="0" u="none" strike="noStrike" err="1">
                <a:effectLst/>
              </a:rPr>
              <a:t>Це</a:t>
            </a:r>
            <a:r>
              <a:rPr lang="ru-RU" sz="1600" b="0" i="0" u="none" strike="noStrike">
                <a:effectLst/>
              </a:rPr>
              <a:t> робить систему </a:t>
            </a:r>
            <a:r>
              <a:rPr lang="ru-RU" sz="1600" b="0" i="0" u="none" strike="noStrike" err="1">
                <a:effectLst/>
              </a:rPr>
              <a:t>більш</a:t>
            </a:r>
            <a:r>
              <a:rPr lang="ru-RU" sz="1600" b="0" i="0" u="none" strike="noStrike">
                <a:effectLst/>
              </a:rPr>
              <a:t> </a:t>
            </a:r>
            <a:r>
              <a:rPr lang="ru-RU" sz="1600" b="0" i="0" u="none" strike="noStrike" err="1">
                <a:effectLst/>
              </a:rPr>
              <a:t>індивідуалізованою</a:t>
            </a:r>
            <a:r>
              <a:rPr lang="ru-RU" sz="1600" b="0" i="0" u="none" strike="noStrike">
                <a:effectLst/>
              </a:rPr>
              <a:t>.</a:t>
            </a:r>
          </a:p>
          <a:p>
            <a:pPr>
              <a:lnSpc>
                <a:spcPct val="110000"/>
              </a:lnSpc>
            </a:pPr>
            <a:r>
              <a:rPr lang="ru-RU" sz="1600" b="1" i="0" u="none" strike="noStrike" err="1">
                <a:effectLst/>
              </a:rPr>
              <a:t>Етичні</a:t>
            </a:r>
            <a:r>
              <a:rPr lang="ru-RU" sz="1600" b="1" i="0" u="none" strike="noStrike">
                <a:effectLst/>
              </a:rPr>
              <a:t> </a:t>
            </a:r>
            <a:r>
              <a:rPr lang="ru-RU" sz="1600" b="1" i="0" u="none" strike="noStrike" err="1">
                <a:effectLst/>
              </a:rPr>
              <a:t>аспекти</a:t>
            </a:r>
            <a:endParaRPr lang="ru-RU" sz="1600" b="1" i="0" u="none" strike="noStrike">
              <a:effectLst/>
            </a:endParaRPr>
          </a:p>
          <a:p>
            <a:pPr>
              <a:lnSpc>
                <a:spcPct val="110000"/>
              </a:lnSpc>
            </a:pPr>
            <a:r>
              <a:rPr lang="ru-RU" sz="1600" b="0" i="0" u="none" strike="noStrike" err="1">
                <a:effectLst/>
              </a:rPr>
              <a:t>Існують</a:t>
            </a:r>
            <a:r>
              <a:rPr lang="ru-RU" sz="1600" b="0" i="0" u="none" strike="noStrike">
                <a:effectLst/>
              </a:rPr>
              <a:t> </a:t>
            </a:r>
            <a:r>
              <a:rPr lang="ru-RU" sz="1600" b="0" i="0" u="none" strike="noStrike" err="1">
                <a:effectLst/>
              </a:rPr>
              <a:t>етичні</a:t>
            </a:r>
            <a:r>
              <a:rPr lang="ru-RU" sz="1600" b="0" i="0" u="none" strike="noStrike">
                <a:effectLst/>
              </a:rPr>
              <a:t> </a:t>
            </a:r>
            <a:r>
              <a:rPr lang="ru-RU" sz="1600" b="0" i="0" u="none" strike="noStrike" err="1">
                <a:effectLst/>
              </a:rPr>
              <a:t>аспекти</a:t>
            </a:r>
            <a:r>
              <a:rPr lang="ru-RU" sz="1600" b="0" i="0" u="none" strike="noStrike">
                <a:effectLst/>
              </a:rPr>
              <a:t> </a:t>
            </a:r>
            <a:r>
              <a:rPr lang="ru-RU" sz="1600" b="0" i="0" u="none" strike="noStrike" err="1">
                <a:effectLst/>
              </a:rPr>
              <a:t>використання</a:t>
            </a:r>
            <a:r>
              <a:rPr lang="ru-RU" sz="1600" b="0" i="0" u="none" strike="noStrike">
                <a:effectLst/>
              </a:rPr>
              <a:t> </a:t>
            </a:r>
            <a:r>
              <a:rPr lang="ru-RU" sz="1600" b="0" i="0" u="none" strike="noStrike" err="1">
                <a:effectLst/>
              </a:rPr>
              <a:t>нейронаукових</a:t>
            </a:r>
            <a:r>
              <a:rPr lang="ru-RU" sz="1600" b="0" i="0" u="none" strike="noStrike">
                <a:effectLst/>
              </a:rPr>
              <a:t> </a:t>
            </a:r>
            <a:r>
              <a:rPr lang="ru-RU" sz="1600" b="0" i="0" u="none" strike="noStrike" err="1">
                <a:effectLst/>
              </a:rPr>
              <a:t>даних</a:t>
            </a:r>
            <a:r>
              <a:rPr lang="ru-RU" sz="1600" b="0" i="0" u="none" strike="noStrike">
                <a:effectLst/>
              </a:rPr>
              <a:t>. </a:t>
            </a:r>
            <a:r>
              <a:rPr lang="ru-RU" sz="1600" b="0" i="0" u="none" strike="noStrike" err="1">
                <a:effectLst/>
              </a:rPr>
              <a:t>Важливо</a:t>
            </a:r>
            <a:r>
              <a:rPr lang="ru-RU" sz="1600" b="0" i="0" u="none" strike="noStrike">
                <a:effectLst/>
              </a:rPr>
              <a:t> </a:t>
            </a:r>
            <a:r>
              <a:rPr lang="ru-RU" sz="1600" b="0" i="0" u="none" strike="noStrike" err="1">
                <a:effectLst/>
              </a:rPr>
              <a:t>забезпечити</a:t>
            </a:r>
            <a:r>
              <a:rPr lang="ru-RU" sz="1600" b="0" i="0" u="none" strike="noStrike">
                <a:effectLst/>
              </a:rPr>
              <a:t> </a:t>
            </a:r>
            <a:r>
              <a:rPr lang="ru-RU" sz="1600" b="0" i="0" u="none" strike="noStrike" err="1">
                <a:effectLst/>
              </a:rPr>
              <a:t>справедливість</a:t>
            </a:r>
            <a:r>
              <a:rPr lang="ru-RU" sz="1600" b="0" i="0" u="none" strike="noStrike">
                <a:effectLst/>
              </a:rPr>
              <a:t>. </a:t>
            </a:r>
            <a:r>
              <a:rPr lang="ru-RU" sz="1600" b="0" i="0" u="none" strike="noStrike" err="1">
                <a:effectLst/>
              </a:rPr>
              <a:t>Необхідно</a:t>
            </a:r>
            <a:r>
              <a:rPr lang="ru-RU" sz="1600" b="0" i="0" u="none" strike="noStrike">
                <a:effectLst/>
              </a:rPr>
              <a:t> </a:t>
            </a:r>
            <a:r>
              <a:rPr lang="ru-RU" sz="1600" b="0" i="0" u="none" strike="noStrike" err="1">
                <a:effectLst/>
              </a:rPr>
              <a:t>захистити</a:t>
            </a:r>
            <a:r>
              <a:rPr lang="ru-RU" sz="1600" b="0" i="0" u="none" strike="noStrike">
                <a:effectLst/>
              </a:rPr>
              <a:t> права </a:t>
            </a:r>
            <a:r>
              <a:rPr lang="ru-RU" sz="1600" b="0" i="0" u="none" strike="noStrike" err="1">
                <a:effectLst/>
              </a:rPr>
              <a:t>людини</a:t>
            </a:r>
            <a:r>
              <a:rPr lang="ru-RU" sz="1600" b="0" i="0" u="none" strike="noStrike">
                <a:effectLst/>
              </a:rPr>
              <a:t> у </a:t>
            </a:r>
            <a:r>
              <a:rPr lang="ru-RU" sz="1600" b="0" i="0" u="none" strike="noStrike" err="1">
                <a:effectLst/>
              </a:rPr>
              <a:t>судочинстві</a:t>
            </a:r>
            <a:r>
              <a:rPr lang="ru-RU" sz="1600" b="0" i="0" u="none" strike="noStrike">
                <a:effectLst/>
              </a:rPr>
              <a:t>.</a:t>
            </a:r>
          </a:p>
          <a:p>
            <a:pPr>
              <a:lnSpc>
                <a:spcPct val="110000"/>
              </a:lnSpc>
            </a:pPr>
            <a:endParaRPr lang="ru-UA" sz="1600"/>
          </a:p>
        </p:txBody>
      </p:sp>
    </p:spTree>
    <p:extLst>
      <p:ext uri="{BB962C8B-B14F-4D97-AF65-F5344CB8AC3E}">
        <p14:creationId xmlns:p14="http://schemas.microsoft.com/office/powerpoint/2010/main" val="651321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0903FF-29C2-DAD1-6E9B-7D5FA846B4B1}"/>
              </a:ext>
            </a:extLst>
          </p:cNvPr>
          <p:cNvSpPr>
            <a:spLocks noGrp="1"/>
          </p:cNvSpPr>
          <p:nvPr>
            <p:ph type="title"/>
          </p:nvPr>
        </p:nvSpPr>
        <p:spPr>
          <a:xfrm>
            <a:off x="641074" y="1588878"/>
            <a:ext cx="2844002" cy="3680244"/>
          </a:xfrm>
        </p:spPr>
        <p:txBody>
          <a:bodyPr>
            <a:normAutofit/>
          </a:bodyPr>
          <a:lstStyle/>
          <a:p>
            <a:pPr algn="l"/>
            <a:r>
              <a:rPr lang="ru-RU" sz="3100" b="1">
                <a:solidFill>
                  <a:srgbClr val="FFFFFF"/>
                </a:solidFill>
              </a:rPr>
              <a:t>Критика біологічного детермінізму в кримінології</a:t>
            </a:r>
            <a:br>
              <a:rPr lang="ru-RU" sz="3100" b="1">
                <a:solidFill>
                  <a:srgbClr val="FFFFFF"/>
                </a:solidFill>
              </a:rPr>
            </a:br>
            <a:endParaRPr lang="ru-UA" sz="3100">
              <a:solidFill>
                <a:srgbClr val="FFFFFF"/>
              </a:solidFill>
            </a:endParaRPr>
          </a:p>
        </p:txBody>
      </p:sp>
      <p:sp>
        <p:nvSpPr>
          <p:cNvPr id="3" name="Объект 2">
            <a:extLst>
              <a:ext uri="{FF2B5EF4-FFF2-40B4-BE49-F238E27FC236}">
                <a16:creationId xmlns:a16="http://schemas.microsoft.com/office/drawing/2014/main" id="{F603747F-000D-C9F6-9F88-EAB47FD94EEE}"/>
              </a:ext>
            </a:extLst>
          </p:cNvPr>
          <p:cNvSpPr>
            <a:spLocks noGrp="1"/>
          </p:cNvSpPr>
          <p:nvPr>
            <p:ph sz="quarter" idx="13"/>
          </p:nvPr>
        </p:nvSpPr>
        <p:spPr>
          <a:xfrm>
            <a:off x="4634794" y="1049695"/>
            <a:ext cx="6642806" cy="4758611"/>
          </a:xfrm>
        </p:spPr>
        <p:txBody>
          <a:bodyPr anchor="ctr">
            <a:normAutofit/>
          </a:bodyPr>
          <a:lstStyle/>
          <a:p>
            <a:pPr>
              <a:lnSpc>
                <a:spcPct val="110000"/>
              </a:lnSpc>
            </a:pPr>
            <a:endParaRPr lang="ru-RU" sz="1700" b="0" i="0" u="none" strike="noStrike">
              <a:effectLst/>
            </a:endParaRPr>
          </a:p>
          <a:p>
            <a:pPr>
              <a:lnSpc>
                <a:spcPct val="110000"/>
              </a:lnSpc>
            </a:pPr>
            <a:r>
              <a:rPr lang="ru-RU" sz="1700" b="1" i="0" u="none" strike="noStrike" err="1">
                <a:effectLst/>
              </a:rPr>
              <a:t>Соціальні</a:t>
            </a:r>
            <a:r>
              <a:rPr lang="ru-RU" sz="1700" b="1" i="0" u="none" strike="noStrike">
                <a:effectLst/>
              </a:rPr>
              <a:t> </a:t>
            </a:r>
            <a:r>
              <a:rPr lang="ru-RU" sz="1700" b="1" i="0" u="none" strike="noStrike" err="1">
                <a:effectLst/>
              </a:rPr>
              <a:t>фактори</a:t>
            </a:r>
            <a:endParaRPr lang="ru-RU" sz="1700" b="1" i="0" u="none" strike="noStrike">
              <a:effectLst/>
            </a:endParaRPr>
          </a:p>
          <a:p>
            <a:pPr>
              <a:lnSpc>
                <a:spcPct val="110000"/>
              </a:lnSpc>
            </a:pPr>
            <a:r>
              <a:rPr lang="ru-RU" sz="1700" b="0" i="0" u="none" strike="noStrike" err="1">
                <a:effectLst/>
              </a:rPr>
              <a:t>Соціальні</a:t>
            </a:r>
            <a:r>
              <a:rPr lang="ru-RU" sz="1700" b="0" i="0" u="none" strike="noStrike">
                <a:effectLst/>
              </a:rPr>
              <a:t> </a:t>
            </a:r>
            <a:r>
              <a:rPr lang="ru-RU" sz="1700" b="0" i="0" u="none" strike="noStrike" err="1">
                <a:effectLst/>
              </a:rPr>
              <a:t>фактори</a:t>
            </a:r>
            <a:r>
              <a:rPr lang="ru-RU" sz="1700" b="0" i="0" u="none" strike="noStrike">
                <a:effectLst/>
              </a:rPr>
              <a:t> </a:t>
            </a:r>
            <a:r>
              <a:rPr lang="ru-RU" sz="1700" b="0" i="0" u="none" strike="noStrike" err="1">
                <a:effectLst/>
              </a:rPr>
              <a:t>злочинності</a:t>
            </a:r>
            <a:r>
              <a:rPr lang="ru-RU" sz="1700" b="0" i="0" u="none" strike="noStrike">
                <a:effectLst/>
              </a:rPr>
              <a:t> </a:t>
            </a:r>
            <a:r>
              <a:rPr lang="ru-RU" sz="1700" b="0" i="0" u="none" strike="noStrike" err="1">
                <a:effectLst/>
              </a:rPr>
              <a:t>важливі</a:t>
            </a:r>
            <a:r>
              <a:rPr lang="ru-RU" sz="1700" b="0" i="0" u="none" strike="noStrike">
                <a:effectLst/>
              </a:rPr>
              <a:t>. Вони </a:t>
            </a:r>
            <a:r>
              <a:rPr lang="ru-RU" sz="1700" b="0" i="0" u="none" strike="noStrike" err="1">
                <a:effectLst/>
              </a:rPr>
              <a:t>взаємодіють</a:t>
            </a:r>
            <a:r>
              <a:rPr lang="ru-RU" sz="1700" b="0" i="0" u="none" strike="noStrike">
                <a:effectLst/>
              </a:rPr>
              <a:t> з </a:t>
            </a:r>
            <a:r>
              <a:rPr lang="ru-RU" sz="1700" b="0" i="0" u="none" strike="noStrike" err="1">
                <a:effectLst/>
              </a:rPr>
              <a:t>біологічними</a:t>
            </a:r>
            <a:r>
              <a:rPr lang="ru-RU" sz="1700" b="0" i="0" u="none" strike="noStrike">
                <a:effectLst/>
              </a:rPr>
              <a:t> факторами. </a:t>
            </a:r>
            <a:r>
              <a:rPr lang="ru-RU" sz="1700" b="0" i="0" u="none" strike="noStrike" err="1">
                <a:effectLst/>
              </a:rPr>
              <a:t>Важливо</a:t>
            </a:r>
            <a:r>
              <a:rPr lang="ru-RU" sz="1700" b="0" i="0" u="none" strike="noStrike">
                <a:effectLst/>
              </a:rPr>
              <a:t> </a:t>
            </a:r>
            <a:r>
              <a:rPr lang="ru-RU" sz="1700" b="0" i="0" u="none" strike="noStrike" err="1">
                <a:effectLst/>
              </a:rPr>
              <a:t>враховувати</a:t>
            </a:r>
            <a:r>
              <a:rPr lang="ru-RU" sz="1700" b="0" i="0" u="none" strike="noStrike">
                <a:effectLst/>
              </a:rPr>
              <a:t> </a:t>
            </a:r>
            <a:r>
              <a:rPr lang="ru-RU" sz="1700" b="0" i="0" u="none" strike="noStrike" err="1">
                <a:effectLst/>
              </a:rPr>
              <a:t>соціальний</a:t>
            </a:r>
            <a:r>
              <a:rPr lang="ru-RU" sz="1700" b="0" i="0" u="none" strike="noStrike">
                <a:effectLst/>
              </a:rPr>
              <a:t> контекст </a:t>
            </a:r>
            <a:r>
              <a:rPr lang="ru-RU" sz="1700" b="0" i="0" u="none" strike="noStrike" err="1">
                <a:effectLst/>
              </a:rPr>
              <a:t>злочину</a:t>
            </a:r>
            <a:r>
              <a:rPr lang="ru-RU" sz="1700" b="0" i="0" u="none" strike="noStrike">
                <a:effectLst/>
              </a:rPr>
              <a:t>.</a:t>
            </a:r>
          </a:p>
          <a:p>
            <a:pPr>
              <a:lnSpc>
                <a:spcPct val="110000"/>
              </a:lnSpc>
            </a:pPr>
            <a:r>
              <a:rPr lang="ru-RU" sz="1700" b="1" i="0" u="none" strike="noStrike" err="1">
                <a:effectLst/>
              </a:rPr>
              <a:t>Ризики</a:t>
            </a:r>
            <a:r>
              <a:rPr lang="ru-RU" sz="1700" b="1" i="0" u="none" strike="noStrike">
                <a:effectLst/>
              </a:rPr>
              <a:t> </a:t>
            </a:r>
            <a:r>
              <a:rPr lang="ru-RU" sz="1700" b="1" i="0" u="none" strike="noStrike" err="1">
                <a:effectLst/>
              </a:rPr>
              <a:t>стигматизації</a:t>
            </a:r>
            <a:endParaRPr lang="ru-RU" sz="1700" b="1" i="0" u="none" strike="noStrike">
              <a:effectLst/>
            </a:endParaRPr>
          </a:p>
          <a:p>
            <a:pPr>
              <a:lnSpc>
                <a:spcPct val="110000"/>
              </a:lnSpc>
            </a:pPr>
            <a:r>
              <a:rPr lang="ru-RU" sz="1700" b="0" i="0" u="none" strike="noStrike" err="1">
                <a:effectLst/>
              </a:rPr>
              <a:t>Існують</a:t>
            </a:r>
            <a:r>
              <a:rPr lang="ru-RU" sz="1700" b="0" i="0" u="none" strike="noStrike">
                <a:effectLst/>
              </a:rPr>
              <a:t> </a:t>
            </a:r>
            <a:r>
              <a:rPr lang="ru-RU" sz="1700" b="0" i="0" u="none" strike="noStrike" err="1">
                <a:effectLst/>
              </a:rPr>
              <a:t>ризики</a:t>
            </a:r>
            <a:r>
              <a:rPr lang="ru-RU" sz="1700" b="0" i="0" u="none" strike="noStrike">
                <a:effectLst/>
              </a:rPr>
              <a:t> </a:t>
            </a:r>
            <a:r>
              <a:rPr lang="ru-RU" sz="1700" b="0" i="0" u="none" strike="noStrike" err="1">
                <a:effectLst/>
              </a:rPr>
              <a:t>стигматизації</a:t>
            </a:r>
            <a:r>
              <a:rPr lang="ru-RU" sz="1700" b="0" i="0" u="none" strike="noStrike">
                <a:effectLst/>
              </a:rPr>
              <a:t> та </a:t>
            </a:r>
            <a:r>
              <a:rPr lang="ru-RU" sz="1700" b="0" i="0" u="none" strike="noStrike" err="1">
                <a:effectLst/>
              </a:rPr>
              <a:t>дискримінації</a:t>
            </a:r>
            <a:r>
              <a:rPr lang="ru-RU" sz="1700" b="0" i="0" u="none" strike="noStrike">
                <a:effectLst/>
              </a:rPr>
              <a:t>. </a:t>
            </a:r>
            <a:r>
              <a:rPr lang="ru-RU" sz="1700" b="0" i="0" u="none" strike="noStrike" err="1">
                <a:effectLst/>
              </a:rPr>
              <a:t>Це</a:t>
            </a:r>
            <a:r>
              <a:rPr lang="ru-RU" sz="1700" b="0" i="0" u="none" strike="noStrike">
                <a:effectLst/>
              </a:rPr>
              <a:t> </a:t>
            </a:r>
            <a:r>
              <a:rPr lang="ru-RU" sz="1700" b="0" i="0" u="none" strike="noStrike" err="1">
                <a:effectLst/>
              </a:rPr>
              <a:t>може</a:t>
            </a:r>
            <a:r>
              <a:rPr lang="ru-RU" sz="1700" b="0" i="0" u="none" strike="noStrike">
                <a:effectLst/>
              </a:rPr>
              <a:t> </a:t>
            </a:r>
            <a:r>
              <a:rPr lang="ru-RU" sz="1700" b="0" i="0" u="none" strike="noStrike" err="1">
                <a:effectLst/>
              </a:rPr>
              <a:t>статися</a:t>
            </a:r>
            <a:r>
              <a:rPr lang="ru-RU" sz="1700" b="0" i="0" u="none" strike="noStrike">
                <a:effectLst/>
              </a:rPr>
              <a:t> на </a:t>
            </a:r>
            <a:r>
              <a:rPr lang="ru-RU" sz="1700" b="0" i="0" u="none" strike="noStrike" err="1">
                <a:effectLst/>
              </a:rPr>
              <a:t>основі</a:t>
            </a:r>
            <a:r>
              <a:rPr lang="ru-RU" sz="1700" b="0" i="0" u="none" strike="noStrike">
                <a:effectLst/>
              </a:rPr>
              <a:t> </a:t>
            </a:r>
            <a:r>
              <a:rPr lang="ru-RU" sz="1700" b="0" i="0" u="none" strike="noStrike" err="1">
                <a:effectLst/>
              </a:rPr>
              <a:t>біологічних</a:t>
            </a:r>
            <a:r>
              <a:rPr lang="ru-RU" sz="1700" b="0" i="0" u="none" strike="noStrike">
                <a:effectLst/>
              </a:rPr>
              <a:t> </a:t>
            </a:r>
            <a:r>
              <a:rPr lang="ru-RU" sz="1700" b="0" i="0" u="none" strike="noStrike" err="1">
                <a:effectLst/>
              </a:rPr>
              <a:t>маркерів</a:t>
            </a:r>
            <a:r>
              <a:rPr lang="ru-RU" sz="1700" b="0" i="0" u="none" strike="noStrike">
                <a:effectLst/>
              </a:rPr>
              <a:t>. </a:t>
            </a:r>
            <a:r>
              <a:rPr lang="ru-RU" sz="1700" b="0" i="0" u="none" strike="noStrike" err="1">
                <a:effectLst/>
              </a:rPr>
              <a:t>Важливо</a:t>
            </a:r>
            <a:r>
              <a:rPr lang="ru-RU" sz="1700" b="0" i="0" u="none" strike="noStrike">
                <a:effectLst/>
              </a:rPr>
              <a:t> </a:t>
            </a:r>
            <a:r>
              <a:rPr lang="ru-RU" sz="1700" b="0" i="0" u="none" strike="noStrike" err="1">
                <a:effectLst/>
              </a:rPr>
              <a:t>уникати</a:t>
            </a:r>
            <a:r>
              <a:rPr lang="ru-RU" sz="1700" b="0" i="0" u="none" strike="noStrike">
                <a:effectLst/>
              </a:rPr>
              <a:t> </a:t>
            </a:r>
            <a:r>
              <a:rPr lang="ru-RU" sz="1700" b="0" i="0" u="none" strike="noStrike" err="1">
                <a:effectLst/>
              </a:rPr>
              <a:t>упереджень</a:t>
            </a:r>
            <a:r>
              <a:rPr lang="ru-RU" sz="1700" b="0" i="0" u="none" strike="noStrike">
                <a:effectLst/>
              </a:rPr>
              <a:t>.</a:t>
            </a:r>
          </a:p>
          <a:p>
            <a:pPr>
              <a:lnSpc>
                <a:spcPct val="110000"/>
              </a:lnSpc>
            </a:pPr>
            <a:r>
              <a:rPr lang="ru-RU" sz="1700" b="1" i="0" u="none" strike="noStrike" err="1">
                <a:effectLst/>
              </a:rPr>
              <a:t>Комплексний</a:t>
            </a:r>
            <a:r>
              <a:rPr lang="ru-RU" sz="1700" b="1" i="0" u="none" strike="noStrike">
                <a:effectLst/>
              </a:rPr>
              <a:t> </a:t>
            </a:r>
            <a:r>
              <a:rPr lang="ru-RU" sz="1700" b="1" i="0" u="none" strike="noStrike" err="1">
                <a:effectLst/>
              </a:rPr>
              <a:t>підхід</a:t>
            </a:r>
            <a:endParaRPr lang="ru-RU" sz="1700" b="1" i="0" u="none" strike="noStrike">
              <a:effectLst/>
            </a:endParaRPr>
          </a:p>
          <a:p>
            <a:pPr>
              <a:lnSpc>
                <a:spcPct val="110000"/>
              </a:lnSpc>
            </a:pPr>
            <a:r>
              <a:rPr lang="ru-RU" sz="1700" b="0" i="0" u="none" strike="noStrike" err="1">
                <a:effectLst/>
              </a:rPr>
              <a:t>Необхідний</a:t>
            </a:r>
            <a:r>
              <a:rPr lang="ru-RU" sz="1700" b="0" i="0" u="none" strike="noStrike">
                <a:effectLst/>
              </a:rPr>
              <a:t> </a:t>
            </a:r>
            <a:r>
              <a:rPr lang="ru-RU" sz="1700" b="0" i="0" u="none" strike="noStrike" err="1">
                <a:effectLst/>
              </a:rPr>
              <a:t>комплексний</a:t>
            </a:r>
            <a:r>
              <a:rPr lang="ru-RU" sz="1700" b="0" i="0" u="none" strike="noStrike">
                <a:effectLst/>
              </a:rPr>
              <a:t> </a:t>
            </a:r>
            <a:r>
              <a:rPr lang="ru-RU" sz="1700" b="0" i="0" u="none" strike="noStrike" err="1">
                <a:effectLst/>
              </a:rPr>
              <a:t>підхід</a:t>
            </a:r>
            <a:r>
              <a:rPr lang="ru-RU" sz="1700" b="0" i="0" u="none" strike="noStrike">
                <a:effectLst/>
              </a:rPr>
              <a:t> до </a:t>
            </a:r>
            <a:r>
              <a:rPr lang="ru-RU" sz="1700" b="0" i="0" u="none" strike="noStrike" err="1">
                <a:effectLst/>
              </a:rPr>
              <a:t>вивчення</a:t>
            </a:r>
            <a:r>
              <a:rPr lang="ru-RU" sz="1700" b="0" i="0" u="none" strike="noStrike">
                <a:effectLst/>
              </a:rPr>
              <a:t> причин </a:t>
            </a:r>
            <a:r>
              <a:rPr lang="ru-RU" sz="1700" b="0" i="0" u="none" strike="noStrike" err="1">
                <a:effectLst/>
              </a:rPr>
              <a:t>злочинності</a:t>
            </a:r>
            <a:r>
              <a:rPr lang="ru-RU" sz="1700" b="0" i="0" u="none" strike="noStrike">
                <a:effectLst/>
              </a:rPr>
              <a:t>. </a:t>
            </a:r>
            <a:r>
              <a:rPr lang="ru-RU" sz="1700" b="0" i="0" u="none" strike="noStrike" err="1">
                <a:effectLst/>
              </a:rPr>
              <a:t>Важливо</a:t>
            </a:r>
            <a:r>
              <a:rPr lang="ru-RU" sz="1700" b="0" i="0" u="none" strike="noStrike">
                <a:effectLst/>
              </a:rPr>
              <a:t> </a:t>
            </a:r>
            <a:r>
              <a:rPr lang="ru-RU" sz="1700" b="0" i="0" u="none" strike="noStrike" err="1">
                <a:effectLst/>
              </a:rPr>
              <a:t>враховувати</a:t>
            </a:r>
            <a:r>
              <a:rPr lang="ru-RU" sz="1700" b="0" i="0" u="none" strike="noStrike">
                <a:effectLst/>
              </a:rPr>
              <a:t> </a:t>
            </a:r>
            <a:r>
              <a:rPr lang="ru-RU" sz="1700" b="0" i="0" u="none" strike="noStrike" err="1">
                <a:effectLst/>
              </a:rPr>
              <a:t>всі</a:t>
            </a:r>
            <a:r>
              <a:rPr lang="ru-RU" sz="1700" b="0" i="0" u="none" strike="noStrike">
                <a:effectLst/>
              </a:rPr>
              <a:t> </a:t>
            </a:r>
            <a:r>
              <a:rPr lang="ru-RU" sz="1700" b="0" i="0" u="none" strike="noStrike" err="1">
                <a:effectLst/>
              </a:rPr>
              <a:t>фактори</a:t>
            </a:r>
            <a:r>
              <a:rPr lang="ru-RU" sz="1700" b="0" i="0" u="none" strike="noStrike">
                <a:effectLst/>
              </a:rPr>
              <a:t>. </a:t>
            </a:r>
            <a:r>
              <a:rPr lang="ru-RU" sz="1700" b="0" i="0" u="none" strike="noStrike" err="1">
                <a:effectLst/>
              </a:rPr>
              <a:t>Це</a:t>
            </a:r>
            <a:r>
              <a:rPr lang="ru-RU" sz="1700" b="0" i="0" u="none" strike="noStrike">
                <a:effectLst/>
              </a:rPr>
              <a:t> </a:t>
            </a:r>
            <a:r>
              <a:rPr lang="ru-RU" sz="1700" b="0" i="0" u="none" strike="noStrike" err="1">
                <a:effectLst/>
              </a:rPr>
              <a:t>дозволяє</a:t>
            </a:r>
            <a:r>
              <a:rPr lang="ru-RU" sz="1700" b="0" i="0" u="none" strike="noStrike">
                <a:effectLst/>
              </a:rPr>
              <a:t> </a:t>
            </a:r>
            <a:r>
              <a:rPr lang="ru-RU" sz="1700" b="0" i="0" u="none" strike="noStrike" err="1">
                <a:effectLst/>
              </a:rPr>
              <a:t>створити</a:t>
            </a:r>
            <a:r>
              <a:rPr lang="ru-RU" sz="1700" b="0" i="0" u="none" strike="noStrike">
                <a:effectLst/>
              </a:rPr>
              <a:t> </a:t>
            </a:r>
            <a:r>
              <a:rPr lang="ru-RU" sz="1700" b="0" i="0" u="none" strike="noStrike" err="1">
                <a:effectLst/>
              </a:rPr>
              <a:t>ефективні</a:t>
            </a:r>
            <a:r>
              <a:rPr lang="ru-RU" sz="1700" b="0" i="0" u="none" strike="noStrike">
                <a:effectLst/>
              </a:rPr>
              <a:t> </a:t>
            </a:r>
            <a:r>
              <a:rPr lang="ru-RU" sz="1700" b="0" i="0" u="none" strike="noStrike" err="1">
                <a:effectLst/>
              </a:rPr>
              <a:t>стратегії</a:t>
            </a:r>
            <a:r>
              <a:rPr lang="ru-RU" sz="1700" b="0" i="0" u="none" strike="noStrike">
                <a:effectLst/>
              </a:rPr>
              <a:t> </a:t>
            </a:r>
            <a:r>
              <a:rPr lang="ru-RU" sz="1700" b="0" i="0" u="none" strike="noStrike" err="1">
                <a:effectLst/>
              </a:rPr>
              <a:t>профілактики</a:t>
            </a:r>
            <a:r>
              <a:rPr lang="ru-RU" sz="1700" b="0" i="0" u="none" strike="noStrike">
                <a:effectLst/>
              </a:rPr>
              <a:t>.</a:t>
            </a:r>
          </a:p>
          <a:p>
            <a:pPr>
              <a:lnSpc>
                <a:spcPct val="110000"/>
              </a:lnSpc>
            </a:pPr>
            <a:endParaRPr lang="ru-UA" sz="1700"/>
          </a:p>
        </p:txBody>
      </p:sp>
    </p:spTree>
    <p:extLst>
      <p:ext uri="{BB962C8B-B14F-4D97-AF65-F5344CB8AC3E}">
        <p14:creationId xmlns:p14="http://schemas.microsoft.com/office/powerpoint/2010/main" val="871208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7" name="Graphic 6" descr="Флажок">
            <a:extLst>
              <a:ext uri="{FF2B5EF4-FFF2-40B4-BE49-F238E27FC236}">
                <a16:creationId xmlns:a16="http://schemas.microsoft.com/office/drawing/2014/main" id="{1D35789D-EBB4-F270-4F51-F100BDD0AF6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7704" y="1524495"/>
            <a:ext cx="3840815" cy="3840815"/>
          </a:xfrm>
          <a:prstGeom prst="rect">
            <a:avLst/>
          </a:prstGeom>
        </p:spPr>
      </p:pic>
      <p:sp>
        <p:nvSpPr>
          <p:cNvPr id="2" name="Заголовок 1">
            <a:extLst>
              <a:ext uri="{FF2B5EF4-FFF2-40B4-BE49-F238E27FC236}">
                <a16:creationId xmlns:a16="http://schemas.microsoft.com/office/drawing/2014/main" id="{FDECEB6F-F7FB-D02A-73E7-CB58FCC1EC34}"/>
              </a:ext>
            </a:extLst>
          </p:cNvPr>
          <p:cNvSpPr>
            <a:spLocks noGrp="1"/>
          </p:cNvSpPr>
          <p:nvPr>
            <p:ph type="title"/>
          </p:nvPr>
        </p:nvSpPr>
        <p:spPr>
          <a:xfrm>
            <a:off x="1054064" y="618517"/>
            <a:ext cx="5855416" cy="1596177"/>
          </a:xfrm>
        </p:spPr>
        <p:txBody>
          <a:bodyPr>
            <a:normAutofit fontScale="90000"/>
          </a:bodyPr>
          <a:lstStyle/>
          <a:p>
            <a:r>
              <a:rPr lang="ru-RU" b="1" err="1"/>
              <a:t>Перспективи</a:t>
            </a:r>
            <a:r>
              <a:rPr lang="ru-RU" b="1"/>
              <a:t> </a:t>
            </a:r>
            <a:r>
              <a:rPr lang="ru-RU" b="1" err="1"/>
              <a:t>розвитку</a:t>
            </a:r>
            <a:r>
              <a:rPr lang="ru-RU" b="1"/>
              <a:t> </a:t>
            </a:r>
            <a:r>
              <a:rPr lang="ru-RU" b="1" err="1"/>
              <a:t>кримінального</a:t>
            </a:r>
            <a:r>
              <a:rPr lang="ru-RU" b="1"/>
              <a:t> права</a:t>
            </a:r>
            <a:br>
              <a:rPr lang="ru-RU" b="1"/>
            </a:br>
            <a:endParaRPr lang="ru-UA" dirty="0"/>
          </a:p>
        </p:txBody>
      </p:sp>
      <p:sp>
        <p:nvSpPr>
          <p:cNvPr id="3" name="Объект 2">
            <a:extLst>
              <a:ext uri="{FF2B5EF4-FFF2-40B4-BE49-F238E27FC236}">
                <a16:creationId xmlns:a16="http://schemas.microsoft.com/office/drawing/2014/main" id="{663CAE6D-590E-0560-BFD0-8AE353D2D832}"/>
              </a:ext>
            </a:extLst>
          </p:cNvPr>
          <p:cNvSpPr>
            <a:spLocks noGrp="1"/>
          </p:cNvSpPr>
          <p:nvPr>
            <p:ph sz="quarter" idx="13"/>
          </p:nvPr>
        </p:nvSpPr>
        <p:spPr>
          <a:xfrm>
            <a:off x="1054065" y="2367092"/>
            <a:ext cx="5855415" cy="3847444"/>
          </a:xfrm>
        </p:spPr>
        <p:txBody>
          <a:bodyPr>
            <a:normAutofit/>
          </a:bodyPr>
          <a:lstStyle/>
          <a:p>
            <a:pPr>
              <a:lnSpc>
                <a:spcPct val="110000"/>
              </a:lnSpc>
            </a:pPr>
            <a:endParaRPr lang="ru-RU" sz="1300" b="0" i="0" u="none" strike="noStrike">
              <a:effectLst/>
            </a:endParaRPr>
          </a:p>
          <a:p>
            <a:pPr>
              <a:lnSpc>
                <a:spcPct val="110000"/>
              </a:lnSpc>
            </a:pPr>
            <a:r>
              <a:rPr lang="ru-RU" sz="1300" b="1" i="0" u="none" strike="noStrike" err="1">
                <a:effectLst/>
              </a:rPr>
              <a:t>Інтеграція</a:t>
            </a:r>
            <a:r>
              <a:rPr lang="ru-RU" sz="1300" b="1" i="0" u="none" strike="noStrike">
                <a:effectLst/>
              </a:rPr>
              <a:t> </a:t>
            </a:r>
            <a:r>
              <a:rPr lang="ru-RU" sz="1300" b="1" i="0" u="none" strike="noStrike" err="1">
                <a:effectLst/>
              </a:rPr>
              <a:t>підходів</a:t>
            </a:r>
            <a:endParaRPr lang="ru-RU" sz="1300" b="1" i="0" u="none" strike="noStrike">
              <a:effectLst/>
            </a:endParaRPr>
          </a:p>
          <a:p>
            <a:pPr>
              <a:lnSpc>
                <a:spcPct val="110000"/>
              </a:lnSpc>
            </a:pPr>
            <a:r>
              <a:rPr lang="ru-RU" sz="1300" b="0" i="0" u="none" strike="noStrike" err="1">
                <a:effectLst/>
              </a:rPr>
              <a:t>Необхідна</a:t>
            </a:r>
            <a:r>
              <a:rPr lang="ru-RU" sz="1300" b="0" i="0" u="none" strike="noStrike">
                <a:effectLst/>
              </a:rPr>
              <a:t> </a:t>
            </a:r>
            <a:r>
              <a:rPr lang="ru-RU" sz="1300" b="0" i="0" u="none" strike="noStrike" err="1">
                <a:effectLst/>
              </a:rPr>
              <a:t>інтеграція</a:t>
            </a:r>
            <a:r>
              <a:rPr lang="ru-RU" sz="1300" b="0" i="0" u="none" strike="noStrike">
                <a:effectLst/>
              </a:rPr>
              <a:t> </a:t>
            </a:r>
            <a:r>
              <a:rPr lang="ru-RU" sz="1300" b="0" i="0" u="none" strike="noStrike" err="1">
                <a:effectLst/>
              </a:rPr>
              <a:t>біологічних</a:t>
            </a:r>
            <a:r>
              <a:rPr lang="ru-RU" sz="1300" b="0" i="0" u="none" strike="noStrike">
                <a:effectLst/>
              </a:rPr>
              <a:t>, </a:t>
            </a:r>
            <a:r>
              <a:rPr lang="ru-RU" sz="1300" b="0" i="0" u="none" strike="noStrike" err="1">
                <a:effectLst/>
              </a:rPr>
              <a:t>психологічних</a:t>
            </a:r>
            <a:r>
              <a:rPr lang="ru-RU" sz="1300" b="0" i="0" u="none" strike="noStrike">
                <a:effectLst/>
              </a:rPr>
              <a:t> та </a:t>
            </a:r>
            <a:r>
              <a:rPr lang="ru-RU" sz="1300" b="0" i="0" u="none" strike="noStrike" err="1">
                <a:effectLst/>
              </a:rPr>
              <a:t>соціальних</a:t>
            </a:r>
            <a:r>
              <a:rPr lang="ru-RU" sz="1300" b="0" i="0" u="none" strike="noStrike">
                <a:effectLst/>
              </a:rPr>
              <a:t> </a:t>
            </a:r>
            <a:r>
              <a:rPr lang="ru-RU" sz="1300" b="0" i="0" u="none" strike="noStrike" err="1">
                <a:effectLst/>
              </a:rPr>
              <a:t>підходів</a:t>
            </a:r>
            <a:r>
              <a:rPr lang="ru-RU" sz="1300" b="0" i="0" u="none" strike="noStrike">
                <a:effectLst/>
              </a:rPr>
              <a:t>. </a:t>
            </a:r>
            <a:r>
              <a:rPr lang="ru-RU" sz="1300" b="0" i="0" u="none" strike="noStrike" err="1">
                <a:effectLst/>
              </a:rPr>
              <a:t>Це</a:t>
            </a:r>
            <a:r>
              <a:rPr lang="ru-RU" sz="1300" b="0" i="0" u="none" strike="noStrike">
                <a:effectLst/>
              </a:rPr>
              <a:t> дозволить </a:t>
            </a:r>
            <a:r>
              <a:rPr lang="ru-RU" sz="1300" b="0" i="0" u="none" strike="noStrike" err="1">
                <a:effectLst/>
              </a:rPr>
              <a:t>краще</a:t>
            </a:r>
            <a:r>
              <a:rPr lang="ru-RU" sz="1300" b="0" i="0" u="none" strike="noStrike">
                <a:effectLst/>
              </a:rPr>
              <a:t> </a:t>
            </a:r>
            <a:r>
              <a:rPr lang="ru-RU" sz="1300" b="0" i="0" u="none" strike="noStrike" err="1">
                <a:effectLst/>
              </a:rPr>
              <a:t>розуміти</a:t>
            </a:r>
            <a:r>
              <a:rPr lang="ru-RU" sz="1300" b="0" i="0" u="none" strike="noStrike">
                <a:effectLst/>
              </a:rPr>
              <a:t> </a:t>
            </a:r>
            <a:r>
              <a:rPr lang="ru-RU" sz="1300" b="0" i="0" u="none" strike="noStrike" err="1">
                <a:effectLst/>
              </a:rPr>
              <a:t>злочинність</a:t>
            </a:r>
            <a:r>
              <a:rPr lang="ru-RU" sz="1300" b="0" i="0" u="none" strike="noStrike">
                <a:effectLst/>
              </a:rPr>
              <a:t>. </a:t>
            </a:r>
            <a:r>
              <a:rPr lang="ru-RU" sz="1300" b="0" i="0" u="none" strike="noStrike" err="1">
                <a:effectLst/>
              </a:rPr>
              <a:t>Можна</a:t>
            </a:r>
            <a:r>
              <a:rPr lang="ru-RU" sz="1300" b="0" i="0" u="none" strike="noStrike">
                <a:effectLst/>
              </a:rPr>
              <a:t> </a:t>
            </a:r>
            <a:r>
              <a:rPr lang="ru-RU" sz="1300" b="0" i="0" u="none" strike="noStrike" err="1">
                <a:effectLst/>
              </a:rPr>
              <a:t>створити</a:t>
            </a:r>
            <a:r>
              <a:rPr lang="ru-RU" sz="1300" b="0" i="0" u="none" strike="noStrike">
                <a:effectLst/>
              </a:rPr>
              <a:t> </a:t>
            </a:r>
            <a:r>
              <a:rPr lang="ru-RU" sz="1300" b="0" i="0" u="none" strike="noStrike" err="1">
                <a:effectLst/>
              </a:rPr>
              <a:t>ефективніші</a:t>
            </a:r>
            <a:r>
              <a:rPr lang="ru-RU" sz="1300" b="0" i="0" u="none" strike="noStrike">
                <a:effectLst/>
              </a:rPr>
              <a:t> </a:t>
            </a:r>
            <a:r>
              <a:rPr lang="ru-RU" sz="1300" b="0" i="0" u="none" strike="noStrike" err="1">
                <a:effectLst/>
              </a:rPr>
              <a:t>стратегії</a:t>
            </a:r>
            <a:r>
              <a:rPr lang="ru-RU" sz="1300" b="0" i="0" u="none" strike="noStrike">
                <a:effectLst/>
              </a:rPr>
              <a:t> </a:t>
            </a:r>
            <a:r>
              <a:rPr lang="ru-RU" sz="1300" b="0" i="0" u="none" strike="noStrike" err="1">
                <a:effectLst/>
              </a:rPr>
              <a:t>боротьби</a:t>
            </a:r>
            <a:r>
              <a:rPr lang="ru-RU" sz="1300" b="0" i="0" u="none" strike="noStrike">
                <a:effectLst/>
              </a:rPr>
              <a:t>.</a:t>
            </a:r>
          </a:p>
          <a:p>
            <a:pPr>
              <a:lnSpc>
                <a:spcPct val="110000"/>
              </a:lnSpc>
            </a:pPr>
            <a:r>
              <a:rPr lang="ru-RU" sz="1300" b="1" i="0" u="none" strike="noStrike" err="1">
                <a:effectLst/>
              </a:rPr>
              <a:t>Індивідуалізація</a:t>
            </a:r>
            <a:r>
              <a:rPr lang="ru-RU" sz="1300" b="1" i="0" u="none" strike="noStrike">
                <a:effectLst/>
              </a:rPr>
              <a:t> </a:t>
            </a:r>
            <a:r>
              <a:rPr lang="ru-RU" sz="1300" b="1" i="0" u="none" strike="noStrike" err="1">
                <a:effectLst/>
              </a:rPr>
              <a:t>покарання</a:t>
            </a:r>
            <a:endParaRPr lang="ru-RU" sz="1300" b="1" i="0" u="none" strike="noStrike">
              <a:effectLst/>
            </a:endParaRPr>
          </a:p>
          <a:p>
            <a:pPr>
              <a:lnSpc>
                <a:spcPct val="110000"/>
              </a:lnSpc>
            </a:pPr>
            <a:r>
              <a:rPr lang="ru-RU" sz="1300" b="0" i="0" u="none" strike="noStrike" err="1">
                <a:effectLst/>
              </a:rPr>
              <a:t>Індивідуалізація</a:t>
            </a:r>
            <a:r>
              <a:rPr lang="ru-RU" sz="1300" b="0" i="0" u="none" strike="noStrike">
                <a:effectLst/>
              </a:rPr>
              <a:t> </a:t>
            </a:r>
            <a:r>
              <a:rPr lang="ru-RU" sz="1300" b="0" i="0" u="none" strike="noStrike" err="1">
                <a:effectLst/>
              </a:rPr>
              <a:t>покарання</a:t>
            </a:r>
            <a:r>
              <a:rPr lang="ru-RU" sz="1300" b="0" i="0" u="none" strike="noStrike">
                <a:effectLst/>
              </a:rPr>
              <a:t> </a:t>
            </a:r>
            <a:r>
              <a:rPr lang="ru-RU" sz="1300" b="0" i="0" u="none" strike="noStrike" err="1">
                <a:effectLst/>
              </a:rPr>
              <a:t>має</a:t>
            </a:r>
            <a:r>
              <a:rPr lang="ru-RU" sz="1300" b="0" i="0" u="none" strike="noStrike">
                <a:effectLst/>
              </a:rPr>
              <a:t> </a:t>
            </a:r>
            <a:r>
              <a:rPr lang="ru-RU" sz="1300" b="0" i="0" u="none" strike="noStrike" err="1">
                <a:effectLst/>
              </a:rPr>
              <a:t>враховувати</a:t>
            </a:r>
            <a:r>
              <a:rPr lang="ru-RU" sz="1300" b="0" i="0" u="none" strike="noStrike">
                <a:effectLst/>
              </a:rPr>
              <a:t> </a:t>
            </a:r>
            <a:r>
              <a:rPr lang="ru-RU" sz="1300" b="0" i="0" u="none" strike="noStrike" err="1">
                <a:effectLst/>
              </a:rPr>
              <a:t>нейробіологічні</a:t>
            </a:r>
            <a:r>
              <a:rPr lang="ru-RU" sz="1300" b="0" i="0" u="none" strike="noStrike">
                <a:effectLst/>
              </a:rPr>
              <a:t> </a:t>
            </a:r>
            <a:r>
              <a:rPr lang="ru-RU" sz="1300" b="0" i="0" u="none" strike="noStrike" err="1">
                <a:effectLst/>
              </a:rPr>
              <a:t>дані</a:t>
            </a:r>
            <a:r>
              <a:rPr lang="ru-RU" sz="1300" b="0" i="0" u="none" strike="noStrike">
                <a:effectLst/>
              </a:rPr>
              <a:t>. </a:t>
            </a:r>
            <a:r>
              <a:rPr lang="ru-RU" sz="1300" b="0" i="0" u="none" strike="noStrike" err="1">
                <a:effectLst/>
              </a:rPr>
              <a:t>Це</a:t>
            </a:r>
            <a:r>
              <a:rPr lang="ru-RU" sz="1300" b="0" i="0" u="none" strike="noStrike">
                <a:effectLst/>
              </a:rPr>
              <a:t> дозволить </a:t>
            </a:r>
            <a:r>
              <a:rPr lang="ru-RU" sz="1300" b="0" i="0" u="none" strike="noStrike" err="1">
                <a:effectLst/>
              </a:rPr>
              <a:t>покращити</a:t>
            </a:r>
            <a:r>
              <a:rPr lang="ru-RU" sz="1300" b="0" i="0" u="none" strike="noStrike">
                <a:effectLst/>
              </a:rPr>
              <a:t> </a:t>
            </a:r>
            <a:r>
              <a:rPr lang="ru-RU" sz="1300" b="0" i="0" u="none" strike="noStrike" err="1">
                <a:effectLst/>
              </a:rPr>
              <a:t>реабілітацію</a:t>
            </a:r>
            <a:r>
              <a:rPr lang="ru-RU" sz="1300" b="0" i="0" u="none" strike="noStrike">
                <a:effectLst/>
              </a:rPr>
              <a:t> </a:t>
            </a:r>
            <a:r>
              <a:rPr lang="ru-RU" sz="1300" b="0" i="0" u="none" strike="noStrike" err="1">
                <a:effectLst/>
              </a:rPr>
              <a:t>злочинців</a:t>
            </a:r>
            <a:r>
              <a:rPr lang="ru-RU" sz="1300" b="0" i="0" u="none" strike="noStrike">
                <a:effectLst/>
              </a:rPr>
              <a:t>. </a:t>
            </a:r>
            <a:r>
              <a:rPr lang="ru-RU" sz="1300" b="0" i="0" u="none" strike="noStrike" err="1">
                <a:effectLst/>
              </a:rPr>
              <a:t>Можна</a:t>
            </a:r>
            <a:r>
              <a:rPr lang="ru-RU" sz="1300" b="0" i="0" u="none" strike="noStrike">
                <a:effectLst/>
              </a:rPr>
              <a:t> </a:t>
            </a:r>
            <a:r>
              <a:rPr lang="ru-RU" sz="1300" b="0" i="0" u="none" strike="noStrike" err="1">
                <a:effectLst/>
              </a:rPr>
              <a:t>знизити</a:t>
            </a:r>
            <a:r>
              <a:rPr lang="ru-RU" sz="1300" b="0" i="0" u="none" strike="noStrike">
                <a:effectLst/>
              </a:rPr>
              <a:t> </a:t>
            </a:r>
            <a:r>
              <a:rPr lang="ru-RU" sz="1300" b="0" i="0" u="none" strike="noStrike" err="1">
                <a:effectLst/>
              </a:rPr>
              <a:t>ризик</a:t>
            </a:r>
            <a:r>
              <a:rPr lang="ru-RU" sz="1300" b="0" i="0" u="none" strike="noStrike">
                <a:effectLst/>
              </a:rPr>
              <a:t> рецидиву.</a:t>
            </a:r>
          </a:p>
          <a:p>
            <a:pPr>
              <a:lnSpc>
                <a:spcPct val="110000"/>
              </a:lnSpc>
            </a:pPr>
            <a:r>
              <a:rPr lang="ru-RU" sz="1300" b="1" i="0" u="none" strike="noStrike" err="1">
                <a:effectLst/>
              </a:rPr>
              <a:t>Превентивні</a:t>
            </a:r>
            <a:r>
              <a:rPr lang="ru-RU" sz="1300" b="1" i="0" u="none" strike="noStrike">
                <a:effectLst/>
              </a:rPr>
              <a:t> заходи</a:t>
            </a:r>
          </a:p>
          <a:p>
            <a:pPr>
              <a:lnSpc>
                <a:spcPct val="110000"/>
              </a:lnSpc>
            </a:pPr>
            <a:r>
              <a:rPr lang="ru-RU" sz="1300" b="0" i="0" u="none" strike="noStrike" err="1">
                <a:effectLst/>
              </a:rPr>
              <a:t>Майбутнє</a:t>
            </a:r>
            <a:r>
              <a:rPr lang="ru-RU" sz="1300" b="0" i="0" u="none" strike="noStrike">
                <a:effectLst/>
              </a:rPr>
              <a:t> за </a:t>
            </a:r>
            <a:r>
              <a:rPr lang="ru-RU" sz="1300" b="0" i="0" u="none" strike="noStrike" err="1">
                <a:effectLst/>
              </a:rPr>
              <a:t>превентивними</a:t>
            </a:r>
            <a:r>
              <a:rPr lang="ru-RU" sz="1300" b="0" i="0" u="none" strike="noStrike">
                <a:effectLst/>
              </a:rPr>
              <a:t> заходами. </a:t>
            </a:r>
            <a:r>
              <a:rPr lang="ru-RU" sz="1300" b="0" i="0" u="none" strike="noStrike" err="1">
                <a:effectLst/>
              </a:rPr>
              <a:t>Необхідно</a:t>
            </a:r>
            <a:r>
              <a:rPr lang="ru-RU" sz="1300" b="0" i="0" u="none" strike="noStrike">
                <a:effectLst/>
              </a:rPr>
              <a:t> </a:t>
            </a:r>
            <a:r>
              <a:rPr lang="ru-RU" sz="1300" b="0" i="0" u="none" strike="noStrike" err="1">
                <a:effectLst/>
              </a:rPr>
              <a:t>розвивати</a:t>
            </a:r>
            <a:r>
              <a:rPr lang="ru-RU" sz="1300" b="0" i="0" u="none" strike="noStrike">
                <a:effectLst/>
              </a:rPr>
              <a:t> </a:t>
            </a:r>
            <a:r>
              <a:rPr lang="ru-RU" sz="1300" b="0" i="0" u="none" strike="noStrike" err="1">
                <a:effectLst/>
              </a:rPr>
              <a:t>реабілітаційні</a:t>
            </a:r>
            <a:r>
              <a:rPr lang="ru-RU" sz="1300" b="0" i="0" u="none" strike="noStrike">
                <a:effectLst/>
              </a:rPr>
              <a:t> </a:t>
            </a:r>
            <a:r>
              <a:rPr lang="ru-RU" sz="1300" b="0" i="0" u="none" strike="noStrike" err="1">
                <a:effectLst/>
              </a:rPr>
              <a:t>програми</a:t>
            </a:r>
            <a:r>
              <a:rPr lang="ru-RU" sz="1300" b="0" i="0" u="none" strike="noStrike">
                <a:effectLst/>
              </a:rPr>
              <a:t>. </a:t>
            </a:r>
            <a:r>
              <a:rPr lang="ru-RU" sz="1300" b="0" i="0" u="none" strike="noStrike" err="1">
                <a:effectLst/>
              </a:rPr>
              <a:t>Це</a:t>
            </a:r>
            <a:r>
              <a:rPr lang="ru-RU" sz="1300" b="0" i="0" u="none" strike="noStrike">
                <a:effectLst/>
              </a:rPr>
              <a:t> дозволить </a:t>
            </a:r>
            <a:r>
              <a:rPr lang="ru-RU" sz="1300" b="0" i="0" u="none" strike="noStrike" err="1">
                <a:effectLst/>
              </a:rPr>
              <a:t>зменшити</a:t>
            </a:r>
            <a:r>
              <a:rPr lang="ru-RU" sz="1300" b="0" i="0" u="none" strike="noStrike">
                <a:effectLst/>
              </a:rPr>
              <a:t> </a:t>
            </a:r>
            <a:r>
              <a:rPr lang="ru-RU" sz="1300" b="0" i="0" u="none" strike="noStrike" err="1">
                <a:effectLst/>
              </a:rPr>
              <a:t>рівень</a:t>
            </a:r>
            <a:r>
              <a:rPr lang="ru-RU" sz="1300" b="0" i="0" u="none" strike="noStrike">
                <a:effectLst/>
              </a:rPr>
              <a:t> </a:t>
            </a:r>
            <a:r>
              <a:rPr lang="ru-RU" sz="1300" b="0" i="0" u="none" strike="noStrike" err="1">
                <a:effectLst/>
              </a:rPr>
              <a:t>злочинності</a:t>
            </a:r>
            <a:r>
              <a:rPr lang="ru-RU" sz="1300" b="0" i="0" u="none" strike="noStrike">
                <a:effectLst/>
              </a:rPr>
              <a:t> у </a:t>
            </a:r>
            <a:r>
              <a:rPr lang="ru-RU" sz="1300" b="0" i="0" u="none" strike="noStrike" err="1">
                <a:effectLst/>
              </a:rPr>
              <a:t>суспільстві</a:t>
            </a:r>
            <a:r>
              <a:rPr lang="ru-RU" sz="1300" b="0" i="0" u="none" strike="noStrike">
                <a:effectLst/>
              </a:rPr>
              <a:t>.</a:t>
            </a:r>
          </a:p>
          <a:p>
            <a:pPr>
              <a:lnSpc>
                <a:spcPct val="110000"/>
              </a:lnSpc>
            </a:pPr>
            <a:endParaRPr lang="ru-UA" sz="1300"/>
          </a:p>
        </p:txBody>
      </p:sp>
    </p:spTree>
    <p:extLst>
      <p:ext uri="{BB962C8B-B14F-4D97-AF65-F5344CB8AC3E}">
        <p14:creationId xmlns:p14="http://schemas.microsoft.com/office/powerpoint/2010/main" val="3009765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5" name="Рисунок 4" descr="Изображение выглядит как небо, облако, осьминог, беспозвоночный&#10;&#10;Контент, сгенерированный ИИ, может содержать ошибки.">
            <a:extLst>
              <a:ext uri="{FF2B5EF4-FFF2-40B4-BE49-F238E27FC236}">
                <a16:creationId xmlns:a16="http://schemas.microsoft.com/office/drawing/2014/main" id="{A5185A84-1348-8D1C-B9D3-E35DE2922E02}"/>
              </a:ext>
            </a:extLst>
          </p:cNvPr>
          <p:cNvPicPr>
            <a:picLocks noChangeAspect="1"/>
          </p:cNvPicPr>
          <p:nvPr/>
        </p:nvPicPr>
        <p:blipFill>
          <a:blip r:embed="rId2"/>
          <a:srcRect t="23736" r="-1" b="-1"/>
          <a:stretch/>
        </p:blipFill>
        <p:spPr>
          <a:xfrm>
            <a:off x="8860" y="10"/>
            <a:ext cx="6924201" cy="6857990"/>
          </a:xfrm>
          <a:prstGeom prst="rect">
            <a:avLst/>
          </a:prstGeom>
        </p:spPr>
      </p:pic>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570382" y="1358901"/>
            <a:ext cx="3707844" cy="2730498"/>
          </a:xfrm>
        </p:spPr>
        <p:txBody>
          <a:bodyPr>
            <a:normAutofit/>
          </a:bodyPr>
          <a:lstStyle/>
          <a:p>
            <a:endParaRPr lang="ru-UA"/>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7676707" y="4165601"/>
            <a:ext cx="3487479" cy="789172"/>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a:lnSpc>
                <a:spcPct val="110000"/>
              </a:lnSpc>
            </a:pPr>
            <a:r>
              <a:rPr lang="en-US" sz="2000" b="1"/>
              <a:t>Viacheslav TULIAKOV © 2025</a:t>
            </a:r>
            <a:endParaRPr lang="uk-UA" sz="2000"/>
          </a:p>
        </p:txBody>
      </p:sp>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D19A4E-A35C-7E1A-D42A-0378667D21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060" r="6244" b="2"/>
          <a:stretch/>
        </p:blipFill>
        <p:spPr bwMode="auto">
          <a:xfrm>
            <a:off x="20" y="10"/>
            <a:ext cx="4024741"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F7A86EEA-53E2-EDB0-5F5C-3EB8F0940962}"/>
              </a:ext>
            </a:extLst>
          </p:cNvPr>
          <p:cNvSpPr>
            <a:spLocks noGrp="1"/>
          </p:cNvSpPr>
          <p:nvPr>
            <p:ph sz="quarter" idx="13"/>
          </p:nvPr>
        </p:nvSpPr>
        <p:spPr>
          <a:xfrm>
            <a:off x="4465048" y="1023257"/>
            <a:ext cx="6686656" cy="5317907"/>
          </a:xfrm>
        </p:spPr>
        <p:txBody>
          <a:bodyPr>
            <a:normAutofit/>
          </a:bodyPr>
          <a:lstStyle/>
          <a:p>
            <a:pPr>
              <a:lnSpc>
                <a:spcPct val="110000"/>
              </a:lnSpc>
            </a:pPr>
            <a:r>
              <a:rPr lang="en-US" sz="1400" dirty="0">
                <a:latin typeface="Times New Roman" panose="02020603050405020304" pitchFamily="18" charset="0"/>
                <a:cs typeface="Times New Roman" panose="02020603050405020304" pitchFamily="18" charset="0"/>
              </a:rPr>
              <a:t>MALA IN SE v MALA PRJHIBITA</a:t>
            </a:r>
          </a:p>
          <a:p>
            <a:pPr>
              <a:lnSpc>
                <a:spcPct val="110000"/>
              </a:lnSpc>
            </a:pPr>
            <a:endParaRPr lang="en" sz="1400" b="0" i="0" u="none" strike="noStrike" dirty="0">
              <a:effectLst/>
              <a:latin typeface="Times New Roman" panose="02020603050405020304" pitchFamily="18" charset="0"/>
              <a:cs typeface="Times New Roman" panose="02020603050405020304" pitchFamily="18" charset="0"/>
            </a:endParaRPr>
          </a:p>
          <a:p>
            <a:pPr>
              <a:lnSpc>
                <a:spcPct val="110000"/>
              </a:lnSpc>
            </a:pPr>
            <a:endParaRPr lang="ru-RU" sz="1400" b="0" i="0" u="none" strike="noStrike" dirty="0">
              <a:effectLst/>
              <a:latin typeface="Times New Roman" panose="02020603050405020304" pitchFamily="18" charset="0"/>
              <a:cs typeface="Times New Roman" panose="02020603050405020304" pitchFamily="18" charset="0"/>
            </a:endParaRPr>
          </a:p>
          <a:p>
            <a:pPr marL="0" indent="0">
              <a:lnSpc>
                <a:spcPct val="110000"/>
              </a:lnSpc>
              <a:buNone/>
            </a:pPr>
            <a:r>
              <a:rPr lang="ru-RU" sz="1400" dirty="0" err="1">
                <a:latin typeface="Times New Roman" panose="02020603050405020304" pitchFamily="18" charset="0"/>
                <a:cs typeface="Times New Roman" panose="02020603050405020304" pitchFamily="18" charset="0"/>
              </a:rPr>
              <a:t>Визначення</a:t>
            </a:r>
            <a:r>
              <a:rPr lang="ru-RU" sz="1400" dirty="0">
                <a:latin typeface="Times New Roman" panose="02020603050405020304" pitchFamily="18" charset="0"/>
                <a:cs typeface="Times New Roman" panose="02020603050405020304" pitchFamily="18" charset="0"/>
              </a:rPr>
              <a:t> понять </a:t>
            </a:r>
            <a:r>
              <a:rPr lang="en" sz="1400" i="1" dirty="0">
                <a:latin typeface="Times New Roman" panose="02020603050405020304" pitchFamily="18" charset="0"/>
                <a:cs typeface="Times New Roman" panose="02020603050405020304" pitchFamily="18" charset="0"/>
              </a:rPr>
              <a:t>mala in se</a:t>
            </a:r>
            <a:r>
              <a:rPr lang="en" sz="1400" dirty="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та </a:t>
            </a:r>
            <a:r>
              <a:rPr lang="en" sz="1400" i="1" dirty="0">
                <a:latin typeface="Times New Roman" panose="02020603050405020304" pitchFamily="18" charset="0"/>
                <a:cs typeface="Times New Roman" panose="02020603050405020304" pitchFamily="18" charset="0"/>
              </a:rPr>
              <a:t>mala </a:t>
            </a:r>
            <a:r>
              <a:rPr lang="en" sz="1400" i="1" dirty="0" err="1">
                <a:latin typeface="Times New Roman" panose="02020603050405020304" pitchFamily="18" charset="0"/>
                <a:cs typeface="Times New Roman" panose="02020603050405020304" pitchFamily="18" charset="0"/>
              </a:rPr>
              <a:t>prohibita</a:t>
            </a:r>
            <a:r>
              <a:rPr lang="ru-RU" sz="1400" dirty="0" err="1">
                <a:latin typeface="Times New Roman" panose="02020603050405020304" pitchFamily="18" charset="0"/>
                <a:cs typeface="Times New Roman" panose="02020603050405020304" pitchFamily="18" charset="0"/>
              </a:rPr>
              <a:t>Їх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значення</a:t>
            </a:r>
            <a:r>
              <a:rPr lang="ru-RU" sz="1400" dirty="0">
                <a:latin typeface="Times New Roman" panose="02020603050405020304" pitchFamily="18" charset="0"/>
                <a:cs typeface="Times New Roman" panose="02020603050405020304" pitchFamily="18" charset="0"/>
              </a:rPr>
              <a:t> в </a:t>
            </a:r>
            <a:r>
              <a:rPr lang="ru-RU" sz="1400" dirty="0" err="1">
                <a:latin typeface="Times New Roman" panose="02020603050405020304" pitchFamily="18" charset="0"/>
                <a:cs typeface="Times New Roman" panose="02020603050405020304" pitchFamily="18" charset="0"/>
              </a:rPr>
              <a:t>кримінальному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правіЧому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розмежування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важливе</a:t>
            </a:r>
            <a:r>
              <a:rPr lang="ru-RU" sz="1400"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a:lnSpc>
                <a:spcPct val="110000"/>
              </a:lnSpc>
            </a:pPr>
            <a:br>
              <a:rPr lang="ru-RU" sz="1400" dirty="0">
                <a:latin typeface="Times New Roman" panose="02020603050405020304" pitchFamily="18" charset="0"/>
                <a:cs typeface="Times New Roman" panose="02020603050405020304" pitchFamily="18" charset="0"/>
              </a:rPr>
            </a:br>
            <a:r>
              <a:rPr lang="en" sz="1400" b="1" i="0" u="none" strike="noStrike" dirty="0">
                <a:effectLst/>
                <a:latin typeface="Times New Roman" panose="02020603050405020304" pitchFamily="18" charset="0"/>
                <a:cs typeface="Times New Roman" panose="02020603050405020304" pitchFamily="18" charset="0"/>
              </a:rPr>
              <a:t>Mala in se (</a:t>
            </a:r>
            <a:r>
              <a:rPr lang="ru-RU" sz="1400" b="1" i="0" u="none" strike="noStrike" dirty="0" err="1">
                <a:effectLst/>
                <a:latin typeface="Times New Roman" panose="02020603050405020304" pitchFamily="18" charset="0"/>
                <a:cs typeface="Times New Roman" panose="02020603050405020304" pitchFamily="18" charset="0"/>
              </a:rPr>
              <a:t>Злочини</a:t>
            </a:r>
            <a:r>
              <a:rPr lang="ru-RU" sz="1400" b="1" i="0" u="none" strike="noStrike" dirty="0">
                <a:effectLst/>
                <a:latin typeface="Times New Roman" panose="02020603050405020304" pitchFamily="18" charset="0"/>
                <a:cs typeface="Times New Roman" panose="02020603050405020304" pitchFamily="18" charset="0"/>
              </a:rPr>
              <a:t>, </a:t>
            </a:r>
            <a:r>
              <a:rPr lang="ru-RU" sz="1400" b="1" i="0" u="none" strike="noStrike" dirty="0" err="1">
                <a:effectLst/>
                <a:latin typeface="Times New Roman" panose="02020603050405020304" pitchFamily="18" charset="0"/>
                <a:cs typeface="Times New Roman" panose="02020603050405020304" pitchFamily="18" charset="0"/>
              </a:rPr>
              <a:t>які</a:t>
            </a:r>
            <a:r>
              <a:rPr lang="ru-RU" sz="1400" b="1" i="0" u="none" strike="noStrike" dirty="0">
                <a:effectLst/>
                <a:latin typeface="Times New Roman" panose="02020603050405020304" pitchFamily="18" charset="0"/>
                <a:cs typeface="Times New Roman" panose="02020603050405020304" pitchFamily="18" charset="0"/>
              </a:rPr>
              <a:t> </a:t>
            </a:r>
            <a:r>
              <a:rPr lang="ru-RU" sz="1400" b="1" i="0" u="none" strike="noStrike" dirty="0" err="1">
                <a:effectLst/>
                <a:latin typeface="Times New Roman" panose="02020603050405020304" pitchFamily="18" charset="0"/>
                <a:cs typeface="Times New Roman" panose="02020603050405020304" pitchFamily="18" charset="0"/>
              </a:rPr>
              <a:t>є</a:t>
            </a:r>
            <a:r>
              <a:rPr lang="ru-RU" sz="1400" b="1" i="0" u="none" strike="noStrike" dirty="0">
                <a:effectLst/>
                <a:latin typeface="Times New Roman" panose="02020603050405020304" pitchFamily="18" charset="0"/>
                <a:cs typeface="Times New Roman" panose="02020603050405020304" pitchFamily="18" charset="0"/>
              </a:rPr>
              <a:t> злом </a:t>
            </a:r>
            <a:r>
              <a:rPr lang="ru-RU" sz="1400" b="1" i="0" u="none" strike="noStrike" dirty="0" err="1">
                <a:effectLst/>
                <a:latin typeface="Times New Roman" panose="02020603050405020304" pitchFamily="18" charset="0"/>
                <a:cs typeface="Times New Roman" panose="02020603050405020304" pitchFamily="18" charset="0"/>
              </a:rPr>
              <a:t>самі</a:t>
            </a:r>
            <a:r>
              <a:rPr lang="ru-RU" sz="1400" b="1" i="0" u="none" strike="noStrike" dirty="0">
                <a:effectLst/>
                <a:latin typeface="Times New Roman" panose="02020603050405020304" pitchFamily="18" charset="0"/>
                <a:cs typeface="Times New Roman" panose="02020603050405020304" pitchFamily="18" charset="0"/>
              </a:rPr>
              <a:t> по </a:t>
            </a:r>
            <a:r>
              <a:rPr lang="ru-RU" sz="1400" b="1" i="0" u="none" strike="noStrike" dirty="0" err="1">
                <a:effectLst/>
                <a:latin typeface="Times New Roman" panose="02020603050405020304" pitchFamily="18" charset="0"/>
                <a:cs typeface="Times New Roman" panose="02020603050405020304" pitchFamily="18" charset="0"/>
              </a:rPr>
              <a:t>собі</a:t>
            </a:r>
            <a:r>
              <a:rPr lang="ru-RU" sz="1400" b="1" i="0" u="none" strike="noStrike" dirty="0">
                <a:effectLst/>
                <a:latin typeface="Times New Roman" panose="02020603050405020304" pitchFamily="18" charset="0"/>
                <a:cs typeface="Times New Roman" panose="02020603050405020304" pitchFamily="18" charset="0"/>
              </a:rPr>
              <a:t>)</a:t>
            </a:r>
          </a:p>
          <a:p>
            <a:pPr>
              <a:lnSpc>
                <a:spcPct val="110000"/>
              </a:lnSpc>
              <a:buFont typeface="Arial" panose="020B0604020202020204" pitchFamily="34" charset="0"/>
              <a:buChar char="•"/>
            </a:pPr>
            <a:r>
              <a:rPr lang="ru-RU" sz="1400" b="0" i="0" u="none" strike="noStrike" dirty="0">
                <a:effectLst/>
                <a:latin typeface="Times New Roman" panose="02020603050405020304" pitchFamily="18" charset="0"/>
                <a:cs typeface="Times New Roman" panose="02020603050405020304" pitchFamily="18" charset="0"/>
              </a:rPr>
              <a:t>Природа таких </a:t>
            </a:r>
            <a:r>
              <a:rPr lang="ru-RU" sz="1400" b="0" i="0" u="none" strike="noStrike" dirty="0" err="1">
                <a:effectLst/>
                <a:latin typeface="Times New Roman" panose="02020603050405020304" pitchFamily="18" charset="0"/>
                <a:cs typeface="Times New Roman" panose="02020603050405020304" pitchFamily="18" charset="0"/>
              </a:rPr>
              <a:t>злочинів</a:t>
            </a:r>
            <a:r>
              <a:rPr lang="ru-RU" sz="1400" b="0" i="0" u="none" strike="noStrike" dirty="0">
                <a:effectLst/>
                <a:latin typeface="Times New Roman" panose="02020603050405020304" pitchFamily="18" charset="0"/>
                <a:cs typeface="Times New Roman" panose="02020603050405020304" pitchFamily="18" charset="0"/>
              </a:rPr>
              <a:t> (моральна, </a:t>
            </a:r>
            <a:r>
              <a:rPr lang="ru-RU" sz="1400" b="0" i="0" u="none" strike="noStrike" dirty="0" err="1">
                <a:effectLst/>
                <a:latin typeface="Times New Roman" panose="02020603050405020304" pitchFamily="18" charset="0"/>
                <a:cs typeface="Times New Roman" panose="02020603050405020304" pitchFamily="18" charset="0"/>
              </a:rPr>
              <a:t>етична</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суспільно</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небезпечна</a:t>
            </a:r>
            <a:r>
              <a:rPr lang="ru-RU" sz="1400" b="0" i="0" u="none" strike="noStrike" dirty="0">
                <a:effectLst/>
                <a:latin typeface="Times New Roman" panose="02020603050405020304" pitchFamily="18" charset="0"/>
                <a:cs typeface="Times New Roman" panose="02020603050405020304" pitchFamily="18" charset="0"/>
              </a:rPr>
              <a:t>)</a:t>
            </a:r>
          </a:p>
          <a:p>
            <a:pPr>
              <a:lnSpc>
                <a:spcPct val="110000"/>
              </a:lnSpc>
              <a:buFont typeface="Arial" panose="020B0604020202020204" pitchFamily="34" charset="0"/>
              <a:buChar char="•"/>
            </a:pPr>
            <a:r>
              <a:rPr lang="ru-RU" sz="1400" b="0" i="0" u="none" strike="noStrike" dirty="0" err="1">
                <a:effectLst/>
                <a:latin typeface="Times New Roman" panose="02020603050405020304" pitchFamily="18" charset="0"/>
                <a:cs typeface="Times New Roman" panose="02020603050405020304" pitchFamily="18" charset="0"/>
              </a:rPr>
              <a:t>Приклади</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вбивство</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згвалтування</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крадіжка</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насильство</a:t>
            </a:r>
            <a:endParaRPr lang="ru-RU" sz="1400" b="0" i="0" u="none" strike="noStrike" dirty="0">
              <a:effectLst/>
              <a:latin typeface="Times New Roman" panose="02020603050405020304" pitchFamily="18" charset="0"/>
              <a:cs typeface="Times New Roman" panose="02020603050405020304" pitchFamily="18" charset="0"/>
            </a:endParaRPr>
          </a:p>
          <a:p>
            <a:pPr>
              <a:lnSpc>
                <a:spcPct val="110000"/>
              </a:lnSpc>
              <a:buFont typeface="Arial" panose="020B0604020202020204" pitchFamily="34" charset="0"/>
              <a:buChar char="•"/>
            </a:pPr>
            <a:r>
              <a:rPr lang="ru-RU" sz="1400" b="0" i="0" u="none" strike="noStrike" dirty="0" err="1">
                <a:effectLst/>
                <a:latin typeface="Times New Roman" panose="02020603050405020304" pitchFamily="18" charset="0"/>
                <a:cs typeface="Times New Roman" panose="02020603050405020304" pitchFamily="18" charset="0"/>
              </a:rPr>
              <a:t>Історичні</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аспекти</a:t>
            </a:r>
            <a:r>
              <a:rPr lang="ru-RU" sz="1400" b="0" i="0" u="none" strike="noStrike" dirty="0">
                <a:effectLst/>
                <a:latin typeface="Times New Roman" panose="02020603050405020304" pitchFamily="18" charset="0"/>
                <a:cs typeface="Times New Roman" panose="02020603050405020304" pitchFamily="18" charset="0"/>
              </a:rPr>
              <a:t>: як вони </a:t>
            </a:r>
            <a:r>
              <a:rPr lang="ru-RU" sz="1400" b="0" i="0" u="none" strike="noStrike" dirty="0" err="1">
                <a:effectLst/>
                <a:latin typeface="Times New Roman" panose="02020603050405020304" pitchFamily="18" charset="0"/>
                <a:cs typeface="Times New Roman" panose="02020603050405020304" pitchFamily="18" charset="0"/>
              </a:rPr>
              <a:t>формувалися</a:t>
            </a:r>
            <a:r>
              <a:rPr lang="ru-RU" sz="1400" b="0" i="0" u="none" strike="noStrike" dirty="0">
                <a:effectLst/>
                <a:latin typeface="Times New Roman" panose="02020603050405020304" pitchFamily="18" charset="0"/>
                <a:cs typeface="Times New Roman" panose="02020603050405020304" pitchFamily="18" charset="0"/>
              </a:rPr>
              <a:t> в </a:t>
            </a:r>
            <a:r>
              <a:rPr lang="ru-RU" sz="1400" b="0" i="0" u="none" strike="noStrike" dirty="0" err="1">
                <a:effectLst/>
                <a:latin typeface="Times New Roman" panose="02020603050405020304" pitchFamily="18" charset="0"/>
                <a:cs typeface="Times New Roman" panose="02020603050405020304" pitchFamily="18" charset="0"/>
              </a:rPr>
              <a:t>різних</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правових</a:t>
            </a:r>
            <a:r>
              <a:rPr lang="ru-RU" sz="1400" b="0" i="0" u="none" strike="noStrike" dirty="0">
                <a:effectLst/>
                <a:latin typeface="Times New Roman" panose="02020603050405020304" pitchFamily="18" charset="0"/>
                <a:cs typeface="Times New Roman" panose="02020603050405020304" pitchFamily="18" charset="0"/>
              </a:rPr>
              <a:t> системах</a:t>
            </a:r>
          </a:p>
          <a:p>
            <a:pPr>
              <a:lnSpc>
                <a:spcPct val="110000"/>
              </a:lnSpc>
            </a:pPr>
            <a:r>
              <a:rPr lang="ru-RU" sz="1400" b="1" i="0" u="none" strike="noStrike" dirty="0">
                <a:effectLst/>
                <a:latin typeface="Times New Roman" panose="02020603050405020304" pitchFamily="18" charset="0"/>
                <a:cs typeface="Times New Roman" panose="02020603050405020304" pitchFamily="18" charset="0"/>
              </a:rPr>
              <a:t>3. </a:t>
            </a:r>
            <a:r>
              <a:rPr lang="en" sz="1400" b="1" i="0" u="none" strike="noStrike" dirty="0">
                <a:effectLst/>
                <a:latin typeface="Times New Roman" panose="02020603050405020304" pitchFamily="18" charset="0"/>
                <a:cs typeface="Times New Roman" panose="02020603050405020304" pitchFamily="18" charset="0"/>
              </a:rPr>
              <a:t>Mala </a:t>
            </a:r>
            <a:r>
              <a:rPr lang="en" sz="1400" b="1" i="0" u="none" strike="noStrike" dirty="0" err="1">
                <a:effectLst/>
                <a:latin typeface="Times New Roman" panose="02020603050405020304" pitchFamily="18" charset="0"/>
                <a:cs typeface="Times New Roman" panose="02020603050405020304" pitchFamily="18" charset="0"/>
              </a:rPr>
              <a:t>prohibita</a:t>
            </a:r>
            <a:r>
              <a:rPr lang="en" sz="1400" b="1" i="0" u="none" strike="noStrike" dirty="0">
                <a:effectLst/>
                <a:latin typeface="Times New Roman" panose="02020603050405020304" pitchFamily="18" charset="0"/>
                <a:cs typeface="Times New Roman" panose="02020603050405020304" pitchFamily="18" charset="0"/>
              </a:rPr>
              <a:t> (</a:t>
            </a:r>
            <a:r>
              <a:rPr lang="ru-RU" sz="1400" b="1" i="0" u="none" strike="noStrike" dirty="0" err="1">
                <a:effectLst/>
                <a:latin typeface="Times New Roman" panose="02020603050405020304" pitchFamily="18" charset="0"/>
                <a:cs typeface="Times New Roman" panose="02020603050405020304" pitchFamily="18" charset="0"/>
              </a:rPr>
              <a:t>Злочини</a:t>
            </a:r>
            <a:r>
              <a:rPr lang="ru-RU" sz="1400" b="1" i="0" u="none" strike="noStrike" dirty="0">
                <a:effectLst/>
                <a:latin typeface="Times New Roman" panose="02020603050405020304" pitchFamily="18" charset="0"/>
                <a:cs typeface="Times New Roman" panose="02020603050405020304" pitchFamily="18" charset="0"/>
              </a:rPr>
              <a:t>, </a:t>
            </a:r>
            <a:r>
              <a:rPr lang="ru-RU" sz="1400" b="1" i="0" u="none" strike="noStrike" dirty="0" err="1">
                <a:effectLst/>
                <a:latin typeface="Times New Roman" panose="02020603050405020304" pitchFamily="18" charset="0"/>
                <a:cs typeface="Times New Roman" panose="02020603050405020304" pitchFamily="18" charset="0"/>
              </a:rPr>
              <a:t>що</a:t>
            </a:r>
            <a:r>
              <a:rPr lang="ru-RU" sz="1400" b="1" i="0" u="none" strike="noStrike" dirty="0">
                <a:effectLst/>
                <a:latin typeface="Times New Roman" panose="02020603050405020304" pitchFamily="18" charset="0"/>
                <a:cs typeface="Times New Roman" panose="02020603050405020304" pitchFamily="18" charset="0"/>
              </a:rPr>
              <a:t> </a:t>
            </a:r>
            <a:r>
              <a:rPr lang="ru-RU" sz="1400" b="1" i="0" u="none" strike="noStrike" dirty="0" err="1">
                <a:effectLst/>
                <a:latin typeface="Times New Roman" panose="02020603050405020304" pitchFamily="18" charset="0"/>
                <a:cs typeface="Times New Roman" panose="02020603050405020304" pitchFamily="18" charset="0"/>
              </a:rPr>
              <a:t>є</a:t>
            </a:r>
            <a:r>
              <a:rPr lang="ru-RU" sz="1400" b="1" i="0" u="none" strike="noStrike" dirty="0">
                <a:effectLst/>
                <a:latin typeface="Times New Roman" panose="02020603050405020304" pitchFamily="18" charset="0"/>
                <a:cs typeface="Times New Roman" panose="02020603050405020304" pitchFamily="18" charset="0"/>
              </a:rPr>
              <a:t> </a:t>
            </a:r>
            <a:r>
              <a:rPr lang="ru-RU" sz="1400" b="1" i="0" u="none" strike="noStrike" dirty="0" err="1">
                <a:effectLst/>
                <a:latin typeface="Times New Roman" panose="02020603050405020304" pitchFamily="18" charset="0"/>
                <a:cs typeface="Times New Roman" panose="02020603050405020304" pitchFamily="18" charset="0"/>
              </a:rPr>
              <a:t>злочинами</a:t>
            </a:r>
            <a:r>
              <a:rPr lang="ru-RU" sz="1400" b="1" i="0" u="none" strike="noStrike" dirty="0">
                <a:effectLst/>
                <a:latin typeface="Times New Roman" panose="02020603050405020304" pitchFamily="18" charset="0"/>
                <a:cs typeface="Times New Roman" panose="02020603050405020304" pitchFamily="18" charset="0"/>
              </a:rPr>
              <a:t> через </a:t>
            </a:r>
            <a:r>
              <a:rPr lang="ru-RU" sz="1400" b="1" i="0" u="none" strike="noStrike" dirty="0" err="1">
                <a:effectLst/>
                <a:latin typeface="Times New Roman" panose="02020603050405020304" pitchFamily="18" charset="0"/>
                <a:cs typeface="Times New Roman" panose="02020603050405020304" pitchFamily="18" charset="0"/>
              </a:rPr>
              <a:t>заборону</a:t>
            </a:r>
            <a:r>
              <a:rPr lang="ru-RU" sz="1400" b="1" i="0" u="none" strike="noStrike" dirty="0">
                <a:effectLst/>
                <a:latin typeface="Times New Roman" panose="02020603050405020304" pitchFamily="18" charset="0"/>
                <a:cs typeface="Times New Roman" panose="02020603050405020304" pitchFamily="18" charset="0"/>
              </a:rPr>
              <a:t> законом)</a:t>
            </a:r>
          </a:p>
          <a:p>
            <a:pPr>
              <a:lnSpc>
                <a:spcPct val="110000"/>
              </a:lnSpc>
              <a:buFont typeface="Arial" panose="020B0604020202020204" pitchFamily="34" charset="0"/>
              <a:buChar char="•"/>
            </a:pPr>
            <a:r>
              <a:rPr lang="ru-RU" sz="1400" b="0" i="0" u="none" strike="noStrike" dirty="0">
                <a:effectLst/>
                <a:latin typeface="Times New Roman" panose="02020603050405020304" pitchFamily="18" charset="0"/>
                <a:cs typeface="Times New Roman" panose="02020603050405020304" pitchFamily="18" charset="0"/>
              </a:rPr>
              <a:t>Характеристика: не </a:t>
            </a:r>
            <a:r>
              <a:rPr lang="ru-RU" sz="1400" b="0" i="0" u="none" strike="noStrike" dirty="0" err="1">
                <a:effectLst/>
                <a:latin typeface="Times New Roman" panose="02020603050405020304" pitchFamily="18" charset="0"/>
                <a:cs typeface="Times New Roman" panose="02020603050405020304" pitchFamily="18" charset="0"/>
              </a:rPr>
              <a:t>обов’язково</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аморальні</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але</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караються</a:t>
            </a:r>
            <a:r>
              <a:rPr lang="ru-RU" sz="1400" b="0" i="0" u="none" strike="noStrike" dirty="0">
                <a:effectLst/>
                <a:latin typeface="Times New Roman" panose="02020603050405020304" pitchFamily="18" charset="0"/>
                <a:cs typeface="Times New Roman" panose="02020603050405020304" pitchFamily="18" charset="0"/>
              </a:rPr>
              <a:t> законом</a:t>
            </a:r>
          </a:p>
          <a:p>
            <a:pPr>
              <a:lnSpc>
                <a:spcPct val="110000"/>
              </a:lnSpc>
              <a:buFont typeface="Arial" panose="020B0604020202020204" pitchFamily="34" charset="0"/>
              <a:buChar char="•"/>
            </a:pPr>
            <a:r>
              <a:rPr lang="ru-RU" sz="1400" b="0" i="0" u="none" strike="noStrike" dirty="0" err="1">
                <a:effectLst/>
                <a:latin typeface="Times New Roman" panose="02020603050405020304" pitchFamily="18" charset="0"/>
                <a:cs typeface="Times New Roman" panose="02020603050405020304" pitchFamily="18" charset="0"/>
              </a:rPr>
              <a:t>Приклади</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порушення</a:t>
            </a:r>
            <a:r>
              <a:rPr lang="ru-RU" sz="1400" b="0" i="0" u="none" strike="noStrike" dirty="0">
                <a:effectLst/>
                <a:latin typeface="Times New Roman" panose="02020603050405020304" pitchFamily="18" charset="0"/>
                <a:cs typeface="Times New Roman" panose="02020603050405020304" pitchFamily="18" charset="0"/>
              </a:rPr>
              <a:t> ПДР, </a:t>
            </a:r>
            <a:r>
              <a:rPr lang="ru-RU" sz="1400" b="0" i="0" u="none" strike="noStrike" dirty="0" err="1">
                <a:effectLst/>
                <a:latin typeface="Times New Roman" panose="02020603050405020304" pitchFamily="18" charset="0"/>
                <a:cs typeface="Times New Roman" panose="02020603050405020304" pitchFamily="18" charset="0"/>
              </a:rPr>
              <a:t>фінансові</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злочини</a:t>
            </a:r>
            <a:r>
              <a:rPr lang="ru-RU" sz="1400" b="0" i="0" u="none" strike="noStrike" dirty="0">
                <a:effectLst/>
                <a:latin typeface="Times New Roman" panose="02020603050405020304" pitchFamily="18" charset="0"/>
                <a:cs typeface="Times New Roman" panose="02020603050405020304" pitchFamily="18" charset="0"/>
              </a:rPr>
              <a:t>, незаконна </a:t>
            </a:r>
            <a:r>
              <a:rPr lang="ru-RU" sz="1400" b="0" i="0" u="none" strike="noStrike" dirty="0" err="1">
                <a:effectLst/>
                <a:latin typeface="Times New Roman" panose="02020603050405020304" pitchFamily="18" charset="0"/>
                <a:cs typeface="Times New Roman" panose="02020603050405020304" pitchFamily="18" charset="0"/>
              </a:rPr>
              <a:t>міграція</a:t>
            </a:r>
            <a:endParaRPr lang="ru-RU" sz="1400" b="0" i="0" u="none" strike="noStrike" dirty="0">
              <a:effectLst/>
              <a:latin typeface="Times New Roman" panose="02020603050405020304" pitchFamily="18" charset="0"/>
              <a:cs typeface="Times New Roman" panose="02020603050405020304" pitchFamily="18" charset="0"/>
            </a:endParaRPr>
          </a:p>
          <a:p>
            <a:pPr>
              <a:lnSpc>
                <a:spcPct val="110000"/>
              </a:lnSpc>
              <a:buFont typeface="Arial" panose="020B0604020202020204" pitchFamily="34" charset="0"/>
              <a:buChar char="•"/>
            </a:pPr>
            <a:r>
              <a:rPr lang="ru-RU" sz="1400" b="0" i="0" u="none" strike="noStrike" dirty="0">
                <a:effectLst/>
                <a:latin typeface="Times New Roman" panose="02020603050405020304" pitchFamily="18" charset="0"/>
                <a:cs typeface="Times New Roman" panose="02020603050405020304" pitchFamily="18" charset="0"/>
              </a:rPr>
              <a:t>Як </a:t>
            </a:r>
            <a:r>
              <a:rPr lang="ru-RU" sz="1400" b="0" i="0" u="none" strike="noStrike" dirty="0" err="1">
                <a:effectLst/>
                <a:latin typeface="Times New Roman" panose="02020603050405020304" pitchFamily="18" charset="0"/>
                <a:cs typeface="Times New Roman" panose="02020603050405020304" pitchFamily="18" charset="0"/>
              </a:rPr>
              <a:t>змінюються</a:t>
            </a:r>
            <a:r>
              <a:rPr lang="ru-RU" sz="1400" b="0" i="0" u="none" strike="noStrike" dirty="0">
                <a:effectLst/>
                <a:latin typeface="Times New Roman" panose="02020603050405020304" pitchFamily="18" charset="0"/>
                <a:cs typeface="Times New Roman" panose="02020603050405020304" pitchFamily="18" charset="0"/>
              </a:rPr>
              <a:t> з часом (</a:t>
            </a:r>
            <a:r>
              <a:rPr lang="ru-RU" sz="1400" b="0" i="0" u="none" strike="noStrike" dirty="0" err="1">
                <a:effectLst/>
                <a:latin typeface="Times New Roman" panose="02020603050405020304" pitchFamily="18" charset="0"/>
                <a:cs typeface="Times New Roman" panose="02020603050405020304" pitchFamily="18" charset="0"/>
              </a:rPr>
              <a:t>наприклад</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легалізація</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марихуани</a:t>
            </a:r>
            <a:r>
              <a:rPr lang="ru-RU" sz="1400" b="0" i="0" u="none" strike="noStrike" dirty="0">
                <a:effectLst/>
                <a:latin typeface="Times New Roman" panose="02020603050405020304" pitchFamily="18" charset="0"/>
                <a:cs typeface="Times New Roman" panose="02020603050405020304" pitchFamily="18" charset="0"/>
              </a:rPr>
              <a:t> в </a:t>
            </a:r>
            <a:r>
              <a:rPr lang="ru-RU" sz="1400" b="0" i="0" u="none" strike="noStrike" dirty="0" err="1">
                <a:effectLst/>
                <a:latin typeface="Times New Roman" panose="02020603050405020304" pitchFamily="18" charset="0"/>
                <a:cs typeface="Times New Roman" panose="02020603050405020304" pitchFamily="18" charset="0"/>
              </a:rPr>
              <a:t>деяких</a:t>
            </a:r>
            <a:r>
              <a:rPr lang="ru-RU" sz="1400" b="0" i="0" u="none" strike="noStrike" dirty="0">
                <a:effectLst/>
                <a:latin typeface="Times New Roman" panose="02020603050405020304" pitchFamily="18" charset="0"/>
                <a:cs typeface="Times New Roman" panose="02020603050405020304" pitchFamily="18" charset="0"/>
              </a:rPr>
              <a:t> </a:t>
            </a:r>
            <a:r>
              <a:rPr lang="ru-RU" sz="1400" b="0" i="0" u="none" strike="noStrike" dirty="0" err="1">
                <a:effectLst/>
                <a:latin typeface="Times New Roman" panose="02020603050405020304" pitchFamily="18" charset="0"/>
                <a:cs typeface="Times New Roman" panose="02020603050405020304" pitchFamily="18" charset="0"/>
              </a:rPr>
              <a:t>країнах</a:t>
            </a:r>
            <a:r>
              <a:rPr lang="ru-RU" sz="1400" b="0" i="0" u="none" strike="noStrike" dirty="0">
                <a:effectLst/>
                <a:latin typeface="Times New Roman" panose="02020603050405020304" pitchFamily="18" charset="0"/>
                <a:cs typeface="Times New Roman" panose="02020603050405020304" pitchFamily="18" charset="0"/>
              </a:rPr>
              <a:t>)</a:t>
            </a:r>
          </a:p>
          <a:p>
            <a:pPr marL="0" indent="0">
              <a:lnSpc>
                <a:spcPct val="110000"/>
              </a:lnSpc>
              <a:buNone/>
            </a:pPr>
            <a:endParaRPr lang="ru-UA" sz="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2157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Изображение выглядит как текст, Книжная обложка, Человеческое лицо, роман&#10;&#10;Контент, сгенерированный ИИ, может содержать ошибки.">
            <a:extLst>
              <a:ext uri="{FF2B5EF4-FFF2-40B4-BE49-F238E27FC236}">
                <a16:creationId xmlns:a16="http://schemas.microsoft.com/office/drawing/2014/main" id="{5650F418-0AEB-BF96-D3C3-B390A0868E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3413" y="965200"/>
            <a:ext cx="3315018" cy="5003800"/>
          </a:xfrm>
          <a:prstGeom prst="rect">
            <a:avLst/>
          </a:prstGeom>
          <a:noFill/>
          <a:ln w="9525">
            <a:round/>
          </a:ln>
        </p:spPr>
      </p:pic>
      <p:sp>
        <p:nvSpPr>
          <p:cNvPr id="9" name="Title 2">
            <a:extLst>
              <a:ext uri="{FF2B5EF4-FFF2-40B4-BE49-F238E27FC236}">
                <a16:creationId xmlns:a16="http://schemas.microsoft.com/office/drawing/2014/main" id="{FECF3120-389D-5FB2-E9F9-099188E97081}"/>
              </a:ext>
            </a:extLst>
          </p:cNvPr>
          <p:cNvSpPr>
            <a:spLocks noGrp="1"/>
          </p:cNvSpPr>
          <p:nvPr>
            <p:ph type="title"/>
          </p:nvPr>
        </p:nvSpPr>
        <p:spPr>
          <a:xfrm>
            <a:off x="908050" y="971550"/>
            <a:ext cx="6151656" cy="1664074"/>
          </a:xfrm>
        </p:spPr>
        <p:txBody>
          <a:bodyPr>
            <a:normAutofit fontScale="90000"/>
          </a:bodyPr>
          <a:lstStyle/>
          <a:p>
            <a:r>
              <a:rPr lang="en" b="1" dirty="0"/>
              <a:t>Discipline and Punish</a:t>
            </a:r>
            <a:r>
              <a:rPr lang="en" dirty="0"/>
              <a:t>: The Birth of the Prison.</a:t>
            </a:r>
            <a:br>
              <a:rPr lang="en" dirty="0"/>
            </a:br>
            <a:endParaRPr lang="en-US" dirty="0"/>
          </a:p>
        </p:txBody>
      </p:sp>
      <p:sp>
        <p:nvSpPr>
          <p:cNvPr id="5" name="AutoShape 2" descr="9780679752554">
            <a:extLst>
              <a:ext uri="{FF2B5EF4-FFF2-40B4-BE49-F238E27FC236}">
                <a16:creationId xmlns:a16="http://schemas.microsoft.com/office/drawing/2014/main" id="{0E3A1C3A-E293-5BD6-1B2D-84C5A69DAD94}"/>
              </a:ext>
            </a:extLst>
          </p:cNvPr>
          <p:cNvSpPr>
            <a:spLocks noGrp="1" noChangeAspect="1" noChangeArrowheads="1"/>
          </p:cNvSpPr>
          <p:nvPr>
            <p:ph type="body" sz="quarter" idx="1"/>
          </p:nvPr>
        </p:nvSpPr>
        <p:spPr bwMode="auto">
          <a:xfrm>
            <a:off x="632012" y="2191871"/>
            <a:ext cx="6642847" cy="369458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45720" tIns="22860" rIns="45720" bIns="22860" numCol="1" rtlCol="0" anchor="t" anchorCtr="0" compatLnSpc="1">
            <a:prstTxWarp prst="textNoShape">
              <a:avLst/>
            </a:prstTxWarp>
            <a:normAutofit fontScale="85000" lnSpcReduction="20000"/>
          </a:bodyPr>
          <a:lstStyle/>
          <a:p>
            <a:r>
              <a:rPr lang="ru-RU" dirty="0" err="1"/>
              <a:t>Поява</a:t>
            </a:r>
            <a:r>
              <a:rPr lang="ru-RU" dirty="0"/>
              <a:t> </a:t>
            </a:r>
            <a:r>
              <a:rPr lang="ru-RU" dirty="0" err="1"/>
              <a:t>в'язниць</a:t>
            </a:r>
            <a:r>
              <a:rPr lang="ru-RU" dirty="0"/>
              <a:t> як </a:t>
            </a:r>
            <a:r>
              <a:rPr lang="ru-RU" dirty="0" err="1"/>
              <a:t>форми</a:t>
            </a:r>
            <a:r>
              <a:rPr lang="ru-RU" dirty="0"/>
              <a:t> </a:t>
            </a:r>
            <a:r>
              <a:rPr lang="ru-RU" dirty="0" err="1"/>
              <a:t>покарання</a:t>
            </a:r>
            <a:r>
              <a:rPr lang="ru-RU" dirty="0"/>
              <a:t> за </a:t>
            </a:r>
            <a:r>
              <a:rPr lang="ru-RU" dirty="0" err="1"/>
              <a:t>різні</a:t>
            </a:r>
            <a:r>
              <a:rPr lang="ru-RU" dirty="0"/>
              <a:t> </a:t>
            </a:r>
            <a:r>
              <a:rPr lang="ru-RU" dirty="0" err="1"/>
              <a:t>злочини</a:t>
            </a:r>
            <a:r>
              <a:rPr lang="ru-RU" dirty="0"/>
              <a:t>, як </a:t>
            </a:r>
            <a:r>
              <a:rPr lang="ru-RU" dirty="0" err="1"/>
              <a:t>зазначав</a:t>
            </a:r>
            <a:r>
              <a:rPr lang="ru-RU" dirty="0"/>
              <a:t> Фуко, </a:t>
            </a:r>
            <a:r>
              <a:rPr lang="ru-RU" dirty="0" err="1"/>
              <a:t>випливає</a:t>
            </a:r>
            <a:r>
              <a:rPr lang="ru-RU" dirty="0"/>
              <a:t> з </a:t>
            </a:r>
            <a:r>
              <a:rPr lang="ru-RU" dirty="0" err="1"/>
              <a:t>розвитку</a:t>
            </a:r>
            <a:r>
              <a:rPr lang="ru-RU" dirty="0"/>
              <a:t> </a:t>
            </a:r>
            <a:r>
              <a:rPr lang="ru-RU" dirty="0" err="1"/>
              <a:t>дисципліни</a:t>
            </a:r>
            <a:r>
              <a:rPr lang="ru-RU" dirty="0"/>
              <a:t> </a:t>
            </a:r>
            <a:r>
              <a:rPr lang="ru-RU" dirty="0" err="1"/>
              <a:t>протягом</a:t>
            </a:r>
            <a:r>
              <a:rPr lang="ru-RU" dirty="0"/>
              <a:t> 18-19 </a:t>
            </a:r>
            <a:r>
              <a:rPr lang="ru-RU" dirty="0" err="1"/>
              <a:t>століть</a:t>
            </a:r>
            <a:r>
              <a:rPr lang="ru-RU" dirty="0"/>
              <a:t>. </a:t>
            </a:r>
            <a:r>
              <a:rPr lang="ru-RU" dirty="0" err="1"/>
              <a:t>Він</a:t>
            </a:r>
            <a:r>
              <a:rPr lang="ru-RU" dirty="0"/>
              <a:t> </a:t>
            </a:r>
            <a:r>
              <a:rPr lang="ru-RU" dirty="0" err="1"/>
              <a:t>простежує</a:t>
            </a:r>
            <a:r>
              <a:rPr lang="ru-RU" dirty="0"/>
              <a:t> </a:t>
            </a:r>
            <a:r>
              <a:rPr lang="ru-RU" dirty="0" err="1"/>
              <a:t>еволюцію</a:t>
            </a:r>
            <a:r>
              <a:rPr lang="ru-RU" dirty="0"/>
              <a:t> </a:t>
            </a:r>
            <a:r>
              <a:rPr lang="ru-RU" dirty="0" err="1"/>
              <a:t>надзвичайно</a:t>
            </a:r>
            <a:r>
              <a:rPr lang="ru-RU" dirty="0"/>
              <a:t> </a:t>
            </a:r>
            <a:r>
              <a:rPr lang="ru-RU" dirty="0" err="1"/>
              <a:t>складних</a:t>
            </a:r>
            <a:r>
              <a:rPr lang="ru-RU" dirty="0"/>
              <a:t> форм </a:t>
            </a:r>
            <a:r>
              <a:rPr lang="ru-RU" dirty="0" err="1"/>
              <a:t>дисципліни</a:t>
            </a:r>
            <a:r>
              <a:rPr lang="ru-RU" dirty="0"/>
              <a:t>, </a:t>
            </a:r>
            <a:r>
              <a:rPr lang="ru-RU" dirty="0" err="1"/>
              <a:t>які</a:t>
            </a:r>
            <a:r>
              <a:rPr lang="ru-RU" dirty="0"/>
              <a:t> </a:t>
            </a:r>
            <a:r>
              <a:rPr lang="ru-RU" dirty="0" err="1"/>
              <a:t>пов'язані</a:t>
            </a:r>
            <a:r>
              <a:rPr lang="ru-RU" dirty="0"/>
              <a:t> з </a:t>
            </a:r>
            <a:r>
              <a:rPr lang="ru-RU" dirty="0" err="1"/>
              <a:t>найдрібнішими</a:t>
            </a:r>
            <a:r>
              <a:rPr lang="ru-RU" dirty="0"/>
              <a:t> і </a:t>
            </a:r>
            <a:r>
              <a:rPr lang="ru-RU" dirty="0" err="1"/>
              <a:t>найточнішими</a:t>
            </a:r>
            <a:r>
              <a:rPr lang="ru-RU" dirty="0"/>
              <a:t> аспектами </a:t>
            </a:r>
            <a:r>
              <a:rPr lang="ru-RU" dirty="0" err="1"/>
              <a:t>людського</a:t>
            </a:r>
            <a:r>
              <a:rPr lang="ru-RU" dirty="0"/>
              <a:t> </a:t>
            </a:r>
            <a:r>
              <a:rPr lang="ru-RU" dirty="0" err="1"/>
              <a:t>тіла</a:t>
            </a:r>
            <a:r>
              <a:rPr lang="ru-RU" dirty="0"/>
              <a:t>. 
Фуко </a:t>
            </a:r>
            <a:r>
              <a:rPr lang="ru-RU" dirty="0" err="1"/>
              <a:t>стверджує</a:t>
            </a:r>
            <a:r>
              <a:rPr lang="ru-RU" dirty="0"/>
              <a:t>, </a:t>
            </a:r>
            <a:r>
              <a:rPr lang="ru-RU" dirty="0" err="1"/>
              <a:t>що</a:t>
            </a:r>
            <a:r>
              <a:rPr lang="ru-RU" dirty="0"/>
              <a:t> </a:t>
            </a:r>
            <a:r>
              <a:rPr lang="ru-RU" dirty="0" err="1"/>
              <a:t>дисципліна</a:t>
            </a:r>
            <a:r>
              <a:rPr lang="ru-RU" dirty="0"/>
              <a:t> </a:t>
            </a:r>
            <a:r>
              <a:rPr lang="ru-RU" dirty="0" err="1"/>
              <a:t>виростила</a:t>
            </a:r>
            <a:r>
              <a:rPr lang="ru-RU" dirty="0"/>
              <a:t> </a:t>
            </a:r>
            <a:r>
              <a:rPr lang="ru-RU" dirty="0" err="1"/>
              <a:t>нову</a:t>
            </a:r>
            <a:r>
              <a:rPr lang="ru-RU" dirty="0"/>
              <a:t> </a:t>
            </a:r>
            <a:r>
              <a:rPr lang="ru-RU" dirty="0" err="1"/>
              <a:t>економіку</a:t>
            </a:r>
            <a:r>
              <a:rPr lang="ru-RU" dirty="0"/>
              <a:t> і </a:t>
            </a:r>
            <a:r>
              <a:rPr lang="ru-RU" dirty="0" err="1"/>
              <a:t>політику</a:t>
            </a:r>
            <a:r>
              <a:rPr lang="ru-RU" dirty="0"/>
              <a:t> </a:t>
            </a:r>
            <a:r>
              <a:rPr lang="ru-RU" dirty="0" err="1"/>
              <a:t>щодо</a:t>
            </a:r>
            <a:r>
              <a:rPr lang="ru-RU" dirty="0"/>
              <a:t> </a:t>
            </a:r>
            <a:r>
              <a:rPr lang="ru-RU" dirty="0" err="1"/>
              <a:t>людського</a:t>
            </a:r>
            <a:r>
              <a:rPr lang="ru-RU" dirty="0"/>
              <a:t> </a:t>
            </a:r>
            <a:r>
              <a:rPr lang="ru-RU" dirty="0" err="1"/>
              <a:t>тіла</a:t>
            </a:r>
            <a:r>
              <a:rPr lang="ru-RU" dirty="0"/>
              <a:t>. 
</a:t>
            </a:r>
            <a:r>
              <a:rPr lang="ru-RU" dirty="0" err="1"/>
              <a:t>Сучасні</a:t>
            </a:r>
            <a:r>
              <a:rPr lang="ru-RU" dirty="0"/>
              <a:t> установи </a:t>
            </a:r>
            <a:r>
              <a:rPr lang="ru-RU" dirty="0" err="1"/>
              <a:t>вимагають</a:t>
            </a:r>
            <a:r>
              <a:rPr lang="ru-RU" dirty="0"/>
              <a:t>, </a:t>
            </a:r>
            <a:r>
              <a:rPr lang="ru-RU" dirty="0" err="1"/>
              <a:t>щоб</a:t>
            </a:r>
            <a:r>
              <a:rPr lang="ru-RU" dirty="0"/>
              <a:t> </a:t>
            </a:r>
            <a:r>
              <a:rPr lang="ru-RU" dirty="0" err="1"/>
              <a:t>органи</a:t>
            </a:r>
            <a:r>
              <a:rPr lang="ru-RU" dirty="0"/>
              <a:t> були </a:t>
            </a:r>
            <a:r>
              <a:rPr lang="ru-RU" dirty="0" err="1"/>
              <a:t>індивідуалізовані</a:t>
            </a:r>
            <a:r>
              <a:rPr lang="ru-RU" dirty="0"/>
              <a:t> </a:t>
            </a:r>
            <a:r>
              <a:rPr lang="ru-RU" dirty="0" err="1"/>
              <a:t>відповідно</a:t>
            </a:r>
            <a:r>
              <a:rPr lang="ru-RU" dirty="0"/>
              <a:t> до </a:t>
            </a:r>
            <a:r>
              <a:rPr lang="ru-RU" dirty="0" err="1"/>
              <a:t>їх</a:t>
            </a:r>
            <a:r>
              <a:rPr lang="ru-RU" dirty="0"/>
              <a:t> ролей, а також для </a:t>
            </a:r>
            <a:r>
              <a:rPr lang="ru-RU" dirty="0" err="1"/>
              <a:t>цілей</a:t>
            </a:r>
            <a:r>
              <a:rPr lang="ru-RU" dirty="0"/>
              <a:t> </a:t>
            </a:r>
            <a:r>
              <a:rPr lang="ru-RU" dirty="0" err="1"/>
              <a:t>навчання</a:t>
            </a:r>
            <a:r>
              <a:rPr lang="ru-RU" dirty="0"/>
              <a:t>, </a:t>
            </a:r>
            <a:r>
              <a:rPr lang="ru-RU" dirty="0" err="1"/>
              <a:t>нагляду</a:t>
            </a:r>
            <a:r>
              <a:rPr lang="ru-RU" dirty="0"/>
              <a:t> та контролю. 
</a:t>
            </a:r>
            <a:r>
              <a:rPr lang="ru-RU" dirty="0" err="1"/>
              <a:t>Отже</a:t>
            </a:r>
            <a:r>
              <a:rPr lang="ru-RU" dirty="0"/>
              <a:t>, Фуко </a:t>
            </a:r>
            <a:r>
              <a:rPr lang="ru-RU" dirty="0" err="1"/>
              <a:t>стверджує</a:t>
            </a:r>
            <a:r>
              <a:rPr lang="ru-RU" dirty="0"/>
              <a:t>, </a:t>
            </a:r>
            <a:r>
              <a:rPr lang="ru-RU" dirty="0" err="1"/>
              <a:t>що</a:t>
            </a:r>
            <a:r>
              <a:rPr lang="ru-RU" dirty="0"/>
              <a:t> </a:t>
            </a:r>
            <a:r>
              <a:rPr lang="ru-RU" dirty="0" err="1"/>
              <a:t>дисципліна</a:t>
            </a:r>
            <a:r>
              <a:rPr lang="ru-RU" dirty="0"/>
              <a:t> породила </a:t>
            </a:r>
            <a:r>
              <a:rPr lang="ru-RU" dirty="0" err="1"/>
              <a:t>їх</a:t>
            </a:r>
            <a:r>
              <a:rPr lang="ru-RU" dirty="0"/>
              <a:t> </a:t>
            </a:r>
            <a:r>
              <a:rPr lang="ru-RU" dirty="0" err="1"/>
              <a:t>ролі</a:t>
            </a:r>
            <a:r>
              <a:rPr lang="ru-RU" dirty="0"/>
              <a:t> в рамках </a:t>
            </a:r>
            <a:r>
              <a:rPr lang="ru-RU" dirty="0" err="1"/>
              <a:t>сучасних</a:t>
            </a:r>
            <a:r>
              <a:rPr lang="ru-RU" dirty="0"/>
              <a:t> </a:t>
            </a:r>
            <a:r>
              <a:rPr lang="ru-RU" dirty="0" err="1"/>
              <a:t>економічних</a:t>
            </a:r>
            <a:r>
              <a:rPr lang="ru-RU" dirty="0"/>
              <a:t>, </a:t>
            </a:r>
            <a:r>
              <a:rPr lang="ru-RU" dirty="0" err="1"/>
              <a:t>політичних</a:t>
            </a:r>
            <a:r>
              <a:rPr lang="ru-RU" dirty="0"/>
              <a:t> і </a:t>
            </a:r>
            <a:r>
              <a:rPr lang="ru-RU" dirty="0" err="1"/>
              <a:t>військових</a:t>
            </a:r>
            <a:r>
              <a:rPr lang="ru-RU" dirty="0"/>
              <a:t> </a:t>
            </a:r>
            <a:r>
              <a:rPr lang="ru-RU" dirty="0" err="1"/>
              <a:t>організацій</a:t>
            </a:r>
            <a:r>
              <a:rPr lang="ru-RU" dirty="0"/>
              <a:t>, і </a:t>
            </a:r>
            <a:r>
              <a:rPr lang="ru-RU" dirty="0" err="1"/>
              <a:t>ця</a:t>
            </a:r>
            <a:r>
              <a:rPr lang="ru-RU" dirty="0"/>
              <a:t> </a:t>
            </a:r>
            <a:r>
              <a:rPr lang="ru-RU" dirty="0" err="1"/>
              <a:t>тенденція</a:t>
            </a:r>
            <a:r>
              <a:rPr lang="ru-RU" dirty="0"/>
              <a:t> </a:t>
            </a:r>
            <a:r>
              <a:rPr lang="ru-RU" dirty="0" err="1"/>
              <a:t>зберігається</a:t>
            </a:r>
            <a:r>
              <a:rPr lang="ru-RU" dirty="0"/>
              <a:t> і </a:t>
            </a:r>
            <a:r>
              <a:rPr lang="ru-RU" dirty="0" err="1"/>
              <a:t>сьогодні</a:t>
            </a:r>
            <a:r>
              <a:rPr lang="ru-RU" dirty="0"/>
              <a:t>.</a:t>
            </a:r>
            <a:endParaRPr lang="ru-UA" dirty="0"/>
          </a:p>
        </p:txBody>
      </p:sp>
    </p:spTree>
    <p:extLst>
      <p:ext uri="{BB962C8B-B14F-4D97-AF65-F5344CB8AC3E}">
        <p14:creationId xmlns:p14="http://schemas.microsoft.com/office/powerpoint/2010/main" val="42337514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Wheeling – Prague Underground Tours">
            <a:extLst>
              <a:ext uri="{FF2B5EF4-FFF2-40B4-BE49-F238E27FC236}">
                <a16:creationId xmlns:a16="http://schemas.microsoft.com/office/drawing/2014/main" id="{D5994634-F6E9-48F9-AF8D-CB2809BCD8B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121446" y="960242"/>
            <a:ext cx="3427091" cy="4946434"/>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5" name="AutoShape 4" descr="Medieval punishment hi-res stock photography and images - Alamy">
            <a:extLst>
              <a:ext uri="{FF2B5EF4-FFF2-40B4-BE49-F238E27FC236}">
                <a16:creationId xmlns:a16="http://schemas.microsoft.com/office/drawing/2014/main" id="{FC9C39E0-DAA4-317C-3312-BE78A3D8B5CE}"/>
              </a:ext>
            </a:extLst>
          </p:cNvPr>
          <p:cNvSpPr>
            <a:spLocks noGrp="1" noChangeAspect="1" noChangeArrowheads="1"/>
          </p:cNvSpPr>
          <p:nvPr>
            <p:ph type="title"/>
          </p:nvPr>
        </p:nvSpPr>
        <p:spPr bwMode="auto">
          <a:xfrm>
            <a:off x="913777" y="640832"/>
            <a:ext cx="6564205" cy="157386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rtlCol="0" anchor="ctr" anchorCtr="0" compatLnSpc="1">
            <a:prstTxWarp prst="textNoShape">
              <a:avLst/>
            </a:prstTxWarp>
            <a:normAutofit/>
          </a:bodyPr>
          <a:lstStyle/>
          <a:p>
            <a:r>
              <a:rPr lang="en" b="1" dirty="0"/>
              <a:t>Discipline and Punish</a:t>
            </a:r>
            <a:r>
              <a:rPr lang="en" dirty="0"/>
              <a:t>: The Birth of the Prison</a:t>
            </a:r>
            <a:endParaRPr lang="ru-UA" dirty="0"/>
          </a:p>
        </p:txBody>
      </p:sp>
      <p:sp>
        <p:nvSpPr>
          <p:cNvPr id="3" name="Объект 2">
            <a:extLst>
              <a:ext uri="{FF2B5EF4-FFF2-40B4-BE49-F238E27FC236}">
                <a16:creationId xmlns:a16="http://schemas.microsoft.com/office/drawing/2014/main" id="{8FB979D4-8120-70BC-7293-60401DEA5AC8}"/>
              </a:ext>
            </a:extLst>
          </p:cNvPr>
          <p:cNvSpPr>
            <a:spLocks noGrp="1"/>
          </p:cNvSpPr>
          <p:nvPr>
            <p:ph sz="quarter" idx="13"/>
          </p:nvPr>
        </p:nvSpPr>
        <p:spPr>
          <a:xfrm>
            <a:off x="913774" y="2097741"/>
            <a:ext cx="6831732" cy="4150661"/>
          </a:xfrm>
        </p:spPr>
        <p:txBody>
          <a:bodyPr>
            <a:normAutofit/>
          </a:bodyPr>
          <a:lstStyle/>
          <a:p>
            <a:pPr>
              <a:lnSpc>
                <a:spcPct val="110000"/>
              </a:lnSpc>
            </a:pPr>
            <a:r>
              <a:rPr lang="ru-RU" sz="1600" dirty="0" err="1">
                <a:latin typeface="ALS Sirius"/>
              </a:rPr>
              <a:t>Понад</a:t>
            </a:r>
            <a:r>
              <a:rPr lang="ru-RU" sz="1600" dirty="0">
                <a:latin typeface="ALS Sirius"/>
              </a:rPr>
              <a:t> 250 </a:t>
            </a:r>
            <a:r>
              <a:rPr lang="ru-RU" sz="1600" dirty="0" err="1">
                <a:latin typeface="ALS Sirius"/>
              </a:rPr>
              <a:t>років</a:t>
            </a:r>
            <a:r>
              <a:rPr lang="ru-RU" sz="1600" dirty="0">
                <a:latin typeface="ALS Sirius"/>
              </a:rPr>
              <a:t> тому Робер-Франсуа </a:t>
            </a:r>
            <a:r>
              <a:rPr lang="ru-RU" sz="1600" dirty="0" err="1">
                <a:latin typeface="ALS Sirius"/>
              </a:rPr>
              <a:t>Дам'єн</a:t>
            </a:r>
            <a:r>
              <a:rPr lang="ru-RU" sz="1600" dirty="0">
                <a:latin typeface="ALS Sirius"/>
              </a:rPr>
              <a:t>, </a:t>
            </a:r>
            <a:r>
              <a:rPr lang="ru-RU" sz="1600" dirty="0" err="1">
                <a:latin typeface="ALS Sirius"/>
              </a:rPr>
              <a:t>який</a:t>
            </a:r>
            <a:r>
              <a:rPr lang="ru-RU" sz="1600" dirty="0">
                <a:latin typeface="ALS Sirius"/>
              </a:rPr>
              <a:t> </a:t>
            </a:r>
            <a:r>
              <a:rPr lang="ru-RU" sz="1600" dirty="0" err="1">
                <a:latin typeface="ALS Sirius"/>
              </a:rPr>
              <a:t>намагався</a:t>
            </a:r>
            <a:r>
              <a:rPr lang="ru-RU" sz="1600" dirty="0">
                <a:latin typeface="ALS Sirius"/>
              </a:rPr>
              <a:t> </a:t>
            </a:r>
            <a:r>
              <a:rPr lang="ru-RU" sz="1600" dirty="0" err="1">
                <a:latin typeface="ALS Sirius"/>
              </a:rPr>
              <a:t>вбити</a:t>
            </a:r>
            <a:r>
              <a:rPr lang="ru-RU" sz="1600" dirty="0">
                <a:latin typeface="ALS Sirius"/>
              </a:rPr>
              <a:t> короля Людовика </a:t>
            </a:r>
            <a:r>
              <a:rPr lang="en" sz="1600" dirty="0">
                <a:latin typeface="ALS Sirius"/>
              </a:rPr>
              <a:t>XV, </a:t>
            </a:r>
            <a:r>
              <a:rPr lang="ru-RU" sz="1600" dirty="0" err="1">
                <a:latin typeface="ALS Sirius"/>
              </a:rPr>
              <a:t>був</a:t>
            </a:r>
            <a:r>
              <a:rPr lang="ru-RU" sz="1600" dirty="0">
                <a:latin typeface="ALS Sirius"/>
              </a:rPr>
              <a:t> </a:t>
            </a:r>
            <a:r>
              <a:rPr lang="ru-RU" sz="1600" dirty="0" err="1">
                <a:latin typeface="ALS Sirius"/>
              </a:rPr>
              <a:t>розквартирований</a:t>
            </a:r>
            <a:r>
              <a:rPr lang="ru-RU" sz="1600" dirty="0">
                <a:latin typeface="ALS Sirius"/>
              </a:rPr>
              <a:t> на </a:t>
            </a:r>
            <a:r>
              <a:rPr lang="ru-RU" sz="1600" dirty="0" err="1">
                <a:latin typeface="ALS Sirius"/>
              </a:rPr>
              <a:t>площі</a:t>
            </a:r>
            <a:r>
              <a:rPr lang="ru-RU" sz="1600" dirty="0">
                <a:latin typeface="ALS Sirius"/>
              </a:rPr>
              <a:t> Грев у </a:t>
            </a:r>
            <a:r>
              <a:rPr lang="ru-RU" sz="1600" dirty="0" err="1">
                <a:latin typeface="ALS Sirius"/>
              </a:rPr>
              <a:t>Парижі</a:t>
            </a:r>
            <a:r>
              <a:rPr lang="ru-RU" sz="1600" dirty="0">
                <a:latin typeface="ALS Sirius"/>
              </a:rPr>
              <a:t>. 
</a:t>
            </a:r>
            <a:r>
              <a:rPr lang="ru-RU" sz="1600" dirty="0" err="1">
                <a:latin typeface="ALS Sirius"/>
              </a:rPr>
              <a:t>Опис</a:t>
            </a:r>
            <a:r>
              <a:rPr lang="ru-RU" sz="1600" dirty="0">
                <a:latin typeface="ALS Sirius"/>
              </a:rPr>
              <a:t> </a:t>
            </a:r>
            <a:r>
              <a:rPr lang="ru-RU" sz="1600" dirty="0" err="1">
                <a:latin typeface="ALS Sirius"/>
              </a:rPr>
              <a:t>його</a:t>
            </a:r>
            <a:r>
              <a:rPr lang="ru-RU" sz="1600" dirty="0">
                <a:latin typeface="ALS Sirius"/>
              </a:rPr>
              <a:t> </a:t>
            </a:r>
            <a:r>
              <a:rPr lang="ru-RU" sz="1600" dirty="0" err="1">
                <a:latin typeface="ALS Sirius"/>
              </a:rPr>
              <a:t>жахливої</a:t>
            </a:r>
            <a:r>
              <a:rPr lang="ru-RU" sz="1600" dirty="0">
                <a:latin typeface="ALS Sirius"/>
              </a:rPr>
              <a:t> </a:t>
            </a:r>
            <a:r>
              <a:rPr lang="ru-RU" sz="1600" dirty="0" err="1">
                <a:latin typeface="ALS Sirius"/>
              </a:rPr>
              <a:t>страти</a:t>
            </a:r>
            <a:r>
              <a:rPr lang="ru-RU" sz="1600" dirty="0">
                <a:latin typeface="ALS Sirius"/>
              </a:rPr>
              <a:t> </a:t>
            </a:r>
            <a:r>
              <a:rPr lang="ru-RU" sz="1600" dirty="0" err="1">
                <a:latin typeface="ALS Sirius"/>
              </a:rPr>
              <a:t>починається</a:t>
            </a:r>
            <a:r>
              <a:rPr lang="ru-RU" sz="1600" dirty="0">
                <a:latin typeface="ALS Sirius"/>
              </a:rPr>
              <a:t> з «</a:t>
            </a:r>
            <a:r>
              <a:rPr lang="ru-RU" sz="1600" dirty="0" err="1">
                <a:latin typeface="ALS Sirius"/>
              </a:rPr>
              <a:t>Дисциплінувати</a:t>
            </a:r>
            <a:r>
              <a:rPr lang="ru-RU" sz="1600" dirty="0">
                <a:latin typeface="ALS Sirius"/>
              </a:rPr>
              <a:t> (</a:t>
            </a:r>
            <a:r>
              <a:rPr lang="ru-RU" sz="1600" dirty="0" err="1">
                <a:latin typeface="ALS Sirius"/>
              </a:rPr>
              <a:t>контролювати</a:t>
            </a:r>
            <a:r>
              <a:rPr lang="ru-RU" sz="1600" dirty="0">
                <a:latin typeface="ALS Sirius"/>
              </a:rPr>
              <a:t>) і </a:t>
            </a:r>
            <a:r>
              <a:rPr lang="ru-RU" sz="1600" dirty="0" err="1">
                <a:latin typeface="ALS Sirius"/>
              </a:rPr>
              <a:t>карати</a:t>
            </a:r>
            <a:r>
              <a:rPr lang="ru-RU" sz="1600" dirty="0">
                <a:latin typeface="ALS Sirius"/>
              </a:rPr>
              <a:t>», </a:t>
            </a:r>
            <a:r>
              <a:rPr lang="ru-RU" sz="1600" dirty="0" err="1">
                <a:latin typeface="ALS Sirius"/>
              </a:rPr>
              <a:t>однієї</a:t>
            </a:r>
            <a:r>
              <a:rPr lang="ru-RU" sz="1600" dirty="0">
                <a:latin typeface="ALS Sirius"/>
              </a:rPr>
              <a:t> з </a:t>
            </a:r>
            <a:r>
              <a:rPr lang="ru-RU" sz="1600" dirty="0" err="1">
                <a:latin typeface="ALS Sirius"/>
              </a:rPr>
              <a:t>найбільш</a:t>
            </a:r>
            <a:r>
              <a:rPr lang="ru-RU" sz="1600" dirty="0">
                <a:latin typeface="ALS Sirius"/>
              </a:rPr>
              <a:t> </a:t>
            </a:r>
            <a:r>
              <a:rPr lang="ru-RU" sz="1600" dirty="0" err="1">
                <a:latin typeface="ALS Sirius"/>
              </a:rPr>
              <a:t>революційних</a:t>
            </a:r>
            <a:r>
              <a:rPr lang="ru-RU" sz="1600" dirty="0">
                <a:latin typeface="ALS Sirius"/>
              </a:rPr>
              <a:t> книг </a:t>
            </a:r>
            <a:r>
              <a:rPr lang="ru-RU" sz="1600" dirty="0" err="1">
                <a:latin typeface="ALS Sirius"/>
              </a:rPr>
              <a:t>сучасної</a:t>
            </a:r>
            <a:r>
              <a:rPr lang="ru-RU" sz="1600" dirty="0">
                <a:latin typeface="ALS Sirius"/>
              </a:rPr>
              <a:t> </a:t>
            </a:r>
            <a:r>
              <a:rPr lang="ru-RU" sz="1600" dirty="0" err="1">
                <a:latin typeface="ALS Sirius"/>
              </a:rPr>
              <a:t>соціальної</a:t>
            </a:r>
            <a:r>
              <a:rPr lang="ru-RU" sz="1600" dirty="0">
                <a:latin typeface="ALS Sirius"/>
              </a:rPr>
              <a:t> </a:t>
            </a:r>
            <a:r>
              <a:rPr lang="ru-RU" sz="1600" dirty="0" err="1">
                <a:latin typeface="ALS Sirius"/>
              </a:rPr>
              <a:t>теорії</a:t>
            </a:r>
            <a:r>
              <a:rPr lang="ru-RU" sz="1600" dirty="0">
                <a:latin typeface="ALS Sirius"/>
              </a:rPr>
              <a:t>. 
</a:t>
            </a:r>
            <a:r>
              <a:rPr lang="ru-RU" sz="1600" dirty="0" err="1">
                <a:latin typeface="ALS Sirius"/>
              </a:rPr>
              <a:t>Криваве</a:t>
            </a:r>
            <a:r>
              <a:rPr lang="ru-RU" sz="1600" dirty="0">
                <a:latin typeface="ALS Sirius"/>
              </a:rPr>
              <a:t> </a:t>
            </a:r>
            <a:r>
              <a:rPr lang="ru-RU" sz="1600" dirty="0" err="1">
                <a:latin typeface="ALS Sirius"/>
              </a:rPr>
              <a:t>видовище</a:t>
            </a:r>
            <a:r>
              <a:rPr lang="ru-RU" sz="1600" dirty="0">
                <a:latin typeface="ALS Sirius"/>
              </a:rPr>
              <a:t> </a:t>
            </a:r>
            <a:r>
              <a:rPr lang="ru-RU" sz="1600" dirty="0" err="1">
                <a:latin typeface="ALS Sirius"/>
              </a:rPr>
              <a:t>страти</a:t>
            </a:r>
            <a:r>
              <a:rPr lang="ru-RU" sz="1600" dirty="0">
                <a:latin typeface="ALS Sirius"/>
              </a:rPr>
              <a:t> </a:t>
            </a:r>
            <a:r>
              <a:rPr lang="ru-RU" sz="1600" dirty="0" err="1">
                <a:latin typeface="ALS Sirius"/>
              </a:rPr>
              <a:t>дозволяє</a:t>
            </a:r>
            <a:r>
              <a:rPr lang="ru-RU" sz="1600" dirty="0">
                <a:latin typeface="ALS Sirius"/>
              </a:rPr>
              <a:t> Фуко </a:t>
            </a:r>
            <a:r>
              <a:rPr lang="ru-RU" sz="1600" dirty="0" err="1">
                <a:latin typeface="ALS Sirius"/>
              </a:rPr>
              <a:t>продемонструвати</a:t>
            </a:r>
            <a:r>
              <a:rPr lang="ru-RU" sz="1600" dirty="0">
                <a:latin typeface="ALS Sirius"/>
              </a:rPr>
              <a:t> </a:t>
            </a:r>
            <a:r>
              <a:rPr lang="ru-RU" sz="1600" dirty="0" err="1">
                <a:latin typeface="ALS Sirius"/>
              </a:rPr>
              <a:t>відмінності</a:t>
            </a:r>
            <a:r>
              <a:rPr lang="ru-RU" sz="1600" dirty="0">
                <a:latin typeface="ALS Sirius"/>
              </a:rPr>
              <a:t> </a:t>
            </a:r>
            <a:r>
              <a:rPr lang="ru-RU" sz="1600" dirty="0" err="1">
                <a:latin typeface="ALS Sirius"/>
              </a:rPr>
              <a:t>між</a:t>
            </a:r>
            <a:r>
              <a:rPr lang="ru-RU" sz="1600" dirty="0">
                <a:latin typeface="ALS Sirius"/>
              </a:rPr>
              <a:t> </a:t>
            </a:r>
            <a:r>
              <a:rPr lang="ru-RU" sz="1600" dirty="0" err="1">
                <a:latin typeface="ALS Sirius"/>
              </a:rPr>
              <a:t>індивідуальним</a:t>
            </a:r>
            <a:r>
              <a:rPr lang="ru-RU" sz="1600" dirty="0">
                <a:latin typeface="ALS Sirius"/>
              </a:rPr>
              <a:t> </a:t>
            </a:r>
            <a:r>
              <a:rPr lang="ru-RU" sz="1600" dirty="0" err="1">
                <a:latin typeface="ALS Sirius"/>
              </a:rPr>
              <a:t>насильством</a:t>
            </a:r>
            <a:r>
              <a:rPr lang="ru-RU" sz="1600" dirty="0">
                <a:latin typeface="ALS Sirius"/>
              </a:rPr>
              <a:t> і </a:t>
            </a:r>
            <a:r>
              <a:rPr lang="ru-RU" sz="1600" dirty="0" err="1">
                <a:latin typeface="ALS Sirius"/>
              </a:rPr>
              <a:t>державним</a:t>
            </a:r>
            <a:r>
              <a:rPr lang="ru-RU" sz="1600" dirty="0">
                <a:latin typeface="ALS Sirius"/>
              </a:rPr>
              <a:t> і </a:t>
            </a:r>
            <a:r>
              <a:rPr lang="ru-RU" sz="1600" dirty="0" err="1">
                <a:latin typeface="ALS Sirius"/>
              </a:rPr>
              <a:t>показати</a:t>
            </a:r>
            <a:r>
              <a:rPr lang="ru-RU" sz="1600" dirty="0">
                <a:latin typeface="ALS Sirius"/>
              </a:rPr>
              <a:t>, як з часом </a:t>
            </a:r>
            <a:r>
              <a:rPr lang="ru-RU" sz="1600" dirty="0" err="1">
                <a:latin typeface="ALS Sirius"/>
              </a:rPr>
              <a:t>головним</a:t>
            </a:r>
            <a:r>
              <a:rPr lang="ru-RU" sz="1600" dirty="0">
                <a:latin typeface="ALS Sirius"/>
              </a:rPr>
              <a:t> </a:t>
            </a:r>
            <a:r>
              <a:rPr lang="ru-RU" sz="1600" dirty="0" err="1">
                <a:latin typeface="ALS Sirius"/>
              </a:rPr>
              <a:t>об'єктом</a:t>
            </a:r>
            <a:r>
              <a:rPr lang="ru-RU" sz="1600" dirty="0">
                <a:latin typeface="ALS Sirius"/>
              </a:rPr>
              <a:t> державного контролю </a:t>
            </a:r>
            <a:r>
              <a:rPr lang="ru-RU" sz="1600" dirty="0" err="1">
                <a:latin typeface="ALS Sirius"/>
              </a:rPr>
              <a:t>стає</a:t>
            </a:r>
            <a:r>
              <a:rPr lang="ru-RU" sz="1600" dirty="0">
                <a:latin typeface="ALS Sirius"/>
              </a:rPr>
              <a:t> не </a:t>
            </a:r>
            <a:r>
              <a:rPr lang="ru-RU" sz="1600" dirty="0" err="1">
                <a:latin typeface="ALS Sirius"/>
              </a:rPr>
              <a:t>тіло</a:t>
            </a:r>
            <a:r>
              <a:rPr lang="ru-RU" sz="1600" dirty="0">
                <a:latin typeface="ALS Sirius"/>
              </a:rPr>
              <a:t>, а душа </a:t>
            </a:r>
            <a:r>
              <a:rPr lang="ru-RU" sz="1600" dirty="0" err="1">
                <a:latin typeface="ALS Sirius"/>
              </a:rPr>
              <a:t>злочинця</a:t>
            </a:r>
            <a:r>
              <a:rPr lang="ru-RU" sz="1600" dirty="0">
                <a:latin typeface="ALS Sirius"/>
              </a:rPr>
              <a:t>. ‘
</a:t>
            </a:r>
            <a:r>
              <a:rPr lang="ru-RU" sz="1600" dirty="0" err="1">
                <a:latin typeface="ALS Sirius"/>
              </a:rPr>
              <a:t>Еволюція</a:t>
            </a:r>
            <a:r>
              <a:rPr lang="ru-RU" sz="1600" dirty="0">
                <a:latin typeface="ALS Sirius"/>
              </a:rPr>
              <a:t> </a:t>
            </a:r>
            <a:r>
              <a:rPr lang="ru-RU" sz="1600" dirty="0" err="1">
                <a:latin typeface="ALS Sirius"/>
              </a:rPr>
              <a:t>способів</a:t>
            </a:r>
            <a:r>
              <a:rPr lang="ru-RU" sz="1600" dirty="0">
                <a:latin typeface="ALS Sirius"/>
              </a:rPr>
              <a:t> </a:t>
            </a:r>
            <a:r>
              <a:rPr lang="ru-RU" sz="1600" dirty="0" err="1">
                <a:latin typeface="ALS Sirius"/>
              </a:rPr>
              <a:t>нагляду</a:t>
            </a:r>
            <a:r>
              <a:rPr lang="ru-RU" sz="1600" dirty="0">
                <a:latin typeface="ALS Sirius"/>
              </a:rPr>
              <a:t> і </a:t>
            </a:r>
            <a:r>
              <a:rPr lang="ru-RU" sz="1600" dirty="0" err="1">
                <a:latin typeface="ALS Sirius"/>
              </a:rPr>
              <a:t>покарання</a:t>
            </a:r>
            <a:r>
              <a:rPr lang="ru-RU" sz="1600" dirty="0">
                <a:latin typeface="ALS Sirius"/>
              </a:rPr>
              <a:t> </a:t>
            </a:r>
            <a:r>
              <a:rPr lang="ru-RU" sz="1600" dirty="0" err="1">
                <a:latin typeface="ALS Sirius"/>
              </a:rPr>
              <a:t>поступово</a:t>
            </a:r>
            <a:r>
              <a:rPr lang="ru-RU" sz="1600" dirty="0">
                <a:latin typeface="ALS Sirius"/>
              </a:rPr>
              <a:t> </a:t>
            </a:r>
            <a:r>
              <a:rPr lang="ru-RU" sz="1600" dirty="0" err="1">
                <a:latin typeface="ALS Sirius"/>
              </a:rPr>
              <a:t>перетворює</a:t>
            </a:r>
            <a:r>
              <a:rPr lang="ru-RU" sz="1600" dirty="0">
                <a:latin typeface="ALS Sirius"/>
              </a:rPr>
              <a:t> </a:t>
            </a:r>
            <a:r>
              <a:rPr lang="ru-RU" sz="1600" dirty="0" err="1">
                <a:latin typeface="ALS Sirius"/>
              </a:rPr>
              <a:t>грубе</a:t>
            </a:r>
            <a:r>
              <a:rPr lang="ru-RU" sz="1600" dirty="0">
                <a:latin typeface="ALS Sirius"/>
              </a:rPr>
              <a:t> </a:t>
            </a:r>
            <a:r>
              <a:rPr lang="ru-RU" sz="1600" dirty="0" err="1">
                <a:latin typeface="ALS Sirius"/>
              </a:rPr>
              <a:t>державне</a:t>
            </a:r>
            <a:r>
              <a:rPr lang="ru-RU" sz="1600" dirty="0">
                <a:latin typeface="ALS Sirius"/>
              </a:rPr>
              <a:t> </a:t>
            </a:r>
            <a:r>
              <a:rPr lang="ru-RU" sz="1600" dirty="0" err="1">
                <a:latin typeface="ALS Sirius"/>
              </a:rPr>
              <a:t>насильство</a:t>
            </a:r>
            <a:r>
              <a:rPr lang="ru-RU" sz="1600" dirty="0">
                <a:latin typeface="ALS Sirius"/>
              </a:rPr>
              <a:t> в </a:t>
            </a:r>
            <a:r>
              <a:rPr lang="ru-RU" sz="1600" dirty="0" err="1">
                <a:latin typeface="ALS Sirius"/>
              </a:rPr>
              <a:t>складний</a:t>
            </a:r>
            <a:r>
              <a:rPr lang="ru-RU" sz="1600" dirty="0">
                <a:latin typeface="ALS Sirius"/>
              </a:rPr>
              <a:t> </a:t>
            </a:r>
            <a:r>
              <a:rPr lang="ru-RU" sz="1600" dirty="0" err="1">
                <a:latin typeface="ALS Sirius"/>
              </a:rPr>
              <a:t>механізм</a:t>
            </a:r>
            <a:r>
              <a:rPr lang="ru-RU" sz="1600" dirty="0">
                <a:latin typeface="ALS Sirius"/>
              </a:rPr>
              <a:t> </a:t>
            </a:r>
            <a:r>
              <a:rPr lang="ru-RU" sz="1600" dirty="0" err="1">
                <a:latin typeface="ALS Sirius"/>
              </a:rPr>
              <a:t>тотальної</a:t>
            </a:r>
            <a:r>
              <a:rPr lang="ru-RU" sz="1600" dirty="0">
                <a:latin typeface="ALS Sirius"/>
              </a:rPr>
              <a:t> </a:t>
            </a:r>
            <a:r>
              <a:rPr lang="ru-RU" sz="1600" dirty="0" err="1">
                <a:latin typeface="ALS Sirius"/>
              </a:rPr>
              <a:t>біовлади</a:t>
            </a:r>
            <a:r>
              <a:rPr lang="ru-RU" sz="1600" dirty="0">
                <a:latin typeface="ALS Sirius"/>
              </a:rPr>
              <a:t>, </a:t>
            </a:r>
            <a:r>
              <a:rPr lang="ru-RU" sz="1600" dirty="0" err="1">
                <a:latin typeface="ALS Sirius"/>
              </a:rPr>
              <a:t>який</a:t>
            </a:r>
            <a:r>
              <a:rPr lang="ru-RU" sz="1600" dirty="0">
                <a:latin typeface="ALS Sirius"/>
              </a:rPr>
              <a:t> </a:t>
            </a:r>
            <a:r>
              <a:rPr lang="ru-RU" sz="1600" dirty="0" err="1">
                <a:latin typeface="ALS Sirius"/>
              </a:rPr>
              <a:t>огортає</a:t>
            </a:r>
            <a:r>
              <a:rPr lang="ru-RU" sz="1600" dirty="0">
                <a:latin typeface="ALS Sirius"/>
              </a:rPr>
              <a:t> </a:t>
            </a:r>
            <a:r>
              <a:rPr lang="ru-RU" sz="1600" dirty="0" err="1">
                <a:latin typeface="ALS Sirius"/>
              </a:rPr>
              <a:t>сучасну</a:t>
            </a:r>
            <a:r>
              <a:rPr lang="ru-RU" sz="1600" dirty="0">
                <a:latin typeface="ALS Sirius"/>
              </a:rPr>
              <a:t> </a:t>
            </a:r>
            <a:r>
              <a:rPr lang="ru-RU" sz="1600" dirty="0" err="1">
                <a:latin typeface="ALS Sirius"/>
              </a:rPr>
              <a:t>людину</a:t>
            </a:r>
            <a:r>
              <a:rPr lang="ru-RU" sz="1600" dirty="0">
                <a:latin typeface="ALS Sirius"/>
              </a:rPr>
              <a:t> в </a:t>
            </a:r>
            <a:r>
              <a:rPr lang="ru-RU" sz="1600" dirty="0" err="1">
                <a:latin typeface="ALS Sirius"/>
              </a:rPr>
              <a:t>її</a:t>
            </a:r>
            <a:r>
              <a:rPr lang="ru-RU" sz="1600" dirty="0">
                <a:latin typeface="ALS Sirius"/>
              </a:rPr>
              <a:t> </a:t>
            </a:r>
            <a:r>
              <a:rPr lang="ru-RU" sz="1600" dirty="0" err="1">
                <a:latin typeface="ALS Sirius"/>
              </a:rPr>
              <a:t>повсякденному</a:t>
            </a:r>
            <a:r>
              <a:rPr lang="ru-RU" sz="1600" dirty="0">
                <a:latin typeface="ALS Sirius"/>
              </a:rPr>
              <a:t> </a:t>
            </a:r>
            <a:r>
              <a:rPr lang="ru-RU" sz="1600" dirty="0" err="1">
                <a:latin typeface="ALS Sirius"/>
              </a:rPr>
              <a:t>житті</a:t>
            </a:r>
            <a:r>
              <a:rPr lang="ru-RU" sz="1600" dirty="0">
                <a:latin typeface="ALS Sirius"/>
              </a:rPr>
              <a:t> і </a:t>
            </a:r>
            <a:r>
              <a:rPr lang="ru-RU" sz="1600" dirty="0" err="1">
                <a:latin typeface="ALS Sirius"/>
              </a:rPr>
              <a:t>формує</a:t>
            </a:r>
            <a:r>
              <a:rPr lang="ru-RU" sz="1600" dirty="0">
                <a:latin typeface="ALS Sirius"/>
              </a:rPr>
              <a:t> </a:t>
            </a:r>
            <a:r>
              <a:rPr lang="ru-RU" sz="1600" dirty="0" err="1">
                <a:latin typeface="ALS Sirius"/>
              </a:rPr>
              <a:t>суспільство</a:t>
            </a:r>
            <a:r>
              <a:rPr lang="ru-RU" sz="1600" dirty="0">
                <a:latin typeface="ALS Sirius"/>
              </a:rPr>
              <a:t> тотального контролю.</a:t>
            </a:r>
            <a:endParaRPr lang="ru-UA" sz="1400" dirty="0"/>
          </a:p>
        </p:txBody>
      </p:sp>
    </p:spTree>
    <p:extLst>
      <p:ext uri="{BB962C8B-B14F-4D97-AF65-F5344CB8AC3E}">
        <p14:creationId xmlns:p14="http://schemas.microsoft.com/office/powerpoint/2010/main" val="80368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53DB92-8CF7-CC35-0AA3-37B0B91B5FFA}"/>
              </a:ext>
            </a:extLst>
          </p:cNvPr>
          <p:cNvSpPr>
            <a:spLocks noGrp="1"/>
          </p:cNvSpPr>
          <p:nvPr>
            <p:ph type="title"/>
          </p:nvPr>
        </p:nvSpPr>
        <p:spPr/>
        <p:txBody>
          <a:bodyPr>
            <a:normAutofit fontScale="90000"/>
          </a:bodyPr>
          <a:lstStyle/>
          <a:p>
            <a:r>
              <a:rPr lang="ru-RU" b="1" dirty="0">
                <a:solidFill>
                  <a:srgbClr val="000000"/>
                </a:solidFill>
              </a:rPr>
              <a:t>Чезаре Ломброзо та </a:t>
            </a:r>
            <a:r>
              <a:rPr lang="ru-RU" b="1" dirty="0" err="1">
                <a:solidFill>
                  <a:srgbClr val="000000"/>
                </a:solidFill>
              </a:rPr>
              <a:t>теорія</a:t>
            </a:r>
            <a:r>
              <a:rPr lang="ru-RU" b="1" dirty="0">
                <a:solidFill>
                  <a:srgbClr val="000000"/>
                </a:solidFill>
              </a:rPr>
              <a:t> </a:t>
            </a:r>
            <a:r>
              <a:rPr lang="ru-RU" b="1" dirty="0" err="1">
                <a:solidFill>
                  <a:srgbClr val="000000"/>
                </a:solidFill>
              </a:rPr>
              <a:t>природженого</a:t>
            </a:r>
            <a:r>
              <a:rPr lang="ru-RU" b="1" dirty="0">
                <a:solidFill>
                  <a:srgbClr val="000000"/>
                </a:solidFill>
              </a:rPr>
              <a:t> </a:t>
            </a:r>
            <a:r>
              <a:rPr lang="ru-RU" b="1" dirty="0" err="1">
                <a:solidFill>
                  <a:srgbClr val="000000"/>
                </a:solidFill>
              </a:rPr>
              <a:t>злочинця</a:t>
            </a:r>
            <a:br>
              <a:rPr lang="ru-RU" b="1" dirty="0">
                <a:solidFill>
                  <a:srgbClr val="000000"/>
                </a:solidFill>
              </a:rPr>
            </a:br>
            <a:endParaRPr lang="ru-UA" dirty="0"/>
          </a:p>
        </p:txBody>
      </p:sp>
      <p:sp>
        <p:nvSpPr>
          <p:cNvPr id="3" name="Объект 2">
            <a:extLst>
              <a:ext uri="{FF2B5EF4-FFF2-40B4-BE49-F238E27FC236}">
                <a16:creationId xmlns:a16="http://schemas.microsoft.com/office/drawing/2014/main" id="{8D31E608-8673-C2BF-8C99-2CF308CD3FA2}"/>
              </a:ext>
            </a:extLst>
          </p:cNvPr>
          <p:cNvSpPr>
            <a:spLocks noGrp="1"/>
          </p:cNvSpPr>
          <p:nvPr>
            <p:ph sz="quarter" idx="13"/>
          </p:nvPr>
        </p:nvSpPr>
        <p:spPr/>
        <p:txBody>
          <a:bodyPr>
            <a:normAutofit fontScale="62500" lnSpcReduction="20000"/>
          </a:bodyPr>
          <a:lstStyle/>
          <a:p>
            <a:pPr algn="l"/>
            <a:r>
              <a:rPr lang="ru-RU" b="1" i="0" u="none" strike="noStrike" dirty="0" err="1">
                <a:solidFill>
                  <a:srgbClr val="000000"/>
                </a:solidFill>
                <a:effectLst/>
              </a:rPr>
              <a:t>Кримінальна</a:t>
            </a:r>
            <a:r>
              <a:rPr lang="ru-RU" b="1" i="0" u="none" strike="noStrike" dirty="0">
                <a:solidFill>
                  <a:srgbClr val="000000"/>
                </a:solidFill>
                <a:effectLst/>
              </a:rPr>
              <a:t> </a:t>
            </a:r>
            <a:r>
              <a:rPr lang="ru-RU" b="1" i="0" u="none" strike="noStrike" dirty="0" err="1">
                <a:solidFill>
                  <a:srgbClr val="000000"/>
                </a:solidFill>
                <a:effectLst/>
              </a:rPr>
              <a:t>антропологія</a:t>
            </a:r>
            <a:endParaRPr lang="ru-RU" b="1" i="0" u="none" strike="noStrike" dirty="0">
              <a:solidFill>
                <a:srgbClr val="000000"/>
              </a:solidFill>
              <a:effectLst/>
            </a:endParaRPr>
          </a:p>
          <a:p>
            <a:pPr algn="l"/>
            <a:r>
              <a:rPr lang="ru-RU" b="0" i="0" u="none" strike="noStrike" dirty="0">
                <a:solidFill>
                  <a:srgbClr val="000000"/>
                </a:solidFill>
                <a:effectLst/>
              </a:rPr>
              <a:t>Ломброзо </a:t>
            </a:r>
            <a:r>
              <a:rPr lang="ru-RU" b="0" i="0" u="none" strike="noStrike" dirty="0" err="1">
                <a:solidFill>
                  <a:srgbClr val="000000"/>
                </a:solidFill>
                <a:effectLst/>
              </a:rPr>
              <a:t>започаткував</a:t>
            </a:r>
            <a:r>
              <a:rPr lang="ru-RU" b="0" i="0" u="none" strike="noStrike" dirty="0">
                <a:solidFill>
                  <a:srgbClr val="000000"/>
                </a:solidFill>
                <a:effectLst/>
              </a:rPr>
              <a:t> </a:t>
            </a:r>
            <a:r>
              <a:rPr lang="ru-RU" b="0" i="0" u="none" strike="noStrike" dirty="0" err="1">
                <a:solidFill>
                  <a:srgbClr val="000000"/>
                </a:solidFill>
                <a:effectLst/>
              </a:rPr>
              <a:t>кримінальну</a:t>
            </a:r>
            <a:r>
              <a:rPr lang="ru-RU" b="0" i="0" u="none" strike="noStrike" dirty="0">
                <a:solidFill>
                  <a:srgbClr val="000000"/>
                </a:solidFill>
                <a:effectLst/>
              </a:rPr>
              <a:t> </a:t>
            </a:r>
            <a:r>
              <a:rPr lang="ru-RU" b="0" i="0" u="none" strike="noStrike" dirty="0" err="1">
                <a:solidFill>
                  <a:srgbClr val="000000"/>
                </a:solidFill>
                <a:effectLst/>
              </a:rPr>
              <a:t>антропологію</a:t>
            </a:r>
            <a:r>
              <a:rPr lang="ru-RU" b="0" i="0" u="none" strike="noStrike" dirty="0">
                <a:solidFill>
                  <a:srgbClr val="000000"/>
                </a:solidFill>
                <a:effectLst/>
              </a:rPr>
              <a:t>. </a:t>
            </a:r>
            <a:r>
              <a:rPr lang="ru-RU" b="0" i="0" u="none" strike="noStrike" dirty="0" err="1">
                <a:solidFill>
                  <a:srgbClr val="000000"/>
                </a:solidFill>
                <a:effectLst/>
              </a:rPr>
              <a:t>Він</a:t>
            </a:r>
            <a:r>
              <a:rPr lang="ru-RU" b="0" i="0" u="none" strike="noStrike" dirty="0">
                <a:solidFill>
                  <a:srgbClr val="000000"/>
                </a:solidFill>
                <a:effectLst/>
              </a:rPr>
              <a:t> </a:t>
            </a:r>
            <a:r>
              <a:rPr lang="ru-RU" b="0" i="0" u="none" strike="noStrike" dirty="0" err="1">
                <a:solidFill>
                  <a:srgbClr val="000000"/>
                </a:solidFill>
                <a:effectLst/>
              </a:rPr>
              <a:t>вивчав</a:t>
            </a:r>
            <a:r>
              <a:rPr lang="ru-RU" b="0" i="0" u="none" strike="noStrike" dirty="0">
                <a:solidFill>
                  <a:srgbClr val="000000"/>
                </a:solidFill>
                <a:effectLst/>
              </a:rPr>
              <a:t> </a:t>
            </a:r>
            <a:r>
              <a:rPr lang="ru-RU" b="0" i="0" u="none" strike="noStrike" dirty="0" err="1">
                <a:solidFill>
                  <a:srgbClr val="000000"/>
                </a:solidFill>
                <a:effectLst/>
              </a:rPr>
              <a:t>фізичні</a:t>
            </a:r>
            <a:r>
              <a:rPr lang="ru-RU" b="0" i="0" u="none" strike="noStrike" dirty="0">
                <a:solidFill>
                  <a:srgbClr val="000000"/>
                </a:solidFill>
                <a:effectLst/>
              </a:rPr>
              <a:t> </a:t>
            </a:r>
            <a:r>
              <a:rPr lang="ru-RU" b="0" i="0" u="none" strike="noStrike" dirty="0" err="1">
                <a:solidFill>
                  <a:srgbClr val="000000"/>
                </a:solidFill>
                <a:effectLst/>
              </a:rPr>
              <a:t>особливості</a:t>
            </a:r>
            <a:r>
              <a:rPr lang="ru-RU" b="0" i="0" u="none" strike="noStrike" dirty="0">
                <a:solidFill>
                  <a:srgbClr val="000000"/>
                </a:solidFill>
                <a:effectLst/>
              </a:rPr>
              <a:t> </a:t>
            </a:r>
            <a:r>
              <a:rPr lang="ru-RU" b="0" i="0" u="none" strike="noStrike" dirty="0" err="1">
                <a:solidFill>
                  <a:srgbClr val="000000"/>
                </a:solidFill>
                <a:effectLst/>
              </a:rPr>
              <a:t>злочинців</a:t>
            </a:r>
            <a:r>
              <a:rPr lang="ru-RU" b="0" i="0" u="none" strike="noStrike" dirty="0">
                <a:solidFill>
                  <a:srgbClr val="000000"/>
                </a:solidFill>
                <a:effectLst/>
              </a:rPr>
              <a:t>, </a:t>
            </a:r>
            <a:r>
              <a:rPr lang="ru-RU" b="0" i="0" u="none" strike="noStrike" dirty="0" err="1">
                <a:solidFill>
                  <a:srgbClr val="000000"/>
                </a:solidFill>
                <a:effectLst/>
              </a:rPr>
              <a:t>зокрема</a:t>
            </a:r>
            <a:r>
              <a:rPr lang="ru-RU" b="0" i="0" u="none" strike="noStrike" dirty="0">
                <a:solidFill>
                  <a:srgbClr val="000000"/>
                </a:solidFill>
                <a:effectLst/>
              </a:rPr>
              <a:t> форму черепа, </a:t>
            </a:r>
            <a:r>
              <a:rPr lang="ru-RU" b="0" i="0" u="none" strike="noStrike" dirty="0" err="1">
                <a:solidFill>
                  <a:srgbClr val="000000"/>
                </a:solidFill>
                <a:effectLst/>
              </a:rPr>
              <a:t>розмір</a:t>
            </a:r>
            <a:r>
              <a:rPr lang="ru-RU" b="0" i="0" u="none" strike="noStrike" dirty="0">
                <a:solidFill>
                  <a:srgbClr val="000000"/>
                </a:solidFill>
                <a:effectLst/>
              </a:rPr>
              <a:t> </a:t>
            </a:r>
            <a:r>
              <a:rPr lang="ru-RU" b="0" i="0" u="none" strike="noStrike" dirty="0" err="1">
                <a:solidFill>
                  <a:srgbClr val="000000"/>
                </a:solidFill>
                <a:effectLst/>
              </a:rPr>
              <a:t>щелепи</a:t>
            </a:r>
            <a:r>
              <a:rPr lang="ru-RU" b="0" i="0" u="none" strike="noStrike" dirty="0">
                <a:solidFill>
                  <a:srgbClr val="000000"/>
                </a:solidFill>
                <a:effectLst/>
              </a:rPr>
              <a:t> та </a:t>
            </a:r>
            <a:r>
              <a:rPr lang="ru-RU" b="0" i="0" u="none" strike="noStrike" dirty="0" err="1">
                <a:solidFill>
                  <a:srgbClr val="000000"/>
                </a:solidFill>
                <a:effectLst/>
              </a:rPr>
              <a:t>інші</a:t>
            </a:r>
            <a:r>
              <a:rPr lang="ru-RU" b="0" i="0" u="none" strike="noStrike" dirty="0">
                <a:solidFill>
                  <a:srgbClr val="000000"/>
                </a:solidFill>
                <a:effectLst/>
              </a:rPr>
              <a:t> </a:t>
            </a:r>
            <a:r>
              <a:rPr lang="ru-RU" b="0" i="0" u="none" strike="noStrike" dirty="0" err="1">
                <a:solidFill>
                  <a:srgbClr val="000000"/>
                </a:solidFill>
                <a:effectLst/>
              </a:rPr>
              <a:t>анатомічні</a:t>
            </a:r>
            <a:r>
              <a:rPr lang="ru-RU" b="0" i="0" u="none" strike="noStrike" dirty="0">
                <a:solidFill>
                  <a:srgbClr val="000000"/>
                </a:solidFill>
                <a:effectLst/>
              </a:rPr>
              <a:t> характеристики. </a:t>
            </a:r>
            <a:r>
              <a:rPr lang="ru-RU" b="0" i="0" u="none" strike="noStrike" dirty="0" err="1">
                <a:solidFill>
                  <a:srgbClr val="000000"/>
                </a:solidFill>
                <a:effectLst/>
              </a:rPr>
              <a:t>Його</a:t>
            </a:r>
            <a:r>
              <a:rPr lang="ru-RU" b="0" i="0" u="none" strike="noStrike" dirty="0">
                <a:solidFill>
                  <a:srgbClr val="000000"/>
                </a:solidFill>
                <a:effectLst/>
              </a:rPr>
              <a:t> </a:t>
            </a:r>
            <a:r>
              <a:rPr lang="ru-RU" b="0" i="0" u="none" strike="noStrike" dirty="0" err="1">
                <a:solidFill>
                  <a:srgbClr val="000000"/>
                </a:solidFill>
                <a:effectLst/>
              </a:rPr>
              <a:t>ідеї</a:t>
            </a:r>
            <a:r>
              <a:rPr lang="ru-RU" b="0" i="0" u="none" strike="noStrike" dirty="0">
                <a:solidFill>
                  <a:srgbClr val="000000"/>
                </a:solidFill>
                <a:effectLst/>
              </a:rPr>
              <a:t> </a:t>
            </a:r>
            <a:r>
              <a:rPr lang="ru-RU" b="0" i="0" u="none" strike="noStrike" dirty="0" err="1">
                <a:solidFill>
                  <a:srgbClr val="000000"/>
                </a:solidFill>
                <a:effectLst/>
              </a:rPr>
              <a:t>мали</a:t>
            </a:r>
            <a:r>
              <a:rPr lang="ru-RU" b="0" i="0" u="none" strike="noStrike" dirty="0">
                <a:solidFill>
                  <a:srgbClr val="000000"/>
                </a:solidFill>
                <a:effectLst/>
              </a:rPr>
              <a:t> </a:t>
            </a:r>
            <a:r>
              <a:rPr lang="ru-RU" b="0" i="0" u="none" strike="noStrike" dirty="0" err="1">
                <a:solidFill>
                  <a:srgbClr val="000000"/>
                </a:solidFill>
                <a:effectLst/>
              </a:rPr>
              <a:t>значний</a:t>
            </a:r>
            <a:r>
              <a:rPr lang="ru-RU" b="0" i="0" u="none" strike="noStrike" dirty="0">
                <a:solidFill>
                  <a:srgbClr val="000000"/>
                </a:solidFill>
                <a:effectLst/>
              </a:rPr>
              <a:t> </a:t>
            </a:r>
            <a:r>
              <a:rPr lang="ru-RU" b="0" i="0" u="none" strike="noStrike" dirty="0" err="1">
                <a:solidFill>
                  <a:srgbClr val="000000"/>
                </a:solidFill>
                <a:effectLst/>
              </a:rPr>
              <a:t>вплив</a:t>
            </a:r>
            <a:r>
              <a:rPr lang="ru-RU" b="0" i="0" u="none" strike="noStrike" dirty="0">
                <a:solidFill>
                  <a:srgbClr val="000000"/>
                </a:solidFill>
                <a:effectLst/>
              </a:rPr>
              <a:t> на </a:t>
            </a:r>
            <a:r>
              <a:rPr lang="ru-RU" b="0" i="0" u="none" strike="noStrike" dirty="0" err="1">
                <a:solidFill>
                  <a:srgbClr val="000000"/>
                </a:solidFill>
                <a:effectLst/>
              </a:rPr>
              <a:t>розвиток</a:t>
            </a:r>
            <a:r>
              <a:rPr lang="ru-RU" b="0" i="0" u="none" strike="noStrike" dirty="0">
                <a:solidFill>
                  <a:srgbClr val="000000"/>
                </a:solidFill>
                <a:effectLst/>
              </a:rPr>
              <a:t> </a:t>
            </a:r>
            <a:r>
              <a:rPr lang="ru-RU" b="0" i="0" u="none" strike="noStrike" dirty="0" err="1">
                <a:solidFill>
                  <a:srgbClr val="000000"/>
                </a:solidFill>
                <a:effectLst/>
              </a:rPr>
              <a:t>кримінології</a:t>
            </a:r>
            <a:r>
              <a:rPr lang="ru-RU" b="0" i="0" u="none" strike="noStrike" dirty="0">
                <a:solidFill>
                  <a:srgbClr val="000000"/>
                </a:solidFill>
                <a:effectLst/>
              </a:rPr>
              <a:t>, </a:t>
            </a:r>
            <a:r>
              <a:rPr lang="ru-RU" b="0" i="0" u="none" strike="noStrike" dirty="0" err="1">
                <a:solidFill>
                  <a:srgbClr val="000000"/>
                </a:solidFill>
                <a:effectLst/>
              </a:rPr>
              <a:t>хоча</a:t>
            </a:r>
            <a:r>
              <a:rPr lang="ru-RU" b="0" i="0" u="none" strike="noStrike" dirty="0">
                <a:solidFill>
                  <a:srgbClr val="000000"/>
                </a:solidFill>
                <a:effectLst/>
              </a:rPr>
              <a:t> </a:t>
            </a:r>
            <a:r>
              <a:rPr lang="ru-RU" b="0" i="0" u="none" strike="noStrike" dirty="0" err="1">
                <a:solidFill>
                  <a:srgbClr val="000000"/>
                </a:solidFill>
                <a:effectLst/>
              </a:rPr>
              <a:t>згодом</a:t>
            </a:r>
            <a:r>
              <a:rPr lang="ru-RU" b="0" i="0" u="none" strike="noStrike" dirty="0">
                <a:solidFill>
                  <a:srgbClr val="000000"/>
                </a:solidFill>
                <a:effectLst/>
              </a:rPr>
              <a:t> були </a:t>
            </a:r>
            <a:r>
              <a:rPr lang="ru-RU" b="0" i="0" u="none" strike="noStrike" dirty="0" err="1">
                <a:solidFill>
                  <a:srgbClr val="000000"/>
                </a:solidFill>
                <a:effectLst/>
              </a:rPr>
              <a:t>піддані</a:t>
            </a:r>
            <a:r>
              <a:rPr lang="ru-RU" b="0" i="0" u="none" strike="noStrike" dirty="0">
                <a:solidFill>
                  <a:srgbClr val="000000"/>
                </a:solidFill>
                <a:effectLst/>
              </a:rPr>
              <a:t> </a:t>
            </a:r>
            <a:r>
              <a:rPr lang="ru-RU" b="0" i="0" u="none" strike="noStrike" dirty="0" err="1">
                <a:solidFill>
                  <a:srgbClr val="000000"/>
                </a:solidFill>
                <a:effectLst/>
              </a:rPr>
              <a:t>критиці</a:t>
            </a:r>
            <a:r>
              <a:rPr lang="ru-RU" b="0" i="0" u="none" strike="noStrike" dirty="0">
                <a:solidFill>
                  <a:srgbClr val="000000"/>
                </a:solidFill>
                <a:effectLst/>
              </a:rPr>
              <a:t>.</a:t>
            </a:r>
          </a:p>
          <a:p>
            <a:pPr algn="l"/>
            <a:r>
              <a:rPr lang="ru-RU" b="1" i="0" u="none" strike="noStrike" dirty="0">
                <a:solidFill>
                  <a:srgbClr val="000000"/>
                </a:solidFill>
                <a:effectLst/>
              </a:rPr>
              <a:t>"</a:t>
            </a:r>
            <a:r>
              <a:rPr lang="ru-RU" b="1" i="0" u="none" strike="noStrike" dirty="0" err="1">
                <a:solidFill>
                  <a:srgbClr val="000000"/>
                </a:solidFill>
                <a:effectLst/>
              </a:rPr>
              <a:t>Злочинна</a:t>
            </a:r>
            <a:r>
              <a:rPr lang="ru-RU" b="1" i="0" u="none" strike="noStrike" dirty="0">
                <a:solidFill>
                  <a:srgbClr val="000000"/>
                </a:solidFill>
                <a:effectLst/>
              </a:rPr>
              <a:t> </a:t>
            </a:r>
            <a:r>
              <a:rPr lang="ru-RU" b="1" i="0" u="none" strike="noStrike" dirty="0" err="1">
                <a:solidFill>
                  <a:srgbClr val="000000"/>
                </a:solidFill>
                <a:effectLst/>
              </a:rPr>
              <a:t>людина</a:t>
            </a:r>
            <a:r>
              <a:rPr lang="ru-RU" b="1" i="0" u="none" strike="noStrike" dirty="0">
                <a:solidFill>
                  <a:srgbClr val="000000"/>
                </a:solidFill>
                <a:effectLst/>
              </a:rPr>
              <a:t>"</a:t>
            </a:r>
          </a:p>
          <a:p>
            <a:pPr algn="l"/>
            <a:r>
              <a:rPr lang="ru-RU" b="0" i="0" u="none" strike="noStrike" dirty="0">
                <a:solidFill>
                  <a:srgbClr val="000000"/>
                </a:solidFill>
                <a:effectLst/>
              </a:rPr>
              <a:t>Ломброзо створив </a:t>
            </a:r>
            <a:r>
              <a:rPr lang="ru-RU" b="0" i="0" u="none" strike="noStrike" dirty="0" err="1">
                <a:solidFill>
                  <a:srgbClr val="000000"/>
                </a:solidFill>
                <a:effectLst/>
              </a:rPr>
              <a:t>концепцію</a:t>
            </a:r>
            <a:r>
              <a:rPr lang="ru-RU" b="0" i="0" u="none" strike="noStrike" dirty="0">
                <a:solidFill>
                  <a:srgbClr val="000000"/>
                </a:solidFill>
                <a:effectLst/>
              </a:rPr>
              <a:t> "</a:t>
            </a:r>
            <a:r>
              <a:rPr lang="ru-RU" b="0" i="0" u="none" strike="noStrike" dirty="0" err="1">
                <a:solidFill>
                  <a:srgbClr val="000000"/>
                </a:solidFill>
                <a:effectLst/>
              </a:rPr>
              <a:t>злочинної</a:t>
            </a:r>
            <a:r>
              <a:rPr lang="ru-RU" b="0" i="0" u="none" strike="noStrike" dirty="0">
                <a:solidFill>
                  <a:srgbClr val="000000"/>
                </a:solidFill>
                <a:effectLst/>
              </a:rPr>
              <a:t> </a:t>
            </a:r>
            <a:r>
              <a:rPr lang="ru-RU" b="0" i="0" u="none" strike="noStrike" dirty="0" err="1">
                <a:solidFill>
                  <a:srgbClr val="000000"/>
                </a:solidFill>
                <a:effectLst/>
              </a:rPr>
              <a:t>людини</a:t>
            </a:r>
            <a:r>
              <a:rPr lang="ru-RU" b="0" i="0" u="none" strike="noStrike" dirty="0">
                <a:solidFill>
                  <a:srgbClr val="000000"/>
                </a:solidFill>
                <a:effectLst/>
              </a:rPr>
              <a:t>". </a:t>
            </a:r>
            <a:r>
              <a:rPr lang="ru-RU" b="0" i="0" u="none" strike="noStrike" dirty="0" err="1">
                <a:solidFill>
                  <a:srgbClr val="000000"/>
                </a:solidFill>
                <a:effectLst/>
              </a:rPr>
              <a:t>Він</a:t>
            </a:r>
            <a:r>
              <a:rPr lang="ru-RU" b="0" i="0" u="none" strike="noStrike" dirty="0">
                <a:solidFill>
                  <a:srgbClr val="000000"/>
                </a:solidFill>
                <a:effectLst/>
              </a:rPr>
              <a:t> </a:t>
            </a:r>
            <a:r>
              <a:rPr lang="ru-RU" b="0" i="0" u="none" strike="noStrike" dirty="0" err="1">
                <a:solidFill>
                  <a:srgbClr val="000000"/>
                </a:solidFill>
                <a:effectLst/>
              </a:rPr>
              <a:t>наділив</a:t>
            </a:r>
            <a:r>
              <a:rPr lang="ru-RU" b="0" i="0" u="none" strike="noStrike" dirty="0">
                <a:solidFill>
                  <a:srgbClr val="000000"/>
                </a:solidFill>
                <a:effectLst/>
              </a:rPr>
              <a:t> </a:t>
            </a:r>
            <a:r>
              <a:rPr lang="ru-RU" b="0" i="0" u="none" strike="noStrike" dirty="0" err="1">
                <a:solidFill>
                  <a:srgbClr val="000000"/>
                </a:solidFill>
                <a:effectLst/>
              </a:rPr>
              <a:t>її</a:t>
            </a:r>
            <a:r>
              <a:rPr lang="ru-RU" b="0" i="0" u="none" strike="noStrike" dirty="0">
                <a:solidFill>
                  <a:srgbClr val="000000"/>
                </a:solidFill>
                <a:effectLst/>
              </a:rPr>
              <a:t> </a:t>
            </a:r>
            <a:r>
              <a:rPr lang="ru-RU" b="0" i="0" u="none" strike="noStrike" dirty="0" err="1">
                <a:solidFill>
                  <a:srgbClr val="000000"/>
                </a:solidFill>
                <a:effectLst/>
              </a:rPr>
              <a:t>специфічними</a:t>
            </a:r>
            <a:r>
              <a:rPr lang="ru-RU" b="0" i="0" u="none" strike="noStrike" dirty="0">
                <a:solidFill>
                  <a:srgbClr val="000000"/>
                </a:solidFill>
                <a:effectLst/>
              </a:rPr>
              <a:t> </a:t>
            </a:r>
            <a:r>
              <a:rPr lang="ru-RU" b="0" i="0" u="none" strike="noStrike" dirty="0" err="1">
                <a:solidFill>
                  <a:srgbClr val="000000"/>
                </a:solidFill>
                <a:effectLst/>
              </a:rPr>
              <a:t>фізичними</a:t>
            </a:r>
            <a:r>
              <a:rPr lang="ru-RU" b="0" i="0" u="none" strike="noStrike" dirty="0">
                <a:solidFill>
                  <a:srgbClr val="000000"/>
                </a:solidFill>
                <a:effectLst/>
              </a:rPr>
              <a:t> та </a:t>
            </a:r>
            <a:r>
              <a:rPr lang="ru-RU" b="0" i="0" u="none" strike="noStrike" dirty="0" err="1">
                <a:solidFill>
                  <a:srgbClr val="000000"/>
                </a:solidFill>
                <a:effectLst/>
              </a:rPr>
              <a:t>психічними</a:t>
            </a:r>
            <a:r>
              <a:rPr lang="ru-RU" b="0" i="0" u="none" strike="noStrike" dirty="0">
                <a:solidFill>
                  <a:srgbClr val="000000"/>
                </a:solidFill>
                <a:effectLst/>
              </a:rPr>
              <a:t> рисами, такими як </a:t>
            </a:r>
            <a:r>
              <a:rPr lang="ru-RU" b="0" i="0" u="none" strike="noStrike" dirty="0" err="1">
                <a:solidFill>
                  <a:srgbClr val="000000"/>
                </a:solidFill>
                <a:effectLst/>
              </a:rPr>
              <a:t>низький</a:t>
            </a:r>
            <a:r>
              <a:rPr lang="ru-RU" b="0" i="0" u="none" strike="noStrike" dirty="0">
                <a:solidFill>
                  <a:srgbClr val="000000"/>
                </a:solidFill>
                <a:effectLst/>
              </a:rPr>
              <a:t> лоб, </a:t>
            </a:r>
            <a:r>
              <a:rPr lang="ru-RU" b="0" i="0" u="none" strike="noStrike" dirty="0" err="1">
                <a:solidFill>
                  <a:srgbClr val="000000"/>
                </a:solidFill>
                <a:effectLst/>
              </a:rPr>
              <a:t>великі</a:t>
            </a:r>
            <a:r>
              <a:rPr lang="ru-RU" b="0" i="0" u="none" strike="noStrike" dirty="0">
                <a:solidFill>
                  <a:srgbClr val="000000"/>
                </a:solidFill>
                <a:effectLst/>
              </a:rPr>
              <a:t> </a:t>
            </a:r>
            <a:r>
              <a:rPr lang="ru-RU" b="0" i="0" u="none" strike="noStrike" dirty="0" err="1">
                <a:solidFill>
                  <a:srgbClr val="000000"/>
                </a:solidFill>
                <a:effectLst/>
              </a:rPr>
              <a:t>вуха</a:t>
            </a:r>
            <a:r>
              <a:rPr lang="ru-RU" b="0" i="0" u="none" strike="noStrike" dirty="0">
                <a:solidFill>
                  <a:srgbClr val="000000"/>
                </a:solidFill>
                <a:effectLst/>
              </a:rPr>
              <a:t>, </a:t>
            </a:r>
            <a:r>
              <a:rPr lang="ru-RU" b="0" i="0" u="none" strike="noStrike" dirty="0" err="1">
                <a:solidFill>
                  <a:srgbClr val="000000"/>
                </a:solidFill>
                <a:effectLst/>
              </a:rPr>
              <a:t>схильність</a:t>
            </a:r>
            <a:r>
              <a:rPr lang="ru-RU" b="0" i="0" u="none" strike="noStrike" dirty="0">
                <a:solidFill>
                  <a:srgbClr val="000000"/>
                </a:solidFill>
                <a:effectLst/>
              </a:rPr>
              <a:t> до </a:t>
            </a:r>
            <a:r>
              <a:rPr lang="ru-RU" b="0" i="0" u="none" strike="noStrike" dirty="0" err="1">
                <a:solidFill>
                  <a:srgbClr val="000000"/>
                </a:solidFill>
                <a:effectLst/>
              </a:rPr>
              <a:t>татуювань</a:t>
            </a:r>
            <a:r>
              <a:rPr lang="ru-RU" b="0" i="0" u="none" strike="noStrike" dirty="0">
                <a:solidFill>
                  <a:srgbClr val="000000"/>
                </a:solidFill>
                <a:effectLst/>
              </a:rPr>
              <a:t> та </a:t>
            </a:r>
            <a:r>
              <a:rPr lang="ru-RU" b="0" i="0" u="none" strike="noStrike" dirty="0" err="1">
                <a:solidFill>
                  <a:srgbClr val="000000"/>
                </a:solidFill>
                <a:effectLst/>
              </a:rPr>
              <a:t>імпульсивність</a:t>
            </a:r>
            <a:r>
              <a:rPr lang="ru-RU" b="0" i="0" u="none" strike="noStrike" dirty="0">
                <a:solidFill>
                  <a:srgbClr val="000000"/>
                </a:solidFill>
                <a:effectLst/>
              </a:rPr>
              <a:t>. </a:t>
            </a:r>
            <a:r>
              <a:rPr lang="ru-RU" b="0" i="0" u="none" strike="noStrike" dirty="0" err="1">
                <a:solidFill>
                  <a:srgbClr val="000000"/>
                </a:solidFill>
                <a:effectLst/>
              </a:rPr>
              <a:t>Це</a:t>
            </a:r>
            <a:r>
              <a:rPr lang="ru-RU" b="0" i="0" u="none" strike="noStrike" dirty="0">
                <a:solidFill>
                  <a:srgbClr val="000000"/>
                </a:solidFill>
                <a:effectLst/>
              </a:rPr>
              <a:t> стало основою для </a:t>
            </a:r>
            <a:r>
              <a:rPr lang="ru-RU" b="0" i="0" u="none" strike="noStrike" dirty="0" err="1">
                <a:solidFill>
                  <a:srgbClr val="000000"/>
                </a:solidFill>
                <a:effectLst/>
              </a:rPr>
              <a:t>теорії</a:t>
            </a:r>
            <a:r>
              <a:rPr lang="ru-RU" b="0" i="0" u="none" strike="noStrike" dirty="0">
                <a:solidFill>
                  <a:srgbClr val="000000"/>
                </a:solidFill>
                <a:effectLst/>
              </a:rPr>
              <a:t> </a:t>
            </a:r>
            <a:r>
              <a:rPr lang="ru-RU" b="0" i="0" u="none" strike="noStrike" dirty="0" err="1">
                <a:solidFill>
                  <a:srgbClr val="000000"/>
                </a:solidFill>
                <a:effectLst/>
              </a:rPr>
              <a:t>природженого</a:t>
            </a:r>
            <a:r>
              <a:rPr lang="ru-RU" b="0" i="0" u="none" strike="noStrike" dirty="0">
                <a:solidFill>
                  <a:srgbClr val="000000"/>
                </a:solidFill>
                <a:effectLst/>
              </a:rPr>
              <a:t> </a:t>
            </a:r>
            <a:r>
              <a:rPr lang="ru-RU" b="0" i="0" u="none" strike="noStrike" dirty="0" err="1">
                <a:solidFill>
                  <a:srgbClr val="000000"/>
                </a:solidFill>
                <a:effectLst/>
              </a:rPr>
              <a:t>злочинця</a:t>
            </a:r>
            <a:r>
              <a:rPr lang="ru-RU" b="0" i="0" u="none" strike="noStrike" dirty="0">
                <a:solidFill>
                  <a:srgbClr val="000000"/>
                </a:solidFill>
                <a:effectLst/>
              </a:rPr>
              <a:t>, яка </a:t>
            </a:r>
            <a:r>
              <a:rPr lang="ru-RU" b="0" i="0" u="none" strike="noStrike" dirty="0" err="1">
                <a:solidFill>
                  <a:srgbClr val="000000"/>
                </a:solidFill>
                <a:effectLst/>
              </a:rPr>
              <a:t>стверджувала</a:t>
            </a:r>
            <a:r>
              <a:rPr lang="ru-RU" b="0" i="0" u="none" strike="noStrike" dirty="0">
                <a:solidFill>
                  <a:srgbClr val="000000"/>
                </a:solidFill>
                <a:effectLst/>
              </a:rPr>
              <a:t>, </a:t>
            </a:r>
            <a:r>
              <a:rPr lang="ru-RU" b="0" i="0" u="none" strike="noStrike" dirty="0" err="1">
                <a:solidFill>
                  <a:srgbClr val="000000"/>
                </a:solidFill>
                <a:effectLst/>
              </a:rPr>
              <a:t>що</a:t>
            </a:r>
            <a:r>
              <a:rPr lang="ru-RU" b="0" i="0" u="none" strike="noStrike" dirty="0">
                <a:solidFill>
                  <a:srgbClr val="000000"/>
                </a:solidFill>
                <a:effectLst/>
              </a:rPr>
              <a:t> </a:t>
            </a:r>
            <a:r>
              <a:rPr lang="ru-RU" b="0" i="0" u="none" strike="noStrike" dirty="0" err="1">
                <a:solidFill>
                  <a:srgbClr val="000000"/>
                </a:solidFill>
                <a:effectLst/>
              </a:rPr>
              <a:t>деякі</a:t>
            </a:r>
            <a:r>
              <a:rPr lang="ru-RU" b="0" i="0" u="none" strike="noStrike" dirty="0">
                <a:solidFill>
                  <a:srgbClr val="000000"/>
                </a:solidFill>
                <a:effectLst/>
              </a:rPr>
              <a:t> люди </a:t>
            </a:r>
            <a:r>
              <a:rPr lang="ru-RU" b="0" i="0" u="none" strike="noStrike" dirty="0" err="1">
                <a:solidFill>
                  <a:srgbClr val="000000"/>
                </a:solidFill>
                <a:effectLst/>
              </a:rPr>
              <a:t>народжуються</a:t>
            </a:r>
            <a:r>
              <a:rPr lang="ru-RU" b="0" i="0" u="none" strike="noStrike" dirty="0">
                <a:solidFill>
                  <a:srgbClr val="000000"/>
                </a:solidFill>
                <a:effectLst/>
              </a:rPr>
              <a:t> з </a:t>
            </a:r>
            <a:r>
              <a:rPr lang="ru-RU" b="0" i="0" u="none" strike="noStrike" dirty="0" err="1">
                <a:solidFill>
                  <a:srgbClr val="000000"/>
                </a:solidFill>
                <a:effectLst/>
              </a:rPr>
              <a:t>кримінальними</a:t>
            </a:r>
            <a:r>
              <a:rPr lang="ru-RU" b="0" i="0" u="none" strike="noStrike" dirty="0">
                <a:solidFill>
                  <a:srgbClr val="000000"/>
                </a:solidFill>
                <a:effectLst/>
              </a:rPr>
              <a:t> </a:t>
            </a:r>
            <a:r>
              <a:rPr lang="ru-RU" b="0" i="0" u="none" strike="noStrike" dirty="0" err="1">
                <a:solidFill>
                  <a:srgbClr val="000000"/>
                </a:solidFill>
                <a:effectLst/>
              </a:rPr>
              <a:t>нахилами</a:t>
            </a:r>
            <a:r>
              <a:rPr lang="ru-RU" b="0" i="0" u="none" strike="noStrike" dirty="0">
                <a:solidFill>
                  <a:srgbClr val="000000"/>
                </a:solidFill>
                <a:effectLst/>
              </a:rPr>
              <a:t>.</a:t>
            </a:r>
          </a:p>
          <a:p>
            <a:pPr algn="l"/>
            <a:r>
              <a:rPr lang="ru-RU" b="1" i="0" u="none" strike="noStrike" dirty="0" err="1">
                <a:solidFill>
                  <a:srgbClr val="000000"/>
                </a:solidFill>
                <a:effectLst/>
              </a:rPr>
              <a:t>Вплив</a:t>
            </a:r>
            <a:r>
              <a:rPr lang="ru-RU" b="1" i="0" u="none" strike="noStrike" dirty="0">
                <a:solidFill>
                  <a:srgbClr val="000000"/>
                </a:solidFill>
                <a:effectLst/>
              </a:rPr>
              <a:t> на </a:t>
            </a:r>
            <a:r>
              <a:rPr lang="ru-RU" b="1" i="0" u="none" strike="noStrike" dirty="0" err="1">
                <a:solidFill>
                  <a:srgbClr val="000000"/>
                </a:solidFill>
                <a:effectLst/>
              </a:rPr>
              <a:t>кримінологію</a:t>
            </a:r>
            <a:endParaRPr lang="ru-RU" b="1" i="0" u="none" strike="noStrike" dirty="0">
              <a:solidFill>
                <a:srgbClr val="000000"/>
              </a:solidFill>
              <a:effectLst/>
            </a:endParaRPr>
          </a:p>
          <a:p>
            <a:pPr algn="l"/>
            <a:r>
              <a:rPr lang="ru-RU" b="0" i="0" u="none" strike="noStrike" dirty="0" err="1">
                <a:solidFill>
                  <a:srgbClr val="000000"/>
                </a:solidFill>
                <a:effectLst/>
              </a:rPr>
              <a:t>Теорії</a:t>
            </a:r>
            <a:r>
              <a:rPr lang="ru-RU" b="0" i="0" u="none" strike="noStrike" dirty="0">
                <a:solidFill>
                  <a:srgbClr val="000000"/>
                </a:solidFill>
                <a:effectLst/>
              </a:rPr>
              <a:t> Ломброзо </a:t>
            </a:r>
            <a:r>
              <a:rPr lang="ru-RU" b="0" i="0" u="none" strike="noStrike" dirty="0" err="1">
                <a:solidFill>
                  <a:srgbClr val="000000"/>
                </a:solidFill>
                <a:effectLst/>
              </a:rPr>
              <a:t>вплинули</a:t>
            </a:r>
            <a:r>
              <a:rPr lang="ru-RU" b="0" i="0" u="none" strike="noStrike" dirty="0">
                <a:solidFill>
                  <a:srgbClr val="000000"/>
                </a:solidFill>
                <a:effectLst/>
              </a:rPr>
              <a:t> на </a:t>
            </a:r>
            <a:r>
              <a:rPr lang="ru-RU" b="0" i="0" u="none" strike="noStrike" dirty="0" err="1">
                <a:solidFill>
                  <a:srgbClr val="000000"/>
                </a:solidFill>
                <a:effectLst/>
              </a:rPr>
              <a:t>кримінологію</a:t>
            </a:r>
            <a:r>
              <a:rPr lang="ru-RU" b="0" i="0" u="none" strike="noStrike" dirty="0">
                <a:solidFill>
                  <a:srgbClr val="000000"/>
                </a:solidFill>
                <a:effectLst/>
              </a:rPr>
              <a:t> </a:t>
            </a:r>
            <a:r>
              <a:rPr lang="en" b="0" i="0" u="none" strike="noStrike" dirty="0">
                <a:solidFill>
                  <a:srgbClr val="000000"/>
                </a:solidFill>
                <a:effectLst/>
              </a:rPr>
              <a:t>XIX-XX </a:t>
            </a:r>
            <a:r>
              <a:rPr lang="ru-RU" b="0" i="0" u="none" strike="noStrike" dirty="0" err="1">
                <a:solidFill>
                  <a:srgbClr val="000000"/>
                </a:solidFill>
                <a:effectLst/>
              </a:rPr>
              <a:t>століть</a:t>
            </a:r>
            <a:r>
              <a:rPr lang="ru-RU" b="0" i="0" u="none" strike="noStrike" dirty="0">
                <a:solidFill>
                  <a:srgbClr val="000000"/>
                </a:solidFill>
                <a:effectLst/>
              </a:rPr>
              <a:t>. Вони </a:t>
            </a:r>
            <a:r>
              <a:rPr lang="ru-RU" b="0" i="0" u="none" strike="noStrike" dirty="0" err="1">
                <a:solidFill>
                  <a:srgbClr val="000000"/>
                </a:solidFill>
                <a:effectLst/>
              </a:rPr>
              <a:t>стимулювали</a:t>
            </a:r>
            <a:r>
              <a:rPr lang="ru-RU" b="0" i="0" u="none" strike="noStrike" dirty="0">
                <a:solidFill>
                  <a:srgbClr val="000000"/>
                </a:solidFill>
                <a:effectLst/>
              </a:rPr>
              <a:t> </a:t>
            </a:r>
            <a:r>
              <a:rPr lang="ru-RU" b="0" i="0" u="none" strike="noStrike" dirty="0" err="1">
                <a:solidFill>
                  <a:srgbClr val="000000"/>
                </a:solidFill>
                <a:effectLst/>
              </a:rPr>
              <a:t>розвиток</a:t>
            </a:r>
            <a:r>
              <a:rPr lang="ru-RU" b="0" i="0" u="none" strike="noStrike" dirty="0">
                <a:solidFill>
                  <a:srgbClr val="000000"/>
                </a:solidFill>
                <a:effectLst/>
              </a:rPr>
              <a:t> </a:t>
            </a:r>
            <a:r>
              <a:rPr lang="ru-RU" b="0" i="0" u="none" strike="noStrike" dirty="0" err="1">
                <a:solidFill>
                  <a:srgbClr val="000000"/>
                </a:solidFill>
                <a:effectLst/>
              </a:rPr>
              <a:t>біологічних</a:t>
            </a:r>
            <a:r>
              <a:rPr lang="ru-RU" b="0" i="0" u="none" strike="noStrike" dirty="0">
                <a:solidFill>
                  <a:srgbClr val="000000"/>
                </a:solidFill>
                <a:effectLst/>
              </a:rPr>
              <a:t> </a:t>
            </a:r>
            <a:r>
              <a:rPr lang="ru-RU" b="0" i="0" u="none" strike="noStrike" dirty="0" err="1">
                <a:solidFill>
                  <a:srgbClr val="000000"/>
                </a:solidFill>
                <a:effectLst/>
              </a:rPr>
              <a:t>підходів</a:t>
            </a:r>
            <a:r>
              <a:rPr lang="ru-RU" b="0" i="0" u="none" strike="noStrike" dirty="0">
                <a:solidFill>
                  <a:srgbClr val="000000"/>
                </a:solidFill>
                <a:effectLst/>
              </a:rPr>
              <a:t> до </a:t>
            </a:r>
            <a:r>
              <a:rPr lang="ru-RU" b="0" i="0" u="none" strike="noStrike" dirty="0" err="1">
                <a:solidFill>
                  <a:srgbClr val="000000"/>
                </a:solidFill>
                <a:effectLst/>
              </a:rPr>
              <a:t>вивчення</a:t>
            </a:r>
            <a:r>
              <a:rPr lang="ru-RU" b="0" i="0" u="none" strike="noStrike" dirty="0">
                <a:solidFill>
                  <a:srgbClr val="000000"/>
                </a:solidFill>
                <a:effectLst/>
              </a:rPr>
              <a:t> </a:t>
            </a:r>
            <a:r>
              <a:rPr lang="ru-RU" b="0" i="0" u="none" strike="noStrike" dirty="0" err="1">
                <a:solidFill>
                  <a:srgbClr val="000000"/>
                </a:solidFill>
                <a:effectLst/>
              </a:rPr>
              <a:t>злочинності</a:t>
            </a:r>
            <a:r>
              <a:rPr lang="ru-RU" b="0" i="0" u="none" strike="noStrike" dirty="0">
                <a:solidFill>
                  <a:srgbClr val="000000"/>
                </a:solidFill>
                <a:effectLst/>
              </a:rPr>
              <a:t>. </a:t>
            </a:r>
            <a:r>
              <a:rPr lang="ru-RU" b="0" i="0" u="none" strike="noStrike" dirty="0" err="1">
                <a:solidFill>
                  <a:srgbClr val="000000"/>
                </a:solidFill>
                <a:effectLst/>
              </a:rPr>
              <a:t>Ці</a:t>
            </a:r>
            <a:r>
              <a:rPr lang="ru-RU" b="0" i="0" u="none" strike="noStrike" dirty="0">
                <a:solidFill>
                  <a:srgbClr val="000000"/>
                </a:solidFill>
                <a:effectLst/>
              </a:rPr>
              <a:t> </a:t>
            </a:r>
            <a:r>
              <a:rPr lang="ru-RU" b="0" i="0" u="none" strike="noStrike" dirty="0" err="1">
                <a:solidFill>
                  <a:srgbClr val="000000"/>
                </a:solidFill>
                <a:effectLst/>
              </a:rPr>
              <a:t>ідеї</a:t>
            </a:r>
            <a:r>
              <a:rPr lang="ru-RU" b="0" i="0" u="none" strike="noStrike" dirty="0">
                <a:solidFill>
                  <a:srgbClr val="000000"/>
                </a:solidFill>
                <a:effectLst/>
              </a:rPr>
              <a:t> </a:t>
            </a:r>
            <a:r>
              <a:rPr lang="ru-RU" b="0" i="0" u="none" strike="noStrike" dirty="0" err="1">
                <a:solidFill>
                  <a:srgbClr val="000000"/>
                </a:solidFill>
                <a:effectLst/>
              </a:rPr>
              <a:t>досліджували</a:t>
            </a:r>
            <a:r>
              <a:rPr lang="ru-RU" b="0" i="0" u="none" strike="noStrike" dirty="0">
                <a:solidFill>
                  <a:srgbClr val="000000"/>
                </a:solidFill>
                <a:effectLst/>
              </a:rPr>
              <a:t> </a:t>
            </a:r>
            <a:r>
              <a:rPr lang="ru-RU" b="0" i="0" u="none" strike="noStrike" dirty="0" err="1">
                <a:solidFill>
                  <a:srgbClr val="000000"/>
                </a:solidFill>
                <a:effectLst/>
              </a:rPr>
              <a:t>злочинність</a:t>
            </a:r>
            <a:r>
              <a:rPr lang="ru-RU" b="0" i="0" u="none" strike="noStrike" dirty="0">
                <a:solidFill>
                  <a:srgbClr val="000000"/>
                </a:solidFill>
                <a:effectLst/>
              </a:rPr>
              <a:t> як </a:t>
            </a:r>
            <a:r>
              <a:rPr lang="ru-RU" b="0" i="0" u="none" strike="noStrike" dirty="0" err="1">
                <a:solidFill>
                  <a:srgbClr val="000000"/>
                </a:solidFill>
                <a:effectLst/>
              </a:rPr>
              <a:t>явище</a:t>
            </a:r>
            <a:r>
              <a:rPr lang="ru-RU" b="0" i="0" u="none" strike="noStrike" dirty="0">
                <a:solidFill>
                  <a:srgbClr val="000000"/>
                </a:solidFill>
                <a:effectLst/>
              </a:rPr>
              <a:t>, </a:t>
            </a:r>
            <a:r>
              <a:rPr lang="ru-RU" b="0" i="0" u="none" strike="noStrike" dirty="0" err="1">
                <a:solidFill>
                  <a:srgbClr val="000000"/>
                </a:solidFill>
                <a:effectLst/>
              </a:rPr>
              <a:t>зумовлене</a:t>
            </a:r>
            <a:r>
              <a:rPr lang="ru-RU" b="0" i="0" u="none" strike="noStrike" dirty="0">
                <a:solidFill>
                  <a:srgbClr val="000000"/>
                </a:solidFill>
                <a:effectLst/>
              </a:rPr>
              <a:t> </a:t>
            </a:r>
            <a:r>
              <a:rPr lang="ru-RU" b="0" i="0" u="none" strike="noStrike" dirty="0" err="1">
                <a:solidFill>
                  <a:srgbClr val="000000"/>
                </a:solidFill>
                <a:effectLst/>
              </a:rPr>
              <a:t>біологією</a:t>
            </a:r>
            <a:r>
              <a:rPr lang="ru-RU" b="0" i="0" u="none" strike="noStrike" dirty="0">
                <a:solidFill>
                  <a:srgbClr val="000000"/>
                </a:solidFill>
                <a:effectLst/>
              </a:rPr>
              <a:t> та </a:t>
            </a:r>
            <a:r>
              <a:rPr lang="ru-RU" b="0" i="0" u="none" strike="noStrike" dirty="0" err="1">
                <a:solidFill>
                  <a:srgbClr val="000000"/>
                </a:solidFill>
                <a:effectLst/>
              </a:rPr>
              <a:t>спадковістю</a:t>
            </a:r>
            <a:r>
              <a:rPr lang="ru-RU" b="0" i="0" u="none" strike="noStrike" dirty="0">
                <a:solidFill>
                  <a:srgbClr val="000000"/>
                </a:solidFill>
                <a:effectLst/>
              </a:rPr>
              <a:t>, а не </a:t>
            </a:r>
            <a:r>
              <a:rPr lang="ru-RU" b="0" i="0" u="none" strike="noStrike" dirty="0" err="1">
                <a:solidFill>
                  <a:srgbClr val="000000"/>
                </a:solidFill>
                <a:effectLst/>
              </a:rPr>
              <a:t>лише</a:t>
            </a:r>
            <a:r>
              <a:rPr lang="ru-RU" b="0" i="0" u="none" strike="noStrike" dirty="0">
                <a:solidFill>
                  <a:srgbClr val="000000"/>
                </a:solidFill>
                <a:effectLst/>
              </a:rPr>
              <a:t> </a:t>
            </a:r>
            <a:r>
              <a:rPr lang="ru-RU" b="0" i="0" u="none" strike="noStrike" dirty="0" err="1">
                <a:solidFill>
                  <a:srgbClr val="000000"/>
                </a:solidFill>
                <a:effectLst/>
              </a:rPr>
              <a:t>соціальними</a:t>
            </a:r>
            <a:r>
              <a:rPr lang="ru-RU" b="0" i="0" u="none" strike="noStrike" dirty="0">
                <a:solidFill>
                  <a:srgbClr val="000000"/>
                </a:solidFill>
                <a:effectLst/>
              </a:rPr>
              <a:t> факторами. </a:t>
            </a:r>
            <a:r>
              <a:rPr lang="ru-RU" b="0" i="0" u="none" strike="noStrike" dirty="0" err="1">
                <a:solidFill>
                  <a:srgbClr val="000000"/>
                </a:solidFill>
                <a:effectLst/>
              </a:rPr>
              <a:t>Незважаючи</a:t>
            </a:r>
            <a:r>
              <a:rPr lang="ru-RU" b="0" i="0" u="none" strike="noStrike" dirty="0">
                <a:solidFill>
                  <a:srgbClr val="000000"/>
                </a:solidFill>
                <a:effectLst/>
              </a:rPr>
              <a:t> на </a:t>
            </a:r>
            <a:r>
              <a:rPr lang="ru-RU" b="0" i="0" u="none" strike="noStrike" dirty="0" err="1">
                <a:solidFill>
                  <a:srgbClr val="000000"/>
                </a:solidFill>
                <a:effectLst/>
              </a:rPr>
              <a:t>застарілість</a:t>
            </a:r>
            <a:r>
              <a:rPr lang="ru-RU" b="0" i="0" u="none" strike="noStrike" dirty="0">
                <a:solidFill>
                  <a:srgbClr val="000000"/>
                </a:solidFill>
                <a:effectLst/>
              </a:rPr>
              <a:t>, </a:t>
            </a:r>
            <a:r>
              <a:rPr lang="ru-RU" b="0" i="0" u="none" strike="noStrike" dirty="0" err="1">
                <a:solidFill>
                  <a:srgbClr val="000000"/>
                </a:solidFill>
                <a:effectLst/>
              </a:rPr>
              <a:t>його</a:t>
            </a:r>
            <a:r>
              <a:rPr lang="ru-RU" b="0" i="0" u="none" strike="noStrike" dirty="0">
                <a:solidFill>
                  <a:srgbClr val="000000"/>
                </a:solidFill>
                <a:effectLst/>
              </a:rPr>
              <a:t> </a:t>
            </a:r>
            <a:r>
              <a:rPr lang="ru-RU" b="0" i="0" u="none" strike="noStrike" dirty="0" err="1">
                <a:solidFill>
                  <a:srgbClr val="000000"/>
                </a:solidFill>
                <a:effectLst/>
              </a:rPr>
              <a:t>праці</a:t>
            </a:r>
            <a:r>
              <a:rPr lang="ru-RU" b="0" i="0" u="none" strike="noStrike" dirty="0">
                <a:solidFill>
                  <a:srgbClr val="000000"/>
                </a:solidFill>
                <a:effectLst/>
              </a:rPr>
              <a:t> заклали основу для </a:t>
            </a:r>
            <a:r>
              <a:rPr lang="ru-RU" b="0" i="0" u="none" strike="noStrike" dirty="0" err="1">
                <a:solidFill>
                  <a:srgbClr val="000000"/>
                </a:solidFill>
                <a:effectLst/>
              </a:rPr>
              <a:t>подальших</a:t>
            </a:r>
            <a:r>
              <a:rPr lang="ru-RU" b="0" i="0" u="none" strike="noStrike" dirty="0">
                <a:solidFill>
                  <a:srgbClr val="000000"/>
                </a:solidFill>
                <a:effectLst/>
              </a:rPr>
              <a:t> </a:t>
            </a:r>
            <a:r>
              <a:rPr lang="ru-RU" b="0" i="0" u="none" strike="noStrike" dirty="0" err="1">
                <a:solidFill>
                  <a:srgbClr val="000000"/>
                </a:solidFill>
                <a:effectLst/>
              </a:rPr>
              <a:t>досліджень</a:t>
            </a:r>
            <a:r>
              <a:rPr lang="ru-RU" b="0" i="0" u="none" strike="noStrike" dirty="0">
                <a:solidFill>
                  <a:srgbClr val="000000"/>
                </a:solidFill>
                <a:effectLst/>
              </a:rPr>
              <a:t> у </a:t>
            </a:r>
            <a:r>
              <a:rPr lang="ru-RU" b="0" i="0" u="none" strike="noStrike" dirty="0" err="1">
                <a:solidFill>
                  <a:srgbClr val="000000"/>
                </a:solidFill>
                <a:effectLst/>
              </a:rPr>
              <a:t>цій</a:t>
            </a:r>
            <a:r>
              <a:rPr lang="ru-RU" b="0" i="0" u="none" strike="noStrike" dirty="0">
                <a:solidFill>
                  <a:srgbClr val="000000"/>
                </a:solidFill>
                <a:effectLst/>
              </a:rPr>
              <a:t> </a:t>
            </a:r>
            <a:r>
              <a:rPr lang="ru-RU" b="0" i="0" u="none" strike="noStrike" dirty="0" err="1">
                <a:solidFill>
                  <a:srgbClr val="000000"/>
                </a:solidFill>
                <a:effectLst/>
              </a:rPr>
              <a:t>галузі</a:t>
            </a:r>
            <a:r>
              <a:rPr lang="ru-RU" b="0" i="0" u="none" strike="noStrike" dirty="0">
                <a:solidFill>
                  <a:srgbClr val="000000"/>
                </a:solidFill>
                <a:effectLst/>
              </a:rPr>
              <a:t>.</a:t>
            </a:r>
          </a:p>
          <a:p>
            <a:endParaRPr lang="ru-UA" dirty="0"/>
          </a:p>
        </p:txBody>
      </p:sp>
    </p:spTree>
    <p:extLst>
      <p:ext uri="{BB962C8B-B14F-4D97-AF65-F5344CB8AC3E}">
        <p14:creationId xmlns:p14="http://schemas.microsoft.com/office/powerpoint/2010/main" val="813725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Из музея Чезаре Ломброзо в Турине забирают череп преступника.">
            <a:extLst>
              <a:ext uri="{FF2B5EF4-FFF2-40B4-BE49-F238E27FC236}">
                <a16:creationId xmlns:a16="http://schemas.microsoft.com/office/drawing/2014/main" id="{89521AC2-C71F-47C6-2671-8DA15E98DE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3127" y="1232451"/>
            <a:ext cx="8235280" cy="4611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172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3076" name="Picture 4" descr="Изображение выглядит как Человеческое лицо, одежда, человек, зарисовка&#10;&#10;Контент, сгенерированный ИИ, может содержать ошибки.">
            <a:extLst>
              <a:ext uri="{FF2B5EF4-FFF2-40B4-BE49-F238E27FC236}">
                <a16:creationId xmlns:a16="http://schemas.microsoft.com/office/drawing/2014/main" id="{19E01A52-177A-BB78-9D17-B7D49ED64E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111" r="4752"/>
          <a:stretch/>
        </p:blipFill>
        <p:spPr bwMode="auto">
          <a:xfrm>
            <a:off x="8157374" y="10"/>
            <a:ext cx="4034626"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DC8E9845-7A4C-DA1F-91A4-BF1138DEA74C}"/>
              </a:ext>
            </a:extLst>
          </p:cNvPr>
          <p:cNvSpPr>
            <a:spLocks noGrp="1"/>
          </p:cNvSpPr>
          <p:nvPr>
            <p:ph sz="quarter" idx="13"/>
          </p:nvPr>
        </p:nvSpPr>
        <p:spPr>
          <a:xfrm>
            <a:off x="913774" y="2367092"/>
            <a:ext cx="6672887" cy="3424107"/>
          </a:xfrm>
        </p:spPr>
        <p:txBody>
          <a:bodyPr>
            <a:normAutofit/>
          </a:bodyPr>
          <a:lstStyle/>
          <a:p>
            <a:pPr>
              <a:lnSpc>
                <a:spcPct val="110000"/>
              </a:lnSpc>
            </a:pPr>
            <a:r>
              <a:rPr lang="ru-RU" sz="1400" b="0" i="0" u="none" strike="noStrike" dirty="0">
                <a:effectLst/>
                <a:latin typeface="Georgia" panose="02040502050405020303" pitchFamily="18" charset="0"/>
              </a:rPr>
              <a:t>ко времени выхода в свет книги Ч. Ломброзо и Г. Ферреро (1871—1942) «Женщина-преступница и проститутка» («</a:t>
            </a:r>
            <a:r>
              <a:rPr lang="en" sz="1400" b="0" i="0" u="none" strike="noStrike" dirty="0">
                <a:effectLst/>
                <a:latin typeface="Georgia" panose="02040502050405020303" pitchFamily="18" charset="0"/>
              </a:rPr>
              <a:t>La donna </a:t>
            </a:r>
            <a:r>
              <a:rPr lang="en" sz="1400" b="0" i="0" u="none" strike="noStrike" dirty="0" err="1">
                <a:effectLst/>
                <a:latin typeface="Georgia" panose="02040502050405020303" pitchFamily="18" charset="0"/>
              </a:rPr>
              <a:t>delinquente</a:t>
            </a:r>
            <a:r>
              <a:rPr lang="en" sz="1400" b="0" i="0" u="none" strike="noStrike" dirty="0">
                <a:effectLst/>
                <a:latin typeface="Georgia" panose="02040502050405020303" pitchFamily="18" charset="0"/>
              </a:rPr>
              <a:t>, la </a:t>
            </a:r>
            <a:r>
              <a:rPr lang="en" sz="1400" b="0" i="0" u="none" strike="noStrike" dirty="0" err="1">
                <a:effectLst/>
                <a:latin typeface="Georgia" panose="02040502050405020303" pitchFamily="18" charset="0"/>
              </a:rPr>
              <a:t>prostituta</a:t>
            </a:r>
            <a:r>
              <a:rPr lang="en" sz="1400" b="0" i="0" u="none" strike="noStrike" dirty="0">
                <a:effectLst/>
                <a:latin typeface="Georgia" panose="02040502050405020303" pitchFamily="18" charset="0"/>
              </a:rPr>
              <a:t> e la donna </a:t>
            </a:r>
            <a:r>
              <a:rPr lang="en" sz="1400" b="0" i="0" u="none" strike="noStrike" dirty="0" err="1">
                <a:effectLst/>
                <a:latin typeface="Georgia" panose="02040502050405020303" pitchFamily="18" charset="0"/>
              </a:rPr>
              <a:t>normale</a:t>
            </a:r>
            <a:r>
              <a:rPr lang="en" sz="1400" b="0" i="0" u="none" strike="noStrike" dirty="0">
                <a:effectLst/>
                <a:latin typeface="Georgia" panose="02040502050405020303" pitchFamily="18" charset="0"/>
              </a:rPr>
              <a:t>», 1893), </a:t>
            </a:r>
            <a:r>
              <a:rPr lang="ru-RU" sz="1400" b="0" i="0" u="none" strike="noStrike" dirty="0">
                <a:effectLst/>
                <a:latin typeface="Georgia" panose="02040502050405020303" pitchFamily="18" charset="0"/>
              </a:rPr>
              <a:t>в которой была сделана попытка классификации женских преступных типов на основе все тех же врожденных физических симптомов «примитивности», многие ученые уже предпочли теорию вырождения ломброзовской идее атавизма, поскольку верили, что черты, приобретенные человеком за время его жизни под влиянием факторов окружающей среды, могли передаваться из поколения в поколение</a:t>
            </a:r>
            <a:endParaRPr lang="ru-UA" sz="1400" dirty="0"/>
          </a:p>
        </p:txBody>
      </p:sp>
    </p:spTree>
    <p:extLst>
      <p:ext uri="{BB962C8B-B14F-4D97-AF65-F5344CB8AC3E}">
        <p14:creationId xmlns:p14="http://schemas.microsoft.com/office/powerpoint/2010/main" val="2621241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D305D8-1C34-5EA0-8649-4AE7D8AE8CEE}"/>
              </a:ext>
            </a:extLst>
          </p:cNvPr>
          <p:cNvSpPr>
            <a:spLocks noGrp="1"/>
          </p:cNvSpPr>
          <p:nvPr>
            <p:ph type="title"/>
          </p:nvPr>
        </p:nvSpPr>
        <p:spPr/>
        <p:txBody>
          <a:bodyPr>
            <a:normAutofit/>
          </a:bodyPr>
          <a:lstStyle/>
          <a:p>
            <a:r>
              <a:rPr lang="ru-RU" b="1" dirty="0" err="1">
                <a:solidFill>
                  <a:srgbClr val="000000"/>
                </a:solidFill>
              </a:rPr>
              <a:t>Розвиток</a:t>
            </a:r>
            <a:r>
              <a:rPr lang="ru-RU" b="1" dirty="0">
                <a:solidFill>
                  <a:srgbClr val="000000"/>
                </a:solidFill>
              </a:rPr>
              <a:t> </a:t>
            </a:r>
            <a:r>
              <a:rPr lang="ru-RU" b="1" dirty="0" err="1">
                <a:solidFill>
                  <a:srgbClr val="000000"/>
                </a:solidFill>
              </a:rPr>
              <a:t>біологічних</a:t>
            </a:r>
            <a:r>
              <a:rPr lang="ru-RU" b="1" dirty="0">
                <a:solidFill>
                  <a:srgbClr val="000000"/>
                </a:solidFill>
              </a:rPr>
              <a:t> </a:t>
            </a:r>
            <a:r>
              <a:rPr lang="ru-RU" b="1" dirty="0" err="1">
                <a:solidFill>
                  <a:srgbClr val="000000"/>
                </a:solidFill>
              </a:rPr>
              <a:t>теорій</a:t>
            </a:r>
            <a:r>
              <a:rPr lang="ru-RU" b="1" dirty="0">
                <a:solidFill>
                  <a:srgbClr val="000000"/>
                </a:solidFill>
              </a:rPr>
              <a:t> </a:t>
            </a:r>
            <a:r>
              <a:rPr lang="ru-RU" b="1" dirty="0" err="1">
                <a:solidFill>
                  <a:srgbClr val="000000"/>
                </a:solidFill>
              </a:rPr>
              <a:t>злочинності</a:t>
            </a:r>
            <a:br>
              <a:rPr lang="ru-RU" b="1" dirty="0">
                <a:solidFill>
                  <a:srgbClr val="000000"/>
                </a:solidFill>
              </a:rPr>
            </a:br>
            <a:endParaRPr lang="ru-UA" dirty="0"/>
          </a:p>
        </p:txBody>
      </p:sp>
      <p:sp>
        <p:nvSpPr>
          <p:cNvPr id="3" name="Объект 2">
            <a:extLst>
              <a:ext uri="{FF2B5EF4-FFF2-40B4-BE49-F238E27FC236}">
                <a16:creationId xmlns:a16="http://schemas.microsoft.com/office/drawing/2014/main" id="{64514D67-F172-6A2D-29D8-A499C62480E8}"/>
              </a:ext>
            </a:extLst>
          </p:cNvPr>
          <p:cNvSpPr>
            <a:spLocks noGrp="1"/>
          </p:cNvSpPr>
          <p:nvPr>
            <p:ph sz="quarter" idx="13"/>
          </p:nvPr>
        </p:nvSpPr>
        <p:spPr/>
        <p:txBody>
          <a:bodyPr>
            <a:normAutofit fontScale="62500" lnSpcReduction="20000"/>
          </a:bodyPr>
          <a:lstStyle/>
          <a:p>
            <a:pPr algn="l"/>
            <a:endParaRPr lang="ru-RU" b="0" i="0" u="none" strike="noStrike" dirty="0">
              <a:solidFill>
                <a:srgbClr val="000000"/>
              </a:solidFill>
              <a:effectLst/>
            </a:endParaRPr>
          </a:p>
          <a:p>
            <a:pPr algn="l"/>
            <a:r>
              <a:rPr lang="ru-RU" b="1" i="0" u="none" strike="noStrike" dirty="0" err="1">
                <a:solidFill>
                  <a:srgbClr val="000000"/>
                </a:solidFill>
                <a:effectLst/>
              </a:rPr>
              <a:t>Генетичні</a:t>
            </a:r>
            <a:r>
              <a:rPr lang="ru-RU" b="1" i="0" u="none" strike="noStrike" dirty="0">
                <a:solidFill>
                  <a:srgbClr val="000000"/>
                </a:solidFill>
                <a:effectLst/>
              </a:rPr>
              <a:t> </a:t>
            </a:r>
            <a:r>
              <a:rPr lang="ru-RU" b="1" i="0" u="none" strike="noStrike" dirty="0" err="1">
                <a:solidFill>
                  <a:srgbClr val="000000"/>
                </a:solidFill>
                <a:effectLst/>
              </a:rPr>
              <a:t>дослідження</a:t>
            </a:r>
            <a:endParaRPr lang="ru-RU" b="1" i="0" u="none" strike="noStrike" dirty="0">
              <a:solidFill>
                <a:srgbClr val="000000"/>
              </a:solidFill>
              <a:effectLst/>
            </a:endParaRPr>
          </a:p>
          <a:p>
            <a:pPr algn="l"/>
            <a:r>
              <a:rPr lang="ru-RU" b="0" i="0" u="none" strike="noStrike" dirty="0" err="1">
                <a:solidFill>
                  <a:srgbClr val="000000"/>
                </a:solidFill>
                <a:effectLst/>
              </a:rPr>
              <a:t>Проводяться</a:t>
            </a:r>
            <a:r>
              <a:rPr lang="ru-RU" b="0" i="0" u="none" strike="noStrike" dirty="0">
                <a:solidFill>
                  <a:srgbClr val="000000"/>
                </a:solidFill>
                <a:effectLst/>
              </a:rPr>
              <a:t> </a:t>
            </a:r>
            <a:r>
              <a:rPr lang="ru-RU" b="0" i="0" u="none" strike="noStrike" dirty="0" err="1">
                <a:solidFill>
                  <a:srgbClr val="000000"/>
                </a:solidFill>
                <a:effectLst/>
              </a:rPr>
              <a:t>генетичні</a:t>
            </a:r>
            <a:r>
              <a:rPr lang="ru-RU" b="0" i="0" u="none" strike="noStrike" dirty="0">
                <a:solidFill>
                  <a:srgbClr val="000000"/>
                </a:solidFill>
                <a:effectLst/>
              </a:rPr>
              <a:t> </a:t>
            </a:r>
            <a:r>
              <a:rPr lang="ru-RU" b="0" i="0" u="none" strike="noStrike" dirty="0" err="1">
                <a:solidFill>
                  <a:srgbClr val="000000"/>
                </a:solidFill>
                <a:effectLst/>
              </a:rPr>
              <a:t>дослідження</a:t>
            </a:r>
            <a:r>
              <a:rPr lang="ru-RU" b="0" i="0" u="none" strike="noStrike" dirty="0">
                <a:solidFill>
                  <a:srgbClr val="000000"/>
                </a:solidFill>
                <a:effectLst/>
              </a:rPr>
              <a:t>. Вони </a:t>
            </a:r>
            <a:r>
              <a:rPr lang="ru-RU" b="0" i="0" u="none" strike="noStrike" dirty="0" err="1">
                <a:solidFill>
                  <a:srgbClr val="000000"/>
                </a:solidFill>
                <a:effectLst/>
              </a:rPr>
              <a:t>вивчають</a:t>
            </a:r>
            <a:r>
              <a:rPr lang="ru-RU" b="0" i="0" u="none" strike="noStrike" dirty="0">
                <a:solidFill>
                  <a:srgbClr val="000000"/>
                </a:solidFill>
                <a:effectLst/>
              </a:rPr>
              <a:t> </a:t>
            </a:r>
            <a:r>
              <a:rPr lang="ru-RU" b="0" i="0" u="none" strike="noStrike" dirty="0" err="1">
                <a:solidFill>
                  <a:srgbClr val="000000"/>
                </a:solidFill>
                <a:effectLst/>
              </a:rPr>
              <a:t>зв'язок</a:t>
            </a:r>
            <a:r>
              <a:rPr lang="ru-RU" b="0" i="0" u="none" strike="noStrike" dirty="0">
                <a:solidFill>
                  <a:srgbClr val="000000"/>
                </a:solidFill>
                <a:effectLst/>
              </a:rPr>
              <a:t> </a:t>
            </a:r>
            <a:r>
              <a:rPr lang="ru-RU" b="0" i="0" u="none" strike="noStrike" dirty="0" err="1">
                <a:solidFill>
                  <a:srgbClr val="000000"/>
                </a:solidFill>
                <a:effectLst/>
              </a:rPr>
              <a:t>між</a:t>
            </a:r>
            <a:r>
              <a:rPr lang="ru-RU" b="0" i="0" u="none" strike="noStrike" dirty="0">
                <a:solidFill>
                  <a:srgbClr val="000000"/>
                </a:solidFill>
                <a:effectLst/>
              </a:rPr>
              <a:t> генами та </a:t>
            </a:r>
            <a:r>
              <a:rPr lang="ru-RU" b="0" i="0" u="none" strike="noStrike" dirty="0" err="1">
                <a:solidFill>
                  <a:srgbClr val="000000"/>
                </a:solidFill>
                <a:effectLst/>
              </a:rPr>
              <a:t>злочинною</a:t>
            </a:r>
            <a:r>
              <a:rPr lang="ru-RU" b="0" i="0" u="none" strike="noStrike" dirty="0">
                <a:solidFill>
                  <a:srgbClr val="000000"/>
                </a:solidFill>
                <a:effectLst/>
              </a:rPr>
              <a:t> </a:t>
            </a:r>
            <a:r>
              <a:rPr lang="ru-RU" b="0" i="0" u="none" strike="noStrike" dirty="0" err="1">
                <a:solidFill>
                  <a:srgbClr val="000000"/>
                </a:solidFill>
                <a:effectLst/>
              </a:rPr>
              <a:t>поведінкою</a:t>
            </a:r>
            <a:r>
              <a:rPr lang="ru-RU" b="0" i="0" u="none" strike="noStrike" dirty="0">
                <a:solidFill>
                  <a:srgbClr val="000000"/>
                </a:solidFill>
                <a:effectLst/>
              </a:rPr>
              <a:t>. </a:t>
            </a:r>
            <a:r>
              <a:rPr lang="ru-RU" b="0" i="0" u="none" strike="noStrike" dirty="0" err="1">
                <a:solidFill>
                  <a:srgbClr val="000000"/>
                </a:solidFill>
                <a:effectLst/>
              </a:rPr>
              <a:t>Досліджуються</a:t>
            </a:r>
            <a:r>
              <a:rPr lang="ru-RU" b="0" i="0" u="none" strike="noStrike" dirty="0">
                <a:solidFill>
                  <a:srgbClr val="000000"/>
                </a:solidFill>
                <a:effectLst/>
              </a:rPr>
              <a:t> </a:t>
            </a:r>
            <a:r>
              <a:rPr lang="ru-RU" b="0" i="0" u="none" strike="noStrike" dirty="0" err="1">
                <a:solidFill>
                  <a:srgbClr val="000000"/>
                </a:solidFill>
                <a:effectLst/>
              </a:rPr>
              <a:t>можливі</a:t>
            </a:r>
            <a:r>
              <a:rPr lang="ru-RU" b="0" i="0" u="none" strike="noStrike" dirty="0">
                <a:solidFill>
                  <a:srgbClr val="000000"/>
                </a:solidFill>
                <a:effectLst/>
              </a:rPr>
              <a:t> </a:t>
            </a:r>
            <a:r>
              <a:rPr lang="ru-RU" b="0" i="0" u="none" strike="noStrike" dirty="0" err="1">
                <a:solidFill>
                  <a:srgbClr val="000000"/>
                </a:solidFill>
                <a:effectLst/>
              </a:rPr>
              <a:t>генетичні</a:t>
            </a:r>
            <a:r>
              <a:rPr lang="ru-RU" b="0" i="0" u="none" strike="noStrike" dirty="0">
                <a:solidFill>
                  <a:srgbClr val="000000"/>
                </a:solidFill>
                <a:effectLst/>
              </a:rPr>
              <a:t> </a:t>
            </a:r>
            <a:r>
              <a:rPr lang="ru-RU" b="0" i="0" u="none" strike="noStrike" dirty="0" err="1">
                <a:solidFill>
                  <a:srgbClr val="000000"/>
                </a:solidFill>
                <a:effectLst/>
              </a:rPr>
              <a:t>маркери</a:t>
            </a:r>
            <a:r>
              <a:rPr lang="ru-RU" b="0" i="0" u="none" strike="noStrike" dirty="0">
                <a:solidFill>
                  <a:srgbClr val="000000"/>
                </a:solidFill>
                <a:effectLst/>
              </a:rPr>
              <a:t> </a:t>
            </a:r>
            <a:r>
              <a:rPr lang="ru-RU" b="0" i="0" u="none" strike="noStrike" dirty="0" err="1">
                <a:solidFill>
                  <a:srgbClr val="000000"/>
                </a:solidFill>
                <a:effectLst/>
              </a:rPr>
              <a:t>агресії</a:t>
            </a:r>
            <a:r>
              <a:rPr lang="ru-RU" b="0" i="0" u="none" strike="noStrike" dirty="0">
                <a:solidFill>
                  <a:srgbClr val="000000"/>
                </a:solidFill>
                <a:effectLst/>
              </a:rPr>
              <a:t> та </a:t>
            </a:r>
            <a:r>
              <a:rPr lang="ru-RU" b="0" i="0" u="none" strike="noStrike" dirty="0" err="1">
                <a:solidFill>
                  <a:srgbClr val="000000"/>
                </a:solidFill>
                <a:effectLst/>
              </a:rPr>
              <a:t>антисоціальної</a:t>
            </a:r>
            <a:r>
              <a:rPr lang="ru-RU" b="0" i="0" u="none" strike="noStrike" dirty="0">
                <a:solidFill>
                  <a:srgbClr val="000000"/>
                </a:solidFill>
                <a:effectLst/>
              </a:rPr>
              <a:t> </a:t>
            </a:r>
            <a:r>
              <a:rPr lang="ru-RU" b="0" i="0" u="none" strike="noStrike" dirty="0" err="1">
                <a:solidFill>
                  <a:srgbClr val="000000"/>
                </a:solidFill>
                <a:effectLst/>
              </a:rPr>
              <a:t>поведінки</a:t>
            </a:r>
            <a:r>
              <a:rPr lang="ru-RU" b="0" i="0" u="none" strike="noStrike" dirty="0">
                <a:solidFill>
                  <a:srgbClr val="000000"/>
                </a:solidFill>
                <a:effectLst/>
              </a:rPr>
              <a:t>.</a:t>
            </a:r>
          </a:p>
          <a:p>
            <a:pPr algn="l"/>
            <a:r>
              <a:rPr lang="ru-RU" b="1" i="0" u="none" strike="noStrike" dirty="0" err="1">
                <a:solidFill>
                  <a:srgbClr val="000000"/>
                </a:solidFill>
                <a:effectLst/>
              </a:rPr>
              <a:t>Хромосомні</a:t>
            </a:r>
            <a:r>
              <a:rPr lang="ru-RU" b="1" i="0" u="none" strike="noStrike" dirty="0">
                <a:solidFill>
                  <a:srgbClr val="000000"/>
                </a:solidFill>
                <a:effectLst/>
              </a:rPr>
              <a:t> </a:t>
            </a:r>
            <a:r>
              <a:rPr lang="ru-RU" b="1" i="0" u="none" strike="noStrike" dirty="0" err="1">
                <a:solidFill>
                  <a:srgbClr val="000000"/>
                </a:solidFill>
                <a:effectLst/>
              </a:rPr>
              <a:t>аномалії</a:t>
            </a:r>
            <a:endParaRPr lang="ru-RU" b="1" i="0" u="none" strike="noStrike" dirty="0">
              <a:solidFill>
                <a:srgbClr val="000000"/>
              </a:solidFill>
              <a:effectLst/>
            </a:endParaRPr>
          </a:p>
          <a:p>
            <a:pPr algn="l"/>
            <a:r>
              <a:rPr lang="ru-RU" b="0" i="0" u="none" strike="noStrike" dirty="0" err="1">
                <a:solidFill>
                  <a:srgbClr val="000000"/>
                </a:solidFill>
                <a:effectLst/>
              </a:rPr>
              <a:t>Вивчаються</a:t>
            </a:r>
            <a:r>
              <a:rPr lang="ru-RU" b="0" i="0" u="none" strike="noStrike" dirty="0">
                <a:solidFill>
                  <a:srgbClr val="000000"/>
                </a:solidFill>
                <a:effectLst/>
              </a:rPr>
              <a:t> </a:t>
            </a:r>
            <a:r>
              <a:rPr lang="ru-RU" b="0" i="0" u="none" strike="noStrike" dirty="0" err="1">
                <a:solidFill>
                  <a:srgbClr val="000000"/>
                </a:solidFill>
                <a:effectLst/>
              </a:rPr>
              <a:t>хромосомні</a:t>
            </a:r>
            <a:r>
              <a:rPr lang="ru-RU" b="0" i="0" u="none" strike="noStrike" dirty="0">
                <a:solidFill>
                  <a:srgbClr val="000000"/>
                </a:solidFill>
                <a:effectLst/>
              </a:rPr>
              <a:t> </a:t>
            </a:r>
            <a:r>
              <a:rPr lang="ru-RU" b="0" i="0" u="none" strike="noStrike" dirty="0" err="1">
                <a:solidFill>
                  <a:srgbClr val="000000"/>
                </a:solidFill>
                <a:effectLst/>
              </a:rPr>
              <a:t>аномалії</a:t>
            </a:r>
            <a:r>
              <a:rPr lang="ru-RU" b="0" i="0" u="none" strike="noStrike" dirty="0">
                <a:solidFill>
                  <a:srgbClr val="000000"/>
                </a:solidFill>
                <a:effectLst/>
              </a:rPr>
              <a:t>. </a:t>
            </a:r>
            <a:r>
              <a:rPr lang="ru-RU" b="0" i="0" u="none" strike="noStrike" dirty="0" err="1">
                <a:solidFill>
                  <a:srgbClr val="000000"/>
                </a:solidFill>
                <a:effectLst/>
              </a:rPr>
              <a:t>Деякі</a:t>
            </a:r>
            <a:r>
              <a:rPr lang="ru-RU" b="0" i="0" u="none" strike="noStrike" dirty="0">
                <a:solidFill>
                  <a:srgbClr val="000000"/>
                </a:solidFill>
                <a:effectLst/>
              </a:rPr>
              <a:t> з них </a:t>
            </a:r>
            <a:r>
              <a:rPr lang="ru-RU" b="0" i="0" u="none" strike="noStrike" dirty="0" err="1">
                <a:solidFill>
                  <a:srgbClr val="000000"/>
                </a:solidFill>
                <a:effectLst/>
              </a:rPr>
              <a:t>можуть</a:t>
            </a:r>
            <a:r>
              <a:rPr lang="ru-RU" b="0" i="0" u="none" strike="noStrike" dirty="0">
                <a:solidFill>
                  <a:srgbClr val="000000"/>
                </a:solidFill>
                <a:effectLst/>
              </a:rPr>
              <a:t> бути </a:t>
            </a:r>
            <a:r>
              <a:rPr lang="ru-RU" b="0" i="0" u="none" strike="noStrike" dirty="0" err="1">
                <a:solidFill>
                  <a:srgbClr val="000000"/>
                </a:solidFill>
                <a:effectLst/>
              </a:rPr>
              <a:t>пов'язані</a:t>
            </a:r>
            <a:r>
              <a:rPr lang="ru-RU" b="0" i="0" u="none" strike="noStrike" dirty="0">
                <a:solidFill>
                  <a:srgbClr val="000000"/>
                </a:solidFill>
                <a:effectLst/>
              </a:rPr>
              <a:t> </a:t>
            </a:r>
            <a:r>
              <a:rPr lang="ru-RU" b="0" i="0" u="none" strike="noStrike" dirty="0" err="1">
                <a:solidFill>
                  <a:srgbClr val="000000"/>
                </a:solidFill>
                <a:effectLst/>
              </a:rPr>
              <a:t>зі</a:t>
            </a:r>
            <a:r>
              <a:rPr lang="ru-RU" b="0" i="0" u="none" strike="noStrike" dirty="0">
                <a:solidFill>
                  <a:srgbClr val="000000"/>
                </a:solidFill>
                <a:effectLst/>
              </a:rPr>
              <a:t> </a:t>
            </a:r>
            <a:r>
              <a:rPr lang="ru-RU" b="0" i="0" u="none" strike="noStrike" dirty="0" err="1">
                <a:solidFill>
                  <a:srgbClr val="000000"/>
                </a:solidFill>
                <a:effectLst/>
              </a:rPr>
              <a:t>схильністю</a:t>
            </a:r>
            <a:r>
              <a:rPr lang="ru-RU" b="0" i="0" u="none" strike="noStrike" dirty="0">
                <a:solidFill>
                  <a:srgbClr val="000000"/>
                </a:solidFill>
                <a:effectLst/>
              </a:rPr>
              <a:t> до </a:t>
            </a:r>
            <a:r>
              <a:rPr lang="ru-RU" b="0" i="0" u="none" strike="noStrike" dirty="0" err="1">
                <a:solidFill>
                  <a:srgbClr val="000000"/>
                </a:solidFill>
                <a:effectLst/>
              </a:rPr>
              <a:t>злочинності</a:t>
            </a:r>
            <a:r>
              <a:rPr lang="ru-RU" b="0" i="0" u="none" strike="noStrike" dirty="0">
                <a:solidFill>
                  <a:srgbClr val="000000"/>
                </a:solidFill>
                <a:effectLst/>
              </a:rPr>
              <a:t>. </a:t>
            </a:r>
            <a:r>
              <a:rPr lang="ru-RU" b="0" i="0" u="none" strike="noStrike" dirty="0" err="1">
                <a:solidFill>
                  <a:srgbClr val="000000"/>
                </a:solidFill>
                <a:effectLst/>
              </a:rPr>
              <a:t>Дослідження</a:t>
            </a:r>
            <a:r>
              <a:rPr lang="ru-RU" b="0" i="0" u="none" strike="noStrike" dirty="0">
                <a:solidFill>
                  <a:srgbClr val="000000"/>
                </a:solidFill>
                <a:effectLst/>
              </a:rPr>
              <a:t> </a:t>
            </a:r>
            <a:r>
              <a:rPr lang="ru-RU" b="0" i="0" u="none" strike="noStrike" dirty="0" err="1">
                <a:solidFill>
                  <a:srgbClr val="000000"/>
                </a:solidFill>
                <a:effectLst/>
              </a:rPr>
              <a:t>зосереджені</a:t>
            </a:r>
            <a:r>
              <a:rPr lang="ru-RU" b="0" i="0" u="none" strike="noStrike" dirty="0">
                <a:solidFill>
                  <a:srgbClr val="000000"/>
                </a:solidFill>
                <a:effectLst/>
              </a:rPr>
              <a:t> на </a:t>
            </a:r>
            <a:r>
              <a:rPr lang="ru-RU" b="0" i="0" u="none" strike="noStrike" dirty="0" err="1">
                <a:solidFill>
                  <a:srgbClr val="000000"/>
                </a:solidFill>
                <a:effectLst/>
              </a:rPr>
              <a:t>виявленні</a:t>
            </a:r>
            <a:r>
              <a:rPr lang="ru-RU" b="0" i="0" u="none" strike="noStrike" dirty="0">
                <a:solidFill>
                  <a:srgbClr val="000000"/>
                </a:solidFill>
                <a:effectLst/>
              </a:rPr>
              <a:t> </a:t>
            </a:r>
            <a:r>
              <a:rPr lang="ru-RU" b="0" i="0" u="none" strike="noStrike" dirty="0" err="1">
                <a:solidFill>
                  <a:srgbClr val="000000"/>
                </a:solidFill>
                <a:effectLst/>
              </a:rPr>
              <a:t>конкретних</a:t>
            </a:r>
            <a:r>
              <a:rPr lang="ru-RU" b="0" i="0" u="none" strike="noStrike" dirty="0">
                <a:solidFill>
                  <a:srgbClr val="000000"/>
                </a:solidFill>
                <a:effectLst/>
              </a:rPr>
              <a:t> </a:t>
            </a:r>
            <a:r>
              <a:rPr lang="ru-RU" b="0" i="0" u="none" strike="noStrike" dirty="0" err="1">
                <a:solidFill>
                  <a:srgbClr val="000000"/>
                </a:solidFill>
                <a:effectLst/>
              </a:rPr>
              <a:t>генетичних</a:t>
            </a:r>
            <a:r>
              <a:rPr lang="ru-RU" b="0" i="0" u="none" strike="noStrike" dirty="0">
                <a:solidFill>
                  <a:srgbClr val="000000"/>
                </a:solidFill>
                <a:effectLst/>
              </a:rPr>
              <a:t> </a:t>
            </a:r>
            <a:r>
              <a:rPr lang="ru-RU" b="0" i="0" u="none" strike="noStrike" dirty="0" err="1">
                <a:solidFill>
                  <a:srgbClr val="000000"/>
                </a:solidFill>
                <a:effectLst/>
              </a:rPr>
              <a:t>відхилень</a:t>
            </a:r>
            <a:r>
              <a:rPr lang="ru-RU" b="0" i="0" u="none" strike="noStrike" dirty="0">
                <a:solidFill>
                  <a:srgbClr val="000000"/>
                </a:solidFill>
                <a:effectLst/>
              </a:rPr>
              <a:t>.</a:t>
            </a:r>
          </a:p>
          <a:p>
            <a:pPr algn="l"/>
            <a:r>
              <a:rPr lang="ru-RU" b="1" i="0" u="none" strike="noStrike" dirty="0" err="1">
                <a:solidFill>
                  <a:srgbClr val="000000"/>
                </a:solidFill>
                <a:effectLst/>
              </a:rPr>
              <a:t>Нейробіологічні</a:t>
            </a:r>
            <a:r>
              <a:rPr lang="ru-RU" b="1" i="0" u="none" strike="noStrike" dirty="0">
                <a:solidFill>
                  <a:srgbClr val="000000"/>
                </a:solidFill>
                <a:effectLst/>
              </a:rPr>
              <a:t> </a:t>
            </a:r>
            <a:r>
              <a:rPr lang="ru-RU" b="1" i="0" u="none" strike="noStrike" dirty="0" err="1">
                <a:solidFill>
                  <a:srgbClr val="000000"/>
                </a:solidFill>
                <a:effectLst/>
              </a:rPr>
              <a:t>дослідження</a:t>
            </a:r>
            <a:endParaRPr lang="ru-RU" b="1" i="0" u="none" strike="noStrike" dirty="0">
              <a:solidFill>
                <a:srgbClr val="000000"/>
              </a:solidFill>
              <a:effectLst/>
            </a:endParaRPr>
          </a:p>
          <a:p>
            <a:pPr algn="l"/>
            <a:r>
              <a:rPr lang="ru-RU" b="0" i="0" u="none" strike="noStrike" dirty="0" err="1">
                <a:solidFill>
                  <a:srgbClr val="000000"/>
                </a:solidFill>
                <a:effectLst/>
              </a:rPr>
              <a:t>Сучасні</a:t>
            </a:r>
            <a:r>
              <a:rPr lang="ru-RU" b="0" i="0" u="none" strike="noStrike" dirty="0">
                <a:solidFill>
                  <a:srgbClr val="000000"/>
                </a:solidFill>
                <a:effectLst/>
              </a:rPr>
              <a:t> </a:t>
            </a:r>
            <a:r>
              <a:rPr lang="ru-RU" b="0" i="0" u="none" strike="noStrike" dirty="0" err="1">
                <a:solidFill>
                  <a:srgbClr val="000000"/>
                </a:solidFill>
                <a:effectLst/>
              </a:rPr>
              <a:t>дослідження</a:t>
            </a:r>
            <a:r>
              <a:rPr lang="ru-RU" b="0" i="0" u="none" strike="noStrike" dirty="0">
                <a:solidFill>
                  <a:srgbClr val="000000"/>
                </a:solidFill>
                <a:effectLst/>
              </a:rPr>
              <a:t> </a:t>
            </a:r>
            <a:r>
              <a:rPr lang="ru-RU" b="0" i="0" u="none" strike="noStrike" dirty="0" err="1">
                <a:solidFill>
                  <a:srgbClr val="000000"/>
                </a:solidFill>
                <a:effectLst/>
              </a:rPr>
              <a:t>вивчають</a:t>
            </a:r>
            <a:r>
              <a:rPr lang="ru-RU" b="0" i="0" u="none" strike="noStrike" dirty="0">
                <a:solidFill>
                  <a:srgbClr val="000000"/>
                </a:solidFill>
                <a:effectLst/>
              </a:rPr>
              <a:t> </a:t>
            </a:r>
            <a:r>
              <a:rPr lang="ru-RU" b="0" i="0" u="none" strike="noStrike" dirty="0" err="1">
                <a:solidFill>
                  <a:srgbClr val="000000"/>
                </a:solidFill>
                <a:effectLst/>
              </a:rPr>
              <a:t>нейробіологічні</a:t>
            </a:r>
            <a:r>
              <a:rPr lang="ru-RU" b="0" i="0" u="none" strike="noStrike" dirty="0">
                <a:solidFill>
                  <a:srgbClr val="000000"/>
                </a:solidFill>
                <a:effectLst/>
              </a:rPr>
              <a:t> </a:t>
            </a:r>
            <a:r>
              <a:rPr lang="ru-RU" b="0" i="0" u="none" strike="noStrike" dirty="0" err="1">
                <a:solidFill>
                  <a:srgbClr val="000000"/>
                </a:solidFill>
                <a:effectLst/>
              </a:rPr>
              <a:t>основи</a:t>
            </a:r>
            <a:r>
              <a:rPr lang="ru-RU" b="0" i="0" u="none" strike="noStrike" dirty="0">
                <a:solidFill>
                  <a:srgbClr val="000000"/>
                </a:solidFill>
                <a:effectLst/>
              </a:rPr>
              <a:t> </a:t>
            </a:r>
            <a:r>
              <a:rPr lang="ru-RU" b="0" i="0" u="none" strike="noStrike" dirty="0" err="1">
                <a:solidFill>
                  <a:srgbClr val="000000"/>
                </a:solidFill>
                <a:effectLst/>
              </a:rPr>
              <a:t>агресії</a:t>
            </a:r>
            <a:r>
              <a:rPr lang="ru-RU" b="0" i="0" u="none" strike="noStrike" dirty="0">
                <a:solidFill>
                  <a:srgbClr val="000000"/>
                </a:solidFill>
                <a:effectLst/>
              </a:rPr>
              <a:t>. </a:t>
            </a:r>
            <a:r>
              <a:rPr lang="ru-RU" b="0" i="0" u="none" strike="noStrike" dirty="0" err="1">
                <a:solidFill>
                  <a:srgbClr val="000000"/>
                </a:solidFill>
                <a:effectLst/>
              </a:rPr>
              <a:t>Досліджуються</a:t>
            </a:r>
            <a:r>
              <a:rPr lang="ru-RU" b="0" i="0" u="none" strike="noStrike" dirty="0">
                <a:solidFill>
                  <a:srgbClr val="000000"/>
                </a:solidFill>
                <a:effectLst/>
              </a:rPr>
              <a:t> </a:t>
            </a:r>
            <a:r>
              <a:rPr lang="ru-RU" b="0" i="0" u="none" strike="noStrike" dirty="0" err="1">
                <a:solidFill>
                  <a:srgbClr val="000000"/>
                </a:solidFill>
                <a:effectLst/>
              </a:rPr>
              <a:t>антисоціальні</a:t>
            </a:r>
            <a:r>
              <a:rPr lang="ru-RU" b="0" i="0" u="none" strike="noStrike" dirty="0">
                <a:solidFill>
                  <a:srgbClr val="000000"/>
                </a:solidFill>
                <a:effectLst/>
              </a:rPr>
              <a:t> прояви. </a:t>
            </a:r>
            <a:r>
              <a:rPr lang="ru-RU" b="0" i="0" u="none" strike="noStrike" dirty="0" err="1">
                <a:solidFill>
                  <a:srgbClr val="000000"/>
                </a:solidFill>
                <a:effectLst/>
              </a:rPr>
              <a:t>Вивчається</a:t>
            </a:r>
            <a:r>
              <a:rPr lang="ru-RU" b="0" i="0" u="none" strike="noStrike" dirty="0">
                <a:solidFill>
                  <a:srgbClr val="000000"/>
                </a:solidFill>
                <a:effectLst/>
              </a:rPr>
              <a:t> роль </a:t>
            </a:r>
            <a:r>
              <a:rPr lang="ru-RU" b="0" i="0" u="none" strike="noStrike" dirty="0" err="1">
                <a:solidFill>
                  <a:srgbClr val="000000"/>
                </a:solidFill>
                <a:effectLst/>
              </a:rPr>
              <a:t>мозкових</a:t>
            </a:r>
            <a:r>
              <a:rPr lang="ru-RU" b="0" i="0" u="none" strike="noStrike" dirty="0">
                <a:solidFill>
                  <a:srgbClr val="000000"/>
                </a:solidFill>
                <a:effectLst/>
              </a:rPr>
              <a:t> структур у </a:t>
            </a:r>
            <a:r>
              <a:rPr lang="ru-RU" b="0" i="0" u="none" strike="noStrike" dirty="0" err="1">
                <a:solidFill>
                  <a:srgbClr val="000000"/>
                </a:solidFill>
                <a:effectLst/>
              </a:rPr>
              <a:t>формуванні</a:t>
            </a:r>
            <a:r>
              <a:rPr lang="ru-RU" b="0" i="0" u="none" strike="noStrike" dirty="0">
                <a:solidFill>
                  <a:srgbClr val="000000"/>
                </a:solidFill>
                <a:effectLst/>
              </a:rPr>
              <a:t> </a:t>
            </a:r>
            <a:r>
              <a:rPr lang="ru-RU" b="0" i="0" u="none" strike="noStrike" dirty="0" err="1">
                <a:solidFill>
                  <a:srgbClr val="000000"/>
                </a:solidFill>
                <a:effectLst/>
              </a:rPr>
              <a:t>девіантної</a:t>
            </a:r>
            <a:r>
              <a:rPr lang="ru-RU" b="0" i="0" u="none" strike="noStrike" dirty="0">
                <a:solidFill>
                  <a:srgbClr val="000000"/>
                </a:solidFill>
                <a:effectLst/>
              </a:rPr>
              <a:t> </a:t>
            </a:r>
            <a:r>
              <a:rPr lang="ru-RU" b="0" i="0" u="none" strike="noStrike" dirty="0" err="1">
                <a:solidFill>
                  <a:srgbClr val="000000"/>
                </a:solidFill>
                <a:effectLst/>
              </a:rPr>
              <a:t>поведінки</a:t>
            </a:r>
            <a:r>
              <a:rPr lang="ru-RU" b="0" i="0" u="none" strike="noStrike" dirty="0">
                <a:solidFill>
                  <a:srgbClr val="000000"/>
                </a:solidFill>
                <a:effectLst/>
              </a:rPr>
              <a:t>.</a:t>
            </a:r>
          </a:p>
          <a:p>
            <a:endParaRPr lang="ru-UA" dirty="0"/>
          </a:p>
        </p:txBody>
      </p:sp>
    </p:spTree>
    <p:extLst>
      <p:ext uri="{BB962C8B-B14F-4D97-AF65-F5344CB8AC3E}">
        <p14:creationId xmlns:p14="http://schemas.microsoft.com/office/powerpoint/2010/main" val="1635418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97C6A8-A321-0006-FAC7-6E331C8487B2}"/>
              </a:ext>
            </a:extLst>
          </p:cNvPr>
          <p:cNvSpPr>
            <a:spLocks noGrp="1"/>
          </p:cNvSpPr>
          <p:nvPr>
            <p:ph type="title"/>
          </p:nvPr>
        </p:nvSpPr>
        <p:spPr/>
        <p:txBody>
          <a:bodyPr/>
          <a:lstStyle/>
          <a:p>
            <a:r>
              <a:rPr lang="ru-RU" dirty="0"/>
              <a:t>Справа л</a:t>
            </a:r>
            <a:r>
              <a:rPr lang="uk-UA" dirty="0" err="1"/>
              <a:t>Ікарів</a:t>
            </a:r>
            <a:r>
              <a:rPr lang="uk-UA" dirty="0"/>
              <a:t> або «без вина в </a:t>
            </a:r>
            <a:r>
              <a:rPr lang="uk-UA" dirty="0" err="1"/>
              <a:t>вине</a:t>
            </a:r>
            <a:r>
              <a:rPr lang="uk-UA" dirty="0"/>
              <a:t> не </a:t>
            </a:r>
            <a:r>
              <a:rPr lang="uk-UA" dirty="0" err="1"/>
              <a:t>разберешься</a:t>
            </a:r>
            <a:r>
              <a:rPr lang="uk-UA" dirty="0"/>
              <a:t>»</a:t>
            </a:r>
            <a:endParaRPr lang="ru-UA" dirty="0"/>
          </a:p>
        </p:txBody>
      </p:sp>
      <p:sp>
        <p:nvSpPr>
          <p:cNvPr id="3" name="Объект 2">
            <a:extLst>
              <a:ext uri="{FF2B5EF4-FFF2-40B4-BE49-F238E27FC236}">
                <a16:creationId xmlns:a16="http://schemas.microsoft.com/office/drawing/2014/main" id="{4C1320ED-CA50-5006-D2E5-EACAF20605A8}"/>
              </a:ext>
            </a:extLst>
          </p:cNvPr>
          <p:cNvSpPr>
            <a:spLocks noGrp="1"/>
          </p:cNvSpPr>
          <p:nvPr>
            <p:ph sz="quarter" idx="13"/>
          </p:nvPr>
        </p:nvSpPr>
        <p:spPr>
          <a:xfrm>
            <a:off x="665922" y="2367092"/>
            <a:ext cx="5353878" cy="3424107"/>
          </a:xfrm>
        </p:spPr>
        <p:txBody>
          <a:bodyPr>
            <a:normAutofit fontScale="25000" lnSpcReduction="20000"/>
          </a:bodyPr>
          <a:lstStyle/>
          <a:p>
            <a:r>
              <a:rPr lang="en" dirty="0">
                <a:hlinkClick r:id="rId2"/>
              </a:rPr>
              <a:t>https://www.elclarin.cl/fpa/pdf/tesis_sag.pdf</a:t>
            </a:r>
            <a:endParaRPr lang="uk-UA" dirty="0"/>
          </a:p>
          <a:p>
            <a:r>
              <a:rPr lang="ru-RU" b="0" i="0" u="none" strike="noStrike" dirty="0">
                <a:solidFill>
                  <a:srgbClr val="000000"/>
                </a:solidFill>
                <a:effectLst/>
                <a:latin typeface="Courier New" panose="02070309020205020404" pitchFamily="49" charset="0"/>
              </a:rPr>
              <a:t>Предисловие . . . . . . . . . . . . . . . . . . . . . . . . . . . . . . . . . .3</a:t>
            </a:r>
            <a:br>
              <a:rPr lang="ru-RU" dirty="0"/>
            </a:br>
            <a:r>
              <a:rPr lang="ru-RU" b="0" i="0" u="none" strike="noStrike" dirty="0">
                <a:solidFill>
                  <a:srgbClr val="000000"/>
                </a:solidFill>
                <a:effectLst/>
                <a:latin typeface="Courier New" panose="02070309020205020404" pitchFamily="49" charset="0"/>
              </a:rPr>
              <a:t>Глава первая. Характеристика психических аномалий и общетеоретические проблемы</a:t>
            </a:r>
            <a:br>
              <a:rPr lang="ru-RU" dirty="0"/>
            </a:br>
            <a:r>
              <a:rPr lang="ru-RU" b="0" i="0" u="none" strike="noStrike" dirty="0">
                <a:solidFill>
                  <a:srgbClr val="000000"/>
                </a:solidFill>
                <a:effectLst/>
                <a:latin typeface="Courier New" panose="02070309020205020404" pitchFamily="49" charset="0"/>
              </a:rPr>
              <a:t>их исследования . . . . . . . . . . . . . . . . . . . . . . . . . . . . . . . .8</a:t>
            </a:r>
            <a:br>
              <a:rPr lang="ru-RU" dirty="0"/>
            </a:br>
            <a:r>
              <a:rPr lang="ru-RU" b="0" i="0" u="none" strike="noStrike" dirty="0">
                <a:solidFill>
                  <a:srgbClr val="000000"/>
                </a:solidFill>
                <a:effectLst/>
                <a:latin typeface="Courier New" panose="02070309020205020404" pitchFamily="49" charset="0"/>
              </a:rPr>
              <a:t>1. Понятие психических аномалий и их характеристика . . . . . . . . . . . . . .8</a:t>
            </a:r>
            <a:br>
              <a:rPr lang="ru-RU" dirty="0"/>
            </a:br>
            <a:r>
              <a:rPr lang="ru-RU" b="0" i="0" u="none" strike="noStrike" dirty="0">
                <a:solidFill>
                  <a:srgbClr val="000000"/>
                </a:solidFill>
                <a:effectLst/>
                <a:latin typeface="Courier New" panose="02070309020205020404" pitchFamily="49" charset="0"/>
              </a:rPr>
              <a:t>2. Преступность лиц с психическими аномалиями как криминологическая проблема .23</a:t>
            </a:r>
            <a:br>
              <a:rPr lang="ru-RU" dirty="0"/>
            </a:br>
            <a:r>
              <a:rPr lang="ru-RU" b="0" i="0" u="none" strike="noStrike" dirty="0">
                <a:solidFill>
                  <a:srgbClr val="000000"/>
                </a:solidFill>
                <a:effectLst/>
                <a:latin typeface="Courier New" panose="02070309020205020404" pitchFamily="49" charset="0"/>
              </a:rPr>
              <a:t>3. Методологические вопросы криминогенности психических аномалий . . . . . . .37</a:t>
            </a:r>
            <a:br>
              <a:rPr lang="ru-RU" dirty="0"/>
            </a:br>
            <a:r>
              <a:rPr lang="ru-RU" b="0" i="0" u="none" strike="noStrike" dirty="0">
                <a:solidFill>
                  <a:srgbClr val="000000"/>
                </a:solidFill>
                <a:effectLst/>
                <a:latin typeface="Courier New" panose="02070309020205020404" pitchFamily="49" charset="0"/>
              </a:rPr>
              <a:t>Глава вторая. Личность и поведение преступников с психическими аномалиями . . 55</a:t>
            </a:r>
            <a:br>
              <a:rPr lang="ru-RU" dirty="0"/>
            </a:br>
            <a:r>
              <a:rPr lang="ru-RU" b="0" i="0" u="none" strike="noStrike" dirty="0">
                <a:solidFill>
                  <a:srgbClr val="000000"/>
                </a:solidFill>
                <a:effectLst/>
                <a:latin typeface="Courier New" panose="02070309020205020404" pitchFamily="49" charset="0"/>
              </a:rPr>
              <a:t>1. Криминологическая характеристика . . . . . . . . . . . . . . . . . . . . . 55</a:t>
            </a:r>
            <a:br>
              <a:rPr lang="ru-RU" dirty="0"/>
            </a:br>
            <a:r>
              <a:rPr lang="ru-RU" b="0" i="0" u="none" strike="noStrike" dirty="0">
                <a:solidFill>
                  <a:srgbClr val="000000"/>
                </a:solidFill>
                <a:effectLst/>
                <a:latin typeface="Courier New" panose="02070309020205020404" pitchFamily="49" charset="0"/>
              </a:rPr>
              <a:t>2. Общая психологическая характеристика и психологическая характеристика</a:t>
            </a:r>
            <a:br>
              <a:rPr lang="ru-RU" dirty="0"/>
            </a:br>
            <a:r>
              <a:rPr lang="ru-RU" b="0" i="0" u="none" strike="noStrike" dirty="0" err="1">
                <a:solidFill>
                  <a:srgbClr val="000000"/>
                </a:solidFill>
                <a:effectLst/>
                <a:latin typeface="Courier New" panose="02070309020205020404" pitchFamily="49" charset="0"/>
              </a:rPr>
              <a:t>алкоголизированного</a:t>
            </a:r>
            <a:r>
              <a:rPr lang="ru-RU" b="0" i="0" u="none" strike="noStrike" dirty="0">
                <a:solidFill>
                  <a:srgbClr val="000000"/>
                </a:solidFill>
                <a:effectLst/>
                <a:latin typeface="Courier New" panose="02070309020205020404" pitchFamily="49" charset="0"/>
              </a:rPr>
              <a:t> типа . . . . . . . . . . . . . . . . . . . . . . . . . . .68</a:t>
            </a:r>
            <a:br>
              <a:rPr lang="ru-RU" dirty="0"/>
            </a:br>
            <a:r>
              <a:rPr lang="ru-RU" b="0" i="0" u="none" strike="noStrike" dirty="0">
                <a:solidFill>
                  <a:srgbClr val="000000"/>
                </a:solidFill>
                <a:effectLst/>
                <a:latin typeface="Courier New" panose="02070309020205020404" pitchFamily="49" charset="0"/>
              </a:rPr>
              <a:t>3. Психологическая характеристика </a:t>
            </a:r>
            <a:r>
              <a:rPr lang="ru-RU" b="0" i="0" u="none" strike="noStrike" dirty="0" err="1">
                <a:solidFill>
                  <a:srgbClr val="000000"/>
                </a:solidFill>
                <a:effectLst/>
                <a:latin typeface="Courier New" panose="02070309020205020404" pitchFamily="49" charset="0"/>
              </a:rPr>
              <a:t>психопатизированного</a:t>
            </a:r>
            <a:r>
              <a:rPr lang="ru-RU" b="0" i="0" u="none" strike="noStrike" dirty="0">
                <a:solidFill>
                  <a:srgbClr val="000000"/>
                </a:solidFill>
                <a:effectLst/>
                <a:latin typeface="Courier New" panose="02070309020205020404" pitchFamily="49" charset="0"/>
              </a:rPr>
              <a:t> и умственного отсталого</a:t>
            </a:r>
            <a:br>
              <a:rPr lang="ru-RU" dirty="0"/>
            </a:br>
            <a:r>
              <a:rPr lang="ru-RU" b="0" i="0" u="none" strike="noStrike" dirty="0">
                <a:solidFill>
                  <a:srgbClr val="000000"/>
                </a:solidFill>
                <a:effectLst/>
                <a:latin typeface="Courier New" panose="02070309020205020404" pitchFamily="49" charset="0"/>
              </a:rPr>
              <a:t>типов . . . . . . . . . . . . . . . . . . . . . . . . . . . . . . . . . . . . 87</a:t>
            </a:r>
            <a:br>
              <a:rPr lang="ru-RU" dirty="0"/>
            </a:br>
            <a:r>
              <a:rPr lang="ru-RU" b="0" i="0" u="none" strike="noStrike" dirty="0">
                <a:solidFill>
                  <a:srgbClr val="000000"/>
                </a:solidFill>
                <a:effectLst/>
                <a:latin typeface="Courier New" panose="02070309020205020404" pitchFamily="49" charset="0"/>
              </a:rPr>
              <a:t>Глава третья. Уголовная ответственность лиц с психическими аномалиями . . . .112</a:t>
            </a:r>
            <a:br>
              <a:rPr lang="ru-RU" dirty="0"/>
            </a:br>
            <a:r>
              <a:rPr lang="ru-RU" b="0" i="0" u="none" strike="noStrike" dirty="0">
                <a:solidFill>
                  <a:srgbClr val="000000"/>
                </a:solidFill>
                <a:effectLst/>
                <a:latin typeface="Courier New" panose="02070309020205020404" pitchFamily="49" charset="0"/>
              </a:rPr>
              <a:t>1. Соотношение невменяемости и вменяемости . . . . . . . . . . . . . . . . . 112</a:t>
            </a:r>
            <a:br>
              <a:rPr lang="ru-RU" dirty="0"/>
            </a:br>
            <a:r>
              <a:rPr lang="ru-RU" b="0" i="0" u="none" strike="noStrike" dirty="0">
                <a:solidFill>
                  <a:srgbClr val="000000"/>
                </a:solidFill>
                <a:effectLst/>
                <a:latin typeface="Courier New" panose="02070309020205020404" pitchFamily="49" charset="0"/>
              </a:rPr>
              <a:t>2. Вопрос об уменьшенной (пограничной) вменяемости лиц с психическими</a:t>
            </a:r>
            <a:br>
              <a:rPr lang="ru-RU" dirty="0"/>
            </a:br>
            <a:r>
              <a:rPr lang="ru-RU" b="0" i="0" u="none" strike="noStrike" dirty="0">
                <a:solidFill>
                  <a:srgbClr val="000000"/>
                </a:solidFill>
                <a:effectLst/>
                <a:latin typeface="Courier New" panose="02070309020205020404" pitchFamily="49" charset="0"/>
              </a:rPr>
              <a:t>аномалиями . . . . . . . . . . . . . . . . . . . . . . . . . . . . . . . . . 124</a:t>
            </a:r>
            <a:br>
              <a:rPr lang="ru-RU" dirty="0"/>
            </a:br>
            <a:r>
              <a:rPr lang="ru-RU" b="0" i="0" u="none" strike="noStrike" dirty="0">
                <a:solidFill>
                  <a:srgbClr val="000000"/>
                </a:solidFill>
                <a:effectLst/>
                <a:latin typeface="Courier New" panose="02070309020205020404" pitchFamily="49" charset="0"/>
              </a:rPr>
              <a:t>3. Вопросы уголовного судопроизводства при наступлении уголовной</a:t>
            </a:r>
            <a:br>
              <a:rPr lang="ru-RU" dirty="0"/>
            </a:br>
            <a:r>
              <a:rPr lang="ru-RU" b="0" i="0" u="none" strike="noStrike" dirty="0">
                <a:solidFill>
                  <a:srgbClr val="000000"/>
                </a:solidFill>
                <a:effectLst/>
                <a:latin typeface="Courier New" panose="02070309020205020404" pitchFamily="49" charset="0"/>
              </a:rPr>
              <a:t>ответственности лиц с психическими аномалиями . . . . . . . . . . . . . . . .151</a:t>
            </a:r>
            <a:br>
              <a:rPr lang="ru-RU" dirty="0"/>
            </a:br>
            <a:r>
              <a:rPr lang="ru-RU" b="0" i="0" u="none" strike="noStrike" dirty="0">
                <a:solidFill>
                  <a:srgbClr val="000000"/>
                </a:solidFill>
                <a:effectLst/>
                <a:latin typeface="Courier New" panose="02070309020205020404" pitchFamily="49" charset="0"/>
              </a:rPr>
              <a:t>Глава четвертая. Предупреждение преступности лиц с психическим аномалиями . .164</a:t>
            </a:r>
            <a:br>
              <a:rPr lang="ru-RU" dirty="0"/>
            </a:br>
            <a:r>
              <a:rPr lang="ru-RU" b="0" i="0" u="none" strike="noStrike" dirty="0">
                <a:solidFill>
                  <a:srgbClr val="000000"/>
                </a:solidFill>
                <a:effectLst/>
                <a:latin typeface="Courier New" panose="02070309020205020404" pitchFamily="49" charset="0"/>
              </a:rPr>
              <a:t>1. Профилактика преступного поведения лиц с психическими аномалиями . . . . .165</a:t>
            </a:r>
            <a:br>
              <a:rPr lang="ru-RU" dirty="0"/>
            </a:br>
            <a:r>
              <a:rPr lang="ru-RU" b="0" i="0" u="none" strike="noStrike" dirty="0">
                <a:solidFill>
                  <a:srgbClr val="000000"/>
                </a:solidFill>
                <a:effectLst/>
                <a:latin typeface="Courier New" panose="02070309020205020404" pitchFamily="49" charset="0"/>
              </a:rPr>
              <a:t>2. Исправление и перевоспитание осужденных с психическими аномалиями . . . . 180</a:t>
            </a:r>
            <a:br>
              <a:rPr lang="ru-RU" dirty="0"/>
            </a:br>
            <a:r>
              <a:rPr lang="ru-RU" b="0" i="0" u="none" strike="noStrike" dirty="0">
                <a:solidFill>
                  <a:srgbClr val="000000"/>
                </a:solidFill>
                <a:effectLst/>
                <a:latin typeface="Courier New" panose="02070309020205020404" pitchFamily="49" charset="0"/>
              </a:rPr>
              <a:t>Заключение . . . . . . . . . . . . . . . . . . . . . . . . . . . . . . . . . 206</a:t>
            </a:r>
            <a:br>
              <a:rPr lang="ru-RU" dirty="0"/>
            </a:br>
            <a:br>
              <a:rPr lang="ru-RU" dirty="0"/>
            </a:br>
            <a:r>
              <a:rPr lang="ru-RU" b="0" i="0" u="none" strike="noStrike" dirty="0">
                <a:solidFill>
                  <a:srgbClr val="000000"/>
                </a:solidFill>
                <a:effectLst/>
                <a:latin typeface="verdana" panose="020B0604030504040204" pitchFamily="34" charset="0"/>
              </a:rPr>
              <a:t>Преступность и психические аномалии / </a:t>
            </a:r>
            <a:r>
              <a:rPr lang="ru-RU" b="0" i="0" u="none" strike="noStrike" dirty="0" err="1">
                <a:solidFill>
                  <a:srgbClr val="000000"/>
                </a:solidFill>
                <a:effectLst/>
                <a:latin typeface="verdana" panose="020B0604030504040204" pitchFamily="34" charset="0"/>
              </a:rPr>
              <a:t>Антонян</a:t>
            </a:r>
            <a:r>
              <a:rPr lang="ru-RU" b="0" i="0" u="none" strike="noStrike" dirty="0">
                <a:solidFill>
                  <a:srgbClr val="000000"/>
                </a:solidFill>
                <a:effectLst/>
                <a:latin typeface="verdana" panose="020B0604030504040204" pitchFamily="34" charset="0"/>
              </a:rPr>
              <a:t> Ю.М., Бородин С.В.; Отв. ред.: Кудрявцев В.Н. - М.: Наука, 1987. - 208 </a:t>
            </a:r>
            <a:r>
              <a:rPr lang="en" b="0" i="0" u="none" strike="noStrike" dirty="0">
                <a:solidFill>
                  <a:srgbClr val="000000"/>
                </a:solidFill>
                <a:effectLst/>
                <a:latin typeface="verdana" panose="020B0604030504040204" pitchFamily="34" charset="0"/>
              </a:rPr>
              <a:t>c.</a:t>
            </a:r>
            <a:endParaRPr lang="ru-UA" dirty="0"/>
          </a:p>
        </p:txBody>
      </p:sp>
      <p:sp>
        <p:nvSpPr>
          <p:cNvPr id="4" name="Объект 3">
            <a:extLst>
              <a:ext uri="{FF2B5EF4-FFF2-40B4-BE49-F238E27FC236}">
                <a16:creationId xmlns:a16="http://schemas.microsoft.com/office/drawing/2014/main" id="{8950D79C-6551-FAD6-A8A9-57D79DDA697A}"/>
              </a:ext>
            </a:extLst>
          </p:cNvPr>
          <p:cNvSpPr>
            <a:spLocks noGrp="1"/>
          </p:cNvSpPr>
          <p:nvPr>
            <p:ph sz="quarter" idx="14"/>
          </p:nvPr>
        </p:nvSpPr>
        <p:spPr>
          <a:xfrm>
            <a:off x="6096000" y="2367092"/>
            <a:ext cx="5353878" cy="3872391"/>
          </a:xfrm>
        </p:spPr>
        <p:txBody>
          <a:bodyPr>
            <a:normAutofit fontScale="25000" lnSpcReduction="20000"/>
          </a:bodyPr>
          <a:lstStyle/>
          <a:p>
            <a:r>
              <a:rPr lang="ru-RU" b="0" i="0" u="none" strike="noStrike" dirty="0">
                <a:solidFill>
                  <a:srgbClr val="000000"/>
                </a:solidFill>
                <a:effectLst/>
                <a:latin typeface="verdana" panose="020B0604030504040204" pitchFamily="34" charset="0"/>
              </a:rPr>
              <a:t>Осознаваемое и неосознаваемое в преступном поведении / Зелинский А.Ф. - Харьков: </a:t>
            </a:r>
            <a:r>
              <a:rPr lang="ru-RU" b="0" i="0" u="none" strike="noStrike" dirty="0" err="1">
                <a:solidFill>
                  <a:srgbClr val="000000"/>
                </a:solidFill>
                <a:effectLst/>
                <a:latin typeface="verdana" panose="020B0604030504040204" pitchFamily="34" charset="0"/>
              </a:rPr>
              <a:t>Вища</a:t>
            </a:r>
            <a:r>
              <a:rPr lang="ru-RU" b="0" i="0" u="none" strike="noStrike" dirty="0">
                <a:solidFill>
                  <a:srgbClr val="000000"/>
                </a:solidFill>
                <a:effectLst/>
                <a:latin typeface="verdana" panose="020B0604030504040204" pitchFamily="34" charset="0"/>
              </a:rPr>
              <a:t> шк. Изд-во при </a:t>
            </a:r>
            <a:r>
              <a:rPr lang="ru-RU" b="0" i="0" u="none" strike="noStrike" dirty="0" err="1">
                <a:solidFill>
                  <a:srgbClr val="000000"/>
                </a:solidFill>
                <a:effectLst/>
                <a:latin typeface="verdana" panose="020B0604030504040204" pitchFamily="34" charset="0"/>
              </a:rPr>
              <a:t>Харьк</a:t>
            </a:r>
            <a:r>
              <a:rPr lang="ru-RU" b="0" i="0" u="none" strike="noStrike" dirty="0">
                <a:solidFill>
                  <a:srgbClr val="000000"/>
                </a:solidFill>
                <a:effectLst/>
                <a:latin typeface="verdana" panose="020B0604030504040204" pitchFamily="34" charset="0"/>
              </a:rPr>
              <a:t>. ун-те, 1986. - 167 </a:t>
            </a:r>
            <a:r>
              <a:rPr lang="en" b="0" i="0" u="none" strike="noStrike" dirty="0">
                <a:solidFill>
                  <a:srgbClr val="000000"/>
                </a:solidFill>
                <a:effectLst/>
                <a:latin typeface="verdana" panose="020B0604030504040204" pitchFamily="34" charset="0"/>
              </a:rPr>
              <a:t>c.</a:t>
            </a:r>
            <a:endParaRPr lang="uk-UA" b="0" i="0" u="none" strike="noStrike" dirty="0">
              <a:solidFill>
                <a:srgbClr val="000000"/>
              </a:solidFill>
              <a:effectLst/>
              <a:latin typeface="verdana" panose="020B0604030504040204" pitchFamily="34" charset="0"/>
            </a:endParaRPr>
          </a:p>
          <a:p>
            <a:r>
              <a:rPr lang="ru-RU" b="0" i="0" u="none" strike="noStrike" dirty="0">
                <a:solidFill>
                  <a:srgbClr val="000000"/>
                </a:solidFill>
                <a:effectLst/>
                <a:latin typeface="Courier New" panose="02070309020205020404" pitchFamily="49" charset="0"/>
              </a:rPr>
              <a:t>Предисловие . . . . . . . . . . . . . . . . . . . . . . . . . . . . . . . . . . 3</a:t>
            </a:r>
            <a:br>
              <a:rPr lang="ru-RU" dirty="0"/>
            </a:br>
            <a:br>
              <a:rPr lang="ru-RU" dirty="0"/>
            </a:br>
            <a:r>
              <a:rPr lang="ru-RU" b="0" i="0" u="none" strike="noStrike" dirty="0">
                <a:solidFill>
                  <a:srgbClr val="000000"/>
                </a:solidFill>
                <a:effectLst/>
                <a:latin typeface="Courier New" panose="02070309020205020404" pitchFamily="49" charset="0"/>
              </a:rPr>
              <a:t>Глава первая. Сознание и бессознательное в человеке</a:t>
            </a:r>
            <a:br>
              <a:rPr lang="ru-RU" dirty="0"/>
            </a:br>
            <a:r>
              <a:rPr lang="ru-RU" b="0" i="0" u="none" strike="noStrike" dirty="0">
                <a:solidFill>
                  <a:srgbClr val="000000"/>
                </a:solidFill>
                <a:effectLst/>
                <a:latin typeface="Courier New" panose="02070309020205020404" pitchFamily="49" charset="0"/>
              </a:rPr>
              <a:t>Понятие сознания и бессознательного . . . . . . . . . . . . . . . . . . . . . . 8</a:t>
            </a:r>
            <a:br>
              <a:rPr lang="ru-RU" dirty="0"/>
            </a:br>
            <a:r>
              <a:rPr lang="ru-RU" b="0" i="0" u="none" strike="noStrike" dirty="0">
                <a:solidFill>
                  <a:srgbClr val="000000"/>
                </a:solidFill>
                <a:effectLst/>
                <a:latin typeface="Courier New" panose="02070309020205020404" pitchFamily="49" charset="0"/>
              </a:rPr>
              <a:t>Взаимосвязь и взаимодействие сознания и бессознательного в процессе </a:t>
            </a:r>
            <a:br>
              <a:rPr lang="ru-RU" dirty="0"/>
            </a:br>
            <a:r>
              <a:rPr lang="ru-RU" b="0" i="0" u="none" strike="noStrike" dirty="0">
                <a:solidFill>
                  <a:srgbClr val="000000"/>
                </a:solidFill>
                <a:effectLst/>
                <a:latin typeface="Courier New" panose="02070309020205020404" pitchFamily="49" charset="0"/>
              </a:rPr>
              <a:t>детерминации социального поведения . . . . . . . . . . . . . . . . . . . . . . 19</a:t>
            </a:r>
            <a:br>
              <a:rPr lang="ru-RU" dirty="0"/>
            </a:br>
            <a:br>
              <a:rPr lang="ru-RU" dirty="0"/>
            </a:br>
            <a:r>
              <a:rPr lang="ru-RU" b="0" i="0" u="none" strike="noStrike" dirty="0">
                <a:solidFill>
                  <a:srgbClr val="000000"/>
                </a:solidFill>
                <a:effectLst/>
                <a:latin typeface="Courier New" panose="02070309020205020404" pitchFamily="49" charset="0"/>
              </a:rPr>
              <a:t>Глава вторая. Психология правового поведения</a:t>
            </a:r>
            <a:br>
              <a:rPr lang="ru-RU" dirty="0"/>
            </a:br>
            <a:r>
              <a:rPr lang="ru-RU" b="0" i="0" u="none" strike="noStrike" dirty="0">
                <a:solidFill>
                  <a:srgbClr val="000000"/>
                </a:solidFill>
                <a:effectLst/>
                <a:latin typeface="Courier New" panose="02070309020205020404" pitchFamily="49" charset="0"/>
              </a:rPr>
              <a:t>Правосознание и правовая психология . . . . . . . . . . . . . . . . . . . . . .22</a:t>
            </a:r>
            <a:br>
              <a:rPr lang="ru-RU" dirty="0"/>
            </a:br>
            <a:r>
              <a:rPr lang="ru-RU" b="0" i="0" u="none" strike="noStrike" dirty="0">
                <a:solidFill>
                  <a:srgbClr val="000000"/>
                </a:solidFill>
                <a:effectLst/>
                <a:latin typeface="Courier New" panose="02070309020205020404" pitchFamily="49" charset="0"/>
              </a:rPr>
              <a:t>Осознаваемое и неосознаваемое соблюдение требований уголовного закона . . . . .26</a:t>
            </a:r>
            <a:br>
              <a:rPr lang="ru-RU" dirty="0"/>
            </a:br>
            <a:br>
              <a:rPr lang="ru-RU" dirty="0"/>
            </a:br>
            <a:r>
              <a:rPr lang="ru-RU" b="0" i="0" u="none" strike="noStrike" dirty="0">
                <a:solidFill>
                  <a:srgbClr val="000000"/>
                </a:solidFill>
                <a:effectLst/>
                <a:latin typeface="Courier New" panose="02070309020205020404" pitchFamily="49" charset="0"/>
              </a:rPr>
              <a:t>Глава третья. Мотивация преступления</a:t>
            </a:r>
            <a:br>
              <a:rPr lang="ru-RU" dirty="0"/>
            </a:br>
            <a:r>
              <a:rPr lang="ru-RU" b="0" i="0" u="none" strike="noStrike" dirty="0">
                <a:solidFill>
                  <a:srgbClr val="000000"/>
                </a:solidFill>
                <a:effectLst/>
                <a:latin typeface="Courier New" panose="02070309020205020404" pitchFamily="49" charset="0"/>
              </a:rPr>
              <a:t>Понятие мотива и мотивации преступлений . . . . . . . . . . . . . . . . . . . .38</a:t>
            </a:r>
            <a:br>
              <a:rPr lang="ru-RU" dirty="0"/>
            </a:br>
            <a:r>
              <a:rPr lang="ru-RU" b="0" i="0" u="none" strike="noStrike" dirty="0">
                <a:solidFill>
                  <a:srgbClr val="000000"/>
                </a:solidFill>
                <a:effectLst/>
                <a:latin typeface="Courier New" panose="02070309020205020404" pitchFamily="49" charset="0"/>
              </a:rPr>
              <a:t>Установочная концепция мотивации поведения . . . . . . . . . . . . . . . . . . 44</a:t>
            </a:r>
            <a:br>
              <a:rPr lang="ru-RU" dirty="0"/>
            </a:br>
            <a:r>
              <a:rPr lang="ru-RU" b="0" i="0" u="none" strike="noStrike" dirty="0">
                <a:solidFill>
                  <a:srgbClr val="000000"/>
                </a:solidFill>
                <a:effectLst/>
                <a:latin typeface="Courier New" panose="02070309020205020404" pitchFamily="49" charset="0"/>
              </a:rPr>
              <a:t>Осознанные и неосознанные мотивы преступлений . . . . . . . . . . . . . . . . .52</a:t>
            </a:r>
            <a:br>
              <a:rPr lang="ru-RU" dirty="0"/>
            </a:br>
            <a:br>
              <a:rPr lang="ru-RU" dirty="0"/>
            </a:br>
            <a:r>
              <a:rPr lang="ru-RU" b="0" i="0" u="none" strike="noStrike" dirty="0">
                <a:solidFill>
                  <a:srgbClr val="000000"/>
                </a:solidFill>
                <a:effectLst/>
                <a:latin typeface="Courier New" panose="02070309020205020404" pitchFamily="49" charset="0"/>
              </a:rPr>
              <a:t>Глава четвертая. Сознание и бессознательное в умышленных </a:t>
            </a:r>
            <a:br>
              <a:rPr lang="ru-RU" dirty="0"/>
            </a:br>
            <a:r>
              <a:rPr lang="ru-RU" b="0" i="0" u="none" strike="noStrike" dirty="0">
                <a:solidFill>
                  <a:srgbClr val="000000"/>
                </a:solidFill>
                <a:effectLst/>
                <a:latin typeface="Courier New" panose="02070309020205020404" pitchFamily="49" charset="0"/>
              </a:rPr>
              <a:t>и неосторожных преступлениях</a:t>
            </a:r>
            <a:br>
              <a:rPr lang="ru-RU" dirty="0"/>
            </a:br>
            <a:br>
              <a:rPr lang="ru-RU" dirty="0"/>
            </a:br>
            <a:r>
              <a:rPr lang="ru-RU" b="0" i="0" u="none" strike="noStrike" dirty="0">
                <a:solidFill>
                  <a:srgbClr val="000000"/>
                </a:solidFill>
                <a:effectLst/>
                <a:latin typeface="Courier New" panose="02070309020205020404" pitchFamily="49" charset="0"/>
              </a:rPr>
              <a:t>Актуальная и потенциальная осознанность преступного деяния . . . . . . . . . . 68</a:t>
            </a:r>
            <a:br>
              <a:rPr lang="ru-RU" dirty="0"/>
            </a:br>
            <a:r>
              <a:rPr lang="ru-RU" b="0" i="0" u="none" strike="noStrike" dirty="0">
                <a:solidFill>
                  <a:srgbClr val="000000"/>
                </a:solidFill>
                <a:effectLst/>
                <a:latin typeface="Courier New" panose="02070309020205020404" pitchFamily="49" charset="0"/>
              </a:rPr>
              <a:t>Импульсивные преступления . . . . . . . . . . . . . . . . . . . . . . . . . . .75</a:t>
            </a:r>
            <a:br>
              <a:rPr lang="ru-RU" dirty="0"/>
            </a:br>
            <a:r>
              <a:rPr lang="ru-RU" b="0" i="0" u="none" strike="noStrike" dirty="0">
                <a:solidFill>
                  <a:srgbClr val="000000"/>
                </a:solidFill>
                <a:effectLst/>
                <a:latin typeface="Courier New" panose="02070309020205020404" pitchFamily="49" charset="0"/>
              </a:rPr>
              <a:t>Привычные преступления . . . . . . . . . . . . . . . . . . . . . . . . . . . . 90</a:t>
            </a:r>
            <a:br>
              <a:rPr lang="ru-RU" dirty="0"/>
            </a:br>
            <a:r>
              <a:rPr lang="ru-RU" b="0" i="0" u="none" strike="noStrike" dirty="0">
                <a:solidFill>
                  <a:srgbClr val="000000"/>
                </a:solidFill>
                <a:effectLst/>
                <a:latin typeface="Courier New" panose="02070309020205020404" pitchFamily="49" charset="0"/>
              </a:rPr>
              <a:t>Ответственность за умышленные импульсивные и привычные преступления . . . . . .96</a:t>
            </a:r>
            <a:br>
              <a:rPr lang="ru-RU" dirty="0"/>
            </a:br>
            <a:r>
              <a:rPr lang="ru-RU" b="0" i="0" u="none" strike="noStrike" dirty="0">
                <a:solidFill>
                  <a:srgbClr val="000000"/>
                </a:solidFill>
                <a:effectLst/>
                <a:latin typeface="Courier New" panose="02070309020205020404" pitchFamily="49" charset="0"/>
              </a:rPr>
              <a:t>Осознанное и неосознанное в неосторожных преступлениях . . . . . . . . . . . .114</a:t>
            </a:r>
            <a:br>
              <a:rPr lang="ru-RU" dirty="0"/>
            </a:br>
            <a:r>
              <a:rPr lang="ru-RU" b="0" i="0" u="none" strike="noStrike" dirty="0">
                <a:solidFill>
                  <a:srgbClr val="000000"/>
                </a:solidFill>
                <a:effectLst/>
                <a:latin typeface="Courier New" panose="02070309020205020404" pitchFamily="49" charset="0"/>
              </a:rPr>
              <a:t>Преступная деятельность . . . . . . . . . . . . . . . . . . . . . . . . . . . 119</a:t>
            </a:r>
            <a:br>
              <a:rPr lang="ru-RU" dirty="0"/>
            </a:br>
            <a:br>
              <a:rPr lang="ru-RU" dirty="0"/>
            </a:br>
            <a:r>
              <a:rPr lang="ru-RU" b="0" i="0" u="none" strike="noStrike" dirty="0">
                <a:solidFill>
                  <a:srgbClr val="000000"/>
                </a:solidFill>
                <a:effectLst/>
                <a:latin typeface="Courier New" panose="02070309020205020404" pitchFamily="49" charset="0"/>
              </a:rPr>
              <a:t>Глава пятая. Задачи исправления осужденных в свете современных </a:t>
            </a:r>
            <a:br>
              <a:rPr lang="ru-RU" dirty="0"/>
            </a:br>
            <a:r>
              <a:rPr lang="ru-RU" b="0" i="0" u="none" strike="noStrike" dirty="0">
                <a:solidFill>
                  <a:srgbClr val="000000"/>
                </a:solidFill>
                <a:effectLst/>
                <a:latin typeface="Courier New" panose="02070309020205020404" pitchFamily="49" charset="0"/>
              </a:rPr>
              <a:t>психологических представлений о сознании и бессознательном</a:t>
            </a:r>
            <a:br>
              <a:rPr lang="ru-RU" dirty="0"/>
            </a:br>
            <a:r>
              <a:rPr lang="ru-RU" b="0" i="0" u="none" strike="noStrike" dirty="0">
                <a:solidFill>
                  <a:srgbClr val="000000"/>
                </a:solidFill>
                <a:effectLst/>
                <a:latin typeface="Courier New" panose="02070309020205020404" pitchFamily="49" charset="0"/>
              </a:rPr>
              <a:t>О целях наказания . . . . . . . . . . . . . . . . . . . . . . . . . . . . . . 129</a:t>
            </a:r>
            <a:br>
              <a:rPr lang="ru-RU" dirty="0"/>
            </a:br>
            <a:r>
              <a:rPr lang="ru-RU" b="0" i="0" u="none" strike="noStrike" dirty="0">
                <a:solidFill>
                  <a:srgbClr val="000000"/>
                </a:solidFill>
                <a:effectLst/>
                <a:latin typeface="Courier New" panose="02070309020205020404" pitchFamily="49" charset="0"/>
              </a:rPr>
              <a:t>О критериях исправления осужденного . . . . . . . . . . . . . . . . . . . . . 137</a:t>
            </a:r>
            <a:br>
              <a:rPr lang="ru-RU" dirty="0"/>
            </a:br>
            <a:r>
              <a:rPr lang="ru-RU" b="0" i="0" u="none" strike="noStrike" dirty="0">
                <a:solidFill>
                  <a:srgbClr val="000000"/>
                </a:solidFill>
                <a:effectLst/>
                <a:latin typeface="Courier New" panose="02070309020205020404" pitchFamily="49" charset="0"/>
              </a:rPr>
              <a:t>Некоторые проблемы исправительно-трудовой политики . . . . . . . . . . . . . .142</a:t>
            </a:r>
            <a:br>
              <a:rPr lang="ru-RU" dirty="0"/>
            </a:br>
            <a:br>
              <a:rPr lang="ru-RU" dirty="0"/>
            </a:br>
            <a:r>
              <a:rPr lang="ru-RU" b="0" i="0" u="none" strike="noStrike" dirty="0">
                <a:solidFill>
                  <a:srgbClr val="000000"/>
                </a:solidFill>
                <a:effectLst/>
                <a:latin typeface="Courier New" panose="02070309020205020404" pitchFamily="49" charset="0"/>
              </a:rPr>
              <a:t>Примечания . . . . . . . . . . . . . . . . . . . . . . . . . . . . . . . . . .151</a:t>
            </a:r>
            <a:br>
              <a:rPr lang="ru-RU" dirty="0"/>
            </a:br>
            <a:endParaRPr lang="ru-UA" dirty="0"/>
          </a:p>
        </p:txBody>
      </p:sp>
    </p:spTree>
    <p:extLst>
      <p:ext uri="{BB962C8B-B14F-4D97-AF65-F5344CB8AC3E}">
        <p14:creationId xmlns:p14="http://schemas.microsoft.com/office/powerpoint/2010/main" val="145808553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1781</TotalTime>
  <Words>2317</Words>
  <Application>Microsoft Macintosh PowerPoint</Application>
  <PresentationFormat>Широкоэкранный</PresentationFormat>
  <Paragraphs>83</Paragraphs>
  <Slides>16</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16</vt:i4>
      </vt:variant>
    </vt:vector>
  </HeadingPairs>
  <TitlesOfParts>
    <vt:vector size="26" baseType="lpstr">
      <vt:lpstr>ALS Sirius</vt:lpstr>
      <vt:lpstr>Aptos</vt:lpstr>
      <vt:lpstr>Aptos Display</vt:lpstr>
      <vt:lpstr>Arial</vt:lpstr>
      <vt:lpstr>Courier New</vt:lpstr>
      <vt:lpstr>Georgia</vt:lpstr>
      <vt:lpstr>inherit</vt:lpstr>
      <vt:lpstr>Times New Roman</vt:lpstr>
      <vt:lpstr>verdana</vt:lpstr>
      <vt:lpstr>Тема Office</vt:lpstr>
      <vt:lpstr>ПАРАДИГМИ КРИМІНАЛЬНОГО ПРАВА Лекція 6 HOMO CRIMINALIS: В ПОШУКАХ ПОЗИТИВНОГО ВИРІШЕННЯ ПРОБЛЕМИ ЗЛОЧИННОСТІ</vt:lpstr>
      <vt:lpstr>Презентация PowerPoint</vt:lpstr>
      <vt:lpstr>Discipline and Punish: The Birth of the Prison. </vt:lpstr>
      <vt:lpstr>Discipline and Punish: The Birth of the Prison</vt:lpstr>
      <vt:lpstr>Чезаре Ломброзо та теорія природженого злочинця </vt:lpstr>
      <vt:lpstr>Презентация PowerPoint</vt:lpstr>
      <vt:lpstr>Презентация PowerPoint</vt:lpstr>
      <vt:lpstr>Розвиток біологічних теорій злочинності </vt:lpstr>
      <vt:lpstr>Справа лІкарів або «без вина в вине не разберешься»</vt:lpstr>
      <vt:lpstr>Нейрокримінологія: сучасний стан досліджень </vt:lpstr>
      <vt:lpstr>A Metamorfose do Direito Penal do Estado de Direito Autores: Eduardo Demetrio Crespo, Pedro Garcia Marques (trad.) Localización: Católica Law Review, ISSN-e 2183-9336, Vol. 1, Nº. 3, 2017 (Ejemplar dedicado a: Direito Penal), págs. 71-90 Idioma: portugués </vt:lpstr>
      <vt:lpstr>Проблема свободи волі у кримінальному праві </vt:lpstr>
      <vt:lpstr>Кримінальна відповідальність у світлі нових наукових даних</vt:lpstr>
      <vt:lpstr>Критика біологічного детермінізму в кримінології </vt:lpstr>
      <vt:lpstr>Перспективи розвитку кримінального права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44</cp:revision>
  <dcterms:created xsi:type="dcterms:W3CDTF">2024-12-26T17:09:39Z</dcterms:created>
  <dcterms:modified xsi:type="dcterms:W3CDTF">2025-10-05T08:45:10Z</dcterms:modified>
</cp:coreProperties>
</file>