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1" r:id="rId3"/>
    <p:sldId id="272" r:id="rId4"/>
    <p:sldId id="275" r:id="rId5"/>
    <p:sldId id="273" r:id="rId6"/>
    <p:sldId id="276" r:id="rId7"/>
    <p:sldId id="277" r:id="rId8"/>
    <p:sldId id="278" r:id="rId9"/>
    <p:sldId id="280" r:id="rId10"/>
    <p:sldId id="281" r:id="rId11"/>
    <p:sldId id="282" r:id="rId12"/>
    <p:sldId id="283" r:id="rId13"/>
    <p:sldId id="284" r:id="rId14"/>
    <p:sldId id="285" r:id="rId15"/>
    <p:sldId id="286" r:id="rId16"/>
    <p:sldId id="28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111" d="100"/>
          <a:sy n="111" d="100"/>
        </p:scale>
        <p:origin x="78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uk-UA"/>
              <a:t>Клацніть, щоб редагувати стиль зразка заголовка</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9/29/2024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9/29/2024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9/29/2024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p:txBody>
          <a:bodyPr anchor="ct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9/29/2024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3E5059C3-6A89-4494-99FF-5A4D6FFD50EB}" type="datetimeFigureOut">
              <a:rPr lang="en-US" dirty="0"/>
              <a:t>9/29/2024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uk-UA"/>
              <a:t>Клацніть, щоб редагувати стиль зразка заголовка</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9/29/2024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Content Placeholder 3"/>
          <p:cNvSpPr>
            <a:spLocks noGrp="1"/>
          </p:cNvSpPr>
          <p:nvPr>
            <p:ph sz="half" idx="2"/>
          </p:nvPr>
        </p:nvSpPr>
        <p:spPr>
          <a:xfrm>
            <a:off x="2609285" y="2851331"/>
            <a:ext cx="3893623" cy="3071434"/>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Content Placeholder 5"/>
          <p:cNvSpPr>
            <a:spLocks noGrp="1"/>
          </p:cNvSpPr>
          <p:nvPr>
            <p:ph sz="quarter" idx="4"/>
          </p:nvPr>
        </p:nvSpPr>
        <p:spPr>
          <a:xfrm>
            <a:off x="6666635" y="2851331"/>
            <a:ext cx="3899798" cy="3071434"/>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9/29/2024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9/29/2024</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9/29/2024</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p:txBody>
          <a:bodyPr/>
          <a:lstStyle/>
          <a:p>
            <a:fld id="{37D525BB-DA17-4BA0-B3C8-3AC3ABC827E6}" type="datetimeFigureOut">
              <a:rPr lang="en-US" dirty="0"/>
              <a:t>9/29/2024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a:t>Клацніть піктограму, щоб додати зображення</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uk-UA"/>
              <a:t>Клацніть, щоб редагувати стиль зразка заголовка</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p:txBody>
          <a:bodyPr/>
          <a:lstStyle/>
          <a:p>
            <a:fld id="{B16C4C9A-3960-41CF-A4E9-2A8FB932454B}" type="datetimeFigureOut">
              <a:rPr lang="en-US" dirty="0"/>
              <a:t>9/29/2024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9/29/2024</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hyperlink" Target="https://uk.wikipedia.org/wiki/%D0%91%D0%B5%D1%80%D1%80%D0%B5%D1%81_%D0%A4%D1%80%D0%B5%D0%B4%D0%B5%D1%80%D1%96%D0%BA_%D0%A1%D0%BA%D1%96%D0%BD%D0%BD%D0%B5%D1%8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uk.wikipedia.org/wiki/%D0%91%D0%B5%D1%80%D1%80%D0%B5%D1%81_%D0%A4%D1%80%D0%B5%D0%B4%D0%B5%D1%80%D1%96%D0%BA_%D0%A1%D0%BA%D1%96%D0%BD%D0%BD%D0%B5%D1%80"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2FD459-0DD3-4756-8C4F-78CBD3B040F5}"/>
              </a:ext>
            </a:extLst>
          </p:cNvPr>
          <p:cNvSpPr>
            <a:spLocks noGrp="1"/>
          </p:cNvSpPr>
          <p:nvPr>
            <p:ph type="ctrTitle"/>
          </p:nvPr>
        </p:nvSpPr>
        <p:spPr>
          <a:xfrm>
            <a:off x="2611808" y="1600198"/>
            <a:ext cx="5518066" cy="2268559"/>
          </a:xfrm>
        </p:spPr>
        <p:txBody>
          <a:bodyPr>
            <a:normAutofit fontScale="90000"/>
          </a:bodyPr>
          <a:lstStyle/>
          <a:p>
            <a:r>
              <a:rPr lang="uk-UA" b="1" dirty="0">
                <a:latin typeface="Times New Roman" panose="02020603050405020304" pitchFamily="18" charset="0"/>
                <a:cs typeface="Times New Roman" panose="02020603050405020304" pitchFamily="18" charset="0"/>
              </a:rPr>
              <a:t>Поведінковий підхід: </a:t>
            </a:r>
            <a:r>
              <a:rPr lang="uk-UA" b="1" dirty="0" smtClean="0">
                <a:latin typeface="Times New Roman" panose="02020603050405020304" pitchFamily="18" charset="0"/>
                <a:cs typeface="Times New Roman" panose="02020603050405020304" pitchFamily="18" charset="0"/>
              </a:rPr>
              <a:t/>
            </a:r>
            <a:br>
              <a:rPr lang="uk-UA" b="1" dirty="0" smtClean="0">
                <a:latin typeface="Times New Roman" panose="02020603050405020304" pitchFamily="18" charset="0"/>
                <a:cs typeface="Times New Roman" panose="02020603050405020304" pitchFamily="18" charset="0"/>
              </a:rPr>
            </a:br>
            <a:r>
              <a:rPr lang="uk-UA" b="1" dirty="0" smtClean="0">
                <a:latin typeface="Times New Roman" panose="02020603050405020304" pitchFamily="18" charset="0"/>
                <a:cs typeface="Times New Roman" panose="02020603050405020304" pitchFamily="18" charset="0"/>
              </a:rPr>
              <a:t>теорії </a:t>
            </a:r>
            <a:r>
              <a:rPr lang="uk-UA" b="1" dirty="0">
                <a:latin typeface="Times New Roman" panose="02020603050405020304" pitchFamily="18" charset="0"/>
                <a:cs typeface="Times New Roman" panose="02020603050405020304" pitchFamily="18" charset="0"/>
              </a:rPr>
              <a:t>навчання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5704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3599" y="549264"/>
            <a:ext cx="6515724" cy="1077229"/>
          </a:xfrm>
        </p:spPr>
        <p:txBody>
          <a:bodyPr/>
          <a:lstStyle/>
          <a:p>
            <a:r>
              <a:rPr lang="uk-UA" b="1" dirty="0" smtClean="0">
                <a:latin typeface="Times New Roman" panose="02020603050405020304" pitchFamily="18" charset="0"/>
                <a:ea typeface="Times New Roman" panose="02020603050405020304" pitchFamily="18" charset="0"/>
                <a:cs typeface="Times New Roman" panose="02020603050405020304" pitchFamily="18" charset="0"/>
              </a:rPr>
              <a:t>Навчання </a:t>
            </a:r>
            <a:r>
              <a:rPr lang="uk-UA" b="1" dirty="0">
                <a:latin typeface="Times New Roman" panose="02020603050405020304" pitchFamily="18" charset="0"/>
                <a:ea typeface="Times New Roman" panose="02020603050405020304" pitchFamily="18" charset="0"/>
                <a:cs typeface="Times New Roman" panose="02020603050405020304" pitchFamily="18" charset="0"/>
              </a:rPr>
              <a:t>через спостереження</a:t>
            </a:r>
            <a:endParaRPr lang="ru-RU" dirty="0"/>
          </a:p>
        </p:txBody>
      </p:sp>
      <p:sp>
        <p:nvSpPr>
          <p:cNvPr id="3" name="Объект 2"/>
          <p:cNvSpPr>
            <a:spLocks noGrp="1"/>
          </p:cNvSpPr>
          <p:nvPr>
            <p:ph idx="1"/>
          </p:nvPr>
        </p:nvSpPr>
        <p:spPr>
          <a:xfrm>
            <a:off x="1807439" y="1626492"/>
            <a:ext cx="8941073" cy="4532767"/>
          </a:xfrm>
        </p:spPr>
        <p:txBody>
          <a:bodyPr>
            <a:normAutofit/>
          </a:bodyPr>
          <a:lstStyle/>
          <a:p>
            <a:pPr indent="450215" algn="just">
              <a:lnSpc>
                <a:spcPct val="107000"/>
              </a:lnSpc>
              <a:spcAft>
                <a:spcPts val="0"/>
              </a:spcAft>
            </a:pPr>
            <a:r>
              <a:rPr lang="uk-UA" dirty="0">
                <a:latin typeface="Times New Roman" panose="02020603050405020304" pitchFamily="18" charset="0"/>
                <a:ea typeface="Times New Roman" panose="02020603050405020304" pitchFamily="18" charset="0"/>
                <a:cs typeface="Times New Roman" panose="02020603050405020304" pitchFamily="18" charset="0"/>
              </a:rPr>
              <a:t>А. Бандура вважає, що зовнішнє підкріплення (винагорода та покарання) не є єдиним механізмом навчання. Навчання може здійснюватися також </a:t>
            </a:r>
            <a:r>
              <a:rPr lang="uk-UA" b="1" u="sng" dirty="0">
                <a:latin typeface="Times New Roman" panose="02020603050405020304" pitchFamily="18" charset="0"/>
                <a:ea typeface="Times New Roman" panose="02020603050405020304" pitchFamily="18" charset="0"/>
                <a:cs typeface="Times New Roman" panose="02020603050405020304" pitchFamily="18" charset="0"/>
              </a:rPr>
              <a:t>через моделювання (або навчання через спостереження).</a:t>
            </a:r>
            <a:r>
              <a:rPr lang="uk-UA" dirty="0">
                <a:latin typeface="Times New Roman" panose="02020603050405020304" pitchFamily="18" charset="0"/>
                <a:ea typeface="Times New Roman" panose="02020603050405020304" pitchFamily="18" charset="0"/>
                <a:cs typeface="Times New Roman" panose="02020603050405020304" pitchFamily="18" charset="0"/>
              </a:rPr>
              <a:t> Навчання через спостереження сприяє скороченню процесу засвоєння тієї чи іншої поведінки, що є </a:t>
            </a:r>
            <a:r>
              <a:rPr lang="uk-UA" dirty="0" err="1">
                <a:latin typeface="Times New Roman" panose="02020603050405020304" pitchFamily="18" charset="0"/>
                <a:ea typeface="Times New Roman" panose="02020603050405020304" pitchFamily="18" charset="0"/>
                <a:cs typeface="Times New Roman" panose="02020603050405020304" pitchFamily="18" charset="0"/>
              </a:rPr>
              <a:t>життєво</a:t>
            </a:r>
            <a:r>
              <a:rPr lang="uk-UA" dirty="0">
                <a:latin typeface="Times New Roman" panose="02020603050405020304" pitchFamily="18" charset="0"/>
                <a:ea typeface="Times New Roman" panose="02020603050405020304" pitchFamily="18" charset="0"/>
                <a:cs typeface="Times New Roman" panose="02020603050405020304" pitchFamily="18" charset="0"/>
              </a:rPr>
              <a:t> важливим як розвитку, так виживання.</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А. Бандура вказує, що чим серйознішими і небезпечнішими є наслідки можливих невдач у процесі навчання на власному досвіді проб і помилок, тим частіше навчання йде шляхом спостереження за діями компетентних </a:t>
            </a:r>
            <a:r>
              <a:rPr lang="uk-UA" dirty="0" smtClean="0">
                <a:latin typeface="Times New Roman" panose="02020603050405020304" pitchFamily="18" charset="0"/>
                <a:cs typeface="Times New Roman" panose="02020603050405020304" pitchFamily="18" charset="0"/>
              </a:rPr>
              <a:t>людей.</a:t>
            </a:r>
            <a:endParaRPr lang="ru-RU" sz="1800" dirty="0" smtClean="0">
              <a:latin typeface="Times New Roman" panose="02020603050405020304" pitchFamily="18" charset="0"/>
              <a:cs typeface="Times New Roman" panose="02020603050405020304" pitchFamily="18" charset="0"/>
            </a:endParaRPr>
          </a:p>
          <a:p>
            <a:pPr indent="450215" algn="just">
              <a:lnSpc>
                <a:spcPct val="107000"/>
              </a:lnSpc>
              <a:spcAft>
                <a:spcPts val="0"/>
              </a:spcAft>
            </a:pPr>
            <a:r>
              <a:rPr lang="uk-UA" dirty="0" smtClean="0">
                <a:latin typeface="Times New Roman" panose="02020603050405020304" pitchFamily="18" charset="0"/>
                <a:cs typeface="Times New Roman" panose="02020603050405020304" pitchFamily="18" charset="0"/>
              </a:rPr>
              <a:t>На </a:t>
            </a:r>
            <a:r>
              <a:rPr lang="uk-UA" dirty="0">
                <a:latin typeface="Times New Roman" panose="02020603050405020304" pitchFamily="18" charset="0"/>
                <a:cs typeface="Times New Roman" panose="02020603050405020304" pitchFamily="18" charset="0"/>
              </a:rPr>
              <a:t>поведінку людей, і дітей особливо, впливають </a:t>
            </a:r>
            <a:r>
              <a:rPr lang="uk-UA" dirty="0" smtClean="0">
                <a:latin typeface="Times New Roman" panose="02020603050405020304" pitchFamily="18" charset="0"/>
                <a:cs typeface="Times New Roman" panose="02020603050405020304" pitchFamily="18" charset="0"/>
              </a:rPr>
              <a:t>не тільки </a:t>
            </a:r>
            <a:r>
              <a:rPr lang="uk-UA" dirty="0">
                <a:latin typeface="Times New Roman" panose="02020603050405020304" pitchFamily="18" charset="0"/>
                <a:cs typeface="Times New Roman" panose="02020603050405020304" pitchFamily="18" charset="0"/>
              </a:rPr>
              <a:t>моделі, що демонстровані </a:t>
            </a:r>
            <a:r>
              <a:rPr lang="uk-UA" dirty="0" smtClean="0">
                <a:latin typeface="Times New Roman" panose="02020603050405020304" pitchFamily="18" charset="0"/>
                <a:cs typeface="Times New Roman" panose="02020603050405020304" pitchFamily="18" charset="0"/>
              </a:rPr>
              <a:t>зі сторони </a:t>
            </a:r>
            <a:r>
              <a:rPr lang="uk-UA" dirty="0">
                <a:latin typeface="Times New Roman" panose="02020603050405020304" pitchFamily="18" charset="0"/>
                <a:cs typeface="Times New Roman" panose="02020603050405020304" pitchFamily="18" charset="0"/>
              </a:rPr>
              <a:t>живих людей, </a:t>
            </a:r>
            <a:r>
              <a:rPr lang="uk-UA" dirty="0" smtClean="0">
                <a:latin typeface="Times New Roman" panose="02020603050405020304" pitchFamily="18" charset="0"/>
                <a:cs typeface="Times New Roman" panose="02020603050405020304" pitchFamily="18" charset="0"/>
              </a:rPr>
              <a:t>а </a:t>
            </a:r>
            <a:r>
              <a:rPr lang="uk-UA" dirty="0">
                <a:latin typeface="Times New Roman" panose="02020603050405020304" pitchFamily="18" charset="0"/>
                <a:cs typeface="Times New Roman" panose="02020603050405020304" pitchFamily="18" charset="0"/>
              </a:rPr>
              <a:t>й моделі, </a:t>
            </a:r>
            <a:r>
              <a:rPr lang="uk-UA" dirty="0" smtClean="0">
                <a:latin typeface="Times New Roman" panose="02020603050405020304" pitchFamily="18" charset="0"/>
                <a:cs typeface="Times New Roman" panose="02020603050405020304" pitchFamily="18" charset="0"/>
              </a:rPr>
              <a:t>що запропоновані </a:t>
            </a:r>
            <a:r>
              <a:rPr lang="uk-UA" dirty="0">
                <a:latin typeface="Times New Roman" panose="02020603050405020304" pitchFamily="18" charset="0"/>
                <a:cs typeface="Times New Roman" panose="02020603050405020304" pitchFamily="18" charset="0"/>
              </a:rPr>
              <a:t>засобами масової інформації, насамперед телебаченням.</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5595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7977" y="549264"/>
            <a:ext cx="8600534" cy="1077229"/>
          </a:xfrm>
        </p:spPr>
        <p:txBody>
          <a:bodyPr>
            <a:normAutofit/>
          </a:bodyPr>
          <a:lstStyle/>
          <a:p>
            <a:pPr algn="ctr"/>
            <a:r>
              <a:rPr lang="uk-UA" b="1" dirty="0">
                <a:latin typeface="Times New Roman" panose="02020603050405020304" pitchFamily="18" charset="0"/>
                <a:cs typeface="Times New Roman" panose="02020603050405020304" pitchFamily="18" charset="0"/>
              </a:rPr>
              <a:t>Щоб успішно наслідувати іншу людину (моделі), необхідно:</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807438" y="1626493"/>
            <a:ext cx="8941073" cy="4106172"/>
          </a:xfrm>
        </p:spPr>
        <p:txBody>
          <a:bodyPr>
            <a:normAutofit/>
          </a:bodyPr>
          <a:lstStyle/>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1) звернути увагу на модель, правильно виділити та зрозуміти її характерні особливості </a:t>
            </a:r>
            <a:r>
              <a:rPr lang="uk-UA" dirty="0" smtClean="0">
                <a:latin typeface="Times New Roman" panose="02020603050405020304" pitchFamily="18" charset="0"/>
                <a:cs typeface="Times New Roman" panose="02020603050405020304" pitchFamily="18" charset="0"/>
              </a:rPr>
              <a:t>поведінки;</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2) запам'ятати і зберегти спостереження в пам'яті в символічній формі, використовуючи або візуальні </a:t>
            </a:r>
            <a:r>
              <a:rPr lang="uk-UA" dirty="0" smtClean="0">
                <a:latin typeface="Times New Roman" panose="02020603050405020304" pitchFamily="18" charset="0"/>
                <a:cs typeface="Times New Roman" panose="02020603050405020304" pitchFamily="18" charset="0"/>
              </a:rPr>
              <a:t>образи, </a:t>
            </a:r>
            <a:r>
              <a:rPr lang="uk-UA" dirty="0">
                <a:latin typeface="Times New Roman" panose="02020603050405020304" pitchFamily="18" charset="0"/>
                <a:cs typeface="Times New Roman" panose="02020603050405020304" pitchFamily="18" charset="0"/>
              </a:rPr>
              <a:t>або вербальні </a:t>
            </a:r>
            <a:r>
              <a:rPr lang="uk-UA" dirty="0" smtClean="0">
                <a:latin typeface="Times New Roman" panose="02020603050405020304" pitchFamily="18" charset="0"/>
                <a:cs typeface="Times New Roman" panose="02020603050405020304" pitchFamily="18" charset="0"/>
              </a:rPr>
              <a:t>коди;</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3) володіти необхідними руховими навичками, щоб відтворити поведінку, що </a:t>
            </a:r>
            <a:r>
              <a:rPr lang="uk-UA" dirty="0" smtClean="0">
                <a:latin typeface="Times New Roman" panose="02020603050405020304" pitchFamily="18" charset="0"/>
                <a:cs typeface="Times New Roman" panose="02020603050405020304" pitchFamily="18" charset="0"/>
              </a:rPr>
              <a:t>спостерігається;</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4) мати певну мотивацію, щоб засвоєні нові зразки поведінки реалізувати </a:t>
            </a:r>
            <a:r>
              <a:rPr lang="uk-UA" dirty="0" smtClean="0">
                <a:latin typeface="Times New Roman" panose="02020603050405020304" pitchFamily="18" charset="0"/>
                <a:cs typeface="Times New Roman" panose="02020603050405020304" pitchFamily="18" charset="0"/>
              </a:rPr>
              <a:t>практично.</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3221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7977" y="549264"/>
            <a:ext cx="8600534" cy="1077229"/>
          </a:xfrm>
        </p:spPr>
        <p:txBody>
          <a:bodyPr>
            <a:normAutofit/>
          </a:bodyPr>
          <a:lstStyle/>
          <a:p>
            <a:pPr algn="ctr"/>
            <a:r>
              <a:rPr lang="uk-UA" b="1" dirty="0" smtClean="0">
                <a:latin typeface="Times New Roman" panose="02020603050405020304" pitchFamily="18" charset="0"/>
                <a:cs typeface="Times New Roman" panose="02020603050405020304" pitchFamily="18" charset="0"/>
              </a:rPr>
              <a:t>Види підкріплення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11216" y="1229678"/>
            <a:ext cx="9704716" cy="4895076"/>
          </a:xfrm>
        </p:spPr>
        <p:txBody>
          <a:bodyPr>
            <a:normAutofit/>
          </a:bodyPr>
          <a:lstStyle/>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Відповідно до А. Бандури, людина навчається не тільки на власному досвіді наслідків своєї поведінки, тобто не лише на тому, заохочується чи карається її поведінка (</a:t>
            </a:r>
            <a:r>
              <a:rPr lang="uk-UA" b="1" u="sng" dirty="0">
                <a:latin typeface="Times New Roman" panose="02020603050405020304" pitchFamily="18" charset="0"/>
                <a:cs typeface="Times New Roman" panose="02020603050405020304" pitchFamily="18" charset="0"/>
              </a:rPr>
              <a:t>пряме підкріплення</a:t>
            </a:r>
            <a:r>
              <a:rPr lang="uk-UA" dirty="0">
                <a:latin typeface="Times New Roman" panose="02020603050405020304" pitchFamily="18" charset="0"/>
                <a:cs typeface="Times New Roman" panose="02020603050405020304" pitchFamily="18" charset="0"/>
              </a:rPr>
              <a:t>), а й спостерігаючи за наслідками поведінки інших людей, тобто через </a:t>
            </a:r>
            <a:r>
              <a:rPr lang="uk-UA" b="1" u="sng" dirty="0">
                <a:latin typeface="Times New Roman" panose="02020603050405020304" pitchFamily="18" charset="0"/>
                <a:cs typeface="Times New Roman" panose="02020603050405020304" pitchFamily="18" charset="0"/>
              </a:rPr>
              <a:t>непряме підкріплення</a:t>
            </a:r>
            <a:r>
              <a:rPr lang="uk-UA" dirty="0" smtClean="0">
                <a:latin typeface="Times New Roman" panose="02020603050405020304" pitchFamily="18" charset="0"/>
                <a:cs typeface="Times New Roman" panose="02020603050405020304" pitchFamily="18" charset="0"/>
              </a:rPr>
              <a:t>.</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Ще одним механізмом регулювання поведінки людини, згідно з А. Бандурою, є </a:t>
            </a:r>
            <a:r>
              <a:rPr lang="uk-UA" b="1" u="sng" dirty="0" err="1">
                <a:latin typeface="Times New Roman" panose="02020603050405020304" pitchFamily="18" charset="0"/>
                <a:cs typeface="Times New Roman" panose="02020603050405020304" pitchFamily="18" charset="0"/>
              </a:rPr>
              <a:t>самопідкріплення</a:t>
            </a:r>
            <a:r>
              <a:rPr lang="uk-UA" dirty="0">
                <a:latin typeface="Times New Roman" panose="02020603050405020304" pitchFamily="18" charset="0"/>
                <a:cs typeface="Times New Roman" panose="02020603050405020304" pitchFamily="18" charset="0"/>
              </a:rPr>
              <a:t>, що виражається у формі задоволеності собою, гордості за свої успіхи чи незадоволеності собою, самокритики. Інакше кажучи, людина встановлює собі внутрішні норми поведінки, стандарти досягнення, з яких будується її самооцінка, яка мотивує ту чи іншу поведінку</a:t>
            </a:r>
            <a:r>
              <a:rPr lang="uk-UA" dirty="0" smtClean="0">
                <a:latin typeface="Times New Roman" panose="02020603050405020304" pitchFamily="18" charset="0"/>
                <a:cs typeface="Times New Roman" panose="02020603050405020304" pitchFamily="18" charset="0"/>
              </a:rPr>
              <a:t>.</a:t>
            </a:r>
          </a:p>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"Ми намагаємося діяти так, щоб отримати самозадоволення, і відкидаємо те, що особисто не схвалюємо"</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1452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7977" y="549264"/>
            <a:ext cx="8600534" cy="1077229"/>
          </a:xfrm>
        </p:spPr>
        <p:txBody>
          <a:bodyPr>
            <a:normAutofit/>
          </a:bodyPr>
          <a:lstStyle/>
          <a:p>
            <a:pPr algn="ctr"/>
            <a:r>
              <a:rPr lang="uk-UA" b="1" dirty="0" smtClean="0">
                <a:latin typeface="Times New Roman" panose="02020603050405020304" pitchFamily="18" charset="0"/>
                <a:cs typeface="Times New Roman" panose="02020603050405020304" pitchFamily="18" charset="0"/>
              </a:rPr>
              <a:t>Види підкріплення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11216" y="1229678"/>
            <a:ext cx="9704716" cy="4895076"/>
          </a:xfrm>
        </p:spPr>
        <p:txBody>
          <a:bodyPr>
            <a:normAutofit/>
          </a:bodyPr>
          <a:lstStyle/>
          <a:p>
            <a:pPr indent="450215" algn="just">
              <a:lnSpc>
                <a:spcPct val="107000"/>
              </a:lnSpc>
              <a:spcAft>
                <a:spcPts val="0"/>
              </a:spcAft>
            </a:pPr>
            <a:r>
              <a:rPr lang="uk-UA" dirty="0">
                <a:latin typeface="Times New Roman" panose="02020603050405020304" pitchFamily="18" charset="0"/>
                <a:cs typeface="Times New Roman" panose="02020603050405020304" pitchFamily="18" charset="0"/>
              </a:rPr>
              <a:t>З точки зору А. Бандури, </a:t>
            </a:r>
            <a:r>
              <a:rPr lang="uk-UA" u="sng" dirty="0">
                <a:latin typeface="Times New Roman" panose="02020603050405020304" pitchFamily="18" charset="0"/>
                <a:cs typeface="Times New Roman" panose="02020603050405020304" pitchFamily="18" charset="0"/>
              </a:rPr>
              <a:t>стандарти встановлюються або при навчанні або при моделюванні, хоча зазвичай ці два способи впливу діють спільно</a:t>
            </a:r>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pPr indent="450215" algn="just">
              <a:lnSpc>
                <a:spcPct val="107000"/>
              </a:lnSpc>
              <a:spcAft>
                <a:spcPts val="0"/>
              </a:spcAft>
            </a:pPr>
            <a:r>
              <a:rPr lang="uk-UA" dirty="0" smtClean="0">
                <a:latin typeface="Times New Roman" panose="02020603050405020304" pitchFamily="18" charset="0"/>
                <a:cs typeface="Times New Roman" panose="02020603050405020304" pitchFamily="18" charset="0"/>
              </a:rPr>
              <a:t>Діти </a:t>
            </a:r>
            <a:r>
              <a:rPr lang="uk-UA" dirty="0">
                <a:latin typeface="Times New Roman" panose="02020603050405020304" pitchFamily="18" charset="0"/>
                <a:cs typeface="Times New Roman" panose="02020603050405020304" pitchFamily="18" charset="0"/>
              </a:rPr>
              <a:t>починають оцінювати свою поведінку на підставі того, як інші реагують на неї. Дорослі зазвичай заохочують досягнення дітьми певних стандартів гідної поведінки чи когнітивного розвитку та розчаровуються, коли діти не відповідають цьому рівню. </a:t>
            </a:r>
            <a:endParaRPr lang="uk-UA" dirty="0" smtClean="0">
              <a:latin typeface="Times New Roman" panose="02020603050405020304" pitchFamily="18" charset="0"/>
              <a:cs typeface="Times New Roman" panose="02020603050405020304" pitchFamily="18" charset="0"/>
            </a:endParaRPr>
          </a:p>
          <a:p>
            <a:pPr indent="450215" algn="just">
              <a:lnSpc>
                <a:spcPct val="107000"/>
              </a:lnSpc>
              <a:spcAft>
                <a:spcPts val="0"/>
              </a:spcAft>
            </a:pPr>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разі моделювання діти засвоюють оціночні стандарти своїх моделей та оцінюють свою поведінку щодо цих стандартів, таким чином підкріплюючи себе. </a:t>
            </a:r>
            <a:endParaRPr lang="uk-UA" dirty="0" smtClean="0">
              <a:latin typeface="Times New Roman" panose="02020603050405020304" pitchFamily="18" charset="0"/>
              <a:cs typeface="Times New Roman" panose="02020603050405020304" pitchFamily="18" charset="0"/>
            </a:endParaRPr>
          </a:p>
          <a:p>
            <a:pPr indent="450215" algn="just">
              <a:lnSpc>
                <a:spcPct val="107000"/>
              </a:lnSpc>
              <a:spcAft>
                <a:spcPts val="0"/>
              </a:spcAft>
            </a:pPr>
            <a:r>
              <a:rPr lang="uk-UA" dirty="0" smtClean="0">
                <a:latin typeface="Times New Roman" panose="02020603050405020304" pitchFamily="18" charset="0"/>
                <a:cs typeface="Times New Roman" panose="02020603050405020304" pitchFamily="18" charset="0"/>
              </a:rPr>
              <a:t>Коли </a:t>
            </a:r>
            <a:r>
              <a:rPr lang="uk-UA" dirty="0">
                <a:latin typeface="Times New Roman" panose="02020603050405020304" pitchFamily="18" charset="0"/>
                <a:cs typeface="Times New Roman" panose="02020603050405020304" pitchFamily="18" charset="0"/>
              </a:rPr>
              <a:t>діти спостерігають за моделями, що встановлюють високі стандарти, вони винагороджують себе лише тоді, коли досягають чудового рівня виконання. </a:t>
            </a:r>
            <a:endParaRPr lang="uk-UA" dirty="0" smtClean="0">
              <a:latin typeface="Times New Roman" panose="02020603050405020304" pitchFamily="18" charset="0"/>
              <a:cs typeface="Times New Roman" panose="02020603050405020304" pitchFamily="18" charset="0"/>
            </a:endParaRPr>
          </a:p>
          <a:p>
            <a:pPr indent="450215" algn="just">
              <a:lnSpc>
                <a:spcPct val="107000"/>
              </a:lnSpc>
              <a:spcAft>
                <a:spcPts val="0"/>
              </a:spcAft>
            </a:pPr>
            <a:r>
              <a:rPr lang="uk-UA" dirty="0" smtClean="0">
                <a:latin typeface="Times New Roman" panose="02020603050405020304" pitchFamily="18" charset="0"/>
                <a:cs typeface="Times New Roman" panose="02020603050405020304" pitchFamily="18" charset="0"/>
              </a:rPr>
              <a:t>Коли </a:t>
            </a:r>
            <a:r>
              <a:rPr lang="uk-UA" dirty="0">
                <a:latin typeface="Times New Roman" panose="02020603050405020304" pitchFamily="18" charset="0"/>
                <a:cs typeface="Times New Roman" panose="02020603050405020304" pitchFamily="18" charset="0"/>
              </a:rPr>
              <a:t>вони спостерігають за моделями, які вважають достатніми посередні досягнення, діти підкріплюють себе за мінімальні досягнення.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13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7977" y="549264"/>
            <a:ext cx="8600534" cy="1077229"/>
          </a:xfrm>
        </p:spPr>
        <p:txBody>
          <a:bodyPr>
            <a:normAutofit/>
          </a:bodyPr>
          <a:lstStyle/>
          <a:p>
            <a:pPr algn="ctr"/>
            <a:r>
              <a:rPr lang="uk-UA" b="1" dirty="0" smtClean="0">
                <a:latin typeface="Times New Roman" panose="02020603050405020304" pitchFamily="18" charset="0"/>
                <a:cs typeface="Times New Roman" panose="02020603050405020304" pitchFamily="18" charset="0"/>
              </a:rPr>
              <a:t>Види </a:t>
            </a:r>
            <a:r>
              <a:rPr lang="uk-UA" b="1" dirty="0">
                <a:latin typeface="Times New Roman" panose="02020603050405020304" pitchFamily="18" charset="0"/>
                <a:cs typeface="Times New Roman" panose="02020603050405020304" pitchFamily="18" charset="0"/>
              </a:rPr>
              <a:t>навчання через моделювання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11216" y="1229678"/>
            <a:ext cx="9704716" cy="4895076"/>
          </a:xfrm>
        </p:spPr>
        <p:txBody>
          <a:bodyPr>
            <a:normAutofit/>
          </a:bodyPr>
          <a:lstStyle/>
          <a:p>
            <a:pPr algn="just"/>
            <a:r>
              <a:rPr lang="uk-UA" b="1" dirty="0" smtClean="0">
                <a:latin typeface="Times New Roman" panose="02020603050405020304" pitchFamily="18" charset="0"/>
                <a:cs typeface="Times New Roman" panose="02020603050405020304" pitchFamily="18" charset="0"/>
              </a:rPr>
              <a:t>1. Перший </a:t>
            </a:r>
            <a:r>
              <a:rPr lang="uk-UA" b="1" dirty="0">
                <a:latin typeface="Times New Roman" panose="02020603050405020304" pitchFamily="18" charset="0"/>
                <a:cs typeface="Times New Roman" panose="02020603050405020304" pitchFamily="18" charset="0"/>
              </a:rPr>
              <a:t>вид</a:t>
            </a:r>
            <a:r>
              <a:rPr lang="uk-UA" dirty="0">
                <a:latin typeface="Times New Roman" panose="02020603050405020304" pitchFamily="18" charset="0"/>
                <a:cs typeface="Times New Roman" panose="02020603050405020304" pitchFamily="18" charset="0"/>
              </a:rPr>
              <a:t> моделювання можна назвати </a:t>
            </a:r>
            <a:r>
              <a:rPr lang="uk-UA" i="1" dirty="0">
                <a:latin typeface="Times New Roman" panose="02020603050405020304" pitchFamily="18" charset="0"/>
                <a:cs typeface="Times New Roman" panose="02020603050405020304" pitchFamily="18" charset="0"/>
              </a:rPr>
              <a:t>імітаційним</a:t>
            </a:r>
            <a:r>
              <a:rPr lang="uk-UA" dirty="0">
                <a:latin typeface="Times New Roman" panose="02020603050405020304" pitchFamily="18" charset="0"/>
                <a:cs typeface="Times New Roman" panose="02020603050405020304" pitchFamily="18" charset="0"/>
              </a:rPr>
              <a:t>, оскільки людина намагається засвоїти поведінку практично в тій самій формі, в якій вона демонструється. </a:t>
            </a:r>
            <a:endParaRPr lang="uk-UA" dirty="0" smtClean="0">
              <a:latin typeface="Times New Roman" panose="02020603050405020304" pitchFamily="18" charset="0"/>
              <a:cs typeface="Times New Roman" panose="02020603050405020304" pitchFamily="18" charset="0"/>
            </a:endParaRPr>
          </a:p>
          <a:p>
            <a:pPr algn="just"/>
            <a:r>
              <a:rPr lang="uk-UA" b="1" dirty="0" smtClean="0">
                <a:latin typeface="Times New Roman" panose="02020603050405020304" pitchFamily="18" charset="0"/>
                <a:cs typeface="Times New Roman" panose="02020603050405020304" pitchFamily="18" charset="0"/>
              </a:rPr>
              <a:t>Другий </a:t>
            </a:r>
            <a:r>
              <a:rPr lang="uk-UA" b="1" dirty="0">
                <a:latin typeface="Times New Roman" panose="02020603050405020304" pitchFamily="18" charset="0"/>
                <a:cs typeface="Times New Roman" panose="02020603050405020304" pitchFamily="18" charset="0"/>
              </a:rPr>
              <a:t>вид</a:t>
            </a:r>
            <a:r>
              <a:rPr lang="uk-UA" dirty="0">
                <a:latin typeface="Times New Roman" panose="02020603050405020304" pitchFamily="18" charset="0"/>
                <a:cs typeface="Times New Roman" panose="02020603050405020304" pitchFamily="18" charset="0"/>
              </a:rPr>
              <a:t> - абстрактне моделювання, при якому спостерігач будує свою поведінку на основі загальних особливостей, правил, принципів, витягнутих ним зі спостереження, але в той же час </a:t>
            </a:r>
            <a:r>
              <a:rPr lang="uk-UA" dirty="0" err="1">
                <a:latin typeface="Times New Roman" panose="02020603050405020304" pitchFamily="18" charset="0"/>
                <a:cs typeface="Times New Roman" panose="02020603050405020304" pitchFamily="18" charset="0"/>
              </a:rPr>
              <a:t>виходячих</a:t>
            </a:r>
            <a:r>
              <a:rPr lang="uk-UA" dirty="0">
                <a:latin typeface="Times New Roman" panose="02020603050405020304" pitchFamily="18" charset="0"/>
                <a:cs typeface="Times New Roman" panose="02020603050405020304" pitchFamily="18" charset="0"/>
              </a:rPr>
              <a:t> за рамки конкретних </a:t>
            </a:r>
            <a:r>
              <a:rPr lang="uk-UA" dirty="0" smtClean="0">
                <a:latin typeface="Times New Roman" panose="02020603050405020304" pitchFamily="18" charset="0"/>
                <a:cs typeface="Times New Roman" panose="02020603050405020304" pitchFamily="18" charset="0"/>
              </a:rPr>
              <a:t>зразків. </a:t>
            </a:r>
          </a:p>
          <a:p>
            <a:pPr algn="just"/>
            <a:r>
              <a:rPr lang="uk-UA" b="1" dirty="0" smtClean="0">
                <a:latin typeface="Times New Roman" panose="02020603050405020304" pitchFamily="18" charset="0"/>
                <a:cs typeface="Times New Roman" panose="02020603050405020304" pitchFamily="18" charset="0"/>
              </a:rPr>
              <a:t>Третій </a:t>
            </a:r>
            <a:r>
              <a:rPr lang="uk-UA" b="1" dirty="0">
                <a:latin typeface="Times New Roman" panose="02020603050405020304" pitchFamily="18" charset="0"/>
                <a:cs typeface="Times New Roman" panose="02020603050405020304" pitchFamily="18" charset="0"/>
              </a:rPr>
              <a:t>вид</a:t>
            </a:r>
            <a:r>
              <a:rPr lang="uk-UA" dirty="0">
                <a:latin typeface="Times New Roman" panose="02020603050405020304" pitchFamily="18" charset="0"/>
                <a:cs typeface="Times New Roman" panose="02020603050405020304" pitchFamily="18" charset="0"/>
              </a:rPr>
              <a:t> - креативне моделювання - полягає в комбінації різних моделей і в новому синтезі їх властивостей, який суттєво відрізняється від кожної із моделей, що </a:t>
            </a:r>
            <a:r>
              <a:rPr lang="uk-UA" dirty="0" smtClean="0">
                <a:latin typeface="Times New Roman" panose="02020603050405020304" pitchFamily="18" charset="0"/>
                <a:cs typeface="Times New Roman" panose="02020603050405020304" pitchFamily="18" charset="0"/>
              </a:rPr>
              <a:t>спостерігається (поява </a:t>
            </a:r>
            <a:r>
              <a:rPr lang="uk-UA" dirty="0">
                <a:latin typeface="Times New Roman" panose="02020603050405020304" pitchFamily="18" charset="0"/>
                <a:cs typeface="Times New Roman" panose="02020603050405020304" pitchFamily="18" charset="0"/>
              </a:rPr>
              <a:t>нових особистісних характеристик, стилів поведінки, творчість у науці та мистецтві), тобто це «результат інноваційного синтезу різних джерел впливу</a:t>
            </a:r>
            <a:r>
              <a:rPr lang="uk-UA"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5892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7977" y="549264"/>
            <a:ext cx="8600534" cy="1077229"/>
          </a:xfrm>
        </p:spPr>
        <p:txBody>
          <a:bodyPr>
            <a:normAutofit/>
          </a:bodyPr>
          <a:lstStyle/>
          <a:p>
            <a:pPr algn="ctr"/>
            <a:r>
              <a:rPr lang="uk-UA" b="1" dirty="0" smtClean="0">
                <a:latin typeface="Times New Roman" panose="02020603050405020304" pitchFamily="18" charset="0"/>
                <a:cs typeface="Times New Roman" panose="02020603050405020304" pitchFamily="18" charset="0"/>
              </a:rPr>
              <a:t>Концепція </a:t>
            </a:r>
            <a:r>
              <a:rPr lang="uk-UA" b="1" dirty="0">
                <a:latin typeface="Times New Roman" panose="02020603050405020304" pitchFamily="18" charset="0"/>
                <a:cs typeface="Times New Roman" panose="02020603050405020304" pitchFamily="18" charset="0"/>
              </a:rPr>
              <a:t>самоефективності</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11216" y="1229677"/>
            <a:ext cx="9704716" cy="5231507"/>
          </a:xfrm>
        </p:spPr>
        <p:txBody>
          <a:bodyPr>
            <a:normAutofit/>
          </a:bodyPr>
          <a:lstStyle/>
          <a:p>
            <a:pPr algn="just"/>
            <a:r>
              <a:rPr lang="uk-UA" b="1" u="sng" dirty="0">
                <a:latin typeface="Times New Roman" panose="02020603050405020304" pitchFamily="18" charset="0"/>
                <a:cs typeface="Times New Roman" panose="02020603050405020304" pitchFamily="18" charset="0"/>
              </a:rPr>
              <a:t>Самоефективність</a:t>
            </a:r>
            <a:r>
              <a:rPr lang="uk-UA" dirty="0">
                <a:latin typeface="Times New Roman" panose="02020603050405020304" pitchFamily="18" charset="0"/>
                <a:cs typeface="Times New Roman" panose="02020603050405020304" pitchFamily="18" charset="0"/>
              </a:rPr>
              <a:t> - це почуття власної компетентності в тій чи іншій діяльності, судження про свої здібності та можливості. А. Бандура вважає, що самоефективність – центральна та важлива детермінанта людської </a:t>
            </a:r>
            <a:r>
              <a:rPr lang="uk-UA" dirty="0" smtClean="0">
                <a:latin typeface="Times New Roman" panose="02020603050405020304" pitchFamily="18" charset="0"/>
                <a:cs typeface="Times New Roman" panose="02020603050405020304" pitchFamily="18" charset="0"/>
              </a:rPr>
              <a:t>поведінки.</a:t>
            </a:r>
          </a:p>
          <a:p>
            <a:r>
              <a:rPr lang="uk-UA" b="1" u="sng" dirty="0">
                <a:latin typeface="Times New Roman" panose="02020603050405020304" pitchFamily="18" charset="0"/>
                <a:cs typeface="Times New Roman" panose="02020603050405020304" pitchFamily="18" charset="0"/>
              </a:rPr>
              <a:t>На формування самоефективності впливають чотири обставини:</a:t>
            </a:r>
            <a:endParaRPr lang="ru-RU" b="1" u="sng"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1. Власний досвід успіхів та невдач у спробі досягти бажаних результатів.</a:t>
            </a:r>
            <a:endParaRPr lang="ru-RU"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2. Досвід, набутий за допомогою спостереження за іншими людьми та їх здобутками. </a:t>
            </a:r>
            <a:endParaRPr lang="uk-UA" dirty="0" smtClean="0">
              <a:latin typeface="Times New Roman" panose="02020603050405020304" pitchFamily="18" charset="0"/>
              <a:cs typeface="Times New Roman" panose="02020603050405020304" pitchFamily="18" charset="0"/>
            </a:endParaRPr>
          </a:p>
          <a:p>
            <a:r>
              <a:rPr lang="uk-UA" dirty="0" smtClean="0">
                <a:latin typeface="Times New Roman" panose="02020603050405020304" pitchFamily="18" charset="0"/>
                <a:cs typeface="Times New Roman" panose="02020603050405020304" pitchFamily="18" charset="0"/>
              </a:rPr>
              <a:t>3</a:t>
            </a:r>
            <a:r>
              <a:rPr lang="uk-UA" dirty="0">
                <a:latin typeface="Times New Roman" panose="02020603050405020304" pitchFamily="18" charset="0"/>
                <a:cs typeface="Times New Roman" panose="02020603050405020304" pitchFamily="18" charset="0"/>
              </a:rPr>
              <a:t>. Вербальне підкріплення чи покарання, тобто висловлювані іншими переконання у </a:t>
            </a:r>
            <a:r>
              <a:rPr lang="uk-UA" dirty="0" smtClean="0">
                <a:latin typeface="Times New Roman" panose="02020603050405020304" pitchFamily="18" charset="0"/>
                <a:cs typeface="Times New Roman" panose="02020603050405020304" pitchFamily="18" charset="0"/>
              </a:rPr>
              <a:t>тому, </a:t>
            </a:r>
            <a:r>
              <a:rPr lang="uk-UA" dirty="0">
                <a:latin typeface="Times New Roman" panose="02020603050405020304" pitchFamily="18" charset="0"/>
                <a:cs typeface="Times New Roman" panose="02020603050405020304" pitchFamily="18" charset="0"/>
              </a:rPr>
              <a:t>що людина має здібностями, необхідні </a:t>
            </a:r>
            <a:r>
              <a:rPr lang="uk-UA" dirty="0" smtClean="0">
                <a:latin typeface="Times New Roman" panose="02020603050405020304" pitchFamily="18" charset="0"/>
                <a:cs typeface="Times New Roman" panose="02020603050405020304" pitchFamily="18" charset="0"/>
              </a:rPr>
              <a:t>для досягнення </a:t>
            </a:r>
            <a:r>
              <a:rPr lang="uk-UA" dirty="0">
                <a:latin typeface="Times New Roman" panose="02020603050405020304" pitchFamily="18" charset="0"/>
                <a:cs typeface="Times New Roman" panose="02020603050405020304" pitchFamily="18" charset="0"/>
              </a:rPr>
              <a:t>мети.</a:t>
            </a:r>
            <a:endParaRPr lang="ru-RU"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4. </a:t>
            </a:r>
            <a:r>
              <a:rPr lang="uk-UA" dirty="0" smtClean="0">
                <a:latin typeface="Times New Roman" panose="02020603050405020304" pitchFamily="18" charset="0"/>
                <a:cs typeface="Times New Roman" panose="02020603050405020304" pitchFamily="18" charset="0"/>
              </a:rPr>
              <a:t>Психологічний, емоційний стан.</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3363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19842" y="1181818"/>
            <a:ext cx="9704716" cy="4295954"/>
          </a:xfrm>
        </p:spPr>
        <p:txBody>
          <a:bodyPr>
            <a:normAutofit/>
          </a:bodyPr>
          <a:lstStyle/>
          <a:p>
            <a:pPr algn="just"/>
            <a:r>
              <a:rPr lang="uk-UA" dirty="0">
                <a:latin typeface="Times New Roman" panose="02020603050405020304" pitchFamily="18" charset="0"/>
                <a:cs typeface="Times New Roman" panose="02020603050405020304" pitchFamily="18" charset="0"/>
              </a:rPr>
              <a:t>Соціально-когнітивна теорія А. Бандури багато в чому відрізняється від теорії оперантного обумовлення Б. </a:t>
            </a:r>
            <a:r>
              <a:rPr lang="uk-UA" dirty="0" err="1">
                <a:latin typeface="Times New Roman" panose="02020603050405020304" pitchFamily="18" charset="0"/>
                <a:cs typeface="Times New Roman" panose="02020603050405020304" pitchFamily="18" charset="0"/>
              </a:rPr>
              <a:t>Скіннера</a:t>
            </a:r>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теоріях соціального навчання дитина розглядається не як автомат, що механічно реагує на підкріплення і покарання, а як людина, що пізнає і інтерпретує події, що живе серед інших людей і переймає їх досвід. </a:t>
            </a:r>
            <a:endParaRPr lang="uk-UA"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А</a:t>
            </a:r>
            <a:r>
              <a:rPr lang="uk-UA" dirty="0">
                <a:latin typeface="Times New Roman" panose="02020603050405020304" pitchFamily="18" charset="0"/>
                <a:cs typeface="Times New Roman" panose="02020603050405020304" pitchFamily="18" charset="0"/>
              </a:rPr>
              <a:t>. Бандура, на відміну багатьох представників поведінкового підходу, акцентує увагу на пізнавальних здібностях дітей і визнає їх активну роль своєму розвитку.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545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249" y="307724"/>
            <a:ext cx="7958331" cy="1077229"/>
          </a:xfrm>
        </p:spPr>
        <p:txBody>
          <a:bodyPr>
            <a:normAutofit/>
          </a:bodyPr>
          <a:lstStyle/>
          <a:p>
            <a:pPr algn="ctr"/>
            <a:r>
              <a:rPr lang="uk-UA" sz="4000" b="1" dirty="0">
                <a:latin typeface="Times New Roman" panose="02020603050405020304" pitchFamily="18" charset="0"/>
                <a:cs typeface="Times New Roman" panose="02020603050405020304" pitchFamily="18" charset="0"/>
              </a:rPr>
              <a:t>Джон </a:t>
            </a:r>
            <a:r>
              <a:rPr lang="uk-UA" sz="4000" b="1" dirty="0" err="1" smtClean="0">
                <a:latin typeface="Times New Roman" panose="02020603050405020304" pitchFamily="18" charset="0"/>
                <a:cs typeface="Times New Roman" panose="02020603050405020304" pitchFamily="18" charset="0"/>
              </a:rPr>
              <a:t>Бродес</a:t>
            </a:r>
            <a:r>
              <a:rPr lang="uk-UA" sz="4000" b="1" dirty="0" smtClean="0">
                <a:latin typeface="Times New Roman" panose="02020603050405020304" pitchFamily="18" charset="0"/>
                <a:cs typeface="Times New Roman" panose="02020603050405020304" pitchFamily="18" charset="0"/>
              </a:rPr>
              <a:t> </a:t>
            </a:r>
            <a:r>
              <a:rPr lang="uk-UA" sz="4000" b="1" dirty="0" err="1" smtClean="0">
                <a:latin typeface="Times New Roman" panose="02020603050405020304" pitchFamily="18" charset="0"/>
                <a:cs typeface="Times New Roman" panose="02020603050405020304" pitchFamily="18" charset="0"/>
              </a:rPr>
              <a:t>Уотсон</a:t>
            </a:r>
            <a:r>
              <a:rPr lang="uk-UA" sz="4000" b="1" dirty="0" smtClean="0">
                <a:latin typeface="Times New Roman" panose="02020603050405020304" pitchFamily="18" charset="0"/>
                <a:cs typeface="Times New Roman" panose="02020603050405020304" pitchFamily="18" charset="0"/>
              </a:rPr>
              <a:t> </a:t>
            </a:r>
            <a:r>
              <a:rPr lang="uk-UA" sz="4000" b="1" dirty="0">
                <a:latin typeface="Times New Roman" panose="02020603050405020304" pitchFamily="18" charset="0"/>
                <a:cs typeface="Times New Roman" panose="02020603050405020304" pitchFamily="18" charset="0"/>
              </a:rPr>
              <a:t>(1878-1958</a:t>
            </a:r>
            <a:r>
              <a:rPr lang="uk-UA" sz="4000" b="1" dirty="0" smtClean="0">
                <a:latin typeface="Times New Roman" panose="02020603050405020304" pitchFamily="18" charset="0"/>
                <a:cs typeface="Times New Roman" panose="02020603050405020304" pitchFamily="18" charset="0"/>
              </a:rPr>
              <a:t>) </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99072" y="1043796"/>
            <a:ext cx="7082287" cy="5244861"/>
          </a:xfrm>
        </p:spPr>
        <p:txBody>
          <a:bodyPr>
            <a:normAutofit fontScale="92500"/>
          </a:bodyPr>
          <a:lstStyle/>
          <a:p>
            <a:pPr algn="ctr"/>
            <a:r>
              <a:rPr lang="uk-UA" b="1" dirty="0">
                <a:latin typeface="Times New Roman" panose="02020603050405020304" pitchFamily="18" charset="0"/>
                <a:cs typeface="Times New Roman" panose="02020603050405020304" pitchFamily="18" charset="0"/>
              </a:rPr>
              <a:t>З</a:t>
            </a:r>
            <a:r>
              <a:rPr lang="uk-UA" b="1" dirty="0" smtClean="0">
                <a:latin typeface="Times New Roman" panose="02020603050405020304" pitchFamily="18" charset="0"/>
                <a:cs typeface="Times New Roman" panose="02020603050405020304" pitchFamily="18" charset="0"/>
              </a:rPr>
              <a:t>асновник </a:t>
            </a:r>
            <a:r>
              <a:rPr lang="uk-UA" b="1" dirty="0">
                <a:latin typeface="Times New Roman" panose="02020603050405020304" pitchFamily="18" charset="0"/>
                <a:cs typeface="Times New Roman" panose="02020603050405020304" pitchFamily="18" charset="0"/>
              </a:rPr>
              <a:t>біхевіоризму</a:t>
            </a:r>
            <a:endParaRPr lang="uk-UA" b="1"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Вважає головним фактором, що визначає розвиток дитини, є </a:t>
            </a:r>
            <a:r>
              <a:rPr lang="uk-UA" u="sng" dirty="0" smtClean="0">
                <a:latin typeface="Times New Roman" panose="02020603050405020304" pitchFamily="18" charset="0"/>
                <a:cs typeface="Times New Roman" panose="02020603050405020304" pitchFamily="18" charset="0"/>
              </a:rPr>
              <a:t>навколишнє середовище</a:t>
            </a:r>
            <a:r>
              <a:rPr lang="uk-UA" dirty="0" smtClean="0">
                <a:latin typeface="Times New Roman" panose="02020603050405020304" pitchFamily="18" charset="0"/>
                <a:cs typeface="Times New Roman" panose="02020603050405020304" pitchFamily="18" charset="0"/>
              </a:rPr>
              <a:t>, а сам розвиток зводить до процесу накопичення досвіду. Виходячи з цього </a:t>
            </a:r>
            <a:r>
              <a:rPr lang="uk-UA" dirty="0" err="1" smtClean="0">
                <a:latin typeface="Times New Roman" panose="02020603050405020304" pitchFamily="18" charset="0"/>
                <a:cs typeface="Times New Roman" panose="02020603050405020304" pitchFamily="18" charset="0"/>
              </a:rPr>
              <a:t>Дж</a:t>
            </a:r>
            <a:r>
              <a:rPr lang="uk-UA" dirty="0" smtClean="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Уотсон</a:t>
            </a:r>
            <a:r>
              <a:rPr lang="uk-UA" dirty="0" smtClean="0">
                <a:latin typeface="Times New Roman" panose="02020603050405020304" pitchFamily="18" charset="0"/>
                <a:cs typeface="Times New Roman" panose="02020603050405020304" pitchFamily="18" charset="0"/>
              </a:rPr>
              <a:t> </a:t>
            </a:r>
            <a:r>
              <a:rPr lang="uk-UA" u="sng" dirty="0" smtClean="0">
                <a:latin typeface="Times New Roman" panose="02020603050405020304" pitchFamily="18" charset="0"/>
                <a:cs typeface="Times New Roman" panose="02020603050405020304" pitchFamily="18" charset="0"/>
              </a:rPr>
              <a:t>вважає, що з дитини можна зробити все, що забажає вихователь</a:t>
            </a:r>
            <a:r>
              <a:rPr lang="uk-UA" dirty="0" smtClean="0">
                <a:latin typeface="Times New Roman" panose="02020603050405020304" pitchFamily="18" charset="0"/>
                <a:cs typeface="Times New Roman" panose="02020603050405020304" pitchFamily="18" charset="0"/>
              </a:rPr>
              <a:t>. </a:t>
            </a:r>
          </a:p>
          <a:p>
            <a:pPr algn="just"/>
            <a:r>
              <a:rPr lang="uk-UA" dirty="0" smtClean="0">
                <a:latin typeface="Times New Roman" panose="02020603050405020304" pitchFamily="18" charset="0"/>
                <a:cs typeface="Times New Roman" panose="02020603050405020304" pitchFamily="18" charset="0"/>
              </a:rPr>
              <a:t>«</a:t>
            </a:r>
            <a:r>
              <a:rPr lang="uk-UA" dirty="0">
                <a:latin typeface="Times New Roman" panose="02020603050405020304" pitchFamily="18" charset="0"/>
                <a:cs typeface="Times New Roman" panose="02020603050405020304" pitchFamily="18" charset="0"/>
              </a:rPr>
              <a:t>Дайте мені, - писав він у своїй книзі «Біхевіоризм», - дюжину здорових, нормально розвинених немовлят і мій власний, спеціальний світ, в якому я буду їх ростити, і я гарантую, що, обравши навмання дитину, можу зробити її фахівцем будь-якої профілю - лікарем, адвокатом, художником, торговцем, навіть жебраком або злодієм-кишеньковим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незалежно від його </a:t>
            </a:r>
            <a:r>
              <a:rPr lang="uk-UA" dirty="0" err="1">
                <a:latin typeface="Times New Roman" panose="02020603050405020304" pitchFamily="18" charset="0"/>
                <a:cs typeface="Times New Roman" panose="02020603050405020304" pitchFamily="18" charset="0"/>
              </a:rPr>
              <a:t>схильностей</a:t>
            </a:r>
            <a:r>
              <a:rPr lang="uk-UA" dirty="0">
                <a:latin typeface="Times New Roman" panose="02020603050405020304" pitchFamily="18" charset="0"/>
                <a:cs typeface="Times New Roman" panose="02020603050405020304" pitchFamily="18" charset="0"/>
              </a:rPr>
              <a:t> і здібностей, роду занять і расової приналежності його предків</a:t>
            </a:r>
            <a:r>
              <a:rPr lang="uk-UA"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9208" y="2165482"/>
            <a:ext cx="2503758" cy="3342646"/>
          </a:xfrm>
          <a:prstGeom prst="rect">
            <a:avLst/>
          </a:prstGeom>
        </p:spPr>
      </p:pic>
    </p:spTree>
    <p:extLst>
      <p:ext uri="{BB962C8B-B14F-4D97-AF65-F5344CB8AC3E}">
        <p14:creationId xmlns:p14="http://schemas.microsoft.com/office/powerpoint/2010/main" val="3489728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1808" y="376735"/>
            <a:ext cx="7958331" cy="1077229"/>
          </a:xfrm>
        </p:spPr>
        <p:txBody>
          <a:bodyPr>
            <a:normAutofit/>
          </a:bodyPr>
          <a:lstStyle/>
          <a:p>
            <a:pPr algn="ctr"/>
            <a:r>
              <a:rPr lang="uk-UA" sz="4000" b="1" dirty="0" smtClean="0">
                <a:latin typeface="Times New Roman" panose="02020603050405020304" pitchFamily="18" charset="0"/>
                <a:cs typeface="Times New Roman" panose="02020603050405020304" pitchFamily="18" charset="0"/>
              </a:rPr>
              <a:t>Експерименти Джона </a:t>
            </a:r>
            <a:r>
              <a:rPr lang="uk-UA" sz="4000" b="1" dirty="0" err="1" smtClean="0">
                <a:latin typeface="Times New Roman" panose="02020603050405020304" pitchFamily="18" charset="0"/>
                <a:cs typeface="Times New Roman" panose="02020603050405020304" pitchFamily="18" charset="0"/>
              </a:rPr>
              <a:t>Уотсона</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940943" y="1302589"/>
            <a:ext cx="8629196" cy="4747355"/>
          </a:xfrm>
        </p:spPr>
        <p:txBody>
          <a:bodyPr/>
          <a:lstStyle/>
          <a:p>
            <a:pPr algn="just"/>
            <a:r>
              <a:rPr lang="uk-UA" dirty="0">
                <a:latin typeface="Times New Roman" panose="02020603050405020304" pitchFamily="18" charset="0"/>
                <a:cs typeface="Times New Roman" panose="02020603050405020304" pitchFamily="18" charset="0"/>
              </a:rPr>
              <a:t>Він виходить із того, що немовлята мають лише три вроджені емоційні реакції – </a:t>
            </a:r>
            <a:r>
              <a:rPr lang="uk-UA" u="sng" dirty="0">
                <a:latin typeface="Times New Roman" panose="02020603050405020304" pitchFamily="18" charset="0"/>
                <a:cs typeface="Times New Roman" panose="02020603050405020304" pitchFamily="18" charset="0"/>
              </a:rPr>
              <a:t>страх, гнів та любов</a:t>
            </a:r>
            <a:r>
              <a:rPr lang="uk-UA" dirty="0">
                <a:latin typeface="Times New Roman" panose="02020603050405020304" pitchFamily="18" charset="0"/>
                <a:cs typeface="Times New Roman" panose="02020603050405020304" pitchFamily="18" charset="0"/>
              </a:rPr>
              <a:t>. Страх породжується гучним звуком та раптовою втратою опори; гнів – обмеженням свободи рухів; любов - ласками, </a:t>
            </a:r>
            <a:r>
              <a:rPr lang="uk-UA" dirty="0" err="1">
                <a:latin typeface="Times New Roman" panose="02020603050405020304" pitchFamily="18" charset="0"/>
                <a:cs typeface="Times New Roman" panose="02020603050405020304" pitchFamily="18" charset="0"/>
              </a:rPr>
              <a:t>погладжуваннями</a:t>
            </a:r>
            <a:r>
              <a:rPr lang="uk-UA" dirty="0">
                <a:latin typeface="Times New Roman" panose="02020603050405020304" pitchFamily="18" charset="0"/>
                <a:cs typeface="Times New Roman" panose="02020603050405020304" pitchFamily="18" charset="0"/>
              </a:rPr>
              <a:t>, заколисуванням. Інші людські емоційні реакції являють собою комбінацію цих трьох і формуються в процесі вироблення умовних рефлексів</a:t>
            </a:r>
            <a:r>
              <a:rPr lang="uk-UA" dirty="0" smtClean="0">
                <a:latin typeface="Times New Roman" panose="02020603050405020304" pitchFamily="18" charset="0"/>
                <a:cs typeface="Times New Roman" panose="02020603050405020304" pitchFamily="18" charset="0"/>
              </a:rPr>
              <a:t>.</a:t>
            </a:r>
          </a:p>
          <a:p>
            <a:pPr algn="just"/>
            <a:r>
              <a:rPr lang="uk-UA" dirty="0">
                <a:latin typeface="Times New Roman" panose="02020603050405020304" pitchFamily="18" charset="0"/>
                <a:cs typeface="Times New Roman" panose="02020603050405020304" pitchFamily="18" charset="0"/>
              </a:rPr>
              <a:t>Щоб довести це положення, </a:t>
            </a:r>
            <a:r>
              <a:rPr lang="uk-UA" dirty="0" err="1">
                <a:latin typeface="Times New Roman" panose="02020603050405020304" pitchFamily="18" charset="0"/>
                <a:cs typeface="Times New Roman" panose="02020603050405020304" pitchFamily="18" charset="0"/>
              </a:rPr>
              <a:t>Дж</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Уотсон</a:t>
            </a:r>
            <a:r>
              <a:rPr lang="uk-UA" dirty="0">
                <a:latin typeface="Times New Roman" panose="02020603050405020304" pitchFamily="18" charset="0"/>
                <a:cs typeface="Times New Roman" panose="02020603050405020304" pitchFamily="18" charset="0"/>
              </a:rPr>
              <a:t> проводить експериментальне дослідження з 11-місячним хлопчиком Альбертом з вироблення емоційної реакції страху білого щура за допомогою умовних рефлексів</a:t>
            </a:r>
            <a:r>
              <a:rPr lang="uk-UA"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2812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19688" y="1998445"/>
            <a:ext cx="5446712" cy="2859523"/>
          </a:xfrm>
        </p:spPr>
      </p:pic>
      <p:sp>
        <p:nvSpPr>
          <p:cNvPr id="6" name="Прямоугольник 5"/>
          <p:cNvSpPr/>
          <p:nvPr/>
        </p:nvSpPr>
        <p:spPr>
          <a:xfrm>
            <a:off x="1883434" y="424296"/>
            <a:ext cx="9097992" cy="1574149"/>
          </a:xfrm>
          <a:prstGeom prst="rect">
            <a:avLst/>
          </a:prstGeom>
        </p:spPr>
        <p:txBody>
          <a:bodyPr wrap="square">
            <a:spAutoFit/>
          </a:bodyPr>
          <a:lstStyle/>
          <a:p>
            <a:pPr indent="450215" algn="just">
              <a:lnSpc>
                <a:spcPct val="107000"/>
              </a:lnSpc>
              <a:spcAft>
                <a:spcPts val="800"/>
              </a:spcAft>
            </a:pPr>
            <a:r>
              <a:rPr lang="uk-UA" dirty="0" err="1">
                <a:latin typeface="Times New Roman" panose="02020603050405020304" pitchFamily="18" charset="0"/>
                <a:ea typeface="Calibri" panose="020F0502020204030204" pitchFamily="34" charset="0"/>
                <a:cs typeface="Times New Roman" panose="02020603050405020304" pitchFamily="18" charset="0"/>
              </a:rPr>
              <a:t>Дж</a:t>
            </a:r>
            <a:r>
              <a:rPr lang="uk-UA" dirty="0">
                <a:latin typeface="Times New Roman" panose="02020603050405020304" pitchFamily="18" charset="0"/>
                <a:ea typeface="Calibri" panose="020F0502020204030204" pitchFamily="34" charset="0"/>
                <a:cs typeface="Times New Roman" panose="02020603050405020304" pitchFamily="18" charset="0"/>
              </a:rPr>
              <a:t>. </a:t>
            </a:r>
            <a:r>
              <a:rPr lang="uk-UA" dirty="0" err="1">
                <a:latin typeface="Times New Roman" panose="02020603050405020304" pitchFamily="18" charset="0"/>
                <a:ea typeface="Calibri" panose="020F0502020204030204" pitchFamily="34" charset="0"/>
                <a:cs typeface="Times New Roman" panose="02020603050405020304" pitchFamily="18" charset="0"/>
              </a:rPr>
              <a:t>Уотсон</a:t>
            </a:r>
            <a:r>
              <a:rPr lang="uk-UA" dirty="0">
                <a:latin typeface="Times New Roman" panose="02020603050405020304" pitchFamily="18" charset="0"/>
                <a:ea typeface="Calibri" panose="020F0502020204030204" pitchFamily="34" charset="0"/>
                <a:cs typeface="Times New Roman" panose="02020603050405020304" pitchFamily="18" charset="0"/>
              </a:rPr>
              <a:t> доводив, що можна застосовувати закон дії класичного умовного рефлексу до поведінки дітей, зокрема, на його основі формувати умовну реакцію страху. </a:t>
            </a:r>
            <a:r>
              <a:rPr lang="uk-UA" dirty="0" smtClean="0">
                <a:latin typeface="Times New Roman" panose="02020603050405020304" pitchFamily="18" charset="0"/>
                <a:ea typeface="Calibri" panose="020F0502020204030204" pitchFamily="34" charset="0"/>
                <a:cs typeface="Times New Roman" panose="02020603050405020304" pitchFamily="18" charset="0"/>
              </a:rPr>
              <a:t>Причому цей обумовлений страх поширився на всі пухнасті та білі предмети: Альберт почав боятися кролика, собаку, маску Санта-Клауса, шубу тощо, хоч раніше ці речі його не лякали.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2392392" y="5206620"/>
            <a:ext cx="8682966" cy="685059"/>
          </a:xfrm>
          <a:prstGeom prst="rect">
            <a:avLst/>
          </a:prstGeom>
        </p:spPr>
        <p:txBody>
          <a:bodyPr wrap="square">
            <a:spAutoFit/>
          </a:bodyPr>
          <a:lstStyle/>
          <a:p>
            <a:pPr indent="450215" algn="just">
              <a:lnSpc>
                <a:spcPct val="107000"/>
              </a:lnSpc>
              <a:spcAft>
                <a:spcPts val="800"/>
              </a:spcAft>
            </a:pPr>
            <a:r>
              <a:rPr lang="uk-UA" dirty="0" smtClean="0">
                <a:latin typeface="Times New Roman" panose="02020603050405020304" pitchFamily="18" charset="0"/>
                <a:ea typeface="Calibri" panose="020F0502020204030204" pitchFamily="34" charset="0"/>
                <a:cs typeface="Times New Roman" panose="02020603050405020304" pitchFamily="18" charset="0"/>
              </a:rPr>
              <a:t>З </a:t>
            </a:r>
            <a:r>
              <a:rPr lang="uk-UA" dirty="0">
                <a:latin typeface="Times New Roman" panose="02020603050405020304" pitchFamily="18" charset="0"/>
                <a:ea typeface="Calibri" panose="020F0502020204030204" pitchFamily="34" charset="0"/>
                <a:cs typeface="Times New Roman" panose="02020603050405020304" pitchFamily="18" charset="0"/>
              </a:rPr>
              <a:t>цих експериментальних досліджень робився висновок про вирішальну роль виховання та навколишнього оточення в ранньому дитинстві.</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7874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1808" y="376735"/>
            <a:ext cx="7958331" cy="1077229"/>
          </a:xfrm>
        </p:spPr>
        <p:txBody>
          <a:bodyPr>
            <a:normAutofit fontScale="90000"/>
          </a:bodyPr>
          <a:lstStyle/>
          <a:p>
            <a:r>
              <a:rPr lang="ru-RU" sz="4000" b="1" dirty="0" err="1">
                <a:latin typeface="Times New Roman" panose="02020603050405020304" pitchFamily="18" charset="0"/>
                <a:cs typeface="Times New Roman" panose="02020603050405020304" pitchFamily="18" charset="0"/>
              </a:rPr>
              <a:t>Бе́ррес</a:t>
            </a:r>
            <a:r>
              <a:rPr lang="ru-RU" sz="4000" b="1" dirty="0">
                <a:latin typeface="Times New Roman" panose="02020603050405020304" pitchFamily="18" charset="0"/>
                <a:cs typeface="Times New Roman" panose="02020603050405020304" pitchFamily="18" charset="0"/>
              </a:rPr>
              <a:t> </a:t>
            </a:r>
            <a:r>
              <a:rPr lang="ru-RU" sz="4000" b="1" dirty="0" err="1">
                <a:latin typeface="Times New Roman" panose="02020603050405020304" pitchFamily="18" charset="0"/>
                <a:cs typeface="Times New Roman" panose="02020603050405020304" pitchFamily="18" charset="0"/>
              </a:rPr>
              <a:t>Фре́дерік</a:t>
            </a:r>
            <a:r>
              <a:rPr lang="ru-RU" sz="4000" b="1" dirty="0">
                <a:latin typeface="Times New Roman" panose="02020603050405020304" pitchFamily="18" charset="0"/>
                <a:cs typeface="Times New Roman" panose="02020603050405020304" pitchFamily="18" charset="0"/>
              </a:rPr>
              <a:t> </a:t>
            </a:r>
            <a:r>
              <a:rPr lang="ru-RU" sz="4000" b="1" dirty="0" err="1" smtClean="0">
                <a:latin typeface="Times New Roman" panose="02020603050405020304" pitchFamily="18" charset="0"/>
                <a:cs typeface="Times New Roman" panose="02020603050405020304" pitchFamily="18" charset="0"/>
              </a:rPr>
              <a:t>Скі́ннер</a:t>
            </a:r>
            <a:r>
              <a:rPr lang="ru-RU" sz="4000" b="1" dirty="0" smtClean="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(1904-1990)</a:t>
            </a:r>
            <a:endParaRPr lang="ru-RU" sz="4000" b="1" dirty="0">
              <a:solidFill>
                <a:schemeClr val="bg2"/>
              </a:solidFill>
              <a:latin typeface="Times New Roman" panose="02020603050405020304" pitchFamily="18" charset="0"/>
              <a:cs typeface="Times New Roman" panose="02020603050405020304" pitchFamily="18" charset="0"/>
              <a:hlinkClick r:id="rId2"/>
            </a:endParaRPr>
          </a:p>
        </p:txBody>
      </p:sp>
      <p:sp>
        <p:nvSpPr>
          <p:cNvPr id="3" name="Объект 2"/>
          <p:cNvSpPr>
            <a:spLocks noGrp="1"/>
          </p:cNvSpPr>
          <p:nvPr>
            <p:ph idx="1"/>
          </p:nvPr>
        </p:nvSpPr>
        <p:spPr>
          <a:xfrm>
            <a:off x="1207698" y="1069675"/>
            <a:ext cx="9998015" cy="5331125"/>
          </a:xfrm>
        </p:spPr>
        <p:txBody>
          <a:bodyPr>
            <a:normAutofit/>
          </a:bodyPr>
          <a:lstStyle/>
          <a:p>
            <a:pPr algn="ctr"/>
            <a:r>
              <a:rPr lang="uk-UA" b="1" dirty="0" smtClean="0">
                <a:latin typeface="Times New Roman" panose="02020603050405020304" pitchFamily="18" charset="0"/>
                <a:cs typeface="Times New Roman" panose="02020603050405020304" pitchFamily="18" charset="0"/>
              </a:rPr>
              <a:t>Теорія оперантного обумовлення</a:t>
            </a:r>
          </a:p>
          <a:p>
            <a:pPr algn="just">
              <a:spcBef>
                <a:spcPts val="0"/>
              </a:spcBef>
              <a:spcAft>
                <a:spcPts val="0"/>
              </a:spcAft>
            </a:pPr>
            <a:r>
              <a:rPr lang="uk-UA" dirty="0" smtClean="0">
                <a:latin typeface="Times New Roman" panose="02020603050405020304" pitchFamily="18" charset="0"/>
                <a:cs typeface="Times New Roman" panose="02020603050405020304" pitchFamily="18" charset="0"/>
              </a:rPr>
              <a:t>Б. </a:t>
            </a:r>
            <a:r>
              <a:rPr lang="uk-UA" dirty="0" err="1" smtClean="0">
                <a:latin typeface="Times New Roman" panose="02020603050405020304" pitchFamily="18" charset="0"/>
                <a:cs typeface="Times New Roman" panose="02020603050405020304" pitchFamily="18" charset="0"/>
              </a:rPr>
              <a:t>Скіннер</a:t>
            </a:r>
            <a:r>
              <a:rPr lang="uk-UA" dirty="0" smtClean="0">
                <a:latin typeface="Times New Roman" panose="02020603050405020304" pitchFamily="18" charset="0"/>
                <a:cs typeface="Times New Roman" panose="02020603050405020304" pitchFamily="18" charset="0"/>
              </a:rPr>
              <a:t> виділяє </a:t>
            </a:r>
            <a:r>
              <a:rPr lang="uk-UA" b="1" u="sng" dirty="0" smtClean="0">
                <a:latin typeface="Times New Roman" panose="02020603050405020304" pitchFamily="18" charset="0"/>
                <a:cs typeface="Times New Roman" panose="02020603050405020304" pitchFamily="18" charset="0"/>
              </a:rPr>
              <a:t>два основні типи поведінки:</a:t>
            </a:r>
          </a:p>
          <a:p>
            <a:pPr algn="just">
              <a:spcBef>
                <a:spcPts val="0"/>
              </a:spcBef>
              <a:spcAft>
                <a:spcPts val="0"/>
              </a:spcAft>
            </a:pPr>
            <a:r>
              <a:rPr lang="uk-UA" dirty="0" smtClean="0">
                <a:latin typeface="Times New Roman" panose="02020603050405020304" pitchFamily="18" charset="0"/>
                <a:cs typeface="Times New Roman" panose="02020603050405020304" pitchFamily="18" charset="0"/>
              </a:rPr>
              <a:t>1. респондентну </a:t>
            </a:r>
          </a:p>
          <a:p>
            <a:pPr algn="just">
              <a:spcBef>
                <a:spcPts val="0"/>
              </a:spcBef>
              <a:spcAft>
                <a:spcPts val="0"/>
              </a:spcAft>
            </a:pPr>
            <a:r>
              <a:rPr lang="uk-UA" dirty="0" smtClean="0">
                <a:latin typeface="Times New Roman" panose="02020603050405020304" pitchFamily="18" charset="0"/>
                <a:cs typeface="Times New Roman" panose="02020603050405020304" pitchFamily="18" charset="0"/>
              </a:rPr>
              <a:t>2. оперантну. </a:t>
            </a:r>
          </a:p>
          <a:p>
            <a:pPr algn="just"/>
            <a:r>
              <a:rPr lang="uk-UA" b="1" u="sng" dirty="0" smtClean="0">
                <a:latin typeface="Times New Roman" panose="02020603050405020304" pitchFamily="18" charset="0"/>
                <a:cs typeface="Times New Roman" panose="02020603050405020304" pitchFamily="18" charset="0"/>
              </a:rPr>
              <a:t>Респондентна поведінка</a:t>
            </a:r>
            <a:r>
              <a:rPr lang="uk-UA" dirty="0" smtClean="0">
                <a:latin typeface="Times New Roman" panose="02020603050405020304" pitchFamily="18" charset="0"/>
                <a:cs typeface="Times New Roman" panose="02020603050405020304" pitchFamily="18" charset="0"/>
              </a:rPr>
              <a:t> - це реакції, що автоматично викликаються відомими стимулами (почувши гучний звук, людина мимоволі здригається). Це форма навчання, за якою новий, нейтральний стимул пов'язується зі стимулом, що викликає рефлекторну реакцію, унаслідок чого новий стимул сам собою починає викликати таку ж реакцію, тобто зумовлювати поведінку. При респондентному обумовленні стимули передують реакціям і автоматично їх викликають.</a:t>
            </a:r>
          </a:p>
          <a:p>
            <a:pPr algn="just"/>
            <a:r>
              <a:rPr lang="uk-UA" b="1" dirty="0" err="1">
                <a:latin typeface="Times New Roman" panose="02020603050405020304" pitchFamily="18" charset="0"/>
                <a:cs typeface="Times New Roman" panose="02020603050405020304" pitchFamily="18" charset="0"/>
              </a:rPr>
              <a:t>Оперантна</a:t>
            </a:r>
            <a:r>
              <a:rPr lang="uk-UA" b="1" dirty="0">
                <a:latin typeface="Times New Roman" panose="02020603050405020304" pitchFamily="18" charset="0"/>
                <a:cs typeface="Times New Roman" panose="02020603050405020304" pitchFamily="18" charset="0"/>
              </a:rPr>
              <a:t> поведінка</a:t>
            </a:r>
            <a:r>
              <a:rPr lang="uk-UA" dirty="0">
                <a:latin typeface="Times New Roman" panose="02020603050405020304" pitchFamily="18" charset="0"/>
                <a:cs typeface="Times New Roman" panose="02020603050405020304" pitchFamily="18" charset="0"/>
              </a:rPr>
              <a:t> визначається та контролюється результатом, що йде за </a:t>
            </a:r>
            <a:r>
              <a:rPr lang="uk-UA" dirty="0" smtClean="0">
                <a:latin typeface="Times New Roman" panose="02020603050405020304" pitchFamily="18" charset="0"/>
                <a:cs typeface="Times New Roman" panose="02020603050405020304" pitchFamily="18" charset="0"/>
              </a:rPr>
              <a:t>ним. </a:t>
            </a:r>
            <a:r>
              <a:rPr lang="uk-UA" dirty="0">
                <a:latin typeface="Times New Roman" panose="02020603050405020304" pitchFamily="18" charset="0"/>
                <a:cs typeface="Times New Roman" panose="02020603050405020304" pitchFamily="18" charset="0"/>
              </a:rPr>
              <a:t>Навчання при </a:t>
            </a:r>
            <a:r>
              <a:rPr lang="uk-UA" dirty="0" err="1">
                <a:latin typeface="Times New Roman" panose="02020603050405020304" pitchFamily="18" charset="0"/>
                <a:cs typeface="Times New Roman" panose="02020603050405020304" pitchFamily="18" charset="0"/>
              </a:rPr>
              <a:t>оперантному</a:t>
            </a:r>
            <a:r>
              <a:rPr lang="uk-UA" dirty="0">
                <a:latin typeface="Times New Roman" panose="02020603050405020304" pitchFamily="18" charset="0"/>
                <a:cs typeface="Times New Roman" panose="02020603050405020304" pitchFamily="18" charset="0"/>
              </a:rPr>
              <a:t> обумовленні відбувається лише з того, що підкріплюється. </a:t>
            </a:r>
            <a:endParaRPr lang="uk-UA"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1627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44792" y="393988"/>
            <a:ext cx="4704177" cy="1077229"/>
          </a:xfrm>
        </p:spPr>
        <p:txBody>
          <a:bodyPr>
            <a:normAutofit/>
          </a:bodyPr>
          <a:lstStyle/>
          <a:p>
            <a:r>
              <a:rPr lang="ru-RU" sz="4000" b="1" dirty="0" err="1" smtClean="0">
                <a:latin typeface="Times New Roman" panose="02020603050405020304" pitchFamily="18" charset="0"/>
                <a:cs typeface="Times New Roman" panose="02020603050405020304" pitchFamily="18" charset="0"/>
              </a:rPr>
              <a:t>Теорія</a:t>
            </a:r>
            <a:r>
              <a:rPr lang="ru-RU" sz="4000" b="1" dirty="0" smtClean="0">
                <a:latin typeface="Times New Roman" panose="02020603050405020304" pitchFamily="18" charset="0"/>
                <a:cs typeface="Times New Roman" panose="02020603050405020304" pitchFamily="18" charset="0"/>
              </a:rPr>
              <a:t> Б. </a:t>
            </a:r>
            <a:r>
              <a:rPr lang="ru-RU" sz="4000" b="1" dirty="0" err="1" smtClean="0">
                <a:latin typeface="Times New Roman" panose="02020603050405020304" pitchFamily="18" charset="0"/>
                <a:cs typeface="Times New Roman" panose="02020603050405020304" pitchFamily="18" charset="0"/>
              </a:rPr>
              <a:t>Скі́ннера</a:t>
            </a:r>
            <a:endParaRPr lang="ru-RU" sz="4000" b="1" dirty="0">
              <a:solidFill>
                <a:schemeClr val="bg2"/>
              </a:solidFill>
              <a:latin typeface="Times New Roman" panose="02020603050405020304" pitchFamily="18" charset="0"/>
              <a:cs typeface="Times New Roman" panose="02020603050405020304" pitchFamily="18" charset="0"/>
              <a:hlinkClick r:id="rId2"/>
            </a:endParaRPr>
          </a:p>
        </p:txBody>
      </p:sp>
      <p:sp>
        <p:nvSpPr>
          <p:cNvPr id="3" name="Объект 2"/>
          <p:cNvSpPr>
            <a:spLocks noGrp="1"/>
          </p:cNvSpPr>
          <p:nvPr>
            <p:ph idx="1"/>
          </p:nvPr>
        </p:nvSpPr>
        <p:spPr>
          <a:xfrm>
            <a:off x="1207699" y="1069675"/>
            <a:ext cx="6771736" cy="5331125"/>
          </a:xfrm>
        </p:spPr>
        <p:txBody>
          <a:bodyPr>
            <a:normAutofit lnSpcReduction="10000"/>
          </a:bodyPr>
          <a:lstStyle/>
          <a:p>
            <a:pPr algn="just"/>
            <a:r>
              <a:rPr lang="uk-UA" dirty="0">
                <a:latin typeface="Times New Roman" panose="02020603050405020304" pitchFamily="18" charset="0"/>
                <a:cs typeface="Times New Roman" panose="02020603050405020304" pitchFamily="18" charset="0"/>
              </a:rPr>
              <a:t>Б. </a:t>
            </a:r>
            <a:r>
              <a:rPr lang="uk-UA" dirty="0" err="1" smtClean="0">
                <a:latin typeface="Times New Roman" panose="02020603050405020304" pitchFamily="18" charset="0"/>
                <a:cs typeface="Times New Roman" panose="02020603050405020304" pitchFamily="18" charset="0"/>
              </a:rPr>
              <a:t>Скіннер</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вважає, що </a:t>
            </a:r>
            <a:r>
              <a:rPr lang="uk-UA" dirty="0" err="1">
                <a:latin typeface="Times New Roman" panose="02020603050405020304" pitchFamily="18" charset="0"/>
                <a:cs typeface="Times New Roman" panose="02020603050405020304" pitchFamily="18" charset="0"/>
              </a:rPr>
              <a:t>оперантна</a:t>
            </a:r>
            <a:r>
              <a:rPr lang="uk-UA" dirty="0">
                <a:latin typeface="Times New Roman" panose="02020603050405020304" pitchFamily="18" charset="0"/>
                <a:cs typeface="Times New Roman" panose="02020603050405020304" pitchFamily="18" charset="0"/>
              </a:rPr>
              <a:t> поведінка, на відміну </a:t>
            </a:r>
            <a:r>
              <a:rPr lang="uk-UA" dirty="0" err="1">
                <a:latin typeface="Times New Roman" panose="02020603050405020304" pitchFamily="18" charset="0"/>
                <a:cs typeface="Times New Roman" panose="02020603050405020304" pitchFamily="18" charset="0"/>
              </a:rPr>
              <a:t>респондентної</a:t>
            </a:r>
            <a:r>
              <a:rPr lang="uk-UA" dirty="0">
                <a:latin typeface="Times New Roman" panose="02020603050405020304" pitchFamily="18" charset="0"/>
                <a:cs typeface="Times New Roman" panose="02020603050405020304" pitchFamily="18" charset="0"/>
              </a:rPr>
              <a:t>, грає </a:t>
            </a:r>
            <a:r>
              <a:rPr lang="uk-UA" dirty="0" smtClean="0">
                <a:latin typeface="Times New Roman" panose="02020603050405020304" pitchFamily="18" charset="0"/>
                <a:cs typeface="Times New Roman" panose="02020603050405020304" pitchFamily="18" charset="0"/>
              </a:rPr>
              <a:t>велику роль в житті </a:t>
            </a:r>
            <a:r>
              <a:rPr lang="uk-UA" dirty="0">
                <a:latin typeface="Times New Roman" panose="02020603050405020304" pitchFamily="18" charset="0"/>
                <a:cs typeface="Times New Roman" panose="02020603050405020304" pitchFamily="18" charset="0"/>
              </a:rPr>
              <a:t>людей. Він стверджує, що для зміни поведінки дитини особливо важливими є два види наслідків - </a:t>
            </a:r>
            <a:r>
              <a:rPr lang="uk-UA" b="1" u="sng" dirty="0">
                <a:latin typeface="Times New Roman" panose="02020603050405020304" pitchFamily="18" charset="0"/>
                <a:cs typeface="Times New Roman" panose="02020603050405020304" pitchFamily="18" charset="0"/>
              </a:rPr>
              <a:t>підкріплення та покарання</a:t>
            </a:r>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pPr algn="just"/>
            <a:r>
              <a:rPr lang="uk-UA" b="1" u="sng" dirty="0" smtClean="0">
                <a:latin typeface="Times New Roman" panose="02020603050405020304" pitchFamily="18" charset="0"/>
                <a:cs typeface="Times New Roman" panose="02020603050405020304" pitchFamily="18" charset="0"/>
              </a:rPr>
              <a:t>Підкріплення</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 це наслідок, що підвищує у майбутньому ймовірність тієї поведінки, </a:t>
            </a:r>
            <a:r>
              <a:rPr lang="uk-UA" dirty="0" smtClean="0">
                <a:latin typeface="Times New Roman" panose="02020603050405020304" pitchFamily="18" charset="0"/>
                <a:cs typeface="Times New Roman" panose="02020603050405020304" pitchFamily="18" charset="0"/>
              </a:rPr>
              <a:t>за якою воно слідує. </a:t>
            </a:r>
            <a:r>
              <a:rPr lang="uk-UA" dirty="0">
                <a:latin typeface="Times New Roman" panose="02020603050405020304" pitchFamily="18" charset="0"/>
                <a:cs typeface="Times New Roman" panose="02020603050405020304" pitchFamily="18" charset="0"/>
              </a:rPr>
              <a:t>Позитивне підкріплення полягає у введенні позитивних підкріплювальних стимулів. </a:t>
            </a:r>
            <a:endParaRPr lang="uk-UA" dirty="0" smtClean="0">
              <a:latin typeface="Times New Roman" panose="02020603050405020304" pitchFamily="18" charset="0"/>
              <a:cs typeface="Times New Roman" panose="02020603050405020304" pitchFamily="18" charset="0"/>
            </a:endParaRPr>
          </a:p>
          <a:p>
            <a:pPr algn="just"/>
            <a:r>
              <a:rPr lang="uk-UA" b="1" u="sng" dirty="0" smtClean="0">
                <a:latin typeface="Times New Roman" panose="02020603050405020304" pitchFamily="18" charset="0"/>
                <a:cs typeface="Times New Roman" panose="02020603050405020304" pitchFamily="18" charset="0"/>
              </a:rPr>
              <a:t>Покарання</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 це наслідок, що знижує у майбутньому ймовірність тієї поведінки, </a:t>
            </a:r>
            <a:r>
              <a:rPr lang="uk-UA" dirty="0">
                <a:latin typeface="Times New Roman" panose="02020603050405020304" pitchFamily="18" charset="0"/>
                <a:cs typeface="Times New Roman" panose="02020603050405020304" pitchFamily="18" charset="0"/>
              </a:rPr>
              <a:t>за якою воно </a:t>
            </a:r>
            <a:r>
              <a:rPr lang="uk-UA" dirty="0" smtClean="0">
                <a:latin typeface="Times New Roman" panose="02020603050405020304" pitchFamily="18" charset="0"/>
                <a:cs typeface="Times New Roman" panose="02020603050405020304" pitchFamily="18" charset="0"/>
              </a:rPr>
              <a:t>слідує. </a:t>
            </a:r>
            <a:r>
              <a:rPr lang="uk-UA" dirty="0">
                <a:latin typeface="Times New Roman" panose="02020603050405020304" pitchFamily="18" charset="0"/>
                <a:cs typeface="Times New Roman" panose="02020603050405020304" pitchFamily="18" charset="0"/>
              </a:rPr>
              <a:t>Покарання пригнічує поведінку або шляхом додавання чогось </a:t>
            </a:r>
            <a:r>
              <a:rPr lang="uk-UA" dirty="0" smtClean="0">
                <a:latin typeface="Times New Roman" panose="02020603050405020304" pitchFamily="18" charset="0"/>
                <a:cs typeface="Times New Roman" panose="02020603050405020304" pitchFamily="18" charset="0"/>
              </a:rPr>
              <a:t>неприємного, </a:t>
            </a:r>
            <a:r>
              <a:rPr lang="uk-UA" dirty="0">
                <a:latin typeface="Times New Roman" panose="02020603050405020304" pitchFamily="18" charset="0"/>
                <a:cs typeface="Times New Roman" panose="02020603050405020304" pitchFamily="18" charset="0"/>
              </a:rPr>
              <a:t>або шляхом скасування чогось </a:t>
            </a:r>
            <a:r>
              <a:rPr lang="uk-UA" dirty="0" smtClean="0">
                <a:latin typeface="Times New Roman" panose="02020603050405020304" pitchFamily="18" charset="0"/>
                <a:cs typeface="Times New Roman" panose="02020603050405020304" pitchFamily="18" charset="0"/>
              </a:rPr>
              <a:t>приємного.</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9740" y="2068362"/>
            <a:ext cx="2266950" cy="3333750"/>
          </a:xfrm>
          <a:prstGeom prst="rect">
            <a:avLst/>
          </a:prstGeom>
        </p:spPr>
      </p:pic>
    </p:spTree>
    <p:extLst>
      <p:ext uri="{BB962C8B-B14F-4D97-AF65-F5344CB8AC3E}">
        <p14:creationId xmlns:p14="http://schemas.microsoft.com/office/powerpoint/2010/main" val="1682867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82816" y="523383"/>
            <a:ext cx="6248304" cy="1077229"/>
          </a:xfrm>
        </p:spPr>
        <p:txBody>
          <a:bodyPr/>
          <a:lstStyle/>
          <a:p>
            <a:r>
              <a:rPr lang="uk-UA" b="1" dirty="0" smtClean="0">
                <a:latin typeface="Times New Roman" panose="02020603050405020304" pitchFamily="18" charset="0"/>
                <a:cs typeface="Times New Roman" panose="02020603050405020304" pitchFamily="18" charset="0"/>
              </a:rPr>
              <a:t>Метод </a:t>
            </a:r>
            <a:r>
              <a:rPr lang="uk-UA" b="1" dirty="0">
                <a:latin typeface="Times New Roman" panose="02020603050405020304" pitchFamily="18" charset="0"/>
                <a:cs typeface="Times New Roman" panose="02020603050405020304" pitchFamily="18" charset="0"/>
              </a:rPr>
              <a:t>успішного наближення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25283" y="1673525"/>
            <a:ext cx="8936966" cy="4666890"/>
          </a:xfrm>
        </p:spPr>
        <p:txBody>
          <a:bodyPr>
            <a:normAutofit fontScale="92500"/>
          </a:bodyPr>
          <a:lstStyle/>
          <a:p>
            <a:pPr algn="just"/>
            <a:r>
              <a:rPr lang="uk-UA" dirty="0" smtClean="0">
                <a:latin typeface="Times New Roman" panose="02020603050405020304" pitchFamily="18" charset="0"/>
                <a:cs typeface="Times New Roman" panose="02020603050405020304" pitchFamily="18" charset="0"/>
              </a:rPr>
              <a:t>З </a:t>
            </a:r>
            <a:r>
              <a:rPr lang="uk-UA" dirty="0">
                <a:latin typeface="Times New Roman" panose="02020603050405020304" pitchFamily="18" charset="0"/>
                <a:cs typeface="Times New Roman" panose="02020603050405020304" pitchFamily="18" charset="0"/>
              </a:rPr>
              <a:t>погляду Б. </a:t>
            </a:r>
            <a:r>
              <a:rPr lang="uk-UA" dirty="0" err="1">
                <a:latin typeface="Times New Roman" panose="02020603050405020304" pitchFamily="18" charset="0"/>
                <a:cs typeface="Times New Roman" panose="02020603050405020304" pitchFamily="18" charset="0"/>
              </a:rPr>
              <a:t>Скіннера</a:t>
            </a:r>
            <a:r>
              <a:rPr lang="uk-UA" dirty="0">
                <a:latin typeface="Times New Roman" panose="02020603050405020304" pitchFamily="18" charset="0"/>
                <a:cs typeface="Times New Roman" panose="02020603050405020304" pitchFamily="18" charset="0"/>
              </a:rPr>
              <a:t>, навчання складним діям не відбувається в один прийом, воно вимагає поступового формування, крок за кроком. Таке навчання називається формуванням реакції, або </a:t>
            </a:r>
            <a:r>
              <a:rPr lang="uk-UA" b="1" u="sng" dirty="0">
                <a:latin typeface="Times New Roman" panose="02020603050405020304" pitchFamily="18" charset="0"/>
                <a:cs typeface="Times New Roman" panose="02020603050405020304" pitchFamily="18" charset="0"/>
              </a:rPr>
              <a:t>методом успішного наближення</a:t>
            </a:r>
            <a:r>
              <a:rPr lang="uk-UA" dirty="0">
                <a:latin typeface="Times New Roman" panose="02020603050405020304" pitchFamily="18" charset="0"/>
                <a:cs typeface="Times New Roman" panose="02020603050405020304" pitchFamily="18" charset="0"/>
              </a:rPr>
              <a:t>, при якому підкріплюються послідовні, </a:t>
            </a:r>
            <a:r>
              <a:rPr lang="uk-UA" dirty="0" smtClean="0">
                <a:latin typeface="Times New Roman" panose="02020603050405020304" pitchFamily="18" charset="0"/>
                <a:cs typeface="Times New Roman" panose="02020603050405020304" pitchFamily="18" charset="0"/>
              </a:rPr>
              <a:t>все більш точні наближення </a:t>
            </a:r>
            <a:r>
              <a:rPr lang="uk-UA" dirty="0">
                <a:latin typeface="Times New Roman" panose="02020603050405020304" pitchFamily="18" charset="0"/>
                <a:cs typeface="Times New Roman" panose="02020603050405020304" pitchFamily="18" charset="0"/>
              </a:rPr>
              <a:t>до бажаної дії. </a:t>
            </a:r>
            <a:endParaRPr lang="uk-UA"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Багато </a:t>
            </a:r>
            <a:r>
              <a:rPr lang="uk-UA" dirty="0">
                <a:latin typeface="Times New Roman" panose="02020603050405020304" pitchFamily="18" charset="0"/>
                <a:cs typeface="Times New Roman" panose="02020603050405020304" pitchFamily="18" charset="0"/>
              </a:rPr>
              <a:t>навичок людина освоює за допомогою такого покрокового, багатоступінчастого процесу (вміння самостійно їсти, одягатися, користуватися туалетом, читати, плавати, грати у футбол тощо</a:t>
            </a:r>
            <a:r>
              <a:rPr lang="uk-UA" dirty="0" smtClean="0">
                <a:latin typeface="Times New Roman" panose="02020603050405020304" pitchFamily="18" charset="0"/>
                <a:cs typeface="Times New Roman" panose="02020603050405020304" pitchFamily="18" charset="0"/>
              </a:rPr>
              <a:t>).</a:t>
            </a:r>
          </a:p>
          <a:p>
            <a:pPr algn="just"/>
            <a:r>
              <a:rPr lang="uk-UA" dirty="0" smtClean="0">
                <a:latin typeface="Times New Roman" panose="02020603050405020304" pitchFamily="18" charset="0"/>
                <a:cs typeface="Times New Roman" panose="02020603050405020304" pitchFamily="18" charset="0"/>
              </a:rPr>
              <a:t>Теорію </a:t>
            </a:r>
            <a:r>
              <a:rPr lang="uk-UA" dirty="0" err="1" smtClean="0">
                <a:latin typeface="Times New Roman" panose="02020603050405020304" pitchFamily="18" charset="0"/>
                <a:cs typeface="Times New Roman" panose="02020603050405020304" pitchFamily="18" charset="0"/>
              </a:rPr>
              <a:t>Скіннера</a:t>
            </a:r>
            <a:r>
              <a:rPr lang="uk-UA" dirty="0" smtClean="0">
                <a:latin typeface="Times New Roman" panose="02020603050405020304" pitchFamily="18" charset="0"/>
                <a:cs typeface="Times New Roman" panose="02020603050405020304" pitchFamily="18" charset="0"/>
              </a:rPr>
              <a:t> іноді називають </a:t>
            </a:r>
            <a:r>
              <a:rPr lang="uk-UA" b="1" u="sng" dirty="0" smtClean="0">
                <a:latin typeface="Times New Roman" panose="02020603050405020304" pitchFamily="18" charset="0"/>
                <a:cs typeface="Times New Roman" panose="02020603050405020304" pitchFamily="18" charset="0"/>
              </a:rPr>
              <a:t>теорією «порожнього організму», </a:t>
            </a:r>
            <a:r>
              <a:rPr lang="uk-UA" dirty="0" smtClean="0">
                <a:latin typeface="Times New Roman" panose="02020603050405020304" pitchFamily="18" charset="0"/>
                <a:cs typeface="Times New Roman" panose="02020603050405020304" pitchFamily="18" charset="0"/>
              </a:rPr>
              <a:t>оскільки він вивчав лише відкриті для спостереження реакції та ігнорував внутрішній світ – думки, почуття та спонукання. Він думав, що такі внутрішні події «не повинні бути предметом наукової психології, якщо ми не знайдемо способів робити їх явними і вимірювати».</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9872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7645" y="596296"/>
            <a:ext cx="7274848" cy="1077229"/>
          </a:xfrm>
        </p:spPr>
        <p:txBody>
          <a:bodyPr/>
          <a:lstStyle/>
          <a:p>
            <a:r>
              <a:rPr lang="uk-UA" b="1" dirty="0" smtClean="0">
                <a:latin typeface="Times New Roman" panose="02020603050405020304" pitchFamily="18" charset="0"/>
                <a:cs typeface="Times New Roman" panose="02020603050405020304" pitchFamily="18" charset="0"/>
              </a:rPr>
              <a:t>Альберт Бандура </a:t>
            </a:r>
            <a:r>
              <a:rPr lang="uk-UA" b="1" dirty="0">
                <a:latin typeface="Times New Roman" panose="02020603050405020304" pitchFamily="18" charset="0"/>
                <a:cs typeface="Times New Roman" panose="02020603050405020304" pitchFamily="18" charset="0"/>
              </a:rPr>
              <a:t>(1925-1988</a:t>
            </a:r>
            <a:r>
              <a:rPr lang="uk-UA" b="1"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40612" y="1376448"/>
            <a:ext cx="5624422" cy="5058857"/>
          </a:xfrm>
        </p:spPr>
        <p:txBody>
          <a:bodyPr>
            <a:normAutofit/>
          </a:bodyPr>
          <a:lstStyle/>
          <a:p>
            <a:pPr algn="ctr"/>
            <a:r>
              <a:rPr lang="uk-UA" b="1" u="sng" dirty="0" smtClean="0">
                <a:latin typeface="Times New Roman" panose="02020603050405020304" pitchFamily="18" charset="0"/>
                <a:cs typeface="Times New Roman" panose="02020603050405020304" pitchFamily="18" charset="0"/>
              </a:rPr>
              <a:t>Теорія </a:t>
            </a:r>
            <a:r>
              <a:rPr lang="uk-UA" b="1" u="sng" dirty="0">
                <a:latin typeface="Times New Roman" panose="02020603050405020304" pitchFamily="18" charset="0"/>
                <a:cs typeface="Times New Roman" panose="02020603050405020304" pitchFamily="18" charset="0"/>
              </a:rPr>
              <a:t>соціального </a:t>
            </a:r>
            <a:r>
              <a:rPr lang="uk-UA" b="1" u="sng" dirty="0" smtClean="0">
                <a:latin typeface="Times New Roman" panose="02020603050405020304" pitchFamily="18" charset="0"/>
                <a:cs typeface="Times New Roman" panose="02020603050405020304" pitchFamily="18" charset="0"/>
              </a:rPr>
              <a:t>навчання</a:t>
            </a:r>
          </a:p>
          <a:p>
            <a:pPr algn="just"/>
            <a:r>
              <a:rPr lang="uk-UA" dirty="0" smtClean="0">
                <a:latin typeface="Times New Roman" panose="02020603050405020304" pitchFamily="18" charset="0"/>
                <a:cs typeface="Times New Roman" panose="02020603050405020304" pitchFamily="18" charset="0"/>
              </a:rPr>
              <a:t>А. Бандура </a:t>
            </a:r>
            <a:r>
              <a:rPr lang="uk-UA" dirty="0">
                <a:latin typeface="Times New Roman" panose="02020603050405020304" pitchFamily="18" charset="0"/>
                <a:cs typeface="Times New Roman" panose="02020603050405020304" pitchFamily="18" charset="0"/>
              </a:rPr>
              <a:t>вважає невірною і формулу, де поведінка визначається взаємодією особистості та середовища, оскільки поведінка в ній не є «інтерактивною </a:t>
            </a:r>
            <a:r>
              <a:rPr lang="uk-UA" dirty="0" err="1">
                <a:latin typeface="Times New Roman" panose="02020603050405020304" pitchFamily="18" charset="0"/>
                <a:cs typeface="Times New Roman" panose="02020603050405020304" pitchFamily="18" charset="0"/>
              </a:rPr>
              <a:t>детермінантою</a:t>
            </a:r>
            <a:r>
              <a:rPr lang="uk-UA" dirty="0" smtClean="0">
                <a:latin typeface="Times New Roman" panose="02020603050405020304" pitchFamily="18" charset="0"/>
                <a:cs typeface="Times New Roman" panose="02020603050405020304" pitchFamily="18" charset="0"/>
              </a:rPr>
              <a:t>».</a:t>
            </a:r>
          </a:p>
          <a:p>
            <a:pPr algn="just"/>
            <a:r>
              <a:rPr lang="uk-UA" dirty="0" smtClean="0">
                <a:latin typeface="Times New Roman" panose="02020603050405020304" pitchFamily="18" charset="0"/>
                <a:cs typeface="Times New Roman" panose="02020603050405020304" pitchFamily="18" charset="0"/>
              </a:rPr>
              <a:t>З </a:t>
            </a:r>
            <a:r>
              <a:rPr lang="uk-UA" dirty="0">
                <a:latin typeface="Times New Roman" panose="02020603050405020304" pitchFamily="18" charset="0"/>
                <a:cs typeface="Times New Roman" panose="02020603050405020304" pitchFamily="18" charset="0"/>
              </a:rPr>
              <a:t>погляду теорії соціального навчання А. Бандури слід говорити про безперервну взаємодію взаємозалежних детермінант - поведінки, особистісних факторів та факторів зовнішнього </a:t>
            </a:r>
            <a:r>
              <a:rPr lang="uk-UA" dirty="0" smtClean="0">
                <a:latin typeface="Times New Roman" panose="02020603050405020304" pitchFamily="18" charset="0"/>
                <a:cs typeface="Times New Roman" panose="02020603050405020304" pitchFamily="18" charset="0"/>
              </a:rPr>
              <a:t>середовища.</a:t>
            </a:r>
            <a:endParaRPr lang="ru-RU" dirty="0">
              <a:latin typeface="Times New Roman" panose="02020603050405020304" pitchFamily="18" charset="0"/>
              <a:cs typeface="Times New Roman" panose="02020603050405020304" pitchFamily="18" charset="0"/>
            </a:endParaRPr>
          </a:p>
          <a:p>
            <a:pPr algn="just"/>
            <a:endParaRPr lang="uk-UA" u="sng"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8280" y="1835011"/>
            <a:ext cx="3018796" cy="4141730"/>
          </a:xfrm>
          <a:prstGeom prst="rect">
            <a:avLst/>
          </a:prstGeom>
        </p:spPr>
      </p:pic>
    </p:spTree>
    <p:extLst>
      <p:ext uri="{BB962C8B-B14F-4D97-AF65-F5344CB8AC3E}">
        <p14:creationId xmlns:p14="http://schemas.microsoft.com/office/powerpoint/2010/main" val="542224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14590" y="1656272"/>
            <a:ext cx="6521154" cy="3812809"/>
          </a:xfrm>
        </p:spPr>
      </p:pic>
      <p:sp>
        <p:nvSpPr>
          <p:cNvPr id="4" name="Текст 3"/>
          <p:cNvSpPr>
            <a:spLocks noGrp="1"/>
          </p:cNvSpPr>
          <p:nvPr>
            <p:ph type="body" sz="half" idx="2"/>
          </p:nvPr>
        </p:nvSpPr>
        <p:spPr>
          <a:xfrm>
            <a:off x="1754664" y="900154"/>
            <a:ext cx="2664361" cy="1653265"/>
          </a:xfrm>
        </p:spPr>
        <p:txBody>
          <a:bodyPr/>
          <a:lstStyle/>
          <a:p>
            <a:pPr algn="ctr"/>
            <a:r>
              <a:rPr lang="uk-UA" sz="2000" dirty="0">
                <a:latin typeface="Times New Roman" panose="02020603050405020304" pitchFamily="18" charset="0"/>
                <a:cs typeface="Times New Roman" panose="02020603050405020304" pitchFamily="18" charset="0"/>
              </a:rPr>
              <a:t>Схематичне подання моделі взаємодії взаємозалежних детермінант</a:t>
            </a:r>
            <a:endParaRPr lang="ru-RU" sz="2000" dirty="0">
              <a:latin typeface="Times New Roman" panose="02020603050405020304" pitchFamily="18" charset="0"/>
              <a:cs typeface="Times New Roman" panose="02020603050405020304" pitchFamily="18" charset="0"/>
            </a:endParaRPr>
          </a:p>
          <a:p>
            <a:endParaRPr lang="ru-RU" dirty="0"/>
          </a:p>
        </p:txBody>
      </p:sp>
      <p:sp>
        <p:nvSpPr>
          <p:cNvPr id="6" name="Текст 3"/>
          <p:cNvSpPr txBox="1">
            <a:spLocks/>
          </p:cNvSpPr>
          <p:nvPr/>
        </p:nvSpPr>
        <p:spPr>
          <a:xfrm>
            <a:off x="1138687" y="2682815"/>
            <a:ext cx="3280338" cy="3717985"/>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a:solidFill>
                  <a:schemeClr val="tx1"/>
                </a:solidFill>
                <a:effectLst/>
                <a:latin typeface="+mn-lt"/>
                <a:ea typeface="+mn-ea"/>
                <a:cs typeface="+mn-cs"/>
              </a:defRPr>
            </a:lvl1pPr>
            <a:lvl2pPr marL="4572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400" kern="1200">
                <a:solidFill>
                  <a:schemeClr val="tx1"/>
                </a:solidFill>
                <a:effectLst/>
                <a:latin typeface="+mn-lt"/>
                <a:ea typeface="+mn-ea"/>
                <a:cs typeface="+mn-cs"/>
              </a:defRPr>
            </a:lvl2pPr>
            <a:lvl3pPr marL="9144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200"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4pPr>
            <a:lvl5pPr marL="18288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8pPr>
            <a:lvl9pPr marL="3657600" indent="0"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000" kern="1200">
                <a:solidFill>
                  <a:schemeClr val="tx1"/>
                </a:solidFill>
                <a:effectLst/>
                <a:latin typeface="+mn-lt"/>
                <a:ea typeface="+mn-ea"/>
                <a:cs typeface="+mn-cs"/>
              </a:defRPr>
            </a:lvl9pPr>
          </a:lstStyle>
          <a:p>
            <a:pPr algn="just"/>
            <a:r>
              <a:rPr lang="uk-UA" dirty="0">
                <a:latin typeface="Times New Roman" panose="02020603050405020304" pitchFamily="18" charset="0"/>
                <a:cs typeface="Times New Roman" panose="02020603050405020304" pitchFamily="18" charset="0"/>
              </a:rPr>
              <a:t>При цьому їхня взаємодія «розрізняється залежно від умов та виду поведінки. </a:t>
            </a:r>
            <a:endParaRPr lang="uk-UA"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деякі моменти фактори довкілля накладають суворі обмеження на поведінку, а в інший час саме індивідуальні фактори є регуляторами, які пригнічують перебіг зовнішніх </a:t>
            </a:r>
            <a:r>
              <a:rPr lang="uk-UA" dirty="0" smtClean="0">
                <a:latin typeface="Times New Roman" panose="02020603050405020304" pitchFamily="18" charset="0"/>
                <a:cs typeface="Times New Roman" panose="02020603050405020304" pitchFamily="18" charset="0"/>
              </a:rPr>
              <a:t>подій.</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0479460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дісон">
  <a:themeElements>
    <a:clrScheme name="Madison">
      <a:dk1>
        <a:sysClr val="windowText" lastClr="000000"/>
      </a:dk1>
      <a:lt1>
        <a:sysClr val="window" lastClr="FFFFFF"/>
      </a:lt1>
      <a:dk2>
        <a:srgbClr val="1F282E"/>
      </a:dk2>
      <a:lt2>
        <a:srgbClr val="C2F5FC"/>
      </a:lt2>
      <a:accent1>
        <a:srgbClr val="4091F3"/>
      </a:accent1>
      <a:accent2>
        <a:srgbClr val="8BBCF1"/>
      </a:accent2>
      <a:accent3>
        <a:srgbClr val="CB6A6A"/>
      </a:accent3>
      <a:accent4>
        <a:srgbClr val="C567AF"/>
      </a:accent4>
      <a:accent5>
        <a:srgbClr val="A684F9"/>
      </a:accent5>
      <a:accent6>
        <a:srgbClr val="A9ACEE"/>
      </a:accent6>
      <a:hlink>
        <a:srgbClr val="6D9CC5"/>
      </a:hlink>
      <a:folHlink>
        <a:srgbClr val="6D82A0"/>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178B2DAB-5DDE-4060-A857-D2E1CDA9250F}"/>
    </a:ext>
  </a:extLst>
</a:theme>
</file>

<file path=docProps/app.xml><?xml version="1.0" encoding="utf-8"?>
<Properties xmlns="http://schemas.openxmlformats.org/officeDocument/2006/extended-properties" xmlns:vt="http://schemas.openxmlformats.org/officeDocument/2006/docPropsVTypes">
  <Template>TM16401375[[fn=Медісон]]</Template>
  <TotalTime>191</TotalTime>
  <Words>1510</Words>
  <Application>Microsoft Office PowerPoint</Application>
  <PresentationFormat>Широкоэкранный</PresentationFormat>
  <Paragraphs>65</Paragraphs>
  <Slides>16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16</vt:i4>
      </vt:variant>
    </vt:vector>
  </HeadingPairs>
  <TitlesOfParts>
    <vt:vector size="23" baseType="lpstr">
      <vt:lpstr>Arial</vt:lpstr>
      <vt:lpstr>Calibri</vt:lpstr>
      <vt:lpstr>MS Shell Dlg 2</vt:lpstr>
      <vt:lpstr>Times New Roman</vt:lpstr>
      <vt:lpstr>Wingdings</vt:lpstr>
      <vt:lpstr>Wingdings 3</vt:lpstr>
      <vt:lpstr>Медісон</vt:lpstr>
      <vt:lpstr>Поведінковий підхід:  теорії навчання</vt:lpstr>
      <vt:lpstr>Джон Бродес Уотсон (1878-1958) </vt:lpstr>
      <vt:lpstr>Експерименти Джона Уотсона</vt:lpstr>
      <vt:lpstr>Презентация PowerPoint</vt:lpstr>
      <vt:lpstr>Бе́ррес Фре́дерік Скі́ннер (1904-1990)</vt:lpstr>
      <vt:lpstr>Теорія Б. Скі́ннера</vt:lpstr>
      <vt:lpstr>Метод успішного наближення</vt:lpstr>
      <vt:lpstr>Альберт Бандура (1925-1988)</vt:lpstr>
      <vt:lpstr>Презентация PowerPoint</vt:lpstr>
      <vt:lpstr>Навчання через спостереження</vt:lpstr>
      <vt:lpstr>Щоб успішно наслідувати іншу людину (моделі), необхідно:</vt:lpstr>
      <vt:lpstr>Види підкріплення</vt:lpstr>
      <vt:lpstr>Види підкріплення</vt:lpstr>
      <vt:lpstr>Види навчання через моделювання</vt:lpstr>
      <vt:lpstr>Концепція самоефективності</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Індійські школи філософії – чарвака і йога</dc:title>
  <dc:creator>User</dc:creator>
  <cp:lastModifiedBy>Nata</cp:lastModifiedBy>
  <cp:revision>50</cp:revision>
  <dcterms:created xsi:type="dcterms:W3CDTF">2024-09-18T04:35:40Z</dcterms:created>
  <dcterms:modified xsi:type="dcterms:W3CDTF">2024-09-29T19:19:27Z</dcterms:modified>
</cp:coreProperties>
</file>