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4630400" cy="8229600"/>
  <p:notesSz cx="8229600" cy="14630400"/>
  <p:embeddedFontLst>
    <p:embeddedFont>
      <p:font typeface="Open Sans" panose="020B0606030504020204" pitchFamily="34" charset="0"/>
      <p:regular r:id="rId11"/>
      <p:bold r:id="rId12"/>
      <p:italic r:id="rId13"/>
      <p:boldItalic r:id="rId14"/>
    </p:embeddedFont>
  </p:embeddedFontLst>
  <p:defaultTextStyle>
    <a:defPPr>
      <a:defRPr lang="ru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7"/>
    <p:restoredTop sz="94610"/>
  </p:normalViewPr>
  <p:slideViewPr>
    <p:cSldViewPr snapToGrid="0" snapToObjects="1">
      <p:cViewPr varScale="1">
        <p:scale>
          <a:sx n="97" d="100"/>
          <a:sy n="97" d="100"/>
        </p:scale>
        <p:origin x="44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9192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EDE9"/>
          </a:solidFill>
          <a:ln/>
        </p:spPr>
        <p:txBody>
          <a:bodyPr/>
          <a:lstStyle/>
          <a:p>
            <a:endParaRPr lang="ru-ES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A"/>
          </a:solidFill>
          <a:ln/>
        </p:spPr>
        <p:txBody>
          <a:bodyPr/>
          <a:lstStyle/>
          <a:p>
            <a:endParaRPr lang="ru-ES"/>
          </a:p>
        </p:txBody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EDE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EDE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EDE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EDE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EDE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EDE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EDE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80190" y="1829753"/>
            <a:ext cx="7556421" cy="21263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Проект Нового Кримінального Кодексу України</a:t>
            </a:r>
            <a:endParaRPr lang="en-US" sz="4450" dirty="0"/>
          </a:p>
        </p:txBody>
      </p:sp>
      <p:sp>
        <p:nvSpPr>
          <p:cNvPr id="4" name="Text 1"/>
          <p:cNvSpPr/>
          <p:nvPr/>
        </p:nvSpPr>
        <p:spPr>
          <a:xfrm>
            <a:off x="6280190" y="4296251"/>
            <a:ext cx="7556421" cy="14516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Презентація присвячена аналізу ключових новацій та змін у проекті нового Кримінального кодексу України. Розглянемо основні засади, структуру та нововведення, що матимуть вплив на правову систему держави.</a:t>
            </a:r>
            <a:endParaRPr lang="en-US" sz="1750" dirty="0"/>
          </a:p>
        </p:txBody>
      </p:sp>
      <p:sp>
        <p:nvSpPr>
          <p:cNvPr id="5" name="Shape 2"/>
          <p:cNvSpPr/>
          <p:nvPr/>
        </p:nvSpPr>
        <p:spPr>
          <a:xfrm>
            <a:off x="6280190" y="6019919"/>
            <a:ext cx="362903" cy="362903"/>
          </a:xfrm>
          <a:prstGeom prst="roundRect">
            <a:avLst>
              <a:gd name="adj" fmla="val 25194296"/>
            </a:avLst>
          </a:prstGeom>
          <a:solidFill>
            <a:srgbClr val="34313B"/>
          </a:solidFill>
          <a:ln w="7620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6" name="Text 3"/>
          <p:cNvSpPr/>
          <p:nvPr/>
        </p:nvSpPr>
        <p:spPr>
          <a:xfrm>
            <a:off x="6402110" y="6152555"/>
            <a:ext cx="118943" cy="9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750"/>
              </a:lnSpc>
              <a:buNone/>
            </a:pPr>
            <a:r>
              <a:rPr lang="en-US" sz="750" dirty="0">
                <a:solidFill>
                  <a:srgbClr val="FFFFFF"/>
                </a:solidFill>
                <a:latin typeface="Open Sans Medium" pitchFamily="34" charset="0"/>
                <a:ea typeface="Open Sans Medium" pitchFamily="34" charset="-122"/>
                <a:cs typeface="Open Sans Medium" pitchFamily="34" charset="-120"/>
              </a:rPr>
              <a:t>VV</a:t>
            </a:r>
            <a:endParaRPr lang="en-US" sz="750" dirty="0"/>
          </a:p>
        </p:txBody>
      </p:sp>
      <p:sp>
        <p:nvSpPr>
          <p:cNvPr id="7" name="Text 4"/>
          <p:cNvSpPr/>
          <p:nvPr/>
        </p:nvSpPr>
        <p:spPr>
          <a:xfrm>
            <a:off x="6756440" y="6003012"/>
            <a:ext cx="2049185" cy="396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2200" b="1" dirty="0">
                <a:solidFill>
                  <a:srgbClr val="443728"/>
                </a:solidFill>
                <a:latin typeface="Open Sans Bold" pitchFamily="34" charset="0"/>
                <a:ea typeface="Open Sans Bold" pitchFamily="34" charset="-122"/>
                <a:cs typeface="Open Sans Bold" pitchFamily="34" charset="-120"/>
              </a:rPr>
              <a:t>по VAT Verelst</a:t>
            </a:r>
            <a:endParaRPr lang="en-US" sz="2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252603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85813" y="3143488"/>
            <a:ext cx="9009698" cy="6313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950"/>
              </a:lnSpc>
              <a:buNone/>
            </a:pPr>
            <a:r>
              <a:rPr lang="en-US" sz="39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Передумови Створення Нового КК</a:t>
            </a:r>
            <a:endParaRPr lang="en-US" sz="3950" dirty="0"/>
          </a:p>
        </p:txBody>
      </p:sp>
      <p:sp>
        <p:nvSpPr>
          <p:cNvPr id="4" name="Shape 1"/>
          <p:cNvSpPr/>
          <p:nvPr/>
        </p:nvSpPr>
        <p:spPr>
          <a:xfrm>
            <a:off x="7303770" y="4077891"/>
            <a:ext cx="22860" cy="3536394"/>
          </a:xfrm>
          <a:prstGeom prst="roundRect">
            <a:avLst>
              <a:gd name="adj" fmla="val 371288"/>
            </a:avLst>
          </a:prstGeom>
          <a:solidFill>
            <a:srgbClr val="D1C8C6"/>
          </a:solidFill>
          <a:ln/>
        </p:spPr>
        <p:txBody>
          <a:bodyPr/>
          <a:lstStyle/>
          <a:p>
            <a:endParaRPr lang="ru-UA"/>
          </a:p>
        </p:txBody>
      </p:sp>
      <p:sp>
        <p:nvSpPr>
          <p:cNvPr id="5" name="Shape 2"/>
          <p:cNvSpPr/>
          <p:nvPr/>
        </p:nvSpPr>
        <p:spPr>
          <a:xfrm>
            <a:off x="6504623" y="4521041"/>
            <a:ext cx="606147" cy="22860"/>
          </a:xfrm>
          <a:prstGeom prst="roundRect">
            <a:avLst>
              <a:gd name="adj" fmla="val 371288"/>
            </a:avLst>
          </a:prstGeom>
          <a:solidFill>
            <a:srgbClr val="D1C8C6"/>
          </a:solidFill>
          <a:ln/>
        </p:spPr>
        <p:txBody>
          <a:bodyPr/>
          <a:lstStyle/>
          <a:p>
            <a:endParaRPr lang="ru-UA"/>
          </a:p>
        </p:txBody>
      </p:sp>
      <p:sp>
        <p:nvSpPr>
          <p:cNvPr id="6" name="Shape 3"/>
          <p:cNvSpPr/>
          <p:nvPr/>
        </p:nvSpPr>
        <p:spPr>
          <a:xfrm>
            <a:off x="7087910" y="4305181"/>
            <a:ext cx="454581" cy="454581"/>
          </a:xfrm>
          <a:prstGeom prst="roundRect">
            <a:avLst>
              <a:gd name="adj" fmla="val 18671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7" name="Text 4"/>
          <p:cNvSpPr/>
          <p:nvPr/>
        </p:nvSpPr>
        <p:spPr>
          <a:xfrm>
            <a:off x="7163693" y="4343043"/>
            <a:ext cx="303014" cy="3788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50"/>
              </a:lnSpc>
              <a:buNone/>
            </a:pPr>
            <a:r>
              <a:rPr lang="en-US" sz="23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1</a:t>
            </a:r>
            <a:endParaRPr lang="en-US" sz="2350" dirty="0"/>
          </a:p>
        </p:txBody>
      </p:sp>
      <p:sp>
        <p:nvSpPr>
          <p:cNvPr id="8" name="Text 5"/>
          <p:cNvSpPr/>
          <p:nvPr/>
        </p:nvSpPr>
        <p:spPr>
          <a:xfrm>
            <a:off x="3113365" y="4279940"/>
            <a:ext cx="3191470" cy="3157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450"/>
              </a:lnSpc>
              <a:buNone/>
            </a:pPr>
            <a:r>
              <a:rPr lang="en-US" sz="19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Застарілість чинного КК</a:t>
            </a:r>
            <a:endParaRPr lang="en-US" sz="1950" dirty="0"/>
          </a:p>
        </p:txBody>
      </p:sp>
      <p:sp>
        <p:nvSpPr>
          <p:cNvPr id="9" name="Text 6"/>
          <p:cNvSpPr/>
          <p:nvPr/>
        </p:nvSpPr>
        <p:spPr>
          <a:xfrm>
            <a:off x="785813" y="4716899"/>
            <a:ext cx="5519023" cy="64650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>
              <a:lnSpc>
                <a:spcPts val="2500"/>
              </a:lnSpc>
              <a:buNone/>
            </a:pPr>
            <a:r>
              <a:rPr lang="en-US" sz="15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Діючий Кримінальний кодекс 2001 року не відповідає сучасним викликам та міжнародним стандартам.</a:t>
            </a:r>
            <a:endParaRPr lang="en-US" sz="1550" dirty="0"/>
          </a:p>
        </p:txBody>
      </p:sp>
      <p:sp>
        <p:nvSpPr>
          <p:cNvPr id="10" name="Shape 7"/>
          <p:cNvSpPr/>
          <p:nvPr/>
        </p:nvSpPr>
        <p:spPr>
          <a:xfrm>
            <a:off x="7519630" y="5531406"/>
            <a:ext cx="606147" cy="22860"/>
          </a:xfrm>
          <a:prstGeom prst="roundRect">
            <a:avLst>
              <a:gd name="adj" fmla="val 371288"/>
            </a:avLst>
          </a:prstGeom>
          <a:solidFill>
            <a:srgbClr val="D1C8C6"/>
          </a:solidFill>
          <a:ln/>
        </p:spPr>
        <p:txBody>
          <a:bodyPr/>
          <a:lstStyle/>
          <a:p>
            <a:endParaRPr lang="ru-UA"/>
          </a:p>
        </p:txBody>
      </p:sp>
      <p:sp>
        <p:nvSpPr>
          <p:cNvPr id="11" name="Shape 8"/>
          <p:cNvSpPr/>
          <p:nvPr/>
        </p:nvSpPr>
        <p:spPr>
          <a:xfrm>
            <a:off x="7087910" y="5315545"/>
            <a:ext cx="454581" cy="454581"/>
          </a:xfrm>
          <a:prstGeom prst="roundRect">
            <a:avLst>
              <a:gd name="adj" fmla="val 18671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2" name="Text 9"/>
          <p:cNvSpPr/>
          <p:nvPr/>
        </p:nvSpPr>
        <p:spPr>
          <a:xfrm>
            <a:off x="7163693" y="5353407"/>
            <a:ext cx="303014" cy="3788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50"/>
              </a:lnSpc>
              <a:buNone/>
            </a:pPr>
            <a:r>
              <a:rPr lang="en-US" sz="23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2</a:t>
            </a:r>
            <a:endParaRPr lang="en-US" sz="2350" dirty="0"/>
          </a:p>
        </p:txBody>
      </p:sp>
      <p:sp>
        <p:nvSpPr>
          <p:cNvPr id="13" name="Text 10"/>
          <p:cNvSpPr/>
          <p:nvPr/>
        </p:nvSpPr>
        <p:spPr>
          <a:xfrm>
            <a:off x="8325564" y="5290304"/>
            <a:ext cx="2526030" cy="3157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9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Євроінтеграція</a:t>
            </a:r>
            <a:endParaRPr lang="en-US" sz="1950" dirty="0"/>
          </a:p>
        </p:txBody>
      </p:sp>
      <p:sp>
        <p:nvSpPr>
          <p:cNvPr id="14" name="Text 11"/>
          <p:cNvSpPr/>
          <p:nvPr/>
        </p:nvSpPr>
        <p:spPr>
          <a:xfrm>
            <a:off x="8325564" y="5727263"/>
            <a:ext cx="5519023" cy="64650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Необхідність гармонізації законодавства України з правом Європейського Союзу.</a:t>
            </a:r>
            <a:endParaRPr lang="en-US" sz="1550" dirty="0"/>
          </a:p>
        </p:txBody>
      </p:sp>
      <p:sp>
        <p:nvSpPr>
          <p:cNvPr id="15" name="Shape 12"/>
          <p:cNvSpPr/>
          <p:nvPr/>
        </p:nvSpPr>
        <p:spPr>
          <a:xfrm>
            <a:off x="6504623" y="6440686"/>
            <a:ext cx="606147" cy="22860"/>
          </a:xfrm>
          <a:prstGeom prst="roundRect">
            <a:avLst>
              <a:gd name="adj" fmla="val 371288"/>
            </a:avLst>
          </a:prstGeom>
          <a:solidFill>
            <a:srgbClr val="D1C8C6"/>
          </a:solidFill>
          <a:ln/>
        </p:spPr>
        <p:txBody>
          <a:bodyPr/>
          <a:lstStyle/>
          <a:p>
            <a:endParaRPr lang="ru-UA"/>
          </a:p>
        </p:txBody>
      </p:sp>
      <p:sp>
        <p:nvSpPr>
          <p:cNvPr id="16" name="Shape 13"/>
          <p:cNvSpPr/>
          <p:nvPr/>
        </p:nvSpPr>
        <p:spPr>
          <a:xfrm>
            <a:off x="7087910" y="6224826"/>
            <a:ext cx="454581" cy="454581"/>
          </a:xfrm>
          <a:prstGeom prst="roundRect">
            <a:avLst>
              <a:gd name="adj" fmla="val 18671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7" name="Text 14"/>
          <p:cNvSpPr/>
          <p:nvPr/>
        </p:nvSpPr>
        <p:spPr>
          <a:xfrm>
            <a:off x="7163693" y="6262688"/>
            <a:ext cx="303014" cy="3788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50"/>
              </a:lnSpc>
              <a:buNone/>
            </a:pPr>
            <a:r>
              <a:rPr lang="en-US" sz="23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3</a:t>
            </a:r>
            <a:endParaRPr lang="en-US" sz="2350" dirty="0"/>
          </a:p>
        </p:txBody>
      </p:sp>
      <p:sp>
        <p:nvSpPr>
          <p:cNvPr id="18" name="Text 15"/>
          <p:cNvSpPr/>
          <p:nvPr/>
        </p:nvSpPr>
        <p:spPr>
          <a:xfrm>
            <a:off x="3778806" y="6199584"/>
            <a:ext cx="2526030" cy="3157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450"/>
              </a:lnSpc>
              <a:buNone/>
            </a:pPr>
            <a:r>
              <a:rPr lang="en-US" sz="19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Нова концепція</a:t>
            </a:r>
            <a:endParaRPr lang="en-US" sz="1950" dirty="0"/>
          </a:p>
        </p:txBody>
      </p:sp>
      <p:sp>
        <p:nvSpPr>
          <p:cNvPr id="19" name="Text 16"/>
          <p:cNvSpPr/>
          <p:nvPr/>
        </p:nvSpPr>
        <p:spPr>
          <a:xfrm>
            <a:off x="785813" y="6636544"/>
            <a:ext cx="5519023" cy="64650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>
              <a:lnSpc>
                <a:spcPts val="2500"/>
              </a:lnSpc>
              <a:buNone/>
            </a:pPr>
            <a:r>
              <a:rPr lang="en-US" sz="15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Створення сучасної системи кримінального права, що базується на верховенстві права.</a:t>
            </a:r>
            <a:endParaRPr lang="en-US" sz="155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834628"/>
            <a:ext cx="8719304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Основні Принципи Нового КК</a:t>
            </a:r>
            <a:endParaRPr lang="en-US" sz="445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7430" y="1997035"/>
            <a:ext cx="1614011" cy="1306949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3894892" y="2613065"/>
            <a:ext cx="318968" cy="39862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000"/>
              </a:lnSpc>
              <a:buNone/>
            </a:pPr>
            <a:r>
              <a:rPr lang="en-US" sz="25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1</a:t>
            </a:r>
            <a:endParaRPr lang="en-US" sz="2500" dirty="0"/>
          </a:p>
        </p:txBody>
      </p:sp>
      <p:sp>
        <p:nvSpPr>
          <p:cNvPr id="5" name="Text 2"/>
          <p:cNvSpPr/>
          <p:nvPr/>
        </p:nvSpPr>
        <p:spPr>
          <a:xfrm>
            <a:off x="5088255" y="2223849"/>
            <a:ext cx="3004899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Верховенство права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5088255" y="2714268"/>
            <a:ext cx="3107888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Забезпечення прав людини</a:t>
            </a:r>
            <a:endParaRPr lang="en-US" sz="1750" dirty="0"/>
          </a:p>
        </p:txBody>
      </p:sp>
      <p:sp>
        <p:nvSpPr>
          <p:cNvPr id="7" name="Shape 4"/>
          <p:cNvSpPr/>
          <p:nvPr/>
        </p:nvSpPr>
        <p:spPr>
          <a:xfrm>
            <a:off x="4918115" y="3317081"/>
            <a:ext cx="8861822" cy="15240"/>
          </a:xfrm>
          <a:prstGeom prst="roundRect">
            <a:avLst>
              <a:gd name="adj" fmla="val 625116"/>
            </a:avLst>
          </a:prstGeom>
          <a:solidFill>
            <a:srgbClr val="D1C8C6"/>
          </a:solidFill>
          <a:ln/>
        </p:spPr>
        <p:txBody>
          <a:bodyPr/>
          <a:lstStyle/>
          <a:p>
            <a:endParaRPr lang="ru-UA"/>
          </a:p>
        </p:txBody>
      </p:sp>
      <p:pic>
        <p:nvPicPr>
          <p:cNvPr id="8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0424" y="3360658"/>
            <a:ext cx="3228022" cy="1306949"/>
          </a:xfrm>
          <a:prstGeom prst="rect">
            <a:avLst/>
          </a:prstGeom>
        </p:spPr>
      </p:pic>
      <p:sp>
        <p:nvSpPr>
          <p:cNvPr id="9" name="Text 5"/>
          <p:cNvSpPr/>
          <p:nvPr/>
        </p:nvSpPr>
        <p:spPr>
          <a:xfrm>
            <a:off x="3894892" y="3814762"/>
            <a:ext cx="318968" cy="39862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000"/>
              </a:lnSpc>
              <a:buNone/>
            </a:pPr>
            <a:r>
              <a:rPr lang="en-US" sz="25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2</a:t>
            </a:r>
            <a:endParaRPr lang="en-US" sz="2500" dirty="0"/>
          </a:p>
        </p:txBody>
      </p:sp>
      <p:sp>
        <p:nvSpPr>
          <p:cNvPr id="10" name="Text 6"/>
          <p:cNvSpPr/>
          <p:nvPr/>
        </p:nvSpPr>
        <p:spPr>
          <a:xfrm>
            <a:off x="5895261" y="3587472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Пропорційність</a:t>
            </a:r>
            <a:endParaRPr lang="en-US" sz="2200" dirty="0"/>
          </a:p>
        </p:txBody>
      </p:sp>
      <p:sp>
        <p:nvSpPr>
          <p:cNvPr id="11" name="Text 7"/>
          <p:cNvSpPr/>
          <p:nvPr/>
        </p:nvSpPr>
        <p:spPr>
          <a:xfrm>
            <a:off x="5895261" y="4077891"/>
            <a:ext cx="4691420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Відповідність покарання тяжкості злочину</a:t>
            </a:r>
            <a:endParaRPr lang="en-US" sz="1750" dirty="0"/>
          </a:p>
        </p:txBody>
      </p:sp>
      <p:sp>
        <p:nvSpPr>
          <p:cNvPr id="12" name="Shape 8"/>
          <p:cNvSpPr/>
          <p:nvPr/>
        </p:nvSpPr>
        <p:spPr>
          <a:xfrm>
            <a:off x="5725120" y="4680704"/>
            <a:ext cx="8054816" cy="15240"/>
          </a:xfrm>
          <a:prstGeom prst="roundRect">
            <a:avLst>
              <a:gd name="adj" fmla="val 625116"/>
            </a:avLst>
          </a:prstGeom>
          <a:solidFill>
            <a:srgbClr val="D1C8C6"/>
          </a:solidFill>
          <a:ln/>
        </p:spPr>
        <p:txBody>
          <a:bodyPr/>
          <a:lstStyle/>
          <a:p>
            <a:endParaRPr lang="ru-UA"/>
          </a:p>
        </p:txBody>
      </p:sp>
      <p:pic>
        <p:nvPicPr>
          <p:cNvPr id="13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3418" y="4724281"/>
            <a:ext cx="4842034" cy="1306949"/>
          </a:xfrm>
          <a:prstGeom prst="rect">
            <a:avLst/>
          </a:prstGeom>
        </p:spPr>
      </p:pic>
      <p:sp>
        <p:nvSpPr>
          <p:cNvPr id="14" name="Text 9"/>
          <p:cNvSpPr/>
          <p:nvPr/>
        </p:nvSpPr>
        <p:spPr>
          <a:xfrm>
            <a:off x="3894892" y="5178385"/>
            <a:ext cx="318968" cy="39862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000"/>
              </a:lnSpc>
              <a:buNone/>
            </a:pPr>
            <a:r>
              <a:rPr lang="en-US" sz="25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3</a:t>
            </a:r>
            <a:endParaRPr lang="en-US" sz="2500" dirty="0"/>
          </a:p>
        </p:txBody>
      </p:sp>
      <p:sp>
        <p:nvSpPr>
          <p:cNvPr id="15" name="Text 10"/>
          <p:cNvSpPr/>
          <p:nvPr/>
        </p:nvSpPr>
        <p:spPr>
          <a:xfrm>
            <a:off x="6702266" y="495109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Індивідуалізація</a:t>
            </a:r>
            <a:endParaRPr lang="en-US" sz="2200" dirty="0"/>
          </a:p>
        </p:txBody>
      </p:sp>
      <p:sp>
        <p:nvSpPr>
          <p:cNvPr id="16" name="Text 11"/>
          <p:cNvSpPr/>
          <p:nvPr/>
        </p:nvSpPr>
        <p:spPr>
          <a:xfrm>
            <a:off x="6702266" y="5441513"/>
            <a:ext cx="5157788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Персоналізація кримінальної відповідальності</a:t>
            </a:r>
            <a:endParaRPr lang="en-US" sz="1750" dirty="0"/>
          </a:p>
        </p:txBody>
      </p:sp>
      <p:sp>
        <p:nvSpPr>
          <p:cNvPr id="17" name="Shape 12"/>
          <p:cNvSpPr/>
          <p:nvPr/>
        </p:nvSpPr>
        <p:spPr>
          <a:xfrm>
            <a:off x="6532126" y="6044327"/>
            <a:ext cx="7247811" cy="15240"/>
          </a:xfrm>
          <a:prstGeom prst="roundRect">
            <a:avLst>
              <a:gd name="adj" fmla="val 625116"/>
            </a:avLst>
          </a:prstGeom>
          <a:solidFill>
            <a:srgbClr val="D1C8C6"/>
          </a:solidFill>
          <a:ln/>
        </p:spPr>
        <p:txBody>
          <a:bodyPr/>
          <a:lstStyle/>
          <a:p>
            <a:endParaRPr lang="ru-UA"/>
          </a:p>
        </p:txBody>
      </p:sp>
      <p:pic>
        <p:nvPicPr>
          <p:cNvPr id="18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6294" y="6087904"/>
            <a:ext cx="6456164" cy="1306949"/>
          </a:xfrm>
          <a:prstGeom prst="rect">
            <a:avLst/>
          </a:prstGeom>
        </p:spPr>
      </p:pic>
      <p:sp>
        <p:nvSpPr>
          <p:cNvPr id="19" name="Text 13"/>
          <p:cNvSpPr/>
          <p:nvPr/>
        </p:nvSpPr>
        <p:spPr>
          <a:xfrm>
            <a:off x="3894773" y="6542008"/>
            <a:ext cx="318968" cy="39862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000"/>
              </a:lnSpc>
              <a:buNone/>
            </a:pPr>
            <a:r>
              <a:rPr lang="en-US" sz="25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4</a:t>
            </a:r>
            <a:endParaRPr lang="en-US" sz="2500" dirty="0"/>
          </a:p>
        </p:txBody>
      </p:sp>
      <p:sp>
        <p:nvSpPr>
          <p:cNvPr id="20" name="Text 14"/>
          <p:cNvSpPr/>
          <p:nvPr/>
        </p:nvSpPr>
        <p:spPr>
          <a:xfrm>
            <a:off x="7509272" y="6314718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Законність</a:t>
            </a:r>
            <a:endParaRPr lang="en-US" sz="2200" dirty="0"/>
          </a:p>
        </p:txBody>
      </p:sp>
      <p:sp>
        <p:nvSpPr>
          <p:cNvPr id="21" name="Text 15"/>
          <p:cNvSpPr/>
          <p:nvPr/>
        </p:nvSpPr>
        <p:spPr>
          <a:xfrm>
            <a:off x="7509272" y="6805136"/>
            <a:ext cx="5386626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Чітке визначення злочинності і караності діяння</a:t>
            </a:r>
            <a:endParaRPr lang="en-US" sz="175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2539960"/>
            <a:ext cx="7680246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Структурні Зміни Кодексу</a:t>
            </a:r>
            <a:endParaRPr lang="en-US" sz="4450" dirty="0"/>
          </a:p>
        </p:txBody>
      </p:sp>
      <p:sp>
        <p:nvSpPr>
          <p:cNvPr id="3" name="Text 1"/>
          <p:cNvSpPr/>
          <p:nvPr/>
        </p:nvSpPr>
        <p:spPr>
          <a:xfrm>
            <a:off x="793790" y="381571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Загальна частина</a:t>
            </a:r>
            <a:endParaRPr lang="en-US" sz="2200" dirty="0"/>
          </a:p>
        </p:txBody>
      </p:sp>
      <p:sp>
        <p:nvSpPr>
          <p:cNvPr id="4" name="Text 2"/>
          <p:cNvSpPr/>
          <p:nvPr/>
        </p:nvSpPr>
        <p:spPr>
          <a:xfrm>
            <a:off x="793790" y="4396859"/>
            <a:ext cx="3978116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Модернізовані принципи та підходи до визначення кримінальних правопорушень.</a:t>
            </a:r>
            <a:endParaRPr lang="en-US" sz="1750" dirty="0"/>
          </a:p>
        </p:txBody>
      </p:sp>
      <p:sp>
        <p:nvSpPr>
          <p:cNvPr id="5" name="Text 3"/>
          <p:cNvSpPr/>
          <p:nvPr/>
        </p:nvSpPr>
        <p:spPr>
          <a:xfrm>
            <a:off x="5332928" y="381571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Особлива частина</a:t>
            </a:r>
            <a:endParaRPr lang="en-US" sz="2200" dirty="0"/>
          </a:p>
        </p:txBody>
      </p:sp>
      <p:sp>
        <p:nvSpPr>
          <p:cNvPr id="6" name="Text 4"/>
          <p:cNvSpPr/>
          <p:nvPr/>
        </p:nvSpPr>
        <p:spPr>
          <a:xfrm>
            <a:off x="5332928" y="4396859"/>
            <a:ext cx="3978116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Реорганізовані розділи з пріоритетом захисту прав людини та громадської безпеки.</a:t>
            </a:r>
            <a:endParaRPr lang="en-US" sz="1750" dirty="0"/>
          </a:p>
        </p:txBody>
      </p:sp>
      <p:sp>
        <p:nvSpPr>
          <p:cNvPr id="7" name="Text 5"/>
          <p:cNvSpPr/>
          <p:nvPr/>
        </p:nvSpPr>
        <p:spPr>
          <a:xfrm>
            <a:off x="9872067" y="381571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Новий поділ</a:t>
            </a:r>
            <a:endParaRPr lang="en-US" sz="2200" dirty="0"/>
          </a:p>
        </p:txBody>
      </p:sp>
      <p:sp>
        <p:nvSpPr>
          <p:cNvPr id="8" name="Text 6"/>
          <p:cNvSpPr/>
          <p:nvPr/>
        </p:nvSpPr>
        <p:spPr>
          <a:xfrm>
            <a:off x="9872067" y="4396859"/>
            <a:ext cx="3978116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Запроваджена чітка класифікація кримінальних правопорушень за ступенем тяжкості.</a:t>
            </a:r>
            <a:endParaRPr lang="en-US" sz="175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1075611"/>
            <a:ext cx="75564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Система Кримінальних Правопорушень</a:t>
            </a:r>
            <a:endParaRPr lang="en-US" sz="4450" dirty="0"/>
          </a:p>
        </p:txBody>
      </p:sp>
      <p:sp>
        <p:nvSpPr>
          <p:cNvPr id="4" name="Shape 1"/>
          <p:cNvSpPr/>
          <p:nvPr/>
        </p:nvSpPr>
        <p:spPr>
          <a:xfrm>
            <a:off x="793790" y="2833330"/>
            <a:ext cx="170021" cy="853321"/>
          </a:xfrm>
          <a:prstGeom prst="roundRect">
            <a:avLst>
              <a:gd name="adj" fmla="val 56033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5" name="Text 2"/>
          <p:cNvSpPr/>
          <p:nvPr/>
        </p:nvSpPr>
        <p:spPr>
          <a:xfrm>
            <a:off x="1303973" y="283333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Проступки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1303973" y="3323749"/>
            <a:ext cx="7046238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Найменш тяжкі правопорушення з більш м'якими санкціями.</a:t>
            </a:r>
            <a:endParaRPr lang="en-US" sz="1750" dirty="0"/>
          </a:p>
        </p:txBody>
      </p:sp>
      <p:sp>
        <p:nvSpPr>
          <p:cNvPr id="7" name="Shape 4"/>
          <p:cNvSpPr/>
          <p:nvPr/>
        </p:nvSpPr>
        <p:spPr>
          <a:xfrm>
            <a:off x="1133951" y="3913465"/>
            <a:ext cx="170021" cy="853321"/>
          </a:xfrm>
          <a:prstGeom prst="roundRect">
            <a:avLst>
              <a:gd name="adj" fmla="val 56033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8" name="Text 5"/>
          <p:cNvSpPr/>
          <p:nvPr/>
        </p:nvSpPr>
        <p:spPr>
          <a:xfrm>
            <a:off x="1644134" y="3913465"/>
            <a:ext cx="394870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Злочини базового ступеня</a:t>
            </a:r>
            <a:endParaRPr lang="en-US" sz="2200" dirty="0"/>
          </a:p>
        </p:txBody>
      </p:sp>
      <p:sp>
        <p:nvSpPr>
          <p:cNvPr id="9" name="Text 6"/>
          <p:cNvSpPr/>
          <p:nvPr/>
        </p:nvSpPr>
        <p:spPr>
          <a:xfrm>
            <a:off x="1644134" y="4403884"/>
            <a:ext cx="6706076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Середньої тяжкості з відповідними мірами покарання.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1474232" y="4993600"/>
            <a:ext cx="170021" cy="853321"/>
          </a:xfrm>
          <a:prstGeom prst="roundRect">
            <a:avLst>
              <a:gd name="adj" fmla="val 56033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1" name="Text 8"/>
          <p:cNvSpPr/>
          <p:nvPr/>
        </p:nvSpPr>
        <p:spPr>
          <a:xfrm>
            <a:off x="1984415" y="4993600"/>
            <a:ext cx="4566047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Злочини підвищеного ступеня</a:t>
            </a:r>
            <a:endParaRPr lang="en-US" sz="2200" dirty="0"/>
          </a:p>
        </p:txBody>
      </p:sp>
      <p:sp>
        <p:nvSpPr>
          <p:cNvPr id="12" name="Text 9"/>
          <p:cNvSpPr/>
          <p:nvPr/>
        </p:nvSpPr>
        <p:spPr>
          <a:xfrm>
            <a:off x="1984415" y="5484019"/>
            <a:ext cx="6365796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Тяжкі злочини з суворішими санкціями.</a:t>
            </a:r>
            <a:endParaRPr lang="en-US" sz="1750" dirty="0"/>
          </a:p>
        </p:txBody>
      </p:sp>
      <p:sp>
        <p:nvSpPr>
          <p:cNvPr id="13" name="Shape 10"/>
          <p:cNvSpPr/>
          <p:nvPr/>
        </p:nvSpPr>
        <p:spPr>
          <a:xfrm>
            <a:off x="1814513" y="6073735"/>
            <a:ext cx="170021" cy="853321"/>
          </a:xfrm>
          <a:prstGeom prst="roundRect">
            <a:avLst>
              <a:gd name="adj" fmla="val 56033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4" name="Text 11"/>
          <p:cNvSpPr/>
          <p:nvPr/>
        </p:nvSpPr>
        <p:spPr>
          <a:xfrm>
            <a:off x="2324695" y="6073735"/>
            <a:ext cx="4328160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Злочини особливого ступеня</a:t>
            </a:r>
            <a:endParaRPr lang="en-US" sz="2200" dirty="0"/>
          </a:p>
        </p:txBody>
      </p:sp>
      <p:sp>
        <p:nvSpPr>
          <p:cNvPr id="15" name="Text 12"/>
          <p:cNvSpPr/>
          <p:nvPr/>
        </p:nvSpPr>
        <p:spPr>
          <a:xfrm>
            <a:off x="2324695" y="6564154"/>
            <a:ext cx="6025515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Найтяжчі злочини з максимальними покараннями.</a:t>
            </a:r>
            <a:endParaRPr lang="en-US" sz="175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872966"/>
            <a:ext cx="7556421" cy="11339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450"/>
              </a:lnSpc>
              <a:buNone/>
            </a:pPr>
            <a:r>
              <a:rPr lang="en-US" sz="35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Інновації у Заходах Кримінальної Відповідальності</a:t>
            </a:r>
            <a:endParaRPr lang="en-US" sz="3550" dirty="0"/>
          </a:p>
        </p:txBody>
      </p:sp>
      <p:sp>
        <p:nvSpPr>
          <p:cNvPr id="4" name="Shape 1"/>
          <p:cNvSpPr/>
          <p:nvPr/>
        </p:nvSpPr>
        <p:spPr>
          <a:xfrm>
            <a:off x="793790" y="2279094"/>
            <a:ext cx="7556421" cy="1060728"/>
          </a:xfrm>
          <a:prstGeom prst="roundRect">
            <a:avLst>
              <a:gd name="adj" fmla="val 7185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5" name="Text 2"/>
          <p:cNvSpPr/>
          <p:nvPr/>
        </p:nvSpPr>
        <p:spPr>
          <a:xfrm>
            <a:off x="982861" y="2468166"/>
            <a:ext cx="2268260" cy="2834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200"/>
              </a:lnSpc>
              <a:buNone/>
            </a:pPr>
            <a:r>
              <a:rPr lang="en-US" sz="17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Штрафні одиниці</a:t>
            </a:r>
            <a:endParaRPr lang="en-US" sz="1750" dirty="0"/>
          </a:p>
        </p:txBody>
      </p:sp>
      <p:sp>
        <p:nvSpPr>
          <p:cNvPr id="6" name="Text 3"/>
          <p:cNvSpPr/>
          <p:nvPr/>
        </p:nvSpPr>
        <p:spPr>
          <a:xfrm>
            <a:off x="982861" y="2860477"/>
            <a:ext cx="7178278" cy="290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250"/>
              </a:lnSpc>
              <a:buNone/>
            </a:pPr>
            <a:r>
              <a:rPr lang="en-US" sz="14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Заміна фіксованих сум на розрахункові одиниці для гнучкості покарань.</a:t>
            </a:r>
            <a:endParaRPr lang="en-US" sz="1400" dirty="0"/>
          </a:p>
        </p:txBody>
      </p:sp>
      <p:sp>
        <p:nvSpPr>
          <p:cNvPr id="7" name="Shape 4"/>
          <p:cNvSpPr/>
          <p:nvPr/>
        </p:nvSpPr>
        <p:spPr>
          <a:xfrm>
            <a:off x="793790" y="3521273"/>
            <a:ext cx="7556421" cy="1351002"/>
          </a:xfrm>
          <a:prstGeom prst="roundRect">
            <a:avLst>
              <a:gd name="adj" fmla="val 5641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8" name="Text 5"/>
          <p:cNvSpPr/>
          <p:nvPr/>
        </p:nvSpPr>
        <p:spPr>
          <a:xfrm>
            <a:off x="982861" y="3710345"/>
            <a:ext cx="2268260" cy="2834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200"/>
              </a:lnSpc>
              <a:buNone/>
            </a:pPr>
            <a:r>
              <a:rPr lang="en-US" sz="17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Пробація</a:t>
            </a:r>
            <a:endParaRPr lang="en-US" sz="1750" dirty="0"/>
          </a:p>
        </p:txBody>
      </p:sp>
      <p:sp>
        <p:nvSpPr>
          <p:cNvPr id="9" name="Text 6"/>
          <p:cNvSpPr/>
          <p:nvPr/>
        </p:nvSpPr>
        <p:spPr>
          <a:xfrm>
            <a:off x="982861" y="4102656"/>
            <a:ext cx="7178278" cy="5805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250"/>
              </a:lnSpc>
              <a:buNone/>
            </a:pPr>
            <a:r>
              <a:rPr lang="en-US" sz="14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Розширена система нагляду замість позбавлення волі для менш тяжких злочинів.</a:t>
            </a:r>
            <a:endParaRPr lang="en-US" sz="1400" dirty="0"/>
          </a:p>
        </p:txBody>
      </p:sp>
      <p:sp>
        <p:nvSpPr>
          <p:cNvPr id="10" name="Shape 7"/>
          <p:cNvSpPr/>
          <p:nvPr/>
        </p:nvSpPr>
        <p:spPr>
          <a:xfrm>
            <a:off x="793790" y="5053727"/>
            <a:ext cx="7556421" cy="1060728"/>
          </a:xfrm>
          <a:prstGeom prst="roundRect">
            <a:avLst>
              <a:gd name="adj" fmla="val 7185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1" name="Text 8"/>
          <p:cNvSpPr/>
          <p:nvPr/>
        </p:nvSpPr>
        <p:spPr>
          <a:xfrm>
            <a:off x="982861" y="5242798"/>
            <a:ext cx="3161943" cy="2834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200"/>
              </a:lnSpc>
              <a:buNone/>
            </a:pPr>
            <a:r>
              <a:rPr lang="en-US" sz="17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Реституція та компенсація</a:t>
            </a:r>
            <a:endParaRPr lang="en-US" sz="1750" dirty="0"/>
          </a:p>
        </p:txBody>
      </p:sp>
      <p:sp>
        <p:nvSpPr>
          <p:cNvPr id="12" name="Text 9"/>
          <p:cNvSpPr/>
          <p:nvPr/>
        </p:nvSpPr>
        <p:spPr>
          <a:xfrm>
            <a:off x="982861" y="5635109"/>
            <a:ext cx="7178278" cy="290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250"/>
              </a:lnSpc>
              <a:buNone/>
            </a:pPr>
            <a:r>
              <a:rPr lang="en-US" sz="14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Посилення механізмів відшкодування шкоди потерпілим.</a:t>
            </a:r>
            <a:endParaRPr lang="en-US" sz="1400" dirty="0"/>
          </a:p>
        </p:txBody>
      </p:sp>
      <p:sp>
        <p:nvSpPr>
          <p:cNvPr id="13" name="Shape 10"/>
          <p:cNvSpPr/>
          <p:nvPr/>
        </p:nvSpPr>
        <p:spPr>
          <a:xfrm>
            <a:off x="793790" y="6295906"/>
            <a:ext cx="7556421" cy="1060728"/>
          </a:xfrm>
          <a:prstGeom prst="roundRect">
            <a:avLst>
              <a:gd name="adj" fmla="val 7185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4" name="Text 11"/>
          <p:cNvSpPr/>
          <p:nvPr/>
        </p:nvSpPr>
        <p:spPr>
          <a:xfrm>
            <a:off x="982861" y="6484977"/>
            <a:ext cx="2571869" cy="2834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200"/>
              </a:lnSpc>
              <a:buNone/>
            </a:pPr>
            <a:r>
              <a:rPr lang="en-US" sz="17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Примусове лікування</a:t>
            </a:r>
            <a:endParaRPr lang="en-US" sz="1750" dirty="0"/>
          </a:p>
        </p:txBody>
      </p:sp>
      <p:sp>
        <p:nvSpPr>
          <p:cNvPr id="15" name="Text 12"/>
          <p:cNvSpPr/>
          <p:nvPr/>
        </p:nvSpPr>
        <p:spPr>
          <a:xfrm>
            <a:off x="982861" y="6877288"/>
            <a:ext cx="7178278" cy="290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250"/>
              </a:lnSpc>
              <a:buNone/>
            </a:pPr>
            <a:r>
              <a:rPr lang="en-US" sz="14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Вдосконалені заходи медичного характеру для осіб з психічними розладами.</a:t>
            </a:r>
            <a:endParaRPr lang="en-US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707594"/>
            <a:ext cx="12151519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Відповідність Міжнародним Стандартам</a:t>
            </a:r>
            <a:endParaRPr lang="en-US" sz="4450" dirty="0"/>
          </a:p>
        </p:txBody>
      </p:sp>
      <p:sp>
        <p:nvSpPr>
          <p:cNvPr id="3" name="Text 1"/>
          <p:cNvSpPr/>
          <p:nvPr/>
        </p:nvSpPr>
        <p:spPr>
          <a:xfrm>
            <a:off x="2313861" y="299906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Конвенції ООН</a:t>
            </a:r>
            <a:endParaRPr lang="en-US" sz="2200" dirty="0"/>
          </a:p>
        </p:txBody>
      </p:sp>
      <p:sp>
        <p:nvSpPr>
          <p:cNvPr id="4" name="Text 2"/>
          <p:cNvSpPr/>
          <p:nvPr/>
        </p:nvSpPr>
        <p:spPr>
          <a:xfrm>
            <a:off x="793790" y="3489484"/>
            <a:ext cx="4355306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>
              <a:lnSpc>
                <a:spcPts val="2850"/>
              </a:lnSpc>
              <a:buNone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Імплементація норм боротьби з транснаціональною злочинністю та корупцією.</a:t>
            </a:r>
            <a:endParaRPr lang="en-US" sz="1750" dirty="0"/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9258" y="2870002"/>
            <a:ext cx="3651885" cy="3651885"/>
          </a:xfrm>
          <a:prstGeom prst="rect">
            <a:avLst/>
          </a:prstGeom>
        </p:spPr>
      </p:pic>
      <p:sp>
        <p:nvSpPr>
          <p:cNvPr id="6" name="Shape 3"/>
          <p:cNvSpPr/>
          <p:nvPr/>
        </p:nvSpPr>
        <p:spPr>
          <a:xfrm>
            <a:off x="5788938" y="3169682"/>
            <a:ext cx="566976" cy="566976"/>
          </a:xfrm>
          <a:prstGeom prst="roundRect">
            <a:avLst>
              <a:gd name="adj" fmla="val 1611154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7" name="Text 4"/>
          <p:cNvSpPr/>
          <p:nvPr/>
        </p:nvSpPr>
        <p:spPr>
          <a:xfrm>
            <a:off x="5944791" y="3293626"/>
            <a:ext cx="255151" cy="3189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200"/>
              </a:lnSpc>
              <a:buNone/>
            </a:pPr>
            <a:r>
              <a:rPr lang="en-US" sz="20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1</a:t>
            </a:r>
            <a:endParaRPr lang="en-US" sz="2000" dirty="0"/>
          </a:p>
        </p:txBody>
      </p:sp>
      <p:sp>
        <p:nvSpPr>
          <p:cNvPr id="8" name="Text 5"/>
          <p:cNvSpPr/>
          <p:nvPr/>
        </p:nvSpPr>
        <p:spPr>
          <a:xfrm>
            <a:off x="9481304" y="3180517"/>
            <a:ext cx="3559612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Стандарти Ради Європи</a:t>
            </a:r>
            <a:endParaRPr lang="en-US" sz="2200" dirty="0"/>
          </a:p>
        </p:txBody>
      </p:sp>
      <p:sp>
        <p:nvSpPr>
          <p:cNvPr id="9" name="Text 6"/>
          <p:cNvSpPr/>
          <p:nvPr/>
        </p:nvSpPr>
        <p:spPr>
          <a:xfrm>
            <a:off x="9481304" y="3670935"/>
            <a:ext cx="4355306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Адаптація до європейських практик захисту прав людини.</a:t>
            </a:r>
            <a:endParaRPr lang="en-US" sz="1750" dirty="0"/>
          </a:p>
        </p:txBody>
      </p:sp>
      <p:pic>
        <p:nvPicPr>
          <p:cNvPr id="10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9258" y="2870002"/>
            <a:ext cx="3651885" cy="3651885"/>
          </a:xfrm>
          <a:prstGeom prst="rect">
            <a:avLst/>
          </a:prstGeom>
        </p:spPr>
      </p:pic>
      <p:sp>
        <p:nvSpPr>
          <p:cNvPr id="11" name="Shape 7"/>
          <p:cNvSpPr/>
          <p:nvPr/>
        </p:nvSpPr>
        <p:spPr>
          <a:xfrm>
            <a:off x="8274368" y="3169682"/>
            <a:ext cx="566976" cy="566976"/>
          </a:xfrm>
          <a:prstGeom prst="roundRect">
            <a:avLst>
              <a:gd name="adj" fmla="val 1611154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2" name="Text 8"/>
          <p:cNvSpPr/>
          <p:nvPr/>
        </p:nvSpPr>
        <p:spPr>
          <a:xfrm>
            <a:off x="8430220" y="3293626"/>
            <a:ext cx="255151" cy="3189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200"/>
              </a:lnSpc>
              <a:buNone/>
            </a:pPr>
            <a:r>
              <a:rPr lang="en-US" sz="20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2</a:t>
            </a:r>
            <a:endParaRPr lang="en-US" sz="2000" dirty="0"/>
          </a:p>
        </p:txBody>
      </p:sp>
      <p:sp>
        <p:nvSpPr>
          <p:cNvPr id="13" name="Text 9"/>
          <p:cNvSpPr/>
          <p:nvPr/>
        </p:nvSpPr>
        <p:spPr>
          <a:xfrm>
            <a:off x="9481304" y="517648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Вимоги ЄС</a:t>
            </a:r>
            <a:endParaRPr lang="en-US" sz="2200" dirty="0"/>
          </a:p>
        </p:txBody>
      </p:sp>
      <p:sp>
        <p:nvSpPr>
          <p:cNvPr id="14" name="Text 10"/>
          <p:cNvSpPr/>
          <p:nvPr/>
        </p:nvSpPr>
        <p:spPr>
          <a:xfrm>
            <a:off x="9481304" y="5666899"/>
            <a:ext cx="4355306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Узгодження з правовою системою Європейського Союзу.</a:t>
            </a:r>
            <a:endParaRPr lang="en-US" sz="1750" dirty="0"/>
          </a:p>
        </p:txBody>
      </p:sp>
      <p:pic>
        <p:nvPicPr>
          <p:cNvPr id="15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9258" y="2870002"/>
            <a:ext cx="3651885" cy="3651885"/>
          </a:xfrm>
          <a:prstGeom prst="rect">
            <a:avLst/>
          </a:prstGeom>
        </p:spPr>
      </p:pic>
      <p:sp>
        <p:nvSpPr>
          <p:cNvPr id="16" name="Shape 11"/>
          <p:cNvSpPr/>
          <p:nvPr/>
        </p:nvSpPr>
        <p:spPr>
          <a:xfrm>
            <a:off x="8274368" y="5655112"/>
            <a:ext cx="566976" cy="566976"/>
          </a:xfrm>
          <a:prstGeom prst="roundRect">
            <a:avLst>
              <a:gd name="adj" fmla="val 1611154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7" name="Text 12"/>
          <p:cNvSpPr/>
          <p:nvPr/>
        </p:nvSpPr>
        <p:spPr>
          <a:xfrm>
            <a:off x="8430220" y="5779056"/>
            <a:ext cx="255151" cy="3189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200"/>
              </a:lnSpc>
              <a:buNone/>
            </a:pPr>
            <a:r>
              <a:rPr lang="en-US" sz="20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3</a:t>
            </a:r>
            <a:endParaRPr lang="en-US" sz="2000" dirty="0"/>
          </a:p>
        </p:txBody>
      </p:sp>
      <p:sp>
        <p:nvSpPr>
          <p:cNvPr id="18" name="Text 13"/>
          <p:cNvSpPr/>
          <p:nvPr/>
        </p:nvSpPr>
        <p:spPr>
          <a:xfrm>
            <a:off x="2313861" y="517648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Практика ЄСПЛ</a:t>
            </a:r>
            <a:endParaRPr lang="en-US" sz="2200" dirty="0"/>
          </a:p>
        </p:txBody>
      </p:sp>
      <p:sp>
        <p:nvSpPr>
          <p:cNvPr id="19" name="Text 14"/>
          <p:cNvSpPr/>
          <p:nvPr/>
        </p:nvSpPr>
        <p:spPr>
          <a:xfrm>
            <a:off x="793790" y="5666899"/>
            <a:ext cx="4355306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>
              <a:lnSpc>
                <a:spcPts val="2850"/>
              </a:lnSpc>
              <a:buNone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Врахування рішень Європейського суду з прав людини.</a:t>
            </a:r>
            <a:endParaRPr lang="en-US" sz="1750" dirty="0"/>
          </a:p>
        </p:txBody>
      </p:sp>
      <p:pic>
        <p:nvPicPr>
          <p:cNvPr id="2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9258" y="2870002"/>
            <a:ext cx="3651885" cy="3651885"/>
          </a:xfrm>
          <a:prstGeom prst="rect">
            <a:avLst/>
          </a:prstGeom>
        </p:spPr>
      </p:pic>
      <p:sp>
        <p:nvSpPr>
          <p:cNvPr id="21" name="Shape 15"/>
          <p:cNvSpPr/>
          <p:nvPr/>
        </p:nvSpPr>
        <p:spPr>
          <a:xfrm>
            <a:off x="5788938" y="5655112"/>
            <a:ext cx="566976" cy="566976"/>
          </a:xfrm>
          <a:prstGeom prst="roundRect">
            <a:avLst>
              <a:gd name="adj" fmla="val 1611154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22" name="Text 16"/>
          <p:cNvSpPr/>
          <p:nvPr/>
        </p:nvSpPr>
        <p:spPr>
          <a:xfrm>
            <a:off x="5944791" y="5779056"/>
            <a:ext cx="255151" cy="3189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200"/>
              </a:lnSpc>
              <a:buNone/>
            </a:pPr>
            <a:r>
              <a:rPr lang="en-US" sz="20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4</a:t>
            </a:r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29350" y="1060013"/>
            <a:ext cx="7658100" cy="12603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950"/>
              </a:lnSpc>
              <a:buNone/>
            </a:pPr>
            <a:r>
              <a:rPr lang="en-US" sz="39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Очікувані Результати та Перспективи</a:t>
            </a:r>
            <a:endParaRPr lang="en-US" sz="3950" dirty="0"/>
          </a:p>
        </p:txBody>
      </p:sp>
      <p:sp>
        <p:nvSpPr>
          <p:cNvPr id="4" name="Shape 1"/>
          <p:cNvSpPr/>
          <p:nvPr/>
        </p:nvSpPr>
        <p:spPr>
          <a:xfrm>
            <a:off x="6229350" y="2849642"/>
            <a:ext cx="453747" cy="453747"/>
          </a:xfrm>
          <a:prstGeom prst="roundRect">
            <a:avLst>
              <a:gd name="adj" fmla="val 18667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5" name="Text 2"/>
          <p:cNvSpPr/>
          <p:nvPr/>
        </p:nvSpPr>
        <p:spPr>
          <a:xfrm>
            <a:off x="6304955" y="2887444"/>
            <a:ext cx="302419" cy="3780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50"/>
              </a:lnSpc>
              <a:buNone/>
            </a:pPr>
            <a:r>
              <a:rPr lang="en-US" sz="23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1</a:t>
            </a:r>
            <a:endParaRPr lang="en-US" sz="2350" dirty="0"/>
          </a:p>
        </p:txBody>
      </p:sp>
      <p:sp>
        <p:nvSpPr>
          <p:cNvPr id="6" name="Text 3"/>
          <p:cNvSpPr/>
          <p:nvPr/>
        </p:nvSpPr>
        <p:spPr>
          <a:xfrm>
            <a:off x="6884670" y="2849642"/>
            <a:ext cx="6427470" cy="31503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50"/>
              </a:lnSpc>
              <a:buNone/>
            </a:pPr>
            <a:r>
              <a:rPr lang="en-US" sz="19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Підвищення ефективності кримінальної юстиції</a:t>
            </a:r>
            <a:endParaRPr lang="en-US" sz="1950" dirty="0"/>
          </a:p>
        </p:txBody>
      </p:sp>
      <p:sp>
        <p:nvSpPr>
          <p:cNvPr id="7" name="Text 4"/>
          <p:cNvSpPr/>
          <p:nvPr/>
        </p:nvSpPr>
        <p:spPr>
          <a:xfrm>
            <a:off x="6884670" y="3285649"/>
            <a:ext cx="7002780" cy="3226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500"/>
              </a:lnSpc>
              <a:buNone/>
            </a:pPr>
            <a:r>
              <a:rPr lang="en-US" sz="15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Справедливіша та більш збалансована система покарань.</a:t>
            </a:r>
            <a:endParaRPr lang="en-US" sz="1550" dirty="0"/>
          </a:p>
        </p:txBody>
      </p:sp>
      <p:sp>
        <p:nvSpPr>
          <p:cNvPr id="8" name="Shape 5"/>
          <p:cNvSpPr/>
          <p:nvPr/>
        </p:nvSpPr>
        <p:spPr>
          <a:xfrm>
            <a:off x="6229350" y="4036695"/>
            <a:ext cx="453747" cy="453747"/>
          </a:xfrm>
          <a:prstGeom prst="roundRect">
            <a:avLst>
              <a:gd name="adj" fmla="val 18667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9" name="Text 6"/>
          <p:cNvSpPr/>
          <p:nvPr/>
        </p:nvSpPr>
        <p:spPr>
          <a:xfrm>
            <a:off x="6304955" y="4074497"/>
            <a:ext cx="302419" cy="3780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50"/>
              </a:lnSpc>
              <a:buNone/>
            </a:pPr>
            <a:r>
              <a:rPr lang="en-US" sz="23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2</a:t>
            </a:r>
            <a:endParaRPr lang="en-US" sz="2350" dirty="0"/>
          </a:p>
        </p:txBody>
      </p:sp>
      <p:sp>
        <p:nvSpPr>
          <p:cNvPr id="10" name="Text 7"/>
          <p:cNvSpPr/>
          <p:nvPr/>
        </p:nvSpPr>
        <p:spPr>
          <a:xfrm>
            <a:off x="6884670" y="4036695"/>
            <a:ext cx="3813334" cy="31503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50"/>
              </a:lnSpc>
              <a:buNone/>
            </a:pPr>
            <a:r>
              <a:rPr lang="en-US" sz="19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Зниження рівня злочинності</a:t>
            </a:r>
            <a:endParaRPr lang="en-US" sz="1950" dirty="0"/>
          </a:p>
        </p:txBody>
      </p:sp>
      <p:sp>
        <p:nvSpPr>
          <p:cNvPr id="11" name="Text 8"/>
          <p:cNvSpPr/>
          <p:nvPr/>
        </p:nvSpPr>
        <p:spPr>
          <a:xfrm>
            <a:off x="6884670" y="4472702"/>
            <a:ext cx="7002780" cy="3226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500"/>
              </a:lnSpc>
              <a:buNone/>
            </a:pPr>
            <a:r>
              <a:rPr lang="en-US" sz="15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Посилення превентивної функції кримінального закону.</a:t>
            </a:r>
            <a:endParaRPr lang="en-US" sz="1550" dirty="0"/>
          </a:p>
        </p:txBody>
      </p:sp>
      <p:sp>
        <p:nvSpPr>
          <p:cNvPr id="12" name="Shape 9"/>
          <p:cNvSpPr/>
          <p:nvPr/>
        </p:nvSpPr>
        <p:spPr>
          <a:xfrm>
            <a:off x="6229350" y="5223748"/>
            <a:ext cx="453747" cy="453747"/>
          </a:xfrm>
          <a:prstGeom prst="roundRect">
            <a:avLst>
              <a:gd name="adj" fmla="val 18667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3" name="Text 10"/>
          <p:cNvSpPr/>
          <p:nvPr/>
        </p:nvSpPr>
        <p:spPr>
          <a:xfrm>
            <a:off x="6304955" y="5261550"/>
            <a:ext cx="302419" cy="3780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50"/>
              </a:lnSpc>
              <a:buNone/>
            </a:pPr>
            <a:r>
              <a:rPr lang="en-US" sz="23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3</a:t>
            </a:r>
            <a:endParaRPr lang="en-US" sz="2350" dirty="0"/>
          </a:p>
        </p:txBody>
      </p:sp>
      <p:sp>
        <p:nvSpPr>
          <p:cNvPr id="14" name="Text 11"/>
          <p:cNvSpPr/>
          <p:nvPr/>
        </p:nvSpPr>
        <p:spPr>
          <a:xfrm>
            <a:off x="6884670" y="5223748"/>
            <a:ext cx="4724162" cy="31503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50"/>
              </a:lnSpc>
              <a:buNone/>
            </a:pPr>
            <a:r>
              <a:rPr lang="en-US" sz="19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Гуманізація кримінальної політики</a:t>
            </a:r>
            <a:endParaRPr lang="en-US" sz="1950" dirty="0"/>
          </a:p>
        </p:txBody>
      </p:sp>
      <p:sp>
        <p:nvSpPr>
          <p:cNvPr id="15" name="Text 12"/>
          <p:cNvSpPr/>
          <p:nvPr/>
        </p:nvSpPr>
        <p:spPr>
          <a:xfrm>
            <a:off x="6884670" y="5659755"/>
            <a:ext cx="7002780" cy="3226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500"/>
              </a:lnSpc>
              <a:buNone/>
            </a:pPr>
            <a:r>
              <a:rPr lang="en-US" sz="15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Акцент на виправленні, а не лише на покаранні.</a:t>
            </a:r>
            <a:endParaRPr lang="en-US" sz="1550" dirty="0"/>
          </a:p>
        </p:txBody>
      </p:sp>
      <p:sp>
        <p:nvSpPr>
          <p:cNvPr id="16" name="Shape 13"/>
          <p:cNvSpPr/>
          <p:nvPr/>
        </p:nvSpPr>
        <p:spPr>
          <a:xfrm>
            <a:off x="6229350" y="6410801"/>
            <a:ext cx="453747" cy="453747"/>
          </a:xfrm>
          <a:prstGeom prst="roundRect">
            <a:avLst>
              <a:gd name="adj" fmla="val 18667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7" name="Text 14"/>
          <p:cNvSpPr/>
          <p:nvPr/>
        </p:nvSpPr>
        <p:spPr>
          <a:xfrm>
            <a:off x="6304955" y="6448604"/>
            <a:ext cx="302419" cy="3780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50"/>
              </a:lnSpc>
              <a:buNone/>
            </a:pPr>
            <a:r>
              <a:rPr lang="en-US" sz="23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4</a:t>
            </a:r>
            <a:endParaRPr lang="en-US" sz="2350" dirty="0"/>
          </a:p>
        </p:txBody>
      </p:sp>
      <p:sp>
        <p:nvSpPr>
          <p:cNvPr id="18" name="Text 15"/>
          <p:cNvSpPr/>
          <p:nvPr/>
        </p:nvSpPr>
        <p:spPr>
          <a:xfrm>
            <a:off x="6884670" y="6410801"/>
            <a:ext cx="6451640" cy="31503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50"/>
              </a:lnSpc>
              <a:buNone/>
            </a:pPr>
            <a:r>
              <a:rPr lang="en-US" sz="19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Інтеграція до європейського правового простору</a:t>
            </a:r>
            <a:endParaRPr lang="en-US" sz="1950" dirty="0"/>
          </a:p>
        </p:txBody>
      </p:sp>
      <p:sp>
        <p:nvSpPr>
          <p:cNvPr id="19" name="Text 16"/>
          <p:cNvSpPr/>
          <p:nvPr/>
        </p:nvSpPr>
        <p:spPr>
          <a:xfrm>
            <a:off x="6884670" y="6846808"/>
            <a:ext cx="7002780" cy="3226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500"/>
              </a:lnSpc>
              <a:buNone/>
            </a:pPr>
            <a:r>
              <a:rPr lang="en-US" sz="15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Наближення до стандартів країн ЄС у сфері кримінального права.</a:t>
            </a:r>
            <a:endParaRPr lang="en-US" sz="15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355</Words>
  <Application>Microsoft Macintosh PowerPoint</Application>
  <PresentationFormat>Произвольный</PresentationFormat>
  <Paragraphs>86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Open Sans Bold</vt:lpstr>
      <vt:lpstr>Open Sans</vt:lpstr>
      <vt:lpstr>Open Sans Medium</vt:lpstr>
      <vt:lpstr>Arial</vt:lpstr>
      <vt:lpstr>Crimson Pro Bold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Viacheslav Tuliakov</cp:lastModifiedBy>
  <cp:revision>1</cp:revision>
  <dcterms:created xsi:type="dcterms:W3CDTF">2025-03-11T05:00:38Z</dcterms:created>
  <dcterms:modified xsi:type="dcterms:W3CDTF">2025-10-05T08:48:13Z</dcterms:modified>
</cp:coreProperties>
</file>