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embeddedFontLst>
    <p:embeddedFont>
      <p:font typeface="Poppins Bold Italics" charset="0"/>
      <p:regular r:id="rId13"/>
    </p:embeddedFont>
    <p:embeddedFont>
      <p:font typeface="Bebas Neue Cyrillic" charset="0"/>
      <p:regular r:id="rId14"/>
    </p:embeddedFont>
    <p:embeddedFont>
      <p:font typeface="Poppins Bold" charset="0"/>
      <p:regular r:id="rId15"/>
    </p:embeddedFont>
    <p:embeddedFont>
      <p:font typeface="Poppins" charset="0"/>
      <p:regular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Poppins Italics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11.5.2026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7.sv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3.sv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279607" y="3562572"/>
            <a:ext cx="14946108" cy="2241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550"/>
              </a:lnSpc>
            </a:pPr>
            <a:r>
              <a:rPr lang="uk-UA" sz="9000" b="1" i="1" spc="-450" dirty="0" smtClean="0">
                <a:solidFill>
                  <a:srgbClr val="000000"/>
                </a:solidFill>
                <a:latin typeface="Poppins Bold Italics"/>
                <a:ea typeface="Poppins Bold Italics"/>
                <a:cs typeface="Poppins Bold Italics"/>
                <a:sym typeface="Poppins Bold Italics"/>
              </a:rPr>
              <a:t>Трансформація біблійних сюжетів у творчості І.Франка</a:t>
            </a:r>
            <a:endParaRPr lang="uk-UA" sz="9000" b="1" i="1" spc="-450" dirty="0">
              <a:solidFill>
                <a:srgbClr val="000000"/>
              </a:solidFill>
              <a:latin typeface="Poppins Bold Italics"/>
              <a:ea typeface="Poppins Bold Italics"/>
              <a:cs typeface="Poppins Bold Italics"/>
              <a:sym typeface="Poppins Bold Italics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28700" y="900965"/>
            <a:ext cx="16411446" cy="566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66"/>
              </a:lnSpc>
            </a:pPr>
            <a:r>
              <a:rPr lang="en-US" sz="3436" spc="171">
                <a:solidFill>
                  <a:srgbClr val="000000"/>
                </a:solidFill>
                <a:latin typeface="Bebas Neue Cyrillic"/>
                <a:ea typeface="Bebas Neue Cyrillic"/>
                <a:cs typeface="Bebas Neue Cyrillic"/>
                <a:sym typeface="Bebas Neue Cyrillic"/>
              </a:rPr>
              <a:t>до 170- річчя Івана Франка              до 170- річчя Івана Франка              до 170- річчя Івана Франка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2219970" y="6202377"/>
            <a:ext cx="6068030" cy="7703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980"/>
              </a:lnSpc>
            </a:pPr>
            <a:r>
              <a:rPr lang="en-US" sz="4600" b="1" spc="23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Швець Ксенія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8887210"/>
            <a:ext cx="16411446" cy="566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66"/>
              </a:lnSpc>
            </a:pPr>
            <a:r>
              <a:rPr lang="en-US" sz="3436" spc="171">
                <a:solidFill>
                  <a:srgbClr val="000000"/>
                </a:solidFill>
                <a:latin typeface="Bebas Neue Cyrillic"/>
                <a:ea typeface="Bebas Neue Cyrillic"/>
                <a:cs typeface="Bebas Neue Cyrillic"/>
                <a:sym typeface="Bebas Neue Cyrillic"/>
              </a:rPr>
              <a:t>до 170- річчя Івана Франка              до 170- річчя Івана Франка              до 170- річчя Івана Франка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0774137" y="-648820"/>
            <a:ext cx="9064324" cy="11584639"/>
            <a:chOff x="0" y="0"/>
            <a:chExt cx="1404301" cy="179476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404301" cy="1794764"/>
            </a:xfrm>
            <a:custGeom>
              <a:avLst/>
              <a:gdLst/>
              <a:ahLst/>
              <a:cxnLst/>
              <a:rect l="l" t="t" r="r" b="b"/>
              <a:pathLst>
                <a:path w="1404301" h="1794764">
                  <a:moveTo>
                    <a:pt x="0" y="0"/>
                  </a:moveTo>
                  <a:lnTo>
                    <a:pt x="1404301" y="0"/>
                  </a:lnTo>
                  <a:lnTo>
                    <a:pt x="1404301" y="1794764"/>
                  </a:lnTo>
                  <a:lnTo>
                    <a:pt x="0" y="1794764"/>
                  </a:lnTo>
                  <a:close/>
                </a:path>
              </a:pathLst>
            </a:custGeom>
            <a:blipFill>
              <a:blip r:embed="rId3" cstate="print"/>
              <a:stretch>
                <a:fillRect t="-3279" b="-3279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762000" y="899053"/>
            <a:ext cx="9566197" cy="9719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54"/>
              </a:lnSpc>
            </a:pPr>
            <a:r>
              <a:rPr lang="uk-UA" sz="7800" b="1" spc="-390" dirty="0" smtClean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Використані джерела</a:t>
            </a:r>
            <a:r>
              <a:rPr lang="ru-RU" sz="7800" b="1" spc="-390" dirty="0" smtClean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:</a:t>
            </a:r>
            <a:endParaRPr lang="en-US" sz="7800" b="1" spc="-390" dirty="0">
              <a:solidFill>
                <a:srgbClr val="0F0E0E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28700" y="3728428"/>
            <a:ext cx="8718767" cy="55298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72915" lvl="1" indent="-186458" algn="l">
              <a:lnSpc>
                <a:spcPts val="2297"/>
              </a:lnSpc>
              <a:buFont typeface="Arial"/>
              <a:buChar char="•"/>
            </a:pPr>
            <a:r>
              <a:rPr lang="en-US" sz="1727" spc="-86" dirty="0">
                <a:solidFill>
                  <a:srgbClr val="0F0E0E"/>
                </a:solidFill>
                <a:latin typeface="Poppins"/>
                <a:ea typeface="Poppins"/>
                <a:cs typeface="Poppins"/>
                <a:sym typeface="Poppins"/>
              </a:rPr>
              <a:t>https://arsenkaspruk.wordpress.com/2019/09/17/%D0%B0%D1%80%D1%81%D0%B5%D0%BD-%D0%BA%D0%B0%D1%81%D0%BF%D1%80%D1%83%D0%BA-%D0%BF%D0%BE%D0%B5%D0%BC%D0%B0-%D1%96%D0%B2%D0%B0%D0%BD%D0%B0-%D1%84%D1%80%D0%B0%D0%BD%D0%BA%D0%B0-%D1%81%D0%BC%D0%B5-2/</a:t>
            </a:r>
          </a:p>
          <a:p>
            <a:pPr marL="372915" lvl="1" indent="-186458" algn="l">
              <a:lnSpc>
                <a:spcPts val="2297"/>
              </a:lnSpc>
              <a:buFont typeface="Arial"/>
              <a:buChar char="•"/>
            </a:pPr>
            <a:r>
              <a:rPr lang="en-US" sz="1727" spc="-86" dirty="0">
                <a:solidFill>
                  <a:srgbClr val="0F0E0E"/>
                </a:solidFill>
                <a:latin typeface="Poppins"/>
                <a:ea typeface="Poppins"/>
                <a:cs typeface="Poppins"/>
                <a:sym typeface="Poppins"/>
              </a:rPr>
              <a:t>https://dimfranka.lviv.ua/material/%D0%B0%D0%BF%D0%BE%D0%BA%D1%80%D0%B8%D1%84%D0%B8-%D1%96-%D0%BB%D0%B5%D0%B3%D0%B5%D0%BD%D0%B4%D0%B8-%D0%B7-%D1%83%D0%BA%D1%80%D0%B0%D1%97%D0%BD%D1%81%D1%8C%D0%BA%D0%B8%D1%85-%D1%80%D1%83%D0%BA%D0%BE-3</a:t>
            </a:r>
          </a:p>
          <a:p>
            <a:pPr marL="372915" lvl="1" indent="-186458" algn="l">
              <a:lnSpc>
                <a:spcPts val="2297"/>
              </a:lnSpc>
              <a:buFont typeface="Arial"/>
              <a:buChar char="•"/>
            </a:pPr>
            <a:r>
              <a:rPr lang="en-US" sz="1727" spc="-86" dirty="0">
                <a:solidFill>
                  <a:srgbClr val="0F0E0E"/>
                </a:solidFill>
                <a:latin typeface="Poppins"/>
                <a:ea typeface="Poppins"/>
                <a:cs typeface="Poppins"/>
                <a:sym typeface="Poppins"/>
              </a:rPr>
              <a:t>https://lektorium.in.ua/analiz-pasport-poemi-mojsej-ivana-franka/</a:t>
            </a:r>
          </a:p>
          <a:p>
            <a:pPr marL="372915" lvl="1" indent="-186458" algn="l">
              <a:lnSpc>
                <a:spcPts val="2297"/>
              </a:lnSpc>
              <a:buFont typeface="Arial"/>
              <a:buChar char="•"/>
            </a:pPr>
            <a:r>
              <a:rPr lang="en-US" sz="1727" spc="-86" dirty="0">
                <a:solidFill>
                  <a:srgbClr val="0F0E0E"/>
                </a:solidFill>
                <a:latin typeface="Poppins"/>
                <a:ea typeface="Poppins"/>
                <a:cs typeface="Poppins"/>
                <a:sym typeface="Poppins"/>
              </a:rPr>
              <a:t>https://arsenkaspruk.wordpress.com/2018/04/24/%D0%BF%D0%BE%D0%B5%D0%BC%D0%B0-%D1%96%D0%B2%D0%B0%D0%BD%D0%B0-%D1%84%D1%80%D0%B0%D0%BD%D0%BA%D0%B0-%D1%96%D0%B2%D0%B0%D0%BD-%D0%B2%D0%B8%D1%88%D0%B5%D0%BD%D1%81%D1%8C%D0%BA%D0%B8%D0%B9</a:t>
            </a:r>
          </a:p>
          <a:p>
            <a:pPr marL="372915" lvl="1" indent="-186458" algn="l">
              <a:lnSpc>
                <a:spcPts val="2297"/>
              </a:lnSpc>
              <a:buFont typeface="Arial"/>
              <a:buChar char="•"/>
            </a:pPr>
            <a:r>
              <a:rPr lang="en-US" sz="1727" spc="-86" dirty="0">
                <a:solidFill>
                  <a:srgbClr val="0F0E0E"/>
                </a:solidFill>
                <a:latin typeface="Poppins"/>
                <a:ea typeface="Poppins"/>
                <a:cs typeface="Poppins"/>
                <a:sym typeface="Poppins"/>
              </a:rPr>
              <a:t>https://www.inst-ukr.lviv.ua/uk/publications/materials/documents/?newsid=424</a:t>
            </a:r>
          </a:p>
          <a:p>
            <a:pPr marL="372915" lvl="1" indent="-186458" algn="l">
              <a:lnSpc>
                <a:spcPts val="2297"/>
              </a:lnSpc>
              <a:buFont typeface="Arial"/>
              <a:buChar char="•"/>
            </a:pPr>
            <a:r>
              <a:rPr lang="en-US" sz="1727" spc="-86" dirty="0">
                <a:solidFill>
                  <a:srgbClr val="0F0E0E"/>
                </a:solidFill>
                <a:latin typeface="Poppins"/>
                <a:ea typeface="Poppins"/>
                <a:cs typeface="Poppins"/>
                <a:sym typeface="Poppins"/>
              </a:rPr>
              <a:t>https://www.ukrlib.com.ua/books/printit.php?tid=5334</a:t>
            </a:r>
          </a:p>
          <a:p>
            <a:pPr marL="372915" lvl="1" indent="-186458" algn="l">
              <a:lnSpc>
                <a:spcPts val="2297"/>
              </a:lnSpc>
              <a:buFont typeface="Arial"/>
              <a:buChar char="•"/>
            </a:pPr>
            <a:r>
              <a:rPr lang="en-US" sz="1727" spc="-86" dirty="0">
                <a:solidFill>
                  <a:srgbClr val="0F0E0E"/>
                </a:solidFill>
                <a:latin typeface="Poppins"/>
                <a:ea typeface="Poppins"/>
                <a:cs typeface="Poppins"/>
                <a:sym typeface="Poppins"/>
              </a:rPr>
              <a:t>https://www.bible.com/uk/bible/compare/ECC.1.2-3,8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2543006" y="249787"/>
            <a:ext cx="526028" cy="1915996"/>
          </a:xfrm>
          <a:custGeom>
            <a:avLst/>
            <a:gdLst/>
            <a:ahLst/>
            <a:cxnLst/>
            <a:rect l="l" t="t" r="r" b="b"/>
            <a:pathLst>
              <a:path w="526028" h="1915996">
                <a:moveTo>
                  <a:pt x="0" y="0"/>
                </a:moveTo>
                <a:lnTo>
                  <a:pt x="526028" y="0"/>
                </a:lnTo>
                <a:lnTo>
                  <a:pt x="526028" y="1915997"/>
                </a:lnTo>
                <a:lnTo>
                  <a:pt x="0" y="191599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0982082" y="2494970"/>
            <a:ext cx="6277218" cy="9064324"/>
            <a:chOff x="0" y="0"/>
            <a:chExt cx="972505" cy="140430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972505" cy="1404301"/>
            </a:xfrm>
            <a:custGeom>
              <a:avLst/>
              <a:gdLst/>
              <a:ahLst/>
              <a:cxnLst/>
              <a:rect l="l" t="t" r="r" b="b"/>
              <a:pathLst>
                <a:path w="972505" h="1404301">
                  <a:moveTo>
                    <a:pt x="0" y="0"/>
                  </a:moveTo>
                  <a:lnTo>
                    <a:pt x="972505" y="0"/>
                  </a:lnTo>
                  <a:lnTo>
                    <a:pt x="972505" y="1404301"/>
                  </a:lnTo>
                  <a:lnTo>
                    <a:pt x="0" y="1404301"/>
                  </a:lnTo>
                  <a:close/>
                </a:path>
              </a:pathLst>
            </a:custGeom>
            <a:blipFill>
              <a:blip r:embed="rId5" cstate="print"/>
              <a:stretch>
                <a:fillRect l="-78355" r="-78355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1028700" y="2027474"/>
            <a:ext cx="8914965" cy="2562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405"/>
              </a:lnSpc>
            </a:pPr>
            <a:r>
              <a:rPr lang="en-US" sz="9900" b="1" spc="-495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Що побудило писати..?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1007024"/>
            <a:ext cx="16230600" cy="363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777"/>
              </a:lnSpc>
            </a:pP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Передумови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Смерть Каїна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Мойсей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Іван Вишенський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Цикл “ЖСП”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притча про нерозум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вічне життя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87139" y="5095875"/>
            <a:ext cx="8914965" cy="32948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47"/>
              </a:lnSpc>
            </a:pPr>
            <a:r>
              <a:rPr lang="en-US" sz="2497" spc="12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Франко займався науковим дослідженням Біблії. Його праця «Створення світу» була однією з перших спроб в Україні проаналізувати “Книгу Буття” з погляду науки та тогочасної археології, за що він навіть мав конфлікти з духовенством. Він  доводить, що євреї запозичили багато сюжетів у більш давніх народів Месопотамії, переробивши їх під свою релігію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4594186" y="204796"/>
            <a:ext cx="550605" cy="2005515"/>
          </a:xfrm>
          <a:custGeom>
            <a:avLst/>
            <a:gdLst/>
            <a:ahLst/>
            <a:cxnLst/>
            <a:rect l="l" t="t" r="r" b="b"/>
            <a:pathLst>
              <a:path w="550605" h="2005515">
                <a:moveTo>
                  <a:pt x="0" y="0"/>
                </a:moveTo>
                <a:lnTo>
                  <a:pt x="550605" y="0"/>
                </a:lnTo>
                <a:lnTo>
                  <a:pt x="550605" y="2005516"/>
                </a:lnTo>
                <a:lnTo>
                  <a:pt x="0" y="2005516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214891" y="3145614"/>
            <a:ext cx="4654597" cy="6591331"/>
            <a:chOff x="0" y="0"/>
            <a:chExt cx="882355" cy="124949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82355" cy="1249494"/>
            </a:xfrm>
            <a:custGeom>
              <a:avLst/>
              <a:gdLst/>
              <a:ahLst/>
              <a:cxnLst/>
              <a:rect l="l" t="t" r="r" b="b"/>
              <a:pathLst>
                <a:path w="882355" h="1249494">
                  <a:moveTo>
                    <a:pt x="166328" y="0"/>
                  </a:moveTo>
                  <a:lnTo>
                    <a:pt x="716026" y="0"/>
                  </a:lnTo>
                  <a:cubicBezTo>
                    <a:pt x="807887" y="0"/>
                    <a:pt x="882355" y="74468"/>
                    <a:pt x="882355" y="166328"/>
                  </a:cubicBezTo>
                  <a:lnTo>
                    <a:pt x="882355" y="1083166"/>
                  </a:lnTo>
                  <a:cubicBezTo>
                    <a:pt x="882355" y="1127279"/>
                    <a:pt x="864831" y="1169585"/>
                    <a:pt x="833638" y="1200778"/>
                  </a:cubicBezTo>
                  <a:cubicBezTo>
                    <a:pt x="802446" y="1231970"/>
                    <a:pt x="760139" y="1249494"/>
                    <a:pt x="716026" y="1249494"/>
                  </a:cubicBezTo>
                  <a:lnTo>
                    <a:pt x="166328" y="1249494"/>
                  </a:lnTo>
                  <a:cubicBezTo>
                    <a:pt x="122215" y="1249494"/>
                    <a:pt x="79909" y="1231970"/>
                    <a:pt x="48716" y="1200778"/>
                  </a:cubicBezTo>
                  <a:cubicBezTo>
                    <a:pt x="17524" y="1169585"/>
                    <a:pt x="0" y="1127279"/>
                    <a:pt x="0" y="1083166"/>
                  </a:cubicBezTo>
                  <a:lnTo>
                    <a:pt x="0" y="166328"/>
                  </a:lnTo>
                  <a:cubicBezTo>
                    <a:pt x="0" y="122215"/>
                    <a:pt x="17524" y="79909"/>
                    <a:pt x="48716" y="48716"/>
                  </a:cubicBezTo>
                  <a:cubicBezTo>
                    <a:pt x="79909" y="17524"/>
                    <a:pt x="122215" y="0"/>
                    <a:pt x="166328" y="0"/>
                  </a:cubicBezTo>
                  <a:close/>
                </a:path>
              </a:pathLst>
            </a:custGeom>
            <a:blipFill>
              <a:blip r:embed="rId5" cstate="print"/>
              <a:stretch>
                <a:fillRect l="-9361" t="-5201" r="-9458" b="-13395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656388" y="1898132"/>
            <a:ext cx="9000648" cy="15327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23"/>
              </a:lnSpc>
            </a:pPr>
            <a:r>
              <a:rPr lang="en-US" sz="11500" b="1" spc="-622" dirty="0" err="1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Смерть</a:t>
            </a:r>
            <a:r>
              <a:rPr lang="ru-RU" sz="11500" b="1" spc="-622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11500" b="1" spc="-622" dirty="0" err="1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Каїна</a:t>
            </a:r>
            <a:endParaRPr lang="en-US" sz="11500" b="1" spc="-622" dirty="0">
              <a:solidFill>
                <a:srgbClr val="000000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942535" y="2168318"/>
            <a:ext cx="9104337" cy="3296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6"/>
              </a:lnSpc>
            </a:pPr>
            <a:r>
              <a:rPr lang="ru-RU" sz="2373" b="1" spc="118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      </a:t>
            </a:r>
            <a:r>
              <a:rPr lang="en-US" sz="2373" b="1" spc="118" dirty="0" err="1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Основні</a:t>
            </a:r>
            <a:r>
              <a:rPr lang="en-US" sz="2373" b="1" spc="118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2373" b="1" spc="118" dirty="0" err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мотив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и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та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ідеї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поеми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  <a:p>
            <a:pPr marL="512543" lvl="1" indent="-256271" algn="l">
              <a:lnSpc>
                <a:spcPts val="3086"/>
              </a:lnSpc>
              <a:buFont typeface="Arial"/>
              <a:buChar char="•"/>
            </a:pPr>
            <a:r>
              <a:rPr lang="en-US" sz="2373" b="1" u="sng" spc="118" dirty="0" err="1">
                <a:solidFill>
                  <a:srgbClr val="4EA46A"/>
                </a:solidFill>
                <a:latin typeface="Poppins Bold"/>
                <a:ea typeface="Poppins Bold"/>
                <a:cs typeface="Poppins Bold"/>
                <a:sym typeface="Poppins Bold"/>
              </a:rPr>
              <a:t>Переосмислення</a:t>
            </a:r>
            <a:r>
              <a:rPr lang="en-US" sz="2373" b="1" u="sng" spc="118" dirty="0">
                <a:solidFill>
                  <a:srgbClr val="4EA46A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2373" b="1" u="sng" spc="118" dirty="0" err="1">
                <a:solidFill>
                  <a:srgbClr val="4EA46A"/>
                </a:solidFill>
                <a:latin typeface="Poppins Bold"/>
                <a:ea typeface="Poppins Bold"/>
                <a:cs typeface="Poppins Bold"/>
                <a:sym typeface="Poppins Bold"/>
              </a:rPr>
              <a:t>сюжету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Франко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відходить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від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біблійного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канону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фокусуючись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на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внутрішньому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світі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Каїна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та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його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бажанні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перервати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прокляття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.</a:t>
            </a:r>
          </a:p>
          <a:p>
            <a:pPr marL="512543" lvl="1" indent="-256271" algn="l">
              <a:lnSpc>
                <a:spcPts val="3086"/>
              </a:lnSpc>
              <a:buFont typeface="Arial"/>
              <a:buChar char="•"/>
            </a:pPr>
            <a:r>
              <a:rPr lang="en-US" sz="2373" b="1" u="sng" spc="118" dirty="0" err="1">
                <a:solidFill>
                  <a:srgbClr val="4EA46A"/>
                </a:solidFill>
                <a:latin typeface="Poppins Bold"/>
                <a:ea typeface="Poppins Bold"/>
                <a:cs typeface="Poppins Bold"/>
                <a:sym typeface="Poppins Bold"/>
              </a:rPr>
              <a:t>Образ</a:t>
            </a:r>
            <a:r>
              <a:rPr lang="en-US" sz="2373" b="1" u="sng" spc="118" dirty="0">
                <a:solidFill>
                  <a:srgbClr val="4EA46A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2373" b="1" u="sng" spc="118" dirty="0" err="1">
                <a:solidFill>
                  <a:srgbClr val="4EA46A"/>
                </a:solidFill>
                <a:latin typeface="Poppins Bold"/>
                <a:ea typeface="Poppins Bold"/>
                <a:cs typeface="Poppins Bold"/>
                <a:sym typeface="Poppins Bold"/>
              </a:rPr>
              <a:t>Каїна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Це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не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просто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братовбивця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а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втомлена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особистість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яка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шукає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спокою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що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відображено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у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його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роздумах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та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втомі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від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373" spc="118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ненависті</a:t>
            </a:r>
            <a:r>
              <a:rPr lang="en-US" sz="2373" spc="118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</a:p>
          <a:p>
            <a:pPr algn="l">
              <a:lnSpc>
                <a:spcPts val="4386"/>
              </a:lnSpc>
            </a:pPr>
            <a:endParaRPr dirty="0"/>
          </a:p>
        </p:txBody>
      </p:sp>
      <p:sp>
        <p:nvSpPr>
          <p:cNvPr id="8" name="TextBox 8"/>
          <p:cNvSpPr txBox="1"/>
          <p:nvPr/>
        </p:nvSpPr>
        <p:spPr>
          <a:xfrm>
            <a:off x="5498990" y="5436588"/>
            <a:ext cx="12102323" cy="4457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73"/>
              </a:lnSpc>
            </a:pPr>
            <a:r>
              <a:rPr lang="en-US" sz="2287" b="1" spc="114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Сюжетна схема поеми</a:t>
            </a:r>
            <a:r>
              <a:rPr lang="en-US" sz="2287" spc="11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Умовно поему можна поділити на чотири частини, що відповідають чотирьом, найголовнішим станам душі Каїна, його настрою.</a:t>
            </a:r>
          </a:p>
          <a:p>
            <a:pPr algn="just">
              <a:lnSpc>
                <a:spcPts val="2973"/>
              </a:lnSpc>
            </a:pPr>
            <a:r>
              <a:rPr lang="en-US" sz="2287" b="1" spc="114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I.</a:t>
            </a:r>
            <a:r>
              <a:rPr lang="en-US" sz="2287" spc="11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Каїн, проклятий батьками та богом, блукає разом з дружиною по світі. Смерть дружини.</a:t>
            </a:r>
          </a:p>
          <a:p>
            <a:pPr algn="just">
              <a:lnSpc>
                <a:spcPts val="2973"/>
              </a:lnSpc>
            </a:pPr>
            <a:r>
              <a:rPr lang="en-US" sz="2287" b="1" spc="114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II.</a:t>
            </a:r>
            <a:r>
              <a:rPr lang="en-US" sz="2287" spc="11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Мандруючи після смерті дружини, Каїн здалека побачив рай і захотів на нього подивитися. Подорож до стін раю, а потім до гори, звідки відкривається вид раю.</a:t>
            </a:r>
          </a:p>
          <a:p>
            <a:pPr algn="just">
              <a:lnSpc>
                <a:spcPts val="2973"/>
              </a:lnSpc>
            </a:pPr>
            <a:r>
              <a:rPr lang="en-US" sz="2287" b="1" spc="114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III. </a:t>
            </a:r>
            <a:r>
              <a:rPr lang="en-US" sz="2287" spc="11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Споглядання раю з гори і рефлексії, роздуми. Зрозуміння, що рай для людей в їх серці — це любов до людей.</a:t>
            </a:r>
          </a:p>
          <a:p>
            <a:pPr algn="just">
              <a:lnSpc>
                <a:spcPts val="2976"/>
              </a:lnSpc>
            </a:pPr>
            <a:r>
              <a:rPr lang="en-US" sz="2289" b="1" spc="114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IV.</a:t>
            </a:r>
            <a:r>
              <a:rPr lang="en-US" sz="2289" spc="11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Похід до людей, своїх нащадків, з метою сповістити їм своє відкриття і смерть від стріли сліпого Лемеха.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1006793"/>
            <a:ext cx="16230600" cy="363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777"/>
              </a:lnSpc>
            </a:pP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Передумови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Смерть Каїна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Мойсей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Іван Вишенський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Цикл “ЖСП”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притча про нерозум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вічне життя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3390900"/>
            <a:ext cx="2971800" cy="8592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02"/>
              </a:lnSpc>
              <a:spcBef>
                <a:spcPct val="0"/>
              </a:spcBef>
            </a:pPr>
            <a:r>
              <a:rPr lang="ru-RU" sz="4787" b="1" spc="-239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(</a:t>
            </a:r>
            <a:r>
              <a:rPr lang="en-US" sz="4787" b="1" spc="-239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188</a:t>
            </a:r>
            <a:r>
              <a:rPr lang="ru-RU" sz="4787" b="1" spc="-239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8 р.)</a:t>
            </a:r>
            <a:endParaRPr lang="en-US" sz="4787" b="1" spc="-239" dirty="0">
              <a:solidFill>
                <a:srgbClr val="000000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6452930" y="493834"/>
            <a:ext cx="404836" cy="1474567"/>
          </a:xfrm>
          <a:custGeom>
            <a:avLst/>
            <a:gdLst/>
            <a:ahLst/>
            <a:cxnLst/>
            <a:rect l="l" t="t" r="r" b="b"/>
            <a:pathLst>
              <a:path w="404836" h="1474567">
                <a:moveTo>
                  <a:pt x="0" y="0"/>
                </a:moveTo>
                <a:lnTo>
                  <a:pt x="404836" y="0"/>
                </a:lnTo>
                <a:lnTo>
                  <a:pt x="404836" y="1474567"/>
                </a:lnTo>
                <a:lnTo>
                  <a:pt x="0" y="1474567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94169" y="5330912"/>
            <a:ext cx="669062" cy="1243190"/>
          </a:xfrm>
          <a:custGeom>
            <a:avLst/>
            <a:gdLst/>
            <a:ahLst/>
            <a:cxnLst/>
            <a:rect l="l" t="t" r="r" b="b"/>
            <a:pathLst>
              <a:path w="669062" h="1243190">
                <a:moveTo>
                  <a:pt x="0" y="0"/>
                </a:moveTo>
                <a:lnTo>
                  <a:pt x="669062" y="0"/>
                </a:lnTo>
                <a:lnTo>
                  <a:pt x="669062" y="1243190"/>
                </a:lnTo>
                <a:lnTo>
                  <a:pt x="0" y="1243190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print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6264509" y="5330912"/>
            <a:ext cx="1069143" cy="1243190"/>
          </a:xfrm>
          <a:custGeom>
            <a:avLst/>
            <a:gdLst/>
            <a:ahLst/>
            <a:cxnLst/>
            <a:rect l="l" t="t" r="r" b="b"/>
            <a:pathLst>
              <a:path w="1069143" h="1243190">
                <a:moveTo>
                  <a:pt x="0" y="0"/>
                </a:moveTo>
                <a:lnTo>
                  <a:pt x="1069143" y="0"/>
                </a:lnTo>
                <a:lnTo>
                  <a:pt x="1069143" y="1243190"/>
                </a:lnTo>
                <a:lnTo>
                  <a:pt x="0" y="1243190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print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584927" y="5330912"/>
            <a:ext cx="1053321" cy="1243190"/>
          </a:xfrm>
          <a:custGeom>
            <a:avLst/>
            <a:gdLst/>
            <a:ahLst/>
            <a:cxnLst/>
            <a:rect l="l" t="t" r="r" b="b"/>
            <a:pathLst>
              <a:path w="1053321" h="1243190">
                <a:moveTo>
                  <a:pt x="0" y="0"/>
                </a:moveTo>
                <a:lnTo>
                  <a:pt x="1053321" y="0"/>
                </a:lnTo>
                <a:lnTo>
                  <a:pt x="1053321" y="1243190"/>
                </a:lnTo>
                <a:lnTo>
                  <a:pt x="0" y="1243190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-813538" y="1988843"/>
            <a:ext cx="12572334" cy="2999588"/>
            <a:chOff x="0" y="0"/>
            <a:chExt cx="1947784" cy="46471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947784" cy="464715"/>
            </a:xfrm>
            <a:custGeom>
              <a:avLst/>
              <a:gdLst/>
              <a:ahLst/>
              <a:cxnLst/>
              <a:rect l="l" t="t" r="r" b="b"/>
              <a:pathLst>
                <a:path w="1947784" h="464715">
                  <a:moveTo>
                    <a:pt x="0" y="0"/>
                  </a:moveTo>
                  <a:lnTo>
                    <a:pt x="1947784" y="0"/>
                  </a:lnTo>
                  <a:lnTo>
                    <a:pt x="1947784" y="464715"/>
                  </a:lnTo>
                  <a:lnTo>
                    <a:pt x="0" y="464715"/>
                  </a:lnTo>
                  <a:close/>
                </a:path>
              </a:pathLst>
            </a:custGeom>
            <a:blipFill>
              <a:blip r:embed="rId12" cstate="print">
                <a:alphaModFix amt="34000"/>
              </a:blip>
              <a:stretch>
                <a:fillRect t="-91715" b="-437380"/>
              </a:stretch>
            </a:blipFill>
          </p:spPr>
        </p:sp>
      </p:grpSp>
      <p:sp>
        <p:nvSpPr>
          <p:cNvPr id="9" name="TextBox 9"/>
          <p:cNvSpPr txBox="1"/>
          <p:nvPr/>
        </p:nvSpPr>
        <p:spPr>
          <a:xfrm>
            <a:off x="519404" y="2457472"/>
            <a:ext cx="10158293" cy="23004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870"/>
              </a:lnSpc>
            </a:pPr>
            <a:r>
              <a:rPr lang="en-US" sz="16706" b="1" spc="-835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Мойсей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994366" y="1809683"/>
            <a:ext cx="5960101" cy="4282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797"/>
              </a:lnSpc>
            </a:pPr>
            <a:r>
              <a:rPr lang="en-US" sz="235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Іван Франко у пролозі “Мойсей” звертається до свого замученого, розбитого народу, який стоїть на роздоріжжі й не знає, куди йти. Франко перетворив </a:t>
            </a:r>
            <a:r>
              <a:rPr lang="en-US" sz="235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релігійну історію на психологічну драму</a:t>
            </a:r>
            <a:r>
              <a:rPr lang="en-US" sz="235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про долю народного провідника, адаптувавши її до реалій українського державотворення.</a:t>
            </a:r>
          </a:p>
          <a:p>
            <a:pPr algn="just">
              <a:lnSpc>
                <a:spcPts val="2797"/>
              </a:lnSpc>
            </a:pPr>
            <a:endParaRPr/>
          </a:p>
          <a:p>
            <a:pPr algn="just">
              <a:lnSpc>
                <a:spcPts val="2797"/>
              </a:lnSpc>
            </a:pPr>
            <a:endParaRPr/>
          </a:p>
          <a:p>
            <a:pPr algn="just">
              <a:lnSpc>
                <a:spcPts val="316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774656" y="5283287"/>
            <a:ext cx="4080278" cy="3638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16"/>
              </a:lnSpc>
            </a:pPr>
            <a:r>
              <a:rPr lang="en-US" sz="2243" b="1" spc="112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Психологізм проти епічності</a:t>
            </a:r>
            <a:r>
              <a:rPr lang="en-US" sz="2243" spc="112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 У Біблії Мойсей — непохитний виконавець Божої волі. У Франка він — рефлексуючий інтелігент, який мучиться сумнівами, страждає від самотності та веде внутрішню боротьбу.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743227" y="5283287"/>
            <a:ext cx="4432125" cy="3638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16"/>
              </a:lnSpc>
            </a:pPr>
            <a:r>
              <a:rPr lang="en-US" sz="2243" b="1" spc="112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Притча про терен:</a:t>
            </a:r>
            <a:r>
              <a:rPr lang="en-US" sz="2243" spc="112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Франко вкладає в уста Мойсея притчу про дерева, що обирали собі короля (де терен погоджується стати царем, щоб служити іншим). У Біблії (Книга Суддів) цю притчу розповідає Йотам, і вона має дещо інший контекст.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047823" y="5283287"/>
            <a:ext cx="3906644" cy="43622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16"/>
              </a:lnSpc>
            </a:pPr>
            <a:r>
              <a:rPr lang="en-US" sz="2243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Акцент на майбутньом</a:t>
            </a:r>
            <a:r>
              <a:rPr lang="en-US" sz="2243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у: Франко завершує поему появою нового вождя — Єгошуа, який закликає народ «До бою!», символізуючи готовність нового покоління до боротьби. Біблійний варіант більше зосереджений на релігійному аспекті передачі влади.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1006793"/>
            <a:ext cx="16230600" cy="363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777"/>
              </a:lnSpc>
            </a:pP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Передумови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Смерть Каїна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Мойсей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Іван Вишенський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Цикл “ЖСП”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притча про нерозум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вічне життя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848600" y="2933700"/>
            <a:ext cx="3429000" cy="10599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699"/>
              </a:lnSpc>
              <a:spcBef>
                <a:spcPct val="0"/>
              </a:spcBef>
            </a:pPr>
            <a:r>
              <a:rPr lang="ru-RU" sz="6214" b="1" spc="-310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(</a:t>
            </a:r>
            <a:r>
              <a:rPr lang="en-US" sz="6214" b="1" spc="-310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1905</a:t>
            </a:r>
            <a:r>
              <a:rPr lang="ru-RU" sz="6214" b="1" spc="-310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р.)</a:t>
            </a:r>
            <a:endParaRPr lang="en-US" sz="6214" b="1" spc="-310" dirty="0">
              <a:solidFill>
                <a:srgbClr val="000000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8384114" y="-124892"/>
            <a:ext cx="719198" cy="2619597"/>
          </a:xfrm>
          <a:custGeom>
            <a:avLst/>
            <a:gdLst/>
            <a:ahLst/>
            <a:cxnLst/>
            <a:rect l="l" t="t" r="r" b="b"/>
            <a:pathLst>
              <a:path w="719198" h="2619597">
                <a:moveTo>
                  <a:pt x="0" y="0"/>
                </a:moveTo>
                <a:lnTo>
                  <a:pt x="719199" y="0"/>
                </a:lnTo>
                <a:lnTo>
                  <a:pt x="719199" y="2619597"/>
                </a:lnTo>
                <a:lnTo>
                  <a:pt x="0" y="2619597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2806003" y="1797821"/>
            <a:ext cx="5481997" cy="8489179"/>
            <a:chOff x="0" y="0"/>
            <a:chExt cx="989919" cy="149163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989919" cy="1491636"/>
            </a:xfrm>
            <a:custGeom>
              <a:avLst/>
              <a:gdLst/>
              <a:ahLst/>
              <a:cxnLst/>
              <a:rect l="l" t="t" r="r" b="b"/>
              <a:pathLst>
                <a:path w="989919" h="1491636">
                  <a:moveTo>
                    <a:pt x="0" y="0"/>
                  </a:moveTo>
                  <a:lnTo>
                    <a:pt x="989919" y="0"/>
                  </a:lnTo>
                  <a:lnTo>
                    <a:pt x="989919" y="1491636"/>
                  </a:lnTo>
                  <a:lnTo>
                    <a:pt x="0" y="1491636"/>
                  </a:lnTo>
                  <a:close/>
                </a:path>
              </a:pathLst>
            </a:custGeom>
            <a:blipFill>
              <a:blip r:embed="rId6" cstate="print"/>
              <a:stretch>
                <a:fillRect l="-30705" t="-33909" r="-26686" b="-13726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825940" y="7393170"/>
            <a:ext cx="10680260" cy="12710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550"/>
              </a:lnSpc>
            </a:pPr>
            <a:r>
              <a:rPr lang="en-US" sz="10052" b="1" spc="-502" dirty="0" err="1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Іван</a:t>
            </a:r>
            <a:r>
              <a:rPr lang="en-US" sz="10052" b="1" spc="-502" dirty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10052" b="1" spc="-502" dirty="0" err="1" smtClean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Вишенський</a:t>
            </a:r>
            <a:r>
              <a:rPr lang="ru-RU" sz="10052" b="1" spc="-502" dirty="0" smtClean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endParaRPr lang="en-US" sz="10052" b="1" spc="-502" dirty="0">
              <a:solidFill>
                <a:srgbClr val="0F0E0E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5940" y="1975809"/>
            <a:ext cx="10972252" cy="4173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039"/>
              </a:lnSpc>
            </a:pPr>
            <a:r>
              <a:rPr lang="en-US" sz="2338" spc="11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Старий монах Іван Вишенський живе відлюдником у печері на святій горі Афон. Він дав обітницю мовчання і цілковитого відречення від світу, щоб з’єднатися з Богом. Він чекає на «божественне світло», харчується лише тим, що йому спускають у кошику на мотузці, і постійно молиться. </a:t>
            </a:r>
          </a:p>
          <a:p>
            <a:pPr algn="just">
              <a:lnSpc>
                <a:spcPts val="3039"/>
              </a:lnSpc>
            </a:pPr>
            <a:r>
              <a:rPr lang="en-US" sz="2338" spc="11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Коли човен з українцями відпливає, Вишенський раптом усвідомлює, що його аскетизм — це егоїзм. Він бачить у сонячному промінні шлях на воді й кидається за ними.</a:t>
            </a:r>
          </a:p>
          <a:p>
            <a:pPr algn="just">
              <a:lnSpc>
                <a:spcPts val="3039"/>
              </a:lnSpc>
            </a:pPr>
            <a:endParaRPr/>
          </a:p>
          <a:p>
            <a:pPr algn="just">
              <a:lnSpc>
                <a:spcPts val="3039"/>
              </a:lnSpc>
            </a:pPr>
            <a:endParaRPr/>
          </a:p>
          <a:p>
            <a:pPr algn="just">
              <a:lnSpc>
                <a:spcPts val="3039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028700" y="1006793"/>
            <a:ext cx="16230600" cy="363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777"/>
              </a:lnSpc>
            </a:pP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Передумови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Смерть Каїна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Мойсей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Іван Вишенський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Цикл “ЖСП”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притча про нерозум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вічне життя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25940" y="5615365"/>
            <a:ext cx="10972252" cy="30155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78"/>
              </a:lnSpc>
              <a:spcBef>
                <a:spcPct val="0"/>
              </a:spcBef>
            </a:pPr>
            <a:r>
              <a:rPr lang="en-US" sz="2540" spc="-127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Паралель із Христом: Якщо Христос пішов до людей, щоб страждати за них, то</a:t>
            </a:r>
            <a:r>
              <a:rPr lang="en-US" sz="2540" b="1" spc="-127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2540" spc="-127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Вишенський спочатку обирає тікати від людей, щоб залишитися «чистим». Франко ставить питання: </a:t>
            </a:r>
            <a:r>
              <a:rPr lang="en-US" sz="2540" i="1" spc="-127">
                <a:solidFill>
                  <a:srgbClr val="000000"/>
                </a:solidFill>
                <a:latin typeface="Poppins Italics"/>
                <a:ea typeface="Poppins Italics"/>
                <a:cs typeface="Poppins Italics"/>
                <a:sym typeface="Poppins Italics"/>
              </a:rPr>
              <a:t>чи можна бути святим, коли твій народ страждає?</a:t>
            </a:r>
          </a:p>
          <a:p>
            <a:pPr algn="l">
              <a:lnSpc>
                <a:spcPts val="3378"/>
              </a:lnSpc>
              <a:spcBef>
                <a:spcPct val="0"/>
              </a:spcBef>
            </a:pPr>
            <a:endParaRPr/>
          </a:p>
          <a:p>
            <a:pPr algn="l">
              <a:lnSpc>
                <a:spcPts val="3378"/>
              </a:lnSpc>
              <a:spcBef>
                <a:spcPct val="0"/>
              </a:spcBef>
            </a:pPr>
            <a:endParaRPr/>
          </a:p>
          <a:p>
            <a:pPr algn="l">
              <a:lnSpc>
                <a:spcPts val="3378"/>
              </a:lnSpc>
              <a:spcBef>
                <a:spcPct val="0"/>
              </a:spcBef>
            </a:pPr>
            <a:endParaRPr/>
          </a:p>
        </p:txBody>
      </p:sp>
      <p:sp>
        <p:nvSpPr>
          <p:cNvPr id="11" name="TextBox 7"/>
          <p:cNvSpPr txBox="1"/>
          <p:nvPr/>
        </p:nvSpPr>
        <p:spPr>
          <a:xfrm>
            <a:off x="4495800" y="8877300"/>
            <a:ext cx="3352800" cy="6006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65"/>
              </a:lnSpc>
            </a:pPr>
            <a:r>
              <a:rPr lang="ru-RU" sz="3742" b="1" spc="187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(</a:t>
            </a:r>
            <a:r>
              <a:rPr lang="en-US" sz="3742" b="1" spc="187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1900</a:t>
            </a:r>
            <a:r>
              <a:rPr lang="ru-RU" sz="3742" b="1" spc="187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р.)</a:t>
            </a:r>
            <a:endParaRPr lang="en-US" sz="3742" b="1" spc="187" dirty="0">
              <a:solidFill>
                <a:srgbClr val="000000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10890329" y="282105"/>
            <a:ext cx="508156" cy="1850898"/>
          </a:xfrm>
          <a:custGeom>
            <a:avLst/>
            <a:gdLst/>
            <a:ahLst/>
            <a:cxnLst/>
            <a:rect l="l" t="t" r="r" b="b"/>
            <a:pathLst>
              <a:path w="508156" h="1850898">
                <a:moveTo>
                  <a:pt x="0" y="0"/>
                </a:moveTo>
                <a:lnTo>
                  <a:pt x="508156" y="0"/>
                </a:lnTo>
                <a:lnTo>
                  <a:pt x="508156" y="1850898"/>
                </a:lnTo>
                <a:lnTo>
                  <a:pt x="0" y="1850898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304284" y="1954710"/>
            <a:ext cx="19258261" cy="3891089"/>
            <a:chOff x="0" y="0"/>
            <a:chExt cx="2983609" cy="60283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983609" cy="602832"/>
            </a:xfrm>
            <a:custGeom>
              <a:avLst/>
              <a:gdLst/>
              <a:ahLst/>
              <a:cxnLst/>
              <a:rect l="l" t="t" r="r" b="b"/>
              <a:pathLst>
                <a:path w="2983609" h="602832">
                  <a:moveTo>
                    <a:pt x="0" y="0"/>
                  </a:moveTo>
                  <a:lnTo>
                    <a:pt x="2983609" y="0"/>
                  </a:lnTo>
                  <a:lnTo>
                    <a:pt x="2983609" y="602832"/>
                  </a:lnTo>
                  <a:lnTo>
                    <a:pt x="0" y="602832"/>
                  </a:lnTo>
                  <a:close/>
                </a:path>
              </a:pathLst>
            </a:custGeom>
            <a:blipFill>
              <a:blip r:embed="rId6" cstate="print"/>
              <a:stretch>
                <a:fillRect t="-68107" b="-156692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386848" y="6291784"/>
            <a:ext cx="9832110" cy="26812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865"/>
              </a:lnSpc>
            </a:pPr>
            <a:r>
              <a:rPr lang="en-US" sz="10384" b="1" spc="-519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«Житіє святого Панталеона»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18958" y="6299429"/>
            <a:ext cx="7776555" cy="34277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752"/>
              </a:lnSpc>
            </a:pPr>
            <a:r>
              <a:rPr lang="en-US" sz="2117" spc="105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У християнській традиції святий Пантелеймон — це цілитель і мученик. Франко бере цей канонічний образ, але перетворює його на символ вічного учнівства та пошуку істини.</a:t>
            </a:r>
          </a:p>
          <a:p>
            <a:pPr algn="just">
              <a:lnSpc>
                <a:spcPts val="3272"/>
              </a:lnSpc>
            </a:pPr>
            <a:r>
              <a:rPr lang="en-US" sz="2517" spc="125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 Конфлікт Панталеона з імператором Максиміаном Франко описує як конфлікт вільної людини з тоталітарною системою. Це вже не просто релігійний подвиг, а політичний жест.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1006793"/>
            <a:ext cx="16230600" cy="363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777"/>
              </a:lnSpc>
            </a:pP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Передумови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Смерть Каїна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Мойсей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Іван Вишенський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Цикл “ЖСП”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притча про нерозум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вічне життя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93278" y="8925455"/>
            <a:ext cx="9419249" cy="11252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79"/>
              </a:lnSpc>
              <a:spcBef>
                <a:spcPct val="0"/>
              </a:spcBef>
            </a:pPr>
            <a:r>
              <a:rPr lang="en-US" sz="2239" b="1" i="1" spc="-111">
                <a:solidFill>
                  <a:srgbClr val="000000"/>
                </a:solidFill>
                <a:latin typeface="Poppins Bold Italics"/>
                <a:ea typeface="Poppins Bold Italics"/>
                <a:cs typeface="Poppins Bold Italics"/>
                <a:sym typeface="Poppins Bold Italics"/>
              </a:rPr>
              <a:t>Він не вигадав цей сюжет, а виступив як учений-філолог. Франко розшукував давні рукописи, порівнював їх, редагував та публікував у своїх збірках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13307370" y="-278392"/>
            <a:ext cx="815919" cy="2971891"/>
          </a:xfrm>
          <a:custGeom>
            <a:avLst/>
            <a:gdLst/>
            <a:ahLst/>
            <a:cxnLst/>
            <a:rect l="l" t="t" r="r" b="b"/>
            <a:pathLst>
              <a:path w="815919" h="2971891">
                <a:moveTo>
                  <a:pt x="0" y="0"/>
                </a:moveTo>
                <a:lnTo>
                  <a:pt x="815919" y="0"/>
                </a:lnTo>
                <a:lnTo>
                  <a:pt x="815919" y="2971892"/>
                </a:lnTo>
                <a:lnTo>
                  <a:pt x="0" y="2971892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8864193" y="1956594"/>
            <a:ext cx="9042807" cy="3422947"/>
            <a:chOff x="0" y="0"/>
            <a:chExt cx="1436725" cy="49373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436725" cy="493735"/>
            </a:xfrm>
            <a:custGeom>
              <a:avLst/>
              <a:gdLst/>
              <a:ahLst/>
              <a:cxnLst/>
              <a:rect l="l" t="t" r="r" b="b"/>
              <a:pathLst>
                <a:path w="1436725" h="493735">
                  <a:moveTo>
                    <a:pt x="0" y="0"/>
                  </a:moveTo>
                  <a:lnTo>
                    <a:pt x="1436725" y="0"/>
                  </a:lnTo>
                  <a:lnTo>
                    <a:pt x="1436725" y="493735"/>
                  </a:lnTo>
                  <a:lnTo>
                    <a:pt x="0" y="493735"/>
                  </a:lnTo>
                  <a:close/>
                </a:path>
              </a:pathLst>
            </a:custGeom>
            <a:blipFill>
              <a:blip r:embed="rId6" cstate="print"/>
              <a:stretch>
                <a:fillRect t="-42584" b="-308564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678677" y="1990274"/>
            <a:ext cx="7668342" cy="31532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236"/>
              </a:lnSpc>
            </a:pPr>
            <a:r>
              <a:rPr lang="en-US" sz="9200" b="1" spc="-46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     «Притча </a:t>
            </a:r>
          </a:p>
          <a:p>
            <a:pPr algn="l">
              <a:lnSpc>
                <a:spcPts val="12236"/>
              </a:lnSpc>
            </a:pPr>
            <a:r>
              <a:rPr lang="en-US" sz="9200" b="1" spc="-46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про нерозум»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737206" y="5693865"/>
            <a:ext cx="12005006" cy="18941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997"/>
              </a:lnSpc>
            </a:pPr>
            <a:r>
              <a:rPr lang="en-US" sz="2305" b="1" i="1" spc="115">
                <a:solidFill>
                  <a:srgbClr val="000000"/>
                </a:solidFill>
                <a:latin typeface="Poppins Bold Italics"/>
                <a:ea typeface="Poppins Bold Italics"/>
                <a:cs typeface="Poppins Bold Italics"/>
                <a:sym typeface="Poppins Bold Italics"/>
              </a:rPr>
              <a:t>Хоча твір не цитує Біблію дослівно, він побудований на дидактичній (повчальній) традиції, яку Франко перейняв із релігійних рукописів, переосмисливши їх як універсальні життєві уроки.</a:t>
            </a:r>
          </a:p>
          <a:p>
            <a:pPr algn="just">
              <a:lnSpc>
                <a:spcPts val="3127"/>
              </a:lnSpc>
            </a:pPr>
            <a:endParaRPr/>
          </a:p>
          <a:p>
            <a:pPr algn="just">
              <a:lnSpc>
                <a:spcPts val="3127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678677" y="7108570"/>
            <a:ext cx="17063535" cy="36172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27935" lvl="1" indent="-263968" algn="just">
              <a:lnSpc>
                <a:spcPts val="3178"/>
              </a:lnSpc>
              <a:buFont typeface="Arial"/>
              <a:buChar char="•"/>
            </a:pPr>
            <a:r>
              <a:rPr lang="en-US" sz="2445" b="1" spc="122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«Не жалуй за тим, що сталося»:</a:t>
            </a:r>
            <a:r>
              <a:rPr lang="en-US" sz="2445" spc="122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це близьке до біблійного смирення та прийняття волі Божої (не жити минулим гріхом чи втратою, а йти вперед).</a:t>
            </a:r>
          </a:p>
          <a:p>
            <a:pPr marL="527935" lvl="1" indent="-263968" algn="just">
              <a:lnSpc>
                <a:spcPts val="3178"/>
              </a:lnSpc>
              <a:buFont typeface="Arial"/>
              <a:buChar char="•"/>
            </a:pPr>
            <a:r>
              <a:rPr lang="en-US" sz="2445" spc="122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«</a:t>
            </a:r>
            <a:r>
              <a:rPr lang="en-US" sz="2445" b="1" spc="122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Не вір нічому неймовірному»</a:t>
            </a:r>
            <a:r>
              <a:rPr lang="en-US" sz="2445" spc="122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 заклик до духовної тверезості та розсудливості, що часто зустрічається в Книгах Притч Соломонових (застереження проти облуди та фальшивих пророків).</a:t>
            </a:r>
          </a:p>
          <a:p>
            <a:pPr marL="527935" lvl="1" indent="-263968" algn="just">
              <a:lnSpc>
                <a:spcPts val="3178"/>
              </a:lnSpc>
              <a:buFont typeface="Arial"/>
              <a:buChar char="•"/>
            </a:pPr>
            <a:r>
              <a:rPr lang="en-US" sz="2445" b="1" spc="122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«Не бажай того, чого не зможеш досягти»</a:t>
            </a:r>
            <a:r>
              <a:rPr lang="en-US" sz="2445" spc="122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 мотив вгамування гордині та зажерливості, що є одним із головних християнських гріхів.</a:t>
            </a:r>
          </a:p>
          <a:p>
            <a:pPr algn="just">
              <a:lnSpc>
                <a:spcPts val="3178"/>
              </a:lnSpc>
            </a:pPr>
            <a:r>
              <a:rPr lang="en-US" sz="2445" spc="122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.</a:t>
            </a:r>
          </a:p>
          <a:p>
            <a:pPr algn="just">
              <a:lnSpc>
                <a:spcPts val="3178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028700" y="1006793"/>
            <a:ext cx="16230600" cy="363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777"/>
              </a:lnSpc>
            </a:pP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Передумови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Смерть Каїна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Мойсей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Іван Вишенський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Цикл “ЖСП”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притча про нерозум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вічне життя 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>
            <a:off x="15986097" y="187306"/>
            <a:ext cx="548512" cy="1997893"/>
          </a:xfrm>
          <a:custGeom>
            <a:avLst/>
            <a:gdLst/>
            <a:ahLst/>
            <a:cxnLst/>
            <a:rect l="l" t="t" r="r" b="b"/>
            <a:pathLst>
              <a:path w="548512" h="1997893">
                <a:moveTo>
                  <a:pt x="0" y="0"/>
                </a:moveTo>
                <a:lnTo>
                  <a:pt x="548513" y="0"/>
                </a:lnTo>
                <a:lnTo>
                  <a:pt x="548513" y="1997893"/>
                </a:lnTo>
                <a:lnTo>
                  <a:pt x="0" y="199789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028700" y="4292951"/>
            <a:ext cx="5072363" cy="3247269"/>
            <a:chOff x="0" y="0"/>
            <a:chExt cx="785842" cy="50308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5842" cy="503087"/>
            </a:xfrm>
            <a:custGeom>
              <a:avLst/>
              <a:gdLst/>
              <a:ahLst/>
              <a:cxnLst/>
              <a:rect l="l" t="t" r="r" b="b"/>
              <a:pathLst>
                <a:path w="785842" h="503087">
                  <a:moveTo>
                    <a:pt x="0" y="0"/>
                  </a:moveTo>
                  <a:lnTo>
                    <a:pt x="785842" y="0"/>
                  </a:lnTo>
                  <a:lnTo>
                    <a:pt x="785842" y="503087"/>
                  </a:lnTo>
                  <a:lnTo>
                    <a:pt x="0" y="503087"/>
                  </a:lnTo>
                  <a:close/>
                </a:path>
              </a:pathLst>
            </a:custGeom>
            <a:blipFill>
              <a:blip r:embed="rId6" cstate="print"/>
              <a:stretch>
                <a:fillRect t="-5567" b="-5567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6607818" y="4292951"/>
            <a:ext cx="5072363" cy="3247269"/>
            <a:chOff x="0" y="0"/>
            <a:chExt cx="785842" cy="50308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85842" cy="503087"/>
            </a:xfrm>
            <a:custGeom>
              <a:avLst/>
              <a:gdLst/>
              <a:ahLst/>
              <a:cxnLst/>
              <a:rect l="l" t="t" r="r" b="b"/>
              <a:pathLst>
                <a:path w="785842" h="503087">
                  <a:moveTo>
                    <a:pt x="0" y="0"/>
                  </a:moveTo>
                  <a:lnTo>
                    <a:pt x="785842" y="0"/>
                  </a:lnTo>
                  <a:lnTo>
                    <a:pt x="785842" y="503087"/>
                  </a:lnTo>
                  <a:lnTo>
                    <a:pt x="0" y="503087"/>
                  </a:lnTo>
                  <a:close/>
                </a:path>
              </a:pathLst>
            </a:custGeom>
            <a:blipFill>
              <a:blip r:embed="rId7" cstate="print"/>
              <a:stretch>
                <a:fillRect l="-14018" r="-14018"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>
            <a:off x="12186937" y="4292951"/>
            <a:ext cx="5072363" cy="3247269"/>
            <a:chOff x="0" y="0"/>
            <a:chExt cx="785842" cy="50308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785842" cy="503087"/>
            </a:xfrm>
            <a:custGeom>
              <a:avLst/>
              <a:gdLst/>
              <a:ahLst/>
              <a:cxnLst/>
              <a:rect l="l" t="t" r="r" b="b"/>
              <a:pathLst>
                <a:path w="785842" h="503087">
                  <a:moveTo>
                    <a:pt x="0" y="0"/>
                  </a:moveTo>
                  <a:lnTo>
                    <a:pt x="785842" y="0"/>
                  </a:lnTo>
                  <a:lnTo>
                    <a:pt x="785842" y="503087"/>
                  </a:lnTo>
                  <a:lnTo>
                    <a:pt x="0" y="503087"/>
                  </a:lnTo>
                  <a:close/>
                </a:path>
              </a:pathLst>
            </a:custGeom>
            <a:blipFill>
              <a:blip r:embed="rId8" cstate="print"/>
              <a:stretch>
                <a:fillRect t="-4336" r="-18281" b="-24203"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699215" y="7806921"/>
            <a:ext cx="17405623" cy="16378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419"/>
              </a:lnSpc>
            </a:pPr>
            <a:r>
              <a:rPr lang="en-US" sz="10089" b="1" spc="-504" dirty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10089" b="1" spc="-504" dirty="0" smtClean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«</a:t>
            </a:r>
            <a:r>
              <a:rPr lang="uk-UA" sz="10089" b="1" spc="-504" dirty="0" smtClean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Легенда про вічне життя</a:t>
            </a:r>
            <a:r>
              <a:rPr lang="en-US" sz="10089" b="1" spc="-504" dirty="0" smtClean="0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»</a:t>
            </a:r>
            <a:endParaRPr lang="en-US" sz="10089" b="1" spc="-504" dirty="0">
              <a:solidFill>
                <a:srgbClr val="0F0E0E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028700" y="1822849"/>
            <a:ext cx="5072363" cy="19656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sz="2000" spc="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Твір просякнутий духом біблійної Книги Екклезіяста — «Марнота марнот, усе марнота». Олександр розуміє, що влада над світом — ніщо, якщо ти не маєш влади над серцем коханої людини.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607818" y="1822849"/>
            <a:ext cx="5072363" cy="3127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sz="2000" spc="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Коли горіх повертається до Олександра, він усвідомлює жахливу правду: всі, кого він любив і кому довіряв, зрадили його. Він бачить «гнилизну» людських стосунків.</a:t>
            </a:r>
          </a:p>
          <a:p>
            <a:pPr algn="just">
              <a:lnSpc>
                <a:spcPts val="2600"/>
              </a:lnSpc>
            </a:pPr>
            <a:r>
              <a:rPr lang="en-US" sz="2000" spc="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Замість того, щоб з’їсти горіх і стати богом, він кидає його у вогонь.</a:t>
            </a:r>
          </a:p>
          <a:p>
            <a:pPr algn="just">
              <a:lnSpc>
                <a:spcPts val="2080"/>
              </a:lnSpc>
            </a:pPr>
            <a:endParaRPr/>
          </a:p>
          <a:p>
            <a:pPr algn="just">
              <a:lnSpc>
                <a:spcPts val="2080"/>
              </a:lnSpc>
            </a:pPr>
            <a:endParaRPr/>
          </a:p>
          <a:p>
            <a:pPr algn="just">
              <a:lnSpc>
                <a:spcPts val="26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12186937" y="1822849"/>
            <a:ext cx="5072363" cy="19656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sz="2000" spc="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Це притча про те, що любов вища за безсмертя. Якщо в «Мойсеї» Франко ставить вище за все обов’язок перед народом, то в «Легенді про вічне життя» — внутрішню правду та чистоту почуттів.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1007024"/>
            <a:ext cx="16230600" cy="363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777"/>
              </a:lnSpc>
            </a:pP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Передумови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Смерть Каїна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Мойсей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Іван Вишенський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| 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Цикл “ЖСП”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притча про нерозум </a:t>
            </a:r>
            <a:r>
              <a:rPr lang="en-US" sz="2136" b="1" spc="106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|</a:t>
            </a:r>
            <a:r>
              <a:rPr lang="en-US" sz="2136" spc="106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вічне життя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5316200" y="8191500"/>
            <a:ext cx="2569393" cy="9847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76"/>
              </a:lnSpc>
              <a:spcBef>
                <a:spcPct val="0"/>
              </a:spcBef>
            </a:pPr>
            <a:r>
              <a:rPr lang="en-US" sz="5997" b="1" spc="-299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1898</a:t>
            </a:r>
            <a:r>
              <a:rPr lang="ru-RU" sz="5997" b="1" spc="-299" dirty="0" smtClean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р.</a:t>
            </a:r>
            <a:endParaRPr lang="en-US" sz="5997" b="1" spc="-299" dirty="0">
              <a:solidFill>
                <a:srgbClr val="000000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381000" y="800100"/>
            <a:ext cx="6452166" cy="8851956"/>
            <a:chOff x="0" y="0"/>
            <a:chExt cx="1040633" cy="149163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40633" cy="1491636"/>
            </a:xfrm>
            <a:custGeom>
              <a:avLst/>
              <a:gdLst/>
              <a:ahLst/>
              <a:cxnLst/>
              <a:rect l="l" t="t" r="r" b="b"/>
              <a:pathLst>
                <a:path w="1040633" h="1491636">
                  <a:moveTo>
                    <a:pt x="0" y="0"/>
                  </a:moveTo>
                  <a:lnTo>
                    <a:pt x="1040633" y="0"/>
                  </a:lnTo>
                  <a:lnTo>
                    <a:pt x="1040633" y="1491636"/>
                  </a:lnTo>
                  <a:lnTo>
                    <a:pt x="0" y="1491636"/>
                  </a:lnTo>
                  <a:close/>
                </a:path>
              </a:pathLst>
            </a:custGeom>
            <a:blipFill>
              <a:blip r:embed="rId3" cstate="print"/>
              <a:stretch>
                <a:fillRect l="-63164" r="-51844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6990951" y="113732"/>
            <a:ext cx="11297049" cy="204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665"/>
              </a:lnSpc>
            </a:pPr>
            <a:r>
              <a:rPr lang="en-US" sz="11778" b="1" spc="-588">
                <a:solidFill>
                  <a:srgbClr val="0F0E0E"/>
                </a:solidFill>
                <a:latin typeface="Poppins Bold"/>
                <a:ea typeface="Poppins Bold"/>
                <a:cs typeface="Poppins Bold"/>
                <a:sym typeface="Poppins Bold"/>
              </a:rPr>
              <a:t>Підсумок. . . . 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200005" y="2734401"/>
            <a:ext cx="10059295" cy="40513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0"/>
              </a:lnSpc>
            </a:pPr>
            <a:r>
              <a:rPr lang="en-US" sz="2762" spc="138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Франка називали «</a:t>
            </a:r>
            <a:r>
              <a:rPr lang="en-US" sz="2762" b="1" spc="138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безвірник</a:t>
            </a:r>
            <a:r>
              <a:rPr lang="en-US" sz="2762" spc="138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ом», а його роботи — спробою підірвати авторитет Церкви. Деякі священники забороняли вірянам читати твори Франка.  Попри те, що митрополит Шептицький поважав Франка як генія, церква офіційно дистанціювалася від його релігієзнавчих поглядів.</a:t>
            </a:r>
          </a:p>
          <a:p>
            <a:pPr algn="l">
              <a:lnSpc>
                <a:spcPts val="3590"/>
              </a:lnSpc>
            </a:pPr>
            <a:endParaRPr/>
          </a:p>
          <a:p>
            <a:pPr algn="l">
              <a:lnSpc>
                <a:spcPts val="3590"/>
              </a:lnSpc>
            </a:pPr>
            <a:endParaRPr/>
          </a:p>
          <a:p>
            <a:pPr algn="l">
              <a:lnSpc>
                <a:spcPts val="359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7200005" y="6508964"/>
            <a:ext cx="9785586" cy="31560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79"/>
              </a:lnSpc>
            </a:pPr>
            <a:r>
              <a:rPr lang="en-US" sz="2753" spc="137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Він не намагався просто «висміяти» віру. Його метою були </a:t>
            </a:r>
            <a:r>
              <a:rPr lang="en-US" sz="2753" b="1" spc="137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просвітництво </a:t>
            </a:r>
            <a:r>
              <a:rPr lang="en-US" sz="2753" spc="137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та</a:t>
            </a:r>
            <a:r>
              <a:rPr lang="en-US" sz="2753" b="1" spc="137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інтелектуальна свобода</a:t>
            </a:r>
            <a:r>
              <a:rPr lang="en-US" sz="2753" spc="137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. Він хотів, щоб українці читали Біблію не сліпо, а розуміли її історичний контекст. Франко вважав, що</a:t>
            </a:r>
            <a:r>
              <a:rPr lang="en-US" sz="2753" i="1" spc="137">
                <a:solidFill>
                  <a:srgbClr val="000000"/>
                </a:solidFill>
                <a:latin typeface="Poppins Italics"/>
                <a:ea typeface="Poppins Italics"/>
                <a:cs typeface="Poppins Italics"/>
                <a:sym typeface="Poppins Italics"/>
              </a:rPr>
              <a:t> </a:t>
            </a:r>
            <a:r>
              <a:rPr lang="en-US" sz="2753" i="1" u="sng" spc="137">
                <a:solidFill>
                  <a:srgbClr val="000000"/>
                </a:solidFill>
                <a:latin typeface="Poppins Italics"/>
                <a:ea typeface="Poppins Italics"/>
                <a:cs typeface="Poppins Italics"/>
                <a:sym typeface="Poppins Italics"/>
              </a:rPr>
              <a:t>нація не може бути вільною, якщо її мислення обмежене лише церковними канонами</a:t>
            </a:r>
          </a:p>
          <a:p>
            <a:pPr algn="l">
              <a:lnSpc>
                <a:spcPts val="3579"/>
              </a:lnSpc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1217</Words>
  <Application>Microsoft Office PowerPoint</Application>
  <PresentationFormat>Произвольный</PresentationFormat>
  <Paragraphs>67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Poppins Bold Italics</vt:lpstr>
      <vt:lpstr>Bebas Neue Cyrillic</vt:lpstr>
      <vt:lpstr>Poppins Bold</vt:lpstr>
      <vt:lpstr>Poppins</vt:lpstr>
      <vt:lpstr>Calibri</vt:lpstr>
      <vt:lpstr>Poppins Italics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 170- річчя Івана Франка до 170- річчя Івана Франка до 170- річчя Івана Франка</dc:title>
  <cp:lastModifiedBy>bibl</cp:lastModifiedBy>
  <cp:revision>9</cp:revision>
  <dcterms:created xsi:type="dcterms:W3CDTF">2006-08-16T00:00:00Z</dcterms:created>
  <dcterms:modified xsi:type="dcterms:W3CDTF">2026-05-11T07:44:28Z</dcterms:modified>
  <dc:identifier>DAHIJd9BmKI</dc:identifier>
</cp:coreProperties>
</file>