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33"/>
  </p:notesMasterIdLst>
  <p:sldIdLst>
    <p:sldId id="282" r:id="rId2"/>
    <p:sldId id="362" r:id="rId3"/>
    <p:sldId id="322" r:id="rId4"/>
    <p:sldId id="355" r:id="rId5"/>
    <p:sldId id="371" r:id="rId6"/>
    <p:sldId id="366" r:id="rId7"/>
    <p:sldId id="372" r:id="rId8"/>
    <p:sldId id="373" r:id="rId9"/>
    <p:sldId id="374" r:id="rId10"/>
    <p:sldId id="356" r:id="rId11"/>
    <p:sldId id="375" r:id="rId12"/>
    <p:sldId id="376" r:id="rId13"/>
    <p:sldId id="377" r:id="rId14"/>
    <p:sldId id="378" r:id="rId15"/>
    <p:sldId id="379" r:id="rId16"/>
    <p:sldId id="380" r:id="rId17"/>
    <p:sldId id="367" r:id="rId18"/>
    <p:sldId id="357" r:id="rId19"/>
    <p:sldId id="368" r:id="rId20"/>
    <p:sldId id="381" r:id="rId21"/>
    <p:sldId id="382" r:id="rId22"/>
    <p:sldId id="369" r:id="rId23"/>
    <p:sldId id="358" r:id="rId24"/>
    <p:sldId id="359" r:id="rId25"/>
    <p:sldId id="360" r:id="rId26"/>
    <p:sldId id="370" r:id="rId27"/>
    <p:sldId id="361" r:id="rId28"/>
    <p:sldId id="363" r:id="rId29"/>
    <p:sldId id="364" r:id="rId30"/>
    <p:sldId id="365" r:id="rId31"/>
    <p:sldId id="265" r:id="rId32"/>
  </p:sldIdLst>
  <p:sldSz cx="12192000" cy="6858000"/>
  <p:notesSz cx="6858000" cy="9144000"/>
  <p:defaultText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552"/>
    <p:restoredTop sz="94659"/>
  </p:normalViewPr>
  <p:slideViewPr>
    <p:cSldViewPr snapToGrid="0">
      <p:cViewPr varScale="1">
        <p:scale>
          <a:sx n="73" d="100"/>
          <a:sy n="73" d="100"/>
        </p:scale>
        <p:origin x="216" y="9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_rels/data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_rels/data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4" Type="http://schemas.openxmlformats.org/officeDocument/2006/relationships/image" Target="../media/image29.svg"/></Relationships>
</file>

<file path=ppt/diagrams/_rels/data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svg"/></Relationships>
</file>

<file path=ppt/diagrams/_rels/data6.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svg"/><Relationship Id="rId1" Type="http://schemas.openxmlformats.org/officeDocument/2006/relationships/image" Target="../media/image37.png"/><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_rels/drawing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4" Type="http://schemas.openxmlformats.org/officeDocument/2006/relationships/image" Target="../media/image29.svg"/></Relationships>
</file>

<file path=ppt/diagrams/_rels/drawing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svg"/></Relationships>
</file>

<file path=ppt/diagrams/_rels/drawing6.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svg"/><Relationship Id="rId1" Type="http://schemas.openxmlformats.org/officeDocument/2006/relationships/image" Target="../media/image37.png"/><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9D79A2-A7D1-4020-9200-AAB47042BB3C}"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n-US"/>
        </a:p>
      </dgm:t>
    </dgm:pt>
    <dgm:pt modelId="{A9CBDEA5-11EA-43FB-9244-7C836D8A972C}">
      <dgm:prSet/>
      <dgm:spPr/>
      <dgm:t>
        <a:bodyPr/>
        <a:lstStyle/>
        <a:p>
          <a:r>
            <a:rPr lang="en-US" b="0" i="0"/>
            <a:t>Human rights and the SDGs are fundamentally interconnected. Respecting human rights is crucial to achieving goals like reducing inequality (SDG 10), promoting decent work (SDG 8), and achieving gender equality (SDG 5).</a:t>
          </a:r>
          <a:endParaRPr lang="en-US"/>
        </a:p>
      </dgm:t>
    </dgm:pt>
    <dgm:pt modelId="{4925B27E-2C7A-46E4-8B33-087E1D8DD282}" type="parTrans" cxnId="{665E2A91-B288-4FDC-AB7F-5B32FB9BB352}">
      <dgm:prSet/>
      <dgm:spPr/>
      <dgm:t>
        <a:bodyPr/>
        <a:lstStyle/>
        <a:p>
          <a:endParaRPr lang="en-US"/>
        </a:p>
      </dgm:t>
    </dgm:pt>
    <dgm:pt modelId="{51836A7F-09CA-48CC-921C-B9C2D9D57FBF}" type="sibTrans" cxnId="{665E2A91-B288-4FDC-AB7F-5B32FB9BB352}">
      <dgm:prSet/>
      <dgm:spPr/>
      <dgm:t>
        <a:bodyPr/>
        <a:lstStyle/>
        <a:p>
          <a:endParaRPr lang="en-US"/>
        </a:p>
      </dgm:t>
    </dgm:pt>
    <dgm:pt modelId="{592DAE8F-98E5-4D98-9E1D-AD523ECB09C5}">
      <dgm:prSet/>
      <dgm:spPr/>
      <dgm:t>
        <a:bodyPr/>
        <a:lstStyle/>
        <a:p>
          <a:r>
            <a:rPr lang="en-US" b="0" i="0"/>
            <a:t>Modern Tendencies: Businesses are increasingly pressured to align their strategies with the SDGs, not just as a matter of corporate social responsibility (CSR) but as a way to ensure long-term sustainability.</a:t>
          </a:r>
          <a:endParaRPr lang="en-US"/>
        </a:p>
      </dgm:t>
    </dgm:pt>
    <dgm:pt modelId="{7BD01B8E-A1A8-46A1-B44F-A22B02564203}" type="parTrans" cxnId="{C38CECFD-8876-4E54-A02A-51D8BA586A03}">
      <dgm:prSet/>
      <dgm:spPr/>
      <dgm:t>
        <a:bodyPr/>
        <a:lstStyle/>
        <a:p>
          <a:endParaRPr lang="en-US"/>
        </a:p>
      </dgm:t>
    </dgm:pt>
    <dgm:pt modelId="{CA34B7A6-FE35-4812-9E83-6DF39B83AC57}" type="sibTrans" cxnId="{C38CECFD-8876-4E54-A02A-51D8BA586A03}">
      <dgm:prSet/>
      <dgm:spPr/>
      <dgm:t>
        <a:bodyPr/>
        <a:lstStyle/>
        <a:p>
          <a:endParaRPr lang="en-US"/>
        </a:p>
      </dgm:t>
    </dgm:pt>
    <dgm:pt modelId="{84A2A3A3-4769-43BE-9FB5-D731AB292D9A}">
      <dgm:prSet/>
      <dgm:spPr/>
      <dgm:t>
        <a:bodyPr/>
        <a:lstStyle/>
        <a:p>
          <a:r>
            <a:rPr lang="en-US" b="0" i="0"/>
            <a:t>Analysis: Companies that ignore human rights risk damaging their reputation and profitability. Investors and consumers are increasingly demanding transparency and ethical practices.</a:t>
          </a:r>
          <a:endParaRPr lang="en-US"/>
        </a:p>
      </dgm:t>
    </dgm:pt>
    <dgm:pt modelId="{9536A732-B4FD-4309-915E-36B5683E077E}" type="parTrans" cxnId="{50C8F402-E1DA-480A-BBF0-058731525598}">
      <dgm:prSet/>
      <dgm:spPr/>
      <dgm:t>
        <a:bodyPr/>
        <a:lstStyle/>
        <a:p>
          <a:endParaRPr lang="en-US"/>
        </a:p>
      </dgm:t>
    </dgm:pt>
    <dgm:pt modelId="{ADB56952-80AB-4E40-AE87-4CDE693AF12E}" type="sibTrans" cxnId="{50C8F402-E1DA-480A-BBF0-058731525598}">
      <dgm:prSet/>
      <dgm:spPr/>
      <dgm:t>
        <a:bodyPr/>
        <a:lstStyle/>
        <a:p>
          <a:endParaRPr lang="en-US"/>
        </a:p>
      </dgm:t>
    </dgm:pt>
    <dgm:pt modelId="{73902D86-8657-4739-99CC-38BD347AFB1E}">
      <dgm:prSet/>
      <dgm:spPr/>
      <dgm:t>
        <a:bodyPr/>
        <a:lstStyle/>
        <a:p>
          <a:r>
            <a:rPr lang="en-US" b="0" i="0" dirty="0"/>
            <a:t>Think: Aligning business with human rights and SDGs is like convincing a cat to take a bath—possible, but usually requires some serious motivation.</a:t>
          </a:r>
          <a:endParaRPr lang="en-US" dirty="0"/>
        </a:p>
      </dgm:t>
    </dgm:pt>
    <dgm:pt modelId="{993D9A44-25A6-4943-9C9A-504F72CA07D3}" type="parTrans" cxnId="{DA472024-B943-467C-8299-DF0A944F25ED}">
      <dgm:prSet/>
      <dgm:spPr/>
      <dgm:t>
        <a:bodyPr/>
        <a:lstStyle/>
        <a:p>
          <a:endParaRPr lang="en-US"/>
        </a:p>
      </dgm:t>
    </dgm:pt>
    <dgm:pt modelId="{CDF54A5A-DE56-492D-A0A2-3EE6C461CDFD}" type="sibTrans" cxnId="{DA472024-B943-467C-8299-DF0A944F25ED}">
      <dgm:prSet/>
      <dgm:spPr/>
      <dgm:t>
        <a:bodyPr/>
        <a:lstStyle/>
        <a:p>
          <a:endParaRPr lang="en-US"/>
        </a:p>
      </dgm:t>
    </dgm:pt>
    <dgm:pt modelId="{7E731F27-2242-CF4A-B87F-1902C7F6A525}" type="pres">
      <dgm:prSet presAssocID="{7D9D79A2-A7D1-4020-9200-AAB47042BB3C}" presName="outerComposite" presStyleCnt="0">
        <dgm:presLayoutVars>
          <dgm:chMax val="5"/>
          <dgm:dir/>
          <dgm:resizeHandles val="exact"/>
        </dgm:presLayoutVars>
      </dgm:prSet>
      <dgm:spPr/>
    </dgm:pt>
    <dgm:pt modelId="{20D8F178-AED4-AD47-8CEA-EE2EF668B6C3}" type="pres">
      <dgm:prSet presAssocID="{7D9D79A2-A7D1-4020-9200-AAB47042BB3C}" presName="dummyMaxCanvas" presStyleCnt="0">
        <dgm:presLayoutVars/>
      </dgm:prSet>
      <dgm:spPr/>
    </dgm:pt>
    <dgm:pt modelId="{9FBC9C18-EE38-6E49-A4CE-22084826F9EF}" type="pres">
      <dgm:prSet presAssocID="{7D9D79A2-A7D1-4020-9200-AAB47042BB3C}" presName="FourNodes_1" presStyleLbl="node1" presStyleIdx="0" presStyleCnt="4">
        <dgm:presLayoutVars>
          <dgm:bulletEnabled val="1"/>
        </dgm:presLayoutVars>
      </dgm:prSet>
      <dgm:spPr/>
    </dgm:pt>
    <dgm:pt modelId="{B9BE516B-36A3-E148-942E-2C0A487DEBBD}" type="pres">
      <dgm:prSet presAssocID="{7D9D79A2-A7D1-4020-9200-AAB47042BB3C}" presName="FourNodes_2" presStyleLbl="node1" presStyleIdx="1" presStyleCnt="4">
        <dgm:presLayoutVars>
          <dgm:bulletEnabled val="1"/>
        </dgm:presLayoutVars>
      </dgm:prSet>
      <dgm:spPr/>
    </dgm:pt>
    <dgm:pt modelId="{E20F913B-6293-7843-804B-7C85B9C8EA27}" type="pres">
      <dgm:prSet presAssocID="{7D9D79A2-A7D1-4020-9200-AAB47042BB3C}" presName="FourNodes_3" presStyleLbl="node1" presStyleIdx="2" presStyleCnt="4">
        <dgm:presLayoutVars>
          <dgm:bulletEnabled val="1"/>
        </dgm:presLayoutVars>
      </dgm:prSet>
      <dgm:spPr/>
    </dgm:pt>
    <dgm:pt modelId="{D07C7560-2D6E-3143-BD8E-AA4B2B39F5DD}" type="pres">
      <dgm:prSet presAssocID="{7D9D79A2-A7D1-4020-9200-AAB47042BB3C}" presName="FourNodes_4" presStyleLbl="node1" presStyleIdx="3" presStyleCnt="4">
        <dgm:presLayoutVars>
          <dgm:bulletEnabled val="1"/>
        </dgm:presLayoutVars>
      </dgm:prSet>
      <dgm:spPr/>
    </dgm:pt>
    <dgm:pt modelId="{727DC733-85FA-7C4E-8630-108FB7B192A7}" type="pres">
      <dgm:prSet presAssocID="{7D9D79A2-A7D1-4020-9200-AAB47042BB3C}" presName="FourConn_1-2" presStyleLbl="fgAccFollowNode1" presStyleIdx="0" presStyleCnt="3">
        <dgm:presLayoutVars>
          <dgm:bulletEnabled val="1"/>
        </dgm:presLayoutVars>
      </dgm:prSet>
      <dgm:spPr/>
    </dgm:pt>
    <dgm:pt modelId="{65C4217F-2542-5A40-81BD-CDC01FBD8FE1}" type="pres">
      <dgm:prSet presAssocID="{7D9D79A2-A7D1-4020-9200-AAB47042BB3C}" presName="FourConn_2-3" presStyleLbl="fgAccFollowNode1" presStyleIdx="1" presStyleCnt="3">
        <dgm:presLayoutVars>
          <dgm:bulletEnabled val="1"/>
        </dgm:presLayoutVars>
      </dgm:prSet>
      <dgm:spPr/>
    </dgm:pt>
    <dgm:pt modelId="{D13805D5-4154-3A46-BF58-CA47C2149D53}" type="pres">
      <dgm:prSet presAssocID="{7D9D79A2-A7D1-4020-9200-AAB47042BB3C}" presName="FourConn_3-4" presStyleLbl="fgAccFollowNode1" presStyleIdx="2" presStyleCnt="3">
        <dgm:presLayoutVars>
          <dgm:bulletEnabled val="1"/>
        </dgm:presLayoutVars>
      </dgm:prSet>
      <dgm:spPr/>
    </dgm:pt>
    <dgm:pt modelId="{87E90DCC-AEE9-0247-B4D2-618AC56C85CB}" type="pres">
      <dgm:prSet presAssocID="{7D9D79A2-A7D1-4020-9200-AAB47042BB3C}" presName="FourNodes_1_text" presStyleLbl="node1" presStyleIdx="3" presStyleCnt="4">
        <dgm:presLayoutVars>
          <dgm:bulletEnabled val="1"/>
        </dgm:presLayoutVars>
      </dgm:prSet>
      <dgm:spPr/>
    </dgm:pt>
    <dgm:pt modelId="{73B40DEE-856E-FD48-98E6-144D885FE147}" type="pres">
      <dgm:prSet presAssocID="{7D9D79A2-A7D1-4020-9200-AAB47042BB3C}" presName="FourNodes_2_text" presStyleLbl="node1" presStyleIdx="3" presStyleCnt="4">
        <dgm:presLayoutVars>
          <dgm:bulletEnabled val="1"/>
        </dgm:presLayoutVars>
      </dgm:prSet>
      <dgm:spPr/>
    </dgm:pt>
    <dgm:pt modelId="{E9F543B7-4DC4-EC43-8747-E0985A830C5A}" type="pres">
      <dgm:prSet presAssocID="{7D9D79A2-A7D1-4020-9200-AAB47042BB3C}" presName="FourNodes_3_text" presStyleLbl="node1" presStyleIdx="3" presStyleCnt="4">
        <dgm:presLayoutVars>
          <dgm:bulletEnabled val="1"/>
        </dgm:presLayoutVars>
      </dgm:prSet>
      <dgm:spPr/>
    </dgm:pt>
    <dgm:pt modelId="{18A4A2B1-45EC-394C-AC7E-3F80698DEB29}" type="pres">
      <dgm:prSet presAssocID="{7D9D79A2-A7D1-4020-9200-AAB47042BB3C}" presName="FourNodes_4_text" presStyleLbl="node1" presStyleIdx="3" presStyleCnt="4">
        <dgm:presLayoutVars>
          <dgm:bulletEnabled val="1"/>
        </dgm:presLayoutVars>
      </dgm:prSet>
      <dgm:spPr/>
    </dgm:pt>
  </dgm:ptLst>
  <dgm:cxnLst>
    <dgm:cxn modelId="{50C8F402-E1DA-480A-BBF0-058731525598}" srcId="{7D9D79A2-A7D1-4020-9200-AAB47042BB3C}" destId="{84A2A3A3-4769-43BE-9FB5-D731AB292D9A}" srcOrd="2" destOrd="0" parTransId="{9536A732-B4FD-4309-915E-36B5683E077E}" sibTransId="{ADB56952-80AB-4E40-AE87-4CDE693AF12E}"/>
    <dgm:cxn modelId="{E92F3B19-2074-8743-A3AE-D84989200797}" type="presOf" srcId="{CA34B7A6-FE35-4812-9E83-6DF39B83AC57}" destId="{65C4217F-2542-5A40-81BD-CDC01FBD8FE1}" srcOrd="0" destOrd="0" presId="urn:microsoft.com/office/officeart/2005/8/layout/vProcess5"/>
    <dgm:cxn modelId="{DA472024-B943-467C-8299-DF0A944F25ED}" srcId="{7D9D79A2-A7D1-4020-9200-AAB47042BB3C}" destId="{73902D86-8657-4739-99CC-38BD347AFB1E}" srcOrd="3" destOrd="0" parTransId="{993D9A44-25A6-4943-9C9A-504F72CA07D3}" sibTransId="{CDF54A5A-DE56-492D-A0A2-3EE6C461CDFD}"/>
    <dgm:cxn modelId="{2838AC30-F9FF-AC4C-A751-7B91AE078F2F}" type="presOf" srcId="{A9CBDEA5-11EA-43FB-9244-7C836D8A972C}" destId="{87E90DCC-AEE9-0247-B4D2-618AC56C85CB}" srcOrd="1" destOrd="0" presId="urn:microsoft.com/office/officeart/2005/8/layout/vProcess5"/>
    <dgm:cxn modelId="{8B3ECB48-F19C-2742-A06E-5BC35DD8B1CB}" type="presOf" srcId="{51836A7F-09CA-48CC-921C-B9C2D9D57FBF}" destId="{727DC733-85FA-7C4E-8630-108FB7B192A7}" srcOrd="0" destOrd="0" presId="urn:microsoft.com/office/officeart/2005/8/layout/vProcess5"/>
    <dgm:cxn modelId="{D902AB50-1785-9148-B717-30765D700A0B}" type="presOf" srcId="{73902D86-8657-4739-99CC-38BD347AFB1E}" destId="{18A4A2B1-45EC-394C-AC7E-3F80698DEB29}" srcOrd="1" destOrd="0" presId="urn:microsoft.com/office/officeart/2005/8/layout/vProcess5"/>
    <dgm:cxn modelId="{90638F67-7F94-194F-B1BB-B66A30657A9C}" type="presOf" srcId="{7D9D79A2-A7D1-4020-9200-AAB47042BB3C}" destId="{7E731F27-2242-CF4A-B87F-1902C7F6A525}" srcOrd="0" destOrd="0" presId="urn:microsoft.com/office/officeart/2005/8/layout/vProcess5"/>
    <dgm:cxn modelId="{D6C52970-FAFA-BA42-A08C-C24C9F46FC83}" type="presOf" srcId="{A9CBDEA5-11EA-43FB-9244-7C836D8A972C}" destId="{9FBC9C18-EE38-6E49-A4CE-22084826F9EF}" srcOrd="0" destOrd="0" presId="urn:microsoft.com/office/officeart/2005/8/layout/vProcess5"/>
    <dgm:cxn modelId="{D09B0A87-0B3E-CB43-8C0D-4569A613D305}" type="presOf" srcId="{73902D86-8657-4739-99CC-38BD347AFB1E}" destId="{D07C7560-2D6E-3143-BD8E-AA4B2B39F5DD}" srcOrd="0" destOrd="0" presId="urn:microsoft.com/office/officeart/2005/8/layout/vProcess5"/>
    <dgm:cxn modelId="{665E2A91-B288-4FDC-AB7F-5B32FB9BB352}" srcId="{7D9D79A2-A7D1-4020-9200-AAB47042BB3C}" destId="{A9CBDEA5-11EA-43FB-9244-7C836D8A972C}" srcOrd="0" destOrd="0" parTransId="{4925B27E-2C7A-46E4-8B33-087E1D8DD282}" sibTransId="{51836A7F-09CA-48CC-921C-B9C2D9D57FBF}"/>
    <dgm:cxn modelId="{33632C9E-3C36-A444-A6F7-D0C56BFFCFE8}" type="presOf" srcId="{592DAE8F-98E5-4D98-9E1D-AD523ECB09C5}" destId="{73B40DEE-856E-FD48-98E6-144D885FE147}" srcOrd="1" destOrd="0" presId="urn:microsoft.com/office/officeart/2005/8/layout/vProcess5"/>
    <dgm:cxn modelId="{C36E72B4-2C65-9B46-ADB2-1CED5DAC664A}" type="presOf" srcId="{592DAE8F-98E5-4D98-9E1D-AD523ECB09C5}" destId="{B9BE516B-36A3-E148-942E-2C0A487DEBBD}" srcOrd="0" destOrd="0" presId="urn:microsoft.com/office/officeart/2005/8/layout/vProcess5"/>
    <dgm:cxn modelId="{AE4D30CB-80F0-394E-8A67-18775EB4D406}" type="presOf" srcId="{84A2A3A3-4769-43BE-9FB5-D731AB292D9A}" destId="{E9F543B7-4DC4-EC43-8747-E0985A830C5A}" srcOrd="1" destOrd="0" presId="urn:microsoft.com/office/officeart/2005/8/layout/vProcess5"/>
    <dgm:cxn modelId="{B3E7E5E7-1DB9-4644-A46C-F65D29256A4A}" type="presOf" srcId="{ADB56952-80AB-4E40-AE87-4CDE693AF12E}" destId="{D13805D5-4154-3A46-BF58-CA47C2149D53}" srcOrd="0" destOrd="0" presId="urn:microsoft.com/office/officeart/2005/8/layout/vProcess5"/>
    <dgm:cxn modelId="{53C2FDEF-C72C-D748-B0B1-2DD2AF190DFA}" type="presOf" srcId="{84A2A3A3-4769-43BE-9FB5-D731AB292D9A}" destId="{E20F913B-6293-7843-804B-7C85B9C8EA27}" srcOrd="0" destOrd="0" presId="urn:microsoft.com/office/officeart/2005/8/layout/vProcess5"/>
    <dgm:cxn modelId="{C38CECFD-8876-4E54-A02A-51D8BA586A03}" srcId="{7D9D79A2-A7D1-4020-9200-AAB47042BB3C}" destId="{592DAE8F-98E5-4D98-9E1D-AD523ECB09C5}" srcOrd="1" destOrd="0" parTransId="{7BD01B8E-A1A8-46A1-B44F-A22B02564203}" sibTransId="{CA34B7A6-FE35-4812-9E83-6DF39B83AC57}"/>
    <dgm:cxn modelId="{894CA35F-AAD8-3A43-ACC5-A29942BADCC4}" type="presParOf" srcId="{7E731F27-2242-CF4A-B87F-1902C7F6A525}" destId="{20D8F178-AED4-AD47-8CEA-EE2EF668B6C3}" srcOrd="0" destOrd="0" presId="urn:microsoft.com/office/officeart/2005/8/layout/vProcess5"/>
    <dgm:cxn modelId="{AE776ADD-ACAB-F34E-A567-DE903119739A}" type="presParOf" srcId="{7E731F27-2242-CF4A-B87F-1902C7F6A525}" destId="{9FBC9C18-EE38-6E49-A4CE-22084826F9EF}" srcOrd="1" destOrd="0" presId="urn:microsoft.com/office/officeart/2005/8/layout/vProcess5"/>
    <dgm:cxn modelId="{5EB4B7F4-4BF3-7648-9DE4-2A2CE9AC1570}" type="presParOf" srcId="{7E731F27-2242-CF4A-B87F-1902C7F6A525}" destId="{B9BE516B-36A3-E148-942E-2C0A487DEBBD}" srcOrd="2" destOrd="0" presId="urn:microsoft.com/office/officeart/2005/8/layout/vProcess5"/>
    <dgm:cxn modelId="{B63830D2-A958-F949-98B5-4AC11DBBF9CF}" type="presParOf" srcId="{7E731F27-2242-CF4A-B87F-1902C7F6A525}" destId="{E20F913B-6293-7843-804B-7C85B9C8EA27}" srcOrd="3" destOrd="0" presId="urn:microsoft.com/office/officeart/2005/8/layout/vProcess5"/>
    <dgm:cxn modelId="{18B5FC5A-A1F1-3042-B166-0A6189630303}" type="presParOf" srcId="{7E731F27-2242-CF4A-B87F-1902C7F6A525}" destId="{D07C7560-2D6E-3143-BD8E-AA4B2B39F5DD}" srcOrd="4" destOrd="0" presId="urn:microsoft.com/office/officeart/2005/8/layout/vProcess5"/>
    <dgm:cxn modelId="{79A04D35-E4F6-9A48-8320-60FD15AE6D90}" type="presParOf" srcId="{7E731F27-2242-CF4A-B87F-1902C7F6A525}" destId="{727DC733-85FA-7C4E-8630-108FB7B192A7}" srcOrd="5" destOrd="0" presId="urn:microsoft.com/office/officeart/2005/8/layout/vProcess5"/>
    <dgm:cxn modelId="{D6810BC8-65D5-DF47-829E-0EED4B25B2B8}" type="presParOf" srcId="{7E731F27-2242-CF4A-B87F-1902C7F6A525}" destId="{65C4217F-2542-5A40-81BD-CDC01FBD8FE1}" srcOrd="6" destOrd="0" presId="urn:microsoft.com/office/officeart/2005/8/layout/vProcess5"/>
    <dgm:cxn modelId="{B191C4E0-A444-AE42-B091-66C648953CE7}" type="presParOf" srcId="{7E731F27-2242-CF4A-B87F-1902C7F6A525}" destId="{D13805D5-4154-3A46-BF58-CA47C2149D53}" srcOrd="7" destOrd="0" presId="urn:microsoft.com/office/officeart/2005/8/layout/vProcess5"/>
    <dgm:cxn modelId="{F7FB551F-0B77-CE49-88F4-069EBD8E551B}" type="presParOf" srcId="{7E731F27-2242-CF4A-B87F-1902C7F6A525}" destId="{87E90DCC-AEE9-0247-B4D2-618AC56C85CB}" srcOrd="8" destOrd="0" presId="urn:microsoft.com/office/officeart/2005/8/layout/vProcess5"/>
    <dgm:cxn modelId="{1CCAB45A-765C-9546-B8BD-8F3CC512B4EA}" type="presParOf" srcId="{7E731F27-2242-CF4A-B87F-1902C7F6A525}" destId="{73B40DEE-856E-FD48-98E6-144D885FE147}" srcOrd="9" destOrd="0" presId="urn:microsoft.com/office/officeart/2005/8/layout/vProcess5"/>
    <dgm:cxn modelId="{39DDE18B-476E-744A-A5C7-795F2D072240}" type="presParOf" srcId="{7E731F27-2242-CF4A-B87F-1902C7F6A525}" destId="{E9F543B7-4DC4-EC43-8747-E0985A830C5A}" srcOrd="10" destOrd="0" presId="urn:microsoft.com/office/officeart/2005/8/layout/vProcess5"/>
    <dgm:cxn modelId="{8BF26F30-0C34-0243-8347-644151D9DFEA}" type="presParOf" srcId="{7E731F27-2242-CF4A-B87F-1902C7F6A525}" destId="{18A4A2B1-45EC-394C-AC7E-3F80698DEB29}"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FA7DFD2-74AD-4185-ADD7-4A627D03A8E8}"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9DC8799C-0D52-4B05-A3F9-D93F1DEF864B}">
      <dgm:prSet/>
      <dgm:spPr/>
      <dgm:t>
        <a:bodyPr/>
        <a:lstStyle/>
        <a:p>
          <a:r>
            <a:rPr lang="en-US" b="0" i="0" dirty="0"/>
            <a:t>Explanation : The UNGPs stress the importance of grievance mechanisms, both judicial (courts) and non-judicial (ombudspersons, mediation).</a:t>
          </a:r>
          <a:endParaRPr lang="en-US" dirty="0"/>
        </a:p>
      </dgm:t>
    </dgm:pt>
    <dgm:pt modelId="{28ABC698-4CDE-489B-96D0-E14899EDCD98}" type="parTrans" cxnId="{F70FCACE-3A62-4368-AC5F-093F92A758E5}">
      <dgm:prSet/>
      <dgm:spPr/>
      <dgm:t>
        <a:bodyPr/>
        <a:lstStyle/>
        <a:p>
          <a:endParaRPr lang="en-US"/>
        </a:p>
      </dgm:t>
    </dgm:pt>
    <dgm:pt modelId="{4F21CAAA-E02C-44B4-ACF3-6ABEA395EA45}" type="sibTrans" cxnId="{F70FCACE-3A62-4368-AC5F-093F92A758E5}">
      <dgm:prSet/>
      <dgm:spPr/>
      <dgm:t>
        <a:bodyPr/>
        <a:lstStyle/>
        <a:p>
          <a:endParaRPr lang="en-US"/>
        </a:p>
      </dgm:t>
    </dgm:pt>
    <dgm:pt modelId="{5A00FEA3-0A1F-4E7F-8AEF-73107EBE49C2}">
      <dgm:prSet/>
      <dgm:spPr/>
      <dgm:t>
        <a:bodyPr/>
        <a:lstStyle/>
        <a:p>
          <a:r>
            <a:rPr lang="en-US" b="0" i="0"/>
            <a:t>Challenges : Many victims face barriers such as lack of awareness, fear of retaliation, or weak legal systems.</a:t>
          </a:r>
          <a:endParaRPr lang="en-US"/>
        </a:p>
      </dgm:t>
    </dgm:pt>
    <dgm:pt modelId="{20670FA8-6211-43E0-B5CA-FF22346C8426}" type="parTrans" cxnId="{B5D7C045-EA59-477F-B769-B10B5B1974DA}">
      <dgm:prSet/>
      <dgm:spPr/>
      <dgm:t>
        <a:bodyPr/>
        <a:lstStyle/>
        <a:p>
          <a:endParaRPr lang="en-US"/>
        </a:p>
      </dgm:t>
    </dgm:pt>
    <dgm:pt modelId="{C8ACBA96-9CA1-41CC-AD41-AFDBD18E2B86}" type="sibTrans" cxnId="{B5D7C045-EA59-477F-B769-B10B5B1974DA}">
      <dgm:prSet/>
      <dgm:spPr/>
      <dgm:t>
        <a:bodyPr/>
        <a:lstStyle/>
        <a:p>
          <a:endParaRPr lang="en-US"/>
        </a:p>
      </dgm:t>
    </dgm:pt>
    <dgm:pt modelId="{9FD4909D-7B49-44FA-B80E-96F582E85B76}">
      <dgm:prSet/>
      <dgm:spPr/>
      <dgm:t>
        <a:bodyPr/>
        <a:lstStyle/>
        <a:p>
          <a:r>
            <a:rPr lang="en-US" b="0" i="0" dirty="0"/>
            <a:t>After the Rana Plaza collapse in Bangladesh, the Accord on Fire and Building Safety provided a non-judicial remedy for affected workers, funded by global brands.</a:t>
          </a:r>
          <a:r>
            <a:rPr lang="en" b="0" i="0" dirty="0"/>
            <a:t> </a:t>
          </a:r>
        </a:p>
        <a:p>
          <a:r>
            <a:rPr lang="en" b="0" i="0" dirty="0"/>
            <a:t>https://</a:t>
          </a:r>
          <a:r>
            <a:rPr lang="en" b="0" i="0" dirty="0" err="1"/>
            <a:t>bangladeshaccord.org</a:t>
          </a:r>
          <a:r>
            <a:rPr lang="en" b="0" i="0" dirty="0"/>
            <a:t>/?</a:t>
          </a:r>
          <a:r>
            <a:rPr lang="en" b="0" i="0" dirty="0" err="1"/>
            <a:t>spm</a:t>
          </a:r>
          <a:r>
            <a:rPr lang="en" b="0" i="0" dirty="0"/>
            <a:t>=a2ty_o01.29997173.0.0.46c5c921UAt9TN</a:t>
          </a:r>
          <a:endParaRPr lang="en-US" dirty="0"/>
        </a:p>
      </dgm:t>
    </dgm:pt>
    <dgm:pt modelId="{E0986977-E098-4C67-B27E-981B43036CA8}" type="parTrans" cxnId="{97FB2379-D5B3-46B7-A95C-E60F2E0D2F89}">
      <dgm:prSet/>
      <dgm:spPr/>
      <dgm:t>
        <a:bodyPr/>
        <a:lstStyle/>
        <a:p>
          <a:endParaRPr lang="en-US"/>
        </a:p>
      </dgm:t>
    </dgm:pt>
    <dgm:pt modelId="{B4EBC014-0010-4FEF-8B8E-CA82034846F3}" type="sibTrans" cxnId="{97FB2379-D5B3-46B7-A95C-E60F2E0D2F89}">
      <dgm:prSet/>
      <dgm:spPr/>
      <dgm:t>
        <a:bodyPr/>
        <a:lstStyle/>
        <a:p>
          <a:endParaRPr lang="en-US"/>
        </a:p>
      </dgm:t>
    </dgm:pt>
    <dgm:pt modelId="{44EF2767-C491-49EE-A4DE-E1B480F5EA11}" type="pres">
      <dgm:prSet presAssocID="{AFA7DFD2-74AD-4185-ADD7-4A627D03A8E8}" presName="root" presStyleCnt="0">
        <dgm:presLayoutVars>
          <dgm:dir/>
          <dgm:resizeHandles val="exact"/>
        </dgm:presLayoutVars>
      </dgm:prSet>
      <dgm:spPr/>
    </dgm:pt>
    <dgm:pt modelId="{F1963040-9907-4CBB-9469-83616C6977D7}" type="pres">
      <dgm:prSet presAssocID="{9DC8799C-0D52-4B05-A3F9-D93F1DEF864B}" presName="compNode" presStyleCnt="0"/>
      <dgm:spPr/>
    </dgm:pt>
    <dgm:pt modelId="{B06B0DA2-150E-4FAC-9076-C47A63FC184F}" type="pres">
      <dgm:prSet presAssocID="{9DC8799C-0D52-4B05-A3F9-D93F1DEF864B}" presName="bgRect" presStyleLbl="bgShp" presStyleIdx="0" presStyleCnt="3"/>
      <dgm:spPr/>
    </dgm:pt>
    <dgm:pt modelId="{18C777B3-5D78-44F9-85A8-8F7263C2E1FF}" type="pres">
      <dgm:prSet presAssocID="{9DC8799C-0D52-4B05-A3F9-D93F1DEF864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Молоток судьи"/>
        </a:ext>
      </dgm:extLst>
    </dgm:pt>
    <dgm:pt modelId="{600F4D82-BBB4-4C03-A080-92336F360353}" type="pres">
      <dgm:prSet presAssocID="{9DC8799C-0D52-4B05-A3F9-D93F1DEF864B}" presName="spaceRect" presStyleCnt="0"/>
      <dgm:spPr/>
    </dgm:pt>
    <dgm:pt modelId="{D2EFEC00-E13D-4C9D-BA7D-450B91AFE7F4}" type="pres">
      <dgm:prSet presAssocID="{9DC8799C-0D52-4B05-A3F9-D93F1DEF864B}" presName="parTx" presStyleLbl="revTx" presStyleIdx="0" presStyleCnt="3">
        <dgm:presLayoutVars>
          <dgm:chMax val="0"/>
          <dgm:chPref val="0"/>
        </dgm:presLayoutVars>
      </dgm:prSet>
      <dgm:spPr/>
    </dgm:pt>
    <dgm:pt modelId="{F544D651-69BD-404E-9B65-E3A919CC7A8D}" type="pres">
      <dgm:prSet presAssocID="{4F21CAAA-E02C-44B4-ACF3-6ABEA395EA45}" presName="sibTrans" presStyleCnt="0"/>
      <dgm:spPr/>
    </dgm:pt>
    <dgm:pt modelId="{8983FE5D-DD38-4E77-B89A-CDC5534288DF}" type="pres">
      <dgm:prSet presAssocID="{5A00FEA3-0A1F-4E7F-8AEF-73107EBE49C2}" presName="compNode" presStyleCnt="0"/>
      <dgm:spPr/>
    </dgm:pt>
    <dgm:pt modelId="{AEA6FD16-D906-42B5-8B98-B1C53DB285E0}" type="pres">
      <dgm:prSet presAssocID="{5A00FEA3-0A1F-4E7F-8AEF-73107EBE49C2}" presName="bgRect" presStyleLbl="bgShp" presStyleIdx="1" presStyleCnt="3"/>
      <dgm:spPr/>
    </dgm:pt>
    <dgm:pt modelId="{FB28DB8C-2242-4A9F-B441-2182E6C67AA0}" type="pres">
      <dgm:prSet presAssocID="{5A00FEA3-0A1F-4E7F-8AEF-73107EBE49C2}"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Раздражающее вещество"/>
        </a:ext>
      </dgm:extLst>
    </dgm:pt>
    <dgm:pt modelId="{D0CE092A-C6FC-4398-850D-E719F4371FC7}" type="pres">
      <dgm:prSet presAssocID="{5A00FEA3-0A1F-4E7F-8AEF-73107EBE49C2}" presName="spaceRect" presStyleCnt="0"/>
      <dgm:spPr/>
    </dgm:pt>
    <dgm:pt modelId="{E4B8B704-FAB9-4B16-AE73-E38F65BA50C8}" type="pres">
      <dgm:prSet presAssocID="{5A00FEA3-0A1F-4E7F-8AEF-73107EBE49C2}" presName="parTx" presStyleLbl="revTx" presStyleIdx="1" presStyleCnt="3">
        <dgm:presLayoutVars>
          <dgm:chMax val="0"/>
          <dgm:chPref val="0"/>
        </dgm:presLayoutVars>
      </dgm:prSet>
      <dgm:spPr/>
    </dgm:pt>
    <dgm:pt modelId="{0BF35E7C-C5BD-4329-9E6C-05E15AB04F57}" type="pres">
      <dgm:prSet presAssocID="{C8ACBA96-9CA1-41CC-AD41-AFDBD18E2B86}" presName="sibTrans" presStyleCnt="0"/>
      <dgm:spPr/>
    </dgm:pt>
    <dgm:pt modelId="{A4C66FC6-D7B6-49AF-A371-66B75216553A}" type="pres">
      <dgm:prSet presAssocID="{9FD4909D-7B49-44FA-B80E-96F582E85B76}" presName="compNode" presStyleCnt="0"/>
      <dgm:spPr/>
    </dgm:pt>
    <dgm:pt modelId="{73CFF6CF-EB56-47DF-903A-3C47CEC650C1}" type="pres">
      <dgm:prSet presAssocID="{9FD4909D-7B49-44FA-B80E-96F582E85B76}" presName="bgRect" presStyleLbl="bgShp" presStyleIdx="2" presStyleCnt="3"/>
      <dgm:spPr/>
    </dgm:pt>
    <dgm:pt modelId="{283C09C4-7097-44DE-B897-230EAA95F30E}" type="pres">
      <dgm:prSet presAssocID="{9FD4909D-7B49-44FA-B80E-96F582E85B76}"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Пожарный"/>
        </a:ext>
      </dgm:extLst>
    </dgm:pt>
    <dgm:pt modelId="{ED3C8F04-0B7B-4CA2-99B9-5152C2B6217D}" type="pres">
      <dgm:prSet presAssocID="{9FD4909D-7B49-44FA-B80E-96F582E85B76}" presName="spaceRect" presStyleCnt="0"/>
      <dgm:spPr/>
    </dgm:pt>
    <dgm:pt modelId="{39FD1B23-9211-44C7-A177-F17C603A3AD1}" type="pres">
      <dgm:prSet presAssocID="{9FD4909D-7B49-44FA-B80E-96F582E85B76}" presName="parTx" presStyleLbl="revTx" presStyleIdx="2" presStyleCnt="3">
        <dgm:presLayoutVars>
          <dgm:chMax val="0"/>
          <dgm:chPref val="0"/>
        </dgm:presLayoutVars>
      </dgm:prSet>
      <dgm:spPr/>
    </dgm:pt>
  </dgm:ptLst>
  <dgm:cxnLst>
    <dgm:cxn modelId="{DED1D504-A6ED-4CD8-A32A-FD579483521E}" type="presOf" srcId="{AFA7DFD2-74AD-4185-ADD7-4A627D03A8E8}" destId="{44EF2767-C491-49EE-A4DE-E1B480F5EA11}" srcOrd="0" destOrd="0" presId="urn:microsoft.com/office/officeart/2018/2/layout/IconVerticalSolidList"/>
    <dgm:cxn modelId="{B5D7C045-EA59-477F-B769-B10B5B1974DA}" srcId="{AFA7DFD2-74AD-4185-ADD7-4A627D03A8E8}" destId="{5A00FEA3-0A1F-4E7F-8AEF-73107EBE49C2}" srcOrd="1" destOrd="0" parTransId="{20670FA8-6211-43E0-B5CA-FF22346C8426}" sibTransId="{C8ACBA96-9CA1-41CC-AD41-AFDBD18E2B86}"/>
    <dgm:cxn modelId="{EE12F346-C1A4-4189-899C-0AEC2EE61543}" type="presOf" srcId="{5A00FEA3-0A1F-4E7F-8AEF-73107EBE49C2}" destId="{E4B8B704-FAB9-4B16-AE73-E38F65BA50C8}" srcOrd="0" destOrd="0" presId="urn:microsoft.com/office/officeart/2018/2/layout/IconVerticalSolidList"/>
    <dgm:cxn modelId="{97FB2379-D5B3-46B7-A95C-E60F2E0D2F89}" srcId="{AFA7DFD2-74AD-4185-ADD7-4A627D03A8E8}" destId="{9FD4909D-7B49-44FA-B80E-96F582E85B76}" srcOrd="2" destOrd="0" parTransId="{E0986977-E098-4C67-B27E-981B43036CA8}" sibTransId="{B4EBC014-0010-4FEF-8B8E-CA82034846F3}"/>
    <dgm:cxn modelId="{A5F64E7D-D0D9-4EBA-AF1D-95F6BE4E95BE}" type="presOf" srcId="{9FD4909D-7B49-44FA-B80E-96F582E85B76}" destId="{39FD1B23-9211-44C7-A177-F17C603A3AD1}" srcOrd="0" destOrd="0" presId="urn:microsoft.com/office/officeart/2018/2/layout/IconVerticalSolidList"/>
    <dgm:cxn modelId="{F70FCACE-3A62-4368-AC5F-093F92A758E5}" srcId="{AFA7DFD2-74AD-4185-ADD7-4A627D03A8E8}" destId="{9DC8799C-0D52-4B05-A3F9-D93F1DEF864B}" srcOrd="0" destOrd="0" parTransId="{28ABC698-4CDE-489B-96D0-E14899EDCD98}" sibTransId="{4F21CAAA-E02C-44B4-ACF3-6ABEA395EA45}"/>
    <dgm:cxn modelId="{F14A76FA-E585-428A-81E6-5D33B0BA7133}" type="presOf" srcId="{9DC8799C-0D52-4B05-A3F9-D93F1DEF864B}" destId="{D2EFEC00-E13D-4C9D-BA7D-450B91AFE7F4}" srcOrd="0" destOrd="0" presId="urn:microsoft.com/office/officeart/2018/2/layout/IconVerticalSolidList"/>
    <dgm:cxn modelId="{78239361-C2AD-4775-A787-225C6F7862B9}" type="presParOf" srcId="{44EF2767-C491-49EE-A4DE-E1B480F5EA11}" destId="{F1963040-9907-4CBB-9469-83616C6977D7}" srcOrd="0" destOrd="0" presId="urn:microsoft.com/office/officeart/2018/2/layout/IconVerticalSolidList"/>
    <dgm:cxn modelId="{EE617734-DF03-4C65-B12F-FCE9A523FBDC}" type="presParOf" srcId="{F1963040-9907-4CBB-9469-83616C6977D7}" destId="{B06B0DA2-150E-4FAC-9076-C47A63FC184F}" srcOrd="0" destOrd="0" presId="urn:microsoft.com/office/officeart/2018/2/layout/IconVerticalSolidList"/>
    <dgm:cxn modelId="{3940629E-4EF8-45C0-BF15-69480FD25142}" type="presParOf" srcId="{F1963040-9907-4CBB-9469-83616C6977D7}" destId="{18C777B3-5D78-44F9-85A8-8F7263C2E1FF}" srcOrd="1" destOrd="0" presId="urn:microsoft.com/office/officeart/2018/2/layout/IconVerticalSolidList"/>
    <dgm:cxn modelId="{0CCCCB59-C6EF-45B5-AA4C-B58DFAA4E1EE}" type="presParOf" srcId="{F1963040-9907-4CBB-9469-83616C6977D7}" destId="{600F4D82-BBB4-4C03-A080-92336F360353}" srcOrd="2" destOrd="0" presId="urn:microsoft.com/office/officeart/2018/2/layout/IconVerticalSolidList"/>
    <dgm:cxn modelId="{BF07B85B-4D39-422C-A2A2-0D5BF56FC1B9}" type="presParOf" srcId="{F1963040-9907-4CBB-9469-83616C6977D7}" destId="{D2EFEC00-E13D-4C9D-BA7D-450B91AFE7F4}" srcOrd="3" destOrd="0" presId="urn:microsoft.com/office/officeart/2018/2/layout/IconVerticalSolidList"/>
    <dgm:cxn modelId="{2C6530C9-C7BE-42BC-A752-52CE9321C668}" type="presParOf" srcId="{44EF2767-C491-49EE-A4DE-E1B480F5EA11}" destId="{F544D651-69BD-404E-9B65-E3A919CC7A8D}" srcOrd="1" destOrd="0" presId="urn:microsoft.com/office/officeart/2018/2/layout/IconVerticalSolidList"/>
    <dgm:cxn modelId="{45A4313F-FFE2-4A52-B81D-0F45F30274E9}" type="presParOf" srcId="{44EF2767-C491-49EE-A4DE-E1B480F5EA11}" destId="{8983FE5D-DD38-4E77-B89A-CDC5534288DF}" srcOrd="2" destOrd="0" presId="urn:microsoft.com/office/officeart/2018/2/layout/IconVerticalSolidList"/>
    <dgm:cxn modelId="{0A7F49A2-0260-449E-834F-0D131D4428C4}" type="presParOf" srcId="{8983FE5D-DD38-4E77-B89A-CDC5534288DF}" destId="{AEA6FD16-D906-42B5-8B98-B1C53DB285E0}" srcOrd="0" destOrd="0" presId="urn:microsoft.com/office/officeart/2018/2/layout/IconVerticalSolidList"/>
    <dgm:cxn modelId="{E3A1C4B3-6AFB-42BF-ADB0-BB0DF04F57CE}" type="presParOf" srcId="{8983FE5D-DD38-4E77-B89A-CDC5534288DF}" destId="{FB28DB8C-2242-4A9F-B441-2182E6C67AA0}" srcOrd="1" destOrd="0" presId="urn:microsoft.com/office/officeart/2018/2/layout/IconVerticalSolidList"/>
    <dgm:cxn modelId="{E8842AF2-813E-445E-9695-F1E6E00305D3}" type="presParOf" srcId="{8983FE5D-DD38-4E77-B89A-CDC5534288DF}" destId="{D0CE092A-C6FC-4398-850D-E719F4371FC7}" srcOrd="2" destOrd="0" presId="urn:microsoft.com/office/officeart/2018/2/layout/IconVerticalSolidList"/>
    <dgm:cxn modelId="{968F0EE0-6AD4-4407-81FC-1B7D51E0D861}" type="presParOf" srcId="{8983FE5D-DD38-4E77-B89A-CDC5534288DF}" destId="{E4B8B704-FAB9-4B16-AE73-E38F65BA50C8}" srcOrd="3" destOrd="0" presId="urn:microsoft.com/office/officeart/2018/2/layout/IconVerticalSolidList"/>
    <dgm:cxn modelId="{0D486B7D-5842-45CC-A4BE-37EC41BA0B42}" type="presParOf" srcId="{44EF2767-C491-49EE-A4DE-E1B480F5EA11}" destId="{0BF35E7C-C5BD-4329-9E6C-05E15AB04F57}" srcOrd="3" destOrd="0" presId="urn:microsoft.com/office/officeart/2018/2/layout/IconVerticalSolidList"/>
    <dgm:cxn modelId="{CB1AB3BF-D335-4AAA-AD86-8876549F7194}" type="presParOf" srcId="{44EF2767-C491-49EE-A4DE-E1B480F5EA11}" destId="{A4C66FC6-D7B6-49AF-A371-66B75216553A}" srcOrd="4" destOrd="0" presId="urn:microsoft.com/office/officeart/2018/2/layout/IconVerticalSolidList"/>
    <dgm:cxn modelId="{A4F2B58D-C8FA-4EA5-9336-1F389BC904D0}" type="presParOf" srcId="{A4C66FC6-D7B6-49AF-A371-66B75216553A}" destId="{73CFF6CF-EB56-47DF-903A-3C47CEC650C1}" srcOrd="0" destOrd="0" presId="urn:microsoft.com/office/officeart/2018/2/layout/IconVerticalSolidList"/>
    <dgm:cxn modelId="{FD7C8E41-4439-4F8A-8468-EA8AF59EA312}" type="presParOf" srcId="{A4C66FC6-D7B6-49AF-A371-66B75216553A}" destId="{283C09C4-7097-44DE-B897-230EAA95F30E}" srcOrd="1" destOrd="0" presId="urn:microsoft.com/office/officeart/2018/2/layout/IconVerticalSolidList"/>
    <dgm:cxn modelId="{6D517E95-CFE7-4D6D-90B1-19C7474BD4A9}" type="presParOf" srcId="{A4C66FC6-D7B6-49AF-A371-66B75216553A}" destId="{ED3C8F04-0B7B-4CA2-99B9-5152C2B6217D}" srcOrd="2" destOrd="0" presId="urn:microsoft.com/office/officeart/2018/2/layout/IconVerticalSolidList"/>
    <dgm:cxn modelId="{EA23B608-D815-46CB-BD54-F0E2E1AA5DB1}" type="presParOf" srcId="{A4C66FC6-D7B6-49AF-A371-66B75216553A}" destId="{39FD1B23-9211-44C7-A177-F17C603A3AD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39D4071-106D-4739-8822-EE278FDEA85B}" type="doc">
      <dgm:prSet loTypeId="urn:microsoft.com/office/officeart/2005/8/layout/vProcess5" loCatId="process" qsTypeId="urn:microsoft.com/office/officeart/2005/8/quickstyle/simple1" qsCatId="simple" csTypeId="urn:microsoft.com/office/officeart/2005/8/colors/colorful2" csCatId="colorful"/>
      <dgm:spPr/>
      <dgm:t>
        <a:bodyPr/>
        <a:lstStyle/>
        <a:p>
          <a:endParaRPr lang="en-US"/>
        </a:p>
      </dgm:t>
    </dgm:pt>
    <dgm:pt modelId="{D2ECC3F2-2BB1-4E31-84BB-CAE6B022FAD8}">
      <dgm:prSet/>
      <dgm:spPr/>
      <dgm:t>
        <a:bodyPr/>
        <a:lstStyle/>
        <a:p>
          <a:r>
            <a:rPr lang="en-US" b="0" i="0"/>
            <a:t>France’s Duty of Vigilance Law (2017) forced large companies to publish plans addressing human rights risks. While groundbreaking, enforcement remains inconsistent.</a:t>
          </a:r>
          <a:endParaRPr lang="en-US"/>
        </a:p>
      </dgm:t>
    </dgm:pt>
    <dgm:pt modelId="{62E5CF01-AF79-4828-9C2A-73E70CA6C134}" type="parTrans" cxnId="{91D1D4E1-5AAD-415E-9F33-B14F032A875F}">
      <dgm:prSet/>
      <dgm:spPr/>
      <dgm:t>
        <a:bodyPr/>
        <a:lstStyle/>
        <a:p>
          <a:endParaRPr lang="en-US"/>
        </a:p>
      </dgm:t>
    </dgm:pt>
    <dgm:pt modelId="{B03D61B9-73E0-4020-ACC0-243243A56E47}" type="sibTrans" cxnId="{91D1D4E1-5AAD-415E-9F33-B14F032A875F}">
      <dgm:prSet/>
      <dgm:spPr/>
      <dgm:t>
        <a:bodyPr/>
        <a:lstStyle/>
        <a:p>
          <a:endParaRPr lang="en-US"/>
        </a:p>
      </dgm:t>
    </dgm:pt>
    <dgm:pt modelId="{DC91FC06-13AE-4300-86A4-28F1B6091DAC}">
      <dgm:prSet/>
      <dgm:spPr/>
      <dgm:t>
        <a:bodyPr/>
        <a:lstStyle/>
        <a:p>
          <a:r>
            <a:rPr lang="en-US"/>
            <a:t>Resume</a:t>
          </a:r>
          <a:br>
            <a:rPr lang="en-US" b="0" i="0"/>
          </a:br>
          <a:r>
            <a:rPr lang="en-US" b="0" i="0"/>
            <a:t>Getting corporations to follow human rights standards is like asking them to give up coffee—good luck with that!</a:t>
          </a:r>
          <a:endParaRPr lang="en-US"/>
        </a:p>
      </dgm:t>
    </dgm:pt>
    <dgm:pt modelId="{A4D18299-D8A4-476E-AC02-9750EB5BB5EE}" type="parTrans" cxnId="{9427B848-0F8E-43DB-8AC3-FFA47989E695}">
      <dgm:prSet/>
      <dgm:spPr/>
      <dgm:t>
        <a:bodyPr/>
        <a:lstStyle/>
        <a:p>
          <a:endParaRPr lang="en-US"/>
        </a:p>
      </dgm:t>
    </dgm:pt>
    <dgm:pt modelId="{24D3C231-FE18-480C-A7C7-F32E0C534A29}" type="sibTrans" cxnId="{9427B848-0F8E-43DB-8AC3-FFA47989E695}">
      <dgm:prSet/>
      <dgm:spPr/>
      <dgm:t>
        <a:bodyPr/>
        <a:lstStyle/>
        <a:p>
          <a:endParaRPr lang="en-US"/>
        </a:p>
      </dgm:t>
    </dgm:pt>
    <dgm:pt modelId="{5F188AEA-B416-A340-90DC-43D551A6AAAA}" type="pres">
      <dgm:prSet presAssocID="{F39D4071-106D-4739-8822-EE278FDEA85B}" presName="outerComposite" presStyleCnt="0">
        <dgm:presLayoutVars>
          <dgm:chMax val="5"/>
          <dgm:dir/>
          <dgm:resizeHandles val="exact"/>
        </dgm:presLayoutVars>
      </dgm:prSet>
      <dgm:spPr/>
    </dgm:pt>
    <dgm:pt modelId="{F3400BDB-6748-5E42-A1F9-0183E38CA843}" type="pres">
      <dgm:prSet presAssocID="{F39D4071-106D-4739-8822-EE278FDEA85B}" presName="dummyMaxCanvas" presStyleCnt="0">
        <dgm:presLayoutVars/>
      </dgm:prSet>
      <dgm:spPr/>
    </dgm:pt>
    <dgm:pt modelId="{EC8A7D7F-8A4F-F04C-BE16-258A8CEE1A16}" type="pres">
      <dgm:prSet presAssocID="{F39D4071-106D-4739-8822-EE278FDEA85B}" presName="TwoNodes_1" presStyleLbl="node1" presStyleIdx="0" presStyleCnt="2">
        <dgm:presLayoutVars>
          <dgm:bulletEnabled val="1"/>
        </dgm:presLayoutVars>
      </dgm:prSet>
      <dgm:spPr/>
    </dgm:pt>
    <dgm:pt modelId="{9735BE17-A3C4-3C40-B490-D7C5E6689078}" type="pres">
      <dgm:prSet presAssocID="{F39D4071-106D-4739-8822-EE278FDEA85B}" presName="TwoNodes_2" presStyleLbl="node1" presStyleIdx="1" presStyleCnt="2">
        <dgm:presLayoutVars>
          <dgm:bulletEnabled val="1"/>
        </dgm:presLayoutVars>
      </dgm:prSet>
      <dgm:spPr/>
    </dgm:pt>
    <dgm:pt modelId="{8985721B-9259-E048-974B-9A9CC790AE4E}" type="pres">
      <dgm:prSet presAssocID="{F39D4071-106D-4739-8822-EE278FDEA85B}" presName="TwoConn_1-2" presStyleLbl="fgAccFollowNode1" presStyleIdx="0" presStyleCnt="1">
        <dgm:presLayoutVars>
          <dgm:bulletEnabled val="1"/>
        </dgm:presLayoutVars>
      </dgm:prSet>
      <dgm:spPr/>
    </dgm:pt>
    <dgm:pt modelId="{64AD271E-F8E1-0F42-A693-355286612E7F}" type="pres">
      <dgm:prSet presAssocID="{F39D4071-106D-4739-8822-EE278FDEA85B}" presName="TwoNodes_1_text" presStyleLbl="node1" presStyleIdx="1" presStyleCnt="2">
        <dgm:presLayoutVars>
          <dgm:bulletEnabled val="1"/>
        </dgm:presLayoutVars>
      </dgm:prSet>
      <dgm:spPr/>
    </dgm:pt>
    <dgm:pt modelId="{5D8F1E4C-8A5A-004B-BA51-30DD3CBE42BA}" type="pres">
      <dgm:prSet presAssocID="{F39D4071-106D-4739-8822-EE278FDEA85B}" presName="TwoNodes_2_text" presStyleLbl="node1" presStyleIdx="1" presStyleCnt="2">
        <dgm:presLayoutVars>
          <dgm:bulletEnabled val="1"/>
        </dgm:presLayoutVars>
      </dgm:prSet>
      <dgm:spPr/>
    </dgm:pt>
  </dgm:ptLst>
  <dgm:cxnLst>
    <dgm:cxn modelId="{FDBAFA02-AD51-A640-B393-A25EF0C5D0D9}" type="presOf" srcId="{F39D4071-106D-4739-8822-EE278FDEA85B}" destId="{5F188AEA-B416-A340-90DC-43D551A6AAAA}" srcOrd="0" destOrd="0" presId="urn:microsoft.com/office/officeart/2005/8/layout/vProcess5"/>
    <dgm:cxn modelId="{9E66AD22-7FED-124C-A272-39FD231CE566}" type="presOf" srcId="{D2ECC3F2-2BB1-4E31-84BB-CAE6B022FAD8}" destId="{EC8A7D7F-8A4F-F04C-BE16-258A8CEE1A16}" srcOrd="0" destOrd="0" presId="urn:microsoft.com/office/officeart/2005/8/layout/vProcess5"/>
    <dgm:cxn modelId="{8B37CB3C-EC6D-814B-B231-6CCFB34CEEAB}" type="presOf" srcId="{DC91FC06-13AE-4300-86A4-28F1B6091DAC}" destId="{9735BE17-A3C4-3C40-B490-D7C5E6689078}" srcOrd="0" destOrd="0" presId="urn:microsoft.com/office/officeart/2005/8/layout/vProcess5"/>
    <dgm:cxn modelId="{9427B848-0F8E-43DB-8AC3-FFA47989E695}" srcId="{F39D4071-106D-4739-8822-EE278FDEA85B}" destId="{DC91FC06-13AE-4300-86A4-28F1B6091DAC}" srcOrd="1" destOrd="0" parTransId="{A4D18299-D8A4-476E-AC02-9750EB5BB5EE}" sibTransId="{24D3C231-FE18-480C-A7C7-F32E0C534A29}"/>
    <dgm:cxn modelId="{71517D7E-122B-F841-8CC1-6E54C0C8B8F9}" type="presOf" srcId="{D2ECC3F2-2BB1-4E31-84BB-CAE6B022FAD8}" destId="{64AD271E-F8E1-0F42-A693-355286612E7F}" srcOrd="1" destOrd="0" presId="urn:microsoft.com/office/officeart/2005/8/layout/vProcess5"/>
    <dgm:cxn modelId="{3214F9A8-0531-E24D-9E1F-1D3C21B9BAD4}" type="presOf" srcId="{B03D61B9-73E0-4020-ACC0-243243A56E47}" destId="{8985721B-9259-E048-974B-9A9CC790AE4E}" srcOrd="0" destOrd="0" presId="urn:microsoft.com/office/officeart/2005/8/layout/vProcess5"/>
    <dgm:cxn modelId="{7D1DB5CF-0ACF-C846-8090-CE9F61876FAD}" type="presOf" srcId="{DC91FC06-13AE-4300-86A4-28F1B6091DAC}" destId="{5D8F1E4C-8A5A-004B-BA51-30DD3CBE42BA}" srcOrd="1" destOrd="0" presId="urn:microsoft.com/office/officeart/2005/8/layout/vProcess5"/>
    <dgm:cxn modelId="{91D1D4E1-5AAD-415E-9F33-B14F032A875F}" srcId="{F39D4071-106D-4739-8822-EE278FDEA85B}" destId="{D2ECC3F2-2BB1-4E31-84BB-CAE6B022FAD8}" srcOrd="0" destOrd="0" parTransId="{62E5CF01-AF79-4828-9C2A-73E70CA6C134}" sibTransId="{B03D61B9-73E0-4020-ACC0-243243A56E47}"/>
    <dgm:cxn modelId="{F63FDE99-3CF1-174C-9ABA-48D101AA88CC}" type="presParOf" srcId="{5F188AEA-B416-A340-90DC-43D551A6AAAA}" destId="{F3400BDB-6748-5E42-A1F9-0183E38CA843}" srcOrd="0" destOrd="0" presId="urn:microsoft.com/office/officeart/2005/8/layout/vProcess5"/>
    <dgm:cxn modelId="{9EE2301B-7E8F-464A-9002-4A3748AFD92D}" type="presParOf" srcId="{5F188AEA-B416-A340-90DC-43D551A6AAAA}" destId="{EC8A7D7F-8A4F-F04C-BE16-258A8CEE1A16}" srcOrd="1" destOrd="0" presId="urn:microsoft.com/office/officeart/2005/8/layout/vProcess5"/>
    <dgm:cxn modelId="{29727ED5-B870-124B-B762-EF968BB73F39}" type="presParOf" srcId="{5F188AEA-B416-A340-90DC-43D551A6AAAA}" destId="{9735BE17-A3C4-3C40-B490-D7C5E6689078}" srcOrd="2" destOrd="0" presId="urn:microsoft.com/office/officeart/2005/8/layout/vProcess5"/>
    <dgm:cxn modelId="{B24BD093-FD9B-3542-AAD6-CCF969EF6B08}" type="presParOf" srcId="{5F188AEA-B416-A340-90DC-43D551A6AAAA}" destId="{8985721B-9259-E048-974B-9A9CC790AE4E}" srcOrd="3" destOrd="0" presId="urn:microsoft.com/office/officeart/2005/8/layout/vProcess5"/>
    <dgm:cxn modelId="{7072A89C-8A4C-9B48-96C8-A27BE1294BA1}" type="presParOf" srcId="{5F188AEA-B416-A340-90DC-43D551A6AAAA}" destId="{64AD271E-F8E1-0F42-A693-355286612E7F}" srcOrd="4" destOrd="0" presId="urn:microsoft.com/office/officeart/2005/8/layout/vProcess5"/>
    <dgm:cxn modelId="{8A8D4AEB-053B-6043-AC6D-77ED9B6D7F10}" type="presParOf" srcId="{5F188AEA-B416-A340-90DC-43D551A6AAAA}" destId="{5D8F1E4C-8A5A-004B-BA51-30DD3CBE42BA}"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40771CA-E586-4B6B-B031-4A9137867537}" type="doc">
      <dgm:prSet loTypeId="urn:microsoft.com/office/officeart/2018/2/layout/IconCircle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89E9936-B8FA-4EAB-AEA3-F8CF01329E66}">
      <dgm:prSet/>
      <dgm:spPr/>
      <dgm:t>
        <a:bodyPr/>
        <a:lstStyle/>
        <a:p>
          <a:pPr>
            <a:lnSpc>
              <a:spcPct val="100000"/>
            </a:lnSpc>
          </a:pPr>
          <a:r>
            <a:rPr lang="en-US" b="0" i="0" dirty="0"/>
            <a:t>Nike faced backlash in the 1990s over sweatshop labor. Their response? Investing in transparency and supplier audits. Today, they’re seen as an industry leader—but only after decades of effort.</a:t>
          </a:r>
          <a:endParaRPr lang="en-US" dirty="0"/>
        </a:p>
      </dgm:t>
    </dgm:pt>
    <dgm:pt modelId="{2E9FD889-BD9C-42AE-B9DE-3622EA956722}" type="parTrans" cxnId="{9058BACE-1856-4913-87DD-0B117E92C80E}">
      <dgm:prSet/>
      <dgm:spPr/>
      <dgm:t>
        <a:bodyPr/>
        <a:lstStyle/>
        <a:p>
          <a:endParaRPr lang="en-US"/>
        </a:p>
      </dgm:t>
    </dgm:pt>
    <dgm:pt modelId="{2EFEC056-156C-44F9-993D-4AB5A4D872C2}" type="sibTrans" cxnId="{9058BACE-1856-4913-87DD-0B117E92C80E}">
      <dgm:prSet/>
      <dgm:spPr/>
      <dgm:t>
        <a:bodyPr/>
        <a:lstStyle/>
        <a:p>
          <a:pPr>
            <a:lnSpc>
              <a:spcPct val="100000"/>
            </a:lnSpc>
          </a:pPr>
          <a:endParaRPr lang="en-US"/>
        </a:p>
      </dgm:t>
    </dgm:pt>
    <dgm:pt modelId="{404FF088-15EE-42FA-81C8-912737B18807}">
      <dgm:prSet/>
      <dgm:spPr/>
      <dgm:t>
        <a:bodyPr/>
        <a:lstStyle/>
        <a:p>
          <a:pPr>
            <a:lnSpc>
              <a:spcPct val="100000"/>
            </a:lnSpc>
          </a:pPr>
          <a:r>
            <a:rPr lang="en-US" b="0" i="0" dirty="0"/>
            <a:t>Resume:</a:t>
          </a:r>
          <a:br>
            <a:rPr lang="en-US" b="0" i="0" dirty="0"/>
          </a:br>
          <a:r>
            <a:rPr lang="en-US" b="0" i="0" dirty="0"/>
            <a:t>Corporate responsibility to respect human rights is like a unicorn—everyone talks about it, but seeing it in practice is a whole different story.</a:t>
          </a:r>
          <a:endParaRPr lang="en-US" dirty="0"/>
        </a:p>
      </dgm:t>
    </dgm:pt>
    <dgm:pt modelId="{9B5E56EE-7DBC-4B83-80BE-02F2D07E7472}" type="parTrans" cxnId="{FEB58C3B-8662-4312-B5EB-C35C9C9AD984}">
      <dgm:prSet/>
      <dgm:spPr/>
      <dgm:t>
        <a:bodyPr/>
        <a:lstStyle/>
        <a:p>
          <a:endParaRPr lang="en-US"/>
        </a:p>
      </dgm:t>
    </dgm:pt>
    <dgm:pt modelId="{49ECDFC0-59EA-45E8-A943-0D38A9CE0CB2}" type="sibTrans" cxnId="{FEB58C3B-8662-4312-B5EB-C35C9C9AD984}">
      <dgm:prSet/>
      <dgm:spPr/>
      <dgm:t>
        <a:bodyPr/>
        <a:lstStyle/>
        <a:p>
          <a:endParaRPr lang="en-US"/>
        </a:p>
      </dgm:t>
    </dgm:pt>
    <dgm:pt modelId="{D634C056-4663-4ED3-A6F7-80CCF7DCB177}" type="pres">
      <dgm:prSet presAssocID="{C40771CA-E586-4B6B-B031-4A9137867537}" presName="root" presStyleCnt="0">
        <dgm:presLayoutVars>
          <dgm:dir/>
          <dgm:resizeHandles val="exact"/>
        </dgm:presLayoutVars>
      </dgm:prSet>
      <dgm:spPr/>
    </dgm:pt>
    <dgm:pt modelId="{B628CF33-CB8E-4484-B25E-1DF2BA312E18}" type="pres">
      <dgm:prSet presAssocID="{C40771CA-E586-4B6B-B031-4A9137867537}" presName="container" presStyleCnt="0">
        <dgm:presLayoutVars>
          <dgm:dir/>
          <dgm:resizeHandles val="exact"/>
        </dgm:presLayoutVars>
      </dgm:prSet>
      <dgm:spPr/>
    </dgm:pt>
    <dgm:pt modelId="{E4EB6B15-869A-4E69-A98B-A81728EA3F15}" type="pres">
      <dgm:prSet presAssocID="{F89E9936-B8FA-4EAB-AEA3-F8CF01329E66}" presName="compNode" presStyleCnt="0"/>
      <dgm:spPr/>
    </dgm:pt>
    <dgm:pt modelId="{2A6B1203-B74A-4E75-85D5-E0EA129437A5}" type="pres">
      <dgm:prSet presAssocID="{F89E9936-B8FA-4EAB-AEA3-F8CF01329E66}" presName="iconBgRect" presStyleLbl="bgShp" presStyleIdx="0" presStyleCnt="2"/>
      <dgm:spPr/>
    </dgm:pt>
    <dgm:pt modelId="{21A8F424-6727-4565-814F-8676C253723E}" type="pres">
      <dgm:prSet presAssocID="{F89E9936-B8FA-4EAB-AEA3-F8CF01329E66}"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Japanese Dolls"/>
        </a:ext>
      </dgm:extLst>
    </dgm:pt>
    <dgm:pt modelId="{75F840F1-A31D-4D7E-B608-1CBBFCC0D4B5}" type="pres">
      <dgm:prSet presAssocID="{F89E9936-B8FA-4EAB-AEA3-F8CF01329E66}" presName="spaceRect" presStyleCnt="0"/>
      <dgm:spPr/>
    </dgm:pt>
    <dgm:pt modelId="{0207C194-B056-4E01-ABA2-0B085AB1BF0E}" type="pres">
      <dgm:prSet presAssocID="{F89E9936-B8FA-4EAB-AEA3-F8CF01329E66}" presName="textRect" presStyleLbl="revTx" presStyleIdx="0" presStyleCnt="2">
        <dgm:presLayoutVars>
          <dgm:chMax val="1"/>
          <dgm:chPref val="1"/>
        </dgm:presLayoutVars>
      </dgm:prSet>
      <dgm:spPr/>
    </dgm:pt>
    <dgm:pt modelId="{43D629A5-9BE6-465F-B7B8-50BBBB04AC0F}" type="pres">
      <dgm:prSet presAssocID="{2EFEC056-156C-44F9-993D-4AB5A4D872C2}" presName="sibTrans" presStyleLbl="sibTrans2D1" presStyleIdx="0" presStyleCnt="0"/>
      <dgm:spPr/>
    </dgm:pt>
    <dgm:pt modelId="{9D5DD7D0-C31A-41BB-B9D6-D8932589E094}" type="pres">
      <dgm:prSet presAssocID="{404FF088-15EE-42FA-81C8-912737B18807}" presName="compNode" presStyleCnt="0"/>
      <dgm:spPr/>
    </dgm:pt>
    <dgm:pt modelId="{669EFEB3-E4F9-4183-82AA-8C8284257730}" type="pres">
      <dgm:prSet presAssocID="{404FF088-15EE-42FA-81C8-912737B18807}" presName="iconBgRect" presStyleLbl="bgShp" presStyleIdx="1" presStyleCnt="2"/>
      <dgm:spPr/>
    </dgm:pt>
    <dgm:pt modelId="{8498D6AF-3D10-4299-A923-12D4E9B9C584}" type="pres">
      <dgm:prSet presAssocID="{404FF088-15EE-42FA-81C8-912737B18807}"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Единорог"/>
        </a:ext>
      </dgm:extLst>
    </dgm:pt>
    <dgm:pt modelId="{F9CCA2B8-614C-4A12-B6E1-BA7FF62A5A7C}" type="pres">
      <dgm:prSet presAssocID="{404FF088-15EE-42FA-81C8-912737B18807}" presName="spaceRect" presStyleCnt="0"/>
      <dgm:spPr/>
    </dgm:pt>
    <dgm:pt modelId="{30C93DEC-F1B4-484E-A154-FD5C6C87A97B}" type="pres">
      <dgm:prSet presAssocID="{404FF088-15EE-42FA-81C8-912737B18807}" presName="textRect" presStyleLbl="revTx" presStyleIdx="1" presStyleCnt="2">
        <dgm:presLayoutVars>
          <dgm:chMax val="1"/>
          <dgm:chPref val="1"/>
        </dgm:presLayoutVars>
      </dgm:prSet>
      <dgm:spPr/>
    </dgm:pt>
  </dgm:ptLst>
  <dgm:cxnLst>
    <dgm:cxn modelId="{FEB58C3B-8662-4312-B5EB-C35C9C9AD984}" srcId="{C40771CA-E586-4B6B-B031-4A9137867537}" destId="{404FF088-15EE-42FA-81C8-912737B18807}" srcOrd="1" destOrd="0" parTransId="{9B5E56EE-7DBC-4B83-80BE-02F2D07E7472}" sibTransId="{49ECDFC0-59EA-45E8-A943-0D38A9CE0CB2}"/>
    <dgm:cxn modelId="{01B3376C-6361-DD4F-A65A-EFEC9CB7D7EF}" type="presOf" srcId="{2EFEC056-156C-44F9-993D-4AB5A4D872C2}" destId="{43D629A5-9BE6-465F-B7B8-50BBBB04AC0F}" srcOrd="0" destOrd="0" presId="urn:microsoft.com/office/officeart/2018/2/layout/IconCircleList"/>
    <dgm:cxn modelId="{34318A86-4E21-0643-A21B-2D928F910B2E}" type="presOf" srcId="{404FF088-15EE-42FA-81C8-912737B18807}" destId="{30C93DEC-F1B4-484E-A154-FD5C6C87A97B}" srcOrd="0" destOrd="0" presId="urn:microsoft.com/office/officeart/2018/2/layout/IconCircleList"/>
    <dgm:cxn modelId="{9058BACE-1856-4913-87DD-0B117E92C80E}" srcId="{C40771CA-E586-4B6B-B031-4A9137867537}" destId="{F89E9936-B8FA-4EAB-AEA3-F8CF01329E66}" srcOrd="0" destOrd="0" parTransId="{2E9FD889-BD9C-42AE-B9DE-3622EA956722}" sibTransId="{2EFEC056-156C-44F9-993D-4AB5A4D872C2}"/>
    <dgm:cxn modelId="{82D7DDEA-C23A-394B-916E-FE5D85F1C505}" type="presOf" srcId="{C40771CA-E586-4B6B-B031-4A9137867537}" destId="{D634C056-4663-4ED3-A6F7-80CCF7DCB177}" srcOrd="0" destOrd="0" presId="urn:microsoft.com/office/officeart/2018/2/layout/IconCircleList"/>
    <dgm:cxn modelId="{DB441DFE-6468-D749-84E7-BB98C2A5107A}" type="presOf" srcId="{F89E9936-B8FA-4EAB-AEA3-F8CF01329E66}" destId="{0207C194-B056-4E01-ABA2-0B085AB1BF0E}" srcOrd="0" destOrd="0" presId="urn:microsoft.com/office/officeart/2018/2/layout/IconCircleList"/>
    <dgm:cxn modelId="{A5321FD8-E446-F741-83AA-50590885D2A2}" type="presParOf" srcId="{D634C056-4663-4ED3-A6F7-80CCF7DCB177}" destId="{B628CF33-CB8E-4484-B25E-1DF2BA312E18}" srcOrd="0" destOrd="0" presId="urn:microsoft.com/office/officeart/2018/2/layout/IconCircleList"/>
    <dgm:cxn modelId="{956DC7F4-3B12-B747-83EA-105C82BD40DC}" type="presParOf" srcId="{B628CF33-CB8E-4484-B25E-1DF2BA312E18}" destId="{E4EB6B15-869A-4E69-A98B-A81728EA3F15}" srcOrd="0" destOrd="0" presId="urn:microsoft.com/office/officeart/2018/2/layout/IconCircleList"/>
    <dgm:cxn modelId="{8568920B-6993-9E46-BBFF-75FEE97FE160}" type="presParOf" srcId="{E4EB6B15-869A-4E69-A98B-A81728EA3F15}" destId="{2A6B1203-B74A-4E75-85D5-E0EA129437A5}" srcOrd="0" destOrd="0" presId="urn:microsoft.com/office/officeart/2018/2/layout/IconCircleList"/>
    <dgm:cxn modelId="{38C6D2D8-6F28-C040-A506-A59982403E28}" type="presParOf" srcId="{E4EB6B15-869A-4E69-A98B-A81728EA3F15}" destId="{21A8F424-6727-4565-814F-8676C253723E}" srcOrd="1" destOrd="0" presId="urn:microsoft.com/office/officeart/2018/2/layout/IconCircleList"/>
    <dgm:cxn modelId="{742E2505-8A2D-1248-B0ED-64E263371D2A}" type="presParOf" srcId="{E4EB6B15-869A-4E69-A98B-A81728EA3F15}" destId="{75F840F1-A31D-4D7E-B608-1CBBFCC0D4B5}" srcOrd="2" destOrd="0" presId="urn:microsoft.com/office/officeart/2018/2/layout/IconCircleList"/>
    <dgm:cxn modelId="{F8475A0E-70E9-B149-9B3F-D68BD93B550B}" type="presParOf" srcId="{E4EB6B15-869A-4E69-A98B-A81728EA3F15}" destId="{0207C194-B056-4E01-ABA2-0B085AB1BF0E}" srcOrd="3" destOrd="0" presId="urn:microsoft.com/office/officeart/2018/2/layout/IconCircleList"/>
    <dgm:cxn modelId="{73644D59-7D55-9345-B44F-959E50EB8FD2}" type="presParOf" srcId="{B628CF33-CB8E-4484-B25E-1DF2BA312E18}" destId="{43D629A5-9BE6-465F-B7B8-50BBBB04AC0F}" srcOrd="1" destOrd="0" presId="urn:microsoft.com/office/officeart/2018/2/layout/IconCircleList"/>
    <dgm:cxn modelId="{C0BB4C44-35FC-2F4A-BA29-EFFE0E38EE87}" type="presParOf" srcId="{B628CF33-CB8E-4484-B25E-1DF2BA312E18}" destId="{9D5DD7D0-C31A-41BB-B9D6-D8932589E094}" srcOrd="2" destOrd="0" presId="urn:microsoft.com/office/officeart/2018/2/layout/IconCircleList"/>
    <dgm:cxn modelId="{3FC48512-FE4B-9243-9865-133B2CC66E9A}" type="presParOf" srcId="{9D5DD7D0-C31A-41BB-B9D6-D8932589E094}" destId="{669EFEB3-E4F9-4183-82AA-8C8284257730}" srcOrd="0" destOrd="0" presId="urn:microsoft.com/office/officeart/2018/2/layout/IconCircleList"/>
    <dgm:cxn modelId="{33CD48F3-A52D-7E44-B1F6-84A65CD43EBC}" type="presParOf" srcId="{9D5DD7D0-C31A-41BB-B9D6-D8932589E094}" destId="{8498D6AF-3D10-4299-A923-12D4E9B9C584}" srcOrd="1" destOrd="0" presId="urn:microsoft.com/office/officeart/2018/2/layout/IconCircleList"/>
    <dgm:cxn modelId="{F1AC6615-A3D7-2B48-B22C-7E734FF8094A}" type="presParOf" srcId="{9D5DD7D0-C31A-41BB-B9D6-D8932589E094}" destId="{F9CCA2B8-614C-4A12-B6E1-BA7FF62A5A7C}" srcOrd="2" destOrd="0" presId="urn:microsoft.com/office/officeart/2018/2/layout/IconCircleList"/>
    <dgm:cxn modelId="{CC3E9205-E23C-2D4C-970B-1EFC07387EFD}" type="presParOf" srcId="{9D5DD7D0-C31A-41BB-B9D6-D8932589E094}" destId="{30C93DEC-F1B4-484E-A154-FD5C6C87A97B}" srcOrd="3" destOrd="0" presId="urn:microsoft.com/office/officeart/2018/2/layout/IconCircle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C3F2E30-E2BE-4D6B-8E92-658801D24573}"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F92EE790-0693-48F7-BB4D-ACAFBDDFC413}">
      <dgm:prSet/>
      <dgm:spPr/>
      <dgm:t>
        <a:bodyPr/>
        <a:lstStyle/>
        <a:p>
          <a:r>
            <a:rPr lang="en-US" b="0" i="0"/>
            <a:t>Companies are expected not just to avoid causing harm but to actively assess and mitigate human rights risks in their operations.</a:t>
          </a:r>
          <a:endParaRPr lang="en-US"/>
        </a:p>
      </dgm:t>
    </dgm:pt>
    <dgm:pt modelId="{DD10E6A4-0B1A-4199-9922-EC5EF75DAC17}" type="parTrans" cxnId="{03B0EB59-B682-49EF-B697-B52EB1B00BBD}">
      <dgm:prSet/>
      <dgm:spPr/>
      <dgm:t>
        <a:bodyPr/>
        <a:lstStyle/>
        <a:p>
          <a:endParaRPr lang="en-US"/>
        </a:p>
      </dgm:t>
    </dgm:pt>
    <dgm:pt modelId="{F4D23644-30FA-49E4-A118-39BB9979B244}" type="sibTrans" cxnId="{03B0EB59-B682-49EF-B697-B52EB1B00BBD}">
      <dgm:prSet/>
      <dgm:spPr/>
      <dgm:t>
        <a:bodyPr/>
        <a:lstStyle/>
        <a:p>
          <a:endParaRPr lang="en-US"/>
        </a:p>
      </dgm:t>
    </dgm:pt>
    <dgm:pt modelId="{485889BB-A896-4A83-B232-A97F332085D4}">
      <dgm:prSet/>
      <dgm:spPr/>
      <dgm:t>
        <a:bodyPr/>
        <a:lstStyle/>
        <a:p>
          <a:r>
            <a:rPr lang="en-US" b="0" i="0"/>
            <a:t>Analysis: Modern business practices increasingly integrate human rights policies into governance frameworks, linking compliance to long-term profitability and social license to operate.</a:t>
          </a:r>
          <a:endParaRPr lang="en-US"/>
        </a:p>
      </dgm:t>
    </dgm:pt>
    <dgm:pt modelId="{50AA9D9F-3AFC-46C0-B891-A3E48E8378B8}" type="parTrans" cxnId="{21C39939-49B1-433B-8339-BB687B9D3F52}">
      <dgm:prSet/>
      <dgm:spPr/>
      <dgm:t>
        <a:bodyPr/>
        <a:lstStyle/>
        <a:p>
          <a:endParaRPr lang="en-US"/>
        </a:p>
      </dgm:t>
    </dgm:pt>
    <dgm:pt modelId="{1C234465-6B62-46F9-8884-DC377DA642C8}" type="sibTrans" cxnId="{21C39939-49B1-433B-8339-BB687B9D3F52}">
      <dgm:prSet/>
      <dgm:spPr/>
      <dgm:t>
        <a:bodyPr/>
        <a:lstStyle/>
        <a:p>
          <a:endParaRPr lang="en-US"/>
        </a:p>
      </dgm:t>
    </dgm:pt>
    <dgm:pt modelId="{67A81D00-F41C-498F-8074-9F274EE06320}">
      <dgm:prSet/>
      <dgm:spPr/>
      <dgm:t>
        <a:bodyPr/>
        <a:lstStyle/>
        <a:p>
          <a:r>
            <a:rPr lang="en-US" b="0" i="0" dirty="0"/>
            <a:t>Trend: Corporate responsibility to respect human rights is like a unicorn—everyone talks about it, but seeing it in practice is a whole different story.</a:t>
          </a:r>
          <a:endParaRPr lang="en-US" dirty="0"/>
        </a:p>
      </dgm:t>
    </dgm:pt>
    <dgm:pt modelId="{F386E7F3-E28D-41B7-9AF6-6D3C156BFF76}" type="parTrans" cxnId="{34AECDF8-D6EB-4953-ABE8-7F993F106056}">
      <dgm:prSet/>
      <dgm:spPr/>
      <dgm:t>
        <a:bodyPr/>
        <a:lstStyle/>
        <a:p>
          <a:endParaRPr lang="en-US"/>
        </a:p>
      </dgm:t>
    </dgm:pt>
    <dgm:pt modelId="{7E725D1D-2D54-4094-952A-EDDF21D672BC}" type="sibTrans" cxnId="{34AECDF8-D6EB-4953-ABE8-7F993F106056}">
      <dgm:prSet/>
      <dgm:spPr/>
      <dgm:t>
        <a:bodyPr/>
        <a:lstStyle/>
        <a:p>
          <a:endParaRPr lang="en-US"/>
        </a:p>
      </dgm:t>
    </dgm:pt>
    <dgm:pt modelId="{3DE357B8-2C81-4705-8CF0-DDB8D34D165D}" type="pres">
      <dgm:prSet presAssocID="{EC3F2E30-E2BE-4D6B-8E92-658801D24573}" presName="root" presStyleCnt="0">
        <dgm:presLayoutVars>
          <dgm:dir/>
          <dgm:resizeHandles val="exact"/>
        </dgm:presLayoutVars>
      </dgm:prSet>
      <dgm:spPr/>
    </dgm:pt>
    <dgm:pt modelId="{8CD9B3B3-EB10-46ED-8B26-AA64AF059E61}" type="pres">
      <dgm:prSet presAssocID="{F92EE790-0693-48F7-BB4D-ACAFBDDFC413}" presName="compNode" presStyleCnt="0"/>
      <dgm:spPr/>
    </dgm:pt>
    <dgm:pt modelId="{D101605B-41B3-4D7A-9F14-DB04ACCC23B4}" type="pres">
      <dgm:prSet presAssocID="{F92EE790-0693-48F7-BB4D-ACAFBDDFC413}" presName="bgRect" presStyleLbl="bgShp" presStyleIdx="0" presStyleCnt="3"/>
      <dgm:spPr/>
    </dgm:pt>
    <dgm:pt modelId="{60C656A6-584D-458C-AE44-2B6E962E4CC2}" type="pres">
      <dgm:prSet presAssocID="{F92EE790-0693-48F7-BB4D-ACAFBDDFC41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Предупреждение"/>
        </a:ext>
      </dgm:extLst>
    </dgm:pt>
    <dgm:pt modelId="{937BDC98-0B77-455D-A155-9C644141F29A}" type="pres">
      <dgm:prSet presAssocID="{F92EE790-0693-48F7-BB4D-ACAFBDDFC413}" presName="spaceRect" presStyleCnt="0"/>
      <dgm:spPr/>
    </dgm:pt>
    <dgm:pt modelId="{10EFC745-31A0-4327-9F20-EF534514D0E0}" type="pres">
      <dgm:prSet presAssocID="{F92EE790-0693-48F7-BB4D-ACAFBDDFC413}" presName="parTx" presStyleLbl="revTx" presStyleIdx="0" presStyleCnt="3">
        <dgm:presLayoutVars>
          <dgm:chMax val="0"/>
          <dgm:chPref val="0"/>
        </dgm:presLayoutVars>
      </dgm:prSet>
      <dgm:spPr/>
    </dgm:pt>
    <dgm:pt modelId="{69E0D979-22CD-40F6-B637-E0A6ED62C6ED}" type="pres">
      <dgm:prSet presAssocID="{F4D23644-30FA-49E4-A118-39BB9979B244}" presName="sibTrans" presStyleCnt="0"/>
      <dgm:spPr/>
    </dgm:pt>
    <dgm:pt modelId="{9C7A86E4-A69C-4101-BA37-759263813F72}" type="pres">
      <dgm:prSet presAssocID="{485889BB-A896-4A83-B232-A97F332085D4}" presName="compNode" presStyleCnt="0"/>
      <dgm:spPr/>
    </dgm:pt>
    <dgm:pt modelId="{F5D0D90A-0CA5-4FC4-9646-127031A970B5}" type="pres">
      <dgm:prSet presAssocID="{485889BB-A896-4A83-B232-A97F332085D4}" presName="bgRect" presStyleLbl="bgShp" presStyleIdx="1" presStyleCnt="3"/>
      <dgm:spPr/>
    </dgm:pt>
    <dgm:pt modelId="{255D682C-D9B1-4E85-8813-300E277230D9}" type="pres">
      <dgm:prSet presAssocID="{485889BB-A896-4A83-B232-A97F332085D4}"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Рукопожатие"/>
        </a:ext>
      </dgm:extLst>
    </dgm:pt>
    <dgm:pt modelId="{984A3A27-EA50-4C3B-8781-340880AB347F}" type="pres">
      <dgm:prSet presAssocID="{485889BB-A896-4A83-B232-A97F332085D4}" presName="spaceRect" presStyleCnt="0"/>
      <dgm:spPr/>
    </dgm:pt>
    <dgm:pt modelId="{6210305E-92FD-4258-8142-68B912FE46F0}" type="pres">
      <dgm:prSet presAssocID="{485889BB-A896-4A83-B232-A97F332085D4}" presName="parTx" presStyleLbl="revTx" presStyleIdx="1" presStyleCnt="3">
        <dgm:presLayoutVars>
          <dgm:chMax val="0"/>
          <dgm:chPref val="0"/>
        </dgm:presLayoutVars>
      </dgm:prSet>
      <dgm:spPr/>
    </dgm:pt>
    <dgm:pt modelId="{47CAD6FA-397E-4BAB-AD69-836F11B7E140}" type="pres">
      <dgm:prSet presAssocID="{1C234465-6B62-46F9-8884-DC377DA642C8}" presName="sibTrans" presStyleCnt="0"/>
      <dgm:spPr/>
    </dgm:pt>
    <dgm:pt modelId="{79067614-0A69-4822-9243-BB46319E6192}" type="pres">
      <dgm:prSet presAssocID="{67A81D00-F41C-498F-8074-9F274EE06320}" presName="compNode" presStyleCnt="0"/>
      <dgm:spPr/>
    </dgm:pt>
    <dgm:pt modelId="{C5F3F704-B972-4B5D-8CE1-E8C50FC9AC75}" type="pres">
      <dgm:prSet presAssocID="{67A81D00-F41C-498F-8074-9F274EE06320}" presName="bgRect" presStyleLbl="bgShp" presStyleIdx="2" presStyleCnt="3"/>
      <dgm:spPr/>
    </dgm:pt>
    <dgm:pt modelId="{388811C4-FD0E-4AE6-8D59-ECCF0E266703}" type="pres">
      <dgm:prSet presAssocID="{67A81D00-F41C-498F-8074-9F274EE0632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Единорог"/>
        </a:ext>
      </dgm:extLst>
    </dgm:pt>
    <dgm:pt modelId="{C9AF099D-68B1-44DE-A33E-2AF32C1A95FD}" type="pres">
      <dgm:prSet presAssocID="{67A81D00-F41C-498F-8074-9F274EE06320}" presName="spaceRect" presStyleCnt="0"/>
      <dgm:spPr/>
    </dgm:pt>
    <dgm:pt modelId="{D8E5E8AE-CF3B-401E-AB5A-2D720952CB0E}" type="pres">
      <dgm:prSet presAssocID="{67A81D00-F41C-498F-8074-9F274EE06320}" presName="parTx" presStyleLbl="revTx" presStyleIdx="2" presStyleCnt="3">
        <dgm:presLayoutVars>
          <dgm:chMax val="0"/>
          <dgm:chPref val="0"/>
        </dgm:presLayoutVars>
      </dgm:prSet>
      <dgm:spPr/>
    </dgm:pt>
  </dgm:ptLst>
  <dgm:cxnLst>
    <dgm:cxn modelId="{21C39939-49B1-433B-8339-BB687B9D3F52}" srcId="{EC3F2E30-E2BE-4D6B-8E92-658801D24573}" destId="{485889BB-A896-4A83-B232-A97F332085D4}" srcOrd="1" destOrd="0" parTransId="{50AA9D9F-3AFC-46C0-B891-A3E48E8378B8}" sibTransId="{1C234465-6B62-46F9-8884-DC377DA642C8}"/>
    <dgm:cxn modelId="{03B0EB59-B682-49EF-B697-B52EB1B00BBD}" srcId="{EC3F2E30-E2BE-4D6B-8E92-658801D24573}" destId="{F92EE790-0693-48F7-BB4D-ACAFBDDFC413}" srcOrd="0" destOrd="0" parTransId="{DD10E6A4-0B1A-4199-9922-EC5EF75DAC17}" sibTransId="{F4D23644-30FA-49E4-A118-39BB9979B244}"/>
    <dgm:cxn modelId="{A236787F-7A96-4E62-A073-2CFAC72A73CD}" type="presOf" srcId="{F92EE790-0693-48F7-BB4D-ACAFBDDFC413}" destId="{10EFC745-31A0-4327-9F20-EF534514D0E0}" srcOrd="0" destOrd="0" presId="urn:microsoft.com/office/officeart/2018/2/layout/IconVerticalSolidList"/>
    <dgm:cxn modelId="{151A59B4-05B0-45F0-8248-36238E9FE1C7}" type="presOf" srcId="{485889BB-A896-4A83-B232-A97F332085D4}" destId="{6210305E-92FD-4258-8142-68B912FE46F0}" srcOrd="0" destOrd="0" presId="urn:microsoft.com/office/officeart/2018/2/layout/IconVerticalSolidList"/>
    <dgm:cxn modelId="{C454B3D9-6BCD-4E8A-A851-9BA8DC114325}" type="presOf" srcId="{67A81D00-F41C-498F-8074-9F274EE06320}" destId="{D8E5E8AE-CF3B-401E-AB5A-2D720952CB0E}" srcOrd="0" destOrd="0" presId="urn:microsoft.com/office/officeart/2018/2/layout/IconVerticalSolidList"/>
    <dgm:cxn modelId="{CA395DEB-D3B5-45B2-9587-A44BB154D850}" type="presOf" srcId="{EC3F2E30-E2BE-4D6B-8E92-658801D24573}" destId="{3DE357B8-2C81-4705-8CF0-DDB8D34D165D}" srcOrd="0" destOrd="0" presId="urn:microsoft.com/office/officeart/2018/2/layout/IconVerticalSolidList"/>
    <dgm:cxn modelId="{34AECDF8-D6EB-4953-ABE8-7F993F106056}" srcId="{EC3F2E30-E2BE-4D6B-8E92-658801D24573}" destId="{67A81D00-F41C-498F-8074-9F274EE06320}" srcOrd="2" destOrd="0" parTransId="{F386E7F3-E28D-41B7-9AF6-6D3C156BFF76}" sibTransId="{7E725D1D-2D54-4094-952A-EDDF21D672BC}"/>
    <dgm:cxn modelId="{97AC9E78-8490-4D58-8988-8A38483EEF08}" type="presParOf" srcId="{3DE357B8-2C81-4705-8CF0-DDB8D34D165D}" destId="{8CD9B3B3-EB10-46ED-8B26-AA64AF059E61}" srcOrd="0" destOrd="0" presId="urn:microsoft.com/office/officeart/2018/2/layout/IconVerticalSolidList"/>
    <dgm:cxn modelId="{6491F0E3-18D3-4478-A661-98139A130D85}" type="presParOf" srcId="{8CD9B3B3-EB10-46ED-8B26-AA64AF059E61}" destId="{D101605B-41B3-4D7A-9F14-DB04ACCC23B4}" srcOrd="0" destOrd="0" presId="urn:microsoft.com/office/officeart/2018/2/layout/IconVerticalSolidList"/>
    <dgm:cxn modelId="{A520ED24-F4A3-4F0C-82B1-65FF636E2E6A}" type="presParOf" srcId="{8CD9B3B3-EB10-46ED-8B26-AA64AF059E61}" destId="{60C656A6-584D-458C-AE44-2B6E962E4CC2}" srcOrd="1" destOrd="0" presId="urn:microsoft.com/office/officeart/2018/2/layout/IconVerticalSolidList"/>
    <dgm:cxn modelId="{A974C2FC-3F14-4E44-8771-328AABF24468}" type="presParOf" srcId="{8CD9B3B3-EB10-46ED-8B26-AA64AF059E61}" destId="{937BDC98-0B77-455D-A155-9C644141F29A}" srcOrd="2" destOrd="0" presId="urn:microsoft.com/office/officeart/2018/2/layout/IconVerticalSolidList"/>
    <dgm:cxn modelId="{06F6ADF7-99DD-42F4-9511-F87D85B46690}" type="presParOf" srcId="{8CD9B3B3-EB10-46ED-8B26-AA64AF059E61}" destId="{10EFC745-31A0-4327-9F20-EF534514D0E0}" srcOrd="3" destOrd="0" presId="urn:microsoft.com/office/officeart/2018/2/layout/IconVerticalSolidList"/>
    <dgm:cxn modelId="{CD1115C1-9087-49CA-A507-4090E4188039}" type="presParOf" srcId="{3DE357B8-2C81-4705-8CF0-DDB8D34D165D}" destId="{69E0D979-22CD-40F6-B637-E0A6ED62C6ED}" srcOrd="1" destOrd="0" presId="urn:microsoft.com/office/officeart/2018/2/layout/IconVerticalSolidList"/>
    <dgm:cxn modelId="{91B1EDED-30F6-4CAC-A0B4-DDCCED64C324}" type="presParOf" srcId="{3DE357B8-2C81-4705-8CF0-DDB8D34D165D}" destId="{9C7A86E4-A69C-4101-BA37-759263813F72}" srcOrd="2" destOrd="0" presId="urn:microsoft.com/office/officeart/2018/2/layout/IconVerticalSolidList"/>
    <dgm:cxn modelId="{840D2F80-C8CF-4785-A2AB-D2F9E682ADA5}" type="presParOf" srcId="{9C7A86E4-A69C-4101-BA37-759263813F72}" destId="{F5D0D90A-0CA5-4FC4-9646-127031A970B5}" srcOrd="0" destOrd="0" presId="urn:microsoft.com/office/officeart/2018/2/layout/IconVerticalSolidList"/>
    <dgm:cxn modelId="{3CCA0014-43F2-4D10-9155-549C83B04DC6}" type="presParOf" srcId="{9C7A86E4-A69C-4101-BA37-759263813F72}" destId="{255D682C-D9B1-4E85-8813-300E277230D9}" srcOrd="1" destOrd="0" presId="urn:microsoft.com/office/officeart/2018/2/layout/IconVerticalSolidList"/>
    <dgm:cxn modelId="{ECBD1604-8E8C-452A-A1B9-ABAFA3588799}" type="presParOf" srcId="{9C7A86E4-A69C-4101-BA37-759263813F72}" destId="{984A3A27-EA50-4C3B-8781-340880AB347F}" srcOrd="2" destOrd="0" presId="urn:microsoft.com/office/officeart/2018/2/layout/IconVerticalSolidList"/>
    <dgm:cxn modelId="{8781540A-1B9D-4B34-978F-EC9707316DCE}" type="presParOf" srcId="{9C7A86E4-A69C-4101-BA37-759263813F72}" destId="{6210305E-92FD-4258-8142-68B912FE46F0}" srcOrd="3" destOrd="0" presId="urn:microsoft.com/office/officeart/2018/2/layout/IconVerticalSolidList"/>
    <dgm:cxn modelId="{E895E0D1-15F1-49AB-927E-AE575834230B}" type="presParOf" srcId="{3DE357B8-2C81-4705-8CF0-DDB8D34D165D}" destId="{47CAD6FA-397E-4BAB-AD69-836F11B7E140}" srcOrd="3" destOrd="0" presId="urn:microsoft.com/office/officeart/2018/2/layout/IconVerticalSolidList"/>
    <dgm:cxn modelId="{586BBB5D-1D65-4D25-8335-0905DDB1D15D}" type="presParOf" srcId="{3DE357B8-2C81-4705-8CF0-DDB8D34D165D}" destId="{79067614-0A69-4822-9243-BB46319E6192}" srcOrd="4" destOrd="0" presId="urn:microsoft.com/office/officeart/2018/2/layout/IconVerticalSolidList"/>
    <dgm:cxn modelId="{CAC8AE08-0D35-4D43-B52B-390CAEEE07D5}" type="presParOf" srcId="{79067614-0A69-4822-9243-BB46319E6192}" destId="{C5F3F704-B972-4B5D-8CE1-E8C50FC9AC75}" srcOrd="0" destOrd="0" presId="urn:microsoft.com/office/officeart/2018/2/layout/IconVerticalSolidList"/>
    <dgm:cxn modelId="{6FE153A2-B40E-4711-BD8B-87878B46B226}" type="presParOf" srcId="{79067614-0A69-4822-9243-BB46319E6192}" destId="{388811C4-FD0E-4AE6-8D59-ECCF0E266703}" srcOrd="1" destOrd="0" presId="urn:microsoft.com/office/officeart/2018/2/layout/IconVerticalSolidList"/>
    <dgm:cxn modelId="{7A6D4D96-588C-4DCD-AE3D-4B0CDF7F5C46}" type="presParOf" srcId="{79067614-0A69-4822-9243-BB46319E6192}" destId="{C9AF099D-68B1-44DE-A33E-2AF32C1A95FD}" srcOrd="2" destOrd="0" presId="urn:microsoft.com/office/officeart/2018/2/layout/IconVerticalSolidList"/>
    <dgm:cxn modelId="{05F212BE-D767-4319-B0F2-0A31F4BAC5F8}" type="presParOf" srcId="{79067614-0A69-4822-9243-BB46319E6192}" destId="{D8E5E8AE-CF3B-401E-AB5A-2D720952CB0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2420723-B774-49FF-91B8-D19E55DF393B}"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A1EF7678-E84E-41EC-B9B0-1340D26C4A39}">
      <dgm:prSet/>
      <dgm:spPr/>
      <dgm:t>
        <a:bodyPr/>
        <a:lstStyle/>
        <a:p>
          <a:r>
            <a:rPr lang="en-US" b="0" i="0"/>
            <a:t>Balancing Profit and Ethics: Companies often argue that strict regulations hinder competitiveness.</a:t>
          </a:r>
          <a:endParaRPr lang="en-US"/>
        </a:p>
      </dgm:t>
    </dgm:pt>
    <dgm:pt modelId="{73DC88B8-41E9-48B8-AF6E-0A0FB840F9B4}" type="parTrans" cxnId="{1F070FD7-973D-47AD-898A-9D2488061CC2}">
      <dgm:prSet/>
      <dgm:spPr/>
      <dgm:t>
        <a:bodyPr/>
        <a:lstStyle/>
        <a:p>
          <a:endParaRPr lang="en-US"/>
        </a:p>
      </dgm:t>
    </dgm:pt>
    <dgm:pt modelId="{93FD03F8-45CE-473C-A45A-7F4A27BDD407}" type="sibTrans" cxnId="{1F070FD7-973D-47AD-898A-9D2488061CC2}">
      <dgm:prSet/>
      <dgm:spPr/>
      <dgm:t>
        <a:bodyPr/>
        <a:lstStyle/>
        <a:p>
          <a:endParaRPr lang="en-US"/>
        </a:p>
      </dgm:t>
    </dgm:pt>
    <dgm:pt modelId="{7601073F-C484-4F8F-BA9D-C43C4A3E5BAC}">
      <dgm:prSet/>
      <dgm:spPr/>
      <dgm:t>
        <a:bodyPr/>
        <a:lstStyle/>
        <a:p>
          <a:r>
            <a:rPr lang="en-US" b="0" i="0"/>
            <a:t>Practical Challenges: Effective human rights monitoring in complex supply chains can be daunting.</a:t>
          </a:r>
          <a:endParaRPr lang="en-US"/>
        </a:p>
      </dgm:t>
    </dgm:pt>
    <dgm:pt modelId="{57B7FAC2-F035-46E9-8C6F-955278D04C8A}" type="parTrans" cxnId="{9DBD728A-E2EF-4B60-B72D-A0A0EE301C80}">
      <dgm:prSet/>
      <dgm:spPr/>
      <dgm:t>
        <a:bodyPr/>
        <a:lstStyle/>
        <a:p>
          <a:endParaRPr lang="en-US"/>
        </a:p>
      </dgm:t>
    </dgm:pt>
    <dgm:pt modelId="{B6872B97-D415-4986-A3E8-B50C216C7D11}" type="sibTrans" cxnId="{9DBD728A-E2EF-4B60-B72D-A0A0EE301C80}">
      <dgm:prSet/>
      <dgm:spPr/>
      <dgm:t>
        <a:bodyPr/>
        <a:lstStyle/>
        <a:p>
          <a:endParaRPr lang="en-US"/>
        </a:p>
      </dgm:t>
    </dgm:pt>
    <dgm:pt modelId="{1589D583-7230-4A70-BD82-475A9FF6096F}">
      <dgm:prSet/>
      <dgm:spPr/>
      <dgm:t>
        <a:bodyPr/>
        <a:lstStyle/>
        <a:p>
          <a:r>
            <a:rPr lang="en-US" b="0" i="0"/>
            <a:t>Modern Reality: Social media scrutiny forces companies to act faster and more transparently than ever before.</a:t>
          </a:r>
          <a:endParaRPr lang="en-US"/>
        </a:p>
      </dgm:t>
    </dgm:pt>
    <dgm:pt modelId="{DF6DA9F8-0EE4-45FA-8CC2-8EB160D221B5}" type="parTrans" cxnId="{F3297F40-A8C4-4AF0-8469-2EB1837F640D}">
      <dgm:prSet/>
      <dgm:spPr/>
      <dgm:t>
        <a:bodyPr/>
        <a:lstStyle/>
        <a:p>
          <a:endParaRPr lang="en-US"/>
        </a:p>
      </dgm:t>
    </dgm:pt>
    <dgm:pt modelId="{D3E797F2-F9E2-44A8-A2B1-68A702D7ED72}" type="sibTrans" cxnId="{F3297F40-A8C4-4AF0-8469-2EB1837F640D}">
      <dgm:prSet/>
      <dgm:spPr/>
      <dgm:t>
        <a:bodyPr/>
        <a:lstStyle/>
        <a:p>
          <a:endParaRPr lang="en-US"/>
        </a:p>
      </dgm:t>
    </dgm:pt>
    <dgm:pt modelId="{454609DE-2818-42DC-BE42-44966CB4DE9E}">
      <dgm:prSet/>
      <dgm:spPr/>
      <dgm:t>
        <a:bodyPr/>
        <a:lstStyle/>
        <a:p>
          <a:r>
            <a:rPr lang="en-US" b="0" i="0" dirty="0"/>
            <a:t>Think: Corporate accountability is like a social media challenge—everyone’s doing it, but few get it right.</a:t>
          </a:r>
          <a:endParaRPr lang="en-US" dirty="0"/>
        </a:p>
      </dgm:t>
    </dgm:pt>
    <dgm:pt modelId="{7B425337-655E-4463-B0C4-D108FD19CA66}" type="parTrans" cxnId="{944372A6-FF9F-4D68-A234-3C80C121B31B}">
      <dgm:prSet/>
      <dgm:spPr/>
      <dgm:t>
        <a:bodyPr/>
        <a:lstStyle/>
        <a:p>
          <a:endParaRPr lang="en-US"/>
        </a:p>
      </dgm:t>
    </dgm:pt>
    <dgm:pt modelId="{C52C1A29-DA35-4238-A0E9-E4D6B4412AE5}" type="sibTrans" cxnId="{944372A6-FF9F-4D68-A234-3C80C121B31B}">
      <dgm:prSet/>
      <dgm:spPr/>
      <dgm:t>
        <a:bodyPr/>
        <a:lstStyle/>
        <a:p>
          <a:endParaRPr lang="en-US"/>
        </a:p>
      </dgm:t>
    </dgm:pt>
    <dgm:pt modelId="{16F91F37-36B1-4ECD-B8C7-E64FE85E22A3}" type="pres">
      <dgm:prSet presAssocID="{B2420723-B774-49FF-91B8-D19E55DF393B}" presName="root" presStyleCnt="0">
        <dgm:presLayoutVars>
          <dgm:dir/>
          <dgm:resizeHandles val="exact"/>
        </dgm:presLayoutVars>
      </dgm:prSet>
      <dgm:spPr/>
    </dgm:pt>
    <dgm:pt modelId="{B36242BF-97AA-4F32-8121-40C73D041DF9}" type="pres">
      <dgm:prSet presAssocID="{A1EF7678-E84E-41EC-B9B0-1340D26C4A39}" presName="compNode" presStyleCnt="0"/>
      <dgm:spPr/>
    </dgm:pt>
    <dgm:pt modelId="{DCCD85B7-8F3A-46D0-8C08-FBC919D05D0C}" type="pres">
      <dgm:prSet presAssocID="{A1EF7678-E84E-41EC-B9B0-1340D26C4A39}" presName="bgRect" presStyleLbl="bgShp" presStyleIdx="0" presStyleCnt="4"/>
      <dgm:spPr/>
    </dgm:pt>
    <dgm:pt modelId="{BD016714-9126-443E-A071-A5858CA39B6B}" type="pres">
      <dgm:prSet presAssocID="{A1EF7678-E84E-41EC-B9B0-1340D26C4A39}"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cales of Justice"/>
        </a:ext>
      </dgm:extLst>
    </dgm:pt>
    <dgm:pt modelId="{576F5C7F-48DC-46CF-ACBC-9A3DCD1A7738}" type="pres">
      <dgm:prSet presAssocID="{A1EF7678-E84E-41EC-B9B0-1340D26C4A39}" presName="spaceRect" presStyleCnt="0"/>
      <dgm:spPr/>
    </dgm:pt>
    <dgm:pt modelId="{D4098BB4-378C-4885-8E03-EED7853FB2E6}" type="pres">
      <dgm:prSet presAssocID="{A1EF7678-E84E-41EC-B9B0-1340D26C4A39}" presName="parTx" presStyleLbl="revTx" presStyleIdx="0" presStyleCnt="4">
        <dgm:presLayoutVars>
          <dgm:chMax val="0"/>
          <dgm:chPref val="0"/>
        </dgm:presLayoutVars>
      </dgm:prSet>
      <dgm:spPr/>
    </dgm:pt>
    <dgm:pt modelId="{319D0A89-A87F-4EC1-88DC-639B0C5484DD}" type="pres">
      <dgm:prSet presAssocID="{93FD03F8-45CE-473C-A45A-7F4A27BDD407}" presName="sibTrans" presStyleCnt="0"/>
      <dgm:spPr/>
    </dgm:pt>
    <dgm:pt modelId="{D44AA8F7-6A56-4D76-825D-C2AAB266402C}" type="pres">
      <dgm:prSet presAssocID="{7601073F-C484-4F8F-BA9D-C43C4A3E5BAC}" presName="compNode" presStyleCnt="0"/>
      <dgm:spPr/>
    </dgm:pt>
    <dgm:pt modelId="{5EE8EE71-56F7-499B-B8BC-B17CE9EBEE0C}" type="pres">
      <dgm:prSet presAssocID="{7601073F-C484-4F8F-BA9D-C43C4A3E5BAC}" presName="bgRect" presStyleLbl="bgShp" presStyleIdx="1" presStyleCnt="4"/>
      <dgm:spPr/>
    </dgm:pt>
    <dgm:pt modelId="{7DA5F689-4452-4418-9D47-681F34CE781A}" type="pres">
      <dgm:prSet presAssocID="{7601073F-C484-4F8F-BA9D-C43C4A3E5BA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Шестеренки"/>
        </a:ext>
      </dgm:extLst>
    </dgm:pt>
    <dgm:pt modelId="{8F323C8F-A3B2-49C8-B0F5-01D3378088C1}" type="pres">
      <dgm:prSet presAssocID="{7601073F-C484-4F8F-BA9D-C43C4A3E5BAC}" presName="spaceRect" presStyleCnt="0"/>
      <dgm:spPr/>
    </dgm:pt>
    <dgm:pt modelId="{271B1876-2840-4F50-BA0C-F6E000C64903}" type="pres">
      <dgm:prSet presAssocID="{7601073F-C484-4F8F-BA9D-C43C4A3E5BAC}" presName="parTx" presStyleLbl="revTx" presStyleIdx="1" presStyleCnt="4">
        <dgm:presLayoutVars>
          <dgm:chMax val="0"/>
          <dgm:chPref val="0"/>
        </dgm:presLayoutVars>
      </dgm:prSet>
      <dgm:spPr/>
    </dgm:pt>
    <dgm:pt modelId="{41B06133-7FB9-4474-8488-571919037EF5}" type="pres">
      <dgm:prSet presAssocID="{B6872B97-D415-4986-A3E8-B50C216C7D11}" presName="sibTrans" presStyleCnt="0"/>
      <dgm:spPr/>
    </dgm:pt>
    <dgm:pt modelId="{55C2BE1F-A0F4-4F4E-A200-73DDB540C97E}" type="pres">
      <dgm:prSet presAssocID="{1589D583-7230-4A70-BD82-475A9FF6096F}" presName="compNode" presStyleCnt="0"/>
      <dgm:spPr/>
    </dgm:pt>
    <dgm:pt modelId="{49D7D34D-A129-40EC-9B24-B44762865260}" type="pres">
      <dgm:prSet presAssocID="{1589D583-7230-4A70-BD82-475A9FF6096F}" presName="bgRect" presStyleLbl="bgShp" presStyleIdx="2" presStyleCnt="4"/>
      <dgm:spPr/>
    </dgm:pt>
    <dgm:pt modelId="{3579B838-C79C-40A3-8FFE-F8A82A6647F7}" type="pres">
      <dgm:prSet presAssocID="{1589D583-7230-4A70-BD82-475A9FF6096F}"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Подключения"/>
        </a:ext>
      </dgm:extLst>
    </dgm:pt>
    <dgm:pt modelId="{0D6B8A96-7CB2-451D-A4BC-FA2A2F56FB06}" type="pres">
      <dgm:prSet presAssocID="{1589D583-7230-4A70-BD82-475A9FF6096F}" presName="spaceRect" presStyleCnt="0"/>
      <dgm:spPr/>
    </dgm:pt>
    <dgm:pt modelId="{350BDE30-762E-4D56-8BEC-C5D214CF4987}" type="pres">
      <dgm:prSet presAssocID="{1589D583-7230-4A70-BD82-475A9FF6096F}" presName="parTx" presStyleLbl="revTx" presStyleIdx="2" presStyleCnt="4">
        <dgm:presLayoutVars>
          <dgm:chMax val="0"/>
          <dgm:chPref val="0"/>
        </dgm:presLayoutVars>
      </dgm:prSet>
      <dgm:spPr/>
    </dgm:pt>
    <dgm:pt modelId="{9E48492B-F7FE-4198-9923-4C9E9ADC2459}" type="pres">
      <dgm:prSet presAssocID="{D3E797F2-F9E2-44A8-A2B1-68A702D7ED72}" presName="sibTrans" presStyleCnt="0"/>
      <dgm:spPr/>
    </dgm:pt>
    <dgm:pt modelId="{B215543F-BD9D-4E65-BEF2-D55AD510E6E7}" type="pres">
      <dgm:prSet presAssocID="{454609DE-2818-42DC-BE42-44966CB4DE9E}" presName="compNode" presStyleCnt="0"/>
      <dgm:spPr/>
    </dgm:pt>
    <dgm:pt modelId="{4B0A8D26-B8CF-4AE5-9279-22584534C9CB}" type="pres">
      <dgm:prSet presAssocID="{454609DE-2818-42DC-BE42-44966CB4DE9E}" presName="bgRect" presStyleLbl="bgShp" presStyleIdx="3" presStyleCnt="4"/>
      <dgm:spPr/>
    </dgm:pt>
    <dgm:pt modelId="{A4BA9D7B-B763-4EE7-BA0D-746A4DD9635D}" type="pres">
      <dgm:prSet presAssocID="{454609DE-2818-42DC-BE42-44966CB4DE9E}"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Маркетинг"/>
        </a:ext>
      </dgm:extLst>
    </dgm:pt>
    <dgm:pt modelId="{9C2B4E1D-8DCF-4B01-A323-E7088590EE91}" type="pres">
      <dgm:prSet presAssocID="{454609DE-2818-42DC-BE42-44966CB4DE9E}" presName="spaceRect" presStyleCnt="0"/>
      <dgm:spPr/>
    </dgm:pt>
    <dgm:pt modelId="{22B27C20-8AB3-4899-85B7-738EA606DDD9}" type="pres">
      <dgm:prSet presAssocID="{454609DE-2818-42DC-BE42-44966CB4DE9E}" presName="parTx" presStyleLbl="revTx" presStyleIdx="3" presStyleCnt="4">
        <dgm:presLayoutVars>
          <dgm:chMax val="0"/>
          <dgm:chPref val="0"/>
        </dgm:presLayoutVars>
      </dgm:prSet>
      <dgm:spPr/>
    </dgm:pt>
  </dgm:ptLst>
  <dgm:cxnLst>
    <dgm:cxn modelId="{7D1B3C08-A4AD-4F62-B367-3EB0E6C650F0}" type="presOf" srcId="{7601073F-C484-4F8F-BA9D-C43C4A3E5BAC}" destId="{271B1876-2840-4F50-BA0C-F6E000C64903}" srcOrd="0" destOrd="0" presId="urn:microsoft.com/office/officeart/2018/2/layout/IconVerticalSolidList"/>
    <dgm:cxn modelId="{6E2AC420-30E8-47E0-97E0-65E8FC889BF3}" type="presOf" srcId="{B2420723-B774-49FF-91B8-D19E55DF393B}" destId="{16F91F37-36B1-4ECD-B8C7-E64FE85E22A3}" srcOrd="0" destOrd="0" presId="urn:microsoft.com/office/officeart/2018/2/layout/IconVerticalSolidList"/>
    <dgm:cxn modelId="{F3297F40-A8C4-4AF0-8469-2EB1837F640D}" srcId="{B2420723-B774-49FF-91B8-D19E55DF393B}" destId="{1589D583-7230-4A70-BD82-475A9FF6096F}" srcOrd="2" destOrd="0" parTransId="{DF6DA9F8-0EE4-45FA-8CC2-8EB160D221B5}" sibTransId="{D3E797F2-F9E2-44A8-A2B1-68A702D7ED72}"/>
    <dgm:cxn modelId="{DD04C040-6F2D-46EF-9877-73E86B2BD38B}" type="presOf" srcId="{1589D583-7230-4A70-BD82-475A9FF6096F}" destId="{350BDE30-762E-4D56-8BEC-C5D214CF4987}" srcOrd="0" destOrd="0" presId="urn:microsoft.com/office/officeart/2018/2/layout/IconVerticalSolidList"/>
    <dgm:cxn modelId="{9DBD728A-E2EF-4B60-B72D-A0A0EE301C80}" srcId="{B2420723-B774-49FF-91B8-D19E55DF393B}" destId="{7601073F-C484-4F8F-BA9D-C43C4A3E5BAC}" srcOrd="1" destOrd="0" parTransId="{57B7FAC2-F035-46E9-8C6F-955278D04C8A}" sibTransId="{B6872B97-D415-4986-A3E8-B50C216C7D11}"/>
    <dgm:cxn modelId="{5BFA899A-DDC3-4904-8B10-D8CCC7EA31E1}" type="presOf" srcId="{454609DE-2818-42DC-BE42-44966CB4DE9E}" destId="{22B27C20-8AB3-4899-85B7-738EA606DDD9}" srcOrd="0" destOrd="0" presId="urn:microsoft.com/office/officeart/2018/2/layout/IconVerticalSolidList"/>
    <dgm:cxn modelId="{944372A6-FF9F-4D68-A234-3C80C121B31B}" srcId="{B2420723-B774-49FF-91B8-D19E55DF393B}" destId="{454609DE-2818-42DC-BE42-44966CB4DE9E}" srcOrd="3" destOrd="0" parTransId="{7B425337-655E-4463-B0C4-D108FD19CA66}" sibTransId="{C52C1A29-DA35-4238-A0E9-E4D6B4412AE5}"/>
    <dgm:cxn modelId="{982047BC-6BB9-4802-B952-2771E1A26219}" type="presOf" srcId="{A1EF7678-E84E-41EC-B9B0-1340D26C4A39}" destId="{D4098BB4-378C-4885-8E03-EED7853FB2E6}" srcOrd="0" destOrd="0" presId="urn:microsoft.com/office/officeart/2018/2/layout/IconVerticalSolidList"/>
    <dgm:cxn modelId="{1F070FD7-973D-47AD-898A-9D2488061CC2}" srcId="{B2420723-B774-49FF-91B8-D19E55DF393B}" destId="{A1EF7678-E84E-41EC-B9B0-1340D26C4A39}" srcOrd="0" destOrd="0" parTransId="{73DC88B8-41E9-48B8-AF6E-0A0FB840F9B4}" sibTransId="{93FD03F8-45CE-473C-A45A-7F4A27BDD407}"/>
    <dgm:cxn modelId="{60ACD913-47E6-43D4-A8C5-77F9CDA8C9D1}" type="presParOf" srcId="{16F91F37-36B1-4ECD-B8C7-E64FE85E22A3}" destId="{B36242BF-97AA-4F32-8121-40C73D041DF9}" srcOrd="0" destOrd="0" presId="urn:microsoft.com/office/officeart/2018/2/layout/IconVerticalSolidList"/>
    <dgm:cxn modelId="{224FDC1D-119F-46C7-9C85-CBC15EA896B1}" type="presParOf" srcId="{B36242BF-97AA-4F32-8121-40C73D041DF9}" destId="{DCCD85B7-8F3A-46D0-8C08-FBC919D05D0C}" srcOrd="0" destOrd="0" presId="urn:microsoft.com/office/officeart/2018/2/layout/IconVerticalSolidList"/>
    <dgm:cxn modelId="{A0E6225C-4EC9-4709-9048-DDF88A3E236A}" type="presParOf" srcId="{B36242BF-97AA-4F32-8121-40C73D041DF9}" destId="{BD016714-9126-443E-A071-A5858CA39B6B}" srcOrd="1" destOrd="0" presId="urn:microsoft.com/office/officeart/2018/2/layout/IconVerticalSolidList"/>
    <dgm:cxn modelId="{3DDE3149-4CE4-4BCB-95B0-3BDD37ADA353}" type="presParOf" srcId="{B36242BF-97AA-4F32-8121-40C73D041DF9}" destId="{576F5C7F-48DC-46CF-ACBC-9A3DCD1A7738}" srcOrd="2" destOrd="0" presId="urn:microsoft.com/office/officeart/2018/2/layout/IconVerticalSolidList"/>
    <dgm:cxn modelId="{AC989C0B-D625-4B19-81EA-E2280B1060A0}" type="presParOf" srcId="{B36242BF-97AA-4F32-8121-40C73D041DF9}" destId="{D4098BB4-378C-4885-8E03-EED7853FB2E6}" srcOrd="3" destOrd="0" presId="urn:microsoft.com/office/officeart/2018/2/layout/IconVerticalSolidList"/>
    <dgm:cxn modelId="{EAB0879E-0EDA-4420-975E-F90FE7153DAC}" type="presParOf" srcId="{16F91F37-36B1-4ECD-B8C7-E64FE85E22A3}" destId="{319D0A89-A87F-4EC1-88DC-639B0C5484DD}" srcOrd="1" destOrd="0" presId="urn:microsoft.com/office/officeart/2018/2/layout/IconVerticalSolidList"/>
    <dgm:cxn modelId="{168141D1-A3FE-48AF-A2AD-237DF24DC1DF}" type="presParOf" srcId="{16F91F37-36B1-4ECD-B8C7-E64FE85E22A3}" destId="{D44AA8F7-6A56-4D76-825D-C2AAB266402C}" srcOrd="2" destOrd="0" presId="urn:microsoft.com/office/officeart/2018/2/layout/IconVerticalSolidList"/>
    <dgm:cxn modelId="{03B29B4B-7EE0-4B70-821B-0C46472309B6}" type="presParOf" srcId="{D44AA8F7-6A56-4D76-825D-C2AAB266402C}" destId="{5EE8EE71-56F7-499B-B8BC-B17CE9EBEE0C}" srcOrd="0" destOrd="0" presId="urn:microsoft.com/office/officeart/2018/2/layout/IconVerticalSolidList"/>
    <dgm:cxn modelId="{7F40DD89-CFBC-4B46-90DB-E62CDCD949C9}" type="presParOf" srcId="{D44AA8F7-6A56-4D76-825D-C2AAB266402C}" destId="{7DA5F689-4452-4418-9D47-681F34CE781A}" srcOrd="1" destOrd="0" presId="urn:microsoft.com/office/officeart/2018/2/layout/IconVerticalSolidList"/>
    <dgm:cxn modelId="{26C957BA-F18F-4860-B83A-FBC1AEE2CA0D}" type="presParOf" srcId="{D44AA8F7-6A56-4D76-825D-C2AAB266402C}" destId="{8F323C8F-A3B2-49C8-B0F5-01D3378088C1}" srcOrd="2" destOrd="0" presId="urn:microsoft.com/office/officeart/2018/2/layout/IconVerticalSolidList"/>
    <dgm:cxn modelId="{B78A5079-E0AC-44A5-8A36-BA788CE979B2}" type="presParOf" srcId="{D44AA8F7-6A56-4D76-825D-C2AAB266402C}" destId="{271B1876-2840-4F50-BA0C-F6E000C64903}" srcOrd="3" destOrd="0" presId="urn:microsoft.com/office/officeart/2018/2/layout/IconVerticalSolidList"/>
    <dgm:cxn modelId="{CA1934E2-0440-4FAC-B78D-5630937BBB7D}" type="presParOf" srcId="{16F91F37-36B1-4ECD-B8C7-E64FE85E22A3}" destId="{41B06133-7FB9-4474-8488-571919037EF5}" srcOrd="3" destOrd="0" presId="urn:microsoft.com/office/officeart/2018/2/layout/IconVerticalSolidList"/>
    <dgm:cxn modelId="{5F7E8F76-6523-4B93-990A-240772BF0A4B}" type="presParOf" srcId="{16F91F37-36B1-4ECD-B8C7-E64FE85E22A3}" destId="{55C2BE1F-A0F4-4F4E-A200-73DDB540C97E}" srcOrd="4" destOrd="0" presId="urn:microsoft.com/office/officeart/2018/2/layout/IconVerticalSolidList"/>
    <dgm:cxn modelId="{6B09D830-FFF0-43AD-8D7A-65A10617D10F}" type="presParOf" srcId="{55C2BE1F-A0F4-4F4E-A200-73DDB540C97E}" destId="{49D7D34D-A129-40EC-9B24-B44762865260}" srcOrd="0" destOrd="0" presId="urn:microsoft.com/office/officeart/2018/2/layout/IconVerticalSolidList"/>
    <dgm:cxn modelId="{5853E42B-B618-48B0-91BA-B410FE19BD6C}" type="presParOf" srcId="{55C2BE1F-A0F4-4F4E-A200-73DDB540C97E}" destId="{3579B838-C79C-40A3-8FFE-F8A82A6647F7}" srcOrd="1" destOrd="0" presId="urn:microsoft.com/office/officeart/2018/2/layout/IconVerticalSolidList"/>
    <dgm:cxn modelId="{D6A94E15-1D93-4973-9F4C-CE3960B9313A}" type="presParOf" srcId="{55C2BE1F-A0F4-4F4E-A200-73DDB540C97E}" destId="{0D6B8A96-7CB2-451D-A4BC-FA2A2F56FB06}" srcOrd="2" destOrd="0" presId="urn:microsoft.com/office/officeart/2018/2/layout/IconVerticalSolidList"/>
    <dgm:cxn modelId="{5D243985-E3F9-4799-B21F-2A91ABF5A9E8}" type="presParOf" srcId="{55C2BE1F-A0F4-4F4E-A200-73DDB540C97E}" destId="{350BDE30-762E-4D56-8BEC-C5D214CF4987}" srcOrd="3" destOrd="0" presId="urn:microsoft.com/office/officeart/2018/2/layout/IconVerticalSolidList"/>
    <dgm:cxn modelId="{D9838452-A7AB-4A43-B432-5693EB648F00}" type="presParOf" srcId="{16F91F37-36B1-4ECD-B8C7-E64FE85E22A3}" destId="{9E48492B-F7FE-4198-9923-4C9E9ADC2459}" srcOrd="5" destOrd="0" presId="urn:microsoft.com/office/officeart/2018/2/layout/IconVerticalSolidList"/>
    <dgm:cxn modelId="{7D5B671F-FC3D-4299-A3DD-F562A0B80FA1}" type="presParOf" srcId="{16F91F37-36B1-4ECD-B8C7-E64FE85E22A3}" destId="{B215543F-BD9D-4E65-BEF2-D55AD510E6E7}" srcOrd="6" destOrd="0" presId="urn:microsoft.com/office/officeart/2018/2/layout/IconVerticalSolidList"/>
    <dgm:cxn modelId="{76C67DC5-83C2-4109-BBC5-E23CFB9D439D}" type="presParOf" srcId="{B215543F-BD9D-4E65-BEF2-D55AD510E6E7}" destId="{4B0A8D26-B8CF-4AE5-9279-22584534C9CB}" srcOrd="0" destOrd="0" presId="urn:microsoft.com/office/officeart/2018/2/layout/IconVerticalSolidList"/>
    <dgm:cxn modelId="{9124F313-6729-4525-921F-DE0FD77E10B2}" type="presParOf" srcId="{B215543F-BD9D-4E65-BEF2-D55AD510E6E7}" destId="{A4BA9D7B-B763-4EE7-BA0D-746A4DD9635D}" srcOrd="1" destOrd="0" presId="urn:microsoft.com/office/officeart/2018/2/layout/IconVerticalSolidList"/>
    <dgm:cxn modelId="{15F81B6F-57C2-449F-8C51-107ED21559B2}" type="presParOf" srcId="{B215543F-BD9D-4E65-BEF2-D55AD510E6E7}" destId="{9C2B4E1D-8DCF-4B01-A323-E7088590EE91}" srcOrd="2" destOrd="0" presId="urn:microsoft.com/office/officeart/2018/2/layout/IconVerticalSolidList"/>
    <dgm:cxn modelId="{7293AA96-329F-4869-883F-9DB850BDEE64}" type="presParOf" srcId="{B215543F-BD9D-4E65-BEF2-D55AD510E6E7}" destId="{22B27C20-8AB3-4899-85B7-738EA606DDD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9C06EB4-1FEA-42C2-B218-204F11AE2142}" type="doc">
      <dgm:prSet loTypeId="urn:microsoft.com/office/officeart/2016/7/layout/LinearBlockProcessNumbered" loCatId="process" qsTypeId="urn:microsoft.com/office/officeart/2005/8/quickstyle/simple1" qsCatId="simple" csTypeId="urn:microsoft.com/office/officeart/2005/8/colors/colorful1" csCatId="colorful" phldr="1"/>
      <dgm:spPr/>
      <dgm:t>
        <a:bodyPr/>
        <a:lstStyle/>
        <a:p>
          <a:endParaRPr lang="en-US"/>
        </a:p>
      </dgm:t>
    </dgm:pt>
    <dgm:pt modelId="{B4B80269-96EC-4D9F-90C2-29325B232E0D}">
      <dgm:prSet/>
      <dgm:spPr/>
      <dgm:t>
        <a:bodyPr/>
        <a:lstStyle/>
        <a:p>
          <a:r>
            <a:rPr lang="en-US" b="0" i="0"/>
            <a:t>Balancing human rights and business interests requires more than just good intentions—it needs robust policies, diligent implementation, and public accountability.</a:t>
          </a:r>
          <a:endParaRPr lang="en-US"/>
        </a:p>
      </dgm:t>
    </dgm:pt>
    <dgm:pt modelId="{5AFACF60-E18E-47C0-9D27-5CB75CCC8C94}" type="parTrans" cxnId="{4A227934-9633-432E-891D-5A1FE59BE4C5}">
      <dgm:prSet/>
      <dgm:spPr/>
      <dgm:t>
        <a:bodyPr/>
        <a:lstStyle/>
        <a:p>
          <a:endParaRPr lang="en-US"/>
        </a:p>
      </dgm:t>
    </dgm:pt>
    <dgm:pt modelId="{E5C58661-F7C6-4062-915A-EE4FF3E0F683}" type="sibTrans" cxnId="{4A227934-9633-432E-891D-5A1FE59BE4C5}">
      <dgm:prSet phldrT="01" phldr="0"/>
      <dgm:spPr/>
      <dgm:t>
        <a:bodyPr/>
        <a:lstStyle/>
        <a:p>
          <a:r>
            <a:rPr lang="en-US"/>
            <a:t>01</a:t>
          </a:r>
        </a:p>
      </dgm:t>
    </dgm:pt>
    <dgm:pt modelId="{36DB1F16-F0AD-4CFD-9369-784C95437083}">
      <dgm:prSet/>
      <dgm:spPr/>
      <dgm:t>
        <a:bodyPr/>
        <a:lstStyle/>
        <a:p>
          <a:r>
            <a:rPr lang="en-US" b="0" i="0"/>
            <a:t>Provocation: Can we ever make respecting human rights as instinctive as pursuing profit?</a:t>
          </a:r>
          <a:endParaRPr lang="en-US"/>
        </a:p>
      </dgm:t>
    </dgm:pt>
    <dgm:pt modelId="{0A6A2A9F-8608-457D-9E53-9B8835EF1267}" type="parTrans" cxnId="{F81D5A9C-91C7-4FB1-A561-3C22D007D201}">
      <dgm:prSet/>
      <dgm:spPr/>
      <dgm:t>
        <a:bodyPr/>
        <a:lstStyle/>
        <a:p>
          <a:endParaRPr lang="en-US"/>
        </a:p>
      </dgm:t>
    </dgm:pt>
    <dgm:pt modelId="{0BC75A68-9E8D-408D-A5E1-B6A68646775B}" type="sibTrans" cxnId="{F81D5A9C-91C7-4FB1-A561-3C22D007D201}">
      <dgm:prSet phldrT="02" phldr="0"/>
      <dgm:spPr/>
      <dgm:t>
        <a:bodyPr/>
        <a:lstStyle/>
        <a:p>
          <a:r>
            <a:rPr lang="en-US"/>
            <a:t>02</a:t>
          </a:r>
        </a:p>
      </dgm:t>
    </dgm:pt>
    <dgm:pt modelId="{D253B5C1-037E-4271-B56E-676B3C3323E7}">
      <dgm:prSet/>
      <dgm:spPr/>
      <dgm:t>
        <a:bodyPr/>
        <a:lstStyle/>
        <a:p>
          <a:r>
            <a:rPr lang="en-US" b="0" i="0" dirty="0"/>
            <a:t>Trend: The real challenge of corporate ethics—getting CEOs to read more than the executive summary.</a:t>
          </a:r>
          <a:endParaRPr lang="en-US" dirty="0"/>
        </a:p>
      </dgm:t>
    </dgm:pt>
    <dgm:pt modelId="{5550048D-C480-4921-B854-61418DFAEEC3}" type="parTrans" cxnId="{7E0E45ED-857B-496D-9CE3-C46371DF15A2}">
      <dgm:prSet/>
      <dgm:spPr/>
      <dgm:t>
        <a:bodyPr/>
        <a:lstStyle/>
        <a:p>
          <a:endParaRPr lang="en-US"/>
        </a:p>
      </dgm:t>
    </dgm:pt>
    <dgm:pt modelId="{8C75ECC2-159B-4831-876E-6ED4E2746AAC}" type="sibTrans" cxnId="{7E0E45ED-857B-496D-9CE3-C46371DF15A2}">
      <dgm:prSet phldrT="03" phldr="0"/>
      <dgm:spPr/>
      <dgm:t>
        <a:bodyPr/>
        <a:lstStyle/>
        <a:p>
          <a:r>
            <a:rPr lang="en-US"/>
            <a:t>03</a:t>
          </a:r>
        </a:p>
      </dgm:t>
    </dgm:pt>
    <dgm:pt modelId="{F12EE85F-F32A-1646-88BE-5AF593775FD1}" type="pres">
      <dgm:prSet presAssocID="{E9C06EB4-1FEA-42C2-B218-204F11AE2142}" presName="Name0" presStyleCnt="0">
        <dgm:presLayoutVars>
          <dgm:animLvl val="lvl"/>
          <dgm:resizeHandles val="exact"/>
        </dgm:presLayoutVars>
      </dgm:prSet>
      <dgm:spPr/>
    </dgm:pt>
    <dgm:pt modelId="{B7974EB3-8A4A-5243-BED9-FE0A90F21B8D}" type="pres">
      <dgm:prSet presAssocID="{B4B80269-96EC-4D9F-90C2-29325B232E0D}" presName="compositeNode" presStyleCnt="0">
        <dgm:presLayoutVars>
          <dgm:bulletEnabled val="1"/>
        </dgm:presLayoutVars>
      </dgm:prSet>
      <dgm:spPr/>
    </dgm:pt>
    <dgm:pt modelId="{C4F5DE86-FEBE-4947-A7E1-841CFD428DB9}" type="pres">
      <dgm:prSet presAssocID="{B4B80269-96EC-4D9F-90C2-29325B232E0D}" presName="bgRect" presStyleLbl="alignNode1" presStyleIdx="0" presStyleCnt="3"/>
      <dgm:spPr/>
    </dgm:pt>
    <dgm:pt modelId="{8FD6E759-D046-DF45-A21E-54796831B624}" type="pres">
      <dgm:prSet presAssocID="{E5C58661-F7C6-4062-915A-EE4FF3E0F683}" presName="sibTransNodeRect" presStyleLbl="alignNode1" presStyleIdx="0" presStyleCnt="3">
        <dgm:presLayoutVars>
          <dgm:chMax val="0"/>
          <dgm:bulletEnabled val="1"/>
        </dgm:presLayoutVars>
      </dgm:prSet>
      <dgm:spPr/>
    </dgm:pt>
    <dgm:pt modelId="{01429CEC-905D-0640-88F7-09302826F241}" type="pres">
      <dgm:prSet presAssocID="{B4B80269-96EC-4D9F-90C2-29325B232E0D}" presName="nodeRect" presStyleLbl="alignNode1" presStyleIdx="0" presStyleCnt="3">
        <dgm:presLayoutVars>
          <dgm:bulletEnabled val="1"/>
        </dgm:presLayoutVars>
      </dgm:prSet>
      <dgm:spPr/>
    </dgm:pt>
    <dgm:pt modelId="{A80FA753-FC65-5A44-A8CE-6A559EC07079}" type="pres">
      <dgm:prSet presAssocID="{E5C58661-F7C6-4062-915A-EE4FF3E0F683}" presName="sibTrans" presStyleCnt="0"/>
      <dgm:spPr/>
    </dgm:pt>
    <dgm:pt modelId="{80FF9CF4-D01C-9C4A-B5E1-B70D6CBD8F8D}" type="pres">
      <dgm:prSet presAssocID="{36DB1F16-F0AD-4CFD-9369-784C95437083}" presName="compositeNode" presStyleCnt="0">
        <dgm:presLayoutVars>
          <dgm:bulletEnabled val="1"/>
        </dgm:presLayoutVars>
      </dgm:prSet>
      <dgm:spPr/>
    </dgm:pt>
    <dgm:pt modelId="{EC497181-BDF8-FD43-9F74-8369EC5083CF}" type="pres">
      <dgm:prSet presAssocID="{36DB1F16-F0AD-4CFD-9369-784C95437083}" presName="bgRect" presStyleLbl="alignNode1" presStyleIdx="1" presStyleCnt="3"/>
      <dgm:spPr/>
    </dgm:pt>
    <dgm:pt modelId="{FC5B98E8-3475-034A-AD75-CBCAD622FBC1}" type="pres">
      <dgm:prSet presAssocID="{0BC75A68-9E8D-408D-A5E1-B6A68646775B}" presName="sibTransNodeRect" presStyleLbl="alignNode1" presStyleIdx="1" presStyleCnt="3">
        <dgm:presLayoutVars>
          <dgm:chMax val="0"/>
          <dgm:bulletEnabled val="1"/>
        </dgm:presLayoutVars>
      </dgm:prSet>
      <dgm:spPr/>
    </dgm:pt>
    <dgm:pt modelId="{2C622011-54A8-7141-AFAC-D22B7F10DBD5}" type="pres">
      <dgm:prSet presAssocID="{36DB1F16-F0AD-4CFD-9369-784C95437083}" presName="nodeRect" presStyleLbl="alignNode1" presStyleIdx="1" presStyleCnt="3">
        <dgm:presLayoutVars>
          <dgm:bulletEnabled val="1"/>
        </dgm:presLayoutVars>
      </dgm:prSet>
      <dgm:spPr/>
    </dgm:pt>
    <dgm:pt modelId="{5A63DA4D-AA7F-C44A-A096-140662AFE684}" type="pres">
      <dgm:prSet presAssocID="{0BC75A68-9E8D-408D-A5E1-B6A68646775B}" presName="sibTrans" presStyleCnt="0"/>
      <dgm:spPr/>
    </dgm:pt>
    <dgm:pt modelId="{6F4A294D-AC40-3D47-98F1-8D3A3EA22AFE}" type="pres">
      <dgm:prSet presAssocID="{D253B5C1-037E-4271-B56E-676B3C3323E7}" presName="compositeNode" presStyleCnt="0">
        <dgm:presLayoutVars>
          <dgm:bulletEnabled val="1"/>
        </dgm:presLayoutVars>
      </dgm:prSet>
      <dgm:spPr/>
    </dgm:pt>
    <dgm:pt modelId="{AC5876F5-3902-8145-9B32-04511F207FEB}" type="pres">
      <dgm:prSet presAssocID="{D253B5C1-037E-4271-B56E-676B3C3323E7}" presName="bgRect" presStyleLbl="alignNode1" presStyleIdx="2" presStyleCnt="3"/>
      <dgm:spPr/>
    </dgm:pt>
    <dgm:pt modelId="{3E7D5733-8280-6B45-8DD5-307ECF6A6058}" type="pres">
      <dgm:prSet presAssocID="{8C75ECC2-159B-4831-876E-6ED4E2746AAC}" presName="sibTransNodeRect" presStyleLbl="alignNode1" presStyleIdx="2" presStyleCnt="3">
        <dgm:presLayoutVars>
          <dgm:chMax val="0"/>
          <dgm:bulletEnabled val="1"/>
        </dgm:presLayoutVars>
      </dgm:prSet>
      <dgm:spPr/>
    </dgm:pt>
    <dgm:pt modelId="{C3D1F1B0-18C3-114A-A251-6FF6CC905E5A}" type="pres">
      <dgm:prSet presAssocID="{D253B5C1-037E-4271-B56E-676B3C3323E7}" presName="nodeRect" presStyleLbl="alignNode1" presStyleIdx="2" presStyleCnt="3">
        <dgm:presLayoutVars>
          <dgm:bulletEnabled val="1"/>
        </dgm:presLayoutVars>
      </dgm:prSet>
      <dgm:spPr/>
    </dgm:pt>
  </dgm:ptLst>
  <dgm:cxnLst>
    <dgm:cxn modelId="{D91E3227-8135-6041-BB91-E7B63C2CF824}" type="presOf" srcId="{E9C06EB4-1FEA-42C2-B218-204F11AE2142}" destId="{F12EE85F-F32A-1646-88BE-5AF593775FD1}" srcOrd="0" destOrd="0" presId="urn:microsoft.com/office/officeart/2016/7/layout/LinearBlockProcessNumbered"/>
    <dgm:cxn modelId="{4A227934-9633-432E-891D-5A1FE59BE4C5}" srcId="{E9C06EB4-1FEA-42C2-B218-204F11AE2142}" destId="{B4B80269-96EC-4D9F-90C2-29325B232E0D}" srcOrd="0" destOrd="0" parTransId="{5AFACF60-E18E-47C0-9D27-5CB75CCC8C94}" sibTransId="{E5C58661-F7C6-4062-915A-EE4FF3E0F683}"/>
    <dgm:cxn modelId="{12B1A135-C342-F147-81E9-7011C5AF8EC7}" type="presOf" srcId="{0BC75A68-9E8D-408D-A5E1-B6A68646775B}" destId="{FC5B98E8-3475-034A-AD75-CBCAD622FBC1}" srcOrd="0" destOrd="0" presId="urn:microsoft.com/office/officeart/2016/7/layout/LinearBlockProcessNumbered"/>
    <dgm:cxn modelId="{62AF9938-B5C4-F44F-BE13-8999FD7AB3AA}" type="presOf" srcId="{36DB1F16-F0AD-4CFD-9369-784C95437083}" destId="{EC497181-BDF8-FD43-9F74-8369EC5083CF}" srcOrd="0" destOrd="0" presId="urn:microsoft.com/office/officeart/2016/7/layout/LinearBlockProcessNumbered"/>
    <dgm:cxn modelId="{66531560-40EB-9C47-A0AB-19715EED8201}" type="presOf" srcId="{8C75ECC2-159B-4831-876E-6ED4E2746AAC}" destId="{3E7D5733-8280-6B45-8DD5-307ECF6A6058}" srcOrd="0" destOrd="0" presId="urn:microsoft.com/office/officeart/2016/7/layout/LinearBlockProcessNumbered"/>
    <dgm:cxn modelId="{13AFF663-4E5B-4A4F-809D-ABDABE8DA29F}" type="presOf" srcId="{E5C58661-F7C6-4062-915A-EE4FF3E0F683}" destId="{8FD6E759-D046-DF45-A21E-54796831B624}" srcOrd="0" destOrd="0" presId="urn:microsoft.com/office/officeart/2016/7/layout/LinearBlockProcessNumbered"/>
    <dgm:cxn modelId="{7767E065-BB41-3846-AB10-75A5276F4146}" type="presOf" srcId="{D253B5C1-037E-4271-B56E-676B3C3323E7}" destId="{C3D1F1B0-18C3-114A-A251-6FF6CC905E5A}" srcOrd="1" destOrd="0" presId="urn:microsoft.com/office/officeart/2016/7/layout/LinearBlockProcessNumbered"/>
    <dgm:cxn modelId="{B4EBE696-1723-B740-81C4-52151B5908C3}" type="presOf" srcId="{36DB1F16-F0AD-4CFD-9369-784C95437083}" destId="{2C622011-54A8-7141-AFAC-D22B7F10DBD5}" srcOrd="1" destOrd="0" presId="urn:microsoft.com/office/officeart/2016/7/layout/LinearBlockProcessNumbered"/>
    <dgm:cxn modelId="{F81D5A9C-91C7-4FB1-A561-3C22D007D201}" srcId="{E9C06EB4-1FEA-42C2-B218-204F11AE2142}" destId="{36DB1F16-F0AD-4CFD-9369-784C95437083}" srcOrd="1" destOrd="0" parTransId="{0A6A2A9F-8608-457D-9E53-9B8835EF1267}" sibTransId="{0BC75A68-9E8D-408D-A5E1-B6A68646775B}"/>
    <dgm:cxn modelId="{746663A0-1FD2-C84C-80AE-97F868BFC919}" type="presOf" srcId="{B4B80269-96EC-4D9F-90C2-29325B232E0D}" destId="{C4F5DE86-FEBE-4947-A7E1-841CFD428DB9}" srcOrd="0" destOrd="0" presId="urn:microsoft.com/office/officeart/2016/7/layout/LinearBlockProcessNumbered"/>
    <dgm:cxn modelId="{786EAED3-BD7F-E443-B1D7-F713AFD30687}" type="presOf" srcId="{D253B5C1-037E-4271-B56E-676B3C3323E7}" destId="{AC5876F5-3902-8145-9B32-04511F207FEB}" srcOrd="0" destOrd="0" presId="urn:microsoft.com/office/officeart/2016/7/layout/LinearBlockProcessNumbered"/>
    <dgm:cxn modelId="{C03080E4-89E7-6842-A09C-F2FA5251A23C}" type="presOf" srcId="{B4B80269-96EC-4D9F-90C2-29325B232E0D}" destId="{01429CEC-905D-0640-88F7-09302826F241}" srcOrd="1" destOrd="0" presId="urn:microsoft.com/office/officeart/2016/7/layout/LinearBlockProcessNumbered"/>
    <dgm:cxn modelId="{7E0E45ED-857B-496D-9CE3-C46371DF15A2}" srcId="{E9C06EB4-1FEA-42C2-B218-204F11AE2142}" destId="{D253B5C1-037E-4271-B56E-676B3C3323E7}" srcOrd="2" destOrd="0" parTransId="{5550048D-C480-4921-B854-61418DFAEEC3}" sibTransId="{8C75ECC2-159B-4831-876E-6ED4E2746AAC}"/>
    <dgm:cxn modelId="{D1516370-D79D-F246-9E5F-8CD7D77D2C38}" type="presParOf" srcId="{F12EE85F-F32A-1646-88BE-5AF593775FD1}" destId="{B7974EB3-8A4A-5243-BED9-FE0A90F21B8D}" srcOrd="0" destOrd="0" presId="urn:microsoft.com/office/officeart/2016/7/layout/LinearBlockProcessNumbered"/>
    <dgm:cxn modelId="{2F0BEE9A-83E4-1E4F-BA23-6B02D89A58DB}" type="presParOf" srcId="{B7974EB3-8A4A-5243-BED9-FE0A90F21B8D}" destId="{C4F5DE86-FEBE-4947-A7E1-841CFD428DB9}" srcOrd="0" destOrd="0" presId="urn:microsoft.com/office/officeart/2016/7/layout/LinearBlockProcessNumbered"/>
    <dgm:cxn modelId="{274B6AF6-8FFB-2A40-9621-28E50E4D9EA1}" type="presParOf" srcId="{B7974EB3-8A4A-5243-BED9-FE0A90F21B8D}" destId="{8FD6E759-D046-DF45-A21E-54796831B624}" srcOrd="1" destOrd="0" presId="urn:microsoft.com/office/officeart/2016/7/layout/LinearBlockProcessNumbered"/>
    <dgm:cxn modelId="{2D8A1F80-F344-D243-8956-B2508036429C}" type="presParOf" srcId="{B7974EB3-8A4A-5243-BED9-FE0A90F21B8D}" destId="{01429CEC-905D-0640-88F7-09302826F241}" srcOrd="2" destOrd="0" presId="urn:microsoft.com/office/officeart/2016/7/layout/LinearBlockProcessNumbered"/>
    <dgm:cxn modelId="{E3036681-938F-7449-8E44-71F122BA8910}" type="presParOf" srcId="{F12EE85F-F32A-1646-88BE-5AF593775FD1}" destId="{A80FA753-FC65-5A44-A8CE-6A559EC07079}" srcOrd="1" destOrd="0" presId="urn:microsoft.com/office/officeart/2016/7/layout/LinearBlockProcessNumbered"/>
    <dgm:cxn modelId="{B85D3448-7257-4244-9BB7-A7AF5A7BB255}" type="presParOf" srcId="{F12EE85F-F32A-1646-88BE-5AF593775FD1}" destId="{80FF9CF4-D01C-9C4A-B5E1-B70D6CBD8F8D}" srcOrd="2" destOrd="0" presId="urn:microsoft.com/office/officeart/2016/7/layout/LinearBlockProcessNumbered"/>
    <dgm:cxn modelId="{D8B8C447-8D64-6542-8435-8EB5C020FA0C}" type="presParOf" srcId="{80FF9CF4-D01C-9C4A-B5E1-B70D6CBD8F8D}" destId="{EC497181-BDF8-FD43-9F74-8369EC5083CF}" srcOrd="0" destOrd="0" presId="urn:microsoft.com/office/officeart/2016/7/layout/LinearBlockProcessNumbered"/>
    <dgm:cxn modelId="{457E8C3D-C34F-1A46-8CDF-9DFDBFA4EB28}" type="presParOf" srcId="{80FF9CF4-D01C-9C4A-B5E1-B70D6CBD8F8D}" destId="{FC5B98E8-3475-034A-AD75-CBCAD622FBC1}" srcOrd="1" destOrd="0" presId="urn:microsoft.com/office/officeart/2016/7/layout/LinearBlockProcessNumbered"/>
    <dgm:cxn modelId="{FBB411B0-60B5-0843-A8F4-E12B9CDC7D78}" type="presParOf" srcId="{80FF9CF4-D01C-9C4A-B5E1-B70D6CBD8F8D}" destId="{2C622011-54A8-7141-AFAC-D22B7F10DBD5}" srcOrd="2" destOrd="0" presId="urn:microsoft.com/office/officeart/2016/7/layout/LinearBlockProcessNumbered"/>
    <dgm:cxn modelId="{1DC0429E-208B-6240-80DF-6043F66A50E5}" type="presParOf" srcId="{F12EE85F-F32A-1646-88BE-5AF593775FD1}" destId="{5A63DA4D-AA7F-C44A-A096-140662AFE684}" srcOrd="3" destOrd="0" presId="urn:microsoft.com/office/officeart/2016/7/layout/LinearBlockProcessNumbered"/>
    <dgm:cxn modelId="{ECF8CBA5-8F3B-BE45-B11F-A144118E7AC1}" type="presParOf" srcId="{F12EE85F-F32A-1646-88BE-5AF593775FD1}" destId="{6F4A294D-AC40-3D47-98F1-8D3A3EA22AFE}" srcOrd="4" destOrd="0" presId="urn:microsoft.com/office/officeart/2016/7/layout/LinearBlockProcessNumbered"/>
    <dgm:cxn modelId="{145D47D4-BDA2-EC45-88D0-E5F3FE756439}" type="presParOf" srcId="{6F4A294D-AC40-3D47-98F1-8D3A3EA22AFE}" destId="{AC5876F5-3902-8145-9B32-04511F207FEB}" srcOrd="0" destOrd="0" presId="urn:microsoft.com/office/officeart/2016/7/layout/LinearBlockProcessNumbered"/>
    <dgm:cxn modelId="{BFB4E8C0-B15C-9048-8405-22690DF4EEC5}" type="presParOf" srcId="{6F4A294D-AC40-3D47-98F1-8D3A3EA22AFE}" destId="{3E7D5733-8280-6B45-8DD5-307ECF6A6058}" srcOrd="1" destOrd="0" presId="urn:microsoft.com/office/officeart/2016/7/layout/LinearBlockProcessNumbered"/>
    <dgm:cxn modelId="{0EF35D93-B58F-E948-8086-ABB9FD193448}" type="presParOf" srcId="{6F4A294D-AC40-3D47-98F1-8D3A3EA22AFE}" destId="{C3D1F1B0-18C3-114A-A251-6FF6CC905E5A}"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5B3890E-A353-47ED-A1A3-DE05C46444A3}" type="doc">
      <dgm:prSet loTypeId="urn:microsoft.com/office/officeart/2005/8/layout/matrix3" loCatId="matrix" qsTypeId="urn:microsoft.com/office/officeart/2005/8/quickstyle/simple1" qsCatId="simple" csTypeId="urn:microsoft.com/office/officeart/2005/8/colors/colorful1" csCatId="colorful"/>
      <dgm:spPr/>
      <dgm:t>
        <a:bodyPr/>
        <a:lstStyle/>
        <a:p>
          <a:endParaRPr lang="en-US"/>
        </a:p>
      </dgm:t>
    </dgm:pt>
    <dgm:pt modelId="{AB67596D-F73E-488A-8282-96DD64F525F8}">
      <dgm:prSet/>
      <dgm:spPr/>
      <dgm:t>
        <a:bodyPr/>
        <a:lstStyle/>
        <a:p>
          <a:r>
            <a:rPr lang="en-US" b="0" i="0"/>
            <a:t>Can the private sector truly lead human rights protection without external enforcement?</a:t>
          </a:r>
          <a:endParaRPr lang="en-US"/>
        </a:p>
      </dgm:t>
    </dgm:pt>
    <dgm:pt modelId="{B8376C9F-DAF6-4D7F-B088-4B753CBC8BB1}" type="parTrans" cxnId="{EBB6B077-96E9-430D-AFBF-903FD162CE5B}">
      <dgm:prSet/>
      <dgm:spPr/>
      <dgm:t>
        <a:bodyPr/>
        <a:lstStyle/>
        <a:p>
          <a:endParaRPr lang="en-US"/>
        </a:p>
      </dgm:t>
    </dgm:pt>
    <dgm:pt modelId="{494B0AF1-BDA0-42CF-9630-5C82D4503916}" type="sibTrans" cxnId="{EBB6B077-96E9-430D-AFBF-903FD162CE5B}">
      <dgm:prSet/>
      <dgm:spPr/>
      <dgm:t>
        <a:bodyPr/>
        <a:lstStyle/>
        <a:p>
          <a:endParaRPr lang="en-US"/>
        </a:p>
      </dgm:t>
    </dgm:pt>
    <dgm:pt modelId="{1900137B-0864-4F51-B886-B15FCE4DB280}">
      <dgm:prSet/>
      <dgm:spPr/>
      <dgm:t>
        <a:bodyPr/>
        <a:lstStyle/>
        <a:p>
          <a:r>
            <a:rPr lang="en-US" b="0" i="0"/>
            <a:t>How can humor effectively raise awareness about corporate responsibility?</a:t>
          </a:r>
          <a:endParaRPr lang="en-US"/>
        </a:p>
      </dgm:t>
    </dgm:pt>
    <dgm:pt modelId="{C8D63E4D-0ED1-4B09-ACA5-BAE5679575EB}" type="parTrans" cxnId="{E0D22DFB-A459-42A6-AAAF-3D1F4B30068A}">
      <dgm:prSet/>
      <dgm:spPr/>
      <dgm:t>
        <a:bodyPr/>
        <a:lstStyle/>
        <a:p>
          <a:endParaRPr lang="en-US"/>
        </a:p>
      </dgm:t>
    </dgm:pt>
    <dgm:pt modelId="{A71E240D-94E2-4C02-8353-417C51A6CBDC}" type="sibTrans" cxnId="{E0D22DFB-A459-42A6-AAAF-3D1F4B30068A}">
      <dgm:prSet/>
      <dgm:spPr/>
      <dgm:t>
        <a:bodyPr/>
        <a:lstStyle/>
        <a:p>
          <a:endParaRPr lang="en-US"/>
        </a:p>
      </dgm:t>
    </dgm:pt>
    <dgm:pt modelId="{B4CCFD4F-A067-4B05-8C67-0CDA4BBD0794}">
      <dgm:prSet/>
      <dgm:spPr/>
      <dgm:t>
        <a:bodyPr/>
        <a:lstStyle/>
        <a:p>
          <a:r>
            <a:rPr lang="en-US" b="0" i="0"/>
            <a:t>Are modern business practices genuinely shifting towards human rights, or just rebranding old habits?</a:t>
          </a:r>
          <a:endParaRPr lang="en-US"/>
        </a:p>
      </dgm:t>
    </dgm:pt>
    <dgm:pt modelId="{77831119-EC6D-4E52-942B-4ECCB0E01C27}" type="parTrans" cxnId="{817F9344-FD30-4302-95F2-AEED7CCBC16E}">
      <dgm:prSet/>
      <dgm:spPr/>
      <dgm:t>
        <a:bodyPr/>
        <a:lstStyle/>
        <a:p>
          <a:endParaRPr lang="en-US"/>
        </a:p>
      </dgm:t>
    </dgm:pt>
    <dgm:pt modelId="{D0074E41-2588-45A3-AFBA-7304E75AF86C}" type="sibTrans" cxnId="{817F9344-FD30-4302-95F2-AEED7CCBC16E}">
      <dgm:prSet/>
      <dgm:spPr/>
      <dgm:t>
        <a:bodyPr/>
        <a:lstStyle/>
        <a:p>
          <a:endParaRPr lang="en-US"/>
        </a:p>
      </dgm:t>
    </dgm:pt>
    <dgm:pt modelId="{91CD5432-7A10-4681-BDF9-F4A655212F93}">
      <dgm:prSet/>
      <dgm:spPr/>
      <dgm:t>
        <a:bodyPr/>
        <a:lstStyle/>
        <a:p>
          <a:r>
            <a:rPr lang="en-US" b="0" i="0"/>
            <a:t>Is Spain’s approach to human rights protection sufficiently comprehensive?</a:t>
          </a:r>
          <a:endParaRPr lang="en-US"/>
        </a:p>
      </dgm:t>
    </dgm:pt>
    <dgm:pt modelId="{6965307B-B824-4704-9A68-EBC3EE521D92}" type="parTrans" cxnId="{9AB868BA-529A-495D-8955-BDEC07EB2342}">
      <dgm:prSet/>
      <dgm:spPr/>
      <dgm:t>
        <a:bodyPr/>
        <a:lstStyle/>
        <a:p>
          <a:endParaRPr lang="en-US"/>
        </a:p>
      </dgm:t>
    </dgm:pt>
    <dgm:pt modelId="{ED130B97-E779-457B-BD9C-8C6335505ED8}" type="sibTrans" cxnId="{9AB868BA-529A-495D-8955-BDEC07EB2342}">
      <dgm:prSet/>
      <dgm:spPr/>
      <dgm:t>
        <a:bodyPr/>
        <a:lstStyle/>
        <a:p>
          <a:endParaRPr lang="en-US"/>
        </a:p>
      </dgm:t>
    </dgm:pt>
    <dgm:pt modelId="{6FEF388F-1AEB-B54B-9616-D4B1C17D2CFF}" type="pres">
      <dgm:prSet presAssocID="{85B3890E-A353-47ED-A1A3-DE05C46444A3}" presName="matrix" presStyleCnt="0">
        <dgm:presLayoutVars>
          <dgm:chMax val="1"/>
          <dgm:dir/>
          <dgm:resizeHandles val="exact"/>
        </dgm:presLayoutVars>
      </dgm:prSet>
      <dgm:spPr/>
    </dgm:pt>
    <dgm:pt modelId="{087F9BF9-A6CC-B949-BFEB-EDED5DAAE261}" type="pres">
      <dgm:prSet presAssocID="{85B3890E-A353-47ED-A1A3-DE05C46444A3}" presName="diamond" presStyleLbl="bgShp" presStyleIdx="0" presStyleCnt="1"/>
      <dgm:spPr/>
    </dgm:pt>
    <dgm:pt modelId="{933D6C65-46A8-114C-AA54-9E6C25BFA939}" type="pres">
      <dgm:prSet presAssocID="{85B3890E-A353-47ED-A1A3-DE05C46444A3}" presName="quad1" presStyleLbl="node1" presStyleIdx="0" presStyleCnt="4">
        <dgm:presLayoutVars>
          <dgm:chMax val="0"/>
          <dgm:chPref val="0"/>
          <dgm:bulletEnabled val="1"/>
        </dgm:presLayoutVars>
      </dgm:prSet>
      <dgm:spPr/>
    </dgm:pt>
    <dgm:pt modelId="{CAE8F6D8-C9F8-7B48-BD25-6125F0539737}" type="pres">
      <dgm:prSet presAssocID="{85B3890E-A353-47ED-A1A3-DE05C46444A3}" presName="quad2" presStyleLbl="node1" presStyleIdx="1" presStyleCnt="4">
        <dgm:presLayoutVars>
          <dgm:chMax val="0"/>
          <dgm:chPref val="0"/>
          <dgm:bulletEnabled val="1"/>
        </dgm:presLayoutVars>
      </dgm:prSet>
      <dgm:spPr/>
    </dgm:pt>
    <dgm:pt modelId="{BEC6B3C4-D4ED-7948-B33E-B79562B93F17}" type="pres">
      <dgm:prSet presAssocID="{85B3890E-A353-47ED-A1A3-DE05C46444A3}" presName="quad3" presStyleLbl="node1" presStyleIdx="2" presStyleCnt="4">
        <dgm:presLayoutVars>
          <dgm:chMax val="0"/>
          <dgm:chPref val="0"/>
          <dgm:bulletEnabled val="1"/>
        </dgm:presLayoutVars>
      </dgm:prSet>
      <dgm:spPr/>
    </dgm:pt>
    <dgm:pt modelId="{D95D2FD9-BB49-CC42-855E-A1695419B085}" type="pres">
      <dgm:prSet presAssocID="{85B3890E-A353-47ED-A1A3-DE05C46444A3}" presName="quad4" presStyleLbl="node1" presStyleIdx="3" presStyleCnt="4">
        <dgm:presLayoutVars>
          <dgm:chMax val="0"/>
          <dgm:chPref val="0"/>
          <dgm:bulletEnabled val="1"/>
        </dgm:presLayoutVars>
      </dgm:prSet>
      <dgm:spPr/>
    </dgm:pt>
  </dgm:ptLst>
  <dgm:cxnLst>
    <dgm:cxn modelId="{7927453C-B753-934D-A11F-3B1627F222E9}" type="presOf" srcId="{85B3890E-A353-47ED-A1A3-DE05C46444A3}" destId="{6FEF388F-1AEB-B54B-9616-D4B1C17D2CFF}" srcOrd="0" destOrd="0" presId="urn:microsoft.com/office/officeart/2005/8/layout/matrix3"/>
    <dgm:cxn modelId="{817F9344-FD30-4302-95F2-AEED7CCBC16E}" srcId="{85B3890E-A353-47ED-A1A3-DE05C46444A3}" destId="{B4CCFD4F-A067-4B05-8C67-0CDA4BBD0794}" srcOrd="2" destOrd="0" parTransId="{77831119-EC6D-4E52-942B-4ECCB0E01C27}" sibTransId="{D0074E41-2588-45A3-AFBA-7304E75AF86C}"/>
    <dgm:cxn modelId="{C7A6D869-9D12-1943-A834-B13196A02483}" type="presOf" srcId="{1900137B-0864-4F51-B886-B15FCE4DB280}" destId="{CAE8F6D8-C9F8-7B48-BD25-6125F0539737}" srcOrd="0" destOrd="0" presId="urn:microsoft.com/office/officeart/2005/8/layout/matrix3"/>
    <dgm:cxn modelId="{EBB6B077-96E9-430D-AFBF-903FD162CE5B}" srcId="{85B3890E-A353-47ED-A1A3-DE05C46444A3}" destId="{AB67596D-F73E-488A-8282-96DD64F525F8}" srcOrd="0" destOrd="0" parTransId="{B8376C9F-DAF6-4D7F-B088-4B753CBC8BB1}" sibTransId="{494B0AF1-BDA0-42CF-9630-5C82D4503916}"/>
    <dgm:cxn modelId="{24F93AA2-B105-384E-B76A-0BA08AC5C259}" type="presOf" srcId="{AB67596D-F73E-488A-8282-96DD64F525F8}" destId="{933D6C65-46A8-114C-AA54-9E6C25BFA939}" srcOrd="0" destOrd="0" presId="urn:microsoft.com/office/officeart/2005/8/layout/matrix3"/>
    <dgm:cxn modelId="{5A493EB4-0873-A547-A012-844CDAD62DD4}" type="presOf" srcId="{91CD5432-7A10-4681-BDF9-F4A655212F93}" destId="{D95D2FD9-BB49-CC42-855E-A1695419B085}" srcOrd="0" destOrd="0" presId="urn:microsoft.com/office/officeart/2005/8/layout/matrix3"/>
    <dgm:cxn modelId="{9AB868BA-529A-495D-8955-BDEC07EB2342}" srcId="{85B3890E-A353-47ED-A1A3-DE05C46444A3}" destId="{91CD5432-7A10-4681-BDF9-F4A655212F93}" srcOrd="3" destOrd="0" parTransId="{6965307B-B824-4704-9A68-EBC3EE521D92}" sibTransId="{ED130B97-E779-457B-BD9C-8C6335505ED8}"/>
    <dgm:cxn modelId="{F08286C9-05E4-954E-B924-C7FF8044D953}" type="presOf" srcId="{B4CCFD4F-A067-4B05-8C67-0CDA4BBD0794}" destId="{BEC6B3C4-D4ED-7948-B33E-B79562B93F17}" srcOrd="0" destOrd="0" presId="urn:microsoft.com/office/officeart/2005/8/layout/matrix3"/>
    <dgm:cxn modelId="{E0D22DFB-A459-42A6-AAAF-3D1F4B30068A}" srcId="{85B3890E-A353-47ED-A1A3-DE05C46444A3}" destId="{1900137B-0864-4F51-B886-B15FCE4DB280}" srcOrd="1" destOrd="0" parTransId="{C8D63E4D-0ED1-4B09-ACA5-BAE5679575EB}" sibTransId="{A71E240D-94E2-4C02-8353-417C51A6CBDC}"/>
    <dgm:cxn modelId="{DD608151-35A3-E24E-98EC-4DCEBE531B22}" type="presParOf" srcId="{6FEF388F-1AEB-B54B-9616-D4B1C17D2CFF}" destId="{087F9BF9-A6CC-B949-BFEB-EDED5DAAE261}" srcOrd="0" destOrd="0" presId="urn:microsoft.com/office/officeart/2005/8/layout/matrix3"/>
    <dgm:cxn modelId="{5A1E6257-B8C2-9343-BF28-DF4E0C0E69BE}" type="presParOf" srcId="{6FEF388F-1AEB-B54B-9616-D4B1C17D2CFF}" destId="{933D6C65-46A8-114C-AA54-9E6C25BFA939}" srcOrd="1" destOrd="0" presId="urn:microsoft.com/office/officeart/2005/8/layout/matrix3"/>
    <dgm:cxn modelId="{10221011-EAE5-2F4A-A6B7-8742A0AE7663}" type="presParOf" srcId="{6FEF388F-1AEB-B54B-9616-D4B1C17D2CFF}" destId="{CAE8F6D8-C9F8-7B48-BD25-6125F0539737}" srcOrd="2" destOrd="0" presId="urn:microsoft.com/office/officeart/2005/8/layout/matrix3"/>
    <dgm:cxn modelId="{42159DFC-0B94-1244-88A8-6F9BDF1209E0}" type="presParOf" srcId="{6FEF388F-1AEB-B54B-9616-D4B1C17D2CFF}" destId="{BEC6B3C4-D4ED-7948-B33E-B79562B93F17}" srcOrd="3" destOrd="0" presId="urn:microsoft.com/office/officeart/2005/8/layout/matrix3"/>
    <dgm:cxn modelId="{6EBC0858-A940-BB4B-AB42-0455FC25A135}" type="presParOf" srcId="{6FEF388F-1AEB-B54B-9616-D4B1C17D2CFF}" destId="{D95D2FD9-BB49-CC42-855E-A1695419B085}"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DB1EB83-44D6-412E-A77B-93EBB4130D12}" type="doc">
      <dgm:prSet loTypeId="urn:microsoft.com/office/officeart/2005/8/layout/bProcess2" loCatId="process" qsTypeId="urn:microsoft.com/office/officeart/2005/8/quickstyle/simple1" qsCatId="simple" csTypeId="urn:microsoft.com/office/officeart/2005/8/colors/colorful1" csCatId="colorful" phldr="1"/>
      <dgm:spPr/>
      <dgm:t>
        <a:bodyPr/>
        <a:lstStyle/>
        <a:p>
          <a:endParaRPr lang="en-US"/>
        </a:p>
      </dgm:t>
    </dgm:pt>
    <dgm:pt modelId="{535B90B1-2BDE-4865-B229-1A1075EB541F}">
      <dgm:prSet/>
      <dgm:spPr/>
      <dgm:t>
        <a:bodyPr/>
        <a:lstStyle/>
        <a:p>
          <a:r>
            <a:rPr lang="en-US" b="0" i="0"/>
            <a:t>A lie can travel halfway around the world while the truth is putting on its shoes." — Mark Twain</a:t>
          </a:r>
          <a:endParaRPr lang="en-US"/>
        </a:p>
      </dgm:t>
    </dgm:pt>
    <dgm:pt modelId="{2D6916C8-A007-4161-A1C3-63D9CFC39C29}" type="parTrans" cxnId="{5E7C5DF5-86EC-4200-9C8B-9C3EB1BBB06F}">
      <dgm:prSet/>
      <dgm:spPr/>
      <dgm:t>
        <a:bodyPr/>
        <a:lstStyle/>
        <a:p>
          <a:endParaRPr lang="en-US"/>
        </a:p>
      </dgm:t>
    </dgm:pt>
    <dgm:pt modelId="{A4F0B639-F82F-4216-8C07-5B972BBCF207}" type="sibTrans" cxnId="{5E7C5DF5-86EC-4200-9C8B-9C3EB1BBB06F}">
      <dgm:prSet/>
      <dgm:spPr/>
      <dgm:t>
        <a:bodyPr/>
        <a:lstStyle/>
        <a:p>
          <a:endParaRPr lang="en-US"/>
        </a:p>
      </dgm:t>
    </dgm:pt>
    <dgm:pt modelId="{507E411B-2BEB-4EDD-9F04-D933BF8C6CBF}">
      <dgm:prSet/>
      <dgm:spPr/>
      <dgm:t>
        <a:bodyPr/>
        <a:lstStyle/>
        <a:p>
          <a:r>
            <a:rPr lang="en-US" b="0" i="0"/>
            <a:t>Closing Thought: Keep questioning and keep laughing—the combination might just change the world.</a:t>
          </a:r>
          <a:endParaRPr lang="en-US"/>
        </a:p>
      </dgm:t>
    </dgm:pt>
    <dgm:pt modelId="{CB832CF9-A563-4A60-9B69-7E52D9DC3FDC}" type="parTrans" cxnId="{3591B978-A398-4DD7-BC67-041BF0B925D1}">
      <dgm:prSet/>
      <dgm:spPr/>
      <dgm:t>
        <a:bodyPr/>
        <a:lstStyle/>
        <a:p>
          <a:endParaRPr lang="en-US"/>
        </a:p>
      </dgm:t>
    </dgm:pt>
    <dgm:pt modelId="{C12231D1-3888-4171-A108-D0EB4495FCF8}" type="sibTrans" cxnId="{3591B978-A398-4DD7-BC67-041BF0B925D1}">
      <dgm:prSet/>
      <dgm:spPr/>
      <dgm:t>
        <a:bodyPr/>
        <a:lstStyle/>
        <a:p>
          <a:endParaRPr lang="en-US"/>
        </a:p>
      </dgm:t>
    </dgm:pt>
    <dgm:pt modelId="{A03E4771-72D5-7447-B116-44D301B02AA3}" type="pres">
      <dgm:prSet presAssocID="{5DB1EB83-44D6-412E-A77B-93EBB4130D12}" presName="diagram" presStyleCnt="0">
        <dgm:presLayoutVars>
          <dgm:dir/>
          <dgm:resizeHandles/>
        </dgm:presLayoutVars>
      </dgm:prSet>
      <dgm:spPr/>
    </dgm:pt>
    <dgm:pt modelId="{66748443-4508-8244-98CA-3BE84A4EB152}" type="pres">
      <dgm:prSet presAssocID="{535B90B1-2BDE-4865-B229-1A1075EB541F}" presName="firstNode" presStyleLbl="node1" presStyleIdx="0" presStyleCnt="2">
        <dgm:presLayoutVars>
          <dgm:bulletEnabled val="1"/>
        </dgm:presLayoutVars>
      </dgm:prSet>
      <dgm:spPr/>
    </dgm:pt>
    <dgm:pt modelId="{D9A0121B-AA09-A646-8E36-19D9832C920E}" type="pres">
      <dgm:prSet presAssocID="{A4F0B639-F82F-4216-8C07-5B972BBCF207}" presName="sibTrans" presStyleLbl="sibTrans2D1" presStyleIdx="0" presStyleCnt="1"/>
      <dgm:spPr/>
    </dgm:pt>
    <dgm:pt modelId="{DDB3253F-F35A-7C45-B08B-A1CB9A83F3BB}" type="pres">
      <dgm:prSet presAssocID="{507E411B-2BEB-4EDD-9F04-D933BF8C6CBF}" presName="lastNode" presStyleLbl="node1" presStyleIdx="1" presStyleCnt="2">
        <dgm:presLayoutVars>
          <dgm:bulletEnabled val="1"/>
        </dgm:presLayoutVars>
      </dgm:prSet>
      <dgm:spPr/>
    </dgm:pt>
  </dgm:ptLst>
  <dgm:cxnLst>
    <dgm:cxn modelId="{F2E8FD33-3AAD-C640-AC98-8FE28D7CCF54}" type="presOf" srcId="{507E411B-2BEB-4EDD-9F04-D933BF8C6CBF}" destId="{DDB3253F-F35A-7C45-B08B-A1CB9A83F3BB}" srcOrd="0" destOrd="0" presId="urn:microsoft.com/office/officeart/2005/8/layout/bProcess2"/>
    <dgm:cxn modelId="{3591B978-A398-4DD7-BC67-041BF0B925D1}" srcId="{5DB1EB83-44D6-412E-A77B-93EBB4130D12}" destId="{507E411B-2BEB-4EDD-9F04-D933BF8C6CBF}" srcOrd="1" destOrd="0" parTransId="{CB832CF9-A563-4A60-9B69-7E52D9DC3FDC}" sibTransId="{C12231D1-3888-4171-A108-D0EB4495FCF8}"/>
    <dgm:cxn modelId="{1267D0A8-1C48-0B41-9FAB-90F7F8E1EFF5}" type="presOf" srcId="{5DB1EB83-44D6-412E-A77B-93EBB4130D12}" destId="{A03E4771-72D5-7447-B116-44D301B02AA3}" srcOrd="0" destOrd="0" presId="urn:microsoft.com/office/officeart/2005/8/layout/bProcess2"/>
    <dgm:cxn modelId="{C96462B4-4607-6E41-B65D-DA8026F39533}" type="presOf" srcId="{535B90B1-2BDE-4865-B229-1A1075EB541F}" destId="{66748443-4508-8244-98CA-3BE84A4EB152}" srcOrd="0" destOrd="0" presId="urn:microsoft.com/office/officeart/2005/8/layout/bProcess2"/>
    <dgm:cxn modelId="{26B515BE-82A5-C14A-B680-455A30DB7F90}" type="presOf" srcId="{A4F0B639-F82F-4216-8C07-5B972BBCF207}" destId="{D9A0121B-AA09-A646-8E36-19D9832C920E}" srcOrd="0" destOrd="0" presId="urn:microsoft.com/office/officeart/2005/8/layout/bProcess2"/>
    <dgm:cxn modelId="{5E7C5DF5-86EC-4200-9C8B-9C3EB1BBB06F}" srcId="{5DB1EB83-44D6-412E-A77B-93EBB4130D12}" destId="{535B90B1-2BDE-4865-B229-1A1075EB541F}" srcOrd="0" destOrd="0" parTransId="{2D6916C8-A007-4161-A1C3-63D9CFC39C29}" sibTransId="{A4F0B639-F82F-4216-8C07-5B972BBCF207}"/>
    <dgm:cxn modelId="{63C3EE46-8722-B541-8001-BD051936DCE8}" type="presParOf" srcId="{A03E4771-72D5-7447-B116-44D301B02AA3}" destId="{66748443-4508-8244-98CA-3BE84A4EB152}" srcOrd="0" destOrd="0" presId="urn:microsoft.com/office/officeart/2005/8/layout/bProcess2"/>
    <dgm:cxn modelId="{3C2FAE5B-854E-E840-8A8A-4D70D5703F57}" type="presParOf" srcId="{A03E4771-72D5-7447-B116-44D301B02AA3}" destId="{D9A0121B-AA09-A646-8E36-19D9832C920E}" srcOrd="1" destOrd="0" presId="urn:microsoft.com/office/officeart/2005/8/layout/bProcess2"/>
    <dgm:cxn modelId="{D9337D02-09BE-A548-BAF6-0AA35B4D36FA}" type="presParOf" srcId="{A03E4771-72D5-7447-B116-44D301B02AA3}" destId="{DDB3253F-F35A-7C45-B08B-A1CB9A83F3BB}" srcOrd="2"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BC9C18-EE38-6E49-A4CE-22084826F9EF}">
      <dsp:nvSpPr>
        <dsp:cNvPr id="0" name=""/>
        <dsp:cNvSpPr/>
      </dsp:nvSpPr>
      <dsp:spPr>
        <a:xfrm>
          <a:off x="0" y="0"/>
          <a:ext cx="4429376" cy="1041705"/>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US" sz="1200" b="0" i="0" kern="1200"/>
            <a:t>Human rights and the SDGs are fundamentally interconnected. Respecting human rights is crucial to achieving goals like reducing inequality (SDG 10), promoting decent work (SDG 8), and achieving gender equality (SDG 5).</a:t>
          </a:r>
          <a:endParaRPr lang="en-US" sz="1200" kern="1200"/>
        </a:p>
      </dsp:txBody>
      <dsp:txXfrm>
        <a:off x="30510" y="30510"/>
        <a:ext cx="3217271" cy="980685"/>
      </dsp:txXfrm>
    </dsp:sp>
    <dsp:sp modelId="{B9BE516B-36A3-E148-942E-2C0A487DEBBD}">
      <dsp:nvSpPr>
        <dsp:cNvPr id="0" name=""/>
        <dsp:cNvSpPr/>
      </dsp:nvSpPr>
      <dsp:spPr>
        <a:xfrm>
          <a:off x="370960" y="1231106"/>
          <a:ext cx="4429376" cy="1041705"/>
        </a:xfrm>
        <a:prstGeom prst="roundRect">
          <a:avLst>
            <a:gd name="adj" fmla="val 10000"/>
          </a:avLst>
        </a:prstGeom>
        <a:solidFill>
          <a:schemeClr val="accent2">
            <a:hueOff val="2147871"/>
            <a:satOff val="-6164"/>
            <a:lumOff val="-987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US" sz="1200" b="0" i="0" kern="1200"/>
            <a:t>Modern Tendencies: Businesses are increasingly pressured to align their strategies with the SDGs, not just as a matter of corporate social responsibility (CSR) but as a way to ensure long-term sustainability.</a:t>
          </a:r>
          <a:endParaRPr lang="en-US" sz="1200" kern="1200"/>
        </a:p>
      </dsp:txBody>
      <dsp:txXfrm>
        <a:off x="401470" y="1261616"/>
        <a:ext cx="3320287" cy="980685"/>
      </dsp:txXfrm>
    </dsp:sp>
    <dsp:sp modelId="{E20F913B-6293-7843-804B-7C85B9C8EA27}">
      <dsp:nvSpPr>
        <dsp:cNvPr id="0" name=""/>
        <dsp:cNvSpPr/>
      </dsp:nvSpPr>
      <dsp:spPr>
        <a:xfrm>
          <a:off x="736383" y="2462213"/>
          <a:ext cx="4429376" cy="1041705"/>
        </a:xfrm>
        <a:prstGeom prst="roundRect">
          <a:avLst>
            <a:gd name="adj" fmla="val 10000"/>
          </a:avLst>
        </a:prstGeom>
        <a:solidFill>
          <a:schemeClr val="accent2">
            <a:hueOff val="4295742"/>
            <a:satOff val="-12329"/>
            <a:lumOff val="-1973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US" sz="1200" b="0" i="0" kern="1200"/>
            <a:t>Analysis: Companies that ignore human rights risk damaging their reputation and profitability. Investors and consumers are increasingly demanding transparency and ethical practices.</a:t>
          </a:r>
          <a:endParaRPr lang="en-US" sz="1200" kern="1200"/>
        </a:p>
      </dsp:txBody>
      <dsp:txXfrm>
        <a:off x="766893" y="2492723"/>
        <a:ext cx="3325823" cy="980685"/>
      </dsp:txXfrm>
    </dsp:sp>
    <dsp:sp modelId="{D07C7560-2D6E-3143-BD8E-AA4B2B39F5DD}">
      <dsp:nvSpPr>
        <dsp:cNvPr id="0" name=""/>
        <dsp:cNvSpPr/>
      </dsp:nvSpPr>
      <dsp:spPr>
        <a:xfrm>
          <a:off x="1107343" y="3693319"/>
          <a:ext cx="4429376" cy="1041705"/>
        </a:xfrm>
        <a:prstGeom prst="roundRect">
          <a:avLst>
            <a:gd name="adj" fmla="val 10000"/>
          </a:avLst>
        </a:prstGeom>
        <a:solidFill>
          <a:schemeClr val="accent2">
            <a:hueOff val="6443612"/>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US" sz="1200" b="0" i="0" kern="1200" dirty="0"/>
            <a:t>Think: Aligning business with human rights and SDGs is like convincing a cat to take a bath—possible, but usually requires some serious motivation.</a:t>
          </a:r>
          <a:endParaRPr lang="en-US" sz="1200" kern="1200" dirty="0"/>
        </a:p>
      </dsp:txBody>
      <dsp:txXfrm>
        <a:off x="1137853" y="3723829"/>
        <a:ext cx="3320287" cy="980685"/>
      </dsp:txXfrm>
    </dsp:sp>
    <dsp:sp modelId="{727DC733-85FA-7C4E-8630-108FB7B192A7}">
      <dsp:nvSpPr>
        <dsp:cNvPr id="0" name=""/>
        <dsp:cNvSpPr/>
      </dsp:nvSpPr>
      <dsp:spPr>
        <a:xfrm>
          <a:off x="3752267" y="797851"/>
          <a:ext cx="677108" cy="677108"/>
        </a:xfrm>
        <a:prstGeom prst="downArrow">
          <a:avLst>
            <a:gd name="adj1" fmla="val 55000"/>
            <a:gd name="adj2" fmla="val 45000"/>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en-US" sz="3000" kern="1200"/>
        </a:p>
      </dsp:txBody>
      <dsp:txXfrm>
        <a:off x="3904616" y="797851"/>
        <a:ext cx="372410" cy="509524"/>
      </dsp:txXfrm>
    </dsp:sp>
    <dsp:sp modelId="{65C4217F-2542-5A40-81BD-CDC01FBD8FE1}">
      <dsp:nvSpPr>
        <dsp:cNvPr id="0" name=""/>
        <dsp:cNvSpPr/>
      </dsp:nvSpPr>
      <dsp:spPr>
        <a:xfrm>
          <a:off x="4123227" y="2028958"/>
          <a:ext cx="677108" cy="677108"/>
        </a:xfrm>
        <a:prstGeom prst="downArrow">
          <a:avLst>
            <a:gd name="adj1" fmla="val 55000"/>
            <a:gd name="adj2" fmla="val 45000"/>
          </a:avLst>
        </a:prstGeom>
        <a:solidFill>
          <a:schemeClr val="accent2">
            <a:tint val="40000"/>
            <a:alpha val="90000"/>
            <a:hueOff val="3367362"/>
            <a:satOff val="-31116"/>
            <a:lumOff val="-3508"/>
            <a:alphaOff val="0"/>
          </a:schemeClr>
        </a:solidFill>
        <a:ln w="19050" cap="flat" cmpd="sng" algn="ctr">
          <a:solidFill>
            <a:schemeClr val="accent2">
              <a:tint val="40000"/>
              <a:alpha val="90000"/>
              <a:hueOff val="3367362"/>
              <a:satOff val="-31116"/>
              <a:lumOff val="-350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en-US" sz="3000" kern="1200"/>
        </a:p>
      </dsp:txBody>
      <dsp:txXfrm>
        <a:off x="4275576" y="2028958"/>
        <a:ext cx="372410" cy="509524"/>
      </dsp:txXfrm>
    </dsp:sp>
    <dsp:sp modelId="{D13805D5-4154-3A46-BF58-CA47C2149D53}">
      <dsp:nvSpPr>
        <dsp:cNvPr id="0" name=""/>
        <dsp:cNvSpPr/>
      </dsp:nvSpPr>
      <dsp:spPr>
        <a:xfrm>
          <a:off x="4488651" y="3260064"/>
          <a:ext cx="677108" cy="677108"/>
        </a:xfrm>
        <a:prstGeom prst="downArrow">
          <a:avLst>
            <a:gd name="adj1" fmla="val 55000"/>
            <a:gd name="adj2" fmla="val 45000"/>
          </a:avLst>
        </a:prstGeom>
        <a:solidFill>
          <a:schemeClr val="accent2">
            <a:tint val="40000"/>
            <a:alpha val="90000"/>
            <a:hueOff val="6734724"/>
            <a:satOff val="-62232"/>
            <a:lumOff val="-7015"/>
            <a:alphaOff val="0"/>
          </a:schemeClr>
        </a:solidFill>
        <a:ln w="19050" cap="flat" cmpd="sng" algn="ctr">
          <a:solidFill>
            <a:schemeClr val="accent2">
              <a:tint val="40000"/>
              <a:alpha val="90000"/>
              <a:hueOff val="6734724"/>
              <a:satOff val="-62232"/>
              <a:lumOff val="-701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en-US" sz="3000" kern="1200"/>
        </a:p>
      </dsp:txBody>
      <dsp:txXfrm>
        <a:off x="4641000" y="3260064"/>
        <a:ext cx="372410" cy="5095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6B0DA2-150E-4FAC-9076-C47A63FC184F}">
      <dsp:nvSpPr>
        <dsp:cNvPr id="0" name=""/>
        <dsp:cNvSpPr/>
      </dsp:nvSpPr>
      <dsp:spPr>
        <a:xfrm>
          <a:off x="0" y="681"/>
          <a:ext cx="10644554" cy="1594886"/>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C777B3-5D78-44F9-85A8-8F7263C2E1FF}">
      <dsp:nvSpPr>
        <dsp:cNvPr id="0" name=""/>
        <dsp:cNvSpPr/>
      </dsp:nvSpPr>
      <dsp:spPr>
        <a:xfrm>
          <a:off x="482453" y="359531"/>
          <a:ext cx="877187" cy="8771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2EFEC00-E13D-4C9D-BA7D-450B91AFE7F4}">
      <dsp:nvSpPr>
        <dsp:cNvPr id="0" name=""/>
        <dsp:cNvSpPr/>
      </dsp:nvSpPr>
      <dsp:spPr>
        <a:xfrm>
          <a:off x="1842094" y="681"/>
          <a:ext cx="8802459" cy="15948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792" tIns="168792" rIns="168792" bIns="168792" numCol="1" spcCol="1270" anchor="ctr" anchorCtr="0">
          <a:noAutofit/>
        </a:bodyPr>
        <a:lstStyle/>
        <a:p>
          <a:pPr marL="0" lvl="0" indent="0" algn="l" defTabSz="844550">
            <a:lnSpc>
              <a:spcPct val="90000"/>
            </a:lnSpc>
            <a:spcBef>
              <a:spcPct val="0"/>
            </a:spcBef>
            <a:spcAft>
              <a:spcPct val="35000"/>
            </a:spcAft>
            <a:buNone/>
          </a:pPr>
          <a:r>
            <a:rPr lang="en-US" sz="1900" b="0" i="0" kern="1200" dirty="0"/>
            <a:t>Explanation : The UNGPs stress the importance of grievance mechanisms, both judicial (courts) and non-judicial (ombudspersons, mediation).</a:t>
          </a:r>
          <a:endParaRPr lang="en-US" sz="1900" kern="1200" dirty="0"/>
        </a:p>
      </dsp:txBody>
      <dsp:txXfrm>
        <a:off x="1842094" y="681"/>
        <a:ext cx="8802459" cy="1594886"/>
      </dsp:txXfrm>
    </dsp:sp>
    <dsp:sp modelId="{AEA6FD16-D906-42B5-8B98-B1C53DB285E0}">
      <dsp:nvSpPr>
        <dsp:cNvPr id="0" name=""/>
        <dsp:cNvSpPr/>
      </dsp:nvSpPr>
      <dsp:spPr>
        <a:xfrm>
          <a:off x="0" y="1994290"/>
          <a:ext cx="10644554" cy="1594886"/>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28DB8C-2242-4A9F-B441-2182E6C67AA0}">
      <dsp:nvSpPr>
        <dsp:cNvPr id="0" name=""/>
        <dsp:cNvSpPr/>
      </dsp:nvSpPr>
      <dsp:spPr>
        <a:xfrm>
          <a:off x="482453" y="2353139"/>
          <a:ext cx="877187" cy="87718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4B8B704-FAB9-4B16-AE73-E38F65BA50C8}">
      <dsp:nvSpPr>
        <dsp:cNvPr id="0" name=""/>
        <dsp:cNvSpPr/>
      </dsp:nvSpPr>
      <dsp:spPr>
        <a:xfrm>
          <a:off x="1842094" y="1994290"/>
          <a:ext cx="8802459" cy="15948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792" tIns="168792" rIns="168792" bIns="168792" numCol="1" spcCol="1270" anchor="ctr" anchorCtr="0">
          <a:noAutofit/>
        </a:bodyPr>
        <a:lstStyle/>
        <a:p>
          <a:pPr marL="0" lvl="0" indent="0" algn="l" defTabSz="844550">
            <a:lnSpc>
              <a:spcPct val="90000"/>
            </a:lnSpc>
            <a:spcBef>
              <a:spcPct val="0"/>
            </a:spcBef>
            <a:spcAft>
              <a:spcPct val="35000"/>
            </a:spcAft>
            <a:buNone/>
          </a:pPr>
          <a:r>
            <a:rPr lang="en-US" sz="1900" b="0" i="0" kern="1200"/>
            <a:t>Challenges : Many victims face barriers such as lack of awareness, fear of retaliation, or weak legal systems.</a:t>
          </a:r>
          <a:endParaRPr lang="en-US" sz="1900" kern="1200"/>
        </a:p>
      </dsp:txBody>
      <dsp:txXfrm>
        <a:off x="1842094" y="1994290"/>
        <a:ext cx="8802459" cy="1594886"/>
      </dsp:txXfrm>
    </dsp:sp>
    <dsp:sp modelId="{73CFF6CF-EB56-47DF-903A-3C47CEC650C1}">
      <dsp:nvSpPr>
        <dsp:cNvPr id="0" name=""/>
        <dsp:cNvSpPr/>
      </dsp:nvSpPr>
      <dsp:spPr>
        <a:xfrm>
          <a:off x="0" y="3987898"/>
          <a:ext cx="10644554" cy="1594886"/>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83C09C4-7097-44DE-B897-230EAA95F30E}">
      <dsp:nvSpPr>
        <dsp:cNvPr id="0" name=""/>
        <dsp:cNvSpPr/>
      </dsp:nvSpPr>
      <dsp:spPr>
        <a:xfrm>
          <a:off x="482453" y="4346748"/>
          <a:ext cx="877187" cy="87718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9FD1B23-9211-44C7-A177-F17C603A3AD1}">
      <dsp:nvSpPr>
        <dsp:cNvPr id="0" name=""/>
        <dsp:cNvSpPr/>
      </dsp:nvSpPr>
      <dsp:spPr>
        <a:xfrm>
          <a:off x="1842094" y="3987898"/>
          <a:ext cx="8802459" cy="15948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792" tIns="168792" rIns="168792" bIns="168792" numCol="1" spcCol="1270" anchor="ctr" anchorCtr="0">
          <a:noAutofit/>
        </a:bodyPr>
        <a:lstStyle/>
        <a:p>
          <a:pPr marL="0" lvl="0" indent="0" algn="l" defTabSz="844550">
            <a:lnSpc>
              <a:spcPct val="90000"/>
            </a:lnSpc>
            <a:spcBef>
              <a:spcPct val="0"/>
            </a:spcBef>
            <a:spcAft>
              <a:spcPct val="35000"/>
            </a:spcAft>
            <a:buNone/>
          </a:pPr>
          <a:r>
            <a:rPr lang="en-US" sz="1900" b="0" i="0" kern="1200" dirty="0"/>
            <a:t>After the Rana Plaza collapse in Bangladesh, the Accord on Fire and Building Safety provided a non-judicial remedy for affected workers, funded by global brands.</a:t>
          </a:r>
          <a:r>
            <a:rPr lang="en" sz="1900" b="0" i="0" kern="1200" dirty="0"/>
            <a:t> </a:t>
          </a:r>
        </a:p>
        <a:p>
          <a:pPr marL="0" lvl="0" indent="0" algn="l" defTabSz="844550">
            <a:lnSpc>
              <a:spcPct val="90000"/>
            </a:lnSpc>
            <a:spcBef>
              <a:spcPct val="0"/>
            </a:spcBef>
            <a:spcAft>
              <a:spcPct val="35000"/>
            </a:spcAft>
            <a:buNone/>
          </a:pPr>
          <a:r>
            <a:rPr lang="en" sz="1900" b="0" i="0" kern="1200" dirty="0"/>
            <a:t>https://</a:t>
          </a:r>
          <a:r>
            <a:rPr lang="en" sz="1900" b="0" i="0" kern="1200" dirty="0" err="1"/>
            <a:t>bangladeshaccord.org</a:t>
          </a:r>
          <a:r>
            <a:rPr lang="en" sz="1900" b="0" i="0" kern="1200" dirty="0"/>
            <a:t>/?</a:t>
          </a:r>
          <a:r>
            <a:rPr lang="en" sz="1900" b="0" i="0" kern="1200" dirty="0" err="1"/>
            <a:t>spm</a:t>
          </a:r>
          <a:r>
            <a:rPr lang="en" sz="1900" b="0" i="0" kern="1200" dirty="0"/>
            <a:t>=a2ty_o01.29997173.0.0.46c5c921UAt9TN</a:t>
          </a:r>
          <a:endParaRPr lang="en-US" sz="1900" kern="1200" dirty="0"/>
        </a:p>
      </dsp:txBody>
      <dsp:txXfrm>
        <a:off x="1842094" y="3987898"/>
        <a:ext cx="8802459" cy="15948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8A7D7F-8A4F-F04C-BE16-258A8CEE1A16}">
      <dsp:nvSpPr>
        <dsp:cNvPr id="0" name=""/>
        <dsp:cNvSpPr/>
      </dsp:nvSpPr>
      <dsp:spPr>
        <a:xfrm>
          <a:off x="0" y="0"/>
          <a:ext cx="9288654" cy="1886762"/>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b="0" i="0" kern="1200"/>
            <a:t>France’s Duty of Vigilance Law (2017) forced large companies to publish plans addressing human rights risks. While groundbreaking, enforcement remains inconsistent.</a:t>
          </a:r>
          <a:endParaRPr lang="en-US" sz="2700" kern="1200"/>
        </a:p>
      </dsp:txBody>
      <dsp:txXfrm>
        <a:off x="55261" y="55261"/>
        <a:ext cx="7338539" cy="1776240"/>
      </dsp:txXfrm>
    </dsp:sp>
    <dsp:sp modelId="{9735BE17-A3C4-3C40-B490-D7C5E6689078}">
      <dsp:nvSpPr>
        <dsp:cNvPr id="0" name=""/>
        <dsp:cNvSpPr/>
      </dsp:nvSpPr>
      <dsp:spPr>
        <a:xfrm>
          <a:off x="1639174" y="2306042"/>
          <a:ext cx="9288654" cy="1886762"/>
        </a:xfrm>
        <a:prstGeom prst="roundRect">
          <a:avLst>
            <a:gd name="adj" fmla="val 10000"/>
          </a:avLst>
        </a:prstGeom>
        <a:solidFill>
          <a:schemeClr val="accent2">
            <a:hueOff val="6443612"/>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Resume</a:t>
          </a:r>
          <a:br>
            <a:rPr lang="en-US" sz="2700" b="0" i="0" kern="1200"/>
          </a:br>
          <a:r>
            <a:rPr lang="en-US" sz="2700" b="0" i="0" kern="1200"/>
            <a:t>Getting corporations to follow human rights standards is like asking them to give up coffee—good luck with that!</a:t>
          </a:r>
          <a:endParaRPr lang="en-US" sz="2700" kern="1200"/>
        </a:p>
      </dsp:txBody>
      <dsp:txXfrm>
        <a:off x="1694435" y="2361303"/>
        <a:ext cx="6312562" cy="1776240"/>
      </dsp:txXfrm>
    </dsp:sp>
    <dsp:sp modelId="{8985721B-9259-E048-974B-9A9CC790AE4E}">
      <dsp:nvSpPr>
        <dsp:cNvPr id="0" name=""/>
        <dsp:cNvSpPr/>
      </dsp:nvSpPr>
      <dsp:spPr>
        <a:xfrm>
          <a:off x="8062259" y="1483204"/>
          <a:ext cx="1226395" cy="1226395"/>
        </a:xfrm>
        <a:prstGeom prst="downArrow">
          <a:avLst>
            <a:gd name="adj1" fmla="val 55000"/>
            <a:gd name="adj2" fmla="val 45000"/>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8338198" y="1483204"/>
        <a:ext cx="674517" cy="9228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6B1203-B74A-4E75-85D5-E0EA129437A5}">
      <dsp:nvSpPr>
        <dsp:cNvPr id="0" name=""/>
        <dsp:cNvSpPr/>
      </dsp:nvSpPr>
      <dsp:spPr>
        <a:xfrm>
          <a:off x="71034" y="1751231"/>
          <a:ext cx="726147" cy="726147"/>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1A8F424-6727-4565-814F-8676C253723E}">
      <dsp:nvSpPr>
        <dsp:cNvPr id="0" name=""/>
        <dsp:cNvSpPr/>
      </dsp:nvSpPr>
      <dsp:spPr>
        <a:xfrm>
          <a:off x="223525" y="1903722"/>
          <a:ext cx="421165" cy="42116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207C194-B056-4E01-ABA2-0B085AB1BF0E}">
      <dsp:nvSpPr>
        <dsp:cNvPr id="0" name=""/>
        <dsp:cNvSpPr/>
      </dsp:nvSpPr>
      <dsp:spPr>
        <a:xfrm>
          <a:off x="952785" y="1751231"/>
          <a:ext cx="1711633" cy="7261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100000"/>
            </a:lnSpc>
            <a:spcBef>
              <a:spcPct val="0"/>
            </a:spcBef>
            <a:spcAft>
              <a:spcPct val="35000"/>
            </a:spcAft>
            <a:buNone/>
          </a:pPr>
          <a:r>
            <a:rPr lang="en-US" sz="1100" b="0" i="0" kern="1200" dirty="0"/>
            <a:t>Nike faced backlash in the 1990s over sweatshop labor. Their response? Investing in transparency and supplier audits. Today, they’re seen as an industry leader—but only after decades of effort.</a:t>
          </a:r>
          <a:endParaRPr lang="en-US" sz="1100" kern="1200" dirty="0"/>
        </a:p>
      </dsp:txBody>
      <dsp:txXfrm>
        <a:off x="952785" y="1751231"/>
        <a:ext cx="1711633" cy="726147"/>
      </dsp:txXfrm>
    </dsp:sp>
    <dsp:sp modelId="{669EFEB3-E4F9-4183-82AA-8C8284257730}">
      <dsp:nvSpPr>
        <dsp:cNvPr id="0" name=""/>
        <dsp:cNvSpPr/>
      </dsp:nvSpPr>
      <dsp:spPr>
        <a:xfrm>
          <a:off x="2962658" y="1751231"/>
          <a:ext cx="726147" cy="726147"/>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98D6AF-3D10-4299-A923-12D4E9B9C584}">
      <dsp:nvSpPr>
        <dsp:cNvPr id="0" name=""/>
        <dsp:cNvSpPr/>
      </dsp:nvSpPr>
      <dsp:spPr>
        <a:xfrm>
          <a:off x="3115149" y="1903722"/>
          <a:ext cx="421165" cy="42116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0C93DEC-F1B4-484E-A154-FD5C6C87A97B}">
      <dsp:nvSpPr>
        <dsp:cNvPr id="0" name=""/>
        <dsp:cNvSpPr/>
      </dsp:nvSpPr>
      <dsp:spPr>
        <a:xfrm>
          <a:off x="3844408" y="1751231"/>
          <a:ext cx="1711633" cy="7261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100000"/>
            </a:lnSpc>
            <a:spcBef>
              <a:spcPct val="0"/>
            </a:spcBef>
            <a:spcAft>
              <a:spcPct val="35000"/>
            </a:spcAft>
            <a:buNone/>
          </a:pPr>
          <a:r>
            <a:rPr lang="en-US" sz="1100" b="0" i="0" kern="1200" dirty="0"/>
            <a:t>Resume:</a:t>
          </a:r>
          <a:br>
            <a:rPr lang="en-US" sz="1100" b="0" i="0" kern="1200" dirty="0"/>
          </a:br>
          <a:r>
            <a:rPr lang="en-US" sz="1100" b="0" i="0" kern="1200" dirty="0"/>
            <a:t>Corporate responsibility to respect human rights is like a unicorn—everyone talks about it, but seeing it in practice is a whole different story.</a:t>
          </a:r>
          <a:endParaRPr lang="en-US" sz="1100" kern="1200" dirty="0"/>
        </a:p>
      </dsp:txBody>
      <dsp:txXfrm>
        <a:off x="3844408" y="1751231"/>
        <a:ext cx="1711633" cy="72614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01605B-41B3-4D7A-9F14-DB04ACCC23B4}">
      <dsp:nvSpPr>
        <dsp:cNvPr id="0" name=""/>
        <dsp:cNvSpPr/>
      </dsp:nvSpPr>
      <dsp:spPr>
        <a:xfrm>
          <a:off x="0" y="531"/>
          <a:ext cx="10515600" cy="1242935"/>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C656A6-584D-458C-AE44-2B6E962E4CC2}">
      <dsp:nvSpPr>
        <dsp:cNvPr id="0" name=""/>
        <dsp:cNvSpPr/>
      </dsp:nvSpPr>
      <dsp:spPr>
        <a:xfrm>
          <a:off x="375988" y="280191"/>
          <a:ext cx="683614" cy="6836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0EFC745-31A0-4327-9F20-EF534514D0E0}">
      <dsp:nvSpPr>
        <dsp:cNvPr id="0" name=""/>
        <dsp:cNvSpPr/>
      </dsp:nvSpPr>
      <dsp:spPr>
        <a:xfrm>
          <a:off x="1435590" y="53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022350">
            <a:lnSpc>
              <a:spcPct val="90000"/>
            </a:lnSpc>
            <a:spcBef>
              <a:spcPct val="0"/>
            </a:spcBef>
            <a:spcAft>
              <a:spcPct val="35000"/>
            </a:spcAft>
            <a:buNone/>
          </a:pPr>
          <a:r>
            <a:rPr lang="en-US" sz="2300" b="0" i="0" kern="1200"/>
            <a:t>Companies are expected not just to avoid causing harm but to actively assess and mitigate human rights risks in their operations.</a:t>
          </a:r>
          <a:endParaRPr lang="en-US" sz="2300" kern="1200"/>
        </a:p>
      </dsp:txBody>
      <dsp:txXfrm>
        <a:off x="1435590" y="531"/>
        <a:ext cx="9080009" cy="1242935"/>
      </dsp:txXfrm>
    </dsp:sp>
    <dsp:sp modelId="{F5D0D90A-0CA5-4FC4-9646-127031A970B5}">
      <dsp:nvSpPr>
        <dsp:cNvPr id="0" name=""/>
        <dsp:cNvSpPr/>
      </dsp:nvSpPr>
      <dsp:spPr>
        <a:xfrm>
          <a:off x="0" y="1554201"/>
          <a:ext cx="10515600" cy="1242935"/>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5D682C-D9B1-4E85-8813-300E277230D9}">
      <dsp:nvSpPr>
        <dsp:cNvPr id="0" name=""/>
        <dsp:cNvSpPr/>
      </dsp:nvSpPr>
      <dsp:spPr>
        <a:xfrm>
          <a:off x="375988" y="1833861"/>
          <a:ext cx="683614" cy="6836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210305E-92FD-4258-8142-68B912FE46F0}">
      <dsp:nvSpPr>
        <dsp:cNvPr id="0" name=""/>
        <dsp:cNvSpPr/>
      </dsp:nvSpPr>
      <dsp:spPr>
        <a:xfrm>
          <a:off x="1435590" y="155420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022350">
            <a:lnSpc>
              <a:spcPct val="90000"/>
            </a:lnSpc>
            <a:spcBef>
              <a:spcPct val="0"/>
            </a:spcBef>
            <a:spcAft>
              <a:spcPct val="35000"/>
            </a:spcAft>
            <a:buNone/>
          </a:pPr>
          <a:r>
            <a:rPr lang="en-US" sz="2300" b="0" i="0" kern="1200"/>
            <a:t>Analysis: Modern business practices increasingly integrate human rights policies into governance frameworks, linking compliance to long-term profitability and social license to operate.</a:t>
          </a:r>
          <a:endParaRPr lang="en-US" sz="2300" kern="1200"/>
        </a:p>
      </dsp:txBody>
      <dsp:txXfrm>
        <a:off x="1435590" y="1554201"/>
        <a:ext cx="9080009" cy="1242935"/>
      </dsp:txXfrm>
    </dsp:sp>
    <dsp:sp modelId="{C5F3F704-B972-4B5D-8CE1-E8C50FC9AC75}">
      <dsp:nvSpPr>
        <dsp:cNvPr id="0" name=""/>
        <dsp:cNvSpPr/>
      </dsp:nvSpPr>
      <dsp:spPr>
        <a:xfrm>
          <a:off x="0" y="3107870"/>
          <a:ext cx="10515600" cy="1242935"/>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88811C4-FD0E-4AE6-8D59-ECCF0E266703}">
      <dsp:nvSpPr>
        <dsp:cNvPr id="0" name=""/>
        <dsp:cNvSpPr/>
      </dsp:nvSpPr>
      <dsp:spPr>
        <a:xfrm>
          <a:off x="375988" y="3387531"/>
          <a:ext cx="683614" cy="6836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8E5E8AE-CF3B-401E-AB5A-2D720952CB0E}">
      <dsp:nvSpPr>
        <dsp:cNvPr id="0" name=""/>
        <dsp:cNvSpPr/>
      </dsp:nvSpPr>
      <dsp:spPr>
        <a:xfrm>
          <a:off x="1435590" y="3107870"/>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022350">
            <a:lnSpc>
              <a:spcPct val="90000"/>
            </a:lnSpc>
            <a:spcBef>
              <a:spcPct val="0"/>
            </a:spcBef>
            <a:spcAft>
              <a:spcPct val="35000"/>
            </a:spcAft>
            <a:buNone/>
          </a:pPr>
          <a:r>
            <a:rPr lang="en-US" sz="2300" b="0" i="0" kern="1200" dirty="0"/>
            <a:t>Trend: Corporate responsibility to respect human rights is like a unicorn—everyone talks about it, but seeing it in practice is a whole different story.</a:t>
          </a:r>
          <a:endParaRPr lang="en-US" sz="2300" kern="1200" dirty="0"/>
        </a:p>
      </dsp:txBody>
      <dsp:txXfrm>
        <a:off x="1435590" y="3107870"/>
        <a:ext cx="9080009" cy="124293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CD85B7-8F3A-46D0-8C08-FBC919D05D0C}">
      <dsp:nvSpPr>
        <dsp:cNvPr id="0" name=""/>
        <dsp:cNvSpPr/>
      </dsp:nvSpPr>
      <dsp:spPr>
        <a:xfrm>
          <a:off x="0" y="1808"/>
          <a:ext cx="10515600" cy="916611"/>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D016714-9126-443E-A071-A5858CA39B6B}">
      <dsp:nvSpPr>
        <dsp:cNvPr id="0" name=""/>
        <dsp:cNvSpPr/>
      </dsp:nvSpPr>
      <dsp:spPr>
        <a:xfrm>
          <a:off x="277275" y="208046"/>
          <a:ext cx="504136" cy="50413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4098BB4-378C-4885-8E03-EED7853FB2E6}">
      <dsp:nvSpPr>
        <dsp:cNvPr id="0" name=""/>
        <dsp:cNvSpPr/>
      </dsp:nvSpPr>
      <dsp:spPr>
        <a:xfrm>
          <a:off x="1058686" y="1808"/>
          <a:ext cx="9456913" cy="916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008" tIns="97008" rIns="97008" bIns="97008" numCol="1" spcCol="1270" anchor="ctr" anchorCtr="0">
          <a:noAutofit/>
        </a:bodyPr>
        <a:lstStyle/>
        <a:p>
          <a:pPr marL="0" lvl="0" indent="0" algn="l" defTabSz="977900">
            <a:lnSpc>
              <a:spcPct val="90000"/>
            </a:lnSpc>
            <a:spcBef>
              <a:spcPct val="0"/>
            </a:spcBef>
            <a:spcAft>
              <a:spcPct val="35000"/>
            </a:spcAft>
            <a:buNone/>
          </a:pPr>
          <a:r>
            <a:rPr lang="en-US" sz="2200" b="0" i="0" kern="1200"/>
            <a:t>Balancing Profit and Ethics: Companies often argue that strict regulations hinder competitiveness.</a:t>
          </a:r>
          <a:endParaRPr lang="en-US" sz="2200" kern="1200"/>
        </a:p>
      </dsp:txBody>
      <dsp:txXfrm>
        <a:off x="1058686" y="1808"/>
        <a:ext cx="9456913" cy="916611"/>
      </dsp:txXfrm>
    </dsp:sp>
    <dsp:sp modelId="{5EE8EE71-56F7-499B-B8BC-B17CE9EBEE0C}">
      <dsp:nvSpPr>
        <dsp:cNvPr id="0" name=""/>
        <dsp:cNvSpPr/>
      </dsp:nvSpPr>
      <dsp:spPr>
        <a:xfrm>
          <a:off x="0" y="1147573"/>
          <a:ext cx="10515600" cy="916611"/>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A5F689-4452-4418-9D47-681F34CE781A}">
      <dsp:nvSpPr>
        <dsp:cNvPr id="0" name=""/>
        <dsp:cNvSpPr/>
      </dsp:nvSpPr>
      <dsp:spPr>
        <a:xfrm>
          <a:off x="277275" y="1353811"/>
          <a:ext cx="504136" cy="50413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71B1876-2840-4F50-BA0C-F6E000C64903}">
      <dsp:nvSpPr>
        <dsp:cNvPr id="0" name=""/>
        <dsp:cNvSpPr/>
      </dsp:nvSpPr>
      <dsp:spPr>
        <a:xfrm>
          <a:off x="1058686" y="1147573"/>
          <a:ext cx="9456913" cy="916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008" tIns="97008" rIns="97008" bIns="97008" numCol="1" spcCol="1270" anchor="ctr" anchorCtr="0">
          <a:noAutofit/>
        </a:bodyPr>
        <a:lstStyle/>
        <a:p>
          <a:pPr marL="0" lvl="0" indent="0" algn="l" defTabSz="977900">
            <a:lnSpc>
              <a:spcPct val="90000"/>
            </a:lnSpc>
            <a:spcBef>
              <a:spcPct val="0"/>
            </a:spcBef>
            <a:spcAft>
              <a:spcPct val="35000"/>
            </a:spcAft>
            <a:buNone/>
          </a:pPr>
          <a:r>
            <a:rPr lang="en-US" sz="2200" b="0" i="0" kern="1200"/>
            <a:t>Practical Challenges: Effective human rights monitoring in complex supply chains can be daunting.</a:t>
          </a:r>
          <a:endParaRPr lang="en-US" sz="2200" kern="1200"/>
        </a:p>
      </dsp:txBody>
      <dsp:txXfrm>
        <a:off x="1058686" y="1147573"/>
        <a:ext cx="9456913" cy="916611"/>
      </dsp:txXfrm>
    </dsp:sp>
    <dsp:sp modelId="{49D7D34D-A129-40EC-9B24-B44762865260}">
      <dsp:nvSpPr>
        <dsp:cNvPr id="0" name=""/>
        <dsp:cNvSpPr/>
      </dsp:nvSpPr>
      <dsp:spPr>
        <a:xfrm>
          <a:off x="0" y="2293338"/>
          <a:ext cx="10515600" cy="916611"/>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79B838-C79C-40A3-8FFE-F8A82A6647F7}">
      <dsp:nvSpPr>
        <dsp:cNvPr id="0" name=""/>
        <dsp:cNvSpPr/>
      </dsp:nvSpPr>
      <dsp:spPr>
        <a:xfrm>
          <a:off x="277275" y="2499576"/>
          <a:ext cx="504136" cy="50413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50BDE30-762E-4D56-8BEC-C5D214CF4987}">
      <dsp:nvSpPr>
        <dsp:cNvPr id="0" name=""/>
        <dsp:cNvSpPr/>
      </dsp:nvSpPr>
      <dsp:spPr>
        <a:xfrm>
          <a:off x="1058686" y="2293338"/>
          <a:ext cx="9456913" cy="916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008" tIns="97008" rIns="97008" bIns="97008" numCol="1" spcCol="1270" anchor="ctr" anchorCtr="0">
          <a:noAutofit/>
        </a:bodyPr>
        <a:lstStyle/>
        <a:p>
          <a:pPr marL="0" lvl="0" indent="0" algn="l" defTabSz="977900">
            <a:lnSpc>
              <a:spcPct val="90000"/>
            </a:lnSpc>
            <a:spcBef>
              <a:spcPct val="0"/>
            </a:spcBef>
            <a:spcAft>
              <a:spcPct val="35000"/>
            </a:spcAft>
            <a:buNone/>
          </a:pPr>
          <a:r>
            <a:rPr lang="en-US" sz="2200" b="0" i="0" kern="1200"/>
            <a:t>Modern Reality: Social media scrutiny forces companies to act faster and more transparently than ever before.</a:t>
          </a:r>
          <a:endParaRPr lang="en-US" sz="2200" kern="1200"/>
        </a:p>
      </dsp:txBody>
      <dsp:txXfrm>
        <a:off x="1058686" y="2293338"/>
        <a:ext cx="9456913" cy="916611"/>
      </dsp:txXfrm>
    </dsp:sp>
    <dsp:sp modelId="{4B0A8D26-B8CF-4AE5-9279-22584534C9CB}">
      <dsp:nvSpPr>
        <dsp:cNvPr id="0" name=""/>
        <dsp:cNvSpPr/>
      </dsp:nvSpPr>
      <dsp:spPr>
        <a:xfrm>
          <a:off x="0" y="3439103"/>
          <a:ext cx="10515600" cy="916611"/>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BA9D7B-B763-4EE7-BA0D-746A4DD9635D}">
      <dsp:nvSpPr>
        <dsp:cNvPr id="0" name=""/>
        <dsp:cNvSpPr/>
      </dsp:nvSpPr>
      <dsp:spPr>
        <a:xfrm>
          <a:off x="277275" y="3645341"/>
          <a:ext cx="504136" cy="50413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2B27C20-8AB3-4899-85B7-738EA606DDD9}">
      <dsp:nvSpPr>
        <dsp:cNvPr id="0" name=""/>
        <dsp:cNvSpPr/>
      </dsp:nvSpPr>
      <dsp:spPr>
        <a:xfrm>
          <a:off x="1058686" y="3439103"/>
          <a:ext cx="9456913" cy="916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008" tIns="97008" rIns="97008" bIns="97008" numCol="1" spcCol="1270" anchor="ctr" anchorCtr="0">
          <a:noAutofit/>
        </a:bodyPr>
        <a:lstStyle/>
        <a:p>
          <a:pPr marL="0" lvl="0" indent="0" algn="l" defTabSz="977900">
            <a:lnSpc>
              <a:spcPct val="90000"/>
            </a:lnSpc>
            <a:spcBef>
              <a:spcPct val="0"/>
            </a:spcBef>
            <a:spcAft>
              <a:spcPct val="35000"/>
            </a:spcAft>
            <a:buNone/>
          </a:pPr>
          <a:r>
            <a:rPr lang="en-US" sz="2200" b="0" i="0" kern="1200" dirty="0"/>
            <a:t>Think: Corporate accountability is like a social media challenge—everyone’s doing it, but few get it right.</a:t>
          </a:r>
          <a:endParaRPr lang="en-US" sz="2200" kern="1200" dirty="0"/>
        </a:p>
      </dsp:txBody>
      <dsp:txXfrm>
        <a:off x="1058686" y="3439103"/>
        <a:ext cx="9456913" cy="91661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F5DE86-FEBE-4947-A7E1-841CFD428DB9}">
      <dsp:nvSpPr>
        <dsp:cNvPr id="0" name=""/>
        <dsp:cNvSpPr/>
      </dsp:nvSpPr>
      <dsp:spPr>
        <a:xfrm>
          <a:off x="853" y="21822"/>
          <a:ext cx="3457633" cy="4149160"/>
        </a:xfrm>
        <a:prstGeom prst="rect">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1537" tIns="0" rIns="341537" bIns="330200" numCol="1" spcCol="1270" anchor="t" anchorCtr="0">
          <a:noAutofit/>
        </a:bodyPr>
        <a:lstStyle/>
        <a:p>
          <a:pPr marL="0" lvl="0" indent="0" algn="l" defTabSz="844550">
            <a:lnSpc>
              <a:spcPct val="90000"/>
            </a:lnSpc>
            <a:spcBef>
              <a:spcPct val="0"/>
            </a:spcBef>
            <a:spcAft>
              <a:spcPct val="35000"/>
            </a:spcAft>
            <a:buNone/>
          </a:pPr>
          <a:r>
            <a:rPr lang="en-US" sz="1900" b="0" i="0" kern="1200"/>
            <a:t>Balancing human rights and business interests requires more than just good intentions—it needs robust policies, diligent implementation, and public accountability.</a:t>
          </a:r>
          <a:endParaRPr lang="en-US" sz="1900" kern="1200"/>
        </a:p>
      </dsp:txBody>
      <dsp:txXfrm>
        <a:off x="853" y="1681486"/>
        <a:ext cx="3457633" cy="2489496"/>
      </dsp:txXfrm>
    </dsp:sp>
    <dsp:sp modelId="{8FD6E759-D046-DF45-A21E-54796831B624}">
      <dsp:nvSpPr>
        <dsp:cNvPr id="0" name=""/>
        <dsp:cNvSpPr/>
      </dsp:nvSpPr>
      <dsp:spPr>
        <a:xfrm>
          <a:off x="853" y="21822"/>
          <a:ext cx="3457633" cy="1659664"/>
        </a:xfrm>
        <a:prstGeom prst="rect">
          <a:avLst/>
        </a:prstGeom>
        <a:noFill/>
        <a:ln w="1905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41537" tIns="165100" rIns="341537" bIns="165100" numCol="1" spcCol="1270" anchor="ctr" anchorCtr="0">
          <a:noAutofit/>
        </a:bodyPr>
        <a:lstStyle/>
        <a:p>
          <a:pPr marL="0" lvl="0" indent="0" algn="l" defTabSz="2933700">
            <a:lnSpc>
              <a:spcPct val="90000"/>
            </a:lnSpc>
            <a:spcBef>
              <a:spcPct val="0"/>
            </a:spcBef>
            <a:spcAft>
              <a:spcPct val="35000"/>
            </a:spcAft>
            <a:buNone/>
          </a:pPr>
          <a:r>
            <a:rPr lang="en-US" sz="6600" kern="1200"/>
            <a:t>01</a:t>
          </a:r>
        </a:p>
      </dsp:txBody>
      <dsp:txXfrm>
        <a:off x="853" y="21822"/>
        <a:ext cx="3457633" cy="1659664"/>
      </dsp:txXfrm>
    </dsp:sp>
    <dsp:sp modelId="{EC497181-BDF8-FD43-9F74-8369EC5083CF}">
      <dsp:nvSpPr>
        <dsp:cNvPr id="0" name=""/>
        <dsp:cNvSpPr/>
      </dsp:nvSpPr>
      <dsp:spPr>
        <a:xfrm>
          <a:off x="3735097" y="21822"/>
          <a:ext cx="3457633" cy="4149160"/>
        </a:xfrm>
        <a:prstGeom prst="rect">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1537" tIns="0" rIns="341537" bIns="330200" numCol="1" spcCol="1270" anchor="t" anchorCtr="0">
          <a:noAutofit/>
        </a:bodyPr>
        <a:lstStyle/>
        <a:p>
          <a:pPr marL="0" lvl="0" indent="0" algn="l" defTabSz="844550">
            <a:lnSpc>
              <a:spcPct val="90000"/>
            </a:lnSpc>
            <a:spcBef>
              <a:spcPct val="0"/>
            </a:spcBef>
            <a:spcAft>
              <a:spcPct val="35000"/>
            </a:spcAft>
            <a:buNone/>
          </a:pPr>
          <a:r>
            <a:rPr lang="en-US" sz="1900" b="0" i="0" kern="1200"/>
            <a:t>Provocation: Can we ever make respecting human rights as instinctive as pursuing profit?</a:t>
          </a:r>
          <a:endParaRPr lang="en-US" sz="1900" kern="1200"/>
        </a:p>
      </dsp:txBody>
      <dsp:txXfrm>
        <a:off x="3735097" y="1681486"/>
        <a:ext cx="3457633" cy="2489496"/>
      </dsp:txXfrm>
    </dsp:sp>
    <dsp:sp modelId="{FC5B98E8-3475-034A-AD75-CBCAD622FBC1}">
      <dsp:nvSpPr>
        <dsp:cNvPr id="0" name=""/>
        <dsp:cNvSpPr/>
      </dsp:nvSpPr>
      <dsp:spPr>
        <a:xfrm>
          <a:off x="3735097" y="21822"/>
          <a:ext cx="3457633" cy="1659664"/>
        </a:xfrm>
        <a:prstGeom prst="rect">
          <a:avLst/>
        </a:prstGeom>
        <a:noFill/>
        <a:ln w="1905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41537" tIns="165100" rIns="341537" bIns="165100" numCol="1" spcCol="1270" anchor="ctr" anchorCtr="0">
          <a:noAutofit/>
        </a:bodyPr>
        <a:lstStyle/>
        <a:p>
          <a:pPr marL="0" lvl="0" indent="0" algn="l" defTabSz="2933700">
            <a:lnSpc>
              <a:spcPct val="90000"/>
            </a:lnSpc>
            <a:spcBef>
              <a:spcPct val="0"/>
            </a:spcBef>
            <a:spcAft>
              <a:spcPct val="35000"/>
            </a:spcAft>
            <a:buNone/>
          </a:pPr>
          <a:r>
            <a:rPr lang="en-US" sz="6600" kern="1200"/>
            <a:t>02</a:t>
          </a:r>
        </a:p>
      </dsp:txBody>
      <dsp:txXfrm>
        <a:off x="3735097" y="21822"/>
        <a:ext cx="3457633" cy="1659664"/>
      </dsp:txXfrm>
    </dsp:sp>
    <dsp:sp modelId="{AC5876F5-3902-8145-9B32-04511F207FEB}">
      <dsp:nvSpPr>
        <dsp:cNvPr id="0" name=""/>
        <dsp:cNvSpPr/>
      </dsp:nvSpPr>
      <dsp:spPr>
        <a:xfrm>
          <a:off x="7469341" y="21822"/>
          <a:ext cx="3457633" cy="4149160"/>
        </a:xfrm>
        <a:prstGeom prst="rect">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1537" tIns="0" rIns="341537" bIns="330200" numCol="1" spcCol="1270" anchor="t" anchorCtr="0">
          <a:noAutofit/>
        </a:bodyPr>
        <a:lstStyle/>
        <a:p>
          <a:pPr marL="0" lvl="0" indent="0" algn="l" defTabSz="844550">
            <a:lnSpc>
              <a:spcPct val="90000"/>
            </a:lnSpc>
            <a:spcBef>
              <a:spcPct val="0"/>
            </a:spcBef>
            <a:spcAft>
              <a:spcPct val="35000"/>
            </a:spcAft>
            <a:buNone/>
          </a:pPr>
          <a:r>
            <a:rPr lang="en-US" sz="1900" b="0" i="0" kern="1200" dirty="0"/>
            <a:t>Trend: The real challenge of corporate ethics—getting CEOs to read more than the executive summary.</a:t>
          </a:r>
          <a:endParaRPr lang="en-US" sz="1900" kern="1200" dirty="0"/>
        </a:p>
      </dsp:txBody>
      <dsp:txXfrm>
        <a:off x="7469341" y="1681486"/>
        <a:ext cx="3457633" cy="2489496"/>
      </dsp:txXfrm>
    </dsp:sp>
    <dsp:sp modelId="{3E7D5733-8280-6B45-8DD5-307ECF6A6058}">
      <dsp:nvSpPr>
        <dsp:cNvPr id="0" name=""/>
        <dsp:cNvSpPr/>
      </dsp:nvSpPr>
      <dsp:spPr>
        <a:xfrm>
          <a:off x="7469341" y="21822"/>
          <a:ext cx="3457633" cy="1659664"/>
        </a:xfrm>
        <a:prstGeom prst="rect">
          <a:avLst/>
        </a:prstGeom>
        <a:noFill/>
        <a:ln w="1905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41537" tIns="165100" rIns="341537" bIns="165100" numCol="1" spcCol="1270" anchor="ctr" anchorCtr="0">
          <a:noAutofit/>
        </a:bodyPr>
        <a:lstStyle/>
        <a:p>
          <a:pPr marL="0" lvl="0" indent="0" algn="l" defTabSz="2933700">
            <a:lnSpc>
              <a:spcPct val="90000"/>
            </a:lnSpc>
            <a:spcBef>
              <a:spcPct val="0"/>
            </a:spcBef>
            <a:spcAft>
              <a:spcPct val="35000"/>
            </a:spcAft>
            <a:buNone/>
          </a:pPr>
          <a:r>
            <a:rPr lang="en-US" sz="6600" kern="1200"/>
            <a:t>03</a:t>
          </a:r>
        </a:p>
      </dsp:txBody>
      <dsp:txXfrm>
        <a:off x="7469341" y="21822"/>
        <a:ext cx="3457633" cy="165966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7F9BF9-A6CC-B949-BFEB-EDED5DAAE261}">
      <dsp:nvSpPr>
        <dsp:cNvPr id="0" name=""/>
        <dsp:cNvSpPr/>
      </dsp:nvSpPr>
      <dsp:spPr>
        <a:xfrm>
          <a:off x="380489" y="0"/>
          <a:ext cx="5530735" cy="5530735"/>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3D6C65-46A8-114C-AA54-9E6C25BFA939}">
      <dsp:nvSpPr>
        <dsp:cNvPr id="0" name=""/>
        <dsp:cNvSpPr/>
      </dsp:nvSpPr>
      <dsp:spPr>
        <a:xfrm>
          <a:off x="905909" y="525419"/>
          <a:ext cx="2156986" cy="2156986"/>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0" i="0" kern="1200"/>
            <a:t>Can the private sector truly lead human rights protection without external enforcement?</a:t>
          </a:r>
          <a:endParaRPr lang="en-US" sz="1700" kern="1200"/>
        </a:p>
      </dsp:txBody>
      <dsp:txXfrm>
        <a:off x="1011204" y="630714"/>
        <a:ext cx="1946396" cy="1946396"/>
      </dsp:txXfrm>
    </dsp:sp>
    <dsp:sp modelId="{CAE8F6D8-C9F8-7B48-BD25-6125F0539737}">
      <dsp:nvSpPr>
        <dsp:cNvPr id="0" name=""/>
        <dsp:cNvSpPr/>
      </dsp:nvSpPr>
      <dsp:spPr>
        <a:xfrm>
          <a:off x="3228818" y="525419"/>
          <a:ext cx="2156986" cy="2156986"/>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0" i="0" kern="1200"/>
            <a:t>How can humor effectively raise awareness about corporate responsibility?</a:t>
          </a:r>
          <a:endParaRPr lang="en-US" sz="1700" kern="1200"/>
        </a:p>
      </dsp:txBody>
      <dsp:txXfrm>
        <a:off x="3334113" y="630714"/>
        <a:ext cx="1946396" cy="1946396"/>
      </dsp:txXfrm>
    </dsp:sp>
    <dsp:sp modelId="{BEC6B3C4-D4ED-7948-B33E-B79562B93F17}">
      <dsp:nvSpPr>
        <dsp:cNvPr id="0" name=""/>
        <dsp:cNvSpPr/>
      </dsp:nvSpPr>
      <dsp:spPr>
        <a:xfrm>
          <a:off x="905909" y="2848328"/>
          <a:ext cx="2156986" cy="2156986"/>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0" i="0" kern="1200"/>
            <a:t>Are modern business practices genuinely shifting towards human rights, or just rebranding old habits?</a:t>
          </a:r>
          <a:endParaRPr lang="en-US" sz="1700" kern="1200"/>
        </a:p>
      </dsp:txBody>
      <dsp:txXfrm>
        <a:off x="1011204" y="2953623"/>
        <a:ext cx="1946396" cy="1946396"/>
      </dsp:txXfrm>
    </dsp:sp>
    <dsp:sp modelId="{D95D2FD9-BB49-CC42-855E-A1695419B085}">
      <dsp:nvSpPr>
        <dsp:cNvPr id="0" name=""/>
        <dsp:cNvSpPr/>
      </dsp:nvSpPr>
      <dsp:spPr>
        <a:xfrm>
          <a:off x="3228818" y="2848328"/>
          <a:ext cx="2156986" cy="2156986"/>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0" i="0" kern="1200"/>
            <a:t>Is Spain’s approach to human rights protection sufficiently comprehensive?</a:t>
          </a:r>
          <a:endParaRPr lang="en-US" sz="1700" kern="1200"/>
        </a:p>
      </dsp:txBody>
      <dsp:txXfrm>
        <a:off x="3334113" y="2953623"/>
        <a:ext cx="1946396" cy="194639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48443-4508-8244-98CA-3BE84A4EB152}">
      <dsp:nvSpPr>
        <dsp:cNvPr id="0" name=""/>
        <dsp:cNvSpPr/>
      </dsp:nvSpPr>
      <dsp:spPr>
        <a:xfrm>
          <a:off x="228107" y="2079"/>
          <a:ext cx="4188645" cy="4188645"/>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US" sz="2900" b="0" i="0" kern="1200"/>
            <a:t>A lie can travel halfway around the world while the truth is putting on its shoes." — Mark Twain</a:t>
          </a:r>
          <a:endParaRPr lang="en-US" sz="2900" kern="1200"/>
        </a:p>
      </dsp:txBody>
      <dsp:txXfrm>
        <a:off x="841520" y="615492"/>
        <a:ext cx="2961819" cy="2961819"/>
      </dsp:txXfrm>
    </dsp:sp>
    <dsp:sp modelId="{D9A0121B-AA09-A646-8E36-19D9832C920E}">
      <dsp:nvSpPr>
        <dsp:cNvPr id="0" name=""/>
        <dsp:cNvSpPr/>
      </dsp:nvSpPr>
      <dsp:spPr>
        <a:xfrm rot="5400000">
          <a:off x="4762316" y="1541406"/>
          <a:ext cx="1466025" cy="1109991"/>
        </a:xfrm>
        <a:prstGeom prst="triangl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DB3253F-F35A-7C45-B08B-A1CB9A83F3BB}">
      <dsp:nvSpPr>
        <dsp:cNvPr id="0" name=""/>
        <dsp:cNvSpPr/>
      </dsp:nvSpPr>
      <dsp:spPr>
        <a:xfrm>
          <a:off x="6511075" y="2079"/>
          <a:ext cx="4188645" cy="4188645"/>
        </a:xfrm>
        <a:prstGeom prst="ellips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US" sz="2900" b="0" i="0" kern="1200"/>
            <a:t>Closing Thought: Keep questioning and keep laughing—the combination might just change the world.</a:t>
          </a:r>
          <a:endParaRPr lang="en-US" sz="2900" kern="1200"/>
        </a:p>
      </dsp:txBody>
      <dsp:txXfrm>
        <a:off x="7124488" y="615492"/>
        <a:ext cx="2961819" cy="2961819"/>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8.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9.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6976B5-EBF4-C841-9EC8-ABE5520015A7}" type="datetimeFigureOut">
              <a:rPr lang="ru-UA" smtClean="0"/>
              <a:t>19.03.2025</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1D4041-421B-C04E-B257-11A0E2C123DE}" type="slidenum">
              <a:rPr lang="ru-UA" smtClean="0"/>
              <a:t>‹#›</a:t>
            </a:fld>
            <a:endParaRPr lang="ru-UA"/>
          </a:p>
        </p:txBody>
      </p:sp>
    </p:spTree>
    <p:extLst>
      <p:ext uri="{BB962C8B-B14F-4D97-AF65-F5344CB8AC3E}">
        <p14:creationId xmlns:p14="http://schemas.microsoft.com/office/powerpoint/2010/main" val="426555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04D09CA-DCB2-CAA4-705C-E4FDC0D5D06F}"/>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ru-UA"/>
          </a:p>
        </p:txBody>
      </p:sp>
      <p:sp>
        <p:nvSpPr>
          <p:cNvPr id="3" name="Подзаголовок 2">
            <a:extLst>
              <a:ext uri="{FF2B5EF4-FFF2-40B4-BE49-F238E27FC236}">
                <a16:creationId xmlns:a16="http://schemas.microsoft.com/office/drawing/2014/main" id="{3EB87C11-C7F5-290D-F36A-80DBA7DF3C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ru-UA"/>
          </a:p>
        </p:txBody>
      </p:sp>
      <p:sp>
        <p:nvSpPr>
          <p:cNvPr id="4" name="Дата 3">
            <a:extLst>
              <a:ext uri="{FF2B5EF4-FFF2-40B4-BE49-F238E27FC236}">
                <a16:creationId xmlns:a16="http://schemas.microsoft.com/office/drawing/2014/main" id="{BD02FF57-F7E4-D283-CE0E-9055B1486832}"/>
              </a:ext>
            </a:extLst>
          </p:cNvPr>
          <p:cNvSpPr>
            <a:spLocks noGrp="1"/>
          </p:cNvSpPr>
          <p:nvPr>
            <p:ph type="dt" sz="half" idx="10"/>
          </p:nvPr>
        </p:nvSpPr>
        <p:spPr/>
        <p:txBody>
          <a:bodyPr/>
          <a:lstStyle/>
          <a:p>
            <a:fld id="{48A87A34-81AB-432B-8DAE-1953F412C126}" type="datetimeFigureOut">
              <a:rPr lang="en-US" smtClean="0"/>
              <a:t>3/19/25</a:t>
            </a:fld>
            <a:endParaRPr lang="en-US" dirty="0"/>
          </a:p>
        </p:txBody>
      </p:sp>
      <p:sp>
        <p:nvSpPr>
          <p:cNvPr id="5" name="Нижний колонтитул 4">
            <a:extLst>
              <a:ext uri="{FF2B5EF4-FFF2-40B4-BE49-F238E27FC236}">
                <a16:creationId xmlns:a16="http://schemas.microsoft.com/office/drawing/2014/main" id="{D394B482-58F2-A95D-A4A4-C99025606963}"/>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90BF28BF-5E54-EED7-2913-43221FEBA12F}"/>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46829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0682714-7842-5018-3C13-69B66547FF1F}"/>
              </a:ext>
            </a:extLst>
          </p:cNvPr>
          <p:cNvSpPr>
            <a:spLocks noGrp="1"/>
          </p:cNvSpPr>
          <p:nvPr>
            <p:ph type="title"/>
          </p:nvPr>
        </p:nvSpPr>
        <p:spPr/>
        <p:txBody>
          <a:bodyPr/>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216C8659-3796-75FE-A939-E7F2CDF219B0}"/>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4C402B3E-B00E-22B9-872E-F3EACD0D59E1}"/>
              </a:ext>
            </a:extLst>
          </p:cNvPr>
          <p:cNvSpPr>
            <a:spLocks noGrp="1"/>
          </p:cNvSpPr>
          <p:nvPr>
            <p:ph type="dt" sz="half" idx="10"/>
          </p:nvPr>
        </p:nvSpPr>
        <p:spPr/>
        <p:txBody>
          <a:bodyPr/>
          <a:lstStyle/>
          <a:p>
            <a:fld id="{48A87A34-81AB-432B-8DAE-1953F412C126}" type="datetimeFigureOut">
              <a:rPr lang="en-US" smtClean="0"/>
              <a:pPr/>
              <a:t>3/19/25</a:t>
            </a:fld>
            <a:endParaRPr lang="en-US" dirty="0"/>
          </a:p>
        </p:txBody>
      </p:sp>
      <p:sp>
        <p:nvSpPr>
          <p:cNvPr id="5" name="Нижний колонтитул 4">
            <a:extLst>
              <a:ext uri="{FF2B5EF4-FFF2-40B4-BE49-F238E27FC236}">
                <a16:creationId xmlns:a16="http://schemas.microsoft.com/office/drawing/2014/main" id="{D37BA369-BAE3-A6CA-017A-E40A52CF2C07}"/>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C0AD90B9-5392-0951-5072-8BA6276E1C32}"/>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119729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6AD901BA-7F92-CB24-DCBA-F4D4467E992B}"/>
              </a:ext>
            </a:extLst>
          </p:cNvPr>
          <p:cNvSpPr>
            <a:spLocks noGrp="1"/>
          </p:cNvSpPr>
          <p:nvPr>
            <p:ph type="title" orient="vert"/>
          </p:nvPr>
        </p:nvSpPr>
        <p:spPr>
          <a:xfrm>
            <a:off x="8724900" y="365125"/>
            <a:ext cx="2628900" cy="5811838"/>
          </a:xfrm>
        </p:spPr>
        <p:txBody>
          <a:bodyPr vert="eaVert"/>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6682F845-EFC4-215D-0506-82BDA2728872}"/>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D283503F-38A1-FDE0-63A7-0CC505C795E1}"/>
              </a:ext>
            </a:extLst>
          </p:cNvPr>
          <p:cNvSpPr>
            <a:spLocks noGrp="1"/>
          </p:cNvSpPr>
          <p:nvPr>
            <p:ph type="dt" sz="half" idx="10"/>
          </p:nvPr>
        </p:nvSpPr>
        <p:spPr/>
        <p:txBody>
          <a:bodyPr/>
          <a:lstStyle/>
          <a:p>
            <a:fld id="{48A87A34-81AB-432B-8DAE-1953F412C126}" type="datetimeFigureOut">
              <a:rPr lang="en-US" smtClean="0"/>
              <a:pPr/>
              <a:t>3/19/25</a:t>
            </a:fld>
            <a:endParaRPr lang="en-US" dirty="0"/>
          </a:p>
        </p:txBody>
      </p:sp>
      <p:sp>
        <p:nvSpPr>
          <p:cNvPr id="5" name="Нижний колонтитул 4">
            <a:extLst>
              <a:ext uri="{FF2B5EF4-FFF2-40B4-BE49-F238E27FC236}">
                <a16:creationId xmlns:a16="http://schemas.microsoft.com/office/drawing/2014/main" id="{7674AE4D-33A9-5E18-F627-360BE94D065B}"/>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2FA2FD18-E7A7-B5BF-18B3-B4B858FFF548}"/>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1889624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3/19/25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730274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0EAFD5-23B2-8D0E-64E8-2982C9F8E079}"/>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94F12660-0441-237A-78C0-58CFA461777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FD5D4BA6-4FEC-514C-5643-00E96C66B027}"/>
              </a:ext>
            </a:extLst>
          </p:cNvPr>
          <p:cNvSpPr>
            <a:spLocks noGrp="1"/>
          </p:cNvSpPr>
          <p:nvPr>
            <p:ph type="dt" sz="half" idx="10"/>
          </p:nvPr>
        </p:nvSpPr>
        <p:spPr/>
        <p:txBody>
          <a:bodyPr/>
          <a:lstStyle/>
          <a:p>
            <a:fld id="{48A87A34-81AB-432B-8DAE-1953F412C126}" type="datetimeFigureOut">
              <a:rPr lang="en-US" smtClean="0"/>
              <a:pPr/>
              <a:t>3/19/25</a:t>
            </a:fld>
            <a:endParaRPr lang="en-US" dirty="0"/>
          </a:p>
        </p:txBody>
      </p:sp>
      <p:sp>
        <p:nvSpPr>
          <p:cNvPr id="5" name="Нижний колонтитул 4">
            <a:extLst>
              <a:ext uri="{FF2B5EF4-FFF2-40B4-BE49-F238E27FC236}">
                <a16:creationId xmlns:a16="http://schemas.microsoft.com/office/drawing/2014/main" id="{8E246934-8CB3-9628-8CFF-203C98FC49C5}"/>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B96E5E32-424B-DC3A-5974-C6884B41B7AE}"/>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139352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35C3D96-2A99-2406-D48D-6844DB515821}"/>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ru-UA"/>
          </a:p>
        </p:txBody>
      </p:sp>
      <p:sp>
        <p:nvSpPr>
          <p:cNvPr id="3" name="Текст 2">
            <a:extLst>
              <a:ext uri="{FF2B5EF4-FFF2-40B4-BE49-F238E27FC236}">
                <a16:creationId xmlns:a16="http://schemas.microsoft.com/office/drawing/2014/main" id="{35A8D829-6A93-3E34-EF95-AF3CE47C619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F6628DF3-E2C6-EA1B-DC57-B3BE46E01FAB}"/>
              </a:ext>
            </a:extLst>
          </p:cNvPr>
          <p:cNvSpPr>
            <a:spLocks noGrp="1"/>
          </p:cNvSpPr>
          <p:nvPr>
            <p:ph type="dt" sz="half" idx="10"/>
          </p:nvPr>
        </p:nvSpPr>
        <p:spPr/>
        <p:txBody>
          <a:bodyPr/>
          <a:lstStyle/>
          <a:p>
            <a:fld id="{48A87A34-81AB-432B-8DAE-1953F412C126}" type="datetimeFigureOut">
              <a:rPr lang="en-US" smtClean="0"/>
              <a:t>3/19/25</a:t>
            </a:fld>
            <a:endParaRPr lang="en-US" dirty="0"/>
          </a:p>
        </p:txBody>
      </p:sp>
      <p:sp>
        <p:nvSpPr>
          <p:cNvPr id="5" name="Нижний колонтитул 4">
            <a:extLst>
              <a:ext uri="{FF2B5EF4-FFF2-40B4-BE49-F238E27FC236}">
                <a16:creationId xmlns:a16="http://schemas.microsoft.com/office/drawing/2014/main" id="{40B647BB-D1E9-FC5E-6F63-B4221B19C0BF}"/>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6A627020-5F47-1E86-6763-A7E188681170}"/>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33399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C282D82-A370-63A8-4308-9742B1F2F37C}"/>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033142F9-C36E-9F19-53DA-5D698B3B15C8}"/>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Объект 3">
            <a:extLst>
              <a:ext uri="{FF2B5EF4-FFF2-40B4-BE49-F238E27FC236}">
                <a16:creationId xmlns:a16="http://schemas.microsoft.com/office/drawing/2014/main" id="{1B9D67BE-FDCF-876A-6053-43ACD302F772}"/>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Дата 4">
            <a:extLst>
              <a:ext uri="{FF2B5EF4-FFF2-40B4-BE49-F238E27FC236}">
                <a16:creationId xmlns:a16="http://schemas.microsoft.com/office/drawing/2014/main" id="{E664D0DF-9B3C-C85F-D217-C2F113FF82BA}"/>
              </a:ext>
            </a:extLst>
          </p:cNvPr>
          <p:cNvSpPr>
            <a:spLocks noGrp="1"/>
          </p:cNvSpPr>
          <p:nvPr>
            <p:ph type="dt" sz="half" idx="10"/>
          </p:nvPr>
        </p:nvSpPr>
        <p:spPr/>
        <p:txBody>
          <a:bodyPr/>
          <a:lstStyle/>
          <a:p>
            <a:fld id="{48A87A34-81AB-432B-8DAE-1953F412C126}" type="datetimeFigureOut">
              <a:rPr lang="en-US" smtClean="0"/>
              <a:pPr/>
              <a:t>3/19/25</a:t>
            </a:fld>
            <a:endParaRPr lang="en-US" dirty="0"/>
          </a:p>
        </p:txBody>
      </p:sp>
      <p:sp>
        <p:nvSpPr>
          <p:cNvPr id="6" name="Нижний колонтитул 5">
            <a:extLst>
              <a:ext uri="{FF2B5EF4-FFF2-40B4-BE49-F238E27FC236}">
                <a16:creationId xmlns:a16="http://schemas.microsoft.com/office/drawing/2014/main" id="{7DB12A0E-A59B-EDCC-4C69-DAA6D261CB6E}"/>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6002F9A4-2275-C899-205C-C0C7E083ADF5}"/>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17736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2A5EC22-D77E-7DFF-7570-8783DCED88C0}"/>
              </a:ext>
            </a:extLst>
          </p:cNvPr>
          <p:cNvSpPr>
            <a:spLocks noGrp="1"/>
          </p:cNvSpPr>
          <p:nvPr>
            <p:ph type="title"/>
          </p:nvPr>
        </p:nvSpPr>
        <p:spPr>
          <a:xfrm>
            <a:off x="839788" y="365125"/>
            <a:ext cx="10515600" cy="1325563"/>
          </a:xfrm>
        </p:spPr>
        <p:txBody>
          <a:bodyPr/>
          <a:lstStyle/>
          <a:p>
            <a:r>
              <a:rPr lang="ru-RU"/>
              <a:t>Образец заголовка</a:t>
            </a:r>
            <a:endParaRPr lang="ru-UA"/>
          </a:p>
        </p:txBody>
      </p:sp>
      <p:sp>
        <p:nvSpPr>
          <p:cNvPr id="3" name="Текст 2">
            <a:extLst>
              <a:ext uri="{FF2B5EF4-FFF2-40B4-BE49-F238E27FC236}">
                <a16:creationId xmlns:a16="http://schemas.microsoft.com/office/drawing/2014/main" id="{85B01A4C-C6F4-CB5C-047F-D94C404C82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A39B2B26-87E4-FDA7-E011-D8C9DF795F64}"/>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Текст 4">
            <a:extLst>
              <a:ext uri="{FF2B5EF4-FFF2-40B4-BE49-F238E27FC236}">
                <a16:creationId xmlns:a16="http://schemas.microsoft.com/office/drawing/2014/main" id="{FE636D4A-828A-B0C1-3373-D2B444DE0E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F5A190C6-5E76-D5D2-F95D-662CB71151C8}"/>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7" name="Дата 6">
            <a:extLst>
              <a:ext uri="{FF2B5EF4-FFF2-40B4-BE49-F238E27FC236}">
                <a16:creationId xmlns:a16="http://schemas.microsoft.com/office/drawing/2014/main" id="{759C6882-BFCA-0DF1-1D33-866C38B284C2}"/>
              </a:ext>
            </a:extLst>
          </p:cNvPr>
          <p:cNvSpPr>
            <a:spLocks noGrp="1"/>
          </p:cNvSpPr>
          <p:nvPr>
            <p:ph type="dt" sz="half" idx="10"/>
          </p:nvPr>
        </p:nvSpPr>
        <p:spPr/>
        <p:txBody>
          <a:bodyPr/>
          <a:lstStyle/>
          <a:p>
            <a:fld id="{48A87A34-81AB-432B-8DAE-1953F412C126}" type="datetimeFigureOut">
              <a:rPr lang="en-US" smtClean="0"/>
              <a:pPr/>
              <a:t>3/19/25</a:t>
            </a:fld>
            <a:endParaRPr lang="en-US" dirty="0"/>
          </a:p>
        </p:txBody>
      </p:sp>
      <p:sp>
        <p:nvSpPr>
          <p:cNvPr id="8" name="Нижний колонтитул 7">
            <a:extLst>
              <a:ext uri="{FF2B5EF4-FFF2-40B4-BE49-F238E27FC236}">
                <a16:creationId xmlns:a16="http://schemas.microsoft.com/office/drawing/2014/main" id="{E282A03E-0025-A4B4-FD97-95B484076B25}"/>
              </a:ext>
            </a:extLst>
          </p:cNvPr>
          <p:cNvSpPr>
            <a:spLocks noGrp="1"/>
          </p:cNvSpPr>
          <p:nvPr>
            <p:ph type="ftr" sz="quarter" idx="11"/>
          </p:nvPr>
        </p:nvSpPr>
        <p:spPr/>
        <p:txBody>
          <a:bodyPr/>
          <a:lstStyle/>
          <a:p>
            <a:endParaRPr lang="en-US" dirty="0"/>
          </a:p>
        </p:txBody>
      </p:sp>
      <p:sp>
        <p:nvSpPr>
          <p:cNvPr id="9" name="Номер слайда 8">
            <a:extLst>
              <a:ext uri="{FF2B5EF4-FFF2-40B4-BE49-F238E27FC236}">
                <a16:creationId xmlns:a16="http://schemas.microsoft.com/office/drawing/2014/main" id="{0EB925AC-AD68-D314-EF7D-E1A5BB303699}"/>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525945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3F8AD70-B784-0A26-5542-2579295A0DD2}"/>
              </a:ext>
            </a:extLst>
          </p:cNvPr>
          <p:cNvSpPr>
            <a:spLocks noGrp="1"/>
          </p:cNvSpPr>
          <p:nvPr>
            <p:ph type="title"/>
          </p:nvPr>
        </p:nvSpPr>
        <p:spPr/>
        <p:txBody>
          <a:bodyPr/>
          <a:lstStyle/>
          <a:p>
            <a:r>
              <a:rPr lang="ru-RU"/>
              <a:t>Образец заголовка</a:t>
            </a:r>
            <a:endParaRPr lang="ru-UA"/>
          </a:p>
        </p:txBody>
      </p:sp>
      <p:sp>
        <p:nvSpPr>
          <p:cNvPr id="3" name="Дата 2">
            <a:extLst>
              <a:ext uri="{FF2B5EF4-FFF2-40B4-BE49-F238E27FC236}">
                <a16:creationId xmlns:a16="http://schemas.microsoft.com/office/drawing/2014/main" id="{DF5D53C9-FCC8-E457-F671-CD25A6603545}"/>
              </a:ext>
            </a:extLst>
          </p:cNvPr>
          <p:cNvSpPr>
            <a:spLocks noGrp="1"/>
          </p:cNvSpPr>
          <p:nvPr>
            <p:ph type="dt" sz="half" idx="10"/>
          </p:nvPr>
        </p:nvSpPr>
        <p:spPr/>
        <p:txBody>
          <a:bodyPr/>
          <a:lstStyle/>
          <a:p>
            <a:fld id="{48A87A34-81AB-432B-8DAE-1953F412C126}" type="datetimeFigureOut">
              <a:rPr lang="en-US" smtClean="0"/>
              <a:t>3/19/25</a:t>
            </a:fld>
            <a:endParaRPr lang="en-US" dirty="0"/>
          </a:p>
        </p:txBody>
      </p:sp>
      <p:sp>
        <p:nvSpPr>
          <p:cNvPr id="4" name="Нижний колонтитул 3">
            <a:extLst>
              <a:ext uri="{FF2B5EF4-FFF2-40B4-BE49-F238E27FC236}">
                <a16:creationId xmlns:a16="http://schemas.microsoft.com/office/drawing/2014/main" id="{03C95781-E2C6-EAF1-6FCF-EE3D35F44C54}"/>
              </a:ext>
            </a:extLst>
          </p:cNvPr>
          <p:cNvSpPr>
            <a:spLocks noGrp="1"/>
          </p:cNvSpPr>
          <p:nvPr>
            <p:ph type="ftr" sz="quarter" idx="11"/>
          </p:nvPr>
        </p:nvSpPr>
        <p:spPr/>
        <p:txBody>
          <a:bodyPr/>
          <a:lstStyle/>
          <a:p>
            <a:endParaRPr lang="en-US" dirty="0"/>
          </a:p>
        </p:txBody>
      </p:sp>
      <p:sp>
        <p:nvSpPr>
          <p:cNvPr id="5" name="Номер слайда 4">
            <a:extLst>
              <a:ext uri="{FF2B5EF4-FFF2-40B4-BE49-F238E27FC236}">
                <a16:creationId xmlns:a16="http://schemas.microsoft.com/office/drawing/2014/main" id="{639E9AA0-AAEF-B5B8-0115-6339F919FCCF}"/>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86421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F3039B01-627A-398D-4CB3-882E7BD5D884}"/>
              </a:ext>
            </a:extLst>
          </p:cNvPr>
          <p:cNvSpPr>
            <a:spLocks noGrp="1"/>
          </p:cNvSpPr>
          <p:nvPr>
            <p:ph type="dt" sz="half" idx="10"/>
          </p:nvPr>
        </p:nvSpPr>
        <p:spPr/>
        <p:txBody>
          <a:bodyPr/>
          <a:lstStyle/>
          <a:p>
            <a:fld id="{48A87A34-81AB-432B-8DAE-1953F412C126}" type="datetimeFigureOut">
              <a:rPr lang="en-US" smtClean="0"/>
              <a:t>3/19/25</a:t>
            </a:fld>
            <a:endParaRPr lang="en-US" dirty="0"/>
          </a:p>
        </p:txBody>
      </p:sp>
      <p:sp>
        <p:nvSpPr>
          <p:cNvPr id="3" name="Нижний колонтитул 2">
            <a:extLst>
              <a:ext uri="{FF2B5EF4-FFF2-40B4-BE49-F238E27FC236}">
                <a16:creationId xmlns:a16="http://schemas.microsoft.com/office/drawing/2014/main" id="{B9FCA2D5-AA8E-345C-C14A-789DA7A6F2EA}"/>
              </a:ext>
            </a:extLst>
          </p:cNvPr>
          <p:cNvSpPr>
            <a:spLocks noGrp="1"/>
          </p:cNvSpPr>
          <p:nvPr>
            <p:ph type="ftr" sz="quarter" idx="11"/>
          </p:nvPr>
        </p:nvSpPr>
        <p:spPr/>
        <p:txBody>
          <a:bodyPr/>
          <a:lstStyle/>
          <a:p>
            <a:endParaRPr lang="en-US" dirty="0"/>
          </a:p>
        </p:txBody>
      </p:sp>
      <p:sp>
        <p:nvSpPr>
          <p:cNvPr id="4" name="Номер слайда 3">
            <a:extLst>
              <a:ext uri="{FF2B5EF4-FFF2-40B4-BE49-F238E27FC236}">
                <a16:creationId xmlns:a16="http://schemas.microsoft.com/office/drawing/2014/main" id="{DF1B4986-F53C-38AB-D8F3-6CC99A3BB010}"/>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42493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F1654D4-648C-C8DE-A9A0-3A45312D095F}"/>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ru-UA"/>
          </a:p>
        </p:txBody>
      </p:sp>
      <p:sp>
        <p:nvSpPr>
          <p:cNvPr id="3" name="Объект 2">
            <a:extLst>
              <a:ext uri="{FF2B5EF4-FFF2-40B4-BE49-F238E27FC236}">
                <a16:creationId xmlns:a16="http://schemas.microsoft.com/office/drawing/2014/main" id="{0F999223-5E06-83C2-E154-83FA4B6257B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Текст 3">
            <a:extLst>
              <a:ext uri="{FF2B5EF4-FFF2-40B4-BE49-F238E27FC236}">
                <a16:creationId xmlns:a16="http://schemas.microsoft.com/office/drawing/2014/main" id="{9E2171AD-0A1D-377D-9799-DA1321CF3E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CEA82592-AED0-4630-3E21-0F2461E862B4}"/>
              </a:ext>
            </a:extLst>
          </p:cNvPr>
          <p:cNvSpPr>
            <a:spLocks noGrp="1"/>
          </p:cNvSpPr>
          <p:nvPr>
            <p:ph type="dt" sz="half" idx="10"/>
          </p:nvPr>
        </p:nvSpPr>
        <p:spPr/>
        <p:txBody>
          <a:bodyPr/>
          <a:lstStyle/>
          <a:p>
            <a:fld id="{48A87A34-81AB-432B-8DAE-1953F412C126}" type="datetimeFigureOut">
              <a:rPr lang="en-US" smtClean="0"/>
              <a:pPr/>
              <a:t>3/19/25</a:t>
            </a:fld>
            <a:endParaRPr lang="en-US" dirty="0"/>
          </a:p>
        </p:txBody>
      </p:sp>
      <p:sp>
        <p:nvSpPr>
          <p:cNvPr id="6" name="Нижний колонтитул 5">
            <a:extLst>
              <a:ext uri="{FF2B5EF4-FFF2-40B4-BE49-F238E27FC236}">
                <a16:creationId xmlns:a16="http://schemas.microsoft.com/office/drawing/2014/main" id="{AA7B9953-37B3-31D8-8BA3-48CD3B163F21}"/>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EB54982D-F789-4F86-9C22-CE906993CF21}"/>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809600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E8898C-97CE-D886-3DA3-A9C42A181ED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ru-UA"/>
          </a:p>
        </p:txBody>
      </p:sp>
      <p:sp>
        <p:nvSpPr>
          <p:cNvPr id="3" name="Рисунок 2">
            <a:extLst>
              <a:ext uri="{FF2B5EF4-FFF2-40B4-BE49-F238E27FC236}">
                <a16:creationId xmlns:a16="http://schemas.microsoft.com/office/drawing/2014/main" id="{AB814FF6-7663-3E33-E973-0CFBA7BE7B5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UA"/>
          </a:p>
        </p:txBody>
      </p:sp>
      <p:sp>
        <p:nvSpPr>
          <p:cNvPr id="4" name="Текст 3">
            <a:extLst>
              <a:ext uri="{FF2B5EF4-FFF2-40B4-BE49-F238E27FC236}">
                <a16:creationId xmlns:a16="http://schemas.microsoft.com/office/drawing/2014/main" id="{FE10D7A3-F5C4-C564-D355-D876C7C3B6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ACCE812E-18F5-96D6-E277-4E0932A5E74B}"/>
              </a:ext>
            </a:extLst>
          </p:cNvPr>
          <p:cNvSpPr>
            <a:spLocks noGrp="1"/>
          </p:cNvSpPr>
          <p:nvPr>
            <p:ph type="dt" sz="half" idx="10"/>
          </p:nvPr>
        </p:nvSpPr>
        <p:spPr/>
        <p:txBody>
          <a:bodyPr/>
          <a:lstStyle/>
          <a:p>
            <a:fld id="{48A87A34-81AB-432B-8DAE-1953F412C126}" type="datetimeFigureOut">
              <a:rPr lang="en-US" smtClean="0"/>
              <a:t>3/19/25</a:t>
            </a:fld>
            <a:endParaRPr lang="en-US" dirty="0"/>
          </a:p>
        </p:txBody>
      </p:sp>
      <p:sp>
        <p:nvSpPr>
          <p:cNvPr id="6" name="Нижний колонтитул 5">
            <a:extLst>
              <a:ext uri="{FF2B5EF4-FFF2-40B4-BE49-F238E27FC236}">
                <a16:creationId xmlns:a16="http://schemas.microsoft.com/office/drawing/2014/main" id="{E6DD69F6-42E4-C76B-1A57-35B6F84AD304}"/>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66C6FF6F-2DF5-698F-28CB-39813553181E}"/>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93463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E028BD-87E0-7079-5A24-AAABCFD9DC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ru-UA"/>
          </a:p>
        </p:txBody>
      </p:sp>
      <p:sp>
        <p:nvSpPr>
          <p:cNvPr id="3" name="Текст 2">
            <a:extLst>
              <a:ext uri="{FF2B5EF4-FFF2-40B4-BE49-F238E27FC236}">
                <a16:creationId xmlns:a16="http://schemas.microsoft.com/office/drawing/2014/main" id="{FEFD274E-D5EB-9F16-63AE-1C0CF2B7C8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B8DBBD3D-91CD-D276-5F6B-72909C5AF7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8A87A34-81AB-432B-8DAE-1953F412C126}" type="datetimeFigureOut">
              <a:rPr lang="en-US" smtClean="0"/>
              <a:pPr/>
              <a:t>3/19/25</a:t>
            </a:fld>
            <a:endParaRPr lang="en-US" dirty="0"/>
          </a:p>
        </p:txBody>
      </p:sp>
      <p:sp>
        <p:nvSpPr>
          <p:cNvPr id="5" name="Нижний колонтитул 4">
            <a:extLst>
              <a:ext uri="{FF2B5EF4-FFF2-40B4-BE49-F238E27FC236}">
                <a16:creationId xmlns:a16="http://schemas.microsoft.com/office/drawing/2014/main" id="{3F6EA94D-BBCA-4BFF-7820-EE0AE86900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Номер слайда 5">
            <a:extLst>
              <a:ext uri="{FF2B5EF4-FFF2-40B4-BE49-F238E27FC236}">
                <a16:creationId xmlns:a16="http://schemas.microsoft.com/office/drawing/2014/main" id="{341E7EA4-726F-B7F2-85AF-67039968280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45824848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s://en.wikiversity.org/wiki/Food_security" TargetMode="External"/><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hyperlink" Target="https://creativecommons.org/licenses/by-sa/3.0/"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inspiringbetterlife.blogspot.com/2014/04/gods-ministry-my-integrity-others.html" TargetMode="External"/><Relationship Id="rId2" Type="http://schemas.openxmlformats.org/officeDocument/2006/relationships/image" Target="../media/image12.png"/><Relationship Id="rId1" Type="http://schemas.openxmlformats.org/officeDocument/2006/relationships/slideLayout" Target="../slideLayouts/slideLayout12.xml"/><Relationship Id="rId4" Type="http://schemas.openxmlformats.org/officeDocument/2006/relationships/hyperlink" Target="https://creativecommons.org/licenses/by-nc-nd/3.0/"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ruralindiaonline.org/en/articles/%D8%B1%D8%A7%D9%85-%DA%A9%DB%92-%D9%86%D8%A7%D9%85-%D9%BE%D8%B1/" TargetMode="External"/><Relationship Id="rId2" Type="http://schemas.openxmlformats.org/officeDocument/2006/relationships/image" Target="../media/image13.jpg"/><Relationship Id="rId1" Type="http://schemas.openxmlformats.org/officeDocument/2006/relationships/slideLayout" Target="../slideLayouts/slideLayout12.xml"/><Relationship Id="rId4" Type="http://schemas.openxmlformats.org/officeDocument/2006/relationships/hyperlink" Target="https://creativecommons.org/licenses/by-nc-nd/3.0/"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rawpixel.com/search/home%20remedy" TargetMode="External"/><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hyperlink" Target="https://media.business-humanrights.org/media/documents/files/reports-and-materials/Ruggie-protect-respect-remedy-framework.pdf" TargetMode="Externa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www.ohchr.org/sites/default/files/documents/publications/guidingprinciplesbusinesshr_en.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hyperlink" Target="http://esheninger.blogspot.com/2018/09/5-strategies-to-create-culture-of.html" TargetMode="External"/><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hyperlink" Target="https://creativecommons.org/licenses/by/3.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hyperlink" Target="https://www.pexels.com/photo/action-air-balance-beach-345415/" TargetMode="External"/><Relationship Id="rId7" Type="http://schemas.openxmlformats.org/officeDocument/2006/relationships/diagramColors" Target="../diagrams/colors4.xml"/><Relationship Id="rId2" Type="http://schemas.openxmlformats.org/officeDocument/2006/relationships/image" Target="../media/image25.jpeg"/><Relationship Id="rId1" Type="http://schemas.openxmlformats.org/officeDocument/2006/relationships/slideLayout" Target="../slideLayouts/slideLayout1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hyperlink" Target="https://www.isaaa.org/kc/cropbiotechupdate/article/default.asp?ID=18362" TargetMode="External"/><Relationship Id="rId2" Type="http://schemas.openxmlformats.org/officeDocument/2006/relationships/image" Target="../media/image36.jpg"/><Relationship Id="rId1" Type="http://schemas.openxmlformats.org/officeDocument/2006/relationships/slideLayout" Target="../slideLayouts/slideLayout12.xml"/><Relationship Id="rId4" Type="http://schemas.openxmlformats.org/officeDocument/2006/relationships/hyperlink" Target="https://creativecommons.org/licenses/by-nc-nd/3.0/" TargetMode="Externa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jpeg"/><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hyperlink" Target="https://upr-info.org/en/review/kenya?spm=a2ty_o01.29997173.0.0.46c5c921UAt9TN" TargetMode="External"/><Relationship Id="rId1" Type="http://schemas.openxmlformats.org/officeDocument/2006/relationships/slideLayout" Target="../slideLayouts/slideLayout12.xml"/><Relationship Id="rId5" Type="http://schemas.openxmlformats.org/officeDocument/2006/relationships/hyperlink" Target="https://creativecommons.org/licenses/by-nc-nd/3.0/" TargetMode="External"/><Relationship Id="rId4" Type="http://schemas.openxmlformats.org/officeDocument/2006/relationships/hyperlink" Target="https://www.flickr.com/photos/asiandevelopmentbank/20997914353"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ohchr.org/en/instruments-mechanisms/instruments/optional-protocol-international-covenant-economic-social-and?spm=a2ty_o01.29997173.0.0.46c5c921UAt9TN" TargetMode="External"/><Relationship Id="rId1" Type="http://schemas.openxmlformats.org/officeDocument/2006/relationships/slideLayout" Target="../slideLayouts/slideLayout12.xml"/><Relationship Id="rId5" Type="http://schemas.openxmlformats.org/officeDocument/2006/relationships/hyperlink" Target="https://creativecommons.org/licenses/by-sa/3.0/" TargetMode="External"/><Relationship Id="rId4" Type="http://schemas.openxmlformats.org/officeDocument/2006/relationships/hyperlink" Target="https://openinstitute.com/tag/sd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hyperlink" Target="https://www.ohchr.org/sites/default/files/Reporting-ICCPR-Training-Guide.pdf" TargetMode="External"/><Relationship Id="rId1" Type="http://schemas.openxmlformats.org/officeDocument/2006/relationships/slideLayout" Target="../slideLayouts/slideLayout12.xml"/><Relationship Id="rId5" Type="http://schemas.openxmlformats.org/officeDocument/2006/relationships/hyperlink" Target="https://creativecommons.org/licenses/by/3.0/" TargetMode="External"/><Relationship Id="rId4" Type="http://schemas.openxmlformats.org/officeDocument/2006/relationships/hyperlink" Target="https://www.frontiersin.org/articles/10.3389/fpsyg.2020.01878/ful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bristoluniversitypressdigital.com/subject/GSC13?submittedFilterId=by-type&amp;pageSize=10&amp;sort=datedescending&amp;type_2=journalarticle&amp;type_3=book" TargetMode="External"/><Relationship Id="rId2" Type="http://schemas.openxmlformats.org/officeDocument/2006/relationships/image" Target="../media/image10.png"/><Relationship Id="rId1" Type="http://schemas.openxmlformats.org/officeDocument/2006/relationships/slideLayout" Target="../slideLayouts/slideLayout12.xml"/><Relationship Id="rId4" Type="http://schemas.openxmlformats.org/officeDocument/2006/relationships/hyperlink" Target="https://creativecommons.org/licenses/by/3.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6DA9DF9-31F7-4056-B42E-878CC9241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utoShape 6"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D481242F-8318-624B-E9C2-2B5E80CD96E2}"/>
              </a:ext>
            </a:extLst>
          </p:cNvPr>
          <p:cNvSpPr>
            <a:spLocks noGrp="1" noChangeAspect="1" noChangeArrowheads="1"/>
          </p:cNvSpPr>
          <p:nvPr>
            <p:ph type="ctrTitle"/>
          </p:nvPr>
        </p:nvSpPr>
        <p:spPr bwMode="auto">
          <a:xfrm>
            <a:off x="643468" y="643467"/>
            <a:ext cx="4620584" cy="4567137"/>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pPr algn="l"/>
            <a:r>
              <a:rPr lang="en-GB" sz="2800" b="1" cap="none" dirty="0"/>
              <a:t>UNIT 6-2. </a:t>
            </a:r>
            <a:br>
              <a:rPr lang="en-US" sz="2800" b="0" i="0" dirty="0"/>
            </a:br>
            <a:br>
              <a:rPr lang="en" sz="2800" dirty="0"/>
            </a:br>
            <a:r>
              <a:rPr lang="en" sz="2800" dirty="0"/>
              <a:t>"Exploring the UN Protection Mechanism through Concrete Assessments</a:t>
            </a:r>
            <a:r>
              <a:rPr lang="en" sz="2100" dirty="0"/>
              <a:t>”</a:t>
            </a:r>
            <a:br>
              <a:rPr lang="en" sz="2100" dirty="0"/>
            </a:br>
            <a:br>
              <a:rPr lang="uk-UA" sz="2100" dirty="0"/>
            </a:br>
            <a:br>
              <a:rPr lang="uk-UA" sz="2100" dirty="0"/>
            </a:br>
            <a:br>
              <a:rPr lang="en" sz="2100" dirty="0"/>
            </a:br>
            <a:endParaRPr lang="ru-UA" sz="2100" dirty="0"/>
          </a:p>
        </p:txBody>
      </p:sp>
      <p:sp>
        <p:nvSpPr>
          <p:cNvPr id="6" name="AutoShape 2"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FF51D14F-C23C-FE93-BF8C-80D96A9B2292}"/>
              </a:ext>
            </a:extLst>
          </p:cNvPr>
          <p:cNvSpPr>
            <a:spLocks noGrp="1" noChangeAspect="1" noChangeArrowheads="1"/>
          </p:cNvSpPr>
          <p:nvPr>
            <p:ph type="subTitle" idx="1"/>
          </p:nvPr>
        </p:nvSpPr>
        <p:spPr bwMode="auto">
          <a:xfrm>
            <a:off x="643467" y="5277684"/>
            <a:ext cx="4620584" cy="775494"/>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pPr algn="l"/>
            <a:r>
              <a:rPr lang="en-US" sz="2000"/>
              <a:t>Prof. Viacheslav (SLAVA) TULIAKOV</a:t>
            </a:r>
          </a:p>
          <a:p>
            <a:pPr algn="l"/>
            <a:r>
              <a:rPr lang="en-US" sz="2000" err="1"/>
              <a:t>Viacheslav.Tuliakov@esic.university</a:t>
            </a:r>
            <a:endParaRPr lang="ru-UA" sz="2000"/>
          </a:p>
        </p:txBody>
      </p:sp>
      <p:pic>
        <p:nvPicPr>
          <p:cNvPr id="3" name="Рисунок 2" descr="Изображение выглядит как искусство, круг&#10;&#10;Контент, сгенерированный ИИ, может содержать ошибки.">
            <a:extLst>
              <a:ext uri="{FF2B5EF4-FFF2-40B4-BE49-F238E27FC236}">
                <a16:creationId xmlns:a16="http://schemas.microsoft.com/office/drawing/2014/main" id="{529C4A26-C2B4-B6D5-61AB-179B8E0065F0}"/>
              </a:ext>
            </a:extLst>
          </p:cNvPr>
          <p:cNvPicPr>
            <a:picLocks noChangeAspect="1"/>
          </p:cNvPicPr>
          <p:nvPr/>
        </p:nvPicPr>
        <p:blipFill>
          <a:blip r:embed="rId2"/>
          <a:srcRect l="11178" r="1875"/>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2" name="TextBox 1">
            <a:extLst>
              <a:ext uri="{FF2B5EF4-FFF2-40B4-BE49-F238E27FC236}">
                <a16:creationId xmlns:a16="http://schemas.microsoft.com/office/drawing/2014/main" id="{16998AC2-444A-8E89-381B-3E5CBF210D11}"/>
              </a:ext>
            </a:extLst>
          </p:cNvPr>
          <p:cNvSpPr txBox="1"/>
          <p:nvPr/>
        </p:nvSpPr>
        <p:spPr>
          <a:xfrm>
            <a:off x="7394713" y="6718852"/>
            <a:ext cx="184731" cy="369332"/>
          </a:xfrm>
          <a:prstGeom prst="rect">
            <a:avLst/>
          </a:prstGeom>
          <a:noFill/>
        </p:spPr>
        <p:txBody>
          <a:bodyPr wrap="none" rtlCol="0">
            <a:spAutoFit/>
          </a:bodyPr>
          <a:lstStyle/>
          <a:p>
            <a:endParaRPr lang="ru-UA"/>
          </a:p>
        </p:txBody>
      </p:sp>
    </p:spTree>
    <p:extLst>
      <p:ext uri="{BB962C8B-B14F-4D97-AF65-F5344CB8AC3E}">
        <p14:creationId xmlns:p14="http://schemas.microsoft.com/office/powerpoint/2010/main" val="116011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700"/>
                                        <p:tgtEl>
                                          <p:spTgt spid="8"/>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7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7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FF993A3-4259-920A-25CA-78DDE50AD1A5}"/>
              </a:ext>
            </a:extLst>
          </p:cNvPr>
          <p:cNvSpPr>
            <a:spLocks noGrp="1"/>
          </p:cNvSpPr>
          <p:nvPr>
            <p:ph type="title"/>
          </p:nvPr>
        </p:nvSpPr>
        <p:spPr>
          <a:xfrm>
            <a:off x="841248" y="548640"/>
            <a:ext cx="3600860" cy="5431536"/>
          </a:xfrm>
        </p:spPr>
        <p:txBody>
          <a:bodyPr>
            <a:normAutofit/>
          </a:bodyPr>
          <a:lstStyle/>
          <a:p>
            <a:r>
              <a:rPr lang="en" sz="5400" b="1" i="0" u="none" strike="noStrike" dirty="0">
                <a:effectLst/>
              </a:rPr>
              <a:t>UN Guidelines on Business and Human Rights</a:t>
            </a:r>
            <a:br>
              <a:rPr lang="en" sz="5400" b="0" i="0" u="none" strike="noStrike" dirty="0">
                <a:effectLst/>
              </a:rPr>
            </a:br>
            <a:endParaRPr lang="ru-UA" sz="5400" dirty="0"/>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4A20605A-6692-69AC-B9BA-E7EF5D6003CD}"/>
              </a:ext>
            </a:extLst>
          </p:cNvPr>
          <p:cNvSpPr>
            <a:spLocks noGrp="1"/>
          </p:cNvSpPr>
          <p:nvPr>
            <p:ph sz="quarter" idx="13"/>
          </p:nvPr>
        </p:nvSpPr>
        <p:spPr>
          <a:xfrm>
            <a:off x="5126418" y="552091"/>
            <a:ext cx="6224335" cy="5431536"/>
          </a:xfrm>
        </p:spPr>
        <p:txBody>
          <a:bodyPr anchor="ctr">
            <a:normAutofit/>
          </a:bodyPr>
          <a:lstStyle/>
          <a:p>
            <a:pPr>
              <a:buFont typeface="Arial" panose="020B0604020202020204" pitchFamily="34" charset="0"/>
              <a:buChar char="•"/>
            </a:pPr>
            <a:r>
              <a:rPr lang="en" sz="2000" b="0" i="0" u="none" strike="noStrike" dirty="0">
                <a:effectLst/>
              </a:rPr>
              <a:t>The UN Guiding Principles (UNGPs) serve as a global framework for responsible business conduct, emphasizing three pillars:</a:t>
            </a:r>
          </a:p>
          <a:p>
            <a:pPr marL="742950" lvl="1" indent="-285750">
              <a:buFont typeface="Arial" panose="020B0604020202020204" pitchFamily="34" charset="0"/>
              <a:buChar char="•"/>
            </a:pPr>
            <a:r>
              <a:rPr lang="en" sz="2000" b="0" i="0" u="none" strike="noStrike" dirty="0">
                <a:effectLst/>
              </a:rPr>
              <a:t>Protect: States must safeguard citizens from human rights abuses by third parties, including businesses.</a:t>
            </a:r>
          </a:p>
          <a:p>
            <a:pPr marL="742950" lvl="1" indent="-285750">
              <a:buFont typeface="Arial" panose="020B0604020202020204" pitchFamily="34" charset="0"/>
              <a:buChar char="•"/>
            </a:pPr>
            <a:r>
              <a:rPr lang="en" sz="2000" b="0" i="0" u="none" strike="noStrike" dirty="0">
                <a:effectLst/>
              </a:rPr>
              <a:t>Respect: Businesses must avoid infringing on human rights and address adverse impacts.</a:t>
            </a:r>
          </a:p>
          <a:p>
            <a:pPr marL="742950" lvl="1" indent="-285750">
              <a:buFont typeface="Arial" panose="020B0604020202020204" pitchFamily="34" charset="0"/>
              <a:buChar char="•"/>
            </a:pPr>
            <a:r>
              <a:rPr lang="en" sz="2000" b="0" i="0" u="none" strike="noStrike" dirty="0">
                <a:effectLst/>
              </a:rPr>
              <a:t>Remedy: Victims should have access to effective grievance mechanisms.</a:t>
            </a:r>
          </a:p>
          <a:p>
            <a:pPr>
              <a:buFont typeface="Arial" panose="020B0604020202020204" pitchFamily="34" charset="0"/>
              <a:buChar char="•"/>
            </a:pPr>
            <a:r>
              <a:rPr lang="en" sz="2000" b="0" i="0" u="none" strike="noStrike" dirty="0">
                <a:effectLst/>
              </a:rPr>
              <a:t>Modern Tendencies: Increasing adoption of due diligence requirements and non-financial reporting as part of business transparency.</a:t>
            </a:r>
          </a:p>
          <a:p>
            <a:pPr>
              <a:buFont typeface="Arial" panose="020B0604020202020204" pitchFamily="34" charset="0"/>
              <a:buChar char="•"/>
            </a:pPr>
            <a:r>
              <a:rPr lang="en" sz="2000" dirty="0"/>
              <a:t>Think</a:t>
            </a:r>
            <a:r>
              <a:rPr lang="en" sz="2000" b="0" i="0" u="none" strike="noStrike" dirty="0">
                <a:effectLst/>
              </a:rPr>
              <a:t>: Implementing UNGPs is like keeping houseplants alive—it looks easy on paper, but in reality, it tends to be a bit more complicated.</a:t>
            </a:r>
          </a:p>
          <a:p>
            <a:endParaRPr lang="ru-UA" sz="2000" dirty="0"/>
          </a:p>
        </p:txBody>
      </p:sp>
    </p:spTree>
    <p:extLst>
      <p:ext uri="{BB962C8B-B14F-4D97-AF65-F5344CB8AC3E}">
        <p14:creationId xmlns:p14="http://schemas.microsoft.com/office/powerpoint/2010/main" val="3542771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0838C43D-970F-0FD9-9189-32057A885377}"/>
              </a:ext>
            </a:extLst>
          </p:cNvPr>
          <p:cNvSpPr>
            <a:spLocks noGrp="1"/>
          </p:cNvSpPr>
          <p:nvPr>
            <p:ph sz="quarter" idx="13"/>
          </p:nvPr>
        </p:nvSpPr>
        <p:spPr>
          <a:xfrm>
            <a:off x="622852" y="914400"/>
            <a:ext cx="6069496" cy="5262563"/>
          </a:xfrm>
        </p:spPr>
        <p:txBody>
          <a:bodyPr>
            <a:noAutofit/>
          </a:bodyPr>
          <a:lstStyle/>
          <a:p>
            <a:pPr>
              <a:spcBef>
                <a:spcPts val="900"/>
              </a:spcBef>
              <a:spcAft>
                <a:spcPts val="900"/>
              </a:spcAft>
              <a:buFont typeface="Arial" panose="020B0604020202020204" pitchFamily="34" charset="0"/>
              <a:buChar char="•"/>
            </a:pPr>
            <a:r>
              <a:rPr lang="en" sz="2000" b="0" i="0" u="none" strike="noStrike" dirty="0">
                <a:effectLst/>
                <a:latin typeface="system-ui"/>
              </a:rPr>
              <a:t>The UNGPs, adopted in 2011, establish a global standard for preventing and addressing business-related human rights abuses. They emphasize the "Protect, Respect, and Remedy" framework.</a:t>
            </a:r>
          </a:p>
          <a:p>
            <a:pPr marL="742950" lvl="1" indent="-285750">
              <a:spcBef>
                <a:spcPts val="900"/>
              </a:spcBef>
              <a:spcAft>
                <a:spcPts val="900"/>
              </a:spcAft>
              <a:buFont typeface="Arial" panose="020B0604020202020204" pitchFamily="34" charset="0"/>
              <a:buChar char="•"/>
            </a:pPr>
            <a:r>
              <a:rPr lang="en" sz="2000" b="0" i="0" u="none" strike="noStrike" dirty="0">
                <a:effectLst/>
                <a:latin typeface="system-ui"/>
              </a:rPr>
              <a:t>States’ Duty to Protect : Governments must regulate businesses to prevent human rights violations.</a:t>
            </a:r>
          </a:p>
          <a:p>
            <a:pPr marL="742950" lvl="1" indent="-285750">
              <a:spcBef>
                <a:spcPts val="900"/>
              </a:spcBef>
              <a:spcAft>
                <a:spcPts val="900"/>
              </a:spcAft>
              <a:buFont typeface="Arial" panose="020B0604020202020204" pitchFamily="34" charset="0"/>
              <a:buChar char="•"/>
            </a:pPr>
            <a:r>
              <a:rPr lang="en" sz="2000" b="0" i="0" u="none" strike="noStrike" dirty="0">
                <a:effectLst/>
                <a:latin typeface="system-ui"/>
              </a:rPr>
              <a:t>Companies’ Responsibility to Respect : Businesses must avoid infringing on human rights.</a:t>
            </a:r>
          </a:p>
          <a:p>
            <a:pPr marL="742950" lvl="1" indent="-285750">
              <a:spcBef>
                <a:spcPts val="900"/>
              </a:spcBef>
              <a:spcAft>
                <a:spcPts val="900"/>
              </a:spcAft>
              <a:buFont typeface="Arial" panose="020B0604020202020204" pitchFamily="34" charset="0"/>
              <a:buChar char="•"/>
            </a:pPr>
            <a:r>
              <a:rPr lang="en" sz="2000" b="0" i="0" u="none" strike="noStrike" dirty="0">
                <a:effectLst/>
                <a:latin typeface="system-ui"/>
              </a:rPr>
              <a:t>Access to Remedy : Victims of abuse should have access to grievance mechanisms.</a:t>
            </a:r>
          </a:p>
          <a:p>
            <a:pPr>
              <a:spcBef>
                <a:spcPts val="900"/>
              </a:spcBef>
              <a:spcAft>
                <a:spcPts val="900"/>
              </a:spcAft>
              <a:buFont typeface="Arial" panose="020B0604020202020204" pitchFamily="34" charset="0"/>
              <a:buChar char="•"/>
            </a:pPr>
            <a:r>
              <a:rPr lang="en" sz="2000" b="0" i="0" u="none" strike="noStrike" dirty="0">
                <a:effectLst/>
                <a:latin typeface="system-ui"/>
              </a:rPr>
              <a:t>Example : Nestlé faced criticism for child labor in cocoa supply chains. Under the UNGPs, it committed to implementing due diligence processes to address this issue.</a:t>
            </a:r>
          </a:p>
          <a:p>
            <a:pPr>
              <a:buNone/>
            </a:pPr>
            <a:br>
              <a:rPr lang="en" sz="2000" dirty="0"/>
            </a:br>
            <a:endParaRPr lang="ru-UA" sz="2000" dirty="0"/>
          </a:p>
        </p:txBody>
      </p:sp>
      <p:pic>
        <p:nvPicPr>
          <p:cNvPr id="5" name="Рисунок 4" descr="Изображение выглядит как текст, Шрифт, логотип, Графика&#10;&#10;Контент, сгенерированный ИИ, может содержать ошибки.">
            <a:extLst>
              <a:ext uri="{FF2B5EF4-FFF2-40B4-BE49-F238E27FC236}">
                <a16:creationId xmlns:a16="http://schemas.microsoft.com/office/drawing/2014/main" id="{01CABD83-1AA3-1F66-06E1-0A77994C8BA8}"/>
              </a:ext>
            </a:extLst>
          </p:cNvPr>
          <p:cNvPicPr>
            <a:picLocks noChangeAspect="1"/>
          </p:cNvPicPr>
          <p:nvPr/>
        </p:nvPicPr>
        <p:blipFill>
          <a:blip r:embed="rId2">
            <a:extLst>
              <a:ext uri="{837473B0-CC2E-450A-ABE3-18F120FF3D39}">
                <a1611:picAttrSrcUrl xmlns:a1611="http://schemas.microsoft.com/office/drawing/2016/11/main" r:id="rId3"/>
              </a:ext>
            </a:extLst>
          </a:blip>
          <a:srcRect l="5909" r="7142"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6" name="TextBox 5">
            <a:extLst>
              <a:ext uri="{FF2B5EF4-FFF2-40B4-BE49-F238E27FC236}">
                <a16:creationId xmlns:a16="http://schemas.microsoft.com/office/drawing/2014/main" id="{D80BA00E-9B93-0C31-DD48-7A279AF69E8E}"/>
              </a:ext>
            </a:extLst>
          </p:cNvPr>
          <p:cNvSpPr txBox="1"/>
          <p:nvPr/>
        </p:nvSpPr>
        <p:spPr>
          <a:xfrm>
            <a:off x="9322304" y="6657945"/>
            <a:ext cx="2869696"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en.wikiversity.org/wiki/Food_security">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ru-UA" sz="700">
              <a:solidFill>
                <a:srgbClr val="FFFFFF"/>
              </a:solidFill>
            </a:endParaRPr>
          </a:p>
        </p:txBody>
      </p:sp>
    </p:spTree>
    <p:extLst>
      <p:ext uri="{BB962C8B-B14F-4D97-AF65-F5344CB8AC3E}">
        <p14:creationId xmlns:p14="http://schemas.microsoft.com/office/powerpoint/2010/main" val="2195680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EA337A03-A642-7E44-3CF7-C7CE21C7E08A}"/>
              </a:ext>
            </a:extLst>
          </p:cNvPr>
          <p:cNvSpPr>
            <a:spLocks noGrp="1"/>
          </p:cNvSpPr>
          <p:nvPr>
            <p:ph type="title"/>
          </p:nvPr>
        </p:nvSpPr>
        <p:spPr>
          <a:xfrm>
            <a:off x="630936" y="640080"/>
            <a:ext cx="4818888" cy="1481328"/>
          </a:xfrm>
        </p:spPr>
        <p:txBody>
          <a:bodyPr anchor="b">
            <a:normAutofit/>
          </a:bodyPr>
          <a:lstStyle/>
          <a:p>
            <a:r>
              <a:rPr lang="en" sz="3800" b="0" i="0" u="none" strike="noStrike">
                <a:effectLst/>
                <a:latin typeface="system-ui"/>
              </a:rPr>
              <a:t>"Protect, Respect, and Remedy" framework</a:t>
            </a:r>
            <a:endParaRPr lang="ru-UA" sz="3800"/>
          </a:p>
        </p:txBody>
      </p:sp>
      <p:sp>
        <p:nvSpPr>
          <p:cNvPr id="18"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Объект 7">
            <a:extLst>
              <a:ext uri="{FF2B5EF4-FFF2-40B4-BE49-F238E27FC236}">
                <a16:creationId xmlns:a16="http://schemas.microsoft.com/office/drawing/2014/main" id="{A3BED1D9-C468-7857-C263-C6D12BE5A2AB}"/>
              </a:ext>
            </a:extLst>
          </p:cNvPr>
          <p:cNvSpPr>
            <a:spLocks noGrp="1"/>
          </p:cNvSpPr>
          <p:nvPr>
            <p:ph sz="quarter" idx="13"/>
          </p:nvPr>
        </p:nvSpPr>
        <p:spPr>
          <a:xfrm>
            <a:off x="630936" y="2660904"/>
            <a:ext cx="4818888" cy="3547872"/>
          </a:xfrm>
        </p:spPr>
        <p:txBody>
          <a:bodyPr anchor="t">
            <a:normAutofit/>
          </a:bodyPr>
          <a:lstStyle/>
          <a:p>
            <a:pPr>
              <a:buNone/>
            </a:pPr>
            <a:r>
              <a:rPr lang="en" sz="2200">
                <a:effectLst/>
                <a:latin typeface="Times New Roman" panose="02020603050405020304" pitchFamily="18" charset="0"/>
              </a:rPr>
              <a:t>The first pillar of the UN Framework is the state duty to protect against human rights abuses committed by third</a:t>
            </a:r>
          </a:p>
          <a:p>
            <a:pPr>
              <a:buNone/>
            </a:pPr>
            <a:r>
              <a:rPr lang="en" sz="2200">
                <a:effectLst/>
                <a:latin typeface="Times New Roman" panose="02020603050405020304" pitchFamily="18" charset="0"/>
              </a:rPr>
              <a:t>parties, including business, through appropriate policies, regulation and adjudication. It highlights that states</a:t>
            </a:r>
          </a:p>
          <a:p>
            <a:r>
              <a:rPr lang="en" sz="2200">
                <a:effectLst/>
                <a:latin typeface="Times New Roman" panose="02020603050405020304" pitchFamily="18" charset="0"/>
              </a:rPr>
              <a:t>have the primary role in preventing and addressing corporate-related human rights abuses. </a:t>
            </a:r>
          </a:p>
          <a:p>
            <a:endParaRPr lang="ru-UA" sz="2200"/>
          </a:p>
        </p:txBody>
      </p:sp>
      <p:pic>
        <p:nvPicPr>
          <p:cNvPr id="10" name="Рисунок 9" descr="Изображение выглядит как текст, Шрифт, Графика, графический дизайн&#10;&#10;Контент, сгенерированный ИИ, может содержать ошибки.">
            <a:extLst>
              <a:ext uri="{FF2B5EF4-FFF2-40B4-BE49-F238E27FC236}">
                <a16:creationId xmlns:a16="http://schemas.microsoft.com/office/drawing/2014/main" id="{6799D2B5-F090-25DC-D7B4-833784931660}"/>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6099048" y="1607070"/>
            <a:ext cx="5458968" cy="3643860"/>
          </a:xfrm>
          <a:prstGeom prst="rect">
            <a:avLst/>
          </a:prstGeom>
        </p:spPr>
      </p:pic>
      <p:sp>
        <p:nvSpPr>
          <p:cNvPr id="11" name="TextBox 10">
            <a:extLst>
              <a:ext uri="{FF2B5EF4-FFF2-40B4-BE49-F238E27FC236}">
                <a16:creationId xmlns:a16="http://schemas.microsoft.com/office/drawing/2014/main" id="{BB79F016-F06A-5F9A-E0C9-1584508B0EAC}"/>
              </a:ext>
            </a:extLst>
          </p:cNvPr>
          <p:cNvSpPr txBox="1"/>
          <p:nvPr/>
        </p:nvSpPr>
        <p:spPr>
          <a:xfrm>
            <a:off x="8510387" y="5050875"/>
            <a:ext cx="3047629"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inspiringbetterlife.blogspot.com/2014/04/gods-ministry-my-integrity-others.html">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nc-nd/3.0/">
                  <a:extLst>
                    <a:ext uri="{A12FA001-AC4F-418D-AE19-62706E023703}">
                      <ahyp:hlinkClr xmlns:ahyp="http://schemas.microsoft.com/office/drawing/2018/hyperlinkcolor" val="tx"/>
                    </a:ext>
                  </a:extLst>
                </a:hlinkClick>
              </a:rPr>
              <a:t>CC BY-NC-ND</a:t>
            </a:r>
            <a:endParaRPr lang="ru-UA" sz="700">
              <a:solidFill>
                <a:srgbClr val="FFFFFF"/>
              </a:solidFill>
            </a:endParaRPr>
          </a:p>
        </p:txBody>
      </p:sp>
    </p:spTree>
    <p:extLst>
      <p:ext uri="{BB962C8B-B14F-4D97-AF65-F5344CB8AC3E}">
        <p14:creationId xmlns:p14="http://schemas.microsoft.com/office/powerpoint/2010/main" val="879828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84E98F3-ECD7-EA54-CEC0-13E7C8E3782E}"/>
              </a:ext>
            </a:extLst>
          </p:cNvPr>
          <p:cNvSpPr>
            <a:spLocks noGrp="1"/>
          </p:cNvSpPr>
          <p:nvPr>
            <p:ph type="title"/>
          </p:nvPr>
        </p:nvSpPr>
        <p:spPr>
          <a:xfrm>
            <a:off x="838201" y="365125"/>
            <a:ext cx="5251316" cy="1807305"/>
          </a:xfrm>
        </p:spPr>
        <p:txBody>
          <a:bodyPr>
            <a:normAutofit/>
          </a:bodyPr>
          <a:lstStyle/>
          <a:p>
            <a:r>
              <a:rPr lang="en-US" dirty="0"/>
              <a:t>Respect</a:t>
            </a:r>
            <a:endParaRPr lang="ru-UA" dirty="0"/>
          </a:p>
        </p:txBody>
      </p:sp>
      <p:sp>
        <p:nvSpPr>
          <p:cNvPr id="3" name="Объект 2">
            <a:extLst>
              <a:ext uri="{FF2B5EF4-FFF2-40B4-BE49-F238E27FC236}">
                <a16:creationId xmlns:a16="http://schemas.microsoft.com/office/drawing/2014/main" id="{5B18D3AA-8AE8-8A49-23BA-9DC704D8E7E3}"/>
              </a:ext>
            </a:extLst>
          </p:cNvPr>
          <p:cNvSpPr>
            <a:spLocks noGrp="1"/>
          </p:cNvSpPr>
          <p:nvPr>
            <p:ph sz="quarter" idx="13"/>
          </p:nvPr>
        </p:nvSpPr>
        <p:spPr>
          <a:xfrm>
            <a:off x="838199" y="1652954"/>
            <a:ext cx="5387967" cy="4524009"/>
          </a:xfrm>
        </p:spPr>
        <p:txBody>
          <a:bodyPr>
            <a:normAutofit/>
          </a:bodyPr>
          <a:lstStyle/>
          <a:p>
            <a:pPr>
              <a:buNone/>
            </a:pPr>
            <a:r>
              <a:rPr lang="en" sz="1400" dirty="0">
                <a:effectLst/>
                <a:latin typeface="Times New Roman" panose="02020603050405020304" pitchFamily="18" charset="0"/>
              </a:rPr>
              <a:t>The corporate responsibility to respect human rights means acting with due diligence to avoid infringing on the rights of others, and addressing harms that do occur. </a:t>
            </a:r>
          </a:p>
          <a:p>
            <a:pPr>
              <a:buNone/>
            </a:pPr>
            <a:r>
              <a:rPr lang="en" sz="1400" dirty="0">
                <a:effectLst/>
                <a:latin typeface="Times New Roman" panose="02020603050405020304" pitchFamily="18" charset="0"/>
              </a:rPr>
              <a:t>The term “responsibility” rather than “duty” is meant to indicate that respecting rights is not currently an obligation that international human rights law </a:t>
            </a:r>
            <a:r>
              <a:rPr lang="en" sz="1400" dirty="0" err="1">
                <a:effectLst/>
                <a:latin typeface="Times New Roman" panose="02020603050405020304" pitchFamily="18" charset="0"/>
              </a:rPr>
              <a:t>generallyimposes</a:t>
            </a:r>
            <a:r>
              <a:rPr lang="en" sz="1400" dirty="0">
                <a:effectLst/>
                <a:latin typeface="Times New Roman" panose="02020603050405020304" pitchFamily="18" charset="0"/>
              </a:rPr>
              <a:t> directly on companies, although elements of it may be reflected in domestic laws. </a:t>
            </a:r>
          </a:p>
          <a:p>
            <a:pPr>
              <a:buNone/>
            </a:pPr>
            <a:r>
              <a:rPr lang="en" sz="1400" dirty="0">
                <a:effectLst/>
                <a:latin typeface="Times New Roman" panose="02020603050405020304" pitchFamily="18" charset="0"/>
              </a:rPr>
              <a:t>It is a global standard of expected conduct acknowledged in virtually every voluntary and soft-law instrument related to corporate responsibility</a:t>
            </a:r>
          </a:p>
          <a:p>
            <a:endParaRPr lang="ru-UA" sz="1400" dirty="0"/>
          </a:p>
        </p:txBody>
      </p:sp>
      <p:pic>
        <p:nvPicPr>
          <p:cNvPr id="5" name="Рисунок 4" descr="Изображение выглядит как одежда, человек, Человеческое лицо, женщина&#10;&#10;Контент, сгенерированный ИИ, может содержать ошибки.">
            <a:extLst>
              <a:ext uri="{FF2B5EF4-FFF2-40B4-BE49-F238E27FC236}">
                <a16:creationId xmlns:a16="http://schemas.microsoft.com/office/drawing/2014/main" id="{97D58B54-48B1-397F-DFE4-217D41011B8F}"/>
              </a:ext>
            </a:extLst>
          </p:cNvPr>
          <p:cNvPicPr>
            <a:picLocks noChangeAspect="1"/>
          </p:cNvPicPr>
          <p:nvPr/>
        </p:nvPicPr>
        <p:blipFill>
          <a:blip r:embed="rId2">
            <a:extLst>
              <a:ext uri="{837473B0-CC2E-450A-ABE3-18F120FF3D39}">
                <a1611:picAttrSrcUrl xmlns:a1611="http://schemas.microsoft.com/office/drawing/2016/11/main" r:id="rId3"/>
              </a:ext>
            </a:extLst>
          </a:blip>
          <a:srcRect r="4218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6" name="TextBox 5">
            <a:extLst>
              <a:ext uri="{FF2B5EF4-FFF2-40B4-BE49-F238E27FC236}">
                <a16:creationId xmlns:a16="http://schemas.microsoft.com/office/drawing/2014/main" id="{59741F3E-F035-3654-2B3B-F78C694B94B1}"/>
              </a:ext>
            </a:extLst>
          </p:cNvPr>
          <p:cNvSpPr txBox="1"/>
          <p:nvPr/>
        </p:nvSpPr>
        <p:spPr>
          <a:xfrm>
            <a:off x="9144371" y="6657945"/>
            <a:ext cx="3047629"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ruralindiaonline.org/en/articles/%D8%B1%D8%A7%D9%85-%DA%A9%DB%92-%D9%86%D8%A7%D9%85-%D9%BE%D8%B1/">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nc-nd/3.0/">
                  <a:extLst>
                    <a:ext uri="{A12FA001-AC4F-418D-AE19-62706E023703}">
                      <ahyp:hlinkClr xmlns:ahyp="http://schemas.microsoft.com/office/drawing/2018/hyperlinkcolor" val="tx"/>
                    </a:ext>
                  </a:extLst>
                </a:hlinkClick>
              </a:rPr>
              <a:t>CC BY-NC-ND</a:t>
            </a:r>
            <a:endParaRPr lang="ru-UA" sz="700">
              <a:solidFill>
                <a:srgbClr val="FFFFFF"/>
              </a:solidFill>
            </a:endParaRPr>
          </a:p>
        </p:txBody>
      </p:sp>
    </p:spTree>
    <p:extLst>
      <p:ext uri="{BB962C8B-B14F-4D97-AF65-F5344CB8AC3E}">
        <p14:creationId xmlns:p14="http://schemas.microsoft.com/office/powerpoint/2010/main" val="18382950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Заголовок 6">
            <a:extLst>
              <a:ext uri="{FF2B5EF4-FFF2-40B4-BE49-F238E27FC236}">
                <a16:creationId xmlns:a16="http://schemas.microsoft.com/office/drawing/2014/main" id="{6E8A5484-3FEF-19A8-BD36-CF1A679CECF6}"/>
              </a:ext>
            </a:extLst>
          </p:cNvPr>
          <p:cNvSpPr>
            <a:spLocks noGrp="1"/>
          </p:cNvSpPr>
          <p:nvPr>
            <p:ph type="title"/>
          </p:nvPr>
        </p:nvSpPr>
        <p:spPr>
          <a:xfrm>
            <a:off x="6513788" y="365125"/>
            <a:ext cx="4840010" cy="1807305"/>
          </a:xfrm>
        </p:spPr>
        <p:txBody>
          <a:bodyPr>
            <a:normAutofit/>
          </a:bodyPr>
          <a:lstStyle/>
          <a:p>
            <a:r>
              <a:rPr lang="en-US" dirty="0"/>
              <a:t>Remedy</a:t>
            </a:r>
            <a:endParaRPr lang="ru-UA" dirty="0"/>
          </a:p>
        </p:txBody>
      </p:sp>
      <p:pic>
        <p:nvPicPr>
          <p:cNvPr id="10" name="Объект 9" descr="Изображение выглядит как в помещении, стена, человек, одежда&#10;&#10;Контент, сгенерированный ИИ, может содержать ошибки.">
            <a:extLst>
              <a:ext uri="{FF2B5EF4-FFF2-40B4-BE49-F238E27FC236}">
                <a16:creationId xmlns:a16="http://schemas.microsoft.com/office/drawing/2014/main" id="{F476C722-8D14-FDE2-9FD1-CFE152A1175D}"/>
              </a:ext>
            </a:extLst>
          </p:cNvPr>
          <p:cNvPicPr>
            <a:picLocks noChangeAspect="1"/>
          </p:cNvPicPr>
          <p:nvPr/>
        </p:nvPicPr>
        <p:blipFill>
          <a:blip r:embed="rId2">
            <a:extLst>
              <a:ext uri="{837473B0-CC2E-450A-ABE3-18F120FF3D39}">
                <a1611:picAttrSrcUrl xmlns:a1611="http://schemas.microsoft.com/office/drawing/2016/11/main" r:id="rId3"/>
              </a:ext>
            </a:extLst>
          </a:blip>
          <a:srcRect l="40467" r="-1" b="-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14" name="Content Placeholder 13">
            <a:extLst>
              <a:ext uri="{FF2B5EF4-FFF2-40B4-BE49-F238E27FC236}">
                <a16:creationId xmlns:a16="http://schemas.microsoft.com/office/drawing/2014/main" id="{270AE89A-E88A-BA70-2677-5292C650F649}"/>
              </a:ext>
            </a:extLst>
          </p:cNvPr>
          <p:cNvSpPr>
            <a:spLocks noGrp="1"/>
          </p:cNvSpPr>
          <p:nvPr>
            <p:ph idx="1"/>
          </p:nvPr>
        </p:nvSpPr>
        <p:spPr>
          <a:xfrm>
            <a:off x="6513788" y="1916723"/>
            <a:ext cx="4840010" cy="4260240"/>
          </a:xfrm>
        </p:spPr>
        <p:txBody>
          <a:bodyPr>
            <a:normAutofit/>
          </a:bodyPr>
          <a:lstStyle/>
          <a:p>
            <a:pPr>
              <a:buNone/>
            </a:pPr>
            <a:r>
              <a:rPr lang="en" sz="2000" dirty="0">
                <a:effectLst/>
                <a:latin typeface="Times New Roman" panose="02020603050405020304" pitchFamily="18" charset="0"/>
              </a:rPr>
              <a:t>As part of their duty to protect against business-related human rights abuse, states must take appropriate steps</a:t>
            </a:r>
          </a:p>
          <a:p>
            <a:pPr>
              <a:buNone/>
            </a:pPr>
            <a:r>
              <a:rPr lang="en" sz="2000" dirty="0">
                <a:effectLst/>
                <a:latin typeface="Times New Roman" panose="02020603050405020304" pitchFamily="18" charset="0"/>
              </a:rPr>
              <a:t>within their territory and/or jurisdiction to ensure that when such abuses occur, those affected have access to</a:t>
            </a:r>
          </a:p>
          <a:p>
            <a:r>
              <a:rPr lang="en" sz="2000" dirty="0">
                <a:effectLst/>
                <a:latin typeface="Times New Roman" panose="02020603050405020304" pitchFamily="18" charset="0"/>
              </a:rPr>
              <a:t>effective remedy through judicial, administrative, legislative or other appropriate means</a:t>
            </a:r>
          </a:p>
          <a:p>
            <a:r>
              <a:rPr lang="en" sz="2000" dirty="0">
                <a:effectLst/>
                <a:latin typeface="Times New Roman" panose="02020603050405020304" pitchFamily="18" charset="0"/>
                <a:hlinkClick r:id="rId4"/>
              </a:rPr>
              <a:t>https://media.business-humanrights.org/media/documents/files/reports-and-materials/Ruggie-protect-respect-remedy-framework.pdf</a:t>
            </a:r>
            <a:endParaRPr lang="en" sz="2000" dirty="0">
              <a:effectLst/>
              <a:latin typeface="Times New Roman" panose="02020603050405020304" pitchFamily="18" charset="0"/>
            </a:endParaRPr>
          </a:p>
          <a:p>
            <a:endParaRPr lang="en" sz="2000" dirty="0">
              <a:effectLst/>
              <a:latin typeface="Times New Roman" panose="02020603050405020304" pitchFamily="18" charset="0"/>
            </a:endParaRPr>
          </a:p>
          <a:p>
            <a:endParaRPr lang="en-US" sz="2000" dirty="0"/>
          </a:p>
        </p:txBody>
      </p:sp>
    </p:spTree>
    <p:extLst>
      <p:ext uri="{BB962C8B-B14F-4D97-AF65-F5344CB8AC3E}">
        <p14:creationId xmlns:p14="http://schemas.microsoft.com/office/powerpoint/2010/main" val="2641061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Объект 2">
            <a:extLst>
              <a:ext uri="{FF2B5EF4-FFF2-40B4-BE49-F238E27FC236}">
                <a16:creationId xmlns:a16="http://schemas.microsoft.com/office/drawing/2014/main" id="{8FB4404D-C9DD-845A-BEFD-03E0839E021C}"/>
              </a:ext>
            </a:extLst>
          </p:cNvPr>
          <p:cNvGraphicFramePr>
            <a:graphicFrameLocks noGrp="1"/>
          </p:cNvGraphicFramePr>
          <p:nvPr>
            <p:ph idx="1"/>
            <p:extLst>
              <p:ext uri="{D42A27DB-BD31-4B8C-83A1-F6EECF244321}">
                <p14:modId xmlns:p14="http://schemas.microsoft.com/office/powerpoint/2010/main" val="3394710071"/>
              </p:ext>
            </p:extLst>
          </p:nvPr>
        </p:nvGraphicFramePr>
        <p:xfrm>
          <a:off x="838200" y="597877"/>
          <a:ext cx="10644554" cy="5583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55339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1" name="Rectangle 1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F8FC23C1-F00C-21DE-F19F-9E42D7C828FE}"/>
              </a:ext>
            </a:extLst>
          </p:cNvPr>
          <p:cNvSpPr>
            <a:spLocks noGrp="1"/>
          </p:cNvSpPr>
          <p:nvPr>
            <p:ph type="title"/>
          </p:nvPr>
        </p:nvSpPr>
        <p:spPr>
          <a:xfrm>
            <a:off x="761803" y="350196"/>
            <a:ext cx="4646904" cy="1624520"/>
          </a:xfrm>
        </p:spPr>
        <p:txBody>
          <a:bodyPr anchor="ctr">
            <a:normAutofit/>
          </a:bodyPr>
          <a:lstStyle/>
          <a:p>
            <a:r>
              <a:rPr lang="en" sz="3700" b="1" dirty="0">
                <a:latin typeface="system-ui"/>
              </a:rPr>
              <a:t>State Obligations Under the UNGPs</a:t>
            </a:r>
            <a:br>
              <a:rPr lang="en" sz="3700" b="1" dirty="0">
                <a:latin typeface="system-ui"/>
              </a:rPr>
            </a:br>
            <a:endParaRPr lang="ru-UA" sz="3700" dirty="0"/>
          </a:p>
        </p:txBody>
      </p:sp>
      <p:sp>
        <p:nvSpPr>
          <p:cNvPr id="3" name="Объект 2">
            <a:extLst>
              <a:ext uri="{FF2B5EF4-FFF2-40B4-BE49-F238E27FC236}">
                <a16:creationId xmlns:a16="http://schemas.microsoft.com/office/drawing/2014/main" id="{13C85E83-2C42-21C0-2E19-745B9F2A0CEB}"/>
              </a:ext>
            </a:extLst>
          </p:cNvPr>
          <p:cNvSpPr>
            <a:spLocks noGrp="1"/>
          </p:cNvSpPr>
          <p:nvPr>
            <p:ph idx="1"/>
          </p:nvPr>
        </p:nvSpPr>
        <p:spPr>
          <a:xfrm>
            <a:off x="761802" y="2743200"/>
            <a:ext cx="4646905" cy="3613149"/>
          </a:xfrm>
        </p:spPr>
        <p:txBody>
          <a:bodyPr anchor="ctr">
            <a:normAutofit fontScale="92500" lnSpcReduction="10000"/>
          </a:bodyPr>
          <a:lstStyle/>
          <a:p>
            <a:pPr>
              <a:spcBef>
                <a:spcPts val="900"/>
              </a:spcBef>
              <a:spcAft>
                <a:spcPts val="900"/>
              </a:spcAft>
              <a:buFont typeface="Arial" panose="020B0604020202020204" pitchFamily="34" charset="0"/>
              <a:buChar char="•"/>
            </a:pPr>
            <a:r>
              <a:rPr lang="en" sz="1600" b="0" i="0" u="none" strike="noStrike" dirty="0">
                <a:effectLst/>
                <a:latin typeface="system-ui"/>
              </a:rPr>
              <a:t>Explanation : States must create an enabling environment for businesses to respect human rights through legislation, incentives, and enforcement.</a:t>
            </a:r>
          </a:p>
          <a:p>
            <a:pPr>
              <a:spcBef>
                <a:spcPts val="900"/>
              </a:spcBef>
              <a:spcAft>
                <a:spcPts val="900"/>
              </a:spcAft>
              <a:buFont typeface="Arial" panose="020B0604020202020204" pitchFamily="34" charset="0"/>
              <a:buChar char="•"/>
            </a:pPr>
            <a:r>
              <a:rPr lang="en" sz="1600" b="0" i="0" u="none" strike="noStrike" dirty="0">
                <a:effectLst/>
                <a:latin typeface="system-ui"/>
              </a:rPr>
              <a:t>Example :</a:t>
            </a:r>
          </a:p>
          <a:p>
            <a:pPr marL="742950" lvl="1" indent="-285750">
              <a:spcBef>
                <a:spcPts val="900"/>
              </a:spcBef>
              <a:spcAft>
                <a:spcPts val="900"/>
              </a:spcAft>
              <a:buFont typeface="Arial" panose="020B0604020202020204" pitchFamily="34" charset="0"/>
              <a:buChar char="•"/>
            </a:pPr>
            <a:r>
              <a:rPr lang="en" sz="1600" b="0" i="0" u="none" strike="noStrike" dirty="0">
                <a:effectLst/>
                <a:latin typeface="system-ui"/>
              </a:rPr>
              <a:t>France passed the Duty of Vigilance Law (2017), requiring large companies to publish plans to prevent human rights abuses in their operations and supply chains.</a:t>
            </a:r>
          </a:p>
          <a:p>
            <a:pPr>
              <a:spcBef>
                <a:spcPts val="900"/>
              </a:spcBef>
              <a:spcAft>
                <a:spcPts val="900"/>
              </a:spcAft>
              <a:buFont typeface="Arial" panose="020B0604020202020204" pitchFamily="34" charset="0"/>
              <a:buChar char="•"/>
            </a:pPr>
            <a:r>
              <a:rPr lang="en" sz="1600" b="0" i="0" u="none" strike="noStrike" dirty="0">
                <a:effectLst/>
                <a:latin typeface="system-ui"/>
              </a:rPr>
              <a:t>Global Trend : More countries are adopting mandatory human rights due diligence laws, reflecting the UNGPs' influence.</a:t>
            </a:r>
          </a:p>
          <a:p>
            <a:pPr>
              <a:spcBef>
                <a:spcPts val="900"/>
              </a:spcBef>
              <a:spcAft>
                <a:spcPts val="900"/>
              </a:spcAft>
              <a:buFont typeface="Arial" panose="020B0604020202020204" pitchFamily="34" charset="0"/>
              <a:buChar char="•"/>
            </a:pPr>
            <a:r>
              <a:rPr lang="en" sz="1600" b="0" i="0" u="none" strike="noStrike" dirty="0">
                <a:effectLst/>
                <a:latin typeface="system-ui"/>
                <a:hlinkClick r:id="rId2"/>
              </a:rPr>
              <a:t>https://www.ohchr.org/sites/default/files/documents/publications/guidingprinciplesbusinesshr_en.pdf</a:t>
            </a:r>
            <a:endParaRPr lang="en" sz="1600" b="0" i="0" u="none" strike="noStrike" dirty="0">
              <a:effectLst/>
              <a:latin typeface="system-ui"/>
            </a:endParaRPr>
          </a:p>
          <a:p>
            <a:pPr>
              <a:spcBef>
                <a:spcPts val="900"/>
              </a:spcBef>
              <a:spcAft>
                <a:spcPts val="900"/>
              </a:spcAft>
              <a:buFont typeface="Arial" panose="020B0604020202020204" pitchFamily="34" charset="0"/>
              <a:buChar char="•"/>
            </a:pPr>
            <a:endParaRPr lang="en" sz="1600" b="0" i="0" u="none" strike="noStrike" dirty="0">
              <a:effectLst/>
              <a:latin typeface="system-ui"/>
            </a:endParaRPr>
          </a:p>
          <a:p>
            <a:endParaRPr lang="ru-UA" sz="1600" dirty="0"/>
          </a:p>
        </p:txBody>
      </p:sp>
      <p:pic>
        <p:nvPicPr>
          <p:cNvPr id="5" name="Picture 4" descr="Цифровые номера Art">
            <a:extLst>
              <a:ext uri="{FF2B5EF4-FFF2-40B4-BE49-F238E27FC236}">
                <a16:creationId xmlns:a16="http://schemas.microsoft.com/office/drawing/2014/main" id="{09FB5E0A-1A50-977C-611D-60C53696B61F}"/>
              </a:ext>
            </a:extLst>
          </p:cNvPr>
          <p:cNvPicPr>
            <a:picLocks noChangeAspect="1"/>
          </p:cNvPicPr>
          <p:nvPr/>
        </p:nvPicPr>
        <p:blipFill>
          <a:blip r:embed="rId3"/>
          <a:srcRect l="8314" r="32285" b="-2"/>
          <a:stretch/>
        </p:blipFill>
        <p:spPr>
          <a:xfrm>
            <a:off x="6096000" y="1"/>
            <a:ext cx="6102825" cy="6858000"/>
          </a:xfrm>
          <a:prstGeom prst="rect">
            <a:avLst/>
          </a:prstGeom>
        </p:spPr>
      </p:pic>
    </p:spTree>
    <p:extLst>
      <p:ext uri="{BB962C8B-B14F-4D97-AF65-F5344CB8AC3E}">
        <p14:creationId xmlns:p14="http://schemas.microsoft.com/office/powerpoint/2010/main" val="28214630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916C6D4-9F6B-F6F6-581B-1E512DDBAB90}"/>
              </a:ext>
            </a:extLst>
          </p:cNvPr>
          <p:cNvSpPr>
            <a:spLocks noGrp="1"/>
          </p:cNvSpPr>
          <p:nvPr>
            <p:ph type="title"/>
          </p:nvPr>
        </p:nvSpPr>
        <p:spPr>
          <a:xfrm>
            <a:off x="5868557" y="1138036"/>
            <a:ext cx="5444382" cy="1402470"/>
          </a:xfrm>
        </p:spPr>
        <p:txBody>
          <a:bodyPr anchor="t">
            <a:normAutofit/>
          </a:bodyPr>
          <a:lstStyle/>
          <a:p>
            <a:r>
              <a:rPr lang="en" sz="3200" b="0" i="0" u="none" strike="noStrike">
                <a:effectLst/>
                <a:latin typeface="system-ui"/>
              </a:rPr>
              <a:t>Modern Trend</a:t>
            </a:r>
            <a:endParaRPr lang="ru-UA" sz="3200"/>
          </a:p>
        </p:txBody>
      </p:sp>
      <p:pic>
        <p:nvPicPr>
          <p:cNvPr id="5" name="Picture 4" descr="Коды в документы">
            <a:extLst>
              <a:ext uri="{FF2B5EF4-FFF2-40B4-BE49-F238E27FC236}">
                <a16:creationId xmlns:a16="http://schemas.microsoft.com/office/drawing/2014/main" id="{E91709E7-F358-0A23-262A-3A68B4E81DD7}"/>
              </a:ext>
            </a:extLst>
          </p:cNvPr>
          <p:cNvPicPr>
            <a:picLocks noChangeAspect="1"/>
          </p:cNvPicPr>
          <p:nvPr/>
        </p:nvPicPr>
        <p:blipFill>
          <a:blip r:embed="rId2"/>
          <a:srcRect l="25905" r="23957" b="-1"/>
          <a:stretch/>
        </p:blipFill>
        <p:spPr>
          <a:xfrm>
            <a:off x="-1" y="10"/>
            <a:ext cx="5151179" cy="6857990"/>
          </a:xfrm>
          <a:prstGeom prst="rect">
            <a:avLst/>
          </a:prstGeom>
        </p:spPr>
      </p:pic>
      <p:cxnSp>
        <p:nvCxnSpPr>
          <p:cNvPr id="9" name="Straight Connector 8">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71697"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Объект 2">
            <a:extLst>
              <a:ext uri="{FF2B5EF4-FFF2-40B4-BE49-F238E27FC236}">
                <a16:creationId xmlns:a16="http://schemas.microsoft.com/office/drawing/2014/main" id="{794C7957-7736-F600-4814-6B170EF800CE}"/>
              </a:ext>
            </a:extLst>
          </p:cNvPr>
          <p:cNvSpPr>
            <a:spLocks noGrp="1"/>
          </p:cNvSpPr>
          <p:nvPr>
            <p:ph sz="quarter" idx="13"/>
          </p:nvPr>
        </p:nvSpPr>
        <p:spPr>
          <a:xfrm>
            <a:off x="5602778" y="1795550"/>
            <a:ext cx="6234545" cy="4346834"/>
          </a:xfrm>
        </p:spPr>
        <p:txBody>
          <a:bodyPr>
            <a:normAutofit/>
          </a:bodyPr>
          <a:lstStyle/>
          <a:p>
            <a:pPr>
              <a:buNone/>
            </a:pPr>
            <a:br>
              <a:rPr lang="en" sz="1700" b="0" i="0" u="none" strike="noStrike" dirty="0">
                <a:effectLst/>
                <a:latin typeface="system-ui"/>
              </a:rPr>
            </a:br>
            <a:r>
              <a:rPr lang="en" sz="1700" b="0" i="0" u="none" strike="noStrike" dirty="0">
                <a:effectLst/>
                <a:latin typeface="system-ui"/>
              </a:rPr>
              <a:t>Due diligence laws and non-financial reporting are becoming mandatory in many regions, shifting responsibility from “nice-to-have” to “must-do.”</a:t>
            </a:r>
          </a:p>
          <a:p>
            <a:pPr>
              <a:buNone/>
            </a:pPr>
            <a:endParaRPr lang="en" sz="1700" b="0" i="0" u="none" strike="noStrike" dirty="0">
              <a:effectLst/>
              <a:latin typeface="system-ui"/>
            </a:endParaRPr>
          </a:p>
          <a:p>
            <a:pPr>
              <a:buNone/>
            </a:pPr>
            <a:r>
              <a:rPr lang="en" sz="1700" b="0" i="0" u="none" strike="noStrike" dirty="0">
                <a:effectLst/>
                <a:latin typeface="system-ui"/>
              </a:rPr>
              <a:t>Case Study:</a:t>
            </a:r>
            <a:br>
              <a:rPr lang="en" sz="1700" b="0" i="0" u="none" strike="noStrike" dirty="0">
                <a:effectLst/>
                <a:latin typeface="system-ui"/>
              </a:rPr>
            </a:br>
            <a:r>
              <a:rPr lang="en" sz="1700" b="0" i="0" u="none" strike="noStrike" dirty="0">
                <a:effectLst/>
                <a:latin typeface="system-ui"/>
              </a:rPr>
              <a:t>In 2021, Norway passed the Transparency Act requiring companies to disclose human rights impacts. Critics call it revolutionary; skeptics say it’s too early to tell.</a:t>
            </a:r>
          </a:p>
          <a:p>
            <a:pPr>
              <a:buNone/>
            </a:pPr>
            <a:endParaRPr lang="en" sz="1700" b="0" i="0" u="none" strike="noStrike" dirty="0">
              <a:effectLst/>
              <a:latin typeface="system-ui"/>
            </a:endParaRPr>
          </a:p>
          <a:p>
            <a:r>
              <a:rPr lang="en" sz="1700" b="0" i="0" u="none" strike="noStrike" dirty="0">
                <a:effectLst/>
                <a:latin typeface="system-ui"/>
              </a:rPr>
              <a:t>Resume</a:t>
            </a:r>
            <a:br>
              <a:rPr lang="en" sz="1700" b="0" i="0" u="none" strike="noStrike" dirty="0">
                <a:effectLst/>
                <a:latin typeface="system-ui"/>
              </a:rPr>
            </a:br>
            <a:r>
              <a:rPr lang="en" sz="1700" b="0" i="0" u="none" strike="noStrike" dirty="0">
                <a:effectLst/>
                <a:latin typeface="system-ui"/>
              </a:rPr>
              <a:t>Implementing UNGPs is like keeping houseplants alive—looks easy on paper, but reality tends to involve dead leaves and regret.</a:t>
            </a:r>
          </a:p>
          <a:p>
            <a:endParaRPr lang="ru-UA" sz="1700" dirty="0"/>
          </a:p>
        </p:txBody>
      </p:sp>
    </p:spTree>
    <p:extLst>
      <p:ext uri="{BB962C8B-B14F-4D97-AF65-F5344CB8AC3E}">
        <p14:creationId xmlns:p14="http://schemas.microsoft.com/office/powerpoint/2010/main" val="37922308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DDBB197-D710-4A4F-A9CA-FD2177498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75D1CFA-2CDB-4B64-BD9F-85744E8DA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34851BD7-DFAA-6AEE-EA12-FFB4319C7D89}"/>
              </a:ext>
            </a:extLst>
          </p:cNvPr>
          <p:cNvSpPr>
            <a:spLocks noGrp="1"/>
          </p:cNvSpPr>
          <p:nvPr>
            <p:ph type="title"/>
          </p:nvPr>
        </p:nvSpPr>
        <p:spPr>
          <a:xfrm>
            <a:off x="804672" y="802955"/>
            <a:ext cx="4977976" cy="1454051"/>
          </a:xfrm>
        </p:spPr>
        <p:txBody>
          <a:bodyPr>
            <a:normAutofit/>
          </a:bodyPr>
          <a:lstStyle/>
          <a:p>
            <a:r>
              <a:rPr lang="en" sz="3300" b="1" i="0" u="none" strike="noStrike">
                <a:solidFill>
                  <a:schemeClr val="tx2"/>
                </a:solidFill>
                <a:effectLst/>
              </a:rPr>
              <a:t>The State's Obligation to Protect Human Rights</a:t>
            </a:r>
            <a:br>
              <a:rPr lang="en" sz="3300" b="0" i="0" u="none" strike="noStrike">
                <a:solidFill>
                  <a:schemeClr val="tx2"/>
                </a:solidFill>
                <a:effectLst/>
              </a:rPr>
            </a:br>
            <a:endParaRPr lang="ru-UA" sz="3300">
              <a:solidFill>
                <a:schemeClr val="tx2"/>
              </a:solidFill>
            </a:endParaRPr>
          </a:p>
        </p:txBody>
      </p:sp>
      <p:sp>
        <p:nvSpPr>
          <p:cNvPr id="3" name="Объект 2">
            <a:extLst>
              <a:ext uri="{FF2B5EF4-FFF2-40B4-BE49-F238E27FC236}">
                <a16:creationId xmlns:a16="http://schemas.microsoft.com/office/drawing/2014/main" id="{4A7876E5-A1D0-DFCB-B1A4-80EC771265AC}"/>
              </a:ext>
            </a:extLst>
          </p:cNvPr>
          <p:cNvSpPr>
            <a:spLocks noGrp="1"/>
          </p:cNvSpPr>
          <p:nvPr>
            <p:ph sz="quarter" idx="13"/>
          </p:nvPr>
        </p:nvSpPr>
        <p:spPr>
          <a:xfrm>
            <a:off x="804672" y="2421682"/>
            <a:ext cx="4977578" cy="3639289"/>
          </a:xfrm>
        </p:spPr>
        <p:txBody>
          <a:bodyPr anchor="ctr">
            <a:normAutofit/>
          </a:bodyPr>
          <a:lstStyle/>
          <a:p>
            <a:pPr>
              <a:buFont typeface="Arial" panose="020B0604020202020204" pitchFamily="34" charset="0"/>
              <a:buChar char="•"/>
            </a:pPr>
            <a:r>
              <a:rPr lang="en" sz="1700" b="0" i="0" u="none" strike="noStrike">
                <a:solidFill>
                  <a:schemeClr val="tx2"/>
                </a:solidFill>
                <a:effectLst/>
              </a:rPr>
              <a:t>Governments are increasingly focusing on embedding human rights considerations into national legislation and policies.</a:t>
            </a:r>
          </a:p>
          <a:p>
            <a:pPr>
              <a:buFont typeface="Arial" panose="020B0604020202020204" pitchFamily="34" charset="0"/>
              <a:buChar char="•"/>
            </a:pPr>
            <a:r>
              <a:rPr lang="en" sz="1700" b="0" i="0" u="none" strike="noStrike">
                <a:solidFill>
                  <a:schemeClr val="tx2"/>
                </a:solidFill>
                <a:effectLst/>
              </a:rPr>
              <a:t>Example: The EU Directive on Corporate Sustainability Due Diligence requires companies to identify and address human rights risks throughout their supply chains.</a:t>
            </a:r>
          </a:p>
          <a:p>
            <a:pPr>
              <a:buFont typeface="Arial" panose="020B0604020202020204" pitchFamily="34" charset="0"/>
              <a:buChar char="•"/>
            </a:pPr>
            <a:r>
              <a:rPr lang="en" sz="1700" b="0" i="0" u="none" strike="noStrike">
                <a:solidFill>
                  <a:schemeClr val="tx2"/>
                </a:solidFill>
                <a:effectLst/>
              </a:rPr>
              <a:t>Analysis: This directive represents a shift towards mandatory corporate accountability, rather than voluntary compliance.</a:t>
            </a:r>
          </a:p>
          <a:p>
            <a:pPr>
              <a:buFont typeface="Arial" panose="020B0604020202020204" pitchFamily="34" charset="0"/>
              <a:buChar char="•"/>
            </a:pPr>
            <a:r>
              <a:rPr lang="en" sz="1700" b="0" i="0" u="none" strike="noStrike">
                <a:solidFill>
                  <a:schemeClr val="tx2"/>
                </a:solidFill>
                <a:effectLst/>
              </a:rPr>
              <a:t>Resume</a:t>
            </a:r>
            <a:r>
              <a:rPr lang="uk-UA" sz="1700" b="0" i="0" u="none" strike="noStrike">
                <a:solidFill>
                  <a:schemeClr val="tx2"/>
                </a:solidFill>
                <a:effectLst/>
              </a:rPr>
              <a:t>: </a:t>
            </a:r>
            <a:r>
              <a:rPr lang="en" sz="1700" b="0" i="0" u="none" strike="noStrike">
                <a:solidFill>
                  <a:schemeClr val="tx2"/>
                </a:solidFill>
                <a:effectLst/>
              </a:rPr>
              <a:t>Getting corporations to follow human rights standards is like asking them to give up coffee—good luck with that!</a:t>
            </a:r>
          </a:p>
          <a:p>
            <a:endParaRPr lang="ru-UA" sz="1700">
              <a:solidFill>
                <a:schemeClr val="tx2"/>
              </a:solidFill>
            </a:endParaRPr>
          </a:p>
        </p:txBody>
      </p:sp>
      <p:grpSp>
        <p:nvGrpSpPr>
          <p:cNvPr id="14" name="Group 13">
            <a:extLst>
              <a:ext uri="{FF2B5EF4-FFF2-40B4-BE49-F238E27FC236}">
                <a16:creationId xmlns:a16="http://schemas.microsoft.com/office/drawing/2014/main" id="{25EE5136-01F1-466C-962D-BA9B4C6757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69897" y="0"/>
            <a:ext cx="5822103" cy="6685267"/>
            <a:chOff x="6357228" y="0"/>
            <a:chExt cx="5822103" cy="6685267"/>
          </a:xfrm>
        </p:grpSpPr>
        <p:sp>
          <p:nvSpPr>
            <p:cNvPr id="15" name="Freeform: Shape 14">
              <a:extLst>
                <a:ext uri="{FF2B5EF4-FFF2-40B4-BE49-F238E27FC236}">
                  <a16:creationId xmlns:a16="http://schemas.microsoft.com/office/drawing/2014/main" id="{E11D3AD4-AF9B-4EB5-8C7B-C45D173B4B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57228" y="0"/>
              <a:ext cx="5822102" cy="6685267"/>
            </a:xfrm>
            <a:custGeom>
              <a:avLst/>
              <a:gdLst>
                <a:gd name="connsiteX0" fmla="*/ 2605444 w 5822102"/>
                <a:gd name="connsiteY0" fmla="*/ 0 h 6685267"/>
                <a:gd name="connsiteX1" fmla="*/ 4757391 w 5822102"/>
                <a:gd name="connsiteY1" fmla="*/ 0 h 6685267"/>
                <a:gd name="connsiteX2" fmla="*/ 4913680 w 5822102"/>
                <a:gd name="connsiteY2" fmla="*/ 56274 h 6685267"/>
                <a:gd name="connsiteX3" fmla="*/ 5376238 w 5822102"/>
                <a:gd name="connsiteY3" fmla="*/ 282027 h 6685267"/>
                <a:gd name="connsiteX4" fmla="*/ 5658024 w 5822102"/>
                <a:gd name="connsiteY4" fmla="*/ 471014 h 6685267"/>
                <a:gd name="connsiteX5" fmla="*/ 5822102 w 5822102"/>
                <a:gd name="connsiteY5" fmla="*/ 609109 h 6685267"/>
                <a:gd name="connsiteX6" fmla="*/ 5822102 w 5822102"/>
                <a:gd name="connsiteY6" fmla="*/ 760697 h 6685267"/>
                <a:gd name="connsiteX7" fmla="*/ 5707785 w 5822102"/>
                <a:gd name="connsiteY7" fmla="*/ 666601 h 6685267"/>
                <a:gd name="connsiteX8" fmla="*/ 5577306 w 5822102"/>
                <a:gd name="connsiteY8" fmla="*/ 571666 h 6685267"/>
                <a:gd name="connsiteX9" fmla="*/ 5298630 w 5822102"/>
                <a:gd name="connsiteY9" fmla="*/ 407449 h 6685267"/>
                <a:gd name="connsiteX10" fmla="*/ 4690768 w 5822102"/>
                <a:gd name="connsiteY10" fmla="*/ 184979 h 6685267"/>
                <a:gd name="connsiteX11" fmla="*/ 4048577 w 5822102"/>
                <a:gd name="connsiteY11" fmla="*/ 99280 h 6685267"/>
                <a:gd name="connsiteX12" fmla="*/ 3405404 w 5822102"/>
                <a:gd name="connsiteY12" fmla="*/ 131937 h 6685267"/>
                <a:gd name="connsiteX13" fmla="*/ 3089702 w 5822102"/>
                <a:gd name="connsiteY13" fmla="*/ 190190 h 6685267"/>
                <a:gd name="connsiteX14" fmla="*/ 2780132 w 5822102"/>
                <a:gd name="connsiteY14" fmla="*/ 273457 h 6685267"/>
                <a:gd name="connsiteX15" fmla="*/ 2478040 w 5822102"/>
                <a:gd name="connsiteY15" fmla="*/ 379654 h 6685267"/>
                <a:gd name="connsiteX16" fmla="*/ 2184897 w 5822102"/>
                <a:gd name="connsiteY16" fmla="*/ 507972 h 6685267"/>
                <a:gd name="connsiteX17" fmla="*/ 1629141 w 5822102"/>
                <a:gd name="connsiteY17" fmla="*/ 823205 h 6685267"/>
                <a:gd name="connsiteX18" fmla="*/ 1497711 w 5822102"/>
                <a:gd name="connsiteY18" fmla="*/ 914000 h 6685267"/>
                <a:gd name="connsiteX19" fmla="*/ 1433099 w 5822102"/>
                <a:gd name="connsiteY19" fmla="*/ 960903 h 6685267"/>
                <a:gd name="connsiteX20" fmla="*/ 1369346 w 5822102"/>
                <a:gd name="connsiteY20" fmla="*/ 1008963 h 6685267"/>
                <a:gd name="connsiteX21" fmla="*/ 1123406 w 5822102"/>
                <a:gd name="connsiteY21" fmla="*/ 1212905 h 6685267"/>
                <a:gd name="connsiteX22" fmla="*/ 684367 w 5822102"/>
                <a:gd name="connsiteY22" fmla="*/ 1675564 h 6685267"/>
                <a:gd name="connsiteX23" fmla="*/ 497153 w 5822102"/>
                <a:gd name="connsiteY23" fmla="*/ 1933588 h 6685267"/>
                <a:gd name="connsiteX24" fmla="*/ 337770 w 5822102"/>
                <a:gd name="connsiteY24" fmla="*/ 2208983 h 6685267"/>
                <a:gd name="connsiteX25" fmla="*/ 302461 w 5822102"/>
                <a:gd name="connsiteY25" fmla="*/ 2280207 h 6685267"/>
                <a:gd name="connsiteX26" fmla="*/ 285296 w 5822102"/>
                <a:gd name="connsiteY26" fmla="*/ 2316107 h 6685267"/>
                <a:gd name="connsiteX27" fmla="*/ 268991 w 5822102"/>
                <a:gd name="connsiteY27" fmla="*/ 2352355 h 6685267"/>
                <a:gd name="connsiteX28" fmla="*/ 237849 w 5822102"/>
                <a:gd name="connsiteY28" fmla="*/ 2425432 h 6685267"/>
                <a:gd name="connsiteX29" fmla="*/ 208670 w 5822102"/>
                <a:gd name="connsiteY29" fmla="*/ 2499319 h 6685267"/>
                <a:gd name="connsiteX30" fmla="*/ 113775 w 5822102"/>
                <a:gd name="connsiteY30" fmla="*/ 2801929 h 6685267"/>
                <a:gd name="connsiteX31" fmla="*/ 36781 w 5822102"/>
                <a:gd name="connsiteY31" fmla="*/ 3428922 h 6685267"/>
                <a:gd name="connsiteX32" fmla="*/ 69148 w 5822102"/>
                <a:gd name="connsiteY32" fmla="*/ 3741955 h 6685267"/>
                <a:gd name="connsiteX33" fmla="*/ 167966 w 5822102"/>
                <a:gd name="connsiteY33" fmla="*/ 4041323 h 6685267"/>
                <a:gd name="connsiteX34" fmla="*/ 202049 w 5822102"/>
                <a:gd name="connsiteY34" fmla="*/ 4112894 h 6685267"/>
                <a:gd name="connsiteX35" fmla="*/ 239933 w 5822102"/>
                <a:gd name="connsiteY35" fmla="*/ 4182843 h 6685267"/>
                <a:gd name="connsiteX36" fmla="*/ 323916 w 5822102"/>
                <a:gd name="connsiteY36" fmla="*/ 4318456 h 6685267"/>
                <a:gd name="connsiteX37" fmla="*/ 416604 w 5822102"/>
                <a:gd name="connsiteY37" fmla="*/ 4449436 h 6685267"/>
                <a:gd name="connsiteX38" fmla="*/ 515911 w 5822102"/>
                <a:gd name="connsiteY38" fmla="*/ 4576711 h 6685267"/>
                <a:gd name="connsiteX39" fmla="*/ 722619 w 5822102"/>
                <a:gd name="connsiteY39" fmla="*/ 4828482 h 6685267"/>
                <a:gd name="connsiteX40" fmla="*/ 825972 w 5822102"/>
                <a:gd name="connsiteY40" fmla="*/ 4956104 h 6685267"/>
                <a:gd name="connsiteX41" fmla="*/ 926506 w 5822102"/>
                <a:gd name="connsiteY41" fmla="*/ 5085347 h 6685267"/>
                <a:gd name="connsiteX42" fmla="*/ 1027040 w 5822102"/>
                <a:gd name="connsiteY42" fmla="*/ 5210191 h 6685267"/>
                <a:gd name="connsiteX43" fmla="*/ 1132110 w 5822102"/>
                <a:gd name="connsiteY43" fmla="*/ 5330748 h 6685267"/>
                <a:gd name="connsiteX44" fmla="*/ 1354880 w 5822102"/>
                <a:gd name="connsiteY44" fmla="*/ 5558083 h 6685267"/>
                <a:gd name="connsiteX45" fmla="*/ 1855220 w 5822102"/>
                <a:gd name="connsiteY45" fmla="*/ 5937591 h 6685267"/>
                <a:gd name="connsiteX46" fmla="*/ 2131810 w 5822102"/>
                <a:gd name="connsiteY46" fmla="*/ 6080268 h 6685267"/>
                <a:gd name="connsiteX47" fmla="*/ 2423726 w 5822102"/>
                <a:gd name="connsiteY47" fmla="*/ 6188087 h 6685267"/>
                <a:gd name="connsiteX48" fmla="*/ 2727780 w 5822102"/>
                <a:gd name="connsiteY48" fmla="*/ 6262552 h 6685267"/>
                <a:gd name="connsiteX49" fmla="*/ 3041276 w 5822102"/>
                <a:gd name="connsiteY49" fmla="*/ 6304245 h 6685267"/>
                <a:gd name="connsiteX50" fmla="*/ 3360532 w 5822102"/>
                <a:gd name="connsiteY50" fmla="*/ 6317331 h 6685267"/>
                <a:gd name="connsiteX51" fmla="*/ 3439855 w 5822102"/>
                <a:gd name="connsiteY51" fmla="*/ 6316751 h 6685267"/>
                <a:gd name="connsiteX52" fmla="*/ 3478721 w 5822102"/>
                <a:gd name="connsiteY52" fmla="*/ 6315826 h 6685267"/>
                <a:gd name="connsiteX53" fmla="*/ 3517463 w 5822102"/>
                <a:gd name="connsiteY53" fmla="*/ 6313971 h 6685267"/>
                <a:gd name="connsiteX54" fmla="*/ 3671452 w 5822102"/>
                <a:gd name="connsiteY54" fmla="*/ 6301233 h 6685267"/>
                <a:gd name="connsiteX55" fmla="*/ 4265460 w 5822102"/>
                <a:gd name="connsiteY55" fmla="*/ 6149638 h 6685267"/>
                <a:gd name="connsiteX56" fmla="*/ 4546587 w 5822102"/>
                <a:gd name="connsiteY56" fmla="*/ 6018079 h 6685267"/>
                <a:gd name="connsiteX57" fmla="*/ 4818030 w 5822102"/>
                <a:gd name="connsiteY57" fmla="*/ 5858029 h 6685267"/>
                <a:gd name="connsiteX58" fmla="*/ 5081870 w 5822102"/>
                <a:gd name="connsiteY58" fmla="*/ 5676903 h 6685267"/>
                <a:gd name="connsiteX59" fmla="*/ 5212073 w 5822102"/>
                <a:gd name="connsiteY59" fmla="*/ 5581013 h 6685267"/>
                <a:gd name="connsiteX60" fmla="*/ 5343625 w 5822102"/>
                <a:gd name="connsiteY60" fmla="*/ 5481533 h 6685267"/>
                <a:gd name="connsiteX61" fmla="*/ 5610378 w 5822102"/>
                <a:gd name="connsiteY61" fmla="*/ 5284425 h 6685267"/>
                <a:gd name="connsiteX62" fmla="*/ 5822102 w 5822102"/>
                <a:gd name="connsiteY62" fmla="*/ 5126414 h 6685267"/>
                <a:gd name="connsiteX63" fmla="*/ 5822102 w 5822102"/>
                <a:gd name="connsiteY63" fmla="*/ 5556641 h 6685267"/>
                <a:gd name="connsiteX64" fmla="*/ 5576325 w 5822102"/>
                <a:gd name="connsiteY64" fmla="*/ 5749979 h 6685267"/>
                <a:gd name="connsiteX65" fmla="*/ 5447715 w 5822102"/>
                <a:gd name="connsiteY65" fmla="*/ 5852818 h 6685267"/>
                <a:gd name="connsiteX66" fmla="*/ 5315059 w 5822102"/>
                <a:gd name="connsiteY66" fmla="*/ 5956236 h 6685267"/>
                <a:gd name="connsiteX67" fmla="*/ 5038468 w 5822102"/>
                <a:gd name="connsiteY67" fmla="*/ 6155776 h 6685267"/>
                <a:gd name="connsiteX68" fmla="*/ 4741892 w 5822102"/>
                <a:gd name="connsiteY68" fmla="*/ 6338292 h 6685267"/>
                <a:gd name="connsiteX69" fmla="*/ 4420920 w 5822102"/>
                <a:gd name="connsiteY69" fmla="*/ 6492203 h 6685267"/>
                <a:gd name="connsiteX70" fmla="*/ 3717672 w 5822102"/>
                <a:gd name="connsiteY70" fmla="*/ 6670434 h 6685267"/>
                <a:gd name="connsiteX71" fmla="*/ 3535853 w 5822102"/>
                <a:gd name="connsiteY71" fmla="*/ 6683289 h 6685267"/>
                <a:gd name="connsiteX72" fmla="*/ 3490367 w 5822102"/>
                <a:gd name="connsiteY72" fmla="*/ 6684910 h 6685267"/>
                <a:gd name="connsiteX73" fmla="*/ 3445005 w 5822102"/>
                <a:gd name="connsiteY73" fmla="*/ 6685142 h 6685267"/>
                <a:gd name="connsiteX74" fmla="*/ 3355872 w 5822102"/>
                <a:gd name="connsiteY74" fmla="*/ 6684100 h 6685267"/>
                <a:gd name="connsiteX75" fmla="*/ 3179203 w 5822102"/>
                <a:gd name="connsiteY75" fmla="*/ 6677150 h 6685267"/>
                <a:gd name="connsiteX76" fmla="*/ 3002410 w 5822102"/>
                <a:gd name="connsiteY76" fmla="*/ 6661169 h 6685267"/>
                <a:gd name="connsiteX77" fmla="*/ 2650296 w 5822102"/>
                <a:gd name="connsiteY77" fmla="*/ 6604191 h 6685267"/>
                <a:gd name="connsiteX78" fmla="*/ 2306028 w 5822102"/>
                <a:gd name="connsiteY78" fmla="*/ 6505869 h 6685267"/>
                <a:gd name="connsiteX79" fmla="*/ 1978803 w 5822102"/>
                <a:gd name="connsiteY79" fmla="*/ 6363307 h 6685267"/>
                <a:gd name="connsiteX80" fmla="*/ 1678428 w 5822102"/>
                <a:gd name="connsiteY80" fmla="*/ 6177779 h 6685267"/>
                <a:gd name="connsiteX81" fmla="*/ 1175880 w 5822102"/>
                <a:gd name="connsiteY81" fmla="*/ 5710373 h 6685267"/>
                <a:gd name="connsiteX82" fmla="*/ 971502 w 5822102"/>
                <a:gd name="connsiteY82" fmla="*/ 5445399 h 6685267"/>
                <a:gd name="connsiteX83" fmla="*/ 790909 w 5822102"/>
                <a:gd name="connsiteY83" fmla="*/ 5169078 h 6685267"/>
                <a:gd name="connsiteX84" fmla="*/ 706680 w 5822102"/>
                <a:gd name="connsiteY84" fmla="*/ 5031959 h 6685267"/>
                <a:gd name="connsiteX85" fmla="*/ 619143 w 5822102"/>
                <a:gd name="connsiteY85" fmla="*/ 4897157 h 6685267"/>
                <a:gd name="connsiteX86" fmla="*/ 436465 w 5822102"/>
                <a:gd name="connsiteY86" fmla="*/ 4628710 h 6685267"/>
                <a:gd name="connsiteX87" fmla="*/ 347088 w 5822102"/>
                <a:gd name="connsiteY87" fmla="*/ 4492171 h 6685267"/>
                <a:gd name="connsiteX88" fmla="*/ 262001 w 5822102"/>
                <a:gd name="connsiteY88" fmla="*/ 4352619 h 6685267"/>
                <a:gd name="connsiteX89" fmla="*/ 118679 w 5822102"/>
                <a:gd name="connsiteY89" fmla="*/ 4059853 h 6685267"/>
                <a:gd name="connsiteX90" fmla="*/ 28322 w 5822102"/>
                <a:gd name="connsiteY90" fmla="*/ 3749136 h 6685267"/>
                <a:gd name="connsiteX91" fmla="*/ 0 w 5822102"/>
                <a:gd name="connsiteY91" fmla="*/ 3428922 h 6685267"/>
                <a:gd name="connsiteX92" fmla="*/ 253052 w 5822102"/>
                <a:gd name="connsiteY92" fmla="*/ 2174356 h 6685267"/>
                <a:gd name="connsiteX93" fmla="*/ 389141 w 5822102"/>
                <a:gd name="connsiteY93" fmla="*/ 1877652 h 6685267"/>
                <a:gd name="connsiteX94" fmla="*/ 552079 w 5822102"/>
                <a:gd name="connsiteY94" fmla="*/ 1591834 h 6685267"/>
                <a:gd name="connsiteX95" fmla="*/ 954950 w 5822102"/>
                <a:gd name="connsiteY95" fmla="*/ 1061773 h 6685267"/>
                <a:gd name="connsiteX96" fmla="*/ 1192922 w 5822102"/>
                <a:gd name="connsiteY96" fmla="*/ 822626 h 6685267"/>
                <a:gd name="connsiteX97" fmla="*/ 1255939 w 5822102"/>
                <a:gd name="connsiteY97" fmla="*/ 765880 h 6685267"/>
                <a:gd name="connsiteX98" fmla="*/ 1320183 w 5822102"/>
                <a:gd name="connsiteY98" fmla="*/ 710291 h 6685267"/>
                <a:gd name="connsiteX99" fmla="*/ 1452961 w 5822102"/>
                <a:gd name="connsiteY99" fmla="*/ 603514 h 6685267"/>
                <a:gd name="connsiteX100" fmla="*/ 2033360 w 5822102"/>
                <a:gd name="connsiteY100" fmla="*/ 235818 h 6685267"/>
                <a:gd name="connsiteX101" fmla="*/ 2512513 w 5822102"/>
                <a:gd name="connsiteY101" fmla="*/ 30012 h 668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822102" h="6685267">
                  <a:moveTo>
                    <a:pt x="2605444" y="0"/>
                  </a:moveTo>
                  <a:lnTo>
                    <a:pt x="4757391" y="0"/>
                  </a:lnTo>
                  <a:lnTo>
                    <a:pt x="4913680" y="56274"/>
                  </a:lnTo>
                  <a:cubicBezTo>
                    <a:pt x="5074659" y="119278"/>
                    <a:pt x="5229483" y="195083"/>
                    <a:pt x="5376238" y="282027"/>
                  </a:cubicBezTo>
                  <a:cubicBezTo>
                    <a:pt x="5474014" y="340105"/>
                    <a:pt x="5568080" y="403280"/>
                    <a:pt x="5658024" y="471014"/>
                  </a:cubicBezTo>
                  <a:lnTo>
                    <a:pt x="5822102" y="609109"/>
                  </a:lnTo>
                  <a:lnTo>
                    <a:pt x="5822102" y="760697"/>
                  </a:lnTo>
                  <a:lnTo>
                    <a:pt x="5707785" y="666601"/>
                  </a:lnTo>
                  <a:cubicBezTo>
                    <a:pt x="5665273" y="633682"/>
                    <a:pt x="5621749" y="602008"/>
                    <a:pt x="5577306" y="571666"/>
                  </a:cubicBezTo>
                  <a:cubicBezTo>
                    <a:pt x="5487929" y="511562"/>
                    <a:pt x="5395118" y="456089"/>
                    <a:pt x="5298630" y="407449"/>
                  </a:cubicBezTo>
                  <a:cubicBezTo>
                    <a:pt x="5106266" y="309010"/>
                    <a:pt x="4901153" y="235355"/>
                    <a:pt x="4690768" y="184979"/>
                  </a:cubicBezTo>
                  <a:cubicBezTo>
                    <a:pt x="4480382" y="134486"/>
                    <a:pt x="4264724" y="106807"/>
                    <a:pt x="4048577" y="99280"/>
                  </a:cubicBezTo>
                  <a:cubicBezTo>
                    <a:pt x="3832182" y="90709"/>
                    <a:pt x="3617997" y="102290"/>
                    <a:pt x="3405404" y="131937"/>
                  </a:cubicBezTo>
                  <a:cubicBezTo>
                    <a:pt x="3299353" y="147340"/>
                    <a:pt x="3193915" y="166449"/>
                    <a:pt x="3089702" y="190190"/>
                  </a:cubicBezTo>
                  <a:cubicBezTo>
                    <a:pt x="2985491" y="214278"/>
                    <a:pt x="2882137" y="241725"/>
                    <a:pt x="2780132" y="273457"/>
                  </a:cubicBezTo>
                  <a:cubicBezTo>
                    <a:pt x="2678126" y="305073"/>
                    <a:pt x="2577348" y="340510"/>
                    <a:pt x="2478040" y="379654"/>
                  </a:cubicBezTo>
                  <a:cubicBezTo>
                    <a:pt x="2378854" y="418914"/>
                    <a:pt x="2281017" y="461763"/>
                    <a:pt x="2184897" y="507972"/>
                  </a:cubicBezTo>
                  <a:cubicBezTo>
                    <a:pt x="1992657" y="600271"/>
                    <a:pt x="1806791" y="705542"/>
                    <a:pt x="1629141" y="823205"/>
                  </a:cubicBezTo>
                  <a:cubicBezTo>
                    <a:pt x="1584882" y="852736"/>
                    <a:pt x="1540745" y="882731"/>
                    <a:pt x="1497711" y="914000"/>
                  </a:cubicBezTo>
                  <a:cubicBezTo>
                    <a:pt x="1475888" y="929286"/>
                    <a:pt x="1454555" y="945153"/>
                    <a:pt x="1433099" y="960903"/>
                  </a:cubicBezTo>
                  <a:cubicBezTo>
                    <a:pt x="1411521" y="976537"/>
                    <a:pt x="1390311" y="992634"/>
                    <a:pt x="1369346" y="1008963"/>
                  </a:cubicBezTo>
                  <a:cubicBezTo>
                    <a:pt x="1285119" y="1074165"/>
                    <a:pt x="1202730" y="1141797"/>
                    <a:pt x="1123406" y="1212905"/>
                  </a:cubicBezTo>
                  <a:cubicBezTo>
                    <a:pt x="964391" y="1354656"/>
                    <a:pt x="816900" y="1509261"/>
                    <a:pt x="684367" y="1675564"/>
                  </a:cubicBezTo>
                  <a:cubicBezTo>
                    <a:pt x="618161" y="1758716"/>
                    <a:pt x="555512" y="1844763"/>
                    <a:pt x="497153" y="1933588"/>
                  </a:cubicBezTo>
                  <a:cubicBezTo>
                    <a:pt x="439775" y="2022877"/>
                    <a:pt x="385584" y="2114367"/>
                    <a:pt x="337770" y="2208983"/>
                  </a:cubicBezTo>
                  <a:cubicBezTo>
                    <a:pt x="325388" y="2232493"/>
                    <a:pt x="313862" y="2256349"/>
                    <a:pt x="302461" y="2280207"/>
                  </a:cubicBezTo>
                  <a:lnTo>
                    <a:pt x="285296" y="2316107"/>
                  </a:lnTo>
                  <a:lnTo>
                    <a:pt x="268991" y="2352355"/>
                  </a:lnTo>
                  <a:cubicBezTo>
                    <a:pt x="258324" y="2376560"/>
                    <a:pt x="247535" y="2400764"/>
                    <a:pt x="237849" y="2425432"/>
                  </a:cubicBezTo>
                  <a:cubicBezTo>
                    <a:pt x="228163" y="2450099"/>
                    <a:pt x="217498" y="2474419"/>
                    <a:pt x="208670" y="2499319"/>
                  </a:cubicBezTo>
                  <a:cubicBezTo>
                    <a:pt x="170909" y="2598219"/>
                    <a:pt x="138908" y="2699206"/>
                    <a:pt x="113775" y="2801929"/>
                  </a:cubicBezTo>
                  <a:cubicBezTo>
                    <a:pt x="62773" y="3006911"/>
                    <a:pt x="36659" y="3217917"/>
                    <a:pt x="36781" y="3428922"/>
                  </a:cubicBezTo>
                  <a:cubicBezTo>
                    <a:pt x="37394" y="3534078"/>
                    <a:pt x="47816" y="3639001"/>
                    <a:pt x="69148" y="3741955"/>
                  </a:cubicBezTo>
                  <a:cubicBezTo>
                    <a:pt x="91585" y="3844679"/>
                    <a:pt x="124074" y="3945202"/>
                    <a:pt x="167966" y="4041323"/>
                  </a:cubicBezTo>
                  <a:cubicBezTo>
                    <a:pt x="178387" y="4065528"/>
                    <a:pt x="190525" y="4089153"/>
                    <a:pt x="202049" y="4112894"/>
                  </a:cubicBezTo>
                  <a:cubicBezTo>
                    <a:pt x="214555" y="4136288"/>
                    <a:pt x="226447" y="4159912"/>
                    <a:pt x="239933" y="4182843"/>
                  </a:cubicBezTo>
                  <a:cubicBezTo>
                    <a:pt x="265680" y="4229167"/>
                    <a:pt x="294368" y="4274101"/>
                    <a:pt x="323916" y="4318456"/>
                  </a:cubicBezTo>
                  <a:cubicBezTo>
                    <a:pt x="353341" y="4362927"/>
                    <a:pt x="384849" y="4406240"/>
                    <a:pt x="416604" y="4449436"/>
                  </a:cubicBezTo>
                  <a:cubicBezTo>
                    <a:pt x="448847" y="4492286"/>
                    <a:pt x="482319" y="4534557"/>
                    <a:pt x="515911" y="4576711"/>
                  </a:cubicBezTo>
                  <a:cubicBezTo>
                    <a:pt x="583219" y="4661137"/>
                    <a:pt x="653594" y="4743825"/>
                    <a:pt x="722619" y="4828482"/>
                  </a:cubicBezTo>
                  <a:cubicBezTo>
                    <a:pt x="757315" y="4870637"/>
                    <a:pt x="791889" y="4913138"/>
                    <a:pt x="825972" y="4956104"/>
                  </a:cubicBezTo>
                  <a:cubicBezTo>
                    <a:pt x="859934" y="4998722"/>
                    <a:pt x="893649" y="5044004"/>
                    <a:pt x="926506" y="5085347"/>
                  </a:cubicBezTo>
                  <a:cubicBezTo>
                    <a:pt x="959119" y="5127734"/>
                    <a:pt x="993324" y="5168847"/>
                    <a:pt x="1027040" y="5210191"/>
                  </a:cubicBezTo>
                  <a:cubicBezTo>
                    <a:pt x="1061737" y="5250840"/>
                    <a:pt x="1096188" y="5291488"/>
                    <a:pt x="1132110" y="5330748"/>
                  </a:cubicBezTo>
                  <a:cubicBezTo>
                    <a:pt x="1203465" y="5409731"/>
                    <a:pt x="1277639" y="5485818"/>
                    <a:pt x="1354880" y="5558083"/>
                  </a:cubicBezTo>
                  <a:cubicBezTo>
                    <a:pt x="1509603" y="5702266"/>
                    <a:pt x="1676588" y="5830930"/>
                    <a:pt x="1855220" y="5937591"/>
                  </a:cubicBezTo>
                  <a:cubicBezTo>
                    <a:pt x="1944720" y="5990632"/>
                    <a:pt x="2036549" y="6039272"/>
                    <a:pt x="2131810" y="6080268"/>
                  </a:cubicBezTo>
                  <a:cubicBezTo>
                    <a:pt x="2226460" y="6122423"/>
                    <a:pt x="2324173" y="6157977"/>
                    <a:pt x="2423726" y="6188087"/>
                  </a:cubicBezTo>
                  <a:cubicBezTo>
                    <a:pt x="2523280" y="6218313"/>
                    <a:pt x="2624794" y="6242749"/>
                    <a:pt x="2727780" y="6262552"/>
                  </a:cubicBezTo>
                  <a:cubicBezTo>
                    <a:pt x="2830890" y="6282008"/>
                    <a:pt x="2935714" y="6295326"/>
                    <a:pt x="3041276" y="6304245"/>
                  </a:cubicBezTo>
                  <a:cubicBezTo>
                    <a:pt x="3146836" y="6313277"/>
                    <a:pt x="3253499" y="6317215"/>
                    <a:pt x="3360532" y="6317331"/>
                  </a:cubicBezTo>
                  <a:cubicBezTo>
                    <a:pt x="3387259" y="6317331"/>
                    <a:pt x="3414354" y="6317794"/>
                    <a:pt x="3439855" y="6316751"/>
                  </a:cubicBezTo>
                  <a:lnTo>
                    <a:pt x="3478721" y="6315826"/>
                  </a:lnTo>
                  <a:lnTo>
                    <a:pt x="3517463" y="6313971"/>
                  </a:lnTo>
                  <a:cubicBezTo>
                    <a:pt x="3569078" y="6311772"/>
                    <a:pt x="3620449" y="6306907"/>
                    <a:pt x="3671452" y="6301233"/>
                  </a:cubicBezTo>
                  <a:cubicBezTo>
                    <a:pt x="3875707" y="6277608"/>
                    <a:pt x="4074445" y="6225841"/>
                    <a:pt x="4265460" y="6149638"/>
                  </a:cubicBezTo>
                  <a:cubicBezTo>
                    <a:pt x="4361212" y="6111884"/>
                    <a:pt x="4454636" y="6067065"/>
                    <a:pt x="4546587" y="6018079"/>
                  </a:cubicBezTo>
                  <a:cubicBezTo>
                    <a:pt x="4638662" y="5969322"/>
                    <a:pt x="4729020" y="5915240"/>
                    <a:pt x="4818030" y="5858029"/>
                  </a:cubicBezTo>
                  <a:cubicBezTo>
                    <a:pt x="4907038" y="5800703"/>
                    <a:pt x="4994577" y="5739672"/>
                    <a:pt x="5081870" y="5676903"/>
                  </a:cubicBezTo>
                  <a:cubicBezTo>
                    <a:pt x="5125392" y="5645519"/>
                    <a:pt x="5168794" y="5613324"/>
                    <a:pt x="5212073" y="5581013"/>
                  </a:cubicBezTo>
                  <a:lnTo>
                    <a:pt x="5343625" y="5481533"/>
                  </a:lnTo>
                  <a:cubicBezTo>
                    <a:pt x="5432696" y="5414768"/>
                    <a:pt x="5521951" y="5349452"/>
                    <a:pt x="5610378" y="5284425"/>
                  </a:cubicBezTo>
                  <a:lnTo>
                    <a:pt x="5822102" y="5126414"/>
                  </a:lnTo>
                  <a:lnTo>
                    <a:pt x="5822102" y="5556641"/>
                  </a:lnTo>
                  <a:lnTo>
                    <a:pt x="5576325" y="5749979"/>
                  </a:lnTo>
                  <a:lnTo>
                    <a:pt x="5447715" y="5852818"/>
                  </a:lnTo>
                  <a:cubicBezTo>
                    <a:pt x="5403945" y="5887445"/>
                    <a:pt x="5359932" y="5922073"/>
                    <a:pt x="5315059" y="5956236"/>
                  </a:cubicBezTo>
                  <a:cubicBezTo>
                    <a:pt x="5225682" y="6024680"/>
                    <a:pt x="5133976" y="6091734"/>
                    <a:pt x="5038468" y="6155776"/>
                  </a:cubicBezTo>
                  <a:cubicBezTo>
                    <a:pt x="4943084" y="6219703"/>
                    <a:pt x="4845002" y="6281777"/>
                    <a:pt x="4741892" y="6338292"/>
                  </a:cubicBezTo>
                  <a:cubicBezTo>
                    <a:pt x="4638784" y="6394692"/>
                    <a:pt x="4532120" y="6447038"/>
                    <a:pt x="4420920" y="6492203"/>
                  </a:cubicBezTo>
                  <a:cubicBezTo>
                    <a:pt x="4199255" y="6583693"/>
                    <a:pt x="3959813" y="6644840"/>
                    <a:pt x="3717672" y="6670434"/>
                  </a:cubicBezTo>
                  <a:cubicBezTo>
                    <a:pt x="3657106" y="6676456"/>
                    <a:pt x="3596419" y="6681321"/>
                    <a:pt x="3535853" y="6683289"/>
                  </a:cubicBezTo>
                  <a:lnTo>
                    <a:pt x="3490367" y="6684910"/>
                  </a:lnTo>
                  <a:lnTo>
                    <a:pt x="3445005" y="6685142"/>
                  </a:lnTo>
                  <a:cubicBezTo>
                    <a:pt x="3414354" y="6685605"/>
                    <a:pt x="3385297" y="6684679"/>
                    <a:pt x="3355872" y="6684100"/>
                  </a:cubicBezTo>
                  <a:cubicBezTo>
                    <a:pt x="3297146" y="6683405"/>
                    <a:pt x="3238052" y="6680047"/>
                    <a:pt x="3179203" y="6677150"/>
                  </a:cubicBezTo>
                  <a:cubicBezTo>
                    <a:pt x="3120232" y="6672519"/>
                    <a:pt x="3061259" y="6668233"/>
                    <a:pt x="3002410" y="6661169"/>
                  </a:cubicBezTo>
                  <a:cubicBezTo>
                    <a:pt x="2884589" y="6647851"/>
                    <a:pt x="2766891" y="6629669"/>
                    <a:pt x="2650296" y="6604191"/>
                  </a:cubicBezTo>
                  <a:cubicBezTo>
                    <a:pt x="2533702" y="6578713"/>
                    <a:pt x="2418456" y="6545938"/>
                    <a:pt x="2306028" y="6505869"/>
                  </a:cubicBezTo>
                  <a:cubicBezTo>
                    <a:pt x="2193602" y="6465683"/>
                    <a:pt x="2084118" y="6417738"/>
                    <a:pt x="1978803" y="6363307"/>
                  </a:cubicBezTo>
                  <a:cubicBezTo>
                    <a:pt x="1873855" y="6308066"/>
                    <a:pt x="1773077" y="6246340"/>
                    <a:pt x="1678428" y="6177779"/>
                  </a:cubicBezTo>
                  <a:cubicBezTo>
                    <a:pt x="1488393" y="6041356"/>
                    <a:pt x="1321900" y="5881423"/>
                    <a:pt x="1175880" y="5710373"/>
                  </a:cubicBezTo>
                  <a:cubicBezTo>
                    <a:pt x="1103177" y="5624441"/>
                    <a:pt x="1035501" y="5535732"/>
                    <a:pt x="971502" y="5445399"/>
                  </a:cubicBezTo>
                  <a:cubicBezTo>
                    <a:pt x="907380" y="5355069"/>
                    <a:pt x="847550" y="5262768"/>
                    <a:pt x="790909" y="5169078"/>
                  </a:cubicBezTo>
                  <a:cubicBezTo>
                    <a:pt x="761974" y="5121712"/>
                    <a:pt x="735492" y="5077357"/>
                    <a:pt x="706680" y="5031959"/>
                  </a:cubicBezTo>
                  <a:cubicBezTo>
                    <a:pt x="678114" y="4986910"/>
                    <a:pt x="649058" y="4941860"/>
                    <a:pt x="619143" y="4897157"/>
                  </a:cubicBezTo>
                  <a:lnTo>
                    <a:pt x="436465" y="4628710"/>
                  </a:lnTo>
                  <a:cubicBezTo>
                    <a:pt x="406182" y="4583544"/>
                    <a:pt x="376267" y="4538147"/>
                    <a:pt x="347088" y="4492171"/>
                  </a:cubicBezTo>
                  <a:cubicBezTo>
                    <a:pt x="317908" y="4446194"/>
                    <a:pt x="288974" y="4400102"/>
                    <a:pt x="262001" y="4352619"/>
                  </a:cubicBezTo>
                  <a:cubicBezTo>
                    <a:pt x="207934" y="4258119"/>
                    <a:pt x="158280" y="4160840"/>
                    <a:pt x="118679" y="4059853"/>
                  </a:cubicBezTo>
                  <a:cubicBezTo>
                    <a:pt x="78343" y="3959214"/>
                    <a:pt x="48429" y="3854870"/>
                    <a:pt x="28322" y="3749136"/>
                  </a:cubicBezTo>
                  <a:cubicBezTo>
                    <a:pt x="9073" y="3643402"/>
                    <a:pt x="0" y="3536046"/>
                    <a:pt x="0" y="3428922"/>
                  </a:cubicBezTo>
                  <a:cubicBezTo>
                    <a:pt x="1594" y="3001816"/>
                    <a:pt x="89010" y="2575868"/>
                    <a:pt x="253052" y="2174356"/>
                  </a:cubicBezTo>
                  <a:cubicBezTo>
                    <a:pt x="294246" y="2074066"/>
                    <a:pt x="338873" y="1974700"/>
                    <a:pt x="389141" y="1877652"/>
                  </a:cubicBezTo>
                  <a:cubicBezTo>
                    <a:pt x="438672" y="1780256"/>
                    <a:pt x="493230" y="1684945"/>
                    <a:pt x="552079" y="1591834"/>
                  </a:cubicBezTo>
                  <a:cubicBezTo>
                    <a:pt x="669900" y="1405728"/>
                    <a:pt x="804394" y="1227729"/>
                    <a:pt x="954950" y="1061773"/>
                  </a:cubicBezTo>
                  <a:cubicBezTo>
                    <a:pt x="1030597" y="979085"/>
                    <a:pt x="1109552" y="898829"/>
                    <a:pt x="1192922" y="822626"/>
                  </a:cubicBezTo>
                  <a:cubicBezTo>
                    <a:pt x="1213642" y="803402"/>
                    <a:pt x="1234483" y="784409"/>
                    <a:pt x="1255939" y="765880"/>
                  </a:cubicBezTo>
                  <a:cubicBezTo>
                    <a:pt x="1277273" y="747234"/>
                    <a:pt x="1298237" y="728241"/>
                    <a:pt x="1320183" y="710291"/>
                  </a:cubicBezTo>
                  <a:cubicBezTo>
                    <a:pt x="1363585" y="673811"/>
                    <a:pt x="1408088" y="638489"/>
                    <a:pt x="1452961" y="603514"/>
                  </a:cubicBezTo>
                  <a:cubicBezTo>
                    <a:pt x="1633310" y="464543"/>
                    <a:pt x="1828125" y="341437"/>
                    <a:pt x="2033360" y="235818"/>
                  </a:cubicBezTo>
                  <a:cubicBezTo>
                    <a:pt x="2187242" y="156561"/>
                    <a:pt x="2347554" y="87597"/>
                    <a:pt x="2512513" y="3001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5102EBE-A80F-4CFF-B1DD-941EF9728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04998" y="98659"/>
              <a:ext cx="5774333" cy="6315453"/>
            </a:xfrm>
            <a:custGeom>
              <a:avLst/>
              <a:gdLst>
                <a:gd name="connsiteX0" fmla="*/ 3707237 w 5774333"/>
                <a:gd name="connsiteY0" fmla="*/ 1489 h 6315453"/>
                <a:gd name="connsiteX1" fmla="*/ 4037665 w 5774333"/>
                <a:gd name="connsiteY1" fmla="*/ 6121 h 6315453"/>
                <a:gd name="connsiteX2" fmla="*/ 4692239 w 5774333"/>
                <a:gd name="connsiteY2" fmla="*/ 102128 h 6315453"/>
                <a:gd name="connsiteX3" fmla="*/ 5315059 w 5774333"/>
                <a:gd name="connsiteY3" fmla="*/ 324945 h 6315453"/>
                <a:gd name="connsiteX4" fmla="*/ 5738325 w 5774333"/>
                <a:gd name="connsiteY4" fmla="*/ 578286 h 6315453"/>
                <a:gd name="connsiteX5" fmla="*/ 5774333 w 5774333"/>
                <a:gd name="connsiteY5" fmla="*/ 606551 h 6315453"/>
                <a:gd name="connsiteX6" fmla="*/ 5774333 w 5774333"/>
                <a:gd name="connsiteY6" fmla="*/ 975490 h 6315453"/>
                <a:gd name="connsiteX7" fmla="*/ 5676001 w 5774333"/>
                <a:gd name="connsiteY7" fmla="*/ 889749 h 6315453"/>
                <a:gd name="connsiteX8" fmla="*/ 5177132 w 5774333"/>
                <a:gd name="connsiteY8" fmla="*/ 581926 h 6315453"/>
                <a:gd name="connsiteX9" fmla="*/ 4615735 w 5774333"/>
                <a:gd name="connsiteY9" fmla="*/ 388640 h 6315453"/>
                <a:gd name="connsiteX10" fmla="*/ 4020010 w 5774333"/>
                <a:gd name="connsiteY10" fmla="*/ 308500 h 6315453"/>
                <a:gd name="connsiteX11" fmla="*/ 3416315 w 5774333"/>
                <a:gd name="connsiteY11" fmla="*/ 328882 h 6315453"/>
                <a:gd name="connsiteX12" fmla="*/ 2823779 w 5774333"/>
                <a:gd name="connsiteY12" fmla="*/ 446545 h 6315453"/>
                <a:gd name="connsiteX13" fmla="*/ 2256987 w 5774333"/>
                <a:gd name="connsiteY13" fmla="*/ 651296 h 6315453"/>
                <a:gd name="connsiteX14" fmla="*/ 1244169 w 5774333"/>
                <a:gd name="connsiteY14" fmla="*/ 1280374 h 6315453"/>
                <a:gd name="connsiteX15" fmla="*/ 830141 w 5774333"/>
                <a:gd name="connsiteY15" fmla="*/ 1700184 h 6315453"/>
                <a:gd name="connsiteX16" fmla="*/ 502792 w 5774333"/>
                <a:gd name="connsiteY16" fmla="*/ 2182300 h 6315453"/>
                <a:gd name="connsiteX17" fmla="*/ 280637 w 5774333"/>
                <a:gd name="connsiteY17" fmla="*/ 2715256 h 6315453"/>
                <a:gd name="connsiteX18" fmla="*/ 199843 w 5774333"/>
                <a:gd name="connsiteY18" fmla="*/ 3283418 h 6315453"/>
                <a:gd name="connsiteX19" fmla="*/ 233926 w 5774333"/>
                <a:gd name="connsiteY19" fmla="*/ 3561593 h 6315453"/>
                <a:gd name="connsiteX20" fmla="*/ 334582 w 5774333"/>
                <a:gd name="connsiteY20" fmla="*/ 3821816 h 6315453"/>
                <a:gd name="connsiteX21" fmla="*/ 404834 w 5774333"/>
                <a:gd name="connsiteY21" fmla="*/ 3944343 h 6315453"/>
                <a:gd name="connsiteX22" fmla="*/ 485506 w 5774333"/>
                <a:gd name="connsiteY22" fmla="*/ 4062932 h 6315453"/>
                <a:gd name="connsiteX23" fmla="*/ 671861 w 5774333"/>
                <a:gd name="connsiteY23" fmla="*/ 4292120 h 6315453"/>
                <a:gd name="connsiteX24" fmla="*/ 873542 w 5774333"/>
                <a:gd name="connsiteY24" fmla="*/ 4523044 h 6315453"/>
                <a:gd name="connsiteX25" fmla="*/ 973831 w 5774333"/>
                <a:gd name="connsiteY25" fmla="*/ 4643601 h 6315453"/>
                <a:gd name="connsiteX26" fmla="*/ 1022014 w 5774333"/>
                <a:gd name="connsiteY26" fmla="*/ 4702780 h 6315453"/>
                <a:gd name="connsiteX27" fmla="*/ 1069215 w 5774333"/>
                <a:gd name="connsiteY27" fmla="*/ 4759411 h 6315453"/>
                <a:gd name="connsiteX28" fmla="*/ 1474784 w 5774333"/>
                <a:gd name="connsiteY28" fmla="*/ 5177948 h 6315453"/>
                <a:gd name="connsiteX29" fmla="*/ 1690442 w 5774333"/>
                <a:gd name="connsiteY29" fmla="*/ 5366255 h 6315453"/>
                <a:gd name="connsiteX30" fmla="*/ 1916276 w 5774333"/>
                <a:gd name="connsiteY30" fmla="*/ 5539852 h 6315453"/>
                <a:gd name="connsiteX31" fmla="*/ 2420784 w 5774333"/>
                <a:gd name="connsiteY31" fmla="*/ 5814437 h 6315453"/>
                <a:gd name="connsiteX32" fmla="*/ 2703015 w 5774333"/>
                <a:gd name="connsiteY32" fmla="*/ 5892029 h 6315453"/>
                <a:gd name="connsiteX33" fmla="*/ 2775350 w 5774333"/>
                <a:gd name="connsiteY33" fmla="*/ 5905695 h 6315453"/>
                <a:gd name="connsiteX34" fmla="*/ 2848299 w 5774333"/>
                <a:gd name="connsiteY34" fmla="*/ 5917161 h 6315453"/>
                <a:gd name="connsiteX35" fmla="*/ 2995544 w 5774333"/>
                <a:gd name="connsiteY35" fmla="*/ 5933605 h 6315453"/>
                <a:gd name="connsiteX36" fmla="*/ 3069596 w 5774333"/>
                <a:gd name="connsiteY36" fmla="*/ 5938933 h 6315453"/>
                <a:gd name="connsiteX37" fmla="*/ 3143894 w 5774333"/>
                <a:gd name="connsiteY37" fmla="*/ 5942639 h 6315453"/>
                <a:gd name="connsiteX38" fmla="*/ 3218436 w 5774333"/>
                <a:gd name="connsiteY38" fmla="*/ 5944260 h 6315453"/>
                <a:gd name="connsiteX39" fmla="*/ 3293101 w 5774333"/>
                <a:gd name="connsiteY39" fmla="*/ 5943913 h 6315453"/>
                <a:gd name="connsiteX40" fmla="*/ 3330494 w 5774333"/>
                <a:gd name="connsiteY40" fmla="*/ 5943565 h 6315453"/>
                <a:gd name="connsiteX41" fmla="*/ 3366540 w 5774333"/>
                <a:gd name="connsiteY41" fmla="*/ 5942059 h 6315453"/>
                <a:gd name="connsiteX42" fmla="*/ 3402462 w 5774333"/>
                <a:gd name="connsiteY42" fmla="*/ 5940323 h 6315453"/>
                <a:gd name="connsiteX43" fmla="*/ 3438262 w 5774333"/>
                <a:gd name="connsiteY43" fmla="*/ 5937543 h 6315453"/>
                <a:gd name="connsiteX44" fmla="*/ 3580236 w 5774333"/>
                <a:gd name="connsiteY44" fmla="*/ 5920982 h 6315453"/>
                <a:gd name="connsiteX45" fmla="*/ 4121034 w 5774333"/>
                <a:gd name="connsiteY45" fmla="*/ 5753290 h 6315453"/>
                <a:gd name="connsiteX46" fmla="*/ 4620639 w 5774333"/>
                <a:gd name="connsiteY46" fmla="*/ 5459364 h 6315453"/>
                <a:gd name="connsiteX47" fmla="*/ 4741771 w 5774333"/>
                <a:gd name="connsiteY47" fmla="*/ 5372971 h 6315453"/>
                <a:gd name="connsiteX48" fmla="*/ 4862901 w 5774333"/>
                <a:gd name="connsiteY48" fmla="*/ 5283682 h 6315453"/>
                <a:gd name="connsiteX49" fmla="*/ 5108229 w 5774333"/>
                <a:gd name="connsiteY49" fmla="*/ 5098386 h 6315453"/>
                <a:gd name="connsiteX50" fmla="*/ 5612493 w 5774333"/>
                <a:gd name="connsiteY50" fmla="*/ 4739724 h 6315453"/>
                <a:gd name="connsiteX51" fmla="*/ 5774333 w 5774333"/>
                <a:gd name="connsiteY51" fmla="*/ 4623488 h 6315453"/>
                <a:gd name="connsiteX52" fmla="*/ 5774333 w 5774333"/>
                <a:gd name="connsiteY52" fmla="*/ 5232926 h 6315453"/>
                <a:gd name="connsiteX53" fmla="*/ 5676492 w 5774333"/>
                <a:gd name="connsiteY53" fmla="*/ 5306859 h 6315453"/>
                <a:gd name="connsiteX54" fmla="*/ 5426260 w 5774333"/>
                <a:gd name="connsiteY54" fmla="*/ 5486233 h 6315453"/>
                <a:gd name="connsiteX55" fmla="*/ 5300225 w 5774333"/>
                <a:gd name="connsiteY55" fmla="*/ 5576217 h 6315453"/>
                <a:gd name="connsiteX56" fmla="*/ 5170757 w 5774333"/>
                <a:gd name="connsiteY56" fmla="*/ 5666780 h 6315453"/>
                <a:gd name="connsiteX57" fmla="*/ 5038100 w 5774333"/>
                <a:gd name="connsiteY57" fmla="*/ 5756185 h 6315453"/>
                <a:gd name="connsiteX58" fmla="*/ 4901276 w 5774333"/>
                <a:gd name="connsiteY58" fmla="*/ 5843043 h 6315453"/>
                <a:gd name="connsiteX59" fmla="*/ 4614019 w 5774333"/>
                <a:gd name="connsiteY59" fmla="*/ 6006103 h 6315453"/>
                <a:gd name="connsiteX60" fmla="*/ 4305061 w 5774333"/>
                <a:gd name="connsiteY60" fmla="*/ 6144726 h 6315453"/>
                <a:gd name="connsiteX61" fmla="*/ 3632710 w 5774333"/>
                <a:gd name="connsiteY61" fmla="*/ 6304196 h 6315453"/>
                <a:gd name="connsiteX62" fmla="*/ 3459594 w 5774333"/>
                <a:gd name="connsiteY62" fmla="*/ 6314504 h 6315453"/>
                <a:gd name="connsiteX63" fmla="*/ 3416315 w 5774333"/>
                <a:gd name="connsiteY63" fmla="*/ 6315429 h 6315453"/>
                <a:gd name="connsiteX64" fmla="*/ 3373159 w 5774333"/>
                <a:gd name="connsiteY64" fmla="*/ 6315198 h 6315453"/>
                <a:gd name="connsiteX65" fmla="*/ 3330127 w 5774333"/>
                <a:gd name="connsiteY65" fmla="*/ 6314735 h 6315453"/>
                <a:gd name="connsiteX66" fmla="*/ 3288320 w 5774333"/>
                <a:gd name="connsiteY66" fmla="*/ 6313230 h 6315453"/>
                <a:gd name="connsiteX67" fmla="*/ 2954350 w 5774333"/>
                <a:gd name="connsiteY67" fmla="*/ 6288098 h 6315453"/>
                <a:gd name="connsiteX68" fmla="*/ 2622466 w 5774333"/>
                <a:gd name="connsiteY68" fmla="*/ 6232742 h 6315453"/>
                <a:gd name="connsiteX69" fmla="*/ 2296466 w 5774333"/>
                <a:gd name="connsiteY69" fmla="*/ 6146001 h 6315453"/>
                <a:gd name="connsiteX70" fmla="*/ 1672419 w 5774333"/>
                <a:gd name="connsiteY70" fmla="*/ 5885197 h 6315453"/>
                <a:gd name="connsiteX71" fmla="*/ 1146578 w 5774333"/>
                <a:gd name="connsiteY71" fmla="*/ 5479168 h 6315453"/>
                <a:gd name="connsiteX72" fmla="*/ 933372 w 5774333"/>
                <a:gd name="connsiteY72" fmla="*/ 5234810 h 6315453"/>
                <a:gd name="connsiteX73" fmla="*/ 747140 w 5774333"/>
                <a:gd name="connsiteY73" fmla="*/ 4976091 h 6315453"/>
                <a:gd name="connsiteX74" fmla="*/ 703616 w 5774333"/>
                <a:gd name="connsiteY74" fmla="*/ 4910196 h 6315453"/>
                <a:gd name="connsiteX75" fmla="*/ 662053 w 5774333"/>
                <a:gd name="connsiteY75" fmla="*/ 4846269 h 6315453"/>
                <a:gd name="connsiteX76" fmla="*/ 580033 w 5774333"/>
                <a:gd name="connsiteY76" fmla="*/ 4722352 h 6315453"/>
                <a:gd name="connsiteX77" fmla="*/ 410105 w 5774333"/>
                <a:gd name="connsiteY77" fmla="*/ 4469193 h 6315453"/>
                <a:gd name="connsiteX78" fmla="*/ 244224 w 5774333"/>
                <a:gd name="connsiteY78" fmla="*/ 4201556 h 6315453"/>
                <a:gd name="connsiteX79" fmla="*/ 169437 w 5774333"/>
                <a:gd name="connsiteY79" fmla="*/ 4059690 h 6315453"/>
                <a:gd name="connsiteX80" fmla="*/ 105929 w 5774333"/>
                <a:gd name="connsiteY80" fmla="*/ 3911221 h 6315453"/>
                <a:gd name="connsiteX81" fmla="*/ 57256 w 5774333"/>
                <a:gd name="connsiteY81" fmla="*/ 3757195 h 6315453"/>
                <a:gd name="connsiteX82" fmla="*/ 39111 w 5774333"/>
                <a:gd name="connsiteY82" fmla="*/ 3678677 h 6315453"/>
                <a:gd name="connsiteX83" fmla="*/ 31142 w 5774333"/>
                <a:gd name="connsiteY83" fmla="*/ 3639300 h 6315453"/>
                <a:gd name="connsiteX84" fmla="*/ 24521 w 5774333"/>
                <a:gd name="connsiteY84" fmla="*/ 3599809 h 6315453"/>
                <a:gd name="connsiteX85" fmla="*/ 0 w 5774333"/>
                <a:gd name="connsiteY85" fmla="*/ 3283418 h 6315453"/>
                <a:gd name="connsiteX86" fmla="*/ 68045 w 5774333"/>
                <a:gd name="connsiteY86" fmla="*/ 2666963 h 6315453"/>
                <a:gd name="connsiteX87" fmla="*/ 272546 w 5774333"/>
                <a:gd name="connsiteY87" fmla="*/ 2076334 h 6315453"/>
                <a:gd name="connsiteX88" fmla="*/ 1039300 w 5774333"/>
                <a:gd name="connsiteY88" fmla="*/ 1073307 h 6315453"/>
                <a:gd name="connsiteX89" fmla="*/ 1547733 w 5774333"/>
                <a:gd name="connsiteY89" fmla="*/ 680365 h 6315453"/>
                <a:gd name="connsiteX90" fmla="*/ 2115995 w 5774333"/>
                <a:gd name="connsiteY90" fmla="*/ 368373 h 6315453"/>
                <a:gd name="connsiteX91" fmla="*/ 3377451 w 5774333"/>
                <a:gd name="connsiteY91" fmla="*/ 24304 h 6315453"/>
                <a:gd name="connsiteX92" fmla="*/ 3707237 w 5774333"/>
                <a:gd name="connsiteY92" fmla="*/ 1489 h 6315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74333" h="6315453">
                  <a:moveTo>
                    <a:pt x="3707237" y="1489"/>
                  </a:moveTo>
                  <a:cubicBezTo>
                    <a:pt x="3817502" y="-1522"/>
                    <a:pt x="3927875" y="41"/>
                    <a:pt x="4037665" y="6121"/>
                  </a:cubicBezTo>
                  <a:cubicBezTo>
                    <a:pt x="4257614" y="18745"/>
                    <a:pt x="4477439" y="49665"/>
                    <a:pt x="4692239" y="102128"/>
                  </a:cubicBezTo>
                  <a:cubicBezTo>
                    <a:pt x="4907039" y="154474"/>
                    <a:pt x="5116811" y="228592"/>
                    <a:pt x="5315059" y="324945"/>
                  </a:cubicBezTo>
                  <a:cubicBezTo>
                    <a:pt x="5463562" y="397211"/>
                    <a:pt x="5606133" y="481527"/>
                    <a:pt x="5738325" y="578286"/>
                  </a:cubicBezTo>
                  <a:lnTo>
                    <a:pt x="5774333" y="606551"/>
                  </a:lnTo>
                  <a:lnTo>
                    <a:pt x="5774333" y="975490"/>
                  </a:lnTo>
                  <a:lnTo>
                    <a:pt x="5676001" y="889749"/>
                  </a:lnTo>
                  <a:cubicBezTo>
                    <a:pt x="5522381" y="769886"/>
                    <a:pt x="5355519" y="665657"/>
                    <a:pt x="5177132" y="581926"/>
                  </a:cubicBezTo>
                  <a:cubicBezTo>
                    <a:pt x="4998867" y="497965"/>
                    <a:pt x="4810183" y="433574"/>
                    <a:pt x="4615735" y="388640"/>
                  </a:cubicBezTo>
                  <a:cubicBezTo>
                    <a:pt x="4421289" y="343591"/>
                    <a:pt x="4221446" y="317649"/>
                    <a:pt x="4020010" y="308500"/>
                  </a:cubicBezTo>
                  <a:cubicBezTo>
                    <a:pt x="3818207" y="298887"/>
                    <a:pt x="3616649" y="305257"/>
                    <a:pt x="3416315" y="328882"/>
                  </a:cubicBezTo>
                  <a:cubicBezTo>
                    <a:pt x="3216106" y="352623"/>
                    <a:pt x="3017736" y="392346"/>
                    <a:pt x="2823779" y="446545"/>
                  </a:cubicBezTo>
                  <a:cubicBezTo>
                    <a:pt x="2629699" y="500513"/>
                    <a:pt x="2440401" y="570345"/>
                    <a:pt x="2256987" y="651296"/>
                  </a:cubicBezTo>
                  <a:cubicBezTo>
                    <a:pt x="1889058" y="811461"/>
                    <a:pt x="1545527" y="1023856"/>
                    <a:pt x="1244169" y="1280374"/>
                  </a:cubicBezTo>
                  <a:cubicBezTo>
                    <a:pt x="1093982" y="1409039"/>
                    <a:pt x="954828" y="1549400"/>
                    <a:pt x="830141" y="1700184"/>
                  </a:cubicBezTo>
                  <a:cubicBezTo>
                    <a:pt x="705209" y="1850736"/>
                    <a:pt x="594989" y="2012176"/>
                    <a:pt x="502792" y="2182300"/>
                  </a:cubicBezTo>
                  <a:cubicBezTo>
                    <a:pt x="410595" y="2352308"/>
                    <a:pt x="333847" y="2530307"/>
                    <a:pt x="280637" y="2715256"/>
                  </a:cubicBezTo>
                  <a:cubicBezTo>
                    <a:pt x="227306" y="2899741"/>
                    <a:pt x="199719" y="3091521"/>
                    <a:pt x="199843" y="3283418"/>
                  </a:cubicBezTo>
                  <a:cubicBezTo>
                    <a:pt x="200946" y="3377687"/>
                    <a:pt x="210754" y="3471261"/>
                    <a:pt x="233926" y="3561593"/>
                  </a:cubicBezTo>
                  <a:cubicBezTo>
                    <a:pt x="256730" y="3652040"/>
                    <a:pt x="292162" y="3738550"/>
                    <a:pt x="334582" y="3821816"/>
                  </a:cubicBezTo>
                  <a:cubicBezTo>
                    <a:pt x="356038" y="3863392"/>
                    <a:pt x="379823" y="3904157"/>
                    <a:pt x="404834" y="3944343"/>
                  </a:cubicBezTo>
                  <a:cubicBezTo>
                    <a:pt x="430212" y="3984413"/>
                    <a:pt x="457308" y="4023905"/>
                    <a:pt x="485506" y="4062932"/>
                  </a:cubicBezTo>
                  <a:cubicBezTo>
                    <a:pt x="542639" y="4140757"/>
                    <a:pt x="606146" y="4216265"/>
                    <a:pt x="671861" y="4292120"/>
                  </a:cubicBezTo>
                  <a:cubicBezTo>
                    <a:pt x="737576" y="4368091"/>
                    <a:pt x="806234" y="4444062"/>
                    <a:pt x="873542" y="4523044"/>
                  </a:cubicBezTo>
                  <a:cubicBezTo>
                    <a:pt x="907258" y="4562419"/>
                    <a:pt x="940606" y="4602721"/>
                    <a:pt x="973831" y="4643601"/>
                  </a:cubicBezTo>
                  <a:lnTo>
                    <a:pt x="1022014" y="4702780"/>
                  </a:lnTo>
                  <a:cubicBezTo>
                    <a:pt x="1037829" y="4721658"/>
                    <a:pt x="1052910" y="4740998"/>
                    <a:pt x="1069215" y="4759411"/>
                  </a:cubicBezTo>
                  <a:cubicBezTo>
                    <a:pt x="1196477" y="4909269"/>
                    <a:pt x="1334527" y="5047199"/>
                    <a:pt x="1474784" y="5177948"/>
                  </a:cubicBezTo>
                  <a:cubicBezTo>
                    <a:pt x="1545281" y="5243033"/>
                    <a:pt x="1617003" y="5305917"/>
                    <a:pt x="1690442" y="5366255"/>
                  </a:cubicBezTo>
                  <a:cubicBezTo>
                    <a:pt x="1763881" y="5426591"/>
                    <a:pt x="1838668" y="5484959"/>
                    <a:pt x="1916276" y="5539852"/>
                  </a:cubicBezTo>
                  <a:cubicBezTo>
                    <a:pt x="2070877" y="5649872"/>
                    <a:pt x="2237617" y="5748194"/>
                    <a:pt x="2420784" y="5814437"/>
                  </a:cubicBezTo>
                  <a:cubicBezTo>
                    <a:pt x="2512124" y="5847559"/>
                    <a:pt x="2606773" y="5872921"/>
                    <a:pt x="2703015" y="5892029"/>
                  </a:cubicBezTo>
                  <a:cubicBezTo>
                    <a:pt x="2727168" y="5896546"/>
                    <a:pt x="2751075" y="5901758"/>
                    <a:pt x="2775350" y="5905695"/>
                  </a:cubicBezTo>
                  <a:lnTo>
                    <a:pt x="2848299" y="5917161"/>
                  </a:lnTo>
                  <a:cubicBezTo>
                    <a:pt x="2897218" y="5923298"/>
                    <a:pt x="2946136" y="5929784"/>
                    <a:pt x="2995544" y="5933605"/>
                  </a:cubicBezTo>
                  <a:cubicBezTo>
                    <a:pt x="3020188" y="5935806"/>
                    <a:pt x="3044831" y="5937891"/>
                    <a:pt x="3069596" y="5938933"/>
                  </a:cubicBezTo>
                  <a:cubicBezTo>
                    <a:pt x="3094362" y="5940090"/>
                    <a:pt x="3119005" y="5941943"/>
                    <a:pt x="3143894" y="5942639"/>
                  </a:cubicBezTo>
                  <a:lnTo>
                    <a:pt x="3218436" y="5944260"/>
                  </a:lnTo>
                  <a:cubicBezTo>
                    <a:pt x="3243201" y="5944838"/>
                    <a:pt x="3268212" y="5944029"/>
                    <a:pt x="3293101" y="5943913"/>
                  </a:cubicBezTo>
                  <a:lnTo>
                    <a:pt x="3330494" y="5943565"/>
                  </a:lnTo>
                  <a:cubicBezTo>
                    <a:pt x="3342632" y="5943218"/>
                    <a:pt x="3354524" y="5942523"/>
                    <a:pt x="3366540" y="5942059"/>
                  </a:cubicBezTo>
                  <a:cubicBezTo>
                    <a:pt x="3378554" y="5941480"/>
                    <a:pt x="3390570" y="5941134"/>
                    <a:pt x="3402462" y="5940323"/>
                  </a:cubicBezTo>
                  <a:lnTo>
                    <a:pt x="3438262" y="5937543"/>
                  </a:lnTo>
                  <a:cubicBezTo>
                    <a:pt x="3485954" y="5933953"/>
                    <a:pt x="3533279" y="5927931"/>
                    <a:pt x="3580236" y="5920982"/>
                  </a:cubicBezTo>
                  <a:cubicBezTo>
                    <a:pt x="3768185" y="5891567"/>
                    <a:pt x="3948901" y="5834010"/>
                    <a:pt x="4121034" y="5753290"/>
                  </a:cubicBezTo>
                  <a:cubicBezTo>
                    <a:pt x="4293782" y="5673497"/>
                    <a:pt x="4458191" y="5571353"/>
                    <a:pt x="4620639" y="5459364"/>
                  </a:cubicBezTo>
                  <a:cubicBezTo>
                    <a:pt x="4661221" y="5431455"/>
                    <a:pt x="4701557" y="5402271"/>
                    <a:pt x="4741771" y="5372971"/>
                  </a:cubicBezTo>
                  <a:cubicBezTo>
                    <a:pt x="4782230" y="5343672"/>
                    <a:pt x="4822566" y="5313908"/>
                    <a:pt x="4862901" y="5283682"/>
                  </a:cubicBezTo>
                  <a:lnTo>
                    <a:pt x="5108229" y="5098386"/>
                  </a:lnTo>
                  <a:cubicBezTo>
                    <a:pt x="5276563" y="4972270"/>
                    <a:pt x="5446489" y="4854838"/>
                    <a:pt x="5612493" y="4739724"/>
                  </a:cubicBezTo>
                  <a:lnTo>
                    <a:pt x="5774333" y="4623488"/>
                  </a:lnTo>
                  <a:lnTo>
                    <a:pt x="5774333" y="5232926"/>
                  </a:lnTo>
                  <a:lnTo>
                    <a:pt x="5676492" y="5306859"/>
                  </a:lnTo>
                  <a:cubicBezTo>
                    <a:pt x="5592693" y="5367905"/>
                    <a:pt x="5508955" y="5427286"/>
                    <a:pt x="5426260" y="5486233"/>
                  </a:cubicBezTo>
                  <a:lnTo>
                    <a:pt x="5300225" y="5576217"/>
                  </a:lnTo>
                  <a:cubicBezTo>
                    <a:pt x="5257559" y="5606443"/>
                    <a:pt x="5214525" y="5636901"/>
                    <a:pt x="5170757" y="5666780"/>
                  </a:cubicBezTo>
                  <a:cubicBezTo>
                    <a:pt x="5127110" y="5696775"/>
                    <a:pt x="5082973" y="5726654"/>
                    <a:pt x="5038100" y="5756185"/>
                  </a:cubicBezTo>
                  <a:cubicBezTo>
                    <a:pt x="4993106" y="5785486"/>
                    <a:pt x="4947743" y="5814553"/>
                    <a:pt x="4901276" y="5843043"/>
                  </a:cubicBezTo>
                  <a:cubicBezTo>
                    <a:pt x="4808835" y="5900136"/>
                    <a:pt x="4713449" y="5955494"/>
                    <a:pt x="4614019" y="6006103"/>
                  </a:cubicBezTo>
                  <a:cubicBezTo>
                    <a:pt x="4514711" y="6056943"/>
                    <a:pt x="4411971" y="6104192"/>
                    <a:pt x="4305061" y="6144726"/>
                  </a:cubicBezTo>
                  <a:cubicBezTo>
                    <a:pt x="4092223" y="6226952"/>
                    <a:pt x="3863569" y="6282424"/>
                    <a:pt x="3632710" y="6304196"/>
                  </a:cubicBezTo>
                  <a:cubicBezTo>
                    <a:pt x="3574964" y="6309408"/>
                    <a:pt x="3517218" y="6313345"/>
                    <a:pt x="3459594" y="6314504"/>
                  </a:cubicBezTo>
                  <a:lnTo>
                    <a:pt x="3416315" y="6315429"/>
                  </a:lnTo>
                  <a:cubicBezTo>
                    <a:pt x="3401971" y="6315546"/>
                    <a:pt x="3387505" y="6315198"/>
                    <a:pt x="3373159" y="6315198"/>
                  </a:cubicBezTo>
                  <a:lnTo>
                    <a:pt x="3330127" y="6314735"/>
                  </a:lnTo>
                  <a:lnTo>
                    <a:pt x="3288320" y="6313230"/>
                  </a:lnTo>
                  <a:cubicBezTo>
                    <a:pt x="3176996" y="6309870"/>
                    <a:pt x="3065428" y="6301533"/>
                    <a:pt x="2954350" y="6288098"/>
                  </a:cubicBezTo>
                  <a:cubicBezTo>
                    <a:pt x="2843150" y="6275360"/>
                    <a:pt x="2732194" y="6257061"/>
                    <a:pt x="2622466" y="6232742"/>
                  </a:cubicBezTo>
                  <a:cubicBezTo>
                    <a:pt x="2512859" y="6208190"/>
                    <a:pt x="2404110" y="6179122"/>
                    <a:pt x="2296466" y="6146001"/>
                  </a:cubicBezTo>
                  <a:cubicBezTo>
                    <a:pt x="2081544" y="6079179"/>
                    <a:pt x="1869073" y="5996027"/>
                    <a:pt x="1672419" y="5885197"/>
                  </a:cubicBezTo>
                  <a:cubicBezTo>
                    <a:pt x="1475643" y="5774599"/>
                    <a:pt x="1299954" y="5634353"/>
                    <a:pt x="1146578" y="5479168"/>
                  </a:cubicBezTo>
                  <a:cubicBezTo>
                    <a:pt x="1069461" y="5401692"/>
                    <a:pt x="999333" y="5319235"/>
                    <a:pt x="933372" y="5234810"/>
                  </a:cubicBezTo>
                  <a:cubicBezTo>
                    <a:pt x="867781" y="5150038"/>
                    <a:pt x="805375" y="5063991"/>
                    <a:pt x="747140" y="4976091"/>
                  </a:cubicBezTo>
                  <a:cubicBezTo>
                    <a:pt x="732182" y="4954319"/>
                    <a:pt x="718082" y="4932199"/>
                    <a:pt x="703616" y="4910196"/>
                  </a:cubicBezTo>
                  <a:lnTo>
                    <a:pt x="662053" y="4846269"/>
                  </a:lnTo>
                  <a:cubicBezTo>
                    <a:pt x="635449" y="4804925"/>
                    <a:pt x="607864" y="4763928"/>
                    <a:pt x="580033" y="4722352"/>
                  </a:cubicBezTo>
                  <a:lnTo>
                    <a:pt x="410105" y="4469193"/>
                  </a:lnTo>
                  <a:cubicBezTo>
                    <a:pt x="353095" y="4382915"/>
                    <a:pt x="296820" y="4294089"/>
                    <a:pt x="244224" y="4201556"/>
                  </a:cubicBezTo>
                  <a:cubicBezTo>
                    <a:pt x="217987" y="4155232"/>
                    <a:pt x="192609" y="4108098"/>
                    <a:pt x="169437" y="4059690"/>
                  </a:cubicBezTo>
                  <a:cubicBezTo>
                    <a:pt x="146388" y="4011165"/>
                    <a:pt x="124932" y="3961715"/>
                    <a:pt x="105929" y="3911221"/>
                  </a:cubicBezTo>
                  <a:cubicBezTo>
                    <a:pt x="87293" y="3860613"/>
                    <a:pt x="70742" y="3809309"/>
                    <a:pt x="57256" y="3757195"/>
                  </a:cubicBezTo>
                  <a:cubicBezTo>
                    <a:pt x="50881" y="3731138"/>
                    <a:pt x="44383" y="3704965"/>
                    <a:pt x="39111" y="3678677"/>
                  </a:cubicBezTo>
                  <a:lnTo>
                    <a:pt x="31142" y="3639300"/>
                  </a:lnTo>
                  <a:lnTo>
                    <a:pt x="24521" y="3599809"/>
                  </a:lnTo>
                  <a:cubicBezTo>
                    <a:pt x="7234" y="3494423"/>
                    <a:pt x="0" y="3388457"/>
                    <a:pt x="0" y="3283418"/>
                  </a:cubicBezTo>
                  <a:cubicBezTo>
                    <a:pt x="491" y="3076698"/>
                    <a:pt x="23418" y="2869978"/>
                    <a:pt x="68045" y="2666963"/>
                  </a:cubicBezTo>
                  <a:cubicBezTo>
                    <a:pt x="112550" y="2464064"/>
                    <a:pt x="180717" y="2265104"/>
                    <a:pt x="272546" y="2076334"/>
                  </a:cubicBezTo>
                  <a:cubicBezTo>
                    <a:pt x="457062" y="1698794"/>
                    <a:pt x="724457" y="1360978"/>
                    <a:pt x="1039300" y="1073307"/>
                  </a:cubicBezTo>
                  <a:cubicBezTo>
                    <a:pt x="1197090" y="929472"/>
                    <a:pt x="1367630" y="798259"/>
                    <a:pt x="1547733" y="680365"/>
                  </a:cubicBezTo>
                  <a:cubicBezTo>
                    <a:pt x="1728081" y="562587"/>
                    <a:pt x="1917870" y="457663"/>
                    <a:pt x="2115995" y="368373"/>
                  </a:cubicBezTo>
                  <a:cubicBezTo>
                    <a:pt x="2512737" y="191070"/>
                    <a:pt x="2939883" y="73870"/>
                    <a:pt x="3377451" y="24304"/>
                  </a:cubicBezTo>
                  <a:cubicBezTo>
                    <a:pt x="3486812" y="12086"/>
                    <a:pt x="3596971" y="4500"/>
                    <a:pt x="3707237" y="148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EC18CE1F-9DF1-47AF-9E66-6CE348AC2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464911 h 6229400"/>
                <a:gd name="connsiteX4" fmla="*/ 5660063 w 5769111"/>
                <a:gd name="connsiteY4" fmla="*/ 1328105 h 6229400"/>
                <a:gd name="connsiteX5" fmla="*/ 4910471 w 5769111"/>
                <a:gd name="connsiteY5" fmla="*/ 781599 h 6229400"/>
                <a:gd name="connsiteX6" fmla="*/ 3882695 w 5769111"/>
                <a:gd name="connsiteY6" fmla="*/ 579048 h 6229400"/>
                <a:gd name="connsiteX7" fmla="*/ 2683153 w 5769111"/>
                <a:gd name="connsiteY7" fmla="*/ 797003 h 6229400"/>
                <a:gd name="connsiteX8" fmla="*/ 1617493 w 5769111"/>
                <a:gd name="connsiteY8" fmla="*/ 1395738 h 6229400"/>
                <a:gd name="connsiteX9" fmla="*/ 880408 w 5769111"/>
                <a:gd name="connsiteY9" fmla="*/ 2259099 h 6229400"/>
                <a:gd name="connsiteX10" fmla="*/ 613135 w 5769111"/>
                <a:gd name="connsiteY10" fmla="*/ 3263863 h 6229400"/>
                <a:gd name="connsiteX11" fmla="*/ 1055484 w 5769111"/>
                <a:gd name="connsiteY11" fmla="*/ 4196825 h 6229400"/>
                <a:gd name="connsiteX12" fmla="*/ 1278376 w 5769111"/>
                <a:gd name="connsiteY12" fmla="*/ 4492950 h 6229400"/>
                <a:gd name="connsiteX13" fmla="*/ 3369851 w 5769111"/>
                <a:gd name="connsiteY13" fmla="*/ 5650468 h 6229400"/>
                <a:gd name="connsiteX14" fmla="*/ 4957551 w 5769111"/>
                <a:gd name="connsiteY14" fmla="*/ 4938355 h 6229400"/>
                <a:gd name="connsiteX15" fmla="*/ 5150773 w 5769111"/>
                <a:gd name="connsiteY15" fmla="*/ 4796950 h 6229400"/>
                <a:gd name="connsiteX16" fmla="*/ 5747247 w 5769111"/>
                <a:gd name="connsiteY16" fmla="*/ 4338176 h 6229400"/>
                <a:gd name="connsiteX17" fmla="*/ 5769111 w 5769111"/>
                <a:gd name="connsiteY17" fmla="*/ 4318497 h 6229400"/>
                <a:gd name="connsiteX18" fmla="*/ 5769111 w 5769111"/>
                <a:gd name="connsiteY18" fmla="*/ 5074612 h 6229400"/>
                <a:gd name="connsiteX19" fmla="*/ 5636252 w 5769111"/>
                <a:gd name="connsiteY19" fmla="*/ 5174208 h 6229400"/>
                <a:gd name="connsiteX20" fmla="*/ 5334922 w 5769111"/>
                <a:gd name="connsiteY20" fmla="*/ 5394528 h 6229400"/>
                <a:gd name="connsiteX21" fmla="*/ 3369727 w 5769111"/>
                <a:gd name="connsiteY21" fmla="*/ 6229400 h 6229400"/>
                <a:gd name="connsiteX22" fmla="*/ 771046 w 5769111"/>
                <a:gd name="connsiteY22" fmla="*/ 4817913 h 6229400"/>
                <a:gd name="connsiteX23" fmla="*/ 0 w 5769111"/>
                <a:gd name="connsiteY23" fmla="*/ 3263748 h 6229400"/>
                <a:gd name="connsiteX24" fmla="*/ 3882695 w 5769111"/>
                <a:gd name="connsiteY24"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769111" h="6229400">
                  <a:moveTo>
                    <a:pt x="3882695" y="0"/>
                  </a:moveTo>
                  <a:cubicBezTo>
                    <a:pt x="4601253" y="0"/>
                    <a:pt x="5210727" y="205477"/>
                    <a:pt x="5691883" y="557381"/>
                  </a:cubicBezTo>
                  <a:lnTo>
                    <a:pt x="5769111" y="620523"/>
                  </a:lnTo>
                  <a:lnTo>
                    <a:pt x="5769111" y="1464911"/>
                  </a:lnTo>
                  <a:lnTo>
                    <a:pt x="5660063" y="1328105"/>
                  </a:lnTo>
                  <a:cubicBezTo>
                    <a:pt x="5449800" y="1091506"/>
                    <a:pt x="5197607" y="907600"/>
                    <a:pt x="4910471" y="781599"/>
                  </a:cubicBezTo>
                  <a:cubicBezTo>
                    <a:pt x="4604088" y="647260"/>
                    <a:pt x="4258349" y="579048"/>
                    <a:pt x="3882695" y="579048"/>
                  </a:cubicBezTo>
                  <a:cubicBezTo>
                    <a:pt x="3484238" y="579048"/>
                    <a:pt x="3080631" y="652240"/>
                    <a:pt x="2683153" y="797003"/>
                  </a:cubicBezTo>
                  <a:cubicBezTo>
                    <a:pt x="2296098" y="937595"/>
                    <a:pt x="1927678" y="1144662"/>
                    <a:pt x="1617493" y="1395738"/>
                  </a:cubicBezTo>
                  <a:cubicBezTo>
                    <a:pt x="1301915" y="1651098"/>
                    <a:pt x="1053890" y="1941665"/>
                    <a:pt x="880408" y="2259099"/>
                  </a:cubicBezTo>
                  <a:cubicBezTo>
                    <a:pt x="703125" y="2583597"/>
                    <a:pt x="613135" y="2921645"/>
                    <a:pt x="613135" y="3263863"/>
                  </a:cubicBezTo>
                  <a:cubicBezTo>
                    <a:pt x="613135" y="3608512"/>
                    <a:pt x="756702" y="3809789"/>
                    <a:pt x="1055484" y="4196825"/>
                  </a:cubicBezTo>
                  <a:cubicBezTo>
                    <a:pt x="1127574" y="4290167"/>
                    <a:pt x="1202116" y="4386753"/>
                    <a:pt x="1278376" y="4492950"/>
                  </a:cubicBezTo>
                  <a:cubicBezTo>
                    <a:pt x="1861105" y="5304313"/>
                    <a:pt x="2486623" y="5650468"/>
                    <a:pt x="3369851" y="5650468"/>
                  </a:cubicBezTo>
                  <a:cubicBezTo>
                    <a:pt x="3949515" y="5650468"/>
                    <a:pt x="4374822" y="5368471"/>
                    <a:pt x="4957551" y="4938355"/>
                  </a:cubicBezTo>
                  <a:cubicBezTo>
                    <a:pt x="5022653" y="4890293"/>
                    <a:pt x="5087755" y="4842811"/>
                    <a:pt x="5150773" y="4796950"/>
                  </a:cubicBezTo>
                  <a:cubicBezTo>
                    <a:pt x="5364254" y="4641404"/>
                    <a:pt x="5570313" y="4491241"/>
                    <a:pt x="5747247" y="4338176"/>
                  </a:cubicBezTo>
                  <a:lnTo>
                    <a:pt x="5769111" y="4318497"/>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5BD26A8C-8D1D-41E6-A71E-FE9AC75F3F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675390 h 6229400"/>
                <a:gd name="connsiteX4" fmla="*/ 5711488 w 5769111"/>
                <a:gd name="connsiteY4" fmla="*/ 1585205 h 6229400"/>
                <a:gd name="connsiteX5" fmla="*/ 5566027 w 5769111"/>
                <a:gd name="connsiteY5" fmla="*/ 1402571 h 6229400"/>
                <a:gd name="connsiteX6" fmla="*/ 4858734 w 5769111"/>
                <a:gd name="connsiteY6" fmla="*/ 886639 h 6229400"/>
                <a:gd name="connsiteX7" fmla="*/ 3882695 w 5769111"/>
                <a:gd name="connsiteY7" fmla="*/ 694858 h 6229400"/>
                <a:gd name="connsiteX8" fmla="*/ 2727046 w 5769111"/>
                <a:gd name="connsiteY8" fmla="*/ 905053 h 6229400"/>
                <a:gd name="connsiteX9" fmla="*/ 1697186 w 5769111"/>
                <a:gd name="connsiteY9" fmla="*/ 1483638 h 6229400"/>
                <a:gd name="connsiteX10" fmla="*/ 989279 w 5769111"/>
                <a:gd name="connsiteY10" fmla="*/ 2312139 h 6229400"/>
                <a:gd name="connsiteX11" fmla="*/ 735615 w 5769111"/>
                <a:gd name="connsiteY11" fmla="*/ 3263863 h 6229400"/>
                <a:gd name="connsiteX12" fmla="*/ 1154424 w 5769111"/>
                <a:gd name="connsiteY12" fmla="*/ 4128614 h 6229400"/>
                <a:gd name="connsiteX13" fmla="*/ 1379768 w 5769111"/>
                <a:gd name="connsiteY13" fmla="*/ 4427981 h 6229400"/>
                <a:gd name="connsiteX14" fmla="*/ 2239456 w 5769111"/>
                <a:gd name="connsiteY14" fmla="*/ 5256947 h 6229400"/>
                <a:gd name="connsiteX15" fmla="*/ 3369727 w 5769111"/>
                <a:gd name="connsiteY15" fmla="*/ 5534658 h 6229400"/>
                <a:gd name="connsiteX16" fmla="*/ 4096760 w 5769111"/>
                <a:gd name="connsiteY16" fmla="*/ 5357817 h 6229400"/>
                <a:gd name="connsiteX17" fmla="*/ 4881905 w 5769111"/>
                <a:gd name="connsiteY17" fmla="*/ 4847212 h 6229400"/>
                <a:gd name="connsiteX18" fmla="*/ 5075739 w 5769111"/>
                <a:gd name="connsiteY18" fmla="*/ 4705346 h 6229400"/>
                <a:gd name="connsiteX19" fmla="*/ 5759930 w 5769111"/>
                <a:gd name="connsiteY19" fmla="*/ 4166809 h 6229400"/>
                <a:gd name="connsiteX20" fmla="*/ 5769111 w 5769111"/>
                <a:gd name="connsiteY20" fmla="*/ 4157764 h 6229400"/>
                <a:gd name="connsiteX21" fmla="*/ 5769111 w 5769111"/>
                <a:gd name="connsiteY21" fmla="*/ 5074612 h 6229400"/>
                <a:gd name="connsiteX22" fmla="*/ 5636252 w 5769111"/>
                <a:gd name="connsiteY22" fmla="*/ 5174208 h 6229400"/>
                <a:gd name="connsiteX23" fmla="*/ 5334922 w 5769111"/>
                <a:gd name="connsiteY23" fmla="*/ 5394528 h 6229400"/>
                <a:gd name="connsiteX24" fmla="*/ 3369727 w 5769111"/>
                <a:gd name="connsiteY24" fmla="*/ 6229400 h 6229400"/>
                <a:gd name="connsiteX25" fmla="*/ 771046 w 5769111"/>
                <a:gd name="connsiteY25" fmla="*/ 4817913 h 6229400"/>
                <a:gd name="connsiteX26" fmla="*/ 0 w 5769111"/>
                <a:gd name="connsiteY26" fmla="*/ 3263748 h 6229400"/>
                <a:gd name="connsiteX27" fmla="*/ 3882695 w 5769111"/>
                <a:gd name="connsiteY27"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69111" h="6229400">
                  <a:moveTo>
                    <a:pt x="3882695" y="0"/>
                  </a:moveTo>
                  <a:cubicBezTo>
                    <a:pt x="4601253" y="0"/>
                    <a:pt x="5210727" y="205477"/>
                    <a:pt x="5691883" y="557381"/>
                  </a:cubicBezTo>
                  <a:lnTo>
                    <a:pt x="5769111" y="620523"/>
                  </a:lnTo>
                  <a:lnTo>
                    <a:pt x="5769111" y="1675390"/>
                  </a:lnTo>
                  <a:lnTo>
                    <a:pt x="5711488" y="1585205"/>
                  </a:lnTo>
                  <a:cubicBezTo>
                    <a:pt x="5665942" y="1521390"/>
                    <a:pt x="5617428" y="1460432"/>
                    <a:pt x="5566027" y="1402571"/>
                  </a:cubicBezTo>
                  <a:cubicBezTo>
                    <a:pt x="5367411" y="1179058"/>
                    <a:pt x="5129563" y="1005460"/>
                    <a:pt x="4858734" y="886639"/>
                  </a:cubicBezTo>
                  <a:cubicBezTo>
                    <a:pt x="4568779" y="759363"/>
                    <a:pt x="4240327" y="694858"/>
                    <a:pt x="3882695" y="694858"/>
                  </a:cubicBezTo>
                  <a:cubicBezTo>
                    <a:pt x="3504835" y="694858"/>
                    <a:pt x="3105151" y="767471"/>
                    <a:pt x="2727046" y="905053"/>
                  </a:cubicBezTo>
                  <a:cubicBezTo>
                    <a:pt x="2352985" y="1041013"/>
                    <a:pt x="1996826" y="1241132"/>
                    <a:pt x="1697186" y="1483638"/>
                  </a:cubicBezTo>
                  <a:cubicBezTo>
                    <a:pt x="1397913" y="1725796"/>
                    <a:pt x="1153199" y="2012308"/>
                    <a:pt x="989279" y="2312139"/>
                  </a:cubicBezTo>
                  <a:cubicBezTo>
                    <a:pt x="820946" y="2620077"/>
                    <a:pt x="735615" y="2940290"/>
                    <a:pt x="735615" y="3263863"/>
                  </a:cubicBezTo>
                  <a:cubicBezTo>
                    <a:pt x="735615" y="3573074"/>
                    <a:pt x="863980" y="3752464"/>
                    <a:pt x="1154424" y="4128614"/>
                  </a:cubicBezTo>
                  <a:cubicBezTo>
                    <a:pt x="1227127" y="4222767"/>
                    <a:pt x="1302282" y="4320162"/>
                    <a:pt x="1379768" y="4427981"/>
                  </a:cubicBezTo>
                  <a:cubicBezTo>
                    <a:pt x="1653784" y="4809458"/>
                    <a:pt x="1934912" y="5080685"/>
                    <a:pt x="2239456" y="5256947"/>
                  </a:cubicBezTo>
                  <a:cubicBezTo>
                    <a:pt x="2562268" y="5443863"/>
                    <a:pt x="2932037" y="5534658"/>
                    <a:pt x="3369727" y="5534658"/>
                  </a:cubicBezTo>
                  <a:cubicBezTo>
                    <a:pt x="3618120" y="5534658"/>
                    <a:pt x="3849103" y="5478491"/>
                    <a:pt x="4096760" y="5357817"/>
                  </a:cubicBezTo>
                  <a:cubicBezTo>
                    <a:pt x="4351037" y="5233901"/>
                    <a:pt x="4602740" y="5053238"/>
                    <a:pt x="4881905" y="4847212"/>
                  </a:cubicBezTo>
                  <a:cubicBezTo>
                    <a:pt x="4947375" y="4798920"/>
                    <a:pt x="5012599" y="4751322"/>
                    <a:pt x="5075739" y="4705346"/>
                  </a:cubicBezTo>
                  <a:cubicBezTo>
                    <a:pt x="5327320" y="4521990"/>
                    <a:pt x="5568418" y="4346256"/>
                    <a:pt x="5759930" y="4166809"/>
                  </a:cubicBezTo>
                  <a:lnTo>
                    <a:pt x="5769111" y="4157764"/>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Graphic 6" descr="Судья">
            <a:extLst>
              <a:ext uri="{FF2B5EF4-FFF2-40B4-BE49-F238E27FC236}">
                <a16:creationId xmlns:a16="http://schemas.microsoft.com/office/drawing/2014/main" id="{2DA8290D-4AEB-76B9-77F2-A207D5EB20A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21726" y="1629089"/>
            <a:ext cx="3620021" cy="3620021"/>
          </a:xfrm>
          <a:prstGeom prst="rect">
            <a:avLst/>
          </a:prstGeom>
        </p:spPr>
      </p:pic>
    </p:spTree>
    <p:extLst>
      <p:ext uri="{BB962C8B-B14F-4D97-AF65-F5344CB8AC3E}">
        <p14:creationId xmlns:p14="http://schemas.microsoft.com/office/powerpoint/2010/main" val="33686453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AC48CE45-767E-488F-D0FA-00E58A3D1EBB}"/>
              </a:ext>
            </a:extLst>
          </p:cNvPr>
          <p:cNvSpPr>
            <a:spLocks noGrp="1"/>
          </p:cNvSpPr>
          <p:nvPr>
            <p:ph type="title"/>
          </p:nvPr>
        </p:nvSpPr>
        <p:spPr>
          <a:xfrm>
            <a:off x="1371597" y="348865"/>
            <a:ext cx="10044023" cy="877729"/>
          </a:xfrm>
        </p:spPr>
        <p:txBody>
          <a:bodyPr anchor="ctr">
            <a:normAutofit/>
          </a:bodyPr>
          <a:lstStyle/>
          <a:p>
            <a:r>
              <a:rPr lang="en" sz="4000" b="0" i="0" u="none" strike="noStrike">
                <a:solidFill>
                  <a:srgbClr val="FFFFFF"/>
                </a:solidFill>
                <a:effectLst/>
                <a:latin typeface="system-ui"/>
              </a:rPr>
              <a:t>Case Study:</a:t>
            </a:r>
            <a:endParaRPr lang="ru-UA" sz="4000">
              <a:solidFill>
                <a:srgbClr val="FFFFFF"/>
              </a:solidFill>
            </a:endParaRPr>
          </a:p>
        </p:txBody>
      </p:sp>
      <p:graphicFrame>
        <p:nvGraphicFramePr>
          <p:cNvPr id="5" name="Объект 2">
            <a:extLst>
              <a:ext uri="{FF2B5EF4-FFF2-40B4-BE49-F238E27FC236}">
                <a16:creationId xmlns:a16="http://schemas.microsoft.com/office/drawing/2014/main" id="{414FB75B-2DB1-7CC9-468D-320B22B4D122}"/>
              </a:ext>
            </a:extLst>
          </p:cNvPr>
          <p:cNvGraphicFramePr>
            <a:graphicFrameLocks noGrp="1"/>
          </p:cNvGraphicFramePr>
          <p:nvPr>
            <p:ph sz="quarter" idx="13"/>
            <p:extLst>
              <p:ext uri="{D42A27DB-BD31-4B8C-83A1-F6EECF244321}">
                <p14:modId xmlns:p14="http://schemas.microsoft.com/office/powerpoint/2010/main" val="2703830916"/>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92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Изображение выглядит как текст, Шрифт&#10;&#10;Контент, сгенерированный ИИ, может содержать ошибки.">
            <a:extLst>
              <a:ext uri="{FF2B5EF4-FFF2-40B4-BE49-F238E27FC236}">
                <a16:creationId xmlns:a16="http://schemas.microsoft.com/office/drawing/2014/main" id="{A8BCE5C1-B1FA-7980-B7D5-2605E7E53F72}"/>
              </a:ext>
            </a:extLst>
          </p:cNvPr>
          <p:cNvPicPr>
            <a:picLocks noChangeAspect="1"/>
          </p:cNvPicPr>
          <p:nvPr/>
        </p:nvPicPr>
        <p:blipFill>
          <a:blip r:embed="rId2">
            <a:extLst>
              <a:ext uri="{837473B0-CC2E-450A-ABE3-18F120FF3D39}">
                <a1611:picAttrSrcUrl xmlns:a1611="http://schemas.microsoft.com/office/drawing/2016/11/main" r:id="rId3"/>
              </a:ext>
            </a:extLst>
          </a:blip>
          <a:srcRect l="14807" r="26150"/>
          <a:stretch/>
        </p:blipFill>
        <p:spPr>
          <a:xfrm>
            <a:off x="6103027" y="10"/>
            <a:ext cx="6088971" cy="6857990"/>
          </a:xfrm>
          <a:prstGeom prst="rect">
            <a:avLst/>
          </a:prstGeom>
        </p:spPr>
      </p:pic>
      <p:sp useBgFill="1">
        <p:nvSpPr>
          <p:cNvPr id="13" name="Rectangle 12">
            <a:extLst>
              <a:ext uri="{FF2B5EF4-FFF2-40B4-BE49-F238E27FC236}">
                <a16:creationId xmlns:a16="http://schemas.microsoft.com/office/drawing/2014/main" id="{59B296B9-C5A5-4E4F-9B60-C907B5F14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Rectangle 14">
            <a:extLst>
              <a:ext uri="{FF2B5EF4-FFF2-40B4-BE49-F238E27FC236}">
                <a16:creationId xmlns:a16="http://schemas.microsoft.com/office/drawing/2014/main" id="{D0300FD3-5AF1-6305-15FA-907807267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2285995"/>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FE54F05F-3F41-FC68-310A-A51C232D9C05}"/>
              </a:ext>
            </a:extLst>
          </p:cNvPr>
          <p:cNvSpPr>
            <a:spLocks noGrp="1"/>
          </p:cNvSpPr>
          <p:nvPr>
            <p:ph type="title"/>
          </p:nvPr>
        </p:nvSpPr>
        <p:spPr>
          <a:xfrm>
            <a:off x="761801" y="328512"/>
            <a:ext cx="4778387" cy="1628970"/>
          </a:xfrm>
        </p:spPr>
        <p:txBody>
          <a:bodyPr anchor="ctr">
            <a:normAutofit/>
          </a:bodyPr>
          <a:lstStyle/>
          <a:p>
            <a:r>
              <a:rPr lang="en" sz="3100" b="1" i="0" u="none" strike="noStrike">
                <a:effectLst/>
              </a:rPr>
              <a:t>Case Study: Corporate Accountability Gone Wrong</a:t>
            </a:r>
            <a:br>
              <a:rPr lang="en" sz="3100" b="0" i="0" u="none" strike="noStrike">
                <a:effectLst/>
              </a:rPr>
            </a:br>
            <a:endParaRPr lang="ru-UA" sz="3100"/>
          </a:p>
        </p:txBody>
      </p:sp>
      <p:sp>
        <p:nvSpPr>
          <p:cNvPr id="3" name="Объект 2">
            <a:extLst>
              <a:ext uri="{FF2B5EF4-FFF2-40B4-BE49-F238E27FC236}">
                <a16:creationId xmlns:a16="http://schemas.microsoft.com/office/drawing/2014/main" id="{8EC025B0-7870-4FFD-EA4E-B04B2FC158C2}"/>
              </a:ext>
            </a:extLst>
          </p:cNvPr>
          <p:cNvSpPr>
            <a:spLocks noGrp="1"/>
          </p:cNvSpPr>
          <p:nvPr>
            <p:ph idx="1"/>
          </p:nvPr>
        </p:nvSpPr>
        <p:spPr>
          <a:xfrm>
            <a:off x="761801" y="2884929"/>
            <a:ext cx="4659756" cy="3374137"/>
          </a:xfrm>
        </p:spPr>
        <p:txBody>
          <a:bodyPr anchor="ctr">
            <a:normAutofit/>
          </a:bodyPr>
          <a:lstStyle/>
          <a:p>
            <a:pPr>
              <a:buFont typeface="Arial" panose="020B0604020202020204" pitchFamily="34" charset="0"/>
              <a:buChar char="•"/>
            </a:pPr>
            <a:r>
              <a:rPr lang="en" sz="2000" b="0" i="0" u="none" strike="noStrike">
                <a:effectLst/>
              </a:rPr>
              <a:t>Scenario: A multinational company outsources production to a low-cost factory. Labor rights violations are exposed, sparking public outrage and investor panic.</a:t>
            </a:r>
          </a:p>
          <a:p>
            <a:pPr>
              <a:buFont typeface="Arial" panose="020B0604020202020204" pitchFamily="34" charset="0"/>
              <a:buChar char="•"/>
            </a:pPr>
            <a:r>
              <a:rPr lang="en" sz="2000" b="0" i="0" u="none" strike="noStrike">
                <a:effectLst/>
              </a:rPr>
              <a:t>Lesson: Failing to integrate human rights considerations can lead to financial loss and brand damage.</a:t>
            </a:r>
          </a:p>
          <a:p>
            <a:pPr>
              <a:buFont typeface="Arial" panose="020B0604020202020204" pitchFamily="34" charset="0"/>
              <a:buChar char="•"/>
            </a:pPr>
            <a:r>
              <a:rPr lang="en" sz="2000" b="0" i="0" u="none" strike="noStrike">
                <a:effectLst/>
              </a:rPr>
              <a:t>Punchline: Turns out, human rights violations are not just morally wrong—they’re also expensive.</a:t>
            </a:r>
          </a:p>
          <a:p>
            <a:endParaRPr lang="ru-UA" sz="2000"/>
          </a:p>
        </p:txBody>
      </p:sp>
      <p:sp>
        <p:nvSpPr>
          <p:cNvPr id="6" name="TextBox 5">
            <a:extLst>
              <a:ext uri="{FF2B5EF4-FFF2-40B4-BE49-F238E27FC236}">
                <a16:creationId xmlns:a16="http://schemas.microsoft.com/office/drawing/2014/main" id="{31A86594-1E78-7C40-D520-E99C55DC7F44}"/>
              </a:ext>
            </a:extLst>
          </p:cNvPr>
          <p:cNvSpPr txBox="1"/>
          <p:nvPr/>
        </p:nvSpPr>
        <p:spPr>
          <a:xfrm>
            <a:off x="9456955" y="6657945"/>
            <a:ext cx="2735043"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esheninger.blogspot.com/2018/09/5-strategies-to-create-culture-of.html">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3.0/">
                  <a:extLst>
                    <a:ext uri="{A12FA001-AC4F-418D-AE19-62706E023703}">
                      <ahyp:hlinkClr xmlns:ahyp="http://schemas.microsoft.com/office/drawing/2018/hyperlinkcolor" val="tx"/>
                    </a:ext>
                  </a:extLst>
                </a:hlinkClick>
              </a:rPr>
              <a:t>CC BY</a:t>
            </a:r>
            <a:endParaRPr lang="ru-UA" sz="700">
              <a:solidFill>
                <a:srgbClr val="FFFFFF"/>
              </a:solidFill>
            </a:endParaRPr>
          </a:p>
        </p:txBody>
      </p:sp>
    </p:spTree>
    <p:extLst>
      <p:ext uri="{BB962C8B-B14F-4D97-AF65-F5344CB8AC3E}">
        <p14:creationId xmlns:p14="http://schemas.microsoft.com/office/powerpoint/2010/main" val="33710047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D146F891-5313-202F-3527-7BCD64F63BD3}"/>
              </a:ext>
            </a:extLst>
          </p:cNvPr>
          <p:cNvSpPr>
            <a:spLocks noGrp="1"/>
          </p:cNvSpPr>
          <p:nvPr>
            <p:ph type="title"/>
          </p:nvPr>
        </p:nvSpPr>
        <p:spPr>
          <a:xfrm>
            <a:off x="686834" y="1153572"/>
            <a:ext cx="3200400" cy="4461163"/>
          </a:xfrm>
        </p:spPr>
        <p:txBody>
          <a:bodyPr>
            <a:normAutofit/>
          </a:bodyPr>
          <a:lstStyle/>
          <a:p>
            <a:r>
              <a:rPr lang="en" sz="4100" b="1" dirty="0">
                <a:solidFill>
                  <a:srgbClr val="FFFFFF"/>
                </a:solidFill>
                <a:latin typeface="system-ui"/>
              </a:rPr>
              <a:t>Legal Framework Governing Transnational Corporations (TNCs)</a:t>
            </a:r>
            <a:br>
              <a:rPr lang="en" sz="4100" b="1" dirty="0">
                <a:solidFill>
                  <a:srgbClr val="FFFFFF"/>
                </a:solidFill>
                <a:latin typeface="system-ui"/>
              </a:rPr>
            </a:br>
            <a:endParaRPr lang="ru-UA" sz="4100"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Объект 2">
            <a:extLst>
              <a:ext uri="{FF2B5EF4-FFF2-40B4-BE49-F238E27FC236}">
                <a16:creationId xmlns:a16="http://schemas.microsoft.com/office/drawing/2014/main" id="{5BE65743-C5CD-DC67-0484-1F75916AAD02}"/>
              </a:ext>
            </a:extLst>
          </p:cNvPr>
          <p:cNvSpPr>
            <a:spLocks noGrp="1"/>
          </p:cNvSpPr>
          <p:nvPr>
            <p:ph sz="quarter" idx="13"/>
          </p:nvPr>
        </p:nvSpPr>
        <p:spPr>
          <a:xfrm>
            <a:off x="4447308" y="591344"/>
            <a:ext cx="6906491" cy="5585619"/>
          </a:xfrm>
        </p:spPr>
        <p:txBody>
          <a:bodyPr anchor="ctr">
            <a:normAutofit/>
          </a:bodyPr>
          <a:lstStyle/>
          <a:p>
            <a:pPr>
              <a:spcBef>
                <a:spcPts val="900"/>
              </a:spcBef>
              <a:spcAft>
                <a:spcPts val="900"/>
              </a:spcAft>
              <a:buFont typeface="Arial" panose="020B0604020202020204" pitchFamily="34" charset="0"/>
              <a:buChar char="•"/>
            </a:pPr>
            <a:r>
              <a:rPr lang="en" sz="1500" b="0" i="0" u="none" strike="noStrike" dirty="0">
                <a:effectLst/>
                <a:latin typeface="system-ui"/>
              </a:rPr>
              <a:t>Explanation : TNCs operate across borders, complicating regulatory oversight. Key instruments include:</a:t>
            </a:r>
          </a:p>
          <a:p>
            <a:pPr marL="742950" lvl="1" indent="-285750">
              <a:spcBef>
                <a:spcPts val="900"/>
              </a:spcBef>
              <a:spcAft>
                <a:spcPts val="900"/>
              </a:spcAft>
              <a:buFont typeface="Arial" panose="020B0604020202020204" pitchFamily="34" charset="0"/>
              <a:buChar char="•"/>
            </a:pPr>
            <a:r>
              <a:rPr lang="en" sz="1500" b="0" i="0" u="none" strike="noStrike" dirty="0">
                <a:effectLst/>
                <a:latin typeface="system-ui"/>
              </a:rPr>
              <a:t>OECD Guidelines for Multinational Enterprises : Voluntary standards promoting responsible business conduct.</a:t>
            </a:r>
          </a:p>
          <a:p>
            <a:pPr marL="742950" lvl="1" indent="-285750">
              <a:spcBef>
                <a:spcPts val="900"/>
              </a:spcBef>
              <a:spcAft>
                <a:spcPts val="900"/>
              </a:spcAft>
              <a:buFont typeface="Arial" panose="020B0604020202020204" pitchFamily="34" charset="0"/>
              <a:buChar char="•"/>
            </a:pPr>
            <a:r>
              <a:rPr lang="en" sz="1500" b="0" i="0" u="none" strike="noStrike" dirty="0">
                <a:effectLst/>
                <a:latin typeface="system-ui"/>
              </a:rPr>
              <a:t>UN Draft Treaty on Business and Human Rights : A binding instrument under negotiation to address gaps in accountability.</a:t>
            </a:r>
          </a:p>
          <a:p>
            <a:pPr>
              <a:spcBef>
                <a:spcPts val="900"/>
              </a:spcBef>
              <a:spcAft>
                <a:spcPts val="900"/>
              </a:spcAft>
              <a:buFont typeface="Arial" panose="020B0604020202020204" pitchFamily="34" charset="0"/>
              <a:buChar char="•"/>
            </a:pPr>
            <a:r>
              <a:rPr lang="en" sz="1500" b="0" i="0" u="none" strike="noStrike" dirty="0">
                <a:effectLst/>
                <a:latin typeface="system-ui"/>
              </a:rPr>
              <a:t>Challenge : Current frameworks rely heavily on voluntary compliance, limiting effectiveness.</a:t>
            </a:r>
          </a:p>
          <a:p>
            <a:pPr>
              <a:spcBef>
                <a:spcPts val="900"/>
              </a:spcBef>
              <a:spcAft>
                <a:spcPts val="900"/>
              </a:spcAft>
              <a:buFont typeface="Arial" panose="020B0604020202020204" pitchFamily="34" charset="0"/>
              <a:buChar char="•"/>
            </a:pPr>
            <a:r>
              <a:rPr lang="en" sz="1500" b="0" i="0" u="none" strike="noStrike" dirty="0">
                <a:effectLst/>
                <a:latin typeface="system-ui"/>
              </a:rPr>
              <a:t>Example : Shell’s oil spills in Nigeria sparked lawsuits in UK courts, highlighting jurisdictional complexities.</a:t>
            </a:r>
          </a:p>
          <a:p>
            <a:pPr>
              <a:buNone/>
            </a:pPr>
            <a:br>
              <a:rPr lang="en" sz="1500" dirty="0"/>
            </a:br>
            <a:endParaRPr lang="ru-UA" sz="1500" dirty="0"/>
          </a:p>
        </p:txBody>
      </p:sp>
    </p:spTree>
    <p:extLst>
      <p:ext uri="{BB962C8B-B14F-4D97-AF65-F5344CB8AC3E}">
        <p14:creationId xmlns:p14="http://schemas.microsoft.com/office/powerpoint/2010/main" val="9929169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B720E305-0453-EA2B-5A00-7E9F768AF0B1}"/>
              </a:ext>
            </a:extLst>
          </p:cNvPr>
          <p:cNvSpPr>
            <a:spLocks noGrp="1"/>
          </p:cNvSpPr>
          <p:nvPr>
            <p:ph type="title"/>
          </p:nvPr>
        </p:nvSpPr>
        <p:spPr>
          <a:xfrm>
            <a:off x="1171074" y="1396686"/>
            <a:ext cx="3240506" cy="4064628"/>
          </a:xfrm>
        </p:spPr>
        <p:txBody>
          <a:bodyPr>
            <a:normAutofit/>
          </a:bodyPr>
          <a:lstStyle/>
          <a:p>
            <a:r>
              <a:rPr lang="en" sz="3700" b="1" dirty="0">
                <a:solidFill>
                  <a:srgbClr val="FFFFFF"/>
                </a:solidFill>
                <a:latin typeface="system-ui"/>
              </a:rPr>
              <a:t>Extraterritorial Obligations of States</a:t>
            </a:r>
            <a:br>
              <a:rPr lang="en" sz="3700" b="1" dirty="0">
                <a:solidFill>
                  <a:srgbClr val="FFFFFF"/>
                </a:solidFill>
                <a:latin typeface="system-ui"/>
              </a:rPr>
            </a:br>
            <a:endParaRPr lang="ru-UA" sz="3700" dirty="0">
              <a:solidFill>
                <a:srgbClr val="FFFFFF"/>
              </a:solidFill>
            </a:endParaRP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Объект 2">
            <a:extLst>
              <a:ext uri="{FF2B5EF4-FFF2-40B4-BE49-F238E27FC236}">
                <a16:creationId xmlns:a16="http://schemas.microsoft.com/office/drawing/2014/main" id="{068C7E24-004C-7B5F-3A2E-E9BEF09AA1DA}"/>
              </a:ext>
            </a:extLst>
          </p:cNvPr>
          <p:cNvSpPr>
            <a:spLocks noGrp="1"/>
          </p:cNvSpPr>
          <p:nvPr>
            <p:ph sz="quarter" idx="13"/>
          </p:nvPr>
        </p:nvSpPr>
        <p:spPr>
          <a:xfrm>
            <a:off x="5370153" y="1526033"/>
            <a:ext cx="5536397" cy="3935281"/>
          </a:xfrm>
        </p:spPr>
        <p:txBody>
          <a:bodyPr>
            <a:normAutofit/>
          </a:bodyPr>
          <a:lstStyle/>
          <a:p>
            <a:pPr>
              <a:spcBef>
                <a:spcPts val="900"/>
              </a:spcBef>
              <a:spcAft>
                <a:spcPts val="900"/>
              </a:spcAft>
              <a:buFont typeface="Arial" panose="020B0604020202020204" pitchFamily="34" charset="0"/>
              <a:buChar char="•"/>
            </a:pPr>
            <a:r>
              <a:rPr lang="en" sz="2000" b="0" i="0" u="none" strike="noStrike" dirty="0">
                <a:effectLst/>
                <a:latin typeface="Times New Roman" panose="02020603050405020304" pitchFamily="18" charset="0"/>
                <a:cs typeface="Times New Roman" panose="02020603050405020304" pitchFamily="18" charset="0"/>
              </a:rPr>
              <a:t>Explanation : States have obligations to regulate TNCs headquartered within their borders, even when abuses occur abroad.</a:t>
            </a:r>
          </a:p>
          <a:p>
            <a:pPr>
              <a:spcBef>
                <a:spcPts val="900"/>
              </a:spcBef>
              <a:spcAft>
                <a:spcPts val="900"/>
              </a:spcAft>
              <a:buFont typeface="Arial" panose="020B0604020202020204" pitchFamily="34" charset="0"/>
              <a:buChar char="•"/>
            </a:pPr>
            <a:r>
              <a:rPr lang="en" sz="2000" b="0" i="0" u="none" strike="noStrike" dirty="0">
                <a:effectLst/>
                <a:latin typeface="Times New Roman" panose="02020603050405020304" pitchFamily="18" charset="0"/>
                <a:cs typeface="Times New Roman" panose="02020603050405020304" pitchFamily="18" charset="0"/>
              </a:rPr>
              <a:t>Legal Basis :</a:t>
            </a:r>
          </a:p>
          <a:p>
            <a:pPr marL="742950" lvl="1" indent="-285750">
              <a:spcBef>
                <a:spcPts val="900"/>
              </a:spcBef>
              <a:spcAft>
                <a:spcPts val="900"/>
              </a:spcAft>
              <a:buFont typeface="Arial" panose="020B0604020202020204" pitchFamily="34" charset="0"/>
              <a:buChar char="•"/>
            </a:pPr>
            <a:r>
              <a:rPr lang="en" sz="2000" b="0" i="0" u="none" strike="noStrike" dirty="0">
                <a:effectLst/>
                <a:latin typeface="Times New Roman" panose="02020603050405020304" pitchFamily="18" charset="0"/>
                <a:cs typeface="Times New Roman" panose="02020603050405020304" pitchFamily="18" charset="0"/>
              </a:rPr>
              <a:t>Maastricht Principles : Clarify states’ duties to protect against extraterritorial human rights violations.</a:t>
            </a:r>
          </a:p>
          <a:p>
            <a:pPr>
              <a:spcBef>
                <a:spcPts val="900"/>
              </a:spcBef>
              <a:spcAft>
                <a:spcPts val="900"/>
              </a:spcAft>
              <a:buFont typeface="Arial" panose="020B0604020202020204" pitchFamily="34" charset="0"/>
              <a:buChar char="•"/>
            </a:pPr>
            <a:r>
              <a:rPr lang="en" sz="2000" b="0" i="0" u="none" strike="noStrike" dirty="0">
                <a:effectLst/>
                <a:latin typeface="Times New Roman" panose="02020603050405020304" pitchFamily="18" charset="0"/>
                <a:cs typeface="Times New Roman" panose="02020603050405020304" pitchFamily="18" charset="0"/>
              </a:rPr>
              <a:t>Example : In 2021, a Dutch court ruled that Royal Dutch Shell must reduce emissions, setting a precedent for holding TNCs accountable globally.</a:t>
            </a:r>
          </a:p>
          <a:p>
            <a:endParaRPr lang="ru-UA" sz="1300" dirty="0"/>
          </a:p>
        </p:txBody>
      </p:sp>
    </p:spTree>
    <p:extLst>
      <p:ext uri="{BB962C8B-B14F-4D97-AF65-F5344CB8AC3E}">
        <p14:creationId xmlns:p14="http://schemas.microsoft.com/office/powerpoint/2010/main" val="14367542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3" name="Rectangle 12">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92E72C9B-FA28-00C1-F551-280C9C57A312}"/>
              </a:ext>
            </a:extLst>
          </p:cNvPr>
          <p:cNvSpPr>
            <a:spLocks noGrp="1"/>
          </p:cNvSpPr>
          <p:nvPr>
            <p:ph type="title"/>
          </p:nvPr>
        </p:nvSpPr>
        <p:spPr>
          <a:xfrm>
            <a:off x="761803" y="350196"/>
            <a:ext cx="4646904" cy="1624520"/>
          </a:xfrm>
        </p:spPr>
        <p:txBody>
          <a:bodyPr anchor="ctr">
            <a:normAutofit/>
          </a:bodyPr>
          <a:lstStyle/>
          <a:p>
            <a:r>
              <a:rPr lang="en" sz="4000" b="0" i="0" u="none" strike="noStrike">
                <a:effectLst/>
                <a:latin typeface="system-ui"/>
              </a:rPr>
              <a:t>Case Study:</a:t>
            </a:r>
            <a:endParaRPr lang="ru-UA" sz="4000"/>
          </a:p>
        </p:txBody>
      </p:sp>
      <p:pic>
        <p:nvPicPr>
          <p:cNvPr id="6" name="Рисунок 5" descr="Изображение выглядит как небо, на открытом воздухе, обувь, человек&#10;&#10;Контент, сгенерированный ИИ, может содержать ошибки.">
            <a:extLst>
              <a:ext uri="{FF2B5EF4-FFF2-40B4-BE49-F238E27FC236}">
                <a16:creationId xmlns:a16="http://schemas.microsoft.com/office/drawing/2014/main" id="{050F1C95-EE89-5EA6-C488-858494EE0303}"/>
              </a:ext>
            </a:extLst>
          </p:cNvPr>
          <p:cNvPicPr>
            <a:picLocks noChangeAspect="1"/>
          </p:cNvPicPr>
          <p:nvPr/>
        </p:nvPicPr>
        <p:blipFill>
          <a:blip r:embed="rId2">
            <a:extLst>
              <a:ext uri="{837473B0-CC2E-450A-ABE3-18F120FF3D39}">
                <a1611:picAttrSrcUrl xmlns:a1611="http://schemas.microsoft.com/office/drawing/2016/11/main" r:id="rId3"/>
              </a:ext>
            </a:extLst>
          </a:blip>
          <a:srcRect r="40599" b="-2"/>
          <a:stretch/>
        </p:blipFill>
        <p:spPr>
          <a:xfrm>
            <a:off x="6096000" y="1"/>
            <a:ext cx="6102825" cy="6858000"/>
          </a:xfrm>
          <a:prstGeom prst="rect">
            <a:avLst/>
          </a:prstGeom>
        </p:spPr>
      </p:pic>
      <p:graphicFrame>
        <p:nvGraphicFramePr>
          <p:cNvPr id="5" name="Объект 2">
            <a:extLst>
              <a:ext uri="{FF2B5EF4-FFF2-40B4-BE49-F238E27FC236}">
                <a16:creationId xmlns:a16="http://schemas.microsoft.com/office/drawing/2014/main" id="{D61586C3-6EAE-D6AF-4963-490D7CD089F4}"/>
              </a:ext>
            </a:extLst>
          </p:cNvPr>
          <p:cNvGraphicFramePr>
            <a:graphicFrameLocks noGrp="1"/>
          </p:cNvGraphicFramePr>
          <p:nvPr>
            <p:ph sz="quarter" idx="13"/>
            <p:extLst>
              <p:ext uri="{D42A27DB-BD31-4B8C-83A1-F6EECF244321}">
                <p14:modId xmlns:p14="http://schemas.microsoft.com/office/powerpoint/2010/main" val="4067786677"/>
              </p:ext>
            </p:extLst>
          </p:nvPr>
        </p:nvGraphicFramePr>
        <p:xfrm>
          <a:off x="298938" y="2127738"/>
          <a:ext cx="5627077" cy="422861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095039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DA1F35B-C8F7-4A5A-9339-7DA4D785B3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c 10">
            <a:extLst>
              <a:ext uri="{FF2B5EF4-FFF2-40B4-BE49-F238E27FC236}">
                <a16:creationId xmlns:a16="http://schemas.microsoft.com/office/drawing/2014/main" id="{B2D4AD41-40DA-4A81-92F5-B6E3BA1ED8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746107">
            <a:off x="8175088" y="457951"/>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Заголовок 1">
            <a:extLst>
              <a:ext uri="{FF2B5EF4-FFF2-40B4-BE49-F238E27FC236}">
                <a16:creationId xmlns:a16="http://schemas.microsoft.com/office/drawing/2014/main" id="{9091CE64-7745-699A-CF87-65CE4F9FBD97}"/>
              </a:ext>
            </a:extLst>
          </p:cNvPr>
          <p:cNvSpPr>
            <a:spLocks noGrp="1"/>
          </p:cNvSpPr>
          <p:nvPr>
            <p:ph type="title"/>
          </p:nvPr>
        </p:nvSpPr>
        <p:spPr>
          <a:xfrm>
            <a:off x="838200" y="365125"/>
            <a:ext cx="10515600" cy="1325563"/>
          </a:xfrm>
        </p:spPr>
        <p:txBody>
          <a:bodyPr>
            <a:normAutofit/>
          </a:bodyPr>
          <a:lstStyle/>
          <a:p>
            <a:pPr algn="ctr"/>
            <a:r>
              <a:rPr lang="en" sz="3700" b="1" dirty="0"/>
              <a:t>TO CONCLUDE</a:t>
            </a:r>
            <a:br>
              <a:rPr lang="en" sz="3700" b="0" i="0" u="none" strike="noStrike" dirty="0">
                <a:effectLst/>
              </a:rPr>
            </a:br>
            <a:endParaRPr lang="ru-UA" sz="3700" dirty="0"/>
          </a:p>
        </p:txBody>
      </p:sp>
      <p:graphicFrame>
        <p:nvGraphicFramePr>
          <p:cNvPr id="5" name="Объект 2">
            <a:extLst>
              <a:ext uri="{FF2B5EF4-FFF2-40B4-BE49-F238E27FC236}">
                <a16:creationId xmlns:a16="http://schemas.microsoft.com/office/drawing/2014/main" id="{AB1B1952-108C-AF4B-9F12-BD4FA040A62C}"/>
              </a:ext>
            </a:extLst>
          </p:cNvPr>
          <p:cNvGraphicFramePr>
            <a:graphicFrameLocks noGrp="1"/>
          </p:cNvGraphicFramePr>
          <p:nvPr>
            <p:ph sz="quarter" idx="13"/>
            <p:extLst>
              <p:ext uri="{D42A27DB-BD31-4B8C-83A1-F6EECF244321}">
                <p14:modId xmlns:p14="http://schemas.microsoft.com/office/powerpoint/2010/main" val="428858507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130429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88796749-6810-9580-3646-0BDE4F3E0DEA}"/>
              </a:ext>
            </a:extLst>
          </p:cNvPr>
          <p:cNvSpPr>
            <a:spLocks noGrp="1"/>
          </p:cNvSpPr>
          <p:nvPr>
            <p:ph type="title"/>
          </p:nvPr>
        </p:nvSpPr>
        <p:spPr>
          <a:xfrm>
            <a:off x="686834" y="1153572"/>
            <a:ext cx="3200400" cy="4461163"/>
          </a:xfrm>
        </p:spPr>
        <p:txBody>
          <a:bodyPr>
            <a:normAutofit/>
          </a:bodyPr>
          <a:lstStyle/>
          <a:p>
            <a:r>
              <a:rPr lang="en" b="1" i="0" u="none" strike="noStrike">
                <a:solidFill>
                  <a:srgbClr val="FFFFFF"/>
                </a:solidFill>
                <a:effectLst/>
              </a:rPr>
              <a:t>EU Draft Directive on Due Diligence</a:t>
            </a:r>
            <a:br>
              <a:rPr lang="en" b="0" i="0" u="none" strike="noStrike">
                <a:solidFill>
                  <a:srgbClr val="FFFFFF"/>
                </a:solidFill>
                <a:effectLst/>
              </a:rPr>
            </a:br>
            <a:endParaRPr lang="ru-UA">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Объект 2">
            <a:extLst>
              <a:ext uri="{FF2B5EF4-FFF2-40B4-BE49-F238E27FC236}">
                <a16:creationId xmlns:a16="http://schemas.microsoft.com/office/drawing/2014/main" id="{1BC6C4D1-3585-071E-E2FF-9C2D9D3EF084}"/>
              </a:ext>
            </a:extLst>
          </p:cNvPr>
          <p:cNvSpPr>
            <a:spLocks noGrp="1"/>
          </p:cNvSpPr>
          <p:nvPr>
            <p:ph sz="quarter" idx="13"/>
          </p:nvPr>
        </p:nvSpPr>
        <p:spPr>
          <a:xfrm>
            <a:off x="4447308" y="591344"/>
            <a:ext cx="6906491" cy="5585619"/>
          </a:xfrm>
        </p:spPr>
        <p:txBody>
          <a:bodyPr anchor="ctr">
            <a:normAutofit/>
          </a:bodyPr>
          <a:lstStyle/>
          <a:p>
            <a:pPr>
              <a:buFont typeface="Arial" panose="020B0604020202020204" pitchFamily="34" charset="0"/>
              <a:buChar char="•"/>
            </a:pPr>
            <a:r>
              <a:rPr lang="en" sz="1700" b="0" i="0" u="none" strike="noStrike">
                <a:effectLst/>
              </a:rPr>
              <a:t>This directive emphasizes that companies must conduct due diligence to prevent human rights violations, especially in global supply chains.</a:t>
            </a:r>
          </a:p>
          <a:p>
            <a:pPr>
              <a:buFont typeface="Arial" panose="020B0604020202020204" pitchFamily="34" charset="0"/>
              <a:buChar char="•"/>
            </a:pPr>
            <a:r>
              <a:rPr lang="en" sz="1700" b="0" i="0" u="none" strike="noStrike">
                <a:effectLst/>
              </a:rPr>
              <a:t>Key Elements:</a:t>
            </a:r>
          </a:p>
          <a:p>
            <a:pPr marL="742950" lvl="1" indent="-285750">
              <a:buFont typeface="Arial" panose="020B0604020202020204" pitchFamily="34" charset="0"/>
              <a:buChar char="•"/>
            </a:pPr>
            <a:r>
              <a:rPr lang="en" sz="1700" b="0" i="0" u="none" strike="noStrike">
                <a:effectLst/>
              </a:rPr>
              <a:t>Risk identification and assessment</a:t>
            </a:r>
          </a:p>
          <a:p>
            <a:pPr marL="742950" lvl="1" indent="-285750">
              <a:buFont typeface="Arial" panose="020B0604020202020204" pitchFamily="34" charset="0"/>
              <a:buChar char="•"/>
            </a:pPr>
            <a:r>
              <a:rPr lang="en" sz="1700" b="0" i="0" u="none" strike="noStrike">
                <a:effectLst/>
              </a:rPr>
              <a:t>Mitigation and prevention strategies</a:t>
            </a:r>
          </a:p>
          <a:p>
            <a:pPr marL="742950" lvl="1" indent="-285750">
              <a:buFont typeface="Arial" panose="020B0604020202020204" pitchFamily="34" charset="0"/>
              <a:buChar char="•"/>
            </a:pPr>
            <a:r>
              <a:rPr lang="en" sz="1700" b="0" i="0" u="none" strike="noStrike">
                <a:effectLst/>
              </a:rPr>
              <a:t>Transparency and public reporting</a:t>
            </a:r>
          </a:p>
          <a:p>
            <a:pPr>
              <a:buFont typeface="Arial" panose="020B0604020202020204" pitchFamily="34" charset="0"/>
              <a:buChar char="•"/>
            </a:pPr>
            <a:r>
              <a:rPr lang="en" sz="1700" b="0" i="0" u="none" strike="noStrike">
                <a:effectLst/>
              </a:rPr>
              <a:t>Modern Trend: Due diligence is shifting from voluntary initiatives to binding legal requirements.</a:t>
            </a:r>
          </a:p>
          <a:p>
            <a:pPr>
              <a:buFont typeface="Arial" panose="020B0604020202020204" pitchFamily="34" charset="0"/>
              <a:buChar char="•"/>
            </a:pPr>
            <a:r>
              <a:rPr lang="en" sz="1700" b="0" i="0" u="none" strike="noStrike">
                <a:effectLst/>
              </a:rPr>
              <a:t>Joke: Imagine telling a CEO that transparency is non-negotiable—it’s like asking a magician to reveal their tricks.</a:t>
            </a:r>
          </a:p>
          <a:p>
            <a:endParaRPr lang="ru-UA" sz="1700"/>
          </a:p>
        </p:txBody>
      </p:sp>
    </p:spTree>
    <p:extLst>
      <p:ext uri="{BB962C8B-B14F-4D97-AF65-F5344CB8AC3E}">
        <p14:creationId xmlns:p14="http://schemas.microsoft.com/office/powerpoint/2010/main" val="28558038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B5D43143-C9B8-47B4-E05C-A188A282E451}"/>
              </a:ext>
            </a:extLst>
          </p:cNvPr>
          <p:cNvSpPr>
            <a:spLocks noGrp="1"/>
          </p:cNvSpPr>
          <p:nvPr>
            <p:ph type="title"/>
          </p:nvPr>
        </p:nvSpPr>
        <p:spPr>
          <a:xfrm>
            <a:off x="838200" y="365125"/>
            <a:ext cx="10515600" cy="1325563"/>
          </a:xfrm>
        </p:spPr>
        <p:txBody>
          <a:bodyPr>
            <a:normAutofit/>
          </a:bodyPr>
          <a:lstStyle/>
          <a:p>
            <a:r>
              <a:rPr lang="en" b="1" i="0" u="none" strike="noStrike">
                <a:effectLst/>
              </a:rPr>
              <a:t>National Protection of Human Rights: Spain</a:t>
            </a:r>
            <a:br>
              <a:rPr lang="en" b="0" i="0" u="none" strike="noStrike">
                <a:effectLst/>
              </a:rPr>
            </a:br>
            <a:endParaRPr lang="ru-UA"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Объект 2">
            <a:extLst>
              <a:ext uri="{FF2B5EF4-FFF2-40B4-BE49-F238E27FC236}">
                <a16:creationId xmlns:a16="http://schemas.microsoft.com/office/drawing/2014/main" id="{CD4C8F2A-D18C-E966-0E88-460A1FC17862}"/>
              </a:ext>
            </a:extLst>
          </p:cNvPr>
          <p:cNvSpPr>
            <a:spLocks noGrp="1"/>
          </p:cNvSpPr>
          <p:nvPr>
            <p:ph sz="quarter" idx="13"/>
          </p:nvPr>
        </p:nvSpPr>
        <p:spPr>
          <a:xfrm>
            <a:off x="838200" y="1825625"/>
            <a:ext cx="10515600" cy="4351338"/>
          </a:xfrm>
        </p:spPr>
        <p:txBody>
          <a:bodyPr>
            <a:normAutofit/>
          </a:bodyPr>
          <a:lstStyle/>
          <a:p>
            <a:pPr>
              <a:buFont typeface="Arial" panose="020B0604020202020204" pitchFamily="34" charset="0"/>
              <a:buChar char="•"/>
            </a:pPr>
            <a:r>
              <a:rPr lang="en" sz="2600" b="0" i="0" u="none" strike="noStrike" dirty="0">
                <a:effectLst/>
              </a:rPr>
              <a:t>Spain’s human rights protection framework includes constitutional guarantees and international obligations. The country has been strengthening its due diligence laws to align with EU standards.</a:t>
            </a:r>
          </a:p>
          <a:p>
            <a:pPr>
              <a:buFont typeface="Arial" panose="020B0604020202020204" pitchFamily="34" charset="0"/>
              <a:buChar char="•"/>
            </a:pPr>
            <a:r>
              <a:rPr lang="en" sz="2600" b="0" i="0" u="none" strike="noStrike" dirty="0">
                <a:effectLst/>
              </a:rPr>
              <a:t>Modern Practices: Enhanced focus on protecting workers’ rights and combating labor exploitation.</a:t>
            </a:r>
          </a:p>
          <a:p>
            <a:pPr>
              <a:buFont typeface="Arial" panose="020B0604020202020204" pitchFamily="34" charset="0"/>
              <a:buChar char="•"/>
            </a:pPr>
            <a:r>
              <a:rPr lang="en" sz="2600" b="0" i="0" u="none" strike="noStrike" dirty="0">
                <a:effectLst/>
              </a:rPr>
              <a:t>Analysis: Although progress is evident, challenges remain, especially in monitoring compliance and enforcing regulations effectively.</a:t>
            </a:r>
          </a:p>
          <a:p>
            <a:pPr>
              <a:buFont typeface="Arial" panose="020B0604020202020204" pitchFamily="34" charset="0"/>
              <a:buChar char="•"/>
            </a:pPr>
            <a:r>
              <a:rPr lang="en" sz="2600" b="0" i="0" u="none" strike="noStrike" dirty="0">
                <a:effectLst/>
              </a:rPr>
              <a:t>Trend: In Spain, the phrase "due diligence" sometimes sounds like "</a:t>
            </a:r>
            <a:r>
              <a:rPr lang="en" sz="2600" b="0" i="0" u="none" strike="noStrike" dirty="0" err="1">
                <a:effectLst/>
              </a:rPr>
              <a:t>mañana</a:t>
            </a:r>
            <a:r>
              <a:rPr lang="en" sz="2600" b="0" i="0" u="none" strike="noStrike" dirty="0">
                <a:effectLst/>
              </a:rPr>
              <a:t>"—we’ll get to it... eventually.</a:t>
            </a:r>
          </a:p>
          <a:p>
            <a:endParaRPr lang="ru-UA" sz="2600" dirty="0"/>
          </a:p>
        </p:txBody>
      </p:sp>
    </p:spTree>
    <p:extLst>
      <p:ext uri="{BB962C8B-B14F-4D97-AF65-F5344CB8AC3E}">
        <p14:creationId xmlns:p14="http://schemas.microsoft.com/office/powerpoint/2010/main" val="5639104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88E6EE8-5E1A-2A56-154B-FA4856212BF9}"/>
              </a:ext>
            </a:extLst>
          </p:cNvPr>
          <p:cNvSpPr>
            <a:spLocks noGrp="1"/>
          </p:cNvSpPr>
          <p:nvPr>
            <p:ph type="title"/>
          </p:nvPr>
        </p:nvSpPr>
        <p:spPr>
          <a:xfrm>
            <a:off x="6513788" y="365125"/>
            <a:ext cx="4840010" cy="1807305"/>
          </a:xfrm>
        </p:spPr>
        <p:txBody>
          <a:bodyPr>
            <a:normAutofit/>
          </a:bodyPr>
          <a:lstStyle/>
          <a:p>
            <a:r>
              <a:rPr lang="en" b="0" i="0" u="none" strike="noStrike">
                <a:effectLst/>
                <a:latin typeface="system-ui"/>
              </a:rPr>
              <a:t>Case Study:</a:t>
            </a:r>
            <a:endParaRPr lang="ru-UA" dirty="0"/>
          </a:p>
        </p:txBody>
      </p:sp>
      <p:pic>
        <p:nvPicPr>
          <p:cNvPr id="5" name="Рисунок 4" descr="Изображение выглядит как овощи, на открытом воздухе, производить, Натуральные продукты&#10;&#10;Контент, сгенерированный ИИ, может содержать ошибки.">
            <a:extLst>
              <a:ext uri="{FF2B5EF4-FFF2-40B4-BE49-F238E27FC236}">
                <a16:creationId xmlns:a16="http://schemas.microsoft.com/office/drawing/2014/main" id="{BC8AA6DC-51F1-F2D0-2BD9-6DE34D08BA0C}"/>
              </a:ext>
            </a:extLst>
          </p:cNvPr>
          <p:cNvPicPr>
            <a:picLocks noChangeAspect="1"/>
          </p:cNvPicPr>
          <p:nvPr/>
        </p:nvPicPr>
        <p:blipFill>
          <a:blip r:embed="rId2">
            <a:extLst>
              <a:ext uri="{837473B0-CC2E-450A-ABE3-18F120FF3D39}">
                <a1611:picAttrSrcUrl xmlns:a1611="http://schemas.microsoft.com/office/drawing/2016/11/main" r:id="rId3"/>
              </a:ext>
            </a:extLst>
          </a:blip>
          <a:srcRect l="21344" r="19122" b="-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Объект 2">
            <a:extLst>
              <a:ext uri="{FF2B5EF4-FFF2-40B4-BE49-F238E27FC236}">
                <a16:creationId xmlns:a16="http://schemas.microsoft.com/office/drawing/2014/main" id="{77EA541D-3DA4-B85E-5FA9-7299858516E9}"/>
              </a:ext>
            </a:extLst>
          </p:cNvPr>
          <p:cNvSpPr>
            <a:spLocks noGrp="1"/>
          </p:cNvSpPr>
          <p:nvPr>
            <p:ph sz="quarter" idx="13"/>
          </p:nvPr>
        </p:nvSpPr>
        <p:spPr>
          <a:xfrm>
            <a:off x="6513788" y="2333297"/>
            <a:ext cx="4840010" cy="3843666"/>
          </a:xfrm>
        </p:spPr>
        <p:txBody>
          <a:bodyPr>
            <a:normAutofit/>
          </a:bodyPr>
          <a:lstStyle/>
          <a:p>
            <a:pPr>
              <a:buNone/>
            </a:pPr>
            <a:br>
              <a:rPr lang="en" sz="2000" b="0" i="0" u="none" strike="noStrike" dirty="0">
                <a:effectLst/>
                <a:latin typeface="system-ui"/>
              </a:rPr>
            </a:br>
            <a:r>
              <a:rPr lang="en" sz="2000" b="0" i="0" u="none" strike="noStrike" dirty="0">
                <a:effectLst/>
                <a:latin typeface="system-ui"/>
              </a:rPr>
              <a:t>Spanish tomato farms were exposed for exploiting migrant workers. In response, the government tightened labor inspections—but critics say enforcement lags behind rhetoric.</a:t>
            </a:r>
          </a:p>
          <a:p>
            <a:r>
              <a:rPr lang="en" sz="2000" b="0" i="0" u="none" strike="noStrike" dirty="0">
                <a:effectLst/>
                <a:latin typeface="system-ui"/>
              </a:rPr>
              <a:t>Resume:</a:t>
            </a:r>
            <a:br>
              <a:rPr lang="en" sz="2000" b="0" i="0" u="none" strike="noStrike" dirty="0">
                <a:effectLst/>
                <a:latin typeface="system-ui"/>
              </a:rPr>
            </a:br>
            <a:r>
              <a:rPr lang="en" sz="2000" b="0" i="0" u="none" strike="noStrike" dirty="0">
                <a:effectLst/>
                <a:latin typeface="system-ui"/>
              </a:rPr>
              <a:t>In Spain, the phrase “due diligence” sometimes sounds like “</a:t>
            </a:r>
            <a:r>
              <a:rPr lang="en" sz="2000" b="0" i="0" u="none" strike="noStrike" dirty="0" err="1">
                <a:effectLst/>
                <a:latin typeface="system-ui"/>
              </a:rPr>
              <a:t>mañana</a:t>
            </a:r>
            <a:r>
              <a:rPr lang="en" sz="2000" b="0" i="0" u="none" strike="noStrike" dirty="0">
                <a:effectLst/>
                <a:latin typeface="system-ui"/>
              </a:rPr>
              <a:t>”—we’ll get to it... </a:t>
            </a:r>
            <a:r>
              <a:rPr lang="en" sz="2000" b="0" i="0" u="none" strike="noStrike">
                <a:effectLst/>
                <a:latin typeface="system-ui"/>
              </a:rPr>
              <a:t>eventually.</a:t>
            </a:r>
          </a:p>
          <a:p>
            <a:endParaRPr lang="ru-UA" sz="2000"/>
          </a:p>
        </p:txBody>
      </p:sp>
      <p:sp>
        <p:nvSpPr>
          <p:cNvPr id="6" name="TextBox 5">
            <a:extLst>
              <a:ext uri="{FF2B5EF4-FFF2-40B4-BE49-F238E27FC236}">
                <a16:creationId xmlns:a16="http://schemas.microsoft.com/office/drawing/2014/main" id="{C02A5414-9E51-907A-004B-D57367F6CD2A}"/>
              </a:ext>
            </a:extLst>
          </p:cNvPr>
          <p:cNvSpPr txBox="1"/>
          <p:nvPr/>
        </p:nvSpPr>
        <p:spPr>
          <a:xfrm>
            <a:off x="9144371" y="6657945"/>
            <a:ext cx="3047629"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www.isaaa.org/kc/cropbiotechupdate/article/default.asp?ID=18362">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nc-nd/3.0/">
                  <a:extLst>
                    <a:ext uri="{A12FA001-AC4F-418D-AE19-62706E023703}">
                      <ahyp:hlinkClr xmlns:ahyp="http://schemas.microsoft.com/office/drawing/2018/hyperlinkcolor" val="tx"/>
                    </a:ext>
                  </a:extLst>
                </a:hlinkClick>
              </a:rPr>
              <a:t>CC BY-NC-ND</a:t>
            </a:r>
            <a:endParaRPr lang="ru-UA" sz="700">
              <a:solidFill>
                <a:srgbClr val="FFFFFF"/>
              </a:solidFill>
            </a:endParaRPr>
          </a:p>
        </p:txBody>
      </p:sp>
    </p:spTree>
    <p:extLst>
      <p:ext uri="{BB962C8B-B14F-4D97-AF65-F5344CB8AC3E}">
        <p14:creationId xmlns:p14="http://schemas.microsoft.com/office/powerpoint/2010/main" val="25150451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3B021B3-DE93-4AB7-8A18-CF5F1CED8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1C689CA5-8332-EEE7-9014-6B672D3CBCB9}"/>
              </a:ext>
            </a:extLst>
          </p:cNvPr>
          <p:cNvSpPr>
            <a:spLocks noGrp="1"/>
          </p:cNvSpPr>
          <p:nvPr>
            <p:ph type="title"/>
          </p:nvPr>
        </p:nvSpPr>
        <p:spPr>
          <a:xfrm>
            <a:off x="841248" y="256032"/>
            <a:ext cx="10506456" cy="1014984"/>
          </a:xfrm>
        </p:spPr>
        <p:txBody>
          <a:bodyPr anchor="b">
            <a:normAutofit/>
          </a:bodyPr>
          <a:lstStyle/>
          <a:p>
            <a:r>
              <a:rPr lang="en" sz="3100" b="1" i="0" u="none" strike="noStrike">
                <a:effectLst/>
              </a:rPr>
              <a:t>Challenges and Criticisms</a:t>
            </a:r>
            <a:br>
              <a:rPr lang="en" sz="3100" b="0" i="0" u="none" strike="noStrike">
                <a:effectLst/>
              </a:rPr>
            </a:br>
            <a:endParaRPr lang="ru-UA" sz="3100"/>
          </a:p>
        </p:txBody>
      </p:sp>
      <p:sp>
        <p:nvSpPr>
          <p:cNvPr id="11" name="Rectangle 10">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1634502"/>
            <a:ext cx="10451592"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3" name="Rectangle 12">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1538176"/>
            <a:ext cx="1873457" cy="109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Объект 2">
            <a:extLst>
              <a:ext uri="{FF2B5EF4-FFF2-40B4-BE49-F238E27FC236}">
                <a16:creationId xmlns:a16="http://schemas.microsoft.com/office/drawing/2014/main" id="{8BCB6C6B-5D66-4E2F-F48D-736BA8EDD3B8}"/>
              </a:ext>
            </a:extLst>
          </p:cNvPr>
          <p:cNvGraphicFramePr>
            <a:graphicFrameLocks noGrp="1"/>
          </p:cNvGraphicFramePr>
          <p:nvPr>
            <p:ph sz="quarter" idx="13"/>
            <p:extLst>
              <p:ext uri="{D42A27DB-BD31-4B8C-83A1-F6EECF244321}">
                <p14:modId xmlns:p14="http://schemas.microsoft.com/office/powerpoint/2010/main" val="291867284"/>
              </p:ext>
            </p:extLst>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554772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C1F23A92-CF6B-B272-2E55-8B1F5D16D307}"/>
              </a:ext>
            </a:extLst>
          </p:cNvPr>
          <p:cNvSpPr>
            <a:spLocks noGrp="1"/>
          </p:cNvSpPr>
          <p:nvPr>
            <p:ph type="title"/>
          </p:nvPr>
        </p:nvSpPr>
        <p:spPr>
          <a:xfrm>
            <a:off x="1371597" y="348865"/>
            <a:ext cx="10044023" cy="877729"/>
          </a:xfrm>
        </p:spPr>
        <p:txBody>
          <a:bodyPr anchor="ctr">
            <a:normAutofit/>
          </a:bodyPr>
          <a:lstStyle/>
          <a:p>
            <a:r>
              <a:rPr lang="en" sz="2800" b="1" i="0" u="none" strike="noStrike">
                <a:solidFill>
                  <a:srgbClr val="FFFFFF"/>
                </a:solidFill>
                <a:effectLst/>
              </a:rPr>
              <a:t>Conclusion</a:t>
            </a:r>
            <a:br>
              <a:rPr lang="en" sz="2800" b="0" i="0" u="none" strike="noStrike">
                <a:solidFill>
                  <a:srgbClr val="FFFFFF"/>
                </a:solidFill>
                <a:effectLst/>
              </a:rPr>
            </a:br>
            <a:endParaRPr lang="ru-UA" sz="2800">
              <a:solidFill>
                <a:srgbClr val="FFFFFF"/>
              </a:solidFill>
            </a:endParaRPr>
          </a:p>
        </p:txBody>
      </p:sp>
      <p:graphicFrame>
        <p:nvGraphicFramePr>
          <p:cNvPr id="5" name="Объект 2">
            <a:extLst>
              <a:ext uri="{FF2B5EF4-FFF2-40B4-BE49-F238E27FC236}">
                <a16:creationId xmlns:a16="http://schemas.microsoft.com/office/drawing/2014/main" id="{21696B2C-2D92-D5AD-0385-A6B06E02AA56}"/>
              </a:ext>
            </a:extLst>
          </p:cNvPr>
          <p:cNvGraphicFramePr>
            <a:graphicFrameLocks noGrp="1"/>
          </p:cNvGraphicFramePr>
          <p:nvPr>
            <p:ph sz="quarter" idx="13"/>
            <p:extLst>
              <p:ext uri="{D42A27DB-BD31-4B8C-83A1-F6EECF244321}">
                <p14:modId xmlns:p14="http://schemas.microsoft.com/office/powerpoint/2010/main" val="2016047337"/>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53753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DBC8166-481C-4473-95F5-9A5B9073B7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A5A5CE6E-90AF-4D43-A014-1F9EC83EB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4512467" cy="6858000"/>
          </a:xfrm>
          <a:custGeom>
            <a:avLst/>
            <a:gdLst>
              <a:gd name="connsiteX0" fmla="*/ 0 w 4512467"/>
              <a:gd name="connsiteY0" fmla="*/ 0 h 6858000"/>
              <a:gd name="connsiteX1" fmla="*/ 2579526 w 4512467"/>
              <a:gd name="connsiteY1" fmla="*/ 0 h 6858000"/>
              <a:gd name="connsiteX2" fmla="*/ 2583267 w 4512467"/>
              <a:gd name="connsiteY2" fmla="*/ 2151 h 6858000"/>
              <a:gd name="connsiteX3" fmla="*/ 4512467 w 4512467"/>
              <a:gd name="connsiteY3" fmla="*/ 3429000 h 6858000"/>
              <a:gd name="connsiteX4" fmla="*/ 2583267 w 4512467"/>
              <a:gd name="connsiteY4" fmla="*/ 6855849 h 6858000"/>
              <a:gd name="connsiteX5" fmla="*/ 2579526 w 4512467"/>
              <a:gd name="connsiteY5" fmla="*/ 6858000 h 6858000"/>
              <a:gd name="connsiteX6" fmla="*/ 0 w 451246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12467" h="6858000">
                <a:moveTo>
                  <a:pt x="0" y="0"/>
                </a:moveTo>
                <a:lnTo>
                  <a:pt x="2579526" y="0"/>
                </a:lnTo>
                <a:lnTo>
                  <a:pt x="2583267" y="2151"/>
                </a:lnTo>
                <a:cubicBezTo>
                  <a:pt x="3739868" y="704919"/>
                  <a:pt x="4512467" y="1976735"/>
                  <a:pt x="4512467" y="3429000"/>
                </a:cubicBezTo>
                <a:cubicBezTo>
                  <a:pt x="4512467" y="4881266"/>
                  <a:pt x="3739868" y="6153081"/>
                  <a:pt x="2583267" y="6855849"/>
                </a:cubicBezTo>
                <a:lnTo>
                  <a:pt x="2579526"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Заголовок 1">
            <a:extLst>
              <a:ext uri="{FF2B5EF4-FFF2-40B4-BE49-F238E27FC236}">
                <a16:creationId xmlns:a16="http://schemas.microsoft.com/office/drawing/2014/main" id="{A37B0E7B-AB40-6857-FE9D-D42F1032D29F}"/>
              </a:ext>
            </a:extLst>
          </p:cNvPr>
          <p:cNvSpPr>
            <a:spLocks noGrp="1"/>
          </p:cNvSpPr>
          <p:nvPr>
            <p:ph type="title"/>
          </p:nvPr>
        </p:nvSpPr>
        <p:spPr>
          <a:xfrm>
            <a:off x="838200" y="643467"/>
            <a:ext cx="2951205" cy="5571066"/>
          </a:xfrm>
        </p:spPr>
        <p:txBody>
          <a:bodyPr>
            <a:normAutofit/>
          </a:bodyPr>
          <a:lstStyle/>
          <a:p>
            <a:r>
              <a:rPr lang="en" b="1" i="0" u="none" strike="noStrike">
                <a:solidFill>
                  <a:srgbClr val="FFFFFF"/>
                </a:solidFill>
                <a:effectLst/>
              </a:rPr>
              <a:t>Discussion Questions</a:t>
            </a:r>
            <a:br>
              <a:rPr lang="en" b="0" i="0" u="none" strike="noStrike">
                <a:solidFill>
                  <a:srgbClr val="FFFFFF"/>
                </a:solidFill>
                <a:effectLst/>
              </a:rPr>
            </a:br>
            <a:endParaRPr lang="ru-UA">
              <a:solidFill>
                <a:srgbClr val="FFFFFF"/>
              </a:solidFill>
            </a:endParaRPr>
          </a:p>
        </p:txBody>
      </p:sp>
      <p:graphicFrame>
        <p:nvGraphicFramePr>
          <p:cNvPr id="5" name="Объект 2">
            <a:extLst>
              <a:ext uri="{FF2B5EF4-FFF2-40B4-BE49-F238E27FC236}">
                <a16:creationId xmlns:a16="http://schemas.microsoft.com/office/drawing/2014/main" id="{CC7D7526-F043-301F-8758-167261D08E04}"/>
              </a:ext>
            </a:extLst>
          </p:cNvPr>
          <p:cNvGraphicFramePr>
            <a:graphicFrameLocks noGrp="1"/>
          </p:cNvGraphicFramePr>
          <p:nvPr>
            <p:ph sz="quarter" idx="13"/>
            <p:extLst>
              <p:ext uri="{D42A27DB-BD31-4B8C-83A1-F6EECF244321}">
                <p14:modId xmlns:p14="http://schemas.microsoft.com/office/powerpoint/2010/main" val="3645692292"/>
              </p:ext>
            </p:extLst>
          </p:nvPr>
        </p:nvGraphicFramePr>
        <p:xfrm>
          <a:off x="5207640" y="643466"/>
          <a:ext cx="6291714" cy="55307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3317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Slide Background">
            <a:extLst>
              <a:ext uri="{FF2B5EF4-FFF2-40B4-BE49-F238E27FC236}">
                <a16:creationId xmlns:a16="http://schemas.microsoft.com/office/drawing/2014/main" id="{FE1EC756-41E9-4FD6-AD48-EF46A2813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9" name="Rectangle 18">
            <a:extLst>
              <a:ext uri="{FF2B5EF4-FFF2-40B4-BE49-F238E27FC236}">
                <a16:creationId xmlns:a16="http://schemas.microsoft.com/office/drawing/2014/main" id="{E66F6371-9EA5-9354-29DC-1D07B921F7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290"/>
            <a:ext cx="12192000" cy="1733407"/>
          </a:xfrm>
          <a:prstGeom prst="rect">
            <a:avLst/>
          </a:prstGeom>
          <a:ln>
            <a:noFill/>
          </a:ln>
          <a:effectLst>
            <a:outerShdw blurRad="254000" dist="38100" dir="5460000" sx="94000" sy="94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33E0C0F2-D6CC-B07D-8F19-93A47D6BEEA9}"/>
              </a:ext>
            </a:extLst>
          </p:cNvPr>
          <p:cNvSpPr>
            <a:spLocks noGrp="1"/>
          </p:cNvSpPr>
          <p:nvPr>
            <p:ph type="title"/>
          </p:nvPr>
        </p:nvSpPr>
        <p:spPr>
          <a:xfrm>
            <a:off x="761995" y="307447"/>
            <a:ext cx="10693884" cy="1109932"/>
          </a:xfrm>
        </p:spPr>
        <p:txBody>
          <a:bodyPr>
            <a:noAutofit/>
          </a:bodyPr>
          <a:lstStyle/>
          <a:p>
            <a:r>
              <a:rPr lang="en" sz="3200" b="0" i="0" u="none" strike="noStrike" dirty="0">
                <a:effectLst/>
              </a:rPr>
              <a:t>The Intersection of Human Rights and Business: Global Standards and National Practices</a:t>
            </a:r>
            <a:br>
              <a:rPr lang="en" sz="3200" b="0" i="0" u="none" strike="noStrike" dirty="0">
                <a:effectLst/>
              </a:rPr>
            </a:br>
            <a:endParaRPr lang="ru-UA" sz="3200" dirty="0"/>
          </a:p>
        </p:txBody>
      </p:sp>
      <p:pic>
        <p:nvPicPr>
          <p:cNvPr id="14" name="Graphic 13" descr="Business Growth">
            <a:extLst>
              <a:ext uri="{FF2B5EF4-FFF2-40B4-BE49-F238E27FC236}">
                <a16:creationId xmlns:a16="http://schemas.microsoft.com/office/drawing/2014/main" id="{9AECCB88-7E23-ED0A-BBD9-A760EA79B44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2022" y="2405811"/>
            <a:ext cx="3775494" cy="3775494"/>
          </a:xfrm>
          <a:prstGeom prst="rect">
            <a:avLst/>
          </a:prstGeom>
        </p:spPr>
      </p:pic>
      <p:sp>
        <p:nvSpPr>
          <p:cNvPr id="3" name="Объект 2">
            <a:extLst>
              <a:ext uri="{FF2B5EF4-FFF2-40B4-BE49-F238E27FC236}">
                <a16:creationId xmlns:a16="http://schemas.microsoft.com/office/drawing/2014/main" id="{D32CA61E-A2B4-89A2-79C4-53A998E73A14}"/>
              </a:ext>
            </a:extLst>
          </p:cNvPr>
          <p:cNvSpPr>
            <a:spLocks noGrp="1"/>
          </p:cNvSpPr>
          <p:nvPr>
            <p:ph sz="quarter" idx="13"/>
          </p:nvPr>
        </p:nvSpPr>
        <p:spPr>
          <a:xfrm>
            <a:off x="5393634" y="1417379"/>
            <a:ext cx="6361043" cy="4843145"/>
          </a:xfrm>
        </p:spPr>
        <p:txBody>
          <a:bodyPr anchor="ctr">
            <a:normAutofit fontScale="85000" lnSpcReduction="20000"/>
          </a:bodyPr>
          <a:lstStyle/>
          <a:p>
            <a:pPr marL="742950" lvl="1" indent="-285750">
              <a:buFont typeface="Arial" panose="020B0604020202020204" pitchFamily="34" charset="0"/>
              <a:buChar char="•"/>
            </a:pPr>
            <a:r>
              <a:rPr lang="en" sz="2200" b="0" i="0" u="none" strike="noStrike" dirty="0">
                <a:effectLst/>
                <a:latin typeface="Times New Roman" panose="02020603050405020304" pitchFamily="18" charset="0"/>
                <a:cs typeface="Times New Roman" panose="02020603050405020304" pitchFamily="18" charset="0"/>
              </a:rPr>
              <a:t>The modern corporate world is a dance between profit and principles. </a:t>
            </a:r>
          </a:p>
          <a:p>
            <a:pPr marL="742950" lvl="1" indent="-285750">
              <a:buFont typeface="Arial" panose="020B0604020202020204" pitchFamily="34" charset="0"/>
              <a:buChar char="•"/>
            </a:pPr>
            <a:endParaRPr lang="en" sz="2200"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 sz="2200" b="0" i="0" u="none" strike="noStrike" dirty="0">
                <a:effectLst/>
                <a:latin typeface="Times New Roman" panose="02020603050405020304" pitchFamily="18" charset="0"/>
                <a:cs typeface="Times New Roman" panose="02020603050405020304" pitchFamily="18" charset="0"/>
              </a:rPr>
              <a:t>With global standards evolving, companies now face the challenge of not only earning money but also respecting human dignity.</a:t>
            </a:r>
            <a:br>
              <a:rPr lang="en" sz="2200" b="0" i="0" u="none" strike="noStrike" dirty="0">
                <a:effectLst/>
                <a:latin typeface="Times New Roman" panose="02020603050405020304" pitchFamily="18" charset="0"/>
                <a:cs typeface="Times New Roman" panose="02020603050405020304" pitchFamily="18" charset="0"/>
              </a:rPr>
            </a:br>
            <a:endParaRPr lang="en" sz="2200" b="0" i="0" u="none" strike="noStrike" dirty="0">
              <a:effectLst/>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 sz="2200" b="0" i="0" u="none" strike="noStrike" dirty="0">
                <a:effectLst/>
                <a:latin typeface="Times New Roman" panose="02020603050405020304" pitchFamily="18" charset="0"/>
                <a:cs typeface="Times New Roman" panose="02020603050405020304" pitchFamily="18" charset="0"/>
              </a:rPr>
              <a:t>Quote: "It’s not that I'm against human rights... I'm just also really into profits." — Imaginary CEO, 2025</a:t>
            </a:r>
            <a:br>
              <a:rPr lang="en" sz="2200" b="0" i="0" u="none" strike="noStrike" dirty="0">
                <a:effectLst/>
                <a:latin typeface="Times New Roman" panose="02020603050405020304" pitchFamily="18" charset="0"/>
                <a:cs typeface="Times New Roman" panose="02020603050405020304" pitchFamily="18" charset="0"/>
              </a:rPr>
            </a:br>
            <a:endParaRPr lang="en" sz="2200" b="0" i="0" u="none" strike="noStrike" dirty="0">
              <a:effectLst/>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 sz="2200" b="0" i="0" u="none" strike="noStrike" dirty="0">
                <a:effectLst/>
                <a:latin typeface="Times New Roman" panose="02020603050405020304" pitchFamily="18" charset="0"/>
                <a:cs typeface="Times New Roman" panose="02020603050405020304" pitchFamily="18" charset="0"/>
              </a:rPr>
              <a:t>Thought: Can a multinational really care about human rights without being dragged kicking and screaming into compliance?</a:t>
            </a:r>
          </a:p>
          <a:p>
            <a:pPr marL="457200" lvl="1" indent="0">
              <a:buNone/>
            </a:pPr>
            <a:endParaRPr lang="en" sz="2200" b="0" i="0" u="none" strike="noStrike" dirty="0">
              <a:effectLst/>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 sz="2200" b="0" i="0" u="none" strike="noStrike" dirty="0">
                <a:effectLst/>
                <a:latin typeface="Times New Roman" panose="02020603050405020304" pitchFamily="18" charset="0"/>
                <a:cs typeface="Times New Roman" panose="02020603050405020304" pitchFamily="18" charset="0"/>
              </a:rPr>
              <a:t>Resume: </a:t>
            </a:r>
            <a:r>
              <a:rPr lang="en" sz="2200" b="0" i="0" u="none" strike="noStrike" dirty="0">
                <a:solidFill>
                  <a:srgbClr val="2C2C36"/>
                </a:solidFill>
                <a:effectLst/>
                <a:latin typeface="Times New Roman" panose="02020603050405020304" pitchFamily="18" charset="0"/>
                <a:cs typeface="Times New Roman" panose="02020603050405020304" pitchFamily="18" charset="0"/>
              </a:rPr>
              <a:t>Corporate responsibility is like dieting—you know you should do it, but Netflix and pizza are so much easier.</a:t>
            </a:r>
          </a:p>
          <a:p>
            <a:pPr>
              <a:buNone/>
            </a:pPr>
            <a:br>
              <a:rPr lang="en" sz="2200" dirty="0">
                <a:latin typeface="Times New Roman" panose="02020603050405020304" pitchFamily="18" charset="0"/>
                <a:cs typeface="Times New Roman" panose="02020603050405020304" pitchFamily="18" charset="0"/>
              </a:rPr>
            </a:br>
            <a:br>
              <a:rPr lang="en" sz="2200" b="0" i="0" u="none" strike="noStrike" dirty="0">
                <a:effectLst/>
                <a:latin typeface="Times New Roman" panose="02020603050405020304" pitchFamily="18" charset="0"/>
                <a:cs typeface="Times New Roman" panose="02020603050405020304" pitchFamily="18" charset="0"/>
              </a:rPr>
            </a:br>
            <a:endParaRPr lang="en" sz="2200" b="0" i="0" u="none" strike="noStrike" dirty="0">
              <a:effectLst/>
              <a:latin typeface="Times New Roman" panose="02020603050405020304" pitchFamily="18" charset="0"/>
              <a:cs typeface="Times New Roman" panose="02020603050405020304" pitchFamily="18" charset="0"/>
            </a:endParaRPr>
          </a:p>
          <a:p>
            <a:pPr marL="457200" lvl="1" indent="0">
              <a:buNone/>
            </a:pPr>
            <a:endParaRPr lang="en" sz="2000" b="0" i="0" u="none" strike="noStrike" dirty="0">
              <a:effectLst/>
              <a:latin typeface="ui-sans-serif"/>
            </a:endParaRPr>
          </a:p>
        </p:txBody>
      </p:sp>
    </p:spTree>
    <p:extLst>
      <p:ext uri="{BB962C8B-B14F-4D97-AF65-F5344CB8AC3E}">
        <p14:creationId xmlns:p14="http://schemas.microsoft.com/office/powerpoint/2010/main" val="25382351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TextBox 4">
            <a:extLst>
              <a:ext uri="{FF2B5EF4-FFF2-40B4-BE49-F238E27FC236}">
                <a16:creationId xmlns:a16="http://schemas.microsoft.com/office/drawing/2014/main" id="{BDCDB929-ACB9-F23A-2DE3-B2D4964C432F}"/>
              </a:ext>
            </a:extLst>
          </p:cNvPr>
          <p:cNvGraphicFramePr/>
          <p:nvPr>
            <p:extLst>
              <p:ext uri="{D42A27DB-BD31-4B8C-83A1-F6EECF244321}">
                <p14:modId xmlns:p14="http://schemas.microsoft.com/office/powerpoint/2010/main" val="1186175951"/>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20891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71D5F2DC-B824-7B5F-1B2F-0CFDF4146F55}"/>
              </a:ext>
            </a:extLst>
          </p:cNvPr>
          <p:cNvSpPr>
            <a:spLocks noGrp="1"/>
          </p:cNvSpPr>
          <p:nvPr>
            <p:ph type="ctrTitle"/>
          </p:nvPr>
        </p:nvSpPr>
        <p:spPr>
          <a:xfrm>
            <a:off x="706056" y="1227280"/>
            <a:ext cx="4749525" cy="2441896"/>
          </a:xfrm>
        </p:spPr>
        <p:txBody>
          <a:bodyPr>
            <a:normAutofit/>
          </a:bodyPr>
          <a:lstStyle/>
          <a:p>
            <a:br>
              <a:rPr lang="en" b="1" i="0" u="none" strike="noStrike" dirty="0">
                <a:solidFill>
                  <a:srgbClr val="000000"/>
                </a:solidFill>
                <a:effectLst/>
              </a:rPr>
            </a:br>
            <a:endParaRPr lang="ru-UA" dirty="0"/>
          </a:p>
        </p:txBody>
      </p:sp>
      <p:sp>
        <p:nvSpPr>
          <p:cNvPr id="6" name="AutoShape 2" descr="An illustration representing transnational criminal policy challenges and prospects for Ukraine. The image should depict a balanced scale with one side symbolizing sovereignty (featuring a map of Ukraine and its flag) and the other side representing transnational collaboration (with symbols like the European Union flag and a handshake). In the background, include abstract visuals of a globe, interconnected digital networks, and icons of justice (such as a gavel or courthouse). Highlight Ukraine's integration into the EU with subtle but clear visual elements. The overall tone should be professional and modern, using a blue and yellow color palette to reflect Ukraine's national colors.">
            <a:extLst>
              <a:ext uri="{FF2B5EF4-FFF2-40B4-BE49-F238E27FC236}">
                <a16:creationId xmlns:a16="http://schemas.microsoft.com/office/drawing/2014/main" id="{76AD78FC-D15C-6133-51AB-2ACE55B1607C}"/>
              </a:ext>
            </a:extLst>
          </p:cNvPr>
          <p:cNvSpPr>
            <a:spLocks noGrp="1" noChangeAspect="1" noChangeArrowheads="1"/>
          </p:cNvSpPr>
          <p:nvPr>
            <p:ph type="subTitle" idx="1"/>
          </p:nvPr>
        </p:nvSpPr>
        <p:spPr bwMode="auto">
          <a:xfrm>
            <a:off x="578734" y="3812695"/>
            <a:ext cx="4839837" cy="1361190"/>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US" b="1" dirty="0"/>
              <a:t>Viacheslav TULIAKOV © 2025</a:t>
            </a:r>
            <a:endParaRPr lang="uk-UA" dirty="0"/>
          </a:p>
          <a:p>
            <a:r>
              <a:rPr lang="en" dirty="0"/>
              <a:t>mail: </a:t>
            </a:r>
            <a:r>
              <a:rPr lang="en-US" sz="1900" cap="none" dirty="0" err="1"/>
              <a:t>Viacheslav.Tuliakov@esic.university</a:t>
            </a:r>
            <a:endParaRPr lang="en-US" sz="1900" cap="none" dirty="0"/>
          </a:p>
        </p:txBody>
      </p:sp>
      <p:sp>
        <p:nvSpPr>
          <p:cNvPr id="3" name="TextBox 2">
            <a:extLst>
              <a:ext uri="{FF2B5EF4-FFF2-40B4-BE49-F238E27FC236}">
                <a16:creationId xmlns:a16="http://schemas.microsoft.com/office/drawing/2014/main" id="{74223E22-723A-CA5D-6E09-771002C2CCD3}"/>
              </a:ext>
            </a:extLst>
          </p:cNvPr>
          <p:cNvSpPr txBox="1"/>
          <p:nvPr/>
        </p:nvSpPr>
        <p:spPr>
          <a:xfrm>
            <a:off x="578734" y="1828955"/>
            <a:ext cx="5517267" cy="1631216"/>
          </a:xfrm>
          <a:prstGeom prst="rect">
            <a:avLst/>
          </a:prstGeom>
          <a:noFill/>
        </p:spPr>
        <p:txBody>
          <a:bodyPr wrap="square">
            <a:spAutoFit/>
          </a:bodyPr>
          <a:lstStyle/>
          <a:p>
            <a:pPr algn="l"/>
            <a:r>
              <a:rPr lang="en" sz="2800" b="0" i="0" u="none" strike="noStrike" dirty="0">
                <a:solidFill>
                  <a:srgbClr val="374151"/>
                </a:solidFill>
                <a:effectLst/>
                <a:latin typeface="ui-sans-serif"/>
              </a:rPr>
              <a:t>Thank U!</a:t>
            </a:r>
          </a:p>
          <a:p>
            <a:pPr algn="l"/>
            <a:endParaRPr lang="en" sz="2800" dirty="0">
              <a:solidFill>
                <a:srgbClr val="374151"/>
              </a:solidFill>
              <a:latin typeface="ui-sans-serif"/>
            </a:endParaRPr>
          </a:p>
          <a:p>
            <a:pPr algn="l"/>
            <a:endParaRPr lang="en" sz="1600" b="0" i="0" u="none" strike="noStrike" dirty="0">
              <a:solidFill>
                <a:srgbClr val="000000"/>
              </a:solidFill>
              <a:effectLst/>
            </a:endParaRPr>
          </a:p>
          <a:p>
            <a:pPr algn="l"/>
            <a:endParaRPr lang="en" sz="2800" b="0" i="0" u="none" strike="noStrike" dirty="0">
              <a:solidFill>
                <a:srgbClr val="374151"/>
              </a:solidFill>
              <a:effectLst/>
              <a:latin typeface="ui-sans-serif"/>
            </a:endParaRPr>
          </a:p>
        </p:txBody>
      </p:sp>
      <p:pic>
        <p:nvPicPr>
          <p:cNvPr id="9" name="Рисунок 8" descr="Изображение выглядит как одежда, человек, костюм, Человеческое лицо&#10;&#10;Контент, сгенерированный ИИ, может содержать ошибки.">
            <a:extLst>
              <a:ext uri="{FF2B5EF4-FFF2-40B4-BE49-F238E27FC236}">
                <a16:creationId xmlns:a16="http://schemas.microsoft.com/office/drawing/2014/main" id="{835D0C21-1FC8-5A88-05BE-E17756A4DFD8}"/>
              </a:ext>
            </a:extLst>
          </p:cNvPr>
          <p:cNvPicPr>
            <a:picLocks noChangeAspect="1"/>
          </p:cNvPicPr>
          <p:nvPr/>
        </p:nvPicPr>
        <p:blipFill>
          <a:blip r:embed="rId2"/>
          <a:stretch>
            <a:fillRect/>
          </a:stretch>
        </p:blipFill>
        <p:spPr>
          <a:xfrm>
            <a:off x="6481286" y="1227280"/>
            <a:ext cx="4635500" cy="4457700"/>
          </a:xfrm>
          <a:prstGeom prst="rect">
            <a:avLst/>
          </a:prstGeom>
        </p:spPr>
      </p:pic>
    </p:spTree>
    <p:extLst>
      <p:ext uri="{BB962C8B-B14F-4D97-AF65-F5344CB8AC3E}">
        <p14:creationId xmlns:p14="http://schemas.microsoft.com/office/powerpoint/2010/main" val="917286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Заголовок 1">
            <a:extLst>
              <a:ext uri="{FF2B5EF4-FFF2-40B4-BE49-F238E27FC236}">
                <a16:creationId xmlns:a16="http://schemas.microsoft.com/office/drawing/2014/main" id="{728A3C6E-AB54-ECB8-47D8-494ECA6D1269}"/>
              </a:ext>
            </a:extLst>
          </p:cNvPr>
          <p:cNvSpPr>
            <a:spLocks noGrp="1"/>
          </p:cNvSpPr>
          <p:nvPr>
            <p:ph type="title"/>
          </p:nvPr>
        </p:nvSpPr>
        <p:spPr>
          <a:xfrm>
            <a:off x="838200" y="365125"/>
            <a:ext cx="5393361" cy="1325563"/>
          </a:xfrm>
        </p:spPr>
        <p:txBody>
          <a:bodyPr>
            <a:normAutofit/>
          </a:bodyPr>
          <a:lstStyle/>
          <a:p>
            <a:r>
              <a:rPr lang="en" sz="2800" b="1" i="0" u="none" strike="noStrike">
                <a:effectLst/>
              </a:rPr>
              <a:t>Human Rights and Sustainable Development Goals (SDGs)</a:t>
            </a:r>
            <a:br>
              <a:rPr lang="en" sz="2800" b="0" i="0" u="none" strike="noStrike">
                <a:effectLst/>
              </a:rPr>
            </a:br>
            <a:endParaRPr lang="ru-UA" sz="2800"/>
          </a:p>
        </p:txBody>
      </p:sp>
      <p:pic>
        <p:nvPicPr>
          <p:cNvPr id="6" name="Picture 5">
            <a:extLst>
              <a:ext uri="{FF2B5EF4-FFF2-40B4-BE49-F238E27FC236}">
                <a16:creationId xmlns:a16="http://schemas.microsoft.com/office/drawing/2014/main" id="{05FD9503-6E22-A7EE-50BA-692C29539A72}"/>
              </a:ext>
            </a:extLst>
          </p:cNvPr>
          <p:cNvPicPr>
            <a:picLocks noChangeAspect="1"/>
          </p:cNvPicPr>
          <p:nvPr/>
        </p:nvPicPr>
        <p:blipFill>
          <a:blip r:embed="rId2"/>
          <a:srcRect l="10985" r="2764"/>
          <a:stretch/>
        </p:blipFill>
        <p:spPr>
          <a:xfrm>
            <a:off x="7065260" y="1305906"/>
            <a:ext cx="4284038" cy="4411363"/>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
        <p:nvSpPr>
          <p:cNvPr id="12"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4"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aphicFrame>
        <p:nvGraphicFramePr>
          <p:cNvPr id="5" name="Объект 2">
            <a:extLst>
              <a:ext uri="{FF2B5EF4-FFF2-40B4-BE49-F238E27FC236}">
                <a16:creationId xmlns:a16="http://schemas.microsoft.com/office/drawing/2014/main" id="{315C4F12-400E-10E7-7086-ED05BD32CC53}"/>
              </a:ext>
            </a:extLst>
          </p:cNvPr>
          <p:cNvGraphicFramePr>
            <a:graphicFrameLocks noGrp="1"/>
          </p:cNvGraphicFramePr>
          <p:nvPr>
            <p:ph sz="quarter" idx="13"/>
            <p:extLst>
              <p:ext uri="{D42A27DB-BD31-4B8C-83A1-F6EECF244321}">
                <p14:modId xmlns:p14="http://schemas.microsoft.com/office/powerpoint/2010/main" val="2822504027"/>
              </p:ext>
            </p:extLst>
          </p:nvPr>
        </p:nvGraphicFramePr>
        <p:xfrm>
          <a:off x="838200" y="1441938"/>
          <a:ext cx="5536720" cy="47350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895416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58A14AF-9FB5-4CC7-BA35-E8E85D3E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472E09F-5920-9839-8854-E337FDC5DE1A}"/>
              </a:ext>
            </a:extLst>
          </p:cNvPr>
          <p:cNvSpPr>
            <a:spLocks noGrp="1"/>
          </p:cNvSpPr>
          <p:nvPr>
            <p:ph type="title"/>
          </p:nvPr>
        </p:nvSpPr>
        <p:spPr>
          <a:xfrm>
            <a:off x="793662" y="386930"/>
            <a:ext cx="10066122" cy="1298448"/>
          </a:xfrm>
        </p:spPr>
        <p:txBody>
          <a:bodyPr anchor="b">
            <a:normAutofit/>
          </a:bodyPr>
          <a:lstStyle/>
          <a:p>
            <a:r>
              <a:rPr lang="en" sz="4100">
                <a:latin typeface="system-ui"/>
              </a:rPr>
              <a:t>The Sustainable Development Goals (SDGs) are deeply intertwined with human rights. </a:t>
            </a:r>
            <a:endParaRPr lang="ru-UA" sz="4100"/>
          </a:p>
        </p:txBody>
      </p:sp>
      <p:sp>
        <p:nvSpPr>
          <p:cNvPr id="13" name="Rectangle 12">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F0982395-CD8C-0102-4F95-C4959B751A35}"/>
              </a:ext>
            </a:extLst>
          </p:cNvPr>
          <p:cNvSpPr>
            <a:spLocks noGrp="1"/>
          </p:cNvSpPr>
          <p:nvPr>
            <p:ph sz="quarter" idx="13"/>
          </p:nvPr>
        </p:nvSpPr>
        <p:spPr>
          <a:xfrm>
            <a:off x="793661" y="2599509"/>
            <a:ext cx="4530898" cy="3639450"/>
          </a:xfrm>
        </p:spPr>
        <p:txBody>
          <a:bodyPr anchor="ctr">
            <a:normAutofit fontScale="92500" lnSpcReduction="20000"/>
          </a:bodyPr>
          <a:lstStyle/>
          <a:p>
            <a:pPr marL="742950" lvl="1" indent="-285750">
              <a:spcBef>
                <a:spcPts val="900"/>
              </a:spcBef>
              <a:spcAft>
                <a:spcPts val="900"/>
              </a:spcAft>
              <a:buFont typeface="Arial" panose="020B0604020202020204" pitchFamily="34" charset="0"/>
              <a:buChar char="•"/>
            </a:pPr>
            <a:r>
              <a:rPr lang="en" sz="1900" b="0" i="0" u="none" strike="noStrike" dirty="0">
                <a:effectLst/>
                <a:latin typeface="system-ui"/>
              </a:rPr>
              <a:t>SDG 1 (No Poverty) aligns with the right to an adequate standard of living (ICESCR, Article 11).</a:t>
            </a:r>
          </a:p>
          <a:p>
            <a:pPr marL="742950" lvl="1" indent="-285750">
              <a:spcBef>
                <a:spcPts val="900"/>
              </a:spcBef>
              <a:spcAft>
                <a:spcPts val="900"/>
              </a:spcAft>
              <a:buFont typeface="Arial" panose="020B0604020202020204" pitchFamily="34" charset="0"/>
              <a:buChar char="•"/>
            </a:pPr>
            <a:r>
              <a:rPr lang="en" sz="1900" b="0" i="0" u="none" strike="noStrike" dirty="0">
                <a:effectLst/>
                <a:latin typeface="system-ui"/>
              </a:rPr>
              <a:t>SDG 5 (Gender Equality) reinforces the principles of CEDAW.</a:t>
            </a:r>
          </a:p>
          <a:p>
            <a:pPr>
              <a:spcBef>
                <a:spcPts val="900"/>
              </a:spcBef>
              <a:spcAft>
                <a:spcPts val="900"/>
              </a:spcAft>
              <a:buFont typeface="Arial" panose="020B0604020202020204" pitchFamily="34" charset="0"/>
              <a:buChar char="•"/>
            </a:pPr>
            <a:r>
              <a:rPr lang="en" sz="1900" b="0" i="0" u="none" strike="noStrike" dirty="0">
                <a:effectLst/>
                <a:latin typeface="system-ui"/>
              </a:rPr>
              <a:t>Example of Interference : In 2020, the UN Special Rapporteur on Extreme Poverty highlighted how austerity measures in some countries violated the right to social security, undermining SDG 1.</a:t>
            </a:r>
          </a:p>
          <a:p>
            <a:pPr>
              <a:spcBef>
                <a:spcPts val="900"/>
              </a:spcBef>
              <a:spcAft>
                <a:spcPts val="900"/>
              </a:spcAft>
              <a:buFont typeface="Arial" panose="020B0604020202020204" pitchFamily="34" charset="0"/>
              <a:buChar char="•"/>
            </a:pPr>
            <a:r>
              <a:rPr lang="en" sz="1900" b="0" i="0" u="none" strike="noStrike" dirty="0">
                <a:effectLst/>
                <a:latin typeface="system-ui"/>
                <a:hlinkClick r:id="rId2"/>
              </a:rPr>
              <a:t>https://upr-info.org/en/review/kenya?spm=a2ty_o01.29997173.0.0.46c5c921UAt9TN</a:t>
            </a:r>
            <a:endParaRPr lang="en" sz="1900" b="0" i="0" u="none" strike="noStrike" dirty="0">
              <a:effectLst/>
              <a:latin typeface="system-ui"/>
            </a:endParaRPr>
          </a:p>
          <a:p>
            <a:pPr>
              <a:spcBef>
                <a:spcPts val="900"/>
              </a:spcBef>
              <a:spcAft>
                <a:spcPts val="900"/>
              </a:spcAft>
              <a:buFont typeface="Arial" panose="020B0604020202020204" pitchFamily="34" charset="0"/>
              <a:buChar char="•"/>
            </a:pPr>
            <a:endParaRPr lang="ru-UA" sz="1900" dirty="0"/>
          </a:p>
        </p:txBody>
      </p:sp>
      <p:pic>
        <p:nvPicPr>
          <p:cNvPr id="5" name="Рисунок 4" descr="Изображение выглядит как текст, Человеческое лицо, плакат, Реклама&#10;&#10;Контент, сгенерированный ИИ, может содержать ошибки.">
            <a:extLst>
              <a:ext uri="{FF2B5EF4-FFF2-40B4-BE49-F238E27FC236}">
                <a16:creationId xmlns:a16="http://schemas.microsoft.com/office/drawing/2014/main" id="{7F1E9326-C0FB-C4C8-50B7-85D40A07AD37}"/>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5911532" y="2892862"/>
            <a:ext cx="5150277" cy="2897030"/>
          </a:xfrm>
          <a:prstGeom prst="rect">
            <a:avLst/>
          </a:prstGeom>
        </p:spPr>
      </p:pic>
      <p:sp>
        <p:nvSpPr>
          <p:cNvPr id="17" name="Rectangle 16">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0AA483C-D1AA-4BB2-171D-525D67582CB3}"/>
              </a:ext>
            </a:extLst>
          </p:cNvPr>
          <p:cNvSpPr txBox="1"/>
          <p:nvPr/>
        </p:nvSpPr>
        <p:spPr>
          <a:xfrm>
            <a:off x="8014180" y="5589837"/>
            <a:ext cx="3047629"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4" tooltip="https://www.flickr.com/photos/asiandevelopmentbank/20997914353">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5" tooltip="https://creativecommons.org/licenses/by-nc-nd/3.0/">
                  <a:extLst>
                    <a:ext uri="{A12FA001-AC4F-418D-AE19-62706E023703}">
                      <ahyp:hlinkClr xmlns:ahyp="http://schemas.microsoft.com/office/drawing/2018/hyperlinkcolor" val="tx"/>
                    </a:ext>
                  </a:extLst>
                </a:hlinkClick>
              </a:rPr>
              <a:t>CC BY-NC-ND</a:t>
            </a:r>
            <a:endParaRPr lang="ru-UA" sz="700">
              <a:solidFill>
                <a:srgbClr val="FFFFFF"/>
              </a:solidFill>
            </a:endParaRPr>
          </a:p>
        </p:txBody>
      </p:sp>
    </p:spTree>
    <p:extLst>
      <p:ext uri="{BB962C8B-B14F-4D97-AF65-F5344CB8AC3E}">
        <p14:creationId xmlns:p14="http://schemas.microsoft.com/office/powerpoint/2010/main" val="2528476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11E4957C-4490-4F3B-D29C-D2D066A8A056}"/>
              </a:ext>
            </a:extLst>
          </p:cNvPr>
          <p:cNvSpPr>
            <a:spLocks noGrp="1"/>
          </p:cNvSpPr>
          <p:nvPr>
            <p:ph type="title"/>
          </p:nvPr>
        </p:nvSpPr>
        <p:spPr>
          <a:xfrm>
            <a:off x="761801" y="762001"/>
            <a:ext cx="4101748" cy="125895"/>
          </a:xfrm>
        </p:spPr>
        <p:txBody>
          <a:bodyPr anchor="ctr">
            <a:normAutofit fontScale="90000"/>
          </a:bodyPr>
          <a:lstStyle/>
          <a:p>
            <a:r>
              <a:rPr lang="en" sz="3700" b="0" i="0" u="none" strike="noStrike" dirty="0">
                <a:effectLst/>
                <a:latin typeface="system-ui"/>
              </a:rPr>
              <a:t>Human rights and the SDGs are deeply interconnected</a:t>
            </a:r>
            <a:endParaRPr lang="ru-UA" sz="3700" dirty="0"/>
          </a:p>
        </p:txBody>
      </p:sp>
      <p:sp>
        <p:nvSpPr>
          <p:cNvPr id="3" name="Объект 2">
            <a:extLst>
              <a:ext uri="{FF2B5EF4-FFF2-40B4-BE49-F238E27FC236}">
                <a16:creationId xmlns:a16="http://schemas.microsoft.com/office/drawing/2014/main" id="{C72624E0-3E29-0AA2-567C-A39590360355}"/>
              </a:ext>
            </a:extLst>
          </p:cNvPr>
          <p:cNvSpPr>
            <a:spLocks noGrp="1"/>
          </p:cNvSpPr>
          <p:nvPr>
            <p:ph sz="quarter" idx="13"/>
          </p:nvPr>
        </p:nvSpPr>
        <p:spPr>
          <a:xfrm>
            <a:off x="182880" y="1645920"/>
            <a:ext cx="6317673" cy="4594159"/>
          </a:xfrm>
        </p:spPr>
        <p:txBody>
          <a:bodyPr anchor="ctr">
            <a:noAutofit/>
          </a:bodyPr>
          <a:lstStyle/>
          <a:p>
            <a:pPr>
              <a:buNone/>
            </a:pPr>
            <a:endParaRPr lang="en" sz="1400" b="0" i="0" u="none" strike="noStrike" dirty="0">
              <a:effectLst/>
              <a:latin typeface="Times New Roman" panose="02020603050405020304" pitchFamily="18" charset="0"/>
              <a:cs typeface="Times New Roman" panose="02020603050405020304" pitchFamily="18" charset="0"/>
            </a:endParaRPr>
          </a:p>
          <a:p>
            <a:pPr>
              <a:spcBef>
                <a:spcPts val="900"/>
              </a:spcBef>
              <a:spcAft>
                <a:spcPts val="900"/>
              </a:spcAft>
              <a:buFont typeface="Arial" panose="020B0604020202020204" pitchFamily="34" charset="0"/>
              <a:buChar char="•"/>
            </a:pPr>
            <a:r>
              <a:rPr lang="en" sz="1400" b="0" i="0" u="none" strike="noStrike" dirty="0">
                <a:effectLst/>
                <a:latin typeface="Times New Roman" panose="02020603050405020304" pitchFamily="18" charset="0"/>
                <a:cs typeface="Times New Roman" panose="02020603050405020304" pitchFamily="18" charset="0"/>
              </a:rPr>
              <a:t>Reducing inequality (SDG 10) requires fair wages.</a:t>
            </a:r>
          </a:p>
          <a:p>
            <a:pPr>
              <a:spcBef>
                <a:spcPts val="900"/>
              </a:spcBef>
              <a:spcAft>
                <a:spcPts val="900"/>
              </a:spcAft>
              <a:buFont typeface="Arial" panose="020B0604020202020204" pitchFamily="34" charset="0"/>
              <a:buChar char="•"/>
            </a:pPr>
            <a:r>
              <a:rPr lang="en" sz="1400" b="0" i="0" u="none" strike="noStrike" dirty="0">
                <a:effectLst/>
                <a:latin typeface="Times New Roman" panose="02020603050405020304" pitchFamily="18" charset="0"/>
                <a:cs typeface="Times New Roman" panose="02020603050405020304" pitchFamily="18" charset="0"/>
              </a:rPr>
              <a:t>Promoting decent work (SDG 8) means no child labor or unsafe conditions.</a:t>
            </a:r>
          </a:p>
          <a:p>
            <a:pPr>
              <a:spcBef>
                <a:spcPts val="900"/>
              </a:spcBef>
              <a:spcAft>
                <a:spcPts val="900"/>
              </a:spcAft>
              <a:buFont typeface="Arial" panose="020B0604020202020204" pitchFamily="34" charset="0"/>
              <a:buChar char="•"/>
            </a:pPr>
            <a:r>
              <a:rPr lang="en" sz="1400" b="0" i="0" u="none" strike="noStrike" dirty="0">
                <a:effectLst/>
                <a:latin typeface="Times New Roman" panose="02020603050405020304" pitchFamily="18" charset="0"/>
                <a:cs typeface="Times New Roman" panose="02020603050405020304" pitchFamily="18" charset="0"/>
              </a:rPr>
              <a:t>Achieving gender equality (SDG 5) demands equal pay and opportunities.</a:t>
            </a:r>
          </a:p>
          <a:p>
            <a:pPr>
              <a:buNone/>
            </a:pPr>
            <a:r>
              <a:rPr lang="en" sz="1400" b="0" i="0" u="none" strike="noStrike" dirty="0">
                <a:effectLst/>
                <a:latin typeface="Times New Roman" panose="02020603050405020304" pitchFamily="18" charset="0"/>
                <a:cs typeface="Times New Roman" panose="02020603050405020304" pitchFamily="18" charset="0"/>
              </a:rPr>
              <a:t>Case Study:</a:t>
            </a:r>
            <a:br>
              <a:rPr lang="en" sz="1400" b="0" i="0" u="none" strike="noStrike" dirty="0">
                <a:effectLst/>
                <a:latin typeface="Times New Roman" panose="02020603050405020304" pitchFamily="18" charset="0"/>
                <a:cs typeface="Times New Roman" panose="02020603050405020304" pitchFamily="18" charset="0"/>
              </a:rPr>
            </a:br>
            <a:r>
              <a:rPr lang="en" sz="1400" b="0" i="0" u="none" strike="noStrike" dirty="0">
                <a:effectLst/>
                <a:latin typeface="Times New Roman" panose="02020603050405020304" pitchFamily="18" charset="0"/>
                <a:cs typeface="Times New Roman" panose="02020603050405020304" pitchFamily="18" charset="0"/>
              </a:rPr>
              <a:t>Unilever launched its </a:t>
            </a:r>
            <a:r>
              <a:rPr lang="en" sz="1400" b="0" i="1" u="none" strike="noStrike" dirty="0">
                <a:effectLst/>
                <a:latin typeface="Times New Roman" panose="02020603050405020304" pitchFamily="18" charset="0"/>
                <a:cs typeface="Times New Roman" panose="02020603050405020304" pitchFamily="18" charset="0"/>
              </a:rPr>
              <a:t>Sustainable Living Plan </a:t>
            </a:r>
            <a:r>
              <a:rPr lang="en" sz="1400" b="0" i="0" u="none" strike="noStrike" dirty="0">
                <a:effectLst/>
                <a:latin typeface="Times New Roman" panose="02020603050405020304" pitchFamily="18" charset="0"/>
                <a:cs typeface="Times New Roman" panose="02020603050405020304" pitchFamily="18" charset="0"/>
              </a:rPr>
              <a:t>, integrating SDG-aligned practices like reducing waste and improving worker safety. While praised, critics argue it’s still driven by brand image rather than pure altruism.</a:t>
            </a:r>
          </a:p>
          <a:p>
            <a:pPr>
              <a:buNone/>
            </a:pPr>
            <a:r>
              <a:rPr lang="en" sz="1400" b="0" i="0" u="none" strike="noStrike" dirty="0">
                <a:effectLst/>
                <a:latin typeface="Times New Roman" panose="02020603050405020304" pitchFamily="18" charset="0"/>
                <a:cs typeface="Times New Roman" panose="02020603050405020304" pitchFamily="18" charset="0"/>
              </a:rPr>
              <a:t>Analysis:</a:t>
            </a:r>
            <a:br>
              <a:rPr lang="en" sz="1400" b="0" i="0" u="none" strike="noStrike" dirty="0">
                <a:effectLst/>
                <a:latin typeface="Times New Roman" panose="02020603050405020304" pitchFamily="18" charset="0"/>
                <a:cs typeface="Times New Roman" panose="02020603050405020304" pitchFamily="18" charset="0"/>
              </a:rPr>
            </a:br>
            <a:r>
              <a:rPr lang="en" sz="1400" b="0" i="0" u="none" strike="noStrike" dirty="0">
                <a:effectLst/>
                <a:latin typeface="Times New Roman" panose="02020603050405020304" pitchFamily="18" charset="0"/>
                <a:cs typeface="Times New Roman" panose="02020603050405020304" pitchFamily="18" charset="0"/>
              </a:rPr>
              <a:t>Ignoring human rights risks damaging reputations—and profits. Investors now prioritize Environmental, Social, and Governance (ESG) metrics, proving ethics can be good business.</a:t>
            </a:r>
          </a:p>
          <a:p>
            <a:pPr>
              <a:buNone/>
            </a:pPr>
            <a:endParaRPr lang="en" sz="1400" b="0" i="0" u="none" strike="noStrike" dirty="0">
              <a:effectLst/>
              <a:latin typeface="Times New Roman" panose="02020603050405020304" pitchFamily="18" charset="0"/>
              <a:cs typeface="Times New Roman" panose="02020603050405020304" pitchFamily="18" charset="0"/>
            </a:endParaRPr>
          </a:p>
          <a:p>
            <a:pPr>
              <a:buNone/>
            </a:pPr>
            <a:r>
              <a:rPr lang="en" sz="1400" b="0" i="0" u="none" strike="noStrike" dirty="0">
                <a:effectLst/>
                <a:latin typeface="Times New Roman" panose="02020603050405020304" pitchFamily="18" charset="0"/>
                <a:cs typeface="Times New Roman" panose="02020603050405020304" pitchFamily="18" charset="0"/>
              </a:rPr>
              <a:t>RESUME</a:t>
            </a:r>
          </a:p>
          <a:p>
            <a:pPr>
              <a:buNone/>
            </a:pPr>
            <a:br>
              <a:rPr lang="en" sz="1400" b="0" i="0" u="none" strike="noStrike" dirty="0">
                <a:effectLst/>
                <a:latin typeface="Times New Roman" panose="02020603050405020304" pitchFamily="18" charset="0"/>
                <a:cs typeface="Times New Roman" panose="02020603050405020304" pitchFamily="18" charset="0"/>
              </a:rPr>
            </a:br>
            <a:r>
              <a:rPr lang="en" sz="1400" b="0" i="0" u="none" strike="noStrike" dirty="0">
                <a:effectLst/>
                <a:latin typeface="Times New Roman" panose="02020603050405020304" pitchFamily="18" charset="0"/>
                <a:cs typeface="Times New Roman" panose="02020603050405020304" pitchFamily="18" charset="0"/>
              </a:rPr>
              <a:t>Aligning business with human rights and SDGs is like convincing a cat to take a bath—possible, but usually requires bribery—</a:t>
            </a:r>
            <a:r>
              <a:rPr lang="en" sz="1400" b="0" i="0" u="none" strike="noStrike" dirty="0">
                <a:effectLst/>
                <a:latin typeface="system-ui"/>
              </a:rPr>
              <a:t>or threats.</a:t>
            </a:r>
          </a:p>
          <a:p>
            <a:pPr>
              <a:buNone/>
            </a:pPr>
            <a:br>
              <a:rPr lang="en" sz="1400" dirty="0"/>
            </a:br>
            <a:endParaRPr lang="ru-UA" sz="1400" dirty="0"/>
          </a:p>
        </p:txBody>
      </p:sp>
      <p:pic>
        <p:nvPicPr>
          <p:cNvPr id="5" name="Picture 4" descr="Калькулятор, перо, компас, деньги и бумага с помощью графиков, напечатанных на ней">
            <a:extLst>
              <a:ext uri="{FF2B5EF4-FFF2-40B4-BE49-F238E27FC236}">
                <a16:creationId xmlns:a16="http://schemas.microsoft.com/office/drawing/2014/main" id="{62D181AF-C39A-EA8F-92E2-94BEE23A49FE}"/>
              </a:ext>
            </a:extLst>
          </p:cNvPr>
          <p:cNvPicPr>
            <a:picLocks noChangeAspect="1"/>
          </p:cNvPicPr>
          <p:nvPr/>
        </p:nvPicPr>
        <p:blipFill>
          <a:blip r:embed="rId2"/>
          <a:srcRect l="28716" r="24496" b="1"/>
          <a:stretch/>
        </p:blipFill>
        <p:spPr>
          <a:xfrm>
            <a:off x="6857797" y="-10886"/>
            <a:ext cx="5334204" cy="6868886"/>
          </a:xfrm>
          <a:prstGeom prst="rect">
            <a:avLst/>
          </a:prstGeom>
          <a:effectLst>
            <a:outerShdw blurRad="127000" dist="50800" dir="10800000" sx="99000" sy="99000" algn="r" rotWithShape="0">
              <a:prstClr val="black">
                <a:alpha val="40000"/>
              </a:prstClr>
            </a:outerShdw>
          </a:effectLst>
        </p:spPr>
      </p:pic>
    </p:spTree>
    <p:extLst>
      <p:ext uri="{BB962C8B-B14F-4D97-AF65-F5344CB8AC3E}">
        <p14:creationId xmlns:p14="http://schemas.microsoft.com/office/powerpoint/2010/main" val="2221983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FF47CB7-972F-479F-A36D-9E72D26EC8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0D153B68-5844-490D-8E67-F616D6D72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1766176" cy="2061837"/>
          </a:xfrm>
          <a:custGeom>
            <a:avLst/>
            <a:gdLst>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84330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768629" h="1978172">
                <a:moveTo>
                  <a:pt x="0" y="0"/>
                </a:moveTo>
                <a:lnTo>
                  <a:pt x="10768629" y="0"/>
                </a:lnTo>
                <a:lnTo>
                  <a:pt x="10733254" y="31439"/>
                </a:lnTo>
                <a:lnTo>
                  <a:pt x="10727085" y="37910"/>
                </a:lnTo>
                <a:cubicBezTo>
                  <a:pt x="10712973" y="56080"/>
                  <a:pt x="10699457" y="78430"/>
                  <a:pt x="10675953" y="68623"/>
                </a:cubicBezTo>
                <a:cubicBezTo>
                  <a:pt x="10685972" y="89202"/>
                  <a:pt x="10641629" y="69781"/>
                  <a:pt x="10637091" y="90361"/>
                </a:cubicBezTo>
                <a:cubicBezTo>
                  <a:pt x="10635214" y="107005"/>
                  <a:pt x="10621323" y="104993"/>
                  <a:pt x="10610971" y="110764"/>
                </a:cubicBezTo>
                <a:cubicBezTo>
                  <a:pt x="10603980" y="127568"/>
                  <a:pt x="10551417" y="141180"/>
                  <a:pt x="10532872" y="138028"/>
                </a:cubicBezTo>
                <a:cubicBezTo>
                  <a:pt x="10480300" y="119072"/>
                  <a:pt x="10440532" y="186296"/>
                  <a:pt x="10398558" y="172911"/>
                </a:cubicBezTo>
                <a:cubicBezTo>
                  <a:pt x="10387708" y="174114"/>
                  <a:pt x="10378792" y="177646"/>
                  <a:pt x="10371128" y="182609"/>
                </a:cubicBezTo>
                <a:lnTo>
                  <a:pt x="10352178" y="199976"/>
                </a:lnTo>
                <a:lnTo>
                  <a:pt x="10351815" y="211879"/>
                </a:lnTo>
                <a:lnTo>
                  <a:pt x="10337471" y="218661"/>
                </a:lnTo>
                <a:lnTo>
                  <a:pt x="10334625" y="222351"/>
                </a:lnTo>
                <a:cubicBezTo>
                  <a:pt x="10321108" y="225227"/>
                  <a:pt x="10278615" y="228401"/>
                  <a:pt x="10256365" y="235917"/>
                </a:cubicBezTo>
                <a:cubicBezTo>
                  <a:pt x="10218136" y="258033"/>
                  <a:pt x="10224552" y="209685"/>
                  <a:pt x="10201127" y="267448"/>
                </a:cubicBezTo>
                <a:cubicBezTo>
                  <a:pt x="10121320" y="273476"/>
                  <a:pt x="10040763" y="345580"/>
                  <a:pt x="9961218" y="326720"/>
                </a:cubicBezTo>
                <a:cubicBezTo>
                  <a:pt x="9980173" y="341621"/>
                  <a:pt x="9883038" y="318484"/>
                  <a:pt x="9859715" y="355698"/>
                </a:cubicBezTo>
                <a:cubicBezTo>
                  <a:pt x="9812822" y="367758"/>
                  <a:pt x="9752089" y="383830"/>
                  <a:pt x="9679867" y="399081"/>
                </a:cubicBezTo>
                <a:cubicBezTo>
                  <a:pt x="9618357" y="415668"/>
                  <a:pt x="9525492" y="446315"/>
                  <a:pt x="9490654" y="455225"/>
                </a:cubicBezTo>
                <a:lnTo>
                  <a:pt x="9470837" y="452539"/>
                </a:lnTo>
                <a:lnTo>
                  <a:pt x="9469082" y="454891"/>
                </a:lnTo>
                <a:cubicBezTo>
                  <a:pt x="9460057" y="461184"/>
                  <a:pt x="9453495" y="461729"/>
                  <a:pt x="9448038" y="459733"/>
                </a:cubicBezTo>
                <a:lnTo>
                  <a:pt x="9396821" y="455795"/>
                </a:lnTo>
                <a:lnTo>
                  <a:pt x="9392197" y="459796"/>
                </a:lnTo>
                <a:lnTo>
                  <a:pt x="9347994" y="464462"/>
                </a:lnTo>
                <a:cubicBezTo>
                  <a:pt x="9347959" y="465155"/>
                  <a:pt x="9347925" y="465846"/>
                  <a:pt x="9347889" y="466539"/>
                </a:cubicBezTo>
                <a:cubicBezTo>
                  <a:pt x="9346648" y="471307"/>
                  <a:pt x="9343831" y="475025"/>
                  <a:pt x="9337639" y="476654"/>
                </a:cubicBezTo>
                <a:cubicBezTo>
                  <a:pt x="9354547" y="503661"/>
                  <a:pt x="9307720" y="510631"/>
                  <a:pt x="9287964" y="513052"/>
                </a:cubicBezTo>
                <a:cubicBezTo>
                  <a:pt x="9269905" y="526173"/>
                  <a:pt x="9245386" y="544358"/>
                  <a:pt x="9229283" y="555377"/>
                </a:cubicBezTo>
                <a:lnTo>
                  <a:pt x="9220274" y="557502"/>
                </a:lnTo>
                <a:cubicBezTo>
                  <a:pt x="9220250" y="557668"/>
                  <a:pt x="9220226" y="557835"/>
                  <a:pt x="9220202" y="558001"/>
                </a:cubicBezTo>
                <a:cubicBezTo>
                  <a:pt x="9218468" y="559434"/>
                  <a:pt x="9215591" y="560497"/>
                  <a:pt x="9210908" y="561147"/>
                </a:cubicBezTo>
                <a:lnTo>
                  <a:pt x="9186374" y="565502"/>
                </a:lnTo>
                <a:lnTo>
                  <a:pt x="9181058" y="569943"/>
                </a:lnTo>
                <a:lnTo>
                  <a:pt x="9167549" y="584727"/>
                </a:lnTo>
                <a:lnTo>
                  <a:pt x="9149110" y="598906"/>
                </a:lnTo>
                <a:cubicBezTo>
                  <a:pt x="9133575" y="594395"/>
                  <a:pt x="9087390" y="636567"/>
                  <a:pt x="9078556" y="644039"/>
                </a:cubicBezTo>
                <a:lnTo>
                  <a:pt x="8996399" y="690055"/>
                </a:lnTo>
                <a:cubicBezTo>
                  <a:pt x="8913147" y="777045"/>
                  <a:pt x="8867993" y="772591"/>
                  <a:pt x="8803791" y="813860"/>
                </a:cubicBezTo>
                <a:cubicBezTo>
                  <a:pt x="8745270" y="819906"/>
                  <a:pt x="8690049" y="823612"/>
                  <a:pt x="8636202" y="848463"/>
                </a:cubicBezTo>
                <a:cubicBezTo>
                  <a:pt x="8594799" y="860014"/>
                  <a:pt x="8568613" y="864779"/>
                  <a:pt x="8555372" y="883171"/>
                </a:cubicBezTo>
                <a:lnTo>
                  <a:pt x="8507229" y="901665"/>
                </a:lnTo>
                <a:lnTo>
                  <a:pt x="8428473" y="927985"/>
                </a:lnTo>
                <a:cubicBezTo>
                  <a:pt x="8428287" y="929817"/>
                  <a:pt x="8428100" y="931648"/>
                  <a:pt x="8427914" y="933480"/>
                </a:cubicBezTo>
                <a:lnTo>
                  <a:pt x="8420327" y="941984"/>
                </a:lnTo>
                <a:lnTo>
                  <a:pt x="8394729" y="948347"/>
                </a:lnTo>
                <a:lnTo>
                  <a:pt x="8380548" y="987916"/>
                </a:lnTo>
                <a:lnTo>
                  <a:pt x="8375330" y="965444"/>
                </a:lnTo>
                <a:cubicBezTo>
                  <a:pt x="8372375" y="964202"/>
                  <a:pt x="8344433" y="977378"/>
                  <a:pt x="8340796" y="980522"/>
                </a:cubicBezTo>
                <a:cubicBezTo>
                  <a:pt x="8328292" y="982128"/>
                  <a:pt x="8319237" y="991089"/>
                  <a:pt x="8304438" y="996739"/>
                </a:cubicBezTo>
                <a:cubicBezTo>
                  <a:pt x="8297193" y="1005683"/>
                  <a:pt x="8289328" y="1014568"/>
                  <a:pt x="8280929" y="1023089"/>
                </a:cubicBezTo>
                <a:lnTo>
                  <a:pt x="8275760" y="1027772"/>
                </a:lnTo>
                <a:lnTo>
                  <a:pt x="8275478" y="1027605"/>
                </a:lnTo>
                <a:cubicBezTo>
                  <a:pt x="8273970" y="1028076"/>
                  <a:pt x="8251461" y="1029408"/>
                  <a:pt x="8249003" y="1032033"/>
                </a:cubicBezTo>
                <a:lnTo>
                  <a:pt x="8203836" y="1037347"/>
                </a:lnTo>
                <a:cubicBezTo>
                  <a:pt x="8172789" y="1049890"/>
                  <a:pt x="8148166" y="1034625"/>
                  <a:pt x="8122936" y="1063113"/>
                </a:cubicBezTo>
                <a:cubicBezTo>
                  <a:pt x="8093850" y="1074757"/>
                  <a:pt x="8066781" y="1075350"/>
                  <a:pt x="8043658" y="1092746"/>
                </a:cubicBezTo>
                <a:cubicBezTo>
                  <a:pt x="8032157" y="1089174"/>
                  <a:pt x="8022145" y="1089998"/>
                  <a:pt x="8015351" y="1105478"/>
                </a:cubicBezTo>
                <a:cubicBezTo>
                  <a:pt x="7987544" y="1113006"/>
                  <a:pt x="7977708" y="1099152"/>
                  <a:pt x="7963145" y="1119346"/>
                </a:cubicBezTo>
                <a:cubicBezTo>
                  <a:pt x="7942622" y="1098880"/>
                  <a:pt x="7943760" y="1109516"/>
                  <a:pt x="7938145" y="1120225"/>
                </a:cubicBezTo>
                <a:lnTo>
                  <a:pt x="7937238" y="1121204"/>
                </a:lnTo>
                <a:lnTo>
                  <a:pt x="7934398" y="1118240"/>
                </a:lnTo>
                <a:lnTo>
                  <a:pt x="7918248" y="1124371"/>
                </a:lnTo>
                <a:lnTo>
                  <a:pt x="7914119" y="1127653"/>
                </a:lnTo>
                <a:cubicBezTo>
                  <a:pt x="7911201" y="1129547"/>
                  <a:pt x="7909169" y="1130331"/>
                  <a:pt x="7907658" y="1130350"/>
                </a:cubicBezTo>
                <a:lnTo>
                  <a:pt x="7907434" y="1130103"/>
                </a:lnTo>
                <a:lnTo>
                  <a:pt x="7901508" y="1133245"/>
                </a:lnTo>
                <a:cubicBezTo>
                  <a:pt x="7891644" y="1139271"/>
                  <a:pt x="7882185" y="1145815"/>
                  <a:pt x="7873287" y="1152609"/>
                </a:cubicBezTo>
                <a:cubicBezTo>
                  <a:pt x="7864672" y="1141906"/>
                  <a:pt x="7845199" y="1159242"/>
                  <a:pt x="7834833" y="1153868"/>
                </a:cubicBezTo>
                <a:lnTo>
                  <a:pt x="7828661" y="1139994"/>
                </a:lnTo>
                <a:lnTo>
                  <a:pt x="7823966" y="1143178"/>
                </a:lnTo>
                <a:lnTo>
                  <a:pt x="7815078" y="1151776"/>
                </a:lnTo>
                <a:cubicBezTo>
                  <a:pt x="7813692" y="1152943"/>
                  <a:pt x="7812687" y="1153116"/>
                  <a:pt x="7812026" y="1151522"/>
                </a:cubicBezTo>
                <a:cubicBezTo>
                  <a:pt x="7806555" y="1153054"/>
                  <a:pt x="7788673" y="1159989"/>
                  <a:pt x="7782249" y="1160970"/>
                </a:cubicBezTo>
                <a:lnTo>
                  <a:pt x="7773476" y="1157414"/>
                </a:lnTo>
                <a:lnTo>
                  <a:pt x="7769600" y="1157365"/>
                </a:lnTo>
                <a:lnTo>
                  <a:pt x="7752631" y="1172815"/>
                </a:lnTo>
                <a:lnTo>
                  <a:pt x="7739392" y="1192062"/>
                </a:lnTo>
                <a:lnTo>
                  <a:pt x="7677677" y="1216394"/>
                </a:lnTo>
                <a:lnTo>
                  <a:pt x="7586920" y="1261888"/>
                </a:lnTo>
                <a:cubicBezTo>
                  <a:pt x="7556723" y="1298911"/>
                  <a:pt x="7489187" y="1284518"/>
                  <a:pt x="7486100" y="1292563"/>
                </a:cubicBezTo>
                <a:cubicBezTo>
                  <a:pt x="7454875" y="1308356"/>
                  <a:pt x="7453335" y="1326361"/>
                  <a:pt x="7411323" y="1340732"/>
                </a:cubicBezTo>
                <a:cubicBezTo>
                  <a:pt x="7372519" y="1390006"/>
                  <a:pt x="7288617" y="1403664"/>
                  <a:pt x="7240698" y="1438832"/>
                </a:cubicBezTo>
                <a:cubicBezTo>
                  <a:pt x="7206467" y="1417136"/>
                  <a:pt x="7227555" y="1441678"/>
                  <a:pt x="7197675" y="1447530"/>
                </a:cubicBezTo>
                <a:cubicBezTo>
                  <a:pt x="7211601" y="1474927"/>
                  <a:pt x="7159483" y="1444981"/>
                  <a:pt x="7164788" y="1480293"/>
                </a:cubicBezTo>
                <a:cubicBezTo>
                  <a:pt x="7159184" y="1480240"/>
                  <a:pt x="7153584" y="1479075"/>
                  <a:pt x="7147929" y="1477641"/>
                </a:cubicBezTo>
                <a:lnTo>
                  <a:pt x="7144965" y="1476908"/>
                </a:lnTo>
                <a:lnTo>
                  <a:pt x="7134299" y="1479969"/>
                </a:lnTo>
                <a:lnTo>
                  <a:pt x="7129809" y="1473339"/>
                </a:lnTo>
                <a:lnTo>
                  <a:pt x="7112688" y="1472575"/>
                </a:lnTo>
                <a:cubicBezTo>
                  <a:pt x="7106506" y="1473449"/>
                  <a:pt x="7100123" y="1475741"/>
                  <a:pt x="7093470" y="1480300"/>
                </a:cubicBezTo>
                <a:cubicBezTo>
                  <a:pt x="7079039" y="1501274"/>
                  <a:pt x="7048991" y="1495718"/>
                  <a:pt x="7025034" y="1506934"/>
                </a:cubicBezTo>
                <a:lnTo>
                  <a:pt x="7014783" y="1515868"/>
                </a:lnTo>
                <a:lnTo>
                  <a:pt x="6979706" y="1523511"/>
                </a:lnTo>
                <a:lnTo>
                  <a:pt x="6977890" y="1525793"/>
                </a:lnTo>
                <a:cubicBezTo>
                  <a:pt x="6971996" y="1527914"/>
                  <a:pt x="6959488" y="1529941"/>
                  <a:pt x="6944339" y="1536237"/>
                </a:cubicBezTo>
                <a:lnTo>
                  <a:pt x="6886996" y="1563569"/>
                </a:lnTo>
                <a:lnTo>
                  <a:pt x="6874510" y="1558469"/>
                </a:lnTo>
                <a:lnTo>
                  <a:pt x="6871943" y="1554651"/>
                </a:lnTo>
                <a:lnTo>
                  <a:pt x="6856174" y="1562024"/>
                </a:lnTo>
                <a:lnTo>
                  <a:pt x="6842321" y="1560554"/>
                </a:lnTo>
                <a:lnTo>
                  <a:pt x="6832713" y="1569357"/>
                </a:lnTo>
                <a:lnTo>
                  <a:pt x="6816351" y="1571495"/>
                </a:lnTo>
                <a:cubicBezTo>
                  <a:pt x="6810216" y="1571510"/>
                  <a:pt x="6803310" y="1571324"/>
                  <a:pt x="6795800" y="1572010"/>
                </a:cubicBezTo>
                <a:lnTo>
                  <a:pt x="6777546" y="1568661"/>
                </a:lnTo>
                <a:lnTo>
                  <a:pt x="6751528" y="1574143"/>
                </a:lnTo>
                <a:cubicBezTo>
                  <a:pt x="6731455" y="1578562"/>
                  <a:pt x="6712054" y="1582098"/>
                  <a:pt x="6691966" y="1582255"/>
                </a:cubicBezTo>
                <a:cubicBezTo>
                  <a:pt x="6677921" y="1590738"/>
                  <a:pt x="6663787" y="1595441"/>
                  <a:pt x="6646941" y="1588471"/>
                </a:cubicBezTo>
                <a:cubicBezTo>
                  <a:pt x="6605135" y="1597971"/>
                  <a:pt x="6598373" y="1612583"/>
                  <a:pt x="6568576" y="1606488"/>
                </a:cubicBezTo>
                <a:cubicBezTo>
                  <a:pt x="6562510" y="1614734"/>
                  <a:pt x="6558067" y="1619360"/>
                  <a:pt x="6554358" y="1621701"/>
                </a:cubicBezTo>
                <a:cubicBezTo>
                  <a:pt x="6543227" y="1628727"/>
                  <a:pt x="6538724" y="1615196"/>
                  <a:pt x="6516968" y="1617195"/>
                </a:cubicBezTo>
                <a:cubicBezTo>
                  <a:pt x="6493173" y="1617368"/>
                  <a:pt x="6528193" y="1598652"/>
                  <a:pt x="6506479" y="1602227"/>
                </a:cubicBezTo>
                <a:cubicBezTo>
                  <a:pt x="6486674" y="1613929"/>
                  <a:pt x="6478484" y="1593997"/>
                  <a:pt x="6458436" y="1607332"/>
                </a:cubicBezTo>
                <a:cubicBezTo>
                  <a:pt x="6471168" y="1620800"/>
                  <a:pt x="6410323" y="1615478"/>
                  <a:pt x="6414786" y="1628815"/>
                </a:cubicBezTo>
                <a:cubicBezTo>
                  <a:pt x="6385942" y="1615041"/>
                  <a:pt x="6386569" y="1640238"/>
                  <a:pt x="6357085" y="1640846"/>
                </a:cubicBezTo>
                <a:cubicBezTo>
                  <a:pt x="6341163" y="1636809"/>
                  <a:pt x="6331497" y="1637754"/>
                  <a:pt x="6322636" y="1648213"/>
                </a:cubicBezTo>
                <a:cubicBezTo>
                  <a:pt x="6248448" y="1627802"/>
                  <a:pt x="6286748" y="1654976"/>
                  <a:pt x="6226172" y="1654676"/>
                </a:cubicBezTo>
                <a:lnTo>
                  <a:pt x="6221217" y="1654506"/>
                </a:lnTo>
                <a:lnTo>
                  <a:pt x="6204956" y="1664280"/>
                </a:lnTo>
                <a:cubicBezTo>
                  <a:pt x="6204728" y="1665114"/>
                  <a:pt x="6204498" y="1665947"/>
                  <a:pt x="6204270" y="1666782"/>
                </a:cubicBezTo>
                <a:lnTo>
                  <a:pt x="6143810" y="1661963"/>
                </a:lnTo>
                <a:lnTo>
                  <a:pt x="6136560" y="1665728"/>
                </a:lnTo>
                <a:lnTo>
                  <a:pt x="6096155" y="1656951"/>
                </a:lnTo>
                <a:lnTo>
                  <a:pt x="6075812" y="1655422"/>
                </a:lnTo>
                <a:lnTo>
                  <a:pt x="6039495" y="1649680"/>
                </a:lnTo>
                <a:lnTo>
                  <a:pt x="6036523" y="1652121"/>
                </a:lnTo>
                <a:lnTo>
                  <a:pt x="6029328" y="1649904"/>
                </a:lnTo>
                <a:lnTo>
                  <a:pt x="6024075" y="1652779"/>
                </a:lnTo>
                <a:lnTo>
                  <a:pt x="6018085" y="1652030"/>
                </a:lnTo>
                <a:cubicBezTo>
                  <a:pt x="6006658" y="1653831"/>
                  <a:pt x="5968194" y="1662035"/>
                  <a:pt x="5955513" y="1663584"/>
                </a:cubicBezTo>
                <a:lnTo>
                  <a:pt x="5941996" y="1661326"/>
                </a:lnTo>
                <a:lnTo>
                  <a:pt x="5931789" y="1669915"/>
                </a:lnTo>
                <a:lnTo>
                  <a:pt x="5888686" y="1672175"/>
                </a:lnTo>
                <a:lnTo>
                  <a:pt x="5873794" y="1665454"/>
                </a:lnTo>
                <a:lnTo>
                  <a:pt x="5860022" y="1660635"/>
                </a:lnTo>
                <a:lnTo>
                  <a:pt x="5858237" y="1660649"/>
                </a:lnTo>
                <a:lnTo>
                  <a:pt x="5840319" y="1660798"/>
                </a:lnTo>
                <a:lnTo>
                  <a:pt x="5806984" y="1661075"/>
                </a:lnTo>
                <a:cubicBezTo>
                  <a:pt x="5785708" y="1661533"/>
                  <a:pt x="5764126" y="1662974"/>
                  <a:pt x="5742351" y="1667489"/>
                </a:cubicBezTo>
                <a:cubicBezTo>
                  <a:pt x="5659069" y="1645168"/>
                  <a:pt x="5615134" y="1706361"/>
                  <a:pt x="5521171" y="1671626"/>
                </a:cubicBezTo>
                <a:cubicBezTo>
                  <a:pt x="5491803" y="1671296"/>
                  <a:pt x="5498089" y="1662666"/>
                  <a:pt x="5457384" y="1683952"/>
                </a:cubicBezTo>
                <a:cubicBezTo>
                  <a:pt x="5356959" y="1699287"/>
                  <a:pt x="5078905" y="1774579"/>
                  <a:pt x="4950070" y="1748401"/>
                </a:cubicBezTo>
                <a:cubicBezTo>
                  <a:pt x="4918276" y="1752255"/>
                  <a:pt x="4891043" y="1756936"/>
                  <a:pt x="4872172" y="1757222"/>
                </a:cubicBezTo>
                <a:lnTo>
                  <a:pt x="4809524" y="1761033"/>
                </a:lnTo>
                <a:cubicBezTo>
                  <a:pt x="4791324" y="1772975"/>
                  <a:pt x="4777258" y="1754591"/>
                  <a:pt x="4759058" y="1766533"/>
                </a:cubicBezTo>
                <a:cubicBezTo>
                  <a:pt x="4747481" y="1770744"/>
                  <a:pt x="4734604" y="1772921"/>
                  <a:pt x="4719749" y="1771811"/>
                </a:cubicBezTo>
                <a:cubicBezTo>
                  <a:pt x="4671168" y="1780243"/>
                  <a:pt x="4634134" y="1775931"/>
                  <a:pt x="4568686" y="1786141"/>
                </a:cubicBezTo>
                <a:cubicBezTo>
                  <a:pt x="4544667" y="1777910"/>
                  <a:pt x="4432547" y="1778168"/>
                  <a:pt x="4418751" y="1796932"/>
                </a:cubicBezTo>
                <a:cubicBezTo>
                  <a:pt x="4403360" y="1801488"/>
                  <a:pt x="4385278" y="1795746"/>
                  <a:pt x="4378377" y="1815528"/>
                </a:cubicBezTo>
                <a:cubicBezTo>
                  <a:pt x="4366870" y="1839461"/>
                  <a:pt x="4337372" y="1814003"/>
                  <a:pt x="4320575" y="1832722"/>
                </a:cubicBezTo>
                <a:cubicBezTo>
                  <a:pt x="4277898" y="1857053"/>
                  <a:pt x="4243945" y="1846759"/>
                  <a:pt x="4211935" y="1860177"/>
                </a:cubicBezTo>
                <a:cubicBezTo>
                  <a:pt x="4181519" y="1859584"/>
                  <a:pt x="4171342" y="1859762"/>
                  <a:pt x="4101228" y="1868717"/>
                </a:cubicBezTo>
                <a:cubicBezTo>
                  <a:pt x="4080159" y="1876188"/>
                  <a:pt x="4039427" y="1877381"/>
                  <a:pt x="3973223" y="1881015"/>
                </a:cubicBezTo>
                <a:cubicBezTo>
                  <a:pt x="3971330" y="1884974"/>
                  <a:pt x="3952843" y="1879225"/>
                  <a:pt x="3900992" y="1880603"/>
                </a:cubicBezTo>
                <a:cubicBezTo>
                  <a:pt x="3849141" y="1881981"/>
                  <a:pt x="3740060" y="1895686"/>
                  <a:pt x="3662119" y="1889285"/>
                </a:cubicBezTo>
                <a:cubicBezTo>
                  <a:pt x="3565155" y="1881322"/>
                  <a:pt x="3613412" y="1915150"/>
                  <a:pt x="3496919" y="1873180"/>
                </a:cubicBezTo>
                <a:cubicBezTo>
                  <a:pt x="3488062" y="1895719"/>
                  <a:pt x="3474293" y="1876288"/>
                  <a:pt x="3449433" y="1889681"/>
                </a:cubicBezTo>
                <a:cubicBezTo>
                  <a:pt x="3406553" y="1891629"/>
                  <a:pt x="3413217" y="1897797"/>
                  <a:pt x="3369766" y="1916653"/>
                </a:cubicBezTo>
                <a:cubicBezTo>
                  <a:pt x="3338805" y="1929531"/>
                  <a:pt x="3289487" y="1928617"/>
                  <a:pt x="3269672" y="1938036"/>
                </a:cubicBezTo>
                <a:lnTo>
                  <a:pt x="3224897" y="1943733"/>
                </a:lnTo>
                <a:cubicBezTo>
                  <a:pt x="3188693" y="1949271"/>
                  <a:pt x="3178540" y="1909145"/>
                  <a:pt x="3161463" y="1946591"/>
                </a:cubicBezTo>
                <a:lnTo>
                  <a:pt x="3112044" y="1935614"/>
                </a:lnTo>
                <a:lnTo>
                  <a:pt x="3069716" y="1930463"/>
                </a:lnTo>
                <a:cubicBezTo>
                  <a:pt x="3049937" y="1924285"/>
                  <a:pt x="3047816" y="1925644"/>
                  <a:pt x="3005773" y="1915878"/>
                </a:cubicBezTo>
                <a:cubicBezTo>
                  <a:pt x="2978838" y="1921092"/>
                  <a:pt x="2967972" y="1927319"/>
                  <a:pt x="2897201" y="1926772"/>
                </a:cubicBezTo>
                <a:lnTo>
                  <a:pt x="2783891" y="1931749"/>
                </a:lnTo>
                <a:cubicBezTo>
                  <a:pt x="2753098" y="1932794"/>
                  <a:pt x="2731621" y="1915151"/>
                  <a:pt x="2712447" y="1933044"/>
                </a:cubicBezTo>
                <a:cubicBezTo>
                  <a:pt x="2621923" y="1990472"/>
                  <a:pt x="2637976" y="1949546"/>
                  <a:pt x="2560151" y="1963609"/>
                </a:cubicBezTo>
                <a:cubicBezTo>
                  <a:pt x="2472084" y="1973456"/>
                  <a:pt x="2423631" y="1962133"/>
                  <a:pt x="2367221" y="1971884"/>
                </a:cubicBezTo>
                <a:cubicBezTo>
                  <a:pt x="2355331" y="1950582"/>
                  <a:pt x="2295649" y="1950006"/>
                  <a:pt x="2272130" y="1961162"/>
                </a:cubicBezTo>
                <a:cubicBezTo>
                  <a:pt x="2229336" y="1964326"/>
                  <a:pt x="2232627" y="1943953"/>
                  <a:pt x="2189404" y="1978172"/>
                </a:cubicBezTo>
                <a:cubicBezTo>
                  <a:pt x="2153824" y="1968017"/>
                  <a:pt x="2114605" y="1969166"/>
                  <a:pt x="2077704" y="1965002"/>
                </a:cubicBezTo>
                <a:cubicBezTo>
                  <a:pt x="2053064" y="1962036"/>
                  <a:pt x="2051584" y="1971011"/>
                  <a:pt x="2033299" y="1969042"/>
                </a:cubicBezTo>
                <a:cubicBezTo>
                  <a:pt x="2015014" y="1967073"/>
                  <a:pt x="1998956" y="1958903"/>
                  <a:pt x="1967996" y="1953187"/>
                </a:cubicBezTo>
                <a:cubicBezTo>
                  <a:pt x="1924117" y="1970917"/>
                  <a:pt x="1915668" y="1940297"/>
                  <a:pt x="1855805" y="1926082"/>
                </a:cubicBezTo>
                <a:cubicBezTo>
                  <a:pt x="1830663" y="1943732"/>
                  <a:pt x="1810564" y="1935694"/>
                  <a:pt x="1790957" y="1919460"/>
                </a:cubicBezTo>
                <a:cubicBezTo>
                  <a:pt x="1732588" y="1924884"/>
                  <a:pt x="1679506" y="1900619"/>
                  <a:pt x="1613978" y="1891581"/>
                </a:cubicBezTo>
                <a:cubicBezTo>
                  <a:pt x="1542961" y="1912227"/>
                  <a:pt x="1506863" y="1865666"/>
                  <a:pt x="1436831" y="1856201"/>
                </a:cubicBezTo>
                <a:cubicBezTo>
                  <a:pt x="1409149" y="1862955"/>
                  <a:pt x="1416370" y="1829853"/>
                  <a:pt x="1357365" y="1832140"/>
                </a:cubicBezTo>
                <a:cubicBezTo>
                  <a:pt x="1285880" y="1811785"/>
                  <a:pt x="1273193" y="1786872"/>
                  <a:pt x="1232341" y="1785942"/>
                </a:cubicBezTo>
                <a:cubicBezTo>
                  <a:pt x="1223903" y="1792798"/>
                  <a:pt x="1160576" y="1793911"/>
                  <a:pt x="1162595" y="1784330"/>
                </a:cubicBezTo>
                <a:cubicBezTo>
                  <a:pt x="1153167" y="1787110"/>
                  <a:pt x="1122206" y="1805077"/>
                  <a:pt x="1120257" y="1789615"/>
                </a:cubicBezTo>
                <a:cubicBezTo>
                  <a:pt x="1073149" y="1786750"/>
                  <a:pt x="1034361" y="1768718"/>
                  <a:pt x="991903" y="1786741"/>
                </a:cubicBezTo>
                <a:cubicBezTo>
                  <a:pt x="966383" y="1781126"/>
                  <a:pt x="949501" y="1800915"/>
                  <a:pt x="883960" y="1809389"/>
                </a:cubicBezTo>
                <a:cubicBezTo>
                  <a:pt x="836064" y="1808194"/>
                  <a:pt x="826980" y="1826610"/>
                  <a:pt x="766531" y="1805053"/>
                </a:cubicBezTo>
                <a:cubicBezTo>
                  <a:pt x="732778" y="1801141"/>
                  <a:pt x="694055" y="1787044"/>
                  <a:pt x="669779" y="1800537"/>
                </a:cubicBezTo>
                <a:cubicBezTo>
                  <a:pt x="645252" y="1794709"/>
                  <a:pt x="563495" y="1813232"/>
                  <a:pt x="523898" y="1811085"/>
                </a:cubicBezTo>
                <a:cubicBezTo>
                  <a:pt x="457555" y="1798530"/>
                  <a:pt x="395227" y="1824052"/>
                  <a:pt x="360251" y="1830735"/>
                </a:cubicBezTo>
                <a:cubicBezTo>
                  <a:pt x="313564" y="1825583"/>
                  <a:pt x="298281" y="1811622"/>
                  <a:pt x="255207" y="1818275"/>
                </a:cubicBezTo>
                <a:cubicBezTo>
                  <a:pt x="206572" y="1839769"/>
                  <a:pt x="160277" y="1836800"/>
                  <a:pt x="101803" y="1870647"/>
                </a:cubicBezTo>
                <a:cubicBezTo>
                  <a:pt x="85849" y="1910002"/>
                  <a:pt x="27997" y="1845258"/>
                  <a:pt x="25397" y="1888443"/>
                </a:cubicBezTo>
                <a:cubicBezTo>
                  <a:pt x="19096" y="1881154"/>
                  <a:pt x="11260" y="1878398"/>
                  <a:pt x="2370" y="1878311"/>
                </a:cubicBezTo>
                <a:lnTo>
                  <a:pt x="0" y="1878785"/>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2B96AB94-B8B3-680D-51D5-134D153DE1BF}"/>
              </a:ext>
            </a:extLst>
          </p:cNvPr>
          <p:cNvSpPr>
            <a:spLocks noGrp="1"/>
          </p:cNvSpPr>
          <p:nvPr>
            <p:ph type="title"/>
          </p:nvPr>
        </p:nvSpPr>
        <p:spPr>
          <a:xfrm>
            <a:off x="1137034" y="609597"/>
            <a:ext cx="9392421" cy="1330841"/>
          </a:xfrm>
        </p:spPr>
        <p:txBody>
          <a:bodyPr>
            <a:normAutofit/>
          </a:bodyPr>
          <a:lstStyle/>
          <a:p>
            <a:r>
              <a:rPr lang="en" sz="3100" b="1">
                <a:latin typeface="system-ui"/>
              </a:rPr>
              <a:t>Economic, Social, and Cultural Rights (ESCR) and SDGs</a:t>
            </a:r>
            <a:br>
              <a:rPr lang="en" sz="3100" b="1">
                <a:latin typeface="system-ui"/>
              </a:rPr>
            </a:br>
            <a:endParaRPr lang="ru-UA" sz="3100"/>
          </a:p>
        </p:txBody>
      </p:sp>
      <p:sp>
        <p:nvSpPr>
          <p:cNvPr id="3" name="Объект 2">
            <a:extLst>
              <a:ext uri="{FF2B5EF4-FFF2-40B4-BE49-F238E27FC236}">
                <a16:creationId xmlns:a16="http://schemas.microsoft.com/office/drawing/2014/main" id="{10737B8E-46A4-BC87-A408-EDD96CA371F5}"/>
              </a:ext>
            </a:extLst>
          </p:cNvPr>
          <p:cNvSpPr>
            <a:spLocks noGrp="1"/>
          </p:cNvSpPr>
          <p:nvPr>
            <p:ph sz="quarter" idx="13"/>
          </p:nvPr>
        </p:nvSpPr>
        <p:spPr>
          <a:xfrm>
            <a:off x="1137034" y="2198362"/>
            <a:ext cx="4958966" cy="3917773"/>
          </a:xfrm>
        </p:spPr>
        <p:txBody>
          <a:bodyPr>
            <a:normAutofit fontScale="92500" lnSpcReduction="20000"/>
          </a:bodyPr>
          <a:lstStyle/>
          <a:p>
            <a:pPr>
              <a:spcBef>
                <a:spcPts val="900"/>
              </a:spcBef>
              <a:spcAft>
                <a:spcPts val="900"/>
              </a:spcAft>
              <a:buFont typeface="Arial" panose="020B0604020202020204" pitchFamily="34" charset="0"/>
              <a:buChar char="•"/>
            </a:pPr>
            <a:r>
              <a:rPr lang="en" sz="1700" b="0" i="0" u="none" strike="noStrike" dirty="0">
                <a:effectLst/>
                <a:latin typeface="system-ui"/>
              </a:rPr>
              <a:t>Explanation : ESCR, enshrined in the ICESCR, include rights to education, work, health, and housing. These rights are directly reflected in several SDGs.</a:t>
            </a:r>
          </a:p>
          <a:p>
            <a:pPr>
              <a:spcBef>
                <a:spcPts val="900"/>
              </a:spcBef>
              <a:spcAft>
                <a:spcPts val="900"/>
              </a:spcAft>
              <a:buFont typeface="Arial" panose="020B0604020202020204" pitchFamily="34" charset="0"/>
              <a:buChar char="•"/>
            </a:pPr>
            <a:r>
              <a:rPr lang="en" sz="1700" b="0" i="0" u="none" strike="noStrike" dirty="0">
                <a:effectLst/>
                <a:latin typeface="system-ui"/>
              </a:rPr>
              <a:t>Interference Example :</a:t>
            </a:r>
          </a:p>
          <a:p>
            <a:pPr marL="742950" lvl="1" indent="-285750">
              <a:spcBef>
                <a:spcPts val="900"/>
              </a:spcBef>
              <a:spcAft>
                <a:spcPts val="900"/>
              </a:spcAft>
              <a:buFont typeface="Arial" panose="020B0604020202020204" pitchFamily="34" charset="0"/>
              <a:buChar char="•"/>
            </a:pPr>
            <a:r>
              <a:rPr lang="en" sz="1700" b="0" i="0" u="none" strike="noStrike" dirty="0">
                <a:effectLst/>
                <a:latin typeface="system-ui"/>
              </a:rPr>
              <a:t>In Brazil, advocacy groups used the ICESCR to pressure the government to address housing shortages (SDG 11). This led to increased funding for affordable housing projects.</a:t>
            </a:r>
          </a:p>
          <a:p>
            <a:pPr>
              <a:spcBef>
                <a:spcPts val="900"/>
              </a:spcBef>
              <a:spcAft>
                <a:spcPts val="900"/>
              </a:spcAft>
              <a:buFont typeface="Arial" panose="020B0604020202020204" pitchFamily="34" charset="0"/>
              <a:buChar char="•"/>
            </a:pPr>
            <a:r>
              <a:rPr lang="en" sz="1700" b="0" i="0" u="none" strike="noStrike" dirty="0">
                <a:effectLst/>
                <a:latin typeface="system-ui"/>
              </a:rPr>
              <a:t>Key Point : The Optional Protocol to the ICESCR allows individuals to file complaints, creating a mechanism for holding states accountable for SDG-related commitments.</a:t>
            </a:r>
          </a:p>
          <a:p>
            <a:pPr>
              <a:spcBef>
                <a:spcPts val="900"/>
              </a:spcBef>
              <a:spcAft>
                <a:spcPts val="900"/>
              </a:spcAft>
              <a:buFont typeface="Arial" panose="020B0604020202020204" pitchFamily="34" charset="0"/>
              <a:buChar char="•"/>
            </a:pPr>
            <a:r>
              <a:rPr lang="en" sz="1700" b="0" i="0" u="none" strike="noStrike" dirty="0">
                <a:effectLst/>
                <a:latin typeface="system-ui"/>
                <a:hlinkClick r:id="rId2"/>
              </a:rPr>
              <a:t>https://www.ohchr.org/en/instruments-mechanisms/instruments/optional-protocol-international-covenant-economic-social-and?spm=a2ty_o01.29997173.0.0.46c5c921UAt9TN</a:t>
            </a:r>
            <a:endParaRPr lang="en" sz="1700" b="0" i="0" u="none" strike="noStrike" dirty="0">
              <a:effectLst/>
              <a:latin typeface="system-ui"/>
            </a:endParaRPr>
          </a:p>
          <a:p>
            <a:pPr>
              <a:spcBef>
                <a:spcPts val="900"/>
              </a:spcBef>
              <a:spcAft>
                <a:spcPts val="900"/>
              </a:spcAft>
              <a:buFont typeface="Arial" panose="020B0604020202020204" pitchFamily="34" charset="0"/>
              <a:buChar char="•"/>
            </a:pPr>
            <a:endParaRPr lang="ru-UA" sz="1700" dirty="0"/>
          </a:p>
        </p:txBody>
      </p:sp>
      <p:pic>
        <p:nvPicPr>
          <p:cNvPr id="5" name="Рисунок 4" descr="Изображение выглядит как текст, снимок экрана, логотип, Бренд&#10;&#10;Контент, сгенерированный ИИ, может содержать ошибки.">
            <a:extLst>
              <a:ext uri="{FF2B5EF4-FFF2-40B4-BE49-F238E27FC236}">
                <a16:creationId xmlns:a16="http://schemas.microsoft.com/office/drawing/2014/main" id="{23C41929-ABB8-1D6D-AAAB-2CDA2C8F898C}"/>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6719367" y="2883703"/>
            <a:ext cx="4788505" cy="2358337"/>
          </a:xfrm>
          <a:prstGeom prst="rect">
            <a:avLst/>
          </a:prstGeom>
        </p:spPr>
      </p:pic>
      <p:sp>
        <p:nvSpPr>
          <p:cNvPr id="15" name="Freeform: Shape 14">
            <a:extLst>
              <a:ext uri="{FF2B5EF4-FFF2-40B4-BE49-F238E27FC236}">
                <a16:creationId xmlns:a16="http://schemas.microsoft.com/office/drawing/2014/main" id="{9A0D773F-7A7D-4DBB-9DEA-86BB8B8F4B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381624" y="6209414"/>
            <a:ext cx="6810375" cy="648586"/>
          </a:xfrm>
          <a:custGeom>
            <a:avLst/>
            <a:gdLst>
              <a:gd name="connsiteX0" fmla="*/ 0 w 10753706"/>
              <a:gd name="connsiteY0" fmla="*/ 0 h 1027260"/>
              <a:gd name="connsiteX1" fmla="*/ 10753706 w 10753706"/>
              <a:gd name="connsiteY1" fmla="*/ 0 h 1027260"/>
              <a:gd name="connsiteX2" fmla="*/ 10748809 w 10753706"/>
              <a:gd name="connsiteY2" fmla="*/ 2522 h 1027260"/>
              <a:gd name="connsiteX3" fmla="*/ 10725330 w 10753706"/>
              <a:gd name="connsiteY3" fmla="*/ 11977 h 1027260"/>
              <a:gd name="connsiteX4" fmla="*/ 10615423 w 10753706"/>
              <a:gd name="connsiteY4" fmla="*/ 52967 h 1027260"/>
              <a:gd name="connsiteX5" fmla="*/ 10533936 w 10753706"/>
              <a:gd name="connsiteY5" fmla="*/ 53095 h 1027260"/>
              <a:gd name="connsiteX6" fmla="*/ 10466876 w 10753706"/>
              <a:gd name="connsiteY6" fmla="*/ 45180 h 1027260"/>
              <a:gd name="connsiteX7" fmla="*/ 10355090 w 10753706"/>
              <a:gd name="connsiteY7" fmla="*/ 89741 h 1027260"/>
              <a:gd name="connsiteX8" fmla="*/ 10087145 w 10753706"/>
              <a:gd name="connsiteY8" fmla="*/ 66115 h 1027260"/>
              <a:gd name="connsiteX9" fmla="*/ 10015902 w 10753706"/>
              <a:gd name="connsiteY9" fmla="*/ 76178 h 1027260"/>
              <a:gd name="connsiteX10" fmla="*/ 9806005 w 10753706"/>
              <a:gd name="connsiteY10" fmla="*/ 102435 h 1027260"/>
              <a:gd name="connsiteX11" fmla="*/ 9602583 w 10753706"/>
              <a:gd name="connsiteY11" fmla="*/ 179170 h 1027260"/>
              <a:gd name="connsiteX12" fmla="*/ 9469719 w 10753706"/>
              <a:gd name="connsiteY12" fmla="*/ 174721 h 1027260"/>
              <a:gd name="connsiteX13" fmla="*/ 9408692 w 10753706"/>
              <a:gd name="connsiteY13" fmla="*/ 189513 h 1027260"/>
              <a:gd name="connsiteX14" fmla="*/ 9364151 w 10753706"/>
              <a:gd name="connsiteY14" fmla="*/ 194072 h 1027260"/>
              <a:gd name="connsiteX15" fmla="*/ 9337751 w 10753706"/>
              <a:gd name="connsiteY15" fmla="*/ 197579 h 1027260"/>
              <a:gd name="connsiteX16" fmla="*/ 9297166 w 10753706"/>
              <a:gd name="connsiteY16" fmla="*/ 216558 h 1027260"/>
              <a:gd name="connsiteX17" fmla="*/ 9123859 w 10753706"/>
              <a:gd name="connsiteY17" fmla="*/ 237356 h 1027260"/>
              <a:gd name="connsiteX18" fmla="*/ 8950741 w 10753706"/>
              <a:gd name="connsiteY18" fmla="*/ 238020 h 1027260"/>
              <a:gd name="connsiteX19" fmla="*/ 8718236 w 10753706"/>
              <a:gd name="connsiteY19" fmla="*/ 303148 h 1027260"/>
              <a:gd name="connsiteX20" fmla="*/ 8694011 w 10753706"/>
              <a:gd name="connsiteY20" fmla="*/ 308812 h 1027260"/>
              <a:gd name="connsiteX21" fmla="*/ 8611976 w 10753706"/>
              <a:gd name="connsiteY21" fmla="*/ 324819 h 1027260"/>
              <a:gd name="connsiteX22" fmla="*/ 8562074 w 10753706"/>
              <a:gd name="connsiteY22" fmla="*/ 337971 h 1027260"/>
              <a:gd name="connsiteX23" fmla="*/ 8501724 w 10753706"/>
              <a:gd name="connsiteY23" fmla="*/ 360865 h 1027260"/>
              <a:gd name="connsiteX24" fmla="*/ 8504489 w 10753706"/>
              <a:gd name="connsiteY24" fmla="*/ 364790 h 1027260"/>
              <a:gd name="connsiteX25" fmla="*/ 8492774 w 10753706"/>
              <a:gd name="connsiteY25" fmla="*/ 366181 h 1027260"/>
              <a:gd name="connsiteX26" fmla="*/ 8466405 w 10753706"/>
              <a:gd name="connsiteY26" fmla="*/ 368724 h 1027260"/>
              <a:gd name="connsiteX27" fmla="*/ 8427069 w 10753706"/>
              <a:gd name="connsiteY27" fmla="*/ 387211 h 1027260"/>
              <a:gd name="connsiteX28" fmla="*/ 8387766 w 10753706"/>
              <a:gd name="connsiteY28" fmla="*/ 377161 h 1027260"/>
              <a:gd name="connsiteX29" fmla="*/ 8315874 w 10753706"/>
              <a:gd name="connsiteY29" fmla="*/ 395527 h 1027260"/>
              <a:gd name="connsiteX30" fmla="*/ 8274474 w 10753706"/>
              <a:gd name="connsiteY30" fmla="*/ 405112 h 1027260"/>
              <a:gd name="connsiteX31" fmla="*/ 8234664 w 10753706"/>
              <a:gd name="connsiteY31" fmla="*/ 410219 h 1027260"/>
              <a:gd name="connsiteX32" fmla="*/ 8211268 w 10753706"/>
              <a:gd name="connsiteY32" fmla="*/ 416791 h 1027260"/>
              <a:gd name="connsiteX33" fmla="*/ 8188615 w 10753706"/>
              <a:gd name="connsiteY33" fmla="*/ 421755 h 1027260"/>
              <a:gd name="connsiteX34" fmla="*/ 8179981 w 10753706"/>
              <a:gd name="connsiteY34" fmla="*/ 420402 h 1027260"/>
              <a:gd name="connsiteX35" fmla="*/ 8179307 w 10753706"/>
              <a:gd name="connsiteY35" fmla="*/ 422516 h 1027260"/>
              <a:gd name="connsiteX36" fmla="*/ 8147929 w 10753706"/>
              <a:gd name="connsiteY36" fmla="*/ 450302 h 1027260"/>
              <a:gd name="connsiteX37" fmla="*/ 8089136 w 10753706"/>
              <a:gd name="connsiteY37" fmla="*/ 465283 h 1027260"/>
              <a:gd name="connsiteX38" fmla="*/ 8049973 w 10753706"/>
              <a:gd name="connsiteY38" fmla="*/ 454121 h 1027260"/>
              <a:gd name="connsiteX39" fmla="*/ 7965913 w 10753706"/>
              <a:gd name="connsiteY39" fmla="*/ 464415 h 1027260"/>
              <a:gd name="connsiteX40" fmla="*/ 7945093 w 10753706"/>
              <a:gd name="connsiteY40" fmla="*/ 464798 h 1027260"/>
              <a:gd name="connsiteX41" fmla="*/ 7935335 w 10753706"/>
              <a:gd name="connsiteY41" fmla="*/ 462442 h 1027260"/>
              <a:gd name="connsiteX42" fmla="*/ 7904779 w 10753706"/>
              <a:gd name="connsiteY42" fmla="*/ 471429 h 1027260"/>
              <a:gd name="connsiteX43" fmla="*/ 7855604 w 10753706"/>
              <a:gd name="connsiteY43" fmla="*/ 480199 h 1027260"/>
              <a:gd name="connsiteX44" fmla="*/ 7832630 w 10753706"/>
              <a:gd name="connsiteY44" fmla="*/ 485371 h 1027260"/>
              <a:gd name="connsiteX45" fmla="*/ 7812438 w 10753706"/>
              <a:gd name="connsiteY45" fmla="*/ 485391 h 1027260"/>
              <a:gd name="connsiteX46" fmla="*/ 7701399 w 10753706"/>
              <a:gd name="connsiteY46" fmla="*/ 495197 h 1027260"/>
              <a:gd name="connsiteX47" fmla="*/ 7674778 w 10753706"/>
              <a:gd name="connsiteY47" fmla="*/ 494723 h 1027260"/>
              <a:gd name="connsiteX48" fmla="*/ 7660445 w 10753706"/>
              <a:gd name="connsiteY48" fmla="*/ 490194 h 1027260"/>
              <a:gd name="connsiteX49" fmla="*/ 7651781 w 10753706"/>
              <a:gd name="connsiteY49" fmla="*/ 493084 h 1027260"/>
              <a:gd name="connsiteX50" fmla="*/ 7584807 w 10753706"/>
              <a:gd name="connsiteY50" fmla="*/ 499490 h 1027260"/>
              <a:gd name="connsiteX51" fmla="*/ 7541324 w 10753706"/>
              <a:gd name="connsiteY51" fmla="*/ 504184 h 1027260"/>
              <a:gd name="connsiteX52" fmla="*/ 7541756 w 10753706"/>
              <a:gd name="connsiteY52" fmla="*/ 512184 h 1027260"/>
              <a:gd name="connsiteX53" fmla="*/ 7503906 w 10753706"/>
              <a:gd name="connsiteY53" fmla="*/ 518551 h 1027260"/>
              <a:gd name="connsiteX54" fmla="*/ 7460411 w 10753706"/>
              <a:gd name="connsiteY54" fmla="*/ 517415 h 1027260"/>
              <a:gd name="connsiteX55" fmla="*/ 7460116 w 10753706"/>
              <a:gd name="connsiteY55" fmla="*/ 517548 h 1027260"/>
              <a:gd name="connsiteX56" fmla="*/ 7297810 w 10753706"/>
              <a:gd name="connsiteY56" fmla="*/ 563947 h 1027260"/>
              <a:gd name="connsiteX57" fmla="*/ 6946388 w 10753706"/>
              <a:gd name="connsiteY57" fmla="*/ 665244 h 1027260"/>
              <a:gd name="connsiteX58" fmla="*/ 6741704 w 10753706"/>
              <a:gd name="connsiteY58" fmla="*/ 679365 h 1027260"/>
              <a:gd name="connsiteX59" fmla="*/ 6624680 w 10753706"/>
              <a:gd name="connsiteY59" fmla="*/ 677674 h 1027260"/>
              <a:gd name="connsiteX60" fmla="*/ 6605700 w 10753706"/>
              <a:gd name="connsiteY60" fmla="*/ 683566 h 1027260"/>
              <a:gd name="connsiteX61" fmla="*/ 6576922 w 10753706"/>
              <a:gd name="connsiteY61" fmla="*/ 683030 h 1027260"/>
              <a:gd name="connsiteX62" fmla="*/ 6405123 w 10753706"/>
              <a:gd name="connsiteY62" fmla="*/ 721946 h 1027260"/>
              <a:gd name="connsiteX63" fmla="*/ 6368938 w 10753706"/>
              <a:gd name="connsiteY63" fmla="*/ 717341 h 1027260"/>
              <a:gd name="connsiteX64" fmla="*/ 6295102 w 10753706"/>
              <a:gd name="connsiteY64" fmla="*/ 729508 h 1027260"/>
              <a:gd name="connsiteX65" fmla="*/ 6202084 w 10753706"/>
              <a:gd name="connsiteY65" fmla="*/ 767091 h 1027260"/>
              <a:gd name="connsiteX66" fmla="*/ 6067157 w 10753706"/>
              <a:gd name="connsiteY66" fmla="*/ 790339 h 1027260"/>
              <a:gd name="connsiteX67" fmla="*/ 6061443 w 10753706"/>
              <a:gd name="connsiteY67" fmla="*/ 796151 h 1027260"/>
              <a:gd name="connsiteX68" fmla="*/ 6051406 w 10753706"/>
              <a:gd name="connsiteY68" fmla="*/ 800684 h 1027260"/>
              <a:gd name="connsiteX69" fmla="*/ 6049097 w 10753706"/>
              <a:gd name="connsiteY69" fmla="*/ 800636 h 1027260"/>
              <a:gd name="connsiteX70" fmla="*/ 6034222 w 10753706"/>
              <a:gd name="connsiteY70" fmla="*/ 804110 h 1027260"/>
              <a:gd name="connsiteX71" fmla="*/ 6033121 w 10753706"/>
              <a:gd name="connsiteY71" fmla="*/ 806078 h 1027260"/>
              <a:gd name="connsiteX72" fmla="*/ 6023593 w 10753706"/>
              <a:gd name="connsiteY72" fmla="*/ 808842 h 1027260"/>
              <a:gd name="connsiteX73" fmla="*/ 6006639 w 10753706"/>
              <a:gd name="connsiteY73" fmla="*/ 815304 h 1027260"/>
              <a:gd name="connsiteX74" fmla="*/ 6001762 w 10753706"/>
              <a:gd name="connsiteY74" fmla="*/ 815557 h 1027260"/>
              <a:gd name="connsiteX75" fmla="*/ 5973534 w 10753706"/>
              <a:gd name="connsiteY75" fmla="*/ 823815 h 1027260"/>
              <a:gd name="connsiteX76" fmla="*/ 5972336 w 10753706"/>
              <a:gd name="connsiteY76" fmla="*/ 823476 h 1027260"/>
              <a:gd name="connsiteX77" fmla="*/ 5960841 w 10753706"/>
              <a:gd name="connsiteY77" fmla="*/ 823819 h 1027260"/>
              <a:gd name="connsiteX78" fmla="*/ 5940719 w 10753706"/>
              <a:gd name="connsiteY78" fmla="*/ 825514 h 1027260"/>
              <a:gd name="connsiteX79" fmla="*/ 5884298 w 10753706"/>
              <a:gd name="connsiteY79" fmla="*/ 823806 h 1027260"/>
              <a:gd name="connsiteX80" fmla="*/ 5854779 w 10753706"/>
              <a:gd name="connsiteY80" fmla="*/ 832365 h 1027260"/>
              <a:gd name="connsiteX81" fmla="*/ 5848382 w 10753706"/>
              <a:gd name="connsiteY81" fmla="*/ 833844 h 1027260"/>
              <a:gd name="connsiteX82" fmla="*/ 5848066 w 10753706"/>
              <a:gd name="connsiteY82" fmla="*/ 833772 h 1027260"/>
              <a:gd name="connsiteX83" fmla="*/ 5840944 w 10753706"/>
              <a:gd name="connsiteY83" fmla="*/ 835132 h 1027260"/>
              <a:gd name="connsiteX84" fmla="*/ 5836719 w 10753706"/>
              <a:gd name="connsiteY84" fmla="*/ 836539 h 1027260"/>
              <a:gd name="connsiteX85" fmla="*/ 5824311 w 10753706"/>
              <a:gd name="connsiteY85" fmla="*/ 839408 h 1027260"/>
              <a:gd name="connsiteX86" fmla="*/ 5818788 w 10753706"/>
              <a:gd name="connsiteY86" fmla="*/ 839727 h 1027260"/>
              <a:gd name="connsiteX87" fmla="*/ 5763953 w 10753706"/>
              <a:gd name="connsiteY87" fmla="*/ 834282 h 1027260"/>
              <a:gd name="connsiteX88" fmla="*/ 5667748 w 10753706"/>
              <a:gd name="connsiteY88" fmla="*/ 840211 h 1027260"/>
              <a:gd name="connsiteX89" fmla="*/ 5573108 w 10753706"/>
              <a:gd name="connsiteY89" fmla="*/ 847611 h 1027260"/>
              <a:gd name="connsiteX90" fmla="*/ 5539137 w 10753706"/>
              <a:gd name="connsiteY90" fmla="*/ 851033 h 1027260"/>
              <a:gd name="connsiteX91" fmla="*/ 5510651 w 10753706"/>
              <a:gd name="connsiteY91" fmla="*/ 844215 h 1027260"/>
              <a:gd name="connsiteX92" fmla="*/ 5457331 w 10753706"/>
              <a:gd name="connsiteY92" fmla="*/ 839159 h 1027260"/>
              <a:gd name="connsiteX93" fmla="*/ 5410613 w 10753706"/>
              <a:gd name="connsiteY93" fmla="*/ 834358 h 1027260"/>
              <a:gd name="connsiteX94" fmla="*/ 5370040 w 10753706"/>
              <a:gd name="connsiteY94" fmla="*/ 862127 h 1027260"/>
              <a:gd name="connsiteX95" fmla="*/ 5318778 w 10753706"/>
              <a:gd name="connsiteY95" fmla="*/ 855310 h 1027260"/>
              <a:gd name="connsiteX96" fmla="*/ 5298645 w 10753706"/>
              <a:gd name="connsiteY96" fmla="*/ 855171 h 1027260"/>
              <a:gd name="connsiteX97" fmla="*/ 5253828 w 10753706"/>
              <a:gd name="connsiteY97" fmla="*/ 859670 h 1027260"/>
              <a:gd name="connsiteX98" fmla="*/ 5216955 w 10753706"/>
              <a:gd name="connsiteY98" fmla="*/ 866245 h 1027260"/>
              <a:gd name="connsiteX99" fmla="*/ 5214344 w 10753706"/>
              <a:gd name="connsiteY99" fmla="*/ 868102 h 1027260"/>
              <a:gd name="connsiteX100" fmla="*/ 5195561 w 10753706"/>
              <a:gd name="connsiteY100" fmla="*/ 869949 h 1027260"/>
              <a:gd name="connsiteX101" fmla="*/ 5182555 w 10753706"/>
              <a:gd name="connsiteY101" fmla="*/ 873542 h 1027260"/>
              <a:gd name="connsiteX102" fmla="*/ 5172552 w 10753706"/>
              <a:gd name="connsiteY102" fmla="*/ 878801 h 1027260"/>
              <a:gd name="connsiteX103" fmla="*/ 5027993 w 10753706"/>
              <a:gd name="connsiteY103" fmla="*/ 889666 h 1027260"/>
              <a:gd name="connsiteX104" fmla="*/ 4939844 w 10753706"/>
              <a:gd name="connsiteY104" fmla="*/ 934802 h 1027260"/>
              <a:gd name="connsiteX105" fmla="*/ 4792576 w 10753706"/>
              <a:gd name="connsiteY105" fmla="*/ 934820 h 1027260"/>
              <a:gd name="connsiteX106" fmla="*/ 4602423 w 10753706"/>
              <a:gd name="connsiteY106" fmla="*/ 958063 h 1027260"/>
              <a:gd name="connsiteX107" fmla="*/ 4290656 w 10753706"/>
              <a:gd name="connsiteY107" fmla="*/ 969152 h 1027260"/>
              <a:gd name="connsiteX108" fmla="*/ 3952334 w 10753706"/>
              <a:gd name="connsiteY108" fmla="*/ 954043 h 1027260"/>
              <a:gd name="connsiteX109" fmla="*/ 3858560 w 10753706"/>
              <a:gd name="connsiteY109" fmla="*/ 948781 h 1027260"/>
              <a:gd name="connsiteX110" fmla="*/ 3846597 w 10753706"/>
              <a:gd name="connsiteY110" fmla="*/ 948382 h 1027260"/>
              <a:gd name="connsiteX111" fmla="*/ 3736044 w 10753706"/>
              <a:gd name="connsiteY111" fmla="*/ 947759 h 1027260"/>
              <a:gd name="connsiteX112" fmla="*/ 3713136 w 10753706"/>
              <a:gd name="connsiteY112" fmla="*/ 946963 h 1027260"/>
              <a:gd name="connsiteX113" fmla="*/ 3695939 w 10753706"/>
              <a:gd name="connsiteY113" fmla="*/ 943639 h 1027260"/>
              <a:gd name="connsiteX114" fmla="*/ 3694125 w 10753706"/>
              <a:gd name="connsiteY114" fmla="*/ 940567 h 1027260"/>
              <a:gd name="connsiteX115" fmla="*/ 3681925 w 10753706"/>
              <a:gd name="connsiteY115" fmla="*/ 939706 h 1027260"/>
              <a:gd name="connsiteX116" fmla="*/ 3679204 w 10753706"/>
              <a:gd name="connsiteY116" fmla="*/ 938926 h 1027260"/>
              <a:gd name="connsiteX117" fmla="*/ 3615656 w 10753706"/>
              <a:gd name="connsiteY117" fmla="*/ 940320 h 1027260"/>
              <a:gd name="connsiteX118" fmla="*/ 3567983 w 10753706"/>
              <a:gd name="connsiteY118" fmla="*/ 935596 h 1027260"/>
              <a:gd name="connsiteX119" fmla="*/ 3422423 w 10753706"/>
              <a:gd name="connsiteY119" fmla="*/ 932129 h 1027260"/>
              <a:gd name="connsiteX120" fmla="*/ 3310925 w 10753706"/>
              <a:gd name="connsiteY120" fmla="*/ 911072 h 1027260"/>
              <a:gd name="connsiteX121" fmla="*/ 3139421 w 10753706"/>
              <a:gd name="connsiteY121" fmla="*/ 934151 h 1027260"/>
              <a:gd name="connsiteX122" fmla="*/ 2996922 w 10753706"/>
              <a:gd name="connsiteY122" fmla="*/ 927537 h 1027260"/>
              <a:gd name="connsiteX123" fmla="*/ 2982785 w 10753706"/>
              <a:gd name="connsiteY123" fmla="*/ 931453 h 1027260"/>
              <a:gd name="connsiteX124" fmla="*/ 2967478 w 10753706"/>
              <a:gd name="connsiteY124" fmla="*/ 933397 h 1027260"/>
              <a:gd name="connsiteX125" fmla="*/ 2948552 w 10753706"/>
              <a:gd name="connsiteY125" fmla="*/ 932961 h 1027260"/>
              <a:gd name="connsiteX126" fmla="*/ 2944404 w 10753706"/>
              <a:gd name="connsiteY126" fmla="*/ 934452 h 1027260"/>
              <a:gd name="connsiteX127" fmla="*/ 2908608 w 10753706"/>
              <a:gd name="connsiteY127" fmla="*/ 937205 h 1027260"/>
              <a:gd name="connsiteX128" fmla="*/ 2904443 w 10753706"/>
              <a:gd name="connsiteY128" fmla="*/ 936455 h 1027260"/>
              <a:gd name="connsiteX129" fmla="*/ 2868935 w 10753706"/>
              <a:gd name="connsiteY129" fmla="*/ 938022 h 1027260"/>
              <a:gd name="connsiteX130" fmla="*/ 2868586 w 10753706"/>
              <a:gd name="connsiteY130" fmla="*/ 937487 h 1027260"/>
              <a:gd name="connsiteX131" fmla="*/ 2859191 w 10753706"/>
              <a:gd name="connsiteY131" fmla="*/ 935503 h 1027260"/>
              <a:gd name="connsiteX132" fmla="*/ 2840915 w 10753706"/>
              <a:gd name="connsiteY132" fmla="*/ 932977 h 1027260"/>
              <a:gd name="connsiteX133" fmla="*/ 2763509 w 10753706"/>
              <a:gd name="connsiteY133" fmla="*/ 921850 h 1027260"/>
              <a:gd name="connsiteX134" fmla="*/ 2756121 w 10753706"/>
              <a:gd name="connsiteY134" fmla="*/ 921864 h 1027260"/>
              <a:gd name="connsiteX135" fmla="*/ 2755998 w 10753706"/>
              <a:gd name="connsiteY135" fmla="*/ 921739 h 1027260"/>
              <a:gd name="connsiteX136" fmla="*/ 2748255 w 10753706"/>
              <a:gd name="connsiteY136" fmla="*/ 921505 h 1027260"/>
              <a:gd name="connsiteX137" fmla="*/ 2694601 w 10753706"/>
              <a:gd name="connsiteY137" fmla="*/ 915575 h 1027260"/>
              <a:gd name="connsiteX138" fmla="*/ 2635357 w 10753706"/>
              <a:gd name="connsiteY138" fmla="*/ 910976 h 1027260"/>
              <a:gd name="connsiteX139" fmla="*/ 2601047 w 10753706"/>
              <a:gd name="connsiteY139" fmla="*/ 910263 h 1027260"/>
              <a:gd name="connsiteX140" fmla="*/ 2507482 w 10753706"/>
              <a:gd name="connsiteY140" fmla="*/ 906211 h 1027260"/>
              <a:gd name="connsiteX141" fmla="*/ 2413884 w 10753706"/>
              <a:gd name="connsiteY141" fmla="*/ 900545 h 1027260"/>
              <a:gd name="connsiteX142" fmla="*/ 2368912 w 10753706"/>
              <a:gd name="connsiteY142" fmla="*/ 888755 h 1027260"/>
              <a:gd name="connsiteX143" fmla="*/ 2349490 w 10753706"/>
              <a:gd name="connsiteY143" fmla="*/ 889719 h 1027260"/>
              <a:gd name="connsiteX144" fmla="*/ 2344290 w 10753706"/>
              <a:gd name="connsiteY144" fmla="*/ 890584 h 1027260"/>
              <a:gd name="connsiteX145" fmla="*/ 2336488 w 10753706"/>
              <a:gd name="connsiteY145" fmla="*/ 891058 h 1027260"/>
              <a:gd name="connsiteX146" fmla="*/ 2329015 w 10753706"/>
              <a:gd name="connsiteY146" fmla="*/ 891627 h 1027260"/>
              <a:gd name="connsiteX147" fmla="*/ 2293898 w 10753706"/>
              <a:gd name="connsiteY147" fmla="*/ 896431 h 1027260"/>
              <a:gd name="connsiteX148" fmla="*/ 2243927 w 10753706"/>
              <a:gd name="connsiteY148" fmla="*/ 888076 h 1027260"/>
              <a:gd name="connsiteX149" fmla="*/ 2223920 w 10753706"/>
              <a:gd name="connsiteY149" fmla="*/ 887331 h 1027260"/>
              <a:gd name="connsiteX150" fmla="*/ 2213081 w 10753706"/>
              <a:gd name="connsiteY150" fmla="*/ 886302 h 1027260"/>
              <a:gd name="connsiteX151" fmla="*/ 2212307 w 10753706"/>
              <a:gd name="connsiteY151" fmla="*/ 885829 h 1027260"/>
              <a:gd name="connsiteX152" fmla="*/ 2152321 w 10753706"/>
              <a:gd name="connsiteY152" fmla="*/ 894418 h 1027260"/>
              <a:gd name="connsiteX153" fmla="*/ 2140985 w 10753706"/>
              <a:gd name="connsiteY153" fmla="*/ 895968 h 1027260"/>
              <a:gd name="connsiteX154" fmla="*/ 2121210 w 10753706"/>
              <a:gd name="connsiteY154" fmla="*/ 899354 h 1027260"/>
              <a:gd name="connsiteX155" fmla="*/ 2119146 w 10753706"/>
              <a:gd name="connsiteY155" fmla="*/ 899033 h 1027260"/>
              <a:gd name="connsiteX156" fmla="*/ 2105666 w 10753706"/>
              <a:gd name="connsiteY156" fmla="*/ 902240 h 1027260"/>
              <a:gd name="connsiteX157" fmla="*/ 2094924 w 10753706"/>
              <a:gd name="connsiteY157" fmla="*/ 907203 h 1027260"/>
              <a:gd name="connsiteX158" fmla="*/ 1949478 w 10753706"/>
              <a:gd name="connsiteY158" fmla="*/ 913748 h 1027260"/>
              <a:gd name="connsiteX159" fmla="*/ 1749684 w 10753706"/>
              <a:gd name="connsiteY159" fmla="*/ 942223 h 1027260"/>
              <a:gd name="connsiteX160" fmla="*/ 1585576 w 10753706"/>
              <a:gd name="connsiteY160" fmla="*/ 954170 h 1027260"/>
              <a:gd name="connsiteX161" fmla="*/ 1476250 w 10753706"/>
              <a:gd name="connsiteY161" fmla="*/ 950653 h 1027260"/>
              <a:gd name="connsiteX162" fmla="*/ 1433927 w 10753706"/>
              <a:gd name="connsiteY162" fmla="*/ 959926 h 1027260"/>
              <a:gd name="connsiteX163" fmla="*/ 1414893 w 10753706"/>
              <a:gd name="connsiteY163" fmla="*/ 957671 h 1027260"/>
              <a:gd name="connsiteX164" fmla="*/ 1411585 w 10753706"/>
              <a:gd name="connsiteY164" fmla="*/ 957179 h 1027260"/>
              <a:gd name="connsiteX165" fmla="*/ 1398896 w 10753706"/>
              <a:gd name="connsiteY165" fmla="*/ 957460 h 1027260"/>
              <a:gd name="connsiteX166" fmla="*/ 1394632 w 10753706"/>
              <a:gd name="connsiteY166" fmla="*/ 954725 h 1027260"/>
              <a:gd name="connsiteX167" fmla="*/ 1375043 w 10753706"/>
              <a:gd name="connsiteY167" fmla="*/ 953132 h 1027260"/>
              <a:gd name="connsiteX168" fmla="*/ 1351876 w 10753706"/>
              <a:gd name="connsiteY168" fmla="*/ 954436 h 1027260"/>
              <a:gd name="connsiteX169" fmla="*/ 1242676 w 10753706"/>
              <a:gd name="connsiteY169" fmla="*/ 963767 h 1027260"/>
              <a:gd name="connsiteX170" fmla="*/ 1205993 w 10753706"/>
              <a:gd name="connsiteY170" fmla="*/ 974080 h 1027260"/>
              <a:gd name="connsiteX171" fmla="*/ 1052221 w 10753706"/>
              <a:gd name="connsiteY171" fmla="*/ 963954 h 1027260"/>
              <a:gd name="connsiteX172" fmla="*/ 968270 w 10753706"/>
              <a:gd name="connsiteY172" fmla="*/ 964761 h 1027260"/>
              <a:gd name="connsiteX173" fmla="*/ 874493 w 10753706"/>
              <a:gd name="connsiteY173" fmla="*/ 998122 h 1027260"/>
              <a:gd name="connsiteX174" fmla="*/ 814411 w 10753706"/>
              <a:gd name="connsiteY174" fmla="*/ 1007391 h 1027260"/>
              <a:gd name="connsiteX175" fmla="*/ 688604 w 10753706"/>
              <a:gd name="connsiteY175" fmla="*/ 1015631 h 1027260"/>
              <a:gd name="connsiteX176" fmla="*/ 618171 w 10753706"/>
              <a:gd name="connsiteY176" fmla="*/ 1027260 h 1027260"/>
              <a:gd name="connsiteX177" fmla="*/ 570379 w 10753706"/>
              <a:gd name="connsiteY177" fmla="*/ 1023487 h 1027260"/>
              <a:gd name="connsiteX178" fmla="*/ 482519 w 10753706"/>
              <a:gd name="connsiteY178" fmla="*/ 1002108 h 1027260"/>
              <a:gd name="connsiteX179" fmla="*/ 475319 w 10753706"/>
              <a:gd name="connsiteY179" fmla="*/ 1009922 h 1027260"/>
              <a:gd name="connsiteX180" fmla="*/ 431104 w 10753706"/>
              <a:gd name="connsiteY180" fmla="*/ 1009317 h 1027260"/>
              <a:gd name="connsiteX181" fmla="*/ 363782 w 10753706"/>
              <a:gd name="connsiteY181" fmla="*/ 1007585 h 1027260"/>
              <a:gd name="connsiteX182" fmla="*/ 325533 w 10753706"/>
              <a:gd name="connsiteY182" fmla="*/ 1008502 h 1027260"/>
              <a:gd name="connsiteX183" fmla="*/ 220429 w 10753706"/>
              <a:gd name="connsiteY183" fmla="*/ 1008927 h 1027260"/>
              <a:gd name="connsiteX184" fmla="*/ 114676 w 10753706"/>
              <a:gd name="connsiteY184" fmla="*/ 1007765 h 1027260"/>
              <a:gd name="connsiteX185" fmla="*/ 13470 w 10753706"/>
              <a:gd name="connsiteY185" fmla="*/ 998544 h 1027260"/>
              <a:gd name="connsiteX186" fmla="*/ 0 w 10753706"/>
              <a:gd name="connsiteY186" fmla="*/ 997355 h 10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10753706" h="1027260">
                <a:moveTo>
                  <a:pt x="0" y="0"/>
                </a:moveTo>
                <a:lnTo>
                  <a:pt x="10753706" y="0"/>
                </a:lnTo>
                <a:lnTo>
                  <a:pt x="10748809" y="2522"/>
                </a:lnTo>
                <a:cubicBezTo>
                  <a:pt x="10744031" y="4644"/>
                  <a:pt x="10737551" y="7204"/>
                  <a:pt x="10725330" y="11977"/>
                </a:cubicBezTo>
                <a:cubicBezTo>
                  <a:pt x="10700888" y="21523"/>
                  <a:pt x="10652058" y="39304"/>
                  <a:pt x="10615423" y="52967"/>
                </a:cubicBezTo>
                <a:cubicBezTo>
                  <a:pt x="10598524" y="49017"/>
                  <a:pt x="10550674" y="61360"/>
                  <a:pt x="10533936" y="53095"/>
                </a:cubicBezTo>
                <a:cubicBezTo>
                  <a:pt x="10519435" y="55674"/>
                  <a:pt x="10480156" y="49393"/>
                  <a:pt x="10466876" y="45180"/>
                </a:cubicBezTo>
                <a:cubicBezTo>
                  <a:pt x="10443145" y="68059"/>
                  <a:pt x="10382269" y="71294"/>
                  <a:pt x="10355090" y="89741"/>
                </a:cubicBezTo>
                <a:cubicBezTo>
                  <a:pt x="10286222" y="95376"/>
                  <a:pt x="10146285" y="63529"/>
                  <a:pt x="10087145" y="66115"/>
                </a:cubicBezTo>
                <a:cubicBezTo>
                  <a:pt x="10067575" y="79584"/>
                  <a:pt x="10043111" y="68921"/>
                  <a:pt x="10015902" y="76178"/>
                </a:cubicBezTo>
                <a:cubicBezTo>
                  <a:pt x="9952302" y="84628"/>
                  <a:pt x="9893286" y="103337"/>
                  <a:pt x="9806005" y="102435"/>
                </a:cubicBezTo>
                <a:cubicBezTo>
                  <a:pt x="9782247" y="141133"/>
                  <a:pt x="9674787" y="151643"/>
                  <a:pt x="9602583" y="179170"/>
                </a:cubicBezTo>
                <a:cubicBezTo>
                  <a:pt x="9557658" y="187584"/>
                  <a:pt x="9478290" y="154235"/>
                  <a:pt x="9469719" y="174721"/>
                </a:cubicBezTo>
                <a:cubicBezTo>
                  <a:pt x="9443779" y="165070"/>
                  <a:pt x="9431317" y="185692"/>
                  <a:pt x="9408692" y="189513"/>
                </a:cubicBezTo>
                <a:cubicBezTo>
                  <a:pt x="9387154" y="183843"/>
                  <a:pt x="9380475" y="191089"/>
                  <a:pt x="9364151" y="194072"/>
                </a:cubicBezTo>
                <a:cubicBezTo>
                  <a:pt x="9354686" y="190222"/>
                  <a:pt x="9340485" y="191782"/>
                  <a:pt x="9337751" y="197579"/>
                </a:cubicBezTo>
                <a:cubicBezTo>
                  <a:pt x="9349566" y="209270"/>
                  <a:pt x="9297468" y="207714"/>
                  <a:pt x="9297166" y="216558"/>
                </a:cubicBezTo>
                <a:cubicBezTo>
                  <a:pt x="9269057" y="220999"/>
                  <a:pt x="9139630" y="221783"/>
                  <a:pt x="9123859" y="237356"/>
                </a:cubicBezTo>
                <a:cubicBezTo>
                  <a:pt x="9068176" y="249209"/>
                  <a:pt x="8975349" y="235349"/>
                  <a:pt x="8950741" y="238020"/>
                </a:cubicBezTo>
                <a:cubicBezTo>
                  <a:pt x="8916265" y="215428"/>
                  <a:pt x="8822808" y="292026"/>
                  <a:pt x="8718236" y="303148"/>
                </a:cubicBezTo>
                <a:cubicBezTo>
                  <a:pt x="8703111" y="302060"/>
                  <a:pt x="8695551" y="302792"/>
                  <a:pt x="8694011" y="308812"/>
                </a:cubicBezTo>
                <a:cubicBezTo>
                  <a:pt x="8661810" y="312764"/>
                  <a:pt x="8637956" y="329628"/>
                  <a:pt x="8611976" y="324819"/>
                </a:cubicBezTo>
                <a:cubicBezTo>
                  <a:pt x="8621849" y="336388"/>
                  <a:pt x="8562809" y="325917"/>
                  <a:pt x="8562074" y="337971"/>
                </a:cubicBezTo>
                <a:cubicBezTo>
                  <a:pt x="8543699" y="343978"/>
                  <a:pt x="8511321" y="356396"/>
                  <a:pt x="8501724" y="360865"/>
                </a:cubicBezTo>
                <a:lnTo>
                  <a:pt x="8504489" y="364790"/>
                </a:lnTo>
                <a:lnTo>
                  <a:pt x="8492774" y="366181"/>
                </a:lnTo>
                <a:lnTo>
                  <a:pt x="8466405" y="368724"/>
                </a:lnTo>
                <a:cubicBezTo>
                  <a:pt x="8455454" y="372229"/>
                  <a:pt x="8440175" y="385805"/>
                  <a:pt x="8427069" y="387211"/>
                </a:cubicBezTo>
                <a:cubicBezTo>
                  <a:pt x="8400442" y="392215"/>
                  <a:pt x="8397079" y="382989"/>
                  <a:pt x="8387766" y="377161"/>
                </a:cubicBezTo>
                <a:cubicBezTo>
                  <a:pt x="8369233" y="378548"/>
                  <a:pt x="8334756" y="390869"/>
                  <a:pt x="8315874" y="395527"/>
                </a:cubicBezTo>
                <a:cubicBezTo>
                  <a:pt x="8306664" y="400500"/>
                  <a:pt x="8272845" y="393679"/>
                  <a:pt x="8274474" y="405112"/>
                </a:cubicBezTo>
                <a:cubicBezTo>
                  <a:pt x="8255483" y="406194"/>
                  <a:pt x="8244963" y="408376"/>
                  <a:pt x="8234664" y="410219"/>
                </a:cubicBezTo>
                <a:lnTo>
                  <a:pt x="8211268" y="416791"/>
                </a:lnTo>
                <a:cubicBezTo>
                  <a:pt x="8204720" y="419941"/>
                  <a:pt x="8197411" y="422004"/>
                  <a:pt x="8188615" y="421755"/>
                </a:cubicBezTo>
                <a:lnTo>
                  <a:pt x="8179981" y="420402"/>
                </a:lnTo>
                <a:lnTo>
                  <a:pt x="8179307" y="422516"/>
                </a:lnTo>
                <a:cubicBezTo>
                  <a:pt x="8179027" y="425797"/>
                  <a:pt x="8175790" y="448341"/>
                  <a:pt x="8147929" y="450302"/>
                </a:cubicBezTo>
                <a:cubicBezTo>
                  <a:pt x="8130300" y="457967"/>
                  <a:pt x="8114933" y="461015"/>
                  <a:pt x="8089136" y="465283"/>
                </a:cubicBezTo>
                <a:cubicBezTo>
                  <a:pt x="8072810" y="465920"/>
                  <a:pt x="8069376" y="451569"/>
                  <a:pt x="8049973" y="454121"/>
                </a:cubicBezTo>
                <a:cubicBezTo>
                  <a:pt x="7974508" y="471465"/>
                  <a:pt x="8006050" y="447139"/>
                  <a:pt x="7965913" y="464415"/>
                </a:cubicBezTo>
                <a:cubicBezTo>
                  <a:pt x="7958234" y="466025"/>
                  <a:pt x="7951405" y="465800"/>
                  <a:pt x="7945093" y="464798"/>
                </a:cubicBezTo>
                <a:lnTo>
                  <a:pt x="7935335" y="462442"/>
                </a:lnTo>
                <a:lnTo>
                  <a:pt x="7904779" y="471429"/>
                </a:lnTo>
                <a:cubicBezTo>
                  <a:pt x="7889387" y="474999"/>
                  <a:pt x="7872867" y="477951"/>
                  <a:pt x="7855604" y="480199"/>
                </a:cubicBezTo>
                <a:cubicBezTo>
                  <a:pt x="7850005" y="476378"/>
                  <a:pt x="7838628" y="483595"/>
                  <a:pt x="7832630" y="485371"/>
                </a:cubicBezTo>
                <a:cubicBezTo>
                  <a:pt x="7831473" y="482645"/>
                  <a:pt x="7816623" y="482661"/>
                  <a:pt x="7812438" y="485391"/>
                </a:cubicBezTo>
                <a:cubicBezTo>
                  <a:pt x="7709470" y="505049"/>
                  <a:pt x="7759426" y="473956"/>
                  <a:pt x="7701399" y="495197"/>
                </a:cubicBezTo>
                <a:cubicBezTo>
                  <a:pt x="7690986" y="496989"/>
                  <a:pt x="7682397" y="496365"/>
                  <a:pt x="7674778" y="494723"/>
                </a:cubicBezTo>
                <a:lnTo>
                  <a:pt x="7660445" y="490194"/>
                </a:lnTo>
                <a:lnTo>
                  <a:pt x="7651781" y="493084"/>
                </a:lnTo>
                <a:cubicBezTo>
                  <a:pt x="7616113" y="496548"/>
                  <a:pt x="7603273" y="491735"/>
                  <a:pt x="7584807" y="499490"/>
                </a:cubicBezTo>
                <a:cubicBezTo>
                  <a:pt x="7549256" y="490212"/>
                  <a:pt x="7563949" y="500167"/>
                  <a:pt x="7541324" y="504184"/>
                </a:cubicBezTo>
                <a:cubicBezTo>
                  <a:pt x="7523851" y="508307"/>
                  <a:pt x="7559546" y="509825"/>
                  <a:pt x="7541756" y="512184"/>
                </a:cubicBezTo>
                <a:cubicBezTo>
                  <a:pt x="7520963" y="510864"/>
                  <a:pt x="7525755" y="520497"/>
                  <a:pt x="7503906" y="518551"/>
                </a:cubicBezTo>
                <a:cubicBezTo>
                  <a:pt x="7505924" y="510774"/>
                  <a:pt x="7464361" y="523683"/>
                  <a:pt x="7460411" y="517415"/>
                </a:cubicBezTo>
                <a:lnTo>
                  <a:pt x="7460116" y="517548"/>
                </a:lnTo>
                <a:cubicBezTo>
                  <a:pt x="7447785" y="530928"/>
                  <a:pt x="7310141" y="550568"/>
                  <a:pt x="7297810" y="563947"/>
                </a:cubicBezTo>
                <a:cubicBezTo>
                  <a:pt x="7221791" y="605698"/>
                  <a:pt x="7039072" y="646008"/>
                  <a:pt x="6946388" y="665244"/>
                </a:cubicBezTo>
                <a:cubicBezTo>
                  <a:pt x="6853704" y="684480"/>
                  <a:pt x="6804875" y="677485"/>
                  <a:pt x="6741704" y="679365"/>
                </a:cubicBezTo>
                <a:lnTo>
                  <a:pt x="6624680" y="677674"/>
                </a:lnTo>
                <a:lnTo>
                  <a:pt x="6605700" y="683566"/>
                </a:lnTo>
                <a:cubicBezTo>
                  <a:pt x="6603309" y="685184"/>
                  <a:pt x="6599550" y="685647"/>
                  <a:pt x="6576922" y="683030"/>
                </a:cubicBezTo>
                <a:cubicBezTo>
                  <a:pt x="6527275" y="698355"/>
                  <a:pt x="6440981" y="702347"/>
                  <a:pt x="6405123" y="721946"/>
                </a:cubicBezTo>
                <a:cubicBezTo>
                  <a:pt x="6407963" y="715467"/>
                  <a:pt x="6383450" y="712913"/>
                  <a:pt x="6368938" y="717341"/>
                </a:cubicBezTo>
                <a:cubicBezTo>
                  <a:pt x="6377914" y="692119"/>
                  <a:pt x="6315316" y="744281"/>
                  <a:pt x="6295102" y="729508"/>
                </a:cubicBezTo>
                <a:cubicBezTo>
                  <a:pt x="6300358" y="744473"/>
                  <a:pt x="6240070" y="776254"/>
                  <a:pt x="6202084" y="767091"/>
                </a:cubicBezTo>
                <a:cubicBezTo>
                  <a:pt x="6152826" y="774744"/>
                  <a:pt x="6122010" y="790367"/>
                  <a:pt x="6067157" y="790339"/>
                </a:cubicBezTo>
                <a:cubicBezTo>
                  <a:pt x="6066310" y="792484"/>
                  <a:pt x="6064283" y="794403"/>
                  <a:pt x="6061443" y="796151"/>
                </a:cubicBezTo>
                <a:lnTo>
                  <a:pt x="6051406" y="800684"/>
                </a:lnTo>
                <a:lnTo>
                  <a:pt x="6049097" y="800636"/>
                </a:lnTo>
                <a:cubicBezTo>
                  <a:pt x="6040408" y="801393"/>
                  <a:pt x="6036299" y="802645"/>
                  <a:pt x="6034222" y="804110"/>
                </a:cubicBezTo>
                <a:lnTo>
                  <a:pt x="6033121" y="806078"/>
                </a:lnTo>
                <a:lnTo>
                  <a:pt x="6023593" y="808842"/>
                </a:lnTo>
                <a:lnTo>
                  <a:pt x="6006639" y="815304"/>
                </a:lnTo>
                <a:lnTo>
                  <a:pt x="6001762" y="815557"/>
                </a:lnTo>
                <a:lnTo>
                  <a:pt x="5973534" y="823815"/>
                </a:lnTo>
                <a:lnTo>
                  <a:pt x="5972336" y="823476"/>
                </a:lnTo>
                <a:cubicBezTo>
                  <a:pt x="5969004" y="822901"/>
                  <a:pt x="5965329" y="822833"/>
                  <a:pt x="5960841" y="823819"/>
                </a:cubicBezTo>
                <a:cubicBezTo>
                  <a:pt x="5955860" y="815655"/>
                  <a:pt x="5953515" y="821882"/>
                  <a:pt x="5940719" y="825514"/>
                </a:cubicBezTo>
                <a:cubicBezTo>
                  <a:pt x="5930130" y="813644"/>
                  <a:pt x="5900943" y="827979"/>
                  <a:pt x="5884298" y="823806"/>
                </a:cubicBezTo>
                <a:cubicBezTo>
                  <a:pt x="5875133" y="826741"/>
                  <a:pt x="5865250" y="829630"/>
                  <a:pt x="5854779" y="832365"/>
                </a:cubicBezTo>
                <a:lnTo>
                  <a:pt x="5848382" y="833844"/>
                </a:lnTo>
                <a:lnTo>
                  <a:pt x="5848066" y="833772"/>
                </a:lnTo>
                <a:cubicBezTo>
                  <a:pt x="5846273" y="833879"/>
                  <a:pt x="5844018" y="834284"/>
                  <a:pt x="5840944" y="835132"/>
                </a:cubicBezTo>
                <a:lnTo>
                  <a:pt x="5836719" y="836539"/>
                </a:lnTo>
                <a:lnTo>
                  <a:pt x="5824311" y="839408"/>
                </a:lnTo>
                <a:lnTo>
                  <a:pt x="5818788" y="839727"/>
                </a:lnTo>
                <a:cubicBezTo>
                  <a:pt x="5797008" y="838594"/>
                  <a:pt x="5786883" y="822081"/>
                  <a:pt x="5763953" y="834282"/>
                </a:cubicBezTo>
                <a:cubicBezTo>
                  <a:pt x="5726813" y="837521"/>
                  <a:pt x="5699446" y="830949"/>
                  <a:pt x="5667748" y="840211"/>
                </a:cubicBezTo>
                <a:cubicBezTo>
                  <a:pt x="5632959" y="843205"/>
                  <a:pt x="5601436" y="842280"/>
                  <a:pt x="5573108" y="847611"/>
                </a:cubicBezTo>
                <a:cubicBezTo>
                  <a:pt x="5560030" y="845832"/>
                  <a:pt x="5549547" y="851598"/>
                  <a:pt x="5539137" y="851033"/>
                </a:cubicBezTo>
                <a:cubicBezTo>
                  <a:pt x="5528728" y="850467"/>
                  <a:pt x="5529256" y="837509"/>
                  <a:pt x="5510651" y="844215"/>
                </a:cubicBezTo>
                <a:cubicBezTo>
                  <a:pt x="5494241" y="833607"/>
                  <a:pt x="5466101" y="839171"/>
                  <a:pt x="5457331" y="839159"/>
                </a:cubicBezTo>
                <a:lnTo>
                  <a:pt x="5410613" y="834358"/>
                </a:lnTo>
                <a:lnTo>
                  <a:pt x="5370040" y="862127"/>
                </a:lnTo>
                <a:cubicBezTo>
                  <a:pt x="5357863" y="856469"/>
                  <a:pt x="5319115" y="868069"/>
                  <a:pt x="5318778" y="855310"/>
                </a:cubicBezTo>
                <a:cubicBezTo>
                  <a:pt x="5303920" y="857760"/>
                  <a:pt x="5296727" y="863736"/>
                  <a:pt x="5298645" y="855171"/>
                </a:cubicBezTo>
                <a:cubicBezTo>
                  <a:pt x="5287819" y="855897"/>
                  <a:pt x="5267444" y="857825"/>
                  <a:pt x="5253828" y="859670"/>
                </a:cubicBezTo>
                <a:lnTo>
                  <a:pt x="5216955" y="866245"/>
                </a:lnTo>
                <a:lnTo>
                  <a:pt x="5214344" y="868102"/>
                </a:lnTo>
                <a:cubicBezTo>
                  <a:pt x="5210778" y="868719"/>
                  <a:pt x="5200859" y="869042"/>
                  <a:pt x="5195561" y="869949"/>
                </a:cubicBezTo>
                <a:lnTo>
                  <a:pt x="5182555" y="873542"/>
                </a:lnTo>
                <a:cubicBezTo>
                  <a:pt x="5178496" y="875023"/>
                  <a:pt x="5175066" y="876746"/>
                  <a:pt x="5172552" y="878801"/>
                </a:cubicBezTo>
                <a:cubicBezTo>
                  <a:pt x="5121406" y="873797"/>
                  <a:pt x="5080096" y="886529"/>
                  <a:pt x="5027993" y="889666"/>
                </a:cubicBezTo>
                <a:cubicBezTo>
                  <a:pt x="4999924" y="877115"/>
                  <a:pt x="4946973" y="919452"/>
                  <a:pt x="4939844" y="934802"/>
                </a:cubicBezTo>
                <a:cubicBezTo>
                  <a:pt x="4895154" y="940701"/>
                  <a:pt x="4844006" y="928240"/>
                  <a:pt x="4792576" y="934820"/>
                </a:cubicBezTo>
                <a:lnTo>
                  <a:pt x="4602423" y="958063"/>
                </a:lnTo>
                <a:cubicBezTo>
                  <a:pt x="4488530" y="967131"/>
                  <a:pt x="4399004" y="969822"/>
                  <a:pt x="4290656" y="969152"/>
                </a:cubicBezTo>
                <a:cubicBezTo>
                  <a:pt x="4182308" y="968482"/>
                  <a:pt x="4046938" y="971167"/>
                  <a:pt x="3952334" y="954043"/>
                </a:cubicBezTo>
                <a:lnTo>
                  <a:pt x="3858560" y="948781"/>
                </a:lnTo>
                <a:lnTo>
                  <a:pt x="3846597" y="948382"/>
                </a:lnTo>
                <a:cubicBezTo>
                  <a:pt x="3807516" y="956616"/>
                  <a:pt x="3767475" y="941640"/>
                  <a:pt x="3736044" y="947759"/>
                </a:cubicBezTo>
                <a:cubicBezTo>
                  <a:pt x="3727323" y="948128"/>
                  <a:pt x="3719828" y="947771"/>
                  <a:pt x="3713136" y="946963"/>
                </a:cubicBezTo>
                <a:lnTo>
                  <a:pt x="3695939" y="943639"/>
                </a:lnTo>
                <a:lnTo>
                  <a:pt x="3694125" y="940567"/>
                </a:lnTo>
                <a:lnTo>
                  <a:pt x="3681925" y="939706"/>
                </a:lnTo>
                <a:lnTo>
                  <a:pt x="3679204" y="938926"/>
                </a:lnTo>
                <a:cubicBezTo>
                  <a:pt x="3668160" y="939028"/>
                  <a:pt x="3634193" y="940875"/>
                  <a:pt x="3615656" y="940320"/>
                </a:cubicBezTo>
                <a:cubicBezTo>
                  <a:pt x="3582626" y="936974"/>
                  <a:pt x="3593904" y="949140"/>
                  <a:pt x="3567983" y="935596"/>
                </a:cubicBezTo>
                <a:cubicBezTo>
                  <a:pt x="3504185" y="939048"/>
                  <a:pt x="3482818" y="922224"/>
                  <a:pt x="3422423" y="932129"/>
                </a:cubicBezTo>
                <a:cubicBezTo>
                  <a:pt x="3369166" y="933413"/>
                  <a:pt x="3329486" y="910108"/>
                  <a:pt x="3310925" y="911072"/>
                </a:cubicBezTo>
                <a:cubicBezTo>
                  <a:pt x="3261363" y="909787"/>
                  <a:pt x="3198415" y="933574"/>
                  <a:pt x="3139421" y="934151"/>
                </a:cubicBezTo>
                <a:cubicBezTo>
                  <a:pt x="3088799" y="931012"/>
                  <a:pt x="3038941" y="938464"/>
                  <a:pt x="2996922" y="927537"/>
                </a:cubicBezTo>
                <a:cubicBezTo>
                  <a:pt x="2992673" y="929234"/>
                  <a:pt x="2987900" y="930498"/>
                  <a:pt x="2982785" y="931453"/>
                </a:cubicBezTo>
                <a:lnTo>
                  <a:pt x="2967478" y="933397"/>
                </a:lnTo>
                <a:lnTo>
                  <a:pt x="2948552" y="932961"/>
                </a:lnTo>
                <a:lnTo>
                  <a:pt x="2944404" y="934452"/>
                </a:lnTo>
                <a:lnTo>
                  <a:pt x="2908608" y="937205"/>
                </a:lnTo>
                <a:lnTo>
                  <a:pt x="2904443" y="936455"/>
                </a:lnTo>
                <a:lnTo>
                  <a:pt x="2868935" y="938022"/>
                </a:lnTo>
                <a:lnTo>
                  <a:pt x="2868586" y="937487"/>
                </a:lnTo>
                <a:cubicBezTo>
                  <a:pt x="2866994" y="936327"/>
                  <a:pt x="2864292" y="935538"/>
                  <a:pt x="2859191" y="935503"/>
                </a:cubicBezTo>
                <a:cubicBezTo>
                  <a:pt x="2869075" y="927418"/>
                  <a:pt x="2856828" y="932364"/>
                  <a:pt x="2840915" y="932977"/>
                </a:cubicBezTo>
                <a:lnTo>
                  <a:pt x="2763509" y="921850"/>
                </a:lnTo>
                <a:lnTo>
                  <a:pt x="2756121" y="921864"/>
                </a:lnTo>
                <a:cubicBezTo>
                  <a:pt x="2756081" y="921822"/>
                  <a:pt x="2756039" y="921781"/>
                  <a:pt x="2755998" y="921739"/>
                </a:cubicBezTo>
                <a:cubicBezTo>
                  <a:pt x="2754445" y="921476"/>
                  <a:pt x="2752036" y="921380"/>
                  <a:pt x="2748255" y="921505"/>
                </a:cubicBezTo>
                <a:lnTo>
                  <a:pt x="2694601" y="915575"/>
                </a:lnTo>
                <a:cubicBezTo>
                  <a:pt x="2671223" y="919874"/>
                  <a:pt x="2666972" y="913376"/>
                  <a:pt x="2635357" y="910976"/>
                </a:cubicBezTo>
                <a:cubicBezTo>
                  <a:pt x="2621906" y="915051"/>
                  <a:pt x="2611315" y="913542"/>
                  <a:pt x="2601047" y="910263"/>
                </a:cubicBezTo>
                <a:cubicBezTo>
                  <a:pt x="2570084" y="912074"/>
                  <a:pt x="2542135" y="907435"/>
                  <a:pt x="2507482" y="906211"/>
                </a:cubicBezTo>
                <a:cubicBezTo>
                  <a:pt x="2469706" y="911437"/>
                  <a:pt x="2450920" y="901812"/>
                  <a:pt x="2413884" y="900545"/>
                </a:cubicBezTo>
                <a:cubicBezTo>
                  <a:pt x="2381338" y="909664"/>
                  <a:pt x="2387753" y="892438"/>
                  <a:pt x="2368912" y="888755"/>
                </a:cubicBezTo>
                <a:lnTo>
                  <a:pt x="2349490" y="889719"/>
                </a:lnTo>
                <a:lnTo>
                  <a:pt x="2344290" y="890584"/>
                </a:lnTo>
                <a:cubicBezTo>
                  <a:pt x="2340673" y="891041"/>
                  <a:pt x="2338228" y="891167"/>
                  <a:pt x="2336488" y="891058"/>
                </a:cubicBezTo>
                <a:lnTo>
                  <a:pt x="2329015" y="891627"/>
                </a:lnTo>
                <a:cubicBezTo>
                  <a:pt x="2316843" y="893039"/>
                  <a:pt x="2305064" y="894669"/>
                  <a:pt x="2293898" y="896431"/>
                </a:cubicBezTo>
                <a:cubicBezTo>
                  <a:pt x="2282637" y="890404"/>
                  <a:pt x="2242346" y="900851"/>
                  <a:pt x="2243927" y="888076"/>
                </a:cubicBezTo>
                <a:cubicBezTo>
                  <a:pt x="2228778" y="890081"/>
                  <a:pt x="2220725" y="895845"/>
                  <a:pt x="2223920" y="887331"/>
                </a:cubicBezTo>
                <a:cubicBezTo>
                  <a:pt x="2218877" y="887756"/>
                  <a:pt x="2215583" y="887254"/>
                  <a:pt x="2213081" y="886302"/>
                </a:cubicBezTo>
                <a:lnTo>
                  <a:pt x="2212307" y="885829"/>
                </a:lnTo>
                <a:lnTo>
                  <a:pt x="2152321" y="894418"/>
                </a:lnTo>
                <a:lnTo>
                  <a:pt x="2140985" y="895968"/>
                </a:lnTo>
                <a:lnTo>
                  <a:pt x="2121210" y="899354"/>
                </a:lnTo>
                <a:lnTo>
                  <a:pt x="2119146" y="899033"/>
                </a:lnTo>
                <a:lnTo>
                  <a:pt x="2105666" y="902240"/>
                </a:lnTo>
                <a:cubicBezTo>
                  <a:pt x="2101407" y="903601"/>
                  <a:pt x="2097735" y="905221"/>
                  <a:pt x="2094924" y="907203"/>
                </a:cubicBezTo>
                <a:cubicBezTo>
                  <a:pt x="2044793" y="900664"/>
                  <a:pt x="2001785" y="912168"/>
                  <a:pt x="1949478" y="913748"/>
                </a:cubicBezTo>
                <a:cubicBezTo>
                  <a:pt x="1891937" y="919585"/>
                  <a:pt x="1810334" y="935486"/>
                  <a:pt x="1749684" y="942223"/>
                </a:cubicBezTo>
                <a:lnTo>
                  <a:pt x="1585576" y="954170"/>
                </a:lnTo>
                <a:cubicBezTo>
                  <a:pt x="1549165" y="943719"/>
                  <a:pt x="1511425" y="950847"/>
                  <a:pt x="1476250" y="950653"/>
                </a:cubicBezTo>
                <a:cubicBezTo>
                  <a:pt x="1488515" y="961596"/>
                  <a:pt x="1432660" y="946795"/>
                  <a:pt x="1433927" y="959926"/>
                </a:cubicBezTo>
                <a:cubicBezTo>
                  <a:pt x="1427485" y="959475"/>
                  <a:pt x="1421205" y="958623"/>
                  <a:pt x="1414893" y="957671"/>
                </a:cubicBezTo>
                <a:lnTo>
                  <a:pt x="1411585" y="957179"/>
                </a:lnTo>
                <a:lnTo>
                  <a:pt x="1398896" y="957460"/>
                </a:lnTo>
                <a:lnTo>
                  <a:pt x="1394632" y="954725"/>
                </a:lnTo>
                <a:lnTo>
                  <a:pt x="1375043" y="953132"/>
                </a:lnTo>
                <a:cubicBezTo>
                  <a:pt x="1367813" y="952970"/>
                  <a:pt x="1360155" y="953305"/>
                  <a:pt x="1351876" y="954436"/>
                </a:cubicBezTo>
                <a:cubicBezTo>
                  <a:pt x="1325912" y="963028"/>
                  <a:pt x="1274459" y="952492"/>
                  <a:pt x="1242676" y="963767"/>
                </a:cubicBezTo>
                <a:cubicBezTo>
                  <a:pt x="1230276" y="966918"/>
                  <a:pt x="1216715" y="977098"/>
                  <a:pt x="1205993" y="974080"/>
                </a:cubicBezTo>
                <a:cubicBezTo>
                  <a:pt x="1174251" y="974112"/>
                  <a:pt x="1086982" y="964420"/>
                  <a:pt x="1052221" y="963954"/>
                </a:cubicBezTo>
                <a:cubicBezTo>
                  <a:pt x="1038515" y="970622"/>
                  <a:pt x="1009522" y="962342"/>
                  <a:pt x="968270" y="964761"/>
                </a:cubicBezTo>
                <a:cubicBezTo>
                  <a:pt x="943437" y="973698"/>
                  <a:pt x="900136" y="991017"/>
                  <a:pt x="874493" y="998122"/>
                </a:cubicBezTo>
                <a:cubicBezTo>
                  <a:pt x="848849" y="1005226"/>
                  <a:pt x="853424" y="1009427"/>
                  <a:pt x="814411" y="1007391"/>
                </a:cubicBezTo>
                <a:cubicBezTo>
                  <a:pt x="765926" y="1022821"/>
                  <a:pt x="732885" y="1009859"/>
                  <a:pt x="688604" y="1015631"/>
                </a:cubicBezTo>
                <a:cubicBezTo>
                  <a:pt x="638045" y="1020877"/>
                  <a:pt x="677999" y="1011556"/>
                  <a:pt x="618171" y="1027260"/>
                </a:cubicBezTo>
                <a:cubicBezTo>
                  <a:pt x="609680" y="1023165"/>
                  <a:pt x="583253" y="1020277"/>
                  <a:pt x="570379" y="1023487"/>
                </a:cubicBezTo>
                <a:cubicBezTo>
                  <a:pt x="543992" y="1022523"/>
                  <a:pt x="505183" y="1001686"/>
                  <a:pt x="482519" y="1002108"/>
                </a:cubicBezTo>
                <a:cubicBezTo>
                  <a:pt x="464011" y="1002285"/>
                  <a:pt x="495211" y="1007995"/>
                  <a:pt x="475319" y="1009922"/>
                </a:cubicBezTo>
                <a:cubicBezTo>
                  <a:pt x="450818" y="1011135"/>
                  <a:pt x="454804" y="1022539"/>
                  <a:pt x="431104" y="1009317"/>
                </a:cubicBezTo>
                <a:cubicBezTo>
                  <a:pt x="406857" y="1014651"/>
                  <a:pt x="399686" y="1008456"/>
                  <a:pt x="363782" y="1007585"/>
                </a:cubicBezTo>
                <a:cubicBezTo>
                  <a:pt x="350440" y="1012231"/>
                  <a:pt x="338145" y="1011245"/>
                  <a:pt x="325533" y="1008502"/>
                </a:cubicBezTo>
                <a:cubicBezTo>
                  <a:pt x="291944" y="1011745"/>
                  <a:pt x="259251" y="1008497"/>
                  <a:pt x="220429" y="1008927"/>
                </a:cubicBezTo>
                <a:cubicBezTo>
                  <a:pt x="180594" y="1015852"/>
                  <a:pt x="156150" y="1007265"/>
                  <a:pt x="114676" y="1007765"/>
                </a:cubicBezTo>
                <a:cubicBezTo>
                  <a:pt x="85718" y="1006195"/>
                  <a:pt x="43316" y="1001491"/>
                  <a:pt x="13470" y="998544"/>
                </a:cubicBezTo>
                <a:lnTo>
                  <a:pt x="0" y="99735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CDF22A18-AE38-36DC-38A8-877CDDB686E1}"/>
              </a:ext>
            </a:extLst>
          </p:cNvPr>
          <p:cNvSpPr txBox="1"/>
          <p:nvPr/>
        </p:nvSpPr>
        <p:spPr>
          <a:xfrm>
            <a:off x="8638177" y="5041985"/>
            <a:ext cx="2869695"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4" tooltip="https://openinstitute.com/tag/sdg/">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5" tooltip="https://creativecommons.org/licenses/by-sa/3.0/">
                  <a:extLst>
                    <a:ext uri="{A12FA001-AC4F-418D-AE19-62706E023703}">
                      <ahyp:hlinkClr xmlns:ahyp="http://schemas.microsoft.com/office/drawing/2018/hyperlinkcolor" val="tx"/>
                    </a:ext>
                  </a:extLst>
                </a:hlinkClick>
              </a:rPr>
              <a:t>CC BY-SA</a:t>
            </a:r>
            <a:endParaRPr lang="ru-UA" sz="700">
              <a:solidFill>
                <a:srgbClr val="FFFFFF"/>
              </a:solidFill>
            </a:endParaRPr>
          </a:p>
        </p:txBody>
      </p:sp>
    </p:spTree>
    <p:extLst>
      <p:ext uri="{BB962C8B-B14F-4D97-AF65-F5344CB8AC3E}">
        <p14:creationId xmlns:p14="http://schemas.microsoft.com/office/powerpoint/2010/main" val="128000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409D9A90-A960-B280-265B-89A43D6D5134}"/>
              </a:ext>
            </a:extLst>
          </p:cNvPr>
          <p:cNvSpPr>
            <a:spLocks noGrp="1"/>
          </p:cNvSpPr>
          <p:nvPr>
            <p:ph type="title"/>
          </p:nvPr>
        </p:nvSpPr>
        <p:spPr>
          <a:xfrm>
            <a:off x="572493" y="238539"/>
            <a:ext cx="11018520" cy="1434415"/>
          </a:xfrm>
        </p:spPr>
        <p:txBody>
          <a:bodyPr anchor="b">
            <a:normAutofit/>
          </a:bodyPr>
          <a:lstStyle/>
          <a:p>
            <a:r>
              <a:rPr lang="en" sz="4600" b="1">
                <a:latin typeface="system-ui"/>
              </a:rPr>
              <a:t>Civil and Political Rights and SDGs</a:t>
            </a:r>
            <a:br>
              <a:rPr lang="en" sz="4600" b="1">
                <a:latin typeface="system-ui"/>
              </a:rPr>
            </a:br>
            <a:endParaRPr lang="ru-UA" sz="4600"/>
          </a:p>
        </p:txBody>
      </p:sp>
      <p:sp>
        <p:nvSpPr>
          <p:cNvPr id="1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9BB18F17-FD22-948C-CA95-5CDDB80596CF}"/>
              </a:ext>
            </a:extLst>
          </p:cNvPr>
          <p:cNvSpPr>
            <a:spLocks noGrp="1"/>
          </p:cNvSpPr>
          <p:nvPr>
            <p:ph sz="quarter" idx="13"/>
          </p:nvPr>
        </p:nvSpPr>
        <p:spPr>
          <a:xfrm>
            <a:off x="572493" y="2071316"/>
            <a:ext cx="6713552" cy="4119172"/>
          </a:xfrm>
        </p:spPr>
        <p:txBody>
          <a:bodyPr anchor="t">
            <a:normAutofit/>
          </a:bodyPr>
          <a:lstStyle/>
          <a:p>
            <a:pPr>
              <a:spcBef>
                <a:spcPts val="900"/>
              </a:spcBef>
              <a:spcAft>
                <a:spcPts val="900"/>
              </a:spcAft>
              <a:buFont typeface="Arial" panose="020B0604020202020204" pitchFamily="34" charset="0"/>
              <a:buChar char="•"/>
            </a:pPr>
            <a:r>
              <a:rPr lang="en" sz="1700" b="0" i="0" u="none" strike="noStrike" dirty="0">
                <a:effectLst/>
                <a:latin typeface="system-ui"/>
              </a:rPr>
              <a:t>Explanation : Civil and political rights (CPR), protected under treaties like the ICCPR, ensure freedoms such as expression, assembly, and participation in governance. These rights are essential for achieving SDG 16 (Peace, Justice, and Strong Institutions).</a:t>
            </a:r>
          </a:p>
          <a:p>
            <a:pPr>
              <a:spcBef>
                <a:spcPts val="900"/>
              </a:spcBef>
              <a:spcAft>
                <a:spcPts val="900"/>
              </a:spcAft>
              <a:buFont typeface="Arial" panose="020B0604020202020204" pitchFamily="34" charset="0"/>
              <a:buChar char="•"/>
            </a:pPr>
            <a:r>
              <a:rPr lang="en" sz="1700" b="0" i="0" u="none" strike="noStrike" dirty="0">
                <a:effectLst/>
                <a:latin typeface="system-ui"/>
              </a:rPr>
              <a:t>Interference Example :</a:t>
            </a:r>
          </a:p>
          <a:p>
            <a:pPr marL="742950" lvl="1" indent="-285750">
              <a:spcBef>
                <a:spcPts val="900"/>
              </a:spcBef>
              <a:spcAft>
                <a:spcPts val="900"/>
              </a:spcAft>
              <a:buFont typeface="Arial" panose="020B0604020202020204" pitchFamily="34" charset="0"/>
              <a:buChar char="•"/>
            </a:pPr>
            <a:r>
              <a:rPr lang="en" sz="1700" b="0" i="0" u="none" strike="noStrike" dirty="0">
                <a:effectLst/>
                <a:latin typeface="system-ui"/>
              </a:rPr>
              <a:t>In Myanmar, restrictions on freedom of speech and assembly (violations of CPR) hindered progress on SDG 16, as civil society was unable to advocate effectively for peace and justice.</a:t>
            </a:r>
          </a:p>
          <a:p>
            <a:pPr>
              <a:spcBef>
                <a:spcPts val="900"/>
              </a:spcBef>
              <a:spcAft>
                <a:spcPts val="900"/>
              </a:spcAft>
              <a:buFont typeface="Arial" panose="020B0604020202020204" pitchFamily="34" charset="0"/>
              <a:buChar char="•"/>
            </a:pPr>
            <a:r>
              <a:rPr lang="en" sz="1700" b="0" i="0" u="none" strike="noStrike" dirty="0">
                <a:effectLst/>
                <a:latin typeface="system-ui"/>
              </a:rPr>
              <a:t>Key Mechanism : The Human Rights Committee monitors compliance with the ICCPR, issuing guidance that supports SDG implementation.</a:t>
            </a:r>
          </a:p>
          <a:p>
            <a:pPr>
              <a:spcBef>
                <a:spcPts val="900"/>
              </a:spcBef>
              <a:spcAft>
                <a:spcPts val="900"/>
              </a:spcAft>
              <a:buFont typeface="Arial" panose="020B0604020202020204" pitchFamily="34" charset="0"/>
              <a:buChar char="•"/>
            </a:pPr>
            <a:r>
              <a:rPr lang="en" sz="1700" b="0" i="0" u="none" strike="noStrike" dirty="0">
                <a:effectLst/>
                <a:latin typeface="system-ui"/>
                <a:hlinkClick r:id="rId2"/>
              </a:rPr>
              <a:t>https://www.ohchr.org/sites/default/files/Reporting-ICCPR-Training-Guide.pdf</a:t>
            </a:r>
            <a:endParaRPr lang="en" sz="1700" b="0" i="0" u="none" strike="noStrike" dirty="0">
              <a:effectLst/>
              <a:latin typeface="system-ui"/>
            </a:endParaRPr>
          </a:p>
          <a:p>
            <a:pPr>
              <a:spcBef>
                <a:spcPts val="900"/>
              </a:spcBef>
              <a:spcAft>
                <a:spcPts val="900"/>
              </a:spcAft>
              <a:buFont typeface="Arial" panose="020B0604020202020204" pitchFamily="34" charset="0"/>
              <a:buChar char="•"/>
            </a:pPr>
            <a:endParaRPr lang="ru-UA" sz="1700" dirty="0"/>
          </a:p>
        </p:txBody>
      </p:sp>
      <p:pic>
        <p:nvPicPr>
          <p:cNvPr id="5" name="Рисунок 4" descr="Изображение выглядит как текст, снимок экрана, логотип, Шрифт&#10;&#10;Контент, сгенерированный ИИ, может содержать ошибки.">
            <a:extLst>
              <a:ext uri="{FF2B5EF4-FFF2-40B4-BE49-F238E27FC236}">
                <a16:creationId xmlns:a16="http://schemas.microsoft.com/office/drawing/2014/main" id="{FD4F40F6-D3AA-D9A1-72B4-6A1CCE00DAF3}"/>
              </a:ext>
            </a:extLst>
          </p:cNvPr>
          <p:cNvPicPr>
            <a:picLocks noChangeAspect="1"/>
          </p:cNvPicPr>
          <p:nvPr/>
        </p:nvPicPr>
        <p:blipFill>
          <a:blip r:embed="rId3">
            <a:extLst>
              <a:ext uri="{837473B0-CC2E-450A-ABE3-18F120FF3D39}">
                <a1611:picAttrSrcUrl xmlns:a1611="http://schemas.microsoft.com/office/drawing/2016/11/main" r:id="rId4"/>
              </a:ext>
            </a:extLst>
          </a:blip>
          <a:srcRect l="16881" r="23232" b="1"/>
          <a:stretch/>
        </p:blipFill>
        <p:spPr>
          <a:xfrm>
            <a:off x="7675658" y="2093976"/>
            <a:ext cx="3941064" cy="4096512"/>
          </a:xfrm>
          <a:prstGeom prst="rect">
            <a:avLst/>
          </a:prstGeom>
        </p:spPr>
      </p:pic>
      <p:sp>
        <p:nvSpPr>
          <p:cNvPr id="6" name="TextBox 5">
            <a:extLst>
              <a:ext uri="{FF2B5EF4-FFF2-40B4-BE49-F238E27FC236}">
                <a16:creationId xmlns:a16="http://schemas.microsoft.com/office/drawing/2014/main" id="{B2B2C342-CAC1-A1EB-FA97-3C42772DF9B7}"/>
              </a:ext>
            </a:extLst>
          </p:cNvPr>
          <p:cNvSpPr txBox="1"/>
          <p:nvPr/>
        </p:nvSpPr>
        <p:spPr>
          <a:xfrm>
            <a:off x="8881679" y="5990433"/>
            <a:ext cx="2735043"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4" tooltip="https://www.frontiersin.org/articles/10.3389/fpsyg.2020.01878/full">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5" tooltip="https://creativecommons.org/licenses/by/3.0/">
                  <a:extLst>
                    <a:ext uri="{A12FA001-AC4F-418D-AE19-62706E023703}">
                      <ahyp:hlinkClr xmlns:ahyp="http://schemas.microsoft.com/office/drawing/2018/hyperlinkcolor" val="tx"/>
                    </a:ext>
                  </a:extLst>
                </a:hlinkClick>
              </a:rPr>
              <a:t>CC BY</a:t>
            </a:r>
            <a:endParaRPr lang="ru-UA" sz="700">
              <a:solidFill>
                <a:srgbClr val="FFFFFF"/>
              </a:solidFill>
            </a:endParaRPr>
          </a:p>
        </p:txBody>
      </p:sp>
    </p:spTree>
    <p:extLst>
      <p:ext uri="{BB962C8B-B14F-4D97-AF65-F5344CB8AC3E}">
        <p14:creationId xmlns:p14="http://schemas.microsoft.com/office/powerpoint/2010/main" val="1806427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676B73A4-893A-7A79-6C7E-F4E8915CD727}"/>
              </a:ext>
            </a:extLst>
          </p:cNvPr>
          <p:cNvSpPr>
            <a:spLocks noGrp="1"/>
          </p:cNvSpPr>
          <p:nvPr>
            <p:ph type="title"/>
          </p:nvPr>
        </p:nvSpPr>
        <p:spPr>
          <a:xfrm>
            <a:off x="572493" y="238539"/>
            <a:ext cx="11018520" cy="1434415"/>
          </a:xfrm>
        </p:spPr>
        <p:txBody>
          <a:bodyPr anchor="b">
            <a:normAutofit/>
          </a:bodyPr>
          <a:lstStyle/>
          <a:p>
            <a:r>
              <a:rPr lang="en" sz="4600" b="1">
                <a:latin typeface="system-ui"/>
              </a:rPr>
              <a:t>Intersectionality of Human Rights and SDGs</a:t>
            </a:r>
            <a:br>
              <a:rPr lang="en" sz="4600" b="1">
                <a:latin typeface="system-ui"/>
              </a:rPr>
            </a:br>
            <a:endParaRPr lang="ru-UA" sz="4600"/>
          </a:p>
        </p:txBody>
      </p:sp>
      <p:sp>
        <p:nvSpPr>
          <p:cNvPr id="1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FE9461F9-786A-E29C-62BD-34B0C3C97744}"/>
              </a:ext>
            </a:extLst>
          </p:cNvPr>
          <p:cNvSpPr>
            <a:spLocks noGrp="1"/>
          </p:cNvSpPr>
          <p:nvPr>
            <p:ph sz="quarter" idx="13"/>
          </p:nvPr>
        </p:nvSpPr>
        <p:spPr>
          <a:xfrm>
            <a:off x="572493" y="2071316"/>
            <a:ext cx="6713552" cy="4119172"/>
          </a:xfrm>
        </p:spPr>
        <p:txBody>
          <a:bodyPr anchor="t">
            <a:normAutofit/>
          </a:bodyPr>
          <a:lstStyle/>
          <a:p>
            <a:pPr>
              <a:spcBef>
                <a:spcPts val="900"/>
              </a:spcBef>
              <a:spcAft>
                <a:spcPts val="900"/>
              </a:spcAft>
              <a:buFont typeface="Arial" panose="020B0604020202020204" pitchFamily="34" charset="0"/>
              <a:buChar char="•"/>
            </a:pPr>
            <a:r>
              <a:rPr lang="en" sz="1900" b="0" i="0" u="none" strike="noStrike">
                <a:effectLst/>
                <a:latin typeface="system-ui"/>
              </a:rPr>
              <a:t>Explanation : Human rights and SDGs intersect across multiple dimensions, including gender, race, and disability. Addressing these intersections is critical for achieving both frameworks.</a:t>
            </a:r>
          </a:p>
          <a:p>
            <a:pPr>
              <a:spcBef>
                <a:spcPts val="900"/>
              </a:spcBef>
              <a:spcAft>
                <a:spcPts val="900"/>
              </a:spcAft>
              <a:buFont typeface="Arial" panose="020B0604020202020204" pitchFamily="34" charset="0"/>
              <a:buChar char="•"/>
            </a:pPr>
            <a:r>
              <a:rPr lang="en" sz="1900" b="0" i="0" u="none" strike="noStrike">
                <a:effectLst/>
                <a:latin typeface="system-ui"/>
              </a:rPr>
              <a:t>Example :</a:t>
            </a:r>
          </a:p>
          <a:p>
            <a:pPr marL="742950" lvl="1" indent="-285750">
              <a:spcBef>
                <a:spcPts val="900"/>
              </a:spcBef>
              <a:spcAft>
                <a:spcPts val="900"/>
              </a:spcAft>
              <a:buFont typeface="Arial" panose="020B0604020202020204" pitchFamily="34" charset="0"/>
              <a:buChar char="•"/>
            </a:pPr>
            <a:r>
              <a:rPr lang="en" sz="1900" b="0" i="0" u="none" strike="noStrike">
                <a:effectLst/>
                <a:latin typeface="system-ui"/>
              </a:rPr>
              <a:t>Indigenous communities in Canada have invoked their rights under UNDRIP (United Nations Declaration on the Rights of Indigenous Peoples) to demand clean water access (SDG 6). This highlights how human rights advocacy drives SDG progress.</a:t>
            </a:r>
          </a:p>
          <a:p>
            <a:pPr>
              <a:spcBef>
                <a:spcPts val="900"/>
              </a:spcBef>
              <a:spcAft>
                <a:spcPts val="900"/>
              </a:spcAft>
              <a:buFont typeface="Arial" panose="020B0604020202020204" pitchFamily="34" charset="0"/>
              <a:buChar char="•"/>
            </a:pPr>
            <a:r>
              <a:rPr lang="en" sz="1900" b="0" i="0" u="none" strike="noStrike">
                <a:effectLst/>
                <a:latin typeface="system-ui"/>
              </a:rPr>
              <a:t>Key Takeaway : A holistic approach integrating human rights into SDG strategies ensures no one is left behind.</a:t>
            </a:r>
          </a:p>
          <a:p>
            <a:endParaRPr lang="ru-UA" sz="1900"/>
          </a:p>
        </p:txBody>
      </p:sp>
      <p:pic>
        <p:nvPicPr>
          <p:cNvPr id="5" name="Рисунок 4" descr="Изображение выглядит как круг, Красочность, Графика, снимок экрана&#10;&#10;Контент, сгенерированный ИИ, может содержать ошибки.">
            <a:extLst>
              <a:ext uri="{FF2B5EF4-FFF2-40B4-BE49-F238E27FC236}">
                <a16:creationId xmlns:a16="http://schemas.microsoft.com/office/drawing/2014/main" id="{4959D199-D86B-1995-5614-8F94C4A6C646}"/>
              </a:ext>
            </a:extLst>
          </p:cNvPr>
          <p:cNvPicPr>
            <a:picLocks noChangeAspect="1"/>
          </p:cNvPicPr>
          <p:nvPr/>
        </p:nvPicPr>
        <p:blipFill>
          <a:blip r:embed="rId2">
            <a:extLst>
              <a:ext uri="{837473B0-CC2E-450A-ABE3-18F120FF3D39}">
                <a1611:picAttrSrcUrl xmlns:a1611="http://schemas.microsoft.com/office/drawing/2016/11/main" r:id="rId3"/>
              </a:ext>
            </a:extLst>
          </a:blip>
          <a:srcRect l="3138" r="654" b="-3"/>
          <a:stretch/>
        </p:blipFill>
        <p:spPr>
          <a:xfrm>
            <a:off x="7675658" y="2093976"/>
            <a:ext cx="3941064" cy="4096512"/>
          </a:xfrm>
          <a:prstGeom prst="rect">
            <a:avLst/>
          </a:prstGeom>
        </p:spPr>
      </p:pic>
      <p:sp>
        <p:nvSpPr>
          <p:cNvPr id="6" name="TextBox 5">
            <a:extLst>
              <a:ext uri="{FF2B5EF4-FFF2-40B4-BE49-F238E27FC236}">
                <a16:creationId xmlns:a16="http://schemas.microsoft.com/office/drawing/2014/main" id="{08819F2C-2F4D-5DDA-3B58-4BA49794C7B7}"/>
              </a:ext>
            </a:extLst>
          </p:cNvPr>
          <p:cNvSpPr txBox="1"/>
          <p:nvPr/>
        </p:nvSpPr>
        <p:spPr>
          <a:xfrm>
            <a:off x="8881679" y="5990433"/>
            <a:ext cx="2735043"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bristoluniversitypressdigital.com/subject/GSC13?submittedFilterId=by-type&amp;pageSize=10&amp;sort=datedescending&amp;type_2=journalarticle&amp;type_3=book">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3.0/">
                  <a:extLst>
                    <a:ext uri="{A12FA001-AC4F-418D-AE19-62706E023703}">
                      <ahyp:hlinkClr xmlns:ahyp="http://schemas.microsoft.com/office/drawing/2018/hyperlinkcolor" val="tx"/>
                    </a:ext>
                  </a:extLst>
                </a:hlinkClick>
              </a:rPr>
              <a:t>CC BY</a:t>
            </a:r>
            <a:endParaRPr lang="ru-UA" sz="700">
              <a:solidFill>
                <a:srgbClr val="FFFFFF"/>
              </a:solidFill>
            </a:endParaRPr>
          </a:p>
        </p:txBody>
      </p:sp>
    </p:spTree>
    <p:extLst>
      <p:ext uri="{BB962C8B-B14F-4D97-AF65-F5344CB8AC3E}">
        <p14:creationId xmlns:p14="http://schemas.microsoft.com/office/powerpoint/2010/main" val="98689106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1019</TotalTime>
  <Words>2683</Words>
  <Application>Microsoft Macintosh PowerPoint</Application>
  <PresentationFormat>Широкоэкранный</PresentationFormat>
  <Paragraphs>172</Paragraphs>
  <Slides>31</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31</vt:i4>
      </vt:variant>
    </vt:vector>
  </HeadingPairs>
  <TitlesOfParts>
    <vt:vector size="39" baseType="lpstr">
      <vt:lpstr>Aptos</vt:lpstr>
      <vt:lpstr>Aptos Display</vt:lpstr>
      <vt:lpstr>Arial</vt:lpstr>
      <vt:lpstr>Calibri</vt:lpstr>
      <vt:lpstr>system-ui</vt:lpstr>
      <vt:lpstr>Times New Roman</vt:lpstr>
      <vt:lpstr>ui-sans-serif</vt:lpstr>
      <vt:lpstr>Тема Office</vt:lpstr>
      <vt:lpstr>UNIT 6-2.   "Exploring the UN Protection Mechanism through Concrete Assessments”    </vt:lpstr>
      <vt:lpstr>Case Study: Corporate Accountability Gone Wrong </vt:lpstr>
      <vt:lpstr>The Intersection of Human Rights and Business: Global Standards and National Practices </vt:lpstr>
      <vt:lpstr>Human Rights and Sustainable Development Goals (SDGs) </vt:lpstr>
      <vt:lpstr>The Sustainable Development Goals (SDGs) are deeply intertwined with human rights. </vt:lpstr>
      <vt:lpstr>Human rights and the SDGs are deeply interconnected</vt:lpstr>
      <vt:lpstr>Economic, Social, and Cultural Rights (ESCR) and SDGs </vt:lpstr>
      <vt:lpstr>Civil and Political Rights and SDGs </vt:lpstr>
      <vt:lpstr>Intersectionality of Human Rights and SDGs </vt:lpstr>
      <vt:lpstr>UN Guidelines on Business and Human Rights </vt:lpstr>
      <vt:lpstr>Презентация PowerPoint</vt:lpstr>
      <vt:lpstr>"Protect, Respect, and Remedy" framework</vt:lpstr>
      <vt:lpstr>Respect</vt:lpstr>
      <vt:lpstr>Remedy</vt:lpstr>
      <vt:lpstr>Презентация PowerPoint</vt:lpstr>
      <vt:lpstr>State Obligations Under the UNGPs </vt:lpstr>
      <vt:lpstr>Modern Trend</vt:lpstr>
      <vt:lpstr>The State's Obligation to Protect Human Rights </vt:lpstr>
      <vt:lpstr>Case Study:</vt:lpstr>
      <vt:lpstr>Legal Framework Governing Transnational Corporations (TNCs) </vt:lpstr>
      <vt:lpstr>Extraterritorial Obligations of States </vt:lpstr>
      <vt:lpstr>Case Study:</vt:lpstr>
      <vt:lpstr>TO CONCLUDE </vt:lpstr>
      <vt:lpstr>EU Draft Directive on Due Diligence </vt:lpstr>
      <vt:lpstr>National Protection of Human Rights: Spain </vt:lpstr>
      <vt:lpstr>Case Study:</vt:lpstr>
      <vt:lpstr>Challenges and Criticisms </vt:lpstr>
      <vt:lpstr>Conclusion </vt:lpstr>
      <vt:lpstr>Discussion Questions </vt:lpstr>
      <vt:lpstr>Презентация PowerPoint</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Viacheslav Tuliakov</dc:creator>
  <cp:lastModifiedBy>Viacheslav Tuliakov</cp:lastModifiedBy>
  <cp:revision>35</cp:revision>
  <dcterms:created xsi:type="dcterms:W3CDTF">2024-12-26T17:09:39Z</dcterms:created>
  <dcterms:modified xsi:type="dcterms:W3CDTF">2025-03-19T19:18:19Z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04dd16c-3145-49ee-83f9-a0532d9206d3_Enabled">
    <vt:lpwstr>true</vt:lpwstr>
  </property>
  <property fmtid="{D5CDD505-2E9C-101B-9397-08002B2CF9AE}" pid="3" name="MSIP_Label_504dd16c-3145-49ee-83f9-a0532d9206d3_SetDate">
    <vt:lpwstr>2025-02-18T08:20:01Z</vt:lpwstr>
  </property>
  <property fmtid="{D5CDD505-2E9C-101B-9397-08002B2CF9AE}" pid="4" name="MSIP_Label_504dd16c-3145-49ee-83f9-a0532d9206d3_Method">
    <vt:lpwstr>Standard</vt:lpwstr>
  </property>
  <property fmtid="{D5CDD505-2E9C-101B-9397-08002B2CF9AE}" pid="5" name="MSIP_Label_504dd16c-3145-49ee-83f9-a0532d9206d3_Name">
    <vt:lpwstr>Interno</vt:lpwstr>
  </property>
  <property fmtid="{D5CDD505-2E9C-101B-9397-08002B2CF9AE}" pid="6" name="MSIP_Label_504dd16c-3145-49ee-83f9-a0532d9206d3_SiteId">
    <vt:lpwstr>31651f30-e0e9-431c-8c5e-f5c49130f662</vt:lpwstr>
  </property>
  <property fmtid="{D5CDD505-2E9C-101B-9397-08002B2CF9AE}" pid="7" name="MSIP_Label_504dd16c-3145-49ee-83f9-a0532d9206d3_ActionId">
    <vt:lpwstr>23db5bbf-1ac8-43de-9168-917ad9a82216</vt:lpwstr>
  </property>
  <property fmtid="{D5CDD505-2E9C-101B-9397-08002B2CF9AE}" pid="8" name="MSIP_Label_504dd16c-3145-49ee-83f9-a0532d9206d3_ContentBits">
    <vt:lpwstr>1</vt:lpwstr>
  </property>
  <property fmtid="{D5CDD505-2E9C-101B-9397-08002B2CF9AE}" pid="9" name="MSIP_Label_504dd16c-3145-49ee-83f9-a0532d9206d3_Tag">
    <vt:lpwstr>10, 3, 0, 2</vt:lpwstr>
  </property>
  <property fmtid="{D5CDD505-2E9C-101B-9397-08002B2CF9AE}" pid="10" name="ClassificationContentMarkingHeaderLocations">
    <vt:lpwstr>Капля:8</vt:lpwstr>
  </property>
  <property fmtid="{D5CDD505-2E9C-101B-9397-08002B2CF9AE}" pid="11" name="ClassificationContentMarkingHeaderText">
    <vt:lpwstr>Interno</vt:lpwstr>
  </property>
</Properties>
</file>