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3"/>
  </p:notesMasterIdLst>
  <p:sldIdLst>
    <p:sldId id="282" r:id="rId2"/>
    <p:sldId id="362" r:id="rId3"/>
    <p:sldId id="322" r:id="rId4"/>
    <p:sldId id="355" r:id="rId5"/>
    <p:sldId id="371" r:id="rId6"/>
    <p:sldId id="366" r:id="rId7"/>
    <p:sldId id="372" r:id="rId8"/>
    <p:sldId id="373" r:id="rId9"/>
    <p:sldId id="374" r:id="rId10"/>
    <p:sldId id="356" r:id="rId11"/>
    <p:sldId id="375" r:id="rId12"/>
    <p:sldId id="376" r:id="rId13"/>
    <p:sldId id="377" r:id="rId14"/>
    <p:sldId id="378" r:id="rId15"/>
    <p:sldId id="379" r:id="rId16"/>
    <p:sldId id="380" r:id="rId17"/>
    <p:sldId id="367" r:id="rId18"/>
    <p:sldId id="357" r:id="rId19"/>
    <p:sldId id="368" r:id="rId20"/>
    <p:sldId id="381" r:id="rId21"/>
    <p:sldId id="382" r:id="rId22"/>
    <p:sldId id="369" r:id="rId23"/>
    <p:sldId id="358" r:id="rId24"/>
    <p:sldId id="359" r:id="rId25"/>
    <p:sldId id="360" r:id="rId26"/>
    <p:sldId id="370" r:id="rId27"/>
    <p:sldId id="361" r:id="rId28"/>
    <p:sldId id="363" r:id="rId29"/>
    <p:sldId id="364" r:id="rId30"/>
    <p:sldId id="365" r:id="rId31"/>
    <p:sldId id="265" r:id="rId32"/>
  </p:sldIdLst>
  <p:sldSz cx="12192000" cy="6858000"/>
  <p:notesSz cx="6858000" cy="9144000"/>
  <p:defaultText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52"/>
    <p:restoredTop sz="94659"/>
  </p:normalViewPr>
  <p:slideViewPr>
    <p:cSldViewPr snapToGrid="0">
      <p:cViewPr varScale="1">
        <p:scale>
          <a:sx n="73" d="100"/>
          <a:sy n="73" d="100"/>
        </p:scale>
        <p:origin x="216" y="9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ata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ata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4" Type="http://schemas.openxmlformats.org/officeDocument/2006/relationships/image" Target="../media/image29.svg"/></Relationships>
</file>

<file path=ppt/diagrams/_rels/drawing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9D79A2-A7D1-4020-9200-AAB47042BB3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9CBDEA5-11EA-43FB-9244-7C836D8A972C}">
      <dgm:prSet/>
      <dgm:spPr/>
      <dgm:t>
        <a:bodyPr/>
        <a:lstStyle/>
        <a:p>
          <a:r>
            <a:rPr lang="en-US" b="0" i="0"/>
            <a:t>Human rights and the SDGs are fundamentally interconnected. Respecting human rights is crucial to achieving goals like reducing inequality (SDG 10), promoting decent work (SDG 8), and achieving gender equality (SDG 5).</a:t>
          </a:r>
          <a:endParaRPr lang="en-US"/>
        </a:p>
      </dgm:t>
    </dgm:pt>
    <dgm:pt modelId="{4925B27E-2C7A-46E4-8B33-087E1D8DD282}" type="parTrans" cxnId="{665E2A91-B288-4FDC-AB7F-5B32FB9BB352}">
      <dgm:prSet/>
      <dgm:spPr/>
      <dgm:t>
        <a:bodyPr/>
        <a:lstStyle/>
        <a:p>
          <a:endParaRPr lang="en-US"/>
        </a:p>
      </dgm:t>
    </dgm:pt>
    <dgm:pt modelId="{51836A7F-09CA-48CC-921C-B9C2D9D57FBF}" type="sibTrans" cxnId="{665E2A91-B288-4FDC-AB7F-5B32FB9BB352}">
      <dgm:prSet/>
      <dgm:spPr/>
      <dgm:t>
        <a:bodyPr/>
        <a:lstStyle/>
        <a:p>
          <a:endParaRPr lang="en-US"/>
        </a:p>
      </dgm:t>
    </dgm:pt>
    <dgm:pt modelId="{592DAE8F-98E5-4D98-9E1D-AD523ECB09C5}">
      <dgm:prSet/>
      <dgm:spPr/>
      <dgm:t>
        <a:bodyPr/>
        <a:lstStyle/>
        <a:p>
          <a:r>
            <a:rPr lang="en-US" b="0" i="0"/>
            <a:t>Modern Tendencies: Businesses are increasingly pressured to align their strategies with the SDGs, not just as a matter of corporate social responsibility (CSR) but as a way to ensure long-term sustainability.</a:t>
          </a:r>
          <a:endParaRPr lang="en-US"/>
        </a:p>
      </dgm:t>
    </dgm:pt>
    <dgm:pt modelId="{7BD01B8E-A1A8-46A1-B44F-A22B02564203}" type="parTrans" cxnId="{C38CECFD-8876-4E54-A02A-51D8BA586A03}">
      <dgm:prSet/>
      <dgm:spPr/>
      <dgm:t>
        <a:bodyPr/>
        <a:lstStyle/>
        <a:p>
          <a:endParaRPr lang="en-US"/>
        </a:p>
      </dgm:t>
    </dgm:pt>
    <dgm:pt modelId="{CA34B7A6-FE35-4812-9E83-6DF39B83AC57}" type="sibTrans" cxnId="{C38CECFD-8876-4E54-A02A-51D8BA586A03}">
      <dgm:prSet/>
      <dgm:spPr/>
      <dgm:t>
        <a:bodyPr/>
        <a:lstStyle/>
        <a:p>
          <a:endParaRPr lang="en-US"/>
        </a:p>
      </dgm:t>
    </dgm:pt>
    <dgm:pt modelId="{84A2A3A3-4769-43BE-9FB5-D731AB292D9A}">
      <dgm:prSet/>
      <dgm:spPr/>
      <dgm:t>
        <a:bodyPr/>
        <a:lstStyle/>
        <a:p>
          <a:r>
            <a:rPr lang="en-US" b="0" i="0"/>
            <a:t>Analysis: Companies that ignore human rights risk damaging their reputation and profitability. Investors and consumers are increasingly demanding transparency and ethical practices.</a:t>
          </a:r>
          <a:endParaRPr lang="en-US"/>
        </a:p>
      </dgm:t>
    </dgm:pt>
    <dgm:pt modelId="{9536A732-B4FD-4309-915E-36B5683E077E}" type="parTrans" cxnId="{50C8F402-E1DA-480A-BBF0-058731525598}">
      <dgm:prSet/>
      <dgm:spPr/>
      <dgm:t>
        <a:bodyPr/>
        <a:lstStyle/>
        <a:p>
          <a:endParaRPr lang="en-US"/>
        </a:p>
      </dgm:t>
    </dgm:pt>
    <dgm:pt modelId="{ADB56952-80AB-4E40-AE87-4CDE693AF12E}" type="sibTrans" cxnId="{50C8F402-E1DA-480A-BBF0-058731525598}">
      <dgm:prSet/>
      <dgm:spPr/>
      <dgm:t>
        <a:bodyPr/>
        <a:lstStyle/>
        <a:p>
          <a:endParaRPr lang="en-US"/>
        </a:p>
      </dgm:t>
    </dgm:pt>
    <dgm:pt modelId="{73902D86-8657-4739-99CC-38BD347AFB1E}">
      <dgm:prSet/>
      <dgm:spPr/>
      <dgm:t>
        <a:bodyPr/>
        <a:lstStyle/>
        <a:p>
          <a:r>
            <a:rPr lang="en-US" b="0" i="0" dirty="0"/>
            <a:t>Think: Aligning business with human rights and SDGs is like convincing a cat to take a bath—possible, but usually requires some serious motivation.</a:t>
          </a:r>
          <a:endParaRPr lang="en-US" dirty="0"/>
        </a:p>
      </dgm:t>
    </dgm:pt>
    <dgm:pt modelId="{993D9A44-25A6-4943-9C9A-504F72CA07D3}" type="parTrans" cxnId="{DA472024-B943-467C-8299-DF0A944F25ED}">
      <dgm:prSet/>
      <dgm:spPr/>
      <dgm:t>
        <a:bodyPr/>
        <a:lstStyle/>
        <a:p>
          <a:endParaRPr lang="en-US"/>
        </a:p>
      </dgm:t>
    </dgm:pt>
    <dgm:pt modelId="{CDF54A5A-DE56-492D-A0A2-3EE6C461CDFD}" type="sibTrans" cxnId="{DA472024-B943-467C-8299-DF0A944F25ED}">
      <dgm:prSet/>
      <dgm:spPr/>
      <dgm:t>
        <a:bodyPr/>
        <a:lstStyle/>
        <a:p>
          <a:endParaRPr lang="en-US"/>
        </a:p>
      </dgm:t>
    </dgm:pt>
    <dgm:pt modelId="{7E731F27-2242-CF4A-B87F-1902C7F6A525}" type="pres">
      <dgm:prSet presAssocID="{7D9D79A2-A7D1-4020-9200-AAB47042BB3C}" presName="outerComposite" presStyleCnt="0">
        <dgm:presLayoutVars>
          <dgm:chMax val="5"/>
          <dgm:dir/>
          <dgm:resizeHandles val="exact"/>
        </dgm:presLayoutVars>
      </dgm:prSet>
      <dgm:spPr/>
    </dgm:pt>
    <dgm:pt modelId="{20D8F178-AED4-AD47-8CEA-EE2EF668B6C3}" type="pres">
      <dgm:prSet presAssocID="{7D9D79A2-A7D1-4020-9200-AAB47042BB3C}" presName="dummyMaxCanvas" presStyleCnt="0">
        <dgm:presLayoutVars/>
      </dgm:prSet>
      <dgm:spPr/>
    </dgm:pt>
    <dgm:pt modelId="{9FBC9C18-EE38-6E49-A4CE-22084826F9EF}" type="pres">
      <dgm:prSet presAssocID="{7D9D79A2-A7D1-4020-9200-AAB47042BB3C}" presName="FourNodes_1" presStyleLbl="node1" presStyleIdx="0" presStyleCnt="4">
        <dgm:presLayoutVars>
          <dgm:bulletEnabled val="1"/>
        </dgm:presLayoutVars>
      </dgm:prSet>
      <dgm:spPr/>
    </dgm:pt>
    <dgm:pt modelId="{B9BE516B-36A3-E148-942E-2C0A487DEBBD}" type="pres">
      <dgm:prSet presAssocID="{7D9D79A2-A7D1-4020-9200-AAB47042BB3C}" presName="FourNodes_2" presStyleLbl="node1" presStyleIdx="1" presStyleCnt="4">
        <dgm:presLayoutVars>
          <dgm:bulletEnabled val="1"/>
        </dgm:presLayoutVars>
      </dgm:prSet>
      <dgm:spPr/>
    </dgm:pt>
    <dgm:pt modelId="{E20F913B-6293-7843-804B-7C85B9C8EA27}" type="pres">
      <dgm:prSet presAssocID="{7D9D79A2-A7D1-4020-9200-AAB47042BB3C}" presName="FourNodes_3" presStyleLbl="node1" presStyleIdx="2" presStyleCnt="4">
        <dgm:presLayoutVars>
          <dgm:bulletEnabled val="1"/>
        </dgm:presLayoutVars>
      </dgm:prSet>
      <dgm:spPr/>
    </dgm:pt>
    <dgm:pt modelId="{D07C7560-2D6E-3143-BD8E-AA4B2B39F5DD}" type="pres">
      <dgm:prSet presAssocID="{7D9D79A2-A7D1-4020-9200-AAB47042BB3C}" presName="FourNodes_4" presStyleLbl="node1" presStyleIdx="3" presStyleCnt="4">
        <dgm:presLayoutVars>
          <dgm:bulletEnabled val="1"/>
        </dgm:presLayoutVars>
      </dgm:prSet>
      <dgm:spPr/>
    </dgm:pt>
    <dgm:pt modelId="{727DC733-85FA-7C4E-8630-108FB7B192A7}" type="pres">
      <dgm:prSet presAssocID="{7D9D79A2-A7D1-4020-9200-AAB47042BB3C}" presName="FourConn_1-2" presStyleLbl="fgAccFollowNode1" presStyleIdx="0" presStyleCnt="3">
        <dgm:presLayoutVars>
          <dgm:bulletEnabled val="1"/>
        </dgm:presLayoutVars>
      </dgm:prSet>
      <dgm:spPr/>
    </dgm:pt>
    <dgm:pt modelId="{65C4217F-2542-5A40-81BD-CDC01FBD8FE1}" type="pres">
      <dgm:prSet presAssocID="{7D9D79A2-A7D1-4020-9200-AAB47042BB3C}" presName="FourConn_2-3" presStyleLbl="fgAccFollowNode1" presStyleIdx="1" presStyleCnt="3">
        <dgm:presLayoutVars>
          <dgm:bulletEnabled val="1"/>
        </dgm:presLayoutVars>
      </dgm:prSet>
      <dgm:spPr/>
    </dgm:pt>
    <dgm:pt modelId="{D13805D5-4154-3A46-BF58-CA47C2149D53}" type="pres">
      <dgm:prSet presAssocID="{7D9D79A2-A7D1-4020-9200-AAB47042BB3C}" presName="FourConn_3-4" presStyleLbl="fgAccFollowNode1" presStyleIdx="2" presStyleCnt="3">
        <dgm:presLayoutVars>
          <dgm:bulletEnabled val="1"/>
        </dgm:presLayoutVars>
      </dgm:prSet>
      <dgm:spPr/>
    </dgm:pt>
    <dgm:pt modelId="{87E90DCC-AEE9-0247-B4D2-618AC56C85CB}" type="pres">
      <dgm:prSet presAssocID="{7D9D79A2-A7D1-4020-9200-AAB47042BB3C}" presName="FourNodes_1_text" presStyleLbl="node1" presStyleIdx="3" presStyleCnt="4">
        <dgm:presLayoutVars>
          <dgm:bulletEnabled val="1"/>
        </dgm:presLayoutVars>
      </dgm:prSet>
      <dgm:spPr/>
    </dgm:pt>
    <dgm:pt modelId="{73B40DEE-856E-FD48-98E6-144D885FE147}" type="pres">
      <dgm:prSet presAssocID="{7D9D79A2-A7D1-4020-9200-AAB47042BB3C}" presName="FourNodes_2_text" presStyleLbl="node1" presStyleIdx="3" presStyleCnt="4">
        <dgm:presLayoutVars>
          <dgm:bulletEnabled val="1"/>
        </dgm:presLayoutVars>
      </dgm:prSet>
      <dgm:spPr/>
    </dgm:pt>
    <dgm:pt modelId="{E9F543B7-4DC4-EC43-8747-E0985A830C5A}" type="pres">
      <dgm:prSet presAssocID="{7D9D79A2-A7D1-4020-9200-AAB47042BB3C}" presName="FourNodes_3_text" presStyleLbl="node1" presStyleIdx="3" presStyleCnt="4">
        <dgm:presLayoutVars>
          <dgm:bulletEnabled val="1"/>
        </dgm:presLayoutVars>
      </dgm:prSet>
      <dgm:spPr/>
    </dgm:pt>
    <dgm:pt modelId="{18A4A2B1-45EC-394C-AC7E-3F80698DEB29}" type="pres">
      <dgm:prSet presAssocID="{7D9D79A2-A7D1-4020-9200-AAB47042BB3C}" presName="FourNodes_4_text" presStyleLbl="node1" presStyleIdx="3" presStyleCnt="4">
        <dgm:presLayoutVars>
          <dgm:bulletEnabled val="1"/>
        </dgm:presLayoutVars>
      </dgm:prSet>
      <dgm:spPr/>
    </dgm:pt>
  </dgm:ptLst>
  <dgm:cxnLst>
    <dgm:cxn modelId="{50C8F402-E1DA-480A-BBF0-058731525598}" srcId="{7D9D79A2-A7D1-4020-9200-AAB47042BB3C}" destId="{84A2A3A3-4769-43BE-9FB5-D731AB292D9A}" srcOrd="2" destOrd="0" parTransId="{9536A732-B4FD-4309-915E-36B5683E077E}" sibTransId="{ADB56952-80AB-4E40-AE87-4CDE693AF12E}"/>
    <dgm:cxn modelId="{E92F3B19-2074-8743-A3AE-D84989200797}" type="presOf" srcId="{CA34B7A6-FE35-4812-9E83-6DF39B83AC57}" destId="{65C4217F-2542-5A40-81BD-CDC01FBD8FE1}" srcOrd="0" destOrd="0" presId="urn:microsoft.com/office/officeart/2005/8/layout/vProcess5"/>
    <dgm:cxn modelId="{DA472024-B943-467C-8299-DF0A944F25ED}" srcId="{7D9D79A2-A7D1-4020-9200-AAB47042BB3C}" destId="{73902D86-8657-4739-99CC-38BD347AFB1E}" srcOrd="3" destOrd="0" parTransId="{993D9A44-25A6-4943-9C9A-504F72CA07D3}" sibTransId="{CDF54A5A-DE56-492D-A0A2-3EE6C461CDFD}"/>
    <dgm:cxn modelId="{2838AC30-F9FF-AC4C-A751-7B91AE078F2F}" type="presOf" srcId="{A9CBDEA5-11EA-43FB-9244-7C836D8A972C}" destId="{87E90DCC-AEE9-0247-B4D2-618AC56C85CB}" srcOrd="1" destOrd="0" presId="urn:microsoft.com/office/officeart/2005/8/layout/vProcess5"/>
    <dgm:cxn modelId="{8B3ECB48-F19C-2742-A06E-5BC35DD8B1CB}" type="presOf" srcId="{51836A7F-09CA-48CC-921C-B9C2D9D57FBF}" destId="{727DC733-85FA-7C4E-8630-108FB7B192A7}" srcOrd="0" destOrd="0" presId="urn:microsoft.com/office/officeart/2005/8/layout/vProcess5"/>
    <dgm:cxn modelId="{D902AB50-1785-9148-B717-30765D700A0B}" type="presOf" srcId="{73902D86-8657-4739-99CC-38BD347AFB1E}" destId="{18A4A2B1-45EC-394C-AC7E-3F80698DEB29}" srcOrd="1" destOrd="0" presId="urn:microsoft.com/office/officeart/2005/8/layout/vProcess5"/>
    <dgm:cxn modelId="{90638F67-7F94-194F-B1BB-B66A30657A9C}" type="presOf" srcId="{7D9D79A2-A7D1-4020-9200-AAB47042BB3C}" destId="{7E731F27-2242-CF4A-B87F-1902C7F6A525}" srcOrd="0" destOrd="0" presId="urn:microsoft.com/office/officeart/2005/8/layout/vProcess5"/>
    <dgm:cxn modelId="{D6C52970-FAFA-BA42-A08C-C24C9F46FC83}" type="presOf" srcId="{A9CBDEA5-11EA-43FB-9244-7C836D8A972C}" destId="{9FBC9C18-EE38-6E49-A4CE-22084826F9EF}" srcOrd="0" destOrd="0" presId="urn:microsoft.com/office/officeart/2005/8/layout/vProcess5"/>
    <dgm:cxn modelId="{D09B0A87-0B3E-CB43-8C0D-4569A613D305}" type="presOf" srcId="{73902D86-8657-4739-99CC-38BD347AFB1E}" destId="{D07C7560-2D6E-3143-BD8E-AA4B2B39F5DD}" srcOrd="0" destOrd="0" presId="urn:microsoft.com/office/officeart/2005/8/layout/vProcess5"/>
    <dgm:cxn modelId="{665E2A91-B288-4FDC-AB7F-5B32FB9BB352}" srcId="{7D9D79A2-A7D1-4020-9200-AAB47042BB3C}" destId="{A9CBDEA5-11EA-43FB-9244-7C836D8A972C}" srcOrd="0" destOrd="0" parTransId="{4925B27E-2C7A-46E4-8B33-087E1D8DD282}" sibTransId="{51836A7F-09CA-48CC-921C-B9C2D9D57FBF}"/>
    <dgm:cxn modelId="{33632C9E-3C36-A444-A6F7-D0C56BFFCFE8}" type="presOf" srcId="{592DAE8F-98E5-4D98-9E1D-AD523ECB09C5}" destId="{73B40DEE-856E-FD48-98E6-144D885FE147}" srcOrd="1" destOrd="0" presId="urn:microsoft.com/office/officeart/2005/8/layout/vProcess5"/>
    <dgm:cxn modelId="{C36E72B4-2C65-9B46-ADB2-1CED5DAC664A}" type="presOf" srcId="{592DAE8F-98E5-4D98-9E1D-AD523ECB09C5}" destId="{B9BE516B-36A3-E148-942E-2C0A487DEBBD}" srcOrd="0" destOrd="0" presId="urn:microsoft.com/office/officeart/2005/8/layout/vProcess5"/>
    <dgm:cxn modelId="{AE4D30CB-80F0-394E-8A67-18775EB4D406}" type="presOf" srcId="{84A2A3A3-4769-43BE-9FB5-D731AB292D9A}" destId="{E9F543B7-4DC4-EC43-8747-E0985A830C5A}" srcOrd="1" destOrd="0" presId="urn:microsoft.com/office/officeart/2005/8/layout/vProcess5"/>
    <dgm:cxn modelId="{B3E7E5E7-1DB9-4644-A46C-F65D29256A4A}" type="presOf" srcId="{ADB56952-80AB-4E40-AE87-4CDE693AF12E}" destId="{D13805D5-4154-3A46-BF58-CA47C2149D53}" srcOrd="0" destOrd="0" presId="urn:microsoft.com/office/officeart/2005/8/layout/vProcess5"/>
    <dgm:cxn modelId="{53C2FDEF-C72C-D748-B0B1-2DD2AF190DFA}" type="presOf" srcId="{84A2A3A3-4769-43BE-9FB5-D731AB292D9A}" destId="{E20F913B-6293-7843-804B-7C85B9C8EA27}" srcOrd="0" destOrd="0" presId="urn:microsoft.com/office/officeart/2005/8/layout/vProcess5"/>
    <dgm:cxn modelId="{C38CECFD-8876-4E54-A02A-51D8BA586A03}" srcId="{7D9D79A2-A7D1-4020-9200-AAB47042BB3C}" destId="{592DAE8F-98E5-4D98-9E1D-AD523ECB09C5}" srcOrd="1" destOrd="0" parTransId="{7BD01B8E-A1A8-46A1-B44F-A22B02564203}" sibTransId="{CA34B7A6-FE35-4812-9E83-6DF39B83AC57}"/>
    <dgm:cxn modelId="{894CA35F-AAD8-3A43-ACC5-A29942BADCC4}" type="presParOf" srcId="{7E731F27-2242-CF4A-B87F-1902C7F6A525}" destId="{20D8F178-AED4-AD47-8CEA-EE2EF668B6C3}" srcOrd="0" destOrd="0" presId="urn:microsoft.com/office/officeart/2005/8/layout/vProcess5"/>
    <dgm:cxn modelId="{AE776ADD-ACAB-F34E-A567-DE903119739A}" type="presParOf" srcId="{7E731F27-2242-CF4A-B87F-1902C7F6A525}" destId="{9FBC9C18-EE38-6E49-A4CE-22084826F9EF}" srcOrd="1" destOrd="0" presId="urn:microsoft.com/office/officeart/2005/8/layout/vProcess5"/>
    <dgm:cxn modelId="{5EB4B7F4-4BF3-7648-9DE4-2A2CE9AC1570}" type="presParOf" srcId="{7E731F27-2242-CF4A-B87F-1902C7F6A525}" destId="{B9BE516B-36A3-E148-942E-2C0A487DEBBD}" srcOrd="2" destOrd="0" presId="urn:microsoft.com/office/officeart/2005/8/layout/vProcess5"/>
    <dgm:cxn modelId="{B63830D2-A958-F949-98B5-4AC11DBBF9CF}" type="presParOf" srcId="{7E731F27-2242-CF4A-B87F-1902C7F6A525}" destId="{E20F913B-6293-7843-804B-7C85B9C8EA27}" srcOrd="3" destOrd="0" presId="urn:microsoft.com/office/officeart/2005/8/layout/vProcess5"/>
    <dgm:cxn modelId="{18B5FC5A-A1F1-3042-B166-0A6189630303}" type="presParOf" srcId="{7E731F27-2242-CF4A-B87F-1902C7F6A525}" destId="{D07C7560-2D6E-3143-BD8E-AA4B2B39F5DD}" srcOrd="4" destOrd="0" presId="urn:microsoft.com/office/officeart/2005/8/layout/vProcess5"/>
    <dgm:cxn modelId="{79A04D35-E4F6-9A48-8320-60FD15AE6D90}" type="presParOf" srcId="{7E731F27-2242-CF4A-B87F-1902C7F6A525}" destId="{727DC733-85FA-7C4E-8630-108FB7B192A7}" srcOrd="5" destOrd="0" presId="urn:microsoft.com/office/officeart/2005/8/layout/vProcess5"/>
    <dgm:cxn modelId="{D6810BC8-65D5-DF47-829E-0EED4B25B2B8}" type="presParOf" srcId="{7E731F27-2242-CF4A-B87F-1902C7F6A525}" destId="{65C4217F-2542-5A40-81BD-CDC01FBD8FE1}" srcOrd="6" destOrd="0" presId="urn:microsoft.com/office/officeart/2005/8/layout/vProcess5"/>
    <dgm:cxn modelId="{B191C4E0-A444-AE42-B091-66C648953CE7}" type="presParOf" srcId="{7E731F27-2242-CF4A-B87F-1902C7F6A525}" destId="{D13805D5-4154-3A46-BF58-CA47C2149D53}" srcOrd="7" destOrd="0" presId="urn:microsoft.com/office/officeart/2005/8/layout/vProcess5"/>
    <dgm:cxn modelId="{F7FB551F-0B77-CE49-88F4-069EBD8E551B}" type="presParOf" srcId="{7E731F27-2242-CF4A-B87F-1902C7F6A525}" destId="{87E90DCC-AEE9-0247-B4D2-618AC56C85CB}" srcOrd="8" destOrd="0" presId="urn:microsoft.com/office/officeart/2005/8/layout/vProcess5"/>
    <dgm:cxn modelId="{1CCAB45A-765C-9546-B8BD-8F3CC512B4EA}" type="presParOf" srcId="{7E731F27-2242-CF4A-B87F-1902C7F6A525}" destId="{73B40DEE-856E-FD48-98E6-144D885FE147}" srcOrd="9" destOrd="0" presId="urn:microsoft.com/office/officeart/2005/8/layout/vProcess5"/>
    <dgm:cxn modelId="{39DDE18B-476E-744A-A5C7-795F2D072240}" type="presParOf" srcId="{7E731F27-2242-CF4A-B87F-1902C7F6A525}" destId="{E9F543B7-4DC4-EC43-8747-E0985A830C5A}" srcOrd="10" destOrd="0" presId="urn:microsoft.com/office/officeart/2005/8/layout/vProcess5"/>
    <dgm:cxn modelId="{8BF26F30-0C34-0243-8347-644151D9DFEA}" type="presParOf" srcId="{7E731F27-2242-CF4A-B87F-1902C7F6A525}" destId="{18A4A2B1-45EC-394C-AC7E-3F80698DEB29}"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A7DFD2-74AD-4185-ADD7-4A627D03A8E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DC8799C-0D52-4B05-A3F9-D93F1DEF864B}">
      <dgm:prSet/>
      <dgm:spPr/>
      <dgm:t>
        <a:bodyPr/>
        <a:lstStyle/>
        <a:p>
          <a:r>
            <a:rPr lang="en-US" b="0" i="0" dirty="0"/>
            <a:t>Explanation : The UNGPs stress the importance of grievance mechanisms, both judicial (courts) and non-judicial (ombudspersons, mediation).</a:t>
          </a:r>
          <a:endParaRPr lang="en-US" dirty="0"/>
        </a:p>
      </dgm:t>
    </dgm:pt>
    <dgm:pt modelId="{28ABC698-4CDE-489B-96D0-E14899EDCD98}" type="parTrans" cxnId="{F70FCACE-3A62-4368-AC5F-093F92A758E5}">
      <dgm:prSet/>
      <dgm:spPr/>
      <dgm:t>
        <a:bodyPr/>
        <a:lstStyle/>
        <a:p>
          <a:endParaRPr lang="en-US"/>
        </a:p>
      </dgm:t>
    </dgm:pt>
    <dgm:pt modelId="{4F21CAAA-E02C-44B4-ACF3-6ABEA395EA45}" type="sibTrans" cxnId="{F70FCACE-3A62-4368-AC5F-093F92A758E5}">
      <dgm:prSet/>
      <dgm:spPr/>
      <dgm:t>
        <a:bodyPr/>
        <a:lstStyle/>
        <a:p>
          <a:endParaRPr lang="en-US"/>
        </a:p>
      </dgm:t>
    </dgm:pt>
    <dgm:pt modelId="{5A00FEA3-0A1F-4E7F-8AEF-73107EBE49C2}">
      <dgm:prSet/>
      <dgm:spPr/>
      <dgm:t>
        <a:bodyPr/>
        <a:lstStyle/>
        <a:p>
          <a:r>
            <a:rPr lang="en-US" b="0" i="0"/>
            <a:t>Challenges : Many victims face barriers such as lack of awareness, fear of retaliation, or weak legal systems.</a:t>
          </a:r>
          <a:endParaRPr lang="en-US"/>
        </a:p>
      </dgm:t>
    </dgm:pt>
    <dgm:pt modelId="{20670FA8-6211-43E0-B5CA-FF22346C8426}" type="parTrans" cxnId="{B5D7C045-EA59-477F-B769-B10B5B1974DA}">
      <dgm:prSet/>
      <dgm:spPr/>
      <dgm:t>
        <a:bodyPr/>
        <a:lstStyle/>
        <a:p>
          <a:endParaRPr lang="en-US"/>
        </a:p>
      </dgm:t>
    </dgm:pt>
    <dgm:pt modelId="{C8ACBA96-9CA1-41CC-AD41-AFDBD18E2B86}" type="sibTrans" cxnId="{B5D7C045-EA59-477F-B769-B10B5B1974DA}">
      <dgm:prSet/>
      <dgm:spPr/>
      <dgm:t>
        <a:bodyPr/>
        <a:lstStyle/>
        <a:p>
          <a:endParaRPr lang="en-US"/>
        </a:p>
      </dgm:t>
    </dgm:pt>
    <dgm:pt modelId="{9FD4909D-7B49-44FA-B80E-96F582E85B76}">
      <dgm:prSet/>
      <dgm:spPr/>
      <dgm:t>
        <a:bodyPr/>
        <a:lstStyle/>
        <a:p>
          <a:r>
            <a:rPr lang="en-US" b="0" i="0" dirty="0"/>
            <a:t>After the Rana Plaza collapse in Bangladesh, the Accord on Fire and Building Safety provided a non-judicial remedy for affected workers, funded by global brands.</a:t>
          </a:r>
          <a:r>
            <a:rPr lang="en" b="0" i="0" dirty="0"/>
            <a:t> </a:t>
          </a:r>
        </a:p>
        <a:p>
          <a:r>
            <a:rPr lang="en" b="0" i="0" dirty="0"/>
            <a:t>https://</a:t>
          </a:r>
          <a:r>
            <a:rPr lang="en" b="0" i="0" dirty="0" err="1"/>
            <a:t>bangladeshaccord.org</a:t>
          </a:r>
          <a:r>
            <a:rPr lang="en" b="0" i="0" dirty="0"/>
            <a:t>/?</a:t>
          </a:r>
          <a:r>
            <a:rPr lang="en" b="0" i="0" dirty="0" err="1"/>
            <a:t>spm</a:t>
          </a:r>
          <a:r>
            <a:rPr lang="en" b="0" i="0" dirty="0"/>
            <a:t>=a2ty_o01.29997173.0.0.46c5c921UAt9TN</a:t>
          </a:r>
          <a:endParaRPr lang="en-US" dirty="0"/>
        </a:p>
      </dgm:t>
    </dgm:pt>
    <dgm:pt modelId="{E0986977-E098-4C67-B27E-981B43036CA8}" type="parTrans" cxnId="{97FB2379-D5B3-46B7-A95C-E60F2E0D2F89}">
      <dgm:prSet/>
      <dgm:spPr/>
      <dgm:t>
        <a:bodyPr/>
        <a:lstStyle/>
        <a:p>
          <a:endParaRPr lang="en-US"/>
        </a:p>
      </dgm:t>
    </dgm:pt>
    <dgm:pt modelId="{B4EBC014-0010-4FEF-8B8E-CA82034846F3}" type="sibTrans" cxnId="{97FB2379-D5B3-46B7-A95C-E60F2E0D2F89}">
      <dgm:prSet/>
      <dgm:spPr/>
      <dgm:t>
        <a:bodyPr/>
        <a:lstStyle/>
        <a:p>
          <a:endParaRPr lang="en-US"/>
        </a:p>
      </dgm:t>
    </dgm:pt>
    <dgm:pt modelId="{44EF2767-C491-49EE-A4DE-E1B480F5EA11}" type="pres">
      <dgm:prSet presAssocID="{AFA7DFD2-74AD-4185-ADD7-4A627D03A8E8}" presName="root" presStyleCnt="0">
        <dgm:presLayoutVars>
          <dgm:dir/>
          <dgm:resizeHandles val="exact"/>
        </dgm:presLayoutVars>
      </dgm:prSet>
      <dgm:spPr/>
    </dgm:pt>
    <dgm:pt modelId="{F1963040-9907-4CBB-9469-83616C6977D7}" type="pres">
      <dgm:prSet presAssocID="{9DC8799C-0D52-4B05-A3F9-D93F1DEF864B}" presName="compNode" presStyleCnt="0"/>
      <dgm:spPr/>
    </dgm:pt>
    <dgm:pt modelId="{B06B0DA2-150E-4FAC-9076-C47A63FC184F}" type="pres">
      <dgm:prSet presAssocID="{9DC8799C-0D52-4B05-A3F9-D93F1DEF864B}" presName="bgRect" presStyleLbl="bgShp" presStyleIdx="0" presStyleCnt="3"/>
      <dgm:spPr/>
    </dgm:pt>
    <dgm:pt modelId="{18C777B3-5D78-44F9-85A8-8F7263C2E1FF}" type="pres">
      <dgm:prSet presAssocID="{9DC8799C-0D52-4B05-A3F9-D93F1DEF864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Молоток судьи"/>
        </a:ext>
      </dgm:extLst>
    </dgm:pt>
    <dgm:pt modelId="{600F4D82-BBB4-4C03-A080-92336F360353}" type="pres">
      <dgm:prSet presAssocID="{9DC8799C-0D52-4B05-A3F9-D93F1DEF864B}" presName="spaceRect" presStyleCnt="0"/>
      <dgm:spPr/>
    </dgm:pt>
    <dgm:pt modelId="{D2EFEC00-E13D-4C9D-BA7D-450B91AFE7F4}" type="pres">
      <dgm:prSet presAssocID="{9DC8799C-0D52-4B05-A3F9-D93F1DEF864B}" presName="parTx" presStyleLbl="revTx" presStyleIdx="0" presStyleCnt="3">
        <dgm:presLayoutVars>
          <dgm:chMax val="0"/>
          <dgm:chPref val="0"/>
        </dgm:presLayoutVars>
      </dgm:prSet>
      <dgm:spPr/>
    </dgm:pt>
    <dgm:pt modelId="{F544D651-69BD-404E-9B65-E3A919CC7A8D}" type="pres">
      <dgm:prSet presAssocID="{4F21CAAA-E02C-44B4-ACF3-6ABEA395EA45}" presName="sibTrans" presStyleCnt="0"/>
      <dgm:spPr/>
    </dgm:pt>
    <dgm:pt modelId="{8983FE5D-DD38-4E77-B89A-CDC5534288DF}" type="pres">
      <dgm:prSet presAssocID="{5A00FEA3-0A1F-4E7F-8AEF-73107EBE49C2}" presName="compNode" presStyleCnt="0"/>
      <dgm:spPr/>
    </dgm:pt>
    <dgm:pt modelId="{AEA6FD16-D906-42B5-8B98-B1C53DB285E0}" type="pres">
      <dgm:prSet presAssocID="{5A00FEA3-0A1F-4E7F-8AEF-73107EBE49C2}" presName="bgRect" presStyleLbl="bgShp" presStyleIdx="1" presStyleCnt="3"/>
      <dgm:spPr/>
    </dgm:pt>
    <dgm:pt modelId="{FB28DB8C-2242-4A9F-B441-2182E6C67AA0}" type="pres">
      <dgm:prSet presAssocID="{5A00FEA3-0A1F-4E7F-8AEF-73107EBE49C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Раздражающее вещество"/>
        </a:ext>
      </dgm:extLst>
    </dgm:pt>
    <dgm:pt modelId="{D0CE092A-C6FC-4398-850D-E719F4371FC7}" type="pres">
      <dgm:prSet presAssocID="{5A00FEA3-0A1F-4E7F-8AEF-73107EBE49C2}" presName="spaceRect" presStyleCnt="0"/>
      <dgm:spPr/>
    </dgm:pt>
    <dgm:pt modelId="{E4B8B704-FAB9-4B16-AE73-E38F65BA50C8}" type="pres">
      <dgm:prSet presAssocID="{5A00FEA3-0A1F-4E7F-8AEF-73107EBE49C2}" presName="parTx" presStyleLbl="revTx" presStyleIdx="1" presStyleCnt="3">
        <dgm:presLayoutVars>
          <dgm:chMax val="0"/>
          <dgm:chPref val="0"/>
        </dgm:presLayoutVars>
      </dgm:prSet>
      <dgm:spPr/>
    </dgm:pt>
    <dgm:pt modelId="{0BF35E7C-C5BD-4329-9E6C-05E15AB04F57}" type="pres">
      <dgm:prSet presAssocID="{C8ACBA96-9CA1-41CC-AD41-AFDBD18E2B86}" presName="sibTrans" presStyleCnt="0"/>
      <dgm:spPr/>
    </dgm:pt>
    <dgm:pt modelId="{A4C66FC6-D7B6-49AF-A371-66B75216553A}" type="pres">
      <dgm:prSet presAssocID="{9FD4909D-7B49-44FA-B80E-96F582E85B76}" presName="compNode" presStyleCnt="0"/>
      <dgm:spPr/>
    </dgm:pt>
    <dgm:pt modelId="{73CFF6CF-EB56-47DF-903A-3C47CEC650C1}" type="pres">
      <dgm:prSet presAssocID="{9FD4909D-7B49-44FA-B80E-96F582E85B76}" presName="bgRect" presStyleLbl="bgShp" presStyleIdx="2" presStyleCnt="3"/>
      <dgm:spPr/>
    </dgm:pt>
    <dgm:pt modelId="{283C09C4-7097-44DE-B897-230EAA95F30E}" type="pres">
      <dgm:prSet presAssocID="{9FD4909D-7B49-44FA-B80E-96F582E85B7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Пожарный"/>
        </a:ext>
      </dgm:extLst>
    </dgm:pt>
    <dgm:pt modelId="{ED3C8F04-0B7B-4CA2-99B9-5152C2B6217D}" type="pres">
      <dgm:prSet presAssocID="{9FD4909D-7B49-44FA-B80E-96F582E85B76}" presName="spaceRect" presStyleCnt="0"/>
      <dgm:spPr/>
    </dgm:pt>
    <dgm:pt modelId="{39FD1B23-9211-44C7-A177-F17C603A3AD1}" type="pres">
      <dgm:prSet presAssocID="{9FD4909D-7B49-44FA-B80E-96F582E85B76}" presName="parTx" presStyleLbl="revTx" presStyleIdx="2" presStyleCnt="3">
        <dgm:presLayoutVars>
          <dgm:chMax val="0"/>
          <dgm:chPref val="0"/>
        </dgm:presLayoutVars>
      </dgm:prSet>
      <dgm:spPr/>
    </dgm:pt>
  </dgm:ptLst>
  <dgm:cxnLst>
    <dgm:cxn modelId="{DED1D504-A6ED-4CD8-A32A-FD579483521E}" type="presOf" srcId="{AFA7DFD2-74AD-4185-ADD7-4A627D03A8E8}" destId="{44EF2767-C491-49EE-A4DE-E1B480F5EA11}" srcOrd="0" destOrd="0" presId="urn:microsoft.com/office/officeart/2018/2/layout/IconVerticalSolidList"/>
    <dgm:cxn modelId="{B5D7C045-EA59-477F-B769-B10B5B1974DA}" srcId="{AFA7DFD2-74AD-4185-ADD7-4A627D03A8E8}" destId="{5A00FEA3-0A1F-4E7F-8AEF-73107EBE49C2}" srcOrd="1" destOrd="0" parTransId="{20670FA8-6211-43E0-B5CA-FF22346C8426}" sibTransId="{C8ACBA96-9CA1-41CC-AD41-AFDBD18E2B86}"/>
    <dgm:cxn modelId="{EE12F346-C1A4-4189-899C-0AEC2EE61543}" type="presOf" srcId="{5A00FEA3-0A1F-4E7F-8AEF-73107EBE49C2}" destId="{E4B8B704-FAB9-4B16-AE73-E38F65BA50C8}" srcOrd="0" destOrd="0" presId="urn:microsoft.com/office/officeart/2018/2/layout/IconVerticalSolidList"/>
    <dgm:cxn modelId="{97FB2379-D5B3-46B7-A95C-E60F2E0D2F89}" srcId="{AFA7DFD2-74AD-4185-ADD7-4A627D03A8E8}" destId="{9FD4909D-7B49-44FA-B80E-96F582E85B76}" srcOrd="2" destOrd="0" parTransId="{E0986977-E098-4C67-B27E-981B43036CA8}" sibTransId="{B4EBC014-0010-4FEF-8B8E-CA82034846F3}"/>
    <dgm:cxn modelId="{A5F64E7D-D0D9-4EBA-AF1D-95F6BE4E95BE}" type="presOf" srcId="{9FD4909D-7B49-44FA-B80E-96F582E85B76}" destId="{39FD1B23-9211-44C7-A177-F17C603A3AD1}" srcOrd="0" destOrd="0" presId="urn:microsoft.com/office/officeart/2018/2/layout/IconVerticalSolidList"/>
    <dgm:cxn modelId="{F70FCACE-3A62-4368-AC5F-093F92A758E5}" srcId="{AFA7DFD2-74AD-4185-ADD7-4A627D03A8E8}" destId="{9DC8799C-0D52-4B05-A3F9-D93F1DEF864B}" srcOrd="0" destOrd="0" parTransId="{28ABC698-4CDE-489B-96D0-E14899EDCD98}" sibTransId="{4F21CAAA-E02C-44B4-ACF3-6ABEA395EA45}"/>
    <dgm:cxn modelId="{F14A76FA-E585-428A-81E6-5D33B0BA7133}" type="presOf" srcId="{9DC8799C-0D52-4B05-A3F9-D93F1DEF864B}" destId="{D2EFEC00-E13D-4C9D-BA7D-450B91AFE7F4}" srcOrd="0" destOrd="0" presId="urn:microsoft.com/office/officeart/2018/2/layout/IconVerticalSolidList"/>
    <dgm:cxn modelId="{78239361-C2AD-4775-A787-225C6F7862B9}" type="presParOf" srcId="{44EF2767-C491-49EE-A4DE-E1B480F5EA11}" destId="{F1963040-9907-4CBB-9469-83616C6977D7}" srcOrd="0" destOrd="0" presId="urn:microsoft.com/office/officeart/2018/2/layout/IconVerticalSolidList"/>
    <dgm:cxn modelId="{EE617734-DF03-4C65-B12F-FCE9A523FBDC}" type="presParOf" srcId="{F1963040-9907-4CBB-9469-83616C6977D7}" destId="{B06B0DA2-150E-4FAC-9076-C47A63FC184F}" srcOrd="0" destOrd="0" presId="urn:microsoft.com/office/officeart/2018/2/layout/IconVerticalSolidList"/>
    <dgm:cxn modelId="{3940629E-4EF8-45C0-BF15-69480FD25142}" type="presParOf" srcId="{F1963040-9907-4CBB-9469-83616C6977D7}" destId="{18C777B3-5D78-44F9-85A8-8F7263C2E1FF}" srcOrd="1" destOrd="0" presId="urn:microsoft.com/office/officeart/2018/2/layout/IconVerticalSolidList"/>
    <dgm:cxn modelId="{0CCCCB59-C6EF-45B5-AA4C-B58DFAA4E1EE}" type="presParOf" srcId="{F1963040-9907-4CBB-9469-83616C6977D7}" destId="{600F4D82-BBB4-4C03-A080-92336F360353}" srcOrd="2" destOrd="0" presId="urn:microsoft.com/office/officeart/2018/2/layout/IconVerticalSolidList"/>
    <dgm:cxn modelId="{BF07B85B-4D39-422C-A2A2-0D5BF56FC1B9}" type="presParOf" srcId="{F1963040-9907-4CBB-9469-83616C6977D7}" destId="{D2EFEC00-E13D-4C9D-BA7D-450B91AFE7F4}" srcOrd="3" destOrd="0" presId="urn:microsoft.com/office/officeart/2018/2/layout/IconVerticalSolidList"/>
    <dgm:cxn modelId="{2C6530C9-C7BE-42BC-A752-52CE9321C668}" type="presParOf" srcId="{44EF2767-C491-49EE-A4DE-E1B480F5EA11}" destId="{F544D651-69BD-404E-9B65-E3A919CC7A8D}" srcOrd="1" destOrd="0" presId="urn:microsoft.com/office/officeart/2018/2/layout/IconVerticalSolidList"/>
    <dgm:cxn modelId="{45A4313F-FFE2-4A52-B81D-0F45F30274E9}" type="presParOf" srcId="{44EF2767-C491-49EE-A4DE-E1B480F5EA11}" destId="{8983FE5D-DD38-4E77-B89A-CDC5534288DF}" srcOrd="2" destOrd="0" presId="urn:microsoft.com/office/officeart/2018/2/layout/IconVerticalSolidList"/>
    <dgm:cxn modelId="{0A7F49A2-0260-449E-834F-0D131D4428C4}" type="presParOf" srcId="{8983FE5D-DD38-4E77-B89A-CDC5534288DF}" destId="{AEA6FD16-D906-42B5-8B98-B1C53DB285E0}" srcOrd="0" destOrd="0" presId="urn:microsoft.com/office/officeart/2018/2/layout/IconVerticalSolidList"/>
    <dgm:cxn modelId="{E3A1C4B3-6AFB-42BF-ADB0-BB0DF04F57CE}" type="presParOf" srcId="{8983FE5D-DD38-4E77-B89A-CDC5534288DF}" destId="{FB28DB8C-2242-4A9F-B441-2182E6C67AA0}" srcOrd="1" destOrd="0" presId="urn:microsoft.com/office/officeart/2018/2/layout/IconVerticalSolidList"/>
    <dgm:cxn modelId="{E8842AF2-813E-445E-9695-F1E6E00305D3}" type="presParOf" srcId="{8983FE5D-DD38-4E77-B89A-CDC5534288DF}" destId="{D0CE092A-C6FC-4398-850D-E719F4371FC7}" srcOrd="2" destOrd="0" presId="urn:microsoft.com/office/officeart/2018/2/layout/IconVerticalSolidList"/>
    <dgm:cxn modelId="{968F0EE0-6AD4-4407-81FC-1B7D51E0D861}" type="presParOf" srcId="{8983FE5D-DD38-4E77-B89A-CDC5534288DF}" destId="{E4B8B704-FAB9-4B16-AE73-E38F65BA50C8}" srcOrd="3" destOrd="0" presId="urn:microsoft.com/office/officeart/2018/2/layout/IconVerticalSolidList"/>
    <dgm:cxn modelId="{0D486B7D-5842-45CC-A4BE-37EC41BA0B42}" type="presParOf" srcId="{44EF2767-C491-49EE-A4DE-E1B480F5EA11}" destId="{0BF35E7C-C5BD-4329-9E6C-05E15AB04F57}" srcOrd="3" destOrd="0" presId="urn:microsoft.com/office/officeart/2018/2/layout/IconVerticalSolidList"/>
    <dgm:cxn modelId="{CB1AB3BF-D335-4AAA-AD86-8876549F7194}" type="presParOf" srcId="{44EF2767-C491-49EE-A4DE-E1B480F5EA11}" destId="{A4C66FC6-D7B6-49AF-A371-66B75216553A}" srcOrd="4" destOrd="0" presId="urn:microsoft.com/office/officeart/2018/2/layout/IconVerticalSolidList"/>
    <dgm:cxn modelId="{A4F2B58D-C8FA-4EA5-9336-1F389BC904D0}" type="presParOf" srcId="{A4C66FC6-D7B6-49AF-A371-66B75216553A}" destId="{73CFF6CF-EB56-47DF-903A-3C47CEC650C1}" srcOrd="0" destOrd="0" presId="urn:microsoft.com/office/officeart/2018/2/layout/IconVerticalSolidList"/>
    <dgm:cxn modelId="{FD7C8E41-4439-4F8A-8468-EA8AF59EA312}" type="presParOf" srcId="{A4C66FC6-D7B6-49AF-A371-66B75216553A}" destId="{283C09C4-7097-44DE-B897-230EAA95F30E}" srcOrd="1" destOrd="0" presId="urn:microsoft.com/office/officeart/2018/2/layout/IconVerticalSolidList"/>
    <dgm:cxn modelId="{6D517E95-CFE7-4D6D-90B1-19C7474BD4A9}" type="presParOf" srcId="{A4C66FC6-D7B6-49AF-A371-66B75216553A}" destId="{ED3C8F04-0B7B-4CA2-99B9-5152C2B6217D}" srcOrd="2" destOrd="0" presId="urn:microsoft.com/office/officeart/2018/2/layout/IconVerticalSolidList"/>
    <dgm:cxn modelId="{EA23B608-D815-46CB-BD54-F0E2E1AA5DB1}" type="presParOf" srcId="{A4C66FC6-D7B6-49AF-A371-66B75216553A}" destId="{39FD1B23-9211-44C7-A177-F17C603A3AD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9D4071-106D-4739-8822-EE278FDEA85B}"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D2ECC3F2-2BB1-4E31-84BB-CAE6B022FAD8}">
      <dgm:prSet/>
      <dgm:spPr/>
      <dgm:t>
        <a:bodyPr/>
        <a:lstStyle/>
        <a:p>
          <a:r>
            <a:rPr lang="en-US" b="0" i="0"/>
            <a:t>France’s Duty of Vigilance Law (2017) forced large companies to publish plans addressing human rights risks. While groundbreaking, enforcement remains inconsistent.</a:t>
          </a:r>
          <a:endParaRPr lang="en-US"/>
        </a:p>
      </dgm:t>
    </dgm:pt>
    <dgm:pt modelId="{62E5CF01-AF79-4828-9C2A-73E70CA6C134}" type="parTrans" cxnId="{91D1D4E1-5AAD-415E-9F33-B14F032A875F}">
      <dgm:prSet/>
      <dgm:spPr/>
      <dgm:t>
        <a:bodyPr/>
        <a:lstStyle/>
        <a:p>
          <a:endParaRPr lang="en-US"/>
        </a:p>
      </dgm:t>
    </dgm:pt>
    <dgm:pt modelId="{B03D61B9-73E0-4020-ACC0-243243A56E47}" type="sibTrans" cxnId="{91D1D4E1-5AAD-415E-9F33-B14F032A875F}">
      <dgm:prSet/>
      <dgm:spPr/>
      <dgm:t>
        <a:bodyPr/>
        <a:lstStyle/>
        <a:p>
          <a:endParaRPr lang="en-US"/>
        </a:p>
      </dgm:t>
    </dgm:pt>
    <dgm:pt modelId="{DC91FC06-13AE-4300-86A4-28F1B6091DAC}">
      <dgm:prSet/>
      <dgm:spPr/>
      <dgm:t>
        <a:bodyPr/>
        <a:lstStyle/>
        <a:p>
          <a:r>
            <a:rPr lang="en-US"/>
            <a:t>Resume</a:t>
          </a:r>
          <a:br>
            <a:rPr lang="en-US" b="0" i="0"/>
          </a:br>
          <a:r>
            <a:rPr lang="en-US" b="0" i="0"/>
            <a:t>Getting corporations to follow human rights standards is like asking them to give up coffee—good luck with that!</a:t>
          </a:r>
          <a:endParaRPr lang="en-US"/>
        </a:p>
      </dgm:t>
    </dgm:pt>
    <dgm:pt modelId="{A4D18299-D8A4-476E-AC02-9750EB5BB5EE}" type="parTrans" cxnId="{9427B848-0F8E-43DB-8AC3-FFA47989E695}">
      <dgm:prSet/>
      <dgm:spPr/>
      <dgm:t>
        <a:bodyPr/>
        <a:lstStyle/>
        <a:p>
          <a:endParaRPr lang="en-US"/>
        </a:p>
      </dgm:t>
    </dgm:pt>
    <dgm:pt modelId="{24D3C231-FE18-480C-A7C7-F32E0C534A29}" type="sibTrans" cxnId="{9427B848-0F8E-43DB-8AC3-FFA47989E695}">
      <dgm:prSet/>
      <dgm:spPr/>
      <dgm:t>
        <a:bodyPr/>
        <a:lstStyle/>
        <a:p>
          <a:endParaRPr lang="en-US"/>
        </a:p>
      </dgm:t>
    </dgm:pt>
    <dgm:pt modelId="{5F188AEA-B416-A340-90DC-43D551A6AAAA}" type="pres">
      <dgm:prSet presAssocID="{F39D4071-106D-4739-8822-EE278FDEA85B}" presName="outerComposite" presStyleCnt="0">
        <dgm:presLayoutVars>
          <dgm:chMax val="5"/>
          <dgm:dir/>
          <dgm:resizeHandles val="exact"/>
        </dgm:presLayoutVars>
      </dgm:prSet>
      <dgm:spPr/>
    </dgm:pt>
    <dgm:pt modelId="{F3400BDB-6748-5E42-A1F9-0183E38CA843}" type="pres">
      <dgm:prSet presAssocID="{F39D4071-106D-4739-8822-EE278FDEA85B}" presName="dummyMaxCanvas" presStyleCnt="0">
        <dgm:presLayoutVars/>
      </dgm:prSet>
      <dgm:spPr/>
    </dgm:pt>
    <dgm:pt modelId="{EC8A7D7F-8A4F-F04C-BE16-258A8CEE1A16}" type="pres">
      <dgm:prSet presAssocID="{F39D4071-106D-4739-8822-EE278FDEA85B}" presName="TwoNodes_1" presStyleLbl="node1" presStyleIdx="0" presStyleCnt="2">
        <dgm:presLayoutVars>
          <dgm:bulletEnabled val="1"/>
        </dgm:presLayoutVars>
      </dgm:prSet>
      <dgm:spPr/>
    </dgm:pt>
    <dgm:pt modelId="{9735BE17-A3C4-3C40-B490-D7C5E6689078}" type="pres">
      <dgm:prSet presAssocID="{F39D4071-106D-4739-8822-EE278FDEA85B}" presName="TwoNodes_2" presStyleLbl="node1" presStyleIdx="1" presStyleCnt="2">
        <dgm:presLayoutVars>
          <dgm:bulletEnabled val="1"/>
        </dgm:presLayoutVars>
      </dgm:prSet>
      <dgm:spPr/>
    </dgm:pt>
    <dgm:pt modelId="{8985721B-9259-E048-974B-9A9CC790AE4E}" type="pres">
      <dgm:prSet presAssocID="{F39D4071-106D-4739-8822-EE278FDEA85B}" presName="TwoConn_1-2" presStyleLbl="fgAccFollowNode1" presStyleIdx="0" presStyleCnt="1">
        <dgm:presLayoutVars>
          <dgm:bulletEnabled val="1"/>
        </dgm:presLayoutVars>
      </dgm:prSet>
      <dgm:spPr/>
    </dgm:pt>
    <dgm:pt modelId="{64AD271E-F8E1-0F42-A693-355286612E7F}" type="pres">
      <dgm:prSet presAssocID="{F39D4071-106D-4739-8822-EE278FDEA85B}" presName="TwoNodes_1_text" presStyleLbl="node1" presStyleIdx="1" presStyleCnt="2">
        <dgm:presLayoutVars>
          <dgm:bulletEnabled val="1"/>
        </dgm:presLayoutVars>
      </dgm:prSet>
      <dgm:spPr/>
    </dgm:pt>
    <dgm:pt modelId="{5D8F1E4C-8A5A-004B-BA51-30DD3CBE42BA}" type="pres">
      <dgm:prSet presAssocID="{F39D4071-106D-4739-8822-EE278FDEA85B}" presName="TwoNodes_2_text" presStyleLbl="node1" presStyleIdx="1" presStyleCnt="2">
        <dgm:presLayoutVars>
          <dgm:bulletEnabled val="1"/>
        </dgm:presLayoutVars>
      </dgm:prSet>
      <dgm:spPr/>
    </dgm:pt>
  </dgm:ptLst>
  <dgm:cxnLst>
    <dgm:cxn modelId="{FDBAFA02-AD51-A640-B393-A25EF0C5D0D9}" type="presOf" srcId="{F39D4071-106D-4739-8822-EE278FDEA85B}" destId="{5F188AEA-B416-A340-90DC-43D551A6AAAA}" srcOrd="0" destOrd="0" presId="urn:microsoft.com/office/officeart/2005/8/layout/vProcess5"/>
    <dgm:cxn modelId="{9E66AD22-7FED-124C-A272-39FD231CE566}" type="presOf" srcId="{D2ECC3F2-2BB1-4E31-84BB-CAE6B022FAD8}" destId="{EC8A7D7F-8A4F-F04C-BE16-258A8CEE1A16}" srcOrd="0" destOrd="0" presId="urn:microsoft.com/office/officeart/2005/8/layout/vProcess5"/>
    <dgm:cxn modelId="{8B37CB3C-EC6D-814B-B231-6CCFB34CEEAB}" type="presOf" srcId="{DC91FC06-13AE-4300-86A4-28F1B6091DAC}" destId="{9735BE17-A3C4-3C40-B490-D7C5E6689078}" srcOrd="0" destOrd="0" presId="urn:microsoft.com/office/officeart/2005/8/layout/vProcess5"/>
    <dgm:cxn modelId="{9427B848-0F8E-43DB-8AC3-FFA47989E695}" srcId="{F39D4071-106D-4739-8822-EE278FDEA85B}" destId="{DC91FC06-13AE-4300-86A4-28F1B6091DAC}" srcOrd="1" destOrd="0" parTransId="{A4D18299-D8A4-476E-AC02-9750EB5BB5EE}" sibTransId="{24D3C231-FE18-480C-A7C7-F32E0C534A29}"/>
    <dgm:cxn modelId="{71517D7E-122B-F841-8CC1-6E54C0C8B8F9}" type="presOf" srcId="{D2ECC3F2-2BB1-4E31-84BB-CAE6B022FAD8}" destId="{64AD271E-F8E1-0F42-A693-355286612E7F}" srcOrd="1" destOrd="0" presId="urn:microsoft.com/office/officeart/2005/8/layout/vProcess5"/>
    <dgm:cxn modelId="{3214F9A8-0531-E24D-9E1F-1D3C21B9BAD4}" type="presOf" srcId="{B03D61B9-73E0-4020-ACC0-243243A56E47}" destId="{8985721B-9259-E048-974B-9A9CC790AE4E}" srcOrd="0" destOrd="0" presId="urn:microsoft.com/office/officeart/2005/8/layout/vProcess5"/>
    <dgm:cxn modelId="{7D1DB5CF-0ACF-C846-8090-CE9F61876FAD}" type="presOf" srcId="{DC91FC06-13AE-4300-86A4-28F1B6091DAC}" destId="{5D8F1E4C-8A5A-004B-BA51-30DD3CBE42BA}" srcOrd="1" destOrd="0" presId="urn:microsoft.com/office/officeart/2005/8/layout/vProcess5"/>
    <dgm:cxn modelId="{91D1D4E1-5AAD-415E-9F33-B14F032A875F}" srcId="{F39D4071-106D-4739-8822-EE278FDEA85B}" destId="{D2ECC3F2-2BB1-4E31-84BB-CAE6B022FAD8}" srcOrd="0" destOrd="0" parTransId="{62E5CF01-AF79-4828-9C2A-73E70CA6C134}" sibTransId="{B03D61B9-73E0-4020-ACC0-243243A56E47}"/>
    <dgm:cxn modelId="{F63FDE99-3CF1-174C-9ABA-48D101AA88CC}" type="presParOf" srcId="{5F188AEA-B416-A340-90DC-43D551A6AAAA}" destId="{F3400BDB-6748-5E42-A1F9-0183E38CA843}" srcOrd="0" destOrd="0" presId="urn:microsoft.com/office/officeart/2005/8/layout/vProcess5"/>
    <dgm:cxn modelId="{9EE2301B-7E8F-464A-9002-4A3748AFD92D}" type="presParOf" srcId="{5F188AEA-B416-A340-90DC-43D551A6AAAA}" destId="{EC8A7D7F-8A4F-F04C-BE16-258A8CEE1A16}" srcOrd="1" destOrd="0" presId="urn:microsoft.com/office/officeart/2005/8/layout/vProcess5"/>
    <dgm:cxn modelId="{29727ED5-B870-124B-B762-EF968BB73F39}" type="presParOf" srcId="{5F188AEA-B416-A340-90DC-43D551A6AAAA}" destId="{9735BE17-A3C4-3C40-B490-D7C5E6689078}" srcOrd="2" destOrd="0" presId="urn:microsoft.com/office/officeart/2005/8/layout/vProcess5"/>
    <dgm:cxn modelId="{B24BD093-FD9B-3542-AAD6-CCF969EF6B08}" type="presParOf" srcId="{5F188AEA-B416-A340-90DC-43D551A6AAAA}" destId="{8985721B-9259-E048-974B-9A9CC790AE4E}" srcOrd="3" destOrd="0" presId="urn:microsoft.com/office/officeart/2005/8/layout/vProcess5"/>
    <dgm:cxn modelId="{7072A89C-8A4C-9B48-96C8-A27BE1294BA1}" type="presParOf" srcId="{5F188AEA-B416-A340-90DC-43D551A6AAAA}" destId="{64AD271E-F8E1-0F42-A693-355286612E7F}" srcOrd="4" destOrd="0" presId="urn:microsoft.com/office/officeart/2005/8/layout/vProcess5"/>
    <dgm:cxn modelId="{8A8D4AEB-053B-6043-AC6D-77ED9B6D7F10}" type="presParOf" srcId="{5F188AEA-B416-A340-90DC-43D551A6AAAA}" destId="{5D8F1E4C-8A5A-004B-BA51-30DD3CBE42BA}"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0771CA-E586-4B6B-B031-4A9137867537}" type="doc">
      <dgm:prSet loTypeId="urn:microsoft.com/office/officeart/2018/2/layout/IconCircleList" loCatId="icon" qsTypeId="urn:microsoft.com/office/officeart/2005/8/quickstyle/simple1" qsCatId="simple" csTypeId="urn:microsoft.com/office/officeart/2018/5/colors/Iconchunking_neutralbg_colorful2" csCatId="colorful" phldr="1"/>
      <dgm:spPr/>
      <dgm:t>
        <a:bodyPr/>
        <a:lstStyle/>
        <a:p>
          <a:endParaRPr lang="en-US"/>
        </a:p>
      </dgm:t>
    </dgm:pt>
    <dgm:pt modelId="{F89E9936-B8FA-4EAB-AEA3-F8CF01329E66}">
      <dgm:prSet/>
      <dgm:spPr/>
      <dgm:t>
        <a:bodyPr/>
        <a:lstStyle/>
        <a:p>
          <a:pPr>
            <a:lnSpc>
              <a:spcPct val="100000"/>
            </a:lnSpc>
          </a:pPr>
          <a:r>
            <a:rPr lang="en-US" b="0" i="0" dirty="0"/>
            <a:t>Nike faced backlash in the 1990s over sweatshop labor. Their response? Investing in transparency and supplier audits. Today, they’re seen as an industry leader—but only after decades of effort.</a:t>
          </a:r>
          <a:endParaRPr lang="en-US" dirty="0"/>
        </a:p>
      </dgm:t>
    </dgm:pt>
    <dgm:pt modelId="{2E9FD889-BD9C-42AE-B9DE-3622EA956722}" type="parTrans" cxnId="{9058BACE-1856-4913-87DD-0B117E92C80E}">
      <dgm:prSet/>
      <dgm:spPr/>
      <dgm:t>
        <a:bodyPr/>
        <a:lstStyle/>
        <a:p>
          <a:endParaRPr lang="en-US"/>
        </a:p>
      </dgm:t>
    </dgm:pt>
    <dgm:pt modelId="{2EFEC056-156C-44F9-993D-4AB5A4D872C2}" type="sibTrans" cxnId="{9058BACE-1856-4913-87DD-0B117E92C80E}">
      <dgm:prSet/>
      <dgm:spPr/>
      <dgm:t>
        <a:bodyPr/>
        <a:lstStyle/>
        <a:p>
          <a:pPr>
            <a:lnSpc>
              <a:spcPct val="100000"/>
            </a:lnSpc>
          </a:pPr>
          <a:endParaRPr lang="en-US"/>
        </a:p>
      </dgm:t>
    </dgm:pt>
    <dgm:pt modelId="{404FF088-15EE-42FA-81C8-912737B18807}">
      <dgm:prSet/>
      <dgm:spPr/>
      <dgm:t>
        <a:bodyPr/>
        <a:lstStyle/>
        <a:p>
          <a:pPr>
            <a:lnSpc>
              <a:spcPct val="100000"/>
            </a:lnSpc>
          </a:pPr>
          <a:r>
            <a:rPr lang="en-US" b="0" i="0" dirty="0"/>
            <a:t>Resume:</a:t>
          </a:r>
          <a:br>
            <a:rPr lang="en-US" b="0" i="0" dirty="0"/>
          </a:br>
          <a:r>
            <a:rPr lang="en-US" b="0" i="0" dirty="0"/>
            <a:t>Corporate responsibility to respect human rights is like a unicorn—everyone talks about it, but seeing it in practice is a whole different story.</a:t>
          </a:r>
          <a:endParaRPr lang="en-US" dirty="0"/>
        </a:p>
      </dgm:t>
    </dgm:pt>
    <dgm:pt modelId="{9B5E56EE-7DBC-4B83-80BE-02F2D07E7472}" type="parTrans" cxnId="{FEB58C3B-8662-4312-B5EB-C35C9C9AD984}">
      <dgm:prSet/>
      <dgm:spPr/>
      <dgm:t>
        <a:bodyPr/>
        <a:lstStyle/>
        <a:p>
          <a:endParaRPr lang="en-US"/>
        </a:p>
      </dgm:t>
    </dgm:pt>
    <dgm:pt modelId="{49ECDFC0-59EA-45E8-A943-0D38A9CE0CB2}" type="sibTrans" cxnId="{FEB58C3B-8662-4312-B5EB-C35C9C9AD984}">
      <dgm:prSet/>
      <dgm:spPr/>
      <dgm:t>
        <a:bodyPr/>
        <a:lstStyle/>
        <a:p>
          <a:endParaRPr lang="en-US"/>
        </a:p>
      </dgm:t>
    </dgm:pt>
    <dgm:pt modelId="{D634C056-4663-4ED3-A6F7-80CCF7DCB177}" type="pres">
      <dgm:prSet presAssocID="{C40771CA-E586-4B6B-B031-4A9137867537}" presName="root" presStyleCnt="0">
        <dgm:presLayoutVars>
          <dgm:dir/>
          <dgm:resizeHandles val="exact"/>
        </dgm:presLayoutVars>
      </dgm:prSet>
      <dgm:spPr/>
    </dgm:pt>
    <dgm:pt modelId="{B628CF33-CB8E-4484-B25E-1DF2BA312E18}" type="pres">
      <dgm:prSet presAssocID="{C40771CA-E586-4B6B-B031-4A9137867537}" presName="container" presStyleCnt="0">
        <dgm:presLayoutVars>
          <dgm:dir/>
          <dgm:resizeHandles val="exact"/>
        </dgm:presLayoutVars>
      </dgm:prSet>
      <dgm:spPr/>
    </dgm:pt>
    <dgm:pt modelId="{E4EB6B15-869A-4E69-A98B-A81728EA3F15}" type="pres">
      <dgm:prSet presAssocID="{F89E9936-B8FA-4EAB-AEA3-F8CF01329E66}" presName="compNode" presStyleCnt="0"/>
      <dgm:spPr/>
    </dgm:pt>
    <dgm:pt modelId="{2A6B1203-B74A-4E75-85D5-E0EA129437A5}" type="pres">
      <dgm:prSet presAssocID="{F89E9936-B8FA-4EAB-AEA3-F8CF01329E66}" presName="iconBgRect" presStyleLbl="bgShp" presStyleIdx="0" presStyleCnt="2"/>
      <dgm:spPr/>
    </dgm:pt>
    <dgm:pt modelId="{21A8F424-6727-4565-814F-8676C253723E}" type="pres">
      <dgm:prSet presAssocID="{F89E9936-B8FA-4EAB-AEA3-F8CF01329E6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apanese Dolls"/>
        </a:ext>
      </dgm:extLst>
    </dgm:pt>
    <dgm:pt modelId="{75F840F1-A31D-4D7E-B608-1CBBFCC0D4B5}" type="pres">
      <dgm:prSet presAssocID="{F89E9936-B8FA-4EAB-AEA3-F8CF01329E66}" presName="spaceRect" presStyleCnt="0"/>
      <dgm:spPr/>
    </dgm:pt>
    <dgm:pt modelId="{0207C194-B056-4E01-ABA2-0B085AB1BF0E}" type="pres">
      <dgm:prSet presAssocID="{F89E9936-B8FA-4EAB-AEA3-F8CF01329E66}" presName="textRect" presStyleLbl="revTx" presStyleIdx="0" presStyleCnt="2">
        <dgm:presLayoutVars>
          <dgm:chMax val="1"/>
          <dgm:chPref val="1"/>
        </dgm:presLayoutVars>
      </dgm:prSet>
      <dgm:spPr/>
    </dgm:pt>
    <dgm:pt modelId="{43D629A5-9BE6-465F-B7B8-50BBBB04AC0F}" type="pres">
      <dgm:prSet presAssocID="{2EFEC056-156C-44F9-993D-4AB5A4D872C2}" presName="sibTrans" presStyleLbl="sibTrans2D1" presStyleIdx="0" presStyleCnt="0"/>
      <dgm:spPr/>
    </dgm:pt>
    <dgm:pt modelId="{9D5DD7D0-C31A-41BB-B9D6-D8932589E094}" type="pres">
      <dgm:prSet presAssocID="{404FF088-15EE-42FA-81C8-912737B18807}" presName="compNode" presStyleCnt="0"/>
      <dgm:spPr/>
    </dgm:pt>
    <dgm:pt modelId="{669EFEB3-E4F9-4183-82AA-8C8284257730}" type="pres">
      <dgm:prSet presAssocID="{404FF088-15EE-42FA-81C8-912737B18807}" presName="iconBgRect" presStyleLbl="bgShp" presStyleIdx="1" presStyleCnt="2"/>
      <dgm:spPr/>
    </dgm:pt>
    <dgm:pt modelId="{8498D6AF-3D10-4299-A923-12D4E9B9C584}" type="pres">
      <dgm:prSet presAssocID="{404FF088-15EE-42FA-81C8-912737B1880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Единорог"/>
        </a:ext>
      </dgm:extLst>
    </dgm:pt>
    <dgm:pt modelId="{F9CCA2B8-614C-4A12-B6E1-BA7FF62A5A7C}" type="pres">
      <dgm:prSet presAssocID="{404FF088-15EE-42FA-81C8-912737B18807}" presName="spaceRect" presStyleCnt="0"/>
      <dgm:spPr/>
    </dgm:pt>
    <dgm:pt modelId="{30C93DEC-F1B4-484E-A154-FD5C6C87A97B}" type="pres">
      <dgm:prSet presAssocID="{404FF088-15EE-42FA-81C8-912737B18807}" presName="textRect" presStyleLbl="revTx" presStyleIdx="1" presStyleCnt="2">
        <dgm:presLayoutVars>
          <dgm:chMax val="1"/>
          <dgm:chPref val="1"/>
        </dgm:presLayoutVars>
      </dgm:prSet>
      <dgm:spPr/>
    </dgm:pt>
  </dgm:ptLst>
  <dgm:cxnLst>
    <dgm:cxn modelId="{FEB58C3B-8662-4312-B5EB-C35C9C9AD984}" srcId="{C40771CA-E586-4B6B-B031-4A9137867537}" destId="{404FF088-15EE-42FA-81C8-912737B18807}" srcOrd="1" destOrd="0" parTransId="{9B5E56EE-7DBC-4B83-80BE-02F2D07E7472}" sibTransId="{49ECDFC0-59EA-45E8-A943-0D38A9CE0CB2}"/>
    <dgm:cxn modelId="{01B3376C-6361-DD4F-A65A-EFEC9CB7D7EF}" type="presOf" srcId="{2EFEC056-156C-44F9-993D-4AB5A4D872C2}" destId="{43D629A5-9BE6-465F-B7B8-50BBBB04AC0F}" srcOrd="0" destOrd="0" presId="urn:microsoft.com/office/officeart/2018/2/layout/IconCircleList"/>
    <dgm:cxn modelId="{34318A86-4E21-0643-A21B-2D928F910B2E}" type="presOf" srcId="{404FF088-15EE-42FA-81C8-912737B18807}" destId="{30C93DEC-F1B4-484E-A154-FD5C6C87A97B}" srcOrd="0" destOrd="0" presId="urn:microsoft.com/office/officeart/2018/2/layout/IconCircleList"/>
    <dgm:cxn modelId="{9058BACE-1856-4913-87DD-0B117E92C80E}" srcId="{C40771CA-E586-4B6B-B031-4A9137867537}" destId="{F89E9936-B8FA-4EAB-AEA3-F8CF01329E66}" srcOrd="0" destOrd="0" parTransId="{2E9FD889-BD9C-42AE-B9DE-3622EA956722}" sibTransId="{2EFEC056-156C-44F9-993D-4AB5A4D872C2}"/>
    <dgm:cxn modelId="{82D7DDEA-C23A-394B-916E-FE5D85F1C505}" type="presOf" srcId="{C40771CA-E586-4B6B-B031-4A9137867537}" destId="{D634C056-4663-4ED3-A6F7-80CCF7DCB177}" srcOrd="0" destOrd="0" presId="urn:microsoft.com/office/officeart/2018/2/layout/IconCircleList"/>
    <dgm:cxn modelId="{DB441DFE-6468-D749-84E7-BB98C2A5107A}" type="presOf" srcId="{F89E9936-B8FA-4EAB-AEA3-F8CF01329E66}" destId="{0207C194-B056-4E01-ABA2-0B085AB1BF0E}" srcOrd="0" destOrd="0" presId="urn:microsoft.com/office/officeart/2018/2/layout/IconCircleList"/>
    <dgm:cxn modelId="{A5321FD8-E446-F741-83AA-50590885D2A2}" type="presParOf" srcId="{D634C056-4663-4ED3-A6F7-80CCF7DCB177}" destId="{B628CF33-CB8E-4484-B25E-1DF2BA312E18}" srcOrd="0" destOrd="0" presId="urn:microsoft.com/office/officeart/2018/2/layout/IconCircleList"/>
    <dgm:cxn modelId="{956DC7F4-3B12-B747-83EA-105C82BD40DC}" type="presParOf" srcId="{B628CF33-CB8E-4484-B25E-1DF2BA312E18}" destId="{E4EB6B15-869A-4E69-A98B-A81728EA3F15}" srcOrd="0" destOrd="0" presId="urn:microsoft.com/office/officeart/2018/2/layout/IconCircleList"/>
    <dgm:cxn modelId="{8568920B-6993-9E46-BBFF-75FEE97FE160}" type="presParOf" srcId="{E4EB6B15-869A-4E69-A98B-A81728EA3F15}" destId="{2A6B1203-B74A-4E75-85D5-E0EA129437A5}" srcOrd="0" destOrd="0" presId="urn:microsoft.com/office/officeart/2018/2/layout/IconCircleList"/>
    <dgm:cxn modelId="{38C6D2D8-6F28-C040-A506-A59982403E28}" type="presParOf" srcId="{E4EB6B15-869A-4E69-A98B-A81728EA3F15}" destId="{21A8F424-6727-4565-814F-8676C253723E}" srcOrd="1" destOrd="0" presId="urn:microsoft.com/office/officeart/2018/2/layout/IconCircleList"/>
    <dgm:cxn modelId="{742E2505-8A2D-1248-B0ED-64E263371D2A}" type="presParOf" srcId="{E4EB6B15-869A-4E69-A98B-A81728EA3F15}" destId="{75F840F1-A31D-4D7E-B608-1CBBFCC0D4B5}" srcOrd="2" destOrd="0" presId="urn:microsoft.com/office/officeart/2018/2/layout/IconCircleList"/>
    <dgm:cxn modelId="{F8475A0E-70E9-B149-9B3F-D68BD93B550B}" type="presParOf" srcId="{E4EB6B15-869A-4E69-A98B-A81728EA3F15}" destId="{0207C194-B056-4E01-ABA2-0B085AB1BF0E}" srcOrd="3" destOrd="0" presId="urn:microsoft.com/office/officeart/2018/2/layout/IconCircleList"/>
    <dgm:cxn modelId="{73644D59-7D55-9345-B44F-959E50EB8FD2}" type="presParOf" srcId="{B628CF33-CB8E-4484-B25E-1DF2BA312E18}" destId="{43D629A5-9BE6-465F-B7B8-50BBBB04AC0F}" srcOrd="1" destOrd="0" presId="urn:microsoft.com/office/officeart/2018/2/layout/IconCircleList"/>
    <dgm:cxn modelId="{C0BB4C44-35FC-2F4A-BA29-EFFE0E38EE87}" type="presParOf" srcId="{B628CF33-CB8E-4484-B25E-1DF2BA312E18}" destId="{9D5DD7D0-C31A-41BB-B9D6-D8932589E094}" srcOrd="2" destOrd="0" presId="urn:microsoft.com/office/officeart/2018/2/layout/IconCircleList"/>
    <dgm:cxn modelId="{3FC48512-FE4B-9243-9865-133B2CC66E9A}" type="presParOf" srcId="{9D5DD7D0-C31A-41BB-B9D6-D8932589E094}" destId="{669EFEB3-E4F9-4183-82AA-8C8284257730}" srcOrd="0" destOrd="0" presId="urn:microsoft.com/office/officeart/2018/2/layout/IconCircleList"/>
    <dgm:cxn modelId="{33CD48F3-A52D-7E44-B1F6-84A65CD43EBC}" type="presParOf" srcId="{9D5DD7D0-C31A-41BB-B9D6-D8932589E094}" destId="{8498D6AF-3D10-4299-A923-12D4E9B9C584}" srcOrd="1" destOrd="0" presId="urn:microsoft.com/office/officeart/2018/2/layout/IconCircleList"/>
    <dgm:cxn modelId="{F1AC6615-A3D7-2B48-B22C-7E734FF8094A}" type="presParOf" srcId="{9D5DD7D0-C31A-41BB-B9D6-D8932589E094}" destId="{F9CCA2B8-614C-4A12-B6E1-BA7FF62A5A7C}" srcOrd="2" destOrd="0" presId="urn:microsoft.com/office/officeart/2018/2/layout/IconCircleList"/>
    <dgm:cxn modelId="{CC3E9205-E23C-2D4C-970B-1EFC07387EFD}" type="presParOf" srcId="{9D5DD7D0-C31A-41BB-B9D6-D8932589E094}" destId="{30C93DEC-F1B4-484E-A154-FD5C6C87A97B}" srcOrd="3" destOrd="0" presId="urn:microsoft.com/office/officeart/2018/2/layout/IconCircle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3F2E30-E2BE-4D6B-8E92-658801D2457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92EE790-0693-48F7-BB4D-ACAFBDDFC413}">
      <dgm:prSet/>
      <dgm:spPr/>
      <dgm:t>
        <a:bodyPr/>
        <a:lstStyle/>
        <a:p>
          <a:r>
            <a:rPr lang="en-US" b="0" i="0"/>
            <a:t>Companies are expected not just to avoid causing harm but to actively assess and mitigate human rights risks in their operations.</a:t>
          </a:r>
          <a:endParaRPr lang="en-US"/>
        </a:p>
      </dgm:t>
    </dgm:pt>
    <dgm:pt modelId="{DD10E6A4-0B1A-4199-9922-EC5EF75DAC17}" type="parTrans" cxnId="{03B0EB59-B682-49EF-B697-B52EB1B00BBD}">
      <dgm:prSet/>
      <dgm:spPr/>
      <dgm:t>
        <a:bodyPr/>
        <a:lstStyle/>
        <a:p>
          <a:endParaRPr lang="en-US"/>
        </a:p>
      </dgm:t>
    </dgm:pt>
    <dgm:pt modelId="{F4D23644-30FA-49E4-A118-39BB9979B244}" type="sibTrans" cxnId="{03B0EB59-B682-49EF-B697-B52EB1B00BBD}">
      <dgm:prSet/>
      <dgm:spPr/>
      <dgm:t>
        <a:bodyPr/>
        <a:lstStyle/>
        <a:p>
          <a:endParaRPr lang="en-US"/>
        </a:p>
      </dgm:t>
    </dgm:pt>
    <dgm:pt modelId="{485889BB-A896-4A83-B232-A97F332085D4}">
      <dgm:prSet/>
      <dgm:spPr/>
      <dgm:t>
        <a:bodyPr/>
        <a:lstStyle/>
        <a:p>
          <a:r>
            <a:rPr lang="en-US" b="0" i="0"/>
            <a:t>Analysis: Modern business practices increasingly integrate human rights policies into governance frameworks, linking compliance to long-term profitability and social license to operate.</a:t>
          </a:r>
          <a:endParaRPr lang="en-US"/>
        </a:p>
      </dgm:t>
    </dgm:pt>
    <dgm:pt modelId="{50AA9D9F-3AFC-46C0-B891-A3E48E8378B8}" type="parTrans" cxnId="{21C39939-49B1-433B-8339-BB687B9D3F52}">
      <dgm:prSet/>
      <dgm:spPr/>
      <dgm:t>
        <a:bodyPr/>
        <a:lstStyle/>
        <a:p>
          <a:endParaRPr lang="en-US"/>
        </a:p>
      </dgm:t>
    </dgm:pt>
    <dgm:pt modelId="{1C234465-6B62-46F9-8884-DC377DA642C8}" type="sibTrans" cxnId="{21C39939-49B1-433B-8339-BB687B9D3F52}">
      <dgm:prSet/>
      <dgm:spPr/>
      <dgm:t>
        <a:bodyPr/>
        <a:lstStyle/>
        <a:p>
          <a:endParaRPr lang="en-US"/>
        </a:p>
      </dgm:t>
    </dgm:pt>
    <dgm:pt modelId="{67A81D00-F41C-498F-8074-9F274EE06320}">
      <dgm:prSet/>
      <dgm:spPr/>
      <dgm:t>
        <a:bodyPr/>
        <a:lstStyle/>
        <a:p>
          <a:r>
            <a:rPr lang="en-US" b="0" i="0" dirty="0"/>
            <a:t>Trend: Corporate responsibility to respect human rights is like a unicorn—everyone talks about it, but seeing it in practice is a whole different story.</a:t>
          </a:r>
          <a:endParaRPr lang="en-US" dirty="0"/>
        </a:p>
      </dgm:t>
    </dgm:pt>
    <dgm:pt modelId="{F386E7F3-E28D-41B7-9AF6-6D3C156BFF76}" type="parTrans" cxnId="{34AECDF8-D6EB-4953-ABE8-7F993F106056}">
      <dgm:prSet/>
      <dgm:spPr/>
      <dgm:t>
        <a:bodyPr/>
        <a:lstStyle/>
        <a:p>
          <a:endParaRPr lang="en-US"/>
        </a:p>
      </dgm:t>
    </dgm:pt>
    <dgm:pt modelId="{7E725D1D-2D54-4094-952A-EDDF21D672BC}" type="sibTrans" cxnId="{34AECDF8-D6EB-4953-ABE8-7F993F106056}">
      <dgm:prSet/>
      <dgm:spPr/>
      <dgm:t>
        <a:bodyPr/>
        <a:lstStyle/>
        <a:p>
          <a:endParaRPr lang="en-US"/>
        </a:p>
      </dgm:t>
    </dgm:pt>
    <dgm:pt modelId="{3DE357B8-2C81-4705-8CF0-DDB8D34D165D}" type="pres">
      <dgm:prSet presAssocID="{EC3F2E30-E2BE-4D6B-8E92-658801D24573}" presName="root" presStyleCnt="0">
        <dgm:presLayoutVars>
          <dgm:dir/>
          <dgm:resizeHandles val="exact"/>
        </dgm:presLayoutVars>
      </dgm:prSet>
      <dgm:spPr/>
    </dgm:pt>
    <dgm:pt modelId="{8CD9B3B3-EB10-46ED-8B26-AA64AF059E61}" type="pres">
      <dgm:prSet presAssocID="{F92EE790-0693-48F7-BB4D-ACAFBDDFC413}" presName="compNode" presStyleCnt="0"/>
      <dgm:spPr/>
    </dgm:pt>
    <dgm:pt modelId="{D101605B-41B3-4D7A-9F14-DB04ACCC23B4}" type="pres">
      <dgm:prSet presAssocID="{F92EE790-0693-48F7-BB4D-ACAFBDDFC413}" presName="bgRect" presStyleLbl="bgShp" presStyleIdx="0" presStyleCnt="3"/>
      <dgm:spPr/>
    </dgm:pt>
    <dgm:pt modelId="{60C656A6-584D-458C-AE44-2B6E962E4CC2}" type="pres">
      <dgm:prSet presAssocID="{F92EE790-0693-48F7-BB4D-ACAFBDDFC41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Предупреждение"/>
        </a:ext>
      </dgm:extLst>
    </dgm:pt>
    <dgm:pt modelId="{937BDC98-0B77-455D-A155-9C644141F29A}" type="pres">
      <dgm:prSet presAssocID="{F92EE790-0693-48F7-BB4D-ACAFBDDFC413}" presName="spaceRect" presStyleCnt="0"/>
      <dgm:spPr/>
    </dgm:pt>
    <dgm:pt modelId="{10EFC745-31A0-4327-9F20-EF534514D0E0}" type="pres">
      <dgm:prSet presAssocID="{F92EE790-0693-48F7-BB4D-ACAFBDDFC413}" presName="parTx" presStyleLbl="revTx" presStyleIdx="0" presStyleCnt="3">
        <dgm:presLayoutVars>
          <dgm:chMax val="0"/>
          <dgm:chPref val="0"/>
        </dgm:presLayoutVars>
      </dgm:prSet>
      <dgm:spPr/>
    </dgm:pt>
    <dgm:pt modelId="{69E0D979-22CD-40F6-B637-E0A6ED62C6ED}" type="pres">
      <dgm:prSet presAssocID="{F4D23644-30FA-49E4-A118-39BB9979B244}" presName="sibTrans" presStyleCnt="0"/>
      <dgm:spPr/>
    </dgm:pt>
    <dgm:pt modelId="{9C7A86E4-A69C-4101-BA37-759263813F72}" type="pres">
      <dgm:prSet presAssocID="{485889BB-A896-4A83-B232-A97F332085D4}" presName="compNode" presStyleCnt="0"/>
      <dgm:spPr/>
    </dgm:pt>
    <dgm:pt modelId="{F5D0D90A-0CA5-4FC4-9646-127031A970B5}" type="pres">
      <dgm:prSet presAssocID="{485889BB-A896-4A83-B232-A97F332085D4}" presName="bgRect" presStyleLbl="bgShp" presStyleIdx="1" presStyleCnt="3"/>
      <dgm:spPr/>
    </dgm:pt>
    <dgm:pt modelId="{255D682C-D9B1-4E85-8813-300E277230D9}" type="pres">
      <dgm:prSet presAssocID="{485889BB-A896-4A83-B232-A97F332085D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Рукопожатие"/>
        </a:ext>
      </dgm:extLst>
    </dgm:pt>
    <dgm:pt modelId="{984A3A27-EA50-4C3B-8781-340880AB347F}" type="pres">
      <dgm:prSet presAssocID="{485889BB-A896-4A83-B232-A97F332085D4}" presName="spaceRect" presStyleCnt="0"/>
      <dgm:spPr/>
    </dgm:pt>
    <dgm:pt modelId="{6210305E-92FD-4258-8142-68B912FE46F0}" type="pres">
      <dgm:prSet presAssocID="{485889BB-A896-4A83-B232-A97F332085D4}" presName="parTx" presStyleLbl="revTx" presStyleIdx="1" presStyleCnt="3">
        <dgm:presLayoutVars>
          <dgm:chMax val="0"/>
          <dgm:chPref val="0"/>
        </dgm:presLayoutVars>
      </dgm:prSet>
      <dgm:spPr/>
    </dgm:pt>
    <dgm:pt modelId="{47CAD6FA-397E-4BAB-AD69-836F11B7E140}" type="pres">
      <dgm:prSet presAssocID="{1C234465-6B62-46F9-8884-DC377DA642C8}" presName="sibTrans" presStyleCnt="0"/>
      <dgm:spPr/>
    </dgm:pt>
    <dgm:pt modelId="{79067614-0A69-4822-9243-BB46319E6192}" type="pres">
      <dgm:prSet presAssocID="{67A81D00-F41C-498F-8074-9F274EE06320}" presName="compNode" presStyleCnt="0"/>
      <dgm:spPr/>
    </dgm:pt>
    <dgm:pt modelId="{C5F3F704-B972-4B5D-8CE1-E8C50FC9AC75}" type="pres">
      <dgm:prSet presAssocID="{67A81D00-F41C-498F-8074-9F274EE06320}" presName="bgRect" presStyleLbl="bgShp" presStyleIdx="2" presStyleCnt="3"/>
      <dgm:spPr/>
    </dgm:pt>
    <dgm:pt modelId="{388811C4-FD0E-4AE6-8D59-ECCF0E266703}" type="pres">
      <dgm:prSet presAssocID="{67A81D00-F41C-498F-8074-9F274EE0632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Единорог"/>
        </a:ext>
      </dgm:extLst>
    </dgm:pt>
    <dgm:pt modelId="{C9AF099D-68B1-44DE-A33E-2AF32C1A95FD}" type="pres">
      <dgm:prSet presAssocID="{67A81D00-F41C-498F-8074-9F274EE06320}" presName="spaceRect" presStyleCnt="0"/>
      <dgm:spPr/>
    </dgm:pt>
    <dgm:pt modelId="{D8E5E8AE-CF3B-401E-AB5A-2D720952CB0E}" type="pres">
      <dgm:prSet presAssocID="{67A81D00-F41C-498F-8074-9F274EE06320}" presName="parTx" presStyleLbl="revTx" presStyleIdx="2" presStyleCnt="3">
        <dgm:presLayoutVars>
          <dgm:chMax val="0"/>
          <dgm:chPref val="0"/>
        </dgm:presLayoutVars>
      </dgm:prSet>
      <dgm:spPr/>
    </dgm:pt>
  </dgm:ptLst>
  <dgm:cxnLst>
    <dgm:cxn modelId="{21C39939-49B1-433B-8339-BB687B9D3F52}" srcId="{EC3F2E30-E2BE-4D6B-8E92-658801D24573}" destId="{485889BB-A896-4A83-B232-A97F332085D4}" srcOrd="1" destOrd="0" parTransId="{50AA9D9F-3AFC-46C0-B891-A3E48E8378B8}" sibTransId="{1C234465-6B62-46F9-8884-DC377DA642C8}"/>
    <dgm:cxn modelId="{03B0EB59-B682-49EF-B697-B52EB1B00BBD}" srcId="{EC3F2E30-E2BE-4D6B-8E92-658801D24573}" destId="{F92EE790-0693-48F7-BB4D-ACAFBDDFC413}" srcOrd="0" destOrd="0" parTransId="{DD10E6A4-0B1A-4199-9922-EC5EF75DAC17}" sibTransId="{F4D23644-30FA-49E4-A118-39BB9979B244}"/>
    <dgm:cxn modelId="{A236787F-7A96-4E62-A073-2CFAC72A73CD}" type="presOf" srcId="{F92EE790-0693-48F7-BB4D-ACAFBDDFC413}" destId="{10EFC745-31A0-4327-9F20-EF534514D0E0}" srcOrd="0" destOrd="0" presId="urn:microsoft.com/office/officeart/2018/2/layout/IconVerticalSolidList"/>
    <dgm:cxn modelId="{151A59B4-05B0-45F0-8248-36238E9FE1C7}" type="presOf" srcId="{485889BB-A896-4A83-B232-A97F332085D4}" destId="{6210305E-92FD-4258-8142-68B912FE46F0}" srcOrd="0" destOrd="0" presId="urn:microsoft.com/office/officeart/2018/2/layout/IconVerticalSolidList"/>
    <dgm:cxn modelId="{C454B3D9-6BCD-4E8A-A851-9BA8DC114325}" type="presOf" srcId="{67A81D00-F41C-498F-8074-9F274EE06320}" destId="{D8E5E8AE-CF3B-401E-AB5A-2D720952CB0E}" srcOrd="0" destOrd="0" presId="urn:microsoft.com/office/officeart/2018/2/layout/IconVerticalSolidList"/>
    <dgm:cxn modelId="{CA395DEB-D3B5-45B2-9587-A44BB154D850}" type="presOf" srcId="{EC3F2E30-E2BE-4D6B-8E92-658801D24573}" destId="{3DE357B8-2C81-4705-8CF0-DDB8D34D165D}" srcOrd="0" destOrd="0" presId="urn:microsoft.com/office/officeart/2018/2/layout/IconVerticalSolidList"/>
    <dgm:cxn modelId="{34AECDF8-D6EB-4953-ABE8-7F993F106056}" srcId="{EC3F2E30-E2BE-4D6B-8E92-658801D24573}" destId="{67A81D00-F41C-498F-8074-9F274EE06320}" srcOrd="2" destOrd="0" parTransId="{F386E7F3-E28D-41B7-9AF6-6D3C156BFF76}" sibTransId="{7E725D1D-2D54-4094-952A-EDDF21D672BC}"/>
    <dgm:cxn modelId="{97AC9E78-8490-4D58-8988-8A38483EEF08}" type="presParOf" srcId="{3DE357B8-2C81-4705-8CF0-DDB8D34D165D}" destId="{8CD9B3B3-EB10-46ED-8B26-AA64AF059E61}" srcOrd="0" destOrd="0" presId="urn:microsoft.com/office/officeart/2018/2/layout/IconVerticalSolidList"/>
    <dgm:cxn modelId="{6491F0E3-18D3-4478-A661-98139A130D85}" type="presParOf" srcId="{8CD9B3B3-EB10-46ED-8B26-AA64AF059E61}" destId="{D101605B-41B3-4D7A-9F14-DB04ACCC23B4}" srcOrd="0" destOrd="0" presId="urn:microsoft.com/office/officeart/2018/2/layout/IconVerticalSolidList"/>
    <dgm:cxn modelId="{A520ED24-F4A3-4F0C-82B1-65FF636E2E6A}" type="presParOf" srcId="{8CD9B3B3-EB10-46ED-8B26-AA64AF059E61}" destId="{60C656A6-584D-458C-AE44-2B6E962E4CC2}" srcOrd="1" destOrd="0" presId="urn:microsoft.com/office/officeart/2018/2/layout/IconVerticalSolidList"/>
    <dgm:cxn modelId="{A974C2FC-3F14-4E44-8771-328AABF24468}" type="presParOf" srcId="{8CD9B3B3-EB10-46ED-8B26-AA64AF059E61}" destId="{937BDC98-0B77-455D-A155-9C644141F29A}" srcOrd="2" destOrd="0" presId="urn:microsoft.com/office/officeart/2018/2/layout/IconVerticalSolidList"/>
    <dgm:cxn modelId="{06F6ADF7-99DD-42F4-9511-F87D85B46690}" type="presParOf" srcId="{8CD9B3B3-EB10-46ED-8B26-AA64AF059E61}" destId="{10EFC745-31A0-4327-9F20-EF534514D0E0}" srcOrd="3" destOrd="0" presId="urn:microsoft.com/office/officeart/2018/2/layout/IconVerticalSolidList"/>
    <dgm:cxn modelId="{CD1115C1-9087-49CA-A507-4090E4188039}" type="presParOf" srcId="{3DE357B8-2C81-4705-8CF0-DDB8D34D165D}" destId="{69E0D979-22CD-40F6-B637-E0A6ED62C6ED}" srcOrd="1" destOrd="0" presId="urn:microsoft.com/office/officeart/2018/2/layout/IconVerticalSolidList"/>
    <dgm:cxn modelId="{91B1EDED-30F6-4CAC-A0B4-DDCCED64C324}" type="presParOf" srcId="{3DE357B8-2C81-4705-8CF0-DDB8D34D165D}" destId="{9C7A86E4-A69C-4101-BA37-759263813F72}" srcOrd="2" destOrd="0" presId="urn:microsoft.com/office/officeart/2018/2/layout/IconVerticalSolidList"/>
    <dgm:cxn modelId="{840D2F80-C8CF-4785-A2AB-D2F9E682ADA5}" type="presParOf" srcId="{9C7A86E4-A69C-4101-BA37-759263813F72}" destId="{F5D0D90A-0CA5-4FC4-9646-127031A970B5}" srcOrd="0" destOrd="0" presId="urn:microsoft.com/office/officeart/2018/2/layout/IconVerticalSolidList"/>
    <dgm:cxn modelId="{3CCA0014-43F2-4D10-9155-549C83B04DC6}" type="presParOf" srcId="{9C7A86E4-A69C-4101-BA37-759263813F72}" destId="{255D682C-D9B1-4E85-8813-300E277230D9}" srcOrd="1" destOrd="0" presId="urn:microsoft.com/office/officeart/2018/2/layout/IconVerticalSolidList"/>
    <dgm:cxn modelId="{ECBD1604-8E8C-452A-A1B9-ABAFA3588799}" type="presParOf" srcId="{9C7A86E4-A69C-4101-BA37-759263813F72}" destId="{984A3A27-EA50-4C3B-8781-340880AB347F}" srcOrd="2" destOrd="0" presId="urn:microsoft.com/office/officeart/2018/2/layout/IconVerticalSolidList"/>
    <dgm:cxn modelId="{8781540A-1B9D-4B34-978F-EC9707316DCE}" type="presParOf" srcId="{9C7A86E4-A69C-4101-BA37-759263813F72}" destId="{6210305E-92FD-4258-8142-68B912FE46F0}" srcOrd="3" destOrd="0" presId="urn:microsoft.com/office/officeart/2018/2/layout/IconVerticalSolidList"/>
    <dgm:cxn modelId="{E895E0D1-15F1-49AB-927E-AE575834230B}" type="presParOf" srcId="{3DE357B8-2C81-4705-8CF0-DDB8D34D165D}" destId="{47CAD6FA-397E-4BAB-AD69-836F11B7E140}" srcOrd="3" destOrd="0" presId="urn:microsoft.com/office/officeart/2018/2/layout/IconVerticalSolidList"/>
    <dgm:cxn modelId="{586BBB5D-1D65-4D25-8335-0905DDB1D15D}" type="presParOf" srcId="{3DE357B8-2C81-4705-8CF0-DDB8D34D165D}" destId="{79067614-0A69-4822-9243-BB46319E6192}" srcOrd="4" destOrd="0" presId="urn:microsoft.com/office/officeart/2018/2/layout/IconVerticalSolidList"/>
    <dgm:cxn modelId="{CAC8AE08-0D35-4D43-B52B-390CAEEE07D5}" type="presParOf" srcId="{79067614-0A69-4822-9243-BB46319E6192}" destId="{C5F3F704-B972-4B5D-8CE1-E8C50FC9AC75}" srcOrd="0" destOrd="0" presId="urn:microsoft.com/office/officeart/2018/2/layout/IconVerticalSolidList"/>
    <dgm:cxn modelId="{6FE153A2-B40E-4711-BD8B-87878B46B226}" type="presParOf" srcId="{79067614-0A69-4822-9243-BB46319E6192}" destId="{388811C4-FD0E-4AE6-8D59-ECCF0E266703}" srcOrd="1" destOrd="0" presId="urn:microsoft.com/office/officeart/2018/2/layout/IconVerticalSolidList"/>
    <dgm:cxn modelId="{7A6D4D96-588C-4DCD-AE3D-4B0CDF7F5C46}" type="presParOf" srcId="{79067614-0A69-4822-9243-BB46319E6192}" destId="{C9AF099D-68B1-44DE-A33E-2AF32C1A95FD}" srcOrd="2" destOrd="0" presId="urn:microsoft.com/office/officeart/2018/2/layout/IconVerticalSolidList"/>
    <dgm:cxn modelId="{05F212BE-D767-4319-B0F2-0A31F4BAC5F8}" type="presParOf" srcId="{79067614-0A69-4822-9243-BB46319E6192}" destId="{D8E5E8AE-CF3B-401E-AB5A-2D720952CB0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420723-B774-49FF-91B8-D19E55DF393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1EF7678-E84E-41EC-B9B0-1340D26C4A39}">
      <dgm:prSet/>
      <dgm:spPr/>
      <dgm:t>
        <a:bodyPr/>
        <a:lstStyle/>
        <a:p>
          <a:r>
            <a:rPr lang="en-US" b="0" i="0"/>
            <a:t>Balancing Profit and Ethics: Companies often argue that strict regulations hinder competitiveness.</a:t>
          </a:r>
          <a:endParaRPr lang="en-US"/>
        </a:p>
      </dgm:t>
    </dgm:pt>
    <dgm:pt modelId="{73DC88B8-41E9-48B8-AF6E-0A0FB840F9B4}" type="parTrans" cxnId="{1F070FD7-973D-47AD-898A-9D2488061CC2}">
      <dgm:prSet/>
      <dgm:spPr/>
      <dgm:t>
        <a:bodyPr/>
        <a:lstStyle/>
        <a:p>
          <a:endParaRPr lang="en-US"/>
        </a:p>
      </dgm:t>
    </dgm:pt>
    <dgm:pt modelId="{93FD03F8-45CE-473C-A45A-7F4A27BDD407}" type="sibTrans" cxnId="{1F070FD7-973D-47AD-898A-9D2488061CC2}">
      <dgm:prSet/>
      <dgm:spPr/>
      <dgm:t>
        <a:bodyPr/>
        <a:lstStyle/>
        <a:p>
          <a:endParaRPr lang="en-US"/>
        </a:p>
      </dgm:t>
    </dgm:pt>
    <dgm:pt modelId="{7601073F-C484-4F8F-BA9D-C43C4A3E5BAC}">
      <dgm:prSet/>
      <dgm:spPr/>
      <dgm:t>
        <a:bodyPr/>
        <a:lstStyle/>
        <a:p>
          <a:r>
            <a:rPr lang="en-US" b="0" i="0"/>
            <a:t>Practical Challenges: Effective human rights monitoring in complex supply chains can be daunting.</a:t>
          </a:r>
          <a:endParaRPr lang="en-US"/>
        </a:p>
      </dgm:t>
    </dgm:pt>
    <dgm:pt modelId="{57B7FAC2-F035-46E9-8C6F-955278D04C8A}" type="parTrans" cxnId="{9DBD728A-E2EF-4B60-B72D-A0A0EE301C80}">
      <dgm:prSet/>
      <dgm:spPr/>
      <dgm:t>
        <a:bodyPr/>
        <a:lstStyle/>
        <a:p>
          <a:endParaRPr lang="en-US"/>
        </a:p>
      </dgm:t>
    </dgm:pt>
    <dgm:pt modelId="{B6872B97-D415-4986-A3E8-B50C216C7D11}" type="sibTrans" cxnId="{9DBD728A-E2EF-4B60-B72D-A0A0EE301C80}">
      <dgm:prSet/>
      <dgm:spPr/>
      <dgm:t>
        <a:bodyPr/>
        <a:lstStyle/>
        <a:p>
          <a:endParaRPr lang="en-US"/>
        </a:p>
      </dgm:t>
    </dgm:pt>
    <dgm:pt modelId="{1589D583-7230-4A70-BD82-475A9FF6096F}">
      <dgm:prSet/>
      <dgm:spPr/>
      <dgm:t>
        <a:bodyPr/>
        <a:lstStyle/>
        <a:p>
          <a:r>
            <a:rPr lang="en-US" b="0" i="0"/>
            <a:t>Modern Reality: Social media scrutiny forces companies to act faster and more transparently than ever before.</a:t>
          </a:r>
          <a:endParaRPr lang="en-US"/>
        </a:p>
      </dgm:t>
    </dgm:pt>
    <dgm:pt modelId="{DF6DA9F8-0EE4-45FA-8CC2-8EB160D221B5}" type="parTrans" cxnId="{F3297F40-A8C4-4AF0-8469-2EB1837F640D}">
      <dgm:prSet/>
      <dgm:spPr/>
      <dgm:t>
        <a:bodyPr/>
        <a:lstStyle/>
        <a:p>
          <a:endParaRPr lang="en-US"/>
        </a:p>
      </dgm:t>
    </dgm:pt>
    <dgm:pt modelId="{D3E797F2-F9E2-44A8-A2B1-68A702D7ED72}" type="sibTrans" cxnId="{F3297F40-A8C4-4AF0-8469-2EB1837F640D}">
      <dgm:prSet/>
      <dgm:spPr/>
      <dgm:t>
        <a:bodyPr/>
        <a:lstStyle/>
        <a:p>
          <a:endParaRPr lang="en-US"/>
        </a:p>
      </dgm:t>
    </dgm:pt>
    <dgm:pt modelId="{454609DE-2818-42DC-BE42-44966CB4DE9E}">
      <dgm:prSet/>
      <dgm:spPr/>
      <dgm:t>
        <a:bodyPr/>
        <a:lstStyle/>
        <a:p>
          <a:r>
            <a:rPr lang="en-US" b="0" i="0" dirty="0"/>
            <a:t>Think: Corporate accountability is like a social media challenge—everyone’s doing it, but few get it right.</a:t>
          </a:r>
          <a:endParaRPr lang="en-US" dirty="0"/>
        </a:p>
      </dgm:t>
    </dgm:pt>
    <dgm:pt modelId="{7B425337-655E-4463-B0C4-D108FD19CA66}" type="parTrans" cxnId="{944372A6-FF9F-4D68-A234-3C80C121B31B}">
      <dgm:prSet/>
      <dgm:spPr/>
      <dgm:t>
        <a:bodyPr/>
        <a:lstStyle/>
        <a:p>
          <a:endParaRPr lang="en-US"/>
        </a:p>
      </dgm:t>
    </dgm:pt>
    <dgm:pt modelId="{C52C1A29-DA35-4238-A0E9-E4D6B4412AE5}" type="sibTrans" cxnId="{944372A6-FF9F-4D68-A234-3C80C121B31B}">
      <dgm:prSet/>
      <dgm:spPr/>
      <dgm:t>
        <a:bodyPr/>
        <a:lstStyle/>
        <a:p>
          <a:endParaRPr lang="en-US"/>
        </a:p>
      </dgm:t>
    </dgm:pt>
    <dgm:pt modelId="{16F91F37-36B1-4ECD-B8C7-E64FE85E22A3}" type="pres">
      <dgm:prSet presAssocID="{B2420723-B774-49FF-91B8-D19E55DF393B}" presName="root" presStyleCnt="0">
        <dgm:presLayoutVars>
          <dgm:dir/>
          <dgm:resizeHandles val="exact"/>
        </dgm:presLayoutVars>
      </dgm:prSet>
      <dgm:spPr/>
    </dgm:pt>
    <dgm:pt modelId="{B36242BF-97AA-4F32-8121-40C73D041DF9}" type="pres">
      <dgm:prSet presAssocID="{A1EF7678-E84E-41EC-B9B0-1340D26C4A39}" presName="compNode" presStyleCnt="0"/>
      <dgm:spPr/>
    </dgm:pt>
    <dgm:pt modelId="{DCCD85B7-8F3A-46D0-8C08-FBC919D05D0C}" type="pres">
      <dgm:prSet presAssocID="{A1EF7678-E84E-41EC-B9B0-1340D26C4A39}" presName="bgRect" presStyleLbl="bgShp" presStyleIdx="0" presStyleCnt="4"/>
      <dgm:spPr/>
    </dgm:pt>
    <dgm:pt modelId="{BD016714-9126-443E-A071-A5858CA39B6B}" type="pres">
      <dgm:prSet presAssocID="{A1EF7678-E84E-41EC-B9B0-1340D26C4A3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576F5C7F-48DC-46CF-ACBC-9A3DCD1A7738}" type="pres">
      <dgm:prSet presAssocID="{A1EF7678-E84E-41EC-B9B0-1340D26C4A39}" presName="spaceRect" presStyleCnt="0"/>
      <dgm:spPr/>
    </dgm:pt>
    <dgm:pt modelId="{D4098BB4-378C-4885-8E03-EED7853FB2E6}" type="pres">
      <dgm:prSet presAssocID="{A1EF7678-E84E-41EC-B9B0-1340D26C4A39}" presName="parTx" presStyleLbl="revTx" presStyleIdx="0" presStyleCnt="4">
        <dgm:presLayoutVars>
          <dgm:chMax val="0"/>
          <dgm:chPref val="0"/>
        </dgm:presLayoutVars>
      </dgm:prSet>
      <dgm:spPr/>
    </dgm:pt>
    <dgm:pt modelId="{319D0A89-A87F-4EC1-88DC-639B0C5484DD}" type="pres">
      <dgm:prSet presAssocID="{93FD03F8-45CE-473C-A45A-7F4A27BDD407}" presName="sibTrans" presStyleCnt="0"/>
      <dgm:spPr/>
    </dgm:pt>
    <dgm:pt modelId="{D44AA8F7-6A56-4D76-825D-C2AAB266402C}" type="pres">
      <dgm:prSet presAssocID="{7601073F-C484-4F8F-BA9D-C43C4A3E5BAC}" presName="compNode" presStyleCnt="0"/>
      <dgm:spPr/>
    </dgm:pt>
    <dgm:pt modelId="{5EE8EE71-56F7-499B-B8BC-B17CE9EBEE0C}" type="pres">
      <dgm:prSet presAssocID="{7601073F-C484-4F8F-BA9D-C43C4A3E5BAC}" presName="bgRect" presStyleLbl="bgShp" presStyleIdx="1" presStyleCnt="4"/>
      <dgm:spPr/>
    </dgm:pt>
    <dgm:pt modelId="{7DA5F689-4452-4418-9D47-681F34CE781A}" type="pres">
      <dgm:prSet presAssocID="{7601073F-C484-4F8F-BA9D-C43C4A3E5BA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Шестеренки"/>
        </a:ext>
      </dgm:extLst>
    </dgm:pt>
    <dgm:pt modelId="{8F323C8F-A3B2-49C8-B0F5-01D3378088C1}" type="pres">
      <dgm:prSet presAssocID="{7601073F-C484-4F8F-BA9D-C43C4A3E5BAC}" presName="spaceRect" presStyleCnt="0"/>
      <dgm:spPr/>
    </dgm:pt>
    <dgm:pt modelId="{271B1876-2840-4F50-BA0C-F6E000C64903}" type="pres">
      <dgm:prSet presAssocID="{7601073F-C484-4F8F-BA9D-C43C4A3E5BAC}" presName="parTx" presStyleLbl="revTx" presStyleIdx="1" presStyleCnt="4">
        <dgm:presLayoutVars>
          <dgm:chMax val="0"/>
          <dgm:chPref val="0"/>
        </dgm:presLayoutVars>
      </dgm:prSet>
      <dgm:spPr/>
    </dgm:pt>
    <dgm:pt modelId="{41B06133-7FB9-4474-8488-571919037EF5}" type="pres">
      <dgm:prSet presAssocID="{B6872B97-D415-4986-A3E8-B50C216C7D11}" presName="sibTrans" presStyleCnt="0"/>
      <dgm:spPr/>
    </dgm:pt>
    <dgm:pt modelId="{55C2BE1F-A0F4-4F4E-A200-73DDB540C97E}" type="pres">
      <dgm:prSet presAssocID="{1589D583-7230-4A70-BD82-475A9FF6096F}" presName="compNode" presStyleCnt="0"/>
      <dgm:spPr/>
    </dgm:pt>
    <dgm:pt modelId="{49D7D34D-A129-40EC-9B24-B44762865260}" type="pres">
      <dgm:prSet presAssocID="{1589D583-7230-4A70-BD82-475A9FF6096F}" presName="bgRect" presStyleLbl="bgShp" presStyleIdx="2" presStyleCnt="4"/>
      <dgm:spPr/>
    </dgm:pt>
    <dgm:pt modelId="{3579B838-C79C-40A3-8FFE-F8A82A6647F7}" type="pres">
      <dgm:prSet presAssocID="{1589D583-7230-4A70-BD82-475A9FF6096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Подключения"/>
        </a:ext>
      </dgm:extLst>
    </dgm:pt>
    <dgm:pt modelId="{0D6B8A96-7CB2-451D-A4BC-FA2A2F56FB06}" type="pres">
      <dgm:prSet presAssocID="{1589D583-7230-4A70-BD82-475A9FF6096F}" presName="spaceRect" presStyleCnt="0"/>
      <dgm:spPr/>
    </dgm:pt>
    <dgm:pt modelId="{350BDE30-762E-4D56-8BEC-C5D214CF4987}" type="pres">
      <dgm:prSet presAssocID="{1589D583-7230-4A70-BD82-475A9FF6096F}" presName="parTx" presStyleLbl="revTx" presStyleIdx="2" presStyleCnt="4">
        <dgm:presLayoutVars>
          <dgm:chMax val="0"/>
          <dgm:chPref val="0"/>
        </dgm:presLayoutVars>
      </dgm:prSet>
      <dgm:spPr/>
    </dgm:pt>
    <dgm:pt modelId="{9E48492B-F7FE-4198-9923-4C9E9ADC2459}" type="pres">
      <dgm:prSet presAssocID="{D3E797F2-F9E2-44A8-A2B1-68A702D7ED72}" presName="sibTrans" presStyleCnt="0"/>
      <dgm:spPr/>
    </dgm:pt>
    <dgm:pt modelId="{B215543F-BD9D-4E65-BEF2-D55AD510E6E7}" type="pres">
      <dgm:prSet presAssocID="{454609DE-2818-42DC-BE42-44966CB4DE9E}" presName="compNode" presStyleCnt="0"/>
      <dgm:spPr/>
    </dgm:pt>
    <dgm:pt modelId="{4B0A8D26-B8CF-4AE5-9279-22584534C9CB}" type="pres">
      <dgm:prSet presAssocID="{454609DE-2818-42DC-BE42-44966CB4DE9E}" presName="bgRect" presStyleLbl="bgShp" presStyleIdx="3" presStyleCnt="4"/>
      <dgm:spPr/>
    </dgm:pt>
    <dgm:pt modelId="{A4BA9D7B-B763-4EE7-BA0D-746A4DD9635D}" type="pres">
      <dgm:prSet presAssocID="{454609DE-2818-42DC-BE42-44966CB4DE9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Маркетинг"/>
        </a:ext>
      </dgm:extLst>
    </dgm:pt>
    <dgm:pt modelId="{9C2B4E1D-8DCF-4B01-A323-E7088590EE91}" type="pres">
      <dgm:prSet presAssocID="{454609DE-2818-42DC-BE42-44966CB4DE9E}" presName="spaceRect" presStyleCnt="0"/>
      <dgm:spPr/>
    </dgm:pt>
    <dgm:pt modelId="{22B27C20-8AB3-4899-85B7-738EA606DDD9}" type="pres">
      <dgm:prSet presAssocID="{454609DE-2818-42DC-BE42-44966CB4DE9E}" presName="parTx" presStyleLbl="revTx" presStyleIdx="3" presStyleCnt="4">
        <dgm:presLayoutVars>
          <dgm:chMax val="0"/>
          <dgm:chPref val="0"/>
        </dgm:presLayoutVars>
      </dgm:prSet>
      <dgm:spPr/>
    </dgm:pt>
  </dgm:ptLst>
  <dgm:cxnLst>
    <dgm:cxn modelId="{7D1B3C08-A4AD-4F62-B367-3EB0E6C650F0}" type="presOf" srcId="{7601073F-C484-4F8F-BA9D-C43C4A3E5BAC}" destId="{271B1876-2840-4F50-BA0C-F6E000C64903}" srcOrd="0" destOrd="0" presId="urn:microsoft.com/office/officeart/2018/2/layout/IconVerticalSolidList"/>
    <dgm:cxn modelId="{6E2AC420-30E8-47E0-97E0-65E8FC889BF3}" type="presOf" srcId="{B2420723-B774-49FF-91B8-D19E55DF393B}" destId="{16F91F37-36B1-4ECD-B8C7-E64FE85E22A3}" srcOrd="0" destOrd="0" presId="urn:microsoft.com/office/officeart/2018/2/layout/IconVerticalSolidList"/>
    <dgm:cxn modelId="{F3297F40-A8C4-4AF0-8469-2EB1837F640D}" srcId="{B2420723-B774-49FF-91B8-D19E55DF393B}" destId="{1589D583-7230-4A70-BD82-475A9FF6096F}" srcOrd="2" destOrd="0" parTransId="{DF6DA9F8-0EE4-45FA-8CC2-8EB160D221B5}" sibTransId="{D3E797F2-F9E2-44A8-A2B1-68A702D7ED72}"/>
    <dgm:cxn modelId="{DD04C040-6F2D-46EF-9877-73E86B2BD38B}" type="presOf" srcId="{1589D583-7230-4A70-BD82-475A9FF6096F}" destId="{350BDE30-762E-4D56-8BEC-C5D214CF4987}" srcOrd="0" destOrd="0" presId="urn:microsoft.com/office/officeart/2018/2/layout/IconVerticalSolidList"/>
    <dgm:cxn modelId="{9DBD728A-E2EF-4B60-B72D-A0A0EE301C80}" srcId="{B2420723-B774-49FF-91B8-D19E55DF393B}" destId="{7601073F-C484-4F8F-BA9D-C43C4A3E5BAC}" srcOrd="1" destOrd="0" parTransId="{57B7FAC2-F035-46E9-8C6F-955278D04C8A}" sibTransId="{B6872B97-D415-4986-A3E8-B50C216C7D11}"/>
    <dgm:cxn modelId="{5BFA899A-DDC3-4904-8B10-D8CCC7EA31E1}" type="presOf" srcId="{454609DE-2818-42DC-BE42-44966CB4DE9E}" destId="{22B27C20-8AB3-4899-85B7-738EA606DDD9}" srcOrd="0" destOrd="0" presId="urn:microsoft.com/office/officeart/2018/2/layout/IconVerticalSolidList"/>
    <dgm:cxn modelId="{944372A6-FF9F-4D68-A234-3C80C121B31B}" srcId="{B2420723-B774-49FF-91B8-D19E55DF393B}" destId="{454609DE-2818-42DC-BE42-44966CB4DE9E}" srcOrd="3" destOrd="0" parTransId="{7B425337-655E-4463-B0C4-D108FD19CA66}" sibTransId="{C52C1A29-DA35-4238-A0E9-E4D6B4412AE5}"/>
    <dgm:cxn modelId="{982047BC-6BB9-4802-B952-2771E1A26219}" type="presOf" srcId="{A1EF7678-E84E-41EC-B9B0-1340D26C4A39}" destId="{D4098BB4-378C-4885-8E03-EED7853FB2E6}" srcOrd="0" destOrd="0" presId="urn:microsoft.com/office/officeart/2018/2/layout/IconVerticalSolidList"/>
    <dgm:cxn modelId="{1F070FD7-973D-47AD-898A-9D2488061CC2}" srcId="{B2420723-B774-49FF-91B8-D19E55DF393B}" destId="{A1EF7678-E84E-41EC-B9B0-1340D26C4A39}" srcOrd="0" destOrd="0" parTransId="{73DC88B8-41E9-48B8-AF6E-0A0FB840F9B4}" sibTransId="{93FD03F8-45CE-473C-A45A-7F4A27BDD407}"/>
    <dgm:cxn modelId="{60ACD913-47E6-43D4-A8C5-77F9CDA8C9D1}" type="presParOf" srcId="{16F91F37-36B1-4ECD-B8C7-E64FE85E22A3}" destId="{B36242BF-97AA-4F32-8121-40C73D041DF9}" srcOrd="0" destOrd="0" presId="urn:microsoft.com/office/officeart/2018/2/layout/IconVerticalSolidList"/>
    <dgm:cxn modelId="{224FDC1D-119F-46C7-9C85-CBC15EA896B1}" type="presParOf" srcId="{B36242BF-97AA-4F32-8121-40C73D041DF9}" destId="{DCCD85B7-8F3A-46D0-8C08-FBC919D05D0C}" srcOrd="0" destOrd="0" presId="urn:microsoft.com/office/officeart/2018/2/layout/IconVerticalSolidList"/>
    <dgm:cxn modelId="{A0E6225C-4EC9-4709-9048-DDF88A3E236A}" type="presParOf" srcId="{B36242BF-97AA-4F32-8121-40C73D041DF9}" destId="{BD016714-9126-443E-A071-A5858CA39B6B}" srcOrd="1" destOrd="0" presId="urn:microsoft.com/office/officeart/2018/2/layout/IconVerticalSolidList"/>
    <dgm:cxn modelId="{3DDE3149-4CE4-4BCB-95B0-3BDD37ADA353}" type="presParOf" srcId="{B36242BF-97AA-4F32-8121-40C73D041DF9}" destId="{576F5C7F-48DC-46CF-ACBC-9A3DCD1A7738}" srcOrd="2" destOrd="0" presId="urn:microsoft.com/office/officeart/2018/2/layout/IconVerticalSolidList"/>
    <dgm:cxn modelId="{AC989C0B-D625-4B19-81EA-E2280B1060A0}" type="presParOf" srcId="{B36242BF-97AA-4F32-8121-40C73D041DF9}" destId="{D4098BB4-378C-4885-8E03-EED7853FB2E6}" srcOrd="3" destOrd="0" presId="urn:microsoft.com/office/officeart/2018/2/layout/IconVerticalSolidList"/>
    <dgm:cxn modelId="{EAB0879E-0EDA-4420-975E-F90FE7153DAC}" type="presParOf" srcId="{16F91F37-36B1-4ECD-B8C7-E64FE85E22A3}" destId="{319D0A89-A87F-4EC1-88DC-639B0C5484DD}" srcOrd="1" destOrd="0" presId="urn:microsoft.com/office/officeart/2018/2/layout/IconVerticalSolidList"/>
    <dgm:cxn modelId="{168141D1-A3FE-48AF-A2AD-237DF24DC1DF}" type="presParOf" srcId="{16F91F37-36B1-4ECD-B8C7-E64FE85E22A3}" destId="{D44AA8F7-6A56-4D76-825D-C2AAB266402C}" srcOrd="2" destOrd="0" presId="urn:microsoft.com/office/officeart/2018/2/layout/IconVerticalSolidList"/>
    <dgm:cxn modelId="{03B29B4B-7EE0-4B70-821B-0C46472309B6}" type="presParOf" srcId="{D44AA8F7-6A56-4D76-825D-C2AAB266402C}" destId="{5EE8EE71-56F7-499B-B8BC-B17CE9EBEE0C}" srcOrd="0" destOrd="0" presId="urn:microsoft.com/office/officeart/2018/2/layout/IconVerticalSolidList"/>
    <dgm:cxn modelId="{7F40DD89-CFBC-4B46-90DB-E62CDCD949C9}" type="presParOf" srcId="{D44AA8F7-6A56-4D76-825D-C2AAB266402C}" destId="{7DA5F689-4452-4418-9D47-681F34CE781A}" srcOrd="1" destOrd="0" presId="urn:microsoft.com/office/officeart/2018/2/layout/IconVerticalSolidList"/>
    <dgm:cxn modelId="{26C957BA-F18F-4860-B83A-FBC1AEE2CA0D}" type="presParOf" srcId="{D44AA8F7-6A56-4D76-825D-C2AAB266402C}" destId="{8F323C8F-A3B2-49C8-B0F5-01D3378088C1}" srcOrd="2" destOrd="0" presId="urn:microsoft.com/office/officeart/2018/2/layout/IconVerticalSolidList"/>
    <dgm:cxn modelId="{B78A5079-E0AC-44A5-8A36-BA788CE979B2}" type="presParOf" srcId="{D44AA8F7-6A56-4D76-825D-C2AAB266402C}" destId="{271B1876-2840-4F50-BA0C-F6E000C64903}" srcOrd="3" destOrd="0" presId="urn:microsoft.com/office/officeart/2018/2/layout/IconVerticalSolidList"/>
    <dgm:cxn modelId="{CA1934E2-0440-4FAC-B78D-5630937BBB7D}" type="presParOf" srcId="{16F91F37-36B1-4ECD-B8C7-E64FE85E22A3}" destId="{41B06133-7FB9-4474-8488-571919037EF5}" srcOrd="3" destOrd="0" presId="urn:microsoft.com/office/officeart/2018/2/layout/IconVerticalSolidList"/>
    <dgm:cxn modelId="{5F7E8F76-6523-4B93-990A-240772BF0A4B}" type="presParOf" srcId="{16F91F37-36B1-4ECD-B8C7-E64FE85E22A3}" destId="{55C2BE1F-A0F4-4F4E-A200-73DDB540C97E}" srcOrd="4" destOrd="0" presId="urn:microsoft.com/office/officeart/2018/2/layout/IconVerticalSolidList"/>
    <dgm:cxn modelId="{6B09D830-FFF0-43AD-8D7A-65A10617D10F}" type="presParOf" srcId="{55C2BE1F-A0F4-4F4E-A200-73DDB540C97E}" destId="{49D7D34D-A129-40EC-9B24-B44762865260}" srcOrd="0" destOrd="0" presId="urn:microsoft.com/office/officeart/2018/2/layout/IconVerticalSolidList"/>
    <dgm:cxn modelId="{5853E42B-B618-48B0-91BA-B410FE19BD6C}" type="presParOf" srcId="{55C2BE1F-A0F4-4F4E-A200-73DDB540C97E}" destId="{3579B838-C79C-40A3-8FFE-F8A82A6647F7}" srcOrd="1" destOrd="0" presId="urn:microsoft.com/office/officeart/2018/2/layout/IconVerticalSolidList"/>
    <dgm:cxn modelId="{D6A94E15-1D93-4973-9F4C-CE3960B9313A}" type="presParOf" srcId="{55C2BE1F-A0F4-4F4E-A200-73DDB540C97E}" destId="{0D6B8A96-7CB2-451D-A4BC-FA2A2F56FB06}" srcOrd="2" destOrd="0" presId="urn:microsoft.com/office/officeart/2018/2/layout/IconVerticalSolidList"/>
    <dgm:cxn modelId="{5D243985-E3F9-4799-B21F-2A91ABF5A9E8}" type="presParOf" srcId="{55C2BE1F-A0F4-4F4E-A200-73DDB540C97E}" destId="{350BDE30-762E-4D56-8BEC-C5D214CF4987}" srcOrd="3" destOrd="0" presId="urn:microsoft.com/office/officeart/2018/2/layout/IconVerticalSolidList"/>
    <dgm:cxn modelId="{D9838452-A7AB-4A43-B432-5693EB648F00}" type="presParOf" srcId="{16F91F37-36B1-4ECD-B8C7-E64FE85E22A3}" destId="{9E48492B-F7FE-4198-9923-4C9E9ADC2459}" srcOrd="5" destOrd="0" presId="urn:microsoft.com/office/officeart/2018/2/layout/IconVerticalSolidList"/>
    <dgm:cxn modelId="{7D5B671F-FC3D-4299-A3DD-F562A0B80FA1}" type="presParOf" srcId="{16F91F37-36B1-4ECD-B8C7-E64FE85E22A3}" destId="{B215543F-BD9D-4E65-BEF2-D55AD510E6E7}" srcOrd="6" destOrd="0" presId="urn:microsoft.com/office/officeart/2018/2/layout/IconVerticalSolidList"/>
    <dgm:cxn modelId="{76C67DC5-83C2-4109-BBC5-E23CFB9D439D}" type="presParOf" srcId="{B215543F-BD9D-4E65-BEF2-D55AD510E6E7}" destId="{4B0A8D26-B8CF-4AE5-9279-22584534C9CB}" srcOrd="0" destOrd="0" presId="urn:microsoft.com/office/officeart/2018/2/layout/IconVerticalSolidList"/>
    <dgm:cxn modelId="{9124F313-6729-4525-921F-DE0FD77E10B2}" type="presParOf" srcId="{B215543F-BD9D-4E65-BEF2-D55AD510E6E7}" destId="{A4BA9D7B-B763-4EE7-BA0D-746A4DD9635D}" srcOrd="1" destOrd="0" presId="urn:microsoft.com/office/officeart/2018/2/layout/IconVerticalSolidList"/>
    <dgm:cxn modelId="{15F81B6F-57C2-449F-8C51-107ED21559B2}" type="presParOf" srcId="{B215543F-BD9D-4E65-BEF2-D55AD510E6E7}" destId="{9C2B4E1D-8DCF-4B01-A323-E7088590EE91}" srcOrd="2" destOrd="0" presId="urn:microsoft.com/office/officeart/2018/2/layout/IconVerticalSolidList"/>
    <dgm:cxn modelId="{7293AA96-329F-4869-883F-9DB850BDEE64}" type="presParOf" srcId="{B215543F-BD9D-4E65-BEF2-D55AD510E6E7}" destId="{22B27C20-8AB3-4899-85B7-738EA606DDD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C06EB4-1FEA-42C2-B218-204F11AE2142}"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B4B80269-96EC-4D9F-90C2-29325B232E0D}">
      <dgm:prSet/>
      <dgm:spPr/>
      <dgm:t>
        <a:bodyPr/>
        <a:lstStyle/>
        <a:p>
          <a:r>
            <a:rPr lang="en-US" b="0" i="0"/>
            <a:t>Balancing human rights and business interests requires more than just good intentions—it needs robust policies, diligent implementation, and public accountability.</a:t>
          </a:r>
          <a:endParaRPr lang="en-US"/>
        </a:p>
      </dgm:t>
    </dgm:pt>
    <dgm:pt modelId="{5AFACF60-E18E-47C0-9D27-5CB75CCC8C94}" type="parTrans" cxnId="{4A227934-9633-432E-891D-5A1FE59BE4C5}">
      <dgm:prSet/>
      <dgm:spPr/>
      <dgm:t>
        <a:bodyPr/>
        <a:lstStyle/>
        <a:p>
          <a:endParaRPr lang="en-US"/>
        </a:p>
      </dgm:t>
    </dgm:pt>
    <dgm:pt modelId="{E5C58661-F7C6-4062-915A-EE4FF3E0F683}" type="sibTrans" cxnId="{4A227934-9633-432E-891D-5A1FE59BE4C5}">
      <dgm:prSet phldrT="01" phldr="0"/>
      <dgm:spPr/>
      <dgm:t>
        <a:bodyPr/>
        <a:lstStyle/>
        <a:p>
          <a:r>
            <a:rPr lang="en-US"/>
            <a:t>01</a:t>
          </a:r>
        </a:p>
      </dgm:t>
    </dgm:pt>
    <dgm:pt modelId="{36DB1F16-F0AD-4CFD-9369-784C95437083}">
      <dgm:prSet/>
      <dgm:spPr/>
      <dgm:t>
        <a:bodyPr/>
        <a:lstStyle/>
        <a:p>
          <a:r>
            <a:rPr lang="en-US" b="0" i="0"/>
            <a:t>Provocation: Can we ever make respecting human rights as instinctive as pursuing profit?</a:t>
          </a:r>
          <a:endParaRPr lang="en-US"/>
        </a:p>
      </dgm:t>
    </dgm:pt>
    <dgm:pt modelId="{0A6A2A9F-8608-457D-9E53-9B8835EF1267}" type="parTrans" cxnId="{F81D5A9C-91C7-4FB1-A561-3C22D007D201}">
      <dgm:prSet/>
      <dgm:spPr/>
      <dgm:t>
        <a:bodyPr/>
        <a:lstStyle/>
        <a:p>
          <a:endParaRPr lang="en-US"/>
        </a:p>
      </dgm:t>
    </dgm:pt>
    <dgm:pt modelId="{0BC75A68-9E8D-408D-A5E1-B6A68646775B}" type="sibTrans" cxnId="{F81D5A9C-91C7-4FB1-A561-3C22D007D201}">
      <dgm:prSet phldrT="02" phldr="0"/>
      <dgm:spPr/>
      <dgm:t>
        <a:bodyPr/>
        <a:lstStyle/>
        <a:p>
          <a:r>
            <a:rPr lang="en-US"/>
            <a:t>02</a:t>
          </a:r>
        </a:p>
      </dgm:t>
    </dgm:pt>
    <dgm:pt modelId="{D253B5C1-037E-4271-B56E-676B3C3323E7}">
      <dgm:prSet/>
      <dgm:spPr/>
      <dgm:t>
        <a:bodyPr/>
        <a:lstStyle/>
        <a:p>
          <a:r>
            <a:rPr lang="en-US" b="0" i="0" dirty="0"/>
            <a:t>Trend: The real challenge of corporate ethics—getting CEOs to read more than the executive summary.</a:t>
          </a:r>
          <a:endParaRPr lang="en-US" dirty="0"/>
        </a:p>
      </dgm:t>
    </dgm:pt>
    <dgm:pt modelId="{5550048D-C480-4921-B854-61418DFAEEC3}" type="parTrans" cxnId="{7E0E45ED-857B-496D-9CE3-C46371DF15A2}">
      <dgm:prSet/>
      <dgm:spPr/>
      <dgm:t>
        <a:bodyPr/>
        <a:lstStyle/>
        <a:p>
          <a:endParaRPr lang="en-US"/>
        </a:p>
      </dgm:t>
    </dgm:pt>
    <dgm:pt modelId="{8C75ECC2-159B-4831-876E-6ED4E2746AAC}" type="sibTrans" cxnId="{7E0E45ED-857B-496D-9CE3-C46371DF15A2}">
      <dgm:prSet phldrT="03" phldr="0"/>
      <dgm:spPr/>
      <dgm:t>
        <a:bodyPr/>
        <a:lstStyle/>
        <a:p>
          <a:r>
            <a:rPr lang="en-US"/>
            <a:t>03</a:t>
          </a:r>
        </a:p>
      </dgm:t>
    </dgm:pt>
    <dgm:pt modelId="{F12EE85F-F32A-1646-88BE-5AF593775FD1}" type="pres">
      <dgm:prSet presAssocID="{E9C06EB4-1FEA-42C2-B218-204F11AE2142}" presName="Name0" presStyleCnt="0">
        <dgm:presLayoutVars>
          <dgm:animLvl val="lvl"/>
          <dgm:resizeHandles val="exact"/>
        </dgm:presLayoutVars>
      </dgm:prSet>
      <dgm:spPr/>
    </dgm:pt>
    <dgm:pt modelId="{B7974EB3-8A4A-5243-BED9-FE0A90F21B8D}" type="pres">
      <dgm:prSet presAssocID="{B4B80269-96EC-4D9F-90C2-29325B232E0D}" presName="compositeNode" presStyleCnt="0">
        <dgm:presLayoutVars>
          <dgm:bulletEnabled val="1"/>
        </dgm:presLayoutVars>
      </dgm:prSet>
      <dgm:spPr/>
    </dgm:pt>
    <dgm:pt modelId="{C4F5DE86-FEBE-4947-A7E1-841CFD428DB9}" type="pres">
      <dgm:prSet presAssocID="{B4B80269-96EC-4D9F-90C2-29325B232E0D}" presName="bgRect" presStyleLbl="alignNode1" presStyleIdx="0" presStyleCnt="3"/>
      <dgm:spPr/>
    </dgm:pt>
    <dgm:pt modelId="{8FD6E759-D046-DF45-A21E-54796831B624}" type="pres">
      <dgm:prSet presAssocID="{E5C58661-F7C6-4062-915A-EE4FF3E0F683}" presName="sibTransNodeRect" presStyleLbl="alignNode1" presStyleIdx="0" presStyleCnt="3">
        <dgm:presLayoutVars>
          <dgm:chMax val="0"/>
          <dgm:bulletEnabled val="1"/>
        </dgm:presLayoutVars>
      </dgm:prSet>
      <dgm:spPr/>
    </dgm:pt>
    <dgm:pt modelId="{01429CEC-905D-0640-88F7-09302826F241}" type="pres">
      <dgm:prSet presAssocID="{B4B80269-96EC-4D9F-90C2-29325B232E0D}" presName="nodeRect" presStyleLbl="alignNode1" presStyleIdx="0" presStyleCnt="3">
        <dgm:presLayoutVars>
          <dgm:bulletEnabled val="1"/>
        </dgm:presLayoutVars>
      </dgm:prSet>
      <dgm:spPr/>
    </dgm:pt>
    <dgm:pt modelId="{A80FA753-FC65-5A44-A8CE-6A559EC07079}" type="pres">
      <dgm:prSet presAssocID="{E5C58661-F7C6-4062-915A-EE4FF3E0F683}" presName="sibTrans" presStyleCnt="0"/>
      <dgm:spPr/>
    </dgm:pt>
    <dgm:pt modelId="{80FF9CF4-D01C-9C4A-B5E1-B70D6CBD8F8D}" type="pres">
      <dgm:prSet presAssocID="{36DB1F16-F0AD-4CFD-9369-784C95437083}" presName="compositeNode" presStyleCnt="0">
        <dgm:presLayoutVars>
          <dgm:bulletEnabled val="1"/>
        </dgm:presLayoutVars>
      </dgm:prSet>
      <dgm:spPr/>
    </dgm:pt>
    <dgm:pt modelId="{EC497181-BDF8-FD43-9F74-8369EC5083CF}" type="pres">
      <dgm:prSet presAssocID="{36DB1F16-F0AD-4CFD-9369-784C95437083}" presName="bgRect" presStyleLbl="alignNode1" presStyleIdx="1" presStyleCnt="3"/>
      <dgm:spPr/>
    </dgm:pt>
    <dgm:pt modelId="{FC5B98E8-3475-034A-AD75-CBCAD622FBC1}" type="pres">
      <dgm:prSet presAssocID="{0BC75A68-9E8D-408D-A5E1-B6A68646775B}" presName="sibTransNodeRect" presStyleLbl="alignNode1" presStyleIdx="1" presStyleCnt="3">
        <dgm:presLayoutVars>
          <dgm:chMax val="0"/>
          <dgm:bulletEnabled val="1"/>
        </dgm:presLayoutVars>
      </dgm:prSet>
      <dgm:spPr/>
    </dgm:pt>
    <dgm:pt modelId="{2C622011-54A8-7141-AFAC-D22B7F10DBD5}" type="pres">
      <dgm:prSet presAssocID="{36DB1F16-F0AD-4CFD-9369-784C95437083}" presName="nodeRect" presStyleLbl="alignNode1" presStyleIdx="1" presStyleCnt="3">
        <dgm:presLayoutVars>
          <dgm:bulletEnabled val="1"/>
        </dgm:presLayoutVars>
      </dgm:prSet>
      <dgm:spPr/>
    </dgm:pt>
    <dgm:pt modelId="{5A63DA4D-AA7F-C44A-A096-140662AFE684}" type="pres">
      <dgm:prSet presAssocID="{0BC75A68-9E8D-408D-A5E1-B6A68646775B}" presName="sibTrans" presStyleCnt="0"/>
      <dgm:spPr/>
    </dgm:pt>
    <dgm:pt modelId="{6F4A294D-AC40-3D47-98F1-8D3A3EA22AFE}" type="pres">
      <dgm:prSet presAssocID="{D253B5C1-037E-4271-B56E-676B3C3323E7}" presName="compositeNode" presStyleCnt="0">
        <dgm:presLayoutVars>
          <dgm:bulletEnabled val="1"/>
        </dgm:presLayoutVars>
      </dgm:prSet>
      <dgm:spPr/>
    </dgm:pt>
    <dgm:pt modelId="{AC5876F5-3902-8145-9B32-04511F207FEB}" type="pres">
      <dgm:prSet presAssocID="{D253B5C1-037E-4271-B56E-676B3C3323E7}" presName="bgRect" presStyleLbl="alignNode1" presStyleIdx="2" presStyleCnt="3"/>
      <dgm:spPr/>
    </dgm:pt>
    <dgm:pt modelId="{3E7D5733-8280-6B45-8DD5-307ECF6A6058}" type="pres">
      <dgm:prSet presAssocID="{8C75ECC2-159B-4831-876E-6ED4E2746AAC}" presName="sibTransNodeRect" presStyleLbl="alignNode1" presStyleIdx="2" presStyleCnt="3">
        <dgm:presLayoutVars>
          <dgm:chMax val="0"/>
          <dgm:bulletEnabled val="1"/>
        </dgm:presLayoutVars>
      </dgm:prSet>
      <dgm:spPr/>
    </dgm:pt>
    <dgm:pt modelId="{C3D1F1B0-18C3-114A-A251-6FF6CC905E5A}" type="pres">
      <dgm:prSet presAssocID="{D253B5C1-037E-4271-B56E-676B3C3323E7}" presName="nodeRect" presStyleLbl="alignNode1" presStyleIdx="2" presStyleCnt="3">
        <dgm:presLayoutVars>
          <dgm:bulletEnabled val="1"/>
        </dgm:presLayoutVars>
      </dgm:prSet>
      <dgm:spPr/>
    </dgm:pt>
  </dgm:ptLst>
  <dgm:cxnLst>
    <dgm:cxn modelId="{D91E3227-8135-6041-BB91-E7B63C2CF824}" type="presOf" srcId="{E9C06EB4-1FEA-42C2-B218-204F11AE2142}" destId="{F12EE85F-F32A-1646-88BE-5AF593775FD1}" srcOrd="0" destOrd="0" presId="urn:microsoft.com/office/officeart/2016/7/layout/LinearBlockProcessNumbered"/>
    <dgm:cxn modelId="{4A227934-9633-432E-891D-5A1FE59BE4C5}" srcId="{E9C06EB4-1FEA-42C2-B218-204F11AE2142}" destId="{B4B80269-96EC-4D9F-90C2-29325B232E0D}" srcOrd="0" destOrd="0" parTransId="{5AFACF60-E18E-47C0-9D27-5CB75CCC8C94}" sibTransId="{E5C58661-F7C6-4062-915A-EE4FF3E0F683}"/>
    <dgm:cxn modelId="{12B1A135-C342-F147-81E9-7011C5AF8EC7}" type="presOf" srcId="{0BC75A68-9E8D-408D-A5E1-B6A68646775B}" destId="{FC5B98E8-3475-034A-AD75-CBCAD622FBC1}" srcOrd="0" destOrd="0" presId="urn:microsoft.com/office/officeart/2016/7/layout/LinearBlockProcessNumbered"/>
    <dgm:cxn modelId="{62AF9938-B5C4-F44F-BE13-8999FD7AB3AA}" type="presOf" srcId="{36DB1F16-F0AD-4CFD-9369-784C95437083}" destId="{EC497181-BDF8-FD43-9F74-8369EC5083CF}" srcOrd="0" destOrd="0" presId="urn:microsoft.com/office/officeart/2016/7/layout/LinearBlockProcessNumbered"/>
    <dgm:cxn modelId="{66531560-40EB-9C47-A0AB-19715EED8201}" type="presOf" srcId="{8C75ECC2-159B-4831-876E-6ED4E2746AAC}" destId="{3E7D5733-8280-6B45-8DD5-307ECF6A6058}" srcOrd="0" destOrd="0" presId="urn:microsoft.com/office/officeart/2016/7/layout/LinearBlockProcessNumbered"/>
    <dgm:cxn modelId="{13AFF663-4E5B-4A4F-809D-ABDABE8DA29F}" type="presOf" srcId="{E5C58661-F7C6-4062-915A-EE4FF3E0F683}" destId="{8FD6E759-D046-DF45-A21E-54796831B624}" srcOrd="0" destOrd="0" presId="urn:microsoft.com/office/officeart/2016/7/layout/LinearBlockProcessNumbered"/>
    <dgm:cxn modelId="{7767E065-BB41-3846-AB10-75A5276F4146}" type="presOf" srcId="{D253B5C1-037E-4271-B56E-676B3C3323E7}" destId="{C3D1F1B0-18C3-114A-A251-6FF6CC905E5A}" srcOrd="1" destOrd="0" presId="urn:microsoft.com/office/officeart/2016/7/layout/LinearBlockProcessNumbered"/>
    <dgm:cxn modelId="{B4EBE696-1723-B740-81C4-52151B5908C3}" type="presOf" srcId="{36DB1F16-F0AD-4CFD-9369-784C95437083}" destId="{2C622011-54A8-7141-AFAC-D22B7F10DBD5}" srcOrd="1" destOrd="0" presId="urn:microsoft.com/office/officeart/2016/7/layout/LinearBlockProcessNumbered"/>
    <dgm:cxn modelId="{F81D5A9C-91C7-4FB1-A561-3C22D007D201}" srcId="{E9C06EB4-1FEA-42C2-B218-204F11AE2142}" destId="{36DB1F16-F0AD-4CFD-9369-784C95437083}" srcOrd="1" destOrd="0" parTransId="{0A6A2A9F-8608-457D-9E53-9B8835EF1267}" sibTransId="{0BC75A68-9E8D-408D-A5E1-B6A68646775B}"/>
    <dgm:cxn modelId="{746663A0-1FD2-C84C-80AE-97F868BFC919}" type="presOf" srcId="{B4B80269-96EC-4D9F-90C2-29325B232E0D}" destId="{C4F5DE86-FEBE-4947-A7E1-841CFD428DB9}" srcOrd="0" destOrd="0" presId="urn:microsoft.com/office/officeart/2016/7/layout/LinearBlockProcessNumbered"/>
    <dgm:cxn modelId="{786EAED3-BD7F-E443-B1D7-F713AFD30687}" type="presOf" srcId="{D253B5C1-037E-4271-B56E-676B3C3323E7}" destId="{AC5876F5-3902-8145-9B32-04511F207FEB}" srcOrd="0" destOrd="0" presId="urn:microsoft.com/office/officeart/2016/7/layout/LinearBlockProcessNumbered"/>
    <dgm:cxn modelId="{C03080E4-89E7-6842-A09C-F2FA5251A23C}" type="presOf" srcId="{B4B80269-96EC-4D9F-90C2-29325B232E0D}" destId="{01429CEC-905D-0640-88F7-09302826F241}" srcOrd="1" destOrd="0" presId="urn:microsoft.com/office/officeart/2016/7/layout/LinearBlockProcessNumbered"/>
    <dgm:cxn modelId="{7E0E45ED-857B-496D-9CE3-C46371DF15A2}" srcId="{E9C06EB4-1FEA-42C2-B218-204F11AE2142}" destId="{D253B5C1-037E-4271-B56E-676B3C3323E7}" srcOrd="2" destOrd="0" parTransId="{5550048D-C480-4921-B854-61418DFAEEC3}" sibTransId="{8C75ECC2-159B-4831-876E-6ED4E2746AAC}"/>
    <dgm:cxn modelId="{D1516370-D79D-F246-9E5F-8CD7D77D2C38}" type="presParOf" srcId="{F12EE85F-F32A-1646-88BE-5AF593775FD1}" destId="{B7974EB3-8A4A-5243-BED9-FE0A90F21B8D}" srcOrd="0" destOrd="0" presId="urn:microsoft.com/office/officeart/2016/7/layout/LinearBlockProcessNumbered"/>
    <dgm:cxn modelId="{2F0BEE9A-83E4-1E4F-BA23-6B02D89A58DB}" type="presParOf" srcId="{B7974EB3-8A4A-5243-BED9-FE0A90F21B8D}" destId="{C4F5DE86-FEBE-4947-A7E1-841CFD428DB9}" srcOrd="0" destOrd="0" presId="urn:microsoft.com/office/officeart/2016/7/layout/LinearBlockProcessNumbered"/>
    <dgm:cxn modelId="{274B6AF6-8FFB-2A40-9621-28E50E4D9EA1}" type="presParOf" srcId="{B7974EB3-8A4A-5243-BED9-FE0A90F21B8D}" destId="{8FD6E759-D046-DF45-A21E-54796831B624}" srcOrd="1" destOrd="0" presId="urn:microsoft.com/office/officeart/2016/7/layout/LinearBlockProcessNumbered"/>
    <dgm:cxn modelId="{2D8A1F80-F344-D243-8956-B2508036429C}" type="presParOf" srcId="{B7974EB3-8A4A-5243-BED9-FE0A90F21B8D}" destId="{01429CEC-905D-0640-88F7-09302826F241}" srcOrd="2" destOrd="0" presId="urn:microsoft.com/office/officeart/2016/7/layout/LinearBlockProcessNumbered"/>
    <dgm:cxn modelId="{E3036681-938F-7449-8E44-71F122BA8910}" type="presParOf" srcId="{F12EE85F-F32A-1646-88BE-5AF593775FD1}" destId="{A80FA753-FC65-5A44-A8CE-6A559EC07079}" srcOrd="1" destOrd="0" presId="urn:microsoft.com/office/officeart/2016/7/layout/LinearBlockProcessNumbered"/>
    <dgm:cxn modelId="{B85D3448-7257-4244-9BB7-A7AF5A7BB255}" type="presParOf" srcId="{F12EE85F-F32A-1646-88BE-5AF593775FD1}" destId="{80FF9CF4-D01C-9C4A-B5E1-B70D6CBD8F8D}" srcOrd="2" destOrd="0" presId="urn:microsoft.com/office/officeart/2016/7/layout/LinearBlockProcessNumbered"/>
    <dgm:cxn modelId="{D8B8C447-8D64-6542-8435-8EB5C020FA0C}" type="presParOf" srcId="{80FF9CF4-D01C-9C4A-B5E1-B70D6CBD8F8D}" destId="{EC497181-BDF8-FD43-9F74-8369EC5083CF}" srcOrd="0" destOrd="0" presId="urn:microsoft.com/office/officeart/2016/7/layout/LinearBlockProcessNumbered"/>
    <dgm:cxn modelId="{457E8C3D-C34F-1A46-8CDF-9DFDBFA4EB28}" type="presParOf" srcId="{80FF9CF4-D01C-9C4A-B5E1-B70D6CBD8F8D}" destId="{FC5B98E8-3475-034A-AD75-CBCAD622FBC1}" srcOrd="1" destOrd="0" presId="urn:microsoft.com/office/officeart/2016/7/layout/LinearBlockProcessNumbered"/>
    <dgm:cxn modelId="{FBB411B0-60B5-0843-A8F4-E12B9CDC7D78}" type="presParOf" srcId="{80FF9CF4-D01C-9C4A-B5E1-B70D6CBD8F8D}" destId="{2C622011-54A8-7141-AFAC-D22B7F10DBD5}" srcOrd="2" destOrd="0" presId="urn:microsoft.com/office/officeart/2016/7/layout/LinearBlockProcessNumbered"/>
    <dgm:cxn modelId="{1DC0429E-208B-6240-80DF-6043F66A50E5}" type="presParOf" srcId="{F12EE85F-F32A-1646-88BE-5AF593775FD1}" destId="{5A63DA4D-AA7F-C44A-A096-140662AFE684}" srcOrd="3" destOrd="0" presId="urn:microsoft.com/office/officeart/2016/7/layout/LinearBlockProcessNumbered"/>
    <dgm:cxn modelId="{ECF8CBA5-8F3B-BE45-B11F-A144118E7AC1}" type="presParOf" srcId="{F12EE85F-F32A-1646-88BE-5AF593775FD1}" destId="{6F4A294D-AC40-3D47-98F1-8D3A3EA22AFE}" srcOrd="4" destOrd="0" presId="urn:microsoft.com/office/officeart/2016/7/layout/LinearBlockProcessNumbered"/>
    <dgm:cxn modelId="{145D47D4-BDA2-EC45-88D0-E5F3FE756439}" type="presParOf" srcId="{6F4A294D-AC40-3D47-98F1-8D3A3EA22AFE}" destId="{AC5876F5-3902-8145-9B32-04511F207FEB}" srcOrd="0" destOrd="0" presId="urn:microsoft.com/office/officeart/2016/7/layout/LinearBlockProcessNumbered"/>
    <dgm:cxn modelId="{BFB4E8C0-B15C-9048-8405-22690DF4EEC5}" type="presParOf" srcId="{6F4A294D-AC40-3D47-98F1-8D3A3EA22AFE}" destId="{3E7D5733-8280-6B45-8DD5-307ECF6A6058}" srcOrd="1" destOrd="0" presId="urn:microsoft.com/office/officeart/2016/7/layout/LinearBlockProcessNumbered"/>
    <dgm:cxn modelId="{0EF35D93-B58F-E948-8086-ABB9FD193448}" type="presParOf" srcId="{6F4A294D-AC40-3D47-98F1-8D3A3EA22AFE}" destId="{C3D1F1B0-18C3-114A-A251-6FF6CC905E5A}"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5B3890E-A353-47ED-A1A3-DE05C46444A3}"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AB67596D-F73E-488A-8282-96DD64F525F8}">
      <dgm:prSet/>
      <dgm:spPr/>
      <dgm:t>
        <a:bodyPr/>
        <a:lstStyle/>
        <a:p>
          <a:r>
            <a:rPr lang="en-US" b="0" i="0"/>
            <a:t>Can the private sector truly lead human rights protection without external enforcement?</a:t>
          </a:r>
          <a:endParaRPr lang="en-US"/>
        </a:p>
      </dgm:t>
    </dgm:pt>
    <dgm:pt modelId="{B8376C9F-DAF6-4D7F-B088-4B753CBC8BB1}" type="parTrans" cxnId="{EBB6B077-96E9-430D-AFBF-903FD162CE5B}">
      <dgm:prSet/>
      <dgm:spPr/>
      <dgm:t>
        <a:bodyPr/>
        <a:lstStyle/>
        <a:p>
          <a:endParaRPr lang="en-US"/>
        </a:p>
      </dgm:t>
    </dgm:pt>
    <dgm:pt modelId="{494B0AF1-BDA0-42CF-9630-5C82D4503916}" type="sibTrans" cxnId="{EBB6B077-96E9-430D-AFBF-903FD162CE5B}">
      <dgm:prSet/>
      <dgm:spPr/>
      <dgm:t>
        <a:bodyPr/>
        <a:lstStyle/>
        <a:p>
          <a:endParaRPr lang="en-US"/>
        </a:p>
      </dgm:t>
    </dgm:pt>
    <dgm:pt modelId="{1900137B-0864-4F51-B886-B15FCE4DB280}">
      <dgm:prSet/>
      <dgm:spPr/>
      <dgm:t>
        <a:bodyPr/>
        <a:lstStyle/>
        <a:p>
          <a:r>
            <a:rPr lang="en-US" b="0" i="0"/>
            <a:t>How can humor effectively raise awareness about corporate responsibility?</a:t>
          </a:r>
          <a:endParaRPr lang="en-US"/>
        </a:p>
      </dgm:t>
    </dgm:pt>
    <dgm:pt modelId="{C8D63E4D-0ED1-4B09-ACA5-BAE5679575EB}" type="parTrans" cxnId="{E0D22DFB-A459-42A6-AAAF-3D1F4B30068A}">
      <dgm:prSet/>
      <dgm:spPr/>
      <dgm:t>
        <a:bodyPr/>
        <a:lstStyle/>
        <a:p>
          <a:endParaRPr lang="en-US"/>
        </a:p>
      </dgm:t>
    </dgm:pt>
    <dgm:pt modelId="{A71E240D-94E2-4C02-8353-417C51A6CBDC}" type="sibTrans" cxnId="{E0D22DFB-A459-42A6-AAAF-3D1F4B30068A}">
      <dgm:prSet/>
      <dgm:spPr/>
      <dgm:t>
        <a:bodyPr/>
        <a:lstStyle/>
        <a:p>
          <a:endParaRPr lang="en-US"/>
        </a:p>
      </dgm:t>
    </dgm:pt>
    <dgm:pt modelId="{B4CCFD4F-A067-4B05-8C67-0CDA4BBD0794}">
      <dgm:prSet/>
      <dgm:spPr/>
      <dgm:t>
        <a:bodyPr/>
        <a:lstStyle/>
        <a:p>
          <a:r>
            <a:rPr lang="en-US" b="0" i="0"/>
            <a:t>Are modern business practices genuinely shifting towards human rights, or just rebranding old habits?</a:t>
          </a:r>
          <a:endParaRPr lang="en-US"/>
        </a:p>
      </dgm:t>
    </dgm:pt>
    <dgm:pt modelId="{77831119-EC6D-4E52-942B-4ECCB0E01C27}" type="parTrans" cxnId="{817F9344-FD30-4302-95F2-AEED7CCBC16E}">
      <dgm:prSet/>
      <dgm:spPr/>
      <dgm:t>
        <a:bodyPr/>
        <a:lstStyle/>
        <a:p>
          <a:endParaRPr lang="en-US"/>
        </a:p>
      </dgm:t>
    </dgm:pt>
    <dgm:pt modelId="{D0074E41-2588-45A3-AFBA-7304E75AF86C}" type="sibTrans" cxnId="{817F9344-FD30-4302-95F2-AEED7CCBC16E}">
      <dgm:prSet/>
      <dgm:spPr/>
      <dgm:t>
        <a:bodyPr/>
        <a:lstStyle/>
        <a:p>
          <a:endParaRPr lang="en-US"/>
        </a:p>
      </dgm:t>
    </dgm:pt>
    <dgm:pt modelId="{91CD5432-7A10-4681-BDF9-F4A655212F93}">
      <dgm:prSet/>
      <dgm:spPr/>
      <dgm:t>
        <a:bodyPr/>
        <a:lstStyle/>
        <a:p>
          <a:r>
            <a:rPr lang="en-US" b="0" i="0"/>
            <a:t>Is Spain’s approach to human rights protection sufficiently comprehensive?</a:t>
          </a:r>
          <a:endParaRPr lang="en-US"/>
        </a:p>
      </dgm:t>
    </dgm:pt>
    <dgm:pt modelId="{6965307B-B824-4704-9A68-EBC3EE521D92}" type="parTrans" cxnId="{9AB868BA-529A-495D-8955-BDEC07EB2342}">
      <dgm:prSet/>
      <dgm:spPr/>
      <dgm:t>
        <a:bodyPr/>
        <a:lstStyle/>
        <a:p>
          <a:endParaRPr lang="en-US"/>
        </a:p>
      </dgm:t>
    </dgm:pt>
    <dgm:pt modelId="{ED130B97-E779-457B-BD9C-8C6335505ED8}" type="sibTrans" cxnId="{9AB868BA-529A-495D-8955-BDEC07EB2342}">
      <dgm:prSet/>
      <dgm:spPr/>
      <dgm:t>
        <a:bodyPr/>
        <a:lstStyle/>
        <a:p>
          <a:endParaRPr lang="en-US"/>
        </a:p>
      </dgm:t>
    </dgm:pt>
    <dgm:pt modelId="{6FEF388F-1AEB-B54B-9616-D4B1C17D2CFF}" type="pres">
      <dgm:prSet presAssocID="{85B3890E-A353-47ED-A1A3-DE05C46444A3}" presName="matrix" presStyleCnt="0">
        <dgm:presLayoutVars>
          <dgm:chMax val="1"/>
          <dgm:dir/>
          <dgm:resizeHandles val="exact"/>
        </dgm:presLayoutVars>
      </dgm:prSet>
      <dgm:spPr/>
    </dgm:pt>
    <dgm:pt modelId="{087F9BF9-A6CC-B949-BFEB-EDED5DAAE261}" type="pres">
      <dgm:prSet presAssocID="{85B3890E-A353-47ED-A1A3-DE05C46444A3}" presName="diamond" presStyleLbl="bgShp" presStyleIdx="0" presStyleCnt="1"/>
      <dgm:spPr/>
    </dgm:pt>
    <dgm:pt modelId="{933D6C65-46A8-114C-AA54-9E6C25BFA939}" type="pres">
      <dgm:prSet presAssocID="{85B3890E-A353-47ED-A1A3-DE05C46444A3}" presName="quad1" presStyleLbl="node1" presStyleIdx="0" presStyleCnt="4">
        <dgm:presLayoutVars>
          <dgm:chMax val="0"/>
          <dgm:chPref val="0"/>
          <dgm:bulletEnabled val="1"/>
        </dgm:presLayoutVars>
      </dgm:prSet>
      <dgm:spPr/>
    </dgm:pt>
    <dgm:pt modelId="{CAE8F6D8-C9F8-7B48-BD25-6125F0539737}" type="pres">
      <dgm:prSet presAssocID="{85B3890E-A353-47ED-A1A3-DE05C46444A3}" presName="quad2" presStyleLbl="node1" presStyleIdx="1" presStyleCnt="4">
        <dgm:presLayoutVars>
          <dgm:chMax val="0"/>
          <dgm:chPref val="0"/>
          <dgm:bulletEnabled val="1"/>
        </dgm:presLayoutVars>
      </dgm:prSet>
      <dgm:spPr/>
    </dgm:pt>
    <dgm:pt modelId="{BEC6B3C4-D4ED-7948-B33E-B79562B93F17}" type="pres">
      <dgm:prSet presAssocID="{85B3890E-A353-47ED-A1A3-DE05C46444A3}" presName="quad3" presStyleLbl="node1" presStyleIdx="2" presStyleCnt="4">
        <dgm:presLayoutVars>
          <dgm:chMax val="0"/>
          <dgm:chPref val="0"/>
          <dgm:bulletEnabled val="1"/>
        </dgm:presLayoutVars>
      </dgm:prSet>
      <dgm:spPr/>
    </dgm:pt>
    <dgm:pt modelId="{D95D2FD9-BB49-CC42-855E-A1695419B085}" type="pres">
      <dgm:prSet presAssocID="{85B3890E-A353-47ED-A1A3-DE05C46444A3}" presName="quad4" presStyleLbl="node1" presStyleIdx="3" presStyleCnt="4">
        <dgm:presLayoutVars>
          <dgm:chMax val="0"/>
          <dgm:chPref val="0"/>
          <dgm:bulletEnabled val="1"/>
        </dgm:presLayoutVars>
      </dgm:prSet>
      <dgm:spPr/>
    </dgm:pt>
  </dgm:ptLst>
  <dgm:cxnLst>
    <dgm:cxn modelId="{7927453C-B753-934D-A11F-3B1627F222E9}" type="presOf" srcId="{85B3890E-A353-47ED-A1A3-DE05C46444A3}" destId="{6FEF388F-1AEB-B54B-9616-D4B1C17D2CFF}" srcOrd="0" destOrd="0" presId="urn:microsoft.com/office/officeart/2005/8/layout/matrix3"/>
    <dgm:cxn modelId="{817F9344-FD30-4302-95F2-AEED7CCBC16E}" srcId="{85B3890E-A353-47ED-A1A3-DE05C46444A3}" destId="{B4CCFD4F-A067-4B05-8C67-0CDA4BBD0794}" srcOrd="2" destOrd="0" parTransId="{77831119-EC6D-4E52-942B-4ECCB0E01C27}" sibTransId="{D0074E41-2588-45A3-AFBA-7304E75AF86C}"/>
    <dgm:cxn modelId="{C7A6D869-9D12-1943-A834-B13196A02483}" type="presOf" srcId="{1900137B-0864-4F51-B886-B15FCE4DB280}" destId="{CAE8F6D8-C9F8-7B48-BD25-6125F0539737}" srcOrd="0" destOrd="0" presId="urn:microsoft.com/office/officeart/2005/8/layout/matrix3"/>
    <dgm:cxn modelId="{EBB6B077-96E9-430D-AFBF-903FD162CE5B}" srcId="{85B3890E-A353-47ED-A1A3-DE05C46444A3}" destId="{AB67596D-F73E-488A-8282-96DD64F525F8}" srcOrd="0" destOrd="0" parTransId="{B8376C9F-DAF6-4D7F-B088-4B753CBC8BB1}" sibTransId="{494B0AF1-BDA0-42CF-9630-5C82D4503916}"/>
    <dgm:cxn modelId="{24F93AA2-B105-384E-B76A-0BA08AC5C259}" type="presOf" srcId="{AB67596D-F73E-488A-8282-96DD64F525F8}" destId="{933D6C65-46A8-114C-AA54-9E6C25BFA939}" srcOrd="0" destOrd="0" presId="urn:microsoft.com/office/officeart/2005/8/layout/matrix3"/>
    <dgm:cxn modelId="{5A493EB4-0873-A547-A012-844CDAD62DD4}" type="presOf" srcId="{91CD5432-7A10-4681-BDF9-F4A655212F93}" destId="{D95D2FD9-BB49-CC42-855E-A1695419B085}" srcOrd="0" destOrd="0" presId="urn:microsoft.com/office/officeart/2005/8/layout/matrix3"/>
    <dgm:cxn modelId="{9AB868BA-529A-495D-8955-BDEC07EB2342}" srcId="{85B3890E-A353-47ED-A1A3-DE05C46444A3}" destId="{91CD5432-7A10-4681-BDF9-F4A655212F93}" srcOrd="3" destOrd="0" parTransId="{6965307B-B824-4704-9A68-EBC3EE521D92}" sibTransId="{ED130B97-E779-457B-BD9C-8C6335505ED8}"/>
    <dgm:cxn modelId="{F08286C9-05E4-954E-B924-C7FF8044D953}" type="presOf" srcId="{B4CCFD4F-A067-4B05-8C67-0CDA4BBD0794}" destId="{BEC6B3C4-D4ED-7948-B33E-B79562B93F17}" srcOrd="0" destOrd="0" presId="urn:microsoft.com/office/officeart/2005/8/layout/matrix3"/>
    <dgm:cxn modelId="{E0D22DFB-A459-42A6-AAAF-3D1F4B30068A}" srcId="{85B3890E-A353-47ED-A1A3-DE05C46444A3}" destId="{1900137B-0864-4F51-B886-B15FCE4DB280}" srcOrd="1" destOrd="0" parTransId="{C8D63E4D-0ED1-4B09-ACA5-BAE5679575EB}" sibTransId="{A71E240D-94E2-4C02-8353-417C51A6CBDC}"/>
    <dgm:cxn modelId="{DD608151-35A3-E24E-98EC-4DCEBE531B22}" type="presParOf" srcId="{6FEF388F-1AEB-B54B-9616-D4B1C17D2CFF}" destId="{087F9BF9-A6CC-B949-BFEB-EDED5DAAE261}" srcOrd="0" destOrd="0" presId="urn:microsoft.com/office/officeart/2005/8/layout/matrix3"/>
    <dgm:cxn modelId="{5A1E6257-B8C2-9343-BF28-DF4E0C0E69BE}" type="presParOf" srcId="{6FEF388F-1AEB-B54B-9616-D4B1C17D2CFF}" destId="{933D6C65-46A8-114C-AA54-9E6C25BFA939}" srcOrd="1" destOrd="0" presId="urn:microsoft.com/office/officeart/2005/8/layout/matrix3"/>
    <dgm:cxn modelId="{10221011-EAE5-2F4A-A6B7-8742A0AE7663}" type="presParOf" srcId="{6FEF388F-1AEB-B54B-9616-D4B1C17D2CFF}" destId="{CAE8F6D8-C9F8-7B48-BD25-6125F0539737}" srcOrd="2" destOrd="0" presId="urn:microsoft.com/office/officeart/2005/8/layout/matrix3"/>
    <dgm:cxn modelId="{42159DFC-0B94-1244-88A8-6F9BDF1209E0}" type="presParOf" srcId="{6FEF388F-1AEB-B54B-9616-D4B1C17D2CFF}" destId="{BEC6B3C4-D4ED-7948-B33E-B79562B93F17}" srcOrd="3" destOrd="0" presId="urn:microsoft.com/office/officeart/2005/8/layout/matrix3"/>
    <dgm:cxn modelId="{6EBC0858-A940-BB4B-AB42-0455FC25A135}" type="presParOf" srcId="{6FEF388F-1AEB-B54B-9616-D4B1C17D2CFF}" destId="{D95D2FD9-BB49-CC42-855E-A1695419B085}"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DB1EB83-44D6-412E-A77B-93EBB4130D12}" type="doc">
      <dgm:prSet loTypeId="urn:microsoft.com/office/officeart/2005/8/layout/bProcess2" loCatId="process" qsTypeId="urn:microsoft.com/office/officeart/2005/8/quickstyle/simple1" qsCatId="simple" csTypeId="urn:microsoft.com/office/officeart/2005/8/colors/colorful1" csCatId="colorful" phldr="1"/>
      <dgm:spPr/>
      <dgm:t>
        <a:bodyPr/>
        <a:lstStyle/>
        <a:p>
          <a:endParaRPr lang="en-US"/>
        </a:p>
      </dgm:t>
    </dgm:pt>
    <dgm:pt modelId="{535B90B1-2BDE-4865-B229-1A1075EB541F}">
      <dgm:prSet/>
      <dgm:spPr/>
      <dgm:t>
        <a:bodyPr/>
        <a:lstStyle/>
        <a:p>
          <a:r>
            <a:rPr lang="en-US" b="0" i="0"/>
            <a:t>A lie can travel halfway around the world while the truth is putting on its shoes." — Mark Twain</a:t>
          </a:r>
          <a:endParaRPr lang="en-US"/>
        </a:p>
      </dgm:t>
    </dgm:pt>
    <dgm:pt modelId="{2D6916C8-A007-4161-A1C3-63D9CFC39C29}" type="parTrans" cxnId="{5E7C5DF5-86EC-4200-9C8B-9C3EB1BBB06F}">
      <dgm:prSet/>
      <dgm:spPr/>
      <dgm:t>
        <a:bodyPr/>
        <a:lstStyle/>
        <a:p>
          <a:endParaRPr lang="en-US"/>
        </a:p>
      </dgm:t>
    </dgm:pt>
    <dgm:pt modelId="{A4F0B639-F82F-4216-8C07-5B972BBCF207}" type="sibTrans" cxnId="{5E7C5DF5-86EC-4200-9C8B-9C3EB1BBB06F}">
      <dgm:prSet/>
      <dgm:spPr/>
      <dgm:t>
        <a:bodyPr/>
        <a:lstStyle/>
        <a:p>
          <a:endParaRPr lang="en-US"/>
        </a:p>
      </dgm:t>
    </dgm:pt>
    <dgm:pt modelId="{507E411B-2BEB-4EDD-9F04-D933BF8C6CBF}">
      <dgm:prSet/>
      <dgm:spPr/>
      <dgm:t>
        <a:bodyPr/>
        <a:lstStyle/>
        <a:p>
          <a:r>
            <a:rPr lang="en-US" b="0" i="0"/>
            <a:t>Closing Thought: Keep questioning and keep laughing—the combination might just change the world.</a:t>
          </a:r>
          <a:endParaRPr lang="en-US"/>
        </a:p>
      </dgm:t>
    </dgm:pt>
    <dgm:pt modelId="{CB832CF9-A563-4A60-9B69-7E52D9DC3FDC}" type="parTrans" cxnId="{3591B978-A398-4DD7-BC67-041BF0B925D1}">
      <dgm:prSet/>
      <dgm:spPr/>
      <dgm:t>
        <a:bodyPr/>
        <a:lstStyle/>
        <a:p>
          <a:endParaRPr lang="en-US"/>
        </a:p>
      </dgm:t>
    </dgm:pt>
    <dgm:pt modelId="{C12231D1-3888-4171-A108-D0EB4495FCF8}" type="sibTrans" cxnId="{3591B978-A398-4DD7-BC67-041BF0B925D1}">
      <dgm:prSet/>
      <dgm:spPr/>
      <dgm:t>
        <a:bodyPr/>
        <a:lstStyle/>
        <a:p>
          <a:endParaRPr lang="en-US"/>
        </a:p>
      </dgm:t>
    </dgm:pt>
    <dgm:pt modelId="{A03E4771-72D5-7447-B116-44D301B02AA3}" type="pres">
      <dgm:prSet presAssocID="{5DB1EB83-44D6-412E-A77B-93EBB4130D12}" presName="diagram" presStyleCnt="0">
        <dgm:presLayoutVars>
          <dgm:dir/>
          <dgm:resizeHandles/>
        </dgm:presLayoutVars>
      </dgm:prSet>
      <dgm:spPr/>
    </dgm:pt>
    <dgm:pt modelId="{66748443-4508-8244-98CA-3BE84A4EB152}" type="pres">
      <dgm:prSet presAssocID="{535B90B1-2BDE-4865-B229-1A1075EB541F}" presName="firstNode" presStyleLbl="node1" presStyleIdx="0" presStyleCnt="2">
        <dgm:presLayoutVars>
          <dgm:bulletEnabled val="1"/>
        </dgm:presLayoutVars>
      </dgm:prSet>
      <dgm:spPr/>
    </dgm:pt>
    <dgm:pt modelId="{D9A0121B-AA09-A646-8E36-19D9832C920E}" type="pres">
      <dgm:prSet presAssocID="{A4F0B639-F82F-4216-8C07-5B972BBCF207}" presName="sibTrans" presStyleLbl="sibTrans2D1" presStyleIdx="0" presStyleCnt="1"/>
      <dgm:spPr/>
    </dgm:pt>
    <dgm:pt modelId="{DDB3253F-F35A-7C45-B08B-A1CB9A83F3BB}" type="pres">
      <dgm:prSet presAssocID="{507E411B-2BEB-4EDD-9F04-D933BF8C6CBF}" presName="lastNode" presStyleLbl="node1" presStyleIdx="1" presStyleCnt="2">
        <dgm:presLayoutVars>
          <dgm:bulletEnabled val="1"/>
        </dgm:presLayoutVars>
      </dgm:prSet>
      <dgm:spPr/>
    </dgm:pt>
  </dgm:ptLst>
  <dgm:cxnLst>
    <dgm:cxn modelId="{F2E8FD33-3AAD-C640-AC98-8FE28D7CCF54}" type="presOf" srcId="{507E411B-2BEB-4EDD-9F04-D933BF8C6CBF}" destId="{DDB3253F-F35A-7C45-B08B-A1CB9A83F3BB}" srcOrd="0" destOrd="0" presId="urn:microsoft.com/office/officeart/2005/8/layout/bProcess2"/>
    <dgm:cxn modelId="{3591B978-A398-4DD7-BC67-041BF0B925D1}" srcId="{5DB1EB83-44D6-412E-A77B-93EBB4130D12}" destId="{507E411B-2BEB-4EDD-9F04-D933BF8C6CBF}" srcOrd="1" destOrd="0" parTransId="{CB832CF9-A563-4A60-9B69-7E52D9DC3FDC}" sibTransId="{C12231D1-3888-4171-A108-D0EB4495FCF8}"/>
    <dgm:cxn modelId="{1267D0A8-1C48-0B41-9FAB-90F7F8E1EFF5}" type="presOf" srcId="{5DB1EB83-44D6-412E-A77B-93EBB4130D12}" destId="{A03E4771-72D5-7447-B116-44D301B02AA3}" srcOrd="0" destOrd="0" presId="urn:microsoft.com/office/officeart/2005/8/layout/bProcess2"/>
    <dgm:cxn modelId="{C96462B4-4607-6E41-B65D-DA8026F39533}" type="presOf" srcId="{535B90B1-2BDE-4865-B229-1A1075EB541F}" destId="{66748443-4508-8244-98CA-3BE84A4EB152}" srcOrd="0" destOrd="0" presId="urn:microsoft.com/office/officeart/2005/8/layout/bProcess2"/>
    <dgm:cxn modelId="{26B515BE-82A5-C14A-B680-455A30DB7F90}" type="presOf" srcId="{A4F0B639-F82F-4216-8C07-5B972BBCF207}" destId="{D9A0121B-AA09-A646-8E36-19D9832C920E}" srcOrd="0" destOrd="0" presId="urn:microsoft.com/office/officeart/2005/8/layout/bProcess2"/>
    <dgm:cxn modelId="{5E7C5DF5-86EC-4200-9C8B-9C3EB1BBB06F}" srcId="{5DB1EB83-44D6-412E-A77B-93EBB4130D12}" destId="{535B90B1-2BDE-4865-B229-1A1075EB541F}" srcOrd="0" destOrd="0" parTransId="{2D6916C8-A007-4161-A1C3-63D9CFC39C29}" sibTransId="{A4F0B639-F82F-4216-8C07-5B972BBCF207}"/>
    <dgm:cxn modelId="{63C3EE46-8722-B541-8001-BD051936DCE8}" type="presParOf" srcId="{A03E4771-72D5-7447-B116-44D301B02AA3}" destId="{66748443-4508-8244-98CA-3BE84A4EB152}" srcOrd="0" destOrd="0" presId="urn:microsoft.com/office/officeart/2005/8/layout/bProcess2"/>
    <dgm:cxn modelId="{3C2FAE5B-854E-E840-8A8A-4D70D5703F57}" type="presParOf" srcId="{A03E4771-72D5-7447-B116-44D301B02AA3}" destId="{D9A0121B-AA09-A646-8E36-19D9832C920E}" srcOrd="1" destOrd="0" presId="urn:microsoft.com/office/officeart/2005/8/layout/bProcess2"/>
    <dgm:cxn modelId="{D9337D02-09BE-A548-BAF6-0AA35B4D36FA}" type="presParOf" srcId="{A03E4771-72D5-7447-B116-44D301B02AA3}" destId="{DDB3253F-F35A-7C45-B08B-A1CB9A83F3BB}"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BC9C18-EE38-6E49-A4CE-22084826F9EF}">
      <dsp:nvSpPr>
        <dsp:cNvPr id="0" name=""/>
        <dsp:cNvSpPr/>
      </dsp:nvSpPr>
      <dsp:spPr>
        <a:xfrm>
          <a:off x="0" y="0"/>
          <a:ext cx="4429376" cy="104170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Human rights and the SDGs are fundamentally interconnected. Respecting human rights is crucial to achieving goals like reducing inequality (SDG 10), promoting decent work (SDG 8), and achieving gender equality (SDG 5).</a:t>
          </a:r>
          <a:endParaRPr lang="en-US" sz="1200" kern="1200"/>
        </a:p>
      </dsp:txBody>
      <dsp:txXfrm>
        <a:off x="30510" y="30510"/>
        <a:ext cx="3217271" cy="980685"/>
      </dsp:txXfrm>
    </dsp:sp>
    <dsp:sp modelId="{B9BE516B-36A3-E148-942E-2C0A487DEBBD}">
      <dsp:nvSpPr>
        <dsp:cNvPr id="0" name=""/>
        <dsp:cNvSpPr/>
      </dsp:nvSpPr>
      <dsp:spPr>
        <a:xfrm>
          <a:off x="370960" y="1231106"/>
          <a:ext cx="4429376" cy="1041705"/>
        </a:xfrm>
        <a:prstGeom prst="roundRect">
          <a:avLst>
            <a:gd name="adj" fmla="val 10000"/>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Modern Tendencies: Businesses are increasingly pressured to align their strategies with the SDGs, not just as a matter of corporate social responsibility (CSR) but as a way to ensure long-term sustainability.</a:t>
          </a:r>
          <a:endParaRPr lang="en-US" sz="1200" kern="1200"/>
        </a:p>
      </dsp:txBody>
      <dsp:txXfrm>
        <a:off x="401470" y="1261616"/>
        <a:ext cx="3320287" cy="980685"/>
      </dsp:txXfrm>
    </dsp:sp>
    <dsp:sp modelId="{E20F913B-6293-7843-804B-7C85B9C8EA27}">
      <dsp:nvSpPr>
        <dsp:cNvPr id="0" name=""/>
        <dsp:cNvSpPr/>
      </dsp:nvSpPr>
      <dsp:spPr>
        <a:xfrm>
          <a:off x="736383" y="2462213"/>
          <a:ext cx="4429376" cy="1041705"/>
        </a:xfrm>
        <a:prstGeom prst="roundRect">
          <a:avLst>
            <a:gd name="adj" fmla="val 10000"/>
          </a:avLst>
        </a:prstGeom>
        <a:solidFill>
          <a:schemeClr val="accent2">
            <a:hueOff val="4295742"/>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Analysis: Companies that ignore human rights risk damaging their reputation and profitability. Investors and consumers are increasingly demanding transparency and ethical practices.</a:t>
          </a:r>
          <a:endParaRPr lang="en-US" sz="1200" kern="1200"/>
        </a:p>
      </dsp:txBody>
      <dsp:txXfrm>
        <a:off x="766893" y="2492723"/>
        <a:ext cx="3325823" cy="980685"/>
      </dsp:txXfrm>
    </dsp:sp>
    <dsp:sp modelId="{D07C7560-2D6E-3143-BD8E-AA4B2B39F5DD}">
      <dsp:nvSpPr>
        <dsp:cNvPr id="0" name=""/>
        <dsp:cNvSpPr/>
      </dsp:nvSpPr>
      <dsp:spPr>
        <a:xfrm>
          <a:off x="1107343" y="3693319"/>
          <a:ext cx="4429376" cy="1041705"/>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dirty="0"/>
            <a:t>Think: Aligning business with human rights and SDGs is like convincing a cat to take a bath—possible, but usually requires some serious motivation.</a:t>
          </a:r>
          <a:endParaRPr lang="en-US" sz="1200" kern="1200" dirty="0"/>
        </a:p>
      </dsp:txBody>
      <dsp:txXfrm>
        <a:off x="1137853" y="3723829"/>
        <a:ext cx="3320287" cy="980685"/>
      </dsp:txXfrm>
    </dsp:sp>
    <dsp:sp modelId="{727DC733-85FA-7C4E-8630-108FB7B192A7}">
      <dsp:nvSpPr>
        <dsp:cNvPr id="0" name=""/>
        <dsp:cNvSpPr/>
      </dsp:nvSpPr>
      <dsp:spPr>
        <a:xfrm>
          <a:off x="3752267" y="797851"/>
          <a:ext cx="677108" cy="677108"/>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3904616" y="797851"/>
        <a:ext cx="372410" cy="509524"/>
      </dsp:txXfrm>
    </dsp:sp>
    <dsp:sp modelId="{65C4217F-2542-5A40-81BD-CDC01FBD8FE1}">
      <dsp:nvSpPr>
        <dsp:cNvPr id="0" name=""/>
        <dsp:cNvSpPr/>
      </dsp:nvSpPr>
      <dsp:spPr>
        <a:xfrm>
          <a:off x="4123227" y="2028958"/>
          <a:ext cx="677108" cy="677108"/>
        </a:xfrm>
        <a:prstGeom prst="downArrow">
          <a:avLst>
            <a:gd name="adj1" fmla="val 55000"/>
            <a:gd name="adj2" fmla="val 45000"/>
          </a:avLst>
        </a:prstGeom>
        <a:solidFill>
          <a:schemeClr val="accent2">
            <a:tint val="40000"/>
            <a:alpha val="90000"/>
            <a:hueOff val="3367362"/>
            <a:satOff val="-31116"/>
            <a:lumOff val="-3508"/>
            <a:alphaOff val="0"/>
          </a:schemeClr>
        </a:solidFill>
        <a:ln w="19050" cap="flat" cmpd="sng" algn="ctr">
          <a:solidFill>
            <a:schemeClr val="accent2">
              <a:tint val="40000"/>
              <a:alpha val="90000"/>
              <a:hueOff val="3367362"/>
              <a:satOff val="-31116"/>
              <a:lumOff val="-35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4275576" y="2028958"/>
        <a:ext cx="372410" cy="509524"/>
      </dsp:txXfrm>
    </dsp:sp>
    <dsp:sp modelId="{D13805D5-4154-3A46-BF58-CA47C2149D53}">
      <dsp:nvSpPr>
        <dsp:cNvPr id="0" name=""/>
        <dsp:cNvSpPr/>
      </dsp:nvSpPr>
      <dsp:spPr>
        <a:xfrm>
          <a:off x="4488651" y="3260064"/>
          <a:ext cx="677108" cy="677108"/>
        </a:xfrm>
        <a:prstGeom prst="downArrow">
          <a:avLst>
            <a:gd name="adj1" fmla="val 55000"/>
            <a:gd name="adj2" fmla="val 45000"/>
          </a:avLst>
        </a:prstGeom>
        <a:solidFill>
          <a:schemeClr val="accent2">
            <a:tint val="40000"/>
            <a:alpha val="90000"/>
            <a:hueOff val="6734724"/>
            <a:satOff val="-62232"/>
            <a:lumOff val="-7015"/>
            <a:alphaOff val="0"/>
          </a:schemeClr>
        </a:solidFill>
        <a:ln w="19050" cap="flat" cmpd="sng" algn="ctr">
          <a:solidFill>
            <a:schemeClr val="accent2">
              <a:tint val="40000"/>
              <a:alpha val="90000"/>
              <a:hueOff val="6734724"/>
              <a:satOff val="-62232"/>
              <a:lumOff val="-70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4641000" y="3260064"/>
        <a:ext cx="372410" cy="509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B0DA2-150E-4FAC-9076-C47A63FC184F}">
      <dsp:nvSpPr>
        <dsp:cNvPr id="0" name=""/>
        <dsp:cNvSpPr/>
      </dsp:nvSpPr>
      <dsp:spPr>
        <a:xfrm>
          <a:off x="0" y="681"/>
          <a:ext cx="10644554" cy="159488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C777B3-5D78-44F9-85A8-8F7263C2E1FF}">
      <dsp:nvSpPr>
        <dsp:cNvPr id="0" name=""/>
        <dsp:cNvSpPr/>
      </dsp:nvSpPr>
      <dsp:spPr>
        <a:xfrm>
          <a:off x="482453" y="359531"/>
          <a:ext cx="877187" cy="87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EFEC00-E13D-4C9D-BA7D-450B91AFE7F4}">
      <dsp:nvSpPr>
        <dsp:cNvPr id="0" name=""/>
        <dsp:cNvSpPr/>
      </dsp:nvSpPr>
      <dsp:spPr>
        <a:xfrm>
          <a:off x="1842094" y="681"/>
          <a:ext cx="8802459" cy="1594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92" tIns="168792" rIns="168792" bIns="168792" numCol="1" spcCol="1270" anchor="ctr" anchorCtr="0">
          <a:noAutofit/>
        </a:bodyPr>
        <a:lstStyle/>
        <a:p>
          <a:pPr marL="0" lvl="0" indent="0" algn="l" defTabSz="844550">
            <a:lnSpc>
              <a:spcPct val="90000"/>
            </a:lnSpc>
            <a:spcBef>
              <a:spcPct val="0"/>
            </a:spcBef>
            <a:spcAft>
              <a:spcPct val="35000"/>
            </a:spcAft>
            <a:buNone/>
          </a:pPr>
          <a:r>
            <a:rPr lang="en-US" sz="1900" b="0" i="0" kern="1200" dirty="0"/>
            <a:t>Explanation : The UNGPs stress the importance of grievance mechanisms, both judicial (courts) and non-judicial (ombudspersons, mediation).</a:t>
          </a:r>
          <a:endParaRPr lang="en-US" sz="1900" kern="1200" dirty="0"/>
        </a:p>
      </dsp:txBody>
      <dsp:txXfrm>
        <a:off x="1842094" y="681"/>
        <a:ext cx="8802459" cy="1594886"/>
      </dsp:txXfrm>
    </dsp:sp>
    <dsp:sp modelId="{AEA6FD16-D906-42B5-8B98-B1C53DB285E0}">
      <dsp:nvSpPr>
        <dsp:cNvPr id="0" name=""/>
        <dsp:cNvSpPr/>
      </dsp:nvSpPr>
      <dsp:spPr>
        <a:xfrm>
          <a:off x="0" y="1994290"/>
          <a:ext cx="10644554" cy="159488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28DB8C-2242-4A9F-B441-2182E6C67AA0}">
      <dsp:nvSpPr>
        <dsp:cNvPr id="0" name=""/>
        <dsp:cNvSpPr/>
      </dsp:nvSpPr>
      <dsp:spPr>
        <a:xfrm>
          <a:off x="482453" y="2353139"/>
          <a:ext cx="877187" cy="87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B8B704-FAB9-4B16-AE73-E38F65BA50C8}">
      <dsp:nvSpPr>
        <dsp:cNvPr id="0" name=""/>
        <dsp:cNvSpPr/>
      </dsp:nvSpPr>
      <dsp:spPr>
        <a:xfrm>
          <a:off x="1842094" y="1994290"/>
          <a:ext cx="8802459" cy="1594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92" tIns="168792" rIns="168792" bIns="168792" numCol="1" spcCol="1270" anchor="ctr" anchorCtr="0">
          <a:noAutofit/>
        </a:bodyPr>
        <a:lstStyle/>
        <a:p>
          <a:pPr marL="0" lvl="0" indent="0" algn="l" defTabSz="844550">
            <a:lnSpc>
              <a:spcPct val="90000"/>
            </a:lnSpc>
            <a:spcBef>
              <a:spcPct val="0"/>
            </a:spcBef>
            <a:spcAft>
              <a:spcPct val="35000"/>
            </a:spcAft>
            <a:buNone/>
          </a:pPr>
          <a:r>
            <a:rPr lang="en-US" sz="1900" b="0" i="0" kern="1200"/>
            <a:t>Challenges : Many victims face barriers such as lack of awareness, fear of retaliation, or weak legal systems.</a:t>
          </a:r>
          <a:endParaRPr lang="en-US" sz="1900" kern="1200"/>
        </a:p>
      </dsp:txBody>
      <dsp:txXfrm>
        <a:off x="1842094" y="1994290"/>
        <a:ext cx="8802459" cy="1594886"/>
      </dsp:txXfrm>
    </dsp:sp>
    <dsp:sp modelId="{73CFF6CF-EB56-47DF-903A-3C47CEC650C1}">
      <dsp:nvSpPr>
        <dsp:cNvPr id="0" name=""/>
        <dsp:cNvSpPr/>
      </dsp:nvSpPr>
      <dsp:spPr>
        <a:xfrm>
          <a:off x="0" y="3987898"/>
          <a:ext cx="10644554" cy="159488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3C09C4-7097-44DE-B897-230EAA95F30E}">
      <dsp:nvSpPr>
        <dsp:cNvPr id="0" name=""/>
        <dsp:cNvSpPr/>
      </dsp:nvSpPr>
      <dsp:spPr>
        <a:xfrm>
          <a:off x="482453" y="4346748"/>
          <a:ext cx="877187" cy="877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FD1B23-9211-44C7-A177-F17C603A3AD1}">
      <dsp:nvSpPr>
        <dsp:cNvPr id="0" name=""/>
        <dsp:cNvSpPr/>
      </dsp:nvSpPr>
      <dsp:spPr>
        <a:xfrm>
          <a:off x="1842094" y="3987898"/>
          <a:ext cx="8802459" cy="15948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792" tIns="168792" rIns="168792" bIns="168792" numCol="1" spcCol="1270" anchor="ctr" anchorCtr="0">
          <a:noAutofit/>
        </a:bodyPr>
        <a:lstStyle/>
        <a:p>
          <a:pPr marL="0" lvl="0" indent="0" algn="l" defTabSz="844550">
            <a:lnSpc>
              <a:spcPct val="90000"/>
            </a:lnSpc>
            <a:spcBef>
              <a:spcPct val="0"/>
            </a:spcBef>
            <a:spcAft>
              <a:spcPct val="35000"/>
            </a:spcAft>
            <a:buNone/>
          </a:pPr>
          <a:r>
            <a:rPr lang="en-US" sz="1900" b="0" i="0" kern="1200" dirty="0"/>
            <a:t>After the Rana Plaza collapse in Bangladesh, the Accord on Fire and Building Safety provided a non-judicial remedy for affected workers, funded by global brands.</a:t>
          </a:r>
          <a:r>
            <a:rPr lang="en" sz="1900" b="0" i="0" kern="1200" dirty="0"/>
            <a:t> </a:t>
          </a:r>
        </a:p>
        <a:p>
          <a:pPr marL="0" lvl="0" indent="0" algn="l" defTabSz="844550">
            <a:lnSpc>
              <a:spcPct val="90000"/>
            </a:lnSpc>
            <a:spcBef>
              <a:spcPct val="0"/>
            </a:spcBef>
            <a:spcAft>
              <a:spcPct val="35000"/>
            </a:spcAft>
            <a:buNone/>
          </a:pPr>
          <a:r>
            <a:rPr lang="en" sz="1900" b="0" i="0" kern="1200" dirty="0"/>
            <a:t>https://</a:t>
          </a:r>
          <a:r>
            <a:rPr lang="en" sz="1900" b="0" i="0" kern="1200" dirty="0" err="1"/>
            <a:t>bangladeshaccord.org</a:t>
          </a:r>
          <a:r>
            <a:rPr lang="en" sz="1900" b="0" i="0" kern="1200" dirty="0"/>
            <a:t>/?</a:t>
          </a:r>
          <a:r>
            <a:rPr lang="en" sz="1900" b="0" i="0" kern="1200" dirty="0" err="1"/>
            <a:t>spm</a:t>
          </a:r>
          <a:r>
            <a:rPr lang="en" sz="1900" b="0" i="0" kern="1200" dirty="0"/>
            <a:t>=a2ty_o01.29997173.0.0.46c5c921UAt9TN</a:t>
          </a:r>
          <a:endParaRPr lang="en-US" sz="1900" kern="1200" dirty="0"/>
        </a:p>
      </dsp:txBody>
      <dsp:txXfrm>
        <a:off x="1842094" y="3987898"/>
        <a:ext cx="8802459" cy="15948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A7D7F-8A4F-F04C-BE16-258A8CEE1A16}">
      <dsp:nvSpPr>
        <dsp:cNvPr id="0" name=""/>
        <dsp:cNvSpPr/>
      </dsp:nvSpPr>
      <dsp:spPr>
        <a:xfrm>
          <a:off x="0" y="0"/>
          <a:ext cx="9288654" cy="188676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a:t>France’s Duty of Vigilance Law (2017) forced large companies to publish plans addressing human rights risks. While groundbreaking, enforcement remains inconsistent.</a:t>
          </a:r>
          <a:endParaRPr lang="en-US" sz="2700" kern="1200"/>
        </a:p>
      </dsp:txBody>
      <dsp:txXfrm>
        <a:off x="55261" y="55261"/>
        <a:ext cx="7338539" cy="1776240"/>
      </dsp:txXfrm>
    </dsp:sp>
    <dsp:sp modelId="{9735BE17-A3C4-3C40-B490-D7C5E6689078}">
      <dsp:nvSpPr>
        <dsp:cNvPr id="0" name=""/>
        <dsp:cNvSpPr/>
      </dsp:nvSpPr>
      <dsp:spPr>
        <a:xfrm>
          <a:off x="1639174" y="2306042"/>
          <a:ext cx="9288654" cy="1886762"/>
        </a:xfrm>
        <a:prstGeom prst="roundRect">
          <a:avLst>
            <a:gd name="adj" fmla="val 10000"/>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Resume</a:t>
          </a:r>
          <a:br>
            <a:rPr lang="en-US" sz="2700" b="0" i="0" kern="1200"/>
          </a:br>
          <a:r>
            <a:rPr lang="en-US" sz="2700" b="0" i="0" kern="1200"/>
            <a:t>Getting corporations to follow human rights standards is like asking them to give up coffee—good luck with that!</a:t>
          </a:r>
          <a:endParaRPr lang="en-US" sz="2700" kern="1200"/>
        </a:p>
      </dsp:txBody>
      <dsp:txXfrm>
        <a:off x="1694435" y="2361303"/>
        <a:ext cx="6312562" cy="1776240"/>
      </dsp:txXfrm>
    </dsp:sp>
    <dsp:sp modelId="{8985721B-9259-E048-974B-9A9CC790AE4E}">
      <dsp:nvSpPr>
        <dsp:cNvPr id="0" name=""/>
        <dsp:cNvSpPr/>
      </dsp:nvSpPr>
      <dsp:spPr>
        <a:xfrm>
          <a:off x="8062259" y="1483204"/>
          <a:ext cx="1226395" cy="1226395"/>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38198" y="1483204"/>
        <a:ext cx="674517" cy="9228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B1203-B74A-4E75-85D5-E0EA129437A5}">
      <dsp:nvSpPr>
        <dsp:cNvPr id="0" name=""/>
        <dsp:cNvSpPr/>
      </dsp:nvSpPr>
      <dsp:spPr>
        <a:xfrm>
          <a:off x="71034" y="1751231"/>
          <a:ext cx="726147" cy="72614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A8F424-6727-4565-814F-8676C253723E}">
      <dsp:nvSpPr>
        <dsp:cNvPr id="0" name=""/>
        <dsp:cNvSpPr/>
      </dsp:nvSpPr>
      <dsp:spPr>
        <a:xfrm>
          <a:off x="223525" y="1903722"/>
          <a:ext cx="421165" cy="42116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07C194-B056-4E01-ABA2-0B085AB1BF0E}">
      <dsp:nvSpPr>
        <dsp:cNvPr id="0" name=""/>
        <dsp:cNvSpPr/>
      </dsp:nvSpPr>
      <dsp:spPr>
        <a:xfrm>
          <a:off x="952785" y="1751231"/>
          <a:ext cx="1711633" cy="726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0" i="0" kern="1200" dirty="0"/>
            <a:t>Nike faced backlash in the 1990s over sweatshop labor. Their response? Investing in transparency and supplier audits. Today, they’re seen as an industry leader—but only after decades of effort.</a:t>
          </a:r>
          <a:endParaRPr lang="en-US" sz="1100" kern="1200" dirty="0"/>
        </a:p>
      </dsp:txBody>
      <dsp:txXfrm>
        <a:off x="952785" y="1751231"/>
        <a:ext cx="1711633" cy="726147"/>
      </dsp:txXfrm>
    </dsp:sp>
    <dsp:sp modelId="{669EFEB3-E4F9-4183-82AA-8C8284257730}">
      <dsp:nvSpPr>
        <dsp:cNvPr id="0" name=""/>
        <dsp:cNvSpPr/>
      </dsp:nvSpPr>
      <dsp:spPr>
        <a:xfrm>
          <a:off x="2962658" y="1751231"/>
          <a:ext cx="726147" cy="726147"/>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98D6AF-3D10-4299-A923-12D4E9B9C584}">
      <dsp:nvSpPr>
        <dsp:cNvPr id="0" name=""/>
        <dsp:cNvSpPr/>
      </dsp:nvSpPr>
      <dsp:spPr>
        <a:xfrm>
          <a:off x="3115149" y="1903722"/>
          <a:ext cx="421165" cy="42116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93DEC-F1B4-484E-A154-FD5C6C87A97B}">
      <dsp:nvSpPr>
        <dsp:cNvPr id="0" name=""/>
        <dsp:cNvSpPr/>
      </dsp:nvSpPr>
      <dsp:spPr>
        <a:xfrm>
          <a:off x="3844408" y="1751231"/>
          <a:ext cx="1711633" cy="726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0" i="0" kern="1200" dirty="0"/>
            <a:t>Resume:</a:t>
          </a:r>
          <a:br>
            <a:rPr lang="en-US" sz="1100" b="0" i="0" kern="1200" dirty="0"/>
          </a:br>
          <a:r>
            <a:rPr lang="en-US" sz="1100" b="0" i="0" kern="1200" dirty="0"/>
            <a:t>Corporate responsibility to respect human rights is like a unicorn—everyone talks about it, but seeing it in practice is a whole different story.</a:t>
          </a:r>
          <a:endParaRPr lang="en-US" sz="1100" kern="1200" dirty="0"/>
        </a:p>
      </dsp:txBody>
      <dsp:txXfrm>
        <a:off x="3844408" y="1751231"/>
        <a:ext cx="1711633" cy="7261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1605B-41B3-4D7A-9F14-DB04ACCC23B4}">
      <dsp:nvSpPr>
        <dsp:cNvPr id="0" name=""/>
        <dsp:cNvSpPr/>
      </dsp:nvSpPr>
      <dsp:spPr>
        <a:xfrm>
          <a:off x="0" y="531"/>
          <a:ext cx="105156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656A6-584D-458C-AE44-2B6E962E4CC2}">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0EFC745-31A0-4327-9F20-EF534514D0E0}">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b="0" i="0" kern="1200"/>
            <a:t>Companies are expected not just to avoid causing harm but to actively assess and mitigate human rights risks in their operations.</a:t>
          </a:r>
          <a:endParaRPr lang="en-US" sz="2300" kern="1200"/>
        </a:p>
      </dsp:txBody>
      <dsp:txXfrm>
        <a:off x="1435590" y="531"/>
        <a:ext cx="9080009" cy="1242935"/>
      </dsp:txXfrm>
    </dsp:sp>
    <dsp:sp modelId="{F5D0D90A-0CA5-4FC4-9646-127031A970B5}">
      <dsp:nvSpPr>
        <dsp:cNvPr id="0" name=""/>
        <dsp:cNvSpPr/>
      </dsp:nvSpPr>
      <dsp:spPr>
        <a:xfrm>
          <a:off x="0" y="1554201"/>
          <a:ext cx="105156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5D682C-D9B1-4E85-8813-300E277230D9}">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10305E-92FD-4258-8142-68B912FE46F0}">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b="0" i="0" kern="1200"/>
            <a:t>Analysis: Modern business practices increasingly integrate human rights policies into governance frameworks, linking compliance to long-term profitability and social license to operate.</a:t>
          </a:r>
          <a:endParaRPr lang="en-US" sz="2300" kern="1200"/>
        </a:p>
      </dsp:txBody>
      <dsp:txXfrm>
        <a:off x="1435590" y="1554201"/>
        <a:ext cx="9080009" cy="1242935"/>
      </dsp:txXfrm>
    </dsp:sp>
    <dsp:sp modelId="{C5F3F704-B972-4B5D-8CE1-E8C50FC9AC75}">
      <dsp:nvSpPr>
        <dsp:cNvPr id="0" name=""/>
        <dsp:cNvSpPr/>
      </dsp:nvSpPr>
      <dsp:spPr>
        <a:xfrm>
          <a:off x="0" y="3107870"/>
          <a:ext cx="105156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8811C4-FD0E-4AE6-8D59-ECCF0E266703}">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8E5E8AE-CF3B-401E-AB5A-2D720952CB0E}">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b="0" i="0" kern="1200" dirty="0"/>
            <a:t>Trend: Corporate responsibility to respect human rights is like a unicorn—everyone talks about it, but seeing it in practice is a whole different story.</a:t>
          </a:r>
          <a:endParaRPr lang="en-US" sz="2300" kern="1200" dirty="0"/>
        </a:p>
      </dsp:txBody>
      <dsp:txXfrm>
        <a:off x="1435590" y="3107870"/>
        <a:ext cx="9080009" cy="1242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D85B7-8F3A-46D0-8C08-FBC919D05D0C}">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016714-9126-443E-A071-A5858CA39B6B}">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098BB4-378C-4885-8E03-EED7853FB2E6}">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0" i="0" kern="1200"/>
            <a:t>Balancing Profit and Ethics: Companies often argue that strict regulations hinder competitiveness.</a:t>
          </a:r>
          <a:endParaRPr lang="en-US" sz="2200" kern="1200"/>
        </a:p>
      </dsp:txBody>
      <dsp:txXfrm>
        <a:off x="1058686" y="1808"/>
        <a:ext cx="9456913" cy="916611"/>
      </dsp:txXfrm>
    </dsp:sp>
    <dsp:sp modelId="{5EE8EE71-56F7-499B-B8BC-B17CE9EBEE0C}">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A5F689-4452-4418-9D47-681F34CE781A}">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1B1876-2840-4F50-BA0C-F6E000C64903}">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0" i="0" kern="1200"/>
            <a:t>Practical Challenges: Effective human rights monitoring in complex supply chains can be daunting.</a:t>
          </a:r>
          <a:endParaRPr lang="en-US" sz="2200" kern="1200"/>
        </a:p>
      </dsp:txBody>
      <dsp:txXfrm>
        <a:off x="1058686" y="1147573"/>
        <a:ext cx="9456913" cy="916611"/>
      </dsp:txXfrm>
    </dsp:sp>
    <dsp:sp modelId="{49D7D34D-A129-40EC-9B24-B44762865260}">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79B838-C79C-40A3-8FFE-F8A82A6647F7}">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0BDE30-762E-4D56-8BEC-C5D214CF4987}">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0" i="0" kern="1200"/>
            <a:t>Modern Reality: Social media scrutiny forces companies to act faster and more transparently than ever before.</a:t>
          </a:r>
          <a:endParaRPr lang="en-US" sz="2200" kern="1200"/>
        </a:p>
      </dsp:txBody>
      <dsp:txXfrm>
        <a:off x="1058686" y="2293338"/>
        <a:ext cx="9456913" cy="916611"/>
      </dsp:txXfrm>
    </dsp:sp>
    <dsp:sp modelId="{4B0A8D26-B8CF-4AE5-9279-22584534C9CB}">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BA9D7B-B763-4EE7-BA0D-746A4DD9635D}">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B27C20-8AB3-4899-85B7-738EA606DDD9}">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977900">
            <a:lnSpc>
              <a:spcPct val="90000"/>
            </a:lnSpc>
            <a:spcBef>
              <a:spcPct val="0"/>
            </a:spcBef>
            <a:spcAft>
              <a:spcPct val="35000"/>
            </a:spcAft>
            <a:buNone/>
          </a:pPr>
          <a:r>
            <a:rPr lang="en-US" sz="2200" b="0" i="0" kern="1200" dirty="0"/>
            <a:t>Think: Corporate accountability is like a social media challenge—everyone’s doing it, but few get it right.</a:t>
          </a:r>
          <a:endParaRPr lang="en-US" sz="2200" kern="1200" dirty="0"/>
        </a:p>
      </dsp:txBody>
      <dsp:txXfrm>
        <a:off x="1058686" y="3439103"/>
        <a:ext cx="9456913" cy="9166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5DE86-FEBE-4947-A7E1-841CFD428DB9}">
      <dsp:nvSpPr>
        <dsp:cNvPr id="0" name=""/>
        <dsp:cNvSpPr/>
      </dsp:nvSpPr>
      <dsp:spPr>
        <a:xfrm>
          <a:off x="853" y="21822"/>
          <a:ext cx="3457633" cy="41491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537" tIns="0" rIns="341537" bIns="330200" numCol="1" spcCol="1270" anchor="t" anchorCtr="0">
          <a:noAutofit/>
        </a:bodyPr>
        <a:lstStyle/>
        <a:p>
          <a:pPr marL="0" lvl="0" indent="0" algn="l" defTabSz="844550">
            <a:lnSpc>
              <a:spcPct val="90000"/>
            </a:lnSpc>
            <a:spcBef>
              <a:spcPct val="0"/>
            </a:spcBef>
            <a:spcAft>
              <a:spcPct val="35000"/>
            </a:spcAft>
            <a:buNone/>
          </a:pPr>
          <a:r>
            <a:rPr lang="en-US" sz="1900" b="0" i="0" kern="1200"/>
            <a:t>Balancing human rights and business interests requires more than just good intentions—it needs robust policies, diligent implementation, and public accountability.</a:t>
          </a:r>
          <a:endParaRPr lang="en-US" sz="1900" kern="1200"/>
        </a:p>
      </dsp:txBody>
      <dsp:txXfrm>
        <a:off x="853" y="1681486"/>
        <a:ext cx="3457633" cy="2489496"/>
      </dsp:txXfrm>
    </dsp:sp>
    <dsp:sp modelId="{8FD6E759-D046-DF45-A21E-54796831B624}">
      <dsp:nvSpPr>
        <dsp:cNvPr id="0" name=""/>
        <dsp:cNvSpPr/>
      </dsp:nvSpPr>
      <dsp:spPr>
        <a:xfrm>
          <a:off x="853" y="21822"/>
          <a:ext cx="3457633" cy="16596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1537" tIns="165100" rIns="341537"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53" y="21822"/>
        <a:ext cx="3457633" cy="1659664"/>
      </dsp:txXfrm>
    </dsp:sp>
    <dsp:sp modelId="{EC497181-BDF8-FD43-9F74-8369EC5083CF}">
      <dsp:nvSpPr>
        <dsp:cNvPr id="0" name=""/>
        <dsp:cNvSpPr/>
      </dsp:nvSpPr>
      <dsp:spPr>
        <a:xfrm>
          <a:off x="3735097" y="21822"/>
          <a:ext cx="3457633" cy="414916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537" tIns="0" rIns="341537" bIns="330200" numCol="1" spcCol="1270" anchor="t" anchorCtr="0">
          <a:noAutofit/>
        </a:bodyPr>
        <a:lstStyle/>
        <a:p>
          <a:pPr marL="0" lvl="0" indent="0" algn="l" defTabSz="844550">
            <a:lnSpc>
              <a:spcPct val="90000"/>
            </a:lnSpc>
            <a:spcBef>
              <a:spcPct val="0"/>
            </a:spcBef>
            <a:spcAft>
              <a:spcPct val="35000"/>
            </a:spcAft>
            <a:buNone/>
          </a:pPr>
          <a:r>
            <a:rPr lang="en-US" sz="1900" b="0" i="0" kern="1200"/>
            <a:t>Provocation: Can we ever make respecting human rights as instinctive as pursuing profit?</a:t>
          </a:r>
          <a:endParaRPr lang="en-US" sz="1900" kern="1200"/>
        </a:p>
      </dsp:txBody>
      <dsp:txXfrm>
        <a:off x="3735097" y="1681486"/>
        <a:ext cx="3457633" cy="2489496"/>
      </dsp:txXfrm>
    </dsp:sp>
    <dsp:sp modelId="{FC5B98E8-3475-034A-AD75-CBCAD622FBC1}">
      <dsp:nvSpPr>
        <dsp:cNvPr id="0" name=""/>
        <dsp:cNvSpPr/>
      </dsp:nvSpPr>
      <dsp:spPr>
        <a:xfrm>
          <a:off x="3735097" y="21822"/>
          <a:ext cx="3457633" cy="16596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1537" tIns="165100" rIns="341537"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735097" y="21822"/>
        <a:ext cx="3457633" cy="1659664"/>
      </dsp:txXfrm>
    </dsp:sp>
    <dsp:sp modelId="{AC5876F5-3902-8145-9B32-04511F207FEB}">
      <dsp:nvSpPr>
        <dsp:cNvPr id="0" name=""/>
        <dsp:cNvSpPr/>
      </dsp:nvSpPr>
      <dsp:spPr>
        <a:xfrm>
          <a:off x="7469341" y="21822"/>
          <a:ext cx="3457633" cy="414916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1537" tIns="0" rIns="341537" bIns="330200" numCol="1" spcCol="1270" anchor="t" anchorCtr="0">
          <a:noAutofit/>
        </a:bodyPr>
        <a:lstStyle/>
        <a:p>
          <a:pPr marL="0" lvl="0" indent="0" algn="l" defTabSz="844550">
            <a:lnSpc>
              <a:spcPct val="90000"/>
            </a:lnSpc>
            <a:spcBef>
              <a:spcPct val="0"/>
            </a:spcBef>
            <a:spcAft>
              <a:spcPct val="35000"/>
            </a:spcAft>
            <a:buNone/>
          </a:pPr>
          <a:r>
            <a:rPr lang="en-US" sz="1900" b="0" i="0" kern="1200" dirty="0"/>
            <a:t>Trend: The real challenge of corporate ethics—getting CEOs to read more than the executive summary.</a:t>
          </a:r>
          <a:endParaRPr lang="en-US" sz="1900" kern="1200" dirty="0"/>
        </a:p>
      </dsp:txBody>
      <dsp:txXfrm>
        <a:off x="7469341" y="1681486"/>
        <a:ext cx="3457633" cy="2489496"/>
      </dsp:txXfrm>
    </dsp:sp>
    <dsp:sp modelId="{3E7D5733-8280-6B45-8DD5-307ECF6A6058}">
      <dsp:nvSpPr>
        <dsp:cNvPr id="0" name=""/>
        <dsp:cNvSpPr/>
      </dsp:nvSpPr>
      <dsp:spPr>
        <a:xfrm>
          <a:off x="7469341" y="21822"/>
          <a:ext cx="3457633" cy="16596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1537" tIns="165100" rIns="341537"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469341" y="21822"/>
        <a:ext cx="3457633" cy="16596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F9BF9-A6CC-B949-BFEB-EDED5DAAE261}">
      <dsp:nvSpPr>
        <dsp:cNvPr id="0" name=""/>
        <dsp:cNvSpPr/>
      </dsp:nvSpPr>
      <dsp:spPr>
        <a:xfrm>
          <a:off x="380489" y="0"/>
          <a:ext cx="5530735" cy="5530735"/>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3D6C65-46A8-114C-AA54-9E6C25BFA939}">
      <dsp:nvSpPr>
        <dsp:cNvPr id="0" name=""/>
        <dsp:cNvSpPr/>
      </dsp:nvSpPr>
      <dsp:spPr>
        <a:xfrm>
          <a:off x="905909" y="525419"/>
          <a:ext cx="2156986" cy="215698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a:t>Can the private sector truly lead human rights protection without external enforcement?</a:t>
          </a:r>
          <a:endParaRPr lang="en-US" sz="1700" kern="1200"/>
        </a:p>
      </dsp:txBody>
      <dsp:txXfrm>
        <a:off x="1011204" y="630714"/>
        <a:ext cx="1946396" cy="1946396"/>
      </dsp:txXfrm>
    </dsp:sp>
    <dsp:sp modelId="{CAE8F6D8-C9F8-7B48-BD25-6125F0539737}">
      <dsp:nvSpPr>
        <dsp:cNvPr id="0" name=""/>
        <dsp:cNvSpPr/>
      </dsp:nvSpPr>
      <dsp:spPr>
        <a:xfrm>
          <a:off x="3228818" y="525419"/>
          <a:ext cx="2156986" cy="2156986"/>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a:t>How can humor effectively raise awareness about corporate responsibility?</a:t>
          </a:r>
          <a:endParaRPr lang="en-US" sz="1700" kern="1200"/>
        </a:p>
      </dsp:txBody>
      <dsp:txXfrm>
        <a:off x="3334113" y="630714"/>
        <a:ext cx="1946396" cy="1946396"/>
      </dsp:txXfrm>
    </dsp:sp>
    <dsp:sp modelId="{BEC6B3C4-D4ED-7948-B33E-B79562B93F17}">
      <dsp:nvSpPr>
        <dsp:cNvPr id="0" name=""/>
        <dsp:cNvSpPr/>
      </dsp:nvSpPr>
      <dsp:spPr>
        <a:xfrm>
          <a:off x="905909" y="2848328"/>
          <a:ext cx="2156986" cy="215698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a:t>Are modern business practices genuinely shifting towards human rights, or just rebranding old habits?</a:t>
          </a:r>
          <a:endParaRPr lang="en-US" sz="1700" kern="1200"/>
        </a:p>
      </dsp:txBody>
      <dsp:txXfrm>
        <a:off x="1011204" y="2953623"/>
        <a:ext cx="1946396" cy="1946396"/>
      </dsp:txXfrm>
    </dsp:sp>
    <dsp:sp modelId="{D95D2FD9-BB49-CC42-855E-A1695419B085}">
      <dsp:nvSpPr>
        <dsp:cNvPr id="0" name=""/>
        <dsp:cNvSpPr/>
      </dsp:nvSpPr>
      <dsp:spPr>
        <a:xfrm>
          <a:off x="3228818" y="2848328"/>
          <a:ext cx="2156986" cy="215698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a:t>Is Spain’s approach to human rights protection sufficiently comprehensive?</a:t>
          </a:r>
          <a:endParaRPr lang="en-US" sz="1700" kern="1200"/>
        </a:p>
      </dsp:txBody>
      <dsp:txXfrm>
        <a:off x="3334113" y="2953623"/>
        <a:ext cx="1946396" cy="19463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748443-4508-8244-98CA-3BE84A4EB152}">
      <dsp:nvSpPr>
        <dsp:cNvPr id="0" name=""/>
        <dsp:cNvSpPr/>
      </dsp:nvSpPr>
      <dsp:spPr>
        <a:xfrm>
          <a:off x="228107" y="2079"/>
          <a:ext cx="4188645" cy="4188645"/>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0" i="0" kern="1200"/>
            <a:t>A lie can travel halfway around the world while the truth is putting on its shoes." — Mark Twain</a:t>
          </a:r>
          <a:endParaRPr lang="en-US" sz="2900" kern="1200"/>
        </a:p>
      </dsp:txBody>
      <dsp:txXfrm>
        <a:off x="841520" y="615492"/>
        <a:ext cx="2961819" cy="2961819"/>
      </dsp:txXfrm>
    </dsp:sp>
    <dsp:sp modelId="{D9A0121B-AA09-A646-8E36-19D9832C920E}">
      <dsp:nvSpPr>
        <dsp:cNvPr id="0" name=""/>
        <dsp:cNvSpPr/>
      </dsp:nvSpPr>
      <dsp:spPr>
        <a:xfrm rot="5400000">
          <a:off x="4762316" y="1541406"/>
          <a:ext cx="1466025" cy="1109991"/>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B3253F-F35A-7C45-B08B-A1CB9A83F3BB}">
      <dsp:nvSpPr>
        <dsp:cNvPr id="0" name=""/>
        <dsp:cNvSpPr/>
      </dsp:nvSpPr>
      <dsp:spPr>
        <a:xfrm>
          <a:off x="6511075" y="2079"/>
          <a:ext cx="4188645" cy="4188645"/>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0" i="0" kern="1200"/>
            <a:t>Closing Thought: Keep questioning and keep laughing—the combination might just change the world.</a:t>
          </a:r>
          <a:endParaRPr lang="en-US" sz="2900" kern="1200"/>
        </a:p>
      </dsp:txBody>
      <dsp:txXfrm>
        <a:off x="7124488" y="615492"/>
        <a:ext cx="2961819" cy="296181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976B5-EBF4-C841-9EC8-ABE5520015A7}" type="datetimeFigureOut">
              <a:rPr lang="ru-UA" smtClean="0"/>
              <a:t>19.03.2025</a:t>
            </a:fld>
            <a:endParaRPr lang="ru-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1D4041-421B-C04E-B257-11A0E2C123DE}" type="slidenum">
              <a:rPr lang="ru-UA" smtClean="0"/>
              <a:t>‹#›</a:t>
            </a:fld>
            <a:endParaRPr lang="ru-UA"/>
          </a:p>
        </p:txBody>
      </p:sp>
    </p:spTree>
    <p:extLst>
      <p:ext uri="{BB962C8B-B14F-4D97-AF65-F5344CB8AC3E}">
        <p14:creationId xmlns:p14="http://schemas.microsoft.com/office/powerpoint/2010/main" val="426555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D09CA-DCB2-CAA4-705C-E4FDC0D5D06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UA"/>
          </a:p>
        </p:txBody>
      </p:sp>
      <p:sp>
        <p:nvSpPr>
          <p:cNvPr id="3" name="Подзаголовок 2">
            <a:extLst>
              <a:ext uri="{FF2B5EF4-FFF2-40B4-BE49-F238E27FC236}">
                <a16:creationId xmlns:a16="http://schemas.microsoft.com/office/drawing/2014/main" id="{3EB87C11-C7F5-290D-F36A-80DBA7DF3C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UA"/>
          </a:p>
        </p:txBody>
      </p:sp>
      <p:sp>
        <p:nvSpPr>
          <p:cNvPr id="4" name="Дата 3">
            <a:extLst>
              <a:ext uri="{FF2B5EF4-FFF2-40B4-BE49-F238E27FC236}">
                <a16:creationId xmlns:a16="http://schemas.microsoft.com/office/drawing/2014/main" id="{BD02FF57-F7E4-D283-CE0E-9055B1486832}"/>
              </a:ext>
            </a:extLst>
          </p:cNvPr>
          <p:cNvSpPr>
            <a:spLocks noGrp="1"/>
          </p:cNvSpPr>
          <p:nvPr>
            <p:ph type="dt" sz="half" idx="10"/>
          </p:nvPr>
        </p:nvSpPr>
        <p:spPr/>
        <p:txBody>
          <a:bodyPr/>
          <a:lstStyle/>
          <a:p>
            <a:fld id="{48A87A34-81AB-432B-8DAE-1953F412C126}" type="datetimeFigureOut">
              <a:rPr lang="en-US" smtClean="0"/>
              <a:t>3/19/25</a:t>
            </a:fld>
            <a:endParaRPr lang="en-US" dirty="0"/>
          </a:p>
        </p:txBody>
      </p:sp>
      <p:sp>
        <p:nvSpPr>
          <p:cNvPr id="5" name="Нижний колонтитул 4">
            <a:extLst>
              <a:ext uri="{FF2B5EF4-FFF2-40B4-BE49-F238E27FC236}">
                <a16:creationId xmlns:a16="http://schemas.microsoft.com/office/drawing/2014/main" id="{D394B482-58F2-A95D-A4A4-C99025606963}"/>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90BF28BF-5E54-EED7-2913-43221FEBA12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46829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682714-7842-5018-3C13-69B66547FF1F}"/>
              </a:ext>
            </a:extLst>
          </p:cNvPr>
          <p:cNvSpPr>
            <a:spLocks noGrp="1"/>
          </p:cNvSpPr>
          <p:nvPr>
            <p:ph type="title"/>
          </p:nvPr>
        </p:nvSpPr>
        <p:spPr/>
        <p:txBody>
          <a:bodyPr/>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216C8659-3796-75FE-A939-E7F2CDF219B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4C402B3E-B00E-22B9-872E-F3EACD0D59E1}"/>
              </a:ext>
            </a:extLst>
          </p:cNvPr>
          <p:cNvSpPr>
            <a:spLocks noGrp="1"/>
          </p:cNvSpPr>
          <p:nvPr>
            <p:ph type="dt" sz="half" idx="10"/>
          </p:nvPr>
        </p:nvSpPr>
        <p:spPr/>
        <p:txBody>
          <a:bodyPr/>
          <a:lstStyle/>
          <a:p>
            <a:fld id="{48A87A34-81AB-432B-8DAE-1953F412C126}" type="datetimeFigureOut">
              <a:rPr lang="en-US" smtClean="0"/>
              <a:pPr/>
              <a:t>3/19/25</a:t>
            </a:fld>
            <a:endParaRPr lang="en-US" dirty="0"/>
          </a:p>
        </p:txBody>
      </p:sp>
      <p:sp>
        <p:nvSpPr>
          <p:cNvPr id="5" name="Нижний колонтитул 4">
            <a:extLst>
              <a:ext uri="{FF2B5EF4-FFF2-40B4-BE49-F238E27FC236}">
                <a16:creationId xmlns:a16="http://schemas.microsoft.com/office/drawing/2014/main" id="{D37BA369-BAE3-A6CA-017A-E40A52CF2C07}"/>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C0AD90B9-5392-0951-5072-8BA6276E1C3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19729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AD901BA-7F92-CB24-DCBA-F4D4467E992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UA"/>
          </a:p>
        </p:txBody>
      </p:sp>
      <p:sp>
        <p:nvSpPr>
          <p:cNvPr id="3" name="Вертикальный текст 2">
            <a:extLst>
              <a:ext uri="{FF2B5EF4-FFF2-40B4-BE49-F238E27FC236}">
                <a16:creationId xmlns:a16="http://schemas.microsoft.com/office/drawing/2014/main" id="{6682F845-EFC4-215D-0506-82BDA272887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D283503F-38A1-FDE0-63A7-0CC505C795E1}"/>
              </a:ext>
            </a:extLst>
          </p:cNvPr>
          <p:cNvSpPr>
            <a:spLocks noGrp="1"/>
          </p:cNvSpPr>
          <p:nvPr>
            <p:ph type="dt" sz="half" idx="10"/>
          </p:nvPr>
        </p:nvSpPr>
        <p:spPr/>
        <p:txBody>
          <a:bodyPr/>
          <a:lstStyle/>
          <a:p>
            <a:fld id="{48A87A34-81AB-432B-8DAE-1953F412C126}" type="datetimeFigureOut">
              <a:rPr lang="en-US" smtClean="0"/>
              <a:pPr/>
              <a:t>3/19/25</a:t>
            </a:fld>
            <a:endParaRPr lang="en-US" dirty="0"/>
          </a:p>
        </p:txBody>
      </p:sp>
      <p:sp>
        <p:nvSpPr>
          <p:cNvPr id="5" name="Нижний колонтитул 4">
            <a:extLst>
              <a:ext uri="{FF2B5EF4-FFF2-40B4-BE49-F238E27FC236}">
                <a16:creationId xmlns:a16="http://schemas.microsoft.com/office/drawing/2014/main" id="{7674AE4D-33A9-5E18-F627-360BE94D065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2FA2FD18-E7A7-B5BF-18B3-B4B858FFF54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88962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73027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0EAFD5-23B2-8D0E-64E8-2982C9F8E079}"/>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94F12660-0441-237A-78C0-58CFA461777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FD5D4BA6-4FEC-514C-5643-00E96C66B027}"/>
              </a:ext>
            </a:extLst>
          </p:cNvPr>
          <p:cNvSpPr>
            <a:spLocks noGrp="1"/>
          </p:cNvSpPr>
          <p:nvPr>
            <p:ph type="dt" sz="half" idx="10"/>
          </p:nvPr>
        </p:nvSpPr>
        <p:spPr/>
        <p:txBody>
          <a:bodyPr/>
          <a:lstStyle/>
          <a:p>
            <a:fld id="{48A87A34-81AB-432B-8DAE-1953F412C126}" type="datetimeFigureOut">
              <a:rPr lang="en-US" smtClean="0"/>
              <a:pPr/>
              <a:t>3/19/25</a:t>
            </a:fld>
            <a:endParaRPr lang="en-US" dirty="0"/>
          </a:p>
        </p:txBody>
      </p:sp>
      <p:sp>
        <p:nvSpPr>
          <p:cNvPr id="5" name="Нижний колонтитул 4">
            <a:extLst>
              <a:ext uri="{FF2B5EF4-FFF2-40B4-BE49-F238E27FC236}">
                <a16:creationId xmlns:a16="http://schemas.microsoft.com/office/drawing/2014/main" id="{8E246934-8CB3-9628-8CFF-203C98FC49C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B96E5E32-424B-DC3A-5974-C6884B41B7A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39352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5C3D96-2A99-2406-D48D-6844DB51582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UA"/>
          </a:p>
        </p:txBody>
      </p:sp>
      <p:sp>
        <p:nvSpPr>
          <p:cNvPr id="3" name="Текст 2">
            <a:extLst>
              <a:ext uri="{FF2B5EF4-FFF2-40B4-BE49-F238E27FC236}">
                <a16:creationId xmlns:a16="http://schemas.microsoft.com/office/drawing/2014/main" id="{35A8D829-6A93-3E34-EF95-AF3CE47C61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6628DF3-E2C6-EA1B-DC57-B3BE46E01FAB}"/>
              </a:ext>
            </a:extLst>
          </p:cNvPr>
          <p:cNvSpPr>
            <a:spLocks noGrp="1"/>
          </p:cNvSpPr>
          <p:nvPr>
            <p:ph type="dt" sz="half" idx="10"/>
          </p:nvPr>
        </p:nvSpPr>
        <p:spPr/>
        <p:txBody>
          <a:bodyPr/>
          <a:lstStyle/>
          <a:p>
            <a:fld id="{48A87A34-81AB-432B-8DAE-1953F412C126}" type="datetimeFigureOut">
              <a:rPr lang="en-US" smtClean="0"/>
              <a:t>3/19/25</a:t>
            </a:fld>
            <a:endParaRPr lang="en-US" dirty="0"/>
          </a:p>
        </p:txBody>
      </p:sp>
      <p:sp>
        <p:nvSpPr>
          <p:cNvPr id="5" name="Нижний колонтитул 4">
            <a:extLst>
              <a:ext uri="{FF2B5EF4-FFF2-40B4-BE49-F238E27FC236}">
                <a16:creationId xmlns:a16="http://schemas.microsoft.com/office/drawing/2014/main" id="{40B647BB-D1E9-FC5E-6F63-B4221B19C0BF}"/>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6A627020-5F47-1E86-6763-A7E18868117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339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282D82-A370-63A8-4308-9742B1F2F37C}"/>
              </a:ext>
            </a:extLst>
          </p:cNvPr>
          <p:cNvSpPr>
            <a:spLocks noGrp="1"/>
          </p:cNvSpPr>
          <p:nvPr>
            <p:ph type="title"/>
          </p:nvPr>
        </p:nvSpPr>
        <p:spPr/>
        <p:txBody>
          <a:bodyPr/>
          <a:lstStyle/>
          <a:p>
            <a:r>
              <a:rPr lang="ru-RU"/>
              <a:t>Образец заголовка</a:t>
            </a:r>
            <a:endParaRPr lang="ru-UA"/>
          </a:p>
        </p:txBody>
      </p:sp>
      <p:sp>
        <p:nvSpPr>
          <p:cNvPr id="3" name="Объект 2">
            <a:extLst>
              <a:ext uri="{FF2B5EF4-FFF2-40B4-BE49-F238E27FC236}">
                <a16:creationId xmlns:a16="http://schemas.microsoft.com/office/drawing/2014/main" id="{033142F9-C36E-9F19-53DA-5D698B3B15C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Объект 3">
            <a:extLst>
              <a:ext uri="{FF2B5EF4-FFF2-40B4-BE49-F238E27FC236}">
                <a16:creationId xmlns:a16="http://schemas.microsoft.com/office/drawing/2014/main" id="{1B9D67BE-FDCF-876A-6053-43ACD302F77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Дата 4">
            <a:extLst>
              <a:ext uri="{FF2B5EF4-FFF2-40B4-BE49-F238E27FC236}">
                <a16:creationId xmlns:a16="http://schemas.microsoft.com/office/drawing/2014/main" id="{E664D0DF-9B3C-C85F-D217-C2F113FF82BA}"/>
              </a:ext>
            </a:extLst>
          </p:cNvPr>
          <p:cNvSpPr>
            <a:spLocks noGrp="1"/>
          </p:cNvSpPr>
          <p:nvPr>
            <p:ph type="dt" sz="half" idx="10"/>
          </p:nvPr>
        </p:nvSpPr>
        <p:spPr/>
        <p:txBody>
          <a:bodyPr/>
          <a:lstStyle/>
          <a:p>
            <a:fld id="{48A87A34-81AB-432B-8DAE-1953F412C126}" type="datetimeFigureOut">
              <a:rPr lang="en-US" smtClean="0"/>
              <a:pPr/>
              <a:t>3/19/25</a:t>
            </a:fld>
            <a:endParaRPr lang="en-US" dirty="0"/>
          </a:p>
        </p:txBody>
      </p:sp>
      <p:sp>
        <p:nvSpPr>
          <p:cNvPr id="6" name="Нижний колонтитул 5">
            <a:extLst>
              <a:ext uri="{FF2B5EF4-FFF2-40B4-BE49-F238E27FC236}">
                <a16:creationId xmlns:a16="http://schemas.microsoft.com/office/drawing/2014/main" id="{7DB12A0E-A59B-EDCC-4C69-DAA6D261CB6E}"/>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002F9A4-2275-C899-205C-C0C7E083ADF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17736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A5EC22-D77E-7DFF-7570-8783DCED88C0}"/>
              </a:ext>
            </a:extLst>
          </p:cNvPr>
          <p:cNvSpPr>
            <a:spLocks noGrp="1"/>
          </p:cNvSpPr>
          <p:nvPr>
            <p:ph type="title"/>
          </p:nvPr>
        </p:nvSpPr>
        <p:spPr>
          <a:xfrm>
            <a:off x="839788" y="365125"/>
            <a:ext cx="10515600" cy="1325563"/>
          </a:xfrm>
        </p:spPr>
        <p:txBody>
          <a:bodyPr/>
          <a:lstStyle/>
          <a:p>
            <a:r>
              <a:rPr lang="ru-RU"/>
              <a:t>Образец заголовка</a:t>
            </a:r>
            <a:endParaRPr lang="ru-UA"/>
          </a:p>
        </p:txBody>
      </p:sp>
      <p:sp>
        <p:nvSpPr>
          <p:cNvPr id="3" name="Текст 2">
            <a:extLst>
              <a:ext uri="{FF2B5EF4-FFF2-40B4-BE49-F238E27FC236}">
                <a16:creationId xmlns:a16="http://schemas.microsoft.com/office/drawing/2014/main" id="{85B01A4C-C6F4-CB5C-047F-D94C404C82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39B2B26-87E4-FDA7-E011-D8C9DF795F6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5" name="Текст 4">
            <a:extLst>
              <a:ext uri="{FF2B5EF4-FFF2-40B4-BE49-F238E27FC236}">
                <a16:creationId xmlns:a16="http://schemas.microsoft.com/office/drawing/2014/main" id="{FE636D4A-828A-B0C1-3373-D2B444DE0E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5A190C6-5E76-D5D2-F95D-662CB71151C8}"/>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7" name="Дата 6">
            <a:extLst>
              <a:ext uri="{FF2B5EF4-FFF2-40B4-BE49-F238E27FC236}">
                <a16:creationId xmlns:a16="http://schemas.microsoft.com/office/drawing/2014/main" id="{759C6882-BFCA-0DF1-1D33-866C38B284C2}"/>
              </a:ext>
            </a:extLst>
          </p:cNvPr>
          <p:cNvSpPr>
            <a:spLocks noGrp="1"/>
          </p:cNvSpPr>
          <p:nvPr>
            <p:ph type="dt" sz="half" idx="10"/>
          </p:nvPr>
        </p:nvSpPr>
        <p:spPr/>
        <p:txBody>
          <a:bodyPr/>
          <a:lstStyle/>
          <a:p>
            <a:fld id="{48A87A34-81AB-432B-8DAE-1953F412C126}" type="datetimeFigureOut">
              <a:rPr lang="en-US" smtClean="0"/>
              <a:pPr/>
              <a:t>3/19/25</a:t>
            </a:fld>
            <a:endParaRPr lang="en-US" dirty="0"/>
          </a:p>
        </p:txBody>
      </p:sp>
      <p:sp>
        <p:nvSpPr>
          <p:cNvPr id="8" name="Нижний колонтитул 7">
            <a:extLst>
              <a:ext uri="{FF2B5EF4-FFF2-40B4-BE49-F238E27FC236}">
                <a16:creationId xmlns:a16="http://schemas.microsoft.com/office/drawing/2014/main" id="{E282A03E-0025-A4B4-FD97-95B484076B25}"/>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0EB925AC-AD68-D314-EF7D-E1A5BB30369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25945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F8AD70-B784-0A26-5542-2579295A0DD2}"/>
              </a:ext>
            </a:extLst>
          </p:cNvPr>
          <p:cNvSpPr>
            <a:spLocks noGrp="1"/>
          </p:cNvSpPr>
          <p:nvPr>
            <p:ph type="title"/>
          </p:nvPr>
        </p:nvSpPr>
        <p:spPr/>
        <p:txBody>
          <a:bodyPr/>
          <a:lstStyle/>
          <a:p>
            <a:r>
              <a:rPr lang="ru-RU"/>
              <a:t>Образец заголовка</a:t>
            </a:r>
            <a:endParaRPr lang="ru-UA"/>
          </a:p>
        </p:txBody>
      </p:sp>
      <p:sp>
        <p:nvSpPr>
          <p:cNvPr id="3" name="Дата 2">
            <a:extLst>
              <a:ext uri="{FF2B5EF4-FFF2-40B4-BE49-F238E27FC236}">
                <a16:creationId xmlns:a16="http://schemas.microsoft.com/office/drawing/2014/main" id="{DF5D53C9-FCC8-E457-F671-CD25A6603545}"/>
              </a:ext>
            </a:extLst>
          </p:cNvPr>
          <p:cNvSpPr>
            <a:spLocks noGrp="1"/>
          </p:cNvSpPr>
          <p:nvPr>
            <p:ph type="dt" sz="half" idx="10"/>
          </p:nvPr>
        </p:nvSpPr>
        <p:spPr/>
        <p:txBody>
          <a:bodyPr/>
          <a:lstStyle/>
          <a:p>
            <a:fld id="{48A87A34-81AB-432B-8DAE-1953F412C126}" type="datetimeFigureOut">
              <a:rPr lang="en-US" smtClean="0"/>
              <a:t>3/19/25</a:t>
            </a:fld>
            <a:endParaRPr lang="en-US" dirty="0"/>
          </a:p>
        </p:txBody>
      </p:sp>
      <p:sp>
        <p:nvSpPr>
          <p:cNvPr id="4" name="Нижний колонтитул 3">
            <a:extLst>
              <a:ext uri="{FF2B5EF4-FFF2-40B4-BE49-F238E27FC236}">
                <a16:creationId xmlns:a16="http://schemas.microsoft.com/office/drawing/2014/main" id="{03C95781-E2C6-EAF1-6FCF-EE3D35F44C54}"/>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639E9AA0-AAEF-B5B8-0115-6339F919FCC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642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3039B01-627A-398D-4CB3-882E7BD5D884}"/>
              </a:ext>
            </a:extLst>
          </p:cNvPr>
          <p:cNvSpPr>
            <a:spLocks noGrp="1"/>
          </p:cNvSpPr>
          <p:nvPr>
            <p:ph type="dt" sz="half" idx="10"/>
          </p:nvPr>
        </p:nvSpPr>
        <p:spPr/>
        <p:txBody>
          <a:bodyPr/>
          <a:lstStyle/>
          <a:p>
            <a:fld id="{48A87A34-81AB-432B-8DAE-1953F412C126}" type="datetimeFigureOut">
              <a:rPr lang="en-US" smtClean="0"/>
              <a:t>3/19/25</a:t>
            </a:fld>
            <a:endParaRPr lang="en-US" dirty="0"/>
          </a:p>
        </p:txBody>
      </p:sp>
      <p:sp>
        <p:nvSpPr>
          <p:cNvPr id="3" name="Нижний колонтитул 2">
            <a:extLst>
              <a:ext uri="{FF2B5EF4-FFF2-40B4-BE49-F238E27FC236}">
                <a16:creationId xmlns:a16="http://schemas.microsoft.com/office/drawing/2014/main" id="{B9FCA2D5-AA8E-345C-C14A-789DA7A6F2EA}"/>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DF1B4986-F53C-38AB-D8F3-6CC99A3BB01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42493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1654D4-648C-C8DE-A9A0-3A45312D095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Объект 2">
            <a:extLst>
              <a:ext uri="{FF2B5EF4-FFF2-40B4-BE49-F238E27FC236}">
                <a16:creationId xmlns:a16="http://schemas.microsoft.com/office/drawing/2014/main" id="{0F999223-5E06-83C2-E154-83FA4B6257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Текст 3">
            <a:extLst>
              <a:ext uri="{FF2B5EF4-FFF2-40B4-BE49-F238E27FC236}">
                <a16:creationId xmlns:a16="http://schemas.microsoft.com/office/drawing/2014/main" id="{9E2171AD-0A1D-377D-9799-DA1321CF3E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EA82592-AED0-4630-3E21-0F2461E862B4}"/>
              </a:ext>
            </a:extLst>
          </p:cNvPr>
          <p:cNvSpPr>
            <a:spLocks noGrp="1"/>
          </p:cNvSpPr>
          <p:nvPr>
            <p:ph type="dt" sz="half" idx="10"/>
          </p:nvPr>
        </p:nvSpPr>
        <p:spPr/>
        <p:txBody>
          <a:bodyPr/>
          <a:lstStyle/>
          <a:p>
            <a:fld id="{48A87A34-81AB-432B-8DAE-1953F412C126}" type="datetimeFigureOut">
              <a:rPr lang="en-US" smtClean="0"/>
              <a:pPr/>
              <a:t>3/19/25</a:t>
            </a:fld>
            <a:endParaRPr lang="en-US" dirty="0"/>
          </a:p>
        </p:txBody>
      </p:sp>
      <p:sp>
        <p:nvSpPr>
          <p:cNvPr id="6" name="Нижний колонтитул 5">
            <a:extLst>
              <a:ext uri="{FF2B5EF4-FFF2-40B4-BE49-F238E27FC236}">
                <a16:creationId xmlns:a16="http://schemas.microsoft.com/office/drawing/2014/main" id="{AA7B9953-37B3-31D8-8BA3-48CD3B163F21}"/>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EB54982D-F789-4F86-9C22-CE906993CF21}"/>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09600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E8898C-97CE-D886-3DA3-A9C42A181ED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UA"/>
          </a:p>
        </p:txBody>
      </p:sp>
      <p:sp>
        <p:nvSpPr>
          <p:cNvPr id="3" name="Рисунок 2">
            <a:extLst>
              <a:ext uri="{FF2B5EF4-FFF2-40B4-BE49-F238E27FC236}">
                <a16:creationId xmlns:a16="http://schemas.microsoft.com/office/drawing/2014/main" id="{AB814FF6-7663-3E33-E973-0CFBA7BE7B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UA"/>
          </a:p>
        </p:txBody>
      </p:sp>
      <p:sp>
        <p:nvSpPr>
          <p:cNvPr id="4" name="Текст 3">
            <a:extLst>
              <a:ext uri="{FF2B5EF4-FFF2-40B4-BE49-F238E27FC236}">
                <a16:creationId xmlns:a16="http://schemas.microsoft.com/office/drawing/2014/main" id="{FE10D7A3-F5C4-C564-D355-D876C7C3B6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CCE812E-18F5-96D6-E277-4E0932A5E74B}"/>
              </a:ext>
            </a:extLst>
          </p:cNvPr>
          <p:cNvSpPr>
            <a:spLocks noGrp="1"/>
          </p:cNvSpPr>
          <p:nvPr>
            <p:ph type="dt" sz="half" idx="10"/>
          </p:nvPr>
        </p:nvSpPr>
        <p:spPr/>
        <p:txBody>
          <a:bodyPr/>
          <a:lstStyle/>
          <a:p>
            <a:fld id="{48A87A34-81AB-432B-8DAE-1953F412C126}" type="datetimeFigureOut">
              <a:rPr lang="en-US" smtClean="0"/>
              <a:t>3/19/25</a:t>
            </a:fld>
            <a:endParaRPr lang="en-US" dirty="0"/>
          </a:p>
        </p:txBody>
      </p:sp>
      <p:sp>
        <p:nvSpPr>
          <p:cNvPr id="6" name="Нижний колонтитул 5">
            <a:extLst>
              <a:ext uri="{FF2B5EF4-FFF2-40B4-BE49-F238E27FC236}">
                <a16:creationId xmlns:a16="http://schemas.microsoft.com/office/drawing/2014/main" id="{E6DD69F6-42E4-C76B-1A57-35B6F84AD304}"/>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66C6FF6F-2DF5-698F-28CB-39813553181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3463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E028BD-87E0-7079-5A24-AAABCFD9D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UA"/>
          </a:p>
        </p:txBody>
      </p:sp>
      <p:sp>
        <p:nvSpPr>
          <p:cNvPr id="3" name="Текст 2">
            <a:extLst>
              <a:ext uri="{FF2B5EF4-FFF2-40B4-BE49-F238E27FC236}">
                <a16:creationId xmlns:a16="http://schemas.microsoft.com/office/drawing/2014/main" id="{FEFD274E-D5EB-9F16-63AE-1C0CF2B7C8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4" name="Дата 3">
            <a:extLst>
              <a:ext uri="{FF2B5EF4-FFF2-40B4-BE49-F238E27FC236}">
                <a16:creationId xmlns:a16="http://schemas.microsoft.com/office/drawing/2014/main" id="{B8DBBD3D-91CD-D276-5F6B-72909C5AF7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3/19/25</a:t>
            </a:fld>
            <a:endParaRPr lang="en-US" dirty="0"/>
          </a:p>
        </p:txBody>
      </p:sp>
      <p:sp>
        <p:nvSpPr>
          <p:cNvPr id="5" name="Нижний колонтитул 4">
            <a:extLst>
              <a:ext uri="{FF2B5EF4-FFF2-40B4-BE49-F238E27FC236}">
                <a16:creationId xmlns:a16="http://schemas.microsoft.com/office/drawing/2014/main" id="{3F6EA94D-BBCA-4BFF-7820-EE0AE86900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Номер слайда 5">
            <a:extLst>
              <a:ext uri="{FF2B5EF4-FFF2-40B4-BE49-F238E27FC236}">
                <a16:creationId xmlns:a16="http://schemas.microsoft.com/office/drawing/2014/main" id="{341E7EA4-726F-B7F2-85AF-6703996828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5824848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versity.org/wiki/Food_security" TargetMode="External"/><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hyperlink" Target="https://creativecommons.org/licenses/by-sa/3.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inspiringbetterlife.blogspot.com/2014/04/gods-ministry-my-integrity-others.html" TargetMode="External"/><Relationship Id="rId2" Type="http://schemas.openxmlformats.org/officeDocument/2006/relationships/image" Target="../media/image12.pn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uralindiaonline.org/en/articles/%D8%B1%D8%A7%D9%85-%DA%A9%DB%92-%D9%86%D8%A7%D9%85-%D9%BE%D8%B1/" TargetMode="External"/><Relationship Id="rId2" Type="http://schemas.openxmlformats.org/officeDocument/2006/relationships/image" Target="../media/image13.jp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rawpixel.com/search/home%20remedy"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hyperlink" Target="https://media.business-humanrights.org/media/documents/files/reports-and-materials/Ruggie-protect-respect-remedy-framework.pdf"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ohchr.org/sites/default/files/documents/publications/guidingprinciplesbusinesshr_en.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hyperlink" Target="http://esheninger.blogspot.com/2018/09/5-strategies-to-create-culture-of.html"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s://creativecommons.org/licenses/by/3.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pexels.com/photo/action-air-balance-beach-345415/" TargetMode="External"/><Relationship Id="rId7" Type="http://schemas.openxmlformats.org/officeDocument/2006/relationships/diagramColors" Target="../diagrams/colors4.xml"/><Relationship Id="rId2" Type="http://schemas.openxmlformats.org/officeDocument/2006/relationships/image" Target="../media/image25.jpeg"/><Relationship Id="rId1" Type="http://schemas.openxmlformats.org/officeDocument/2006/relationships/slideLayout" Target="../slideLayouts/slideLayout1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www.isaaa.org/kc/cropbiotechupdate/article/default.asp?ID=18362" TargetMode="External"/><Relationship Id="rId2" Type="http://schemas.openxmlformats.org/officeDocument/2006/relationships/image" Target="../media/image36.jpg"/><Relationship Id="rId1" Type="http://schemas.openxmlformats.org/officeDocument/2006/relationships/slideLayout" Target="../slideLayouts/slideLayout12.xml"/><Relationship Id="rId4" Type="http://schemas.openxmlformats.org/officeDocument/2006/relationships/hyperlink" Target="https://creativecommons.org/licenses/by-nc-nd/3.0/" TargetMode="Externa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upr-info.org/en/review/kenya?spm=a2ty_o01.29997173.0.0.46c5c921UAt9TN" TargetMode="External"/><Relationship Id="rId1" Type="http://schemas.openxmlformats.org/officeDocument/2006/relationships/slideLayout" Target="../slideLayouts/slideLayout12.xml"/><Relationship Id="rId5" Type="http://schemas.openxmlformats.org/officeDocument/2006/relationships/hyperlink" Target="https://creativecommons.org/licenses/by-nc-nd/3.0/" TargetMode="External"/><Relationship Id="rId4" Type="http://schemas.openxmlformats.org/officeDocument/2006/relationships/hyperlink" Target="https://www.flickr.com/photos/asiandevelopmentbank/20997914353"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ohchr.org/en/instruments-mechanisms/instruments/optional-protocol-international-covenant-economic-social-and?spm=a2ty_o01.29997173.0.0.46c5c921UAt9TN" TargetMode="External"/><Relationship Id="rId1" Type="http://schemas.openxmlformats.org/officeDocument/2006/relationships/slideLayout" Target="../slideLayouts/slideLayout12.xml"/><Relationship Id="rId5" Type="http://schemas.openxmlformats.org/officeDocument/2006/relationships/hyperlink" Target="https://creativecommons.org/licenses/by-sa/3.0/" TargetMode="External"/><Relationship Id="rId4" Type="http://schemas.openxmlformats.org/officeDocument/2006/relationships/hyperlink" Target="https://openinstitute.com/tag/sd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www.ohchr.org/sites/default/files/Reporting-ICCPR-Training-Guide.pdf" TargetMode="External"/><Relationship Id="rId1" Type="http://schemas.openxmlformats.org/officeDocument/2006/relationships/slideLayout" Target="../slideLayouts/slideLayout12.xml"/><Relationship Id="rId5" Type="http://schemas.openxmlformats.org/officeDocument/2006/relationships/hyperlink" Target="https://creativecommons.org/licenses/by/3.0/" TargetMode="External"/><Relationship Id="rId4" Type="http://schemas.openxmlformats.org/officeDocument/2006/relationships/hyperlink" Target="https://www.frontiersin.org/articles/10.3389/fpsyg.2020.01878/full"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bristoluniversitypressdigital.com/subject/GSC13?submittedFilterId=by-type&amp;pageSize=10&amp;sort=datedescending&amp;type_2=journalarticle&amp;type_3=book" TargetMode="External"/><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hyperlink" Target="https://creativecommons.org/licenses/by/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utoShape 6"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D481242F-8318-624B-E9C2-2B5E80CD96E2}"/>
              </a:ext>
            </a:extLst>
          </p:cNvPr>
          <p:cNvSpPr>
            <a:spLocks noGrp="1" noChangeAspect="1" noChangeArrowheads="1"/>
          </p:cNvSpPr>
          <p:nvPr>
            <p:ph type="ctrTitle"/>
          </p:nvPr>
        </p:nvSpPr>
        <p:spPr bwMode="auto">
          <a:xfrm>
            <a:off x="643468" y="643467"/>
            <a:ext cx="4620584" cy="4567137"/>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algn="l"/>
            <a:r>
              <a:rPr lang="en-GB" sz="2800" b="1" cap="none" dirty="0"/>
              <a:t>UNIT 6-2. </a:t>
            </a:r>
            <a:br>
              <a:rPr lang="en-US" sz="2800" b="0" i="0" dirty="0"/>
            </a:br>
            <a:br>
              <a:rPr lang="en" sz="2800" dirty="0"/>
            </a:br>
            <a:r>
              <a:rPr lang="en" sz="2800" dirty="0"/>
              <a:t>"Exploring the UN Protection Mechanism through Concrete Assessments</a:t>
            </a:r>
            <a:r>
              <a:rPr lang="en" sz="2100" dirty="0"/>
              <a:t>”</a:t>
            </a:r>
            <a:br>
              <a:rPr lang="en" sz="2100" dirty="0"/>
            </a:br>
            <a:br>
              <a:rPr lang="uk-UA" sz="2100" dirty="0"/>
            </a:br>
            <a:br>
              <a:rPr lang="uk-UA" sz="2100" dirty="0"/>
            </a:br>
            <a:br>
              <a:rPr lang="en" sz="2100" dirty="0"/>
            </a:br>
            <a:endParaRPr lang="ru-UA" sz="2100" dirty="0"/>
          </a:p>
        </p:txBody>
      </p:sp>
      <p:sp>
        <p:nvSpPr>
          <p:cNvPr id="6" name="AutoShape 2" descr="A conceptual illustration of the relationship between international and national dimensions of human rights protection. The image should depict a globe with interconnected scales of justice, symbolizing internationalization. On one side, a national courthouse represents sovereignty, while on the other, a diverse group of individuals symbolizes individual rights. The background should feature abstract legal documents and human rights symbols. The overall theme should be balanced, showing the tension between internationalization and fragmentation, sovereignty, and individual rights.">
            <a:extLst>
              <a:ext uri="{FF2B5EF4-FFF2-40B4-BE49-F238E27FC236}">
                <a16:creationId xmlns:a16="http://schemas.microsoft.com/office/drawing/2014/main" id="{FF51D14F-C23C-FE93-BF8C-80D96A9B2292}"/>
              </a:ext>
            </a:extLst>
          </p:cNvPr>
          <p:cNvSpPr>
            <a:spLocks noGrp="1" noChangeAspect="1" noChangeArrowheads="1"/>
          </p:cNvSpPr>
          <p:nvPr>
            <p:ph type="subTitle" idx="1"/>
          </p:nvPr>
        </p:nvSpPr>
        <p:spPr bwMode="auto">
          <a:xfrm>
            <a:off x="643467" y="5277684"/>
            <a:ext cx="4620584" cy="775494"/>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pPr algn="l"/>
            <a:r>
              <a:rPr lang="en-US" sz="2000"/>
              <a:t>Prof. Viacheslav (SLAVA) TULIAKOV</a:t>
            </a:r>
          </a:p>
          <a:p>
            <a:pPr algn="l"/>
            <a:r>
              <a:rPr lang="en-US" sz="2000" err="1"/>
              <a:t>Viacheslav.Tuliakov@esic.university</a:t>
            </a:r>
            <a:endParaRPr lang="ru-UA" sz="2000"/>
          </a:p>
        </p:txBody>
      </p:sp>
      <p:pic>
        <p:nvPicPr>
          <p:cNvPr id="3" name="Рисунок 2" descr="Изображение выглядит как искусство, круг&#10;&#10;Контент, сгенерированный ИИ, может содержать ошибки.">
            <a:extLst>
              <a:ext uri="{FF2B5EF4-FFF2-40B4-BE49-F238E27FC236}">
                <a16:creationId xmlns:a16="http://schemas.microsoft.com/office/drawing/2014/main" id="{529C4A26-C2B4-B6D5-61AB-179B8E0065F0}"/>
              </a:ext>
            </a:extLst>
          </p:cNvPr>
          <p:cNvPicPr>
            <a:picLocks noChangeAspect="1"/>
          </p:cNvPicPr>
          <p:nvPr/>
        </p:nvPicPr>
        <p:blipFill>
          <a:blip r:embed="rId2"/>
          <a:srcRect l="11178" r="1875"/>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2" name="TextBox 1">
            <a:extLst>
              <a:ext uri="{FF2B5EF4-FFF2-40B4-BE49-F238E27FC236}">
                <a16:creationId xmlns:a16="http://schemas.microsoft.com/office/drawing/2014/main" id="{16998AC2-444A-8E89-381B-3E5CBF210D11}"/>
              </a:ext>
            </a:extLst>
          </p:cNvPr>
          <p:cNvSpPr txBox="1"/>
          <p:nvPr/>
        </p:nvSpPr>
        <p:spPr>
          <a:xfrm>
            <a:off x="7394713" y="6718852"/>
            <a:ext cx="184731" cy="369332"/>
          </a:xfrm>
          <a:prstGeom prst="rect">
            <a:avLst/>
          </a:prstGeom>
          <a:noFill/>
        </p:spPr>
        <p:txBody>
          <a:bodyPr wrap="none" rtlCol="0">
            <a:spAutoFit/>
          </a:bodyPr>
          <a:lstStyle/>
          <a:p>
            <a:endParaRPr lang="ru-UA"/>
          </a:p>
        </p:txBody>
      </p:sp>
    </p:spTree>
    <p:extLst>
      <p:ext uri="{BB962C8B-B14F-4D97-AF65-F5344CB8AC3E}">
        <p14:creationId xmlns:p14="http://schemas.microsoft.com/office/powerpoint/2010/main" val="11601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7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7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FF993A3-4259-920A-25CA-78DDE50AD1A5}"/>
              </a:ext>
            </a:extLst>
          </p:cNvPr>
          <p:cNvSpPr>
            <a:spLocks noGrp="1"/>
          </p:cNvSpPr>
          <p:nvPr>
            <p:ph type="title"/>
          </p:nvPr>
        </p:nvSpPr>
        <p:spPr>
          <a:xfrm>
            <a:off x="841248" y="548640"/>
            <a:ext cx="3600860" cy="5431536"/>
          </a:xfrm>
        </p:spPr>
        <p:txBody>
          <a:bodyPr>
            <a:normAutofit/>
          </a:bodyPr>
          <a:lstStyle/>
          <a:p>
            <a:r>
              <a:rPr lang="en" sz="5400" b="1" i="0" u="none" strike="noStrike" dirty="0">
                <a:effectLst/>
              </a:rPr>
              <a:t>UN Guidelines on Business and Human Rights</a:t>
            </a:r>
            <a:br>
              <a:rPr lang="en" sz="5400" b="0" i="0" u="none" strike="noStrike" dirty="0">
                <a:effectLst/>
              </a:rPr>
            </a:br>
            <a:endParaRPr lang="ru-UA"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4A20605A-6692-69AC-B9BA-E7EF5D6003CD}"/>
              </a:ext>
            </a:extLst>
          </p:cNvPr>
          <p:cNvSpPr>
            <a:spLocks noGrp="1"/>
          </p:cNvSpPr>
          <p:nvPr>
            <p:ph sz="quarter" idx="13"/>
          </p:nvPr>
        </p:nvSpPr>
        <p:spPr>
          <a:xfrm>
            <a:off x="5126418" y="552091"/>
            <a:ext cx="6224335" cy="5431536"/>
          </a:xfrm>
        </p:spPr>
        <p:txBody>
          <a:bodyPr anchor="ctr">
            <a:normAutofit/>
          </a:bodyPr>
          <a:lstStyle/>
          <a:p>
            <a:pPr>
              <a:buFont typeface="Arial" panose="020B0604020202020204" pitchFamily="34" charset="0"/>
              <a:buChar char="•"/>
            </a:pPr>
            <a:r>
              <a:rPr lang="en" sz="2000" b="0" i="0" u="none" strike="noStrike" dirty="0">
                <a:effectLst/>
              </a:rPr>
              <a:t>The UN Guiding Principles (UNGPs) serve as a global framework for responsible business conduct, emphasizing three pillars:</a:t>
            </a:r>
          </a:p>
          <a:p>
            <a:pPr marL="742950" lvl="1" indent="-285750">
              <a:buFont typeface="Arial" panose="020B0604020202020204" pitchFamily="34" charset="0"/>
              <a:buChar char="•"/>
            </a:pPr>
            <a:r>
              <a:rPr lang="en" sz="2000" b="0" i="0" u="none" strike="noStrike" dirty="0">
                <a:effectLst/>
              </a:rPr>
              <a:t>Protect: States must safeguard citizens from human rights abuses by third parties, including businesses.</a:t>
            </a:r>
          </a:p>
          <a:p>
            <a:pPr marL="742950" lvl="1" indent="-285750">
              <a:buFont typeface="Arial" panose="020B0604020202020204" pitchFamily="34" charset="0"/>
              <a:buChar char="•"/>
            </a:pPr>
            <a:r>
              <a:rPr lang="en" sz="2000" b="0" i="0" u="none" strike="noStrike" dirty="0">
                <a:effectLst/>
              </a:rPr>
              <a:t>Respect: Businesses must avoid infringing on human rights and address adverse impacts.</a:t>
            </a:r>
          </a:p>
          <a:p>
            <a:pPr marL="742950" lvl="1" indent="-285750">
              <a:buFont typeface="Arial" panose="020B0604020202020204" pitchFamily="34" charset="0"/>
              <a:buChar char="•"/>
            </a:pPr>
            <a:r>
              <a:rPr lang="en" sz="2000" b="0" i="0" u="none" strike="noStrike" dirty="0">
                <a:effectLst/>
              </a:rPr>
              <a:t>Remedy: Victims should have access to effective grievance mechanisms.</a:t>
            </a:r>
          </a:p>
          <a:p>
            <a:pPr>
              <a:buFont typeface="Arial" panose="020B0604020202020204" pitchFamily="34" charset="0"/>
              <a:buChar char="•"/>
            </a:pPr>
            <a:r>
              <a:rPr lang="en" sz="2000" b="0" i="0" u="none" strike="noStrike" dirty="0">
                <a:effectLst/>
              </a:rPr>
              <a:t>Modern Tendencies: Increasing adoption of due diligence requirements and non-financial reporting as part of business transparency.</a:t>
            </a:r>
          </a:p>
          <a:p>
            <a:pPr>
              <a:buFont typeface="Arial" panose="020B0604020202020204" pitchFamily="34" charset="0"/>
              <a:buChar char="•"/>
            </a:pPr>
            <a:r>
              <a:rPr lang="en" sz="2000" dirty="0"/>
              <a:t>Think</a:t>
            </a:r>
            <a:r>
              <a:rPr lang="en" sz="2000" b="0" i="0" u="none" strike="noStrike" dirty="0">
                <a:effectLst/>
              </a:rPr>
              <a:t>: Implementing UNGPs is like keeping houseplants alive—it looks easy on paper, but in reality, it tends to be a bit more complicated.</a:t>
            </a:r>
          </a:p>
          <a:p>
            <a:endParaRPr lang="ru-UA" sz="2000" dirty="0"/>
          </a:p>
        </p:txBody>
      </p:sp>
    </p:spTree>
    <p:extLst>
      <p:ext uri="{BB962C8B-B14F-4D97-AF65-F5344CB8AC3E}">
        <p14:creationId xmlns:p14="http://schemas.microsoft.com/office/powerpoint/2010/main" val="3542771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0838C43D-970F-0FD9-9189-32057A885377}"/>
              </a:ext>
            </a:extLst>
          </p:cNvPr>
          <p:cNvSpPr>
            <a:spLocks noGrp="1"/>
          </p:cNvSpPr>
          <p:nvPr>
            <p:ph sz="quarter" idx="13"/>
          </p:nvPr>
        </p:nvSpPr>
        <p:spPr>
          <a:xfrm>
            <a:off x="622852" y="914400"/>
            <a:ext cx="6069496" cy="5262563"/>
          </a:xfrm>
        </p:spPr>
        <p:txBody>
          <a:bodyPr>
            <a:noAutofit/>
          </a:bodyPr>
          <a:lstStyle/>
          <a:p>
            <a:pPr>
              <a:spcBef>
                <a:spcPts val="900"/>
              </a:spcBef>
              <a:spcAft>
                <a:spcPts val="900"/>
              </a:spcAft>
              <a:buFont typeface="Arial" panose="020B0604020202020204" pitchFamily="34" charset="0"/>
              <a:buChar char="•"/>
            </a:pPr>
            <a:r>
              <a:rPr lang="en" sz="2000" b="0" i="0" u="none" strike="noStrike" dirty="0">
                <a:effectLst/>
                <a:latin typeface="system-ui"/>
              </a:rPr>
              <a:t>The UNGPs, adopted in 2011, establish a global standard for preventing and addressing business-related human rights abuses. They emphasize the "Protect, Respect, and Remedy" framework.</a:t>
            </a:r>
          </a:p>
          <a:p>
            <a:pPr marL="742950" lvl="1" indent="-285750">
              <a:spcBef>
                <a:spcPts val="900"/>
              </a:spcBef>
              <a:spcAft>
                <a:spcPts val="900"/>
              </a:spcAft>
              <a:buFont typeface="Arial" panose="020B0604020202020204" pitchFamily="34" charset="0"/>
              <a:buChar char="•"/>
            </a:pPr>
            <a:r>
              <a:rPr lang="en" sz="2000" b="0" i="0" u="none" strike="noStrike" dirty="0">
                <a:effectLst/>
                <a:latin typeface="system-ui"/>
              </a:rPr>
              <a:t>States’ Duty to Protect : Governments must regulate businesses to prevent human rights violations.</a:t>
            </a:r>
          </a:p>
          <a:p>
            <a:pPr marL="742950" lvl="1" indent="-285750">
              <a:spcBef>
                <a:spcPts val="900"/>
              </a:spcBef>
              <a:spcAft>
                <a:spcPts val="900"/>
              </a:spcAft>
              <a:buFont typeface="Arial" panose="020B0604020202020204" pitchFamily="34" charset="0"/>
              <a:buChar char="•"/>
            </a:pPr>
            <a:r>
              <a:rPr lang="en" sz="2000" b="0" i="0" u="none" strike="noStrike" dirty="0">
                <a:effectLst/>
                <a:latin typeface="system-ui"/>
              </a:rPr>
              <a:t>Companies’ Responsibility to Respect : Businesses must avoid infringing on human rights.</a:t>
            </a:r>
          </a:p>
          <a:p>
            <a:pPr marL="742950" lvl="1" indent="-285750">
              <a:spcBef>
                <a:spcPts val="900"/>
              </a:spcBef>
              <a:spcAft>
                <a:spcPts val="900"/>
              </a:spcAft>
              <a:buFont typeface="Arial" panose="020B0604020202020204" pitchFamily="34" charset="0"/>
              <a:buChar char="•"/>
            </a:pPr>
            <a:r>
              <a:rPr lang="en" sz="2000" b="0" i="0" u="none" strike="noStrike" dirty="0">
                <a:effectLst/>
                <a:latin typeface="system-ui"/>
              </a:rPr>
              <a:t>Access to Remedy : Victims of abuse should have access to grievance mechanisms.</a:t>
            </a:r>
          </a:p>
          <a:p>
            <a:pPr>
              <a:spcBef>
                <a:spcPts val="900"/>
              </a:spcBef>
              <a:spcAft>
                <a:spcPts val="900"/>
              </a:spcAft>
              <a:buFont typeface="Arial" panose="020B0604020202020204" pitchFamily="34" charset="0"/>
              <a:buChar char="•"/>
            </a:pPr>
            <a:r>
              <a:rPr lang="en" sz="2000" b="0" i="0" u="none" strike="noStrike" dirty="0">
                <a:effectLst/>
                <a:latin typeface="system-ui"/>
              </a:rPr>
              <a:t>Example : Nestlé faced criticism for child labor in cocoa supply chains. Under the UNGPs, it committed to implementing due diligence processes to address this issue.</a:t>
            </a:r>
          </a:p>
          <a:p>
            <a:pPr>
              <a:buNone/>
            </a:pPr>
            <a:br>
              <a:rPr lang="en" sz="2000" dirty="0"/>
            </a:br>
            <a:endParaRPr lang="ru-UA" sz="2000" dirty="0"/>
          </a:p>
        </p:txBody>
      </p:sp>
      <p:pic>
        <p:nvPicPr>
          <p:cNvPr id="5" name="Рисунок 4" descr="Изображение выглядит как текст, Шрифт, логотип, Графика&#10;&#10;Контент, сгенерированный ИИ, может содержать ошибки.">
            <a:extLst>
              <a:ext uri="{FF2B5EF4-FFF2-40B4-BE49-F238E27FC236}">
                <a16:creationId xmlns:a16="http://schemas.microsoft.com/office/drawing/2014/main" id="{01CABD83-1AA3-1F66-06E1-0A77994C8BA8}"/>
              </a:ext>
            </a:extLst>
          </p:cNvPr>
          <p:cNvPicPr>
            <a:picLocks noChangeAspect="1"/>
          </p:cNvPicPr>
          <p:nvPr/>
        </p:nvPicPr>
        <p:blipFill>
          <a:blip r:embed="rId2">
            <a:extLst>
              <a:ext uri="{837473B0-CC2E-450A-ABE3-18F120FF3D39}">
                <a1611:picAttrSrcUrl xmlns:a1611="http://schemas.microsoft.com/office/drawing/2016/11/main" r:id="rId3"/>
              </a:ext>
            </a:extLst>
          </a:blip>
          <a:srcRect l="5909" r="7142"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D80BA00E-9B93-0C31-DD48-7A279AF69E8E}"/>
              </a:ext>
            </a:extLst>
          </p:cNvPr>
          <p:cNvSpPr txBox="1"/>
          <p:nvPr/>
        </p:nvSpPr>
        <p:spPr>
          <a:xfrm>
            <a:off x="9322304" y="6657945"/>
            <a:ext cx="2869696"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en.wikiversity.org/wiki/Food_security">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ru-UA" sz="700">
              <a:solidFill>
                <a:srgbClr val="FFFFFF"/>
              </a:solidFill>
            </a:endParaRPr>
          </a:p>
        </p:txBody>
      </p:sp>
    </p:spTree>
    <p:extLst>
      <p:ext uri="{BB962C8B-B14F-4D97-AF65-F5344CB8AC3E}">
        <p14:creationId xmlns:p14="http://schemas.microsoft.com/office/powerpoint/2010/main" val="2195680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A337A03-A642-7E44-3CF7-C7CE21C7E08A}"/>
              </a:ext>
            </a:extLst>
          </p:cNvPr>
          <p:cNvSpPr>
            <a:spLocks noGrp="1"/>
          </p:cNvSpPr>
          <p:nvPr>
            <p:ph type="title"/>
          </p:nvPr>
        </p:nvSpPr>
        <p:spPr>
          <a:xfrm>
            <a:off x="630936" y="640080"/>
            <a:ext cx="4818888" cy="1481328"/>
          </a:xfrm>
        </p:spPr>
        <p:txBody>
          <a:bodyPr anchor="b">
            <a:normAutofit/>
          </a:bodyPr>
          <a:lstStyle/>
          <a:p>
            <a:r>
              <a:rPr lang="en" sz="3800" b="0" i="0" u="none" strike="noStrike">
                <a:effectLst/>
                <a:latin typeface="system-ui"/>
              </a:rPr>
              <a:t>"Protect, Respect, and Remedy" framework</a:t>
            </a:r>
            <a:endParaRPr lang="ru-UA" sz="3800"/>
          </a:p>
        </p:txBody>
      </p:sp>
      <p:sp>
        <p:nvSpPr>
          <p:cNvPr id="1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Объект 7">
            <a:extLst>
              <a:ext uri="{FF2B5EF4-FFF2-40B4-BE49-F238E27FC236}">
                <a16:creationId xmlns:a16="http://schemas.microsoft.com/office/drawing/2014/main" id="{A3BED1D9-C468-7857-C263-C6D12BE5A2AB}"/>
              </a:ext>
            </a:extLst>
          </p:cNvPr>
          <p:cNvSpPr>
            <a:spLocks noGrp="1"/>
          </p:cNvSpPr>
          <p:nvPr>
            <p:ph sz="quarter" idx="13"/>
          </p:nvPr>
        </p:nvSpPr>
        <p:spPr>
          <a:xfrm>
            <a:off x="630936" y="2660904"/>
            <a:ext cx="4818888" cy="3547872"/>
          </a:xfrm>
        </p:spPr>
        <p:txBody>
          <a:bodyPr anchor="t">
            <a:normAutofit/>
          </a:bodyPr>
          <a:lstStyle/>
          <a:p>
            <a:pPr>
              <a:buNone/>
            </a:pPr>
            <a:r>
              <a:rPr lang="en" sz="2200">
                <a:effectLst/>
                <a:latin typeface="Times New Roman" panose="02020603050405020304" pitchFamily="18" charset="0"/>
              </a:rPr>
              <a:t>The first pillar of the UN Framework is the state duty to protect against human rights abuses committed by third</a:t>
            </a:r>
          </a:p>
          <a:p>
            <a:pPr>
              <a:buNone/>
            </a:pPr>
            <a:r>
              <a:rPr lang="en" sz="2200">
                <a:effectLst/>
                <a:latin typeface="Times New Roman" panose="02020603050405020304" pitchFamily="18" charset="0"/>
              </a:rPr>
              <a:t>parties, including business, through appropriate policies, regulation and adjudication. It highlights that states</a:t>
            </a:r>
          </a:p>
          <a:p>
            <a:r>
              <a:rPr lang="en" sz="2200">
                <a:effectLst/>
                <a:latin typeface="Times New Roman" panose="02020603050405020304" pitchFamily="18" charset="0"/>
              </a:rPr>
              <a:t>have the primary role in preventing and addressing corporate-related human rights abuses. </a:t>
            </a:r>
          </a:p>
          <a:p>
            <a:endParaRPr lang="ru-UA" sz="2200"/>
          </a:p>
        </p:txBody>
      </p:sp>
      <p:pic>
        <p:nvPicPr>
          <p:cNvPr id="10" name="Рисунок 9" descr="Изображение выглядит как текст, Шрифт, Графика, графический дизайн&#10;&#10;Контент, сгенерированный ИИ, может содержать ошибки.">
            <a:extLst>
              <a:ext uri="{FF2B5EF4-FFF2-40B4-BE49-F238E27FC236}">
                <a16:creationId xmlns:a16="http://schemas.microsoft.com/office/drawing/2014/main" id="{6799D2B5-F090-25DC-D7B4-83378493166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099048" y="1607070"/>
            <a:ext cx="5458968" cy="3643860"/>
          </a:xfrm>
          <a:prstGeom prst="rect">
            <a:avLst/>
          </a:prstGeom>
        </p:spPr>
      </p:pic>
      <p:sp>
        <p:nvSpPr>
          <p:cNvPr id="11" name="TextBox 10">
            <a:extLst>
              <a:ext uri="{FF2B5EF4-FFF2-40B4-BE49-F238E27FC236}">
                <a16:creationId xmlns:a16="http://schemas.microsoft.com/office/drawing/2014/main" id="{BB79F016-F06A-5F9A-E0C9-1584508B0EAC}"/>
              </a:ext>
            </a:extLst>
          </p:cNvPr>
          <p:cNvSpPr txBox="1"/>
          <p:nvPr/>
        </p:nvSpPr>
        <p:spPr>
          <a:xfrm>
            <a:off x="8510387" y="5050875"/>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inspiringbetterlife.blogspot.com/2014/04/gods-ministry-my-integrity-others.htm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879828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C84E98F3-ECD7-EA54-CEC0-13E7C8E3782E}"/>
              </a:ext>
            </a:extLst>
          </p:cNvPr>
          <p:cNvSpPr>
            <a:spLocks noGrp="1"/>
          </p:cNvSpPr>
          <p:nvPr>
            <p:ph type="title"/>
          </p:nvPr>
        </p:nvSpPr>
        <p:spPr>
          <a:xfrm>
            <a:off x="838201" y="365125"/>
            <a:ext cx="5251316" cy="1807305"/>
          </a:xfrm>
        </p:spPr>
        <p:txBody>
          <a:bodyPr>
            <a:normAutofit/>
          </a:bodyPr>
          <a:lstStyle/>
          <a:p>
            <a:r>
              <a:rPr lang="en-US" dirty="0"/>
              <a:t>Respect</a:t>
            </a:r>
            <a:endParaRPr lang="ru-UA" dirty="0"/>
          </a:p>
        </p:txBody>
      </p:sp>
      <p:sp>
        <p:nvSpPr>
          <p:cNvPr id="3" name="Объект 2">
            <a:extLst>
              <a:ext uri="{FF2B5EF4-FFF2-40B4-BE49-F238E27FC236}">
                <a16:creationId xmlns:a16="http://schemas.microsoft.com/office/drawing/2014/main" id="{5B18D3AA-8AE8-8A49-23BA-9DC704D8E7E3}"/>
              </a:ext>
            </a:extLst>
          </p:cNvPr>
          <p:cNvSpPr>
            <a:spLocks noGrp="1"/>
          </p:cNvSpPr>
          <p:nvPr>
            <p:ph sz="quarter" idx="13"/>
          </p:nvPr>
        </p:nvSpPr>
        <p:spPr>
          <a:xfrm>
            <a:off x="838199" y="1652954"/>
            <a:ext cx="5387967" cy="4524009"/>
          </a:xfrm>
        </p:spPr>
        <p:txBody>
          <a:bodyPr>
            <a:normAutofit/>
          </a:bodyPr>
          <a:lstStyle/>
          <a:p>
            <a:pPr>
              <a:buNone/>
            </a:pPr>
            <a:r>
              <a:rPr lang="en" sz="1400" dirty="0">
                <a:effectLst/>
                <a:latin typeface="Times New Roman" panose="02020603050405020304" pitchFamily="18" charset="0"/>
              </a:rPr>
              <a:t>The corporate responsibility to respect human rights means acting with due diligence to avoid infringing on the rights of others, and addressing harms that do occur. </a:t>
            </a:r>
          </a:p>
          <a:p>
            <a:pPr>
              <a:buNone/>
            </a:pPr>
            <a:r>
              <a:rPr lang="en" sz="1400" dirty="0">
                <a:effectLst/>
                <a:latin typeface="Times New Roman" panose="02020603050405020304" pitchFamily="18" charset="0"/>
              </a:rPr>
              <a:t>The term “responsibility” rather than “duty” is meant to indicate that respecting rights is not currently an obligation that international human rights law </a:t>
            </a:r>
            <a:r>
              <a:rPr lang="en" sz="1400" dirty="0" err="1">
                <a:effectLst/>
                <a:latin typeface="Times New Roman" panose="02020603050405020304" pitchFamily="18" charset="0"/>
              </a:rPr>
              <a:t>generallyimposes</a:t>
            </a:r>
            <a:r>
              <a:rPr lang="en" sz="1400" dirty="0">
                <a:effectLst/>
                <a:latin typeface="Times New Roman" panose="02020603050405020304" pitchFamily="18" charset="0"/>
              </a:rPr>
              <a:t> directly on companies, although elements of it may be reflected in domestic laws. </a:t>
            </a:r>
          </a:p>
          <a:p>
            <a:pPr>
              <a:buNone/>
            </a:pPr>
            <a:r>
              <a:rPr lang="en" sz="1400" dirty="0">
                <a:effectLst/>
                <a:latin typeface="Times New Roman" panose="02020603050405020304" pitchFamily="18" charset="0"/>
              </a:rPr>
              <a:t>It is a global standard of expected conduct acknowledged in virtually every voluntary and soft-law instrument related to corporate responsibility</a:t>
            </a:r>
          </a:p>
          <a:p>
            <a:endParaRPr lang="ru-UA" sz="1400" dirty="0"/>
          </a:p>
        </p:txBody>
      </p:sp>
      <p:pic>
        <p:nvPicPr>
          <p:cNvPr id="5" name="Рисунок 4" descr="Изображение выглядит как одежда, человек, Человеческое лицо, женщина&#10;&#10;Контент, сгенерированный ИИ, может содержать ошибки.">
            <a:extLst>
              <a:ext uri="{FF2B5EF4-FFF2-40B4-BE49-F238E27FC236}">
                <a16:creationId xmlns:a16="http://schemas.microsoft.com/office/drawing/2014/main" id="{97D58B54-48B1-397F-DFE4-217D41011B8F}"/>
              </a:ext>
            </a:extLst>
          </p:cNvPr>
          <p:cNvPicPr>
            <a:picLocks noChangeAspect="1"/>
          </p:cNvPicPr>
          <p:nvPr/>
        </p:nvPicPr>
        <p:blipFill>
          <a:blip r:embed="rId2">
            <a:extLst>
              <a:ext uri="{837473B0-CC2E-450A-ABE3-18F120FF3D39}">
                <a1611:picAttrSrcUrl xmlns:a1611="http://schemas.microsoft.com/office/drawing/2016/11/main" r:id="rId3"/>
              </a:ext>
            </a:extLst>
          </a:blip>
          <a:srcRect r="4218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TextBox 5">
            <a:extLst>
              <a:ext uri="{FF2B5EF4-FFF2-40B4-BE49-F238E27FC236}">
                <a16:creationId xmlns:a16="http://schemas.microsoft.com/office/drawing/2014/main" id="{59741F3E-F035-3654-2B3B-F78C694B94B1}"/>
              </a:ext>
            </a:extLst>
          </p:cNvPr>
          <p:cNvSpPr txBox="1"/>
          <p:nvPr/>
        </p:nvSpPr>
        <p:spPr>
          <a:xfrm>
            <a:off x="9144371" y="6657945"/>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ruralindiaonline.org/en/articles/%D8%B1%D8%A7%D9%85-%DA%A9%DB%92-%D9%86%D8%A7%D9%85-%D9%BE%D8%B1/">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1838295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Заголовок 6">
            <a:extLst>
              <a:ext uri="{FF2B5EF4-FFF2-40B4-BE49-F238E27FC236}">
                <a16:creationId xmlns:a16="http://schemas.microsoft.com/office/drawing/2014/main" id="{6E8A5484-3FEF-19A8-BD36-CF1A679CECF6}"/>
              </a:ext>
            </a:extLst>
          </p:cNvPr>
          <p:cNvSpPr>
            <a:spLocks noGrp="1"/>
          </p:cNvSpPr>
          <p:nvPr>
            <p:ph type="title"/>
          </p:nvPr>
        </p:nvSpPr>
        <p:spPr>
          <a:xfrm>
            <a:off x="6513788" y="365125"/>
            <a:ext cx="4840010" cy="1807305"/>
          </a:xfrm>
        </p:spPr>
        <p:txBody>
          <a:bodyPr>
            <a:normAutofit/>
          </a:bodyPr>
          <a:lstStyle/>
          <a:p>
            <a:r>
              <a:rPr lang="en-US" dirty="0"/>
              <a:t>Remedy</a:t>
            </a:r>
            <a:endParaRPr lang="ru-UA" dirty="0"/>
          </a:p>
        </p:txBody>
      </p:sp>
      <p:pic>
        <p:nvPicPr>
          <p:cNvPr id="10" name="Объект 9" descr="Изображение выглядит как в помещении, стена, человек, одежда&#10;&#10;Контент, сгенерированный ИИ, может содержать ошибки.">
            <a:extLst>
              <a:ext uri="{FF2B5EF4-FFF2-40B4-BE49-F238E27FC236}">
                <a16:creationId xmlns:a16="http://schemas.microsoft.com/office/drawing/2014/main" id="{F476C722-8D14-FDE2-9FD1-CFE152A1175D}"/>
              </a:ext>
            </a:extLst>
          </p:cNvPr>
          <p:cNvPicPr>
            <a:picLocks noChangeAspect="1"/>
          </p:cNvPicPr>
          <p:nvPr/>
        </p:nvPicPr>
        <p:blipFill>
          <a:blip r:embed="rId2">
            <a:extLst>
              <a:ext uri="{837473B0-CC2E-450A-ABE3-18F120FF3D39}">
                <a1611:picAttrSrcUrl xmlns:a1611="http://schemas.microsoft.com/office/drawing/2016/11/main" r:id="rId3"/>
              </a:ext>
            </a:extLst>
          </a:blip>
          <a:srcRect l="40467" r="-1"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14" name="Content Placeholder 13">
            <a:extLst>
              <a:ext uri="{FF2B5EF4-FFF2-40B4-BE49-F238E27FC236}">
                <a16:creationId xmlns:a16="http://schemas.microsoft.com/office/drawing/2014/main" id="{270AE89A-E88A-BA70-2677-5292C650F649}"/>
              </a:ext>
            </a:extLst>
          </p:cNvPr>
          <p:cNvSpPr>
            <a:spLocks noGrp="1"/>
          </p:cNvSpPr>
          <p:nvPr>
            <p:ph idx="1"/>
          </p:nvPr>
        </p:nvSpPr>
        <p:spPr>
          <a:xfrm>
            <a:off x="6513788" y="1916723"/>
            <a:ext cx="4840010" cy="4260240"/>
          </a:xfrm>
        </p:spPr>
        <p:txBody>
          <a:bodyPr>
            <a:normAutofit/>
          </a:bodyPr>
          <a:lstStyle/>
          <a:p>
            <a:pPr>
              <a:buNone/>
            </a:pPr>
            <a:r>
              <a:rPr lang="en" sz="2000" dirty="0">
                <a:effectLst/>
                <a:latin typeface="Times New Roman" panose="02020603050405020304" pitchFamily="18" charset="0"/>
              </a:rPr>
              <a:t>As part of their duty to protect against business-related human rights abuse, states must take appropriate steps</a:t>
            </a:r>
          </a:p>
          <a:p>
            <a:pPr>
              <a:buNone/>
            </a:pPr>
            <a:r>
              <a:rPr lang="en" sz="2000" dirty="0">
                <a:effectLst/>
                <a:latin typeface="Times New Roman" panose="02020603050405020304" pitchFamily="18" charset="0"/>
              </a:rPr>
              <a:t>within their territory and/or jurisdiction to ensure that when such abuses occur, those affected have access to</a:t>
            </a:r>
          </a:p>
          <a:p>
            <a:r>
              <a:rPr lang="en" sz="2000" dirty="0">
                <a:effectLst/>
                <a:latin typeface="Times New Roman" panose="02020603050405020304" pitchFamily="18" charset="0"/>
              </a:rPr>
              <a:t>effective remedy through judicial, administrative, legislative or other appropriate means</a:t>
            </a:r>
          </a:p>
          <a:p>
            <a:r>
              <a:rPr lang="en" sz="2000" dirty="0">
                <a:effectLst/>
                <a:latin typeface="Times New Roman" panose="02020603050405020304" pitchFamily="18" charset="0"/>
                <a:hlinkClick r:id="rId4"/>
              </a:rPr>
              <a:t>https://media.business-humanrights.org/media/documents/files/reports-and-materials/Ruggie-protect-respect-remedy-framework.pdf</a:t>
            </a:r>
            <a:endParaRPr lang="en" sz="2000" dirty="0">
              <a:effectLst/>
              <a:latin typeface="Times New Roman" panose="02020603050405020304" pitchFamily="18" charset="0"/>
            </a:endParaRPr>
          </a:p>
          <a:p>
            <a:endParaRPr lang="en" sz="2000" dirty="0">
              <a:effectLst/>
              <a:latin typeface="Times New Roman" panose="02020603050405020304" pitchFamily="18" charset="0"/>
            </a:endParaRPr>
          </a:p>
          <a:p>
            <a:endParaRPr lang="en-US" sz="2000" dirty="0"/>
          </a:p>
        </p:txBody>
      </p:sp>
    </p:spTree>
    <p:extLst>
      <p:ext uri="{BB962C8B-B14F-4D97-AF65-F5344CB8AC3E}">
        <p14:creationId xmlns:p14="http://schemas.microsoft.com/office/powerpoint/2010/main" val="2641061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id="{8FB4404D-C9DD-845A-BEFD-03E0839E021C}"/>
              </a:ext>
            </a:extLst>
          </p:cNvPr>
          <p:cNvGraphicFramePr>
            <a:graphicFrameLocks noGrp="1"/>
          </p:cNvGraphicFramePr>
          <p:nvPr>
            <p:ph idx="1"/>
            <p:extLst>
              <p:ext uri="{D42A27DB-BD31-4B8C-83A1-F6EECF244321}">
                <p14:modId xmlns:p14="http://schemas.microsoft.com/office/powerpoint/2010/main" val="3394710071"/>
              </p:ext>
            </p:extLst>
          </p:nvPr>
        </p:nvGraphicFramePr>
        <p:xfrm>
          <a:off x="838200" y="597877"/>
          <a:ext cx="10644554" cy="5583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5339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8FC23C1-F00C-21DE-F19F-9E42D7C828FE}"/>
              </a:ext>
            </a:extLst>
          </p:cNvPr>
          <p:cNvSpPr>
            <a:spLocks noGrp="1"/>
          </p:cNvSpPr>
          <p:nvPr>
            <p:ph type="title"/>
          </p:nvPr>
        </p:nvSpPr>
        <p:spPr>
          <a:xfrm>
            <a:off x="761803" y="350196"/>
            <a:ext cx="4646904" cy="1624520"/>
          </a:xfrm>
        </p:spPr>
        <p:txBody>
          <a:bodyPr anchor="ctr">
            <a:normAutofit/>
          </a:bodyPr>
          <a:lstStyle/>
          <a:p>
            <a:r>
              <a:rPr lang="en" sz="3700" b="1" dirty="0">
                <a:latin typeface="system-ui"/>
              </a:rPr>
              <a:t>State Obligations Under the UNGPs</a:t>
            </a:r>
            <a:br>
              <a:rPr lang="en" sz="3700" b="1" dirty="0">
                <a:latin typeface="system-ui"/>
              </a:rPr>
            </a:br>
            <a:endParaRPr lang="ru-UA" sz="3700" dirty="0"/>
          </a:p>
        </p:txBody>
      </p:sp>
      <p:sp>
        <p:nvSpPr>
          <p:cNvPr id="3" name="Объект 2">
            <a:extLst>
              <a:ext uri="{FF2B5EF4-FFF2-40B4-BE49-F238E27FC236}">
                <a16:creationId xmlns:a16="http://schemas.microsoft.com/office/drawing/2014/main" id="{13C85E83-2C42-21C0-2E19-745B9F2A0CEB}"/>
              </a:ext>
            </a:extLst>
          </p:cNvPr>
          <p:cNvSpPr>
            <a:spLocks noGrp="1"/>
          </p:cNvSpPr>
          <p:nvPr>
            <p:ph idx="1"/>
          </p:nvPr>
        </p:nvSpPr>
        <p:spPr>
          <a:xfrm>
            <a:off x="761802" y="2743200"/>
            <a:ext cx="4646905" cy="3613149"/>
          </a:xfrm>
        </p:spPr>
        <p:txBody>
          <a:bodyPr anchor="ctr">
            <a:normAutofit fontScale="92500" lnSpcReduction="10000"/>
          </a:bodyPr>
          <a:lstStyle/>
          <a:p>
            <a:pPr>
              <a:spcBef>
                <a:spcPts val="900"/>
              </a:spcBef>
              <a:spcAft>
                <a:spcPts val="900"/>
              </a:spcAft>
              <a:buFont typeface="Arial" panose="020B0604020202020204" pitchFamily="34" charset="0"/>
              <a:buChar char="•"/>
            </a:pPr>
            <a:r>
              <a:rPr lang="en" sz="1600" b="0" i="0" u="none" strike="noStrike" dirty="0">
                <a:effectLst/>
                <a:latin typeface="system-ui"/>
              </a:rPr>
              <a:t>Explanation : States must create an enabling environment for businesses to respect human rights through legislation, incentives, and enforcement.</a:t>
            </a:r>
          </a:p>
          <a:p>
            <a:pPr>
              <a:spcBef>
                <a:spcPts val="900"/>
              </a:spcBef>
              <a:spcAft>
                <a:spcPts val="900"/>
              </a:spcAft>
              <a:buFont typeface="Arial" panose="020B0604020202020204" pitchFamily="34" charset="0"/>
              <a:buChar char="•"/>
            </a:pPr>
            <a:r>
              <a:rPr lang="en" sz="1600" b="0" i="0" u="none" strike="noStrike" dirty="0">
                <a:effectLst/>
                <a:latin typeface="system-ui"/>
              </a:rPr>
              <a:t>Example :</a:t>
            </a:r>
          </a:p>
          <a:p>
            <a:pPr marL="742950" lvl="1" indent="-285750">
              <a:spcBef>
                <a:spcPts val="900"/>
              </a:spcBef>
              <a:spcAft>
                <a:spcPts val="900"/>
              </a:spcAft>
              <a:buFont typeface="Arial" panose="020B0604020202020204" pitchFamily="34" charset="0"/>
              <a:buChar char="•"/>
            </a:pPr>
            <a:r>
              <a:rPr lang="en" sz="1600" b="0" i="0" u="none" strike="noStrike" dirty="0">
                <a:effectLst/>
                <a:latin typeface="system-ui"/>
              </a:rPr>
              <a:t>France passed the Duty of Vigilance Law (2017), requiring large companies to publish plans to prevent human rights abuses in their operations and supply chains.</a:t>
            </a:r>
          </a:p>
          <a:p>
            <a:pPr>
              <a:spcBef>
                <a:spcPts val="900"/>
              </a:spcBef>
              <a:spcAft>
                <a:spcPts val="900"/>
              </a:spcAft>
              <a:buFont typeface="Arial" panose="020B0604020202020204" pitchFamily="34" charset="0"/>
              <a:buChar char="•"/>
            </a:pPr>
            <a:r>
              <a:rPr lang="en" sz="1600" b="0" i="0" u="none" strike="noStrike" dirty="0">
                <a:effectLst/>
                <a:latin typeface="system-ui"/>
              </a:rPr>
              <a:t>Global Trend : More countries are adopting mandatory human rights due diligence laws, reflecting the UNGPs' influence.</a:t>
            </a:r>
          </a:p>
          <a:p>
            <a:pPr>
              <a:spcBef>
                <a:spcPts val="900"/>
              </a:spcBef>
              <a:spcAft>
                <a:spcPts val="900"/>
              </a:spcAft>
              <a:buFont typeface="Arial" panose="020B0604020202020204" pitchFamily="34" charset="0"/>
              <a:buChar char="•"/>
            </a:pPr>
            <a:r>
              <a:rPr lang="en" sz="1600" b="0" i="0" u="none" strike="noStrike" dirty="0">
                <a:effectLst/>
                <a:latin typeface="system-ui"/>
                <a:hlinkClick r:id="rId2"/>
              </a:rPr>
              <a:t>https://www.ohchr.org/sites/default/files/documents/publications/guidingprinciplesbusinesshr_en.pdf</a:t>
            </a:r>
            <a:endParaRPr lang="en" sz="1600" b="0" i="0" u="none" strike="noStrike" dirty="0">
              <a:effectLst/>
              <a:latin typeface="system-ui"/>
            </a:endParaRPr>
          </a:p>
          <a:p>
            <a:pPr>
              <a:spcBef>
                <a:spcPts val="900"/>
              </a:spcBef>
              <a:spcAft>
                <a:spcPts val="900"/>
              </a:spcAft>
              <a:buFont typeface="Arial" panose="020B0604020202020204" pitchFamily="34" charset="0"/>
              <a:buChar char="•"/>
            </a:pPr>
            <a:endParaRPr lang="en" sz="1600" b="0" i="0" u="none" strike="noStrike" dirty="0">
              <a:effectLst/>
              <a:latin typeface="system-ui"/>
            </a:endParaRPr>
          </a:p>
          <a:p>
            <a:endParaRPr lang="ru-UA" sz="1600" dirty="0"/>
          </a:p>
        </p:txBody>
      </p:sp>
      <p:pic>
        <p:nvPicPr>
          <p:cNvPr id="5" name="Picture 4" descr="Цифровые номера Art">
            <a:extLst>
              <a:ext uri="{FF2B5EF4-FFF2-40B4-BE49-F238E27FC236}">
                <a16:creationId xmlns:a16="http://schemas.microsoft.com/office/drawing/2014/main" id="{09FB5E0A-1A50-977C-611D-60C53696B61F}"/>
              </a:ext>
            </a:extLst>
          </p:cNvPr>
          <p:cNvPicPr>
            <a:picLocks noChangeAspect="1"/>
          </p:cNvPicPr>
          <p:nvPr/>
        </p:nvPicPr>
        <p:blipFill>
          <a:blip r:embed="rId3"/>
          <a:srcRect l="8314" r="32285" b="-2"/>
          <a:stretch/>
        </p:blipFill>
        <p:spPr>
          <a:xfrm>
            <a:off x="6096000" y="1"/>
            <a:ext cx="6102825" cy="6858000"/>
          </a:xfrm>
          <a:prstGeom prst="rect">
            <a:avLst/>
          </a:prstGeom>
        </p:spPr>
      </p:pic>
    </p:spTree>
    <p:extLst>
      <p:ext uri="{BB962C8B-B14F-4D97-AF65-F5344CB8AC3E}">
        <p14:creationId xmlns:p14="http://schemas.microsoft.com/office/powerpoint/2010/main" val="2821463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16C6D4-9F6B-F6F6-581B-1E512DDBAB90}"/>
              </a:ext>
            </a:extLst>
          </p:cNvPr>
          <p:cNvSpPr>
            <a:spLocks noGrp="1"/>
          </p:cNvSpPr>
          <p:nvPr>
            <p:ph type="title"/>
          </p:nvPr>
        </p:nvSpPr>
        <p:spPr>
          <a:xfrm>
            <a:off x="5868557" y="1138036"/>
            <a:ext cx="5444382" cy="1402470"/>
          </a:xfrm>
        </p:spPr>
        <p:txBody>
          <a:bodyPr anchor="t">
            <a:normAutofit/>
          </a:bodyPr>
          <a:lstStyle/>
          <a:p>
            <a:r>
              <a:rPr lang="en" sz="3200" b="0" i="0" u="none" strike="noStrike">
                <a:effectLst/>
                <a:latin typeface="system-ui"/>
              </a:rPr>
              <a:t>Modern Trend</a:t>
            </a:r>
            <a:endParaRPr lang="ru-UA" sz="3200"/>
          </a:p>
        </p:txBody>
      </p:sp>
      <p:pic>
        <p:nvPicPr>
          <p:cNvPr id="5" name="Picture 4" descr="Коды в документы">
            <a:extLst>
              <a:ext uri="{FF2B5EF4-FFF2-40B4-BE49-F238E27FC236}">
                <a16:creationId xmlns:a16="http://schemas.microsoft.com/office/drawing/2014/main" id="{E91709E7-F358-0A23-262A-3A68B4E81DD7}"/>
              </a:ext>
            </a:extLst>
          </p:cNvPr>
          <p:cNvPicPr>
            <a:picLocks noChangeAspect="1"/>
          </p:cNvPicPr>
          <p:nvPr/>
        </p:nvPicPr>
        <p:blipFill>
          <a:blip r:embed="rId2"/>
          <a:srcRect l="25905" r="23957" b="-1"/>
          <a:stretch/>
        </p:blipFill>
        <p:spPr>
          <a:xfrm>
            <a:off x="-1" y="10"/>
            <a:ext cx="5151179" cy="6857990"/>
          </a:xfrm>
          <a:prstGeom prst="rect">
            <a:avLst/>
          </a:prstGeom>
        </p:spPr>
      </p:pic>
      <p:cxnSp>
        <p:nvCxnSpPr>
          <p:cNvPr id="9"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794C7957-7736-F600-4814-6B170EF800CE}"/>
              </a:ext>
            </a:extLst>
          </p:cNvPr>
          <p:cNvSpPr>
            <a:spLocks noGrp="1"/>
          </p:cNvSpPr>
          <p:nvPr>
            <p:ph sz="quarter" idx="13"/>
          </p:nvPr>
        </p:nvSpPr>
        <p:spPr>
          <a:xfrm>
            <a:off x="5602778" y="1795550"/>
            <a:ext cx="6234545" cy="4346834"/>
          </a:xfrm>
        </p:spPr>
        <p:txBody>
          <a:bodyPr>
            <a:normAutofit/>
          </a:bodyPr>
          <a:lstStyle/>
          <a:p>
            <a:pPr>
              <a:buNone/>
            </a:pPr>
            <a:br>
              <a:rPr lang="en" sz="1700" b="0" i="0" u="none" strike="noStrike" dirty="0">
                <a:effectLst/>
                <a:latin typeface="system-ui"/>
              </a:rPr>
            </a:br>
            <a:r>
              <a:rPr lang="en" sz="1700" b="0" i="0" u="none" strike="noStrike" dirty="0">
                <a:effectLst/>
                <a:latin typeface="system-ui"/>
              </a:rPr>
              <a:t>Due diligence laws and non-financial reporting are becoming mandatory in many regions, shifting responsibility from “nice-to-have” to “must-do.”</a:t>
            </a:r>
          </a:p>
          <a:p>
            <a:pPr>
              <a:buNone/>
            </a:pPr>
            <a:endParaRPr lang="en" sz="1700" b="0" i="0" u="none" strike="noStrike" dirty="0">
              <a:effectLst/>
              <a:latin typeface="system-ui"/>
            </a:endParaRPr>
          </a:p>
          <a:p>
            <a:pPr>
              <a:buNone/>
            </a:pPr>
            <a:r>
              <a:rPr lang="en" sz="1700" b="0" i="0" u="none" strike="noStrike" dirty="0">
                <a:effectLst/>
                <a:latin typeface="system-ui"/>
              </a:rPr>
              <a:t>Case Study:</a:t>
            </a:r>
            <a:br>
              <a:rPr lang="en" sz="1700" b="0" i="0" u="none" strike="noStrike" dirty="0">
                <a:effectLst/>
                <a:latin typeface="system-ui"/>
              </a:rPr>
            </a:br>
            <a:r>
              <a:rPr lang="en" sz="1700" b="0" i="0" u="none" strike="noStrike" dirty="0">
                <a:effectLst/>
                <a:latin typeface="system-ui"/>
              </a:rPr>
              <a:t>In 2021, Norway passed the Transparency Act requiring companies to disclose human rights impacts. Critics call it revolutionary; skeptics say it’s too early to tell.</a:t>
            </a:r>
          </a:p>
          <a:p>
            <a:pPr>
              <a:buNone/>
            </a:pPr>
            <a:endParaRPr lang="en" sz="1700" b="0" i="0" u="none" strike="noStrike" dirty="0">
              <a:effectLst/>
              <a:latin typeface="system-ui"/>
            </a:endParaRPr>
          </a:p>
          <a:p>
            <a:r>
              <a:rPr lang="en" sz="1700" b="0" i="0" u="none" strike="noStrike" dirty="0">
                <a:effectLst/>
                <a:latin typeface="system-ui"/>
              </a:rPr>
              <a:t>Resume</a:t>
            </a:r>
            <a:br>
              <a:rPr lang="en" sz="1700" b="0" i="0" u="none" strike="noStrike" dirty="0">
                <a:effectLst/>
                <a:latin typeface="system-ui"/>
              </a:rPr>
            </a:br>
            <a:r>
              <a:rPr lang="en" sz="1700" b="0" i="0" u="none" strike="noStrike" dirty="0">
                <a:effectLst/>
                <a:latin typeface="system-ui"/>
              </a:rPr>
              <a:t>Implementing UNGPs is like keeping houseplants alive—looks easy on paper, but reality tends to involve dead leaves and regret.</a:t>
            </a:r>
          </a:p>
          <a:p>
            <a:endParaRPr lang="ru-UA" sz="1700" dirty="0"/>
          </a:p>
        </p:txBody>
      </p:sp>
    </p:spTree>
    <p:extLst>
      <p:ext uri="{BB962C8B-B14F-4D97-AF65-F5344CB8AC3E}">
        <p14:creationId xmlns:p14="http://schemas.microsoft.com/office/powerpoint/2010/main" val="3792230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4851BD7-DFAA-6AEE-EA12-FFB4319C7D89}"/>
              </a:ext>
            </a:extLst>
          </p:cNvPr>
          <p:cNvSpPr>
            <a:spLocks noGrp="1"/>
          </p:cNvSpPr>
          <p:nvPr>
            <p:ph type="title"/>
          </p:nvPr>
        </p:nvSpPr>
        <p:spPr>
          <a:xfrm>
            <a:off x="804672" y="802955"/>
            <a:ext cx="4977976" cy="1454051"/>
          </a:xfrm>
        </p:spPr>
        <p:txBody>
          <a:bodyPr>
            <a:normAutofit/>
          </a:bodyPr>
          <a:lstStyle/>
          <a:p>
            <a:r>
              <a:rPr lang="en" sz="3300" b="1" i="0" u="none" strike="noStrike">
                <a:solidFill>
                  <a:schemeClr val="tx2"/>
                </a:solidFill>
                <a:effectLst/>
              </a:rPr>
              <a:t>The State's Obligation to Protect Human Rights</a:t>
            </a:r>
            <a:br>
              <a:rPr lang="en" sz="3300" b="0" i="0" u="none" strike="noStrike">
                <a:solidFill>
                  <a:schemeClr val="tx2"/>
                </a:solidFill>
                <a:effectLst/>
              </a:rPr>
            </a:br>
            <a:endParaRPr lang="ru-UA" sz="3300">
              <a:solidFill>
                <a:schemeClr val="tx2"/>
              </a:solidFill>
            </a:endParaRPr>
          </a:p>
        </p:txBody>
      </p:sp>
      <p:sp>
        <p:nvSpPr>
          <p:cNvPr id="3" name="Объект 2">
            <a:extLst>
              <a:ext uri="{FF2B5EF4-FFF2-40B4-BE49-F238E27FC236}">
                <a16:creationId xmlns:a16="http://schemas.microsoft.com/office/drawing/2014/main" id="{4A7876E5-A1D0-DFCB-B1A4-80EC771265AC}"/>
              </a:ext>
            </a:extLst>
          </p:cNvPr>
          <p:cNvSpPr>
            <a:spLocks noGrp="1"/>
          </p:cNvSpPr>
          <p:nvPr>
            <p:ph sz="quarter" idx="13"/>
          </p:nvPr>
        </p:nvSpPr>
        <p:spPr>
          <a:xfrm>
            <a:off x="804672" y="2421682"/>
            <a:ext cx="4977578" cy="3639289"/>
          </a:xfrm>
        </p:spPr>
        <p:txBody>
          <a:bodyPr anchor="ctr">
            <a:normAutofit/>
          </a:bodyPr>
          <a:lstStyle/>
          <a:p>
            <a:pPr>
              <a:buFont typeface="Arial" panose="020B0604020202020204" pitchFamily="34" charset="0"/>
              <a:buChar char="•"/>
            </a:pPr>
            <a:r>
              <a:rPr lang="en" sz="1700" b="0" i="0" u="none" strike="noStrike">
                <a:solidFill>
                  <a:schemeClr val="tx2"/>
                </a:solidFill>
                <a:effectLst/>
              </a:rPr>
              <a:t>Governments are increasingly focusing on embedding human rights considerations into national legislation and policies.</a:t>
            </a:r>
          </a:p>
          <a:p>
            <a:pPr>
              <a:buFont typeface="Arial" panose="020B0604020202020204" pitchFamily="34" charset="0"/>
              <a:buChar char="•"/>
            </a:pPr>
            <a:r>
              <a:rPr lang="en" sz="1700" b="0" i="0" u="none" strike="noStrike">
                <a:solidFill>
                  <a:schemeClr val="tx2"/>
                </a:solidFill>
                <a:effectLst/>
              </a:rPr>
              <a:t>Example: The EU Directive on Corporate Sustainability Due Diligence requires companies to identify and address human rights risks throughout their supply chains.</a:t>
            </a:r>
          </a:p>
          <a:p>
            <a:pPr>
              <a:buFont typeface="Arial" panose="020B0604020202020204" pitchFamily="34" charset="0"/>
              <a:buChar char="•"/>
            </a:pPr>
            <a:r>
              <a:rPr lang="en" sz="1700" b="0" i="0" u="none" strike="noStrike">
                <a:solidFill>
                  <a:schemeClr val="tx2"/>
                </a:solidFill>
                <a:effectLst/>
              </a:rPr>
              <a:t>Analysis: This directive represents a shift towards mandatory corporate accountability, rather than voluntary compliance.</a:t>
            </a:r>
          </a:p>
          <a:p>
            <a:pPr>
              <a:buFont typeface="Arial" panose="020B0604020202020204" pitchFamily="34" charset="0"/>
              <a:buChar char="•"/>
            </a:pPr>
            <a:r>
              <a:rPr lang="en" sz="1700" b="0" i="0" u="none" strike="noStrike">
                <a:solidFill>
                  <a:schemeClr val="tx2"/>
                </a:solidFill>
                <a:effectLst/>
              </a:rPr>
              <a:t>Resume</a:t>
            </a:r>
            <a:r>
              <a:rPr lang="uk-UA" sz="1700" b="0" i="0" u="none" strike="noStrike">
                <a:solidFill>
                  <a:schemeClr val="tx2"/>
                </a:solidFill>
                <a:effectLst/>
              </a:rPr>
              <a:t>: </a:t>
            </a:r>
            <a:r>
              <a:rPr lang="en" sz="1700" b="0" i="0" u="none" strike="noStrike">
                <a:solidFill>
                  <a:schemeClr val="tx2"/>
                </a:solidFill>
                <a:effectLst/>
              </a:rPr>
              <a:t>Getting corporations to follow human rights standards is like asking them to give up coffee—good luck with that!</a:t>
            </a:r>
          </a:p>
          <a:p>
            <a:endParaRPr lang="ru-UA" sz="1700">
              <a:solidFill>
                <a:schemeClr val="tx2"/>
              </a:solidFill>
            </a:endParaRP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Судья">
            <a:extLst>
              <a:ext uri="{FF2B5EF4-FFF2-40B4-BE49-F238E27FC236}">
                <a16:creationId xmlns:a16="http://schemas.microsoft.com/office/drawing/2014/main" id="{2DA8290D-4AEB-76B9-77F2-A207D5EB20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1726" y="1629089"/>
            <a:ext cx="3620021" cy="3620021"/>
          </a:xfrm>
          <a:prstGeom prst="rect">
            <a:avLst/>
          </a:prstGeom>
        </p:spPr>
      </p:pic>
    </p:spTree>
    <p:extLst>
      <p:ext uri="{BB962C8B-B14F-4D97-AF65-F5344CB8AC3E}">
        <p14:creationId xmlns:p14="http://schemas.microsoft.com/office/powerpoint/2010/main" val="336864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AC48CE45-767E-488F-D0FA-00E58A3D1EBB}"/>
              </a:ext>
            </a:extLst>
          </p:cNvPr>
          <p:cNvSpPr>
            <a:spLocks noGrp="1"/>
          </p:cNvSpPr>
          <p:nvPr>
            <p:ph type="title"/>
          </p:nvPr>
        </p:nvSpPr>
        <p:spPr>
          <a:xfrm>
            <a:off x="1371597" y="348865"/>
            <a:ext cx="10044023" cy="877729"/>
          </a:xfrm>
        </p:spPr>
        <p:txBody>
          <a:bodyPr anchor="ctr">
            <a:normAutofit/>
          </a:bodyPr>
          <a:lstStyle/>
          <a:p>
            <a:r>
              <a:rPr lang="en" sz="4000" b="0" i="0" u="none" strike="noStrike">
                <a:solidFill>
                  <a:srgbClr val="FFFFFF"/>
                </a:solidFill>
                <a:effectLst/>
                <a:latin typeface="system-ui"/>
              </a:rPr>
              <a:t>Case Study:</a:t>
            </a:r>
            <a:endParaRPr lang="ru-UA" sz="4000">
              <a:solidFill>
                <a:srgbClr val="FFFFFF"/>
              </a:solidFill>
            </a:endParaRPr>
          </a:p>
        </p:txBody>
      </p:sp>
      <p:graphicFrame>
        <p:nvGraphicFramePr>
          <p:cNvPr id="5" name="Объект 2">
            <a:extLst>
              <a:ext uri="{FF2B5EF4-FFF2-40B4-BE49-F238E27FC236}">
                <a16:creationId xmlns:a16="http://schemas.microsoft.com/office/drawing/2014/main" id="{414FB75B-2DB1-7CC9-468D-320B22B4D122}"/>
              </a:ext>
            </a:extLst>
          </p:cNvPr>
          <p:cNvGraphicFramePr>
            <a:graphicFrameLocks noGrp="1"/>
          </p:cNvGraphicFramePr>
          <p:nvPr>
            <p:ph sz="quarter" idx="13"/>
            <p:extLst>
              <p:ext uri="{D42A27DB-BD31-4B8C-83A1-F6EECF244321}">
                <p14:modId xmlns:p14="http://schemas.microsoft.com/office/powerpoint/2010/main" val="270383091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92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Рисунок 4" descr="Изображение выглядит как текст, Шрифт&#10;&#10;Контент, сгенерированный ИИ, может содержать ошибки.">
            <a:extLst>
              <a:ext uri="{FF2B5EF4-FFF2-40B4-BE49-F238E27FC236}">
                <a16:creationId xmlns:a16="http://schemas.microsoft.com/office/drawing/2014/main" id="{A8BCE5C1-B1FA-7980-B7D5-2605E7E53F72}"/>
              </a:ext>
            </a:extLst>
          </p:cNvPr>
          <p:cNvPicPr>
            <a:picLocks noChangeAspect="1"/>
          </p:cNvPicPr>
          <p:nvPr/>
        </p:nvPicPr>
        <p:blipFill>
          <a:blip r:embed="rId2">
            <a:extLst>
              <a:ext uri="{837473B0-CC2E-450A-ABE3-18F120FF3D39}">
                <a1611:picAttrSrcUrl xmlns:a1611="http://schemas.microsoft.com/office/drawing/2016/11/main" r:id="rId3"/>
              </a:ext>
            </a:extLst>
          </a:blip>
          <a:srcRect l="14807" r="26150"/>
          <a:stretch/>
        </p:blipFill>
        <p:spPr>
          <a:xfrm>
            <a:off x="6103027" y="10"/>
            <a:ext cx="6088971" cy="6857990"/>
          </a:xfrm>
          <a:prstGeom prst="rect">
            <a:avLst/>
          </a:prstGeom>
        </p:spPr>
      </p:pic>
      <p:sp useBgFill="1">
        <p:nvSpPr>
          <p:cNvPr id="13" name="Rectangle 12">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E54F05F-3F41-FC68-310A-A51C232D9C05}"/>
              </a:ext>
            </a:extLst>
          </p:cNvPr>
          <p:cNvSpPr>
            <a:spLocks noGrp="1"/>
          </p:cNvSpPr>
          <p:nvPr>
            <p:ph type="title"/>
          </p:nvPr>
        </p:nvSpPr>
        <p:spPr>
          <a:xfrm>
            <a:off x="761801" y="328512"/>
            <a:ext cx="4778387" cy="1628970"/>
          </a:xfrm>
        </p:spPr>
        <p:txBody>
          <a:bodyPr anchor="ctr">
            <a:normAutofit/>
          </a:bodyPr>
          <a:lstStyle/>
          <a:p>
            <a:r>
              <a:rPr lang="en" sz="3100" b="1" i="0" u="none" strike="noStrike">
                <a:effectLst/>
              </a:rPr>
              <a:t>Case Study: Corporate Accountability Gone Wrong</a:t>
            </a:r>
            <a:br>
              <a:rPr lang="en" sz="3100" b="0" i="0" u="none" strike="noStrike">
                <a:effectLst/>
              </a:rPr>
            </a:br>
            <a:endParaRPr lang="ru-UA" sz="3100"/>
          </a:p>
        </p:txBody>
      </p:sp>
      <p:sp>
        <p:nvSpPr>
          <p:cNvPr id="3" name="Объект 2">
            <a:extLst>
              <a:ext uri="{FF2B5EF4-FFF2-40B4-BE49-F238E27FC236}">
                <a16:creationId xmlns:a16="http://schemas.microsoft.com/office/drawing/2014/main" id="{8EC025B0-7870-4FFD-EA4E-B04B2FC158C2}"/>
              </a:ext>
            </a:extLst>
          </p:cNvPr>
          <p:cNvSpPr>
            <a:spLocks noGrp="1"/>
          </p:cNvSpPr>
          <p:nvPr>
            <p:ph idx="1"/>
          </p:nvPr>
        </p:nvSpPr>
        <p:spPr>
          <a:xfrm>
            <a:off x="761801" y="2884929"/>
            <a:ext cx="4659756" cy="3374137"/>
          </a:xfrm>
        </p:spPr>
        <p:txBody>
          <a:bodyPr anchor="ctr">
            <a:normAutofit/>
          </a:bodyPr>
          <a:lstStyle/>
          <a:p>
            <a:pPr>
              <a:buFont typeface="Arial" panose="020B0604020202020204" pitchFamily="34" charset="0"/>
              <a:buChar char="•"/>
            </a:pPr>
            <a:r>
              <a:rPr lang="en" sz="2000" b="0" i="0" u="none" strike="noStrike">
                <a:effectLst/>
              </a:rPr>
              <a:t>Scenario: A multinational company outsources production to a low-cost factory. Labor rights violations are exposed, sparking public outrage and investor panic.</a:t>
            </a:r>
          </a:p>
          <a:p>
            <a:pPr>
              <a:buFont typeface="Arial" panose="020B0604020202020204" pitchFamily="34" charset="0"/>
              <a:buChar char="•"/>
            </a:pPr>
            <a:r>
              <a:rPr lang="en" sz="2000" b="0" i="0" u="none" strike="noStrike">
                <a:effectLst/>
              </a:rPr>
              <a:t>Lesson: Failing to integrate human rights considerations can lead to financial loss and brand damage.</a:t>
            </a:r>
          </a:p>
          <a:p>
            <a:pPr>
              <a:buFont typeface="Arial" panose="020B0604020202020204" pitchFamily="34" charset="0"/>
              <a:buChar char="•"/>
            </a:pPr>
            <a:r>
              <a:rPr lang="en" sz="2000" b="0" i="0" u="none" strike="noStrike">
                <a:effectLst/>
              </a:rPr>
              <a:t>Punchline: Turns out, human rights violations are not just morally wrong—they’re also expensive.</a:t>
            </a:r>
          </a:p>
          <a:p>
            <a:endParaRPr lang="ru-UA" sz="2000"/>
          </a:p>
        </p:txBody>
      </p:sp>
      <p:sp>
        <p:nvSpPr>
          <p:cNvPr id="6" name="TextBox 5">
            <a:extLst>
              <a:ext uri="{FF2B5EF4-FFF2-40B4-BE49-F238E27FC236}">
                <a16:creationId xmlns:a16="http://schemas.microsoft.com/office/drawing/2014/main" id="{31A86594-1E78-7C40-D520-E99C55DC7F44}"/>
              </a:ext>
            </a:extLst>
          </p:cNvPr>
          <p:cNvSpPr txBox="1"/>
          <p:nvPr/>
        </p:nvSpPr>
        <p:spPr>
          <a:xfrm>
            <a:off x="9456955" y="6657945"/>
            <a:ext cx="2735043"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esheninger.blogspot.com/2018/09/5-strategies-to-create-culture-of.htm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ru-UA" sz="700">
              <a:solidFill>
                <a:srgbClr val="FFFFFF"/>
              </a:solidFill>
            </a:endParaRPr>
          </a:p>
        </p:txBody>
      </p:sp>
    </p:spTree>
    <p:extLst>
      <p:ext uri="{BB962C8B-B14F-4D97-AF65-F5344CB8AC3E}">
        <p14:creationId xmlns:p14="http://schemas.microsoft.com/office/powerpoint/2010/main" val="3371004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146F891-5313-202F-3527-7BCD64F63BD3}"/>
              </a:ext>
            </a:extLst>
          </p:cNvPr>
          <p:cNvSpPr>
            <a:spLocks noGrp="1"/>
          </p:cNvSpPr>
          <p:nvPr>
            <p:ph type="title"/>
          </p:nvPr>
        </p:nvSpPr>
        <p:spPr>
          <a:xfrm>
            <a:off x="686834" y="1153572"/>
            <a:ext cx="3200400" cy="4461163"/>
          </a:xfrm>
        </p:spPr>
        <p:txBody>
          <a:bodyPr>
            <a:normAutofit/>
          </a:bodyPr>
          <a:lstStyle/>
          <a:p>
            <a:r>
              <a:rPr lang="en" sz="4100" b="1" dirty="0">
                <a:solidFill>
                  <a:srgbClr val="FFFFFF"/>
                </a:solidFill>
                <a:latin typeface="system-ui"/>
              </a:rPr>
              <a:t>Legal Framework Governing Transnational Corporations (TNCs)</a:t>
            </a:r>
            <a:br>
              <a:rPr lang="en" sz="4100" b="1" dirty="0">
                <a:solidFill>
                  <a:srgbClr val="FFFFFF"/>
                </a:solidFill>
                <a:latin typeface="system-ui"/>
              </a:rPr>
            </a:br>
            <a:endParaRPr lang="ru-UA" sz="41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5BE65743-C5CD-DC67-0484-1F75916AAD02}"/>
              </a:ext>
            </a:extLst>
          </p:cNvPr>
          <p:cNvSpPr>
            <a:spLocks noGrp="1"/>
          </p:cNvSpPr>
          <p:nvPr>
            <p:ph sz="quarter" idx="13"/>
          </p:nvPr>
        </p:nvSpPr>
        <p:spPr>
          <a:xfrm>
            <a:off x="4447308" y="591344"/>
            <a:ext cx="6906491" cy="5585619"/>
          </a:xfrm>
        </p:spPr>
        <p:txBody>
          <a:bodyPr anchor="ctr">
            <a:normAutofit/>
          </a:bodyPr>
          <a:lstStyle/>
          <a:p>
            <a:pPr>
              <a:spcBef>
                <a:spcPts val="900"/>
              </a:spcBef>
              <a:spcAft>
                <a:spcPts val="900"/>
              </a:spcAft>
              <a:buFont typeface="Arial" panose="020B0604020202020204" pitchFamily="34" charset="0"/>
              <a:buChar char="•"/>
            </a:pPr>
            <a:r>
              <a:rPr lang="en" sz="1500" b="0" i="0" u="none" strike="noStrike" dirty="0">
                <a:effectLst/>
                <a:latin typeface="system-ui"/>
              </a:rPr>
              <a:t>Explanation : TNCs operate across borders, complicating regulatory oversight. Key instruments include:</a:t>
            </a:r>
          </a:p>
          <a:p>
            <a:pPr marL="742950" lvl="1" indent="-285750">
              <a:spcBef>
                <a:spcPts val="900"/>
              </a:spcBef>
              <a:spcAft>
                <a:spcPts val="900"/>
              </a:spcAft>
              <a:buFont typeface="Arial" panose="020B0604020202020204" pitchFamily="34" charset="0"/>
              <a:buChar char="•"/>
            </a:pPr>
            <a:r>
              <a:rPr lang="en" sz="1500" b="0" i="0" u="none" strike="noStrike" dirty="0">
                <a:effectLst/>
                <a:latin typeface="system-ui"/>
              </a:rPr>
              <a:t>OECD Guidelines for Multinational Enterprises : Voluntary standards promoting responsible business conduct.</a:t>
            </a:r>
          </a:p>
          <a:p>
            <a:pPr marL="742950" lvl="1" indent="-285750">
              <a:spcBef>
                <a:spcPts val="900"/>
              </a:spcBef>
              <a:spcAft>
                <a:spcPts val="900"/>
              </a:spcAft>
              <a:buFont typeface="Arial" panose="020B0604020202020204" pitchFamily="34" charset="0"/>
              <a:buChar char="•"/>
            </a:pPr>
            <a:r>
              <a:rPr lang="en" sz="1500" b="0" i="0" u="none" strike="noStrike" dirty="0">
                <a:effectLst/>
                <a:latin typeface="system-ui"/>
              </a:rPr>
              <a:t>UN Draft Treaty on Business and Human Rights : A binding instrument under negotiation to address gaps in accountability.</a:t>
            </a:r>
          </a:p>
          <a:p>
            <a:pPr>
              <a:spcBef>
                <a:spcPts val="900"/>
              </a:spcBef>
              <a:spcAft>
                <a:spcPts val="900"/>
              </a:spcAft>
              <a:buFont typeface="Arial" panose="020B0604020202020204" pitchFamily="34" charset="0"/>
              <a:buChar char="•"/>
            </a:pPr>
            <a:r>
              <a:rPr lang="en" sz="1500" b="0" i="0" u="none" strike="noStrike" dirty="0">
                <a:effectLst/>
                <a:latin typeface="system-ui"/>
              </a:rPr>
              <a:t>Challenge : Current frameworks rely heavily on voluntary compliance, limiting effectiveness.</a:t>
            </a:r>
          </a:p>
          <a:p>
            <a:pPr>
              <a:spcBef>
                <a:spcPts val="900"/>
              </a:spcBef>
              <a:spcAft>
                <a:spcPts val="900"/>
              </a:spcAft>
              <a:buFont typeface="Arial" panose="020B0604020202020204" pitchFamily="34" charset="0"/>
              <a:buChar char="•"/>
            </a:pPr>
            <a:r>
              <a:rPr lang="en" sz="1500" b="0" i="0" u="none" strike="noStrike" dirty="0">
                <a:effectLst/>
                <a:latin typeface="system-ui"/>
              </a:rPr>
              <a:t>Example : Shell’s oil spills in Nigeria sparked lawsuits in UK courts, highlighting jurisdictional complexities.</a:t>
            </a:r>
          </a:p>
          <a:p>
            <a:pPr>
              <a:buNone/>
            </a:pPr>
            <a:br>
              <a:rPr lang="en" sz="1500" dirty="0"/>
            </a:br>
            <a:endParaRPr lang="ru-UA" sz="1500" dirty="0"/>
          </a:p>
        </p:txBody>
      </p:sp>
    </p:spTree>
    <p:extLst>
      <p:ext uri="{BB962C8B-B14F-4D97-AF65-F5344CB8AC3E}">
        <p14:creationId xmlns:p14="http://schemas.microsoft.com/office/powerpoint/2010/main" val="992916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720E305-0453-EA2B-5A00-7E9F768AF0B1}"/>
              </a:ext>
            </a:extLst>
          </p:cNvPr>
          <p:cNvSpPr>
            <a:spLocks noGrp="1"/>
          </p:cNvSpPr>
          <p:nvPr>
            <p:ph type="title"/>
          </p:nvPr>
        </p:nvSpPr>
        <p:spPr>
          <a:xfrm>
            <a:off x="1171074" y="1396686"/>
            <a:ext cx="3240506" cy="4064628"/>
          </a:xfrm>
        </p:spPr>
        <p:txBody>
          <a:bodyPr>
            <a:normAutofit/>
          </a:bodyPr>
          <a:lstStyle/>
          <a:p>
            <a:r>
              <a:rPr lang="en" sz="3700" b="1" dirty="0">
                <a:solidFill>
                  <a:srgbClr val="FFFFFF"/>
                </a:solidFill>
                <a:latin typeface="system-ui"/>
              </a:rPr>
              <a:t>Extraterritorial Obligations of States</a:t>
            </a:r>
            <a:br>
              <a:rPr lang="en" sz="3700" b="1" dirty="0">
                <a:solidFill>
                  <a:srgbClr val="FFFFFF"/>
                </a:solidFill>
                <a:latin typeface="system-ui"/>
              </a:rPr>
            </a:br>
            <a:endParaRPr lang="ru-UA" sz="3700"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Объект 2">
            <a:extLst>
              <a:ext uri="{FF2B5EF4-FFF2-40B4-BE49-F238E27FC236}">
                <a16:creationId xmlns:a16="http://schemas.microsoft.com/office/drawing/2014/main" id="{068C7E24-004C-7B5F-3A2E-E9BEF09AA1DA}"/>
              </a:ext>
            </a:extLst>
          </p:cNvPr>
          <p:cNvSpPr>
            <a:spLocks noGrp="1"/>
          </p:cNvSpPr>
          <p:nvPr>
            <p:ph sz="quarter" idx="13"/>
          </p:nvPr>
        </p:nvSpPr>
        <p:spPr>
          <a:xfrm>
            <a:off x="5370153" y="1526033"/>
            <a:ext cx="5536397" cy="3935281"/>
          </a:xfrm>
        </p:spPr>
        <p:txBody>
          <a:bodyPr>
            <a:normAutofit/>
          </a:bodyPr>
          <a:lstStyle/>
          <a:p>
            <a:pPr>
              <a:spcBef>
                <a:spcPts val="900"/>
              </a:spcBef>
              <a:spcAft>
                <a:spcPts val="900"/>
              </a:spcAft>
              <a:buFont typeface="Arial" panose="020B0604020202020204" pitchFamily="34" charset="0"/>
              <a:buChar char="•"/>
            </a:pPr>
            <a:r>
              <a:rPr lang="en" sz="2000" b="0" i="0" u="none" strike="noStrike" dirty="0">
                <a:effectLst/>
                <a:latin typeface="Times New Roman" panose="02020603050405020304" pitchFamily="18" charset="0"/>
                <a:cs typeface="Times New Roman" panose="02020603050405020304" pitchFamily="18" charset="0"/>
              </a:rPr>
              <a:t>Explanation : States have obligations to regulate TNCs headquartered within their borders, even when abuses occur abroad.</a:t>
            </a:r>
          </a:p>
          <a:p>
            <a:pPr>
              <a:spcBef>
                <a:spcPts val="900"/>
              </a:spcBef>
              <a:spcAft>
                <a:spcPts val="900"/>
              </a:spcAft>
              <a:buFont typeface="Arial" panose="020B0604020202020204" pitchFamily="34" charset="0"/>
              <a:buChar char="•"/>
            </a:pPr>
            <a:r>
              <a:rPr lang="en" sz="2000" b="0" i="0" u="none" strike="noStrike" dirty="0">
                <a:effectLst/>
                <a:latin typeface="Times New Roman" panose="02020603050405020304" pitchFamily="18" charset="0"/>
                <a:cs typeface="Times New Roman" panose="02020603050405020304" pitchFamily="18" charset="0"/>
              </a:rPr>
              <a:t>Legal Basis :</a:t>
            </a:r>
          </a:p>
          <a:p>
            <a:pPr marL="742950" lvl="1" indent="-285750">
              <a:spcBef>
                <a:spcPts val="900"/>
              </a:spcBef>
              <a:spcAft>
                <a:spcPts val="900"/>
              </a:spcAft>
              <a:buFont typeface="Arial" panose="020B0604020202020204" pitchFamily="34" charset="0"/>
              <a:buChar char="•"/>
            </a:pPr>
            <a:r>
              <a:rPr lang="en" sz="2000" b="0" i="0" u="none" strike="noStrike" dirty="0">
                <a:effectLst/>
                <a:latin typeface="Times New Roman" panose="02020603050405020304" pitchFamily="18" charset="0"/>
                <a:cs typeface="Times New Roman" panose="02020603050405020304" pitchFamily="18" charset="0"/>
              </a:rPr>
              <a:t>Maastricht Principles : Clarify states’ duties to protect against extraterritorial human rights violations.</a:t>
            </a:r>
          </a:p>
          <a:p>
            <a:pPr>
              <a:spcBef>
                <a:spcPts val="900"/>
              </a:spcBef>
              <a:spcAft>
                <a:spcPts val="900"/>
              </a:spcAft>
              <a:buFont typeface="Arial" panose="020B0604020202020204" pitchFamily="34" charset="0"/>
              <a:buChar char="•"/>
            </a:pPr>
            <a:r>
              <a:rPr lang="en" sz="2000" b="0" i="0" u="none" strike="noStrike" dirty="0">
                <a:effectLst/>
                <a:latin typeface="Times New Roman" panose="02020603050405020304" pitchFamily="18" charset="0"/>
                <a:cs typeface="Times New Roman" panose="02020603050405020304" pitchFamily="18" charset="0"/>
              </a:rPr>
              <a:t>Example : In 2021, a Dutch court ruled that Royal Dutch Shell must reduce emissions, setting a precedent for holding TNCs accountable globally.</a:t>
            </a:r>
          </a:p>
          <a:p>
            <a:endParaRPr lang="ru-UA" sz="1300" dirty="0"/>
          </a:p>
        </p:txBody>
      </p:sp>
    </p:spTree>
    <p:extLst>
      <p:ext uri="{BB962C8B-B14F-4D97-AF65-F5344CB8AC3E}">
        <p14:creationId xmlns:p14="http://schemas.microsoft.com/office/powerpoint/2010/main" val="1436754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2E72C9B-FA28-00C1-F551-280C9C57A312}"/>
              </a:ext>
            </a:extLst>
          </p:cNvPr>
          <p:cNvSpPr>
            <a:spLocks noGrp="1"/>
          </p:cNvSpPr>
          <p:nvPr>
            <p:ph type="title"/>
          </p:nvPr>
        </p:nvSpPr>
        <p:spPr>
          <a:xfrm>
            <a:off x="761803" y="350196"/>
            <a:ext cx="4646904" cy="1624520"/>
          </a:xfrm>
        </p:spPr>
        <p:txBody>
          <a:bodyPr anchor="ctr">
            <a:normAutofit/>
          </a:bodyPr>
          <a:lstStyle/>
          <a:p>
            <a:r>
              <a:rPr lang="en" sz="4000" b="0" i="0" u="none" strike="noStrike">
                <a:effectLst/>
                <a:latin typeface="system-ui"/>
              </a:rPr>
              <a:t>Case Study:</a:t>
            </a:r>
            <a:endParaRPr lang="ru-UA" sz="4000"/>
          </a:p>
        </p:txBody>
      </p:sp>
      <p:pic>
        <p:nvPicPr>
          <p:cNvPr id="6" name="Рисунок 5" descr="Изображение выглядит как небо, на открытом воздухе, обувь, человек&#10;&#10;Контент, сгенерированный ИИ, может содержать ошибки.">
            <a:extLst>
              <a:ext uri="{FF2B5EF4-FFF2-40B4-BE49-F238E27FC236}">
                <a16:creationId xmlns:a16="http://schemas.microsoft.com/office/drawing/2014/main" id="{050F1C95-EE89-5EA6-C488-858494EE0303}"/>
              </a:ext>
            </a:extLst>
          </p:cNvPr>
          <p:cNvPicPr>
            <a:picLocks noChangeAspect="1"/>
          </p:cNvPicPr>
          <p:nvPr/>
        </p:nvPicPr>
        <p:blipFill>
          <a:blip r:embed="rId2">
            <a:extLst>
              <a:ext uri="{837473B0-CC2E-450A-ABE3-18F120FF3D39}">
                <a1611:picAttrSrcUrl xmlns:a1611="http://schemas.microsoft.com/office/drawing/2016/11/main" r:id="rId3"/>
              </a:ext>
            </a:extLst>
          </a:blip>
          <a:srcRect r="40599" b="-2"/>
          <a:stretch/>
        </p:blipFill>
        <p:spPr>
          <a:xfrm>
            <a:off x="6096000" y="1"/>
            <a:ext cx="6102825" cy="6858000"/>
          </a:xfrm>
          <a:prstGeom prst="rect">
            <a:avLst/>
          </a:prstGeom>
        </p:spPr>
      </p:pic>
      <p:graphicFrame>
        <p:nvGraphicFramePr>
          <p:cNvPr id="5" name="Объект 2">
            <a:extLst>
              <a:ext uri="{FF2B5EF4-FFF2-40B4-BE49-F238E27FC236}">
                <a16:creationId xmlns:a16="http://schemas.microsoft.com/office/drawing/2014/main" id="{D61586C3-6EAE-D6AF-4963-490D7CD089F4}"/>
              </a:ext>
            </a:extLst>
          </p:cNvPr>
          <p:cNvGraphicFramePr>
            <a:graphicFrameLocks noGrp="1"/>
          </p:cNvGraphicFramePr>
          <p:nvPr>
            <p:ph sz="quarter" idx="13"/>
            <p:extLst>
              <p:ext uri="{D42A27DB-BD31-4B8C-83A1-F6EECF244321}">
                <p14:modId xmlns:p14="http://schemas.microsoft.com/office/powerpoint/2010/main" val="4067786677"/>
              </p:ext>
            </p:extLst>
          </p:nvPr>
        </p:nvGraphicFramePr>
        <p:xfrm>
          <a:off x="298938" y="2127738"/>
          <a:ext cx="5627077" cy="4228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09503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9091CE64-7745-699A-CF87-65CE4F9FBD97}"/>
              </a:ext>
            </a:extLst>
          </p:cNvPr>
          <p:cNvSpPr>
            <a:spLocks noGrp="1"/>
          </p:cNvSpPr>
          <p:nvPr>
            <p:ph type="title"/>
          </p:nvPr>
        </p:nvSpPr>
        <p:spPr>
          <a:xfrm>
            <a:off x="838200" y="365125"/>
            <a:ext cx="10515600" cy="1325563"/>
          </a:xfrm>
        </p:spPr>
        <p:txBody>
          <a:bodyPr>
            <a:normAutofit/>
          </a:bodyPr>
          <a:lstStyle/>
          <a:p>
            <a:pPr algn="ctr"/>
            <a:r>
              <a:rPr lang="en" sz="3700" b="1" dirty="0"/>
              <a:t>TO CONCLUDE</a:t>
            </a:r>
            <a:br>
              <a:rPr lang="en" sz="3700" b="0" i="0" u="none" strike="noStrike" dirty="0">
                <a:effectLst/>
              </a:rPr>
            </a:br>
            <a:endParaRPr lang="ru-UA" sz="3700" dirty="0"/>
          </a:p>
        </p:txBody>
      </p:sp>
      <p:graphicFrame>
        <p:nvGraphicFramePr>
          <p:cNvPr id="5" name="Объект 2">
            <a:extLst>
              <a:ext uri="{FF2B5EF4-FFF2-40B4-BE49-F238E27FC236}">
                <a16:creationId xmlns:a16="http://schemas.microsoft.com/office/drawing/2014/main" id="{AB1B1952-108C-AF4B-9F12-BD4FA040A62C}"/>
              </a:ext>
            </a:extLst>
          </p:cNvPr>
          <p:cNvGraphicFramePr>
            <a:graphicFrameLocks noGrp="1"/>
          </p:cNvGraphicFramePr>
          <p:nvPr>
            <p:ph sz="quarter" idx="13"/>
            <p:extLst>
              <p:ext uri="{D42A27DB-BD31-4B8C-83A1-F6EECF244321}">
                <p14:modId xmlns:p14="http://schemas.microsoft.com/office/powerpoint/2010/main" val="42885850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3042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8796749-6810-9580-3646-0BDE4F3E0DEA}"/>
              </a:ext>
            </a:extLst>
          </p:cNvPr>
          <p:cNvSpPr>
            <a:spLocks noGrp="1"/>
          </p:cNvSpPr>
          <p:nvPr>
            <p:ph type="title"/>
          </p:nvPr>
        </p:nvSpPr>
        <p:spPr>
          <a:xfrm>
            <a:off x="686834" y="1153572"/>
            <a:ext cx="3200400" cy="4461163"/>
          </a:xfrm>
        </p:spPr>
        <p:txBody>
          <a:bodyPr>
            <a:normAutofit/>
          </a:bodyPr>
          <a:lstStyle/>
          <a:p>
            <a:r>
              <a:rPr lang="en" b="1" i="0" u="none" strike="noStrike">
                <a:solidFill>
                  <a:srgbClr val="FFFFFF"/>
                </a:solidFill>
                <a:effectLst/>
              </a:rPr>
              <a:t>EU Draft Directive on Due Diligence</a:t>
            </a:r>
            <a:br>
              <a:rPr lang="en" b="0" i="0" u="none" strike="noStrike">
                <a:solidFill>
                  <a:srgbClr val="FFFFFF"/>
                </a:solidFill>
                <a:effectLst/>
              </a:rPr>
            </a:br>
            <a:endParaRPr lang="ru-UA">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1BC6C4D1-3585-071E-E2FF-9C2D9D3EF084}"/>
              </a:ext>
            </a:extLst>
          </p:cNvPr>
          <p:cNvSpPr>
            <a:spLocks noGrp="1"/>
          </p:cNvSpPr>
          <p:nvPr>
            <p:ph sz="quarter" idx="13"/>
          </p:nvPr>
        </p:nvSpPr>
        <p:spPr>
          <a:xfrm>
            <a:off x="4447308" y="591344"/>
            <a:ext cx="6906491" cy="5585619"/>
          </a:xfrm>
        </p:spPr>
        <p:txBody>
          <a:bodyPr anchor="ctr">
            <a:normAutofit/>
          </a:bodyPr>
          <a:lstStyle/>
          <a:p>
            <a:pPr>
              <a:buFont typeface="Arial" panose="020B0604020202020204" pitchFamily="34" charset="0"/>
              <a:buChar char="•"/>
            </a:pPr>
            <a:r>
              <a:rPr lang="en" sz="1700" b="0" i="0" u="none" strike="noStrike">
                <a:effectLst/>
              </a:rPr>
              <a:t>This directive emphasizes that companies must conduct due diligence to prevent human rights violations, especially in global supply chains.</a:t>
            </a:r>
          </a:p>
          <a:p>
            <a:pPr>
              <a:buFont typeface="Arial" panose="020B0604020202020204" pitchFamily="34" charset="0"/>
              <a:buChar char="•"/>
            </a:pPr>
            <a:r>
              <a:rPr lang="en" sz="1700" b="0" i="0" u="none" strike="noStrike">
                <a:effectLst/>
              </a:rPr>
              <a:t>Key Elements:</a:t>
            </a:r>
          </a:p>
          <a:p>
            <a:pPr marL="742950" lvl="1" indent="-285750">
              <a:buFont typeface="Arial" panose="020B0604020202020204" pitchFamily="34" charset="0"/>
              <a:buChar char="•"/>
            </a:pPr>
            <a:r>
              <a:rPr lang="en" sz="1700" b="0" i="0" u="none" strike="noStrike">
                <a:effectLst/>
              </a:rPr>
              <a:t>Risk identification and assessment</a:t>
            </a:r>
          </a:p>
          <a:p>
            <a:pPr marL="742950" lvl="1" indent="-285750">
              <a:buFont typeface="Arial" panose="020B0604020202020204" pitchFamily="34" charset="0"/>
              <a:buChar char="•"/>
            </a:pPr>
            <a:r>
              <a:rPr lang="en" sz="1700" b="0" i="0" u="none" strike="noStrike">
                <a:effectLst/>
              </a:rPr>
              <a:t>Mitigation and prevention strategies</a:t>
            </a:r>
          </a:p>
          <a:p>
            <a:pPr marL="742950" lvl="1" indent="-285750">
              <a:buFont typeface="Arial" panose="020B0604020202020204" pitchFamily="34" charset="0"/>
              <a:buChar char="•"/>
            </a:pPr>
            <a:r>
              <a:rPr lang="en" sz="1700" b="0" i="0" u="none" strike="noStrike">
                <a:effectLst/>
              </a:rPr>
              <a:t>Transparency and public reporting</a:t>
            </a:r>
          </a:p>
          <a:p>
            <a:pPr>
              <a:buFont typeface="Arial" panose="020B0604020202020204" pitchFamily="34" charset="0"/>
              <a:buChar char="•"/>
            </a:pPr>
            <a:r>
              <a:rPr lang="en" sz="1700" b="0" i="0" u="none" strike="noStrike">
                <a:effectLst/>
              </a:rPr>
              <a:t>Modern Trend: Due diligence is shifting from voluntary initiatives to binding legal requirements.</a:t>
            </a:r>
          </a:p>
          <a:p>
            <a:pPr>
              <a:buFont typeface="Arial" panose="020B0604020202020204" pitchFamily="34" charset="0"/>
              <a:buChar char="•"/>
            </a:pPr>
            <a:r>
              <a:rPr lang="en" sz="1700" b="0" i="0" u="none" strike="noStrike">
                <a:effectLst/>
              </a:rPr>
              <a:t>Joke: Imagine telling a CEO that transparency is non-negotiable—it’s like asking a magician to reveal their tricks.</a:t>
            </a:r>
          </a:p>
          <a:p>
            <a:endParaRPr lang="ru-UA" sz="1700"/>
          </a:p>
        </p:txBody>
      </p:sp>
    </p:spTree>
    <p:extLst>
      <p:ext uri="{BB962C8B-B14F-4D97-AF65-F5344CB8AC3E}">
        <p14:creationId xmlns:p14="http://schemas.microsoft.com/office/powerpoint/2010/main" val="2855803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B5D43143-C9B8-47B4-E05C-A188A282E451}"/>
              </a:ext>
            </a:extLst>
          </p:cNvPr>
          <p:cNvSpPr>
            <a:spLocks noGrp="1"/>
          </p:cNvSpPr>
          <p:nvPr>
            <p:ph type="title"/>
          </p:nvPr>
        </p:nvSpPr>
        <p:spPr>
          <a:xfrm>
            <a:off x="838200" y="365125"/>
            <a:ext cx="10515600" cy="1325563"/>
          </a:xfrm>
        </p:spPr>
        <p:txBody>
          <a:bodyPr>
            <a:normAutofit/>
          </a:bodyPr>
          <a:lstStyle/>
          <a:p>
            <a:r>
              <a:rPr lang="en" b="1" i="0" u="none" strike="noStrike">
                <a:effectLst/>
              </a:rPr>
              <a:t>National Protection of Human Rights: Spain</a:t>
            </a:r>
            <a:br>
              <a:rPr lang="en" b="0" i="0" u="none" strike="noStrike">
                <a:effectLst/>
              </a:rPr>
            </a:br>
            <a:endParaRPr lang="ru-UA"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Объект 2">
            <a:extLst>
              <a:ext uri="{FF2B5EF4-FFF2-40B4-BE49-F238E27FC236}">
                <a16:creationId xmlns:a16="http://schemas.microsoft.com/office/drawing/2014/main" id="{CD4C8F2A-D18C-E966-0E88-460A1FC17862}"/>
              </a:ext>
            </a:extLst>
          </p:cNvPr>
          <p:cNvSpPr>
            <a:spLocks noGrp="1"/>
          </p:cNvSpPr>
          <p:nvPr>
            <p:ph sz="quarter" idx="13"/>
          </p:nvPr>
        </p:nvSpPr>
        <p:spPr>
          <a:xfrm>
            <a:off x="838200" y="1825625"/>
            <a:ext cx="10515600" cy="4351338"/>
          </a:xfrm>
        </p:spPr>
        <p:txBody>
          <a:bodyPr>
            <a:normAutofit/>
          </a:bodyPr>
          <a:lstStyle/>
          <a:p>
            <a:pPr>
              <a:buFont typeface="Arial" panose="020B0604020202020204" pitchFamily="34" charset="0"/>
              <a:buChar char="•"/>
            </a:pPr>
            <a:r>
              <a:rPr lang="en" sz="2600" b="0" i="0" u="none" strike="noStrike" dirty="0">
                <a:effectLst/>
              </a:rPr>
              <a:t>Spain’s human rights protection framework includes constitutional guarantees and international obligations. The country has been strengthening its due diligence laws to align with EU standards.</a:t>
            </a:r>
          </a:p>
          <a:p>
            <a:pPr>
              <a:buFont typeface="Arial" panose="020B0604020202020204" pitchFamily="34" charset="0"/>
              <a:buChar char="•"/>
            </a:pPr>
            <a:r>
              <a:rPr lang="en" sz="2600" b="0" i="0" u="none" strike="noStrike" dirty="0">
                <a:effectLst/>
              </a:rPr>
              <a:t>Modern Practices: Enhanced focus on protecting workers’ rights and combating labor exploitation.</a:t>
            </a:r>
          </a:p>
          <a:p>
            <a:pPr>
              <a:buFont typeface="Arial" panose="020B0604020202020204" pitchFamily="34" charset="0"/>
              <a:buChar char="•"/>
            </a:pPr>
            <a:r>
              <a:rPr lang="en" sz="2600" b="0" i="0" u="none" strike="noStrike" dirty="0">
                <a:effectLst/>
              </a:rPr>
              <a:t>Analysis: Although progress is evident, challenges remain, especially in monitoring compliance and enforcing regulations effectively.</a:t>
            </a:r>
          </a:p>
          <a:p>
            <a:pPr>
              <a:buFont typeface="Arial" panose="020B0604020202020204" pitchFamily="34" charset="0"/>
              <a:buChar char="•"/>
            </a:pPr>
            <a:r>
              <a:rPr lang="en" sz="2600" b="0" i="0" u="none" strike="noStrike" dirty="0">
                <a:effectLst/>
              </a:rPr>
              <a:t>Trend: In Spain, the phrase "due diligence" sometimes sounds like "</a:t>
            </a:r>
            <a:r>
              <a:rPr lang="en" sz="2600" b="0" i="0" u="none" strike="noStrike" dirty="0" err="1">
                <a:effectLst/>
              </a:rPr>
              <a:t>mañana</a:t>
            </a:r>
            <a:r>
              <a:rPr lang="en" sz="2600" b="0" i="0" u="none" strike="noStrike" dirty="0">
                <a:effectLst/>
              </a:rPr>
              <a:t>"—we’ll get to it... eventually.</a:t>
            </a:r>
          </a:p>
          <a:p>
            <a:endParaRPr lang="ru-UA" sz="2600" dirty="0"/>
          </a:p>
        </p:txBody>
      </p:sp>
    </p:spTree>
    <p:extLst>
      <p:ext uri="{BB962C8B-B14F-4D97-AF65-F5344CB8AC3E}">
        <p14:creationId xmlns:p14="http://schemas.microsoft.com/office/powerpoint/2010/main" val="563910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88E6EE8-5E1A-2A56-154B-FA4856212BF9}"/>
              </a:ext>
            </a:extLst>
          </p:cNvPr>
          <p:cNvSpPr>
            <a:spLocks noGrp="1"/>
          </p:cNvSpPr>
          <p:nvPr>
            <p:ph type="title"/>
          </p:nvPr>
        </p:nvSpPr>
        <p:spPr>
          <a:xfrm>
            <a:off x="6513788" y="365125"/>
            <a:ext cx="4840010" cy="1807305"/>
          </a:xfrm>
        </p:spPr>
        <p:txBody>
          <a:bodyPr>
            <a:normAutofit/>
          </a:bodyPr>
          <a:lstStyle/>
          <a:p>
            <a:r>
              <a:rPr lang="en" b="0" i="0" u="none" strike="noStrike">
                <a:effectLst/>
                <a:latin typeface="system-ui"/>
              </a:rPr>
              <a:t>Case Study:</a:t>
            </a:r>
            <a:endParaRPr lang="ru-UA" dirty="0"/>
          </a:p>
        </p:txBody>
      </p:sp>
      <p:pic>
        <p:nvPicPr>
          <p:cNvPr id="5" name="Рисунок 4" descr="Изображение выглядит как овощи, на открытом воздухе, производить, Натуральные продукты&#10;&#10;Контент, сгенерированный ИИ, может содержать ошибки.">
            <a:extLst>
              <a:ext uri="{FF2B5EF4-FFF2-40B4-BE49-F238E27FC236}">
                <a16:creationId xmlns:a16="http://schemas.microsoft.com/office/drawing/2014/main" id="{BC8AA6DC-51F1-F2D0-2BD9-6DE34D08BA0C}"/>
              </a:ext>
            </a:extLst>
          </p:cNvPr>
          <p:cNvPicPr>
            <a:picLocks noChangeAspect="1"/>
          </p:cNvPicPr>
          <p:nvPr/>
        </p:nvPicPr>
        <p:blipFill>
          <a:blip r:embed="rId2">
            <a:extLst>
              <a:ext uri="{837473B0-CC2E-450A-ABE3-18F120FF3D39}">
                <a1611:picAttrSrcUrl xmlns:a1611="http://schemas.microsoft.com/office/drawing/2016/11/main" r:id="rId3"/>
              </a:ext>
            </a:extLst>
          </a:blip>
          <a:srcRect l="21344" r="19122"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Объект 2">
            <a:extLst>
              <a:ext uri="{FF2B5EF4-FFF2-40B4-BE49-F238E27FC236}">
                <a16:creationId xmlns:a16="http://schemas.microsoft.com/office/drawing/2014/main" id="{77EA541D-3DA4-B85E-5FA9-7299858516E9}"/>
              </a:ext>
            </a:extLst>
          </p:cNvPr>
          <p:cNvSpPr>
            <a:spLocks noGrp="1"/>
          </p:cNvSpPr>
          <p:nvPr>
            <p:ph sz="quarter" idx="13"/>
          </p:nvPr>
        </p:nvSpPr>
        <p:spPr>
          <a:xfrm>
            <a:off x="6513788" y="2333297"/>
            <a:ext cx="4840010" cy="3843666"/>
          </a:xfrm>
        </p:spPr>
        <p:txBody>
          <a:bodyPr>
            <a:normAutofit/>
          </a:bodyPr>
          <a:lstStyle/>
          <a:p>
            <a:pPr>
              <a:buNone/>
            </a:pPr>
            <a:br>
              <a:rPr lang="en" sz="2000" b="0" i="0" u="none" strike="noStrike" dirty="0">
                <a:effectLst/>
                <a:latin typeface="system-ui"/>
              </a:rPr>
            </a:br>
            <a:r>
              <a:rPr lang="en" sz="2000" b="0" i="0" u="none" strike="noStrike" dirty="0">
                <a:effectLst/>
                <a:latin typeface="system-ui"/>
              </a:rPr>
              <a:t>Spanish tomato farms were exposed for exploiting migrant workers. In response, the government tightened labor inspections—but critics say enforcement lags behind rhetoric.</a:t>
            </a:r>
          </a:p>
          <a:p>
            <a:r>
              <a:rPr lang="en" sz="2000" b="0" i="0" u="none" strike="noStrike" dirty="0">
                <a:effectLst/>
                <a:latin typeface="system-ui"/>
              </a:rPr>
              <a:t>Resume:</a:t>
            </a:r>
            <a:br>
              <a:rPr lang="en" sz="2000" b="0" i="0" u="none" strike="noStrike" dirty="0">
                <a:effectLst/>
                <a:latin typeface="system-ui"/>
              </a:rPr>
            </a:br>
            <a:r>
              <a:rPr lang="en" sz="2000" b="0" i="0" u="none" strike="noStrike" dirty="0">
                <a:effectLst/>
                <a:latin typeface="system-ui"/>
              </a:rPr>
              <a:t>In Spain, the phrase “due diligence” sometimes sounds like “</a:t>
            </a:r>
            <a:r>
              <a:rPr lang="en" sz="2000" b="0" i="0" u="none" strike="noStrike" dirty="0" err="1">
                <a:effectLst/>
                <a:latin typeface="system-ui"/>
              </a:rPr>
              <a:t>mañana</a:t>
            </a:r>
            <a:r>
              <a:rPr lang="en" sz="2000" b="0" i="0" u="none" strike="noStrike" dirty="0">
                <a:effectLst/>
                <a:latin typeface="system-ui"/>
              </a:rPr>
              <a:t>”—we’ll get to it... </a:t>
            </a:r>
            <a:r>
              <a:rPr lang="en" sz="2000" b="0" i="0" u="none" strike="noStrike">
                <a:effectLst/>
                <a:latin typeface="system-ui"/>
              </a:rPr>
              <a:t>eventually.</a:t>
            </a:r>
          </a:p>
          <a:p>
            <a:endParaRPr lang="ru-UA" sz="2000"/>
          </a:p>
        </p:txBody>
      </p:sp>
      <p:sp>
        <p:nvSpPr>
          <p:cNvPr id="6" name="TextBox 5">
            <a:extLst>
              <a:ext uri="{FF2B5EF4-FFF2-40B4-BE49-F238E27FC236}">
                <a16:creationId xmlns:a16="http://schemas.microsoft.com/office/drawing/2014/main" id="{C02A5414-9E51-907A-004B-D57367F6CD2A}"/>
              </a:ext>
            </a:extLst>
          </p:cNvPr>
          <p:cNvSpPr txBox="1"/>
          <p:nvPr/>
        </p:nvSpPr>
        <p:spPr>
          <a:xfrm>
            <a:off x="9144371" y="6657945"/>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www.isaaa.org/kc/cropbiotechupdate/article/default.asp?ID=18362">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2515045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C689CA5-8332-EEE7-9014-6B672D3CBCB9}"/>
              </a:ext>
            </a:extLst>
          </p:cNvPr>
          <p:cNvSpPr>
            <a:spLocks noGrp="1"/>
          </p:cNvSpPr>
          <p:nvPr>
            <p:ph type="title"/>
          </p:nvPr>
        </p:nvSpPr>
        <p:spPr>
          <a:xfrm>
            <a:off x="841248" y="256032"/>
            <a:ext cx="10506456" cy="1014984"/>
          </a:xfrm>
        </p:spPr>
        <p:txBody>
          <a:bodyPr anchor="b">
            <a:normAutofit/>
          </a:bodyPr>
          <a:lstStyle/>
          <a:p>
            <a:r>
              <a:rPr lang="en" sz="3100" b="1" i="0" u="none" strike="noStrike">
                <a:effectLst/>
              </a:rPr>
              <a:t>Challenges and Criticisms</a:t>
            </a:r>
            <a:br>
              <a:rPr lang="en" sz="3100" b="0" i="0" u="none" strike="noStrike">
                <a:effectLst/>
              </a:rPr>
            </a:br>
            <a:endParaRPr lang="ru-UA" sz="310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Объект 2">
            <a:extLst>
              <a:ext uri="{FF2B5EF4-FFF2-40B4-BE49-F238E27FC236}">
                <a16:creationId xmlns:a16="http://schemas.microsoft.com/office/drawing/2014/main" id="{8BCB6C6B-5D66-4E2F-F48D-736BA8EDD3B8}"/>
              </a:ext>
            </a:extLst>
          </p:cNvPr>
          <p:cNvGraphicFramePr>
            <a:graphicFrameLocks noGrp="1"/>
          </p:cNvGraphicFramePr>
          <p:nvPr>
            <p:ph sz="quarter" idx="13"/>
            <p:extLst>
              <p:ext uri="{D42A27DB-BD31-4B8C-83A1-F6EECF244321}">
                <p14:modId xmlns:p14="http://schemas.microsoft.com/office/powerpoint/2010/main" val="29186728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54772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C1F23A92-CF6B-B272-2E55-8B1F5D16D307}"/>
              </a:ext>
            </a:extLst>
          </p:cNvPr>
          <p:cNvSpPr>
            <a:spLocks noGrp="1"/>
          </p:cNvSpPr>
          <p:nvPr>
            <p:ph type="title"/>
          </p:nvPr>
        </p:nvSpPr>
        <p:spPr>
          <a:xfrm>
            <a:off x="1371597" y="348865"/>
            <a:ext cx="10044023" cy="877729"/>
          </a:xfrm>
        </p:spPr>
        <p:txBody>
          <a:bodyPr anchor="ctr">
            <a:normAutofit/>
          </a:bodyPr>
          <a:lstStyle/>
          <a:p>
            <a:r>
              <a:rPr lang="en" sz="2800" b="1" i="0" u="none" strike="noStrike">
                <a:solidFill>
                  <a:srgbClr val="FFFFFF"/>
                </a:solidFill>
                <a:effectLst/>
              </a:rPr>
              <a:t>Conclusion</a:t>
            </a:r>
            <a:br>
              <a:rPr lang="en" sz="2800" b="0" i="0" u="none" strike="noStrike">
                <a:solidFill>
                  <a:srgbClr val="FFFFFF"/>
                </a:solidFill>
                <a:effectLst/>
              </a:rPr>
            </a:br>
            <a:endParaRPr lang="ru-UA" sz="2800">
              <a:solidFill>
                <a:srgbClr val="FFFFFF"/>
              </a:solidFill>
            </a:endParaRPr>
          </a:p>
        </p:txBody>
      </p:sp>
      <p:graphicFrame>
        <p:nvGraphicFramePr>
          <p:cNvPr id="5" name="Объект 2">
            <a:extLst>
              <a:ext uri="{FF2B5EF4-FFF2-40B4-BE49-F238E27FC236}">
                <a16:creationId xmlns:a16="http://schemas.microsoft.com/office/drawing/2014/main" id="{21696B2C-2D92-D5AD-0385-A6B06E02AA56}"/>
              </a:ext>
            </a:extLst>
          </p:cNvPr>
          <p:cNvGraphicFramePr>
            <a:graphicFrameLocks noGrp="1"/>
          </p:cNvGraphicFramePr>
          <p:nvPr>
            <p:ph sz="quarter" idx="13"/>
            <p:extLst>
              <p:ext uri="{D42A27DB-BD31-4B8C-83A1-F6EECF244321}">
                <p14:modId xmlns:p14="http://schemas.microsoft.com/office/powerpoint/2010/main" val="201604733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375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Заголовок 1">
            <a:extLst>
              <a:ext uri="{FF2B5EF4-FFF2-40B4-BE49-F238E27FC236}">
                <a16:creationId xmlns:a16="http://schemas.microsoft.com/office/drawing/2014/main" id="{A37B0E7B-AB40-6857-FE9D-D42F1032D29F}"/>
              </a:ext>
            </a:extLst>
          </p:cNvPr>
          <p:cNvSpPr>
            <a:spLocks noGrp="1"/>
          </p:cNvSpPr>
          <p:nvPr>
            <p:ph type="title"/>
          </p:nvPr>
        </p:nvSpPr>
        <p:spPr>
          <a:xfrm>
            <a:off x="838200" y="643467"/>
            <a:ext cx="2951205" cy="5571066"/>
          </a:xfrm>
        </p:spPr>
        <p:txBody>
          <a:bodyPr>
            <a:normAutofit/>
          </a:bodyPr>
          <a:lstStyle/>
          <a:p>
            <a:r>
              <a:rPr lang="en" b="1" i="0" u="none" strike="noStrike">
                <a:solidFill>
                  <a:srgbClr val="FFFFFF"/>
                </a:solidFill>
                <a:effectLst/>
              </a:rPr>
              <a:t>Discussion Questions</a:t>
            </a:r>
            <a:br>
              <a:rPr lang="en" b="0" i="0" u="none" strike="noStrike">
                <a:solidFill>
                  <a:srgbClr val="FFFFFF"/>
                </a:solidFill>
                <a:effectLst/>
              </a:rPr>
            </a:br>
            <a:endParaRPr lang="ru-UA">
              <a:solidFill>
                <a:srgbClr val="FFFFFF"/>
              </a:solidFill>
            </a:endParaRPr>
          </a:p>
        </p:txBody>
      </p:sp>
      <p:graphicFrame>
        <p:nvGraphicFramePr>
          <p:cNvPr id="5" name="Объект 2">
            <a:extLst>
              <a:ext uri="{FF2B5EF4-FFF2-40B4-BE49-F238E27FC236}">
                <a16:creationId xmlns:a16="http://schemas.microsoft.com/office/drawing/2014/main" id="{CC7D7526-F043-301F-8758-167261D08E04}"/>
              </a:ext>
            </a:extLst>
          </p:cNvPr>
          <p:cNvGraphicFramePr>
            <a:graphicFrameLocks noGrp="1"/>
          </p:cNvGraphicFramePr>
          <p:nvPr>
            <p:ph sz="quarter" idx="13"/>
            <p:extLst>
              <p:ext uri="{D42A27DB-BD31-4B8C-83A1-F6EECF244321}">
                <p14:modId xmlns:p14="http://schemas.microsoft.com/office/powerpoint/2010/main" val="3645692292"/>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3317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9" name="Rectangle 18">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3E0C0F2-D6CC-B07D-8F19-93A47D6BEEA9}"/>
              </a:ext>
            </a:extLst>
          </p:cNvPr>
          <p:cNvSpPr>
            <a:spLocks noGrp="1"/>
          </p:cNvSpPr>
          <p:nvPr>
            <p:ph type="title"/>
          </p:nvPr>
        </p:nvSpPr>
        <p:spPr>
          <a:xfrm>
            <a:off x="761995" y="307447"/>
            <a:ext cx="10693884" cy="1109932"/>
          </a:xfrm>
        </p:spPr>
        <p:txBody>
          <a:bodyPr>
            <a:noAutofit/>
          </a:bodyPr>
          <a:lstStyle/>
          <a:p>
            <a:r>
              <a:rPr lang="en" sz="3200" b="0" i="0" u="none" strike="noStrike" dirty="0">
                <a:effectLst/>
              </a:rPr>
              <a:t>The Intersection of Human Rights and Business: Global Standards and National Practices</a:t>
            </a:r>
            <a:br>
              <a:rPr lang="en" sz="3200" b="0" i="0" u="none" strike="noStrike" dirty="0">
                <a:effectLst/>
              </a:rPr>
            </a:br>
            <a:endParaRPr lang="ru-UA" sz="3200" dirty="0"/>
          </a:p>
        </p:txBody>
      </p:sp>
      <p:pic>
        <p:nvPicPr>
          <p:cNvPr id="14" name="Graphic 13" descr="Business Growth">
            <a:extLst>
              <a:ext uri="{FF2B5EF4-FFF2-40B4-BE49-F238E27FC236}">
                <a16:creationId xmlns:a16="http://schemas.microsoft.com/office/drawing/2014/main" id="{9AECCB88-7E23-ED0A-BBD9-A760EA79B4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2022" y="2405811"/>
            <a:ext cx="3775494" cy="3775494"/>
          </a:xfrm>
          <a:prstGeom prst="rect">
            <a:avLst/>
          </a:prstGeom>
        </p:spPr>
      </p:pic>
      <p:sp>
        <p:nvSpPr>
          <p:cNvPr id="3" name="Объект 2">
            <a:extLst>
              <a:ext uri="{FF2B5EF4-FFF2-40B4-BE49-F238E27FC236}">
                <a16:creationId xmlns:a16="http://schemas.microsoft.com/office/drawing/2014/main" id="{D32CA61E-A2B4-89A2-79C4-53A998E73A14}"/>
              </a:ext>
            </a:extLst>
          </p:cNvPr>
          <p:cNvSpPr>
            <a:spLocks noGrp="1"/>
          </p:cNvSpPr>
          <p:nvPr>
            <p:ph sz="quarter" idx="13"/>
          </p:nvPr>
        </p:nvSpPr>
        <p:spPr>
          <a:xfrm>
            <a:off x="5393634" y="1417379"/>
            <a:ext cx="6361043" cy="4843145"/>
          </a:xfrm>
        </p:spPr>
        <p:txBody>
          <a:bodyPr anchor="ctr">
            <a:normAutofit fontScale="85000" lnSpcReduction="20000"/>
          </a:bodyPr>
          <a:lstStyle/>
          <a:p>
            <a:pPr marL="742950" lvl="1" indent="-285750">
              <a:buFont typeface="Arial" panose="020B0604020202020204" pitchFamily="34" charset="0"/>
              <a:buChar char="•"/>
            </a:pPr>
            <a:r>
              <a:rPr lang="en" sz="2200" b="0" i="0" u="none" strike="noStrike" dirty="0">
                <a:effectLst/>
                <a:latin typeface="Times New Roman" panose="02020603050405020304" pitchFamily="18" charset="0"/>
                <a:cs typeface="Times New Roman" panose="02020603050405020304" pitchFamily="18" charset="0"/>
              </a:rPr>
              <a:t>The modern corporate world is a dance between profit and principles. </a:t>
            </a:r>
          </a:p>
          <a:p>
            <a:pPr marL="742950" lvl="1" indent="-285750">
              <a:buFont typeface="Arial" panose="020B0604020202020204" pitchFamily="34" charset="0"/>
              <a:buChar char="•"/>
            </a:pPr>
            <a:endParaRPr lang="en" sz="220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 sz="2200" b="0" i="0" u="none" strike="noStrike" dirty="0">
                <a:effectLst/>
                <a:latin typeface="Times New Roman" panose="02020603050405020304" pitchFamily="18" charset="0"/>
                <a:cs typeface="Times New Roman" panose="02020603050405020304" pitchFamily="18" charset="0"/>
              </a:rPr>
              <a:t>With global standards evolving, companies now face the challenge of not only earning money but also respecting human dignity.</a:t>
            </a:r>
            <a:br>
              <a:rPr lang="en" sz="2200" b="0" i="0" u="none" strike="noStrike" dirty="0">
                <a:effectLst/>
                <a:latin typeface="Times New Roman" panose="02020603050405020304" pitchFamily="18" charset="0"/>
                <a:cs typeface="Times New Roman" panose="02020603050405020304" pitchFamily="18" charset="0"/>
              </a:rPr>
            </a:br>
            <a:endParaRPr lang="en" sz="2200" b="0" i="0" u="none" strike="noStrike" dirty="0">
              <a:effectLst/>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 sz="2200" b="0" i="0" u="none" strike="noStrike" dirty="0">
                <a:effectLst/>
                <a:latin typeface="Times New Roman" panose="02020603050405020304" pitchFamily="18" charset="0"/>
                <a:cs typeface="Times New Roman" panose="02020603050405020304" pitchFamily="18" charset="0"/>
              </a:rPr>
              <a:t>Quote: "It’s not that I'm against human rights... I'm just also really into profits." — Imaginary CEO, 2025</a:t>
            </a:r>
            <a:br>
              <a:rPr lang="en" sz="2200" b="0" i="0" u="none" strike="noStrike" dirty="0">
                <a:effectLst/>
                <a:latin typeface="Times New Roman" panose="02020603050405020304" pitchFamily="18" charset="0"/>
                <a:cs typeface="Times New Roman" panose="02020603050405020304" pitchFamily="18" charset="0"/>
              </a:rPr>
            </a:br>
            <a:endParaRPr lang="en" sz="2200" b="0" i="0" u="none" strike="noStrike" dirty="0">
              <a:effectLst/>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 sz="2200" b="0" i="0" u="none" strike="noStrike" dirty="0">
                <a:effectLst/>
                <a:latin typeface="Times New Roman" panose="02020603050405020304" pitchFamily="18" charset="0"/>
                <a:cs typeface="Times New Roman" panose="02020603050405020304" pitchFamily="18" charset="0"/>
              </a:rPr>
              <a:t>Thought: Can a multinational really care about human rights without being dragged kicking and screaming into compliance?</a:t>
            </a:r>
          </a:p>
          <a:p>
            <a:pPr marL="457200" lvl="1" indent="0">
              <a:buNone/>
            </a:pPr>
            <a:endParaRPr lang="en" sz="2200" b="0" i="0" u="none" strike="noStrike" dirty="0">
              <a:effectLst/>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r>
              <a:rPr lang="en" sz="2200" b="0" i="0" u="none" strike="noStrike" dirty="0">
                <a:effectLst/>
                <a:latin typeface="Times New Roman" panose="02020603050405020304" pitchFamily="18" charset="0"/>
                <a:cs typeface="Times New Roman" panose="02020603050405020304" pitchFamily="18" charset="0"/>
              </a:rPr>
              <a:t>Resume: </a:t>
            </a:r>
            <a:r>
              <a:rPr lang="en" sz="2200" b="0" i="0" u="none" strike="noStrike" dirty="0">
                <a:solidFill>
                  <a:srgbClr val="2C2C36"/>
                </a:solidFill>
                <a:effectLst/>
                <a:latin typeface="Times New Roman" panose="02020603050405020304" pitchFamily="18" charset="0"/>
                <a:cs typeface="Times New Roman" panose="02020603050405020304" pitchFamily="18" charset="0"/>
              </a:rPr>
              <a:t>Corporate responsibility is like dieting—you know you should do it, but Netflix and pizza are so much easier.</a:t>
            </a:r>
          </a:p>
          <a:p>
            <a:pPr>
              <a:buNone/>
            </a:pPr>
            <a:br>
              <a:rPr lang="en" sz="2200" dirty="0">
                <a:latin typeface="Times New Roman" panose="02020603050405020304" pitchFamily="18" charset="0"/>
                <a:cs typeface="Times New Roman" panose="02020603050405020304" pitchFamily="18" charset="0"/>
              </a:rPr>
            </a:br>
            <a:br>
              <a:rPr lang="en" sz="2200" b="0" i="0" u="none" strike="noStrike" dirty="0">
                <a:effectLst/>
                <a:latin typeface="Times New Roman" panose="02020603050405020304" pitchFamily="18" charset="0"/>
                <a:cs typeface="Times New Roman" panose="02020603050405020304" pitchFamily="18" charset="0"/>
              </a:rPr>
            </a:br>
            <a:endParaRPr lang="en" sz="2200" b="0" i="0" u="none" strike="noStrike" dirty="0">
              <a:effectLst/>
              <a:latin typeface="Times New Roman" panose="02020603050405020304" pitchFamily="18" charset="0"/>
              <a:cs typeface="Times New Roman" panose="02020603050405020304" pitchFamily="18" charset="0"/>
            </a:endParaRPr>
          </a:p>
          <a:p>
            <a:pPr marL="457200" lvl="1" indent="0">
              <a:buNone/>
            </a:pPr>
            <a:endParaRPr lang="en" sz="2000" b="0" i="0" u="none" strike="noStrike" dirty="0">
              <a:effectLst/>
              <a:latin typeface="ui-sans-serif"/>
            </a:endParaRPr>
          </a:p>
        </p:txBody>
      </p:sp>
    </p:spTree>
    <p:extLst>
      <p:ext uri="{BB962C8B-B14F-4D97-AF65-F5344CB8AC3E}">
        <p14:creationId xmlns:p14="http://schemas.microsoft.com/office/powerpoint/2010/main" val="2538235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TextBox 4">
            <a:extLst>
              <a:ext uri="{FF2B5EF4-FFF2-40B4-BE49-F238E27FC236}">
                <a16:creationId xmlns:a16="http://schemas.microsoft.com/office/drawing/2014/main" id="{BDCDB929-ACB9-F23A-2DE3-B2D4964C432F}"/>
              </a:ext>
            </a:extLst>
          </p:cNvPr>
          <p:cNvGraphicFramePr/>
          <p:nvPr>
            <p:extLst>
              <p:ext uri="{D42A27DB-BD31-4B8C-83A1-F6EECF244321}">
                <p14:modId xmlns:p14="http://schemas.microsoft.com/office/powerpoint/2010/main" val="118617595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20891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1D5F2DC-B824-7B5F-1B2F-0CFDF4146F55}"/>
              </a:ext>
            </a:extLst>
          </p:cNvPr>
          <p:cNvSpPr>
            <a:spLocks noGrp="1"/>
          </p:cNvSpPr>
          <p:nvPr>
            <p:ph type="ctrTitle"/>
          </p:nvPr>
        </p:nvSpPr>
        <p:spPr>
          <a:xfrm>
            <a:off x="706056" y="1227280"/>
            <a:ext cx="4749525" cy="2441896"/>
          </a:xfrm>
        </p:spPr>
        <p:txBody>
          <a:bodyPr>
            <a:normAutofit/>
          </a:bodyPr>
          <a:lstStyle/>
          <a:p>
            <a:br>
              <a:rPr lang="en" b="1" i="0" u="none" strike="noStrike" dirty="0">
                <a:solidFill>
                  <a:srgbClr val="000000"/>
                </a:solidFill>
                <a:effectLst/>
              </a:rPr>
            </a:br>
            <a:endParaRPr lang="ru-UA" dirty="0"/>
          </a:p>
        </p:txBody>
      </p:sp>
      <p:sp>
        <p:nvSpPr>
          <p:cNvPr id="6" name="AutoShape 2" descr="An illustration representing transnational criminal policy challenges and prospects for Ukraine. The image should depict a balanced scale with one side symbolizing sovereignty (featuring a map of Ukraine and its flag) and the other side representing transnational collaboration (with symbols like the European Union flag and a handshake). In the background, include abstract visuals of a globe, interconnected digital networks, and icons of justice (such as a gavel or courthouse). Highlight Ukraine's integration into the EU with subtle but clear visual elements. The overall tone should be professional and modern, using a blue and yellow color palette to reflect Ukraine's national colors.">
            <a:extLst>
              <a:ext uri="{FF2B5EF4-FFF2-40B4-BE49-F238E27FC236}">
                <a16:creationId xmlns:a16="http://schemas.microsoft.com/office/drawing/2014/main" id="{76AD78FC-D15C-6133-51AB-2ACE55B1607C}"/>
              </a:ext>
            </a:extLst>
          </p:cNvPr>
          <p:cNvSpPr>
            <a:spLocks noGrp="1" noChangeAspect="1" noChangeArrowheads="1"/>
          </p:cNvSpPr>
          <p:nvPr>
            <p:ph type="subTitle" idx="1"/>
          </p:nvPr>
        </p:nvSpPr>
        <p:spPr bwMode="auto">
          <a:xfrm>
            <a:off x="578734" y="3812695"/>
            <a:ext cx="4839837" cy="1361190"/>
          </a:xfrm>
          <a:prstGeom prst="rect">
            <a:avLst/>
          </a:prstGeom>
          <a:extLst>
            <a:ext uri="{909E8E84-426E-40DD-AFC4-6F175D3DCCD1}">
              <a14:hiddenFill xmlns:a14="http://schemas.microsoft.com/office/drawing/2010/main">
                <a:solidFill>
                  <a:srgbClr val="FFFFFF"/>
                </a:solidFill>
              </a14:hiddenFill>
            </a:ext>
          </a:extLst>
        </p:spPr>
        <p:txBody>
          <a:bodyPr vert="horz" lIns="91440" tIns="45720" rIns="91440" bIns="45720" numCol="1" anchorCtr="0" compatLnSpc="1">
            <a:prstTxWarp prst="textNoShape">
              <a:avLst/>
            </a:prstTxWarp>
            <a:normAutofit/>
          </a:bodyPr>
          <a:lstStyle/>
          <a:p>
            <a:r>
              <a:rPr lang="en-US" b="1" dirty="0"/>
              <a:t>Viacheslav TULIAKOV © 2025</a:t>
            </a:r>
            <a:endParaRPr lang="uk-UA" dirty="0"/>
          </a:p>
          <a:p>
            <a:r>
              <a:rPr lang="en" dirty="0"/>
              <a:t>mail: </a:t>
            </a:r>
            <a:r>
              <a:rPr lang="en-US" sz="1900" cap="none" dirty="0" err="1"/>
              <a:t>Viacheslav.Tuliakov@esic.university</a:t>
            </a:r>
            <a:endParaRPr lang="en-US" sz="1900" cap="none" dirty="0"/>
          </a:p>
        </p:txBody>
      </p:sp>
      <p:sp>
        <p:nvSpPr>
          <p:cNvPr id="3" name="TextBox 2">
            <a:extLst>
              <a:ext uri="{FF2B5EF4-FFF2-40B4-BE49-F238E27FC236}">
                <a16:creationId xmlns:a16="http://schemas.microsoft.com/office/drawing/2014/main" id="{74223E22-723A-CA5D-6E09-771002C2CCD3}"/>
              </a:ext>
            </a:extLst>
          </p:cNvPr>
          <p:cNvSpPr txBox="1"/>
          <p:nvPr/>
        </p:nvSpPr>
        <p:spPr>
          <a:xfrm>
            <a:off x="578734" y="1828955"/>
            <a:ext cx="5517267" cy="1631216"/>
          </a:xfrm>
          <a:prstGeom prst="rect">
            <a:avLst/>
          </a:prstGeom>
          <a:noFill/>
        </p:spPr>
        <p:txBody>
          <a:bodyPr wrap="square">
            <a:spAutoFit/>
          </a:bodyPr>
          <a:lstStyle/>
          <a:p>
            <a:pPr algn="l"/>
            <a:r>
              <a:rPr lang="en" sz="2800" b="0" i="0" u="none" strike="noStrike" dirty="0">
                <a:solidFill>
                  <a:srgbClr val="374151"/>
                </a:solidFill>
                <a:effectLst/>
                <a:latin typeface="ui-sans-serif"/>
              </a:rPr>
              <a:t>Thank U!</a:t>
            </a:r>
          </a:p>
          <a:p>
            <a:pPr algn="l"/>
            <a:endParaRPr lang="en" sz="2800" dirty="0">
              <a:solidFill>
                <a:srgbClr val="374151"/>
              </a:solidFill>
              <a:latin typeface="ui-sans-serif"/>
            </a:endParaRPr>
          </a:p>
          <a:p>
            <a:pPr algn="l"/>
            <a:endParaRPr lang="en" sz="1600" b="0" i="0" u="none" strike="noStrike" dirty="0">
              <a:solidFill>
                <a:srgbClr val="000000"/>
              </a:solidFill>
              <a:effectLst/>
            </a:endParaRPr>
          </a:p>
          <a:p>
            <a:pPr algn="l"/>
            <a:endParaRPr lang="en" sz="2800" b="0" i="0" u="none" strike="noStrike" dirty="0">
              <a:solidFill>
                <a:srgbClr val="374151"/>
              </a:solidFill>
              <a:effectLst/>
              <a:latin typeface="ui-sans-serif"/>
            </a:endParaRPr>
          </a:p>
        </p:txBody>
      </p:sp>
      <p:pic>
        <p:nvPicPr>
          <p:cNvPr id="9" name="Рисунок 8" descr="Изображение выглядит как одежда, человек, костюм, Человеческое лицо&#10;&#10;Контент, сгенерированный ИИ, может содержать ошибки.">
            <a:extLst>
              <a:ext uri="{FF2B5EF4-FFF2-40B4-BE49-F238E27FC236}">
                <a16:creationId xmlns:a16="http://schemas.microsoft.com/office/drawing/2014/main" id="{835D0C21-1FC8-5A88-05BE-E17756A4DFD8}"/>
              </a:ext>
            </a:extLst>
          </p:cNvPr>
          <p:cNvPicPr>
            <a:picLocks noChangeAspect="1"/>
          </p:cNvPicPr>
          <p:nvPr/>
        </p:nvPicPr>
        <p:blipFill>
          <a:blip r:embed="rId2"/>
          <a:stretch>
            <a:fillRect/>
          </a:stretch>
        </p:blipFill>
        <p:spPr>
          <a:xfrm>
            <a:off x="6481286" y="1227280"/>
            <a:ext cx="4635500" cy="4457700"/>
          </a:xfrm>
          <a:prstGeom prst="rect">
            <a:avLst/>
          </a:prstGeom>
        </p:spPr>
      </p:pic>
    </p:spTree>
    <p:extLst>
      <p:ext uri="{BB962C8B-B14F-4D97-AF65-F5344CB8AC3E}">
        <p14:creationId xmlns:p14="http://schemas.microsoft.com/office/powerpoint/2010/main" val="917286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Заголовок 1">
            <a:extLst>
              <a:ext uri="{FF2B5EF4-FFF2-40B4-BE49-F238E27FC236}">
                <a16:creationId xmlns:a16="http://schemas.microsoft.com/office/drawing/2014/main" id="{728A3C6E-AB54-ECB8-47D8-494ECA6D1269}"/>
              </a:ext>
            </a:extLst>
          </p:cNvPr>
          <p:cNvSpPr>
            <a:spLocks noGrp="1"/>
          </p:cNvSpPr>
          <p:nvPr>
            <p:ph type="title"/>
          </p:nvPr>
        </p:nvSpPr>
        <p:spPr>
          <a:xfrm>
            <a:off x="838200" y="365125"/>
            <a:ext cx="5393361" cy="1325563"/>
          </a:xfrm>
        </p:spPr>
        <p:txBody>
          <a:bodyPr>
            <a:normAutofit/>
          </a:bodyPr>
          <a:lstStyle/>
          <a:p>
            <a:r>
              <a:rPr lang="en" sz="2800" b="1" i="0" u="none" strike="noStrike">
                <a:effectLst/>
              </a:rPr>
              <a:t>Human Rights and Sustainable Development Goals (SDGs)</a:t>
            </a:r>
            <a:br>
              <a:rPr lang="en" sz="2800" b="0" i="0" u="none" strike="noStrike">
                <a:effectLst/>
              </a:rPr>
            </a:br>
            <a:endParaRPr lang="ru-UA" sz="2800"/>
          </a:p>
        </p:txBody>
      </p:sp>
      <p:pic>
        <p:nvPicPr>
          <p:cNvPr id="6" name="Picture 5">
            <a:extLst>
              <a:ext uri="{FF2B5EF4-FFF2-40B4-BE49-F238E27FC236}">
                <a16:creationId xmlns:a16="http://schemas.microsoft.com/office/drawing/2014/main" id="{05FD9503-6E22-A7EE-50BA-692C29539A72}"/>
              </a:ext>
            </a:extLst>
          </p:cNvPr>
          <p:cNvPicPr>
            <a:picLocks noChangeAspect="1"/>
          </p:cNvPicPr>
          <p:nvPr/>
        </p:nvPicPr>
        <p:blipFill>
          <a:blip r:embed="rId2"/>
          <a:srcRect l="10985" r="2764"/>
          <a:stretch/>
        </p:blipFill>
        <p:spPr>
          <a:xfrm>
            <a:off x="7065260" y="1305906"/>
            <a:ext cx="4284038" cy="441136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Объект 2">
            <a:extLst>
              <a:ext uri="{FF2B5EF4-FFF2-40B4-BE49-F238E27FC236}">
                <a16:creationId xmlns:a16="http://schemas.microsoft.com/office/drawing/2014/main" id="{315C4F12-400E-10E7-7086-ED05BD32CC53}"/>
              </a:ext>
            </a:extLst>
          </p:cNvPr>
          <p:cNvGraphicFramePr>
            <a:graphicFrameLocks noGrp="1"/>
          </p:cNvGraphicFramePr>
          <p:nvPr>
            <p:ph sz="quarter" idx="13"/>
            <p:extLst>
              <p:ext uri="{D42A27DB-BD31-4B8C-83A1-F6EECF244321}">
                <p14:modId xmlns:p14="http://schemas.microsoft.com/office/powerpoint/2010/main" val="2822504027"/>
              </p:ext>
            </p:extLst>
          </p:nvPr>
        </p:nvGraphicFramePr>
        <p:xfrm>
          <a:off x="838200" y="1441938"/>
          <a:ext cx="5536720" cy="4735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9541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472E09F-5920-9839-8854-E337FDC5DE1A}"/>
              </a:ext>
            </a:extLst>
          </p:cNvPr>
          <p:cNvSpPr>
            <a:spLocks noGrp="1"/>
          </p:cNvSpPr>
          <p:nvPr>
            <p:ph type="title"/>
          </p:nvPr>
        </p:nvSpPr>
        <p:spPr>
          <a:xfrm>
            <a:off x="793662" y="386930"/>
            <a:ext cx="10066122" cy="1298448"/>
          </a:xfrm>
        </p:spPr>
        <p:txBody>
          <a:bodyPr anchor="b">
            <a:normAutofit/>
          </a:bodyPr>
          <a:lstStyle/>
          <a:p>
            <a:r>
              <a:rPr lang="en" sz="4100">
                <a:latin typeface="system-ui"/>
              </a:rPr>
              <a:t>The Sustainable Development Goals (SDGs) are deeply intertwined with human rights. </a:t>
            </a:r>
            <a:endParaRPr lang="ru-UA" sz="4100"/>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F0982395-CD8C-0102-4F95-C4959B751A35}"/>
              </a:ext>
            </a:extLst>
          </p:cNvPr>
          <p:cNvSpPr>
            <a:spLocks noGrp="1"/>
          </p:cNvSpPr>
          <p:nvPr>
            <p:ph sz="quarter" idx="13"/>
          </p:nvPr>
        </p:nvSpPr>
        <p:spPr>
          <a:xfrm>
            <a:off x="793661" y="2599509"/>
            <a:ext cx="4530898" cy="3639450"/>
          </a:xfrm>
        </p:spPr>
        <p:txBody>
          <a:bodyPr anchor="ctr">
            <a:normAutofit fontScale="92500" lnSpcReduction="20000"/>
          </a:bodyPr>
          <a:lstStyle/>
          <a:p>
            <a:pPr marL="742950" lvl="1" indent="-285750">
              <a:spcBef>
                <a:spcPts val="900"/>
              </a:spcBef>
              <a:spcAft>
                <a:spcPts val="900"/>
              </a:spcAft>
              <a:buFont typeface="Arial" panose="020B0604020202020204" pitchFamily="34" charset="0"/>
              <a:buChar char="•"/>
            </a:pPr>
            <a:r>
              <a:rPr lang="en" sz="1900" b="0" i="0" u="none" strike="noStrike" dirty="0">
                <a:effectLst/>
                <a:latin typeface="system-ui"/>
              </a:rPr>
              <a:t>SDG 1 (No Poverty) aligns with the right to an adequate standard of living (ICESCR, Article 11).</a:t>
            </a:r>
          </a:p>
          <a:p>
            <a:pPr marL="742950" lvl="1" indent="-285750">
              <a:spcBef>
                <a:spcPts val="900"/>
              </a:spcBef>
              <a:spcAft>
                <a:spcPts val="900"/>
              </a:spcAft>
              <a:buFont typeface="Arial" panose="020B0604020202020204" pitchFamily="34" charset="0"/>
              <a:buChar char="•"/>
            </a:pPr>
            <a:r>
              <a:rPr lang="en" sz="1900" b="0" i="0" u="none" strike="noStrike" dirty="0">
                <a:effectLst/>
                <a:latin typeface="system-ui"/>
              </a:rPr>
              <a:t>SDG 5 (Gender Equality) reinforces the principles of CEDAW.</a:t>
            </a:r>
          </a:p>
          <a:p>
            <a:pPr>
              <a:spcBef>
                <a:spcPts val="900"/>
              </a:spcBef>
              <a:spcAft>
                <a:spcPts val="900"/>
              </a:spcAft>
              <a:buFont typeface="Arial" panose="020B0604020202020204" pitchFamily="34" charset="0"/>
              <a:buChar char="•"/>
            </a:pPr>
            <a:r>
              <a:rPr lang="en" sz="1900" b="0" i="0" u="none" strike="noStrike" dirty="0">
                <a:effectLst/>
                <a:latin typeface="system-ui"/>
              </a:rPr>
              <a:t>Example of Interference : In 2020, the UN Special Rapporteur on Extreme Poverty highlighted how austerity measures in some countries violated the right to social security, undermining SDG 1.</a:t>
            </a:r>
          </a:p>
          <a:p>
            <a:pPr>
              <a:spcBef>
                <a:spcPts val="900"/>
              </a:spcBef>
              <a:spcAft>
                <a:spcPts val="900"/>
              </a:spcAft>
              <a:buFont typeface="Arial" panose="020B0604020202020204" pitchFamily="34" charset="0"/>
              <a:buChar char="•"/>
            </a:pPr>
            <a:r>
              <a:rPr lang="en" sz="1900" b="0" i="0" u="none" strike="noStrike" dirty="0">
                <a:effectLst/>
                <a:latin typeface="system-ui"/>
                <a:hlinkClick r:id="rId2"/>
              </a:rPr>
              <a:t>https://upr-info.org/en/review/kenya?spm=a2ty_o01.29997173.0.0.46c5c921UAt9TN</a:t>
            </a:r>
            <a:endParaRPr lang="en" sz="1900" b="0" i="0" u="none" strike="noStrike" dirty="0">
              <a:effectLst/>
              <a:latin typeface="system-ui"/>
            </a:endParaRPr>
          </a:p>
          <a:p>
            <a:pPr>
              <a:spcBef>
                <a:spcPts val="900"/>
              </a:spcBef>
              <a:spcAft>
                <a:spcPts val="900"/>
              </a:spcAft>
              <a:buFont typeface="Arial" panose="020B0604020202020204" pitchFamily="34" charset="0"/>
              <a:buChar char="•"/>
            </a:pPr>
            <a:endParaRPr lang="ru-UA" sz="1900" dirty="0"/>
          </a:p>
        </p:txBody>
      </p:sp>
      <p:pic>
        <p:nvPicPr>
          <p:cNvPr id="5" name="Рисунок 4" descr="Изображение выглядит как текст, Человеческое лицо, плакат, Реклама&#10;&#10;Контент, сгенерированный ИИ, может содержать ошибки.">
            <a:extLst>
              <a:ext uri="{FF2B5EF4-FFF2-40B4-BE49-F238E27FC236}">
                <a16:creationId xmlns:a16="http://schemas.microsoft.com/office/drawing/2014/main" id="{7F1E9326-C0FB-C4C8-50B7-85D40A07AD3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911532" y="2892862"/>
            <a:ext cx="5150277" cy="2897030"/>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0AA483C-D1AA-4BB2-171D-525D67582CB3}"/>
              </a:ext>
            </a:extLst>
          </p:cNvPr>
          <p:cNvSpPr txBox="1"/>
          <p:nvPr/>
        </p:nvSpPr>
        <p:spPr>
          <a:xfrm>
            <a:off x="8014180" y="5589837"/>
            <a:ext cx="3047629"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4" tooltip="https://www.flickr.com/photos/asiandevelopmentbank/20997914353">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5" tooltip="https://creativecommons.org/licenses/by-nc-nd/3.0/">
                  <a:extLst>
                    <a:ext uri="{A12FA001-AC4F-418D-AE19-62706E023703}">
                      <ahyp:hlinkClr xmlns:ahyp="http://schemas.microsoft.com/office/drawing/2018/hyperlinkcolor" val="tx"/>
                    </a:ext>
                  </a:extLst>
                </a:hlinkClick>
              </a:rPr>
              <a:t>CC BY-NC-ND</a:t>
            </a:r>
            <a:endParaRPr lang="ru-UA" sz="700">
              <a:solidFill>
                <a:srgbClr val="FFFFFF"/>
              </a:solidFill>
            </a:endParaRPr>
          </a:p>
        </p:txBody>
      </p:sp>
    </p:spTree>
    <p:extLst>
      <p:ext uri="{BB962C8B-B14F-4D97-AF65-F5344CB8AC3E}">
        <p14:creationId xmlns:p14="http://schemas.microsoft.com/office/powerpoint/2010/main" val="2528476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1E4957C-4490-4F3B-D29C-D2D066A8A056}"/>
              </a:ext>
            </a:extLst>
          </p:cNvPr>
          <p:cNvSpPr>
            <a:spLocks noGrp="1"/>
          </p:cNvSpPr>
          <p:nvPr>
            <p:ph type="title"/>
          </p:nvPr>
        </p:nvSpPr>
        <p:spPr>
          <a:xfrm>
            <a:off x="761801" y="762001"/>
            <a:ext cx="4101748" cy="125895"/>
          </a:xfrm>
        </p:spPr>
        <p:txBody>
          <a:bodyPr anchor="ctr">
            <a:normAutofit fontScale="90000"/>
          </a:bodyPr>
          <a:lstStyle/>
          <a:p>
            <a:r>
              <a:rPr lang="en" sz="3700" b="0" i="0" u="none" strike="noStrike" dirty="0">
                <a:effectLst/>
                <a:latin typeface="system-ui"/>
              </a:rPr>
              <a:t>Human rights and the SDGs are deeply interconnected</a:t>
            </a:r>
            <a:endParaRPr lang="ru-UA" sz="3700" dirty="0"/>
          </a:p>
        </p:txBody>
      </p:sp>
      <p:sp>
        <p:nvSpPr>
          <p:cNvPr id="3" name="Объект 2">
            <a:extLst>
              <a:ext uri="{FF2B5EF4-FFF2-40B4-BE49-F238E27FC236}">
                <a16:creationId xmlns:a16="http://schemas.microsoft.com/office/drawing/2014/main" id="{C72624E0-3E29-0AA2-567C-A39590360355}"/>
              </a:ext>
            </a:extLst>
          </p:cNvPr>
          <p:cNvSpPr>
            <a:spLocks noGrp="1"/>
          </p:cNvSpPr>
          <p:nvPr>
            <p:ph sz="quarter" idx="13"/>
          </p:nvPr>
        </p:nvSpPr>
        <p:spPr>
          <a:xfrm>
            <a:off x="182880" y="1645920"/>
            <a:ext cx="6317673" cy="4594159"/>
          </a:xfrm>
        </p:spPr>
        <p:txBody>
          <a:bodyPr anchor="ctr">
            <a:noAutofit/>
          </a:bodyPr>
          <a:lstStyle/>
          <a:p>
            <a:pPr>
              <a:buNone/>
            </a:pPr>
            <a:endParaRPr lang="en" sz="1400" b="0" i="0" u="none" strike="noStrike" dirty="0">
              <a:effectLst/>
              <a:latin typeface="Times New Roman" panose="02020603050405020304" pitchFamily="18" charset="0"/>
              <a:cs typeface="Times New Roman" panose="02020603050405020304" pitchFamily="18" charset="0"/>
            </a:endParaRPr>
          </a:p>
          <a:p>
            <a:pPr>
              <a:spcBef>
                <a:spcPts val="900"/>
              </a:spcBef>
              <a:spcAft>
                <a:spcPts val="900"/>
              </a:spcAft>
              <a:buFont typeface="Arial" panose="020B0604020202020204" pitchFamily="34" charset="0"/>
              <a:buChar char="•"/>
            </a:pPr>
            <a:r>
              <a:rPr lang="en" sz="1400" b="0" i="0" u="none" strike="noStrike" dirty="0">
                <a:effectLst/>
                <a:latin typeface="Times New Roman" panose="02020603050405020304" pitchFamily="18" charset="0"/>
                <a:cs typeface="Times New Roman" panose="02020603050405020304" pitchFamily="18" charset="0"/>
              </a:rPr>
              <a:t>Reducing inequality (SDG 10) requires fair wages.</a:t>
            </a:r>
          </a:p>
          <a:p>
            <a:pPr>
              <a:spcBef>
                <a:spcPts val="900"/>
              </a:spcBef>
              <a:spcAft>
                <a:spcPts val="900"/>
              </a:spcAft>
              <a:buFont typeface="Arial" panose="020B0604020202020204" pitchFamily="34" charset="0"/>
              <a:buChar char="•"/>
            </a:pPr>
            <a:r>
              <a:rPr lang="en" sz="1400" b="0" i="0" u="none" strike="noStrike" dirty="0">
                <a:effectLst/>
                <a:latin typeface="Times New Roman" panose="02020603050405020304" pitchFamily="18" charset="0"/>
                <a:cs typeface="Times New Roman" panose="02020603050405020304" pitchFamily="18" charset="0"/>
              </a:rPr>
              <a:t>Promoting decent work (SDG 8) means no child labor or unsafe conditions.</a:t>
            </a:r>
          </a:p>
          <a:p>
            <a:pPr>
              <a:spcBef>
                <a:spcPts val="900"/>
              </a:spcBef>
              <a:spcAft>
                <a:spcPts val="900"/>
              </a:spcAft>
              <a:buFont typeface="Arial" panose="020B0604020202020204" pitchFamily="34" charset="0"/>
              <a:buChar char="•"/>
            </a:pPr>
            <a:r>
              <a:rPr lang="en" sz="1400" b="0" i="0" u="none" strike="noStrike" dirty="0">
                <a:effectLst/>
                <a:latin typeface="Times New Roman" panose="02020603050405020304" pitchFamily="18" charset="0"/>
                <a:cs typeface="Times New Roman" panose="02020603050405020304" pitchFamily="18" charset="0"/>
              </a:rPr>
              <a:t>Achieving gender equality (SDG 5) demands equal pay and opportunities.</a:t>
            </a:r>
          </a:p>
          <a:p>
            <a:pPr>
              <a:buNone/>
            </a:pPr>
            <a:r>
              <a:rPr lang="en" sz="1400" b="0" i="0" u="none" strike="noStrike" dirty="0">
                <a:effectLst/>
                <a:latin typeface="Times New Roman" panose="02020603050405020304" pitchFamily="18" charset="0"/>
                <a:cs typeface="Times New Roman" panose="02020603050405020304" pitchFamily="18" charset="0"/>
              </a:rPr>
              <a:t>Case Study:</a:t>
            </a:r>
            <a:br>
              <a:rPr lang="en" sz="1400" b="0" i="0" u="none" strike="noStrike" dirty="0">
                <a:effectLst/>
                <a:latin typeface="Times New Roman" panose="02020603050405020304" pitchFamily="18" charset="0"/>
                <a:cs typeface="Times New Roman" panose="02020603050405020304" pitchFamily="18" charset="0"/>
              </a:rPr>
            </a:br>
            <a:r>
              <a:rPr lang="en" sz="1400" b="0" i="0" u="none" strike="noStrike" dirty="0">
                <a:effectLst/>
                <a:latin typeface="Times New Roman" panose="02020603050405020304" pitchFamily="18" charset="0"/>
                <a:cs typeface="Times New Roman" panose="02020603050405020304" pitchFamily="18" charset="0"/>
              </a:rPr>
              <a:t>Unilever launched its </a:t>
            </a:r>
            <a:r>
              <a:rPr lang="en" sz="1400" b="0" i="1" u="none" strike="noStrike" dirty="0">
                <a:effectLst/>
                <a:latin typeface="Times New Roman" panose="02020603050405020304" pitchFamily="18" charset="0"/>
                <a:cs typeface="Times New Roman" panose="02020603050405020304" pitchFamily="18" charset="0"/>
              </a:rPr>
              <a:t>Sustainable Living Plan </a:t>
            </a:r>
            <a:r>
              <a:rPr lang="en" sz="1400" b="0" i="0" u="none" strike="noStrike" dirty="0">
                <a:effectLst/>
                <a:latin typeface="Times New Roman" panose="02020603050405020304" pitchFamily="18" charset="0"/>
                <a:cs typeface="Times New Roman" panose="02020603050405020304" pitchFamily="18" charset="0"/>
              </a:rPr>
              <a:t>, integrating SDG-aligned practices like reducing waste and improving worker safety. While praised, critics argue it’s still driven by brand image rather than pure altruism.</a:t>
            </a:r>
          </a:p>
          <a:p>
            <a:pPr>
              <a:buNone/>
            </a:pPr>
            <a:r>
              <a:rPr lang="en" sz="1400" b="0" i="0" u="none" strike="noStrike" dirty="0">
                <a:effectLst/>
                <a:latin typeface="Times New Roman" panose="02020603050405020304" pitchFamily="18" charset="0"/>
                <a:cs typeface="Times New Roman" panose="02020603050405020304" pitchFamily="18" charset="0"/>
              </a:rPr>
              <a:t>Analysis:</a:t>
            </a:r>
            <a:br>
              <a:rPr lang="en" sz="1400" b="0" i="0" u="none" strike="noStrike" dirty="0">
                <a:effectLst/>
                <a:latin typeface="Times New Roman" panose="02020603050405020304" pitchFamily="18" charset="0"/>
                <a:cs typeface="Times New Roman" panose="02020603050405020304" pitchFamily="18" charset="0"/>
              </a:rPr>
            </a:br>
            <a:r>
              <a:rPr lang="en" sz="1400" b="0" i="0" u="none" strike="noStrike" dirty="0">
                <a:effectLst/>
                <a:latin typeface="Times New Roman" panose="02020603050405020304" pitchFamily="18" charset="0"/>
                <a:cs typeface="Times New Roman" panose="02020603050405020304" pitchFamily="18" charset="0"/>
              </a:rPr>
              <a:t>Ignoring human rights risks damaging reputations—and profits. Investors now prioritize Environmental, Social, and Governance (ESG) metrics, proving ethics can be good business.</a:t>
            </a:r>
          </a:p>
          <a:p>
            <a:pPr>
              <a:buNone/>
            </a:pPr>
            <a:endParaRPr lang="en" sz="1400" b="0" i="0" u="none" strike="noStrike" dirty="0">
              <a:effectLst/>
              <a:latin typeface="Times New Roman" panose="02020603050405020304" pitchFamily="18" charset="0"/>
              <a:cs typeface="Times New Roman" panose="02020603050405020304" pitchFamily="18" charset="0"/>
            </a:endParaRPr>
          </a:p>
          <a:p>
            <a:pPr>
              <a:buNone/>
            </a:pPr>
            <a:r>
              <a:rPr lang="en" sz="1400" b="0" i="0" u="none" strike="noStrike" dirty="0">
                <a:effectLst/>
                <a:latin typeface="Times New Roman" panose="02020603050405020304" pitchFamily="18" charset="0"/>
                <a:cs typeface="Times New Roman" panose="02020603050405020304" pitchFamily="18" charset="0"/>
              </a:rPr>
              <a:t>RESUME</a:t>
            </a:r>
          </a:p>
          <a:p>
            <a:pPr>
              <a:buNone/>
            </a:pPr>
            <a:br>
              <a:rPr lang="en" sz="1400" b="0" i="0" u="none" strike="noStrike" dirty="0">
                <a:effectLst/>
                <a:latin typeface="Times New Roman" panose="02020603050405020304" pitchFamily="18" charset="0"/>
                <a:cs typeface="Times New Roman" panose="02020603050405020304" pitchFamily="18" charset="0"/>
              </a:rPr>
            </a:br>
            <a:r>
              <a:rPr lang="en" sz="1400" b="0" i="0" u="none" strike="noStrike" dirty="0">
                <a:effectLst/>
                <a:latin typeface="Times New Roman" panose="02020603050405020304" pitchFamily="18" charset="0"/>
                <a:cs typeface="Times New Roman" panose="02020603050405020304" pitchFamily="18" charset="0"/>
              </a:rPr>
              <a:t>Aligning business with human rights and SDGs is like convincing a cat to take a bath—possible, but usually requires bribery—</a:t>
            </a:r>
            <a:r>
              <a:rPr lang="en" sz="1400" b="0" i="0" u="none" strike="noStrike" dirty="0">
                <a:effectLst/>
                <a:latin typeface="system-ui"/>
              </a:rPr>
              <a:t>or threats.</a:t>
            </a:r>
          </a:p>
          <a:p>
            <a:pPr>
              <a:buNone/>
            </a:pPr>
            <a:br>
              <a:rPr lang="en" sz="1400" dirty="0"/>
            </a:br>
            <a:endParaRPr lang="ru-UA" sz="1400" dirty="0"/>
          </a:p>
        </p:txBody>
      </p:sp>
      <p:pic>
        <p:nvPicPr>
          <p:cNvPr id="5" name="Picture 4" descr="Калькулятор, перо, компас, деньги и бумага с помощью графиков, напечатанных на ней">
            <a:extLst>
              <a:ext uri="{FF2B5EF4-FFF2-40B4-BE49-F238E27FC236}">
                <a16:creationId xmlns:a16="http://schemas.microsoft.com/office/drawing/2014/main" id="{62D181AF-C39A-EA8F-92E2-94BEE23A49FE}"/>
              </a:ext>
            </a:extLst>
          </p:cNvPr>
          <p:cNvPicPr>
            <a:picLocks noChangeAspect="1"/>
          </p:cNvPicPr>
          <p:nvPr/>
        </p:nvPicPr>
        <p:blipFill>
          <a:blip r:embed="rId2"/>
          <a:srcRect l="28716" r="24496"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221983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a16="http://schemas.microsoft.com/office/drawing/2014/main" id="{2B96AB94-B8B3-680D-51D5-134D153DE1BF}"/>
              </a:ext>
            </a:extLst>
          </p:cNvPr>
          <p:cNvSpPr>
            <a:spLocks noGrp="1"/>
          </p:cNvSpPr>
          <p:nvPr>
            <p:ph type="title"/>
          </p:nvPr>
        </p:nvSpPr>
        <p:spPr>
          <a:xfrm>
            <a:off x="1137034" y="609597"/>
            <a:ext cx="9392421" cy="1330841"/>
          </a:xfrm>
        </p:spPr>
        <p:txBody>
          <a:bodyPr>
            <a:normAutofit/>
          </a:bodyPr>
          <a:lstStyle/>
          <a:p>
            <a:r>
              <a:rPr lang="en" sz="3100" b="1">
                <a:latin typeface="system-ui"/>
              </a:rPr>
              <a:t>Economic, Social, and Cultural Rights (ESCR) and SDGs</a:t>
            </a:r>
            <a:br>
              <a:rPr lang="en" sz="3100" b="1">
                <a:latin typeface="system-ui"/>
              </a:rPr>
            </a:br>
            <a:endParaRPr lang="ru-UA" sz="3100"/>
          </a:p>
        </p:txBody>
      </p:sp>
      <p:sp>
        <p:nvSpPr>
          <p:cNvPr id="3" name="Объект 2">
            <a:extLst>
              <a:ext uri="{FF2B5EF4-FFF2-40B4-BE49-F238E27FC236}">
                <a16:creationId xmlns:a16="http://schemas.microsoft.com/office/drawing/2014/main" id="{10737B8E-46A4-BC87-A408-EDD96CA371F5}"/>
              </a:ext>
            </a:extLst>
          </p:cNvPr>
          <p:cNvSpPr>
            <a:spLocks noGrp="1"/>
          </p:cNvSpPr>
          <p:nvPr>
            <p:ph sz="quarter" idx="13"/>
          </p:nvPr>
        </p:nvSpPr>
        <p:spPr>
          <a:xfrm>
            <a:off x="1137034" y="2198362"/>
            <a:ext cx="4958966" cy="3917773"/>
          </a:xfrm>
        </p:spPr>
        <p:txBody>
          <a:bodyPr>
            <a:normAutofit fontScale="92500" lnSpcReduction="20000"/>
          </a:bodyPr>
          <a:lstStyle/>
          <a:p>
            <a:pPr>
              <a:spcBef>
                <a:spcPts val="900"/>
              </a:spcBef>
              <a:spcAft>
                <a:spcPts val="900"/>
              </a:spcAft>
              <a:buFont typeface="Arial" panose="020B0604020202020204" pitchFamily="34" charset="0"/>
              <a:buChar char="•"/>
            </a:pPr>
            <a:r>
              <a:rPr lang="en" sz="1700" b="0" i="0" u="none" strike="noStrike" dirty="0">
                <a:effectLst/>
                <a:latin typeface="system-ui"/>
              </a:rPr>
              <a:t>Explanation : ESCR, enshrined in the ICESCR, include rights to education, work, health, and housing. These rights are directly reflected in several SDGs.</a:t>
            </a:r>
          </a:p>
          <a:p>
            <a:pPr>
              <a:spcBef>
                <a:spcPts val="900"/>
              </a:spcBef>
              <a:spcAft>
                <a:spcPts val="900"/>
              </a:spcAft>
              <a:buFont typeface="Arial" panose="020B0604020202020204" pitchFamily="34" charset="0"/>
              <a:buChar char="•"/>
            </a:pPr>
            <a:r>
              <a:rPr lang="en" sz="1700" b="0" i="0" u="none" strike="noStrike" dirty="0">
                <a:effectLst/>
                <a:latin typeface="system-ui"/>
              </a:rPr>
              <a:t>Interference Example :</a:t>
            </a:r>
          </a:p>
          <a:p>
            <a:pPr marL="742950" lvl="1" indent="-285750">
              <a:spcBef>
                <a:spcPts val="900"/>
              </a:spcBef>
              <a:spcAft>
                <a:spcPts val="900"/>
              </a:spcAft>
              <a:buFont typeface="Arial" panose="020B0604020202020204" pitchFamily="34" charset="0"/>
              <a:buChar char="•"/>
            </a:pPr>
            <a:r>
              <a:rPr lang="en" sz="1700" b="0" i="0" u="none" strike="noStrike" dirty="0">
                <a:effectLst/>
                <a:latin typeface="system-ui"/>
              </a:rPr>
              <a:t>In Brazil, advocacy groups used the ICESCR to pressure the government to address housing shortages (SDG 11). This led to increased funding for affordable housing projects.</a:t>
            </a:r>
          </a:p>
          <a:p>
            <a:pPr>
              <a:spcBef>
                <a:spcPts val="900"/>
              </a:spcBef>
              <a:spcAft>
                <a:spcPts val="900"/>
              </a:spcAft>
              <a:buFont typeface="Arial" panose="020B0604020202020204" pitchFamily="34" charset="0"/>
              <a:buChar char="•"/>
            </a:pPr>
            <a:r>
              <a:rPr lang="en" sz="1700" b="0" i="0" u="none" strike="noStrike" dirty="0">
                <a:effectLst/>
                <a:latin typeface="system-ui"/>
              </a:rPr>
              <a:t>Key Point : The Optional Protocol to the ICESCR allows individuals to file complaints, creating a mechanism for holding states accountable for SDG-related commitments.</a:t>
            </a:r>
          </a:p>
          <a:p>
            <a:pPr>
              <a:spcBef>
                <a:spcPts val="900"/>
              </a:spcBef>
              <a:spcAft>
                <a:spcPts val="900"/>
              </a:spcAft>
              <a:buFont typeface="Arial" panose="020B0604020202020204" pitchFamily="34" charset="0"/>
              <a:buChar char="•"/>
            </a:pPr>
            <a:r>
              <a:rPr lang="en" sz="1700" b="0" i="0" u="none" strike="noStrike" dirty="0">
                <a:effectLst/>
                <a:latin typeface="system-ui"/>
                <a:hlinkClick r:id="rId2"/>
              </a:rPr>
              <a:t>https://www.ohchr.org/en/instruments-mechanisms/instruments/optional-protocol-international-covenant-economic-social-and?spm=a2ty_o01.29997173.0.0.46c5c921UAt9TN</a:t>
            </a:r>
            <a:endParaRPr lang="en" sz="1700" b="0" i="0" u="none" strike="noStrike" dirty="0">
              <a:effectLst/>
              <a:latin typeface="system-ui"/>
            </a:endParaRPr>
          </a:p>
          <a:p>
            <a:pPr>
              <a:spcBef>
                <a:spcPts val="900"/>
              </a:spcBef>
              <a:spcAft>
                <a:spcPts val="900"/>
              </a:spcAft>
              <a:buFont typeface="Arial" panose="020B0604020202020204" pitchFamily="34" charset="0"/>
              <a:buChar char="•"/>
            </a:pPr>
            <a:endParaRPr lang="ru-UA" sz="1700" dirty="0"/>
          </a:p>
        </p:txBody>
      </p:sp>
      <p:pic>
        <p:nvPicPr>
          <p:cNvPr id="5" name="Рисунок 4" descr="Изображение выглядит как текст, снимок экрана, логотип, Бренд&#10;&#10;Контент, сгенерированный ИИ, может содержать ошибки.">
            <a:extLst>
              <a:ext uri="{FF2B5EF4-FFF2-40B4-BE49-F238E27FC236}">
                <a16:creationId xmlns:a16="http://schemas.microsoft.com/office/drawing/2014/main" id="{23C41929-ABB8-1D6D-AAAB-2CDA2C8F898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719367" y="2883703"/>
            <a:ext cx="4788505" cy="2358337"/>
          </a:xfrm>
          <a:prstGeom prst="rect">
            <a:avLst/>
          </a:prstGeom>
        </p:spPr>
      </p:pic>
      <p:sp>
        <p:nvSpPr>
          <p:cNvPr id="15" name="Freeform: Shape 1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DF22A18-AE38-36DC-38A8-877CDDB686E1}"/>
              </a:ext>
            </a:extLst>
          </p:cNvPr>
          <p:cNvSpPr txBox="1"/>
          <p:nvPr/>
        </p:nvSpPr>
        <p:spPr>
          <a:xfrm>
            <a:off x="8638177" y="5041985"/>
            <a:ext cx="2869695"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4" tooltip="https://openinstitute.com/tag/sdg/">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ru-UA" sz="700">
              <a:solidFill>
                <a:srgbClr val="FFFFFF"/>
              </a:solidFill>
            </a:endParaRPr>
          </a:p>
        </p:txBody>
      </p:sp>
    </p:spTree>
    <p:extLst>
      <p:ext uri="{BB962C8B-B14F-4D97-AF65-F5344CB8AC3E}">
        <p14:creationId xmlns:p14="http://schemas.microsoft.com/office/powerpoint/2010/main" val="128000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09D9A90-A960-B280-265B-89A43D6D5134}"/>
              </a:ext>
            </a:extLst>
          </p:cNvPr>
          <p:cNvSpPr>
            <a:spLocks noGrp="1"/>
          </p:cNvSpPr>
          <p:nvPr>
            <p:ph type="title"/>
          </p:nvPr>
        </p:nvSpPr>
        <p:spPr>
          <a:xfrm>
            <a:off x="572493" y="238539"/>
            <a:ext cx="11018520" cy="1434415"/>
          </a:xfrm>
        </p:spPr>
        <p:txBody>
          <a:bodyPr anchor="b">
            <a:normAutofit/>
          </a:bodyPr>
          <a:lstStyle/>
          <a:p>
            <a:r>
              <a:rPr lang="en" sz="4600" b="1">
                <a:latin typeface="system-ui"/>
              </a:rPr>
              <a:t>Civil and Political Rights and SDGs</a:t>
            </a:r>
            <a:br>
              <a:rPr lang="en" sz="4600" b="1">
                <a:latin typeface="system-ui"/>
              </a:rPr>
            </a:br>
            <a:endParaRPr lang="ru-UA" sz="46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BB18F17-FD22-948C-CA95-5CDDB80596CF}"/>
              </a:ext>
            </a:extLst>
          </p:cNvPr>
          <p:cNvSpPr>
            <a:spLocks noGrp="1"/>
          </p:cNvSpPr>
          <p:nvPr>
            <p:ph sz="quarter" idx="13"/>
          </p:nvPr>
        </p:nvSpPr>
        <p:spPr>
          <a:xfrm>
            <a:off x="572493" y="2071316"/>
            <a:ext cx="6713552" cy="4119172"/>
          </a:xfrm>
        </p:spPr>
        <p:txBody>
          <a:bodyPr anchor="t">
            <a:normAutofit/>
          </a:bodyPr>
          <a:lstStyle/>
          <a:p>
            <a:pPr>
              <a:spcBef>
                <a:spcPts val="900"/>
              </a:spcBef>
              <a:spcAft>
                <a:spcPts val="900"/>
              </a:spcAft>
              <a:buFont typeface="Arial" panose="020B0604020202020204" pitchFamily="34" charset="0"/>
              <a:buChar char="•"/>
            </a:pPr>
            <a:r>
              <a:rPr lang="en" sz="1700" b="0" i="0" u="none" strike="noStrike" dirty="0">
                <a:effectLst/>
                <a:latin typeface="system-ui"/>
              </a:rPr>
              <a:t>Explanation : Civil and political rights (CPR), protected under treaties like the ICCPR, ensure freedoms such as expression, assembly, and participation in governance. These rights are essential for achieving SDG 16 (Peace, Justice, and Strong Institutions).</a:t>
            </a:r>
          </a:p>
          <a:p>
            <a:pPr>
              <a:spcBef>
                <a:spcPts val="900"/>
              </a:spcBef>
              <a:spcAft>
                <a:spcPts val="900"/>
              </a:spcAft>
              <a:buFont typeface="Arial" panose="020B0604020202020204" pitchFamily="34" charset="0"/>
              <a:buChar char="•"/>
            </a:pPr>
            <a:r>
              <a:rPr lang="en" sz="1700" b="0" i="0" u="none" strike="noStrike" dirty="0">
                <a:effectLst/>
                <a:latin typeface="system-ui"/>
              </a:rPr>
              <a:t>Interference Example :</a:t>
            </a:r>
          </a:p>
          <a:p>
            <a:pPr marL="742950" lvl="1" indent="-285750">
              <a:spcBef>
                <a:spcPts val="900"/>
              </a:spcBef>
              <a:spcAft>
                <a:spcPts val="900"/>
              </a:spcAft>
              <a:buFont typeface="Arial" panose="020B0604020202020204" pitchFamily="34" charset="0"/>
              <a:buChar char="•"/>
            </a:pPr>
            <a:r>
              <a:rPr lang="en" sz="1700" b="0" i="0" u="none" strike="noStrike" dirty="0">
                <a:effectLst/>
                <a:latin typeface="system-ui"/>
              </a:rPr>
              <a:t>In Myanmar, restrictions on freedom of speech and assembly (violations of CPR) hindered progress on SDG 16, as civil society was unable to advocate effectively for peace and justice.</a:t>
            </a:r>
          </a:p>
          <a:p>
            <a:pPr>
              <a:spcBef>
                <a:spcPts val="900"/>
              </a:spcBef>
              <a:spcAft>
                <a:spcPts val="900"/>
              </a:spcAft>
              <a:buFont typeface="Arial" panose="020B0604020202020204" pitchFamily="34" charset="0"/>
              <a:buChar char="•"/>
            </a:pPr>
            <a:r>
              <a:rPr lang="en" sz="1700" b="0" i="0" u="none" strike="noStrike" dirty="0">
                <a:effectLst/>
                <a:latin typeface="system-ui"/>
              </a:rPr>
              <a:t>Key Mechanism : The Human Rights Committee monitors compliance with the ICCPR, issuing guidance that supports SDG implementation.</a:t>
            </a:r>
          </a:p>
          <a:p>
            <a:pPr>
              <a:spcBef>
                <a:spcPts val="900"/>
              </a:spcBef>
              <a:spcAft>
                <a:spcPts val="900"/>
              </a:spcAft>
              <a:buFont typeface="Arial" panose="020B0604020202020204" pitchFamily="34" charset="0"/>
              <a:buChar char="•"/>
            </a:pPr>
            <a:r>
              <a:rPr lang="en" sz="1700" b="0" i="0" u="none" strike="noStrike" dirty="0">
                <a:effectLst/>
                <a:latin typeface="system-ui"/>
                <a:hlinkClick r:id="rId2"/>
              </a:rPr>
              <a:t>https://www.ohchr.org/sites/default/files/Reporting-ICCPR-Training-Guide.pdf</a:t>
            </a:r>
            <a:endParaRPr lang="en" sz="1700" b="0" i="0" u="none" strike="noStrike" dirty="0">
              <a:effectLst/>
              <a:latin typeface="system-ui"/>
            </a:endParaRPr>
          </a:p>
          <a:p>
            <a:pPr>
              <a:spcBef>
                <a:spcPts val="900"/>
              </a:spcBef>
              <a:spcAft>
                <a:spcPts val="900"/>
              </a:spcAft>
              <a:buFont typeface="Arial" panose="020B0604020202020204" pitchFamily="34" charset="0"/>
              <a:buChar char="•"/>
            </a:pPr>
            <a:endParaRPr lang="ru-UA" sz="1700" dirty="0"/>
          </a:p>
        </p:txBody>
      </p:sp>
      <p:pic>
        <p:nvPicPr>
          <p:cNvPr id="5" name="Рисунок 4" descr="Изображение выглядит как текст, снимок экрана, логотип, Шрифт&#10;&#10;Контент, сгенерированный ИИ, может содержать ошибки.">
            <a:extLst>
              <a:ext uri="{FF2B5EF4-FFF2-40B4-BE49-F238E27FC236}">
                <a16:creationId xmlns:a16="http://schemas.microsoft.com/office/drawing/2014/main" id="{FD4F40F6-D3AA-D9A1-72B4-6A1CCE00DAF3}"/>
              </a:ext>
            </a:extLst>
          </p:cNvPr>
          <p:cNvPicPr>
            <a:picLocks noChangeAspect="1"/>
          </p:cNvPicPr>
          <p:nvPr/>
        </p:nvPicPr>
        <p:blipFill>
          <a:blip r:embed="rId3">
            <a:extLst>
              <a:ext uri="{837473B0-CC2E-450A-ABE3-18F120FF3D39}">
                <a1611:picAttrSrcUrl xmlns:a1611="http://schemas.microsoft.com/office/drawing/2016/11/main" r:id="rId4"/>
              </a:ext>
            </a:extLst>
          </a:blip>
          <a:srcRect l="16881" r="23232" b="1"/>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B2B2C342-CAC1-A1EB-FA97-3C42772DF9B7}"/>
              </a:ext>
            </a:extLst>
          </p:cNvPr>
          <p:cNvSpPr txBox="1"/>
          <p:nvPr/>
        </p:nvSpPr>
        <p:spPr>
          <a:xfrm>
            <a:off x="8881679" y="5990433"/>
            <a:ext cx="2735043"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4" tooltip="https://www.frontiersin.org/articles/10.3389/fpsyg.2020.01878/full">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ru-UA" sz="700">
              <a:solidFill>
                <a:srgbClr val="FFFFFF"/>
              </a:solidFill>
            </a:endParaRPr>
          </a:p>
        </p:txBody>
      </p:sp>
    </p:spTree>
    <p:extLst>
      <p:ext uri="{BB962C8B-B14F-4D97-AF65-F5344CB8AC3E}">
        <p14:creationId xmlns:p14="http://schemas.microsoft.com/office/powerpoint/2010/main" val="1806427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76B73A4-893A-7A79-6C7E-F4E8915CD727}"/>
              </a:ext>
            </a:extLst>
          </p:cNvPr>
          <p:cNvSpPr>
            <a:spLocks noGrp="1"/>
          </p:cNvSpPr>
          <p:nvPr>
            <p:ph type="title"/>
          </p:nvPr>
        </p:nvSpPr>
        <p:spPr>
          <a:xfrm>
            <a:off x="572493" y="238539"/>
            <a:ext cx="11018520" cy="1434415"/>
          </a:xfrm>
        </p:spPr>
        <p:txBody>
          <a:bodyPr anchor="b">
            <a:normAutofit/>
          </a:bodyPr>
          <a:lstStyle/>
          <a:p>
            <a:r>
              <a:rPr lang="en" sz="4600" b="1">
                <a:latin typeface="system-ui"/>
              </a:rPr>
              <a:t>Intersectionality of Human Rights and SDGs</a:t>
            </a:r>
            <a:br>
              <a:rPr lang="en" sz="4600" b="1">
                <a:latin typeface="system-ui"/>
              </a:rPr>
            </a:br>
            <a:endParaRPr lang="ru-UA" sz="46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FE9461F9-786A-E29C-62BD-34B0C3C97744}"/>
              </a:ext>
            </a:extLst>
          </p:cNvPr>
          <p:cNvSpPr>
            <a:spLocks noGrp="1"/>
          </p:cNvSpPr>
          <p:nvPr>
            <p:ph sz="quarter" idx="13"/>
          </p:nvPr>
        </p:nvSpPr>
        <p:spPr>
          <a:xfrm>
            <a:off x="572493" y="2071316"/>
            <a:ext cx="6713552" cy="4119172"/>
          </a:xfrm>
        </p:spPr>
        <p:txBody>
          <a:bodyPr anchor="t">
            <a:normAutofit/>
          </a:bodyPr>
          <a:lstStyle/>
          <a:p>
            <a:pPr>
              <a:spcBef>
                <a:spcPts val="900"/>
              </a:spcBef>
              <a:spcAft>
                <a:spcPts val="900"/>
              </a:spcAft>
              <a:buFont typeface="Arial" panose="020B0604020202020204" pitchFamily="34" charset="0"/>
              <a:buChar char="•"/>
            </a:pPr>
            <a:r>
              <a:rPr lang="en" sz="1900" b="0" i="0" u="none" strike="noStrike">
                <a:effectLst/>
                <a:latin typeface="system-ui"/>
              </a:rPr>
              <a:t>Explanation : Human rights and SDGs intersect across multiple dimensions, including gender, race, and disability. Addressing these intersections is critical for achieving both frameworks.</a:t>
            </a:r>
          </a:p>
          <a:p>
            <a:pPr>
              <a:spcBef>
                <a:spcPts val="900"/>
              </a:spcBef>
              <a:spcAft>
                <a:spcPts val="900"/>
              </a:spcAft>
              <a:buFont typeface="Arial" panose="020B0604020202020204" pitchFamily="34" charset="0"/>
              <a:buChar char="•"/>
            </a:pPr>
            <a:r>
              <a:rPr lang="en" sz="1900" b="0" i="0" u="none" strike="noStrike">
                <a:effectLst/>
                <a:latin typeface="system-ui"/>
              </a:rPr>
              <a:t>Example :</a:t>
            </a:r>
          </a:p>
          <a:p>
            <a:pPr marL="742950" lvl="1" indent="-285750">
              <a:spcBef>
                <a:spcPts val="900"/>
              </a:spcBef>
              <a:spcAft>
                <a:spcPts val="900"/>
              </a:spcAft>
              <a:buFont typeface="Arial" panose="020B0604020202020204" pitchFamily="34" charset="0"/>
              <a:buChar char="•"/>
            </a:pPr>
            <a:r>
              <a:rPr lang="en" sz="1900" b="0" i="0" u="none" strike="noStrike">
                <a:effectLst/>
                <a:latin typeface="system-ui"/>
              </a:rPr>
              <a:t>Indigenous communities in Canada have invoked their rights under UNDRIP (United Nations Declaration on the Rights of Indigenous Peoples) to demand clean water access (SDG 6). This highlights how human rights advocacy drives SDG progress.</a:t>
            </a:r>
          </a:p>
          <a:p>
            <a:pPr>
              <a:spcBef>
                <a:spcPts val="900"/>
              </a:spcBef>
              <a:spcAft>
                <a:spcPts val="900"/>
              </a:spcAft>
              <a:buFont typeface="Arial" panose="020B0604020202020204" pitchFamily="34" charset="0"/>
              <a:buChar char="•"/>
            </a:pPr>
            <a:r>
              <a:rPr lang="en" sz="1900" b="0" i="0" u="none" strike="noStrike">
                <a:effectLst/>
                <a:latin typeface="system-ui"/>
              </a:rPr>
              <a:t>Key Takeaway : A holistic approach integrating human rights into SDG strategies ensures no one is left behind.</a:t>
            </a:r>
          </a:p>
          <a:p>
            <a:endParaRPr lang="ru-UA" sz="1900"/>
          </a:p>
        </p:txBody>
      </p:sp>
      <p:pic>
        <p:nvPicPr>
          <p:cNvPr id="5" name="Рисунок 4" descr="Изображение выглядит как круг, Красочность, Графика, снимок экрана&#10;&#10;Контент, сгенерированный ИИ, может содержать ошибки.">
            <a:extLst>
              <a:ext uri="{FF2B5EF4-FFF2-40B4-BE49-F238E27FC236}">
                <a16:creationId xmlns:a16="http://schemas.microsoft.com/office/drawing/2014/main" id="{4959D199-D86B-1995-5614-8F94C4A6C646}"/>
              </a:ext>
            </a:extLst>
          </p:cNvPr>
          <p:cNvPicPr>
            <a:picLocks noChangeAspect="1"/>
          </p:cNvPicPr>
          <p:nvPr/>
        </p:nvPicPr>
        <p:blipFill>
          <a:blip r:embed="rId2">
            <a:extLst>
              <a:ext uri="{837473B0-CC2E-450A-ABE3-18F120FF3D39}">
                <a1611:picAttrSrcUrl xmlns:a1611="http://schemas.microsoft.com/office/drawing/2016/11/main" r:id="rId3"/>
              </a:ext>
            </a:extLst>
          </a:blip>
          <a:srcRect l="3138" r="654" b="-3"/>
          <a:stretch/>
        </p:blipFill>
        <p:spPr>
          <a:xfrm>
            <a:off x="7675658" y="2093976"/>
            <a:ext cx="3941064" cy="4096512"/>
          </a:xfrm>
          <a:prstGeom prst="rect">
            <a:avLst/>
          </a:prstGeom>
        </p:spPr>
      </p:pic>
      <p:sp>
        <p:nvSpPr>
          <p:cNvPr id="6" name="TextBox 5">
            <a:extLst>
              <a:ext uri="{FF2B5EF4-FFF2-40B4-BE49-F238E27FC236}">
                <a16:creationId xmlns:a16="http://schemas.microsoft.com/office/drawing/2014/main" id="{08819F2C-2F4D-5DDA-3B58-4BA49794C7B7}"/>
              </a:ext>
            </a:extLst>
          </p:cNvPr>
          <p:cNvSpPr txBox="1"/>
          <p:nvPr/>
        </p:nvSpPr>
        <p:spPr>
          <a:xfrm>
            <a:off x="8881679" y="5990433"/>
            <a:ext cx="2735043" cy="200055"/>
          </a:xfrm>
          <a:prstGeom prst="rect">
            <a:avLst/>
          </a:prstGeom>
          <a:solidFill>
            <a:srgbClr val="000000"/>
          </a:solidFill>
        </p:spPr>
        <p:txBody>
          <a:bodyPr wrap="none" rtlCol="0">
            <a:spAutoFit/>
          </a:bodyPr>
          <a:lstStyle/>
          <a:p>
            <a:pPr algn="r">
              <a:spcAft>
                <a:spcPts val="600"/>
              </a:spcAft>
            </a:pPr>
            <a:r>
              <a:rPr lang="ru-UA" sz="700">
                <a:solidFill>
                  <a:srgbClr val="FFFFFF"/>
                </a:solidFill>
                <a:hlinkClick r:id="rId3" tooltip="https://bristoluniversitypressdigital.com/subject/GSC13?submittedFilterId=by-type&amp;pageSize=10&amp;sort=datedescending&amp;type_2=journalarticle&amp;type_3=book">
                  <a:extLst>
                    <a:ext uri="{A12FA001-AC4F-418D-AE19-62706E023703}">
                      <ahyp:hlinkClr xmlns:ahyp="http://schemas.microsoft.com/office/drawing/2018/hyperlinkcolor" val="tx"/>
                    </a:ext>
                  </a:extLst>
                </a:hlinkClick>
              </a:rPr>
              <a:t>Это изображение</a:t>
            </a:r>
            <a:r>
              <a:rPr lang="ru-UA" sz="700">
                <a:solidFill>
                  <a:srgbClr val="FFFFFF"/>
                </a:solidFill>
              </a:rPr>
              <a:t>, автор: Неизвестный автор, лицензия: </a:t>
            </a:r>
            <a:r>
              <a:rPr lang="ru-UA" sz="700">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ru-UA" sz="700">
              <a:solidFill>
                <a:srgbClr val="FFFFFF"/>
              </a:solidFill>
            </a:endParaRPr>
          </a:p>
        </p:txBody>
      </p:sp>
    </p:spTree>
    <p:extLst>
      <p:ext uri="{BB962C8B-B14F-4D97-AF65-F5344CB8AC3E}">
        <p14:creationId xmlns:p14="http://schemas.microsoft.com/office/powerpoint/2010/main" val="9868910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1019</TotalTime>
  <Words>2683</Words>
  <Application>Microsoft Macintosh PowerPoint</Application>
  <PresentationFormat>Широкоэкранный</PresentationFormat>
  <Paragraphs>172</Paragraphs>
  <Slides>31</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31</vt:i4>
      </vt:variant>
    </vt:vector>
  </HeadingPairs>
  <TitlesOfParts>
    <vt:vector size="39" baseType="lpstr">
      <vt:lpstr>Aptos</vt:lpstr>
      <vt:lpstr>Aptos Display</vt:lpstr>
      <vt:lpstr>Arial</vt:lpstr>
      <vt:lpstr>Calibri</vt:lpstr>
      <vt:lpstr>system-ui</vt:lpstr>
      <vt:lpstr>Times New Roman</vt:lpstr>
      <vt:lpstr>ui-sans-serif</vt:lpstr>
      <vt:lpstr>Тема Office</vt:lpstr>
      <vt:lpstr>UNIT 6-2.   "Exploring the UN Protection Mechanism through Concrete Assessments”    </vt:lpstr>
      <vt:lpstr>Case Study: Corporate Accountability Gone Wrong </vt:lpstr>
      <vt:lpstr>The Intersection of Human Rights and Business: Global Standards and National Practices </vt:lpstr>
      <vt:lpstr>Human Rights and Sustainable Development Goals (SDGs) </vt:lpstr>
      <vt:lpstr>The Sustainable Development Goals (SDGs) are deeply intertwined with human rights. </vt:lpstr>
      <vt:lpstr>Human rights and the SDGs are deeply interconnected</vt:lpstr>
      <vt:lpstr>Economic, Social, and Cultural Rights (ESCR) and SDGs </vt:lpstr>
      <vt:lpstr>Civil and Political Rights and SDGs </vt:lpstr>
      <vt:lpstr>Intersectionality of Human Rights and SDGs </vt:lpstr>
      <vt:lpstr>UN Guidelines on Business and Human Rights </vt:lpstr>
      <vt:lpstr>Презентация PowerPoint</vt:lpstr>
      <vt:lpstr>"Protect, Respect, and Remedy" framework</vt:lpstr>
      <vt:lpstr>Respect</vt:lpstr>
      <vt:lpstr>Remedy</vt:lpstr>
      <vt:lpstr>Презентация PowerPoint</vt:lpstr>
      <vt:lpstr>State Obligations Under the UNGPs </vt:lpstr>
      <vt:lpstr>Modern Trend</vt:lpstr>
      <vt:lpstr>The State's Obligation to Protect Human Rights </vt:lpstr>
      <vt:lpstr>Case Study:</vt:lpstr>
      <vt:lpstr>Legal Framework Governing Transnational Corporations (TNCs) </vt:lpstr>
      <vt:lpstr>Extraterritorial Obligations of States </vt:lpstr>
      <vt:lpstr>Case Study:</vt:lpstr>
      <vt:lpstr>TO CONCLUDE </vt:lpstr>
      <vt:lpstr>EU Draft Directive on Due Diligence </vt:lpstr>
      <vt:lpstr>National Protection of Human Rights: Spain </vt:lpstr>
      <vt:lpstr>Case Study:</vt:lpstr>
      <vt:lpstr>Challenges and Criticisms </vt:lpstr>
      <vt:lpstr>Conclusion </vt:lpstr>
      <vt:lpstr>Discussion Questions </vt:lpstr>
      <vt:lpstr>Презентация PowerPoint</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Viacheslav Tuliakov</dc:creator>
  <cp:lastModifiedBy>Viacheslav Tuliakov</cp:lastModifiedBy>
  <cp:revision>35</cp:revision>
  <dcterms:created xsi:type="dcterms:W3CDTF">2024-12-26T17:09:39Z</dcterms:created>
  <dcterms:modified xsi:type="dcterms:W3CDTF">2025-03-19T19:18:19Z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04dd16c-3145-49ee-83f9-a0532d9206d3_Enabled">
    <vt:lpwstr>true</vt:lpwstr>
  </property>
  <property fmtid="{D5CDD505-2E9C-101B-9397-08002B2CF9AE}" pid="3" name="MSIP_Label_504dd16c-3145-49ee-83f9-a0532d9206d3_SetDate">
    <vt:lpwstr>2025-02-18T08:20:01Z</vt:lpwstr>
  </property>
  <property fmtid="{D5CDD505-2E9C-101B-9397-08002B2CF9AE}" pid="4" name="MSIP_Label_504dd16c-3145-49ee-83f9-a0532d9206d3_Method">
    <vt:lpwstr>Standard</vt:lpwstr>
  </property>
  <property fmtid="{D5CDD505-2E9C-101B-9397-08002B2CF9AE}" pid="5" name="MSIP_Label_504dd16c-3145-49ee-83f9-a0532d9206d3_Name">
    <vt:lpwstr>Interno</vt:lpwstr>
  </property>
  <property fmtid="{D5CDD505-2E9C-101B-9397-08002B2CF9AE}" pid="6" name="MSIP_Label_504dd16c-3145-49ee-83f9-a0532d9206d3_SiteId">
    <vt:lpwstr>31651f30-e0e9-431c-8c5e-f5c49130f662</vt:lpwstr>
  </property>
  <property fmtid="{D5CDD505-2E9C-101B-9397-08002B2CF9AE}" pid="7" name="MSIP_Label_504dd16c-3145-49ee-83f9-a0532d9206d3_ActionId">
    <vt:lpwstr>23db5bbf-1ac8-43de-9168-917ad9a82216</vt:lpwstr>
  </property>
  <property fmtid="{D5CDD505-2E9C-101B-9397-08002B2CF9AE}" pid="8" name="MSIP_Label_504dd16c-3145-49ee-83f9-a0532d9206d3_ContentBits">
    <vt:lpwstr>1</vt:lpwstr>
  </property>
  <property fmtid="{D5CDD505-2E9C-101B-9397-08002B2CF9AE}" pid="9" name="MSIP_Label_504dd16c-3145-49ee-83f9-a0532d9206d3_Tag">
    <vt:lpwstr>10, 3, 0, 2</vt:lpwstr>
  </property>
  <property fmtid="{D5CDD505-2E9C-101B-9397-08002B2CF9AE}" pid="10" name="ClassificationContentMarkingHeaderLocations">
    <vt:lpwstr>Капля:8</vt:lpwstr>
  </property>
  <property fmtid="{D5CDD505-2E9C-101B-9397-08002B2CF9AE}" pid="11" name="ClassificationContentMarkingHeaderText">
    <vt:lpwstr>Interno</vt:lpwstr>
  </property>
</Properties>
</file>