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3"/>
  </p:notesMasterIdLst>
  <p:sldIdLst>
    <p:sldId id="282" r:id="rId2"/>
    <p:sldId id="364" r:id="rId3"/>
    <p:sldId id="365" r:id="rId4"/>
    <p:sldId id="368" r:id="rId5"/>
    <p:sldId id="369" r:id="rId6"/>
    <p:sldId id="370" r:id="rId7"/>
    <p:sldId id="371" r:id="rId8"/>
    <p:sldId id="373" r:id="rId9"/>
    <p:sldId id="374" r:id="rId10"/>
    <p:sldId id="375" r:id="rId11"/>
    <p:sldId id="376" r:id="rId12"/>
    <p:sldId id="377" r:id="rId13"/>
    <p:sldId id="378" r:id="rId14"/>
    <p:sldId id="340" r:id="rId15"/>
    <p:sldId id="339" r:id="rId16"/>
    <p:sldId id="367" r:id="rId17"/>
    <p:sldId id="342" r:id="rId18"/>
    <p:sldId id="372" r:id="rId19"/>
    <p:sldId id="341" r:id="rId20"/>
    <p:sldId id="362" r:id="rId21"/>
    <p:sldId id="265" r:id="rId22"/>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153"/>
    <p:restoredTop sz="94659"/>
  </p:normalViewPr>
  <p:slideViewPr>
    <p:cSldViewPr snapToGrid="0">
      <p:cViewPr varScale="1">
        <p:scale>
          <a:sx n="96" d="100"/>
          <a:sy n="96" d="100"/>
        </p:scale>
        <p:origin x="176"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hyperlink" Target="https://www.youtube.com/watch?v=5Dwsq_0-By0"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www.youtube.com/watch?v=5Dwsq_0-By0"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C252AA-BB54-41BE-920D-F9B220468A2D}"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4BFA840C-DCC6-4111-B058-767A7E864C90}">
      <dgm:prSet/>
      <dgm:spPr/>
      <dgm:t>
        <a:bodyPr/>
        <a:lstStyle/>
        <a:p>
          <a:r>
            <a:rPr lang="ru-UA" b="1" baseline="0"/>
            <a:t>Non-Binding Nature: </a:t>
          </a:r>
          <a:r>
            <a:rPr lang="ru-UA" baseline="0"/>
            <a:t>The UDHR lacks enforceability compared to treaties. </a:t>
          </a:r>
          <a:endParaRPr lang="en-US"/>
        </a:p>
      </dgm:t>
    </dgm:pt>
    <dgm:pt modelId="{1CF104DB-7955-41AB-8E4D-3C00728E044A}" type="parTrans" cxnId="{BC150BF8-7392-4F85-9540-4BD00451D1FB}">
      <dgm:prSet/>
      <dgm:spPr/>
      <dgm:t>
        <a:bodyPr/>
        <a:lstStyle/>
        <a:p>
          <a:endParaRPr lang="en-US"/>
        </a:p>
      </dgm:t>
    </dgm:pt>
    <dgm:pt modelId="{41659DF9-873C-4EEE-9B72-779620C716DC}" type="sibTrans" cxnId="{BC150BF8-7392-4F85-9540-4BD00451D1FB}">
      <dgm:prSet/>
      <dgm:spPr/>
      <dgm:t>
        <a:bodyPr/>
        <a:lstStyle/>
        <a:p>
          <a:endParaRPr lang="en-US"/>
        </a:p>
      </dgm:t>
    </dgm:pt>
    <dgm:pt modelId="{7AF61B27-3E21-4061-8D3D-EE76BDB23D0D}">
      <dgm:prSet/>
      <dgm:spPr/>
      <dgm:t>
        <a:bodyPr/>
        <a:lstStyle/>
        <a:p>
          <a:r>
            <a:rPr lang="ru-UA" b="1" baseline="0"/>
            <a:t>Conflicts with National Traditions: </a:t>
          </a:r>
          <a:r>
            <a:rPr lang="ru-UA" baseline="0"/>
            <a:t>Resistance to integrating international norms. </a:t>
          </a:r>
          <a:endParaRPr lang="en-US"/>
        </a:p>
      </dgm:t>
    </dgm:pt>
    <dgm:pt modelId="{567E48DB-9DAE-4308-9400-ABE7059ED788}" type="parTrans" cxnId="{9D649F18-8698-476B-989D-59D089359F71}">
      <dgm:prSet/>
      <dgm:spPr/>
      <dgm:t>
        <a:bodyPr/>
        <a:lstStyle/>
        <a:p>
          <a:endParaRPr lang="en-US"/>
        </a:p>
      </dgm:t>
    </dgm:pt>
    <dgm:pt modelId="{7B5E07A6-9A13-4F82-9BAC-FB586A052BCD}" type="sibTrans" cxnId="{9D649F18-8698-476B-989D-59D089359F71}">
      <dgm:prSet/>
      <dgm:spPr/>
      <dgm:t>
        <a:bodyPr/>
        <a:lstStyle/>
        <a:p>
          <a:endParaRPr lang="en-US"/>
        </a:p>
      </dgm:t>
    </dgm:pt>
    <dgm:pt modelId="{88B566FE-AF8A-4FC6-B448-D7178A7B057E}">
      <dgm:prSet/>
      <dgm:spPr/>
      <dgm:t>
        <a:bodyPr/>
        <a:lstStyle/>
        <a:p>
          <a:r>
            <a:rPr lang="ru-UA" b="1" baseline="0"/>
            <a:t>Political and Social Challenges: </a:t>
          </a:r>
          <a:r>
            <a:rPr lang="ru-UA" baseline="0"/>
            <a:t>Balancing national sovereignty with universal obligations.</a:t>
          </a:r>
          <a:endParaRPr lang="en-US"/>
        </a:p>
      </dgm:t>
    </dgm:pt>
    <dgm:pt modelId="{07907BEA-35D6-4E39-B062-9EC6D093CFCF}" type="parTrans" cxnId="{0E632693-1DBD-423B-BBCD-BC7EDA63FC51}">
      <dgm:prSet/>
      <dgm:spPr/>
      <dgm:t>
        <a:bodyPr/>
        <a:lstStyle/>
        <a:p>
          <a:endParaRPr lang="en-US"/>
        </a:p>
      </dgm:t>
    </dgm:pt>
    <dgm:pt modelId="{02EC7310-307D-4695-8774-038669F21C0B}" type="sibTrans" cxnId="{0E632693-1DBD-423B-BBCD-BC7EDA63FC51}">
      <dgm:prSet/>
      <dgm:spPr/>
      <dgm:t>
        <a:bodyPr/>
        <a:lstStyle/>
        <a:p>
          <a:endParaRPr lang="en-US"/>
        </a:p>
      </dgm:t>
    </dgm:pt>
    <dgm:pt modelId="{6CD2D3A9-BAB1-4804-8592-4E4493CBEB46}">
      <dgm:prSet/>
      <dgm:spPr/>
      <dgm:t>
        <a:bodyPr/>
        <a:lstStyle/>
        <a:p>
          <a:r>
            <a:rPr lang="ru-UA" i="1" baseline="0"/>
            <a:t>Example: </a:t>
          </a:r>
          <a:r>
            <a:rPr lang="ru-UA" baseline="0"/>
            <a:t>Tensions in Spain regarding Catalonia’s independence claims vs. constitutional order. </a:t>
          </a:r>
          <a:endParaRPr lang="en-US"/>
        </a:p>
      </dgm:t>
    </dgm:pt>
    <dgm:pt modelId="{06937248-BF0A-43BF-A594-9B87C43FC4F1}" type="parTrans" cxnId="{B0F74A16-84CC-4FCA-A193-5DFC7D50FFCA}">
      <dgm:prSet/>
      <dgm:spPr/>
      <dgm:t>
        <a:bodyPr/>
        <a:lstStyle/>
        <a:p>
          <a:endParaRPr lang="en-US"/>
        </a:p>
      </dgm:t>
    </dgm:pt>
    <dgm:pt modelId="{8C0086B9-F5B0-4703-9FB7-3DF99C79B455}" type="sibTrans" cxnId="{B0F74A16-84CC-4FCA-A193-5DFC7D50FFCA}">
      <dgm:prSet/>
      <dgm:spPr/>
      <dgm:t>
        <a:bodyPr/>
        <a:lstStyle/>
        <a:p>
          <a:endParaRPr lang="en-US"/>
        </a:p>
      </dgm:t>
    </dgm:pt>
    <dgm:pt modelId="{18BC5495-60D1-6949-8818-4C4965D81089}" type="pres">
      <dgm:prSet presAssocID="{BAC252AA-BB54-41BE-920D-F9B220468A2D}" presName="outerComposite" presStyleCnt="0">
        <dgm:presLayoutVars>
          <dgm:chMax val="5"/>
          <dgm:dir/>
          <dgm:resizeHandles val="exact"/>
        </dgm:presLayoutVars>
      </dgm:prSet>
      <dgm:spPr/>
    </dgm:pt>
    <dgm:pt modelId="{23EF4F05-4455-014B-BE14-3A0455530DB8}" type="pres">
      <dgm:prSet presAssocID="{BAC252AA-BB54-41BE-920D-F9B220468A2D}" presName="dummyMaxCanvas" presStyleCnt="0">
        <dgm:presLayoutVars/>
      </dgm:prSet>
      <dgm:spPr/>
    </dgm:pt>
    <dgm:pt modelId="{3F15C116-4281-3641-BD6B-57E7679448F2}" type="pres">
      <dgm:prSet presAssocID="{BAC252AA-BB54-41BE-920D-F9B220468A2D}" presName="FourNodes_1" presStyleLbl="node1" presStyleIdx="0" presStyleCnt="4">
        <dgm:presLayoutVars>
          <dgm:bulletEnabled val="1"/>
        </dgm:presLayoutVars>
      </dgm:prSet>
      <dgm:spPr/>
    </dgm:pt>
    <dgm:pt modelId="{DD76C20A-B6E9-2D44-9B2F-8EA8D0821427}" type="pres">
      <dgm:prSet presAssocID="{BAC252AA-BB54-41BE-920D-F9B220468A2D}" presName="FourNodes_2" presStyleLbl="node1" presStyleIdx="1" presStyleCnt="4">
        <dgm:presLayoutVars>
          <dgm:bulletEnabled val="1"/>
        </dgm:presLayoutVars>
      </dgm:prSet>
      <dgm:spPr/>
    </dgm:pt>
    <dgm:pt modelId="{396C98DE-856F-EE45-A0E4-C7576D87632A}" type="pres">
      <dgm:prSet presAssocID="{BAC252AA-BB54-41BE-920D-F9B220468A2D}" presName="FourNodes_3" presStyleLbl="node1" presStyleIdx="2" presStyleCnt="4">
        <dgm:presLayoutVars>
          <dgm:bulletEnabled val="1"/>
        </dgm:presLayoutVars>
      </dgm:prSet>
      <dgm:spPr/>
    </dgm:pt>
    <dgm:pt modelId="{CED0D568-1D5B-1B49-9746-CF0FB5BDD7DE}" type="pres">
      <dgm:prSet presAssocID="{BAC252AA-BB54-41BE-920D-F9B220468A2D}" presName="FourNodes_4" presStyleLbl="node1" presStyleIdx="3" presStyleCnt="4">
        <dgm:presLayoutVars>
          <dgm:bulletEnabled val="1"/>
        </dgm:presLayoutVars>
      </dgm:prSet>
      <dgm:spPr/>
    </dgm:pt>
    <dgm:pt modelId="{ABFCAF59-BA7F-5941-98CD-0D4EBB49D569}" type="pres">
      <dgm:prSet presAssocID="{BAC252AA-BB54-41BE-920D-F9B220468A2D}" presName="FourConn_1-2" presStyleLbl="fgAccFollowNode1" presStyleIdx="0" presStyleCnt="3">
        <dgm:presLayoutVars>
          <dgm:bulletEnabled val="1"/>
        </dgm:presLayoutVars>
      </dgm:prSet>
      <dgm:spPr/>
    </dgm:pt>
    <dgm:pt modelId="{A7394E3D-09AE-6142-9357-1175D79D729B}" type="pres">
      <dgm:prSet presAssocID="{BAC252AA-BB54-41BE-920D-F9B220468A2D}" presName="FourConn_2-3" presStyleLbl="fgAccFollowNode1" presStyleIdx="1" presStyleCnt="3">
        <dgm:presLayoutVars>
          <dgm:bulletEnabled val="1"/>
        </dgm:presLayoutVars>
      </dgm:prSet>
      <dgm:spPr/>
    </dgm:pt>
    <dgm:pt modelId="{ACD897C9-C7A5-1F47-A57F-9758F3F1C8C1}" type="pres">
      <dgm:prSet presAssocID="{BAC252AA-BB54-41BE-920D-F9B220468A2D}" presName="FourConn_3-4" presStyleLbl="fgAccFollowNode1" presStyleIdx="2" presStyleCnt="3">
        <dgm:presLayoutVars>
          <dgm:bulletEnabled val="1"/>
        </dgm:presLayoutVars>
      </dgm:prSet>
      <dgm:spPr/>
    </dgm:pt>
    <dgm:pt modelId="{1DF0E43C-1DCA-024B-BBA9-D2353D6655DE}" type="pres">
      <dgm:prSet presAssocID="{BAC252AA-BB54-41BE-920D-F9B220468A2D}" presName="FourNodes_1_text" presStyleLbl="node1" presStyleIdx="3" presStyleCnt="4">
        <dgm:presLayoutVars>
          <dgm:bulletEnabled val="1"/>
        </dgm:presLayoutVars>
      </dgm:prSet>
      <dgm:spPr/>
    </dgm:pt>
    <dgm:pt modelId="{4897F9B5-047A-2449-8999-18C771F15CDB}" type="pres">
      <dgm:prSet presAssocID="{BAC252AA-BB54-41BE-920D-F9B220468A2D}" presName="FourNodes_2_text" presStyleLbl="node1" presStyleIdx="3" presStyleCnt="4">
        <dgm:presLayoutVars>
          <dgm:bulletEnabled val="1"/>
        </dgm:presLayoutVars>
      </dgm:prSet>
      <dgm:spPr/>
    </dgm:pt>
    <dgm:pt modelId="{DF7C2DAE-2646-F24C-9BBA-87B0B4040917}" type="pres">
      <dgm:prSet presAssocID="{BAC252AA-BB54-41BE-920D-F9B220468A2D}" presName="FourNodes_3_text" presStyleLbl="node1" presStyleIdx="3" presStyleCnt="4">
        <dgm:presLayoutVars>
          <dgm:bulletEnabled val="1"/>
        </dgm:presLayoutVars>
      </dgm:prSet>
      <dgm:spPr/>
    </dgm:pt>
    <dgm:pt modelId="{32ADCA2D-77F8-AD45-8CDF-E2391AF8E7C6}" type="pres">
      <dgm:prSet presAssocID="{BAC252AA-BB54-41BE-920D-F9B220468A2D}" presName="FourNodes_4_text" presStyleLbl="node1" presStyleIdx="3" presStyleCnt="4">
        <dgm:presLayoutVars>
          <dgm:bulletEnabled val="1"/>
        </dgm:presLayoutVars>
      </dgm:prSet>
      <dgm:spPr/>
    </dgm:pt>
  </dgm:ptLst>
  <dgm:cxnLst>
    <dgm:cxn modelId="{B0F74A16-84CC-4FCA-A193-5DFC7D50FFCA}" srcId="{BAC252AA-BB54-41BE-920D-F9B220468A2D}" destId="{6CD2D3A9-BAB1-4804-8592-4E4493CBEB46}" srcOrd="3" destOrd="0" parTransId="{06937248-BF0A-43BF-A594-9B87C43FC4F1}" sibTransId="{8C0086B9-F5B0-4703-9FB7-3DF99C79B455}"/>
    <dgm:cxn modelId="{9D649F18-8698-476B-989D-59D089359F71}" srcId="{BAC252AA-BB54-41BE-920D-F9B220468A2D}" destId="{7AF61B27-3E21-4061-8D3D-EE76BDB23D0D}" srcOrd="1" destOrd="0" parTransId="{567E48DB-9DAE-4308-9400-ABE7059ED788}" sibTransId="{7B5E07A6-9A13-4F82-9BAC-FB586A052BCD}"/>
    <dgm:cxn modelId="{B3DD3228-3A5F-964D-8D59-4691228047F4}" type="presOf" srcId="{7AF61B27-3E21-4061-8D3D-EE76BDB23D0D}" destId="{DD76C20A-B6E9-2D44-9B2F-8EA8D0821427}" srcOrd="0" destOrd="0" presId="urn:microsoft.com/office/officeart/2005/8/layout/vProcess5"/>
    <dgm:cxn modelId="{A791ED2C-C976-7D4A-99C5-B945729CBB7D}" type="presOf" srcId="{88B566FE-AF8A-4FC6-B448-D7178A7B057E}" destId="{396C98DE-856F-EE45-A0E4-C7576D87632A}" srcOrd="0" destOrd="0" presId="urn:microsoft.com/office/officeart/2005/8/layout/vProcess5"/>
    <dgm:cxn modelId="{99806A48-ED31-D54E-8D19-B3E08602B9A4}" type="presOf" srcId="{7B5E07A6-9A13-4F82-9BAC-FB586A052BCD}" destId="{A7394E3D-09AE-6142-9357-1175D79D729B}" srcOrd="0" destOrd="0" presId="urn:microsoft.com/office/officeart/2005/8/layout/vProcess5"/>
    <dgm:cxn modelId="{2D6D515E-3E9A-0947-A524-0E14132E366F}" type="presOf" srcId="{4BFA840C-DCC6-4111-B058-767A7E864C90}" destId="{3F15C116-4281-3641-BD6B-57E7679448F2}" srcOrd="0" destOrd="0" presId="urn:microsoft.com/office/officeart/2005/8/layout/vProcess5"/>
    <dgm:cxn modelId="{E8C5E665-D6C8-B546-9392-345D2B69C0D6}" type="presOf" srcId="{6CD2D3A9-BAB1-4804-8592-4E4493CBEB46}" destId="{CED0D568-1D5B-1B49-9746-CF0FB5BDD7DE}" srcOrd="0" destOrd="0" presId="urn:microsoft.com/office/officeart/2005/8/layout/vProcess5"/>
    <dgm:cxn modelId="{FF951F7A-8BCF-8B41-94EE-5192F27C4760}" type="presOf" srcId="{41659DF9-873C-4EEE-9B72-779620C716DC}" destId="{ABFCAF59-BA7F-5941-98CD-0D4EBB49D569}" srcOrd="0" destOrd="0" presId="urn:microsoft.com/office/officeart/2005/8/layout/vProcess5"/>
    <dgm:cxn modelId="{0E632693-1DBD-423B-BBCD-BC7EDA63FC51}" srcId="{BAC252AA-BB54-41BE-920D-F9B220468A2D}" destId="{88B566FE-AF8A-4FC6-B448-D7178A7B057E}" srcOrd="2" destOrd="0" parTransId="{07907BEA-35D6-4E39-B062-9EC6D093CFCF}" sibTransId="{02EC7310-307D-4695-8774-038669F21C0B}"/>
    <dgm:cxn modelId="{F4654095-588B-4045-9E3C-EE7305F1BCD9}" type="presOf" srcId="{7AF61B27-3E21-4061-8D3D-EE76BDB23D0D}" destId="{4897F9B5-047A-2449-8999-18C771F15CDB}" srcOrd="1" destOrd="0" presId="urn:microsoft.com/office/officeart/2005/8/layout/vProcess5"/>
    <dgm:cxn modelId="{F80D3EAA-ACE9-9142-94B3-BDA2668DF582}" type="presOf" srcId="{88B566FE-AF8A-4FC6-B448-D7178A7B057E}" destId="{DF7C2DAE-2646-F24C-9BBA-87B0B4040917}" srcOrd="1" destOrd="0" presId="urn:microsoft.com/office/officeart/2005/8/layout/vProcess5"/>
    <dgm:cxn modelId="{464A88BC-8829-1D46-890F-C6E5EB1C4802}" type="presOf" srcId="{02EC7310-307D-4695-8774-038669F21C0B}" destId="{ACD897C9-C7A5-1F47-A57F-9758F3F1C8C1}" srcOrd="0" destOrd="0" presId="urn:microsoft.com/office/officeart/2005/8/layout/vProcess5"/>
    <dgm:cxn modelId="{AA5E81D2-6145-D645-BED6-AEB504C35BFF}" type="presOf" srcId="{6CD2D3A9-BAB1-4804-8592-4E4493CBEB46}" destId="{32ADCA2D-77F8-AD45-8CDF-E2391AF8E7C6}" srcOrd="1" destOrd="0" presId="urn:microsoft.com/office/officeart/2005/8/layout/vProcess5"/>
    <dgm:cxn modelId="{96A078D8-6C0C-E44E-BFD2-F2F8B74DD37C}" type="presOf" srcId="{4BFA840C-DCC6-4111-B058-767A7E864C90}" destId="{1DF0E43C-1DCA-024B-BBA9-D2353D6655DE}" srcOrd="1" destOrd="0" presId="urn:microsoft.com/office/officeart/2005/8/layout/vProcess5"/>
    <dgm:cxn modelId="{567328EC-1AEE-2148-8470-C40503CD7DBE}" type="presOf" srcId="{BAC252AA-BB54-41BE-920D-F9B220468A2D}" destId="{18BC5495-60D1-6949-8818-4C4965D81089}" srcOrd="0" destOrd="0" presId="urn:microsoft.com/office/officeart/2005/8/layout/vProcess5"/>
    <dgm:cxn modelId="{BC150BF8-7392-4F85-9540-4BD00451D1FB}" srcId="{BAC252AA-BB54-41BE-920D-F9B220468A2D}" destId="{4BFA840C-DCC6-4111-B058-767A7E864C90}" srcOrd="0" destOrd="0" parTransId="{1CF104DB-7955-41AB-8E4D-3C00728E044A}" sibTransId="{41659DF9-873C-4EEE-9B72-779620C716DC}"/>
    <dgm:cxn modelId="{82A428F5-C852-2D4E-8D2C-87427569A305}" type="presParOf" srcId="{18BC5495-60D1-6949-8818-4C4965D81089}" destId="{23EF4F05-4455-014B-BE14-3A0455530DB8}" srcOrd="0" destOrd="0" presId="urn:microsoft.com/office/officeart/2005/8/layout/vProcess5"/>
    <dgm:cxn modelId="{5C734046-FE0E-3C4F-919E-117067EFB960}" type="presParOf" srcId="{18BC5495-60D1-6949-8818-4C4965D81089}" destId="{3F15C116-4281-3641-BD6B-57E7679448F2}" srcOrd="1" destOrd="0" presId="urn:microsoft.com/office/officeart/2005/8/layout/vProcess5"/>
    <dgm:cxn modelId="{93AEACA0-F9E5-6243-BF77-F1CC40659CEC}" type="presParOf" srcId="{18BC5495-60D1-6949-8818-4C4965D81089}" destId="{DD76C20A-B6E9-2D44-9B2F-8EA8D0821427}" srcOrd="2" destOrd="0" presId="urn:microsoft.com/office/officeart/2005/8/layout/vProcess5"/>
    <dgm:cxn modelId="{E8F14A15-6DEE-B748-AB8D-3D443DF99254}" type="presParOf" srcId="{18BC5495-60D1-6949-8818-4C4965D81089}" destId="{396C98DE-856F-EE45-A0E4-C7576D87632A}" srcOrd="3" destOrd="0" presId="urn:microsoft.com/office/officeart/2005/8/layout/vProcess5"/>
    <dgm:cxn modelId="{4BFEBB2A-ADC4-644E-9D86-0763A5767481}" type="presParOf" srcId="{18BC5495-60D1-6949-8818-4C4965D81089}" destId="{CED0D568-1D5B-1B49-9746-CF0FB5BDD7DE}" srcOrd="4" destOrd="0" presId="urn:microsoft.com/office/officeart/2005/8/layout/vProcess5"/>
    <dgm:cxn modelId="{252EF52D-1B48-7A4A-8A3C-4EB39F8D2DC0}" type="presParOf" srcId="{18BC5495-60D1-6949-8818-4C4965D81089}" destId="{ABFCAF59-BA7F-5941-98CD-0D4EBB49D569}" srcOrd="5" destOrd="0" presId="urn:microsoft.com/office/officeart/2005/8/layout/vProcess5"/>
    <dgm:cxn modelId="{37E71C48-0679-3847-A085-541DA6C77546}" type="presParOf" srcId="{18BC5495-60D1-6949-8818-4C4965D81089}" destId="{A7394E3D-09AE-6142-9357-1175D79D729B}" srcOrd="6" destOrd="0" presId="urn:microsoft.com/office/officeart/2005/8/layout/vProcess5"/>
    <dgm:cxn modelId="{7E908CB1-FCA0-CF44-B23C-8126142BC9C8}" type="presParOf" srcId="{18BC5495-60D1-6949-8818-4C4965D81089}" destId="{ACD897C9-C7A5-1F47-A57F-9758F3F1C8C1}" srcOrd="7" destOrd="0" presId="urn:microsoft.com/office/officeart/2005/8/layout/vProcess5"/>
    <dgm:cxn modelId="{0EE55418-5B6D-A146-AA70-412E88E898CB}" type="presParOf" srcId="{18BC5495-60D1-6949-8818-4C4965D81089}" destId="{1DF0E43C-1DCA-024B-BBA9-D2353D6655DE}" srcOrd="8" destOrd="0" presId="urn:microsoft.com/office/officeart/2005/8/layout/vProcess5"/>
    <dgm:cxn modelId="{58DF1D5E-37C1-E441-8B36-DFE69223F3E0}" type="presParOf" srcId="{18BC5495-60D1-6949-8818-4C4965D81089}" destId="{4897F9B5-047A-2449-8999-18C771F15CDB}" srcOrd="9" destOrd="0" presId="urn:microsoft.com/office/officeart/2005/8/layout/vProcess5"/>
    <dgm:cxn modelId="{51759FD3-996B-9E42-BBD4-996B3FCD4688}" type="presParOf" srcId="{18BC5495-60D1-6949-8818-4C4965D81089}" destId="{DF7C2DAE-2646-F24C-9BBA-87B0B4040917}" srcOrd="10" destOrd="0" presId="urn:microsoft.com/office/officeart/2005/8/layout/vProcess5"/>
    <dgm:cxn modelId="{6F07CB47-5CBF-244B-B58D-41568C5343EF}" type="presParOf" srcId="{18BC5495-60D1-6949-8818-4C4965D81089}" destId="{32ADCA2D-77F8-AD45-8CDF-E2391AF8E7C6}"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FBAF0D-D186-45E0-8C53-69D23869D20E}" type="doc">
      <dgm:prSet loTypeId="urn:microsoft.com/office/officeart/2005/8/layout/vList5" loCatId="list" qsTypeId="urn:microsoft.com/office/officeart/2005/8/quickstyle/simple1" qsCatId="simple" csTypeId="urn:microsoft.com/office/officeart/2005/8/colors/colorful1" csCatId="colorful"/>
      <dgm:spPr/>
      <dgm:t>
        <a:bodyPr/>
        <a:lstStyle/>
        <a:p>
          <a:endParaRPr lang="en-US"/>
        </a:p>
      </dgm:t>
    </dgm:pt>
    <dgm:pt modelId="{86014D45-79C6-409E-8203-E4279CDC0B1C}">
      <dgm:prSet/>
      <dgm:spPr/>
      <dgm:t>
        <a:bodyPr/>
        <a:lstStyle/>
        <a:p>
          <a:r>
            <a:rPr lang="ru-UA" b="1"/>
            <a:t>Constitutional Basis:</a:t>
          </a:r>
          <a:endParaRPr lang="en-US"/>
        </a:p>
      </dgm:t>
    </dgm:pt>
    <dgm:pt modelId="{8089398C-361C-4EA6-A549-B6F50514552C}" type="parTrans" cxnId="{8A160438-4E0D-44E0-97E2-32C7D08C6910}">
      <dgm:prSet/>
      <dgm:spPr/>
      <dgm:t>
        <a:bodyPr/>
        <a:lstStyle/>
        <a:p>
          <a:endParaRPr lang="en-US"/>
        </a:p>
      </dgm:t>
    </dgm:pt>
    <dgm:pt modelId="{D2A2216C-6855-40EA-AA8D-E7F82C87687A}" type="sibTrans" cxnId="{8A160438-4E0D-44E0-97E2-32C7D08C6910}">
      <dgm:prSet/>
      <dgm:spPr/>
      <dgm:t>
        <a:bodyPr/>
        <a:lstStyle/>
        <a:p>
          <a:endParaRPr lang="en-US"/>
        </a:p>
      </dgm:t>
    </dgm:pt>
    <dgm:pt modelId="{C743DDD1-A632-4969-ABBA-7C37FF124454}">
      <dgm:prSet/>
      <dgm:spPr/>
      <dgm:t>
        <a:bodyPr/>
        <a:lstStyle/>
        <a:p>
          <a:r>
            <a:rPr lang="ru-UA"/>
            <a:t>The Spanish Constitution of 1978 incorporates many UDHR principles in Title I.</a:t>
          </a:r>
          <a:endParaRPr lang="en-US"/>
        </a:p>
      </dgm:t>
    </dgm:pt>
    <dgm:pt modelId="{747B97C8-965A-4B44-AD74-17949C6F96C8}" type="parTrans" cxnId="{AAE93055-5FCE-4DAF-A8D4-3E7162AC5FA3}">
      <dgm:prSet/>
      <dgm:spPr/>
      <dgm:t>
        <a:bodyPr/>
        <a:lstStyle/>
        <a:p>
          <a:endParaRPr lang="en-US"/>
        </a:p>
      </dgm:t>
    </dgm:pt>
    <dgm:pt modelId="{B7E28BE9-2338-4BB5-B4A1-77D2121382E9}" type="sibTrans" cxnId="{AAE93055-5FCE-4DAF-A8D4-3E7162AC5FA3}">
      <dgm:prSet/>
      <dgm:spPr/>
      <dgm:t>
        <a:bodyPr/>
        <a:lstStyle/>
        <a:p>
          <a:endParaRPr lang="en-US"/>
        </a:p>
      </dgm:t>
    </dgm:pt>
    <dgm:pt modelId="{001303FB-1BD5-4EA2-85A5-7ABBC599B22E}">
      <dgm:prSet/>
      <dgm:spPr/>
      <dgm:t>
        <a:bodyPr/>
        <a:lstStyle/>
        <a:p>
          <a:r>
            <a:rPr lang="ru-UA" b="1"/>
            <a:t>Judicial Interpretation:</a:t>
          </a:r>
          <a:endParaRPr lang="en-US"/>
        </a:p>
      </dgm:t>
    </dgm:pt>
    <dgm:pt modelId="{8E55AFBD-4B8B-4D16-B26C-E9F8A75FDFC3}" type="parTrans" cxnId="{0A68F3FD-29E3-4A54-BE10-4BD184848E9C}">
      <dgm:prSet/>
      <dgm:spPr/>
      <dgm:t>
        <a:bodyPr/>
        <a:lstStyle/>
        <a:p>
          <a:endParaRPr lang="en-US"/>
        </a:p>
      </dgm:t>
    </dgm:pt>
    <dgm:pt modelId="{6CBFAD7D-1901-4DCA-86D8-0B8A41CC9CB7}" type="sibTrans" cxnId="{0A68F3FD-29E3-4A54-BE10-4BD184848E9C}">
      <dgm:prSet/>
      <dgm:spPr/>
      <dgm:t>
        <a:bodyPr/>
        <a:lstStyle/>
        <a:p>
          <a:endParaRPr lang="en-US"/>
        </a:p>
      </dgm:t>
    </dgm:pt>
    <dgm:pt modelId="{A002490B-BF31-42D5-A18F-4F267A4AEE28}">
      <dgm:prSet/>
      <dgm:spPr/>
      <dgm:t>
        <a:bodyPr/>
        <a:lstStyle/>
        <a:p>
          <a:r>
            <a:rPr lang="ru-UA"/>
            <a:t>The Constitutional Court ensures laws align with international human rights norms.</a:t>
          </a:r>
          <a:endParaRPr lang="en-US"/>
        </a:p>
      </dgm:t>
    </dgm:pt>
    <dgm:pt modelId="{AFA51C2F-407B-4035-A088-8BED3C090A02}" type="parTrans" cxnId="{A80D3D1A-F429-4E72-8941-AD814B511E05}">
      <dgm:prSet/>
      <dgm:spPr/>
      <dgm:t>
        <a:bodyPr/>
        <a:lstStyle/>
        <a:p>
          <a:endParaRPr lang="en-US"/>
        </a:p>
      </dgm:t>
    </dgm:pt>
    <dgm:pt modelId="{BED1EE80-4B75-49F1-9B06-18EA0B654EFA}" type="sibTrans" cxnId="{A80D3D1A-F429-4E72-8941-AD814B511E05}">
      <dgm:prSet/>
      <dgm:spPr/>
      <dgm:t>
        <a:bodyPr/>
        <a:lstStyle/>
        <a:p>
          <a:endParaRPr lang="en-US"/>
        </a:p>
      </dgm:t>
    </dgm:pt>
    <dgm:pt modelId="{6C964CCC-8E10-4EB2-909A-319A13C8F837}">
      <dgm:prSet/>
      <dgm:spPr/>
      <dgm:t>
        <a:bodyPr/>
        <a:lstStyle/>
        <a:p>
          <a:r>
            <a:rPr lang="ru-UA" b="1"/>
            <a:t>Specific Laws:</a:t>
          </a:r>
          <a:endParaRPr lang="en-US"/>
        </a:p>
      </dgm:t>
    </dgm:pt>
    <dgm:pt modelId="{DC938466-1710-42EC-A80D-A9269541B5DD}" type="parTrans" cxnId="{82CF21E3-5EE6-460D-8ED2-C5FFD6EC0A83}">
      <dgm:prSet/>
      <dgm:spPr/>
      <dgm:t>
        <a:bodyPr/>
        <a:lstStyle/>
        <a:p>
          <a:endParaRPr lang="en-US"/>
        </a:p>
      </dgm:t>
    </dgm:pt>
    <dgm:pt modelId="{964E2D27-20A2-4A79-AD61-6F2A7948B2AC}" type="sibTrans" cxnId="{82CF21E3-5EE6-460D-8ED2-C5FFD6EC0A83}">
      <dgm:prSet/>
      <dgm:spPr/>
      <dgm:t>
        <a:bodyPr/>
        <a:lstStyle/>
        <a:p>
          <a:endParaRPr lang="en-US"/>
        </a:p>
      </dgm:t>
    </dgm:pt>
    <dgm:pt modelId="{90ABCE0F-24C3-497D-BD22-0B6DDF07662A}">
      <dgm:prSet/>
      <dgm:spPr/>
      <dgm:t>
        <a:bodyPr/>
        <a:lstStyle/>
        <a:p>
          <a:r>
            <a:rPr lang="ru-UA"/>
            <a:t>Organic Law 1/2004 on Integrated Protection Measures against Gender Violence. </a:t>
          </a:r>
          <a:endParaRPr lang="en-US"/>
        </a:p>
      </dgm:t>
    </dgm:pt>
    <dgm:pt modelId="{7A596E6B-FA7E-4E82-9818-FD69B2DED48D}" type="parTrans" cxnId="{8CDF908C-2205-4E8C-986D-26155EC3B5F8}">
      <dgm:prSet/>
      <dgm:spPr/>
      <dgm:t>
        <a:bodyPr/>
        <a:lstStyle/>
        <a:p>
          <a:endParaRPr lang="en-US"/>
        </a:p>
      </dgm:t>
    </dgm:pt>
    <dgm:pt modelId="{DC16053B-AFE7-461F-A5E5-EEA867B39CAF}" type="sibTrans" cxnId="{8CDF908C-2205-4E8C-986D-26155EC3B5F8}">
      <dgm:prSet/>
      <dgm:spPr/>
      <dgm:t>
        <a:bodyPr/>
        <a:lstStyle/>
        <a:p>
          <a:endParaRPr lang="en-US"/>
        </a:p>
      </dgm:t>
    </dgm:pt>
    <dgm:pt modelId="{D03AD02F-60A5-4A2F-BFBA-43C447195BEC}">
      <dgm:prSet/>
      <dgm:spPr/>
      <dgm:t>
        <a:bodyPr/>
        <a:lstStyle/>
        <a:p>
          <a:r>
            <a:rPr lang="en-US">
              <a:hlinkClick xmlns:r="http://schemas.openxmlformats.org/officeDocument/2006/relationships" r:id="rId1"/>
            </a:rPr>
            <a:t>https://www.youtube.com/watch?v=5Dwsq_0-By0</a:t>
          </a:r>
          <a:endParaRPr lang="en-US"/>
        </a:p>
      </dgm:t>
    </dgm:pt>
    <dgm:pt modelId="{2EB25427-546C-47A5-8B0C-7EFCED6CC7C4}" type="parTrans" cxnId="{73F7DE22-85CB-4C3E-A483-BFDE8E2371D1}">
      <dgm:prSet/>
      <dgm:spPr/>
      <dgm:t>
        <a:bodyPr/>
        <a:lstStyle/>
        <a:p>
          <a:endParaRPr lang="en-US"/>
        </a:p>
      </dgm:t>
    </dgm:pt>
    <dgm:pt modelId="{0F84537C-80D7-47A0-884D-7460ED7A161D}" type="sibTrans" cxnId="{73F7DE22-85CB-4C3E-A483-BFDE8E2371D1}">
      <dgm:prSet/>
      <dgm:spPr/>
      <dgm:t>
        <a:bodyPr/>
        <a:lstStyle/>
        <a:p>
          <a:endParaRPr lang="en-US"/>
        </a:p>
      </dgm:t>
    </dgm:pt>
    <dgm:pt modelId="{9E12CB1C-4079-D540-90CE-F4C973C13AB8}" type="pres">
      <dgm:prSet presAssocID="{3FFBAF0D-D186-45E0-8C53-69D23869D20E}" presName="Name0" presStyleCnt="0">
        <dgm:presLayoutVars>
          <dgm:dir/>
          <dgm:animLvl val="lvl"/>
          <dgm:resizeHandles val="exact"/>
        </dgm:presLayoutVars>
      </dgm:prSet>
      <dgm:spPr/>
    </dgm:pt>
    <dgm:pt modelId="{25856416-37FB-AB4C-9B29-10FCEB293F65}" type="pres">
      <dgm:prSet presAssocID="{86014D45-79C6-409E-8203-E4279CDC0B1C}" presName="linNode" presStyleCnt="0"/>
      <dgm:spPr/>
    </dgm:pt>
    <dgm:pt modelId="{1D4D8BDA-9709-B54E-8AC6-439E63C94D60}" type="pres">
      <dgm:prSet presAssocID="{86014D45-79C6-409E-8203-E4279CDC0B1C}" presName="parentText" presStyleLbl="node1" presStyleIdx="0" presStyleCnt="4">
        <dgm:presLayoutVars>
          <dgm:chMax val="1"/>
          <dgm:bulletEnabled val="1"/>
        </dgm:presLayoutVars>
      </dgm:prSet>
      <dgm:spPr/>
    </dgm:pt>
    <dgm:pt modelId="{970F04A1-A63F-804E-9583-CC941823E69B}" type="pres">
      <dgm:prSet presAssocID="{86014D45-79C6-409E-8203-E4279CDC0B1C}" presName="descendantText" presStyleLbl="alignAccFollowNode1" presStyleIdx="0" presStyleCnt="3">
        <dgm:presLayoutVars>
          <dgm:bulletEnabled val="1"/>
        </dgm:presLayoutVars>
      </dgm:prSet>
      <dgm:spPr/>
    </dgm:pt>
    <dgm:pt modelId="{6A97F88A-48A8-AB46-96FC-96A9816666F5}" type="pres">
      <dgm:prSet presAssocID="{D2A2216C-6855-40EA-AA8D-E7F82C87687A}" presName="sp" presStyleCnt="0"/>
      <dgm:spPr/>
    </dgm:pt>
    <dgm:pt modelId="{87AAFD5D-049C-2143-9467-B85AFF11D5E8}" type="pres">
      <dgm:prSet presAssocID="{001303FB-1BD5-4EA2-85A5-7ABBC599B22E}" presName="linNode" presStyleCnt="0"/>
      <dgm:spPr/>
    </dgm:pt>
    <dgm:pt modelId="{55B9013D-D207-104B-9DBB-F4D149D736B5}" type="pres">
      <dgm:prSet presAssocID="{001303FB-1BD5-4EA2-85A5-7ABBC599B22E}" presName="parentText" presStyleLbl="node1" presStyleIdx="1" presStyleCnt="4">
        <dgm:presLayoutVars>
          <dgm:chMax val="1"/>
          <dgm:bulletEnabled val="1"/>
        </dgm:presLayoutVars>
      </dgm:prSet>
      <dgm:spPr/>
    </dgm:pt>
    <dgm:pt modelId="{7BD9A91B-DB5F-904C-8213-B2A607A0308C}" type="pres">
      <dgm:prSet presAssocID="{001303FB-1BD5-4EA2-85A5-7ABBC599B22E}" presName="descendantText" presStyleLbl="alignAccFollowNode1" presStyleIdx="1" presStyleCnt="3">
        <dgm:presLayoutVars>
          <dgm:bulletEnabled val="1"/>
        </dgm:presLayoutVars>
      </dgm:prSet>
      <dgm:spPr/>
    </dgm:pt>
    <dgm:pt modelId="{2AA38FB5-52C9-804D-9503-16B266F2B660}" type="pres">
      <dgm:prSet presAssocID="{6CBFAD7D-1901-4DCA-86D8-0B8A41CC9CB7}" presName="sp" presStyleCnt="0"/>
      <dgm:spPr/>
    </dgm:pt>
    <dgm:pt modelId="{1EE5737B-C14C-2243-8E2F-C9198E19BB9D}" type="pres">
      <dgm:prSet presAssocID="{6C964CCC-8E10-4EB2-909A-319A13C8F837}" presName="linNode" presStyleCnt="0"/>
      <dgm:spPr/>
    </dgm:pt>
    <dgm:pt modelId="{D904F61C-9158-6446-8B3D-1E22DD778302}" type="pres">
      <dgm:prSet presAssocID="{6C964CCC-8E10-4EB2-909A-319A13C8F837}" presName="parentText" presStyleLbl="node1" presStyleIdx="2" presStyleCnt="4">
        <dgm:presLayoutVars>
          <dgm:chMax val="1"/>
          <dgm:bulletEnabled val="1"/>
        </dgm:presLayoutVars>
      </dgm:prSet>
      <dgm:spPr/>
    </dgm:pt>
    <dgm:pt modelId="{2A74105A-F4B6-E54B-892D-2C77C293B11C}" type="pres">
      <dgm:prSet presAssocID="{6C964CCC-8E10-4EB2-909A-319A13C8F837}" presName="descendantText" presStyleLbl="alignAccFollowNode1" presStyleIdx="2" presStyleCnt="3">
        <dgm:presLayoutVars>
          <dgm:bulletEnabled val="1"/>
        </dgm:presLayoutVars>
      </dgm:prSet>
      <dgm:spPr/>
    </dgm:pt>
    <dgm:pt modelId="{08CEE139-77A9-8E4F-807B-D2C8D421E9E1}" type="pres">
      <dgm:prSet presAssocID="{964E2D27-20A2-4A79-AD61-6F2A7948B2AC}" presName="sp" presStyleCnt="0"/>
      <dgm:spPr/>
    </dgm:pt>
    <dgm:pt modelId="{61A3F083-12C4-D54C-B52A-03F4D9DFB19F}" type="pres">
      <dgm:prSet presAssocID="{D03AD02F-60A5-4A2F-BFBA-43C447195BEC}" presName="linNode" presStyleCnt="0"/>
      <dgm:spPr/>
    </dgm:pt>
    <dgm:pt modelId="{E7B1DEBE-4E3A-6D49-A79F-2D5DBDA5DDAD}" type="pres">
      <dgm:prSet presAssocID="{D03AD02F-60A5-4A2F-BFBA-43C447195BEC}" presName="parentText" presStyleLbl="node1" presStyleIdx="3" presStyleCnt="4">
        <dgm:presLayoutVars>
          <dgm:chMax val="1"/>
          <dgm:bulletEnabled val="1"/>
        </dgm:presLayoutVars>
      </dgm:prSet>
      <dgm:spPr/>
    </dgm:pt>
  </dgm:ptLst>
  <dgm:cxnLst>
    <dgm:cxn modelId="{D6983D01-D9D4-AF4F-A09C-E60FACD00D7D}" type="presOf" srcId="{6C964CCC-8E10-4EB2-909A-319A13C8F837}" destId="{D904F61C-9158-6446-8B3D-1E22DD778302}" srcOrd="0" destOrd="0" presId="urn:microsoft.com/office/officeart/2005/8/layout/vList5"/>
    <dgm:cxn modelId="{6BE0A707-7906-6C4B-9CFE-B546D5AC836A}" type="presOf" srcId="{C743DDD1-A632-4969-ABBA-7C37FF124454}" destId="{970F04A1-A63F-804E-9583-CC941823E69B}" srcOrd="0" destOrd="0" presId="urn:microsoft.com/office/officeart/2005/8/layout/vList5"/>
    <dgm:cxn modelId="{A80D3D1A-F429-4E72-8941-AD814B511E05}" srcId="{001303FB-1BD5-4EA2-85A5-7ABBC599B22E}" destId="{A002490B-BF31-42D5-A18F-4F267A4AEE28}" srcOrd="0" destOrd="0" parTransId="{AFA51C2F-407B-4035-A088-8BED3C090A02}" sibTransId="{BED1EE80-4B75-49F1-9B06-18EA0B654EFA}"/>
    <dgm:cxn modelId="{73F7DE22-85CB-4C3E-A483-BFDE8E2371D1}" srcId="{3FFBAF0D-D186-45E0-8C53-69D23869D20E}" destId="{D03AD02F-60A5-4A2F-BFBA-43C447195BEC}" srcOrd="3" destOrd="0" parTransId="{2EB25427-546C-47A5-8B0C-7EFCED6CC7C4}" sibTransId="{0F84537C-80D7-47A0-884D-7460ED7A161D}"/>
    <dgm:cxn modelId="{BB826127-F4FE-2341-A899-C4108D447080}" type="presOf" srcId="{86014D45-79C6-409E-8203-E4279CDC0B1C}" destId="{1D4D8BDA-9709-B54E-8AC6-439E63C94D60}" srcOrd="0" destOrd="0" presId="urn:microsoft.com/office/officeart/2005/8/layout/vList5"/>
    <dgm:cxn modelId="{527B4128-AE30-B94F-A0AD-89C6F976056C}" type="presOf" srcId="{001303FB-1BD5-4EA2-85A5-7ABBC599B22E}" destId="{55B9013D-D207-104B-9DBB-F4D149D736B5}" srcOrd="0" destOrd="0" presId="urn:microsoft.com/office/officeart/2005/8/layout/vList5"/>
    <dgm:cxn modelId="{64201730-9AE7-E648-8497-E75887C55810}" type="presOf" srcId="{90ABCE0F-24C3-497D-BD22-0B6DDF07662A}" destId="{2A74105A-F4B6-E54B-892D-2C77C293B11C}" srcOrd="0" destOrd="0" presId="urn:microsoft.com/office/officeart/2005/8/layout/vList5"/>
    <dgm:cxn modelId="{8A160438-4E0D-44E0-97E2-32C7D08C6910}" srcId="{3FFBAF0D-D186-45E0-8C53-69D23869D20E}" destId="{86014D45-79C6-409E-8203-E4279CDC0B1C}" srcOrd="0" destOrd="0" parTransId="{8089398C-361C-4EA6-A549-B6F50514552C}" sibTransId="{D2A2216C-6855-40EA-AA8D-E7F82C87687A}"/>
    <dgm:cxn modelId="{AAE93055-5FCE-4DAF-A8D4-3E7162AC5FA3}" srcId="{86014D45-79C6-409E-8203-E4279CDC0B1C}" destId="{C743DDD1-A632-4969-ABBA-7C37FF124454}" srcOrd="0" destOrd="0" parTransId="{747B97C8-965A-4B44-AD74-17949C6F96C8}" sibTransId="{B7E28BE9-2338-4BB5-B4A1-77D2121382E9}"/>
    <dgm:cxn modelId="{B5EE7D7E-E881-A444-A658-CBA5B0CD7318}" type="presOf" srcId="{A002490B-BF31-42D5-A18F-4F267A4AEE28}" destId="{7BD9A91B-DB5F-904C-8213-B2A607A0308C}" srcOrd="0" destOrd="0" presId="urn:microsoft.com/office/officeart/2005/8/layout/vList5"/>
    <dgm:cxn modelId="{EEF5CA86-96B6-094B-A40F-A91F01DF8A46}" type="presOf" srcId="{D03AD02F-60A5-4A2F-BFBA-43C447195BEC}" destId="{E7B1DEBE-4E3A-6D49-A79F-2D5DBDA5DDAD}" srcOrd="0" destOrd="0" presId="urn:microsoft.com/office/officeart/2005/8/layout/vList5"/>
    <dgm:cxn modelId="{8CDF908C-2205-4E8C-986D-26155EC3B5F8}" srcId="{6C964CCC-8E10-4EB2-909A-319A13C8F837}" destId="{90ABCE0F-24C3-497D-BD22-0B6DDF07662A}" srcOrd="0" destOrd="0" parTransId="{7A596E6B-FA7E-4E82-9818-FD69B2DED48D}" sibTransId="{DC16053B-AFE7-461F-A5E5-EEA867B39CAF}"/>
    <dgm:cxn modelId="{BE72C8B8-0E65-1645-8C09-2E76FBACDE89}" type="presOf" srcId="{3FFBAF0D-D186-45E0-8C53-69D23869D20E}" destId="{9E12CB1C-4079-D540-90CE-F4C973C13AB8}" srcOrd="0" destOrd="0" presId="urn:microsoft.com/office/officeart/2005/8/layout/vList5"/>
    <dgm:cxn modelId="{82CF21E3-5EE6-460D-8ED2-C5FFD6EC0A83}" srcId="{3FFBAF0D-D186-45E0-8C53-69D23869D20E}" destId="{6C964CCC-8E10-4EB2-909A-319A13C8F837}" srcOrd="2" destOrd="0" parTransId="{DC938466-1710-42EC-A80D-A9269541B5DD}" sibTransId="{964E2D27-20A2-4A79-AD61-6F2A7948B2AC}"/>
    <dgm:cxn modelId="{0A68F3FD-29E3-4A54-BE10-4BD184848E9C}" srcId="{3FFBAF0D-D186-45E0-8C53-69D23869D20E}" destId="{001303FB-1BD5-4EA2-85A5-7ABBC599B22E}" srcOrd="1" destOrd="0" parTransId="{8E55AFBD-4B8B-4D16-B26C-E9F8A75FDFC3}" sibTransId="{6CBFAD7D-1901-4DCA-86D8-0B8A41CC9CB7}"/>
    <dgm:cxn modelId="{0CAC55B1-0266-C34E-AEB9-2A58F1BA89B5}" type="presParOf" srcId="{9E12CB1C-4079-D540-90CE-F4C973C13AB8}" destId="{25856416-37FB-AB4C-9B29-10FCEB293F65}" srcOrd="0" destOrd="0" presId="urn:microsoft.com/office/officeart/2005/8/layout/vList5"/>
    <dgm:cxn modelId="{45C03653-52B3-814B-BCB8-A53C867C6B9C}" type="presParOf" srcId="{25856416-37FB-AB4C-9B29-10FCEB293F65}" destId="{1D4D8BDA-9709-B54E-8AC6-439E63C94D60}" srcOrd="0" destOrd="0" presId="urn:microsoft.com/office/officeart/2005/8/layout/vList5"/>
    <dgm:cxn modelId="{9C473BF0-E471-3E46-AA91-DF75FDD0F470}" type="presParOf" srcId="{25856416-37FB-AB4C-9B29-10FCEB293F65}" destId="{970F04A1-A63F-804E-9583-CC941823E69B}" srcOrd="1" destOrd="0" presId="urn:microsoft.com/office/officeart/2005/8/layout/vList5"/>
    <dgm:cxn modelId="{9ACA6138-7233-1142-9460-BFD3408A7461}" type="presParOf" srcId="{9E12CB1C-4079-D540-90CE-F4C973C13AB8}" destId="{6A97F88A-48A8-AB46-96FC-96A9816666F5}" srcOrd="1" destOrd="0" presId="urn:microsoft.com/office/officeart/2005/8/layout/vList5"/>
    <dgm:cxn modelId="{636FD727-E06F-044E-9F7A-1981B757C554}" type="presParOf" srcId="{9E12CB1C-4079-D540-90CE-F4C973C13AB8}" destId="{87AAFD5D-049C-2143-9467-B85AFF11D5E8}" srcOrd="2" destOrd="0" presId="urn:microsoft.com/office/officeart/2005/8/layout/vList5"/>
    <dgm:cxn modelId="{79081F54-7E71-C34E-8DE3-E8455535E412}" type="presParOf" srcId="{87AAFD5D-049C-2143-9467-B85AFF11D5E8}" destId="{55B9013D-D207-104B-9DBB-F4D149D736B5}" srcOrd="0" destOrd="0" presId="urn:microsoft.com/office/officeart/2005/8/layout/vList5"/>
    <dgm:cxn modelId="{8B2684B2-1BFA-C546-89D3-E27B5F8FC4E0}" type="presParOf" srcId="{87AAFD5D-049C-2143-9467-B85AFF11D5E8}" destId="{7BD9A91B-DB5F-904C-8213-B2A607A0308C}" srcOrd="1" destOrd="0" presId="urn:microsoft.com/office/officeart/2005/8/layout/vList5"/>
    <dgm:cxn modelId="{3693F221-2579-5A4F-88EA-DB090A287910}" type="presParOf" srcId="{9E12CB1C-4079-D540-90CE-F4C973C13AB8}" destId="{2AA38FB5-52C9-804D-9503-16B266F2B660}" srcOrd="3" destOrd="0" presId="urn:microsoft.com/office/officeart/2005/8/layout/vList5"/>
    <dgm:cxn modelId="{097896D8-38DA-6346-8294-75AA9A74C3FC}" type="presParOf" srcId="{9E12CB1C-4079-D540-90CE-F4C973C13AB8}" destId="{1EE5737B-C14C-2243-8E2F-C9198E19BB9D}" srcOrd="4" destOrd="0" presId="urn:microsoft.com/office/officeart/2005/8/layout/vList5"/>
    <dgm:cxn modelId="{D29106DD-30E3-B148-8AB1-68440C88E70E}" type="presParOf" srcId="{1EE5737B-C14C-2243-8E2F-C9198E19BB9D}" destId="{D904F61C-9158-6446-8B3D-1E22DD778302}" srcOrd="0" destOrd="0" presId="urn:microsoft.com/office/officeart/2005/8/layout/vList5"/>
    <dgm:cxn modelId="{C6ED7BB7-AB19-4A42-B082-A69C213FC22B}" type="presParOf" srcId="{1EE5737B-C14C-2243-8E2F-C9198E19BB9D}" destId="{2A74105A-F4B6-E54B-892D-2C77C293B11C}" srcOrd="1" destOrd="0" presId="urn:microsoft.com/office/officeart/2005/8/layout/vList5"/>
    <dgm:cxn modelId="{9EC1917C-1990-F643-8821-9D4F0C54AD86}" type="presParOf" srcId="{9E12CB1C-4079-D540-90CE-F4C973C13AB8}" destId="{08CEE139-77A9-8E4F-807B-D2C8D421E9E1}" srcOrd="5" destOrd="0" presId="urn:microsoft.com/office/officeart/2005/8/layout/vList5"/>
    <dgm:cxn modelId="{D2C66814-52FA-D548-A036-D3BFC291D263}" type="presParOf" srcId="{9E12CB1C-4079-D540-90CE-F4C973C13AB8}" destId="{61A3F083-12C4-D54C-B52A-03F4D9DFB19F}" srcOrd="6" destOrd="0" presId="urn:microsoft.com/office/officeart/2005/8/layout/vList5"/>
    <dgm:cxn modelId="{F17399C5-3470-C944-8D1C-514C6F391E6F}" type="presParOf" srcId="{61A3F083-12C4-D54C-B52A-03F4D9DFB19F}" destId="{E7B1DEBE-4E3A-6D49-A79F-2D5DBDA5DDAD}"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CDC955-EC99-4214-85BD-BD802B24B288}"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C3FFCFF2-682F-4635-907C-2822012114C7}">
      <dgm:prSet/>
      <dgm:spPr/>
      <dgm:t>
        <a:bodyPr/>
        <a:lstStyle/>
        <a:p>
          <a:pPr>
            <a:defRPr cap="all"/>
          </a:pPr>
          <a:r>
            <a:rPr lang="ru-UA" b="1"/>
            <a:t>Comparison with binding human rights treaties (ICCPR, ICESCR).</a:t>
          </a:r>
          <a:endParaRPr lang="en-US"/>
        </a:p>
      </dgm:t>
    </dgm:pt>
    <dgm:pt modelId="{9C8F18DD-7F05-4BCE-8A09-5367FB81EF84}" type="parTrans" cxnId="{3C31F53B-DE85-40CD-90CD-2C21579ACB1A}">
      <dgm:prSet/>
      <dgm:spPr/>
      <dgm:t>
        <a:bodyPr/>
        <a:lstStyle/>
        <a:p>
          <a:endParaRPr lang="en-US"/>
        </a:p>
      </dgm:t>
    </dgm:pt>
    <dgm:pt modelId="{A5BD3BC6-AC7C-49DB-84D9-3CE689E59649}" type="sibTrans" cxnId="{3C31F53B-DE85-40CD-90CD-2C21579ACB1A}">
      <dgm:prSet/>
      <dgm:spPr/>
      <dgm:t>
        <a:bodyPr/>
        <a:lstStyle/>
        <a:p>
          <a:endParaRPr lang="en-US"/>
        </a:p>
      </dgm:t>
    </dgm:pt>
    <dgm:pt modelId="{D2837DD1-3B7B-4D84-B1AA-67971B3AA199}">
      <dgm:prSet/>
      <dgm:spPr/>
      <dgm:t>
        <a:bodyPr/>
        <a:lstStyle/>
        <a:p>
          <a:pPr>
            <a:defRPr cap="all"/>
          </a:pPr>
          <a:r>
            <a:rPr lang="ru-UA" b="1"/>
            <a:t>Legal scholars’ perspectives on the UDHR’s role in international law.</a:t>
          </a:r>
          <a:endParaRPr lang="en-US"/>
        </a:p>
      </dgm:t>
    </dgm:pt>
    <dgm:pt modelId="{FEBEC05C-C8CB-4AE7-8E6A-E2863AE4B6D3}" type="parTrans" cxnId="{8E46ADF0-023E-496C-8C8C-1F46DCD24C5B}">
      <dgm:prSet/>
      <dgm:spPr/>
      <dgm:t>
        <a:bodyPr/>
        <a:lstStyle/>
        <a:p>
          <a:endParaRPr lang="en-US"/>
        </a:p>
      </dgm:t>
    </dgm:pt>
    <dgm:pt modelId="{D69004EE-A92E-4BF7-BD80-BB269D723442}" type="sibTrans" cxnId="{8E46ADF0-023E-496C-8C8C-1F46DCD24C5B}">
      <dgm:prSet/>
      <dgm:spPr/>
      <dgm:t>
        <a:bodyPr/>
        <a:lstStyle/>
        <a:p>
          <a:endParaRPr lang="en-US"/>
        </a:p>
      </dgm:t>
    </dgm:pt>
    <dgm:pt modelId="{58BC362F-2D50-4999-AE88-5262809699AF}">
      <dgm:prSet/>
      <dgm:spPr/>
      <dgm:t>
        <a:bodyPr/>
        <a:lstStyle/>
        <a:p>
          <a:pPr>
            <a:defRPr cap="all"/>
          </a:pPr>
          <a:r>
            <a:rPr lang="ru-UA" b="1"/>
            <a:t>Possible future developments in strengthening its legal impact.</a:t>
          </a:r>
          <a:endParaRPr lang="en-US"/>
        </a:p>
      </dgm:t>
    </dgm:pt>
    <dgm:pt modelId="{68654A9C-95D3-48E5-936B-11C1586B564D}" type="parTrans" cxnId="{56DD08D4-2F4F-4A63-9608-0BC098D1F8E6}">
      <dgm:prSet/>
      <dgm:spPr/>
      <dgm:t>
        <a:bodyPr/>
        <a:lstStyle/>
        <a:p>
          <a:endParaRPr lang="en-US"/>
        </a:p>
      </dgm:t>
    </dgm:pt>
    <dgm:pt modelId="{9E906FD5-F650-4B6D-BE3B-ADE7D2067875}" type="sibTrans" cxnId="{56DD08D4-2F4F-4A63-9608-0BC098D1F8E6}">
      <dgm:prSet/>
      <dgm:spPr/>
      <dgm:t>
        <a:bodyPr/>
        <a:lstStyle/>
        <a:p>
          <a:endParaRPr lang="en-US"/>
        </a:p>
      </dgm:t>
    </dgm:pt>
    <dgm:pt modelId="{C04C596F-874E-3E43-BF03-5BC508BEC4B7}" type="pres">
      <dgm:prSet presAssocID="{4DCDC955-EC99-4214-85BD-BD802B24B288}" presName="outerComposite" presStyleCnt="0">
        <dgm:presLayoutVars>
          <dgm:chMax val="5"/>
          <dgm:dir/>
          <dgm:resizeHandles val="exact"/>
        </dgm:presLayoutVars>
      </dgm:prSet>
      <dgm:spPr/>
    </dgm:pt>
    <dgm:pt modelId="{A9937302-FDE2-714D-A745-71FACB1FE422}" type="pres">
      <dgm:prSet presAssocID="{4DCDC955-EC99-4214-85BD-BD802B24B288}" presName="dummyMaxCanvas" presStyleCnt="0">
        <dgm:presLayoutVars/>
      </dgm:prSet>
      <dgm:spPr/>
    </dgm:pt>
    <dgm:pt modelId="{2ED85C25-A5F3-AD48-8FDD-8A310A3AF360}" type="pres">
      <dgm:prSet presAssocID="{4DCDC955-EC99-4214-85BD-BD802B24B288}" presName="ThreeNodes_1" presStyleLbl="node1" presStyleIdx="0" presStyleCnt="3">
        <dgm:presLayoutVars>
          <dgm:bulletEnabled val="1"/>
        </dgm:presLayoutVars>
      </dgm:prSet>
      <dgm:spPr/>
    </dgm:pt>
    <dgm:pt modelId="{BE34AFD4-E00A-CD48-8126-379295267547}" type="pres">
      <dgm:prSet presAssocID="{4DCDC955-EC99-4214-85BD-BD802B24B288}" presName="ThreeNodes_2" presStyleLbl="node1" presStyleIdx="1" presStyleCnt="3">
        <dgm:presLayoutVars>
          <dgm:bulletEnabled val="1"/>
        </dgm:presLayoutVars>
      </dgm:prSet>
      <dgm:spPr/>
    </dgm:pt>
    <dgm:pt modelId="{8A90B233-9C6F-B141-8F13-C1B071D1275A}" type="pres">
      <dgm:prSet presAssocID="{4DCDC955-EC99-4214-85BD-BD802B24B288}" presName="ThreeNodes_3" presStyleLbl="node1" presStyleIdx="2" presStyleCnt="3">
        <dgm:presLayoutVars>
          <dgm:bulletEnabled val="1"/>
        </dgm:presLayoutVars>
      </dgm:prSet>
      <dgm:spPr/>
    </dgm:pt>
    <dgm:pt modelId="{86863154-D7E5-1740-9CED-789EB2508FF4}" type="pres">
      <dgm:prSet presAssocID="{4DCDC955-EC99-4214-85BD-BD802B24B288}" presName="ThreeConn_1-2" presStyleLbl="fgAccFollowNode1" presStyleIdx="0" presStyleCnt="2">
        <dgm:presLayoutVars>
          <dgm:bulletEnabled val="1"/>
        </dgm:presLayoutVars>
      </dgm:prSet>
      <dgm:spPr/>
    </dgm:pt>
    <dgm:pt modelId="{97C87812-FE2F-4D41-9363-70D489C5DE76}" type="pres">
      <dgm:prSet presAssocID="{4DCDC955-EC99-4214-85BD-BD802B24B288}" presName="ThreeConn_2-3" presStyleLbl="fgAccFollowNode1" presStyleIdx="1" presStyleCnt="2">
        <dgm:presLayoutVars>
          <dgm:bulletEnabled val="1"/>
        </dgm:presLayoutVars>
      </dgm:prSet>
      <dgm:spPr/>
    </dgm:pt>
    <dgm:pt modelId="{B61873F1-CE4D-2B47-9881-DAB5C21600EC}" type="pres">
      <dgm:prSet presAssocID="{4DCDC955-EC99-4214-85BD-BD802B24B288}" presName="ThreeNodes_1_text" presStyleLbl="node1" presStyleIdx="2" presStyleCnt="3">
        <dgm:presLayoutVars>
          <dgm:bulletEnabled val="1"/>
        </dgm:presLayoutVars>
      </dgm:prSet>
      <dgm:spPr/>
    </dgm:pt>
    <dgm:pt modelId="{596471A5-B819-F041-ACE5-615B0C12BBD0}" type="pres">
      <dgm:prSet presAssocID="{4DCDC955-EC99-4214-85BD-BD802B24B288}" presName="ThreeNodes_2_text" presStyleLbl="node1" presStyleIdx="2" presStyleCnt="3">
        <dgm:presLayoutVars>
          <dgm:bulletEnabled val="1"/>
        </dgm:presLayoutVars>
      </dgm:prSet>
      <dgm:spPr/>
    </dgm:pt>
    <dgm:pt modelId="{6908E508-AE0D-AE43-B147-6752B26CEC16}" type="pres">
      <dgm:prSet presAssocID="{4DCDC955-EC99-4214-85BD-BD802B24B288}" presName="ThreeNodes_3_text" presStyleLbl="node1" presStyleIdx="2" presStyleCnt="3">
        <dgm:presLayoutVars>
          <dgm:bulletEnabled val="1"/>
        </dgm:presLayoutVars>
      </dgm:prSet>
      <dgm:spPr/>
    </dgm:pt>
  </dgm:ptLst>
  <dgm:cxnLst>
    <dgm:cxn modelId="{4545BD17-9F05-7546-867F-A87D46845EEA}" type="presOf" srcId="{58BC362F-2D50-4999-AE88-5262809699AF}" destId="{6908E508-AE0D-AE43-B147-6752B26CEC16}" srcOrd="1" destOrd="0" presId="urn:microsoft.com/office/officeart/2005/8/layout/vProcess5"/>
    <dgm:cxn modelId="{DD79F01C-CC7A-9942-BFE7-2BF1B3F3AA38}" type="presOf" srcId="{58BC362F-2D50-4999-AE88-5262809699AF}" destId="{8A90B233-9C6F-B141-8F13-C1B071D1275A}" srcOrd="0" destOrd="0" presId="urn:microsoft.com/office/officeart/2005/8/layout/vProcess5"/>
    <dgm:cxn modelId="{9932E029-E267-3E46-997F-9366A3470174}" type="presOf" srcId="{D2837DD1-3B7B-4D84-B1AA-67971B3AA199}" destId="{BE34AFD4-E00A-CD48-8126-379295267547}" srcOrd="0" destOrd="0" presId="urn:microsoft.com/office/officeart/2005/8/layout/vProcess5"/>
    <dgm:cxn modelId="{3C31F53B-DE85-40CD-90CD-2C21579ACB1A}" srcId="{4DCDC955-EC99-4214-85BD-BD802B24B288}" destId="{C3FFCFF2-682F-4635-907C-2822012114C7}" srcOrd="0" destOrd="0" parTransId="{9C8F18DD-7F05-4BCE-8A09-5367FB81EF84}" sibTransId="{A5BD3BC6-AC7C-49DB-84D9-3CE689E59649}"/>
    <dgm:cxn modelId="{01F1003D-7EAC-FB46-845C-5A5F72578A1F}" type="presOf" srcId="{D2837DD1-3B7B-4D84-B1AA-67971B3AA199}" destId="{596471A5-B819-F041-ACE5-615B0C12BBD0}" srcOrd="1" destOrd="0" presId="urn:microsoft.com/office/officeart/2005/8/layout/vProcess5"/>
    <dgm:cxn modelId="{ECF76940-D133-9A4D-9707-D203707A82F7}" type="presOf" srcId="{C3FFCFF2-682F-4635-907C-2822012114C7}" destId="{2ED85C25-A5F3-AD48-8FDD-8A310A3AF360}" srcOrd="0" destOrd="0" presId="urn:microsoft.com/office/officeart/2005/8/layout/vProcess5"/>
    <dgm:cxn modelId="{541F448F-3D63-0643-BB28-506C25F7B8A3}" type="presOf" srcId="{C3FFCFF2-682F-4635-907C-2822012114C7}" destId="{B61873F1-CE4D-2B47-9881-DAB5C21600EC}" srcOrd="1" destOrd="0" presId="urn:microsoft.com/office/officeart/2005/8/layout/vProcess5"/>
    <dgm:cxn modelId="{3DA437AB-ED8A-B740-82D4-93359C783C03}" type="presOf" srcId="{4DCDC955-EC99-4214-85BD-BD802B24B288}" destId="{C04C596F-874E-3E43-BF03-5BC508BEC4B7}" srcOrd="0" destOrd="0" presId="urn:microsoft.com/office/officeart/2005/8/layout/vProcess5"/>
    <dgm:cxn modelId="{070825AF-F6F2-CD41-8E74-57F1F0FF01A5}" type="presOf" srcId="{D69004EE-A92E-4BF7-BD80-BB269D723442}" destId="{97C87812-FE2F-4D41-9363-70D489C5DE76}" srcOrd="0" destOrd="0" presId="urn:microsoft.com/office/officeart/2005/8/layout/vProcess5"/>
    <dgm:cxn modelId="{0F437ED3-7FDD-DC41-BCF0-0338CBB183BB}" type="presOf" srcId="{A5BD3BC6-AC7C-49DB-84D9-3CE689E59649}" destId="{86863154-D7E5-1740-9CED-789EB2508FF4}" srcOrd="0" destOrd="0" presId="urn:microsoft.com/office/officeart/2005/8/layout/vProcess5"/>
    <dgm:cxn modelId="{56DD08D4-2F4F-4A63-9608-0BC098D1F8E6}" srcId="{4DCDC955-EC99-4214-85BD-BD802B24B288}" destId="{58BC362F-2D50-4999-AE88-5262809699AF}" srcOrd="2" destOrd="0" parTransId="{68654A9C-95D3-48E5-936B-11C1586B564D}" sibTransId="{9E906FD5-F650-4B6D-BE3B-ADE7D2067875}"/>
    <dgm:cxn modelId="{8E46ADF0-023E-496C-8C8C-1F46DCD24C5B}" srcId="{4DCDC955-EC99-4214-85BD-BD802B24B288}" destId="{D2837DD1-3B7B-4D84-B1AA-67971B3AA199}" srcOrd="1" destOrd="0" parTransId="{FEBEC05C-C8CB-4AE7-8E6A-E2863AE4B6D3}" sibTransId="{D69004EE-A92E-4BF7-BD80-BB269D723442}"/>
    <dgm:cxn modelId="{CB6AF5CF-8085-3645-8598-731032A111BC}" type="presParOf" srcId="{C04C596F-874E-3E43-BF03-5BC508BEC4B7}" destId="{A9937302-FDE2-714D-A745-71FACB1FE422}" srcOrd="0" destOrd="0" presId="urn:microsoft.com/office/officeart/2005/8/layout/vProcess5"/>
    <dgm:cxn modelId="{3C446EF4-D2ED-2348-86D5-1DD5A1CA763F}" type="presParOf" srcId="{C04C596F-874E-3E43-BF03-5BC508BEC4B7}" destId="{2ED85C25-A5F3-AD48-8FDD-8A310A3AF360}" srcOrd="1" destOrd="0" presId="urn:microsoft.com/office/officeart/2005/8/layout/vProcess5"/>
    <dgm:cxn modelId="{6F5616FC-F351-5147-B1A0-3BC5C6A43B44}" type="presParOf" srcId="{C04C596F-874E-3E43-BF03-5BC508BEC4B7}" destId="{BE34AFD4-E00A-CD48-8126-379295267547}" srcOrd="2" destOrd="0" presId="urn:microsoft.com/office/officeart/2005/8/layout/vProcess5"/>
    <dgm:cxn modelId="{65591BB8-E289-2A43-AFC9-170BEA921CF1}" type="presParOf" srcId="{C04C596F-874E-3E43-BF03-5BC508BEC4B7}" destId="{8A90B233-9C6F-B141-8F13-C1B071D1275A}" srcOrd="3" destOrd="0" presId="urn:microsoft.com/office/officeart/2005/8/layout/vProcess5"/>
    <dgm:cxn modelId="{27136850-7D0D-2A42-9C44-024861FA0843}" type="presParOf" srcId="{C04C596F-874E-3E43-BF03-5BC508BEC4B7}" destId="{86863154-D7E5-1740-9CED-789EB2508FF4}" srcOrd="4" destOrd="0" presId="urn:microsoft.com/office/officeart/2005/8/layout/vProcess5"/>
    <dgm:cxn modelId="{305321F0-049B-4049-94CB-8073A2B66451}" type="presParOf" srcId="{C04C596F-874E-3E43-BF03-5BC508BEC4B7}" destId="{97C87812-FE2F-4D41-9363-70D489C5DE76}" srcOrd="5" destOrd="0" presId="urn:microsoft.com/office/officeart/2005/8/layout/vProcess5"/>
    <dgm:cxn modelId="{0382FE5A-F47D-7A47-BFCE-66E2DDB15B35}" type="presParOf" srcId="{C04C596F-874E-3E43-BF03-5BC508BEC4B7}" destId="{B61873F1-CE4D-2B47-9881-DAB5C21600EC}" srcOrd="6" destOrd="0" presId="urn:microsoft.com/office/officeart/2005/8/layout/vProcess5"/>
    <dgm:cxn modelId="{422B7D23-3A59-B34E-B6AD-1EEE365D4380}" type="presParOf" srcId="{C04C596F-874E-3E43-BF03-5BC508BEC4B7}" destId="{596471A5-B819-F041-ACE5-615B0C12BBD0}" srcOrd="7" destOrd="0" presId="urn:microsoft.com/office/officeart/2005/8/layout/vProcess5"/>
    <dgm:cxn modelId="{BBA5EB8A-3EC1-DB40-83E6-FE3041B718A8}" type="presParOf" srcId="{C04C596F-874E-3E43-BF03-5BC508BEC4B7}" destId="{6908E508-AE0D-AE43-B147-6752B26CEC1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5C116-4281-3641-BD6B-57E7679448F2}">
      <dsp:nvSpPr>
        <dsp:cNvPr id="0" name=""/>
        <dsp:cNvSpPr/>
      </dsp:nvSpPr>
      <dsp:spPr>
        <a:xfrm>
          <a:off x="0" y="0"/>
          <a:ext cx="8412480" cy="957294"/>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ru-UA" sz="2500" b="1" kern="1200" baseline="0"/>
            <a:t>Non-Binding Nature: </a:t>
          </a:r>
          <a:r>
            <a:rPr lang="ru-UA" sz="2500" kern="1200" baseline="0"/>
            <a:t>The UDHR lacks enforceability compared to treaties. </a:t>
          </a:r>
          <a:endParaRPr lang="en-US" sz="2500" kern="1200"/>
        </a:p>
      </dsp:txBody>
      <dsp:txXfrm>
        <a:off x="28038" y="28038"/>
        <a:ext cx="7298593" cy="901218"/>
      </dsp:txXfrm>
    </dsp:sp>
    <dsp:sp modelId="{DD76C20A-B6E9-2D44-9B2F-8EA8D0821427}">
      <dsp:nvSpPr>
        <dsp:cNvPr id="0" name=""/>
        <dsp:cNvSpPr/>
      </dsp:nvSpPr>
      <dsp:spPr>
        <a:xfrm>
          <a:off x="704545" y="1131347"/>
          <a:ext cx="8412480" cy="957294"/>
        </a:xfrm>
        <a:prstGeom prst="roundRect">
          <a:avLst>
            <a:gd name="adj" fmla="val 10000"/>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ru-UA" sz="2500" b="1" kern="1200" baseline="0"/>
            <a:t>Conflicts with National Traditions: </a:t>
          </a:r>
          <a:r>
            <a:rPr lang="ru-UA" sz="2500" kern="1200" baseline="0"/>
            <a:t>Resistance to integrating international norms. </a:t>
          </a:r>
          <a:endParaRPr lang="en-US" sz="2500" kern="1200"/>
        </a:p>
      </dsp:txBody>
      <dsp:txXfrm>
        <a:off x="732583" y="1159385"/>
        <a:ext cx="7029617" cy="901218"/>
      </dsp:txXfrm>
    </dsp:sp>
    <dsp:sp modelId="{396C98DE-856F-EE45-A0E4-C7576D87632A}">
      <dsp:nvSpPr>
        <dsp:cNvPr id="0" name=""/>
        <dsp:cNvSpPr/>
      </dsp:nvSpPr>
      <dsp:spPr>
        <a:xfrm>
          <a:off x="1398574" y="2262695"/>
          <a:ext cx="8412480" cy="957294"/>
        </a:xfrm>
        <a:prstGeom prst="roundRect">
          <a:avLst>
            <a:gd name="adj" fmla="val 10000"/>
          </a:avLst>
        </a:prstGeom>
        <a:solidFill>
          <a:schemeClr val="accent2">
            <a:hueOff val="4295742"/>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ru-UA" sz="2500" b="1" kern="1200" baseline="0"/>
            <a:t>Political and Social Challenges: </a:t>
          </a:r>
          <a:r>
            <a:rPr lang="ru-UA" sz="2500" kern="1200" baseline="0"/>
            <a:t>Balancing national sovereignty with universal obligations.</a:t>
          </a:r>
          <a:endParaRPr lang="en-US" sz="2500" kern="1200"/>
        </a:p>
      </dsp:txBody>
      <dsp:txXfrm>
        <a:off x="1426612" y="2290733"/>
        <a:ext cx="7040133" cy="901218"/>
      </dsp:txXfrm>
    </dsp:sp>
    <dsp:sp modelId="{CED0D568-1D5B-1B49-9746-CF0FB5BDD7DE}">
      <dsp:nvSpPr>
        <dsp:cNvPr id="0" name=""/>
        <dsp:cNvSpPr/>
      </dsp:nvSpPr>
      <dsp:spPr>
        <a:xfrm>
          <a:off x="2103119" y="3394043"/>
          <a:ext cx="8412480" cy="957294"/>
        </a:xfrm>
        <a:prstGeom prst="roundRect">
          <a:avLst>
            <a:gd name="adj" fmla="val 10000"/>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ru-UA" sz="2500" i="1" kern="1200" baseline="0"/>
            <a:t>Example: </a:t>
          </a:r>
          <a:r>
            <a:rPr lang="ru-UA" sz="2500" kern="1200" baseline="0"/>
            <a:t>Tensions in Spain regarding Catalonia’s independence claims vs. constitutional order. </a:t>
          </a:r>
          <a:endParaRPr lang="en-US" sz="2500" kern="1200"/>
        </a:p>
      </dsp:txBody>
      <dsp:txXfrm>
        <a:off x="2131157" y="3422081"/>
        <a:ext cx="7029617" cy="901218"/>
      </dsp:txXfrm>
    </dsp:sp>
    <dsp:sp modelId="{ABFCAF59-BA7F-5941-98CD-0D4EBB49D569}">
      <dsp:nvSpPr>
        <dsp:cNvPr id="0" name=""/>
        <dsp:cNvSpPr/>
      </dsp:nvSpPr>
      <dsp:spPr>
        <a:xfrm>
          <a:off x="7790238" y="733200"/>
          <a:ext cx="622241" cy="622241"/>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7930242" y="733200"/>
        <a:ext cx="342233" cy="468236"/>
      </dsp:txXfrm>
    </dsp:sp>
    <dsp:sp modelId="{A7394E3D-09AE-6142-9357-1175D79D729B}">
      <dsp:nvSpPr>
        <dsp:cNvPr id="0" name=""/>
        <dsp:cNvSpPr/>
      </dsp:nvSpPr>
      <dsp:spPr>
        <a:xfrm>
          <a:off x="8494783" y="1864548"/>
          <a:ext cx="622241" cy="622241"/>
        </a:xfrm>
        <a:prstGeom prst="downArrow">
          <a:avLst>
            <a:gd name="adj1" fmla="val 55000"/>
            <a:gd name="adj2" fmla="val 45000"/>
          </a:avLst>
        </a:prstGeom>
        <a:solidFill>
          <a:schemeClr val="accent2">
            <a:tint val="40000"/>
            <a:alpha val="90000"/>
            <a:hueOff val="3367362"/>
            <a:satOff val="-31116"/>
            <a:lumOff val="-3508"/>
            <a:alphaOff val="0"/>
          </a:schemeClr>
        </a:solidFill>
        <a:ln w="19050" cap="flat" cmpd="sng" algn="ctr">
          <a:solidFill>
            <a:schemeClr val="accent2">
              <a:tint val="40000"/>
              <a:alpha val="90000"/>
              <a:hueOff val="3367362"/>
              <a:satOff val="-31116"/>
              <a:lumOff val="-35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8634787" y="1864548"/>
        <a:ext cx="342233" cy="468236"/>
      </dsp:txXfrm>
    </dsp:sp>
    <dsp:sp modelId="{ACD897C9-C7A5-1F47-A57F-9758F3F1C8C1}">
      <dsp:nvSpPr>
        <dsp:cNvPr id="0" name=""/>
        <dsp:cNvSpPr/>
      </dsp:nvSpPr>
      <dsp:spPr>
        <a:xfrm>
          <a:off x="9188813" y="2995896"/>
          <a:ext cx="622241" cy="622241"/>
        </a:xfrm>
        <a:prstGeom prst="downArrow">
          <a:avLst>
            <a:gd name="adj1" fmla="val 55000"/>
            <a:gd name="adj2" fmla="val 45000"/>
          </a:avLst>
        </a:prstGeom>
        <a:solidFill>
          <a:schemeClr val="accent2">
            <a:tint val="40000"/>
            <a:alpha val="90000"/>
            <a:hueOff val="6734724"/>
            <a:satOff val="-62232"/>
            <a:lumOff val="-7015"/>
            <a:alphaOff val="0"/>
          </a:schemeClr>
        </a:solidFill>
        <a:ln w="19050" cap="flat" cmpd="sng" algn="ctr">
          <a:solidFill>
            <a:schemeClr val="accent2">
              <a:tint val="40000"/>
              <a:alpha val="90000"/>
              <a:hueOff val="6734724"/>
              <a:satOff val="-62232"/>
              <a:lumOff val="-70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9328817" y="2995896"/>
        <a:ext cx="342233" cy="468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F04A1-A63F-804E-9583-CC941823E69B}">
      <dsp:nvSpPr>
        <dsp:cNvPr id="0" name=""/>
        <dsp:cNvSpPr/>
      </dsp:nvSpPr>
      <dsp:spPr>
        <a:xfrm rot="5400000">
          <a:off x="6755309" y="-2950125"/>
          <a:ext cx="583332" cy="6632448"/>
        </a:xfrm>
        <a:prstGeom prst="round2Same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ru-UA" sz="1600" kern="1200"/>
            <a:t>The Spanish Constitution of 1978 incorporates many UDHR principles in Title I.</a:t>
          </a:r>
          <a:endParaRPr lang="en-US" sz="1600" kern="1200"/>
        </a:p>
      </dsp:txBody>
      <dsp:txXfrm rot="-5400000">
        <a:off x="3730751" y="102909"/>
        <a:ext cx="6603972" cy="526380"/>
      </dsp:txXfrm>
    </dsp:sp>
    <dsp:sp modelId="{1D4D8BDA-9709-B54E-8AC6-439E63C94D60}">
      <dsp:nvSpPr>
        <dsp:cNvPr id="0" name=""/>
        <dsp:cNvSpPr/>
      </dsp:nvSpPr>
      <dsp:spPr>
        <a:xfrm>
          <a:off x="0" y="1516"/>
          <a:ext cx="3730752" cy="72916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ru-UA" sz="1300" b="1" kern="1200"/>
            <a:t>Constitutional Basis:</a:t>
          </a:r>
          <a:endParaRPr lang="en-US" sz="1300" kern="1200"/>
        </a:p>
      </dsp:txBody>
      <dsp:txXfrm>
        <a:off x="35595" y="37111"/>
        <a:ext cx="3659562" cy="657975"/>
      </dsp:txXfrm>
    </dsp:sp>
    <dsp:sp modelId="{7BD9A91B-DB5F-904C-8213-B2A607A0308C}">
      <dsp:nvSpPr>
        <dsp:cNvPr id="0" name=""/>
        <dsp:cNvSpPr/>
      </dsp:nvSpPr>
      <dsp:spPr>
        <a:xfrm rot="5400000">
          <a:off x="6755309" y="-2184502"/>
          <a:ext cx="583332" cy="6632448"/>
        </a:xfrm>
        <a:prstGeom prst="round2Same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ru-UA" sz="1600" kern="1200"/>
            <a:t>The Constitutional Court ensures laws align with international human rights norms.</a:t>
          </a:r>
          <a:endParaRPr lang="en-US" sz="1600" kern="1200"/>
        </a:p>
      </dsp:txBody>
      <dsp:txXfrm rot="-5400000">
        <a:off x="3730751" y="868532"/>
        <a:ext cx="6603972" cy="526380"/>
      </dsp:txXfrm>
    </dsp:sp>
    <dsp:sp modelId="{55B9013D-D207-104B-9DBB-F4D149D736B5}">
      <dsp:nvSpPr>
        <dsp:cNvPr id="0" name=""/>
        <dsp:cNvSpPr/>
      </dsp:nvSpPr>
      <dsp:spPr>
        <a:xfrm>
          <a:off x="0" y="767139"/>
          <a:ext cx="3730752" cy="729165"/>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ru-UA" sz="1300" b="1" kern="1200"/>
            <a:t>Judicial Interpretation:</a:t>
          </a:r>
          <a:endParaRPr lang="en-US" sz="1300" kern="1200"/>
        </a:p>
      </dsp:txBody>
      <dsp:txXfrm>
        <a:off x="35595" y="802734"/>
        <a:ext cx="3659562" cy="657975"/>
      </dsp:txXfrm>
    </dsp:sp>
    <dsp:sp modelId="{2A74105A-F4B6-E54B-892D-2C77C293B11C}">
      <dsp:nvSpPr>
        <dsp:cNvPr id="0" name=""/>
        <dsp:cNvSpPr/>
      </dsp:nvSpPr>
      <dsp:spPr>
        <a:xfrm rot="5400000">
          <a:off x="6755309" y="-1418878"/>
          <a:ext cx="583332" cy="6632448"/>
        </a:xfrm>
        <a:prstGeom prst="round2Same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ru-UA" sz="1600" kern="1200"/>
            <a:t>Organic Law 1/2004 on Integrated Protection Measures against Gender Violence. </a:t>
          </a:r>
          <a:endParaRPr lang="en-US" sz="1600" kern="1200"/>
        </a:p>
      </dsp:txBody>
      <dsp:txXfrm rot="-5400000">
        <a:off x="3730751" y="1634156"/>
        <a:ext cx="6603972" cy="526380"/>
      </dsp:txXfrm>
    </dsp:sp>
    <dsp:sp modelId="{D904F61C-9158-6446-8B3D-1E22DD778302}">
      <dsp:nvSpPr>
        <dsp:cNvPr id="0" name=""/>
        <dsp:cNvSpPr/>
      </dsp:nvSpPr>
      <dsp:spPr>
        <a:xfrm>
          <a:off x="0" y="1532762"/>
          <a:ext cx="3730752" cy="729165"/>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ru-UA" sz="1300" b="1" kern="1200"/>
            <a:t>Specific Laws:</a:t>
          </a:r>
          <a:endParaRPr lang="en-US" sz="1300" kern="1200"/>
        </a:p>
      </dsp:txBody>
      <dsp:txXfrm>
        <a:off x="35595" y="1568357"/>
        <a:ext cx="3659562" cy="657975"/>
      </dsp:txXfrm>
    </dsp:sp>
    <dsp:sp modelId="{E7B1DEBE-4E3A-6D49-A79F-2D5DBDA5DDAD}">
      <dsp:nvSpPr>
        <dsp:cNvPr id="0" name=""/>
        <dsp:cNvSpPr/>
      </dsp:nvSpPr>
      <dsp:spPr>
        <a:xfrm>
          <a:off x="0" y="2298385"/>
          <a:ext cx="3730752" cy="729165"/>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kern="1200">
              <a:hlinkClick xmlns:r="http://schemas.openxmlformats.org/officeDocument/2006/relationships" r:id="rId1"/>
            </a:rPr>
            <a:t>https://www.youtube.com/watch?v=5Dwsq_0-By0</a:t>
          </a:r>
          <a:endParaRPr lang="en-US" sz="1300" kern="1200"/>
        </a:p>
      </dsp:txBody>
      <dsp:txXfrm>
        <a:off x="35595" y="2333980"/>
        <a:ext cx="3659562" cy="6579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D85C25-A5F3-AD48-8FDD-8A310A3AF360}">
      <dsp:nvSpPr>
        <dsp:cNvPr id="0" name=""/>
        <dsp:cNvSpPr/>
      </dsp:nvSpPr>
      <dsp:spPr>
        <a:xfrm>
          <a:off x="0" y="0"/>
          <a:ext cx="8938260" cy="1305401"/>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defRPr cap="all"/>
          </a:pPr>
          <a:r>
            <a:rPr lang="ru-UA" sz="2800" b="1" kern="1200"/>
            <a:t>Comparison with binding human rights treaties (ICCPR, ICESCR).</a:t>
          </a:r>
          <a:endParaRPr lang="en-US" sz="2800" kern="1200"/>
        </a:p>
      </dsp:txBody>
      <dsp:txXfrm>
        <a:off x="38234" y="38234"/>
        <a:ext cx="7529629" cy="1228933"/>
      </dsp:txXfrm>
    </dsp:sp>
    <dsp:sp modelId="{BE34AFD4-E00A-CD48-8126-379295267547}">
      <dsp:nvSpPr>
        <dsp:cNvPr id="0" name=""/>
        <dsp:cNvSpPr/>
      </dsp:nvSpPr>
      <dsp:spPr>
        <a:xfrm>
          <a:off x="788670" y="1522968"/>
          <a:ext cx="8938260" cy="1305401"/>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defRPr cap="all"/>
          </a:pPr>
          <a:r>
            <a:rPr lang="ru-UA" sz="2800" b="1" kern="1200"/>
            <a:t>Legal scholars’ perspectives on the UDHR’s role in international law.</a:t>
          </a:r>
          <a:endParaRPr lang="en-US" sz="2800" kern="1200"/>
        </a:p>
      </dsp:txBody>
      <dsp:txXfrm>
        <a:off x="826904" y="1561202"/>
        <a:ext cx="7224611" cy="1228933"/>
      </dsp:txXfrm>
    </dsp:sp>
    <dsp:sp modelId="{8A90B233-9C6F-B141-8F13-C1B071D1275A}">
      <dsp:nvSpPr>
        <dsp:cNvPr id="0" name=""/>
        <dsp:cNvSpPr/>
      </dsp:nvSpPr>
      <dsp:spPr>
        <a:xfrm>
          <a:off x="1577340" y="3045936"/>
          <a:ext cx="8938260" cy="1305401"/>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defRPr cap="all"/>
          </a:pPr>
          <a:r>
            <a:rPr lang="ru-UA" sz="2800" b="1" kern="1200"/>
            <a:t>Possible future developments in strengthening its legal impact.</a:t>
          </a:r>
          <a:endParaRPr lang="en-US" sz="2800" kern="1200"/>
        </a:p>
      </dsp:txBody>
      <dsp:txXfrm>
        <a:off x="1615574" y="3084170"/>
        <a:ext cx="7224611" cy="1228933"/>
      </dsp:txXfrm>
    </dsp:sp>
    <dsp:sp modelId="{86863154-D7E5-1740-9CED-789EB2508FF4}">
      <dsp:nvSpPr>
        <dsp:cNvPr id="0" name=""/>
        <dsp:cNvSpPr/>
      </dsp:nvSpPr>
      <dsp:spPr>
        <a:xfrm>
          <a:off x="8089749" y="989929"/>
          <a:ext cx="848510" cy="848510"/>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280664" y="989929"/>
        <a:ext cx="466680" cy="638504"/>
      </dsp:txXfrm>
    </dsp:sp>
    <dsp:sp modelId="{97C87812-FE2F-4D41-9363-70D489C5DE76}">
      <dsp:nvSpPr>
        <dsp:cNvPr id="0" name=""/>
        <dsp:cNvSpPr/>
      </dsp:nvSpPr>
      <dsp:spPr>
        <a:xfrm>
          <a:off x="8878419" y="2504195"/>
          <a:ext cx="848510" cy="848510"/>
        </a:xfrm>
        <a:prstGeom prst="downArrow">
          <a:avLst>
            <a:gd name="adj1" fmla="val 55000"/>
            <a:gd name="adj2" fmla="val 45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069334" y="2504195"/>
        <a:ext cx="466680" cy="6385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05.03.2025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FB22B7-9FC8-4CC4-FE9B-D12297E0B1F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D7D234E3-5095-7645-41D6-A203CF4A65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1D7044FC-664E-8327-120E-0DBE885A05DA}"/>
              </a:ext>
            </a:extLst>
          </p:cNvPr>
          <p:cNvSpPr>
            <a:spLocks noGrp="1"/>
          </p:cNvSpPr>
          <p:nvPr>
            <p:ph type="dt" sz="half" idx="10"/>
          </p:nvPr>
        </p:nvSpPr>
        <p:spPr/>
        <p:txBody>
          <a:bodyPr/>
          <a:lstStyle/>
          <a:p>
            <a:fld id="{48A87A34-81AB-432B-8DAE-1953F412C126}" type="datetimeFigureOut">
              <a:rPr lang="en-US" smtClean="0"/>
              <a:t>3/5/25</a:t>
            </a:fld>
            <a:endParaRPr lang="en-US" dirty="0"/>
          </a:p>
        </p:txBody>
      </p:sp>
      <p:sp>
        <p:nvSpPr>
          <p:cNvPr id="5" name="Нижний колонтитул 4">
            <a:extLst>
              <a:ext uri="{FF2B5EF4-FFF2-40B4-BE49-F238E27FC236}">
                <a16:creationId xmlns:a16="http://schemas.microsoft.com/office/drawing/2014/main" id="{F3334198-5613-AA57-7DE0-CB8C40B3266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A6938BE4-EA0D-927C-1877-9389C69D174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7728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ED6CBA-FDD8-9023-9001-E682BDE50DD7}"/>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6A8A8782-DA82-B5FE-EEBC-5F7A15B514F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6230909-2488-7BE5-C034-5758C3F941F1}"/>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5" name="Нижний колонтитул 4">
            <a:extLst>
              <a:ext uri="{FF2B5EF4-FFF2-40B4-BE49-F238E27FC236}">
                <a16:creationId xmlns:a16="http://schemas.microsoft.com/office/drawing/2014/main" id="{2B65689C-67F3-2AB8-C6B7-32C883CB424C}"/>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EA220CC9-9458-AF10-2B2F-D5CCB96D912A}"/>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4421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B511ED5-8242-7BA9-6C20-742C49F0AD4E}"/>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79A64CC1-DF63-88ED-C343-AD7734A8E5D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CA34E0D8-4B6A-45EA-25CF-03945B520EA2}"/>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5" name="Нижний колонтитул 4">
            <a:extLst>
              <a:ext uri="{FF2B5EF4-FFF2-40B4-BE49-F238E27FC236}">
                <a16:creationId xmlns:a16="http://schemas.microsoft.com/office/drawing/2014/main" id="{2E381C9C-EDD9-30AF-E74F-E9AD61907153}"/>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04699D12-0C7B-BC54-2C34-D022D837A27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3372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399698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17175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B9E156-1CBD-168C-99F2-45DD3D548502}"/>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79016B5F-7ADA-B781-9DBE-6A68F58D05FE}"/>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533FFE2-602E-D998-3FBA-00B07A58D98B}"/>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5" name="Нижний колонтитул 4">
            <a:extLst>
              <a:ext uri="{FF2B5EF4-FFF2-40B4-BE49-F238E27FC236}">
                <a16:creationId xmlns:a16="http://schemas.microsoft.com/office/drawing/2014/main" id="{CEDA4269-C1AC-77D7-2768-7BFED21F81AB}"/>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B79FE69B-1225-515B-B828-6637068E96A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0365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5946F8-57A7-286E-CDFF-C452BBF2B08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5BCEA2A0-91E5-4214-5720-06A68EB3C83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D2E3A98C-8A57-4A3A-4B7F-14263BC7B1C3}"/>
              </a:ext>
            </a:extLst>
          </p:cNvPr>
          <p:cNvSpPr>
            <a:spLocks noGrp="1"/>
          </p:cNvSpPr>
          <p:nvPr>
            <p:ph type="dt" sz="half" idx="10"/>
          </p:nvPr>
        </p:nvSpPr>
        <p:spPr/>
        <p:txBody>
          <a:bodyPr/>
          <a:lstStyle/>
          <a:p>
            <a:fld id="{48A87A34-81AB-432B-8DAE-1953F412C126}" type="datetimeFigureOut">
              <a:rPr lang="en-US" smtClean="0"/>
              <a:t>3/5/25</a:t>
            </a:fld>
            <a:endParaRPr lang="en-US" dirty="0"/>
          </a:p>
        </p:txBody>
      </p:sp>
      <p:sp>
        <p:nvSpPr>
          <p:cNvPr id="5" name="Нижний колонтитул 4">
            <a:extLst>
              <a:ext uri="{FF2B5EF4-FFF2-40B4-BE49-F238E27FC236}">
                <a16:creationId xmlns:a16="http://schemas.microsoft.com/office/drawing/2014/main" id="{B39685B6-3DA9-ABB5-9F90-B2BB33F77C71}"/>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67CD121-D970-DCBC-5F53-9685780BB4B9}"/>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49301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FD1175-65AF-7ACE-319D-DE8374EF4448}"/>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9997AF17-B91F-7E17-9B89-3C5F58DBCB6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02E380BB-ED39-3E86-7269-285A4A9C65EA}"/>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F029198C-B4C8-9F82-6C2B-DE1748E01650}"/>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6" name="Нижний колонтитул 5">
            <a:extLst>
              <a:ext uri="{FF2B5EF4-FFF2-40B4-BE49-F238E27FC236}">
                <a16:creationId xmlns:a16="http://schemas.microsoft.com/office/drawing/2014/main" id="{CB1013A2-9DA5-3A60-6D03-77B3645A096E}"/>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AED17A09-6839-F6D5-9EAA-E59163FDCEB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81830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F0F018-D3B8-DADD-5CD1-EAFEE739D0D8}"/>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5E3E80D8-9331-219F-E4FA-55345B2990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E2C7DA18-465D-934A-2705-04BAD39DDDD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D4D62D26-87B9-42FE-8C48-116CB1F7B1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79DF716-8C2F-4E6D-1B6B-726C822221D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59C77FEA-F650-3963-318E-1EE618070C07}"/>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8" name="Нижний колонтитул 7">
            <a:extLst>
              <a:ext uri="{FF2B5EF4-FFF2-40B4-BE49-F238E27FC236}">
                <a16:creationId xmlns:a16="http://schemas.microsoft.com/office/drawing/2014/main" id="{09DFAC0D-DD3C-AD16-8FA5-D764199210DA}"/>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FFCECCED-8422-55C8-12B7-A39B53DBD3B4}"/>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6915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B86607-E38E-9766-D92C-5596DE65A50B}"/>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8A040CEA-C857-4B57-DE25-8EA9DFE44594}"/>
              </a:ext>
            </a:extLst>
          </p:cNvPr>
          <p:cNvSpPr>
            <a:spLocks noGrp="1"/>
          </p:cNvSpPr>
          <p:nvPr>
            <p:ph type="dt" sz="half" idx="10"/>
          </p:nvPr>
        </p:nvSpPr>
        <p:spPr/>
        <p:txBody>
          <a:bodyPr/>
          <a:lstStyle/>
          <a:p>
            <a:fld id="{48A87A34-81AB-432B-8DAE-1953F412C126}" type="datetimeFigureOut">
              <a:rPr lang="en-US" smtClean="0"/>
              <a:t>3/5/25</a:t>
            </a:fld>
            <a:endParaRPr lang="en-US" dirty="0"/>
          </a:p>
        </p:txBody>
      </p:sp>
      <p:sp>
        <p:nvSpPr>
          <p:cNvPr id="4" name="Нижний колонтитул 3">
            <a:extLst>
              <a:ext uri="{FF2B5EF4-FFF2-40B4-BE49-F238E27FC236}">
                <a16:creationId xmlns:a16="http://schemas.microsoft.com/office/drawing/2014/main" id="{1BC806E4-D59E-0768-1158-A9001E40F5F4}"/>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92DD1E40-1230-F080-F8E8-BAC77E86339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2657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3F5DE86C-7420-DAA1-43A8-22A2897135C0}"/>
              </a:ext>
            </a:extLst>
          </p:cNvPr>
          <p:cNvSpPr>
            <a:spLocks noGrp="1"/>
          </p:cNvSpPr>
          <p:nvPr>
            <p:ph type="dt" sz="half" idx="10"/>
          </p:nvPr>
        </p:nvSpPr>
        <p:spPr/>
        <p:txBody>
          <a:bodyPr/>
          <a:lstStyle/>
          <a:p>
            <a:fld id="{48A87A34-81AB-432B-8DAE-1953F412C126}" type="datetimeFigureOut">
              <a:rPr lang="en-US" smtClean="0"/>
              <a:t>3/5/25</a:t>
            </a:fld>
            <a:endParaRPr lang="en-US" dirty="0"/>
          </a:p>
        </p:txBody>
      </p:sp>
      <p:sp>
        <p:nvSpPr>
          <p:cNvPr id="3" name="Нижний колонтитул 2">
            <a:extLst>
              <a:ext uri="{FF2B5EF4-FFF2-40B4-BE49-F238E27FC236}">
                <a16:creationId xmlns:a16="http://schemas.microsoft.com/office/drawing/2014/main" id="{DFD96BF8-7E90-D065-B577-CD8B8DEDE6D6}"/>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7F5F7160-51E8-B48E-B4DA-EE3B104996F7}"/>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53040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825E21-CF9A-080D-B0D9-AE5EA872D38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2A8A87C7-2E1C-96E7-6342-415B84CD8D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A7880EAF-4819-23B5-09E4-DF9E7A7263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0435350-938A-EB26-76D2-FECF28E04340}"/>
              </a:ext>
            </a:extLst>
          </p:cNvPr>
          <p:cNvSpPr>
            <a:spLocks noGrp="1"/>
          </p:cNvSpPr>
          <p:nvPr>
            <p:ph type="dt" sz="half" idx="10"/>
          </p:nvPr>
        </p:nvSpPr>
        <p:spPr/>
        <p:txBody>
          <a:bodyPr/>
          <a:lstStyle/>
          <a:p>
            <a:fld id="{48A87A34-81AB-432B-8DAE-1953F412C126}" type="datetimeFigureOut">
              <a:rPr lang="en-US" smtClean="0"/>
              <a:pPr/>
              <a:t>3/5/25</a:t>
            </a:fld>
            <a:endParaRPr lang="en-US" dirty="0"/>
          </a:p>
        </p:txBody>
      </p:sp>
      <p:sp>
        <p:nvSpPr>
          <p:cNvPr id="6" name="Нижний колонтитул 5">
            <a:extLst>
              <a:ext uri="{FF2B5EF4-FFF2-40B4-BE49-F238E27FC236}">
                <a16:creationId xmlns:a16="http://schemas.microsoft.com/office/drawing/2014/main" id="{F0072D7C-F90C-C835-849D-3E1689351728}"/>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DDFDC846-C19E-CD78-10BF-6989FAA34BA1}"/>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9187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0B8465-D905-69A1-36AE-E91E9850D12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E2C35AFA-29CC-BA56-9257-DF1BD07F61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4CC8E4B5-DEEE-BC92-34EE-96D475A64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CEC0C39-5BE6-FA50-E99E-395BDBF03A90}"/>
              </a:ext>
            </a:extLst>
          </p:cNvPr>
          <p:cNvSpPr>
            <a:spLocks noGrp="1"/>
          </p:cNvSpPr>
          <p:nvPr>
            <p:ph type="dt" sz="half" idx="10"/>
          </p:nvPr>
        </p:nvSpPr>
        <p:spPr/>
        <p:txBody>
          <a:bodyPr/>
          <a:lstStyle/>
          <a:p>
            <a:fld id="{48A87A34-81AB-432B-8DAE-1953F412C126}" type="datetimeFigureOut">
              <a:rPr lang="en-US" smtClean="0"/>
              <a:t>3/5/25</a:t>
            </a:fld>
            <a:endParaRPr lang="en-US" dirty="0"/>
          </a:p>
        </p:txBody>
      </p:sp>
      <p:sp>
        <p:nvSpPr>
          <p:cNvPr id="6" name="Нижний колонтитул 5">
            <a:extLst>
              <a:ext uri="{FF2B5EF4-FFF2-40B4-BE49-F238E27FC236}">
                <a16:creationId xmlns:a16="http://schemas.microsoft.com/office/drawing/2014/main" id="{01A34DEE-1D5D-F7B4-5461-C80A744345DB}"/>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873D9179-0999-5998-5DE2-D83A5DE92765}"/>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21865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6B782B-AE41-CFF5-AA03-246D4BC5B4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9382FBE9-4038-E1DC-7BE1-0CE6E1D3D9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15F1B16F-93AC-995C-D708-A54ADF0098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A87A34-81AB-432B-8DAE-1953F412C126}" type="datetimeFigureOut">
              <a:rPr lang="en-US" smtClean="0"/>
              <a:pPr/>
              <a:t>3/5/25</a:t>
            </a:fld>
            <a:endParaRPr lang="en-US" dirty="0"/>
          </a:p>
        </p:txBody>
      </p:sp>
      <p:sp>
        <p:nvSpPr>
          <p:cNvPr id="5" name="Нижний колонтитул 4">
            <a:extLst>
              <a:ext uri="{FF2B5EF4-FFF2-40B4-BE49-F238E27FC236}">
                <a16:creationId xmlns:a16="http://schemas.microsoft.com/office/drawing/2014/main" id="{6D5FAA13-0366-6E5B-C8AC-00F505276D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Номер слайда 5">
            <a:extLst>
              <a:ext uri="{FF2B5EF4-FFF2-40B4-BE49-F238E27FC236}">
                <a16:creationId xmlns:a16="http://schemas.microsoft.com/office/drawing/2014/main" id="{D53C6CE6-F2D5-69F4-1FA0-3E26E10725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2702621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eneva-academy.ch/joomlatools-files/docman-files/The%20optional%20protocol%20In%20brief%202.pdf"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https://www.icj.org/wp-content/uploads/2020/02/Universal-ESCR-accountability-guide-Publications-Reports-Thematic-report-2020-ENG.pdf"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www.ft.com/content/db24a774-8c97-4db2-8ac4-a31173d1236e"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Bsm_vhEgKew?si=w3yCnJFMDN7QWKZB" TargetMode="External"/><Relationship Id="rId2" Type="http://schemas.openxmlformats.org/officeDocument/2006/relationships/hyperlink" Target="https://eur-lex.europa.eu/legal-content/EN/TXT/?uri=CELEX%3A12012P%2FTXT"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www.ohchr.org/sites/default/files/lib-docs/HRBodies/UPR/Documents/Session35/ES/Spain_Infographic_35.pdf" TargetMode="Externa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globalfreedomofexpression.columbia.edu/cases/the-extradition-case-of-jose-miguel-arenas-valtonyc/#:~:text=Case%20Summary%20and%20Outcome,not%20be%20extradited%20by%20Belgium" TargetMode="External"/><Relationship Id="rId2" Type="http://schemas.openxmlformats.org/officeDocument/2006/relationships/hyperlink" Target="https://eucrim.eu/news/cjeu-ruling-spanish-rapper-case/" TargetMode="Externa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x.ai/" TargetMode="External"/><Relationship Id="rId3" Type="http://schemas.openxmlformats.org/officeDocument/2006/relationships/hyperlink" Target="https://scite.ai/" TargetMode="External"/><Relationship Id="rId7" Type="http://schemas.openxmlformats.org/officeDocument/2006/relationships/hyperlink" Target="https://uacademic.info/" TargetMode="External"/><Relationship Id="rId2" Type="http://schemas.openxmlformats.org/officeDocument/2006/relationships/hyperlink" Target="https://www.perplexity.ai/hub/blog/introducing-perplexity-deep-research" TargetMode="External"/><Relationship Id="rId1" Type="http://schemas.openxmlformats.org/officeDocument/2006/relationships/slideLayout" Target="../slideLayouts/slideLayout13.xml"/><Relationship Id="rId6" Type="http://schemas.openxmlformats.org/officeDocument/2006/relationships/hyperlink" Target="https://evernote.com/" TargetMode="External"/><Relationship Id="rId11" Type="http://schemas.openxmlformats.org/officeDocument/2006/relationships/hyperlink" Target="https://chat.qwenlm.ai/" TargetMode="External"/><Relationship Id="rId5" Type="http://schemas.openxmlformats.org/officeDocument/2006/relationships/hyperlink" Target="https://www.mendeley.com/" TargetMode="External"/><Relationship Id="rId10" Type="http://schemas.openxmlformats.org/officeDocument/2006/relationships/hyperlink" Target="https://gemini.google.com/" TargetMode="External"/><Relationship Id="rId4" Type="http://schemas.openxmlformats.org/officeDocument/2006/relationships/hyperlink" Target="https://www.zotero.org/" TargetMode="External"/><Relationship Id="rId9" Type="http://schemas.openxmlformats.org/officeDocument/2006/relationships/hyperlink" Target="https://claude.ai/"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ohchr.org/en/instruments-mechanisms/instruments/international-covenant-civil-and-political-rights" TargetMode="External"/><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hyperlink" Target="https://www.ohchr.org/en/instruments-mechanisms/instruments/international-covenant-economic-social-and-cultural-righ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ohchr.org/en/instruments-mechanisms/instruments/international-covenant-civil-and-political-rights?utm_source=chatgpt.com"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https://www.ohchr.org/en/instruments-mechanisms/instruments/international-covenant-civil-and-political-rights?utm_source=chatgpt.com"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hyperlink" Target="https://www.ohchr.org/en/instruments-mechanisms/instruments/optional-protocol-international-covenant-civil-and-political?utm_source=chatgpt.com"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corteidh.or.cr/tablas/r26998.pdf" TargetMode="External"/><Relationship Id="rId2" Type="http://schemas.openxmlformats.org/officeDocument/2006/relationships/hyperlink" Target="https://www.corteidh.or.cr/tablas/r26998.pdf?utm_source=chatgpt.com"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hyperlink" Target="https://www.ohchr.org/en/instruments-mechanisms/instruments/international-covenant-economic-social-and-cultural-rights"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www.ohchr.org/en/instruments-mechanisms/instruments/international-covenant-economic-social-and-cultural-rights"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3" descr="Изображение выглядит как небо, на открытом воздухе, облако, дерево&#10;&#10;Контент, сгенерированный ИИ, может содержать ошибки.">
            <a:extLst>
              <a:ext uri="{FF2B5EF4-FFF2-40B4-BE49-F238E27FC236}">
                <a16:creationId xmlns:a16="http://schemas.microsoft.com/office/drawing/2014/main" id="{2329B0A6-422E-9EC3-7077-27498ABCF4D2}"/>
              </a:ext>
            </a:extLst>
          </p:cNvPr>
          <p:cNvPicPr>
            <a:picLocks noChangeAspect="1"/>
          </p:cNvPicPr>
          <p:nvPr/>
        </p:nvPicPr>
        <p:blipFill>
          <a:blip r:embed="rId2">
            <a:alphaModFix amt="35000"/>
          </a:blip>
          <a:srcRect t="15316" b="9684"/>
          <a:stretch/>
        </p:blipFill>
        <p:spPr>
          <a:xfrm>
            <a:off x="20" y="10"/>
            <a:ext cx="12191980" cy="685799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fontScale="90000"/>
          </a:bodyPr>
          <a:lstStyle/>
          <a:p>
            <a:pPr lvl="0"/>
            <a:r>
              <a:rPr lang="en-GB" sz="3400" b="1"/>
              <a:t>Unit </a:t>
            </a:r>
            <a:r>
              <a:rPr lang="ru-RU" sz="3400" b="1"/>
              <a:t>5 (</a:t>
            </a:r>
            <a:r>
              <a:rPr lang="en-US" sz="3400" b="1"/>
              <a:t>2</a:t>
            </a:r>
            <a:r>
              <a:rPr lang="ru-RU" sz="3400" b="1"/>
              <a:t>)</a:t>
            </a:r>
            <a:r>
              <a:rPr lang="en-GB" sz="3400" b="1"/>
              <a:t>. </a:t>
            </a:r>
            <a:br>
              <a:rPr lang="en-US" sz="3400" b="0" i="0"/>
            </a:br>
            <a:r>
              <a:rPr lang="en-GB" sz="3400"/>
              <a:t>Human Rights Instruments</a:t>
            </a:r>
            <a:br>
              <a:rPr lang="ru-UA" sz="3400"/>
            </a:br>
            <a:r>
              <a:rPr lang="en-GB" sz="3400"/>
              <a:t>The COVENANTS.</a:t>
            </a:r>
            <a:br>
              <a:rPr lang="ru-UA" sz="3400"/>
            </a:br>
            <a:r>
              <a:rPr lang="en-GB" sz="3400"/>
              <a:t>. </a:t>
            </a:r>
            <a:br>
              <a:rPr lang="en-US" sz="3400"/>
            </a:br>
            <a:endParaRPr lang="ru-UA" sz="340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a:solidFill>
                  <a:schemeClr val="tx1">
                    <a:lumMod val="65000"/>
                    <a:lumOff val="35000"/>
                  </a:schemeClr>
                </a:solidFill>
              </a:rPr>
              <a:t>Prof. Viacheslav (SLAVA) TULIAKOV</a:t>
            </a:r>
          </a:p>
          <a:p>
            <a:r>
              <a:rPr lang="en-US">
                <a:solidFill>
                  <a:schemeClr val="tx1">
                    <a:lumMod val="65000"/>
                    <a:lumOff val="35000"/>
                  </a:schemeClr>
                </a:solidFill>
              </a:rPr>
              <a:t>Viacheslav.Tuliakov@esic.university</a:t>
            </a:r>
            <a:endParaRPr lang="ru-UA">
              <a:solidFill>
                <a:schemeClr val="tx1">
                  <a:lumMod val="65000"/>
                  <a:lumOff val="35000"/>
                </a:schemeClr>
              </a:solidFill>
            </a:endParaRPr>
          </a:p>
        </p:txBody>
      </p:sp>
      <p:sp>
        <p:nvSpPr>
          <p:cNvPr id="2" name="TextBox 1">
            <a:extLst>
              <a:ext uri="{FF2B5EF4-FFF2-40B4-BE49-F238E27FC236}">
                <a16:creationId xmlns:a16="http://schemas.microsoft.com/office/drawing/2014/main" id="{16998AC2-444A-8E89-381B-3E5CBF210D11}"/>
              </a:ext>
            </a:extLst>
          </p:cNvPr>
          <p:cNvSpPr txBox="1"/>
          <p:nvPr/>
        </p:nvSpPr>
        <p:spPr>
          <a:xfrm>
            <a:off x="7394713" y="6718852"/>
            <a:ext cx="184731" cy="369332"/>
          </a:xfrm>
          <a:prstGeom prst="rect">
            <a:avLst/>
          </a:prstGeom>
          <a:noFill/>
        </p:spPr>
        <p:txBody>
          <a:bodyPr wrap="none" rtlCol="0">
            <a:spAutoFit/>
          </a:bodyPr>
          <a:lstStyle/>
          <a:p>
            <a:endParaRPr lang="ru-UA"/>
          </a:p>
        </p:txBody>
      </p:sp>
    </p:spTree>
    <p:extLst>
      <p:ext uri="{BB962C8B-B14F-4D97-AF65-F5344CB8AC3E}">
        <p14:creationId xmlns:p14="http://schemas.microsoft.com/office/powerpoint/2010/main" val="11601127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89C5E17-24D0-4696-A3C5-A2261FB455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929B58F-2358-44CC-ACE5-EF1BD3C6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Заголовок 1">
            <a:extLst>
              <a:ext uri="{FF2B5EF4-FFF2-40B4-BE49-F238E27FC236}">
                <a16:creationId xmlns:a16="http://schemas.microsoft.com/office/drawing/2014/main" id="{5EB5A9E0-C2F1-814D-7358-F5B34D7F65A5}"/>
              </a:ext>
            </a:extLst>
          </p:cNvPr>
          <p:cNvSpPr>
            <a:spLocks noGrp="1"/>
          </p:cNvSpPr>
          <p:nvPr>
            <p:ph type="title"/>
          </p:nvPr>
        </p:nvSpPr>
        <p:spPr>
          <a:xfrm>
            <a:off x="804672" y="1243013"/>
            <a:ext cx="3855720" cy="4371974"/>
          </a:xfrm>
        </p:spPr>
        <p:txBody>
          <a:bodyPr>
            <a:normAutofit/>
          </a:bodyPr>
          <a:lstStyle/>
          <a:p>
            <a:r>
              <a:rPr lang="en" sz="3600" b="1" i="0" u="none" strike="noStrike">
                <a:solidFill>
                  <a:schemeClr val="tx2"/>
                </a:solidFill>
                <a:effectLst/>
              </a:rPr>
              <a:t>Optional Protocol to the ICESCR</a:t>
            </a:r>
            <a:br>
              <a:rPr lang="en" sz="3600" b="0" i="0" u="none" strike="noStrike">
                <a:solidFill>
                  <a:schemeClr val="tx2"/>
                </a:solidFill>
                <a:effectLst/>
              </a:rPr>
            </a:br>
            <a:endParaRPr lang="ru-UA" sz="3600">
              <a:solidFill>
                <a:schemeClr val="tx2"/>
              </a:solidFill>
            </a:endParaRPr>
          </a:p>
        </p:txBody>
      </p:sp>
      <p:grpSp>
        <p:nvGrpSpPr>
          <p:cNvPr id="12" name="Group 11">
            <a:extLst>
              <a:ext uri="{FF2B5EF4-FFF2-40B4-BE49-F238E27FC236}">
                <a16:creationId xmlns:a16="http://schemas.microsoft.com/office/drawing/2014/main" id="{09DA5303-A1AF-4830-806C-51FCD9618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97348" y="5285"/>
            <a:ext cx="7294653" cy="6858000"/>
            <a:chOff x="4897348" y="-5799"/>
            <a:chExt cx="7294653" cy="6858000"/>
          </a:xfrm>
        </p:grpSpPr>
        <p:sp>
          <p:nvSpPr>
            <p:cNvPr id="13" name="Freeform: Shape 12">
              <a:extLst>
                <a:ext uri="{FF2B5EF4-FFF2-40B4-BE49-F238E27FC236}">
                  <a16:creationId xmlns:a16="http://schemas.microsoft.com/office/drawing/2014/main" id="{4FAAA8C8-4EB7-45F1-BF24-3EF0F4DC4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97348" y="-5798"/>
              <a:ext cx="7294652" cy="6857999"/>
            </a:xfrm>
            <a:custGeom>
              <a:avLst/>
              <a:gdLst>
                <a:gd name="connsiteX0" fmla="*/ 7294652 w 7294652"/>
                <a:gd name="connsiteY0" fmla="*/ 6063030 h 6857999"/>
                <a:gd name="connsiteX1" fmla="*/ 7294652 w 7294652"/>
                <a:gd name="connsiteY1" fmla="*/ 6857999 h 6857999"/>
                <a:gd name="connsiteX2" fmla="*/ 6248575 w 7294652"/>
                <a:gd name="connsiteY2" fmla="*/ 6857999 h 6857999"/>
                <a:gd name="connsiteX3" fmla="*/ 6477898 w 7294652"/>
                <a:gd name="connsiteY3" fmla="*/ 6700973 h 6857999"/>
                <a:gd name="connsiteX4" fmla="*/ 6647884 w 7294652"/>
                <a:gd name="connsiteY4" fmla="*/ 6572752 h 6857999"/>
                <a:gd name="connsiteX5" fmla="*/ 6817698 w 7294652"/>
                <a:gd name="connsiteY5" fmla="*/ 6440235 h 6857999"/>
                <a:gd name="connsiteX6" fmla="*/ 7161451 w 7294652"/>
                <a:gd name="connsiteY6" fmla="*/ 6165232 h 6857999"/>
                <a:gd name="connsiteX7" fmla="*/ 1673436 w 7294652"/>
                <a:gd name="connsiteY7" fmla="*/ 0 h 6857999"/>
                <a:gd name="connsiteX8" fmla="*/ 2394951 w 7294652"/>
                <a:gd name="connsiteY8" fmla="*/ 0 h 6857999"/>
                <a:gd name="connsiteX9" fmla="*/ 2244659 w 7294652"/>
                <a:gd name="connsiteY9" fmla="*/ 100763 h 6857999"/>
                <a:gd name="connsiteX10" fmla="*/ 1743903 w 7294652"/>
                <a:gd name="connsiteY10" fmla="*/ 498975 h 6857999"/>
                <a:gd name="connsiteX11" fmla="*/ 1163821 w 7294652"/>
                <a:gd name="connsiteY11" fmla="*/ 1121514 h 6857999"/>
                <a:gd name="connsiteX12" fmla="*/ 704911 w 7294652"/>
                <a:gd name="connsiteY12" fmla="*/ 1837036 h 6857999"/>
                <a:gd name="connsiteX13" fmla="*/ 393472 w 7294652"/>
                <a:gd name="connsiteY13" fmla="*/ 2627669 h 6857999"/>
                <a:gd name="connsiteX14" fmla="*/ 280032 w 7294652"/>
                <a:gd name="connsiteY14" fmla="*/ 3472097 h 6857999"/>
                <a:gd name="connsiteX15" fmla="*/ 327813 w 7294652"/>
                <a:gd name="connsiteY15" fmla="*/ 3884602 h 6857999"/>
                <a:gd name="connsiteX16" fmla="*/ 469096 w 7294652"/>
                <a:gd name="connsiteY16" fmla="*/ 4270809 h 6857999"/>
                <a:gd name="connsiteX17" fmla="*/ 567581 w 7294652"/>
                <a:gd name="connsiteY17" fmla="*/ 4452482 h 6857999"/>
                <a:gd name="connsiteX18" fmla="*/ 680677 w 7294652"/>
                <a:gd name="connsiteY18" fmla="*/ 4628484 h 6857999"/>
                <a:gd name="connsiteX19" fmla="*/ 941928 w 7294652"/>
                <a:gd name="connsiteY19" fmla="*/ 4968628 h 6857999"/>
                <a:gd name="connsiteX20" fmla="*/ 1224665 w 7294652"/>
                <a:gd name="connsiteY20" fmla="*/ 5311349 h 6857999"/>
                <a:gd name="connsiteX21" fmla="*/ 1365259 w 7294652"/>
                <a:gd name="connsiteY21" fmla="*/ 5490273 h 6857999"/>
                <a:gd name="connsiteX22" fmla="*/ 1432808 w 7294652"/>
                <a:gd name="connsiteY22" fmla="*/ 5577931 h 6857999"/>
                <a:gd name="connsiteX23" fmla="*/ 1498980 w 7294652"/>
                <a:gd name="connsiteY23" fmla="*/ 5662148 h 6857999"/>
                <a:gd name="connsiteX24" fmla="*/ 2067548 w 7294652"/>
                <a:gd name="connsiteY24" fmla="*/ 6283312 h 6857999"/>
                <a:gd name="connsiteX25" fmla="*/ 2369879 w 7294652"/>
                <a:gd name="connsiteY25" fmla="*/ 6562782 h 6857999"/>
                <a:gd name="connsiteX26" fmla="*/ 2686645 w 7294652"/>
                <a:gd name="connsiteY26" fmla="*/ 6820598 h 6857999"/>
                <a:gd name="connsiteX27" fmla="*/ 2738907 w 7294652"/>
                <a:gd name="connsiteY27" fmla="*/ 6857999 h 6857999"/>
                <a:gd name="connsiteX28" fmla="*/ 1731787 w 7294652"/>
                <a:gd name="connsiteY28" fmla="*/ 6857999 h 6857999"/>
                <a:gd name="connsiteX29" fmla="*/ 1607949 w 7294652"/>
                <a:gd name="connsiteY29" fmla="*/ 6732770 h 6857999"/>
                <a:gd name="connsiteX30" fmla="*/ 1309057 w 7294652"/>
                <a:gd name="connsiteY30" fmla="*/ 6370109 h 6857999"/>
                <a:gd name="connsiteX31" fmla="*/ 1048147 w 7294652"/>
                <a:gd name="connsiteY31" fmla="*/ 5986138 h 6857999"/>
                <a:gd name="connsiteX32" fmla="*/ 987131 w 7294652"/>
                <a:gd name="connsiteY32" fmla="*/ 5888512 h 6857999"/>
                <a:gd name="connsiteX33" fmla="*/ 928866 w 7294652"/>
                <a:gd name="connsiteY33" fmla="*/ 5793463 h 6857999"/>
                <a:gd name="connsiteX34" fmla="*/ 813708 w 7294652"/>
                <a:gd name="connsiteY34" fmla="*/ 5609556 h 6857999"/>
                <a:gd name="connsiteX35" fmla="*/ 574972 w 7294652"/>
                <a:gd name="connsiteY35" fmla="*/ 5231598 h 6857999"/>
                <a:gd name="connsiteX36" fmla="*/ 342424 w 7294652"/>
                <a:gd name="connsiteY36" fmla="*/ 4834048 h 6857999"/>
                <a:gd name="connsiteX37" fmla="*/ 237579 w 7294652"/>
                <a:gd name="connsiteY37" fmla="*/ 4623500 h 6857999"/>
                <a:gd name="connsiteX38" fmla="*/ 148373 w 7294652"/>
                <a:gd name="connsiteY38" fmla="*/ 4404356 h 6857999"/>
                <a:gd name="connsiteX39" fmla="*/ 79623 w 7294652"/>
                <a:gd name="connsiteY39" fmla="*/ 4175762 h 6857999"/>
                <a:gd name="connsiteX40" fmla="*/ 54185 w 7294652"/>
                <a:gd name="connsiteY40" fmla="*/ 4059229 h 6857999"/>
                <a:gd name="connsiteX41" fmla="*/ 43013 w 7294652"/>
                <a:gd name="connsiteY41" fmla="*/ 4000790 h 6857999"/>
                <a:gd name="connsiteX42" fmla="*/ 33734 w 7294652"/>
                <a:gd name="connsiteY42" fmla="*/ 3942180 h 6857999"/>
                <a:gd name="connsiteX43" fmla="*/ 45 w 7294652"/>
                <a:gd name="connsiteY43" fmla="*/ 3472097 h 6857999"/>
                <a:gd name="connsiteX44" fmla="*/ 95436 w 7294652"/>
                <a:gd name="connsiteY44" fmla="*/ 2557372 h 6857999"/>
                <a:gd name="connsiteX45" fmla="*/ 382126 w 7294652"/>
                <a:gd name="connsiteY45" fmla="*/ 1680799 h 6857999"/>
                <a:gd name="connsiteX46" fmla="*/ 1457043 w 7294652"/>
                <a:gd name="connsiteY46" fmla="*/ 1921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294652" h="6857999">
                  <a:moveTo>
                    <a:pt x="7294652" y="6063030"/>
                  </a:moveTo>
                  <a:lnTo>
                    <a:pt x="7294652" y="6857999"/>
                  </a:lnTo>
                  <a:lnTo>
                    <a:pt x="6248575" y="6857999"/>
                  </a:lnTo>
                  <a:lnTo>
                    <a:pt x="6477898" y="6700973"/>
                  </a:lnTo>
                  <a:cubicBezTo>
                    <a:pt x="6534790" y="6659378"/>
                    <a:pt x="6591336" y="6616237"/>
                    <a:pt x="6647884" y="6572752"/>
                  </a:cubicBezTo>
                  <a:cubicBezTo>
                    <a:pt x="6704432" y="6529268"/>
                    <a:pt x="6761151" y="6485095"/>
                    <a:pt x="6817698" y="6440235"/>
                  </a:cubicBezTo>
                  <a:lnTo>
                    <a:pt x="7161451" y="6165232"/>
                  </a:lnTo>
                  <a:close/>
                  <a:moveTo>
                    <a:pt x="1673436" y="0"/>
                  </a:moveTo>
                  <a:lnTo>
                    <a:pt x="2394951" y="0"/>
                  </a:lnTo>
                  <a:lnTo>
                    <a:pt x="2244659" y="100763"/>
                  </a:lnTo>
                  <a:cubicBezTo>
                    <a:pt x="2071051" y="224086"/>
                    <a:pt x="1903860" y="356975"/>
                    <a:pt x="1743903" y="498975"/>
                  </a:cubicBezTo>
                  <a:cubicBezTo>
                    <a:pt x="1533218" y="689638"/>
                    <a:pt x="1339146" y="897902"/>
                    <a:pt x="1163821" y="1121514"/>
                  </a:cubicBezTo>
                  <a:cubicBezTo>
                    <a:pt x="988284" y="1344764"/>
                    <a:pt x="834608" y="1584376"/>
                    <a:pt x="704911" y="1837036"/>
                  </a:cubicBezTo>
                  <a:cubicBezTo>
                    <a:pt x="573950" y="2089059"/>
                    <a:pt x="469577" y="2354041"/>
                    <a:pt x="393472" y="2627669"/>
                  </a:cubicBezTo>
                  <a:cubicBezTo>
                    <a:pt x="318269" y="2902842"/>
                    <a:pt x="280119" y="3186833"/>
                    <a:pt x="280032" y="3472097"/>
                  </a:cubicBezTo>
                  <a:cubicBezTo>
                    <a:pt x="280349" y="3610956"/>
                    <a:pt x="296380" y="3749334"/>
                    <a:pt x="327813" y="3884602"/>
                  </a:cubicBezTo>
                  <a:cubicBezTo>
                    <a:pt x="360878" y="4018046"/>
                    <a:pt x="408244" y="4147540"/>
                    <a:pt x="469096" y="4270809"/>
                  </a:cubicBezTo>
                  <a:cubicBezTo>
                    <a:pt x="499175" y="4332511"/>
                    <a:pt x="532347" y="4393012"/>
                    <a:pt x="567581" y="4452482"/>
                  </a:cubicBezTo>
                  <a:cubicBezTo>
                    <a:pt x="602815" y="4511953"/>
                    <a:pt x="641144" y="4570562"/>
                    <a:pt x="680677" y="4628484"/>
                  </a:cubicBezTo>
                  <a:cubicBezTo>
                    <a:pt x="760771" y="4743985"/>
                    <a:pt x="849802" y="4856048"/>
                    <a:pt x="941928" y="4968628"/>
                  </a:cubicBezTo>
                  <a:cubicBezTo>
                    <a:pt x="1034055" y="5081206"/>
                    <a:pt x="1130994" y="5193958"/>
                    <a:pt x="1224665" y="5311349"/>
                  </a:cubicBezTo>
                  <a:cubicBezTo>
                    <a:pt x="1271987" y="5369787"/>
                    <a:pt x="1318853" y="5429429"/>
                    <a:pt x="1365259" y="5490273"/>
                  </a:cubicBezTo>
                  <a:lnTo>
                    <a:pt x="1432808" y="5577931"/>
                  </a:lnTo>
                  <a:cubicBezTo>
                    <a:pt x="1454979" y="5605947"/>
                    <a:pt x="1476121" y="5634821"/>
                    <a:pt x="1498980" y="5662148"/>
                  </a:cubicBezTo>
                  <a:cubicBezTo>
                    <a:pt x="1676323" y="5880038"/>
                    <a:pt x="1866158" y="6087441"/>
                    <a:pt x="2067548" y="6283312"/>
                  </a:cubicBezTo>
                  <a:cubicBezTo>
                    <a:pt x="2166203" y="6379907"/>
                    <a:pt x="2266974" y="6473064"/>
                    <a:pt x="2369879" y="6562782"/>
                  </a:cubicBezTo>
                  <a:cubicBezTo>
                    <a:pt x="2473005" y="6652331"/>
                    <a:pt x="2577677" y="6738957"/>
                    <a:pt x="2686645" y="6820598"/>
                  </a:cubicBezTo>
                  <a:lnTo>
                    <a:pt x="2738907" y="6857999"/>
                  </a:lnTo>
                  <a:lnTo>
                    <a:pt x="1731787" y="6857999"/>
                  </a:lnTo>
                  <a:lnTo>
                    <a:pt x="1607949" y="6732770"/>
                  </a:lnTo>
                  <a:cubicBezTo>
                    <a:pt x="1501232" y="6617903"/>
                    <a:pt x="1401421" y="6496799"/>
                    <a:pt x="1309057" y="6370109"/>
                  </a:cubicBezTo>
                  <a:cubicBezTo>
                    <a:pt x="1217103" y="6244469"/>
                    <a:pt x="1129618" y="6116590"/>
                    <a:pt x="1048147" y="5986138"/>
                  </a:cubicBezTo>
                  <a:cubicBezTo>
                    <a:pt x="1027179" y="5953825"/>
                    <a:pt x="1007414" y="5920996"/>
                    <a:pt x="987131" y="5888512"/>
                  </a:cubicBezTo>
                  <a:lnTo>
                    <a:pt x="928866" y="5793463"/>
                  </a:lnTo>
                  <a:cubicBezTo>
                    <a:pt x="891568" y="5732276"/>
                    <a:pt x="852725" y="5671260"/>
                    <a:pt x="813708" y="5609556"/>
                  </a:cubicBezTo>
                  <a:lnTo>
                    <a:pt x="574972" y="5231598"/>
                  </a:lnTo>
                  <a:cubicBezTo>
                    <a:pt x="495221" y="5103551"/>
                    <a:pt x="416158" y="4971549"/>
                    <a:pt x="342424" y="4834048"/>
                  </a:cubicBezTo>
                  <a:cubicBezTo>
                    <a:pt x="305641" y="4765298"/>
                    <a:pt x="270236" y="4695343"/>
                    <a:pt x="237579" y="4623500"/>
                  </a:cubicBezTo>
                  <a:cubicBezTo>
                    <a:pt x="204922" y="4551655"/>
                    <a:pt x="175187" y="4478607"/>
                    <a:pt x="148373" y="4404356"/>
                  </a:cubicBezTo>
                  <a:cubicBezTo>
                    <a:pt x="121561" y="4330107"/>
                    <a:pt x="99046" y="4252934"/>
                    <a:pt x="79623" y="4175762"/>
                  </a:cubicBezTo>
                  <a:cubicBezTo>
                    <a:pt x="70514" y="4136916"/>
                    <a:pt x="61577" y="4098245"/>
                    <a:pt x="54185" y="4059229"/>
                  </a:cubicBezTo>
                  <a:lnTo>
                    <a:pt x="43013" y="4000790"/>
                  </a:lnTo>
                  <a:lnTo>
                    <a:pt x="33734" y="3942180"/>
                  </a:lnTo>
                  <a:cubicBezTo>
                    <a:pt x="10461" y="3786581"/>
                    <a:pt x="-801" y="3629416"/>
                    <a:pt x="45" y="3472097"/>
                  </a:cubicBezTo>
                  <a:cubicBezTo>
                    <a:pt x="863" y="3164748"/>
                    <a:pt x="32824" y="2858275"/>
                    <a:pt x="95436" y="2557372"/>
                  </a:cubicBezTo>
                  <a:cubicBezTo>
                    <a:pt x="157549" y="2255281"/>
                    <a:pt x="253728" y="1961216"/>
                    <a:pt x="382126" y="1680799"/>
                  </a:cubicBezTo>
                  <a:cubicBezTo>
                    <a:pt x="639940" y="1120482"/>
                    <a:pt x="1015492" y="619117"/>
                    <a:pt x="1457043" y="1921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77FC097-E4F2-4A45-82E8-3808FA553C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0650" y="-5799"/>
              <a:ext cx="7291350" cy="6858000"/>
            </a:xfrm>
            <a:custGeom>
              <a:avLst/>
              <a:gdLst>
                <a:gd name="connsiteX0" fmla="*/ 7291350 w 7291350"/>
                <a:gd name="connsiteY0" fmla="*/ 5718699 h 6858000"/>
                <a:gd name="connsiteX1" fmla="*/ 7291350 w 7291350"/>
                <a:gd name="connsiteY1" fmla="*/ 6806115 h 6858000"/>
                <a:gd name="connsiteX2" fmla="*/ 7224124 w 7291350"/>
                <a:gd name="connsiteY2" fmla="*/ 6858000 h 6858000"/>
                <a:gd name="connsiteX3" fmla="*/ 5607142 w 7291350"/>
                <a:gd name="connsiteY3" fmla="*/ 6858000 h 6858000"/>
                <a:gd name="connsiteX4" fmla="*/ 5736072 w 7291350"/>
                <a:gd name="connsiteY4" fmla="*/ 6801170 h 6858000"/>
                <a:gd name="connsiteX5" fmla="*/ 6949826 w 7291350"/>
                <a:gd name="connsiteY5" fmla="*/ 5983707 h 6858000"/>
                <a:gd name="connsiteX6" fmla="*/ 7220703 w 7291350"/>
                <a:gd name="connsiteY6" fmla="*/ 5773675 h 6858000"/>
                <a:gd name="connsiteX7" fmla="*/ 7218419 w 7291350"/>
                <a:gd name="connsiteY7" fmla="*/ 0 h 6858000"/>
                <a:gd name="connsiteX8" fmla="*/ 7291350 w 7291350"/>
                <a:gd name="connsiteY8" fmla="*/ 0 h 6858000"/>
                <a:gd name="connsiteX9" fmla="*/ 7291350 w 7291350"/>
                <a:gd name="connsiteY9" fmla="*/ 50138 h 6858000"/>
                <a:gd name="connsiteX10" fmla="*/ 1797607 w 7291350"/>
                <a:gd name="connsiteY10" fmla="*/ 0 h 6858000"/>
                <a:gd name="connsiteX11" fmla="*/ 3385676 w 7291350"/>
                <a:gd name="connsiteY11" fmla="*/ 0 h 6858000"/>
                <a:gd name="connsiteX12" fmla="*/ 3360567 w 7291350"/>
                <a:gd name="connsiteY12" fmla="*/ 11552 h 6858000"/>
                <a:gd name="connsiteX13" fmla="*/ 2267395 w 7291350"/>
                <a:gd name="connsiteY13" fmla="*/ 725831 h 6858000"/>
                <a:gd name="connsiteX14" fmla="*/ 1234074 w 7291350"/>
                <a:gd name="connsiteY14" fmla="*/ 2007171 h 6858000"/>
                <a:gd name="connsiteX15" fmla="*/ 859383 w 7291350"/>
                <a:gd name="connsiteY15" fmla="*/ 3498372 h 6858000"/>
                <a:gd name="connsiteX16" fmla="*/ 1479513 w 7291350"/>
                <a:gd name="connsiteY16" fmla="*/ 4883182 h 6858000"/>
                <a:gd name="connsiteX17" fmla="*/ 1791985 w 7291350"/>
                <a:gd name="connsiteY17" fmla="*/ 5322671 h 6858000"/>
                <a:gd name="connsiteX18" fmla="*/ 3397295 w 7291350"/>
                <a:gd name="connsiteY18" fmla="*/ 6784567 h 6858000"/>
                <a:gd name="connsiteX19" fmla="*/ 3590446 w 7291350"/>
                <a:gd name="connsiteY19" fmla="*/ 6858000 h 6858000"/>
                <a:gd name="connsiteX20" fmla="*/ 1970757 w 7291350"/>
                <a:gd name="connsiteY20" fmla="*/ 6858000 h 6858000"/>
                <a:gd name="connsiteX21" fmla="*/ 1735872 w 7291350"/>
                <a:gd name="connsiteY21" fmla="*/ 6627685 h 6858000"/>
                <a:gd name="connsiteX22" fmla="*/ 1080932 w 7291350"/>
                <a:gd name="connsiteY22" fmla="*/ 5805127 h 6858000"/>
                <a:gd name="connsiteX23" fmla="*/ 0 w 7291350"/>
                <a:gd name="connsiteY23" fmla="*/ 3498372 h 6858000"/>
                <a:gd name="connsiteX24" fmla="*/ 1708174 w 7291350"/>
                <a:gd name="connsiteY24"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91350" h="6858000">
                  <a:moveTo>
                    <a:pt x="7291350" y="5718699"/>
                  </a:moveTo>
                  <a:lnTo>
                    <a:pt x="7291350" y="6806115"/>
                  </a:lnTo>
                  <a:lnTo>
                    <a:pt x="7224124" y="6858000"/>
                  </a:lnTo>
                  <a:lnTo>
                    <a:pt x="5607142" y="6858000"/>
                  </a:lnTo>
                  <a:lnTo>
                    <a:pt x="5736072" y="6801170"/>
                  </a:lnTo>
                  <a:cubicBezTo>
                    <a:pt x="6122313" y="6616106"/>
                    <a:pt x="6503069" y="6332805"/>
                    <a:pt x="6949826" y="5983707"/>
                  </a:cubicBezTo>
                  <a:cubicBezTo>
                    <a:pt x="7041094" y="5912378"/>
                    <a:pt x="7132358" y="5842426"/>
                    <a:pt x="7220703" y="5773675"/>
                  </a:cubicBezTo>
                  <a:close/>
                  <a:moveTo>
                    <a:pt x="7218419" y="0"/>
                  </a:moveTo>
                  <a:lnTo>
                    <a:pt x="7291350" y="0"/>
                  </a:lnTo>
                  <a:lnTo>
                    <a:pt x="7291350" y="50138"/>
                  </a:lnTo>
                  <a:close/>
                  <a:moveTo>
                    <a:pt x="1797607" y="0"/>
                  </a:moveTo>
                  <a:lnTo>
                    <a:pt x="3385676" y="0"/>
                  </a:lnTo>
                  <a:lnTo>
                    <a:pt x="3360567" y="11552"/>
                  </a:lnTo>
                  <a:cubicBezTo>
                    <a:pt x="2968013" y="202286"/>
                    <a:pt x="2600620" y="442170"/>
                    <a:pt x="2267395" y="725831"/>
                  </a:cubicBezTo>
                  <a:cubicBezTo>
                    <a:pt x="1824986" y="1104820"/>
                    <a:pt x="1477279" y="1536057"/>
                    <a:pt x="1234074" y="2007171"/>
                  </a:cubicBezTo>
                  <a:cubicBezTo>
                    <a:pt x="985368" y="2488770"/>
                    <a:pt x="859383" y="2990476"/>
                    <a:pt x="859383" y="3498372"/>
                  </a:cubicBezTo>
                  <a:cubicBezTo>
                    <a:pt x="859383" y="4010222"/>
                    <a:pt x="1060651" y="4308942"/>
                    <a:pt x="1479513" y="4883182"/>
                  </a:cubicBezTo>
                  <a:cubicBezTo>
                    <a:pt x="1580577" y="5021714"/>
                    <a:pt x="1685078" y="5164888"/>
                    <a:pt x="1791985" y="5322671"/>
                  </a:cubicBezTo>
                  <a:cubicBezTo>
                    <a:pt x="2283419" y="6046950"/>
                    <a:pt x="2796809" y="6521439"/>
                    <a:pt x="3397295" y="6784567"/>
                  </a:cubicBezTo>
                  <a:lnTo>
                    <a:pt x="3590446" y="6858000"/>
                  </a:lnTo>
                  <a:lnTo>
                    <a:pt x="1970757" y="6858000"/>
                  </a:lnTo>
                  <a:lnTo>
                    <a:pt x="1735872" y="6627685"/>
                  </a:lnTo>
                  <a:cubicBezTo>
                    <a:pt x="1502484" y="6382823"/>
                    <a:pt x="1285774" y="6107254"/>
                    <a:pt x="1080932" y="5805127"/>
                  </a:cubicBezTo>
                  <a:cubicBezTo>
                    <a:pt x="556365" y="5032027"/>
                    <a:pt x="0" y="4501616"/>
                    <a:pt x="0" y="3498372"/>
                  </a:cubicBezTo>
                  <a:cubicBezTo>
                    <a:pt x="0" y="2160829"/>
                    <a:pt x="685186" y="949872"/>
                    <a:pt x="1708174" y="7330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0DF88B0-FA8A-47F5-8EAC-1880B1A51B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22894" y="-5799"/>
              <a:ext cx="7269107" cy="6858000"/>
            </a:xfrm>
            <a:custGeom>
              <a:avLst/>
              <a:gdLst>
                <a:gd name="connsiteX0" fmla="*/ 7269107 w 7269107"/>
                <a:gd name="connsiteY0" fmla="*/ 5518449 h 6858000"/>
                <a:gd name="connsiteX1" fmla="*/ 7269107 w 7269107"/>
                <a:gd name="connsiteY1" fmla="*/ 6823281 h 6858000"/>
                <a:gd name="connsiteX2" fmla="*/ 7224122 w 7269107"/>
                <a:gd name="connsiteY2" fmla="*/ 6858000 h 6858000"/>
                <a:gd name="connsiteX3" fmla="*/ 4927054 w 7269107"/>
                <a:gd name="connsiteY3" fmla="*/ 6858000 h 6858000"/>
                <a:gd name="connsiteX4" fmla="*/ 4982167 w 7269107"/>
                <a:gd name="connsiteY4" fmla="*/ 6852876 h 6858000"/>
                <a:gd name="connsiteX5" fmla="*/ 5743768 w 7269107"/>
                <a:gd name="connsiteY5" fmla="*/ 6606245 h 6858000"/>
                <a:gd name="connsiteX6" fmla="*/ 6843778 w 7269107"/>
                <a:gd name="connsiteY6" fmla="*/ 5848440 h 6858000"/>
                <a:gd name="connsiteX7" fmla="*/ 7115515 w 7269107"/>
                <a:gd name="connsiteY7" fmla="*/ 5637891 h 6858000"/>
                <a:gd name="connsiteX8" fmla="*/ 6870111 w 7269107"/>
                <a:gd name="connsiteY8" fmla="*/ 0 h 6858000"/>
                <a:gd name="connsiteX9" fmla="*/ 7269107 w 7269107"/>
                <a:gd name="connsiteY9" fmla="*/ 0 h 6858000"/>
                <a:gd name="connsiteX10" fmla="*/ 7269107 w 7269107"/>
                <a:gd name="connsiteY10" fmla="*/ 243137 h 6858000"/>
                <a:gd name="connsiteX11" fmla="*/ 7089989 w 7269107"/>
                <a:gd name="connsiteY11" fmla="*/ 119955 h 6858000"/>
                <a:gd name="connsiteX12" fmla="*/ 6952948 w 7269107"/>
                <a:gd name="connsiteY12" fmla="*/ 41521 h 6858000"/>
                <a:gd name="connsiteX13" fmla="*/ 1797606 w 7269107"/>
                <a:gd name="connsiteY13" fmla="*/ 0 h 6858000"/>
                <a:gd name="connsiteX14" fmla="*/ 3815328 w 7269107"/>
                <a:gd name="connsiteY14" fmla="*/ 0 h 6858000"/>
                <a:gd name="connsiteX15" fmla="*/ 3627371 w 7269107"/>
                <a:gd name="connsiteY15" fmla="*/ 77142 h 6858000"/>
                <a:gd name="connsiteX16" fmla="*/ 2379115 w 7269107"/>
                <a:gd name="connsiteY16" fmla="*/ 856285 h 6858000"/>
                <a:gd name="connsiteX17" fmla="*/ 1386699 w 7269107"/>
                <a:gd name="connsiteY17" fmla="*/ 2086062 h 6858000"/>
                <a:gd name="connsiteX18" fmla="*/ 1031258 w 7269107"/>
                <a:gd name="connsiteY18" fmla="*/ 3498372 h 6858000"/>
                <a:gd name="connsiteX19" fmla="*/ 1618904 w 7269107"/>
                <a:gd name="connsiteY19" fmla="*/ 4781604 h 6858000"/>
                <a:gd name="connsiteX20" fmla="*/ 1934812 w 7269107"/>
                <a:gd name="connsiteY20" fmla="*/ 5225904 h 6858000"/>
                <a:gd name="connsiteX21" fmla="*/ 3140010 w 7269107"/>
                <a:gd name="connsiteY21" fmla="*/ 6456196 h 6858000"/>
                <a:gd name="connsiteX22" fmla="*/ 4281662 w 7269107"/>
                <a:gd name="connsiteY22" fmla="*/ 6843305 h 6858000"/>
                <a:gd name="connsiteX23" fmla="*/ 4449058 w 7269107"/>
                <a:gd name="connsiteY23" fmla="*/ 6858000 h 6858000"/>
                <a:gd name="connsiteX24" fmla="*/ 1970756 w 7269107"/>
                <a:gd name="connsiteY24" fmla="*/ 6858000 h 6858000"/>
                <a:gd name="connsiteX25" fmla="*/ 1735871 w 7269107"/>
                <a:gd name="connsiteY25" fmla="*/ 6627685 h 6858000"/>
                <a:gd name="connsiteX26" fmla="*/ 1080930 w 7269107"/>
                <a:gd name="connsiteY26" fmla="*/ 5805127 h 6858000"/>
                <a:gd name="connsiteX27" fmla="*/ 0 w 7269107"/>
                <a:gd name="connsiteY27" fmla="*/ 3498372 h 6858000"/>
                <a:gd name="connsiteX28" fmla="*/ 1708172 w 7269107"/>
                <a:gd name="connsiteY28"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69107" h="6858000">
                  <a:moveTo>
                    <a:pt x="7269107" y="5518449"/>
                  </a:moveTo>
                  <a:lnTo>
                    <a:pt x="7269107" y="6823281"/>
                  </a:lnTo>
                  <a:lnTo>
                    <a:pt x="7224122" y="6858000"/>
                  </a:lnTo>
                  <a:lnTo>
                    <a:pt x="4927054" y="6858000"/>
                  </a:lnTo>
                  <a:lnTo>
                    <a:pt x="4982167" y="6852876"/>
                  </a:lnTo>
                  <a:cubicBezTo>
                    <a:pt x="5236517" y="6821036"/>
                    <a:pt x="5483373" y="6740566"/>
                    <a:pt x="5743768" y="6606245"/>
                  </a:cubicBezTo>
                  <a:cubicBezTo>
                    <a:pt x="6099551" y="6422337"/>
                    <a:pt x="6452586" y="6154209"/>
                    <a:pt x="6843778" y="5848440"/>
                  </a:cubicBezTo>
                  <a:cubicBezTo>
                    <a:pt x="6935559" y="5776768"/>
                    <a:pt x="7026997" y="5706642"/>
                    <a:pt x="7115515" y="5637891"/>
                  </a:cubicBezTo>
                  <a:close/>
                  <a:moveTo>
                    <a:pt x="6870111" y="0"/>
                  </a:moveTo>
                  <a:lnTo>
                    <a:pt x="7269107" y="0"/>
                  </a:lnTo>
                  <a:lnTo>
                    <a:pt x="7269107" y="243137"/>
                  </a:lnTo>
                  <a:lnTo>
                    <a:pt x="7089989" y="119955"/>
                  </a:lnTo>
                  <a:cubicBezTo>
                    <a:pt x="7045081" y="92581"/>
                    <a:pt x="6999384" y="66425"/>
                    <a:pt x="6952948" y="41521"/>
                  </a:cubicBezTo>
                  <a:close/>
                  <a:moveTo>
                    <a:pt x="1797606" y="0"/>
                  </a:moveTo>
                  <a:lnTo>
                    <a:pt x="3815328" y="0"/>
                  </a:lnTo>
                  <a:lnTo>
                    <a:pt x="3627371" y="77142"/>
                  </a:lnTo>
                  <a:cubicBezTo>
                    <a:pt x="3175548" y="273822"/>
                    <a:pt x="2754868" y="536281"/>
                    <a:pt x="2379115" y="856285"/>
                  </a:cubicBezTo>
                  <a:cubicBezTo>
                    <a:pt x="1959736" y="1215679"/>
                    <a:pt x="1616497" y="1640901"/>
                    <a:pt x="1386699" y="2086062"/>
                  </a:cubicBezTo>
                  <a:cubicBezTo>
                    <a:pt x="1151572" y="2543083"/>
                    <a:pt x="1031258" y="3018150"/>
                    <a:pt x="1031258" y="3498372"/>
                  </a:cubicBezTo>
                  <a:cubicBezTo>
                    <a:pt x="1031258" y="3957455"/>
                    <a:pt x="1211213" y="4223692"/>
                    <a:pt x="1618904" y="4781604"/>
                  </a:cubicBezTo>
                  <a:cubicBezTo>
                    <a:pt x="1720826" y="4921339"/>
                    <a:pt x="1826186" y="5065887"/>
                    <a:pt x="1934812" y="5225904"/>
                  </a:cubicBezTo>
                  <a:cubicBezTo>
                    <a:pt x="2318957" y="5792064"/>
                    <a:pt x="2713069" y="6194600"/>
                    <a:pt x="3140010" y="6456196"/>
                  </a:cubicBezTo>
                  <a:cubicBezTo>
                    <a:pt x="3479423" y="6664512"/>
                    <a:pt x="3855769" y="6792387"/>
                    <a:pt x="4281662" y="6843305"/>
                  </a:cubicBezTo>
                  <a:lnTo>
                    <a:pt x="4449058" y="6858000"/>
                  </a:lnTo>
                  <a:lnTo>
                    <a:pt x="1970756" y="6858000"/>
                  </a:lnTo>
                  <a:lnTo>
                    <a:pt x="1735871" y="6627685"/>
                  </a:lnTo>
                  <a:cubicBezTo>
                    <a:pt x="1502482" y="6382823"/>
                    <a:pt x="1285773" y="6107254"/>
                    <a:pt x="1080930" y="5805127"/>
                  </a:cubicBezTo>
                  <a:cubicBezTo>
                    <a:pt x="556364" y="5032027"/>
                    <a:pt x="0" y="4501616"/>
                    <a:pt x="0" y="3498372"/>
                  </a:cubicBezTo>
                  <a:cubicBezTo>
                    <a:pt x="0" y="2160829"/>
                    <a:pt x="685185" y="949872"/>
                    <a:pt x="1708172" y="73302"/>
                  </a:cubicBezTo>
                  <a:close/>
                </a:path>
              </a:pathLst>
            </a:custGeom>
            <a:gradFill>
              <a:gsLst>
                <a:gs pos="2000">
                  <a:schemeClr val="bg1">
                    <a:alpha val="10000"/>
                  </a:schemeClr>
                </a:gs>
                <a:gs pos="5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Объект 2">
            <a:extLst>
              <a:ext uri="{FF2B5EF4-FFF2-40B4-BE49-F238E27FC236}">
                <a16:creationId xmlns:a16="http://schemas.microsoft.com/office/drawing/2014/main" id="{74CD5EDC-0ED0-D52F-83BF-40EEBCA957F4}"/>
              </a:ext>
            </a:extLst>
          </p:cNvPr>
          <p:cNvSpPr>
            <a:spLocks noGrp="1"/>
          </p:cNvSpPr>
          <p:nvPr>
            <p:ph sz="quarter" idx="13"/>
          </p:nvPr>
        </p:nvSpPr>
        <p:spPr>
          <a:xfrm>
            <a:off x="6632812" y="1032987"/>
            <a:ext cx="4919108" cy="4792027"/>
          </a:xfrm>
        </p:spPr>
        <p:txBody>
          <a:bodyPr anchor="ctr">
            <a:normAutofit/>
          </a:bodyPr>
          <a:lstStyle/>
          <a:p>
            <a:r>
              <a:rPr lang="en" sz="2000" b="1" i="0" u="none" strike="noStrike">
                <a:solidFill>
                  <a:schemeClr val="tx2"/>
                </a:solidFill>
                <a:effectLst/>
              </a:rPr>
              <a:t>Purpose:</a:t>
            </a:r>
            <a:r>
              <a:rPr lang="en" sz="2000" b="0" i="0" u="none" strike="noStrike">
                <a:solidFill>
                  <a:schemeClr val="tx2"/>
                </a:solidFill>
                <a:effectLst/>
              </a:rPr>
              <a:t> Allows individuals to submit complaints about violations </a:t>
            </a:r>
            <a:r>
              <a:rPr lang="en" sz="2000">
                <a:solidFill>
                  <a:schemeClr val="tx2"/>
                </a:solidFill>
                <a:effectLst/>
                <a:latin typeface="Helvetica" pitchFamily="2" charset="0"/>
              </a:rPr>
              <a:t>of Optional Protocol to the ICESCR, Article 2. Also see Rules of Procedure of the Optional Protocol to the ICESCR, UN doc. E/C.12/49/3, 3 December 2012, Rule 4.</a:t>
            </a:r>
          </a:p>
          <a:p>
            <a:pPr>
              <a:buFont typeface="Arial" panose="020B0604020202020204" pitchFamily="34" charset="0"/>
              <a:buChar char="•"/>
            </a:pPr>
            <a:r>
              <a:rPr lang="en" sz="2000" b="1" i="0" u="none" strike="noStrike">
                <a:solidFill>
                  <a:schemeClr val="tx2"/>
                </a:solidFill>
                <a:effectLst/>
              </a:rPr>
              <a:t>Significance:</a:t>
            </a:r>
            <a:r>
              <a:rPr lang="en" sz="2000" b="0" i="0" u="none" strike="noStrike">
                <a:solidFill>
                  <a:schemeClr val="tx2"/>
                </a:solidFill>
                <a:effectLst/>
              </a:rPr>
              <a:t> Strengthens enforcement mechanisms for economic, social, and cultural rights.</a:t>
            </a:r>
          </a:p>
          <a:p>
            <a:pPr>
              <a:buFont typeface="Arial" panose="020B0604020202020204" pitchFamily="34" charset="0"/>
              <a:buChar char="•"/>
            </a:pPr>
            <a:r>
              <a:rPr lang="en" sz="2000" b="1" i="0" u="none" strike="noStrike">
                <a:solidFill>
                  <a:schemeClr val="tx2"/>
                </a:solidFill>
                <a:effectLst/>
              </a:rPr>
              <a:t>Link to Optional Protocol Overview: </a:t>
            </a:r>
            <a:r>
              <a:rPr lang="en" sz="2000" b="0" i="0" u="none" strike="noStrike">
                <a:solidFill>
                  <a:schemeClr val="tx2"/>
                </a:solidFill>
                <a:effectLst/>
                <a:hlinkClick r:id="rId2"/>
              </a:rPr>
              <a:t>https://www.geneva-academy.ch/joomlatools-files/docman-files/The%20optional%20protocol%20In%20brief%202.pdf</a:t>
            </a:r>
            <a:r>
              <a:rPr lang="en" sz="2000" b="0" i="0" u="none" strike="noStrike">
                <a:solidFill>
                  <a:schemeClr val="tx2"/>
                </a:solidFill>
                <a:effectLst/>
              </a:rPr>
              <a:t>?</a:t>
            </a:r>
          </a:p>
          <a:p>
            <a:pPr>
              <a:buFont typeface="Arial" panose="020B0604020202020204" pitchFamily="34" charset="0"/>
              <a:buChar char="•"/>
            </a:pPr>
            <a:endParaRPr lang="ru-UA" sz="2000">
              <a:solidFill>
                <a:schemeClr val="tx2"/>
              </a:solidFill>
            </a:endParaRPr>
          </a:p>
        </p:txBody>
      </p:sp>
    </p:spTree>
    <p:extLst>
      <p:ext uri="{BB962C8B-B14F-4D97-AF65-F5344CB8AC3E}">
        <p14:creationId xmlns:p14="http://schemas.microsoft.com/office/powerpoint/2010/main" val="3614972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637685A4-6CAF-2FFA-894C-771BEA8206C7}"/>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Case Study: Corporate Accountability for Abuses of Economic, Social, and Cultural Rights</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2147F030-CDD6-1B93-7B64-6E2A07B94592}"/>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1" i="0" u="none" strike="noStrike">
                <a:solidFill>
                  <a:schemeClr val="tx2"/>
                </a:solidFill>
                <a:effectLst/>
              </a:rPr>
              <a:t>Background:</a:t>
            </a:r>
            <a:r>
              <a:rPr lang="en" sz="1800" b="0" i="0" u="none" strike="noStrike">
                <a:solidFill>
                  <a:schemeClr val="tx2"/>
                </a:solidFill>
                <a:effectLst/>
              </a:rPr>
              <a:t> Analysis of corporate responsibilities and human rights obligations under the ICESCR.</a:t>
            </a:r>
          </a:p>
          <a:p>
            <a:pPr>
              <a:buFont typeface="Arial" panose="020B0604020202020204" pitchFamily="34" charset="0"/>
              <a:buChar char="•"/>
            </a:pPr>
            <a:r>
              <a:rPr lang="en" sz="1800" b="1" i="0" u="none" strike="noStrike">
                <a:solidFill>
                  <a:schemeClr val="tx2"/>
                </a:solidFill>
                <a:effectLst/>
              </a:rPr>
              <a:t>Findings:</a:t>
            </a:r>
            <a:r>
              <a:rPr lang="en" sz="1800" b="0" i="0" u="none" strike="noStrike">
                <a:solidFill>
                  <a:schemeClr val="tx2"/>
                </a:solidFill>
                <a:effectLst/>
              </a:rPr>
              <a:t> Emphasizes the need for businesses to respect economic, social, and cultural rights in their operations.</a:t>
            </a:r>
          </a:p>
          <a:p>
            <a:pPr>
              <a:buFont typeface="Arial" panose="020B0604020202020204" pitchFamily="34" charset="0"/>
              <a:buChar char="•"/>
            </a:pPr>
            <a:r>
              <a:rPr lang="en" sz="1800" b="1" i="0" u="none" strike="noStrike">
                <a:solidFill>
                  <a:schemeClr val="tx2"/>
                </a:solidFill>
                <a:effectLst/>
              </a:rPr>
              <a:t>Link to Analysis</a:t>
            </a:r>
            <a:endParaRPr lang="en" sz="1800" b="0" i="0" u="none" strike="noStrike">
              <a:solidFill>
                <a:schemeClr val="tx2"/>
              </a:solidFill>
              <a:effectLst/>
            </a:endParaRPr>
          </a:p>
          <a:p>
            <a:r>
              <a:rPr lang="en" sz="1800">
                <a:solidFill>
                  <a:schemeClr val="tx2"/>
                </a:solidFill>
                <a:hlinkClick r:id="rId2"/>
              </a:rPr>
              <a:t>https://www.icj.org/wp-content/uploads/2020/02/Universal-ESCR-accountability-guide-Publications-Reports-Thematic-report-2020-ENG.pdf</a:t>
            </a:r>
            <a:endParaRPr lang="en" sz="1800">
              <a:solidFill>
                <a:schemeClr val="tx2"/>
              </a:solidFill>
            </a:endParaRPr>
          </a:p>
          <a:p>
            <a:endParaRPr lang="ru-UA" sz="1800">
              <a:solidFill>
                <a:schemeClr val="tx2"/>
              </a:solidFill>
            </a:endParaRPr>
          </a:p>
        </p:txBody>
      </p:sp>
    </p:spTree>
    <p:extLst>
      <p:ext uri="{BB962C8B-B14F-4D97-AF65-F5344CB8AC3E}">
        <p14:creationId xmlns:p14="http://schemas.microsoft.com/office/powerpoint/2010/main" val="164169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1F7770BA-1018-BCC1-9308-1D43B8034276}"/>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ECHR Case: Greece's Illegal Expulsion of Turkish Asylum Seeker</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AEE70F36-2BE9-8152-7672-CED4393ADC42}"/>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1" i="0" u="none" strike="noStrike">
                <a:solidFill>
                  <a:schemeClr val="tx2"/>
                </a:solidFill>
                <a:effectLst/>
              </a:rPr>
              <a:t>Background:</a:t>
            </a:r>
            <a:r>
              <a:rPr lang="en" sz="1800" b="0" i="0" u="none" strike="noStrike">
                <a:solidFill>
                  <a:schemeClr val="tx2"/>
                </a:solidFill>
                <a:effectLst/>
              </a:rPr>
              <a:t> Greece expelled a Turkish woman seeking asylum, violating non-refoulement principles.</a:t>
            </a:r>
          </a:p>
          <a:p>
            <a:pPr>
              <a:buFont typeface="Arial" panose="020B0604020202020204" pitchFamily="34" charset="0"/>
              <a:buChar char="•"/>
            </a:pPr>
            <a:r>
              <a:rPr lang="en" sz="1800" b="1" i="0" u="none" strike="noStrike">
                <a:solidFill>
                  <a:schemeClr val="tx2"/>
                </a:solidFill>
                <a:effectLst/>
              </a:rPr>
              <a:t>ECHR Findings:</a:t>
            </a:r>
            <a:r>
              <a:rPr lang="en" sz="1800" b="0" i="0" u="none" strike="noStrike">
                <a:solidFill>
                  <a:schemeClr val="tx2"/>
                </a:solidFill>
                <a:effectLst/>
              </a:rPr>
              <a:t> Greece's actions breached international human rights obligations.</a:t>
            </a:r>
          </a:p>
          <a:p>
            <a:pPr>
              <a:buFont typeface="Arial" panose="020B0604020202020204" pitchFamily="34" charset="0"/>
              <a:buChar char="•"/>
            </a:pPr>
            <a:r>
              <a:rPr lang="en" sz="1800" b="1" i="0" u="none" strike="noStrike">
                <a:solidFill>
                  <a:schemeClr val="tx2"/>
                </a:solidFill>
                <a:effectLst/>
              </a:rPr>
              <a:t>Link to Case Details:</a:t>
            </a:r>
            <a:endParaRPr lang="en" sz="1800" b="0" i="0" u="none" strike="noStrike">
              <a:solidFill>
                <a:schemeClr val="tx2"/>
              </a:solidFill>
              <a:effectLst/>
            </a:endParaRPr>
          </a:p>
          <a:p>
            <a:endParaRPr lang="en" sz="1800">
              <a:solidFill>
                <a:schemeClr val="tx2"/>
              </a:solidFill>
              <a:hlinkClick r:id="rId2"/>
            </a:endParaRPr>
          </a:p>
          <a:p>
            <a:r>
              <a:rPr lang="en" sz="1800">
                <a:solidFill>
                  <a:schemeClr val="tx2"/>
                </a:solidFill>
                <a:hlinkClick r:id="rId2"/>
              </a:rPr>
              <a:t>https://www.ft.com/content/db24a774-8c97-4db2-8ac4-a31173d1236e</a:t>
            </a:r>
            <a:r>
              <a:rPr lang="en" sz="1800">
                <a:solidFill>
                  <a:schemeClr val="tx2"/>
                </a:solidFill>
              </a:rPr>
              <a:t>?</a:t>
            </a:r>
          </a:p>
          <a:p>
            <a:endParaRPr lang="ru-UA" sz="1800">
              <a:solidFill>
                <a:schemeClr val="tx2"/>
              </a:solidFill>
            </a:endParaRPr>
          </a:p>
        </p:txBody>
      </p:sp>
    </p:spTree>
    <p:extLst>
      <p:ext uri="{BB962C8B-B14F-4D97-AF65-F5344CB8AC3E}">
        <p14:creationId xmlns:p14="http://schemas.microsoft.com/office/powerpoint/2010/main" val="3769984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89C5E17-24D0-4696-A3C5-A2261FB455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929B58F-2358-44CC-ACE5-EF1BD3C6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Заголовок 1">
            <a:extLst>
              <a:ext uri="{FF2B5EF4-FFF2-40B4-BE49-F238E27FC236}">
                <a16:creationId xmlns:a16="http://schemas.microsoft.com/office/drawing/2014/main" id="{4D4BDACD-F5A6-DDA5-6166-1780563D706E}"/>
              </a:ext>
            </a:extLst>
          </p:cNvPr>
          <p:cNvSpPr>
            <a:spLocks noGrp="1"/>
          </p:cNvSpPr>
          <p:nvPr>
            <p:ph type="title"/>
          </p:nvPr>
        </p:nvSpPr>
        <p:spPr>
          <a:xfrm>
            <a:off x="804672" y="1243013"/>
            <a:ext cx="3855720" cy="4371974"/>
          </a:xfrm>
        </p:spPr>
        <p:txBody>
          <a:bodyPr>
            <a:normAutofit/>
          </a:bodyPr>
          <a:lstStyle/>
          <a:p>
            <a:r>
              <a:rPr lang="en" sz="3600" b="1" i="0" u="none" strike="noStrike">
                <a:solidFill>
                  <a:schemeClr val="tx2"/>
                </a:solidFill>
                <a:effectLst/>
              </a:rPr>
              <a:t>Analysis and Impact of ICESCR Cases</a:t>
            </a:r>
            <a:br>
              <a:rPr lang="en" sz="3600" b="0" i="0" u="none" strike="noStrike">
                <a:solidFill>
                  <a:schemeClr val="tx2"/>
                </a:solidFill>
                <a:effectLst/>
              </a:rPr>
            </a:br>
            <a:endParaRPr lang="ru-UA" sz="3600">
              <a:solidFill>
                <a:schemeClr val="tx2"/>
              </a:solidFill>
            </a:endParaRPr>
          </a:p>
        </p:txBody>
      </p:sp>
      <p:grpSp>
        <p:nvGrpSpPr>
          <p:cNvPr id="12" name="Group 11">
            <a:extLst>
              <a:ext uri="{FF2B5EF4-FFF2-40B4-BE49-F238E27FC236}">
                <a16:creationId xmlns:a16="http://schemas.microsoft.com/office/drawing/2014/main" id="{09DA5303-A1AF-4830-806C-51FCD9618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97348" y="5285"/>
            <a:ext cx="7294653" cy="6858000"/>
            <a:chOff x="4897348" y="-5799"/>
            <a:chExt cx="7294653" cy="6858000"/>
          </a:xfrm>
        </p:grpSpPr>
        <p:sp>
          <p:nvSpPr>
            <p:cNvPr id="13" name="Freeform: Shape 12">
              <a:extLst>
                <a:ext uri="{FF2B5EF4-FFF2-40B4-BE49-F238E27FC236}">
                  <a16:creationId xmlns:a16="http://schemas.microsoft.com/office/drawing/2014/main" id="{4FAAA8C8-4EB7-45F1-BF24-3EF0F4DC4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97348" y="-5798"/>
              <a:ext cx="7294652" cy="6857999"/>
            </a:xfrm>
            <a:custGeom>
              <a:avLst/>
              <a:gdLst>
                <a:gd name="connsiteX0" fmla="*/ 7294652 w 7294652"/>
                <a:gd name="connsiteY0" fmla="*/ 6063030 h 6857999"/>
                <a:gd name="connsiteX1" fmla="*/ 7294652 w 7294652"/>
                <a:gd name="connsiteY1" fmla="*/ 6857999 h 6857999"/>
                <a:gd name="connsiteX2" fmla="*/ 6248575 w 7294652"/>
                <a:gd name="connsiteY2" fmla="*/ 6857999 h 6857999"/>
                <a:gd name="connsiteX3" fmla="*/ 6477898 w 7294652"/>
                <a:gd name="connsiteY3" fmla="*/ 6700973 h 6857999"/>
                <a:gd name="connsiteX4" fmla="*/ 6647884 w 7294652"/>
                <a:gd name="connsiteY4" fmla="*/ 6572752 h 6857999"/>
                <a:gd name="connsiteX5" fmla="*/ 6817698 w 7294652"/>
                <a:gd name="connsiteY5" fmla="*/ 6440235 h 6857999"/>
                <a:gd name="connsiteX6" fmla="*/ 7161451 w 7294652"/>
                <a:gd name="connsiteY6" fmla="*/ 6165232 h 6857999"/>
                <a:gd name="connsiteX7" fmla="*/ 1673436 w 7294652"/>
                <a:gd name="connsiteY7" fmla="*/ 0 h 6857999"/>
                <a:gd name="connsiteX8" fmla="*/ 2394951 w 7294652"/>
                <a:gd name="connsiteY8" fmla="*/ 0 h 6857999"/>
                <a:gd name="connsiteX9" fmla="*/ 2244659 w 7294652"/>
                <a:gd name="connsiteY9" fmla="*/ 100763 h 6857999"/>
                <a:gd name="connsiteX10" fmla="*/ 1743903 w 7294652"/>
                <a:gd name="connsiteY10" fmla="*/ 498975 h 6857999"/>
                <a:gd name="connsiteX11" fmla="*/ 1163821 w 7294652"/>
                <a:gd name="connsiteY11" fmla="*/ 1121514 h 6857999"/>
                <a:gd name="connsiteX12" fmla="*/ 704911 w 7294652"/>
                <a:gd name="connsiteY12" fmla="*/ 1837036 h 6857999"/>
                <a:gd name="connsiteX13" fmla="*/ 393472 w 7294652"/>
                <a:gd name="connsiteY13" fmla="*/ 2627669 h 6857999"/>
                <a:gd name="connsiteX14" fmla="*/ 280032 w 7294652"/>
                <a:gd name="connsiteY14" fmla="*/ 3472097 h 6857999"/>
                <a:gd name="connsiteX15" fmla="*/ 327813 w 7294652"/>
                <a:gd name="connsiteY15" fmla="*/ 3884602 h 6857999"/>
                <a:gd name="connsiteX16" fmla="*/ 469096 w 7294652"/>
                <a:gd name="connsiteY16" fmla="*/ 4270809 h 6857999"/>
                <a:gd name="connsiteX17" fmla="*/ 567581 w 7294652"/>
                <a:gd name="connsiteY17" fmla="*/ 4452482 h 6857999"/>
                <a:gd name="connsiteX18" fmla="*/ 680677 w 7294652"/>
                <a:gd name="connsiteY18" fmla="*/ 4628484 h 6857999"/>
                <a:gd name="connsiteX19" fmla="*/ 941928 w 7294652"/>
                <a:gd name="connsiteY19" fmla="*/ 4968628 h 6857999"/>
                <a:gd name="connsiteX20" fmla="*/ 1224665 w 7294652"/>
                <a:gd name="connsiteY20" fmla="*/ 5311349 h 6857999"/>
                <a:gd name="connsiteX21" fmla="*/ 1365259 w 7294652"/>
                <a:gd name="connsiteY21" fmla="*/ 5490273 h 6857999"/>
                <a:gd name="connsiteX22" fmla="*/ 1432808 w 7294652"/>
                <a:gd name="connsiteY22" fmla="*/ 5577931 h 6857999"/>
                <a:gd name="connsiteX23" fmla="*/ 1498980 w 7294652"/>
                <a:gd name="connsiteY23" fmla="*/ 5662148 h 6857999"/>
                <a:gd name="connsiteX24" fmla="*/ 2067548 w 7294652"/>
                <a:gd name="connsiteY24" fmla="*/ 6283312 h 6857999"/>
                <a:gd name="connsiteX25" fmla="*/ 2369879 w 7294652"/>
                <a:gd name="connsiteY25" fmla="*/ 6562782 h 6857999"/>
                <a:gd name="connsiteX26" fmla="*/ 2686645 w 7294652"/>
                <a:gd name="connsiteY26" fmla="*/ 6820598 h 6857999"/>
                <a:gd name="connsiteX27" fmla="*/ 2738907 w 7294652"/>
                <a:gd name="connsiteY27" fmla="*/ 6857999 h 6857999"/>
                <a:gd name="connsiteX28" fmla="*/ 1731787 w 7294652"/>
                <a:gd name="connsiteY28" fmla="*/ 6857999 h 6857999"/>
                <a:gd name="connsiteX29" fmla="*/ 1607949 w 7294652"/>
                <a:gd name="connsiteY29" fmla="*/ 6732770 h 6857999"/>
                <a:gd name="connsiteX30" fmla="*/ 1309057 w 7294652"/>
                <a:gd name="connsiteY30" fmla="*/ 6370109 h 6857999"/>
                <a:gd name="connsiteX31" fmla="*/ 1048147 w 7294652"/>
                <a:gd name="connsiteY31" fmla="*/ 5986138 h 6857999"/>
                <a:gd name="connsiteX32" fmla="*/ 987131 w 7294652"/>
                <a:gd name="connsiteY32" fmla="*/ 5888512 h 6857999"/>
                <a:gd name="connsiteX33" fmla="*/ 928866 w 7294652"/>
                <a:gd name="connsiteY33" fmla="*/ 5793463 h 6857999"/>
                <a:gd name="connsiteX34" fmla="*/ 813708 w 7294652"/>
                <a:gd name="connsiteY34" fmla="*/ 5609556 h 6857999"/>
                <a:gd name="connsiteX35" fmla="*/ 574972 w 7294652"/>
                <a:gd name="connsiteY35" fmla="*/ 5231598 h 6857999"/>
                <a:gd name="connsiteX36" fmla="*/ 342424 w 7294652"/>
                <a:gd name="connsiteY36" fmla="*/ 4834048 h 6857999"/>
                <a:gd name="connsiteX37" fmla="*/ 237579 w 7294652"/>
                <a:gd name="connsiteY37" fmla="*/ 4623500 h 6857999"/>
                <a:gd name="connsiteX38" fmla="*/ 148373 w 7294652"/>
                <a:gd name="connsiteY38" fmla="*/ 4404356 h 6857999"/>
                <a:gd name="connsiteX39" fmla="*/ 79623 w 7294652"/>
                <a:gd name="connsiteY39" fmla="*/ 4175762 h 6857999"/>
                <a:gd name="connsiteX40" fmla="*/ 54185 w 7294652"/>
                <a:gd name="connsiteY40" fmla="*/ 4059229 h 6857999"/>
                <a:gd name="connsiteX41" fmla="*/ 43013 w 7294652"/>
                <a:gd name="connsiteY41" fmla="*/ 4000790 h 6857999"/>
                <a:gd name="connsiteX42" fmla="*/ 33734 w 7294652"/>
                <a:gd name="connsiteY42" fmla="*/ 3942180 h 6857999"/>
                <a:gd name="connsiteX43" fmla="*/ 45 w 7294652"/>
                <a:gd name="connsiteY43" fmla="*/ 3472097 h 6857999"/>
                <a:gd name="connsiteX44" fmla="*/ 95436 w 7294652"/>
                <a:gd name="connsiteY44" fmla="*/ 2557372 h 6857999"/>
                <a:gd name="connsiteX45" fmla="*/ 382126 w 7294652"/>
                <a:gd name="connsiteY45" fmla="*/ 1680799 h 6857999"/>
                <a:gd name="connsiteX46" fmla="*/ 1457043 w 7294652"/>
                <a:gd name="connsiteY46" fmla="*/ 1921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294652" h="6857999">
                  <a:moveTo>
                    <a:pt x="7294652" y="6063030"/>
                  </a:moveTo>
                  <a:lnTo>
                    <a:pt x="7294652" y="6857999"/>
                  </a:lnTo>
                  <a:lnTo>
                    <a:pt x="6248575" y="6857999"/>
                  </a:lnTo>
                  <a:lnTo>
                    <a:pt x="6477898" y="6700973"/>
                  </a:lnTo>
                  <a:cubicBezTo>
                    <a:pt x="6534790" y="6659378"/>
                    <a:pt x="6591336" y="6616237"/>
                    <a:pt x="6647884" y="6572752"/>
                  </a:cubicBezTo>
                  <a:cubicBezTo>
                    <a:pt x="6704432" y="6529268"/>
                    <a:pt x="6761151" y="6485095"/>
                    <a:pt x="6817698" y="6440235"/>
                  </a:cubicBezTo>
                  <a:lnTo>
                    <a:pt x="7161451" y="6165232"/>
                  </a:lnTo>
                  <a:close/>
                  <a:moveTo>
                    <a:pt x="1673436" y="0"/>
                  </a:moveTo>
                  <a:lnTo>
                    <a:pt x="2394951" y="0"/>
                  </a:lnTo>
                  <a:lnTo>
                    <a:pt x="2244659" y="100763"/>
                  </a:lnTo>
                  <a:cubicBezTo>
                    <a:pt x="2071051" y="224086"/>
                    <a:pt x="1903860" y="356975"/>
                    <a:pt x="1743903" y="498975"/>
                  </a:cubicBezTo>
                  <a:cubicBezTo>
                    <a:pt x="1533218" y="689638"/>
                    <a:pt x="1339146" y="897902"/>
                    <a:pt x="1163821" y="1121514"/>
                  </a:cubicBezTo>
                  <a:cubicBezTo>
                    <a:pt x="988284" y="1344764"/>
                    <a:pt x="834608" y="1584376"/>
                    <a:pt x="704911" y="1837036"/>
                  </a:cubicBezTo>
                  <a:cubicBezTo>
                    <a:pt x="573950" y="2089059"/>
                    <a:pt x="469577" y="2354041"/>
                    <a:pt x="393472" y="2627669"/>
                  </a:cubicBezTo>
                  <a:cubicBezTo>
                    <a:pt x="318269" y="2902842"/>
                    <a:pt x="280119" y="3186833"/>
                    <a:pt x="280032" y="3472097"/>
                  </a:cubicBezTo>
                  <a:cubicBezTo>
                    <a:pt x="280349" y="3610956"/>
                    <a:pt x="296380" y="3749334"/>
                    <a:pt x="327813" y="3884602"/>
                  </a:cubicBezTo>
                  <a:cubicBezTo>
                    <a:pt x="360878" y="4018046"/>
                    <a:pt x="408244" y="4147540"/>
                    <a:pt x="469096" y="4270809"/>
                  </a:cubicBezTo>
                  <a:cubicBezTo>
                    <a:pt x="499175" y="4332511"/>
                    <a:pt x="532347" y="4393012"/>
                    <a:pt x="567581" y="4452482"/>
                  </a:cubicBezTo>
                  <a:cubicBezTo>
                    <a:pt x="602815" y="4511953"/>
                    <a:pt x="641144" y="4570562"/>
                    <a:pt x="680677" y="4628484"/>
                  </a:cubicBezTo>
                  <a:cubicBezTo>
                    <a:pt x="760771" y="4743985"/>
                    <a:pt x="849802" y="4856048"/>
                    <a:pt x="941928" y="4968628"/>
                  </a:cubicBezTo>
                  <a:cubicBezTo>
                    <a:pt x="1034055" y="5081206"/>
                    <a:pt x="1130994" y="5193958"/>
                    <a:pt x="1224665" y="5311349"/>
                  </a:cubicBezTo>
                  <a:cubicBezTo>
                    <a:pt x="1271987" y="5369787"/>
                    <a:pt x="1318853" y="5429429"/>
                    <a:pt x="1365259" y="5490273"/>
                  </a:cubicBezTo>
                  <a:lnTo>
                    <a:pt x="1432808" y="5577931"/>
                  </a:lnTo>
                  <a:cubicBezTo>
                    <a:pt x="1454979" y="5605947"/>
                    <a:pt x="1476121" y="5634821"/>
                    <a:pt x="1498980" y="5662148"/>
                  </a:cubicBezTo>
                  <a:cubicBezTo>
                    <a:pt x="1676323" y="5880038"/>
                    <a:pt x="1866158" y="6087441"/>
                    <a:pt x="2067548" y="6283312"/>
                  </a:cubicBezTo>
                  <a:cubicBezTo>
                    <a:pt x="2166203" y="6379907"/>
                    <a:pt x="2266974" y="6473064"/>
                    <a:pt x="2369879" y="6562782"/>
                  </a:cubicBezTo>
                  <a:cubicBezTo>
                    <a:pt x="2473005" y="6652331"/>
                    <a:pt x="2577677" y="6738957"/>
                    <a:pt x="2686645" y="6820598"/>
                  </a:cubicBezTo>
                  <a:lnTo>
                    <a:pt x="2738907" y="6857999"/>
                  </a:lnTo>
                  <a:lnTo>
                    <a:pt x="1731787" y="6857999"/>
                  </a:lnTo>
                  <a:lnTo>
                    <a:pt x="1607949" y="6732770"/>
                  </a:lnTo>
                  <a:cubicBezTo>
                    <a:pt x="1501232" y="6617903"/>
                    <a:pt x="1401421" y="6496799"/>
                    <a:pt x="1309057" y="6370109"/>
                  </a:cubicBezTo>
                  <a:cubicBezTo>
                    <a:pt x="1217103" y="6244469"/>
                    <a:pt x="1129618" y="6116590"/>
                    <a:pt x="1048147" y="5986138"/>
                  </a:cubicBezTo>
                  <a:cubicBezTo>
                    <a:pt x="1027179" y="5953825"/>
                    <a:pt x="1007414" y="5920996"/>
                    <a:pt x="987131" y="5888512"/>
                  </a:cubicBezTo>
                  <a:lnTo>
                    <a:pt x="928866" y="5793463"/>
                  </a:lnTo>
                  <a:cubicBezTo>
                    <a:pt x="891568" y="5732276"/>
                    <a:pt x="852725" y="5671260"/>
                    <a:pt x="813708" y="5609556"/>
                  </a:cubicBezTo>
                  <a:lnTo>
                    <a:pt x="574972" y="5231598"/>
                  </a:lnTo>
                  <a:cubicBezTo>
                    <a:pt x="495221" y="5103551"/>
                    <a:pt x="416158" y="4971549"/>
                    <a:pt x="342424" y="4834048"/>
                  </a:cubicBezTo>
                  <a:cubicBezTo>
                    <a:pt x="305641" y="4765298"/>
                    <a:pt x="270236" y="4695343"/>
                    <a:pt x="237579" y="4623500"/>
                  </a:cubicBezTo>
                  <a:cubicBezTo>
                    <a:pt x="204922" y="4551655"/>
                    <a:pt x="175187" y="4478607"/>
                    <a:pt x="148373" y="4404356"/>
                  </a:cubicBezTo>
                  <a:cubicBezTo>
                    <a:pt x="121561" y="4330107"/>
                    <a:pt x="99046" y="4252934"/>
                    <a:pt x="79623" y="4175762"/>
                  </a:cubicBezTo>
                  <a:cubicBezTo>
                    <a:pt x="70514" y="4136916"/>
                    <a:pt x="61577" y="4098245"/>
                    <a:pt x="54185" y="4059229"/>
                  </a:cubicBezTo>
                  <a:lnTo>
                    <a:pt x="43013" y="4000790"/>
                  </a:lnTo>
                  <a:lnTo>
                    <a:pt x="33734" y="3942180"/>
                  </a:lnTo>
                  <a:cubicBezTo>
                    <a:pt x="10461" y="3786581"/>
                    <a:pt x="-801" y="3629416"/>
                    <a:pt x="45" y="3472097"/>
                  </a:cubicBezTo>
                  <a:cubicBezTo>
                    <a:pt x="863" y="3164748"/>
                    <a:pt x="32824" y="2858275"/>
                    <a:pt x="95436" y="2557372"/>
                  </a:cubicBezTo>
                  <a:cubicBezTo>
                    <a:pt x="157549" y="2255281"/>
                    <a:pt x="253728" y="1961216"/>
                    <a:pt x="382126" y="1680799"/>
                  </a:cubicBezTo>
                  <a:cubicBezTo>
                    <a:pt x="639940" y="1120482"/>
                    <a:pt x="1015492" y="619117"/>
                    <a:pt x="1457043" y="1921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77FC097-E4F2-4A45-82E8-3808FA553C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0650" y="-5799"/>
              <a:ext cx="7291350" cy="6858000"/>
            </a:xfrm>
            <a:custGeom>
              <a:avLst/>
              <a:gdLst>
                <a:gd name="connsiteX0" fmla="*/ 7291350 w 7291350"/>
                <a:gd name="connsiteY0" fmla="*/ 5718699 h 6858000"/>
                <a:gd name="connsiteX1" fmla="*/ 7291350 w 7291350"/>
                <a:gd name="connsiteY1" fmla="*/ 6806115 h 6858000"/>
                <a:gd name="connsiteX2" fmla="*/ 7224124 w 7291350"/>
                <a:gd name="connsiteY2" fmla="*/ 6858000 h 6858000"/>
                <a:gd name="connsiteX3" fmla="*/ 5607142 w 7291350"/>
                <a:gd name="connsiteY3" fmla="*/ 6858000 h 6858000"/>
                <a:gd name="connsiteX4" fmla="*/ 5736072 w 7291350"/>
                <a:gd name="connsiteY4" fmla="*/ 6801170 h 6858000"/>
                <a:gd name="connsiteX5" fmla="*/ 6949826 w 7291350"/>
                <a:gd name="connsiteY5" fmla="*/ 5983707 h 6858000"/>
                <a:gd name="connsiteX6" fmla="*/ 7220703 w 7291350"/>
                <a:gd name="connsiteY6" fmla="*/ 5773675 h 6858000"/>
                <a:gd name="connsiteX7" fmla="*/ 7218419 w 7291350"/>
                <a:gd name="connsiteY7" fmla="*/ 0 h 6858000"/>
                <a:gd name="connsiteX8" fmla="*/ 7291350 w 7291350"/>
                <a:gd name="connsiteY8" fmla="*/ 0 h 6858000"/>
                <a:gd name="connsiteX9" fmla="*/ 7291350 w 7291350"/>
                <a:gd name="connsiteY9" fmla="*/ 50138 h 6858000"/>
                <a:gd name="connsiteX10" fmla="*/ 1797607 w 7291350"/>
                <a:gd name="connsiteY10" fmla="*/ 0 h 6858000"/>
                <a:gd name="connsiteX11" fmla="*/ 3385676 w 7291350"/>
                <a:gd name="connsiteY11" fmla="*/ 0 h 6858000"/>
                <a:gd name="connsiteX12" fmla="*/ 3360567 w 7291350"/>
                <a:gd name="connsiteY12" fmla="*/ 11552 h 6858000"/>
                <a:gd name="connsiteX13" fmla="*/ 2267395 w 7291350"/>
                <a:gd name="connsiteY13" fmla="*/ 725831 h 6858000"/>
                <a:gd name="connsiteX14" fmla="*/ 1234074 w 7291350"/>
                <a:gd name="connsiteY14" fmla="*/ 2007171 h 6858000"/>
                <a:gd name="connsiteX15" fmla="*/ 859383 w 7291350"/>
                <a:gd name="connsiteY15" fmla="*/ 3498372 h 6858000"/>
                <a:gd name="connsiteX16" fmla="*/ 1479513 w 7291350"/>
                <a:gd name="connsiteY16" fmla="*/ 4883182 h 6858000"/>
                <a:gd name="connsiteX17" fmla="*/ 1791985 w 7291350"/>
                <a:gd name="connsiteY17" fmla="*/ 5322671 h 6858000"/>
                <a:gd name="connsiteX18" fmla="*/ 3397295 w 7291350"/>
                <a:gd name="connsiteY18" fmla="*/ 6784567 h 6858000"/>
                <a:gd name="connsiteX19" fmla="*/ 3590446 w 7291350"/>
                <a:gd name="connsiteY19" fmla="*/ 6858000 h 6858000"/>
                <a:gd name="connsiteX20" fmla="*/ 1970757 w 7291350"/>
                <a:gd name="connsiteY20" fmla="*/ 6858000 h 6858000"/>
                <a:gd name="connsiteX21" fmla="*/ 1735872 w 7291350"/>
                <a:gd name="connsiteY21" fmla="*/ 6627685 h 6858000"/>
                <a:gd name="connsiteX22" fmla="*/ 1080932 w 7291350"/>
                <a:gd name="connsiteY22" fmla="*/ 5805127 h 6858000"/>
                <a:gd name="connsiteX23" fmla="*/ 0 w 7291350"/>
                <a:gd name="connsiteY23" fmla="*/ 3498372 h 6858000"/>
                <a:gd name="connsiteX24" fmla="*/ 1708174 w 7291350"/>
                <a:gd name="connsiteY24"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91350" h="6858000">
                  <a:moveTo>
                    <a:pt x="7291350" y="5718699"/>
                  </a:moveTo>
                  <a:lnTo>
                    <a:pt x="7291350" y="6806115"/>
                  </a:lnTo>
                  <a:lnTo>
                    <a:pt x="7224124" y="6858000"/>
                  </a:lnTo>
                  <a:lnTo>
                    <a:pt x="5607142" y="6858000"/>
                  </a:lnTo>
                  <a:lnTo>
                    <a:pt x="5736072" y="6801170"/>
                  </a:lnTo>
                  <a:cubicBezTo>
                    <a:pt x="6122313" y="6616106"/>
                    <a:pt x="6503069" y="6332805"/>
                    <a:pt x="6949826" y="5983707"/>
                  </a:cubicBezTo>
                  <a:cubicBezTo>
                    <a:pt x="7041094" y="5912378"/>
                    <a:pt x="7132358" y="5842426"/>
                    <a:pt x="7220703" y="5773675"/>
                  </a:cubicBezTo>
                  <a:close/>
                  <a:moveTo>
                    <a:pt x="7218419" y="0"/>
                  </a:moveTo>
                  <a:lnTo>
                    <a:pt x="7291350" y="0"/>
                  </a:lnTo>
                  <a:lnTo>
                    <a:pt x="7291350" y="50138"/>
                  </a:lnTo>
                  <a:close/>
                  <a:moveTo>
                    <a:pt x="1797607" y="0"/>
                  </a:moveTo>
                  <a:lnTo>
                    <a:pt x="3385676" y="0"/>
                  </a:lnTo>
                  <a:lnTo>
                    <a:pt x="3360567" y="11552"/>
                  </a:lnTo>
                  <a:cubicBezTo>
                    <a:pt x="2968013" y="202286"/>
                    <a:pt x="2600620" y="442170"/>
                    <a:pt x="2267395" y="725831"/>
                  </a:cubicBezTo>
                  <a:cubicBezTo>
                    <a:pt x="1824986" y="1104820"/>
                    <a:pt x="1477279" y="1536057"/>
                    <a:pt x="1234074" y="2007171"/>
                  </a:cubicBezTo>
                  <a:cubicBezTo>
                    <a:pt x="985368" y="2488770"/>
                    <a:pt x="859383" y="2990476"/>
                    <a:pt x="859383" y="3498372"/>
                  </a:cubicBezTo>
                  <a:cubicBezTo>
                    <a:pt x="859383" y="4010222"/>
                    <a:pt x="1060651" y="4308942"/>
                    <a:pt x="1479513" y="4883182"/>
                  </a:cubicBezTo>
                  <a:cubicBezTo>
                    <a:pt x="1580577" y="5021714"/>
                    <a:pt x="1685078" y="5164888"/>
                    <a:pt x="1791985" y="5322671"/>
                  </a:cubicBezTo>
                  <a:cubicBezTo>
                    <a:pt x="2283419" y="6046950"/>
                    <a:pt x="2796809" y="6521439"/>
                    <a:pt x="3397295" y="6784567"/>
                  </a:cubicBezTo>
                  <a:lnTo>
                    <a:pt x="3590446" y="6858000"/>
                  </a:lnTo>
                  <a:lnTo>
                    <a:pt x="1970757" y="6858000"/>
                  </a:lnTo>
                  <a:lnTo>
                    <a:pt x="1735872" y="6627685"/>
                  </a:lnTo>
                  <a:cubicBezTo>
                    <a:pt x="1502484" y="6382823"/>
                    <a:pt x="1285774" y="6107254"/>
                    <a:pt x="1080932" y="5805127"/>
                  </a:cubicBezTo>
                  <a:cubicBezTo>
                    <a:pt x="556365" y="5032027"/>
                    <a:pt x="0" y="4501616"/>
                    <a:pt x="0" y="3498372"/>
                  </a:cubicBezTo>
                  <a:cubicBezTo>
                    <a:pt x="0" y="2160829"/>
                    <a:pt x="685186" y="949872"/>
                    <a:pt x="1708174" y="7330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0DF88B0-FA8A-47F5-8EAC-1880B1A51B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22894" y="-5799"/>
              <a:ext cx="7269107" cy="6858000"/>
            </a:xfrm>
            <a:custGeom>
              <a:avLst/>
              <a:gdLst>
                <a:gd name="connsiteX0" fmla="*/ 7269107 w 7269107"/>
                <a:gd name="connsiteY0" fmla="*/ 5518449 h 6858000"/>
                <a:gd name="connsiteX1" fmla="*/ 7269107 w 7269107"/>
                <a:gd name="connsiteY1" fmla="*/ 6823281 h 6858000"/>
                <a:gd name="connsiteX2" fmla="*/ 7224122 w 7269107"/>
                <a:gd name="connsiteY2" fmla="*/ 6858000 h 6858000"/>
                <a:gd name="connsiteX3" fmla="*/ 4927054 w 7269107"/>
                <a:gd name="connsiteY3" fmla="*/ 6858000 h 6858000"/>
                <a:gd name="connsiteX4" fmla="*/ 4982167 w 7269107"/>
                <a:gd name="connsiteY4" fmla="*/ 6852876 h 6858000"/>
                <a:gd name="connsiteX5" fmla="*/ 5743768 w 7269107"/>
                <a:gd name="connsiteY5" fmla="*/ 6606245 h 6858000"/>
                <a:gd name="connsiteX6" fmla="*/ 6843778 w 7269107"/>
                <a:gd name="connsiteY6" fmla="*/ 5848440 h 6858000"/>
                <a:gd name="connsiteX7" fmla="*/ 7115515 w 7269107"/>
                <a:gd name="connsiteY7" fmla="*/ 5637891 h 6858000"/>
                <a:gd name="connsiteX8" fmla="*/ 6870111 w 7269107"/>
                <a:gd name="connsiteY8" fmla="*/ 0 h 6858000"/>
                <a:gd name="connsiteX9" fmla="*/ 7269107 w 7269107"/>
                <a:gd name="connsiteY9" fmla="*/ 0 h 6858000"/>
                <a:gd name="connsiteX10" fmla="*/ 7269107 w 7269107"/>
                <a:gd name="connsiteY10" fmla="*/ 243137 h 6858000"/>
                <a:gd name="connsiteX11" fmla="*/ 7089989 w 7269107"/>
                <a:gd name="connsiteY11" fmla="*/ 119955 h 6858000"/>
                <a:gd name="connsiteX12" fmla="*/ 6952948 w 7269107"/>
                <a:gd name="connsiteY12" fmla="*/ 41521 h 6858000"/>
                <a:gd name="connsiteX13" fmla="*/ 1797606 w 7269107"/>
                <a:gd name="connsiteY13" fmla="*/ 0 h 6858000"/>
                <a:gd name="connsiteX14" fmla="*/ 3815328 w 7269107"/>
                <a:gd name="connsiteY14" fmla="*/ 0 h 6858000"/>
                <a:gd name="connsiteX15" fmla="*/ 3627371 w 7269107"/>
                <a:gd name="connsiteY15" fmla="*/ 77142 h 6858000"/>
                <a:gd name="connsiteX16" fmla="*/ 2379115 w 7269107"/>
                <a:gd name="connsiteY16" fmla="*/ 856285 h 6858000"/>
                <a:gd name="connsiteX17" fmla="*/ 1386699 w 7269107"/>
                <a:gd name="connsiteY17" fmla="*/ 2086062 h 6858000"/>
                <a:gd name="connsiteX18" fmla="*/ 1031258 w 7269107"/>
                <a:gd name="connsiteY18" fmla="*/ 3498372 h 6858000"/>
                <a:gd name="connsiteX19" fmla="*/ 1618904 w 7269107"/>
                <a:gd name="connsiteY19" fmla="*/ 4781604 h 6858000"/>
                <a:gd name="connsiteX20" fmla="*/ 1934812 w 7269107"/>
                <a:gd name="connsiteY20" fmla="*/ 5225904 h 6858000"/>
                <a:gd name="connsiteX21" fmla="*/ 3140010 w 7269107"/>
                <a:gd name="connsiteY21" fmla="*/ 6456196 h 6858000"/>
                <a:gd name="connsiteX22" fmla="*/ 4281662 w 7269107"/>
                <a:gd name="connsiteY22" fmla="*/ 6843305 h 6858000"/>
                <a:gd name="connsiteX23" fmla="*/ 4449058 w 7269107"/>
                <a:gd name="connsiteY23" fmla="*/ 6858000 h 6858000"/>
                <a:gd name="connsiteX24" fmla="*/ 1970756 w 7269107"/>
                <a:gd name="connsiteY24" fmla="*/ 6858000 h 6858000"/>
                <a:gd name="connsiteX25" fmla="*/ 1735871 w 7269107"/>
                <a:gd name="connsiteY25" fmla="*/ 6627685 h 6858000"/>
                <a:gd name="connsiteX26" fmla="*/ 1080930 w 7269107"/>
                <a:gd name="connsiteY26" fmla="*/ 5805127 h 6858000"/>
                <a:gd name="connsiteX27" fmla="*/ 0 w 7269107"/>
                <a:gd name="connsiteY27" fmla="*/ 3498372 h 6858000"/>
                <a:gd name="connsiteX28" fmla="*/ 1708172 w 7269107"/>
                <a:gd name="connsiteY28"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69107" h="6858000">
                  <a:moveTo>
                    <a:pt x="7269107" y="5518449"/>
                  </a:moveTo>
                  <a:lnTo>
                    <a:pt x="7269107" y="6823281"/>
                  </a:lnTo>
                  <a:lnTo>
                    <a:pt x="7224122" y="6858000"/>
                  </a:lnTo>
                  <a:lnTo>
                    <a:pt x="4927054" y="6858000"/>
                  </a:lnTo>
                  <a:lnTo>
                    <a:pt x="4982167" y="6852876"/>
                  </a:lnTo>
                  <a:cubicBezTo>
                    <a:pt x="5236517" y="6821036"/>
                    <a:pt x="5483373" y="6740566"/>
                    <a:pt x="5743768" y="6606245"/>
                  </a:cubicBezTo>
                  <a:cubicBezTo>
                    <a:pt x="6099551" y="6422337"/>
                    <a:pt x="6452586" y="6154209"/>
                    <a:pt x="6843778" y="5848440"/>
                  </a:cubicBezTo>
                  <a:cubicBezTo>
                    <a:pt x="6935559" y="5776768"/>
                    <a:pt x="7026997" y="5706642"/>
                    <a:pt x="7115515" y="5637891"/>
                  </a:cubicBezTo>
                  <a:close/>
                  <a:moveTo>
                    <a:pt x="6870111" y="0"/>
                  </a:moveTo>
                  <a:lnTo>
                    <a:pt x="7269107" y="0"/>
                  </a:lnTo>
                  <a:lnTo>
                    <a:pt x="7269107" y="243137"/>
                  </a:lnTo>
                  <a:lnTo>
                    <a:pt x="7089989" y="119955"/>
                  </a:lnTo>
                  <a:cubicBezTo>
                    <a:pt x="7045081" y="92581"/>
                    <a:pt x="6999384" y="66425"/>
                    <a:pt x="6952948" y="41521"/>
                  </a:cubicBezTo>
                  <a:close/>
                  <a:moveTo>
                    <a:pt x="1797606" y="0"/>
                  </a:moveTo>
                  <a:lnTo>
                    <a:pt x="3815328" y="0"/>
                  </a:lnTo>
                  <a:lnTo>
                    <a:pt x="3627371" y="77142"/>
                  </a:lnTo>
                  <a:cubicBezTo>
                    <a:pt x="3175548" y="273822"/>
                    <a:pt x="2754868" y="536281"/>
                    <a:pt x="2379115" y="856285"/>
                  </a:cubicBezTo>
                  <a:cubicBezTo>
                    <a:pt x="1959736" y="1215679"/>
                    <a:pt x="1616497" y="1640901"/>
                    <a:pt x="1386699" y="2086062"/>
                  </a:cubicBezTo>
                  <a:cubicBezTo>
                    <a:pt x="1151572" y="2543083"/>
                    <a:pt x="1031258" y="3018150"/>
                    <a:pt x="1031258" y="3498372"/>
                  </a:cubicBezTo>
                  <a:cubicBezTo>
                    <a:pt x="1031258" y="3957455"/>
                    <a:pt x="1211213" y="4223692"/>
                    <a:pt x="1618904" y="4781604"/>
                  </a:cubicBezTo>
                  <a:cubicBezTo>
                    <a:pt x="1720826" y="4921339"/>
                    <a:pt x="1826186" y="5065887"/>
                    <a:pt x="1934812" y="5225904"/>
                  </a:cubicBezTo>
                  <a:cubicBezTo>
                    <a:pt x="2318957" y="5792064"/>
                    <a:pt x="2713069" y="6194600"/>
                    <a:pt x="3140010" y="6456196"/>
                  </a:cubicBezTo>
                  <a:cubicBezTo>
                    <a:pt x="3479423" y="6664512"/>
                    <a:pt x="3855769" y="6792387"/>
                    <a:pt x="4281662" y="6843305"/>
                  </a:cubicBezTo>
                  <a:lnTo>
                    <a:pt x="4449058" y="6858000"/>
                  </a:lnTo>
                  <a:lnTo>
                    <a:pt x="1970756" y="6858000"/>
                  </a:lnTo>
                  <a:lnTo>
                    <a:pt x="1735871" y="6627685"/>
                  </a:lnTo>
                  <a:cubicBezTo>
                    <a:pt x="1502482" y="6382823"/>
                    <a:pt x="1285773" y="6107254"/>
                    <a:pt x="1080930" y="5805127"/>
                  </a:cubicBezTo>
                  <a:cubicBezTo>
                    <a:pt x="556364" y="5032027"/>
                    <a:pt x="0" y="4501616"/>
                    <a:pt x="0" y="3498372"/>
                  </a:cubicBezTo>
                  <a:cubicBezTo>
                    <a:pt x="0" y="2160829"/>
                    <a:pt x="685185" y="949872"/>
                    <a:pt x="1708172" y="73302"/>
                  </a:cubicBezTo>
                  <a:close/>
                </a:path>
              </a:pathLst>
            </a:custGeom>
            <a:gradFill>
              <a:gsLst>
                <a:gs pos="2000">
                  <a:schemeClr val="bg1">
                    <a:alpha val="10000"/>
                  </a:schemeClr>
                </a:gs>
                <a:gs pos="5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Объект 2">
            <a:extLst>
              <a:ext uri="{FF2B5EF4-FFF2-40B4-BE49-F238E27FC236}">
                <a16:creationId xmlns:a16="http://schemas.microsoft.com/office/drawing/2014/main" id="{4DB9E9B8-091D-98AD-055D-C7A115D2DF4A}"/>
              </a:ext>
            </a:extLst>
          </p:cNvPr>
          <p:cNvSpPr>
            <a:spLocks noGrp="1"/>
          </p:cNvSpPr>
          <p:nvPr>
            <p:ph sz="quarter" idx="13"/>
          </p:nvPr>
        </p:nvSpPr>
        <p:spPr>
          <a:xfrm>
            <a:off x="6632812" y="1032987"/>
            <a:ext cx="4919108" cy="4792027"/>
          </a:xfrm>
        </p:spPr>
        <p:txBody>
          <a:bodyPr anchor="ctr">
            <a:normAutofit/>
          </a:bodyPr>
          <a:lstStyle/>
          <a:p>
            <a:pPr>
              <a:buFont typeface="Arial" panose="020B0604020202020204" pitchFamily="34" charset="0"/>
              <a:buChar char="•"/>
            </a:pPr>
            <a:r>
              <a:rPr lang="en" sz="2000" b="1" i="0" u="none" strike="noStrike">
                <a:solidFill>
                  <a:schemeClr val="tx2"/>
                </a:solidFill>
                <a:effectLst/>
              </a:rPr>
              <a:t>ICJ's Role:</a:t>
            </a:r>
            <a:r>
              <a:rPr lang="en" sz="2000" b="0" i="0" u="none" strike="noStrike">
                <a:solidFill>
                  <a:schemeClr val="tx2"/>
                </a:solidFill>
                <a:effectLst/>
              </a:rPr>
              <a:t> Addresses state obligations concerning economic, social, and cultural rights.</a:t>
            </a:r>
          </a:p>
          <a:p>
            <a:pPr>
              <a:buFont typeface="Arial" panose="020B0604020202020204" pitchFamily="34" charset="0"/>
              <a:buChar char="•"/>
            </a:pPr>
            <a:r>
              <a:rPr lang="en" sz="2000" b="1" i="0" u="none" strike="noStrike">
                <a:solidFill>
                  <a:schemeClr val="tx2"/>
                </a:solidFill>
                <a:effectLst/>
              </a:rPr>
              <a:t>ECHR's Role:</a:t>
            </a:r>
            <a:r>
              <a:rPr lang="en" sz="2000" b="0" i="0" u="none" strike="noStrike">
                <a:solidFill>
                  <a:schemeClr val="tx2"/>
                </a:solidFill>
                <a:effectLst/>
              </a:rPr>
              <a:t> Ensures individual rights are protected within the European context.</a:t>
            </a:r>
          </a:p>
          <a:p>
            <a:pPr>
              <a:buFont typeface="Arial" panose="020B0604020202020204" pitchFamily="34" charset="0"/>
              <a:buChar char="•"/>
            </a:pPr>
            <a:r>
              <a:rPr lang="en" sz="2000" b="1" i="0" u="none" strike="noStrike">
                <a:solidFill>
                  <a:schemeClr val="tx2"/>
                </a:solidFill>
                <a:effectLst/>
              </a:rPr>
              <a:t>Significance:</a:t>
            </a:r>
            <a:r>
              <a:rPr lang="en" sz="2000" b="0" i="0" u="none" strike="noStrike">
                <a:solidFill>
                  <a:schemeClr val="tx2"/>
                </a:solidFill>
                <a:effectLst/>
              </a:rPr>
              <a:t> These cases highlight the enforcement of economic, social, and cultural rights globally.</a:t>
            </a:r>
          </a:p>
          <a:p>
            <a:endParaRPr lang="ru-UA" sz="2000">
              <a:solidFill>
                <a:schemeClr val="tx2"/>
              </a:solidFill>
            </a:endParaRPr>
          </a:p>
        </p:txBody>
      </p:sp>
    </p:spTree>
    <p:extLst>
      <p:ext uri="{BB962C8B-B14F-4D97-AF65-F5344CB8AC3E}">
        <p14:creationId xmlns:p14="http://schemas.microsoft.com/office/powerpoint/2010/main" val="1182470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133BCC05-5ED5-AE7E-39E7-A183E4877E83}"/>
              </a:ext>
            </a:extLst>
          </p:cNvPr>
          <p:cNvSpPr>
            <a:spLocks noGrp="1"/>
          </p:cNvSpPr>
          <p:nvPr>
            <p:ph type="title"/>
          </p:nvPr>
        </p:nvSpPr>
        <p:spPr>
          <a:xfrm>
            <a:off x="838200" y="713312"/>
            <a:ext cx="4038600" cy="5431376"/>
          </a:xfrm>
        </p:spPr>
        <p:txBody>
          <a:bodyPr>
            <a:normAutofit/>
          </a:bodyPr>
          <a:lstStyle/>
          <a:p>
            <a:r>
              <a:rPr lang="ru-UA" b="1" kern="0">
                <a:latin typeface="Arial" panose="020B0604020202020204" pitchFamily="34" charset="0"/>
                <a:ea typeface="Times New Roman" panose="02020603050405020304" pitchFamily="18" charset="0"/>
              </a:rPr>
              <a:t>Application in European Union Law</a:t>
            </a:r>
            <a:br>
              <a:rPr lang="ru-UA" kern="100">
                <a:latin typeface="Times New Roman" panose="02020603050405020304" pitchFamily="18" charset="0"/>
                <a:ea typeface="Aptos" panose="020B0004020202020204" pitchFamily="34" charset="0"/>
              </a:rPr>
            </a:br>
            <a:endParaRPr lang="ru-UA"/>
          </a:p>
        </p:txBody>
      </p:sp>
      <p:sp>
        <p:nvSpPr>
          <p:cNvPr id="3" name="Объект 2">
            <a:extLst>
              <a:ext uri="{FF2B5EF4-FFF2-40B4-BE49-F238E27FC236}">
                <a16:creationId xmlns:a16="http://schemas.microsoft.com/office/drawing/2014/main" id="{B50FC31E-5ADF-F613-4707-FA5065E12CC5}"/>
              </a:ext>
            </a:extLst>
          </p:cNvPr>
          <p:cNvSpPr>
            <a:spLocks noGrp="1"/>
          </p:cNvSpPr>
          <p:nvPr>
            <p:ph sz="quarter" idx="13"/>
          </p:nvPr>
        </p:nvSpPr>
        <p:spPr>
          <a:xfrm>
            <a:off x="6095999" y="713313"/>
            <a:ext cx="5257801" cy="5431376"/>
          </a:xfrm>
        </p:spPr>
        <p:txBody>
          <a:bodyPr anchor="ctr">
            <a:normAutofit/>
          </a:bodyPr>
          <a:lstStyle/>
          <a:p>
            <a:pPr marL="342900" lvl="0" indent="-342900">
              <a:buSzPts val="1000"/>
              <a:buFont typeface="Symbol" pitchFamily="2" charset="2"/>
              <a:buChar char=""/>
              <a:tabLst>
                <a:tab pos="457200" algn="l"/>
              </a:tabLst>
            </a:pPr>
            <a:r>
              <a:rPr lang="ru-UA" sz="1900" b="1" kern="0">
                <a:effectLst/>
                <a:latin typeface="Arial" panose="020B0604020202020204" pitchFamily="34" charset="0"/>
                <a:ea typeface="Times New Roman" panose="02020603050405020304" pitchFamily="18" charset="0"/>
              </a:rPr>
              <a:t>Charter of Fundamental Rights of the EU (2000):</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Arial" panose="020B0604020202020204" pitchFamily="34" charset="0"/>
                <a:ea typeface="Times New Roman" panose="02020603050405020304" pitchFamily="18" charset="0"/>
                <a:cs typeface="Times New Roman" panose="02020603050405020304" pitchFamily="18" charset="0"/>
              </a:rPr>
              <a:t>Legally binding since the Treaty of Lisbon (2009). </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en" sz="1900" kern="0">
                <a:effectLst/>
                <a:latin typeface="Arial" panose="020B0604020202020204" pitchFamily="34" charset="0"/>
                <a:ea typeface="Times New Roman" panose="02020603050405020304" pitchFamily="18" charset="0"/>
                <a:hlinkClick r:id="rId2"/>
              </a:rPr>
              <a:t>https://eur-lex.europa.eu/legal-content/EN/TXT/?uri=CELEX%3A12012P%2FTXT</a:t>
            </a:r>
            <a:endParaRPr lang="en" sz="1900" kern="0">
              <a:effectLst/>
              <a:latin typeface="Arial" panose="020B0604020202020204" pitchFamily="34" charset="0"/>
              <a:ea typeface="Times New Roman" panose="02020603050405020304" pitchFamily="18" charset="0"/>
            </a:endParaRPr>
          </a:p>
          <a:p>
            <a:pPr marL="1143000" lvl="2" indent="-228600">
              <a:buSzPts val="1000"/>
              <a:buFont typeface="Wingdings" pitchFamily="2" charset="2"/>
              <a:buChar char=""/>
              <a:tabLst>
                <a:tab pos="1371600" algn="l"/>
              </a:tabLst>
            </a:pPr>
            <a:r>
              <a:rPr lang="ru-UA" sz="1900" b="1" kern="0">
                <a:effectLst/>
                <a:latin typeface="Arial" panose="020B0604020202020204" pitchFamily="34" charset="0"/>
                <a:ea typeface="Times New Roman" panose="02020603050405020304" pitchFamily="18" charset="0"/>
              </a:rPr>
              <a:t>European Convention on Human Rights (ECHR):</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Arial" panose="020B0604020202020204" pitchFamily="34" charset="0"/>
                <a:ea typeface="Times New Roman" panose="02020603050405020304" pitchFamily="18" charset="0"/>
                <a:cs typeface="Times New Roman" panose="02020603050405020304" pitchFamily="18" charset="0"/>
              </a:rPr>
              <a:t>Enforceable through the European Court of Human Rights (ECtHR).</a:t>
            </a:r>
            <a:endParaRPr lang="en-US" sz="1900" kern="0">
              <a:effectLst/>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900">
                <a:effectLst/>
                <a:latin typeface="Times New Roman" panose="02020603050405020304" pitchFamily="18" charset="0"/>
                <a:ea typeface="Aptos" panose="020B0004020202020204" pitchFamily="34" charset="0"/>
                <a:hlinkClick r:id="rId3"/>
              </a:rPr>
              <a:t>https://youtu.be/Bsm_vhEgKew?si=w3yCnJFMDN7QWKZB</a:t>
            </a:r>
            <a:endParaRPr lang="en-US" sz="19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a:effectLst/>
              </a:rPr>
              <a:t> </a:t>
            </a:r>
            <a:r>
              <a:rPr lang="ru-UA" sz="1900" b="1" kern="0">
                <a:effectLst/>
                <a:latin typeface="Arial" panose="020B0604020202020204" pitchFamily="34" charset="0"/>
                <a:ea typeface="Times New Roman" panose="02020603050405020304" pitchFamily="18" charset="0"/>
              </a:rPr>
              <a:t>EU Treaties and Directives:</a:t>
            </a:r>
            <a:endParaRPr lang="ru-UA" sz="1900" kern="10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900" kern="0">
                <a:effectLst/>
                <a:latin typeface="Arial" panose="020B0604020202020204" pitchFamily="34" charset="0"/>
                <a:ea typeface="Times New Roman" panose="02020603050405020304" pitchFamily="18" charset="0"/>
                <a:cs typeface="Times New Roman" panose="02020603050405020304" pitchFamily="18" charset="0"/>
              </a:rPr>
              <a:t>Directive 2000/43/EC on racial equality. </a:t>
            </a:r>
            <a:endParaRPr lang="ru-UA" sz="1900" kern="10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en" sz="1900" kern="0">
                <a:effectLst/>
                <a:latin typeface="Arial" panose="020B0604020202020204" pitchFamily="34" charset="0"/>
                <a:ea typeface="Times New Roman" panose="02020603050405020304" pitchFamily="18" charset="0"/>
              </a:rPr>
              <a:t>https://eur-lex.europa.eu/legal-content/EN/TXT/?uri=CELEX%3A32000L0043</a:t>
            </a:r>
            <a:r>
              <a:rPr lang="ru-UA" sz="1900" i="1" kern="0">
                <a:effectLst/>
                <a:latin typeface="Arial" panose="020B0604020202020204" pitchFamily="34" charset="0"/>
                <a:ea typeface="Times New Roman" panose="02020603050405020304" pitchFamily="18" charset="0"/>
              </a:rPr>
              <a:t>Video Resource: </a:t>
            </a:r>
            <a:endParaRPr lang="en-US" sz="1900" kern="0">
              <a:effectLst/>
              <a:latin typeface="Arial" panose="020B0604020202020204" pitchFamily="34" charset="0"/>
              <a:ea typeface="Times New Roman" panose="02020603050405020304" pitchFamily="18" charset="0"/>
            </a:endParaRPr>
          </a:p>
          <a:p>
            <a:pPr marL="228600" indent="-228600" rtl="0" eaLnBrk="1" latinLnBrk="0" hangingPunct="1">
              <a:spcBef>
                <a:spcPts val="1000"/>
              </a:spcBef>
              <a:buFont typeface="Arial" panose="020B0604020202020204" pitchFamily="34" charset="0"/>
              <a:buChar char="•"/>
            </a:pPr>
            <a:endParaRPr lang="ru-UA" sz="1900"/>
          </a:p>
        </p:txBody>
      </p:sp>
    </p:spTree>
    <p:extLst>
      <p:ext uri="{BB962C8B-B14F-4D97-AF65-F5344CB8AC3E}">
        <p14:creationId xmlns:p14="http://schemas.microsoft.com/office/powerpoint/2010/main" val="3631886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A8043F-2C8E-E4D1-2DF8-12DDBCC014C4}"/>
              </a:ext>
            </a:extLst>
          </p:cNvPr>
          <p:cNvSpPr>
            <a:spLocks noGrp="1"/>
          </p:cNvSpPr>
          <p:nvPr>
            <p:ph type="title"/>
          </p:nvPr>
        </p:nvSpPr>
        <p:spPr/>
        <p:txBody>
          <a:bodyPr>
            <a:normAutofit/>
          </a:bodyPr>
          <a:lstStyle/>
          <a:p>
            <a:r>
              <a:rPr lang="ru-UA" b="1" kern="0">
                <a:latin typeface="Arial" panose="020B0604020202020204" pitchFamily="34" charset="0"/>
                <a:ea typeface="Times New Roman" panose="02020603050405020304" pitchFamily="18" charset="0"/>
              </a:rPr>
              <a:t>Implementation in Spanish Legislation</a:t>
            </a:r>
            <a:br>
              <a:rPr lang="ru-UA" kern="100">
                <a:latin typeface="Times New Roman" panose="02020603050405020304" pitchFamily="18" charset="0"/>
                <a:ea typeface="Aptos" panose="020B0004020202020204" pitchFamily="34" charset="0"/>
              </a:rPr>
            </a:br>
            <a:endParaRPr lang="ru-UA"/>
          </a:p>
        </p:txBody>
      </p:sp>
      <p:graphicFrame>
        <p:nvGraphicFramePr>
          <p:cNvPr id="16" name="Объект 2">
            <a:extLst>
              <a:ext uri="{FF2B5EF4-FFF2-40B4-BE49-F238E27FC236}">
                <a16:creationId xmlns:a16="http://schemas.microsoft.com/office/drawing/2014/main" id="{8C99D54D-BB2C-2882-D2D3-91D208EA142C}"/>
              </a:ext>
            </a:extLst>
          </p:cNvPr>
          <p:cNvGraphicFramePr>
            <a:graphicFrameLocks noGrp="1"/>
          </p:cNvGraphicFramePr>
          <p:nvPr>
            <p:ph sz="quarter" idx="13"/>
            <p:extLst>
              <p:ext uri="{D42A27DB-BD31-4B8C-83A1-F6EECF244321}">
                <p14:modId xmlns:p14="http://schemas.microsoft.com/office/powerpoint/2010/main" val="4051943505"/>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7620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772D51-D493-3531-E2BF-B124E04FEC9A}"/>
              </a:ext>
            </a:extLst>
          </p:cNvPr>
          <p:cNvPicPr>
            <a:picLocks noChangeAspect="1"/>
          </p:cNvPicPr>
          <p:nvPr/>
        </p:nvPicPr>
        <p:blipFill>
          <a:blip r:embed="rId2">
            <a:duotone>
              <a:schemeClr val="bg2">
                <a:shade val="45000"/>
                <a:satMod val="135000"/>
              </a:schemeClr>
              <a:prstClr val="white"/>
            </a:duotone>
          </a:blip>
          <a:srcRect t="15730"/>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0819D9B-79C4-4483-983D-907244FA18FC}"/>
              </a:ext>
            </a:extLst>
          </p:cNvPr>
          <p:cNvSpPr>
            <a:spLocks noGrp="1"/>
          </p:cNvSpPr>
          <p:nvPr>
            <p:ph type="title"/>
          </p:nvPr>
        </p:nvSpPr>
        <p:spPr>
          <a:xfrm>
            <a:off x="838200" y="365125"/>
            <a:ext cx="10515600" cy="1325563"/>
          </a:xfrm>
        </p:spPr>
        <p:txBody>
          <a:bodyPr>
            <a:normAutofit/>
          </a:bodyPr>
          <a:lstStyle/>
          <a:p>
            <a:r>
              <a:rPr lang="ru-UA" sz="4100" b="1">
                <a:latin typeface="Times New Roman" panose="02020603050405020304" pitchFamily="18" charset="0"/>
                <a:ea typeface="Times New Roman" panose="02020603050405020304" pitchFamily="18" charset="0"/>
              </a:rPr>
              <a:t>The Debate on the Legal Force of the UDHR</a:t>
            </a:r>
            <a:br>
              <a:rPr lang="ru-UA" sz="4100">
                <a:latin typeface="Times New Roman" panose="02020603050405020304" pitchFamily="18" charset="0"/>
                <a:ea typeface="Times New Roman" panose="02020603050405020304" pitchFamily="18" charset="0"/>
              </a:rPr>
            </a:br>
            <a:endParaRPr lang="ru-UA" sz="4100"/>
          </a:p>
        </p:txBody>
      </p:sp>
      <p:graphicFrame>
        <p:nvGraphicFramePr>
          <p:cNvPr id="5" name="Объект 2">
            <a:extLst>
              <a:ext uri="{FF2B5EF4-FFF2-40B4-BE49-F238E27FC236}">
                <a16:creationId xmlns:a16="http://schemas.microsoft.com/office/drawing/2014/main" id="{B82B6FF8-B528-4354-534E-BCB5A8FE9884}"/>
              </a:ext>
            </a:extLst>
          </p:cNvPr>
          <p:cNvGraphicFramePr>
            <a:graphicFrameLocks noGrp="1"/>
          </p:cNvGraphicFramePr>
          <p:nvPr>
            <p:ph sz="quarter" idx="13"/>
            <p:extLst>
              <p:ext uri="{D42A27DB-BD31-4B8C-83A1-F6EECF244321}">
                <p14:modId xmlns:p14="http://schemas.microsoft.com/office/powerpoint/2010/main" val="402702388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28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4DABA1FD-EBFB-30C0-8396-9BD3253D29B3}"/>
              </a:ext>
            </a:extLst>
          </p:cNvPr>
          <p:cNvSpPr>
            <a:spLocks noGrp="1"/>
          </p:cNvSpPr>
          <p:nvPr>
            <p:ph type="title"/>
          </p:nvPr>
        </p:nvSpPr>
        <p:spPr>
          <a:xfrm>
            <a:off x="640080" y="1243013"/>
            <a:ext cx="3855720" cy="4371974"/>
          </a:xfrm>
        </p:spPr>
        <p:txBody>
          <a:bodyPr>
            <a:normAutofit/>
          </a:bodyPr>
          <a:lstStyle/>
          <a:p>
            <a:r>
              <a:rPr lang="en" sz="3600" b="1">
                <a:solidFill>
                  <a:schemeClr val="tx2"/>
                </a:solidFill>
              </a:rPr>
              <a:t>Case Study: Spain and Human Rights Mechanisms</a:t>
            </a:r>
            <a:br>
              <a:rPr lang="en" sz="3600">
                <a:solidFill>
                  <a:schemeClr val="tx2"/>
                </a:solidFill>
              </a:rPr>
            </a:br>
            <a:endParaRPr lang="ru-UA" sz="3600">
              <a:solidFill>
                <a:schemeClr val="tx2"/>
              </a:solidFill>
            </a:endParaRPr>
          </a:p>
        </p:txBody>
      </p:sp>
      <p:sp>
        <p:nvSpPr>
          <p:cNvPr id="3" name="Объект 2">
            <a:extLst>
              <a:ext uri="{FF2B5EF4-FFF2-40B4-BE49-F238E27FC236}">
                <a16:creationId xmlns:a16="http://schemas.microsoft.com/office/drawing/2014/main" id="{5F8FB565-EAFE-0AB0-23D7-222A0D3C242F}"/>
              </a:ext>
            </a:extLst>
          </p:cNvPr>
          <p:cNvSpPr>
            <a:spLocks noGrp="1"/>
          </p:cNvSpPr>
          <p:nvPr>
            <p:ph sz="quarter" idx="13"/>
          </p:nvPr>
        </p:nvSpPr>
        <p:spPr>
          <a:xfrm>
            <a:off x="6172200" y="804672"/>
            <a:ext cx="5221224" cy="5230368"/>
          </a:xfrm>
        </p:spPr>
        <p:txBody>
          <a:bodyPr anchor="ctr">
            <a:normAutofit/>
          </a:bodyPr>
          <a:lstStyle/>
          <a:p>
            <a:r>
              <a:rPr lang="ru-UA" sz="1800" b="1">
                <a:solidFill>
                  <a:schemeClr val="tx2"/>
                </a:solidFill>
                <a:effectLst/>
                <a:latin typeface="Times New Roman" panose="02020603050405020304" pitchFamily="18" charset="0"/>
                <a:ea typeface="Times New Roman" panose="02020603050405020304" pitchFamily="18" charset="0"/>
              </a:rPr>
              <a:t>Tensions Between the UDHR and National Laws</a:t>
            </a:r>
            <a:endParaRPr lang="ru-UA" sz="1800">
              <a:solidFill>
                <a:schemeClr val="tx2"/>
              </a:solidFill>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ru-UA" sz="1800" b="1">
                <a:solidFill>
                  <a:schemeClr val="tx2"/>
                </a:solidFill>
                <a:effectLst/>
                <a:latin typeface="Times New Roman" panose="02020603050405020304" pitchFamily="18" charset="0"/>
                <a:ea typeface="Times New Roman" panose="02020603050405020304" pitchFamily="18" charset="0"/>
              </a:rPr>
              <a:t>Conflicts in areas such as asylum policy, freedom of speech, and anti-terrorism laws.</a:t>
            </a:r>
            <a:endParaRPr lang="ru-UA" sz="1800">
              <a:solidFill>
                <a:schemeClr val="tx2"/>
              </a:solidFill>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ru-UA" sz="1800" b="1">
                <a:solidFill>
                  <a:schemeClr val="tx2"/>
                </a:solidFill>
                <a:effectLst/>
                <a:latin typeface="Times New Roman" panose="02020603050405020304" pitchFamily="18" charset="0"/>
                <a:ea typeface="Times New Roman" panose="02020603050405020304" pitchFamily="18" charset="0"/>
              </a:rPr>
              <a:t>Responses from Spanish and European courts.</a:t>
            </a:r>
            <a:endParaRPr lang="ru-UA" sz="1800">
              <a:solidFill>
                <a:schemeClr val="tx2"/>
              </a:solidFill>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ru-UA" sz="1800" b="1">
                <a:solidFill>
                  <a:schemeClr val="tx2"/>
                </a:solidFill>
                <a:effectLst/>
                <a:latin typeface="Times New Roman" panose="02020603050405020304" pitchFamily="18" charset="0"/>
                <a:ea typeface="Times New Roman" panose="02020603050405020304" pitchFamily="18" charset="0"/>
              </a:rPr>
              <a:t>Example:</a:t>
            </a:r>
            <a:r>
              <a:rPr lang="ru-UA" sz="1800">
                <a:solidFill>
                  <a:schemeClr val="tx2"/>
                </a:solidFill>
                <a:effectLst/>
                <a:latin typeface="Times New Roman" panose="02020603050405020304" pitchFamily="18" charset="0"/>
                <a:ea typeface="Times New Roman" panose="02020603050405020304" pitchFamily="18" charset="0"/>
              </a:rPr>
              <a:t> Spain’s deportation policies and their compliance with human rights principles.</a:t>
            </a:r>
          </a:p>
          <a:p>
            <a:pPr>
              <a:buFont typeface="Arial" panose="020B0604020202020204" pitchFamily="34" charset="0"/>
              <a:buChar char="•"/>
            </a:pPr>
            <a:r>
              <a:rPr lang="en" sz="1800" b="0" i="0" u="none" strike="noStrike">
                <a:solidFill>
                  <a:schemeClr val="tx2"/>
                </a:solidFill>
                <a:effectLst/>
              </a:rPr>
              <a:t>Case link:  </a:t>
            </a:r>
            <a:r>
              <a:rPr lang="en" sz="1800" b="0" i="0" u="none" strike="noStrike">
                <a:solidFill>
                  <a:schemeClr val="tx2"/>
                </a:solidFill>
                <a:effectLst/>
                <a:hlinkClick r:id="rId2"/>
              </a:rPr>
              <a:t>https://www.ohchr.org/sites/default/files/lib-docs/HRBodies/UPR/Documents/Session35/ES/Spain_Infographic_35.pdf</a:t>
            </a:r>
            <a:endParaRPr lang="en" sz="1800" b="0" i="0" u="none" strike="noStrike">
              <a:solidFill>
                <a:schemeClr val="tx2"/>
              </a:solidFill>
              <a:effectLst/>
            </a:endParaRPr>
          </a:p>
          <a:p>
            <a:pPr>
              <a:buFont typeface="Arial" panose="020B0604020202020204" pitchFamily="34" charset="0"/>
              <a:buChar char="•"/>
            </a:pPr>
            <a:endParaRPr lang="en" sz="1800" b="0" i="0" u="none" strike="noStrike">
              <a:solidFill>
                <a:schemeClr val="tx2"/>
              </a:solidFill>
              <a:effectLst/>
            </a:endParaRPr>
          </a:p>
          <a:p>
            <a:endParaRPr lang="ru-UA" sz="1800">
              <a:solidFill>
                <a:schemeClr val="tx2"/>
              </a:solidFill>
            </a:endParaRPr>
          </a:p>
        </p:txBody>
      </p:sp>
    </p:spTree>
    <p:extLst>
      <p:ext uri="{BB962C8B-B14F-4D97-AF65-F5344CB8AC3E}">
        <p14:creationId xmlns:p14="http://schemas.microsoft.com/office/powerpoint/2010/main" val="4095093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Заголовок 1">
            <a:extLst>
              <a:ext uri="{FF2B5EF4-FFF2-40B4-BE49-F238E27FC236}">
                <a16:creationId xmlns:a16="http://schemas.microsoft.com/office/drawing/2014/main" id="{636CE114-5334-A8CB-D2A2-B9EE3EBA9EA0}"/>
              </a:ext>
            </a:extLst>
          </p:cNvPr>
          <p:cNvSpPr>
            <a:spLocks noGrp="1"/>
          </p:cNvSpPr>
          <p:nvPr>
            <p:ph type="title"/>
          </p:nvPr>
        </p:nvSpPr>
        <p:spPr>
          <a:xfrm>
            <a:off x="838200" y="713312"/>
            <a:ext cx="4038600" cy="5431376"/>
          </a:xfrm>
        </p:spPr>
        <p:txBody>
          <a:bodyPr>
            <a:normAutofit/>
          </a:bodyPr>
          <a:lstStyle/>
          <a:p>
            <a:r>
              <a:rPr lang="en" b="1" i="0" u="none" strike="noStrike">
                <a:effectLst/>
              </a:rPr>
              <a:t>ECHR Case: Cyprus Authorities' Failure in Investigating Alleged Gang-Rape</a:t>
            </a:r>
            <a:br>
              <a:rPr lang="en" b="0" i="0" u="none" strike="noStrike">
                <a:effectLst/>
              </a:rPr>
            </a:br>
            <a:endParaRPr lang="ru-UA" dirty="0"/>
          </a:p>
        </p:txBody>
      </p:sp>
      <p:sp>
        <p:nvSpPr>
          <p:cNvPr id="3" name="Объект 2">
            <a:extLst>
              <a:ext uri="{FF2B5EF4-FFF2-40B4-BE49-F238E27FC236}">
                <a16:creationId xmlns:a16="http://schemas.microsoft.com/office/drawing/2014/main" id="{0355076E-578D-5D3C-2AA3-6506A88ABF71}"/>
              </a:ext>
            </a:extLst>
          </p:cNvPr>
          <p:cNvSpPr>
            <a:spLocks noGrp="1"/>
          </p:cNvSpPr>
          <p:nvPr>
            <p:ph sz="quarter" idx="13"/>
          </p:nvPr>
        </p:nvSpPr>
        <p:spPr>
          <a:xfrm>
            <a:off x="6095999" y="713313"/>
            <a:ext cx="5257801" cy="5431376"/>
          </a:xfrm>
        </p:spPr>
        <p:txBody>
          <a:bodyPr anchor="ctr">
            <a:normAutofit/>
          </a:bodyPr>
          <a:lstStyle/>
          <a:p>
            <a:pPr>
              <a:buFont typeface="Arial" panose="020B0604020202020204" pitchFamily="34" charset="0"/>
              <a:buChar char="•"/>
            </a:pPr>
            <a:r>
              <a:rPr lang="en" sz="2000" b="1" i="0" u="none" strike="noStrike">
                <a:effectLst/>
              </a:rPr>
              <a:t>Background:</a:t>
            </a:r>
            <a:r>
              <a:rPr lang="en" sz="2000" b="0" i="0" u="none" strike="noStrike">
                <a:effectLst/>
              </a:rPr>
              <a:t> A British woman alleged she was gang-raped in Cyprus in 2019.</a:t>
            </a:r>
          </a:p>
          <a:p>
            <a:pPr>
              <a:buFont typeface="Arial" panose="020B0604020202020204" pitchFamily="34" charset="0"/>
              <a:buChar char="•"/>
            </a:pPr>
            <a:r>
              <a:rPr lang="en" sz="2000" b="1" i="0" u="none" strike="noStrike">
                <a:effectLst/>
              </a:rPr>
              <a:t>ECHR Findings:</a:t>
            </a:r>
            <a:r>
              <a:rPr lang="en" sz="2000" b="0" i="0" u="none" strike="noStrike">
                <a:effectLst/>
              </a:rPr>
              <a:t> Cypriot authorities failed to properly investigate her complaint, highlighting gender biases and NON SENSITIVE VICTIM APPROACH.</a:t>
            </a:r>
          </a:p>
          <a:p>
            <a:r>
              <a:rPr lang="en" sz="2000"/>
              <a:t>https://www.theguardian.com/law/2025/feb/27/cyprus-authorities-failed-british-teenager-who-reported-alleged-gang-says-ehcr?utm_source=chatgpt.com</a:t>
            </a:r>
            <a:endParaRPr lang="ru-UA" sz="2000"/>
          </a:p>
        </p:txBody>
      </p:sp>
    </p:spTree>
    <p:extLst>
      <p:ext uri="{BB962C8B-B14F-4D97-AF65-F5344CB8AC3E}">
        <p14:creationId xmlns:p14="http://schemas.microsoft.com/office/powerpoint/2010/main" val="1909853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47CD6D7-9F0B-2A61-403F-388025F2A687}"/>
              </a:ext>
            </a:extLst>
          </p:cNvPr>
          <p:cNvSpPr>
            <a:spLocks noGrp="1"/>
          </p:cNvSpPr>
          <p:nvPr>
            <p:ph type="title"/>
          </p:nvPr>
        </p:nvSpPr>
        <p:spPr>
          <a:xfrm>
            <a:off x="804672" y="802955"/>
            <a:ext cx="4766330" cy="1454051"/>
          </a:xfrm>
        </p:spPr>
        <p:txBody>
          <a:bodyPr>
            <a:normAutofit/>
          </a:bodyPr>
          <a:lstStyle/>
          <a:p>
            <a:r>
              <a:rPr lang="en" sz="3600" b="1">
                <a:solidFill>
                  <a:schemeClr val="tx2"/>
                </a:solidFill>
              </a:rPr>
              <a:t>Rap as a CRIME</a:t>
            </a:r>
            <a:r>
              <a:rPr lang="en-US" sz="3600" b="1">
                <a:solidFill>
                  <a:schemeClr val="tx2"/>
                </a:solidFill>
              </a:rPr>
              <a:t>?</a:t>
            </a:r>
            <a:br>
              <a:rPr lang="en" sz="3600">
                <a:solidFill>
                  <a:schemeClr val="tx2"/>
                </a:solidFill>
              </a:rPr>
            </a:br>
            <a:endParaRPr lang="ru-UA" sz="3600">
              <a:solidFill>
                <a:schemeClr val="tx2"/>
              </a:solidFill>
            </a:endParaRPr>
          </a:p>
        </p:txBody>
      </p:sp>
      <p:sp>
        <p:nvSpPr>
          <p:cNvPr id="3" name="Объект 2">
            <a:extLst>
              <a:ext uri="{FF2B5EF4-FFF2-40B4-BE49-F238E27FC236}">
                <a16:creationId xmlns:a16="http://schemas.microsoft.com/office/drawing/2014/main" id="{E69410CD-E513-4C42-AA9A-7B3FDD0B9872}"/>
              </a:ext>
            </a:extLst>
          </p:cNvPr>
          <p:cNvSpPr>
            <a:spLocks noGrp="1"/>
          </p:cNvSpPr>
          <p:nvPr>
            <p:ph sz="quarter" idx="13"/>
          </p:nvPr>
        </p:nvSpPr>
        <p:spPr>
          <a:xfrm>
            <a:off x="804672" y="2421683"/>
            <a:ext cx="4765949" cy="3353476"/>
          </a:xfrm>
        </p:spPr>
        <p:txBody>
          <a:bodyPr anchor="t">
            <a:normAutofit/>
          </a:bodyPr>
          <a:lstStyle/>
          <a:p>
            <a:r>
              <a:rPr lang="en" sz="1800">
                <a:solidFill>
                  <a:schemeClr val="tx2"/>
                </a:solidFill>
                <a:hlinkClick r:id="rId2"/>
              </a:rPr>
              <a:t>https://eucrim.eu/news/cjeu-ruling-spanish-rapper-case/</a:t>
            </a:r>
            <a:endParaRPr lang="en" sz="1800">
              <a:solidFill>
                <a:schemeClr val="tx2"/>
              </a:solidFill>
            </a:endParaRPr>
          </a:p>
          <a:p>
            <a:r>
              <a:rPr lang="en" sz="1800">
                <a:solidFill>
                  <a:schemeClr val="tx2"/>
                </a:solidFill>
                <a:hlinkClick r:id="rId3"/>
              </a:rPr>
              <a:t>https://globalfreedomofexpression.columbia.edu/cases/the-extradition-case-of-jose-miguel-arenas-valtonyc/#:~:text=Case%20Summary%20and%20Outcome,not%20be%20extradited%20by%20Belgium</a:t>
            </a:r>
            <a:r>
              <a:rPr lang="en" sz="1800">
                <a:solidFill>
                  <a:schemeClr val="tx2"/>
                </a:solidFill>
              </a:rPr>
              <a:t>.</a:t>
            </a:r>
          </a:p>
          <a:p>
            <a:endParaRPr lang="ru-UA" sz="1800">
              <a:solidFill>
                <a:schemeClr val="tx2"/>
              </a:solidFill>
            </a:endParaRPr>
          </a:p>
        </p:txBody>
      </p:sp>
      <p:grpSp>
        <p:nvGrpSpPr>
          <p:cNvPr id="14" name="Group 13">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15" name="Freeform: Shape 14">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descr="Документ с графиком и ручкой">
            <a:extLst>
              <a:ext uri="{FF2B5EF4-FFF2-40B4-BE49-F238E27FC236}">
                <a16:creationId xmlns:a16="http://schemas.microsoft.com/office/drawing/2014/main" id="{1B0EC2EA-297C-D37A-F0B0-383555CA9D3C}"/>
              </a:ext>
            </a:extLst>
          </p:cNvPr>
          <p:cNvPicPr>
            <a:picLocks noChangeAspect="1"/>
          </p:cNvPicPr>
          <p:nvPr/>
        </p:nvPicPr>
        <p:blipFill>
          <a:blip r:embed="rId4"/>
          <a:srcRect l="37274" r="23552" b="-1"/>
          <a:stretch/>
        </p:blipFill>
        <p:spPr>
          <a:xfrm>
            <a:off x="8494269" y="1700784"/>
            <a:ext cx="2570478" cy="4379976"/>
          </a:xfrm>
          <a:prstGeom prst="rect">
            <a:avLst/>
          </a:prstGeom>
        </p:spPr>
      </p:pic>
    </p:spTree>
    <p:extLst>
      <p:ext uri="{BB962C8B-B14F-4D97-AF65-F5344CB8AC3E}">
        <p14:creationId xmlns:p14="http://schemas.microsoft.com/office/powerpoint/2010/main" val="4108088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182890D-44B9-34C3-36BB-EDC7B0682555}"/>
              </a:ext>
            </a:extLst>
          </p:cNvPr>
          <p:cNvPicPr>
            <a:picLocks noChangeAspect="1"/>
          </p:cNvPicPr>
          <p:nvPr/>
        </p:nvPicPr>
        <p:blipFill>
          <a:blip r:embed="rId2">
            <a:alphaModFix amt="35000"/>
          </a:blip>
          <a:srcRect l="15605" r="3061" b="-1"/>
          <a:stretch/>
        </p:blipFill>
        <p:spPr>
          <a:xfrm>
            <a:off x="20" y="10"/>
            <a:ext cx="12191980" cy="6857990"/>
          </a:xfrm>
          <a:prstGeom prst="rect">
            <a:avLst/>
          </a:prstGeom>
        </p:spPr>
      </p:pic>
      <p:sp>
        <p:nvSpPr>
          <p:cNvPr id="2" name="Заголовок 1">
            <a:extLst>
              <a:ext uri="{FF2B5EF4-FFF2-40B4-BE49-F238E27FC236}">
                <a16:creationId xmlns:a16="http://schemas.microsoft.com/office/drawing/2014/main" id="{4974A7A3-F7BB-A297-3E65-892646ACC9CA}"/>
              </a:ext>
            </a:extLst>
          </p:cNvPr>
          <p:cNvSpPr>
            <a:spLocks noGrp="1"/>
          </p:cNvSpPr>
          <p:nvPr>
            <p:ph type="title"/>
          </p:nvPr>
        </p:nvSpPr>
        <p:spPr>
          <a:xfrm>
            <a:off x="838200" y="365125"/>
            <a:ext cx="10515600" cy="1325563"/>
          </a:xfrm>
        </p:spPr>
        <p:txBody>
          <a:bodyPr>
            <a:normAutofit/>
          </a:bodyPr>
          <a:lstStyle/>
          <a:p>
            <a:r>
              <a:rPr lang="ru-UA" sz="3100" b="1" kern="0">
                <a:solidFill>
                  <a:srgbClr val="FFFFFF"/>
                </a:solidFill>
                <a:latin typeface="Arial" panose="020B0604020202020204" pitchFamily="34" charset="0"/>
                <a:ea typeface="Times New Roman" panose="02020603050405020304" pitchFamily="18" charset="0"/>
              </a:rPr>
              <a:t>Problems and Challenges in </a:t>
            </a:r>
            <a:r>
              <a:rPr lang="en-US" sz="3100" b="1" kern="0">
                <a:solidFill>
                  <a:srgbClr val="FFFFFF"/>
                </a:solidFill>
                <a:latin typeface="Arial" panose="020B0604020202020204" pitchFamily="34" charset="0"/>
                <a:ea typeface="Times New Roman" panose="02020603050405020304" pitchFamily="18" charset="0"/>
              </a:rPr>
              <a:t>UDHR </a:t>
            </a:r>
            <a:r>
              <a:rPr lang="ru-UA" sz="3100" b="1" kern="0">
                <a:solidFill>
                  <a:srgbClr val="FFFFFF"/>
                </a:solidFill>
                <a:latin typeface="Arial" panose="020B0604020202020204" pitchFamily="34" charset="0"/>
                <a:ea typeface="Times New Roman" panose="02020603050405020304" pitchFamily="18" charset="0"/>
              </a:rPr>
              <a:t>Direct Application</a:t>
            </a:r>
            <a:br>
              <a:rPr lang="ru-UA" sz="3100" kern="100">
                <a:solidFill>
                  <a:srgbClr val="FFFFFF"/>
                </a:solidFill>
                <a:latin typeface="Times New Roman" panose="02020603050405020304" pitchFamily="18" charset="0"/>
                <a:ea typeface="Aptos" panose="020B0004020202020204" pitchFamily="34" charset="0"/>
              </a:rPr>
            </a:br>
            <a:endParaRPr lang="ru-UA" sz="3100">
              <a:solidFill>
                <a:srgbClr val="FFFFFF"/>
              </a:solidFill>
            </a:endParaRPr>
          </a:p>
        </p:txBody>
      </p:sp>
      <p:graphicFrame>
        <p:nvGraphicFramePr>
          <p:cNvPr id="5" name="Объект 2">
            <a:extLst>
              <a:ext uri="{FF2B5EF4-FFF2-40B4-BE49-F238E27FC236}">
                <a16:creationId xmlns:a16="http://schemas.microsoft.com/office/drawing/2014/main" id="{21ABB1DD-7CC5-1372-245B-74AFDBAC08F7}"/>
              </a:ext>
            </a:extLst>
          </p:cNvPr>
          <p:cNvGraphicFramePr>
            <a:graphicFrameLocks noGrp="1"/>
          </p:cNvGraphicFramePr>
          <p:nvPr>
            <p:ph sz="quarter" idx="13"/>
            <p:extLst>
              <p:ext uri="{D42A27DB-BD31-4B8C-83A1-F6EECF244321}">
                <p14:modId xmlns:p14="http://schemas.microsoft.com/office/powerpoint/2010/main" val="174625195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4024933"/>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E818846-5F7A-65AD-7B38-FF7782DC5740}"/>
              </a:ext>
            </a:extLst>
          </p:cNvPr>
          <p:cNvSpPr>
            <a:spLocks noGrp="1"/>
          </p:cNvSpPr>
          <p:nvPr>
            <p:ph type="title"/>
          </p:nvPr>
        </p:nvSpPr>
        <p:spPr>
          <a:xfrm>
            <a:off x="838200" y="963507"/>
            <a:ext cx="3494362" cy="4930986"/>
          </a:xfrm>
        </p:spPr>
        <p:txBody>
          <a:bodyPr>
            <a:normAutofit/>
          </a:bodyPr>
          <a:lstStyle/>
          <a:p>
            <a:pPr algn="r"/>
            <a:r>
              <a:rPr lang="en-US">
                <a:solidFill>
                  <a:schemeClr val="accent1"/>
                </a:solidFill>
              </a:rPr>
              <a:t>Chat GPT and…</a:t>
            </a:r>
            <a:endParaRPr lang="ru-UA">
              <a:solidFill>
                <a:schemeClr val="accent1"/>
              </a:solidFill>
            </a:endParaRPr>
          </a:p>
        </p:txBody>
      </p:sp>
      <p:cxnSp>
        <p:nvCxnSpPr>
          <p:cNvPr id="11" name="Straight Connector 10">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FA56FFF0-E0AE-4302-240D-1BCF557496B7}"/>
              </a:ext>
            </a:extLst>
          </p:cNvPr>
          <p:cNvSpPr>
            <a:spLocks noGrp="1"/>
          </p:cNvSpPr>
          <p:nvPr>
            <p:ph sz="quarter" idx="13"/>
          </p:nvPr>
        </p:nvSpPr>
        <p:spPr>
          <a:xfrm>
            <a:off x="4976030" y="963507"/>
            <a:ext cx="6250940" cy="2304627"/>
          </a:xfrm>
        </p:spPr>
        <p:txBody>
          <a:bodyPr anchor="b">
            <a:normAutofit/>
          </a:bodyPr>
          <a:lstStyle/>
          <a:p>
            <a:r>
              <a:rPr lang="en" sz="2000">
                <a:hlinkClick r:id="rId2"/>
              </a:rPr>
              <a:t>https://www.perplexity.ai/</a:t>
            </a:r>
            <a:endParaRPr lang="uk-UA" sz="2000"/>
          </a:p>
          <a:p>
            <a:r>
              <a:rPr lang="en" sz="2000">
                <a:hlinkClick r:id="rId3"/>
              </a:rPr>
              <a:t>https://scite.ai</a:t>
            </a:r>
            <a:endParaRPr lang="en" sz="2000"/>
          </a:p>
          <a:p>
            <a:r>
              <a:rPr lang="en" sz="2000">
                <a:hlinkClick r:id="rId4"/>
              </a:rPr>
              <a:t>https://www.zotero.org</a:t>
            </a:r>
            <a:endParaRPr lang="en" sz="2000"/>
          </a:p>
          <a:p>
            <a:r>
              <a:rPr lang="en" sz="2000">
                <a:hlinkClick r:id="rId5"/>
              </a:rPr>
              <a:t>https://www.mendeley.com</a:t>
            </a:r>
            <a:endParaRPr lang="en" sz="2000"/>
          </a:p>
          <a:p>
            <a:r>
              <a:rPr lang="en" sz="2000">
                <a:hlinkClick r:id="rId6"/>
              </a:rPr>
              <a:t>https://evernote.com</a:t>
            </a:r>
            <a:endParaRPr lang="en" sz="2000"/>
          </a:p>
          <a:p>
            <a:endParaRPr lang="ru-UA" sz="2000"/>
          </a:p>
        </p:txBody>
      </p:sp>
      <p:sp>
        <p:nvSpPr>
          <p:cNvPr id="4" name="Объект 3">
            <a:extLst>
              <a:ext uri="{FF2B5EF4-FFF2-40B4-BE49-F238E27FC236}">
                <a16:creationId xmlns:a16="http://schemas.microsoft.com/office/drawing/2014/main" id="{71763A54-C79C-656F-BD86-43C24F9CCFD4}"/>
              </a:ext>
            </a:extLst>
          </p:cNvPr>
          <p:cNvSpPr>
            <a:spLocks noGrp="1"/>
          </p:cNvSpPr>
          <p:nvPr>
            <p:ph sz="quarter" idx="14"/>
          </p:nvPr>
        </p:nvSpPr>
        <p:spPr>
          <a:xfrm>
            <a:off x="4976030" y="3589866"/>
            <a:ext cx="6250940" cy="2304628"/>
          </a:xfrm>
        </p:spPr>
        <p:txBody>
          <a:bodyPr>
            <a:normAutofit/>
          </a:bodyPr>
          <a:lstStyle/>
          <a:p>
            <a:r>
              <a:rPr lang="en" sz="2000">
                <a:hlinkClick r:id="rId7"/>
              </a:rPr>
              <a:t>https://uacademic.info</a:t>
            </a:r>
            <a:endParaRPr lang="en" sz="2000"/>
          </a:p>
          <a:p>
            <a:r>
              <a:rPr lang="en" sz="2000">
                <a:hlinkClick r:id="rId8"/>
              </a:rPr>
              <a:t>https://x.ai</a:t>
            </a:r>
            <a:endParaRPr lang="en" sz="2000"/>
          </a:p>
          <a:p>
            <a:r>
              <a:rPr lang="en" sz="2000">
                <a:hlinkClick r:id="rId9"/>
              </a:rPr>
              <a:t>https://claude.ai/</a:t>
            </a:r>
            <a:endParaRPr lang="en" sz="2000"/>
          </a:p>
          <a:p>
            <a:r>
              <a:rPr lang="en" sz="2000">
                <a:hlinkClick r:id="rId10"/>
              </a:rPr>
              <a:t>https://gemini.google.com/</a:t>
            </a:r>
            <a:endParaRPr lang="en" sz="2000"/>
          </a:p>
          <a:p>
            <a:r>
              <a:rPr lang="en" sz="2000">
                <a:hlinkClick r:id="rId11"/>
              </a:rPr>
              <a:t>https://chat.qwenlm.ai</a:t>
            </a:r>
            <a:endParaRPr lang="en" sz="2000"/>
          </a:p>
          <a:p>
            <a:endParaRPr lang="ru-UA" sz="2000"/>
          </a:p>
        </p:txBody>
      </p:sp>
    </p:spTree>
    <p:extLst>
      <p:ext uri="{BB962C8B-B14F-4D97-AF65-F5344CB8AC3E}">
        <p14:creationId xmlns:p14="http://schemas.microsoft.com/office/powerpoint/2010/main" val="1609236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sp>
        <p:nvSpPr>
          <p:cNvPr id="3" name="TextBox 2">
            <a:extLst>
              <a:ext uri="{FF2B5EF4-FFF2-40B4-BE49-F238E27FC236}">
                <a16:creationId xmlns:a16="http://schemas.microsoft.com/office/drawing/2014/main" id="{74223E22-723A-CA5D-6E09-771002C2CCD3}"/>
              </a:ext>
            </a:extLst>
          </p:cNvPr>
          <p:cNvSpPr txBox="1"/>
          <p:nvPr/>
        </p:nvSpPr>
        <p:spPr>
          <a:xfrm>
            <a:off x="1768771" y="1828954"/>
            <a:ext cx="5673135" cy="1384995"/>
          </a:xfrm>
          <a:prstGeom prst="rect">
            <a:avLst/>
          </a:prstGeom>
          <a:noFill/>
        </p:spPr>
        <p:txBody>
          <a:bodyPr wrap="square">
            <a:spAutoFit/>
          </a:bodyPr>
          <a:lstStyle/>
          <a:p>
            <a:pPr algn="l"/>
            <a:r>
              <a:rPr lang="en" sz="2800" b="0" i="0" u="none" strike="noStrike" dirty="0">
                <a:solidFill>
                  <a:srgbClr val="374151"/>
                </a:solidFill>
                <a:effectLst/>
                <a:latin typeface="ui-sans-serif"/>
              </a:rPr>
              <a:t>Thank U!</a:t>
            </a:r>
          </a:p>
          <a:p>
            <a:pPr algn="l"/>
            <a:endParaRPr lang="en" sz="2800" dirty="0">
              <a:solidFill>
                <a:srgbClr val="374151"/>
              </a:solidFill>
              <a:latin typeface="ui-sans-serif"/>
            </a:endParaRPr>
          </a:p>
          <a:p>
            <a:pPr algn="l"/>
            <a:endParaRPr lang="en" sz="2800" b="0" i="0" u="none" strike="noStrike" dirty="0">
              <a:solidFill>
                <a:srgbClr val="374151"/>
              </a:solidFill>
              <a:effectLst/>
              <a:latin typeface="ui-sans-serif"/>
            </a:endParaRPr>
          </a:p>
        </p:txBody>
      </p:sp>
      <p:pic>
        <p:nvPicPr>
          <p:cNvPr id="9" name="Рисунок 8" descr="Изображение выглядит как текст, снимок экрана, линия, диаграмма&#10;&#10;Контент, сгенерированный ИИ, может содержать ошибки.">
            <a:extLst>
              <a:ext uri="{FF2B5EF4-FFF2-40B4-BE49-F238E27FC236}">
                <a16:creationId xmlns:a16="http://schemas.microsoft.com/office/drawing/2014/main" id="{4D56681A-E17C-6947-9516-E280F3177407}"/>
              </a:ext>
            </a:extLst>
          </p:cNvPr>
          <p:cNvPicPr>
            <a:picLocks noChangeAspect="1"/>
          </p:cNvPicPr>
          <p:nvPr/>
        </p:nvPicPr>
        <p:blipFill>
          <a:blip r:embed="rId2"/>
          <a:stretch>
            <a:fillRect/>
          </a:stretch>
        </p:blipFill>
        <p:spPr>
          <a:xfrm>
            <a:off x="7041266" y="1559590"/>
            <a:ext cx="4572000" cy="2933700"/>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8C8DCB-9950-E2D0-BCC2-FA461735190E}"/>
              </a:ext>
            </a:extLst>
          </p:cNvPr>
          <p:cNvSpPr>
            <a:spLocks noGrp="1"/>
          </p:cNvSpPr>
          <p:nvPr>
            <p:ph type="title"/>
          </p:nvPr>
        </p:nvSpPr>
        <p:spPr>
          <a:xfrm>
            <a:off x="5868557" y="1138036"/>
            <a:ext cx="5444382" cy="1402470"/>
          </a:xfrm>
        </p:spPr>
        <p:txBody>
          <a:bodyPr anchor="t">
            <a:normAutofit/>
          </a:bodyPr>
          <a:lstStyle/>
          <a:p>
            <a:r>
              <a:rPr lang="ru-UA" sz="3000" b="1" kern="0">
                <a:latin typeface="Arial" panose="020B0604020202020204" pitchFamily="34" charset="0"/>
                <a:ea typeface="Times New Roman" panose="02020603050405020304" pitchFamily="18" charset="0"/>
              </a:rPr>
              <a:t>The Debate on the Legal Force of the UDHR</a:t>
            </a:r>
            <a:br>
              <a:rPr lang="ru-UA" sz="3000" kern="100">
                <a:latin typeface="Times New Roman" panose="02020603050405020304" pitchFamily="18" charset="0"/>
                <a:ea typeface="Aptos" panose="020B0004020202020204" pitchFamily="34" charset="0"/>
              </a:rPr>
            </a:br>
            <a:endParaRPr lang="ru-UA" sz="3000"/>
          </a:p>
        </p:txBody>
      </p:sp>
      <p:pic>
        <p:nvPicPr>
          <p:cNvPr id="5" name="Picture 4" descr="Аналоговая доска с информацией о рейсах">
            <a:extLst>
              <a:ext uri="{FF2B5EF4-FFF2-40B4-BE49-F238E27FC236}">
                <a16:creationId xmlns:a16="http://schemas.microsoft.com/office/drawing/2014/main" id="{6F191D0B-93AB-7091-D573-EFD5B3E28F4D}"/>
              </a:ext>
            </a:extLst>
          </p:cNvPr>
          <p:cNvPicPr>
            <a:picLocks noChangeAspect="1"/>
          </p:cNvPicPr>
          <p:nvPr/>
        </p:nvPicPr>
        <p:blipFill>
          <a:blip r:embed="rId2"/>
          <a:srcRect l="22434" r="27428" b="-1"/>
          <a:stretch/>
        </p:blipFill>
        <p:spPr>
          <a:xfrm>
            <a:off x="-1" y="10"/>
            <a:ext cx="5151179" cy="6857990"/>
          </a:xfrm>
          <a:prstGeom prst="rect">
            <a:avLst/>
          </a:prstGeom>
        </p:spPr>
      </p:pic>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B82946CD-8C9A-58F8-B19D-B5369D1CE93A}"/>
              </a:ext>
            </a:extLst>
          </p:cNvPr>
          <p:cNvSpPr>
            <a:spLocks noGrp="1"/>
          </p:cNvSpPr>
          <p:nvPr>
            <p:ph sz="quarter" idx="13"/>
          </p:nvPr>
        </p:nvSpPr>
        <p:spPr>
          <a:xfrm>
            <a:off x="5868557" y="2551176"/>
            <a:ext cx="5444382" cy="3591207"/>
          </a:xfrm>
        </p:spPr>
        <p:txBody>
          <a:bodyPr>
            <a:normAutofit/>
          </a:bodyPr>
          <a:lstStyle/>
          <a:p>
            <a:pPr marL="342900" lvl="0" indent="-342900">
              <a:buSzPts val="1000"/>
              <a:buFont typeface="Symbol" pitchFamily="2" charset="2"/>
              <a:buChar char=""/>
              <a:tabLst>
                <a:tab pos="457200" algn="l"/>
              </a:tabLst>
            </a:pPr>
            <a:r>
              <a:rPr lang="ru-UA" sz="1700" b="1" kern="0" dirty="0">
                <a:effectLst/>
                <a:latin typeface="Arial" panose="020B0604020202020204" pitchFamily="34" charset="0"/>
                <a:ea typeface="Times New Roman" panose="02020603050405020304" pitchFamily="18" charset="0"/>
              </a:rPr>
              <a:t>Comparison with Binding Treaties:</a:t>
            </a:r>
            <a:endParaRPr lang="ru-UA" sz="1700" kern="100" dirty="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700" kern="0" dirty="0">
                <a:effectLst/>
                <a:latin typeface="Arial" panose="020B0604020202020204" pitchFamily="34" charset="0"/>
                <a:ea typeface="Times New Roman" panose="02020603050405020304" pitchFamily="18" charset="0"/>
                <a:cs typeface="Times New Roman" panose="02020603050405020304" pitchFamily="18" charset="0"/>
              </a:rPr>
              <a:t>International Covenant on Civil and Political Rights (ICCPR). </a:t>
            </a:r>
            <a:endParaRPr lang="ru-UA" sz="17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ru-UA" sz="1700" kern="0" dirty="0">
                <a:effectLst/>
                <a:latin typeface="Arial" panose="020B0604020202020204" pitchFamily="34" charset="0"/>
                <a:ea typeface="Times New Roman" panose="02020603050405020304" pitchFamily="18" charset="0"/>
                <a:hlinkClick r:id="rId3"/>
              </a:rPr>
              <a:t>ICCPR Text</a:t>
            </a:r>
            <a:endParaRPr lang="ru-UA" sz="1700" kern="100" dirty="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700" kern="0" dirty="0">
                <a:effectLst/>
                <a:latin typeface="Arial" panose="020B0604020202020204" pitchFamily="34" charset="0"/>
                <a:ea typeface="Times New Roman" panose="02020603050405020304" pitchFamily="18" charset="0"/>
                <a:cs typeface="Times New Roman" panose="02020603050405020304" pitchFamily="18" charset="0"/>
              </a:rPr>
              <a:t>International Covenant on Economic, Social, and Cultural Rights (ICESCR). </a:t>
            </a:r>
            <a:endParaRPr lang="ru-UA" sz="17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ru-UA" sz="1700" kern="0" dirty="0">
                <a:effectLst/>
                <a:latin typeface="Arial" panose="020B0604020202020204" pitchFamily="34" charset="0"/>
                <a:ea typeface="Times New Roman" panose="02020603050405020304" pitchFamily="18" charset="0"/>
                <a:hlinkClick r:id="rId4"/>
              </a:rPr>
              <a:t>ICESCR Text</a:t>
            </a:r>
            <a:endParaRPr lang="ru-UA" sz="1700" kern="100" dirty="0">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700" b="1" kern="0" dirty="0">
                <a:effectLst/>
                <a:latin typeface="Arial" panose="020B0604020202020204" pitchFamily="34" charset="0"/>
                <a:ea typeface="Times New Roman" panose="02020603050405020304" pitchFamily="18" charset="0"/>
              </a:rPr>
              <a:t>Scholarly Perspectives:</a:t>
            </a:r>
            <a:endParaRPr lang="ru-UA" sz="1700" kern="100" dirty="0">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700" kern="0" dirty="0">
                <a:effectLst/>
                <a:latin typeface="Arial" panose="020B0604020202020204" pitchFamily="34" charset="0"/>
                <a:ea typeface="Times New Roman" panose="02020603050405020304" pitchFamily="18" charset="0"/>
                <a:cs typeface="Times New Roman" panose="02020603050405020304" pitchFamily="18" charset="0"/>
              </a:rPr>
              <a:t>Role of the UDHR in shaping modern international law.</a:t>
            </a:r>
            <a:endParaRPr lang="ru-UA" sz="17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buSzPts val="1000"/>
              <a:buFont typeface="Symbol" pitchFamily="2" charset="2"/>
              <a:buChar char=""/>
              <a:tabLst>
                <a:tab pos="457200" algn="l"/>
              </a:tabLst>
            </a:pPr>
            <a:r>
              <a:rPr lang="ru-UA" sz="1700" b="1" kern="0" dirty="0">
                <a:effectLst/>
                <a:latin typeface="Arial" panose="020B0604020202020204" pitchFamily="34" charset="0"/>
                <a:ea typeface="Times New Roman" panose="02020603050405020304" pitchFamily="18" charset="0"/>
              </a:rPr>
              <a:t>Future Developments: </a:t>
            </a:r>
            <a:r>
              <a:rPr lang="ru-UA" sz="1700" kern="0" dirty="0">
                <a:effectLst/>
                <a:latin typeface="Arial" panose="020B0604020202020204" pitchFamily="34" charset="0"/>
                <a:ea typeface="Times New Roman" panose="02020603050405020304" pitchFamily="18" charset="0"/>
              </a:rPr>
              <a:t>Strengthening its legal impact.</a:t>
            </a:r>
            <a:endParaRPr lang="ru-UA" sz="1700" kern="100" dirty="0">
              <a:effectLst/>
              <a:latin typeface="Times New Roman" panose="02020603050405020304" pitchFamily="18" charset="0"/>
              <a:ea typeface="Aptos" panose="020B0004020202020204" pitchFamily="34" charset="0"/>
            </a:endParaRPr>
          </a:p>
          <a:p>
            <a:endParaRPr lang="ru-UA" sz="1700" dirty="0"/>
          </a:p>
        </p:txBody>
      </p:sp>
    </p:spTree>
    <p:extLst>
      <p:ext uri="{BB962C8B-B14F-4D97-AF65-F5344CB8AC3E}">
        <p14:creationId xmlns:p14="http://schemas.microsoft.com/office/powerpoint/2010/main" val="1330680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4A92F73-7A49-524B-395E-554130A87AA5}"/>
              </a:ext>
            </a:extLst>
          </p:cNvPr>
          <p:cNvSpPr>
            <a:spLocks noGrp="1"/>
          </p:cNvSpPr>
          <p:nvPr>
            <p:ph type="title"/>
          </p:nvPr>
        </p:nvSpPr>
        <p:spPr>
          <a:xfrm>
            <a:off x="761800" y="762001"/>
            <a:ext cx="5334197" cy="1708242"/>
          </a:xfrm>
        </p:spPr>
        <p:txBody>
          <a:bodyPr anchor="ctr">
            <a:normAutofit/>
          </a:bodyPr>
          <a:lstStyle/>
          <a:p>
            <a:r>
              <a:rPr lang="en" sz="3700" b="1"/>
              <a:t>International Covenant on Civil and Political Rights (ICCPR)</a:t>
            </a:r>
            <a:endParaRPr lang="ru-UA" sz="3700"/>
          </a:p>
        </p:txBody>
      </p:sp>
      <p:sp>
        <p:nvSpPr>
          <p:cNvPr id="3" name="Объект 2">
            <a:extLst>
              <a:ext uri="{FF2B5EF4-FFF2-40B4-BE49-F238E27FC236}">
                <a16:creationId xmlns:a16="http://schemas.microsoft.com/office/drawing/2014/main" id="{29C96C2E-9220-1CC3-6DA5-7209E769CA07}"/>
              </a:ext>
            </a:extLst>
          </p:cNvPr>
          <p:cNvSpPr>
            <a:spLocks noGrp="1"/>
          </p:cNvSpPr>
          <p:nvPr>
            <p:ph sz="quarter" idx="13"/>
          </p:nvPr>
        </p:nvSpPr>
        <p:spPr>
          <a:xfrm>
            <a:off x="761800" y="2470244"/>
            <a:ext cx="5334197" cy="3769835"/>
          </a:xfrm>
        </p:spPr>
        <p:txBody>
          <a:bodyPr anchor="ctr">
            <a:normAutofit/>
          </a:bodyPr>
          <a:lstStyle/>
          <a:p>
            <a:endParaRPr lang="en" sz="2000" b="0" i="0" u="none" strike="noStrike">
              <a:effectLst/>
            </a:endParaRPr>
          </a:p>
          <a:p>
            <a:pPr>
              <a:buFont typeface="Arial" panose="020B0604020202020204" pitchFamily="34" charset="0"/>
              <a:buChar char="•"/>
            </a:pPr>
            <a:r>
              <a:rPr lang="en" sz="2000" b="1" i="0" u="none" strike="noStrike">
                <a:effectLst/>
              </a:rPr>
              <a:t>Overview:</a:t>
            </a:r>
            <a:r>
              <a:rPr lang="en" sz="2000" b="0" i="0" u="none" strike="noStrike">
                <a:effectLst/>
              </a:rPr>
              <a:t> Adopted by the UN General Assembly in 1966 and entered into force in 1976.</a:t>
            </a:r>
          </a:p>
          <a:p>
            <a:pPr>
              <a:buFont typeface="Arial" panose="020B0604020202020204" pitchFamily="34" charset="0"/>
              <a:buChar char="•"/>
            </a:pPr>
            <a:r>
              <a:rPr lang="en" sz="2000" b="1" i="0" u="none" strike="noStrike">
                <a:effectLst/>
              </a:rPr>
              <a:t>Purpose:</a:t>
            </a:r>
            <a:r>
              <a:rPr lang="en" sz="2000" b="0" i="0" u="none" strike="noStrike">
                <a:effectLst/>
              </a:rPr>
              <a:t> To protect civil and political rights such as the right to life, freedom of speech, and freedom of religion.</a:t>
            </a:r>
          </a:p>
          <a:p>
            <a:pPr>
              <a:buFont typeface="Arial" panose="020B0604020202020204" pitchFamily="34" charset="0"/>
              <a:buChar char="•"/>
            </a:pPr>
            <a:r>
              <a:rPr lang="en" sz="2000" b="1" i="0" u="none" strike="noStrike">
                <a:effectLst/>
              </a:rPr>
              <a:t>Link to Full Text: </a:t>
            </a:r>
            <a:r>
              <a:rPr lang="en" sz="2000" b="0" i="0" u="none" strike="noStrike">
                <a:effectLst/>
                <a:hlinkClick r:id="rId2"/>
              </a:rPr>
              <a:t>https://www.ohchr.org/en/instruments-mechanisms/instruments/international-covenant-civil-and-political-rights</a:t>
            </a:r>
            <a:endParaRPr lang="en" sz="2000" b="0" i="0" u="none" strike="noStrike">
              <a:effectLst/>
            </a:endParaRPr>
          </a:p>
          <a:p>
            <a:pPr>
              <a:buFont typeface="Arial" panose="020B0604020202020204" pitchFamily="34" charset="0"/>
              <a:buChar char="•"/>
            </a:pPr>
            <a:endParaRPr lang="ru-UA" sz="2000"/>
          </a:p>
        </p:txBody>
      </p:sp>
      <p:pic>
        <p:nvPicPr>
          <p:cNvPr id="5" name="Picture 4" descr="Иллюстрация глобальной совокупности">
            <a:extLst>
              <a:ext uri="{FF2B5EF4-FFF2-40B4-BE49-F238E27FC236}">
                <a16:creationId xmlns:a16="http://schemas.microsoft.com/office/drawing/2014/main" id="{9B618819-82BB-BCC3-8613-0A640C908C20}"/>
              </a:ext>
            </a:extLst>
          </p:cNvPr>
          <p:cNvPicPr>
            <a:picLocks noChangeAspect="1"/>
          </p:cNvPicPr>
          <p:nvPr/>
        </p:nvPicPr>
        <p:blipFill>
          <a:blip r:embed="rId3"/>
          <a:srcRect l="28961" r="27356"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949017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F7CF7B02-A6F6-9734-4B14-091C952CD644}"/>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Key Provisions of the ICCPR</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167FFC89-96D0-C6CC-728C-9761760F4CE8}"/>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1" i="0" u="none" strike="noStrike">
                <a:solidFill>
                  <a:schemeClr val="tx2"/>
                </a:solidFill>
                <a:effectLst/>
              </a:rPr>
              <a:t>Article 1:</a:t>
            </a:r>
            <a:r>
              <a:rPr lang="en" sz="1800" b="0" i="0" u="none" strike="noStrike">
                <a:solidFill>
                  <a:schemeClr val="tx2"/>
                </a:solidFill>
                <a:effectLst/>
              </a:rPr>
              <a:t> Right of self-determination.</a:t>
            </a:r>
          </a:p>
          <a:p>
            <a:pPr>
              <a:buFont typeface="Arial" panose="020B0604020202020204" pitchFamily="34" charset="0"/>
              <a:buChar char="•"/>
            </a:pPr>
            <a:r>
              <a:rPr lang="en" sz="1800" b="1" i="0" u="none" strike="noStrike">
                <a:solidFill>
                  <a:schemeClr val="tx2"/>
                </a:solidFill>
                <a:effectLst/>
              </a:rPr>
              <a:t>Article 6:</a:t>
            </a:r>
            <a:r>
              <a:rPr lang="en" sz="1800" b="0" i="0" u="none" strike="noStrike">
                <a:solidFill>
                  <a:schemeClr val="tx2"/>
                </a:solidFill>
                <a:effectLst/>
              </a:rPr>
              <a:t> Right to life.</a:t>
            </a:r>
          </a:p>
          <a:p>
            <a:pPr>
              <a:buFont typeface="Arial" panose="020B0604020202020204" pitchFamily="34" charset="0"/>
              <a:buChar char="•"/>
            </a:pPr>
            <a:r>
              <a:rPr lang="en" sz="1800" b="1" i="0" u="none" strike="noStrike">
                <a:solidFill>
                  <a:schemeClr val="tx2"/>
                </a:solidFill>
                <a:effectLst/>
              </a:rPr>
              <a:t>Article 19:</a:t>
            </a:r>
            <a:r>
              <a:rPr lang="en" sz="1800" b="0" i="0" u="none" strike="noStrike">
                <a:solidFill>
                  <a:schemeClr val="tx2"/>
                </a:solidFill>
                <a:effectLst/>
              </a:rPr>
              <a:t> Freedom of expression.</a:t>
            </a:r>
          </a:p>
          <a:p>
            <a:pPr>
              <a:buFont typeface="Arial" panose="020B0604020202020204" pitchFamily="34" charset="0"/>
              <a:buChar char="•"/>
            </a:pPr>
            <a:r>
              <a:rPr lang="en" sz="1800" b="1" i="0" u="none" strike="noStrike">
                <a:solidFill>
                  <a:schemeClr val="tx2"/>
                </a:solidFill>
                <a:effectLst/>
              </a:rPr>
              <a:t>Article 25:</a:t>
            </a:r>
            <a:r>
              <a:rPr lang="en" sz="1800" b="0" i="0" u="none" strike="noStrike">
                <a:solidFill>
                  <a:schemeClr val="tx2"/>
                </a:solidFill>
                <a:effectLst/>
              </a:rPr>
              <a:t> Right to participate in public affairs.</a:t>
            </a:r>
          </a:p>
          <a:p>
            <a:pPr>
              <a:buFont typeface="Arial" panose="020B0604020202020204" pitchFamily="34" charset="0"/>
              <a:buChar char="•"/>
            </a:pPr>
            <a:r>
              <a:rPr lang="en" sz="1800" b="0" i="0" u="none" strike="noStrike">
                <a:solidFill>
                  <a:schemeClr val="tx2"/>
                </a:solidFill>
                <a:effectLst/>
                <a:hlinkClick r:id="rId2"/>
              </a:rPr>
              <a:t>https://www.ohchr.org/en/instruments-mechanisms/instruments/international-covenant-civil-and-political-rights</a:t>
            </a:r>
            <a:endParaRPr lang="ru-UA" sz="1800">
              <a:solidFill>
                <a:schemeClr val="tx2"/>
              </a:solidFill>
            </a:endParaRPr>
          </a:p>
        </p:txBody>
      </p:sp>
    </p:spTree>
    <p:extLst>
      <p:ext uri="{BB962C8B-B14F-4D97-AF65-F5344CB8AC3E}">
        <p14:creationId xmlns:p14="http://schemas.microsoft.com/office/powerpoint/2010/main" val="3053558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979D0E13-4B42-320E-0416-5C375B153B5D}"/>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Optional Protocols to the ICCPR</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60279CFC-E179-6CB5-9747-CB57A459EE91}"/>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1" i="0" u="none" strike="noStrike">
                <a:solidFill>
                  <a:schemeClr val="tx2"/>
                </a:solidFill>
                <a:effectLst/>
              </a:rPr>
              <a:t>First Optional Protocol:</a:t>
            </a:r>
            <a:r>
              <a:rPr lang="en" sz="1800" b="0" i="0" u="none" strike="noStrike">
                <a:solidFill>
                  <a:schemeClr val="tx2"/>
                </a:solidFill>
                <a:effectLst/>
              </a:rPr>
              <a:t> Allows individuals to submit complaints about violations.</a:t>
            </a:r>
          </a:p>
          <a:p>
            <a:pPr>
              <a:buFont typeface="Arial" panose="020B0604020202020204" pitchFamily="34" charset="0"/>
              <a:buChar char="•"/>
            </a:pPr>
            <a:r>
              <a:rPr lang="en" sz="1800" b="1" i="0" u="none" strike="noStrike">
                <a:solidFill>
                  <a:schemeClr val="tx2"/>
                </a:solidFill>
                <a:effectLst/>
              </a:rPr>
              <a:t>Second Optional Protocol:</a:t>
            </a:r>
            <a:r>
              <a:rPr lang="en" sz="1800" b="0" i="0" u="none" strike="noStrike">
                <a:solidFill>
                  <a:schemeClr val="tx2"/>
                </a:solidFill>
                <a:effectLst/>
              </a:rPr>
              <a:t> Aims at the abolition of the death penalty.</a:t>
            </a:r>
          </a:p>
          <a:p>
            <a:pPr>
              <a:buFont typeface="Arial" panose="020B0604020202020204" pitchFamily="34" charset="0"/>
              <a:buChar char="•"/>
            </a:pPr>
            <a:r>
              <a:rPr lang="en" sz="1800" b="1" i="0" u="none" strike="noStrike">
                <a:solidFill>
                  <a:schemeClr val="tx2"/>
                </a:solidFill>
                <a:effectLst/>
              </a:rPr>
              <a:t>Link to Optional Protocol: </a:t>
            </a:r>
            <a:r>
              <a:rPr lang="en" sz="1800" b="0" i="0" u="none" strike="noStrike">
                <a:solidFill>
                  <a:schemeClr val="tx2"/>
                </a:solidFill>
                <a:effectLst/>
                <a:hlinkClick r:id="rId2"/>
              </a:rPr>
              <a:t>https://www.ohchr.org/en/instruments-mechanisms/instruments/optional-protocol-international-covenant-civil-and-political?</a:t>
            </a:r>
            <a:endParaRPr lang="en" sz="1800" b="0" i="0" u="none" strike="noStrike">
              <a:solidFill>
                <a:schemeClr val="tx2"/>
              </a:solidFill>
              <a:effectLst/>
            </a:endParaRPr>
          </a:p>
          <a:p>
            <a:pPr>
              <a:buFont typeface="Arial" panose="020B0604020202020204" pitchFamily="34" charset="0"/>
              <a:buChar char="•"/>
            </a:pPr>
            <a:endParaRPr lang="en" sz="1800" b="0" i="0" u="none" strike="noStrike">
              <a:solidFill>
                <a:schemeClr val="tx2"/>
              </a:solidFill>
              <a:effectLst/>
            </a:endParaRPr>
          </a:p>
          <a:p>
            <a:pPr>
              <a:buFont typeface="Arial" panose="020B0604020202020204" pitchFamily="34" charset="0"/>
              <a:buChar char="•"/>
            </a:pPr>
            <a:endParaRPr lang="ru-UA" sz="1800">
              <a:solidFill>
                <a:schemeClr val="tx2"/>
              </a:solidFill>
            </a:endParaRPr>
          </a:p>
        </p:txBody>
      </p:sp>
    </p:spTree>
    <p:extLst>
      <p:ext uri="{BB962C8B-B14F-4D97-AF65-F5344CB8AC3E}">
        <p14:creationId xmlns:p14="http://schemas.microsoft.com/office/powerpoint/2010/main" val="1360513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BF3D5BA-B625-5F82-3BA1-8BBC21A68A31}"/>
              </a:ext>
            </a:extLst>
          </p:cNvPr>
          <p:cNvSpPr>
            <a:spLocks noGrp="1"/>
          </p:cNvSpPr>
          <p:nvPr>
            <p:ph type="title"/>
          </p:nvPr>
        </p:nvSpPr>
        <p:spPr>
          <a:xfrm>
            <a:off x="1171074" y="1396686"/>
            <a:ext cx="3240506" cy="4064628"/>
          </a:xfrm>
        </p:spPr>
        <p:txBody>
          <a:bodyPr>
            <a:normAutofit/>
          </a:bodyPr>
          <a:lstStyle/>
          <a:p>
            <a:r>
              <a:rPr lang="en" sz="3400" b="1" i="0" u="none" strike="noStrike">
                <a:solidFill>
                  <a:srgbClr val="FFFFFF"/>
                </a:solidFill>
                <a:effectLst/>
              </a:rPr>
              <a:t>Case Study: Ahmadou Sadio Diallo (Republic of Guinea v. Democratic Republic of the Congo)</a:t>
            </a:r>
            <a:br>
              <a:rPr lang="en" sz="3400" b="0" i="0" u="none" strike="noStrike">
                <a:solidFill>
                  <a:srgbClr val="FFFFFF"/>
                </a:solidFill>
                <a:effectLst/>
              </a:rPr>
            </a:br>
            <a:endParaRPr lang="ru-UA" sz="3400">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Объект 2">
            <a:extLst>
              <a:ext uri="{FF2B5EF4-FFF2-40B4-BE49-F238E27FC236}">
                <a16:creationId xmlns:a16="http://schemas.microsoft.com/office/drawing/2014/main" id="{605C7488-9427-2983-F61E-823B99D2659B}"/>
              </a:ext>
            </a:extLst>
          </p:cNvPr>
          <p:cNvSpPr>
            <a:spLocks noGrp="1"/>
          </p:cNvSpPr>
          <p:nvPr>
            <p:ph sz="quarter" idx="13"/>
          </p:nvPr>
        </p:nvSpPr>
        <p:spPr>
          <a:xfrm>
            <a:off x="5370153" y="1526033"/>
            <a:ext cx="5536397" cy="3935281"/>
          </a:xfrm>
        </p:spPr>
        <p:txBody>
          <a:bodyPr>
            <a:normAutofit/>
          </a:bodyPr>
          <a:lstStyle/>
          <a:p>
            <a:pPr>
              <a:buFont typeface="Arial" panose="020B0604020202020204" pitchFamily="34" charset="0"/>
              <a:buChar char="•"/>
            </a:pPr>
            <a:r>
              <a:rPr lang="en" sz="2400" b="1" i="0" u="none" strike="noStrike">
                <a:effectLst/>
              </a:rPr>
              <a:t>Background:</a:t>
            </a:r>
            <a:r>
              <a:rPr lang="en" sz="2400" b="0" i="0" u="none" strike="noStrike">
                <a:effectLst/>
              </a:rPr>
              <a:t> Guinea filed a case on behalf of Diallo, alleging unlawful detention and expulsion by the DRC.</a:t>
            </a:r>
          </a:p>
          <a:p>
            <a:pPr>
              <a:buFont typeface="Arial" panose="020B0604020202020204" pitchFamily="34" charset="0"/>
              <a:buChar char="•"/>
            </a:pPr>
            <a:r>
              <a:rPr lang="en" sz="2400" b="1" i="0" u="none" strike="noStrike">
                <a:effectLst/>
              </a:rPr>
              <a:t>ICJ Findings:</a:t>
            </a:r>
            <a:r>
              <a:rPr lang="en" sz="2400" b="0" i="0" u="none" strike="noStrike">
                <a:effectLst/>
              </a:rPr>
              <a:t> The DRC violated Diallo's rights under the ICCPR, including arbitrary detention and expulsion without due process.</a:t>
            </a:r>
          </a:p>
          <a:p>
            <a:endParaRPr lang="en" sz="2400">
              <a:hlinkClick r:id="rId2"/>
            </a:endParaRPr>
          </a:p>
          <a:p>
            <a:r>
              <a:rPr lang="en" sz="2400">
                <a:hlinkClick r:id="rId3"/>
              </a:rPr>
              <a:t>https://www.corteidh.or.cr/tablas/r26998.pdf</a:t>
            </a:r>
            <a:endParaRPr lang="en" sz="2400"/>
          </a:p>
          <a:p>
            <a:pPr marL="0" indent="0">
              <a:buNone/>
            </a:pPr>
            <a:endParaRPr lang="en" sz="2400"/>
          </a:p>
          <a:p>
            <a:endParaRPr lang="en" sz="2400"/>
          </a:p>
          <a:p>
            <a:endParaRPr lang="en" sz="2400"/>
          </a:p>
          <a:p>
            <a:endParaRPr lang="ru-UA" sz="2400"/>
          </a:p>
        </p:txBody>
      </p:sp>
    </p:spTree>
    <p:extLst>
      <p:ext uri="{BB962C8B-B14F-4D97-AF65-F5344CB8AC3E}">
        <p14:creationId xmlns:p14="http://schemas.microsoft.com/office/powerpoint/2010/main" val="730492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074A9D31-C6FC-5C14-4BF7-6239764FDB5F}"/>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International Covenant on Economic, Social and Cultural Rights (ICESCR)</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22606117-76D9-0460-2A0A-31F39F06F2E1}"/>
              </a:ext>
            </a:extLst>
          </p:cNvPr>
          <p:cNvSpPr>
            <a:spLocks noGrp="1"/>
          </p:cNvSpPr>
          <p:nvPr>
            <p:ph sz="quarter" idx="13"/>
          </p:nvPr>
        </p:nvSpPr>
        <p:spPr>
          <a:xfrm>
            <a:off x="6172200" y="804672"/>
            <a:ext cx="5221224" cy="5230368"/>
          </a:xfrm>
        </p:spPr>
        <p:txBody>
          <a:bodyPr anchor="ctr">
            <a:normAutofit/>
          </a:bodyPr>
          <a:lstStyle/>
          <a:p>
            <a:r>
              <a:rPr lang="en" sz="1800" b="1" i="0" u="none" strike="noStrike">
                <a:solidFill>
                  <a:schemeClr val="tx2"/>
                </a:solidFill>
                <a:effectLst/>
              </a:rPr>
              <a:t>Slide 1: Introduction to the ICESCR</a:t>
            </a:r>
            <a:endParaRPr lang="en" sz="1800" b="0" i="0" u="none" strike="noStrike">
              <a:solidFill>
                <a:schemeClr val="tx2"/>
              </a:solidFill>
              <a:effectLst/>
            </a:endParaRPr>
          </a:p>
          <a:p>
            <a:pPr>
              <a:buFont typeface="Arial" panose="020B0604020202020204" pitchFamily="34" charset="0"/>
              <a:buChar char="•"/>
            </a:pPr>
            <a:r>
              <a:rPr lang="en" sz="1800" b="1" i="0" u="none" strike="noStrike">
                <a:solidFill>
                  <a:schemeClr val="tx2"/>
                </a:solidFill>
                <a:effectLst/>
              </a:rPr>
              <a:t>Overview:</a:t>
            </a:r>
            <a:r>
              <a:rPr lang="en" sz="1800" b="0" i="0" u="none" strike="noStrike">
                <a:solidFill>
                  <a:schemeClr val="tx2"/>
                </a:solidFill>
                <a:effectLst/>
              </a:rPr>
              <a:t> Adopted by the UN General Assembly in 1966 and entered into force in 1976.</a:t>
            </a:r>
          </a:p>
          <a:p>
            <a:pPr>
              <a:buFont typeface="Arial" panose="020B0604020202020204" pitchFamily="34" charset="0"/>
              <a:buChar char="•"/>
            </a:pPr>
            <a:r>
              <a:rPr lang="en" sz="1800" b="1" i="0" u="none" strike="noStrike">
                <a:solidFill>
                  <a:schemeClr val="tx2"/>
                </a:solidFill>
                <a:effectLst/>
              </a:rPr>
              <a:t>Purpose:</a:t>
            </a:r>
            <a:r>
              <a:rPr lang="en" sz="1800" b="0" i="0" u="none" strike="noStrike">
                <a:solidFill>
                  <a:schemeClr val="tx2"/>
                </a:solidFill>
                <a:effectLst/>
              </a:rPr>
              <a:t> To protect economic, social, and cultural rights, including rights to work, education, and health.</a:t>
            </a:r>
          </a:p>
          <a:p>
            <a:pPr>
              <a:buFont typeface="Arial" panose="020B0604020202020204" pitchFamily="34" charset="0"/>
              <a:buChar char="•"/>
            </a:pPr>
            <a:r>
              <a:rPr lang="en" sz="1800" b="1" i="0" u="none" strike="noStrike">
                <a:solidFill>
                  <a:schemeClr val="tx2"/>
                </a:solidFill>
                <a:effectLst/>
              </a:rPr>
              <a:t>Link to Full Text </a:t>
            </a:r>
            <a:r>
              <a:rPr lang="en" sz="1800" b="0" i="0" u="none" strike="noStrike">
                <a:solidFill>
                  <a:schemeClr val="tx2"/>
                </a:solidFill>
                <a:effectLst/>
                <a:hlinkClick r:id="rId2"/>
              </a:rPr>
              <a:t>https://www.ohchr.org/en/instruments-mechanisms/instruments/international-covenant-economic-social-and-cultural-rights</a:t>
            </a:r>
            <a:r>
              <a:rPr lang="en" sz="1800" b="0" i="0" u="none" strike="noStrike">
                <a:solidFill>
                  <a:schemeClr val="tx2"/>
                </a:solidFill>
                <a:effectLst/>
              </a:rPr>
              <a:t>?</a:t>
            </a:r>
          </a:p>
          <a:p>
            <a:pPr>
              <a:buFont typeface="Arial" panose="020B0604020202020204" pitchFamily="34" charset="0"/>
              <a:buChar char="•"/>
            </a:pPr>
            <a:endParaRPr lang="ru-UA" sz="1800">
              <a:solidFill>
                <a:schemeClr val="tx2"/>
              </a:solidFill>
            </a:endParaRPr>
          </a:p>
        </p:txBody>
      </p:sp>
    </p:spTree>
    <p:extLst>
      <p:ext uri="{BB962C8B-B14F-4D97-AF65-F5344CB8AC3E}">
        <p14:creationId xmlns:p14="http://schemas.microsoft.com/office/powerpoint/2010/main" val="2321211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Заголовок 1">
            <a:extLst>
              <a:ext uri="{FF2B5EF4-FFF2-40B4-BE49-F238E27FC236}">
                <a16:creationId xmlns:a16="http://schemas.microsoft.com/office/drawing/2014/main" id="{2AFD845E-2B65-3F77-1010-7710B3131A46}"/>
              </a:ext>
            </a:extLst>
          </p:cNvPr>
          <p:cNvSpPr>
            <a:spLocks noGrp="1"/>
          </p:cNvSpPr>
          <p:nvPr>
            <p:ph type="title"/>
          </p:nvPr>
        </p:nvSpPr>
        <p:spPr>
          <a:xfrm>
            <a:off x="640080" y="1243013"/>
            <a:ext cx="3855720" cy="4371974"/>
          </a:xfrm>
        </p:spPr>
        <p:txBody>
          <a:bodyPr>
            <a:normAutofit/>
          </a:bodyPr>
          <a:lstStyle/>
          <a:p>
            <a:r>
              <a:rPr lang="en" sz="3600" b="1" i="0" u="none" strike="noStrike">
                <a:solidFill>
                  <a:schemeClr val="tx2"/>
                </a:solidFill>
                <a:effectLst/>
              </a:rPr>
              <a:t>Key Provisions of the ICESCR</a:t>
            </a:r>
            <a:br>
              <a:rPr lang="en" sz="3600" b="0" i="0" u="none" strike="noStrike">
                <a:solidFill>
                  <a:schemeClr val="tx2"/>
                </a:solidFill>
                <a:effectLst/>
              </a:rPr>
            </a:br>
            <a:endParaRPr lang="ru-UA" sz="3600">
              <a:solidFill>
                <a:schemeClr val="tx2"/>
              </a:solidFill>
            </a:endParaRPr>
          </a:p>
        </p:txBody>
      </p:sp>
      <p:sp>
        <p:nvSpPr>
          <p:cNvPr id="3" name="Объект 2">
            <a:extLst>
              <a:ext uri="{FF2B5EF4-FFF2-40B4-BE49-F238E27FC236}">
                <a16:creationId xmlns:a16="http://schemas.microsoft.com/office/drawing/2014/main" id="{C38E192F-4D53-837C-172F-B22CFD4D739C}"/>
              </a:ext>
            </a:extLst>
          </p:cNvPr>
          <p:cNvSpPr>
            <a:spLocks noGrp="1"/>
          </p:cNvSpPr>
          <p:nvPr>
            <p:ph sz="quarter" idx="13"/>
          </p:nvPr>
        </p:nvSpPr>
        <p:spPr>
          <a:xfrm>
            <a:off x="6172200" y="804672"/>
            <a:ext cx="5221224" cy="5230368"/>
          </a:xfrm>
        </p:spPr>
        <p:txBody>
          <a:bodyPr anchor="ctr">
            <a:normAutofit/>
          </a:bodyPr>
          <a:lstStyle/>
          <a:p>
            <a:pPr>
              <a:buFont typeface="Arial" panose="020B0604020202020204" pitchFamily="34" charset="0"/>
              <a:buChar char="•"/>
            </a:pPr>
            <a:r>
              <a:rPr lang="en" sz="1800" b="1" i="0" u="none" strike="noStrike">
                <a:solidFill>
                  <a:schemeClr val="tx2"/>
                </a:solidFill>
                <a:effectLst/>
              </a:rPr>
              <a:t>Article 1:</a:t>
            </a:r>
            <a:r>
              <a:rPr lang="en" sz="1800" b="0" i="0" u="none" strike="noStrike">
                <a:solidFill>
                  <a:schemeClr val="tx2"/>
                </a:solidFill>
                <a:effectLst/>
              </a:rPr>
              <a:t> Right of self-determination.</a:t>
            </a:r>
          </a:p>
          <a:p>
            <a:pPr>
              <a:buFont typeface="Arial" panose="020B0604020202020204" pitchFamily="34" charset="0"/>
              <a:buChar char="•"/>
            </a:pPr>
            <a:r>
              <a:rPr lang="en" sz="1800" b="1" i="0" u="none" strike="noStrike">
                <a:solidFill>
                  <a:schemeClr val="tx2"/>
                </a:solidFill>
                <a:effectLst/>
              </a:rPr>
              <a:t>Article 6:</a:t>
            </a:r>
            <a:r>
              <a:rPr lang="en" sz="1800" b="0" i="0" u="none" strike="noStrike">
                <a:solidFill>
                  <a:schemeClr val="tx2"/>
                </a:solidFill>
                <a:effectLst/>
              </a:rPr>
              <a:t> Right to work.</a:t>
            </a:r>
          </a:p>
          <a:p>
            <a:pPr>
              <a:buFont typeface="Arial" panose="020B0604020202020204" pitchFamily="34" charset="0"/>
              <a:buChar char="•"/>
            </a:pPr>
            <a:r>
              <a:rPr lang="en" sz="1800" b="1" i="0" u="none" strike="noStrike">
                <a:solidFill>
                  <a:schemeClr val="tx2"/>
                </a:solidFill>
                <a:effectLst/>
              </a:rPr>
              <a:t>Article 12:</a:t>
            </a:r>
            <a:r>
              <a:rPr lang="en" sz="1800" b="0" i="0" u="none" strike="noStrike">
                <a:solidFill>
                  <a:schemeClr val="tx2"/>
                </a:solidFill>
                <a:effectLst/>
              </a:rPr>
              <a:t> Right to the highest attainable standard of health.</a:t>
            </a:r>
          </a:p>
          <a:p>
            <a:pPr>
              <a:buFont typeface="Arial" panose="020B0604020202020204" pitchFamily="34" charset="0"/>
              <a:buChar char="•"/>
            </a:pPr>
            <a:r>
              <a:rPr lang="en" sz="1800" b="1" i="0" u="none" strike="noStrike">
                <a:solidFill>
                  <a:schemeClr val="tx2"/>
                </a:solidFill>
                <a:effectLst/>
              </a:rPr>
              <a:t>Article 13:</a:t>
            </a:r>
            <a:r>
              <a:rPr lang="en" sz="1800" b="0" i="0" u="none" strike="noStrike">
                <a:solidFill>
                  <a:schemeClr val="tx2"/>
                </a:solidFill>
                <a:effectLst/>
              </a:rPr>
              <a:t> Right to education.</a:t>
            </a:r>
          </a:p>
          <a:p>
            <a:pPr>
              <a:buFont typeface="Arial" panose="020B0604020202020204" pitchFamily="34" charset="0"/>
              <a:buChar char="•"/>
            </a:pPr>
            <a:r>
              <a:rPr lang="en" sz="1800">
                <a:solidFill>
                  <a:schemeClr val="tx2"/>
                </a:solidFill>
              </a:rPr>
              <a:t>Link </a:t>
            </a:r>
            <a:r>
              <a:rPr lang="en" sz="1800" b="0" i="0" u="none" strike="noStrike">
                <a:solidFill>
                  <a:schemeClr val="tx2"/>
                </a:solidFill>
                <a:effectLst/>
                <a:hlinkClick r:id="rId2"/>
              </a:rPr>
              <a:t>https://www.ohchr.org/en/instruments-mechanisms/instruments/international-covenant-economic-social-and-cultural-rights</a:t>
            </a:r>
            <a:endParaRPr lang="ru-UA" sz="1800">
              <a:solidFill>
                <a:schemeClr val="tx2"/>
              </a:solidFill>
            </a:endParaRPr>
          </a:p>
        </p:txBody>
      </p:sp>
    </p:spTree>
    <p:extLst>
      <p:ext uri="{BB962C8B-B14F-4D97-AF65-F5344CB8AC3E}">
        <p14:creationId xmlns:p14="http://schemas.microsoft.com/office/powerpoint/2010/main" val="137140270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1730</TotalTime>
  <Words>1323</Words>
  <Application>Microsoft Macintosh PowerPoint</Application>
  <PresentationFormat>Широкоэкранный</PresentationFormat>
  <Paragraphs>119</Paragraphs>
  <Slides>21</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21</vt:i4>
      </vt:variant>
    </vt:vector>
  </HeadingPairs>
  <TitlesOfParts>
    <vt:vector size="32" baseType="lpstr">
      <vt:lpstr>Aptos</vt:lpstr>
      <vt:lpstr>Aptos Display</vt:lpstr>
      <vt:lpstr>Arial</vt:lpstr>
      <vt:lpstr>Calibri</vt:lpstr>
      <vt:lpstr>Courier New</vt:lpstr>
      <vt:lpstr>Helvetica</vt:lpstr>
      <vt:lpstr>Symbol</vt:lpstr>
      <vt:lpstr>Times New Roman</vt:lpstr>
      <vt:lpstr>ui-sans-serif</vt:lpstr>
      <vt:lpstr>Wingdings</vt:lpstr>
      <vt:lpstr>Тема Office</vt:lpstr>
      <vt:lpstr>Unit 5 (2).  Human Rights Instruments The COVENANTS. .  </vt:lpstr>
      <vt:lpstr>Problems and Challenges in UDHR Direct Application </vt:lpstr>
      <vt:lpstr>The Debate on the Legal Force of the UDHR </vt:lpstr>
      <vt:lpstr>International Covenant on Civil and Political Rights (ICCPR)</vt:lpstr>
      <vt:lpstr>Key Provisions of the ICCPR </vt:lpstr>
      <vt:lpstr>Optional Protocols to the ICCPR </vt:lpstr>
      <vt:lpstr>Case Study: Ahmadou Sadio Diallo (Republic of Guinea v. Democratic Republic of the Congo) </vt:lpstr>
      <vt:lpstr>International Covenant on Economic, Social and Cultural Rights (ICESCR) </vt:lpstr>
      <vt:lpstr>Key Provisions of the ICESCR </vt:lpstr>
      <vt:lpstr>Optional Protocol to the ICESCR </vt:lpstr>
      <vt:lpstr>Case Study: Corporate Accountability for Abuses of Economic, Social, and Cultural Rights </vt:lpstr>
      <vt:lpstr>ECHR Case: Greece's Illegal Expulsion of Turkish Asylum Seeker </vt:lpstr>
      <vt:lpstr>Analysis and Impact of ICESCR Cases </vt:lpstr>
      <vt:lpstr>Application in European Union Law </vt:lpstr>
      <vt:lpstr>Implementation in Spanish Legislation </vt:lpstr>
      <vt:lpstr>The Debate on the Legal Force of the UDHR </vt:lpstr>
      <vt:lpstr>Case Study: Spain and Human Rights Mechanisms </vt:lpstr>
      <vt:lpstr>ECHR Case: Cyprus Authorities' Failure in Investigating Alleged Gang-Rape </vt:lpstr>
      <vt:lpstr>Rap as a CRIME? </vt:lpstr>
      <vt:lpstr>Chat GPT and…</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37</cp:revision>
  <dcterms:created xsi:type="dcterms:W3CDTF">2024-12-26T17:09:39Z</dcterms:created>
  <dcterms:modified xsi:type="dcterms:W3CDTF">2025-03-05T14:35:26Z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4dd16c-3145-49ee-83f9-a0532d9206d3_Enabled">
    <vt:lpwstr>true</vt:lpwstr>
  </property>
  <property fmtid="{D5CDD505-2E9C-101B-9397-08002B2CF9AE}" pid="3" name="MSIP_Label_504dd16c-3145-49ee-83f9-a0532d9206d3_SetDate">
    <vt:lpwstr>2025-02-18T08:20:01Z</vt:lpwstr>
  </property>
  <property fmtid="{D5CDD505-2E9C-101B-9397-08002B2CF9AE}" pid="4" name="MSIP_Label_504dd16c-3145-49ee-83f9-a0532d9206d3_Method">
    <vt:lpwstr>Standard</vt:lpwstr>
  </property>
  <property fmtid="{D5CDD505-2E9C-101B-9397-08002B2CF9AE}" pid="5" name="MSIP_Label_504dd16c-3145-49ee-83f9-a0532d9206d3_Name">
    <vt:lpwstr>Interno</vt:lpwstr>
  </property>
  <property fmtid="{D5CDD505-2E9C-101B-9397-08002B2CF9AE}" pid="6" name="MSIP_Label_504dd16c-3145-49ee-83f9-a0532d9206d3_SiteId">
    <vt:lpwstr>31651f30-e0e9-431c-8c5e-f5c49130f662</vt:lpwstr>
  </property>
  <property fmtid="{D5CDD505-2E9C-101B-9397-08002B2CF9AE}" pid="7" name="MSIP_Label_504dd16c-3145-49ee-83f9-a0532d9206d3_ActionId">
    <vt:lpwstr>23db5bbf-1ac8-43de-9168-917ad9a82216</vt:lpwstr>
  </property>
  <property fmtid="{D5CDD505-2E9C-101B-9397-08002B2CF9AE}" pid="8" name="MSIP_Label_504dd16c-3145-49ee-83f9-a0532d9206d3_ContentBits">
    <vt:lpwstr>1</vt:lpwstr>
  </property>
  <property fmtid="{D5CDD505-2E9C-101B-9397-08002B2CF9AE}" pid="9" name="MSIP_Label_504dd16c-3145-49ee-83f9-a0532d9206d3_Tag">
    <vt:lpwstr>10, 3, 0, 2</vt:lpwstr>
  </property>
  <property fmtid="{D5CDD505-2E9C-101B-9397-08002B2CF9AE}" pid="10" name="ClassificationContentMarkingHeaderLocations">
    <vt:lpwstr>Капля:8</vt:lpwstr>
  </property>
  <property fmtid="{D5CDD505-2E9C-101B-9397-08002B2CF9AE}" pid="11" name="ClassificationContentMarkingHeaderText">
    <vt:lpwstr>Interno</vt:lpwstr>
  </property>
</Properties>
</file>