
<file path=[Content_Types].xml><?xml version="1.0" encoding="utf-8"?>
<Types xmlns="http://schemas.openxmlformats.org/package/2006/content-types">
  <Default Extension="jpeg" ContentType="image/jpe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71" r:id="rId4"/>
    <p:sldId id="272" r:id="rId5"/>
    <p:sldId id="257" r:id="rId6"/>
    <p:sldId id="260" r:id="rId7"/>
    <p:sldId id="262" r:id="rId8"/>
    <p:sldId id="268" r:id="rId9"/>
    <p:sldId id="267" r:id="rId10"/>
    <p:sldId id="273" r:id="rId11"/>
    <p:sldId id="274" r:id="rId12"/>
    <p:sldId id="265" r:id="rId13"/>
    <p:sldId id="264" r:id="rId14"/>
    <p:sldId id="258" r:id="rId15"/>
    <p:sldId id="266" r:id="rId16"/>
    <p:sldId id="261" r:id="rId17"/>
    <p:sldId id="263" r:id="rId18"/>
    <p:sldId id="269" r:id="rId19"/>
    <p:sldId id="270"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8"/>
    <p:restoredTop sz="94686"/>
  </p:normalViewPr>
  <p:slideViewPr>
    <p:cSldViewPr snapToGrid="0" snapToObjects="1">
      <p:cViewPr varScale="1">
        <p:scale>
          <a:sx n="109" d="100"/>
          <a:sy n="109" d="100"/>
        </p:scale>
        <p:origin x="536"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svg"/><Relationship Id="rId1" Type="http://schemas.openxmlformats.org/officeDocument/2006/relationships/image" Target="../media/image3.svg"/><Relationship Id="rId6" Type="http://schemas.openxmlformats.org/officeDocument/2006/relationships/image" Target="../media/image8.svg"/><Relationship Id="rId5" Type="http://schemas.openxmlformats.org/officeDocument/2006/relationships/image" Target="../media/image7.svg"/><Relationship Id="rId4" Type="http://schemas.openxmlformats.org/officeDocument/2006/relationships/image" Target="../media/image6.svg"/></Relationships>
</file>

<file path=ppt/diagrams/_rels/drawing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svg"/><Relationship Id="rId1" Type="http://schemas.openxmlformats.org/officeDocument/2006/relationships/image" Target="../media/image3.svg"/><Relationship Id="rId6" Type="http://schemas.openxmlformats.org/officeDocument/2006/relationships/image" Target="../media/image8.svg"/><Relationship Id="rId5" Type="http://schemas.openxmlformats.org/officeDocument/2006/relationships/image" Target="../media/image7.sv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6B405A-02EF-4A7D-B6F1-3D4A3C2CBCCD}"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FC94FE15-E047-49CA-A124-8F4976A360DB}">
      <dgm:prSet/>
      <dgm:spPr/>
      <dgm:t>
        <a:bodyPr/>
        <a:lstStyle/>
        <a:p>
          <a:r>
            <a:rPr lang="en-US"/>
            <a:t>• Формальна модель кримінального права дедалі більше розходиться з реальним «каральним простором»</a:t>
          </a:r>
        </a:p>
      </dgm:t>
    </dgm:pt>
    <dgm:pt modelId="{D9CBE06F-844B-4CBF-9505-537B62100828}" type="parTrans" cxnId="{667165B7-4BBB-444C-9AE5-C7EB6B15F58F}">
      <dgm:prSet/>
      <dgm:spPr/>
      <dgm:t>
        <a:bodyPr/>
        <a:lstStyle/>
        <a:p>
          <a:endParaRPr lang="en-US"/>
        </a:p>
      </dgm:t>
    </dgm:pt>
    <dgm:pt modelId="{406C7CB3-11D2-4358-B1C1-C43D54AB33C7}" type="sibTrans" cxnId="{667165B7-4BBB-444C-9AE5-C7EB6B15F58F}">
      <dgm:prSet/>
      <dgm:spPr/>
      <dgm:t>
        <a:bodyPr/>
        <a:lstStyle/>
        <a:p>
          <a:endParaRPr lang="en-US"/>
        </a:p>
      </dgm:t>
    </dgm:pt>
    <dgm:pt modelId="{9DB38301-C9B3-426E-8C65-A692882D0AD6}">
      <dgm:prSet/>
      <dgm:spPr/>
      <dgm:t>
        <a:bodyPr/>
        <a:lstStyle/>
        <a:p>
          <a:r>
            <a:rPr lang="en-US"/>
            <a:t>• Норми адміністративного, санкційного, фінансового, податкового й спеціального законодавства розширюють каральну сферу</a:t>
          </a:r>
        </a:p>
      </dgm:t>
    </dgm:pt>
    <dgm:pt modelId="{3AF4A550-069E-4E7E-B5B9-ACF41E49F169}" type="parTrans" cxnId="{86F5637E-E6CE-44DD-8DDC-AC58049917C6}">
      <dgm:prSet/>
      <dgm:spPr/>
      <dgm:t>
        <a:bodyPr/>
        <a:lstStyle/>
        <a:p>
          <a:endParaRPr lang="en-US"/>
        </a:p>
      </dgm:t>
    </dgm:pt>
    <dgm:pt modelId="{9475EE16-442A-4BA0-8565-678AC07BBB6B}" type="sibTrans" cxnId="{86F5637E-E6CE-44DD-8DDC-AC58049917C6}">
      <dgm:prSet/>
      <dgm:spPr/>
      <dgm:t>
        <a:bodyPr/>
        <a:lstStyle/>
        <a:p>
          <a:endParaRPr lang="en-US"/>
        </a:p>
      </dgm:t>
    </dgm:pt>
    <dgm:pt modelId="{8050E315-02EA-4D14-8B3A-88A8BFD0A006}">
      <dgm:prSet/>
      <dgm:spPr/>
      <dgm:t>
        <a:bodyPr/>
        <a:lstStyle/>
        <a:p>
          <a:r>
            <a:rPr lang="en-US"/>
            <a:t>• Умови повномасштабної збройної агресії рф ставлять питання, що виходять за межі традиційної кодифікаційної парадигми</a:t>
          </a:r>
        </a:p>
      </dgm:t>
    </dgm:pt>
    <dgm:pt modelId="{5D99D7A1-6C71-4114-92D2-DF2E4B885AEA}" type="parTrans" cxnId="{0C1C226B-E32C-4BE1-97E3-80FB5E10C760}">
      <dgm:prSet/>
      <dgm:spPr/>
      <dgm:t>
        <a:bodyPr/>
        <a:lstStyle/>
        <a:p>
          <a:endParaRPr lang="en-US"/>
        </a:p>
      </dgm:t>
    </dgm:pt>
    <dgm:pt modelId="{FE25AFDA-397F-4F68-8E55-CA2142E2D650}" type="sibTrans" cxnId="{0C1C226B-E32C-4BE1-97E3-80FB5E10C760}">
      <dgm:prSet/>
      <dgm:spPr/>
      <dgm:t>
        <a:bodyPr/>
        <a:lstStyle/>
        <a:p>
          <a:endParaRPr lang="en-US"/>
        </a:p>
      </dgm:t>
    </dgm:pt>
    <dgm:pt modelId="{E18877DE-27B1-4FCB-9599-299D71F6CDD2}">
      <dgm:prSet/>
      <dgm:spPr/>
      <dgm:t>
        <a:bodyPr/>
        <a:lstStyle/>
        <a:p>
          <a:r>
            <a:rPr lang="en-US"/>
            <a:t>• Необхідність осмислення кримінального права в контексті євроінтеграції та міжнародних стандартів</a:t>
          </a:r>
        </a:p>
      </dgm:t>
    </dgm:pt>
    <dgm:pt modelId="{B6666BED-7C2D-4040-B3FD-A2FA667C7571}" type="parTrans" cxnId="{B82706A3-4455-4B1B-921D-EF602463EDCA}">
      <dgm:prSet/>
      <dgm:spPr/>
      <dgm:t>
        <a:bodyPr/>
        <a:lstStyle/>
        <a:p>
          <a:endParaRPr lang="en-US"/>
        </a:p>
      </dgm:t>
    </dgm:pt>
    <dgm:pt modelId="{17C2519C-2ECE-45EB-8814-19EEA2E2D4A9}" type="sibTrans" cxnId="{B82706A3-4455-4B1B-921D-EF602463EDCA}">
      <dgm:prSet/>
      <dgm:spPr/>
      <dgm:t>
        <a:bodyPr/>
        <a:lstStyle/>
        <a:p>
          <a:endParaRPr lang="en-US"/>
        </a:p>
      </dgm:t>
    </dgm:pt>
    <dgm:pt modelId="{8247BBEE-CD74-D344-80B6-02335E1901DA}" type="pres">
      <dgm:prSet presAssocID="{C76B405A-02EF-4A7D-B6F1-3D4A3C2CBCCD}" presName="outerComposite" presStyleCnt="0">
        <dgm:presLayoutVars>
          <dgm:chMax val="5"/>
          <dgm:dir/>
          <dgm:resizeHandles val="exact"/>
        </dgm:presLayoutVars>
      </dgm:prSet>
      <dgm:spPr/>
    </dgm:pt>
    <dgm:pt modelId="{7EA8321E-53FF-2C4B-8EC5-2F6068CFBB90}" type="pres">
      <dgm:prSet presAssocID="{C76B405A-02EF-4A7D-B6F1-3D4A3C2CBCCD}" presName="dummyMaxCanvas" presStyleCnt="0">
        <dgm:presLayoutVars/>
      </dgm:prSet>
      <dgm:spPr/>
    </dgm:pt>
    <dgm:pt modelId="{BA814BBF-C863-8741-A5C9-E235EE54B8FA}" type="pres">
      <dgm:prSet presAssocID="{C76B405A-02EF-4A7D-B6F1-3D4A3C2CBCCD}" presName="FourNodes_1" presStyleLbl="node1" presStyleIdx="0" presStyleCnt="4">
        <dgm:presLayoutVars>
          <dgm:bulletEnabled val="1"/>
        </dgm:presLayoutVars>
      </dgm:prSet>
      <dgm:spPr/>
    </dgm:pt>
    <dgm:pt modelId="{F2256017-02F5-D347-8EDF-0D9006447993}" type="pres">
      <dgm:prSet presAssocID="{C76B405A-02EF-4A7D-B6F1-3D4A3C2CBCCD}" presName="FourNodes_2" presStyleLbl="node1" presStyleIdx="1" presStyleCnt="4">
        <dgm:presLayoutVars>
          <dgm:bulletEnabled val="1"/>
        </dgm:presLayoutVars>
      </dgm:prSet>
      <dgm:spPr/>
    </dgm:pt>
    <dgm:pt modelId="{6C1D6578-7944-3F43-89FC-ED8B91DD70AA}" type="pres">
      <dgm:prSet presAssocID="{C76B405A-02EF-4A7D-B6F1-3D4A3C2CBCCD}" presName="FourNodes_3" presStyleLbl="node1" presStyleIdx="2" presStyleCnt="4">
        <dgm:presLayoutVars>
          <dgm:bulletEnabled val="1"/>
        </dgm:presLayoutVars>
      </dgm:prSet>
      <dgm:spPr/>
    </dgm:pt>
    <dgm:pt modelId="{7CF1E04F-51AD-224E-804B-C5FE5568589F}" type="pres">
      <dgm:prSet presAssocID="{C76B405A-02EF-4A7D-B6F1-3D4A3C2CBCCD}" presName="FourNodes_4" presStyleLbl="node1" presStyleIdx="3" presStyleCnt="4">
        <dgm:presLayoutVars>
          <dgm:bulletEnabled val="1"/>
        </dgm:presLayoutVars>
      </dgm:prSet>
      <dgm:spPr/>
    </dgm:pt>
    <dgm:pt modelId="{F949C4BD-80C9-804C-B3A4-C3847DA65C26}" type="pres">
      <dgm:prSet presAssocID="{C76B405A-02EF-4A7D-B6F1-3D4A3C2CBCCD}" presName="FourConn_1-2" presStyleLbl="fgAccFollowNode1" presStyleIdx="0" presStyleCnt="3">
        <dgm:presLayoutVars>
          <dgm:bulletEnabled val="1"/>
        </dgm:presLayoutVars>
      </dgm:prSet>
      <dgm:spPr/>
    </dgm:pt>
    <dgm:pt modelId="{51947FC2-1C30-AD43-A5A5-A8BFB179128C}" type="pres">
      <dgm:prSet presAssocID="{C76B405A-02EF-4A7D-B6F1-3D4A3C2CBCCD}" presName="FourConn_2-3" presStyleLbl="fgAccFollowNode1" presStyleIdx="1" presStyleCnt="3">
        <dgm:presLayoutVars>
          <dgm:bulletEnabled val="1"/>
        </dgm:presLayoutVars>
      </dgm:prSet>
      <dgm:spPr/>
    </dgm:pt>
    <dgm:pt modelId="{A4847E99-0432-7042-A416-DEE568EAD837}" type="pres">
      <dgm:prSet presAssocID="{C76B405A-02EF-4A7D-B6F1-3D4A3C2CBCCD}" presName="FourConn_3-4" presStyleLbl="fgAccFollowNode1" presStyleIdx="2" presStyleCnt="3">
        <dgm:presLayoutVars>
          <dgm:bulletEnabled val="1"/>
        </dgm:presLayoutVars>
      </dgm:prSet>
      <dgm:spPr/>
    </dgm:pt>
    <dgm:pt modelId="{4C378826-E96F-C44B-9ACE-625C3B27EA3E}" type="pres">
      <dgm:prSet presAssocID="{C76B405A-02EF-4A7D-B6F1-3D4A3C2CBCCD}" presName="FourNodes_1_text" presStyleLbl="node1" presStyleIdx="3" presStyleCnt="4">
        <dgm:presLayoutVars>
          <dgm:bulletEnabled val="1"/>
        </dgm:presLayoutVars>
      </dgm:prSet>
      <dgm:spPr/>
    </dgm:pt>
    <dgm:pt modelId="{8B9C27B6-DF46-064A-9079-D3B04CD0B434}" type="pres">
      <dgm:prSet presAssocID="{C76B405A-02EF-4A7D-B6F1-3D4A3C2CBCCD}" presName="FourNodes_2_text" presStyleLbl="node1" presStyleIdx="3" presStyleCnt="4">
        <dgm:presLayoutVars>
          <dgm:bulletEnabled val="1"/>
        </dgm:presLayoutVars>
      </dgm:prSet>
      <dgm:spPr/>
    </dgm:pt>
    <dgm:pt modelId="{95FB2580-EEBB-2D48-8694-3C77C6E8D3E0}" type="pres">
      <dgm:prSet presAssocID="{C76B405A-02EF-4A7D-B6F1-3D4A3C2CBCCD}" presName="FourNodes_3_text" presStyleLbl="node1" presStyleIdx="3" presStyleCnt="4">
        <dgm:presLayoutVars>
          <dgm:bulletEnabled val="1"/>
        </dgm:presLayoutVars>
      </dgm:prSet>
      <dgm:spPr/>
    </dgm:pt>
    <dgm:pt modelId="{9CC94DA8-D3F6-4540-A3E0-7AC29B5E703E}" type="pres">
      <dgm:prSet presAssocID="{C76B405A-02EF-4A7D-B6F1-3D4A3C2CBCCD}" presName="FourNodes_4_text" presStyleLbl="node1" presStyleIdx="3" presStyleCnt="4">
        <dgm:presLayoutVars>
          <dgm:bulletEnabled val="1"/>
        </dgm:presLayoutVars>
      </dgm:prSet>
      <dgm:spPr/>
    </dgm:pt>
  </dgm:ptLst>
  <dgm:cxnLst>
    <dgm:cxn modelId="{E3A5FD00-550A-D546-B5C9-16469D1F75DB}" type="presOf" srcId="{E18877DE-27B1-4FCB-9599-299D71F6CDD2}" destId="{7CF1E04F-51AD-224E-804B-C5FE5568589F}" srcOrd="0" destOrd="0" presId="urn:microsoft.com/office/officeart/2005/8/layout/vProcess5"/>
    <dgm:cxn modelId="{49C5BC10-B966-9E47-A291-C6A905552E9C}" type="presOf" srcId="{8050E315-02EA-4D14-8B3A-88A8BFD0A006}" destId="{6C1D6578-7944-3F43-89FC-ED8B91DD70AA}" srcOrd="0" destOrd="0" presId="urn:microsoft.com/office/officeart/2005/8/layout/vProcess5"/>
    <dgm:cxn modelId="{BE8DA911-4B08-BB4F-9A5C-18E7FF2D6CBB}" type="presOf" srcId="{E18877DE-27B1-4FCB-9599-299D71F6CDD2}" destId="{9CC94DA8-D3F6-4540-A3E0-7AC29B5E703E}" srcOrd="1" destOrd="0" presId="urn:microsoft.com/office/officeart/2005/8/layout/vProcess5"/>
    <dgm:cxn modelId="{E99EF71B-6D02-8249-A6E6-15173133CFE0}" type="presOf" srcId="{FC94FE15-E047-49CA-A124-8F4976A360DB}" destId="{BA814BBF-C863-8741-A5C9-E235EE54B8FA}" srcOrd="0" destOrd="0" presId="urn:microsoft.com/office/officeart/2005/8/layout/vProcess5"/>
    <dgm:cxn modelId="{E73BB130-2CE6-4048-9A71-A5D480B69659}" type="presOf" srcId="{406C7CB3-11D2-4358-B1C1-C43D54AB33C7}" destId="{F949C4BD-80C9-804C-B3A4-C3847DA65C26}" srcOrd="0" destOrd="0" presId="urn:microsoft.com/office/officeart/2005/8/layout/vProcess5"/>
    <dgm:cxn modelId="{3314C031-B872-6A49-B0FB-5B26F07941FF}" type="presOf" srcId="{9DB38301-C9B3-426E-8C65-A692882D0AD6}" destId="{F2256017-02F5-D347-8EDF-0D9006447993}" srcOrd="0" destOrd="0" presId="urn:microsoft.com/office/officeart/2005/8/layout/vProcess5"/>
    <dgm:cxn modelId="{B32A8141-9636-FB49-A550-940A5D1DC10C}" type="presOf" srcId="{FC94FE15-E047-49CA-A124-8F4976A360DB}" destId="{4C378826-E96F-C44B-9ACE-625C3B27EA3E}" srcOrd="1" destOrd="0" presId="urn:microsoft.com/office/officeart/2005/8/layout/vProcess5"/>
    <dgm:cxn modelId="{F64EB964-BE30-464E-B0D4-AA903C66391A}" type="presOf" srcId="{9DB38301-C9B3-426E-8C65-A692882D0AD6}" destId="{8B9C27B6-DF46-064A-9079-D3B04CD0B434}" srcOrd="1" destOrd="0" presId="urn:microsoft.com/office/officeart/2005/8/layout/vProcess5"/>
    <dgm:cxn modelId="{0C1C226B-E32C-4BE1-97E3-80FB5E10C760}" srcId="{C76B405A-02EF-4A7D-B6F1-3D4A3C2CBCCD}" destId="{8050E315-02EA-4D14-8B3A-88A8BFD0A006}" srcOrd="2" destOrd="0" parTransId="{5D99D7A1-6C71-4114-92D2-DF2E4B885AEA}" sibTransId="{FE25AFDA-397F-4F68-8E55-CA2142E2D650}"/>
    <dgm:cxn modelId="{86F5637E-E6CE-44DD-8DDC-AC58049917C6}" srcId="{C76B405A-02EF-4A7D-B6F1-3D4A3C2CBCCD}" destId="{9DB38301-C9B3-426E-8C65-A692882D0AD6}" srcOrd="1" destOrd="0" parTransId="{3AF4A550-069E-4E7E-B5B9-ACF41E49F169}" sibTransId="{9475EE16-442A-4BA0-8565-678AC07BBB6B}"/>
    <dgm:cxn modelId="{A0992A89-8132-A64C-B649-4D14931039E4}" type="presOf" srcId="{C76B405A-02EF-4A7D-B6F1-3D4A3C2CBCCD}" destId="{8247BBEE-CD74-D344-80B6-02335E1901DA}" srcOrd="0" destOrd="0" presId="urn:microsoft.com/office/officeart/2005/8/layout/vProcess5"/>
    <dgm:cxn modelId="{B82706A3-4455-4B1B-921D-EF602463EDCA}" srcId="{C76B405A-02EF-4A7D-B6F1-3D4A3C2CBCCD}" destId="{E18877DE-27B1-4FCB-9599-299D71F6CDD2}" srcOrd="3" destOrd="0" parTransId="{B6666BED-7C2D-4040-B3FD-A2FA667C7571}" sibTransId="{17C2519C-2ECE-45EB-8814-19EEA2E2D4A9}"/>
    <dgm:cxn modelId="{667165B7-4BBB-444C-9AE5-C7EB6B15F58F}" srcId="{C76B405A-02EF-4A7D-B6F1-3D4A3C2CBCCD}" destId="{FC94FE15-E047-49CA-A124-8F4976A360DB}" srcOrd="0" destOrd="0" parTransId="{D9CBE06F-844B-4CBF-9505-537B62100828}" sibTransId="{406C7CB3-11D2-4358-B1C1-C43D54AB33C7}"/>
    <dgm:cxn modelId="{511FBACF-1444-1344-8A3D-94C27017BEF2}" type="presOf" srcId="{FE25AFDA-397F-4F68-8E55-CA2142E2D650}" destId="{A4847E99-0432-7042-A416-DEE568EAD837}" srcOrd="0" destOrd="0" presId="urn:microsoft.com/office/officeart/2005/8/layout/vProcess5"/>
    <dgm:cxn modelId="{75A4DFE3-3CEE-174A-9CE0-9EF1D20DDEFA}" type="presOf" srcId="{9475EE16-442A-4BA0-8565-678AC07BBB6B}" destId="{51947FC2-1C30-AD43-A5A5-A8BFB179128C}" srcOrd="0" destOrd="0" presId="urn:microsoft.com/office/officeart/2005/8/layout/vProcess5"/>
    <dgm:cxn modelId="{77DFA5EE-3A43-044B-B077-370F4EC31150}" type="presOf" srcId="{8050E315-02EA-4D14-8B3A-88A8BFD0A006}" destId="{95FB2580-EEBB-2D48-8694-3C77C6E8D3E0}" srcOrd="1" destOrd="0" presId="urn:microsoft.com/office/officeart/2005/8/layout/vProcess5"/>
    <dgm:cxn modelId="{17C1F29C-B73E-4843-9954-655C568AFA46}" type="presParOf" srcId="{8247BBEE-CD74-D344-80B6-02335E1901DA}" destId="{7EA8321E-53FF-2C4B-8EC5-2F6068CFBB90}" srcOrd="0" destOrd="0" presId="urn:microsoft.com/office/officeart/2005/8/layout/vProcess5"/>
    <dgm:cxn modelId="{90C1DCBC-6FD2-DC48-9CB4-A4680F58016F}" type="presParOf" srcId="{8247BBEE-CD74-D344-80B6-02335E1901DA}" destId="{BA814BBF-C863-8741-A5C9-E235EE54B8FA}" srcOrd="1" destOrd="0" presId="urn:microsoft.com/office/officeart/2005/8/layout/vProcess5"/>
    <dgm:cxn modelId="{4AADFA76-634D-5147-93AA-8B8D59B835E3}" type="presParOf" srcId="{8247BBEE-CD74-D344-80B6-02335E1901DA}" destId="{F2256017-02F5-D347-8EDF-0D9006447993}" srcOrd="2" destOrd="0" presId="urn:microsoft.com/office/officeart/2005/8/layout/vProcess5"/>
    <dgm:cxn modelId="{DA002D84-6BD8-CC47-8DE0-A65B0910D987}" type="presParOf" srcId="{8247BBEE-CD74-D344-80B6-02335E1901DA}" destId="{6C1D6578-7944-3F43-89FC-ED8B91DD70AA}" srcOrd="3" destOrd="0" presId="urn:microsoft.com/office/officeart/2005/8/layout/vProcess5"/>
    <dgm:cxn modelId="{1F368631-74A1-254A-B682-4F79F3EC2AAA}" type="presParOf" srcId="{8247BBEE-CD74-D344-80B6-02335E1901DA}" destId="{7CF1E04F-51AD-224E-804B-C5FE5568589F}" srcOrd="4" destOrd="0" presId="urn:microsoft.com/office/officeart/2005/8/layout/vProcess5"/>
    <dgm:cxn modelId="{36B1798A-8B30-834E-8B4B-8BFD288389BC}" type="presParOf" srcId="{8247BBEE-CD74-D344-80B6-02335E1901DA}" destId="{F949C4BD-80C9-804C-B3A4-C3847DA65C26}" srcOrd="5" destOrd="0" presId="urn:microsoft.com/office/officeart/2005/8/layout/vProcess5"/>
    <dgm:cxn modelId="{54CC55E0-5ABC-8B43-A7A4-E2350A272C78}" type="presParOf" srcId="{8247BBEE-CD74-D344-80B6-02335E1901DA}" destId="{51947FC2-1C30-AD43-A5A5-A8BFB179128C}" srcOrd="6" destOrd="0" presId="urn:microsoft.com/office/officeart/2005/8/layout/vProcess5"/>
    <dgm:cxn modelId="{F0C79E35-D931-CC4E-88DE-C839180D9545}" type="presParOf" srcId="{8247BBEE-CD74-D344-80B6-02335E1901DA}" destId="{A4847E99-0432-7042-A416-DEE568EAD837}" srcOrd="7" destOrd="0" presId="urn:microsoft.com/office/officeart/2005/8/layout/vProcess5"/>
    <dgm:cxn modelId="{0A0CC96D-4A96-1645-8A44-4C67647F144C}" type="presParOf" srcId="{8247BBEE-CD74-D344-80B6-02335E1901DA}" destId="{4C378826-E96F-C44B-9ACE-625C3B27EA3E}" srcOrd="8" destOrd="0" presId="urn:microsoft.com/office/officeart/2005/8/layout/vProcess5"/>
    <dgm:cxn modelId="{7286F735-CF64-D54E-8352-4B5C085DBCC8}" type="presParOf" srcId="{8247BBEE-CD74-D344-80B6-02335E1901DA}" destId="{8B9C27B6-DF46-064A-9079-D3B04CD0B434}" srcOrd="9" destOrd="0" presId="urn:microsoft.com/office/officeart/2005/8/layout/vProcess5"/>
    <dgm:cxn modelId="{36E562BD-CB19-834D-916D-C37D2C84CBB4}" type="presParOf" srcId="{8247BBEE-CD74-D344-80B6-02335E1901DA}" destId="{95FB2580-EEBB-2D48-8694-3C77C6E8D3E0}" srcOrd="10" destOrd="0" presId="urn:microsoft.com/office/officeart/2005/8/layout/vProcess5"/>
    <dgm:cxn modelId="{44819C31-E162-AF40-B42C-CD38D04844B4}" type="presParOf" srcId="{8247BBEE-CD74-D344-80B6-02335E1901DA}" destId="{9CC94DA8-D3F6-4540-A3E0-7AC29B5E703E}"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19D885-BA22-4F30-8785-22E97F63463C}" type="doc">
      <dgm:prSet loTypeId="urn:microsoft.com/office/officeart/2005/8/layout/vProcess5" loCatId="process" qsTypeId="urn:microsoft.com/office/officeart/2005/8/quickstyle/simple1" qsCatId="simple" csTypeId="urn:microsoft.com/office/officeart/2005/8/colors/colorful1" csCatId="colorful"/>
      <dgm:spPr/>
      <dgm:t>
        <a:bodyPr/>
        <a:lstStyle/>
        <a:p>
          <a:endParaRPr lang="en-US"/>
        </a:p>
      </dgm:t>
    </dgm:pt>
    <dgm:pt modelId="{5293FE5C-E17B-4F6E-A151-26FC31FC1D62}">
      <dgm:prSet/>
      <dgm:spPr/>
      <dgm:t>
        <a:bodyPr/>
        <a:lstStyle/>
        <a:p>
          <a:r>
            <a:rPr lang="en-US"/>
            <a:t>1. Людиноцентризм як легітимізуюча вісь, що одночасно обґрунтовує і перевантажує домагання Суду</a:t>
          </a:r>
        </a:p>
      </dgm:t>
    </dgm:pt>
    <dgm:pt modelId="{05521C07-AE37-4BA3-97A9-7C60FD7D03CC}" type="parTrans" cxnId="{24D51BDD-032A-4311-9F79-55D3BF08B5E3}">
      <dgm:prSet/>
      <dgm:spPr/>
      <dgm:t>
        <a:bodyPr/>
        <a:lstStyle/>
        <a:p>
          <a:endParaRPr lang="en-US"/>
        </a:p>
      </dgm:t>
    </dgm:pt>
    <dgm:pt modelId="{D489AF5B-FD44-4A25-AAD2-6A63D8D32991}" type="sibTrans" cxnId="{24D51BDD-032A-4311-9F79-55D3BF08B5E3}">
      <dgm:prSet/>
      <dgm:spPr/>
      <dgm:t>
        <a:bodyPr/>
        <a:lstStyle/>
        <a:p>
          <a:endParaRPr lang="en-US"/>
        </a:p>
      </dgm:t>
    </dgm:pt>
    <dgm:pt modelId="{EB8C113C-1EBD-4777-BEE5-1DE9EDAF7762}">
      <dgm:prSet/>
      <dgm:spPr/>
      <dgm:t>
        <a:bodyPr/>
        <a:lstStyle/>
        <a:p>
          <a:r>
            <a:rPr lang="en-US"/>
            <a:t>2. Взаємодоповнюваність (complementarity) як ідеологічне поле зіткнення конкуруючих концепцій справедливості та суверенітету</a:t>
          </a:r>
        </a:p>
      </dgm:t>
    </dgm:pt>
    <dgm:pt modelId="{7F105CB6-90C4-4A81-94AB-FC2325BD0FBB}" type="parTrans" cxnId="{56B50DCE-7AFA-4910-A8AF-0664BC4E3785}">
      <dgm:prSet/>
      <dgm:spPr/>
      <dgm:t>
        <a:bodyPr/>
        <a:lstStyle/>
        <a:p>
          <a:endParaRPr lang="en-US"/>
        </a:p>
      </dgm:t>
    </dgm:pt>
    <dgm:pt modelId="{42E5C773-716E-4005-815A-8710212317E8}" type="sibTrans" cxnId="{56B50DCE-7AFA-4910-A8AF-0664BC4E3785}">
      <dgm:prSet/>
      <dgm:spPr/>
      <dgm:t>
        <a:bodyPr/>
        <a:lstStyle/>
        <a:p>
          <a:endParaRPr lang="en-US"/>
        </a:p>
      </dgm:t>
    </dgm:pt>
    <dgm:pt modelId="{283FB423-7878-408A-B03A-6DA78680F823}">
      <dgm:prSet/>
      <dgm:spPr/>
      <dgm:t>
        <a:bodyPr/>
        <a:lstStyle/>
        <a:p>
          <a:r>
            <a:rPr lang="en-US"/>
            <a:t>3. Контекстуальні пороги, що утворюють нормативний вакуум на межі транснаціонального кримінального права</a:t>
          </a:r>
        </a:p>
      </dgm:t>
    </dgm:pt>
    <dgm:pt modelId="{54FCE5E4-31AB-4E5E-98C2-2D63EC354781}" type="parTrans" cxnId="{45DF199D-215F-4D2D-84F8-FE4BB173AE4C}">
      <dgm:prSet/>
      <dgm:spPr/>
      <dgm:t>
        <a:bodyPr/>
        <a:lstStyle/>
        <a:p>
          <a:endParaRPr lang="en-US"/>
        </a:p>
      </dgm:t>
    </dgm:pt>
    <dgm:pt modelId="{D68ADA18-A8D4-4A24-A978-526A6EDD9157}" type="sibTrans" cxnId="{45DF199D-215F-4D2D-84F8-FE4BB173AE4C}">
      <dgm:prSet/>
      <dgm:spPr/>
      <dgm:t>
        <a:bodyPr/>
        <a:lstStyle/>
        <a:p>
          <a:endParaRPr lang="en-US"/>
        </a:p>
      </dgm:t>
    </dgm:pt>
    <dgm:pt modelId="{F0CFCA81-5C66-468F-93EA-89396C872784}">
      <dgm:prSet/>
      <dgm:spPr/>
      <dgm:t>
        <a:bodyPr/>
        <a:lstStyle/>
        <a:p>
          <a:r>
            <a:rPr lang="en-US"/>
            <a:t>4. Парадигма індивідуалістичної відповідальності, структурно нечутлива до корпоративних та мережевих суб'єктів</a:t>
          </a:r>
        </a:p>
      </dgm:t>
    </dgm:pt>
    <dgm:pt modelId="{7C053C70-3C8B-42A7-B9DA-EA2CE4DFFF3A}" type="parTrans" cxnId="{501AE40A-7C30-4F2D-8DA3-9469A8E2FDA2}">
      <dgm:prSet/>
      <dgm:spPr/>
      <dgm:t>
        <a:bodyPr/>
        <a:lstStyle/>
        <a:p>
          <a:endParaRPr lang="en-US"/>
        </a:p>
      </dgm:t>
    </dgm:pt>
    <dgm:pt modelId="{CCC2A1C3-3551-49A0-B52B-0F3D31CE187D}" type="sibTrans" cxnId="{501AE40A-7C30-4F2D-8DA3-9469A8E2FDA2}">
      <dgm:prSet/>
      <dgm:spPr/>
      <dgm:t>
        <a:bodyPr/>
        <a:lstStyle/>
        <a:p>
          <a:endParaRPr lang="en-US"/>
        </a:p>
      </dgm:t>
    </dgm:pt>
    <dgm:pt modelId="{15F97ACB-216B-4041-A3AB-32AB6AFB4F6D}" type="pres">
      <dgm:prSet presAssocID="{1219D885-BA22-4F30-8785-22E97F63463C}" presName="outerComposite" presStyleCnt="0">
        <dgm:presLayoutVars>
          <dgm:chMax val="5"/>
          <dgm:dir/>
          <dgm:resizeHandles val="exact"/>
        </dgm:presLayoutVars>
      </dgm:prSet>
      <dgm:spPr/>
    </dgm:pt>
    <dgm:pt modelId="{295E02EE-7A5E-4C4D-B09D-579C57C76431}" type="pres">
      <dgm:prSet presAssocID="{1219D885-BA22-4F30-8785-22E97F63463C}" presName="dummyMaxCanvas" presStyleCnt="0">
        <dgm:presLayoutVars/>
      </dgm:prSet>
      <dgm:spPr/>
    </dgm:pt>
    <dgm:pt modelId="{61811C8F-27A5-724E-A919-B078C517C41C}" type="pres">
      <dgm:prSet presAssocID="{1219D885-BA22-4F30-8785-22E97F63463C}" presName="FourNodes_1" presStyleLbl="node1" presStyleIdx="0" presStyleCnt="4">
        <dgm:presLayoutVars>
          <dgm:bulletEnabled val="1"/>
        </dgm:presLayoutVars>
      </dgm:prSet>
      <dgm:spPr/>
    </dgm:pt>
    <dgm:pt modelId="{29DFD5FE-698E-904D-9906-6470825014DD}" type="pres">
      <dgm:prSet presAssocID="{1219D885-BA22-4F30-8785-22E97F63463C}" presName="FourNodes_2" presStyleLbl="node1" presStyleIdx="1" presStyleCnt="4">
        <dgm:presLayoutVars>
          <dgm:bulletEnabled val="1"/>
        </dgm:presLayoutVars>
      </dgm:prSet>
      <dgm:spPr/>
    </dgm:pt>
    <dgm:pt modelId="{0294C780-0C38-3848-AE23-C1C2F21ED357}" type="pres">
      <dgm:prSet presAssocID="{1219D885-BA22-4F30-8785-22E97F63463C}" presName="FourNodes_3" presStyleLbl="node1" presStyleIdx="2" presStyleCnt="4">
        <dgm:presLayoutVars>
          <dgm:bulletEnabled val="1"/>
        </dgm:presLayoutVars>
      </dgm:prSet>
      <dgm:spPr/>
    </dgm:pt>
    <dgm:pt modelId="{B881BA74-89CF-8D40-8DFF-B9B5742F9483}" type="pres">
      <dgm:prSet presAssocID="{1219D885-BA22-4F30-8785-22E97F63463C}" presName="FourNodes_4" presStyleLbl="node1" presStyleIdx="3" presStyleCnt="4">
        <dgm:presLayoutVars>
          <dgm:bulletEnabled val="1"/>
        </dgm:presLayoutVars>
      </dgm:prSet>
      <dgm:spPr/>
    </dgm:pt>
    <dgm:pt modelId="{9C4A863E-41AB-9844-8B7C-B1544283737E}" type="pres">
      <dgm:prSet presAssocID="{1219D885-BA22-4F30-8785-22E97F63463C}" presName="FourConn_1-2" presStyleLbl="fgAccFollowNode1" presStyleIdx="0" presStyleCnt="3">
        <dgm:presLayoutVars>
          <dgm:bulletEnabled val="1"/>
        </dgm:presLayoutVars>
      </dgm:prSet>
      <dgm:spPr/>
    </dgm:pt>
    <dgm:pt modelId="{8862FE3B-84F3-E844-B865-EFB7BF4AEED2}" type="pres">
      <dgm:prSet presAssocID="{1219D885-BA22-4F30-8785-22E97F63463C}" presName="FourConn_2-3" presStyleLbl="fgAccFollowNode1" presStyleIdx="1" presStyleCnt="3">
        <dgm:presLayoutVars>
          <dgm:bulletEnabled val="1"/>
        </dgm:presLayoutVars>
      </dgm:prSet>
      <dgm:spPr/>
    </dgm:pt>
    <dgm:pt modelId="{28C753FA-92B0-AE4F-BEBE-088DC204690C}" type="pres">
      <dgm:prSet presAssocID="{1219D885-BA22-4F30-8785-22E97F63463C}" presName="FourConn_3-4" presStyleLbl="fgAccFollowNode1" presStyleIdx="2" presStyleCnt="3">
        <dgm:presLayoutVars>
          <dgm:bulletEnabled val="1"/>
        </dgm:presLayoutVars>
      </dgm:prSet>
      <dgm:spPr/>
    </dgm:pt>
    <dgm:pt modelId="{879492DA-5119-B146-A2F8-D4EDACBDC2E3}" type="pres">
      <dgm:prSet presAssocID="{1219D885-BA22-4F30-8785-22E97F63463C}" presName="FourNodes_1_text" presStyleLbl="node1" presStyleIdx="3" presStyleCnt="4">
        <dgm:presLayoutVars>
          <dgm:bulletEnabled val="1"/>
        </dgm:presLayoutVars>
      </dgm:prSet>
      <dgm:spPr/>
    </dgm:pt>
    <dgm:pt modelId="{0C5423D3-AD35-9142-A098-6A4B8B0DF732}" type="pres">
      <dgm:prSet presAssocID="{1219D885-BA22-4F30-8785-22E97F63463C}" presName="FourNodes_2_text" presStyleLbl="node1" presStyleIdx="3" presStyleCnt="4">
        <dgm:presLayoutVars>
          <dgm:bulletEnabled val="1"/>
        </dgm:presLayoutVars>
      </dgm:prSet>
      <dgm:spPr/>
    </dgm:pt>
    <dgm:pt modelId="{9D7A09C7-4ECC-8E4D-89E7-77BBF666A217}" type="pres">
      <dgm:prSet presAssocID="{1219D885-BA22-4F30-8785-22E97F63463C}" presName="FourNodes_3_text" presStyleLbl="node1" presStyleIdx="3" presStyleCnt="4">
        <dgm:presLayoutVars>
          <dgm:bulletEnabled val="1"/>
        </dgm:presLayoutVars>
      </dgm:prSet>
      <dgm:spPr/>
    </dgm:pt>
    <dgm:pt modelId="{6A9A7E2B-2554-0942-9824-1C341C6E561D}" type="pres">
      <dgm:prSet presAssocID="{1219D885-BA22-4F30-8785-22E97F63463C}" presName="FourNodes_4_text" presStyleLbl="node1" presStyleIdx="3" presStyleCnt="4">
        <dgm:presLayoutVars>
          <dgm:bulletEnabled val="1"/>
        </dgm:presLayoutVars>
      </dgm:prSet>
      <dgm:spPr/>
    </dgm:pt>
  </dgm:ptLst>
  <dgm:cxnLst>
    <dgm:cxn modelId="{501AE40A-7C30-4F2D-8DA3-9469A8E2FDA2}" srcId="{1219D885-BA22-4F30-8785-22E97F63463C}" destId="{F0CFCA81-5C66-468F-93EA-89396C872784}" srcOrd="3" destOrd="0" parTransId="{7C053C70-3C8B-42A7-B9DA-EA2CE4DFFF3A}" sibTransId="{CCC2A1C3-3551-49A0-B52B-0F3D31CE187D}"/>
    <dgm:cxn modelId="{AAC83526-D56F-744C-A922-E3CB2A3E91A8}" type="presOf" srcId="{5293FE5C-E17B-4F6E-A151-26FC31FC1D62}" destId="{879492DA-5119-B146-A2F8-D4EDACBDC2E3}" srcOrd="1" destOrd="0" presId="urn:microsoft.com/office/officeart/2005/8/layout/vProcess5"/>
    <dgm:cxn modelId="{5DDC5A28-A334-DB40-A3C1-A6C3B3616046}" type="presOf" srcId="{283FB423-7878-408A-B03A-6DA78680F823}" destId="{9D7A09C7-4ECC-8E4D-89E7-77BBF666A217}" srcOrd="1" destOrd="0" presId="urn:microsoft.com/office/officeart/2005/8/layout/vProcess5"/>
    <dgm:cxn modelId="{AA8EE836-ADE0-6B46-A857-F507B0CD8465}" type="presOf" srcId="{5293FE5C-E17B-4F6E-A151-26FC31FC1D62}" destId="{61811C8F-27A5-724E-A919-B078C517C41C}" srcOrd="0" destOrd="0" presId="urn:microsoft.com/office/officeart/2005/8/layout/vProcess5"/>
    <dgm:cxn modelId="{CCF74B39-C022-124A-97B5-B5D675FFAD88}" type="presOf" srcId="{1219D885-BA22-4F30-8785-22E97F63463C}" destId="{15F97ACB-216B-4041-A3AB-32AB6AFB4F6D}" srcOrd="0" destOrd="0" presId="urn:microsoft.com/office/officeart/2005/8/layout/vProcess5"/>
    <dgm:cxn modelId="{81958A41-F3C2-BD41-BD06-E2A66C09A2D7}" type="presOf" srcId="{F0CFCA81-5C66-468F-93EA-89396C872784}" destId="{6A9A7E2B-2554-0942-9824-1C341C6E561D}" srcOrd="1" destOrd="0" presId="urn:microsoft.com/office/officeart/2005/8/layout/vProcess5"/>
    <dgm:cxn modelId="{A57ECE44-C981-D14C-9115-06AB6638BA27}" type="presOf" srcId="{F0CFCA81-5C66-468F-93EA-89396C872784}" destId="{B881BA74-89CF-8D40-8DFF-B9B5742F9483}" srcOrd="0" destOrd="0" presId="urn:microsoft.com/office/officeart/2005/8/layout/vProcess5"/>
    <dgm:cxn modelId="{DF0EAA76-32E8-2F4E-AAC9-AA34C66C82B6}" type="presOf" srcId="{D68ADA18-A8D4-4A24-A978-526A6EDD9157}" destId="{28C753FA-92B0-AE4F-BEBE-088DC204690C}" srcOrd="0" destOrd="0" presId="urn:microsoft.com/office/officeart/2005/8/layout/vProcess5"/>
    <dgm:cxn modelId="{DAAB0196-C611-CD48-8B0C-4257189BF3CA}" type="presOf" srcId="{283FB423-7878-408A-B03A-6DA78680F823}" destId="{0294C780-0C38-3848-AE23-C1C2F21ED357}" srcOrd="0" destOrd="0" presId="urn:microsoft.com/office/officeart/2005/8/layout/vProcess5"/>
    <dgm:cxn modelId="{62E48097-E00D-134C-8886-1664F97583FE}" type="presOf" srcId="{EB8C113C-1EBD-4777-BEE5-1DE9EDAF7762}" destId="{29DFD5FE-698E-904D-9906-6470825014DD}" srcOrd="0" destOrd="0" presId="urn:microsoft.com/office/officeart/2005/8/layout/vProcess5"/>
    <dgm:cxn modelId="{45DF199D-215F-4D2D-84F8-FE4BB173AE4C}" srcId="{1219D885-BA22-4F30-8785-22E97F63463C}" destId="{283FB423-7878-408A-B03A-6DA78680F823}" srcOrd="2" destOrd="0" parTransId="{54FCE5E4-31AB-4E5E-98C2-2D63EC354781}" sibTransId="{D68ADA18-A8D4-4A24-A978-526A6EDD9157}"/>
    <dgm:cxn modelId="{66695C9E-813E-634F-AB96-189E31240CB9}" type="presOf" srcId="{EB8C113C-1EBD-4777-BEE5-1DE9EDAF7762}" destId="{0C5423D3-AD35-9142-A098-6A4B8B0DF732}" srcOrd="1" destOrd="0" presId="urn:microsoft.com/office/officeart/2005/8/layout/vProcess5"/>
    <dgm:cxn modelId="{56B50DCE-7AFA-4910-A8AF-0664BC4E3785}" srcId="{1219D885-BA22-4F30-8785-22E97F63463C}" destId="{EB8C113C-1EBD-4777-BEE5-1DE9EDAF7762}" srcOrd="1" destOrd="0" parTransId="{7F105CB6-90C4-4A81-94AB-FC2325BD0FBB}" sibTransId="{42E5C773-716E-4005-815A-8710212317E8}"/>
    <dgm:cxn modelId="{7C4BD2D4-3028-8045-B09D-036B2B574494}" type="presOf" srcId="{D489AF5B-FD44-4A25-AAD2-6A63D8D32991}" destId="{9C4A863E-41AB-9844-8B7C-B1544283737E}" srcOrd="0" destOrd="0" presId="urn:microsoft.com/office/officeart/2005/8/layout/vProcess5"/>
    <dgm:cxn modelId="{24D51BDD-032A-4311-9F79-55D3BF08B5E3}" srcId="{1219D885-BA22-4F30-8785-22E97F63463C}" destId="{5293FE5C-E17B-4F6E-A151-26FC31FC1D62}" srcOrd="0" destOrd="0" parTransId="{05521C07-AE37-4BA3-97A9-7C60FD7D03CC}" sibTransId="{D489AF5B-FD44-4A25-AAD2-6A63D8D32991}"/>
    <dgm:cxn modelId="{118A7CF3-F8A7-6443-95A9-A2A09F9F4C9C}" type="presOf" srcId="{42E5C773-716E-4005-815A-8710212317E8}" destId="{8862FE3B-84F3-E844-B865-EFB7BF4AEED2}" srcOrd="0" destOrd="0" presId="urn:microsoft.com/office/officeart/2005/8/layout/vProcess5"/>
    <dgm:cxn modelId="{CDEB5A10-EB1E-D44D-9ED6-8238AF93D2F5}" type="presParOf" srcId="{15F97ACB-216B-4041-A3AB-32AB6AFB4F6D}" destId="{295E02EE-7A5E-4C4D-B09D-579C57C76431}" srcOrd="0" destOrd="0" presId="urn:microsoft.com/office/officeart/2005/8/layout/vProcess5"/>
    <dgm:cxn modelId="{82BC268A-9855-7C48-A192-95FDCF9A8092}" type="presParOf" srcId="{15F97ACB-216B-4041-A3AB-32AB6AFB4F6D}" destId="{61811C8F-27A5-724E-A919-B078C517C41C}" srcOrd="1" destOrd="0" presId="urn:microsoft.com/office/officeart/2005/8/layout/vProcess5"/>
    <dgm:cxn modelId="{2378FEC7-A6AF-5F4D-9966-4D42000D3326}" type="presParOf" srcId="{15F97ACB-216B-4041-A3AB-32AB6AFB4F6D}" destId="{29DFD5FE-698E-904D-9906-6470825014DD}" srcOrd="2" destOrd="0" presId="urn:microsoft.com/office/officeart/2005/8/layout/vProcess5"/>
    <dgm:cxn modelId="{580AE0F3-3D84-554E-B92D-DCC4B9518361}" type="presParOf" srcId="{15F97ACB-216B-4041-A3AB-32AB6AFB4F6D}" destId="{0294C780-0C38-3848-AE23-C1C2F21ED357}" srcOrd="3" destOrd="0" presId="urn:microsoft.com/office/officeart/2005/8/layout/vProcess5"/>
    <dgm:cxn modelId="{D66943E8-A0B2-B04F-8F08-9A278F768EDA}" type="presParOf" srcId="{15F97ACB-216B-4041-A3AB-32AB6AFB4F6D}" destId="{B881BA74-89CF-8D40-8DFF-B9B5742F9483}" srcOrd="4" destOrd="0" presId="urn:microsoft.com/office/officeart/2005/8/layout/vProcess5"/>
    <dgm:cxn modelId="{354993B3-3F31-9C44-92BA-FD33BE9C15C1}" type="presParOf" srcId="{15F97ACB-216B-4041-A3AB-32AB6AFB4F6D}" destId="{9C4A863E-41AB-9844-8B7C-B1544283737E}" srcOrd="5" destOrd="0" presId="urn:microsoft.com/office/officeart/2005/8/layout/vProcess5"/>
    <dgm:cxn modelId="{06CA3B29-67BD-B244-9C2B-7954F8CEC27C}" type="presParOf" srcId="{15F97ACB-216B-4041-A3AB-32AB6AFB4F6D}" destId="{8862FE3B-84F3-E844-B865-EFB7BF4AEED2}" srcOrd="6" destOrd="0" presId="urn:microsoft.com/office/officeart/2005/8/layout/vProcess5"/>
    <dgm:cxn modelId="{D336F980-0581-DA42-92F2-67157E3B18E3}" type="presParOf" srcId="{15F97ACB-216B-4041-A3AB-32AB6AFB4F6D}" destId="{28C753FA-92B0-AE4F-BEBE-088DC204690C}" srcOrd="7" destOrd="0" presId="urn:microsoft.com/office/officeart/2005/8/layout/vProcess5"/>
    <dgm:cxn modelId="{0D9F3F0A-8482-D14F-ACA5-49B72FE8BF9F}" type="presParOf" srcId="{15F97ACB-216B-4041-A3AB-32AB6AFB4F6D}" destId="{879492DA-5119-B146-A2F8-D4EDACBDC2E3}" srcOrd="8" destOrd="0" presId="urn:microsoft.com/office/officeart/2005/8/layout/vProcess5"/>
    <dgm:cxn modelId="{E5E359DA-C2BE-9848-BEB8-EE47D863273F}" type="presParOf" srcId="{15F97ACB-216B-4041-A3AB-32AB6AFB4F6D}" destId="{0C5423D3-AD35-9142-A098-6A4B8B0DF732}" srcOrd="9" destOrd="0" presId="urn:microsoft.com/office/officeart/2005/8/layout/vProcess5"/>
    <dgm:cxn modelId="{C17861B1-98A4-B04A-9191-3AE4B0FAE80E}" type="presParOf" srcId="{15F97ACB-216B-4041-A3AB-32AB6AFB4F6D}" destId="{9D7A09C7-4ECC-8E4D-89E7-77BBF666A217}" srcOrd="10" destOrd="0" presId="urn:microsoft.com/office/officeart/2005/8/layout/vProcess5"/>
    <dgm:cxn modelId="{EACCE7AF-498E-454F-A5F2-402B4BA6FCF5}" type="presParOf" srcId="{15F97ACB-216B-4041-A3AB-32AB6AFB4F6D}" destId="{6A9A7E2B-2554-0942-9824-1C341C6E561D}"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6C7826-8BAE-4733-A717-E6C5DFF4343E}" type="doc">
      <dgm:prSet loTypeId="urn:microsoft.com/office/officeart/2005/8/layout/process5" loCatId="process" qsTypeId="urn:microsoft.com/office/officeart/2005/8/quickstyle/simple1" qsCatId="simple" csTypeId="urn:microsoft.com/office/officeart/2005/8/colors/colorful1" csCatId="colorful"/>
      <dgm:spPr/>
      <dgm:t>
        <a:bodyPr/>
        <a:lstStyle/>
        <a:p>
          <a:endParaRPr lang="en-US"/>
        </a:p>
      </dgm:t>
    </dgm:pt>
    <dgm:pt modelId="{8579C1A4-F5D0-4D10-A73A-573F9F15553A}">
      <dgm:prSet/>
      <dgm:spPr/>
      <dgm:t>
        <a:bodyPr/>
        <a:lstStyle/>
        <a:p>
          <a:r>
            <a:rPr lang="en-US"/>
            <a:t>• МКС і національні системи не виробили адекватних механізмів реагування на нові форми організованої злочинної діяльності</a:t>
          </a:r>
        </a:p>
      </dgm:t>
    </dgm:pt>
    <dgm:pt modelId="{B477E3BE-30D3-4854-81A6-F914C9754DD4}" type="parTrans" cxnId="{F08ECF5C-4280-4F75-99FC-19032A16C95D}">
      <dgm:prSet/>
      <dgm:spPr/>
      <dgm:t>
        <a:bodyPr/>
        <a:lstStyle/>
        <a:p>
          <a:endParaRPr lang="en-US"/>
        </a:p>
      </dgm:t>
    </dgm:pt>
    <dgm:pt modelId="{6A28E762-E616-432F-AECD-A63C685413EC}" type="sibTrans" cxnId="{F08ECF5C-4280-4F75-99FC-19032A16C95D}">
      <dgm:prSet/>
      <dgm:spPr/>
      <dgm:t>
        <a:bodyPr/>
        <a:lstStyle/>
        <a:p>
          <a:endParaRPr lang="en-US"/>
        </a:p>
      </dgm:t>
    </dgm:pt>
    <dgm:pt modelId="{BAC2EAE6-6547-4B60-A72B-95FF901DA6C4}">
      <dgm:prSet/>
      <dgm:spPr/>
      <dgm:t>
        <a:bodyPr/>
        <a:lstStyle/>
        <a:p>
          <a:r>
            <a:rPr lang="en-US"/>
            <a:t>• «Людиноцентрична» парадигма індивідуальної вини суперечить реаліям розподіленої, алгоритмічно опосередкованої шкоди</a:t>
          </a:r>
        </a:p>
      </dgm:t>
    </dgm:pt>
    <dgm:pt modelId="{34CCAAE6-48D8-4DBB-9B6C-9D7B5D80890F}" type="parTrans" cxnId="{027B3A8B-087A-41A1-AC68-B51BE68DD5C5}">
      <dgm:prSet/>
      <dgm:spPr/>
      <dgm:t>
        <a:bodyPr/>
        <a:lstStyle/>
        <a:p>
          <a:endParaRPr lang="en-US"/>
        </a:p>
      </dgm:t>
    </dgm:pt>
    <dgm:pt modelId="{247FABC4-3E03-47B9-8068-57C5D73CC125}" type="sibTrans" cxnId="{027B3A8B-087A-41A1-AC68-B51BE68DD5C5}">
      <dgm:prSet/>
      <dgm:spPr/>
      <dgm:t>
        <a:bodyPr/>
        <a:lstStyle/>
        <a:p>
          <a:endParaRPr lang="en-US"/>
        </a:p>
      </dgm:t>
    </dgm:pt>
    <dgm:pt modelId="{D68130F8-8C97-4880-B337-1D66F07D3F48}">
      <dgm:prSet/>
      <dgm:spPr/>
      <dgm:t>
        <a:bodyPr/>
        <a:lstStyle/>
        <a:p>
          <a:r>
            <a:rPr lang="en-US"/>
            <a:t>• Особлива гострота в контексті розслідування воєнних злочинів</a:t>
          </a:r>
        </a:p>
      </dgm:t>
    </dgm:pt>
    <dgm:pt modelId="{33DAC882-3971-401E-8F12-04A83DA28D7E}" type="parTrans" cxnId="{596A4B1F-34B9-4B78-9AED-6EFAC14DB19B}">
      <dgm:prSet/>
      <dgm:spPr/>
      <dgm:t>
        <a:bodyPr/>
        <a:lstStyle/>
        <a:p>
          <a:endParaRPr lang="en-US"/>
        </a:p>
      </dgm:t>
    </dgm:pt>
    <dgm:pt modelId="{9F746A6A-B9A2-49A0-87F0-DC5D03CB4778}" type="sibTrans" cxnId="{596A4B1F-34B9-4B78-9AED-6EFAC14DB19B}">
      <dgm:prSet/>
      <dgm:spPr/>
      <dgm:t>
        <a:bodyPr/>
        <a:lstStyle/>
        <a:p>
          <a:endParaRPr lang="en-US"/>
        </a:p>
      </dgm:t>
    </dgm:pt>
    <dgm:pt modelId="{07235204-99ED-4BD9-82CE-DD7323396FEF}">
      <dgm:prSet/>
      <dgm:spPr/>
      <dgm:t>
        <a:bodyPr/>
        <a:lstStyle/>
        <a:p>
          <a:r>
            <a:rPr lang="en-US"/>
            <a:t>• Злочинна поведінка як продукт системних інституційних рішень, а не лише індивідуальних вольових актів</a:t>
          </a:r>
        </a:p>
      </dgm:t>
    </dgm:pt>
    <dgm:pt modelId="{929AE032-9CD3-4D28-8738-D28243B94446}" type="parTrans" cxnId="{B27F9F8B-518B-42C7-B1DA-8DCB99AFB67A}">
      <dgm:prSet/>
      <dgm:spPr/>
      <dgm:t>
        <a:bodyPr/>
        <a:lstStyle/>
        <a:p>
          <a:endParaRPr lang="en-US"/>
        </a:p>
      </dgm:t>
    </dgm:pt>
    <dgm:pt modelId="{5B5C70F5-BA06-42F8-A314-6EA91B633568}" type="sibTrans" cxnId="{B27F9F8B-518B-42C7-B1DA-8DCB99AFB67A}">
      <dgm:prSet/>
      <dgm:spPr/>
      <dgm:t>
        <a:bodyPr/>
        <a:lstStyle/>
        <a:p>
          <a:endParaRPr lang="en-US"/>
        </a:p>
      </dgm:t>
    </dgm:pt>
    <dgm:pt modelId="{4B32EA65-D26E-DB44-A620-8CD4766F44CF}" type="pres">
      <dgm:prSet presAssocID="{AE6C7826-8BAE-4733-A717-E6C5DFF4343E}" presName="diagram" presStyleCnt="0">
        <dgm:presLayoutVars>
          <dgm:dir/>
          <dgm:resizeHandles val="exact"/>
        </dgm:presLayoutVars>
      </dgm:prSet>
      <dgm:spPr/>
    </dgm:pt>
    <dgm:pt modelId="{C4E1D2FD-A3DC-E545-B62B-F29F571752E3}" type="pres">
      <dgm:prSet presAssocID="{8579C1A4-F5D0-4D10-A73A-573F9F15553A}" presName="node" presStyleLbl="node1" presStyleIdx="0" presStyleCnt="4">
        <dgm:presLayoutVars>
          <dgm:bulletEnabled val="1"/>
        </dgm:presLayoutVars>
      </dgm:prSet>
      <dgm:spPr/>
    </dgm:pt>
    <dgm:pt modelId="{53BEE01B-930E-A642-817D-109C2B9ADE94}" type="pres">
      <dgm:prSet presAssocID="{6A28E762-E616-432F-AECD-A63C685413EC}" presName="sibTrans" presStyleLbl="sibTrans2D1" presStyleIdx="0" presStyleCnt="3"/>
      <dgm:spPr/>
    </dgm:pt>
    <dgm:pt modelId="{21C6118B-F251-DC4B-BE0D-CC4F28C3F247}" type="pres">
      <dgm:prSet presAssocID="{6A28E762-E616-432F-AECD-A63C685413EC}" presName="connectorText" presStyleLbl="sibTrans2D1" presStyleIdx="0" presStyleCnt="3"/>
      <dgm:spPr/>
    </dgm:pt>
    <dgm:pt modelId="{B285EC2D-2C3B-7043-A3EE-382C28A8EBC5}" type="pres">
      <dgm:prSet presAssocID="{BAC2EAE6-6547-4B60-A72B-95FF901DA6C4}" presName="node" presStyleLbl="node1" presStyleIdx="1" presStyleCnt="4">
        <dgm:presLayoutVars>
          <dgm:bulletEnabled val="1"/>
        </dgm:presLayoutVars>
      </dgm:prSet>
      <dgm:spPr/>
    </dgm:pt>
    <dgm:pt modelId="{28C33B72-A89F-B442-84AC-7A89437E7D89}" type="pres">
      <dgm:prSet presAssocID="{247FABC4-3E03-47B9-8068-57C5D73CC125}" presName="sibTrans" presStyleLbl="sibTrans2D1" presStyleIdx="1" presStyleCnt="3"/>
      <dgm:spPr/>
    </dgm:pt>
    <dgm:pt modelId="{BE6040DD-D3A3-F340-93E4-C76EF9A65CEA}" type="pres">
      <dgm:prSet presAssocID="{247FABC4-3E03-47B9-8068-57C5D73CC125}" presName="connectorText" presStyleLbl="sibTrans2D1" presStyleIdx="1" presStyleCnt="3"/>
      <dgm:spPr/>
    </dgm:pt>
    <dgm:pt modelId="{1B397312-E150-1F45-986C-49C02FA6F647}" type="pres">
      <dgm:prSet presAssocID="{D68130F8-8C97-4880-B337-1D66F07D3F48}" presName="node" presStyleLbl="node1" presStyleIdx="2" presStyleCnt="4">
        <dgm:presLayoutVars>
          <dgm:bulletEnabled val="1"/>
        </dgm:presLayoutVars>
      </dgm:prSet>
      <dgm:spPr/>
    </dgm:pt>
    <dgm:pt modelId="{DC43783C-671A-C44C-9B08-C8DFBBBB55B4}" type="pres">
      <dgm:prSet presAssocID="{9F746A6A-B9A2-49A0-87F0-DC5D03CB4778}" presName="sibTrans" presStyleLbl="sibTrans2D1" presStyleIdx="2" presStyleCnt="3"/>
      <dgm:spPr/>
    </dgm:pt>
    <dgm:pt modelId="{21A7B3DA-55FE-B84B-8FC8-B12DD623522A}" type="pres">
      <dgm:prSet presAssocID="{9F746A6A-B9A2-49A0-87F0-DC5D03CB4778}" presName="connectorText" presStyleLbl="sibTrans2D1" presStyleIdx="2" presStyleCnt="3"/>
      <dgm:spPr/>
    </dgm:pt>
    <dgm:pt modelId="{8B59DB4B-C31C-DE4D-B323-6E243213D65D}" type="pres">
      <dgm:prSet presAssocID="{07235204-99ED-4BD9-82CE-DD7323396FEF}" presName="node" presStyleLbl="node1" presStyleIdx="3" presStyleCnt="4">
        <dgm:presLayoutVars>
          <dgm:bulletEnabled val="1"/>
        </dgm:presLayoutVars>
      </dgm:prSet>
      <dgm:spPr/>
    </dgm:pt>
  </dgm:ptLst>
  <dgm:cxnLst>
    <dgm:cxn modelId="{596A4B1F-34B9-4B78-9AED-6EFAC14DB19B}" srcId="{AE6C7826-8BAE-4733-A717-E6C5DFF4343E}" destId="{D68130F8-8C97-4880-B337-1D66F07D3F48}" srcOrd="2" destOrd="0" parTransId="{33DAC882-3971-401E-8F12-04A83DA28D7E}" sibTransId="{9F746A6A-B9A2-49A0-87F0-DC5D03CB4778}"/>
    <dgm:cxn modelId="{F53A203E-0C36-0B43-B8D5-6C3589F9F8B9}" type="presOf" srcId="{BAC2EAE6-6547-4B60-A72B-95FF901DA6C4}" destId="{B285EC2D-2C3B-7043-A3EE-382C28A8EBC5}" srcOrd="0" destOrd="0" presId="urn:microsoft.com/office/officeart/2005/8/layout/process5"/>
    <dgm:cxn modelId="{F08ECF5C-4280-4F75-99FC-19032A16C95D}" srcId="{AE6C7826-8BAE-4733-A717-E6C5DFF4343E}" destId="{8579C1A4-F5D0-4D10-A73A-573F9F15553A}" srcOrd="0" destOrd="0" parTransId="{B477E3BE-30D3-4854-81A6-F914C9754DD4}" sibTransId="{6A28E762-E616-432F-AECD-A63C685413EC}"/>
    <dgm:cxn modelId="{0B18195D-B258-C740-B1ED-FBBC137BD2E7}" type="presOf" srcId="{6A28E762-E616-432F-AECD-A63C685413EC}" destId="{21C6118B-F251-DC4B-BE0D-CC4F28C3F247}" srcOrd="1" destOrd="0" presId="urn:microsoft.com/office/officeart/2005/8/layout/process5"/>
    <dgm:cxn modelId="{C4729A69-9B8F-F042-BC64-7ED7C1919118}" type="presOf" srcId="{07235204-99ED-4BD9-82CE-DD7323396FEF}" destId="{8B59DB4B-C31C-DE4D-B323-6E243213D65D}" srcOrd="0" destOrd="0" presId="urn:microsoft.com/office/officeart/2005/8/layout/process5"/>
    <dgm:cxn modelId="{3E682888-7FF4-FB4C-A5C8-272AE7489382}" type="presOf" srcId="{8579C1A4-F5D0-4D10-A73A-573F9F15553A}" destId="{C4E1D2FD-A3DC-E545-B62B-F29F571752E3}" srcOrd="0" destOrd="0" presId="urn:microsoft.com/office/officeart/2005/8/layout/process5"/>
    <dgm:cxn modelId="{027B3A8B-087A-41A1-AC68-B51BE68DD5C5}" srcId="{AE6C7826-8BAE-4733-A717-E6C5DFF4343E}" destId="{BAC2EAE6-6547-4B60-A72B-95FF901DA6C4}" srcOrd="1" destOrd="0" parTransId="{34CCAAE6-48D8-4DBB-9B6C-9D7B5D80890F}" sibTransId="{247FABC4-3E03-47B9-8068-57C5D73CC125}"/>
    <dgm:cxn modelId="{B27F9F8B-518B-42C7-B1DA-8DCB99AFB67A}" srcId="{AE6C7826-8BAE-4733-A717-E6C5DFF4343E}" destId="{07235204-99ED-4BD9-82CE-DD7323396FEF}" srcOrd="3" destOrd="0" parTransId="{929AE032-9CD3-4D28-8738-D28243B94446}" sibTransId="{5B5C70F5-BA06-42F8-A314-6EA91B633568}"/>
    <dgm:cxn modelId="{06AE909E-AA7E-8542-9661-8D765C548988}" type="presOf" srcId="{D68130F8-8C97-4880-B337-1D66F07D3F48}" destId="{1B397312-E150-1F45-986C-49C02FA6F647}" srcOrd="0" destOrd="0" presId="urn:microsoft.com/office/officeart/2005/8/layout/process5"/>
    <dgm:cxn modelId="{812980AD-748B-E34A-B65F-E9AC00A0BA9E}" type="presOf" srcId="{247FABC4-3E03-47B9-8068-57C5D73CC125}" destId="{BE6040DD-D3A3-F340-93E4-C76EF9A65CEA}" srcOrd="1" destOrd="0" presId="urn:microsoft.com/office/officeart/2005/8/layout/process5"/>
    <dgm:cxn modelId="{88ECBCAF-5643-F948-83BF-25B936EA35B4}" type="presOf" srcId="{AE6C7826-8BAE-4733-A717-E6C5DFF4343E}" destId="{4B32EA65-D26E-DB44-A620-8CD4766F44CF}" srcOrd="0" destOrd="0" presId="urn:microsoft.com/office/officeart/2005/8/layout/process5"/>
    <dgm:cxn modelId="{ED4D48D2-04E8-5D45-9041-0B5E0E359E8A}" type="presOf" srcId="{6A28E762-E616-432F-AECD-A63C685413EC}" destId="{53BEE01B-930E-A642-817D-109C2B9ADE94}" srcOrd="0" destOrd="0" presId="urn:microsoft.com/office/officeart/2005/8/layout/process5"/>
    <dgm:cxn modelId="{671C91E9-DE2D-1C45-8AE0-303EDF31C235}" type="presOf" srcId="{9F746A6A-B9A2-49A0-87F0-DC5D03CB4778}" destId="{21A7B3DA-55FE-B84B-8FC8-B12DD623522A}" srcOrd="1" destOrd="0" presId="urn:microsoft.com/office/officeart/2005/8/layout/process5"/>
    <dgm:cxn modelId="{64943DEA-B133-F248-A29A-E09A54547D14}" type="presOf" srcId="{9F746A6A-B9A2-49A0-87F0-DC5D03CB4778}" destId="{DC43783C-671A-C44C-9B08-C8DFBBBB55B4}" srcOrd="0" destOrd="0" presId="urn:microsoft.com/office/officeart/2005/8/layout/process5"/>
    <dgm:cxn modelId="{A202DDEA-CBF5-0643-B539-9F73A26ECCF7}" type="presOf" srcId="{247FABC4-3E03-47B9-8068-57C5D73CC125}" destId="{28C33B72-A89F-B442-84AC-7A89437E7D89}" srcOrd="0" destOrd="0" presId="urn:microsoft.com/office/officeart/2005/8/layout/process5"/>
    <dgm:cxn modelId="{FA77B9E5-0789-BE49-AF52-94FCA34B9185}" type="presParOf" srcId="{4B32EA65-D26E-DB44-A620-8CD4766F44CF}" destId="{C4E1D2FD-A3DC-E545-B62B-F29F571752E3}" srcOrd="0" destOrd="0" presId="urn:microsoft.com/office/officeart/2005/8/layout/process5"/>
    <dgm:cxn modelId="{80F1AA43-A3DD-3E41-A843-10E6FE3FAF64}" type="presParOf" srcId="{4B32EA65-D26E-DB44-A620-8CD4766F44CF}" destId="{53BEE01B-930E-A642-817D-109C2B9ADE94}" srcOrd="1" destOrd="0" presId="urn:microsoft.com/office/officeart/2005/8/layout/process5"/>
    <dgm:cxn modelId="{5AA41D7F-A469-F049-8C9D-91B4393D79F8}" type="presParOf" srcId="{53BEE01B-930E-A642-817D-109C2B9ADE94}" destId="{21C6118B-F251-DC4B-BE0D-CC4F28C3F247}" srcOrd="0" destOrd="0" presId="urn:microsoft.com/office/officeart/2005/8/layout/process5"/>
    <dgm:cxn modelId="{E89FDE60-096E-EB42-BE6B-29659146D0C4}" type="presParOf" srcId="{4B32EA65-D26E-DB44-A620-8CD4766F44CF}" destId="{B285EC2D-2C3B-7043-A3EE-382C28A8EBC5}" srcOrd="2" destOrd="0" presId="urn:microsoft.com/office/officeart/2005/8/layout/process5"/>
    <dgm:cxn modelId="{21AC7830-DD49-DA4A-8673-C6A801DA4648}" type="presParOf" srcId="{4B32EA65-D26E-DB44-A620-8CD4766F44CF}" destId="{28C33B72-A89F-B442-84AC-7A89437E7D89}" srcOrd="3" destOrd="0" presId="urn:microsoft.com/office/officeart/2005/8/layout/process5"/>
    <dgm:cxn modelId="{EBAF3325-EA6E-5244-9396-41BCE8D83D36}" type="presParOf" srcId="{28C33B72-A89F-B442-84AC-7A89437E7D89}" destId="{BE6040DD-D3A3-F340-93E4-C76EF9A65CEA}" srcOrd="0" destOrd="0" presId="urn:microsoft.com/office/officeart/2005/8/layout/process5"/>
    <dgm:cxn modelId="{7B92FAA4-DE6E-EF4A-853F-1F3129AA102F}" type="presParOf" srcId="{4B32EA65-D26E-DB44-A620-8CD4766F44CF}" destId="{1B397312-E150-1F45-986C-49C02FA6F647}" srcOrd="4" destOrd="0" presId="urn:microsoft.com/office/officeart/2005/8/layout/process5"/>
    <dgm:cxn modelId="{F9BABDB6-70EE-784D-9A9F-5DE5DB339B6D}" type="presParOf" srcId="{4B32EA65-D26E-DB44-A620-8CD4766F44CF}" destId="{DC43783C-671A-C44C-9B08-C8DFBBBB55B4}" srcOrd="5" destOrd="0" presId="urn:microsoft.com/office/officeart/2005/8/layout/process5"/>
    <dgm:cxn modelId="{1DC19B96-3AF2-5B46-8F22-C9C5F49E273C}" type="presParOf" srcId="{DC43783C-671A-C44C-9B08-C8DFBBBB55B4}" destId="{21A7B3DA-55FE-B84B-8FC8-B12DD623522A}" srcOrd="0" destOrd="0" presId="urn:microsoft.com/office/officeart/2005/8/layout/process5"/>
    <dgm:cxn modelId="{0ED4B381-B188-3544-BEC4-717BE5A34434}" type="presParOf" srcId="{4B32EA65-D26E-DB44-A620-8CD4766F44CF}" destId="{8B59DB4B-C31C-DE4D-B323-6E243213D65D}"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43C6E7-3062-40EA-997D-0DFA071921BA}"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5B9A2EA3-7758-4A20-9DA1-73FE2C737D9E}">
      <dgm:prSet/>
      <dgm:spPr/>
      <dgm:t>
        <a:bodyPr/>
        <a:lstStyle/>
        <a:p>
          <a:r>
            <a:rPr lang="en-US"/>
            <a:t>• МКС обґрунтовує легітимність через захист гідності конкретної особи від найтяжчих злочинів</a:t>
          </a:r>
        </a:p>
      </dgm:t>
    </dgm:pt>
    <dgm:pt modelId="{6D2DDE24-95E7-44AD-9CAC-28E802AAB6AA}" type="parTrans" cxnId="{169E8532-7E31-47B3-A18D-C5F307DA4D34}">
      <dgm:prSet/>
      <dgm:spPr/>
      <dgm:t>
        <a:bodyPr/>
        <a:lstStyle/>
        <a:p>
          <a:endParaRPr lang="en-US"/>
        </a:p>
      </dgm:t>
    </dgm:pt>
    <dgm:pt modelId="{1A6B2962-0434-40CB-89CA-B75505B3C714}" type="sibTrans" cxnId="{169E8532-7E31-47B3-A18D-C5F307DA4D34}">
      <dgm:prSet/>
      <dgm:spPr/>
      <dgm:t>
        <a:bodyPr/>
        <a:lstStyle/>
        <a:p>
          <a:endParaRPr lang="en-US"/>
        </a:p>
      </dgm:t>
    </dgm:pt>
    <dgm:pt modelId="{10FB0645-5BE9-445D-BDAA-71AAD2A4A747}">
      <dgm:prSet/>
      <dgm:spPr/>
      <dgm:t>
        <a:bodyPr/>
        <a:lstStyle/>
        <a:p>
          <a:r>
            <a:rPr lang="en-US"/>
            <a:t>• Національне кримінальне право в умовах афективної криміналізації ризикує підмінити захист особи управлінням суспільним страхом</a:t>
          </a:r>
        </a:p>
      </dgm:t>
    </dgm:pt>
    <dgm:pt modelId="{A4659046-CB0F-4E68-A8F1-B4C76B442272}" type="parTrans" cxnId="{88E26D4D-6CA1-41D3-A266-28166C82911A}">
      <dgm:prSet/>
      <dgm:spPr/>
      <dgm:t>
        <a:bodyPr/>
        <a:lstStyle/>
        <a:p>
          <a:endParaRPr lang="en-US"/>
        </a:p>
      </dgm:t>
    </dgm:pt>
    <dgm:pt modelId="{332F6928-A9AF-4DB8-824D-74EBCEF47240}" type="sibTrans" cxnId="{88E26D4D-6CA1-41D3-A266-28166C82911A}">
      <dgm:prSet/>
      <dgm:spPr/>
      <dgm:t>
        <a:bodyPr/>
        <a:lstStyle/>
        <a:p>
          <a:endParaRPr lang="en-US"/>
        </a:p>
      </dgm:t>
    </dgm:pt>
    <dgm:pt modelId="{569302F2-D0C1-4158-9206-627D011F0C26}">
      <dgm:prSet/>
      <dgm:spPr/>
      <dgm:t>
        <a:bodyPr/>
        <a:lstStyle/>
        <a:p>
          <a:r>
            <a:rPr lang="en-US"/>
            <a:t>• Коли суд або законодавець відривається від принципу захисту гідності конкретної людини, право перестає бути правом</a:t>
          </a:r>
        </a:p>
      </dgm:t>
    </dgm:pt>
    <dgm:pt modelId="{A682B88F-78B8-4B20-9B42-2EE90B357556}" type="parTrans" cxnId="{F15CC8B5-DCEF-4DDE-AE9A-0F625A2CFA9A}">
      <dgm:prSet/>
      <dgm:spPr/>
      <dgm:t>
        <a:bodyPr/>
        <a:lstStyle/>
        <a:p>
          <a:endParaRPr lang="en-US"/>
        </a:p>
      </dgm:t>
    </dgm:pt>
    <dgm:pt modelId="{9DEEE631-5942-42A0-8A45-F02BFE042A16}" type="sibTrans" cxnId="{F15CC8B5-DCEF-4DDE-AE9A-0F625A2CFA9A}">
      <dgm:prSet/>
      <dgm:spPr/>
      <dgm:t>
        <a:bodyPr/>
        <a:lstStyle/>
        <a:p>
          <a:endParaRPr lang="en-US"/>
        </a:p>
      </dgm:t>
    </dgm:pt>
    <dgm:pt modelId="{46EEFCB4-AF9A-4084-AE90-2DB4DAF73ACC}">
      <dgm:prSet/>
      <dgm:spPr/>
      <dgm:t>
        <a:bodyPr/>
        <a:lstStyle/>
        <a:p>
          <a:r>
            <a:rPr lang="en-US"/>
            <a:t>• Підміна захисту особи абстрактними інтересами держави чи «безпеки»</a:t>
          </a:r>
        </a:p>
      </dgm:t>
    </dgm:pt>
    <dgm:pt modelId="{B90A28D7-36CD-4805-BD8B-BEDFE4524936}" type="parTrans" cxnId="{140CCB92-8CCF-4421-BA80-9B2C53833E3C}">
      <dgm:prSet/>
      <dgm:spPr/>
      <dgm:t>
        <a:bodyPr/>
        <a:lstStyle/>
        <a:p>
          <a:endParaRPr lang="en-US"/>
        </a:p>
      </dgm:t>
    </dgm:pt>
    <dgm:pt modelId="{77D963D9-7FD6-48E2-85CA-E9B097D52B2B}" type="sibTrans" cxnId="{140CCB92-8CCF-4421-BA80-9B2C53833E3C}">
      <dgm:prSet/>
      <dgm:spPr/>
      <dgm:t>
        <a:bodyPr/>
        <a:lstStyle/>
        <a:p>
          <a:endParaRPr lang="en-US"/>
        </a:p>
      </dgm:t>
    </dgm:pt>
    <dgm:pt modelId="{BA2C5AA8-48A8-4A4A-830A-084722DA57F3}" type="pres">
      <dgm:prSet presAssocID="{9643C6E7-3062-40EA-997D-0DFA071921BA}" presName="Name0" presStyleCnt="0">
        <dgm:presLayoutVars>
          <dgm:dir/>
          <dgm:animLvl val="lvl"/>
          <dgm:resizeHandles val="exact"/>
        </dgm:presLayoutVars>
      </dgm:prSet>
      <dgm:spPr/>
    </dgm:pt>
    <dgm:pt modelId="{B628D677-E4F4-F442-9B3A-4B0991478083}" type="pres">
      <dgm:prSet presAssocID="{46EEFCB4-AF9A-4084-AE90-2DB4DAF73ACC}" presName="boxAndChildren" presStyleCnt="0"/>
      <dgm:spPr/>
    </dgm:pt>
    <dgm:pt modelId="{01C6A57A-B91E-6446-9352-3E013242EB79}" type="pres">
      <dgm:prSet presAssocID="{46EEFCB4-AF9A-4084-AE90-2DB4DAF73ACC}" presName="parentTextBox" presStyleLbl="node1" presStyleIdx="0" presStyleCnt="4"/>
      <dgm:spPr/>
    </dgm:pt>
    <dgm:pt modelId="{6EF1F464-A829-B245-B029-11334162334E}" type="pres">
      <dgm:prSet presAssocID="{9DEEE631-5942-42A0-8A45-F02BFE042A16}" presName="sp" presStyleCnt="0"/>
      <dgm:spPr/>
    </dgm:pt>
    <dgm:pt modelId="{F3D96045-F603-954F-94A1-93E797259FDB}" type="pres">
      <dgm:prSet presAssocID="{569302F2-D0C1-4158-9206-627D011F0C26}" presName="arrowAndChildren" presStyleCnt="0"/>
      <dgm:spPr/>
    </dgm:pt>
    <dgm:pt modelId="{58636FD8-10CE-B649-9206-2D77ADFB6648}" type="pres">
      <dgm:prSet presAssocID="{569302F2-D0C1-4158-9206-627D011F0C26}" presName="parentTextArrow" presStyleLbl="node1" presStyleIdx="1" presStyleCnt="4"/>
      <dgm:spPr/>
    </dgm:pt>
    <dgm:pt modelId="{86C82331-9385-EA41-8072-68C6DE37ACFD}" type="pres">
      <dgm:prSet presAssocID="{332F6928-A9AF-4DB8-824D-74EBCEF47240}" presName="sp" presStyleCnt="0"/>
      <dgm:spPr/>
    </dgm:pt>
    <dgm:pt modelId="{F0F2C134-E9C5-1E41-9B09-12E151DC53EF}" type="pres">
      <dgm:prSet presAssocID="{10FB0645-5BE9-445D-BDAA-71AAD2A4A747}" presName="arrowAndChildren" presStyleCnt="0"/>
      <dgm:spPr/>
    </dgm:pt>
    <dgm:pt modelId="{3C52A86B-552B-7B4C-BC6E-CBAD6F8BFFFA}" type="pres">
      <dgm:prSet presAssocID="{10FB0645-5BE9-445D-BDAA-71AAD2A4A747}" presName="parentTextArrow" presStyleLbl="node1" presStyleIdx="2" presStyleCnt="4"/>
      <dgm:spPr/>
    </dgm:pt>
    <dgm:pt modelId="{7AD7C15E-B632-284F-9423-33E09B605F65}" type="pres">
      <dgm:prSet presAssocID="{1A6B2962-0434-40CB-89CA-B75505B3C714}" presName="sp" presStyleCnt="0"/>
      <dgm:spPr/>
    </dgm:pt>
    <dgm:pt modelId="{6516F28C-345B-9A41-A1A7-E2951DBA6E87}" type="pres">
      <dgm:prSet presAssocID="{5B9A2EA3-7758-4A20-9DA1-73FE2C737D9E}" presName="arrowAndChildren" presStyleCnt="0"/>
      <dgm:spPr/>
    </dgm:pt>
    <dgm:pt modelId="{A6A1E2C7-37CB-3D4D-ACDD-D0FC04FCC98C}" type="pres">
      <dgm:prSet presAssocID="{5B9A2EA3-7758-4A20-9DA1-73FE2C737D9E}" presName="parentTextArrow" presStyleLbl="node1" presStyleIdx="3" presStyleCnt="4"/>
      <dgm:spPr/>
    </dgm:pt>
  </dgm:ptLst>
  <dgm:cxnLst>
    <dgm:cxn modelId="{05DFC408-FFA9-FB45-8DF4-1253F9F70FAB}" type="presOf" srcId="{46EEFCB4-AF9A-4084-AE90-2DB4DAF73ACC}" destId="{01C6A57A-B91E-6446-9352-3E013242EB79}" srcOrd="0" destOrd="0" presId="urn:microsoft.com/office/officeart/2005/8/layout/process4"/>
    <dgm:cxn modelId="{169E8532-7E31-47B3-A18D-C5F307DA4D34}" srcId="{9643C6E7-3062-40EA-997D-0DFA071921BA}" destId="{5B9A2EA3-7758-4A20-9DA1-73FE2C737D9E}" srcOrd="0" destOrd="0" parTransId="{6D2DDE24-95E7-44AD-9CAC-28E802AAB6AA}" sibTransId="{1A6B2962-0434-40CB-89CA-B75505B3C714}"/>
    <dgm:cxn modelId="{88E26D4D-6CA1-41D3-A266-28166C82911A}" srcId="{9643C6E7-3062-40EA-997D-0DFA071921BA}" destId="{10FB0645-5BE9-445D-BDAA-71AAD2A4A747}" srcOrd="1" destOrd="0" parTransId="{A4659046-CB0F-4E68-A8F1-B4C76B442272}" sibTransId="{332F6928-A9AF-4DB8-824D-74EBCEF47240}"/>
    <dgm:cxn modelId="{C2E4A95B-F1F9-2945-B410-659F152A289E}" type="presOf" srcId="{569302F2-D0C1-4158-9206-627D011F0C26}" destId="{58636FD8-10CE-B649-9206-2D77ADFB6648}" srcOrd="0" destOrd="0" presId="urn:microsoft.com/office/officeart/2005/8/layout/process4"/>
    <dgm:cxn modelId="{BBCE5E60-202E-744A-92A4-1E7AA3084EFF}" type="presOf" srcId="{9643C6E7-3062-40EA-997D-0DFA071921BA}" destId="{BA2C5AA8-48A8-4A4A-830A-084722DA57F3}" srcOrd="0" destOrd="0" presId="urn:microsoft.com/office/officeart/2005/8/layout/process4"/>
    <dgm:cxn modelId="{63FD4261-4359-E249-8C7D-2728446B1C5B}" type="presOf" srcId="{10FB0645-5BE9-445D-BDAA-71AAD2A4A747}" destId="{3C52A86B-552B-7B4C-BC6E-CBAD6F8BFFFA}" srcOrd="0" destOrd="0" presId="urn:microsoft.com/office/officeart/2005/8/layout/process4"/>
    <dgm:cxn modelId="{140CCB92-8CCF-4421-BA80-9B2C53833E3C}" srcId="{9643C6E7-3062-40EA-997D-0DFA071921BA}" destId="{46EEFCB4-AF9A-4084-AE90-2DB4DAF73ACC}" srcOrd="3" destOrd="0" parTransId="{B90A28D7-36CD-4805-BD8B-BEDFE4524936}" sibTransId="{77D963D9-7FD6-48E2-85CA-E9B097D52B2B}"/>
    <dgm:cxn modelId="{2114BC9D-0D4D-C343-B5A4-6312925EEE90}" type="presOf" srcId="{5B9A2EA3-7758-4A20-9DA1-73FE2C737D9E}" destId="{A6A1E2C7-37CB-3D4D-ACDD-D0FC04FCC98C}" srcOrd="0" destOrd="0" presId="urn:microsoft.com/office/officeart/2005/8/layout/process4"/>
    <dgm:cxn modelId="{F15CC8B5-DCEF-4DDE-AE9A-0F625A2CFA9A}" srcId="{9643C6E7-3062-40EA-997D-0DFA071921BA}" destId="{569302F2-D0C1-4158-9206-627D011F0C26}" srcOrd="2" destOrd="0" parTransId="{A682B88F-78B8-4B20-9B42-2EE90B357556}" sibTransId="{9DEEE631-5942-42A0-8A45-F02BFE042A16}"/>
    <dgm:cxn modelId="{88F2C345-D9A6-5840-B717-C8B40A0D0537}" type="presParOf" srcId="{BA2C5AA8-48A8-4A4A-830A-084722DA57F3}" destId="{B628D677-E4F4-F442-9B3A-4B0991478083}" srcOrd="0" destOrd="0" presId="urn:microsoft.com/office/officeart/2005/8/layout/process4"/>
    <dgm:cxn modelId="{ABD13976-D9AC-A141-BCB3-E4A7E23E890D}" type="presParOf" srcId="{B628D677-E4F4-F442-9B3A-4B0991478083}" destId="{01C6A57A-B91E-6446-9352-3E013242EB79}" srcOrd="0" destOrd="0" presId="urn:microsoft.com/office/officeart/2005/8/layout/process4"/>
    <dgm:cxn modelId="{6300D0B9-7965-F144-847A-7A62BD856B10}" type="presParOf" srcId="{BA2C5AA8-48A8-4A4A-830A-084722DA57F3}" destId="{6EF1F464-A829-B245-B029-11334162334E}" srcOrd="1" destOrd="0" presId="urn:microsoft.com/office/officeart/2005/8/layout/process4"/>
    <dgm:cxn modelId="{435D3661-E19D-3544-A9E1-46D29632323B}" type="presParOf" srcId="{BA2C5AA8-48A8-4A4A-830A-084722DA57F3}" destId="{F3D96045-F603-954F-94A1-93E797259FDB}" srcOrd="2" destOrd="0" presId="urn:microsoft.com/office/officeart/2005/8/layout/process4"/>
    <dgm:cxn modelId="{AC0A4C97-0729-DB46-AB3A-E4C68061AD81}" type="presParOf" srcId="{F3D96045-F603-954F-94A1-93E797259FDB}" destId="{58636FD8-10CE-B649-9206-2D77ADFB6648}" srcOrd="0" destOrd="0" presId="urn:microsoft.com/office/officeart/2005/8/layout/process4"/>
    <dgm:cxn modelId="{67835202-E9A9-7647-8DC6-9C1B1D25881C}" type="presParOf" srcId="{BA2C5AA8-48A8-4A4A-830A-084722DA57F3}" destId="{86C82331-9385-EA41-8072-68C6DE37ACFD}" srcOrd="3" destOrd="0" presId="urn:microsoft.com/office/officeart/2005/8/layout/process4"/>
    <dgm:cxn modelId="{6DE8AD30-CBCF-784A-A820-EC5D9EB591FD}" type="presParOf" srcId="{BA2C5AA8-48A8-4A4A-830A-084722DA57F3}" destId="{F0F2C134-E9C5-1E41-9B09-12E151DC53EF}" srcOrd="4" destOrd="0" presId="urn:microsoft.com/office/officeart/2005/8/layout/process4"/>
    <dgm:cxn modelId="{1F8BF5A3-C8FB-5F4E-A5B7-59ECE7A7C4AE}" type="presParOf" srcId="{F0F2C134-E9C5-1E41-9B09-12E151DC53EF}" destId="{3C52A86B-552B-7B4C-BC6E-CBAD6F8BFFFA}" srcOrd="0" destOrd="0" presId="urn:microsoft.com/office/officeart/2005/8/layout/process4"/>
    <dgm:cxn modelId="{EFCD56A4-F615-9B48-AA2A-83C66E13E05E}" type="presParOf" srcId="{BA2C5AA8-48A8-4A4A-830A-084722DA57F3}" destId="{7AD7C15E-B632-284F-9423-33E09B605F65}" srcOrd="5" destOrd="0" presId="urn:microsoft.com/office/officeart/2005/8/layout/process4"/>
    <dgm:cxn modelId="{F8CCFD74-603E-E449-9E20-3872FF1ABB20}" type="presParOf" srcId="{BA2C5AA8-48A8-4A4A-830A-084722DA57F3}" destId="{6516F28C-345B-9A41-A1A7-E2951DBA6E87}" srcOrd="6" destOrd="0" presId="urn:microsoft.com/office/officeart/2005/8/layout/process4"/>
    <dgm:cxn modelId="{BA4DC7A4-4D28-B547-B1EF-6C07A2A249DB}" type="presParOf" srcId="{6516F28C-345B-9A41-A1A7-E2951DBA6E87}" destId="{A6A1E2C7-37CB-3D4D-ACDD-D0FC04FCC98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FBC4E1B-C17C-4604-8853-FED0F08B00EA}"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95700E6A-98F9-40C0-B025-45E75F318077}">
      <dgm:prSet/>
      <dgm:spPr/>
      <dgm:t>
        <a:bodyPr/>
        <a:lstStyle/>
        <a:p>
          <a:pPr>
            <a:defRPr cap="all"/>
          </a:pPr>
          <a:r>
            <a:rPr lang="en-US"/>
            <a:t>• МКС: поле битви між концепціями справедливості й суверенітету</a:t>
          </a:r>
        </a:p>
      </dgm:t>
    </dgm:pt>
    <dgm:pt modelId="{A5082539-399B-4992-AB3F-A9942BE2EF7D}" type="parTrans" cxnId="{28BBCAA2-3FDB-4DBC-8A74-97B6F9B35EA1}">
      <dgm:prSet/>
      <dgm:spPr/>
      <dgm:t>
        <a:bodyPr/>
        <a:lstStyle/>
        <a:p>
          <a:endParaRPr lang="en-US"/>
        </a:p>
      </dgm:t>
    </dgm:pt>
    <dgm:pt modelId="{23DE5572-6F60-4FC7-B285-3EB76CA0B517}" type="sibTrans" cxnId="{28BBCAA2-3FDB-4DBC-8A74-97B6F9B35EA1}">
      <dgm:prSet/>
      <dgm:spPr/>
      <dgm:t>
        <a:bodyPr/>
        <a:lstStyle/>
        <a:p>
          <a:endParaRPr lang="en-US"/>
        </a:p>
      </dgm:t>
    </dgm:pt>
    <dgm:pt modelId="{E2606547-94CE-4DDB-A90B-B8972B858608}">
      <dgm:prSet/>
      <dgm:spPr/>
      <dgm:t>
        <a:bodyPr/>
        <a:lstStyle/>
        <a:p>
          <a:pPr>
            <a:defRPr cap="all"/>
          </a:pPr>
          <a:r>
            <a:rPr lang="en-US"/>
            <a:t>• Трикутник TCL–ECL–ICL формує нову архітектуру зовнішніх обмежень для національних законодавців</a:t>
          </a:r>
        </a:p>
      </dgm:t>
    </dgm:pt>
    <dgm:pt modelId="{93F157E9-3A88-497E-AB22-94EDD0E7B7AD}" type="parTrans" cxnId="{105510B8-1C08-4A5F-888B-62EB1CFFFF74}">
      <dgm:prSet/>
      <dgm:spPr/>
      <dgm:t>
        <a:bodyPr/>
        <a:lstStyle/>
        <a:p>
          <a:endParaRPr lang="en-US"/>
        </a:p>
      </dgm:t>
    </dgm:pt>
    <dgm:pt modelId="{1FC9F522-DD98-4B7D-A69C-980BD64EC088}" type="sibTrans" cxnId="{105510B8-1C08-4A5F-888B-62EB1CFFFF74}">
      <dgm:prSet/>
      <dgm:spPr/>
      <dgm:t>
        <a:bodyPr/>
        <a:lstStyle/>
        <a:p>
          <a:endParaRPr lang="en-US"/>
        </a:p>
      </dgm:t>
    </dgm:pt>
    <dgm:pt modelId="{168D9954-E0CD-4A24-92B3-D33A1949D21B}">
      <dgm:prSet/>
      <dgm:spPr/>
      <dgm:t>
        <a:bodyPr/>
        <a:lstStyle/>
        <a:p>
          <a:pPr>
            <a:defRPr cap="all"/>
          </a:pPr>
          <a:r>
            <a:rPr lang="en-US"/>
            <a:t>• TCL – транснаціональне кримінальне право</a:t>
          </a:r>
        </a:p>
      </dgm:t>
    </dgm:pt>
    <dgm:pt modelId="{205BC7F5-D5A9-4890-A239-6550A5361299}" type="parTrans" cxnId="{2E4ED64A-9573-4C58-A65F-8FEBDB415CFE}">
      <dgm:prSet/>
      <dgm:spPr/>
      <dgm:t>
        <a:bodyPr/>
        <a:lstStyle/>
        <a:p>
          <a:endParaRPr lang="en-US"/>
        </a:p>
      </dgm:t>
    </dgm:pt>
    <dgm:pt modelId="{F56DCF8C-6EB7-4CC0-812B-9D572E7C1453}" type="sibTrans" cxnId="{2E4ED64A-9573-4C58-A65F-8FEBDB415CFE}">
      <dgm:prSet/>
      <dgm:spPr/>
      <dgm:t>
        <a:bodyPr/>
        <a:lstStyle/>
        <a:p>
          <a:endParaRPr lang="en-US"/>
        </a:p>
      </dgm:t>
    </dgm:pt>
    <dgm:pt modelId="{C81131BC-B07B-4D3F-B8BE-6F67ADB485F5}">
      <dgm:prSet/>
      <dgm:spPr/>
      <dgm:t>
        <a:bodyPr/>
        <a:lstStyle/>
        <a:p>
          <a:pPr>
            <a:defRPr cap="all"/>
          </a:pPr>
          <a:r>
            <a:rPr lang="en-US"/>
            <a:t>• ECL – європейське кримінальне право</a:t>
          </a:r>
        </a:p>
      </dgm:t>
    </dgm:pt>
    <dgm:pt modelId="{C78508FB-1F49-4EE3-A264-4238FC189295}" type="parTrans" cxnId="{485F4C6B-1961-4A00-9E4F-1ED8C60638DB}">
      <dgm:prSet/>
      <dgm:spPr/>
      <dgm:t>
        <a:bodyPr/>
        <a:lstStyle/>
        <a:p>
          <a:endParaRPr lang="en-US"/>
        </a:p>
      </dgm:t>
    </dgm:pt>
    <dgm:pt modelId="{F7942BB0-A14D-4355-AC60-7EB4EDC008CF}" type="sibTrans" cxnId="{485F4C6B-1961-4A00-9E4F-1ED8C60638DB}">
      <dgm:prSet/>
      <dgm:spPr/>
      <dgm:t>
        <a:bodyPr/>
        <a:lstStyle/>
        <a:p>
          <a:endParaRPr lang="en-US"/>
        </a:p>
      </dgm:t>
    </dgm:pt>
    <dgm:pt modelId="{447C0A33-F7E2-41D8-87BF-87EA0AB09F61}">
      <dgm:prSet/>
      <dgm:spPr/>
      <dgm:t>
        <a:bodyPr/>
        <a:lstStyle/>
        <a:p>
          <a:pPr>
            <a:defRPr cap="all"/>
          </a:pPr>
          <a:r>
            <a:rPr lang="en-US"/>
            <a:t>• ICL – міжнародне кримінальне право</a:t>
          </a:r>
        </a:p>
      </dgm:t>
    </dgm:pt>
    <dgm:pt modelId="{91BD669E-6B05-457C-9403-D74B1B85934C}" type="parTrans" cxnId="{1718784D-EEC2-42E1-8C01-477004F96892}">
      <dgm:prSet/>
      <dgm:spPr/>
      <dgm:t>
        <a:bodyPr/>
        <a:lstStyle/>
        <a:p>
          <a:endParaRPr lang="en-US"/>
        </a:p>
      </dgm:t>
    </dgm:pt>
    <dgm:pt modelId="{2FD24070-0188-449C-A496-CD192CC20571}" type="sibTrans" cxnId="{1718784D-EEC2-42E1-8C01-477004F96892}">
      <dgm:prSet/>
      <dgm:spPr/>
      <dgm:t>
        <a:bodyPr/>
        <a:lstStyle/>
        <a:p>
          <a:endParaRPr lang="en-US"/>
        </a:p>
      </dgm:t>
    </dgm:pt>
    <dgm:pt modelId="{86C58282-BED1-4DAB-8DCE-C7DA54B1DB7E}">
      <dgm:prSet/>
      <dgm:spPr/>
      <dgm:t>
        <a:bodyPr/>
        <a:lstStyle/>
        <a:p>
          <a:pPr>
            <a:defRPr cap="all"/>
          </a:pPr>
          <a:r>
            <a:rPr lang="en-US"/>
            <a:t>• Практика ЄСПЛ, МКС, стандарти FATF – фактично обов'язкові джерела орієнтації</a:t>
          </a:r>
        </a:p>
      </dgm:t>
    </dgm:pt>
    <dgm:pt modelId="{8DA3F8C8-9A0E-4612-B017-417628CFB26A}" type="parTrans" cxnId="{64C222AA-5FFE-458D-A30C-D6B93E21ED30}">
      <dgm:prSet/>
      <dgm:spPr/>
      <dgm:t>
        <a:bodyPr/>
        <a:lstStyle/>
        <a:p>
          <a:endParaRPr lang="en-US"/>
        </a:p>
      </dgm:t>
    </dgm:pt>
    <dgm:pt modelId="{79326FEB-365A-40D1-B07A-E25B20743709}" type="sibTrans" cxnId="{64C222AA-5FFE-458D-A30C-D6B93E21ED30}">
      <dgm:prSet/>
      <dgm:spPr/>
      <dgm:t>
        <a:bodyPr/>
        <a:lstStyle/>
        <a:p>
          <a:endParaRPr lang="en-US"/>
        </a:p>
      </dgm:t>
    </dgm:pt>
    <dgm:pt modelId="{1398FA56-AC51-455E-8457-A166D28E86ED}" type="pres">
      <dgm:prSet presAssocID="{CFBC4E1B-C17C-4604-8853-FED0F08B00EA}" presName="root" presStyleCnt="0">
        <dgm:presLayoutVars>
          <dgm:dir/>
          <dgm:resizeHandles val="exact"/>
        </dgm:presLayoutVars>
      </dgm:prSet>
      <dgm:spPr/>
    </dgm:pt>
    <dgm:pt modelId="{91AA6F9C-E8AA-473C-9072-AF186405F2C5}" type="pres">
      <dgm:prSet presAssocID="{95700E6A-98F9-40C0-B025-45E75F318077}" presName="compNode" presStyleCnt="0"/>
      <dgm:spPr/>
    </dgm:pt>
    <dgm:pt modelId="{55E8EC3B-B430-4BD1-BEDC-32C53FED71E6}" type="pres">
      <dgm:prSet presAssocID="{95700E6A-98F9-40C0-B025-45E75F318077}" presName="iconBgRect" presStyleLbl="bgShp" presStyleIdx="0" presStyleCnt="6"/>
      <dgm:spPr/>
    </dgm:pt>
    <dgm:pt modelId="{02FAAF1E-9B2F-4A83-AE48-A0A6DEEE0CEA}" type="pres">
      <dgm:prSet presAssocID="{95700E6A-98F9-40C0-B025-45E75F318077}" presName="iconRect" presStyleLbl="node1" presStyleIdx="0" presStyleCnt="6"/>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Сервер"/>
        </a:ext>
      </dgm:extLst>
    </dgm:pt>
    <dgm:pt modelId="{BF6607E7-D011-4CF8-9BCC-E76D4CE23342}" type="pres">
      <dgm:prSet presAssocID="{95700E6A-98F9-40C0-B025-45E75F318077}" presName="spaceRect" presStyleCnt="0"/>
      <dgm:spPr/>
    </dgm:pt>
    <dgm:pt modelId="{30F996EF-C66F-4F95-8906-36F7AF2BFE1B}" type="pres">
      <dgm:prSet presAssocID="{95700E6A-98F9-40C0-B025-45E75F318077}" presName="textRect" presStyleLbl="revTx" presStyleIdx="0" presStyleCnt="6">
        <dgm:presLayoutVars>
          <dgm:chMax val="1"/>
          <dgm:chPref val="1"/>
        </dgm:presLayoutVars>
      </dgm:prSet>
      <dgm:spPr/>
    </dgm:pt>
    <dgm:pt modelId="{76746EEE-3BC0-4EFB-9878-D262F823F757}" type="pres">
      <dgm:prSet presAssocID="{23DE5572-6F60-4FC7-B285-3EB76CA0B517}" presName="sibTrans" presStyleCnt="0"/>
      <dgm:spPr/>
    </dgm:pt>
    <dgm:pt modelId="{15C1BD17-D385-4485-A904-3FFDB4E09EA0}" type="pres">
      <dgm:prSet presAssocID="{E2606547-94CE-4DDB-A90B-B8972B858608}" presName="compNode" presStyleCnt="0"/>
      <dgm:spPr/>
    </dgm:pt>
    <dgm:pt modelId="{ADA2C332-2A4B-4064-BC09-CD31141A8637}" type="pres">
      <dgm:prSet presAssocID="{E2606547-94CE-4DDB-A90B-B8972B858608}" presName="iconBgRect" presStyleLbl="bgShp" presStyleIdx="1" presStyleCnt="6"/>
      <dgm:spPr/>
    </dgm:pt>
    <dgm:pt modelId="{AA60123F-69B9-4109-8ED3-3C8A34CF4135}" type="pres">
      <dgm:prSet presAssocID="{E2606547-94CE-4DDB-A90B-B8972B858608}" presName="iconRect" presStyleLbl="node1" presStyleIdx="1" presStyleCnt="6"/>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Компьютер"/>
        </a:ext>
      </dgm:extLst>
    </dgm:pt>
    <dgm:pt modelId="{D92476A4-B509-43FD-8C37-8E77B6A6BA9D}" type="pres">
      <dgm:prSet presAssocID="{E2606547-94CE-4DDB-A90B-B8972B858608}" presName="spaceRect" presStyleCnt="0"/>
      <dgm:spPr/>
    </dgm:pt>
    <dgm:pt modelId="{858246C0-DE85-43EF-9CB0-E28F83163C01}" type="pres">
      <dgm:prSet presAssocID="{E2606547-94CE-4DDB-A90B-B8972B858608}" presName="textRect" presStyleLbl="revTx" presStyleIdx="1" presStyleCnt="6">
        <dgm:presLayoutVars>
          <dgm:chMax val="1"/>
          <dgm:chPref val="1"/>
        </dgm:presLayoutVars>
      </dgm:prSet>
      <dgm:spPr/>
    </dgm:pt>
    <dgm:pt modelId="{C6186500-5941-4148-879D-6AEDCD6B4575}" type="pres">
      <dgm:prSet presAssocID="{1FC9F522-DD98-4B7D-A69C-980BD64EC088}" presName="sibTrans" presStyleCnt="0"/>
      <dgm:spPr/>
    </dgm:pt>
    <dgm:pt modelId="{246A4263-24C0-419C-8D8D-02F690EDE73F}" type="pres">
      <dgm:prSet presAssocID="{168D9954-E0CD-4A24-92B3-D33A1949D21B}" presName="compNode" presStyleCnt="0"/>
      <dgm:spPr/>
    </dgm:pt>
    <dgm:pt modelId="{D9B6F714-B7FA-4BC4-B620-D84DE4A496A9}" type="pres">
      <dgm:prSet presAssocID="{168D9954-E0CD-4A24-92B3-D33A1949D21B}" presName="iconBgRect" presStyleLbl="bgShp" presStyleIdx="2" presStyleCnt="6"/>
      <dgm:spPr/>
    </dgm:pt>
    <dgm:pt modelId="{61C34A6D-572C-4191-B1E8-456090C0B8A5}" type="pres">
      <dgm:prSet presAssocID="{168D9954-E0CD-4A24-92B3-D33A1949D21B}" presName="iconRect" presStyleLbl="node1" presStyleIdx="2" presStyleCnt="6"/>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Банк"/>
        </a:ext>
      </dgm:extLst>
    </dgm:pt>
    <dgm:pt modelId="{23888259-D526-403A-9823-0633B8B874D7}" type="pres">
      <dgm:prSet presAssocID="{168D9954-E0CD-4A24-92B3-D33A1949D21B}" presName="spaceRect" presStyleCnt="0"/>
      <dgm:spPr/>
    </dgm:pt>
    <dgm:pt modelId="{6249F6B2-1044-4D7E-802A-F84AA39E2912}" type="pres">
      <dgm:prSet presAssocID="{168D9954-E0CD-4A24-92B3-D33A1949D21B}" presName="textRect" presStyleLbl="revTx" presStyleIdx="2" presStyleCnt="6">
        <dgm:presLayoutVars>
          <dgm:chMax val="1"/>
          <dgm:chPref val="1"/>
        </dgm:presLayoutVars>
      </dgm:prSet>
      <dgm:spPr/>
    </dgm:pt>
    <dgm:pt modelId="{44A88EBF-04F0-40CE-B68A-A352EBB9CB7B}" type="pres">
      <dgm:prSet presAssocID="{F56DCF8C-6EB7-4CC0-812B-9D572E7C1453}" presName="sibTrans" presStyleCnt="0"/>
      <dgm:spPr/>
    </dgm:pt>
    <dgm:pt modelId="{3E28548D-774D-441D-9465-3F3E0925BD3E}" type="pres">
      <dgm:prSet presAssocID="{C81131BC-B07B-4D3F-B8BE-6F67ADB485F5}" presName="compNode" presStyleCnt="0"/>
      <dgm:spPr/>
    </dgm:pt>
    <dgm:pt modelId="{9AB1FDD7-D5CB-4D5C-BD9B-60BB4CF68CC7}" type="pres">
      <dgm:prSet presAssocID="{C81131BC-B07B-4D3F-B8BE-6F67ADB485F5}" presName="iconBgRect" presStyleLbl="bgShp" presStyleIdx="3" presStyleCnt="6"/>
      <dgm:spPr/>
    </dgm:pt>
    <dgm:pt modelId="{B0BE6228-A668-4BDF-A6BA-F7032AD03AA6}" type="pres">
      <dgm:prSet presAssocID="{C81131BC-B07B-4D3F-B8BE-6F67ADB485F5}" presName="iconRect" presStyleLbl="node1" presStyleIdx="3" presStyleCnt="6"/>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Судья"/>
        </a:ext>
      </dgm:extLst>
    </dgm:pt>
    <dgm:pt modelId="{6AB42BC8-5A33-4836-BC5A-22EC7BD9EE1C}" type="pres">
      <dgm:prSet presAssocID="{C81131BC-B07B-4D3F-B8BE-6F67ADB485F5}" presName="spaceRect" presStyleCnt="0"/>
      <dgm:spPr/>
    </dgm:pt>
    <dgm:pt modelId="{B46816E1-0755-4712-8186-F272A25CEDCD}" type="pres">
      <dgm:prSet presAssocID="{C81131BC-B07B-4D3F-B8BE-6F67ADB485F5}" presName="textRect" presStyleLbl="revTx" presStyleIdx="3" presStyleCnt="6">
        <dgm:presLayoutVars>
          <dgm:chMax val="1"/>
          <dgm:chPref val="1"/>
        </dgm:presLayoutVars>
      </dgm:prSet>
      <dgm:spPr/>
    </dgm:pt>
    <dgm:pt modelId="{15B58DE6-C4FF-4CBE-B5BC-9FB055D6507F}" type="pres">
      <dgm:prSet presAssocID="{F7942BB0-A14D-4355-AC60-7EB4EDC008CF}" presName="sibTrans" presStyleCnt="0"/>
      <dgm:spPr/>
    </dgm:pt>
    <dgm:pt modelId="{78D434BF-774A-433B-B27A-040AE8270DFB}" type="pres">
      <dgm:prSet presAssocID="{447C0A33-F7E2-41D8-87BF-87EA0AB09F61}" presName="compNode" presStyleCnt="0"/>
      <dgm:spPr/>
    </dgm:pt>
    <dgm:pt modelId="{CD34F53D-53B5-47C4-8D0B-F039EA9E3802}" type="pres">
      <dgm:prSet presAssocID="{447C0A33-F7E2-41D8-87BF-87EA0AB09F61}" presName="iconBgRect" presStyleLbl="bgShp" presStyleIdx="4" presStyleCnt="6"/>
      <dgm:spPr/>
    </dgm:pt>
    <dgm:pt modelId="{EB9E486B-0823-4418-8BDC-516A34B2C9EB}" type="pres">
      <dgm:prSet presAssocID="{447C0A33-F7E2-41D8-87BF-87EA0AB09F61}" presName="iconRect" presStyleLbl="node1" presStyleIdx="4" presStyleCnt="6"/>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Доктор"/>
        </a:ext>
      </dgm:extLst>
    </dgm:pt>
    <dgm:pt modelId="{08167ECF-D57D-4222-8946-60139DAACBAB}" type="pres">
      <dgm:prSet presAssocID="{447C0A33-F7E2-41D8-87BF-87EA0AB09F61}" presName="spaceRect" presStyleCnt="0"/>
      <dgm:spPr/>
    </dgm:pt>
    <dgm:pt modelId="{138BA69C-D4DF-4351-8AE0-3B89C85FF6E3}" type="pres">
      <dgm:prSet presAssocID="{447C0A33-F7E2-41D8-87BF-87EA0AB09F61}" presName="textRect" presStyleLbl="revTx" presStyleIdx="4" presStyleCnt="6">
        <dgm:presLayoutVars>
          <dgm:chMax val="1"/>
          <dgm:chPref val="1"/>
        </dgm:presLayoutVars>
      </dgm:prSet>
      <dgm:spPr/>
    </dgm:pt>
    <dgm:pt modelId="{8D00D442-2B89-474C-A37A-5479661BEE73}" type="pres">
      <dgm:prSet presAssocID="{2FD24070-0188-449C-A496-CD192CC20571}" presName="sibTrans" presStyleCnt="0"/>
      <dgm:spPr/>
    </dgm:pt>
    <dgm:pt modelId="{55008E30-AF9B-4DA2-84E6-F38616C95D61}" type="pres">
      <dgm:prSet presAssocID="{86C58282-BED1-4DAB-8DCE-C7DA54B1DB7E}" presName="compNode" presStyleCnt="0"/>
      <dgm:spPr/>
    </dgm:pt>
    <dgm:pt modelId="{1E6DD699-3355-4CF6-8D00-261D880DB278}" type="pres">
      <dgm:prSet presAssocID="{86C58282-BED1-4DAB-8DCE-C7DA54B1DB7E}" presName="iconBgRect" presStyleLbl="bgShp" presStyleIdx="5" presStyleCnt="6"/>
      <dgm:spPr/>
    </dgm:pt>
    <dgm:pt modelId="{D0D7BA1E-AD1E-40DE-BC65-5947B48EB620}" type="pres">
      <dgm:prSet presAssocID="{86C58282-BED1-4DAB-8DCE-C7DA54B1DB7E}" presName="iconRect" presStyleLbl="node1" presStyleIdx="5" presStyleCnt="6"/>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Иерархия"/>
        </a:ext>
      </dgm:extLst>
    </dgm:pt>
    <dgm:pt modelId="{1F5D7C27-B185-421D-90DD-7BA90BC0FAE6}" type="pres">
      <dgm:prSet presAssocID="{86C58282-BED1-4DAB-8DCE-C7DA54B1DB7E}" presName="spaceRect" presStyleCnt="0"/>
      <dgm:spPr/>
    </dgm:pt>
    <dgm:pt modelId="{A99EF997-4FE4-4E9A-A565-C13070684581}" type="pres">
      <dgm:prSet presAssocID="{86C58282-BED1-4DAB-8DCE-C7DA54B1DB7E}" presName="textRect" presStyleLbl="revTx" presStyleIdx="5" presStyleCnt="6">
        <dgm:presLayoutVars>
          <dgm:chMax val="1"/>
          <dgm:chPref val="1"/>
        </dgm:presLayoutVars>
      </dgm:prSet>
      <dgm:spPr/>
    </dgm:pt>
  </dgm:ptLst>
  <dgm:cxnLst>
    <dgm:cxn modelId="{2D836A00-9BFD-4549-B457-D18C841980BD}" type="presOf" srcId="{86C58282-BED1-4DAB-8DCE-C7DA54B1DB7E}" destId="{A99EF997-4FE4-4E9A-A565-C13070684581}" srcOrd="0" destOrd="0" presId="urn:microsoft.com/office/officeart/2018/5/layout/IconCircleLabelList"/>
    <dgm:cxn modelId="{345E531B-487E-4BC0-A2B3-6CAA0AC1DE0F}" type="presOf" srcId="{E2606547-94CE-4DDB-A90B-B8972B858608}" destId="{858246C0-DE85-43EF-9CB0-E28F83163C01}" srcOrd="0" destOrd="0" presId="urn:microsoft.com/office/officeart/2018/5/layout/IconCircleLabelList"/>
    <dgm:cxn modelId="{DF9AB21E-6D66-474B-9AAF-E998A786D609}" type="presOf" srcId="{447C0A33-F7E2-41D8-87BF-87EA0AB09F61}" destId="{138BA69C-D4DF-4351-8AE0-3B89C85FF6E3}" srcOrd="0" destOrd="0" presId="urn:microsoft.com/office/officeart/2018/5/layout/IconCircleLabelList"/>
    <dgm:cxn modelId="{4AE41820-FF17-4F0F-B89B-E116099C8831}" type="presOf" srcId="{95700E6A-98F9-40C0-B025-45E75F318077}" destId="{30F996EF-C66F-4F95-8906-36F7AF2BFE1B}" srcOrd="0" destOrd="0" presId="urn:microsoft.com/office/officeart/2018/5/layout/IconCircleLabelList"/>
    <dgm:cxn modelId="{10AEAF22-4CF4-45AE-84D4-947976864064}" type="presOf" srcId="{CFBC4E1B-C17C-4604-8853-FED0F08B00EA}" destId="{1398FA56-AC51-455E-8457-A166D28E86ED}" srcOrd="0" destOrd="0" presId="urn:microsoft.com/office/officeart/2018/5/layout/IconCircleLabelList"/>
    <dgm:cxn modelId="{2E4ED64A-9573-4C58-A65F-8FEBDB415CFE}" srcId="{CFBC4E1B-C17C-4604-8853-FED0F08B00EA}" destId="{168D9954-E0CD-4A24-92B3-D33A1949D21B}" srcOrd="2" destOrd="0" parTransId="{205BC7F5-D5A9-4890-A239-6550A5361299}" sibTransId="{F56DCF8C-6EB7-4CC0-812B-9D572E7C1453}"/>
    <dgm:cxn modelId="{1718784D-EEC2-42E1-8C01-477004F96892}" srcId="{CFBC4E1B-C17C-4604-8853-FED0F08B00EA}" destId="{447C0A33-F7E2-41D8-87BF-87EA0AB09F61}" srcOrd="4" destOrd="0" parTransId="{91BD669E-6B05-457C-9403-D74B1B85934C}" sibTransId="{2FD24070-0188-449C-A496-CD192CC20571}"/>
    <dgm:cxn modelId="{95826768-522F-4D89-AA2A-9E286EA17A8E}" type="presOf" srcId="{168D9954-E0CD-4A24-92B3-D33A1949D21B}" destId="{6249F6B2-1044-4D7E-802A-F84AA39E2912}" srcOrd="0" destOrd="0" presId="urn:microsoft.com/office/officeart/2018/5/layout/IconCircleLabelList"/>
    <dgm:cxn modelId="{485F4C6B-1961-4A00-9E4F-1ED8C60638DB}" srcId="{CFBC4E1B-C17C-4604-8853-FED0F08B00EA}" destId="{C81131BC-B07B-4D3F-B8BE-6F67ADB485F5}" srcOrd="3" destOrd="0" parTransId="{C78508FB-1F49-4EE3-A264-4238FC189295}" sibTransId="{F7942BB0-A14D-4355-AC60-7EB4EDC008CF}"/>
    <dgm:cxn modelId="{80AC7C82-2776-4DF4-8704-E12F8E99C680}" type="presOf" srcId="{C81131BC-B07B-4D3F-B8BE-6F67ADB485F5}" destId="{B46816E1-0755-4712-8186-F272A25CEDCD}" srcOrd="0" destOrd="0" presId="urn:microsoft.com/office/officeart/2018/5/layout/IconCircleLabelList"/>
    <dgm:cxn modelId="{28BBCAA2-3FDB-4DBC-8A74-97B6F9B35EA1}" srcId="{CFBC4E1B-C17C-4604-8853-FED0F08B00EA}" destId="{95700E6A-98F9-40C0-B025-45E75F318077}" srcOrd="0" destOrd="0" parTransId="{A5082539-399B-4992-AB3F-A9942BE2EF7D}" sibTransId="{23DE5572-6F60-4FC7-B285-3EB76CA0B517}"/>
    <dgm:cxn modelId="{64C222AA-5FFE-458D-A30C-D6B93E21ED30}" srcId="{CFBC4E1B-C17C-4604-8853-FED0F08B00EA}" destId="{86C58282-BED1-4DAB-8DCE-C7DA54B1DB7E}" srcOrd="5" destOrd="0" parTransId="{8DA3F8C8-9A0E-4612-B017-417628CFB26A}" sibTransId="{79326FEB-365A-40D1-B07A-E25B20743709}"/>
    <dgm:cxn modelId="{105510B8-1C08-4A5F-888B-62EB1CFFFF74}" srcId="{CFBC4E1B-C17C-4604-8853-FED0F08B00EA}" destId="{E2606547-94CE-4DDB-A90B-B8972B858608}" srcOrd="1" destOrd="0" parTransId="{93F157E9-3A88-497E-AB22-94EDD0E7B7AD}" sibTransId="{1FC9F522-DD98-4B7D-A69C-980BD64EC088}"/>
    <dgm:cxn modelId="{FFC88A15-B0C5-4E35-BC69-206EE731544D}" type="presParOf" srcId="{1398FA56-AC51-455E-8457-A166D28E86ED}" destId="{91AA6F9C-E8AA-473C-9072-AF186405F2C5}" srcOrd="0" destOrd="0" presId="urn:microsoft.com/office/officeart/2018/5/layout/IconCircleLabelList"/>
    <dgm:cxn modelId="{FC3DC420-417B-4D03-B66D-9EAD49289E63}" type="presParOf" srcId="{91AA6F9C-E8AA-473C-9072-AF186405F2C5}" destId="{55E8EC3B-B430-4BD1-BEDC-32C53FED71E6}" srcOrd="0" destOrd="0" presId="urn:microsoft.com/office/officeart/2018/5/layout/IconCircleLabelList"/>
    <dgm:cxn modelId="{F4DB99AE-2D99-425D-BB7B-5767D22A4F62}" type="presParOf" srcId="{91AA6F9C-E8AA-473C-9072-AF186405F2C5}" destId="{02FAAF1E-9B2F-4A83-AE48-A0A6DEEE0CEA}" srcOrd="1" destOrd="0" presId="urn:microsoft.com/office/officeart/2018/5/layout/IconCircleLabelList"/>
    <dgm:cxn modelId="{8A76E817-5892-4A8E-BFB6-74A397DF5B19}" type="presParOf" srcId="{91AA6F9C-E8AA-473C-9072-AF186405F2C5}" destId="{BF6607E7-D011-4CF8-9BCC-E76D4CE23342}" srcOrd="2" destOrd="0" presId="urn:microsoft.com/office/officeart/2018/5/layout/IconCircleLabelList"/>
    <dgm:cxn modelId="{B91B025D-9CB2-4560-A090-4528EF91D21A}" type="presParOf" srcId="{91AA6F9C-E8AA-473C-9072-AF186405F2C5}" destId="{30F996EF-C66F-4F95-8906-36F7AF2BFE1B}" srcOrd="3" destOrd="0" presId="urn:microsoft.com/office/officeart/2018/5/layout/IconCircleLabelList"/>
    <dgm:cxn modelId="{7270D57F-B563-4A67-8B05-F27CE946DD94}" type="presParOf" srcId="{1398FA56-AC51-455E-8457-A166D28E86ED}" destId="{76746EEE-3BC0-4EFB-9878-D262F823F757}" srcOrd="1" destOrd="0" presId="urn:microsoft.com/office/officeart/2018/5/layout/IconCircleLabelList"/>
    <dgm:cxn modelId="{FA8CB9CA-D85A-41DA-917F-5B148B19568F}" type="presParOf" srcId="{1398FA56-AC51-455E-8457-A166D28E86ED}" destId="{15C1BD17-D385-4485-A904-3FFDB4E09EA0}" srcOrd="2" destOrd="0" presId="urn:microsoft.com/office/officeart/2018/5/layout/IconCircleLabelList"/>
    <dgm:cxn modelId="{EE5DC897-1EF9-4688-9345-C0951B00A35C}" type="presParOf" srcId="{15C1BD17-D385-4485-A904-3FFDB4E09EA0}" destId="{ADA2C332-2A4B-4064-BC09-CD31141A8637}" srcOrd="0" destOrd="0" presId="urn:microsoft.com/office/officeart/2018/5/layout/IconCircleLabelList"/>
    <dgm:cxn modelId="{AB4EABBD-5290-45FF-A975-EADCF7D13E45}" type="presParOf" srcId="{15C1BD17-D385-4485-A904-3FFDB4E09EA0}" destId="{AA60123F-69B9-4109-8ED3-3C8A34CF4135}" srcOrd="1" destOrd="0" presId="urn:microsoft.com/office/officeart/2018/5/layout/IconCircleLabelList"/>
    <dgm:cxn modelId="{0D9E5FFD-2800-4B1A-97B5-F77D0407ADC1}" type="presParOf" srcId="{15C1BD17-D385-4485-A904-3FFDB4E09EA0}" destId="{D92476A4-B509-43FD-8C37-8E77B6A6BA9D}" srcOrd="2" destOrd="0" presId="urn:microsoft.com/office/officeart/2018/5/layout/IconCircleLabelList"/>
    <dgm:cxn modelId="{07A55679-0980-4C15-8246-619CEDDC2132}" type="presParOf" srcId="{15C1BD17-D385-4485-A904-3FFDB4E09EA0}" destId="{858246C0-DE85-43EF-9CB0-E28F83163C01}" srcOrd="3" destOrd="0" presId="urn:microsoft.com/office/officeart/2018/5/layout/IconCircleLabelList"/>
    <dgm:cxn modelId="{04F00D35-EE29-4E60-A74B-573ED96CB746}" type="presParOf" srcId="{1398FA56-AC51-455E-8457-A166D28E86ED}" destId="{C6186500-5941-4148-879D-6AEDCD6B4575}" srcOrd="3" destOrd="0" presId="urn:microsoft.com/office/officeart/2018/5/layout/IconCircleLabelList"/>
    <dgm:cxn modelId="{25E8C7CE-EFFD-4CFF-90DD-289072B92560}" type="presParOf" srcId="{1398FA56-AC51-455E-8457-A166D28E86ED}" destId="{246A4263-24C0-419C-8D8D-02F690EDE73F}" srcOrd="4" destOrd="0" presId="urn:microsoft.com/office/officeart/2018/5/layout/IconCircleLabelList"/>
    <dgm:cxn modelId="{097ADFBC-940F-47BD-8F75-D928D8F7E22C}" type="presParOf" srcId="{246A4263-24C0-419C-8D8D-02F690EDE73F}" destId="{D9B6F714-B7FA-4BC4-B620-D84DE4A496A9}" srcOrd="0" destOrd="0" presId="urn:microsoft.com/office/officeart/2018/5/layout/IconCircleLabelList"/>
    <dgm:cxn modelId="{2AF94D03-0D23-41CF-9E61-221303FE282E}" type="presParOf" srcId="{246A4263-24C0-419C-8D8D-02F690EDE73F}" destId="{61C34A6D-572C-4191-B1E8-456090C0B8A5}" srcOrd="1" destOrd="0" presId="urn:microsoft.com/office/officeart/2018/5/layout/IconCircleLabelList"/>
    <dgm:cxn modelId="{4A911B04-7E65-4699-8950-C1DCD4C09B65}" type="presParOf" srcId="{246A4263-24C0-419C-8D8D-02F690EDE73F}" destId="{23888259-D526-403A-9823-0633B8B874D7}" srcOrd="2" destOrd="0" presId="urn:microsoft.com/office/officeart/2018/5/layout/IconCircleLabelList"/>
    <dgm:cxn modelId="{F2FBB832-0A4F-4A15-813C-5EEFCE1B737C}" type="presParOf" srcId="{246A4263-24C0-419C-8D8D-02F690EDE73F}" destId="{6249F6B2-1044-4D7E-802A-F84AA39E2912}" srcOrd="3" destOrd="0" presId="urn:microsoft.com/office/officeart/2018/5/layout/IconCircleLabelList"/>
    <dgm:cxn modelId="{A554739F-0C7F-419A-91EA-28D615D9C46E}" type="presParOf" srcId="{1398FA56-AC51-455E-8457-A166D28E86ED}" destId="{44A88EBF-04F0-40CE-B68A-A352EBB9CB7B}" srcOrd="5" destOrd="0" presId="urn:microsoft.com/office/officeart/2018/5/layout/IconCircleLabelList"/>
    <dgm:cxn modelId="{8B151110-EF37-4F4A-A519-D36A5151677E}" type="presParOf" srcId="{1398FA56-AC51-455E-8457-A166D28E86ED}" destId="{3E28548D-774D-441D-9465-3F3E0925BD3E}" srcOrd="6" destOrd="0" presId="urn:microsoft.com/office/officeart/2018/5/layout/IconCircleLabelList"/>
    <dgm:cxn modelId="{5352FB00-272B-4EB2-8CB0-D93011EE5DCB}" type="presParOf" srcId="{3E28548D-774D-441D-9465-3F3E0925BD3E}" destId="{9AB1FDD7-D5CB-4D5C-BD9B-60BB4CF68CC7}" srcOrd="0" destOrd="0" presId="urn:microsoft.com/office/officeart/2018/5/layout/IconCircleLabelList"/>
    <dgm:cxn modelId="{258614AD-17D4-40AD-A9D4-2AF452117C73}" type="presParOf" srcId="{3E28548D-774D-441D-9465-3F3E0925BD3E}" destId="{B0BE6228-A668-4BDF-A6BA-F7032AD03AA6}" srcOrd="1" destOrd="0" presId="urn:microsoft.com/office/officeart/2018/5/layout/IconCircleLabelList"/>
    <dgm:cxn modelId="{99850FFA-8653-4553-AFE3-817B5AB1D963}" type="presParOf" srcId="{3E28548D-774D-441D-9465-3F3E0925BD3E}" destId="{6AB42BC8-5A33-4836-BC5A-22EC7BD9EE1C}" srcOrd="2" destOrd="0" presId="urn:microsoft.com/office/officeart/2018/5/layout/IconCircleLabelList"/>
    <dgm:cxn modelId="{D27D675B-D634-4F7C-8F98-60818F767D24}" type="presParOf" srcId="{3E28548D-774D-441D-9465-3F3E0925BD3E}" destId="{B46816E1-0755-4712-8186-F272A25CEDCD}" srcOrd="3" destOrd="0" presId="urn:microsoft.com/office/officeart/2018/5/layout/IconCircleLabelList"/>
    <dgm:cxn modelId="{CF8D9DF6-1B0E-4578-9DE6-FA322E454AB8}" type="presParOf" srcId="{1398FA56-AC51-455E-8457-A166D28E86ED}" destId="{15B58DE6-C4FF-4CBE-B5BC-9FB055D6507F}" srcOrd="7" destOrd="0" presId="urn:microsoft.com/office/officeart/2018/5/layout/IconCircleLabelList"/>
    <dgm:cxn modelId="{6E426E3C-DDC2-44C7-8C5A-D8BBCFD6E50B}" type="presParOf" srcId="{1398FA56-AC51-455E-8457-A166D28E86ED}" destId="{78D434BF-774A-433B-B27A-040AE8270DFB}" srcOrd="8" destOrd="0" presId="urn:microsoft.com/office/officeart/2018/5/layout/IconCircleLabelList"/>
    <dgm:cxn modelId="{9620BFA1-CA31-44FE-82B7-AA1254755B89}" type="presParOf" srcId="{78D434BF-774A-433B-B27A-040AE8270DFB}" destId="{CD34F53D-53B5-47C4-8D0B-F039EA9E3802}" srcOrd="0" destOrd="0" presId="urn:microsoft.com/office/officeart/2018/5/layout/IconCircleLabelList"/>
    <dgm:cxn modelId="{7F29D77F-3F10-4CD5-A70A-71817789E692}" type="presParOf" srcId="{78D434BF-774A-433B-B27A-040AE8270DFB}" destId="{EB9E486B-0823-4418-8BDC-516A34B2C9EB}" srcOrd="1" destOrd="0" presId="urn:microsoft.com/office/officeart/2018/5/layout/IconCircleLabelList"/>
    <dgm:cxn modelId="{9EFAD645-2421-4FD8-BB63-38C97A092D96}" type="presParOf" srcId="{78D434BF-774A-433B-B27A-040AE8270DFB}" destId="{08167ECF-D57D-4222-8946-60139DAACBAB}" srcOrd="2" destOrd="0" presId="urn:microsoft.com/office/officeart/2018/5/layout/IconCircleLabelList"/>
    <dgm:cxn modelId="{3A16D82B-12F9-48F9-8D13-4D71DCE49458}" type="presParOf" srcId="{78D434BF-774A-433B-B27A-040AE8270DFB}" destId="{138BA69C-D4DF-4351-8AE0-3B89C85FF6E3}" srcOrd="3" destOrd="0" presId="urn:microsoft.com/office/officeart/2018/5/layout/IconCircleLabelList"/>
    <dgm:cxn modelId="{6AD50C53-863D-4445-8415-92D7E2187535}" type="presParOf" srcId="{1398FA56-AC51-455E-8457-A166D28E86ED}" destId="{8D00D442-2B89-474C-A37A-5479661BEE73}" srcOrd="9" destOrd="0" presId="urn:microsoft.com/office/officeart/2018/5/layout/IconCircleLabelList"/>
    <dgm:cxn modelId="{193FADD7-04F1-4764-9656-4D07C25F0F8B}" type="presParOf" srcId="{1398FA56-AC51-455E-8457-A166D28E86ED}" destId="{55008E30-AF9B-4DA2-84E6-F38616C95D61}" srcOrd="10" destOrd="0" presId="urn:microsoft.com/office/officeart/2018/5/layout/IconCircleLabelList"/>
    <dgm:cxn modelId="{522E5AE6-5F9F-4FF4-B760-DA51DFD90CC9}" type="presParOf" srcId="{55008E30-AF9B-4DA2-84E6-F38616C95D61}" destId="{1E6DD699-3355-4CF6-8D00-261D880DB278}" srcOrd="0" destOrd="0" presId="urn:microsoft.com/office/officeart/2018/5/layout/IconCircleLabelList"/>
    <dgm:cxn modelId="{7A12C991-1B02-4995-B9EB-A847411CC62E}" type="presParOf" srcId="{55008E30-AF9B-4DA2-84E6-F38616C95D61}" destId="{D0D7BA1E-AD1E-40DE-BC65-5947B48EB620}" srcOrd="1" destOrd="0" presId="urn:microsoft.com/office/officeart/2018/5/layout/IconCircleLabelList"/>
    <dgm:cxn modelId="{CD22E546-53D4-4231-8286-DCB30FDB108A}" type="presParOf" srcId="{55008E30-AF9B-4DA2-84E6-F38616C95D61}" destId="{1F5D7C27-B185-421D-90DD-7BA90BC0FAE6}" srcOrd="2" destOrd="0" presId="urn:microsoft.com/office/officeart/2018/5/layout/IconCircleLabelList"/>
    <dgm:cxn modelId="{2C51F25D-A308-49F0-98F4-CBF89F0120A3}" type="presParOf" srcId="{55008E30-AF9B-4DA2-84E6-F38616C95D61}" destId="{A99EF997-4FE4-4E9A-A565-C13070684581}"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7F32003-895D-4BBD-8206-9CFB0E744CD5}" type="doc">
      <dgm:prSet loTypeId="urn:microsoft.com/office/officeart/2005/8/layout/process5" loCatId="process" qsTypeId="urn:microsoft.com/office/officeart/2005/8/quickstyle/simple1" qsCatId="simple" csTypeId="urn:microsoft.com/office/officeart/2005/8/colors/colorful1" csCatId="colorful"/>
      <dgm:spPr/>
      <dgm:t>
        <a:bodyPr/>
        <a:lstStyle/>
        <a:p>
          <a:endParaRPr lang="en-US"/>
        </a:p>
      </dgm:t>
    </dgm:pt>
    <dgm:pt modelId="{BE513D84-4804-476A-92DE-6B5562E48059}">
      <dgm:prSet/>
      <dgm:spPr/>
      <dgm:t>
        <a:bodyPr/>
        <a:lstStyle/>
        <a:p>
          <a:r>
            <a:rPr lang="en-US"/>
            <a:t>• Відповідальність за злочини в умовах збройного конфлікту не вкладається в традиційні рамки національного права чи системи МКС</a:t>
          </a:r>
        </a:p>
      </dgm:t>
    </dgm:pt>
    <dgm:pt modelId="{53FCA145-5782-4FBE-851D-2432EB3E47D1}" type="parTrans" cxnId="{24C92531-CA47-4A8E-BBF5-F1E4685C81CE}">
      <dgm:prSet/>
      <dgm:spPr/>
      <dgm:t>
        <a:bodyPr/>
        <a:lstStyle/>
        <a:p>
          <a:endParaRPr lang="en-US"/>
        </a:p>
      </dgm:t>
    </dgm:pt>
    <dgm:pt modelId="{51A8A7CB-C2D8-4204-B8D4-711B758DED0E}" type="sibTrans" cxnId="{24C92531-CA47-4A8E-BBF5-F1E4685C81CE}">
      <dgm:prSet/>
      <dgm:spPr/>
      <dgm:t>
        <a:bodyPr/>
        <a:lstStyle/>
        <a:p>
          <a:endParaRPr lang="en-US"/>
        </a:p>
      </dgm:t>
    </dgm:pt>
    <dgm:pt modelId="{57B2F061-FCC3-4BF8-87E8-BEE112A082B7}">
      <dgm:prSet/>
      <dgm:spPr/>
      <dgm:t>
        <a:bodyPr/>
        <a:lstStyle/>
        <a:p>
          <a:r>
            <a:rPr lang="en-US"/>
            <a:t>• «Провали» у притягненні до відповідальності</a:t>
          </a:r>
        </a:p>
      </dgm:t>
    </dgm:pt>
    <dgm:pt modelId="{83361405-EADF-42DB-8F63-64653068AB05}" type="parTrans" cxnId="{A1FC3BD5-9CAD-43F1-B0B6-08E58CE88709}">
      <dgm:prSet/>
      <dgm:spPr/>
      <dgm:t>
        <a:bodyPr/>
        <a:lstStyle/>
        <a:p>
          <a:endParaRPr lang="en-US"/>
        </a:p>
      </dgm:t>
    </dgm:pt>
    <dgm:pt modelId="{D0A19297-590F-46B3-9DE3-EA533EFEF68D}" type="sibTrans" cxnId="{A1FC3BD5-9CAD-43F1-B0B6-08E58CE88709}">
      <dgm:prSet/>
      <dgm:spPr/>
      <dgm:t>
        <a:bodyPr/>
        <a:lstStyle/>
        <a:p>
          <a:endParaRPr lang="en-US"/>
        </a:p>
      </dgm:t>
    </dgm:pt>
    <dgm:pt modelId="{5DB221B7-30C1-48F5-8E31-C6B324E22590}">
      <dgm:prSet/>
      <dgm:spPr/>
      <dgm:t>
        <a:bodyPr/>
        <a:lstStyle/>
        <a:p>
          <a:r>
            <a:rPr lang="en-US"/>
            <a:t>• Стандарти TCL (FATF, Конвенція ООН проти ТОЗ, конвенції Ради Європи) формують «м'яке» нормативне середовище</a:t>
          </a:r>
        </a:p>
      </dgm:t>
    </dgm:pt>
    <dgm:pt modelId="{FE39086A-8B8F-4270-88A9-0A7598CA8F69}" type="parTrans" cxnId="{299B5883-818A-490A-8C06-9DD1BE1ED9EC}">
      <dgm:prSet/>
      <dgm:spPr/>
      <dgm:t>
        <a:bodyPr/>
        <a:lstStyle/>
        <a:p>
          <a:endParaRPr lang="en-US"/>
        </a:p>
      </dgm:t>
    </dgm:pt>
    <dgm:pt modelId="{C8296C76-49AF-4046-B2B0-C0AC2980D448}" type="sibTrans" cxnId="{299B5883-818A-490A-8C06-9DD1BE1ED9EC}">
      <dgm:prSet/>
      <dgm:spPr/>
      <dgm:t>
        <a:bodyPr/>
        <a:lstStyle/>
        <a:p>
          <a:endParaRPr lang="en-US"/>
        </a:p>
      </dgm:t>
    </dgm:pt>
    <dgm:pt modelId="{3E95E026-BFAE-434E-9B81-8897CBB5239F}">
      <dgm:prSet/>
      <dgm:spPr/>
      <dgm:t>
        <a:bodyPr/>
        <a:lstStyle/>
        <a:p>
          <a:r>
            <a:rPr lang="en-US"/>
            <a:t>• Зумовлюють криміналізаційні рішення без формальної інкорпорації до системи джерел</a:t>
          </a:r>
        </a:p>
      </dgm:t>
    </dgm:pt>
    <dgm:pt modelId="{2FDCEBD0-248C-43A1-AA2E-E6EC01BD56A0}" type="parTrans" cxnId="{40A3C350-89F2-456F-8F83-496B7EFD9484}">
      <dgm:prSet/>
      <dgm:spPr/>
      <dgm:t>
        <a:bodyPr/>
        <a:lstStyle/>
        <a:p>
          <a:endParaRPr lang="en-US"/>
        </a:p>
      </dgm:t>
    </dgm:pt>
    <dgm:pt modelId="{04FFA3A8-C2D6-41CB-AA7D-BBAE6D9081BC}" type="sibTrans" cxnId="{40A3C350-89F2-456F-8F83-496B7EFD9484}">
      <dgm:prSet/>
      <dgm:spPr/>
      <dgm:t>
        <a:bodyPr/>
        <a:lstStyle/>
        <a:p>
          <a:endParaRPr lang="en-US"/>
        </a:p>
      </dgm:t>
    </dgm:pt>
    <dgm:pt modelId="{533F0C39-CF0E-7E40-A8C9-845619FC210B}" type="pres">
      <dgm:prSet presAssocID="{C7F32003-895D-4BBD-8206-9CFB0E744CD5}" presName="diagram" presStyleCnt="0">
        <dgm:presLayoutVars>
          <dgm:dir/>
          <dgm:resizeHandles val="exact"/>
        </dgm:presLayoutVars>
      </dgm:prSet>
      <dgm:spPr/>
    </dgm:pt>
    <dgm:pt modelId="{4768C694-8FB2-4141-8942-DB3FC615D490}" type="pres">
      <dgm:prSet presAssocID="{BE513D84-4804-476A-92DE-6B5562E48059}" presName="node" presStyleLbl="node1" presStyleIdx="0" presStyleCnt="4">
        <dgm:presLayoutVars>
          <dgm:bulletEnabled val="1"/>
        </dgm:presLayoutVars>
      </dgm:prSet>
      <dgm:spPr/>
    </dgm:pt>
    <dgm:pt modelId="{7C1164B8-693B-BE4E-A2D4-BC06C3EE0BED}" type="pres">
      <dgm:prSet presAssocID="{51A8A7CB-C2D8-4204-B8D4-711B758DED0E}" presName="sibTrans" presStyleLbl="sibTrans2D1" presStyleIdx="0" presStyleCnt="3"/>
      <dgm:spPr/>
    </dgm:pt>
    <dgm:pt modelId="{CC46CD32-FDA7-8144-958D-131F6CAA9579}" type="pres">
      <dgm:prSet presAssocID="{51A8A7CB-C2D8-4204-B8D4-711B758DED0E}" presName="connectorText" presStyleLbl="sibTrans2D1" presStyleIdx="0" presStyleCnt="3"/>
      <dgm:spPr/>
    </dgm:pt>
    <dgm:pt modelId="{995A2E25-E625-D445-B953-3BDD6E8ECE38}" type="pres">
      <dgm:prSet presAssocID="{57B2F061-FCC3-4BF8-87E8-BEE112A082B7}" presName="node" presStyleLbl="node1" presStyleIdx="1" presStyleCnt="4">
        <dgm:presLayoutVars>
          <dgm:bulletEnabled val="1"/>
        </dgm:presLayoutVars>
      </dgm:prSet>
      <dgm:spPr/>
    </dgm:pt>
    <dgm:pt modelId="{BA16A7F8-564F-4F49-A61F-7E27EF2D6F78}" type="pres">
      <dgm:prSet presAssocID="{D0A19297-590F-46B3-9DE3-EA533EFEF68D}" presName="sibTrans" presStyleLbl="sibTrans2D1" presStyleIdx="1" presStyleCnt="3"/>
      <dgm:spPr/>
    </dgm:pt>
    <dgm:pt modelId="{C7B3FE4B-53E9-024F-BD18-834DE223A69B}" type="pres">
      <dgm:prSet presAssocID="{D0A19297-590F-46B3-9DE3-EA533EFEF68D}" presName="connectorText" presStyleLbl="sibTrans2D1" presStyleIdx="1" presStyleCnt="3"/>
      <dgm:spPr/>
    </dgm:pt>
    <dgm:pt modelId="{5D86D0A2-2F50-174D-AB07-1F6030002AC0}" type="pres">
      <dgm:prSet presAssocID="{5DB221B7-30C1-48F5-8E31-C6B324E22590}" presName="node" presStyleLbl="node1" presStyleIdx="2" presStyleCnt="4">
        <dgm:presLayoutVars>
          <dgm:bulletEnabled val="1"/>
        </dgm:presLayoutVars>
      </dgm:prSet>
      <dgm:spPr/>
    </dgm:pt>
    <dgm:pt modelId="{E34C3DE4-2979-794C-99D2-FE4886A52F74}" type="pres">
      <dgm:prSet presAssocID="{C8296C76-49AF-4046-B2B0-C0AC2980D448}" presName="sibTrans" presStyleLbl="sibTrans2D1" presStyleIdx="2" presStyleCnt="3"/>
      <dgm:spPr/>
    </dgm:pt>
    <dgm:pt modelId="{9F7E9340-5066-514D-ADDA-6054D55644CF}" type="pres">
      <dgm:prSet presAssocID="{C8296C76-49AF-4046-B2B0-C0AC2980D448}" presName="connectorText" presStyleLbl="sibTrans2D1" presStyleIdx="2" presStyleCnt="3"/>
      <dgm:spPr/>
    </dgm:pt>
    <dgm:pt modelId="{92A7F271-83A4-B349-B923-41AA97601FE4}" type="pres">
      <dgm:prSet presAssocID="{3E95E026-BFAE-434E-9B81-8897CBB5239F}" presName="node" presStyleLbl="node1" presStyleIdx="3" presStyleCnt="4">
        <dgm:presLayoutVars>
          <dgm:bulletEnabled val="1"/>
        </dgm:presLayoutVars>
      </dgm:prSet>
      <dgm:spPr/>
    </dgm:pt>
  </dgm:ptLst>
  <dgm:cxnLst>
    <dgm:cxn modelId="{E4DBA412-933C-C047-9E51-1ADF8F332589}" type="presOf" srcId="{57B2F061-FCC3-4BF8-87E8-BEE112A082B7}" destId="{995A2E25-E625-D445-B953-3BDD6E8ECE38}" srcOrd="0" destOrd="0" presId="urn:microsoft.com/office/officeart/2005/8/layout/process5"/>
    <dgm:cxn modelId="{FF99D914-477E-AD43-959C-C5C8CB89E327}" type="presOf" srcId="{3E95E026-BFAE-434E-9B81-8897CBB5239F}" destId="{92A7F271-83A4-B349-B923-41AA97601FE4}" srcOrd="0" destOrd="0" presId="urn:microsoft.com/office/officeart/2005/8/layout/process5"/>
    <dgm:cxn modelId="{D9015224-E16C-DD43-8B26-CCD5E7B4AFC3}" type="presOf" srcId="{D0A19297-590F-46B3-9DE3-EA533EFEF68D}" destId="{BA16A7F8-564F-4F49-A61F-7E27EF2D6F78}" srcOrd="0" destOrd="0" presId="urn:microsoft.com/office/officeart/2005/8/layout/process5"/>
    <dgm:cxn modelId="{24C92531-CA47-4A8E-BBF5-F1E4685C81CE}" srcId="{C7F32003-895D-4BBD-8206-9CFB0E744CD5}" destId="{BE513D84-4804-476A-92DE-6B5562E48059}" srcOrd="0" destOrd="0" parTransId="{53FCA145-5782-4FBE-851D-2432EB3E47D1}" sibTransId="{51A8A7CB-C2D8-4204-B8D4-711B758DED0E}"/>
    <dgm:cxn modelId="{DB3FCC4A-71A3-374E-A0BE-9BB8EAA1A1A2}" type="presOf" srcId="{C7F32003-895D-4BBD-8206-9CFB0E744CD5}" destId="{533F0C39-CF0E-7E40-A8C9-845619FC210B}" srcOrd="0" destOrd="0" presId="urn:microsoft.com/office/officeart/2005/8/layout/process5"/>
    <dgm:cxn modelId="{40A3C350-89F2-456F-8F83-496B7EFD9484}" srcId="{C7F32003-895D-4BBD-8206-9CFB0E744CD5}" destId="{3E95E026-BFAE-434E-9B81-8897CBB5239F}" srcOrd="3" destOrd="0" parTransId="{2FDCEBD0-248C-43A1-AA2E-E6EC01BD56A0}" sibTransId="{04FFA3A8-C2D6-41CB-AA7D-BBAE6D9081BC}"/>
    <dgm:cxn modelId="{91E4A05F-0FD5-7C49-91A9-393B1BFA44F9}" type="presOf" srcId="{51A8A7CB-C2D8-4204-B8D4-711B758DED0E}" destId="{7C1164B8-693B-BE4E-A2D4-BC06C3EE0BED}" srcOrd="0" destOrd="0" presId="urn:microsoft.com/office/officeart/2005/8/layout/process5"/>
    <dgm:cxn modelId="{33F73262-887C-2340-BFEF-0FA9C1551453}" type="presOf" srcId="{C8296C76-49AF-4046-B2B0-C0AC2980D448}" destId="{E34C3DE4-2979-794C-99D2-FE4886A52F74}" srcOrd="0" destOrd="0" presId="urn:microsoft.com/office/officeart/2005/8/layout/process5"/>
    <dgm:cxn modelId="{299B5883-818A-490A-8C06-9DD1BE1ED9EC}" srcId="{C7F32003-895D-4BBD-8206-9CFB0E744CD5}" destId="{5DB221B7-30C1-48F5-8E31-C6B324E22590}" srcOrd="2" destOrd="0" parTransId="{FE39086A-8B8F-4270-88A9-0A7598CA8F69}" sibTransId="{C8296C76-49AF-4046-B2B0-C0AC2980D448}"/>
    <dgm:cxn modelId="{48497886-B0C8-AD41-8004-8DC8E0FE6959}" type="presOf" srcId="{51A8A7CB-C2D8-4204-B8D4-711B758DED0E}" destId="{CC46CD32-FDA7-8144-958D-131F6CAA9579}" srcOrd="1" destOrd="0" presId="urn:microsoft.com/office/officeart/2005/8/layout/process5"/>
    <dgm:cxn modelId="{FB9493D1-40DB-E140-A399-80C7449A63AE}" type="presOf" srcId="{D0A19297-590F-46B3-9DE3-EA533EFEF68D}" destId="{C7B3FE4B-53E9-024F-BD18-834DE223A69B}" srcOrd="1" destOrd="0" presId="urn:microsoft.com/office/officeart/2005/8/layout/process5"/>
    <dgm:cxn modelId="{B36415D3-1D0F-334E-91E4-821B6B9CF804}" type="presOf" srcId="{5DB221B7-30C1-48F5-8E31-C6B324E22590}" destId="{5D86D0A2-2F50-174D-AB07-1F6030002AC0}" srcOrd="0" destOrd="0" presId="urn:microsoft.com/office/officeart/2005/8/layout/process5"/>
    <dgm:cxn modelId="{A1FC3BD5-9CAD-43F1-B0B6-08E58CE88709}" srcId="{C7F32003-895D-4BBD-8206-9CFB0E744CD5}" destId="{57B2F061-FCC3-4BF8-87E8-BEE112A082B7}" srcOrd="1" destOrd="0" parTransId="{83361405-EADF-42DB-8F63-64653068AB05}" sibTransId="{D0A19297-590F-46B3-9DE3-EA533EFEF68D}"/>
    <dgm:cxn modelId="{C75FA8DE-2A00-0543-925C-07466F0EA473}" type="presOf" srcId="{BE513D84-4804-476A-92DE-6B5562E48059}" destId="{4768C694-8FB2-4141-8942-DB3FC615D490}" srcOrd="0" destOrd="0" presId="urn:microsoft.com/office/officeart/2005/8/layout/process5"/>
    <dgm:cxn modelId="{6829D0FA-BBE8-784F-8E6C-9574FCE56A19}" type="presOf" srcId="{C8296C76-49AF-4046-B2B0-C0AC2980D448}" destId="{9F7E9340-5066-514D-ADDA-6054D55644CF}" srcOrd="1" destOrd="0" presId="urn:microsoft.com/office/officeart/2005/8/layout/process5"/>
    <dgm:cxn modelId="{0CD02EEC-B673-414D-AA74-2F048DB02E2C}" type="presParOf" srcId="{533F0C39-CF0E-7E40-A8C9-845619FC210B}" destId="{4768C694-8FB2-4141-8942-DB3FC615D490}" srcOrd="0" destOrd="0" presId="urn:microsoft.com/office/officeart/2005/8/layout/process5"/>
    <dgm:cxn modelId="{D873696C-37BE-E040-8876-7D93170D3DEF}" type="presParOf" srcId="{533F0C39-CF0E-7E40-A8C9-845619FC210B}" destId="{7C1164B8-693B-BE4E-A2D4-BC06C3EE0BED}" srcOrd="1" destOrd="0" presId="urn:microsoft.com/office/officeart/2005/8/layout/process5"/>
    <dgm:cxn modelId="{7D0A5D9E-11C7-6B46-88CD-06E567A750E2}" type="presParOf" srcId="{7C1164B8-693B-BE4E-A2D4-BC06C3EE0BED}" destId="{CC46CD32-FDA7-8144-958D-131F6CAA9579}" srcOrd="0" destOrd="0" presId="urn:microsoft.com/office/officeart/2005/8/layout/process5"/>
    <dgm:cxn modelId="{924611D3-247A-6D42-8DF9-B86F3D66100D}" type="presParOf" srcId="{533F0C39-CF0E-7E40-A8C9-845619FC210B}" destId="{995A2E25-E625-D445-B953-3BDD6E8ECE38}" srcOrd="2" destOrd="0" presId="urn:microsoft.com/office/officeart/2005/8/layout/process5"/>
    <dgm:cxn modelId="{59790680-7C79-3043-904F-3F49DE0C805B}" type="presParOf" srcId="{533F0C39-CF0E-7E40-A8C9-845619FC210B}" destId="{BA16A7F8-564F-4F49-A61F-7E27EF2D6F78}" srcOrd="3" destOrd="0" presId="urn:microsoft.com/office/officeart/2005/8/layout/process5"/>
    <dgm:cxn modelId="{FD9C77D3-6CF1-754E-8E90-4C749F6C849E}" type="presParOf" srcId="{BA16A7F8-564F-4F49-A61F-7E27EF2D6F78}" destId="{C7B3FE4B-53E9-024F-BD18-834DE223A69B}" srcOrd="0" destOrd="0" presId="urn:microsoft.com/office/officeart/2005/8/layout/process5"/>
    <dgm:cxn modelId="{D32A9AA0-E213-0642-BB9B-A30F39D6B401}" type="presParOf" srcId="{533F0C39-CF0E-7E40-A8C9-845619FC210B}" destId="{5D86D0A2-2F50-174D-AB07-1F6030002AC0}" srcOrd="4" destOrd="0" presId="urn:microsoft.com/office/officeart/2005/8/layout/process5"/>
    <dgm:cxn modelId="{FDB45383-4D0C-414E-89E6-0497066939F8}" type="presParOf" srcId="{533F0C39-CF0E-7E40-A8C9-845619FC210B}" destId="{E34C3DE4-2979-794C-99D2-FE4886A52F74}" srcOrd="5" destOrd="0" presId="urn:microsoft.com/office/officeart/2005/8/layout/process5"/>
    <dgm:cxn modelId="{CF60AE1B-1FDF-7B4F-9A6D-CEA2746037E6}" type="presParOf" srcId="{E34C3DE4-2979-794C-99D2-FE4886A52F74}" destId="{9F7E9340-5066-514D-ADDA-6054D55644CF}" srcOrd="0" destOrd="0" presId="urn:microsoft.com/office/officeart/2005/8/layout/process5"/>
    <dgm:cxn modelId="{20D5E509-6A37-554C-BE29-3F90ABBDBA1C}" type="presParOf" srcId="{533F0C39-CF0E-7E40-A8C9-845619FC210B}" destId="{92A7F271-83A4-B349-B923-41AA97601FE4}"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14BBF-C863-8741-A5C9-E235EE54B8FA}">
      <dsp:nvSpPr>
        <dsp:cNvPr id="0" name=""/>
        <dsp:cNvSpPr/>
      </dsp:nvSpPr>
      <dsp:spPr>
        <a:xfrm>
          <a:off x="0" y="0"/>
          <a:ext cx="6556696" cy="81166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 Формальна модель кримінального права дедалі більше розходиться з реальним «каральним простором»</a:t>
          </a:r>
        </a:p>
      </dsp:txBody>
      <dsp:txXfrm>
        <a:off x="23773" y="23773"/>
        <a:ext cx="5612256" cy="764123"/>
      </dsp:txXfrm>
    </dsp:sp>
    <dsp:sp modelId="{F2256017-02F5-D347-8EDF-0D9006447993}">
      <dsp:nvSpPr>
        <dsp:cNvPr id="0" name=""/>
        <dsp:cNvSpPr/>
      </dsp:nvSpPr>
      <dsp:spPr>
        <a:xfrm>
          <a:off x="549123" y="959245"/>
          <a:ext cx="6556696" cy="811669"/>
        </a:xfrm>
        <a:prstGeom prst="roundRect">
          <a:avLst>
            <a:gd name="adj" fmla="val 10000"/>
          </a:avLst>
        </a:prstGeom>
        <a:solidFill>
          <a:schemeClr val="accent2">
            <a:hueOff val="1560507"/>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 Норми адміністративного, санкційного, фінансового, податкового й спеціального законодавства розширюють каральну сферу</a:t>
          </a:r>
        </a:p>
      </dsp:txBody>
      <dsp:txXfrm>
        <a:off x="572896" y="983018"/>
        <a:ext cx="5432442" cy="764123"/>
      </dsp:txXfrm>
    </dsp:sp>
    <dsp:sp modelId="{6C1D6578-7944-3F43-89FC-ED8B91DD70AA}">
      <dsp:nvSpPr>
        <dsp:cNvPr id="0" name=""/>
        <dsp:cNvSpPr/>
      </dsp:nvSpPr>
      <dsp:spPr>
        <a:xfrm>
          <a:off x="1090050" y="1918490"/>
          <a:ext cx="6556696" cy="811669"/>
        </a:xfrm>
        <a:prstGeom prst="roundRect">
          <a:avLst>
            <a:gd name="adj" fmla="val 10000"/>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 Умови повномасштабної збройної агресії рф ставлять питання, що виходять за межі традиційної кодифікаційної парадигми</a:t>
          </a:r>
        </a:p>
      </dsp:txBody>
      <dsp:txXfrm>
        <a:off x="1113823" y="1942263"/>
        <a:ext cx="5440638" cy="764123"/>
      </dsp:txXfrm>
    </dsp:sp>
    <dsp:sp modelId="{7CF1E04F-51AD-224E-804B-C5FE5568589F}">
      <dsp:nvSpPr>
        <dsp:cNvPr id="0" name=""/>
        <dsp:cNvSpPr/>
      </dsp:nvSpPr>
      <dsp:spPr>
        <a:xfrm>
          <a:off x="1639174" y="2877735"/>
          <a:ext cx="6556696" cy="811669"/>
        </a:xfrm>
        <a:prstGeom prst="roundRect">
          <a:avLst>
            <a:gd name="adj" fmla="val 10000"/>
          </a:avLst>
        </a:prstGeom>
        <a:solidFill>
          <a:schemeClr val="accent2">
            <a:hueOff val="4681520"/>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 Необхідність осмислення кримінального права в контексті євроінтеграції та міжнародних стандартів</a:t>
          </a:r>
        </a:p>
      </dsp:txBody>
      <dsp:txXfrm>
        <a:off x="1662947" y="2901508"/>
        <a:ext cx="5432442" cy="764123"/>
      </dsp:txXfrm>
    </dsp:sp>
    <dsp:sp modelId="{F949C4BD-80C9-804C-B3A4-C3847DA65C26}">
      <dsp:nvSpPr>
        <dsp:cNvPr id="0" name=""/>
        <dsp:cNvSpPr/>
      </dsp:nvSpPr>
      <dsp:spPr>
        <a:xfrm>
          <a:off x="6029111" y="621664"/>
          <a:ext cx="527584" cy="527584"/>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6147817" y="621664"/>
        <a:ext cx="290172" cy="397007"/>
      </dsp:txXfrm>
    </dsp:sp>
    <dsp:sp modelId="{51947FC2-1C30-AD43-A5A5-A8BFB179128C}">
      <dsp:nvSpPr>
        <dsp:cNvPr id="0" name=""/>
        <dsp:cNvSpPr/>
      </dsp:nvSpPr>
      <dsp:spPr>
        <a:xfrm>
          <a:off x="6578235" y="1580910"/>
          <a:ext cx="527584" cy="527584"/>
        </a:xfrm>
        <a:prstGeom prst="downArrow">
          <a:avLst>
            <a:gd name="adj1" fmla="val 55000"/>
            <a:gd name="adj2" fmla="val 45000"/>
          </a:avLst>
        </a:prstGeom>
        <a:solidFill>
          <a:schemeClr val="accent2">
            <a:tint val="40000"/>
            <a:alpha val="90000"/>
            <a:hueOff val="2512910"/>
            <a:satOff val="-2189"/>
            <a:lumOff val="-3"/>
            <a:alphaOff val="0"/>
          </a:schemeClr>
        </a:solidFill>
        <a:ln w="25400" cap="flat" cmpd="sng" algn="ctr">
          <a:solidFill>
            <a:schemeClr val="accent2">
              <a:tint val="40000"/>
              <a:alpha val="90000"/>
              <a:hueOff val="2512910"/>
              <a:satOff val="-2189"/>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6696941" y="1580910"/>
        <a:ext cx="290172" cy="397007"/>
      </dsp:txXfrm>
    </dsp:sp>
    <dsp:sp modelId="{A4847E99-0432-7042-A416-DEE568EAD837}">
      <dsp:nvSpPr>
        <dsp:cNvPr id="0" name=""/>
        <dsp:cNvSpPr/>
      </dsp:nvSpPr>
      <dsp:spPr>
        <a:xfrm>
          <a:off x="7119162" y="2540155"/>
          <a:ext cx="527584" cy="527584"/>
        </a:xfrm>
        <a:prstGeom prst="downArrow">
          <a:avLst>
            <a:gd name="adj1" fmla="val 55000"/>
            <a:gd name="adj2" fmla="val 45000"/>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7237868" y="2540155"/>
        <a:ext cx="290172" cy="3970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811C8F-27A5-724E-A919-B078C517C41C}">
      <dsp:nvSpPr>
        <dsp:cNvPr id="0" name=""/>
        <dsp:cNvSpPr/>
      </dsp:nvSpPr>
      <dsp:spPr>
        <a:xfrm>
          <a:off x="0" y="0"/>
          <a:ext cx="6556696" cy="81166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1. Людиноцентризм як легітимізуюча вісь, що одночасно обґрунтовує і перевантажує домагання Суду</a:t>
          </a:r>
        </a:p>
      </dsp:txBody>
      <dsp:txXfrm>
        <a:off x="23773" y="23773"/>
        <a:ext cx="5612256" cy="764123"/>
      </dsp:txXfrm>
    </dsp:sp>
    <dsp:sp modelId="{29DFD5FE-698E-904D-9906-6470825014DD}">
      <dsp:nvSpPr>
        <dsp:cNvPr id="0" name=""/>
        <dsp:cNvSpPr/>
      </dsp:nvSpPr>
      <dsp:spPr>
        <a:xfrm>
          <a:off x="549123" y="959245"/>
          <a:ext cx="6556696" cy="81166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2. Взаємодоповнюваність (complementarity) як ідеологічне поле зіткнення конкуруючих концепцій справедливості та суверенітету</a:t>
          </a:r>
        </a:p>
      </dsp:txBody>
      <dsp:txXfrm>
        <a:off x="572896" y="983018"/>
        <a:ext cx="5432442" cy="764123"/>
      </dsp:txXfrm>
    </dsp:sp>
    <dsp:sp modelId="{0294C780-0C38-3848-AE23-C1C2F21ED357}">
      <dsp:nvSpPr>
        <dsp:cNvPr id="0" name=""/>
        <dsp:cNvSpPr/>
      </dsp:nvSpPr>
      <dsp:spPr>
        <a:xfrm>
          <a:off x="1090050" y="1918490"/>
          <a:ext cx="6556696" cy="81166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3. Контекстуальні пороги, що утворюють нормативний вакуум на межі транснаціонального кримінального права</a:t>
          </a:r>
        </a:p>
      </dsp:txBody>
      <dsp:txXfrm>
        <a:off x="1113823" y="1942263"/>
        <a:ext cx="5440638" cy="764123"/>
      </dsp:txXfrm>
    </dsp:sp>
    <dsp:sp modelId="{B881BA74-89CF-8D40-8DFF-B9B5742F9483}">
      <dsp:nvSpPr>
        <dsp:cNvPr id="0" name=""/>
        <dsp:cNvSpPr/>
      </dsp:nvSpPr>
      <dsp:spPr>
        <a:xfrm>
          <a:off x="1639174" y="2877735"/>
          <a:ext cx="6556696" cy="81166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4. Парадигма індивідуалістичної відповідальності, структурно нечутлива до корпоративних та мережевих суб'єктів</a:t>
          </a:r>
        </a:p>
      </dsp:txBody>
      <dsp:txXfrm>
        <a:off x="1662947" y="2901508"/>
        <a:ext cx="5432442" cy="764123"/>
      </dsp:txXfrm>
    </dsp:sp>
    <dsp:sp modelId="{9C4A863E-41AB-9844-8B7C-B1544283737E}">
      <dsp:nvSpPr>
        <dsp:cNvPr id="0" name=""/>
        <dsp:cNvSpPr/>
      </dsp:nvSpPr>
      <dsp:spPr>
        <a:xfrm>
          <a:off x="6029111" y="621664"/>
          <a:ext cx="527584" cy="527584"/>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6147817" y="621664"/>
        <a:ext cx="290172" cy="397007"/>
      </dsp:txXfrm>
    </dsp:sp>
    <dsp:sp modelId="{8862FE3B-84F3-E844-B865-EFB7BF4AEED2}">
      <dsp:nvSpPr>
        <dsp:cNvPr id="0" name=""/>
        <dsp:cNvSpPr/>
      </dsp:nvSpPr>
      <dsp:spPr>
        <a:xfrm>
          <a:off x="6578235" y="1580910"/>
          <a:ext cx="527584" cy="527584"/>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6696941" y="1580910"/>
        <a:ext cx="290172" cy="397007"/>
      </dsp:txXfrm>
    </dsp:sp>
    <dsp:sp modelId="{28C753FA-92B0-AE4F-BEBE-088DC204690C}">
      <dsp:nvSpPr>
        <dsp:cNvPr id="0" name=""/>
        <dsp:cNvSpPr/>
      </dsp:nvSpPr>
      <dsp:spPr>
        <a:xfrm>
          <a:off x="7119162" y="2540155"/>
          <a:ext cx="527584" cy="527584"/>
        </a:xfrm>
        <a:prstGeom prst="downArrow">
          <a:avLst>
            <a:gd name="adj1" fmla="val 55000"/>
            <a:gd name="adj2" fmla="val 45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7237868" y="2540155"/>
        <a:ext cx="290172" cy="3970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1D2FD-A3DC-E545-B62B-F29F571752E3}">
      <dsp:nvSpPr>
        <dsp:cNvPr id="0" name=""/>
        <dsp:cNvSpPr/>
      </dsp:nvSpPr>
      <dsp:spPr>
        <a:xfrm>
          <a:off x="1331829" y="631"/>
          <a:ext cx="2305088" cy="138305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 МКС і національні системи не виробили адекватних механізмів реагування на нові форми організованої злочинної діяльності</a:t>
          </a:r>
        </a:p>
      </dsp:txBody>
      <dsp:txXfrm>
        <a:off x="1372337" y="41139"/>
        <a:ext cx="2224072" cy="1302037"/>
      </dsp:txXfrm>
    </dsp:sp>
    <dsp:sp modelId="{53BEE01B-930E-A642-817D-109C2B9ADE94}">
      <dsp:nvSpPr>
        <dsp:cNvPr id="0" name=""/>
        <dsp:cNvSpPr/>
      </dsp:nvSpPr>
      <dsp:spPr>
        <a:xfrm>
          <a:off x="3839765" y="406327"/>
          <a:ext cx="488678" cy="57166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839765" y="520659"/>
        <a:ext cx="342075" cy="342998"/>
      </dsp:txXfrm>
    </dsp:sp>
    <dsp:sp modelId="{B285EC2D-2C3B-7043-A3EE-382C28A8EBC5}">
      <dsp:nvSpPr>
        <dsp:cNvPr id="0" name=""/>
        <dsp:cNvSpPr/>
      </dsp:nvSpPr>
      <dsp:spPr>
        <a:xfrm>
          <a:off x="4558953" y="631"/>
          <a:ext cx="2305088" cy="138305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 «Людиноцентрична» парадигма індивідуальної вини суперечить реаліям розподіленої, алгоритмічно опосередкованої шкоди</a:t>
          </a:r>
        </a:p>
      </dsp:txBody>
      <dsp:txXfrm>
        <a:off x="4599461" y="41139"/>
        <a:ext cx="2224072" cy="1302037"/>
      </dsp:txXfrm>
    </dsp:sp>
    <dsp:sp modelId="{28C33B72-A89F-B442-84AC-7A89437E7D89}">
      <dsp:nvSpPr>
        <dsp:cNvPr id="0" name=""/>
        <dsp:cNvSpPr/>
      </dsp:nvSpPr>
      <dsp:spPr>
        <a:xfrm rot="5400000">
          <a:off x="5467158" y="1545040"/>
          <a:ext cx="488678" cy="57166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5539999" y="1586532"/>
        <a:ext cx="342998" cy="342075"/>
      </dsp:txXfrm>
    </dsp:sp>
    <dsp:sp modelId="{1B397312-E150-1F45-986C-49C02FA6F647}">
      <dsp:nvSpPr>
        <dsp:cNvPr id="0" name=""/>
        <dsp:cNvSpPr/>
      </dsp:nvSpPr>
      <dsp:spPr>
        <a:xfrm>
          <a:off x="4558953" y="2305720"/>
          <a:ext cx="2305088" cy="138305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 Особлива гострота в контексті розслідування воєнних злочинів</a:t>
          </a:r>
        </a:p>
      </dsp:txBody>
      <dsp:txXfrm>
        <a:off x="4599461" y="2346228"/>
        <a:ext cx="2224072" cy="1302037"/>
      </dsp:txXfrm>
    </dsp:sp>
    <dsp:sp modelId="{DC43783C-671A-C44C-9B08-C8DFBBBB55B4}">
      <dsp:nvSpPr>
        <dsp:cNvPr id="0" name=""/>
        <dsp:cNvSpPr/>
      </dsp:nvSpPr>
      <dsp:spPr>
        <a:xfrm rot="10800000">
          <a:off x="3867426" y="2711415"/>
          <a:ext cx="488678" cy="57166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10800000">
        <a:off x="4014029" y="2825747"/>
        <a:ext cx="342075" cy="342998"/>
      </dsp:txXfrm>
    </dsp:sp>
    <dsp:sp modelId="{8B59DB4B-C31C-DE4D-B323-6E243213D65D}">
      <dsp:nvSpPr>
        <dsp:cNvPr id="0" name=""/>
        <dsp:cNvSpPr/>
      </dsp:nvSpPr>
      <dsp:spPr>
        <a:xfrm>
          <a:off x="1331829" y="2305720"/>
          <a:ext cx="2305088" cy="1383053"/>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 Злочинна поведінка як продукт системних інституційних рішень, а не лише індивідуальних вольових актів</a:t>
          </a:r>
        </a:p>
      </dsp:txBody>
      <dsp:txXfrm>
        <a:off x="1372337" y="2346228"/>
        <a:ext cx="2224072" cy="13020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6A57A-B91E-6446-9352-3E013242EB79}">
      <dsp:nvSpPr>
        <dsp:cNvPr id="0" name=""/>
        <dsp:cNvSpPr/>
      </dsp:nvSpPr>
      <dsp:spPr>
        <a:xfrm>
          <a:off x="0" y="3026111"/>
          <a:ext cx="8195871" cy="66203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a:t>• Підміна захисту особи абстрактними інтересами держави чи «безпеки»</a:t>
          </a:r>
        </a:p>
      </dsp:txBody>
      <dsp:txXfrm>
        <a:off x="0" y="3026111"/>
        <a:ext cx="8195871" cy="662039"/>
      </dsp:txXfrm>
    </dsp:sp>
    <dsp:sp modelId="{58636FD8-10CE-B649-9206-2D77ADFB6648}">
      <dsp:nvSpPr>
        <dsp:cNvPr id="0" name=""/>
        <dsp:cNvSpPr/>
      </dsp:nvSpPr>
      <dsp:spPr>
        <a:xfrm rot="10800000">
          <a:off x="0" y="2017825"/>
          <a:ext cx="8195871" cy="1018216"/>
        </a:xfrm>
        <a:prstGeom prst="upArrowCallout">
          <a:avLst/>
        </a:prstGeom>
        <a:solidFill>
          <a:schemeClr val="accent2">
            <a:hueOff val="1560507"/>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a:t>• Коли суд або законодавець відривається від принципу захисту гідності конкретної людини, право перестає бути правом</a:t>
          </a:r>
        </a:p>
      </dsp:txBody>
      <dsp:txXfrm rot="10800000">
        <a:off x="0" y="2017825"/>
        <a:ext cx="8195871" cy="661606"/>
      </dsp:txXfrm>
    </dsp:sp>
    <dsp:sp modelId="{3C52A86B-552B-7B4C-BC6E-CBAD6F8BFFFA}">
      <dsp:nvSpPr>
        <dsp:cNvPr id="0" name=""/>
        <dsp:cNvSpPr/>
      </dsp:nvSpPr>
      <dsp:spPr>
        <a:xfrm rot="10800000">
          <a:off x="0" y="1009540"/>
          <a:ext cx="8195871" cy="1018216"/>
        </a:xfrm>
        <a:prstGeom prst="upArrowCallou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a:t>• Національне кримінальне право в умовах афективної криміналізації ризикує підмінити захист особи управлінням суспільним страхом</a:t>
          </a:r>
        </a:p>
      </dsp:txBody>
      <dsp:txXfrm rot="10800000">
        <a:off x="0" y="1009540"/>
        <a:ext cx="8195871" cy="661606"/>
      </dsp:txXfrm>
    </dsp:sp>
    <dsp:sp modelId="{A6A1E2C7-37CB-3D4D-ACDD-D0FC04FCC98C}">
      <dsp:nvSpPr>
        <dsp:cNvPr id="0" name=""/>
        <dsp:cNvSpPr/>
      </dsp:nvSpPr>
      <dsp:spPr>
        <a:xfrm rot="10800000">
          <a:off x="0" y="1254"/>
          <a:ext cx="8195871" cy="1018216"/>
        </a:xfrm>
        <a:prstGeom prst="upArrowCallout">
          <a:avLst/>
        </a:prstGeom>
        <a:solidFill>
          <a:schemeClr val="accent2">
            <a:hueOff val="4681520"/>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a:t>• МКС обґрунтовує легітимність через захист гідності конкретної особи від найтяжчих злочинів</a:t>
          </a:r>
        </a:p>
      </dsp:txBody>
      <dsp:txXfrm rot="10800000">
        <a:off x="0" y="1254"/>
        <a:ext cx="8195871" cy="6616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8EC3B-B430-4BD1-BEDC-32C53FED71E6}">
      <dsp:nvSpPr>
        <dsp:cNvPr id="0" name=""/>
        <dsp:cNvSpPr/>
      </dsp:nvSpPr>
      <dsp:spPr>
        <a:xfrm>
          <a:off x="504351" y="537"/>
          <a:ext cx="825644" cy="825644"/>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FAAF1E-9B2F-4A83-AE48-A0A6DEEE0CEA}">
      <dsp:nvSpPr>
        <dsp:cNvPr id="0" name=""/>
        <dsp:cNvSpPr/>
      </dsp:nvSpPr>
      <dsp:spPr>
        <a:xfrm>
          <a:off x="680308" y="176494"/>
          <a:ext cx="473730" cy="47373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F996EF-C66F-4F95-8906-36F7AF2BFE1B}">
      <dsp:nvSpPr>
        <dsp:cNvPr id="0" name=""/>
        <dsp:cNvSpPr/>
      </dsp:nvSpPr>
      <dsp:spPr>
        <a:xfrm>
          <a:off x="240415" y="1083349"/>
          <a:ext cx="1353515" cy="592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a:t>• МКС: поле битви між концепціями справедливості й суверенітету</a:t>
          </a:r>
        </a:p>
      </dsp:txBody>
      <dsp:txXfrm>
        <a:off x="240415" y="1083349"/>
        <a:ext cx="1353515" cy="592163"/>
      </dsp:txXfrm>
    </dsp:sp>
    <dsp:sp modelId="{ADA2C332-2A4B-4064-BC09-CD31141A8637}">
      <dsp:nvSpPr>
        <dsp:cNvPr id="0" name=""/>
        <dsp:cNvSpPr/>
      </dsp:nvSpPr>
      <dsp:spPr>
        <a:xfrm>
          <a:off x="2094732" y="537"/>
          <a:ext cx="825644" cy="825644"/>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60123F-69B9-4109-8ED3-3C8A34CF4135}">
      <dsp:nvSpPr>
        <dsp:cNvPr id="0" name=""/>
        <dsp:cNvSpPr/>
      </dsp:nvSpPr>
      <dsp:spPr>
        <a:xfrm>
          <a:off x="2270689" y="176494"/>
          <a:ext cx="473730" cy="47373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58246C0-DE85-43EF-9CB0-E28F83163C01}">
      <dsp:nvSpPr>
        <dsp:cNvPr id="0" name=""/>
        <dsp:cNvSpPr/>
      </dsp:nvSpPr>
      <dsp:spPr>
        <a:xfrm>
          <a:off x="1830796" y="1083349"/>
          <a:ext cx="1353515" cy="592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a:t>• Трикутник TCL–ECL–ICL формує нову архітектуру зовнішніх обмежень для національних законодавців</a:t>
          </a:r>
        </a:p>
      </dsp:txBody>
      <dsp:txXfrm>
        <a:off x="1830796" y="1083349"/>
        <a:ext cx="1353515" cy="592163"/>
      </dsp:txXfrm>
    </dsp:sp>
    <dsp:sp modelId="{D9B6F714-B7FA-4BC4-B620-D84DE4A496A9}">
      <dsp:nvSpPr>
        <dsp:cNvPr id="0" name=""/>
        <dsp:cNvSpPr/>
      </dsp:nvSpPr>
      <dsp:spPr>
        <a:xfrm>
          <a:off x="3685113" y="537"/>
          <a:ext cx="825644" cy="825644"/>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C34A6D-572C-4191-B1E8-456090C0B8A5}">
      <dsp:nvSpPr>
        <dsp:cNvPr id="0" name=""/>
        <dsp:cNvSpPr/>
      </dsp:nvSpPr>
      <dsp:spPr>
        <a:xfrm>
          <a:off x="3861070" y="176494"/>
          <a:ext cx="473730" cy="47373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49F6B2-1044-4D7E-802A-F84AA39E2912}">
      <dsp:nvSpPr>
        <dsp:cNvPr id="0" name=""/>
        <dsp:cNvSpPr/>
      </dsp:nvSpPr>
      <dsp:spPr>
        <a:xfrm>
          <a:off x="3421177" y="1083349"/>
          <a:ext cx="1353515" cy="592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a:t>• TCL – транснаціональне кримінальне право</a:t>
          </a:r>
        </a:p>
      </dsp:txBody>
      <dsp:txXfrm>
        <a:off x="3421177" y="1083349"/>
        <a:ext cx="1353515" cy="592163"/>
      </dsp:txXfrm>
    </dsp:sp>
    <dsp:sp modelId="{9AB1FDD7-D5CB-4D5C-BD9B-60BB4CF68CC7}">
      <dsp:nvSpPr>
        <dsp:cNvPr id="0" name=""/>
        <dsp:cNvSpPr/>
      </dsp:nvSpPr>
      <dsp:spPr>
        <a:xfrm>
          <a:off x="5275494" y="537"/>
          <a:ext cx="825644" cy="825644"/>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BE6228-A668-4BDF-A6BA-F7032AD03AA6}">
      <dsp:nvSpPr>
        <dsp:cNvPr id="0" name=""/>
        <dsp:cNvSpPr/>
      </dsp:nvSpPr>
      <dsp:spPr>
        <a:xfrm>
          <a:off x="5451451" y="176494"/>
          <a:ext cx="473730" cy="47373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46816E1-0755-4712-8186-F272A25CEDCD}">
      <dsp:nvSpPr>
        <dsp:cNvPr id="0" name=""/>
        <dsp:cNvSpPr/>
      </dsp:nvSpPr>
      <dsp:spPr>
        <a:xfrm>
          <a:off x="5011558" y="1083349"/>
          <a:ext cx="1353515" cy="592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a:t>• ECL – європейське кримінальне право</a:t>
          </a:r>
        </a:p>
      </dsp:txBody>
      <dsp:txXfrm>
        <a:off x="5011558" y="1083349"/>
        <a:ext cx="1353515" cy="592163"/>
      </dsp:txXfrm>
    </dsp:sp>
    <dsp:sp modelId="{CD34F53D-53B5-47C4-8D0B-F039EA9E3802}">
      <dsp:nvSpPr>
        <dsp:cNvPr id="0" name=""/>
        <dsp:cNvSpPr/>
      </dsp:nvSpPr>
      <dsp:spPr>
        <a:xfrm>
          <a:off x="6865874" y="537"/>
          <a:ext cx="825644" cy="825644"/>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B9E486B-0823-4418-8BDC-516A34B2C9EB}">
      <dsp:nvSpPr>
        <dsp:cNvPr id="0" name=""/>
        <dsp:cNvSpPr/>
      </dsp:nvSpPr>
      <dsp:spPr>
        <a:xfrm>
          <a:off x="7041831" y="176494"/>
          <a:ext cx="473730" cy="47373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38BA69C-D4DF-4351-8AE0-3B89C85FF6E3}">
      <dsp:nvSpPr>
        <dsp:cNvPr id="0" name=""/>
        <dsp:cNvSpPr/>
      </dsp:nvSpPr>
      <dsp:spPr>
        <a:xfrm>
          <a:off x="6601939" y="1083349"/>
          <a:ext cx="1353515" cy="592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a:t>• ICL – міжнародне кримінальне право</a:t>
          </a:r>
        </a:p>
      </dsp:txBody>
      <dsp:txXfrm>
        <a:off x="6601939" y="1083349"/>
        <a:ext cx="1353515" cy="592163"/>
      </dsp:txXfrm>
    </dsp:sp>
    <dsp:sp modelId="{1E6DD699-3355-4CF6-8D00-261D880DB278}">
      <dsp:nvSpPr>
        <dsp:cNvPr id="0" name=""/>
        <dsp:cNvSpPr/>
      </dsp:nvSpPr>
      <dsp:spPr>
        <a:xfrm>
          <a:off x="3685113" y="2013891"/>
          <a:ext cx="825644" cy="825644"/>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D7BA1E-AD1E-40DE-BC65-5947B48EB620}">
      <dsp:nvSpPr>
        <dsp:cNvPr id="0" name=""/>
        <dsp:cNvSpPr/>
      </dsp:nvSpPr>
      <dsp:spPr>
        <a:xfrm>
          <a:off x="3861070" y="2189848"/>
          <a:ext cx="473730" cy="47373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9EF997-4FE4-4E9A-A565-C13070684581}">
      <dsp:nvSpPr>
        <dsp:cNvPr id="0" name=""/>
        <dsp:cNvSpPr/>
      </dsp:nvSpPr>
      <dsp:spPr>
        <a:xfrm>
          <a:off x="3421177" y="3096704"/>
          <a:ext cx="1353515" cy="592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a:t>• Практика ЄСПЛ, МКС, стандарти FATF – фактично обов'язкові джерела орієнтації</a:t>
          </a:r>
        </a:p>
      </dsp:txBody>
      <dsp:txXfrm>
        <a:off x="3421177" y="3096704"/>
        <a:ext cx="1353515" cy="59216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8C694-8FB2-4141-8942-DB3FC615D490}">
      <dsp:nvSpPr>
        <dsp:cNvPr id="0" name=""/>
        <dsp:cNvSpPr/>
      </dsp:nvSpPr>
      <dsp:spPr>
        <a:xfrm>
          <a:off x="1331829" y="631"/>
          <a:ext cx="2305088" cy="138305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 Відповідальність за злочини в умовах збройного конфлікту не вкладається в традиційні рамки національного права чи системи МКС</a:t>
          </a:r>
        </a:p>
      </dsp:txBody>
      <dsp:txXfrm>
        <a:off x="1372337" y="41139"/>
        <a:ext cx="2224072" cy="1302037"/>
      </dsp:txXfrm>
    </dsp:sp>
    <dsp:sp modelId="{7C1164B8-693B-BE4E-A2D4-BC06C3EE0BED}">
      <dsp:nvSpPr>
        <dsp:cNvPr id="0" name=""/>
        <dsp:cNvSpPr/>
      </dsp:nvSpPr>
      <dsp:spPr>
        <a:xfrm>
          <a:off x="3839765" y="406327"/>
          <a:ext cx="488678" cy="57166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839765" y="520659"/>
        <a:ext cx="342075" cy="342998"/>
      </dsp:txXfrm>
    </dsp:sp>
    <dsp:sp modelId="{995A2E25-E625-D445-B953-3BDD6E8ECE38}">
      <dsp:nvSpPr>
        <dsp:cNvPr id="0" name=""/>
        <dsp:cNvSpPr/>
      </dsp:nvSpPr>
      <dsp:spPr>
        <a:xfrm>
          <a:off x="4558953" y="631"/>
          <a:ext cx="2305088" cy="138305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 «Провали» у притягненні до відповідальності</a:t>
          </a:r>
        </a:p>
      </dsp:txBody>
      <dsp:txXfrm>
        <a:off x="4599461" y="41139"/>
        <a:ext cx="2224072" cy="1302037"/>
      </dsp:txXfrm>
    </dsp:sp>
    <dsp:sp modelId="{BA16A7F8-564F-4F49-A61F-7E27EF2D6F78}">
      <dsp:nvSpPr>
        <dsp:cNvPr id="0" name=""/>
        <dsp:cNvSpPr/>
      </dsp:nvSpPr>
      <dsp:spPr>
        <a:xfrm rot="5400000">
          <a:off x="5467158" y="1545040"/>
          <a:ext cx="488678" cy="57166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5400000">
        <a:off x="5539999" y="1586532"/>
        <a:ext cx="342998" cy="342075"/>
      </dsp:txXfrm>
    </dsp:sp>
    <dsp:sp modelId="{5D86D0A2-2F50-174D-AB07-1F6030002AC0}">
      <dsp:nvSpPr>
        <dsp:cNvPr id="0" name=""/>
        <dsp:cNvSpPr/>
      </dsp:nvSpPr>
      <dsp:spPr>
        <a:xfrm>
          <a:off x="4558953" y="2305720"/>
          <a:ext cx="2305088" cy="138305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 Стандарти TCL (FATF, Конвенція ООН проти ТОЗ, конвенції Ради Європи) формують «м'яке» нормативне середовище</a:t>
          </a:r>
        </a:p>
      </dsp:txBody>
      <dsp:txXfrm>
        <a:off x="4599461" y="2346228"/>
        <a:ext cx="2224072" cy="1302037"/>
      </dsp:txXfrm>
    </dsp:sp>
    <dsp:sp modelId="{E34C3DE4-2979-794C-99D2-FE4886A52F74}">
      <dsp:nvSpPr>
        <dsp:cNvPr id="0" name=""/>
        <dsp:cNvSpPr/>
      </dsp:nvSpPr>
      <dsp:spPr>
        <a:xfrm rot="10800000">
          <a:off x="3867426" y="2711415"/>
          <a:ext cx="488678" cy="57166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rot="10800000">
        <a:off x="4014029" y="2825747"/>
        <a:ext cx="342075" cy="342998"/>
      </dsp:txXfrm>
    </dsp:sp>
    <dsp:sp modelId="{92A7F271-83A4-B349-B923-41AA97601FE4}">
      <dsp:nvSpPr>
        <dsp:cNvPr id="0" name=""/>
        <dsp:cNvSpPr/>
      </dsp:nvSpPr>
      <dsp:spPr>
        <a:xfrm>
          <a:off x="1331829" y="2305720"/>
          <a:ext cx="2305088" cy="1383053"/>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 Зумовлюють криміналізаційні рішення без формальної інкорпорації до системи джерел</a:t>
          </a:r>
        </a:p>
      </dsp:txBody>
      <dsp:txXfrm>
        <a:off x="1372337" y="2346228"/>
        <a:ext cx="2224072" cy="130203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5/27/26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5/27/26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5/27/26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5/27/26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5/27/26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5/27/26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5/27/26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5/27/26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5/27/26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5/27/26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5/27/26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5/27/26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840699" y="687480"/>
            <a:ext cx="5605629" cy="994172"/>
          </a:xfrm>
          <a:prstGeom prst="rect">
            <a:avLst/>
          </a:prstGeom>
        </p:spPr>
        <p:txBody>
          <a:bodyPr vert="horz" lIns="91440" tIns="45720" rIns="91440" bIns="45720" rtlCol="0" anchor="ctr">
            <a:normAutofit/>
          </a:bodyPr>
          <a:lstStyle/>
          <a:p>
            <a:pPr defTabSz="914400">
              <a:lnSpc>
                <a:spcPct val="90000"/>
              </a:lnSpc>
              <a:spcBef>
                <a:spcPct val="0"/>
              </a:spcBef>
              <a:spcAft>
                <a:spcPts val="600"/>
              </a:spcAft>
              <a:defRPr sz="3200" b="1">
                <a:solidFill>
                  <a:srgbClr val="003366"/>
                </a:solidFill>
              </a:defRPr>
            </a:pPr>
            <a:r>
              <a:rPr lang="en-US" sz="2100" kern="1200" dirty="0">
                <a:solidFill>
                  <a:schemeClr val="tx1"/>
                </a:solidFill>
                <a:latin typeface="+mj-lt"/>
                <a:ea typeface="+mj-ea"/>
                <a:cs typeface="+mj-cs"/>
              </a:rPr>
              <a:t>BEYOND CODIFICATION: НЕКОДИФІКОВАНІ ДЖЕРЕЛА КРИМІНАЛЬНОГО ПРАВА УКРАЇНИ </a:t>
            </a:r>
            <a:r>
              <a:rPr lang="en-US" sz="2100" kern="1200" dirty="0" err="1">
                <a:solidFill>
                  <a:schemeClr val="tx1"/>
                </a:solidFill>
                <a:latin typeface="+mj-lt"/>
                <a:ea typeface="+mj-ea"/>
                <a:cs typeface="+mj-cs"/>
              </a:rPr>
              <a:t>В</a:t>
            </a:r>
            <a:r>
              <a:rPr lang="en-US" sz="2100" kern="1200" dirty="0">
                <a:solidFill>
                  <a:schemeClr val="tx1"/>
                </a:solidFill>
                <a:latin typeface="+mj-lt"/>
                <a:ea typeface="+mj-ea"/>
                <a:cs typeface="+mj-cs"/>
              </a:rPr>
              <a:t> КОНТЕКСТІ ЄВРОІНТЕГРАЦІЇ</a:t>
            </a:r>
          </a:p>
        </p:txBody>
      </p:sp>
      <p:sp>
        <p:nvSpPr>
          <p:cNvPr id="3" name="TextBox 2"/>
          <p:cNvSpPr txBox="1"/>
          <p:nvPr/>
        </p:nvSpPr>
        <p:spPr>
          <a:xfrm>
            <a:off x="852321" y="2227943"/>
            <a:ext cx="5033221" cy="3788227"/>
          </a:xfrm>
          <a:prstGeom prst="rect">
            <a:avLst/>
          </a:prstGeom>
        </p:spPr>
        <p:txBody>
          <a:bodyPr vert="horz" lIns="91440" tIns="45720" rIns="91440" bIns="45720" rtlCol="0" anchor="ctr">
            <a:normAutofit/>
          </a:bodyPr>
          <a:lstStyle/>
          <a:p>
            <a:pPr indent="-228600" defTabSz="914400">
              <a:lnSpc>
                <a:spcPct val="90000"/>
              </a:lnSpc>
              <a:spcAft>
                <a:spcPts val="600"/>
              </a:spcAft>
              <a:buFont typeface="Arial" panose="020B0604020202020204" pitchFamily="34" charset="0"/>
              <a:buChar char="•"/>
              <a:defRPr sz="1600"/>
            </a:pPr>
            <a:r>
              <a:rPr lang="en-US" sz="2100" dirty="0"/>
              <a:t>Туляков </a:t>
            </a:r>
            <a:r>
              <a:rPr lang="en-US" sz="2100" dirty="0" err="1"/>
              <a:t>Вячеслав</a:t>
            </a:r>
            <a:r>
              <a:rPr lang="en-US" sz="2100" dirty="0"/>
              <a:t> </a:t>
            </a:r>
            <a:r>
              <a:rPr lang="en-US" sz="2100" dirty="0" err="1"/>
              <a:t>Олексійович</a:t>
            </a:r>
            <a:endParaRPr lang="en-US" sz="2100" dirty="0"/>
          </a:p>
          <a:p>
            <a:pPr indent="-228600" defTabSz="914400">
              <a:lnSpc>
                <a:spcPct val="90000"/>
              </a:lnSpc>
              <a:spcAft>
                <a:spcPts val="600"/>
              </a:spcAft>
              <a:buFont typeface="Arial" panose="020B0604020202020204" pitchFamily="34" charset="0"/>
              <a:buChar char="•"/>
            </a:pPr>
            <a:r>
              <a:rPr lang="en-US" sz="2100" dirty="0" err="1"/>
              <a:t>доктор</a:t>
            </a:r>
            <a:r>
              <a:rPr lang="en-US" sz="2100" dirty="0"/>
              <a:t> </a:t>
            </a:r>
            <a:r>
              <a:rPr lang="en-US" sz="2100" dirty="0" err="1"/>
              <a:t>юридичних</a:t>
            </a:r>
            <a:r>
              <a:rPr lang="en-US" sz="2100" dirty="0"/>
              <a:t> </a:t>
            </a:r>
            <a:r>
              <a:rPr lang="en-US" sz="2100" dirty="0" err="1"/>
              <a:t>наук</a:t>
            </a:r>
            <a:r>
              <a:rPr lang="en-US" sz="2100" dirty="0"/>
              <a:t>, </a:t>
            </a:r>
            <a:r>
              <a:rPr lang="en-US" sz="2100" dirty="0" err="1"/>
              <a:t>професор</a:t>
            </a:r>
            <a:endParaRPr lang="en-US" sz="2100" dirty="0"/>
          </a:p>
          <a:p>
            <a:pPr indent="-228600" defTabSz="914400">
              <a:lnSpc>
                <a:spcPct val="90000"/>
              </a:lnSpc>
              <a:spcAft>
                <a:spcPts val="600"/>
              </a:spcAft>
              <a:buFont typeface="Arial" panose="020B0604020202020204" pitchFamily="34" charset="0"/>
              <a:buChar char="•"/>
            </a:pPr>
            <a:r>
              <a:rPr lang="en-US" sz="2100" dirty="0" err="1"/>
              <a:t>Національний</a:t>
            </a:r>
            <a:r>
              <a:rPr lang="en-US" sz="2100" dirty="0"/>
              <a:t> </a:t>
            </a:r>
            <a:r>
              <a:rPr lang="en-US" sz="2100" dirty="0" err="1"/>
              <a:t>університет</a:t>
            </a:r>
            <a:r>
              <a:rPr lang="en-US" sz="2100" dirty="0"/>
              <a:t> «</a:t>
            </a:r>
            <a:r>
              <a:rPr lang="en-US" sz="2100" dirty="0" err="1"/>
              <a:t>Одеська</a:t>
            </a:r>
            <a:r>
              <a:rPr lang="en-US" sz="2100" dirty="0"/>
              <a:t> </a:t>
            </a:r>
            <a:r>
              <a:rPr lang="en-US" sz="2100" dirty="0" err="1"/>
              <a:t>юридична</a:t>
            </a:r>
            <a:r>
              <a:rPr lang="en-US" sz="2100" dirty="0"/>
              <a:t> </a:t>
            </a:r>
            <a:r>
              <a:rPr lang="en-US" sz="2100" dirty="0" err="1"/>
              <a:t>академія</a:t>
            </a:r>
            <a:r>
              <a:rPr lang="en-US" sz="2100" dirty="0"/>
              <a:t>»</a:t>
            </a:r>
          </a:p>
          <a:p>
            <a:pPr defTabSz="914400">
              <a:lnSpc>
                <a:spcPct val="90000"/>
              </a:lnSpc>
              <a:spcAft>
                <a:spcPts val="600"/>
              </a:spcAft>
            </a:pPr>
            <a:endParaRPr lang="en-US" sz="2100" dirty="0"/>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Стетоскоп">
            <a:extLst>
              <a:ext uri="{FF2B5EF4-FFF2-40B4-BE49-F238E27FC236}">
                <a16:creationId xmlns:a16="http://schemas.microsoft.com/office/drawing/2014/main" id="{B318672D-919F-D877-0FFA-79107503F579}"/>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6624964" y="2865141"/>
            <a:ext cx="1143455" cy="11434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Заголовок 1">
            <a:extLst>
              <a:ext uri="{FF2B5EF4-FFF2-40B4-BE49-F238E27FC236}">
                <a16:creationId xmlns:a16="http://schemas.microsoft.com/office/drawing/2014/main" id="{117F834D-A09F-22BB-3E83-25AADA70C287}"/>
              </a:ext>
            </a:extLst>
          </p:cNvPr>
          <p:cNvSpPr>
            <a:spLocks noGrp="1"/>
          </p:cNvSpPr>
          <p:nvPr>
            <p:ph type="title"/>
          </p:nvPr>
        </p:nvSpPr>
        <p:spPr>
          <a:xfrm>
            <a:off x="628650" y="401221"/>
            <a:ext cx="7886700" cy="1348065"/>
          </a:xfrm>
        </p:spPr>
        <p:txBody>
          <a:bodyPr>
            <a:normAutofit/>
          </a:bodyPr>
          <a:lstStyle/>
          <a:p>
            <a:pPr>
              <a:lnSpc>
                <a:spcPct val="90000"/>
              </a:lnSpc>
            </a:pPr>
            <a:r>
              <a:rPr lang="ru-UA" altLang="ru-UA" sz="2900" b="1">
                <a:solidFill>
                  <a:srgbClr val="FFFFFF"/>
                </a:solidFill>
                <a:latin typeface="pplxSerif"/>
              </a:rPr>
              <a:t>ВІД АПРОКСИМАЦІЇ ДО ТРАНСПОЗИЦІЇ У ЄКП, МКП, ТКП</a:t>
            </a:r>
            <a:br>
              <a:rPr lang="ru-UA" altLang="ru-UA" sz="2900">
                <a:solidFill>
                  <a:srgbClr val="FFFFFF"/>
                </a:solidFill>
              </a:rPr>
            </a:br>
            <a:endParaRPr lang="ru-UA" sz="2900">
              <a:solidFill>
                <a:srgbClr val="FFFFFF"/>
              </a:solidFill>
            </a:endParaRPr>
          </a:p>
        </p:txBody>
      </p:sp>
      <p:sp>
        <p:nvSpPr>
          <p:cNvPr id="4" name="Rectangle 1">
            <a:extLst>
              <a:ext uri="{FF2B5EF4-FFF2-40B4-BE49-F238E27FC236}">
                <a16:creationId xmlns:a16="http://schemas.microsoft.com/office/drawing/2014/main" id="{DDA4AFC3-E035-A29D-DAF9-5F0A272FE35A}"/>
              </a:ext>
            </a:extLst>
          </p:cNvPr>
          <p:cNvSpPr>
            <a:spLocks noGrp="1" noChangeArrowheads="1"/>
          </p:cNvSpPr>
          <p:nvPr>
            <p:ph idx="1"/>
          </p:nvPr>
        </p:nvSpPr>
        <p:spPr bwMode="auto">
          <a:xfrm>
            <a:off x="628650" y="2586789"/>
            <a:ext cx="7886700" cy="359017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0" tIns="0" rIns="0" bIns="0" numCol="1" anchorCtr="0" compatLnSpc="1">
            <a:prstTxWarp prst="textNoShape">
              <a:avLst/>
            </a:prstTxWarp>
            <a:normAutofit/>
          </a:bodyPr>
          <a:lstStyle/>
          <a:p>
            <a:pPr marL="0" marR="0" lvl="0" indent="0" defTabSz="914400" rtl="0" eaLnBrk="0" fontAlgn="base" latinLnBrk="0" hangingPunct="0">
              <a:spcBef>
                <a:spcPct val="0"/>
              </a:spcBef>
              <a:spcAft>
                <a:spcPts val="600"/>
              </a:spcAft>
              <a:buClrTx/>
              <a:buSzTx/>
              <a:buFontTx/>
              <a:buChar char="•"/>
              <a:tabLst/>
            </a:pPr>
            <a:r>
              <a:rPr kumimoji="0" lang="ru-UA" altLang="ru-UA" sz="1900" b="0" i="0" u="none" strike="noStrike" cap="none" normalizeH="0" baseline="0" dirty="0">
                <a:ln>
                  <a:noFill/>
                </a:ln>
                <a:effectLst/>
                <a:latin typeface="pplxSerif"/>
              </a:rPr>
              <a:t>Апроксимація (approximation) – зближення національних правових систем через встановлення мінімальних стандартів</a:t>
            </a:r>
          </a:p>
          <a:p>
            <a:pPr marL="0" marR="0" lvl="0" indent="0" defTabSz="914400" rtl="0" eaLnBrk="0" fontAlgn="base" latinLnBrk="0" hangingPunct="0">
              <a:spcBef>
                <a:spcPct val="0"/>
              </a:spcBef>
              <a:spcAft>
                <a:spcPts val="600"/>
              </a:spcAft>
              <a:buClrTx/>
              <a:buSzTx/>
              <a:buFontTx/>
              <a:buChar char="•"/>
              <a:tabLst/>
            </a:pPr>
            <a:r>
              <a:rPr kumimoji="0" lang="ru-UA" altLang="ru-UA" sz="1900" b="0" i="0" u="none" strike="noStrike" cap="none" normalizeH="0" baseline="0" dirty="0">
                <a:ln>
                  <a:noFill/>
                </a:ln>
                <a:effectLst/>
                <a:latin typeface="pplxSerif"/>
              </a:rPr>
              <a:t>Транспозиція (transposition) – імплементація директив ЄС у національне законодавство з обов'язковим досягненням результату</a:t>
            </a:r>
          </a:p>
          <a:p>
            <a:pPr marL="0" marR="0" lvl="0" indent="0" defTabSz="914400" rtl="0" eaLnBrk="0" fontAlgn="base" latinLnBrk="0" hangingPunct="0">
              <a:spcBef>
                <a:spcPct val="0"/>
              </a:spcBef>
              <a:spcAft>
                <a:spcPts val="600"/>
              </a:spcAft>
              <a:buClrTx/>
              <a:buSzTx/>
              <a:buFontTx/>
              <a:buChar char="•"/>
              <a:tabLst/>
            </a:pPr>
            <a:r>
              <a:rPr kumimoji="0" lang="ru-UA" altLang="ru-UA" sz="1900" b="0" i="0" u="none" strike="noStrike" cap="none" normalizeH="0" baseline="0" dirty="0">
                <a:ln>
                  <a:noFill/>
                </a:ln>
                <a:effectLst/>
                <a:latin typeface="pplxSerif"/>
              </a:rPr>
              <a:t>Перехід від «м'якої» гармонізації до «жорсткої» уніфікації у сфері кримінального права ЄС</a:t>
            </a:r>
          </a:p>
          <a:p>
            <a:pPr marL="0" marR="0" lvl="0" indent="0" defTabSz="914400" rtl="0" eaLnBrk="0" fontAlgn="base" latinLnBrk="0" hangingPunct="0">
              <a:spcBef>
                <a:spcPct val="0"/>
              </a:spcBef>
              <a:spcAft>
                <a:spcPts val="600"/>
              </a:spcAft>
              <a:buClrTx/>
              <a:buSzTx/>
              <a:buFontTx/>
              <a:buChar char="•"/>
              <a:tabLst/>
            </a:pPr>
            <a:r>
              <a:rPr kumimoji="0" lang="ru-UA" altLang="ru-UA" sz="1900" b="0" i="0" u="none" strike="noStrike" cap="none" normalizeH="0" baseline="0" dirty="0">
                <a:ln>
                  <a:noFill/>
                </a:ln>
                <a:effectLst/>
                <a:latin typeface="pplxSerif"/>
              </a:rPr>
              <a:t>Acquis criminalis ЄС: Директиви, Рамкові рішення, Регламенти як джерела обов'язкових вимог</a:t>
            </a:r>
          </a:p>
          <a:p>
            <a:pPr marL="0" marR="0" lvl="0" indent="0" defTabSz="914400" rtl="0" eaLnBrk="0" fontAlgn="base" latinLnBrk="0" hangingPunct="0">
              <a:spcBef>
                <a:spcPct val="0"/>
              </a:spcBef>
              <a:spcAft>
                <a:spcPts val="600"/>
              </a:spcAft>
              <a:buClrTx/>
              <a:buSzTx/>
              <a:buFontTx/>
              <a:buChar char="•"/>
              <a:tabLst/>
            </a:pPr>
            <a:r>
              <a:rPr kumimoji="0" lang="ru-UA" altLang="ru-UA" sz="1900" b="0" i="0" u="none" strike="noStrike" cap="none" normalizeH="0" baseline="0" dirty="0">
                <a:ln>
                  <a:noFill/>
                </a:ln>
                <a:solidFill>
                  <a:srgbClr val="FF0000"/>
                </a:solidFill>
                <a:effectLst/>
                <a:latin typeface="pplxSerif"/>
              </a:rPr>
              <a:t>Для України: від адаптації законодавства до повноцінної інкорпорації європейських стандартів у національну кримінально-правову систему</a:t>
            </a:r>
          </a:p>
          <a:p>
            <a:pPr marL="0" marR="0" lvl="0" indent="0" defTabSz="914400" rtl="0" eaLnBrk="0" fontAlgn="base" latinLnBrk="0" hangingPunct="0">
              <a:spcBef>
                <a:spcPct val="0"/>
              </a:spcBef>
              <a:spcAft>
                <a:spcPts val="600"/>
              </a:spcAft>
              <a:buClrTx/>
              <a:buSzTx/>
              <a:buFontTx/>
              <a:buNone/>
              <a:tabLst/>
            </a:pPr>
            <a:endParaRPr kumimoji="0" lang="ru-UA" altLang="ru-UA" sz="19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1885523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Заголовок 1">
            <a:extLst>
              <a:ext uri="{FF2B5EF4-FFF2-40B4-BE49-F238E27FC236}">
                <a16:creationId xmlns:a16="http://schemas.microsoft.com/office/drawing/2014/main" id="{3A99305D-1B72-1699-8F20-91413817446D}"/>
              </a:ext>
            </a:extLst>
          </p:cNvPr>
          <p:cNvSpPr>
            <a:spLocks noGrp="1"/>
          </p:cNvSpPr>
          <p:nvPr>
            <p:ph type="title"/>
          </p:nvPr>
        </p:nvSpPr>
        <p:spPr>
          <a:xfrm>
            <a:off x="628650" y="401221"/>
            <a:ext cx="7886700" cy="1348065"/>
          </a:xfrm>
        </p:spPr>
        <p:txBody>
          <a:bodyPr>
            <a:normAutofit/>
          </a:bodyPr>
          <a:lstStyle/>
          <a:p>
            <a:pPr>
              <a:lnSpc>
                <a:spcPct val="90000"/>
              </a:lnSpc>
            </a:pPr>
            <a:r>
              <a:rPr lang="ru-UA" altLang="ru-UA" sz="2900" b="1">
                <a:solidFill>
                  <a:srgbClr val="FFFFFF"/>
                </a:solidFill>
                <a:latin typeface="pplxSerif"/>
              </a:rPr>
              <a:t>ТРАНСПОЗИЦІЯ ЯК НЕКОДИФІКОВАНЕ ДЖЕРЕЛО та МЕТОД КРИМІНАЛІЗАЦІЇ</a:t>
            </a:r>
            <a:br>
              <a:rPr lang="ru-UA" altLang="ru-UA" sz="2900">
                <a:solidFill>
                  <a:srgbClr val="FFFFFF"/>
                </a:solidFill>
              </a:rPr>
            </a:br>
            <a:endParaRPr lang="ru-UA" sz="2900">
              <a:solidFill>
                <a:srgbClr val="FFFFFF"/>
              </a:solidFill>
            </a:endParaRPr>
          </a:p>
        </p:txBody>
      </p:sp>
      <p:sp>
        <p:nvSpPr>
          <p:cNvPr id="4" name="Rectangle 1">
            <a:extLst>
              <a:ext uri="{FF2B5EF4-FFF2-40B4-BE49-F238E27FC236}">
                <a16:creationId xmlns:a16="http://schemas.microsoft.com/office/drawing/2014/main" id="{FDD97FBA-5A23-D7DA-EFDB-5336DC610E69}"/>
              </a:ext>
            </a:extLst>
          </p:cNvPr>
          <p:cNvSpPr>
            <a:spLocks noGrp="1" noChangeArrowheads="1"/>
          </p:cNvSpPr>
          <p:nvPr>
            <p:ph idx="1"/>
          </p:nvPr>
        </p:nvSpPr>
        <p:spPr bwMode="auto">
          <a:xfrm>
            <a:off x="628650" y="2586789"/>
            <a:ext cx="7886700" cy="359017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0" tIns="0" rIns="0" bIns="0" numCol="1" anchorCtr="0" compatLnSpc="1">
            <a:prstTxWarp prst="textNoShape">
              <a:avLst/>
            </a:prstTxWarp>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spcBef>
                <a:spcPct val="0"/>
              </a:spcBef>
              <a:spcAft>
                <a:spcPts val="600"/>
              </a:spcAft>
              <a:buClrTx/>
              <a:buSzTx/>
              <a:buFontTx/>
              <a:buChar char="•"/>
              <a:tabLst/>
            </a:pPr>
            <a:r>
              <a:rPr kumimoji="0" lang="ru-UA" altLang="ru-UA" sz="1900" b="0" i="0" u="none" strike="noStrike" cap="none" normalizeH="0" baseline="0" dirty="0">
                <a:ln>
                  <a:noFill/>
                </a:ln>
                <a:effectLst/>
                <a:latin typeface="pplxSerif"/>
              </a:rPr>
              <a:t>Зобов'язання з Угоди про асоціацію створюють правові рамки для криміналізації</a:t>
            </a:r>
          </a:p>
          <a:p>
            <a:pPr marL="0" marR="0" lvl="0" indent="0" defTabSz="914400" rtl="0" eaLnBrk="0" fontAlgn="base" latinLnBrk="0" hangingPunct="0">
              <a:spcBef>
                <a:spcPct val="0"/>
              </a:spcBef>
              <a:spcAft>
                <a:spcPts val="600"/>
              </a:spcAft>
              <a:buClrTx/>
              <a:buSzTx/>
              <a:buFontTx/>
              <a:buChar char="•"/>
              <a:tabLst/>
            </a:pPr>
            <a:r>
              <a:rPr kumimoji="0" lang="ru-UA" altLang="ru-UA" sz="1900" b="0" i="0" u="none" strike="noStrike" cap="none" normalizeH="0" baseline="0" dirty="0">
                <a:ln>
                  <a:noFill/>
                </a:ln>
                <a:effectLst/>
                <a:latin typeface="pplxSerif"/>
              </a:rPr>
              <a:t>Директиви ЄС (про протидію торгівлі людьми, відмиванню коштів, кіберзлочинність) вимагають адаптації КК України</a:t>
            </a:r>
          </a:p>
          <a:p>
            <a:pPr marL="0" marR="0" lvl="0" indent="0" defTabSz="914400" rtl="0" eaLnBrk="0" fontAlgn="base" latinLnBrk="0" hangingPunct="0">
              <a:spcBef>
                <a:spcPct val="0"/>
              </a:spcBef>
              <a:spcAft>
                <a:spcPts val="600"/>
              </a:spcAft>
              <a:buClrTx/>
              <a:buSzTx/>
              <a:buFontTx/>
              <a:buChar char="•"/>
              <a:tabLst/>
            </a:pPr>
            <a:r>
              <a:rPr kumimoji="0" lang="ru-UA" altLang="ru-UA" sz="1900" b="0" i="0" u="none" strike="noStrike" cap="none" normalizeH="0" baseline="0" dirty="0">
                <a:ln>
                  <a:noFill/>
                </a:ln>
                <a:effectLst/>
                <a:latin typeface="pplxSerif"/>
              </a:rPr>
              <a:t>Практика Суду ЄС формує обов'язкові стандарти тлумачення кримінально-правових норм</a:t>
            </a:r>
          </a:p>
          <a:p>
            <a:pPr marL="0" marR="0" lvl="0" indent="0" defTabSz="914400" rtl="0" eaLnBrk="0" fontAlgn="base" latinLnBrk="0" hangingPunct="0">
              <a:spcBef>
                <a:spcPct val="0"/>
              </a:spcBef>
              <a:spcAft>
                <a:spcPts val="600"/>
              </a:spcAft>
              <a:buClrTx/>
              <a:buSzTx/>
              <a:buFontTx/>
              <a:buChar char="•"/>
              <a:tabLst/>
            </a:pPr>
            <a:r>
              <a:rPr kumimoji="0" lang="ru-UA" altLang="ru-UA" sz="1900" b="0" i="0" u="none" strike="noStrike" cap="none" normalizeH="0" baseline="0" dirty="0">
                <a:ln>
                  <a:noFill/>
                </a:ln>
                <a:effectLst/>
                <a:latin typeface="pplxSerif"/>
              </a:rPr>
              <a:t>Антивідмивне регулювання: AMLD6, AMLR, AMLA – пряма дія без кодифікації</a:t>
            </a:r>
          </a:p>
          <a:p>
            <a:pPr marL="0" marR="0" lvl="0" indent="0" defTabSz="914400" rtl="0" eaLnBrk="0" fontAlgn="base" latinLnBrk="0" hangingPunct="0">
              <a:spcBef>
                <a:spcPct val="0"/>
              </a:spcBef>
              <a:spcAft>
                <a:spcPts val="600"/>
              </a:spcAft>
              <a:buClrTx/>
              <a:buSzTx/>
              <a:buFontTx/>
              <a:buNone/>
              <a:tabLst/>
            </a:pPr>
            <a:r>
              <a:rPr kumimoji="0" lang="ru-UA" altLang="ru-UA" sz="1900" b="0" i="0" u="none" strike="noStrike" cap="none" normalizeH="0" baseline="0" dirty="0">
                <a:ln>
                  <a:noFill/>
                </a:ln>
                <a:solidFill>
                  <a:srgbClr val="FF0000"/>
                </a:solidFill>
                <a:effectLst/>
                <a:latin typeface="pplxSerif"/>
              </a:rPr>
              <a:t>Проблема: транспозиція відбувається поза межами традиційної кодифікаційної логіки, через спеціальні закони та підзаконні акти → розмивання системи джерел кримінального права</a:t>
            </a:r>
            <a:endParaRPr kumimoji="0" lang="ru-UA" altLang="ru-UA" sz="1900" b="0" i="0" u="none" strike="noStrike" cap="none" normalizeH="0" baseline="0" dirty="0">
              <a:ln>
                <a:noFill/>
              </a:ln>
              <a:solidFill>
                <a:srgbClr val="FF0000"/>
              </a:solidFill>
              <a:effectLst/>
              <a:latin typeface="Arial" panose="020B0604020202020204" pitchFamily="34" charset="0"/>
            </a:endParaRPr>
          </a:p>
        </p:txBody>
      </p:sp>
    </p:spTree>
    <p:extLst>
      <p:ext uri="{BB962C8B-B14F-4D97-AF65-F5344CB8AC3E}">
        <p14:creationId xmlns:p14="http://schemas.microsoft.com/office/powerpoint/2010/main" val="512162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 y="-5705"/>
            <a:ext cx="9143993"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67638" y="637762"/>
            <a:ext cx="7416372" cy="900131"/>
          </a:xfrm>
          <a:prstGeom prst="rect">
            <a:avLst/>
          </a:prstGeom>
        </p:spPr>
        <p:txBody>
          <a:bodyPr vert="horz" lIns="91440" tIns="45720" rIns="91440" bIns="45720" rtlCol="0" anchor="t">
            <a:normAutofit/>
          </a:bodyPr>
          <a:lstStyle/>
          <a:p>
            <a:pPr defTabSz="914400">
              <a:lnSpc>
                <a:spcPct val="90000"/>
              </a:lnSpc>
              <a:spcBef>
                <a:spcPct val="0"/>
              </a:spcBef>
              <a:spcAft>
                <a:spcPts val="600"/>
              </a:spcAft>
              <a:defRPr sz="2800" b="1">
                <a:solidFill>
                  <a:srgbClr val="003366"/>
                </a:solidFill>
              </a:defRPr>
            </a:pPr>
            <a:r>
              <a:rPr lang="en-US" sz="2700" kern="1200">
                <a:solidFill>
                  <a:schemeClr val="bg1"/>
                </a:solidFill>
                <a:latin typeface="+mj-lt"/>
                <a:ea typeface="+mj-ea"/>
                <a:cs typeface="+mj-cs"/>
              </a:rPr>
              <a:t>Контекстуальні пороги та нормативні вакууми</a:t>
            </a:r>
          </a:p>
        </p:txBody>
      </p:sp>
      <p:sp>
        <p:nvSpPr>
          <p:cNvPr id="10"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9143992"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638" y="2010758"/>
            <a:ext cx="34289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866661" y="2217343"/>
            <a:ext cx="7410669" cy="3959619"/>
          </a:xfrm>
          <a:prstGeom prst="rect">
            <a:avLst/>
          </a:prstGeom>
        </p:spPr>
        <p:txBody>
          <a:bodyPr vert="horz" lIns="91440" tIns="45720" rIns="91440" bIns="45720" rtlCol="0">
            <a:normAutofit/>
          </a:bodyPr>
          <a:lstStyle/>
          <a:p>
            <a:pPr indent="-228600" defTabSz="914400">
              <a:lnSpc>
                <a:spcPct val="90000"/>
              </a:lnSpc>
              <a:spcBef>
                <a:spcPts val="1200"/>
              </a:spcBef>
              <a:buFont typeface="Arial" panose="020B0604020202020204" pitchFamily="34" charset="0"/>
              <a:buChar char="•"/>
              <a:defRPr sz="1800"/>
            </a:pPr>
            <a:r>
              <a:rPr lang="en-US" sz="2100" dirty="0" err="1"/>
              <a:t>Розрив</a:t>
            </a:r>
            <a:r>
              <a:rPr lang="en-US" sz="2100" dirty="0"/>
              <a:t> </a:t>
            </a:r>
            <a:r>
              <a:rPr lang="en-US" sz="2100" dirty="0" err="1"/>
              <a:t>між</a:t>
            </a:r>
            <a:r>
              <a:rPr lang="en-US" sz="2100" dirty="0"/>
              <a:t> </a:t>
            </a:r>
            <a:r>
              <a:rPr lang="en-US" sz="2100" dirty="0" err="1"/>
              <a:t>кодифікованим</a:t>
            </a:r>
            <a:r>
              <a:rPr lang="en-US" sz="2100" dirty="0"/>
              <a:t> </a:t>
            </a:r>
            <a:r>
              <a:rPr lang="en-US" sz="2100" dirty="0" err="1"/>
              <a:t>кримінальним</a:t>
            </a:r>
            <a:r>
              <a:rPr lang="en-US" sz="2100" dirty="0"/>
              <a:t> </a:t>
            </a:r>
            <a:r>
              <a:rPr lang="en-US" sz="2100" dirty="0" err="1"/>
              <a:t>правом</a:t>
            </a:r>
            <a:r>
              <a:rPr lang="en-US" sz="2100" dirty="0"/>
              <a:t> </a:t>
            </a:r>
            <a:r>
              <a:rPr lang="en-US" sz="2100" dirty="0" err="1"/>
              <a:t>і</a:t>
            </a:r>
            <a:r>
              <a:rPr lang="en-US" sz="2100" dirty="0"/>
              <a:t> </a:t>
            </a:r>
            <a:r>
              <a:rPr lang="en-US" sz="2100" dirty="0" err="1"/>
              <a:t>позакодексними</a:t>
            </a:r>
            <a:r>
              <a:rPr lang="en-US" sz="2100" dirty="0"/>
              <a:t> </a:t>
            </a:r>
            <a:r>
              <a:rPr lang="en-US" sz="2100" dirty="0" err="1"/>
              <a:t>каральними</a:t>
            </a:r>
            <a:r>
              <a:rPr lang="en-US" sz="2100" dirty="0"/>
              <a:t> </a:t>
            </a:r>
            <a:r>
              <a:rPr lang="en-US" sz="2100" dirty="0" err="1"/>
              <a:t>механізмами</a:t>
            </a:r>
            <a:r>
              <a:rPr lang="en-US" sz="2100" dirty="0"/>
              <a:t>:</a:t>
            </a:r>
          </a:p>
          <a:p>
            <a:pPr indent="-228600" defTabSz="914400">
              <a:lnSpc>
                <a:spcPct val="90000"/>
              </a:lnSpc>
              <a:spcBef>
                <a:spcPts val="1200"/>
              </a:spcBef>
              <a:buFont typeface="Arial" panose="020B0604020202020204" pitchFamily="34" charset="0"/>
              <a:buChar char="•"/>
              <a:defRPr sz="1800"/>
            </a:pPr>
            <a:r>
              <a:rPr lang="en-US" sz="2100" dirty="0"/>
              <a:t> </a:t>
            </a:r>
            <a:r>
              <a:rPr lang="en-US" sz="2100" dirty="0" err="1"/>
              <a:t>Санкційне</a:t>
            </a:r>
            <a:r>
              <a:rPr lang="en-US" sz="2100" dirty="0"/>
              <a:t> </a:t>
            </a:r>
            <a:r>
              <a:rPr lang="en-US" sz="2100" dirty="0" err="1"/>
              <a:t>законодавство</a:t>
            </a:r>
            <a:r>
              <a:rPr lang="en-US" sz="2100" dirty="0"/>
              <a:t> (</a:t>
            </a:r>
            <a:r>
              <a:rPr lang="en-US" sz="2100" dirty="0" err="1"/>
              <a:t>від</a:t>
            </a:r>
            <a:r>
              <a:rPr lang="en-US" sz="2100" dirty="0"/>
              <a:t> </a:t>
            </a:r>
            <a:r>
              <a:rPr lang="en-US" sz="2100" dirty="0" err="1"/>
              <a:t>резолюцій</a:t>
            </a:r>
            <a:r>
              <a:rPr lang="en-US" sz="2100" dirty="0"/>
              <a:t> ГА ООН </a:t>
            </a:r>
            <a:r>
              <a:rPr lang="en-US" sz="2100" dirty="0" err="1"/>
              <a:t>до</a:t>
            </a:r>
            <a:r>
              <a:rPr lang="en-US" sz="2100" dirty="0"/>
              <a:t> </a:t>
            </a:r>
            <a:r>
              <a:rPr lang="en-US" sz="2100" dirty="0" err="1"/>
              <a:t>указів</a:t>
            </a:r>
            <a:r>
              <a:rPr lang="en-US" sz="2100" dirty="0"/>
              <a:t> </a:t>
            </a:r>
            <a:r>
              <a:rPr lang="en-US" sz="2100" dirty="0" err="1"/>
              <a:t>Президента</a:t>
            </a:r>
            <a:r>
              <a:rPr lang="en-US" sz="2100" dirty="0"/>
              <a:t> України)</a:t>
            </a:r>
          </a:p>
          <a:p>
            <a:pPr indent="-228600" defTabSz="914400">
              <a:lnSpc>
                <a:spcPct val="90000"/>
              </a:lnSpc>
              <a:spcBef>
                <a:spcPts val="1200"/>
              </a:spcBef>
              <a:buFont typeface="Arial" panose="020B0604020202020204" pitchFamily="34" charset="0"/>
              <a:buChar char="•"/>
              <a:defRPr sz="1800"/>
            </a:pPr>
            <a:r>
              <a:rPr lang="en-US" sz="2100" dirty="0"/>
              <a:t> </a:t>
            </a:r>
            <a:r>
              <a:rPr lang="en-US" sz="2100" dirty="0" err="1"/>
              <a:t>Антивідмивне</a:t>
            </a:r>
            <a:r>
              <a:rPr lang="en-US" sz="2100" dirty="0"/>
              <a:t> </a:t>
            </a:r>
            <a:r>
              <a:rPr lang="en-US" sz="2100" dirty="0" err="1"/>
              <a:t>регулювання</a:t>
            </a:r>
            <a:endParaRPr lang="en-US" sz="2100" dirty="0"/>
          </a:p>
          <a:p>
            <a:pPr indent="-228600" defTabSz="914400">
              <a:lnSpc>
                <a:spcPct val="90000"/>
              </a:lnSpc>
              <a:spcBef>
                <a:spcPts val="1200"/>
              </a:spcBef>
              <a:buFont typeface="Arial" panose="020B0604020202020204" pitchFamily="34" charset="0"/>
              <a:buChar char="•"/>
              <a:defRPr sz="1800"/>
            </a:pPr>
            <a:r>
              <a:rPr lang="en-US" sz="2100" dirty="0" err="1"/>
              <a:t>Спеціальне</a:t>
            </a:r>
            <a:r>
              <a:rPr lang="en-US" sz="2100" dirty="0"/>
              <a:t> </a:t>
            </a:r>
            <a:r>
              <a:rPr lang="en-US" sz="2100" dirty="0" err="1"/>
              <a:t>законодавство</a:t>
            </a:r>
            <a:r>
              <a:rPr lang="en-US" sz="2100" dirty="0"/>
              <a:t> </a:t>
            </a:r>
            <a:r>
              <a:rPr lang="en-US" sz="2100" dirty="0" err="1"/>
              <a:t>про</a:t>
            </a:r>
            <a:r>
              <a:rPr lang="en-US" sz="2100" dirty="0"/>
              <a:t> </a:t>
            </a:r>
            <a:r>
              <a:rPr lang="en-US" sz="2100" dirty="0" err="1"/>
              <a:t>колабораціонізм</a:t>
            </a:r>
            <a:endParaRPr lang="en-US" sz="2100" dirty="0"/>
          </a:p>
          <a:p>
            <a:pPr indent="-228600" defTabSz="914400">
              <a:lnSpc>
                <a:spcPct val="90000"/>
              </a:lnSpc>
              <a:spcBef>
                <a:spcPts val="1200"/>
              </a:spcBef>
              <a:buFont typeface="Arial" panose="020B0604020202020204" pitchFamily="34" charset="0"/>
              <a:buChar char="•"/>
              <a:defRPr sz="1800"/>
            </a:pPr>
            <a:r>
              <a:rPr lang="en-US" sz="2100" dirty="0"/>
              <a:t> </a:t>
            </a:r>
            <a:r>
              <a:rPr lang="en-US" sz="2100" dirty="0" err="1"/>
              <a:t>Злочини</a:t>
            </a:r>
            <a:r>
              <a:rPr lang="en-US" sz="2100" dirty="0"/>
              <a:t> </a:t>
            </a:r>
            <a:r>
              <a:rPr lang="en-US" sz="2100" dirty="0" err="1"/>
              <a:t>проти</a:t>
            </a:r>
            <a:r>
              <a:rPr lang="en-US" sz="2100" dirty="0"/>
              <a:t> </a:t>
            </a:r>
            <a:r>
              <a:rPr lang="en-US" sz="2100" dirty="0" err="1"/>
              <a:t>основ</a:t>
            </a:r>
            <a:r>
              <a:rPr lang="en-US" sz="2100" dirty="0"/>
              <a:t> </a:t>
            </a:r>
            <a:r>
              <a:rPr lang="en-US" sz="2100" dirty="0" err="1"/>
              <a:t>національної</a:t>
            </a:r>
            <a:r>
              <a:rPr lang="en-US" sz="2100" dirty="0"/>
              <a:t> </a:t>
            </a:r>
            <a:r>
              <a:rPr lang="en-US" sz="2100" dirty="0" err="1"/>
              <a:t>безпеки</a:t>
            </a:r>
            <a:endParaRPr lang="en-US" sz="2100" dirty="0"/>
          </a:p>
          <a:p>
            <a:pPr defTabSz="914400">
              <a:lnSpc>
                <a:spcPct val="90000"/>
              </a:lnSpc>
            </a:pPr>
            <a:br>
              <a:rPr lang="en-US" sz="2100" dirty="0"/>
            </a:br>
            <a:r>
              <a:rPr lang="en-US" sz="2100" dirty="0">
                <a:solidFill>
                  <a:srgbClr val="FF0000"/>
                </a:solidFill>
              </a:rPr>
              <a:t>«</a:t>
            </a:r>
            <a:r>
              <a:rPr lang="en-US" sz="2100" dirty="0" err="1">
                <a:solidFill>
                  <a:srgbClr val="FF0000"/>
                </a:solidFill>
              </a:rPr>
              <a:t>Сірі</a:t>
            </a:r>
            <a:r>
              <a:rPr lang="en-US" sz="2100" dirty="0">
                <a:solidFill>
                  <a:srgbClr val="FF0000"/>
                </a:solidFill>
              </a:rPr>
              <a:t> </a:t>
            </a:r>
            <a:r>
              <a:rPr lang="en-US" sz="2100" dirty="0" err="1">
                <a:solidFill>
                  <a:srgbClr val="FF0000"/>
                </a:solidFill>
              </a:rPr>
              <a:t>зони</a:t>
            </a:r>
            <a:r>
              <a:rPr lang="en-US" sz="2100" dirty="0">
                <a:solidFill>
                  <a:srgbClr val="FF0000"/>
                </a:solidFill>
              </a:rPr>
              <a:t>» </a:t>
            </a:r>
            <a:r>
              <a:rPr lang="en-US" sz="2100" dirty="0" err="1">
                <a:solidFill>
                  <a:srgbClr val="FF0000"/>
                </a:solidFill>
              </a:rPr>
              <a:t>без</a:t>
            </a:r>
            <a:r>
              <a:rPr lang="en-US" sz="2100" dirty="0">
                <a:solidFill>
                  <a:srgbClr val="FF0000"/>
                </a:solidFill>
              </a:rPr>
              <a:t> </a:t>
            </a:r>
            <a:r>
              <a:rPr lang="en-US" sz="2100" dirty="0" err="1">
                <a:solidFill>
                  <a:srgbClr val="FF0000"/>
                </a:solidFill>
              </a:rPr>
              <a:t>чітких</a:t>
            </a:r>
            <a:r>
              <a:rPr lang="en-US" sz="2100" dirty="0">
                <a:solidFill>
                  <a:srgbClr val="FF0000"/>
                </a:solidFill>
              </a:rPr>
              <a:t> </a:t>
            </a:r>
            <a:r>
              <a:rPr lang="en-US" sz="2100" dirty="0" err="1">
                <a:solidFill>
                  <a:srgbClr val="FF0000"/>
                </a:solidFill>
              </a:rPr>
              <a:t>доктринальних</a:t>
            </a:r>
            <a:r>
              <a:rPr lang="en-US" sz="2100" dirty="0">
                <a:solidFill>
                  <a:srgbClr val="FF0000"/>
                </a:solidFill>
              </a:rPr>
              <a:t> </a:t>
            </a:r>
            <a:r>
              <a:rPr lang="en-US" sz="2100" dirty="0" err="1">
                <a:solidFill>
                  <a:srgbClr val="FF0000"/>
                </a:solidFill>
              </a:rPr>
              <a:t>критеріїв</a:t>
            </a:r>
            <a:r>
              <a:rPr lang="en-US" sz="2100" dirty="0">
                <a:solidFill>
                  <a:srgbClr val="FF0000"/>
                </a:solidFill>
              </a:rPr>
              <a:t> </a:t>
            </a:r>
            <a:r>
              <a:rPr lang="en-US" sz="2100" dirty="0" err="1">
                <a:solidFill>
                  <a:srgbClr val="FF0000"/>
                </a:solidFill>
              </a:rPr>
              <a:t>розмежування</a:t>
            </a:r>
            <a:r>
              <a:rPr lang="en-US" sz="2100" dirty="0">
                <a:solidFill>
                  <a:srgbClr val="FF0000"/>
                </a:solidFill>
              </a:rPr>
              <a:t> </a:t>
            </a:r>
            <a:r>
              <a:rPr lang="en-US" sz="2100" dirty="0" err="1">
                <a:solidFill>
                  <a:srgbClr val="FF0000"/>
                </a:solidFill>
              </a:rPr>
              <a:t>відповідальності</a:t>
            </a:r>
            <a:endParaRPr lang="en-US" sz="2100"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 y="-5705"/>
            <a:ext cx="9143993"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67638" y="637762"/>
            <a:ext cx="7416372" cy="900131"/>
          </a:xfrm>
          <a:prstGeom prst="rect">
            <a:avLst/>
          </a:prstGeom>
        </p:spPr>
        <p:txBody>
          <a:bodyPr vert="horz" lIns="91440" tIns="45720" rIns="91440" bIns="45720" rtlCol="0" anchor="t">
            <a:normAutofit/>
          </a:bodyPr>
          <a:lstStyle/>
          <a:p>
            <a:pPr defTabSz="914400">
              <a:lnSpc>
                <a:spcPct val="90000"/>
              </a:lnSpc>
              <a:spcBef>
                <a:spcPct val="0"/>
              </a:spcBef>
              <a:spcAft>
                <a:spcPts val="600"/>
              </a:spcAft>
              <a:defRPr sz="2800" b="1">
                <a:solidFill>
                  <a:srgbClr val="003366"/>
                </a:solidFill>
              </a:defRPr>
            </a:pPr>
            <a:r>
              <a:rPr lang="en-US" sz="3500" kern="1200">
                <a:solidFill>
                  <a:schemeClr val="bg1"/>
                </a:solidFill>
                <a:latin typeface="+mj-lt"/>
                <a:ea typeface="+mj-ea"/>
                <a:cs typeface="+mj-cs"/>
              </a:rPr>
              <a:t>Юрисдикційна асиметрія</a:t>
            </a:r>
          </a:p>
        </p:txBody>
      </p:sp>
      <p:sp>
        <p:nvSpPr>
          <p:cNvPr id="10"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9143992"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638" y="2010758"/>
            <a:ext cx="34289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866661" y="2217343"/>
            <a:ext cx="7410669" cy="3959619"/>
          </a:xfrm>
          <a:prstGeom prst="rect">
            <a:avLst/>
          </a:prstGeom>
        </p:spPr>
        <p:txBody>
          <a:bodyPr vert="horz" lIns="91440" tIns="45720" rIns="91440" bIns="45720" rtlCol="0">
            <a:normAutofit/>
          </a:bodyPr>
          <a:lstStyle/>
          <a:p>
            <a:pPr indent="-228600" defTabSz="914400">
              <a:lnSpc>
                <a:spcPct val="90000"/>
              </a:lnSpc>
              <a:spcBef>
                <a:spcPts val="1200"/>
              </a:spcBef>
              <a:buFont typeface="Arial" panose="020B0604020202020204" pitchFamily="34" charset="0"/>
              <a:buChar char="•"/>
              <a:defRPr sz="1800"/>
            </a:pPr>
            <a:r>
              <a:rPr lang="en-US" dirty="0" err="1"/>
              <a:t>У</a:t>
            </a:r>
            <a:r>
              <a:rPr lang="en-US" dirty="0"/>
              <a:t> </a:t>
            </a:r>
            <a:r>
              <a:rPr lang="en-US" dirty="0" err="1"/>
              <a:t>сфері</a:t>
            </a:r>
            <a:r>
              <a:rPr lang="en-US" dirty="0"/>
              <a:t> </a:t>
            </a:r>
            <a:r>
              <a:rPr lang="en-US" dirty="0" err="1"/>
              <a:t>протидії</a:t>
            </a:r>
            <a:r>
              <a:rPr lang="en-US" dirty="0"/>
              <a:t> </a:t>
            </a:r>
            <a:r>
              <a:rPr lang="en-US" dirty="0" err="1"/>
              <a:t>відмиванню</a:t>
            </a:r>
            <a:r>
              <a:rPr lang="en-US" dirty="0"/>
              <a:t> </a:t>
            </a:r>
            <a:r>
              <a:rPr lang="en-US" dirty="0" err="1"/>
              <a:t>коштів</a:t>
            </a:r>
            <a:r>
              <a:rPr lang="en-US" dirty="0"/>
              <a:t>:</a:t>
            </a:r>
          </a:p>
          <a:p>
            <a:pPr defTabSz="914400">
              <a:lnSpc>
                <a:spcPct val="90000"/>
              </a:lnSpc>
              <a:spcBef>
                <a:spcPts val="1200"/>
              </a:spcBef>
              <a:defRPr sz="1800"/>
            </a:pPr>
            <a:r>
              <a:rPr lang="en-US" dirty="0"/>
              <a:t>• </a:t>
            </a:r>
            <a:r>
              <a:rPr lang="en-US" dirty="0" err="1"/>
              <a:t>Податковий</a:t>
            </a:r>
            <a:r>
              <a:rPr lang="en-US" dirty="0"/>
              <a:t> </a:t>
            </a:r>
            <a:r>
              <a:rPr lang="en-US" dirty="0" err="1"/>
              <a:t>режим</a:t>
            </a:r>
            <a:endParaRPr lang="en-US" dirty="0"/>
          </a:p>
          <a:p>
            <a:pPr defTabSz="914400">
              <a:lnSpc>
                <a:spcPct val="90000"/>
              </a:lnSpc>
              <a:spcBef>
                <a:spcPts val="1200"/>
              </a:spcBef>
              <a:defRPr sz="1800"/>
            </a:pPr>
            <a:r>
              <a:rPr lang="en-US" dirty="0"/>
              <a:t>• </a:t>
            </a:r>
            <a:r>
              <a:rPr lang="en-US" dirty="0" err="1"/>
              <a:t>Банківський</a:t>
            </a:r>
            <a:r>
              <a:rPr lang="en-US" dirty="0"/>
              <a:t> </a:t>
            </a:r>
            <a:r>
              <a:rPr lang="en-US" dirty="0" err="1"/>
              <a:t>режим</a:t>
            </a:r>
            <a:endParaRPr lang="en-US" dirty="0"/>
          </a:p>
          <a:p>
            <a:pPr defTabSz="914400">
              <a:lnSpc>
                <a:spcPct val="90000"/>
              </a:lnSpc>
              <a:spcBef>
                <a:spcPts val="1200"/>
              </a:spcBef>
              <a:defRPr sz="1800"/>
            </a:pPr>
            <a:r>
              <a:rPr lang="en-US" dirty="0"/>
              <a:t>• </a:t>
            </a:r>
            <a:r>
              <a:rPr lang="en-US" dirty="0" err="1"/>
              <a:t>Кримінальний</a:t>
            </a:r>
            <a:r>
              <a:rPr lang="en-US" dirty="0"/>
              <a:t> </a:t>
            </a:r>
            <a:r>
              <a:rPr lang="en-US" dirty="0" err="1"/>
              <a:t>режим</a:t>
            </a:r>
            <a:endParaRPr lang="en-US" dirty="0"/>
          </a:p>
          <a:p>
            <a:pPr defTabSz="914400">
              <a:lnSpc>
                <a:spcPct val="90000"/>
              </a:lnSpc>
              <a:spcBef>
                <a:spcPts val="1200"/>
              </a:spcBef>
              <a:defRPr sz="1800"/>
            </a:pPr>
            <a:r>
              <a:rPr lang="en-US" dirty="0"/>
              <a:t>• </a:t>
            </a:r>
            <a:r>
              <a:rPr lang="en-US" dirty="0" err="1"/>
              <a:t>Санкційний</a:t>
            </a:r>
            <a:r>
              <a:rPr lang="en-US" dirty="0"/>
              <a:t> </a:t>
            </a:r>
            <a:r>
              <a:rPr lang="en-US" dirty="0" err="1"/>
              <a:t>режим</a:t>
            </a:r>
            <a:endParaRPr lang="en-US" dirty="0"/>
          </a:p>
          <a:p>
            <a:pPr defTabSz="914400">
              <a:lnSpc>
                <a:spcPct val="90000"/>
              </a:lnSpc>
            </a:pPr>
            <a:br>
              <a:rPr lang="en-US" dirty="0"/>
            </a:br>
            <a:r>
              <a:rPr lang="en-US" dirty="0" err="1"/>
              <a:t>Конвенційні</a:t>
            </a:r>
            <a:r>
              <a:rPr lang="en-US" dirty="0"/>
              <a:t> </a:t>
            </a:r>
            <a:r>
              <a:rPr lang="en-US" dirty="0" err="1"/>
              <a:t>зобов'язання</a:t>
            </a:r>
            <a:r>
              <a:rPr lang="en-US" dirty="0"/>
              <a:t> </a:t>
            </a:r>
            <a:r>
              <a:rPr lang="en-US" dirty="0" err="1"/>
              <a:t>й</a:t>
            </a:r>
            <a:r>
              <a:rPr lang="en-US" dirty="0"/>
              <a:t> </a:t>
            </a:r>
            <a:r>
              <a:rPr lang="en-US" dirty="0" err="1"/>
              <a:t>стандарти</a:t>
            </a:r>
            <a:r>
              <a:rPr lang="en-US" dirty="0"/>
              <a:t> FATF </a:t>
            </a:r>
            <a:r>
              <a:rPr lang="en-US" dirty="0" err="1"/>
              <a:t>перетворюються</a:t>
            </a:r>
            <a:r>
              <a:rPr lang="en-US" dirty="0"/>
              <a:t> </a:t>
            </a:r>
            <a:r>
              <a:rPr lang="en-US" dirty="0" err="1"/>
              <a:t>на</a:t>
            </a:r>
            <a:r>
              <a:rPr lang="en-US" dirty="0"/>
              <a:t> </a:t>
            </a:r>
            <a:r>
              <a:rPr lang="en-US" dirty="0" err="1"/>
              <a:t>фактично</a:t>
            </a:r>
            <a:r>
              <a:rPr lang="en-US" dirty="0"/>
              <a:t> </a:t>
            </a:r>
            <a:r>
              <a:rPr lang="en-US" dirty="0" err="1"/>
              <a:t>обов'язкові</a:t>
            </a:r>
            <a:r>
              <a:rPr lang="en-US" dirty="0"/>
              <a:t>, </a:t>
            </a:r>
            <a:r>
              <a:rPr lang="en-US" dirty="0" err="1"/>
              <a:t>хоча</a:t>
            </a:r>
            <a:r>
              <a:rPr lang="en-US" dirty="0"/>
              <a:t> </a:t>
            </a:r>
            <a:r>
              <a:rPr lang="en-US" dirty="0" err="1"/>
              <a:t>формально</a:t>
            </a:r>
            <a:r>
              <a:rPr lang="en-US" dirty="0"/>
              <a:t> </a:t>
            </a:r>
            <a:r>
              <a:rPr lang="en-US" dirty="0" err="1"/>
              <a:t>некодифіковані</a:t>
            </a:r>
            <a:r>
              <a:rPr lang="en-US" dirty="0"/>
              <a:t> </a:t>
            </a:r>
            <a:r>
              <a:rPr lang="en-US" dirty="0" err="1"/>
              <a:t>джерела</a:t>
            </a:r>
            <a:endParaRPr lang="en-US" dirty="0"/>
          </a:p>
          <a:p>
            <a:pPr indent="-228600" defTabSz="914400">
              <a:lnSpc>
                <a:spcPct val="90000"/>
              </a:lnSpc>
              <a:buFont typeface="Arial" panose="020B0604020202020204" pitchFamily="34" charset="0"/>
              <a:buChar char="•"/>
            </a:pPr>
            <a:endParaRPr lang="en-US" dirty="0"/>
          </a:p>
          <a:p>
            <a:pPr indent="-228600" defTabSz="914400">
              <a:lnSpc>
                <a:spcPct val="90000"/>
              </a:lnSpc>
              <a:buFont typeface="Arial" panose="020B0604020202020204" pitchFamily="34" charset="0"/>
              <a:buChar char="•"/>
            </a:pPr>
            <a:r>
              <a:rPr lang="en-US" dirty="0" err="1"/>
              <a:t>Див</a:t>
            </a:r>
            <a:r>
              <a:rPr lang="en-US" dirty="0"/>
              <a:t>.: Туляков </a:t>
            </a:r>
            <a:r>
              <a:rPr lang="en-US" dirty="0" err="1"/>
              <a:t>В</a:t>
            </a:r>
            <a:r>
              <a:rPr lang="en-US" dirty="0"/>
              <a:t>. </a:t>
            </a:r>
            <a:r>
              <a:rPr lang="en-US" dirty="0" err="1"/>
              <a:t>О</a:t>
            </a:r>
            <a:r>
              <a:rPr lang="en-US" dirty="0"/>
              <a:t>. </a:t>
            </a:r>
            <a:r>
              <a:rPr lang="en-US" dirty="0" err="1"/>
              <a:t>Податково</a:t>
            </a:r>
            <a:r>
              <a:rPr lang="en-US" dirty="0"/>
              <a:t> </a:t>
            </a:r>
            <a:r>
              <a:rPr lang="en-US" dirty="0" err="1"/>
              <a:t>нейтральні</a:t>
            </a:r>
            <a:r>
              <a:rPr lang="en-US" dirty="0"/>
              <a:t> «</a:t>
            </a:r>
            <a:r>
              <a:rPr lang="en-US" dirty="0" err="1"/>
              <a:t>брудні</a:t>
            </a:r>
            <a:r>
              <a:rPr lang="en-US" dirty="0"/>
              <a:t>» </a:t>
            </a:r>
            <a:r>
              <a:rPr lang="en-US" dirty="0" err="1"/>
              <a:t>гроші</a:t>
            </a:r>
            <a:r>
              <a:rPr lang="en-US" dirty="0"/>
              <a:t>: «No Tax for Tips», </a:t>
            </a:r>
            <a:r>
              <a:rPr lang="en-US" dirty="0" err="1"/>
              <a:t>відмивання</a:t>
            </a:r>
            <a:r>
              <a:rPr lang="en-US" dirty="0"/>
              <a:t> </a:t>
            </a:r>
            <a:r>
              <a:rPr lang="en-US" dirty="0" err="1"/>
              <a:t>та</a:t>
            </a:r>
            <a:r>
              <a:rPr lang="en-US" dirty="0"/>
              <a:t> </a:t>
            </a:r>
            <a:r>
              <a:rPr lang="en-US" dirty="0" err="1"/>
              <a:t>юрисдикційна</a:t>
            </a:r>
            <a:r>
              <a:rPr lang="en-US" dirty="0"/>
              <a:t> </a:t>
            </a:r>
            <a:r>
              <a:rPr lang="en-US" dirty="0" err="1"/>
              <a:t>асиметрія</a:t>
            </a:r>
            <a:r>
              <a:rPr lang="en-US" dirty="0"/>
              <a:t> </a:t>
            </a:r>
            <a:r>
              <a:rPr lang="en-US" dirty="0" err="1"/>
              <a:t>в</a:t>
            </a:r>
            <a:r>
              <a:rPr lang="en-US" dirty="0"/>
              <a:t> </a:t>
            </a:r>
            <a:r>
              <a:rPr lang="en-US" dirty="0" err="1"/>
              <a:t>Україні</a:t>
            </a:r>
            <a:r>
              <a:rPr lang="en-US" dirty="0"/>
              <a:t>. </a:t>
            </a:r>
            <a:r>
              <a:rPr lang="en-US" dirty="0" err="1"/>
              <a:t>Наукові</a:t>
            </a:r>
            <a:r>
              <a:rPr lang="en-US" dirty="0"/>
              <a:t> </a:t>
            </a:r>
            <a:r>
              <a:rPr lang="en-US" dirty="0" err="1"/>
              <a:t>праці</a:t>
            </a:r>
            <a:r>
              <a:rPr lang="en-US" dirty="0"/>
              <a:t> </a:t>
            </a:r>
            <a:r>
              <a:rPr lang="en-US" dirty="0" err="1"/>
              <a:t>Національного</a:t>
            </a:r>
            <a:r>
              <a:rPr lang="en-US" dirty="0"/>
              <a:t> </a:t>
            </a:r>
            <a:r>
              <a:rPr lang="en-US" dirty="0" err="1"/>
              <a:t>університету</a:t>
            </a:r>
            <a:r>
              <a:rPr lang="en-US" dirty="0"/>
              <a:t> «</a:t>
            </a:r>
            <a:r>
              <a:rPr lang="en-US" dirty="0" err="1"/>
              <a:t>Одеська</a:t>
            </a:r>
            <a:r>
              <a:rPr lang="en-US" dirty="0"/>
              <a:t> </a:t>
            </a:r>
            <a:r>
              <a:rPr lang="en-US" dirty="0" err="1"/>
              <a:t>юридична</a:t>
            </a:r>
            <a:r>
              <a:rPr lang="en-US" dirty="0"/>
              <a:t> </a:t>
            </a:r>
            <a:r>
              <a:rPr lang="en-US" dirty="0" err="1"/>
              <a:t>академія</a:t>
            </a:r>
            <a:r>
              <a:rPr lang="en-US" dirty="0"/>
              <a:t>». </a:t>
            </a:r>
            <a:r>
              <a:rPr lang="en-US" dirty="0" err="1"/>
              <a:t>Т</a:t>
            </a:r>
            <a:r>
              <a:rPr lang="en-US" dirty="0"/>
              <a:t>. 38. </a:t>
            </a:r>
            <a:r>
              <a:rPr lang="en-US" dirty="0" err="1"/>
              <a:t>Одеса</a:t>
            </a:r>
            <a:r>
              <a:rPr lang="en-US" dirty="0"/>
              <a:t>, 2026. </a:t>
            </a:r>
            <a:r>
              <a:rPr lang="en-US" dirty="0" err="1"/>
              <a:t>С</a:t>
            </a:r>
            <a:r>
              <a:rPr lang="en-US" dirty="0"/>
              <a:t>. 299-338. URL: https://</a:t>
            </a:r>
            <a:r>
              <a:rPr lang="en-US" dirty="0" err="1"/>
              <a:t>doi.org</a:t>
            </a:r>
            <a:r>
              <a:rPr lang="en-US" dirty="0"/>
              <a:t>/10.32782/npnuola.v38.2026.34 </a:t>
            </a:r>
          </a:p>
          <a:p>
            <a:pPr indent="-228600" defTabSz="914400">
              <a:lnSpc>
                <a:spcPct val="90000"/>
              </a:lnSpc>
              <a:buFont typeface="Arial" panose="020B0604020202020204" pitchFamily="34" charset="0"/>
              <a:buChar char="•"/>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037673" y="348865"/>
            <a:ext cx="7288583" cy="1576446"/>
          </a:xfrm>
          <a:prstGeom prst="rect">
            <a:avLst/>
          </a:prstGeom>
        </p:spPr>
        <p:txBody>
          <a:bodyPr vert="horz" lIns="91440" tIns="45720" rIns="91440" bIns="45720" rtlCol="0" anchor="ctr">
            <a:normAutofit/>
          </a:bodyPr>
          <a:lstStyle/>
          <a:p>
            <a:pPr defTabSz="914400">
              <a:lnSpc>
                <a:spcPct val="90000"/>
              </a:lnSpc>
              <a:spcBef>
                <a:spcPct val="0"/>
              </a:spcBef>
              <a:spcAft>
                <a:spcPts val="600"/>
              </a:spcAft>
              <a:defRPr sz="2800" b="1">
                <a:solidFill>
                  <a:srgbClr val="003366"/>
                </a:solidFill>
              </a:defRPr>
            </a:pPr>
            <a:r>
              <a:rPr lang="en-US" sz="3500" kern="1200">
                <a:solidFill>
                  <a:srgbClr val="FFFFFF"/>
                </a:solidFill>
                <a:latin typeface="+mj-lt"/>
                <a:ea typeface="+mj-ea"/>
                <a:cs typeface="+mj-cs"/>
              </a:rPr>
              <a:t>Ідеологічні виміри МКС</a:t>
            </a:r>
          </a:p>
        </p:txBody>
      </p:sp>
      <p:graphicFrame>
        <p:nvGraphicFramePr>
          <p:cNvPr id="5" name="TextBox 2">
            <a:extLst>
              <a:ext uri="{FF2B5EF4-FFF2-40B4-BE49-F238E27FC236}">
                <a16:creationId xmlns:a16="http://schemas.microsoft.com/office/drawing/2014/main" id="{FD564557-C9C2-BBE4-B62E-14A132349C14}"/>
              </a:ext>
            </a:extLst>
          </p:cNvPr>
          <p:cNvGraphicFramePr/>
          <p:nvPr>
            <p:extLst>
              <p:ext uri="{D42A27DB-BD31-4B8C-83A1-F6EECF244321}">
                <p14:modId xmlns:p14="http://schemas.microsoft.com/office/powerpoint/2010/main" val="3215281800"/>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6267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037673" y="348865"/>
            <a:ext cx="7288583" cy="1576446"/>
          </a:xfrm>
          <a:prstGeom prst="rect">
            <a:avLst/>
          </a:prstGeom>
        </p:spPr>
        <p:txBody>
          <a:bodyPr vert="horz" lIns="91440" tIns="45720" rIns="91440" bIns="45720" rtlCol="0" anchor="ctr">
            <a:normAutofit/>
          </a:bodyPr>
          <a:lstStyle/>
          <a:p>
            <a:pPr defTabSz="914400">
              <a:lnSpc>
                <a:spcPct val="90000"/>
              </a:lnSpc>
              <a:spcBef>
                <a:spcPct val="0"/>
              </a:spcBef>
              <a:spcAft>
                <a:spcPts val="600"/>
              </a:spcAft>
              <a:defRPr sz="2800" b="1">
                <a:solidFill>
                  <a:srgbClr val="003366"/>
                </a:solidFill>
              </a:defRPr>
            </a:pPr>
            <a:r>
              <a:rPr lang="en-US" sz="3500" kern="1200">
                <a:solidFill>
                  <a:srgbClr val="FFFFFF"/>
                </a:solidFill>
                <a:latin typeface="+mj-lt"/>
                <a:ea typeface="+mj-ea"/>
                <a:cs typeface="+mj-cs"/>
              </a:rPr>
              <a:t>Структурна сліпота до колективних суб'єктів</a:t>
            </a:r>
          </a:p>
        </p:txBody>
      </p:sp>
      <p:graphicFrame>
        <p:nvGraphicFramePr>
          <p:cNvPr id="5" name="TextBox 2">
            <a:extLst>
              <a:ext uri="{FF2B5EF4-FFF2-40B4-BE49-F238E27FC236}">
                <a16:creationId xmlns:a16="http://schemas.microsoft.com/office/drawing/2014/main" id="{810CB35C-81EF-DF26-977B-72BD963A805B}"/>
              </a:ext>
            </a:extLst>
          </p:cNvPr>
          <p:cNvGraphicFramePr/>
          <p:nvPr>
            <p:extLst>
              <p:ext uri="{D42A27DB-BD31-4B8C-83A1-F6EECF244321}">
                <p14:modId xmlns:p14="http://schemas.microsoft.com/office/powerpoint/2010/main" val="946089809"/>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037673" y="348865"/>
            <a:ext cx="7288583" cy="1576446"/>
          </a:xfrm>
          <a:prstGeom prst="rect">
            <a:avLst/>
          </a:prstGeom>
        </p:spPr>
        <p:txBody>
          <a:bodyPr vert="horz" lIns="91440" tIns="45720" rIns="91440" bIns="45720" rtlCol="0" anchor="ctr">
            <a:normAutofit/>
          </a:bodyPr>
          <a:lstStyle/>
          <a:p>
            <a:pPr defTabSz="914400">
              <a:lnSpc>
                <a:spcPct val="90000"/>
              </a:lnSpc>
              <a:spcBef>
                <a:spcPct val="0"/>
              </a:spcBef>
              <a:spcAft>
                <a:spcPts val="600"/>
              </a:spcAft>
              <a:defRPr sz="2800" b="1">
                <a:solidFill>
                  <a:srgbClr val="003366"/>
                </a:solidFill>
              </a:defRPr>
            </a:pPr>
            <a:r>
              <a:rPr lang="en-US" sz="3500" kern="1200">
                <a:solidFill>
                  <a:srgbClr val="FFFFFF"/>
                </a:solidFill>
                <a:latin typeface="+mj-lt"/>
                <a:ea typeface="+mj-ea"/>
                <a:cs typeface="+mj-cs"/>
              </a:rPr>
              <a:t>Людиноцентризм: МКС vs національне право</a:t>
            </a:r>
          </a:p>
        </p:txBody>
      </p:sp>
      <p:graphicFrame>
        <p:nvGraphicFramePr>
          <p:cNvPr id="5" name="TextBox 2">
            <a:extLst>
              <a:ext uri="{FF2B5EF4-FFF2-40B4-BE49-F238E27FC236}">
                <a16:creationId xmlns:a16="http://schemas.microsoft.com/office/drawing/2014/main" id="{0B2BB9BD-97B9-F661-1A38-0A40F628432F}"/>
              </a:ext>
            </a:extLst>
          </p:cNvPr>
          <p:cNvGraphicFramePr/>
          <p:nvPr>
            <p:extLst>
              <p:ext uri="{D42A27DB-BD31-4B8C-83A1-F6EECF244321}">
                <p14:modId xmlns:p14="http://schemas.microsoft.com/office/powerpoint/2010/main" val="3077818098"/>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0189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037673" y="348865"/>
            <a:ext cx="7288583" cy="1576446"/>
          </a:xfrm>
          <a:prstGeom prst="rect">
            <a:avLst/>
          </a:prstGeom>
        </p:spPr>
        <p:txBody>
          <a:bodyPr vert="horz" lIns="91440" tIns="45720" rIns="91440" bIns="45720" rtlCol="0" anchor="ctr">
            <a:normAutofit/>
          </a:bodyPr>
          <a:lstStyle/>
          <a:p>
            <a:pPr defTabSz="914400">
              <a:lnSpc>
                <a:spcPct val="90000"/>
              </a:lnSpc>
              <a:spcBef>
                <a:spcPct val="0"/>
              </a:spcBef>
              <a:spcAft>
                <a:spcPts val="600"/>
              </a:spcAft>
              <a:defRPr sz="2800" b="1">
                <a:solidFill>
                  <a:srgbClr val="003366"/>
                </a:solidFill>
              </a:defRPr>
            </a:pPr>
            <a:r>
              <a:rPr lang="en-US" sz="3500" kern="1200">
                <a:solidFill>
                  <a:srgbClr val="FFFFFF"/>
                </a:solidFill>
                <a:latin typeface="+mj-lt"/>
                <a:ea typeface="+mj-ea"/>
                <a:cs typeface="+mj-cs"/>
              </a:rPr>
              <a:t>Принцип взаємодоповнюваності (Complementarity)</a:t>
            </a:r>
          </a:p>
        </p:txBody>
      </p:sp>
      <p:graphicFrame>
        <p:nvGraphicFramePr>
          <p:cNvPr id="5" name="TextBox 2">
            <a:extLst>
              <a:ext uri="{FF2B5EF4-FFF2-40B4-BE49-F238E27FC236}">
                <a16:creationId xmlns:a16="http://schemas.microsoft.com/office/drawing/2014/main" id="{2E9D93DE-65FC-7CD7-2210-5C313E87AEEC}"/>
              </a:ext>
            </a:extLst>
          </p:cNvPr>
          <p:cNvGraphicFramePr/>
          <p:nvPr>
            <p:extLst>
              <p:ext uri="{D42A27DB-BD31-4B8C-83A1-F6EECF244321}">
                <p14:modId xmlns:p14="http://schemas.microsoft.com/office/powerpoint/2010/main" val="509159371"/>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41560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037673" y="348865"/>
            <a:ext cx="7288583" cy="1576446"/>
          </a:xfrm>
          <a:prstGeom prst="rect">
            <a:avLst/>
          </a:prstGeom>
        </p:spPr>
        <p:txBody>
          <a:bodyPr vert="horz" lIns="91440" tIns="45720" rIns="91440" bIns="45720" rtlCol="0" anchor="ctr">
            <a:normAutofit/>
          </a:bodyPr>
          <a:lstStyle/>
          <a:p>
            <a:pPr defTabSz="914400">
              <a:lnSpc>
                <a:spcPct val="90000"/>
              </a:lnSpc>
              <a:spcBef>
                <a:spcPct val="0"/>
              </a:spcBef>
              <a:spcAft>
                <a:spcPts val="600"/>
              </a:spcAft>
              <a:defRPr sz="2800" b="1">
                <a:solidFill>
                  <a:srgbClr val="003366"/>
                </a:solidFill>
              </a:defRPr>
            </a:pPr>
            <a:r>
              <a:rPr lang="en-US" sz="3500" kern="1200">
                <a:solidFill>
                  <a:srgbClr val="FFFFFF"/>
                </a:solidFill>
                <a:latin typeface="+mj-lt"/>
                <a:ea typeface="+mj-ea"/>
                <a:cs typeface="+mj-cs"/>
              </a:rPr>
              <a:t>Транснаціональні виклики</a:t>
            </a:r>
          </a:p>
        </p:txBody>
      </p:sp>
      <p:graphicFrame>
        <p:nvGraphicFramePr>
          <p:cNvPr id="5" name="TextBox 2">
            <a:extLst>
              <a:ext uri="{FF2B5EF4-FFF2-40B4-BE49-F238E27FC236}">
                <a16:creationId xmlns:a16="http://schemas.microsoft.com/office/drawing/2014/main" id="{6B6E72FC-C973-D160-59CD-CF7599E5B75C}"/>
              </a:ext>
            </a:extLst>
          </p:cNvPr>
          <p:cNvGraphicFramePr/>
          <p:nvPr>
            <p:extLst>
              <p:ext uri="{D42A27DB-BD31-4B8C-83A1-F6EECF244321}">
                <p14:modId xmlns:p14="http://schemas.microsoft.com/office/powerpoint/2010/main" val="2604175098"/>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7884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336136" y="1336710"/>
            <a:ext cx="6858000" cy="418458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088181" y="1092216"/>
            <a:ext cx="6346209" cy="418206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833933" y="3515977"/>
            <a:ext cx="2501979" cy="418206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176002" y="1496845"/>
            <a:ext cx="6858001" cy="3864309"/>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277" y="1668285"/>
            <a:ext cx="4318303" cy="3238727"/>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619797" y="586855"/>
            <a:ext cx="3172575" cy="3387497"/>
          </a:xfrm>
          <a:prstGeom prst="rect">
            <a:avLst/>
          </a:prstGeom>
        </p:spPr>
        <p:txBody>
          <a:bodyPr vert="horz" lIns="91440" tIns="45720" rIns="91440" bIns="45720" rtlCol="0" anchor="b">
            <a:normAutofit/>
          </a:bodyPr>
          <a:lstStyle/>
          <a:p>
            <a:pPr algn="r" defTabSz="914400">
              <a:lnSpc>
                <a:spcPct val="90000"/>
              </a:lnSpc>
              <a:spcBef>
                <a:spcPct val="0"/>
              </a:spcBef>
              <a:spcAft>
                <a:spcPts val="600"/>
              </a:spcAft>
              <a:defRPr sz="2800" b="1">
                <a:solidFill>
                  <a:srgbClr val="003366"/>
                </a:solidFill>
              </a:defRPr>
            </a:pPr>
            <a:r>
              <a:rPr lang="en-US" sz="3500" kern="1200">
                <a:solidFill>
                  <a:srgbClr val="FFFFFF"/>
                </a:solidFill>
                <a:latin typeface="+mj-lt"/>
                <a:ea typeface="+mj-ea"/>
                <a:cs typeface="+mj-cs"/>
              </a:rPr>
              <a:t>Висновки</a:t>
            </a:r>
          </a:p>
        </p:txBody>
      </p:sp>
      <p:sp>
        <p:nvSpPr>
          <p:cNvPr id="3" name="TextBox 2"/>
          <p:cNvSpPr txBox="1"/>
          <p:nvPr/>
        </p:nvSpPr>
        <p:spPr>
          <a:xfrm>
            <a:off x="4466283" y="649480"/>
            <a:ext cx="4465695" cy="6044397"/>
          </a:xfrm>
          <a:prstGeom prst="rect">
            <a:avLst/>
          </a:prstGeom>
        </p:spPr>
        <p:txBody>
          <a:bodyPr vert="horz" lIns="91440" tIns="45720" rIns="91440" bIns="45720" rtlCol="0" anchor="ctr">
            <a:normAutofit/>
          </a:bodyPr>
          <a:lstStyle/>
          <a:p>
            <a:pPr defTabSz="914400">
              <a:lnSpc>
                <a:spcPct val="90000"/>
              </a:lnSpc>
              <a:spcBef>
                <a:spcPts val="1200"/>
              </a:spcBef>
              <a:defRPr sz="1800"/>
            </a:pPr>
            <a:r>
              <a:rPr lang="en-US" sz="1700" dirty="0"/>
              <a:t>• </a:t>
            </a:r>
            <a:r>
              <a:rPr lang="en-US" sz="1700" dirty="0" err="1"/>
              <a:t>Українське</a:t>
            </a:r>
            <a:r>
              <a:rPr lang="en-US" sz="1700" dirty="0"/>
              <a:t> </a:t>
            </a:r>
            <a:r>
              <a:rPr lang="en-US" sz="1700" dirty="0" err="1"/>
              <a:t>кримінальне</a:t>
            </a:r>
            <a:r>
              <a:rPr lang="en-US" sz="1700" dirty="0"/>
              <a:t> </a:t>
            </a:r>
            <a:r>
              <a:rPr lang="en-US" sz="1700" dirty="0" err="1"/>
              <a:t>право</a:t>
            </a:r>
            <a:r>
              <a:rPr lang="en-US" sz="1700" dirty="0"/>
              <a:t> – </a:t>
            </a:r>
            <a:r>
              <a:rPr lang="en-US" sz="1700" dirty="0" err="1"/>
              <a:t>не</a:t>
            </a:r>
            <a:r>
              <a:rPr lang="en-US" sz="1700" dirty="0"/>
              <a:t> </a:t>
            </a:r>
            <a:r>
              <a:rPr lang="en-US" sz="1700" dirty="0" err="1"/>
              <a:t>замкнута</a:t>
            </a:r>
            <a:r>
              <a:rPr lang="en-US" sz="1700" dirty="0"/>
              <a:t> </a:t>
            </a:r>
            <a:r>
              <a:rPr lang="en-US" sz="1700" dirty="0" err="1"/>
              <a:t>кодифікована</a:t>
            </a:r>
            <a:r>
              <a:rPr lang="en-US" sz="1700" dirty="0"/>
              <a:t> </a:t>
            </a:r>
            <a:r>
              <a:rPr lang="en-US" sz="1700" dirty="0" err="1"/>
              <a:t>система</a:t>
            </a:r>
            <a:r>
              <a:rPr lang="en-US" sz="1700" dirty="0"/>
              <a:t>, </a:t>
            </a:r>
            <a:r>
              <a:rPr lang="en-US" sz="1700" dirty="0" err="1"/>
              <a:t>а</a:t>
            </a:r>
            <a:r>
              <a:rPr lang="en-US" sz="1700" dirty="0"/>
              <a:t> </a:t>
            </a:r>
            <a:r>
              <a:rPr lang="en-US" sz="1700" dirty="0" err="1"/>
              <a:t>відкрита</a:t>
            </a:r>
            <a:r>
              <a:rPr lang="en-US" sz="1700" dirty="0"/>
              <a:t> </a:t>
            </a:r>
            <a:r>
              <a:rPr lang="en-US" sz="1700" dirty="0" err="1"/>
              <a:t>архітектура</a:t>
            </a:r>
            <a:endParaRPr lang="en-US" sz="1700" dirty="0"/>
          </a:p>
          <a:p>
            <a:pPr defTabSz="914400">
              <a:lnSpc>
                <a:spcPct val="90000"/>
              </a:lnSpc>
              <a:spcBef>
                <a:spcPts val="1200"/>
              </a:spcBef>
              <a:defRPr sz="1800"/>
            </a:pPr>
            <a:r>
              <a:rPr lang="en-US" sz="1700" dirty="0"/>
              <a:t>• </a:t>
            </a:r>
            <a:r>
              <a:rPr lang="en-US" sz="1700" dirty="0" err="1"/>
              <a:t>Некодифіковані</a:t>
            </a:r>
            <a:r>
              <a:rPr lang="en-US" sz="1700" dirty="0"/>
              <a:t> </a:t>
            </a:r>
            <a:r>
              <a:rPr lang="en-US" sz="1700" dirty="0" err="1"/>
              <a:t>джерела</a:t>
            </a:r>
            <a:r>
              <a:rPr lang="en-US" sz="1700" dirty="0"/>
              <a:t> </a:t>
            </a:r>
            <a:r>
              <a:rPr lang="en-US" sz="1700" dirty="0" err="1"/>
              <a:t>відіграють</a:t>
            </a:r>
            <a:r>
              <a:rPr lang="en-US" sz="1700" dirty="0"/>
              <a:t> </a:t>
            </a:r>
            <a:r>
              <a:rPr lang="en-US" sz="1700" dirty="0" err="1"/>
              <a:t>роль</a:t>
            </a:r>
            <a:r>
              <a:rPr lang="en-US" sz="1700" dirty="0"/>
              <a:t> </a:t>
            </a:r>
            <a:r>
              <a:rPr lang="en-US" sz="1700" dirty="0" err="1"/>
              <a:t>структурних</a:t>
            </a:r>
            <a:r>
              <a:rPr lang="en-US" sz="1700" dirty="0"/>
              <a:t> </a:t>
            </a:r>
            <a:r>
              <a:rPr lang="en-US" sz="1700" dirty="0" err="1"/>
              <a:t>обмежень</a:t>
            </a:r>
            <a:r>
              <a:rPr lang="en-US" sz="1700" dirty="0"/>
              <a:t> </a:t>
            </a:r>
            <a:r>
              <a:rPr lang="en-US" sz="1700" dirty="0" err="1"/>
              <a:t>державної</a:t>
            </a:r>
            <a:r>
              <a:rPr lang="en-US" sz="1700" dirty="0"/>
              <a:t> </a:t>
            </a:r>
            <a:r>
              <a:rPr lang="en-US" sz="1700" dirty="0" err="1"/>
              <a:t>каральної</a:t>
            </a:r>
            <a:r>
              <a:rPr lang="en-US" sz="1700" dirty="0"/>
              <a:t> </a:t>
            </a:r>
            <a:r>
              <a:rPr lang="en-US" sz="1700" dirty="0" err="1"/>
              <a:t>влади</a:t>
            </a:r>
            <a:r>
              <a:rPr lang="uk-UA" sz="1700" dirty="0"/>
              <a:t>, а </a:t>
            </a:r>
            <a:r>
              <a:rPr lang="uk-UA" sz="1700" dirty="0" err="1"/>
              <a:t>можжуть</a:t>
            </a:r>
            <a:r>
              <a:rPr lang="uk-UA" sz="1700" dirty="0"/>
              <a:t> і навпаки</a:t>
            </a:r>
            <a:endParaRPr lang="en-US" sz="1700" dirty="0"/>
          </a:p>
          <a:p>
            <a:pPr defTabSz="914400">
              <a:lnSpc>
                <a:spcPct val="90000"/>
              </a:lnSpc>
              <a:spcBef>
                <a:spcPts val="1200"/>
              </a:spcBef>
              <a:defRPr sz="1800"/>
            </a:pPr>
            <a:r>
              <a:rPr lang="en-US" sz="1700" dirty="0"/>
              <a:t>•</a:t>
            </a:r>
            <a:r>
              <a:rPr lang="uk-UA" sz="1700" dirty="0"/>
              <a:t> </a:t>
            </a:r>
            <a:r>
              <a:rPr lang="en-US" sz="1700" dirty="0" err="1"/>
              <a:t>Людиноцентризм</a:t>
            </a:r>
            <a:r>
              <a:rPr lang="en-US" sz="1700" dirty="0"/>
              <a:t>, </a:t>
            </a:r>
            <a:r>
              <a:rPr lang="en-US" sz="1700" dirty="0" err="1"/>
              <a:t>взаємодоповнюваність</a:t>
            </a:r>
            <a:r>
              <a:rPr lang="en-US" sz="1700" dirty="0"/>
              <a:t>, </a:t>
            </a:r>
            <a:r>
              <a:rPr lang="en-US" sz="1700" dirty="0" err="1"/>
              <a:t>подолання</a:t>
            </a:r>
            <a:r>
              <a:rPr lang="en-US" sz="1700" dirty="0"/>
              <a:t> </a:t>
            </a:r>
            <a:r>
              <a:rPr lang="en-US" sz="1700" dirty="0" err="1"/>
              <a:t>нормативних</a:t>
            </a:r>
            <a:r>
              <a:rPr lang="en-US" sz="1700" dirty="0"/>
              <a:t> </a:t>
            </a:r>
            <a:r>
              <a:rPr lang="en-US" sz="1700" dirty="0" err="1"/>
              <a:t>вакуумів</a:t>
            </a:r>
            <a:r>
              <a:rPr lang="en-US" sz="1700" dirty="0"/>
              <a:t> </a:t>
            </a:r>
            <a:r>
              <a:rPr lang="en-US" sz="1700" dirty="0" err="1"/>
              <a:t>і</a:t>
            </a:r>
            <a:r>
              <a:rPr lang="en-US" sz="1700" dirty="0"/>
              <a:t> </a:t>
            </a:r>
            <a:r>
              <a:rPr lang="en-US" sz="1700" dirty="0" err="1"/>
              <a:t>розширення</a:t>
            </a:r>
            <a:r>
              <a:rPr lang="en-US" sz="1700" dirty="0"/>
              <a:t> </a:t>
            </a:r>
            <a:r>
              <a:rPr lang="en-US" sz="1700" dirty="0" err="1"/>
              <a:t>парадигми</a:t>
            </a:r>
            <a:r>
              <a:rPr lang="en-US" sz="1700" dirty="0"/>
              <a:t> </a:t>
            </a:r>
            <a:r>
              <a:rPr lang="en-US" sz="1700" dirty="0" err="1"/>
              <a:t>відповідальності</a:t>
            </a:r>
            <a:r>
              <a:rPr lang="en-US" sz="1700" dirty="0"/>
              <a:t> – </a:t>
            </a:r>
            <a:r>
              <a:rPr lang="en-US" sz="1700" dirty="0" err="1"/>
              <a:t>осі</a:t>
            </a:r>
            <a:r>
              <a:rPr lang="en-US" sz="1700" dirty="0"/>
              <a:t> </a:t>
            </a:r>
            <a:r>
              <a:rPr lang="en-US" sz="1700" dirty="0" err="1"/>
              <a:t>розбудови</a:t>
            </a:r>
            <a:r>
              <a:rPr lang="en-US" sz="1700" dirty="0"/>
              <a:t> </a:t>
            </a:r>
            <a:r>
              <a:rPr lang="en-US" sz="1700" dirty="0" err="1"/>
              <a:t>системи</a:t>
            </a:r>
            <a:endParaRPr lang="en-US" sz="1700" dirty="0"/>
          </a:p>
          <a:p>
            <a:pPr indent="-228600" defTabSz="914400">
              <a:lnSpc>
                <a:spcPct val="90000"/>
              </a:lnSpc>
              <a:spcBef>
                <a:spcPts val="1200"/>
              </a:spcBef>
              <a:buFont typeface="Arial" panose="020B0604020202020204" pitchFamily="34" charset="0"/>
              <a:buChar char="•"/>
              <a:defRPr sz="1800"/>
            </a:pPr>
            <a:r>
              <a:rPr lang="en-US" sz="1700" dirty="0"/>
              <a:t>•</a:t>
            </a:r>
            <a:r>
              <a:rPr lang="en-US" sz="1700" dirty="0" err="1"/>
              <a:t>Інституційне</a:t>
            </a:r>
            <a:r>
              <a:rPr lang="en-US" sz="1700" dirty="0"/>
              <a:t> </a:t>
            </a:r>
            <a:r>
              <a:rPr lang="en-US" sz="1700" dirty="0" err="1"/>
              <a:t>визнання</a:t>
            </a:r>
            <a:r>
              <a:rPr lang="en-US" sz="1700" dirty="0"/>
              <a:t> </a:t>
            </a:r>
            <a:r>
              <a:rPr lang="en-US" sz="1700" dirty="0" err="1"/>
              <a:t>та</a:t>
            </a:r>
            <a:r>
              <a:rPr lang="en-US" sz="1700" dirty="0"/>
              <a:t> </a:t>
            </a:r>
            <a:r>
              <a:rPr lang="en-US" sz="1700" dirty="0" err="1"/>
              <a:t>методологічне</a:t>
            </a:r>
            <a:r>
              <a:rPr lang="en-US" sz="1700" dirty="0"/>
              <a:t> </a:t>
            </a:r>
            <a:r>
              <a:rPr lang="en-US" sz="1700" dirty="0" err="1"/>
              <a:t>осмислення</a:t>
            </a:r>
            <a:r>
              <a:rPr lang="en-US" sz="1700" dirty="0"/>
              <a:t> </a:t>
            </a:r>
            <a:r>
              <a:rPr lang="en-US" sz="1700" dirty="0" err="1"/>
              <a:t>некодифікованих</a:t>
            </a:r>
            <a:r>
              <a:rPr lang="en-US" sz="1700" dirty="0"/>
              <a:t> </a:t>
            </a:r>
            <a:r>
              <a:rPr lang="en-US" sz="1700" dirty="0" err="1"/>
              <a:t>джерел</a:t>
            </a:r>
            <a:r>
              <a:rPr lang="en-US" sz="1700" dirty="0"/>
              <a:t> – </a:t>
            </a:r>
            <a:r>
              <a:rPr lang="en-US" sz="1700" dirty="0" err="1"/>
              <a:t>передумова</a:t>
            </a:r>
            <a:r>
              <a:rPr lang="en-US" sz="1700" dirty="0"/>
              <a:t> </a:t>
            </a:r>
            <a:r>
              <a:rPr lang="en-US" sz="1700" dirty="0" err="1"/>
              <a:t>того</a:t>
            </a:r>
            <a:r>
              <a:rPr lang="en-US" sz="1700" dirty="0"/>
              <a:t>, </a:t>
            </a:r>
            <a:r>
              <a:rPr lang="en-US" sz="1700" dirty="0" err="1"/>
              <a:t>щоб</a:t>
            </a:r>
            <a:r>
              <a:rPr lang="en-US" sz="1700" dirty="0"/>
              <a:t> </a:t>
            </a:r>
            <a:r>
              <a:rPr lang="en-US" sz="1700" dirty="0" err="1"/>
              <a:t>кримінальне</a:t>
            </a:r>
            <a:r>
              <a:rPr lang="en-US" sz="1700" dirty="0"/>
              <a:t> </a:t>
            </a:r>
            <a:r>
              <a:rPr lang="en-US" sz="1700" dirty="0" err="1"/>
              <a:t>право</a:t>
            </a:r>
            <a:r>
              <a:rPr lang="en-US" sz="1700" dirty="0"/>
              <a:t> </a:t>
            </a:r>
            <a:r>
              <a:rPr lang="en-US" sz="1700" dirty="0" err="1"/>
              <a:t>залишалося</a:t>
            </a:r>
            <a:r>
              <a:rPr lang="en-US" sz="1700" dirty="0"/>
              <a:t> </a:t>
            </a:r>
            <a:r>
              <a:rPr lang="en-US" sz="1700" dirty="0" err="1"/>
              <a:t>правом</a:t>
            </a:r>
            <a:r>
              <a:rPr lang="en-US" sz="1700" dirty="0"/>
              <a:t> </a:t>
            </a:r>
            <a:r>
              <a:rPr lang="en-US" sz="1700" dirty="0" err="1"/>
              <a:t>захисту</a:t>
            </a:r>
            <a:r>
              <a:rPr lang="en-US" sz="1700" dirty="0"/>
              <a:t> </a:t>
            </a:r>
            <a:r>
              <a:rPr lang="en-US" sz="1700" dirty="0" err="1"/>
              <a:t>свободи</a:t>
            </a:r>
            <a:r>
              <a:rPr lang="en-US" sz="1700" dirty="0"/>
              <a:t>, </a:t>
            </a:r>
            <a:r>
              <a:rPr lang="en-US" sz="1700" dirty="0" err="1"/>
              <a:t>а</a:t>
            </a:r>
            <a:r>
              <a:rPr lang="en-US" sz="1700" dirty="0"/>
              <a:t> </a:t>
            </a:r>
            <a:r>
              <a:rPr lang="en-US" sz="1700" dirty="0" err="1"/>
              <a:t>не</a:t>
            </a:r>
            <a:r>
              <a:rPr lang="en-US" sz="1700" dirty="0"/>
              <a:t> </a:t>
            </a:r>
            <a:r>
              <a:rPr lang="en-US" sz="1700" dirty="0" err="1"/>
              <a:t>правом</a:t>
            </a:r>
            <a:r>
              <a:rPr lang="en-US" sz="1700" dirty="0"/>
              <a:t> </a:t>
            </a:r>
            <a:r>
              <a:rPr lang="en-US" sz="1700" dirty="0" err="1"/>
              <a:t>управління</a:t>
            </a:r>
            <a:r>
              <a:rPr lang="en-US" sz="1700" dirty="0"/>
              <a:t> </a:t>
            </a:r>
            <a:r>
              <a:rPr lang="en-US" sz="1700" dirty="0" err="1"/>
              <a:t>страхом</a:t>
            </a:r>
            <a:endParaRPr lang="en-US" sz="17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8229600" cy="731520"/>
          </a:xfrm>
          <a:prstGeom prst="rect">
            <a:avLst/>
          </a:prstGeom>
          <a:noFill/>
        </p:spPr>
        <p:txBody>
          <a:bodyPr wrap="none">
            <a:spAutoFit/>
          </a:bodyPr>
          <a:lstStyle/>
          <a:p>
            <a:pPr>
              <a:defRPr sz="2800" b="1">
                <a:solidFill>
                  <a:srgbClr val="003366"/>
                </a:solidFill>
              </a:defRPr>
            </a:pPr>
            <a:r>
              <a:t>Концепція «Beyond Codification»</a:t>
            </a:r>
          </a:p>
        </p:txBody>
      </p:sp>
      <p:sp>
        <p:nvSpPr>
          <p:cNvPr id="3" name="TextBox 2"/>
          <p:cNvSpPr txBox="1"/>
          <p:nvPr/>
        </p:nvSpPr>
        <p:spPr>
          <a:xfrm>
            <a:off x="640080" y="1371600"/>
            <a:ext cx="7863840" cy="5029200"/>
          </a:xfrm>
          <a:prstGeom prst="rect">
            <a:avLst/>
          </a:prstGeom>
          <a:noFill/>
        </p:spPr>
        <p:txBody>
          <a:bodyPr wrap="square">
            <a:spAutoFit/>
          </a:bodyPr>
          <a:lstStyle/>
          <a:p>
            <a:pPr>
              <a:spcBef>
                <a:spcPts val="1200"/>
              </a:spcBef>
              <a:defRPr sz="1800"/>
            </a:pPr>
            <a:r>
              <a:t>• Розроблена Одеською школою кримінального права</a:t>
            </a:r>
          </a:p>
          <a:p>
            <a:pPr>
              <a:spcBef>
                <a:spcPts val="1200"/>
              </a:spcBef>
              <a:defRPr sz="1800"/>
            </a:pPr>
            <a:r>
              <a:t>• Теза про «колонізацію» кримінального права суміжними галузями: санкційним, податковим, фінансовим, безпековим правом</a:t>
            </a:r>
          </a:p>
          <a:p>
            <a:pPr>
              <a:spcBef>
                <a:spcPts val="1200"/>
              </a:spcBef>
              <a:defRPr sz="1800"/>
            </a:pPr>
            <a:r>
              <a:t>• Руйнування традиційної кодифікаційної моделі</a:t>
            </a:r>
          </a:p>
          <a:p>
            <a:pPr>
              <a:spcBef>
                <a:spcPts val="1200"/>
              </a:spcBef>
              <a:defRPr sz="1800"/>
            </a:pPr>
            <a:r>
              <a:t>• Значна частина кримінально-правового змісту фактично переноситься до позакодексних актів</a:t>
            </a:r>
          </a:p>
          <a:p>
            <a:pPr>
              <a:spcBef>
                <a:spcPts val="1200"/>
              </a:spcBef>
              <a:defRPr sz="1800"/>
            </a:pPr>
            <a:r>
              <a:t>• Кримінальний закон втрачає внутрішню методологічну цілісність</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8DCF580F-14CD-1574-1449-7595EAF242D9}"/>
              </a:ext>
            </a:extLst>
          </p:cNvPr>
          <p:cNvSpPr>
            <a:spLocks noGrp="1"/>
          </p:cNvSpPr>
          <p:nvPr>
            <p:ph type="title"/>
          </p:nvPr>
        </p:nvSpPr>
        <p:spPr>
          <a:xfrm>
            <a:off x="350041" y="586855"/>
            <a:ext cx="2401025" cy="3387497"/>
          </a:xfrm>
        </p:spPr>
        <p:txBody>
          <a:bodyPr anchor="b">
            <a:normAutofit/>
          </a:bodyPr>
          <a:lstStyle/>
          <a:p>
            <a:pPr algn="r">
              <a:lnSpc>
                <a:spcPct val="90000"/>
              </a:lnSpc>
            </a:pPr>
            <a:r>
              <a:rPr lang="ru-UA" sz="1900" b="1" dirty="0">
                <a:solidFill>
                  <a:srgbClr val="FFFFFF"/>
                </a:solidFill>
              </a:rPr>
              <a:t>НЕЗАКОННИЙ ОБІГ КАНАБІСУ: ПИТАННЯ ЗВОРОТНОЇ ДІЇ ЗАКОНУ ПРОКРИМІНАЛЬНУ ВІДПОВІДАЛЬНІСТЬ У ЧАСІ</a:t>
            </a:r>
            <a:br>
              <a:rPr lang="ru-UA" sz="1900" b="1" dirty="0">
                <a:solidFill>
                  <a:srgbClr val="FFFFFF"/>
                </a:solidFill>
              </a:rPr>
            </a:br>
            <a:endParaRPr lang="ru-UA" sz="1900" dirty="0">
              <a:solidFill>
                <a:srgbClr val="FFFFFF"/>
              </a:solidFill>
            </a:endParaRPr>
          </a:p>
        </p:txBody>
      </p:sp>
      <p:sp>
        <p:nvSpPr>
          <p:cNvPr id="5" name="Объект 4">
            <a:extLst>
              <a:ext uri="{FF2B5EF4-FFF2-40B4-BE49-F238E27FC236}">
                <a16:creationId xmlns:a16="http://schemas.microsoft.com/office/drawing/2014/main" id="{59823BD5-8270-C3B9-AFCB-EBF991E3C814}"/>
              </a:ext>
            </a:extLst>
          </p:cNvPr>
          <p:cNvSpPr>
            <a:spLocks noGrp="1"/>
          </p:cNvSpPr>
          <p:nvPr>
            <p:ph idx="1"/>
          </p:nvPr>
        </p:nvSpPr>
        <p:spPr>
          <a:xfrm>
            <a:off x="3607694" y="649480"/>
            <a:ext cx="4916510" cy="5546047"/>
          </a:xfrm>
        </p:spPr>
        <p:txBody>
          <a:bodyPr anchor="ctr">
            <a:normAutofit fontScale="70000" lnSpcReduction="20000"/>
          </a:bodyPr>
          <a:lstStyle/>
          <a:p>
            <a:r>
              <a:rPr lang="ru-UA" sz="2000" dirty="0"/>
              <a:t>Н.</a:t>
            </a:r>
            <a:r>
              <a:rPr lang="ru-UA" sz="2200" dirty="0"/>
              <a:t>О.Гуторова (2026) </a:t>
            </a:r>
            <a:r>
              <a:rPr lang="ru-UA" altLang="ru-UA" sz="2200" dirty="0"/>
              <a:t>Обґрунтовано, що Постанова Кабінету Міністрів України як підзаконний нормативно-правовий акт, до якого відсилає ст. 307 КК України, внаслідок використання законодавцем методу «бланкетного посилання» або «законодавства шляхом посилання» відповідно до практики ЄСПЛ стає частиною опису кримінального правопорушення, утворюючи разом зі статтею кримінального закону єдине ціле. Виходячи з цього, підзаконний </a:t>
            </a:r>
            <a:br>
              <a:rPr lang="ru-UA" altLang="ru-UA" sz="2200" dirty="0"/>
            </a:br>
            <a:r>
              <a:rPr lang="ru-UA" altLang="ru-UA" sz="2200" dirty="0"/>
              <a:t>нормативно-правовий акт, ухвалення якого призвело до пом’якшення кримінальної відповідальності за злочин, передбачений ст. 307 КК України «Незаконне виробництво, виготовлення, придбання, зберігання, перевезення, </a:t>
            </a:r>
            <a:br>
              <a:rPr lang="ru-UA" altLang="ru-UA" sz="2200" dirty="0"/>
            </a:br>
            <a:r>
              <a:rPr lang="ru-UA" altLang="ru-UA" sz="2200" dirty="0"/>
              <a:t>пересилання чи збут наркотичних засобів, психотропних речовин або їх аналогів», якщо його предметом виступали наркотичні засоби або психотропні речовини на основі канабісу, повинен визнаватися таким, що має зворотну дію в часі. </a:t>
            </a:r>
          </a:p>
          <a:p>
            <a:r>
              <a:rPr lang="ru-UA" altLang="ru-UA" sz="2200" dirty="0"/>
              <a:t>В.Туляков (2026) на основі </a:t>
            </a:r>
            <a:r>
              <a:rPr lang="ru-UA" sz="2200" dirty="0"/>
              <a:t>Консультативного висновку ЄСПЛ 2020 р. щодо «бланкетного відсилання») показано, що поняття « кримінальне право» охоплює судові прецеденти, підзаконні акти та некодифіковані конституційні звичаї, а Суд зобов’язаний оцінювати внутрішнє право «в цілому» з урахуванням якісних вимог доступності й передбачуваності.</a:t>
            </a:r>
          </a:p>
          <a:p>
            <a:endParaRPr lang="ru-UA" sz="1700" dirty="0"/>
          </a:p>
        </p:txBody>
      </p:sp>
    </p:spTree>
    <p:extLst>
      <p:ext uri="{BB962C8B-B14F-4D97-AF65-F5344CB8AC3E}">
        <p14:creationId xmlns:p14="http://schemas.microsoft.com/office/powerpoint/2010/main" val="3244417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FB0B648-C356-9062-BD78-6676937DBF77}"/>
              </a:ext>
            </a:extLst>
          </p:cNvPr>
          <p:cNvSpPr>
            <a:spLocks noGrp="1"/>
          </p:cNvSpPr>
          <p:nvPr>
            <p:ph type="title"/>
          </p:nvPr>
        </p:nvSpPr>
        <p:spPr>
          <a:xfrm>
            <a:off x="350041" y="586855"/>
            <a:ext cx="2401025" cy="3387497"/>
          </a:xfrm>
        </p:spPr>
        <p:txBody>
          <a:bodyPr anchor="b">
            <a:normAutofit/>
          </a:bodyPr>
          <a:lstStyle/>
          <a:p>
            <a:pPr algn="r">
              <a:lnSpc>
                <a:spcPct val="90000"/>
              </a:lnSpc>
            </a:pPr>
            <a:r>
              <a:rPr lang="ru-UA" sz="1900" dirty="0">
                <a:solidFill>
                  <a:srgbClr val="FFFFFF"/>
                </a:solidFill>
              </a:rPr>
              <a:t>Туляков В. О. Некодифіковані джерела кримінального права. Новітні кримінально-правові дослідження – 2026 : Альманах наукових праць. Миколаїв, 2026. С. 5-22. </a:t>
            </a:r>
          </a:p>
        </p:txBody>
      </p:sp>
      <p:sp>
        <p:nvSpPr>
          <p:cNvPr id="3" name="Объект 2">
            <a:extLst>
              <a:ext uri="{FF2B5EF4-FFF2-40B4-BE49-F238E27FC236}">
                <a16:creationId xmlns:a16="http://schemas.microsoft.com/office/drawing/2014/main" id="{96C32F47-8D9C-18E7-59E3-2D4733C550DB}"/>
              </a:ext>
            </a:extLst>
          </p:cNvPr>
          <p:cNvSpPr>
            <a:spLocks noGrp="1"/>
          </p:cNvSpPr>
          <p:nvPr>
            <p:ph idx="1"/>
          </p:nvPr>
        </p:nvSpPr>
        <p:spPr>
          <a:xfrm>
            <a:off x="3607694" y="649480"/>
            <a:ext cx="4916510" cy="5546047"/>
          </a:xfrm>
        </p:spPr>
        <p:txBody>
          <a:bodyPr anchor="ctr">
            <a:normAutofit/>
          </a:bodyPr>
          <a:lstStyle/>
          <a:p>
            <a:pPr>
              <a:lnSpc>
                <a:spcPct val="90000"/>
              </a:lnSpc>
            </a:pPr>
            <a:r>
              <a:rPr lang="ru-UA" sz="1100" dirty="0"/>
              <a:t>Кримінальний кодекс України, як формально завершений нормативний акт, не здатен самостійно забезпечити ані стабільність кримінально-правового регулювання, ані його відповідність принципам правової держави в умовах екстремальної соціальної напруги. </a:t>
            </a:r>
          </a:p>
          <a:p>
            <a:pPr>
              <a:lnSpc>
                <a:spcPct val="90000"/>
              </a:lnSpc>
            </a:pPr>
            <a:r>
              <a:rPr lang="ru-UA" sz="1100" dirty="0"/>
              <a:t>Війна трансформує не лише зміст кримінально-правових заборон, але й самулогіку їх формування: поряд із класичними підставами криміналізації (шкода, небезпека, захист правового блага) виникає емоційний критерій криміналізації, заснований на суспільному запиті на відплату,стигматизацію та символічне покарання.</a:t>
            </a:r>
          </a:p>
          <a:p>
            <a:pPr>
              <a:lnSpc>
                <a:spcPct val="90000"/>
              </a:lnSpc>
            </a:pPr>
            <a:endParaRPr lang="ru-UA" sz="1100" dirty="0"/>
          </a:p>
          <a:p>
            <a:pPr>
              <a:lnSpc>
                <a:spcPct val="90000"/>
              </a:lnSpc>
            </a:pPr>
            <a:r>
              <a:rPr lang="ru-UA" sz="1100" dirty="0"/>
              <a:t>У цьому контексті некодифіковані джерела кримінального права (доктрина, загальні принципи, конституційні звичаї) набувають новоїфункціональної ваги: вони постають структурним обмеженнямкримінально-правового популізму і водночас єдиним наявним інструментом збереження раціональності правової системи в умовах, коли формальний закон піддається постійному тиску афектів. Це завдання є теоретично осмисленим описом «афективної криміналізації» як закономірного, але дисфункційного наслідку воєнного стану, що потребує інституційної противаги з боку доктрини та громадянського суспільства </a:t>
            </a:r>
          </a:p>
          <a:p>
            <a:pPr>
              <a:lnSpc>
                <a:spcPct val="90000"/>
              </a:lnSpc>
            </a:pPr>
            <a:endParaRPr lang="ru-UA" sz="1100" dirty="0"/>
          </a:p>
          <a:p>
            <a:pPr>
              <a:lnSpc>
                <a:spcPct val="90000"/>
              </a:lnSpc>
            </a:pPr>
            <a:r>
              <a:rPr lang="ru-UA" sz="1100" dirty="0"/>
              <a:t>Водночас у більш широкому європейському контексті цей процес може бути описаний як перехід від безпекової до ціннісно-орієнтованої до криміналізації, де саме некодифіковані джерела виконують рольнормативного стабілізатора </a:t>
            </a:r>
          </a:p>
          <a:p>
            <a:pPr>
              <a:lnSpc>
                <a:spcPct val="90000"/>
              </a:lnSpc>
            </a:pPr>
            <a:endParaRPr lang="ru-UA" sz="1100" dirty="0"/>
          </a:p>
        </p:txBody>
      </p:sp>
    </p:spTree>
    <p:extLst>
      <p:ext uri="{BB962C8B-B14F-4D97-AF65-F5344CB8AC3E}">
        <p14:creationId xmlns:p14="http://schemas.microsoft.com/office/powerpoint/2010/main" val="802730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037673" y="348865"/>
            <a:ext cx="7288583" cy="1576446"/>
          </a:xfrm>
          <a:prstGeom prst="rect">
            <a:avLst/>
          </a:prstGeom>
        </p:spPr>
        <p:txBody>
          <a:bodyPr vert="horz" lIns="91440" tIns="45720" rIns="91440" bIns="45720" rtlCol="0" anchor="ctr">
            <a:normAutofit/>
          </a:bodyPr>
          <a:lstStyle/>
          <a:p>
            <a:pPr defTabSz="914400">
              <a:lnSpc>
                <a:spcPct val="90000"/>
              </a:lnSpc>
              <a:spcBef>
                <a:spcPct val="0"/>
              </a:spcBef>
              <a:spcAft>
                <a:spcPts val="600"/>
              </a:spcAft>
              <a:defRPr sz="2800" b="1">
                <a:solidFill>
                  <a:srgbClr val="003366"/>
                </a:solidFill>
              </a:defRPr>
            </a:pPr>
            <a:r>
              <a:rPr lang="en-US" sz="3500" kern="1200">
                <a:solidFill>
                  <a:srgbClr val="FFFFFF"/>
                </a:solidFill>
                <a:latin typeface="+mj-lt"/>
                <a:ea typeface="+mj-ea"/>
                <a:cs typeface="+mj-cs"/>
              </a:rPr>
              <a:t>Актуальність</a:t>
            </a:r>
            <a:r>
              <a:rPr lang="en-US" sz="3500" kern="1200" dirty="0">
                <a:solidFill>
                  <a:srgbClr val="FFFFFF"/>
                </a:solidFill>
                <a:latin typeface="+mj-lt"/>
                <a:ea typeface="+mj-ea"/>
                <a:cs typeface="+mj-cs"/>
              </a:rPr>
              <a:t> </a:t>
            </a:r>
            <a:r>
              <a:rPr lang="en-US" sz="3500" kern="1200" dirty="0" err="1">
                <a:solidFill>
                  <a:srgbClr val="FFFFFF"/>
                </a:solidFill>
                <a:latin typeface="+mj-lt"/>
                <a:ea typeface="+mj-ea"/>
                <a:cs typeface="+mj-cs"/>
              </a:rPr>
              <a:t>проблеми</a:t>
            </a:r>
            <a:endParaRPr lang="en-US" sz="3500" kern="1200">
              <a:solidFill>
                <a:srgbClr val="FFFFFF"/>
              </a:solidFill>
              <a:latin typeface="+mj-lt"/>
              <a:ea typeface="+mj-ea"/>
              <a:cs typeface="+mj-cs"/>
            </a:endParaRPr>
          </a:p>
        </p:txBody>
      </p:sp>
      <p:graphicFrame>
        <p:nvGraphicFramePr>
          <p:cNvPr id="5" name="TextBox 2">
            <a:extLst>
              <a:ext uri="{FF2B5EF4-FFF2-40B4-BE49-F238E27FC236}">
                <a16:creationId xmlns:a16="http://schemas.microsoft.com/office/drawing/2014/main" id="{4A12A710-1E45-FA8A-08B9-91085068A67B}"/>
              </a:ext>
            </a:extLst>
          </p:cNvPr>
          <p:cNvGraphicFramePr/>
          <p:nvPr>
            <p:extLst>
              <p:ext uri="{D42A27DB-BD31-4B8C-83A1-F6EECF244321}">
                <p14:modId xmlns:p14="http://schemas.microsoft.com/office/powerpoint/2010/main" val="1669571290"/>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840699" y="687480"/>
            <a:ext cx="5605629" cy="994172"/>
          </a:xfrm>
          <a:prstGeom prst="rect">
            <a:avLst/>
          </a:prstGeom>
        </p:spPr>
        <p:txBody>
          <a:bodyPr vert="horz" lIns="91440" tIns="45720" rIns="91440" bIns="45720" rtlCol="0" anchor="ctr">
            <a:normAutofit/>
          </a:bodyPr>
          <a:lstStyle/>
          <a:p>
            <a:pPr defTabSz="914400">
              <a:lnSpc>
                <a:spcPct val="90000"/>
              </a:lnSpc>
              <a:spcBef>
                <a:spcPct val="0"/>
              </a:spcBef>
              <a:spcAft>
                <a:spcPts val="600"/>
              </a:spcAft>
              <a:defRPr sz="2800" b="1">
                <a:solidFill>
                  <a:srgbClr val="003366"/>
                </a:solidFill>
              </a:defRPr>
            </a:pPr>
            <a:r>
              <a:rPr lang="en-US" sz="3000" kern="1200">
                <a:solidFill>
                  <a:schemeClr val="tx1"/>
                </a:solidFill>
                <a:latin typeface="+mj-lt"/>
                <a:ea typeface="+mj-ea"/>
                <a:cs typeface="+mj-cs"/>
              </a:rPr>
              <a:t>Некодифіковані джерела кримінального права</a:t>
            </a:r>
          </a:p>
        </p:txBody>
      </p:sp>
      <p:sp>
        <p:nvSpPr>
          <p:cNvPr id="3" name="TextBox 2"/>
          <p:cNvSpPr txBox="1"/>
          <p:nvPr/>
        </p:nvSpPr>
        <p:spPr>
          <a:xfrm>
            <a:off x="852321" y="2227943"/>
            <a:ext cx="5033221" cy="3788227"/>
          </a:xfrm>
          <a:prstGeom prst="rect">
            <a:avLst/>
          </a:prstGeom>
        </p:spPr>
        <p:txBody>
          <a:bodyPr vert="horz" lIns="91440" tIns="45720" rIns="91440" bIns="45720" rtlCol="0" anchor="ctr">
            <a:normAutofit/>
          </a:bodyPr>
          <a:lstStyle/>
          <a:p>
            <a:pPr indent="-228600" defTabSz="914400">
              <a:lnSpc>
                <a:spcPct val="90000"/>
              </a:lnSpc>
              <a:spcBef>
                <a:spcPts val="1200"/>
              </a:spcBef>
              <a:buFont typeface="Arial" panose="020B0604020202020204" pitchFamily="34" charset="0"/>
              <a:buChar char="•"/>
              <a:defRPr sz="1800"/>
            </a:pPr>
            <a:r>
              <a:rPr lang="en-US" sz="2100"/>
              <a:t>• Доктрина та Загальні принципи права</a:t>
            </a:r>
          </a:p>
          <a:p>
            <a:pPr marL="285750" indent="-228600" defTabSz="914400">
              <a:lnSpc>
                <a:spcPct val="90000"/>
              </a:lnSpc>
              <a:spcBef>
                <a:spcPts val="1200"/>
              </a:spcBef>
              <a:buFont typeface="Arial" panose="020B0604020202020204" pitchFamily="34" charset="0"/>
              <a:buChar char="•"/>
              <a:defRPr sz="1800"/>
            </a:pPr>
            <a:r>
              <a:rPr lang="en-US" sz="2100"/>
              <a:t>Підзаконні акти </a:t>
            </a:r>
          </a:p>
          <a:p>
            <a:pPr indent="-228600" defTabSz="914400">
              <a:lnSpc>
                <a:spcPct val="90000"/>
              </a:lnSpc>
              <a:spcBef>
                <a:spcPts val="1200"/>
              </a:spcBef>
              <a:buFont typeface="Arial" panose="020B0604020202020204" pitchFamily="34" charset="0"/>
              <a:buChar char="•"/>
              <a:defRPr sz="1800"/>
            </a:pPr>
            <a:r>
              <a:rPr lang="en-US" sz="2100"/>
              <a:t>• Судова практика ЄСПЛ</a:t>
            </a:r>
          </a:p>
          <a:p>
            <a:pPr indent="-228600" defTabSz="914400">
              <a:lnSpc>
                <a:spcPct val="90000"/>
              </a:lnSpc>
              <a:spcBef>
                <a:spcPts val="1200"/>
              </a:spcBef>
              <a:buFont typeface="Arial" panose="020B0604020202020204" pitchFamily="34" charset="0"/>
              <a:buChar char="•"/>
              <a:defRPr sz="1800"/>
            </a:pPr>
            <a:r>
              <a:rPr lang="en-US" sz="2100"/>
              <a:t>• Практика Суду ЄС та МКС</a:t>
            </a:r>
          </a:p>
          <a:p>
            <a:pPr indent="-228600" defTabSz="914400">
              <a:lnSpc>
                <a:spcPct val="90000"/>
              </a:lnSpc>
              <a:spcBef>
                <a:spcPts val="1200"/>
              </a:spcBef>
              <a:buFont typeface="Arial" panose="020B0604020202020204" pitchFamily="34" charset="0"/>
              <a:buChar char="•"/>
              <a:defRPr sz="1800"/>
            </a:pPr>
            <a:r>
              <a:rPr lang="en-US" sz="2100"/>
              <a:t>• Стандарти FATF</a:t>
            </a:r>
          </a:p>
          <a:p>
            <a:pPr indent="-228600" defTabSz="914400">
              <a:lnSpc>
                <a:spcPct val="90000"/>
              </a:lnSpc>
              <a:spcBef>
                <a:spcPts val="1200"/>
              </a:spcBef>
              <a:buFont typeface="Arial" panose="020B0604020202020204" pitchFamily="34" charset="0"/>
              <a:buChar char="•"/>
              <a:defRPr sz="1800"/>
            </a:pPr>
            <a:r>
              <a:rPr lang="en-US" sz="2100"/>
              <a:t>• Acquis ЄС</a:t>
            </a:r>
          </a:p>
          <a:p>
            <a:pPr indent="-228600" defTabSz="914400">
              <a:lnSpc>
                <a:spcPct val="90000"/>
              </a:lnSpc>
              <a:buFont typeface="Arial" panose="020B0604020202020204" pitchFamily="34" charset="0"/>
              <a:buChar char="•"/>
            </a:pPr>
            <a:br>
              <a:rPr lang="en-US" sz="2100"/>
            </a:br>
            <a:r>
              <a:rPr lang="en-US" sz="2100"/>
              <a:t>Виконують роль «скелету» системи, що утримує її від розпаду</a:t>
            </a:r>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Scales of Justice">
            <a:extLst>
              <a:ext uri="{FF2B5EF4-FFF2-40B4-BE49-F238E27FC236}">
                <a16:creationId xmlns:a16="http://schemas.microsoft.com/office/drawing/2014/main" id="{4479EDE6-E653-9021-AB8F-80F2B1BEE34E}"/>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6624964" y="2865141"/>
            <a:ext cx="1143455" cy="114345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 y="-5705"/>
            <a:ext cx="9143993"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67638" y="637762"/>
            <a:ext cx="7416372" cy="900131"/>
          </a:xfrm>
          <a:prstGeom prst="rect">
            <a:avLst/>
          </a:prstGeom>
        </p:spPr>
        <p:txBody>
          <a:bodyPr vert="horz" lIns="91440" tIns="45720" rIns="91440" bIns="45720" rtlCol="0" anchor="t">
            <a:normAutofit/>
          </a:bodyPr>
          <a:lstStyle/>
          <a:p>
            <a:pPr defTabSz="914400">
              <a:lnSpc>
                <a:spcPct val="90000"/>
              </a:lnSpc>
              <a:spcBef>
                <a:spcPct val="0"/>
              </a:spcBef>
              <a:spcAft>
                <a:spcPts val="600"/>
              </a:spcAft>
              <a:defRPr sz="2800" b="1">
                <a:solidFill>
                  <a:srgbClr val="003366"/>
                </a:solidFill>
              </a:defRPr>
            </a:pPr>
            <a:r>
              <a:rPr lang="en-US" sz="3500" kern="1200">
                <a:solidFill>
                  <a:schemeClr val="bg1"/>
                </a:solidFill>
                <a:latin typeface="+mj-lt"/>
                <a:ea typeface="+mj-ea"/>
                <a:cs typeface="+mj-cs"/>
              </a:rPr>
              <a:t>Афективна криміналізація</a:t>
            </a:r>
          </a:p>
        </p:txBody>
      </p:sp>
      <p:sp>
        <p:nvSpPr>
          <p:cNvPr id="10"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9143992"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638" y="2010758"/>
            <a:ext cx="34289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866661" y="2217343"/>
            <a:ext cx="7410669" cy="3959619"/>
          </a:xfrm>
          <a:prstGeom prst="rect">
            <a:avLst/>
          </a:prstGeom>
        </p:spPr>
        <p:txBody>
          <a:bodyPr vert="horz" lIns="91440" tIns="45720" rIns="91440" bIns="45720" rtlCol="0">
            <a:normAutofit/>
          </a:bodyPr>
          <a:lstStyle/>
          <a:p>
            <a:pPr indent="-228600" defTabSz="914400">
              <a:lnSpc>
                <a:spcPct val="90000"/>
              </a:lnSpc>
              <a:spcBef>
                <a:spcPts val="1200"/>
              </a:spcBef>
              <a:buFont typeface="Arial" panose="020B0604020202020204" pitchFamily="34" charset="0"/>
              <a:buChar char="•"/>
              <a:defRPr sz="1800"/>
            </a:pPr>
            <a:r>
              <a:rPr lang="en-US" sz="2100"/>
              <a:t>Правотворчість, детермінована емоційними хвилями:</a:t>
            </a:r>
          </a:p>
          <a:p>
            <a:pPr indent="-228600" defTabSz="914400">
              <a:lnSpc>
                <a:spcPct val="90000"/>
              </a:lnSpc>
              <a:spcBef>
                <a:spcPts val="1200"/>
              </a:spcBef>
              <a:buFont typeface="Arial" panose="020B0604020202020204" pitchFamily="34" charset="0"/>
              <a:buChar char="•"/>
              <a:defRPr sz="1800"/>
            </a:pPr>
            <a:r>
              <a:rPr lang="en-US" sz="2100"/>
              <a:t>• Страх</a:t>
            </a:r>
          </a:p>
          <a:p>
            <a:pPr indent="-228600" defTabSz="914400">
              <a:lnSpc>
                <a:spcPct val="90000"/>
              </a:lnSpc>
              <a:spcBef>
                <a:spcPts val="1200"/>
              </a:spcBef>
              <a:buFont typeface="Arial" panose="020B0604020202020204" pitchFamily="34" charset="0"/>
              <a:buChar char="•"/>
              <a:defRPr sz="1800"/>
            </a:pPr>
            <a:r>
              <a:rPr lang="en-US" sz="2100"/>
              <a:t>• Гнів</a:t>
            </a:r>
          </a:p>
          <a:p>
            <a:pPr indent="-228600" defTabSz="914400">
              <a:lnSpc>
                <a:spcPct val="90000"/>
              </a:lnSpc>
              <a:spcBef>
                <a:spcPts val="1200"/>
              </a:spcBef>
              <a:buFont typeface="Arial" panose="020B0604020202020204" pitchFamily="34" charset="0"/>
              <a:buChar char="•"/>
              <a:defRPr sz="1800"/>
            </a:pPr>
            <a:r>
              <a:rPr lang="en-US" sz="2100"/>
              <a:t>• Обурення</a:t>
            </a:r>
          </a:p>
          <a:p>
            <a:pPr indent="-228600" defTabSz="914400">
              <a:lnSpc>
                <a:spcPct val="90000"/>
              </a:lnSpc>
              <a:spcBef>
                <a:spcPts val="1200"/>
              </a:spcBef>
              <a:buFont typeface="Arial" panose="020B0604020202020204" pitchFamily="34" charset="0"/>
              <a:buChar char="•"/>
              <a:defRPr sz="1800"/>
            </a:pPr>
            <a:r>
              <a:rPr lang="en-US" sz="2100"/>
              <a:t>• Скорбота</a:t>
            </a:r>
          </a:p>
          <a:p>
            <a:pPr indent="-228600" defTabSz="914400">
              <a:lnSpc>
                <a:spcPct val="90000"/>
              </a:lnSpc>
              <a:buFont typeface="Arial" panose="020B0604020202020204" pitchFamily="34" charset="0"/>
              <a:buChar char="•"/>
            </a:pPr>
            <a:br>
              <a:rPr lang="en-US" sz="2100"/>
            </a:br>
            <a:r>
              <a:rPr lang="en-US" sz="2100"/>
              <a:t>Особливо характерна для умов екзистенційної загрози</a:t>
            </a:r>
          </a:p>
          <a:p>
            <a:pPr indent="-228600" defTabSz="914400">
              <a:lnSpc>
                <a:spcPct val="90000"/>
              </a:lnSpc>
              <a:spcBef>
                <a:spcPts val="1200"/>
              </a:spcBef>
              <a:buFont typeface="Arial" panose="020B0604020202020204" pitchFamily="34" charset="0"/>
              <a:buChar char="•"/>
              <a:defRPr sz="1800"/>
            </a:pPr>
            <a:r>
              <a:rPr lang="en-US" sz="2100"/>
              <a:t>Законопроєкти формуються як реакція на резонансні події під тиском інформаційних кампаній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 y="-5705"/>
            <a:ext cx="9143993"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67638" y="637762"/>
            <a:ext cx="7416372" cy="900131"/>
          </a:xfrm>
          <a:prstGeom prst="rect">
            <a:avLst/>
          </a:prstGeom>
        </p:spPr>
        <p:txBody>
          <a:bodyPr vert="horz" lIns="91440" tIns="45720" rIns="91440" bIns="45720" rtlCol="0" anchor="t">
            <a:normAutofit/>
          </a:bodyPr>
          <a:lstStyle/>
          <a:p>
            <a:pPr defTabSz="914400">
              <a:lnSpc>
                <a:spcPct val="90000"/>
              </a:lnSpc>
              <a:spcBef>
                <a:spcPct val="0"/>
              </a:spcBef>
              <a:spcAft>
                <a:spcPts val="600"/>
              </a:spcAft>
              <a:defRPr sz="2800" b="1">
                <a:solidFill>
                  <a:srgbClr val="003366"/>
                </a:solidFill>
              </a:defRPr>
            </a:pPr>
            <a:r>
              <a:rPr lang="en-US" sz="2700" kern="1200">
                <a:solidFill>
                  <a:schemeClr val="bg1"/>
                </a:solidFill>
                <a:latin typeface="+mj-lt"/>
                <a:ea typeface="+mj-ea"/>
                <a:cs typeface="+mj-cs"/>
              </a:rPr>
              <a:t>Три ключові функції некодифікованих джерел</a:t>
            </a:r>
          </a:p>
        </p:txBody>
      </p:sp>
      <p:sp>
        <p:nvSpPr>
          <p:cNvPr id="10"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9143992"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638" y="2010758"/>
            <a:ext cx="34289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866661" y="2217343"/>
            <a:ext cx="7410669" cy="3959619"/>
          </a:xfrm>
          <a:prstGeom prst="rect">
            <a:avLst/>
          </a:prstGeom>
        </p:spPr>
        <p:txBody>
          <a:bodyPr vert="horz" lIns="91440" tIns="45720" rIns="91440" bIns="45720" rtlCol="0">
            <a:normAutofit/>
          </a:bodyPr>
          <a:lstStyle/>
          <a:p>
            <a:pPr indent="-228600" defTabSz="914400">
              <a:lnSpc>
                <a:spcPct val="90000"/>
              </a:lnSpc>
              <a:spcBef>
                <a:spcPts val="1200"/>
              </a:spcBef>
              <a:buFont typeface="Arial" panose="020B0604020202020204" pitchFamily="34" charset="0"/>
              <a:buChar char="•"/>
              <a:defRPr sz="1800"/>
            </a:pPr>
            <a:r>
              <a:rPr lang="en-US" sz="1900" dirty="0"/>
              <a:t>1. </a:t>
            </a:r>
            <a:r>
              <a:rPr lang="en-US" sz="1900" dirty="0" err="1"/>
              <a:t>Когнітивна</a:t>
            </a:r>
            <a:r>
              <a:rPr lang="en-US" sz="1900" dirty="0"/>
              <a:t> </a:t>
            </a:r>
            <a:r>
              <a:rPr lang="en-US" sz="1900" dirty="0" err="1"/>
              <a:t>функція</a:t>
            </a:r>
            <a:r>
              <a:rPr lang="en-US" sz="1900" dirty="0"/>
              <a:t>:</a:t>
            </a:r>
            <a:r>
              <a:rPr lang="uk-UA" sz="1900" dirty="0"/>
              <a:t> </a:t>
            </a:r>
            <a:r>
              <a:rPr lang="en-US" sz="1900" dirty="0" err="1"/>
              <a:t>Вироблення</a:t>
            </a:r>
            <a:r>
              <a:rPr lang="en-US" sz="1900" dirty="0"/>
              <a:t> </a:t>
            </a:r>
            <a:r>
              <a:rPr lang="en-US" sz="1900" dirty="0" err="1"/>
              <a:t>понятійної</a:t>
            </a:r>
            <a:r>
              <a:rPr lang="en-US" sz="1900" dirty="0"/>
              <a:t> </a:t>
            </a:r>
            <a:r>
              <a:rPr lang="en-US" sz="1900" dirty="0" err="1"/>
              <a:t>сітки</a:t>
            </a:r>
            <a:r>
              <a:rPr lang="en-US" sz="1900" dirty="0"/>
              <a:t> (Rechtsgut, </a:t>
            </a:r>
            <a:r>
              <a:rPr lang="en-US" sz="1900" dirty="0" err="1"/>
              <a:t>індивідуальна</a:t>
            </a:r>
            <a:r>
              <a:rPr lang="en-US" sz="1900" dirty="0"/>
              <a:t> </a:t>
            </a:r>
            <a:r>
              <a:rPr lang="en-US" sz="1900" dirty="0" err="1"/>
              <a:t>вина</a:t>
            </a:r>
            <a:r>
              <a:rPr lang="en-US" sz="1900" dirty="0"/>
              <a:t>, </a:t>
            </a:r>
            <a:r>
              <a:rPr lang="en-US" sz="1900" dirty="0" err="1"/>
              <a:t>пропорційність</a:t>
            </a:r>
            <a:r>
              <a:rPr lang="en-US" sz="1900" dirty="0"/>
              <a:t>, ultima ratio) </a:t>
            </a:r>
            <a:r>
              <a:rPr lang="en-US" sz="1900" dirty="0" err="1"/>
              <a:t>для</a:t>
            </a:r>
            <a:r>
              <a:rPr lang="en-US" sz="1900" dirty="0"/>
              <a:t> </a:t>
            </a:r>
            <a:r>
              <a:rPr lang="en-US" sz="1900" dirty="0" err="1"/>
              <a:t>відрізнення</a:t>
            </a:r>
            <a:r>
              <a:rPr lang="en-US" sz="1900" dirty="0"/>
              <a:t> </a:t>
            </a:r>
            <a:r>
              <a:rPr lang="en-US" sz="1900" dirty="0" err="1"/>
              <a:t>доцільних</a:t>
            </a:r>
            <a:r>
              <a:rPr lang="en-US" sz="1900" dirty="0"/>
              <a:t> </a:t>
            </a:r>
            <a:r>
              <a:rPr lang="en-US" sz="1900" dirty="0" err="1"/>
              <a:t>криміналізацій</a:t>
            </a:r>
            <a:r>
              <a:rPr lang="en-US" sz="1900" dirty="0"/>
              <a:t> </a:t>
            </a:r>
            <a:r>
              <a:rPr lang="en-US" sz="1900" dirty="0" err="1"/>
              <a:t>від</a:t>
            </a:r>
            <a:r>
              <a:rPr lang="en-US" sz="1900" dirty="0"/>
              <a:t> </a:t>
            </a:r>
            <a:r>
              <a:rPr lang="en-US" sz="1900" dirty="0" err="1"/>
              <a:t>популістичних</a:t>
            </a:r>
            <a:endParaRPr lang="en-US" sz="1900" dirty="0"/>
          </a:p>
          <a:p>
            <a:pPr defTabSz="914400">
              <a:lnSpc>
                <a:spcPct val="90000"/>
              </a:lnSpc>
            </a:pPr>
            <a:br>
              <a:rPr lang="en-US" sz="1900" dirty="0"/>
            </a:br>
            <a:r>
              <a:rPr lang="en-US" sz="1900" dirty="0"/>
              <a:t>2. </a:t>
            </a:r>
            <a:r>
              <a:rPr lang="en-US" sz="1900" dirty="0" err="1"/>
              <a:t>Обмежувальна</a:t>
            </a:r>
            <a:r>
              <a:rPr lang="en-US" sz="1900" dirty="0"/>
              <a:t> </a:t>
            </a:r>
            <a:r>
              <a:rPr lang="en-US" sz="1900" dirty="0" err="1"/>
              <a:t>функція</a:t>
            </a:r>
            <a:r>
              <a:rPr lang="en-US" sz="1900" dirty="0"/>
              <a:t>:</a:t>
            </a:r>
            <a:r>
              <a:rPr lang="uk-UA" sz="1900" dirty="0"/>
              <a:t> </a:t>
            </a:r>
            <a:r>
              <a:rPr lang="en-US" sz="1900" dirty="0" err="1"/>
              <a:t>Фільтрація</a:t>
            </a:r>
            <a:r>
              <a:rPr lang="en-US" sz="1900" dirty="0"/>
              <a:t> </a:t>
            </a:r>
            <a:r>
              <a:rPr lang="en-US" sz="1900" dirty="0" err="1"/>
              <a:t>емоційних</a:t>
            </a:r>
            <a:r>
              <a:rPr lang="en-US" sz="1900" dirty="0"/>
              <a:t> </a:t>
            </a:r>
            <a:r>
              <a:rPr lang="en-US" sz="1900" dirty="0" err="1"/>
              <a:t>законодавчих</a:t>
            </a:r>
            <a:r>
              <a:rPr lang="en-US" sz="1900" dirty="0"/>
              <a:t> </a:t>
            </a:r>
            <a:r>
              <a:rPr lang="en-US" sz="1900" dirty="0" err="1"/>
              <a:t>імпульсів</a:t>
            </a:r>
            <a:r>
              <a:rPr lang="en-US" sz="1900" dirty="0"/>
              <a:t> </a:t>
            </a:r>
            <a:r>
              <a:rPr lang="en-US" sz="1900" dirty="0" err="1"/>
              <a:t>через</a:t>
            </a:r>
            <a:r>
              <a:rPr lang="en-US" sz="1900" dirty="0"/>
              <a:t> </a:t>
            </a:r>
            <a:r>
              <a:rPr lang="en-US" sz="1900" dirty="0" err="1"/>
              <a:t>стандарти</a:t>
            </a:r>
            <a:r>
              <a:rPr lang="en-US" sz="1900" dirty="0"/>
              <a:t> </a:t>
            </a:r>
            <a:r>
              <a:rPr lang="en-US" sz="1900" dirty="0" err="1"/>
              <a:t>прав</a:t>
            </a:r>
            <a:r>
              <a:rPr lang="en-US" sz="1900" dirty="0"/>
              <a:t> </a:t>
            </a:r>
            <a:r>
              <a:rPr lang="en-US" sz="1900" dirty="0" err="1"/>
              <a:t>людини</a:t>
            </a:r>
            <a:r>
              <a:rPr lang="en-US" sz="1900" dirty="0"/>
              <a:t> </a:t>
            </a:r>
            <a:r>
              <a:rPr lang="en-US" sz="1900" dirty="0" err="1"/>
              <a:t>й</a:t>
            </a:r>
            <a:r>
              <a:rPr lang="en-US" sz="1900" dirty="0"/>
              <a:t> </a:t>
            </a:r>
            <a:r>
              <a:rPr lang="en-US" sz="1900" dirty="0" err="1"/>
              <a:t>принципи</a:t>
            </a:r>
            <a:r>
              <a:rPr lang="en-US" sz="1900" dirty="0"/>
              <a:t> </a:t>
            </a:r>
            <a:r>
              <a:rPr lang="en-US" sz="1900" dirty="0" err="1"/>
              <a:t>верховенства</a:t>
            </a:r>
            <a:r>
              <a:rPr lang="en-US" sz="1900" dirty="0"/>
              <a:t> </a:t>
            </a:r>
            <a:r>
              <a:rPr lang="en-US" sz="1900" dirty="0" err="1"/>
              <a:t>права</a:t>
            </a:r>
            <a:endParaRPr lang="en-US" sz="1900" dirty="0"/>
          </a:p>
          <a:p>
            <a:pPr defTabSz="914400">
              <a:lnSpc>
                <a:spcPct val="90000"/>
              </a:lnSpc>
            </a:pPr>
            <a:br>
              <a:rPr lang="en-US" sz="1900" dirty="0"/>
            </a:br>
            <a:r>
              <a:rPr lang="en-US" sz="1900" dirty="0"/>
              <a:t>3. </a:t>
            </a:r>
            <a:r>
              <a:rPr lang="en-US" sz="1900" dirty="0" err="1"/>
              <a:t>Легітимаційна</a:t>
            </a:r>
            <a:r>
              <a:rPr lang="en-US" sz="1900" dirty="0"/>
              <a:t> </a:t>
            </a:r>
            <a:r>
              <a:rPr lang="en-US" sz="1900" dirty="0" err="1"/>
              <a:t>функція</a:t>
            </a:r>
            <a:r>
              <a:rPr lang="en-US" sz="1900" dirty="0"/>
              <a:t>:</a:t>
            </a:r>
            <a:r>
              <a:rPr lang="uk-UA" sz="1900" dirty="0"/>
              <a:t> </a:t>
            </a:r>
            <a:r>
              <a:rPr lang="en-US" sz="1900" dirty="0" err="1"/>
              <a:t>Надання</a:t>
            </a:r>
            <a:r>
              <a:rPr lang="en-US" sz="1900" dirty="0"/>
              <a:t> </a:t>
            </a:r>
            <a:r>
              <a:rPr lang="en-US" sz="1900" dirty="0" err="1"/>
              <a:t>кримінальній</a:t>
            </a:r>
            <a:r>
              <a:rPr lang="en-US" sz="1900" dirty="0"/>
              <a:t> </a:t>
            </a:r>
            <a:r>
              <a:rPr lang="en-US" sz="1900" dirty="0" err="1"/>
              <a:t>політиці</a:t>
            </a:r>
            <a:r>
              <a:rPr lang="en-US" sz="1900" dirty="0"/>
              <a:t> </a:t>
            </a:r>
            <a:r>
              <a:rPr lang="en-US" sz="1900" dirty="0" err="1"/>
              <a:t>аргументованого</a:t>
            </a:r>
            <a:r>
              <a:rPr lang="en-US" sz="1900" dirty="0"/>
              <a:t> </a:t>
            </a:r>
            <a:r>
              <a:rPr lang="en-US" sz="1900" dirty="0" err="1"/>
              <a:t>обґрунтування</a:t>
            </a:r>
            <a:r>
              <a:rPr lang="en-US" sz="1900" dirty="0"/>
              <a:t>, </a:t>
            </a:r>
            <a:r>
              <a:rPr lang="en-US" sz="1900" dirty="0" err="1"/>
              <a:t>що</a:t>
            </a:r>
            <a:r>
              <a:rPr lang="en-US" sz="1900" dirty="0"/>
              <a:t> </a:t>
            </a:r>
            <a:r>
              <a:rPr lang="en-US" sz="1900" dirty="0" err="1"/>
              <a:t>виходить</a:t>
            </a:r>
            <a:r>
              <a:rPr lang="en-US" sz="1900" dirty="0"/>
              <a:t> </a:t>
            </a:r>
            <a:r>
              <a:rPr lang="en-US" sz="1900" dirty="0" err="1"/>
              <a:t>за</a:t>
            </a:r>
            <a:r>
              <a:rPr lang="en-US" sz="1900" dirty="0"/>
              <a:t> </a:t>
            </a:r>
            <a:r>
              <a:rPr lang="en-US" sz="1900" dirty="0" err="1"/>
              <a:t>рамки</a:t>
            </a:r>
            <a:r>
              <a:rPr lang="en-US" sz="1900" dirty="0"/>
              <a:t> </a:t>
            </a:r>
            <a:r>
              <a:rPr lang="en-US" sz="1900" dirty="0" err="1"/>
              <a:t>політичної</a:t>
            </a:r>
            <a:r>
              <a:rPr lang="en-US" sz="1900" dirty="0"/>
              <a:t> </a:t>
            </a:r>
            <a:r>
              <a:rPr lang="en-US" sz="1900" dirty="0" err="1"/>
              <a:t>доцільності</a:t>
            </a:r>
            <a:r>
              <a:rPr lang="uk-UA" sz="1900" dirty="0"/>
              <a:t> на кшталт законності</a:t>
            </a:r>
            <a:endParaRPr lang="en-US" sz="19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 y="-5705"/>
            <a:ext cx="9143993"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67638" y="637762"/>
            <a:ext cx="7416372" cy="900131"/>
          </a:xfrm>
          <a:prstGeom prst="rect">
            <a:avLst/>
          </a:prstGeom>
        </p:spPr>
        <p:txBody>
          <a:bodyPr vert="horz" lIns="91440" tIns="45720" rIns="91440" bIns="45720" rtlCol="0" anchor="t">
            <a:normAutofit/>
          </a:bodyPr>
          <a:lstStyle/>
          <a:p>
            <a:pPr defTabSz="914400">
              <a:lnSpc>
                <a:spcPct val="90000"/>
              </a:lnSpc>
              <a:spcBef>
                <a:spcPct val="0"/>
              </a:spcBef>
              <a:spcAft>
                <a:spcPts val="600"/>
              </a:spcAft>
              <a:defRPr sz="2800" b="1">
                <a:solidFill>
                  <a:srgbClr val="003366"/>
                </a:solidFill>
              </a:defRPr>
            </a:pPr>
            <a:r>
              <a:rPr lang="en-US" sz="3500" kern="1200">
                <a:solidFill>
                  <a:schemeClr val="bg1"/>
                </a:solidFill>
                <a:latin typeface="+mj-lt"/>
                <a:ea typeface="+mj-ea"/>
                <a:cs typeface="+mj-cs"/>
              </a:rPr>
              <a:t>Центральна гіпотеза дослідження</a:t>
            </a:r>
          </a:p>
        </p:txBody>
      </p:sp>
      <p:sp>
        <p:nvSpPr>
          <p:cNvPr id="10"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9143992"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638" y="2010758"/>
            <a:ext cx="34289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866661" y="2217343"/>
            <a:ext cx="7410669" cy="3959619"/>
          </a:xfrm>
          <a:prstGeom prst="rect">
            <a:avLst/>
          </a:prstGeom>
        </p:spPr>
        <p:txBody>
          <a:bodyPr vert="horz" lIns="91440" tIns="45720" rIns="91440" bIns="45720" rtlCol="0">
            <a:normAutofit/>
          </a:bodyPr>
          <a:lstStyle/>
          <a:p>
            <a:pPr indent="-228600" defTabSz="914400">
              <a:lnSpc>
                <a:spcPct val="90000"/>
              </a:lnSpc>
              <a:spcBef>
                <a:spcPts val="1200"/>
              </a:spcBef>
              <a:buFont typeface="Arial" panose="020B0604020202020204" pitchFamily="34" charset="0"/>
              <a:buChar char="•"/>
              <a:defRPr sz="1800"/>
            </a:pPr>
            <a:r>
              <a:rPr lang="en-US" sz="2100" dirty="0" err="1"/>
              <a:t>Інституційне</a:t>
            </a:r>
            <a:r>
              <a:rPr lang="en-US" sz="2100" dirty="0"/>
              <a:t> </a:t>
            </a:r>
            <a:r>
              <a:rPr lang="en-US" sz="2100" dirty="0" err="1"/>
              <a:t>визнання</a:t>
            </a:r>
            <a:r>
              <a:rPr lang="en-US" sz="2100" dirty="0"/>
              <a:t> </a:t>
            </a:r>
            <a:r>
              <a:rPr lang="en-US" sz="2100" dirty="0" err="1"/>
              <a:t>й</a:t>
            </a:r>
            <a:r>
              <a:rPr lang="en-US" sz="2100" dirty="0"/>
              <a:t> </a:t>
            </a:r>
            <a:r>
              <a:rPr lang="en-US" sz="2100" dirty="0" err="1"/>
              <a:t>системна</a:t>
            </a:r>
            <a:r>
              <a:rPr lang="en-US" sz="2100" dirty="0"/>
              <a:t> </a:t>
            </a:r>
            <a:r>
              <a:rPr lang="en-US" sz="2100" dirty="0" err="1"/>
              <a:t>інтеграція</a:t>
            </a:r>
            <a:r>
              <a:rPr lang="en-US" sz="2100" dirty="0"/>
              <a:t> </a:t>
            </a:r>
            <a:r>
              <a:rPr lang="en-US" sz="2100" dirty="0" err="1"/>
              <a:t>некодифікованих</a:t>
            </a:r>
            <a:r>
              <a:rPr lang="en-US" sz="2100" dirty="0"/>
              <a:t> </a:t>
            </a:r>
            <a:r>
              <a:rPr lang="en-US" sz="2100" dirty="0" err="1"/>
              <a:t>джерел</a:t>
            </a:r>
            <a:r>
              <a:rPr lang="en-US" sz="2100" dirty="0"/>
              <a:t> </a:t>
            </a:r>
            <a:r>
              <a:rPr lang="en-US" sz="2100" dirty="0" err="1"/>
              <a:t>як</a:t>
            </a:r>
            <a:r>
              <a:rPr lang="en-US" sz="2100" dirty="0"/>
              <a:t> </a:t>
            </a:r>
            <a:r>
              <a:rPr lang="en-US" sz="2100" dirty="0" err="1"/>
              <a:t>структурних</a:t>
            </a:r>
            <a:r>
              <a:rPr lang="en-US" sz="2100" dirty="0"/>
              <a:t> </a:t>
            </a:r>
            <a:r>
              <a:rPr lang="en-US" sz="2100" dirty="0" err="1"/>
              <a:t>обмежень</a:t>
            </a:r>
            <a:r>
              <a:rPr lang="en-US" sz="2100" dirty="0"/>
              <a:t> </a:t>
            </a:r>
            <a:r>
              <a:rPr lang="en-US" sz="2100" dirty="0" err="1"/>
              <a:t>інтуїтивної</a:t>
            </a:r>
            <a:r>
              <a:rPr lang="en-US" sz="2100" dirty="0"/>
              <a:t> </a:t>
            </a:r>
            <a:r>
              <a:rPr lang="en-US" sz="2100" dirty="0" err="1"/>
              <a:t>та</a:t>
            </a:r>
            <a:r>
              <a:rPr lang="en-US" sz="2100" dirty="0"/>
              <a:t> </a:t>
            </a:r>
            <a:r>
              <a:rPr lang="en-US" sz="2100" dirty="0" err="1"/>
              <a:t>афективної</a:t>
            </a:r>
            <a:r>
              <a:rPr lang="en-US" sz="2100" dirty="0"/>
              <a:t> </a:t>
            </a:r>
            <a:r>
              <a:rPr lang="en-US" sz="2100" dirty="0" err="1"/>
              <a:t>криміналізації</a:t>
            </a:r>
            <a:r>
              <a:rPr lang="en-US" sz="2100" dirty="0"/>
              <a:t> –</a:t>
            </a:r>
            <a:r>
              <a:rPr lang="uk-UA" sz="2100" dirty="0"/>
              <a:t> </a:t>
            </a:r>
            <a:r>
              <a:rPr lang="en-US" sz="2100" dirty="0" err="1"/>
              <a:t>необхідна</a:t>
            </a:r>
            <a:r>
              <a:rPr lang="en-US" sz="2100" dirty="0"/>
              <a:t> </a:t>
            </a:r>
            <a:r>
              <a:rPr lang="en-US" sz="2100" dirty="0" err="1"/>
              <a:t>умова</a:t>
            </a:r>
            <a:r>
              <a:rPr lang="en-US" sz="2100" dirty="0"/>
              <a:t> </a:t>
            </a:r>
            <a:r>
              <a:rPr lang="en-US" sz="2100" dirty="0" err="1"/>
              <a:t>раціональної</a:t>
            </a:r>
            <a:r>
              <a:rPr lang="en-US" sz="2100" dirty="0"/>
              <a:t>, </a:t>
            </a:r>
            <a:r>
              <a:rPr lang="en-US" sz="2100" dirty="0" err="1"/>
              <a:t>ціннісно</a:t>
            </a:r>
            <a:r>
              <a:rPr lang="en-US" sz="2100" dirty="0"/>
              <a:t> </a:t>
            </a:r>
            <a:r>
              <a:rPr lang="en-US" sz="2100" dirty="0" err="1"/>
              <a:t>орієнтованої</a:t>
            </a:r>
            <a:r>
              <a:rPr lang="en-US" sz="2100" dirty="0"/>
              <a:t> </a:t>
            </a:r>
            <a:r>
              <a:rPr lang="en-US" sz="2100" dirty="0" err="1"/>
              <a:t>кримінальної</a:t>
            </a:r>
            <a:r>
              <a:rPr lang="en-US" sz="2100" dirty="0"/>
              <a:t> </a:t>
            </a:r>
            <a:r>
              <a:rPr lang="en-US" sz="2100" dirty="0" err="1"/>
              <a:t>політики</a:t>
            </a:r>
            <a:r>
              <a:rPr lang="en-US" sz="2100" dirty="0"/>
              <a:t> </a:t>
            </a:r>
            <a:r>
              <a:rPr lang="en-US" sz="2100" dirty="0" err="1"/>
              <a:t>в</a:t>
            </a:r>
            <a:r>
              <a:rPr lang="en-US" sz="2100" dirty="0"/>
              <a:t> </a:t>
            </a:r>
            <a:r>
              <a:rPr lang="en-US" sz="2100" dirty="0" err="1"/>
              <a:t>умовах</a:t>
            </a:r>
            <a:r>
              <a:rPr lang="en-US" sz="2100" dirty="0"/>
              <a:t>:</a:t>
            </a:r>
          </a:p>
          <a:p>
            <a:pPr indent="-228600" defTabSz="914400">
              <a:lnSpc>
                <a:spcPct val="90000"/>
              </a:lnSpc>
              <a:spcBef>
                <a:spcPts val="1200"/>
              </a:spcBef>
              <a:buFont typeface="Arial" panose="020B0604020202020204" pitchFamily="34" charset="0"/>
              <a:buChar char="•"/>
              <a:defRPr sz="1800"/>
            </a:pPr>
            <a:r>
              <a:rPr lang="en-US" sz="2100" dirty="0"/>
              <a:t> Війни</a:t>
            </a:r>
            <a:r>
              <a:rPr lang="uk-UA" sz="2100" dirty="0"/>
              <a:t>, </a:t>
            </a:r>
            <a:r>
              <a:rPr lang="en-US" sz="2100" dirty="0" err="1"/>
              <a:t>Поствоєнної</a:t>
            </a:r>
            <a:r>
              <a:rPr lang="en-US" sz="2100" dirty="0"/>
              <a:t> </a:t>
            </a:r>
            <a:r>
              <a:rPr lang="en-US" sz="2100" dirty="0" err="1"/>
              <a:t>реконструкції</a:t>
            </a:r>
            <a:r>
              <a:rPr lang="uk-UA" sz="2100" dirty="0"/>
              <a:t>, </a:t>
            </a:r>
            <a:r>
              <a:rPr lang="en-US" sz="2100" dirty="0" err="1"/>
              <a:t>Євроінтеграції</a:t>
            </a:r>
            <a:endParaRPr lang="en-US" sz="21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TotalTime>
  <Words>1405</Words>
  <Application>Microsoft Macintosh PowerPoint</Application>
  <PresentationFormat>Экран (4:3)</PresentationFormat>
  <Paragraphs>108</Paragraphs>
  <Slides>19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Arial</vt:lpstr>
      <vt:lpstr>Calibri</vt:lpstr>
      <vt:lpstr>pplxSerif</vt:lpstr>
      <vt:lpstr>Office Theme</vt:lpstr>
      <vt:lpstr>Презентация PowerPoint</vt:lpstr>
      <vt:lpstr>Презентация PowerPoint</vt:lpstr>
      <vt:lpstr>НЕЗАКОННИЙ ОБІГ КАНАБІСУ: ПИТАННЯ ЗВОРОТНОЇ ДІЇ ЗАКОНУ ПРОКРИМІНАЛЬНУ ВІДПОВІДАЛЬНІСТЬ У ЧАСІ </vt:lpstr>
      <vt:lpstr>Туляков В. О. Некодифіковані джерела кримінального права. Новітні кримінально-правові дослідження – 2026 : Альманах наукових праць. Миколаїв, 2026. С. 5-22. </vt:lpstr>
      <vt:lpstr>Презентация PowerPoint</vt:lpstr>
      <vt:lpstr>Презентация PowerPoint</vt:lpstr>
      <vt:lpstr>Презентация PowerPoint</vt:lpstr>
      <vt:lpstr>Презентация PowerPoint</vt:lpstr>
      <vt:lpstr>Презентация PowerPoint</vt:lpstr>
      <vt:lpstr>ВІД АПРОКСИМАЦІЇ ДО ТРАНСПОЗИЦІЇ У ЄКП, МКП, ТКП </vt:lpstr>
      <vt:lpstr>ТРАНСПОЗИЦІЯ ЯК НЕКОДИФІКОВАНЕ ДЖЕРЕЛО та МЕТОД КРИМІНАЛІЗАЦІЇ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Viacheslav Tuliakov</cp:lastModifiedBy>
  <cp:revision>2</cp:revision>
  <dcterms:created xsi:type="dcterms:W3CDTF">2013-01-27T09:14:16Z</dcterms:created>
  <dcterms:modified xsi:type="dcterms:W3CDTF">2026-05-27T09:56:15Z</dcterms:modified>
  <cp:category/>
</cp:coreProperties>
</file>